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1291" r:id="rId2"/>
    <p:sldId id="1292" r:id="rId3"/>
    <p:sldId id="1293" r:id="rId4"/>
    <p:sldId id="1294" r:id="rId5"/>
    <p:sldId id="1295" r:id="rId6"/>
    <p:sldId id="1296" r:id="rId7"/>
    <p:sldId id="1297" r:id="rId8"/>
    <p:sldId id="1298"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76" autoAdjust="0"/>
    <p:restoredTop sz="94660"/>
  </p:normalViewPr>
  <p:slideViewPr>
    <p:cSldViewPr snapToGrid="0">
      <p:cViewPr varScale="1">
        <p:scale>
          <a:sx n="77" d="100"/>
          <a:sy n="77" d="100"/>
        </p:scale>
        <p:origin x="12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07.04.2022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1</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1</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502303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2</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2</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117124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3</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3</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7019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23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D45C7708-F9DB-4E7E-BADF-68367F90445D}"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44237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1064182A-E47F-4923-9C1A-091E7BAB97E7}" type="slidenum">
              <a:rPr lang="de-DE" sz="1200">
                <a:solidFill>
                  <a:srgbClr val="000000"/>
                </a:solidFill>
                <a:latin typeface="Sparkasse Rg" pitchFamily="34" charset="0"/>
              </a:rPr>
              <a:pPr algn="r" eaLnBrk="1" hangingPunct="1">
                <a:buClrTx/>
                <a:buFontTx/>
                <a:buNone/>
              </a:pPr>
              <a:t>4</a:t>
            </a:fld>
            <a:endParaRPr lang="de-DE" sz="1200">
              <a:solidFill>
                <a:srgbClr val="000000"/>
              </a:solidFill>
              <a:latin typeface="Sparkasse Rg" pitchFamily="34" charset="0"/>
            </a:endParaRPr>
          </a:p>
        </p:txBody>
      </p:sp>
      <p:sp>
        <p:nvSpPr>
          <p:cNvPr id="44237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237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547433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5</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5</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328191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33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D5AD5D0-AE5A-4A2A-850B-1A291916B2C7}"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44339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75EDB5B-D3E5-48FF-8F21-84AF21E8E21D}" type="slidenum">
              <a:rPr lang="de-DE" sz="1200">
                <a:solidFill>
                  <a:srgbClr val="000000"/>
                </a:solidFill>
                <a:latin typeface="Sparkasse Rg" pitchFamily="34" charset="0"/>
              </a:rPr>
              <a:pPr algn="r" eaLnBrk="1" hangingPunct="1">
                <a:buClrTx/>
                <a:buFontTx/>
                <a:buNone/>
              </a:pPr>
              <a:t>6</a:t>
            </a:fld>
            <a:endParaRPr lang="de-DE" sz="1200">
              <a:solidFill>
                <a:srgbClr val="000000"/>
              </a:solidFill>
              <a:latin typeface="Sparkasse Rg" pitchFamily="34" charset="0"/>
            </a:endParaRPr>
          </a:p>
        </p:txBody>
      </p:sp>
      <p:sp>
        <p:nvSpPr>
          <p:cNvPr id="44339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339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098155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19518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96013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D8ADD198-5CEA-4799-A978-D962845159A2}" type="datetime1">
              <a:rPr lang="de-DE" smtClean="0"/>
              <a:t>07.04.2022</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4C520BD0-1847-4B21-B685-C3A45E7D7413}" type="datetime1">
              <a:rPr lang="de-DE" smtClean="0"/>
              <a:t>07.04.2022</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539F6176-E65F-4264-AD61-F5E2A092842D}" type="datetime1">
              <a:rPr lang="de-DE" smtClean="0"/>
              <a:t>07.04.2022</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D4DCE647-126E-458F-AFBA-019880C78C7A}" type="datetime1">
              <a:rPr lang="de-DE" smtClean="0"/>
              <a:t>07.04.2022</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C8F7E619-D22B-4CC6-9486-A488AA3E0A88}" type="datetime1">
              <a:rPr lang="de-DE" smtClean="0"/>
              <a:t>07.04.2022</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D24A3A83-2154-4301-8991-B0300989FFEC}" type="datetime1">
              <a:rPr lang="de-DE" smtClean="0"/>
              <a:t>07.04.2022</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F22026F7-720F-4E1D-9DF0-81165B8FF329}" type="datetime1">
              <a:rPr lang="de-DE" smtClean="0"/>
              <a:t>07.04.2022</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9532442C-BC34-49A6-8DEF-CF7AE8DED9D8}" type="datetime1">
              <a:rPr lang="de-DE" smtClean="0"/>
              <a:t>07.04.2022</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45EFA00D-E82C-4133-B939-9886F70DF297}" type="datetime1">
              <a:rPr lang="de-DE" smtClean="0"/>
              <a:t>07.04.2022</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933DAF5-50DC-4538-9FBE-59A29A326876}" type="datetime1">
              <a:rPr lang="de-DE" smtClean="0"/>
              <a:t>07.04.2022</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9505E05F-6CFE-4151-AF7F-8C1CF57AD225}" type="datetime1">
              <a:rPr lang="de-DE" smtClean="0"/>
              <a:t>07.04.2022</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0A1ED9-BB09-40F6-A96D-FA6BE76D4140}" type="datetime1">
              <a:rPr lang="de-DE" smtClean="0"/>
              <a:t>07.04.2022</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https://www.youtube.com/watch?v=l-XIaQxD1h4&amp;t=1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071938" y="63002"/>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Erwartungswerttheorie (Beispiel)</a:t>
            </a:r>
          </a:p>
        </p:txBody>
      </p:sp>
      <p:sp>
        <p:nvSpPr>
          <p:cNvPr id="210948" name="Text Box 2"/>
          <p:cNvSpPr txBox="1">
            <a:spLocks noChangeArrowheads="1"/>
          </p:cNvSpPr>
          <p:nvPr/>
        </p:nvSpPr>
        <p:spPr bwMode="auto">
          <a:xfrm>
            <a:off x="7726" y="6203057"/>
            <a:ext cx="12192000" cy="398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rPr>
              <a:t>→ </a:t>
            </a:r>
            <a:r>
              <a:rPr lang="de-DE" sz="1800" b="1" dirty="0">
                <a:solidFill>
                  <a:schemeClr val="tx1"/>
                </a:solidFill>
              </a:rPr>
              <a:t>Der kurzfristige erwartete Zins =</a:t>
            </a:r>
          </a:p>
          <a:p>
            <a:pPr eaLnBrk="1" hangingPunct="1"/>
            <a:r>
              <a:rPr lang="de-DE" sz="1800" b="1" dirty="0">
                <a:solidFill>
                  <a:schemeClr val="tx1"/>
                </a:solidFill>
              </a:rPr>
              <a:t>     der langfristige heutige Zins + Differenz aus langfristigem und kurzfristigem </a:t>
            </a:r>
            <a:r>
              <a:rPr lang="de-DE" sz="1900" b="1" dirty="0">
                <a:solidFill>
                  <a:schemeClr val="tx1"/>
                </a:solidFill>
              </a:rPr>
              <a:t>Zins </a:t>
            </a:r>
          </a:p>
        </p:txBody>
      </p:sp>
      <p:cxnSp>
        <p:nvCxnSpPr>
          <p:cNvPr id="3" name="Gerade Verbindung mit Pfeil 2">
            <a:extLst>
              <a:ext uri="{FF2B5EF4-FFF2-40B4-BE49-F238E27FC236}">
                <a16:creationId xmlns:a16="http://schemas.microsoft.com/office/drawing/2014/main" id="{3DD9729C-D1BE-4015-99DC-C200CFD4927B}"/>
              </a:ext>
            </a:extLst>
          </p:cNvPr>
          <p:cNvCxnSpPr>
            <a:cxnSpLocks/>
          </p:cNvCxnSpPr>
          <p:nvPr/>
        </p:nvCxnSpPr>
        <p:spPr>
          <a:xfrm flipH="1">
            <a:off x="1212980" y="2533040"/>
            <a:ext cx="3946047" cy="84347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a:extLst>
              <a:ext uri="{FF2B5EF4-FFF2-40B4-BE49-F238E27FC236}">
                <a16:creationId xmlns:a16="http://schemas.microsoft.com/office/drawing/2014/main" id="{513130D6-3975-40CE-B858-BA10FB059F1E}"/>
              </a:ext>
            </a:extLst>
          </p:cNvPr>
          <p:cNvCxnSpPr>
            <a:cxnSpLocks/>
          </p:cNvCxnSpPr>
          <p:nvPr/>
        </p:nvCxnSpPr>
        <p:spPr>
          <a:xfrm>
            <a:off x="5363799" y="2533040"/>
            <a:ext cx="4623954" cy="7596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Rechteck 1"/>
          <p:cNvSpPr/>
          <p:nvPr/>
        </p:nvSpPr>
        <p:spPr>
          <a:xfrm>
            <a:off x="7726" y="466938"/>
            <a:ext cx="5204976" cy="1077218"/>
          </a:xfrm>
          <a:prstGeom prst="rect">
            <a:avLst/>
          </a:prstGeom>
        </p:spPr>
        <p:txBody>
          <a:bodyPr wrap="square">
            <a:spAutoFit/>
          </a:bodyPr>
          <a:lstStyle/>
          <a:p>
            <a:r>
              <a:rPr lang="de-DE" sz="1600" dirty="0">
                <a:cs typeface="Times New Roman" pitchFamily="18" charset="0"/>
              </a:rPr>
              <a:t>i</a:t>
            </a:r>
            <a:r>
              <a:rPr lang="de-DE" sz="1600" baseline="-25000" dirty="0">
                <a:cs typeface="Times New Roman" pitchFamily="18" charset="0"/>
              </a:rPr>
              <a:t>1</a:t>
            </a:r>
            <a:r>
              <a:rPr lang="de-DE" sz="1600" dirty="0">
                <a:cs typeface="Times New Roman" pitchFamily="18" charset="0"/>
              </a:rPr>
              <a:t>:	Zinssatz 1 Jahr (p.a.) 2%</a:t>
            </a:r>
          </a:p>
          <a:p>
            <a:r>
              <a:rPr lang="de-DE" sz="1600" dirty="0">
                <a:cs typeface="Times New Roman" pitchFamily="18" charset="0"/>
              </a:rPr>
              <a:t>i</a:t>
            </a:r>
            <a:r>
              <a:rPr lang="de-DE" sz="1600" baseline="-25000" dirty="0">
                <a:cs typeface="Times New Roman" pitchFamily="18" charset="0"/>
              </a:rPr>
              <a:t>2</a:t>
            </a:r>
            <a:r>
              <a:rPr lang="de-DE" sz="1600" dirty="0">
                <a:cs typeface="Times New Roman" pitchFamily="18" charset="0"/>
              </a:rPr>
              <a:t>:	</a:t>
            </a:r>
            <a:r>
              <a:rPr lang="de-DE" sz="1600" dirty="0"/>
              <a:t>Zinssatz 2 Jahre (p.a.) 4%</a:t>
            </a:r>
          </a:p>
          <a:p>
            <a:r>
              <a:rPr lang="de-DE" sz="1600" dirty="0"/>
              <a:t>i</a:t>
            </a:r>
            <a:r>
              <a:rPr lang="de-DE" sz="1600" baseline="-25000" dirty="0"/>
              <a:t>1</a:t>
            </a:r>
            <a:r>
              <a:rPr lang="de-DE" sz="1600" baseline="30000" dirty="0"/>
              <a:t>e</a:t>
            </a:r>
            <a:r>
              <a:rPr lang="de-DE" sz="1600" dirty="0"/>
              <a:t>:	Erwarteter Zinssatz 1 Jahr in 1 Jahr (p.a.)???</a:t>
            </a:r>
          </a:p>
          <a:p>
            <a:r>
              <a:rPr lang="de-DE" sz="1600" dirty="0"/>
              <a:t>Anlage 1 Euro</a:t>
            </a:r>
          </a:p>
        </p:txBody>
      </p:sp>
      <p:sp>
        <p:nvSpPr>
          <p:cNvPr id="7" name="Rechteck 6"/>
          <p:cNvSpPr/>
          <p:nvPr/>
        </p:nvSpPr>
        <p:spPr>
          <a:xfrm>
            <a:off x="4603102" y="465366"/>
            <a:ext cx="7588898" cy="646331"/>
          </a:xfrm>
          <a:prstGeom prst="rect">
            <a:avLst/>
          </a:prstGeom>
        </p:spPr>
        <p:txBody>
          <a:bodyPr wrap="square">
            <a:spAutoFit/>
          </a:bodyPr>
          <a:lstStyle/>
          <a:p>
            <a:r>
              <a:rPr lang="de-DE" dirty="0">
                <a:cs typeface="Times New Roman" pitchFamily="18" charset="0"/>
              </a:rPr>
              <a:t>Wir </a:t>
            </a:r>
            <a:r>
              <a:rPr lang="de-DE" b="1" dirty="0">
                <a:cs typeface="Times New Roman" pitchFamily="18" charset="0"/>
              </a:rPr>
              <a:t>nehmen perfekte Substituierbarkeit </a:t>
            </a:r>
            <a:r>
              <a:rPr lang="de-DE" dirty="0">
                <a:cs typeface="Times New Roman" pitchFamily="18" charset="0"/>
              </a:rPr>
              <a:t>kurzfristiger und langfristiger An- lagen, einen </a:t>
            </a:r>
            <a:r>
              <a:rPr lang="de-DE" b="1" dirty="0">
                <a:cs typeface="Times New Roman" pitchFamily="18" charset="0"/>
              </a:rPr>
              <a:t>risikoneutrale</a:t>
            </a:r>
            <a:r>
              <a:rPr lang="de-DE" dirty="0">
                <a:cs typeface="Times New Roman" pitchFamily="18" charset="0"/>
              </a:rPr>
              <a:t>n Anleger und einem </a:t>
            </a:r>
            <a:r>
              <a:rPr lang="de-DE" b="1" dirty="0">
                <a:cs typeface="Times New Roman" pitchFamily="18" charset="0"/>
              </a:rPr>
              <a:t>vollständigen Kapitalmarkt an</a:t>
            </a:r>
            <a:endParaRPr lang="de-DE" b="1" dirty="0"/>
          </a:p>
        </p:txBody>
      </p:sp>
      <p:sp>
        <p:nvSpPr>
          <p:cNvPr id="9" name="Rechteck 8"/>
          <p:cNvSpPr/>
          <p:nvPr/>
        </p:nvSpPr>
        <p:spPr>
          <a:xfrm>
            <a:off x="4603102" y="1056440"/>
            <a:ext cx="7588898" cy="646331"/>
          </a:xfrm>
          <a:prstGeom prst="rect">
            <a:avLst/>
          </a:prstGeom>
        </p:spPr>
        <p:txBody>
          <a:bodyPr wrap="square">
            <a:spAutoFit/>
          </a:bodyPr>
          <a:lstStyle/>
          <a:p>
            <a:r>
              <a:rPr lang="de-DE" sz="1200" dirty="0">
                <a:cs typeface="Times New Roman" pitchFamily="18" charset="0"/>
              </a:rPr>
              <a:t>D.h. einem Anleger ist es egal, ob sie Ihr Geld kurz- oder lang weggibt und nur in unterschiedlichen Zeiten an das Geld herankommt und es finden sich am Kapitalmarkt zu jeder Zeit immer genügend Anlagen, in die man investieren kann, ohne dass es irgendwelche Beschränkungen gibt</a:t>
            </a:r>
            <a:endParaRPr lang="de-DE" sz="1200" b="1" dirty="0"/>
          </a:p>
        </p:txBody>
      </p:sp>
      <p:sp>
        <p:nvSpPr>
          <p:cNvPr id="10" name="Rechteck 9"/>
          <p:cNvSpPr/>
          <p:nvPr/>
        </p:nvSpPr>
        <p:spPr>
          <a:xfrm>
            <a:off x="4599996" y="1606944"/>
            <a:ext cx="7588898" cy="461665"/>
          </a:xfrm>
          <a:prstGeom prst="rect">
            <a:avLst/>
          </a:prstGeom>
        </p:spPr>
        <p:txBody>
          <a:bodyPr wrap="square">
            <a:spAutoFit/>
          </a:bodyPr>
          <a:lstStyle/>
          <a:p>
            <a:r>
              <a:rPr lang="de-DE" sz="1200" dirty="0">
                <a:cs typeface="Times New Roman" pitchFamily="18" charset="0"/>
              </a:rPr>
              <a:t>Daraus folgt wieder aus dem Opportunitätskostenargument, dass sich über Angebot und Nachfrage letztlich die Renditen (Preise) von kurz- und langfristigen Anlagen angleichen müssen</a:t>
            </a:r>
            <a:endParaRPr lang="de-DE" sz="1200" b="1" dirty="0"/>
          </a:p>
        </p:txBody>
      </p:sp>
      <p:sp>
        <p:nvSpPr>
          <p:cNvPr id="4" name="Rechteck 3"/>
          <p:cNvSpPr/>
          <p:nvPr/>
        </p:nvSpPr>
        <p:spPr>
          <a:xfrm>
            <a:off x="4851703" y="2090562"/>
            <a:ext cx="786882" cy="369332"/>
          </a:xfrm>
          <a:prstGeom prst="rect">
            <a:avLst/>
          </a:prstGeom>
        </p:spPr>
        <p:txBody>
          <a:bodyPr wrap="none">
            <a:spAutoFit/>
          </a:bodyPr>
          <a:lstStyle/>
          <a:p>
            <a:r>
              <a:rPr lang="de-DE" dirty="0"/>
              <a:t>1 Euro</a:t>
            </a:r>
          </a:p>
        </p:txBody>
      </p:sp>
      <p:sp>
        <p:nvSpPr>
          <p:cNvPr id="11" name="Rechteck 10"/>
          <p:cNvSpPr/>
          <p:nvPr/>
        </p:nvSpPr>
        <p:spPr>
          <a:xfrm>
            <a:off x="2106693" y="2386748"/>
            <a:ext cx="1230530" cy="369332"/>
          </a:xfrm>
          <a:prstGeom prst="rect">
            <a:avLst/>
          </a:prstGeom>
        </p:spPr>
        <p:txBody>
          <a:bodyPr wrap="none">
            <a:spAutoFit/>
          </a:bodyPr>
          <a:lstStyle/>
          <a:p>
            <a:r>
              <a:rPr lang="de-DE" dirty="0"/>
              <a:t>Kurzfristig?</a:t>
            </a:r>
          </a:p>
        </p:txBody>
      </p:sp>
      <p:sp>
        <p:nvSpPr>
          <p:cNvPr id="12" name="Rechteck 11"/>
          <p:cNvSpPr/>
          <p:nvPr/>
        </p:nvSpPr>
        <p:spPr>
          <a:xfrm>
            <a:off x="8726830" y="2265341"/>
            <a:ext cx="1260923" cy="369332"/>
          </a:xfrm>
          <a:prstGeom prst="rect">
            <a:avLst/>
          </a:prstGeom>
        </p:spPr>
        <p:txBody>
          <a:bodyPr wrap="none">
            <a:spAutoFit/>
          </a:bodyPr>
          <a:lstStyle/>
          <a:p>
            <a:r>
              <a:rPr lang="de-DE" dirty="0"/>
              <a:t>Langfristig?</a:t>
            </a:r>
          </a:p>
        </p:txBody>
      </p:sp>
      <p:sp>
        <p:nvSpPr>
          <p:cNvPr id="5" name="Rechteck 4"/>
          <p:cNvSpPr/>
          <p:nvPr/>
        </p:nvSpPr>
        <p:spPr>
          <a:xfrm>
            <a:off x="265282" y="3415721"/>
            <a:ext cx="1548309" cy="646331"/>
          </a:xfrm>
          <a:prstGeom prst="rect">
            <a:avLst/>
          </a:prstGeom>
        </p:spPr>
        <p:txBody>
          <a:bodyPr wrap="none">
            <a:spAutoFit/>
          </a:bodyPr>
          <a:lstStyle/>
          <a:p>
            <a:r>
              <a:rPr lang="de-DE" dirty="0"/>
              <a:t>1 Euro (1+</a:t>
            </a:r>
            <a:r>
              <a:rPr lang="de-DE" dirty="0">
                <a:cs typeface="Times New Roman" pitchFamily="18" charset="0"/>
              </a:rPr>
              <a:t> 2%</a:t>
            </a:r>
            <a:r>
              <a:rPr lang="de-DE" dirty="0"/>
              <a:t>)</a:t>
            </a:r>
          </a:p>
          <a:p>
            <a:r>
              <a:rPr lang="de-DE" dirty="0"/>
              <a:t>=1,02 Euro</a:t>
            </a:r>
          </a:p>
        </p:txBody>
      </p:sp>
      <p:sp>
        <p:nvSpPr>
          <p:cNvPr id="6" name="Rechteck 5"/>
          <p:cNvSpPr/>
          <p:nvPr/>
        </p:nvSpPr>
        <p:spPr>
          <a:xfrm>
            <a:off x="8339016" y="3392078"/>
            <a:ext cx="3708644" cy="646331"/>
          </a:xfrm>
          <a:prstGeom prst="rect">
            <a:avLst/>
          </a:prstGeom>
        </p:spPr>
        <p:txBody>
          <a:bodyPr wrap="none">
            <a:spAutoFit/>
          </a:bodyPr>
          <a:lstStyle/>
          <a:p>
            <a:r>
              <a:rPr lang="de-DE" dirty="0"/>
              <a:t>1 Euro (1+4%)</a:t>
            </a:r>
            <a:r>
              <a:rPr lang="de-DE" baseline="30000" dirty="0"/>
              <a:t>2</a:t>
            </a:r>
            <a:r>
              <a:rPr lang="de-DE" dirty="0"/>
              <a:t>=1 Euro (1+4%) (1+4%)</a:t>
            </a:r>
          </a:p>
          <a:p>
            <a:r>
              <a:rPr lang="de-DE" dirty="0"/>
              <a:t>=1,0816 Euro</a:t>
            </a:r>
          </a:p>
        </p:txBody>
      </p:sp>
      <p:sp>
        <p:nvSpPr>
          <p:cNvPr id="16" name="Rechteck 15"/>
          <p:cNvSpPr/>
          <p:nvPr/>
        </p:nvSpPr>
        <p:spPr>
          <a:xfrm>
            <a:off x="4071938" y="2727593"/>
            <a:ext cx="2838820" cy="276999"/>
          </a:xfrm>
          <a:prstGeom prst="rect">
            <a:avLst/>
          </a:prstGeom>
        </p:spPr>
        <p:txBody>
          <a:bodyPr wrap="square">
            <a:spAutoFit/>
          </a:bodyPr>
          <a:lstStyle/>
          <a:p>
            <a:r>
              <a:rPr lang="de-DE" sz="1200" dirty="0">
                <a:cs typeface="Times New Roman" pitchFamily="18" charset="0"/>
              </a:rPr>
              <a:t>Sind die beiden Beträge so vergleichbar?</a:t>
            </a:r>
            <a:endParaRPr lang="de-DE" sz="1200" b="1" dirty="0"/>
          </a:p>
        </p:txBody>
      </p:sp>
      <p:sp>
        <p:nvSpPr>
          <p:cNvPr id="19" name="Rechteck 18"/>
          <p:cNvSpPr/>
          <p:nvPr/>
        </p:nvSpPr>
        <p:spPr>
          <a:xfrm>
            <a:off x="3054921" y="2941714"/>
            <a:ext cx="4701927" cy="461665"/>
          </a:xfrm>
          <a:prstGeom prst="rect">
            <a:avLst/>
          </a:prstGeom>
        </p:spPr>
        <p:txBody>
          <a:bodyPr wrap="square">
            <a:spAutoFit/>
          </a:bodyPr>
          <a:lstStyle/>
          <a:p>
            <a:pPr algn="ctr"/>
            <a:r>
              <a:rPr lang="de-DE" sz="1200" dirty="0">
                <a:cs typeface="Times New Roman" pitchFamily="18" charset="0"/>
              </a:rPr>
              <a:t>So noch nicht, denn die Lauzeiten sind unterschiedlich und damit gibt es bei der langfristigen Anlage 2x Zinsausschüttungen! </a:t>
            </a:r>
            <a:endParaRPr lang="de-DE" sz="1200" b="1" dirty="0"/>
          </a:p>
        </p:txBody>
      </p:sp>
      <p:sp>
        <p:nvSpPr>
          <p:cNvPr id="20" name="Rechteck 19"/>
          <p:cNvSpPr/>
          <p:nvPr/>
        </p:nvSpPr>
        <p:spPr>
          <a:xfrm>
            <a:off x="2260743" y="3323235"/>
            <a:ext cx="6206112" cy="646331"/>
          </a:xfrm>
          <a:prstGeom prst="rect">
            <a:avLst/>
          </a:prstGeom>
        </p:spPr>
        <p:txBody>
          <a:bodyPr wrap="square">
            <a:spAutoFit/>
          </a:bodyPr>
          <a:lstStyle/>
          <a:p>
            <a:pPr algn="ctr"/>
            <a:r>
              <a:rPr lang="de-DE" sz="1200" dirty="0">
                <a:cs typeface="Times New Roman" pitchFamily="18" charset="0"/>
              </a:rPr>
              <a:t>Um die Anlagen vergleichbar zu machen, müssen die Laufzeiten angeglichen werden. Aufgrund der Vollständigkeit der Kapitalmärkte können wir davon ausgehen, dass in einem Jahr auch wieder Anlageformen für 1 Jahr zur Verfügung stehen. Allerdings ist dafür der Zinssatz unbekannt</a:t>
            </a:r>
            <a:endParaRPr lang="de-DE" sz="1200" b="1" dirty="0"/>
          </a:p>
        </p:txBody>
      </p:sp>
      <p:sp>
        <p:nvSpPr>
          <p:cNvPr id="21" name="Rechteck 20"/>
          <p:cNvSpPr/>
          <p:nvPr/>
        </p:nvSpPr>
        <p:spPr>
          <a:xfrm>
            <a:off x="950006" y="4214717"/>
            <a:ext cx="2235997" cy="369332"/>
          </a:xfrm>
          <a:prstGeom prst="rect">
            <a:avLst/>
          </a:prstGeom>
        </p:spPr>
        <p:txBody>
          <a:bodyPr wrap="none">
            <a:spAutoFit/>
          </a:bodyPr>
          <a:lstStyle/>
          <a:p>
            <a:r>
              <a:rPr lang="de-DE" dirty="0"/>
              <a:t>1 Euro (1+</a:t>
            </a:r>
            <a:r>
              <a:rPr lang="de-DE" dirty="0">
                <a:cs typeface="Times New Roman" pitchFamily="18" charset="0"/>
              </a:rPr>
              <a:t> 2%</a:t>
            </a:r>
            <a:r>
              <a:rPr lang="de-DE" dirty="0"/>
              <a:t>) (1+ i</a:t>
            </a:r>
            <a:r>
              <a:rPr lang="de-DE" baseline="-25000" dirty="0"/>
              <a:t>1</a:t>
            </a:r>
            <a:r>
              <a:rPr lang="de-DE" baseline="30000" dirty="0"/>
              <a:t>e</a:t>
            </a:r>
            <a:r>
              <a:rPr lang="de-DE" dirty="0"/>
              <a:t>)</a:t>
            </a:r>
          </a:p>
        </p:txBody>
      </p:sp>
      <p:sp>
        <p:nvSpPr>
          <p:cNvPr id="17" name="Rechteck 16"/>
          <p:cNvSpPr/>
          <p:nvPr/>
        </p:nvSpPr>
        <p:spPr>
          <a:xfrm>
            <a:off x="7559384" y="4158004"/>
            <a:ext cx="2203937" cy="369332"/>
          </a:xfrm>
          <a:prstGeom prst="rect">
            <a:avLst/>
          </a:prstGeom>
        </p:spPr>
        <p:txBody>
          <a:bodyPr wrap="none">
            <a:spAutoFit/>
          </a:bodyPr>
          <a:lstStyle/>
          <a:p>
            <a:r>
              <a:rPr lang="de-DE" dirty="0"/>
              <a:t>1 Euro (1+4%) (1+4%)</a:t>
            </a:r>
          </a:p>
        </p:txBody>
      </p:sp>
      <p:sp>
        <p:nvSpPr>
          <p:cNvPr id="23" name="Rechteck 22"/>
          <p:cNvSpPr/>
          <p:nvPr/>
        </p:nvSpPr>
        <p:spPr>
          <a:xfrm>
            <a:off x="4058858" y="3879599"/>
            <a:ext cx="2609882" cy="646331"/>
          </a:xfrm>
          <a:prstGeom prst="rect">
            <a:avLst/>
          </a:prstGeom>
        </p:spPr>
        <p:txBody>
          <a:bodyPr wrap="none">
            <a:spAutoFit/>
          </a:bodyPr>
          <a:lstStyle/>
          <a:p>
            <a:pPr algn="ctr"/>
            <a:r>
              <a:rPr lang="de-DE" dirty="0"/>
              <a:t>Angleichung der Renditen</a:t>
            </a:r>
          </a:p>
          <a:p>
            <a:pPr algn="ctr"/>
            <a:r>
              <a:rPr lang="de-DE" dirty="0"/>
              <a:t>=</a:t>
            </a:r>
          </a:p>
        </p:txBody>
      </p:sp>
      <p:sp>
        <p:nvSpPr>
          <p:cNvPr id="18" name="Rechteck 17"/>
          <p:cNvSpPr/>
          <p:nvPr/>
        </p:nvSpPr>
        <p:spPr>
          <a:xfrm>
            <a:off x="2610214" y="4691942"/>
            <a:ext cx="6096000" cy="369332"/>
          </a:xfrm>
          <a:prstGeom prst="rect">
            <a:avLst/>
          </a:prstGeom>
        </p:spPr>
        <p:txBody>
          <a:bodyPr>
            <a:spAutoFit/>
          </a:bodyPr>
          <a:lstStyle/>
          <a:p>
            <a:r>
              <a:rPr lang="de-DE" dirty="0"/>
              <a:t>→	(1+</a:t>
            </a:r>
            <a:r>
              <a:rPr lang="de-DE" dirty="0">
                <a:cs typeface="Times New Roman" pitchFamily="18" charset="0"/>
              </a:rPr>
              <a:t> 2%</a:t>
            </a:r>
            <a:r>
              <a:rPr lang="de-DE" dirty="0"/>
              <a:t>)(1+ i</a:t>
            </a:r>
            <a:r>
              <a:rPr lang="de-DE" baseline="-25000" dirty="0"/>
              <a:t>1</a:t>
            </a:r>
            <a:r>
              <a:rPr lang="de-DE" baseline="30000" dirty="0"/>
              <a:t>e</a:t>
            </a:r>
            <a:r>
              <a:rPr lang="de-DE" dirty="0"/>
              <a:t>) = (1+4%)(1+4%)</a:t>
            </a:r>
          </a:p>
        </p:txBody>
      </p:sp>
      <p:sp>
        <p:nvSpPr>
          <p:cNvPr id="25" name="Rechteck 24"/>
          <p:cNvSpPr/>
          <p:nvPr/>
        </p:nvSpPr>
        <p:spPr>
          <a:xfrm>
            <a:off x="2590585" y="5082918"/>
            <a:ext cx="4525562" cy="369332"/>
          </a:xfrm>
          <a:prstGeom prst="rect">
            <a:avLst/>
          </a:prstGeom>
        </p:spPr>
        <p:txBody>
          <a:bodyPr wrap="square">
            <a:spAutoFit/>
          </a:bodyPr>
          <a:lstStyle/>
          <a:p>
            <a:r>
              <a:rPr lang="de-DE" dirty="0"/>
              <a:t>→	1+</a:t>
            </a:r>
            <a:r>
              <a:rPr lang="de-DE" dirty="0">
                <a:cs typeface="Times New Roman" pitchFamily="18" charset="0"/>
              </a:rPr>
              <a:t> 2%</a:t>
            </a:r>
            <a:r>
              <a:rPr lang="de-DE" dirty="0"/>
              <a:t>+ i</a:t>
            </a:r>
            <a:r>
              <a:rPr lang="de-DE" baseline="-25000" dirty="0"/>
              <a:t>1</a:t>
            </a:r>
            <a:r>
              <a:rPr lang="de-DE" baseline="30000" dirty="0"/>
              <a:t>e</a:t>
            </a:r>
            <a:r>
              <a:rPr lang="de-DE" dirty="0"/>
              <a:t>+ </a:t>
            </a:r>
            <a:r>
              <a:rPr lang="de-DE" dirty="0">
                <a:cs typeface="Times New Roman" pitchFamily="18" charset="0"/>
              </a:rPr>
              <a:t>2%∙</a:t>
            </a:r>
            <a:r>
              <a:rPr lang="de-DE" dirty="0"/>
              <a:t>i</a:t>
            </a:r>
            <a:r>
              <a:rPr lang="de-DE" baseline="-25000" dirty="0"/>
              <a:t>1</a:t>
            </a:r>
            <a:r>
              <a:rPr lang="de-DE" baseline="30000" dirty="0"/>
              <a:t>e</a:t>
            </a:r>
            <a:r>
              <a:rPr lang="de-DE" dirty="0"/>
              <a:t> = 1+4%+4%+(4%)</a:t>
            </a:r>
            <a:r>
              <a:rPr lang="de-DE" baseline="30000" dirty="0"/>
              <a:t>2</a:t>
            </a:r>
            <a:endParaRPr lang="de-DE" dirty="0"/>
          </a:p>
        </p:txBody>
      </p:sp>
      <p:sp>
        <p:nvSpPr>
          <p:cNvPr id="26" name="Rechteck 25"/>
          <p:cNvSpPr/>
          <p:nvPr/>
        </p:nvSpPr>
        <p:spPr>
          <a:xfrm>
            <a:off x="2588922" y="5490733"/>
            <a:ext cx="4525562" cy="369332"/>
          </a:xfrm>
          <a:prstGeom prst="rect">
            <a:avLst/>
          </a:prstGeom>
        </p:spPr>
        <p:txBody>
          <a:bodyPr wrap="square">
            <a:spAutoFit/>
          </a:bodyPr>
          <a:lstStyle/>
          <a:p>
            <a:r>
              <a:rPr lang="de-DE" dirty="0"/>
              <a:t>→	</a:t>
            </a:r>
            <a:r>
              <a:rPr lang="de-DE" dirty="0">
                <a:cs typeface="Times New Roman" pitchFamily="18" charset="0"/>
              </a:rPr>
              <a:t>2%</a:t>
            </a:r>
            <a:r>
              <a:rPr lang="de-DE" dirty="0"/>
              <a:t>+ i</a:t>
            </a:r>
            <a:r>
              <a:rPr lang="de-DE" baseline="-25000" dirty="0"/>
              <a:t>1</a:t>
            </a:r>
            <a:r>
              <a:rPr lang="de-DE" baseline="30000" dirty="0"/>
              <a:t>e</a:t>
            </a:r>
            <a:r>
              <a:rPr lang="de-DE" dirty="0"/>
              <a:t> ≈ 4%+4%</a:t>
            </a:r>
          </a:p>
        </p:txBody>
      </p:sp>
      <p:sp>
        <p:nvSpPr>
          <p:cNvPr id="27" name="Rechteck 26"/>
          <p:cNvSpPr/>
          <p:nvPr/>
        </p:nvSpPr>
        <p:spPr>
          <a:xfrm>
            <a:off x="6418260" y="5616274"/>
            <a:ext cx="5770633" cy="646331"/>
          </a:xfrm>
          <a:prstGeom prst="rect">
            <a:avLst/>
          </a:prstGeom>
        </p:spPr>
        <p:txBody>
          <a:bodyPr wrap="square">
            <a:spAutoFit/>
          </a:bodyPr>
          <a:lstStyle/>
          <a:p>
            <a:r>
              <a:rPr lang="de-DE" sz="1200" dirty="0"/>
              <a:t>Für „kleine“ Zinsen (&lt;10%) können wir wieder annehmen, dass (zins</a:t>
            </a:r>
            <a:r>
              <a:rPr lang="de-DE" sz="1200" dirty="0">
                <a:cs typeface="Times New Roman" pitchFamily="18" charset="0"/>
              </a:rPr>
              <a:t> ∙ zins) deutlich kleiner ist, als der Zins selber (vgl. </a:t>
            </a:r>
            <a:r>
              <a:rPr lang="de-DE" sz="1200" dirty="0" err="1">
                <a:cs typeface="Times New Roman" pitchFamily="18" charset="0"/>
              </a:rPr>
              <a:t>Fishergleichung</a:t>
            </a:r>
            <a:r>
              <a:rPr lang="de-DE" sz="1200" dirty="0">
                <a:cs typeface="Times New Roman" pitchFamily="18" charset="0"/>
              </a:rPr>
              <a:t>, bzw. arithmetisches/geometrisches Mittel beim Wirtschaftswachstum</a:t>
            </a:r>
            <a:endParaRPr lang="de-DE" sz="1200" dirty="0"/>
          </a:p>
        </p:txBody>
      </p:sp>
      <p:sp>
        <p:nvSpPr>
          <p:cNvPr id="28" name="Rechteck 27"/>
          <p:cNvSpPr/>
          <p:nvPr/>
        </p:nvSpPr>
        <p:spPr>
          <a:xfrm>
            <a:off x="2585817" y="5842181"/>
            <a:ext cx="4525562" cy="369332"/>
          </a:xfrm>
          <a:prstGeom prst="rect">
            <a:avLst/>
          </a:prstGeom>
        </p:spPr>
        <p:txBody>
          <a:bodyPr wrap="square">
            <a:spAutoFit/>
          </a:bodyPr>
          <a:lstStyle/>
          <a:p>
            <a:r>
              <a:rPr lang="de-DE" dirty="0"/>
              <a:t>→	i</a:t>
            </a:r>
            <a:r>
              <a:rPr lang="de-DE" baseline="-25000" dirty="0"/>
              <a:t>1</a:t>
            </a:r>
            <a:r>
              <a:rPr lang="de-DE" baseline="30000" dirty="0"/>
              <a:t>e</a:t>
            </a:r>
            <a:r>
              <a:rPr lang="de-DE" dirty="0"/>
              <a:t> ≈ 4%+(4%-</a:t>
            </a:r>
            <a:r>
              <a:rPr lang="de-DE" dirty="0">
                <a:cs typeface="Times New Roman" pitchFamily="18" charset="0"/>
              </a:rPr>
              <a:t> 2%</a:t>
            </a:r>
            <a:r>
              <a:rPr lang="de-DE" dirty="0"/>
              <a:t>)</a:t>
            </a:r>
          </a:p>
        </p:txBody>
      </p:sp>
      <p:sp>
        <p:nvSpPr>
          <p:cNvPr id="29" name="Rechteck 28">
            <a:extLst>
              <a:ext uri="{FF2B5EF4-FFF2-40B4-BE49-F238E27FC236}">
                <a16:creationId xmlns:a16="http://schemas.microsoft.com/office/drawing/2014/main" id="{EC6D4F84-8416-4DF4-A422-83AE22050BC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975635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7"/>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5"/>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27"/>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2109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2" grpId="0"/>
      <p:bldP spid="7" grpId="0"/>
      <p:bldP spid="9" grpId="0"/>
      <p:bldP spid="10" grpId="0"/>
      <p:bldP spid="4" grpId="0"/>
      <p:bldP spid="11" grpId="0"/>
      <p:bldP spid="12" grpId="0"/>
      <p:bldP spid="5" grpId="0"/>
      <p:bldP spid="6" grpId="0"/>
      <p:bldP spid="16" grpId="0"/>
      <p:bldP spid="19" grpId="0"/>
      <p:bldP spid="20" grpId="0"/>
      <p:bldP spid="21" grpId="0"/>
      <p:bldP spid="17" grpId="0"/>
      <p:bldP spid="23" grpId="0"/>
      <p:bldP spid="18" grpId="0"/>
      <p:bldP spid="25" grpId="0"/>
      <p:bldP spid="26" grpId="0"/>
      <p:bldP spid="27"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889518" y="29910"/>
            <a:ext cx="10941698" cy="38690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Der kurzfristige erwartete Zins = der langfristige heutige Zins + Differenz aus langfristigem und kurzfristigem </a:t>
            </a:r>
            <a:r>
              <a:rPr lang="de-DE" sz="1900" b="1" dirty="0"/>
              <a:t>Zins</a:t>
            </a:r>
            <a:endParaRPr lang="de-DE" b="1" dirty="0">
              <a:solidFill>
                <a:srgbClr val="000000"/>
              </a:solidFill>
              <a:latin typeface="Sparkasse Rg" pitchFamily="34" charset="0"/>
            </a:endParaRPr>
          </a:p>
        </p:txBody>
      </p:sp>
      <p:sp>
        <p:nvSpPr>
          <p:cNvPr id="210948" name="Text Box 2"/>
          <p:cNvSpPr txBox="1">
            <a:spLocks noChangeArrowheads="1"/>
          </p:cNvSpPr>
          <p:nvPr/>
        </p:nvSpPr>
        <p:spPr bwMode="auto">
          <a:xfrm>
            <a:off x="304800" y="354609"/>
            <a:ext cx="5660571" cy="4851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cs typeface="Times New Roman" pitchFamily="18" charset="0"/>
              </a:rPr>
              <a:t>Was ist die Bedeutung dieses Zusammenhangs?</a:t>
            </a:r>
            <a:endParaRPr lang="de-DE" sz="1600" b="1" dirty="0">
              <a:solidFill>
                <a:schemeClr val="tx1"/>
              </a:solidFill>
            </a:endParaRPr>
          </a:p>
        </p:txBody>
      </p:sp>
      <p:sp>
        <p:nvSpPr>
          <p:cNvPr id="6" name="Text Box 2"/>
          <p:cNvSpPr txBox="1">
            <a:spLocks noChangeArrowheads="1"/>
          </p:cNvSpPr>
          <p:nvPr/>
        </p:nvSpPr>
        <p:spPr bwMode="auto">
          <a:xfrm>
            <a:off x="304800" y="643345"/>
            <a:ext cx="11112758" cy="4851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cs typeface="Times New Roman" pitchFamily="18" charset="0"/>
              </a:rPr>
              <a:t>Am Markt kann man direkt die Zinsen für kurz- und langfristige Anlagen ablesen. Um nicht an dieser Stelle auf die Problematik von negativen Zinsen eingehen zu müssen ist hier die Zinsstruktur aus dem März 2005 (vor dem Aufschwung zur WM) angegeben.</a:t>
            </a:r>
            <a:endParaRPr lang="de-DE" sz="1600" b="1" dirty="0">
              <a:solidFill>
                <a:schemeClr val="tx1"/>
              </a:solidFill>
            </a:endParaRPr>
          </a:p>
        </p:txBody>
      </p:sp>
      <p:pic>
        <p:nvPicPr>
          <p:cNvPr id="2" name="Grafik 1"/>
          <p:cNvPicPr>
            <a:picLocks noChangeAspect="1"/>
          </p:cNvPicPr>
          <p:nvPr/>
        </p:nvPicPr>
        <p:blipFill>
          <a:blip r:embed="rId3"/>
          <a:stretch>
            <a:fillRect/>
          </a:stretch>
        </p:blipFill>
        <p:spPr>
          <a:xfrm>
            <a:off x="390763" y="1361741"/>
            <a:ext cx="2950720" cy="2243522"/>
          </a:xfrm>
          <a:prstGeom prst="rect">
            <a:avLst/>
          </a:prstGeom>
        </p:spPr>
      </p:pic>
      <p:sp>
        <p:nvSpPr>
          <p:cNvPr id="9" name="Text Box 2"/>
          <p:cNvSpPr txBox="1">
            <a:spLocks noChangeArrowheads="1"/>
          </p:cNvSpPr>
          <p:nvPr/>
        </p:nvSpPr>
        <p:spPr bwMode="auto">
          <a:xfrm>
            <a:off x="3430553" y="1361741"/>
            <a:ext cx="7987005" cy="3364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i</a:t>
            </a:r>
            <a:r>
              <a:rPr lang="de-DE" sz="1600" baseline="-25000" dirty="0">
                <a:solidFill>
                  <a:schemeClr val="tx1"/>
                </a:solidFill>
                <a:cs typeface="Times New Roman" pitchFamily="18" charset="0"/>
              </a:rPr>
              <a:t>1</a:t>
            </a:r>
            <a:r>
              <a:rPr lang="de-DE" sz="1600" dirty="0">
                <a:solidFill>
                  <a:schemeClr val="tx1"/>
                </a:solidFill>
                <a:cs typeface="Times New Roman" pitchFamily="18" charset="0"/>
              </a:rPr>
              <a:t> und i</a:t>
            </a:r>
            <a:r>
              <a:rPr lang="de-DE" sz="1600" baseline="-25000" dirty="0">
                <a:solidFill>
                  <a:schemeClr val="tx1"/>
                </a:solidFill>
                <a:cs typeface="Times New Roman" pitchFamily="18" charset="0"/>
              </a:rPr>
              <a:t>2</a:t>
            </a:r>
            <a:r>
              <a:rPr lang="de-DE" sz="1600" dirty="0">
                <a:solidFill>
                  <a:schemeClr val="tx1"/>
                </a:solidFill>
                <a:cs typeface="Times New Roman" pitchFamily="18" charset="0"/>
              </a:rPr>
              <a:t> sind also durch den Markt festgelegt!</a:t>
            </a:r>
            <a:endParaRPr lang="de-DE" sz="1600" b="1" dirty="0">
              <a:solidFill>
                <a:schemeClr val="tx1"/>
              </a:solidFill>
            </a:endParaRPr>
          </a:p>
        </p:txBody>
      </p:sp>
      <p:sp>
        <p:nvSpPr>
          <p:cNvPr id="10" name="Text Box 2"/>
          <p:cNvSpPr txBox="1">
            <a:spLocks noChangeArrowheads="1"/>
          </p:cNvSpPr>
          <p:nvPr/>
        </p:nvSpPr>
        <p:spPr bwMode="auto">
          <a:xfrm>
            <a:off x="3452327" y="1750513"/>
            <a:ext cx="7987005" cy="90560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Nehmen wir jetzt die oben abgeleitete Bedingung aus der Erwartungswerttheorie, bedeutet dies, dass wir aus zwei durch den Markt gegebenen Zinsen auf in der Zukunft unbekannte Zinssätze schließen können!</a:t>
            </a:r>
            <a:endParaRPr lang="de-DE" sz="1600" b="1" dirty="0">
              <a:solidFill>
                <a:schemeClr val="tx1"/>
              </a:solidFill>
            </a:endParaRPr>
          </a:p>
        </p:txBody>
      </p:sp>
      <p:sp>
        <p:nvSpPr>
          <p:cNvPr id="11" name="Text Box 2"/>
          <p:cNvSpPr txBox="1">
            <a:spLocks noChangeArrowheads="1"/>
          </p:cNvSpPr>
          <p:nvPr/>
        </p:nvSpPr>
        <p:spPr bwMode="auto">
          <a:xfrm>
            <a:off x="3452327" y="2564812"/>
            <a:ext cx="7987005" cy="4147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Die Erwartungswerttheorie eignet sich damit als Prognoseinstrument!</a:t>
            </a:r>
            <a:endParaRPr lang="de-DE" sz="1600" b="1" dirty="0">
              <a:solidFill>
                <a:schemeClr val="tx1"/>
              </a:solidFill>
            </a:endParaRPr>
          </a:p>
        </p:txBody>
      </p:sp>
      <p:sp>
        <p:nvSpPr>
          <p:cNvPr id="12" name="Text Box 2"/>
          <p:cNvSpPr txBox="1">
            <a:spLocks noChangeArrowheads="1"/>
          </p:cNvSpPr>
          <p:nvPr/>
        </p:nvSpPr>
        <p:spPr bwMode="auto">
          <a:xfrm>
            <a:off x="3492764" y="2947365"/>
            <a:ext cx="8338452" cy="6578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Noch mehr lässt sich aus diesem Zusammenhang ablesen! Denn vorher haben wir schon darüber gesprochen, dass insbesondere die Zentralbank Einfluss auf die kurzfristigen Zinsen nimmt</a:t>
            </a:r>
            <a:endParaRPr lang="de-DE" sz="1600" b="1" dirty="0">
              <a:solidFill>
                <a:schemeClr val="tx1"/>
              </a:solidFill>
            </a:endParaRPr>
          </a:p>
        </p:txBody>
      </p:sp>
      <p:sp>
        <p:nvSpPr>
          <p:cNvPr id="13" name="Text Box 2"/>
          <p:cNvSpPr txBox="1">
            <a:spLocks noChangeArrowheads="1"/>
          </p:cNvSpPr>
          <p:nvPr/>
        </p:nvSpPr>
        <p:spPr bwMode="auto">
          <a:xfrm>
            <a:off x="0" y="3634718"/>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Von welchem Verhalten gehen der EZB gehen also die Märkte im Vorfeld der WM in Deutschland im März 2005 aus?</a:t>
            </a:r>
            <a:endParaRPr lang="de-DE" sz="1600" b="1" dirty="0">
              <a:solidFill>
                <a:schemeClr val="tx1"/>
              </a:solidFill>
            </a:endParaRPr>
          </a:p>
        </p:txBody>
      </p:sp>
      <p:sp>
        <p:nvSpPr>
          <p:cNvPr id="14" name="Text Box 2"/>
          <p:cNvSpPr txBox="1">
            <a:spLocks noChangeArrowheads="1"/>
          </p:cNvSpPr>
          <p:nvPr/>
        </p:nvSpPr>
        <p:spPr bwMode="auto">
          <a:xfrm>
            <a:off x="0" y="3955068"/>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Die Differenz aus langfristigen und kurzfristigen Zins ist deutlich positiv, also gehen die Märkte von einer Zinserhöhung der Zentralbank aus!</a:t>
            </a:r>
            <a:endParaRPr lang="de-DE" sz="1600" b="1" dirty="0">
              <a:solidFill>
                <a:schemeClr val="tx1"/>
              </a:solidFill>
            </a:endParaRPr>
          </a:p>
        </p:txBody>
      </p:sp>
      <p:sp>
        <p:nvSpPr>
          <p:cNvPr id="15" name="Text Box 2"/>
          <p:cNvSpPr txBox="1">
            <a:spLocks noChangeArrowheads="1"/>
          </p:cNvSpPr>
          <p:nvPr/>
        </p:nvSpPr>
        <p:spPr bwMode="auto">
          <a:xfrm>
            <a:off x="9336" y="4256756"/>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In welchem Status des Konjunkturzyklus wird die Zentralbank die Zinsen erhöhen?</a:t>
            </a:r>
            <a:endParaRPr lang="de-DE" sz="1600" b="1" dirty="0">
              <a:solidFill>
                <a:schemeClr val="tx1"/>
              </a:solidFill>
            </a:endParaRPr>
          </a:p>
        </p:txBody>
      </p:sp>
      <p:sp>
        <p:nvSpPr>
          <p:cNvPr id="16" name="Text Box 2"/>
          <p:cNvSpPr txBox="1">
            <a:spLocks noChangeArrowheads="1"/>
          </p:cNvSpPr>
          <p:nvPr/>
        </p:nvSpPr>
        <p:spPr bwMode="auto">
          <a:xfrm>
            <a:off x="6233" y="4552221"/>
            <a:ext cx="12192000" cy="3530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Gemäß der vorher eingeführten Argumentation wird eine Zinserhöhung prinzipiell die Wirtschaft bremsen (geringere Investitionen und Konsum!)</a:t>
            </a:r>
            <a:endParaRPr lang="de-DE" sz="1600" b="1" dirty="0">
              <a:solidFill>
                <a:schemeClr val="tx1"/>
              </a:solidFill>
            </a:endParaRPr>
          </a:p>
        </p:txBody>
      </p:sp>
      <p:sp>
        <p:nvSpPr>
          <p:cNvPr id="17" name="Text Box 2"/>
          <p:cNvSpPr txBox="1">
            <a:spLocks noChangeArrowheads="1"/>
          </p:cNvSpPr>
          <p:nvPr/>
        </p:nvSpPr>
        <p:spPr bwMode="auto">
          <a:xfrm>
            <a:off x="15565" y="4860129"/>
            <a:ext cx="12192000" cy="6256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Diese Bremswirkung wird dann erwünscht sein, wenn sich die Wirtschaft in einem steilen Aufschwung bzw. Boom befindet, damit die Wirtschaft sich nicht überhitzt!</a:t>
            </a:r>
            <a:endParaRPr lang="de-DE" sz="1600" b="1" dirty="0">
              <a:solidFill>
                <a:schemeClr val="tx1"/>
              </a:solidFill>
            </a:endParaRPr>
          </a:p>
        </p:txBody>
      </p:sp>
      <p:sp>
        <p:nvSpPr>
          <p:cNvPr id="18" name="Text Box 2"/>
          <p:cNvSpPr txBox="1">
            <a:spLocks noChangeArrowheads="1"/>
          </p:cNvSpPr>
          <p:nvPr/>
        </p:nvSpPr>
        <p:spPr bwMode="auto">
          <a:xfrm>
            <a:off x="6239" y="5373311"/>
            <a:ext cx="12192000" cy="6256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Damit ist in der Situation März 2005 der Markt davon ausgegangen, dass sich die Wirtschaft im Aufschwung bzw. Boom befunden hat, was ex </a:t>
            </a:r>
            <a:r>
              <a:rPr lang="de-DE" sz="1600" dirty="0" err="1">
                <a:solidFill>
                  <a:schemeClr val="tx1"/>
                </a:solidFill>
                <a:cs typeface="Times New Roman" pitchFamily="18" charset="0"/>
              </a:rPr>
              <a:t>post</a:t>
            </a:r>
            <a:r>
              <a:rPr lang="de-DE" sz="1600" dirty="0">
                <a:solidFill>
                  <a:schemeClr val="tx1"/>
                </a:solidFill>
                <a:cs typeface="Times New Roman" pitchFamily="18" charset="0"/>
              </a:rPr>
              <a:t> als „richtig“ bezeichnet werden kann! </a:t>
            </a:r>
            <a:endParaRPr lang="de-DE" sz="1600" b="1" dirty="0">
              <a:solidFill>
                <a:schemeClr val="tx1"/>
              </a:solidFill>
            </a:endParaRPr>
          </a:p>
        </p:txBody>
      </p:sp>
      <p:sp>
        <p:nvSpPr>
          <p:cNvPr id="19" name="Text Box 2"/>
          <p:cNvSpPr txBox="1">
            <a:spLocks noChangeArrowheads="1"/>
          </p:cNvSpPr>
          <p:nvPr/>
        </p:nvSpPr>
        <p:spPr bwMode="auto">
          <a:xfrm>
            <a:off x="21791" y="5948696"/>
            <a:ext cx="12192000" cy="3588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Die Zinsstrukturkurve ist damit als so etwas wie ein Konjunkturindikator zu bezeichnen!</a:t>
            </a:r>
            <a:endParaRPr lang="de-DE" sz="1600" b="1" dirty="0">
              <a:solidFill>
                <a:schemeClr val="tx1"/>
              </a:solidFill>
            </a:endParaRPr>
          </a:p>
        </p:txBody>
      </p:sp>
      <p:sp>
        <p:nvSpPr>
          <p:cNvPr id="20" name="Text Box 2"/>
          <p:cNvSpPr txBox="1">
            <a:spLocks noChangeArrowheads="1"/>
          </p:cNvSpPr>
          <p:nvPr/>
        </p:nvSpPr>
        <p:spPr bwMode="auto">
          <a:xfrm>
            <a:off x="37345" y="6219282"/>
            <a:ext cx="12192000" cy="3588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Langfristiger Zins – kurzfristigen Zins &gt; 0 </a:t>
            </a:r>
            <a:r>
              <a:rPr lang="de-DE" sz="1600" dirty="0">
                <a:solidFill>
                  <a:schemeClr val="tx1"/>
                </a:solidFill>
              </a:rPr>
              <a:t>→ Aufschwung/Boom</a:t>
            </a:r>
            <a:r>
              <a:rPr lang="de-DE" sz="1600" dirty="0">
                <a:solidFill>
                  <a:schemeClr val="tx1"/>
                </a:solidFill>
                <a:cs typeface="Times New Roman" pitchFamily="18" charset="0"/>
              </a:rPr>
              <a:t> </a:t>
            </a:r>
            <a:endParaRPr lang="de-DE" sz="1600" b="1" dirty="0">
              <a:solidFill>
                <a:schemeClr val="tx1"/>
              </a:solidFill>
            </a:endParaRPr>
          </a:p>
        </p:txBody>
      </p:sp>
      <p:sp>
        <p:nvSpPr>
          <p:cNvPr id="21" name="Text Box 2"/>
          <p:cNvSpPr txBox="1">
            <a:spLocks noChangeArrowheads="1"/>
          </p:cNvSpPr>
          <p:nvPr/>
        </p:nvSpPr>
        <p:spPr bwMode="auto">
          <a:xfrm>
            <a:off x="9348" y="6514750"/>
            <a:ext cx="5783677" cy="3588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Langfristiger Zins – kurzfristigen Zins &lt; 0 </a:t>
            </a:r>
            <a:r>
              <a:rPr lang="de-DE" sz="1600" dirty="0">
                <a:solidFill>
                  <a:schemeClr val="tx1"/>
                </a:solidFill>
              </a:rPr>
              <a:t>→ Abschwung/Rezession</a:t>
            </a:r>
            <a:endParaRPr lang="de-DE" sz="1600" b="1" dirty="0">
              <a:solidFill>
                <a:schemeClr val="tx1"/>
              </a:solidFill>
            </a:endParaRPr>
          </a:p>
        </p:txBody>
      </p:sp>
      <p:sp>
        <p:nvSpPr>
          <p:cNvPr id="3" name="Rechteck 2"/>
          <p:cNvSpPr/>
          <p:nvPr/>
        </p:nvSpPr>
        <p:spPr>
          <a:xfrm>
            <a:off x="6695753" y="6128097"/>
            <a:ext cx="5386475" cy="646331"/>
          </a:xfrm>
          <a:prstGeom prst="rect">
            <a:avLst/>
          </a:prstGeom>
        </p:spPr>
        <p:txBody>
          <a:bodyPr wrap="none">
            <a:spAutoFit/>
          </a:bodyPr>
          <a:lstStyle/>
          <a:p>
            <a:pPr algn="ctr"/>
            <a:r>
              <a:rPr lang="de-DE" dirty="0"/>
              <a:t>Video zur Zinsstruktur!</a:t>
            </a:r>
          </a:p>
          <a:p>
            <a:pPr algn="ctr"/>
            <a:r>
              <a:rPr lang="de-DE" dirty="0">
                <a:hlinkClick r:id="rId4"/>
              </a:rPr>
              <a:t>https://www.youtube.com/watch?v=l-XIaQxD1h4&amp;t=1s</a:t>
            </a:r>
            <a:endParaRPr lang="de-DE" dirty="0"/>
          </a:p>
        </p:txBody>
      </p:sp>
      <p:sp>
        <p:nvSpPr>
          <p:cNvPr id="22" name="Rechteck 21">
            <a:extLst>
              <a:ext uri="{FF2B5EF4-FFF2-40B4-BE49-F238E27FC236}">
                <a16:creationId xmlns:a16="http://schemas.microsoft.com/office/drawing/2014/main" id="{31240A51-55BA-4F3C-AE3E-493ABC46FF8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683123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09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8" grpId="0"/>
      <p:bldP spid="6" grpId="0"/>
      <p:bldP spid="9" grpId="0"/>
      <p:bldP spid="10" grpId="0"/>
      <p:bldP spid="11" grpId="0"/>
      <p:bldP spid="12" grpId="0"/>
      <p:bldP spid="13" grpId="0"/>
      <p:bldP spid="14" grpId="0"/>
      <p:bldP spid="15" grpId="0"/>
      <p:bldP spid="16" grpId="0"/>
      <p:bldP spid="17" grpId="0"/>
      <p:bldP spid="18" grpId="0"/>
      <p:bldP spid="19" grpId="0"/>
      <p:bldP spid="20" grpId="0"/>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Liquiditätsprämientheorie</a:t>
            </a:r>
          </a:p>
        </p:txBody>
      </p:sp>
      <p:sp>
        <p:nvSpPr>
          <p:cNvPr id="210948" name="Text Box 2"/>
          <p:cNvSpPr txBox="1">
            <a:spLocks noChangeArrowheads="1"/>
          </p:cNvSpPr>
          <p:nvPr/>
        </p:nvSpPr>
        <p:spPr bwMode="auto">
          <a:xfrm>
            <a:off x="3825" y="660629"/>
            <a:ext cx="7323818" cy="448987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800" dirty="0">
                <a:solidFill>
                  <a:schemeClr val="tx1"/>
                </a:solidFill>
                <a:cs typeface="Times New Roman" pitchFamily="18" charset="0"/>
              </a:rPr>
              <a:t>Die Präferenzen von Kreditgeber und Kreditnehmer fallen auseinander:</a:t>
            </a:r>
          </a:p>
          <a:p>
            <a:pPr eaLnBrk="1" hangingPunct="1"/>
            <a:endParaRPr lang="de-DE" sz="1800" dirty="0">
              <a:solidFill>
                <a:schemeClr val="tx1"/>
              </a:solidFill>
              <a:cs typeface="Times New Roman" pitchFamily="18" charset="0"/>
            </a:endParaRPr>
          </a:p>
          <a:p>
            <a:pPr eaLnBrk="1" hangingPunct="1"/>
            <a:r>
              <a:rPr lang="de-DE" sz="1800" dirty="0">
                <a:solidFill>
                  <a:schemeClr val="tx1"/>
                </a:solidFill>
                <a:cs typeface="Times New Roman" pitchFamily="18" charset="0"/>
              </a:rPr>
              <a:t>Der Kreditgeber wird eher </a:t>
            </a:r>
            <a:r>
              <a:rPr lang="de-DE" sz="1800" dirty="0">
                <a:solidFill>
                  <a:schemeClr val="tx1"/>
                </a:solidFill>
              </a:rPr>
              <a:t>kürzere Laufzeiten bevorzugen, da diese bei </a:t>
            </a:r>
          </a:p>
          <a:p>
            <a:pPr eaLnBrk="1" hangingPunct="1"/>
            <a:r>
              <a:rPr lang="de-DE" sz="1800" dirty="0">
                <a:solidFill>
                  <a:schemeClr val="tx1"/>
                </a:solidFill>
              </a:rPr>
              <a:t>Liquiditätsproblemen schneller veräußert werden können</a:t>
            </a:r>
          </a:p>
          <a:p>
            <a:pPr eaLnBrk="1" hangingPunct="1"/>
            <a:endParaRPr lang="de-DE" sz="1800" dirty="0">
              <a:solidFill>
                <a:schemeClr val="tx1"/>
              </a:solidFill>
            </a:endParaRPr>
          </a:p>
          <a:p>
            <a:pPr eaLnBrk="1" hangingPunct="1"/>
            <a:r>
              <a:rPr lang="de-DE" sz="1800" dirty="0">
                <a:solidFill>
                  <a:schemeClr val="tx1"/>
                </a:solidFill>
              </a:rPr>
              <a:t>Der Kreditnehmer wird dagegen für langfristige Investitionsprojekte eher </a:t>
            </a:r>
          </a:p>
          <a:p>
            <a:pPr eaLnBrk="1" hangingPunct="1"/>
            <a:r>
              <a:rPr lang="de-DE" sz="1800" dirty="0">
                <a:solidFill>
                  <a:schemeClr val="tx1"/>
                </a:solidFill>
              </a:rPr>
              <a:t>länger laufende Anlagen bevorzugen</a:t>
            </a:r>
          </a:p>
          <a:p>
            <a:pPr eaLnBrk="1" hangingPunct="1"/>
            <a:endParaRPr lang="de-DE" sz="1800" dirty="0">
              <a:solidFill>
                <a:schemeClr val="tx1"/>
              </a:solidFill>
            </a:endParaRPr>
          </a:p>
          <a:p>
            <a:pPr eaLnBrk="1" hangingPunct="1"/>
            <a:r>
              <a:rPr lang="de-DE" sz="1800" dirty="0">
                <a:solidFill>
                  <a:schemeClr val="tx1"/>
                </a:solidFill>
              </a:rPr>
              <a:t>		</a:t>
            </a:r>
          </a:p>
          <a:p>
            <a:pPr eaLnBrk="1" hangingPunct="1"/>
            <a:r>
              <a:rPr lang="de-DE" sz="1800" dirty="0">
                <a:solidFill>
                  <a:schemeClr val="tx1"/>
                </a:solidFill>
              </a:rPr>
              <a:t>		→	Der Kreditgeber verlangt einen Aufschlag, die „ Liquiditätsprämie“,</a:t>
            </a:r>
          </a:p>
          <a:p>
            <a:pPr eaLnBrk="1" hangingPunct="1"/>
            <a:r>
              <a:rPr lang="de-DE" sz="1800" dirty="0">
                <a:solidFill>
                  <a:schemeClr val="tx1"/>
                </a:solidFill>
              </a:rPr>
              <a:t>			bei Vergabe des längerfristigen Kredits gegenüber einer Anlage mit 			kurzer Laufzeit, denn für fehlende Möglichkeit zwischendurch an 			sein Geld zu kommen (liquide zu sein) will 	er entschädigt werden! </a:t>
            </a:r>
          </a:p>
        </p:txBody>
      </p:sp>
      <p:sp>
        <p:nvSpPr>
          <p:cNvPr id="4" name="Text Box 2"/>
          <p:cNvSpPr txBox="1">
            <a:spLocks noChangeArrowheads="1"/>
          </p:cNvSpPr>
          <p:nvPr/>
        </p:nvSpPr>
        <p:spPr bwMode="auto">
          <a:xfrm>
            <a:off x="7252996" y="2831012"/>
            <a:ext cx="5032311" cy="8079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Aus der Erwartungswerttheorie konnten wir „nur“ das Auseinanderfallen der Zinssätze für Anlangen unterschied- </a:t>
            </a:r>
            <a:r>
              <a:rPr lang="de-DE" sz="1600" dirty="0" err="1">
                <a:solidFill>
                  <a:schemeClr val="tx1"/>
                </a:solidFill>
                <a:cs typeface="Times New Roman" pitchFamily="18" charset="0"/>
              </a:rPr>
              <a:t>licher</a:t>
            </a:r>
            <a:r>
              <a:rPr lang="de-DE" sz="1600" dirty="0">
                <a:solidFill>
                  <a:schemeClr val="tx1"/>
                </a:solidFill>
                <a:cs typeface="Times New Roman" pitchFamily="18" charset="0"/>
              </a:rPr>
              <a:t> Laufzeiten erklären, nicht aber das Vorzeichen!</a:t>
            </a:r>
            <a:endParaRPr lang="de-DE" sz="1600" b="1" dirty="0">
              <a:solidFill>
                <a:schemeClr val="tx1"/>
              </a:solidFill>
            </a:endParaRPr>
          </a:p>
        </p:txBody>
      </p:sp>
      <p:sp>
        <p:nvSpPr>
          <p:cNvPr id="5" name="Text Box 2"/>
          <p:cNvSpPr txBox="1">
            <a:spLocks noChangeArrowheads="1"/>
          </p:cNvSpPr>
          <p:nvPr/>
        </p:nvSpPr>
        <p:spPr bwMode="auto">
          <a:xfrm>
            <a:off x="7240555" y="3714311"/>
            <a:ext cx="4951445" cy="8017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Mit der Liquiditätsprämientheorie kommen wir zu dem Schluss, dass im Allgemeinen die längerfristigen Zinsen über den kurzfristigen Zinsen liegen.</a:t>
            </a:r>
            <a:endParaRPr lang="de-DE" sz="1600" b="1" dirty="0">
              <a:solidFill>
                <a:schemeClr val="tx1"/>
              </a:solidFill>
            </a:endParaRPr>
          </a:p>
        </p:txBody>
      </p:sp>
      <p:sp>
        <p:nvSpPr>
          <p:cNvPr id="6" name="Text Box 2"/>
          <p:cNvSpPr txBox="1">
            <a:spLocks noChangeArrowheads="1"/>
          </p:cNvSpPr>
          <p:nvPr/>
        </p:nvSpPr>
        <p:spPr bwMode="auto">
          <a:xfrm>
            <a:off x="21789" y="4606938"/>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Daher spricht man auch bei die längerfristigen Zinsen &gt; kurzfristigen Zinsen </a:t>
            </a:r>
            <a:r>
              <a:rPr lang="de-DE" sz="1600" dirty="0">
                <a:solidFill>
                  <a:schemeClr val="tx1"/>
                </a:solidFill>
              </a:rPr>
              <a:t>→ Normale Zinsstruktur</a:t>
            </a:r>
            <a:r>
              <a:rPr lang="de-DE" sz="1600" dirty="0">
                <a:solidFill>
                  <a:schemeClr val="tx1"/>
                </a:solidFill>
                <a:cs typeface="Times New Roman" pitchFamily="18" charset="0"/>
              </a:rPr>
              <a:t> </a:t>
            </a:r>
            <a:endParaRPr lang="de-DE" sz="1600" b="1" dirty="0">
              <a:solidFill>
                <a:schemeClr val="tx1"/>
              </a:solidFill>
            </a:endParaRPr>
          </a:p>
        </p:txBody>
      </p:sp>
      <p:sp>
        <p:nvSpPr>
          <p:cNvPr id="7" name="Text Box 2"/>
          <p:cNvSpPr txBox="1">
            <a:spLocks noChangeArrowheads="1"/>
          </p:cNvSpPr>
          <p:nvPr/>
        </p:nvSpPr>
        <p:spPr bwMode="auto">
          <a:xfrm>
            <a:off x="-6201" y="4927288"/>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						       längerfristigen Zinsen &lt; kurzfristigen Zinsen </a:t>
            </a:r>
            <a:r>
              <a:rPr lang="de-DE" sz="1600" dirty="0">
                <a:solidFill>
                  <a:schemeClr val="tx1"/>
                </a:solidFill>
              </a:rPr>
              <a:t>→ Inverse Zinsstruktur</a:t>
            </a:r>
            <a:r>
              <a:rPr lang="de-DE" sz="1600" dirty="0">
                <a:solidFill>
                  <a:schemeClr val="tx1"/>
                </a:solidFill>
                <a:cs typeface="Times New Roman" pitchFamily="18" charset="0"/>
              </a:rPr>
              <a:t> </a:t>
            </a:r>
            <a:endParaRPr lang="de-DE" sz="1600" b="1" dirty="0">
              <a:solidFill>
                <a:schemeClr val="tx1"/>
              </a:solidFill>
            </a:endParaRPr>
          </a:p>
        </p:txBody>
      </p:sp>
      <p:sp>
        <p:nvSpPr>
          <p:cNvPr id="8" name="Text Box 2"/>
          <p:cNvSpPr txBox="1">
            <a:spLocks noChangeArrowheads="1"/>
          </p:cNvSpPr>
          <p:nvPr/>
        </p:nvSpPr>
        <p:spPr bwMode="auto">
          <a:xfrm>
            <a:off x="15573" y="5272520"/>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						       längerfristigen Zinsen </a:t>
            </a:r>
            <a:r>
              <a:rPr lang="de-DE" sz="1600" dirty="0">
                <a:solidFill>
                  <a:schemeClr val="tx1"/>
                </a:solidFill>
              </a:rPr>
              <a:t>≈</a:t>
            </a:r>
            <a:r>
              <a:rPr lang="de-DE" sz="1600" dirty="0">
                <a:solidFill>
                  <a:schemeClr val="tx1"/>
                </a:solidFill>
                <a:cs typeface="Times New Roman" pitchFamily="18" charset="0"/>
              </a:rPr>
              <a:t> kurzfristigen Zinsen </a:t>
            </a:r>
            <a:r>
              <a:rPr lang="de-DE" sz="1600" dirty="0">
                <a:solidFill>
                  <a:schemeClr val="tx1"/>
                </a:solidFill>
              </a:rPr>
              <a:t>→ flache Zinsstruktur</a:t>
            </a:r>
            <a:r>
              <a:rPr lang="de-DE" sz="1600" dirty="0">
                <a:solidFill>
                  <a:schemeClr val="tx1"/>
                </a:solidFill>
                <a:cs typeface="Times New Roman" pitchFamily="18" charset="0"/>
              </a:rPr>
              <a:t> </a:t>
            </a:r>
            <a:endParaRPr lang="de-DE" sz="1600" b="1" dirty="0">
              <a:solidFill>
                <a:schemeClr val="tx1"/>
              </a:solidFill>
            </a:endParaRPr>
          </a:p>
        </p:txBody>
      </p:sp>
      <p:sp>
        <p:nvSpPr>
          <p:cNvPr id="9" name="Text Box 2"/>
          <p:cNvSpPr txBox="1">
            <a:spLocks noChangeArrowheads="1"/>
          </p:cNvSpPr>
          <p:nvPr/>
        </p:nvSpPr>
        <p:spPr bwMode="auto">
          <a:xfrm>
            <a:off x="12470" y="5636410"/>
            <a:ext cx="12170211" cy="3818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Steht dies der Argumentation der Zinsstruktur als Konjunkturindikator aus der Erwartungswerttheorie entgegen?</a:t>
            </a:r>
            <a:endParaRPr lang="de-DE" sz="1600" b="1" dirty="0">
              <a:solidFill>
                <a:schemeClr val="tx1"/>
              </a:solidFill>
            </a:endParaRPr>
          </a:p>
        </p:txBody>
      </p:sp>
      <p:sp>
        <p:nvSpPr>
          <p:cNvPr id="10" name="Text Box 2"/>
          <p:cNvSpPr txBox="1">
            <a:spLocks noChangeArrowheads="1"/>
          </p:cNvSpPr>
          <p:nvPr/>
        </p:nvSpPr>
        <p:spPr bwMode="auto">
          <a:xfrm>
            <a:off x="3825" y="5864892"/>
            <a:ext cx="12170211" cy="58088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Nein! Denn beide Theorien können wir dadurch zusammenführen, dass wir beispielsweise in dem Beispiel mit i</a:t>
            </a:r>
            <a:r>
              <a:rPr lang="de-DE" sz="1600" baseline="-25000" dirty="0">
                <a:solidFill>
                  <a:schemeClr val="tx1"/>
                </a:solidFill>
                <a:cs typeface="Times New Roman" pitchFamily="18" charset="0"/>
              </a:rPr>
              <a:t>2</a:t>
            </a:r>
            <a:r>
              <a:rPr lang="de-DE" sz="1600" dirty="0">
                <a:solidFill>
                  <a:schemeClr val="tx1"/>
                </a:solidFill>
                <a:cs typeface="Times New Roman" pitchFamily="18" charset="0"/>
              </a:rPr>
              <a:t>= 4% davon ausgehen,</a:t>
            </a:r>
          </a:p>
          <a:p>
            <a:r>
              <a:rPr lang="de-DE" sz="1600" dirty="0">
                <a:solidFill>
                  <a:schemeClr val="tx1"/>
                </a:solidFill>
                <a:cs typeface="Times New Roman" pitchFamily="18" charset="0"/>
              </a:rPr>
              <a:t>dass 1%-Punkte auf die Aufschlag gemäß der Liquiditätsprämientheorie zurückzuführen sind. </a:t>
            </a:r>
            <a:endParaRPr lang="de-DE" sz="1600" b="1" dirty="0">
              <a:solidFill>
                <a:schemeClr val="tx1"/>
              </a:solidFill>
            </a:endParaRPr>
          </a:p>
        </p:txBody>
      </p:sp>
      <p:sp>
        <p:nvSpPr>
          <p:cNvPr id="11" name="Text Box 2"/>
          <p:cNvSpPr txBox="1">
            <a:spLocks noChangeArrowheads="1"/>
          </p:cNvSpPr>
          <p:nvPr/>
        </p:nvSpPr>
        <p:spPr bwMode="auto">
          <a:xfrm>
            <a:off x="12469" y="6345533"/>
            <a:ext cx="12170211" cy="5124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D.h. nach Abzug der Liquiditätsprämie von den Langfristigen Zinsen, ist die gleiche Argumentation gemäß der Erwartungswerttheorie wie vorher möglich!</a:t>
            </a:r>
            <a:endParaRPr lang="de-DE" sz="1600" b="1" dirty="0">
              <a:solidFill>
                <a:schemeClr val="tx1"/>
              </a:solidFill>
            </a:endParaRPr>
          </a:p>
        </p:txBody>
      </p:sp>
      <p:sp>
        <p:nvSpPr>
          <p:cNvPr id="12" name="Rechteck 11">
            <a:extLst>
              <a:ext uri="{FF2B5EF4-FFF2-40B4-BE49-F238E27FC236}">
                <a16:creationId xmlns:a16="http://schemas.microsoft.com/office/drawing/2014/main" id="{65E66477-4EA5-4E1E-982C-4A89596B2C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2768981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7" name="Rectangle 1"/>
          <p:cNvSpPr>
            <a:spLocks noChangeArrowheads="1"/>
          </p:cNvSpPr>
          <p:nvPr/>
        </p:nvSpPr>
        <p:spPr bwMode="auto">
          <a:xfrm>
            <a:off x="4367213" y="263507"/>
            <a:ext cx="61214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Marktsegmentierungstheorie</a:t>
            </a:r>
          </a:p>
        </p:txBody>
      </p:sp>
      <p:sp>
        <p:nvSpPr>
          <p:cNvPr id="6" name="Text Box 2">
            <a:extLst>
              <a:ext uri="{FF2B5EF4-FFF2-40B4-BE49-F238E27FC236}">
                <a16:creationId xmlns:a16="http://schemas.microsoft.com/office/drawing/2014/main" id="{6A416600-EBF1-4217-915B-356234073D34}"/>
              </a:ext>
            </a:extLst>
          </p:cNvPr>
          <p:cNvSpPr txBox="1">
            <a:spLocks noChangeArrowheads="1"/>
          </p:cNvSpPr>
          <p:nvPr/>
        </p:nvSpPr>
        <p:spPr bwMode="auto">
          <a:xfrm>
            <a:off x="242690" y="774112"/>
            <a:ext cx="8565407" cy="381032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sz="1600" dirty="0">
                <a:solidFill>
                  <a:schemeClr val="tx1"/>
                </a:solidFill>
              </a:rPr>
              <a:t>Für einen Anleger entsteht ein Risiko, wenn sich der Anlagehorizont nicht</a:t>
            </a:r>
          </a:p>
          <a:p>
            <a:pPr eaLnBrk="1" hangingPunct="1"/>
            <a:r>
              <a:rPr lang="de-DE" sz="1600" dirty="0">
                <a:solidFill>
                  <a:schemeClr val="tx1"/>
                </a:solidFill>
              </a:rPr>
              <a:t>mit der Laufzeit des Wertpapiers deckt</a:t>
            </a:r>
          </a:p>
          <a:p>
            <a:pPr eaLnBrk="1" hangingPunct="1"/>
            <a:endParaRPr lang="de-DE" sz="1600" dirty="0">
              <a:solidFill>
                <a:schemeClr val="tx1"/>
              </a:solidFill>
            </a:endParaRPr>
          </a:p>
          <a:p>
            <a:pPr eaLnBrk="1" hangingPunct="1"/>
            <a:r>
              <a:rPr lang="de-DE" sz="1600" dirty="0">
                <a:solidFill>
                  <a:schemeClr val="tx1"/>
                </a:solidFill>
              </a:rPr>
              <a:t>Laufzeit &gt; Anlagehorizont	→	Kursrisiko</a:t>
            </a:r>
          </a:p>
          <a:p>
            <a:pPr eaLnBrk="1" hangingPunct="1"/>
            <a:endParaRPr lang="de-DE" sz="1600" dirty="0">
              <a:solidFill>
                <a:schemeClr val="tx1"/>
              </a:solidFill>
            </a:endParaRPr>
          </a:p>
          <a:p>
            <a:pPr eaLnBrk="1" hangingPunct="1"/>
            <a:r>
              <a:rPr lang="de-DE" sz="1600" dirty="0">
                <a:solidFill>
                  <a:schemeClr val="tx1"/>
                </a:solidFill>
              </a:rPr>
              <a:t>Laufzeit &lt; Anlagehorizont	→	Einnahmerisiko</a:t>
            </a:r>
          </a:p>
          <a:p>
            <a:pPr eaLnBrk="1" hangingPunct="1"/>
            <a:endParaRPr lang="de-DE" sz="1600" dirty="0">
              <a:solidFill>
                <a:schemeClr val="tx1"/>
              </a:solidFill>
            </a:endParaRPr>
          </a:p>
          <a:p>
            <a:pPr eaLnBrk="1" hangingPunct="1"/>
            <a:r>
              <a:rPr lang="de-DE" sz="1600" dirty="0">
                <a:solidFill>
                  <a:schemeClr val="tx1"/>
                </a:solidFill>
              </a:rPr>
              <a:t>Finanzakteure möchten das Risiko reduzieren</a:t>
            </a:r>
          </a:p>
          <a:p>
            <a:pPr eaLnBrk="1" hangingPunct="1"/>
            <a:endParaRPr lang="de-DE" sz="1600" dirty="0">
              <a:solidFill>
                <a:schemeClr val="tx1"/>
              </a:solidFill>
            </a:endParaRPr>
          </a:p>
          <a:p>
            <a:pPr eaLnBrk="1" hangingPunct="1"/>
            <a:r>
              <a:rPr lang="de-DE" sz="1600" dirty="0">
                <a:solidFill>
                  <a:schemeClr val="tx1"/>
                </a:solidFill>
              </a:rPr>
              <a:t>		→	Sind die Finanzakteure </a:t>
            </a:r>
            <a:r>
              <a:rPr lang="de-DE" sz="1600" b="1" dirty="0" err="1">
                <a:solidFill>
                  <a:schemeClr val="tx1"/>
                </a:solidFill>
              </a:rPr>
              <a:t>risikoavers</a:t>
            </a:r>
            <a:endParaRPr lang="de-DE" sz="1600" b="1" dirty="0">
              <a:solidFill>
                <a:schemeClr val="tx1"/>
              </a:solidFill>
            </a:endParaRPr>
          </a:p>
          <a:p>
            <a:pPr eaLnBrk="1" hangingPunct="1"/>
            <a:endParaRPr lang="de-DE" sz="1600" dirty="0">
              <a:solidFill>
                <a:schemeClr val="tx1"/>
              </a:solidFill>
            </a:endParaRPr>
          </a:p>
          <a:p>
            <a:pPr eaLnBrk="1" hangingPunct="1"/>
            <a:r>
              <a:rPr lang="de-DE" sz="1600" dirty="0">
                <a:solidFill>
                  <a:schemeClr val="tx1"/>
                </a:solidFill>
              </a:rPr>
              <a:t>			→	werden sich Segmente bilden bei denen Anlagehorizont und Laufzeit zusammenpassen</a:t>
            </a:r>
          </a:p>
          <a:p>
            <a:pPr eaLnBrk="1" hangingPunct="1"/>
            <a:r>
              <a:rPr lang="de-DE" sz="1600" dirty="0">
                <a:solidFill>
                  <a:schemeClr val="tx1"/>
                </a:solidFill>
              </a:rPr>
              <a:t>				-&gt; 	der Wertpapiermarkt zerfällt in zeitlich abgegrenzte Segmente</a:t>
            </a:r>
          </a:p>
          <a:p>
            <a:pPr eaLnBrk="1" hangingPunct="1"/>
            <a:r>
              <a:rPr lang="de-DE" sz="1600" dirty="0">
                <a:solidFill>
                  <a:schemeClr val="tx1"/>
                </a:solidFill>
              </a:rPr>
              <a:t>					und Finanztitel sind damit </a:t>
            </a:r>
            <a:r>
              <a:rPr lang="de-DE" sz="1600" b="1" dirty="0">
                <a:solidFill>
                  <a:schemeClr val="tx1"/>
                </a:solidFill>
              </a:rPr>
              <a:t>nicht mehr vollständig substituierbar</a:t>
            </a:r>
          </a:p>
          <a:p>
            <a:pPr eaLnBrk="1" hangingPunct="1"/>
            <a:r>
              <a:rPr lang="de-DE" dirty="0">
                <a:solidFill>
                  <a:schemeClr val="tx1"/>
                </a:solidFill>
              </a:rPr>
              <a:t>							</a:t>
            </a:r>
          </a:p>
          <a:p>
            <a:pPr eaLnBrk="1" hangingPunct="1"/>
            <a:endParaRPr lang="de-DE" dirty="0">
              <a:solidFill>
                <a:schemeClr val="tx1"/>
              </a:solidFill>
            </a:endParaRPr>
          </a:p>
        </p:txBody>
      </p:sp>
      <p:sp>
        <p:nvSpPr>
          <p:cNvPr id="4" name="Text Box 2"/>
          <p:cNvSpPr txBox="1">
            <a:spLocks noChangeArrowheads="1"/>
          </p:cNvSpPr>
          <p:nvPr/>
        </p:nvSpPr>
        <p:spPr bwMode="auto">
          <a:xfrm>
            <a:off x="3925076" y="1450745"/>
            <a:ext cx="8266923" cy="5584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Bspw. Ist der Anlagehorizont 7 Jahre, die Laufzeit eines adäquaten Papiers ist aber 10 Jahre. Dann muss der Anleger das Papier vor der Endfälligkeit verkaufen und zu diesem Zeitpunkt kennt er den Kurs zum Anlagezeitpunkt noch nicht -&gt; Kursrisiko!</a:t>
            </a:r>
            <a:endParaRPr lang="de-DE" sz="1200" b="1" dirty="0">
              <a:solidFill>
                <a:schemeClr val="tx1"/>
              </a:solidFill>
            </a:endParaRPr>
          </a:p>
        </p:txBody>
      </p:sp>
      <p:sp>
        <p:nvSpPr>
          <p:cNvPr id="5" name="Text Box 2"/>
          <p:cNvSpPr txBox="1">
            <a:spLocks noChangeArrowheads="1"/>
          </p:cNvSpPr>
          <p:nvPr/>
        </p:nvSpPr>
        <p:spPr bwMode="auto">
          <a:xfrm>
            <a:off x="258147" y="4763965"/>
            <a:ext cx="11756571" cy="8079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600" dirty="0">
                <a:solidFill>
                  <a:schemeClr val="tx1"/>
                </a:solidFill>
                <a:cs typeface="Times New Roman" pitchFamily="18" charset="0"/>
              </a:rPr>
              <a:t>Der Vollständigkeit halber noch die Marktsegmentierungstheorie. Jedoch ist zu bemerken, dass es in </a:t>
            </a:r>
            <a:r>
              <a:rPr lang="de-DE" sz="1600" dirty="0" err="1">
                <a:solidFill>
                  <a:schemeClr val="tx1"/>
                </a:solidFill>
                <a:cs typeface="Times New Roman" pitchFamily="18" charset="0"/>
              </a:rPr>
              <a:t>tasächlichen</a:t>
            </a:r>
            <a:r>
              <a:rPr lang="de-DE" sz="1600" dirty="0">
                <a:solidFill>
                  <a:schemeClr val="tx1"/>
                </a:solidFill>
                <a:cs typeface="Times New Roman" pitchFamily="18" charset="0"/>
              </a:rPr>
              <a:t> Daten relativ wenig Evidenz für diesen Erklärungsansatz gibt</a:t>
            </a:r>
            <a:endParaRPr lang="de-DE" sz="1600" b="1" dirty="0">
              <a:solidFill>
                <a:schemeClr val="tx1"/>
              </a:solidFill>
            </a:endParaRPr>
          </a:p>
        </p:txBody>
      </p:sp>
      <p:sp>
        <p:nvSpPr>
          <p:cNvPr id="7" name="Text Box 2"/>
          <p:cNvSpPr txBox="1">
            <a:spLocks noChangeArrowheads="1"/>
          </p:cNvSpPr>
          <p:nvPr/>
        </p:nvSpPr>
        <p:spPr bwMode="auto">
          <a:xfrm>
            <a:off x="4367213" y="1914161"/>
            <a:ext cx="7762583" cy="55844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Bspw. Ist der Anlagehorizont 10 Jahre, die Laufzeit eines adäquaten Papiers ist aber 7 Jahre. Dann muss der Anleger nach der Endfälligkeit den Erlös weitere drei Jahre zu heute nicht bekannten Konditionen Anlegen (ähnlich wie bei der Erwartungswerttheorie!) -&gt; Einnahmerisiko</a:t>
            </a:r>
            <a:endParaRPr lang="de-DE" sz="1200" b="1" dirty="0">
              <a:solidFill>
                <a:schemeClr val="tx1"/>
              </a:solidFill>
            </a:endParaRPr>
          </a:p>
        </p:txBody>
      </p:sp>
      <p:sp>
        <p:nvSpPr>
          <p:cNvPr id="8" name="Rechteck 7">
            <a:extLst>
              <a:ext uri="{FF2B5EF4-FFF2-40B4-BE49-F238E27FC236}">
                <a16:creationId xmlns:a16="http://schemas.microsoft.com/office/drawing/2014/main" id="{DE89CE91-F116-47A7-AF3E-55121E49FB2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1245077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4A29D034-8DD4-48DA-A9C8-DA62698D4475}"/>
              </a:ext>
            </a:extLst>
          </p:cNvPr>
          <p:cNvPicPr>
            <a:picLocks noChangeAspect="1"/>
          </p:cNvPicPr>
          <p:nvPr/>
        </p:nvPicPr>
        <p:blipFill>
          <a:blip r:embed="rId3"/>
          <a:stretch>
            <a:fillRect/>
          </a:stretch>
        </p:blipFill>
        <p:spPr>
          <a:xfrm>
            <a:off x="0" y="1440000"/>
            <a:ext cx="7650782" cy="4680000"/>
          </a:xfrm>
          <a:prstGeom prst="rect">
            <a:avLst/>
          </a:prstGeom>
        </p:spPr>
      </p:pic>
      <p:sp>
        <p:nvSpPr>
          <p:cNvPr id="211971" name="Rectangle 1"/>
          <p:cNvSpPr>
            <a:spLocks noChangeArrowheads="1"/>
          </p:cNvSpPr>
          <p:nvPr/>
        </p:nvSpPr>
        <p:spPr bwMode="auto">
          <a:xfrm>
            <a:off x="1631951" y="158081"/>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Zinsstruktur im zeitlichen Vergleich (Deutschland)</a:t>
            </a:r>
          </a:p>
        </p:txBody>
      </p:sp>
      <p:sp>
        <p:nvSpPr>
          <p:cNvPr id="3" name="Rechteck 2"/>
          <p:cNvSpPr/>
          <p:nvPr/>
        </p:nvSpPr>
        <p:spPr>
          <a:xfrm>
            <a:off x="2633314" y="5665601"/>
            <a:ext cx="1302488" cy="4162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Text Box 2"/>
          <p:cNvSpPr txBox="1">
            <a:spLocks noChangeArrowheads="1"/>
          </p:cNvSpPr>
          <p:nvPr/>
        </p:nvSpPr>
        <p:spPr bwMode="auto">
          <a:xfrm>
            <a:off x="7920000" y="209549"/>
            <a:ext cx="4209796" cy="53657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In den letzten 20 Jahren finden sich alle möglichen Verläufe der Zinsstruktur normal/invers/flach!</a:t>
            </a:r>
            <a:endParaRPr lang="de-DE" sz="1200" b="1" dirty="0">
              <a:solidFill>
                <a:schemeClr val="tx1"/>
              </a:solidFill>
            </a:endParaRPr>
          </a:p>
        </p:txBody>
      </p:sp>
      <p:sp>
        <p:nvSpPr>
          <p:cNvPr id="8" name="Text Box 2"/>
          <p:cNvSpPr txBox="1">
            <a:spLocks noChangeArrowheads="1"/>
          </p:cNvSpPr>
          <p:nvPr/>
        </p:nvSpPr>
        <p:spPr bwMode="auto">
          <a:xfrm>
            <a:off x="7920000" y="626750"/>
            <a:ext cx="4209796" cy="2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Was ist das Besondere am 15.09.2008? </a:t>
            </a:r>
            <a:endParaRPr lang="de-DE" sz="1200" b="1" dirty="0">
              <a:solidFill>
                <a:schemeClr val="tx1"/>
              </a:solidFill>
            </a:endParaRPr>
          </a:p>
        </p:txBody>
      </p:sp>
      <p:sp>
        <p:nvSpPr>
          <p:cNvPr id="9" name="Text Box 2"/>
          <p:cNvSpPr txBox="1">
            <a:spLocks noChangeArrowheads="1"/>
          </p:cNvSpPr>
          <p:nvPr/>
        </p:nvSpPr>
        <p:spPr bwMode="auto">
          <a:xfrm>
            <a:off x="7938661" y="797594"/>
            <a:ext cx="4209796" cy="2908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Vortag der Lehman-Pleite</a:t>
            </a:r>
            <a:endParaRPr lang="de-DE" sz="1200" b="1" dirty="0">
              <a:solidFill>
                <a:schemeClr val="tx1"/>
              </a:solidFill>
            </a:endParaRPr>
          </a:p>
        </p:txBody>
      </p:sp>
      <p:sp>
        <p:nvSpPr>
          <p:cNvPr id="10" name="Text Box 2"/>
          <p:cNvSpPr txBox="1">
            <a:spLocks noChangeArrowheads="1"/>
          </p:cNvSpPr>
          <p:nvPr/>
        </p:nvSpPr>
        <p:spPr bwMode="auto">
          <a:xfrm>
            <a:off x="7920000" y="1055287"/>
            <a:ext cx="4209796" cy="101711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Zu dem Zeitpunkt ist man noch in vielen Bereichen davon ausgegangen, dass sich die Finanzkrise tatsächlich auf den Finanzmarkt beschränkt und nur wenig Auswirkungen auf die Realwirtschaft haben würde. Ähnlich fatal war unsere Einschätzung von COVID19 auf die Wirtschaft!</a:t>
            </a:r>
            <a:endParaRPr lang="de-DE" sz="1200" b="1" dirty="0">
              <a:solidFill>
                <a:schemeClr val="tx1"/>
              </a:solidFill>
            </a:endParaRPr>
          </a:p>
        </p:txBody>
      </p:sp>
      <p:sp>
        <p:nvSpPr>
          <p:cNvPr id="11" name="Text Box 2"/>
          <p:cNvSpPr txBox="1">
            <a:spLocks noChangeArrowheads="1"/>
          </p:cNvSpPr>
          <p:nvPr/>
        </p:nvSpPr>
        <p:spPr bwMode="auto">
          <a:xfrm>
            <a:off x="7933743" y="3108383"/>
            <a:ext cx="4209796" cy="11923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Was sagten aber damals die Märkte aus der Zinsstruktur heraus?</a:t>
            </a:r>
          </a:p>
          <a:p>
            <a:r>
              <a:rPr lang="de-DE" sz="1200" dirty="0">
                <a:solidFill>
                  <a:schemeClr val="tx1"/>
                </a:solidFill>
                <a:cs typeface="Times New Roman" pitchFamily="18" charset="0"/>
              </a:rPr>
              <a:t>Die Zinsen einer 5-jähringen Staatsanleihe (langfristig) lagen deutlich unter den Zinsen einer 1-jährigen (kurzfristigen) und wenn man die Liquiditätsprämie berücksichtigt, ist der Unterschied noch deutlicher! </a:t>
            </a:r>
          </a:p>
          <a:p>
            <a:endParaRPr lang="de-DE" sz="1200" b="1" dirty="0">
              <a:solidFill>
                <a:schemeClr val="tx1"/>
              </a:solidFill>
            </a:endParaRPr>
          </a:p>
        </p:txBody>
      </p:sp>
      <p:sp>
        <p:nvSpPr>
          <p:cNvPr id="12" name="Text Box 2"/>
          <p:cNvSpPr txBox="1">
            <a:spLocks noChangeArrowheads="1"/>
          </p:cNvSpPr>
          <p:nvPr/>
        </p:nvSpPr>
        <p:spPr bwMode="auto">
          <a:xfrm>
            <a:off x="8005168" y="4040535"/>
            <a:ext cx="4209796" cy="5992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Damit standen die Markterwartung in beiden Fällen klar auf Abschwung (fallende kurzfristige Zinsen in der Zukunft!)</a:t>
            </a:r>
          </a:p>
          <a:p>
            <a:endParaRPr lang="de-DE" sz="1200" b="1" dirty="0">
              <a:solidFill>
                <a:schemeClr val="tx1"/>
              </a:solidFill>
            </a:endParaRPr>
          </a:p>
        </p:txBody>
      </p:sp>
      <p:sp>
        <p:nvSpPr>
          <p:cNvPr id="13" name="Text Box 2"/>
          <p:cNvSpPr txBox="1">
            <a:spLocks noChangeArrowheads="1"/>
          </p:cNvSpPr>
          <p:nvPr/>
        </p:nvSpPr>
        <p:spPr bwMode="auto">
          <a:xfrm>
            <a:off x="7944481" y="4443291"/>
            <a:ext cx="4209796" cy="2740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Der Rest ist Geschichte (Lehman) bzw. unser tägliches Leben (Corona)</a:t>
            </a:r>
          </a:p>
          <a:p>
            <a:endParaRPr lang="de-DE" sz="1200" b="1" dirty="0">
              <a:solidFill>
                <a:schemeClr val="tx1"/>
              </a:solidFill>
            </a:endParaRPr>
          </a:p>
        </p:txBody>
      </p:sp>
      <p:sp>
        <p:nvSpPr>
          <p:cNvPr id="15" name="Text Box 2"/>
          <p:cNvSpPr txBox="1">
            <a:spLocks noChangeArrowheads="1"/>
          </p:cNvSpPr>
          <p:nvPr/>
        </p:nvSpPr>
        <p:spPr bwMode="auto">
          <a:xfrm>
            <a:off x="2458479" y="5388347"/>
            <a:ext cx="2021509" cy="3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Vorabend der Lehman-Pleite</a:t>
            </a:r>
          </a:p>
          <a:p>
            <a:endParaRPr lang="de-DE" sz="1200" b="1" dirty="0">
              <a:solidFill>
                <a:schemeClr val="tx1"/>
              </a:solidFill>
            </a:endParaRPr>
          </a:p>
        </p:txBody>
      </p:sp>
      <p:sp>
        <p:nvSpPr>
          <p:cNvPr id="17" name="Text Box 2"/>
          <p:cNvSpPr txBox="1">
            <a:spLocks noChangeArrowheads="1"/>
          </p:cNvSpPr>
          <p:nvPr/>
        </p:nvSpPr>
        <p:spPr bwMode="auto">
          <a:xfrm>
            <a:off x="7648550" y="4828685"/>
            <a:ext cx="4469472" cy="137638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Aktuell tut sich wieder einiges an der Zinsstruktur. Rentierten letztes Jahr die Bundesanleihen mit einer Laufzeit von 30 Jahren (also die gesamte gängige Darstellung der Zinsstrukturkurve) im negativen Bereich und dann verschob sich das „lange Ende“ langsam in den positiven Bereich. Dieser Trend setzte im Frühjahr des Jahres 2021 ein und wurde damals als Zeichen für möglicherweise steigende Preise angesehen (vgl. </a:t>
            </a:r>
            <a:r>
              <a:rPr lang="de-DE" sz="1200" dirty="0" err="1">
                <a:solidFill>
                  <a:schemeClr val="tx1"/>
                </a:solidFill>
                <a:cs typeface="Times New Roman" pitchFamily="18" charset="0"/>
              </a:rPr>
              <a:t>Fishergleichung</a:t>
            </a:r>
            <a:r>
              <a:rPr lang="de-DE" sz="1200" dirty="0">
                <a:solidFill>
                  <a:schemeClr val="tx1"/>
                </a:solidFill>
                <a:cs typeface="Times New Roman" pitchFamily="18" charset="0"/>
              </a:rPr>
              <a:t>)</a:t>
            </a:r>
            <a:endParaRPr lang="de-DE" sz="1200" b="1" dirty="0">
              <a:solidFill>
                <a:schemeClr val="tx1"/>
              </a:solidFill>
            </a:endParaRPr>
          </a:p>
        </p:txBody>
      </p:sp>
      <p:sp>
        <p:nvSpPr>
          <p:cNvPr id="18" name="Rechteck 17"/>
          <p:cNvSpPr/>
          <p:nvPr/>
        </p:nvSpPr>
        <p:spPr>
          <a:xfrm>
            <a:off x="4072258" y="5669144"/>
            <a:ext cx="1302488" cy="4162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Text Box 2"/>
          <p:cNvSpPr txBox="1">
            <a:spLocks noChangeArrowheads="1"/>
          </p:cNvSpPr>
          <p:nvPr/>
        </p:nvSpPr>
        <p:spPr bwMode="auto">
          <a:xfrm>
            <a:off x="3712747" y="6006468"/>
            <a:ext cx="2357374" cy="3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2 Woche vor dem ersten </a:t>
            </a:r>
            <a:r>
              <a:rPr lang="de-DE" sz="1200" dirty="0" err="1">
                <a:solidFill>
                  <a:schemeClr val="tx1"/>
                </a:solidFill>
                <a:cs typeface="Times New Roman" pitchFamily="18" charset="0"/>
              </a:rPr>
              <a:t>Lockdown</a:t>
            </a:r>
            <a:endParaRPr lang="de-DE" sz="1200" dirty="0">
              <a:solidFill>
                <a:schemeClr val="tx1"/>
              </a:solidFill>
              <a:cs typeface="Times New Roman" pitchFamily="18" charset="0"/>
            </a:endParaRPr>
          </a:p>
          <a:p>
            <a:endParaRPr lang="de-DE" sz="1200" b="1" dirty="0">
              <a:solidFill>
                <a:schemeClr val="tx1"/>
              </a:solidFill>
            </a:endParaRPr>
          </a:p>
        </p:txBody>
      </p:sp>
      <p:cxnSp>
        <p:nvCxnSpPr>
          <p:cNvPr id="14" name="Gerade Verbindung mit Pfeil 13"/>
          <p:cNvCxnSpPr/>
          <p:nvPr/>
        </p:nvCxnSpPr>
        <p:spPr>
          <a:xfrm>
            <a:off x="1081546" y="2427540"/>
            <a:ext cx="643269" cy="28707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2" name="Gerade Verbindung mit Pfeil 21"/>
          <p:cNvCxnSpPr/>
          <p:nvPr/>
        </p:nvCxnSpPr>
        <p:spPr>
          <a:xfrm>
            <a:off x="927446" y="4571782"/>
            <a:ext cx="583401" cy="9815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4" name="Gerade Verbindung mit Pfeil 23"/>
          <p:cNvCxnSpPr/>
          <p:nvPr/>
        </p:nvCxnSpPr>
        <p:spPr>
          <a:xfrm flipV="1">
            <a:off x="1204877" y="1733186"/>
            <a:ext cx="6044062" cy="37942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7" name="Text Box 2"/>
          <p:cNvSpPr txBox="1">
            <a:spLocks noChangeArrowheads="1"/>
          </p:cNvSpPr>
          <p:nvPr/>
        </p:nvSpPr>
        <p:spPr bwMode="auto">
          <a:xfrm>
            <a:off x="7929331" y="2013162"/>
            <a:ext cx="4209796" cy="2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In welcher Lage befanden wir uns am 6.03.2020?</a:t>
            </a:r>
            <a:endParaRPr lang="de-DE" sz="1200" b="1" dirty="0">
              <a:solidFill>
                <a:schemeClr val="tx1"/>
              </a:solidFill>
            </a:endParaRPr>
          </a:p>
        </p:txBody>
      </p:sp>
      <p:sp>
        <p:nvSpPr>
          <p:cNvPr id="28" name="Text Box 2"/>
          <p:cNvSpPr txBox="1">
            <a:spLocks noChangeArrowheads="1"/>
          </p:cNvSpPr>
          <p:nvPr/>
        </p:nvSpPr>
        <p:spPr bwMode="auto">
          <a:xfrm>
            <a:off x="7938661" y="2304929"/>
            <a:ext cx="4209796" cy="273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Kurz vor dem 1. </a:t>
            </a:r>
            <a:r>
              <a:rPr lang="de-DE" sz="1200" dirty="0" err="1">
                <a:solidFill>
                  <a:schemeClr val="tx1"/>
                </a:solidFill>
                <a:cs typeface="Times New Roman" pitchFamily="18" charset="0"/>
              </a:rPr>
              <a:t>Lockdown</a:t>
            </a:r>
            <a:r>
              <a:rPr lang="de-DE" sz="1200" dirty="0">
                <a:solidFill>
                  <a:schemeClr val="tx1"/>
                </a:solidFill>
                <a:cs typeface="Times New Roman" pitchFamily="18" charset="0"/>
              </a:rPr>
              <a:t> und noch immer waren weite Teile davon überzeugt bei Corona würde es sich um ein Problem in Asien handeln und es kursierten lustige Bilder von Kreuzfahrtouristen mit einem Maskenmuster im Gesicht</a:t>
            </a:r>
            <a:endParaRPr lang="de-DE" sz="1200" b="1" dirty="0">
              <a:solidFill>
                <a:schemeClr val="tx1"/>
              </a:solidFill>
            </a:endParaRPr>
          </a:p>
        </p:txBody>
      </p:sp>
      <p:sp>
        <p:nvSpPr>
          <p:cNvPr id="29" name="Rechteck 28"/>
          <p:cNvSpPr/>
          <p:nvPr/>
        </p:nvSpPr>
        <p:spPr>
          <a:xfrm>
            <a:off x="3935802" y="3768464"/>
            <a:ext cx="3520425" cy="22389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Text Box 2"/>
          <p:cNvSpPr txBox="1">
            <a:spLocks noChangeArrowheads="1"/>
          </p:cNvSpPr>
          <p:nvPr/>
        </p:nvSpPr>
        <p:spPr bwMode="auto">
          <a:xfrm>
            <a:off x="1115249" y="1453150"/>
            <a:ext cx="6774110" cy="34781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Normale Zinsstruktur: Die langfristigen Zinsen liegen rund 100 Basispunkte über den kurzfristigen Zinsen</a:t>
            </a:r>
          </a:p>
          <a:p>
            <a:endParaRPr lang="de-DE" sz="1200" b="1" dirty="0">
              <a:solidFill>
                <a:schemeClr val="tx1"/>
              </a:solidFill>
            </a:endParaRPr>
          </a:p>
        </p:txBody>
      </p:sp>
      <p:sp>
        <p:nvSpPr>
          <p:cNvPr id="25" name="Text Box 2"/>
          <p:cNvSpPr txBox="1">
            <a:spLocks noChangeArrowheads="1"/>
          </p:cNvSpPr>
          <p:nvPr/>
        </p:nvSpPr>
        <p:spPr bwMode="auto">
          <a:xfrm>
            <a:off x="0" y="6223987"/>
            <a:ext cx="12142569" cy="607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Mittlerweile rentieren wieder fast alle Zinssätze im positiven Bereich, im Zuge der Verschärfung der Geldpolitik in den USA und nicht nur aufgrund des Ukrainekrieges liegt Inflation mittlerweile bei 7%. Die Notenbanken geraten also unter großen Druck die Zinsen zu erhöhen, um die Inflation einzudämmen. Ein schönes Beispiel, wie ein klassischer Zusammenhang (</a:t>
            </a:r>
            <a:r>
              <a:rPr lang="de-DE" sz="1200" dirty="0" err="1">
                <a:solidFill>
                  <a:schemeClr val="tx1"/>
                </a:solidFill>
                <a:cs typeface="Times New Roman" pitchFamily="18" charset="0"/>
              </a:rPr>
              <a:t>Fishergleichung</a:t>
            </a:r>
            <a:r>
              <a:rPr lang="de-DE" sz="1200" dirty="0">
                <a:solidFill>
                  <a:schemeClr val="tx1"/>
                </a:solidFill>
                <a:cs typeface="Times New Roman" pitchFamily="18" charset="0"/>
              </a:rPr>
              <a:t>) ökonomische Entwicklungen gut erklären kann. Wir werden sehen, ob im Vorfeld einer möglichen Wirtschaftskrise die Zinsstrukturkurve wieder invers wird!</a:t>
            </a:r>
            <a:endParaRPr lang="de-DE" sz="1200" b="1" dirty="0">
              <a:solidFill>
                <a:schemeClr val="tx1"/>
              </a:solidFill>
            </a:endParaRPr>
          </a:p>
        </p:txBody>
      </p:sp>
      <p:sp>
        <p:nvSpPr>
          <p:cNvPr id="26" name="Rechteck 25">
            <a:extLst>
              <a:ext uri="{FF2B5EF4-FFF2-40B4-BE49-F238E27FC236}">
                <a16:creationId xmlns:a16="http://schemas.microsoft.com/office/drawing/2014/main" id="{623ADD6B-2C41-4AD7-8F73-B9167730003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1" name="Text Box 6">
            <a:extLst>
              <a:ext uri="{FF2B5EF4-FFF2-40B4-BE49-F238E27FC236}">
                <a16:creationId xmlns:a16="http://schemas.microsoft.com/office/drawing/2014/main" id="{8379204A-1830-4CEE-991C-7473D94806A6}"/>
              </a:ext>
            </a:extLst>
          </p:cNvPr>
          <p:cNvSpPr txBox="1">
            <a:spLocks noChangeArrowheads="1"/>
          </p:cNvSpPr>
          <p:nvPr/>
        </p:nvSpPr>
        <p:spPr bwMode="auto">
          <a:xfrm>
            <a:off x="446785" y="1010221"/>
            <a:ext cx="4373057"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 (börsennotierte Bundeswertpapiere)</a:t>
            </a:r>
          </a:p>
        </p:txBody>
      </p:sp>
    </p:spTree>
    <p:extLst>
      <p:ext uri="{BB962C8B-B14F-4D97-AF65-F5344CB8AC3E}">
        <p14:creationId xmlns:p14="http://schemas.microsoft.com/office/powerpoint/2010/main" val="118316175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3"/>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p:bldP spid="8" grpId="0"/>
      <p:bldP spid="9" grpId="0"/>
      <p:bldP spid="10" grpId="0"/>
      <p:bldP spid="11" grpId="0"/>
      <p:bldP spid="12" grpId="0"/>
      <p:bldP spid="13" grpId="0"/>
      <p:bldP spid="15" grpId="0"/>
      <p:bldP spid="17" grpId="0"/>
      <p:bldP spid="18" grpId="0" animBg="1"/>
      <p:bldP spid="19" grpId="0"/>
      <p:bldP spid="27" grpId="0"/>
      <p:bldP spid="28" grpId="0"/>
      <p:bldP spid="29" grpId="0" animBg="1"/>
      <p:bldP spid="30" grpId="0"/>
      <p:bldP spid="2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1" name="Rectangle 1"/>
          <p:cNvSpPr>
            <a:spLocks noChangeArrowheads="1"/>
          </p:cNvSpPr>
          <p:nvPr/>
        </p:nvSpPr>
        <p:spPr bwMode="auto">
          <a:xfrm>
            <a:off x="1941608" y="180387"/>
            <a:ext cx="7377423"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solidFill>
                  <a:srgbClr val="000000"/>
                </a:solidFill>
                <a:latin typeface="Sparkasse Rg" pitchFamily="34" charset="0"/>
              </a:rPr>
              <a:t>Aktuelle Zinsstruktur (Deutschland)</a:t>
            </a:r>
          </a:p>
        </p:txBody>
      </p:sp>
      <p:sp>
        <p:nvSpPr>
          <p:cNvPr id="211974" name="Text Box 6"/>
          <p:cNvSpPr txBox="1">
            <a:spLocks noChangeArrowheads="1"/>
          </p:cNvSpPr>
          <p:nvPr/>
        </p:nvSpPr>
        <p:spPr bwMode="auto">
          <a:xfrm>
            <a:off x="742951" y="4629105"/>
            <a:ext cx="4373057"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 (börsennotierte Bundeswertpapiere)</a:t>
            </a:r>
          </a:p>
        </p:txBody>
      </p:sp>
      <p:sp>
        <p:nvSpPr>
          <p:cNvPr id="6" name="Text Box 2"/>
          <p:cNvSpPr txBox="1">
            <a:spLocks noChangeArrowheads="1"/>
          </p:cNvSpPr>
          <p:nvPr/>
        </p:nvSpPr>
        <p:spPr bwMode="auto">
          <a:xfrm>
            <a:off x="6698512" y="124489"/>
            <a:ext cx="5493488" cy="428633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Gegenüber dem letzten Jahr hat sich die Zinsstruktur </a:t>
            </a:r>
            <a:r>
              <a:rPr lang="de-DE" sz="1200" dirty="0" err="1">
                <a:solidFill>
                  <a:schemeClr val="tx1"/>
                </a:solidFill>
                <a:cs typeface="Times New Roman" pitchFamily="18" charset="0"/>
              </a:rPr>
              <a:t>deutlich„normalisiert</a:t>
            </a:r>
            <a:r>
              <a:rPr lang="de-DE" sz="1200" dirty="0">
                <a:solidFill>
                  <a:schemeClr val="tx1"/>
                </a:solidFill>
                <a:cs typeface="Times New Roman" pitchFamily="18" charset="0"/>
              </a:rPr>
              <a:t>“.</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Vor einem langen die Renditen noch über die gesamte Laufzeit im negativen Bereich!</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Mittlerweile erhält man ab einer Laufzeit von 3 Jahren wieder Zinsen. Trotzdem ist dies schwierig mit dem </a:t>
            </a:r>
            <a:r>
              <a:rPr lang="de-DE" sz="1200" dirty="0">
                <a:solidFill>
                  <a:schemeClr val="tx1"/>
                </a:solidFill>
              </a:rPr>
              <a:t>Opportunitätskostenargument zusammenzubringen, wenn Bargeld als 0%-Alternativanlage zur Verfügung steht:</a:t>
            </a:r>
          </a:p>
          <a:p>
            <a:endParaRPr lang="de-DE" sz="1200" dirty="0">
              <a:solidFill>
                <a:schemeClr val="tx1"/>
              </a:solidFill>
            </a:endParaRPr>
          </a:p>
          <a:p>
            <a:pPr marL="171450" indent="-171450">
              <a:buFont typeface="Arial" panose="020B0604020202020204" pitchFamily="34" charset="0"/>
              <a:buChar char="•"/>
            </a:pPr>
            <a:r>
              <a:rPr lang="de-DE" sz="1200" dirty="0">
                <a:solidFill>
                  <a:schemeClr val="tx1"/>
                </a:solidFill>
              </a:rPr>
              <a:t>Transaktionskosten der Bargeldhaltung (Tresor/Sicherheitspersonal)</a:t>
            </a:r>
          </a:p>
          <a:p>
            <a:endParaRPr lang="de-DE" sz="1200" dirty="0">
              <a:solidFill>
                <a:schemeClr val="tx1"/>
              </a:solidFill>
            </a:endParaRPr>
          </a:p>
          <a:p>
            <a:pPr marL="171450" indent="-171450">
              <a:buFont typeface="Arial" panose="020B0604020202020204" pitchFamily="34" charset="0"/>
              <a:buChar char="•"/>
            </a:pPr>
            <a:r>
              <a:rPr lang="de-DE" sz="1200" dirty="0">
                <a:solidFill>
                  <a:schemeClr val="tx1"/>
                </a:solidFill>
              </a:rPr>
              <a:t>Es ist nicht genügend Bargeld vorhanden (Knappheit)</a:t>
            </a:r>
          </a:p>
          <a:p>
            <a:pPr marL="171450" indent="-171450">
              <a:buFont typeface="Arial" panose="020B0604020202020204" pitchFamily="34" charset="0"/>
              <a:buChar char="•"/>
            </a:pPr>
            <a:endParaRPr lang="de-DE" sz="1200" dirty="0">
              <a:solidFill>
                <a:schemeClr val="tx1"/>
              </a:solidFill>
            </a:endParaRPr>
          </a:p>
          <a:p>
            <a:pPr marL="171450" indent="-171450">
              <a:buFont typeface="Arial" panose="020B0604020202020204" pitchFamily="34" charset="0"/>
              <a:buChar char="•"/>
            </a:pPr>
            <a:r>
              <a:rPr lang="de-DE" sz="1200" dirty="0">
                <a:solidFill>
                  <a:schemeClr val="tx1"/>
                </a:solidFill>
              </a:rPr>
              <a:t>Profane Erklärung: Ein Bilanzposten „deutsche Staatsanleihen“ sieht deutlich „besser“ aus, als „Bargeld“</a:t>
            </a:r>
          </a:p>
          <a:p>
            <a:pPr marL="171450" indent="-171450">
              <a:buFont typeface="Arial" panose="020B0604020202020204" pitchFamily="34" charset="0"/>
              <a:buChar char="•"/>
            </a:pPr>
            <a:endParaRPr lang="de-DE" sz="1200" dirty="0">
              <a:solidFill>
                <a:schemeClr val="tx1"/>
              </a:solidFill>
            </a:endParaRPr>
          </a:p>
          <a:p>
            <a:pPr marL="171450" indent="-171450">
              <a:buFont typeface="Arial" panose="020B0604020202020204" pitchFamily="34" charset="0"/>
              <a:buChar char="•"/>
            </a:pPr>
            <a:r>
              <a:rPr lang="de-DE" sz="1200" dirty="0">
                <a:solidFill>
                  <a:schemeClr val="tx1"/>
                </a:solidFill>
              </a:rPr>
              <a:t>Institutionelle Anleger, wie Versicherungen, Rentenfonds sind regulatorisch quasi gezwungen Staatsanleihen zu kaufen</a:t>
            </a:r>
          </a:p>
          <a:p>
            <a:pPr marL="171450" indent="-171450">
              <a:buFont typeface="Arial" panose="020B0604020202020204" pitchFamily="34" charset="0"/>
              <a:buChar char="•"/>
            </a:pPr>
            <a:endParaRPr lang="de-DE" sz="1200" dirty="0">
              <a:solidFill>
                <a:schemeClr val="tx1"/>
              </a:solidFill>
            </a:endParaRPr>
          </a:p>
          <a:p>
            <a:pPr marL="171450" indent="-171450">
              <a:buFont typeface="Arial" panose="020B0604020202020204" pitchFamily="34" charset="0"/>
              <a:buChar char="•"/>
            </a:pPr>
            <a:r>
              <a:rPr lang="de-DE" sz="1200" dirty="0">
                <a:solidFill>
                  <a:schemeClr val="tx1"/>
                </a:solidFill>
              </a:rPr>
              <a:t>Auch das Argument, dass mit einer deutschen Staatsanleihe eine Forderung gegenüber der Bundesrepublik Deutschland besteht und damit dies in gewisser Weise eine Versicherung gegen eine Auseinanderfallen der Eurozone ist, wird ins Feld geführt.</a:t>
            </a:r>
          </a:p>
        </p:txBody>
      </p:sp>
      <p:sp>
        <p:nvSpPr>
          <p:cNvPr id="7" name="Text Box 2"/>
          <p:cNvSpPr txBox="1">
            <a:spLocks noChangeArrowheads="1"/>
          </p:cNvSpPr>
          <p:nvPr/>
        </p:nvSpPr>
        <p:spPr bwMode="auto">
          <a:xfrm>
            <a:off x="0" y="4862108"/>
            <a:ext cx="12192000" cy="18155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Ansonsten würde man die Kurve als „normal“ bezeichnen (langfristiger Zins &gt; kurzfristiger Zins). Insbesondere der deutliche Anstieg am „langen“ Ende wird von vielen Ökonomen als Zeichen für anziehende Preise gesehen. Die Inflationsrisiken könnten das nächste große Thema werden, welches auf uns zukommt!</a:t>
            </a:r>
          </a:p>
          <a:p>
            <a:endParaRPr lang="de-DE" sz="1200" dirty="0">
              <a:solidFill>
                <a:schemeClr val="tx1"/>
              </a:solidFill>
              <a:cs typeface="Times New Roman" pitchFamily="18" charset="0"/>
            </a:endParaRPr>
          </a:p>
          <a:p>
            <a:r>
              <a:rPr lang="de-DE" sz="1200" dirty="0">
                <a:solidFill>
                  <a:schemeClr val="tx1"/>
                </a:solidFill>
                <a:cs typeface="Times New Roman" pitchFamily="18" charset="0"/>
              </a:rPr>
              <a:t>Sehr interessant werden die nächsten Monate werden, wenn es eventuell im Zuge eines </a:t>
            </a:r>
            <a:r>
              <a:rPr lang="de-DE" sz="1200" dirty="0" err="1">
                <a:solidFill>
                  <a:schemeClr val="tx1"/>
                </a:solidFill>
                <a:cs typeface="Times New Roman" pitchFamily="18" charset="0"/>
              </a:rPr>
              <a:t>Energiembargos</a:t>
            </a:r>
            <a:r>
              <a:rPr lang="de-DE" sz="1200" dirty="0">
                <a:solidFill>
                  <a:schemeClr val="tx1"/>
                </a:solidFill>
                <a:cs typeface="Times New Roman" pitchFamily="18" charset="0"/>
              </a:rPr>
              <a:t> oder eines Lieferstopps durch Russland zu einer Wirtschaftskrise kommen sollte. Dann sollte man auf die Signale durch die Zinsstrukturkurve achten, denn kurz vorher sollte sie am kurzen Ende invers werden!</a:t>
            </a:r>
          </a:p>
          <a:p>
            <a:endParaRPr lang="de-DE" sz="1200" dirty="0">
              <a:solidFill>
                <a:schemeClr val="tx1"/>
              </a:solidFill>
              <a:cs typeface="Times New Roman" pitchFamily="18" charset="0"/>
            </a:endParaRPr>
          </a:p>
          <a:p>
            <a:r>
              <a:rPr lang="de-DE" sz="1200" b="1" dirty="0">
                <a:solidFill>
                  <a:schemeClr val="tx1"/>
                </a:solidFill>
                <a:cs typeface="Times New Roman" pitchFamily="18" charset="0"/>
              </a:rPr>
              <a:t>Insgesamt gilt:</a:t>
            </a:r>
          </a:p>
          <a:p>
            <a:r>
              <a:rPr lang="de-DE" sz="1200" dirty="0">
                <a:solidFill>
                  <a:schemeClr val="tx1"/>
                </a:solidFill>
                <a:cs typeface="Times New Roman" pitchFamily="18" charset="0"/>
              </a:rPr>
              <a:t>unsere vorher abgeleiteten Zusammenhänge sind </a:t>
            </a:r>
            <a:r>
              <a:rPr lang="de-DE" sz="1200" b="1" dirty="0">
                <a:solidFill>
                  <a:schemeClr val="tx1"/>
                </a:solidFill>
                <a:cs typeface="Times New Roman" pitchFamily="18" charset="0"/>
              </a:rPr>
              <a:t>keine</a:t>
            </a:r>
            <a:r>
              <a:rPr lang="de-DE" sz="1200" dirty="0">
                <a:solidFill>
                  <a:schemeClr val="tx1"/>
                </a:solidFill>
                <a:cs typeface="Times New Roman" pitchFamily="18" charset="0"/>
              </a:rPr>
              <a:t> Gesetze man muss immer überlegen, ob eine Theorie unter den gegebenen Rahmenbedingungen sinnvoll anzuwenden ist! Gegenwärtig sind aber die Marktverzerrungen durch Staat und Zentralbanken wahrscheinlich zu groß, als dass man aus gängigen Theorien „gute“ Signale ableiten könnte </a:t>
            </a:r>
          </a:p>
        </p:txBody>
      </p:sp>
      <p:sp>
        <p:nvSpPr>
          <p:cNvPr id="8" name="Rechteck 7">
            <a:extLst>
              <a:ext uri="{FF2B5EF4-FFF2-40B4-BE49-F238E27FC236}">
                <a16:creationId xmlns:a16="http://schemas.microsoft.com/office/drawing/2014/main" id="{86512E97-94CB-422C-9617-30E0A78990E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4" name="Grafik 3">
            <a:extLst>
              <a:ext uri="{FF2B5EF4-FFF2-40B4-BE49-F238E27FC236}">
                <a16:creationId xmlns:a16="http://schemas.microsoft.com/office/drawing/2014/main" id="{93A0C97F-E32F-4759-B45A-40D5F16301ED}"/>
              </a:ext>
            </a:extLst>
          </p:cNvPr>
          <p:cNvPicPr>
            <a:picLocks noChangeAspect="1"/>
          </p:cNvPicPr>
          <p:nvPr/>
        </p:nvPicPr>
        <p:blipFill>
          <a:blip r:embed="rId3"/>
          <a:stretch>
            <a:fillRect/>
          </a:stretch>
        </p:blipFill>
        <p:spPr>
          <a:xfrm>
            <a:off x="0" y="720000"/>
            <a:ext cx="6473739" cy="3960000"/>
          </a:xfrm>
          <a:prstGeom prst="rect">
            <a:avLst/>
          </a:prstGeom>
        </p:spPr>
      </p:pic>
    </p:spTree>
    <p:extLst>
      <p:ext uri="{BB962C8B-B14F-4D97-AF65-F5344CB8AC3E}">
        <p14:creationId xmlns:p14="http://schemas.microsoft.com/office/powerpoint/2010/main" val="264049666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a:extLst>
              <a:ext uri="{FF2B5EF4-FFF2-40B4-BE49-F238E27FC236}">
                <a16:creationId xmlns:a16="http://schemas.microsoft.com/office/drawing/2014/main" id="{91A4E0AB-9D90-42F9-8151-094B4D430A70}"/>
              </a:ext>
            </a:extLst>
          </p:cNvPr>
          <p:cNvPicPr>
            <a:picLocks noChangeAspect="1"/>
          </p:cNvPicPr>
          <p:nvPr/>
        </p:nvPicPr>
        <p:blipFill>
          <a:blip r:embed="rId3"/>
          <a:stretch>
            <a:fillRect/>
          </a:stretch>
        </p:blipFill>
        <p:spPr>
          <a:xfrm>
            <a:off x="1080000" y="1980000"/>
            <a:ext cx="7145217" cy="3600000"/>
          </a:xfrm>
          <a:prstGeom prst="rect">
            <a:avLst/>
          </a:prstGeom>
        </p:spPr>
      </p:pic>
      <p:sp>
        <p:nvSpPr>
          <p:cNvPr id="3" name="Textfeld 2"/>
          <p:cNvSpPr txBox="1"/>
          <p:nvPr/>
        </p:nvSpPr>
        <p:spPr>
          <a:xfrm>
            <a:off x="1784789" y="32134"/>
            <a:ext cx="7075048"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Krise</a:t>
            </a:r>
            <a:endParaRPr lang="de-DE" sz="3266" dirty="0"/>
          </a:p>
        </p:txBody>
      </p:sp>
      <p:sp>
        <p:nvSpPr>
          <p:cNvPr id="4" name="Textfeld 3"/>
          <p:cNvSpPr txBox="1"/>
          <p:nvPr/>
        </p:nvSpPr>
        <p:spPr>
          <a:xfrm>
            <a:off x="83634" y="625808"/>
            <a:ext cx="12024732" cy="1459470"/>
          </a:xfrm>
          <a:prstGeom prst="rect">
            <a:avLst/>
          </a:prstGeom>
          <a:noFill/>
          <a:ln>
            <a:noFill/>
          </a:ln>
        </p:spPr>
        <p:txBody>
          <a:bodyPr vert="horz" wrap="square" lIns="81646" tIns="40823" rIns="81646" bIns="40823" anchorCtr="0" compatLnSpc="0">
            <a:noAutofit/>
          </a:bodyPr>
          <a:lstStyle/>
          <a:p>
            <a:r>
              <a:rPr lang="de-DE" sz="1996" dirty="0"/>
              <a:t>Im Zuge der globalen Finanz- und Wirtschaftskrise sahen sich die Notenbanken und insbesondere die EZB dazu gezwungen massiv an den Geld- und Finanzmärkten zu intervenieren, da im Herbst 2018 nach der Pleite von Lehman Brothers (eine der größten Investmentbanken der Welt) am 15. September 2008, die internationalen Banken das gegenseitige Vertrauen verloren haben und der Interbankenmarkt auszutrocknen drohte. </a:t>
            </a:r>
          </a:p>
        </p:txBody>
      </p:sp>
      <p:sp>
        <p:nvSpPr>
          <p:cNvPr id="5" name="Text Box 6">
            <a:extLst>
              <a:ext uri="{FF2B5EF4-FFF2-40B4-BE49-F238E27FC236}">
                <a16:creationId xmlns:a16="http://schemas.microsoft.com/office/drawing/2014/main" id="{E2E2223B-B67A-46BD-AC51-5AC9F7066618}"/>
              </a:ext>
            </a:extLst>
          </p:cNvPr>
          <p:cNvSpPr txBox="1">
            <a:spLocks noChangeArrowheads="1"/>
          </p:cNvSpPr>
          <p:nvPr/>
        </p:nvSpPr>
        <p:spPr bwMode="auto">
          <a:xfrm>
            <a:off x="8344584" y="5078393"/>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6" name="Textfeld 5">
            <a:extLst>
              <a:ext uri="{FF2B5EF4-FFF2-40B4-BE49-F238E27FC236}">
                <a16:creationId xmlns:a16="http://schemas.microsoft.com/office/drawing/2014/main" id="{29B18CC1-0A19-4DC4-BDF4-11F9E42522FA}"/>
              </a:ext>
            </a:extLst>
          </p:cNvPr>
          <p:cNvSpPr txBox="1"/>
          <p:nvPr/>
        </p:nvSpPr>
        <p:spPr>
          <a:xfrm>
            <a:off x="0" y="5558260"/>
            <a:ext cx="12192000" cy="1299740"/>
          </a:xfrm>
          <a:prstGeom prst="rect">
            <a:avLst/>
          </a:prstGeom>
          <a:noFill/>
          <a:ln>
            <a:noFill/>
          </a:ln>
        </p:spPr>
        <p:txBody>
          <a:bodyPr vert="horz" wrap="square" lIns="81646" tIns="40823" rIns="81646" bIns="40823" anchorCtr="0" compatLnSpc="0">
            <a:noAutofit/>
          </a:bodyPr>
          <a:lstStyle/>
          <a:p>
            <a:r>
              <a:rPr lang="de-DE" sz="1600" dirty="0" err="1"/>
              <a:t>Euribor</a:t>
            </a:r>
            <a:r>
              <a:rPr lang="de-DE" sz="1600" dirty="0"/>
              <a:t> (Euro Interbank </a:t>
            </a:r>
            <a:r>
              <a:rPr lang="de-DE" sz="1600" dirty="0" err="1"/>
              <a:t>Offered</a:t>
            </a:r>
            <a:r>
              <a:rPr lang="de-DE" sz="1600" dirty="0"/>
              <a:t> Rate): </a:t>
            </a:r>
            <a:r>
              <a:rPr lang="de-DE" sz="1600" dirty="0" err="1"/>
              <a:t>Euribor</a:t>
            </a:r>
            <a:r>
              <a:rPr lang="de-DE" sz="1600" dirty="0"/>
              <a:t> bezeichnet die durchschnittlichen Zinssätze, zu denen viele europäische Banken einander Anleihen in Euro gewähren.</a:t>
            </a:r>
          </a:p>
          <a:p>
            <a:r>
              <a:rPr lang="de-DE" sz="1600" dirty="0"/>
              <a:t>EONIA (Euro </a:t>
            </a:r>
            <a:r>
              <a:rPr lang="de-DE" sz="1600" dirty="0" err="1"/>
              <a:t>OverNight</a:t>
            </a:r>
            <a:r>
              <a:rPr lang="de-DE" sz="1600" dirty="0"/>
              <a:t> Index Average): Dies war der Tages-Zinssatz, die die EZB als Zielzinssatz versucht hat zu steuern. Im Zuge von Zinsmanipulationen durch die </a:t>
            </a:r>
            <a:r>
              <a:rPr lang="de-DE" sz="1600" dirty="0" err="1"/>
              <a:t>Geschäftbanken</a:t>
            </a:r>
            <a:r>
              <a:rPr lang="de-DE" sz="1600" dirty="0"/>
              <a:t> in der Eurozone wird der EONIA durch den ESTR seit Oktober 2019 abgelöst</a:t>
            </a:r>
          </a:p>
          <a:p>
            <a:r>
              <a:rPr lang="de-DE" sz="1600" dirty="0"/>
              <a:t>ESTR (Euro Short-Term Rate): Referenzzinssatz der EZB zur Steuerung der kurzfristigen Zinsen </a:t>
            </a:r>
          </a:p>
        </p:txBody>
      </p:sp>
      <p:sp>
        <p:nvSpPr>
          <p:cNvPr id="8" name="Text Box 2"/>
          <p:cNvSpPr txBox="1">
            <a:spLocks noChangeArrowheads="1"/>
          </p:cNvSpPr>
          <p:nvPr/>
        </p:nvSpPr>
        <p:spPr bwMode="auto">
          <a:xfrm>
            <a:off x="8481471" y="2217348"/>
            <a:ext cx="3377966" cy="6572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Der </a:t>
            </a:r>
            <a:r>
              <a:rPr lang="de-DE" sz="1200" dirty="0" err="1">
                <a:solidFill>
                  <a:schemeClr val="tx1"/>
                </a:solidFill>
                <a:cs typeface="Times New Roman" pitchFamily="18" charset="0"/>
              </a:rPr>
              <a:t>Spread</a:t>
            </a:r>
            <a:r>
              <a:rPr lang="de-DE" sz="1200" dirty="0">
                <a:solidFill>
                  <a:schemeClr val="tx1"/>
                </a:solidFill>
                <a:cs typeface="Times New Roman" pitchFamily="18" charset="0"/>
              </a:rPr>
              <a:t> zwischen </a:t>
            </a:r>
            <a:r>
              <a:rPr lang="de-DE" sz="1200" dirty="0" err="1">
                <a:solidFill>
                  <a:schemeClr val="tx1"/>
                </a:solidFill>
                <a:cs typeface="Times New Roman" pitchFamily="18" charset="0"/>
              </a:rPr>
              <a:t>Euribor</a:t>
            </a:r>
            <a:r>
              <a:rPr lang="de-DE" sz="1200" dirty="0">
                <a:solidFill>
                  <a:schemeClr val="tx1"/>
                </a:solidFill>
                <a:cs typeface="Times New Roman" pitchFamily="18" charset="0"/>
              </a:rPr>
              <a:t> und ESTR (EONIA) widerspiegelt die extreme Unsicherheit und das fehlende Vertrauen in den Finanzmärkten</a:t>
            </a:r>
          </a:p>
        </p:txBody>
      </p:sp>
      <p:sp>
        <p:nvSpPr>
          <p:cNvPr id="9" name="Text Box 2"/>
          <p:cNvSpPr txBox="1">
            <a:spLocks noChangeArrowheads="1"/>
          </p:cNvSpPr>
          <p:nvPr/>
        </p:nvSpPr>
        <p:spPr bwMode="auto">
          <a:xfrm>
            <a:off x="8436755" y="3046702"/>
            <a:ext cx="3377966" cy="8134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Neben den deutlichen Risikoaufschlägen im Zuge der Finanzkrise und der </a:t>
            </a:r>
            <a:r>
              <a:rPr lang="de-DE" sz="1200" dirty="0" err="1">
                <a:solidFill>
                  <a:schemeClr val="tx1"/>
                </a:solidFill>
                <a:cs typeface="Times New Roman" pitchFamily="18" charset="0"/>
              </a:rPr>
              <a:t>Eurosschuldenkrise</a:t>
            </a:r>
            <a:r>
              <a:rPr lang="de-DE" sz="1200" dirty="0">
                <a:solidFill>
                  <a:schemeClr val="tx1"/>
                </a:solidFill>
                <a:cs typeface="Times New Roman" pitchFamily="18" charset="0"/>
              </a:rPr>
              <a:t> ist ebenso ein kurzer Risikoaufschlag zu Beginn der Coronakrise </a:t>
            </a:r>
            <a:r>
              <a:rPr lang="de-DE" sz="1200" dirty="0" err="1">
                <a:solidFill>
                  <a:schemeClr val="tx1"/>
                </a:solidFill>
                <a:cs typeface="Times New Roman" pitchFamily="18" charset="0"/>
              </a:rPr>
              <a:t>festzustellen.Dies</a:t>
            </a:r>
            <a:r>
              <a:rPr lang="de-DE" sz="1200" dirty="0">
                <a:solidFill>
                  <a:schemeClr val="tx1"/>
                </a:solidFill>
                <a:cs typeface="Times New Roman" pitchFamily="18" charset="0"/>
              </a:rPr>
              <a:t> hat sich </a:t>
            </a:r>
            <a:r>
              <a:rPr lang="de-DE" sz="1200" dirty="0" err="1">
                <a:solidFill>
                  <a:schemeClr val="tx1"/>
                </a:solidFill>
                <a:cs typeface="Times New Roman" pitchFamily="18" charset="0"/>
              </a:rPr>
              <a:t>zwischendruch</a:t>
            </a:r>
            <a:r>
              <a:rPr lang="de-DE" sz="1200" dirty="0">
                <a:solidFill>
                  <a:schemeClr val="tx1"/>
                </a:solidFill>
                <a:cs typeface="Times New Roman" pitchFamily="18" charset="0"/>
              </a:rPr>
              <a:t> beruhigt, um ganz aktuell wieder anzusteigen.</a:t>
            </a:r>
          </a:p>
        </p:txBody>
      </p:sp>
      <p:cxnSp>
        <p:nvCxnSpPr>
          <p:cNvPr id="10" name="Gerade Verbindung mit Pfeil 9"/>
          <p:cNvCxnSpPr/>
          <p:nvPr/>
        </p:nvCxnSpPr>
        <p:spPr>
          <a:xfrm flipH="1" flipV="1">
            <a:off x="3350976" y="3303479"/>
            <a:ext cx="5459022" cy="2756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H="1">
            <a:off x="4612728" y="3411571"/>
            <a:ext cx="5381667" cy="307189"/>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2485854" y="3088152"/>
            <a:ext cx="1259353" cy="16807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p:nvSpPr>
        <p:spPr>
          <a:xfrm>
            <a:off x="3837378" y="3357742"/>
            <a:ext cx="964591" cy="140585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p:cNvSpPr/>
          <p:nvPr/>
        </p:nvSpPr>
        <p:spPr>
          <a:xfrm>
            <a:off x="6800654" y="4280260"/>
            <a:ext cx="695299" cy="4990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8" name="Gerade Verbindung mit Pfeil 17"/>
          <p:cNvCxnSpPr/>
          <p:nvPr/>
        </p:nvCxnSpPr>
        <p:spPr>
          <a:xfrm flipH="1">
            <a:off x="7825563" y="3879247"/>
            <a:ext cx="1034274" cy="38531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68F35EFA-8F4C-47DD-BDE3-7A5B548F7B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2FA64058-7404-4DDB-9CAE-3CB442384181}"/>
              </a:ext>
            </a:extLst>
          </p:cNvPr>
          <p:cNvSpPr/>
          <p:nvPr/>
        </p:nvSpPr>
        <p:spPr>
          <a:xfrm>
            <a:off x="7825562" y="4467429"/>
            <a:ext cx="134779" cy="4990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21" name="Gerade Verbindung mit Pfeil 20">
            <a:extLst>
              <a:ext uri="{FF2B5EF4-FFF2-40B4-BE49-F238E27FC236}">
                <a16:creationId xmlns:a16="http://schemas.microsoft.com/office/drawing/2014/main" id="{2C434556-6264-4ACF-AADF-4F9FC03DDF64}"/>
              </a:ext>
            </a:extLst>
          </p:cNvPr>
          <p:cNvCxnSpPr/>
          <p:nvPr/>
        </p:nvCxnSpPr>
        <p:spPr>
          <a:xfrm flipH="1">
            <a:off x="7999958" y="4157948"/>
            <a:ext cx="1034274" cy="38531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74047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5" grpId="0" animBg="1"/>
      <p:bldP spid="16" grpId="0" animBg="1"/>
      <p:bldP spid="17"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32134"/>
            <a:ext cx="10010531" cy="593674"/>
          </a:xfrm>
          <a:prstGeom prst="rect">
            <a:avLst/>
          </a:prstGeom>
          <a:noFill/>
          <a:ln>
            <a:noFill/>
          </a:ln>
        </p:spPr>
        <p:txBody>
          <a:bodyPr vert="horz" wrap="none" lIns="81646" tIns="40823" rIns="81646" bIns="40823" anchorCtr="0" compatLnSpc="0">
            <a:spAutoFit/>
          </a:bodyPr>
          <a:lstStyle/>
          <a:p>
            <a:r>
              <a:rPr lang="de-DE" sz="3266" b="1" dirty="0"/>
              <a:t>Geldpolitische Reaktionen seit der Finanzkrise (Auswahl)</a:t>
            </a:r>
            <a:endParaRPr lang="de-DE" sz="3266" dirty="0"/>
          </a:p>
        </p:txBody>
      </p:sp>
      <p:sp>
        <p:nvSpPr>
          <p:cNvPr id="4" name="Textfeld 3"/>
          <p:cNvSpPr txBox="1"/>
          <p:nvPr/>
        </p:nvSpPr>
        <p:spPr>
          <a:xfrm>
            <a:off x="286899" y="440897"/>
            <a:ext cx="9765282" cy="5862826"/>
          </a:xfrm>
          <a:prstGeom prst="rect">
            <a:avLst/>
          </a:prstGeom>
          <a:noFill/>
          <a:ln>
            <a:noFill/>
          </a:ln>
        </p:spPr>
        <p:txBody>
          <a:bodyPr vert="horz" wrap="square" lIns="81646" tIns="40823" rIns="81646" bIns="40823" anchorCtr="0" compatLnSpc="0">
            <a:noAutofit/>
          </a:bodyPr>
          <a:lstStyle/>
          <a:p>
            <a:pPr marL="311079" indent="-311079">
              <a:buFont typeface="Arial" panose="020B0604020202020204" pitchFamily="34" charset="0"/>
              <a:buChar char="•"/>
            </a:pPr>
            <a:r>
              <a:rPr lang="de-DE" sz="2400" dirty="0"/>
              <a:t>Absenkung des Leitzinses nahe des Nullzinsniveaus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Volle Zuteilung der Hauptrefinanzierungsgeschäfte zum Leitzins</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Absenkung der Ratingstandards der Sicherheiten</a:t>
            </a:r>
          </a:p>
          <a:p>
            <a:endParaRPr lang="de-DE" sz="2400" dirty="0"/>
          </a:p>
          <a:p>
            <a:endParaRPr lang="de-DE" sz="2400" dirty="0"/>
          </a:p>
          <a:p>
            <a:pPr marL="311079" indent="-311079">
              <a:buFont typeface="Arial" panose="020B0604020202020204" pitchFamily="34" charset="0"/>
              <a:buChar char="•"/>
            </a:pPr>
            <a:r>
              <a:rPr lang="de-DE" sz="2400" dirty="0"/>
              <a:t>Ausweitung der Laufzeiten der Refinanzierungsgeschäfte auf bis zu 1 Jahr</a:t>
            </a:r>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endParaRPr lang="de-DE" sz="2400" dirty="0"/>
          </a:p>
          <a:p>
            <a:pPr marL="311079" indent="-311079">
              <a:buFont typeface="Arial" panose="020B0604020202020204" pitchFamily="34" charset="0"/>
              <a:buChar char="•"/>
            </a:pPr>
            <a:r>
              <a:rPr lang="de-DE" sz="2400" dirty="0"/>
              <a:t>Liquiditätsbereitstellung in ausländischer Währung</a:t>
            </a:r>
          </a:p>
        </p:txBody>
      </p:sp>
      <p:sp>
        <p:nvSpPr>
          <p:cNvPr id="5" name="Text Box 2"/>
          <p:cNvSpPr txBox="1">
            <a:spLocks noChangeArrowheads="1"/>
          </p:cNvSpPr>
          <p:nvPr/>
        </p:nvSpPr>
        <p:spPr bwMode="auto">
          <a:xfrm>
            <a:off x="597158" y="4212238"/>
            <a:ext cx="9983755"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Siehe klass. Instrumente I. Die Volumen für längerfristige Refinanzierungsgeschäfte waren nicht mehr „klein“ sondern gingen in den 3-stelligen Mrd. - </a:t>
            </a:r>
            <a:r>
              <a:rPr lang="de-DE" sz="1200" dirty="0" err="1">
                <a:solidFill>
                  <a:schemeClr val="tx1"/>
                </a:solidFill>
                <a:cs typeface="Times New Roman" pitchFamily="18" charset="0"/>
              </a:rPr>
              <a:t>bereich</a:t>
            </a:r>
            <a:endParaRPr lang="de-DE" sz="1200" dirty="0">
              <a:solidFill>
                <a:schemeClr val="tx1"/>
              </a:solidFill>
              <a:cs typeface="Times New Roman" pitchFamily="18" charset="0"/>
            </a:endParaRPr>
          </a:p>
          <a:p>
            <a:endParaRPr lang="de-DE" sz="1200" b="1" dirty="0">
              <a:solidFill>
                <a:schemeClr val="tx1"/>
              </a:solidFill>
            </a:endParaRPr>
          </a:p>
        </p:txBody>
      </p:sp>
      <p:sp>
        <p:nvSpPr>
          <p:cNvPr id="6" name="Text Box 2"/>
          <p:cNvSpPr txBox="1">
            <a:spLocks noChangeArrowheads="1"/>
          </p:cNvSpPr>
          <p:nvPr/>
        </p:nvSpPr>
        <p:spPr bwMode="auto">
          <a:xfrm>
            <a:off x="597159" y="1898036"/>
            <a:ext cx="11044335" cy="8289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Bis zur Finanzkrise mussten die Banken mit dem Leitzins als Richtwert (Untergrenze) bei EZB Gebote einreichen (z.B. bot bei einem Leitzins von 3% eine Bank 3,2% für 3 Mrd. Euro). Die EZB hat jeden Monat festgelegt, wieviel Zentralbankliquidität sie ausgeben möchte und hat dann mit dem höchsten Gebot beginnend alle Gebote zugeteilt, bis die festgelegte Menge erreicht war. Es konnte damit durchauspassieren, dass dann eine Bank „leer“ ausgegangen ist.</a:t>
            </a:r>
          </a:p>
          <a:p>
            <a:r>
              <a:rPr lang="de-DE" sz="1200" dirty="0">
                <a:solidFill>
                  <a:schemeClr val="tx1"/>
                </a:solidFill>
                <a:cs typeface="Times New Roman" pitchFamily="18" charset="0"/>
              </a:rPr>
              <a:t>Jetzt kann jede Bank jeden beliebigen Betrag bei der EZB nachfragen!</a:t>
            </a:r>
          </a:p>
          <a:p>
            <a:r>
              <a:rPr lang="de-DE" sz="1200" dirty="0">
                <a:solidFill>
                  <a:schemeClr val="tx1"/>
                </a:solidFill>
                <a:cs typeface="Times New Roman" pitchFamily="18" charset="0"/>
              </a:rPr>
              <a:t>  </a:t>
            </a:r>
          </a:p>
          <a:p>
            <a:endParaRPr lang="de-DE" sz="1200" b="1" dirty="0">
              <a:solidFill>
                <a:schemeClr val="tx1"/>
              </a:solidFill>
            </a:endParaRPr>
          </a:p>
        </p:txBody>
      </p:sp>
      <p:sp>
        <p:nvSpPr>
          <p:cNvPr id="7" name="Text Box 2"/>
          <p:cNvSpPr txBox="1">
            <a:spLocks noChangeArrowheads="1"/>
          </p:cNvSpPr>
          <p:nvPr/>
        </p:nvSpPr>
        <p:spPr bwMode="auto">
          <a:xfrm>
            <a:off x="609980" y="3069193"/>
            <a:ext cx="10754705"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Für jedes Refinanzierungsgeschäft muss eine Bank Sicherheiten bei der EZB hinterlegen. Führer waren dafür sehr gute Bonitäten notwendig „A+“ … falls Ihnen dies etwas sagt. Diese Bonitätsanforderungen sind drastisch gesenkt worden, weswegen manche Ökonomen sagen, dass die EZB nicht nur extrem viel Liquidität </a:t>
            </a:r>
            <a:r>
              <a:rPr lang="de-DE" sz="1200" dirty="0" err="1">
                <a:solidFill>
                  <a:schemeClr val="tx1"/>
                </a:solidFill>
                <a:cs typeface="Times New Roman" pitchFamily="18" charset="0"/>
              </a:rPr>
              <a:t>ausgegebn</a:t>
            </a:r>
            <a:r>
              <a:rPr lang="de-DE" sz="1200" dirty="0">
                <a:solidFill>
                  <a:schemeClr val="tx1"/>
                </a:solidFill>
                <a:cs typeface="Times New Roman" pitchFamily="18" charset="0"/>
              </a:rPr>
              <a:t> hat sondern auch auf eine Portfolio von Ramschanleihen sitzt!</a:t>
            </a:r>
          </a:p>
          <a:p>
            <a:endParaRPr lang="de-DE" sz="1200" b="1" dirty="0">
              <a:solidFill>
                <a:schemeClr val="tx1"/>
              </a:solidFill>
            </a:endParaRPr>
          </a:p>
        </p:txBody>
      </p:sp>
      <p:sp>
        <p:nvSpPr>
          <p:cNvPr id="9" name="Text Box 2"/>
          <p:cNvSpPr txBox="1">
            <a:spLocks noChangeArrowheads="1"/>
          </p:cNvSpPr>
          <p:nvPr/>
        </p:nvSpPr>
        <p:spPr bwMode="auto">
          <a:xfrm>
            <a:off x="7284021" y="647735"/>
            <a:ext cx="4954632"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Die Senkung des Leitzinses ist zwar ein klassisches Instrument, aber eine langfristige Senkung aus 0% hatte man dabei nicht im Sinn</a:t>
            </a:r>
          </a:p>
          <a:p>
            <a:endParaRPr lang="de-DE" sz="1200" b="1" dirty="0">
              <a:solidFill>
                <a:schemeClr val="tx1"/>
              </a:solidFill>
            </a:endParaRPr>
          </a:p>
        </p:txBody>
      </p:sp>
      <p:sp>
        <p:nvSpPr>
          <p:cNvPr id="10" name="Text Box 2"/>
          <p:cNvSpPr txBox="1">
            <a:spLocks noChangeArrowheads="1"/>
          </p:cNvSpPr>
          <p:nvPr/>
        </p:nvSpPr>
        <p:spPr bwMode="auto">
          <a:xfrm>
            <a:off x="634402" y="5355283"/>
            <a:ext cx="10892013" cy="6062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5000" rIns="90000" bIns="45000"/>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r>
              <a:rPr lang="de-DE" sz="1200" dirty="0">
                <a:solidFill>
                  <a:schemeClr val="tx1"/>
                </a:solidFill>
                <a:cs typeface="Times New Roman" pitchFamily="18" charset="0"/>
              </a:rPr>
              <a:t>Im Herbst 2008 bestand das Problem für die europäischen Banken nicht nur im fehlenden Zugang zu Liquidität im Allgemeinen, sondern nach Dollar im Besonderen. Deshalb gab es sogenannte SWAP-Geschäfte zwischen EZB und Fed durch die europäische Banken sich bei der EZB quasi US-Dollar leihen konnten</a:t>
            </a:r>
          </a:p>
          <a:p>
            <a:endParaRPr lang="de-DE" sz="1200" b="1" dirty="0">
              <a:solidFill>
                <a:schemeClr val="tx1"/>
              </a:solidFill>
            </a:endParaRPr>
          </a:p>
        </p:txBody>
      </p:sp>
      <p:sp>
        <p:nvSpPr>
          <p:cNvPr id="11" name="Rechteck 10">
            <a:extLst>
              <a:ext uri="{FF2B5EF4-FFF2-40B4-BE49-F238E27FC236}">
                <a16:creationId xmlns:a16="http://schemas.microsoft.com/office/drawing/2014/main" id="{9ECE9A7F-DBAF-4F32-901C-151817C8210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42641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2390</Words>
  <Application>Microsoft Office PowerPoint</Application>
  <PresentationFormat>Breitbild</PresentationFormat>
  <Paragraphs>168</Paragraphs>
  <Slides>8</Slides>
  <Notes>8</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Arial</vt:lpstr>
      <vt:lpstr>Calibri</vt:lpstr>
      <vt:lpstr>Calibri Light</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Bernhard Köster</cp:lastModifiedBy>
  <cp:revision>711</cp:revision>
  <dcterms:created xsi:type="dcterms:W3CDTF">2019-02-11T10:45:01Z</dcterms:created>
  <dcterms:modified xsi:type="dcterms:W3CDTF">2022-04-07T14:39:32Z</dcterms:modified>
</cp:coreProperties>
</file>