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1270" r:id="rId2"/>
    <p:sldId id="1271" r:id="rId3"/>
    <p:sldId id="1272" r:id="rId4"/>
    <p:sldId id="1273" r:id="rId5"/>
    <p:sldId id="1274" r:id="rId6"/>
    <p:sldId id="1275" r:id="rId7"/>
    <p:sldId id="1276" r:id="rId8"/>
    <p:sldId id="1277" r:id="rId9"/>
    <p:sldId id="1278" r:id="rId10"/>
    <p:sldId id="1279" r:id="rId11"/>
    <p:sldId id="1280" r:id="rId12"/>
    <p:sldId id="1281" r:id="rId13"/>
    <p:sldId id="1282" r:id="rId14"/>
    <p:sldId id="1283" r:id="rId15"/>
    <p:sldId id="1284" r:id="rId16"/>
    <p:sldId id="1285" r:id="rId17"/>
    <p:sldId id="1286" r:id="rId18"/>
    <p:sldId id="1287" r:id="rId19"/>
    <p:sldId id="1288" r:id="rId20"/>
    <p:sldId id="1289" r:id="rId21"/>
    <p:sldId id="1290"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53" d="100"/>
          <a:sy n="53" d="100"/>
        </p:scale>
        <p:origin x="39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03.04.2022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43511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19</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19</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03.04.2022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03.04.2022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03.04.2022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03.04.2022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03.04.2022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03.04.2022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03.04.2022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03.04.2022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03.04.2022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03.04.2022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03.04.2022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03.04.2022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oneymuseum.com/pdf/gestern/05_neuzeit/31_John%20Law.pd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ecb.europa.eu/press/pressconf/2020/html/ecb.is200312~f857a21b6c.de.html"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s://www.ecb.europa.eu/press/pr/date/2020/html/ecb.pr200318_1~3949d6f266.en.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ecb.europa.eu/mopo/implement/sf/html/index.en.html"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ecb.europa.eu/stats/money_credit_banking/monetary_aggregates/html/index.en.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5" name="Rechteck 4"/>
          <p:cNvSpPr/>
          <p:nvPr/>
        </p:nvSpPr>
        <p:spPr>
          <a:xfrm>
            <a:off x="1474670" y="4923612"/>
            <a:ext cx="9352474" cy="523220"/>
          </a:xfrm>
          <a:prstGeom prst="rect">
            <a:avLst/>
          </a:prstGeom>
        </p:spPr>
        <p:txBody>
          <a:bodyPr wrap="square">
            <a:spAutoFit/>
          </a:bodyPr>
          <a:lstStyle/>
          <a:p>
            <a:r>
              <a:rPr lang="de-DE" sz="1400" dirty="0"/>
              <a:t>Damit ist die Krise auch ein „Test“ für unser Geld! Denn wir müssen das Vertrauen haben, dass wir uns mit dem jetzt an Haushalte und Unternehmen seitens des Staates ausgeschüttetem Geld auch tatsächlich etwas kaufen können!</a:t>
            </a:r>
          </a:p>
        </p:txBody>
      </p:sp>
      <p:sp>
        <p:nvSpPr>
          <p:cNvPr id="6" name="Rechteck 5"/>
          <p:cNvSpPr/>
          <p:nvPr/>
        </p:nvSpPr>
        <p:spPr>
          <a:xfrm>
            <a:off x="6029137" y="2721230"/>
            <a:ext cx="3363275" cy="523220"/>
          </a:xfrm>
          <a:prstGeom prst="rect">
            <a:avLst/>
          </a:prstGeom>
        </p:spPr>
        <p:txBody>
          <a:bodyPr wrap="square">
            <a:spAutoFit/>
          </a:bodyPr>
          <a:lstStyle/>
          <a:p>
            <a:r>
              <a:rPr lang="de-DE" sz="1400" dirty="0"/>
              <a:t>Vgl. Ziel des außenwirtschaftlichen Gleichgewichts im Magischen Viereck</a:t>
            </a:r>
          </a:p>
        </p:txBody>
      </p:sp>
      <p:sp>
        <p:nvSpPr>
          <p:cNvPr id="7" name="Rechteck 6"/>
          <p:cNvSpPr/>
          <p:nvPr/>
        </p:nvSpPr>
        <p:spPr>
          <a:xfrm>
            <a:off x="1474670" y="5666731"/>
            <a:ext cx="9352474" cy="738664"/>
          </a:xfrm>
          <a:prstGeom prst="rect">
            <a:avLst/>
          </a:prstGeom>
        </p:spPr>
        <p:txBody>
          <a:bodyPr wrap="square">
            <a:spAutoFit/>
          </a:bodyPr>
          <a:lstStyle/>
          <a:p>
            <a:r>
              <a:rPr lang="de-DE" sz="1400" dirty="0"/>
              <a:t>1720 hat das ganze unter dem Herzog von Orleans (Vormund von Ludwig dem XV) und dessen </a:t>
            </a:r>
            <a:r>
              <a:rPr lang="de-DE" sz="1400" dirty="0" err="1"/>
              <a:t>Finanzmisister</a:t>
            </a:r>
            <a:r>
              <a:rPr lang="de-DE" sz="1400" dirty="0"/>
              <a:t> John Law nicht geklappt. Trotzdem kann man sagen, dass dahinter die Idee unseres modernen Geldes liegt</a:t>
            </a:r>
          </a:p>
          <a:p>
            <a:r>
              <a:rPr lang="de-DE" sz="1400" dirty="0">
                <a:hlinkClick r:id="rId3"/>
              </a:rPr>
              <a:t>https://www.moneymuseum.com/pdf/gestern/05_neuzeit/31_John%20Law.pdf</a:t>
            </a:r>
            <a:endParaRPr lang="de-DE" sz="1400" dirty="0"/>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719808" y="3429000"/>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6886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1014883" y="831103"/>
            <a:ext cx="8883125" cy="427387"/>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k=0 -&gt; Bank1 erhält 1 </a:t>
            </a:r>
            <a:r>
              <a:rPr lang="de-DE" sz="2177" dirty="0" err="1">
                <a:solidFill>
                  <a:srgbClr val="000000"/>
                </a:solidFill>
              </a:rPr>
              <a:t>Mio</a:t>
            </a:r>
            <a:r>
              <a:rPr lang="de-DE" sz="2177" dirty="0">
                <a:solidFill>
                  <a:srgbClr val="000000"/>
                </a:solidFill>
              </a:rPr>
              <a:t> Zentralbank-Euro (originäre Geldschöpfung der ZB)</a:t>
            </a:r>
          </a:p>
        </p:txBody>
      </p:sp>
      <p:sp>
        <p:nvSpPr>
          <p:cNvPr id="5" name="Textfeld 4"/>
          <p:cNvSpPr txBox="1"/>
          <p:nvPr/>
        </p:nvSpPr>
        <p:spPr>
          <a:xfrm>
            <a:off x="1029719" y="1169619"/>
            <a:ext cx="8883125" cy="1031415"/>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k=1 -&gt; Bank1 hält 10% als 100TSD-Euro als Reserve zurück und vergibt Kredite von 900TSD Euro. Der Einfachheit halber nehmen wir an, dass diese bei Bank2 als Sichtguthaben eingezahlt werden</a:t>
            </a:r>
          </a:p>
        </p:txBody>
      </p:sp>
      <p:sp>
        <p:nvSpPr>
          <p:cNvPr id="6" name="Textfeld 5"/>
          <p:cNvSpPr txBox="1"/>
          <p:nvPr/>
        </p:nvSpPr>
        <p:spPr>
          <a:xfrm>
            <a:off x="1028371" y="2115035"/>
            <a:ext cx="8883125" cy="741453"/>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k=2 -&gt; Bank2 hält 10% als 90TSD-Euro als Reserve zurück und vergibt Kredite von 810TSD Euro, die als Sichtguthaben bei Bank3 entstehen</a:t>
            </a:r>
          </a:p>
        </p:txBody>
      </p:sp>
      <p:sp>
        <p:nvSpPr>
          <p:cNvPr id="7" name="Textfeld 6"/>
          <p:cNvSpPr txBox="1"/>
          <p:nvPr/>
        </p:nvSpPr>
        <p:spPr>
          <a:xfrm>
            <a:off x="1083667" y="2688219"/>
            <a:ext cx="8883125" cy="741453"/>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k=3 -&gt; Bank3 hält 10% als 81TSD-Euro als Reserve zurück und vergibt Kredite von 729TSD Euro, die als Sichtguthaben bei Bank4 entstehen</a:t>
            </a:r>
          </a:p>
        </p:txBody>
      </p:sp>
      <p:sp>
        <p:nvSpPr>
          <p:cNvPr id="8" name="Textfeld 7"/>
          <p:cNvSpPr txBox="1"/>
          <p:nvPr/>
        </p:nvSpPr>
        <p:spPr>
          <a:xfrm>
            <a:off x="1082319" y="3358507"/>
            <a:ext cx="8883125" cy="1181125"/>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Wieviel Geld ist jetzt gemäß der allg. </a:t>
            </a:r>
            <a:r>
              <a:rPr lang="de-DE" sz="2177" dirty="0" err="1">
                <a:solidFill>
                  <a:srgbClr val="000000"/>
                </a:solidFill>
              </a:rPr>
              <a:t>Geldmengendef</a:t>
            </a:r>
            <a:r>
              <a:rPr lang="de-DE" sz="2177" dirty="0">
                <a:solidFill>
                  <a:srgbClr val="000000"/>
                </a:solidFill>
              </a:rPr>
              <a:t>. im Umlauf?</a:t>
            </a:r>
          </a:p>
          <a:p>
            <a:r>
              <a:rPr lang="de-DE" sz="2177" dirty="0">
                <a:solidFill>
                  <a:srgbClr val="000000"/>
                </a:solidFill>
              </a:rPr>
              <a:t>Wie läuft der Prozess weiter?</a:t>
            </a:r>
          </a:p>
          <a:p>
            <a:r>
              <a:rPr lang="de-DE" sz="2177" dirty="0">
                <a:solidFill>
                  <a:srgbClr val="000000"/>
                </a:solidFill>
              </a:rPr>
              <a:t>Wie kann man die gesamte Geldmenge sinnvoll aufschreiben?</a:t>
            </a:r>
          </a:p>
        </p:txBody>
      </p:sp>
      <p:sp>
        <p:nvSpPr>
          <p:cNvPr id="9" name="Textfeld 8"/>
          <p:cNvSpPr txBox="1"/>
          <p:nvPr/>
        </p:nvSpPr>
        <p:spPr>
          <a:xfrm>
            <a:off x="142295" y="4451088"/>
            <a:ext cx="8883125" cy="347489"/>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M=1000TSD+900TSD+810TSD+720TSD+….</a:t>
            </a:r>
          </a:p>
        </p:txBody>
      </p:sp>
      <p:sp>
        <p:nvSpPr>
          <p:cNvPr id="10" name="Textfeld 9"/>
          <p:cNvSpPr txBox="1"/>
          <p:nvPr/>
        </p:nvSpPr>
        <p:spPr>
          <a:xfrm>
            <a:off x="390452" y="4860083"/>
            <a:ext cx="8883125" cy="347489"/>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=1000TSD(1+0,9+0,81+0,729+….)</a:t>
            </a:r>
          </a:p>
        </p:txBody>
      </p:sp>
      <p:sp>
        <p:nvSpPr>
          <p:cNvPr id="11" name="Textfeld 10"/>
          <p:cNvSpPr txBox="1"/>
          <p:nvPr/>
        </p:nvSpPr>
        <p:spPr>
          <a:xfrm>
            <a:off x="390452" y="5249966"/>
            <a:ext cx="7167510" cy="351303"/>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=1000TSD(0,9</a:t>
            </a:r>
            <a:r>
              <a:rPr lang="de-DE" sz="2177" baseline="30000" dirty="0">
                <a:solidFill>
                  <a:srgbClr val="000000"/>
                </a:solidFill>
              </a:rPr>
              <a:t>0</a:t>
            </a:r>
            <a:r>
              <a:rPr lang="de-DE" sz="2177" dirty="0">
                <a:solidFill>
                  <a:srgbClr val="000000"/>
                </a:solidFill>
              </a:rPr>
              <a:t>+0,9</a:t>
            </a:r>
            <a:r>
              <a:rPr lang="de-DE" sz="2177" baseline="30000" dirty="0">
                <a:solidFill>
                  <a:srgbClr val="000000"/>
                </a:solidFill>
              </a:rPr>
              <a:t>1</a:t>
            </a:r>
            <a:r>
              <a:rPr lang="de-DE" sz="2177" dirty="0">
                <a:solidFill>
                  <a:srgbClr val="000000"/>
                </a:solidFill>
              </a:rPr>
              <a:t>+0,9</a:t>
            </a:r>
            <a:r>
              <a:rPr lang="de-DE" sz="2177" baseline="30000" dirty="0">
                <a:solidFill>
                  <a:srgbClr val="000000"/>
                </a:solidFill>
              </a:rPr>
              <a:t>2</a:t>
            </a:r>
            <a:r>
              <a:rPr lang="de-DE" sz="2177" dirty="0">
                <a:solidFill>
                  <a:srgbClr val="000000"/>
                </a:solidFill>
              </a:rPr>
              <a:t>+0,9</a:t>
            </a:r>
            <a:r>
              <a:rPr lang="de-DE" sz="2177" baseline="30000" dirty="0">
                <a:solidFill>
                  <a:srgbClr val="000000"/>
                </a:solidFill>
              </a:rPr>
              <a:t>3</a:t>
            </a:r>
            <a:r>
              <a:rPr lang="de-DE" sz="2177" dirty="0">
                <a:solidFill>
                  <a:srgbClr val="000000"/>
                </a:solidFill>
              </a:rPr>
              <a:t>+….) Was ist das für eine Reihe?</a:t>
            </a:r>
          </a:p>
        </p:txBody>
      </p:sp>
      <p:sp>
        <p:nvSpPr>
          <p:cNvPr id="12" name="Textfeld 11"/>
          <p:cNvSpPr txBox="1"/>
          <p:nvPr/>
        </p:nvSpPr>
        <p:spPr>
          <a:xfrm>
            <a:off x="7557962" y="4574402"/>
            <a:ext cx="4571999" cy="347489"/>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Geometrische Reihe! </a:t>
            </a:r>
            <a:r>
              <a:rPr lang="de-DE" sz="1400" dirty="0">
                <a:solidFill>
                  <a:srgbClr val="000000"/>
                </a:solidFill>
              </a:rPr>
              <a:t>Jeden Tag, wenn sie in den Nachrichten etwas über die RKI-Zahlen hören und lesen geht es um nichts anderes als dieses verdammte geometrische (exponentielle) Wachstum</a:t>
            </a:r>
          </a:p>
        </p:txBody>
      </p:sp>
      <p:sp>
        <p:nvSpPr>
          <p:cNvPr id="13" name="Textfeld 12"/>
          <p:cNvSpPr txBox="1"/>
          <p:nvPr/>
        </p:nvSpPr>
        <p:spPr>
          <a:xfrm>
            <a:off x="389103" y="5601270"/>
            <a:ext cx="11376715" cy="362792"/>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Für die geometrische Reihe kann mal allg. zeigen q</a:t>
            </a:r>
            <a:r>
              <a:rPr lang="de-DE" sz="2177" baseline="30000" dirty="0">
                <a:solidFill>
                  <a:srgbClr val="000000"/>
                </a:solidFill>
              </a:rPr>
              <a:t>0</a:t>
            </a:r>
            <a:r>
              <a:rPr lang="de-DE" sz="2177" dirty="0">
                <a:solidFill>
                  <a:srgbClr val="000000"/>
                </a:solidFill>
              </a:rPr>
              <a:t>+q</a:t>
            </a:r>
            <a:r>
              <a:rPr lang="de-DE" sz="2177" baseline="30000" dirty="0">
                <a:solidFill>
                  <a:srgbClr val="000000"/>
                </a:solidFill>
              </a:rPr>
              <a:t>1</a:t>
            </a:r>
            <a:r>
              <a:rPr lang="de-DE" sz="2177" dirty="0">
                <a:solidFill>
                  <a:srgbClr val="000000"/>
                </a:solidFill>
              </a:rPr>
              <a:t>+q</a:t>
            </a:r>
            <a:r>
              <a:rPr lang="de-DE" sz="2177" baseline="30000" dirty="0">
                <a:solidFill>
                  <a:srgbClr val="000000"/>
                </a:solidFill>
              </a:rPr>
              <a:t>2</a:t>
            </a:r>
            <a:r>
              <a:rPr lang="de-DE" sz="2177" dirty="0">
                <a:solidFill>
                  <a:srgbClr val="000000"/>
                </a:solidFill>
              </a:rPr>
              <a:t>+q</a:t>
            </a:r>
            <a:r>
              <a:rPr lang="de-DE" sz="2177" baseline="30000" dirty="0">
                <a:solidFill>
                  <a:srgbClr val="000000"/>
                </a:solidFill>
              </a:rPr>
              <a:t>3</a:t>
            </a:r>
            <a:r>
              <a:rPr lang="de-DE" sz="2177" dirty="0">
                <a:solidFill>
                  <a:srgbClr val="000000"/>
                </a:solidFill>
              </a:rPr>
              <a:t>+….=1/(1-q)</a:t>
            </a:r>
          </a:p>
        </p:txBody>
      </p:sp>
      <p:sp>
        <p:nvSpPr>
          <p:cNvPr id="14" name="Textfeld 13"/>
          <p:cNvSpPr txBox="1"/>
          <p:nvPr/>
        </p:nvSpPr>
        <p:spPr>
          <a:xfrm>
            <a:off x="7370499" y="5960487"/>
            <a:ext cx="4571999" cy="347489"/>
          </a:xfrm>
          <a:prstGeom prst="rect">
            <a:avLst/>
          </a:prstGeom>
          <a:noFill/>
          <a:ln>
            <a:noFill/>
          </a:ln>
        </p:spPr>
        <p:txBody>
          <a:bodyPr vert="horz" wrap="square" lIns="81646" tIns="40823" rIns="81646" bIns="40823" anchorCtr="0" compatLnSpc="0">
            <a:noAutofit/>
          </a:bodyPr>
          <a:lstStyle/>
          <a:p>
            <a:r>
              <a:rPr lang="de-DE" sz="1400" dirty="0">
                <a:solidFill>
                  <a:srgbClr val="000000"/>
                </a:solidFill>
              </a:rPr>
              <a:t>Das sollten Sie in Mathe in der 11/12 Klasse gemacht haben und in Finanzmathe!</a:t>
            </a:r>
          </a:p>
        </p:txBody>
      </p:sp>
      <p:sp>
        <p:nvSpPr>
          <p:cNvPr id="15" name="Textfeld 14"/>
          <p:cNvSpPr txBox="1"/>
          <p:nvPr/>
        </p:nvSpPr>
        <p:spPr>
          <a:xfrm>
            <a:off x="296046" y="6070516"/>
            <a:ext cx="7167510" cy="351303"/>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=1000TSD/(1-0,9)=10Mio (Ver-10-Fachung!)</a:t>
            </a: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5" name="Textfeld 4"/>
          <p:cNvSpPr txBox="1"/>
          <p:nvPr/>
        </p:nvSpPr>
        <p:spPr>
          <a:xfrm>
            <a:off x="6586253" y="4175491"/>
            <a:ext cx="4111418" cy="51947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Vgl. die Rechnung aus dem Beispiel</a:t>
            </a: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
        <p:nvSpPr>
          <p:cNvPr id="5" name="Rechteck 4">
            <a:extLst>
              <a:ext uri="{FF2B5EF4-FFF2-40B4-BE49-F238E27FC236}">
                <a16:creationId xmlns:a16="http://schemas.microsoft.com/office/drawing/2014/main" id="{AE540287-D6C6-4B43-89DF-5A01B814AC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2672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706404" cy="593674"/>
          </a:xfrm>
          <a:prstGeom prst="rect">
            <a:avLst/>
          </a:prstGeom>
          <a:noFill/>
          <a:ln>
            <a:noFill/>
          </a:ln>
        </p:spPr>
        <p:txBody>
          <a:bodyPr vert="horz" wrap="none" lIns="81646" tIns="40823" rIns="81646" bIns="40823" anchorCtr="0" compatLnSpc="0">
            <a:spAutoFit/>
          </a:bodyPr>
          <a:lstStyle/>
          <a:p>
            <a:r>
              <a:rPr lang="de-DE" sz="3266" b="1" dirty="0"/>
              <a:t>Geldpolitische Strategie der EZB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r>
              <a:rPr lang="de-DE" sz="2540" dirty="0"/>
              <a:t>Das vorrangige Ziel der EZB ist laut Statuten die Preisstabilität</a:t>
            </a:r>
          </a:p>
          <a:p>
            <a:endParaRPr lang="de-DE" sz="2540" dirty="0"/>
          </a:p>
          <a:p>
            <a:r>
              <a:rPr lang="de-DE" sz="2540" dirty="0">
                <a:solidFill>
                  <a:srgbClr val="000000"/>
                </a:solidFill>
              </a:rPr>
              <a:t>Der EZB-Rat sieht Preisstabilität bei einem Anstieg des Harmonisierten Verbraucherpreisindex (HVPI) gegenüber dem Vorjahr bei nahe aber unter 2%.</a:t>
            </a:r>
          </a:p>
          <a:p>
            <a:r>
              <a:rPr lang="de-DE" sz="2540" dirty="0">
                <a:solidFill>
                  <a:srgbClr val="000000"/>
                </a:solidFill>
              </a:rPr>
              <a:t>Ziel ist es, dieses Niveau mittelfristig zu erreichen.</a:t>
            </a:r>
          </a:p>
          <a:p>
            <a:endParaRPr lang="de-DE" sz="2540" dirty="0"/>
          </a:p>
        </p:txBody>
      </p:sp>
      <p:sp>
        <p:nvSpPr>
          <p:cNvPr id="5" name="Textfeld 4"/>
          <p:cNvSpPr txBox="1"/>
          <p:nvPr/>
        </p:nvSpPr>
        <p:spPr>
          <a:xfrm>
            <a:off x="522322" y="3109070"/>
            <a:ext cx="10649531" cy="950045"/>
          </a:xfrm>
          <a:prstGeom prst="rect">
            <a:avLst/>
          </a:prstGeom>
          <a:noFill/>
          <a:ln>
            <a:noFill/>
          </a:ln>
        </p:spPr>
        <p:txBody>
          <a:bodyPr vert="horz" wrap="square" lIns="81646" tIns="40823" rIns="81646" bIns="40823" anchorCtr="0" compatLnSpc="0">
            <a:noAutofit/>
          </a:bodyPr>
          <a:lstStyle/>
          <a:p>
            <a:r>
              <a:rPr lang="de-DE" dirty="0"/>
              <a:t>Siehe Inflationsbegriff im Euroraum!</a:t>
            </a:r>
          </a:p>
          <a:p>
            <a:r>
              <a:rPr lang="de-DE" dirty="0">
                <a:solidFill>
                  <a:srgbClr val="000000"/>
                </a:solidFill>
              </a:rPr>
              <a:t>Aktuell werden wir von den Ereignissen überholt!</a:t>
            </a:r>
          </a:p>
          <a:p>
            <a:r>
              <a:rPr lang="de-DE" dirty="0">
                <a:solidFill>
                  <a:srgbClr val="000000"/>
                </a:solidFill>
              </a:rPr>
              <a:t>Neben den Grundsätzlich günstigen Refinanzierungsbedingung mit Leitzinsen von 0%,</a:t>
            </a:r>
          </a:p>
        </p:txBody>
      </p:sp>
      <p:sp>
        <p:nvSpPr>
          <p:cNvPr id="6" name="Textfeld 5"/>
          <p:cNvSpPr txBox="1"/>
          <p:nvPr/>
        </p:nvSpPr>
        <p:spPr>
          <a:xfrm>
            <a:off x="721375" y="3971583"/>
            <a:ext cx="10649531" cy="676347"/>
          </a:xfrm>
          <a:prstGeom prst="rect">
            <a:avLst/>
          </a:prstGeom>
          <a:noFill/>
          <a:ln>
            <a:noFill/>
          </a:ln>
        </p:spPr>
        <p:txBody>
          <a:bodyPr vert="horz" wrap="square" lIns="81646" tIns="40823" rIns="81646" bIns="40823" anchorCtr="0" compatLnSpc="0">
            <a:noAutofit/>
          </a:bodyPr>
          <a:lstStyle/>
          <a:p>
            <a:r>
              <a:rPr lang="de-DE" dirty="0">
                <a:solidFill>
                  <a:srgbClr val="000000"/>
                </a:solidFill>
              </a:rPr>
              <a:t>hat die EZB am 12.03 „</a:t>
            </a:r>
            <a:r>
              <a:rPr lang="de-DE" dirty="0">
                <a:solidFill>
                  <a:srgbClr val="000000"/>
                </a:solidFill>
                <a:hlinkClick r:id="rId3"/>
              </a:rPr>
              <a:t>bis zum Ende des Jahres vorübergehend einen Rahmen zusätzlicher Nettoankäufe von Vermögenswerten in Höhe von 120 </a:t>
            </a:r>
            <a:r>
              <a:rPr lang="de-DE" dirty="0" err="1">
                <a:solidFill>
                  <a:srgbClr val="000000"/>
                </a:solidFill>
                <a:hlinkClick r:id="rId3"/>
              </a:rPr>
              <a:t>Mrd</a:t>
            </a:r>
            <a:r>
              <a:rPr lang="de-DE" dirty="0">
                <a:solidFill>
                  <a:srgbClr val="000000"/>
                </a:solidFill>
                <a:hlinkClick r:id="rId3"/>
              </a:rPr>
              <a:t> €</a:t>
            </a:r>
            <a:r>
              <a:rPr lang="de-DE" dirty="0">
                <a:solidFill>
                  <a:srgbClr val="000000"/>
                </a:solidFill>
              </a:rPr>
              <a:t>“,</a:t>
            </a:r>
          </a:p>
        </p:txBody>
      </p:sp>
      <p:sp>
        <p:nvSpPr>
          <p:cNvPr id="7" name="Textfeld 6"/>
          <p:cNvSpPr txBox="1"/>
          <p:nvPr/>
        </p:nvSpPr>
        <p:spPr>
          <a:xfrm>
            <a:off x="855113" y="4611792"/>
            <a:ext cx="10649531" cy="370755"/>
          </a:xfrm>
          <a:prstGeom prst="rect">
            <a:avLst/>
          </a:prstGeom>
          <a:noFill/>
          <a:ln>
            <a:noFill/>
          </a:ln>
        </p:spPr>
        <p:txBody>
          <a:bodyPr vert="horz" wrap="square" lIns="81646" tIns="40823" rIns="81646" bIns="40823" anchorCtr="0" compatLnSpc="0">
            <a:noAutofit/>
          </a:bodyPr>
          <a:lstStyle/>
          <a:p>
            <a:r>
              <a:rPr lang="de-DE" dirty="0">
                <a:solidFill>
                  <a:srgbClr val="000000"/>
                </a:solidFill>
              </a:rPr>
              <a:t>und am 19.03 </a:t>
            </a:r>
            <a:r>
              <a:rPr lang="de-DE" dirty="0">
                <a:solidFill>
                  <a:srgbClr val="000000"/>
                </a:solidFill>
                <a:hlinkClick r:id="rId4"/>
              </a:rPr>
              <a:t>ein „</a:t>
            </a:r>
            <a:r>
              <a:rPr lang="en-US" dirty="0">
                <a:solidFill>
                  <a:srgbClr val="000000"/>
                </a:solidFill>
                <a:hlinkClick r:id="rId4"/>
              </a:rPr>
              <a:t>Pandemic Emergency Purchase </a:t>
            </a:r>
            <a:r>
              <a:rPr lang="en-US" dirty="0" err="1">
                <a:solidFill>
                  <a:srgbClr val="000000"/>
                </a:solidFill>
                <a:hlinkClick r:id="rId4"/>
              </a:rPr>
              <a:t>Programme</a:t>
            </a:r>
            <a:r>
              <a:rPr lang="en-US" dirty="0">
                <a:solidFill>
                  <a:srgbClr val="000000"/>
                </a:solidFill>
                <a:hlinkClick r:id="rId4"/>
              </a:rPr>
              <a:t> (PEPP)” in </a:t>
            </a:r>
            <a:r>
              <a:rPr lang="en-US" dirty="0" err="1">
                <a:solidFill>
                  <a:srgbClr val="000000"/>
                </a:solidFill>
                <a:hlinkClick r:id="rId4"/>
              </a:rPr>
              <a:t>Höhe</a:t>
            </a:r>
            <a:r>
              <a:rPr lang="en-US" dirty="0">
                <a:solidFill>
                  <a:srgbClr val="000000"/>
                </a:solidFill>
                <a:hlinkClick r:id="rId4"/>
              </a:rPr>
              <a:t> von 750 </a:t>
            </a:r>
            <a:r>
              <a:rPr lang="en-US" dirty="0" err="1">
                <a:solidFill>
                  <a:srgbClr val="000000"/>
                </a:solidFill>
                <a:hlinkClick r:id="rId4"/>
              </a:rPr>
              <a:t>Mrd</a:t>
            </a:r>
            <a:r>
              <a:rPr lang="en-US" dirty="0">
                <a:solidFill>
                  <a:srgbClr val="000000"/>
                </a:solidFill>
                <a:hlinkClick r:id="rId4"/>
              </a:rPr>
              <a:t>. Euro </a:t>
            </a:r>
            <a:r>
              <a:rPr lang="en-US" dirty="0" err="1">
                <a:solidFill>
                  <a:srgbClr val="000000"/>
                </a:solidFill>
              </a:rPr>
              <a:t>aufgelegt</a:t>
            </a:r>
            <a:r>
              <a:rPr lang="en-US" dirty="0">
                <a:solidFill>
                  <a:srgbClr val="000000"/>
                </a:solidFill>
              </a:rPr>
              <a:t>!</a:t>
            </a:r>
          </a:p>
        </p:txBody>
      </p:sp>
      <p:sp>
        <p:nvSpPr>
          <p:cNvPr id="8" name="Textfeld 7"/>
          <p:cNvSpPr txBox="1"/>
          <p:nvPr/>
        </p:nvSpPr>
        <p:spPr>
          <a:xfrm>
            <a:off x="1001296" y="4973262"/>
            <a:ext cx="11153384" cy="1211637"/>
          </a:xfrm>
          <a:prstGeom prst="rect">
            <a:avLst/>
          </a:prstGeom>
          <a:noFill/>
          <a:ln>
            <a:noFill/>
          </a:ln>
        </p:spPr>
        <p:txBody>
          <a:bodyPr vert="horz" wrap="square" lIns="81646" tIns="40823" rIns="81646" bIns="40823" anchorCtr="0" compatLnSpc="0">
            <a:noAutofit/>
          </a:bodyPr>
          <a:lstStyle/>
          <a:p>
            <a:r>
              <a:rPr lang="de-DE" dirty="0">
                <a:solidFill>
                  <a:srgbClr val="000000"/>
                </a:solidFill>
              </a:rPr>
              <a:t>Noch hat sich in den Statuten der EZB nichts geändert, aber de facto verfolgt die EZB seit der Finanzkrise 2008/09 auch das Ziel der Finanzmarktstabilität. Im Zuge der </a:t>
            </a:r>
            <a:r>
              <a:rPr lang="de-DE" dirty="0" err="1">
                <a:solidFill>
                  <a:srgbClr val="000000"/>
                </a:solidFill>
              </a:rPr>
              <a:t>Coronakrise</a:t>
            </a:r>
            <a:r>
              <a:rPr lang="de-DE" dirty="0">
                <a:solidFill>
                  <a:srgbClr val="000000"/>
                </a:solidFill>
              </a:rPr>
              <a:t> wird sich aller Voraussicht nach diese Rolle noch verstärken. Ein Aspekt dieser Tatsache ist die Anpassung des Inflationsziels, welches jetzt auch mittelfristig höhere Inflationsraten als 2% zulässt.</a:t>
            </a:r>
            <a:endParaRPr lang="en-US" dirty="0">
              <a:solidFill>
                <a:srgbClr val="000000"/>
              </a:solidFill>
            </a:endParaRPr>
          </a:p>
        </p:txBody>
      </p:sp>
      <p:sp>
        <p:nvSpPr>
          <p:cNvPr id="9" name="Rechteck 8">
            <a:extLst>
              <a:ext uri="{FF2B5EF4-FFF2-40B4-BE49-F238E27FC236}">
                <a16:creationId xmlns:a16="http://schemas.microsoft.com/office/drawing/2014/main" id="{FE1059A1-F4A5-4B91-8372-147FAA2651F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562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869351"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a:t>
            </a:r>
            <a:endParaRPr lang="de-DE" sz="3266" dirty="0"/>
          </a:p>
        </p:txBody>
      </p:sp>
      <p:sp>
        <p:nvSpPr>
          <p:cNvPr id="4" name="Textfeld 3"/>
          <p:cNvSpPr txBox="1"/>
          <p:nvPr/>
        </p:nvSpPr>
        <p:spPr>
          <a:xfrm>
            <a:off x="0" y="470631"/>
            <a:ext cx="12192000" cy="3267834"/>
          </a:xfrm>
          <a:prstGeom prst="rect">
            <a:avLst/>
          </a:prstGeom>
          <a:noFill/>
          <a:ln>
            <a:noFill/>
          </a:ln>
        </p:spPr>
        <p:txBody>
          <a:bodyPr vert="horz" wrap="square" lIns="81646" tIns="40823" rIns="81646" bIns="40823" anchorCtr="0" compatLnSpc="0">
            <a:noAutofit/>
          </a:bodyPr>
          <a:lstStyle/>
          <a:p>
            <a:r>
              <a:rPr lang="de-DE" sz="2400" u="sng" dirty="0"/>
              <a:t>Offenmarktgeschäfte:</a:t>
            </a:r>
          </a:p>
          <a:p>
            <a:endParaRPr lang="de-DE" sz="2177" dirty="0"/>
          </a:p>
          <a:p>
            <a:pPr marL="414772" indent="-414772">
              <a:buFont typeface="Arial" panose="020B0604020202020204" pitchFamily="34" charset="0"/>
              <a:buChar char="•"/>
            </a:pPr>
            <a:r>
              <a:rPr lang="de-DE" sz="2177" b="1" u="sng" dirty="0"/>
              <a:t>Hauptrefinanzierungsgeschäfte:</a:t>
            </a:r>
            <a:r>
              <a:rPr lang="de-DE" sz="2177" dirty="0"/>
              <a:t> 	Angebot wöchentlich zu dem Zinssatz (</a:t>
            </a:r>
            <a:r>
              <a:rPr lang="de-DE" sz="2177" b="1" dirty="0"/>
              <a:t>Leitzins</a:t>
            </a:r>
            <a:r>
              <a:rPr lang="de-DE" sz="2177" dirty="0"/>
              <a:t>), zu dem sich 						Banken eine Woche lang Geld bei der EZB leihen können. Für die 						bereitgestellte Liquidität müssen sie Sicherheiten hinterlegen.</a:t>
            </a:r>
          </a:p>
          <a:p>
            <a:pPr marL="414772" indent="-414772">
              <a:buFont typeface="Arial" panose="020B0604020202020204" pitchFamily="34" charset="0"/>
              <a:buChar char="•"/>
            </a:pPr>
            <a:endParaRPr lang="de-DE" sz="2177"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endParaRPr lang="de-DE" sz="2177" dirty="0"/>
          </a:p>
        </p:txBody>
      </p:sp>
      <p:sp>
        <p:nvSpPr>
          <p:cNvPr id="5" name="Textfeld 4"/>
          <p:cNvSpPr txBox="1"/>
          <p:nvPr/>
        </p:nvSpPr>
        <p:spPr>
          <a:xfrm>
            <a:off x="988852" y="2263095"/>
            <a:ext cx="10649531" cy="1475370"/>
          </a:xfrm>
          <a:prstGeom prst="rect">
            <a:avLst/>
          </a:prstGeom>
          <a:noFill/>
          <a:ln>
            <a:noFill/>
          </a:ln>
        </p:spPr>
        <p:txBody>
          <a:bodyPr vert="horz" wrap="square" lIns="81646" tIns="40823" rIns="81646" bIns="40823" anchorCtr="0" compatLnSpc="0">
            <a:noAutofit/>
          </a:bodyPr>
          <a:lstStyle/>
          <a:p>
            <a:r>
              <a:rPr lang="de-DE" dirty="0"/>
              <a:t>Diese sind die Geldgeschäfte zwischen der Zentralbank und den Geschäftsbanken sind prinzipiell das wesentliche geldpolitische Instrument. Daher bezeichnet man den Zinssatz, zu dem diese Geschäfte ablaufen auch den Leitzins in einer Volkswirtschaft. </a:t>
            </a:r>
          </a:p>
          <a:p>
            <a:r>
              <a:rPr lang="de-DE" dirty="0">
                <a:solidFill>
                  <a:srgbClr val="000000"/>
                </a:solidFill>
              </a:rPr>
              <a:t>Wir werden aber später sehen, dass die Geldmärkte seit der Finanzkrise nicht mehr dem Leitzins folgen, wodurch der Zinssatz der Hauptrefinanzierungsgeschäfte de facto seine Rolle als Leitzins verloren hat</a:t>
            </a:r>
          </a:p>
        </p:txBody>
      </p:sp>
      <p:sp>
        <p:nvSpPr>
          <p:cNvPr id="6" name="Textfeld 5"/>
          <p:cNvSpPr txBox="1"/>
          <p:nvPr/>
        </p:nvSpPr>
        <p:spPr>
          <a:xfrm>
            <a:off x="284144" y="5286127"/>
            <a:ext cx="10649531" cy="931091"/>
          </a:xfrm>
          <a:prstGeom prst="rect">
            <a:avLst/>
          </a:prstGeom>
          <a:noFill/>
          <a:ln>
            <a:noFill/>
          </a:ln>
        </p:spPr>
        <p:txBody>
          <a:bodyPr vert="horz" wrap="square" lIns="81646" tIns="40823" rIns="81646" bIns="40823" anchorCtr="0" compatLnSpc="0">
            <a:noAutofit/>
          </a:bodyPr>
          <a:lstStyle/>
          <a:p>
            <a:r>
              <a:rPr lang="de-DE" dirty="0"/>
              <a:t>Diese drei Geschäfte/Operationen waren zu Zeiten der Einführung des Euro/EZB für „kleine“ Eingriffe und Sondermaßnahmen vorgesehen.</a:t>
            </a:r>
          </a:p>
          <a:p>
            <a:r>
              <a:rPr lang="de-DE" dirty="0">
                <a:solidFill>
                  <a:srgbClr val="000000"/>
                </a:solidFill>
              </a:rPr>
              <a:t>Letztlich sind aber unter diese drei Begriffe die Sondermaßnahmen seit der Finanzkrise subsummiert worden</a:t>
            </a:r>
          </a:p>
        </p:txBody>
      </p:sp>
      <p:sp>
        <p:nvSpPr>
          <p:cNvPr id="7" name="Textfeld 6"/>
          <p:cNvSpPr txBox="1"/>
          <p:nvPr/>
        </p:nvSpPr>
        <p:spPr>
          <a:xfrm>
            <a:off x="284143" y="6182092"/>
            <a:ext cx="10649531" cy="657167"/>
          </a:xfrm>
          <a:prstGeom prst="rect">
            <a:avLst/>
          </a:prstGeom>
          <a:noFill/>
          <a:ln>
            <a:noFill/>
          </a:ln>
        </p:spPr>
        <p:txBody>
          <a:bodyPr vert="horz" wrap="square" lIns="81646" tIns="40823" rIns="81646" bIns="40823" anchorCtr="0" compatLnSpc="0">
            <a:noAutofit/>
          </a:bodyPr>
          <a:lstStyle/>
          <a:p>
            <a:r>
              <a:rPr lang="de-DE" dirty="0"/>
              <a:t>Wir bezeichnen diese drei Geschäfte/Operationen trotzdem als klassische Instrumente und beziehen uns dabei auf ihre ursprüngliche Bedeutung für „kleine“ Eingriffe und Sondermaßnahmen.</a:t>
            </a:r>
            <a:endParaRPr lang="de-DE" dirty="0">
              <a:solidFill>
                <a:srgbClr val="000000"/>
              </a:solidFill>
            </a:endParaRPr>
          </a:p>
        </p:txBody>
      </p:sp>
      <p:sp>
        <p:nvSpPr>
          <p:cNvPr id="8" name="Rechteck 7">
            <a:extLst>
              <a:ext uri="{FF2B5EF4-FFF2-40B4-BE49-F238E27FC236}">
                <a16:creationId xmlns:a16="http://schemas.microsoft.com/office/drawing/2014/main" id="{A196F91D-C5B8-4A6E-A3C1-D1DD4AEF285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CFEA7E5-1E8E-4291-ACED-550D5DA1FAB6}"/>
              </a:ext>
            </a:extLst>
          </p:cNvPr>
          <p:cNvSpPr txBox="1"/>
          <p:nvPr/>
        </p:nvSpPr>
        <p:spPr>
          <a:xfrm>
            <a:off x="197663" y="3679219"/>
            <a:ext cx="6154152" cy="1754326"/>
          </a:xfrm>
          <a:prstGeom prst="rect">
            <a:avLst/>
          </a:prstGeom>
          <a:noFill/>
        </p:spPr>
        <p:txBody>
          <a:bodyPr wrap="square">
            <a:spAutoFit/>
          </a:bodyPr>
          <a:lstStyle/>
          <a:p>
            <a:pPr marL="414772" indent="-414772">
              <a:buFont typeface="Arial" panose="020B0604020202020204" pitchFamily="34" charset="0"/>
              <a:buChar char="•"/>
            </a:pPr>
            <a:r>
              <a:rPr lang="de-DE" sz="1800" b="1" u="sng" dirty="0"/>
              <a:t>Längerfristige Refinanzierungsgeschäfte</a:t>
            </a:r>
            <a:r>
              <a:rPr lang="de-DE" sz="1800" u="sng" dirty="0"/>
              <a:t>:</a:t>
            </a:r>
            <a:r>
              <a:rPr lang="de-DE" sz="1800" dirty="0"/>
              <a:t> Angebot monatlich mit einer Laufzeit von drei Monaten </a:t>
            </a:r>
            <a:endParaRPr lang="de-DE" sz="1800" u="sng" dirty="0"/>
          </a:p>
          <a:p>
            <a:pPr marL="414772" indent="-414772">
              <a:buFont typeface="Arial" panose="020B0604020202020204" pitchFamily="34" charset="0"/>
              <a:buChar char="•"/>
            </a:pPr>
            <a:r>
              <a:rPr lang="de-DE" b="1" u="sng" dirty="0"/>
              <a:t>Feinsteuerungsoperationen: </a:t>
            </a:r>
            <a:r>
              <a:rPr lang="de-DE" sz="1800" dirty="0"/>
              <a:t>Angebot je nach geldpolitischer Lage mit angepasster Laufzeit</a:t>
            </a:r>
            <a:endParaRPr lang="de-DE" sz="1800" u="sng" dirty="0"/>
          </a:p>
          <a:p>
            <a:pPr marL="414772" indent="-414772">
              <a:buFont typeface="Arial" panose="020B0604020202020204" pitchFamily="34" charset="0"/>
              <a:buChar char="•"/>
            </a:pPr>
            <a:r>
              <a:rPr lang="de-DE" b="1" u="sng" dirty="0"/>
              <a:t>Strukturelle Operationen</a:t>
            </a:r>
            <a:r>
              <a:rPr lang="de-DE" sz="1800" u="sng" dirty="0"/>
              <a:t>:</a:t>
            </a:r>
            <a:r>
              <a:rPr lang="de-DE" sz="1800" dirty="0"/>
              <a:t> Angebot je nach geldpolitischer Lage mit angepasster Laufzeit</a:t>
            </a:r>
          </a:p>
        </p:txBody>
      </p:sp>
    </p:spTree>
    <p:extLst>
      <p:ext uri="{BB962C8B-B14F-4D97-AF65-F5344CB8AC3E}">
        <p14:creationId xmlns:p14="http://schemas.microsoft.com/office/powerpoint/2010/main" val="302077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980983"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II</a:t>
            </a:r>
            <a:endParaRPr lang="de-DE" sz="3266" dirty="0"/>
          </a:p>
        </p:txBody>
      </p:sp>
      <p:sp>
        <p:nvSpPr>
          <p:cNvPr id="4" name="Textfeld 3"/>
          <p:cNvSpPr txBox="1"/>
          <p:nvPr/>
        </p:nvSpPr>
        <p:spPr>
          <a:xfrm>
            <a:off x="18565" y="593674"/>
            <a:ext cx="12192000" cy="4172711"/>
          </a:xfrm>
          <a:prstGeom prst="rect">
            <a:avLst/>
          </a:prstGeom>
          <a:noFill/>
          <a:ln>
            <a:noFill/>
          </a:ln>
        </p:spPr>
        <p:txBody>
          <a:bodyPr vert="horz" wrap="square" lIns="81646" tIns="40823" rIns="81646" bIns="40823" anchorCtr="0" compatLnSpc="0">
            <a:noAutofit/>
          </a:bodyPr>
          <a:lstStyle/>
          <a:p>
            <a:r>
              <a:rPr lang="de-DE" b="1" u="sng"/>
              <a:t>Ständige Fazilitäten:</a:t>
            </a:r>
            <a:endParaRPr lang="de-DE"/>
          </a:p>
          <a:p>
            <a:pPr marL="311079" indent="-311079">
              <a:buFont typeface="Arial" panose="020B0604020202020204" pitchFamily="34" charset="0"/>
              <a:buChar char="•"/>
            </a:pPr>
            <a:r>
              <a:rPr lang="de-DE"/>
              <a:t>Einlagenfazilität: 	Er gibt die Höhe der Zinsen vor, die Banken erhalten, wenn sie bis zum nächsten 					Geschäftstag Geld bei der Zentralbank anlegen.</a:t>
            </a:r>
          </a:p>
          <a:p>
            <a:pPr marL="311079" indent="-311079">
              <a:buFont typeface="Arial" panose="020B0604020202020204" pitchFamily="34" charset="0"/>
              <a:buChar char="•"/>
            </a:pPr>
            <a:endParaRPr lang="de-DE"/>
          </a:p>
          <a:p>
            <a:pPr marL="311079" indent="-311079">
              <a:buFont typeface="Arial" panose="020B0604020202020204" pitchFamily="34" charset="0"/>
              <a:buChar char="•"/>
            </a:pPr>
            <a:endParaRPr lang="de-DE"/>
          </a:p>
          <a:p>
            <a:pPr marL="311079" indent="-311079">
              <a:buFont typeface="Arial" panose="020B0604020202020204" pitchFamily="34" charset="0"/>
              <a:buChar char="•"/>
            </a:pPr>
            <a:endParaRPr lang="de-DE"/>
          </a:p>
          <a:p>
            <a:pPr marL="311079" indent="-311079">
              <a:buFont typeface="Arial" panose="020B0604020202020204" pitchFamily="34" charset="0"/>
              <a:buChar char="•"/>
            </a:pPr>
            <a:endParaRPr lang="de-DE"/>
          </a:p>
          <a:p>
            <a:pPr marL="311079" indent="-311079">
              <a:buFont typeface="Arial" panose="020B0604020202020204" pitchFamily="34" charset="0"/>
              <a:buChar char="•"/>
            </a:pPr>
            <a:endParaRPr lang="de-DE"/>
          </a:p>
          <a:p>
            <a:pPr marL="311079" indent="-311079">
              <a:buFont typeface="Arial" panose="020B0604020202020204" pitchFamily="34" charset="0"/>
              <a:buChar char="•"/>
            </a:pPr>
            <a:r>
              <a:rPr lang="de-DE"/>
              <a:t>Spitzenrefinanzierungsfazilität: Der Zinssatz für die Spitzenrefinanzierungsfazilität ist jener Zinssatz, zu 					   dem sich Banken bis zum nächsten Geschäftstag Geld bei der EZB leihen 				   können. Für die bereitgestellte Liquidität müssen sie Sicherheiten 					   hinterlegen, beispielsweise Wertpapiere</a:t>
            </a:r>
          </a:p>
          <a:p>
            <a:endParaRPr lang="de-DE"/>
          </a:p>
          <a:p>
            <a:endParaRPr lang="de-DE"/>
          </a:p>
          <a:p>
            <a:endParaRPr lang="de-DE" dirty="0"/>
          </a:p>
        </p:txBody>
      </p:sp>
      <p:sp>
        <p:nvSpPr>
          <p:cNvPr id="5" name="Textfeld 4"/>
          <p:cNvSpPr txBox="1"/>
          <p:nvPr/>
        </p:nvSpPr>
        <p:spPr>
          <a:xfrm>
            <a:off x="130436" y="1578851"/>
            <a:ext cx="11968258" cy="965296"/>
          </a:xfrm>
          <a:prstGeom prst="rect">
            <a:avLst/>
          </a:prstGeom>
          <a:noFill/>
          <a:ln>
            <a:noFill/>
          </a:ln>
        </p:spPr>
        <p:txBody>
          <a:bodyPr vert="horz" wrap="square" lIns="81646" tIns="40823" rIns="81646" bIns="40823" anchorCtr="0" compatLnSpc="0">
            <a:noAutofit/>
          </a:bodyPr>
          <a:lstStyle/>
          <a:p>
            <a:r>
              <a:rPr lang="de-DE" sz="1400" dirty="0"/>
              <a:t>Früher, war dieses „Geschäft“ dafür vorgesehen, wenn das </a:t>
            </a:r>
            <a:r>
              <a:rPr lang="de-DE" sz="1400" dirty="0" err="1"/>
              <a:t>Cashmanagement</a:t>
            </a:r>
            <a:r>
              <a:rPr lang="de-DE" sz="1400" dirty="0"/>
              <a:t> der Bank nicht richtig funktioniert hat und die Bank kurzfristig keine Alternativanlage mehr hatte, Geld „</a:t>
            </a:r>
            <a:r>
              <a:rPr lang="de-DE" sz="1400" dirty="0" err="1"/>
              <a:t>zwischnzuparken</a:t>
            </a:r>
            <a:r>
              <a:rPr lang="de-DE" sz="1400" dirty="0"/>
              <a:t>“. Denn dieser Zinssatz lag </a:t>
            </a:r>
            <a:r>
              <a:rPr lang="de-DE" sz="1400" dirty="0" err="1"/>
              <a:t>gängigerweise</a:t>
            </a:r>
            <a:r>
              <a:rPr lang="de-DE" sz="1400" dirty="0"/>
              <a:t> 50 Basispunkte unter dem Leitzins. Heute ist dies, obwohl der </a:t>
            </a:r>
            <a:r>
              <a:rPr lang="de-DE" sz="1400" dirty="0">
                <a:hlinkClick r:id="rId3"/>
              </a:rPr>
              <a:t>Zinssatz aktuell negativ bei -0,5% liegt</a:t>
            </a:r>
            <a:r>
              <a:rPr lang="de-DE" sz="1400" dirty="0"/>
              <a:t>, der Zinssatz, an dem sich die Märkte orientieren. Grund dafür ist, dass das gegenseitige Vertrauen der privaten Finanzinstitutionen immer noch nicht wieder da ist, und die Banken daher ihr Geld lieber gegen eine „Gebühr“ -0,5% bei der EZB parken.  </a:t>
            </a:r>
            <a:endParaRPr lang="de-DE" sz="1400" dirty="0">
              <a:solidFill>
                <a:srgbClr val="000000"/>
              </a:solidFill>
            </a:endParaRPr>
          </a:p>
        </p:txBody>
      </p:sp>
      <p:sp>
        <p:nvSpPr>
          <p:cNvPr id="6" name="Textfeld 5"/>
          <p:cNvSpPr txBox="1"/>
          <p:nvPr/>
        </p:nvSpPr>
        <p:spPr>
          <a:xfrm>
            <a:off x="354178" y="2544147"/>
            <a:ext cx="11968258" cy="309043"/>
          </a:xfrm>
          <a:prstGeom prst="rect">
            <a:avLst/>
          </a:prstGeom>
          <a:noFill/>
          <a:ln>
            <a:noFill/>
          </a:ln>
        </p:spPr>
        <p:txBody>
          <a:bodyPr vert="horz" wrap="square" lIns="81646" tIns="40823" rIns="81646" bIns="40823" anchorCtr="0" compatLnSpc="0">
            <a:noAutofit/>
          </a:bodyPr>
          <a:lstStyle/>
          <a:p>
            <a:r>
              <a:rPr lang="de-DE" sz="1400" dirty="0"/>
              <a:t>Mittlerweile nimmt aber die Tendenz bei den Banken zu größere Tresorkapazitäten aufzubauen, denn „Cash“ hat prinzipiell eine Verzinsung von 0%!</a:t>
            </a:r>
            <a:endParaRPr lang="de-DE" sz="1400" dirty="0">
              <a:solidFill>
                <a:srgbClr val="000000"/>
              </a:solidFill>
            </a:endParaRPr>
          </a:p>
        </p:txBody>
      </p:sp>
      <p:sp>
        <p:nvSpPr>
          <p:cNvPr id="7" name="Textfeld 6"/>
          <p:cNvSpPr txBox="1"/>
          <p:nvPr/>
        </p:nvSpPr>
        <p:spPr>
          <a:xfrm>
            <a:off x="405881" y="4067997"/>
            <a:ext cx="11611947" cy="698388"/>
          </a:xfrm>
          <a:prstGeom prst="rect">
            <a:avLst/>
          </a:prstGeom>
          <a:noFill/>
          <a:ln>
            <a:noFill/>
          </a:ln>
        </p:spPr>
        <p:txBody>
          <a:bodyPr vert="horz" wrap="square" lIns="81646" tIns="40823" rIns="81646" bIns="40823" anchorCtr="0" compatLnSpc="0">
            <a:noAutofit/>
          </a:bodyPr>
          <a:lstStyle/>
          <a:p>
            <a:r>
              <a:rPr lang="de-DE" sz="1400" dirty="0"/>
              <a:t>Ursprünglich hatte auch dieses „Geschäft“ bis zur Finanzkrise nur untergeordnete Bedeutung, denn die Wahrnehmung dieser Fazilität war prinzipiell ein Signal für den Finanzmarkt, dass die Bank bei anderen Banken keinen Kredit mehr bekam, als ein Signal, dass die Bank ein Problem hat. Da seit der Finanzkrise aber es Grundsätzlich an Vertrauen der Finanzinstitutionen untereinander mangelt, finden sich in dieser Bilanzposition immer wieder dreistellige </a:t>
            </a:r>
            <a:r>
              <a:rPr lang="de-DE" sz="1400" dirty="0" err="1"/>
              <a:t>Mrd</a:t>
            </a:r>
            <a:r>
              <a:rPr lang="de-DE" sz="1400" dirty="0"/>
              <a:t>-Beträge</a:t>
            </a:r>
            <a:endParaRPr lang="de-DE" sz="1400" dirty="0">
              <a:solidFill>
                <a:srgbClr val="000000"/>
              </a:solidFill>
            </a:endParaRPr>
          </a:p>
        </p:txBody>
      </p:sp>
      <p:sp>
        <p:nvSpPr>
          <p:cNvPr id="8" name="Textfeld 7"/>
          <p:cNvSpPr txBox="1"/>
          <p:nvPr/>
        </p:nvSpPr>
        <p:spPr>
          <a:xfrm>
            <a:off x="290026" y="6250541"/>
            <a:ext cx="11611947" cy="351184"/>
          </a:xfrm>
          <a:prstGeom prst="rect">
            <a:avLst/>
          </a:prstGeom>
          <a:noFill/>
          <a:ln>
            <a:noFill/>
          </a:ln>
        </p:spPr>
        <p:txBody>
          <a:bodyPr vert="horz" wrap="square" lIns="81646" tIns="40823" rIns="81646" bIns="40823" anchorCtr="0" compatLnSpc="0">
            <a:noAutofit/>
          </a:bodyPr>
          <a:lstStyle/>
          <a:p>
            <a:r>
              <a:rPr lang="de-DE" sz="1400" dirty="0"/>
              <a:t>Siehe Geldmengenmultiplikator! Die Mindestreserve ist damit eines der ganz ursprünglichen geldpolitischen Instrumente zur Steuerung der Geldmenge </a:t>
            </a:r>
            <a:endParaRPr lang="de-DE" sz="1400" dirty="0">
              <a:solidFill>
                <a:srgbClr val="000000"/>
              </a:solidFill>
            </a:endParaRPr>
          </a:p>
        </p:txBody>
      </p:sp>
      <p:sp>
        <p:nvSpPr>
          <p:cNvPr id="9" name="Rechteck 8">
            <a:extLst>
              <a:ext uri="{FF2B5EF4-FFF2-40B4-BE49-F238E27FC236}">
                <a16:creationId xmlns:a16="http://schemas.microsoft.com/office/drawing/2014/main" id="{235AFBF2-B986-4231-98C0-E701B369756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3453B4FF-B770-45C6-A6CA-B5C7968B04DC}"/>
              </a:ext>
            </a:extLst>
          </p:cNvPr>
          <p:cNvSpPr txBox="1"/>
          <p:nvPr/>
        </p:nvSpPr>
        <p:spPr>
          <a:xfrm>
            <a:off x="250274" y="4736866"/>
            <a:ext cx="8265159" cy="1477328"/>
          </a:xfrm>
          <a:prstGeom prst="rect">
            <a:avLst/>
          </a:prstGeom>
          <a:noFill/>
        </p:spPr>
        <p:txBody>
          <a:bodyPr wrap="square">
            <a:spAutoFit/>
          </a:bodyPr>
          <a:lstStyle/>
          <a:p>
            <a:r>
              <a:rPr lang="de-DE" b="1" u="sng" dirty="0"/>
              <a:t>Mindestreserve:</a:t>
            </a:r>
            <a:r>
              <a:rPr lang="de-DE" b="1" dirty="0"/>
              <a:t>	</a:t>
            </a:r>
            <a:r>
              <a:rPr lang="de-DE" dirty="0"/>
              <a:t>Die Banken im Eurogebiet sind verpflichtet, Mittel in Höhe des Mindestreservesatzes (bezogen in erster Linie auf die Höhe der Kundeeinlagen) als Einlagen auf einem Konto bei ihrer jeweiligen nationalen Zentralbank zu halten. Die Mindestreservepflicht einer Bank wird für jeweils sechs Wochen festgelegt, innerhalb derer die Banken die Mindestreserve im Durchschnitt halten müssen</a:t>
            </a:r>
          </a:p>
        </p:txBody>
      </p:sp>
    </p:spTree>
    <p:extLst>
      <p:ext uri="{BB962C8B-B14F-4D97-AF65-F5344CB8AC3E}">
        <p14:creationId xmlns:p14="http://schemas.microsoft.com/office/powerpoint/2010/main" val="3831722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2" y="-45133"/>
            <a:ext cx="189250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Geldpolitik</a:t>
            </a: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1" y="345400"/>
            <a:ext cx="12192001" cy="517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dirty="0">
                <a:solidFill>
                  <a:schemeClr val="tx1"/>
                </a:solidFill>
              </a:rPr>
              <a:t>Moderne Zentralbanken versuchen vornehmlich über ihre Zinspolitik Einfluss auf die wirtschaftliche Entwicklung zu nehmen. Sie sind allerdings zu keiner Globalsteuerung der Zinsen in der Lage, sondern können direkt nur die kurzfristigen Zinsen am Geldmarkt beeinflussen. In Europa auf den EONIA (Euro </a:t>
            </a:r>
            <a:r>
              <a:rPr lang="de-DE" dirty="0" err="1">
                <a:solidFill>
                  <a:schemeClr val="tx1"/>
                </a:solidFill>
              </a:rPr>
              <a:t>OverNight</a:t>
            </a:r>
            <a:r>
              <a:rPr lang="de-DE" dirty="0">
                <a:solidFill>
                  <a:schemeClr val="tx1"/>
                </a:solidFill>
              </a:rPr>
              <a:t> Index Average).</a:t>
            </a: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dirty="0">
                <a:solidFill>
                  <a:schemeClr val="tx1"/>
                </a:solidFill>
              </a:rPr>
              <a:t>Wirkung einer Zinssenkung durch die Zentralbank:</a:t>
            </a:r>
          </a:p>
          <a:p>
            <a:pPr marL="1257300" lvl="2" indent="-342900" eaLnBrk="1" hangingPunct="1">
              <a:buFont typeface="Wingdings" panose="05000000000000000000" pitchFamily="2" charset="2"/>
              <a:buChar char="Ø"/>
            </a:pPr>
            <a:r>
              <a:rPr lang="de-DE" dirty="0">
                <a:solidFill>
                  <a:schemeClr val="tx1"/>
                </a:solidFill>
              </a:rPr>
              <a:t>Kurzfristiger Zins</a:t>
            </a:r>
            <a:r>
              <a:rPr lang="de-DE" dirty="0">
                <a:solidFill>
                  <a:schemeClr val="tx1"/>
                </a:solidFill>
                <a:cs typeface="Times New Roman" pitchFamily="18" charset="0"/>
              </a:rPr>
              <a:t>↓	→	Umschichtung der Anlagen in höher verzinsliche</a:t>
            </a:r>
          </a:p>
          <a:p>
            <a:pPr lvl="2" eaLnBrk="1" hangingPunct="1"/>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dirty="0">
                <a:solidFill>
                  <a:schemeClr val="tx1"/>
                </a:solidFill>
                <a:cs typeface="Times New Roman" pitchFamily="18" charset="0"/>
              </a:rPr>
              <a:t>Länger laufende Anleihen</a:t>
            </a:r>
            <a:r>
              <a:rPr lang="de-DE" dirty="0">
                <a:solidFill>
                  <a:schemeClr val="tx1"/>
                </a:solidFill>
              </a:rPr>
              <a:t>	→	Angleichung der Zinssätze über die Laufzeiten</a:t>
            </a:r>
          </a:p>
          <a:p>
            <a:pPr eaLnBrk="1" hangingPunct="1"/>
            <a:endParaRPr lang="de-DE" dirty="0">
              <a:solidFill>
                <a:schemeClr val="tx1"/>
              </a:solidFill>
            </a:endParaRPr>
          </a:p>
          <a:p>
            <a:pPr marL="342900" indent="-342900" eaLnBrk="1" hangingPunct="1">
              <a:buFont typeface="Arial" panose="020B0604020202020204" pitchFamily="34" charset="0"/>
              <a:buChar char="•"/>
            </a:pPr>
            <a:r>
              <a:rPr lang="de-DE" dirty="0">
                <a:solidFill>
                  <a:schemeClr val="tx1"/>
                </a:solidFill>
              </a:rPr>
              <a:t>Im allgemeinen werden allerdings der längerfristige Zinsen und kurzfristige Zinsen auseinanderfallen. Diesen Zusammenhang nennt man </a:t>
            </a:r>
            <a:r>
              <a:rPr lang="de-DE" dirty="0" err="1">
                <a:solidFill>
                  <a:schemeClr val="tx1"/>
                </a:solidFill>
              </a:rPr>
              <a:t>Zinsstrukurkurve</a:t>
            </a:r>
            <a:r>
              <a:rPr lang="de-DE" dirty="0">
                <a:solidFill>
                  <a:schemeClr val="tx1"/>
                </a:solidFill>
              </a:rPr>
              <a:t> (engl. </a:t>
            </a:r>
            <a:r>
              <a:rPr lang="de-DE" dirty="0" err="1">
                <a:solidFill>
                  <a:schemeClr val="tx1"/>
                </a:solidFill>
              </a:rPr>
              <a:t>Yield</a:t>
            </a:r>
            <a:r>
              <a:rPr lang="de-DE" dirty="0">
                <a:solidFill>
                  <a:schemeClr val="tx1"/>
                </a:solidFill>
              </a:rPr>
              <a:t> </a:t>
            </a:r>
            <a:r>
              <a:rPr lang="de-DE" dirty="0" err="1">
                <a:solidFill>
                  <a:schemeClr val="tx1"/>
                </a:solidFill>
              </a:rPr>
              <a:t>cruve</a:t>
            </a:r>
            <a:r>
              <a:rPr lang="de-DE" dirty="0">
                <a:solidFill>
                  <a:schemeClr val="tx1"/>
                </a:solidFill>
              </a:rPr>
              <a:t>)</a:t>
            </a:r>
          </a:p>
        </p:txBody>
      </p:sp>
      <p:sp>
        <p:nvSpPr>
          <p:cNvPr id="4" name="Textfeld 3"/>
          <p:cNvSpPr txBox="1"/>
          <p:nvPr/>
        </p:nvSpPr>
        <p:spPr>
          <a:xfrm>
            <a:off x="5358413" y="2698877"/>
            <a:ext cx="4312342" cy="329072"/>
          </a:xfrm>
          <a:prstGeom prst="rect">
            <a:avLst/>
          </a:prstGeom>
          <a:noFill/>
          <a:ln>
            <a:noFill/>
          </a:ln>
        </p:spPr>
        <p:txBody>
          <a:bodyPr vert="horz" wrap="square" lIns="81646" tIns="40823" rIns="81646" bIns="40823" anchorCtr="0" compatLnSpc="0">
            <a:noAutofit/>
          </a:bodyPr>
          <a:lstStyle/>
          <a:p>
            <a:r>
              <a:rPr lang="de-DE" sz="1400" dirty="0"/>
              <a:t>Wieder das klassische Opportunitätskostenargument!</a:t>
            </a:r>
            <a:endParaRPr lang="de-DE" sz="1400" dirty="0">
              <a:solidFill>
                <a:srgbClr val="000000"/>
              </a:solidFill>
            </a:endParaRPr>
          </a:p>
        </p:txBody>
      </p:sp>
      <p:sp>
        <p:nvSpPr>
          <p:cNvPr id="6" name="Textfeld 5"/>
          <p:cNvSpPr txBox="1"/>
          <p:nvPr/>
        </p:nvSpPr>
        <p:spPr>
          <a:xfrm>
            <a:off x="2151875" y="3462903"/>
            <a:ext cx="9084611" cy="329072"/>
          </a:xfrm>
          <a:prstGeom prst="rect">
            <a:avLst/>
          </a:prstGeom>
          <a:noFill/>
          <a:ln>
            <a:noFill/>
          </a:ln>
        </p:spPr>
        <p:txBody>
          <a:bodyPr vert="horz" wrap="square" lIns="81646" tIns="40823" rIns="81646" bIns="40823" anchorCtr="0" compatLnSpc="0">
            <a:noAutofit/>
          </a:bodyPr>
          <a:lstStyle/>
          <a:p>
            <a:r>
              <a:rPr lang="de-DE" sz="1400" dirty="0"/>
              <a:t>Durch den Marktprozess (Verschiebung von Angebot und Nachfrage nähern sich die Zinsen einander an</a:t>
            </a:r>
            <a:endParaRPr lang="de-DE" sz="1400" dirty="0">
              <a:solidFill>
                <a:srgbClr val="000000"/>
              </a:solidFill>
            </a:endParaRPr>
          </a:p>
        </p:txBody>
      </p:sp>
      <p:sp>
        <p:nvSpPr>
          <p:cNvPr id="7" name="Textfeld 6"/>
          <p:cNvSpPr txBox="1"/>
          <p:nvPr/>
        </p:nvSpPr>
        <p:spPr>
          <a:xfrm>
            <a:off x="972782" y="4475203"/>
            <a:ext cx="9084611" cy="329072"/>
          </a:xfrm>
          <a:prstGeom prst="rect">
            <a:avLst/>
          </a:prstGeom>
          <a:noFill/>
          <a:ln>
            <a:noFill/>
          </a:ln>
        </p:spPr>
        <p:txBody>
          <a:bodyPr vert="horz" wrap="square" lIns="81646" tIns="40823" rIns="81646" bIns="40823" anchorCtr="0" compatLnSpc="0">
            <a:noAutofit/>
          </a:bodyPr>
          <a:lstStyle/>
          <a:p>
            <a:r>
              <a:rPr lang="de-DE" sz="1400" dirty="0"/>
              <a:t>Dazu später mehr. Die Zinsstrukturkurve ist einer der ganz wesentlichen Zusammenhänge am Finanzmarkt!</a:t>
            </a:r>
            <a:endParaRPr lang="de-DE" sz="1400" dirty="0">
              <a:solidFill>
                <a:srgbClr val="000000"/>
              </a:solidFill>
            </a:endParaRPr>
          </a:p>
        </p:txBody>
      </p:sp>
      <p:sp>
        <p:nvSpPr>
          <p:cNvPr id="8" name="Rechteck 7">
            <a:extLst>
              <a:ext uri="{FF2B5EF4-FFF2-40B4-BE49-F238E27FC236}">
                <a16:creationId xmlns:a16="http://schemas.microsoft.com/office/drawing/2014/main" id="{471C79C4-F88A-411B-94C3-F555C85A77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23334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5" name="Rechteck 4"/>
          <p:cNvSpPr/>
          <p:nvPr/>
        </p:nvSpPr>
        <p:spPr>
          <a:xfrm>
            <a:off x="7470302" y="1722115"/>
            <a:ext cx="3829266" cy="307777"/>
          </a:xfrm>
          <a:prstGeom prst="rect">
            <a:avLst/>
          </a:prstGeom>
        </p:spPr>
        <p:txBody>
          <a:bodyPr wrap="square">
            <a:spAutoFit/>
          </a:bodyPr>
          <a:lstStyle/>
          <a:p>
            <a:r>
              <a:rPr lang="de-DE" sz="1400" dirty="0"/>
              <a:t>Dies sind Ihre Girokonten und Kreditkarten</a:t>
            </a:r>
          </a:p>
        </p:txBody>
      </p:sp>
      <p:sp>
        <p:nvSpPr>
          <p:cNvPr id="6" name="Rechteck 5"/>
          <p:cNvSpPr/>
          <p:nvPr/>
        </p:nvSpPr>
        <p:spPr>
          <a:xfrm>
            <a:off x="7470302" y="2554302"/>
            <a:ext cx="3829266" cy="1169551"/>
          </a:xfrm>
          <a:prstGeom prst="rect">
            <a:avLst/>
          </a:prstGeom>
        </p:spPr>
        <p:txBody>
          <a:bodyPr wrap="square">
            <a:spAutoFit/>
          </a:bodyPr>
          <a:lstStyle/>
          <a:p>
            <a:r>
              <a:rPr lang="de-DE" sz="1400" dirty="0"/>
              <a:t>Falls Sie eine etwas längerfristige Anlage haben, z.B. ein jährlich kündbares Sparbuch, werden sie unter Vorlage dieser Sicherheit durchaus Tauschgeschäfte tätigen können, wodurch auch diese Anlageform alle Geldfunktionen erfüllt</a:t>
            </a:r>
          </a:p>
        </p:txBody>
      </p:sp>
      <p:sp>
        <p:nvSpPr>
          <p:cNvPr id="7" name="Rechteck 6"/>
          <p:cNvSpPr/>
          <p:nvPr/>
        </p:nvSpPr>
        <p:spPr>
          <a:xfrm>
            <a:off x="7470302" y="5121411"/>
            <a:ext cx="3829266" cy="954107"/>
          </a:xfrm>
          <a:prstGeom prst="rect">
            <a:avLst/>
          </a:prstGeom>
        </p:spPr>
        <p:txBody>
          <a:bodyPr wrap="square">
            <a:spAutoFit/>
          </a:bodyPr>
          <a:lstStyle/>
          <a:p>
            <a:r>
              <a:rPr lang="de-DE" sz="1400" dirty="0"/>
              <a:t>Die letzten drei Anlageformen beziehen sich zu einem Großteil auf Geschäfte im Finanzsektor und den Tausch der dortigen Institutionen (Banken, Versicherungen, Fonds,…. </a:t>
            </a:r>
          </a:p>
        </p:txBody>
      </p:sp>
      <p:sp>
        <p:nvSpPr>
          <p:cNvPr id="8" name="Rechteck 7"/>
          <p:cNvSpPr/>
          <p:nvPr/>
        </p:nvSpPr>
        <p:spPr>
          <a:xfrm>
            <a:off x="2714647" y="5989467"/>
            <a:ext cx="7787037" cy="523220"/>
          </a:xfrm>
          <a:prstGeom prst="rect">
            <a:avLst/>
          </a:prstGeom>
        </p:spPr>
        <p:txBody>
          <a:bodyPr wrap="square">
            <a:spAutoFit/>
          </a:bodyPr>
          <a:lstStyle/>
          <a:p>
            <a:r>
              <a:rPr lang="de-DE" sz="1400" dirty="0"/>
              <a:t>Wenn man von „der Geldmenge“ spricht bezieht man sich, wenn nichts anderes gesagt wird auf M3</a:t>
            </a:r>
          </a:p>
          <a:p>
            <a:r>
              <a:rPr lang="de-DE" sz="1400" dirty="0">
                <a:hlinkClick r:id="rId3"/>
              </a:rPr>
              <a:t>https://www.ecb.europa.eu/stats/money_credit_banking/monetary_aggregates/html/index.en.html</a:t>
            </a:r>
            <a:endParaRPr lang="de-DE" sz="1400"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8932928" cy="480053"/>
          </a:xfrm>
          <a:prstGeom prst="rect">
            <a:avLst/>
          </a:prstGeom>
          <a:noFill/>
          <a:ln>
            <a:noFill/>
          </a:ln>
        </p:spPr>
        <p:txBody>
          <a:bodyPr vert="horz" wrap="none" lIns="81646" tIns="40823" rIns="81646" bIns="40823" anchorCtr="0" compatLnSpc="0">
            <a:spAutoFit/>
          </a:bodyPr>
          <a:lstStyle/>
          <a:p>
            <a:r>
              <a:rPr lang="de-DE" sz="2540" b="1" dirty="0"/>
              <a:t>Klassische Wirkung von Geldpolitik auf Konsum und Investitionen</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dirty="0"/>
              <a:t>Die Zentralbank nimmt über die Steuerung des Leitzinses starken</a:t>
            </a:r>
          </a:p>
          <a:p>
            <a:r>
              <a:rPr lang="de-DE" sz="1996" dirty="0"/>
              <a:t>Einfluss auf das allgemeine Zinsniveau der Volkswirtschaft:</a:t>
            </a:r>
          </a:p>
          <a:p>
            <a:endParaRPr lang="de-DE" sz="1996" dirty="0"/>
          </a:p>
          <a:p>
            <a:r>
              <a:rPr lang="de-DE" sz="1996" dirty="0"/>
              <a:t>Eine Zinssenkung führt tendenziell zu einer Ausweitung der Kreditnachfrage</a:t>
            </a:r>
          </a:p>
          <a:p>
            <a:endParaRPr lang="de-DE" sz="1996" dirty="0"/>
          </a:p>
          <a:p>
            <a:r>
              <a:rPr lang="de-DE" sz="1996" dirty="0"/>
              <a:t>→ dies zieht eine Ausweitung von Investitionen und Konsum nach sich</a:t>
            </a:r>
          </a:p>
          <a:p>
            <a:endParaRPr lang="de-DE" sz="1996" dirty="0"/>
          </a:p>
          <a:p>
            <a:r>
              <a:rPr lang="de-DE" sz="1996" dirty="0"/>
              <a:t>→ dies lässt wiederum die Produktionsauslastung steigen. </a:t>
            </a:r>
          </a:p>
          <a:p>
            <a:endParaRPr lang="de-DE" sz="1996" dirty="0"/>
          </a:p>
          <a:p>
            <a:r>
              <a:rPr lang="de-DE" sz="1996" dirty="0"/>
              <a:t>→ produzieren die Unternehmen allerdings an der Kapazitätsgrenze, </a:t>
            </a:r>
          </a:p>
          <a:p>
            <a:r>
              <a:rPr lang="de-DE" sz="1996" dirty="0"/>
              <a:t>     stagnieren bzw. sinken die erwarteten Gewinne</a:t>
            </a:r>
          </a:p>
          <a:p>
            <a:endParaRPr lang="de-DE" sz="1996" dirty="0"/>
          </a:p>
          <a:p>
            <a:r>
              <a:rPr lang="de-DE" sz="1996" dirty="0"/>
              <a:t>→ eine hohe Liquiditätszuführung führt nicht mehr zu weiteren </a:t>
            </a:r>
          </a:p>
          <a:p>
            <a:r>
              <a:rPr lang="de-DE" sz="1996" dirty="0"/>
              <a:t>     Investitionen</a:t>
            </a:r>
          </a:p>
          <a:p>
            <a:r>
              <a:rPr lang="de-DE" sz="1996" dirty="0"/>
              <a:t> </a:t>
            </a:r>
          </a:p>
          <a:p>
            <a:r>
              <a:rPr lang="de-DE" sz="1996" dirty="0"/>
              <a:t>→ letztlich löst die zusätzliche Geldmenge nur noch einen </a:t>
            </a:r>
          </a:p>
          <a:p>
            <a:r>
              <a:rPr lang="de-DE" sz="1996" dirty="0"/>
              <a:t>     Preisanstieg aus</a:t>
            </a:r>
          </a:p>
        </p:txBody>
      </p:sp>
      <p:sp>
        <p:nvSpPr>
          <p:cNvPr id="5" name="Textfeld 4"/>
          <p:cNvSpPr txBox="1"/>
          <p:nvPr/>
        </p:nvSpPr>
        <p:spPr>
          <a:xfrm>
            <a:off x="8170123" y="1705925"/>
            <a:ext cx="1956702" cy="321929"/>
          </a:xfrm>
          <a:prstGeom prst="rect">
            <a:avLst/>
          </a:prstGeom>
          <a:noFill/>
          <a:ln>
            <a:noFill/>
          </a:ln>
        </p:spPr>
        <p:txBody>
          <a:bodyPr vert="horz" wrap="square" lIns="81646" tIns="40823" rIns="81646" bIns="40823" anchorCtr="0" compatLnSpc="0">
            <a:noAutofit/>
          </a:bodyPr>
          <a:lstStyle/>
          <a:p>
            <a:r>
              <a:rPr lang="de-DE" sz="1400" dirty="0"/>
              <a:t>Kredite werden billiger!</a:t>
            </a:r>
            <a:endParaRPr lang="de-DE" sz="1400" dirty="0">
              <a:solidFill>
                <a:srgbClr val="000000"/>
              </a:solidFill>
            </a:endParaRPr>
          </a:p>
        </p:txBody>
      </p:sp>
      <p:sp>
        <p:nvSpPr>
          <p:cNvPr id="7" name="Textfeld 6"/>
          <p:cNvSpPr txBox="1"/>
          <p:nvPr/>
        </p:nvSpPr>
        <p:spPr>
          <a:xfrm>
            <a:off x="6531044" y="2782032"/>
            <a:ext cx="5020253" cy="664074"/>
          </a:xfrm>
          <a:prstGeom prst="rect">
            <a:avLst/>
          </a:prstGeom>
          <a:noFill/>
          <a:ln>
            <a:noFill/>
          </a:ln>
        </p:spPr>
        <p:txBody>
          <a:bodyPr vert="horz" wrap="square" lIns="81646" tIns="40823" rIns="81646" bIns="40823" anchorCtr="0" compatLnSpc="0">
            <a:noAutofit/>
          </a:bodyPr>
          <a:lstStyle/>
          <a:p>
            <a:r>
              <a:rPr lang="de-DE" sz="1400" dirty="0"/>
              <a:t>Auf die höhere Nachfrage folgt ein verstärktes Angebot! Argumentationsrichtung beachten! Erst Nachfrage, dann Angebot! Dies werden wir später modelltheoretisch diskutieren</a:t>
            </a:r>
            <a:endParaRPr lang="de-DE" sz="1400" dirty="0">
              <a:solidFill>
                <a:srgbClr val="000000"/>
              </a:solidFill>
            </a:endParaRPr>
          </a:p>
        </p:txBody>
      </p:sp>
      <p:sp>
        <p:nvSpPr>
          <p:cNvPr id="8" name="Textfeld 7"/>
          <p:cNvSpPr txBox="1"/>
          <p:nvPr/>
        </p:nvSpPr>
        <p:spPr>
          <a:xfrm>
            <a:off x="7635167" y="2185978"/>
            <a:ext cx="4124514" cy="321929"/>
          </a:xfrm>
          <a:prstGeom prst="rect">
            <a:avLst/>
          </a:prstGeom>
          <a:noFill/>
          <a:ln>
            <a:noFill/>
          </a:ln>
        </p:spPr>
        <p:txBody>
          <a:bodyPr vert="horz" wrap="square" lIns="81646" tIns="40823" rIns="81646" bIns="40823" anchorCtr="0" compatLnSpc="0">
            <a:noAutofit/>
          </a:bodyPr>
          <a:lstStyle/>
          <a:p>
            <a:r>
              <a:rPr lang="de-DE" sz="1400" dirty="0"/>
              <a:t>Kreditfinanzierter Konsum und Investitionen können verstärkt getätigt werden</a:t>
            </a:r>
            <a:endParaRPr lang="de-DE" sz="1400" dirty="0">
              <a:solidFill>
                <a:srgbClr val="000000"/>
              </a:solidFill>
            </a:endParaRPr>
          </a:p>
        </p:txBody>
      </p:sp>
      <p:sp>
        <p:nvSpPr>
          <p:cNvPr id="9" name="Textfeld 8"/>
          <p:cNvSpPr txBox="1"/>
          <p:nvPr/>
        </p:nvSpPr>
        <p:spPr>
          <a:xfrm>
            <a:off x="6857809" y="4663706"/>
            <a:ext cx="5020253" cy="1030478"/>
          </a:xfrm>
          <a:prstGeom prst="rect">
            <a:avLst/>
          </a:prstGeom>
          <a:noFill/>
          <a:ln>
            <a:noFill/>
          </a:ln>
        </p:spPr>
        <p:txBody>
          <a:bodyPr vert="horz" wrap="square" lIns="81646" tIns="40823" rIns="81646" bIns="40823" anchorCtr="0" compatLnSpc="0">
            <a:noAutofit/>
          </a:bodyPr>
          <a:lstStyle/>
          <a:p>
            <a:r>
              <a:rPr lang="de-DE" sz="1400" dirty="0"/>
              <a:t>Durch die erhöhte Nachfrage wird auf der Angebotsseite nicht mehr durch Mengenausweitung reagiert, sondern die erhöhte Geldmenge wird nur noch durch Preiserhöhungen absorbiert.</a:t>
            </a:r>
          </a:p>
          <a:p>
            <a:r>
              <a:rPr lang="de-DE" sz="1400" dirty="0">
                <a:solidFill>
                  <a:srgbClr val="000000"/>
                </a:solidFill>
              </a:rPr>
              <a:t>Vgl. </a:t>
            </a:r>
            <a:r>
              <a:rPr lang="de-DE" sz="1400" dirty="0" err="1">
                <a:solidFill>
                  <a:srgbClr val="000000"/>
                </a:solidFill>
              </a:rPr>
              <a:t>Quantitästheorie</a:t>
            </a:r>
            <a:r>
              <a:rPr lang="de-DE" sz="1400" dirty="0">
                <a:solidFill>
                  <a:srgbClr val="000000"/>
                </a:solidFill>
              </a:rPr>
              <a:t>!</a:t>
            </a:r>
          </a:p>
        </p:txBody>
      </p:sp>
      <p:sp>
        <p:nvSpPr>
          <p:cNvPr id="10" name="Rechteck 9">
            <a:extLst>
              <a:ext uri="{FF2B5EF4-FFF2-40B4-BE49-F238E27FC236}">
                <a16:creationId xmlns:a16="http://schemas.microsoft.com/office/drawing/2014/main" id="{EA51E145-7BEC-4532-BD76-9C6C22414F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414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9613435" cy="593674"/>
          </a:xfrm>
          <a:prstGeom prst="rect">
            <a:avLst/>
          </a:prstGeom>
          <a:noFill/>
          <a:ln>
            <a:noFill/>
          </a:ln>
        </p:spPr>
        <p:txBody>
          <a:bodyPr vert="horz" wrap="none" lIns="81646" tIns="40823" rIns="81646" bIns="40823" anchorCtr="0" compatLnSpc="0">
            <a:spAutoFit/>
          </a:bodyPr>
          <a:lstStyle/>
          <a:p>
            <a:r>
              <a:rPr lang="de-DE" sz="3266" b="1" dirty="0"/>
              <a:t>Klassische Wirkung von Geldpolitik über Aktienmärkte</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dirty="0"/>
              <a:t>Senkt die Zentralbank den Leitzins</a:t>
            </a:r>
          </a:p>
          <a:p>
            <a:r>
              <a:rPr lang="de-DE" sz="1996" dirty="0"/>
              <a:t> </a:t>
            </a:r>
          </a:p>
          <a:p>
            <a:r>
              <a:rPr lang="de-DE" sz="1996" dirty="0"/>
              <a:t>→ Renditen festverzinslicher Wertpapiere sinken.</a:t>
            </a:r>
          </a:p>
          <a:p>
            <a:endParaRPr lang="de-DE" sz="1996" dirty="0"/>
          </a:p>
          <a:p>
            <a:r>
              <a:rPr lang="de-DE" sz="1996" dirty="0"/>
              <a:t>→ Kurzfristig wird die Rendite einer Aktienanlage noch höher liegen als</a:t>
            </a:r>
          </a:p>
          <a:p>
            <a:r>
              <a:rPr lang="de-DE" sz="1996" dirty="0"/>
              <a:t>     die festverzinsliche Alternativanlage.</a:t>
            </a:r>
          </a:p>
          <a:p>
            <a:endParaRPr lang="de-DE" sz="1996" dirty="0"/>
          </a:p>
          <a:p>
            <a:r>
              <a:rPr lang="de-DE" sz="1996" dirty="0"/>
              <a:t>→ Dies wird im allgemeinen einen Anstieg des Aktienpreises auslösen,</a:t>
            </a:r>
          </a:p>
          <a:p>
            <a:r>
              <a:rPr lang="de-DE" sz="1996" dirty="0"/>
              <a:t>     bis sich die Aktienrendite des festverzinslichen Papiers angeglichen hat.</a:t>
            </a:r>
          </a:p>
          <a:p>
            <a:endParaRPr lang="de-DE" sz="1996" dirty="0"/>
          </a:p>
          <a:p>
            <a:r>
              <a:rPr lang="de-DE" sz="1996" dirty="0"/>
              <a:t>→ Über den allgemeinen Preisanstieg an den Kapitalmärkten werden die </a:t>
            </a:r>
          </a:p>
          <a:p>
            <a:r>
              <a:rPr lang="de-DE" sz="1996" dirty="0"/>
              <a:t>     Anleger reicher, und sie werden ihre Nachfrage ausweiten. </a:t>
            </a:r>
          </a:p>
          <a:p>
            <a:endParaRPr lang="de-DE" sz="1996" dirty="0"/>
          </a:p>
          <a:p>
            <a:r>
              <a:rPr lang="de-DE" sz="1996" dirty="0"/>
              <a:t>→ Bei steigender Produktionsauslastung wird dies wiederum eine</a:t>
            </a:r>
          </a:p>
          <a:p>
            <a:r>
              <a:rPr lang="de-DE" sz="1996" dirty="0"/>
              <a:t>     Preissteigerung nach sich ziehen</a:t>
            </a:r>
          </a:p>
        </p:txBody>
      </p:sp>
      <p:sp>
        <p:nvSpPr>
          <p:cNvPr id="5" name="Textfeld 4"/>
          <p:cNvSpPr txBox="1"/>
          <p:nvPr/>
        </p:nvSpPr>
        <p:spPr>
          <a:xfrm>
            <a:off x="7688424" y="3018408"/>
            <a:ext cx="4503576" cy="912890"/>
          </a:xfrm>
          <a:prstGeom prst="rect">
            <a:avLst/>
          </a:prstGeom>
          <a:noFill/>
          <a:ln>
            <a:noFill/>
          </a:ln>
        </p:spPr>
        <p:txBody>
          <a:bodyPr vert="horz" wrap="square" lIns="81646" tIns="40823" rIns="81646" bIns="40823" anchorCtr="0" compatLnSpc="0">
            <a:noAutofit/>
          </a:bodyPr>
          <a:lstStyle/>
          <a:p>
            <a:r>
              <a:rPr lang="de-DE" sz="1400" dirty="0"/>
              <a:t>Wieder die Opportunitätskostenüberlegung! Die höhere Rendite bei Aktien erhöht dort die Nachfrage, diese zusätzliche Nachfrage eröffnet wieder die Möglichkeit für steigende Aktienpreise, als einen Kursanstieg! </a:t>
            </a:r>
            <a:endParaRPr lang="de-DE" sz="1400" dirty="0">
              <a:solidFill>
                <a:srgbClr val="000000"/>
              </a:solidFill>
            </a:endParaRPr>
          </a:p>
        </p:txBody>
      </p:sp>
      <p:sp>
        <p:nvSpPr>
          <p:cNvPr id="6" name="Textfeld 5"/>
          <p:cNvSpPr txBox="1"/>
          <p:nvPr/>
        </p:nvSpPr>
        <p:spPr>
          <a:xfrm>
            <a:off x="7579568" y="4101746"/>
            <a:ext cx="4503576" cy="1596147"/>
          </a:xfrm>
          <a:prstGeom prst="rect">
            <a:avLst/>
          </a:prstGeom>
          <a:noFill/>
          <a:ln>
            <a:noFill/>
          </a:ln>
        </p:spPr>
        <p:txBody>
          <a:bodyPr vert="horz" wrap="square" lIns="81646" tIns="40823" rIns="81646" bIns="40823" anchorCtr="0" compatLnSpc="0">
            <a:noAutofit/>
          </a:bodyPr>
          <a:lstStyle/>
          <a:p>
            <a:r>
              <a:rPr lang="de-DE" sz="1400" dirty="0"/>
              <a:t>Aktienbesitzer werden dadurch reicher, deren Einkommen wird also erhöht! Vgl. VGR Verteilungsrechnung -&gt; das Volkseinkommen steigt, da die Gewinn- und Kapitaleinkommen steigen -&gt; bei „normalen“ Gütern (vgl. Mikro!) steigt bei steigendem Einkommen auch die Nachfrage -&gt; dann schließt sich die gleiche Argumentation auf der Folie vorher an!</a:t>
            </a:r>
            <a:endParaRPr lang="de-DE" sz="1400" dirty="0">
              <a:solidFill>
                <a:srgbClr val="000000"/>
              </a:solidFill>
            </a:endParaRPr>
          </a:p>
        </p:txBody>
      </p:sp>
      <p:sp>
        <p:nvSpPr>
          <p:cNvPr id="7" name="Rechteck 6">
            <a:extLst>
              <a:ext uri="{FF2B5EF4-FFF2-40B4-BE49-F238E27FC236}">
                <a16:creationId xmlns:a16="http://schemas.microsoft.com/office/drawing/2014/main" id="{57057358-598A-4FD4-9920-D1DD663E64B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48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7032E82-B2A8-418F-B755-8F787A38C935}"/>
              </a:ext>
            </a:extLst>
          </p:cNvPr>
          <p:cNvPicPr>
            <a:picLocks noChangeAspect="1"/>
          </p:cNvPicPr>
          <p:nvPr/>
        </p:nvPicPr>
        <p:blipFill>
          <a:blip r:embed="rId3"/>
          <a:stretch>
            <a:fillRect/>
          </a:stretch>
        </p:blipFill>
        <p:spPr>
          <a:xfrm>
            <a:off x="0" y="540000"/>
            <a:ext cx="6323788" cy="3960000"/>
          </a:xfrm>
          <a:prstGeom prst="rect">
            <a:avLst/>
          </a:prstGeom>
        </p:spPr>
      </p:pic>
      <p:sp>
        <p:nvSpPr>
          <p:cNvPr id="3" name="Textfeld 2"/>
          <p:cNvSpPr txBox="1"/>
          <p:nvPr/>
        </p:nvSpPr>
        <p:spPr>
          <a:xfrm>
            <a:off x="1719268" y="10375"/>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611268" y="32723"/>
            <a:ext cx="2538320" cy="2424387"/>
          </a:xfrm>
          <a:prstGeom prst="rect">
            <a:avLst/>
          </a:prstGeom>
          <a:noFill/>
          <a:ln>
            <a:noFill/>
          </a:ln>
        </p:spPr>
        <p:txBody>
          <a:bodyPr vert="horz" wrap="square" lIns="81646" tIns="40823" rIns="81646" bIns="40823" anchorCtr="0" compatLnSpc="0">
            <a:noAutofit/>
          </a:bodyPr>
          <a:lstStyle/>
          <a:p>
            <a:r>
              <a:rPr lang="de-DE" sz="2177" dirty="0"/>
              <a:t>Sep 2021</a:t>
            </a:r>
          </a:p>
          <a:p>
            <a:endParaRPr lang="de-DE" sz="2177" dirty="0"/>
          </a:p>
          <a:p>
            <a:r>
              <a:rPr lang="de-DE" sz="2177" dirty="0"/>
              <a:t>M3: 15,2 Bio. Euro</a:t>
            </a:r>
          </a:p>
          <a:p>
            <a:endParaRPr lang="de-DE" sz="2177" dirty="0"/>
          </a:p>
          <a:p>
            <a:r>
              <a:rPr lang="de-DE" sz="2177" dirty="0"/>
              <a:t>M2:  14,4 Bio. Euro</a:t>
            </a:r>
          </a:p>
          <a:p>
            <a:endParaRPr lang="de-DE" sz="2177" dirty="0"/>
          </a:p>
          <a:p>
            <a:r>
              <a:rPr lang="de-DE" sz="2177" dirty="0"/>
              <a:t>M1:   11,0 Bio. Euro</a:t>
            </a:r>
          </a:p>
        </p:txBody>
      </p:sp>
      <p:sp>
        <p:nvSpPr>
          <p:cNvPr id="6" name="Rechteck 5"/>
          <p:cNvSpPr/>
          <p:nvPr/>
        </p:nvSpPr>
        <p:spPr>
          <a:xfrm>
            <a:off x="6212114" y="2373868"/>
            <a:ext cx="5979887" cy="307777"/>
          </a:xfrm>
          <a:prstGeom prst="rect">
            <a:avLst/>
          </a:prstGeom>
        </p:spPr>
        <p:txBody>
          <a:bodyPr wrap="square">
            <a:spAutoFit/>
          </a:bodyPr>
          <a:lstStyle/>
          <a:p>
            <a:r>
              <a:rPr lang="de-DE" sz="1400" dirty="0"/>
              <a:t>Ist die Geldmenge M3 von der Größenordnung her nachvollziehbar?</a:t>
            </a:r>
          </a:p>
        </p:txBody>
      </p:sp>
      <p:sp>
        <p:nvSpPr>
          <p:cNvPr id="7" name="Rechteck 6"/>
          <p:cNvSpPr/>
          <p:nvPr/>
        </p:nvSpPr>
        <p:spPr>
          <a:xfrm>
            <a:off x="6212114" y="2621317"/>
            <a:ext cx="5979887" cy="307777"/>
          </a:xfrm>
          <a:prstGeom prst="rect">
            <a:avLst/>
          </a:prstGeom>
        </p:spPr>
        <p:txBody>
          <a:bodyPr wrap="square">
            <a:spAutoFit/>
          </a:bodyPr>
          <a:lstStyle/>
          <a:p>
            <a:r>
              <a:rPr lang="de-DE" sz="1400" dirty="0"/>
              <a:t>Das Geld wird benötigt, um die Transaktionen in der Eurozone zu gewährleisten</a:t>
            </a:r>
          </a:p>
        </p:txBody>
      </p:sp>
      <p:sp>
        <p:nvSpPr>
          <p:cNvPr id="8" name="Rechteck 7"/>
          <p:cNvSpPr/>
          <p:nvPr/>
        </p:nvSpPr>
        <p:spPr>
          <a:xfrm>
            <a:off x="6212114" y="2894564"/>
            <a:ext cx="5979887" cy="523220"/>
          </a:xfrm>
          <a:prstGeom prst="rect">
            <a:avLst/>
          </a:prstGeom>
        </p:spPr>
        <p:txBody>
          <a:bodyPr wrap="square">
            <a:spAutoFit/>
          </a:bodyPr>
          <a:lstStyle/>
          <a:p>
            <a:r>
              <a:rPr lang="de-DE" sz="1400" dirty="0"/>
              <a:t>Wie groß ist das nominale BIP der Eurozone? Ohne das Smartphone anzuwerfen!!! </a:t>
            </a:r>
          </a:p>
        </p:txBody>
      </p:sp>
      <p:sp>
        <p:nvSpPr>
          <p:cNvPr id="9" name="Rechteck 8"/>
          <p:cNvSpPr/>
          <p:nvPr/>
        </p:nvSpPr>
        <p:spPr>
          <a:xfrm>
            <a:off x="6212114" y="3374238"/>
            <a:ext cx="5979887" cy="307777"/>
          </a:xfrm>
          <a:prstGeom prst="rect">
            <a:avLst/>
          </a:prstGeom>
        </p:spPr>
        <p:txBody>
          <a:bodyPr wrap="square">
            <a:spAutoFit/>
          </a:bodyPr>
          <a:lstStyle/>
          <a:p>
            <a:r>
              <a:rPr lang="de-DE" sz="1400" dirty="0"/>
              <a:t>Deutschland hat ein BIP von 3,4 Bio Euro. Wieviel % der Eurozone macht D aus?</a:t>
            </a:r>
          </a:p>
        </p:txBody>
      </p:sp>
      <p:sp>
        <p:nvSpPr>
          <p:cNvPr id="10" name="Rechteck 9"/>
          <p:cNvSpPr/>
          <p:nvPr/>
        </p:nvSpPr>
        <p:spPr>
          <a:xfrm>
            <a:off x="502823" y="5104717"/>
            <a:ext cx="10332413" cy="307777"/>
          </a:xfrm>
          <a:prstGeom prst="rect">
            <a:avLst/>
          </a:prstGeom>
        </p:spPr>
        <p:txBody>
          <a:bodyPr wrap="square">
            <a:spAutoFit/>
          </a:bodyPr>
          <a:lstStyle/>
          <a:p>
            <a:r>
              <a:rPr lang="de-DE" sz="1400" dirty="0"/>
              <a:t>-&gt; da D vom Lebensstandard her etwas über dem Durchschnitt liegt mach D ca. 25% der gesamtwirtschaftlichen Leistung der Eurozone aus  </a:t>
            </a:r>
          </a:p>
        </p:txBody>
      </p:sp>
      <p:sp>
        <p:nvSpPr>
          <p:cNvPr id="11" name="Rechteck 10"/>
          <p:cNvSpPr/>
          <p:nvPr/>
        </p:nvSpPr>
        <p:spPr>
          <a:xfrm>
            <a:off x="6271731" y="3653401"/>
            <a:ext cx="5979887" cy="954107"/>
          </a:xfrm>
          <a:prstGeom prst="rect">
            <a:avLst/>
          </a:prstGeom>
        </p:spPr>
        <p:txBody>
          <a:bodyPr wrap="square">
            <a:spAutoFit/>
          </a:bodyPr>
          <a:lstStyle/>
          <a:p>
            <a:r>
              <a:rPr lang="de-DE" sz="1400" dirty="0"/>
              <a:t>Da wir doch aller Unkenrufe zum Trotz mittlerweile recht ähnliche Lebensstandards in der EU und insb. Der Eurozone haben ist für die rel. Größenordnung einer Volkswirtschaft, das Verhältnis der Einwohnerzahlen ein guter Parameter</a:t>
            </a:r>
          </a:p>
        </p:txBody>
      </p:sp>
      <p:sp>
        <p:nvSpPr>
          <p:cNvPr id="12" name="Rechteck 11"/>
          <p:cNvSpPr/>
          <p:nvPr/>
        </p:nvSpPr>
        <p:spPr>
          <a:xfrm>
            <a:off x="502823" y="4852006"/>
            <a:ext cx="6851487" cy="307777"/>
          </a:xfrm>
          <a:prstGeom prst="rect">
            <a:avLst/>
          </a:prstGeom>
        </p:spPr>
        <p:txBody>
          <a:bodyPr wrap="square">
            <a:spAutoFit/>
          </a:bodyPr>
          <a:lstStyle/>
          <a:p>
            <a:r>
              <a:rPr lang="de-DE" sz="1400" dirty="0"/>
              <a:t>D=80 Fr=65Mio IT=60Mio ESP=45Mio BE+IRL+NL+AUT=40 </a:t>
            </a:r>
            <a:r>
              <a:rPr lang="de-DE" sz="1400" dirty="0" err="1"/>
              <a:t>Mio</a:t>
            </a:r>
            <a:r>
              <a:rPr lang="de-DE" sz="1400" dirty="0"/>
              <a:t> Rest=50 –Gesamt 340Mio</a:t>
            </a:r>
          </a:p>
        </p:txBody>
      </p:sp>
      <p:sp>
        <p:nvSpPr>
          <p:cNvPr id="13" name="Rechteck 12"/>
          <p:cNvSpPr/>
          <p:nvPr/>
        </p:nvSpPr>
        <p:spPr>
          <a:xfrm>
            <a:off x="80920" y="5373714"/>
            <a:ext cx="11968121" cy="738664"/>
          </a:xfrm>
          <a:prstGeom prst="rect">
            <a:avLst/>
          </a:prstGeom>
        </p:spPr>
        <p:txBody>
          <a:bodyPr wrap="square">
            <a:spAutoFit/>
          </a:bodyPr>
          <a:lstStyle/>
          <a:p>
            <a:r>
              <a:rPr lang="de-DE" sz="1400" dirty="0"/>
              <a:t>-&gt; BIP (EUR) ungefähr 3,4 Bio Euro x 4 = 13,6 Bio Euro (tatsächlich sind es 11,32 Bio (2020)), aber wir sehen mit dieser Abschätzung, dass die Geldmenge in etwa die jährliche Wirtschaftsleistung der Eurozone widerspiegelt. Denken Sie daran Kompetenz heißt nicht nur das Smartphone anwerfen, sondern Sachverhalte miteinander verknüpfen zu können!</a:t>
            </a:r>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0800BFDB-D3EF-469D-BE4A-966A0F119F4B}"/>
              </a:ext>
            </a:extLst>
          </p:cNvPr>
          <p:cNvSpPr/>
          <p:nvPr/>
        </p:nvSpPr>
        <p:spPr>
          <a:xfrm>
            <a:off x="80919" y="6033497"/>
            <a:ext cx="11968121" cy="738664"/>
          </a:xfrm>
          <a:prstGeom prst="rect">
            <a:avLst/>
          </a:prstGeom>
        </p:spPr>
        <p:txBody>
          <a:bodyPr wrap="square">
            <a:spAutoFit/>
          </a:bodyPr>
          <a:lstStyle/>
          <a:p>
            <a:r>
              <a:rPr lang="de-DE" sz="1400" dirty="0"/>
              <a:t>In den letzten Jahren ist zu konstatieren, dass M1 (seit 2017 &gt;7% p.a.) deutlich schneller wächst als M3 (rund 4 % seit 2017). Wir horten also unser Geld in hochliquiden Anlagen. Vor dem Hintergrund der Tauschfunktion des Geldes darf es damit nicht verwundern, wenn aufgrund dessen, die Preise auch ohne den Krieg in der Ukraine deutlich anfangen </a:t>
            </a:r>
            <a:r>
              <a:rPr lang="de-DE" sz="1400"/>
              <a:t>zu steigen!  </a:t>
            </a:r>
            <a:endParaRPr lang="de-DE" sz="1400" dirty="0"/>
          </a:p>
        </p:txBody>
      </p:sp>
    </p:spTree>
    <p:extLst>
      <p:ext uri="{BB962C8B-B14F-4D97-AF65-F5344CB8AC3E}">
        <p14:creationId xmlns:p14="http://schemas.microsoft.com/office/powerpoint/2010/main" val="308540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4" name="Rechteck 3"/>
          <p:cNvSpPr/>
          <p:nvPr/>
        </p:nvSpPr>
        <p:spPr>
          <a:xfrm>
            <a:off x="502822" y="5168146"/>
            <a:ext cx="11092019" cy="523220"/>
          </a:xfrm>
          <a:prstGeom prst="rect">
            <a:avLst/>
          </a:prstGeom>
        </p:spPr>
        <p:txBody>
          <a:bodyPr wrap="square">
            <a:spAutoFit/>
          </a:bodyPr>
          <a:lstStyle/>
          <a:p>
            <a:r>
              <a:rPr lang="de-DE" sz="1400" dirty="0"/>
              <a:t>Prinzipiell sagt diese Theorie nichts anderes aus, als dass die Geldmenge bei gegebenem Preisniveau so hoch ist, dass damit alle Transaktionen getätigt werden können</a:t>
            </a:r>
          </a:p>
        </p:txBody>
      </p:sp>
      <p:sp>
        <p:nvSpPr>
          <p:cNvPr id="6" name="Rechteck 5"/>
          <p:cNvSpPr/>
          <p:nvPr/>
        </p:nvSpPr>
        <p:spPr>
          <a:xfrm>
            <a:off x="551374" y="5731826"/>
            <a:ext cx="10332413" cy="307777"/>
          </a:xfrm>
          <a:prstGeom prst="rect">
            <a:avLst/>
          </a:prstGeom>
        </p:spPr>
        <p:txBody>
          <a:bodyPr wrap="square">
            <a:spAutoFit/>
          </a:bodyPr>
          <a:lstStyle/>
          <a:p>
            <a:r>
              <a:rPr lang="de-DE" sz="1400" dirty="0"/>
              <a:t>Die Umlaufgeschwindigkeit bedeutet dabei, wie häufig sie in einer vorgegebenen Periode mit 1 Euro durchschnittlich bezahlen können.</a:t>
            </a: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33764" y="26583"/>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79597"/>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18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Der Bimetallismus (Deckung der Währung durch Gold und Silber) in Preußen des 18./19.Jh. war nicht zuletzt dem schnellen Aufholprozess in der Industriellen Revolution geschuldet und aufgrund des in diesem Zusammenhang stark steigenden Handelsvolumens verlangte die Wirtschaft nach mehr Zahlungsmitteln, die allein durch Gold nicht gedeckt werden konnten. </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erste moderne Formulierung der Quantitätstheorie erfolgte durch Irving Fisher</a:t>
            </a:r>
            <a:r>
              <a:rPr lang="de-DE" sz="1800" baseline="30000" dirty="0">
                <a:solidFill>
                  <a:srgbClr val="000000"/>
                </a:solidFill>
              </a:rPr>
              <a:t>1</a:t>
            </a:r>
            <a:r>
              <a:rPr lang="de-DE" sz="18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heutige Formulierung geht auf Milton Friedmann</a:t>
            </a:r>
            <a:r>
              <a:rPr lang="de-DE" sz="1800" baseline="30000" dirty="0">
                <a:solidFill>
                  <a:srgbClr val="000000"/>
                </a:solidFill>
              </a:rPr>
              <a:t>2</a:t>
            </a:r>
            <a:r>
              <a:rPr lang="de-DE" sz="1800" dirty="0">
                <a:solidFill>
                  <a:srgbClr val="000000"/>
                </a:solidFill>
              </a:rPr>
              <a:t> (1963) zurück, der gemäß des Zusammenhangs MV=PY konstatierte: „</a:t>
            </a:r>
            <a:r>
              <a:rPr lang="en-US" sz="1800" dirty="0">
                <a:solidFill>
                  <a:srgbClr val="000000"/>
                </a:solidFill>
              </a:rPr>
              <a:t>Inflation is always and everywhere a monetary phenomenon”.</a:t>
            </a:r>
            <a:r>
              <a:rPr lang="de-DE" sz="18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4" name="Rechteck 3"/>
          <p:cNvSpPr/>
          <p:nvPr/>
        </p:nvSpPr>
        <p:spPr>
          <a:xfrm>
            <a:off x="4610439" y="3403199"/>
            <a:ext cx="4079166" cy="307777"/>
          </a:xfrm>
          <a:prstGeom prst="rect">
            <a:avLst/>
          </a:prstGeom>
        </p:spPr>
        <p:txBody>
          <a:bodyPr wrap="square">
            <a:spAutoFit/>
          </a:bodyPr>
          <a:lstStyle/>
          <a:p>
            <a:r>
              <a:rPr lang="de-DE" sz="1400" dirty="0"/>
              <a:t>Erklärung dieses </a:t>
            </a:r>
            <a:r>
              <a:rPr lang="de-DE" sz="1400" dirty="0" err="1"/>
              <a:t>Zsh</a:t>
            </a:r>
            <a:r>
              <a:rPr lang="de-DE" sz="1400" dirty="0"/>
              <a:t>. Kommt auf der nächsten Folie!</a:t>
            </a:r>
          </a:p>
        </p:txBody>
      </p:sp>
      <p:sp>
        <p:nvSpPr>
          <p:cNvPr id="6" name="Rechteck 5"/>
          <p:cNvSpPr/>
          <p:nvPr/>
        </p:nvSpPr>
        <p:spPr>
          <a:xfrm>
            <a:off x="8167826" y="2323294"/>
            <a:ext cx="3363275" cy="307777"/>
          </a:xfrm>
          <a:prstGeom prst="rect">
            <a:avLst/>
          </a:prstGeom>
        </p:spPr>
        <p:txBody>
          <a:bodyPr wrap="square">
            <a:spAutoFit/>
          </a:bodyPr>
          <a:lstStyle/>
          <a:p>
            <a:r>
              <a:rPr lang="de-DE" sz="1400" dirty="0"/>
              <a:t>Vgl. Fisher-Gleichung!</a:t>
            </a:r>
          </a:p>
        </p:txBody>
      </p:sp>
      <p:sp>
        <p:nvSpPr>
          <p:cNvPr id="7" name="Rechteck 6"/>
          <p:cNvSpPr/>
          <p:nvPr/>
        </p:nvSpPr>
        <p:spPr>
          <a:xfrm>
            <a:off x="0" y="5414013"/>
            <a:ext cx="11411899" cy="738664"/>
          </a:xfrm>
          <a:prstGeom prst="rect">
            <a:avLst/>
          </a:prstGeom>
        </p:spPr>
        <p:txBody>
          <a:bodyPr wrap="square">
            <a:spAutoFit/>
          </a:bodyPr>
          <a:lstStyle/>
          <a:p>
            <a:r>
              <a:rPr lang="de-DE" sz="1400" dirty="0"/>
              <a:t>Friedman ging sogar soweit zu sagen, dass </a:t>
            </a:r>
            <a:r>
              <a:rPr lang="de-DE" sz="1400" dirty="0">
                <a:solidFill>
                  <a:srgbClr val="000000"/>
                </a:solidFill>
              </a:rPr>
              <a:t>MV=PY gar keine Theorie, sondern ein rein buchungstechnischer </a:t>
            </a:r>
            <a:r>
              <a:rPr lang="de-DE" sz="1400" dirty="0" err="1">
                <a:solidFill>
                  <a:srgbClr val="000000"/>
                </a:solidFill>
              </a:rPr>
              <a:t>Zsh</a:t>
            </a:r>
            <a:r>
              <a:rPr lang="de-DE" sz="1400" dirty="0">
                <a:solidFill>
                  <a:srgbClr val="000000"/>
                </a:solidFill>
              </a:rPr>
              <a:t>. Ist. Also ähnlich der Identität von S=I am Pol der Vermögensveränderung in der VGR und dem Wirtschaftskreislauf. Hoffen wir mal, dass er nicht recht hat, wenn dieses Jahr die Druckerpressen 									               bei FED und EZB	angeworfen werden</a:t>
            </a:r>
            <a:r>
              <a:rPr lang="de-DE" sz="1400" dirty="0"/>
              <a:t> </a:t>
            </a:r>
          </a:p>
        </p:txBody>
      </p:sp>
      <p:sp>
        <p:nvSpPr>
          <p:cNvPr id="8" name="Rechteck 7">
            <a:extLst>
              <a:ext uri="{FF2B5EF4-FFF2-40B4-BE49-F238E27FC236}">
                <a16:creationId xmlns:a16="http://schemas.microsoft.com/office/drawing/2014/main" id="{6F6575D0-1BB8-4CB7-8AF9-900F17927A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12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779"/>
                </a:stretch>
              </a:blipFill>
            </p:spPr>
            <p:txBody>
              <a:bodyPr/>
              <a:lstStyle/>
              <a:p>
                <a:r>
                  <a:rPr lang="de-DE">
                    <a:noFill/>
                  </a:rPr>
                  <a:t> </a:t>
                </a:r>
              </a:p>
            </p:txBody>
          </p:sp>
        </mc:Fallback>
      </mc:AlternateContent>
      <p:sp>
        <p:nvSpPr>
          <p:cNvPr id="5" name="Rechteck 4"/>
          <p:cNvSpPr/>
          <p:nvPr/>
        </p:nvSpPr>
        <p:spPr>
          <a:xfrm>
            <a:off x="7693554" y="5936634"/>
            <a:ext cx="3466040" cy="307777"/>
          </a:xfrm>
          <a:prstGeom prst="rect">
            <a:avLst/>
          </a:prstGeom>
        </p:spPr>
        <p:txBody>
          <a:bodyPr wrap="square">
            <a:spAutoFit/>
          </a:bodyPr>
          <a:lstStyle/>
          <a:p>
            <a:r>
              <a:rPr lang="de-DE" sz="1400" dirty="0"/>
              <a:t>Vgl. </a:t>
            </a:r>
            <a:r>
              <a:rPr lang="de-DE" sz="1400" dirty="0" err="1"/>
              <a:t>Keynesianische</a:t>
            </a:r>
            <a:r>
              <a:rPr lang="de-DE" sz="1400" dirty="0"/>
              <a:t> Geldnachfrage	</a:t>
            </a:r>
          </a:p>
        </p:txBody>
      </p:sp>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endParaRPr lang="de-DE" altLang="en-US" sz="2000" i="1" dirty="0">
                  <a:latin typeface="Cambria Math" panose="02040503050406030204" pitchFamily="18" charset="0"/>
                </a:endParaRPr>
              </a:p>
              <a:p>
                <a:pPr>
                  <a:lnSpc>
                    <a:spcPct val="105000"/>
                  </a:lnSpc>
                  <a:spcBef>
                    <a:spcPct val="50000"/>
                  </a:spcBef>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a:t>Machen wir in einer Übungsaufgabe	</a:t>
            </a:r>
          </a:p>
        </p:txBody>
      </p:sp>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lvl="1"/>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4" name="Rechteck 3"/>
          <p:cNvSpPr/>
          <p:nvPr/>
        </p:nvSpPr>
        <p:spPr>
          <a:xfrm>
            <a:off x="1631504" y="4450619"/>
            <a:ext cx="8898228" cy="523220"/>
          </a:xfrm>
          <a:prstGeom prst="rect">
            <a:avLst/>
          </a:prstGeom>
        </p:spPr>
        <p:txBody>
          <a:bodyPr wrap="square">
            <a:spAutoFit/>
          </a:bodyPr>
          <a:lstStyle/>
          <a:p>
            <a:r>
              <a:rPr lang="de-DE" sz="1400" dirty="0"/>
              <a:t>Die aktuellen Maßnahmen zielen darauf ab, dass die klassische Theorie in der derzeitigen Situation nur begrenzt anwendbar ist, sondern dass wir einen </a:t>
            </a:r>
            <a:r>
              <a:rPr lang="de-DE" sz="1400" dirty="0" err="1"/>
              <a:t>Keynesianischen</a:t>
            </a:r>
            <a:r>
              <a:rPr lang="de-DE" sz="1400" dirty="0"/>
              <a:t> Impuls via Geld- und Fiskalpolitik setzten können</a:t>
            </a:r>
          </a:p>
        </p:txBody>
      </p:sp>
      <p:sp>
        <p:nvSpPr>
          <p:cNvPr id="5" name="Rechteck 4"/>
          <p:cNvSpPr/>
          <p:nvPr/>
        </p:nvSpPr>
        <p:spPr>
          <a:xfrm>
            <a:off x="1631504" y="4973839"/>
            <a:ext cx="8898228" cy="307777"/>
          </a:xfrm>
          <a:prstGeom prst="rect">
            <a:avLst/>
          </a:prstGeom>
        </p:spPr>
        <p:txBody>
          <a:bodyPr wrap="square">
            <a:spAutoFit/>
          </a:bodyPr>
          <a:lstStyle/>
          <a:p>
            <a:r>
              <a:rPr lang="de-DE" sz="1400" dirty="0"/>
              <a:t>Dazu später, wenn wir die theoretischen Modelle behandeln, mehr</a:t>
            </a:r>
          </a:p>
        </p:txBody>
      </p:sp>
      <p:sp>
        <p:nvSpPr>
          <p:cNvPr id="8" name="Rechteck 7"/>
          <p:cNvSpPr/>
          <p:nvPr/>
        </p:nvSpPr>
        <p:spPr>
          <a:xfrm>
            <a:off x="1646340" y="5377091"/>
            <a:ext cx="8898228" cy="954107"/>
          </a:xfrm>
          <a:prstGeom prst="rect">
            <a:avLst/>
          </a:prstGeom>
        </p:spPr>
        <p:txBody>
          <a:bodyPr wrap="square">
            <a:spAutoFit/>
          </a:bodyPr>
          <a:lstStyle/>
          <a:p>
            <a:r>
              <a:rPr lang="de-DE" sz="1400" dirty="0"/>
              <a:t>Nichtsdestotrotz sehen wir gerade die enorme Bedeutung sich in diesen Dingen auszukennen, denn dann können Sie hoffentlich die ein oder andere aktuelle wirtschaftspolitische Maßnahme nachvollziehen bzw. fundiert bewerten und müssen nicht irgendwelchen Verschwörungstheoretikern hinterherlaufen, die jetzt erzählen, dass ganze wäre dafür ausgelöst worden, um das Bargeld abzuschaffen!</a:t>
            </a:r>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3456</Words>
  <Application>Microsoft Office PowerPoint</Application>
  <PresentationFormat>Breitbild</PresentationFormat>
  <Paragraphs>282</Paragraphs>
  <Slides>21</Slides>
  <Notes>21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21</vt:i4>
      </vt:variant>
    </vt:vector>
  </HeadingPairs>
  <TitlesOfParts>
    <vt:vector size="29"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704</cp:revision>
  <dcterms:created xsi:type="dcterms:W3CDTF">2019-02-11T10:45:01Z</dcterms:created>
  <dcterms:modified xsi:type="dcterms:W3CDTF">2022-04-03T17:52:20Z</dcterms:modified>
</cp:coreProperties>
</file>