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262" r:id="rId2"/>
    <p:sldId id="1263" r:id="rId3"/>
    <p:sldId id="1264" r:id="rId4"/>
    <p:sldId id="1265" r:id="rId5"/>
    <p:sldId id="1266" r:id="rId6"/>
    <p:sldId id="1267" r:id="rId7"/>
    <p:sldId id="1268" r:id="rId8"/>
    <p:sldId id="1269"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53" d="100"/>
          <a:sy n="53" d="100"/>
        </p:scale>
        <p:origin x="39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03.04.2022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03.04.2022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03.04.2022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03.04.2022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03.04.2022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03.04.2022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03.04.2022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03.04.2022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03.04.2022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03.04.2022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03.04.2022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03.04.2022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03.04.2022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320.png"/><Relationship Id="rId3" Type="http://schemas.openxmlformats.org/officeDocument/2006/relationships/image" Target="../media/image811.png"/><Relationship Id="rId7" Type="http://schemas.openxmlformats.org/officeDocument/2006/relationships/image" Target="../media/image1270.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00.png"/><Relationship Id="rId5" Type="http://schemas.openxmlformats.org/officeDocument/2006/relationships/image" Target="../media/image10.png"/><Relationship Id="rId4" Type="http://schemas.openxmlformats.org/officeDocument/2006/relationships/image" Target="../media/image911.png"/><Relationship Id="rId9" Type="http://schemas.openxmlformats.org/officeDocument/2006/relationships/image" Target="../media/image3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101299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5" name="Textfeld 4"/>
          <p:cNvSpPr txBox="1"/>
          <p:nvPr/>
        </p:nvSpPr>
        <p:spPr>
          <a:xfrm>
            <a:off x="3867993" y="2273862"/>
            <a:ext cx="8324007" cy="307777"/>
          </a:xfrm>
          <a:prstGeom prst="rect">
            <a:avLst/>
          </a:prstGeom>
          <a:noFill/>
        </p:spPr>
        <p:txBody>
          <a:bodyPr wrap="square" rtlCol="0">
            <a:spAutoFit/>
          </a:bodyPr>
          <a:lstStyle/>
          <a:p>
            <a:r>
              <a:rPr lang="de-DE" sz="1400" dirty="0"/>
              <a:t>Für einen Grashalm wird wohl niemand etwas eintauschen, weil er überall verfügbar ist</a:t>
            </a:r>
          </a:p>
        </p:txBody>
      </p:sp>
      <p:sp>
        <p:nvSpPr>
          <p:cNvPr id="6" name="Textfeld 5"/>
          <p:cNvSpPr txBox="1"/>
          <p:nvPr/>
        </p:nvSpPr>
        <p:spPr>
          <a:xfrm>
            <a:off x="3867993" y="2994053"/>
            <a:ext cx="7557961" cy="307777"/>
          </a:xfrm>
          <a:prstGeom prst="rect">
            <a:avLst/>
          </a:prstGeom>
          <a:noFill/>
        </p:spPr>
        <p:txBody>
          <a:bodyPr wrap="square" rtlCol="0">
            <a:spAutoFit/>
          </a:bodyPr>
          <a:lstStyle/>
          <a:p>
            <a:r>
              <a:rPr lang="de-DE" sz="1400" dirty="0"/>
              <a:t>Jedes Tauschverhältnis zwischen zwei realen Gütern (z.B. Tisch gegen Stuhl) muss darstellbar sein</a:t>
            </a:r>
          </a:p>
        </p:txBody>
      </p:sp>
      <p:sp>
        <p:nvSpPr>
          <p:cNvPr id="7" name="Textfeld 6"/>
          <p:cNvSpPr txBox="1"/>
          <p:nvPr/>
        </p:nvSpPr>
        <p:spPr>
          <a:xfrm>
            <a:off x="4182234" y="3884380"/>
            <a:ext cx="7557961" cy="523220"/>
          </a:xfrm>
          <a:prstGeom prst="rect">
            <a:avLst/>
          </a:prstGeom>
          <a:noFill/>
        </p:spPr>
        <p:txBody>
          <a:bodyPr wrap="square" rtlCol="0">
            <a:spAutoFit/>
          </a:bodyPr>
          <a:lstStyle/>
          <a:p>
            <a:r>
              <a:rPr lang="de-DE" sz="1400" dirty="0"/>
              <a:t>Die tauschenden Individuen müssen „Geld“ die gleiche Wertigkeit zuordnen, um etwas gegen „Geld“ einzutauschen</a:t>
            </a:r>
          </a:p>
        </p:txBody>
      </p:sp>
      <p:sp>
        <p:nvSpPr>
          <p:cNvPr id="8" name="Textfeld 7"/>
          <p:cNvSpPr txBox="1"/>
          <p:nvPr/>
        </p:nvSpPr>
        <p:spPr>
          <a:xfrm>
            <a:off x="3579163" y="4652228"/>
            <a:ext cx="8161032" cy="307777"/>
          </a:xfrm>
          <a:prstGeom prst="rect">
            <a:avLst/>
          </a:prstGeom>
          <a:noFill/>
        </p:spPr>
        <p:txBody>
          <a:bodyPr wrap="square" rtlCol="0">
            <a:spAutoFit/>
          </a:bodyPr>
          <a:lstStyle/>
          <a:p>
            <a:r>
              <a:rPr lang="de-DE" sz="1400" dirty="0"/>
              <a:t>Dies ist für den intertemporalen Tausch nötig, bzw. die Wertaufbewahrungsfunktion (siehe Geldfunktionen)</a:t>
            </a:r>
          </a:p>
        </p:txBody>
      </p:sp>
      <p:sp>
        <p:nvSpPr>
          <p:cNvPr id="9" name="Textfeld 8"/>
          <p:cNvSpPr txBox="1"/>
          <p:nvPr/>
        </p:nvSpPr>
        <p:spPr>
          <a:xfrm>
            <a:off x="4103797" y="5420076"/>
            <a:ext cx="8088203" cy="523220"/>
          </a:xfrm>
          <a:prstGeom prst="rect">
            <a:avLst/>
          </a:prstGeom>
          <a:noFill/>
        </p:spPr>
        <p:txBody>
          <a:bodyPr wrap="square" rtlCol="0">
            <a:spAutoFit/>
          </a:bodyPr>
          <a:lstStyle/>
          <a:p>
            <a:r>
              <a:rPr lang="de-DE" sz="1400" dirty="0"/>
              <a:t>Dies ist quasi die „</a:t>
            </a:r>
            <a:r>
              <a:rPr lang="de-DE" sz="1400" dirty="0" err="1"/>
              <a:t>örtlichc</a:t>
            </a:r>
            <a:r>
              <a:rPr lang="de-DE" sz="1400" dirty="0"/>
              <a:t>“ Haltbarkeit. DDR-Mark durften sie bspw. früher nicht aus der DDR in den Westen ausführen.</a:t>
            </a:r>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5" name="Textfeld 4"/>
          <p:cNvSpPr txBox="1"/>
          <p:nvPr/>
        </p:nvSpPr>
        <p:spPr>
          <a:xfrm>
            <a:off x="6732573" y="1221897"/>
            <a:ext cx="5459427" cy="738664"/>
          </a:xfrm>
          <a:prstGeom prst="rect">
            <a:avLst/>
          </a:prstGeom>
          <a:noFill/>
        </p:spPr>
        <p:txBody>
          <a:bodyPr wrap="square" rtlCol="0">
            <a:spAutoFit/>
          </a:bodyPr>
          <a:lstStyle/>
          <a:p>
            <a:r>
              <a:rPr lang="de-DE" sz="1400" dirty="0"/>
              <a:t>Die örtliche und zeitliche Koinzidenz der Präferenzen der Individuen und der verfügbaren Gütern ist durch den „Zwischentausch“ mit Geld nicht mehr nötig   </a:t>
            </a:r>
          </a:p>
        </p:txBody>
      </p:sp>
      <p:sp>
        <p:nvSpPr>
          <p:cNvPr id="2" name="Textfeld 1"/>
          <p:cNvSpPr txBox="1"/>
          <p:nvPr/>
        </p:nvSpPr>
        <p:spPr>
          <a:xfrm>
            <a:off x="10088642" y="5530592"/>
            <a:ext cx="309700" cy="369332"/>
          </a:xfrm>
          <a:prstGeom prst="rect">
            <a:avLst/>
          </a:prstGeom>
          <a:noFill/>
        </p:spPr>
        <p:txBody>
          <a:bodyPr wrap="none" rtlCol="0">
            <a:spAutoFit/>
          </a:bodyPr>
          <a:lstStyle/>
          <a:p>
            <a:r>
              <a:rPr lang="de-DE" dirty="0"/>
              <a:t>B</a:t>
            </a:r>
          </a:p>
        </p:txBody>
      </p:sp>
      <p:cxnSp>
        <p:nvCxnSpPr>
          <p:cNvPr id="7" name="Gerade Verbindung mit Pfeil 6"/>
          <p:cNvCxnSpPr/>
          <p:nvPr/>
        </p:nvCxnSpPr>
        <p:spPr>
          <a:xfrm>
            <a:off x="9281565" y="4536723"/>
            <a:ext cx="882032" cy="809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H="1">
            <a:off x="8779858" y="5715258"/>
            <a:ext cx="11719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V="1">
            <a:off x="8446166" y="4610531"/>
            <a:ext cx="429448" cy="661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8919731" y="4241199"/>
            <a:ext cx="317716" cy="369332"/>
          </a:xfrm>
          <a:prstGeom prst="rect">
            <a:avLst/>
          </a:prstGeom>
          <a:noFill/>
        </p:spPr>
        <p:txBody>
          <a:bodyPr wrap="none" rtlCol="0">
            <a:spAutoFit/>
          </a:bodyPr>
          <a:lstStyle/>
          <a:p>
            <a:r>
              <a:rPr lang="de-DE" dirty="0"/>
              <a:t>A</a:t>
            </a:r>
          </a:p>
        </p:txBody>
      </p:sp>
      <p:sp>
        <p:nvSpPr>
          <p:cNvPr id="13" name="Textfeld 12"/>
          <p:cNvSpPr txBox="1"/>
          <p:nvPr/>
        </p:nvSpPr>
        <p:spPr>
          <a:xfrm>
            <a:off x="8136466" y="5549065"/>
            <a:ext cx="308098" cy="369332"/>
          </a:xfrm>
          <a:prstGeom prst="rect">
            <a:avLst/>
          </a:prstGeom>
          <a:noFill/>
        </p:spPr>
        <p:txBody>
          <a:bodyPr wrap="none" rtlCol="0">
            <a:spAutoFit/>
          </a:bodyPr>
          <a:lstStyle/>
          <a:p>
            <a:r>
              <a:rPr lang="de-DE" dirty="0"/>
              <a:t>C</a:t>
            </a:r>
          </a:p>
        </p:txBody>
      </p:sp>
      <p:sp>
        <p:nvSpPr>
          <p:cNvPr id="14" name="Textfeld 13"/>
          <p:cNvSpPr txBox="1"/>
          <p:nvPr/>
        </p:nvSpPr>
        <p:spPr>
          <a:xfrm>
            <a:off x="9111632" y="5345926"/>
            <a:ext cx="466809" cy="369332"/>
          </a:xfrm>
          <a:prstGeom prst="rect">
            <a:avLst/>
          </a:prstGeom>
          <a:noFill/>
        </p:spPr>
        <p:txBody>
          <a:bodyPr wrap="square" rtlCol="0">
            <a:spAutoFit/>
          </a:bodyPr>
          <a:lstStyle/>
          <a:p>
            <a:r>
              <a:rPr lang="de-DE" dirty="0">
                <a:solidFill>
                  <a:schemeClr val="accent1"/>
                </a:solidFill>
              </a:rPr>
              <a:t>Y</a:t>
            </a:r>
          </a:p>
        </p:txBody>
      </p:sp>
      <p:sp>
        <p:nvSpPr>
          <p:cNvPr id="15" name="Textfeld 14"/>
          <p:cNvSpPr txBox="1"/>
          <p:nvPr/>
        </p:nvSpPr>
        <p:spPr>
          <a:xfrm>
            <a:off x="9436662" y="4822804"/>
            <a:ext cx="304892" cy="369332"/>
          </a:xfrm>
          <a:prstGeom prst="rect">
            <a:avLst/>
          </a:prstGeom>
          <a:noFill/>
        </p:spPr>
        <p:txBody>
          <a:bodyPr wrap="none" rtlCol="0">
            <a:spAutoFit/>
          </a:bodyPr>
          <a:lstStyle/>
          <a:p>
            <a:r>
              <a:rPr lang="de-DE" dirty="0">
                <a:solidFill>
                  <a:schemeClr val="accent1"/>
                </a:solidFill>
              </a:rPr>
              <a:t>X</a:t>
            </a:r>
          </a:p>
        </p:txBody>
      </p:sp>
      <p:sp>
        <p:nvSpPr>
          <p:cNvPr id="16" name="Textfeld 15"/>
          <p:cNvSpPr txBox="1"/>
          <p:nvPr/>
        </p:nvSpPr>
        <p:spPr>
          <a:xfrm>
            <a:off x="8627663" y="4845709"/>
            <a:ext cx="292068" cy="369332"/>
          </a:xfrm>
          <a:prstGeom prst="rect">
            <a:avLst/>
          </a:prstGeom>
          <a:noFill/>
        </p:spPr>
        <p:txBody>
          <a:bodyPr wrap="none" rtlCol="0">
            <a:spAutoFit/>
          </a:bodyPr>
          <a:lstStyle/>
          <a:p>
            <a:r>
              <a:rPr lang="de-DE" dirty="0">
                <a:solidFill>
                  <a:schemeClr val="accent1"/>
                </a:solidFill>
              </a:rPr>
              <a:t>Z</a:t>
            </a:r>
          </a:p>
        </p:txBody>
      </p:sp>
      <p:sp>
        <p:nvSpPr>
          <p:cNvPr id="17" name="Textfeld 16"/>
          <p:cNvSpPr txBox="1"/>
          <p:nvPr/>
        </p:nvSpPr>
        <p:spPr>
          <a:xfrm>
            <a:off x="6706949" y="2005473"/>
            <a:ext cx="5459427" cy="1815882"/>
          </a:xfrm>
          <a:prstGeom prst="rect">
            <a:avLst/>
          </a:prstGeom>
          <a:noFill/>
        </p:spPr>
        <p:txBody>
          <a:bodyPr wrap="square" rtlCol="0">
            <a:spAutoFit/>
          </a:bodyPr>
          <a:lstStyle/>
          <a:p>
            <a:r>
              <a:rPr lang="de-DE" sz="1400" dirty="0"/>
              <a:t>Beispiel:</a:t>
            </a:r>
          </a:p>
          <a:p>
            <a:r>
              <a:rPr lang="de-DE" sz="1400" dirty="0"/>
              <a:t>A besitzt X; B besitzt Y; C besitzt Z</a:t>
            </a:r>
          </a:p>
          <a:p>
            <a:r>
              <a:rPr lang="de-DE" sz="1400" dirty="0"/>
              <a:t>A möchte Z; B  möchte X; C möchte Y</a:t>
            </a:r>
          </a:p>
          <a:p>
            <a:r>
              <a:rPr lang="de-DE" sz="1400" dirty="0"/>
              <a:t>Ohne Geld müssen sich alle drei Individuen mit Ihren Gütern an einem Ort zu einer bestimmten Zeit treffen (oder ein aufwendiges Vertragswerk abschließen!)</a:t>
            </a:r>
          </a:p>
          <a:p>
            <a:r>
              <a:rPr lang="de-DE" sz="1400" dirty="0"/>
              <a:t>Mit Geld kann jedes Gut an unterschiedlichen Orten zu unterschiedlichen Zeiten getauscht werden </a:t>
            </a:r>
          </a:p>
        </p:txBody>
      </p:sp>
      <p:cxnSp>
        <p:nvCxnSpPr>
          <p:cNvPr id="18" name="Gerade Verbindung mit Pfeil 17"/>
          <p:cNvCxnSpPr/>
          <p:nvPr/>
        </p:nvCxnSpPr>
        <p:spPr>
          <a:xfrm flipH="1" flipV="1">
            <a:off x="9406318" y="4386815"/>
            <a:ext cx="878659" cy="8053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9913946" y="4425865"/>
            <a:ext cx="620683" cy="369332"/>
          </a:xfrm>
          <a:prstGeom prst="rect">
            <a:avLst/>
          </a:prstGeom>
          <a:noFill/>
          <a:ln>
            <a:solidFill>
              <a:srgbClr val="FF0000"/>
            </a:solidFill>
          </a:ln>
        </p:spPr>
        <p:txBody>
          <a:bodyPr wrap="none" rtlCol="0">
            <a:spAutoFit/>
          </a:bodyPr>
          <a:lstStyle/>
          <a:p>
            <a:r>
              <a:rPr lang="de-DE" dirty="0">
                <a:solidFill>
                  <a:srgbClr val="FF0000"/>
                </a:solidFill>
              </a:rPr>
              <a:t>Geld</a:t>
            </a:r>
          </a:p>
        </p:txBody>
      </p:sp>
      <p:cxnSp>
        <p:nvCxnSpPr>
          <p:cNvPr id="21" name="Gerade Verbindung mit Pfeil 20"/>
          <p:cNvCxnSpPr/>
          <p:nvPr/>
        </p:nvCxnSpPr>
        <p:spPr>
          <a:xfrm flipH="1">
            <a:off x="8130686" y="4496471"/>
            <a:ext cx="607534" cy="9494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7745814" y="4602533"/>
            <a:ext cx="620683" cy="369332"/>
          </a:xfrm>
          <a:prstGeom prst="rect">
            <a:avLst/>
          </a:prstGeom>
          <a:noFill/>
          <a:ln>
            <a:solidFill>
              <a:srgbClr val="FF0000"/>
            </a:solidFill>
          </a:ln>
        </p:spPr>
        <p:txBody>
          <a:bodyPr wrap="none" rtlCol="0">
            <a:spAutoFit/>
          </a:bodyPr>
          <a:lstStyle/>
          <a:p>
            <a:r>
              <a:rPr lang="de-DE" dirty="0">
                <a:solidFill>
                  <a:srgbClr val="FF0000"/>
                </a:solidFill>
              </a:rPr>
              <a:t>Geld</a:t>
            </a:r>
          </a:p>
        </p:txBody>
      </p:sp>
      <p:cxnSp>
        <p:nvCxnSpPr>
          <p:cNvPr id="26" name="Gerade Verbindung mit Pfeil 25"/>
          <p:cNvCxnSpPr/>
          <p:nvPr/>
        </p:nvCxnSpPr>
        <p:spPr>
          <a:xfrm flipV="1">
            <a:off x="8763584" y="5843819"/>
            <a:ext cx="1188271" cy="266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9039186" y="5952549"/>
            <a:ext cx="620683" cy="369332"/>
          </a:xfrm>
          <a:prstGeom prst="rect">
            <a:avLst/>
          </a:prstGeom>
          <a:noFill/>
          <a:ln>
            <a:solidFill>
              <a:srgbClr val="FF0000"/>
            </a:solidFill>
          </a:ln>
        </p:spPr>
        <p:txBody>
          <a:bodyPr wrap="none" rtlCol="0">
            <a:spAutoFit/>
          </a:bodyPr>
          <a:lstStyle/>
          <a:p>
            <a:r>
              <a:rPr lang="de-DE" dirty="0">
                <a:solidFill>
                  <a:srgbClr val="FF0000"/>
                </a:solidFill>
              </a:rPr>
              <a:t>Geld</a:t>
            </a:r>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2" grpId="0"/>
      <p:bldP spid="13" grpId="0"/>
      <p:bldP spid="14" grpId="0"/>
      <p:bldP spid="15" grpId="0"/>
      <p:bldP spid="16" grpId="0"/>
      <p:bldP spid="17" grpId="0"/>
      <p:bldP spid="20" grpId="0" animBg="1"/>
      <p:bldP spid="22"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auf</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Bruttoinlandsprodukts</a:t>
            </a:r>
          </a:p>
        </p:txBody>
      </p:sp>
      <p:sp>
        <p:nvSpPr>
          <p:cNvPr id="2" name="Rechteck 1"/>
          <p:cNvSpPr/>
          <p:nvPr/>
        </p:nvSpPr>
        <p:spPr>
          <a:xfrm>
            <a:off x="6095716" y="4724426"/>
            <a:ext cx="3634585" cy="369332"/>
          </a:xfrm>
          <a:prstGeom prst="rect">
            <a:avLst/>
          </a:prstGeom>
        </p:spPr>
        <p:txBody>
          <a:bodyPr wrap="none">
            <a:spAutoFit/>
          </a:bodyPr>
          <a:lstStyle/>
          <a:p>
            <a:r>
              <a:rPr lang="de-DE" dirty="0"/>
              <a:t>(vgl. Definition des BIP! Marktpreise!</a:t>
            </a:r>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3491737"/>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a:p>
          <a:p>
            <a:r>
              <a:rPr lang="de-DE" sz="1996" b="1" u="sng" dirty="0"/>
              <a:t>Vorsichtsmotiv</a:t>
            </a:r>
            <a:endParaRPr lang="de-DE" sz="1996" dirty="0"/>
          </a:p>
          <a:p>
            <a:r>
              <a:rPr lang="de-DE" sz="1996" dirty="0"/>
              <a:t>Das Vorsichtsmotiv ergibt sich aus der großen Unsicherheit, die üblicherweise über die zukünftige Wirtschaftsentwicklung herrscht</a:t>
            </a:r>
          </a:p>
          <a:p>
            <a:endParaRPr lang="de-DE" sz="1996" dirty="0"/>
          </a:p>
          <a:p>
            <a:endParaRPr lang="de-DE" sz="1996" dirty="0"/>
          </a:p>
        </p:txBody>
      </p:sp>
      <p:sp>
        <p:nvSpPr>
          <p:cNvPr id="5" name="Rechteck 4"/>
          <p:cNvSpPr/>
          <p:nvPr/>
        </p:nvSpPr>
        <p:spPr>
          <a:xfrm>
            <a:off x="526754" y="1430970"/>
            <a:ext cx="10957680" cy="523220"/>
          </a:xfrm>
          <a:prstGeom prst="rect">
            <a:avLst/>
          </a:prstGeom>
        </p:spPr>
        <p:txBody>
          <a:bodyPr wrap="square">
            <a:spAutoFit/>
          </a:bodyPr>
          <a:lstStyle/>
          <a:p>
            <a:r>
              <a:rPr lang="de-DE" sz="1400" dirty="0"/>
              <a:t>Sie werden hoffentlich in Zukunft wieder umso mehr Geld Samstags mitnehmen, bzw. darauf achten, dass ihr Konto für die EC oder Kreditkarte gedeckt ist, je mehr sie in der Fußgängerzone einkaufen möchten</a:t>
            </a:r>
          </a:p>
        </p:txBody>
      </p:sp>
      <p:sp>
        <p:nvSpPr>
          <p:cNvPr id="6" name="Rechteck 5"/>
          <p:cNvSpPr/>
          <p:nvPr/>
        </p:nvSpPr>
        <p:spPr>
          <a:xfrm>
            <a:off x="267278" y="2826757"/>
            <a:ext cx="11924722" cy="738664"/>
          </a:xfrm>
          <a:prstGeom prst="rect">
            <a:avLst/>
          </a:prstGeom>
        </p:spPr>
        <p:txBody>
          <a:bodyPr wrap="square">
            <a:spAutoFit/>
          </a:bodyPr>
          <a:lstStyle/>
          <a:p>
            <a:r>
              <a:rPr lang="de-DE" sz="1400" dirty="0"/>
              <a:t>Wenn sie hoffentlich wieder in den Urlaub fahren können, werden sie eine gewisse „Sicherheitskasse“  für unvorhergesehene Ausgaben bilden. Bei instabiler Konjunkturentwicklung werden Unternehmen Rückstellungen bilden, um eine Absatzschwäche abfedern zu können.</a:t>
            </a:r>
          </a:p>
          <a:p>
            <a:r>
              <a:rPr lang="de-DE" sz="1400" dirty="0"/>
              <a:t>(Bei </a:t>
            </a:r>
            <a:r>
              <a:rPr lang="de-DE" sz="1400" dirty="0" err="1"/>
              <a:t>Vapiano</a:t>
            </a:r>
            <a:r>
              <a:rPr lang="de-DE" sz="1400" dirty="0"/>
              <a:t>, einer der ersten gemeldeten Insolvenzen, war auch ohne die Corona-Krise ein Liquiditätsengpass gemeldet)</a:t>
            </a:r>
          </a:p>
        </p:txBody>
      </p:sp>
      <p:sp>
        <p:nvSpPr>
          <p:cNvPr id="7" name="Rechteck 6"/>
          <p:cNvSpPr/>
          <p:nvPr/>
        </p:nvSpPr>
        <p:spPr>
          <a:xfrm>
            <a:off x="0" y="5772190"/>
            <a:ext cx="11735909" cy="1092607"/>
          </a:xfrm>
          <a:prstGeom prst="rect">
            <a:avLst/>
          </a:prstGeom>
        </p:spPr>
        <p:txBody>
          <a:bodyPr wrap="square">
            <a:spAutoFit/>
          </a:bodyPr>
          <a:lstStyle/>
          <a:p>
            <a:r>
              <a:rPr lang="de-DE" sz="1300" dirty="0"/>
              <a:t>Genau diese Situation, dass bei niedrigem (bzw. negativem) Zinsniveau die Leute Ihr Geld auf Tagesgeldkonten gehalten haben und eben nicht investiert haben, hatten wir die letzten Jahre. Die </a:t>
            </a:r>
            <a:r>
              <a:rPr lang="de-DE" sz="1300" dirty="0" err="1"/>
              <a:t>Coronakrise</a:t>
            </a:r>
            <a:r>
              <a:rPr lang="de-DE" sz="1300" dirty="0"/>
              <a:t> hat nur zu einem kurzfristigen Einbruch an den Aktienmärkten geführt. Zusätzlich zeigen die ersten Signale, dass auch das Ergebnis der US-Präsidentschaftswahlen zu einer weiteren Konsolidierung an den Aktienmärkten führt. Bezeichnend ist, dass vor Corona, die Aktienmärkte insbesondere von </a:t>
            </a:r>
            <a:r>
              <a:rPr lang="de-DE" sz="1300" dirty="0" err="1"/>
              <a:t>Trumpels</a:t>
            </a:r>
            <a:r>
              <a:rPr lang="de-DE" sz="1300" dirty="0"/>
              <a:t> Wirtschaftspolitik getrieben worden sind. Insgesamt können die Kapitalmärkte können damit als hochgradig „neutral“ in Bezug auf die </a:t>
            </a:r>
            <a:r>
              <a:rPr lang="de-DE" sz="1300" dirty="0" err="1"/>
              <a:t>Coronakrise</a:t>
            </a:r>
            <a:r>
              <a:rPr lang="de-DE" sz="1300" dirty="0"/>
              <a:t> angesehen werden. Letztlich ist dies wohl darauf zurückzuführen, dass dem Kapital aufgrund der künstlich niedrig gehaltenen Zinsen die alternative Anlageform zum </a:t>
            </a:r>
            <a:r>
              <a:rPr lang="de-DE" sz="1300" dirty="0" err="1"/>
              <a:t>Aaktienmarkt</a:t>
            </a:r>
            <a:r>
              <a:rPr lang="de-DE" sz="1300" dirty="0"/>
              <a:t> fehlt.</a:t>
            </a:r>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3367" y="3565421"/>
            <a:ext cx="8686238" cy="2308324"/>
          </a:xfrm>
          <a:prstGeom prst="rect">
            <a:avLst/>
          </a:prstGeom>
          <a:noFill/>
        </p:spPr>
        <p:txBody>
          <a:bodyPr wrap="square">
            <a:spAutoFit/>
          </a:bodyPr>
          <a:lstStyle/>
          <a:p>
            <a:r>
              <a:rPr lang="de-DE" sz="1800" b="1" u="sng" dirty="0"/>
              <a:t>Spekulationsmotiv</a:t>
            </a:r>
            <a:endParaRPr lang="de-DE" sz="1800" dirty="0"/>
          </a:p>
          <a:p>
            <a:r>
              <a:rPr lang="de-DE" sz="1800"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Tree>
    <p:extLst>
      <p:ext uri="{BB962C8B-B14F-4D97-AF65-F5344CB8AC3E}">
        <p14:creationId xmlns:p14="http://schemas.microsoft.com/office/powerpoint/2010/main" val="9628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977"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105068" y="4739307"/>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405150" y="4739307"/>
            <a:ext cx="255198" cy="369332"/>
          </a:xfrm>
          <a:prstGeom prst="rect">
            <a:avLst/>
          </a:prstGeom>
          <a:noFill/>
        </p:spPr>
        <p:txBody>
          <a:bodyPr wrap="none" rtlCol="0">
            <a:spAutoFit/>
          </a:bodyPr>
          <a:lstStyle/>
          <a:p>
            <a:r>
              <a:rPr lang="de-DE" dirty="0"/>
              <a:t>-</a:t>
            </a:r>
          </a:p>
        </p:txBody>
      </p:sp>
      <p:sp>
        <p:nvSpPr>
          <p:cNvPr id="9" name="Rechteck 8"/>
          <p:cNvSpPr/>
          <p:nvPr/>
        </p:nvSpPr>
        <p:spPr>
          <a:xfrm>
            <a:off x="267028" y="6030666"/>
            <a:ext cx="4916691" cy="307777"/>
          </a:xfrm>
          <a:prstGeom prst="rect">
            <a:avLst/>
          </a:prstGeom>
        </p:spPr>
        <p:txBody>
          <a:bodyPr wrap="square">
            <a:spAutoFit/>
          </a:bodyPr>
          <a:lstStyle/>
          <a:p>
            <a:r>
              <a:rPr lang="de-DE" sz="1400" dirty="0"/>
              <a:t>Für das totale Differential erhalten wir (brauchen wir später!)	</a:t>
            </a:r>
          </a:p>
        </p:txBody>
      </p:sp>
      <mc:AlternateContent xmlns:mc="http://schemas.openxmlformats.org/markup-compatibility/2006" xmlns:a14="http://schemas.microsoft.com/office/drawing/2010/main">
        <mc:Choice Requires="a14">
          <p:sp>
            <p:nvSpPr>
              <p:cNvPr id="10" name="Rechteck 9"/>
              <p:cNvSpPr/>
              <p:nvPr/>
            </p:nvSpPr>
            <p:spPr>
              <a:xfrm>
                <a:off x="4886454" y="6005965"/>
                <a:ext cx="2262503" cy="434991"/>
              </a:xfrm>
              <a:prstGeom prst="rect">
                <a:avLst/>
              </a:prstGeom>
            </p:spPr>
            <p:txBody>
              <a:bodyPr wrap="square">
                <a:spAutoFit/>
              </a:bodyPr>
              <a:lstStyle/>
              <a:p>
                <a14:m>
                  <m:oMath xmlns:m="http://schemas.openxmlformats.org/officeDocument/2006/math">
                    <m:r>
                      <a:rPr lang="de-DE" sz="1400" b="0" i="1" smtClean="0">
                        <a:latin typeface="Cambria Math" panose="02040503050406030204" pitchFamily="18" charset="0"/>
                      </a:rPr>
                      <m:t>𝑑</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r>
                      <a:rPr lang="de-DE" sz="1400" b="0" i="1" smtClean="0">
                        <a:latin typeface="Cambria Math" panose="02040503050406030204" pitchFamily="18" charset="0"/>
                      </a:rPr>
                      <m:t>=</m:t>
                    </m:r>
                    <m:f>
                      <m:fPr>
                        <m:ctrlPr>
                          <a:rPr lang="de-DE" sz="1400" i="1" smtClean="0">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𝑌</m:t>
                        </m:r>
                      </m:den>
                    </m:f>
                    <m:r>
                      <a:rPr lang="de-DE" sz="1400" b="0" i="1" smtClean="0">
                        <a:latin typeface="Cambria Math" panose="02040503050406030204" pitchFamily="18" charset="0"/>
                      </a:rPr>
                      <m:t>𝑑𝑌</m:t>
                    </m:r>
                    <m:r>
                      <a:rPr lang="de-DE" sz="1400" b="0" i="1" smtClean="0">
                        <a:latin typeface="Cambria Math" panose="02040503050406030204" pitchFamily="18" charset="0"/>
                      </a:rPr>
                      <m:t>+</m:t>
                    </m:r>
                    <m:f>
                      <m:fPr>
                        <m:ctrlPr>
                          <a:rPr lang="de-DE" sz="1400" i="1">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𝑖</m:t>
                        </m:r>
                      </m:den>
                    </m:f>
                    <m:r>
                      <a:rPr lang="de-DE" sz="1400" b="0" i="1" smtClean="0">
                        <a:latin typeface="Cambria Math" panose="02040503050406030204" pitchFamily="18" charset="0"/>
                      </a:rPr>
                      <m:t>𝑑𝑖</m:t>
                    </m:r>
                  </m:oMath>
                </a14:m>
                <a:r>
                  <a:rPr lang="de-DE" sz="1400" dirty="0"/>
                  <a:t>	</a:t>
                </a:r>
              </a:p>
            </p:txBody>
          </p:sp>
        </mc:Choice>
        <mc:Fallback xmlns="">
          <p:sp>
            <p:nvSpPr>
              <p:cNvPr id="10" name="Rechteck 9"/>
              <p:cNvSpPr>
                <a:spLocks noRot="1" noChangeAspect="1" noMove="1" noResize="1" noEditPoints="1" noAdjustHandles="1" noChangeArrowheads="1" noChangeShapeType="1" noTextEdit="1"/>
              </p:cNvSpPr>
              <p:nvPr/>
            </p:nvSpPr>
            <p:spPr>
              <a:xfrm>
                <a:off x="4886454" y="6005965"/>
                <a:ext cx="2262503" cy="434991"/>
              </a:xfrm>
              <a:prstGeom prst="rect">
                <a:avLst/>
              </a:prstGeom>
              <a:blipFill>
                <a:blip r:embed="rId4"/>
                <a:stretch>
                  <a:fillRect/>
                </a:stretch>
              </a:blipFill>
            </p:spPr>
            <p:txBody>
              <a:bodyPr/>
              <a:lstStyle/>
              <a:p>
                <a:r>
                  <a:rPr lang="de-DE">
                    <a:noFill/>
                  </a:rPr>
                  <a:t> </a:t>
                </a:r>
              </a:p>
            </p:txBody>
          </p:sp>
        </mc:Fallback>
      </mc:AlternateContent>
      <p:sp>
        <p:nvSpPr>
          <p:cNvPr id="11" name="Rechteck 10"/>
          <p:cNvSpPr/>
          <p:nvPr/>
        </p:nvSpPr>
        <p:spPr>
          <a:xfrm>
            <a:off x="763919" y="5661335"/>
            <a:ext cx="2665755" cy="523220"/>
          </a:xfrm>
          <a:prstGeom prst="rect">
            <a:avLst/>
          </a:prstGeom>
        </p:spPr>
        <p:txBody>
          <a:bodyPr wrap="square">
            <a:spAutoFit/>
          </a:bodyPr>
          <a:lstStyle/>
          <a:p>
            <a:r>
              <a:rPr lang="de-DE" sz="1400" dirty="0"/>
              <a:t>Oder mit den bösen Ableitungen:	</a:t>
            </a:r>
          </a:p>
        </p:txBody>
      </p:sp>
      <mc:AlternateContent xmlns:mc="http://schemas.openxmlformats.org/markup-compatibility/2006" xmlns:a14="http://schemas.microsoft.com/office/drawing/2010/main">
        <mc:Choice Requires="a14">
          <p:sp>
            <p:nvSpPr>
              <p:cNvPr id="12" name="Rechteck 11"/>
              <p:cNvSpPr/>
              <p:nvPr/>
            </p:nvSpPr>
            <p:spPr>
              <a:xfrm>
                <a:off x="3351950" y="5536654"/>
                <a:ext cx="2665755" cy="650434"/>
              </a:xfrm>
              <a:prstGeom prst="rect">
                <a:avLst/>
              </a:prstGeom>
            </p:spPr>
            <p:txBody>
              <a:bodyPr wrap="square">
                <a:spAutoFit/>
              </a:bodyPr>
              <a:lstStyle/>
              <a:p>
                <a14:m>
                  <m:oMath xmlns:m="http://schemas.openxmlformats.org/officeDocument/2006/math">
                    <m:f>
                      <m:fPr>
                        <m:ctrlPr>
                          <a:rPr lang="de-DE" sz="1400" i="1" smtClean="0">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𝑌</m:t>
                        </m:r>
                      </m:den>
                    </m:f>
                    <m:r>
                      <a:rPr lang="de-DE" sz="1400" i="1">
                        <a:latin typeface="Cambria Math" panose="02040503050406030204" pitchFamily="18" charset="0"/>
                      </a:rPr>
                      <m:t>&gt;0</m:t>
                    </m:r>
                  </m:oMath>
                </a14:m>
                <a:r>
                  <a:rPr lang="de-DE" sz="1400" dirty="0"/>
                  <a:t>	und	</a:t>
                </a:r>
                <a14:m>
                  <m:oMath xmlns:m="http://schemas.openxmlformats.org/officeDocument/2006/math">
                    <m:f>
                      <m:fPr>
                        <m:ctrlPr>
                          <a:rPr lang="de-DE" sz="1400" i="1">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𝑖</m:t>
                        </m:r>
                      </m:den>
                    </m:f>
                    <m:r>
                      <a:rPr lang="de-DE" sz="1400" b="0" i="1" smtClean="0">
                        <a:latin typeface="Cambria Math" panose="02040503050406030204" pitchFamily="18" charset="0"/>
                      </a:rPr>
                      <m:t>&lt;</m:t>
                    </m:r>
                    <m:r>
                      <a:rPr lang="de-DE" sz="1400" i="1">
                        <a:latin typeface="Cambria Math" panose="02040503050406030204" pitchFamily="18" charset="0"/>
                      </a:rPr>
                      <m:t>0</m:t>
                    </m:r>
                  </m:oMath>
                </a14:m>
                <a:endParaRPr lang="de-DE" sz="1400" dirty="0"/>
              </a:p>
              <a:p>
                <a:r>
                  <a:rPr lang="de-DE" sz="1400" dirty="0"/>
                  <a:t>	</a:t>
                </a:r>
              </a:p>
            </p:txBody>
          </p:sp>
        </mc:Choice>
        <mc:Fallback xmlns="">
          <p:sp>
            <p:nvSpPr>
              <p:cNvPr id="12" name="Rechteck 11"/>
              <p:cNvSpPr>
                <a:spLocks noRot="1" noChangeAspect="1" noMove="1" noResize="1" noEditPoints="1" noAdjustHandles="1" noChangeArrowheads="1" noChangeShapeType="1" noTextEdit="1"/>
              </p:cNvSpPr>
              <p:nvPr/>
            </p:nvSpPr>
            <p:spPr>
              <a:xfrm>
                <a:off x="3351950" y="5536654"/>
                <a:ext cx="2665755" cy="650434"/>
              </a:xfrm>
              <a:prstGeom prst="rect">
                <a:avLst/>
              </a:prstGeom>
              <a:blipFill>
                <a:blip r:embed="rId5"/>
                <a:stretch>
                  <a:fillRect/>
                </a:stretch>
              </a:blipFill>
            </p:spPr>
            <p:txBody>
              <a:bodyPr/>
              <a:lstStyle/>
              <a:p>
                <a:r>
                  <a:rPr lang="de-DE">
                    <a:noFill/>
                  </a:rPr>
                  <a:t> </a:t>
                </a:r>
              </a:p>
            </p:txBody>
          </p:sp>
        </mc:Fallback>
      </mc:AlternateContent>
      <p:sp>
        <p:nvSpPr>
          <p:cNvPr id="13" name="Rechteck 12"/>
          <p:cNvSpPr/>
          <p:nvPr/>
        </p:nvSpPr>
        <p:spPr>
          <a:xfrm>
            <a:off x="6896807" y="4654522"/>
            <a:ext cx="3466040" cy="523220"/>
          </a:xfrm>
          <a:prstGeom prst="rect">
            <a:avLst/>
          </a:prstGeom>
        </p:spPr>
        <p:txBody>
          <a:bodyPr wrap="square">
            <a:spAutoFit/>
          </a:bodyPr>
          <a:lstStyle/>
          <a:p>
            <a:r>
              <a:rPr lang="de-DE" sz="1400" dirty="0"/>
              <a:t>Dies werden wir später als </a:t>
            </a:r>
            <a:r>
              <a:rPr lang="de-DE" sz="1400" dirty="0" err="1"/>
              <a:t>Keynesianische</a:t>
            </a:r>
            <a:r>
              <a:rPr lang="de-DE" sz="1400" dirty="0"/>
              <a:t> Geldnachfrage bezeichnen	</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8</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a:t>einen</a:t>
                </a:r>
                <a:r>
                  <a:rPr lang="en-US" sz="2400" b="1" dirty="0"/>
                  <a:t> </a:t>
                </a:r>
                <a:r>
                  <a:rPr lang="en-US" sz="2400" b="1" dirty="0" err="1"/>
                  <a:t>Betrag</a:t>
                </a:r>
                <a:r>
                  <a:rPr lang="en-US" sz="2400" b="1" dirty="0"/>
                  <a:t> </a:t>
                </a:r>
                <a:r>
                  <a:rPr lang="en-US" sz="2400" b="1" dirty="0" err="1"/>
                  <a:t>vpmK</a:t>
                </a:r>
                <a:r>
                  <a:rPr lang="en-US" sz="2400" b="1" dirty="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auch</a:t>
                </a:r>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8" name="Rechteck 7"/>
          <p:cNvSpPr/>
          <p:nvPr/>
        </p:nvSpPr>
        <p:spPr>
          <a:xfrm>
            <a:off x="8166781" y="1788185"/>
            <a:ext cx="3363275" cy="1384995"/>
          </a:xfrm>
          <a:prstGeom prst="rect">
            <a:avLst/>
          </a:prstGeom>
        </p:spPr>
        <p:txBody>
          <a:bodyPr wrap="square">
            <a:spAutoFit/>
          </a:bodyPr>
          <a:lstStyle/>
          <a:p>
            <a:r>
              <a:rPr lang="de-DE" sz="1400" dirty="0"/>
              <a:t>Wenn gleichzeitig aber die Preise um 3% gestiegen sind, können sie sich nur Waren im Gegenwert von 1260/(1+3%)=1223,31 kaufen. Damit erhalten Sie letztlich aus ihren 1200 Euro nur einen Zuwachs von </a:t>
            </a:r>
          </a:p>
          <a:p>
            <a:r>
              <a:rPr lang="de-DE" sz="1400" dirty="0"/>
              <a:t>(1223,31-1200)/1200=1,94%</a:t>
            </a:r>
          </a:p>
        </p:txBody>
      </p:sp>
      <mc:AlternateContent xmlns:mc="http://schemas.openxmlformats.org/markup-compatibility/2006" xmlns:a14="http://schemas.microsoft.com/office/drawing/2010/main">
        <mc:Choice Requires="a14">
          <p:sp>
            <p:nvSpPr>
              <p:cNvPr id="9" name="Rechteck 8"/>
              <p:cNvSpPr/>
              <p:nvPr/>
            </p:nvSpPr>
            <p:spPr>
              <a:xfrm>
                <a:off x="8223427" y="578189"/>
                <a:ext cx="3363275" cy="523220"/>
              </a:xfrm>
              <a:prstGeom prst="rect">
                <a:avLst/>
              </a:prstGeom>
            </p:spPr>
            <p:txBody>
              <a:bodyPr wrap="square">
                <a:spAutoFit/>
              </a:bodyPr>
              <a:lstStyle/>
              <a:p>
                <a:r>
                  <a:rPr lang="de-DE" sz="1400" dirty="0"/>
                  <a:t>Beispiel: K=1200 Euro; i=5%; </a:t>
                </a:r>
                <a14:m>
                  <m:oMath xmlns:m="http://schemas.openxmlformats.org/officeDocument/2006/math">
                    <m:r>
                      <a:rPr lang="el-GR" sz="1400" i="1">
                        <a:latin typeface="Cambria Math" panose="02040503050406030204" pitchFamily="18" charset="0"/>
                      </a:rPr>
                      <m:t>𝜋</m:t>
                    </m:r>
                    <m:r>
                      <a:rPr lang="de-DE" sz="1400" b="0" i="1" smtClean="0">
                        <a:latin typeface="Cambria Math" panose="02040503050406030204" pitchFamily="18" charset="0"/>
                      </a:rPr>
                      <m:t>=3%</m:t>
                    </m:r>
                  </m:oMath>
                </a14:m>
                <a:endParaRPr lang="de-DE" sz="1400" b="0" i="1" dirty="0">
                  <a:latin typeface="Cambria Math" panose="02040503050406030204" pitchFamily="18" charset="0"/>
                </a:endParaRPr>
              </a:p>
              <a:p>
                <a:r>
                  <a:rPr lang="de-DE" sz="1400" dirty="0"/>
                  <a:t>Bestimmen Sie exakt den realen Zinssatz</a:t>
                </a:r>
                <a14:m>
                  <m:oMath xmlns:m="http://schemas.openxmlformats.org/officeDocument/2006/math">
                    <m:r>
                      <a:rPr lang="de-DE" sz="1400" b="0" i="1" smtClean="0">
                        <a:latin typeface="Cambria Math" panose="02040503050406030204" pitchFamily="18" charset="0"/>
                      </a:rPr>
                      <m:t>!</m:t>
                    </m:r>
                  </m:oMath>
                </a14:m>
                <a:endParaRPr lang="de-DE" sz="1400" dirty="0"/>
              </a:p>
            </p:txBody>
          </p:sp>
        </mc:Choice>
        <mc:Fallback xmlns="">
          <p:sp>
            <p:nvSpPr>
              <p:cNvPr id="9" name="Rechteck 8"/>
              <p:cNvSpPr>
                <a:spLocks noRot="1" noChangeAspect="1" noMove="1" noResize="1" noEditPoints="1" noAdjustHandles="1" noChangeArrowheads="1" noChangeShapeType="1" noTextEdit="1"/>
              </p:cNvSpPr>
              <p:nvPr/>
            </p:nvSpPr>
            <p:spPr>
              <a:xfrm>
                <a:off x="8223427" y="578189"/>
                <a:ext cx="3363275" cy="523220"/>
              </a:xfrm>
              <a:prstGeom prst="rect">
                <a:avLst/>
              </a:prstGeom>
              <a:blipFill>
                <a:blip r:embed="rId4"/>
                <a:stretch>
                  <a:fillRect l="-543" t="-1163" b="-10465"/>
                </a:stretch>
              </a:blipFill>
            </p:spPr>
            <p:txBody>
              <a:bodyPr/>
              <a:lstStyle/>
              <a:p>
                <a:r>
                  <a:rPr lang="de-DE">
                    <a:noFill/>
                  </a:rPr>
                  <a:t> </a:t>
                </a:r>
              </a:p>
            </p:txBody>
          </p:sp>
        </mc:Fallback>
      </mc:AlternateContent>
      <p:sp>
        <p:nvSpPr>
          <p:cNvPr id="10" name="Rechteck 9"/>
          <p:cNvSpPr/>
          <p:nvPr/>
        </p:nvSpPr>
        <p:spPr>
          <a:xfrm>
            <a:off x="8375826" y="1049521"/>
            <a:ext cx="3363275" cy="738664"/>
          </a:xfrm>
          <a:prstGeom prst="rect">
            <a:avLst/>
          </a:prstGeom>
        </p:spPr>
        <p:txBody>
          <a:bodyPr wrap="square">
            <a:spAutoFit/>
          </a:bodyPr>
          <a:lstStyle/>
          <a:p>
            <a:r>
              <a:rPr lang="de-DE" sz="1400" dirty="0"/>
              <a:t>Aus 1200 Euro werden zu einem Zinssatz von 5% nach einem Jahr</a:t>
            </a:r>
          </a:p>
          <a:p>
            <a:r>
              <a:rPr lang="de-DE" sz="1400" dirty="0"/>
              <a:t>1200(1+5%)=1260</a:t>
            </a:r>
          </a:p>
        </p:txBody>
      </p:sp>
      <mc:AlternateContent xmlns:mc="http://schemas.openxmlformats.org/markup-compatibility/2006" xmlns:a14="http://schemas.microsoft.com/office/drawing/2010/main">
        <mc:Choice Requires="a14">
          <p:sp>
            <p:nvSpPr>
              <p:cNvPr id="11" name="Rechteck 10"/>
              <p:cNvSpPr/>
              <p:nvPr/>
            </p:nvSpPr>
            <p:spPr>
              <a:xfrm>
                <a:off x="8300562" y="4779893"/>
                <a:ext cx="3363275" cy="307777"/>
              </a:xfrm>
              <a:prstGeom prst="rect">
                <a:avLst/>
              </a:prstGeom>
            </p:spPr>
            <p:txBody>
              <a:bodyPr wrap="square">
                <a:spAutoFit/>
              </a:bodyPr>
              <a:lstStyle/>
              <a:p>
                <a:r>
                  <a:rPr lang="de-DE" sz="1400" dirty="0"/>
                  <a:t>(1+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)(1+r)=(1+i) ausmultiplizieren</a:t>
                </a:r>
              </a:p>
            </p:txBody>
          </p:sp>
        </mc:Choice>
        <mc:Fallback xmlns="">
          <p:sp>
            <p:nvSpPr>
              <p:cNvPr id="11" name="Rechteck 10"/>
              <p:cNvSpPr>
                <a:spLocks noRot="1" noChangeAspect="1" noMove="1" noResize="1" noEditPoints="1" noAdjustHandles="1" noChangeArrowheads="1" noChangeShapeType="1" noTextEdit="1"/>
              </p:cNvSpPr>
              <p:nvPr/>
            </p:nvSpPr>
            <p:spPr>
              <a:xfrm>
                <a:off x="8300562" y="4779893"/>
                <a:ext cx="3363275" cy="307777"/>
              </a:xfrm>
              <a:prstGeom prst="rect">
                <a:avLst/>
              </a:prstGeom>
              <a:blipFill>
                <a:blip r:embed="rId5"/>
                <a:stretch>
                  <a:fillRect l="-544" t="-3922" b="-19608"/>
                </a:stretch>
              </a:blipFill>
            </p:spPr>
            <p:txBody>
              <a:bodyPr/>
              <a:lstStyle/>
              <a:p>
                <a:r>
                  <a:rPr lang="de-DE">
                    <a:noFill/>
                  </a:rPr>
                  <a:t> </a:t>
                </a:r>
              </a:p>
            </p:txBody>
          </p:sp>
        </mc:Fallback>
      </mc:AlternateContent>
      <p:sp>
        <p:nvSpPr>
          <p:cNvPr id="12" name="Rechteck 11"/>
          <p:cNvSpPr/>
          <p:nvPr/>
        </p:nvSpPr>
        <p:spPr>
          <a:xfrm>
            <a:off x="8166780" y="3103662"/>
            <a:ext cx="3363275" cy="1384995"/>
          </a:xfrm>
          <a:prstGeom prst="rect">
            <a:avLst/>
          </a:prstGeom>
        </p:spPr>
        <p:txBody>
          <a:bodyPr wrap="square">
            <a:spAutoFit/>
          </a:bodyPr>
          <a:lstStyle/>
          <a:p>
            <a:r>
              <a:rPr lang="de-DE" sz="1400" dirty="0"/>
              <a:t>Diese Ergebnis ist natürlich unabhängig von dem Anlagekapital K=1200</a:t>
            </a:r>
          </a:p>
          <a:p>
            <a:endParaRPr lang="de-DE" sz="1400" dirty="0"/>
          </a:p>
          <a:p>
            <a:r>
              <a:rPr lang="de-DE" sz="1400" dirty="0"/>
              <a:t>1200(1+1,94%)=1200(1+5%)/(1+4%)</a:t>
            </a:r>
          </a:p>
          <a:p>
            <a:r>
              <a:rPr lang="de-DE" sz="1400" dirty="0"/>
              <a:t>-&gt;(1+1,94%)=(1+5%)/(1+4%)</a:t>
            </a:r>
          </a:p>
          <a:p>
            <a:r>
              <a:rPr lang="de-DE" sz="1400" dirty="0"/>
              <a:t>Oder allgemein:</a:t>
            </a:r>
          </a:p>
        </p:txBody>
      </p:sp>
      <mc:AlternateContent xmlns:mc="http://schemas.openxmlformats.org/markup-compatibility/2006" xmlns:a14="http://schemas.microsoft.com/office/drawing/2010/main">
        <mc:Choice Requires="a14">
          <p:sp>
            <p:nvSpPr>
              <p:cNvPr id="13" name="Rechteck 12"/>
              <p:cNvSpPr/>
              <p:nvPr/>
            </p:nvSpPr>
            <p:spPr>
              <a:xfrm>
                <a:off x="8319181" y="4521907"/>
                <a:ext cx="3363275" cy="307777"/>
              </a:xfrm>
              <a:prstGeom prst="rect">
                <a:avLst/>
              </a:prstGeom>
            </p:spPr>
            <p:txBody>
              <a:bodyPr wrap="square">
                <a:spAutoFit/>
              </a:bodyPr>
              <a:lstStyle/>
              <a:p>
                <a:r>
                  <a:rPr lang="de-DE" sz="1400" dirty="0"/>
                  <a:t>(1+r)=(1+i)/(1+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 multipliziere mit (1+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 </a:t>
                </a:r>
              </a:p>
            </p:txBody>
          </p:sp>
        </mc:Choice>
        <mc:Fallback xmlns="">
          <p:sp>
            <p:nvSpPr>
              <p:cNvPr id="13" name="Rechteck 12"/>
              <p:cNvSpPr>
                <a:spLocks noRot="1" noChangeAspect="1" noMove="1" noResize="1" noEditPoints="1" noAdjustHandles="1" noChangeArrowheads="1" noChangeShapeType="1" noTextEdit="1"/>
              </p:cNvSpPr>
              <p:nvPr/>
            </p:nvSpPr>
            <p:spPr>
              <a:xfrm>
                <a:off x="8319181" y="4521907"/>
                <a:ext cx="3363275" cy="307777"/>
              </a:xfrm>
              <a:prstGeom prst="rect">
                <a:avLst/>
              </a:prstGeom>
              <a:blipFill>
                <a:blip r:embed="rId6"/>
                <a:stretch>
                  <a:fillRect l="-544" t="-4000"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Rechteck 13"/>
              <p:cNvSpPr/>
              <p:nvPr/>
            </p:nvSpPr>
            <p:spPr>
              <a:xfrm>
                <a:off x="8319180" y="5031026"/>
                <a:ext cx="3872820" cy="307777"/>
              </a:xfrm>
              <a:prstGeom prst="rect">
                <a:avLst/>
              </a:prstGeom>
            </p:spPr>
            <p:txBody>
              <a:bodyPr wrap="square">
                <a:spAutoFit/>
              </a:bodyPr>
              <a:lstStyle/>
              <a:p>
                <a:r>
                  <a:rPr lang="de-DE" sz="1400" dirty="0"/>
                  <a:t>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r=1+i -&gt;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r=i   </a:t>
                </a:r>
              </a:p>
            </p:txBody>
          </p:sp>
        </mc:Choice>
        <mc:Fallback xmlns="">
          <p:sp>
            <p:nvSpPr>
              <p:cNvPr id="14" name="Rechteck 13"/>
              <p:cNvSpPr>
                <a:spLocks noRot="1" noChangeAspect="1" noMove="1" noResize="1" noEditPoints="1" noAdjustHandles="1" noChangeArrowheads="1" noChangeShapeType="1" noTextEdit="1"/>
              </p:cNvSpPr>
              <p:nvPr/>
            </p:nvSpPr>
            <p:spPr>
              <a:xfrm>
                <a:off x="8319180" y="5031026"/>
                <a:ext cx="3872820" cy="307777"/>
              </a:xfrm>
              <a:prstGeom prst="rect">
                <a:avLst/>
              </a:prstGeom>
              <a:blipFill>
                <a:blip r:embed="rId7"/>
                <a:stretch>
                  <a:fillRect l="-472" t="-1961" b="-1960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p:cNvSpPr/>
              <p:nvPr/>
            </p:nvSpPr>
            <p:spPr>
              <a:xfrm>
                <a:off x="8274390" y="5256720"/>
                <a:ext cx="3872820" cy="307777"/>
              </a:xfrm>
              <a:prstGeom prst="rect">
                <a:avLst/>
              </a:prstGeom>
            </p:spPr>
            <p:txBody>
              <a:bodyPr wrap="square">
                <a:spAutoFit/>
              </a:bodyPr>
              <a:lstStyle/>
              <a:p>
                <a:r>
                  <a:rPr lang="de-DE" sz="1400" dirty="0"/>
                  <a:t>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r=1+i -&gt;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r=i   </a:t>
                </a:r>
              </a:p>
            </p:txBody>
          </p:sp>
        </mc:Choice>
        <mc:Fallback xmlns="">
          <p:sp>
            <p:nvSpPr>
              <p:cNvPr id="15" name="Rechteck 14"/>
              <p:cNvSpPr>
                <a:spLocks noRot="1" noChangeAspect="1" noMove="1" noResize="1" noEditPoints="1" noAdjustHandles="1" noChangeArrowheads="1" noChangeShapeType="1" noTextEdit="1"/>
              </p:cNvSpPr>
              <p:nvPr/>
            </p:nvSpPr>
            <p:spPr>
              <a:xfrm>
                <a:off x="8274390" y="5256720"/>
                <a:ext cx="3872820" cy="307777"/>
              </a:xfrm>
              <a:prstGeom prst="rect">
                <a:avLst/>
              </a:prstGeom>
              <a:blipFill>
                <a:blip r:embed="rId8"/>
                <a:stretch>
                  <a:fillRect l="-472" t="-1961" b="-1960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Rechteck 15"/>
              <p:cNvSpPr/>
              <p:nvPr/>
            </p:nvSpPr>
            <p:spPr>
              <a:xfrm>
                <a:off x="7809636" y="5495316"/>
                <a:ext cx="3872820" cy="1169551"/>
              </a:xfrm>
              <a:prstGeom prst="rect">
                <a:avLst/>
              </a:prstGeom>
            </p:spPr>
            <p:txBody>
              <a:bodyPr wrap="square">
                <a:spAutoFit/>
              </a:bodyPr>
              <a:lstStyle/>
              <a:p>
                <a:r>
                  <a:rPr lang="de-DE" sz="1400" dirty="0"/>
                  <a:t>Für kleine Zinsen und Inflation (&lt;10%) kann man den Term </a:t>
                </a:r>
                <a14:m>
                  <m:oMath xmlns:m="http://schemas.openxmlformats.org/officeDocument/2006/math">
                    <m:r>
                      <a:rPr lang="el-GR" sz="1400" i="1">
                        <a:latin typeface="Cambria Math" panose="02040503050406030204" pitchFamily="18" charset="0"/>
                      </a:rPr>
                      <m:t>𝜋</m:t>
                    </m:r>
                  </m:oMath>
                </a14:m>
                <a:r>
                  <a:rPr lang="de-DE" sz="1400" dirty="0"/>
                  <a:t>r in 1. Näherung weglassen und man erhält </a:t>
                </a:r>
                <a14:m>
                  <m:oMath xmlns:m="http://schemas.openxmlformats.org/officeDocument/2006/math">
                    <m:r>
                      <a:rPr lang="de-DE" sz="1400" i="1">
                        <a:latin typeface="Cambria Math" panose="02040503050406030204" pitchFamily="18" charset="0"/>
                      </a:rPr>
                      <m:t>𝑟</m:t>
                    </m:r>
                    <m:r>
                      <a:rPr lang="de-DE" sz="1400" i="1">
                        <a:latin typeface="Cambria Math" panose="02040503050406030204" pitchFamily="18" charset="0"/>
                      </a:rPr>
                      <m:t>=</m:t>
                    </m:r>
                    <m:r>
                      <a:rPr lang="de-DE" sz="1400" i="1">
                        <a:latin typeface="Cambria Math" panose="02040503050406030204" pitchFamily="18" charset="0"/>
                      </a:rPr>
                      <m:t>𝑖</m:t>
                    </m:r>
                    <m:r>
                      <a:rPr lang="de-DE" sz="1400" i="1">
                        <a:latin typeface="Cambria Math" panose="02040503050406030204" pitchFamily="18" charset="0"/>
                      </a:rPr>
                      <m:t>−</m:t>
                    </m:r>
                    <m:r>
                      <a:rPr lang="el-GR" sz="1400" i="1">
                        <a:latin typeface="Cambria Math" panose="02040503050406030204" pitchFamily="18" charset="0"/>
                      </a:rPr>
                      <m:t>𝜋</m:t>
                    </m:r>
                  </m:oMath>
                </a14:m>
                <a:endParaRPr lang="de-DE" sz="1400" dirty="0"/>
              </a:p>
              <a:p>
                <a:r>
                  <a:rPr lang="de-DE" sz="1400" dirty="0"/>
                  <a:t>Berechnen für ein Beispiel mit i=17% und </a:t>
                </a:r>
                <a14:m>
                  <m:oMath xmlns:m="http://schemas.openxmlformats.org/officeDocument/2006/math">
                    <m:r>
                      <a:rPr lang="el-GR" sz="1400" i="1">
                        <a:latin typeface="Cambria Math" panose="02040503050406030204" pitchFamily="18" charset="0"/>
                      </a:rPr>
                      <m:t>𝜋</m:t>
                    </m:r>
                  </m:oMath>
                </a14:m>
                <a:r>
                  <a:rPr lang="de-DE" sz="1400" dirty="0"/>
                  <a:t>=11% die Abweichung zur 1. Näherung</a:t>
                </a:r>
              </a:p>
            </p:txBody>
          </p:sp>
        </mc:Choice>
        <mc:Fallback xmlns="">
          <p:sp>
            <p:nvSpPr>
              <p:cNvPr id="16" name="Rechteck 15"/>
              <p:cNvSpPr>
                <a:spLocks noRot="1" noChangeAspect="1" noMove="1" noResize="1" noEditPoints="1" noAdjustHandles="1" noChangeArrowheads="1" noChangeShapeType="1" noTextEdit="1"/>
              </p:cNvSpPr>
              <p:nvPr/>
            </p:nvSpPr>
            <p:spPr>
              <a:xfrm>
                <a:off x="7809636" y="5495316"/>
                <a:ext cx="3872820" cy="1169551"/>
              </a:xfrm>
              <a:prstGeom prst="rect">
                <a:avLst/>
              </a:prstGeom>
              <a:blipFill>
                <a:blip r:embed="rId9"/>
                <a:stretch>
                  <a:fillRect l="-472" t="-521" b="-4688"/>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1179</Words>
  <Application>Microsoft Office PowerPoint</Application>
  <PresentationFormat>Breitbild</PresentationFormat>
  <Paragraphs>133</Paragraphs>
  <Slides>8</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Calibri Light</vt:lpstr>
      <vt:lpstr>Cambria Math</vt:lpstr>
      <vt:lpstr>Sparkasse Rg</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702</cp:revision>
  <dcterms:created xsi:type="dcterms:W3CDTF">2019-02-11T10:45:01Z</dcterms:created>
  <dcterms:modified xsi:type="dcterms:W3CDTF">2022-04-03T17:39:24Z</dcterms:modified>
</cp:coreProperties>
</file>