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262" r:id="rId2"/>
    <p:sldId id="1263" r:id="rId3"/>
    <p:sldId id="1264" r:id="rId4"/>
    <p:sldId id="1265" r:id="rId5"/>
    <p:sldId id="1266" r:id="rId6"/>
    <p:sldId id="1267" r:id="rId7"/>
    <p:sldId id="1268" r:id="rId8"/>
    <p:sldId id="1269"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53" d="100"/>
          <a:sy n="53" d="100"/>
        </p:scale>
        <p:origin x="396"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03.04.2022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498926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24147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3197242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655411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226718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6455276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5256403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390846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03.04.2022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03.04.2022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03.04.2022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03.04.2022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03.04.2022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03.04.2022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03.04.2022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03.04.2022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03.04.2022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03.04.2022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03.04.2022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03.04.2022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320.png"/><Relationship Id="rId3" Type="http://schemas.openxmlformats.org/officeDocument/2006/relationships/image" Target="../media/image811.png"/><Relationship Id="rId7" Type="http://schemas.openxmlformats.org/officeDocument/2006/relationships/image" Target="../media/image127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100.png"/><Relationship Id="rId5" Type="http://schemas.openxmlformats.org/officeDocument/2006/relationships/image" Target="../media/image10.png"/><Relationship Id="rId4" Type="http://schemas.openxmlformats.org/officeDocument/2006/relationships/image" Target="../media/image911.png"/><Relationship Id="rId9" Type="http://schemas.openxmlformats.org/officeDocument/2006/relationships/image" Target="../media/image39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1458072" y="1012995"/>
            <a:ext cx="8883125" cy="5094890"/>
          </a:xfrm>
          <a:prstGeom prst="rect">
            <a:avLst/>
          </a:prstGeom>
          <a:noFill/>
          <a:ln>
            <a:noFill/>
          </a:ln>
        </p:spPr>
        <p:txBody>
          <a:bodyPr vert="horz" wrap="square" lIns="81646" tIns="40823" rIns="81646" bIns="40823" anchorCtr="0" compatLnSpc="0">
            <a:noAutofit/>
          </a:bodyPr>
          <a:lstStyle/>
          <a:p>
            <a:r>
              <a:rPr lang="de-DE" sz="2540" dirty="0"/>
              <a:t>Eigenschaften von Gütern, die Geldcharakter haben können:</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Knappheit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Teilbarkeit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Gleichwertigkeit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Haltbarkeit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Übertragbarkeit</a:t>
            </a:r>
          </a:p>
          <a:p>
            <a:endParaRPr lang="de-DE" sz="2540" dirty="0"/>
          </a:p>
        </p:txBody>
      </p:sp>
      <p:sp>
        <p:nvSpPr>
          <p:cNvPr id="5" name="Textfeld 4"/>
          <p:cNvSpPr txBox="1"/>
          <p:nvPr/>
        </p:nvSpPr>
        <p:spPr>
          <a:xfrm>
            <a:off x="3867993" y="2273862"/>
            <a:ext cx="8324007" cy="307777"/>
          </a:xfrm>
          <a:prstGeom prst="rect">
            <a:avLst/>
          </a:prstGeom>
          <a:noFill/>
        </p:spPr>
        <p:txBody>
          <a:bodyPr wrap="square" rtlCol="0">
            <a:spAutoFit/>
          </a:bodyPr>
          <a:lstStyle/>
          <a:p>
            <a:r>
              <a:rPr lang="de-DE" sz="1400" dirty="0"/>
              <a:t>Für einen Grashalm wird wohl niemand etwas eintauschen, weil er überall verfügbar ist</a:t>
            </a:r>
          </a:p>
        </p:txBody>
      </p:sp>
      <p:sp>
        <p:nvSpPr>
          <p:cNvPr id="6" name="Textfeld 5"/>
          <p:cNvSpPr txBox="1"/>
          <p:nvPr/>
        </p:nvSpPr>
        <p:spPr>
          <a:xfrm>
            <a:off x="3867993" y="2994053"/>
            <a:ext cx="7557961" cy="307777"/>
          </a:xfrm>
          <a:prstGeom prst="rect">
            <a:avLst/>
          </a:prstGeom>
          <a:noFill/>
        </p:spPr>
        <p:txBody>
          <a:bodyPr wrap="square" rtlCol="0">
            <a:spAutoFit/>
          </a:bodyPr>
          <a:lstStyle/>
          <a:p>
            <a:r>
              <a:rPr lang="de-DE" sz="1400" dirty="0"/>
              <a:t>Jedes Tauschverhältnis zwischen zwei realen Gütern (z.B. Tisch gegen Stuhl) muss darstellbar sein</a:t>
            </a:r>
          </a:p>
        </p:txBody>
      </p:sp>
      <p:sp>
        <p:nvSpPr>
          <p:cNvPr id="7" name="Textfeld 6"/>
          <p:cNvSpPr txBox="1"/>
          <p:nvPr/>
        </p:nvSpPr>
        <p:spPr>
          <a:xfrm>
            <a:off x="4182234" y="3884380"/>
            <a:ext cx="7557961" cy="523220"/>
          </a:xfrm>
          <a:prstGeom prst="rect">
            <a:avLst/>
          </a:prstGeom>
          <a:noFill/>
        </p:spPr>
        <p:txBody>
          <a:bodyPr wrap="square" rtlCol="0">
            <a:spAutoFit/>
          </a:bodyPr>
          <a:lstStyle/>
          <a:p>
            <a:r>
              <a:rPr lang="de-DE" sz="1400" dirty="0"/>
              <a:t>Die tauschenden Individuen müssen „Geld“ die gleiche Wertigkeit zuordnen, um etwas gegen „Geld“ einzutauschen</a:t>
            </a:r>
          </a:p>
        </p:txBody>
      </p:sp>
      <p:sp>
        <p:nvSpPr>
          <p:cNvPr id="8" name="Textfeld 7"/>
          <p:cNvSpPr txBox="1"/>
          <p:nvPr/>
        </p:nvSpPr>
        <p:spPr>
          <a:xfrm>
            <a:off x="3579163" y="4652228"/>
            <a:ext cx="8161032" cy="307777"/>
          </a:xfrm>
          <a:prstGeom prst="rect">
            <a:avLst/>
          </a:prstGeom>
          <a:noFill/>
        </p:spPr>
        <p:txBody>
          <a:bodyPr wrap="square" rtlCol="0">
            <a:spAutoFit/>
          </a:bodyPr>
          <a:lstStyle/>
          <a:p>
            <a:r>
              <a:rPr lang="de-DE" sz="1400" dirty="0"/>
              <a:t>Dies ist für den intertemporalen Tausch nötig, bzw. die Wertaufbewahrungsfunktion (siehe Geldfunktionen)</a:t>
            </a:r>
          </a:p>
        </p:txBody>
      </p:sp>
      <p:sp>
        <p:nvSpPr>
          <p:cNvPr id="9" name="Textfeld 8"/>
          <p:cNvSpPr txBox="1"/>
          <p:nvPr/>
        </p:nvSpPr>
        <p:spPr>
          <a:xfrm>
            <a:off x="4103797" y="5420076"/>
            <a:ext cx="8088203" cy="523220"/>
          </a:xfrm>
          <a:prstGeom prst="rect">
            <a:avLst/>
          </a:prstGeom>
          <a:noFill/>
        </p:spPr>
        <p:txBody>
          <a:bodyPr wrap="square" rtlCol="0">
            <a:spAutoFit/>
          </a:bodyPr>
          <a:lstStyle/>
          <a:p>
            <a:r>
              <a:rPr lang="de-DE" sz="1400" dirty="0"/>
              <a:t>Dies ist quasi die „</a:t>
            </a:r>
            <a:r>
              <a:rPr lang="de-DE" sz="1400" dirty="0" err="1"/>
              <a:t>örtlichc</a:t>
            </a:r>
            <a:r>
              <a:rPr lang="de-DE" sz="1400" dirty="0"/>
              <a:t>“ Haltbarkeit. DDR-Mark durften sie bspw. früher nicht aus der DDR in den Westen ausführen.</a:t>
            </a:r>
          </a:p>
        </p:txBody>
      </p:sp>
      <p:sp>
        <p:nvSpPr>
          <p:cNvPr id="10" name="Rechteck 9">
            <a:extLst>
              <a:ext uri="{FF2B5EF4-FFF2-40B4-BE49-F238E27FC236}">
                <a16:creationId xmlns:a16="http://schemas.microsoft.com/office/drawing/2014/main" id="{A6CA1CC5-8DAC-4B9B-9A07-E122EC12D8A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88700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573355" cy="593674"/>
          </a:xfrm>
          <a:prstGeom prst="rect">
            <a:avLst/>
          </a:prstGeom>
          <a:noFill/>
          <a:ln>
            <a:noFill/>
          </a:ln>
        </p:spPr>
        <p:txBody>
          <a:bodyPr vert="horz" wrap="none" lIns="81646" tIns="40823" rIns="81646" bIns="40823" anchorCtr="0" compatLnSpc="0">
            <a:spAutoFit/>
          </a:bodyPr>
          <a:lstStyle/>
          <a:p>
            <a:r>
              <a:rPr lang="de-DE" sz="3266" dirty="0"/>
              <a:t>Geldbegriff und Geldfunktionen</a:t>
            </a:r>
          </a:p>
        </p:txBody>
      </p:sp>
      <p:sp>
        <p:nvSpPr>
          <p:cNvPr id="4" name="Textfeld 3"/>
          <p:cNvSpPr txBox="1"/>
          <p:nvPr/>
        </p:nvSpPr>
        <p:spPr>
          <a:xfrm>
            <a:off x="2082575" y="1256142"/>
            <a:ext cx="8883125" cy="5094890"/>
          </a:xfrm>
          <a:prstGeom prst="rect">
            <a:avLst/>
          </a:prstGeom>
          <a:noFill/>
          <a:ln>
            <a:noFill/>
          </a:ln>
        </p:spPr>
        <p:txBody>
          <a:bodyPr vert="horz" wrap="square" lIns="81646" tIns="40823" rIns="81646" bIns="40823" anchorCtr="0" compatLnSpc="0">
            <a:noAutofit/>
          </a:bodyPr>
          <a:lstStyle/>
          <a:p>
            <a:r>
              <a:rPr lang="de-DE" sz="2540" dirty="0"/>
              <a:t>In der modernen Ökonomie wird als Geld bezeichnet, was </a:t>
            </a:r>
          </a:p>
          <a:p>
            <a:r>
              <a:rPr lang="de-DE" sz="2540" dirty="0"/>
              <a:t>Geldfunktionen erfüllt:</a:t>
            </a:r>
          </a:p>
          <a:p>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Tauschmittel und Zahlungsmittel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Wertaufbewahrungsmittel</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Bewertungsmaßstab und Recheneinheit</a:t>
            </a:r>
          </a:p>
        </p:txBody>
      </p:sp>
      <p:sp>
        <p:nvSpPr>
          <p:cNvPr id="5" name="Rechteck 4">
            <a:extLst>
              <a:ext uri="{FF2B5EF4-FFF2-40B4-BE49-F238E27FC236}">
                <a16:creationId xmlns:a16="http://schemas.microsoft.com/office/drawing/2014/main" id="{29A014C4-957D-451C-9293-C0BB75ADE26C}"/>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F926ED60-129E-43F8-8F9D-7164586D88CA}"/>
              </a:ext>
            </a:extLst>
          </p:cNvPr>
          <p:cNvSpPr/>
          <p:nvPr/>
        </p:nvSpPr>
        <p:spPr>
          <a:xfrm>
            <a:off x="8689605" y="423720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45909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5690374" cy="593674"/>
          </a:xfrm>
          <a:prstGeom prst="rect">
            <a:avLst/>
          </a:prstGeom>
          <a:noFill/>
          <a:ln>
            <a:noFill/>
          </a:ln>
        </p:spPr>
        <p:txBody>
          <a:bodyPr vert="horz" wrap="none" lIns="81646" tIns="40823" rIns="81646" bIns="40823" anchorCtr="0" compatLnSpc="0">
            <a:spAutoFit/>
          </a:bodyPr>
          <a:lstStyle/>
          <a:p>
            <a:r>
              <a:rPr lang="de-DE" sz="3266" dirty="0"/>
              <a:t>Tauschmittel und Zahlungsmittel</a:t>
            </a:r>
          </a:p>
        </p:txBody>
      </p:sp>
      <p:sp>
        <p:nvSpPr>
          <p:cNvPr id="4" name="Textfeld 3"/>
          <p:cNvSpPr txBox="1"/>
          <p:nvPr/>
        </p:nvSpPr>
        <p:spPr>
          <a:xfrm>
            <a:off x="213773" y="831103"/>
            <a:ext cx="6009002" cy="5094890"/>
          </a:xfrm>
          <a:prstGeom prst="rect">
            <a:avLst/>
          </a:prstGeom>
          <a:noFill/>
          <a:ln>
            <a:noFill/>
          </a:ln>
        </p:spPr>
        <p:txBody>
          <a:bodyPr vert="horz" wrap="square" lIns="81646" tIns="40823" rIns="81646" bIns="40823" anchorCtr="0" compatLnSpc="0">
            <a:noAutofit/>
          </a:bodyPr>
          <a:lstStyle/>
          <a:p>
            <a:endParaRPr lang="de-DE" sz="2540" dirty="0"/>
          </a:p>
          <a:p>
            <a:r>
              <a:rPr lang="de-DE" sz="2000" dirty="0"/>
              <a:t>Geld vereinfacht Tauschvorgänge, indem Anbieter und </a:t>
            </a:r>
          </a:p>
          <a:p>
            <a:r>
              <a:rPr lang="de-DE" sz="2000" dirty="0"/>
              <a:t>Nachfrager eines realen Gutes sich nicht physisch </a:t>
            </a:r>
          </a:p>
          <a:p>
            <a:r>
              <a:rPr lang="de-DE" sz="2000" dirty="0"/>
              <a:t>treffen müssen</a:t>
            </a:r>
          </a:p>
          <a:p>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Die Transaktionskosten beim Tausch werden gesenkt</a:t>
            </a:r>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endParaRPr lang="de-DE" sz="2000" dirty="0"/>
          </a:p>
          <a:p>
            <a:pPr marL="414772" indent="-414772">
              <a:buFont typeface="Arial" panose="020B0604020202020204" pitchFamily="34" charset="0"/>
              <a:buChar char="•"/>
            </a:pPr>
            <a:r>
              <a:rPr lang="de-DE" sz="2000" dirty="0"/>
              <a:t>Geld vereinfacht eine arbeitsteilige Produktion</a:t>
            </a:r>
          </a:p>
        </p:txBody>
      </p:sp>
      <p:sp>
        <p:nvSpPr>
          <p:cNvPr id="5" name="Textfeld 4"/>
          <p:cNvSpPr txBox="1"/>
          <p:nvPr/>
        </p:nvSpPr>
        <p:spPr>
          <a:xfrm>
            <a:off x="6732573" y="1221897"/>
            <a:ext cx="5459427" cy="738664"/>
          </a:xfrm>
          <a:prstGeom prst="rect">
            <a:avLst/>
          </a:prstGeom>
          <a:noFill/>
        </p:spPr>
        <p:txBody>
          <a:bodyPr wrap="square" rtlCol="0">
            <a:spAutoFit/>
          </a:bodyPr>
          <a:lstStyle/>
          <a:p>
            <a:r>
              <a:rPr lang="de-DE" sz="1400" dirty="0"/>
              <a:t>Die örtliche und zeitliche Koinzidenz der Präferenzen der Individuen und der verfügbaren Gütern ist durch den „Zwischentausch“ mit Geld nicht mehr nötig   </a:t>
            </a:r>
          </a:p>
        </p:txBody>
      </p:sp>
      <p:sp>
        <p:nvSpPr>
          <p:cNvPr id="2" name="Textfeld 1"/>
          <p:cNvSpPr txBox="1"/>
          <p:nvPr/>
        </p:nvSpPr>
        <p:spPr>
          <a:xfrm>
            <a:off x="10088642" y="5530592"/>
            <a:ext cx="309700" cy="369332"/>
          </a:xfrm>
          <a:prstGeom prst="rect">
            <a:avLst/>
          </a:prstGeom>
          <a:noFill/>
        </p:spPr>
        <p:txBody>
          <a:bodyPr wrap="none" rtlCol="0">
            <a:spAutoFit/>
          </a:bodyPr>
          <a:lstStyle/>
          <a:p>
            <a:r>
              <a:rPr lang="de-DE" dirty="0"/>
              <a:t>B</a:t>
            </a:r>
          </a:p>
        </p:txBody>
      </p:sp>
      <p:cxnSp>
        <p:nvCxnSpPr>
          <p:cNvPr id="7" name="Gerade Verbindung mit Pfeil 6"/>
          <p:cNvCxnSpPr/>
          <p:nvPr/>
        </p:nvCxnSpPr>
        <p:spPr>
          <a:xfrm>
            <a:off x="9281565" y="4536723"/>
            <a:ext cx="882032" cy="8092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H="1">
            <a:off x="8779858" y="5715258"/>
            <a:ext cx="11719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V="1">
            <a:off x="8446166" y="4610531"/>
            <a:ext cx="429448" cy="6615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8919731" y="4241199"/>
            <a:ext cx="317716" cy="369332"/>
          </a:xfrm>
          <a:prstGeom prst="rect">
            <a:avLst/>
          </a:prstGeom>
          <a:noFill/>
        </p:spPr>
        <p:txBody>
          <a:bodyPr wrap="none" rtlCol="0">
            <a:spAutoFit/>
          </a:bodyPr>
          <a:lstStyle/>
          <a:p>
            <a:r>
              <a:rPr lang="de-DE" dirty="0"/>
              <a:t>A</a:t>
            </a:r>
          </a:p>
        </p:txBody>
      </p:sp>
      <p:sp>
        <p:nvSpPr>
          <p:cNvPr id="13" name="Textfeld 12"/>
          <p:cNvSpPr txBox="1"/>
          <p:nvPr/>
        </p:nvSpPr>
        <p:spPr>
          <a:xfrm>
            <a:off x="8136466" y="5549065"/>
            <a:ext cx="308098" cy="369332"/>
          </a:xfrm>
          <a:prstGeom prst="rect">
            <a:avLst/>
          </a:prstGeom>
          <a:noFill/>
        </p:spPr>
        <p:txBody>
          <a:bodyPr wrap="none" rtlCol="0">
            <a:spAutoFit/>
          </a:bodyPr>
          <a:lstStyle/>
          <a:p>
            <a:r>
              <a:rPr lang="de-DE" dirty="0"/>
              <a:t>C</a:t>
            </a:r>
          </a:p>
        </p:txBody>
      </p:sp>
      <p:sp>
        <p:nvSpPr>
          <p:cNvPr id="14" name="Textfeld 13"/>
          <p:cNvSpPr txBox="1"/>
          <p:nvPr/>
        </p:nvSpPr>
        <p:spPr>
          <a:xfrm>
            <a:off x="9111632" y="5345926"/>
            <a:ext cx="466809" cy="369332"/>
          </a:xfrm>
          <a:prstGeom prst="rect">
            <a:avLst/>
          </a:prstGeom>
          <a:noFill/>
        </p:spPr>
        <p:txBody>
          <a:bodyPr wrap="square" rtlCol="0">
            <a:spAutoFit/>
          </a:bodyPr>
          <a:lstStyle/>
          <a:p>
            <a:r>
              <a:rPr lang="de-DE" dirty="0">
                <a:solidFill>
                  <a:schemeClr val="accent1"/>
                </a:solidFill>
              </a:rPr>
              <a:t>Y</a:t>
            </a:r>
          </a:p>
        </p:txBody>
      </p:sp>
      <p:sp>
        <p:nvSpPr>
          <p:cNvPr id="15" name="Textfeld 14"/>
          <p:cNvSpPr txBox="1"/>
          <p:nvPr/>
        </p:nvSpPr>
        <p:spPr>
          <a:xfrm>
            <a:off x="9436662" y="4822804"/>
            <a:ext cx="304892" cy="369332"/>
          </a:xfrm>
          <a:prstGeom prst="rect">
            <a:avLst/>
          </a:prstGeom>
          <a:noFill/>
        </p:spPr>
        <p:txBody>
          <a:bodyPr wrap="none" rtlCol="0">
            <a:spAutoFit/>
          </a:bodyPr>
          <a:lstStyle/>
          <a:p>
            <a:r>
              <a:rPr lang="de-DE" dirty="0">
                <a:solidFill>
                  <a:schemeClr val="accent1"/>
                </a:solidFill>
              </a:rPr>
              <a:t>X</a:t>
            </a:r>
          </a:p>
        </p:txBody>
      </p:sp>
      <p:sp>
        <p:nvSpPr>
          <p:cNvPr id="16" name="Textfeld 15"/>
          <p:cNvSpPr txBox="1"/>
          <p:nvPr/>
        </p:nvSpPr>
        <p:spPr>
          <a:xfrm>
            <a:off x="8627663" y="4845709"/>
            <a:ext cx="292068" cy="369332"/>
          </a:xfrm>
          <a:prstGeom prst="rect">
            <a:avLst/>
          </a:prstGeom>
          <a:noFill/>
        </p:spPr>
        <p:txBody>
          <a:bodyPr wrap="none" rtlCol="0">
            <a:spAutoFit/>
          </a:bodyPr>
          <a:lstStyle/>
          <a:p>
            <a:r>
              <a:rPr lang="de-DE" dirty="0">
                <a:solidFill>
                  <a:schemeClr val="accent1"/>
                </a:solidFill>
              </a:rPr>
              <a:t>Z</a:t>
            </a:r>
          </a:p>
        </p:txBody>
      </p:sp>
      <p:sp>
        <p:nvSpPr>
          <p:cNvPr id="17" name="Textfeld 16"/>
          <p:cNvSpPr txBox="1"/>
          <p:nvPr/>
        </p:nvSpPr>
        <p:spPr>
          <a:xfrm>
            <a:off x="6706949" y="2005473"/>
            <a:ext cx="5459427" cy="1815882"/>
          </a:xfrm>
          <a:prstGeom prst="rect">
            <a:avLst/>
          </a:prstGeom>
          <a:noFill/>
        </p:spPr>
        <p:txBody>
          <a:bodyPr wrap="square" rtlCol="0">
            <a:spAutoFit/>
          </a:bodyPr>
          <a:lstStyle/>
          <a:p>
            <a:r>
              <a:rPr lang="de-DE" sz="1400" dirty="0"/>
              <a:t>Beispiel:</a:t>
            </a:r>
          </a:p>
          <a:p>
            <a:r>
              <a:rPr lang="de-DE" sz="1400" dirty="0"/>
              <a:t>A besitzt X; B besitzt Y; C besitzt Z</a:t>
            </a:r>
          </a:p>
          <a:p>
            <a:r>
              <a:rPr lang="de-DE" sz="1400" dirty="0"/>
              <a:t>A möchte Z; B  möchte X; C möchte Y</a:t>
            </a:r>
          </a:p>
          <a:p>
            <a:r>
              <a:rPr lang="de-DE" sz="1400" dirty="0"/>
              <a:t>Ohne Geld müssen sich alle drei Individuen mit Ihren Gütern an einem Ort zu einer bestimmten Zeit treffen (oder ein aufwendiges Vertragswerk abschließen!)</a:t>
            </a:r>
          </a:p>
          <a:p>
            <a:r>
              <a:rPr lang="de-DE" sz="1400" dirty="0"/>
              <a:t>Mit Geld kann jedes Gut an unterschiedlichen Orten zu unterschiedlichen Zeiten getauscht werden </a:t>
            </a:r>
          </a:p>
        </p:txBody>
      </p:sp>
      <p:cxnSp>
        <p:nvCxnSpPr>
          <p:cNvPr id="18" name="Gerade Verbindung mit Pfeil 17"/>
          <p:cNvCxnSpPr/>
          <p:nvPr/>
        </p:nvCxnSpPr>
        <p:spPr>
          <a:xfrm flipH="1" flipV="1">
            <a:off x="9406318" y="4386815"/>
            <a:ext cx="878659" cy="80532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9913946" y="4425865"/>
            <a:ext cx="620683" cy="369332"/>
          </a:xfrm>
          <a:prstGeom prst="rect">
            <a:avLst/>
          </a:prstGeom>
          <a:noFill/>
          <a:ln>
            <a:solidFill>
              <a:srgbClr val="FF0000"/>
            </a:solidFill>
          </a:ln>
        </p:spPr>
        <p:txBody>
          <a:bodyPr wrap="none" rtlCol="0">
            <a:spAutoFit/>
          </a:bodyPr>
          <a:lstStyle/>
          <a:p>
            <a:r>
              <a:rPr lang="de-DE" dirty="0">
                <a:solidFill>
                  <a:srgbClr val="FF0000"/>
                </a:solidFill>
              </a:rPr>
              <a:t>Geld</a:t>
            </a:r>
          </a:p>
        </p:txBody>
      </p:sp>
      <p:cxnSp>
        <p:nvCxnSpPr>
          <p:cNvPr id="21" name="Gerade Verbindung mit Pfeil 20"/>
          <p:cNvCxnSpPr/>
          <p:nvPr/>
        </p:nvCxnSpPr>
        <p:spPr>
          <a:xfrm flipH="1">
            <a:off x="8130686" y="4496471"/>
            <a:ext cx="607534" cy="94946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7745814" y="4602533"/>
            <a:ext cx="620683" cy="369332"/>
          </a:xfrm>
          <a:prstGeom prst="rect">
            <a:avLst/>
          </a:prstGeom>
          <a:noFill/>
          <a:ln>
            <a:solidFill>
              <a:srgbClr val="FF0000"/>
            </a:solidFill>
          </a:ln>
        </p:spPr>
        <p:txBody>
          <a:bodyPr wrap="none" rtlCol="0">
            <a:spAutoFit/>
          </a:bodyPr>
          <a:lstStyle/>
          <a:p>
            <a:r>
              <a:rPr lang="de-DE" dirty="0">
                <a:solidFill>
                  <a:srgbClr val="FF0000"/>
                </a:solidFill>
              </a:rPr>
              <a:t>Geld</a:t>
            </a:r>
          </a:p>
        </p:txBody>
      </p:sp>
      <p:cxnSp>
        <p:nvCxnSpPr>
          <p:cNvPr id="26" name="Gerade Verbindung mit Pfeil 25"/>
          <p:cNvCxnSpPr/>
          <p:nvPr/>
        </p:nvCxnSpPr>
        <p:spPr>
          <a:xfrm flipV="1">
            <a:off x="8763584" y="5843819"/>
            <a:ext cx="1188271" cy="2669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7" name="Textfeld 26"/>
          <p:cNvSpPr txBox="1"/>
          <p:nvPr/>
        </p:nvSpPr>
        <p:spPr>
          <a:xfrm>
            <a:off x="9039186" y="5952549"/>
            <a:ext cx="620683" cy="369332"/>
          </a:xfrm>
          <a:prstGeom prst="rect">
            <a:avLst/>
          </a:prstGeom>
          <a:noFill/>
          <a:ln>
            <a:solidFill>
              <a:srgbClr val="FF0000"/>
            </a:solidFill>
          </a:ln>
        </p:spPr>
        <p:txBody>
          <a:bodyPr wrap="none" rtlCol="0">
            <a:spAutoFit/>
          </a:bodyPr>
          <a:lstStyle/>
          <a:p>
            <a:r>
              <a:rPr lang="de-DE" dirty="0">
                <a:solidFill>
                  <a:srgbClr val="FF0000"/>
                </a:solidFill>
              </a:rPr>
              <a:t>Geld</a:t>
            </a:r>
          </a:p>
        </p:txBody>
      </p:sp>
      <p:sp>
        <p:nvSpPr>
          <p:cNvPr id="23" name="Rechteck 22">
            <a:extLst>
              <a:ext uri="{FF2B5EF4-FFF2-40B4-BE49-F238E27FC236}">
                <a16:creationId xmlns:a16="http://schemas.microsoft.com/office/drawing/2014/main" id="{A9569FCB-340A-4859-8C7B-FD17CDCF2E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72802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12" grpId="0"/>
      <p:bldP spid="13" grpId="0"/>
      <p:bldP spid="14" grpId="0"/>
      <p:bldP spid="15" grpId="0"/>
      <p:bldP spid="16" grpId="0"/>
      <p:bldP spid="17" grpId="0"/>
      <p:bldP spid="20" grpId="0" animBg="1"/>
      <p:bldP spid="22"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4781535" cy="593674"/>
          </a:xfrm>
          <a:prstGeom prst="rect">
            <a:avLst/>
          </a:prstGeom>
          <a:noFill/>
          <a:ln>
            <a:noFill/>
          </a:ln>
        </p:spPr>
        <p:txBody>
          <a:bodyPr vert="horz" wrap="none" lIns="81646" tIns="40823" rIns="81646" bIns="40823" anchorCtr="0" compatLnSpc="0">
            <a:spAutoFit/>
          </a:bodyPr>
          <a:lstStyle/>
          <a:p>
            <a:r>
              <a:rPr lang="de-DE" sz="3266" dirty="0"/>
              <a:t>Wertaufbewahrungsmittel	</a:t>
            </a:r>
          </a:p>
        </p:txBody>
      </p:sp>
      <p:sp>
        <p:nvSpPr>
          <p:cNvPr id="4" name="Textfeld 3"/>
          <p:cNvSpPr txBox="1"/>
          <p:nvPr/>
        </p:nvSpPr>
        <p:spPr>
          <a:xfrm>
            <a:off x="1654154" y="1077732"/>
            <a:ext cx="8883125" cy="5094890"/>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Bei zeitlicher Differenz zwischen Ein- und Ausgaben</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Verschiebung von Konsumplänen in die Zukunft</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Geld konkurriert dabei mit anderen Vermögensarten                (z. B. Aktien, Immobilien). Geld weist im Allgemeinen           aber einen höheren Liquiditätsgrad auf</a:t>
            </a:r>
          </a:p>
          <a:p>
            <a:endParaRPr lang="de-DE" sz="2540" dirty="0"/>
          </a:p>
        </p:txBody>
      </p:sp>
      <p:sp>
        <p:nvSpPr>
          <p:cNvPr id="5" name="Rechteck 4">
            <a:extLst>
              <a:ext uri="{FF2B5EF4-FFF2-40B4-BE49-F238E27FC236}">
                <a16:creationId xmlns:a16="http://schemas.microsoft.com/office/drawing/2014/main" id="{EA4D01A2-3977-4289-B32F-E072AA9A22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9158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237429"/>
            <a:ext cx="6954759" cy="593674"/>
          </a:xfrm>
          <a:prstGeom prst="rect">
            <a:avLst/>
          </a:prstGeom>
          <a:noFill/>
          <a:ln>
            <a:noFill/>
          </a:ln>
        </p:spPr>
        <p:txBody>
          <a:bodyPr vert="horz" wrap="none" lIns="81646" tIns="40823" rIns="81646" bIns="40823" anchorCtr="0" compatLnSpc="0">
            <a:spAutoFit/>
          </a:bodyPr>
          <a:lstStyle/>
          <a:p>
            <a:r>
              <a:rPr lang="de-DE" sz="3266" dirty="0"/>
              <a:t>Bewertungsmaßstab und Recheneinheit</a:t>
            </a:r>
          </a:p>
        </p:txBody>
      </p:sp>
      <p:sp>
        <p:nvSpPr>
          <p:cNvPr id="4" name="Textfeld 3"/>
          <p:cNvSpPr txBox="1"/>
          <p:nvPr/>
        </p:nvSpPr>
        <p:spPr>
          <a:xfrm>
            <a:off x="1654154" y="1077732"/>
            <a:ext cx="8883125" cy="3769397"/>
          </a:xfrm>
          <a:prstGeom prst="rect">
            <a:avLst/>
          </a:prstGeom>
          <a:noFill/>
          <a:ln>
            <a:noFill/>
          </a:ln>
        </p:spPr>
        <p:txBody>
          <a:bodyPr vert="horz" wrap="square" lIns="81646" tIns="40823" rIns="81646" bIns="40823" anchorCtr="0" compatLnSpc="0">
            <a:noAutofit/>
          </a:bodyPr>
          <a:lstStyle/>
          <a:p>
            <a:pPr marL="414772" indent="-414772">
              <a:buFont typeface="Arial" panose="020B0604020202020204" pitchFamily="34" charset="0"/>
              <a:buChar char="•"/>
            </a:pPr>
            <a:r>
              <a:rPr lang="de-DE" sz="2540" dirty="0"/>
              <a:t>Standardisierung der Bewertung</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Die relativen Preisverhältnisse drücken das Tauschverhältnis zwischen realen Gütern aus</a:t>
            </a:r>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de-DE" sz="2540" dirty="0"/>
              <a:t>Bildet die Grundlage der Wirtschaftsrechnung (z. B. VGR und Berechnung des Bruttoinlandsprodukts</a:t>
            </a:r>
          </a:p>
        </p:txBody>
      </p:sp>
      <p:sp>
        <p:nvSpPr>
          <p:cNvPr id="2" name="Rechteck 1"/>
          <p:cNvSpPr/>
          <p:nvPr/>
        </p:nvSpPr>
        <p:spPr>
          <a:xfrm>
            <a:off x="6095716" y="4724426"/>
            <a:ext cx="3634585" cy="369332"/>
          </a:xfrm>
          <a:prstGeom prst="rect">
            <a:avLst/>
          </a:prstGeom>
        </p:spPr>
        <p:txBody>
          <a:bodyPr wrap="none">
            <a:spAutoFit/>
          </a:bodyPr>
          <a:lstStyle/>
          <a:p>
            <a:r>
              <a:rPr lang="de-DE" dirty="0"/>
              <a:t>(vgl. Definition des BIP! Marktpreise!</a:t>
            </a:r>
          </a:p>
        </p:txBody>
      </p:sp>
      <p:sp>
        <p:nvSpPr>
          <p:cNvPr id="5" name="Rechteck 4">
            <a:extLst>
              <a:ext uri="{FF2B5EF4-FFF2-40B4-BE49-F238E27FC236}">
                <a16:creationId xmlns:a16="http://schemas.microsoft.com/office/drawing/2014/main" id="{7B258D37-25FC-441C-A4F5-D4BC55D119F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805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403197" y="15092"/>
            <a:ext cx="4220805" cy="593674"/>
          </a:xfrm>
          <a:prstGeom prst="rect">
            <a:avLst/>
          </a:prstGeom>
          <a:noFill/>
          <a:ln>
            <a:noFill/>
          </a:ln>
        </p:spPr>
        <p:txBody>
          <a:bodyPr vert="horz" wrap="none" lIns="81646" tIns="40823" rIns="81646" bIns="40823" anchorCtr="0" compatLnSpc="0">
            <a:spAutoFit/>
          </a:bodyPr>
          <a:lstStyle/>
          <a:p>
            <a:r>
              <a:rPr lang="de-DE" sz="3266" dirty="0"/>
              <a:t>Motive der Geldhaltung</a:t>
            </a:r>
          </a:p>
        </p:txBody>
      </p:sp>
      <p:sp>
        <p:nvSpPr>
          <p:cNvPr id="4" name="Textfeld 3"/>
          <p:cNvSpPr txBox="1"/>
          <p:nvPr/>
        </p:nvSpPr>
        <p:spPr>
          <a:xfrm>
            <a:off x="178025" y="380235"/>
            <a:ext cx="12013975" cy="3491737"/>
          </a:xfrm>
          <a:prstGeom prst="rect">
            <a:avLst/>
          </a:prstGeom>
          <a:noFill/>
          <a:ln>
            <a:noFill/>
          </a:ln>
        </p:spPr>
        <p:txBody>
          <a:bodyPr vert="horz" wrap="square" lIns="81646" tIns="40823" rIns="81646" bIns="40823" anchorCtr="0" compatLnSpc="0">
            <a:noAutofit/>
          </a:bodyPr>
          <a:lstStyle/>
          <a:p>
            <a:r>
              <a:rPr lang="de-DE" sz="1996" b="1" u="sng" dirty="0"/>
              <a:t>Tauschmotiv</a:t>
            </a:r>
            <a:endParaRPr lang="de-DE" sz="1996" dirty="0"/>
          </a:p>
          <a:p>
            <a:r>
              <a:rPr lang="de-DE" sz="1996" dirty="0"/>
              <a:t>Das Tauschmotiv ist auf das häufige zeitliche und örtliche Auseinanderfallen von Einnahmen und Ausgaben in einer arbeitsteiligen Wirtschaft zurückzuführen 		</a:t>
            </a:r>
          </a:p>
          <a:p>
            <a:endParaRPr lang="de-DE" sz="1996" dirty="0"/>
          </a:p>
          <a:p>
            <a:endParaRPr lang="de-DE" sz="1996" b="1" u="sng" dirty="0"/>
          </a:p>
          <a:p>
            <a:r>
              <a:rPr lang="de-DE" sz="1996" b="1" u="sng" dirty="0"/>
              <a:t>Vorsichtsmotiv</a:t>
            </a:r>
            <a:endParaRPr lang="de-DE" sz="1996" dirty="0"/>
          </a:p>
          <a:p>
            <a:r>
              <a:rPr lang="de-DE" sz="1996" dirty="0"/>
              <a:t>Das Vorsichtsmotiv ergibt sich aus der großen Unsicherheit, die üblicherweise über die zukünftige Wirtschaftsentwicklung herrscht</a:t>
            </a:r>
          </a:p>
          <a:p>
            <a:endParaRPr lang="de-DE" sz="1996" dirty="0"/>
          </a:p>
          <a:p>
            <a:endParaRPr lang="de-DE" sz="1996" dirty="0"/>
          </a:p>
        </p:txBody>
      </p:sp>
      <p:sp>
        <p:nvSpPr>
          <p:cNvPr id="5" name="Rechteck 4"/>
          <p:cNvSpPr/>
          <p:nvPr/>
        </p:nvSpPr>
        <p:spPr>
          <a:xfrm>
            <a:off x="526754" y="1430970"/>
            <a:ext cx="10957680" cy="523220"/>
          </a:xfrm>
          <a:prstGeom prst="rect">
            <a:avLst/>
          </a:prstGeom>
        </p:spPr>
        <p:txBody>
          <a:bodyPr wrap="square">
            <a:spAutoFit/>
          </a:bodyPr>
          <a:lstStyle/>
          <a:p>
            <a:r>
              <a:rPr lang="de-DE" sz="1400" dirty="0"/>
              <a:t>Sie werden hoffentlich in Zukunft wieder umso mehr Geld Samstags mitnehmen, bzw. darauf achten, dass ihr Konto für die EC oder Kreditkarte gedeckt ist, je mehr sie in der Fußgängerzone einkaufen möchten</a:t>
            </a:r>
          </a:p>
        </p:txBody>
      </p:sp>
      <p:sp>
        <p:nvSpPr>
          <p:cNvPr id="6" name="Rechteck 5"/>
          <p:cNvSpPr/>
          <p:nvPr/>
        </p:nvSpPr>
        <p:spPr>
          <a:xfrm>
            <a:off x="267278" y="2826757"/>
            <a:ext cx="11924722" cy="738664"/>
          </a:xfrm>
          <a:prstGeom prst="rect">
            <a:avLst/>
          </a:prstGeom>
        </p:spPr>
        <p:txBody>
          <a:bodyPr wrap="square">
            <a:spAutoFit/>
          </a:bodyPr>
          <a:lstStyle/>
          <a:p>
            <a:r>
              <a:rPr lang="de-DE" sz="1400" dirty="0"/>
              <a:t>Wenn sie hoffentlich wieder in den Urlaub fahren können, werden sie eine gewisse „Sicherheitskasse“  für unvorhergesehene Ausgaben bilden. Bei instabiler Konjunkturentwicklung werden Unternehmen Rückstellungen bilden, um eine Absatzschwäche abfedern zu können.</a:t>
            </a:r>
          </a:p>
          <a:p>
            <a:r>
              <a:rPr lang="de-DE" sz="1400" dirty="0"/>
              <a:t>(Bei </a:t>
            </a:r>
            <a:r>
              <a:rPr lang="de-DE" sz="1400" dirty="0" err="1"/>
              <a:t>Vapiano</a:t>
            </a:r>
            <a:r>
              <a:rPr lang="de-DE" sz="1400" dirty="0"/>
              <a:t>, einer der ersten gemeldeten Insolvenzen, war auch ohne die Corona-Krise ein Liquiditätsengpass gemeldet)</a:t>
            </a:r>
          </a:p>
        </p:txBody>
      </p:sp>
      <p:sp>
        <p:nvSpPr>
          <p:cNvPr id="7" name="Rechteck 6"/>
          <p:cNvSpPr/>
          <p:nvPr/>
        </p:nvSpPr>
        <p:spPr>
          <a:xfrm>
            <a:off x="0" y="5772190"/>
            <a:ext cx="11735909" cy="1092607"/>
          </a:xfrm>
          <a:prstGeom prst="rect">
            <a:avLst/>
          </a:prstGeom>
        </p:spPr>
        <p:txBody>
          <a:bodyPr wrap="square">
            <a:spAutoFit/>
          </a:bodyPr>
          <a:lstStyle/>
          <a:p>
            <a:r>
              <a:rPr lang="de-DE" sz="1300" dirty="0"/>
              <a:t>Genau diese Situation, dass bei niedrigem (bzw. negativem) Zinsniveau die Leute Ihr Geld auf Tagesgeldkonten gehalten haben und eben nicht investiert haben, hatten wir die letzten Jahre. Die </a:t>
            </a:r>
            <a:r>
              <a:rPr lang="de-DE" sz="1300" dirty="0" err="1"/>
              <a:t>Coronakrise</a:t>
            </a:r>
            <a:r>
              <a:rPr lang="de-DE" sz="1300" dirty="0"/>
              <a:t> hat nur zu einem kurzfristigen Einbruch an den Aktienmärkten geführt. Zusätzlich zeigen die ersten Signale, dass auch das Ergebnis der US-Präsidentschaftswahlen zu einer weiteren Konsolidierung an den Aktienmärkten führt. Bezeichnend ist, dass vor Corona, die Aktienmärkte insbesondere von </a:t>
            </a:r>
            <a:r>
              <a:rPr lang="de-DE" sz="1300" dirty="0" err="1"/>
              <a:t>Trumpels</a:t>
            </a:r>
            <a:r>
              <a:rPr lang="de-DE" sz="1300" dirty="0"/>
              <a:t> Wirtschaftspolitik getrieben worden sind. Insgesamt können die Kapitalmärkte können damit als hochgradig „neutral“ in Bezug auf die </a:t>
            </a:r>
            <a:r>
              <a:rPr lang="de-DE" sz="1300" dirty="0" err="1"/>
              <a:t>Coronakrise</a:t>
            </a:r>
            <a:r>
              <a:rPr lang="de-DE" sz="1300" dirty="0"/>
              <a:t> angesehen werden. Letztlich ist dies wohl darauf zurückzuführen, dass dem Kapital aufgrund der künstlich niedrig gehaltenen Zinsen die alternative Anlageform zum </a:t>
            </a:r>
            <a:r>
              <a:rPr lang="de-DE" sz="1300" dirty="0" err="1"/>
              <a:t>Aaktienmarkt</a:t>
            </a:r>
            <a:r>
              <a:rPr lang="de-DE" sz="1300" dirty="0"/>
              <a:t> fehlt.</a:t>
            </a:r>
          </a:p>
        </p:txBody>
      </p:sp>
      <p:sp>
        <p:nvSpPr>
          <p:cNvPr id="8" name="Rechteck 7">
            <a:extLst>
              <a:ext uri="{FF2B5EF4-FFF2-40B4-BE49-F238E27FC236}">
                <a16:creationId xmlns:a16="http://schemas.microsoft.com/office/drawing/2014/main" id="{E3C709BC-0364-4F04-8915-CC70142EA2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FCA7AC7F-DC63-4285-96DD-AE1D18DE9EFD}"/>
              </a:ext>
            </a:extLst>
          </p:cNvPr>
          <p:cNvSpPr txBox="1"/>
          <p:nvPr/>
        </p:nvSpPr>
        <p:spPr>
          <a:xfrm>
            <a:off x="3367" y="3565421"/>
            <a:ext cx="8686238" cy="2308324"/>
          </a:xfrm>
          <a:prstGeom prst="rect">
            <a:avLst/>
          </a:prstGeom>
          <a:noFill/>
        </p:spPr>
        <p:txBody>
          <a:bodyPr wrap="square">
            <a:spAutoFit/>
          </a:bodyPr>
          <a:lstStyle/>
          <a:p>
            <a:r>
              <a:rPr lang="de-DE" sz="1800" b="1" u="sng" dirty="0"/>
              <a:t>Spekulationsmotiv</a:t>
            </a:r>
            <a:endParaRPr lang="de-DE" sz="1800" dirty="0"/>
          </a:p>
          <a:p>
            <a:r>
              <a:rPr lang="de-DE" sz="1800" dirty="0"/>
              <a:t>Das Spekulationsmotiv folgt aus der Überlegung, dass die handelnden Akteure in der Wirtschaft umso mehr Geld halten werden, je geringer die Zinsen für festverzinsliche Wertpapiere ausfallen. Da bei niedrigen Zinsen die Kurse der entsprechenden Wertpapiere hoch sind, wird auf einen Kursverfall spekuliert. Geld zu halten bietet die Möglichkeit, Verluste zu vermeiden und bei besseren Preisen einzusteigen. Die sogenannten Opportunitätskosten der Geldhaltung, also die entgangene Rendite einer Wertpapieranlage, sind sehr niedrig oder sogar negativ.</a:t>
            </a:r>
          </a:p>
        </p:txBody>
      </p:sp>
    </p:spTree>
    <p:extLst>
      <p:ext uri="{BB962C8B-B14F-4D97-AF65-F5344CB8AC3E}">
        <p14:creationId xmlns:p14="http://schemas.microsoft.com/office/powerpoint/2010/main" val="962811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Shape 2"/>
          <p:cNvSpPr txBox="1"/>
          <p:nvPr/>
        </p:nvSpPr>
        <p:spPr>
          <a:xfrm>
            <a:off x="1243901" y="129219"/>
            <a:ext cx="7879636"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Geldnachfragefunktion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82198" y="848739"/>
                <a:ext cx="9980567" cy="4493310"/>
              </a:xfrm>
              <a:prstGeom prst="rect">
                <a:avLst/>
              </a:prstGeom>
              <a:noFill/>
            </p:spPr>
            <p:txBody>
              <a:bodyPr wrap="square" rtlCol="0">
                <a:noAutofit/>
              </a:bodyPr>
              <a:lstStyle/>
              <a:p>
                <a:pPr marL="342900" indent="-342900">
                  <a:buFont typeface="Arial" panose="020B0604020202020204" pitchFamily="34" charset="0"/>
                  <a:buChar char="•"/>
                </a:pPr>
                <a:r>
                  <a:rPr lang="de-DE" sz="2400" dirty="0"/>
                  <a:t>Im Allgemeinen wird das Niveau der Transaktionen proportional zum Gesamteinkommen sein. Damit ergibt aus dem Transaktionsmotiv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Die Vorsichtskasse wird prinzipiell abhängig von den erwarteten Transaktionen in der Zukunft sein. Damit ergibt auch aus dem Vorsichtsmotiv eine positive Abhängigkeit vom Einkommen.</a:t>
                </a:r>
                <a:endParaRPr lang="de-DE" sz="2400" b="1" dirty="0"/>
              </a:p>
              <a:p>
                <a:pPr marL="342900" indent="-342900">
                  <a:buFont typeface="Arial" panose="020B0604020202020204" pitchFamily="34" charset="0"/>
                  <a:buChar char="•"/>
                </a:pPr>
                <a:endParaRPr lang="de-DE" sz="2400" dirty="0"/>
              </a:p>
              <a:p>
                <a:pPr marL="342900" indent="-342900">
                  <a:buFont typeface="Arial" panose="020B0604020202020204" pitchFamily="34" charset="0"/>
                  <a:buChar char="•"/>
                </a:pPr>
                <a:r>
                  <a:rPr lang="de-DE" sz="2400" dirty="0"/>
                  <a:t>Da die Opportunitätskosten bei niedrigen Zinsen niedrig sind, ergibt sich aus dem Spekulationsmotiv eine negative Abhängigkeit vom Zinssatz.</a:t>
                </a:r>
              </a:p>
              <a:p>
                <a:endParaRPr lang="de-DE" sz="2400" dirty="0"/>
              </a:p>
              <a:p>
                <a:pPr algn="ctr"/>
                <a:r>
                  <a:rPr lang="de-DE" sz="2400" dirty="0"/>
                  <a:t>G</a:t>
                </a:r>
                <a14:m>
                  <m:oMath xmlns:m="http://schemas.openxmlformats.org/officeDocument/2006/math">
                    <m:r>
                      <m:rPr>
                        <m:sty m:val="p"/>
                      </m:rPr>
                      <a:rPr lang="de-DE" sz="2400" b="0" i="0" smtClean="0">
                        <a:latin typeface="Cambria Math" panose="02040503050406030204" pitchFamily="18" charset="0"/>
                      </a:rPr>
                      <m:t>eldnachfrage</m:t>
                    </m:r>
                    <m:r>
                      <a:rPr lang="de-DE" sz="2400">
                        <a:latin typeface="Cambria Math" panose="02040503050406030204" pitchFamily="18" charset="0"/>
                      </a:rPr>
                      <m:t>=</m:t>
                    </m:r>
                    <m:sSup>
                      <m:sSupPr>
                        <m:ctrlPr>
                          <a:rPr lang="de-DE" sz="2400" i="1">
                            <a:latin typeface="Cambria Math" panose="02040503050406030204" pitchFamily="18" charset="0"/>
                          </a:rPr>
                        </m:ctrlPr>
                      </m:sSupPr>
                      <m:e>
                        <m:r>
                          <a:rPr lang="de-DE" sz="2400" i="1">
                            <a:latin typeface="Cambria Math" panose="02040503050406030204" pitchFamily="18" charset="0"/>
                          </a:rPr>
                          <m:t>𝐿</m:t>
                        </m:r>
                      </m:e>
                      <m:sup>
                        <m:r>
                          <a:rPr lang="de-DE" sz="2400" i="1">
                            <a:latin typeface="Cambria Math" panose="02040503050406030204" pitchFamily="18" charset="0"/>
                          </a:rPr>
                          <m:t>𝐷</m:t>
                        </m:r>
                      </m:sup>
                    </m:sSup>
                    <m:r>
                      <a:rPr lang="de-DE" sz="2400" i="1">
                        <a:latin typeface="Cambria Math" panose="02040503050406030204" pitchFamily="18" charset="0"/>
                      </a:rPr>
                      <m:t>(</m:t>
                    </m:r>
                    <m:r>
                      <a:rPr lang="de-DE" sz="2400" i="1">
                        <a:latin typeface="Cambria Math" panose="02040503050406030204" pitchFamily="18" charset="0"/>
                      </a:rPr>
                      <m:t>𝑌</m:t>
                    </m:r>
                    <m:r>
                      <a:rPr lang="de-DE" sz="2400" i="1">
                        <a:latin typeface="Cambria Math" panose="02040503050406030204" pitchFamily="18" charset="0"/>
                      </a:rPr>
                      <m:t>,</m:t>
                    </m:r>
                    <m:r>
                      <a:rPr lang="de-DE" sz="2400" i="1">
                        <a:latin typeface="Cambria Math" panose="02040503050406030204" pitchFamily="18" charset="0"/>
                      </a:rPr>
                      <m:t>𝑖</m:t>
                    </m:r>
                    <m:r>
                      <a:rPr lang="de-DE" sz="2400" i="1">
                        <a:latin typeface="Cambria Math" panose="02040503050406030204" pitchFamily="18" charset="0"/>
                      </a:rPr>
                      <m:t>)</m:t>
                    </m:r>
                  </m:oMath>
                </a14:m>
                <a:endParaRPr lang="de-DE" sz="2400" dirty="0"/>
              </a:p>
              <a:p>
                <a:pPr algn="ctr"/>
                <a:endParaRPr lang="de-DE" sz="2400" dirty="0"/>
              </a:p>
              <a:p>
                <a:endParaRPr lang="de-DE" sz="2400" dirty="0"/>
              </a:p>
              <a:p>
                <a:endParaRPr lang="de-DE" sz="2400" b="1"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82198" y="848739"/>
                <a:ext cx="9980567" cy="4493310"/>
              </a:xfrm>
              <a:prstGeom prst="rect">
                <a:avLst/>
              </a:prstGeom>
              <a:blipFill>
                <a:blip r:embed="rId3"/>
                <a:stretch>
                  <a:fillRect l="-794" t="-1085" r="-977" b="-2849"/>
                </a:stretch>
              </a:blipFill>
            </p:spPr>
            <p:txBody>
              <a:bodyPr/>
              <a:lstStyle/>
              <a:p>
                <a:r>
                  <a:rPr lang="de-DE">
                    <a:noFill/>
                  </a:rPr>
                  <a:t> </a:t>
                </a:r>
              </a:p>
            </p:txBody>
          </p:sp>
        </mc:Fallback>
      </mc:AlternateContent>
      <p:sp>
        <p:nvSpPr>
          <p:cNvPr id="2" name="Textfeld 1">
            <a:extLst>
              <a:ext uri="{FF2B5EF4-FFF2-40B4-BE49-F238E27FC236}">
                <a16:creationId xmlns:a16="http://schemas.microsoft.com/office/drawing/2014/main" id="{B57B2530-8644-4D44-82CC-2E1579D09983}"/>
              </a:ext>
            </a:extLst>
          </p:cNvPr>
          <p:cNvSpPr txBox="1"/>
          <p:nvPr/>
        </p:nvSpPr>
        <p:spPr>
          <a:xfrm>
            <a:off x="6105068" y="4739307"/>
            <a:ext cx="300082" cy="369332"/>
          </a:xfrm>
          <a:prstGeom prst="rect">
            <a:avLst/>
          </a:prstGeom>
          <a:noFill/>
        </p:spPr>
        <p:txBody>
          <a:bodyPr wrap="none" rtlCol="0">
            <a:spAutoFit/>
          </a:bodyPr>
          <a:lstStyle/>
          <a:p>
            <a:r>
              <a:rPr lang="de-DE" dirty="0"/>
              <a:t>+</a:t>
            </a:r>
          </a:p>
        </p:txBody>
      </p:sp>
      <p:sp>
        <p:nvSpPr>
          <p:cNvPr id="8" name="Textfeld 7">
            <a:extLst>
              <a:ext uri="{FF2B5EF4-FFF2-40B4-BE49-F238E27FC236}">
                <a16:creationId xmlns:a16="http://schemas.microsoft.com/office/drawing/2014/main" id="{7558E943-6F68-4701-A5C0-E070B128BCDD}"/>
              </a:ext>
            </a:extLst>
          </p:cNvPr>
          <p:cNvSpPr txBox="1"/>
          <p:nvPr/>
        </p:nvSpPr>
        <p:spPr>
          <a:xfrm>
            <a:off x="6405150" y="4739307"/>
            <a:ext cx="255198" cy="369332"/>
          </a:xfrm>
          <a:prstGeom prst="rect">
            <a:avLst/>
          </a:prstGeom>
          <a:noFill/>
        </p:spPr>
        <p:txBody>
          <a:bodyPr wrap="none" rtlCol="0">
            <a:spAutoFit/>
          </a:bodyPr>
          <a:lstStyle/>
          <a:p>
            <a:r>
              <a:rPr lang="de-DE" dirty="0"/>
              <a:t>-</a:t>
            </a:r>
          </a:p>
        </p:txBody>
      </p:sp>
      <p:sp>
        <p:nvSpPr>
          <p:cNvPr id="9" name="Rechteck 8"/>
          <p:cNvSpPr/>
          <p:nvPr/>
        </p:nvSpPr>
        <p:spPr>
          <a:xfrm>
            <a:off x="267028" y="6030666"/>
            <a:ext cx="4916691" cy="307777"/>
          </a:xfrm>
          <a:prstGeom prst="rect">
            <a:avLst/>
          </a:prstGeom>
        </p:spPr>
        <p:txBody>
          <a:bodyPr wrap="square">
            <a:spAutoFit/>
          </a:bodyPr>
          <a:lstStyle/>
          <a:p>
            <a:r>
              <a:rPr lang="de-DE" sz="1400" dirty="0"/>
              <a:t>Für das totale Differential erhalten wir (brauchen wir später!)	</a:t>
            </a:r>
          </a:p>
        </p:txBody>
      </p:sp>
      <mc:AlternateContent xmlns:mc="http://schemas.openxmlformats.org/markup-compatibility/2006" xmlns:a14="http://schemas.microsoft.com/office/drawing/2010/main">
        <mc:Choice Requires="a14">
          <p:sp>
            <p:nvSpPr>
              <p:cNvPr id="10" name="Rechteck 9"/>
              <p:cNvSpPr/>
              <p:nvPr/>
            </p:nvSpPr>
            <p:spPr>
              <a:xfrm>
                <a:off x="4886454" y="6005965"/>
                <a:ext cx="2262503" cy="434991"/>
              </a:xfrm>
              <a:prstGeom prst="rect">
                <a:avLst/>
              </a:prstGeom>
            </p:spPr>
            <p:txBody>
              <a:bodyPr wrap="square">
                <a:spAutoFit/>
              </a:bodyPr>
              <a:lstStyle/>
              <a:p>
                <a14:m>
                  <m:oMath xmlns:m="http://schemas.openxmlformats.org/officeDocument/2006/math">
                    <m:r>
                      <a:rPr lang="de-DE" sz="1400" b="0" i="1" smtClean="0">
                        <a:latin typeface="Cambria Math" panose="02040503050406030204" pitchFamily="18" charset="0"/>
                      </a:rPr>
                      <m:t>𝑑</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r>
                      <a:rPr lang="de-DE" sz="1400" b="0" i="1" smtClean="0">
                        <a:latin typeface="Cambria Math" panose="02040503050406030204" pitchFamily="18" charset="0"/>
                      </a:rPr>
                      <m:t>=</m:t>
                    </m:r>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b="0" i="1" smtClean="0">
                        <a:latin typeface="Cambria Math" panose="02040503050406030204" pitchFamily="18" charset="0"/>
                      </a:rPr>
                      <m:t>𝑑𝑌</m:t>
                    </m:r>
                    <m:r>
                      <a:rPr lang="de-DE" sz="1400" b="0" i="1" smtClean="0">
                        <a:latin typeface="Cambria Math" panose="02040503050406030204" pitchFamily="18" charset="0"/>
                      </a:rPr>
                      <m:t>+</m:t>
                    </m:r>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𝑑𝑖</m:t>
                    </m:r>
                  </m:oMath>
                </a14:m>
                <a:r>
                  <a:rPr lang="de-DE" sz="1400" dirty="0"/>
                  <a:t>	</a:t>
                </a:r>
              </a:p>
            </p:txBody>
          </p:sp>
        </mc:Choice>
        <mc:Fallback xmlns="">
          <p:sp>
            <p:nvSpPr>
              <p:cNvPr id="10" name="Rechteck 9"/>
              <p:cNvSpPr>
                <a:spLocks noRot="1" noChangeAspect="1" noMove="1" noResize="1" noEditPoints="1" noAdjustHandles="1" noChangeArrowheads="1" noChangeShapeType="1" noTextEdit="1"/>
              </p:cNvSpPr>
              <p:nvPr/>
            </p:nvSpPr>
            <p:spPr>
              <a:xfrm>
                <a:off x="4886454" y="6005965"/>
                <a:ext cx="2262503" cy="434991"/>
              </a:xfrm>
              <a:prstGeom prst="rect">
                <a:avLst/>
              </a:prstGeom>
              <a:blipFill>
                <a:blip r:embed="rId4"/>
                <a:stretch>
                  <a:fillRect/>
                </a:stretch>
              </a:blipFill>
            </p:spPr>
            <p:txBody>
              <a:bodyPr/>
              <a:lstStyle/>
              <a:p>
                <a:r>
                  <a:rPr lang="de-DE">
                    <a:noFill/>
                  </a:rPr>
                  <a:t> </a:t>
                </a:r>
              </a:p>
            </p:txBody>
          </p:sp>
        </mc:Fallback>
      </mc:AlternateContent>
      <p:sp>
        <p:nvSpPr>
          <p:cNvPr id="11" name="Rechteck 10"/>
          <p:cNvSpPr/>
          <p:nvPr/>
        </p:nvSpPr>
        <p:spPr>
          <a:xfrm>
            <a:off x="763919" y="5661335"/>
            <a:ext cx="2665755" cy="523220"/>
          </a:xfrm>
          <a:prstGeom prst="rect">
            <a:avLst/>
          </a:prstGeom>
        </p:spPr>
        <p:txBody>
          <a:bodyPr wrap="square">
            <a:spAutoFit/>
          </a:bodyPr>
          <a:lstStyle/>
          <a:p>
            <a:r>
              <a:rPr lang="de-DE" sz="1400" dirty="0"/>
              <a:t>Oder mit den bösen Ableitungen:	</a:t>
            </a:r>
          </a:p>
        </p:txBody>
      </p:sp>
      <mc:AlternateContent xmlns:mc="http://schemas.openxmlformats.org/markup-compatibility/2006" xmlns:a14="http://schemas.microsoft.com/office/drawing/2010/main">
        <mc:Choice Requires="a14">
          <p:sp>
            <p:nvSpPr>
              <p:cNvPr id="12" name="Rechteck 11"/>
              <p:cNvSpPr/>
              <p:nvPr/>
            </p:nvSpPr>
            <p:spPr>
              <a:xfrm>
                <a:off x="3351950" y="5536654"/>
                <a:ext cx="2665755" cy="650434"/>
              </a:xfrm>
              <a:prstGeom prst="rect">
                <a:avLst/>
              </a:prstGeom>
            </p:spPr>
            <p:txBody>
              <a:bodyPr wrap="square">
                <a:spAutoFit/>
              </a:bodyPr>
              <a:lstStyle/>
              <a:p>
                <a14:m>
                  <m:oMath xmlns:m="http://schemas.openxmlformats.org/officeDocument/2006/math">
                    <m:f>
                      <m:fPr>
                        <m:ctrlPr>
                          <a:rPr lang="de-DE" sz="1400" i="1" smtClean="0">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𝑌</m:t>
                        </m:r>
                      </m:den>
                    </m:f>
                    <m:r>
                      <a:rPr lang="de-DE" sz="1400" i="1">
                        <a:latin typeface="Cambria Math" panose="02040503050406030204" pitchFamily="18" charset="0"/>
                      </a:rPr>
                      <m:t>&gt;0</m:t>
                    </m:r>
                  </m:oMath>
                </a14:m>
                <a:r>
                  <a:rPr lang="de-DE" sz="1400" dirty="0"/>
                  <a:t>	und	</a:t>
                </a:r>
                <a14:m>
                  <m:oMath xmlns:m="http://schemas.openxmlformats.org/officeDocument/2006/math">
                    <m:f>
                      <m:fPr>
                        <m:ctrlPr>
                          <a:rPr lang="de-DE" sz="1400" i="1">
                            <a:latin typeface="Cambria Math" panose="02040503050406030204" pitchFamily="18" charset="0"/>
                          </a:rPr>
                        </m:ctrlPr>
                      </m:fPr>
                      <m:num>
                        <m:r>
                          <a:rPr lang="de-DE" sz="1400" i="1">
                            <a:latin typeface="Cambria Math" panose="02040503050406030204" pitchFamily="18" charset="0"/>
                          </a:rPr>
                          <m:t>𝜕</m:t>
                        </m:r>
                        <m:sSup>
                          <m:sSupPr>
                            <m:ctrlPr>
                              <a:rPr lang="de-DE" sz="1400" i="1">
                                <a:latin typeface="Cambria Math" panose="02040503050406030204" pitchFamily="18" charset="0"/>
                              </a:rPr>
                            </m:ctrlPr>
                          </m:sSupPr>
                          <m:e>
                            <m:r>
                              <a:rPr lang="de-DE" sz="1400" i="1">
                                <a:latin typeface="Cambria Math" panose="02040503050406030204" pitchFamily="18" charset="0"/>
                              </a:rPr>
                              <m:t>𝐿</m:t>
                            </m:r>
                          </m:e>
                          <m:sup>
                            <m:r>
                              <a:rPr lang="de-DE" sz="1400" i="1">
                                <a:latin typeface="Cambria Math" panose="02040503050406030204" pitchFamily="18" charset="0"/>
                              </a:rPr>
                              <m:t>𝐷</m:t>
                            </m:r>
                          </m:sup>
                        </m:sSup>
                      </m:num>
                      <m:den>
                        <m:r>
                          <a:rPr lang="de-DE" sz="1400" i="1">
                            <a:latin typeface="Cambria Math" panose="02040503050406030204" pitchFamily="18" charset="0"/>
                          </a:rPr>
                          <m:t>𝜕</m:t>
                        </m:r>
                        <m:r>
                          <a:rPr lang="de-DE" sz="1400" i="1">
                            <a:latin typeface="Cambria Math" panose="02040503050406030204" pitchFamily="18" charset="0"/>
                          </a:rPr>
                          <m:t>𝑖</m:t>
                        </m:r>
                      </m:den>
                    </m:f>
                    <m:r>
                      <a:rPr lang="de-DE" sz="1400" b="0" i="1" smtClean="0">
                        <a:latin typeface="Cambria Math" panose="02040503050406030204" pitchFamily="18" charset="0"/>
                      </a:rPr>
                      <m:t>&lt;</m:t>
                    </m:r>
                    <m:r>
                      <a:rPr lang="de-DE" sz="1400" i="1">
                        <a:latin typeface="Cambria Math" panose="02040503050406030204" pitchFamily="18" charset="0"/>
                      </a:rPr>
                      <m:t>0</m:t>
                    </m:r>
                  </m:oMath>
                </a14:m>
                <a:endParaRPr lang="de-DE" sz="1400" dirty="0"/>
              </a:p>
              <a:p>
                <a:r>
                  <a:rPr lang="de-DE" sz="1400" dirty="0"/>
                  <a:t>	</a:t>
                </a:r>
              </a:p>
            </p:txBody>
          </p:sp>
        </mc:Choice>
        <mc:Fallback xmlns="">
          <p:sp>
            <p:nvSpPr>
              <p:cNvPr id="12" name="Rechteck 11"/>
              <p:cNvSpPr>
                <a:spLocks noRot="1" noChangeAspect="1" noMove="1" noResize="1" noEditPoints="1" noAdjustHandles="1" noChangeArrowheads="1" noChangeShapeType="1" noTextEdit="1"/>
              </p:cNvSpPr>
              <p:nvPr/>
            </p:nvSpPr>
            <p:spPr>
              <a:xfrm>
                <a:off x="3351950" y="5536654"/>
                <a:ext cx="2665755" cy="650434"/>
              </a:xfrm>
              <a:prstGeom prst="rect">
                <a:avLst/>
              </a:prstGeom>
              <a:blipFill>
                <a:blip r:embed="rId5"/>
                <a:stretch>
                  <a:fillRect/>
                </a:stretch>
              </a:blipFill>
            </p:spPr>
            <p:txBody>
              <a:bodyPr/>
              <a:lstStyle/>
              <a:p>
                <a:r>
                  <a:rPr lang="de-DE">
                    <a:noFill/>
                  </a:rPr>
                  <a:t> </a:t>
                </a:r>
              </a:p>
            </p:txBody>
          </p:sp>
        </mc:Fallback>
      </mc:AlternateContent>
      <p:sp>
        <p:nvSpPr>
          <p:cNvPr id="13" name="Rechteck 12"/>
          <p:cNvSpPr/>
          <p:nvPr/>
        </p:nvSpPr>
        <p:spPr>
          <a:xfrm>
            <a:off x="6896807" y="4654522"/>
            <a:ext cx="3466040" cy="523220"/>
          </a:xfrm>
          <a:prstGeom prst="rect">
            <a:avLst/>
          </a:prstGeom>
        </p:spPr>
        <p:txBody>
          <a:bodyPr wrap="square">
            <a:spAutoFit/>
          </a:bodyPr>
          <a:lstStyle/>
          <a:p>
            <a:r>
              <a:rPr lang="de-DE" sz="1400" dirty="0"/>
              <a:t>Dies werden wir später als </a:t>
            </a:r>
            <a:r>
              <a:rPr lang="de-DE" sz="1400" dirty="0" err="1"/>
              <a:t>Keynesianische</a:t>
            </a:r>
            <a:r>
              <a:rPr lang="de-DE" sz="1400" dirty="0"/>
              <a:t> Geldnachfrage bezeichnen	</a:t>
            </a:r>
          </a:p>
        </p:txBody>
      </p:sp>
      <p:sp>
        <p:nvSpPr>
          <p:cNvPr id="14" name="Rechteck 13">
            <a:extLst>
              <a:ext uri="{FF2B5EF4-FFF2-40B4-BE49-F238E27FC236}">
                <a16:creationId xmlns:a16="http://schemas.microsoft.com/office/drawing/2014/main" id="{EAC83140-F7C9-4BFE-B550-E1C9F30B224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223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8</a:t>
            </a:fld>
            <a:endParaRPr lang="de-DE" dirty="0"/>
          </a:p>
        </p:txBody>
      </p:sp>
      <p:sp>
        <p:nvSpPr>
          <p:cNvPr id="7" name="TextShape 2"/>
          <p:cNvSpPr txBox="1"/>
          <p:nvPr/>
        </p:nvSpPr>
        <p:spPr>
          <a:xfrm>
            <a:off x="1600740" y="29522"/>
            <a:ext cx="8610060" cy="744863"/>
          </a:xfrm>
          <a:prstGeom prst="rect">
            <a:avLst/>
          </a:prstGeom>
          <a:noFill/>
          <a:ln>
            <a:noFill/>
          </a:ln>
        </p:spPr>
        <p:txBody>
          <a:bodyPr lIns="81638" tIns="40819" rIns="81638" bIns="40819" anchor="ctr" anchorCtr="1"/>
          <a:lstStyle/>
          <a:p>
            <a:r>
              <a:rPr lang="de-DE" altLang="de-DE" sz="3628" b="1" dirty="0">
                <a:solidFill>
                  <a:srgbClr val="000000"/>
                </a:solidFill>
                <a:latin typeface="Sparkasse Rg" pitchFamily="34" charset="0"/>
              </a:rPr>
              <a:t>Zinsen und Inflation – Fisher Relation</a:t>
            </a:r>
          </a:p>
        </p:txBody>
      </p:sp>
      <mc:AlternateContent xmlns:mc="http://schemas.openxmlformats.org/markup-compatibility/2006" xmlns:a14="http://schemas.microsoft.com/office/drawing/2010/main">
        <mc:Choice Requires="a14">
          <p:sp>
            <p:nvSpPr>
              <p:cNvPr id="6" name="Textfeld 5">
                <a:extLst>
                  <a:ext uri="{FF2B5EF4-FFF2-40B4-BE49-F238E27FC236}">
                    <a16:creationId xmlns:a16="http://schemas.microsoft.com/office/drawing/2014/main" id="{6BE30830-6FB1-4289-BC97-C5EBBBF3610D}"/>
                  </a:ext>
                </a:extLst>
              </p:cNvPr>
              <p:cNvSpPr txBox="1"/>
              <p:nvPr/>
            </p:nvSpPr>
            <p:spPr>
              <a:xfrm>
                <a:off x="377238" y="595593"/>
                <a:ext cx="6719477" cy="5472607"/>
              </a:xfrm>
              <a:prstGeom prst="rect">
                <a:avLst/>
              </a:prstGeom>
              <a:noFill/>
            </p:spPr>
            <p:txBody>
              <a:bodyPr wrap="square" rtlCol="0">
                <a:noAutofit/>
              </a:bodyPr>
              <a:lstStyle/>
              <a:p>
                <a:r>
                  <a:rPr lang="en-US" sz="2400" b="1" dirty="0" err="1"/>
                  <a:t>Angenommen</a:t>
                </a:r>
                <a:r>
                  <a:rPr lang="en-US" sz="2400" b="1" dirty="0"/>
                  <a:t> man </a:t>
                </a:r>
                <a:r>
                  <a:rPr lang="en-US" sz="2400" b="1" dirty="0" err="1"/>
                  <a:t>investiert</a:t>
                </a:r>
                <a:r>
                  <a:rPr lang="en-US" sz="2400" b="1" dirty="0"/>
                  <a:t> </a:t>
                </a:r>
                <a:r>
                  <a:rPr lang="en-US" sz="2400" b="1" dirty="0" err="1"/>
                  <a:t>einen</a:t>
                </a:r>
                <a:r>
                  <a:rPr lang="en-US" sz="2400" b="1" dirty="0"/>
                  <a:t> </a:t>
                </a:r>
                <a:r>
                  <a:rPr lang="en-US" sz="2400" b="1" dirty="0" err="1"/>
                  <a:t>Betrag</a:t>
                </a:r>
                <a:r>
                  <a:rPr lang="en-US" sz="2400" b="1" dirty="0"/>
                  <a:t> </a:t>
                </a:r>
                <a:r>
                  <a:rPr lang="en-US" sz="2400" b="1" dirty="0" err="1"/>
                  <a:t>vpmK</a:t>
                </a:r>
                <a:r>
                  <a:rPr lang="en-US" sz="2400" b="1" dirty="0"/>
                  <a:t> </a:t>
                </a:r>
                <a:r>
                  <a:rPr lang="en-US" sz="2400" b="1" dirty="0" err="1"/>
                  <a:t>zum</a:t>
                </a:r>
                <a:r>
                  <a:rPr lang="en-US" sz="2400" b="1" dirty="0"/>
                  <a:t> </a:t>
                </a:r>
                <a:r>
                  <a:rPr lang="en-US" sz="2400" b="1" dirty="0" err="1"/>
                  <a:t>nominalen</a:t>
                </a:r>
                <a:r>
                  <a:rPr lang="en-US" sz="2400" b="1" dirty="0"/>
                  <a:t> </a:t>
                </a:r>
                <a:r>
                  <a:rPr lang="en-US" sz="2400" b="1" dirty="0" err="1"/>
                  <a:t>Zinssatz</a:t>
                </a:r>
                <a:r>
                  <a:rPr lang="en-US" sz="2400" b="1" dirty="0"/>
                  <a:t> i:</a:t>
                </a:r>
              </a:p>
              <a:p>
                <a:endParaRPr lang="en-US" sz="2000" dirty="0"/>
              </a:p>
              <a:p>
                <a:pPr marL="342900" indent="-342900">
                  <a:buFont typeface="Arial" panose="020B0604020202020204" pitchFamily="34" charset="0"/>
                  <a:buChar char="•"/>
                </a:pPr>
                <a:r>
                  <a:rPr lang="en-US" sz="2000" dirty="0" err="1"/>
                  <a:t>Nach</a:t>
                </a:r>
                <a:r>
                  <a:rPr lang="en-US" sz="2000" dirty="0"/>
                  <a:t> </a:t>
                </a:r>
                <a:r>
                  <a:rPr lang="en-US" sz="2000" dirty="0" err="1"/>
                  <a:t>einem</a:t>
                </a:r>
                <a:r>
                  <a:rPr lang="en-US" sz="2000" dirty="0"/>
                  <a:t> </a:t>
                </a:r>
                <a:r>
                  <a:rPr lang="en-US" sz="2000" dirty="0" err="1"/>
                  <a:t>Jahr</a:t>
                </a:r>
                <a:r>
                  <a:rPr lang="en-US" sz="2000" dirty="0"/>
                  <a:t> </a:t>
                </a:r>
                <a:r>
                  <a:rPr lang="en-US" sz="2000" dirty="0" err="1"/>
                  <a:t>erhält</a:t>
                </a:r>
                <a:r>
                  <a:rPr lang="en-US" sz="2000" dirty="0"/>
                  <a:t> man K(1+i) Euro</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Aber bei einer Inflation von </a:t>
                </a:r>
                <a14:m>
                  <m:oMath xmlns:m="http://schemas.openxmlformats.org/officeDocument/2006/math">
                    <m:r>
                      <a:rPr lang="el-GR" sz="2000" i="1">
                        <a:latin typeface="Cambria Math" panose="02040503050406030204" pitchFamily="18" charset="0"/>
                      </a:rPr>
                      <m:t>𝜋</m:t>
                    </m:r>
                  </m:oMath>
                </a14:m>
                <a:r>
                  <a:rPr lang="de-DE" sz="2000" dirty="0"/>
                  <a:t> benötigt man  K(1+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Euro um einen gleichwertigen Warenkorb wie in der Vorperiode erwerben zu können</a:t>
                </a:r>
              </a:p>
              <a:p>
                <a:pPr marL="342900" indent="-342900">
                  <a:buFont typeface="Arial" panose="020B0604020202020204" pitchFamily="34" charset="0"/>
                  <a:buChar char="•"/>
                </a:pPr>
                <a:endParaRPr lang="de-DE" sz="2000" dirty="0"/>
              </a:p>
              <a:p>
                <a:pPr marL="342900" indent="-342900">
                  <a:buFont typeface="Arial" panose="020B0604020202020204" pitchFamily="34" charset="0"/>
                  <a:buChar char="•"/>
                </a:pPr>
                <a:r>
                  <a:rPr lang="de-DE" sz="2000" dirty="0"/>
                  <a:t>In realen Einheiten müssen die  </a:t>
                </a:r>
                <a:r>
                  <a:rPr lang="en-US" sz="2000" dirty="0"/>
                  <a:t>K(1+i) Euro </a:t>
                </a:r>
                <a:r>
                  <a:rPr lang="en-US" sz="2000" dirty="0" err="1"/>
                  <a:t>mit</a:t>
                </a:r>
                <a:r>
                  <a:rPr lang="en-US" sz="2000" dirty="0"/>
                  <a:t> 1/</a:t>
                </a:r>
                <a:r>
                  <a:rPr lang="de-DE" sz="2000" dirty="0"/>
                  <a:t>(1+</a:t>
                </a:r>
                <a:r>
                  <a:rPr lang="el-GR" sz="2000" dirty="0"/>
                  <a:t> </a:t>
                </a:r>
                <a14:m>
                  <m:oMath xmlns:m="http://schemas.openxmlformats.org/officeDocument/2006/math">
                    <m:r>
                      <a:rPr lang="el-GR" sz="2000" i="1">
                        <a:latin typeface="Cambria Math" panose="02040503050406030204" pitchFamily="18" charset="0"/>
                      </a:rPr>
                      <m:t>𝜋</m:t>
                    </m:r>
                  </m:oMath>
                </a14:m>
                <a:r>
                  <a:rPr lang="de-DE" sz="2000" dirty="0"/>
                  <a:t>) diskontiert werden</a:t>
                </a:r>
                <a:endParaRPr lang="de-DE" sz="2400" dirty="0"/>
              </a:p>
              <a:p>
                <a:pPr algn="ctr"/>
                <a:r>
                  <a:rPr lang="de-DE" sz="2000" dirty="0"/>
                  <a:t>→	</a:t>
                </a:r>
                <a14:m>
                  <m:oMath xmlns:m="http://schemas.openxmlformats.org/officeDocument/2006/math">
                    <m:r>
                      <a:rPr lang="de-DE" sz="2000" i="1">
                        <a:latin typeface="Cambria Math" panose="02040503050406030204" pitchFamily="18" charset="0"/>
                      </a:rPr>
                      <m:t>1+</m:t>
                    </m:r>
                    <m:r>
                      <a:rPr lang="de-DE" sz="2000" i="1">
                        <a:latin typeface="Cambria Math" panose="02040503050406030204" pitchFamily="18" charset="0"/>
                      </a:rPr>
                      <m:t>𝑟</m:t>
                    </m:r>
                    <m:r>
                      <a:rPr lang="de-DE" sz="2000" i="1">
                        <a:latin typeface="Cambria Math" panose="02040503050406030204" pitchFamily="18" charset="0"/>
                      </a:rPr>
                      <m:t>=</m:t>
                    </m:r>
                    <m:f>
                      <m:fPr>
                        <m:ctrlPr>
                          <a:rPr lang="de-DE" sz="2000" i="1">
                            <a:latin typeface="Cambria Math" panose="02040503050406030204" pitchFamily="18" charset="0"/>
                          </a:rPr>
                        </m:ctrlPr>
                      </m:fPr>
                      <m:num>
                        <m:r>
                          <a:rPr lang="de-DE" sz="2000" i="1">
                            <a:latin typeface="Cambria Math" panose="02040503050406030204" pitchFamily="18" charset="0"/>
                          </a:rPr>
                          <m:t>1+</m:t>
                        </m:r>
                        <m:r>
                          <a:rPr lang="de-DE" sz="2000" i="1">
                            <a:latin typeface="Cambria Math" panose="02040503050406030204" pitchFamily="18" charset="0"/>
                          </a:rPr>
                          <m:t>𝑖</m:t>
                        </m:r>
                      </m:num>
                      <m:den>
                        <m:r>
                          <a:rPr lang="de-DE" sz="2000" i="1">
                            <a:latin typeface="Cambria Math" panose="02040503050406030204" pitchFamily="18" charset="0"/>
                          </a:rPr>
                          <m:t>1+</m:t>
                        </m:r>
                        <m:r>
                          <a:rPr lang="el-GR" sz="2000" i="1">
                            <a:latin typeface="Cambria Math" panose="02040503050406030204" pitchFamily="18" charset="0"/>
                          </a:rPr>
                          <m:t>𝜋</m:t>
                        </m:r>
                      </m:den>
                    </m:f>
                  </m:oMath>
                </a14:m>
                <a:r>
                  <a:rPr lang="de-DE" sz="2000" dirty="0"/>
                  <a:t>	(r: Realzins i: Nominalzins)</a:t>
                </a:r>
              </a:p>
              <a:p>
                <a:pPr algn="ctr"/>
                <a:r>
                  <a:rPr lang="de-DE" sz="2000" dirty="0"/>
                  <a:t>Für „kleine“ i,</a:t>
                </a:r>
                <a14:m>
                  <m:oMath xmlns:m="http://schemas.openxmlformats.org/officeDocument/2006/math">
                    <m:r>
                      <a:rPr lang="el-GR" sz="2000" i="1">
                        <a:latin typeface="Cambria Math" panose="02040503050406030204" pitchFamily="18" charset="0"/>
                      </a:rPr>
                      <m:t>𝜋</m:t>
                    </m:r>
                  </m:oMath>
                </a14:m>
                <a:r>
                  <a:rPr lang="de-DE" sz="2000" dirty="0"/>
                  <a:t> (&lt;10%) erhält man </a:t>
                </a:r>
              </a:p>
              <a:p>
                <a:pPr algn="ctr"/>
                <a:r>
                  <a:rPr lang="de-DE" sz="2000" dirty="0"/>
                  <a:t>		</a:t>
                </a:r>
                <a14:m>
                  <m:oMath xmlns:m="http://schemas.openxmlformats.org/officeDocument/2006/math">
                    <m:r>
                      <a:rPr lang="de-DE" sz="2000" i="1">
                        <a:latin typeface="Cambria Math" panose="02040503050406030204" pitchFamily="18" charset="0"/>
                      </a:rPr>
                      <m:t>𝑟</m:t>
                    </m:r>
                    <m:r>
                      <a:rPr lang="de-DE" sz="2000" i="1">
                        <a:latin typeface="Cambria Math" panose="02040503050406030204" pitchFamily="18" charset="0"/>
                      </a:rPr>
                      <m:t>=</m:t>
                    </m:r>
                    <m:r>
                      <a:rPr lang="de-DE" sz="2000" i="1">
                        <a:latin typeface="Cambria Math" panose="02040503050406030204" pitchFamily="18" charset="0"/>
                      </a:rPr>
                      <m:t>𝑖</m:t>
                    </m:r>
                    <m:r>
                      <a:rPr lang="de-DE" sz="2000" i="1">
                        <a:latin typeface="Cambria Math" panose="02040503050406030204" pitchFamily="18" charset="0"/>
                      </a:rPr>
                      <m:t>−</m:t>
                    </m:r>
                    <m:r>
                      <a:rPr lang="el-GR" sz="2000" i="1">
                        <a:latin typeface="Cambria Math" panose="02040503050406030204" pitchFamily="18" charset="0"/>
                      </a:rPr>
                      <m:t>𝜋</m:t>
                    </m:r>
                  </m:oMath>
                </a14:m>
                <a:r>
                  <a:rPr lang="de-DE" sz="2000" dirty="0"/>
                  <a:t>	(Fisher Relation)</a:t>
                </a:r>
              </a:p>
              <a:p>
                <a:pPr algn="ctr"/>
                <a:endParaRPr lang="de-DE" sz="2000" dirty="0"/>
              </a:p>
              <a:p>
                <a:pPr algn="ctr"/>
                <a:r>
                  <a:rPr lang="de-DE" sz="2000" dirty="0"/>
                  <a:t>Da Investitionen oft in der Zukunft liegen verwendet man auch</a:t>
                </a:r>
              </a:p>
              <a:p>
                <a:pPr algn="ctr"/>
                <a:r>
                  <a:rPr lang="de-DE" sz="2000" dirty="0"/>
                  <a:t>		</a:t>
                </a:r>
                <a14:m>
                  <m:oMath xmlns:m="http://schemas.openxmlformats.org/officeDocument/2006/math">
                    <m:r>
                      <a:rPr lang="de-DE" sz="2000" i="1" dirty="0">
                        <a:latin typeface="Cambria Math" panose="02040503050406030204" pitchFamily="18" charset="0"/>
                      </a:rPr>
                      <m:t>𝑟</m:t>
                    </m:r>
                    <m:r>
                      <a:rPr lang="de-DE" sz="2000" i="1" dirty="0">
                        <a:latin typeface="Cambria Math" panose="02040503050406030204" pitchFamily="18" charset="0"/>
                      </a:rPr>
                      <m:t>=</m:t>
                    </m:r>
                    <m:r>
                      <a:rPr lang="de-DE" sz="2000" i="1" dirty="0">
                        <a:latin typeface="Cambria Math" panose="02040503050406030204" pitchFamily="18" charset="0"/>
                      </a:rPr>
                      <m:t>𝑖</m:t>
                    </m:r>
                    <m:r>
                      <a:rPr lang="de-DE" sz="2000" i="1" dirty="0">
                        <a:latin typeface="Cambria Math" panose="02040503050406030204" pitchFamily="18" charset="0"/>
                      </a:rPr>
                      <m:t>−</m:t>
                    </m:r>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a:t>
                </a:r>
                <a14:m>
                  <m:oMath xmlns:m="http://schemas.openxmlformats.org/officeDocument/2006/math">
                    <m:sSup>
                      <m:sSupPr>
                        <m:ctrlPr>
                          <a:rPr lang="de-DE" sz="2000" i="1" dirty="0">
                            <a:latin typeface="Cambria Math" panose="02040503050406030204" pitchFamily="18" charset="0"/>
                          </a:rPr>
                        </m:ctrlPr>
                      </m:sSupPr>
                      <m:e>
                        <m:r>
                          <a:rPr lang="el-GR" sz="2000" i="1" dirty="0">
                            <a:latin typeface="Cambria Math" panose="02040503050406030204" pitchFamily="18" charset="0"/>
                          </a:rPr>
                          <m:t>𝜋</m:t>
                        </m:r>
                      </m:e>
                      <m:sup>
                        <m:r>
                          <a:rPr lang="de-DE" sz="2000" i="1" dirty="0">
                            <a:latin typeface="Cambria Math" panose="02040503050406030204" pitchFamily="18" charset="0"/>
                          </a:rPr>
                          <m:t>𝑒</m:t>
                        </m:r>
                      </m:sup>
                    </m:sSup>
                  </m:oMath>
                </a14:m>
                <a:r>
                  <a:rPr lang="de-DE" sz="2000" dirty="0"/>
                  <a:t>: Erwartete Inflation)</a:t>
                </a:r>
              </a:p>
              <a:p>
                <a:pPr algn="ctr"/>
                <a:endParaRPr lang="de-DE" sz="2400" dirty="0"/>
              </a:p>
            </p:txBody>
          </p:sp>
        </mc:Choice>
        <mc:Fallback xmlns="">
          <p:sp>
            <p:nvSpPr>
              <p:cNvPr id="6" name="Textfeld 5">
                <a:extLst>
                  <a:ext uri="{FF2B5EF4-FFF2-40B4-BE49-F238E27FC236}">
                    <a16:creationId xmlns:a16="http://schemas.microsoft.com/office/drawing/2014/main" id="{6BE30830-6FB1-4289-BC97-C5EBBBF3610D}"/>
                  </a:ext>
                </a:extLst>
              </p:cNvPr>
              <p:cNvSpPr txBox="1">
                <a:spLocks noRot="1" noChangeAspect="1" noMove="1" noResize="1" noEditPoints="1" noAdjustHandles="1" noChangeArrowheads="1" noChangeShapeType="1" noTextEdit="1"/>
              </p:cNvSpPr>
              <p:nvPr/>
            </p:nvSpPr>
            <p:spPr>
              <a:xfrm>
                <a:off x="377238" y="595593"/>
                <a:ext cx="6719477" cy="5472607"/>
              </a:xfrm>
              <a:prstGeom prst="rect">
                <a:avLst/>
              </a:prstGeom>
              <a:blipFill>
                <a:blip r:embed="rId3"/>
                <a:stretch>
                  <a:fillRect l="-1452" t="-892" r="-363" b="-3233"/>
                </a:stretch>
              </a:blipFill>
            </p:spPr>
            <p:txBody>
              <a:bodyPr/>
              <a:lstStyle/>
              <a:p>
                <a:r>
                  <a:rPr lang="de-DE">
                    <a:noFill/>
                  </a:rPr>
                  <a:t> </a:t>
                </a:r>
              </a:p>
            </p:txBody>
          </p:sp>
        </mc:Fallback>
      </mc:AlternateContent>
      <p:sp>
        <p:nvSpPr>
          <p:cNvPr id="8" name="Rechteck 7"/>
          <p:cNvSpPr/>
          <p:nvPr/>
        </p:nvSpPr>
        <p:spPr>
          <a:xfrm>
            <a:off x="8166781" y="1788185"/>
            <a:ext cx="3363275" cy="1384995"/>
          </a:xfrm>
          <a:prstGeom prst="rect">
            <a:avLst/>
          </a:prstGeom>
        </p:spPr>
        <p:txBody>
          <a:bodyPr wrap="square">
            <a:spAutoFit/>
          </a:bodyPr>
          <a:lstStyle/>
          <a:p>
            <a:r>
              <a:rPr lang="de-DE" sz="1400" dirty="0"/>
              <a:t>Wenn gleichzeitig aber die Preise um 3% gestiegen sind, können sie sich nur Waren im Gegenwert von 1260/(1+3%)=1223,31 kaufen. Damit erhalten Sie letztlich aus ihren 1200 Euro nur einen Zuwachs von </a:t>
            </a:r>
          </a:p>
          <a:p>
            <a:r>
              <a:rPr lang="de-DE" sz="1400" dirty="0"/>
              <a:t>(1223,31-1200)/1200=1,94%</a:t>
            </a:r>
          </a:p>
        </p:txBody>
      </p:sp>
      <mc:AlternateContent xmlns:mc="http://schemas.openxmlformats.org/markup-compatibility/2006" xmlns:a14="http://schemas.microsoft.com/office/drawing/2010/main">
        <mc:Choice Requires="a14">
          <p:sp>
            <p:nvSpPr>
              <p:cNvPr id="9" name="Rechteck 8"/>
              <p:cNvSpPr/>
              <p:nvPr/>
            </p:nvSpPr>
            <p:spPr>
              <a:xfrm>
                <a:off x="8223427" y="578189"/>
                <a:ext cx="3363275" cy="523220"/>
              </a:xfrm>
              <a:prstGeom prst="rect">
                <a:avLst/>
              </a:prstGeom>
            </p:spPr>
            <p:txBody>
              <a:bodyPr wrap="square">
                <a:spAutoFit/>
              </a:bodyPr>
              <a:lstStyle/>
              <a:p>
                <a:r>
                  <a:rPr lang="de-DE" sz="1400" dirty="0"/>
                  <a:t>Beispiel: K=1200 Euro; i=5%; </a:t>
                </a:r>
                <a14:m>
                  <m:oMath xmlns:m="http://schemas.openxmlformats.org/officeDocument/2006/math">
                    <m:r>
                      <a:rPr lang="el-GR" sz="1400" i="1">
                        <a:latin typeface="Cambria Math" panose="02040503050406030204" pitchFamily="18" charset="0"/>
                      </a:rPr>
                      <m:t>𝜋</m:t>
                    </m:r>
                    <m:r>
                      <a:rPr lang="de-DE" sz="1400" b="0" i="1" smtClean="0">
                        <a:latin typeface="Cambria Math" panose="02040503050406030204" pitchFamily="18" charset="0"/>
                      </a:rPr>
                      <m:t>=3%</m:t>
                    </m:r>
                  </m:oMath>
                </a14:m>
                <a:endParaRPr lang="de-DE" sz="1400" b="0" i="1" dirty="0">
                  <a:latin typeface="Cambria Math" panose="02040503050406030204" pitchFamily="18" charset="0"/>
                </a:endParaRPr>
              </a:p>
              <a:p>
                <a:r>
                  <a:rPr lang="de-DE" sz="1400" dirty="0"/>
                  <a:t>Bestimmen Sie exakt den realen Zinssatz</a:t>
                </a:r>
                <a14:m>
                  <m:oMath xmlns:m="http://schemas.openxmlformats.org/officeDocument/2006/math">
                    <m:r>
                      <a:rPr lang="de-DE" sz="1400" b="0" i="1" smtClean="0">
                        <a:latin typeface="Cambria Math" panose="02040503050406030204" pitchFamily="18" charset="0"/>
                      </a:rPr>
                      <m:t>!</m:t>
                    </m:r>
                  </m:oMath>
                </a14:m>
                <a:endParaRPr lang="de-DE" sz="1400" dirty="0"/>
              </a:p>
            </p:txBody>
          </p:sp>
        </mc:Choice>
        <mc:Fallback xmlns="">
          <p:sp>
            <p:nvSpPr>
              <p:cNvPr id="9" name="Rechteck 8"/>
              <p:cNvSpPr>
                <a:spLocks noRot="1" noChangeAspect="1" noMove="1" noResize="1" noEditPoints="1" noAdjustHandles="1" noChangeArrowheads="1" noChangeShapeType="1" noTextEdit="1"/>
              </p:cNvSpPr>
              <p:nvPr/>
            </p:nvSpPr>
            <p:spPr>
              <a:xfrm>
                <a:off x="8223427" y="578189"/>
                <a:ext cx="3363275" cy="523220"/>
              </a:xfrm>
              <a:prstGeom prst="rect">
                <a:avLst/>
              </a:prstGeom>
              <a:blipFill>
                <a:blip r:embed="rId4"/>
                <a:stretch>
                  <a:fillRect l="-543" t="-1163" b="-10465"/>
                </a:stretch>
              </a:blipFill>
            </p:spPr>
            <p:txBody>
              <a:bodyPr/>
              <a:lstStyle/>
              <a:p>
                <a:r>
                  <a:rPr lang="de-DE">
                    <a:noFill/>
                  </a:rPr>
                  <a:t> </a:t>
                </a:r>
              </a:p>
            </p:txBody>
          </p:sp>
        </mc:Fallback>
      </mc:AlternateContent>
      <p:sp>
        <p:nvSpPr>
          <p:cNvPr id="10" name="Rechteck 9"/>
          <p:cNvSpPr/>
          <p:nvPr/>
        </p:nvSpPr>
        <p:spPr>
          <a:xfrm>
            <a:off x="8375826" y="1049521"/>
            <a:ext cx="3363275" cy="738664"/>
          </a:xfrm>
          <a:prstGeom prst="rect">
            <a:avLst/>
          </a:prstGeom>
        </p:spPr>
        <p:txBody>
          <a:bodyPr wrap="square">
            <a:spAutoFit/>
          </a:bodyPr>
          <a:lstStyle/>
          <a:p>
            <a:r>
              <a:rPr lang="de-DE" sz="1400" dirty="0"/>
              <a:t>Aus 1200 Euro werden zu einem Zinssatz von 5% nach einem Jahr</a:t>
            </a:r>
          </a:p>
          <a:p>
            <a:r>
              <a:rPr lang="de-DE" sz="1400" dirty="0"/>
              <a:t>1200(1+5%)=1260</a:t>
            </a:r>
          </a:p>
        </p:txBody>
      </p:sp>
      <mc:AlternateContent xmlns:mc="http://schemas.openxmlformats.org/markup-compatibility/2006" xmlns:a14="http://schemas.microsoft.com/office/drawing/2010/main">
        <mc:Choice Requires="a14">
          <p:sp>
            <p:nvSpPr>
              <p:cNvPr id="11" name="Rechteck 10"/>
              <p:cNvSpPr/>
              <p:nvPr/>
            </p:nvSpPr>
            <p:spPr>
              <a:xfrm>
                <a:off x="8300562" y="4779893"/>
                <a:ext cx="3363275" cy="307777"/>
              </a:xfrm>
              <a:prstGeom prst="rect">
                <a:avLst/>
              </a:prstGeom>
            </p:spPr>
            <p:txBody>
              <a:bodyPr wrap="square">
                <a:spAutoFit/>
              </a:bodyPr>
              <a:lstStyle/>
              <a:p>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)(1+r)=(1+i) ausmultiplizieren</a:t>
                </a:r>
              </a:p>
            </p:txBody>
          </p:sp>
        </mc:Choice>
        <mc:Fallback xmlns="">
          <p:sp>
            <p:nvSpPr>
              <p:cNvPr id="11" name="Rechteck 10"/>
              <p:cNvSpPr>
                <a:spLocks noRot="1" noChangeAspect="1" noMove="1" noResize="1" noEditPoints="1" noAdjustHandles="1" noChangeArrowheads="1" noChangeShapeType="1" noTextEdit="1"/>
              </p:cNvSpPr>
              <p:nvPr/>
            </p:nvSpPr>
            <p:spPr>
              <a:xfrm>
                <a:off x="8300562" y="4779893"/>
                <a:ext cx="3363275" cy="307777"/>
              </a:xfrm>
              <a:prstGeom prst="rect">
                <a:avLst/>
              </a:prstGeom>
              <a:blipFill>
                <a:blip r:embed="rId5"/>
                <a:stretch>
                  <a:fillRect l="-544" t="-3922" b="-19608"/>
                </a:stretch>
              </a:blipFill>
            </p:spPr>
            <p:txBody>
              <a:bodyPr/>
              <a:lstStyle/>
              <a:p>
                <a:r>
                  <a:rPr lang="de-DE">
                    <a:noFill/>
                  </a:rPr>
                  <a:t> </a:t>
                </a:r>
              </a:p>
            </p:txBody>
          </p:sp>
        </mc:Fallback>
      </mc:AlternateContent>
      <p:sp>
        <p:nvSpPr>
          <p:cNvPr id="12" name="Rechteck 11"/>
          <p:cNvSpPr/>
          <p:nvPr/>
        </p:nvSpPr>
        <p:spPr>
          <a:xfrm>
            <a:off x="8166780" y="3103662"/>
            <a:ext cx="3363275" cy="1384995"/>
          </a:xfrm>
          <a:prstGeom prst="rect">
            <a:avLst/>
          </a:prstGeom>
        </p:spPr>
        <p:txBody>
          <a:bodyPr wrap="square">
            <a:spAutoFit/>
          </a:bodyPr>
          <a:lstStyle/>
          <a:p>
            <a:r>
              <a:rPr lang="de-DE" sz="1400" dirty="0"/>
              <a:t>Diese Ergebnis ist natürlich unabhängig von dem Anlagekapital K=1200</a:t>
            </a:r>
          </a:p>
          <a:p>
            <a:endParaRPr lang="de-DE" sz="1400" dirty="0"/>
          </a:p>
          <a:p>
            <a:r>
              <a:rPr lang="de-DE" sz="1400" dirty="0"/>
              <a:t>1200(1+1,94%)=1200(1+5%)/(1+4%)</a:t>
            </a:r>
          </a:p>
          <a:p>
            <a:r>
              <a:rPr lang="de-DE" sz="1400" dirty="0"/>
              <a:t>-&gt;(1+1,94%)=(1+5%)/(1+4%)</a:t>
            </a:r>
          </a:p>
          <a:p>
            <a:r>
              <a:rPr lang="de-DE" sz="1400" dirty="0"/>
              <a:t>Oder allgemein:</a:t>
            </a:r>
          </a:p>
        </p:txBody>
      </p:sp>
      <mc:AlternateContent xmlns:mc="http://schemas.openxmlformats.org/markup-compatibility/2006" xmlns:a14="http://schemas.microsoft.com/office/drawing/2010/main">
        <mc:Choice Requires="a14">
          <p:sp>
            <p:nvSpPr>
              <p:cNvPr id="13" name="Rechteck 12"/>
              <p:cNvSpPr/>
              <p:nvPr/>
            </p:nvSpPr>
            <p:spPr>
              <a:xfrm>
                <a:off x="8319181" y="4521907"/>
                <a:ext cx="3363275" cy="307777"/>
              </a:xfrm>
              <a:prstGeom prst="rect">
                <a:avLst/>
              </a:prstGeom>
            </p:spPr>
            <p:txBody>
              <a:bodyPr wrap="square">
                <a:spAutoFit/>
              </a:bodyPr>
              <a:lstStyle/>
              <a:p>
                <a:r>
                  <a:rPr lang="de-DE" sz="1400" dirty="0"/>
                  <a:t>(1+r)=(1+i)/(1+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 multipliziere mit (1+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 </a:t>
                </a:r>
              </a:p>
            </p:txBody>
          </p:sp>
        </mc:Choice>
        <mc:Fallback xmlns="">
          <p:sp>
            <p:nvSpPr>
              <p:cNvPr id="13" name="Rechteck 12"/>
              <p:cNvSpPr>
                <a:spLocks noRot="1" noChangeAspect="1" noMove="1" noResize="1" noEditPoints="1" noAdjustHandles="1" noChangeArrowheads="1" noChangeShapeType="1" noTextEdit="1"/>
              </p:cNvSpPr>
              <p:nvPr/>
            </p:nvSpPr>
            <p:spPr>
              <a:xfrm>
                <a:off x="8319181" y="4521907"/>
                <a:ext cx="3363275" cy="307777"/>
              </a:xfrm>
              <a:prstGeom prst="rect">
                <a:avLst/>
              </a:prstGeom>
              <a:blipFill>
                <a:blip r:embed="rId6"/>
                <a:stretch>
                  <a:fillRect l="-544" t="-4000"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Rechteck 13"/>
              <p:cNvSpPr/>
              <p:nvPr/>
            </p:nvSpPr>
            <p:spPr>
              <a:xfrm>
                <a:off x="8319180" y="5031026"/>
                <a:ext cx="3872820" cy="307777"/>
              </a:xfrm>
              <a:prstGeom prst="rect">
                <a:avLst/>
              </a:prstGeom>
            </p:spPr>
            <p:txBody>
              <a:bodyPr wrap="square">
                <a:spAutoFit/>
              </a:bodyPr>
              <a:lstStyle/>
              <a:p>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r=i   </a:t>
                </a:r>
              </a:p>
            </p:txBody>
          </p:sp>
        </mc:Choice>
        <mc:Fallback xmlns="">
          <p:sp>
            <p:nvSpPr>
              <p:cNvPr id="14" name="Rechteck 13"/>
              <p:cNvSpPr>
                <a:spLocks noRot="1" noChangeAspect="1" noMove="1" noResize="1" noEditPoints="1" noAdjustHandles="1" noChangeArrowheads="1" noChangeShapeType="1" noTextEdit="1"/>
              </p:cNvSpPr>
              <p:nvPr/>
            </p:nvSpPr>
            <p:spPr>
              <a:xfrm>
                <a:off x="8319180" y="5031026"/>
                <a:ext cx="3872820" cy="307777"/>
              </a:xfrm>
              <a:prstGeom prst="rect">
                <a:avLst/>
              </a:prstGeom>
              <a:blipFill>
                <a:blip r:embed="rId7"/>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5" name="Rechteck 14"/>
              <p:cNvSpPr/>
              <p:nvPr/>
            </p:nvSpPr>
            <p:spPr>
              <a:xfrm>
                <a:off x="8274390" y="5256720"/>
                <a:ext cx="3872820" cy="307777"/>
              </a:xfrm>
              <a:prstGeom prst="rect">
                <a:avLst/>
              </a:prstGeom>
            </p:spPr>
            <p:txBody>
              <a:bodyPr wrap="square">
                <a:spAutoFit/>
              </a:bodyPr>
              <a:lstStyle/>
              <a:p>
                <a:r>
                  <a:rPr lang="de-DE" sz="1400" dirty="0"/>
                  <a:t>1+</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r=1+i -&gt; </a:t>
                </a:r>
                <a14:m>
                  <m:oMath xmlns:m="http://schemas.openxmlformats.org/officeDocument/2006/math">
                    <m:r>
                      <a:rPr lang="el-GR" sz="1400" i="1">
                        <a:latin typeface="Cambria Math" panose="02040503050406030204" pitchFamily="18" charset="0"/>
                      </a:rPr>
                      <m:t>𝜋</m:t>
                    </m:r>
                  </m:oMath>
                </a14:m>
                <a:r>
                  <a:rPr lang="de-DE" sz="1400" dirty="0"/>
                  <a:t>+r+</a:t>
                </a:r>
                <a:r>
                  <a:rPr lang="el-GR" sz="1400" dirty="0"/>
                  <a:t> </a:t>
                </a:r>
                <a14:m>
                  <m:oMath xmlns:m="http://schemas.openxmlformats.org/officeDocument/2006/math">
                    <m:r>
                      <a:rPr lang="el-GR" sz="1400" i="1">
                        <a:latin typeface="Cambria Math" panose="02040503050406030204" pitchFamily="18" charset="0"/>
                      </a:rPr>
                      <m:t>𝜋</m:t>
                    </m:r>
                  </m:oMath>
                </a14:m>
                <a:r>
                  <a:rPr lang="de-DE" sz="1400" dirty="0"/>
                  <a:t>r=i   </a:t>
                </a:r>
              </a:p>
            </p:txBody>
          </p:sp>
        </mc:Choice>
        <mc:Fallback xmlns="">
          <p:sp>
            <p:nvSpPr>
              <p:cNvPr id="15" name="Rechteck 14"/>
              <p:cNvSpPr>
                <a:spLocks noRot="1" noChangeAspect="1" noMove="1" noResize="1" noEditPoints="1" noAdjustHandles="1" noChangeArrowheads="1" noChangeShapeType="1" noTextEdit="1"/>
              </p:cNvSpPr>
              <p:nvPr/>
            </p:nvSpPr>
            <p:spPr>
              <a:xfrm>
                <a:off x="8274390" y="5256720"/>
                <a:ext cx="3872820" cy="307777"/>
              </a:xfrm>
              <a:prstGeom prst="rect">
                <a:avLst/>
              </a:prstGeom>
              <a:blipFill>
                <a:blip r:embed="rId8"/>
                <a:stretch>
                  <a:fillRect l="-472" t="-1961" b="-19608"/>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Rechteck 15"/>
              <p:cNvSpPr/>
              <p:nvPr/>
            </p:nvSpPr>
            <p:spPr>
              <a:xfrm>
                <a:off x="7809636" y="5495316"/>
                <a:ext cx="3872820" cy="1169551"/>
              </a:xfrm>
              <a:prstGeom prst="rect">
                <a:avLst/>
              </a:prstGeom>
            </p:spPr>
            <p:txBody>
              <a:bodyPr wrap="square">
                <a:spAutoFit/>
              </a:bodyPr>
              <a:lstStyle/>
              <a:p>
                <a:r>
                  <a:rPr lang="de-DE" sz="1400" dirty="0"/>
                  <a:t>Für kleine Zinsen und Inflation (&lt;10%) kann man den Term </a:t>
                </a:r>
                <a14:m>
                  <m:oMath xmlns:m="http://schemas.openxmlformats.org/officeDocument/2006/math">
                    <m:r>
                      <a:rPr lang="el-GR" sz="1400" i="1">
                        <a:latin typeface="Cambria Math" panose="02040503050406030204" pitchFamily="18" charset="0"/>
                      </a:rPr>
                      <m:t>𝜋</m:t>
                    </m:r>
                  </m:oMath>
                </a14:m>
                <a:r>
                  <a:rPr lang="de-DE" sz="1400" dirty="0"/>
                  <a:t>r in 1. Näherung weglassen und man erhält </a:t>
                </a:r>
                <a14:m>
                  <m:oMath xmlns:m="http://schemas.openxmlformats.org/officeDocument/2006/math">
                    <m:r>
                      <a:rPr lang="de-DE" sz="1400" i="1">
                        <a:latin typeface="Cambria Math" panose="02040503050406030204" pitchFamily="18" charset="0"/>
                      </a:rPr>
                      <m:t>𝑟</m:t>
                    </m:r>
                    <m:r>
                      <a:rPr lang="de-DE" sz="1400" i="1">
                        <a:latin typeface="Cambria Math" panose="02040503050406030204" pitchFamily="18" charset="0"/>
                      </a:rPr>
                      <m:t>=</m:t>
                    </m:r>
                    <m:r>
                      <a:rPr lang="de-DE" sz="1400" i="1">
                        <a:latin typeface="Cambria Math" panose="02040503050406030204" pitchFamily="18" charset="0"/>
                      </a:rPr>
                      <m:t>𝑖</m:t>
                    </m:r>
                    <m:r>
                      <a:rPr lang="de-DE" sz="1400" i="1">
                        <a:latin typeface="Cambria Math" panose="02040503050406030204" pitchFamily="18" charset="0"/>
                      </a:rPr>
                      <m:t>−</m:t>
                    </m:r>
                    <m:r>
                      <a:rPr lang="el-GR" sz="1400" i="1">
                        <a:latin typeface="Cambria Math" panose="02040503050406030204" pitchFamily="18" charset="0"/>
                      </a:rPr>
                      <m:t>𝜋</m:t>
                    </m:r>
                  </m:oMath>
                </a14:m>
                <a:endParaRPr lang="de-DE" sz="1400" dirty="0"/>
              </a:p>
              <a:p>
                <a:r>
                  <a:rPr lang="de-DE" sz="1400" dirty="0"/>
                  <a:t>Berechnen für ein Beispiel mit i=17% und </a:t>
                </a:r>
                <a14:m>
                  <m:oMath xmlns:m="http://schemas.openxmlformats.org/officeDocument/2006/math">
                    <m:r>
                      <a:rPr lang="el-GR" sz="1400" i="1">
                        <a:latin typeface="Cambria Math" panose="02040503050406030204" pitchFamily="18" charset="0"/>
                      </a:rPr>
                      <m:t>𝜋</m:t>
                    </m:r>
                  </m:oMath>
                </a14:m>
                <a:r>
                  <a:rPr lang="de-DE" sz="1400" dirty="0"/>
                  <a:t>=11% die Abweichung zur 1. Näherung</a:t>
                </a:r>
              </a:p>
            </p:txBody>
          </p:sp>
        </mc:Choice>
        <mc:Fallback xmlns="">
          <p:sp>
            <p:nvSpPr>
              <p:cNvPr id="16" name="Rechteck 15"/>
              <p:cNvSpPr>
                <a:spLocks noRot="1" noChangeAspect="1" noMove="1" noResize="1" noEditPoints="1" noAdjustHandles="1" noChangeArrowheads="1" noChangeShapeType="1" noTextEdit="1"/>
              </p:cNvSpPr>
              <p:nvPr/>
            </p:nvSpPr>
            <p:spPr>
              <a:xfrm>
                <a:off x="7809636" y="5495316"/>
                <a:ext cx="3872820" cy="1169551"/>
              </a:xfrm>
              <a:prstGeom prst="rect">
                <a:avLst/>
              </a:prstGeom>
              <a:blipFill>
                <a:blip r:embed="rId9"/>
                <a:stretch>
                  <a:fillRect l="-472" t="-521" b="-4688"/>
                </a:stretch>
              </a:blipFill>
            </p:spPr>
            <p:txBody>
              <a:bodyPr/>
              <a:lstStyle/>
              <a:p>
                <a:r>
                  <a:rPr lang="de-DE">
                    <a:noFill/>
                  </a:rPr>
                  <a:t> </a:t>
                </a:r>
              </a:p>
            </p:txBody>
          </p:sp>
        </mc:Fallback>
      </mc:AlternateContent>
      <p:sp>
        <p:nvSpPr>
          <p:cNvPr id="17" name="Rechteck 16">
            <a:extLst>
              <a:ext uri="{FF2B5EF4-FFF2-40B4-BE49-F238E27FC236}">
                <a16:creationId xmlns:a16="http://schemas.microsoft.com/office/drawing/2014/main" id="{41A452C5-6701-459F-8300-A841A73C1CD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223954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1179</Words>
  <Application>Microsoft Office PowerPoint</Application>
  <PresentationFormat>Breitbild</PresentationFormat>
  <Paragraphs>133</Paragraphs>
  <Slides>8</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Cambria Math</vt:lpstr>
      <vt:lpstr>Sparkasse Rg</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702</cp:revision>
  <dcterms:created xsi:type="dcterms:W3CDTF">2019-02-11T10:45:01Z</dcterms:created>
  <dcterms:modified xsi:type="dcterms:W3CDTF">2022-04-03T17:39:24Z</dcterms:modified>
</cp:coreProperties>
</file>