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1258" r:id="rId2"/>
    <p:sldId id="1259" r:id="rId3"/>
    <p:sldId id="1260" r:id="rId4"/>
    <p:sldId id="1261" r:id="rId5"/>
    <p:sldId id="848" r:id="rId6"/>
    <p:sldId id="1257" r:id="rId7"/>
    <p:sldId id="850" r:id="rId8"/>
    <p:sldId id="1376"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82" d="100"/>
          <a:sy n="82" d="100"/>
        </p:scale>
        <p:origin x="42"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26.03.2022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50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FF64E3D-4DF2-4B90-AE5E-992DD472CE4F}" type="slidenum">
              <a:rPr lang="de-DE" sz="1200">
                <a:solidFill>
                  <a:srgbClr val="000000"/>
                </a:solidFill>
                <a:latin typeface="Sparkasse Rg" pitchFamily="34" charset="0"/>
              </a:rPr>
              <a:pPr eaLnBrk="1" hangingPunct="1"/>
              <a:t>1</a:t>
            </a:fld>
            <a:endParaRPr lang="de-DE" sz="1200">
              <a:solidFill>
                <a:srgbClr val="000000"/>
              </a:solidFill>
              <a:latin typeface="Sparkasse Rg" pitchFamily="34" charset="0"/>
            </a:endParaRPr>
          </a:p>
        </p:txBody>
      </p:sp>
      <p:sp>
        <p:nvSpPr>
          <p:cNvPr id="345091" name="Rectangle 2"/>
          <p:cNvSpPr>
            <a:spLocks noGrp="1" noRot="1" noChangeAspect="1" noChangeArrowheads="1" noTextEdit="1"/>
          </p:cNvSpPr>
          <p:nvPr>
            <p:ph type="sldImg"/>
          </p:nvPr>
        </p:nvSpPr>
        <p:spPr>
          <a:xfrm>
            <a:off x="93663" y="742950"/>
            <a:ext cx="6619875" cy="3724275"/>
          </a:xfrm>
          <a:ln/>
        </p:spPr>
      </p:sp>
      <p:sp>
        <p:nvSpPr>
          <p:cNvPr id="3450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4069784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61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36D160C-E515-4D8C-9228-C6C42BF8CB28}"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34611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8AFAF50-71D2-472A-B49E-A6BA6CD25389}"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34611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611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610663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71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2B96596-16DD-420B-B9E7-F17FD91BCEB0}"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4713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27C528B-F7E2-42B5-89AE-C64A0EC2784A}"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34714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714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675360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6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5D7A5FD-A29C-4971-A46C-3A436945F7C3}"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4816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4506F5D2-1BA7-431F-8CD4-0184588AF6F9}" type="slidenum">
              <a:rPr lang="de-DE" sz="1200">
                <a:solidFill>
                  <a:srgbClr val="000000"/>
                </a:solidFill>
                <a:latin typeface="Sparkasse Rg" pitchFamily="34" charset="0"/>
              </a:rPr>
              <a:pPr algn="r" eaLnBrk="1" hangingPunct="1">
                <a:buClrTx/>
                <a:buFontTx/>
                <a:buNone/>
              </a:pPr>
              <a:t>4</a:t>
            </a:fld>
            <a:endParaRPr lang="de-DE" sz="1200">
              <a:solidFill>
                <a:srgbClr val="000000"/>
              </a:solidFill>
              <a:latin typeface="Sparkasse Rg" pitchFamily="34" charset="0"/>
            </a:endParaRPr>
          </a:p>
        </p:txBody>
      </p:sp>
      <p:sp>
        <p:nvSpPr>
          <p:cNvPr id="34816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6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19069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91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A8ED098-C9AF-4EB7-995A-DBFE8CCAD845}"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4918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7E537E24-34E2-4F98-BC3C-2144D737ED99}" type="slidenum">
              <a:rPr lang="de-DE" sz="1200">
                <a:solidFill>
                  <a:srgbClr val="000000"/>
                </a:solidFill>
                <a:latin typeface="Sparkasse Rg" pitchFamily="34" charset="0"/>
              </a:rPr>
              <a:pPr algn="r" eaLnBrk="1" hangingPunct="1">
                <a:buClrTx/>
                <a:buFontTx/>
                <a:buNone/>
              </a:pPr>
              <a:t>5</a:t>
            </a:fld>
            <a:endParaRPr lang="de-DE" sz="1200">
              <a:solidFill>
                <a:srgbClr val="000000"/>
              </a:solidFill>
              <a:latin typeface="Sparkasse Rg" pitchFamily="34" charset="0"/>
            </a:endParaRPr>
          </a:p>
        </p:txBody>
      </p:sp>
      <p:sp>
        <p:nvSpPr>
          <p:cNvPr id="34918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918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711347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46038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26.03.2022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26.03.2022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26.03.2022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26.03.2022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26.03.2022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26.03.2022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26.03.2022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26.03.2022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26.03.2022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26.03.2022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26.03.2022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26.03.2022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2"/>
          <p:cNvSpPr>
            <a:spLocks noChangeArrowheads="1"/>
          </p:cNvSpPr>
          <p:nvPr/>
        </p:nvSpPr>
        <p:spPr bwMode="auto">
          <a:xfrm>
            <a:off x="3455910" y="249988"/>
            <a:ext cx="6648209"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100" b="1" dirty="0">
                <a:solidFill>
                  <a:srgbClr val="000000"/>
                </a:solidFill>
                <a:latin typeface="Sparkasse Rg" pitchFamily="34" charset="0"/>
              </a:rPr>
              <a:t>Wirtschaftswachstum und Konjunkturzyklus</a:t>
            </a:r>
          </a:p>
        </p:txBody>
      </p:sp>
      <p:sp>
        <p:nvSpPr>
          <p:cNvPr id="113668" name="Text Box 3"/>
          <p:cNvSpPr txBox="1">
            <a:spLocks noChangeArrowheads="1"/>
          </p:cNvSpPr>
          <p:nvPr/>
        </p:nvSpPr>
        <p:spPr bwMode="auto">
          <a:xfrm>
            <a:off x="194319" y="249988"/>
            <a:ext cx="10388082" cy="508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Messgröße für das Wirtschaftswachstum und die Bewegung im </a:t>
            </a:r>
          </a:p>
          <a:p>
            <a:pPr eaLnBrk="1" hangingPunct="1">
              <a:buClrTx/>
              <a:buFontTx/>
              <a:buNone/>
            </a:pPr>
            <a:r>
              <a:rPr lang="de-DE" sz="2400" dirty="0">
                <a:solidFill>
                  <a:srgbClr val="000000"/>
                </a:solidFill>
              </a:rPr>
              <a:t>Konjunkturzyklus ist die Veränderung des </a:t>
            </a:r>
            <a:r>
              <a:rPr lang="de-DE" sz="2400" b="1" dirty="0">
                <a:solidFill>
                  <a:srgbClr val="000000"/>
                </a:solidFill>
              </a:rPr>
              <a:t>realen Bruttoinlandsprodukts</a:t>
            </a:r>
          </a:p>
          <a:p>
            <a:pPr eaLnBrk="1" hangingPunct="1">
              <a:buClrTx/>
              <a:buFontTx/>
              <a:buNone/>
            </a:pPr>
            <a:r>
              <a:rPr lang="de-DE" sz="2400" dirty="0">
                <a:solidFill>
                  <a:srgbClr val="000000"/>
                </a:solidFill>
              </a:rPr>
              <a:t>im Zeitverlauf.</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Der Konjunkturzyklus beschreibt dabei die Schwankung der </a:t>
            </a:r>
          </a:p>
          <a:p>
            <a:pPr eaLnBrk="1" hangingPunct="1">
              <a:buClrTx/>
              <a:buFontTx/>
              <a:buNone/>
            </a:pPr>
            <a:r>
              <a:rPr lang="de-DE" sz="2400" dirty="0">
                <a:solidFill>
                  <a:srgbClr val="000000"/>
                </a:solidFill>
              </a:rPr>
              <a:t>gesamtwirtschaftlichen Produktion um einen langfristigen Wachstumstrend.</a:t>
            </a:r>
          </a:p>
          <a:p>
            <a:pPr eaLnBrk="1" hangingPunct="1">
              <a:buClrTx/>
              <a:buFontTx/>
              <a:buNone/>
            </a:pPr>
            <a:endParaRPr lang="de-DE" sz="2400" dirty="0">
              <a:solidFill>
                <a:srgbClr val="000000"/>
              </a:solidFill>
            </a:endParaRPr>
          </a:p>
        </p:txBody>
      </p:sp>
      <p:sp>
        <p:nvSpPr>
          <p:cNvPr id="4" name="Text Box 3"/>
          <p:cNvSpPr txBox="1">
            <a:spLocks noChangeArrowheads="1"/>
          </p:cNvSpPr>
          <p:nvPr/>
        </p:nvSpPr>
        <p:spPr bwMode="auto">
          <a:xfrm>
            <a:off x="3455910" y="4315833"/>
            <a:ext cx="7604064" cy="10189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600" dirty="0">
                <a:solidFill>
                  <a:srgbClr val="000000"/>
                </a:solidFill>
              </a:rPr>
              <a:t>Wichtig! Der Wachstumstrend ist nicht gleichzusetzen mit dem durchschnittlichen Wachstum der letzten Jahre, auch wenn dies oft als Näherung angesehen wird. Es geht um die Schwankung um das Produktionspotenzial, wird später erklärt</a:t>
            </a:r>
          </a:p>
        </p:txBody>
      </p:sp>
      <p:cxnSp>
        <p:nvCxnSpPr>
          <p:cNvPr id="3" name="Gerade Verbindung mit Pfeil 2"/>
          <p:cNvCxnSpPr/>
          <p:nvPr/>
        </p:nvCxnSpPr>
        <p:spPr>
          <a:xfrm flipV="1">
            <a:off x="7274740" y="3681876"/>
            <a:ext cx="404602" cy="5583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 name="Rechteck 5">
            <a:extLst>
              <a:ext uri="{FF2B5EF4-FFF2-40B4-BE49-F238E27FC236}">
                <a16:creationId xmlns:a16="http://schemas.microsoft.com/office/drawing/2014/main" id="{9143AEBF-FC4A-41AD-B622-66AC8DD33FD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5689569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1"/>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Allgemeiner Konjunkturzyklus</a:t>
            </a:r>
          </a:p>
        </p:txBody>
      </p:sp>
      <p:cxnSp>
        <p:nvCxnSpPr>
          <p:cNvPr id="3" name="Gerade Verbindung mit Pfeil 2">
            <a:extLst>
              <a:ext uri="{FF2B5EF4-FFF2-40B4-BE49-F238E27FC236}">
                <a16:creationId xmlns:a16="http://schemas.microsoft.com/office/drawing/2014/main" id="{61DA8E8B-7569-4BBF-8169-74EE80988E0E}"/>
              </a:ext>
            </a:extLst>
          </p:cNvPr>
          <p:cNvCxnSpPr>
            <a:cxnSpLocks/>
          </p:cNvCxnSpPr>
          <p:nvPr/>
        </p:nvCxnSpPr>
        <p:spPr>
          <a:xfrm flipV="1">
            <a:off x="434493" y="925550"/>
            <a:ext cx="0" cy="5006899"/>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a:extLst>
              <a:ext uri="{FF2B5EF4-FFF2-40B4-BE49-F238E27FC236}">
                <a16:creationId xmlns:a16="http://schemas.microsoft.com/office/drawing/2014/main" id="{8432A3A4-D5A9-41BA-AAA9-D68D7B43D629}"/>
              </a:ext>
            </a:extLst>
          </p:cNvPr>
          <p:cNvCxnSpPr>
            <a:cxnSpLocks/>
          </p:cNvCxnSpPr>
          <p:nvPr/>
        </p:nvCxnSpPr>
        <p:spPr>
          <a:xfrm flipV="1">
            <a:off x="111109" y="5538237"/>
            <a:ext cx="8445062" cy="11356"/>
          </a:xfrm>
          <a:prstGeom prst="straightConnector1">
            <a:avLst/>
          </a:prstGeom>
          <a:ln w="349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Freihandform: Form 8">
            <a:extLst>
              <a:ext uri="{FF2B5EF4-FFF2-40B4-BE49-F238E27FC236}">
                <a16:creationId xmlns:a16="http://schemas.microsoft.com/office/drawing/2014/main" id="{2161B6EE-D55A-468C-9B6A-7CC28FB05C23}"/>
              </a:ext>
            </a:extLst>
          </p:cNvPr>
          <p:cNvSpPr/>
          <p:nvPr/>
        </p:nvSpPr>
        <p:spPr>
          <a:xfrm>
            <a:off x="879103" y="2241755"/>
            <a:ext cx="7846142" cy="2713703"/>
          </a:xfrm>
          <a:custGeom>
            <a:avLst/>
            <a:gdLst>
              <a:gd name="connsiteX0" fmla="*/ 0 w 7226709"/>
              <a:gd name="connsiteY0" fmla="*/ 2713703 h 2713703"/>
              <a:gd name="connsiteX1" fmla="*/ 4306529 w 7226709"/>
              <a:gd name="connsiteY1" fmla="*/ 1253613 h 2713703"/>
              <a:gd name="connsiteX2" fmla="*/ 7226709 w 7226709"/>
              <a:gd name="connsiteY2" fmla="*/ 0 h 2713703"/>
            </a:gdLst>
            <a:ahLst/>
            <a:cxnLst>
              <a:cxn ang="0">
                <a:pos x="connsiteX0" y="connsiteY0"/>
              </a:cxn>
              <a:cxn ang="0">
                <a:pos x="connsiteX1" y="connsiteY1"/>
              </a:cxn>
              <a:cxn ang="0">
                <a:pos x="connsiteX2" y="connsiteY2"/>
              </a:cxn>
            </a:cxnLst>
            <a:rect l="l" t="t" r="r" b="b"/>
            <a:pathLst>
              <a:path w="7226709" h="2713703">
                <a:moveTo>
                  <a:pt x="0" y="2713703"/>
                </a:moveTo>
                <a:cubicBezTo>
                  <a:pt x="1551039" y="2209800"/>
                  <a:pt x="3102078" y="1705897"/>
                  <a:pt x="4306529" y="1253613"/>
                </a:cubicBezTo>
                <a:cubicBezTo>
                  <a:pt x="5510981" y="801329"/>
                  <a:pt x="6368845" y="400664"/>
                  <a:pt x="7226709"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Freihandform: Form 10">
            <a:extLst>
              <a:ext uri="{FF2B5EF4-FFF2-40B4-BE49-F238E27FC236}">
                <a16:creationId xmlns:a16="http://schemas.microsoft.com/office/drawing/2014/main" id="{2CC28C69-9060-44ED-80BF-107CA28A9A31}"/>
              </a:ext>
            </a:extLst>
          </p:cNvPr>
          <p:cNvSpPr/>
          <p:nvPr/>
        </p:nvSpPr>
        <p:spPr>
          <a:xfrm>
            <a:off x="1000893" y="1917290"/>
            <a:ext cx="7399887" cy="3465870"/>
          </a:xfrm>
          <a:custGeom>
            <a:avLst/>
            <a:gdLst>
              <a:gd name="connsiteX0" fmla="*/ 0 w 7182464"/>
              <a:gd name="connsiteY0" fmla="*/ 2905433 h 2905433"/>
              <a:gd name="connsiteX1" fmla="*/ 1371600 w 7182464"/>
              <a:gd name="connsiteY1" fmla="*/ 1032387 h 2905433"/>
              <a:gd name="connsiteX2" fmla="*/ 3775587 w 7182464"/>
              <a:gd name="connsiteY2" fmla="*/ 1666568 h 2905433"/>
              <a:gd name="connsiteX3" fmla="*/ 6002593 w 7182464"/>
              <a:gd name="connsiteY3" fmla="*/ 2020529 h 2905433"/>
              <a:gd name="connsiteX4" fmla="*/ 7182464 w 7182464"/>
              <a:gd name="connsiteY4" fmla="*/ 0 h 29054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82464" h="2905433">
                <a:moveTo>
                  <a:pt x="0" y="2905433"/>
                </a:moveTo>
                <a:cubicBezTo>
                  <a:pt x="371168" y="2072148"/>
                  <a:pt x="742336" y="1238864"/>
                  <a:pt x="1371600" y="1032387"/>
                </a:cubicBezTo>
                <a:cubicBezTo>
                  <a:pt x="2000864" y="825910"/>
                  <a:pt x="3003755" y="1501878"/>
                  <a:pt x="3775587" y="1666568"/>
                </a:cubicBezTo>
                <a:cubicBezTo>
                  <a:pt x="4547419" y="1831258"/>
                  <a:pt x="5434780" y="2298290"/>
                  <a:pt x="6002593" y="2020529"/>
                </a:cubicBezTo>
                <a:cubicBezTo>
                  <a:pt x="6570406" y="1742768"/>
                  <a:pt x="6876435" y="871384"/>
                  <a:pt x="718246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Textfeld 12">
            <a:extLst>
              <a:ext uri="{FF2B5EF4-FFF2-40B4-BE49-F238E27FC236}">
                <a16:creationId xmlns:a16="http://schemas.microsoft.com/office/drawing/2014/main" id="{F1707DED-0474-4FC4-BF00-F43A34275868}"/>
              </a:ext>
            </a:extLst>
          </p:cNvPr>
          <p:cNvSpPr txBox="1"/>
          <p:nvPr/>
        </p:nvSpPr>
        <p:spPr>
          <a:xfrm>
            <a:off x="7981684" y="5652564"/>
            <a:ext cx="651269" cy="461665"/>
          </a:xfrm>
          <a:prstGeom prst="rect">
            <a:avLst/>
          </a:prstGeom>
          <a:noFill/>
        </p:spPr>
        <p:txBody>
          <a:bodyPr wrap="none" rtlCol="0">
            <a:spAutoFit/>
          </a:bodyPr>
          <a:lstStyle/>
          <a:p>
            <a:r>
              <a:rPr lang="de-DE" sz="2400" dirty="0"/>
              <a:t>Zeit</a:t>
            </a:r>
          </a:p>
        </p:txBody>
      </p:sp>
      <p:sp>
        <p:nvSpPr>
          <p:cNvPr id="17" name="Textfeld 16">
            <a:extLst>
              <a:ext uri="{FF2B5EF4-FFF2-40B4-BE49-F238E27FC236}">
                <a16:creationId xmlns:a16="http://schemas.microsoft.com/office/drawing/2014/main" id="{F55D6EEB-5F70-4415-B7FF-47C8B53E7681}"/>
              </a:ext>
            </a:extLst>
          </p:cNvPr>
          <p:cNvSpPr txBox="1"/>
          <p:nvPr/>
        </p:nvSpPr>
        <p:spPr>
          <a:xfrm rot="16200000">
            <a:off x="-475615" y="1537775"/>
            <a:ext cx="1463286" cy="461665"/>
          </a:xfrm>
          <a:prstGeom prst="rect">
            <a:avLst/>
          </a:prstGeom>
          <a:noFill/>
        </p:spPr>
        <p:txBody>
          <a:bodyPr wrap="none" rtlCol="0">
            <a:spAutoFit/>
          </a:bodyPr>
          <a:lstStyle/>
          <a:p>
            <a:r>
              <a:rPr lang="de-DE" sz="2400" dirty="0"/>
              <a:t>Reales BIP</a:t>
            </a:r>
          </a:p>
        </p:txBody>
      </p:sp>
      <p:sp>
        <p:nvSpPr>
          <p:cNvPr id="14" name="Textfeld 13">
            <a:extLst>
              <a:ext uri="{FF2B5EF4-FFF2-40B4-BE49-F238E27FC236}">
                <a16:creationId xmlns:a16="http://schemas.microsoft.com/office/drawing/2014/main" id="{F7F25198-4E91-470D-8F85-D4ABA4DDFBE3}"/>
              </a:ext>
            </a:extLst>
          </p:cNvPr>
          <p:cNvSpPr txBox="1"/>
          <p:nvPr/>
        </p:nvSpPr>
        <p:spPr>
          <a:xfrm>
            <a:off x="467478" y="5734370"/>
            <a:ext cx="1332609" cy="369332"/>
          </a:xfrm>
          <a:prstGeom prst="rect">
            <a:avLst/>
          </a:prstGeom>
          <a:noFill/>
        </p:spPr>
        <p:txBody>
          <a:bodyPr wrap="none" rtlCol="0">
            <a:spAutoFit/>
          </a:bodyPr>
          <a:lstStyle/>
          <a:p>
            <a:r>
              <a:rPr lang="de-DE" dirty="0"/>
              <a:t>Aufschwung</a:t>
            </a:r>
          </a:p>
        </p:txBody>
      </p:sp>
      <p:sp>
        <p:nvSpPr>
          <p:cNvPr id="19" name="Textfeld 18">
            <a:extLst>
              <a:ext uri="{FF2B5EF4-FFF2-40B4-BE49-F238E27FC236}">
                <a16:creationId xmlns:a16="http://schemas.microsoft.com/office/drawing/2014/main" id="{9725D671-3D82-4E24-9826-38544209292F}"/>
              </a:ext>
            </a:extLst>
          </p:cNvPr>
          <p:cNvSpPr txBox="1"/>
          <p:nvPr/>
        </p:nvSpPr>
        <p:spPr>
          <a:xfrm>
            <a:off x="2203571" y="5714822"/>
            <a:ext cx="737702" cy="369332"/>
          </a:xfrm>
          <a:prstGeom prst="rect">
            <a:avLst/>
          </a:prstGeom>
          <a:noFill/>
        </p:spPr>
        <p:txBody>
          <a:bodyPr wrap="none" rtlCol="0">
            <a:spAutoFit/>
          </a:bodyPr>
          <a:lstStyle/>
          <a:p>
            <a:pPr algn="ctr"/>
            <a:r>
              <a:rPr lang="de-DE" dirty="0"/>
              <a:t>Boom</a:t>
            </a:r>
          </a:p>
        </p:txBody>
      </p:sp>
      <p:sp>
        <p:nvSpPr>
          <p:cNvPr id="20" name="Textfeld 19">
            <a:extLst>
              <a:ext uri="{FF2B5EF4-FFF2-40B4-BE49-F238E27FC236}">
                <a16:creationId xmlns:a16="http://schemas.microsoft.com/office/drawing/2014/main" id="{5B5B26A3-A445-4C30-9AA3-6C8429BA1BAC}"/>
              </a:ext>
            </a:extLst>
          </p:cNvPr>
          <p:cNvSpPr txBox="1"/>
          <p:nvPr/>
        </p:nvSpPr>
        <p:spPr>
          <a:xfrm>
            <a:off x="3595022" y="5722595"/>
            <a:ext cx="1263936" cy="369332"/>
          </a:xfrm>
          <a:prstGeom prst="rect">
            <a:avLst/>
          </a:prstGeom>
          <a:noFill/>
        </p:spPr>
        <p:txBody>
          <a:bodyPr wrap="none" rtlCol="0">
            <a:spAutoFit/>
          </a:bodyPr>
          <a:lstStyle/>
          <a:p>
            <a:pPr algn="ctr"/>
            <a:r>
              <a:rPr lang="de-DE" dirty="0"/>
              <a:t>Abschwung</a:t>
            </a:r>
          </a:p>
        </p:txBody>
      </p:sp>
      <p:sp>
        <p:nvSpPr>
          <p:cNvPr id="21" name="Textfeld 20">
            <a:extLst>
              <a:ext uri="{FF2B5EF4-FFF2-40B4-BE49-F238E27FC236}">
                <a16:creationId xmlns:a16="http://schemas.microsoft.com/office/drawing/2014/main" id="{3965B6B7-71B8-4109-8D6F-09360A1691CC}"/>
              </a:ext>
            </a:extLst>
          </p:cNvPr>
          <p:cNvSpPr txBox="1"/>
          <p:nvPr/>
        </p:nvSpPr>
        <p:spPr>
          <a:xfrm>
            <a:off x="6224806" y="5744897"/>
            <a:ext cx="639534" cy="369332"/>
          </a:xfrm>
          <a:prstGeom prst="rect">
            <a:avLst/>
          </a:prstGeom>
          <a:noFill/>
        </p:spPr>
        <p:txBody>
          <a:bodyPr wrap="none" rtlCol="0">
            <a:spAutoFit/>
          </a:bodyPr>
          <a:lstStyle/>
          <a:p>
            <a:pPr algn="ctr"/>
            <a:r>
              <a:rPr lang="de-DE" dirty="0"/>
              <a:t>Krise</a:t>
            </a:r>
          </a:p>
        </p:txBody>
      </p:sp>
      <p:cxnSp>
        <p:nvCxnSpPr>
          <p:cNvPr id="16" name="Gerader Verbinder 15">
            <a:extLst>
              <a:ext uri="{FF2B5EF4-FFF2-40B4-BE49-F238E27FC236}">
                <a16:creationId xmlns:a16="http://schemas.microsoft.com/office/drawing/2014/main" id="{13AB4FBE-CF02-4621-BB04-F7FC71350BA7}"/>
              </a:ext>
            </a:extLst>
          </p:cNvPr>
          <p:cNvCxnSpPr>
            <a:cxnSpLocks/>
          </p:cNvCxnSpPr>
          <p:nvPr/>
        </p:nvCxnSpPr>
        <p:spPr>
          <a:xfrm>
            <a:off x="1852496" y="2846439"/>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Gerader Verbinder 27">
            <a:extLst>
              <a:ext uri="{FF2B5EF4-FFF2-40B4-BE49-F238E27FC236}">
                <a16:creationId xmlns:a16="http://schemas.microsoft.com/office/drawing/2014/main" id="{576DF315-D762-4A42-8766-7C4E3E8305BA}"/>
              </a:ext>
            </a:extLst>
          </p:cNvPr>
          <p:cNvCxnSpPr>
            <a:cxnSpLocks/>
          </p:cNvCxnSpPr>
          <p:nvPr/>
        </p:nvCxnSpPr>
        <p:spPr>
          <a:xfrm>
            <a:off x="3273257" y="2807115"/>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Gerader Verbinder 28">
            <a:extLst>
              <a:ext uri="{FF2B5EF4-FFF2-40B4-BE49-F238E27FC236}">
                <a16:creationId xmlns:a16="http://schemas.microsoft.com/office/drawing/2014/main" id="{151BE2C0-A385-4932-85E0-F67525950819}"/>
              </a:ext>
            </a:extLst>
          </p:cNvPr>
          <p:cNvCxnSpPr>
            <a:cxnSpLocks/>
          </p:cNvCxnSpPr>
          <p:nvPr/>
        </p:nvCxnSpPr>
        <p:spPr>
          <a:xfrm>
            <a:off x="5446187" y="2723542"/>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r Verbinder 29">
            <a:extLst>
              <a:ext uri="{FF2B5EF4-FFF2-40B4-BE49-F238E27FC236}">
                <a16:creationId xmlns:a16="http://schemas.microsoft.com/office/drawing/2014/main" id="{F2C0F40F-E512-4C2D-88B5-930113BC0353}"/>
              </a:ext>
            </a:extLst>
          </p:cNvPr>
          <p:cNvCxnSpPr>
            <a:cxnSpLocks/>
          </p:cNvCxnSpPr>
          <p:nvPr/>
        </p:nvCxnSpPr>
        <p:spPr>
          <a:xfrm>
            <a:off x="7692858" y="2610471"/>
            <a:ext cx="0" cy="33576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Text Box 3"/>
          <p:cNvSpPr txBox="1">
            <a:spLocks noChangeArrowheads="1"/>
          </p:cNvSpPr>
          <p:nvPr/>
        </p:nvSpPr>
        <p:spPr bwMode="auto">
          <a:xfrm>
            <a:off x="2260306" y="986012"/>
            <a:ext cx="7604064" cy="9312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1600" dirty="0">
                <a:solidFill>
                  <a:srgbClr val="000000"/>
                </a:solidFill>
              </a:rPr>
              <a:t>Nimmt man für den Trend eine konstante Wachstumsrate über die Zeit an, ist dies </a:t>
            </a:r>
            <a:r>
              <a:rPr lang="de-DE" sz="1600" b="1" dirty="0">
                <a:solidFill>
                  <a:srgbClr val="000000"/>
                </a:solidFill>
              </a:rPr>
              <a:t>keine </a:t>
            </a:r>
            <a:r>
              <a:rPr lang="de-DE" sz="1600" dirty="0">
                <a:solidFill>
                  <a:srgbClr val="000000"/>
                </a:solidFill>
              </a:rPr>
              <a:t>Gerade, sondern eine </a:t>
            </a:r>
            <a:r>
              <a:rPr lang="de-DE" sz="1600" dirty="0" err="1">
                <a:solidFill>
                  <a:srgbClr val="000000"/>
                </a:solidFill>
              </a:rPr>
              <a:t>Exponetialfunktion</a:t>
            </a:r>
            <a:r>
              <a:rPr lang="de-DE" sz="1600" dirty="0">
                <a:solidFill>
                  <a:srgbClr val="000000"/>
                </a:solidFill>
              </a:rPr>
              <a:t>. Gerade in diesen Zeiten lernen wir ja gerade, was ein </a:t>
            </a:r>
            <a:r>
              <a:rPr lang="de-DE" sz="1600" dirty="0" err="1">
                <a:solidFill>
                  <a:srgbClr val="000000"/>
                </a:solidFill>
              </a:rPr>
              <a:t>Wachstumsprozeß</a:t>
            </a:r>
            <a:r>
              <a:rPr lang="de-DE" sz="1600" dirty="0">
                <a:solidFill>
                  <a:srgbClr val="000000"/>
                </a:solidFill>
              </a:rPr>
              <a:t> ist!</a:t>
            </a:r>
          </a:p>
        </p:txBody>
      </p:sp>
      <p:cxnSp>
        <p:nvCxnSpPr>
          <p:cNvPr id="22" name="Gerade Verbindung mit Pfeil 21"/>
          <p:cNvCxnSpPr/>
          <p:nvPr/>
        </p:nvCxnSpPr>
        <p:spPr>
          <a:xfrm>
            <a:off x="3481736" y="1750859"/>
            <a:ext cx="3066882" cy="1095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hteck 22">
            <a:extLst>
              <a:ext uri="{FF2B5EF4-FFF2-40B4-BE49-F238E27FC236}">
                <a16:creationId xmlns:a16="http://schemas.microsoft.com/office/drawing/2014/main" id="{74317FCB-5FE9-4493-BE06-2DC59BD9DBC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9772347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1"/>
          <p:cNvSpPr>
            <a:spLocks noChangeArrowheads="1"/>
          </p:cNvSpPr>
          <p:nvPr/>
        </p:nvSpPr>
        <p:spPr bwMode="auto">
          <a:xfrm>
            <a:off x="4164013" y="57863"/>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Konjunkturzyklen-Beschreibung</a:t>
            </a:r>
          </a:p>
        </p:txBody>
      </p:sp>
      <p:sp>
        <p:nvSpPr>
          <p:cNvPr id="115716" name="Text Box 2"/>
          <p:cNvSpPr txBox="1">
            <a:spLocks noChangeArrowheads="1"/>
          </p:cNvSpPr>
          <p:nvPr/>
        </p:nvSpPr>
        <p:spPr bwMode="auto">
          <a:xfrm>
            <a:off x="238912" y="393248"/>
            <a:ext cx="9109075" cy="131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Aufschwung:	Anstieg der Produktion; Auftragseingänge</a:t>
            </a:r>
          </a:p>
          <a:p>
            <a:pPr eaLnBrk="1" hangingPunct="1"/>
            <a:r>
              <a:rPr lang="de-DE" sz="2400" dirty="0">
                <a:solidFill>
                  <a:srgbClr val="000000"/>
                </a:solidFill>
              </a:rPr>
              <a:t>					höhere Auslastung der Produktionskapazitäten;</a:t>
            </a:r>
          </a:p>
          <a:p>
            <a:pPr eaLnBrk="1" hangingPunct="1"/>
            <a:r>
              <a:rPr lang="de-DE" sz="2400" dirty="0">
                <a:solidFill>
                  <a:srgbClr val="000000"/>
                </a:solidFill>
              </a:rPr>
              <a:t>					sinkende Arbeitslosigkeit; moderat steigende Preise</a:t>
            </a:r>
          </a:p>
          <a:p>
            <a:pPr eaLnBrk="1" hangingPunct="1"/>
            <a:endParaRPr lang="de-DE" sz="2400" dirty="0">
              <a:solidFill>
                <a:srgbClr val="000000"/>
              </a:solidFill>
            </a:endParaRPr>
          </a:p>
        </p:txBody>
      </p:sp>
      <p:sp>
        <p:nvSpPr>
          <p:cNvPr id="6" name="Text Box 2"/>
          <p:cNvSpPr txBox="1">
            <a:spLocks noChangeArrowheads="1"/>
          </p:cNvSpPr>
          <p:nvPr/>
        </p:nvSpPr>
        <p:spPr bwMode="auto">
          <a:xfrm>
            <a:off x="238913" y="1710310"/>
            <a:ext cx="9109075" cy="161705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Boom:			Voll- bzw. Überauslastung der Produktionskapazitäten;</a:t>
            </a:r>
          </a:p>
          <a:p>
            <a:pPr eaLnBrk="1" hangingPunct="1"/>
            <a:r>
              <a:rPr lang="de-DE" sz="2400" dirty="0">
                <a:solidFill>
                  <a:srgbClr val="000000"/>
                </a:solidFill>
              </a:rPr>
              <a:t>					Aufbau von Überstunden; steigende Löhne und </a:t>
            </a:r>
          </a:p>
          <a:p>
            <a:pPr eaLnBrk="1" hangingPunct="1"/>
            <a:r>
              <a:rPr lang="de-DE" sz="2400" dirty="0">
                <a:solidFill>
                  <a:srgbClr val="000000"/>
                </a:solidFill>
              </a:rPr>
              <a:t>					Preise; Anfang von Stagnation, da die Nachfrage nicht </a:t>
            </a:r>
          </a:p>
          <a:p>
            <a:pPr eaLnBrk="1" hangingPunct="1"/>
            <a:r>
              <a:rPr lang="de-DE" sz="2400" dirty="0">
                <a:solidFill>
                  <a:srgbClr val="000000"/>
                </a:solidFill>
              </a:rPr>
              <a:t>					mehr befriedigt werden kann</a:t>
            </a:r>
          </a:p>
        </p:txBody>
      </p:sp>
      <p:sp>
        <p:nvSpPr>
          <p:cNvPr id="7" name="Text Box 2"/>
          <p:cNvSpPr txBox="1">
            <a:spLocks noChangeArrowheads="1"/>
          </p:cNvSpPr>
          <p:nvPr/>
        </p:nvSpPr>
        <p:spPr bwMode="auto">
          <a:xfrm>
            <a:off x="238912" y="3392696"/>
            <a:ext cx="9109075" cy="10446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Abschwung:	Rückgang der Produktion; rückläufige Auftragseingänge</a:t>
            </a:r>
          </a:p>
          <a:p>
            <a:pPr eaLnBrk="1" hangingPunct="1"/>
            <a:r>
              <a:rPr lang="de-DE" sz="2400" dirty="0">
                <a:solidFill>
                  <a:srgbClr val="000000"/>
                </a:solidFill>
              </a:rPr>
              <a:t>					steigende Arbeitslosigkeit; nachlassende Konsumnachfrage</a:t>
            </a:r>
          </a:p>
        </p:txBody>
      </p:sp>
      <p:sp>
        <p:nvSpPr>
          <p:cNvPr id="8" name="Text Box 2"/>
          <p:cNvSpPr txBox="1">
            <a:spLocks noChangeArrowheads="1"/>
          </p:cNvSpPr>
          <p:nvPr/>
        </p:nvSpPr>
        <p:spPr bwMode="auto">
          <a:xfrm>
            <a:off x="238912" y="4437325"/>
            <a:ext cx="9109075" cy="98356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a:solidFill>
                  <a:srgbClr val="000000"/>
                </a:solidFill>
              </a:rPr>
              <a:t>Krise:			Niedriges Niveau der Produktion und der </a:t>
            </a:r>
          </a:p>
          <a:p>
            <a:pPr eaLnBrk="1" hangingPunct="1"/>
            <a:r>
              <a:rPr lang="de-DE" sz="2400" dirty="0">
                <a:solidFill>
                  <a:srgbClr val="000000"/>
                </a:solidFill>
              </a:rPr>
              <a:t>					Auftragsbestände; hohe Arbeitslosigkeit</a:t>
            </a:r>
          </a:p>
        </p:txBody>
      </p:sp>
      <p:sp>
        <p:nvSpPr>
          <p:cNvPr id="9" name="Rechteck 8">
            <a:extLst>
              <a:ext uri="{FF2B5EF4-FFF2-40B4-BE49-F238E27FC236}">
                <a16:creationId xmlns:a16="http://schemas.microsoft.com/office/drawing/2014/main" id="{4D40E7FF-99BE-4E35-BE3D-AA6F1DD5EBF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3623204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6"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9" name="Rectangle 1"/>
          <p:cNvSpPr>
            <a:spLocks noChangeArrowheads="1"/>
          </p:cNvSpPr>
          <p:nvPr/>
        </p:nvSpPr>
        <p:spPr bwMode="auto">
          <a:xfrm>
            <a:off x="3204446" y="215752"/>
            <a:ext cx="699206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Stetiges und angemessenes Wachstum</a:t>
            </a:r>
          </a:p>
        </p:txBody>
      </p:sp>
      <p:sp>
        <p:nvSpPr>
          <p:cNvPr id="116740" name="Text Box 2"/>
          <p:cNvSpPr txBox="1">
            <a:spLocks noChangeArrowheads="1"/>
          </p:cNvSpPr>
          <p:nvPr/>
        </p:nvSpPr>
        <p:spPr bwMode="auto">
          <a:xfrm>
            <a:off x="249408" y="719925"/>
            <a:ext cx="7251909"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000" dirty="0">
                <a:solidFill>
                  <a:srgbClr val="000000"/>
                </a:solidFill>
              </a:rPr>
              <a:t>Wirtschaftspolitisches Ziel ist es, die Schwankungen im Konjunkturzyklus auf ein angemessenes Maß zu begrenzen.</a:t>
            </a:r>
          </a:p>
          <a:p>
            <a:pPr eaLnBrk="1" hangingPunct="1"/>
            <a:endParaRPr lang="de-DE" sz="2000" dirty="0">
              <a:solidFill>
                <a:srgbClr val="000000"/>
              </a:solidFill>
            </a:endParaRPr>
          </a:p>
          <a:p>
            <a:pPr eaLnBrk="1" hangingPunct="1"/>
            <a:r>
              <a:rPr lang="de-DE" sz="2000" dirty="0">
                <a:solidFill>
                  <a:srgbClr val="000000"/>
                </a:solidFill>
              </a:rPr>
              <a:t>Dazu wird auf das Konzept des </a:t>
            </a:r>
            <a:r>
              <a:rPr lang="de-DE" sz="2000" b="1" u="sng" dirty="0">
                <a:solidFill>
                  <a:srgbClr val="000000"/>
                </a:solidFill>
              </a:rPr>
              <a:t>Produktionspotenzials</a:t>
            </a:r>
            <a:r>
              <a:rPr lang="de-DE" sz="2000" dirty="0">
                <a:solidFill>
                  <a:srgbClr val="000000"/>
                </a:solidFill>
              </a:rPr>
              <a:t> zurückgegriffen:</a:t>
            </a:r>
          </a:p>
          <a:p>
            <a:pPr eaLnBrk="1" hangingPunct="1"/>
            <a:r>
              <a:rPr lang="de-DE" sz="2000" b="1" dirty="0">
                <a:solidFill>
                  <a:srgbClr val="000000"/>
                </a:solidFill>
              </a:rPr>
              <a:t>Darunter versteht man die mögliche gesamtwirtschaftliche Produktion bei Vollauslastung der Kapazitäten.</a:t>
            </a:r>
          </a:p>
          <a:p>
            <a:pPr eaLnBrk="1" hangingPunct="1"/>
            <a:endParaRPr lang="de-DE" sz="2000" b="1" dirty="0">
              <a:solidFill>
                <a:srgbClr val="000000"/>
              </a:solidFill>
            </a:endParaRPr>
          </a:p>
          <a:p>
            <a:pPr eaLnBrk="1" hangingPunct="1"/>
            <a:r>
              <a:rPr lang="de-DE" sz="2000" dirty="0">
                <a:solidFill>
                  <a:srgbClr val="000000"/>
                </a:solidFill>
              </a:rPr>
              <a:t>Langfristig sollte es daher das Ziel sein, das Produktionspotenzial zu </a:t>
            </a:r>
          </a:p>
          <a:p>
            <a:pPr eaLnBrk="1" hangingPunct="1"/>
            <a:r>
              <a:rPr lang="de-DE" sz="2000" dirty="0">
                <a:solidFill>
                  <a:srgbClr val="000000"/>
                </a:solidFill>
              </a:rPr>
              <a:t>erhöhen und nicht nur die reine BIP-Entwicklung. Denn die reine </a:t>
            </a:r>
          </a:p>
          <a:p>
            <a:pPr eaLnBrk="1" hangingPunct="1"/>
            <a:r>
              <a:rPr lang="de-DE" sz="2000" dirty="0">
                <a:solidFill>
                  <a:srgbClr val="000000"/>
                </a:solidFill>
              </a:rPr>
              <a:t>BIP-Entwicklung kann die Produktionsmöglichkeiten eines Landes </a:t>
            </a:r>
          </a:p>
          <a:p>
            <a:pPr eaLnBrk="1" hangingPunct="1"/>
            <a:r>
              <a:rPr lang="de-DE" sz="2000" dirty="0">
                <a:solidFill>
                  <a:srgbClr val="000000"/>
                </a:solidFill>
              </a:rPr>
              <a:t>stark über- oder unterzeichnen.</a:t>
            </a:r>
          </a:p>
          <a:p>
            <a:pPr eaLnBrk="1" hangingPunct="1"/>
            <a:r>
              <a:rPr lang="de-DE" sz="2000" dirty="0">
                <a:solidFill>
                  <a:srgbClr val="000000"/>
                </a:solidFill>
              </a:rPr>
              <a:t> </a:t>
            </a:r>
          </a:p>
          <a:p>
            <a:pPr eaLnBrk="1" hangingPunct="1"/>
            <a:r>
              <a:rPr lang="de-DE" sz="2000" dirty="0">
                <a:solidFill>
                  <a:srgbClr val="000000"/>
                </a:solidFill>
              </a:rPr>
              <a:t>Allerdings handelt es sich bei dem </a:t>
            </a:r>
            <a:r>
              <a:rPr lang="de-DE" sz="2000" b="1" dirty="0">
                <a:solidFill>
                  <a:srgbClr val="000000"/>
                </a:solidFill>
              </a:rPr>
              <a:t>Produktionspotenzial</a:t>
            </a:r>
            <a:r>
              <a:rPr lang="de-DE" sz="2000" dirty="0">
                <a:solidFill>
                  <a:srgbClr val="000000"/>
                </a:solidFill>
              </a:rPr>
              <a:t> um ein </a:t>
            </a:r>
          </a:p>
          <a:p>
            <a:pPr eaLnBrk="1" hangingPunct="1"/>
            <a:r>
              <a:rPr lang="de-DE" sz="2000" b="1" dirty="0">
                <a:solidFill>
                  <a:srgbClr val="000000"/>
                </a:solidFill>
              </a:rPr>
              <a:t>theoretisches Konzept</a:t>
            </a:r>
            <a:r>
              <a:rPr lang="de-DE" sz="2000" dirty="0">
                <a:solidFill>
                  <a:srgbClr val="000000"/>
                </a:solidFill>
              </a:rPr>
              <a:t>, weshalb sich der  tatsächliche Wert nur schwer ermitteln lässt. </a:t>
            </a:r>
          </a:p>
          <a:p>
            <a:pPr eaLnBrk="1" hangingPunct="1"/>
            <a:endParaRPr lang="de-DE" sz="2000" dirty="0">
              <a:solidFill>
                <a:srgbClr val="000000"/>
              </a:solidFill>
            </a:endParaRPr>
          </a:p>
          <a:p>
            <a:pPr eaLnBrk="1" hangingPunct="1"/>
            <a:endParaRPr lang="de-DE" sz="2400" dirty="0">
              <a:solidFill>
                <a:srgbClr val="000000"/>
              </a:solidFill>
            </a:endParaRPr>
          </a:p>
        </p:txBody>
      </p:sp>
      <p:sp>
        <p:nvSpPr>
          <p:cNvPr id="4" name="Text Box 2"/>
          <p:cNvSpPr txBox="1">
            <a:spLocks noChangeArrowheads="1"/>
          </p:cNvSpPr>
          <p:nvPr/>
        </p:nvSpPr>
        <p:spPr bwMode="auto">
          <a:xfrm>
            <a:off x="7865457" y="1118642"/>
            <a:ext cx="3924637" cy="14950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a:solidFill>
                  <a:srgbClr val="000000"/>
                </a:solidFill>
              </a:rPr>
              <a:t>Also ähnlich der Überlegung, wenn man den Maschinenbestand und Personalbestand in einem Unternehmen betrachtet und sich dann fragt, wie viel dieses Unternehmen in einem Jahr produzieren</a:t>
            </a:r>
            <a:r>
              <a:rPr lang="de-DE" sz="1400" b="1" dirty="0">
                <a:solidFill>
                  <a:srgbClr val="000000"/>
                </a:solidFill>
              </a:rPr>
              <a:t> kann. </a:t>
            </a:r>
            <a:r>
              <a:rPr lang="de-DE" sz="1400" dirty="0">
                <a:solidFill>
                  <a:srgbClr val="000000"/>
                </a:solidFill>
              </a:rPr>
              <a:t>Was aber tatsächlich produziert wird, wird aber mit aller Wahrscheinlichkeit davon abweichen</a:t>
            </a:r>
          </a:p>
          <a:p>
            <a:pPr eaLnBrk="1" hangingPunct="1"/>
            <a:endParaRPr lang="de-DE" sz="1400" b="1" dirty="0">
              <a:solidFill>
                <a:srgbClr val="000000"/>
              </a:solidFill>
            </a:endParaRPr>
          </a:p>
          <a:p>
            <a:pPr eaLnBrk="1" hangingPunct="1"/>
            <a:r>
              <a:rPr lang="de-DE" sz="1400" b="1" dirty="0">
                <a:solidFill>
                  <a:srgbClr val="000000"/>
                </a:solidFill>
              </a:rPr>
              <a:t> </a:t>
            </a:r>
          </a:p>
          <a:p>
            <a:pPr eaLnBrk="1" hangingPunct="1"/>
            <a:endParaRPr lang="de-DE" sz="1400" dirty="0">
              <a:solidFill>
                <a:srgbClr val="000000"/>
              </a:solidFill>
            </a:endParaRPr>
          </a:p>
        </p:txBody>
      </p:sp>
      <p:sp>
        <p:nvSpPr>
          <p:cNvPr id="5" name="Text Box 2"/>
          <p:cNvSpPr txBox="1">
            <a:spLocks noChangeArrowheads="1"/>
          </p:cNvSpPr>
          <p:nvPr/>
        </p:nvSpPr>
        <p:spPr bwMode="auto">
          <a:xfrm>
            <a:off x="7865456" y="2938001"/>
            <a:ext cx="3924637" cy="4040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a:solidFill>
                  <a:srgbClr val="000000"/>
                </a:solidFill>
              </a:rPr>
              <a:t>Wie sind dann Abweichungen nach oben möglich?</a:t>
            </a:r>
          </a:p>
          <a:p>
            <a:pPr eaLnBrk="1" hangingPunct="1"/>
            <a:endParaRPr lang="de-DE" sz="1400" b="1" dirty="0">
              <a:solidFill>
                <a:srgbClr val="000000"/>
              </a:solidFill>
            </a:endParaRPr>
          </a:p>
          <a:p>
            <a:pPr eaLnBrk="1" hangingPunct="1"/>
            <a:r>
              <a:rPr lang="de-DE" sz="1400" b="1" dirty="0">
                <a:solidFill>
                  <a:srgbClr val="000000"/>
                </a:solidFill>
              </a:rPr>
              <a:t> </a:t>
            </a:r>
          </a:p>
          <a:p>
            <a:pPr eaLnBrk="1" hangingPunct="1"/>
            <a:endParaRPr lang="de-DE" sz="1400" dirty="0">
              <a:solidFill>
                <a:srgbClr val="000000"/>
              </a:solidFill>
            </a:endParaRPr>
          </a:p>
        </p:txBody>
      </p:sp>
      <p:sp>
        <p:nvSpPr>
          <p:cNvPr id="6" name="Text Box 2"/>
          <p:cNvSpPr txBox="1">
            <a:spLocks noChangeArrowheads="1"/>
          </p:cNvSpPr>
          <p:nvPr/>
        </p:nvSpPr>
        <p:spPr bwMode="auto">
          <a:xfrm>
            <a:off x="7865455" y="3491700"/>
            <a:ext cx="3924637" cy="15010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a:solidFill>
                  <a:srgbClr val="000000"/>
                </a:solidFill>
              </a:rPr>
              <a:t>Hier geht man in der Makroökonomie davon aus, dass für die Berechnung des Produktionspotenzials die Normalarbeitszeit veranschlagt wird und eine „normale“ </a:t>
            </a:r>
            <a:r>
              <a:rPr lang="de-DE" sz="1400" dirty="0" err="1">
                <a:solidFill>
                  <a:srgbClr val="000000"/>
                </a:solidFill>
              </a:rPr>
              <a:t>Machinenauslastung</a:t>
            </a:r>
            <a:r>
              <a:rPr lang="de-DE" sz="1400" dirty="0">
                <a:solidFill>
                  <a:srgbClr val="000000"/>
                </a:solidFill>
              </a:rPr>
              <a:t>. In </a:t>
            </a:r>
            <a:r>
              <a:rPr lang="de-DE" sz="1400" dirty="0" err="1">
                <a:solidFill>
                  <a:srgbClr val="000000"/>
                </a:solidFill>
              </a:rPr>
              <a:t>Boomzeiten</a:t>
            </a:r>
            <a:r>
              <a:rPr lang="de-DE" sz="1400" dirty="0">
                <a:solidFill>
                  <a:srgbClr val="000000"/>
                </a:solidFill>
              </a:rPr>
              <a:t> kann es dann zu einem Aufbau von Überstunden kommen und zumindest zeitl. begrenzt können Maschinen auch mit mehr als 100% der Normalleistung laufen</a:t>
            </a:r>
          </a:p>
          <a:p>
            <a:pPr eaLnBrk="1" hangingPunct="1"/>
            <a:endParaRPr lang="de-DE" sz="1400" b="1" dirty="0">
              <a:solidFill>
                <a:srgbClr val="000000"/>
              </a:solidFill>
            </a:endParaRPr>
          </a:p>
          <a:p>
            <a:pPr eaLnBrk="1" hangingPunct="1"/>
            <a:r>
              <a:rPr lang="de-DE" sz="1400" b="1" dirty="0">
                <a:solidFill>
                  <a:srgbClr val="000000"/>
                </a:solidFill>
              </a:rPr>
              <a:t> </a:t>
            </a:r>
          </a:p>
          <a:p>
            <a:pPr eaLnBrk="1" hangingPunct="1"/>
            <a:endParaRPr lang="de-DE" sz="1400" dirty="0">
              <a:solidFill>
                <a:srgbClr val="000000"/>
              </a:solidFill>
            </a:endParaRPr>
          </a:p>
        </p:txBody>
      </p:sp>
      <p:sp>
        <p:nvSpPr>
          <p:cNvPr id="7" name="Rechteck 6">
            <a:extLst>
              <a:ext uri="{FF2B5EF4-FFF2-40B4-BE49-F238E27FC236}">
                <a16:creationId xmlns:a16="http://schemas.microsoft.com/office/drawing/2014/main" id="{5BFD2CB6-D379-4260-AA5D-1706D20158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3904645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F3A565E0-428F-4A8B-91D5-5687D2A13A4A}"/>
              </a:ext>
            </a:extLst>
          </p:cNvPr>
          <p:cNvPicPr>
            <a:picLocks noChangeAspect="1"/>
          </p:cNvPicPr>
          <p:nvPr/>
        </p:nvPicPr>
        <p:blipFill>
          <a:blip r:embed="rId3"/>
          <a:stretch>
            <a:fillRect/>
          </a:stretch>
        </p:blipFill>
        <p:spPr>
          <a:xfrm>
            <a:off x="0" y="720000"/>
            <a:ext cx="7786194" cy="4680000"/>
          </a:xfrm>
          <a:prstGeom prst="rect">
            <a:avLst/>
          </a:prstGeom>
        </p:spPr>
      </p:pic>
      <p:sp>
        <p:nvSpPr>
          <p:cNvPr id="117763" name="Rectangle 1"/>
          <p:cNvSpPr>
            <a:spLocks noChangeArrowheads="1"/>
          </p:cNvSpPr>
          <p:nvPr/>
        </p:nvSpPr>
        <p:spPr bwMode="auto">
          <a:xfrm>
            <a:off x="2450260" y="-12858"/>
            <a:ext cx="5803900"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Relative Abweichung des BIP vom Produktionspotenzial (Deutschland)</a:t>
            </a:r>
          </a:p>
        </p:txBody>
      </p:sp>
      <p:sp>
        <p:nvSpPr>
          <p:cNvPr id="117764" name="Text Box 2"/>
          <p:cNvSpPr txBox="1">
            <a:spLocks noChangeArrowheads="1"/>
          </p:cNvSpPr>
          <p:nvPr/>
        </p:nvSpPr>
        <p:spPr bwMode="auto">
          <a:xfrm>
            <a:off x="8400126" y="1151159"/>
            <a:ext cx="3482387" cy="12110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rgbClr val="000000"/>
                </a:solidFill>
              </a:rPr>
              <a:t>Man erkennt auch in dieser Darstellung relativ zum Produktionspotential die zyklische Bewegung der konjunkturellen Entwicklung. </a:t>
            </a:r>
          </a:p>
          <a:p>
            <a:pPr eaLnBrk="1" hangingPunct="1"/>
            <a:endParaRPr lang="de-DE" sz="2400" dirty="0">
              <a:solidFill>
                <a:srgbClr val="000000"/>
              </a:solidFill>
            </a:endParaRPr>
          </a:p>
        </p:txBody>
      </p:sp>
      <p:sp>
        <p:nvSpPr>
          <p:cNvPr id="8" name="Text Box 2"/>
          <p:cNvSpPr txBox="1">
            <a:spLocks noChangeArrowheads="1"/>
          </p:cNvSpPr>
          <p:nvPr/>
        </p:nvSpPr>
        <p:spPr bwMode="auto">
          <a:xfrm>
            <a:off x="388582" y="5548321"/>
            <a:ext cx="8280400"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2400" dirty="0" err="1">
                <a:solidFill>
                  <a:srgbClr val="000000"/>
                </a:solidFill>
              </a:rPr>
              <a:t>Outputlücke</a:t>
            </a:r>
            <a:r>
              <a:rPr lang="de-DE" sz="2400" dirty="0">
                <a:solidFill>
                  <a:srgbClr val="000000"/>
                </a:solidFill>
              </a:rPr>
              <a:t> = (BIP - Produktionspotenzial)/Produktionspotenzial</a:t>
            </a:r>
          </a:p>
          <a:p>
            <a:pPr eaLnBrk="1" hangingPunct="1"/>
            <a:endParaRPr lang="de-DE" sz="2400" dirty="0">
              <a:solidFill>
                <a:srgbClr val="000000"/>
              </a:solidFill>
            </a:endParaRPr>
          </a:p>
          <a:p>
            <a:pPr eaLnBrk="1" hangingPunct="1"/>
            <a:r>
              <a:rPr lang="de-DE" sz="1200" dirty="0">
                <a:solidFill>
                  <a:srgbClr val="000000"/>
                </a:solidFill>
              </a:rPr>
              <a:t>Quelle: IWF</a:t>
            </a:r>
          </a:p>
          <a:p>
            <a:pPr eaLnBrk="1" hangingPunct="1"/>
            <a:endParaRPr lang="de-DE" sz="2400" dirty="0">
              <a:solidFill>
                <a:srgbClr val="000000"/>
              </a:solidFill>
            </a:endParaRPr>
          </a:p>
        </p:txBody>
      </p:sp>
      <p:sp>
        <p:nvSpPr>
          <p:cNvPr id="9" name="Text Box 2"/>
          <p:cNvSpPr txBox="1">
            <a:spLocks noChangeArrowheads="1"/>
          </p:cNvSpPr>
          <p:nvPr/>
        </p:nvSpPr>
        <p:spPr bwMode="auto">
          <a:xfrm>
            <a:off x="8400125" y="2362200"/>
            <a:ext cx="3482387" cy="19327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rgbClr val="000000"/>
                </a:solidFill>
              </a:rPr>
              <a:t>Das es aber keine einheitliche Berechnungsart für das hypothetische Konzept des Produktionspotenzials gibt, wird man bei verschiedenen Institutionen (IWF, OECD, Bundesbank,…) auch verschiedene Verläufe finden</a:t>
            </a:r>
          </a:p>
          <a:p>
            <a:pPr eaLnBrk="1" hangingPunct="1"/>
            <a:endParaRPr lang="de-DE" sz="2400" dirty="0">
              <a:solidFill>
                <a:srgbClr val="000000"/>
              </a:solidFill>
            </a:endParaRPr>
          </a:p>
        </p:txBody>
      </p:sp>
      <p:cxnSp>
        <p:nvCxnSpPr>
          <p:cNvPr id="6" name="Gerade Verbindung mit Pfeil 5"/>
          <p:cNvCxnSpPr/>
          <p:nvPr/>
        </p:nvCxnSpPr>
        <p:spPr>
          <a:xfrm flipH="1">
            <a:off x="5229412" y="1773382"/>
            <a:ext cx="3111024" cy="9351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9E1266E4-17A6-4455-BFB2-0B93365E709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1A89DBB9-CA4E-47F0-9F7E-56C712DF8C8B}"/>
              </a:ext>
            </a:extLst>
          </p:cNvPr>
          <p:cNvSpPr/>
          <p:nvPr/>
        </p:nvSpPr>
        <p:spPr>
          <a:xfrm>
            <a:off x="972642" y="1822976"/>
            <a:ext cx="6552229" cy="2245473"/>
          </a:xfrm>
          <a:custGeom>
            <a:avLst/>
            <a:gdLst>
              <a:gd name="connsiteX0" fmla="*/ 0 w 6552229"/>
              <a:gd name="connsiteY0" fmla="*/ 0 h 2245473"/>
              <a:gd name="connsiteX1" fmla="*/ 506706 w 6552229"/>
              <a:gd name="connsiteY1" fmla="*/ 1706492 h 2245473"/>
              <a:gd name="connsiteX2" fmla="*/ 867806 w 6552229"/>
              <a:gd name="connsiteY2" fmla="*/ 1881218 h 2245473"/>
              <a:gd name="connsiteX3" fmla="*/ 1386161 w 6552229"/>
              <a:gd name="connsiteY3" fmla="*/ 1071653 h 2245473"/>
              <a:gd name="connsiteX4" fmla="*/ 1747261 w 6552229"/>
              <a:gd name="connsiteY4" fmla="*/ 151429 h 2245473"/>
              <a:gd name="connsiteX5" fmla="*/ 1916163 w 6552229"/>
              <a:gd name="connsiteY5" fmla="*/ 163078 h 2245473"/>
              <a:gd name="connsiteX6" fmla="*/ 2242319 w 6552229"/>
              <a:gd name="connsiteY6" fmla="*/ 1269676 h 2245473"/>
              <a:gd name="connsiteX7" fmla="*/ 2527704 w 6552229"/>
              <a:gd name="connsiteY7" fmla="*/ 1380336 h 2245473"/>
              <a:gd name="connsiteX8" fmla="*/ 3145070 w 6552229"/>
              <a:gd name="connsiteY8" fmla="*/ 629014 h 2245473"/>
              <a:gd name="connsiteX9" fmla="*/ 3308148 w 6552229"/>
              <a:gd name="connsiteY9" fmla="*/ 518354 h 2245473"/>
              <a:gd name="connsiteX10" fmla="*/ 3622655 w 6552229"/>
              <a:gd name="connsiteY10" fmla="*/ 1339567 h 2245473"/>
              <a:gd name="connsiteX11" fmla="*/ 3797381 w 6552229"/>
              <a:gd name="connsiteY11" fmla="*/ 1543414 h 2245473"/>
              <a:gd name="connsiteX12" fmla="*/ 4344856 w 6552229"/>
              <a:gd name="connsiteY12" fmla="*/ 110660 h 2245473"/>
              <a:gd name="connsiteX13" fmla="*/ 4577824 w 6552229"/>
              <a:gd name="connsiteY13" fmla="*/ 2189900 h 2245473"/>
              <a:gd name="connsiteX14" fmla="*/ 4898155 w 6552229"/>
              <a:gd name="connsiteY14" fmla="*/ 623190 h 2245473"/>
              <a:gd name="connsiteX15" fmla="*/ 5195190 w 6552229"/>
              <a:gd name="connsiteY15" fmla="*/ 1258028 h 2245473"/>
              <a:gd name="connsiteX16" fmla="*/ 5929040 w 6552229"/>
              <a:gd name="connsiteY16" fmla="*/ 675607 h 2245473"/>
              <a:gd name="connsiteX17" fmla="*/ 6290140 w 6552229"/>
              <a:gd name="connsiteY17" fmla="*/ 2224846 h 2245473"/>
              <a:gd name="connsiteX18" fmla="*/ 6552229 w 6552229"/>
              <a:gd name="connsiteY18" fmla="*/ 1607480 h 2245473"/>
              <a:gd name="connsiteX19" fmla="*/ 6552229 w 6552229"/>
              <a:gd name="connsiteY19" fmla="*/ 1607480 h 22454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552229" h="2245473">
                <a:moveTo>
                  <a:pt x="0" y="0"/>
                </a:moveTo>
                <a:cubicBezTo>
                  <a:pt x="181036" y="696478"/>
                  <a:pt x="362072" y="1392956"/>
                  <a:pt x="506706" y="1706492"/>
                </a:cubicBezTo>
                <a:cubicBezTo>
                  <a:pt x="651340" y="2020028"/>
                  <a:pt x="721230" y="1987024"/>
                  <a:pt x="867806" y="1881218"/>
                </a:cubicBezTo>
                <a:cubicBezTo>
                  <a:pt x="1014382" y="1775412"/>
                  <a:pt x="1239585" y="1359951"/>
                  <a:pt x="1386161" y="1071653"/>
                </a:cubicBezTo>
                <a:cubicBezTo>
                  <a:pt x="1532737" y="783355"/>
                  <a:pt x="1658927" y="302858"/>
                  <a:pt x="1747261" y="151429"/>
                </a:cubicBezTo>
                <a:cubicBezTo>
                  <a:pt x="1835595" y="0"/>
                  <a:pt x="1833653" y="-23296"/>
                  <a:pt x="1916163" y="163078"/>
                </a:cubicBezTo>
                <a:cubicBezTo>
                  <a:pt x="1998673" y="349452"/>
                  <a:pt x="2140395" y="1066800"/>
                  <a:pt x="2242319" y="1269676"/>
                </a:cubicBezTo>
                <a:cubicBezTo>
                  <a:pt x="2344243" y="1472552"/>
                  <a:pt x="2377246" y="1487113"/>
                  <a:pt x="2527704" y="1380336"/>
                </a:cubicBezTo>
                <a:cubicBezTo>
                  <a:pt x="2678162" y="1273559"/>
                  <a:pt x="3014996" y="772678"/>
                  <a:pt x="3145070" y="629014"/>
                </a:cubicBezTo>
                <a:cubicBezTo>
                  <a:pt x="3275144" y="485350"/>
                  <a:pt x="3228551" y="399929"/>
                  <a:pt x="3308148" y="518354"/>
                </a:cubicBezTo>
                <a:cubicBezTo>
                  <a:pt x="3387745" y="636779"/>
                  <a:pt x="3541116" y="1168724"/>
                  <a:pt x="3622655" y="1339567"/>
                </a:cubicBezTo>
                <a:cubicBezTo>
                  <a:pt x="3704194" y="1510410"/>
                  <a:pt x="3677014" y="1748232"/>
                  <a:pt x="3797381" y="1543414"/>
                </a:cubicBezTo>
                <a:cubicBezTo>
                  <a:pt x="3917748" y="1338596"/>
                  <a:pt x="4214782" y="2912"/>
                  <a:pt x="4344856" y="110660"/>
                </a:cubicBezTo>
                <a:cubicBezTo>
                  <a:pt x="4474930" y="218408"/>
                  <a:pt x="4485608" y="2104478"/>
                  <a:pt x="4577824" y="2189900"/>
                </a:cubicBezTo>
                <a:cubicBezTo>
                  <a:pt x="4670040" y="2275322"/>
                  <a:pt x="4795261" y="778502"/>
                  <a:pt x="4898155" y="623190"/>
                </a:cubicBezTo>
                <a:cubicBezTo>
                  <a:pt x="5001049" y="467878"/>
                  <a:pt x="5023376" y="1249292"/>
                  <a:pt x="5195190" y="1258028"/>
                </a:cubicBezTo>
                <a:cubicBezTo>
                  <a:pt x="5367004" y="1266764"/>
                  <a:pt x="5746548" y="514471"/>
                  <a:pt x="5929040" y="675607"/>
                </a:cubicBezTo>
                <a:cubicBezTo>
                  <a:pt x="6111532" y="836743"/>
                  <a:pt x="6186275" y="2069534"/>
                  <a:pt x="6290140" y="2224846"/>
                </a:cubicBezTo>
                <a:cubicBezTo>
                  <a:pt x="6394005" y="2380158"/>
                  <a:pt x="6552229" y="1607480"/>
                  <a:pt x="6552229" y="1607480"/>
                </a:cubicBezTo>
                <a:lnTo>
                  <a:pt x="6552229" y="1607480"/>
                </a:lnTo>
              </a:path>
            </a:pathLst>
          </a:custGeom>
          <a:ln w="38100"/>
        </p:spPr>
        <p:style>
          <a:lnRef idx="1">
            <a:schemeClr val="accent2"/>
          </a:lnRef>
          <a:fillRef idx="0">
            <a:schemeClr val="accent2"/>
          </a:fillRef>
          <a:effectRef idx="0">
            <a:schemeClr val="accent2"/>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25836111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77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4"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4AA07A35-0643-4F50-8F1C-472B97AB37FE}"/>
              </a:ext>
            </a:extLst>
          </p:cNvPr>
          <p:cNvPicPr>
            <a:picLocks noChangeAspect="1"/>
          </p:cNvPicPr>
          <p:nvPr/>
        </p:nvPicPr>
        <p:blipFill>
          <a:blip r:embed="rId3"/>
          <a:stretch>
            <a:fillRect/>
          </a:stretch>
        </p:blipFill>
        <p:spPr>
          <a:xfrm>
            <a:off x="0" y="720000"/>
            <a:ext cx="8509902" cy="5400000"/>
          </a:xfrm>
          <a:prstGeom prst="rect">
            <a:avLst/>
          </a:prstGeom>
        </p:spPr>
      </p:pic>
      <p:sp>
        <p:nvSpPr>
          <p:cNvPr id="6" name="Title 1"/>
          <p:cNvSpPr txBox="1">
            <a:spLocks/>
          </p:cNvSpPr>
          <p:nvPr/>
        </p:nvSpPr>
        <p:spPr>
          <a:xfrm>
            <a:off x="2231093" y="44760"/>
            <a:ext cx="7464960" cy="39425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1814" dirty="0" err="1">
                <a:solidFill>
                  <a:sysClr val="windowText" lastClr="000000"/>
                </a:solidFill>
                <a:latin typeface="Arial" panose="020B0604020202020204" pitchFamily="34" charset="0"/>
                <a:cs typeface="Arial" panose="020B0604020202020204" pitchFamily="34" charset="0"/>
              </a:rPr>
              <a:t>Konjunkturzyklus</a:t>
            </a:r>
            <a:r>
              <a:rPr lang="en-US" sz="1814" dirty="0">
                <a:solidFill>
                  <a:sysClr val="windowText" lastClr="000000"/>
                </a:solidFill>
                <a:latin typeface="Arial" panose="020B0604020202020204" pitchFamily="34" charset="0"/>
                <a:cs typeface="Arial" panose="020B0604020202020204" pitchFamily="34" charset="0"/>
              </a:rPr>
              <a:t> Deutschland in der </a:t>
            </a:r>
            <a:r>
              <a:rPr lang="en-US" sz="1814" dirty="0" err="1">
                <a:solidFill>
                  <a:sysClr val="windowText" lastClr="000000"/>
                </a:solidFill>
                <a:latin typeface="Arial" panose="020B0604020202020204" pitchFamily="34" charset="0"/>
                <a:cs typeface="Arial" panose="020B0604020202020204" pitchFamily="34" charset="0"/>
              </a:rPr>
              <a:t>langen</a:t>
            </a:r>
            <a:r>
              <a:rPr lang="en-US" sz="1814" dirty="0">
                <a:solidFill>
                  <a:sysClr val="windowText" lastClr="000000"/>
                </a:solidFill>
                <a:latin typeface="Arial" panose="020B0604020202020204" pitchFamily="34" charset="0"/>
                <a:cs typeface="Arial" panose="020B0604020202020204" pitchFamily="34" charset="0"/>
              </a:rPr>
              <a:t> Frist </a:t>
            </a:r>
            <a:endParaRPr lang="en-US" sz="1814" dirty="0">
              <a:solidFill>
                <a:sysClr val="windowText" lastClr="000000"/>
              </a:solidFill>
            </a:endParaRPr>
          </a:p>
        </p:txBody>
      </p:sp>
      <p:sp>
        <p:nvSpPr>
          <p:cNvPr id="9" name="TextBox 8"/>
          <p:cNvSpPr txBox="1"/>
          <p:nvPr/>
        </p:nvSpPr>
        <p:spPr>
          <a:xfrm>
            <a:off x="949407" y="4449954"/>
            <a:ext cx="1975196"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Ölkrise</a:t>
            </a:r>
            <a:r>
              <a:rPr lang="en-US" sz="1633" dirty="0">
                <a:latin typeface="Arial" panose="020B0604020202020204" pitchFamily="34" charset="0"/>
                <a:cs typeface="Arial" panose="020B0604020202020204" pitchFamily="34" charset="0"/>
              </a:rPr>
              <a:t> 1973</a:t>
            </a:r>
          </a:p>
        </p:txBody>
      </p:sp>
      <p:sp>
        <p:nvSpPr>
          <p:cNvPr id="10" name="TextBox 9"/>
          <p:cNvSpPr txBox="1"/>
          <p:nvPr/>
        </p:nvSpPr>
        <p:spPr>
          <a:xfrm>
            <a:off x="2402938" y="4219337"/>
            <a:ext cx="1515158" cy="594906"/>
          </a:xfrm>
          <a:prstGeom prst="rect">
            <a:avLst/>
          </a:prstGeom>
          <a:noFill/>
        </p:spPr>
        <p:txBody>
          <a:bodyPr wrap="none" rtlCol="0">
            <a:spAutoFit/>
          </a:bodyPr>
          <a:lstStyle/>
          <a:p>
            <a:pPr algn="ctr"/>
            <a:r>
              <a:rPr lang="en-US" sz="1633" dirty="0" err="1">
                <a:latin typeface="Arial" panose="020B0604020202020204" pitchFamily="34" charset="0"/>
                <a:cs typeface="Arial" panose="020B0604020202020204" pitchFamily="34" charset="0"/>
              </a:rPr>
              <a:t>Ölkrise</a:t>
            </a:r>
            <a:r>
              <a:rPr lang="en-US" sz="1633" dirty="0">
                <a:latin typeface="Arial" panose="020B0604020202020204" pitchFamily="34" charset="0"/>
                <a:cs typeface="Arial" panose="020B0604020202020204" pitchFamily="34" charset="0"/>
              </a:rPr>
              <a:t> 1979</a:t>
            </a:r>
          </a:p>
          <a:p>
            <a:pPr algn="ctr"/>
            <a:r>
              <a:rPr lang="en-US" sz="1633" dirty="0">
                <a:latin typeface="Arial" panose="020B0604020202020204" pitchFamily="34" charset="0"/>
                <a:cs typeface="Arial" panose="020B0604020202020204" pitchFamily="34" charset="0"/>
              </a:rPr>
              <a:t>Krieg Iran-</a:t>
            </a:r>
            <a:r>
              <a:rPr lang="en-US" sz="1633" dirty="0" err="1">
                <a:latin typeface="Arial" panose="020B0604020202020204" pitchFamily="34" charset="0"/>
                <a:cs typeface="Arial" panose="020B0604020202020204" pitchFamily="34" charset="0"/>
              </a:rPr>
              <a:t>Irak</a:t>
            </a:r>
            <a:endParaRPr lang="en-US" sz="1633" dirty="0">
              <a:latin typeface="Arial" panose="020B0604020202020204" pitchFamily="34" charset="0"/>
              <a:cs typeface="Arial" panose="020B0604020202020204" pitchFamily="34" charset="0"/>
            </a:endParaRPr>
          </a:p>
        </p:txBody>
      </p:sp>
      <p:sp>
        <p:nvSpPr>
          <p:cNvPr id="11" name="TextBox 10"/>
          <p:cNvSpPr txBox="1"/>
          <p:nvPr/>
        </p:nvSpPr>
        <p:spPr>
          <a:xfrm>
            <a:off x="3709650" y="3956210"/>
            <a:ext cx="1936749" cy="594906"/>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Wiedervereinigung</a:t>
            </a:r>
            <a:endParaRPr lang="en-US" sz="1633" dirty="0">
              <a:latin typeface="Arial" panose="020B0604020202020204" pitchFamily="34" charset="0"/>
              <a:cs typeface="Arial" panose="020B0604020202020204" pitchFamily="34" charset="0"/>
            </a:endParaRPr>
          </a:p>
          <a:p>
            <a:r>
              <a:rPr lang="en-US" sz="1633" dirty="0">
                <a:latin typeface="Arial" panose="020B0604020202020204" pitchFamily="34" charset="0"/>
                <a:cs typeface="Arial" panose="020B0604020202020204" pitchFamily="34" charset="0"/>
              </a:rPr>
              <a:t>1991</a:t>
            </a:r>
          </a:p>
        </p:txBody>
      </p:sp>
      <p:sp>
        <p:nvSpPr>
          <p:cNvPr id="12" name="TextBox 11"/>
          <p:cNvSpPr txBox="1"/>
          <p:nvPr/>
        </p:nvSpPr>
        <p:spPr>
          <a:xfrm>
            <a:off x="4142817" y="4860930"/>
            <a:ext cx="2321469"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Finanzkrise</a:t>
            </a:r>
            <a:r>
              <a:rPr lang="en-US" sz="1633" dirty="0">
                <a:latin typeface="Arial" panose="020B0604020202020204" pitchFamily="34" charset="0"/>
                <a:cs typeface="Arial" panose="020B0604020202020204" pitchFamily="34" charset="0"/>
              </a:rPr>
              <a:t> 2007-2009</a:t>
            </a:r>
          </a:p>
        </p:txBody>
      </p:sp>
      <p:sp>
        <p:nvSpPr>
          <p:cNvPr id="13" name="TextBox 12"/>
          <p:cNvSpPr txBox="1"/>
          <p:nvPr/>
        </p:nvSpPr>
        <p:spPr>
          <a:xfrm>
            <a:off x="4402679" y="4426334"/>
            <a:ext cx="2039341"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Dotcom-Blasé 2001</a:t>
            </a:r>
          </a:p>
        </p:txBody>
      </p:sp>
      <p:cxnSp>
        <p:nvCxnSpPr>
          <p:cNvPr id="14" name="Straight Arrow Connector 13"/>
          <p:cNvCxnSpPr>
            <a:cxnSpLocks/>
            <a:stCxn id="11" idx="0"/>
          </p:cNvCxnSpPr>
          <p:nvPr/>
        </p:nvCxnSpPr>
        <p:spPr>
          <a:xfrm flipH="1" flipV="1">
            <a:off x="4349185" y="3416180"/>
            <a:ext cx="328840" cy="5400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flipV="1">
            <a:off x="5817017" y="3731145"/>
            <a:ext cx="190962" cy="62473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0"/>
          <p:cNvCxnSpPr>
            <a:cxnSpLocks/>
          </p:cNvCxnSpPr>
          <p:nvPr/>
        </p:nvCxnSpPr>
        <p:spPr>
          <a:xfrm flipV="1">
            <a:off x="6155800" y="4528256"/>
            <a:ext cx="383241" cy="2924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24"/>
          <p:cNvCxnSpPr>
            <a:cxnSpLocks/>
          </p:cNvCxnSpPr>
          <p:nvPr/>
        </p:nvCxnSpPr>
        <p:spPr>
          <a:xfrm flipV="1">
            <a:off x="2918163" y="3776783"/>
            <a:ext cx="151596" cy="41359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28"/>
          <p:cNvCxnSpPr>
            <a:cxnSpLocks/>
          </p:cNvCxnSpPr>
          <p:nvPr/>
        </p:nvCxnSpPr>
        <p:spPr>
          <a:xfrm flipV="1">
            <a:off x="1587074" y="3509393"/>
            <a:ext cx="223501" cy="94056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feld 3"/>
          <p:cNvSpPr txBox="1"/>
          <p:nvPr/>
        </p:nvSpPr>
        <p:spPr>
          <a:xfrm>
            <a:off x="994803" y="6446501"/>
            <a:ext cx="5416034" cy="343620"/>
          </a:xfrm>
          <a:prstGeom prst="rect">
            <a:avLst/>
          </a:prstGeom>
          <a:noFill/>
        </p:spPr>
        <p:txBody>
          <a:bodyPr wrap="none" rtlCol="0">
            <a:spAutoFit/>
          </a:bodyPr>
          <a:lstStyle/>
          <a:p>
            <a:r>
              <a:rPr lang="de-DE" sz="1633" dirty="0"/>
              <a:t>Quelle: Destatis; Preis-, saison- und kalenderbereinigte Werte</a:t>
            </a:r>
          </a:p>
        </p:txBody>
      </p:sp>
      <p:sp>
        <p:nvSpPr>
          <p:cNvPr id="3" name="Textfeld 2"/>
          <p:cNvSpPr txBox="1"/>
          <p:nvPr/>
        </p:nvSpPr>
        <p:spPr>
          <a:xfrm>
            <a:off x="959228" y="278165"/>
            <a:ext cx="2543731" cy="923330"/>
          </a:xfrm>
          <a:prstGeom prst="rect">
            <a:avLst/>
          </a:prstGeom>
          <a:noFill/>
        </p:spPr>
        <p:txBody>
          <a:bodyPr wrap="square" rtlCol="0">
            <a:spAutoFit/>
          </a:bodyPr>
          <a:lstStyle/>
          <a:p>
            <a:r>
              <a:rPr lang="de-DE" dirty="0"/>
              <a:t>Ordnen Sie den Pfeilen</a:t>
            </a:r>
          </a:p>
          <a:p>
            <a:r>
              <a:rPr lang="de-DE" dirty="0"/>
              <a:t>wirtschaftsgeschichtliche</a:t>
            </a:r>
          </a:p>
          <a:p>
            <a:r>
              <a:rPr lang="de-DE" dirty="0"/>
              <a:t>Ereignisse zu</a:t>
            </a:r>
          </a:p>
        </p:txBody>
      </p:sp>
      <p:cxnSp>
        <p:nvCxnSpPr>
          <p:cNvPr id="22" name="Straight Arrow Connector 20"/>
          <p:cNvCxnSpPr>
            <a:cxnSpLocks/>
          </p:cNvCxnSpPr>
          <p:nvPr/>
        </p:nvCxnSpPr>
        <p:spPr>
          <a:xfrm flipV="1">
            <a:off x="7466570" y="4223335"/>
            <a:ext cx="428065" cy="132235"/>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TextBox 11"/>
          <p:cNvSpPr txBox="1"/>
          <p:nvPr/>
        </p:nvSpPr>
        <p:spPr>
          <a:xfrm>
            <a:off x="6644826" y="4346174"/>
            <a:ext cx="1362874" cy="846194"/>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Coronakrise</a:t>
            </a:r>
            <a:endParaRPr lang="en-US" sz="1633" dirty="0">
              <a:latin typeface="Arial" panose="020B0604020202020204" pitchFamily="34" charset="0"/>
              <a:cs typeface="Arial" panose="020B0604020202020204" pitchFamily="34" charset="0"/>
            </a:endParaRPr>
          </a:p>
          <a:p>
            <a:r>
              <a:rPr lang="en-US" sz="1633" dirty="0" err="1">
                <a:latin typeface="Arial" panose="020B0604020202020204" pitchFamily="34" charset="0"/>
                <a:cs typeface="Arial" panose="020B0604020202020204" pitchFamily="34" charset="0"/>
              </a:rPr>
              <a:t>Ukrainekrieg</a:t>
            </a:r>
            <a:endParaRPr lang="en-US" sz="1633" dirty="0">
              <a:latin typeface="Arial" panose="020B0604020202020204" pitchFamily="34" charset="0"/>
              <a:cs typeface="Arial" panose="020B0604020202020204" pitchFamily="34" charset="0"/>
            </a:endParaRPr>
          </a:p>
          <a:p>
            <a:r>
              <a:rPr lang="en-US" sz="1633" dirty="0">
                <a:latin typeface="Arial" panose="020B0604020202020204" pitchFamily="34" charset="0"/>
                <a:cs typeface="Arial" panose="020B0604020202020204" pitchFamily="34" charset="0"/>
              </a:rPr>
              <a:t>2020-??</a:t>
            </a:r>
          </a:p>
        </p:txBody>
      </p:sp>
      <p:sp>
        <p:nvSpPr>
          <p:cNvPr id="27" name="Textfeld 26"/>
          <p:cNvSpPr txBox="1"/>
          <p:nvPr/>
        </p:nvSpPr>
        <p:spPr>
          <a:xfrm>
            <a:off x="8548967" y="167144"/>
            <a:ext cx="3643033" cy="3970318"/>
          </a:xfrm>
          <a:prstGeom prst="rect">
            <a:avLst/>
          </a:prstGeom>
          <a:noFill/>
        </p:spPr>
        <p:txBody>
          <a:bodyPr wrap="square" rtlCol="0">
            <a:spAutoFit/>
          </a:bodyPr>
          <a:lstStyle/>
          <a:p>
            <a:r>
              <a:rPr lang="de-DE" dirty="0"/>
              <a:t>Im historischen Vergleich erkennt man die Dramatik der </a:t>
            </a:r>
            <a:r>
              <a:rPr lang="de-DE" dirty="0" err="1"/>
              <a:t>Coronakrise</a:t>
            </a:r>
            <a:r>
              <a:rPr lang="de-DE" dirty="0"/>
              <a:t>, in der die Ausschläge im Bereich von ±10% liegen (daher wurden die Achsen abgeschnitten, da sonst die anderen Konjunkturausschläge fast verschwinden) und die Zunahme der Volatilität in den konjunkturellen Schwankungen. Die Auswirkungen eines Krieges in Europa stellen letztlich eine fundamentale Änderung der Rahmenbedingung die, der sich </a:t>
            </a:r>
            <a:r>
              <a:rPr lang="de-DE" dirty="0" err="1"/>
              <a:t>einetraditionelle</a:t>
            </a:r>
            <a:r>
              <a:rPr lang="de-DE" dirty="0"/>
              <a:t> Konjunkturprognose entzieht.</a:t>
            </a:r>
          </a:p>
        </p:txBody>
      </p:sp>
      <p:sp>
        <p:nvSpPr>
          <p:cNvPr id="2" name="Rechteck 1"/>
          <p:cNvSpPr/>
          <p:nvPr/>
        </p:nvSpPr>
        <p:spPr>
          <a:xfrm>
            <a:off x="1223769" y="363346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1. </a:t>
            </a:r>
            <a:endParaRPr lang="de-DE" dirty="0"/>
          </a:p>
        </p:txBody>
      </p:sp>
      <p:sp>
        <p:nvSpPr>
          <p:cNvPr id="20" name="Rechteck 19"/>
          <p:cNvSpPr/>
          <p:nvPr/>
        </p:nvSpPr>
        <p:spPr>
          <a:xfrm>
            <a:off x="2740901" y="3669527"/>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2. </a:t>
            </a:r>
            <a:endParaRPr lang="de-DE" dirty="0"/>
          </a:p>
        </p:txBody>
      </p:sp>
      <p:sp>
        <p:nvSpPr>
          <p:cNvPr id="21" name="Rechteck 20"/>
          <p:cNvSpPr/>
          <p:nvPr/>
        </p:nvSpPr>
        <p:spPr>
          <a:xfrm>
            <a:off x="4423125" y="3621761"/>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3. </a:t>
            </a:r>
            <a:endParaRPr lang="de-DE" dirty="0"/>
          </a:p>
        </p:txBody>
      </p:sp>
      <p:sp>
        <p:nvSpPr>
          <p:cNvPr id="23" name="Rechteck 22"/>
          <p:cNvSpPr/>
          <p:nvPr/>
        </p:nvSpPr>
        <p:spPr>
          <a:xfrm>
            <a:off x="5925613" y="3899862"/>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4. </a:t>
            </a:r>
            <a:endParaRPr lang="de-DE" dirty="0"/>
          </a:p>
        </p:txBody>
      </p:sp>
      <p:sp>
        <p:nvSpPr>
          <p:cNvPr id="25" name="Rechteck 24"/>
          <p:cNvSpPr/>
          <p:nvPr/>
        </p:nvSpPr>
        <p:spPr>
          <a:xfrm>
            <a:off x="6318468" y="4597244"/>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5. </a:t>
            </a:r>
            <a:endParaRPr lang="de-DE" dirty="0"/>
          </a:p>
        </p:txBody>
      </p:sp>
      <p:sp>
        <p:nvSpPr>
          <p:cNvPr id="26" name="Rechteck 25"/>
          <p:cNvSpPr/>
          <p:nvPr/>
        </p:nvSpPr>
        <p:spPr>
          <a:xfrm>
            <a:off x="7414048" y="3956210"/>
            <a:ext cx="441146"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6. </a:t>
            </a:r>
            <a:endParaRPr lang="de-DE" dirty="0"/>
          </a:p>
        </p:txBody>
      </p:sp>
      <p:sp>
        <p:nvSpPr>
          <p:cNvPr id="28" name="Rechteck 27">
            <a:extLst>
              <a:ext uri="{FF2B5EF4-FFF2-40B4-BE49-F238E27FC236}">
                <a16:creationId xmlns:a16="http://schemas.microsoft.com/office/drawing/2014/main" id="{F83005C0-BA1C-4B22-A9EA-FE65E124A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48253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24"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20ED22AD-0D92-44E8-B29F-612E5305EBBD}"/>
              </a:ext>
            </a:extLst>
          </p:cNvPr>
          <p:cNvPicPr>
            <a:picLocks noChangeAspect="1"/>
          </p:cNvPicPr>
          <p:nvPr/>
        </p:nvPicPr>
        <p:blipFill>
          <a:blip r:embed="rId3"/>
          <a:stretch>
            <a:fillRect/>
          </a:stretch>
        </p:blipFill>
        <p:spPr>
          <a:xfrm>
            <a:off x="0" y="360000"/>
            <a:ext cx="8555846" cy="5400000"/>
          </a:xfrm>
          <a:prstGeom prst="rect">
            <a:avLst/>
          </a:prstGeom>
        </p:spPr>
      </p:pic>
      <p:sp>
        <p:nvSpPr>
          <p:cNvPr id="119811" name="Rectangle 2"/>
          <p:cNvSpPr>
            <a:spLocks noChangeArrowheads="1"/>
          </p:cNvSpPr>
          <p:nvPr/>
        </p:nvSpPr>
        <p:spPr bwMode="auto">
          <a:xfrm>
            <a:off x="0" y="-9199"/>
            <a:ext cx="1085203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Reales Wirtschaftswachstum in Deutschland seit der Wiedervereinigung</a:t>
            </a:r>
          </a:p>
        </p:txBody>
      </p:sp>
      <p:sp>
        <p:nvSpPr>
          <p:cNvPr id="119813" name="Text Box 5"/>
          <p:cNvSpPr txBox="1">
            <a:spLocks noChangeArrowheads="1"/>
          </p:cNvSpPr>
          <p:nvPr/>
        </p:nvSpPr>
        <p:spPr bwMode="auto">
          <a:xfrm>
            <a:off x="0" y="6036923"/>
            <a:ext cx="5360378" cy="276999"/>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200" dirty="0"/>
              <a:t>Quelle: Statistisches Bundesamt, HRI; Preis- saison- und kalenderbereinigte Werte,</a:t>
            </a:r>
          </a:p>
        </p:txBody>
      </p:sp>
      <p:sp>
        <p:nvSpPr>
          <p:cNvPr id="8" name="Text Box 2"/>
          <p:cNvSpPr txBox="1">
            <a:spLocks noChangeArrowheads="1"/>
          </p:cNvSpPr>
          <p:nvPr/>
        </p:nvSpPr>
        <p:spPr bwMode="auto">
          <a:xfrm>
            <a:off x="8612996" y="335496"/>
            <a:ext cx="3579004" cy="332482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a:solidFill>
                  <a:srgbClr val="000000"/>
                </a:solidFill>
              </a:rPr>
              <a:t>Als grobe Abschätzung für den langfristigen Trend, kann man die durchschnittliche Entwicklung des BIP (schwarze Linie!) verwenden. Dies ist aber nicht das Produktionspotential, da es NICHT die potentiellen Produktionskapazitäten zur Abschätzung verwendet, sondern NUR die tatsächliche Produktion. Trotzdem erkennt man auch hier die zyklische Bewegung der Konjunktur um den langfristigen Trend</a:t>
            </a:r>
          </a:p>
          <a:p>
            <a:pPr eaLnBrk="1" hangingPunct="1"/>
            <a:endParaRPr lang="de-DE" sz="2400" dirty="0">
              <a:solidFill>
                <a:srgbClr val="000000"/>
              </a:solidFill>
            </a:endParaRPr>
          </a:p>
        </p:txBody>
      </p:sp>
      <p:sp>
        <p:nvSpPr>
          <p:cNvPr id="9" name="Text Box 2"/>
          <p:cNvSpPr txBox="1">
            <a:spLocks noChangeArrowheads="1"/>
          </p:cNvSpPr>
          <p:nvPr/>
        </p:nvSpPr>
        <p:spPr bwMode="auto">
          <a:xfrm>
            <a:off x="8589215" y="2483239"/>
            <a:ext cx="3502395" cy="3221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400" dirty="0">
                <a:solidFill>
                  <a:srgbClr val="000000"/>
                </a:solidFill>
              </a:rPr>
              <a:t>Außerdem sehen wir am aktuellen Rand den dramatische Entwicklung im Zuge der Corona-Krise. Dem Einbruch von fast 10% im 2. Quartal 2020 steht eine Erholung von rund 8% im 3. Quartal gegenüber. Ein V-förmiger Aufschwung, wie weithin angenommen hat sich nicht bewahrheitet, vielmehr ist die Konjunktur mehr oder weniger den weiteren Wellen der Pandemie gefolgt und ganz aktuell stellt sich die Frage, wie der Krieg in der Ukraine und die damit einhergehenden fundamentalen Änderungen der Rahmenbedingungen sich konkret auf den Konjunkturverlauf auswirken. Bislang wird von einem moderaten etwas abgeschwächten Wachstum ausgegangen.</a:t>
            </a:r>
          </a:p>
        </p:txBody>
      </p:sp>
      <p:cxnSp>
        <p:nvCxnSpPr>
          <p:cNvPr id="13" name="Gerade Verbindung mit Pfeil 12"/>
          <p:cNvCxnSpPr>
            <a:cxnSpLocks/>
          </p:cNvCxnSpPr>
          <p:nvPr/>
        </p:nvCxnSpPr>
        <p:spPr>
          <a:xfrm flipH="1">
            <a:off x="7268374" y="3011114"/>
            <a:ext cx="2347387" cy="131998"/>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7" name="Rechteck 6"/>
          <p:cNvSpPr/>
          <p:nvPr/>
        </p:nvSpPr>
        <p:spPr>
          <a:xfrm>
            <a:off x="6791021" y="722201"/>
            <a:ext cx="420203" cy="4430825"/>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a:extLst>
              <a:ext uri="{FF2B5EF4-FFF2-40B4-BE49-F238E27FC236}">
                <a16:creationId xmlns:a16="http://schemas.microsoft.com/office/drawing/2014/main" id="{5E8E458A-E5E4-43CA-AD6A-8BADBAD36D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cxnSp>
        <p:nvCxnSpPr>
          <p:cNvPr id="19" name="Gerade Verbindung mit Pfeil 18">
            <a:extLst>
              <a:ext uri="{FF2B5EF4-FFF2-40B4-BE49-F238E27FC236}">
                <a16:creationId xmlns:a16="http://schemas.microsoft.com/office/drawing/2014/main" id="{D5E9EA12-22D8-4D39-A8FF-D42CF37038B3}"/>
              </a:ext>
            </a:extLst>
          </p:cNvPr>
          <p:cNvCxnSpPr>
            <a:cxnSpLocks/>
          </p:cNvCxnSpPr>
          <p:nvPr/>
        </p:nvCxnSpPr>
        <p:spPr>
          <a:xfrm flipH="1">
            <a:off x="6919154" y="3093813"/>
            <a:ext cx="4424340" cy="196742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FD46CA36-CE1F-4D72-9860-53522DC1FC0B}"/>
              </a:ext>
            </a:extLst>
          </p:cNvPr>
          <p:cNvCxnSpPr>
            <a:cxnSpLocks/>
          </p:cNvCxnSpPr>
          <p:nvPr/>
        </p:nvCxnSpPr>
        <p:spPr>
          <a:xfrm flipH="1" flipV="1">
            <a:off x="7001122" y="924297"/>
            <a:ext cx="1701141" cy="2564796"/>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630264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6592993" y="8273"/>
            <a:ext cx="5602884"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HRI Konjunkturprognose 17.03.2022</a:t>
            </a:r>
          </a:p>
        </p:txBody>
      </p:sp>
      <p:sp>
        <p:nvSpPr>
          <p:cNvPr id="14" name="Rechteck 13">
            <a:extLst>
              <a:ext uri="{FF2B5EF4-FFF2-40B4-BE49-F238E27FC236}">
                <a16:creationId xmlns:a16="http://schemas.microsoft.com/office/drawing/2014/main" id="{5E8E458A-E5E4-43CA-AD6A-8BADBAD36D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6755F1C8-B69E-4167-810C-6EEA133AD321}"/>
              </a:ext>
            </a:extLst>
          </p:cNvPr>
          <p:cNvPicPr>
            <a:picLocks noChangeAspect="1"/>
          </p:cNvPicPr>
          <p:nvPr/>
        </p:nvPicPr>
        <p:blipFill>
          <a:blip r:embed="rId3"/>
          <a:stretch>
            <a:fillRect/>
          </a:stretch>
        </p:blipFill>
        <p:spPr>
          <a:xfrm>
            <a:off x="3850272" y="656546"/>
            <a:ext cx="4466691" cy="5533708"/>
          </a:xfrm>
          <a:prstGeom prst="rect">
            <a:avLst/>
          </a:prstGeom>
        </p:spPr>
      </p:pic>
      <p:pic>
        <p:nvPicPr>
          <p:cNvPr id="3" name="Grafik 2">
            <a:extLst>
              <a:ext uri="{FF2B5EF4-FFF2-40B4-BE49-F238E27FC236}">
                <a16:creationId xmlns:a16="http://schemas.microsoft.com/office/drawing/2014/main" id="{44CFB132-B823-4D31-96CF-F56A13E884B0}"/>
              </a:ext>
            </a:extLst>
          </p:cNvPr>
          <p:cNvPicPr>
            <a:picLocks noChangeAspect="1"/>
          </p:cNvPicPr>
          <p:nvPr/>
        </p:nvPicPr>
        <p:blipFill>
          <a:blip r:embed="rId4"/>
          <a:stretch>
            <a:fillRect/>
          </a:stretch>
        </p:blipFill>
        <p:spPr>
          <a:xfrm>
            <a:off x="-1" y="0"/>
            <a:ext cx="3348917" cy="6824686"/>
          </a:xfrm>
          <a:prstGeom prst="rect">
            <a:avLst/>
          </a:prstGeom>
        </p:spPr>
      </p:pic>
    </p:spTree>
    <p:extLst>
      <p:ext uri="{BB962C8B-B14F-4D97-AF65-F5344CB8AC3E}">
        <p14:creationId xmlns:p14="http://schemas.microsoft.com/office/powerpoint/2010/main" val="2107207281"/>
      </p:ext>
    </p:extLst>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815</Words>
  <Application>Microsoft Office PowerPoint</Application>
  <PresentationFormat>Breitbild</PresentationFormat>
  <Paragraphs>97</Paragraphs>
  <Slides>8</Slides>
  <Notes>8</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Calibri</vt:lpstr>
      <vt:lpstr>Calibri Light</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696</cp:revision>
  <dcterms:created xsi:type="dcterms:W3CDTF">2019-02-11T10:45:01Z</dcterms:created>
  <dcterms:modified xsi:type="dcterms:W3CDTF">2022-03-26T11:01:45Z</dcterms:modified>
</cp:coreProperties>
</file>