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1211" r:id="rId2"/>
    <p:sldId id="1212" r:id="rId3"/>
    <p:sldId id="1213" r:id="rId4"/>
    <p:sldId id="1214" r:id="rId5"/>
    <p:sldId id="1215" r:id="rId6"/>
    <p:sldId id="1361" r:id="rId7"/>
    <p:sldId id="1216" r:id="rId8"/>
    <p:sldId id="1217" r:id="rId9"/>
    <p:sldId id="1255" r:id="rId10"/>
    <p:sldId id="1363" r:id="rId11"/>
    <p:sldId id="1218" r:id="rId12"/>
    <p:sldId id="1219" r:id="rId13"/>
    <p:sldId id="1222" r:id="rId14"/>
    <p:sldId id="1223" r:id="rId15"/>
    <p:sldId id="1373" r:id="rId16"/>
    <p:sldId id="1374" r:id="rId17"/>
    <p:sldId id="1375" r:id="rId18"/>
    <p:sldId id="1224" r:id="rId19"/>
    <p:sldId id="1225" r:id="rId20"/>
    <p:sldId id="1365" r:id="rId21"/>
    <p:sldId id="1254" r:id="rId22"/>
    <p:sldId id="1256" r:id="rId23"/>
    <p:sldId id="1253" r:id="rId24"/>
    <p:sldId id="1226" r:id="rId25"/>
    <p:sldId id="1227" r:id="rId26"/>
    <p:sldId id="1228" r:id="rId27"/>
    <p:sldId id="1229" r:id="rId28"/>
    <p:sldId id="1230" r:id="rId29"/>
    <p:sldId id="1231" r:id="rId30"/>
    <p:sldId id="1232" r:id="rId31"/>
    <p:sldId id="1233" r:id="rId32"/>
    <p:sldId id="1234" r:id="rId33"/>
    <p:sldId id="1235" r:id="rId34"/>
    <p:sldId id="1236" r:id="rId35"/>
    <p:sldId id="1237" r:id="rId36"/>
    <p:sldId id="1238" r:id="rId37"/>
    <p:sldId id="1239" r:id="rId38"/>
    <p:sldId id="1240" r:id="rId39"/>
    <p:sldId id="1241" r:id="rId40"/>
    <p:sldId id="1242" r:id="rId41"/>
    <p:sldId id="1243" r:id="rId42"/>
    <p:sldId id="1244" r:id="rId43"/>
    <p:sldId id="1245" r:id="rId44"/>
    <p:sldId id="1246" r:id="rId45"/>
    <p:sldId id="1247" r:id="rId46"/>
    <p:sldId id="1248" r:id="rId47"/>
    <p:sldId id="1249" r:id="rId48"/>
    <p:sldId id="1250" r:id="rId49"/>
    <p:sldId id="1251" r:id="rId5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88" d="100"/>
          <a:sy n="88" d="100"/>
        </p:scale>
        <p:origin x="87"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20.03.2022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1</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9511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D0616EB-C823-4719-AC60-1E9A01BCEA34}"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376835" name="Rectangle 2"/>
          <p:cNvSpPr>
            <a:spLocks noGrp="1" noRot="1" noChangeAspect="1" noChangeArrowheads="1" noTextEdit="1"/>
          </p:cNvSpPr>
          <p:nvPr>
            <p:ph type="sldImg"/>
          </p:nvPr>
        </p:nvSpPr>
        <p:spPr>
          <a:xfrm>
            <a:off x="93663" y="742950"/>
            <a:ext cx="6619875" cy="3724275"/>
          </a:xfrm>
          <a:ln/>
        </p:spPr>
      </p:sp>
      <p:sp>
        <p:nvSpPr>
          <p:cNvPr id="3768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86545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83447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6C91F46-67A2-4F50-BC16-FE131C3E1787}"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378883" name="Rectangle 2"/>
          <p:cNvSpPr>
            <a:spLocks noGrp="1" noRot="1" noChangeAspect="1" noChangeArrowheads="1" noTextEdit="1"/>
          </p:cNvSpPr>
          <p:nvPr>
            <p:ph type="sldImg"/>
          </p:nvPr>
        </p:nvSpPr>
        <p:spPr>
          <a:xfrm>
            <a:off x="93663" y="742950"/>
            <a:ext cx="6619875" cy="3724275"/>
          </a:xfrm>
          <a:ln/>
        </p:spPr>
      </p:sp>
      <p:sp>
        <p:nvSpPr>
          <p:cNvPr id="37888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468520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71866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97896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16</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541036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17</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74318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195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468201D-C911-4012-9DD8-43E7A284D292}" type="slidenum">
              <a:rPr lang="de-DE" sz="1200">
                <a:solidFill>
                  <a:srgbClr val="000000"/>
                </a:solidFill>
                <a:latin typeface="Sparkasse Rg" pitchFamily="34" charset="0"/>
              </a:rPr>
              <a:pPr eaLnBrk="1" hangingPunct="1"/>
              <a:t>18</a:t>
            </a:fld>
            <a:endParaRPr lang="de-DE" sz="1200">
              <a:solidFill>
                <a:srgbClr val="000000"/>
              </a:solidFill>
              <a:latin typeface="Sparkasse Rg" pitchFamily="34" charset="0"/>
            </a:endParaRPr>
          </a:p>
        </p:txBody>
      </p:sp>
      <p:sp>
        <p:nvSpPr>
          <p:cNvPr id="381955" name="Rectangle 2"/>
          <p:cNvSpPr>
            <a:spLocks noGrp="1" noRot="1" noChangeAspect="1" noChangeArrowheads="1" noTextEdit="1"/>
          </p:cNvSpPr>
          <p:nvPr>
            <p:ph type="sldImg"/>
          </p:nvPr>
        </p:nvSpPr>
        <p:spPr>
          <a:xfrm>
            <a:off x="93663" y="742950"/>
            <a:ext cx="6619875" cy="3724275"/>
          </a:xfrm>
          <a:ln/>
        </p:spPr>
      </p:sp>
      <p:sp>
        <p:nvSpPr>
          <p:cNvPr id="38195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0663790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19</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3781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20</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0775995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785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912DB12-00C7-4E9A-AFB5-0CB316A4BF52}" type="slidenum">
              <a:rPr lang="de-DE" sz="1200">
                <a:solidFill>
                  <a:srgbClr val="000000"/>
                </a:solidFill>
                <a:latin typeface="Sparkasse Rg" pitchFamily="34" charset="0"/>
              </a:rPr>
              <a:pPr eaLnBrk="1" hangingPunct="1"/>
              <a:t>21</a:t>
            </a:fld>
            <a:endParaRPr lang="de-DE" sz="1200">
              <a:solidFill>
                <a:srgbClr val="000000"/>
              </a:solidFill>
              <a:latin typeface="Sparkasse Rg" pitchFamily="34" charset="0"/>
            </a:endParaRPr>
          </a:p>
        </p:txBody>
      </p:sp>
      <p:sp>
        <p:nvSpPr>
          <p:cNvPr id="377859" name="Rectangle 2"/>
          <p:cNvSpPr>
            <a:spLocks noGrp="1" noRot="1" noChangeAspect="1" noChangeArrowheads="1" noTextEdit="1"/>
          </p:cNvSpPr>
          <p:nvPr>
            <p:ph type="sldImg"/>
          </p:nvPr>
        </p:nvSpPr>
        <p:spPr>
          <a:xfrm>
            <a:off x="93663" y="742950"/>
            <a:ext cx="6619875" cy="3724275"/>
          </a:xfrm>
          <a:ln/>
        </p:spPr>
      </p:sp>
      <p:sp>
        <p:nvSpPr>
          <p:cNvPr id="37786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5300502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7E041A3-935E-4547-BFC8-42EC311BE9EB}" type="slidenum">
              <a:rPr lang="de-DE"/>
              <a:pPr/>
              <a:t>23</a:t>
            </a:fld>
            <a:endParaRPr lang="de-DE"/>
          </a:p>
        </p:txBody>
      </p:sp>
      <p:sp>
        <p:nvSpPr>
          <p:cNvPr id="487426" name="Rectangle 2"/>
          <p:cNvSpPr txBox="1">
            <a:spLocks noGrp="1" noRot="1" noChangeAspect="1" noChangeArrowheads="1" noTextEdit="1"/>
          </p:cNvSpPr>
          <p:nvPr>
            <p:ph type="sldImg"/>
          </p:nvPr>
        </p:nvSpPr>
        <p:spPr>
          <a:xfrm>
            <a:off x="87313" y="742950"/>
            <a:ext cx="6623050" cy="3725863"/>
          </a:xfrm>
          <a:ln/>
        </p:spPr>
      </p:sp>
      <p:sp>
        <p:nvSpPr>
          <p:cNvPr id="487427"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010678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78223B00-B333-47C3-8628-9022D13D7F02}" type="slidenum">
              <a:rPr lang="de-DE"/>
              <a:pPr/>
              <a:t>24</a:t>
            </a:fld>
            <a:endParaRPr lang="de-DE"/>
          </a:p>
        </p:txBody>
      </p:sp>
      <p:sp>
        <p:nvSpPr>
          <p:cNvPr id="489474" name="Rectangle 2"/>
          <p:cNvSpPr txBox="1">
            <a:spLocks noGrp="1" noRot="1" noChangeAspect="1" noChangeArrowheads="1" noTextEdit="1"/>
          </p:cNvSpPr>
          <p:nvPr>
            <p:ph type="sldImg"/>
          </p:nvPr>
        </p:nvSpPr>
        <p:spPr>
          <a:xfrm>
            <a:off x="87313" y="742950"/>
            <a:ext cx="6623050" cy="3725863"/>
          </a:xfrm>
          <a:ln/>
        </p:spPr>
      </p:sp>
      <p:sp>
        <p:nvSpPr>
          <p:cNvPr id="48947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8236181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14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6F8F056-A6BA-4C51-9536-CEA2E978337A}" type="slidenum">
              <a:rPr lang="de-DE" sz="1200">
                <a:solidFill>
                  <a:srgbClr val="000000"/>
                </a:solidFill>
                <a:latin typeface="Sparkasse Rg" pitchFamily="34" charset="0"/>
              </a:rPr>
              <a:pPr eaLnBrk="1" hangingPunct="1"/>
              <a:t>25</a:t>
            </a:fld>
            <a:endParaRPr lang="de-DE" sz="1200">
              <a:solidFill>
                <a:srgbClr val="000000"/>
              </a:solidFill>
              <a:latin typeface="Sparkasse Rg" pitchFamily="34" charset="0"/>
            </a:endParaRPr>
          </a:p>
        </p:txBody>
      </p:sp>
      <p:sp>
        <p:nvSpPr>
          <p:cNvPr id="361475" name="Rectangle 2"/>
          <p:cNvSpPr>
            <a:spLocks noGrp="1" noRot="1" noChangeAspect="1" noChangeArrowheads="1" noTextEdit="1"/>
          </p:cNvSpPr>
          <p:nvPr>
            <p:ph type="sldImg"/>
          </p:nvPr>
        </p:nvSpPr>
        <p:spPr>
          <a:xfrm>
            <a:off x="93663" y="742950"/>
            <a:ext cx="6619875" cy="3724275"/>
          </a:xfrm>
          <a:ln/>
        </p:spPr>
      </p:sp>
      <p:sp>
        <p:nvSpPr>
          <p:cNvPr id="36147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385915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24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9139B9-EBBB-4FD7-9E6A-D792144CFDCA}" type="slidenum">
              <a:rPr lang="de-DE" sz="1200">
                <a:solidFill>
                  <a:srgbClr val="000000"/>
                </a:solidFill>
                <a:latin typeface="Sparkasse Rg" pitchFamily="34" charset="0"/>
              </a:rPr>
              <a:pPr eaLnBrk="1" hangingPunct="1"/>
              <a:t>26</a:t>
            </a:fld>
            <a:endParaRPr lang="de-DE" sz="1200">
              <a:solidFill>
                <a:srgbClr val="000000"/>
              </a:solidFill>
              <a:latin typeface="Sparkasse Rg" pitchFamily="34" charset="0"/>
            </a:endParaRPr>
          </a:p>
        </p:txBody>
      </p:sp>
      <p:sp>
        <p:nvSpPr>
          <p:cNvPr id="362499" name="Rectangle 2"/>
          <p:cNvSpPr>
            <a:spLocks noGrp="1" noRot="1" noChangeAspect="1" noChangeArrowheads="1" noTextEdit="1"/>
          </p:cNvSpPr>
          <p:nvPr>
            <p:ph type="sldImg"/>
          </p:nvPr>
        </p:nvSpPr>
        <p:spPr>
          <a:xfrm>
            <a:off x="93663" y="742950"/>
            <a:ext cx="6619875" cy="3724275"/>
          </a:xfrm>
          <a:ln/>
        </p:spPr>
      </p:sp>
      <p:sp>
        <p:nvSpPr>
          <p:cNvPr id="36250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1094814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35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0794984-4538-4862-B949-D8817848F907}" type="slidenum">
              <a:rPr lang="de-DE" sz="1200">
                <a:solidFill>
                  <a:srgbClr val="000000"/>
                </a:solidFill>
                <a:latin typeface="Sparkasse Rg" pitchFamily="34" charset="0"/>
              </a:rPr>
              <a:pPr eaLnBrk="1" hangingPunct="1"/>
              <a:t>27</a:t>
            </a:fld>
            <a:endParaRPr lang="de-DE" sz="1200">
              <a:solidFill>
                <a:srgbClr val="000000"/>
              </a:solidFill>
              <a:latin typeface="Sparkasse Rg" pitchFamily="34" charset="0"/>
            </a:endParaRPr>
          </a:p>
        </p:txBody>
      </p:sp>
      <p:sp>
        <p:nvSpPr>
          <p:cNvPr id="363523" name="Rectangle 2"/>
          <p:cNvSpPr>
            <a:spLocks noGrp="1" noRot="1" noChangeAspect="1" noChangeArrowheads="1" noTextEdit="1"/>
          </p:cNvSpPr>
          <p:nvPr>
            <p:ph type="sldImg"/>
          </p:nvPr>
        </p:nvSpPr>
        <p:spPr>
          <a:xfrm>
            <a:off x="93663" y="742950"/>
            <a:ext cx="6619875" cy="3724275"/>
          </a:xfrm>
          <a:ln/>
        </p:spPr>
      </p:sp>
      <p:sp>
        <p:nvSpPr>
          <p:cNvPr id="36352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600265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45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D586BB2-FC6D-4C99-8131-681E71997017}" type="slidenum">
              <a:rPr lang="de-DE" sz="1200">
                <a:solidFill>
                  <a:srgbClr val="000000"/>
                </a:solidFill>
                <a:latin typeface="Sparkasse Rg" pitchFamily="34" charset="0"/>
              </a:rPr>
              <a:pPr eaLnBrk="1" hangingPunct="1"/>
              <a:t>28</a:t>
            </a:fld>
            <a:endParaRPr lang="de-DE" sz="1200">
              <a:solidFill>
                <a:srgbClr val="000000"/>
              </a:solidFill>
              <a:latin typeface="Sparkasse Rg" pitchFamily="34" charset="0"/>
            </a:endParaRPr>
          </a:p>
        </p:txBody>
      </p:sp>
      <p:sp>
        <p:nvSpPr>
          <p:cNvPr id="364547" name="Rectangle 2"/>
          <p:cNvSpPr>
            <a:spLocks noGrp="1" noRot="1" noChangeAspect="1" noChangeArrowheads="1" noTextEdit="1"/>
          </p:cNvSpPr>
          <p:nvPr>
            <p:ph type="sldImg"/>
          </p:nvPr>
        </p:nvSpPr>
        <p:spPr>
          <a:xfrm>
            <a:off x="93663" y="742950"/>
            <a:ext cx="6619875" cy="3724275"/>
          </a:xfrm>
          <a:ln/>
        </p:spPr>
      </p:sp>
      <p:sp>
        <p:nvSpPr>
          <p:cNvPr id="36454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4525132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5AB131C-0FAF-420B-A6B9-216EC79FFB81}" type="slidenum">
              <a:rPr lang="de-DE" sz="1200">
                <a:solidFill>
                  <a:srgbClr val="000000"/>
                </a:solidFill>
                <a:latin typeface="Sparkasse Rg" pitchFamily="34" charset="0"/>
              </a:rPr>
              <a:pPr eaLnBrk="1" hangingPunct="1"/>
              <a:t>29</a:t>
            </a:fld>
            <a:endParaRPr lang="de-DE" sz="1200">
              <a:solidFill>
                <a:srgbClr val="000000"/>
              </a:solidFill>
              <a:latin typeface="Sparkasse Rg" pitchFamily="34" charset="0"/>
            </a:endParaRPr>
          </a:p>
        </p:txBody>
      </p:sp>
      <p:sp>
        <p:nvSpPr>
          <p:cNvPr id="365571" name="Rectangle 2"/>
          <p:cNvSpPr>
            <a:spLocks noGrp="1" noRot="1" noChangeAspect="1" noChangeArrowheads="1" noTextEdit="1"/>
          </p:cNvSpPr>
          <p:nvPr>
            <p:ph type="sldImg"/>
          </p:nvPr>
        </p:nvSpPr>
        <p:spPr>
          <a:xfrm>
            <a:off x="93663" y="742950"/>
            <a:ext cx="6619875" cy="3724275"/>
          </a:xfrm>
          <a:ln/>
        </p:spPr>
      </p:sp>
      <p:sp>
        <p:nvSpPr>
          <p:cNvPr id="36557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6249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37C616-BD52-49BA-B1BF-8A8B2D075DBB}" type="slidenum">
              <a:rPr lang="de-DE" sz="1200">
                <a:solidFill>
                  <a:srgbClr val="000000"/>
                </a:solidFill>
                <a:latin typeface="Sparkasse Rg" pitchFamily="34" charset="0"/>
              </a:rPr>
              <a:pPr eaLnBrk="1" hangingPunct="1"/>
              <a:t>30</a:t>
            </a:fld>
            <a:endParaRPr lang="de-DE" sz="1200">
              <a:solidFill>
                <a:srgbClr val="000000"/>
              </a:solidFill>
              <a:latin typeface="Sparkasse Rg" pitchFamily="34" charset="0"/>
            </a:endParaRPr>
          </a:p>
        </p:txBody>
      </p:sp>
      <p:sp>
        <p:nvSpPr>
          <p:cNvPr id="366595" name="Rectangle 2"/>
          <p:cNvSpPr>
            <a:spLocks noGrp="1" noRot="1" noChangeAspect="1" noChangeArrowheads="1" noTextEdit="1"/>
          </p:cNvSpPr>
          <p:nvPr>
            <p:ph type="sldImg"/>
          </p:nvPr>
        </p:nvSpPr>
        <p:spPr>
          <a:xfrm>
            <a:off x="93663" y="742950"/>
            <a:ext cx="6619875" cy="3724275"/>
          </a:xfrm>
          <a:ln/>
        </p:spPr>
      </p:sp>
      <p:sp>
        <p:nvSpPr>
          <p:cNvPr id="36659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524656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761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11575C7-254A-4E97-98EC-CFDC4EE472B3}"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367619" name="Rectangle 2"/>
          <p:cNvSpPr>
            <a:spLocks noGrp="1" noRot="1" noChangeAspect="1" noChangeArrowheads="1" noTextEdit="1"/>
          </p:cNvSpPr>
          <p:nvPr>
            <p:ph type="sldImg"/>
          </p:nvPr>
        </p:nvSpPr>
        <p:spPr>
          <a:xfrm>
            <a:off x="93663" y="742950"/>
            <a:ext cx="6619875" cy="3724275"/>
          </a:xfrm>
          <a:ln/>
        </p:spPr>
      </p:sp>
      <p:sp>
        <p:nvSpPr>
          <p:cNvPr id="36762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001920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4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0FE689E-BF72-4A8C-B8F6-C3A8F960CBF5}"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368643" name="Rectangle 2"/>
          <p:cNvSpPr>
            <a:spLocks noGrp="1" noRot="1" noChangeAspect="1" noChangeArrowheads="1" noTextEdit="1"/>
          </p:cNvSpPr>
          <p:nvPr>
            <p:ph type="sldImg"/>
          </p:nvPr>
        </p:nvSpPr>
        <p:spPr>
          <a:xfrm>
            <a:off x="93663" y="742950"/>
            <a:ext cx="6619875" cy="3724275"/>
          </a:xfrm>
          <a:ln/>
        </p:spPr>
      </p:sp>
      <p:sp>
        <p:nvSpPr>
          <p:cNvPr id="36864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993815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966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300AD6E-65F9-4309-9C0C-9ED38E9DA83C}" type="slidenum">
              <a:rPr lang="de-DE" sz="1200">
                <a:solidFill>
                  <a:srgbClr val="000000"/>
                </a:solidFill>
                <a:latin typeface="Sparkasse Rg" pitchFamily="34" charset="0"/>
              </a:rPr>
              <a:pPr eaLnBrk="1" hangingPunct="1"/>
              <a:t>33</a:t>
            </a:fld>
            <a:endParaRPr lang="de-DE" sz="1200">
              <a:solidFill>
                <a:srgbClr val="000000"/>
              </a:solidFill>
              <a:latin typeface="Sparkasse Rg" pitchFamily="34" charset="0"/>
            </a:endParaRPr>
          </a:p>
        </p:txBody>
      </p:sp>
      <p:sp>
        <p:nvSpPr>
          <p:cNvPr id="369667" name="Rectangle 2"/>
          <p:cNvSpPr>
            <a:spLocks noGrp="1" noRot="1" noChangeAspect="1" noChangeArrowheads="1" noTextEdit="1"/>
          </p:cNvSpPr>
          <p:nvPr>
            <p:ph type="sldImg"/>
          </p:nvPr>
        </p:nvSpPr>
        <p:spPr>
          <a:xfrm>
            <a:off x="93663" y="742950"/>
            <a:ext cx="6619875" cy="3724275"/>
          </a:xfrm>
          <a:ln/>
        </p:spPr>
      </p:sp>
      <p:sp>
        <p:nvSpPr>
          <p:cNvPr id="36966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448385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06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3161AB3E-DD77-44D9-AC97-2928F5F87C62}" type="slidenum">
              <a:rPr lang="de-DE" sz="1200">
                <a:solidFill>
                  <a:srgbClr val="000000"/>
                </a:solidFill>
                <a:latin typeface="Sparkasse Rg" pitchFamily="34" charset="0"/>
              </a:rPr>
              <a:pPr eaLnBrk="1" hangingPunct="1"/>
              <a:t>34</a:t>
            </a:fld>
            <a:endParaRPr lang="de-DE" sz="1200">
              <a:solidFill>
                <a:srgbClr val="000000"/>
              </a:solidFill>
              <a:latin typeface="Sparkasse Rg" pitchFamily="34" charset="0"/>
            </a:endParaRPr>
          </a:p>
        </p:txBody>
      </p:sp>
      <p:sp>
        <p:nvSpPr>
          <p:cNvPr id="370691" name="Rectangle 2"/>
          <p:cNvSpPr>
            <a:spLocks noGrp="1" noRot="1" noChangeAspect="1" noChangeArrowheads="1" noTextEdit="1"/>
          </p:cNvSpPr>
          <p:nvPr>
            <p:ph type="sldImg"/>
          </p:nvPr>
        </p:nvSpPr>
        <p:spPr>
          <a:xfrm>
            <a:off x="93663" y="742950"/>
            <a:ext cx="6619875" cy="3724275"/>
          </a:xfrm>
          <a:ln/>
        </p:spPr>
      </p:sp>
      <p:sp>
        <p:nvSpPr>
          <p:cNvPr id="3706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5974579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17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9DEB884-CAFA-4896-A5C0-9B0ED68CD259}" type="slidenum">
              <a:rPr lang="de-DE" sz="1200">
                <a:solidFill>
                  <a:srgbClr val="000000"/>
                </a:solidFill>
                <a:latin typeface="Sparkasse Rg" pitchFamily="34" charset="0"/>
              </a:rPr>
              <a:pPr eaLnBrk="1" hangingPunct="1"/>
              <a:t>35</a:t>
            </a:fld>
            <a:endParaRPr lang="de-DE" sz="1200">
              <a:solidFill>
                <a:srgbClr val="000000"/>
              </a:solidFill>
              <a:latin typeface="Sparkasse Rg" pitchFamily="34" charset="0"/>
            </a:endParaRPr>
          </a:p>
        </p:txBody>
      </p:sp>
      <p:sp>
        <p:nvSpPr>
          <p:cNvPr id="371715" name="Rectangle 2"/>
          <p:cNvSpPr>
            <a:spLocks noGrp="1" noRot="1" noChangeAspect="1" noChangeArrowheads="1" noTextEdit="1"/>
          </p:cNvSpPr>
          <p:nvPr>
            <p:ph type="sldImg"/>
          </p:nvPr>
        </p:nvSpPr>
        <p:spPr>
          <a:xfrm>
            <a:off x="93663" y="742950"/>
            <a:ext cx="6619875" cy="3724275"/>
          </a:xfrm>
          <a:ln/>
        </p:spPr>
      </p:sp>
      <p:sp>
        <p:nvSpPr>
          <p:cNvPr id="37171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015536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27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9DE523-4DDA-40D6-A56B-428D0E04655E}"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372739" name="Rectangle 2"/>
          <p:cNvSpPr>
            <a:spLocks noGrp="1" noRot="1" noChangeAspect="1" noChangeArrowheads="1" noTextEdit="1"/>
          </p:cNvSpPr>
          <p:nvPr>
            <p:ph type="sldImg"/>
          </p:nvPr>
        </p:nvSpPr>
        <p:spPr>
          <a:xfrm>
            <a:off x="93663" y="742950"/>
            <a:ext cx="6619875" cy="3724275"/>
          </a:xfrm>
          <a:ln/>
        </p:spPr>
      </p:sp>
      <p:sp>
        <p:nvSpPr>
          <p:cNvPr id="37274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2767483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49F0B7FD-EAB7-41D6-9601-A77E8113FF78}" type="slidenum">
              <a:rPr lang="de-DE"/>
              <a:pPr/>
              <a:t>37</a:t>
            </a:fld>
            <a:endParaRPr lang="de-DE"/>
          </a:p>
        </p:txBody>
      </p:sp>
      <p:sp>
        <p:nvSpPr>
          <p:cNvPr id="491522" name="Rectangle 2"/>
          <p:cNvSpPr txBox="1">
            <a:spLocks noGrp="1" noRot="1" noChangeAspect="1" noChangeArrowheads="1" noTextEdit="1"/>
          </p:cNvSpPr>
          <p:nvPr>
            <p:ph type="sldImg"/>
          </p:nvPr>
        </p:nvSpPr>
        <p:spPr>
          <a:xfrm>
            <a:off x="87313" y="742950"/>
            <a:ext cx="6623050" cy="3725863"/>
          </a:xfrm>
          <a:ln/>
        </p:spPr>
      </p:sp>
      <p:sp>
        <p:nvSpPr>
          <p:cNvPr id="49152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9376757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EDB53AC3-F79C-4526-A9B2-B64A4DED83AC}" type="slidenum">
              <a:rPr lang="de-DE"/>
              <a:pPr/>
              <a:t>38</a:t>
            </a:fld>
            <a:endParaRPr lang="de-DE"/>
          </a:p>
        </p:txBody>
      </p:sp>
      <p:sp>
        <p:nvSpPr>
          <p:cNvPr id="493570" name="Rectangle 2"/>
          <p:cNvSpPr txBox="1">
            <a:spLocks noGrp="1" noRot="1" noChangeAspect="1" noChangeArrowheads="1" noTextEdit="1"/>
          </p:cNvSpPr>
          <p:nvPr>
            <p:ph type="sldImg"/>
          </p:nvPr>
        </p:nvSpPr>
        <p:spPr>
          <a:xfrm>
            <a:off x="87313" y="742950"/>
            <a:ext cx="6623050" cy="3725863"/>
          </a:xfrm>
          <a:ln/>
        </p:spPr>
      </p:sp>
      <p:sp>
        <p:nvSpPr>
          <p:cNvPr id="49357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307418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9D37A7D-E720-4A45-9D64-0A7ACBBC781D}" type="slidenum">
              <a:rPr lang="de-DE" sz="1200">
                <a:solidFill>
                  <a:srgbClr val="000000"/>
                </a:solidFill>
                <a:latin typeface="Sparkasse Rg" pitchFamily="34" charset="0"/>
              </a:rPr>
              <a:pPr eaLnBrk="1" hangingPunct="1"/>
              <a:t>39</a:t>
            </a:fld>
            <a:endParaRPr lang="de-DE" sz="1200">
              <a:solidFill>
                <a:srgbClr val="000000"/>
              </a:solidFill>
              <a:latin typeface="Sparkasse Rg" pitchFamily="34" charset="0"/>
            </a:endParaRPr>
          </a:p>
        </p:txBody>
      </p:sp>
      <p:sp>
        <p:nvSpPr>
          <p:cNvPr id="33382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200">
                <a:solidFill>
                  <a:srgbClr val="000000"/>
                </a:solidFill>
                <a:latin typeface="Sparkasse Rg" pitchFamily="34" charset="0"/>
              </a:rPr>
              <a:pPr algn="r" eaLnBrk="1" hangingPunct="1">
                <a:buClrTx/>
                <a:buFontTx/>
                <a:buNone/>
              </a:pPr>
              <a:t>39</a:t>
            </a:fld>
            <a:endParaRPr lang="de-DE" sz="12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2345205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625151-3D25-46E5-8C05-3F39028BCDDC}" type="slidenum">
              <a:rPr lang="de-DE" sz="1200">
                <a:solidFill>
                  <a:srgbClr val="000000"/>
                </a:solidFill>
                <a:latin typeface="Sparkasse Rg" pitchFamily="34" charset="0"/>
              </a:rPr>
              <a:pPr eaLnBrk="1" hangingPunct="1"/>
              <a:t>40</a:t>
            </a:fld>
            <a:endParaRPr lang="de-DE" sz="1200">
              <a:solidFill>
                <a:srgbClr val="000000"/>
              </a:solidFill>
              <a:latin typeface="Sparkasse Rg" pitchFamily="34" charset="0"/>
            </a:endParaRPr>
          </a:p>
        </p:txBody>
      </p:sp>
      <p:sp>
        <p:nvSpPr>
          <p:cNvPr id="33485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200">
                <a:solidFill>
                  <a:srgbClr val="000000"/>
                </a:solidFill>
                <a:latin typeface="Sparkasse Rg" pitchFamily="34" charset="0"/>
              </a:rPr>
              <a:pPr algn="r" eaLnBrk="1" hangingPunct="1">
                <a:buClrTx/>
                <a:buFontTx/>
                <a:buNone/>
              </a:pPr>
              <a:t>40</a:t>
            </a:fld>
            <a:endParaRPr lang="de-DE" sz="12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684807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9E60DA0-6EB1-409C-9E64-64FC61F56B4A}" type="slidenum">
              <a:rPr lang="de-DE" sz="1200">
                <a:solidFill>
                  <a:srgbClr val="000000"/>
                </a:solidFill>
                <a:latin typeface="Sparkasse Rg" pitchFamily="34" charset="0"/>
              </a:rPr>
              <a:pPr eaLnBrk="1" hangingPunct="1"/>
              <a:t>41</a:t>
            </a:fld>
            <a:endParaRPr lang="de-DE" sz="1200">
              <a:solidFill>
                <a:srgbClr val="000000"/>
              </a:solidFill>
              <a:latin typeface="Sparkasse Rg" pitchFamily="34" charset="0"/>
            </a:endParaRPr>
          </a:p>
        </p:txBody>
      </p:sp>
      <p:sp>
        <p:nvSpPr>
          <p:cNvPr id="33587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68D2A8F-638E-41C4-A9F8-720E35BCC154}" type="slidenum">
              <a:rPr lang="de-DE" sz="1200">
                <a:solidFill>
                  <a:srgbClr val="000000"/>
                </a:solidFill>
                <a:latin typeface="Sparkasse Rg" pitchFamily="34" charset="0"/>
              </a:rPr>
              <a:pPr algn="r" eaLnBrk="1" hangingPunct="1">
                <a:buClrTx/>
                <a:buFontTx/>
                <a:buNone/>
              </a:pPr>
              <a:t>41</a:t>
            </a:fld>
            <a:endParaRPr lang="de-DE" sz="1200">
              <a:solidFill>
                <a:srgbClr val="000000"/>
              </a:solidFill>
              <a:latin typeface="Sparkasse Rg" pitchFamily="34" charset="0"/>
            </a:endParaRPr>
          </a:p>
        </p:txBody>
      </p:sp>
      <p:sp>
        <p:nvSpPr>
          <p:cNvPr id="33587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587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8433031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68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2EEA3A7-E96E-40B7-A4DF-CE41F8169D9F}" type="slidenum">
              <a:rPr lang="de-DE" sz="1200">
                <a:solidFill>
                  <a:srgbClr val="000000"/>
                </a:solidFill>
                <a:latin typeface="Sparkasse Rg" pitchFamily="34" charset="0"/>
              </a:rPr>
              <a:pPr eaLnBrk="1" hangingPunct="1"/>
              <a:t>42</a:t>
            </a:fld>
            <a:endParaRPr lang="de-DE" sz="1200">
              <a:solidFill>
                <a:srgbClr val="000000"/>
              </a:solidFill>
              <a:latin typeface="Sparkasse Rg" pitchFamily="34" charset="0"/>
            </a:endParaRPr>
          </a:p>
        </p:txBody>
      </p:sp>
      <p:sp>
        <p:nvSpPr>
          <p:cNvPr id="3368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AD1BCF46-8DEF-4CF1-9EDA-7E1CC0A5F440}" type="slidenum">
              <a:rPr lang="de-DE" sz="1200">
                <a:solidFill>
                  <a:srgbClr val="000000"/>
                </a:solidFill>
                <a:latin typeface="Sparkasse Rg" pitchFamily="34" charset="0"/>
              </a:rPr>
              <a:pPr algn="r" eaLnBrk="1" hangingPunct="1">
                <a:buClrTx/>
                <a:buFontTx/>
                <a:buNone/>
              </a:pPr>
              <a:t>42</a:t>
            </a:fld>
            <a:endParaRPr lang="de-DE" sz="1200">
              <a:solidFill>
                <a:srgbClr val="000000"/>
              </a:solidFill>
              <a:latin typeface="Sparkasse Rg" pitchFamily="34" charset="0"/>
            </a:endParaRPr>
          </a:p>
        </p:txBody>
      </p:sp>
      <p:sp>
        <p:nvSpPr>
          <p:cNvPr id="33690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690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9869805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BBEC10-A7DC-4E93-AE07-98BD478D6F20}" type="slidenum">
              <a:rPr lang="de-DE" sz="1200">
                <a:solidFill>
                  <a:srgbClr val="000000"/>
                </a:solidFill>
                <a:latin typeface="Sparkasse Rg" pitchFamily="34" charset="0"/>
              </a:rPr>
              <a:pPr eaLnBrk="1" hangingPunct="1"/>
              <a:t>43</a:t>
            </a:fld>
            <a:endParaRPr lang="de-DE" sz="1200">
              <a:solidFill>
                <a:srgbClr val="000000"/>
              </a:solidFill>
              <a:latin typeface="Sparkasse Rg" pitchFamily="34" charset="0"/>
            </a:endParaRPr>
          </a:p>
        </p:txBody>
      </p:sp>
      <p:sp>
        <p:nvSpPr>
          <p:cNvPr id="3379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350AB7E1-7F3E-4088-8DAD-52A3E7AE833B}" type="slidenum">
              <a:rPr lang="de-DE" sz="1200">
                <a:solidFill>
                  <a:srgbClr val="000000"/>
                </a:solidFill>
                <a:latin typeface="Sparkasse Rg" pitchFamily="34" charset="0"/>
              </a:rPr>
              <a:pPr algn="r" eaLnBrk="1" hangingPunct="1">
                <a:buClrTx/>
                <a:buFontTx/>
                <a:buNone/>
              </a:pPr>
              <a:t>43</a:t>
            </a:fld>
            <a:endParaRPr lang="de-DE" sz="1200">
              <a:solidFill>
                <a:srgbClr val="000000"/>
              </a:solidFill>
              <a:latin typeface="Sparkasse Rg" pitchFamily="34" charset="0"/>
            </a:endParaRPr>
          </a:p>
        </p:txBody>
      </p:sp>
      <p:sp>
        <p:nvSpPr>
          <p:cNvPr id="33792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2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0618417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32B1D19-BED2-4088-9BA2-86DBF307A1E6}" type="slidenum">
              <a:rPr lang="de-DE" sz="1200">
                <a:solidFill>
                  <a:srgbClr val="000000"/>
                </a:solidFill>
                <a:latin typeface="Sparkasse Rg" pitchFamily="34" charset="0"/>
              </a:rPr>
              <a:pPr eaLnBrk="1" hangingPunct="1"/>
              <a:t>44</a:t>
            </a:fld>
            <a:endParaRPr lang="de-DE" sz="1200">
              <a:solidFill>
                <a:srgbClr val="000000"/>
              </a:solidFill>
              <a:latin typeface="Sparkasse Rg" pitchFamily="34" charset="0"/>
            </a:endParaRPr>
          </a:p>
        </p:txBody>
      </p:sp>
      <p:sp>
        <p:nvSpPr>
          <p:cNvPr id="3389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200">
                <a:solidFill>
                  <a:srgbClr val="000000"/>
                </a:solidFill>
                <a:latin typeface="Sparkasse Rg" pitchFamily="34" charset="0"/>
              </a:rPr>
              <a:pPr algn="r" eaLnBrk="1" hangingPunct="1">
                <a:buClrTx/>
                <a:buFontTx/>
                <a:buNone/>
              </a:pPr>
              <a:t>44</a:t>
            </a:fld>
            <a:endParaRPr lang="de-DE" sz="12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8052263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22632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88456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01523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84213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95522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9786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20.03.2022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20.03.2022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20.03.2022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20.03.2022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20.03.2022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20.03.2022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20.03.2022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20.03.2022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20.03.2022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20.03.2022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20.03.2022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20.03.2022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cb.europa.eu/press/pr/date/2021/html/ecb.pr210708~dc78cc4b0d.de.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0.xml"/><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2.png"/><Relationship Id="rId5" Type="http://schemas.openxmlformats.org/officeDocument/2006/relationships/image" Target="../media/image3.emf"/><Relationship Id="rId4" Type="http://schemas.openxmlformats.org/officeDocument/2006/relationships/oleObject" Target="../embeddings/oleObject2.bin"/><Relationship Id="rId9"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inflation.html"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hyperlink" Target="https://www.destatis.de/DE/Themen/Wirtschaft/Preise/Grosshandelspreisindex/_inhalt.html" TargetMode="External"/><Relationship Id="rId4" Type="http://schemas.openxmlformats.org/officeDocument/2006/relationships/hyperlink" Target="https://www.destatis.de/DE/Themen/Wirtschaft/Preise/Einfuhrpreisindex-Ausfuhrpreisindex/_inhalt.html"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PreisKaleidoskopUebersicht.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8.jpg"/><Relationship Id="rId4" Type="http://schemas.openxmlformats.org/officeDocument/2006/relationships/hyperlink" Target="https://www.destatis.de/DE/Service/Statistik-Visualisiert/persoenlicher-inflationsrechner-uebersicht.htm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www.ecb.europa.eu/press/pr/date/2003/html/pr030508_2.de.html"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hyperlink" Target="https://www.ecb.europa.eu/press/pr/date/2021/html/ecb.pr210708~dc78cc4b0d.de.html" TargetMode="External"/><Relationship Id="rId4" Type="http://schemas.openxmlformats.org/officeDocument/2006/relationships/hyperlink" Target="http://wirtschaftlichefreiheit.de/wordpress/?p=16021"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501344"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Preisniveaus</a:t>
            </a:r>
          </a:p>
          <a:p>
            <a:r>
              <a:rPr lang="de-DE" dirty="0">
                <a:solidFill>
                  <a:schemeClr val="tx1"/>
                </a:solidFill>
              </a:rPr>
              <a:t>ist der Verbraucherpreisindex (VPI) bzw. im Umfeld der</a:t>
            </a:r>
          </a:p>
          <a:p>
            <a:r>
              <a:rPr lang="de-DE" dirty="0">
                <a:solidFill>
                  <a:schemeClr val="tx1"/>
                </a:solidFill>
              </a:rPr>
              <a:t>Eurozone der  Harmonisierte 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2 % gegenüber dem Vorjahr. Die EZB legt diesem Zusammenhang ein symmetrisches Inflationsziel von 2% in der mittleren Frist fest.</a:t>
            </a:r>
            <a:endParaRPr lang="de-DE" dirty="0">
              <a:solidFill>
                <a:schemeClr val="tx1"/>
              </a:solidFill>
            </a:endParaRPr>
          </a:p>
          <a:p>
            <a:r>
              <a:rPr lang="de-DE" sz="2000" dirty="0">
                <a:solidFill>
                  <a:schemeClr val="tx1"/>
                </a:solidFill>
              </a:rPr>
              <a:t> </a:t>
            </a:r>
          </a:p>
        </p:txBody>
      </p:sp>
      <p:sp>
        <p:nvSpPr>
          <p:cNvPr id="4" name="Text Box 3"/>
          <p:cNvSpPr txBox="1">
            <a:spLocks noChangeArrowheads="1"/>
          </p:cNvSpPr>
          <p:nvPr/>
        </p:nvSpPr>
        <p:spPr bwMode="auto">
          <a:xfrm>
            <a:off x="528924" y="5366505"/>
            <a:ext cx="1055988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1600" dirty="0">
                <a:solidFill>
                  <a:schemeClr val="tx1"/>
                </a:solidFill>
              </a:rPr>
              <a:t>Die Anpassung des Inflationsziel von nahe aber unter 2% ist ganz aktuell in diesem Sommer </a:t>
            </a:r>
            <a:r>
              <a:rPr lang="de-DE" sz="1600" dirty="0">
                <a:solidFill>
                  <a:schemeClr val="tx1"/>
                </a:solidFill>
                <a:hlinkClick r:id="rId3"/>
              </a:rPr>
              <a:t>am 8 Juli 2021 </a:t>
            </a:r>
            <a:r>
              <a:rPr lang="de-DE" sz="1600" dirty="0">
                <a:solidFill>
                  <a:schemeClr val="tx1"/>
                </a:solidFill>
              </a:rPr>
              <a:t>geschehen. Letztlich bedeutet dies eine Anhebung, da nun auch in der mittleren Frist über einen längeren Zeitraum mehr als 2% Inflation toleriert werden können</a:t>
            </a:r>
          </a:p>
        </p:txBody>
      </p:sp>
      <p:sp>
        <p:nvSpPr>
          <p:cNvPr id="5" name="Rechteck 4">
            <a:extLst>
              <a:ext uri="{FF2B5EF4-FFF2-40B4-BE49-F238E27FC236}">
                <a16:creationId xmlns:a16="http://schemas.microsoft.com/office/drawing/2014/main" id="{4A7EBC3F-BBDD-4E06-BA22-66182AF5155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2"/>
            <a:ext cx="7761950" cy="252166"/>
          </a:xfrm>
          <a:prstGeom prst="rect">
            <a:avLst/>
          </a:prstGeom>
          <a:noFill/>
          <a:ln>
            <a:noFill/>
          </a:ln>
        </p:spPr>
        <p:txBody>
          <a:bodyPr lIns="81646" tIns="40823" rIns="81646" bIns="40823" anchor="ctr" anchorCtr="1"/>
          <a:lstStyle/>
          <a:p>
            <a:r>
              <a:rPr lang="de-DE" sz="2200" b="1" dirty="0"/>
              <a:t>Beispiel</a:t>
            </a:r>
          </a:p>
        </p:txBody>
      </p:sp>
      <p:graphicFrame>
        <p:nvGraphicFramePr>
          <p:cNvPr id="2" name="Objekt 1"/>
          <p:cNvGraphicFramePr>
            <a:graphicFrameLocks noChangeAspect="1"/>
          </p:cNvGraphicFramePr>
          <p:nvPr>
            <p:extLst/>
          </p:nvPr>
        </p:nvGraphicFramePr>
        <p:xfrm>
          <a:off x="609600" y="364652"/>
          <a:ext cx="10672763" cy="2760662"/>
        </p:xfrm>
        <a:graphic>
          <a:graphicData uri="http://schemas.openxmlformats.org/presentationml/2006/ole">
            <mc:AlternateContent xmlns:mc="http://schemas.openxmlformats.org/markup-compatibility/2006">
              <mc:Choice xmlns:v="urn:schemas-microsoft-com:vml" Requires="v">
                <p:oleObj spid="_x0000_s5291" name="Arbeitsblatt" r:id="rId4" imgW="6100707" imgH="1576151" progId="Excel.Sheet.12">
                  <p:embed/>
                </p:oleObj>
              </mc:Choice>
              <mc:Fallback>
                <p:oleObj name="Arbeitsblatt" r:id="rId4" imgW="6100707" imgH="1576151" progId="Excel.Sheet.12">
                  <p:embed/>
                  <p:pic>
                    <p:nvPicPr>
                      <p:cNvPr id="2" name="Objekt 1"/>
                      <p:cNvPicPr/>
                      <p:nvPr/>
                    </p:nvPicPr>
                    <p:blipFill>
                      <a:blip r:embed="rId5"/>
                      <a:stretch>
                        <a:fillRect/>
                      </a:stretch>
                    </p:blipFill>
                    <p:spPr>
                      <a:xfrm>
                        <a:off x="609600" y="364652"/>
                        <a:ext cx="10672763" cy="2760662"/>
                      </a:xfrm>
                      <a:prstGeom prst="rect">
                        <a:avLst/>
                      </a:prstGeom>
                    </p:spPr>
                  </p:pic>
                </p:oleObj>
              </mc:Fallback>
            </mc:AlternateContent>
          </a:graphicData>
        </a:graphic>
      </p:graphicFrame>
      <p:sp>
        <p:nvSpPr>
          <p:cNvPr id="4" name="Textfeld 3"/>
          <p:cNvSpPr txBox="1"/>
          <p:nvPr/>
        </p:nvSpPr>
        <p:spPr>
          <a:xfrm>
            <a:off x="7336159" y="1073402"/>
            <a:ext cx="330540" cy="307777"/>
          </a:xfrm>
          <a:prstGeom prst="rect">
            <a:avLst/>
          </a:prstGeom>
          <a:noFill/>
        </p:spPr>
        <p:txBody>
          <a:bodyPr wrap="none" rtlCol="0">
            <a:spAutoFit/>
          </a:bodyPr>
          <a:lstStyle/>
          <a:p>
            <a:r>
              <a:rPr lang="de-DE" sz="1400" dirty="0">
                <a:solidFill>
                  <a:srgbClr val="FF0000"/>
                </a:solidFill>
              </a:rPr>
              <a:t>1)</a:t>
            </a:r>
          </a:p>
        </p:txBody>
      </p:sp>
      <p:sp>
        <p:nvSpPr>
          <p:cNvPr id="5" name="Textfeld 4"/>
          <p:cNvSpPr txBox="1"/>
          <p:nvPr/>
        </p:nvSpPr>
        <p:spPr>
          <a:xfrm>
            <a:off x="-38297" y="3163212"/>
            <a:ext cx="5020480" cy="310118"/>
          </a:xfrm>
          <a:prstGeom prst="rect">
            <a:avLst/>
          </a:prstGeom>
          <a:noFill/>
        </p:spPr>
        <p:txBody>
          <a:bodyPr wrap="square" rtlCol="0">
            <a:spAutoFit/>
          </a:bodyPr>
          <a:lstStyle/>
          <a:p>
            <a:r>
              <a:rPr lang="de-DE" sz="1400" dirty="0">
                <a:solidFill>
                  <a:srgbClr val="FF0000"/>
                </a:solidFill>
              </a:rPr>
              <a:t>1) 0,9•100+2•200	Preise mal Gewichte in EINEM Jahr</a:t>
            </a:r>
          </a:p>
        </p:txBody>
      </p:sp>
      <p:sp>
        <p:nvSpPr>
          <p:cNvPr id="7" name="Textfeld 6"/>
          <p:cNvSpPr txBox="1"/>
          <p:nvPr/>
        </p:nvSpPr>
        <p:spPr>
          <a:xfrm>
            <a:off x="8658141" y="1073401"/>
            <a:ext cx="330540" cy="307777"/>
          </a:xfrm>
          <a:prstGeom prst="rect">
            <a:avLst/>
          </a:prstGeom>
          <a:noFill/>
        </p:spPr>
        <p:txBody>
          <a:bodyPr wrap="none" rtlCol="0">
            <a:spAutoFit/>
          </a:bodyPr>
          <a:lstStyle/>
          <a:p>
            <a:r>
              <a:rPr lang="de-DE" sz="1400" dirty="0">
                <a:solidFill>
                  <a:srgbClr val="FF0000"/>
                </a:solidFill>
              </a:rPr>
              <a:t>2)</a:t>
            </a:r>
          </a:p>
        </p:txBody>
      </p:sp>
      <p:sp>
        <p:nvSpPr>
          <p:cNvPr id="8" name="Textfeld 7"/>
          <p:cNvSpPr txBox="1"/>
          <p:nvPr/>
        </p:nvSpPr>
        <p:spPr>
          <a:xfrm>
            <a:off x="0" y="3415635"/>
            <a:ext cx="12191999" cy="531058"/>
          </a:xfrm>
          <a:prstGeom prst="rect">
            <a:avLst/>
          </a:prstGeom>
          <a:noFill/>
        </p:spPr>
        <p:txBody>
          <a:bodyPr wrap="square" rtlCol="0">
            <a:noAutofit/>
          </a:bodyPr>
          <a:lstStyle/>
          <a:p>
            <a:r>
              <a:rPr lang="de-DE" sz="1400" dirty="0">
                <a:solidFill>
                  <a:srgbClr val="FF0000"/>
                </a:solidFill>
              </a:rPr>
              <a:t>2) Bei einem Index kann man willkürlich ein Jahr auf 100 setzen. </a:t>
            </a:r>
            <a:r>
              <a:rPr lang="de-DE" sz="1400" dirty="0" err="1">
                <a:solidFill>
                  <a:srgbClr val="FF0000"/>
                </a:solidFill>
              </a:rPr>
              <a:t>Gängigerweise</a:t>
            </a:r>
            <a:r>
              <a:rPr lang="de-DE" sz="1400" dirty="0">
                <a:solidFill>
                  <a:srgbClr val="FF0000"/>
                </a:solidFill>
              </a:rPr>
              <a:t> setzt man ein Jahr auf 100, sodass die Bereiche, die man vornehmlich betrachtet in der Nähe von 100 liegen!</a:t>
            </a:r>
          </a:p>
        </p:txBody>
      </p:sp>
      <p:sp>
        <p:nvSpPr>
          <p:cNvPr id="9" name="Textfeld 8"/>
          <p:cNvSpPr txBox="1"/>
          <p:nvPr/>
        </p:nvSpPr>
        <p:spPr>
          <a:xfrm>
            <a:off x="8658141" y="1427695"/>
            <a:ext cx="330540" cy="307777"/>
          </a:xfrm>
          <a:prstGeom prst="rect">
            <a:avLst/>
          </a:prstGeom>
          <a:noFill/>
        </p:spPr>
        <p:txBody>
          <a:bodyPr wrap="none" rtlCol="0">
            <a:spAutoFit/>
          </a:bodyPr>
          <a:lstStyle/>
          <a:p>
            <a:r>
              <a:rPr lang="de-DE" sz="1400" dirty="0">
                <a:solidFill>
                  <a:srgbClr val="FF0000"/>
                </a:solidFill>
              </a:rPr>
              <a:t>3)</a:t>
            </a:r>
          </a:p>
        </p:txBody>
      </p:sp>
      <p:sp>
        <p:nvSpPr>
          <p:cNvPr id="10" name="Textfeld 9"/>
          <p:cNvSpPr txBox="1"/>
          <p:nvPr/>
        </p:nvSpPr>
        <p:spPr>
          <a:xfrm>
            <a:off x="0" y="3893228"/>
            <a:ext cx="6650016" cy="310118"/>
          </a:xfrm>
          <a:prstGeom prst="rect">
            <a:avLst/>
          </a:prstGeom>
          <a:noFill/>
        </p:spPr>
        <p:txBody>
          <a:bodyPr wrap="square" rtlCol="0">
            <a:spAutoFit/>
          </a:bodyPr>
          <a:lstStyle/>
          <a:p>
            <a:r>
              <a:rPr lang="de-DE" sz="1400" dirty="0">
                <a:solidFill>
                  <a:srgbClr val="FF0000"/>
                </a:solidFill>
              </a:rPr>
              <a:t>3) 100•1,03/0,86	Dreisatz: Wenn 0,86 100 entspricht, was entspricht dann 1,03?</a:t>
            </a:r>
          </a:p>
        </p:txBody>
      </p:sp>
      <p:sp>
        <p:nvSpPr>
          <p:cNvPr id="11" name="Textfeld 10"/>
          <p:cNvSpPr txBox="1"/>
          <p:nvPr/>
        </p:nvSpPr>
        <p:spPr>
          <a:xfrm>
            <a:off x="9908515" y="1411499"/>
            <a:ext cx="330540" cy="307777"/>
          </a:xfrm>
          <a:prstGeom prst="rect">
            <a:avLst/>
          </a:prstGeom>
          <a:noFill/>
        </p:spPr>
        <p:txBody>
          <a:bodyPr wrap="none" rtlCol="0">
            <a:spAutoFit/>
          </a:bodyPr>
          <a:lstStyle/>
          <a:p>
            <a:r>
              <a:rPr lang="de-DE" sz="1400" dirty="0">
                <a:solidFill>
                  <a:srgbClr val="FF0000"/>
                </a:solidFill>
              </a:rPr>
              <a:t>4)</a:t>
            </a:r>
          </a:p>
        </p:txBody>
      </p:sp>
      <p:sp>
        <p:nvSpPr>
          <p:cNvPr id="12" name="Textfeld 11"/>
          <p:cNvSpPr txBox="1"/>
          <p:nvPr/>
        </p:nvSpPr>
        <p:spPr>
          <a:xfrm>
            <a:off x="0" y="4148650"/>
            <a:ext cx="10452443" cy="310118"/>
          </a:xfrm>
          <a:prstGeom prst="rect">
            <a:avLst/>
          </a:prstGeom>
          <a:noFill/>
        </p:spPr>
        <p:txBody>
          <a:bodyPr wrap="square" rtlCol="0">
            <a:spAutoFit/>
          </a:bodyPr>
          <a:lstStyle/>
          <a:p>
            <a:r>
              <a:rPr lang="de-DE" sz="1400" dirty="0">
                <a:solidFill>
                  <a:srgbClr val="FF0000"/>
                </a:solidFill>
              </a:rPr>
              <a:t>4) (119,77-100)/100	Wert heute minus Wert gestern geteilt durch Wert gestern: Dies gilt bei JEDER Wachstumsrate! Vgl. BIP-Wachstum!</a:t>
            </a:r>
          </a:p>
        </p:txBody>
      </p:sp>
      <p:sp>
        <p:nvSpPr>
          <p:cNvPr id="14" name="Textfeld 13"/>
          <p:cNvSpPr txBox="1"/>
          <p:nvPr/>
        </p:nvSpPr>
        <p:spPr>
          <a:xfrm>
            <a:off x="10231451" y="2274230"/>
            <a:ext cx="333054" cy="310118"/>
          </a:xfrm>
          <a:prstGeom prst="rect">
            <a:avLst/>
          </a:prstGeom>
          <a:noFill/>
        </p:spPr>
        <p:txBody>
          <a:bodyPr wrap="square" rtlCol="0">
            <a:spAutoFit/>
          </a:bodyPr>
          <a:lstStyle/>
          <a:p>
            <a:r>
              <a:rPr lang="de-DE" sz="1400" dirty="0">
                <a:solidFill>
                  <a:srgbClr val="FF0000"/>
                </a:solidFill>
              </a:rPr>
              <a:t>5)</a:t>
            </a:r>
          </a:p>
        </p:txBody>
      </p:sp>
      <p:sp>
        <p:nvSpPr>
          <p:cNvPr id="15" name="Textfeld 14"/>
          <p:cNvSpPr txBox="1"/>
          <p:nvPr/>
        </p:nvSpPr>
        <p:spPr>
          <a:xfrm>
            <a:off x="0" y="4402643"/>
            <a:ext cx="11170753" cy="298526"/>
          </a:xfrm>
          <a:prstGeom prst="rect">
            <a:avLst/>
          </a:prstGeom>
          <a:noFill/>
        </p:spPr>
        <p:txBody>
          <a:bodyPr wrap="square" rtlCol="0">
            <a:noAutofit/>
          </a:bodyPr>
          <a:lstStyle/>
          <a:p>
            <a:r>
              <a:rPr lang="de-DE" sz="1400" dirty="0">
                <a:solidFill>
                  <a:srgbClr val="FF0000"/>
                </a:solidFill>
              </a:rPr>
              <a:t>5) Grundsätzlich ist zu fragen, was mit einer durchschnittlichen Inflationsrate berechnet werden soll</a:t>
            </a:r>
          </a:p>
        </p:txBody>
      </p:sp>
      <p:sp>
        <p:nvSpPr>
          <p:cNvPr id="16" name="Textfeld 15"/>
          <p:cNvSpPr txBox="1"/>
          <p:nvPr/>
        </p:nvSpPr>
        <p:spPr>
          <a:xfrm>
            <a:off x="137720" y="4610871"/>
            <a:ext cx="12041840" cy="310259"/>
          </a:xfrm>
          <a:prstGeom prst="rect">
            <a:avLst/>
          </a:prstGeom>
          <a:noFill/>
        </p:spPr>
        <p:txBody>
          <a:bodyPr wrap="square" rtlCol="0">
            <a:noAutofit/>
          </a:bodyPr>
          <a:lstStyle/>
          <a:p>
            <a:r>
              <a:rPr lang="de-DE" sz="1400" dirty="0">
                <a:solidFill>
                  <a:srgbClr val="FF0000"/>
                </a:solidFill>
              </a:rPr>
              <a:t>Um wie viel müssen die Preise jedes Jahr steigen, damit der Index in zwei Jahren von 100 auf 121,51 steigt (oder der Wert des Warenkorbs von 0,86 auf 1,045).</a:t>
            </a:r>
          </a:p>
        </p:txBody>
      </p:sp>
      <p:sp>
        <p:nvSpPr>
          <p:cNvPr id="17" name="Textfeld 16"/>
          <p:cNvSpPr txBox="1"/>
          <p:nvPr/>
        </p:nvSpPr>
        <p:spPr>
          <a:xfrm>
            <a:off x="90886" y="4858792"/>
            <a:ext cx="11670805" cy="363032"/>
          </a:xfrm>
          <a:prstGeom prst="rect">
            <a:avLst/>
          </a:prstGeom>
          <a:noFill/>
        </p:spPr>
        <p:txBody>
          <a:bodyPr wrap="square" rtlCol="0">
            <a:noAutofit/>
          </a:bodyPr>
          <a:lstStyle/>
          <a:p>
            <a:r>
              <a:rPr lang="de-DE" sz="1400" dirty="0">
                <a:solidFill>
                  <a:srgbClr val="FF0000"/>
                </a:solidFill>
              </a:rPr>
              <a:t>Der Ansatz lautet damit: 100(1+durchschnittlichen Inflationsrate)(1+durchschnittlichen Inflationsrate)=121,51 Sie erinnern sich an die Zinseszinsrechnung!</a:t>
            </a:r>
          </a:p>
        </p:txBody>
      </p:sp>
      <mc:AlternateContent xmlns:mc="http://schemas.openxmlformats.org/markup-compatibility/2006" xmlns:a14="http://schemas.microsoft.com/office/drawing/2010/main">
        <mc:Choice Requires="a14">
          <p:sp>
            <p:nvSpPr>
              <p:cNvPr id="18" name="Textfeld 17"/>
              <p:cNvSpPr txBox="1"/>
              <p:nvPr/>
            </p:nvSpPr>
            <p:spPr>
              <a:xfrm>
                <a:off x="100086" y="5098166"/>
                <a:ext cx="11670805" cy="363032"/>
              </a:xfrm>
              <a:prstGeom prst="rect">
                <a:avLst/>
              </a:prstGeom>
              <a:noFill/>
            </p:spPr>
            <p:txBody>
              <a:bodyPr wrap="square" rtlCol="0">
                <a:noAutofit/>
              </a:bodyPr>
              <a:lstStyle/>
              <a:p>
                <a:r>
                  <a:rPr lang="de-DE" sz="1400" dirty="0">
                    <a:solidFill>
                      <a:srgbClr val="FF0000"/>
                    </a:solidFill>
                  </a:rPr>
                  <a:t>Auflösen nach der durchschnittlichen </a:t>
                </a:r>
                <a:r>
                  <a:rPr lang="de-DE" sz="1400" dirty="0" err="1">
                    <a:solidFill>
                      <a:srgbClr val="FF0000"/>
                    </a:solidFill>
                  </a:rPr>
                  <a:t>inflationsrsate</a:t>
                </a:r>
                <a:r>
                  <a:rPr lang="de-DE" sz="1400" dirty="0">
                    <a:solidFill>
                      <a:srgbClr val="FF0000"/>
                    </a:solidFill>
                  </a:rPr>
                  <a:t> liefert damit: </a:t>
                </a:r>
                <a:r>
                  <a:rPr lang="de-DE" sz="1400" b="1" dirty="0">
                    <a:solidFill>
                      <a:srgbClr val="FF0000"/>
                    </a:solidFill>
                  </a:rPr>
                  <a:t>durchschnittlichen Inflationsrate=</a:t>
                </a:r>
                <a14:m>
                  <m:oMath xmlns:m="http://schemas.openxmlformats.org/officeDocument/2006/math">
                    <m:rad>
                      <m:radPr>
                        <m:degHide m:val="on"/>
                        <m:ctrlPr>
                          <a:rPr lang="de-DE" sz="1400" b="1" i="1" smtClean="0">
                            <a:solidFill>
                              <a:srgbClr val="FF0000"/>
                            </a:solidFill>
                            <a:latin typeface="Cambria Math" panose="02040503050406030204" pitchFamily="18" charset="0"/>
                          </a:rPr>
                        </m:ctrlPr>
                      </m:radPr>
                      <m:deg/>
                      <m:e>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𝟏𝟎𝟎</m:t>
                        </m:r>
                      </m:e>
                    </m:rad>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𝟏</m:t>
                    </m:r>
                  </m:oMath>
                </a14:m>
                <a:r>
                  <a:rPr lang="de-DE" sz="1400" b="1" dirty="0">
                    <a:solidFill>
                      <a:srgbClr val="FF0000"/>
                    </a:solidFill>
                  </a:rPr>
                  <a:t> </a:t>
                </a:r>
              </a:p>
            </p:txBody>
          </p:sp>
        </mc:Choice>
        <mc:Fallback xmlns="">
          <p:sp>
            <p:nvSpPr>
              <p:cNvPr id="18" name="Textfeld 17"/>
              <p:cNvSpPr txBox="1">
                <a:spLocks noRot="1" noChangeAspect="1" noMove="1" noResize="1" noEditPoints="1" noAdjustHandles="1" noChangeArrowheads="1" noChangeShapeType="1" noTextEdit="1"/>
              </p:cNvSpPr>
              <p:nvPr/>
            </p:nvSpPr>
            <p:spPr>
              <a:xfrm>
                <a:off x="100086" y="5098166"/>
                <a:ext cx="11670805" cy="363032"/>
              </a:xfrm>
              <a:prstGeom prst="rect">
                <a:avLst/>
              </a:prstGeom>
              <a:blipFill>
                <a:blip r:embed="rId6"/>
                <a:stretch>
                  <a:fillRect l="-157" b="-11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9" name="Textfeld 18"/>
              <p:cNvSpPr txBox="1"/>
              <p:nvPr/>
            </p:nvSpPr>
            <p:spPr>
              <a:xfrm>
                <a:off x="90886" y="5306677"/>
                <a:ext cx="11670805" cy="363032"/>
              </a:xfrm>
              <a:prstGeom prst="rect">
                <a:avLst/>
              </a:prstGeom>
              <a:noFill/>
            </p:spPr>
            <p:txBody>
              <a:bodyPr wrap="square" rtlCol="0">
                <a:noAutofit/>
              </a:bodyPr>
              <a:lstStyle/>
              <a:p>
                <a:r>
                  <a:rPr lang="de-DE" sz="1400" dirty="0">
                    <a:solidFill>
                      <a:srgbClr val="FF0000"/>
                    </a:solidFill>
                  </a:rPr>
                  <a:t>Was hat das mit Mittelwerten zu tun? Man kann dies auch folgendermaßen schreiben: </a:t>
                </a:r>
                <a:r>
                  <a:rPr lang="de-DE" sz="1400" b="1" dirty="0">
                    <a:solidFill>
                      <a:srgbClr val="FF0000"/>
                    </a:solidFill>
                  </a:rPr>
                  <a:t>durchschnittlichen Inflationsrate=</a:t>
                </a:r>
                <a14:m>
                  <m:oMath xmlns:m="http://schemas.openxmlformats.org/officeDocument/2006/math">
                    <m:rad>
                      <m:radPr>
                        <m:degHide m:val="on"/>
                        <m:ctrlPr>
                          <a:rPr lang="de-DE" sz="1400" b="1" i="1" smtClean="0">
                            <a:solidFill>
                              <a:srgbClr val="FF0000"/>
                            </a:solidFill>
                            <a:latin typeface="Cambria Math" panose="02040503050406030204" pitchFamily="18" charset="0"/>
                          </a:rPr>
                        </m:ctrlPr>
                      </m:radPr>
                      <m:deg/>
                      <m:e>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num>
                          <m:den>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den>
                        </m:f>
                        <m:r>
                          <a:rPr lang="de-DE" sz="1400" b="1" i="1" smtClean="0">
                            <a:solidFill>
                              <a:srgbClr val="FF0000"/>
                            </a:solidFill>
                            <a:latin typeface="Cambria Math" panose="02040503050406030204" pitchFamily="18" charset="0"/>
                            <a:ea typeface="Cambria Math" panose="02040503050406030204" pitchFamily="18" charset="0"/>
                          </a:rPr>
                          <m:t>∙</m:t>
                        </m:r>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num>
                          <m:den>
                            <m:r>
                              <a:rPr lang="de-DE" sz="1400" b="1" i="1" smtClean="0">
                                <a:solidFill>
                                  <a:srgbClr val="FF0000"/>
                                </a:solidFill>
                                <a:latin typeface="Cambria Math" panose="02040503050406030204" pitchFamily="18" charset="0"/>
                              </a:rPr>
                              <m:t>𝟏𝟎𝟎</m:t>
                            </m:r>
                          </m:den>
                        </m:f>
                      </m:e>
                    </m:rad>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𝟏</m:t>
                    </m:r>
                  </m:oMath>
                </a14:m>
                <a:r>
                  <a:rPr lang="de-DE" sz="1400" b="1" dirty="0">
                    <a:solidFill>
                      <a:srgbClr val="FF0000"/>
                    </a:solidFill>
                  </a:rPr>
                  <a:t> </a:t>
                </a:r>
                <a:r>
                  <a:rPr lang="de-DE" sz="1400" dirty="0">
                    <a:solidFill>
                      <a:srgbClr val="FF0000"/>
                    </a:solidFill>
                  </a:rPr>
                  <a:t> </a:t>
                </a:r>
              </a:p>
            </p:txBody>
          </p:sp>
        </mc:Choice>
        <mc:Fallback xmlns="">
          <p:sp>
            <p:nvSpPr>
              <p:cNvPr id="19" name="Textfeld 18"/>
              <p:cNvSpPr txBox="1">
                <a:spLocks noRot="1" noChangeAspect="1" noMove="1" noResize="1" noEditPoints="1" noAdjustHandles="1" noChangeArrowheads="1" noChangeShapeType="1" noTextEdit="1"/>
              </p:cNvSpPr>
              <p:nvPr/>
            </p:nvSpPr>
            <p:spPr>
              <a:xfrm>
                <a:off x="90886" y="5306677"/>
                <a:ext cx="11670805" cy="363032"/>
              </a:xfrm>
              <a:prstGeom prst="rect">
                <a:avLst/>
              </a:prstGeom>
              <a:blipFill>
                <a:blip r:embed="rId7"/>
                <a:stretch>
                  <a:fillRect l="-157" b="-3728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Textfeld 19"/>
              <p:cNvSpPr txBox="1"/>
              <p:nvPr/>
            </p:nvSpPr>
            <p:spPr>
              <a:xfrm>
                <a:off x="0" y="5619844"/>
                <a:ext cx="12192000" cy="363032"/>
              </a:xfrm>
              <a:prstGeom prst="rect">
                <a:avLst/>
              </a:prstGeom>
              <a:noFill/>
            </p:spPr>
            <p:txBody>
              <a:bodyPr wrap="square" rtlCol="0">
                <a:noAutofit/>
              </a:bodyPr>
              <a:lstStyle/>
              <a:p>
                <a14:m>
                  <m:oMath xmlns:m="http://schemas.openxmlformats.org/officeDocument/2006/math">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num>
                      <m:den>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den>
                    </m:f>
                    <m:r>
                      <a:rPr lang="de-DE" sz="1400" b="1" i="1" smtClean="0">
                        <a:solidFill>
                          <a:srgbClr val="FF0000"/>
                        </a:solidFill>
                        <a:latin typeface="Cambria Math" panose="02040503050406030204" pitchFamily="18" charset="0"/>
                      </a:rPr>
                      <m:t>=</m:t>
                    </m:r>
                  </m:oMath>
                </a14:m>
                <a:r>
                  <a:rPr lang="de-DE" sz="1400" dirty="0">
                    <a:solidFill>
                      <a:srgbClr val="FF0000"/>
                    </a:solidFill>
                  </a:rPr>
                  <a:t>1+1,46% ist der Wachstumsfaktor des Jahres 2019 und </a:t>
                </a:r>
                <a14:m>
                  <m:oMath xmlns:m="http://schemas.openxmlformats.org/officeDocument/2006/math">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num>
                      <m:den>
                        <m:r>
                          <a:rPr lang="de-DE" sz="1400" b="1" i="1" smtClean="0">
                            <a:solidFill>
                              <a:srgbClr val="FF0000"/>
                            </a:solidFill>
                            <a:latin typeface="Cambria Math" panose="02040503050406030204" pitchFamily="18" charset="0"/>
                          </a:rPr>
                          <m:t>𝟏𝟎𝟎</m:t>
                        </m:r>
                      </m:den>
                    </m:f>
                    <m:r>
                      <a:rPr lang="de-DE" sz="1400" b="0" i="0" smtClean="0">
                        <a:solidFill>
                          <a:srgbClr val="FF0000"/>
                        </a:solidFill>
                        <a:latin typeface="Cambria Math" panose="02040503050406030204" pitchFamily="18" charset="0"/>
                      </a:rPr>
                      <m:t>=</m:t>
                    </m:r>
                  </m:oMath>
                </a14:m>
                <a:r>
                  <a:rPr lang="de-DE" sz="1400" dirty="0">
                    <a:solidFill>
                      <a:srgbClr val="FF0000"/>
                    </a:solidFill>
                  </a:rPr>
                  <a:t>1+19,77% ist der Wachstumsfaktor des Jahres 2018.                      Damit ist </a:t>
                </a:r>
                <a14:m>
                  <m:oMath xmlns:m="http://schemas.openxmlformats.org/officeDocument/2006/math">
                    <m:rad>
                      <m:radPr>
                        <m:degHide m:val="on"/>
                        <m:ctrlPr>
                          <a:rPr lang="de-DE" sz="1400" b="1" i="1" smtClean="0">
                            <a:solidFill>
                              <a:srgbClr val="FF0000"/>
                            </a:solidFill>
                            <a:latin typeface="Cambria Math" panose="02040503050406030204" pitchFamily="18" charset="0"/>
                          </a:rPr>
                        </m:ctrlPr>
                      </m:radPr>
                      <m:deg/>
                      <m:e>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num>
                          <m:den>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den>
                        </m:f>
                        <m:r>
                          <a:rPr lang="de-DE" sz="1400" b="1" i="1" smtClean="0">
                            <a:solidFill>
                              <a:srgbClr val="FF0000"/>
                            </a:solidFill>
                            <a:latin typeface="Cambria Math" panose="02040503050406030204" pitchFamily="18" charset="0"/>
                            <a:ea typeface="Cambria Math" panose="02040503050406030204" pitchFamily="18" charset="0"/>
                          </a:rPr>
                          <m:t>∙</m:t>
                        </m:r>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num>
                          <m:den>
                            <m:r>
                              <a:rPr lang="de-DE" sz="1400" b="1" i="1" smtClean="0">
                                <a:solidFill>
                                  <a:srgbClr val="FF0000"/>
                                </a:solidFill>
                                <a:latin typeface="Cambria Math" panose="02040503050406030204" pitchFamily="18" charset="0"/>
                              </a:rPr>
                              <m:t>𝟏𝟎𝟎</m:t>
                            </m:r>
                          </m:den>
                        </m:f>
                      </m:e>
                    </m:rad>
                  </m:oMath>
                </a14:m>
                <a:r>
                  <a:rPr lang="de-DE" sz="1400" dirty="0">
                    <a:solidFill>
                      <a:srgbClr val="FF0000"/>
                    </a:solidFill>
                  </a:rPr>
                  <a:t> das geometrische Mittel der beiden Wachstumsfaktoren</a:t>
                </a:r>
              </a:p>
            </p:txBody>
          </p:sp>
        </mc:Choice>
        <mc:Fallback xmlns="">
          <p:sp>
            <p:nvSpPr>
              <p:cNvPr id="20" name="Textfeld 19"/>
              <p:cNvSpPr txBox="1">
                <a:spLocks noRot="1" noChangeAspect="1" noMove="1" noResize="1" noEditPoints="1" noAdjustHandles="1" noChangeArrowheads="1" noChangeShapeType="1" noTextEdit="1"/>
              </p:cNvSpPr>
              <p:nvPr/>
            </p:nvSpPr>
            <p:spPr>
              <a:xfrm>
                <a:off x="0" y="5619844"/>
                <a:ext cx="12192000" cy="363032"/>
              </a:xfrm>
              <a:prstGeom prst="rect">
                <a:avLst/>
              </a:prstGeom>
              <a:blipFill>
                <a:blip r:embed="rId8"/>
                <a:stretch>
                  <a:fillRect l="-150" b="-12372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1" name="Textfeld 20"/>
              <p:cNvSpPr txBox="1"/>
              <p:nvPr/>
            </p:nvSpPr>
            <p:spPr>
              <a:xfrm>
                <a:off x="-38297" y="6306712"/>
                <a:ext cx="12041840" cy="310259"/>
              </a:xfrm>
              <a:prstGeom prst="rect">
                <a:avLst/>
              </a:prstGeom>
              <a:noFill/>
            </p:spPr>
            <p:txBody>
              <a:bodyPr wrap="square" rtlCol="0">
                <a:noAutofit/>
              </a:bodyPr>
              <a:lstStyle/>
              <a:p>
                <a:r>
                  <a:rPr lang="de-DE" sz="1400" dirty="0">
                    <a:solidFill>
                      <a:srgbClr val="FF0000"/>
                    </a:solidFill>
                  </a:rPr>
                  <a:t>Wie beim BIP-Wachstum ist zu beachten, dass eine </a:t>
                </a:r>
                <a:r>
                  <a:rPr lang="de-DE" sz="1400" dirty="0" err="1">
                    <a:solidFill>
                      <a:srgbClr val="FF0000"/>
                    </a:solidFill>
                  </a:rPr>
                  <a:t>Mittellung</a:t>
                </a:r>
                <a:r>
                  <a:rPr lang="de-DE" sz="1400" dirty="0">
                    <a:solidFill>
                      <a:srgbClr val="FF0000"/>
                    </a:solidFill>
                  </a:rPr>
                  <a:t> über das </a:t>
                </a:r>
                <a:r>
                  <a:rPr lang="de-DE" sz="1400" dirty="0" err="1">
                    <a:solidFill>
                      <a:srgbClr val="FF0000"/>
                    </a:solidFill>
                  </a:rPr>
                  <a:t>arithemtische</a:t>
                </a:r>
                <a:r>
                  <a:rPr lang="de-DE" sz="1400" dirty="0">
                    <a:solidFill>
                      <a:srgbClr val="FF0000"/>
                    </a:solidFill>
                  </a:rPr>
                  <a:t> Mittel der Wachstumsraten nur eine Näherung ist, die hier, da wir es wieder mit Wachstumsraten &gt;10% zu tun haben zu einem falschen Ergebnis führt: (19,77%+1,46%)/2</a:t>
                </a:r>
                <a:r>
                  <a:rPr lang="de-DE" sz="1400" dirty="0">
                    <a:ea typeface="Cambria Math" panose="02040503050406030204" pitchFamily="18" charset="0"/>
                  </a:rPr>
                  <a:t> </a:t>
                </a:r>
                <a14:m>
                  <m:oMath xmlns:m="http://schemas.openxmlformats.org/officeDocument/2006/math">
                    <m:r>
                      <a:rPr lang="de-DE" sz="1400" i="1" smtClean="0">
                        <a:solidFill>
                          <a:srgbClr val="FF0000"/>
                        </a:solidFill>
                        <a:latin typeface="Cambria Math" panose="02040503050406030204" pitchFamily="18" charset="0"/>
                        <a:ea typeface="Cambria Math" panose="02040503050406030204" pitchFamily="18" charset="0"/>
                      </a:rPr>
                      <m:t>≠</m:t>
                    </m:r>
                  </m:oMath>
                </a14:m>
                <a:r>
                  <a:rPr lang="de-DE" sz="1400" dirty="0">
                    <a:solidFill>
                      <a:srgbClr val="FF0000"/>
                    </a:solidFill>
                  </a:rPr>
                  <a:t> 10,23%</a:t>
                </a:r>
              </a:p>
            </p:txBody>
          </p:sp>
        </mc:Choice>
        <mc:Fallback xmlns="">
          <p:sp>
            <p:nvSpPr>
              <p:cNvPr id="21" name="Textfeld 20"/>
              <p:cNvSpPr txBox="1">
                <a:spLocks noRot="1" noChangeAspect="1" noMove="1" noResize="1" noEditPoints="1" noAdjustHandles="1" noChangeArrowheads="1" noChangeShapeType="1" noTextEdit="1"/>
              </p:cNvSpPr>
              <p:nvPr/>
            </p:nvSpPr>
            <p:spPr>
              <a:xfrm>
                <a:off x="-38297" y="6306712"/>
                <a:ext cx="12041840" cy="310259"/>
              </a:xfrm>
              <a:prstGeom prst="rect">
                <a:avLst/>
              </a:prstGeom>
              <a:blipFill>
                <a:blip r:embed="rId9"/>
                <a:stretch>
                  <a:fillRect l="-152" t="-4000" b="-90000"/>
                </a:stretch>
              </a:blipFill>
            </p:spPr>
            <p:txBody>
              <a:bodyPr/>
              <a:lstStyle/>
              <a:p>
                <a:r>
                  <a:rPr lang="de-DE">
                    <a:noFill/>
                  </a:rPr>
                  <a:t> </a:t>
                </a:r>
              </a:p>
            </p:txBody>
          </p:sp>
        </mc:Fallback>
      </mc:AlternateContent>
      <p:sp>
        <p:nvSpPr>
          <p:cNvPr id="23" name="Textfeld 22"/>
          <p:cNvSpPr txBox="1"/>
          <p:nvPr/>
        </p:nvSpPr>
        <p:spPr>
          <a:xfrm>
            <a:off x="6640599" y="3772890"/>
            <a:ext cx="5362944" cy="356555"/>
          </a:xfrm>
          <a:prstGeom prst="rect">
            <a:avLst/>
          </a:prstGeom>
          <a:noFill/>
          <a:ln w="25400">
            <a:solidFill>
              <a:srgbClr val="FF0000"/>
            </a:solidFill>
          </a:ln>
        </p:spPr>
        <p:txBody>
          <a:bodyPr wrap="square" rtlCol="0">
            <a:noAutofit/>
          </a:bodyPr>
          <a:lstStyle/>
          <a:p>
            <a:r>
              <a:rPr lang="de-DE" sz="1400" b="1" dirty="0">
                <a:solidFill>
                  <a:srgbClr val="FF0000"/>
                </a:solidFill>
              </a:rPr>
              <a:t>Die übrigen Formeln sind wieder in der Tabelle hinterlegt! Doppelklick</a:t>
            </a:r>
          </a:p>
        </p:txBody>
      </p:sp>
      <p:sp>
        <p:nvSpPr>
          <p:cNvPr id="22" name="Rechteck 21">
            <a:extLst>
              <a:ext uri="{FF2B5EF4-FFF2-40B4-BE49-F238E27FC236}">
                <a16:creationId xmlns:a16="http://schemas.microsoft.com/office/drawing/2014/main" id="{D6F6A70E-AC41-4D9F-953B-575CD511B4E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22026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1" grpId="0"/>
      <p:bldP spid="12" grpId="0"/>
      <p:bldP spid="14" grpId="0"/>
      <p:bldP spid="15" grpId="0"/>
      <p:bldP spid="16" grpId="0"/>
      <p:bldP spid="17" grpId="0"/>
      <p:bldP spid="18" grpId="0"/>
      <p:bldP spid="19" grpId="0"/>
      <p:bldP spid="20" grpId="0"/>
      <p:bldP spid="21" grpId="0"/>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Verschiedene Preisindices</a:t>
            </a:r>
          </a:p>
        </p:txBody>
      </p:sp>
      <p:sp>
        <p:nvSpPr>
          <p:cNvPr id="145412" name="Text Box 3"/>
          <p:cNvSpPr txBox="1">
            <a:spLocks noChangeArrowheads="1"/>
          </p:cNvSpPr>
          <p:nvPr/>
        </p:nvSpPr>
        <p:spPr bwMode="auto">
          <a:xfrm>
            <a:off x="1908176" y="1223963"/>
            <a:ext cx="8456613" cy="558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45413" name="Text Box 4"/>
          <p:cNvSpPr txBox="1">
            <a:spLocks noChangeArrowheads="1"/>
          </p:cNvSpPr>
          <p:nvPr/>
        </p:nvSpPr>
        <p:spPr bwMode="auto">
          <a:xfrm>
            <a:off x="87607" y="637013"/>
            <a:ext cx="12166448" cy="480131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t>Verbraucherpreisindex → gängiger Inflationsbegriff, relevant für die privaten  Konsumentscheidungen</a:t>
            </a:r>
          </a:p>
          <a:p>
            <a:endParaRPr lang="de-DE" dirty="0"/>
          </a:p>
          <a:p>
            <a:r>
              <a:rPr lang="de-DE" dirty="0"/>
              <a:t>BIP-</a:t>
            </a:r>
            <a:r>
              <a:rPr lang="de-DE" dirty="0" err="1"/>
              <a:t>Deflator</a:t>
            </a:r>
            <a:r>
              <a:rPr lang="de-DE" dirty="0"/>
              <a:t> → Index der gesamtwirtschaftlichen Produktion, Verteilungsspielraum für Lohnverhandlungen</a:t>
            </a:r>
          </a:p>
          <a:p>
            <a:endParaRPr lang="de-DE" dirty="0"/>
          </a:p>
          <a:p>
            <a:endParaRPr lang="de-DE" dirty="0"/>
          </a:p>
          <a:p>
            <a:endParaRPr lang="de-DE" dirty="0"/>
          </a:p>
          <a:p>
            <a:endParaRPr lang="de-DE" dirty="0"/>
          </a:p>
          <a:p>
            <a:endParaRPr lang="de-DE" dirty="0"/>
          </a:p>
          <a:p>
            <a:endParaRPr lang="de-DE" dirty="0"/>
          </a:p>
          <a:p>
            <a:r>
              <a:rPr lang="de-DE" dirty="0"/>
              <a:t>Außenhandelspreise → Indices für die Güterein- und –ausfuhr</a:t>
            </a:r>
          </a:p>
          <a:p>
            <a:endParaRPr lang="de-DE" dirty="0"/>
          </a:p>
          <a:p>
            <a:endParaRPr lang="de-DE" dirty="0"/>
          </a:p>
          <a:p>
            <a:endParaRPr lang="de-DE" dirty="0"/>
          </a:p>
          <a:p>
            <a:endParaRPr lang="de-DE" dirty="0"/>
          </a:p>
          <a:p>
            <a:endParaRPr lang="de-DE" dirty="0"/>
          </a:p>
          <a:p>
            <a:r>
              <a:rPr lang="de-DE" dirty="0"/>
              <a:t>Großhandelspreisindex → Preisentwicklung der im Großhandel abgesetzten Waren,</a:t>
            </a:r>
          </a:p>
          <a:p>
            <a:r>
              <a:rPr lang="de-DE" dirty="0"/>
              <a:t>		            Frühindikator für die Inflationsentwicklung</a:t>
            </a:r>
          </a:p>
        </p:txBody>
      </p:sp>
      <p:sp>
        <p:nvSpPr>
          <p:cNvPr id="5" name="Text Box 4"/>
          <p:cNvSpPr txBox="1">
            <a:spLocks noChangeArrowheads="1"/>
          </p:cNvSpPr>
          <p:nvPr/>
        </p:nvSpPr>
        <p:spPr bwMode="auto">
          <a:xfrm>
            <a:off x="2026827" y="1663452"/>
            <a:ext cx="9144000" cy="138499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dirty="0"/>
              <a:t>Achtung BIP-</a:t>
            </a:r>
            <a:r>
              <a:rPr lang="de-DE" sz="1400" dirty="0" err="1"/>
              <a:t>Deflator</a:t>
            </a:r>
            <a:r>
              <a:rPr lang="de-DE" sz="1400" dirty="0"/>
              <a:t> ist nicht mit dem VPI zu verwechseln. Der BIP-</a:t>
            </a:r>
            <a:r>
              <a:rPr lang="de-DE" sz="1400" dirty="0" err="1"/>
              <a:t>Deflator</a:t>
            </a:r>
            <a:r>
              <a:rPr lang="de-DE" sz="1400" dirty="0"/>
              <a:t> bezieht sich auf die gesamte Volkswirtschaft, während der VPI sich auf den privaten Konsum bezieht. Um exakt zu sein, ist es sogar so, dass in der VGR beim Übergang von nominalem zu realem BIP in der Verwendungsrechnung ein </a:t>
            </a:r>
            <a:r>
              <a:rPr lang="de-DE" sz="1400" dirty="0" err="1"/>
              <a:t>Deflator</a:t>
            </a:r>
            <a:r>
              <a:rPr lang="de-DE" sz="1400" dirty="0"/>
              <a:t> des privaten Konsums berechnet wird, der sich natürlich auch vom VPI unterscheidet, denn der VPI ist ein direkt erhobener Index</a:t>
            </a:r>
          </a:p>
          <a:p>
            <a:r>
              <a:rPr lang="de-DE" sz="1400" dirty="0"/>
              <a:t>-&gt; eine einfache Erklärung seitens des </a:t>
            </a:r>
            <a:r>
              <a:rPr lang="de-DE" sz="1400" dirty="0" err="1"/>
              <a:t>Stabu</a:t>
            </a:r>
            <a:endParaRPr lang="de-DE" sz="1400" dirty="0"/>
          </a:p>
          <a:p>
            <a:r>
              <a:rPr lang="de-DE" sz="1400" dirty="0">
                <a:hlinkClick r:id="rId3"/>
              </a:rPr>
              <a:t>https://www.destatis.de/DE/Themen/Wirtschaft/Preise/Verbraucherpreisindex/inflation.html</a:t>
            </a:r>
            <a:endParaRPr lang="de-DE" sz="1400" dirty="0"/>
          </a:p>
        </p:txBody>
      </p:sp>
      <p:sp>
        <p:nvSpPr>
          <p:cNvPr id="6" name="Text Box 4"/>
          <p:cNvSpPr txBox="1">
            <a:spLocks noChangeArrowheads="1"/>
          </p:cNvSpPr>
          <p:nvPr/>
        </p:nvSpPr>
        <p:spPr bwMode="auto">
          <a:xfrm>
            <a:off x="2111698" y="3479412"/>
            <a:ext cx="9144000" cy="116955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dirty="0"/>
              <a:t>Diese Indices sind gerade für Deutschland als der größten Handelsnation der Welt, wenn man Ex- und Importe zusammennimmt von besonderer Bedeutung. Insbesondere haben wir hier im Zuge der Corona-Krise massive Preisbewegungen gesehen, fortgesetzt durch die anschließenden Lieferengpässe und natürlich den Überfall Russlands auf die Ukraine</a:t>
            </a:r>
          </a:p>
          <a:p>
            <a:r>
              <a:rPr lang="de-DE" sz="1400" dirty="0">
                <a:hlinkClick r:id="rId4"/>
              </a:rPr>
              <a:t>https://www.destatis.de/DE/Themen/Wirtschaft/Preise/Einfuhrpreisindex-Ausfuhrpreisindex/_inhalt.html</a:t>
            </a:r>
            <a:endParaRPr lang="de-DE" sz="1400" dirty="0"/>
          </a:p>
        </p:txBody>
      </p:sp>
      <p:sp>
        <p:nvSpPr>
          <p:cNvPr id="7" name="Text Box 4"/>
          <p:cNvSpPr txBox="1">
            <a:spLocks noChangeArrowheads="1"/>
          </p:cNvSpPr>
          <p:nvPr/>
        </p:nvSpPr>
        <p:spPr bwMode="auto">
          <a:xfrm>
            <a:off x="2111698" y="5281958"/>
            <a:ext cx="9144000" cy="5232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dirty="0"/>
              <a:t>In der Vorleistungsverflechtung sind diese eine wichtige Kalkulationsbasis für die Endverbraucherpreise.</a:t>
            </a:r>
          </a:p>
          <a:p>
            <a:r>
              <a:rPr lang="de-DE" sz="1400" dirty="0">
                <a:hlinkClick r:id="rId5"/>
              </a:rPr>
              <a:t>https://www.destatis.de/DE/Themen/Wirtschaft/Preise/Grosshandelspreisindex/_inhalt.html</a:t>
            </a:r>
            <a:endParaRPr lang="de-DE" sz="1400" dirty="0"/>
          </a:p>
        </p:txBody>
      </p:sp>
      <p:sp>
        <p:nvSpPr>
          <p:cNvPr id="8" name="Rechteck 7">
            <a:extLst>
              <a:ext uri="{FF2B5EF4-FFF2-40B4-BE49-F238E27FC236}">
                <a16:creationId xmlns:a16="http://schemas.microsoft.com/office/drawing/2014/main" id="{8AF9F077-465B-4A33-9BBE-F2E245ECC2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41783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A0FC0B95-FA07-4752-8977-4DD19189D8DA}"/>
              </a:ext>
            </a:extLst>
          </p:cNvPr>
          <p:cNvPicPr>
            <a:picLocks noChangeAspect="1"/>
          </p:cNvPicPr>
          <p:nvPr/>
        </p:nvPicPr>
        <p:blipFill>
          <a:blip r:embed="rId3"/>
          <a:stretch>
            <a:fillRect/>
          </a:stretch>
        </p:blipFill>
        <p:spPr>
          <a:xfrm>
            <a:off x="0" y="720000"/>
            <a:ext cx="5865169" cy="3600000"/>
          </a:xfrm>
          <a:prstGeom prst="rect">
            <a:avLst/>
          </a:prstGeom>
        </p:spPr>
      </p:pic>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VPI und BIP-</a:t>
            </a:r>
            <a:r>
              <a:rPr lang="de-DE" sz="3266" b="1" dirty="0" err="1"/>
              <a:t>Deflator</a:t>
            </a:r>
            <a:endParaRPr lang="de-DE" sz="3266" b="1" dirty="0"/>
          </a:p>
        </p:txBody>
      </p:sp>
      <p:sp>
        <p:nvSpPr>
          <p:cNvPr id="8" name="Text Box 3"/>
          <p:cNvSpPr txBox="1">
            <a:spLocks noChangeArrowheads="1"/>
          </p:cNvSpPr>
          <p:nvPr/>
        </p:nvSpPr>
        <p:spPr bwMode="auto">
          <a:xfrm>
            <a:off x="358208" y="4272839"/>
            <a:ext cx="1135312" cy="314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089" dirty="0">
                <a:solidFill>
                  <a:srgbClr val="000000"/>
                </a:solidFill>
              </a:rPr>
              <a:t>Quelle: </a:t>
            </a:r>
            <a:r>
              <a:rPr lang="de-DE" altLang="de-DE" sz="1089" dirty="0" err="1">
                <a:solidFill>
                  <a:srgbClr val="000000"/>
                </a:solidFill>
              </a:rPr>
              <a:t>Destatis</a:t>
            </a:r>
            <a:r>
              <a:rPr lang="de-DE" altLang="de-DE" sz="1089" dirty="0">
                <a:solidFill>
                  <a:srgbClr val="000000"/>
                </a:solidFill>
              </a:rPr>
              <a:t>,</a:t>
            </a:r>
          </a:p>
        </p:txBody>
      </p:sp>
      <p:sp>
        <p:nvSpPr>
          <p:cNvPr id="5" name="Text Box 3"/>
          <p:cNvSpPr txBox="1">
            <a:spLocks noChangeArrowheads="1"/>
          </p:cNvSpPr>
          <p:nvPr/>
        </p:nvSpPr>
        <p:spPr bwMode="auto">
          <a:xfrm>
            <a:off x="5798820" y="849122"/>
            <a:ext cx="5699760" cy="7967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Der angekündigte Vergleich zwischen VPI und BIP-</a:t>
            </a:r>
            <a:r>
              <a:rPr lang="de-DE" altLang="de-DE" sz="1400" dirty="0" err="1">
                <a:solidFill>
                  <a:srgbClr val="000000"/>
                </a:solidFill>
              </a:rPr>
              <a:t>Deflator</a:t>
            </a:r>
            <a:r>
              <a:rPr lang="de-DE" altLang="de-DE" sz="1400" dirty="0">
                <a:solidFill>
                  <a:srgbClr val="000000"/>
                </a:solidFill>
              </a:rPr>
              <a:t>: Ist die Veränderungsrate des VPI (Inflation) höher als die Veränderungsrate des BIP-</a:t>
            </a:r>
            <a:r>
              <a:rPr lang="de-DE" altLang="de-DE" sz="1400" dirty="0" err="1">
                <a:solidFill>
                  <a:srgbClr val="000000"/>
                </a:solidFill>
              </a:rPr>
              <a:t>Deflators</a:t>
            </a:r>
            <a:r>
              <a:rPr lang="de-DE" altLang="de-DE" sz="1400" dirty="0">
                <a:solidFill>
                  <a:srgbClr val="000000"/>
                </a:solidFill>
              </a:rPr>
              <a:t>, kann es zu Spannungen am Arbeitsmarkt kommen. Warum?</a:t>
            </a:r>
          </a:p>
        </p:txBody>
      </p:sp>
      <p:sp>
        <p:nvSpPr>
          <p:cNvPr id="7" name="Text Box 3"/>
          <p:cNvSpPr txBox="1">
            <a:spLocks noChangeArrowheads="1"/>
          </p:cNvSpPr>
          <p:nvPr/>
        </p:nvSpPr>
        <p:spPr bwMode="auto">
          <a:xfrm>
            <a:off x="5836920" y="1771142"/>
            <a:ext cx="5699760" cy="14444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Am VPI orientieren sich die privaten Haushalte, denn bzgl. deren durchschnittlichem Konsumverhalten ist er konstruiert. Leute in abhängiger Beschäftigung haben meist längerfristige Arbeitsverträge in denen eine feste monatliche Lohnzahlung vorgesehen ist. Liegt die Inflation bspw. bei 2% werden sie argumentieren, dass eine Lohnerhöhung von 2% angemessen ist, denn ansonsten würde ihre Arbeitsleistung im zeitverlauf entwertet werden. </a:t>
            </a:r>
          </a:p>
        </p:txBody>
      </p:sp>
      <p:sp>
        <p:nvSpPr>
          <p:cNvPr id="9" name="Text Box 3"/>
          <p:cNvSpPr txBox="1">
            <a:spLocks noChangeArrowheads="1"/>
          </p:cNvSpPr>
          <p:nvPr/>
        </p:nvSpPr>
        <p:spPr bwMode="auto">
          <a:xfrm>
            <a:off x="5844540" y="3142742"/>
            <a:ext cx="5699760" cy="14444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Die Arbeitgeberseite wird allerdings argumentieren, dass die Löhne für sie vornehmlich Kosten sind, die über den Verkauf der Produkte finanziert werden müssen. Die Unternehmen finden sich allerdings in allen Produktionssektoren wieder, so dass deren Fokus im Durchschnitt auf der Preisentwicklung in der ganzen Volkswirtschaft liegt. Deren Bezugsgröße ist damit der BIP-</a:t>
            </a:r>
            <a:r>
              <a:rPr lang="de-DE" altLang="de-DE" sz="1400" dirty="0" err="1">
                <a:solidFill>
                  <a:srgbClr val="000000"/>
                </a:solidFill>
              </a:rPr>
              <a:t>Deflator</a:t>
            </a:r>
            <a:r>
              <a:rPr lang="de-DE" altLang="de-DE" sz="1400" dirty="0">
                <a:solidFill>
                  <a:srgbClr val="000000"/>
                </a:solidFill>
              </a:rPr>
              <a:t>. Liegt dessen Veränderungsrate bei bspw. 1% werden sie bereit sein eine Lohnerhöhung von 1% zuzugestehen</a:t>
            </a:r>
          </a:p>
        </p:txBody>
      </p:sp>
      <p:sp>
        <p:nvSpPr>
          <p:cNvPr id="10" name="Text Box 3"/>
          <p:cNvSpPr txBox="1">
            <a:spLocks noChangeArrowheads="1"/>
          </p:cNvSpPr>
          <p:nvPr/>
        </p:nvSpPr>
        <p:spPr bwMode="auto">
          <a:xfrm>
            <a:off x="13662" y="4735318"/>
            <a:ext cx="12178338" cy="1155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 falls Inflation &gt; ∆BIP-</a:t>
            </a:r>
            <a:r>
              <a:rPr lang="de-DE" altLang="de-DE" sz="1400" dirty="0" err="1">
                <a:solidFill>
                  <a:srgbClr val="000000"/>
                </a:solidFill>
              </a:rPr>
              <a:t>Deflator</a:t>
            </a:r>
            <a:r>
              <a:rPr lang="de-DE" altLang="de-DE" sz="1400" dirty="0">
                <a:solidFill>
                  <a:srgbClr val="000000"/>
                </a:solidFill>
              </a:rPr>
              <a:t>/BIP-</a:t>
            </a:r>
            <a:r>
              <a:rPr lang="de-DE" altLang="de-DE" sz="1400" dirty="0" err="1">
                <a:solidFill>
                  <a:srgbClr val="000000"/>
                </a:solidFill>
              </a:rPr>
              <a:t>Deflator</a:t>
            </a:r>
            <a:r>
              <a:rPr lang="de-DE" altLang="de-DE" sz="1400" dirty="0">
                <a:solidFill>
                  <a:srgbClr val="000000"/>
                </a:solidFill>
              </a:rPr>
              <a:t> kommt es zum Arbeitskampf, da die Lohnvorstellungen auseinander liegen.</a:t>
            </a:r>
          </a:p>
          <a:p>
            <a:pPr eaLnBrk="1" hangingPunct="1">
              <a:buClrTx/>
            </a:pPr>
            <a:endParaRPr lang="de-DE" altLang="de-DE" sz="1400" dirty="0">
              <a:solidFill>
                <a:srgbClr val="000000"/>
              </a:solidFill>
            </a:endParaRPr>
          </a:p>
          <a:p>
            <a:pPr eaLnBrk="1" hangingPunct="1">
              <a:buClrTx/>
            </a:pPr>
            <a:r>
              <a:rPr lang="de-DE" altLang="de-DE" sz="1400" dirty="0" err="1">
                <a:solidFill>
                  <a:srgbClr val="000000"/>
                </a:solidFill>
              </a:rPr>
              <a:t>Gängigerweise</a:t>
            </a:r>
            <a:r>
              <a:rPr lang="de-DE" altLang="de-DE" sz="1400" dirty="0">
                <a:solidFill>
                  <a:srgbClr val="000000"/>
                </a:solidFill>
              </a:rPr>
              <a:t> beobachtet man, dass Inflation &gt; ∆BIP-</a:t>
            </a:r>
            <a:r>
              <a:rPr lang="de-DE" altLang="de-DE" sz="1400" dirty="0" err="1">
                <a:solidFill>
                  <a:srgbClr val="000000"/>
                </a:solidFill>
              </a:rPr>
              <a:t>Deflator</a:t>
            </a:r>
            <a:r>
              <a:rPr lang="de-DE" altLang="de-DE" sz="1400" dirty="0">
                <a:solidFill>
                  <a:srgbClr val="000000"/>
                </a:solidFill>
              </a:rPr>
              <a:t>/BIP-</a:t>
            </a:r>
            <a:r>
              <a:rPr lang="de-DE" altLang="de-DE" sz="1400" dirty="0" err="1">
                <a:solidFill>
                  <a:srgbClr val="000000"/>
                </a:solidFill>
              </a:rPr>
              <a:t>Deflator</a:t>
            </a:r>
            <a:r>
              <a:rPr lang="de-DE" altLang="de-DE" sz="1400" dirty="0">
                <a:solidFill>
                  <a:srgbClr val="000000"/>
                </a:solidFill>
              </a:rPr>
              <a:t>. Sie erinnern sich vielleicht an Bahnstreiks, Streik der Müllabfuhr </a:t>
            </a:r>
            <a:r>
              <a:rPr lang="de-DE" altLang="de-DE" sz="1400" dirty="0" err="1">
                <a:solidFill>
                  <a:srgbClr val="000000"/>
                </a:solidFill>
              </a:rPr>
              <a:t>u.ä.</a:t>
            </a:r>
            <a:r>
              <a:rPr lang="de-DE" altLang="de-DE" sz="1400" dirty="0">
                <a:solidFill>
                  <a:srgbClr val="000000"/>
                </a:solidFill>
              </a:rPr>
              <a:t> In der jüngeren Vergangenheit hat sich das Verhältnis aber gerade umgekehrt. Damit kompatibel ist, dass wir in den letzten Jahren relativ wenig Konflikte am Arbeitsmarkt gesehen haben</a:t>
            </a:r>
          </a:p>
        </p:txBody>
      </p:sp>
      <p:sp>
        <p:nvSpPr>
          <p:cNvPr id="11" name="Ellipse 10"/>
          <p:cNvSpPr/>
          <p:nvPr/>
        </p:nvSpPr>
        <p:spPr>
          <a:xfrm>
            <a:off x="3737331" y="1592205"/>
            <a:ext cx="1009883" cy="8388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 Box 3"/>
          <p:cNvSpPr txBox="1">
            <a:spLocks noChangeArrowheads="1"/>
          </p:cNvSpPr>
          <p:nvPr/>
        </p:nvSpPr>
        <p:spPr bwMode="auto">
          <a:xfrm>
            <a:off x="0" y="5849899"/>
            <a:ext cx="12192000" cy="5858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Kurzfristig haben sich in den vergangenen Jahren beide Raten wieder angeglichen, was insbesondere in einem verstärkten Arbeitskampf zwischen der Gewerkschaft Verdi und der Arbeitgeberseite abzulesen war. Aktuell wird aber natürlich alles durch die Corona-Pandemie überlagert. Somit ist die Veränderungsrate des BIP-</a:t>
            </a:r>
            <a:r>
              <a:rPr lang="de-DE" altLang="de-DE" sz="1400" dirty="0" err="1">
                <a:solidFill>
                  <a:srgbClr val="000000"/>
                </a:solidFill>
              </a:rPr>
              <a:t>Deflators</a:t>
            </a:r>
            <a:r>
              <a:rPr lang="de-DE" altLang="de-DE" sz="1400" dirty="0">
                <a:solidFill>
                  <a:srgbClr val="000000"/>
                </a:solidFill>
              </a:rPr>
              <a:t> größer als die Inflation. Ein wichtiger Grund dafür ist allerdings die Mehrwertsteuersenkung im letzten Jahr, die zum 1.1.2021 ausgelaufen ist. Nicht wenige Wirtschaftsfachleute gehen aber im Nachgang der </a:t>
            </a:r>
            <a:r>
              <a:rPr lang="de-DE" altLang="de-DE" sz="1400" dirty="0" err="1">
                <a:solidFill>
                  <a:srgbClr val="000000"/>
                </a:solidFill>
              </a:rPr>
              <a:t>Coronapandemie</a:t>
            </a:r>
            <a:r>
              <a:rPr lang="de-DE" altLang="de-DE" sz="1400" dirty="0">
                <a:solidFill>
                  <a:srgbClr val="000000"/>
                </a:solidFill>
              </a:rPr>
              <a:t> von einem Anziehen der Inflation aus</a:t>
            </a:r>
          </a:p>
        </p:txBody>
      </p:sp>
      <p:sp>
        <p:nvSpPr>
          <p:cNvPr id="13" name="Ellipse 12"/>
          <p:cNvSpPr/>
          <p:nvPr/>
        </p:nvSpPr>
        <p:spPr>
          <a:xfrm>
            <a:off x="4758986" y="1579301"/>
            <a:ext cx="506698" cy="8388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p:cNvSpPr/>
          <p:nvPr/>
        </p:nvSpPr>
        <p:spPr>
          <a:xfrm>
            <a:off x="883709" y="1167466"/>
            <a:ext cx="2434413" cy="12568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p:cNvSpPr/>
          <p:nvPr/>
        </p:nvSpPr>
        <p:spPr>
          <a:xfrm>
            <a:off x="5251919" y="1217098"/>
            <a:ext cx="506698" cy="16270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B1D95EDF-1BBC-421E-93FF-A27E38E829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81844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animBg="1"/>
      <p:bldP spid="12" grpId="0"/>
      <p:bldP spid="13" grpId="0" animBg="1"/>
      <p:bldP spid="14"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Inflation Deutschland</a:t>
            </a:r>
          </a:p>
        </p:txBody>
      </p:sp>
      <p:sp>
        <p:nvSpPr>
          <p:cNvPr id="147460"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7462" name="Text Box 5"/>
          <p:cNvSpPr txBox="1">
            <a:spLocks noChangeArrowheads="1"/>
          </p:cNvSpPr>
          <p:nvPr/>
        </p:nvSpPr>
        <p:spPr bwMode="auto">
          <a:xfrm>
            <a:off x="371794" y="5291023"/>
            <a:ext cx="6550025"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Statistisches Bundesamt, bis 1990 Index für alle privaten Haushalte, ab 1990 VPI</a:t>
            </a:r>
          </a:p>
        </p:txBody>
      </p:sp>
      <p:sp>
        <p:nvSpPr>
          <p:cNvPr id="6" name="Text Box 3"/>
          <p:cNvSpPr txBox="1">
            <a:spLocks noChangeArrowheads="1"/>
          </p:cNvSpPr>
          <p:nvPr/>
        </p:nvSpPr>
        <p:spPr bwMode="auto">
          <a:xfrm>
            <a:off x="371794" y="5964758"/>
            <a:ext cx="11515406" cy="628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Wie sie sehen, kann man der EZB vieles vorwerfen, aber das Ziel der Preisniveaustabilität (nahe unter 2%) bei geringer Volatilität kann als mehr oder weniger erfüllt angesehen werden, während zu Bundesbankzeiten, die Inflation zum einen im Durchschnitt deutlich höher war und zum anderen haben die Preise auch relativ deutlich stärker geschwankt</a:t>
            </a:r>
          </a:p>
        </p:txBody>
      </p:sp>
      <p:pic>
        <p:nvPicPr>
          <p:cNvPr id="2" name="Grafik 1">
            <a:extLst>
              <a:ext uri="{FF2B5EF4-FFF2-40B4-BE49-F238E27FC236}">
                <a16:creationId xmlns:a16="http://schemas.microsoft.com/office/drawing/2014/main" id="{8D2EA05F-CFCF-49E6-8BDA-4700EECC0DD4}"/>
              </a:ext>
            </a:extLst>
          </p:cNvPr>
          <p:cNvPicPr>
            <a:picLocks noChangeAspect="1"/>
          </p:cNvPicPr>
          <p:nvPr/>
        </p:nvPicPr>
        <p:blipFill>
          <a:blip r:embed="rId3"/>
          <a:stretch>
            <a:fillRect/>
          </a:stretch>
        </p:blipFill>
        <p:spPr>
          <a:xfrm>
            <a:off x="329574" y="510849"/>
            <a:ext cx="8233245" cy="4709417"/>
          </a:xfrm>
          <a:prstGeom prst="rect">
            <a:avLst/>
          </a:prstGeom>
        </p:spPr>
      </p:pic>
      <p:sp>
        <p:nvSpPr>
          <p:cNvPr id="7" name="Rechteck 6">
            <a:extLst>
              <a:ext uri="{FF2B5EF4-FFF2-40B4-BE49-F238E27FC236}">
                <a16:creationId xmlns:a16="http://schemas.microsoft.com/office/drawing/2014/main" id="{8B16155B-1AB0-4BCE-867F-60DFCDD9F1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03916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Wägungsschema des Verbraucherpreisindex</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 Box 3"/>
          <p:cNvSpPr txBox="1">
            <a:spLocks noChangeArrowheads="1"/>
          </p:cNvSpPr>
          <p:nvPr/>
        </p:nvSpPr>
        <p:spPr bwMode="auto">
          <a:xfrm>
            <a:off x="6377940" y="1506518"/>
            <a:ext cx="5814060" cy="30318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Oder das Preiskaleidoskop des </a:t>
            </a:r>
            <a:r>
              <a:rPr lang="de-DE" altLang="de-DE" sz="1400" dirty="0" err="1">
                <a:solidFill>
                  <a:srgbClr val="000000"/>
                </a:solidFill>
              </a:rPr>
              <a:t>Stabu</a:t>
            </a: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3"/>
              </a:rPr>
              <a:t>https://www.destatis.de/DE/Themen/Wirtschaft/Preise/Verbraucherpreisindex/PreisKaleidoskopUebersicht.html</a:t>
            </a:r>
            <a:endParaRPr lang="de-DE" sz="1400" dirty="0"/>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Hier könnt Ihr eure eigene Inflationsrate ausrechnen</a:t>
            </a:r>
          </a:p>
          <a:p>
            <a:pPr eaLnBrk="1" hangingPunct="1">
              <a:buClrTx/>
            </a:pP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4"/>
              </a:rPr>
              <a:t>https://www.destatis.de/DE/Service/Statistik-Visualisiert/persoenlicher-inflationsrechner-uebersicht.html</a:t>
            </a:r>
            <a:endParaRPr lang="de-DE" altLang="de-DE" sz="1400" dirty="0">
              <a:solidFill>
                <a:srgbClr val="000000"/>
              </a:solidFill>
            </a:endParaRPr>
          </a:p>
          <a:p>
            <a:pPr eaLnBrk="1" hangingPunct="1">
              <a:buClrTx/>
            </a:pPr>
            <a:endParaRPr lang="de-DE" altLang="de-DE" sz="1400" dirty="0">
              <a:solidFill>
                <a:srgbClr val="000000"/>
              </a:solidFill>
            </a:endParaRPr>
          </a:p>
        </p:txBody>
      </p:sp>
      <p:pic>
        <p:nvPicPr>
          <p:cNvPr id="5" name="Grafi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847" y="832266"/>
            <a:ext cx="6300093" cy="4723294"/>
          </a:xfrm>
          <a:prstGeom prst="rect">
            <a:avLst/>
          </a:prstGeom>
        </p:spPr>
      </p:pic>
      <p:sp>
        <p:nvSpPr>
          <p:cNvPr id="7" name="Rechteck 6">
            <a:extLst>
              <a:ext uri="{FF2B5EF4-FFF2-40B4-BE49-F238E27FC236}">
                <a16:creationId xmlns:a16="http://schemas.microsoft.com/office/drawing/2014/main" id="{DD7E1478-CB3E-43DA-ABBD-3A8235106A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910956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Außenhandelspreise Deutschland</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7" name="Rechteck 6">
            <a:extLst>
              <a:ext uri="{FF2B5EF4-FFF2-40B4-BE49-F238E27FC236}">
                <a16:creationId xmlns:a16="http://schemas.microsoft.com/office/drawing/2014/main" id="{DD7E1478-CB3E-43DA-ABBD-3A8235106A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 Box 3">
            <a:extLst>
              <a:ext uri="{FF2B5EF4-FFF2-40B4-BE49-F238E27FC236}">
                <a16:creationId xmlns:a16="http://schemas.microsoft.com/office/drawing/2014/main" id="{DE9AEE65-1848-4374-A89E-548215EA90DF}"/>
              </a:ext>
            </a:extLst>
          </p:cNvPr>
          <p:cNvSpPr txBox="1">
            <a:spLocks noChangeArrowheads="1"/>
          </p:cNvSpPr>
          <p:nvPr/>
        </p:nvSpPr>
        <p:spPr bwMode="auto">
          <a:xfrm>
            <a:off x="5910004" y="820719"/>
            <a:ext cx="6204357" cy="7256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An der Entwicklung der Außenhandelspreise und hier insbesondere der Importpreise erkennen wir in Besonderem Maße die Abhängigkeit der deutschen Volkswirtschaft von Rohstoff- bzw. Energielieferungen </a:t>
            </a:r>
          </a:p>
          <a:p>
            <a:pPr eaLnBrk="1" hangingPunct="1">
              <a:buClrTx/>
            </a:pPr>
            <a:endParaRPr lang="de-DE" altLang="de-DE" sz="1400" dirty="0">
              <a:solidFill>
                <a:srgbClr val="000000"/>
              </a:solidFill>
            </a:endParaRPr>
          </a:p>
        </p:txBody>
      </p:sp>
      <p:pic>
        <p:nvPicPr>
          <p:cNvPr id="2" name="Grafik 1">
            <a:extLst>
              <a:ext uri="{FF2B5EF4-FFF2-40B4-BE49-F238E27FC236}">
                <a16:creationId xmlns:a16="http://schemas.microsoft.com/office/drawing/2014/main" id="{DDED6278-B3FE-4BF8-979E-C7B897117874}"/>
              </a:ext>
            </a:extLst>
          </p:cNvPr>
          <p:cNvPicPr>
            <a:picLocks noChangeAspect="1"/>
          </p:cNvPicPr>
          <p:nvPr/>
        </p:nvPicPr>
        <p:blipFill>
          <a:blip r:embed="rId3"/>
          <a:stretch>
            <a:fillRect/>
          </a:stretch>
        </p:blipFill>
        <p:spPr>
          <a:xfrm>
            <a:off x="0" y="720000"/>
            <a:ext cx="5989380" cy="3600000"/>
          </a:xfrm>
          <a:prstGeom prst="rect">
            <a:avLst/>
          </a:prstGeom>
        </p:spPr>
      </p:pic>
      <p:sp>
        <p:nvSpPr>
          <p:cNvPr id="10" name="Ellipse 9">
            <a:extLst>
              <a:ext uri="{FF2B5EF4-FFF2-40B4-BE49-F238E27FC236}">
                <a16:creationId xmlns:a16="http://schemas.microsoft.com/office/drawing/2014/main" id="{8BFD75AC-94DF-4314-89DD-20DF943F3D50}"/>
              </a:ext>
            </a:extLst>
          </p:cNvPr>
          <p:cNvSpPr/>
          <p:nvPr/>
        </p:nvSpPr>
        <p:spPr>
          <a:xfrm>
            <a:off x="1532965" y="2198593"/>
            <a:ext cx="558054" cy="65218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a:extLst>
              <a:ext uri="{FF2B5EF4-FFF2-40B4-BE49-F238E27FC236}">
                <a16:creationId xmlns:a16="http://schemas.microsoft.com/office/drawing/2014/main" id="{2F0D2C4A-8867-416F-8A02-D003704D2792}"/>
              </a:ext>
            </a:extLst>
          </p:cNvPr>
          <p:cNvSpPr/>
          <p:nvPr/>
        </p:nvSpPr>
        <p:spPr>
          <a:xfrm>
            <a:off x="2196361" y="1647265"/>
            <a:ext cx="735098" cy="7171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a:extLst>
              <a:ext uri="{FF2B5EF4-FFF2-40B4-BE49-F238E27FC236}">
                <a16:creationId xmlns:a16="http://schemas.microsoft.com/office/drawing/2014/main" id="{A12D22AF-311D-475A-B094-82961942BE4E}"/>
              </a:ext>
            </a:extLst>
          </p:cNvPr>
          <p:cNvSpPr/>
          <p:nvPr/>
        </p:nvSpPr>
        <p:spPr>
          <a:xfrm>
            <a:off x="4598894" y="1546413"/>
            <a:ext cx="457200" cy="5647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a:extLst>
              <a:ext uri="{FF2B5EF4-FFF2-40B4-BE49-F238E27FC236}">
                <a16:creationId xmlns:a16="http://schemas.microsoft.com/office/drawing/2014/main" id="{1A229153-F558-4E5D-A465-190866F98488}"/>
              </a:ext>
            </a:extLst>
          </p:cNvPr>
          <p:cNvSpPr/>
          <p:nvPr/>
        </p:nvSpPr>
        <p:spPr>
          <a:xfrm>
            <a:off x="5513876" y="1398494"/>
            <a:ext cx="457200" cy="6509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 Box 3">
            <a:extLst>
              <a:ext uri="{FF2B5EF4-FFF2-40B4-BE49-F238E27FC236}">
                <a16:creationId xmlns:a16="http://schemas.microsoft.com/office/drawing/2014/main" id="{09C58017-C9BD-4A24-AD83-EDEC57293FB3}"/>
              </a:ext>
            </a:extLst>
          </p:cNvPr>
          <p:cNvSpPr txBox="1">
            <a:spLocks noChangeArrowheads="1"/>
          </p:cNvSpPr>
          <p:nvPr/>
        </p:nvSpPr>
        <p:spPr bwMode="auto">
          <a:xfrm>
            <a:off x="5964730" y="1504724"/>
            <a:ext cx="6131327" cy="5447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Im Zuge der ersten Ölkrise 1973 haben sich die Importpreise um ca. 30% erhöht, um dann auf diesem Niveau zu verharren</a:t>
            </a:r>
          </a:p>
          <a:p>
            <a:pPr eaLnBrk="1" hangingPunct="1">
              <a:buClrTx/>
            </a:pPr>
            <a:endParaRPr lang="de-DE" altLang="de-DE" sz="1400" dirty="0">
              <a:solidFill>
                <a:srgbClr val="000000"/>
              </a:solidFill>
            </a:endParaRPr>
          </a:p>
        </p:txBody>
      </p:sp>
      <p:sp>
        <p:nvSpPr>
          <p:cNvPr id="16" name="Text Box 3">
            <a:extLst>
              <a:ext uri="{FF2B5EF4-FFF2-40B4-BE49-F238E27FC236}">
                <a16:creationId xmlns:a16="http://schemas.microsoft.com/office/drawing/2014/main" id="{9476BB25-2CF6-4B20-B852-3C70673A1B18}"/>
              </a:ext>
            </a:extLst>
          </p:cNvPr>
          <p:cNvSpPr txBox="1">
            <a:spLocks noChangeArrowheads="1"/>
          </p:cNvSpPr>
          <p:nvPr/>
        </p:nvSpPr>
        <p:spPr bwMode="auto">
          <a:xfrm>
            <a:off x="5989380" y="1932791"/>
            <a:ext cx="6131327" cy="20273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Im Zuge der zweiten Ölkrise 1979 und dem sich anschließenden Iran-Irak-Krieg haben sich die Importpreise wieder um ca. 30% erhöht. Der für damalige Verhältnisse hohe Ölpreis von 30 US-Dollar pro Barrel (Im Sommer 2008 lag dieser bei 150 US-Dollar, aktuell liegt er bei gut 100 US-Dollar, berechnen Sie einmal die Preissteigerungsrate p.a. von 30 USD (1985) auf 150 USD (2008)) führte dazu, dass sich insbesondere in </a:t>
            </a:r>
            <a:r>
              <a:rPr lang="de-DE" altLang="de-DE" sz="1400" dirty="0" err="1">
                <a:solidFill>
                  <a:srgbClr val="000000"/>
                </a:solidFill>
              </a:rPr>
              <a:t>Alaksa</a:t>
            </a:r>
            <a:r>
              <a:rPr lang="de-DE" altLang="de-DE" sz="1400" dirty="0">
                <a:solidFill>
                  <a:srgbClr val="000000"/>
                </a:solidFill>
              </a:rPr>
              <a:t> und der Nordsee Bohrungen ökonomisch rechneten. Daraufhin weitete die OPEC und vor allem Saudi-Arabien das Angebot massiv aus, so dass der Preis pro Barrel in kurzer Zeit auf 10 US-Dollar fiel. </a:t>
            </a:r>
          </a:p>
          <a:p>
            <a:pPr eaLnBrk="1" hangingPunct="1">
              <a:buClrTx/>
            </a:pPr>
            <a:endParaRPr lang="de-DE" altLang="de-DE" sz="1400" dirty="0">
              <a:solidFill>
                <a:srgbClr val="000000"/>
              </a:solidFill>
            </a:endParaRPr>
          </a:p>
        </p:txBody>
      </p:sp>
      <p:sp>
        <p:nvSpPr>
          <p:cNvPr id="17" name="Text Box 3">
            <a:extLst>
              <a:ext uri="{FF2B5EF4-FFF2-40B4-BE49-F238E27FC236}">
                <a16:creationId xmlns:a16="http://schemas.microsoft.com/office/drawing/2014/main" id="{A05825C8-B0EA-4556-A66F-10570E27C7F2}"/>
              </a:ext>
            </a:extLst>
          </p:cNvPr>
          <p:cNvSpPr txBox="1">
            <a:spLocks noChangeArrowheads="1"/>
          </p:cNvSpPr>
          <p:nvPr/>
        </p:nvSpPr>
        <p:spPr bwMode="auto">
          <a:xfrm>
            <a:off x="77587" y="4360339"/>
            <a:ext cx="8612018" cy="7249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Ähnliches spielte sich im Nachgang der Finanzkrise 2008/09 ab, als Saudi-Arabien mit einer ähnlichen Strategie die amerikanische </a:t>
            </a:r>
            <a:r>
              <a:rPr lang="de-DE" altLang="de-DE" sz="1400" dirty="0" err="1">
                <a:solidFill>
                  <a:srgbClr val="000000"/>
                </a:solidFill>
              </a:rPr>
              <a:t>Frackingindustrie</a:t>
            </a:r>
            <a:r>
              <a:rPr lang="de-DE" altLang="de-DE" sz="1400" dirty="0">
                <a:solidFill>
                  <a:srgbClr val="000000"/>
                </a:solidFill>
              </a:rPr>
              <a:t> in die Knie zwingen wollte und der Preis pro Barrel von 115 USD (2014) auf unter 30 USD (2015) fiel </a:t>
            </a:r>
          </a:p>
          <a:p>
            <a:pPr eaLnBrk="1" hangingPunct="1">
              <a:buClrTx/>
            </a:pPr>
            <a:endParaRPr lang="de-DE" altLang="de-DE" sz="1400" dirty="0">
              <a:solidFill>
                <a:srgbClr val="000000"/>
              </a:solidFill>
            </a:endParaRPr>
          </a:p>
        </p:txBody>
      </p:sp>
      <p:sp>
        <p:nvSpPr>
          <p:cNvPr id="18" name="Text Box 3">
            <a:extLst>
              <a:ext uri="{FF2B5EF4-FFF2-40B4-BE49-F238E27FC236}">
                <a16:creationId xmlns:a16="http://schemas.microsoft.com/office/drawing/2014/main" id="{569713DC-A1D0-432B-88B1-D7A1B2AECDF1}"/>
              </a:ext>
            </a:extLst>
          </p:cNvPr>
          <p:cNvSpPr txBox="1">
            <a:spLocks noChangeArrowheads="1"/>
          </p:cNvSpPr>
          <p:nvPr/>
        </p:nvSpPr>
        <p:spPr bwMode="auto">
          <a:xfrm>
            <a:off x="34998" y="5017004"/>
            <a:ext cx="8612018" cy="13501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Am aktuellen Rand ist der Februar 2022 noch nicht abgebildet, so dass der Krieg in der Ukraine als Preistreiber noch fehlt. Die hier dargestellten Effekte sind damit auf die Lieferkettenengpässe im Nachgang der </a:t>
            </a:r>
            <a:r>
              <a:rPr lang="de-DE" altLang="de-DE" sz="1400" dirty="0" err="1">
                <a:solidFill>
                  <a:srgbClr val="000000"/>
                </a:solidFill>
              </a:rPr>
              <a:t>Coronakrise</a:t>
            </a:r>
            <a:r>
              <a:rPr lang="de-DE" altLang="de-DE" sz="1400" dirty="0">
                <a:solidFill>
                  <a:srgbClr val="000000"/>
                </a:solidFill>
              </a:rPr>
              <a:t> zurückzuführen. Wobei „Nachgang“ mit Vorsicht zu genießen ist, da die </a:t>
            </a:r>
            <a:r>
              <a:rPr lang="de-DE" altLang="de-DE" sz="1400" dirty="0" err="1">
                <a:solidFill>
                  <a:srgbClr val="000000"/>
                </a:solidFill>
              </a:rPr>
              <a:t>No</a:t>
            </a:r>
            <a:r>
              <a:rPr lang="de-DE" altLang="de-DE" sz="1400" dirty="0">
                <a:solidFill>
                  <a:srgbClr val="000000"/>
                </a:solidFill>
              </a:rPr>
              <a:t>-</a:t>
            </a:r>
            <a:r>
              <a:rPr lang="de-DE" altLang="de-DE" sz="1400" dirty="0" err="1">
                <a:solidFill>
                  <a:srgbClr val="000000"/>
                </a:solidFill>
              </a:rPr>
              <a:t>Covid</a:t>
            </a:r>
            <a:r>
              <a:rPr lang="de-DE" altLang="de-DE" sz="1400" dirty="0">
                <a:solidFill>
                  <a:srgbClr val="000000"/>
                </a:solidFill>
              </a:rPr>
              <a:t>-Strategie in China aktuell durch die hochansteckende </a:t>
            </a:r>
            <a:r>
              <a:rPr lang="de-DE" altLang="de-DE" sz="1400" dirty="0" err="1">
                <a:solidFill>
                  <a:srgbClr val="000000"/>
                </a:solidFill>
              </a:rPr>
              <a:t>Omikronvariante</a:t>
            </a:r>
            <a:r>
              <a:rPr lang="de-DE" altLang="de-DE" sz="1400" dirty="0">
                <a:solidFill>
                  <a:srgbClr val="000000"/>
                </a:solidFill>
              </a:rPr>
              <a:t> ein enormes Risiko für den Welthandel darstellt, da im Zuge dessen mit weiteren Lockdowns in wichtigen Fertigungsbereichen der zweitgrößten Volkswirtschaft inkl. Hafenschließungen zu rechnen ist.</a:t>
            </a:r>
          </a:p>
          <a:p>
            <a:pPr eaLnBrk="1" hangingPunct="1">
              <a:buClrTx/>
            </a:pPr>
            <a:endParaRPr lang="de-DE" altLang="de-DE" sz="1400" dirty="0">
              <a:solidFill>
                <a:srgbClr val="000000"/>
              </a:solidFill>
            </a:endParaRPr>
          </a:p>
        </p:txBody>
      </p:sp>
      <p:sp>
        <p:nvSpPr>
          <p:cNvPr id="19" name="Text Box 5">
            <a:extLst>
              <a:ext uri="{FF2B5EF4-FFF2-40B4-BE49-F238E27FC236}">
                <a16:creationId xmlns:a16="http://schemas.microsoft.com/office/drawing/2014/main" id="{51BD4E98-B0F5-41F5-AE3E-24ABAE8DDCAA}"/>
              </a:ext>
            </a:extLst>
          </p:cNvPr>
          <p:cNvSpPr txBox="1">
            <a:spLocks noChangeArrowheads="1"/>
          </p:cNvSpPr>
          <p:nvPr/>
        </p:nvSpPr>
        <p:spPr bwMode="auto">
          <a:xfrm>
            <a:off x="0" y="343471"/>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Tree>
    <p:extLst>
      <p:ext uri="{BB962C8B-B14F-4D97-AF65-F5344CB8AC3E}">
        <p14:creationId xmlns:p14="http://schemas.microsoft.com/office/powerpoint/2010/main" val="47653977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13" grpId="0" animBg="1"/>
      <p:bldP spid="14" grpId="0" animBg="1"/>
      <p:bldP spid="15" grpId="0"/>
      <p:bldP spid="16" grpId="0"/>
      <p:bldP spid="17" grpId="0"/>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Großhandelspreise Deutschland</a:t>
            </a:r>
          </a:p>
        </p:txBody>
      </p:sp>
      <p:sp>
        <p:nvSpPr>
          <p:cNvPr id="7" name="Rechteck 6">
            <a:extLst>
              <a:ext uri="{FF2B5EF4-FFF2-40B4-BE49-F238E27FC236}">
                <a16:creationId xmlns:a16="http://schemas.microsoft.com/office/drawing/2014/main" id="{DD7E1478-CB3E-43DA-ABBD-3A8235106A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 Box 3">
            <a:extLst>
              <a:ext uri="{FF2B5EF4-FFF2-40B4-BE49-F238E27FC236}">
                <a16:creationId xmlns:a16="http://schemas.microsoft.com/office/drawing/2014/main" id="{DE9AEE65-1848-4374-A89E-548215EA90DF}"/>
              </a:ext>
            </a:extLst>
          </p:cNvPr>
          <p:cNvSpPr txBox="1">
            <a:spLocks noChangeArrowheads="1"/>
          </p:cNvSpPr>
          <p:nvPr/>
        </p:nvSpPr>
        <p:spPr bwMode="auto">
          <a:xfrm>
            <a:off x="5910004" y="820718"/>
            <a:ext cx="6204357" cy="10013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Vergleichen wir die Entwicklung der Großhandelspreise mit der der Außenhandelspreise, sehen wir nicht überraschend eine parallele Entwicklung, die allerdings nicht mehr ganz so volatil ist. So bewegen sich hier die Preissprünge im Zuge der angesprochenen Krisen „nur“ noch im Bereich von etwas 20%</a:t>
            </a:r>
          </a:p>
          <a:p>
            <a:pPr eaLnBrk="1" hangingPunct="1">
              <a:buClrTx/>
            </a:pPr>
            <a:endParaRPr lang="de-DE" altLang="de-DE" sz="1400" dirty="0">
              <a:solidFill>
                <a:srgbClr val="000000"/>
              </a:solidFill>
            </a:endParaRPr>
          </a:p>
        </p:txBody>
      </p:sp>
      <p:pic>
        <p:nvPicPr>
          <p:cNvPr id="3" name="Grafik 2">
            <a:extLst>
              <a:ext uri="{FF2B5EF4-FFF2-40B4-BE49-F238E27FC236}">
                <a16:creationId xmlns:a16="http://schemas.microsoft.com/office/drawing/2014/main" id="{F07E70CA-8446-49B4-93E6-611BEADA5206}"/>
              </a:ext>
            </a:extLst>
          </p:cNvPr>
          <p:cNvPicPr>
            <a:picLocks noChangeAspect="1"/>
          </p:cNvPicPr>
          <p:nvPr/>
        </p:nvPicPr>
        <p:blipFill>
          <a:blip r:embed="rId3"/>
          <a:stretch>
            <a:fillRect/>
          </a:stretch>
        </p:blipFill>
        <p:spPr>
          <a:xfrm>
            <a:off x="0" y="720000"/>
            <a:ext cx="5989380" cy="3600000"/>
          </a:xfrm>
          <a:prstGeom prst="rect">
            <a:avLst/>
          </a:prstGeom>
        </p:spPr>
      </p:pic>
      <p:sp>
        <p:nvSpPr>
          <p:cNvPr id="19" name="Text Box 5">
            <a:extLst>
              <a:ext uri="{FF2B5EF4-FFF2-40B4-BE49-F238E27FC236}">
                <a16:creationId xmlns:a16="http://schemas.microsoft.com/office/drawing/2014/main" id="{1C2CA255-4A31-494D-9130-F706C8B341C8}"/>
              </a:ext>
            </a:extLst>
          </p:cNvPr>
          <p:cNvSpPr txBox="1">
            <a:spLocks noChangeArrowheads="1"/>
          </p:cNvSpPr>
          <p:nvPr/>
        </p:nvSpPr>
        <p:spPr bwMode="auto">
          <a:xfrm>
            <a:off x="0" y="343471"/>
            <a:ext cx="1336200"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Destatis</a:t>
            </a:r>
          </a:p>
        </p:txBody>
      </p:sp>
    </p:spTree>
    <p:extLst>
      <p:ext uri="{BB962C8B-B14F-4D97-AF65-F5344CB8AC3E}">
        <p14:creationId xmlns:p14="http://schemas.microsoft.com/office/powerpoint/2010/main" val="85428118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Verschiedene Preisindices im Vergleich</a:t>
            </a:r>
          </a:p>
        </p:txBody>
      </p:sp>
      <p:sp>
        <p:nvSpPr>
          <p:cNvPr id="7" name="Rechteck 6">
            <a:extLst>
              <a:ext uri="{FF2B5EF4-FFF2-40B4-BE49-F238E27FC236}">
                <a16:creationId xmlns:a16="http://schemas.microsoft.com/office/drawing/2014/main" id="{DD7E1478-CB3E-43DA-ABBD-3A8235106A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 Box 3">
            <a:extLst>
              <a:ext uri="{FF2B5EF4-FFF2-40B4-BE49-F238E27FC236}">
                <a16:creationId xmlns:a16="http://schemas.microsoft.com/office/drawing/2014/main" id="{DE9AEE65-1848-4374-A89E-548215EA90DF}"/>
              </a:ext>
            </a:extLst>
          </p:cNvPr>
          <p:cNvSpPr txBox="1">
            <a:spLocks noChangeArrowheads="1"/>
          </p:cNvSpPr>
          <p:nvPr/>
        </p:nvSpPr>
        <p:spPr bwMode="auto">
          <a:xfrm>
            <a:off x="4861133" y="720000"/>
            <a:ext cx="7330867" cy="10013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Bei einer gleichzeitigen Betrachtung fällt die deutlich unterschiedliche Volatilität direkt ins Auge, bzw. ist bei der Indexbetrachtung ein Schwankung der Inflation im </a:t>
            </a:r>
            <a:r>
              <a:rPr lang="de-DE" altLang="de-DE" sz="1400" dirty="0" err="1">
                <a:solidFill>
                  <a:srgbClr val="000000"/>
                </a:solidFill>
              </a:rPr>
              <a:t>Diagram</a:t>
            </a:r>
            <a:r>
              <a:rPr lang="de-DE" altLang="de-DE" sz="1400" dirty="0">
                <a:solidFill>
                  <a:srgbClr val="000000"/>
                </a:solidFill>
              </a:rPr>
              <a:t> kaum zu erkennen</a:t>
            </a:r>
          </a:p>
          <a:p>
            <a:pPr eaLnBrk="1" hangingPunct="1">
              <a:buClrTx/>
            </a:pPr>
            <a:endParaRPr lang="de-DE" altLang="de-DE" sz="1400" dirty="0">
              <a:solidFill>
                <a:srgbClr val="000000"/>
              </a:solidFill>
            </a:endParaRPr>
          </a:p>
        </p:txBody>
      </p:sp>
      <p:pic>
        <p:nvPicPr>
          <p:cNvPr id="5" name="Grafik 4">
            <a:extLst>
              <a:ext uri="{FF2B5EF4-FFF2-40B4-BE49-F238E27FC236}">
                <a16:creationId xmlns:a16="http://schemas.microsoft.com/office/drawing/2014/main" id="{7F238435-325E-45B2-A050-10AE618E1C85}"/>
              </a:ext>
            </a:extLst>
          </p:cNvPr>
          <p:cNvPicPr>
            <a:picLocks noChangeAspect="1"/>
          </p:cNvPicPr>
          <p:nvPr/>
        </p:nvPicPr>
        <p:blipFill>
          <a:blip r:embed="rId3"/>
          <a:stretch>
            <a:fillRect/>
          </a:stretch>
        </p:blipFill>
        <p:spPr>
          <a:xfrm>
            <a:off x="0" y="720000"/>
            <a:ext cx="4791504" cy="2880000"/>
          </a:xfrm>
          <a:prstGeom prst="rect">
            <a:avLst/>
          </a:prstGeom>
        </p:spPr>
      </p:pic>
      <p:pic>
        <p:nvPicPr>
          <p:cNvPr id="6" name="Grafik 5">
            <a:extLst>
              <a:ext uri="{FF2B5EF4-FFF2-40B4-BE49-F238E27FC236}">
                <a16:creationId xmlns:a16="http://schemas.microsoft.com/office/drawing/2014/main" id="{77B75ECC-4555-49D8-9931-AE493310E4C0}"/>
              </a:ext>
            </a:extLst>
          </p:cNvPr>
          <p:cNvPicPr>
            <a:picLocks noChangeAspect="1"/>
          </p:cNvPicPr>
          <p:nvPr/>
        </p:nvPicPr>
        <p:blipFill>
          <a:blip r:embed="rId4"/>
          <a:stretch>
            <a:fillRect/>
          </a:stretch>
        </p:blipFill>
        <p:spPr>
          <a:xfrm>
            <a:off x="0" y="3600000"/>
            <a:ext cx="4791504" cy="2880000"/>
          </a:xfrm>
          <a:prstGeom prst="rect">
            <a:avLst/>
          </a:prstGeom>
        </p:spPr>
      </p:pic>
      <p:sp>
        <p:nvSpPr>
          <p:cNvPr id="10" name="Text Box 5">
            <a:extLst>
              <a:ext uri="{FF2B5EF4-FFF2-40B4-BE49-F238E27FC236}">
                <a16:creationId xmlns:a16="http://schemas.microsoft.com/office/drawing/2014/main" id="{0CE1F5D8-FD43-4917-B644-E7BE9DA991C1}"/>
              </a:ext>
            </a:extLst>
          </p:cNvPr>
          <p:cNvSpPr txBox="1">
            <a:spLocks noChangeArrowheads="1"/>
          </p:cNvSpPr>
          <p:nvPr/>
        </p:nvSpPr>
        <p:spPr bwMode="auto">
          <a:xfrm>
            <a:off x="0" y="343471"/>
            <a:ext cx="232044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Destatis</a:t>
            </a:r>
          </a:p>
        </p:txBody>
      </p:sp>
      <p:sp>
        <p:nvSpPr>
          <p:cNvPr id="11" name="Text Box 3">
            <a:extLst>
              <a:ext uri="{FF2B5EF4-FFF2-40B4-BE49-F238E27FC236}">
                <a16:creationId xmlns:a16="http://schemas.microsoft.com/office/drawing/2014/main" id="{0C564A0A-0774-4580-88A2-80145DAF93F0}"/>
              </a:ext>
            </a:extLst>
          </p:cNvPr>
          <p:cNvSpPr txBox="1">
            <a:spLocks noChangeArrowheads="1"/>
          </p:cNvSpPr>
          <p:nvPr/>
        </p:nvSpPr>
        <p:spPr bwMode="auto">
          <a:xfrm>
            <a:off x="4820148" y="1365621"/>
            <a:ext cx="7330867" cy="15412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Geht man allerdings zu den Veränderungsraten gegenüber dem Vorjahr über und passt die Skalen, erkennt man eine Übersetzung der Bewegung der Import- und Großhandelspreise auf die Verbraucherpreise bei den Schwankungen um</a:t>
            </a:r>
          </a:p>
          <a:p>
            <a:pPr eaLnBrk="1" hangingPunct="1">
              <a:buClrTx/>
            </a:pPr>
            <a:r>
              <a:rPr lang="de-DE" altLang="de-DE" sz="1400" dirty="0">
                <a:solidFill>
                  <a:srgbClr val="000000"/>
                </a:solidFill>
              </a:rPr>
              <a:t>1) Einen Faktor 1/10</a:t>
            </a:r>
          </a:p>
          <a:p>
            <a:pPr eaLnBrk="1" hangingPunct="1">
              <a:buClrTx/>
            </a:pPr>
            <a:r>
              <a:rPr lang="de-DE" altLang="de-DE" sz="1400" dirty="0">
                <a:solidFill>
                  <a:srgbClr val="000000"/>
                </a:solidFill>
              </a:rPr>
              <a:t>2) Eine absolute Verschiebung der Inflation</a:t>
            </a:r>
          </a:p>
          <a:p>
            <a:pPr eaLnBrk="1" hangingPunct="1">
              <a:buClrTx/>
            </a:pPr>
            <a:r>
              <a:rPr lang="de-DE" altLang="de-DE" sz="1400" dirty="0">
                <a:solidFill>
                  <a:srgbClr val="000000"/>
                </a:solidFill>
              </a:rPr>
              <a:t>    um etwa 20%-Punkte nach oben in den nahezu</a:t>
            </a:r>
          </a:p>
          <a:p>
            <a:pPr eaLnBrk="1" hangingPunct="1">
              <a:buClrTx/>
            </a:pPr>
            <a:r>
              <a:rPr lang="de-DE" altLang="de-DE" sz="1400" dirty="0">
                <a:solidFill>
                  <a:srgbClr val="000000"/>
                </a:solidFill>
              </a:rPr>
              <a:t>    nicht negativen Bereich.</a:t>
            </a:r>
          </a:p>
          <a:p>
            <a:pPr eaLnBrk="1" hangingPunct="1">
              <a:buClrTx/>
            </a:pPr>
            <a:r>
              <a:rPr lang="de-DE" altLang="de-DE" sz="1400" dirty="0">
                <a:solidFill>
                  <a:srgbClr val="000000"/>
                </a:solidFill>
              </a:rPr>
              <a:t> </a:t>
            </a:r>
          </a:p>
          <a:p>
            <a:pPr eaLnBrk="1" hangingPunct="1">
              <a:buClrTx/>
            </a:pPr>
            <a:endParaRPr lang="de-DE" altLang="de-DE" sz="1400" dirty="0">
              <a:solidFill>
                <a:srgbClr val="000000"/>
              </a:solidFill>
            </a:endParaRPr>
          </a:p>
        </p:txBody>
      </p:sp>
      <p:sp>
        <p:nvSpPr>
          <p:cNvPr id="12" name="Text Box 3">
            <a:extLst>
              <a:ext uri="{FF2B5EF4-FFF2-40B4-BE49-F238E27FC236}">
                <a16:creationId xmlns:a16="http://schemas.microsoft.com/office/drawing/2014/main" id="{CB550343-7BFA-4A16-B6C4-FF4506F7B092}"/>
              </a:ext>
            </a:extLst>
          </p:cNvPr>
          <p:cNvSpPr txBox="1">
            <a:spLocks noChangeArrowheads="1"/>
          </p:cNvSpPr>
          <p:nvPr/>
        </p:nvSpPr>
        <p:spPr bwMode="auto">
          <a:xfrm>
            <a:off x="4791504" y="4003534"/>
            <a:ext cx="7355523" cy="10013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Die Endverbraucherpreise zeigen damit das</a:t>
            </a:r>
          </a:p>
          <a:p>
            <a:pPr eaLnBrk="1" hangingPunct="1">
              <a:buClrTx/>
            </a:pPr>
            <a:r>
              <a:rPr lang="de-DE" altLang="de-DE" sz="1400" dirty="0">
                <a:solidFill>
                  <a:srgbClr val="000000"/>
                </a:solidFill>
              </a:rPr>
              <a:t>Bemerkenswerte Phänomen, dass diese seit</a:t>
            </a:r>
          </a:p>
          <a:p>
            <a:pPr eaLnBrk="1" hangingPunct="1">
              <a:buClrTx/>
            </a:pPr>
            <a:r>
              <a:rPr lang="de-DE" altLang="de-DE" sz="1400" dirty="0">
                <a:solidFill>
                  <a:srgbClr val="000000"/>
                </a:solidFill>
              </a:rPr>
              <a:t>dem 2. Weltkrieg mit wenigen Ausnahmen nicht</a:t>
            </a:r>
          </a:p>
          <a:p>
            <a:pPr eaLnBrk="1" hangingPunct="1">
              <a:buClrTx/>
            </a:pPr>
            <a:r>
              <a:rPr lang="de-DE" altLang="de-DE" sz="1400" dirty="0" err="1">
                <a:solidFill>
                  <a:srgbClr val="000000"/>
                </a:solidFill>
              </a:rPr>
              <a:t>defallen</a:t>
            </a:r>
            <a:r>
              <a:rPr lang="de-DE" altLang="de-DE" sz="1400" dirty="0">
                <a:solidFill>
                  <a:srgbClr val="000000"/>
                </a:solidFill>
              </a:rPr>
              <a:t> sind. </a:t>
            </a:r>
          </a:p>
          <a:p>
            <a:pPr eaLnBrk="1" hangingPunct="1">
              <a:buClrTx/>
            </a:pPr>
            <a:r>
              <a:rPr lang="de-DE" altLang="de-DE" sz="1400" dirty="0">
                <a:solidFill>
                  <a:srgbClr val="000000"/>
                </a:solidFill>
              </a:rPr>
              <a:t> </a:t>
            </a:r>
          </a:p>
          <a:p>
            <a:pPr eaLnBrk="1" hangingPunct="1">
              <a:buClrTx/>
            </a:pPr>
            <a:endParaRPr lang="de-DE" altLang="de-DE" sz="1400" dirty="0">
              <a:solidFill>
                <a:srgbClr val="000000"/>
              </a:solidFill>
            </a:endParaRPr>
          </a:p>
        </p:txBody>
      </p:sp>
      <p:sp>
        <p:nvSpPr>
          <p:cNvPr id="13" name="Text Box 3">
            <a:extLst>
              <a:ext uri="{FF2B5EF4-FFF2-40B4-BE49-F238E27FC236}">
                <a16:creationId xmlns:a16="http://schemas.microsoft.com/office/drawing/2014/main" id="{AD44CB77-5050-4CF3-AE95-228F4B590DD3}"/>
              </a:ext>
            </a:extLst>
          </p:cNvPr>
          <p:cNvSpPr txBox="1">
            <a:spLocks noChangeArrowheads="1"/>
          </p:cNvSpPr>
          <p:nvPr/>
        </p:nvSpPr>
        <p:spPr bwMode="auto">
          <a:xfrm>
            <a:off x="4791504" y="2928321"/>
            <a:ext cx="7384167" cy="10013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Bei der kurzfristigen Vorhersagekraft des beschrieben Zusammenhangs muss aber beachtet werden, dass der deskriptive Zusammenhang von Importpreisen und Großhandelspreisen mit den Verbraucherpreisen nur „schwach“ ausgeprägt ist. So beträgt die Korrelation zwischen GH_P und IM_P zwar rund 80%. Zwischen GH_P und VPI aber „nur“ noch 50% und zwischen IM_P und VPI 35% </a:t>
            </a:r>
          </a:p>
          <a:p>
            <a:pPr eaLnBrk="1" hangingPunct="1">
              <a:buClrTx/>
            </a:pPr>
            <a:r>
              <a:rPr lang="de-DE" altLang="de-DE" sz="1400" dirty="0">
                <a:solidFill>
                  <a:srgbClr val="000000"/>
                </a:solidFill>
              </a:rPr>
              <a:t> </a:t>
            </a:r>
          </a:p>
          <a:p>
            <a:pPr eaLnBrk="1" hangingPunct="1">
              <a:buClrTx/>
            </a:pPr>
            <a:endParaRPr lang="de-DE" altLang="de-DE" sz="1400" dirty="0">
              <a:solidFill>
                <a:srgbClr val="000000"/>
              </a:solidFill>
            </a:endParaRPr>
          </a:p>
        </p:txBody>
      </p:sp>
    </p:spTree>
    <p:extLst>
      <p:ext uri="{BB962C8B-B14F-4D97-AF65-F5344CB8AC3E}">
        <p14:creationId xmlns:p14="http://schemas.microsoft.com/office/powerpoint/2010/main" val="56526318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557EB3E5-A618-41EA-91D7-5E9B1DD3E05A}"/>
              </a:ext>
            </a:extLst>
          </p:cNvPr>
          <p:cNvPicPr>
            <a:picLocks noChangeAspect="1"/>
          </p:cNvPicPr>
          <p:nvPr/>
        </p:nvPicPr>
        <p:blipFill>
          <a:blip r:embed="rId3"/>
          <a:stretch>
            <a:fillRect/>
          </a:stretch>
        </p:blipFill>
        <p:spPr>
          <a:xfrm>
            <a:off x="1152682" y="720000"/>
            <a:ext cx="7486725" cy="4500000"/>
          </a:xfrm>
          <a:prstGeom prst="rect">
            <a:avLst/>
          </a:prstGeom>
        </p:spPr>
      </p:pic>
      <p:sp>
        <p:nvSpPr>
          <p:cNvPr id="150531" name="Rectangle 2"/>
          <p:cNvSpPr>
            <a:spLocks noChangeArrowheads="1"/>
          </p:cNvSpPr>
          <p:nvPr/>
        </p:nvSpPr>
        <p:spPr bwMode="auto">
          <a:xfrm>
            <a:off x="0" y="25244"/>
            <a:ext cx="12089791" cy="433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a:solidFill>
                  <a:srgbClr val="000000"/>
                </a:solidFill>
                <a:latin typeface="Sparkasse Rg" pitchFamily="34" charset="0"/>
              </a:rPr>
              <a:t>Anteil der Energiekomponente am harmonisierten Verbraucherpreisindex (Deutschland)</a:t>
            </a:r>
          </a:p>
        </p:txBody>
      </p:sp>
      <p:sp>
        <p:nvSpPr>
          <p:cNvPr id="150533" name="Text Box 4"/>
          <p:cNvSpPr txBox="1">
            <a:spLocks noChangeArrowheads="1"/>
          </p:cNvSpPr>
          <p:nvPr/>
        </p:nvSpPr>
        <p:spPr bwMode="auto">
          <a:xfrm>
            <a:off x="0" y="364162"/>
            <a:ext cx="136056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Eurostat</a:t>
            </a:r>
          </a:p>
        </p:txBody>
      </p:sp>
      <p:sp>
        <p:nvSpPr>
          <p:cNvPr id="2" name="Rechteck 1"/>
          <p:cNvSpPr/>
          <p:nvPr/>
        </p:nvSpPr>
        <p:spPr>
          <a:xfrm>
            <a:off x="0" y="5268061"/>
            <a:ext cx="12191999" cy="1169551"/>
          </a:xfrm>
          <a:prstGeom prst="rect">
            <a:avLst/>
          </a:prstGeom>
        </p:spPr>
        <p:txBody>
          <a:bodyPr wrap="square">
            <a:spAutoFit/>
          </a:bodyPr>
          <a:lstStyle/>
          <a:p>
            <a:r>
              <a:rPr lang="de-DE" sz="1400" dirty="0"/>
              <a:t>Betrachtet man die Inflation und die Änderungsrate der Energiekomponente des HVPI, so sieht man den deutlichen Unterschied in der Volatilität. Die Energiekomponente vornehmlich getrieben durch in Preisentwicklungen an den internationalen Öl- und Gasmärkten schwankt schnell einmal auf Jahresfrist um 10 bis 15 Prozentpunkte und mehr. Zudem macht die Energiekomponente ca. 10% des Gesamtindex aus, so dass in der Vergangenheit Situationen aufgetreten sind, in denen fast die gesamte Inflationsentwicklung nur auf diese Teilkomponente zurückzuführen war! Mittlerweile hat sich der Preisauftrieb in der Breite verstetigt, so dass nicht zuletzt aufgrund des Überfalls Russlands auf die Ukraine die Inflationsrate in Deutschlands im Jahr 2022 wohl über 5% liegen wird</a:t>
            </a:r>
          </a:p>
        </p:txBody>
      </p:sp>
      <p:sp>
        <p:nvSpPr>
          <p:cNvPr id="7" name="Ellipse 6"/>
          <p:cNvSpPr/>
          <p:nvPr/>
        </p:nvSpPr>
        <p:spPr>
          <a:xfrm>
            <a:off x="7982312" y="1658203"/>
            <a:ext cx="662293" cy="23147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3245709" y="1123309"/>
            <a:ext cx="1650335" cy="31550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5142485" y="1235522"/>
            <a:ext cx="2002237" cy="31550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8459983" y="2381534"/>
            <a:ext cx="1064526" cy="2524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9143495" y="1569288"/>
            <a:ext cx="2118978" cy="923330"/>
          </a:xfrm>
          <a:prstGeom prst="rect">
            <a:avLst/>
          </a:prstGeom>
          <a:noFill/>
        </p:spPr>
        <p:txBody>
          <a:bodyPr wrap="none" rtlCol="0">
            <a:spAutoFit/>
          </a:bodyPr>
          <a:lstStyle/>
          <a:p>
            <a:r>
              <a:rPr lang="de-DE" dirty="0"/>
              <a:t>5% Höchste Inflation</a:t>
            </a:r>
          </a:p>
          <a:p>
            <a:r>
              <a:rPr lang="de-DE" dirty="0"/>
              <a:t>in Deutschland</a:t>
            </a:r>
          </a:p>
          <a:p>
            <a:r>
              <a:rPr lang="de-DE" dirty="0"/>
              <a:t>seit 30 Jahren!</a:t>
            </a:r>
          </a:p>
        </p:txBody>
      </p:sp>
      <p:sp>
        <p:nvSpPr>
          <p:cNvPr id="11" name="Rechteck 10">
            <a:extLst>
              <a:ext uri="{FF2B5EF4-FFF2-40B4-BE49-F238E27FC236}">
                <a16:creationId xmlns:a16="http://schemas.microsoft.com/office/drawing/2014/main" id="{16AA83ED-86E3-4AC7-A945-49E2C0A45CA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9552458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des Verbraucherpreisindex</a:t>
            </a:r>
          </a:p>
        </p:txBody>
      </p:sp>
      <p:sp>
        <p:nvSpPr>
          <p:cNvPr id="149508" name="Text Box 3"/>
          <p:cNvSpPr txBox="1">
            <a:spLocks noChangeArrowheads="1"/>
          </p:cNvSpPr>
          <p:nvPr/>
        </p:nvSpPr>
        <p:spPr bwMode="auto">
          <a:xfrm>
            <a:off x="733711" y="1106118"/>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Energiekomponente hat ungefähr einen Anteil von 10% 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Preise für Energie sich um 15% gegenüber dem Vorjahr erhöhen und alle 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Rechteck 3"/>
          <p:cNvSpPr/>
          <p:nvPr/>
        </p:nvSpPr>
        <p:spPr>
          <a:xfrm>
            <a:off x="614866" y="3092263"/>
            <a:ext cx="11144784" cy="1384995"/>
          </a:xfrm>
          <a:prstGeom prst="rect">
            <a:avLst/>
          </a:prstGeom>
        </p:spPr>
        <p:txBody>
          <a:bodyPr wrap="square">
            <a:spAutoFit/>
          </a:bodyPr>
          <a:lstStyle/>
          <a:p>
            <a:r>
              <a:rPr lang="de-DE" sz="1400" dirty="0"/>
              <a:t>Machen Sie sich die Fragestellung abstrakt klar! Letztlich haben Sie hier das gewichtete arithmetische Mittel eines Index, der aus zwei Komponenten besteht (hier Energie und Nicht-Energie) zu berechnen. Das es sich dabei um die Berechnung einer Inflationsrate handelt ist konzeptionell unerheblich!</a:t>
            </a:r>
          </a:p>
          <a:p>
            <a:endParaRPr lang="de-DE" sz="1400" dirty="0"/>
          </a:p>
          <a:p>
            <a:r>
              <a:rPr lang="de-DE" sz="1400" dirty="0"/>
              <a:t>Diese Aufgabe stellt damit wieder einen einfachen Transfer Ihres Wissens, welches Sie in Mathe und Statistik in den ersten Semestern erworben haben, dar. Genau dies ist Aufgabe eines Studiums an einer ´Hochschule für angewandte Wissenschaften: Übertragung von grundlegenden Konzepten (hier Mittelwerte) auf anwendungsbezogene Beispiele!</a:t>
            </a:r>
          </a:p>
        </p:txBody>
      </p:sp>
      <p:sp>
        <p:nvSpPr>
          <p:cNvPr id="5" name="Rechteck 4">
            <a:extLst>
              <a:ext uri="{FF2B5EF4-FFF2-40B4-BE49-F238E27FC236}">
                <a16:creationId xmlns:a16="http://schemas.microsoft.com/office/drawing/2014/main" id="{BDD49D8F-07EE-411C-83E5-F23E5B132BD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220883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1052513" y="829129"/>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dirty="0"/>
              <a:t>Gründe:</a:t>
            </a:r>
          </a:p>
          <a:p>
            <a:endParaRPr lang="de-DE" sz="2400" dirty="0"/>
          </a:p>
          <a:p>
            <a:pPr>
              <a:buFontTx/>
              <a:buChar char="•"/>
            </a:pPr>
            <a:r>
              <a:rPr lang="de-DE" sz="2400" dirty="0"/>
              <a:t> Erhaltung der Signalfunktion des Preises für die Knappheit eines Guts</a:t>
            </a:r>
          </a:p>
          <a:p>
            <a:pPr>
              <a:buFontTx/>
              <a:buChar char="•"/>
            </a:pPr>
            <a:endParaRPr lang="de-DE" sz="2400" dirty="0"/>
          </a:p>
          <a:p>
            <a:pPr>
              <a:buFontTx/>
              <a:buChar char="•"/>
            </a:pPr>
            <a:r>
              <a:rPr lang="de-DE" sz="2400" dirty="0"/>
              <a:t> Werterhaltung über die Zeit durch Geldaufbewahrung</a:t>
            </a:r>
          </a:p>
          <a:p>
            <a:pPr>
              <a:buFontTx/>
              <a:buChar char="•"/>
            </a:pPr>
            <a:endParaRPr lang="de-DE" sz="2400" dirty="0"/>
          </a:p>
          <a:p>
            <a:pPr>
              <a:buFontTx/>
              <a:buChar char="•"/>
            </a:pPr>
            <a:r>
              <a:rPr lang="de-DE" sz="2400" dirty="0"/>
              <a:t> Vermeidung von Transaktionskosten durch Umetikettierung</a:t>
            </a:r>
          </a:p>
          <a:p>
            <a:pPr>
              <a:buFontTx/>
              <a:buChar char="•"/>
            </a:pPr>
            <a:endParaRPr lang="de-DE" sz="2400" dirty="0"/>
          </a:p>
          <a:p>
            <a:pPr>
              <a:buFontTx/>
              <a:buChar char="•"/>
            </a:pPr>
            <a:r>
              <a:rPr lang="de-DE" sz="2400" dirty="0"/>
              <a:t> Vermeidung von Ungerechtigkeiten im Gläubiger-Schuldner-Verhältnis</a:t>
            </a:r>
          </a:p>
          <a:p>
            <a:pPr>
              <a:buFontTx/>
              <a:buChar char="•"/>
            </a:pPr>
            <a:endParaRPr lang="de-DE" sz="2400" dirty="0"/>
          </a:p>
          <a:p>
            <a:pPr>
              <a:buFontTx/>
              <a:buChar char="•"/>
            </a:pPr>
            <a:r>
              <a:rPr lang="de-DE" sz="2400" dirty="0"/>
              <a:t> Stabile Konsum-Sparentscheidungen</a:t>
            </a:r>
          </a:p>
        </p:txBody>
      </p:sp>
      <p:sp>
        <p:nvSpPr>
          <p:cNvPr id="5" name="Rechteck 4">
            <a:extLst>
              <a:ext uri="{FF2B5EF4-FFF2-40B4-BE49-F238E27FC236}">
                <a16:creationId xmlns:a16="http://schemas.microsoft.com/office/drawing/2014/main" id="{54F2BCF1-42C2-4595-99AC-A57C4F46FF1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des Verbraucherpreisindex</a:t>
            </a:r>
          </a:p>
        </p:txBody>
      </p:sp>
      <p:sp>
        <p:nvSpPr>
          <p:cNvPr id="149508" name="Text Box 3"/>
          <p:cNvSpPr txBox="1">
            <a:spLocks noChangeArrowheads="1"/>
          </p:cNvSpPr>
          <p:nvPr/>
        </p:nvSpPr>
        <p:spPr bwMode="auto">
          <a:xfrm>
            <a:off x="655127" y="760138"/>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Energiekomponente hat ungefähr einen Anteil von 10% 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Preise für Energie sich um 15% gegenüber dem Vorjahr erhöhen und alle 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feld 3"/>
          <p:cNvSpPr txBox="1"/>
          <p:nvPr/>
        </p:nvSpPr>
        <p:spPr>
          <a:xfrm>
            <a:off x="413586" y="2291342"/>
            <a:ext cx="11393869" cy="307777"/>
          </a:xfrm>
          <a:prstGeom prst="rect">
            <a:avLst/>
          </a:prstGeom>
          <a:noFill/>
        </p:spPr>
        <p:txBody>
          <a:bodyPr wrap="square" rtlCol="0">
            <a:spAutoFit/>
          </a:bodyPr>
          <a:lstStyle/>
          <a:p>
            <a:r>
              <a:rPr lang="de-DE" sz="1400" dirty="0">
                <a:solidFill>
                  <a:srgbClr val="FF0000"/>
                </a:solidFill>
              </a:rPr>
              <a:t>In diesem Beispiel hat der Warenkorb quasi 2 Güterkategorien: G1 Energie und G2 nicht Energie mit den Gewichten 0,1 für G1 und 0,9 für G2</a:t>
            </a:r>
          </a:p>
        </p:txBody>
      </p:sp>
      <p:sp>
        <p:nvSpPr>
          <p:cNvPr id="5" name="Textfeld 4"/>
          <p:cNvSpPr txBox="1"/>
          <p:nvPr/>
        </p:nvSpPr>
        <p:spPr>
          <a:xfrm>
            <a:off x="411740" y="2616332"/>
            <a:ext cx="11393869" cy="307777"/>
          </a:xfrm>
          <a:prstGeom prst="rect">
            <a:avLst/>
          </a:prstGeom>
          <a:noFill/>
        </p:spPr>
        <p:txBody>
          <a:bodyPr wrap="square" rtlCol="0">
            <a:spAutoFit/>
          </a:bodyPr>
          <a:lstStyle/>
          <a:p>
            <a:r>
              <a:rPr lang="de-DE" sz="1400" dirty="0">
                <a:solidFill>
                  <a:srgbClr val="FF0000"/>
                </a:solidFill>
              </a:rPr>
              <a:t>Setzen wir den Ausgangswert des Index formal auf 100, so können wir diese 100 auch etwas „komplizierter“ schreiben: </a:t>
            </a:r>
          </a:p>
        </p:txBody>
      </p:sp>
      <p:sp>
        <p:nvSpPr>
          <p:cNvPr id="6" name="Textfeld 5"/>
          <p:cNvSpPr txBox="1"/>
          <p:nvPr/>
        </p:nvSpPr>
        <p:spPr>
          <a:xfrm>
            <a:off x="3941748" y="2962743"/>
            <a:ext cx="2060331" cy="307777"/>
          </a:xfrm>
          <a:prstGeom prst="rect">
            <a:avLst/>
          </a:prstGeom>
          <a:noFill/>
        </p:spPr>
        <p:txBody>
          <a:bodyPr wrap="square" rtlCol="0">
            <a:spAutoFit/>
          </a:bodyPr>
          <a:lstStyle/>
          <a:p>
            <a:r>
              <a:rPr lang="de-DE" sz="1400" dirty="0">
                <a:solidFill>
                  <a:srgbClr val="FF0000"/>
                </a:solidFill>
              </a:rPr>
              <a:t>100 = 0,1•100 + 0,9•100</a:t>
            </a:r>
          </a:p>
        </p:txBody>
      </p:sp>
      <p:cxnSp>
        <p:nvCxnSpPr>
          <p:cNvPr id="3" name="Gerade Verbindung mit Pfeil 2"/>
          <p:cNvCxnSpPr/>
          <p:nvPr/>
        </p:nvCxnSpPr>
        <p:spPr>
          <a:xfrm flipV="1">
            <a:off x="4221126" y="3232298"/>
            <a:ext cx="632637" cy="4359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1469410" y="3668233"/>
            <a:ext cx="3426884" cy="523220"/>
          </a:xfrm>
          <a:prstGeom prst="rect">
            <a:avLst/>
          </a:prstGeom>
          <a:noFill/>
        </p:spPr>
        <p:txBody>
          <a:bodyPr wrap="square" rtlCol="0">
            <a:spAutoFit/>
          </a:bodyPr>
          <a:lstStyle/>
          <a:p>
            <a:r>
              <a:rPr lang="de-DE" sz="1400" dirty="0">
                <a:solidFill>
                  <a:srgbClr val="FF0000"/>
                </a:solidFill>
              </a:rPr>
              <a:t>Diese 100 können wir als Ausgangspreis von G1 interpretieren</a:t>
            </a:r>
          </a:p>
        </p:txBody>
      </p:sp>
      <p:cxnSp>
        <p:nvCxnSpPr>
          <p:cNvPr id="13" name="Gerade Verbindung mit Pfeil 12"/>
          <p:cNvCxnSpPr/>
          <p:nvPr/>
        </p:nvCxnSpPr>
        <p:spPr>
          <a:xfrm flipH="1" flipV="1">
            <a:off x="5681331" y="3252997"/>
            <a:ext cx="578587" cy="3089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934568" y="3518810"/>
            <a:ext cx="3426884" cy="523220"/>
          </a:xfrm>
          <a:prstGeom prst="rect">
            <a:avLst/>
          </a:prstGeom>
          <a:noFill/>
        </p:spPr>
        <p:txBody>
          <a:bodyPr wrap="square" rtlCol="0">
            <a:spAutoFit/>
          </a:bodyPr>
          <a:lstStyle/>
          <a:p>
            <a:r>
              <a:rPr lang="de-DE" sz="1400" dirty="0">
                <a:solidFill>
                  <a:srgbClr val="FF0000"/>
                </a:solidFill>
              </a:rPr>
              <a:t>Diese 100 können wir als Ausgangspreis von G2 interpretieren</a:t>
            </a:r>
          </a:p>
        </p:txBody>
      </p:sp>
      <p:sp>
        <p:nvSpPr>
          <p:cNvPr id="16" name="Textfeld 15"/>
          <p:cNvSpPr txBox="1"/>
          <p:nvPr/>
        </p:nvSpPr>
        <p:spPr>
          <a:xfrm>
            <a:off x="1453462" y="4113029"/>
            <a:ext cx="3426884" cy="523220"/>
          </a:xfrm>
          <a:prstGeom prst="rect">
            <a:avLst/>
          </a:prstGeom>
          <a:noFill/>
        </p:spPr>
        <p:txBody>
          <a:bodyPr wrap="square" rtlCol="0">
            <a:spAutoFit/>
          </a:bodyPr>
          <a:lstStyle/>
          <a:p>
            <a:r>
              <a:rPr lang="de-DE" sz="1400" dirty="0">
                <a:solidFill>
                  <a:srgbClr val="FF0000"/>
                </a:solidFill>
              </a:rPr>
              <a:t>Im Folgejahr steigt damit diese 100 um 15% auf 115!</a:t>
            </a:r>
          </a:p>
        </p:txBody>
      </p:sp>
      <p:sp>
        <p:nvSpPr>
          <p:cNvPr id="17" name="Textfeld 16"/>
          <p:cNvSpPr txBox="1"/>
          <p:nvPr/>
        </p:nvSpPr>
        <p:spPr>
          <a:xfrm>
            <a:off x="5934568" y="3967717"/>
            <a:ext cx="3426884" cy="307777"/>
          </a:xfrm>
          <a:prstGeom prst="rect">
            <a:avLst/>
          </a:prstGeom>
          <a:noFill/>
        </p:spPr>
        <p:txBody>
          <a:bodyPr wrap="square" rtlCol="0">
            <a:spAutoFit/>
          </a:bodyPr>
          <a:lstStyle/>
          <a:p>
            <a:r>
              <a:rPr lang="de-DE" sz="1400" dirty="0">
                <a:solidFill>
                  <a:srgbClr val="FF0000"/>
                </a:solidFill>
              </a:rPr>
              <a:t>Während diese 100 gleichbleibt</a:t>
            </a:r>
          </a:p>
        </p:txBody>
      </p:sp>
      <p:sp>
        <p:nvSpPr>
          <p:cNvPr id="18" name="Textfeld 17"/>
          <p:cNvSpPr txBox="1"/>
          <p:nvPr/>
        </p:nvSpPr>
        <p:spPr>
          <a:xfrm>
            <a:off x="368939" y="4688238"/>
            <a:ext cx="11393869" cy="307777"/>
          </a:xfrm>
          <a:prstGeom prst="rect">
            <a:avLst/>
          </a:prstGeom>
          <a:noFill/>
        </p:spPr>
        <p:txBody>
          <a:bodyPr wrap="square" rtlCol="0">
            <a:spAutoFit/>
          </a:bodyPr>
          <a:lstStyle/>
          <a:p>
            <a:r>
              <a:rPr lang="de-DE" sz="1400" dirty="0">
                <a:solidFill>
                  <a:srgbClr val="FF0000"/>
                </a:solidFill>
              </a:rPr>
              <a:t>Der Indexwert im Folgejahr ergibt sich damit zu  0,1•115 + 0,9•100 = 11,5 + 90 =101,5</a:t>
            </a:r>
          </a:p>
        </p:txBody>
      </p:sp>
      <p:sp>
        <p:nvSpPr>
          <p:cNvPr id="19" name="Textfeld 18"/>
          <p:cNvSpPr txBox="1"/>
          <p:nvPr/>
        </p:nvSpPr>
        <p:spPr>
          <a:xfrm>
            <a:off x="368939" y="5034649"/>
            <a:ext cx="3852188" cy="307777"/>
          </a:xfrm>
          <a:prstGeom prst="rect">
            <a:avLst/>
          </a:prstGeom>
          <a:noFill/>
        </p:spPr>
        <p:txBody>
          <a:bodyPr wrap="square" rtlCol="0">
            <a:spAutoFit/>
          </a:bodyPr>
          <a:lstStyle/>
          <a:p>
            <a:r>
              <a:rPr lang="de-DE" sz="1400" dirty="0">
                <a:solidFill>
                  <a:srgbClr val="FF0000"/>
                </a:solidFill>
              </a:rPr>
              <a:t>Und die Inflationsrate zu (101,5 – 100)/100=1,5%</a:t>
            </a:r>
          </a:p>
        </p:txBody>
      </p:sp>
      <p:sp>
        <p:nvSpPr>
          <p:cNvPr id="20" name="Textfeld 19"/>
          <p:cNvSpPr txBox="1"/>
          <p:nvPr/>
        </p:nvSpPr>
        <p:spPr>
          <a:xfrm>
            <a:off x="290793" y="5380373"/>
            <a:ext cx="11550160" cy="738664"/>
          </a:xfrm>
          <a:prstGeom prst="rect">
            <a:avLst/>
          </a:prstGeom>
          <a:noFill/>
        </p:spPr>
        <p:txBody>
          <a:bodyPr wrap="square" rtlCol="0">
            <a:spAutoFit/>
          </a:bodyPr>
          <a:lstStyle/>
          <a:p>
            <a:r>
              <a:rPr lang="de-DE" sz="1400" dirty="0">
                <a:solidFill>
                  <a:srgbClr val="FF0000"/>
                </a:solidFill>
              </a:rPr>
              <a:t>Dieses Zahlenbeispiel hat eine sehr hohe praktische Relevanz, da in den letzten 15 Jahren Schwankungen des Ölpreises (dem Hauptreiber der Energiepriese in der Welt) um 10% bis 20% im Jahresvergleich keine Seltenheit gewesen sind. Gründe dafür waren die Finanzkrise, die </a:t>
            </a:r>
            <a:r>
              <a:rPr lang="de-DE" sz="1400" dirty="0" err="1">
                <a:solidFill>
                  <a:srgbClr val="FF0000"/>
                </a:solidFill>
              </a:rPr>
              <a:t>Frackingstrategie</a:t>
            </a:r>
            <a:r>
              <a:rPr lang="de-DE" sz="1400" dirty="0">
                <a:solidFill>
                  <a:srgbClr val="FF0000"/>
                </a:solidFill>
              </a:rPr>
              <a:t> zur Energiegewinnung der USA in der Folge und der „Energiekrieg“ zwischen </a:t>
            </a:r>
            <a:r>
              <a:rPr lang="de-DE" sz="1400" dirty="0" err="1">
                <a:solidFill>
                  <a:srgbClr val="FF0000"/>
                </a:solidFill>
              </a:rPr>
              <a:t>Saudiarabien</a:t>
            </a:r>
            <a:r>
              <a:rPr lang="de-DE" sz="1400" dirty="0">
                <a:solidFill>
                  <a:srgbClr val="FF0000"/>
                </a:solidFill>
              </a:rPr>
              <a:t>, </a:t>
            </a:r>
            <a:r>
              <a:rPr lang="de-DE" sz="1400" dirty="0" err="1">
                <a:solidFill>
                  <a:srgbClr val="FF0000"/>
                </a:solidFill>
              </a:rPr>
              <a:t>Rußland</a:t>
            </a:r>
            <a:r>
              <a:rPr lang="de-DE" sz="1400" dirty="0">
                <a:solidFill>
                  <a:srgbClr val="FF0000"/>
                </a:solidFill>
              </a:rPr>
              <a:t> und den USA in der Folge.</a:t>
            </a:r>
          </a:p>
        </p:txBody>
      </p:sp>
      <p:sp>
        <p:nvSpPr>
          <p:cNvPr id="21" name="Textfeld 20"/>
          <p:cNvSpPr txBox="1"/>
          <p:nvPr/>
        </p:nvSpPr>
        <p:spPr>
          <a:xfrm>
            <a:off x="290793" y="6039623"/>
            <a:ext cx="11550160" cy="738664"/>
          </a:xfrm>
          <a:prstGeom prst="rect">
            <a:avLst/>
          </a:prstGeom>
          <a:noFill/>
        </p:spPr>
        <p:txBody>
          <a:bodyPr wrap="square" rtlCol="0">
            <a:spAutoFit/>
          </a:bodyPr>
          <a:lstStyle/>
          <a:p>
            <a:r>
              <a:rPr lang="de-DE" sz="1400" dirty="0">
                <a:solidFill>
                  <a:srgbClr val="FF0000"/>
                </a:solidFill>
              </a:rPr>
              <a:t>Dieses Zahlenbeispiel verdeutlicht damit den Aspekt, dass allein aufgrund der Schwankungen des Ölpreises die Inflationsrate sich schnell im </a:t>
            </a:r>
            <a:r>
              <a:rPr lang="de-DE" sz="1400" dirty="0" err="1">
                <a:solidFill>
                  <a:srgbClr val="FF0000"/>
                </a:solidFill>
              </a:rPr>
              <a:t>Jahrevergleich</a:t>
            </a:r>
            <a:r>
              <a:rPr lang="de-DE" sz="1400" dirty="0">
                <a:solidFill>
                  <a:srgbClr val="FF0000"/>
                </a:solidFill>
              </a:rPr>
              <a:t> um eine bis zwei Prozentpunkte erhöhen kann, was wiederum schnell Auswirkungen auf die Geldpolitik haben kann, da diese in Europa ein 2%-Ziel formuliert hat. Im Sommer 2008 hat dies tatsächlich zu einer Erhöhung des Leitzinses geführt (beim Thema Geldpolitik später mehr!)</a:t>
            </a:r>
          </a:p>
        </p:txBody>
      </p:sp>
      <p:sp>
        <p:nvSpPr>
          <p:cNvPr id="22" name="Rechteck 21">
            <a:extLst>
              <a:ext uri="{FF2B5EF4-FFF2-40B4-BE49-F238E27FC236}">
                <a16:creationId xmlns:a16="http://schemas.microsoft.com/office/drawing/2014/main" id="{F6C4C3F1-50A9-4F78-B967-FF1D8E29D2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1972023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2" grpId="0"/>
      <p:bldP spid="14" grpId="0"/>
      <p:bldP spid="16" grpId="0"/>
      <p:bldP spid="17" grpId="0"/>
      <p:bldP spid="19" grpId="0"/>
      <p:bldP spid="20" grpId="0"/>
      <p:bldP spid="2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2"/>
          <p:cNvSpPr>
            <a:spLocks noChangeArrowheads="1"/>
          </p:cNvSpPr>
          <p:nvPr/>
        </p:nvSpPr>
        <p:spPr bwMode="auto">
          <a:xfrm>
            <a:off x="2492829" y="772"/>
            <a:ext cx="868135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des Inflationsbegriffs im Euroraum</a:t>
            </a:r>
          </a:p>
        </p:txBody>
      </p:sp>
      <p:sp>
        <p:nvSpPr>
          <p:cNvPr id="146437" name="Text Box 4"/>
          <p:cNvSpPr txBox="1">
            <a:spLocks noChangeArrowheads="1"/>
          </p:cNvSpPr>
          <p:nvPr/>
        </p:nvSpPr>
        <p:spPr bwMode="auto">
          <a:xfrm>
            <a:off x="0" y="353973"/>
            <a:ext cx="12192000" cy="28195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sz="1900" dirty="0">
                <a:solidFill>
                  <a:srgbClr val="000000"/>
                </a:solidFill>
              </a:rPr>
              <a:t>Im Allgemeinen wird die Veränderungsrate des Konsumentenpreisindex gegenüber dem Vorjahr  als Inflation bezeichnet</a:t>
            </a:r>
          </a:p>
          <a:p>
            <a:pPr marL="342900" indent="-342900" eaLnBrk="1" hangingPunct="1">
              <a:buFont typeface="Arial" panose="020B0604020202020204" pitchFamily="34" charset="0"/>
              <a:buChar char="•"/>
            </a:pPr>
            <a:endParaRPr lang="de-DE" sz="1900" dirty="0">
              <a:solidFill>
                <a:srgbClr val="000000"/>
              </a:solidFill>
            </a:endParaRPr>
          </a:p>
          <a:p>
            <a:pPr marL="342900" indent="-342900" eaLnBrk="1" hangingPunct="1">
              <a:buFont typeface="Arial" panose="020B0604020202020204" pitchFamily="34" charset="0"/>
              <a:buChar char="•"/>
            </a:pPr>
            <a:endParaRPr lang="de-DE" sz="1900" dirty="0">
              <a:solidFill>
                <a:srgbClr val="000000"/>
              </a:solidFill>
            </a:endParaRPr>
          </a:p>
          <a:p>
            <a:pPr marL="342900" indent="-342900" eaLnBrk="1" hangingPunct="1">
              <a:buClrTx/>
              <a:buFont typeface="Arial" panose="020B0604020202020204" pitchFamily="34" charset="0"/>
              <a:buChar char="•"/>
            </a:pPr>
            <a:r>
              <a:rPr lang="de-DE" sz="1900" dirty="0">
                <a:solidFill>
                  <a:srgbClr val="000000"/>
                </a:solidFill>
              </a:rPr>
              <a:t>Die EZB bezieht sich auf den HVPI (Harmonisierter Verbraucherpreisindex)</a:t>
            </a:r>
          </a:p>
          <a:p>
            <a:pPr marL="342900" indent="-342900" eaLnBrk="1" hangingPunct="1">
              <a:buClrTx/>
              <a:buFont typeface="Arial" panose="020B0604020202020204" pitchFamily="34" charset="0"/>
              <a:buChar char="•"/>
            </a:pPr>
            <a:endParaRPr lang="de-DE" sz="1900" dirty="0">
              <a:solidFill>
                <a:srgbClr val="000000"/>
              </a:solidFill>
            </a:endParaRPr>
          </a:p>
          <a:p>
            <a:pPr marL="342900" indent="-342900" eaLnBrk="1" hangingPunct="1">
              <a:buClrTx/>
              <a:buFont typeface="Arial" panose="020B0604020202020204" pitchFamily="34" charset="0"/>
              <a:buChar char="•"/>
            </a:pPr>
            <a:endParaRPr lang="de-DE" sz="1900" dirty="0">
              <a:solidFill>
                <a:srgbClr val="000000"/>
              </a:solidFill>
            </a:endParaRPr>
          </a:p>
          <a:p>
            <a:pPr eaLnBrk="1" hangingPunct="1">
              <a:buClrTx/>
            </a:pPr>
            <a:endParaRPr lang="de-DE" sz="1900" dirty="0">
              <a:solidFill>
                <a:srgbClr val="000000"/>
              </a:solidFill>
            </a:endParaRPr>
          </a:p>
          <a:p>
            <a:pPr marL="342900" indent="-342900" eaLnBrk="1" hangingPunct="1">
              <a:buClrTx/>
              <a:buFont typeface="Arial" panose="020B0604020202020204" pitchFamily="34" charset="0"/>
              <a:buChar char="•"/>
            </a:pPr>
            <a:r>
              <a:rPr lang="de-DE" sz="2400" b="1" dirty="0">
                <a:solidFill>
                  <a:srgbClr val="000000"/>
                </a:solidFill>
              </a:rPr>
              <a:t>Die EZB sieht ein stabiles Preisniveau bei mittelfristig symmetrisch von 2% bzgl. der Veränderungsrate des HVPI (</a:t>
            </a:r>
            <a:r>
              <a:rPr lang="de-DE" sz="2400" b="1" dirty="0" err="1">
                <a:solidFill>
                  <a:srgbClr val="000000"/>
                </a:solidFill>
              </a:rPr>
              <a:t>yoy</a:t>
            </a:r>
            <a:r>
              <a:rPr lang="de-DE" sz="2400" b="1" dirty="0">
                <a:solidFill>
                  <a:srgbClr val="000000"/>
                </a:solidFill>
              </a:rPr>
              <a:t>, aktuelle Definition!)</a:t>
            </a:r>
          </a:p>
        </p:txBody>
      </p:sp>
      <p:sp>
        <p:nvSpPr>
          <p:cNvPr id="5" name="Text Box 3"/>
          <p:cNvSpPr txBox="1">
            <a:spLocks noChangeArrowheads="1"/>
          </p:cNvSpPr>
          <p:nvPr/>
        </p:nvSpPr>
        <p:spPr bwMode="auto">
          <a:xfrm>
            <a:off x="-2" y="1521610"/>
            <a:ext cx="11315700" cy="9026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100" dirty="0">
                <a:solidFill>
                  <a:srgbClr val="000000"/>
                </a:solidFill>
              </a:rPr>
              <a:t>Der HVPI unterscheidet sich nur geringfügig in der Zusammensetzung vom deutschen HVPI</a:t>
            </a:r>
          </a:p>
          <a:p>
            <a:pPr marL="285750" indent="-285750" eaLnBrk="1" hangingPunct="1">
              <a:buClrTx/>
              <a:buFont typeface="Arial" panose="020B0604020202020204" pitchFamily="34" charset="0"/>
              <a:buChar char="•"/>
            </a:pPr>
            <a:r>
              <a:rPr lang="de-DE" altLang="de-DE" sz="1100" dirty="0">
                <a:solidFill>
                  <a:srgbClr val="000000"/>
                </a:solidFill>
              </a:rPr>
              <a:t>Im HVPI wird das vom Eigentümer selbst genutzte Wohneigentum bisher nicht berücksichtigt. Im VPI werden die Ausgaben der privaten Haushalte für selbstgenutztes Wohneigentum unter Verwendung der Entwicklung des Preisindex für Nettokaltmieten geschätzt</a:t>
            </a:r>
          </a:p>
          <a:p>
            <a:pPr marL="285750" indent="-285750" eaLnBrk="1" hangingPunct="1">
              <a:buClrTx/>
              <a:buFont typeface="Arial" panose="020B0604020202020204" pitchFamily="34" charset="0"/>
              <a:buChar char="•"/>
            </a:pPr>
            <a:r>
              <a:rPr lang="de-DE" altLang="de-DE" sz="1100" dirty="0">
                <a:solidFill>
                  <a:srgbClr val="000000"/>
                </a:solidFill>
              </a:rPr>
              <a:t>Im deutschen HVPI werden im Gegensatz zum VPI die Ausgaben für Glücksspiele nicht berücksichtigt. Auf der nächsten Folie noch meine Gegenüberstellung der verschiedenen Preisindices aus meiner Vorlesung „Einführung in die Statistik. </a:t>
            </a:r>
          </a:p>
        </p:txBody>
      </p:sp>
      <p:sp>
        <p:nvSpPr>
          <p:cNvPr id="6" name="Text Box 3"/>
          <p:cNvSpPr txBox="1">
            <a:spLocks noChangeArrowheads="1"/>
          </p:cNvSpPr>
          <p:nvPr/>
        </p:nvSpPr>
        <p:spPr bwMode="auto">
          <a:xfrm>
            <a:off x="0" y="3114354"/>
            <a:ext cx="12191998" cy="37428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Im Zuge der Einführung des Euro hat sich das Inflationsziel der EZB entwickelt bzw. ist näher spezifiziert worden:</a:t>
            </a:r>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„Das vorrangige Ziel des Europäischen Systems der Zentralbanken [...] ist es, die Preisstabilität zu gewährleisten.“ (Artikel 127 AEUV) (1998) Eine genaue Quantifizierung dieses Ziel lag damit zum Start der Eurozone noch nicht vor</a:t>
            </a:r>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Das Ziel von 2% ist dann im Mai 2003 in einer Pressemitteilung zur geldpolitischen Strategie kodifiziert worden.</a:t>
            </a:r>
          </a:p>
          <a:p>
            <a:pPr eaLnBrk="1" hangingPunct="1">
              <a:buClrTx/>
            </a:pPr>
            <a:r>
              <a:rPr lang="de-DE" sz="1400" dirty="0">
                <a:hlinkClick r:id="rId3"/>
              </a:rPr>
              <a:t>https://www.ecb.europa.eu/press/pr/date/2003/html/pr030508_2.de.html</a:t>
            </a:r>
            <a:endParaRPr lang="de-DE" sz="1400" dirty="0"/>
          </a:p>
          <a:p>
            <a:pPr eaLnBrk="1" hangingPunct="1">
              <a:buClrTx/>
            </a:pPr>
            <a:r>
              <a:rPr lang="de-DE" altLang="de-DE" sz="1400" dirty="0">
                <a:solidFill>
                  <a:srgbClr val="000000"/>
                </a:solidFill>
              </a:rPr>
              <a:t>„Preisstabilität ist definiert als Anstieg des Harmonisierten Verbraucherpreisindex (HVPI) für das Euro-Währungsgebiet von unter 2 % gegenüber dem Vorjahr. Preisstabilität muss mittelfristig gewährleistet werden.“</a:t>
            </a:r>
          </a:p>
          <a:p>
            <a:pPr eaLnBrk="1" hangingPunct="1">
              <a:buClrTx/>
            </a:pPr>
            <a:r>
              <a:rPr lang="de-DE" altLang="de-DE" sz="1400" dirty="0">
                <a:solidFill>
                  <a:srgbClr val="000000"/>
                </a:solidFill>
              </a:rPr>
              <a:t>Eine Begründung für den Wert findet sich hier</a:t>
            </a:r>
          </a:p>
          <a:p>
            <a:pPr eaLnBrk="1" hangingPunct="1">
              <a:buClrTx/>
            </a:pPr>
            <a:r>
              <a:rPr lang="de-DE" sz="1400" dirty="0">
                <a:hlinkClick r:id="rId4"/>
              </a:rPr>
              <a:t>http://wirtschaftlichefreiheit.de/wordpress/?p=16021</a:t>
            </a:r>
            <a:endParaRPr lang="de-DE" sz="1400" dirty="0"/>
          </a:p>
          <a:p>
            <a:pPr eaLnBrk="1" hangingPunct="1">
              <a:buClrTx/>
            </a:pPr>
            <a:r>
              <a:rPr lang="de-DE" altLang="de-DE" sz="1400" dirty="0">
                <a:solidFill>
                  <a:srgbClr val="000000"/>
                </a:solidFill>
              </a:rPr>
              <a:t>Allerdings ist dazu zu sagen, dass wir zwar weltweit bei den Zentralbanken Zielwerte um die 2% finden. Eine wirklich echte theoretisch fundierte ökonometrische Erklärung für den Wert 2% und z.B. nicht 3% gibt es aber nicht.</a:t>
            </a:r>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Diese Definition galt bis zum </a:t>
            </a:r>
            <a:r>
              <a:rPr lang="de-DE" sz="1400" dirty="0">
                <a:solidFill>
                  <a:schemeClr val="tx1"/>
                </a:solidFill>
              </a:rPr>
              <a:t>Sommer </a:t>
            </a:r>
            <a:r>
              <a:rPr lang="de-DE" sz="1400" dirty="0">
                <a:solidFill>
                  <a:schemeClr val="tx1"/>
                </a:solidFill>
                <a:hlinkClick r:id="rId5"/>
              </a:rPr>
              <a:t>am 8 Juli 2021 </a:t>
            </a:r>
            <a:r>
              <a:rPr lang="de-DE" sz="1400" dirty="0">
                <a:solidFill>
                  <a:schemeClr val="tx1"/>
                </a:solidFill>
              </a:rPr>
              <a:t>(s.o.) Diese Anpassung ist insbesondere in der aktuellen Situation von besonderen Bedeutung, da durch den Wechsel auf ein symmetrisches Ziel der Handlungsdruck auf die EZB bei einer Inflationsrate von 5% im Euroraum die Zinsen zu erhöhen deutlich geringer ist, als bei dem alten Ziel von nahe aber </a:t>
            </a:r>
            <a:r>
              <a:rPr lang="de-DE" sz="1400" b="1" u="sng" dirty="0">
                <a:solidFill>
                  <a:schemeClr val="tx1"/>
                </a:solidFill>
              </a:rPr>
              <a:t>unter</a:t>
            </a:r>
            <a:r>
              <a:rPr lang="de-DE" sz="1400" dirty="0">
                <a:solidFill>
                  <a:schemeClr val="tx1"/>
                </a:solidFill>
              </a:rPr>
              <a:t> 2%</a:t>
            </a:r>
            <a:endParaRPr lang="de-DE" altLang="de-DE" sz="1400" dirty="0">
              <a:solidFill>
                <a:srgbClr val="000000"/>
              </a:solidFill>
            </a:endParaRPr>
          </a:p>
        </p:txBody>
      </p:sp>
      <p:sp>
        <p:nvSpPr>
          <p:cNvPr id="11" name="Rechteck 10">
            <a:extLst>
              <a:ext uri="{FF2B5EF4-FFF2-40B4-BE49-F238E27FC236}">
                <a16:creationId xmlns:a16="http://schemas.microsoft.com/office/drawing/2014/main" id="{CB40579D-4B6D-4C30-A9E1-D64C11718B1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2" name="Text Box 3">
            <a:extLst>
              <a:ext uri="{FF2B5EF4-FFF2-40B4-BE49-F238E27FC236}">
                <a16:creationId xmlns:a16="http://schemas.microsoft.com/office/drawing/2014/main" id="{1DDA2A11-7E9F-47F4-B1E1-1DD1FD6E56A9}"/>
              </a:ext>
            </a:extLst>
          </p:cNvPr>
          <p:cNvSpPr txBox="1">
            <a:spLocks noChangeArrowheads="1"/>
          </p:cNvSpPr>
          <p:nvPr/>
        </p:nvSpPr>
        <p:spPr bwMode="auto">
          <a:xfrm>
            <a:off x="-2" y="705073"/>
            <a:ext cx="12192000" cy="518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100" dirty="0">
                <a:solidFill>
                  <a:srgbClr val="000000"/>
                </a:solidFill>
              </a:rPr>
              <a:t>Welchen Preisindex man allerdings dafür verwendet hängt letztlich von jeder Institution selber ab. Für einen Inflationsbegriff in Deutschland könnte man z.B. den </a:t>
            </a:r>
            <a:r>
              <a:rPr lang="de-DE" altLang="de-DE" sz="1100" dirty="0" err="1">
                <a:solidFill>
                  <a:srgbClr val="000000"/>
                </a:solidFill>
              </a:rPr>
              <a:t>Deflator</a:t>
            </a:r>
            <a:r>
              <a:rPr lang="de-DE" altLang="de-DE" sz="1100" dirty="0">
                <a:solidFill>
                  <a:srgbClr val="000000"/>
                </a:solidFill>
              </a:rPr>
              <a:t> des privaten Konsums aus der Verteilungsrechnung des BIP verwenden, oder den schon eingeführten VPI (dieser liegt letztlich den Meldungen der Inflationsrate in den Medien zu Grunde) oder den HVPI (s.u.) </a:t>
            </a:r>
          </a:p>
        </p:txBody>
      </p:sp>
    </p:spTree>
    <p:extLst>
      <p:ext uri="{BB962C8B-B14F-4D97-AF65-F5344CB8AC3E}">
        <p14:creationId xmlns:p14="http://schemas.microsoft.com/office/powerpoint/2010/main" val="306719612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Preisindices − Zusammenfassung</a:t>
            </a:r>
            <a:endParaRPr lang="de-DE" sz="3200" baseline="30000" dirty="0"/>
          </a:p>
        </p:txBody>
      </p:sp>
      <p:graphicFrame>
        <p:nvGraphicFramePr>
          <p:cNvPr id="2" name="Tabelle 1">
            <a:extLst>
              <a:ext uri="{FF2B5EF4-FFF2-40B4-BE49-F238E27FC236}">
                <a16:creationId xmlns:a16="http://schemas.microsoft.com/office/drawing/2014/main" id="{8DDC5131-01F3-4BFA-BCD3-A9E325B482A5}"/>
              </a:ext>
            </a:extLst>
          </p:cNvPr>
          <p:cNvGraphicFramePr>
            <a:graphicFrameLocks noGrp="1"/>
          </p:cNvGraphicFramePr>
          <p:nvPr>
            <p:extLst>
              <p:ext uri="{D42A27DB-BD31-4B8C-83A1-F6EECF244321}">
                <p14:modId xmlns:p14="http://schemas.microsoft.com/office/powerpoint/2010/main" val="2972124472"/>
              </p:ext>
            </p:extLst>
          </p:nvPr>
        </p:nvGraphicFramePr>
        <p:xfrm>
          <a:off x="96595" y="686752"/>
          <a:ext cx="9478848" cy="5577840"/>
        </p:xfrm>
        <a:graphic>
          <a:graphicData uri="http://schemas.openxmlformats.org/drawingml/2006/table">
            <a:tbl>
              <a:tblPr firstRow="1" bandRow="1">
                <a:tableStyleId>{5940675A-B579-460E-94D1-54222C63F5DA}</a:tableStyleId>
              </a:tblPr>
              <a:tblGrid>
                <a:gridCol w="3159616">
                  <a:extLst>
                    <a:ext uri="{9D8B030D-6E8A-4147-A177-3AD203B41FA5}">
                      <a16:colId xmlns:a16="http://schemas.microsoft.com/office/drawing/2014/main" val="507985588"/>
                    </a:ext>
                  </a:extLst>
                </a:gridCol>
                <a:gridCol w="3159616">
                  <a:extLst>
                    <a:ext uri="{9D8B030D-6E8A-4147-A177-3AD203B41FA5}">
                      <a16:colId xmlns:a16="http://schemas.microsoft.com/office/drawing/2014/main" val="2170707971"/>
                    </a:ext>
                  </a:extLst>
                </a:gridCol>
                <a:gridCol w="3159616">
                  <a:extLst>
                    <a:ext uri="{9D8B030D-6E8A-4147-A177-3AD203B41FA5}">
                      <a16:colId xmlns:a16="http://schemas.microsoft.com/office/drawing/2014/main" val="296708555"/>
                    </a:ext>
                  </a:extLst>
                </a:gridCol>
              </a:tblGrid>
              <a:tr h="360000">
                <a:tc>
                  <a:txBody>
                    <a:bodyPr/>
                    <a:lstStyle/>
                    <a:p>
                      <a:pPr algn="ctr"/>
                      <a:r>
                        <a:rPr lang="de-DE" sz="2400" b="1" dirty="0"/>
                        <a:t>HVPI</a:t>
                      </a:r>
                    </a:p>
                  </a:txBody>
                  <a:tcPr/>
                </a:tc>
                <a:tc>
                  <a:txBody>
                    <a:bodyPr/>
                    <a:lstStyle/>
                    <a:p>
                      <a:pPr algn="ctr"/>
                      <a:r>
                        <a:rPr lang="de-DE" sz="2400" b="1" dirty="0"/>
                        <a:t>VPI</a:t>
                      </a:r>
                    </a:p>
                  </a:txBody>
                  <a:tcPr/>
                </a:tc>
                <a:tc>
                  <a:txBody>
                    <a:bodyPr/>
                    <a:lstStyle/>
                    <a:p>
                      <a:pPr algn="ctr"/>
                      <a:r>
                        <a:rPr lang="de-DE" sz="2400" b="1" dirty="0"/>
                        <a:t>BIP-</a:t>
                      </a:r>
                      <a:r>
                        <a:rPr lang="de-DE" sz="2400" b="1" dirty="0" err="1"/>
                        <a:t>Deflator</a:t>
                      </a:r>
                      <a:endParaRPr lang="de-DE" sz="2400" b="1" dirty="0"/>
                    </a:p>
                  </a:txBody>
                  <a:tcPr/>
                </a:tc>
                <a:extLst>
                  <a:ext uri="{0D108BD9-81ED-4DB2-BD59-A6C34878D82A}">
                    <a16:rowId xmlns:a16="http://schemas.microsoft.com/office/drawing/2014/main" val="645875652"/>
                  </a:ext>
                </a:extLst>
              </a:tr>
              <a:tr h="768085">
                <a:tc>
                  <a:txBody>
                    <a:bodyPr/>
                    <a:lstStyle/>
                    <a:p>
                      <a:r>
                        <a:rPr lang="de-DE" b="1" dirty="0"/>
                        <a:t>Kettenindex</a:t>
                      </a:r>
                      <a:r>
                        <a:rPr lang="de-DE" dirty="0"/>
                        <a:t> nach </a:t>
                      </a:r>
                      <a:r>
                        <a:rPr lang="de-DE" b="1" dirty="0" err="1"/>
                        <a:t>Laspeyres</a:t>
                      </a:r>
                      <a:r>
                        <a:rPr lang="de-DE" dirty="0"/>
                        <a:t> </a:t>
                      </a:r>
                    </a:p>
                    <a:p>
                      <a:r>
                        <a:rPr lang="de-DE" dirty="0"/>
                        <a:t>→ jährliche Anpassung des Wägungsschemas (aus Gründen der Datenerhebung sind für die Gewichtung des HVPI seit 2011 die Preise vom Dezember des Vorjahres und die jahresdurchschnittlichen Mengen des Vorvorjahres entscheidend)</a:t>
                      </a:r>
                    </a:p>
                  </a:txBody>
                  <a:tcPr/>
                </a:tc>
                <a:tc>
                  <a:txBody>
                    <a:bodyPr/>
                    <a:lstStyle/>
                    <a:p>
                      <a:r>
                        <a:rPr lang="de-DE" b="1" dirty="0"/>
                        <a:t>Festpreisindex</a:t>
                      </a:r>
                      <a:r>
                        <a:rPr lang="de-DE" dirty="0"/>
                        <a:t> nach </a:t>
                      </a:r>
                      <a:r>
                        <a:rPr lang="de-DE" b="1" dirty="0" err="1"/>
                        <a:t>Laspeyres</a:t>
                      </a:r>
                      <a:endParaRPr lang="de-DE" b="1" dirty="0"/>
                    </a:p>
                    <a:p>
                      <a:r>
                        <a:rPr lang="de-DE" dirty="0"/>
                        <a:t>→ Anpassung des Wägungs- </a:t>
                      </a:r>
                      <a:r>
                        <a:rPr lang="de-DE" dirty="0" err="1"/>
                        <a:t>schemas</a:t>
                      </a:r>
                      <a:r>
                        <a:rPr lang="de-DE" dirty="0"/>
                        <a:t> alle fünf Jahre</a:t>
                      </a:r>
                    </a:p>
                  </a:txBody>
                  <a:tcPr/>
                </a:tc>
                <a:tc>
                  <a:txBody>
                    <a:bodyPr/>
                    <a:lstStyle/>
                    <a:p>
                      <a:r>
                        <a:rPr lang="de-DE" b="1" dirty="0"/>
                        <a:t>Impliziter Preisindex</a:t>
                      </a:r>
                      <a:r>
                        <a:rPr lang="de-DE" dirty="0"/>
                        <a:t> nach </a:t>
                      </a:r>
                      <a:r>
                        <a:rPr lang="de-DE" b="1" dirty="0" err="1"/>
                        <a:t>Paasche</a:t>
                      </a:r>
                      <a:endParaRPr lang="de-DE" b="1" dirty="0"/>
                    </a:p>
                    <a:p>
                      <a:r>
                        <a:rPr lang="de-DE" dirty="0"/>
                        <a:t>→ Berechnung aus der VGR aus dem Kettenindex des nominalen und realen BIP</a:t>
                      </a:r>
                    </a:p>
                  </a:txBody>
                  <a:tcPr/>
                </a:tc>
                <a:extLst>
                  <a:ext uri="{0D108BD9-81ED-4DB2-BD59-A6C34878D82A}">
                    <a16:rowId xmlns:a16="http://schemas.microsoft.com/office/drawing/2014/main" val="2830553349"/>
                  </a:ext>
                </a:extLst>
              </a:tr>
              <a:tr h="768085">
                <a:tc>
                  <a:txBody>
                    <a:bodyPr/>
                    <a:lstStyle/>
                    <a:p>
                      <a:r>
                        <a:rPr lang="de-DE" dirty="0"/>
                        <a:t>Einheitliche Berechnung in der EU →</a:t>
                      </a:r>
                    </a:p>
                    <a:p>
                      <a:r>
                        <a:rPr lang="de-DE" dirty="0"/>
                        <a:t>Aggregation zu regionalen Index möglich. Insbesondere bildet die jährliche Veränderungsrate des HVPI in der Eurozone die Zielgröße der EZB zur Inflationssteuerung</a:t>
                      </a:r>
                    </a:p>
                  </a:txBody>
                  <a:tcPr/>
                </a:tc>
                <a:tc>
                  <a:txBody>
                    <a:bodyPr/>
                    <a:lstStyle/>
                    <a:p>
                      <a:pPr marL="285750" indent="-285750">
                        <a:buFont typeface="Arial" panose="020B0604020202020204" pitchFamily="34" charset="0"/>
                        <a:buChar char="•"/>
                      </a:pPr>
                      <a:r>
                        <a:rPr lang="de-DE" dirty="0"/>
                        <a:t>Verwendung als Wertsicherungsmaßstab in Rechtsvorschriften</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r>
                        <a:rPr lang="de-DE" dirty="0"/>
                        <a:t>Argumentationsgrundlage in Lohnverhandlungen (Arbeitnehmerseite)</a:t>
                      </a:r>
                    </a:p>
                  </a:txBody>
                  <a:tcPr/>
                </a:tc>
                <a:tc>
                  <a:txBody>
                    <a:bodyPr/>
                    <a:lstStyle/>
                    <a:p>
                      <a:pPr marL="285750" indent="-285750">
                        <a:buFont typeface="Arial" panose="020B0604020202020204" pitchFamily="34" charset="0"/>
                        <a:buChar char="•"/>
                      </a:pPr>
                      <a:r>
                        <a:rPr lang="de-DE" dirty="0"/>
                        <a:t>Bestimmung des realen Wirtschaftswachstums</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Argumentationsgrundlage in Lohnverhandlungen (Arbeitgeberseite)</a:t>
                      </a:r>
                    </a:p>
                    <a:p>
                      <a:endParaRPr lang="de-DE" dirty="0"/>
                    </a:p>
                  </a:txBody>
                  <a:tcPr/>
                </a:tc>
                <a:extLst>
                  <a:ext uri="{0D108BD9-81ED-4DB2-BD59-A6C34878D82A}">
                    <a16:rowId xmlns:a16="http://schemas.microsoft.com/office/drawing/2014/main" val="1921639084"/>
                  </a:ext>
                </a:extLst>
              </a:tr>
            </a:tbl>
          </a:graphicData>
        </a:graphic>
      </p:graphicFrame>
      <p:sp>
        <p:nvSpPr>
          <p:cNvPr id="5" name="Rechteck 4"/>
          <p:cNvSpPr/>
          <p:nvPr/>
        </p:nvSpPr>
        <p:spPr>
          <a:xfrm>
            <a:off x="9631859" y="1758982"/>
            <a:ext cx="2543675" cy="3785652"/>
          </a:xfrm>
          <a:prstGeom prst="rect">
            <a:avLst/>
          </a:prstGeom>
        </p:spPr>
        <p:txBody>
          <a:bodyPr wrap="square">
            <a:spAutoFit/>
          </a:bodyPr>
          <a:lstStyle/>
          <a:p>
            <a:r>
              <a:rPr lang="de-DE" sz="1200" dirty="0"/>
              <a:t>Die beiden letzten Folien gehen auf Nachfragen Ihrer Kommilitonen zurück, die es einmal etwas genauer wissen möchten.</a:t>
            </a:r>
          </a:p>
          <a:p>
            <a:r>
              <a:rPr lang="de-DE" sz="1200" dirty="0"/>
              <a:t>Die Erläuterungen will ich Ihnen dann natürlich nicht vorenthalten!</a:t>
            </a:r>
          </a:p>
          <a:p>
            <a:endParaRPr lang="de-DE" sz="1200" dirty="0"/>
          </a:p>
          <a:p>
            <a:r>
              <a:rPr lang="de-DE" sz="1200" dirty="0"/>
              <a:t>Leider kann auch diese Veranstaltung keine erschöpfende Auskunft geben, denn dafür müsste man in der deskriptiven Statistik doch deutlich stärker ins Detail gehen. Doch zumindest die Namen der Begründer der Index-Theorie </a:t>
            </a:r>
            <a:r>
              <a:rPr lang="de-DE" sz="1200" dirty="0" err="1"/>
              <a:t>Paasche</a:t>
            </a:r>
            <a:r>
              <a:rPr lang="de-DE" sz="1200" dirty="0"/>
              <a:t> und </a:t>
            </a:r>
            <a:r>
              <a:rPr lang="de-DE" sz="1200" dirty="0" err="1"/>
              <a:t>Laspeyres</a:t>
            </a:r>
            <a:r>
              <a:rPr lang="de-DE" sz="1200" dirty="0"/>
              <a:t> und im Nachgang Fisher sollte man zumindest einmal, vielleicht auch in einer </a:t>
            </a:r>
            <a:r>
              <a:rPr lang="de-DE" sz="1200" dirty="0" err="1"/>
              <a:t>Statistikvoresung</a:t>
            </a:r>
            <a:r>
              <a:rPr lang="de-DE" sz="1200" dirty="0"/>
              <a:t> gehört haben.</a:t>
            </a:r>
          </a:p>
          <a:p>
            <a:r>
              <a:rPr lang="de-DE" sz="1200" dirty="0"/>
              <a:t>Diese Überblick soll damit einen Anstoß zu eigener Recherche geben. </a:t>
            </a:r>
          </a:p>
        </p:txBody>
      </p:sp>
      <p:sp>
        <p:nvSpPr>
          <p:cNvPr id="6" name="Rechteck 5">
            <a:extLst>
              <a:ext uri="{FF2B5EF4-FFF2-40B4-BE49-F238E27FC236}">
                <a16:creationId xmlns:a16="http://schemas.microsoft.com/office/drawing/2014/main" id="{AE132A32-D92D-4129-A0A6-4375852F72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44548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3355550" y="2595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Hoher Beschäftigungsgrad </a:t>
            </a:r>
          </a:p>
        </p:txBody>
      </p:sp>
      <p:sp>
        <p:nvSpPr>
          <p:cNvPr id="486403" name="Text Box 3"/>
          <p:cNvSpPr txBox="1">
            <a:spLocks noChangeArrowheads="1"/>
          </p:cNvSpPr>
          <p:nvPr/>
        </p:nvSpPr>
        <p:spPr bwMode="auto">
          <a:xfrm>
            <a:off x="742249" y="1096099"/>
            <a:ext cx="953801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Font typeface="Arial" pitchFamily="34" charset="0"/>
              <a:buChar char="•"/>
            </a:pPr>
            <a:r>
              <a:rPr lang="de-DE" dirty="0">
                <a:solidFill>
                  <a:schemeClr val="tx1"/>
                </a:solidFill>
              </a:rPr>
              <a:t>Ziel ist es einen Zustand der Vollbeschäftigung zu erreichen. </a:t>
            </a:r>
          </a:p>
          <a:p>
            <a:pPr marL="0" indent="0"/>
            <a:r>
              <a:rPr lang="de-DE" dirty="0">
                <a:solidFill>
                  <a:schemeClr val="tx1"/>
                </a:solidFill>
              </a:rPr>
              <a:t>		D.h. jede arbeitswillige Erwerbspersonen befindet sich in einer 		  			Beschäftigung.</a:t>
            </a:r>
          </a:p>
          <a:p>
            <a:pPr marL="0" indent="0"/>
            <a:endParaRPr lang="de-DE" dirty="0">
              <a:solidFill>
                <a:schemeClr val="tx1"/>
              </a:solidFill>
            </a:endParaRPr>
          </a:p>
          <a:p>
            <a:pPr marL="342900" indent="-342900">
              <a:buFont typeface="Arial" pitchFamily="34" charset="0"/>
              <a:buChar char="•"/>
            </a:pPr>
            <a:r>
              <a:rPr lang="de-DE" dirty="0">
                <a:solidFill>
                  <a:schemeClr val="tx1"/>
                </a:solidFill>
              </a:rPr>
              <a:t>	Allgemein akzeptierte Maßzahl ist Arbeitslosenquote gemäß des 	statistischen Bundesamtes.</a:t>
            </a:r>
          </a:p>
          <a:p>
            <a:pPr marL="342900" indent="-342900">
              <a:buFont typeface="Arial" pitchFamily="34" charset="0"/>
              <a:buChar char="•"/>
            </a:pPr>
            <a:endParaRPr lang="de-DE" dirty="0">
              <a:solidFill>
                <a:schemeClr val="tx1"/>
              </a:solidFill>
            </a:endParaRPr>
          </a:p>
          <a:p>
            <a:pPr marL="342900" indent="-342900">
              <a:buFont typeface="Arial" pitchFamily="34" charset="0"/>
              <a:buChar char="•"/>
            </a:pPr>
            <a:r>
              <a:rPr lang="de-DE" dirty="0">
                <a:solidFill>
                  <a:schemeClr val="tx1"/>
                </a:solidFill>
              </a:rPr>
              <a:t>In Deutschland geht man derzeit bei einer Arbeitslosenquote in Höhe von 3%-4% von Vollbeschäftigung aus</a:t>
            </a:r>
            <a:r>
              <a:rPr lang="de-DE" sz="2000" dirty="0">
                <a:solidFill>
                  <a:schemeClr val="tx1"/>
                </a:solidFill>
              </a:rPr>
              <a:t> </a:t>
            </a:r>
          </a:p>
        </p:txBody>
      </p:sp>
      <p:sp>
        <p:nvSpPr>
          <p:cNvPr id="4" name="Rechteck 3"/>
          <p:cNvSpPr/>
          <p:nvPr/>
        </p:nvSpPr>
        <p:spPr>
          <a:xfrm>
            <a:off x="4862855" y="3033285"/>
            <a:ext cx="1296798" cy="276999"/>
          </a:xfrm>
          <a:prstGeom prst="rect">
            <a:avLst/>
          </a:prstGeom>
        </p:spPr>
        <p:txBody>
          <a:bodyPr wrap="square">
            <a:spAutoFit/>
          </a:bodyPr>
          <a:lstStyle/>
          <a:p>
            <a:r>
              <a:rPr lang="de-DE" sz="1200" dirty="0"/>
              <a:t>Definition folgt</a:t>
            </a:r>
          </a:p>
        </p:txBody>
      </p:sp>
      <p:sp>
        <p:nvSpPr>
          <p:cNvPr id="5" name="Rechteck 4"/>
          <p:cNvSpPr/>
          <p:nvPr/>
        </p:nvSpPr>
        <p:spPr>
          <a:xfrm>
            <a:off x="1099100" y="4514600"/>
            <a:ext cx="2798136" cy="276999"/>
          </a:xfrm>
          <a:prstGeom prst="rect">
            <a:avLst/>
          </a:prstGeom>
        </p:spPr>
        <p:txBody>
          <a:bodyPr wrap="square">
            <a:spAutoFit/>
          </a:bodyPr>
          <a:lstStyle/>
          <a:p>
            <a:r>
              <a:rPr lang="de-DE" sz="1200" dirty="0"/>
              <a:t>Warum liegt das Ziel nicht bei 0%?</a:t>
            </a:r>
          </a:p>
        </p:txBody>
      </p:sp>
      <p:sp>
        <p:nvSpPr>
          <p:cNvPr id="6" name="Rechteck 5"/>
          <p:cNvSpPr/>
          <p:nvPr/>
        </p:nvSpPr>
        <p:spPr>
          <a:xfrm>
            <a:off x="1099100" y="4887288"/>
            <a:ext cx="9394428" cy="1200329"/>
          </a:xfrm>
          <a:prstGeom prst="rect">
            <a:avLst/>
          </a:prstGeom>
        </p:spPr>
        <p:txBody>
          <a:bodyPr wrap="square">
            <a:spAutoFit/>
          </a:bodyPr>
          <a:lstStyle/>
          <a:p>
            <a:r>
              <a:rPr lang="de-DE" sz="1200" dirty="0"/>
              <a:t>Unter dem ersten Punkt finden wir das Adjektiv „arbeitswillig“! In unserer freiheitlichen Demokratie wird niemand zur Arbeit gezwungen. Insbesondere hat Deutschland ein relativ enges soziales Netz. Über das Arbeitslosengeld II und zusätzlich </a:t>
            </a:r>
            <a:r>
              <a:rPr lang="de-DE" sz="1200" dirty="0" err="1"/>
              <a:t>beantragbare</a:t>
            </a:r>
            <a:r>
              <a:rPr lang="de-DE" sz="1200" dirty="0"/>
              <a:t> Sachleistungen kann man in etwa abschätzen, dass eine Person in Deutschland auch ohne Arbeit rund 1000 Euro im Monat an Transferleistungen erhalten kann. Somit kann es nicht überraschen, dass dies durchaus einen Anreiz zur „</a:t>
            </a:r>
            <a:r>
              <a:rPr lang="de-DE" sz="1200" dirty="0" err="1"/>
              <a:t>NIcht</a:t>
            </a:r>
            <a:r>
              <a:rPr lang="de-DE" sz="1200" dirty="0"/>
              <a:t>-Arbeit“ darstellt. In einer freiheitlichen Demokratie kann es nicht als „gut“ oder „schlecht“ eingeordnet werden, wenn ein Individuum sich für „Nicht-Arbeit“ entscheidet, denn diese Möglichkeit ist über die Rahmenbedingungen von der Gesellschaft gesetzt worden, und innerhalb dieser Rahmenbedingungen kann sich jedes Individuum frei entscheiden.</a:t>
            </a:r>
          </a:p>
        </p:txBody>
      </p:sp>
      <p:sp>
        <p:nvSpPr>
          <p:cNvPr id="7" name="Rechteck 6"/>
          <p:cNvSpPr/>
          <p:nvPr/>
        </p:nvSpPr>
        <p:spPr>
          <a:xfrm>
            <a:off x="1099100" y="6183306"/>
            <a:ext cx="9312448" cy="461665"/>
          </a:xfrm>
          <a:prstGeom prst="rect">
            <a:avLst/>
          </a:prstGeom>
        </p:spPr>
        <p:txBody>
          <a:bodyPr wrap="square">
            <a:spAutoFit/>
          </a:bodyPr>
          <a:lstStyle/>
          <a:p>
            <a:r>
              <a:rPr lang="de-DE" sz="1200" dirty="0"/>
              <a:t>Als Folge wäre es nicht sinnvoll das Ziel von einer Arbeitslosenquote von 0% auszugeben, denn unter den gegebenen Rahmenbedingungen, gibt es Individuen, die sich wie geschildert für „Nicht-Arbeit“ entscheiden.</a:t>
            </a:r>
          </a:p>
        </p:txBody>
      </p:sp>
      <p:sp>
        <p:nvSpPr>
          <p:cNvPr id="8" name="Rechteck 7">
            <a:extLst>
              <a:ext uri="{FF2B5EF4-FFF2-40B4-BE49-F238E27FC236}">
                <a16:creationId xmlns:a16="http://schemas.microsoft.com/office/drawing/2014/main" id="{D442FED7-0BE4-414F-A66A-D3114D0A9F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8561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1360448" y="215752"/>
            <a:ext cx="93001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Entwicklung der Arbeitslosigkeit seit Einführung des Euro (Deutschland</a:t>
            </a:r>
            <a:r>
              <a:rPr lang="de-DE" b="1" dirty="0"/>
              <a:t>)</a:t>
            </a:r>
          </a:p>
        </p:txBody>
      </p:sp>
      <p:sp>
        <p:nvSpPr>
          <p:cNvPr id="488452" name="Text Box 4"/>
          <p:cNvSpPr txBox="1">
            <a:spLocks noChangeArrowheads="1"/>
          </p:cNvSpPr>
          <p:nvPr/>
        </p:nvSpPr>
        <p:spPr bwMode="auto">
          <a:xfrm>
            <a:off x="568326" y="5201108"/>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6" name="Text Box 3"/>
          <p:cNvSpPr txBox="1">
            <a:spLocks noChangeArrowheads="1"/>
          </p:cNvSpPr>
          <p:nvPr/>
        </p:nvSpPr>
        <p:spPr bwMode="auto">
          <a:xfrm>
            <a:off x="75456" y="5451700"/>
            <a:ext cx="12116544" cy="6295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Die Arbeitslosigkeit gemessen an der Arbeitslosenzahl, bzw. der Arbeitslosenquote ist seit dem Hoch im Jahr 2005 nahezu kontinuierlich gefallen und nicht einmal in der globalen Finanz- und Wirtschaftskrise kam es zu einem signifikanten Anstieg. Gemessen am Wirtschaftseinbruch von knapp 5% im Zuge der </a:t>
            </a:r>
            <a:r>
              <a:rPr lang="de-DE" altLang="de-DE" sz="1400" dirty="0" err="1">
                <a:solidFill>
                  <a:srgbClr val="000000"/>
                </a:solidFill>
              </a:rPr>
              <a:t>Coronapandemie</a:t>
            </a:r>
            <a:r>
              <a:rPr lang="de-DE" altLang="de-DE" sz="1400" dirty="0">
                <a:solidFill>
                  <a:srgbClr val="000000"/>
                </a:solidFill>
              </a:rPr>
              <a:t> ist der Anstieg um 1 Prozentpunkt im Jahr 2020 ebenfalls als sehr gering einzustufen. Erklärung folgt! Zudem stellt der deutsche Arbeitsmarkt seit der globalen Finanzkrise ein bemerkenswertes Phänomen dar, dass er sich mehr oder weniger konjunkturunabhängig in einem dauerhaften Trend positiv entwickelt. Ob dies allerdings im Zuge der demografischen Veränderung in Deutschland. Aktuell gehen (lässt man die Zuwanderung unberücksichtigt) 200.000 – 300.000 Personen mehr jedes Jahr in den Ruhestand, als junge Personen in den Arbeitsmarkt eintreten!</a:t>
            </a:r>
          </a:p>
          <a:p>
            <a:pPr eaLnBrk="1" hangingPunct="1">
              <a:buClrTx/>
            </a:pPr>
            <a:endParaRPr lang="de-DE" altLang="de-DE" sz="1400" dirty="0">
              <a:solidFill>
                <a:srgbClr val="000000"/>
              </a:solidFill>
            </a:endParaRPr>
          </a:p>
        </p:txBody>
      </p:sp>
      <p:sp>
        <p:nvSpPr>
          <p:cNvPr id="7" name="Rechteck 6">
            <a:extLst>
              <a:ext uri="{FF2B5EF4-FFF2-40B4-BE49-F238E27FC236}">
                <a16:creationId xmlns:a16="http://schemas.microsoft.com/office/drawing/2014/main" id="{282E1427-5C1E-45E3-91F9-9BB624F41A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518C8F26-BC7F-40E4-AE51-C905C20FA428}"/>
              </a:ext>
            </a:extLst>
          </p:cNvPr>
          <p:cNvPicPr>
            <a:picLocks noChangeAspect="1"/>
          </p:cNvPicPr>
          <p:nvPr/>
        </p:nvPicPr>
        <p:blipFill>
          <a:blip r:embed="rId3"/>
          <a:stretch>
            <a:fillRect/>
          </a:stretch>
        </p:blipFill>
        <p:spPr>
          <a:xfrm>
            <a:off x="0" y="720000"/>
            <a:ext cx="7570093" cy="4320000"/>
          </a:xfrm>
          <a:prstGeom prst="rect">
            <a:avLst/>
          </a:prstGeom>
        </p:spPr>
      </p:pic>
    </p:spTree>
    <p:extLst>
      <p:ext uri="{BB962C8B-B14F-4D97-AF65-F5344CB8AC3E}">
        <p14:creationId xmlns:p14="http://schemas.microsoft.com/office/powerpoint/2010/main" val="8589257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ChangeArrowheads="1"/>
          </p:cNvSpPr>
          <p:nvPr/>
        </p:nvSpPr>
        <p:spPr bwMode="auto">
          <a:xfrm>
            <a:off x="3432602" y="14884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 allgemeine Definition</a:t>
            </a:r>
          </a:p>
        </p:txBody>
      </p:sp>
      <p:sp>
        <p:nvSpPr>
          <p:cNvPr id="130052" name="Text Box 3"/>
          <p:cNvSpPr txBox="1">
            <a:spLocks noChangeArrowheads="1"/>
          </p:cNvSpPr>
          <p:nvPr/>
        </p:nvSpPr>
        <p:spPr bwMode="auto">
          <a:xfrm>
            <a:off x="1611314" y="1628775"/>
            <a:ext cx="9056687" cy="230832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a:t>Als </a:t>
            </a:r>
            <a:r>
              <a:rPr lang="de-DE" sz="2400" b="1"/>
              <a:t>arbeitslos gilt</a:t>
            </a:r>
            <a:r>
              <a:rPr lang="de-DE" sz="2400"/>
              <a:t>, wer</a:t>
            </a:r>
          </a:p>
          <a:p>
            <a:endParaRPr lang="de-DE" sz="2400"/>
          </a:p>
          <a:p>
            <a:endParaRPr lang="de-DE" sz="2400"/>
          </a:p>
          <a:p>
            <a:r>
              <a:rPr lang="de-DE" sz="2400" b="1"/>
              <a:t>in einem festgelegten Zeitraum für eine bezahlte Tätigkeit zur Verfügung stand und konkrete Maßnahmen unternommen hat, um eine Arbeit zu finden.</a:t>
            </a:r>
          </a:p>
        </p:txBody>
      </p:sp>
      <p:sp>
        <p:nvSpPr>
          <p:cNvPr id="4" name="Rechteck 3">
            <a:extLst>
              <a:ext uri="{FF2B5EF4-FFF2-40B4-BE49-F238E27FC236}">
                <a16:creationId xmlns:a16="http://schemas.microsoft.com/office/drawing/2014/main" id="{A13CB94F-AAAB-4E29-98D8-8B6643B06C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56587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ChangeArrowheads="1"/>
          </p:cNvSpPr>
          <p:nvPr/>
        </p:nvSpPr>
        <p:spPr bwMode="auto">
          <a:xfrm>
            <a:off x="2467188" y="192348"/>
            <a:ext cx="734493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der Bundesagentur für Arbeit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(registrierte Arbeitslose)</a:t>
            </a:r>
          </a:p>
        </p:txBody>
      </p:sp>
      <p:sp>
        <p:nvSpPr>
          <p:cNvPr id="131076" name="Text Box 3"/>
          <p:cNvSpPr txBox="1">
            <a:spLocks noChangeArrowheads="1"/>
          </p:cNvSpPr>
          <p:nvPr/>
        </p:nvSpPr>
        <p:spPr bwMode="auto">
          <a:xfrm>
            <a:off x="421246" y="1025526"/>
            <a:ext cx="9056687" cy="480131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dirty="0"/>
              <a:t>Arbeitslose sind Personen zwischen 15 und 65 (67) Jahren, die</a:t>
            </a:r>
          </a:p>
          <a:p>
            <a:endParaRPr lang="de-DE" dirty="0"/>
          </a:p>
          <a:p>
            <a:pPr>
              <a:buFontTx/>
              <a:buChar char="•"/>
            </a:pPr>
            <a:r>
              <a:rPr lang="de-DE" dirty="0"/>
              <a:t> 	vorübergehend nicht in einem Beschäftigungsverhältnis stehen oder 	weniger als 15 	Stunden pro Woche arbeiten,</a:t>
            </a:r>
          </a:p>
          <a:p>
            <a:pPr>
              <a:buFontTx/>
              <a:buChar char="•"/>
            </a:pPr>
            <a:r>
              <a:rPr lang="de-DE" dirty="0"/>
              <a:t> 	eine versicherungspflichtige Beschäftigung suchen und dabei den 	Vermittlungsbemühungen der Agentur für Arbeit zur Verfügung stehen,</a:t>
            </a:r>
          </a:p>
          <a:p>
            <a:pPr>
              <a:buFontTx/>
              <a:buChar char="•"/>
            </a:pPr>
            <a:r>
              <a:rPr lang="de-DE" dirty="0"/>
              <a:t> 	sich bei einer Agentur für Arbeit arbeitslos gemeldet haben.</a:t>
            </a:r>
          </a:p>
          <a:p>
            <a:pPr marL="571500" indent="-571500">
              <a:buFont typeface="Wingdings" panose="05000000000000000000" pitchFamily="2" charset="2"/>
              <a:buChar char="Ø"/>
            </a:pPr>
            <a:endParaRPr lang="de-DE" sz="3600" dirty="0">
              <a:cs typeface="Times New Roman" pitchFamily="18" charset="0"/>
            </a:endParaRPr>
          </a:p>
          <a:p>
            <a:pPr marL="1485900" lvl="2" indent="-571500">
              <a:buFont typeface="Wingdings" panose="05000000000000000000" pitchFamily="2" charset="2"/>
              <a:buChar char="Ø"/>
            </a:pPr>
            <a:r>
              <a:rPr lang="de-DE" b="1" dirty="0">
                <a:cs typeface="Times New Roman" pitchFamily="18" charset="0"/>
              </a:rPr>
              <a:t>aber als nicht arbeitslos gelten Personen, die</a:t>
            </a:r>
          </a:p>
          <a:p>
            <a:pPr>
              <a:buFontTx/>
              <a:buNone/>
            </a:pPr>
            <a:endParaRPr lang="de-DE" dirty="0">
              <a:cs typeface="Times New Roman" pitchFamily="18" charset="0"/>
            </a:endParaRPr>
          </a:p>
          <a:p>
            <a:pPr>
              <a:buFontTx/>
              <a:buChar char="•"/>
            </a:pPr>
            <a:r>
              <a:rPr lang="de-DE" dirty="0"/>
              <a:t> 	nicht arbeiten dürfen oder können,</a:t>
            </a:r>
          </a:p>
          <a:p>
            <a:pPr>
              <a:buFontTx/>
              <a:buChar char="•"/>
            </a:pPr>
            <a:r>
              <a:rPr lang="de-DE" dirty="0"/>
              <a:t> 	ihre Verfügbarkeit einschränken,</a:t>
            </a:r>
          </a:p>
          <a:p>
            <a:pPr>
              <a:buFontTx/>
              <a:buChar char="•"/>
            </a:pPr>
            <a:r>
              <a:rPr lang="de-DE" dirty="0"/>
              <a:t> 	sich als Nichtleistungsempfänger länger als drei Monate nicht mehr bei der 	zuständigen Agentur für Arbeit gemeldet haben,</a:t>
            </a:r>
          </a:p>
          <a:p>
            <a:pPr>
              <a:buFontTx/>
              <a:buChar char="•"/>
            </a:pPr>
            <a:r>
              <a:rPr lang="de-DE" dirty="0"/>
              <a:t> 	arbeitsunfähig erkrankt sind,</a:t>
            </a:r>
          </a:p>
          <a:p>
            <a:pPr>
              <a:buFontTx/>
              <a:buChar char="•"/>
            </a:pPr>
            <a:r>
              <a:rPr lang="de-DE" dirty="0"/>
              <a:t> 	Schüler, Studenten und Schulabgänger, die eine Ausbildungsstelle suchen </a:t>
            </a:r>
          </a:p>
        </p:txBody>
      </p:sp>
      <p:sp>
        <p:nvSpPr>
          <p:cNvPr id="4" name="Rechteck 3">
            <a:extLst>
              <a:ext uri="{FF2B5EF4-FFF2-40B4-BE49-F238E27FC236}">
                <a16:creationId xmlns:a16="http://schemas.microsoft.com/office/drawing/2014/main" id="{0D4C2494-8FAB-45E6-B670-FA781755F81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9788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ChangeArrowheads="1"/>
          </p:cNvSpPr>
          <p:nvPr/>
        </p:nvSpPr>
        <p:spPr bwMode="auto">
          <a:xfrm>
            <a:off x="2484748" y="86845"/>
            <a:ext cx="6443662"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ILO-Konzept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(Erwerbslose)</a:t>
            </a:r>
          </a:p>
        </p:txBody>
      </p:sp>
      <p:sp>
        <p:nvSpPr>
          <p:cNvPr id="132100" name="Text Box 3"/>
          <p:cNvSpPr txBox="1">
            <a:spLocks noChangeArrowheads="1"/>
          </p:cNvSpPr>
          <p:nvPr/>
        </p:nvSpPr>
        <p:spPr bwMode="auto">
          <a:xfrm>
            <a:off x="720655" y="870885"/>
            <a:ext cx="972014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de-DE" sz="2400" dirty="0"/>
              <a:t>Als arbeitslos gelten Personen zwischen 15 und 74, die</a:t>
            </a:r>
          </a:p>
          <a:p>
            <a:pPr>
              <a:buFontTx/>
              <a:buNone/>
            </a:pPr>
            <a:r>
              <a:rPr lang="de-DE" sz="2400" dirty="0"/>
              <a:t> </a:t>
            </a:r>
          </a:p>
          <a:p>
            <a:pPr>
              <a:buFontTx/>
              <a:buNone/>
            </a:pPr>
            <a:r>
              <a:rPr lang="de-DE" sz="2400" dirty="0"/>
              <a:t>	</a:t>
            </a:r>
          </a:p>
          <a:p>
            <a:pPr>
              <a:buFontTx/>
              <a:buChar char="•"/>
            </a:pPr>
            <a:r>
              <a:rPr lang="de-DE" sz="2400" dirty="0"/>
              <a:t> 	weniger als eine Stunde pro Woche gearbeitet haben,</a:t>
            </a:r>
          </a:p>
          <a:p>
            <a:pPr>
              <a:buFontTx/>
              <a:buChar char="•"/>
            </a:pPr>
            <a:r>
              <a:rPr lang="de-DE" sz="2400" dirty="0"/>
              <a:t> 	in den vergangenen vier Wochen aktiv Arbeit gesucht haben und</a:t>
            </a:r>
          </a:p>
          <a:p>
            <a:pPr>
              <a:buFontTx/>
              <a:buChar char="•"/>
            </a:pPr>
            <a:r>
              <a:rPr lang="de-DE" sz="2400" dirty="0"/>
              <a:t> 	innerhalb von zwei Wochen für eine Arbeitstätigkeit verfügbar sind</a:t>
            </a:r>
          </a:p>
          <a:p>
            <a:pPr>
              <a:buFontTx/>
              <a:buNone/>
            </a:pPr>
            <a:endParaRPr lang="de-DE" sz="2400" dirty="0"/>
          </a:p>
          <a:p>
            <a:pPr>
              <a:buFontTx/>
              <a:buNone/>
            </a:pPr>
            <a:endParaRPr lang="de-DE" sz="2400" dirty="0"/>
          </a:p>
          <a:p>
            <a:pPr>
              <a:buFontTx/>
              <a:buNone/>
            </a:pPr>
            <a:r>
              <a:rPr lang="de-DE" sz="2400" dirty="0"/>
              <a:t>Die Erhebung der ILO-Arbeitsmarktstatistik ist in Deutschland Teil des Mikrozensus, einer computergestützten Haushaltsbefragung</a:t>
            </a:r>
          </a:p>
        </p:txBody>
      </p:sp>
      <p:sp>
        <p:nvSpPr>
          <p:cNvPr id="4" name="Rechteck 3">
            <a:extLst>
              <a:ext uri="{FF2B5EF4-FFF2-40B4-BE49-F238E27FC236}">
                <a16:creationId xmlns:a16="http://schemas.microsoft.com/office/drawing/2014/main" id="{2EAF3F47-F0C4-450D-9924-7668FAD950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4718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2"/>
          <p:cNvSpPr>
            <a:spLocks noChangeArrowheads="1"/>
          </p:cNvSpPr>
          <p:nvPr/>
        </p:nvSpPr>
        <p:spPr bwMode="auto">
          <a:xfrm>
            <a:off x="3098065" y="9388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Berechnung der Arbeitslosenquote</a:t>
            </a:r>
          </a:p>
        </p:txBody>
      </p:sp>
      <p:sp>
        <p:nvSpPr>
          <p:cNvPr id="133124" name="Text Box 3"/>
          <p:cNvSpPr txBox="1">
            <a:spLocks noChangeArrowheads="1"/>
          </p:cNvSpPr>
          <p:nvPr/>
        </p:nvSpPr>
        <p:spPr bwMode="auto">
          <a:xfrm>
            <a:off x="485040" y="911226"/>
            <a:ext cx="905668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u="sng" dirty="0"/>
              <a:t>Bundesagentur für Arbeit:</a:t>
            </a:r>
            <a:endParaRPr lang="de-DE" dirty="0"/>
          </a:p>
          <a:p>
            <a:pPr>
              <a:buFontTx/>
              <a:buNone/>
            </a:pPr>
            <a:r>
              <a:rPr lang="de-DE" dirty="0"/>
              <a:t>					registrierte Arbeitslose</a:t>
            </a:r>
          </a:p>
          <a:p>
            <a:pPr>
              <a:buFontTx/>
              <a:buNone/>
            </a:pPr>
            <a:r>
              <a:rPr lang="de-DE" dirty="0"/>
              <a:t>					–––––––––––––––––––</a:t>
            </a:r>
          </a:p>
          <a:p>
            <a:pPr>
              <a:buFontTx/>
              <a:buNone/>
            </a:pPr>
            <a:r>
              <a:rPr lang="de-DE" dirty="0"/>
              <a:t>					zivile Erwerbspersonen</a:t>
            </a:r>
          </a:p>
          <a:p>
            <a:pPr>
              <a:buFontTx/>
              <a:buNone/>
            </a:pPr>
            <a:endParaRPr lang="de-DE" dirty="0"/>
          </a:p>
          <a:p>
            <a:pPr>
              <a:buFontTx/>
              <a:buNone/>
            </a:pPr>
            <a:r>
              <a:rPr lang="de-DE" u="sng" dirty="0"/>
              <a:t>ILO-Konzept:</a:t>
            </a:r>
          </a:p>
          <a:p>
            <a:pPr>
              <a:buFontTx/>
              <a:buNone/>
            </a:pPr>
            <a:r>
              <a:rPr lang="de-DE" dirty="0"/>
              <a:t>					       Erwerbslose</a:t>
            </a:r>
          </a:p>
          <a:p>
            <a:pPr>
              <a:buFontTx/>
              <a:buNone/>
            </a:pPr>
            <a:r>
              <a:rPr lang="de-DE" dirty="0"/>
              <a:t>					–––––––––––––––––––</a:t>
            </a:r>
          </a:p>
          <a:p>
            <a:pPr>
              <a:buFontTx/>
              <a:buNone/>
            </a:pPr>
            <a:r>
              <a:rPr lang="de-DE" dirty="0"/>
              <a:t>					    Erwerbspersonen</a:t>
            </a:r>
          </a:p>
          <a:p>
            <a:pPr>
              <a:buFontTx/>
              <a:buNone/>
            </a:pPr>
            <a:endParaRPr lang="de-DE" dirty="0"/>
          </a:p>
          <a:p>
            <a:pPr>
              <a:buFontTx/>
              <a:buChar char="•"/>
            </a:pPr>
            <a:r>
              <a:rPr lang="de-DE" sz="2000" dirty="0"/>
              <a:t> zivile Erwerbspersonen = Arbeitnehmer + Selbstständige + registrierte Arbeitslose</a:t>
            </a:r>
          </a:p>
          <a:p>
            <a:pPr>
              <a:buFontTx/>
              <a:buChar char="•"/>
            </a:pPr>
            <a:r>
              <a:rPr lang="de-DE" sz="2000" dirty="0"/>
              <a:t> Erwerbspersonen = Arbeitnehmer + Selbstständige + Erwerbslose</a:t>
            </a:r>
          </a:p>
          <a:p>
            <a:pPr>
              <a:buFontTx/>
              <a:buNone/>
            </a:pPr>
            <a:endParaRPr lang="de-DE" sz="2000" dirty="0"/>
          </a:p>
        </p:txBody>
      </p:sp>
      <p:sp>
        <p:nvSpPr>
          <p:cNvPr id="4" name="Rechteck 3">
            <a:extLst>
              <a:ext uri="{FF2B5EF4-FFF2-40B4-BE49-F238E27FC236}">
                <a16:creationId xmlns:a16="http://schemas.microsoft.com/office/drawing/2014/main" id="{1272072A-F77A-4056-87BC-C134F5791D0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81456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p:cNvSpPr>
            <a:spLocks noChangeArrowheads="1"/>
          </p:cNvSpPr>
          <p:nvPr/>
        </p:nvSpPr>
        <p:spPr bwMode="auto">
          <a:xfrm>
            <a:off x="3053460" y="182415"/>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Vergleich der ILO-Quote und der BA-Quote</a:t>
            </a:r>
          </a:p>
        </p:txBody>
      </p:sp>
      <p:sp>
        <p:nvSpPr>
          <p:cNvPr id="134148" name="Text Box 3"/>
          <p:cNvSpPr txBox="1">
            <a:spLocks noChangeArrowheads="1"/>
          </p:cNvSpPr>
          <p:nvPr/>
        </p:nvSpPr>
        <p:spPr bwMode="auto">
          <a:xfrm>
            <a:off x="1611314" y="1025526"/>
            <a:ext cx="9056687" cy="396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sz="2000"/>
              <a:t> </a:t>
            </a:r>
          </a:p>
        </p:txBody>
      </p:sp>
      <p:graphicFrame>
        <p:nvGraphicFramePr>
          <p:cNvPr id="1078276" name="Group 4"/>
          <p:cNvGraphicFramePr>
            <a:graphicFrameLocks noGrp="1"/>
          </p:cNvGraphicFramePr>
          <p:nvPr/>
        </p:nvGraphicFramePr>
        <p:xfrm>
          <a:off x="1703389" y="1052513"/>
          <a:ext cx="8785225" cy="2817812"/>
        </p:xfrm>
        <a:graphic>
          <a:graphicData uri="http://schemas.openxmlformats.org/drawingml/2006/table">
            <a:tbl>
              <a:tblPr/>
              <a:tblGrid>
                <a:gridCol w="1728787">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gridCol w="3311525">
                  <a:extLst>
                    <a:ext uri="{9D8B030D-6E8A-4147-A177-3AD203B41FA5}">
                      <a16:colId xmlns:a16="http://schemas.microsoft.com/office/drawing/2014/main" val="20002"/>
                    </a:ext>
                  </a:extLst>
                </a:gridCol>
              </a:tblGrid>
              <a:tr h="84092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ILO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351">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Tätigkeit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15h</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1h</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0006">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Alterspanne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15-65 (67) Jahre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15-74 Jahre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Abfrage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Persönliche Meldung bei der 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Umfrage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Verfügbarkeit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sofort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innerhalb von 2 Wochen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4175" name="Text Box 30"/>
          <p:cNvSpPr txBox="1">
            <a:spLocks noChangeArrowheads="1"/>
          </p:cNvSpPr>
          <p:nvPr/>
        </p:nvSpPr>
        <p:spPr bwMode="auto">
          <a:xfrm>
            <a:off x="233083" y="4022725"/>
            <a:ext cx="8964613" cy="147732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dirty="0"/>
              <a:t> 	Für nationale Untersuchungen wird vornehmlich auf die BA-Statistik </a:t>
            </a:r>
          </a:p>
          <a:p>
            <a:pPr>
              <a:buFontTx/>
              <a:buNone/>
            </a:pPr>
            <a:r>
              <a:rPr lang="de-DE" dirty="0"/>
              <a:t>	zurückgegriffen, aufgrund der höheren Datengenauigkeit</a:t>
            </a:r>
          </a:p>
          <a:p>
            <a:pPr>
              <a:buFontTx/>
              <a:buChar char="•"/>
            </a:pPr>
            <a:endParaRPr lang="de-DE" dirty="0"/>
          </a:p>
          <a:p>
            <a:pPr>
              <a:buFontTx/>
              <a:buChar char="•"/>
            </a:pPr>
            <a:r>
              <a:rPr lang="de-DE" dirty="0"/>
              <a:t> 	Für internationale Vergleiche wird die ILO-Statistik herangezogen, da die 	nationalen Statistiken zu große Unterschiede in den Definitionen aufweisen.</a:t>
            </a:r>
          </a:p>
        </p:txBody>
      </p:sp>
      <p:sp>
        <p:nvSpPr>
          <p:cNvPr id="2" name="Rechteck 1"/>
          <p:cNvSpPr/>
          <p:nvPr/>
        </p:nvSpPr>
        <p:spPr>
          <a:xfrm>
            <a:off x="1181100" y="6070015"/>
            <a:ext cx="10652760" cy="646331"/>
          </a:xfrm>
          <a:prstGeom prst="rect">
            <a:avLst/>
          </a:prstGeom>
        </p:spPr>
        <p:txBody>
          <a:bodyPr wrap="square">
            <a:spAutoFit/>
          </a:bodyPr>
          <a:lstStyle/>
          <a:p>
            <a:r>
              <a:rPr lang="de-DE" dirty="0"/>
              <a:t>→ Man kann somit nicht davon reden, dass die eine Kennzahl besser ist, als die andere, sondern vielmehr ist für die jeweilige Situation immer die passende Kennzahl zu wählen!</a:t>
            </a:r>
          </a:p>
        </p:txBody>
      </p:sp>
      <p:sp>
        <p:nvSpPr>
          <p:cNvPr id="7" name="Rechteck 6">
            <a:extLst>
              <a:ext uri="{FF2B5EF4-FFF2-40B4-BE49-F238E27FC236}">
                <a16:creationId xmlns:a16="http://schemas.microsoft.com/office/drawing/2014/main" id="{D9B57771-A2EF-4D5F-A49B-4CDA6FD0B84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5382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
        <p:nvSpPr>
          <p:cNvPr id="5" name="Rechteck 4">
            <a:extLst>
              <a:ext uri="{FF2B5EF4-FFF2-40B4-BE49-F238E27FC236}">
                <a16:creationId xmlns:a16="http://schemas.microsoft.com/office/drawing/2014/main" id="{198CEF42-B675-4D65-B9B8-55759AAF246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E921EDC5-5A9E-4D90-B5C4-6BF136DE9954}"/>
              </a:ext>
            </a:extLst>
          </p:cNvPr>
          <p:cNvPicPr>
            <a:picLocks noChangeAspect="1"/>
          </p:cNvPicPr>
          <p:nvPr/>
        </p:nvPicPr>
        <p:blipFill>
          <a:blip r:embed="rId3"/>
          <a:stretch>
            <a:fillRect/>
          </a:stretch>
        </p:blipFill>
        <p:spPr>
          <a:xfrm>
            <a:off x="0" y="720000"/>
            <a:ext cx="6573600" cy="4320000"/>
          </a:xfrm>
          <a:prstGeom prst="rect">
            <a:avLst/>
          </a:prstGeom>
        </p:spPr>
      </p:pic>
      <p:sp>
        <p:nvSpPr>
          <p:cNvPr id="135171" name="Rectangle 2"/>
          <p:cNvSpPr>
            <a:spLocks noChangeArrowheads="1"/>
          </p:cNvSpPr>
          <p:nvPr/>
        </p:nvSpPr>
        <p:spPr bwMode="auto">
          <a:xfrm>
            <a:off x="393160" y="97822"/>
            <a:ext cx="7950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der Arbeitslosigkeit in Deutschland</a:t>
            </a:r>
          </a:p>
        </p:txBody>
      </p:sp>
      <p:sp>
        <p:nvSpPr>
          <p:cNvPr id="135172" name="Text Box 4"/>
          <p:cNvSpPr txBox="1">
            <a:spLocks noChangeArrowheads="1"/>
          </p:cNvSpPr>
          <p:nvPr/>
        </p:nvSpPr>
        <p:spPr bwMode="auto">
          <a:xfrm>
            <a:off x="1611314" y="6235701"/>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5" name="Text Box 4"/>
          <p:cNvSpPr txBox="1">
            <a:spLocks noChangeArrowheads="1"/>
          </p:cNvSpPr>
          <p:nvPr/>
        </p:nvSpPr>
        <p:spPr bwMode="auto">
          <a:xfrm>
            <a:off x="6584924" y="326689"/>
            <a:ext cx="5607076" cy="73866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Was ist das gegenüber den Jahresdaten zu erkennende</a:t>
            </a:r>
          </a:p>
          <a:p>
            <a:r>
              <a:rPr lang="de-DE" sz="1400" dirty="0"/>
              <a:t>unterjährige immer wiederkehrende Muster in der</a:t>
            </a:r>
          </a:p>
          <a:p>
            <a:r>
              <a:rPr lang="de-DE" sz="1400" dirty="0"/>
              <a:t>Zeitreihe? </a:t>
            </a:r>
          </a:p>
        </p:txBody>
      </p:sp>
      <p:sp>
        <p:nvSpPr>
          <p:cNvPr id="6" name="Text Box 4"/>
          <p:cNvSpPr txBox="1">
            <a:spLocks noChangeArrowheads="1"/>
          </p:cNvSpPr>
          <p:nvPr/>
        </p:nvSpPr>
        <p:spPr bwMode="auto">
          <a:xfrm>
            <a:off x="6677094" y="3226454"/>
            <a:ext cx="5514906" cy="179726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Einstellungszyklen!</a:t>
            </a:r>
          </a:p>
          <a:p>
            <a:endParaRPr lang="de-DE" sz="1400" dirty="0"/>
          </a:p>
          <a:p>
            <a:r>
              <a:rPr lang="de-DE" sz="1400" dirty="0"/>
              <a:t>Ausbildungszeiten (Schule/Berufsschule…) enden vornehmlich im Sommer. Somit stellen sich auch die Personalabteilungen darauf ein vornehmlich nach den Sommerferien einzustellen</a:t>
            </a:r>
          </a:p>
          <a:p>
            <a:endParaRPr lang="de-DE" sz="1400" dirty="0"/>
          </a:p>
          <a:p>
            <a:r>
              <a:rPr lang="de-DE" sz="1400" dirty="0"/>
              <a:t>-&gt; Herbstbelebung</a:t>
            </a:r>
          </a:p>
        </p:txBody>
      </p:sp>
      <p:sp>
        <p:nvSpPr>
          <p:cNvPr id="7" name="Text Box 4"/>
          <p:cNvSpPr txBox="1">
            <a:spLocks noChangeArrowheads="1"/>
          </p:cNvSpPr>
          <p:nvPr/>
        </p:nvSpPr>
        <p:spPr bwMode="auto">
          <a:xfrm>
            <a:off x="6677094" y="1172052"/>
            <a:ext cx="5514906" cy="21539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Das saisonale Muster:</a:t>
            </a:r>
          </a:p>
          <a:p>
            <a:endParaRPr lang="de-DE" sz="1400" dirty="0"/>
          </a:p>
          <a:p>
            <a:r>
              <a:rPr lang="de-DE" sz="1400" dirty="0"/>
              <a:t>z.B.	Bautätigkeit im Winter niedrig</a:t>
            </a:r>
          </a:p>
          <a:p>
            <a:r>
              <a:rPr lang="de-DE" sz="1400" dirty="0"/>
              <a:t>	Tourismus im Sommer hoch</a:t>
            </a:r>
          </a:p>
          <a:p>
            <a:endParaRPr lang="de-DE" sz="1400" dirty="0"/>
          </a:p>
          <a:p>
            <a:r>
              <a:rPr lang="de-DE" sz="1400" dirty="0"/>
              <a:t>-&gt; Frühjahrsbelebung</a:t>
            </a:r>
          </a:p>
          <a:p>
            <a:endParaRPr lang="de-DE" sz="1400" dirty="0"/>
          </a:p>
          <a:p>
            <a:r>
              <a:rPr lang="de-DE" sz="1400" dirty="0"/>
              <a:t>Woher kommt dann aber der auffällige Anstieg im Sept/Okt?</a:t>
            </a:r>
          </a:p>
        </p:txBody>
      </p:sp>
      <p:sp>
        <p:nvSpPr>
          <p:cNvPr id="4" name="Ellipse 3"/>
          <p:cNvSpPr/>
          <p:nvPr/>
        </p:nvSpPr>
        <p:spPr>
          <a:xfrm>
            <a:off x="5208495" y="2115898"/>
            <a:ext cx="676238" cy="12100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mit Pfeil 8"/>
          <p:cNvCxnSpPr>
            <a:cxnSpLocks/>
          </p:cNvCxnSpPr>
          <p:nvPr/>
        </p:nvCxnSpPr>
        <p:spPr>
          <a:xfrm flipH="1" flipV="1">
            <a:off x="5884733" y="3173507"/>
            <a:ext cx="1490979" cy="191366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 Box 4"/>
          <p:cNvSpPr txBox="1">
            <a:spLocks noChangeArrowheads="1"/>
          </p:cNvSpPr>
          <p:nvPr/>
        </p:nvSpPr>
        <p:spPr bwMode="auto">
          <a:xfrm>
            <a:off x="6677094" y="4978199"/>
            <a:ext cx="5514906" cy="180995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Auf Monatsbasis ist ein „Corona-Effekt“ zu erkennen, mit einem Anstieg von 500.000 von 2,3 Mio. auf etwa 2,9 </a:t>
            </a:r>
            <a:r>
              <a:rPr lang="de-DE" sz="1400" dirty="0" err="1"/>
              <a:t>Mio</a:t>
            </a:r>
            <a:r>
              <a:rPr lang="de-DE" sz="1400" dirty="0"/>
              <a:t> im Winter 2020/21. Bezogen auf den dramatischen Einbruch der Wirtschaft im letzten halben Jahr ist aber auch dieser Anstieg nur moderat! Zudem ist mittlerweile schon annähernd wieder das Vorkrisenniveau erreicht! Gleiche Erklärung wie in der Finanzkrise folgt!</a:t>
            </a:r>
          </a:p>
        </p:txBody>
      </p:sp>
      <p:sp>
        <p:nvSpPr>
          <p:cNvPr id="11" name="Rechteck 10">
            <a:extLst>
              <a:ext uri="{FF2B5EF4-FFF2-40B4-BE49-F238E27FC236}">
                <a16:creationId xmlns:a16="http://schemas.microsoft.com/office/drawing/2014/main" id="{A9D58666-B24B-4EAE-B54C-6F7591185D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597857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4" grpId="0" animBg="1"/>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Arten von Arbeitslosigkeit</a:t>
            </a:r>
          </a:p>
        </p:txBody>
      </p:sp>
      <p:sp>
        <p:nvSpPr>
          <p:cNvPr id="136196" name="Text Box 3"/>
          <p:cNvSpPr txBox="1">
            <a:spLocks noChangeArrowheads="1"/>
          </p:cNvSpPr>
          <p:nvPr/>
        </p:nvSpPr>
        <p:spPr bwMode="auto">
          <a:xfrm>
            <a:off x="429359" y="1878331"/>
            <a:ext cx="7926507" cy="3049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b="1" dirty="0">
                <a:solidFill>
                  <a:srgbClr val="000000"/>
                </a:solidFill>
              </a:rPr>
              <a:t>Kurzfristig:		Saisonale und friktionelle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Mittelfristig:		Konjunkturelle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Langfristig:		Strukturelle Arbeitslosigkeit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 Box 4"/>
          <p:cNvSpPr txBox="1">
            <a:spLocks noChangeArrowheads="1"/>
          </p:cNvSpPr>
          <p:nvPr/>
        </p:nvSpPr>
        <p:spPr bwMode="auto">
          <a:xfrm>
            <a:off x="8321576" y="2320583"/>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1  Jahre</a:t>
            </a:r>
          </a:p>
        </p:txBody>
      </p:sp>
      <p:sp>
        <p:nvSpPr>
          <p:cNvPr id="5" name="Text Box 4"/>
          <p:cNvSpPr txBox="1">
            <a:spLocks noChangeArrowheads="1"/>
          </p:cNvSpPr>
          <p:nvPr/>
        </p:nvSpPr>
        <p:spPr bwMode="auto">
          <a:xfrm>
            <a:off x="8287286" y="3082875"/>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3 Jahr</a:t>
            </a:r>
          </a:p>
        </p:txBody>
      </p:sp>
      <p:sp>
        <p:nvSpPr>
          <p:cNvPr id="6" name="Text Box 4"/>
          <p:cNvSpPr txBox="1">
            <a:spLocks noChangeArrowheads="1"/>
          </p:cNvSpPr>
          <p:nvPr/>
        </p:nvSpPr>
        <p:spPr bwMode="auto">
          <a:xfrm>
            <a:off x="8377874" y="3726764"/>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über 3  Jahre</a:t>
            </a:r>
          </a:p>
        </p:txBody>
      </p:sp>
      <p:sp>
        <p:nvSpPr>
          <p:cNvPr id="7" name="Rechteck 6">
            <a:extLst>
              <a:ext uri="{FF2B5EF4-FFF2-40B4-BE49-F238E27FC236}">
                <a16:creationId xmlns:a16="http://schemas.microsoft.com/office/drawing/2014/main" id="{1F8AB83E-378F-435D-8DA0-08CAA654C95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82550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Kurzfristige Arbeitslosigkeit</a:t>
            </a:r>
          </a:p>
        </p:txBody>
      </p:sp>
      <p:sp>
        <p:nvSpPr>
          <p:cNvPr id="137220" name="Text Box 3"/>
          <p:cNvSpPr txBox="1">
            <a:spLocks noChangeArrowheads="1"/>
          </p:cNvSpPr>
          <p:nvPr/>
        </p:nvSpPr>
        <p:spPr bwMode="auto">
          <a:xfrm>
            <a:off x="1558926" y="1052514"/>
            <a:ext cx="8781869"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Saisonale Arbeitslosigkeit:</a:t>
            </a:r>
          </a:p>
          <a:p>
            <a:pPr eaLnBrk="1" hangingPunct="1">
              <a:buFontTx/>
              <a:buChar char="•"/>
            </a:pPr>
            <a:r>
              <a:rPr lang="de-DE" dirty="0">
                <a:solidFill>
                  <a:schemeClr val="tx1"/>
                </a:solidFill>
              </a:rPr>
              <a:t> 	Produktionsschwankungen im Jahresverlauf z. B. in der Landwirtschaft </a:t>
            </a:r>
          </a:p>
          <a:p>
            <a:pPr eaLnBrk="1" hangingPunct="1">
              <a:buFontTx/>
              <a:buNone/>
            </a:pPr>
            <a:r>
              <a:rPr lang="de-DE" dirty="0">
                <a:solidFill>
                  <a:schemeClr val="tx1"/>
                </a:solidFill>
              </a:rPr>
              <a:t>		und Bauwirtschaft</a:t>
            </a:r>
          </a:p>
          <a:p>
            <a:pPr eaLnBrk="1" hangingPunct="1">
              <a:buFontTx/>
              <a:buChar char="•"/>
            </a:pPr>
            <a:r>
              <a:rPr lang="de-DE" dirty="0">
                <a:solidFill>
                  <a:schemeClr val="tx1"/>
                </a:solidFill>
              </a:rPr>
              <a:t> 	Nachfrageschwankungen im Jahresverlauf z. B. im Tourismus durch</a:t>
            </a:r>
          </a:p>
          <a:p>
            <a:pPr eaLnBrk="1" hangingPunct="1">
              <a:buFontTx/>
              <a:buNone/>
            </a:pPr>
            <a:r>
              <a:rPr lang="de-DE" dirty="0">
                <a:solidFill>
                  <a:schemeClr val="tx1"/>
                </a:solidFill>
              </a:rPr>
              <a:t>		Wetterlage und Schulferien</a:t>
            </a:r>
          </a:p>
          <a:p>
            <a:pPr marL="342900" indent="-342900" eaLnBrk="1" hangingPunct="1">
              <a:buFont typeface="Arial" panose="020B0604020202020204" pitchFamily="34" charset="0"/>
              <a:buChar char="•"/>
            </a:pPr>
            <a:r>
              <a:rPr lang="de-DE" dirty="0">
                <a:solidFill>
                  <a:schemeClr val="tx1"/>
                </a:solidFill>
              </a:rPr>
              <a:t>Einstellungszyklen</a:t>
            </a:r>
          </a:p>
          <a:p>
            <a:pPr eaLnBrk="1" hangingPunct="1"/>
            <a:endParaRPr lang="de-DE" dirty="0">
              <a:solidFill>
                <a:schemeClr val="tx1"/>
              </a:solidFill>
            </a:endParaRPr>
          </a:p>
          <a:p>
            <a:pPr eaLnBrk="1" hangingPunct="1"/>
            <a:endParaRPr lang="de-DE" dirty="0">
              <a:solidFill>
                <a:schemeClr val="tx1"/>
              </a:solidFill>
            </a:endParaRPr>
          </a:p>
          <a:p>
            <a:pPr eaLnBrk="1" hangingPunct="1"/>
            <a:r>
              <a:rPr lang="de-DE" b="1" dirty="0">
                <a:solidFill>
                  <a:schemeClr val="tx1"/>
                </a:solidFill>
              </a:rPr>
              <a:t>Friktionelle Arbeitslosigkeit:</a:t>
            </a:r>
          </a:p>
          <a:p>
            <a:pPr eaLnBrk="1" hangingPunct="1"/>
            <a:endParaRPr lang="de-DE" b="1" dirty="0">
              <a:solidFill>
                <a:schemeClr val="tx1"/>
              </a:solidFill>
            </a:endParaRPr>
          </a:p>
          <a:p>
            <a:pPr eaLnBrk="1" hangingPunct="1">
              <a:buFontTx/>
              <a:buChar char="•"/>
            </a:pPr>
            <a:r>
              <a:rPr lang="de-DE" dirty="0">
                <a:solidFill>
                  <a:schemeClr val="tx1"/>
                </a:solidFill>
              </a:rPr>
              <a:t> 	Unvollständige Information am Arbeitsmarkt verzögert die Vermittlung </a:t>
            </a:r>
          </a:p>
          <a:p>
            <a:pPr eaLnBrk="1" hangingPunct="1">
              <a:buFontTx/>
              <a:buNone/>
            </a:pPr>
            <a:r>
              <a:rPr lang="de-DE" dirty="0">
                <a:solidFill>
                  <a:schemeClr val="tx1"/>
                </a:solidFill>
              </a:rPr>
              <a:t>		von Arbeitsplätzen und Arbeitskräften, z. B. </a:t>
            </a:r>
          </a:p>
          <a:p>
            <a:pPr eaLnBrk="1" hangingPunct="1">
              <a:buFontTx/>
              <a:buNone/>
            </a:pPr>
            <a:r>
              <a:rPr lang="de-DE" dirty="0">
                <a:solidFill>
                  <a:schemeClr val="tx1"/>
                </a:solidFill>
              </a:rPr>
              <a:t>		– durch die Zeit für die Suche nach geeigneten Stellen bzw. Bewerbern</a:t>
            </a:r>
          </a:p>
          <a:p>
            <a:pPr eaLnBrk="1" hangingPunct="1">
              <a:buFontTx/>
              <a:buNone/>
            </a:pPr>
            <a:r>
              <a:rPr lang="de-DE" dirty="0">
                <a:solidFill>
                  <a:schemeClr val="tx1"/>
                </a:solidFill>
              </a:rPr>
              <a:t>		– fehlende Weitergabe freier Stellen an die Arbeitsagenturen</a:t>
            </a:r>
          </a:p>
          <a:p>
            <a:pPr eaLnBrk="1" hangingPunct="1"/>
            <a:endParaRPr lang="de-DE" dirty="0">
              <a:solidFill>
                <a:schemeClr val="tx1"/>
              </a:solidFill>
            </a:endParaRPr>
          </a:p>
        </p:txBody>
      </p:sp>
      <p:sp>
        <p:nvSpPr>
          <p:cNvPr id="4" name="Text Box 4"/>
          <p:cNvSpPr txBox="1">
            <a:spLocks noChangeArrowheads="1"/>
          </p:cNvSpPr>
          <p:nvPr/>
        </p:nvSpPr>
        <p:spPr bwMode="auto">
          <a:xfrm>
            <a:off x="1737896" y="5829299"/>
            <a:ext cx="8754844" cy="28174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Grundsätzlich geht man von der Situation aus, dass es eine passende Stelle für eine Bewerberin gibt, nur können Nachfrage und Angebot nicht sofort örtlich und zeitlich zusammengebracht werden. D.h. aber nicht, dass diese Arbeitslosigkeit unproblematisch. Denn sind diese Friktionen im Suchprozess hoch, kann daraus eine signifikante Anzahl vor Arbeitslosen herrühren</a:t>
            </a:r>
          </a:p>
        </p:txBody>
      </p:sp>
      <p:sp>
        <p:nvSpPr>
          <p:cNvPr id="5" name="Rechteck 4">
            <a:extLst>
              <a:ext uri="{FF2B5EF4-FFF2-40B4-BE49-F238E27FC236}">
                <a16:creationId xmlns:a16="http://schemas.microsoft.com/office/drawing/2014/main" id="{5B5D9D03-2113-46A4-A8A4-56CA1630EC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917710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2"/>
          <p:cNvSpPr>
            <a:spLocks noChangeArrowheads="1"/>
          </p:cNvSpPr>
          <p:nvPr/>
        </p:nvSpPr>
        <p:spPr bwMode="auto">
          <a:xfrm>
            <a:off x="4392614" y="215752"/>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Mittel- und langfristige Arbeitslosigkeit</a:t>
            </a:r>
          </a:p>
        </p:txBody>
      </p:sp>
      <p:sp>
        <p:nvSpPr>
          <p:cNvPr id="138244" name="Text Box 3"/>
          <p:cNvSpPr txBox="1">
            <a:spLocks noChangeArrowheads="1"/>
          </p:cNvSpPr>
          <p:nvPr/>
        </p:nvSpPr>
        <p:spPr bwMode="auto">
          <a:xfrm>
            <a:off x="6726" y="604352"/>
            <a:ext cx="8895227" cy="58499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Konjunkturelle Arbeitslosigkeit:</a:t>
            </a:r>
          </a:p>
          <a:p>
            <a:pPr eaLnBrk="1" hangingPunct="1">
              <a:buFontTx/>
              <a:buNone/>
            </a:pPr>
            <a:r>
              <a:rPr lang="de-DE" dirty="0">
                <a:solidFill>
                  <a:schemeClr val="tx1"/>
                </a:solidFill>
              </a:rPr>
              <a:t>Konjunkturelle Schwankungen können zu einer Unterauslastung des </a:t>
            </a:r>
          </a:p>
          <a:p>
            <a:pPr eaLnBrk="1" hangingPunct="1">
              <a:buFontTx/>
              <a:buNone/>
            </a:pPr>
            <a:r>
              <a:rPr lang="de-DE" dirty="0">
                <a:solidFill>
                  <a:schemeClr val="tx1"/>
                </a:solidFill>
              </a:rPr>
              <a:t>Produktionspotenzials führen </a:t>
            </a:r>
            <a:r>
              <a:rPr lang="de-DE" dirty="0">
                <a:solidFill>
                  <a:schemeClr val="tx1"/>
                </a:solidFill>
                <a:cs typeface="Times New Roman" pitchFamily="18" charset="0"/>
              </a:rPr>
              <a:t>→ dadurch kommt es zu einem Rückgang der</a:t>
            </a:r>
          </a:p>
          <a:p>
            <a:pPr eaLnBrk="1" hangingPunct="1">
              <a:buFontTx/>
              <a:buNone/>
            </a:pPr>
            <a:r>
              <a:rPr lang="de-DE" dirty="0">
                <a:solidFill>
                  <a:schemeClr val="tx1"/>
                </a:solidFill>
                <a:cs typeface="Times New Roman" pitchFamily="18" charset="0"/>
              </a:rPr>
              <a:t>Arbeitsnachfrage</a:t>
            </a:r>
          </a:p>
          <a:p>
            <a:pPr eaLnBrk="1" hangingPunct="1"/>
            <a:endParaRPr lang="de-DE" dirty="0">
              <a:solidFill>
                <a:schemeClr val="tx1"/>
              </a:solidFill>
            </a:endParaRPr>
          </a:p>
          <a:p>
            <a:pPr eaLnBrk="1" hangingPunct="1"/>
            <a:r>
              <a:rPr lang="de-DE" b="1" dirty="0">
                <a:solidFill>
                  <a:schemeClr val="tx1"/>
                </a:solidFill>
              </a:rPr>
              <a:t>Strukturelle Arbeitslosigkeit:</a:t>
            </a:r>
          </a:p>
          <a:p>
            <a:pPr eaLnBrk="1" hangingPunct="1"/>
            <a:endParaRPr lang="de-DE" b="1" dirty="0">
              <a:solidFill>
                <a:schemeClr val="tx1"/>
              </a:solidFill>
            </a:endParaRPr>
          </a:p>
          <a:p>
            <a:pPr eaLnBrk="1" hangingPunct="1">
              <a:buFontTx/>
              <a:buChar char="•"/>
            </a:pPr>
            <a:r>
              <a:rPr lang="de-DE" dirty="0">
                <a:solidFill>
                  <a:schemeClr val="tx1"/>
                </a:solidFill>
              </a:rPr>
              <a:t> Sektoraler Strukturwandel, z. B. durch Gesetzesänderungen (Energiewende)</a:t>
            </a:r>
          </a:p>
          <a:p>
            <a:pPr eaLnBrk="1" hangingPunct="1">
              <a:buFontTx/>
              <a:buNone/>
            </a:pPr>
            <a:r>
              <a:rPr lang="de-DE" dirty="0">
                <a:solidFill>
                  <a:schemeClr val="tx1"/>
                </a:solidFill>
              </a:rPr>
              <a:t>            					     → Wegfall von Arbeitsplätzen in der Atomindustrie</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Technologischer Wandel, z. B. Rationalisierungsmaßnahmen durch den 								Einsatz von Robotern im Produktionsprozess</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Regionale bzw. qualifikatorische Diskrepanz zwischen Arbeitsangebot und</a:t>
            </a:r>
          </a:p>
          <a:p>
            <a:pPr eaLnBrk="1" hangingPunct="1">
              <a:buFontTx/>
              <a:buNone/>
            </a:pPr>
            <a:r>
              <a:rPr lang="de-DE" dirty="0">
                <a:solidFill>
                  <a:schemeClr val="tx1"/>
                </a:solidFill>
              </a:rPr>
              <a:t>  Nachfrage, z.B. durch demographischen Wandel oder fehlende Industrien           	  im ländlichen Raum </a:t>
            </a:r>
          </a:p>
        </p:txBody>
      </p:sp>
      <p:sp>
        <p:nvSpPr>
          <p:cNvPr id="4" name="Text Box 4"/>
          <p:cNvSpPr txBox="1">
            <a:spLocks noChangeArrowheads="1"/>
          </p:cNvSpPr>
          <p:nvPr/>
        </p:nvSpPr>
        <p:spPr bwMode="auto">
          <a:xfrm>
            <a:off x="3460016" y="1882139"/>
            <a:ext cx="5546824" cy="30890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Kommt noch genauer, wenn der Konjunkturzyklus besprochen wird</a:t>
            </a:r>
          </a:p>
        </p:txBody>
      </p:sp>
      <p:sp>
        <p:nvSpPr>
          <p:cNvPr id="5" name="Text Box 4"/>
          <p:cNvSpPr txBox="1">
            <a:spLocks noChangeArrowheads="1"/>
          </p:cNvSpPr>
          <p:nvPr/>
        </p:nvSpPr>
        <p:spPr bwMode="auto">
          <a:xfrm>
            <a:off x="2702936" y="5959738"/>
            <a:ext cx="9482337" cy="79504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Sicherlich das gewichtigste Problem bei der Arbeitslosigkeit. Denn aus der fehlenden Vermittelbarkeit der Personen resultiert auch eine deutliche Belastung des Sozialstaats und damit der öffentlichen Haushalte. Das dieses Problem nicht dadurch gelöst werden kann, dass man einfach die Sozialleistungen weglässt, sieht man aktuell am Bsp. der USA. Im Zuge der </a:t>
            </a:r>
            <a:r>
              <a:rPr lang="de-DE" sz="1400" dirty="0" err="1"/>
              <a:t>Coronakrise</a:t>
            </a:r>
            <a:r>
              <a:rPr lang="de-DE" sz="1400" dirty="0"/>
              <a:t> mussten dort große Teile der Bevölkerung mit Grundbedürfnissen, wie täglichen Mahlzeiten versorgt werden.</a:t>
            </a:r>
          </a:p>
        </p:txBody>
      </p:sp>
      <p:sp>
        <p:nvSpPr>
          <p:cNvPr id="6" name="Rechteck 5">
            <a:extLst>
              <a:ext uri="{FF2B5EF4-FFF2-40B4-BE49-F238E27FC236}">
                <a16:creationId xmlns:a16="http://schemas.microsoft.com/office/drawing/2014/main" id="{ABFC2558-8065-48C2-9ED2-88FDCE233C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318790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Verdeckte Arbeitslosigkeit</a:t>
            </a:r>
          </a:p>
        </p:txBody>
      </p:sp>
      <p:sp>
        <p:nvSpPr>
          <p:cNvPr id="139268" name="Text Box 3"/>
          <p:cNvSpPr txBox="1">
            <a:spLocks noChangeArrowheads="1"/>
          </p:cNvSpPr>
          <p:nvPr/>
        </p:nvSpPr>
        <p:spPr bwMode="auto">
          <a:xfrm>
            <a:off x="1919289" y="1223964"/>
            <a:ext cx="7559675" cy="4157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b="1">
              <a:solidFill>
                <a:srgbClr val="000000"/>
              </a:solidFill>
            </a:endParaRPr>
          </a:p>
          <a:p>
            <a:pPr eaLnBrk="1" hangingPunct="1">
              <a:buClrTx/>
              <a:buFontTx/>
              <a:buChar char="•"/>
            </a:pPr>
            <a:r>
              <a:rPr lang="de-DE" sz="2400">
                <a:solidFill>
                  <a:srgbClr val="000000"/>
                </a:solidFill>
              </a:rPr>
              <a:t> 	Teilnehmer an Qualifizierungsmaßnahmen</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Vorruhestand</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Kurzarbeit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vorübergehend arbeitsunfähig erkrankt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Arbeitsbeschaffungsmaßnahmen </a:t>
            </a:r>
          </a:p>
          <a:p>
            <a:pPr eaLnBrk="1" hangingPunct="1">
              <a:buClrTx/>
              <a:buFontTx/>
              <a:buNone/>
            </a:pPr>
            <a:endParaRPr lang="de-DE" sz="2400">
              <a:solidFill>
                <a:srgbClr val="000000"/>
              </a:solidFill>
            </a:endParaRPr>
          </a:p>
        </p:txBody>
      </p:sp>
      <p:sp>
        <p:nvSpPr>
          <p:cNvPr id="4" name="Rechteck 3">
            <a:extLst>
              <a:ext uri="{FF2B5EF4-FFF2-40B4-BE49-F238E27FC236}">
                <a16:creationId xmlns:a16="http://schemas.microsoft.com/office/drawing/2014/main" id="{97A614EA-25C5-473B-AFF4-092B52AC409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4520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1759527" y="223372"/>
            <a:ext cx="960812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Verdeckte Arbeitslosigkeit (stille Reserve)in Deutschland</a:t>
            </a:r>
          </a:p>
        </p:txBody>
      </p:sp>
      <p:sp>
        <p:nvSpPr>
          <p:cNvPr id="140293" name="Text Box 4"/>
          <p:cNvSpPr txBox="1">
            <a:spLocks noChangeArrowheads="1"/>
          </p:cNvSpPr>
          <p:nvPr/>
        </p:nvSpPr>
        <p:spPr bwMode="auto">
          <a:xfrm>
            <a:off x="1611313" y="6235701"/>
            <a:ext cx="997389"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IAB</a:t>
            </a:r>
          </a:p>
        </p:txBody>
      </p:sp>
      <p:sp>
        <p:nvSpPr>
          <p:cNvPr id="7" name="Text Box 4"/>
          <p:cNvSpPr txBox="1">
            <a:spLocks noChangeArrowheads="1"/>
          </p:cNvSpPr>
          <p:nvPr/>
        </p:nvSpPr>
        <p:spPr bwMode="auto">
          <a:xfrm>
            <a:off x="7104942" y="2144682"/>
            <a:ext cx="4913876" cy="295436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Schätzungen des IAB (Institut für Arbeitsmarkt- und Berufsforschung)</a:t>
            </a:r>
          </a:p>
          <a:p>
            <a:endParaRPr lang="de-DE" sz="1400" dirty="0"/>
          </a:p>
          <a:p>
            <a:r>
              <a:rPr lang="de-DE" sz="1400" dirty="0"/>
              <a:t>Es gibt allerdings für die verdeckte Arbeitslosigkeit keine einheitliche Definition.</a:t>
            </a:r>
          </a:p>
          <a:p>
            <a:endParaRPr lang="de-DE" sz="1400" dirty="0"/>
          </a:p>
          <a:p>
            <a:r>
              <a:rPr lang="de-DE" sz="1400" dirty="0"/>
              <a:t>Für 2019 geht man tatsächlich im Zuge der sehr guten Arbeitsmarktentwicklung in Deutschland von weniger als 1 Mio. aus. Etwas überraschend ist, dass auch 2020 die Stille Reserve weiter gefallen ist. Dies wird allerdings auf die weiterhin sehr ausgeprägten Eingriffe des Staates in den Arbeitsmarkt sein. Es bleibt abzuwarten, wie sich diese Zahl nach Abklingen der </a:t>
            </a:r>
            <a:r>
              <a:rPr lang="de-DE" sz="1400" dirty="0" err="1"/>
              <a:t>Coronapandemie</a:t>
            </a:r>
            <a:r>
              <a:rPr lang="de-DE" sz="1400" dirty="0"/>
              <a:t> entwickelt</a:t>
            </a:r>
          </a:p>
        </p:txBody>
      </p:sp>
      <p:pic>
        <p:nvPicPr>
          <p:cNvPr id="3" name="Grafik 2"/>
          <p:cNvPicPr>
            <a:picLocks noChangeAspect="1"/>
          </p:cNvPicPr>
          <p:nvPr/>
        </p:nvPicPr>
        <p:blipFill>
          <a:blip r:embed="rId3"/>
          <a:stretch>
            <a:fillRect/>
          </a:stretch>
        </p:blipFill>
        <p:spPr>
          <a:xfrm>
            <a:off x="273105" y="1555884"/>
            <a:ext cx="6539265" cy="3930516"/>
          </a:xfrm>
          <a:prstGeom prst="rect">
            <a:avLst/>
          </a:prstGeom>
        </p:spPr>
      </p:pic>
      <p:sp>
        <p:nvSpPr>
          <p:cNvPr id="6" name="Rechteck 5">
            <a:extLst>
              <a:ext uri="{FF2B5EF4-FFF2-40B4-BE49-F238E27FC236}">
                <a16:creationId xmlns:a16="http://schemas.microsoft.com/office/drawing/2014/main" id="{94B5F575-FEDF-473A-ADBC-0EFD9018348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875675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D5FC1AF4-0830-4CC9-9429-F412292817B7}"/>
              </a:ext>
            </a:extLst>
          </p:cNvPr>
          <p:cNvPicPr>
            <a:picLocks noChangeAspect="1"/>
          </p:cNvPicPr>
          <p:nvPr/>
        </p:nvPicPr>
        <p:blipFill>
          <a:blip r:embed="rId3"/>
          <a:stretch>
            <a:fillRect/>
          </a:stretch>
        </p:blipFill>
        <p:spPr>
          <a:xfrm>
            <a:off x="0" y="720000"/>
            <a:ext cx="7187256" cy="4320000"/>
          </a:xfrm>
          <a:prstGeom prst="rect">
            <a:avLst/>
          </a:prstGeom>
        </p:spPr>
      </p:pic>
      <p:sp>
        <p:nvSpPr>
          <p:cNvPr id="141315" name="Rectangle 2"/>
          <p:cNvSpPr>
            <a:spLocks noChangeArrowheads="1"/>
          </p:cNvSpPr>
          <p:nvPr/>
        </p:nvSpPr>
        <p:spPr bwMode="auto">
          <a:xfrm>
            <a:off x="2360122" y="-3498"/>
            <a:ext cx="749046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Entwicklungen am Arbeitsmarkt in Deutschland</a:t>
            </a:r>
          </a:p>
        </p:txBody>
      </p:sp>
      <p:sp>
        <p:nvSpPr>
          <p:cNvPr id="141316" name="Text Box 3"/>
          <p:cNvSpPr txBox="1">
            <a:spLocks noChangeArrowheads="1"/>
          </p:cNvSpPr>
          <p:nvPr/>
        </p:nvSpPr>
        <p:spPr bwMode="auto">
          <a:xfrm>
            <a:off x="744677" y="122101"/>
            <a:ext cx="95077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BA</a:t>
            </a:r>
          </a:p>
        </p:txBody>
      </p:sp>
      <p:sp>
        <p:nvSpPr>
          <p:cNvPr id="5" name="Text Box 4"/>
          <p:cNvSpPr txBox="1">
            <a:spLocks noChangeArrowheads="1"/>
          </p:cNvSpPr>
          <p:nvPr/>
        </p:nvSpPr>
        <p:spPr bwMode="auto">
          <a:xfrm>
            <a:off x="8237220" y="857706"/>
            <a:ext cx="3535680" cy="98640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Das Instrument der Kurzarbeit </a:t>
            </a:r>
            <a:r>
              <a:rPr lang="de-DE" sz="1400" dirty="0" err="1"/>
              <a:t>isti</a:t>
            </a:r>
            <a:r>
              <a:rPr lang="de-DE" sz="1400" dirty="0"/>
              <a:t> m Zuge von Corona wieder in aller Munde und es wird wieder, wie in der Finanzkrise massiv genutzt.</a:t>
            </a:r>
          </a:p>
          <a:p>
            <a:endParaRPr lang="de-DE" sz="1400" dirty="0"/>
          </a:p>
          <a:p>
            <a:endParaRPr lang="de-DE" sz="1400" dirty="0"/>
          </a:p>
        </p:txBody>
      </p:sp>
      <p:sp>
        <p:nvSpPr>
          <p:cNvPr id="2" name="Rechteck 1"/>
          <p:cNvSpPr/>
          <p:nvPr/>
        </p:nvSpPr>
        <p:spPr>
          <a:xfrm>
            <a:off x="8131809" y="1844108"/>
            <a:ext cx="3535680" cy="1384995"/>
          </a:xfrm>
          <a:prstGeom prst="rect">
            <a:avLst/>
          </a:prstGeom>
        </p:spPr>
        <p:txBody>
          <a:bodyPr wrap="square">
            <a:spAutoFit/>
          </a:bodyPr>
          <a:lstStyle/>
          <a:p>
            <a:r>
              <a:rPr lang="de-DE" sz="1400" dirty="0"/>
              <a:t>Ein Vergleich mit der Langzeitstatistik erklärt die Kurzarbeit nun den fehlenden Anstieg der Arbeitslosigkeit im Zuge der Finanzkrise 2008/2009, denn in der Spitze waren im Frühjahr 2009 knapp 1,5 </a:t>
            </a:r>
            <a:r>
              <a:rPr lang="de-DE" sz="1400" dirty="0" err="1"/>
              <a:t>Mio</a:t>
            </a:r>
            <a:r>
              <a:rPr lang="de-DE" sz="1400" dirty="0"/>
              <a:t> Personen in der Kurzarbeit. </a:t>
            </a:r>
          </a:p>
        </p:txBody>
      </p:sp>
      <p:sp>
        <p:nvSpPr>
          <p:cNvPr id="8" name="Rechteck 7"/>
          <p:cNvSpPr/>
          <p:nvPr/>
        </p:nvSpPr>
        <p:spPr>
          <a:xfrm>
            <a:off x="8154716" y="3287111"/>
            <a:ext cx="3627120" cy="3323987"/>
          </a:xfrm>
          <a:prstGeom prst="rect">
            <a:avLst/>
          </a:prstGeom>
        </p:spPr>
        <p:txBody>
          <a:bodyPr wrap="square">
            <a:spAutoFit/>
          </a:bodyPr>
          <a:lstStyle/>
          <a:p>
            <a:r>
              <a:rPr lang="de-DE" sz="1400" dirty="0"/>
              <a:t>Im Zuge von Corona ist ab März 2020 die Kurzarbeit auf rund 6 Mio. angestiegen. Kurzfristig fällt die Zahl schnell auf 2 Mio. um im Zuge des 2. </a:t>
            </a:r>
            <a:r>
              <a:rPr lang="de-DE" sz="1400" dirty="0" err="1"/>
              <a:t>Lockdowns</a:t>
            </a:r>
            <a:r>
              <a:rPr lang="de-DE" sz="1400" dirty="0"/>
              <a:t> wieder auf knapp 4 </a:t>
            </a:r>
            <a:r>
              <a:rPr lang="de-DE" sz="1400" dirty="0" err="1"/>
              <a:t>Mio</a:t>
            </a:r>
            <a:r>
              <a:rPr lang="de-DE" sz="1400" dirty="0"/>
              <a:t> anzusteigen. Dies wiederspiegelt genau wie der Verlauf des BIP, das Konjunktur sehr stark dem Pandemieverlauf gefolgt ist. Häufig liest man die Zahl von 8 </a:t>
            </a:r>
            <a:r>
              <a:rPr lang="de-DE" sz="1400" dirty="0" err="1"/>
              <a:t>Mio</a:t>
            </a:r>
            <a:r>
              <a:rPr lang="de-DE" sz="1400" dirty="0"/>
              <a:t> Personen in Kurzarbeit, dies waren jedoch die Anzeigen, die sich häufig dann später nicht 1:1 einstellen. Mittlerweile hat sich die Lage bei der Kurzarbeit wieder normalisiert und daher ist damit zu rechnen, dass die Maßnahme, des vereinfachten Zugangs zu Kurzarbeit im Jahr 2022 ausläuft.</a:t>
            </a:r>
          </a:p>
        </p:txBody>
      </p:sp>
      <p:cxnSp>
        <p:nvCxnSpPr>
          <p:cNvPr id="7" name="Gerade Verbindung mit Pfeil 6"/>
          <p:cNvCxnSpPr>
            <a:cxnSpLocks/>
          </p:cNvCxnSpPr>
          <p:nvPr/>
        </p:nvCxnSpPr>
        <p:spPr>
          <a:xfrm flipH="1">
            <a:off x="2448111" y="2425439"/>
            <a:ext cx="5255755" cy="10035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flipV="1">
            <a:off x="6559899" y="3614303"/>
            <a:ext cx="1571910" cy="406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Ellipse 14"/>
          <p:cNvSpPr/>
          <p:nvPr/>
        </p:nvSpPr>
        <p:spPr>
          <a:xfrm>
            <a:off x="5593976" y="1567441"/>
            <a:ext cx="1016373" cy="24627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1641661" y="3263593"/>
            <a:ext cx="806450" cy="7665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3011055" y="5900320"/>
            <a:ext cx="5288972" cy="738664"/>
          </a:xfrm>
          <a:prstGeom prst="rect">
            <a:avLst/>
          </a:prstGeom>
        </p:spPr>
        <p:txBody>
          <a:bodyPr wrap="square">
            <a:spAutoFit/>
          </a:bodyPr>
          <a:lstStyle/>
          <a:p>
            <a:r>
              <a:rPr lang="de-DE" sz="1400" dirty="0"/>
              <a:t>Ein Vergleich von Finanzkrise und </a:t>
            </a:r>
            <a:r>
              <a:rPr lang="de-DE" sz="1400" dirty="0" err="1"/>
              <a:t>Coronakrise</a:t>
            </a:r>
            <a:r>
              <a:rPr lang="de-DE" sz="1400" dirty="0"/>
              <a:t> zeigt die extremen Auswirkungen, denn die Inanspruchnahme der Kurzarbeit liegt in der </a:t>
            </a:r>
            <a:r>
              <a:rPr lang="de-DE" sz="1400" dirty="0" err="1"/>
              <a:t>Coronakrise</a:t>
            </a:r>
            <a:r>
              <a:rPr lang="de-DE" sz="1400" dirty="0"/>
              <a:t> rund 6 mal so hoch, wie in der Finanzkrise</a:t>
            </a:r>
          </a:p>
        </p:txBody>
      </p:sp>
      <p:sp>
        <p:nvSpPr>
          <p:cNvPr id="13" name="Rechteck 12">
            <a:extLst>
              <a:ext uri="{FF2B5EF4-FFF2-40B4-BE49-F238E27FC236}">
                <a16:creationId xmlns:a16="http://schemas.microsoft.com/office/drawing/2014/main" id="{0F9DDD67-7BFF-48D7-9B6E-55056BB135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1575058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8" grpId="0"/>
      <p:bldP spid="15" grpId="0" animBg="1"/>
      <p:bldP spid="16" grpId="0" animBg="1"/>
      <p:bldP spid="1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ChangeArrowheads="1"/>
          </p:cNvSpPr>
          <p:nvPr/>
        </p:nvSpPr>
        <p:spPr bwMode="auto">
          <a:xfrm>
            <a:off x="4392613" y="261126"/>
            <a:ext cx="58039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t>Außenwirtschaftliches Gleichgewicht </a:t>
            </a:r>
          </a:p>
        </p:txBody>
      </p:sp>
      <p:sp>
        <p:nvSpPr>
          <p:cNvPr id="490499" name="Text Box 3"/>
          <p:cNvSpPr txBox="1">
            <a:spLocks noChangeArrowheads="1"/>
          </p:cNvSpPr>
          <p:nvPr/>
        </p:nvSpPr>
        <p:spPr bwMode="auto">
          <a:xfrm>
            <a:off x="589429" y="570941"/>
            <a:ext cx="9144000" cy="6003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lgn="ctr"/>
            <a:r>
              <a:rPr lang="de-DE" b="1" u="sng" dirty="0">
                <a:solidFill>
                  <a:schemeClr val="tx1"/>
                </a:solidFill>
              </a:rPr>
              <a:t>Es gibt keine allgemein akzeptierte Definition!</a:t>
            </a:r>
          </a:p>
          <a:p>
            <a:endParaRPr lang="de-DE" sz="2000" u="sng" dirty="0">
              <a:solidFill>
                <a:schemeClr val="tx1"/>
              </a:solidFill>
            </a:endParaRPr>
          </a:p>
          <a:p>
            <a:r>
              <a:rPr lang="de-DE" sz="2000" dirty="0">
                <a:solidFill>
                  <a:schemeClr val="tx1"/>
                </a:solidFill>
              </a:rPr>
              <a:t>	Dieses Ziel ist aus der Historie heraus zu verstehen, dass Deutschland in den 1960er</a:t>
            </a:r>
          </a:p>
          <a:p>
            <a:r>
              <a:rPr lang="de-DE" sz="2000" dirty="0">
                <a:solidFill>
                  <a:schemeClr val="tx1"/>
                </a:solidFill>
              </a:rPr>
              <a:t>und 1970er Jahren sich im System fester Wechselkurse befand. Das Ziel bedeutete</a:t>
            </a:r>
          </a:p>
          <a:p>
            <a:r>
              <a:rPr lang="de-DE" sz="2000" dirty="0">
                <a:solidFill>
                  <a:schemeClr val="tx1"/>
                </a:solidFill>
              </a:rPr>
              <a:t>damit vornehmlich dieses System durch die Außenwirtschaftsbeziehungen nicht zu</a:t>
            </a:r>
          </a:p>
          <a:p>
            <a:r>
              <a:rPr lang="de-DE" sz="2000" dirty="0">
                <a:solidFill>
                  <a:schemeClr val="tx1"/>
                </a:solidFill>
              </a:rPr>
              <a:t>gefährden </a:t>
            </a:r>
          </a:p>
          <a:p>
            <a:r>
              <a:rPr lang="de-DE" sz="2000" dirty="0">
                <a:solidFill>
                  <a:schemeClr val="tx1"/>
                </a:solidFill>
              </a:rPr>
              <a:t>	</a:t>
            </a:r>
          </a:p>
          <a:p>
            <a:r>
              <a:rPr lang="de-DE" sz="2000" dirty="0">
                <a:solidFill>
                  <a:schemeClr val="tx1"/>
                </a:solidFill>
              </a:rPr>
              <a:t>	</a:t>
            </a:r>
            <a:r>
              <a:rPr lang="de-DE" sz="2000" dirty="0">
                <a:solidFill>
                  <a:schemeClr val="tx1"/>
                </a:solidFill>
                <a:cs typeface="Times New Roman" pitchFamily="18" charset="0"/>
              </a:rPr>
              <a:t>→ Zusammenbruch von </a:t>
            </a:r>
            <a:r>
              <a:rPr lang="de-DE" sz="2000" dirty="0" err="1">
                <a:solidFill>
                  <a:schemeClr val="tx1"/>
                </a:solidFill>
                <a:cs typeface="Times New Roman" pitchFamily="18" charset="0"/>
              </a:rPr>
              <a:t>Bretton</a:t>
            </a:r>
            <a:r>
              <a:rPr lang="de-DE" sz="2000" dirty="0">
                <a:solidFill>
                  <a:schemeClr val="tx1"/>
                </a:solidFill>
                <a:cs typeface="Times New Roman" pitchFamily="18" charset="0"/>
              </a:rPr>
              <a:t> Woods 1973</a:t>
            </a:r>
          </a:p>
          <a:p>
            <a:endParaRPr lang="de-DE" sz="2000" dirty="0">
              <a:solidFill>
                <a:schemeClr val="tx1"/>
              </a:solidFill>
              <a:cs typeface="Times New Roman" pitchFamily="18" charset="0"/>
            </a:endParaRPr>
          </a:p>
          <a:p>
            <a:r>
              <a:rPr lang="de-DE" sz="2000" u="sng" dirty="0">
                <a:solidFill>
                  <a:schemeClr val="tx1"/>
                </a:solidFill>
                <a:cs typeface="Times New Roman" pitchFamily="18" charset="0"/>
              </a:rPr>
              <a:t>Andere Interpretationen:</a:t>
            </a:r>
          </a:p>
          <a:p>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Handelsbilanz (Warenverkehr)</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Leistungsbilanz</a:t>
            </a:r>
          </a:p>
          <a:p>
            <a:pPr marL="0" indent="0"/>
            <a:r>
              <a:rPr lang="de-DE" sz="2000" dirty="0">
                <a:solidFill>
                  <a:schemeClr val="tx1"/>
                </a:solidFill>
                <a:cs typeface="Times New Roman" pitchFamily="18" charset="0"/>
              </a:rPr>
              <a:t>		(Handelsbilanz + Dienstleistungen + Erwerbs- und 							 		Vermögenseinkommen + laufende Übertragungen)</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rPr>
              <a:t>Geringe Störanfälligkeit der Binnenwirtschaft durch</a:t>
            </a:r>
          </a:p>
          <a:p>
            <a:pPr marL="0" indent="0"/>
            <a:r>
              <a:rPr lang="de-DE" sz="2000" dirty="0">
                <a:solidFill>
                  <a:schemeClr val="tx1"/>
                </a:solidFill>
              </a:rPr>
              <a:t>		außenwirtschaftliche Einflüsse </a:t>
            </a:r>
            <a:endParaRPr lang="de-DE" sz="2000" dirty="0">
              <a:solidFill>
                <a:schemeClr val="tx1"/>
              </a:solidFill>
              <a:cs typeface="Times New Roman" pitchFamily="18" charset="0"/>
            </a:endParaRPr>
          </a:p>
        </p:txBody>
      </p:sp>
      <p:sp>
        <p:nvSpPr>
          <p:cNvPr id="4" name="Rechteck 3">
            <a:extLst>
              <a:ext uri="{FF2B5EF4-FFF2-40B4-BE49-F238E27FC236}">
                <a16:creationId xmlns:a16="http://schemas.microsoft.com/office/drawing/2014/main" id="{4CF4B963-FD5A-4FC1-A9E5-30EE49676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949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ChangeArrowheads="1"/>
          </p:cNvSpPr>
          <p:nvPr/>
        </p:nvSpPr>
        <p:spPr bwMode="auto">
          <a:xfrm>
            <a:off x="2383831" y="147463"/>
            <a:ext cx="8084634"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Außenwirtschaftliche Beziehungen Deutschland</a:t>
            </a:r>
          </a:p>
        </p:txBody>
      </p:sp>
      <p:sp>
        <p:nvSpPr>
          <p:cNvPr id="492547" name="Text Box 3"/>
          <p:cNvSpPr txBox="1">
            <a:spLocks noChangeArrowheads="1"/>
          </p:cNvSpPr>
          <p:nvPr/>
        </p:nvSpPr>
        <p:spPr bwMode="auto">
          <a:xfrm>
            <a:off x="253212" y="475918"/>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7" name="Rectangle 2">
            <a:extLst>
              <a:ext uri="{FF2B5EF4-FFF2-40B4-BE49-F238E27FC236}">
                <a16:creationId xmlns:a16="http://schemas.microsoft.com/office/drawing/2014/main" id="{7777CE9F-27D6-4CBC-AAE9-B18CEBD83964}"/>
              </a:ext>
            </a:extLst>
          </p:cNvPr>
          <p:cNvSpPr>
            <a:spLocks noChangeArrowheads="1"/>
          </p:cNvSpPr>
          <p:nvPr/>
        </p:nvSpPr>
        <p:spPr bwMode="auto">
          <a:xfrm>
            <a:off x="142015" y="727626"/>
            <a:ext cx="360652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Wechselkurs Euro – Dollar</a:t>
            </a:r>
          </a:p>
        </p:txBody>
      </p:sp>
      <p:sp>
        <p:nvSpPr>
          <p:cNvPr id="8" name="Rechteck 7"/>
          <p:cNvSpPr/>
          <p:nvPr/>
        </p:nvSpPr>
        <p:spPr>
          <a:xfrm>
            <a:off x="25228" y="4269619"/>
            <a:ext cx="12166772" cy="738664"/>
          </a:xfrm>
          <a:prstGeom prst="rect">
            <a:avLst/>
          </a:prstGeom>
        </p:spPr>
        <p:txBody>
          <a:bodyPr wrap="square">
            <a:spAutoFit/>
          </a:bodyPr>
          <a:lstStyle/>
          <a:p>
            <a:r>
              <a:rPr lang="de-DE" sz="1400" dirty="0"/>
              <a:t>Bis zur Corona-Pandemie hatten wir allen bei den Waren einen Handelsbilanzüberschuss von fast 200 Mrd. Euro und selbst im Einbruch durch Corona lag dieser mit rund 50 Mrd. Euro im internationalen Vergleich immer noch sehr hoch </a:t>
            </a:r>
            <a:r>
              <a:rPr lang="de-DE" sz="1400" dirty="0" err="1"/>
              <a:t>únd</a:t>
            </a:r>
            <a:r>
              <a:rPr lang="de-DE" sz="1400" dirty="0"/>
              <a:t> hat 2021 noch einmal um ein viertel erhöht. Der Krieg in der Ukraine und die weiterhin angespannte Lage bei den Lieferketten im internationalen Handel signalisieren ein großes Risiko für den internationalen Warenaustausch. </a:t>
            </a:r>
          </a:p>
        </p:txBody>
      </p:sp>
      <p:sp>
        <p:nvSpPr>
          <p:cNvPr id="9" name="Rechteck 8"/>
          <p:cNvSpPr/>
          <p:nvPr/>
        </p:nvSpPr>
        <p:spPr>
          <a:xfrm>
            <a:off x="25227" y="4884759"/>
            <a:ext cx="12166772" cy="954107"/>
          </a:xfrm>
          <a:prstGeom prst="rect">
            <a:avLst/>
          </a:prstGeom>
        </p:spPr>
        <p:txBody>
          <a:bodyPr wrap="square">
            <a:spAutoFit/>
          </a:bodyPr>
          <a:lstStyle/>
          <a:p>
            <a:r>
              <a:rPr lang="de-DE" sz="1400" dirty="0"/>
              <a:t>Der Euro-Dollar-Kurs schwankt in den letzten 20 Jahren mit </a:t>
            </a:r>
            <a:r>
              <a:rPr lang="de-DE" sz="1400" dirty="0" err="1"/>
              <a:t>plusminus</a:t>
            </a:r>
            <a:r>
              <a:rPr lang="de-DE" sz="1400" dirty="0"/>
              <a:t> 20%. Betrachtet man andere Währungen in noch längeren Zeiträumen, so ist diese Schwankungsbreite ein gängiges Muster. Damit kann auch hier nicht von der Verfolgung eines Ziels des stabilen Wechselkurses gesprochen werden. Insgesamt lässt sich konstatieren, dass das Austauschverhältnis der beiden wichtigsten Währungen auf der Welt sich in unauffälligen Schwankungen bewegt, die jederzeit durch Markbewegungen gut erklärbar sind. </a:t>
            </a:r>
          </a:p>
        </p:txBody>
      </p:sp>
      <p:sp>
        <p:nvSpPr>
          <p:cNvPr id="10" name="Rectangle 2">
            <a:extLst>
              <a:ext uri="{FF2B5EF4-FFF2-40B4-BE49-F238E27FC236}">
                <a16:creationId xmlns:a16="http://schemas.microsoft.com/office/drawing/2014/main" id="{7777CE9F-27D6-4CBC-AAE9-B18CEBD83964}"/>
              </a:ext>
            </a:extLst>
          </p:cNvPr>
          <p:cNvSpPr>
            <a:spLocks noChangeArrowheads="1"/>
          </p:cNvSpPr>
          <p:nvPr/>
        </p:nvSpPr>
        <p:spPr bwMode="auto">
          <a:xfrm>
            <a:off x="3995527" y="571729"/>
            <a:ext cx="4253345" cy="64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Handelsbilanz</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(Waren)</a:t>
            </a:r>
          </a:p>
        </p:txBody>
      </p:sp>
      <p:sp>
        <p:nvSpPr>
          <p:cNvPr id="13" name="Rechteck 12"/>
          <p:cNvSpPr/>
          <p:nvPr/>
        </p:nvSpPr>
        <p:spPr>
          <a:xfrm>
            <a:off x="25226" y="5782114"/>
            <a:ext cx="12166772" cy="954107"/>
          </a:xfrm>
          <a:prstGeom prst="rect">
            <a:avLst/>
          </a:prstGeom>
        </p:spPr>
        <p:txBody>
          <a:bodyPr wrap="square">
            <a:spAutoFit/>
          </a:bodyPr>
          <a:lstStyle/>
          <a:p>
            <a:r>
              <a:rPr lang="de-DE" sz="1400" dirty="0"/>
              <a:t>Damit kann gemäß der vorher genannten Indikatoren konstatiert werden, dass die deutsche Volkswirtschaft ein quantitatives Ziel zum Erreichen eines außenwirtschaftlichen Gleichgewichts nicht verfolgt. Dies ist letztlich auch nur in einem System fixer Wechselkurse sinnvoll, wenn der internationale Preismechanismus über die Währungen nicht zur Verfügung steht. Innerhalb des Euroraums, der de facto ein System fixer Wechselkurse zwischen den Mitgliedern darstellt wird allerdings gerade von Seiten Frankreichs der enorme Handelsbilanzüberschuss Deutschlands kritisiert.</a:t>
            </a:r>
          </a:p>
        </p:txBody>
      </p:sp>
      <p:sp>
        <p:nvSpPr>
          <p:cNvPr id="11" name="Rechteck 10">
            <a:extLst>
              <a:ext uri="{FF2B5EF4-FFF2-40B4-BE49-F238E27FC236}">
                <a16:creationId xmlns:a16="http://schemas.microsoft.com/office/drawing/2014/main" id="{85244E58-D99C-4C6D-90EB-CD551CADE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0661F5B0-B371-4978-A44E-AAAB3130ADA3}"/>
              </a:ext>
            </a:extLst>
          </p:cNvPr>
          <p:cNvPicPr>
            <a:picLocks noChangeAspect="1"/>
          </p:cNvPicPr>
          <p:nvPr/>
        </p:nvPicPr>
        <p:blipFill>
          <a:blip r:embed="rId3"/>
          <a:stretch>
            <a:fillRect/>
          </a:stretch>
        </p:blipFill>
        <p:spPr>
          <a:xfrm>
            <a:off x="0" y="1080000"/>
            <a:ext cx="7575104" cy="3240000"/>
          </a:xfrm>
          <a:prstGeom prst="rect">
            <a:avLst/>
          </a:prstGeom>
        </p:spPr>
      </p:pic>
    </p:spTree>
    <p:extLst>
      <p:ext uri="{BB962C8B-B14F-4D97-AF65-F5344CB8AC3E}">
        <p14:creationId xmlns:p14="http://schemas.microsoft.com/office/powerpoint/2010/main" val="32900535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1"/>
          <p:cNvSpPr>
            <a:spLocks noChangeArrowheads="1"/>
          </p:cNvSpPr>
          <p:nvPr/>
        </p:nvSpPr>
        <p:spPr bwMode="auto">
          <a:xfrm>
            <a:off x="2486722" y="215753"/>
            <a:ext cx="77097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872939" y="826434"/>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
        <p:nvSpPr>
          <p:cNvPr id="5" name="Rechteck 4">
            <a:extLst>
              <a:ext uri="{FF2B5EF4-FFF2-40B4-BE49-F238E27FC236}">
                <a16:creationId xmlns:a16="http://schemas.microsoft.com/office/drawing/2014/main" id="{4DF5A04E-E954-4DFA-A236-28E27E89E0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07136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352222"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241802"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Zeitpunkt</a:t>
            </a:r>
          </a:p>
        </p:txBody>
      </p:sp>
      <p:sp>
        <p:nvSpPr>
          <p:cNvPr id="5" name="Text Box 3"/>
          <p:cNvSpPr txBox="1">
            <a:spLocks noChangeArrowheads="1"/>
          </p:cNvSpPr>
          <p:nvPr/>
        </p:nvSpPr>
        <p:spPr bwMode="auto">
          <a:xfrm>
            <a:off x="241802"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
        <p:nvSpPr>
          <p:cNvPr id="8" name="Rechteck 7">
            <a:extLst>
              <a:ext uri="{FF2B5EF4-FFF2-40B4-BE49-F238E27FC236}">
                <a16:creationId xmlns:a16="http://schemas.microsoft.com/office/drawing/2014/main" id="{28F1ACAF-BC9E-43FD-8B51-D7BBC002120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2640013" y="981075"/>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A. Leistungsbilanz</a:t>
            </a:r>
          </a:p>
          <a:p>
            <a:pPr eaLnBrk="1" hangingPunct="1">
              <a:buFontTx/>
              <a:buChar char="•"/>
            </a:pPr>
            <a:endParaRPr lang="de-DE" sz="2000">
              <a:solidFill>
                <a:srgbClr val="000000"/>
              </a:solidFill>
            </a:endParaRPr>
          </a:p>
          <a:p>
            <a:pPr eaLnBrk="1" hangingPunct="1">
              <a:buFontTx/>
              <a:buChar char="•"/>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B. Vermögensübertragungen</a:t>
            </a:r>
          </a:p>
          <a:p>
            <a:pPr eaLnBrk="1" hangingPunct="1">
              <a:buFontTx/>
              <a:buNone/>
            </a:pPr>
            <a:endParaRPr lang="de-DE" sz="2000">
              <a:solidFill>
                <a:srgbClr val="000000"/>
              </a:solidFill>
            </a:endParaRPr>
          </a:p>
          <a:p>
            <a:pPr eaLnBrk="1" hangingPunct="1"/>
            <a:endParaRPr lang="de-DE" sz="2000">
              <a:solidFill>
                <a:srgbClr val="000000"/>
              </a:solidFill>
            </a:endParaRPr>
          </a:p>
          <a:p>
            <a:pPr eaLnBrk="1" hangingPunct="1"/>
            <a:endParaRPr lang="de-DE" sz="2000">
              <a:solidFill>
                <a:srgbClr val="000000"/>
              </a:solidFill>
            </a:endParaRPr>
          </a:p>
          <a:p>
            <a:pPr eaLnBrk="1" hangingPunct="1"/>
            <a:r>
              <a:rPr lang="de-DE" sz="2000">
                <a:solidFill>
                  <a:srgbClr val="000000"/>
                </a:solidFill>
              </a:rPr>
              <a:t>C. Kapitalbilanz</a:t>
            </a:r>
          </a:p>
          <a:p>
            <a:pPr eaLnBrk="1" hangingPunct="1">
              <a:buFontTx/>
              <a:buAutoNum type="arabicPeriod"/>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D. Restposten</a:t>
            </a:r>
          </a:p>
          <a:p>
            <a:pPr eaLnBrk="1" hangingPunct="1">
              <a:buFontTx/>
              <a:buNone/>
            </a:pPr>
            <a:r>
              <a:rPr lang="de-DE" sz="2400">
                <a:solidFill>
                  <a:srgbClr val="000000"/>
                </a:solidFill>
              </a:rPr>
              <a:t>		</a:t>
            </a:r>
          </a:p>
        </p:txBody>
      </p:sp>
      <p:sp>
        <p:nvSpPr>
          <p:cNvPr id="103429" name="Text Box 2"/>
          <p:cNvSpPr txBox="1">
            <a:spLocks noChangeArrowheads="1"/>
          </p:cNvSpPr>
          <p:nvPr/>
        </p:nvSpPr>
        <p:spPr bwMode="auto">
          <a:xfrm>
            <a:off x="6167438" y="1196976"/>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4800601" y="1412876"/>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4800601" y="1700213"/>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4800601" y="1916114"/>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4800600" y="1989139"/>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4656138" y="3862388"/>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4656138" y="4149726"/>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4656138" y="4365626"/>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4656139" y="4438650"/>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 name="Rechteck 13">
            <a:extLst>
              <a:ext uri="{FF2B5EF4-FFF2-40B4-BE49-F238E27FC236}">
                <a16:creationId xmlns:a16="http://schemas.microsoft.com/office/drawing/2014/main" id="{97237BE1-85FD-42E4-A2AF-16DD140C264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83672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Buchungsübersicht der Zahlungsbilanz</a:t>
            </a:r>
          </a:p>
        </p:txBody>
      </p:sp>
      <p:sp>
        <p:nvSpPr>
          <p:cNvPr id="104452"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400">
              <a:solidFill>
                <a:srgbClr val="000000"/>
              </a:solidFill>
            </a:endParaRPr>
          </a:p>
          <a:p>
            <a:pPr eaLnBrk="1" hangingPunct="1"/>
            <a:r>
              <a:rPr lang="de-DE" sz="2400">
                <a:solidFill>
                  <a:srgbClr val="000000"/>
                </a:solidFill>
              </a:rPr>
              <a:t>			</a:t>
            </a:r>
            <a:endParaRPr lang="de-DE" sz="2400" u="sng">
              <a:solidFill>
                <a:srgbClr val="000000"/>
              </a:solidFill>
            </a:endParaRPr>
          </a:p>
        </p:txBody>
      </p:sp>
      <p:pic>
        <p:nvPicPr>
          <p:cNvPr id="1044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00" y="1211166"/>
            <a:ext cx="8785225" cy="3808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4" name="Rectangle 6"/>
          <p:cNvSpPr>
            <a:spLocks noChangeArrowheads="1"/>
          </p:cNvSpPr>
          <p:nvPr/>
        </p:nvSpPr>
        <p:spPr bwMode="auto">
          <a:xfrm>
            <a:off x="5810436" y="1457228"/>
            <a:ext cx="3024188" cy="2087562"/>
          </a:xfrm>
          <a:prstGeom prst="rect">
            <a:avLst/>
          </a:prstGeom>
          <a:noFill/>
          <a:ln w="50800">
            <a:solidFill>
              <a:srgbClr val="FF0000"/>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 name="Rechteck 6">
            <a:extLst>
              <a:ext uri="{FF2B5EF4-FFF2-40B4-BE49-F238E27FC236}">
                <a16:creationId xmlns:a16="http://schemas.microsoft.com/office/drawing/2014/main" id="{A07F1934-69CF-45B8-8251-9CE2FBA4DE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46428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a:t>
            </a:r>
          </a:p>
        </p:txBody>
      </p:sp>
      <p:graphicFrame>
        <p:nvGraphicFramePr>
          <p:cNvPr id="1020932" name="Group 4"/>
          <p:cNvGraphicFramePr>
            <a:graphicFrameLocks noGrp="1"/>
          </p:cNvGraphicFramePr>
          <p:nvPr>
            <p:extLst>
              <p:ext uri="{D42A27DB-BD31-4B8C-83A1-F6EECF244321}">
                <p14:modId xmlns:p14="http://schemas.microsoft.com/office/powerpoint/2010/main" val="3459689907"/>
              </p:ext>
            </p:extLst>
          </p:nvPr>
        </p:nvGraphicFramePr>
        <p:xfrm>
          <a:off x="367926" y="1192361"/>
          <a:ext cx="9036050" cy="3929062"/>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751779">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Handelsbilanz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Dienstleistungsbilanz</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Erwerbs- und Ver-mögenseinkommen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Laufende Übertragungen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7728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Verkauf eines Auto nach China</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Kauf einer Kamera aus Japan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Ausgaben auf</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Auslandsreisen,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Einnahmen und</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Ausgaben bei</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Bankprovisionen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Einkünfte aus</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unselbstständiger </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Arbeit (Grenzgänger),</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Grenzüberschrei-  </a:t>
                      </a:r>
                      <a:r>
                        <a:rPr kumimoji="0" lang="de-DE" sz="1600" b="0" i="0" u="none" strike="noStrike" cap="none" normalizeH="0" baseline="0" dirty="0" err="1">
                          <a:ln>
                            <a:noFill/>
                          </a:ln>
                          <a:solidFill>
                            <a:srgbClr val="000000"/>
                          </a:solidFill>
                          <a:effectLst/>
                          <a:latin typeface="Arial" charset="0"/>
                        </a:rPr>
                        <a:t>tende</a:t>
                      </a:r>
                      <a:r>
                        <a:rPr kumimoji="0" lang="de-DE" sz="1600" b="0" i="0" u="none" strike="noStrike" cap="none" normalizeH="0" baseline="0" dirty="0">
                          <a:ln>
                            <a:noFill/>
                          </a:ln>
                          <a:solidFill>
                            <a:srgbClr val="000000"/>
                          </a:solidFill>
                          <a:effectLst/>
                          <a:latin typeface="Arial" charset="0"/>
                        </a:rPr>
                        <a:t> Zins- und Dividendenzahlungen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dirty="0">
                        <a:ln>
                          <a:noFill/>
                        </a:ln>
                        <a:solidFill>
                          <a:srgbClr val="00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Leistungen ohne Preis (z.B. Entwicklungshilfe)</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Überweisungen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von Gastarbeitern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5493" name="Text Box 21"/>
          <p:cNvSpPr txBox="1">
            <a:spLocks noChangeArrowheads="1"/>
          </p:cNvSpPr>
          <p:nvPr/>
        </p:nvSpPr>
        <p:spPr bwMode="auto">
          <a:xfrm>
            <a:off x="3895352" y="679598"/>
            <a:ext cx="2111375"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Leistungsbilanz</a:t>
            </a:r>
          </a:p>
        </p:txBody>
      </p:sp>
      <p:sp>
        <p:nvSpPr>
          <p:cNvPr id="6" name="Rechteck 5">
            <a:extLst>
              <a:ext uri="{FF2B5EF4-FFF2-40B4-BE49-F238E27FC236}">
                <a16:creationId xmlns:a16="http://schemas.microsoft.com/office/drawing/2014/main" id="{F7EF791F-5545-4756-A969-AF92E9F96F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4837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a:t>
            </a:r>
          </a:p>
        </p:txBody>
      </p:sp>
      <p:graphicFrame>
        <p:nvGraphicFramePr>
          <p:cNvPr id="1022980" name="Group 4"/>
          <p:cNvGraphicFramePr>
            <a:graphicFrameLocks noGrp="1"/>
          </p:cNvGraphicFramePr>
          <p:nvPr>
            <p:extLst>
              <p:ext uri="{D42A27DB-BD31-4B8C-83A1-F6EECF244321}">
                <p14:modId xmlns:p14="http://schemas.microsoft.com/office/powerpoint/2010/main" val="3630013989"/>
              </p:ext>
            </p:extLst>
          </p:nvPr>
        </p:nvGraphicFramePr>
        <p:xfrm>
          <a:off x="487642" y="1343399"/>
          <a:ext cx="9036050" cy="3114675"/>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86377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Direktinvestitionen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Wertpapierverkehr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Kredite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Devisenbilanz</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89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Beteiligung an aus- ländischenUnternehmen(Anteil &gt;10%)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Erwerb von Staatsanleihen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Finanzderivate (Kreditausfallver-sicherugen, CDS)</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Termingeschäfte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Internationaler Kreditverkehr zwischen Banken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endParaRPr kumimoji="0" lang="de-DE" sz="1600" b="0" i="0" u="none" strike="noStrike" cap="none" normalizeH="0" baseline="0" dirty="0">
                        <a:ln>
                          <a:noFill/>
                        </a:ln>
                        <a:solidFill>
                          <a:srgbClr val="000000"/>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Veränderungen der Goldreserven und Währungsreserven der Zentralbank</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6517" name="Text Box 21"/>
          <p:cNvSpPr txBox="1">
            <a:spLocks noChangeArrowheads="1"/>
          </p:cNvSpPr>
          <p:nvPr/>
        </p:nvSpPr>
        <p:spPr bwMode="auto">
          <a:xfrm>
            <a:off x="4049992" y="830636"/>
            <a:ext cx="182245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Kapitalbilanz</a:t>
            </a:r>
          </a:p>
        </p:txBody>
      </p:sp>
      <p:sp>
        <p:nvSpPr>
          <p:cNvPr id="6" name="Rechteck 5">
            <a:extLst>
              <a:ext uri="{FF2B5EF4-FFF2-40B4-BE49-F238E27FC236}">
                <a16:creationId xmlns:a16="http://schemas.microsoft.com/office/drawing/2014/main" id="{A0CEE2A2-3E97-4C5A-8A54-CC1CA2BA49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227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III</a:t>
            </a:r>
          </a:p>
        </p:txBody>
      </p:sp>
      <p:sp>
        <p:nvSpPr>
          <p:cNvPr id="107524" name="Text Box 2"/>
          <p:cNvSpPr txBox="1">
            <a:spLocks noChangeArrowheads="1"/>
          </p:cNvSpPr>
          <p:nvPr/>
        </p:nvSpPr>
        <p:spPr bwMode="auto">
          <a:xfrm>
            <a:off x="824753" y="1365546"/>
            <a:ext cx="91440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dirty="0">
                <a:solidFill>
                  <a:srgbClr val="000000"/>
                </a:solidFill>
              </a:rPr>
              <a:t>Vermögens-		Unentgeltliche Leistungen, die die Vermögensposition</a:t>
            </a:r>
          </a:p>
          <a:p>
            <a:pPr eaLnBrk="1" hangingPunct="1">
              <a:buFontTx/>
              <a:buNone/>
            </a:pPr>
            <a:r>
              <a:rPr lang="de-DE" sz="2400" dirty="0" err="1">
                <a:solidFill>
                  <a:srgbClr val="000000"/>
                </a:solidFill>
              </a:rPr>
              <a:t>übertragungen</a:t>
            </a:r>
            <a:r>
              <a:rPr lang="de-DE" sz="2400" dirty="0">
                <a:solidFill>
                  <a:srgbClr val="000000"/>
                </a:solidFill>
              </a:rPr>
              <a:t>:	eines Landes betreffen. 								</a:t>
            </a:r>
          </a:p>
          <a:p>
            <a:pPr eaLnBrk="1" hangingPunct="1">
              <a:buFontTx/>
              <a:buNone/>
            </a:pPr>
            <a:r>
              <a:rPr lang="de-DE" sz="2400" dirty="0">
                <a:solidFill>
                  <a:srgbClr val="000000"/>
                </a:solidFill>
              </a:rPr>
              <a:t>							z. B. Erbschaften, Schuldenerlass</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Restposten:		Nicht erfasste oder nicht meldepflichtige Transaktion </a:t>
            </a:r>
          </a:p>
          <a:p>
            <a:pPr eaLnBrk="1" hangingPunct="1">
              <a:buFontTx/>
              <a:buNone/>
            </a:pPr>
            <a:r>
              <a:rPr lang="de-DE" sz="2400" dirty="0">
                <a:solidFill>
                  <a:srgbClr val="000000"/>
                </a:solidFill>
              </a:rPr>
              <a:t>							sowie Messfehler </a:t>
            </a:r>
          </a:p>
          <a:p>
            <a:pPr eaLnBrk="1" hangingPunct="1">
              <a:buFontTx/>
              <a:buNone/>
            </a:pPr>
            <a:r>
              <a:rPr lang="de-DE" sz="2400" dirty="0">
                <a:solidFill>
                  <a:srgbClr val="000000"/>
                </a:solidFill>
              </a:rPr>
              <a:t>						</a:t>
            </a:r>
            <a:r>
              <a:rPr lang="de-DE" sz="2400" dirty="0">
                <a:solidFill>
                  <a:srgbClr val="000000"/>
                </a:solidFill>
                <a:cs typeface="Times New Roman" pitchFamily="18" charset="0"/>
              </a:rPr>
              <a:t>→</a:t>
            </a:r>
            <a:r>
              <a:rPr lang="de-DE" sz="2400" dirty="0">
                <a:solidFill>
                  <a:srgbClr val="000000"/>
                </a:solidFill>
              </a:rPr>
              <a:t>	buchhalterischer Posten zum Ausgleich von</a:t>
            </a:r>
          </a:p>
          <a:p>
            <a:pPr eaLnBrk="1" hangingPunct="1">
              <a:buFontTx/>
              <a:buNone/>
            </a:pPr>
            <a:r>
              <a:rPr lang="de-DE" sz="2400" dirty="0">
                <a:solidFill>
                  <a:srgbClr val="000000"/>
                </a:solidFill>
              </a:rPr>
              <a:t>							Soll und Haben</a:t>
            </a:r>
          </a:p>
          <a:p>
            <a:pPr eaLnBrk="1" hangingPunct="1">
              <a:buFontTx/>
              <a:buNone/>
            </a:pPr>
            <a:r>
              <a:rPr lang="de-DE" sz="2400" dirty="0">
                <a:solidFill>
                  <a:srgbClr val="000000"/>
                </a:solidFill>
              </a:rPr>
              <a:t>								 </a:t>
            </a:r>
          </a:p>
        </p:txBody>
      </p:sp>
      <p:sp>
        <p:nvSpPr>
          <p:cNvPr id="5" name="Rechteck 4">
            <a:extLst>
              <a:ext uri="{FF2B5EF4-FFF2-40B4-BE49-F238E27FC236}">
                <a16:creationId xmlns:a16="http://schemas.microsoft.com/office/drawing/2014/main" id="{2B5E4D1E-7453-46A2-A240-7EDC29C44F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12198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Weitere kodifizierte wirtschaftspolitische Ziele</a:t>
            </a:r>
          </a:p>
        </p:txBody>
      </p:sp>
      <p:sp>
        <p:nvSpPr>
          <p:cNvPr id="7" name="Text Box 3"/>
          <p:cNvSpPr txBox="1">
            <a:spLocks noChangeArrowheads="1"/>
          </p:cNvSpPr>
          <p:nvPr/>
        </p:nvSpPr>
        <p:spPr bwMode="auto">
          <a:xfrm>
            <a:off x="0" y="1958341"/>
            <a:ext cx="12192000" cy="2040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57200" indent="-457200" eaLnBrk="1" hangingPunct="1">
              <a:buClrTx/>
              <a:buFont typeface="Arial" panose="020B0604020202020204" pitchFamily="34" charset="0"/>
              <a:buChar char="•"/>
            </a:pPr>
            <a:r>
              <a:rPr lang="de-DE" altLang="de-DE" sz="2540" dirty="0">
                <a:solidFill>
                  <a:srgbClr val="000000"/>
                </a:solidFill>
              </a:rPr>
              <a:t>Verteilungsziel:			Gleichartige Lebensverhältnisse (Art. 72 Satz 2 GG)</a:t>
            </a:r>
          </a:p>
          <a:p>
            <a:pPr eaLnBrk="1" hangingPunct="1">
              <a:buClrTx/>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Umweltschutz:			Erhalt der natürlichen Lebensgrundlagen (Art. 20a GG)</a:t>
            </a:r>
          </a:p>
          <a:p>
            <a:pPr marL="457200" indent="-457200" eaLnBrk="1" hangingPunct="1">
              <a:buClrTx/>
              <a:buFont typeface="Arial" panose="020B0604020202020204" pitchFamily="34" charset="0"/>
              <a:buChar char="•"/>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Konsolidierungsziel:	Schuldenbremse (Art. 109 Satz 3 GG)</a:t>
            </a:r>
          </a:p>
        </p:txBody>
      </p:sp>
      <p:sp>
        <p:nvSpPr>
          <p:cNvPr id="4" name="Rechteck 3"/>
          <p:cNvSpPr/>
          <p:nvPr/>
        </p:nvSpPr>
        <p:spPr>
          <a:xfrm>
            <a:off x="967740" y="4584462"/>
            <a:ext cx="8229600" cy="307777"/>
          </a:xfrm>
          <a:prstGeom prst="rect">
            <a:avLst/>
          </a:prstGeom>
        </p:spPr>
        <p:txBody>
          <a:bodyPr wrap="square">
            <a:spAutoFit/>
          </a:bodyPr>
          <a:lstStyle/>
          <a:p>
            <a:r>
              <a:rPr lang="de-DE" sz="1400" dirty="0"/>
              <a:t>In diesem </a:t>
            </a:r>
            <a:r>
              <a:rPr lang="de-DE" sz="1400" dirty="0" err="1"/>
              <a:t>Zsh</a:t>
            </a:r>
            <a:r>
              <a:rPr lang="de-DE" sz="1400" dirty="0"/>
              <a:t>. Spricht man häufig auch von einem 6-7-Eck als Zielsystem der Wirtschaftspolitik</a:t>
            </a:r>
          </a:p>
        </p:txBody>
      </p:sp>
      <p:sp>
        <p:nvSpPr>
          <p:cNvPr id="5" name="Rechteck 4">
            <a:extLst>
              <a:ext uri="{FF2B5EF4-FFF2-40B4-BE49-F238E27FC236}">
                <a16:creationId xmlns:a16="http://schemas.microsoft.com/office/drawing/2014/main" id="{5F877DE5-4533-4413-853C-FE51D45EA8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545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Verteilungsziel</a:t>
            </a:r>
          </a:p>
        </p:txBody>
      </p:sp>
      <p:sp>
        <p:nvSpPr>
          <p:cNvPr id="7" name="Text Box 3"/>
          <p:cNvSpPr txBox="1">
            <a:spLocks noChangeArrowheads="1"/>
          </p:cNvSpPr>
          <p:nvPr/>
        </p:nvSpPr>
        <p:spPr bwMode="auto">
          <a:xfrm>
            <a:off x="401279" y="1127088"/>
            <a:ext cx="9653873"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72 Satz 2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(2) Auf den Gebieten des Artikels 74 Abs. 1 Nr. 4, 7, 11, 13, 15, 19a, 20, 22, 25 und 26 hat der Bund das Gesetzgebungsrecht, wenn und soweit die Herstellung gleichwertiger Lebensverhältnisse im Bundesgebiet oder die Wahrung der Rechts- oder Wirtschaftseinheit im gesamtstaatlichen Interesse eine bundesgesetzliche Regelung erforderlich macht.</a:t>
            </a:r>
          </a:p>
        </p:txBody>
      </p:sp>
      <p:sp>
        <p:nvSpPr>
          <p:cNvPr id="4" name="Rechteck 3"/>
          <p:cNvSpPr/>
          <p:nvPr/>
        </p:nvSpPr>
        <p:spPr>
          <a:xfrm>
            <a:off x="1714500" y="4691121"/>
            <a:ext cx="8229600" cy="523220"/>
          </a:xfrm>
          <a:prstGeom prst="rect">
            <a:avLst/>
          </a:prstGeom>
        </p:spPr>
        <p:txBody>
          <a:bodyPr wrap="square">
            <a:spAutoFit/>
          </a:bodyPr>
          <a:lstStyle/>
          <a:p>
            <a:r>
              <a:rPr lang="de-DE" sz="1400" dirty="0"/>
              <a:t>Was genau darunter zu verstehen ist, bzw. wie dies umgesetzt werden soll, ist immer wieder eine der großen Kontroversen in der Wirtschaftspolitik</a:t>
            </a:r>
          </a:p>
        </p:txBody>
      </p:sp>
      <p:sp>
        <p:nvSpPr>
          <p:cNvPr id="5" name="Rechteck 4">
            <a:extLst>
              <a:ext uri="{FF2B5EF4-FFF2-40B4-BE49-F238E27FC236}">
                <a16:creationId xmlns:a16="http://schemas.microsoft.com/office/drawing/2014/main" id="{958F0681-487F-4E24-8AB6-CF9E3FA8C5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1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Umweltschutz</a:t>
            </a:r>
          </a:p>
        </p:txBody>
      </p:sp>
      <p:sp>
        <p:nvSpPr>
          <p:cNvPr id="7" name="Text Box 3"/>
          <p:cNvSpPr txBox="1">
            <a:spLocks noChangeArrowheads="1"/>
          </p:cNvSpPr>
          <p:nvPr/>
        </p:nvSpPr>
        <p:spPr bwMode="auto">
          <a:xfrm>
            <a:off x="1916163" y="1534594"/>
            <a:ext cx="8295271"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20a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Der Staat schützt auch in Verantwortung für die künftigen Generationen die natürlichen Lebensgrundlagen und die Tiere im Rahmen der verfassungsmäßigen Ordnung durch die Gesetzgebung und nach Maßgabe von Gesetz und Recht durch die vollziehende Gewalt und die Rechtsprechung.</a:t>
            </a:r>
          </a:p>
        </p:txBody>
      </p:sp>
      <p:sp>
        <p:nvSpPr>
          <p:cNvPr id="4" name="Rechteck 3"/>
          <p:cNvSpPr/>
          <p:nvPr/>
        </p:nvSpPr>
        <p:spPr>
          <a:xfrm>
            <a:off x="1859280" y="4780331"/>
            <a:ext cx="8229600" cy="523220"/>
          </a:xfrm>
          <a:prstGeom prst="rect">
            <a:avLst/>
          </a:prstGeom>
        </p:spPr>
        <p:txBody>
          <a:bodyPr wrap="square">
            <a:spAutoFit/>
          </a:bodyPr>
          <a:lstStyle/>
          <a:p>
            <a:r>
              <a:rPr lang="de-DE" sz="1400" dirty="0"/>
              <a:t>Rund 40 Jahre ist dies nun her und wenn nicht die Corona-Krise gekommen wäre, wäre dies immer noch eines der bestimmenden Themen in der aktuellen Wirtschaftspolitik. </a:t>
            </a:r>
          </a:p>
        </p:txBody>
      </p:sp>
      <p:sp>
        <p:nvSpPr>
          <p:cNvPr id="5" name="Rechteck 4">
            <a:extLst>
              <a:ext uri="{FF2B5EF4-FFF2-40B4-BE49-F238E27FC236}">
                <a16:creationId xmlns:a16="http://schemas.microsoft.com/office/drawing/2014/main" id="{83D772EB-1667-4EBC-8AF9-32CC2B39BC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683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89835" y="37275"/>
            <a:ext cx="8190503" cy="464419"/>
          </a:xfrm>
          <a:prstGeom prst="rect">
            <a:avLst/>
          </a:prstGeom>
          <a:noFill/>
          <a:ln>
            <a:noFill/>
          </a:ln>
        </p:spPr>
        <p:txBody>
          <a:bodyPr lIns="81646" tIns="40823" rIns="81646" bIns="40823" anchor="ctr" anchorCtr="1"/>
          <a:lstStyle/>
          <a:p>
            <a:r>
              <a:rPr lang="de-DE" sz="2600" dirty="0"/>
              <a:t>Konsolidierungsziel</a:t>
            </a:r>
          </a:p>
        </p:txBody>
      </p:sp>
      <p:sp>
        <p:nvSpPr>
          <p:cNvPr id="7" name="Text Box 3"/>
          <p:cNvSpPr txBox="1">
            <a:spLocks noChangeArrowheads="1"/>
          </p:cNvSpPr>
          <p:nvPr/>
        </p:nvSpPr>
        <p:spPr bwMode="auto">
          <a:xfrm>
            <a:off x="0" y="374373"/>
            <a:ext cx="12192000" cy="377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000" dirty="0">
                <a:solidFill>
                  <a:srgbClr val="000000"/>
                </a:solidFill>
              </a:rPr>
              <a:t>Art. 109 Satz 3 GG</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3) Die </a:t>
            </a:r>
            <a:r>
              <a:rPr lang="de-DE" altLang="de-DE" sz="2000" b="1" dirty="0">
                <a:solidFill>
                  <a:srgbClr val="000000"/>
                </a:solidFill>
              </a:rPr>
              <a:t>Haushalte</a:t>
            </a:r>
            <a:r>
              <a:rPr lang="de-DE" altLang="de-DE" sz="2000" dirty="0">
                <a:solidFill>
                  <a:srgbClr val="000000"/>
                </a:solidFill>
              </a:rPr>
              <a:t> von Bund und Ländern sind grundsätzlich </a:t>
            </a:r>
            <a:r>
              <a:rPr lang="de-DE" altLang="de-DE" sz="2000" b="1" dirty="0">
                <a:solidFill>
                  <a:srgbClr val="000000"/>
                </a:solidFill>
              </a:rPr>
              <a:t>ohne Einnahmen aus Krediten auszugleichen</a:t>
            </a:r>
            <a:r>
              <a:rPr lang="de-DE" altLang="de-DE" sz="2000" dirty="0">
                <a:solidFill>
                  <a:srgbClr val="000000"/>
                </a:solidFill>
              </a:rPr>
              <a:t>. Bund und Länder können Regelungen zur im Auf- und Abschwung symmetrischen Berücksichtigung der Auswirkungen einer von der Normallage abweichenden konjunkturellen Entwicklung sowie eine Ausnahmeregelung für </a:t>
            </a:r>
            <a:r>
              <a:rPr lang="de-DE" altLang="de-DE" sz="2000" b="1" dirty="0">
                <a:solidFill>
                  <a:srgbClr val="000000"/>
                </a:solidFill>
              </a:rPr>
              <a:t>Naturkatastrophen oder außergewöhnliche Notsituationen</a:t>
            </a:r>
            <a:r>
              <a:rPr lang="de-DE" altLang="de-DE" sz="2000" dirty="0">
                <a:solidFill>
                  <a:srgbClr val="000000"/>
                </a:solidFill>
              </a:rPr>
              <a:t>, die sich der Kontrolle des Staates entziehen und die staatliche Finanzlage erheblich beeinträchtigen, vorsehen. Für die Ausnahmeregelung ist eine entsprechende Tilgungsregelung vorzusehen. Die nähere Ausgestaltung regelt für den Haushalt des Bundes Artikel 115 mit der Maßgabe, dass Satz 1 entsprochen ist, wenn die </a:t>
            </a:r>
            <a:r>
              <a:rPr lang="de-DE" altLang="de-DE" sz="2000" b="1" dirty="0">
                <a:solidFill>
                  <a:srgbClr val="000000"/>
                </a:solidFill>
              </a:rPr>
              <a:t>Einnahmen aus Krediten 0,35 vom Hundert im Verhältnis zum nominalen Bruttoinlandsprodukt nicht überschreiten</a:t>
            </a:r>
            <a:r>
              <a:rPr lang="de-DE" altLang="de-DE" sz="2000" dirty="0">
                <a:solidFill>
                  <a:srgbClr val="000000"/>
                </a:solidFill>
              </a:rPr>
              <a:t>. Die nähere Ausgestaltung für die Haushalte der Länder regeln diese im Rahmen ihrer verfassungsrechtlichen Kompetenzen mit der Maßgabe, dass Satz 1 nur dann entsprochen ist, wenn keine Einnahmen aus Krediten zugelassen werden.</a:t>
            </a:r>
          </a:p>
        </p:txBody>
      </p:sp>
      <p:sp>
        <p:nvSpPr>
          <p:cNvPr id="4" name="Rechteck 3"/>
          <p:cNvSpPr/>
          <p:nvPr/>
        </p:nvSpPr>
        <p:spPr>
          <a:xfrm>
            <a:off x="0" y="4090343"/>
            <a:ext cx="12138212" cy="954107"/>
          </a:xfrm>
          <a:prstGeom prst="rect">
            <a:avLst/>
          </a:prstGeom>
        </p:spPr>
        <p:txBody>
          <a:bodyPr wrap="square">
            <a:spAutoFit/>
          </a:bodyPr>
          <a:lstStyle/>
          <a:p>
            <a:r>
              <a:rPr lang="de-DE" sz="1400" dirty="0"/>
              <a:t>Im Allgemeinen spricht die Schuldenbremse verabschiedet im Jahr 2009 im Zuge der enormen Zunahme der Staatschulden in der Finanzkrise ein Verschuldungsverbot aus und will damit dem Problem der asymmetrischen Finanzpolitik begegnen.</a:t>
            </a:r>
          </a:p>
          <a:p>
            <a:r>
              <a:rPr lang="de-DE" sz="1400" dirty="0"/>
              <a:t>Die 0,35% Grenze für die Neuverschuldung erklärt sich aus der Historie, dass dieser Prozentsatz im Jahr 2009 rund 10 Mrd. Euro entsprochen hat, ein </a:t>
            </a:r>
            <a:r>
              <a:rPr lang="de-DE" sz="1400" dirty="0" err="1"/>
              <a:t>Absolutwert</a:t>
            </a:r>
            <a:r>
              <a:rPr lang="de-DE" sz="1400" dirty="0"/>
              <a:t> aber natürlich in einer generellen Regelung keinen Sinn ergäbe</a:t>
            </a:r>
          </a:p>
        </p:txBody>
      </p:sp>
      <p:cxnSp>
        <p:nvCxnSpPr>
          <p:cNvPr id="3" name="Gerade Verbindung mit Pfeil 2"/>
          <p:cNvCxnSpPr>
            <a:cxnSpLocks/>
          </p:cNvCxnSpPr>
          <p:nvPr/>
        </p:nvCxnSpPr>
        <p:spPr>
          <a:xfrm flipH="1" flipV="1">
            <a:off x="2211294" y="2185143"/>
            <a:ext cx="3030071" cy="31017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hteck 4"/>
          <p:cNvSpPr/>
          <p:nvPr/>
        </p:nvSpPr>
        <p:spPr>
          <a:xfrm>
            <a:off x="83820" y="1934132"/>
            <a:ext cx="6418580" cy="316752"/>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0" y="4988250"/>
            <a:ext cx="12192000" cy="1384995"/>
          </a:xfrm>
          <a:prstGeom prst="rect">
            <a:avLst/>
          </a:prstGeom>
        </p:spPr>
        <p:txBody>
          <a:bodyPr wrap="square">
            <a:spAutoFit/>
          </a:bodyPr>
          <a:lstStyle/>
          <a:p>
            <a:r>
              <a:rPr lang="de-DE" sz="1400" dirty="0"/>
              <a:t>Ausnahmen lässt die Schuldenbremse für besondere Notsituationen zu, zu denen in der Kommentierung insbesondere Ereignisse, wie die Finanzkrise zu zählen sind. Die Corona-Krise kann natürlich explizit als Naturkatastrophe gewertet werden und eröffnet damit ebenso eine höhere Verschuldung. Im Zuge der </a:t>
            </a:r>
            <a:r>
              <a:rPr lang="de-DE" sz="1400" dirty="0" err="1"/>
              <a:t>Coronakrise</a:t>
            </a:r>
            <a:r>
              <a:rPr lang="de-DE" sz="1400" dirty="0"/>
              <a:t> 2020/21lag das Defizit bei rund 4%. Eigentlich war angestrebt 2023 wieder die Schuldenbremse einzuhalten. Von diesem Ziel muss man sich aber aufgrund des Aggressors aus Russland im </a:t>
            </a:r>
            <a:r>
              <a:rPr lang="de-DE" sz="1400" dirty="0" err="1"/>
              <a:t>Zsh</a:t>
            </a:r>
            <a:r>
              <a:rPr lang="de-DE" sz="1400" dirty="0"/>
              <a:t>. mit dem angekündigten Sondervermögen von 100 Mrd. Euro für die Bundeswehr verabschieden, wobei kreative Buchführerinnen gegenwärtig darüber nachdenken, diese Investitionen aus Schattenhaushalt zu führen, um so formal doch die Schuldenbremse einhalten zu können. Es bleibt spannend, was sich die Jurakolleginnen da ausdenken </a:t>
            </a:r>
            <a:r>
              <a:rPr lang="de-DE" sz="1400" dirty="0">
                <a:sym typeface="Wingdings" panose="05000000000000000000" pitchFamily="2" charset="2"/>
              </a:rPr>
              <a:t></a:t>
            </a:r>
            <a:endParaRPr lang="de-DE" sz="1400" dirty="0"/>
          </a:p>
        </p:txBody>
      </p:sp>
      <p:sp>
        <p:nvSpPr>
          <p:cNvPr id="9" name="Rechteck 8"/>
          <p:cNvSpPr/>
          <p:nvPr/>
        </p:nvSpPr>
        <p:spPr>
          <a:xfrm>
            <a:off x="756173" y="1028848"/>
            <a:ext cx="10431780" cy="3167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83820" y="2839567"/>
            <a:ext cx="11676305" cy="60661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 name="Gerade Verbindung mit Pfeil 10"/>
          <p:cNvCxnSpPr>
            <a:cxnSpLocks/>
          </p:cNvCxnSpPr>
          <p:nvPr/>
        </p:nvCxnSpPr>
        <p:spPr>
          <a:xfrm flipV="1">
            <a:off x="1789835" y="1270842"/>
            <a:ext cx="1845117" cy="296423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cxnSpLocks/>
          </p:cNvCxnSpPr>
          <p:nvPr/>
        </p:nvCxnSpPr>
        <p:spPr>
          <a:xfrm flipV="1">
            <a:off x="1789835" y="2905359"/>
            <a:ext cx="2510865" cy="13297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0" y="6388741"/>
            <a:ext cx="12138212" cy="523220"/>
          </a:xfrm>
          <a:prstGeom prst="rect">
            <a:avLst/>
          </a:prstGeom>
        </p:spPr>
        <p:txBody>
          <a:bodyPr wrap="square">
            <a:spAutoFit/>
          </a:bodyPr>
          <a:lstStyle/>
          <a:p>
            <a:r>
              <a:rPr lang="de-DE" sz="1400" dirty="0"/>
              <a:t>Die Schuldenbremse verfügt damit über zwei Komponenten, die wir im weiteren Verlauf der Vorlesung der </a:t>
            </a:r>
            <a:r>
              <a:rPr lang="de-DE" sz="1400" dirty="0" err="1"/>
              <a:t>keynesianischen</a:t>
            </a:r>
            <a:r>
              <a:rPr lang="de-DE" sz="1400" dirty="0"/>
              <a:t> und neoklassischen Theorie zuordnen können.</a:t>
            </a:r>
          </a:p>
        </p:txBody>
      </p:sp>
      <p:sp>
        <p:nvSpPr>
          <p:cNvPr id="13" name="Rechteck 12">
            <a:extLst>
              <a:ext uri="{FF2B5EF4-FFF2-40B4-BE49-F238E27FC236}">
                <a16:creationId xmlns:a16="http://schemas.microsoft.com/office/drawing/2014/main" id="{CC6FF2B0-C9F3-48C2-BA4F-91A9377FD90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11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p:bldP spid="9" grpId="0" animBg="1"/>
      <p:bldP spid="10" grpId="0" animBg="1"/>
      <p:bldP spid="1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Grafik 23">
            <a:extLst>
              <a:ext uri="{FF2B5EF4-FFF2-40B4-BE49-F238E27FC236}">
                <a16:creationId xmlns:a16="http://schemas.microsoft.com/office/drawing/2014/main" id="{195F7306-791D-456F-BA69-0862A0167B15}"/>
              </a:ext>
            </a:extLst>
          </p:cNvPr>
          <p:cNvPicPr>
            <a:picLocks noChangeAspect="1"/>
          </p:cNvPicPr>
          <p:nvPr/>
        </p:nvPicPr>
        <p:blipFill>
          <a:blip r:embed="rId2"/>
          <a:stretch>
            <a:fillRect/>
          </a:stretch>
        </p:blipFill>
        <p:spPr>
          <a:xfrm>
            <a:off x="0" y="720000"/>
            <a:ext cx="6905021" cy="252000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5" name="Textfeld 4">
            <a:extLst>
              <a:ext uri="{FF2B5EF4-FFF2-40B4-BE49-F238E27FC236}">
                <a16:creationId xmlns:a16="http://schemas.microsoft.com/office/drawing/2014/main" id="{3A14F6E1-ABD0-460B-9542-70CC99632247}"/>
              </a:ext>
            </a:extLst>
          </p:cNvPr>
          <p:cNvSpPr txBox="1"/>
          <p:nvPr/>
        </p:nvSpPr>
        <p:spPr>
          <a:xfrm>
            <a:off x="304054" y="158617"/>
            <a:ext cx="1787711" cy="284807"/>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de-DE" sz="1000" dirty="0" err="1">
                <a:latin typeface="Times New Roman" panose="02020603050405020304" pitchFamily="18" charset="0"/>
                <a:cs typeface="Times New Roman" panose="02020603050405020304" pitchFamily="18" charset="0"/>
              </a:rPr>
              <a:t>Destatis</a:t>
            </a:r>
            <a:r>
              <a:rPr lang="de-DE" sz="1000" dirty="0">
                <a:latin typeface="Times New Roman" panose="02020603050405020304" pitchFamily="18" charset="0"/>
                <a:cs typeface="Times New Roman" panose="02020603050405020304" pitchFamily="18" charset="0"/>
              </a:rPr>
              <a:t>, Bundesbank</a:t>
            </a:r>
          </a:p>
        </p:txBody>
      </p:sp>
      <p:sp>
        <p:nvSpPr>
          <p:cNvPr id="4" name="Textfeld 3">
            <a:extLst>
              <a:ext uri="{FF2B5EF4-FFF2-40B4-BE49-F238E27FC236}">
                <a16:creationId xmlns:a16="http://schemas.microsoft.com/office/drawing/2014/main" id="{5D4C3880-B67D-4928-A137-9595E9C885D6}"/>
              </a:ext>
            </a:extLst>
          </p:cNvPr>
          <p:cNvSpPr txBox="1"/>
          <p:nvPr/>
        </p:nvSpPr>
        <p:spPr>
          <a:xfrm>
            <a:off x="48487" y="3195897"/>
            <a:ext cx="3822632" cy="400110"/>
          </a:xfrm>
          <a:prstGeom prst="rect">
            <a:avLst/>
          </a:prstGeom>
          <a:noFill/>
        </p:spPr>
        <p:txBody>
          <a:bodyPr wrap="square" rtlCol="0">
            <a:spAutoFit/>
          </a:bodyPr>
          <a:lstStyle/>
          <a:p>
            <a:r>
              <a:rPr lang="de-DE" sz="1000" dirty="0"/>
              <a:t>Defizit:	Finanzierungssaldo des Staates in Relation</a:t>
            </a:r>
          </a:p>
          <a:p>
            <a:r>
              <a:rPr lang="de-DE" sz="1000" dirty="0"/>
              <a:t>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3468536" y="3245102"/>
            <a:ext cx="3500086" cy="400110"/>
          </a:xfrm>
          <a:prstGeom prst="rect">
            <a:avLst/>
          </a:prstGeom>
          <a:noFill/>
        </p:spPr>
        <p:txBody>
          <a:bodyPr wrap="square" rtlCol="0">
            <a:spAutoFit/>
          </a:bodyPr>
          <a:lstStyle/>
          <a:p>
            <a:r>
              <a:rPr lang="de-DE" sz="1000" dirty="0" err="1"/>
              <a:t>Schuldenstandsquote</a:t>
            </a:r>
            <a:r>
              <a:rPr lang="de-DE" sz="1000" dirty="0"/>
              <a:t> : Schulden des Staates in Relation</a:t>
            </a:r>
          </a:p>
          <a:p>
            <a:r>
              <a:rPr lang="de-DE" sz="1000" dirty="0"/>
              <a:t>	                        zum Bruttoinlandsprodukt</a:t>
            </a:r>
          </a:p>
        </p:txBody>
      </p:sp>
      <p:sp>
        <p:nvSpPr>
          <p:cNvPr id="8" name="Rechteck 7"/>
          <p:cNvSpPr/>
          <p:nvPr/>
        </p:nvSpPr>
        <p:spPr>
          <a:xfrm>
            <a:off x="19049" y="3662103"/>
            <a:ext cx="12125139" cy="523220"/>
          </a:xfrm>
          <a:prstGeom prst="rect">
            <a:avLst/>
          </a:prstGeom>
        </p:spPr>
        <p:txBody>
          <a:bodyPr wrap="square">
            <a:spAutoFit/>
          </a:bodyPr>
          <a:lstStyle/>
          <a:p>
            <a:r>
              <a:rPr lang="de-DE" sz="1400" dirty="0"/>
              <a:t>Bei der Einführung des Euro 1999 hatten wir 2 Kriterien (die sog. Maastricht-Kriterien) Defizitgrenze von 3% und </a:t>
            </a:r>
            <a:r>
              <a:rPr lang="de-DE" sz="1400" dirty="0" err="1"/>
              <a:t>Schuldenstandsquote</a:t>
            </a:r>
            <a:r>
              <a:rPr lang="de-DE" sz="1400" dirty="0"/>
              <a:t> von 60%</a:t>
            </a:r>
          </a:p>
          <a:p>
            <a:r>
              <a:rPr lang="de-DE" sz="1400" dirty="0"/>
              <a:t>Deutschland war eines der ersten Länder, das die 3%-Prozentgrenze gerissen hat. Was machte Deutschland anschließend?</a:t>
            </a:r>
          </a:p>
        </p:txBody>
      </p:sp>
      <p:cxnSp>
        <p:nvCxnSpPr>
          <p:cNvPr id="6" name="Gerade Verbindung mit Pfeil 5"/>
          <p:cNvCxnSpPr>
            <a:cxnSpLocks/>
          </p:cNvCxnSpPr>
          <p:nvPr/>
        </p:nvCxnSpPr>
        <p:spPr>
          <a:xfrm flipH="1" flipV="1">
            <a:off x="1015253" y="2687852"/>
            <a:ext cx="2737599" cy="1299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hteck 10"/>
          <p:cNvSpPr/>
          <p:nvPr/>
        </p:nvSpPr>
        <p:spPr>
          <a:xfrm>
            <a:off x="19048" y="4511947"/>
            <a:ext cx="12172951" cy="738664"/>
          </a:xfrm>
          <a:prstGeom prst="rect">
            <a:avLst/>
          </a:prstGeom>
        </p:spPr>
        <p:txBody>
          <a:bodyPr wrap="square">
            <a:spAutoFit/>
          </a:bodyPr>
          <a:lstStyle/>
          <a:p>
            <a:r>
              <a:rPr lang="de-DE" sz="1400" dirty="0"/>
              <a:t>Die 60%-Marke wurde nie wirklich ernst genommen und bis zur Finanzkrise ist die </a:t>
            </a:r>
            <a:r>
              <a:rPr lang="de-DE" sz="1400" dirty="0" err="1"/>
              <a:t>Schuldenstandsquote</a:t>
            </a:r>
            <a:r>
              <a:rPr lang="de-DE" sz="1400" dirty="0"/>
              <a:t> auf über 80% gestiegen. In diesem Zusammenhang spricht man vom Problem der Asymmetrie der Finanzpolitik, da in der Vergangenheit die </a:t>
            </a:r>
            <a:r>
              <a:rPr lang="de-DE" sz="1400" dirty="0" err="1"/>
              <a:t>Schuldenstandsquote</a:t>
            </a:r>
            <a:r>
              <a:rPr lang="de-DE" sz="1400" dirty="0"/>
              <a:t> unabhängig von der konjunkturellen Entwicklung immer angestiegen ist. Wie hoch war </a:t>
            </a:r>
            <a:r>
              <a:rPr lang="de-DE" sz="1400" dirty="0" err="1"/>
              <a:t>Schuldenstandsquote</a:t>
            </a:r>
            <a:r>
              <a:rPr lang="de-DE" sz="1400" dirty="0"/>
              <a:t> in Italien bei der Gründung des Euro?</a:t>
            </a:r>
          </a:p>
        </p:txBody>
      </p:sp>
      <p:cxnSp>
        <p:nvCxnSpPr>
          <p:cNvPr id="13" name="Gerade Verbindung mit Pfeil 12"/>
          <p:cNvCxnSpPr>
            <a:cxnSpLocks/>
          </p:cNvCxnSpPr>
          <p:nvPr/>
        </p:nvCxnSpPr>
        <p:spPr>
          <a:xfrm flipV="1">
            <a:off x="577758" y="1739375"/>
            <a:ext cx="3341848" cy="2890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1" y="5585608"/>
            <a:ext cx="12191999" cy="307777"/>
          </a:xfrm>
          <a:prstGeom prst="rect">
            <a:avLst/>
          </a:prstGeom>
        </p:spPr>
        <p:txBody>
          <a:bodyPr wrap="square">
            <a:spAutoFit/>
          </a:bodyPr>
          <a:lstStyle/>
          <a:p>
            <a:r>
              <a:rPr lang="de-DE" sz="1400" dirty="0"/>
              <a:t>Deutschland hatte im Nachgang der globalen Finanz- und Wirtschaftskrise nach 10-jähriger Konsolidierung wieder die zweite </a:t>
            </a:r>
            <a:r>
              <a:rPr lang="de-DE" sz="1400" dirty="0" err="1"/>
              <a:t>Maastrichtgrenze</a:t>
            </a:r>
            <a:r>
              <a:rPr lang="de-DE" sz="1400" dirty="0"/>
              <a:t> von 60% erreicht.</a:t>
            </a:r>
          </a:p>
        </p:txBody>
      </p:sp>
      <p:cxnSp>
        <p:nvCxnSpPr>
          <p:cNvPr id="17" name="Gerade Verbindung mit Pfeil 16"/>
          <p:cNvCxnSpPr>
            <a:cxnSpLocks/>
          </p:cNvCxnSpPr>
          <p:nvPr/>
        </p:nvCxnSpPr>
        <p:spPr>
          <a:xfrm flipH="1" flipV="1">
            <a:off x="6460650" y="1739375"/>
            <a:ext cx="4319999" cy="3947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19049" y="4090859"/>
            <a:ext cx="12172951" cy="523220"/>
          </a:xfrm>
          <a:prstGeom prst="rect">
            <a:avLst/>
          </a:prstGeom>
        </p:spPr>
        <p:txBody>
          <a:bodyPr wrap="square">
            <a:spAutoFit/>
          </a:bodyPr>
          <a:lstStyle/>
          <a:p>
            <a:r>
              <a:rPr lang="de-DE" sz="1400" dirty="0"/>
              <a:t>Zusammen mit Frankreich und Griechenland wurde insbesondere die Defizitregel aufgeweicht, so dass der vorgesehene Sanktionsmechanismus außer Kraft gesetzt wurde</a:t>
            </a:r>
          </a:p>
        </p:txBody>
      </p:sp>
      <p:sp>
        <p:nvSpPr>
          <p:cNvPr id="20" name="Rechteck 19"/>
          <p:cNvSpPr/>
          <p:nvPr/>
        </p:nvSpPr>
        <p:spPr>
          <a:xfrm>
            <a:off x="0" y="5163536"/>
            <a:ext cx="12191999" cy="523220"/>
          </a:xfrm>
          <a:prstGeom prst="rect">
            <a:avLst/>
          </a:prstGeom>
        </p:spPr>
        <p:txBody>
          <a:bodyPr wrap="square">
            <a:spAutoFit/>
          </a:bodyPr>
          <a:lstStyle/>
          <a:p>
            <a:r>
              <a:rPr lang="de-DE" sz="1400" dirty="0"/>
              <a:t>Die 60%-Marke war keine theoretisch abgeleitete Größe, sondern der Mittelwert der </a:t>
            </a:r>
            <a:r>
              <a:rPr lang="de-DE" sz="1400" dirty="0" err="1"/>
              <a:t>Schuldenstandsquoten</a:t>
            </a:r>
            <a:r>
              <a:rPr lang="de-DE" sz="1400" dirty="0"/>
              <a:t> der Gründungsstaaten der Eurozone. Deutschland lag 1999 „zufällig“ auf diesem Mittelwert. Im Jahr 1999 lag diese in Italien bei 110%.</a:t>
            </a:r>
          </a:p>
        </p:txBody>
      </p:sp>
      <p:sp>
        <p:nvSpPr>
          <p:cNvPr id="22" name="Rechteck 21"/>
          <p:cNvSpPr/>
          <p:nvPr/>
        </p:nvSpPr>
        <p:spPr>
          <a:xfrm>
            <a:off x="6724" y="5802405"/>
            <a:ext cx="12185274" cy="954107"/>
          </a:xfrm>
          <a:prstGeom prst="rect">
            <a:avLst/>
          </a:prstGeom>
        </p:spPr>
        <p:txBody>
          <a:bodyPr wrap="square">
            <a:spAutoFit/>
          </a:bodyPr>
          <a:lstStyle/>
          <a:p>
            <a:r>
              <a:rPr lang="de-DE" sz="1400" dirty="0"/>
              <a:t>Durch die Corona-Krise ist diese wieder auf knapp 70% angestiegen Trotz weiterer Ausgaben von etwa 150 Mrd. Euro in 2020 Jahr ist die </a:t>
            </a:r>
            <a:r>
              <a:rPr lang="de-DE" sz="1400" dirty="0" err="1"/>
              <a:t>Schuldenstandsquote</a:t>
            </a:r>
            <a:r>
              <a:rPr lang="de-DE" sz="1400" dirty="0"/>
              <a:t> allerdings nicht weiter angestiegen, da der Nenner (das nominale BIP) durch die deutlichen </a:t>
            </a:r>
            <a:r>
              <a:rPr lang="de-DE" sz="1400" dirty="0" err="1"/>
              <a:t>Preisteigerungen</a:t>
            </a:r>
            <a:r>
              <a:rPr lang="de-DE" sz="1400" dirty="0"/>
              <a:t> ebenfalls um 6% angestiegen ist. Wie sich grundsätzlich die Staatsfinanzen im Zuge des Ukrainekrieges und des damit mehr oder weniger erzwungenen schnellen Umbaus der Energieinfrastruktur der deutschen Volkswirtschaft entwickeln wird ist aktuell schwer zu kalkulieren.</a:t>
            </a:r>
          </a:p>
        </p:txBody>
      </p:sp>
      <p:cxnSp>
        <p:nvCxnSpPr>
          <p:cNvPr id="23" name="Gerade Verbindung mit Pfeil 22"/>
          <p:cNvCxnSpPr>
            <a:cxnSpLocks/>
          </p:cNvCxnSpPr>
          <p:nvPr/>
        </p:nvCxnSpPr>
        <p:spPr>
          <a:xfrm flipV="1">
            <a:off x="3926331" y="1526701"/>
            <a:ext cx="2781693" cy="43666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a:cxnSpLocks/>
          </p:cNvCxnSpPr>
          <p:nvPr/>
        </p:nvCxnSpPr>
        <p:spPr>
          <a:xfrm flipH="1" flipV="1">
            <a:off x="5437611" y="1391771"/>
            <a:ext cx="2963440" cy="33199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hteck 20">
            <a:extLst>
              <a:ext uri="{FF2B5EF4-FFF2-40B4-BE49-F238E27FC236}">
                <a16:creationId xmlns:a16="http://schemas.microsoft.com/office/drawing/2014/main" id="{B6934B8E-538E-45C6-83DC-2031505CF4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938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19" grpId="0"/>
      <p:bldP spid="20"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510034"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teilt und anschließend mit 100 multipliziert</a:t>
            </a:r>
          </a:p>
        </p:txBody>
      </p:sp>
      <p:sp>
        <p:nvSpPr>
          <p:cNvPr id="4" name="Text Box 3"/>
          <p:cNvSpPr txBox="1">
            <a:spLocks noChangeArrowheads="1"/>
          </p:cNvSpPr>
          <p:nvPr/>
        </p:nvSpPr>
        <p:spPr bwMode="auto">
          <a:xfrm>
            <a:off x="388662"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
        <p:nvSpPr>
          <p:cNvPr id="5" name="Rechteck 4">
            <a:extLst>
              <a:ext uri="{FF2B5EF4-FFF2-40B4-BE49-F238E27FC236}">
                <a16:creationId xmlns:a16="http://schemas.microsoft.com/office/drawing/2014/main" id="{AD87EACC-CF67-4FB7-B3B1-2F49B35224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a:t>Verbraucherpreisindex (VPI)</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Der Verbraucherpreisindex berechnet sich aus einem "Warenkorb", der sämtliche von privaten Haushalten in Deutschland gekaufte Waren und Dienstleistungen repräsentiert.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Gewicht des i-</a:t>
                </a:r>
                <a:r>
                  <a:rPr lang="de-DE" altLang="de-DE" sz="2540" dirty="0" err="1">
                    <a:solidFill>
                      <a:srgbClr val="000000"/>
                    </a:solidFill>
                  </a:rPr>
                  <a:t>ten</a:t>
                </a:r>
                <a:r>
                  <a:rPr lang="de-DE" altLang="de-DE" sz="2540" dirty="0">
                    <a:solidFill>
                      <a:srgbClr val="000000"/>
                    </a:solidFill>
                  </a:rPr>
                  <a:t> Gutes</a:t>
                </a:r>
              </a:p>
              <a:p>
                <a:pPr eaLnBrk="1" hangingPunct="1">
                  <a:buClrTx/>
                </a:pPr>
                <a:r>
                  <a:rPr lang="de-DE" altLang="de-DE" sz="2540" dirty="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Preis 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hlinkClick r:id="rId4"/>
              </a:rPr>
              <a:t>Ausführliche Beschreibung des statistischen Bundesamtes</a:t>
            </a:r>
            <a:endParaRPr lang="de-DE" altLang="de-DE" sz="2540" dirty="0">
              <a:solidFill>
                <a:srgbClr val="000000"/>
              </a:solidFill>
            </a:endParaRPr>
          </a:p>
        </p:txBody>
      </p:sp>
      <p:sp>
        <p:nvSpPr>
          <p:cNvPr id="8" name="Textfeld 7"/>
          <p:cNvSpPr txBox="1"/>
          <p:nvPr/>
        </p:nvSpPr>
        <p:spPr>
          <a:xfrm>
            <a:off x="8971379" y="1082249"/>
            <a:ext cx="3220621" cy="2089773"/>
          </a:xfrm>
          <a:prstGeom prst="rect">
            <a:avLst/>
          </a:prstGeom>
          <a:noFill/>
        </p:spPr>
        <p:txBody>
          <a:bodyPr wrap="square" rtlCol="0">
            <a:noAutofit/>
          </a:bodyPr>
          <a:lstStyle/>
          <a:p>
            <a:r>
              <a:rPr lang="de-DE" sz="1400" dirty="0"/>
              <a:t>Eine Allgemeine Einführung in Mittelwerte:</a:t>
            </a:r>
          </a:p>
          <a:p>
            <a:endParaRPr lang="de-DE" sz="1400" dirty="0"/>
          </a:p>
          <a:p>
            <a:r>
              <a:rPr lang="de-DE" sz="1400" dirty="0"/>
              <a:t>Arithmetisches Mittel,</a:t>
            </a:r>
          </a:p>
          <a:p>
            <a:r>
              <a:rPr lang="de-DE" sz="1400" dirty="0"/>
              <a:t>Gewichtetes Arithmetisches Mittel,</a:t>
            </a:r>
          </a:p>
          <a:p>
            <a:r>
              <a:rPr lang="de-DE" sz="1400" dirty="0"/>
              <a:t>geometrisches Mittel</a:t>
            </a:r>
          </a:p>
          <a:p>
            <a:endParaRPr lang="de-DE" sz="1400" dirty="0"/>
          </a:p>
          <a:p>
            <a:r>
              <a:rPr lang="de-DE" sz="1400" dirty="0"/>
              <a:t>kennen Sie aus der Statistik und Wirtschaftsmathematik! </a:t>
            </a:r>
          </a:p>
          <a:p>
            <a:endParaRPr lang="de-DE" sz="1400" dirty="0"/>
          </a:p>
        </p:txBody>
      </p:sp>
      <p:sp>
        <p:nvSpPr>
          <p:cNvPr id="9" name="Rechteck 8">
            <a:extLst>
              <a:ext uri="{FF2B5EF4-FFF2-40B4-BE49-F238E27FC236}">
                <a16:creationId xmlns:a16="http://schemas.microsoft.com/office/drawing/2014/main" id="{53725BD2-D34A-423C-AD28-6411270CA85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Die Inflationsrate berechnet sich als die relative Veränderung des Verbraucherpreisindex gegenüber dem Vorjahr:</a:t>
                </a:r>
              </a:p>
              <a:p>
                <a:pPr eaLnBrk="1" hangingPunct="1">
                  <a:buClrTx/>
                </a:pPr>
                <a:endParaRPr lang="de-DE" altLang="de-DE" sz="2540" dirty="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a:solidFill>
                      <a:srgbClr val="000000"/>
                    </a:solidFill>
                  </a:rPr>
                  <a:t> 		t: Zeitindex </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feld 4"/>
          <p:cNvSpPr txBox="1"/>
          <p:nvPr/>
        </p:nvSpPr>
        <p:spPr>
          <a:xfrm>
            <a:off x="6608904" y="2513759"/>
            <a:ext cx="3498901" cy="1648338"/>
          </a:xfrm>
          <a:prstGeom prst="rect">
            <a:avLst/>
          </a:prstGeom>
          <a:noFill/>
        </p:spPr>
        <p:txBody>
          <a:bodyPr wrap="square" rtlCol="0">
            <a:noAutofit/>
          </a:bodyPr>
          <a:lstStyle/>
          <a:p>
            <a:r>
              <a:rPr lang="de-DE" sz="1400" dirty="0"/>
              <a:t>Inflation ist also wieder einfach nur die Veränderungsrate der zugrunde liegenden Größe, hier der VPI.</a:t>
            </a:r>
          </a:p>
          <a:p>
            <a:endParaRPr lang="de-DE" sz="1400" dirty="0"/>
          </a:p>
          <a:p>
            <a:r>
              <a:rPr lang="de-DE" sz="1400" dirty="0"/>
              <a:t>Wichtig ist diesen Inflationsbegriff von der gesamtwirtschaftlichen Preisveränderung gemessen am BIP-</a:t>
            </a:r>
            <a:r>
              <a:rPr lang="de-DE" sz="1400" dirty="0" err="1"/>
              <a:t>Deflator</a:t>
            </a:r>
            <a:r>
              <a:rPr lang="de-DE" sz="1400" dirty="0"/>
              <a:t> zu unterscheiden!</a:t>
            </a:r>
          </a:p>
          <a:p>
            <a:endParaRPr lang="de-DE" sz="1400" dirty="0"/>
          </a:p>
        </p:txBody>
      </p:sp>
      <p:sp>
        <p:nvSpPr>
          <p:cNvPr id="8" name="Rechteck 7">
            <a:extLst>
              <a:ext uri="{FF2B5EF4-FFF2-40B4-BE49-F238E27FC236}">
                <a16:creationId xmlns:a16="http://schemas.microsoft.com/office/drawing/2014/main" id="{A81717BE-2101-4ABF-9913-5ECBBC4CC6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443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Beispiel</a:t>
            </a:r>
          </a:p>
        </p:txBody>
      </p:sp>
      <p:sp>
        <p:nvSpPr>
          <p:cNvPr id="7" name="Text Box 3"/>
          <p:cNvSpPr txBox="1">
            <a:spLocks noChangeArrowheads="1"/>
          </p:cNvSpPr>
          <p:nvPr/>
        </p:nvSpPr>
        <p:spPr bwMode="auto">
          <a:xfrm>
            <a:off x="42409" y="6144724"/>
            <a:ext cx="9588905" cy="639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600" dirty="0">
                <a:solidFill>
                  <a:srgbClr val="000000"/>
                </a:solidFill>
              </a:rPr>
              <a:t>Berechnen Sie den Preisindex 2017 – 2019 (2017=100)</a:t>
            </a:r>
          </a:p>
          <a:p>
            <a:pPr eaLnBrk="1" hangingPunct="1">
              <a:buClrTx/>
            </a:pPr>
            <a:r>
              <a:rPr lang="de-DE" altLang="de-DE" sz="1600" dirty="0">
                <a:solidFill>
                  <a:srgbClr val="000000"/>
                </a:solidFill>
              </a:rPr>
              <a:t>die Inflationsraten 2018 und 2019, sowie die durchschnittliche Inflationsrate zwischen 2017 – 2019.</a:t>
            </a:r>
          </a:p>
        </p:txBody>
      </p:sp>
      <p:pic>
        <p:nvPicPr>
          <p:cNvPr id="2" name="Grafik 1"/>
          <p:cNvPicPr>
            <a:picLocks noChangeAspect="1"/>
          </p:cNvPicPr>
          <p:nvPr/>
        </p:nvPicPr>
        <p:blipFill>
          <a:blip r:embed="rId3"/>
          <a:stretch>
            <a:fillRect/>
          </a:stretch>
        </p:blipFill>
        <p:spPr>
          <a:xfrm>
            <a:off x="217904" y="787010"/>
            <a:ext cx="10407311" cy="2678949"/>
          </a:xfrm>
          <a:prstGeom prst="rect">
            <a:avLst/>
          </a:prstGeom>
        </p:spPr>
      </p:pic>
      <p:sp>
        <p:nvSpPr>
          <p:cNvPr id="5" name="Textfeld 4"/>
          <p:cNvSpPr txBox="1"/>
          <p:nvPr/>
        </p:nvSpPr>
        <p:spPr>
          <a:xfrm>
            <a:off x="480161" y="3527887"/>
            <a:ext cx="11057964" cy="1880926"/>
          </a:xfrm>
          <a:prstGeom prst="rect">
            <a:avLst/>
          </a:prstGeom>
          <a:noFill/>
        </p:spPr>
        <p:txBody>
          <a:bodyPr wrap="square" rtlCol="0">
            <a:noAutofit/>
          </a:bodyPr>
          <a:lstStyle/>
          <a:p>
            <a:r>
              <a:rPr lang="de-DE" sz="1633" dirty="0"/>
              <a:t>Auch hier gilt wieder: Erst einmal selber ausprobieren!!!!! Denn wie das Wirtschaftswachstum ist auch der Inflationsbegriff einer der zentralen Aspekte eines Wirtschaftsstudiums. Wieder müssen Sie nur die vorher eingeführten Definitionen anwenden:</a:t>
            </a:r>
          </a:p>
          <a:p>
            <a:endParaRPr lang="de-DE" sz="1633" dirty="0"/>
          </a:p>
          <a:p>
            <a:pPr marL="342900" indent="-342900">
              <a:buAutoNum type="arabicPeriod"/>
            </a:pPr>
            <a:r>
              <a:rPr lang="de-DE" sz="1633" dirty="0"/>
              <a:t>VPI entspricht „Preis mal Gewicht“</a:t>
            </a:r>
          </a:p>
          <a:p>
            <a:pPr marL="342900" indent="-342900">
              <a:buAutoNum type="arabicPeriod"/>
            </a:pPr>
            <a:r>
              <a:rPr lang="de-DE" sz="1633" dirty="0"/>
              <a:t>Berechnung der Veränderungsraten</a:t>
            </a:r>
          </a:p>
          <a:p>
            <a:pPr marL="342900" indent="-342900">
              <a:buAutoNum type="arabicPeriod"/>
            </a:pPr>
            <a:r>
              <a:rPr lang="de-DE" sz="1633" dirty="0"/>
              <a:t>Berechnung einer durchschnittlichen Veränderungsrate (vgl. wieder die Vorlesungen Mathe und Statistik zur Einführung des geometrischen Mittels!) </a:t>
            </a:r>
          </a:p>
        </p:txBody>
      </p:sp>
      <p:sp>
        <p:nvSpPr>
          <p:cNvPr id="8" name="Rechteck 7">
            <a:extLst>
              <a:ext uri="{FF2B5EF4-FFF2-40B4-BE49-F238E27FC236}">
                <a16:creationId xmlns:a16="http://schemas.microsoft.com/office/drawing/2014/main" id="{0E6115CE-4169-4F3A-9031-D8760FB5E8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3560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Beispiel</a:t>
            </a:r>
          </a:p>
        </p:txBody>
      </p:sp>
      <p:graphicFrame>
        <p:nvGraphicFramePr>
          <p:cNvPr id="2" name="Objekt 1"/>
          <p:cNvGraphicFramePr>
            <a:graphicFrameLocks noChangeAspect="1"/>
          </p:cNvGraphicFramePr>
          <p:nvPr>
            <p:extLst>
              <p:ext uri="{D42A27DB-BD31-4B8C-83A1-F6EECF244321}">
                <p14:modId xmlns:p14="http://schemas.microsoft.com/office/powerpoint/2010/main" val="3066395816"/>
              </p:ext>
            </p:extLst>
          </p:nvPr>
        </p:nvGraphicFramePr>
        <p:xfrm>
          <a:off x="668338" y="949325"/>
          <a:ext cx="10672762" cy="4067175"/>
        </p:xfrm>
        <a:graphic>
          <a:graphicData uri="http://schemas.openxmlformats.org/presentationml/2006/ole">
            <mc:AlternateContent xmlns:mc="http://schemas.openxmlformats.org/markup-compatibility/2006">
              <mc:Choice xmlns:v="urn:schemas-microsoft-com:vml" Requires="v">
                <p:oleObj spid="_x0000_s2310" name="Arbeitsblatt" r:id="rId4" imgW="6100707" imgH="2324056" progId="Excel.Sheet.12">
                  <p:embed/>
                </p:oleObj>
              </mc:Choice>
              <mc:Fallback>
                <p:oleObj name="Arbeitsblatt" r:id="rId4" imgW="6100707" imgH="2324056" progId="Excel.Sheet.12">
                  <p:embed/>
                  <p:pic>
                    <p:nvPicPr>
                      <p:cNvPr id="0" name=""/>
                      <p:cNvPicPr/>
                      <p:nvPr/>
                    </p:nvPicPr>
                    <p:blipFill>
                      <a:blip r:embed="rId5"/>
                      <a:stretch>
                        <a:fillRect/>
                      </a:stretch>
                    </p:blipFill>
                    <p:spPr>
                      <a:xfrm>
                        <a:off x="668338" y="949325"/>
                        <a:ext cx="10672762" cy="4067175"/>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FC419715-BB44-4648-8273-E28E7F03CB3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89542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6665</Words>
  <Application>Microsoft Office PowerPoint</Application>
  <PresentationFormat>Breitbild</PresentationFormat>
  <Paragraphs>616</Paragraphs>
  <Slides>49</Slides>
  <Notes>47</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49</vt:i4>
      </vt:variant>
    </vt:vector>
  </HeadingPairs>
  <TitlesOfParts>
    <vt:vector size="59" baseType="lpstr">
      <vt:lpstr>Arial</vt:lpstr>
      <vt:lpstr>Calibri</vt:lpstr>
      <vt:lpstr>Calibri Light</vt:lpstr>
      <vt:lpstr>Cambria Math</vt:lpstr>
      <vt:lpstr>Sparkasse Rg</vt:lpstr>
      <vt:lpstr>Symbol</vt:lpstr>
      <vt:lpstr>Times New Roman</vt:lpstr>
      <vt:lpstr>Wingdings</vt:lpstr>
      <vt:lpstr>Office</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689</cp:revision>
  <dcterms:created xsi:type="dcterms:W3CDTF">2019-02-11T10:45:01Z</dcterms:created>
  <dcterms:modified xsi:type="dcterms:W3CDTF">2022-03-20T12:59:32Z</dcterms:modified>
</cp:coreProperties>
</file>