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830" r:id="rId2"/>
    <p:sldId id="975" r:id="rId3"/>
    <p:sldId id="833" r:id="rId4"/>
    <p:sldId id="453" r:id="rId5"/>
    <p:sldId id="1203" r:id="rId6"/>
    <p:sldId id="1204" r:id="rId7"/>
    <p:sldId id="1205" r:id="rId8"/>
    <p:sldId id="1362" r:id="rId9"/>
    <p:sldId id="1360" r:id="rId10"/>
    <p:sldId id="1206" r:id="rId11"/>
    <p:sldId id="1207" r:id="rId12"/>
    <p:sldId id="1208" r:id="rId13"/>
    <p:sldId id="1364"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88" d="100"/>
          <a:sy n="88" d="100"/>
        </p:scale>
        <p:origin x="87"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13.03.2022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D9894258-9A99-43E2-A812-A5BDFDD33DA4}" type="slidenum">
              <a:rPr lang="de-DE"/>
              <a:pPr/>
              <a:t>1</a:t>
            </a:fld>
            <a:endParaRPr lang="de-DE"/>
          </a:p>
        </p:txBody>
      </p:sp>
      <p:sp>
        <p:nvSpPr>
          <p:cNvPr id="473090" name="Rectangle 2"/>
          <p:cNvSpPr txBox="1">
            <a:spLocks noGrp="1" noRot="1" noChangeAspect="1" noChangeArrowheads="1" noTextEdit="1"/>
          </p:cNvSpPr>
          <p:nvPr>
            <p:ph type="sldImg"/>
          </p:nvPr>
        </p:nvSpPr>
        <p:spPr>
          <a:xfrm>
            <a:off x="87313" y="742950"/>
            <a:ext cx="6623050" cy="3725863"/>
          </a:xfrm>
          <a:ln/>
        </p:spPr>
      </p:sp>
      <p:sp>
        <p:nvSpPr>
          <p:cNvPr id="47309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6877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1719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39577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667D3BA4-C826-496B-816E-FA612258FAF1}" type="slidenum">
              <a:rPr lang="de-DE"/>
              <a:pPr/>
              <a:t>13</a:t>
            </a:fld>
            <a:endParaRPr lang="de-DE"/>
          </a:p>
        </p:txBody>
      </p:sp>
      <p:sp>
        <p:nvSpPr>
          <p:cNvPr id="481282" name="Rectangle 2"/>
          <p:cNvSpPr txBox="1">
            <a:spLocks noGrp="1" noRot="1" noChangeAspect="1" noChangeArrowheads="1" noTextEdit="1"/>
          </p:cNvSpPr>
          <p:nvPr>
            <p:ph type="sldImg"/>
          </p:nvPr>
        </p:nvSpPr>
        <p:spPr>
          <a:xfrm>
            <a:off x="87313" y="742950"/>
            <a:ext cx="6623050" cy="3725863"/>
          </a:xfrm>
          <a:ln/>
        </p:spPr>
      </p:sp>
      <p:sp>
        <p:nvSpPr>
          <p:cNvPr id="48128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3654036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24387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EE52045-57BA-4681-B080-A72A34E7F599}" type="slidenum">
              <a:rPr lang="de-DE"/>
              <a:pPr/>
              <a:t>3</a:t>
            </a:fld>
            <a:endParaRPr lang="de-DE"/>
          </a:p>
        </p:txBody>
      </p:sp>
      <p:sp>
        <p:nvSpPr>
          <p:cNvPr id="479234" name="Rectangle 2"/>
          <p:cNvSpPr txBox="1">
            <a:spLocks noGrp="1" noRot="1" noChangeAspect="1" noChangeArrowheads="1" noTextEdit="1"/>
          </p:cNvSpPr>
          <p:nvPr>
            <p:ph type="sldImg"/>
          </p:nvPr>
        </p:nvSpPr>
        <p:spPr>
          <a:xfrm>
            <a:off x="87313" y="742950"/>
            <a:ext cx="6623050" cy="3725863"/>
          </a:xfrm>
          <a:ln/>
        </p:spPr>
      </p:sp>
      <p:sp>
        <p:nvSpPr>
          <p:cNvPr id="47923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77207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53962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98217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17086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45937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16584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13.03.2022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13.03.2022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13.03.2022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13.03.2022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13.03.2022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13.03.2022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13.03.2022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13.03.2022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13.03.2022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13.03.2022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13.03.2022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13.03.2022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witter.com/i/status/1310996763810111489"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Magisches Viereck</a:t>
            </a:r>
          </a:p>
        </p:txBody>
      </p:sp>
      <p:sp>
        <p:nvSpPr>
          <p:cNvPr id="472067" name="Rectangle 3"/>
          <p:cNvSpPr>
            <a:spLocks noChangeArrowheads="1"/>
          </p:cNvSpPr>
          <p:nvPr/>
        </p:nvSpPr>
        <p:spPr bwMode="auto">
          <a:xfrm>
            <a:off x="3792538" y="2420938"/>
            <a:ext cx="4248150" cy="2120900"/>
          </a:xfrm>
          <a:prstGeom prst="rect">
            <a:avLst/>
          </a:prstGeom>
          <a:noFill/>
          <a:ln w="9360">
            <a:solidFill>
              <a:srgbClr val="808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472068" name="Text Box 4"/>
          <p:cNvSpPr txBox="1">
            <a:spLocks noChangeArrowheads="1"/>
          </p:cNvSpPr>
          <p:nvPr/>
        </p:nvSpPr>
        <p:spPr bwMode="auto">
          <a:xfrm>
            <a:off x="2063750" y="5084763"/>
            <a:ext cx="267282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Preisniveaustabilität</a:t>
            </a:r>
          </a:p>
        </p:txBody>
      </p:sp>
      <p:sp>
        <p:nvSpPr>
          <p:cNvPr id="472069" name="Text Box 5"/>
          <p:cNvSpPr txBox="1">
            <a:spLocks noChangeArrowheads="1"/>
          </p:cNvSpPr>
          <p:nvPr/>
        </p:nvSpPr>
        <p:spPr bwMode="auto">
          <a:xfrm>
            <a:off x="6816725" y="5084763"/>
            <a:ext cx="347112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Hoher Beschäftigungsgrad</a:t>
            </a:r>
          </a:p>
        </p:txBody>
      </p:sp>
      <p:sp>
        <p:nvSpPr>
          <p:cNvPr id="472070" name="Text Box 6"/>
          <p:cNvSpPr txBox="1">
            <a:spLocks noChangeArrowheads="1"/>
          </p:cNvSpPr>
          <p:nvPr/>
        </p:nvSpPr>
        <p:spPr bwMode="auto">
          <a:xfrm>
            <a:off x="2063751" y="1268413"/>
            <a:ext cx="3009455"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Angemessenes stetiges</a:t>
            </a:r>
          </a:p>
          <a:p>
            <a:pPr>
              <a:buClrTx/>
              <a:buFontTx/>
              <a:buNone/>
            </a:pPr>
            <a:r>
              <a:rPr lang="de-DE" dirty="0"/>
              <a:t>Wirtschaftswachstum</a:t>
            </a:r>
          </a:p>
        </p:txBody>
      </p:sp>
      <p:sp>
        <p:nvSpPr>
          <p:cNvPr id="472071" name="Text Box 7"/>
          <p:cNvSpPr txBox="1">
            <a:spLocks noChangeArrowheads="1"/>
          </p:cNvSpPr>
          <p:nvPr/>
        </p:nvSpPr>
        <p:spPr bwMode="auto">
          <a:xfrm>
            <a:off x="7175501" y="1268413"/>
            <a:ext cx="2948541"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Außenwirtschaftliches</a:t>
            </a:r>
          </a:p>
          <a:p>
            <a:pPr>
              <a:buClrTx/>
              <a:buFontTx/>
              <a:buNone/>
            </a:pPr>
            <a:r>
              <a:rPr lang="de-DE" dirty="0"/>
              <a:t>Gleichgewicht</a:t>
            </a:r>
          </a:p>
        </p:txBody>
      </p:sp>
    </p:spTree>
    <p:extLst>
      <p:ext uri="{BB962C8B-B14F-4D97-AF65-F5344CB8AC3E}">
        <p14:creationId xmlns:p14="http://schemas.microsoft.com/office/powerpoint/2010/main" val="17129724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20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20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20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2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8" grpId="0"/>
      <p:bldP spid="472069" grpId="0"/>
      <p:bldP spid="472070" grpId="0"/>
      <p:bldP spid="47207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43774" y="104181"/>
            <a:ext cx="11622656" cy="744941"/>
          </a:xfrm>
          <a:prstGeom prst="rect">
            <a:avLst/>
          </a:prstGeom>
          <a:noFill/>
          <a:ln>
            <a:noFill/>
          </a:ln>
        </p:spPr>
        <p:txBody>
          <a:bodyPr lIns="81646" tIns="40823" rIns="81646" bIns="40823" anchor="ctr" anchorCtr="1"/>
          <a:lstStyle/>
          <a:p>
            <a:pPr algn="ctr">
              <a:lnSpc>
                <a:spcPct val="100000"/>
              </a:lnSpc>
            </a:pPr>
            <a:r>
              <a:rPr lang="de-DE" sz="2540" b="1" dirty="0">
                <a:solidFill>
                  <a:srgbClr val="000000"/>
                </a:solidFill>
                <a:latin typeface="Arial"/>
              </a:rPr>
              <a:t>Nominales und reales Wirtschaftswachstum Deutschland</a:t>
            </a:r>
            <a:endParaRPr sz="2540" dirty="0"/>
          </a:p>
        </p:txBody>
      </p:sp>
      <p:sp>
        <p:nvSpPr>
          <p:cNvPr id="8" name="Textfeld 7"/>
          <p:cNvSpPr txBox="1"/>
          <p:nvPr/>
        </p:nvSpPr>
        <p:spPr>
          <a:xfrm>
            <a:off x="732013" y="5978027"/>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7" name="Textfeld 6"/>
          <p:cNvSpPr txBox="1"/>
          <p:nvPr/>
        </p:nvSpPr>
        <p:spPr>
          <a:xfrm>
            <a:off x="8532119" y="1429092"/>
            <a:ext cx="3581400" cy="3398402"/>
          </a:xfrm>
          <a:prstGeom prst="rect">
            <a:avLst/>
          </a:prstGeom>
          <a:noFill/>
        </p:spPr>
        <p:txBody>
          <a:bodyPr wrap="square" rtlCol="0">
            <a:noAutofit/>
          </a:bodyPr>
          <a:lstStyle/>
          <a:p>
            <a:r>
              <a:rPr lang="de-DE" sz="1400" dirty="0"/>
              <a:t>Grundsätzlich erkennt man, dass in den allermeisten Fällen die nominale Wachstumsrate niedriger liegt, als die reale Wachstumsrate.</a:t>
            </a:r>
          </a:p>
          <a:p>
            <a:r>
              <a:rPr lang="de-DE" sz="1400" dirty="0"/>
              <a:t>Bei der Bewertung des nominalen Wertes des gesamtwirtschaftlichen Leistung ist also grundsätzlich zu berücksichtigen, dass ein Teil der Zunahme allein auf Preissteigerungen zurückzuführen ist. 2021 sehen wir schon den enormen Unterschied aufgrund der anziehenden Preissteigerungsraten. Für 2022 wird dies angesichts des Aggression Putins gegenüber freiheitlichen Demokratien und der damit einhergehenden beschleunigten Inflation aller Voraussicht nach noch deutlicher ausfallen </a:t>
            </a:r>
          </a:p>
        </p:txBody>
      </p:sp>
      <p:pic>
        <p:nvPicPr>
          <p:cNvPr id="3" name="Grafik 2">
            <a:extLst>
              <a:ext uri="{FF2B5EF4-FFF2-40B4-BE49-F238E27FC236}">
                <a16:creationId xmlns:a16="http://schemas.microsoft.com/office/drawing/2014/main" id="{9A5FD1BE-E455-40ED-99A8-CB9B9809E312}"/>
              </a:ext>
            </a:extLst>
          </p:cNvPr>
          <p:cNvPicPr>
            <a:picLocks noChangeAspect="1"/>
          </p:cNvPicPr>
          <p:nvPr/>
        </p:nvPicPr>
        <p:blipFill>
          <a:blip r:embed="rId3"/>
          <a:stretch>
            <a:fillRect/>
          </a:stretch>
        </p:blipFill>
        <p:spPr>
          <a:xfrm>
            <a:off x="0" y="720000"/>
            <a:ext cx="6989663" cy="4320000"/>
          </a:xfrm>
          <a:prstGeom prst="rect">
            <a:avLst/>
          </a:prstGeom>
        </p:spPr>
      </p:pic>
      <p:sp>
        <p:nvSpPr>
          <p:cNvPr id="5" name="Ellipse 4">
            <a:extLst>
              <a:ext uri="{FF2B5EF4-FFF2-40B4-BE49-F238E27FC236}">
                <a16:creationId xmlns:a16="http://schemas.microsoft.com/office/drawing/2014/main" id="{DDF24889-0645-4C76-8320-5C3756A7E715}"/>
              </a:ext>
            </a:extLst>
          </p:cNvPr>
          <p:cNvSpPr/>
          <p:nvPr/>
        </p:nvSpPr>
        <p:spPr>
          <a:xfrm>
            <a:off x="6454588" y="1196788"/>
            <a:ext cx="457200" cy="14993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78193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2540" dirty="0"/>
              <a:t>Relative Veränderung des BIP-</a:t>
            </a:r>
            <a:r>
              <a:rPr lang="de-DE" sz="2540" dirty="0" err="1"/>
              <a:t>Deflators</a:t>
            </a:r>
            <a:r>
              <a:rPr lang="de-DE" sz="2540" dirty="0"/>
              <a:t> in Deutschland</a:t>
            </a:r>
          </a:p>
        </p:txBody>
      </p:sp>
      <p:sp>
        <p:nvSpPr>
          <p:cNvPr id="8" name="Textfeld 7"/>
          <p:cNvSpPr txBox="1"/>
          <p:nvPr/>
        </p:nvSpPr>
        <p:spPr>
          <a:xfrm>
            <a:off x="2106351" y="6164193"/>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7" name="Textfeld 6"/>
          <p:cNvSpPr txBox="1"/>
          <p:nvPr/>
        </p:nvSpPr>
        <p:spPr>
          <a:xfrm>
            <a:off x="8803465" y="1429090"/>
            <a:ext cx="3220621" cy="3634793"/>
          </a:xfrm>
          <a:prstGeom prst="rect">
            <a:avLst/>
          </a:prstGeom>
          <a:noFill/>
        </p:spPr>
        <p:txBody>
          <a:bodyPr wrap="square" rtlCol="0">
            <a:noAutofit/>
          </a:bodyPr>
          <a:lstStyle/>
          <a:p>
            <a:r>
              <a:rPr lang="de-DE" sz="1400" dirty="0"/>
              <a:t>Die Änderungsrate des BIP-</a:t>
            </a:r>
            <a:r>
              <a:rPr lang="de-DE" sz="1400" dirty="0" err="1"/>
              <a:t>Deflators</a:t>
            </a:r>
            <a:r>
              <a:rPr lang="de-DE" sz="1400" dirty="0"/>
              <a:t> liegt in den letzten 20 Jahren annähernd in dem Korridor von 0%-2%.</a:t>
            </a:r>
          </a:p>
          <a:p>
            <a:endParaRPr lang="de-DE" sz="1400" dirty="0"/>
          </a:p>
          <a:p>
            <a:r>
              <a:rPr lang="de-DE" sz="1400" dirty="0"/>
              <a:t>Dies repräsentiert quasi die gesamtwirtschaftliche Preisentwicklung und ist nicht zu verwechseln mit dem gängigen Inflationsbegriff, den wir im Anschluss erklären.</a:t>
            </a:r>
          </a:p>
          <a:p>
            <a:endParaRPr lang="de-DE" sz="1400" dirty="0"/>
          </a:p>
          <a:p>
            <a:r>
              <a:rPr lang="de-DE" sz="1400" dirty="0"/>
              <a:t>Insbesondere sehen wir, dass trotz der Corona-Pandemie die Veränderungsrate des BIP-</a:t>
            </a:r>
            <a:r>
              <a:rPr lang="de-DE" sz="1400" dirty="0" err="1"/>
              <a:t>Deflators</a:t>
            </a:r>
            <a:r>
              <a:rPr lang="de-DE" sz="1400" dirty="0"/>
              <a:t> 2020 bei 1,6% Prozent lag, was deutlich höher liegt als die Inflationsrate des Jahres 2020, mit welcher wir uns im Anschluss beschäftigen werden. Im Jahr 2021 liegt dann die Veränderungsrate des BIP-</a:t>
            </a:r>
            <a:r>
              <a:rPr lang="de-DE" sz="1400" dirty="0" err="1"/>
              <a:t>Deflators</a:t>
            </a:r>
            <a:r>
              <a:rPr lang="de-DE" sz="1400" dirty="0"/>
              <a:t> im Zuge der Lieferengpässe und damit einhergehenden Preissteigerungen bei über 3%, was sich um Zuge des Krieges in der Ukraine noch einmal weiter erhöhen wird.</a:t>
            </a:r>
          </a:p>
        </p:txBody>
      </p:sp>
      <p:pic>
        <p:nvPicPr>
          <p:cNvPr id="4" name="Grafik 3">
            <a:extLst>
              <a:ext uri="{FF2B5EF4-FFF2-40B4-BE49-F238E27FC236}">
                <a16:creationId xmlns:a16="http://schemas.microsoft.com/office/drawing/2014/main" id="{C92D9955-5859-4A6F-82D9-83A195DFBFAF}"/>
              </a:ext>
            </a:extLst>
          </p:cNvPr>
          <p:cNvPicPr>
            <a:picLocks noChangeAspect="1"/>
          </p:cNvPicPr>
          <p:nvPr/>
        </p:nvPicPr>
        <p:blipFill>
          <a:blip r:embed="rId3"/>
          <a:stretch>
            <a:fillRect/>
          </a:stretch>
        </p:blipFill>
        <p:spPr>
          <a:xfrm>
            <a:off x="0" y="720000"/>
            <a:ext cx="6964304" cy="4320000"/>
          </a:xfrm>
          <a:prstGeom prst="rect">
            <a:avLst/>
          </a:prstGeom>
        </p:spPr>
      </p:pic>
      <p:sp>
        <p:nvSpPr>
          <p:cNvPr id="9" name="Ellipse 8"/>
          <p:cNvSpPr/>
          <p:nvPr/>
        </p:nvSpPr>
        <p:spPr>
          <a:xfrm>
            <a:off x="6185647" y="1429090"/>
            <a:ext cx="593353" cy="17040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0806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Nominales BIP/reales BIP/BIP-</a:t>
            </a:r>
            <a:r>
              <a:rPr lang="de-DE" sz="3266" dirty="0" err="1"/>
              <a:t>Deflator</a:t>
            </a:r>
            <a:endParaRPr lang="de-DE" sz="3266" dirty="0"/>
          </a:p>
        </p:txBody>
      </p:sp>
      <p:sp>
        <p:nvSpPr>
          <p:cNvPr id="7" name="Text Box 3"/>
          <p:cNvSpPr txBox="1">
            <a:spLocks noChangeArrowheads="1"/>
          </p:cNvSpPr>
          <p:nvPr/>
        </p:nvSpPr>
        <p:spPr bwMode="auto">
          <a:xfrm>
            <a:off x="1784593" y="1534594"/>
            <a:ext cx="8603154" cy="37710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im nominalen BIP spiegelt die Veränderung aus Preisänderungen </a:t>
            </a:r>
            <a:r>
              <a:rPr lang="de-DE" altLang="de-DE" sz="2177" b="1" dirty="0">
                <a:solidFill>
                  <a:srgbClr val="000000"/>
                </a:solidFill>
              </a:rPr>
              <a:t>und</a:t>
            </a:r>
            <a:r>
              <a:rPr lang="de-DE" altLang="de-DE" sz="2177" dirty="0">
                <a:solidFill>
                  <a:srgbClr val="000000"/>
                </a:solidFill>
              </a:rPr>
              <a:t> Änderungen in der Wirtschaftsleistung wieder.</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des realen BIP zeigt, um wie viel die Wirtschaftsleistung gewachsen ist.</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Über die Veränderungsrate des BIP-</a:t>
            </a:r>
            <a:r>
              <a:rPr lang="de-DE" altLang="de-DE" sz="2177" dirty="0" err="1">
                <a:solidFill>
                  <a:srgbClr val="000000"/>
                </a:solidFill>
              </a:rPr>
              <a:t>Deflators</a:t>
            </a:r>
            <a:r>
              <a:rPr lang="de-DE" altLang="de-DE" sz="2177" dirty="0">
                <a:solidFill>
                  <a:srgbClr val="000000"/>
                </a:solidFill>
              </a:rPr>
              <a:t> kann die </a:t>
            </a:r>
            <a:r>
              <a:rPr lang="de-DE" altLang="de-DE" sz="2177" dirty="0" err="1">
                <a:solidFill>
                  <a:srgbClr val="000000"/>
                </a:solidFill>
              </a:rPr>
              <a:t>Veränderungrate</a:t>
            </a:r>
            <a:r>
              <a:rPr lang="de-DE" altLang="de-DE" sz="2177" dirty="0">
                <a:solidFill>
                  <a:srgbClr val="000000"/>
                </a:solidFill>
              </a:rPr>
              <a:t> des nominalen BIP um die reine Preisänderung korrigiert werden</a:t>
            </a:r>
          </a:p>
        </p:txBody>
      </p:sp>
    </p:spTree>
    <p:extLst>
      <p:ext uri="{BB962C8B-B14F-4D97-AF65-F5344CB8AC3E}">
        <p14:creationId xmlns:p14="http://schemas.microsoft.com/office/powerpoint/2010/main" val="3293625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DEC2C604-16F2-4FC2-BE4C-F99B52C7BB98}"/>
              </a:ext>
            </a:extLst>
          </p:cNvPr>
          <p:cNvPicPr>
            <a:picLocks noChangeAspect="1"/>
          </p:cNvPicPr>
          <p:nvPr/>
        </p:nvPicPr>
        <p:blipFill>
          <a:blip r:embed="rId3"/>
          <a:stretch>
            <a:fillRect/>
          </a:stretch>
        </p:blipFill>
        <p:spPr>
          <a:xfrm>
            <a:off x="78482" y="634045"/>
            <a:ext cx="8831776" cy="5040000"/>
          </a:xfrm>
          <a:prstGeom prst="rect">
            <a:avLst/>
          </a:prstGeom>
        </p:spPr>
      </p:pic>
      <p:sp>
        <p:nvSpPr>
          <p:cNvPr id="480258" name="Rectangle 2"/>
          <p:cNvSpPr>
            <a:spLocks noChangeArrowheads="1"/>
          </p:cNvSpPr>
          <p:nvPr/>
        </p:nvSpPr>
        <p:spPr bwMode="auto">
          <a:xfrm>
            <a:off x="0" y="0"/>
            <a:ext cx="12192000" cy="72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no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000" b="1" dirty="0"/>
              <a:t>Vergleich des Wirtschaftswachstums gemessen am realen BIP und realen BIP pro Kopf im Vergleich seit Einführung des Euro (Deutschland)</a:t>
            </a:r>
          </a:p>
        </p:txBody>
      </p:sp>
      <p:sp>
        <p:nvSpPr>
          <p:cNvPr id="480260" name="Text Box 4"/>
          <p:cNvSpPr txBox="1">
            <a:spLocks noChangeArrowheads="1"/>
          </p:cNvSpPr>
          <p:nvPr/>
        </p:nvSpPr>
        <p:spPr bwMode="auto">
          <a:xfrm>
            <a:off x="1558925" y="6021389"/>
            <a:ext cx="1338828"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a:t>
            </a:r>
            <a:r>
              <a:rPr lang="de-DE" sz="1400" dirty="0" err="1"/>
              <a:t>Destatis</a:t>
            </a:r>
            <a:endParaRPr lang="de-DE" sz="1400" dirty="0"/>
          </a:p>
        </p:txBody>
      </p:sp>
      <p:sp>
        <p:nvSpPr>
          <p:cNvPr id="7" name="Textfeld 6"/>
          <p:cNvSpPr txBox="1"/>
          <p:nvPr/>
        </p:nvSpPr>
        <p:spPr>
          <a:xfrm>
            <a:off x="9629577" y="1429091"/>
            <a:ext cx="2483941" cy="3532873"/>
          </a:xfrm>
          <a:prstGeom prst="rect">
            <a:avLst/>
          </a:prstGeom>
          <a:noFill/>
        </p:spPr>
        <p:txBody>
          <a:bodyPr wrap="square" rtlCol="0">
            <a:noAutofit/>
          </a:bodyPr>
          <a:lstStyle/>
          <a:p>
            <a:r>
              <a:rPr lang="de-DE" sz="1400" dirty="0"/>
              <a:t>Man sieht, dass bis zur Finanzkrise das Wirtschaftswachstum gemessen an der pro-Kopf-Größe im Allgemeinen höher lag als gemessen am realen BIP. Dies ist auf die Stagnation bzw. teilweise sogar den Rückgang der Bevölkerung zurückzuführen. Seit rund 10 Jahren verzeichnet Deutschland aber wider allen Prognosen zum trotz eine Bevölkerungszunahme, wodurch sich diese Relation meistens umgedreht hat.</a:t>
            </a:r>
          </a:p>
        </p:txBody>
      </p:sp>
      <p:sp>
        <p:nvSpPr>
          <p:cNvPr id="8" name="Ellipse 7"/>
          <p:cNvSpPr/>
          <p:nvPr/>
        </p:nvSpPr>
        <p:spPr>
          <a:xfrm>
            <a:off x="1196789" y="1099438"/>
            <a:ext cx="3867096" cy="218954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5192970" y="928429"/>
            <a:ext cx="4076947" cy="26441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9826957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231D700-F615-4737-B55A-810A2DF756A3}"/>
              </a:ext>
            </a:extLst>
          </p:cNvPr>
          <p:cNvSpPr>
            <a:spLocks noChangeArrowheads="1"/>
          </p:cNvSpPr>
          <p:nvPr/>
        </p:nvSpPr>
        <p:spPr bwMode="auto">
          <a:xfrm>
            <a:off x="2207941" y="135524"/>
            <a:ext cx="6790009" cy="956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Gesetz zur Förderung der Stabilität und des Wachstums der Wirtschaft (</a:t>
            </a:r>
            <a:r>
              <a:rPr lang="de-DE" sz="2800" b="1" dirty="0" err="1"/>
              <a:t>StabG</a:t>
            </a:r>
            <a:r>
              <a:rPr lang="de-DE" sz="2800" b="1" dirty="0"/>
              <a:t> 1967)</a:t>
            </a:r>
          </a:p>
        </p:txBody>
      </p:sp>
      <p:sp>
        <p:nvSpPr>
          <p:cNvPr id="2" name="Textfeld 1">
            <a:extLst>
              <a:ext uri="{FF2B5EF4-FFF2-40B4-BE49-F238E27FC236}">
                <a16:creationId xmlns:a16="http://schemas.microsoft.com/office/drawing/2014/main" id="{41292832-50DD-4BEA-8F7D-66EE46CD7C38}"/>
              </a:ext>
            </a:extLst>
          </p:cNvPr>
          <p:cNvSpPr txBox="1"/>
          <p:nvPr/>
        </p:nvSpPr>
        <p:spPr>
          <a:xfrm>
            <a:off x="241393" y="1141859"/>
            <a:ext cx="10195420" cy="3046988"/>
          </a:xfrm>
          <a:prstGeom prst="rect">
            <a:avLst/>
          </a:prstGeom>
          <a:noFill/>
        </p:spPr>
        <p:txBody>
          <a:bodyPr wrap="square" rtlCol="0">
            <a:spAutoFit/>
          </a:bodyPr>
          <a:lstStyle/>
          <a:p>
            <a:pPr algn="ctr"/>
            <a:r>
              <a:rPr lang="de-DE" sz="2400" dirty="0"/>
              <a:t>§ 1</a:t>
            </a:r>
          </a:p>
          <a:p>
            <a:endParaRPr lang="de-DE" sz="2400" dirty="0"/>
          </a:p>
          <a:p>
            <a:r>
              <a:rPr lang="de-DE" sz="2400" dirty="0"/>
              <a:t>Bund und Länder haben bei ihren wirtschafts- und finanzpolitischen Maßnahmen die Erfordernisse des </a:t>
            </a:r>
            <a:r>
              <a:rPr lang="de-DE" sz="2400" b="1" dirty="0"/>
              <a:t>gesamtwirtschaftlichen Gleichgewichts</a:t>
            </a:r>
            <a:r>
              <a:rPr lang="de-DE" sz="2400" dirty="0"/>
              <a:t> zu beachten. Die Maßnahmen sind so zu treffen, dass sie im Rahmen der  marktwirtschaftlichen Ordnung gleichzeitig zur </a:t>
            </a:r>
            <a:r>
              <a:rPr lang="de-DE" sz="2400" b="1" dirty="0"/>
              <a:t>Stabilität des Preisniveaus</a:t>
            </a:r>
            <a:r>
              <a:rPr lang="de-DE" sz="2400" dirty="0"/>
              <a:t>, zu  einem </a:t>
            </a:r>
            <a:r>
              <a:rPr lang="de-DE" sz="2400" b="1" dirty="0"/>
              <a:t>hohen Beschäftigungsstand </a:t>
            </a:r>
            <a:r>
              <a:rPr lang="de-DE" sz="2400" dirty="0"/>
              <a:t>und </a:t>
            </a:r>
            <a:r>
              <a:rPr lang="de-DE" sz="2400" b="1" dirty="0"/>
              <a:t>außenwirtschaftlichem Gleichgewicht  </a:t>
            </a:r>
            <a:r>
              <a:rPr lang="de-DE" sz="2400" dirty="0"/>
              <a:t>bei </a:t>
            </a:r>
            <a:r>
              <a:rPr lang="de-DE" sz="2400" b="1" dirty="0"/>
              <a:t>stetigem und angemessenem Wirtschaftswachstum</a:t>
            </a:r>
            <a:r>
              <a:rPr lang="de-DE" sz="2400" dirty="0"/>
              <a:t>.</a:t>
            </a:r>
          </a:p>
        </p:txBody>
      </p:sp>
      <p:sp>
        <p:nvSpPr>
          <p:cNvPr id="5" name="Ellipse 4"/>
          <p:cNvSpPr/>
          <p:nvPr/>
        </p:nvSpPr>
        <p:spPr>
          <a:xfrm>
            <a:off x="4534278" y="2155037"/>
            <a:ext cx="5181141"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5881239" y="2949457"/>
            <a:ext cx="3942324" cy="5247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965620" y="3305181"/>
            <a:ext cx="3942324" cy="5247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5153685" y="3320696"/>
            <a:ext cx="5031255" cy="5247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641002" y="3691024"/>
            <a:ext cx="6839067" cy="5247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p:cNvSpPr txBox="1"/>
          <p:nvPr/>
        </p:nvSpPr>
        <p:spPr>
          <a:xfrm>
            <a:off x="339734" y="4289669"/>
            <a:ext cx="8797959" cy="1432308"/>
          </a:xfrm>
          <a:prstGeom prst="rect">
            <a:avLst/>
          </a:prstGeom>
          <a:noFill/>
        </p:spPr>
        <p:txBody>
          <a:bodyPr wrap="square" rtlCol="0">
            <a:noAutofit/>
          </a:bodyPr>
          <a:lstStyle/>
          <a:p>
            <a:r>
              <a:rPr lang="de-DE" sz="1400" dirty="0"/>
              <a:t>Im Nachgang des Zusammenbruchs Deutschlands im 2. Weltkrieg hat die deutsche Volkswirtschaft eine Wirtschafswunder genannte Periode sehr hohen Wachstums in den 1950er bis Anfang der 1960er Jahre erlebt. Mitte der 1960er Jahre geriet die Wirtschaft dann allerdings ins Stocken. Im Zuge dessen ist die Wirtschaftspolitik in Deutschland gemäß des </a:t>
            </a:r>
            <a:r>
              <a:rPr lang="de-DE" sz="1400" dirty="0" err="1"/>
              <a:t>StabG</a:t>
            </a:r>
            <a:r>
              <a:rPr lang="de-DE" sz="1400" dirty="0"/>
              <a:t> kodifiziert worden. Die darin formulierten Ziele richten sich am magischen Viereck aus.</a:t>
            </a:r>
          </a:p>
        </p:txBody>
      </p:sp>
    </p:spTree>
    <p:extLst>
      <p:ext uri="{BB962C8B-B14F-4D97-AF65-F5344CB8AC3E}">
        <p14:creationId xmlns:p14="http://schemas.microsoft.com/office/powerpoint/2010/main" val="1754235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ChangeArrowheads="1"/>
          </p:cNvSpPr>
          <p:nvPr/>
        </p:nvSpPr>
        <p:spPr bwMode="auto">
          <a:xfrm>
            <a:off x="2089881" y="48046"/>
            <a:ext cx="73083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Angemessenes stetiges Wirtschaftswachstum</a:t>
            </a:r>
          </a:p>
        </p:txBody>
      </p:sp>
      <p:sp>
        <p:nvSpPr>
          <p:cNvPr id="478211" name="Text Box 3"/>
          <p:cNvSpPr txBox="1">
            <a:spLocks noChangeArrowheads="1"/>
          </p:cNvSpPr>
          <p:nvPr/>
        </p:nvSpPr>
        <p:spPr bwMode="auto">
          <a:xfrm>
            <a:off x="28650" y="391089"/>
            <a:ext cx="10160608" cy="40956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sz="2000" u="sng" dirty="0">
                <a:solidFill>
                  <a:schemeClr val="tx1"/>
                </a:solidFill>
              </a:rPr>
              <a:t>Indikatoren</a:t>
            </a:r>
          </a:p>
          <a:p>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Bruttoinlandsprodukts</a:t>
            </a:r>
          </a:p>
          <a:p>
            <a:pPr>
              <a:buFontTx/>
              <a:buNone/>
            </a:pPr>
            <a:r>
              <a:rPr lang="de-DE" sz="2000" dirty="0">
                <a:solidFill>
                  <a:schemeClr val="tx1"/>
                </a:solidFill>
              </a:rPr>
              <a:t>		d.h. eine Veränderung der gesamtwirtschaftlichen Leistung bereinigt um die reine Preisentwicklung</a:t>
            </a:r>
          </a:p>
          <a:p>
            <a:pPr>
              <a:buFontTx/>
              <a:buChar char="•"/>
            </a:pPr>
            <a:endParaRPr lang="de-DE" sz="2000" dirty="0">
              <a:solidFill>
                <a:schemeClr val="tx1"/>
              </a:solidFill>
            </a:endParaRPr>
          </a:p>
          <a:p>
            <a:pPr>
              <a:buFontTx/>
              <a:buChar char="•"/>
            </a:pPr>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Pro-Kopf-Einkommens</a:t>
            </a:r>
          </a:p>
          <a:p>
            <a:pPr>
              <a:buFontTx/>
              <a:buNone/>
            </a:pPr>
            <a:r>
              <a:rPr lang="de-DE" sz="2000" dirty="0">
                <a:solidFill>
                  <a:schemeClr val="tx1"/>
                </a:solidFill>
              </a:rPr>
              <a:t>		d.h. eine Bereinigung um das Bevölkerungswachstum in der betrachteten Periode</a:t>
            </a:r>
          </a:p>
          <a:p>
            <a:endParaRPr lang="de-DE" sz="2000" dirty="0">
              <a:solidFill>
                <a:schemeClr val="tx1"/>
              </a:solidFill>
            </a:endParaRPr>
          </a:p>
          <a:p>
            <a:r>
              <a:rPr lang="de-DE" sz="2000" dirty="0">
                <a:solidFill>
                  <a:schemeClr val="tx1"/>
                </a:solidFill>
                <a:cs typeface="Times New Roman" pitchFamily="18" charset="0"/>
              </a:rPr>
              <a:t>→	</a:t>
            </a:r>
            <a:r>
              <a:rPr lang="de-DE" sz="2000" dirty="0">
                <a:solidFill>
                  <a:schemeClr val="tx1"/>
                </a:solidFill>
              </a:rPr>
              <a:t>In entwickelten Volkswirtschaften kann man eine 1%-3% Zunahme dieser Indikatoren als angemessen bezeichnen. Zudem ist von allzu großen konjunkturellen Schwankungen im Zeitverlauf abzusehen</a:t>
            </a:r>
          </a:p>
        </p:txBody>
      </p:sp>
      <p:sp>
        <p:nvSpPr>
          <p:cNvPr id="2" name="Textfeld 1"/>
          <p:cNvSpPr txBox="1"/>
          <p:nvPr/>
        </p:nvSpPr>
        <p:spPr>
          <a:xfrm>
            <a:off x="9557656" y="27705"/>
            <a:ext cx="2634343" cy="6750466"/>
          </a:xfrm>
          <a:prstGeom prst="rect">
            <a:avLst/>
          </a:prstGeom>
          <a:noFill/>
        </p:spPr>
        <p:txBody>
          <a:bodyPr wrap="square" rtlCol="0">
            <a:noAutofit/>
          </a:bodyPr>
          <a:lstStyle/>
          <a:p>
            <a:r>
              <a:rPr lang="de-DE" sz="1100" dirty="0"/>
              <a:t>Früher konnten wir sagen, dass beide Größen für Deutschland bei stagnierender Bevölkerung ungefähr gleich sind. Umgekehrt musste man früher für Deutschland im internationalen Vergleich immer bspw. mit Frankreich oder den USA bis zu 0,5%-Punkte am Wirtschaftswachstum abziehen, da diese Länder auch in der Vergangenheit ein Bevölkerungswachstum ausgewiesen haben. Seit der Finanzkrise wächst aber auch die Bevölkerung Deutschlands. </a:t>
            </a:r>
            <a:r>
              <a:rPr lang="de-DE" sz="1100" dirty="0" err="1"/>
              <a:t>Insbe</a:t>
            </a:r>
            <a:r>
              <a:rPr lang="de-DE" sz="1100" dirty="0"/>
              <a:t>- sondere in den letzten fünf Jahren weist Deutschland wider allen Prognosen seit der Jahrtausendwende ein Bevölkerungswachstum ähnlich wie Frankreich und die USA. Aller- </a:t>
            </a:r>
            <a:r>
              <a:rPr lang="de-DE" sz="1100" dirty="0" err="1"/>
              <a:t>dings</a:t>
            </a:r>
            <a:r>
              <a:rPr lang="de-DE" sz="1100" dirty="0"/>
              <a:t> darf dabei nicht vergessen werden, dass dies vornehmlich auf die Zuwanderung (insbesondere die Flüchtlingskrise 2015) zurückzuführen ist, denn die Fertilitätsrate ist zwar in den letzten Jahren ebenfalls angestiegen, liegt aber im Gegensatz zu Frankreich und den USA mit ca. 1,6 immer noch klar unter dem bestands- erhaltenden Wert von 2,1. Ganz aktuell wird sich aller Voraussicht nach durch den völkerrechtswidrigen Überfall Putins auf die Ukraine die Zuwanderung wieder erhöhen, nachdem schon jetzt (Stand 13. März 2022) mehr als 100.000 Flüchtlinge in Deutschland angekommen sind. Nüchtern muss das Wirtschaftswachstum auch unter diesem Aspekt betrachtet werden, dass jede zusätzliche Person allein schon durch den Konsum das Bruttoinlandsprodukt erhöht.</a:t>
            </a:r>
          </a:p>
        </p:txBody>
      </p:sp>
      <p:sp>
        <p:nvSpPr>
          <p:cNvPr id="6" name="Ellipse 5"/>
          <p:cNvSpPr/>
          <p:nvPr/>
        </p:nvSpPr>
        <p:spPr>
          <a:xfrm>
            <a:off x="1765708" y="753323"/>
            <a:ext cx="1268437"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1682581" y="2289639"/>
            <a:ext cx="1268437"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5451017" y="3266061"/>
            <a:ext cx="1268437"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4606885" y="3732097"/>
            <a:ext cx="4663050" cy="4576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Grafik 2"/>
          <p:cNvPicPr>
            <a:picLocks noChangeAspect="1"/>
          </p:cNvPicPr>
          <p:nvPr/>
        </p:nvPicPr>
        <p:blipFill>
          <a:blip r:embed="rId3"/>
          <a:stretch>
            <a:fillRect/>
          </a:stretch>
        </p:blipFill>
        <p:spPr>
          <a:xfrm>
            <a:off x="177843" y="4440819"/>
            <a:ext cx="4912623" cy="2221789"/>
          </a:xfrm>
          <a:prstGeom prst="rect">
            <a:avLst/>
          </a:prstGeom>
        </p:spPr>
      </p:pic>
      <p:sp>
        <p:nvSpPr>
          <p:cNvPr id="12" name="Ellipse 11"/>
          <p:cNvSpPr/>
          <p:nvPr/>
        </p:nvSpPr>
        <p:spPr>
          <a:xfrm>
            <a:off x="3940629" y="5406917"/>
            <a:ext cx="666256" cy="97211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683099" y="5551714"/>
            <a:ext cx="367872" cy="65314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5239658" y="4286321"/>
            <a:ext cx="4418926" cy="1432308"/>
          </a:xfrm>
          <a:prstGeom prst="rect">
            <a:avLst/>
          </a:prstGeom>
          <a:noFill/>
        </p:spPr>
        <p:txBody>
          <a:bodyPr wrap="square" rtlCol="0">
            <a:noAutofit/>
          </a:bodyPr>
          <a:lstStyle/>
          <a:p>
            <a:r>
              <a:rPr lang="de-DE" sz="1400" dirty="0"/>
              <a:t>Im Vergleich zu Schwellenländern, die durchaus mit 5% und mehr wachsen erscheinen 1%-3% als relativ gering. Jedoch ist zu berücksichtigen, dass Deutschland als entwickelte Volkswirtschaft schon auf einem extrem hohen Wohlstandsniveau liegt und damit eine weitere Zunahme immer schwieriger wird. Zudem sollen zu große Ausschläge nach unten und oben im Wachstum vermieden werden, denn solch eine Volatilität führt grundsätzlich zu Unsicherheiten, welche die Funktionsfähigkeit des Marktprozesses beeinträchtigen. </a:t>
            </a:r>
          </a:p>
        </p:txBody>
      </p:sp>
      <p:sp>
        <p:nvSpPr>
          <p:cNvPr id="15" name="Textfeld 14"/>
          <p:cNvSpPr txBox="1"/>
          <p:nvPr/>
        </p:nvSpPr>
        <p:spPr>
          <a:xfrm>
            <a:off x="2850091" y="1844174"/>
            <a:ext cx="6808493" cy="500223"/>
          </a:xfrm>
          <a:prstGeom prst="rect">
            <a:avLst/>
          </a:prstGeom>
          <a:noFill/>
        </p:spPr>
        <p:txBody>
          <a:bodyPr wrap="square" rtlCol="0">
            <a:noAutofit/>
          </a:bodyPr>
          <a:lstStyle/>
          <a:p>
            <a:r>
              <a:rPr lang="de-DE" sz="1400" dirty="0"/>
              <a:t>Grundsätzlich kann davon ausgegangen werden, dass jede „neue“ Person in einem Land zu einer Zunahme des BIP, allein schon aufgrund des täglichen Konsums, führt. Wenn wir aber so etwas wie Wohlfahrt oder Wirtschaftsleistung messen wollen, geht man deswegen zu</a:t>
            </a:r>
          </a:p>
          <a:p>
            <a:r>
              <a:rPr lang="de-DE" sz="1400" dirty="0"/>
              <a:t>                                                         Pro-Kopf-Größen über</a:t>
            </a:r>
          </a:p>
        </p:txBody>
      </p:sp>
      <p:sp>
        <p:nvSpPr>
          <p:cNvPr id="16" name="Textfeld 15"/>
          <p:cNvSpPr txBox="1"/>
          <p:nvPr/>
        </p:nvSpPr>
        <p:spPr>
          <a:xfrm>
            <a:off x="3186545" y="641726"/>
            <a:ext cx="3911053" cy="500223"/>
          </a:xfrm>
          <a:prstGeom prst="rect">
            <a:avLst/>
          </a:prstGeom>
          <a:noFill/>
        </p:spPr>
        <p:txBody>
          <a:bodyPr wrap="square" rtlCol="0">
            <a:noAutofit/>
          </a:bodyPr>
          <a:lstStyle/>
          <a:p>
            <a:r>
              <a:rPr lang="de-DE" sz="1400" dirty="0"/>
              <a:t>Was wir genau unter real verstehen wird im weiteren Verlauf erläutert</a:t>
            </a:r>
          </a:p>
        </p:txBody>
      </p:sp>
      <p:sp>
        <p:nvSpPr>
          <p:cNvPr id="10" name="Textfeld 9"/>
          <p:cNvSpPr txBox="1"/>
          <p:nvPr/>
        </p:nvSpPr>
        <p:spPr>
          <a:xfrm>
            <a:off x="28650" y="6531017"/>
            <a:ext cx="2313063" cy="237246"/>
          </a:xfrm>
          <a:prstGeom prst="rect">
            <a:avLst/>
          </a:prstGeom>
          <a:noFill/>
        </p:spPr>
        <p:txBody>
          <a:bodyPr wrap="square" rtlCol="0">
            <a:noAutofit/>
          </a:bodyPr>
          <a:lstStyle/>
          <a:p>
            <a:r>
              <a:rPr lang="de-DE" sz="1400" dirty="0"/>
              <a:t>Quelle: IMF</a:t>
            </a:r>
          </a:p>
        </p:txBody>
      </p:sp>
      <p:sp>
        <p:nvSpPr>
          <p:cNvPr id="17" name="Ellipse 16"/>
          <p:cNvSpPr/>
          <p:nvPr/>
        </p:nvSpPr>
        <p:spPr>
          <a:xfrm>
            <a:off x="2706145" y="2382924"/>
            <a:ext cx="2533513"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97701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P spid="8" grpId="0" animBg="1"/>
      <p:bldP spid="9" grpId="0" animBg="1"/>
      <p:bldP spid="12" grpId="0" animBg="1"/>
      <p:bldP spid="13" grpId="0" animBg="1"/>
      <p:bldP spid="14" grpId="0"/>
      <p:bldP spid="15" grpId="0"/>
      <p:bldP spid="16" grpId="0"/>
      <p:bldP spid="10" grpId="0"/>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9397" y="104181"/>
            <a:ext cx="7761950" cy="744941"/>
          </a:xfrm>
          <a:prstGeom prst="rect">
            <a:avLst/>
          </a:prstGeom>
          <a:noFill/>
          <a:ln>
            <a:noFill/>
          </a:ln>
        </p:spPr>
        <p:txBody>
          <a:bodyPr lIns="81646" tIns="40823" rIns="81646" bIns="40823" anchor="ctr" anchorCtr="1"/>
          <a:lstStyle/>
          <a:p>
            <a:r>
              <a:rPr lang="de-DE" sz="2800" b="1" dirty="0"/>
              <a:t>Nominales und reales Wirtschaftswachstum</a:t>
            </a:r>
          </a:p>
        </p:txBody>
      </p:sp>
      <p:sp>
        <p:nvSpPr>
          <p:cNvPr id="7" name="Text Box 3"/>
          <p:cNvSpPr txBox="1">
            <a:spLocks noChangeArrowheads="1"/>
          </p:cNvSpPr>
          <p:nvPr/>
        </p:nvSpPr>
        <p:spPr bwMode="auto">
          <a:xfrm>
            <a:off x="22649" y="1207972"/>
            <a:ext cx="8995797"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Die relative Veränderung des nominalen BIP gegenüber der Vorperiode (Vorjahr)</a:t>
            </a:r>
          </a:p>
        </p:txBody>
      </p:sp>
      <p:sp>
        <p:nvSpPr>
          <p:cNvPr id="8" name="Text Box 3"/>
          <p:cNvSpPr txBox="1">
            <a:spLocks noChangeArrowheads="1"/>
          </p:cNvSpPr>
          <p:nvPr/>
        </p:nvSpPr>
        <p:spPr bwMode="auto">
          <a:xfrm>
            <a:off x="87749" y="2681586"/>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aufgrund von Preisänderungen</a:t>
            </a:r>
          </a:p>
        </p:txBody>
      </p:sp>
      <p:sp>
        <p:nvSpPr>
          <p:cNvPr id="9" name="Text Box 3"/>
          <p:cNvSpPr txBox="1">
            <a:spLocks noChangeArrowheads="1"/>
          </p:cNvSpPr>
          <p:nvPr/>
        </p:nvSpPr>
        <p:spPr bwMode="auto">
          <a:xfrm>
            <a:off x="4856426" y="2710432"/>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der Produktionsmenge</a:t>
            </a:r>
          </a:p>
        </p:txBody>
      </p:sp>
      <p:sp>
        <p:nvSpPr>
          <p:cNvPr id="10" name="Text Box 3"/>
          <p:cNvSpPr txBox="1">
            <a:spLocks noChangeArrowheads="1"/>
          </p:cNvSpPr>
          <p:nvPr/>
        </p:nvSpPr>
        <p:spPr bwMode="auto">
          <a:xfrm>
            <a:off x="22649" y="4212892"/>
            <a:ext cx="9126221" cy="2430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Um den Effekt von Preisänderungen auszuschließen, wird das reale BIP mithilfe der Preise des Vorjahres berechnet.</a:t>
            </a:r>
          </a:p>
          <a:p>
            <a:pPr algn="ctr" eaLnBrk="1" hangingPunct="1">
              <a:buClrTx/>
            </a:pPr>
            <a:endParaRPr lang="de-DE" altLang="de-DE" sz="2540" dirty="0">
              <a:solidFill>
                <a:srgbClr val="000000"/>
              </a:solidFill>
            </a:endParaRPr>
          </a:p>
          <a:p>
            <a:pPr algn="ctr" eaLnBrk="1" hangingPunct="1">
              <a:buClrTx/>
            </a:pPr>
            <a:r>
              <a:rPr lang="de-DE" altLang="de-DE" sz="2540" dirty="0">
                <a:solidFill>
                  <a:srgbClr val="000000"/>
                </a:solidFill>
              </a:rPr>
              <a:t>Denn ein wertmäßiger Anstieg des BIP allein aufgrund von Preissteigerungen stellt keine Erhöhung der Wirtschaftsleistung bzw. einen Wohlstandszuwachs dar</a:t>
            </a:r>
          </a:p>
        </p:txBody>
      </p:sp>
      <p:cxnSp>
        <p:nvCxnSpPr>
          <p:cNvPr id="4" name="Gerade Verbindung mit Pfeil 3"/>
          <p:cNvCxnSpPr/>
          <p:nvPr/>
        </p:nvCxnSpPr>
        <p:spPr>
          <a:xfrm flipH="1">
            <a:off x="2635399" y="207549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a:off x="5193035" y="2104346"/>
            <a:ext cx="1231176" cy="475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5488274" y="357795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a:off x="2691271" y="3527383"/>
            <a:ext cx="1119966"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6" name="Gruppieren 15"/>
          <p:cNvGrpSpPr/>
          <p:nvPr/>
        </p:nvGrpSpPr>
        <p:grpSpPr>
          <a:xfrm>
            <a:off x="674293" y="2434316"/>
            <a:ext cx="1870363" cy="1274258"/>
            <a:chOff x="2175164" y="2434316"/>
            <a:chExt cx="1870363" cy="1274258"/>
          </a:xfrm>
        </p:grpSpPr>
        <p:cxnSp>
          <p:nvCxnSpPr>
            <p:cNvPr id="3" name="Gerader Verbinder 2"/>
            <p:cNvCxnSpPr/>
            <p:nvPr/>
          </p:nvCxnSpPr>
          <p:spPr>
            <a:xfrm>
              <a:off x="2175164" y="2434316"/>
              <a:ext cx="1814945" cy="127425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Gerader Verbinder 14"/>
            <p:cNvCxnSpPr/>
            <p:nvPr/>
          </p:nvCxnSpPr>
          <p:spPr>
            <a:xfrm flipV="1">
              <a:off x="2459233" y="2434317"/>
              <a:ext cx="1586294" cy="127425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9" name="Textfeld 18"/>
          <p:cNvSpPr txBox="1"/>
          <p:nvPr/>
        </p:nvSpPr>
        <p:spPr>
          <a:xfrm>
            <a:off x="8469235" y="174334"/>
            <a:ext cx="3811037" cy="3534239"/>
          </a:xfrm>
          <a:prstGeom prst="rect">
            <a:avLst/>
          </a:prstGeom>
          <a:noFill/>
        </p:spPr>
        <p:txBody>
          <a:bodyPr wrap="square" rtlCol="0">
            <a:noAutofit/>
          </a:bodyPr>
          <a:lstStyle/>
          <a:p>
            <a:r>
              <a:rPr lang="de-DE" sz="1400" dirty="0"/>
              <a:t>Das BIP ist grundsätzlich als Preis mal Menge (siehe Definition BIP) definiert (Vgl. Umsatz in einem Unternehmen!). Damit kann das BIP grundsätzlich steigen, wenn entweder die Preise oder die Mengen steigen. Steigen allerdings nur die Preise, nehmen wir bspw. an, dass morgen sich in Deutschland alle Preise verdoppeln, werden wir sicher nicht von einer Zunahme der Wirtschaftsleistung bzw. Wohlfahrt sprechen. Daher versuchen wir beim Übergang zum realen BIP diese Preisveränderungen herauszurechnen, denn nur wenn die Mengen der Waren- und Dienstleistungen unabhängig von Preisänderungen steigen werden wir sinnvollerweise von „Wirtschaftswachstum sprechen</a:t>
            </a:r>
          </a:p>
        </p:txBody>
      </p:sp>
    </p:spTree>
    <p:extLst>
      <p:ext uri="{BB962C8B-B14F-4D97-AF65-F5344CB8AC3E}">
        <p14:creationId xmlns:p14="http://schemas.microsoft.com/office/powerpoint/2010/main" val="208038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91811" y="-1888"/>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Genaue Berechnung des realen BIP</a:t>
            </a:r>
            <a:endParaRPr sz="2540" dirty="0"/>
          </a:p>
        </p:txBody>
      </p:sp>
      <p:sp>
        <p:nvSpPr>
          <p:cNvPr id="7" name="Text Box 3"/>
          <p:cNvSpPr txBox="1">
            <a:spLocks noChangeArrowheads="1"/>
          </p:cNvSpPr>
          <p:nvPr/>
        </p:nvSpPr>
        <p:spPr bwMode="auto">
          <a:xfrm>
            <a:off x="488740" y="490135"/>
            <a:ext cx="7155193" cy="53487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Das reale BIP wird seit 2005 als Kettenindex berechnet (Achtung in vielen Leerbüchern und Erklärungen im web steht hier noch die alte Festpreisbasis als Erklärung!).</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Es beschreibt die Produktionsleistung zu konstanten Preisen des Vorjahres. Das Basisjahr t wird gleich Index</a:t>
            </a:r>
            <a:r>
              <a:rPr lang="de-DE" altLang="de-DE" sz="1800" baseline="-25000" dirty="0">
                <a:solidFill>
                  <a:srgbClr val="000000"/>
                </a:solidFill>
              </a:rPr>
              <a:t>real</a:t>
            </a:r>
            <a:r>
              <a:rPr lang="de-DE" altLang="de-DE" sz="1800" dirty="0">
                <a:solidFill>
                  <a:srgbClr val="000000"/>
                </a:solidFill>
              </a:rPr>
              <a:t>(t)=100 gesetzt und die Folgejahre ergeben sich dann rekursiv als</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BIP(t+1)	zu Preisen von t</a:t>
            </a:r>
          </a:p>
          <a:p>
            <a:pPr eaLnBrk="1" hangingPunct="1">
              <a:buClrTx/>
            </a:pPr>
            <a:r>
              <a:rPr lang="de-DE" altLang="de-DE" sz="1800" dirty="0">
                <a:solidFill>
                  <a:srgbClr val="000000"/>
                </a:solidFill>
              </a:rPr>
              <a:t>Index</a:t>
            </a:r>
            <a:r>
              <a:rPr lang="de-DE" altLang="de-DE" sz="1800" baseline="-25000" dirty="0">
                <a:solidFill>
                  <a:srgbClr val="000000"/>
                </a:solidFill>
              </a:rPr>
              <a:t>real</a:t>
            </a:r>
            <a:r>
              <a:rPr lang="de-DE" altLang="de-DE" sz="1800" dirty="0">
                <a:solidFill>
                  <a:srgbClr val="000000"/>
                </a:solidFill>
              </a:rPr>
              <a:t>(t+1)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BIP(t) zu Preisen von t</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(t)•X</a:t>
            </a:r>
            <a:r>
              <a:rPr lang="de-DE" altLang="de-DE" sz="1800" baseline="-25000" dirty="0">
                <a:solidFill>
                  <a:srgbClr val="000000"/>
                </a:solidFill>
              </a:rPr>
              <a:t>1</a:t>
            </a:r>
            <a:r>
              <a:rPr lang="de-DE" altLang="de-DE" sz="1800" dirty="0">
                <a:solidFill>
                  <a:srgbClr val="000000"/>
                </a:solidFill>
              </a:rPr>
              <a:t>(t+1)+P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(t+1)+…</a:t>
            </a:r>
          </a:p>
          <a:p>
            <a:pPr eaLnBrk="1" hangingPunct="1">
              <a:buClrTx/>
            </a:pPr>
            <a:r>
              <a:rPr lang="de-DE" altLang="de-DE" sz="1800" dirty="0">
                <a:solidFill>
                  <a:srgbClr val="000000"/>
                </a:solidFill>
              </a:rPr>
              <a:t>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 •X</a:t>
            </a:r>
            <a:r>
              <a:rPr lang="de-DE" altLang="de-DE" sz="1800" baseline="-25000" dirty="0">
                <a:solidFill>
                  <a:srgbClr val="000000"/>
                </a:solidFill>
              </a:rPr>
              <a:t>1</a:t>
            </a:r>
            <a:r>
              <a:rPr lang="de-DE" altLang="de-DE" sz="1800" dirty="0">
                <a:solidFill>
                  <a:srgbClr val="000000"/>
                </a:solidFill>
              </a:rPr>
              <a:t>(t)+P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a:t>
            </a:r>
          </a:p>
          <a:p>
            <a:pPr eaLnBrk="1" hangingPunct="1">
              <a:buClrTx/>
            </a:pPr>
            <a:endParaRPr lang="de-DE" altLang="de-DE" sz="1800" dirty="0">
              <a:solidFill>
                <a:srgbClr val="000000"/>
              </a:solidFill>
            </a:endParaRP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mit P</a:t>
            </a:r>
            <a:r>
              <a:rPr lang="de-DE" altLang="de-DE" sz="1800" baseline="-25000" dirty="0">
                <a:solidFill>
                  <a:srgbClr val="000000"/>
                </a:solidFill>
              </a:rPr>
              <a:t>1</a:t>
            </a:r>
            <a:r>
              <a:rPr lang="de-DE" altLang="de-DE" sz="1800" dirty="0">
                <a:solidFill>
                  <a:srgbClr val="000000"/>
                </a:solidFill>
              </a:rPr>
              <a:t>, P</a:t>
            </a:r>
            <a:r>
              <a:rPr lang="de-DE" altLang="de-DE" sz="1800" baseline="-25000" dirty="0">
                <a:solidFill>
                  <a:srgbClr val="000000"/>
                </a:solidFill>
              </a:rPr>
              <a:t>2,</a:t>
            </a:r>
            <a:r>
              <a:rPr lang="de-DE" altLang="de-DE" sz="1800" dirty="0">
                <a:solidFill>
                  <a:srgbClr val="000000"/>
                </a:solidFill>
              </a:rPr>
              <a:t>… Preise der Güter 1,2,… ;X</a:t>
            </a:r>
            <a:r>
              <a:rPr lang="de-DE" altLang="de-DE" sz="1800" baseline="-25000" dirty="0">
                <a:solidFill>
                  <a:srgbClr val="000000"/>
                </a:solidFill>
              </a:rPr>
              <a:t>1</a:t>
            </a:r>
            <a:r>
              <a:rPr lang="de-DE" altLang="de-DE" sz="1800" dirty="0">
                <a:solidFill>
                  <a:srgbClr val="000000"/>
                </a:solidFill>
              </a:rPr>
              <a:t>, X</a:t>
            </a:r>
            <a:r>
              <a:rPr lang="de-DE" altLang="de-DE" sz="1800" baseline="-25000" dirty="0">
                <a:solidFill>
                  <a:srgbClr val="000000"/>
                </a:solidFill>
              </a:rPr>
              <a:t>2</a:t>
            </a:r>
            <a:r>
              <a:rPr lang="de-DE" altLang="de-DE" sz="1800" dirty="0">
                <a:solidFill>
                  <a:srgbClr val="000000"/>
                </a:solidFill>
              </a:rPr>
              <a:t>,…  Mengen der Güter 1,2,…  und t: Zeitindex</a:t>
            </a:r>
          </a:p>
        </p:txBody>
      </p:sp>
      <p:cxnSp>
        <p:nvCxnSpPr>
          <p:cNvPr id="4" name="Gerade Verbindung 3"/>
          <p:cNvCxnSpPr/>
          <p:nvPr/>
        </p:nvCxnSpPr>
        <p:spPr>
          <a:xfrm>
            <a:off x="3500100" y="3246712"/>
            <a:ext cx="32008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3215932" y="4186925"/>
            <a:ext cx="398478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8118419" y="50793"/>
            <a:ext cx="4049855" cy="6758715"/>
          </a:xfrm>
          <a:prstGeom prst="rect">
            <a:avLst/>
          </a:prstGeom>
          <a:noFill/>
        </p:spPr>
        <p:txBody>
          <a:bodyPr wrap="square" rtlCol="0">
            <a:noAutofit/>
          </a:bodyPr>
          <a:lstStyle/>
          <a:p>
            <a:r>
              <a:rPr lang="de-DE" sz="1400" dirty="0"/>
              <a:t>Leider findet sich immer noch in vielen Leerbüchern und in nicht wenigen sogenannten Leervideos im Internet zu diesem Thema eine falsche Definition für Wirtschaftswachstum!. Die Festpreisbasis ist tatsächlich eingängiger, wenn man argumentiert: Um den Preiseffekt aus dem BIP herauszurechnen bewertet man einfach alle Produktionsjahre mit Preisen aus einem festen Bezugsjahr. Dies hat man bis 2005 tatsächlich auch so gemacht. Allerdings hat diese Vorgehensweise insb. In unserer modernen Welt einige Nachteile. Erstens verschwinden Güter und neue entstehen (Ein Handy in Preisen von 1990 wird schwierig zu realisieren sein). Zweitens ändert sich mittlerweile die Qualität der Güter sehr schnell (ein Handy aus dem Jahr 2020 erfüllt Funktionen für die sie von 10 Jahren noch einen Rechner/Laptop gebraucht haben, oder denken Sie an die Entwicklung der Kamerafunktion eines Handys). Drittens, der vielleicht technisch wichtigste Grund: Den ersten beiden Problemen ist man begegnet, indem man alle 5 Jahre das Basisjahr nach vorne geschoben hat, dies hat aber bedeutet, auch die ganze Zeitreihe rückwirkend angepasst werden musste und somit sich auch das Wirtschaftswachstum rückwirkend geändert hat, und somit die Zeitreihe per se zeitlich instabil war, während sich durch den Kettenindex die Wachstumsraten rückwirkend, durch die Verschiebung des Indes, der auf 100 gesetzt wird, nicht mehr ändert.</a:t>
            </a:r>
          </a:p>
        </p:txBody>
      </p:sp>
      <p:sp>
        <p:nvSpPr>
          <p:cNvPr id="10" name="Textfeld 9"/>
          <p:cNvSpPr txBox="1"/>
          <p:nvPr/>
        </p:nvSpPr>
        <p:spPr>
          <a:xfrm>
            <a:off x="177165" y="5718168"/>
            <a:ext cx="8121708" cy="904305"/>
          </a:xfrm>
          <a:prstGeom prst="rect">
            <a:avLst/>
          </a:prstGeom>
          <a:noFill/>
        </p:spPr>
        <p:txBody>
          <a:bodyPr wrap="square" rtlCol="0">
            <a:noAutofit/>
          </a:bodyPr>
          <a:lstStyle/>
          <a:p>
            <a:r>
              <a:rPr lang="de-DE" sz="1400" dirty="0"/>
              <a:t>Daher bewertet man seit 2005 beim Übergang zum realen BIP, die aktuelle Produktion fortlaufend in Preisen des Vorjahres. Dies nennt man dann einen Kettenindex, weil der Indexwert „morgen“ vom Indexwert „heute“ abhängt. Es gibt zwar auch hier ein Basisjahr, denn man schiebt ebenso den Indexwert 100 alle fünf Jahre nach oben (aktuell ist I-2015=100), dies ändert aber nicht die Wachstumsraten</a:t>
            </a:r>
          </a:p>
        </p:txBody>
      </p:sp>
      <p:sp>
        <p:nvSpPr>
          <p:cNvPr id="11" name="Ellipse 10"/>
          <p:cNvSpPr/>
          <p:nvPr/>
        </p:nvSpPr>
        <p:spPr>
          <a:xfrm>
            <a:off x="2231663" y="2774320"/>
            <a:ext cx="1268437"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488740" y="2774320"/>
            <a:ext cx="1333095" cy="690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7078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Reales Wirtschaftswachstums und BIP-</a:t>
            </a:r>
            <a:r>
              <a:rPr lang="de-DE" sz="2540" b="1" dirty="0" err="1">
                <a:solidFill>
                  <a:srgbClr val="000000"/>
                </a:solidFill>
                <a:latin typeface="Arial"/>
              </a:rPr>
              <a:t>Deflator</a:t>
            </a:r>
            <a:endParaRPr sz="2540" dirty="0"/>
          </a:p>
        </p:txBody>
      </p:sp>
      <p:sp>
        <p:nvSpPr>
          <p:cNvPr id="7" name="Text Box 3"/>
          <p:cNvSpPr txBox="1">
            <a:spLocks noChangeArrowheads="1"/>
          </p:cNvSpPr>
          <p:nvPr/>
        </p:nvSpPr>
        <p:spPr bwMode="auto">
          <a:xfrm>
            <a:off x="178932" y="794899"/>
            <a:ext cx="8397032" cy="50374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000" dirty="0">
                <a:solidFill>
                  <a:srgbClr val="000000"/>
                </a:solidFill>
              </a:rPr>
              <a:t>Das reale Wirtschaftswachstum ergibt sich als die Veränderungsrate des realen Kettenindex:</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 – BIP-Index</a:t>
            </a:r>
            <a:r>
              <a:rPr lang="de-DE" altLang="de-DE" sz="2000" baseline="-25000" dirty="0">
                <a:solidFill>
                  <a:srgbClr val="000000"/>
                </a:solidFill>
              </a:rPr>
              <a:t>real</a:t>
            </a:r>
            <a:r>
              <a:rPr lang="de-DE" altLang="de-DE" sz="2000" dirty="0">
                <a:solidFill>
                  <a:srgbClr val="000000"/>
                </a:solidFill>
              </a:rPr>
              <a:t>(t-1)</a:t>
            </a:r>
          </a:p>
          <a:p>
            <a:pPr eaLnBrk="1" hangingPunct="1">
              <a:buClrTx/>
            </a:pPr>
            <a:r>
              <a:rPr lang="de-DE" altLang="de-DE" sz="2000" dirty="0">
                <a:solidFill>
                  <a:srgbClr val="000000"/>
                </a:solidFill>
              </a:rPr>
              <a:t>Wirtschaftswachstum = g(t)=   </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(t-1)</a:t>
            </a:r>
          </a:p>
          <a:p>
            <a:pPr eaLnBrk="1" hangingPunct="1">
              <a:buClrTx/>
            </a:pPr>
            <a:endParaRPr lang="de-DE" altLang="de-DE" sz="2000" dirty="0">
              <a:solidFill>
                <a:srgbClr val="000000"/>
              </a:solidFill>
            </a:endParaRP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a:t>
            </a:r>
            <a:r>
              <a:rPr lang="de-DE" altLang="de-DE" sz="2000" dirty="0" err="1">
                <a:solidFill>
                  <a:srgbClr val="000000"/>
                </a:solidFill>
              </a:rPr>
              <a:t>Index</a:t>
            </a:r>
            <a:r>
              <a:rPr lang="de-DE" altLang="de-DE" sz="2000" baseline="-25000" dirty="0" err="1">
                <a:solidFill>
                  <a:srgbClr val="000000"/>
                </a:solidFill>
              </a:rPr>
              <a:t>nom</a:t>
            </a:r>
            <a:r>
              <a:rPr lang="de-DE" altLang="de-DE" sz="2000" dirty="0">
                <a:solidFill>
                  <a:srgbClr val="000000"/>
                </a:solidFill>
              </a:rPr>
              <a:t>(t)</a:t>
            </a:r>
          </a:p>
          <a:p>
            <a:pPr eaLnBrk="1" hangingPunct="1">
              <a:buClrTx/>
            </a:pPr>
            <a:r>
              <a:rPr lang="de-DE" altLang="de-DE" sz="2000" dirty="0">
                <a:solidFill>
                  <a:srgbClr val="000000"/>
                </a:solidFill>
              </a:rPr>
              <a:t>BIP-</a:t>
            </a:r>
            <a:r>
              <a:rPr lang="de-DE" altLang="de-DE" sz="2000" dirty="0" err="1">
                <a:solidFill>
                  <a:srgbClr val="000000"/>
                </a:solidFill>
              </a:rPr>
              <a:t>Deflator</a:t>
            </a:r>
            <a:r>
              <a:rPr lang="de-DE" altLang="de-DE" sz="2000" dirty="0">
                <a:solidFill>
                  <a:srgbClr val="000000"/>
                </a:solidFill>
              </a:rPr>
              <a:t>(t)		=	      100</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a:t>
            </a:r>
          </a:p>
          <a:p>
            <a:pPr eaLnBrk="1" hangingPunct="1">
              <a:buClrTx/>
            </a:pPr>
            <a:r>
              <a:rPr lang="de-DE" altLang="de-DE" sz="2000" dirty="0">
                <a:solidFill>
                  <a:srgbClr val="000000"/>
                </a:solidFill>
              </a:rPr>
              <a:t>Die </a:t>
            </a:r>
            <a:r>
              <a:rPr lang="de-DE" altLang="de-DE" sz="2000" b="1" dirty="0">
                <a:solidFill>
                  <a:srgbClr val="000000"/>
                </a:solidFill>
              </a:rPr>
              <a:t>Veränderungsrate</a:t>
            </a:r>
            <a:r>
              <a:rPr lang="de-DE" altLang="de-DE" sz="2000" dirty="0">
                <a:solidFill>
                  <a:srgbClr val="000000"/>
                </a:solidFill>
              </a:rPr>
              <a:t> des BIP-</a:t>
            </a:r>
            <a:r>
              <a:rPr lang="de-DE" altLang="de-DE" sz="2000" dirty="0" err="1">
                <a:solidFill>
                  <a:srgbClr val="000000"/>
                </a:solidFill>
              </a:rPr>
              <a:t>Deflators</a:t>
            </a:r>
            <a:r>
              <a:rPr lang="de-DE" altLang="de-DE" sz="2000" dirty="0">
                <a:solidFill>
                  <a:srgbClr val="000000"/>
                </a:solidFill>
              </a:rPr>
              <a:t> wiederspiegelt den reinen Preiseffekt in der Veränderung des nominalen BIP (nicht der BIP-</a:t>
            </a:r>
            <a:r>
              <a:rPr lang="de-DE" altLang="de-DE" sz="2000" dirty="0" err="1">
                <a:solidFill>
                  <a:srgbClr val="000000"/>
                </a:solidFill>
              </a:rPr>
              <a:t>Deflator</a:t>
            </a:r>
            <a:r>
              <a:rPr lang="de-DE" altLang="de-DE" sz="2000" dirty="0">
                <a:solidFill>
                  <a:srgbClr val="000000"/>
                </a:solidFill>
              </a:rPr>
              <a:t> selbst wie in einer Berechnung mit Festpreisbasis)</a:t>
            </a:r>
            <a:r>
              <a:rPr lang="de-DE" altLang="de-DE" sz="2177" dirty="0">
                <a:solidFill>
                  <a:srgbClr val="000000"/>
                </a:solidFill>
              </a:rPr>
              <a:t>			</a:t>
            </a:r>
          </a:p>
        </p:txBody>
      </p:sp>
      <p:cxnSp>
        <p:nvCxnSpPr>
          <p:cNvPr id="4" name="Gerade Verbindung 3"/>
          <p:cNvCxnSpPr/>
          <p:nvPr/>
        </p:nvCxnSpPr>
        <p:spPr>
          <a:xfrm>
            <a:off x="3725762" y="2240347"/>
            <a:ext cx="457270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899300" y="3759578"/>
            <a:ext cx="228635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814079" y="5832317"/>
            <a:ext cx="9863046" cy="871905"/>
          </a:xfrm>
          <a:prstGeom prst="rect">
            <a:avLst/>
          </a:prstGeom>
          <a:noFill/>
        </p:spPr>
        <p:txBody>
          <a:bodyPr wrap="square" rtlCol="0">
            <a:spAutoFit/>
          </a:bodyPr>
          <a:lstStyle/>
          <a:p>
            <a:r>
              <a:rPr lang="de-DE" sz="1633" dirty="0"/>
              <a:t>Eine sehr gute Erläuterung, was eine Wachstumsrate ist, anhand eines allgemeinen Beispiels von einer promovierten Physikerin, die uns demnächst verlassen wird, finden Sie übrigens hier</a:t>
            </a:r>
          </a:p>
          <a:p>
            <a:r>
              <a:rPr lang="de-DE" u="sng" dirty="0">
                <a:hlinkClick r:id="rId3"/>
              </a:rPr>
              <a:t>https://twitter.com/i/status/1310996763810111489</a:t>
            </a:r>
            <a:endParaRPr lang="de-DE" dirty="0"/>
          </a:p>
        </p:txBody>
      </p:sp>
      <p:sp>
        <p:nvSpPr>
          <p:cNvPr id="9" name="Textfeld 8"/>
          <p:cNvSpPr txBox="1"/>
          <p:nvPr/>
        </p:nvSpPr>
        <p:spPr>
          <a:xfrm>
            <a:off x="8683647" y="794899"/>
            <a:ext cx="3508353" cy="1374436"/>
          </a:xfrm>
          <a:prstGeom prst="rect">
            <a:avLst/>
          </a:prstGeom>
          <a:noFill/>
        </p:spPr>
        <p:txBody>
          <a:bodyPr wrap="square" rtlCol="0">
            <a:noAutofit/>
          </a:bodyPr>
          <a:lstStyle/>
          <a:p>
            <a:r>
              <a:rPr lang="de-DE" sz="1400" dirty="0"/>
              <a:t>Das Wirtschaftswachstum berechnet sich natürlich genauso, wie das Gewinnwachstum oder das Umsatzwachstum, welches sie aus den BWL-Veranstaltungen kennen, als die Veränderungsrate der zugrundeliegenden Größe. Hier dem Index des realen BIP. </a:t>
            </a:r>
          </a:p>
        </p:txBody>
      </p:sp>
      <p:sp>
        <p:nvSpPr>
          <p:cNvPr id="10" name="Textfeld 9"/>
          <p:cNvSpPr txBox="1"/>
          <p:nvPr/>
        </p:nvSpPr>
        <p:spPr>
          <a:xfrm>
            <a:off x="7623727" y="2626390"/>
            <a:ext cx="4568273" cy="1374436"/>
          </a:xfrm>
          <a:prstGeom prst="rect">
            <a:avLst/>
          </a:prstGeom>
          <a:noFill/>
        </p:spPr>
        <p:txBody>
          <a:bodyPr wrap="square" rtlCol="0">
            <a:noAutofit/>
          </a:bodyPr>
          <a:lstStyle/>
          <a:p>
            <a:r>
              <a:rPr lang="de-DE" sz="1400" dirty="0"/>
              <a:t>Das Verhältnis aus nominalen BIP zu realem BIP bezeichnet man als BIP-</a:t>
            </a:r>
            <a:r>
              <a:rPr lang="de-DE" sz="1400" dirty="0" err="1"/>
              <a:t>Deflator</a:t>
            </a:r>
            <a:r>
              <a:rPr lang="de-DE" sz="1400" dirty="0"/>
              <a:t>. Über dessen Veränderungsrate kann dann der prozentuale gesamtwirtschaftlichen Preiseffekt bei der Entwicklung der gesamtwirtschaftlichen Leistung bestimmt werden. Vergleichen Sie dies wieder mit der Abzinsung mit dem Zinsfaktor (1+r) aus der Matheeinführung und Investitionsrechnung in der BWL!</a:t>
            </a:r>
          </a:p>
          <a:p>
            <a:r>
              <a:rPr lang="de-DE" sz="1400" dirty="0"/>
              <a:t>  </a:t>
            </a:r>
          </a:p>
        </p:txBody>
      </p:sp>
    </p:spTree>
    <p:extLst>
      <p:ext uri="{BB962C8B-B14F-4D97-AF65-F5344CB8AC3E}">
        <p14:creationId xmlns:p14="http://schemas.microsoft.com/office/powerpoint/2010/main" val="229907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70232" y="101912"/>
            <a:ext cx="2382914" cy="304800"/>
          </a:xfrm>
          <a:prstGeom prst="rect">
            <a:avLst/>
          </a:prstGeom>
          <a:noFill/>
          <a:ln>
            <a:noFill/>
          </a:ln>
        </p:spPr>
        <p:txBody>
          <a:bodyPr lIns="81646" tIns="40823" rIns="81646" bIns="40823" anchor="ctr" anchorCtr="1"/>
          <a:lstStyle/>
          <a:p>
            <a:pPr>
              <a:lnSpc>
                <a:spcPct val="100000"/>
              </a:lnSpc>
            </a:pPr>
            <a:r>
              <a:rPr lang="de-DE" sz="2000" b="1" dirty="0">
                <a:solidFill>
                  <a:srgbClr val="000000"/>
                </a:solidFill>
                <a:latin typeface="Arial"/>
              </a:rPr>
              <a:t>Beispiel</a:t>
            </a:r>
            <a:endParaRPr sz="2000" dirty="0"/>
          </a:p>
        </p:txBody>
      </p:sp>
      <p:sp>
        <p:nvSpPr>
          <p:cNvPr id="4" name="Textfeld 3"/>
          <p:cNvSpPr txBox="1"/>
          <p:nvPr/>
        </p:nvSpPr>
        <p:spPr>
          <a:xfrm>
            <a:off x="0" y="5760520"/>
            <a:ext cx="5681684" cy="1097480"/>
          </a:xfrm>
          <a:prstGeom prst="rect">
            <a:avLst/>
          </a:prstGeom>
          <a:noFill/>
        </p:spPr>
        <p:txBody>
          <a:bodyPr wrap="none" rtlCol="0">
            <a:spAutoFit/>
          </a:bodyPr>
          <a:lstStyle/>
          <a:p>
            <a:r>
              <a:rPr lang="de-DE" sz="1633" dirty="0"/>
              <a:t>Berechnen Sie das nominale BIP und dessen Index</a:t>
            </a:r>
          </a:p>
          <a:p>
            <a:r>
              <a:rPr lang="de-DE" sz="1633" dirty="0"/>
              <a:t>Berechnen Sie den Kettenindex des realen BIP</a:t>
            </a:r>
          </a:p>
          <a:p>
            <a:r>
              <a:rPr lang="de-DE" sz="1633" dirty="0"/>
              <a:t>Berechnen Sie das nominale und das reale Wirtschaftswachstum</a:t>
            </a:r>
          </a:p>
          <a:p>
            <a:r>
              <a:rPr lang="de-DE" sz="1633" dirty="0"/>
              <a:t>Berechnen Sie den BIP-</a:t>
            </a:r>
            <a:r>
              <a:rPr lang="de-DE" sz="1633" dirty="0" err="1"/>
              <a:t>Deflator</a:t>
            </a:r>
            <a:r>
              <a:rPr lang="de-DE" sz="1633" dirty="0"/>
              <a:t> und dessen Veränderungsrate </a:t>
            </a:r>
          </a:p>
        </p:txBody>
      </p:sp>
      <p:pic>
        <p:nvPicPr>
          <p:cNvPr id="2" name="Grafik 1"/>
          <p:cNvPicPr>
            <a:picLocks noChangeAspect="1"/>
          </p:cNvPicPr>
          <p:nvPr/>
        </p:nvPicPr>
        <p:blipFill>
          <a:blip r:embed="rId3"/>
          <a:stretch>
            <a:fillRect/>
          </a:stretch>
        </p:blipFill>
        <p:spPr>
          <a:xfrm>
            <a:off x="511692" y="602299"/>
            <a:ext cx="11036924" cy="2546084"/>
          </a:xfrm>
          <a:prstGeom prst="rect">
            <a:avLst/>
          </a:prstGeom>
        </p:spPr>
      </p:pic>
      <p:sp>
        <p:nvSpPr>
          <p:cNvPr id="5" name="Textfeld 4"/>
          <p:cNvSpPr txBox="1"/>
          <p:nvPr/>
        </p:nvSpPr>
        <p:spPr>
          <a:xfrm>
            <a:off x="511692" y="3403675"/>
            <a:ext cx="11057964" cy="1880926"/>
          </a:xfrm>
          <a:prstGeom prst="rect">
            <a:avLst/>
          </a:prstGeom>
          <a:noFill/>
        </p:spPr>
        <p:txBody>
          <a:bodyPr wrap="square" rtlCol="0">
            <a:noAutofit/>
          </a:bodyPr>
          <a:lstStyle/>
          <a:p>
            <a:r>
              <a:rPr lang="de-DE" sz="1633" dirty="0"/>
              <a:t>Bevor Sie sich die Lösung anschauen, versuchen Sie es unbedingt erst selber!!!! Denn zu verstehen, was Wirtschaftswachstum ist und wie es quantitativ berechnet wird ist letztlich eine der zentralen Aspekte, die in einem Wirtschaftsstudium gelernt werden sollen! Letztlich müssen Sie nur die vorher eingeführten Definitionen anwenden:</a:t>
            </a:r>
          </a:p>
          <a:p>
            <a:endParaRPr lang="de-DE" sz="1633" dirty="0"/>
          </a:p>
          <a:p>
            <a:pPr marL="342900" indent="-342900">
              <a:buAutoNum type="arabicPeriod"/>
            </a:pPr>
            <a:r>
              <a:rPr lang="de-DE" sz="1633" dirty="0"/>
              <a:t>Nominales BIP entspricht „Preis mal Menge“</a:t>
            </a:r>
          </a:p>
          <a:p>
            <a:pPr marL="342900" indent="-342900">
              <a:buAutoNum type="arabicPeriod"/>
            </a:pPr>
            <a:r>
              <a:rPr lang="de-DE" sz="1633" dirty="0"/>
              <a:t>Reales BIP kann direkt über die Verwendung der Vorjahrespreise berechnet werden</a:t>
            </a:r>
          </a:p>
          <a:p>
            <a:pPr marL="342900" indent="-342900">
              <a:buAutoNum type="arabicPeriod"/>
            </a:pPr>
            <a:r>
              <a:rPr lang="de-DE" sz="1633" dirty="0"/>
              <a:t>BIP entspricht dem Verhältnis aus nominalem und realem BIP</a:t>
            </a:r>
          </a:p>
          <a:p>
            <a:pPr marL="342900" indent="-342900">
              <a:buAutoNum type="arabicPeriod"/>
            </a:pPr>
            <a:r>
              <a:rPr lang="de-DE" sz="1633" dirty="0"/>
              <a:t>Berechnung der Veränderungsraten</a:t>
            </a:r>
          </a:p>
        </p:txBody>
      </p:sp>
    </p:spTree>
    <p:extLst>
      <p:ext uri="{BB962C8B-B14F-4D97-AF65-F5344CB8AC3E}">
        <p14:creationId xmlns:p14="http://schemas.microsoft.com/office/powerpoint/2010/main" val="4201133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Beispiel</a:t>
            </a:r>
            <a:endParaRPr sz="3266" dirty="0"/>
          </a:p>
        </p:txBody>
      </p:sp>
      <p:sp>
        <p:nvSpPr>
          <p:cNvPr id="4" name="Textfeld 3"/>
          <p:cNvSpPr txBox="1"/>
          <p:nvPr/>
        </p:nvSpPr>
        <p:spPr>
          <a:xfrm>
            <a:off x="975142" y="5373766"/>
            <a:ext cx="6865662" cy="343620"/>
          </a:xfrm>
          <a:prstGeom prst="rect">
            <a:avLst/>
          </a:prstGeom>
          <a:noFill/>
        </p:spPr>
        <p:txBody>
          <a:bodyPr wrap="none" rtlCol="0">
            <a:spAutoFit/>
          </a:bodyPr>
          <a:lstStyle/>
          <a:p>
            <a:r>
              <a:rPr lang="de-DE" sz="1633" dirty="0"/>
              <a:t>Wichtig! Die Veränderungsrate des BIP-</a:t>
            </a:r>
            <a:r>
              <a:rPr lang="de-DE" sz="1633" dirty="0" err="1"/>
              <a:t>Deflators</a:t>
            </a:r>
            <a:r>
              <a:rPr lang="de-DE" sz="1633" dirty="0"/>
              <a:t> repräsentiert den Preiseffekt!</a:t>
            </a:r>
          </a:p>
        </p:txBody>
      </p:sp>
      <mc:AlternateContent xmlns:mc="http://schemas.openxmlformats.org/markup-compatibility/2006" xmlns:a14="http://schemas.microsoft.com/office/drawing/2010/main">
        <mc:Choice Requires="a14">
          <p:sp>
            <p:nvSpPr>
              <p:cNvPr id="5" name="Textfeld 4"/>
              <p:cNvSpPr txBox="1"/>
              <p:nvPr/>
            </p:nvSpPr>
            <p:spPr>
              <a:xfrm>
                <a:off x="975142" y="5717386"/>
                <a:ext cx="6187271" cy="594906"/>
              </a:xfrm>
              <a:prstGeom prst="rect">
                <a:avLst/>
              </a:prstGeom>
              <a:noFill/>
            </p:spPr>
            <p:txBody>
              <a:bodyPr wrap="none" rtlCol="0">
                <a:spAutoFit/>
              </a:bodyPr>
              <a:lstStyle/>
              <a:p>
                <a:r>
                  <a:rPr lang="de-DE" sz="1633" dirty="0"/>
                  <a:t>Außerdem sehen wir hier das gängige Ergebnis, dass grundsätzlich gilt:</a:t>
                </a:r>
              </a:p>
              <a:p>
                <a:r>
                  <a:rPr lang="de-DE" sz="1633" dirty="0"/>
                  <a:t>Wachstum(BIP-</a:t>
                </a:r>
                <a:r>
                  <a:rPr lang="de-DE" sz="1633" dirty="0" err="1"/>
                  <a:t>nom</a:t>
                </a:r>
                <a:r>
                  <a:rPr lang="de-DE" sz="1633" dirty="0"/>
                  <a:t>)</a:t>
                </a:r>
                <a14:m>
                  <m:oMath xmlns:m="http://schemas.openxmlformats.org/officeDocument/2006/math">
                    <m:r>
                      <a:rPr lang="de-DE" sz="1633" i="1" smtClean="0">
                        <a:latin typeface="Cambria Math" panose="02040503050406030204" pitchFamily="18" charset="0"/>
                        <a:ea typeface="Cambria Math" panose="02040503050406030204" pitchFamily="18" charset="0"/>
                      </a:rPr>
                      <m:t>≠</m:t>
                    </m:r>
                  </m:oMath>
                </a14:m>
                <a:r>
                  <a:rPr lang="de-DE" sz="1633" dirty="0"/>
                  <a:t> Wachstum(BIP-real)+Wachstum (BIP-</a:t>
                </a:r>
                <a:r>
                  <a:rPr lang="de-DE" sz="1633" dirty="0" err="1"/>
                  <a:t>Deflator</a:t>
                </a:r>
                <a:r>
                  <a:rPr lang="de-DE" sz="1633" dirty="0"/>
                  <a:t>)</a:t>
                </a:r>
              </a:p>
            </p:txBody>
          </p:sp>
        </mc:Choice>
        <mc:Fallback xmlns="">
          <p:sp>
            <p:nvSpPr>
              <p:cNvPr id="5" name="Textfeld 4"/>
              <p:cNvSpPr txBox="1">
                <a:spLocks noRot="1" noChangeAspect="1" noMove="1" noResize="1" noEditPoints="1" noAdjustHandles="1" noChangeArrowheads="1" noChangeShapeType="1" noTextEdit="1"/>
              </p:cNvSpPr>
              <p:nvPr/>
            </p:nvSpPr>
            <p:spPr>
              <a:xfrm>
                <a:off x="975142" y="5717386"/>
                <a:ext cx="6187271" cy="594906"/>
              </a:xfrm>
              <a:prstGeom prst="rect">
                <a:avLst/>
              </a:prstGeom>
              <a:blipFill>
                <a:blip r:embed="rId4"/>
                <a:stretch>
                  <a:fillRect l="-591" t="-3093" b="-13402"/>
                </a:stretch>
              </a:blipFill>
            </p:spPr>
            <p:txBody>
              <a:bodyPr/>
              <a:lstStyle/>
              <a:p>
                <a:r>
                  <a:rPr lang="de-DE">
                    <a:noFill/>
                  </a:rPr>
                  <a:t> </a:t>
                </a:r>
              </a:p>
            </p:txBody>
          </p:sp>
        </mc:Fallback>
      </mc:AlternateContent>
      <p:graphicFrame>
        <p:nvGraphicFramePr>
          <p:cNvPr id="2" name="Objekt 1"/>
          <p:cNvGraphicFramePr>
            <a:graphicFrameLocks noChangeAspect="1"/>
          </p:cNvGraphicFramePr>
          <p:nvPr>
            <p:extLst/>
          </p:nvPr>
        </p:nvGraphicFramePr>
        <p:xfrm>
          <a:off x="1279525" y="1192213"/>
          <a:ext cx="9921875" cy="2071687"/>
        </p:xfrm>
        <a:graphic>
          <a:graphicData uri="http://schemas.openxmlformats.org/presentationml/2006/ole">
            <mc:AlternateContent xmlns:mc="http://schemas.openxmlformats.org/markup-compatibility/2006">
              <mc:Choice xmlns:v="urn:schemas-microsoft-com:vml" Requires="v">
                <p:oleObj spid="_x0000_s4255" name="Arbeitsblatt" r:id="rId5" imgW="9911002" imgH="2071935" progId="Excel.Sheet.12">
                  <p:embed/>
                </p:oleObj>
              </mc:Choice>
              <mc:Fallback>
                <p:oleObj name="Arbeitsblatt" r:id="rId5" imgW="9911002" imgH="2071935" progId="Excel.Sheet.12">
                  <p:embed/>
                  <p:pic>
                    <p:nvPicPr>
                      <p:cNvPr id="2" name="Objekt 1"/>
                      <p:cNvPicPr/>
                      <p:nvPr/>
                    </p:nvPicPr>
                    <p:blipFill>
                      <a:blip r:embed="rId6"/>
                      <a:stretch>
                        <a:fillRect/>
                      </a:stretch>
                    </p:blipFill>
                    <p:spPr>
                      <a:xfrm>
                        <a:off x="1279525" y="1192213"/>
                        <a:ext cx="9921875" cy="2071687"/>
                      </a:xfrm>
                      <a:prstGeom prst="rect">
                        <a:avLst/>
                      </a:prstGeom>
                    </p:spPr>
                  </p:pic>
                </p:oleObj>
              </mc:Fallback>
            </mc:AlternateContent>
          </a:graphicData>
        </a:graphic>
      </p:graphicFrame>
    </p:spTree>
    <p:extLst>
      <p:ext uri="{BB962C8B-B14F-4D97-AF65-F5344CB8AC3E}">
        <p14:creationId xmlns:p14="http://schemas.microsoft.com/office/powerpoint/2010/main" val="4170327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13715" y="2627"/>
            <a:ext cx="7761950" cy="369321"/>
          </a:xfrm>
          <a:prstGeom prst="rect">
            <a:avLst/>
          </a:prstGeom>
          <a:noFill/>
          <a:ln>
            <a:noFill/>
          </a:ln>
        </p:spPr>
        <p:txBody>
          <a:bodyPr lIns="81646" tIns="40823" rIns="81646" bIns="40823" anchor="ctr" anchorCtr="1"/>
          <a:lstStyle/>
          <a:p>
            <a:pPr>
              <a:lnSpc>
                <a:spcPct val="100000"/>
              </a:lnSpc>
            </a:pPr>
            <a:r>
              <a:rPr lang="de-DE" sz="2400" b="1" dirty="0">
                <a:solidFill>
                  <a:srgbClr val="000000"/>
                </a:solidFill>
                <a:latin typeface="Arial"/>
              </a:rPr>
              <a:t>Beispiel</a:t>
            </a:r>
            <a:endParaRPr sz="2400" dirty="0"/>
          </a:p>
        </p:txBody>
      </p:sp>
      <p:sp>
        <p:nvSpPr>
          <p:cNvPr id="4" name="Textfeld 3"/>
          <p:cNvSpPr txBox="1"/>
          <p:nvPr/>
        </p:nvSpPr>
        <p:spPr>
          <a:xfrm>
            <a:off x="0" y="5534173"/>
            <a:ext cx="6865662" cy="343620"/>
          </a:xfrm>
          <a:prstGeom prst="rect">
            <a:avLst/>
          </a:prstGeom>
          <a:noFill/>
        </p:spPr>
        <p:txBody>
          <a:bodyPr wrap="none" rtlCol="0">
            <a:spAutoFit/>
          </a:bodyPr>
          <a:lstStyle/>
          <a:p>
            <a:r>
              <a:rPr lang="de-DE" sz="1633" dirty="0"/>
              <a:t>Wichtig! Die Veränderungsrate des </a:t>
            </a:r>
            <a:r>
              <a:rPr lang="de-DE" sz="1400" dirty="0"/>
              <a:t>BIP-</a:t>
            </a:r>
            <a:r>
              <a:rPr lang="de-DE" sz="1400" dirty="0" err="1"/>
              <a:t>Deflators</a:t>
            </a:r>
            <a:r>
              <a:rPr lang="de-DE" sz="1633" dirty="0"/>
              <a:t> repräsentiert den Preiseffekt!</a:t>
            </a:r>
          </a:p>
        </p:txBody>
      </p:sp>
      <mc:AlternateContent xmlns:mc="http://schemas.openxmlformats.org/markup-compatibility/2006" xmlns:a14="http://schemas.microsoft.com/office/drawing/2010/main">
        <mc:Choice Requires="a14">
          <p:sp>
            <p:nvSpPr>
              <p:cNvPr id="5" name="Textfeld 4"/>
              <p:cNvSpPr txBox="1"/>
              <p:nvPr/>
            </p:nvSpPr>
            <p:spPr>
              <a:xfrm>
                <a:off x="0" y="5823711"/>
                <a:ext cx="12192000" cy="949951"/>
              </a:xfrm>
              <a:prstGeom prst="rect">
                <a:avLst/>
              </a:prstGeom>
              <a:noFill/>
            </p:spPr>
            <p:txBody>
              <a:bodyPr wrap="square" rtlCol="0">
                <a:noAutofit/>
              </a:bodyPr>
              <a:lstStyle/>
              <a:p>
                <a:r>
                  <a:rPr lang="de-DE" sz="1400" dirty="0"/>
                  <a:t>Außerdem sehen wir hier das gängige Ergebnis, dass grundsätzlich gilt:</a:t>
                </a:r>
              </a:p>
              <a:p>
                <a:r>
                  <a:rPr lang="de-DE" sz="1400" dirty="0"/>
                  <a:t>Wachstum(BIP-</a:t>
                </a:r>
                <a:r>
                  <a:rPr lang="de-DE" sz="1400" dirty="0" err="1"/>
                  <a:t>nom</a:t>
                </a:r>
                <a:r>
                  <a:rPr lang="de-DE" sz="1400" dirty="0"/>
                  <a:t>)</a:t>
                </a:r>
                <a14:m>
                  <m:oMath xmlns:m="http://schemas.openxmlformats.org/officeDocument/2006/math">
                    <m:r>
                      <a:rPr lang="de-DE" sz="1400" i="1" smtClean="0">
                        <a:latin typeface="Cambria Math" panose="02040503050406030204" pitchFamily="18" charset="0"/>
                        <a:ea typeface="Cambria Math" panose="02040503050406030204" pitchFamily="18" charset="0"/>
                      </a:rPr>
                      <m:t>≠</m:t>
                    </m:r>
                  </m:oMath>
                </a14:m>
                <a:r>
                  <a:rPr lang="de-DE" sz="1400" dirty="0"/>
                  <a:t> Wachstum(BIP-real)+Wachstum (BIP-</a:t>
                </a:r>
                <a:r>
                  <a:rPr lang="de-DE" sz="1400" dirty="0" err="1"/>
                  <a:t>Deflator</a:t>
                </a:r>
                <a:r>
                  <a:rPr lang="de-DE" sz="1400" dirty="0"/>
                  <a:t>) z.B. 2019 14,26%</a:t>
                </a:r>
                <a:r>
                  <a:rPr lang="de-DE" sz="1400" dirty="0">
                    <a:ea typeface="Cambria Math" panose="02040503050406030204" pitchFamily="18" charset="0"/>
                  </a:rPr>
                  <a:t> </a:t>
                </a:r>
                <a14:m>
                  <m:oMath xmlns:m="http://schemas.openxmlformats.org/officeDocument/2006/math">
                    <m:r>
                      <a:rPr lang="de-DE" sz="1400" i="1" smtClean="0">
                        <a:latin typeface="Cambria Math" panose="02040503050406030204" pitchFamily="18" charset="0"/>
                        <a:ea typeface="Cambria Math" panose="02040503050406030204" pitchFamily="18" charset="0"/>
                      </a:rPr>
                      <m:t>≠</m:t>
                    </m:r>
                  </m:oMath>
                </a14:m>
                <a:r>
                  <a:rPr lang="de-DE" sz="1400" dirty="0"/>
                  <a:t>7,05%+6,74%. Da es hier um Wachstumsprozesse geht, also multiplikative Verknüpfungen, gelten die Additionen, die man häufig als „Faustregel“ findet nur als Näherung. Grundsätzlich kann man sich merken, dass bei Wachstumsraten &gt;10% der Fehler bei Addition zu groß wird  </a:t>
                </a:r>
              </a:p>
            </p:txBody>
          </p:sp>
        </mc:Choice>
        <mc:Fallback xmlns="">
          <p:sp>
            <p:nvSpPr>
              <p:cNvPr id="5" name="Textfeld 4"/>
              <p:cNvSpPr txBox="1">
                <a:spLocks noRot="1" noChangeAspect="1" noMove="1" noResize="1" noEditPoints="1" noAdjustHandles="1" noChangeArrowheads="1" noChangeShapeType="1" noTextEdit="1"/>
              </p:cNvSpPr>
              <p:nvPr/>
            </p:nvSpPr>
            <p:spPr>
              <a:xfrm>
                <a:off x="0" y="5823711"/>
                <a:ext cx="12192000" cy="949951"/>
              </a:xfrm>
              <a:prstGeom prst="rect">
                <a:avLst/>
              </a:prstGeom>
              <a:blipFill>
                <a:blip r:embed="rId4"/>
                <a:stretch>
                  <a:fillRect l="-150" t="-641" b="-6410"/>
                </a:stretch>
              </a:blipFill>
            </p:spPr>
            <p:txBody>
              <a:bodyPr/>
              <a:lstStyle/>
              <a:p>
                <a:r>
                  <a:rPr lang="de-DE">
                    <a:noFill/>
                  </a:rPr>
                  <a:t> </a:t>
                </a:r>
              </a:p>
            </p:txBody>
          </p:sp>
        </mc:Fallback>
      </mc:AlternateContent>
      <p:graphicFrame>
        <p:nvGraphicFramePr>
          <p:cNvPr id="2" name="Objekt 1"/>
          <p:cNvGraphicFramePr>
            <a:graphicFrameLocks noChangeAspect="1"/>
          </p:cNvGraphicFramePr>
          <p:nvPr>
            <p:extLst>
              <p:ext uri="{D42A27DB-BD31-4B8C-83A1-F6EECF244321}">
                <p14:modId xmlns:p14="http://schemas.microsoft.com/office/powerpoint/2010/main" val="2498180788"/>
              </p:ext>
            </p:extLst>
          </p:nvPr>
        </p:nvGraphicFramePr>
        <p:xfrm>
          <a:off x="1022989" y="472604"/>
          <a:ext cx="9921875" cy="2071687"/>
        </p:xfrm>
        <a:graphic>
          <a:graphicData uri="http://schemas.openxmlformats.org/presentationml/2006/ole">
            <mc:AlternateContent xmlns:mc="http://schemas.openxmlformats.org/markup-compatibility/2006">
              <mc:Choice xmlns:v="urn:schemas-microsoft-com:vml" Requires="v">
                <p:oleObj spid="_x0000_s3239" name="Arbeitsblatt" r:id="rId5" imgW="9911002" imgH="2071935" progId="Excel.Sheet.12">
                  <p:embed/>
                </p:oleObj>
              </mc:Choice>
              <mc:Fallback>
                <p:oleObj name="Arbeitsblatt" r:id="rId5" imgW="9911002" imgH="2071935" progId="Excel.Sheet.12">
                  <p:embed/>
                  <p:pic>
                    <p:nvPicPr>
                      <p:cNvPr id="2" name="Objekt 1"/>
                      <p:cNvPicPr/>
                      <p:nvPr/>
                    </p:nvPicPr>
                    <p:blipFill>
                      <a:blip r:embed="rId6"/>
                      <a:stretch>
                        <a:fillRect/>
                      </a:stretch>
                    </p:blipFill>
                    <p:spPr>
                      <a:xfrm>
                        <a:off x="1022989" y="472604"/>
                        <a:ext cx="9921875" cy="2071687"/>
                      </a:xfrm>
                      <a:prstGeom prst="rect">
                        <a:avLst/>
                      </a:prstGeom>
                    </p:spPr>
                  </p:pic>
                </p:oleObj>
              </mc:Fallback>
            </mc:AlternateContent>
          </a:graphicData>
        </a:graphic>
      </p:graphicFrame>
      <p:sp>
        <p:nvSpPr>
          <p:cNvPr id="3" name="Textfeld 2"/>
          <p:cNvSpPr txBox="1"/>
          <p:nvPr/>
        </p:nvSpPr>
        <p:spPr>
          <a:xfrm>
            <a:off x="5315973" y="984449"/>
            <a:ext cx="330540" cy="307777"/>
          </a:xfrm>
          <a:prstGeom prst="rect">
            <a:avLst/>
          </a:prstGeom>
          <a:noFill/>
        </p:spPr>
        <p:txBody>
          <a:bodyPr wrap="none" rtlCol="0">
            <a:spAutoFit/>
          </a:bodyPr>
          <a:lstStyle/>
          <a:p>
            <a:r>
              <a:rPr lang="de-DE" sz="1400" dirty="0">
                <a:solidFill>
                  <a:srgbClr val="FF0000"/>
                </a:solidFill>
              </a:rPr>
              <a:t>1)</a:t>
            </a:r>
          </a:p>
        </p:txBody>
      </p:sp>
      <p:sp>
        <p:nvSpPr>
          <p:cNvPr id="7" name="Textfeld 6"/>
          <p:cNvSpPr txBox="1"/>
          <p:nvPr/>
        </p:nvSpPr>
        <p:spPr>
          <a:xfrm>
            <a:off x="5315973" y="1349050"/>
            <a:ext cx="330540" cy="307777"/>
          </a:xfrm>
          <a:prstGeom prst="rect">
            <a:avLst/>
          </a:prstGeom>
          <a:noFill/>
        </p:spPr>
        <p:txBody>
          <a:bodyPr wrap="none" rtlCol="0">
            <a:spAutoFit/>
          </a:bodyPr>
          <a:lstStyle/>
          <a:p>
            <a:r>
              <a:rPr lang="de-DE" sz="1400" dirty="0">
                <a:solidFill>
                  <a:srgbClr val="FF0000"/>
                </a:solidFill>
              </a:rPr>
              <a:t>2)</a:t>
            </a:r>
          </a:p>
        </p:txBody>
      </p:sp>
      <p:sp>
        <p:nvSpPr>
          <p:cNvPr id="8" name="Textfeld 7"/>
          <p:cNvSpPr txBox="1"/>
          <p:nvPr/>
        </p:nvSpPr>
        <p:spPr>
          <a:xfrm>
            <a:off x="6058480" y="1351859"/>
            <a:ext cx="330540" cy="307777"/>
          </a:xfrm>
          <a:prstGeom prst="rect">
            <a:avLst/>
          </a:prstGeom>
          <a:noFill/>
        </p:spPr>
        <p:txBody>
          <a:bodyPr wrap="none" rtlCol="0">
            <a:spAutoFit/>
          </a:bodyPr>
          <a:lstStyle/>
          <a:p>
            <a:r>
              <a:rPr lang="de-DE" sz="1400" dirty="0">
                <a:solidFill>
                  <a:srgbClr val="FF0000"/>
                </a:solidFill>
              </a:rPr>
              <a:t>3)</a:t>
            </a:r>
          </a:p>
        </p:txBody>
      </p:sp>
      <p:sp>
        <p:nvSpPr>
          <p:cNvPr id="9" name="Textfeld 8"/>
          <p:cNvSpPr txBox="1"/>
          <p:nvPr/>
        </p:nvSpPr>
        <p:spPr>
          <a:xfrm>
            <a:off x="6831873" y="1391305"/>
            <a:ext cx="330540" cy="307777"/>
          </a:xfrm>
          <a:prstGeom prst="rect">
            <a:avLst/>
          </a:prstGeom>
          <a:noFill/>
        </p:spPr>
        <p:txBody>
          <a:bodyPr wrap="none" rtlCol="0">
            <a:spAutoFit/>
          </a:bodyPr>
          <a:lstStyle/>
          <a:p>
            <a:r>
              <a:rPr lang="de-DE" sz="1400" dirty="0">
                <a:solidFill>
                  <a:srgbClr val="FF0000"/>
                </a:solidFill>
              </a:rPr>
              <a:t>4)</a:t>
            </a:r>
          </a:p>
        </p:txBody>
      </p:sp>
      <p:sp>
        <p:nvSpPr>
          <p:cNvPr id="10" name="Textfeld 9"/>
          <p:cNvSpPr txBox="1"/>
          <p:nvPr/>
        </p:nvSpPr>
        <p:spPr>
          <a:xfrm>
            <a:off x="7569971" y="1349049"/>
            <a:ext cx="330540" cy="307777"/>
          </a:xfrm>
          <a:prstGeom prst="rect">
            <a:avLst/>
          </a:prstGeom>
          <a:noFill/>
        </p:spPr>
        <p:txBody>
          <a:bodyPr wrap="none" rtlCol="0">
            <a:spAutoFit/>
          </a:bodyPr>
          <a:lstStyle/>
          <a:p>
            <a:r>
              <a:rPr lang="de-DE" sz="1400" dirty="0">
                <a:solidFill>
                  <a:srgbClr val="FF0000"/>
                </a:solidFill>
              </a:rPr>
              <a:t>5)</a:t>
            </a:r>
          </a:p>
        </p:txBody>
      </p:sp>
      <p:sp>
        <p:nvSpPr>
          <p:cNvPr id="11" name="Textfeld 10"/>
          <p:cNvSpPr txBox="1"/>
          <p:nvPr/>
        </p:nvSpPr>
        <p:spPr>
          <a:xfrm>
            <a:off x="8346909" y="1349049"/>
            <a:ext cx="330540" cy="307777"/>
          </a:xfrm>
          <a:prstGeom prst="rect">
            <a:avLst/>
          </a:prstGeom>
          <a:noFill/>
        </p:spPr>
        <p:txBody>
          <a:bodyPr wrap="none" rtlCol="0">
            <a:spAutoFit/>
          </a:bodyPr>
          <a:lstStyle/>
          <a:p>
            <a:r>
              <a:rPr lang="de-DE" sz="1400" dirty="0">
                <a:solidFill>
                  <a:srgbClr val="FF0000"/>
                </a:solidFill>
              </a:rPr>
              <a:t>6)</a:t>
            </a:r>
          </a:p>
        </p:txBody>
      </p:sp>
      <p:sp>
        <p:nvSpPr>
          <p:cNvPr id="12" name="Textfeld 11"/>
          <p:cNvSpPr txBox="1"/>
          <p:nvPr/>
        </p:nvSpPr>
        <p:spPr>
          <a:xfrm>
            <a:off x="9123847" y="1369472"/>
            <a:ext cx="330540" cy="307777"/>
          </a:xfrm>
          <a:prstGeom prst="rect">
            <a:avLst/>
          </a:prstGeom>
          <a:noFill/>
        </p:spPr>
        <p:txBody>
          <a:bodyPr wrap="none" rtlCol="0">
            <a:spAutoFit/>
          </a:bodyPr>
          <a:lstStyle/>
          <a:p>
            <a:r>
              <a:rPr lang="de-DE" sz="1400" dirty="0">
                <a:solidFill>
                  <a:srgbClr val="FF0000"/>
                </a:solidFill>
              </a:rPr>
              <a:t>7)</a:t>
            </a:r>
          </a:p>
        </p:txBody>
      </p:sp>
      <p:sp>
        <p:nvSpPr>
          <p:cNvPr id="13" name="Textfeld 12"/>
          <p:cNvSpPr txBox="1"/>
          <p:nvPr/>
        </p:nvSpPr>
        <p:spPr>
          <a:xfrm>
            <a:off x="9914201" y="984448"/>
            <a:ext cx="330540" cy="307777"/>
          </a:xfrm>
          <a:prstGeom prst="rect">
            <a:avLst/>
          </a:prstGeom>
          <a:noFill/>
        </p:spPr>
        <p:txBody>
          <a:bodyPr wrap="none" rtlCol="0">
            <a:spAutoFit/>
          </a:bodyPr>
          <a:lstStyle/>
          <a:p>
            <a:r>
              <a:rPr lang="de-DE" sz="1400" dirty="0">
                <a:solidFill>
                  <a:srgbClr val="FF0000"/>
                </a:solidFill>
              </a:rPr>
              <a:t>8)</a:t>
            </a:r>
          </a:p>
        </p:txBody>
      </p:sp>
      <p:sp>
        <p:nvSpPr>
          <p:cNvPr id="14" name="Textfeld 13"/>
          <p:cNvSpPr txBox="1"/>
          <p:nvPr/>
        </p:nvSpPr>
        <p:spPr>
          <a:xfrm>
            <a:off x="9900785" y="1351583"/>
            <a:ext cx="330540" cy="307777"/>
          </a:xfrm>
          <a:prstGeom prst="rect">
            <a:avLst/>
          </a:prstGeom>
          <a:noFill/>
        </p:spPr>
        <p:txBody>
          <a:bodyPr wrap="none" rtlCol="0">
            <a:spAutoFit/>
          </a:bodyPr>
          <a:lstStyle/>
          <a:p>
            <a:r>
              <a:rPr lang="de-DE" sz="1400" dirty="0">
                <a:solidFill>
                  <a:srgbClr val="FF0000"/>
                </a:solidFill>
              </a:rPr>
              <a:t>9)</a:t>
            </a:r>
          </a:p>
        </p:txBody>
      </p:sp>
      <p:sp>
        <p:nvSpPr>
          <p:cNvPr id="15" name="Textfeld 14"/>
          <p:cNvSpPr txBox="1"/>
          <p:nvPr/>
        </p:nvSpPr>
        <p:spPr>
          <a:xfrm>
            <a:off x="10638883" y="1349048"/>
            <a:ext cx="421910" cy="307777"/>
          </a:xfrm>
          <a:prstGeom prst="rect">
            <a:avLst/>
          </a:prstGeom>
          <a:noFill/>
        </p:spPr>
        <p:txBody>
          <a:bodyPr wrap="none" rtlCol="0">
            <a:spAutoFit/>
          </a:bodyPr>
          <a:lstStyle/>
          <a:p>
            <a:r>
              <a:rPr lang="de-DE" sz="1400" dirty="0">
                <a:solidFill>
                  <a:srgbClr val="FF0000"/>
                </a:solidFill>
              </a:rPr>
              <a:t>10)</a:t>
            </a:r>
          </a:p>
        </p:txBody>
      </p:sp>
      <p:sp>
        <p:nvSpPr>
          <p:cNvPr id="16" name="Textfeld 15"/>
          <p:cNvSpPr txBox="1"/>
          <p:nvPr/>
        </p:nvSpPr>
        <p:spPr>
          <a:xfrm>
            <a:off x="907005" y="2613658"/>
            <a:ext cx="4481676" cy="307777"/>
          </a:xfrm>
          <a:prstGeom prst="rect">
            <a:avLst/>
          </a:prstGeom>
          <a:noFill/>
        </p:spPr>
        <p:txBody>
          <a:bodyPr wrap="none" rtlCol="0">
            <a:spAutoFit/>
          </a:bodyPr>
          <a:lstStyle/>
          <a:p>
            <a:r>
              <a:rPr lang="de-DE" sz="1400" dirty="0">
                <a:solidFill>
                  <a:srgbClr val="FF0000"/>
                </a:solidFill>
              </a:rPr>
              <a:t>1) 0,9•100+2•200	Preise mal Mengen in EINEM Jahr</a:t>
            </a:r>
          </a:p>
        </p:txBody>
      </p:sp>
      <p:sp>
        <p:nvSpPr>
          <p:cNvPr id="17" name="Textfeld 16"/>
          <p:cNvSpPr txBox="1"/>
          <p:nvPr/>
        </p:nvSpPr>
        <p:spPr>
          <a:xfrm>
            <a:off x="907005" y="2911110"/>
            <a:ext cx="1370888" cy="307777"/>
          </a:xfrm>
          <a:prstGeom prst="rect">
            <a:avLst/>
          </a:prstGeom>
          <a:noFill/>
        </p:spPr>
        <p:txBody>
          <a:bodyPr wrap="none" rtlCol="0">
            <a:spAutoFit/>
          </a:bodyPr>
          <a:lstStyle/>
          <a:p>
            <a:r>
              <a:rPr lang="de-DE" sz="1400" dirty="0">
                <a:solidFill>
                  <a:srgbClr val="FF0000"/>
                </a:solidFill>
              </a:rPr>
              <a:t>2) 1•100+2•210</a:t>
            </a:r>
          </a:p>
        </p:txBody>
      </p:sp>
      <p:sp>
        <p:nvSpPr>
          <p:cNvPr id="18" name="Textfeld 17"/>
          <p:cNvSpPr txBox="1"/>
          <p:nvPr/>
        </p:nvSpPr>
        <p:spPr>
          <a:xfrm>
            <a:off x="907005" y="3205129"/>
            <a:ext cx="6510052" cy="307777"/>
          </a:xfrm>
          <a:prstGeom prst="rect">
            <a:avLst/>
          </a:prstGeom>
          <a:noFill/>
        </p:spPr>
        <p:txBody>
          <a:bodyPr wrap="none" rtlCol="0">
            <a:spAutoFit/>
          </a:bodyPr>
          <a:lstStyle/>
          <a:p>
            <a:r>
              <a:rPr lang="de-DE" sz="1400" dirty="0">
                <a:solidFill>
                  <a:srgbClr val="FF0000"/>
                </a:solidFill>
              </a:rPr>
              <a:t>3) 100•520/490	Dreisatz: Wenn 490 100 entspricht, was entspricht dann 520?</a:t>
            </a:r>
          </a:p>
        </p:txBody>
      </p:sp>
      <p:sp>
        <p:nvSpPr>
          <p:cNvPr id="19" name="Textfeld 18"/>
          <p:cNvSpPr txBox="1"/>
          <p:nvPr/>
        </p:nvSpPr>
        <p:spPr>
          <a:xfrm>
            <a:off x="907005" y="3445315"/>
            <a:ext cx="8902950" cy="307777"/>
          </a:xfrm>
          <a:prstGeom prst="rect">
            <a:avLst/>
          </a:prstGeom>
          <a:noFill/>
        </p:spPr>
        <p:txBody>
          <a:bodyPr wrap="none" rtlCol="0">
            <a:spAutoFit/>
          </a:bodyPr>
          <a:lstStyle/>
          <a:p>
            <a:r>
              <a:rPr lang="de-DE" sz="1400" dirty="0">
                <a:solidFill>
                  <a:srgbClr val="FF0000"/>
                </a:solidFill>
              </a:rPr>
              <a:t>4) (106,12-100)/100	Wert heute minus Wert gestern geteilt durch Wert gestern: Dies gilt bei JEDER Wachstumsrate!</a:t>
            </a:r>
          </a:p>
        </p:txBody>
      </p:sp>
      <p:sp>
        <p:nvSpPr>
          <p:cNvPr id="21" name="Textfeld 20"/>
          <p:cNvSpPr txBox="1"/>
          <p:nvPr/>
        </p:nvSpPr>
        <p:spPr>
          <a:xfrm>
            <a:off x="907005" y="3753092"/>
            <a:ext cx="8749639" cy="307777"/>
          </a:xfrm>
          <a:prstGeom prst="rect">
            <a:avLst/>
          </a:prstGeom>
          <a:noFill/>
        </p:spPr>
        <p:txBody>
          <a:bodyPr wrap="none" rtlCol="0">
            <a:spAutoFit/>
          </a:bodyPr>
          <a:lstStyle/>
          <a:p>
            <a:r>
              <a:rPr lang="de-DE" sz="1400" dirty="0">
                <a:solidFill>
                  <a:srgbClr val="FF0000"/>
                </a:solidFill>
              </a:rPr>
              <a:t>5) 0,9•100+2•210	Preise gestern mal Mengen heute. Bewertung der Produktion heute mit den Preisen gestern!</a:t>
            </a:r>
          </a:p>
        </p:txBody>
      </p:sp>
      <p:sp>
        <p:nvSpPr>
          <p:cNvPr id="22" name="Textfeld 21"/>
          <p:cNvSpPr txBox="1"/>
          <p:nvPr/>
        </p:nvSpPr>
        <p:spPr>
          <a:xfrm>
            <a:off x="916623" y="4011702"/>
            <a:ext cx="11002627" cy="307777"/>
          </a:xfrm>
          <a:prstGeom prst="rect">
            <a:avLst/>
          </a:prstGeom>
          <a:noFill/>
        </p:spPr>
        <p:txBody>
          <a:bodyPr wrap="square" rtlCol="0">
            <a:noAutofit/>
          </a:bodyPr>
          <a:lstStyle/>
          <a:p>
            <a:r>
              <a:rPr lang="de-DE" sz="1400" dirty="0">
                <a:solidFill>
                  <a:srgbClr val="FF0000"/>
                </a:solidFill>
              </a:rPr>
              <a:t>6) 100•520/490	Index gestern mal </a:t>
            </a:r>
            <a:r>
              <a:rPr lang="de-DE" sz="1400" dirty="0" err="1">
                <a:solidFill>
                  <a:srgbClr val="FF0000"/>
                </a:solidFill>
              </a:rPr>
              <a:t>BIPreal</a:t>
            </a:r>
            <a:r>
              <a:rPr lang="de-DE" sz="1400" dirty="0">
                <a:solidFill>
                  <a:srgbClr val="FF0000"/>
                </a:solidFill>
              </a:rPr>
              <a:t> heute geteilt </a:t>
            </a:r>
            <a:r>
              <a:rPr lang="de-DE" sz="1400" dirty="0" err="1">
                <a:solidFill>
                  <a:srgbClr val="FF0000"/>
                </a:solidFill>
              </a:rPr>
              <a:t>BIPnom</a:t>
            </a:r>
            <a:r>
              <a:rPr lang="de-DE" sz="1400" dirty="0">
                <a:solidFill>
                  <a:srgbClr val="FF0000"/>
                </a:solidFill>
              </a:rPr>
              <a:t> gestern. Dies ist die Verkettung, die in vielen Leerbüchern nicht erklärt, was 		unverständlich ist, da das Wirtschaftswachstum die vielleicht </a:t>
            </a:r>
            <a:r>
              <a:rPr lang="de-DE" sz="1400" dirty="0" err="1">
                <a:solidFill>
                  <a:srgbClr val="FF0000"/>
                </a:solidFill>
              </a:rPr>
              <a:t>herausgehobenste</a:t>
            </a:r>
            <a:r>
              <a:rPr lang="de-DE" sz="1400" dirty="0">
                <a:solidFill>
                  <a:srgbClr val="FF0000"/>
                </a:solidFill>
              </a:rPr>
              <a:t> ökonomische Kennzahl ist</a:t>
            </a:r>
          </a:p>
        </p:txBody>
      </p:sp>
      <p:sp>
        <p:nvSpPr>
          <p:cNvPr id="23" name="Textfeld 22"/>
          <p:cNvSpPr txBox="1"/>
          <p:nvPr/>
        </p:nvSpPr>
        <p:spPr>
          <a:xfrm>
            <a:off x="907005" y="4430861"/>
            <a:ext cx="9584227" cy="307777"/>
          </a:xfrm>
          <a:prstGeom prst="rect">
            <a:avLst/>
          </a:prstGeom>
          <a:noFill/>
        </p:spPr>
        <p:txBody>
          <a:bodyPr wrap="none" rtlCol="0">
            <a:spAutoFit/>
          </a:bodyPr>
          <a:lstStyle/>
          <a:p>
            <a:r>
              <a:rPr lang="de-DE" sz="1400" dirty="0">
                <a:solidFill>
                  <a:srgbClr val="FF0000"/>
                </a:solidFill>
              </a:rPr>
              <a:t>7) (104,08-100)/100	Wert heute minus Wert gestern geteilt durch Wert gestern: Dies gilt bei JEDER Wachstumsrate! Siehe 4)</a:t>
            </a:r>
          </a:p>
        </p:txBody>
      </p:sp>
      <p:sp>
        <p:nvSpPr>
          <p:cNvPr id="24" name="Textfeld 23"/>
          <p:cNvSpPr txBox="1"/>
          <p:nvPr/>
        </p:nvSpPr>
        <p:spPr>
          <a:xfrm>
            <a:off x="907005" y="4716177"/>
            <a:ext cx="7708777" cy="307777"/>
          </a:xfrm>
          <a:prstGeom prst="rect">
            <a:avLst/>
          </a:prstGeom>
          <a:noFill/>
        </p:spPr>
        <p:txBody>
          <a:bodyPr wrap="none" rtlCol="0">
            <a:spAutoFit/>
          </a:bodyPr>
          <a:lstStyle/>
          <a:p>
            <a:r>
              <a:rPr lang="de-DE" sz="1400" dirty="0">
                <a:solidFill>
                  <a:srgbClr val="FF0000"/>
                </a:solidFill>
              </a:rPr>
              <a:t>8) 100•100/100	Definition des BIP-</a:t>
            </a:r>
            <a:r>
              <a:rPr lang="de-DE" sz="1400" dirty="0" err="1">
                <a:solidFill>
                  <a:srgbClr val="FF0000"/>
                </a:solidFill>
              </a:rPr>
              <a:t>Deflators</a:t>
            </a:r>
            <a:r>
              <a:rPr lang="de-DE" sz="1400" dirty="0">
                <a:solidFill>
                  <a:srgbClr val="FF0000"/>
                </a:solidFill>
              </a:rPr>
              <a:t>: 100 mal Index-</a:t>
            </a:r>
            <a:r>
              <a:rPr lang="de-DE" sz="1400" dirty="0" err="1">
                <a:solidFill>
                  <a:srgbClr val="FF0000"/>
                </a:solidFill>
              </a:rPr>
              <a:t>BIPnom</a:t>
            </a:r>
            <a:r>
              <a:rPr lang="de-DE" sz="1400" dirty="0">
                <a:solidFill>
                  <a:srgbClr val="FF0000"/>
                </a:solidFill>
              </a:rPr>
              <a:t> geteilt durch Index-</a:t>
            </a:r>
            <a:r>
              <a:rPr lang="de-DE" sz="1400" dirty="0" err="1">
                <a:solidFill>
                  <a:srgbClr val="FF0000"/>
                </a:solidFill>
              </a:rPr>
              <a:t>BIPreal</a:t>
            </a:r>
            <a:endParaRPr lang="de-DE" sz="1400" dirty="0">
              <a:solidFill>
                <a:srgbClr val="FF0000"/>
              </a:solidFill>
            </a:endParaRPr>
          </a:p>
        </p:txBody>
      </p:sp>
      <p:sp>
        <p:nvSpPr>
          <p:cNvPr id="25" name="Textfeld 24"/>
          <p:cNvSpPr txBox="1"/>
          <p:nvPr/>
        </p:nvSpPr>
        <p:spPr>
          <a:xfrm>
            <a:off x="907004" y="4989396"/>
            <a:ext cx="7708777" cy="307777"/>
          </a:xfrm>
          <a:prstGeom prst="rect">
            <a:avLst/>
          </a:prstGeom>
          <a:noFill/>
        </p:spPr>
        <p:txBody>
          <a:bodyPr wrap="none" rtlCol="0">
            <a:spAutoFit/>
          </a:bodyPr>
          <a:lstStyle/>
          <a:p>
            <a:r>
              <a:rPr lang="de-DE" sz="1400" dirty="0">
                <a:solidFill>
                  <a:srgbClr val="FF0000"/>
                </a:solidFill>
              </a:rPr>
              <a:t>9) 100•106,12/104,08	Definition des BIP-</a:t>
            </a:r>
            <a:r>
              <a:rPr lang="de-DE" sz="1400" dirty="0" err="1">
                <a:solidFill>
                  <a:srgbClr val="FF0000"/>
                </a:solidFill>
              </a:rPr>
              <a:t>Deflators</a:t>
            </a:r>
            <a:r>
              <a:rPr lang="de-DE" sz="1400" dirty="0">
                <a:solidFill>
                  <a:srgbClr val="FF0000"/>
                </a:solidFill>
              </a:rPr>
              <a:t>: 100 mal Index-</a:t>
            </a:r>
            <a:r>
              <a:rPr lang="de-DE" sz="1400" dirty="0" err="1">
                <a:solidFill>
                  <a:srgbClr val="FF0000"/>
                </a:solidFill>
              </a:rPr>
              <a:t>BIPnom</a:t>
            </a:r>
            <a:r>
              <a:rPr lang="de-DE" sz="1400" dirty="0">
                <a:solidFill>
                  <a:srgbClr val="FF0000"/>
                </a:solidFill>
              </a:rPr>
              <a:t> geteilt durch Index-</a:t>
            </a:r>
            <a:r>
              <a:rPr lang="de-DE" sz="1400" dirty="0" err="1">
                <a:solidFill>
                  <a:srgbClr val="FF0000"/>
                </a:solidFill>
              </a:rPr>
              <a:t>BIPreal</a:t>
            </a:r>
            <a:endParaRPr lang="de-DE" sz="1400" dirty="0">
              <a:solidFill>
                <a:srgbClr val="FF0000"/>
              </a:solidFill>
            </a:endParaRPr>
          </a:p>
        </p:txBody>
      </p:sp>
      <p:sp>
        <p:nvSpPr>
          <p:cNvPr id="26" name="Textfeld 25"/>
          <p:cNvSpPr txBox="1"/>
          <p:nvPr/>
        </p:nvSpPr>
        <p:spPr>
          <a:xfrm>
            <a:off x="890958" y="5240154"/>
            <a:ext cx="10053906" cy="307777"/>
          </a:xfrm>
          <a:prstGeom prst="rect">
            <a:avLst/>
          </a:prstGeom>
          <a:noFill/>
        </p:spPr>
        <p:txBody>
          <a:bodyPr wrap="none" rtlCol="0">
            <a:spAutoFit/>
          </a:bodyPr>
          <a:lstStyle/>
          <a:p>
            <a:r>
              <a:rPr lang="de-DE" sz="1400" dirty="0">
                <a:solidFill>
                  <a:srgbClr val="FF0000"/>
                </a:solidFill>
              </a:rPr>
              <a:t>10) (101,96-100)/100	Wert heute minus Wert gestern geteilt durch Wert gestern: Dies gilt bei JEDER Wachstumsrate! Siehe 4) und7)</a:t>
            </a:r>
          </a:p>
        </p:txBody>
      </p:sp>
      <p:sp>
        <p:nvSpPr>
          <p:cNvPr id="27" name="Textfeld 26"/>
          <p:cNvSpPr txBox="1"/>
          <p:nvPr/>
        </p:nvSpPr>
        <p:spPr>
          <a:xfrm>
            <a:off x="7305564" y="2585352"/>
            <a:ext cx="4804585" cy="523220"/>
          </a:xfrm>
          <a:prstGeom prst="rect">
            <a:avLst/>
          </a:prstGeom>
          <a:noFill/>
        </p:spPr>
        <p:txBody>
          <a:bodyPr wrap="none" rtlCol="0">
            <a:spAutoFit/>
          </a:bodyPr>
          <a:lstStyle/>
          <a:p>
            <a:r>
              <a:rPr lang="de-DE" sz="1400" b="1" dirty="0">
                <a:solidFill>
                  <a:srgbClr val="FF0000"/>
                </a:solidFill>
              </a:rPr>
              <a:t>Die übrigen Formeln sind in der Tabelle unterlegt, bitte auf die</a:t>
            </a:r>
          </a:p>
          <a:p>
            <a:r>
              <a:rPr lang="de-DE" sz="1400" b="1" dirty="0">
                <a:solidFill>
                  <a:srgbClr val="FF0000"/>
                </a:solidFill>
              </a:rPr>
              <a:t>Tabelle doppelklicken!</a:t>
            </a:r>
          </a:p>
        </p:txBody>
      </p:sp>
    </p:spTree>
    <p:extLst>
      <p:ext uri="{BB962C8B-B14F-4D97-AF65-F5344CB8AC3E}">
        <p14:creationId xmlns:p14="http://schemas.microsoft.com/office/powerpoint/2010/main" val="352951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6"/>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 grpId="0"/>
      <p:bldP spid="7" grpId="0"/>
      <p:bldP spid="8" grpId="0"/>
      <p:bldP spid="9" grpId="0"/>
      <p:bldP spid="10" grpId="0"/>
      <p:bldP spid="11" grpId="0"/>
      <p:bldP spid="12" grpId="0"/>
      <p:bldP spid="13" grpId="0"/>
      <p:bldP spid="14" grpId="0"/>
      <p:bldP spid="15" grpId="0"/>
      <p:bldP spid="16" grpId="0"/>
      <p:bldP spid="17" grpId="0"/>
      <p:bldP spid="18" grpId="0"/>
      <p:bldP spid="19" grpId="0"/>
      <p:bldP spid="21" grpId="0"/>
      <p:bldP spid="22" grpId="0"/>
      <p:bldP spid="23" grpId="0"/>
      <p:bldP spid="24" grpId="0"/>
      <p:bldP spid="25" grpId="0"/>
      <p:bldP spid="26" grpId="0"/>
      <p:bldP spid="27"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2323</Words>
  <Application>Microsoft Office PowerPoint</Application>
  <PresentationFormat>Breitbild</PresentationFormat>
  <Paragraphs>140</Paragraphs>
  <Slides>13</Slides>
  <Notes>13</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13</vt:i4>
      </vt:variant>
    </vt:vector>
  </HeadingPairs>
  <TitlesOfParts>
    <vt:vector size="21" baseType="lpstr">
      <vt:lpstr>Arial</vt:lpstr>
      <vt:lpstr>Calibri</vt:lpstr>
      <vt:lpstr>Calibri Light</vt:lpstr>
      <vt:lpstr>Cambria Math</vt:lpstr>
      <vt:lpstr>Sparkasse Rg</vt:lpstr>
      <vt:lpstr>Times New Roman</vt:lpstr>
      <vt:lpstr>Office</vt:lpstr>
      <vt:lpstr>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667</cp:revision>
  <dcterms:created xsi:type="dcterms:W3CDTF">2019-02-11T10:45:01Z</dcterms:created>
  <dcterms:modified xsi:type="dcterms:W3CDTF">2022-03-13T15:25:14Z</dcterms:modified>
</cp:coreProperties>
</file>