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423" r:id="rId2"/>
    <p:sldId id="383" r:id="rId3"/>
    <p:sldId id="424" r:id="rId4"/>
    <p:sldId id="425" r:id="rId5"/>
    <p:sldId id="426" r:id="rId6"/>
    <p:sldId id="427" r:id="rId7"/>
    <p:sldId id="384" r:id="rId8"/>
    <p:sldId id="385" r:id="rId9"/>
    <p:sldId id="386" r:id="rId10"/>
    <p:sldId id="387" r:id="rId11"/>
    <p:sldId id="1202" r:id="rId12"/>
    <p:sldId id="974" r:id="rId13"/>
    <p:sldId id="390" r:id="rId14"/>
    <p:sldId id="391" r:id="rId15"/>
    <p:sldId id="392" r:id="rId16"/>
    <p:sldId id="393" r:id="rId17"/>
    <p:sldId id="394" r:id="rId18"/>
    <p:sldId id="395"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76" autoAdjust="0"/>
    <p:restoredTop sz="94660"/>
  </p:normalViewPr>
  <p:slideViewPr>
    <p:cSldViewPr snapToGrid="0">
      <p:cViewPr varScale="1">
        <p:scale>
          <a:sx n="88" d="100"/>
          <a:sy n="88" d="100"/>
        </p:scale>
        <p:origin x="87"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88DB8-530C-4269-8329-B8EA10861C27}" type="datetimeFigureOut">
              <a:rPr lang="de-DE" smtClean="0"/>
              <a:t>13.03.2022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1D5-6680-4734-923E-3B58AF67DB71}" type="slidenum">
              <a:rPr lang="de-DE" smtClean="0"/>
              <a:t>‹Nr.›</a:t>
            </a:fld>
            <a:endParaRPr lang="de-DE"/>
          </a:p>
        </p:txBody>
      </p:sp>
    </p:spTree>
    <p:extLst>
      <p:ext uri="{BB962C8B-B14F-4D97-AF65-F5344CB8AC3E}">
        <p14:creationId xmlns:p14="http://schemas.microsoft.com/office/powerpoint/2010/main" val="24788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570"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22819BAE-667F-461C-AEFD-034F7310BD53}" type="slidenum">
              <a:rPr lang="de-DE" altLang="de-DE" smtClean="0">
                <a:latin typeface="Sparkasse Rg" pitchFamily="34" charset="0"/>
              </a:rPr>
              <a:pPr eaLnBrk="1" hangingPunct="1">
                <a:spcBef>
                  <a:spcPct val="0"/>
                </a:spcBef>
                <a:buClrTx/>
                <a:buFontTx/>
                <a:buNone/>
              </a:pPr>
              <a:t>10</a:t>
            </a:fld>
            <a:endParaRPr lang="de-DE" altLang="de-DE">
              <a:latin typeface="Sparkasse Rg" pitchFamily="34" charset="0"/>
            </a:endParaRPr>
          </a:p>
        </p:txBody>
      </p:sp>
      <p:sp>
        <p:nvSpPr>
          <p:cNvPr id="1095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10" tIns="46806" rIns="90010" bIns="46806" anchor="b"/>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algn="r" eaLnBrk="1" hangingPunct="1">
              <a:spcBef>
                <a:spcPct val="0"/>
              </a:spcBef>
              <a:buClrTx/>
              <a:buFontTx/>
              <a:buNone/>
            </a:pPr>
            <a:fld id="{BEC0DA41-BECA-4F6A-B6CA-402E76C1446D}" type="slidenum">
              <a:rPr lang="de-DE" altLang="de-DE">
                <a:latin typeface="Sparkasse Rg" pitchFamily="34" charset="0"/>
              </a:rPr>
              <a:pPr algn="r" eaLnBrk="1" hangingPunct="1">
                <a:spcBef>
                  <a:spcPct val="0"/>
                </a:spcBef>
                <a:buClrTx/>
                <a:buFontTx/>
                <a:buNone/>
              </a:pPr>
              <a:t>10</a:t>
            </a:fld>
            <a:endParaRPr lang="de-DE" altLang="de-DE">
              <a:latin typeface="Sparkasse Rg" pitchFamily="34" charset="0"/>
            </a:endParaRPr>
          </a:p>
        </p:txBody>
      </p:sp>
      <p:sp>
        <p:nvSpPr>
          <p:cNvPr id="109572" name="Rectangle 1"/>
          <p:cNvSpPr>
            <a:spLocks noGrp="1" noRot="1" noChangeAspect="1" noChangeArrowheads="1" noTextEdit="1"/>
          </p:cNvSpPr>
          <p:nvPr>
            <p:ph type="sldImg"/>
          </p:nvPr>
        </p:nvSpPr>
        <p:spPr>
          <a:xfrm>
            <a:off x="90488"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9573" name="Rectangle 2"/>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570"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22819BAE-667F-461C-AEFD-034F7310BD53}" type="slidenum">
              <a:rPr lang="de-DE" altLang="de-DE" smtClean="0">
                <a:latin typeface="Sparkasse Rg" pitchFamily="34" charset="0"/>
              </a:rPr>
              <a:pPr eaLnBrk="1" hangingPunct="1">
                <a:spcBef>
                  <a:spcPct val="0"/>
                </a:spcBef>
                <a:buClrTx/>
                <a:buFontTx/>
                <a:buNone/>
              </a:pPr>
              <a:t>11</a:t>
            </a:fld>
            <a:endParaRPr lang="de-DE" altLang="de-DE">
              <a:latin typeface="Sparkasse Rg" pitchFamily="34" charset="0"/>
            </a:endParaRPr>
          </a:p>
        </p:txBody>
      </p:sp>
      <p:sp>
        <p:nvSpPr>
          <p:cNvPr id="1095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10" tIns="46806" rIns="90010" bIns="46806" anchor="b"/>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algn="r" eaLnBrk="1" hangingPunct="1">
              <a:spcBef>
                <a:spcPct val="0"/>
              </a:spcBef>
              <a:buClrTx/>
              <a:buFontTx/>
              <a:buNone/>
            </a:pPr>
            <a:fld id="{BEC0DA41-BECA-4F6A-B6CA-402E76C1446D}" type="slidenum">
              <a:rPr lang="de-DE" altLang="de-DE">
                <a:latin typeface="Sparkasse Rg" pitchFamily="34" charset="0"/>
              </a:rPr>
              <a:pPr algn="r" eaLnBrk="1" hangingPunct="1">
                <a:spcBef>
                  <a:spcPct val="0"/>
                </a:spcBef>
                <a:buClrTx/>
                <a:buFontTx/>
                <a:buNone/>
              </a:pPr>
              <a:t>11</a:t>
            </a:fld>
            <a:endParaRPr lang="de-DE" altLang="de-DE">
              <a:latin typeface="Sparkasse Rg" pitchFamily="34" charset="0"/>
            </a:endParaRPr>
          </a:p>
        </p:txBody>
      </p:sp>
      <p:sp>
        <p:nvSpPr>
          <p:cNvPr id="109572" name="Rectangle 1"/>
          <p:cNvSpPr>
            <a:spLocks noGrp="1" noRot="1" noChangeAspect="1" noChangeArrowheads="1" noTextEdit="1"/>
          </p:cNvSpPr>
          <p:nvPr>
            <p:ph type="sldImg"/>
          </p:nvPr>
        </p:nvSpPr>
        <p:spPr>
          <a:xfrm>
            <a:off x="90488"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9573" name="Rectangle 2"/>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extLst>
      <p:ext uri="{BB962C8B-B14F-4D97-AF65-F5344CB8AC3E}">
        <p14:creationId xmlns:p14="http://schemas.microsoft.com/office/powerpoint/2010/main" val="6952974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D2C6A728-36D1-46EC-9F7C-DD2628A2BF48}" type="slidenum">
              <a:rPr lang="de-DE" altLang="de-DE" smtClean="0">
                <a:latin typeface="Sparkasse Rg" pitchFamily="34" charset="0"/>
              </a:rPr>
              <a:pPr eaLnBrk="1" hangingPunct="1">
                <a:spcBef>
                  <a:spcPct val="0"/>
                </a:spcBef>
                <a:buClrTx/>
                <a:buFontTx/>
                <a:buNone/>
              </a:pPr>
              <a:t>12</a:t>
            </a:fld>
            <a:endParaRPr lang="de-DE" altLang="de-DE">
              <a:latin typeface="Sparkasse Rg" pitchFamily="34" charset="0"/>
            </a:endParaRPr>
          </a:p>
        </p:txBody>
      </p:sp>
      <p:sp>
        <p:nvSpPr>
          <p:cNvPr id="110595" name="Rectangle 2"/>
          <p:cNvSpPr>
            <a:spLocks noGrp="1" noRot="1" noChangeAspect="1" noChangeArrowheads="1" noTextEdit="1"/>
          </p:cNvSpPr>
          <p:nvPr>
            <p:ph type="sldImg"/>
          </p:nvPr>
        </p:nvSpPr>
        <p:spPr>
          <a:xfrm>
            <a:off x="90488" y="742950"/>
            <a:ext cx="6619875" cy="3724275"/>
          </a:xfrm>
          <a:ln/>
        </p:spPr>
      </p:sp>
      <p:sp>
        <p:nvSpPr>
          <p:cNvPr id="110596" name="Rectangle 3"/>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Lst>
        </p:spPr>
        <p:txBody>
          <a:bodyPr wrap="none" anchor="ctr"/>
          <a:lstStyle/>
          <a:p>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618"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1187FACD-EB06-496E-B61C-C6410A61C444}" type="slidenum">
              <a:rPr lang="de-DE" altLang="de-DE" smtClean="0">
                <a:latin typeface="Sparkasse Rg" pitchFamily="34" charset="0"/>
              </a:rPr>
              <a:pPr eaLnBrk="1" hangingPunct="1">
                <a:spcBef>
                  <a:spcPct val="0"/>
                </a:spcBef>
                <a:buClrTx/>
                <a:buFontTx/>
                <a:buNone/>
              </a:pPr>
              <a:t>13</a:t>
            </a:fld>
            <a:endParaRPr lang="de-DE" altLang="de-DE">
              <a:latin typeface="Sparkasse Rg" pitchFamily="34" charset="0"/>
            </a:endParaRPr>
          </a:p>
        </p:txBody>
      </p:sp>
      <p:sp>
        <p:nvSpPr>
          <p:cNvPr id="111619" name="Rectangle 2"/>
          <p:cNvSpPr>
            <a:spLocks noGrp="1" noRot="1" noChangeAspect="1" noChangeArrowheads="1" noTextEdit="1"/>
          </p:cNvSpPr>
          <p:nvPr>
            <p:ph type="sldImg"/>
          </p:nvPr>
        </p:nvSpPr>
        <p:spPr>
          <a:xfrm>
            <a:off x="90488" y="742950"/>
            <a:ext cx="6619875" cy="3724275"/>
          </a:xfrm>
          <a:ln/>
        </p:spPr>
      </p:sp>
      <p:sp>
        <p:nvSpPr>
          <p:cNvPr id="111620" name="Rectangle 3"/>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Lst>
        </p:spPr>
        <p:txBody>
          <a:bodyPr wrap="none" anchor="ctr"/>
          <a:lstStyle/>
          <a:p>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0DB0C72D-7BFE-4E47-B13E-CEFD29536966}" type="slidenum">
              <a:rPr lang="de-DE" altLang="de-DE" smtClean="0">
                <a:latin typeface="Sparkasse Rg" pitchFamily="34" charset="0"/>
              </a:rPr>
              <a:pPr eaLnBrk="1" hangingPunct="1">
                <a:spcBef>
                  <a:spcPct val="0"/>
                </a:spcBef>
                <a:buClrTx/>
                <a:buFontTx/>
                <a:buNone/>
              </a:pPr>
              <a:t>14</a:t>
            </a:fld>
            <a:endParaRPr lang="de-DE" altLang="de-DE">
              <a:latin typeface="Sparkasse Rg" pitchFamily="34" charset="0"/>
            </a:endParaRPr>
          </a:p>
        </p:txBody>
      </p:sp>
      <p:sp>
        <p:nvSpPr>
          <p:cNvPr id="112643" name="Rectangle 2"/>
          <p:cNvSpPr>
            <a:spLocks noGrp="1" noRot="1" noChangeAspect="1" noChangeArrowheads="1" noTextEdit="1"/>
          </p:cNvSpPr>
          <p:nvPr>
            <p:ph type="sldImg"/>
          </p:nvPr>
        </p:nvSpPr>
        <p:spPr>
          <a:xfrm>
            <a:off x="90488" y="742950"/>
            <a:ext cx="6619875" cy="3724275"/>
          </a:xfrm>
          <a:ln/>
        </p:spPr>
      </p:sp>
      <p:sp>
        <p:nvSpPr>
          <p:cNvPr id="112644" name="Rectangle 3"/>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Lst>
        </p:spPr>
        <p:txBody>
          <a:bodyPr wrap="none" anchor="ctr"/>
          <a:lstStyle/>
          <a:p>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6"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F1ABF143-93FE-446C-8F3B-26520A7874C1}" type="slidenum">
              <a:rPr lang="de-DE" altLang="de-DE" smtClean="0">
                <a:latin typeface="Sparkasse Rg" pitchFamily="34" charset="0"/>
              </a:rPr>
              <a:pPr eaLnBrk="1" hangingPunct="1">
                <a:spcBef>
                  <a:spcPct val="0"/>
                </a:spcBef>
                <a:buClrTx/>
                <a:buFontTx/>
                <a:buNone/>
              </a:pPr>
              <a:t>15</a:t>
            </a:fld>
            <a:endParaRPr lang="de-DE" altLang="de-DE">
              <a:latin typeface="Sparkasse Rg" pitchFamily="34" charset="0"/>
            </a:endParaRPr>
          </a:p>
        </p:txBody>
      </p:sp>
      <p:sp>
        <p:nvSpPr>
          <p:cNvPr id="113667" name="Rectangle 2"/>
          <p:cNvSpPr>
            <a:spLocks noGrp="1" noRot="1" noChangeAspect="1" noChangeArrowheads="1" noTextEdit="1"/>
          </p:cNvSpPr>
          <p:nvPr>
            <p:ph type="sldImg"/>
          </p:nvPr>
        </p:nvSpPr>
        <p:spPr>
          <a:xfrm>
            <a:off x="90488" y="742950"/>
            <a:ext cx="6619875" cy="3724275"/>
          </a:xfrm>
          <a:ln/>
        </p:spPr>
      </p:sp>
      <p:sp>
        <p:nvSpPr>
          <p:cNvPr id="113668" name="Rectangle 3"/>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Lst>
        </p:spPr>
        <p:txBody>
          <a:bodyPr wrap="none" anchor="ctr"/>
          <a:lstStyle/>
          <a:p>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90"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9E9EA269-331E-4CA1-A6F3-5274331E43B0}" type="slidenum">
              <a:rPr lang="de-DE" altLang="de-DE" smtClean="0">
                <a:latin typeface="Sparkasse Rg" pitchFamily="34" charset="0"/>
              </a:rPr>
              <a:pPr eaLnBrk="1" hangingPunct="1">
                <a:spcBef>
                  <a:spcPct val="0"/>
                </a:spcBef>
                <a:buClrTx/>
                <a:buFontTx/>
                <a:buNone/>
              </a:pPr>
              <a:t>16</a:t>
            </a:fld>
            <a:endParaRPr lang="de-DE" altLang="de-DE">
              <a:latin typeface="Sparkasse Rg" pitchFamily="34" charset="0"/>
            </a:endParaRPr>
          </a:p>
        </p:txBody>
      </p:sp>
      <p:sp>
        <p:nvSpPr>
          <p:cNvPr id="114691" name="Rectangle 2"/>
          <p:cNvSpPr>
            <a:spLocks noGrp="1" noRot="1" noChangeAspect="1" noChangeArrowheads="1" noTextEdit="1"/>
          </p:cNvSpPr>
          <p:nvPr>
            <p:ph type="sldImg"/>
          </p:nvPr>
        </p:nvSpPr>
        <p:spPr>
          <a:xfrm>
            <a:off x="90488" y="742950"/>
            <a:ext cx="6619875" cy="3724275"/>
          </a:xfrm>
          <a:ln/>
        </p:spPr>
      </p:sp>
      <p:sp>
        <p:nvSpPr>
          <p:cNvPr id="114692" name="Rectangle 3"/>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Lst>
        </p:spPr>
        <p:txBody>
          <a:bodyPr wrap="none" anchor="ctr"/>
          <a:lstStyle/>
          <a:p>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5714"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C79B0EB5-7EA8-4872-8CBA-591F15ACAB0D}" type="slidenum">
              <a:rPr lang="de-DE" altLang="de-DE" smtClean="0">
                <a:latin typeface="Sparkasse Rg" pitchFamily="34" charset="0"/>
              </a:rPr>
              <a:pPr eaLnBrk="1" hangingPunct="1">
                <a:spcBef>
                  <a:spcPct val="0"/>
                </a:spcBef>
                <a:buClrTx/>
                <a:buFontTx/>
                <a:buNone/>
              </a:pPr>
              <a:t>17</a:t>
            </a:fld>
            <a:endParaRPr lang="de-DE" altLang="de-DE">
              <a:latin typeface="Sparkasse Rg" pitchFamily="34" charset="0"/>
            </a:endParaRPr>
          </a:p>
        </p:txBody>
      </p:sp>
      <p:sp>
        <p:nvSpPr>
          <p:cNvPr id="115715" name="Rectangle 2"/>
          <p:cNvSpPr>
            <a:spLocks noGrp="1" noRot="1" noChangeAspect="1" noChangeArrowheads="1" noTextEdit="1"/>
          </p:cNvSpPr>
          <p:nvPr>
            <p:ph type="sldImg"/>
          </p:nvPr>
        </p:nvSpPr>
        <p:spPr>
          <a:xfrm>
            <a:off x="90488" y="742950"/>
            <a:ext cx="6619875" cy="3724275"/>
          </a:xfrm>
          <a:ln/>
        </p:spPr>
      </p:sp>
      <p:sp>
        <p:nvSpPr>
          <p:cNvPr id="115716" name="Rectangle 3"/>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Lst>
        </p:spPr>
        <p:txBody>
          <a:bodyPr wrap="none" lIns="91451" tIns="45724" rIns="91451" bIns="45724" anchor="ctr"/>
          <a:lstStyle/>
          <a:p>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B38B193B-0651-488D-954C-EF0082D05DC4}" type="slidenum">
              <a:rPr lang="de-DE" altLang="de-DE" smtClean="0">
                <a:latin typeface="Sparkasse Rg" pitchFamily="34" charset="0"/>
              </a:rPr>
              <a:pPr eaLnBrk="1" hangingPunct="1">
                <a:spcBef>
                  <a:spcPct val="0"/>
                </a:spcBef>
                <a:buClrTx/>
                <a:buFontTx/>
                <a:buNone/>
              </a:pPr>
              <a:t>18</a:t>
            </a:fld>
            <a:endParaRPr lang="de-DE" altLang="de-DE">
              <a:latin typeface="Sparkasse Rg" pitchFamily="34" charset="0"/>
            </a:endParaRPr>
          </a:p>
        </p:txBody>
      </p:sp>
      <p:sp>
        <p:nvSpPr>
          <p:cNvPr id="116739" name="Rectangle 2"/>
          <p:cNvSpPr>
            <a:spLocks noGrp="1" noRot="1" noChangeAspect="1" noChangeArrowheads="1" noTextEdit="1"/>
          </p:cNvSpPr>
          <p:nvPr>
            <p:ph type="sldImg"/>
          </p:nvPr>
        </p:nvSpPr>
        <p:spPr>
          <a:xfrm>
            <a:off x="90488" y="742950"/>
            <a:ext cx="6619875" cy="3724275"/>
          </a:xfrm>
          <a:ln/>
        </p:spPr>
      </p:sp>
      <p:sp>
        <p:nvSpPr>
          <p:cNvPr id="116740" name="Rectangle 3"/>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Lst>
        </p:spPr>
        <p:txBody>
          <a:bodyPr wrap="none" lIns="91451" tIns="45724" rIns="91451" bIns="45724" anchor="ctr"/>
          <a:lstStyle/>
          <a:p>
            <a:endParaRPr lang="de-DE"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B34CEDE0-409F-46AA-B625-B229F6EC72C7}" type="slidenum">
              <a:rPr lang="de-DE" altLang="de-DE" smtClean="0">
                <a:latin typeface="Sparkasse Rg" pitchFamily="34" charset="0"/>
              </a:rPr>
              <a:pPr eaLnBrk="1" hangingPunct="1">
                <a:spcBef>
                  <a:spcPct val="0"/>
                </a:spcBef>
                <a:buClrTx/>
                <a:buFontTx/>
                <a:buNone/>
              </a:pPr>
              <a:t>2</a:t>
            </a:fld>
            <a:endParaRPr lang="de-DE" altLang="de-DE">
              <a:latin typeface="Sparkasse Rg" pitchFamily="34" charset="0"/>
            </a:endParaRPr>
          </a:p>
        </p:txBody>
      </p:sp>
      <p:sp>
        <p:nvSpPr>
          <p:cNvPr id="105475" name="Rectangle 2"/>
          <p:cNvSpPr>
            <a:spLocks noGrp="1" noRot="1" noChangeAspect="1" noChangeArrowheads="1" noTextEdit="1"/>
          </p:cNvSpPr>
          <p:nvPr>
            <p:ph type="sldImg"/>
          </p:nvPr>
        </p:nvSpPr>
        <p:spPr>
          <a:xfrm>
            <a:off x="90488" y="742950"/>
            <a:ext cx="6619875" cy="3724275"/>
          </a:xfrm>
          <a:ln/>
        </p:spPr>
      </p:sp>
      <p:sp>
        <p:nvSpPr>
          <p:cNvPr id="105476" name="Rectangle 3"/>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Lst>
        </p:spPr>
        <p:txBody>
          <a:bodyPr wrap="none" anchor="ctr"/>
          <a:lstStyle/>
          <a:p>
            <a:endParaRPr lang="de-DE" altLang="de-DE"/>
          </a:p>
        </p:txBody>
      </p:sp>
    </p:spTree>
    <p:extLst>
      <p:ext uri="{BB962C8B-B14F-4D97-AF65-F5344CB8AC3E}">
        <p14:creationId xmlns:p14="http://schemas.microsoft.com/office/powerpoint/2010/main" val="3705611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4D9F3A82-C5AB-41AB-9423-7C684689752A}" type="slidenum">
              <a:rPr lang="de-DE" altLang="de-DE" smtClean="0">
                <a:latin typeface="Sparkasse Rg" pitchFamily="34" charset="0"/>
              </a:rPr>
              <a:pPr eaLnBrk="1" hangingPunct="1">
                <a:spcBef>
                  <a:spcPct val="0"/>
                </a:spcBef>
                <a:buClrTx/>
                <a:buFontTx/>
                <a:buNone/>
              </a:pPr>
              <a:t>7</a:t>
            </a:fld>
            <a:endParaRPr lang="de-DE" altLang="de-DE">
              <a:latin typeface="Sparkasse Rg" pitchFamily="34" charset="0"/>
            </a:endParaRPr>
          </a:p>
        </p:txBody>
      </p:sp>
      <p:sp>
        <p:nvSpPr>
          <p:cNvPr id="106499"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10" tIns="46806" rIns="90010" bIns="46806" anchor="b"/>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algn="r" eaLnBrk="1" hangingPunct="1">
              <a:spcBef>
                <a:spcPct val="0"/>
              </a:spcBef>
              <a:buClrTx/>
              <a:buFontTx/>
              <a:buNone/>
            </a:pPr>
            <a:fld id="{A625A102-B141-410D-AB89-69B896BECDE4}" type="slidenum">
              <a:rPr lang="de-DE" altLang="de-DE">
                <a:latin typeface="Sparkasse Rg" pitchFamily="34" charset="0"/>
              </a:rPr>
              <a:pPr algn="r" eaLnBrk="1" hangingPunct="1">
                <a:spcBef>
                  <a:spcPct val="0"/>
                </a:spcBef>
                <a:buClrTx/>
                <a:buFontTx/>
                <a:buNone/>
              </a:pPr>
              <a:t>7</a:t>
            </a:fld>
            <a:endParaRPr lang="de-DE" altLang="de-DE">
              <a:latin typeface="Sparkasse Rg" pitchFamily="34" charset="0"/>
            </a:endParaRPr>
          </a:p>
        </p:txBody>
      </p:sp>
      <p:sp>
        <p:nvSpPr>
          <p:cNvPr id="106500" name="Rectangle 1"/>
          <p:cNvSpPr>
            <a:spLocks noGrp="1" noRot="1" noChangeAspect="1" noChangeArrowheads="1" noTextEdit="1"/>
          </p:cNvSpPr>
          <p:nvPr>
            <p:ph type="sldImg"/>
          </p:nvPr>
        </p:nvSpPr>
        <p:spPr>
          <a:xfrm>
            <a:off x="90488"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6501" name="Rectangle 2"/>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4168FF6B-9158-4D7F-9F28-972397A219B9}" type="slidenum">
              <a:rPr lang="de-DE" altLang="de-DE" smtClean="0">
                <a:latin typeface="Sparkasse Rg" pitchFamily="34" charset="0"/>
              </a:rPr>
              <a:pPr eaLnBrk="1" hangingPunct="1">
                <a:spcBef>
                  <a:spcPct val="0"/>
                </a:spcBef>
                <a:buClrTx/>
                <a:buFontTx/>
                <a:buNone/>
              </a:pPr>
              <a:t>8</a:t>
            </a:fld>
            <a:endParaRPr lang="de-DE" altLang="de-DE">
              <a:latin typeface="Sparkasse Rg" pitchFamily="34" charset="0"/>
            </a:endParaRPr>
          </a:p>
        </p:txBody>
      </p:sp>
      <p:sp>
        <p:nvSpPr>
          <p:cNvPr id="107523"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10" tIns="46806" rIns="90010" bIns="46806" anchor="b"/>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algn="r" eaLnBrk="1" hangingPunct="1">
              <a:spcBef>
                <a:spcPct val="0"/>
              </a:spcBef>
              <a:buClrTx/>
              <a:buFontTx/>
              <a:buNone/>
            </a:pPr>
            <a:fld id="{B3CE1599-AAB1-4D7B-83EE-621C1375489F}" type="slidenum">
              <a:rPr lang="de-DE" altLang="de-DE">
                <a:latin typeface="Sparkasse Rg" pitchFamily="34" charset="0"/>
              </a:rPr>
              <a:pPr algn="r" eaLnBrk="1" hangingPunct="1">
                <a:spcBef>
                  <a:spcPct val="0"/>
                </a:spcBef>
                <a:buClrTx/>
                <a:buFontTx/>
                <a:buNone/>
              </a:pPr>
              <a:t>8</a:t>
            </a:fld>
            <a:endParaRPr lang="de-DE" altLang="de-DE">
              <a:latin typeface="Sparkasse Rg" pitchFamily="34" charset="0"/>
            </a:endParaRPr>
          </a:p>
        </p:txBody>
      </p:sp>
      <p:sp>
        <p:nvSpPr>
          <p:cNvPr id="107524" name="Rectangle 1"/>
          <p:cNvSpPr>
            <a:spLocks noGrp="1" noRot="1" noChangeAspect="1" noChangeArrowheads="1" noTextEdit="1"/>
          </p:cNvSpPr>
          <p:nvPr>
            <p:ph type="sldImg"/>
          </p:nvPr>
        </p:nvSpPr>
        <p:spPr>
          <a:xfrm>
            <a:off x="90488"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7525" name="Rectangle 2"/>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eaLnBrk="1" hangingPunct="1">
              <a:spcBef>
                <a:spcPct val="0"/>
              </a:spcBef>
              <a:buClrTx/>
              <a:buFontTx/>
              <a:buNone/>
            </a:pPr>
            <a:fld id="{086DFE99-D1D9-4988-97D2-35343831AAF4}" type="slidenum">
              <a:rPr lang="de-DE" altLang="de-DE" smtClean="0">
                <a:latin typeface="Sparkasse Rg" pitchFamily="34" charset="0"/>
              </a:rPr>
              <a:pPr eaLnBrk="1" hangingPunct="1">
                <a:spcBef>
                  <a:spcPct val="0"/>
                </a:spcBef>
                <a:buClrTx/>
                <a:buFontTx/>
                <a:buNone/>
              </a:pPr>
              <a:t>9</a:t>
            </a:fld>
            <a:endParaRPr lang="de-DE" altLang="de-DE">
              <a:latin typeface="Sparkasse Rg" pitchFamily="34" charset="0"/>
            </a:endParaRPr>
          </a:p>
        </p:txBody>
      </p:sp>
      <p:sp>
        <p:nvSpPr>
          <p:cNvPr id="108547"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10" tIns="46806" rIns="90010" bIns="46806" anchor="b"/>
          <a:lstStyle>
            <a:lvl1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723900" algn="l"/>
                <a:tab pos="1446213" algn="l"/>
                <a:tab pos="2173288" algn="l"/>
                <a:tab pos="2895600" algn="l"/>
              </a:tabLst>
              <a:defRPr sz="1200">
                <a:solidFill>
                  <a:srgbClr val="000000"/>
                </a:solidFill>
                <a:latin typeface="Times New Roman" pitchFamily="18" charset="0"/>
              </a:defRPr>
            </a:lvl9pPr>
          </a:lstStyle>
          <a:p>
            <a:pPr algn="r" eaLnBrk="1" hangingPunct="1">
              <a:spcBef>
                <a:spcPct val="0"/>
              </a:spcBef>
              <a:buClrTx/>
              <a:buFontTx/>
              <a:buNone/>
            </a:pPr>
            <a:fld id="{8D03205F-1EF6-428C-B559-63DBC58B099B}" type="slidenum">
              <a:rPr lang="de-DE" altLang="de-DE">
                <a:latin typeface="Sparkasse Rg" pitchFamily="34" charset="0"/>
              </a:rPr>
              <a:pPr algn="r" eaLnBrk="1" hangingPunct="1">
                <a:spcBef>
                  <a:spcPct val="0"/>
                </a:spcBef>
                <a:buClrTx/>
                <a:buFontTx/>
                <a:buNone/>
              </a:pPr>
              <a:t>9</a:t>
            </a:fld>
            <a:endParaRPr lang="de-DE" altLang="de-DE">
              <a:latin typeface="Sparkasse Rg" pitchFamily="34" charset="0"/>
            </a:endParaRPr>
          </a:p>
        </p:txBody>
      </p:sp>
      <p:sp>
        <p:nvSpPr>
          <p:cNvPr id="108548" name="Rectangle 1"/>
          <p:cNvSpPr>
            <a:spLocks noGrp="1" noRot="1" noChangeAspect="1" noChangeArrowheads="1" noTextEdit="1"/>
          </p:cNvSpPr>
          <p:nvPr>
            <p:ph type="sldImg"/>
          </p:nvPr>
        </p:nvSpPr>
        <p:spPr>
          <a:xfrm>
            <a:off x="90488"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8549" name="Rectangle 2"/>
          <p:cNvSpPr>
            <a:spLocks noGrp="1" noChangeArrowheads="1"/>
          </p:cNvSpPr>
          <p:nvPr>
            <p:ph type="body" idx="1"/>
          </p:nvPr>
        </p:nvSpPr>
        <p:spPr>
          <a:xfrm>
            <a:off x="903288" y="4716463"/>
            <a:ext cx="4992687" cy="44672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3BC38-0E54-4E83-9C64-1B0FE8E89F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EC9CF90-778D-4430-989D-B06B207AD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ED90CBE-81D9-4643-A1AE-B86217ACC6FE}"/>
              </a:ext>
            </a:extLst>
          </p:cNvPr>
          <p:cNvSpPr>
            <a:spLocks noGrp="1"/>
          </p:cNvSpPr>
          <p:nvPr>
            <p:ph type="dt" sz="half" idx="10"/>
          </p:nvPr>
        </p:nvSpPr>
        <p:spPr/>
        <p:txBody>
          <a:bodyPr/>
          <a:lstStyle/>
          <a:p>
            <a:fld id="{D8ADD198-5CEA-4799-A978-D962845159A2}" type="datetime1">
              <a:rPr lang="de-DE" smtClean="0"/>
              <a:t>13.03.2022</a:t>
            </a:fld>
            <a:endParaRPr lang="de-DE"/>
          </a:p>
        </p:txBody>
      </p:sp>
      <p:sp>
        <p:nvSpPr>
          <p:cNvPr id="5" name="Fußzeilenplatzhalter 4">
            <a:extLst>
              <a:ext uri="{FF2B5EF4-FFF2-40B4-BE49-F238E27FC236}">
                <a16:creationId xmlns:a16="http://schemas.microsoft.com/office/drawing/2014/main" id="{C60430AE-4C6A-4F3A-BF2A-58629ABF7E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8FF889-B734-4B7E-8C08-21F1DFED8AA6}"/>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68267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5FA87-5309-445C-9DF0-8120FB89BD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6BD61-2396-495A-BFAA-9C771E69D49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91E7EB-A39D-416C-A164-E12DC448AA7E}"/>
              </a:ext>
            </a:extLst>
          </p:cNvPr>
          <p:cNvSpPr>
            <a:spLocks noGrp="1"/>
          </p:cNvSpPr>
          <p:nvPr>
            <p:ph type="dt" sz="half" idx="10"/>
          </p:nvPr>
        </p:nvSpPr>
        <p:spPr/>
        <p:txBody>
          <a:bodyPr/>
          <a:lstStyle/>
          <a:p>
            <a:fld id="{4C520BD0-1847-4B21-B685-C3A45E7D7413}" type="datetime1">
              <a:rPr lang="de-DE" smtClean="0"/>
              <a:t>13.03.2022</a:t>
            </a:fld>
            <a:endParaRPr lang="de-DE"/>
          </a:p>
        </p:txBody>
      </p:sp>
      <p:sp>
        <p:nvSpPr>
          <p:cNvPr id="5" name="Fußzeilenplatzhalter 4">
            <a:extLst>
              <a:ext uri="{FF2B5EF4-FFF2-40B4-BE49-F238E27FC236}">
                <a16:creationId xmlns:a16="http://schemas.microsoft.com/office/drawing/2014/main" id="{4205BF50-DB73-4D9C-A233-232EF43F25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98847C-98C6-4E04-B0E3-25C67DADED1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52883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9DF09E4-1D7F-4436-BB2D-7BBA2DFAA82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B841EE-956E-461C-A772-D99AEC8E266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F7EA14-14D1-4580-B7B3-29A6990D5EB9}"/>
              </a:ext>
            </a:extLst>
          </p:cNvPr>
          <p:cNvSpPr>
            <a:spLocks noGrp="1"/>
          </p:cNvSpPr>
          <p:nvPr>
            <p:ph type="dt" sz="half" idx="10"/>
          </p:nvPr>
        </p:nvSpPr>
        <p:spPr/>
        <p:txBody>
          <a:bodyPr/>
          <a:lstStyle/>
          <a:p>
            <a:fld id="{539F6176-E65F-4264-AD61-F5E2A092842D}" type="datetime1">
              <a:rPr lang="de-DE" smtClean="0"/>
              <a:t>13.03.2022</a:t>
            </a:fld>
            <a:endParaRPr lang="de-DE"/>
          </a:p>
        </p:txBody>
      </p:sp>
      <p:sp>
        <p:nvSpPr>
          <p:cNvPr id="5" name="Fußzeilenplatzhalter 4">
            <a:extLst>
              <a:ext uri="{FF2B5EF4-FFF2-40B4-BE49-F238E27FC236}">
                <a16:creationId xmlns:a16="http://schemas.microsoft.com/office/drawing/2014/main" id="{768F3D65-3CE9-43EF-BC85-7C75F436472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32D8BE-F679-4B2A-88DB-2FF5CF79399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741468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57A8-F611-4FAA-B2BA-81B3F30C3B3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70FC1B-9290-445A-A5BA-7821E22B54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A07C6F-E1A4-42EA-8DA9-D15F0C56B8BB}"/>
              </a:ext>
            </a:extLst>
          </p:cNvPr>
          <p:cNvSpPr>
            <a:spLocks noGrp="1"/>
          </p:cNvSpPr>
          <p:nvPr>
            <p:ph type="dt" sz="half" idx="10"/>
          </p:nvPr>
        </p:nvSpPr>
        <p:spPr/>
        <p:txBody>
          <a:bodyPr/>
          <a:lstStyle/>
          <a:p>
            <a:fld id="{D4DCE647-126E-458F-AFBA-019880C78C7A}" type="datetime1">
              <a:rPr lang="de-DE" smtClean="0"/>
              <a:t>13.03.2022</a:t>
            </a:fld>
            <a:endParaRPr lang="de-DE"/>
          </a:p>
        </p:txBody>
      </p:sp>
      <p:sp>
        <p:nvSpPr>
          <p:cNvPr id="5" name="Fußzeilenplatzhalter 4">
            <a:extLst>
              <a:ext uri="{FF2B5EF4-FFF2-40B4-BE49-F238E27FC236}">
                <a16:creationId xmlns:a16="http://schemas.microsoft.com/office/drawing/2014/main" id="{C6EC9CDB-7938-478F-8860-68E65DC393E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43BFFA-0090-4167-924A-A28E136B04F7}"/>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2549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E69AB-0989-4918-8829-5B0AD31CEC9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C99E048-9AC8-4172-A009-61338CF2D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C99301D-3635-494B-B445-07057B4422D1}"/>
              </a:ext>
            </a:extLst>
          </p:cNvPr>
          <p:cNvSpPr>
            <a:spLocks noGrp="1"/>
          </p:cNvSpPr>
          <p:nvPr>
            <p:ph type="dt" sz="half" idx="10"/>
          </p:nvPr>
        </p:nvSpPr>
        <p:spPr/>
        <p:txBody>
          <a:bodyPr/>
          <a:lstStyle/>
          <a:p>
            <a:fld id="{C8F7E619-D22B-4CC6-9486-A488AA3E0A88}" type="datetime1">
              <a:rPr lang="de-DE" smtClean="0"/>
              <a:t>13.03.2022</a:t>
            </a:fld>
            <a:endParaRPr lang="de-DE"/>
          </a:p>
        </p:txBody>
      </p:sp>
      <p:sp>
        <p:nvSpPr>
          <p:cNvPr id="5" name="Fußzeilenplatzhalter 4">
            <a:extLst>
              <a:ext uri="{FF2B5EF4-FFF2-40B4-BE49-F238E27FC236}">
                <a16:creationId xmlns:a16="http://schemas.microsoft.com/office/drawing/2014/main" id="{17B211C6-2A75-4A02-B91E-AF4317E255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7F28D0-1ACA-4356-ABE5-F63263946B05}"/>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290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1A188-A70B-4B7E-BCBE-00830D5D406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A53C92-5708-4369-8C8B-E13D65EC91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EEE671-CCEF-4F19-BC77-7AB2D9DD8A7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CBA611-0CEB-4900-BB6B-BFD245724811}"/>
              </a:ext>
            </a:extLst>
          </p:cNvPr>
          <p:cNvSpPr>
            <a:spLocks noGrp="1"/>
          </p:cNvSpPr>
          <p:nvPr>
            <p:ph type="dt" sz="half" idx="10"/>
          </p:nvPr>
        </p:nvSpPr>
        <p:spPr/>
        <p:txBody>
          <a:bodyPr/>
          <a:lstStyle/>
          <a:p>
            <a:fld id="{D24A3A83-2154-4301-8991-B0300989FFEC}" type="datetime1">
              <a:rPr lang="de-DE" smtClean="0"/>
              <a:t>13.03.2022</a:t>
            </a:fld>
            <a:endParaRPr lang="de-DE"/>
          </a:p>
        </p:txBody>
      </p:sp>
      <p:sp>
        <p:nvSpPr>
          <p:cNvPr id="6" name="Fußzeilenplatzhalter 5">
            <a:extLst>
              <a:ext uri="{FF2B5EF4-FFF2-40B4-BE49-F238E27FC236}">
                <a16:creationId xmlns:a16="http://schemas.microsoft.com/office/drawing/2014/main" id="{BDE67985-3E25-4FF3-8259-41254491266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D3AE17-1B1A-441A-ADAB-EA753EFAFFE0}"/>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9645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6D44B-ECB2-494B-B8DD-1ECD56F8DB2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E788603-C259-4996-B635-C72A6C532B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5EE397-1447-4365-8C4D-5FF9A09D70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5F77450-0CED-4F63-AFF7-A0A89B354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992E2A0-8BDB-4F76-9EFD-16D48B207E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46F1C1-333C-4E5A-8A21-0E00CC52B77A}"/>
              </a:ext>
            </a:extLst>
          </p:cNvPr>
          <p:cNvSpPr>
            <a:spLocks noGrp="1"/>
          </p:cNvSpPr>
          <p:nvPr>
            <p:ph type="dt" sz="half" idx="10"/>
          </p:nvPr>
        </p:nvSpPr>
        <p:spPr/>
        <p:txBody>
          <a:bodyPr/>
          <a:lstStyle/>
          <a:p>
            <a:fld id="{F22026F7-720F-4E1D-9DF0-81165B8FF329}" type="datetime1">
              <a:rPr lang="de-DE" smtClean="0"/>
              <a:t>13.03.2022</a:t>
            </a:fld>
            <a:endParaRPr lang="de-DE"/>
          </a:p>
        </p:txBody>
      </p:sp>
      <p:sp>
        <p:nvSpPr>
          <p:cNvPr id="8" name="Fußzeilenplatzhalter 7">
            <a:extLst>
              <a:ext uri="{FF2B5EF4-FFF2-40B4-BE49-F238E27FC236}">
                <a16:creationId xmlns:a16="http://schemas.microsoft.com/office/drawing/2014/main" id="{BB140476-F72C-43CA-B524-0F82D8BB921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74420F6-8C8B-4711-AE1B-287E00167AC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41327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9DFFF-4E57-4515-ACFA-89CD362EC0F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E44362-E8E0-474C-90E4-0F4FEE906CA9}"/>
              </a:ext>
            </a:extLst>
          </p:cNvPr>
          <p:cNvSpPr>
            <a:spLocks noGrp="1"/>
          </p:cNvSpPr>
          <p:nvPr>
            <p:ph type="dt" sz="half" idx="10"/>
          </p:nvPr>
        </p:nvSpPr>
        <p:spPr/>
        <p:txBody>
          <a:bodyPr/>
          <a:lstStyle/>
          <a:p>
            <a:fld id="{9532442C-BC34-49A6-8DEF-CF7AE8DED9D8}" type="datetime1">
              <a:rPr lang="de-DE" smtClean="0"/>
              <a:t>13.03.2022</a:t>
            </a:fld>
            <a:endParaRPr lang="de-DE"/>
          </a:p>
        </p:txBody>
      </p:sp>
      <p:sp>
        <p:nvSpPr>
          <p:cNvPr id="4" name="Fußzeilenplatzhalter 3">
            <a:extLst>
              <a:ext uri="{FF2B5EF4-FFF2-40B4-BE49-F238E27FC236}">
                <a16:creationId xmlns:a16="http://schemas.microsoft.com/office/drawing/2014/main" id="{BDB84C6F-AD33-4F88-A79E-033B17A4662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7A6BF78-29DB-4B06-A37A-C12BFB3A20D9}"/>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18548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3B09D0F-C34E-4F2E-A969-A4A7F8B97D80}"/>
              </a:ext>
            </a:extLst>
          </p:cNvPr>
          <p:cNvSpPr>
            <a:spLocks noGrp="1"/>
          </p:cNvSpPr>
          <p:nvPr>
            <p:ph type="dt" sz="half" idx="10"/>
          </p:nvPr>
        </p:nvSpPr>
        <p:spPr/>
        <p:txBody>
          <a:bodyPr/>
          <a:lstStyle/>
          <a:p>
            <a:fld id="{45EFA00D-E82C-4133-B939-9886F70DF297}" type="datetime1">
              <a:rPr lang="de-DE" smtClean="0"/>
              <a:t>13.03.2022</a:t>
            </a:fld>
            <a:endParaRPr lang="de-DE"/>
          </a:p>
        </p:txBody>
      </p:sp>
      <p:sp>
        <p:nvSpPr>
          <p:cNvPr id="3" name="Fußzeilenplatzhalter 2">
            <a:extLst>
              <a:ext uri="{FF2B5EF4-FFF2-40B4-BE49-F238E27FC236}">
                <a16:creationId xmlns:a16="http://schemas.microsoft.com/office/drawing/2014/main" id="{F7DA608D-A34D-41DE-A4B0-ED9CBA5D3D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BC1171-87BC-4E9C-9CA5-040C0BF2DD0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62946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FB-302A-47F7-8EF6-814F266C2F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1ED2AE-63C2-4A88-8E72-1C8A8ADFB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82D1504-586F-4EEF-B44E-8DCF11D09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98C045F-E74E-4EB9-A608-C48C206C33DD}"/>
              </a:ext>
            </a:extLst>
          </p:cNvPr>
          <p:cNvSpPr>
            <a:spLocks noGrp="1"/>
          </p:cNvSpPr>
          <p:nvPr>
            <p:ph type="dt" sz="half" idx="10"/>
          </p:nvPr>
        </p:nvSpPr>
        <p:spPr/>
        <p:txBody>
          <a:bodyPr/>
          <a:lstStyle/>
          <a:p>
            <a:fld id="{A933DAF5-50DC-4538-9FBE-59A29A326876}" type="datetime1">
              <a:rPr lang="de-DE" smtClean="0"/>
              <a:t>13.03.2022</a:t>
            </a:fld>
            <a:endParaRPr lang="de-DE"/>
          </a:p>
        </p:txBody>
      </p:sp>
      <p:sp>
        <p:nvSpPr>
          <p:cNvPr id="6" name="Fußzeilenplatzhalter 5">
            <a:extLst>
              <a:ext uri="{FF2B5EF4-FFF2-40B4-BE49-F238E27FC236}">
                <a16:creationId xmlns:a16="http://schemas.microsoft.com/office/drawing/2014/main" id="{7F301431-C3F5-4240-8C69-5B2793FF570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11E00E-D6B7-4E10-9B25-9B938B79F2DF}"/>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127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86D5B-B035-4C6E-B32C-E5BB0DB604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F3C39EE-6645-4E2B-8C44-42420026A3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9FD9577-3F00-433F-A5B5-D5EDE2FF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B6D8129-7F67-461A-ABC5-A539B51BD875}"/>
              </a:ext>
            </a:extLst>
          </p:cNvPr>
          <p:cNvSpPr>
            <a:spLocks noGrp="1"/>
          </p:cNvSpPr>
          <p:nvPr>
            <p:ph type="dt" sz="half" idx="10"/>
          </p:nvPr>
        </p:nvSpPr>
        <p:spPr/>
        <p:txBody>
          <a:bodyPr/>
          <a:lstStyle/>
          <a:p>
            <a:fld id="{9505E05F-6CFE-4151-AF7F-8C1CF57AD225}" type="datetime1">
              <a:rPr lang="de-DE" smtClean="0"/>
              <a:t>13.03.2022</a:t>
            </a:fld>
            <a:endParaRPr lang="de-DE"/>
          </a:p>
        </p:txBody>
      </p:sp>
      <p:sp>
        <p:nvSpPr>
          <p:cNvPr id="6" name="Fußzeilenplatzhalter 5">
            <a:extLst>
              <a:ext uri="{FF2B5EF4-FFF2-40B4-BE49-F238E27FC236}">
                <a16:creationId xmlns:a16="http://schemas.microsoft.com/office/drawing/2014/main" id="{192C1295-848A-4E26-9974-D57A161E573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8616B5E-694A-44C5-8863-49AC0D6CAEC3}"/>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0194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59945B-5C60-4625-AD95-0F99A2DB9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0D677A7-E942-4AD7-8973-E54D531E9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964EDA-3920-4803-A501-3B8BD18C1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0A1ED9-BB09-40F6-A96D-FA6BE76D4140}" type="datetime1">
              <a:rPr lang="de-DE" smtClean="0"/>
              <a:t>13.03.2022</a:t>
            </a:fld>
            <a:endParaRPr lang="de-DE"/>
          </a:p>
        </p:txBody>
      </p:sp>
      <p:sp>
        <p:nvSpPr>
          <p:cNvPr id="5" name="Fußzeilenplatzhalter 4">
            <a:extLst>
              <a:ext uri="{FF2B5EF4-FFF2-40B4-BE49-F238E27FC236}">
                <a16:creationId xmlns:a16="http://schemas.microsoft.com/office/drawing/2014/main" id="{1F16B5C8-851E-463F-BE62-78864A5EA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15A3770-135E-4C5B-87D8-C7193A65D1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15BC7-5F82-419E-A605-7DD15ECFCFA0}" type="slidenum">
              <a:rPr lang="de-DE" smtClean="0"/>
              <a:t>‹Nr.›</a:t>
            </a:fld>
            <a:endParaRPr lang="de-DE"/>
          </a:p>
        </p:txBody>
      </p:sp>
    </p:spTree>
    <p:extLst>
      <p:ext uri="{BB962C8B-B14F-4D97-AF65-F5344CB8AC3E}">
        <p14:creationId xmlns:p14="http://schemas.microsoft.com/office/powerpoint/2010/main" val="8166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dirty="0"/>
              <a:t>Volkswirtschaftliche Gesamtrechnung (VGR)</a:t>
            </a:r>
          </a:p>
        </p:txBody>
      </p:sp>
      <p:sp>
        <p:nvSpPr>
          <p:cNvPr id="7" name="Text Box 3"/>
          <p:cNvSpPr txBox="1">
            <a:spLocks noChangeArrowheads="1"/>
          </p:cNvSpPr>
          <p:nvPr/>
        </p:nvSpPr>
        <p:spPr bwMode="auto">
          <a:xfrm>
            <a:off x="1916163" y="1534594"/>
            <a:ext cx="8295271" cy="43853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540" dirty="0">
                <a:solidFill>
                  <a:srgbClr val="000000"/>
                </a:solidFill>
              </a:rPr>
              <a:t>Aufgabe der VGR ist es, die Ergebnisse des abgelaufenen Wirtschaftsprozesses einer gesamten Volkswirtschaft zahlenmäßig zu ermitteln (ex </a:t>
            </a:r>
            <a:r>
              <a:rPr lang="de-DE" altLang="de-DE" sz="2540" dirty="0" err="1">
                <a:solidFill>
                  <a:srgbClr val="000000"/>
                </a:solidFill>
              </a:rPr>
              <a:t>post</a:t>
            </a:r>
            <a:r>
              <a:rPr lang="de-DE" altLang="de-DE" sz="2540" dirty="0">
                <a:solidFill>
                  <a:srgbClr val="000000"/>
                </a:solidFill>
              </a:rPr>
              <a:t>). Dazu dient die buchhalterische Erfassung der Entstehung, Verwendung und Verteilung des Bruttoinlandsprodukts.</a:t>
            </a:r>
          </a:p>
          <a:p>
            <a:pPr eaLnBrk="1" hangingPunct="1">
              <a:buClrTx/>
            </a:pPr>
            <a:endParaRPr lang="de-DE" altLang="de-DE" sz="2540" dirty="0">
              <a:solidFill>
                <a:srgbClr val="000000"/>
              </a:solidFill>
            </a:endParaRPr>
          </a:p>
          <a:p>
            <a:pPr marL="414772" indent="-414772" eaLnBrk="1" hangingPunct="1">
              <a:buClrTx/>
              <a:buFont typeface="Arial" panose="020B0604020202020204" pitchFamily="34" charset="0"/>
              <a:buChar char="•"/>
            </a:pPr>
            <a:r>
              <a:rPr lang="de-DE" altLang="de-DE" sz="2540" dirty="0">
                <a:solidFill>
                  <a:srgbClr val="000000"/>
                </a:solidFill>
              </a:rPr>
              <a:t>Sie dient der Information, Prognose, Kontrolle und dem Ländervergleich</a:t>
            </a:r>
          </a:p>
          <a:p>
            <a:pPr marL="414772" indent="-414772" eaLnBrk="1" hangingPunct="1">
              <a:buClrTx/>
              <a:buFont typeface="Arial" panose="020B0604020202020204" pitchFamily="34" charset="0"/>
              <a:buChar char="•"/>
            </a:pPr>
            <a:endParaRPr lang="de-DE" altLang="de-DE" sz="2540" dirty="0">
              <a:solidFill>
                <a:srgbClr val="000000"/>
              </a:solidFill>
            </a:endParaRPr>
          </a:p>
          <a:p>
            <a:pPr marL="414772" indent="-414772" eaLnBrk="1" hangingPunct="1">
              <a:buClrTx/>
              <a:buFont typeface="Arial" panose="020B0604020202020204" pitchFamily="34" charset="0"/>
              <a:buChar char="•"/>
            </a:pPr>
            <a:r>
              <a:rPr lang="de-DE" altLang="de-DE" sz="2540" dirty="0">
                <a:solidFill>
                  <a:srgbClr val="000000"/>
                </a:solidFill>
              </a:rPr>
              <a:t>Seit 1995 gilt für EU-Mitgliedsstaaten das Europäische System Volkswirtschaftlicher Gesamtrechnungen (ESVG)</a:t>
            </a:r>
          </a:p>
        </p:txBody>
      </p:sp>
    </p:spTree>
    <p:extLst>
      <p:ext uri="{BB962C8B-B14F-4D97-AF65-F5344CB8AC3E}">
        <p14:creationId xmlns:p14="http://schemas.microsoft.com/office/powerpoint/2010/main" val="509116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1"/>
          <p:cNvSpPr>
            <a:spLocks noChangeArrowheads="1"/>
          </p:cNvSpPr>
          <p:nvPr/>
        </p:nvSpPr>
        <p:spPr bwMode="auto">
          <a:xfrm>
            <a:off x="4392614" y="215900"/>
            <a:ext cx="6275387"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VGR Deutschland 2018</a:t>
            </a:r>
          </a:p>
        </p:txBody>
      </p:sp>
      <p:pic>
        <p:nvPicPr>
          <p:cNvPr id="5120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7488" y="1484313"/>
            <a:ext cx="9142413" cy="3960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05" name="Textfeld 1"/>
          <p:cNvSpPr txBox="1">
            <a:spLocks noChangeArrowheads="1"/>
          </p:cNvSpPr>
          <p:nvPr/>
        </p:nvSpPr>
        <p:spPr bwMode="auto">
          <a:xfrm>
            <a:off x="4008439" y="5732463"/>
            <a:ext cx="37019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buClr>
                <a:srgbClr val="000000"/>
              </a:buClr>
              <a:buSzPct val="100000"/>
              <a:buFont typeface="Times New Roman" pitchFamily="18" charset="0"/>
              <a:buNone/>
            </a:pPr>
            <a:r>
              <a:rPr lang="de-DE" altLang="de-DE"/>
              <a:t>Berechnen Sie die fehlenden Größen!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1"/>
          <p:cNvSpPr>
            <a:spLocks noChangeArrowheads="1"/>
          </p:cNvSpPr>
          <p:nvPr/>
        </p:nvSpPr>
        <p:spPr bwMode="auto">
          <a:xfrm>
            <a:off x="4392615" y="215900"/>
            <a:ext cx="3178618"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VGR Deutschland 2021</a:t>
            </a:r>
          </a:p>
        </p:txBody>
      </p:sp>
      <p:sp>
        <p:nvSpPr>
          <p:cNvPr id="51205" name="Textfeld 1"/>
          <p:cNvSpPr txBox="1">
            <a:spLocks noChangeArrowheads="1"/>
          </p:cNvSpPr>
          <p:nvPr/>
        </p:nvSpPr>
        <p:spPr bwMode="auto">
          <a:xfrm>
            <a:off x="4263362" y="679450"/>
            <a:ext cx="264315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buClr>
                <a:srgbClr val="000000"/>
              </a:buClr>
              <a:buSzPct val="100000"/>
              <a:buFont typeface="Times New Roman" pitchFamily="18" charset="0"/>
              <a:buNone/>
            </a:pPr>
            <a:r>
              <a:rPr lang="de-DE" altLang="de-DE" dirty="0"/>
              <a:t>Nicht gleich nachschauen!</a:t>
            </a:r>
          </a:p>
        </p:txBody>
      </p:sp>
      <p:sp>
        <p:nvSpPr>
          <p:cNvPr id="7" name="Textfeld 1"/>
          <p:cNvSpPr txBox="1">
            <a:spLocks noChangeArrowheads="1"/>
          </p:cNvSpPr>
          <p:nvPr/>
        </p:nvSpPr>
        <p:spPr bwMode="auto">
          <a:xfrm>
            <a:off x="675034" y="5935865"/>
            <a:ext cx="110053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buClr>
                <a:srgbClr val="000000"/>
              </a:buClr>
              <a:buSzPct val="100000"/>
              <a:buFont typeface="Times New Roman" pitchFamily="18" charset="0"/>
              <a:buNone/>
            </a:pPr>
            <a:r>
              <a:rPr lang="de-DE" altLang="de-DE" dirty="0"/>
              <a:t>Abweichungen sind auf Rundungen zurückzuführen. Diese Tabelle beruht auf Daten des Statistischen Bundesamtes </a:t>
            </a:r>
          </a:p>
          <a:p>
            <a:pPr>
              <a:buClr>
                <a:srgbClr val="000000"/>
              </a:buClr>
              <a:buSzPct val="100000"/>
              <a:buFont typeface="Times New Roman" pitchFamily="18" charset="0"/>
              <a:buNone/>
            </a:pPr>
            <a:r>
              <a:rPr lang="de-DE" altLang="de-DE" dirty="0"/>
              <a:t>Mit Zahlen auf 3 Nachkommastellen!</a:t>
            </a:r>
          </a:p>
        </p:txBody>
      </p:sp>
      <p:pic>
        <p:nvPicPr>
          <p:cNvPr id="3" name="Grafik 2">
            <a:extLst>
              <a:ext uri="{FF2B5EF4-FFF2-40B4-BE49-F238E27FC236}">
                <a16:creationId xmlns:a16="http://schemas.microsoft.com/office/drawing/2014/main" id="{28E4DD57-E1E2-48DC-A799-1ACF681E9E3F}"/>
              </a:ext>
            </a:extLst>
          </p:cNvPr>
          <p:cNvPicPr>
            <a:picLocks noChangeAspect="1"/>
          </p:cNvPicPr>
          <p:nvPr/>
        </p:nvPicPr>
        <p:blipFill>
          <a:blip r:embed="rId3"/>
          <a:stretch>
            <a:fillRect/>
          </a:stretch>
        </p:blipFill>
        <p:spPr>
          <a:xfrm>
            <a:off x="170854" y="1112655"/>
            <a:ext cx="11509565" cy="4632690"/>
          </a:xfrm>
          <a:prstGeom prst="rect">
            <a:avLst/>
          </a:prstGeom>
        </p:spPr>
      </p:pic>
    </p:spTree>
    <p:extLst>
      <p:ext uri="{BB962C8B-B14F-4D97-AF65-F5344CB8AC3E}">
        <p14:creationId xmlns:p14="http://schemas.microsoft.com/office/powerpoint/2010/main" val="290595629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2"/>
          <p:cNvSpPr>
            <a:spLocks noChangeArrowheads="1"/>
          </p:cNvSpPr>
          <p:nvPr/>
        </p:nvSpPr>
        <p:spPr bwMode="auto">
          <a:xfrm>
            <a:off x="4267201" y="115999"/>
            <a:ext cx="3707476"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Entstehungsrechnung</a:t>
            </a:r>
          </a:p>
        </p:txBody>
      </p:sp>
      <p:pic>
        <p:nvPicPr>
          <p:cNvPr id="52228"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0353" y="755419"/>
            <a:ext cx="8456613" cy="555783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feld 1"/>
          <p:cNvSpPr txBox="1">
            <a:spLocks noChangeArrowheads="1"/>
          </p:cNvSpPr>
          <p:nvPr/>
        </p:nvSpPr>
        <p:spPr bwMode="auto">
          <a:xfrm>
            <a:off x="8665760" y="579845"/>
            <a:ext cx="339877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Die 11 Hauptkategorien der Entstehungsseite gliedern sich in folgende Sektoren </a:t>
            </a:r>
          </a:p>
        </p:txBody>
      </p:sp>
      <p:sp>
        <p:nvSpPr>
          <p:cNvPr id="5" name="Textfeld 1"/>
          <p:cNvSpPr txBox="1">
            <a:spLocks noChangeArrowheads="1"/>
          </p:cNvSpPr>
          <p:nvPr/>
        </p:nvSpPr>
        <p:spPr bwMode="auto">
          <a:xfrm>
            <a:off x="8665759" y="1652495"/>
            <a:ext cx="339877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Dies ist als Überblick gedacht, um eine Idee für die Größenordnungen zu bekommen</a:t>
            </a:r>
          </a:p>
        </p:txBody>
      </p:sp>
      <p:sp>
        <p:nvSpPr>
          <p:cNvPr id="6" name="Textfeld 1"/>
          <p:cNvSpPr txBox="1">
            <a:spLocks noChangeArrowheads="1"/>
          </p:cNvSpPr>
          <p:nvPr/>
        </p:nvSpPr>
        <p:spPr bwMode="auto">
          <a:xfrm>
            <a:off x="8665759" y="2725146"/>
            <a:ext cx="3398779"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Wichtig ist, sich zu merken, dass die Zahlen gemäß dem Konzept der Bruttowertschöpfung bestimmt werden und erst im Anschluss pauschal über die gesamte Produktion mit den Saldo aus Steuern und Subventionen zum Bruttoinlandsprodukt übergegangen wird</a:t>
            </a:r>
          </a:p>
        </p:txBody>
      </p:sp>
      <p:sp>
        <p:nvSpPr>
          <p:cNvPr id="7" name="Ellipse 6"/>
          <p:cNvSpPr/>
          <p:nvPr/>
        </p:nvSpPr>
        <p:spPr>
          <a:xfrm>
            <a:off x="-1" y="4797722"/>
            <a:ext cx="4710545" cy="169110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ChangeArrowheads="1"/>
          </p:cNvSpPr>
          <p:nvPr/>
        </p:nvSpPr>
        <p:spPr bwMode="auto">
          <a:xfrm>
            <a:off x="2937908" y="136525"/>
            <a:ext cx="6206091"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Bruttowertschöpfung Deutschland 2021</a:t>
            </a:r>
          </a:p>
        </p:txBody>
      </p:sp>
      <p:sp>
        <p:nvSpPr>
          <p:cNvPr id="53252" name="Text Box 4"/>
          <p:cNvSpPr txBox="1">
            <a:spLocks noChangeArrowheads="1"/>
          </p:cNvSpPr>
          <p:nvPr/>
        </p:nvSpPr>
        <p:spPr bwMode="auto">
          <a:xfrm>
            <a:off x="1703388" y="6509483"/>
            <a:ext cx="3408362" cy="3079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00"/>
              </a:buClr>
              <a:buSzPct val="100000"/>
              <a:buFont typeface="Times New Roman" pitchFamily="18" charset="0"/>
              <a:buNone/>
            </a:pPr>
            <a:r>
              <a:rPr lang="de-DE" altLang="de-DE" sz="1400" dirty="0"/>
              <a:t>Quelle: Destatis, jeweilige Preise, Mrd. Euro</a:t>
            </a:r>
          </a:p>
        </p:txBody>
      </p:sp>
      <p:sp>
        <p:nvSpPr>
          <p:cNvPr id="6" name="Textfeld 1"/>
          <p:cNvSpPr txBox="1">
            <a:spLocks noChangeArrowheads="1"/>
          </p:cNvSpPr>
          <p:nvPr/>
        </p:nvSpPr>
        <p:spPr bwMode="auto">
          <a:xfrm>
            <a:off x="8742103" y="136525"/>
            <a:ext cx="3398779"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Auffällig ist, dass die Agrarwirtschaft nur noch 1-2% zur Bruttowertschöpfung (BWS) beiträgt, die öffentliche Wahrnehmung aber deutlich größer ist.</a:t>
            </a:r>
          </a:p>
        </p:txBody>
      </p:sp>
      <p:sp>
        <p:nvSpPr>
          <p:cNvPr id="7" name="Textfeld 1"/>
          <p:cNvSpPr txBox="1">
            <a:spLocks noChangeArrowheads="1"/>
          </p:cNvSpPr>
          <p:nvPr/>
        </p:nvSpPr>
        <p:spPr bwMode="auto">
          <a:xfrm>
            <a:off x="8604797" y="1758770"/>
            <a:ext cx="3587203"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Nicht zuletzt in aktuellen Koalitionsverhandlungen wird dieser Bereich in Bezug auf eine nachhaltige Wirtschaftsweise eine große Bedeutung haben. Insbesondere hat der landwirtschaftliche Sektor hier in der Region für die Kreise Friesland, Ammerland, Cloppenburg eine enorme Bedeutung</a:t>
            </a:r>
          </a:p>
        </p:txBody>
      </p:sp>
      <p:sp>
        <p:nvSpPr>
          <p:cNvPr id="8" name="Textfeld 1"/>
          <p:cNvSpPr txBox="1">
            <a:spLocks noChangeArrowheads="1"/>
          </p:cNvSpPr>
          <p:nvPr/>
        </p:nvSpPr>
        <p:spPr bwMode="auto">
          <a:xfrm>
            <a:off x="8604797" y="4786133"/>
            <a:ext cx="3398779"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Produzierendes Gewerbe und Handel machen aber nicht überraschend zusammengenommen, neben den öffentlichen Dienstleistungen den größten Anteil an der Bruttowertschöpfung aus</a:t>
            </a:r>
          </a:p>
        </p:txBody>
      </p:sp>
      <p:pic>
        <p:nvPicPr>
          <p:cNvPr id="3" name="Grafik 2">
            <a:extLst>
              <a:ext uri="{FF2B5EF4-FFF2-40B4-BE49-F238E27FC236}">
                <a16:creationId xmlns:a16="http://schemas.microsoft.com/office/drawing/2014/main" id="{FBA42472-8414-4761-A5E6-1EB2D24B8971}"/>
              </a:ext>
            </a:extLst>
          </p:cNvPr>
          <p:cNvPicPr>
            <a:picLocks noChangeAspect="1"/>
          </p:cNvPicPr>
          <p:nvPr/>
        </p:nvPicPr>
        <p:blipFill>
          <a:blip r:embed="rId3"/>
          <a:stretch>
            <a:fillRect/>
          </a:stretch>
        </p:blipFill>
        <p:spPr>
          <a:xfrm>
            <a:off x="292164" y="688060"/>
            <a:ext cx="8264422" cy="5821423"/>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0F9AA72C-CAAA-4F43-AF48-6DEA6D1082E5}"/>
              </a:ext>
            </a:extLst>
          </p:cNvPr>
          <p:cNvPicPr>
            <a:picLocks noChangeAspect="1"/>
          </p:cNvPicPr>
          <p:nvPr/>
        </p:nvPicPr>
        <p:blipFill>
          <a:blip r:embed="rId3"/>
          <a:stretch>
            <a:fillRect/>
          </a:stretch>
        </p:blipFill>
        <p:spPr>
          <a:xfrm>
            <a:off x="15766" y="900000"/>
            <a:ext cx="6864563" cy="4500000"/>
          </a:xfrm>
          <a:prstGeom prst="rect">
            <a:avLst/>
          </a:prstGeom>
        </p:spPr>
      </p:pic>
      <p:sp>
        <p:nvSpPr>
          <p:cNvPr id="54275" name="Rectangle 2"/>
          <p:cNvSpPr>
            <a:spLocks noChangeArrowheads="1"/>
          </p:cNvSpPr>
          <p:nvPr/>
        </p:nvSpPr>
        <p:spPr bwMode="auto">
          <a:xfrm>
            <a:off x="81887" y="0"/>
            <a:ext cx="6901329" cy="8653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Entwicklung der nominalen Anteile an der Bruttowertschöpfung (Deutschland)</a:t>
            </a:r>
          </a:p>
        </p:txBody>
      </p:sp>
      <p:sp>
        <p:nvSpPr>
          <p:cNvPr id="6" name="Textfeld 1"/>
          <p:cNvSpPr txBox="1">
            <a:spLocks noChangeArrowheads="1"/>
          </p:cNvSpPr>
          <p:nvPr/>
        </p:nvSpPr>
        <p:spPr bwMode="auto">
          <a:xfrm>
            <a:off x="6218678" y="75042"/>
            <a:ext cx="592337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400" dirty="0"/>
              <a:t>Grundsätzlich sollte man bei einer ersten deskriptiven Analyse nie beim Ist-Stand verharren, sondern immer versuchen, je nach Datenverfügbarkeit, einen Blick in die längere Vergangenheit zu bekommen.</a:t>
            </a:r>
          </a:p>
        </p:txBody>
      </p:sp>
      <p:sp>
        <p:nvSpPr>
          <p:cNvPr id="7" name="Textfeld 1"/>
          <p:cNvSpPr txBox="1">
            <a:spLocks noChangeArrowheads="1"/>
          </p:cNvSpPr>
          <p:nvPr/>
        </p:nvSpPr>
        <p:spPr bwMode="auto">
          <a:xfrm>
            <a:off x="7191620" y="766915"/>
            <a:ext cx="4996080" cy="767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400" dirty="0"/>
              <a:t>Eine Betrachtung der Zeitreihen über die letzten 5 Jahrzehnte zeigt deutlich den Wandel von der Industriegesellschaft zur Dienstleistungsgesellschaft</a:t>
            </a:r>
          </a:p>
        </p:txBody>
      </p:sp>
      <p:sp>
        <p:nvSpPr>
          <p:cNvPr id="8" name="Textfeld 1"/>
          <p:cNvSpPr txBox="1">
            <a:spLocks noChangeArrowheads="1"/>
          </p:cNvSpPr>
          <p:nvPr/>
        </p:nvSpPr>
        <p:spPr bwMode="auto">
          <a:xfrm>
            <a:off x="7471552" y="1408595"/>
            <a:ext cx="4716148" cy="54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400" dirty="0"/>
              <a:t>1970 lag der Anteil des produzierenden Gewerbes an der BWS bei 40% und ist mittlerweile auf gut 20% gefallen</a:t>
            </a:r>
          </a:p>
        </p:txBody>
      </p:sp>
      <p:sp>
        <p:nvSpPr>
          <p:cNvPr id="54276" name="Text Box 3"/>
          <p:cNvSpPr txBox="1">
            <a:spLocks noChangeArrowheads="1"/>
          </p:cNvSpPr>
          <p:nvPr/>
        </p:nvSpPr>
        <p:spPr bwMode="auto">
          <a:xfrm>
            <a:off x="5466550" y="4768249"/>
            <a:ext cx="2646461" cy="316586"/>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Clr>
                <a:srgbClr val="000000"/>
              </a:buClr>
              <a:buSzPct val="100000"/>
              <a:buFont typeface="Times New Roman" pitchFamily="18" charset="0"/>
              <a:buNone/>
            </a:pPr>
            <a:r>
              <a:rPr lang="de-DE" altLang="de-DE" sz="1400" dirty="0"/>
              <a:t>Quelle: </a:t>
            </a:r>
            <a:r>
              <a:rPr lang="de-DE" altLang="de-DE" sz="1400" dirty="0" err="1"/>
              <a:t>Destatis</a:t>
            </a:r>
            <a:r>
              <a:rPr lang="de-DE" altLang="de-DE" sz="1400" dirty="0"/>
              <a:t>, jeweilige Preise</a:t>
            </a:r>
          </a:p>
        </p:txBody>
      </p:sp>
      <p:sp>
        <p:nvSpPr>
          <p:cNvPr id="9" name="Textfeld 1"/>
          <p:cNvSpPr txBox="1">
            <a:spLocks noChangeArrowheads="1"/>
          </p:cNvSpPr>
          <p:nvPr/>
        </p:nvSpPr>
        <p:spPr bwMode="auto">
          <a:xfrm>
            <a:off x="7390263" y="1885823"/>
            <a:ext cx="4797437" cy="54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400" dirty="0"/>
              <a:t>Umgekehrt ist der Dienstleistungsanteil über den gleichen Zeitraum von 30% auf etwa 55% gestiegen</a:t>
            </a:r>
          </a:p>
        </p:txBody>
      </p:sp>
      <p:sp>
        <p:nvSpPr>
          <p:cNvPr id="4" name="Ellipse 3"/>
          <p:cNvSpPr/>
          <p:nvPr/>
        </p:nvSpPr>
        <p:spPr>
          <a:xfrm>
            <a:off x="503218" y="2251522"/>
            <a:ext cx="282049" cy="30507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Ellipse 10"/>
          <p:cNvSpPr/>
          <p:nvPr/>
        </p:nvSpPr>
        <p:spPr>
          <a:xfrm>
            <a:off x="3990115" y="3185853"/>
            <a:ext cx="282049" cy="30507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Ellipse 11"/>
          <p:cNvSpPr/>
          <p:nvPr/>
        </p:nvSpPr>
        <p:spPr>
          <a:xfrm>
            <a:off x="503217" y="2916345"/>
            <a:ext cx="282049" cy="30507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Ellipse 12"/>
          <p:cNvSpPr/>
          <p:nvPr/>
        </p:nvSpPr>
        <p:spPr>
          <a:xfrm>
            <a:off x="3992951" y="1364847"/>
            <a:ext cx="282049" cy="30507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
          <p:cNvSpPr txBox="1">
            <a:spLocks noChangeArrowheads="1"/>
          </p:cNvSpPr>
          <p:nvPr/>
        </p:nvSpPr>
        <p:spPr bwMode="auto">
          <a:xfrm>
            <a:off x="7390263" y="2305442"/>
            <a:ext cx="47974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400" dirty="0"/>
              <a:t>Handel und Bau liegen dagegen konstant etwa bei 15% und 5%</a:t>
            </a:r>
          </a:p>
        </p:txBody>
      </p:sp>
      <p:sp>
        <p:nvSpPr>
          <p:cNvPr id="16" name="Ellipse 15"/>
          <p:cNvSpPr/>
          <p:nvPr/>
        </p:nvSpPr>
        <p:spPr>
          <a:xfrm>
            <a:off x="3968512" y="3725723"/>
            <a:ext cx="282049" cy="30507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Ellipse 16"/>
          <p:cNvSpPr/>
          <p:nvPr/>
        </p:nvSpPr>
        <p:spPr>
          <a:xfrm>
            <a:off x="3968512" y="4375255"/>
            <a:ext cx="282049" cy="30507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Textfeld 1"/>
          <p:cNvSpPr txBox="1">
            <a:spLocks noChangeArrowheads="1"/>
          </p:cNvSpPr>
          <p:nvPr/>
        </p:nvSpPr>
        <p:spPr bwMode="auto">
          <a:xfrm>
            <a:off x="-2" y="5450168"/>
            <a:ext cx="12142058" cy="86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200" dirty="0"/>
              <a:t>Diese Produktionsstruktur ist per se nicht als gut oder schlecht zu bezeichnen. So ist der Industrieanteil in Deutschland mit mehr als 20% im internationalen Vergleich mit den entwickelten Volkswirtschaften immer noch relativ hoch. Anfang der 2000er wurde daher Deutschland als der „kranke“ Mann Europas bezeichnet. Nach der Finanzkrise wurde dieser Anteil als Begründung dafür genommen, dass Deutschland sehr gut durch die Krise gekommen ist, weil die Transformation hin zu bspw. Finanzdienstleistungen, wie in UK gerade nicht soweit fortgeschritten war und Deutschland wurde als der Motor Europas bezeichnet</a:t>
            </a:r>
          </a:p>
        </p:txBody>
      </p:sp>
      <p:sp>
        <p:nvSpPr>
          <p:cNvPr id="19" name="Textfeld 1"/>
          <p:cNvSpPr txBox="1">
            <a:spLocks noChangeArrowheads="1"/>
          </p:cNvSpPr>
          <p:nvPr/>
        </p:nvSpPr>
        <p:spPr bwMode="auto">
          <a:xfrm>
            <a:off x="4" y="6187383"/>
            <a:ext cx="12142052" cy="671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200" dirty="0"/>
              <a:t>Spanien wies bspw. Anfang der 2000er einen Anteil des Bausektors von gut 20% an der BWS auf, was zum einen zu einer niedrigen Arbeitslosigkeit führe, da in diesem Sektor insb. viele niedrig Qualifizierte  eine Anstellung fanden und durch die damit einhergehenden Steuereinnahmen, galt der Staatshaushalt als sehr solide finanziert. Spanien galt damit als Vorbild in der EU. Mit dem  Platzen der Immobilienblase 2008 sind dann aber die Staatsfinanzen eingebrochen und die Arbeitslosigkeit stieg auf 20% und mehr!  </a:t>
            </a:r>
          </a:p>
        </p:txBody>
      </p:sp>
      <p:sp>
        <p:nvSpPr>
          <p:cNvPr id="20" name="Textfeld 1"/>
          <p:cNvSpPr txBox="1">
            <a:spLocks noChangeArrowheads="1"/>
          </p:cNvSpPr>
          <p:nvPr/>
        </p:nvSpPr>
        <p:spPr bwMode="auto">
          <a:xfrm>
            <a:off x="7990437" y="2529209"/>
            <a:ext cx="4195096"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400" dirty="0"/>
              <a:t>Interessant ist außerdem, dass sich Entwicklung aus dem Jahre 2020 der Zunahme des relativen Anteils der Dienstleistungen und die Abnahme des Industrieanteils gegenüber dem Vorjahr verstetigt hat, somit der Dienstleistungssektor durch die Ausweitung des Onlinehandels dauerhaft auf einem höheren </a:t>
            </a:r>
            <a:r>
              <a:rPr lang="de-DE" altLang="de-DE" sz="1400" dirty="0" err="1"/>
              <a:t>Nivrau</a:t>
            </a:r>
            <a:r>
              <a:rPr lang="de-DE" altLang="de-DE" sz="1400" dirty="0"/>
              <a:t> liegen wird. Umgekehrt bleibt abzuwarten, ob die 100 Mrd. Sondervermögen für die Bundeswehr, nicht im Zuge des Einkaufes von Rüstungsgütern auch aus dem Inland den Anteil der Industrieproduktion wieder erhöhen werden.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4" grpId="0" animBg="1"/>
      <p:bldP spid="11" grpId="0" animBg="1"/>
      <p:bldP spid="12" grpId="0" animBg="1"/>
      <p:bldP spid="13" grpId="0" animBg="1"/>
      <p:bldP spid="15" grpId="0"/>
      <p:bldP spid="16" grpId="0" animBg="1"/>
      <p:bldP spid="17" grpId="0" animBg="1"/>
      <p:bldP spid="18" grpId="0"/>
      <p:bldP spid="19" grpId="0"/>
      <p:bldP spid="2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8C8BB2DF-95A0-435D-8508-599AFEE13564}"/>
              </a:ext>
            </a:extLst>
          </p:cNvPr>
          <p:cNvPicPr>
            <a:picLocks noChangeAspect="1"/>
          </p:cNvPicPr>
          <p:nvPr/>
        </p:nvPicPr>
        <p:blipFill>
          <a:blip r:embed="rId3"/>
          <a:stretch>
            <a:fillRect/>
          </a:stretch>
        </p:blipFill>
        <p:spPr>
          <a:xfrm>
            <a:off x="360000" y="1260000"/>
            <a:ext cx="5276573" cy="3600000"/>
          </a:xfrm>
          <a:prstGeom prst="rect">
            <a:avLst/>
          </a:prstGeom>
        </p:spPr>
      </p:pic>
      <p:sp>
        <p:nvSpPr>
          <p:cNvPr id="55299"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Verwendungsrechnung 2021</a:t>
            </a:r>
          </a:p>
        </p:txBody>
      </p:sp>
      <p:sp>
        <p:nvSpPr>
          <p:cNvPr id="55300" name="Text Box 3"/>
          <p:cNvSpPr txBox="1">
            <a:spLocks noChangeArrowheads="1"/>
          </p:cNvSpPr>
          <p:nvPr/>
        </p:nvSpPr>
        <p:spPr bwMode="auto">
          <a:xfrm>
            <a:off x="5497657" y="1154692"/>
            <a:ext cx="378630" cy="83099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00"/>
              </a:buClr>
              <a:buSzPct val="100000"/>
              <a:buFont typeface="Times New Roman" pitchFamily="18" charset="0"/>
              <a:buNone/>
            </a:pPr>
            <a:r>
              <a:rPr lang="de-DE" altLang="de-DE" sz="4800">
                <a:cs typeface="Times New Roman" pitchFamily="18" charset="0"/>
              </a:rPr>
              <a:t>}</a:t>
            </a:r>
          </a:p>
        </p:txBody>
      </p:sp>
      <p:sp>
        <p:nvSpPr>
          <p:cNvPr id="55301" name="Text Box 4"/>
          <p:cNvSpPr txBox="1">
            <a:spLocks noChangeArrowheads="1"/>
          </p:cNvSpPr>
          <p:nvPr/>
        </p:nvSpPr>
        <p:spPr bwMode="auto">
          <a:xfrm>
            <a:off x="5371737" y="1835729"/>
            <a:ext cx="915987" cy="19208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buClr>
                <a:srgbClr val="000000"/>
              </a:buClr>
              <a:buSzPct val="100000"/>
              <a:buFont typeface="Times New Roman" pitchFamily="18" charset="0"/>
              <a:buNone/>
            </a:pPr>
            <a:r>
              <a:rPr lang="de-DE" altLang="de-DE" sz="12000" dirty="0">
                <a:cs typeface="Times New Roman" pitchFamily="18" charset="0"/>
              </a:rPr>
              <a:t>}</a:t>
            </a:r>
            <a:endParaRPr lang="de-DE" altLang="de-DE" sz="2400" dirty="0">
              <a:cs typeface="Times New Roman" pitchFamily="18" charset="0"/>
            </a:endParaRPr>
          </a:p>
        </p:txBody>
      </p:sp>
      <p:sp>
        <p:nvSpPr>
          <p:cNvPr id="55302" name="Text Box 5"/>
          <p:cNvSpPr txBox="1">
            <a:spLocks noChangeArrowheads="1"/>
          </p:cNvSpPr>
          <p:nvPr/>
        </p:nvSpPr>
        <p:spPr bwMode="auto">
          <a:xfrm>
            <a:off x="6121546" y="3872438"/>
            <a:ext cx="1883977" cy="46166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00"/>
              </a:buClr>
              <a:buSzPct val="100000"/>
              <a:buFont typeface="Times New Roman" pitchFamily="18" charset="0"/>
              <a:buNone/>
            </a:pPr>
            <a:r>
              <a:rPr lang="de-DE" altLang="de-DE" sz="2400" dirty="0">
                <a:cs typeface="Times New Roman" pitchFamily="18" charset="0"/>
              </a:rPr>
              <a:t>Außenbeitrag</a:t>
            </a:r>
          </a:p>
        </p:txBody>
      </p:sp>
      <p:sp>
        <p:nvSpPr>
          <p:cNvPr id="55303" name="Text Box 6"/>
          <p:cNvSpPr txBox="1">
            <a:spLocks noChangeArrowheads="1"/>
          </p:cNvSpPr>
          <p:nvPr/>
        </p:nvSpPr>
        <p:spPr bwMode="auto">
          <a:xfrm>
            <a:off x="5542107" y="3624788"/>
            <a:ext cx="378630" cy="83099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00"/>
              </a:buClr>
              <a:buSzPct val="100000"/>
              <a:buFont typeface="Times New Roman" pitchFamily="18" charset="0"/>
              <a:buNone/>
            </a:pPr>
            <a:r>
              <a:rPr lang="de-DE" altLang="de-DE" sz="4800">
                <a:cs typeface="Times New Roman" pitchFamily="18" charset="0"/>
              </a:rPr>
              <a:t>}</a:t>
            </a:r>
          </a:p>
        </p:txBody>
      </p:sp>
      <p:sp>
        <p:nvSpPr>
          <p:cNvPr id="55304" name="Text Box 7"/>
          <p:cNvSpPr txBox="1">
            <a:spLocks noChangeArrowheads="1"/>
          </p:cNvSpPr>
          <p:nvPr/>
        </p:nvSpPr>
        <p:spPr bwMode="auto">
          <a:xfrm>
            <a:off x="6121546" y="2554867"/>
            <a:ext cx="1897955" cy="83099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00"/>
              </a:buClr>
              <a:buSzPct val="100000"/>
              <a:buFont typeface="Times New Roman" pitchFamily="18" charset="0"/>
              <a:buNone/>
            </a:pPr>
            <a:r>
              <a:rPr lang="de-DE" altLang="de-DE" sz="2400" dirty="0">
                <a:cs typeface="Times New Roman" pitchFamily="18" charset="0"/>
              </a:rPr>
              <a:t>Bruttoanlage-</a:t>
            </a:r>
          </a:p>
          <a:p>
            <a:pPr>
              <a:buClr>
                <a:srgbClr val="000000"/>
              </a:buClr>
              <a:buSzPct val="100000"/>
              <a:buFont typeface="Times New Roman" pitchFamily="18" charset="0"/>
              <a:buNone/>
            </a:pPr>
            <a:r>
              <a:rPr lang="de-DE" altLang="de-DE" sz="2400" dirty="0" err="1">
                <a:cs typeface="Times New Roman" pitchFamily="18" charset="0"/>
              </a:rPr>
              <a:t>investitionen</a:t>
            </a:r>
            <a:endParaRPr lang="de-DE" altLang="de-DE" sz="2400" dirty="0">
              <a:cs typeface="Times New Roman" pitchFamily="18" charset="0"/>
            </a:endParaRPr>
          </a:p>
        </p:txBody>
      </p:sp>
      <p:sp>
        <p:nvSpPr>
          <p:cNvPr id="55305" name="Text Box 8"/>
          <p:cNvSpPr txBox="1">
            <a:spLocks noChangeArrowheads="1"/>
          </p:cNvSpPr>
          <p:nvPr/>
        </p:nvSpPr>
        <p:spPr bwMode="auto">
          <a:xfrm>
            <a:off x="6124720" y="1402341"/>
            <a:ext cx="1217612" cy="4572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00"/>
              </a:buClr>
              <a:buSzPct val="100000"/>
              <a:buFont typeface="Times New Roman" pitchFamily="18" charset="0"/>
              <a:buNone/>
            </a:pPr>
            <a:r>
              <a:rPr lang="de-DE" altLang="de-DE" sz="2400" dirty="0">
                <a:cs typeface="Times New Roman" pitchFamily="18" charset="0"/>
              </a:rPr>
              <a:t>Konsum</a:t>
            </a:r>
          </a:p>
        </p:txBody>
      </p:sp>
      <p:sp>
        <p:nvSpPr>
          <p:cNvPr id="55306" name="Text Box 11"/>
          <p:cNvSpPr txBox="1">
            <a:spLocks noChangeArrowheads="1"/>
          </p:cNvSpPr>
          <p:nvPr/>
        </p:nvSpPr>
        <p:spPr bwMode="auto">
          <a:xfrm>
            <a:off x="5590421" y="4366777"/>
            <a:ext cx="2819400" cy="52322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Clr>
                <a:srgbClr val="000000"/>
              </a:buClr>
              <a:buSzPct val="100000"/>
              <a:buFont typeface="Times New Roman" pitchFamily="18" charset="0"/>
              <a:buNone/>
            </a:pPr>
            <a:r>
              <a:rPr lang="de-DE" altLang="de-DE" sz="1400" dirty="0"/>
              <a:t>Quelle: Destatis , jeweilige Preise, Mrd. Euro</a:t>
            </a:r>
          </a:p>
        </p:txBody>
      </p:sp>
      <p:sp>
        <p:nvSpPr>
          <p:cNvPr id="13" name="Textfeld 1"/>
          <p:cNvSpPr txBox="1">
            <a:spLocks noChangeArrowheads="1"/>
          </p:cNvSpPr>
          <p:nvPr/>
        </p:nvSpPr>
        <p:spPr bwMode="auto">
          <a:xfrm>
            <a:off x="8111836" y="685140"/>
            <a:ext cx="389174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Die Verwendungsrechnung setzt sich letztlich aus Konsum, Investitionen und Außenwirtschaftlicher Verflechtung (EX-IM) zusammen</a:t>
            </a:r>
          </a:p>
        </p:txBody>
      </p:sp>
      <p:sp>
        <p:nvSpPr>
          <p:cNvPr id="14" name="Textfeld 1"/>
          <p:cNvSpPr txBox="1">
            <a:spLocks noChangeArrowheads="1"/>
          </p:cNvSpPr>
          <p:nvPr/>
        </p:nvSpPr>
        <p:spPr bwMode="auto">
          <a:xfrm>
            <a:off x="8111836" y="1845064"/>
            <a:ext cx="382247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Als Hintergrund für die Entstehung von Konjunkturprognosen wollen wir einen näheren Blick auf die Investitionen werden. </a:t>
            </a:r>
          </a:p>
        </p:txBody>
      </p:sp>
      <p:sp>
        <p:nvSpPr>
          <p:cNvPr id="15" name="Textfeld 1"/>
          <p:cNvSpPr txBox="1">
            <a:spLocks noChangeArrowheads="1"/>
          </p:cNvSpPr>
          <p:nvPr/>
        </p:nvSpPr>
        <p:spPr bwMode="auto">
          <a:xfrm>
            <a:off x="8097858" y="2978457"/>
            <a:ext cx="398330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Insbesondere findet sich hier die Vorratsveränderung. Betriebswirtschaftlich ist dies mit einem Lagerauf- bzw. </a:t>
            </a:r>
            <a:r>
              <a:rPr lang="de-DE" altLang="de-DE" dirty="0" err="1"/>
              <a:t>abbau</a:t>
            </a:r>
            <a:r>
              <a:rPr lang="de-DE" altLang="de-DE" dirty="0"/>
              <a:t> gleichzusetzen</a:t>
            </a:r>
          </a:p>
        </p:txBody>
      </p:sp>
      <p:sp>
        <p:nvSpPr>
          <p:cNvPr id="16" name="Textfeld 1"/>
          <p:cNvSpPr txBox="1">
            <a:spLocks noChangeArrowheads="1"/>
          </p:cNvSpPr>
          <p:nvPr/>
        </p:nvSpPr>
        <p:spPr bwMode="auto">
          <a:xfrm>
            <a:off x="8111836" y="4111850"/>
            <a:ext cx="3983306"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Dies ist quasi die Stellgröße für eine Prognose, denn natürlich kann diese Lagerhaltung nur sehr schwer statistisch erfasst werden und bleibt damit in hohem Ausmaß eine Schätzgröße</a:t>
            </a:r>
          </a:p>
        </p:txBody>
      </p:sp>
      <p:sp>
        <p:nvSpPr>
          <p:cNvPr id="17" name="Textfeld 1"/>
          <p:cNvSpPr txBox="1">
            <a:spLocks noChangeArrowheads="1"/>
          </p:cNvSpPr>
          <p:nvPr/>
        </p:nvSpPr>
        <p:spPr bwMode="auto">
          <a:xfrm>
            <a:off x="304798" y="4842699"/>
            <a:ext cx="7807037"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25 Mrd. Euro im Jahr 2021 bedeuten immerhin 0,7% des nominale BIP. Im Vorjahr lag der Lagerabbau bei -24 Mrd. Euro. Damit ergibt sich eine absolute Veränderung von rund 50 Mrd. Euro. Das bedeutet, dass in diesem Jahr allein die Lagerveränderung für mehr als 1 Prozentpunkt des Rückprall der deutschen Volkswirtschaft im nominalen Wachstum verantwortlich ist. Generell kann man sagen, das die Lagerkomponente auch ohne extreme Krisensituationen schnell die Prognose um 0,5%-Punkte ändern kann!</a:t>
            </a:r>
          </a:p>
        </p:txBody>
      </p:sp>
      <p:sp>
        <p:nvSpPr>
          <p:cNvPr id="19" name="Ellipse 18"/>
          <p:cNvSpPr/>
          <p:nvPr/>
        </p:nvSpPr>
        <p:spPr>
          <a:xfrm>
            <a:off x="3945573" y="3190576"/>
            <a:ext cx="1688869" cy="4770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30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530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530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53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530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530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p:bldP spid="55301" grpId="0"/>
      <p:bldP spid="55302" grpId="0"/>
      <p:bldP spid="55303" grpId="0"/>
      <p:bldP spid="55304" grpId="0"/>
      <p:bldP spid="55305" grpId="0"/>
      <p:bldP spid="13" grpId="0"/>
      <p:bldP spid="14" grpId="0"/>
      <p:bldP spid="15" grpId="0"/>
      <p:bldP spid="16" grpId="0"/>
      <p:bldP spid="17" grpId="0"/>
      <p:bldP spid="1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AC7398E5-836F-49B7-906B-4A1A2A558986}"/>
              </a:ext>
            </a:extLst>
          </p:cNvPr>
          <p:cNvPicPr>
            <a:picLocks noChangeAspect="1"/>
          </p:cNvPicPr>
          <p:nvPr/>
        </p:nvPicPr>
        <p:blipFill>
          <a:blip r:embed="rId3"/>
          <a:stretch>
            <a:fillRect/>
          </a:stretch>
        </p:blipFill>
        <p:spPr>
          <a:xfrm>
            <a:off x="180000" y="900000"/>
            <a:ext cx="7554977" cy="4320000"/>
          </a:xfrm>
          <a:prstGeom prst="rect">
            <a:avLst/>
          </a:prstGeom>
        </p:spPr>
      </p:pic>
      <p:sp>
        <p:nvSpPr>
          <p:cNvPr id="56323" name="Rectangle 2"/>
          <p:cNvSpPr>
            <a:spLocks noChangeArrowheads="1"/>
          </p:cNvSpPr>
          <p:nvPr/>
        </p:nvSpPr>
        <p:spPr bwMode="auto">
          <a:xfrm>
            <a:off x="1179253" y="79017"/>
            <a:ext cx="6275387"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Anteile der Verwendungskomponenten am Bruttoinlandsprodukt (Deutschland)</a:t>
            </a:r>
          </a:p>
        </p:txBody>
      </p:sp>
      <p:sp>
        <p:nvSpPr>
          <p:cNvPr id="6" name="Textfeld 1"/>
          <p:cNvSpPr txBox="1">
            <a:spLocks noChangeArrowheads="1"/>
          </p:cNvSpPr>
          <p:nvPr/>
        </p:nvSpPr>
        <p:spPr bwMode="auto">
          <a:xfrm>
            <a:off x="7970584" y="2649380"/>
            <a:ext cx="409540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400" dirty="0"/>
              <a:t>Beim Außenbeitrag ergibt sich aber eine Ausnahme für rund 10 Jahre (1991-2000). Woran könnte dies liegen? Sind damals z.B. die Exporte des Exportweltmeisters Deutschland zurückgegangen?</a:t>
            </a:r>
          </a:p>
        </p:txBody>
      </p:sp>
      <p:sp>
        <p:nvSpPr>
          <p:cNvPr id="4" name="Rechteck 3"/>
          <p:cNvSpPr/>
          <p:nvPr/>
        </p:nvSpPr>
        <p:spPr>
          <a:xfrm>
            <a:off x="8610663" y="1106590"/>
            <a:ext cx="1872757" cy="307777"/>
          </a:xfrm>
          <a:prstGeom prst="rect">
            <a:avLst/>
          </a:prstGeom>
        </p:spPr>
        <p:txBody>
          <a:bodyPr wrap="none">
            <a:spAutoFit/>
          </a:bodyPr>
          <a:lstStyle/>
          <a:p>
            <a:r>
              <a:rPr lang="de-DE" altLang="de-DE" sz="1400" dirty="0"/>
              <a:t>Privater Konsum </a:t>
            </a:r>
            <a:r>
              <a:rPr lang="de-DE" altLang="de-DE" sz="1400" dirty="0">
                <a:latin typeface="Times New Roman" panose="02020603050405020304" pitchFamily="18" charset="0"/>
                <a:cs typeface="Times New Roman" panose="02020603050405020304" pitchFamily="18" charset="0"/>
              </a:rPr>
              <a:t>~</a:t>
            </a:r>
            <a:r>
              <a:rPr lang="de-DE" altLang="de-DE" sz="1400" dirty="0"/>
              <a:t> 55%</a:t>
            </a:r>
            <a:endParaRPr lang="de-DE" sz="1400" dirty="0"/>
          </a:p>
        </p:txBody>
      </p:sp>
      <p:sp>
        <p:nvSpPr>
          <p:cNvPr id="8" name="Rechteck 7"/>
          <p:cNvSpPr/>
          <p:nvPr/>
        </p:nvSpPr>
        <p:spPr>
          <a:xfrm>
            <a:off x="8829891" y="1511223"/>
            <a:ext cx="1759712" cy="307777"/>
          </a:xfrm>
          <a:prstGeom prst="rect">
            <a:avLst/>
          </a:prstGeom>
        </p:spPr>
        <p:txBody>
          <a:bodyPr wrap="none">
            <a:spAutoFit/>
          </a:bodyPr>
          <a:lstStyle/>
          <a:p>
            <a:r>
              <a:rPr lang="de-DE" altLang="de-DE" sz="1400" dirty="0"/>
              <a:t>Staatl. Konsum </a:t>
            </a:r>
            <a:r>
              <a:rPr lang="de-DE" altLang="de-DE" sz="1400" dirty="0">
                <a:latin typeface="Times New Roman" panose="02020603050405020304" pitchFamily="18" charset="0"/>
                <a:cs typeface="Times New Roman" panose="02020603050405020304" pitchFamily="18" charset="0"/>
              </a:rPr>
              <a:t>~</a:t>
            </a:r>
            <a:r>
              <a:rPr lang="de-DE" altLang="de-DE" sz="1400" dirty="0"/>
              <a:t> 20%</a:t>
            </a:r>
            <a:endParaRPr lang="de-DE" sz="1400" dirty="0"/>
          </a:p>
        </p:txBody>
      </p:sp>
      <p:sp>
        <p:nvSpPr>
          <p:cNvPr id="9" name="Rechteck 8"/>
          <p:cNvSpPr/>
          <p:nvPr/>
        </p:nvSpPr>
        <p:spPr>
          <a:xfrm>
            <a:off x="8929340" y="1873803"/>
            <a:ext cx="1627112" cy="307777"/>
          </a:xfrm>
          <a:prstGeom prst="rect">
            <a:avLst/>
          </a:prstGeom>
        </p:spPr>
        <p:txBody>
          <a:bodyPr wrap="none">
            <a:spAutoFit/>
          </a:bodyPr>
          <a:lstStyle/>
          <a:p>
            <a:r>
              <a:rPr lang="de-DE" altLang="de-DE" sz="1400" dirty="0"/>
              <a:t>Investitionen </a:t>
            </a:r>
            <a:r>
              <a:rPr lang="de-DE" altLang="de-DE" sz="1400" dirty="0">
                <a:latin typeface="Times New Roman" panose="02020603050405020304" pitchFamily="18" charset="0"/>
                <a:cs typeface="Times New Roman" panose="02020603050405020304" pitchFamily="18" charset="0"/>
              </a:rPr>
              <a:t>~</a:t>
            </a:r>
            <a:r>
              <a:rPr lang="de-DE" altLang="de-DE" sz="1400" dirty="0"/>
              <a:t> 20%</a:t>
            </a:r>
            <a:endParaRPr lang="de-DE" sz="1400" dirty="0"/>
          </a:p>
        </p:txBody>
      </p:sp>
      <p:sp>
        <p:nvSpPr>
          <p:cNvPr id="56324" name="Text Box 4"/>
          <p:cNvSpPr txBox="1">
            <a:spLocks noChangeArrowheads="1"/>
          </p:cNvSpPr>
          <p:nvPr/>
        </p:nvSpPr>
        <p:spPr bwMode="auto">
          <a:xfrm>
            <a:off x="5" y="4197914"/>
            <a:ext cx="2552943"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00"/>
              </a:buClr>
              <a:buSzPct val="100000"/>
              <a:buFont typeface="Times New Roman" pitchFamily="18" charset="0"/>
              <a:buNone/>
            </a:pPr>
            <a:r>
              <a:rPr lang="de-DE" altLang="de-DE" sz="1400" dirty="0"/>
              <a:t>Quelle: </a:t>
            </a:r>
            <a:r>
              <a:rPr lang="de-DE" altLang="de-DE" sz="1400" dirty="0" err="1"/>
              <a:t>Destatis</a:t>
            </a:r>
            <a:r>
              <a:rPr lang="de-DE" altLang="de-DE" sz="1400" dirty="0"/>
              <a:t>, jeweilige Preise</a:t>
            </a:r>
          </a:p>
        </p:txBody>
      </p:sp>
      <p:sp>
        <p:nvSpPr>
          <p:cNvPr id="11" name="Rechteck 10"/>
          <p:cNvSpPr/>
          <p:nvPr/>
        </p:nvSpPr>
        <p:spPr>
          <a:xfrm>
            <a:off x="8172958" y="2244747"/>
            <a:ext cx="2135072" cy="307777"/>
          </a:xfrm>
          <a:prstGeom prst="rect">
            <a:avLst/>
          </a:prstGeom>
        </p:spPr>
        <p:txBody>
          <a:bodyPr wrap="none">
            <a:spAutoFit/>
          </a:bodyPr>
          <a:lstStyle/>
          <a:p>
            <a:r>
              <a:rPr lang="de-DE" altLang="de-DE" sz="1400" dirty="0"/>
              <a:t>Außenbeitrag (Ex-Im) </a:t>
            </a:r>
            <a:r>
              <a:rPr lang="de-DE" altLang="de-DE" sz="1400" dirty="0">
                <a:latin typeface="Times New Roman" panose="02020603050405020304" pitchFamily="18" charset="0"/>
                <a:cs typeface="Times New Roman" panose="02020603050405020304" pitchFamily="18" charset="0"/>
              </a:rPr>
              <a:t>~</a:t>
            </a:r>
            <a:r>
              <a:rPr lang="de-DE" altLang="de-DE" sz="1400" dirty="0"/>
              <a:t> 5%</a:t>
            </a:r>
            <a:endParaRPr lang="de-DE" sz="1400" dirty="0"/>
          </a:p>
        </p:txBody>
      </p:sp>
      <p:sp>
        <p:nvSpPr>
          <p:cNvPr id="12" name="Textfeld 1"/>
          <p:cNvSpPr txBox="1">
            <a:spLocks noChangeArrowheads="1"/>
          </p:cNvSpPr>
          <p:nvPr/>
        </p:nvSpPr>
        <p:spPr bwMode="auto">
          <a:xfrm>
            <a:off x="8068949" y="0"/>
            <a:ext cx="4071852"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400" dirty="0"/>
              <a:t>Die Anteile der verschiedenen Verwendungskomponenten liegen über die letzten 5 Jahrzehnte relativ stabil bei</a:t>
            </a:r>
          </a:p>
        </p:txBody>
      </p:sp>
      <p:sp>
        <p:nvSpPr>
          <p:cNvPr id="13" name="Textfeld 1"/>
          <p:cNvSpPr txBox="1">
            <a:spLocks noChangeArrowheads="1"/>
          </p:cNvSpPr>
          <p:nvPr/>
        </p:nvSpPr>
        <p:spPr bwMode="auto">
          <a:xfrm>
            <a:off x="6084917" y="4214794"/>
            <a:ext cx="6055884"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400" dirty="0"/>
              <a:t>Nein! Die Exporte sind auch damals kräftig gestiegen, aber die Importe eben noch stärker, so dass es zwischenzeitlich zu einem Ausgleich zwischen Importen und Exporten gekommen ist. Grund dafür war der enorme Kapitalbedarf der deutschen Volkswirtschaft für den Aufbau der neuen Länder nach der Wiedervereinigung.</a:t>
            </a:r>
          </a:p>
        </p:txBody>
      </p:sp>
      <p:sp>
        <p:nvSpPr>
          <p:cNvPr id="14" name="Textfeld 1"/>
          <p:cNvSpPr txBox="1">
            <a:spLocks noChangeArrowheads="1"/>
          </p:cNvSpPr>
          <p:nvPr/>
        </p:nvSpPr>
        <p:spPr bwMode="auto">
          <a:xfrm>
            <a:off x="0" y="6143112"/>
            <a:ext cx="1219199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400" dirty="0"/>
              <a:t>* In den Jahren 1991/92 galt sogar Ex-Im &lt; 0, so dass diese Darstellung eigentlich nicht zulässig ist, da dann ein negativer Prozentsatz ausgewiesen werden </a:t>
            </a:r>
            <a:r>
              <a:rPr lang="de-DE" altLang="de-DE" sz="1400" dirty="0" err="1"/>
              <a:t>müßte</a:t>
            </a:r>
            <a:r>
              <a:rPr lang="de-DE" altLang="de-DE" sz="1400" dirty="0"/>
              <a:t>. Allerdings war das für Deutschland eine einmalige Ausnahme und das Defizit lag nur bei knapp 10 Mrd. Euro, was statistisch immer noch einem Anteil von 0% entsprochen hätte. Bei den USA, die ein Außenhandelsdefizit im dreistelligen Mrd.-Bereich (US-Dollar) haben, könnte diese Darstellung nicht gewählt werden!</a:t>
            </a:r>
          </a:p>
        </p:txBody>
      </p:sp>
      <p:sp>
        <p:nvSpPr>
          <p:cNvPr id="15" name="Ellipse 14"/>
          <p:cNvSpPr/>
          <p:nvPr/>
        </p:nvSpPr>
        <p:spPr>
          <a:xfrm>
            <a:off x="7146236" y="1501109"/>
            <a:ext cx="782783" cy="4770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Ellipse 15"/>
          <p:cNvSpPr/>
          <p:nvPr/>
        </p:nvSpPr>
        <p:spPr>
          <a:xfrm>
            <a:off x="7063249" y="2652551"/>
            <a:ext cx="782783" cy="4770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Ellipse 16"/>
          <p:cNvSpPr/>
          <p:nvPr/>
        </p:nvSpPr>
        <p:spPr>
          <a:xfrm>
            <a:off x="7046743" y="3221396"/>
            <a:ext cx="712768" cy="51798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Ellipse 17"/>
          <p:cNvSpPr/>
          <p:nvPr/>
        </p:nvSpPr>
        <p:spPr>
          <a:xfrm>
            <a:off x="3446667" y="3378650"/>
            <a:ext cx="1811737" cy="51798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
          <p:cNvSpPr txBox="1">
            <a:spLocks noChangeArrowheads="1"/>
          </p:cNvSpPr>
          <p:nvPr/>
        </p:nvSpPr>
        <p:spPr bwMode="auto">
          <a:xfrm>
            <a:off x="0" y="5335478"/>
            <a:ext cx="1216983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sz="1400" dirty="0"/>
              <a:t>Aktuell lassen sich außerdem direkt die Verschiebungen aufgrund der staatliche </a:t>
            </a:r>
            <a:r>
              <a:rPr lang="de-DE" altLang="de-DE" sz="1400" dirty="0" err="1"/>
              <a:t>Coronamaßnahmen</a:t>
            </a:r>
            <a:r>
              <a:rPr lang="de-DE" altLang="de-DE" sz="1400" dirty="0"/>
              <a:t> ablesen. Denn der Anteil des staatlichen Konsums ist im Jahr 2021 mittlerweile auf etwas mehr als 22% angestiegen, während private Konsum mittlerweile unter 50% liegt. Im Zuge der Investitionsmaßen im Hinblick auf den Klimawandel und nicht zuletzt die jetzt angestrebte Energieunabhängigkeit von Russland wird diesen Trend aller Voraussicht weiter verstetigen.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p:bldP spid="9" grpId="0"/>
      <p:bldP spid="11" grpId="0"/>
      <p:bldP spid="12" grpId="0"/>
      <p:bldP spid="13" grpId="0"/>
      <p:bldP spid="14" grpId="0"/>
      <p:bldP spid="15" grpId="0" animBg="1"/>
      <p:bldP spid="16" grpId="0" animBg="1"/>
      <p:bldP spid="17" grpId="0" animBg="1"/>
      <p:bldP spid="18" grpId="0" animBg="1"/>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ChangeArrowheads="1"/>
          </p:cNvSpPr>
          <p:nvPr/>
        </p:nvSpPr>
        <p:spPr bwMode="auto">
          <a:xfrm>
            <a:off x="4367214" y="215752"/>
            <a:ext cx="630078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a:solidFill>
                  <a:srgbClr val="000000"/>
                </a:solidFill>
                <a:latin typeface="Sparkasse Rg" pitchFamily="34" charset="0"/>
              </a:rPr>
              <a:t>Verteilungsrechnung</a:t>
            </a:r>
          </a:p>
        </p:txBody>
      </p:sp>
      <p:sp>
        <p:nvSpPr>
          <p:cNvPr id="57348" name="Text Box 3"/>
          <p:cNvSpPr txBox="1">
            <a:spLocks noChangeArrowheads="1"/>
          </p:cNvSpPr>
          <p:nvPr/>
        </p:nvSpPr>
        <p:spPr bwMode="auto">
          <a:xfrm>
            <a:off x="102033" y="679598"/>
            <a:ext cx="9180513" cy="575468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Clr>
                <a:srgbClr val="000000"/>
              </a:buClr>
              <a:buSzPct val="100000"/>
              <a:buFont typeface="Times New Roman" pitchFamily="18" charset="0"/>
              <a:buNone/>
            </a:pPr>
            <a:r>
              <a:rPr lang="de-DE" altLang="de-DE" sz="2300" dirty="0"/>
              <a:t>Die Verteilungsrechnung fragt nach den verschiedenen Einkommensarten,</a:t>
            </a:r>
          </a:p>
          <a:p>
            <a:pPr>
              <a:buClr>
                <a:srgbClr val="000000"/>
              </a:buClr>
              <a:buSzPct val="100000"/>
              <a:buFont typeface="Times New Roman" pitchFamily="18" charset="0"/>
              <a:buNone/>
            </a:pPr>
            <a:r>
              <a:rPr lang="de-DE" altLang="de-DE" sz="2300" dirty="0"/>
              <a:t>aus denen sich das Volkseinkommen zusammensetzt.</a:t>
            </a:r>
          </a:p>
          <a:p>
            <a:pPr>
              <a:buClr>
                <a:srgbClr val="000000"/>
              </a:buClr>
              <a:buSzPct val="100000"/>
              <a:buFont typeface="Times New Roman" pitchFamily="18" charset="0"/>
              <a:buNone/>
            </a:pPr>
            <a:endParaRPr lang="de-DE" altLang="de-DE" sz="2300" dirty="0"/>
          </a:p>
          <a:p>
            <a:pPr>
              <a:buClr>
                <a:srgbClr val="000000"/>
              </a:buClr>
              <a:buSzPct val="100000"/>
              <a:buFont typeface="Times New Roman" pitchFamily="18" charset="0"/>
              <a:buNone/>
            </a:pPr>
            <a:r>
              <a:rPr lang="de-DE" altLang="de-DE" sz="2300" dirty="0"/>
              <a:t>Grundsätzlich wird dabei zwischen </a:t>
            </a:r>
            <a:r>
              <a:rPr lang="de-DE" altLang="de-DE" sz="2300" b="1" dirty="0"/>
              <a:t>Lohneinkommen und </a:t>
            </a:r>
            <a:r>
              <a:rPr lang="de-DE" altLang="de-DE" sz="2300" b="1" dirty="0" err="1"/>
              <a:t>Gewinnein</a:t>
            </a:r>
            <a:r>
              <a:rPr lang="de-DE" altLang="de-DE" sz="2300" b="1" dirty="0"/>
              <a:t>-</a:t>
            </a:r>
          </a:p>
          <a:p>
            <a:pPr>
              <a:buClr>
                <a:srgbClr val="000000"/>
              </a:buClr>
              <a:buSzPct val="100000"/>
              <a:buFont typeface="Times New Roman" pitchFamily="18" charset="0"/>
              <a:buNone/>
            </a:pPr>
            <a:r>
              <a:rPr lang="de-DE" altLang="de-DE" sz="2300" b="1" dirty="0"/>
              <a:t>kommen</a:t>
            </a:r>
            <a:r>
              <a:rPr lang="de-DE" altLang="de-DE" sz="2300" dirty="0"/>
              <a:t> unterschieden. Als Maß für die Einkommensaufteilung wird</a:t>
            </a:r>
          </a:p>
          <a:p>
            <a:pPr>
              <a:buClr>
                <a:srgbClr val="000000"/>
              </a:buClr>
              <a:buSzPct val="100000"/>
              <a:buFont typeface="Times New Roman" pitchFamily="18" charset="0"/>
              <a:buNone/>
            </a:pPr>
            <a:r>
              <a:rPr lang="de-DE" altLang="de-DE" sz="2300" dirty="0"/>
              <a:t>die </a:t>
            </a:r>
            <a:r>
              <a:rPr lang="de-DE" altLang="de-DE" sz="2300" b="1" dirty="0"/>
              <a:t>Lohnquote</a:t>
            </a:r>
            <a:r>
              <a:rPr lang="de-DE" altLang="de-DE" sz="2300" dirty="0"/>
              <a:t> verwendet.</a:t>
            </a:r>
          </a:p>
          <a:p>
            <a:pPr>
              <a:buClr>
                <a:srgbClr val="000000"/>
              </a:buClr>
              <a:buSzPct val="100000"/>
              <a:buFont typeface="Times New Roman" pitchFamily="18" charset="0"/>
              <a:buNone/>
            </a:pPr>
            <a:r>
              <a:rPr lang="de-DE" altLang="de-DE" sz="2300" dirty="0"/>
              <a:t> </a:t>
            </a:r>
          </a:p>
          <a:p>
            <a:pPr>
              <a:buClr>
                <a:srgbClr val="000000"/>
              </a:buClr>
              <a:buSzPct val="100000"/>
              <a:buFont typeface="Times New Roman" pitchFamily="18" charset="0"/>
              <a:buNone/>
            </a:pPr>
            <a:r>
              <a:rPr lang="de-DE" altLang="de-DE" sz="2300" dirty="0"/>
              <a:t>					Arbeitnehmerentgelt</a:t>
            </a:r>
          </a:p>
          <a:p>
            <a:pPr>
              <a:buClr>
                <a:srgbClr val="000000"/>
              </a:buClr>
              <a:buSzPct val="100000"/>
              <a:buFont typeface="Times New Roman" pitchFamily="18" charset="0"/>
              <a:buNone/>
            </a:pPr>
            <a:r>
              <a:rPr lang="de-DE" altLang="de-DE" sz="2300" dirty="0"/>
              <a:t>Lohnquote =</a:t>
            </a:r>
          </a:p>
          <a:p>
            <a:pPr>
              <a:buClr>
                <a:srgbClr val="000000"/>
              </a:buClr>
              <a:buSzPct val="100000"/>
              <a:buFont typeface="Times New Roman" pitchFamily="18" charset="0"/>
              <a:buNone/>
            </a:pPr>
            <a:r>
              <a:rPr lang="de-DE" altLang="de-DE" sz="2300" dirty="0"/>
              <a:t>					   Volkseinkommen</a:t>
            </a:r>
          </a:p>
          <a:p>
            <a:pPr>
              <a:buClr>
                <a:srgbClr val="000000"/>
              </a:buClr>
              <a:buSzPct val="100000"/>
              <a:buFont typeface="Times New Roman" pitchFamily="18" charset="0"/>
              <a:buNone/>
            </a:pPr>
            <a:endParaRPr lang="de-DE" altLang="de-DE" sz="2300" dirty="0"/>
          </a:p>
          <a:p>
            <a:pPr>
              <a:buClr>
                <a:srgbClr val="000000"/>
              </a:buClr>
              <a:buSzPct val="100000"/>
              <a:buFont typeface="Times New Roman" pitchFamily="18" charset="0"/>
              <a:buNone/>
            </a:pPr>
            <a:r>
              <a:rPr lang="de-DE" altLang="de-DE" sz="2300" dirty="0"/>
              <a:t>Die Lohnquote berücksichtigt aber keine strukturellen Schwankungen</a:t>
            </a:r>
          </a:p>
          <a:p>
            <a:pPr>
              <a:buClr>
                <a:srgbClr val="000000"/>
              </a:buClr>
              <a:buSzPct val="100000"/>
              <a:buFont typeface="Times New Roman" pitchFamily="18" charset="0"/>
              <a:buNone/>
            </a:pPr>
            <a:r>
              <a:rPr lang="de-DE" altLang="de-DE" sz="2300" dirty="0"/>
              <a:t>am Arbeitsmarkt, falls beispielsweise der Anteil der Selbstständigen an</a:t>
            </a:r>
          </a:p>
          <a:p>
            <a:pPr>
              <a:buClr>
                <a:srgbClr val="000000"/>
              </a:buClr>
              <a:buSzPct val="100000"/>
              <a:buFont typeface="Times New Roman" pitchFamily="18" charset="0"/>
              <a:buNone/>
            </a:pPr>
            <a:r>
              <a:rPr lang="de-DE" altLang="de-DE" sz="2300" dirty="0"/>
              <a:t>allen Erwerbstätigen sinkt. Dies berücksichtigt die </a:t>
            </a:r>
            <a:r>
              <a:rPr lang="de-DE" altLang="de-DE" sz="2300" b="1" dirty="0"/>
              <a:t>bereinigte Lohnquote.</a:t>
            </a:r>
          </a:p>
          <a:p>
            <a:pPr>
              <a:buClr>
                <a:srgbClr val="000000"/>
              </a:buClr>
              <a:buSzPct val="100000"/>
              <a:buFont typeface="Times New Roman" pitchFamily="18" charset="0"/>
              <a:buNone/>
            </a:pPr>
            <a:r>
              <a:rPr lang="de-DE" altLang="de-DE" sz="2300" dirty="0"/>
              <a:t>Sie wird berechnet, indem von einem konstanten Verhältnis von Arbeitnehmern zu Selbständigen ausgegangen wird.</a:t>
            </a:r>
          </a:p>
        </p:txBody>
      </p:sp>
      <p:cxnSp>
        <p:nvCxnSpPr>
          <p:cNvPr id="57349" name="Gerade Verbindung 2"/>
          <p:cNvCxnSpPr>
            <a:cxnSpLocks noChangeShapeType="1"/>
          </p:cNvCxnSpPr>
          <p:nvPr/>
        </p:nvCxnSpPr>
        <p:spPr bwMode="auto">
          <a:xfrm>
            <a:off x="4579026" y="3713650"/>
            <a:ext cx="3097212" cy="0"/>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 name="Textfeld 1"/>
          <p:cNvSpPr txBox="1">
            <a:spLocks noChangeArrowheads="1"/>
          </p:cNvSpPr>
          <p:nvPr/>
        </p:nvSpPr>
        <p:spPr bwMode="auto">
          <a:xfrm>
            <a:off x="8929254" y="1103113"/>
            <a:ext cx="326274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Die Verteilungsrechnung halten wir relativ kurz und betrachten hier die klassische Unterteilung in Arbeitseinkommen und Kapitaleinkommen. Dies kennen Sie wiederum aus der Mikro von der neoklassischen Produktionsfunktion F(K,L). Gemessen wird diese in der Lohnquote.</a:t>
            </a:r>
          </a:p>
        </p:txBody>
      </p:sp>
      <p:sp>
        <p:nvSpPr>
          <p:cNvPr id="6" name="Textfeld 1"/>
          <p:cNvSpPr txBox="1">
            <a:spLocks noChangeArrowheads="1"/>
          </p:cNvSpPr>
          <p:nvPr/>
        </p:nvSpPr>
        <p:spPr bwMode="auto">
          <a:xfrm>
            <a:off x="8904189" y="3965435"/>
            <a:ext cx="3262745"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Wichtig ist wieder, dass diesmal die Bezugsgröße das Volkseinkommen ist, das sich wiederum vom BIP unterscheidet!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643031A3-F535-49D8-817C-3C2E310BCDB7}"/>
              </a:ext>
            </a:extLst>
          </p:cNvPr>
          <p:cNvPicPr>
            <a:picLocks noChangeAspect="1"/>
          </p:cNvPicPr>
          <p:nvPr/>
        </p:nvPicPr>
        <p:blipFill>
          <a:blip r:embed="rId3"/>
          <a:stretch>
            <a:fillRect/>
          </a:stretch>
        </p:blipFill>
        <p:spPr>
          <a:xfrm>
            <a:off x="900000" y="720000"/>
            <a:ext cx="8813272" cy="4680000"/>
          </a:xfrm>
          <a:prstGeom prst="rect">
            <a:avLst/>
          </a:prstGeom>
        </p:spPr>
      </p:pic>
      <p:sp>
        <p:nvSpPr>
          <p:cNvPr id="58371" name="Rectangle 2"/>
          <p:cNvSpPr>
            <a:spLocks noChangeArrowheads="1"/>
          </p:cNvSpPr>
          <p:nvPr/>
        </p:nvSpPr>
        <p:spPr bwMode="auto">
          <a:xfrm>
            <a:off x="1631951" y="156864"/>
            <a:ext cx="9625984"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Verteilungsrechnung: Entwicklung der Lohnquote (Deutschland)</a:t>
            </a:r>
          </a:p>
        </p:txBody>
      </p:sp>
      <p:sp>
        <p:nvSpPr>
          <p:cNvPr id="58372" name="Text Box 4"/>
          <p:cNvSpPr txBox="1">
            <a:spLocks noChangeArrowheads="1"/>
          </p:cNvSpPr>
          <p:nvPr/>
        </p:nvSpPr>
        <p:spPr bwMode="auto">
          <a:xfrm>
            <a:off x="207124" y="5455861"/>
            <a:ext cx="1338263" cy="3079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00"/>
              </a:buClr>
              <a:buSzPct val="100000"/>
              <a:buFont typeface="Times New Roman" pitchFamily="18" charset="0"/>
              <a:buNone/>
            </a:pPr>
            <a:r>
              <a:rPr lang="de-DE" altLang="de-DE" sz="1400" dirty="0"/>
              <a:t>Quelle: </a:t>
            </a:r>
            <a:r>
              <a:rPr lang="de-DE" altLang="de-DE" sz="1400" dirty="0" err="1"/>
              <a:t>Destatis</a:t>
            </a:r>
            <a:endParaRPr lang="de-DE" altLang="de-DE" sz="1400" dirty="0"/>
          </a:p>
        </p:txBody>
      </p:sp>
      <p:sp>
        <p:nvSpPr>
          <p:cNvPr id="6" name="Textfeld 1"/>
          <p:cNvSpPr txBox="1">
            <a:spLocks noChangeArrowheads="1"/>
          </p:cNvSpPr>
          <p:nvPr/>
        </p:nvSpPr>
        <p:spPr bwMode="auto">
          <a:xfrm>
            <a:off x="1545387" y="5400196"/>
            <a:ext cx="1044901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Die Lohnquote bewegt sich bei etwa 70% über die letzten 50 Jahre. Schwankungen sind insbesondere auf Schwankungen der Kapitalmarktpreise (z.B. DAX) zurückzuführen, die deutlich volatiler sind, als die Löhne</a:t>
            </a:r>
          </a:p>
        </p:txBody>
      </p:sp>
      <p:sp>
        <p:nvSpPr>
          <p:cNvPr id="7" name="Textfeld 1"/>
          <p:cNvSpPr txBox="1">
            <a:spLocks noChangeArrowheads="1"/>
          </p:cNvSpPr>
          <p:nvPr/>
        </p:nvSpPr>
        <p:spPr bwMode="auto">
          <a:xfrm>
            <a:off x="0" y="5946732"/>
            <a:ext cx="12192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000000"/>
              </a:buClr>
              <a:buSzPct val="100000"/>
              <a:buFont typeface="Times New Roman" pitchFamily="18" charset="0"/>
              <a:buNone/>
            </a:pPr>
            <a:r>
              <a:rPr lang="de-DE" altLang="de-DE" dirty="0"/>
              <a:t>Der deutliche Anstieg der Lohnquote 2020 ist nicht überraschend wiederum auf die </a:t>
            </a:r>
            <a:r>
              <a:rPr lang="de-DE" altLang="de-DE" dirty="0" err="1"/>
              <a:t>Coronamaßnahmen</a:t>
            </a:r>
            <a:r>
              <a:rPr lang="de-DE" altLang="de-DE" dirty="0"/>
              <a:t> zurückführen, denn insbesondere über das Kurzarbeitergeld trifft die Krise angestellte Personen relativ gesehen weniger als Selbständige. Der schnelle Rückgang 2021 ist von dieser schon ein Signal, dass sich der Arbeitsmarkt in der </a:t>
            </a:r>
            <a:r>
              <a:rPr lang="de-DE" altLang="de-DE" dirty="0" err="1"/>
              <a:t>Coronakrise</a:t>
            </a:r>
            <a:r>
              <a:rPr lang="de-DE" altLang="de-DE" dirty="0"/>
              <a:t> als sehr robust gezeigt hat.</a:t>
            </a:r>
          </a:p>
        </p:txBody>
      </p:sp>
      <p:sp>
        <p:nvSpPr>
          <p:cNvPr id="9" name="Ellipse 8"/>
          <p:cNvSpPr/>
          <p:nvPr/>
        </p:nvSpPr>
        <p:spPr>
          <a:xfrm>
            <a:off x="8808958" y="1214544"/>
            <a:ext cx="782783" cy="104195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p:cNvSpPr>
            <a:spLocks noChangeArrowheads="1"/>
          </p:cNvSpPr>
          <p:nvPr/>
        </p:nvSpPr>
        <p:spPr bwMode="auto">
          <a:xfrm>
            <a:off x="3303318" y="85429"/>
            <a:ext cx="6372225"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Schematisches Kontensystem der VGR</a:t>
            </a:r>
          </a:p>
        </p:txBody>
      </p:sp>
      <p:pic>
        <p:nvPicPr>
          <p:cNvPr id="47108" name="Picture 3"/>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98205" y="845416"/>
            <a:ext cx="9177338" cy="50546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feld 1"/>
          <p:cNvSpPr txBox="1"/>
          <p:nvPr/>
        </p:nvSpPr>
        <p:spPr>
          <a:xfrm>
            <a:off x="9850582" y="713509"/>
            <a:ext cx="2272145" cy="2937164"/>
          </a:xfrm>
          <a:prstGeom prst="rect">
            <a:avLst/>
          </a:prstGeom>
          <a:noFill/>
        </p:spPr>
        <p:txBody>
          <a:bodyPr wrap="square" rtlCol="0">
            <a:noAutofit/>
          </a:bodyPr>
          <a:lstStyle/>
          <a:p>
            <a:r>
              <a:rPr lang="de-DE" dirty="0"/>
              <a:t>In diesen Konten lassen sich auch alle Geldströme aus dem Wirtschaftskreislauf verbuchen, jedoch belassen wir es in dieser Vorlesung mit dem Beispiel des historischen Wirtschaftskreislaufes</a:t>
            </a:r>
          </a:p>
        </p:txBody>
      </p:sp>
    </p:spTree>
    <p:extLst>
      <p:ext uri="{BB962C8B-B14F-4D97-AF65-F5344CB8AC3E}">
        <p14:creationId xmlns:p14="http://schemas.microsoft.com/office/powerpoint/2010/main" val="388053964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2540" b="1" dirty="0"/>
              <a:t>Bruttoinlandsprodukt </a:t>
            </a:r>
            <a:r>
              <a:rPr lang="de-DE" sz="2540" b="1" dirty="0" err="1"/>
              <a:t>vs</a:t>
            </a:r>
            <a:r>
              <a:rPr lang="de-DE" sz="2540" b="1" dirty="0"/>
              <a:t> Bruttonationaleinkommen</a:t>
            </a:r>
          </a:p>
        </p:txBody>
      </p:sp>
      <p:sp>
        <p:nvSpPr>
          <p:cNvPr id="7" name="Text Box 3"/>
          <p:cNvSpPr txBox="1">
            <a:spLocks noChangeArrowheads="1"/>
          </p:cNvSpPr>
          <p:nvPr/>
        </p:nvSpPr>
        <p:spPr bwMode="auto">
          <a:xfrm>
            <a:off x="458664" y="849122"/>
            <a:ext cx="6870391" cy="20959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177" dirty="0">
                <a:solidFill>
                  <a:srgbClr val="000000"/>
                </a:solidFill>
              </a:rPr>
              <a:t>Das </a:t>
            </a:r>
            <a:r>
              <a:rPr lang="de-DE" altLang="de-DE" sz="2177" b="1" dirty="0">
                <a:solidFill>
                  <a:srgbClr val="000000"/>
                </a:solidFill>
              </a:rPr>
              <a:t>Bruttoinlandsprodukt (BIP)</a:t>
            </a:r>
            <a:r>
              <a:rPr lang="de-DE" altLang="de-DE" sz="2177" dirty="0">
                <a:solidFill>
                  <a:srgbClr val="000000"/>
                </a:solidFill>
              </a:rPr>
              <a:t> ist der Marktwert aller </a:t>
            </a:r>
          </a:p>
          <a:p>
            <a:pPr eaLnBrk="1" hangingPunct="1">
              <a:buClrTx/>
            </a:pPr>
            <a:r>
              <a:rPr lang="de-DE" altLang="de-DE" sz="2177" dirty="0">
                <a:solidFill>
                  <a:srgbClr val="000000"/>
                </a:solidFill>
              </a:rPr>
              <a:t>Waren und Dienstleistungen, die während einer Periode </a:t>
            </a:r>
          </a:p>
          <a:p>
            <a:pPr eaLnBrk="1" hangingPunct="1">
              <a:buClrTx/>
            </a:pPr>
            <a:r>
              <a:rPr lang="de-DE" altLang="de-DE" sz="2177" dirty="0">
                <a:solidFill>
                  <a:srgbClr val="000000"/>
                </a:solidFill>
              </a:rPr>
              <a:t>(z.B. 1 Jahr) in einem Land hergestellt werden und dem Endverbrauch dienen.</a:t>
            </a:r>
          </a:p>
          <a:p>
            <a:pPr eaLnBrk="1" hangingPunct="1">
              <a:buClrTx/>
            </a:pPr>
            <a:endParaRPr lang="de-DE" altLang="de-DE" sz="2177" dirty="0">
              <a:solidFill>
                <a:srgbClr val="000000"/>
              </a:solidFill>
            </a:endParaRPr>
          </a:p>
          <a:p>
            <a:pPr eaLnBrk="1" hangingPunct="1">
              <a:buClrTx/>
            </a:pPr>
            <a:r>
              <a:rPr lang="de-DE" altLang="de-DE" sz="2177" dirty="0">
                <a:solidFill>
                  <a:srgbClr val="000000"/>
                </a:solidFill>
              </a:rPr>
              <a:t>(</a:t>
            </a:r>
            <a:r>
              <a:rPr lang="de-DE" altLang="de-DE" sz="2177" b="1" dirty="0">
                <a:solidFill>
                  <a:srgbClr val="000000"/>
                </a:solidFill>
              </a:rPr>
              <a:t>Inlandskonzept</a:t>
            </a:r>
            <a:r>
              <a:rPr lang="de-DE" altLang="de-DE" sz="2177" dirty="0">
                <a:solidFill>
                  <a:srgbClr val="000000"/>
                </a:solidFill>
              </a:rPr>
              <a:t>)</a:t>
            </a:r>
          </a:p>
        </p:txBody>
      </p:sp>
      <p:sp>
        <p:nvSpPr>
          <p:cNvPr id="4" name="Text Box 3"/>
          <p:cNvSpPr txBox="1">
            <a:spLocks noChangeArrowheads="1"/>
          </p:cNvSpPr>
          <p:nvPr/>
        </p:nvSpPr>
        <p:spPr bwMode="auto">
          <a:xfrm>
            <a:off x="539021" y="3044696"/>
            <a:ext cx="7136397" cy="20959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177" dirty="0">
                <a:solidFill>
                  <a:srgbClr val="000000"/>
                </a:solidFill>
              </a:rPr>
              <a:t>Das </a:t>
            </a:r>
            <a:r>
              <a:rPr lang="de-DE" altLang="de-DE" sz="2177" b="1" dirty="0">
                <a:solidFill>
                  <a:srgbClr val="000000"/>
                </a:solidFill>
              </a:rPr>
              <a:t>Bruttonationaleinkommen (BNP)</a:t>
            </a:r>
            <a:r>
              <a:rPr lang="de-DE" altLang="de-DE" sz="2177" dirty="0">
                <a:solidFill>
                  <a:srgbClr val="000000"/>
                </a:solidFill>
              </a:rPr>
              <a:t> ist der Marktwert aller Waren und Dienstleistungen, die während einer Periode (z.B. 1 Jahr) von Inländern hergestellt werden und dem Endverbrauch dienen.</a:t>
            </a:r>
          </a:p>
          <a:p>
            <a:pPr eaLnBrk="1" hangingPunct="1">
              <a:buClrTx/>
            </a:pPr>
            <a:endParaRPr lang="de-DE" altLang="de-DE" sz="2177" dirty="0">
              <a:solidFill>
                <a:srgbClr val="000000"/>
              </a:solidFill>
            </a:endParaRPr>
          </a:p>
          <a:p>
            <a:pPr eaLnBrk="1" hangingPunct="1">
              <a:buClrTx/>
            </a:pPr>
            <a:r>
              <a:rPr lang="de-DE" altLang="de-DE" sz="2177" dirty="0">
                <a:solidFill>
                  <a:srgbClr val="000000"/>
                </a:solidFill>
              </a:rPr>
              <a:t>(</a:t>
            </a:r>
            <a:r>
              <a:rPr lang="de-DE" altLang="de-DE" sz="2177" b="1" dirty="0">
                <a:solidFill>
                  <a:srgbClr val="000000"/>
                </a:solidFill>
              </a:rPr>
              <a:t>Inländerkonzept</a:t>
            </a:r>
            <a:r>
              <a:rPr lang="de-DE" altLang="de-DE" sz="2177" dirty="0">
                <a:solidFill>
                  <a:srgbClr val="000000"/>
                </a:solidFill>
              </a:rPr>
              <a:t>)</a:t>
            </a:r>
          </a:p>
        </p:txBody>
      </p:sp>
      <p:sp>
        <p:nvSpPr>
          <p:cNvPr id="5" name="Text Box 3"/>
          <p:cNvSpPr txBox="1">
            <a:spLocks noChangeArrowheads="1"/>
          </p:cNvSpPr>
          <p:nvPr/>
        </p:nvSpPr>
        <p:spPr bwMode="auto">
          <a:xfrm>
            <a:off x="7370618" y="749871"/>
            <a:ext cx="4772891" cy="14291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400" dirty="0">
                <a:solidFill>
                  <a:srgbClr val="000000"/>
                </a:solidFill>
              </a:rPr>
              <a:t>Das Bruttoinlandsprodukt ist immer noch die zentrale Größe in der makroökonomischen Analyse einer Volkswirtschaft. Bei aller richtigen Kritik an dem Vorgehen eine Volkswirtschaft auf eine Kennzahl alleine zu aggregieren, kann man immer noch frei nach Churchill sagen: „Das BIP ist der schlechteste Indikator mit Ausnahme aller anderen.“</a:t>
            </a:r>
          </a:p>
        </p:txBody>
      </p:sp>
      <p:sp>
        <p:nvSpPr>
          <p:cNvPr id="8" name="Text Box 3"/>
          <p:cNvSpPr txBox="1">
            <a:spLocks noChangeArrowheads="1"/>
          </p:cNvSpPr>
          <p:nvPr/>
        </p:nvSpPr>
        <p:spPr bwMode="auto">
          <a:xfrm>
            <a:off x="7370617" y="2091858"/>
            <a:ext cx="4772891" cy="12453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400" dirty="0">
                <a:solidFill>
                  <a:srgbClr val="000000"/>
                </a:solidFill>
              </a:rPr>
              <a:t>Früher hat man allerdings nicht das BIP, sondern das Bruttosozialprodukt (manche kennen vielleicht das Lied von Geier Sturzflug aus den 1980ern!) verwendet, welches nach dem Inländerkonzept berechnet, sich im Wert aber für Deutschland kaum vom BIP unterscheidet.</a:t>
            </a:r>
          </a:p>
        </p:txBody>
      </p:sp>
      <p:sp>
        <p:nvSpPr>
          <p:cNvPr id="9" name="Text Box 3"/>
          <p:cNvSpPr txBox="1">
            <a:spLocks noChangeArrowheads="1"/>
          </p:cNvSpPr>
          <p:nvPr/>
        </p:nvSpPr>
        <p:spPr bwMode="auto">
          <a:xfrm>
            <a:off x="7370617" y="3250079"/>
            <a:ext cx="4772891" cy="11245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400" dirty="0">
                <a:solidFill>
                  <a:srgbClr val="000000"/>
                </a:solidFill>
              </a:rPr>
              <a:t>Mitte der 1990er Jahre hat man sich weltweit darauf geeinigt für Ländervergleiche sich grundsätzlich auf das BIP zu beziehen. Allerdings ist, wie immer bei der Verwendung von Kennzahlen, auf die Aussagekraft des Parameters für die gegebene Fragestellung zu achten!</a:t>
            </a:r>
          </a:p>
        </p:txBody>
      </p:sp>
      <p:sp>
        <p:nvSpPr>
          <p:cNvPr id="10" name="Text Box 3"/>
          <p:cNvSpPr txBox="1">
            <a:spLocks noChangeArrowheads="1"/>
          </p:cNvSpPr>
          <p:nvPr/>
        </p:nvSpPr>
        <p:spPr bwMode="auto">
          <a:xfrm>
            <a:off x="234218" y="5835682"/>
            <a:ext cx="11909289" cy="9184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400" dirty="0">
                <a:solidFill>
                  <a:srgbClr val="000000"/>
                </a:solidFill>
              </a:rPr>
              <a:t>Bei zwei europäischen Ländern ergeben sich allerdings erhebliche Diskrepanzen: </a:t>
            </a:r>
            <a:r>
              <a:rPr lang="de-DE" altLang="de-DE" sz="1400" b="1" dirty="0">
                <a:solidFill>
                  <a:srgbClr val="000000"/>
                </a:solidFill>
              </a:rPr>
              <a:t>Luxemburg</a:t>
            </a:r>
            <a:r>
              <a:rPr lang="de-DE" altLang="de-DE" sz="1400" dirty="0">
                <a:solidFill>
                  <a:srgbClr val="000000"/>
                </a:solidFill>
              </a:rPr>
              <a:t> (hier Pendeln nämlich jeden Tag mehr Ausländer ein uns aus, als das Land Staatsbürger hat) und </a:t>
            </a:r>
            <a:r>
              <a:rPr lang="de-DE" altLang="de-DE" sz="1400" b="1" dirty="0">
                <a:solidFill>
                  <a:srgbClr val="000000"/>
                </a:solidFill>
              </a:rPr>
              <a:t>Irland</a:t>
            </a:r>
            <a:r>
              <a:rPr lang="de-DE" altLang="de-DE" sz="1400" dirty="0">
                <a:solidFill>
                  <a:srgbClr val="000000"/>
                </a:solidFill>
              </a:rPr>
              <a:t> (dieses Land betreibt einen innereuropäischen Steuerwettbewerb mit sehr niedrigen Unternehmenssteuern, weswegen z.B. die großen US-amerikanischen Tech-Konzerne wie Apple und Facebook, ihre Europazentrale in Irland haben). In diesen beiden Fällen ist der Unterschied zwischen Inlands- und Inländerkonzept natürlich sehr relevant!</a:t>
            </a:r>
          </a:p>
        </p:txBody>
      </p:sp>
      <p:sp>
        <p:nvSpPr>
          <p:cNvPr id="11" name="Text Box 3"/>
          <p:cNvSpPr txBox="1">
            <a:spLocks noChangeArrowheads="1"/>
          </p:cNvSpPr>
          <p:nvPr/>
        </p:nvSpPr>
        <p:spPr bwMode="auto">
          <a:xfrm>
            <a:off x="234218" y="5137426"/>
            <a:ext cx="11909289" cy="7723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400" dirty="0">
                <a:solidFill>
                  <a:srgbClr val="000000"/>
                </a:solidFill>
              </a:rPr>
              <a:t>Für die meisten europäischen Länder unterscheiden sich im Wert BIP und BNP kaum, was auch gut nachvollziehbar ist, denn bei einer vereinfachten Betrachtung sollte kein großer Unterschied in der Bewertung der gesamtwirtschaftlichen Leistung eines Landes liegen, ob man nun einen „Zaun“ um das Land herumzieht und die gesamte Produktion zusammenzählt oder die gesamte Produktion aller Personen mit der Staatsbürgerschaft des Landes aufsummiert  </a:t>
            </a:r>
          </a:p>
        </p:txBody>
      </p:sp>
    </p:spTree>
    <p:extLst>
      <p:ext uri="{BB962C8B-B14F-4D97-AF65-F5344CB8AC3E}">
        <p14:creationId xmlns:p14="http://schemas.microsoft.com/office/powerpoint/2010/main" val="2957495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dirty="0"/>
              <a:t>Inlandskonzept </a:t>
            </a:r>
            <a:r>
              <a:rPr lang="de-DE" sz="3266" dirty="0" err="1"/>
              <a:t>vs</a:t>
            </a:r>
            <a:r>
              <a:rPr lang="de-DE" sz="3266" dirty="0"/>
              <a:t> Inländerkonzept</a:t>
            </a:r>
          </a:p>
        </p:txBody>
      </p:sp>
      <p:sp>
        <p:nvSpPr>
          <p:cNvPr id="7" name="Text Box 3"/>
          <p:cNvSpPr txBox="1">
            <a:spLocks noChangeArrowheads="1"/>
          </p:cNvSpPr>
          <p:nvPr/>
        </p:nvSpPr>
        <p:spPr bwMode="auto">
          <a:xfrm>
            <a:off x="1752668" y="1915594"/>
            <a:ext cx="8295271" cy="1090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177" dirty="0">
                <a:solidFill>
                  <a:srgbClr val="000000"/>
                </a:solidFill>
              </a:rPr>
              <a:t>							–	Faktoreinkommen der Ausländer</a:t>
            </a:r>
          </a:p>
          <a:p>
            <a:pPr eaLnBrk="1" hangingPunct="1">
              <a:buClrTx/>
            </a:pPr>
            <a:r>
              <a:rPr lang="de-DE" altLang="de-DE" sz="2177" dirty="0">
                <a:solidFill>
                  <a:srgbClr val="000000"/>
                </a:solidFill>
              </a:rPr>
              <a:t>								im Inland</a:t>
            </a:r>
          </a:p>
          <a:p>
            <a:pPr eaLnBrk="1" hangingPunct="1">
              <a:buClrTx/>
            </a:pPr>
            <a:r>
              <a:rPr lang="de-DE" altLang="de-DE" sz="2177" dirty="0">
                <a:solidFill>
                  <a:srgbClr val="000000"/>
                </a:solidFill>
              </a:rPr>
              <a:t>		</a:t>
            </a:r>
          </a:p>
        </p:txBody>
      </p:sp>
      <p:sp>
        <p:nvSpPr>
          <p:cNvPr id="4" name="Text Box 3"/>
          <p:cNvSpPr txBox="1">
            <a:spLocks noChangeArrowheads="1"/>
          </p:cNvSpPr>
          <p:nvPr/>
        </p:nvSpPr>
        <p:spPr bwMode="auto">
          <a:xfrm>
            <a:off x="1600268" y="1522581"/>
            <a:ext cx="8295271" cy="4207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177" dirty="0">
                <a:solidFill>
                  <a:srgbClr val="000000"/>
                </a:solidFill>
              </a:rPr>
              <a:t>Inländerkonzept =		Inlandskonzept</a:t>
            </a:r>
          </a:p>
        </p:txBody>
      </p:sp>
      <p:sp>
        <p:nvSpPr>
          <p:cNvPr id="5" name="Text Box 3"/>
          <p:cNvSpPr txBox="1">
            <a:spLocks noChangeArrowheads="1"/>
          </p:cNvSpPr>
          <p:nvPr/>
        </p:nvSpPr>
        <p:spPr bwMode="auto">
          <a:xfrm>
            <a:off x="1752667" y="2461006"/>
            <a:ext cx="8295271" cy="1090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177" dirty="0">
                <a:solidFill>
                  <a:srgbClr val="000000"/>
                </a:solidFill>
              </a:rPr>
              <a:t>		</a:t>
            </a:r>
          </a:p>
          <a:p>
            <a:pPr eaLnBrk="1" hangingPunct="1">
              <a:buClrTx/>
            </a:pPr>
            <a:r>
              <a:rPr lang="de-DE" altLang="de-DE" sz="2177" dirty="0">
                <a:solidFill>
                  <a:srgbClr val="000000"/>
                </a:solidFill>
              </a:rPr>
              <a:t>							+	Faktoreinkommen der</a:t>
            </a:r>
          </a:p>
          <a:p>
            <a:pPr eaLnBrk="1" hangingPunct="1">
              <a:buClrTx/>
            </a:pPr>
            <a:r>
              <a:rPr lang="de-DE" altLang="de-DE" sz="2177" dirty="0">
                <a:solidFill>
                  <a:srgbClr val="000000"/>
                </a:solidFill>
              </a:rPr>
              <a:t>								Inländer im Ausland</a:t>
            </a:r>
          </a:p>
        </p:txBody>
      </p:sp>
    </p:spTree>
    <p:extLst>
      <p:ext uri="{BB962C8B-B14F-4D97-AF65-F5344CB8AC3E}">
        <p14:creationId xmlns:p14="http://schemas.microsoft.com/office/powerpoint/2010/main" val="3047885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dirty="0"/>
              <a:t>Das Bruttoinlandsprodukt</a:t>
            </a:r>
          </a:p>
        </p:txBody>
      </p:sp>
      <p:sp>
        <p:nvSpPr>
          <p:cNvPr id="7" name="Text Box 3"/>
          <p:cNvSpPr txBox="1">
            <a:spLocks noChangeArrowheads="1"/>
          </p:cNvSpPr>
          <p:nvPr/>
        </p:nvSpPr>
        <p:spPr bwMode="auto">
          <a:xfrm>
            <a:off x="1784545" y="1024884"/>
            <a:ext cx="8295271" cy="24309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177" dirty="0">
                <a:solidFill>
                  <a:srgbClr val="000000"/>
                </a:solidFill>
              </a:rPr>
              <a:t>„Marktwert“</a:t>
            </a:r>
          </a:p>
          <a:p>
            <a:pPr marL="311079" indent="-311079" eaLnBrk="1" hangingPunct="1">
              <a:buClrTx/>
              <a:buFont typeface="Arial" panose="020B0604020202020204" pitchFamily="34" charset="0"/>
              <a:buChar char="•"/>
            </a:pPr>
            <a:r>
              <a:rPr lang="de-DE" altLang="de-DE" sz="2177" dirty="0">
                <a:solidFill>
                  <a:srgbClr val="000000"/>
                </a:solidFill>
              </a:rPr>
              <a:t>Um die verschiedensten Güter zusammenfassen zu können gehen sie zu ihren Marktpreisen bewertet in das BIP ein.</a:t>
            </a:r>
          </a:p>
          <a:p>
            <a:pPr marL="311079" indent="-311079" eaLnBrk="1" hangingPunct="1">
              <a:buClrTx/>
              <a:buFont typeface="Arial" panose="020B0604020202020204" pitchFamily="34" charset="0"/>
              <a:buChar char="•"/>
            </a:pPr>
            <a:r>
              <a:rPr lang="de-DE" altLang="de-DE" sz="2177" dirty="0">
                <a:solidFill>
                  <a:srgbClr val="000000"/>
                </a:solidFill>
              </a:rPr>
              <a:t>Einige Güter für die es keine Marktpreise gibt werden mit den Kosten ihrer Erstellung bewertet.</a:t>
            </a:r>
          </a:p>
          <a:p>
            <a:pPr marL="311079" indent="-311079" eaLnBrk="1" hangingPunct="1">
              <a:buClrTx/>
              <a:buFont typeface="Arial" panose="020B0604020202020204" pitchFamily="34" charset="0"/>
              <a:buChar char="•"/>
            </a:pPr>
            <a:r>
              <a:rPr lang="de-DE" altLang="de-DE" sz="2177" dirty="0">
                <a:solidFill>
                  <a:srgbClr val="000000"/>
                </a:solidFill>
              </a:rPr>
              <a:t>Staatliche Dienstleistungen werden über die Löhne der Beamten und Angestellten erfasst</a:t>
            </a:r>
          </a:p>
        </p:txBody>
      </p:sp>
      <p:sp>
        <p:nvSpPr>
          <p:cNvPr id="4" name="Text Box 3"/>
          <p:cNvSpPr txBox="1">
            <a:spLocks noChangeArrowheads="1"/>
          </p:cNvSpPr>
          <p:nvPr/>
        </p:nvSpPr>
        <p:spPr bwMode="auto">
          <a:xfrm>
            <a:off x="1722200" y="3338593"/>
            <a:ext cx="8295271" cy="20959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endParaRPr lang="de-DE" altLang="de-DE" sz="2177" dirty="0">
              <a:solidFill>
                <a:srgbClr val="000000"/>
              </a:solidFill>
            </a:endParaRPr>
          </a:p>
          <a:p>
            <a:pPr eaLnBrk="1" hangingPunct="1">
              <a:buClrTx/>
            </a:pPr>
            <a:r>
              <a:rPr lang="de-DE" altLang="de-DE" sz="2177" dirty="0">
                <a:solidFill>
                  <a:srgbClr val="000000"/>
                </a:solidFill>
              </a:rPr>
              <a:t>„aller“</a:t>
            </a:r>
          </a:p>
          <a:p>
            <a:pPr marL="311079" indent="-311079" eaLnBrk="1" hangingPunct="1">
              <a:buClrTx/>
              <a:buFont typeface="Arial" panose="020B0604020202020204" pitchFamily="34" charset="0"/>
              <a:buChar char="•"/>
            </a:pPr>
            <a:r>
              <a:rPr lang="de-DE" altLang="de-DE" sz="2177" dirty="0">
                <a:solidFill>
                  <a:srgbClr val="000000"/>
                </a:solidFill>
              </a:rPr>
              <a:t>Selbstgenutztes Wohneigentum fließt im Umfang einer entsprechenden (geschätzten) Marktmiete in das BIP ein.</a:t>
            </a:r>
          </a:p>
          <a:p>
            <a:pPr marL="311079" indent="-311079" eaLnBrk="1" hangingPunct="1">
              <a:buClrTx/>
              <a:buFont typeface="Arial" panose="020B0604020202020204" pitchFamily="34" charset="0"/>
              <a:buChar char="•"/>
            </a:pPr>
            <a:r>
              <a:rPr lang="de-DE" altLang="de-DE" sz="2177" dirty="0">
                <a:solidFill>
                  <a:srgbClr val="000000"/>
                </a:solidFill>
              </a:rPr>
              <a:t>Nicht alle Transaktionen statistisch erfassbar (z. B. Schwarzarbeit, Erziehungsleistung von Eltern, ehrenamtliche Tätigkeit)</a:t>
            </a:r>
          </a:p>
        </p:txBody>
      </p:sp>
    </p:spTree>
    <p:extLst>
      <p:ext uri="{BB962C8B-B14F-4D97-AF65-F5344CB8AC3E}">
        <p14:creationId xmlns:p14="http://schemas.microsoft.com/office/powerpoint/2010/main" val="304059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dirty="0"/>
              <a:t>Das Bruttoinlandsprodukt</a:t>
            </a:r>
          </a:p>
        </p:txBody>
      </p:sp>
      <p:sp>
        <p:nvSpPr>
          <p:cNvPr id="7" name="Text Box 3"/>
          <p:cNvSpPr txBox="1">
            <a:spLocks noChangeArrowheads="1"/>
          </p:cNvSpPr>
          <p:nvPr/>
        </p:nvSpPr>
        <p:spPr bwMode="auto">
          <a:xfrm>
            <a:off x="1722198" y="959545"/>
            <a:ext cx="8295271" cy="1090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177" dirty="0">
                <a:solidFill>
                  <a:srgbClr val="000000"/>
                </a:solidFill>
              </a:rPr>
              <a:t>„Waren und Dienstleistungen“:“</a:t>
            </a:r>
          </a:p>
          <a:p>
            <a:pPr marL="311079" indent="-311079" eaLnBrk="1" hangingPunct="1">
              <a:buClrTx/>
              <a:buFont typeface="Arial" panose="020B0604020202020204" pitchFamily="34" charset="0"/>
              <a:buChar char="•"/>
            </a:pPr>
            <a:r>
              <a:rPr lang="de-DE" altLang="de-DE" sz="2177" dirty="0">
                <a:solidFill>
                  <a:srgbClr val="000000"/>
                </a:solidFill>
              </a:rPr>
              <a:t>Materielle Güter und immaterielle Dienste</a:t>
            </a:r>
          </a:p>
          <a:p>
            <a:pPr eaLnBrk="1" hangingPunct="1">
              <a:buClrTx/>
            </a:pPr>
            <a:endParaRPr lang="de-DE" altLang="de-DE" sz="2177" dirty="0">
              <a:solidFill>
                <a:srgbClr val="000000"/>
              </a:solidFill>
            </a:endParaRPr>
          </a:p>
        </p:txBody>
      </p:sp>
      <p:sp>
        <p:nvSpPr>
          <p:cNvPr id="4" name="Text Box 3"/>
          <p:cNvSpPr txBox="1">
            <a:spLocks noChangeArrowheads="1"/>
          </p:cNvSpPr>
          <p:nvPr/>
        </p:nvSpPr>
        <p:spPr bwMode="auto">
          <a:xfrm>
            <a:off x="1722199" y="1511970"/>
            <a:ext cx="8295271" cy="14258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endParaRPr lang="de-DE" altLang="de-DE" sz="2177" dirty="0">
              <a:solidFill>
                <a:srgbClr val="000000"/>
              </a:solidFill>
            </a:endParaRPr>
          </a:p>
          <a:p>
            <a:pPr eaLnBrk="1" hangingPunct="1">
              <a:buClrTx/>
            </a:pPr>
            <a:r>
              <a:rPr lang="de-DE" altLang="de-DE" sz="2177" dirty="0">
                <a:solidFill>
                  <a:srgbClr val="000000"/>
                </a:solidFill>
              </a:rPr>
              <a:t>„während einer Periode“</a:t>
            </a:r>
          </a:p>
          <a:p>
            <a:pPr marL="311079" indent="-311079" eaLnBrk="1" hangingPunct="1">
              <a:buClrTx/>
              <a:buFont typeface="Arial" panose="020B0604020202020204" pitchFamily="34" charset="0"/>
              <a:buChar char="•"/>
            </a:pPr>
            <a:r>
              <a:rPr lang="de-DE" altLang="de-DE" sz="2177" dirty="0">
                <a:solidFill>
                  <a:srgbClr val="000000"/>
                </a:solidFill>
              </a:rPr>
              <a:t>Quartal oder Jahr</a:t>
            </a:r>
          </a:p>
          <a:p>
            <a:pPr eaLnBrk="1" hangingPunct="1">
              <a:buClrTx/>
            </a:pPr>
            <a:endParaRPr lang="de-DE" altLang="de-DE" sz="2177" dirty="0">
              <a:solidFill>
                <a:srgbClr val="000000"/>
              </a:solidFill>
            </a:endParaRPr>
          </a:p>
        </p:txBody>
      </p:sp>
      <p:sp>
        <p:nvSpPr>
          <p:cNvPr id="5" name="Text Box 3"/>
          <p:cNvSpPr txBox="1">
            <a:spLocks noChangeArrowheads="1"/>
          </p:cNvSpPr>
          <p:nvPr/>
        </p:nvSpPr>
        <p:spPr bwMode="auto">
          <a:xfrm>
            <a:off x="1722198" y="2588770"/>
            <a:ext cx="8295271" cy="1090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endParaRPr lang="de-DE" altLang="de-DE" sz="2177" dirty="0">
              <a:solidFill>
                <a:srgbClr val="000000"/>
              </a:solidFill>
            </a:endParaRPr>
          </a:p>
          <a:p>
            <a:pPr eaLnBrk="1" hangingPunct="1">
              <a:buClrTx/>
            </a:pPr>
            <a:r>
              <a:rPr lang="de-DE" altLang="de-DE" sz="2177" dirty="0">
                <a:solidFill>
                  <a:srgbClr val="000000"/>
                </a:solidFill>
              </a:rPr>
              <a:t>„in einem Land“</a:t>
            </a:r>
          </a:p>
          <a:p>
            <a:pPr marL="311079" indent="-311079" eaLnBrk="1" hangingPunct="1">
              <a:buClrTx/>
              <a:buFont typeface="Arial" panose="020B0604020202020204" pitchFamily="34" charset="0"/>
              <a:buChar char="•"/>
            </a:pPr>
            <a:r>
              <a:rPr lang="de-DE" altLang="de-DE" sz="2177" dirty="0">
                <a:solidFill>
                  <a:srgbClr val="000000"/>
                </a:solidFill>
              </a:rPr>
              <a:t>Die von In- und Ausländern erzielten Faktorentgelte im Inland</a:t>
            </a:r>
          </a:p>
        </p:txBody>
      </p:sp>
      <p:sp>
        <p:nvSpPr>
          <p:cNvPr id="8" name="Text Box 3"/>
          <p:cNvSpPr txBox="1">
            <a:spLocks noChangeArrowheads="1"/>
          </p:cNvSpPr>
          <p:nvPr/>
        </p:nvSpPr>
        <p:spPr bwMode="auto">
          <a:xfrm>
            <a:off x="1722197" y="3548587"/>
            <a:ext cx="8295271" cy="17608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endParaRPr lang="de-DE" altLang="de-DE" sz="2177" dirty="0">
              <a:solidFill>
                <a:srgbClr val="000000"/>
              </a:solidFill>
            </a:endParaRPr>
          </a:p>
          <a:p>
            <a:pPr eaLnBrk="1" hangingPunct="1">
              <a:buClrTx/>
            </a:pPr>
            <a:r>
              <a:rPr lang="de-DE" altLang="de-DE" sz="2177" dirty="0">
                <a:solidFill>
                  <a:srgbClr val="000000"/>
                </a:solidFill>
              </a:rPr>
              <a:t>„dem Endverbrauch dienen“</a:t>
            </a:r>
          </a:p>
          <a:p>
            <a:pPr marL="311079" indent="-311079" eaLnBrk="1" hangingPunct="1">
              <a:buClrTx/>
              <a:buFont typeface="Arial" panose="020B0604020202020204" pitchFamily="34" charset="0"/>
              <a:buChar char="•"/>
            </a:pPr>
            <a:r>
              <a:rPr lang="de-DE" altLang="de-DE" sz="2177" dirty="0">
                <a:solidFill>
                  <a:srgbClr val="000000"/>
                </a:solidFill>
              </a:rPr>
              <a:t>Nur die letztliche Wertschöpfung = </a:t>
            </a:r>
          </a:p>
          <a:p>
            <a:pPr eaLnBrk="1" hangingPunct="1">
              <a:buClrTx/>
            </a:pPr>
            <a:r>
              <a:rPr lang="de-DE" altLang="de-DE" sz="2177" dirty="0">
                <a:solidFill>
                  <a:srgbClr val="000000"/>
                </a:solidFill>
              </a:rPr>
              <a:t>		Produktion abzüglich</a:t>
            </a:r>
          </a:p>
          <a:p>
            <a:pPr eaLnBrk="1" hangingPunct="1">
              <a:buClrTx/>
            </a:pPr>
            <a:r>
              <a:rPr lang="de-DE" altLang="de-DE" sz="2177" dirty="0">
                <a:solidFill>
                  <a:srgbClr val="000000"/>
                </a:solidFill>
              </a:rPr>
              <a:t>		der Vorleistungen und dem Saldo aus Steuern und Subventionen</a:t>
            </a:r>
          </a:p>
        </p:txBody>
      </p:sp>
      <p:sp>
        <p:nvSpPr>
          <p:cNvPr id="9" name="Text Box 3"/>
          <p:cNvSpPr txBox="1">
            <a:spLocks noChangeArrowheads="1"/>
          </p:cNvSpPr>
          <p:nvPr/>
        </p:nvSpPr>
        <p:spPr bwMode="auto">
          <a:xfrm>
            <a:off x="955962" y="5383680"/>
            <a:ext cx="10155383" cy="7123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400" dirty="0">
                <a:solidFill>
                  <a:srgbClr val="000000"/>
                </a:solidFill>
              </a:rPr>
              <a:t>Gerade den Endverbrauch vergessen Sie bitte beim Lernen der Definition nicht! Denn wir wollen gesamtwirtschaftliche </a:t>
            </a:r>
            <a:r>
              <a:rPr lang="de-DE" altLang="de-DE" sz="1400">
                <a:solidFill>
                  <a:srgbClr val="000000"/>
                </a:solidFill>
              </a:rPr>
              <a:t>Leistung messen, </a:t>
            </a:r>
            <a:r>
              <a:rPr lang="de-DE" altLang="de-DE" sz="1400" dirty="0">
                <a:solidFill>
                  <a:srgbClr val="000000"/>
                </a:solidFill>
              </a:rPr>
              <a:t>und da interessiert uns natürlich am Ende nur das produzierte Auto und nicht, </a:t>
            </a:r>
            <a:r>
              <a:rPr lang="de-DE" altLang="de-DE" sz="1400">
                <a:solidFill>
                  <a:srgbClr val="000000"/>
                </a:solidFill>
              </a:rPr>
              <a:t>dass zwischendurch </a:t>
            </a:r>
            <a:r>
              <a:rPr lang="de-DE" altLang="de-DE" sz="1400" dirty="0">
                <a:solidFill>
                  <a:srgbClr val="000000"/>
                </a:solidFill>
              </a:rPr>
              <a:t>der Autokonzern die Räder von einem Zulieferer gekauft hat, und dieser den Gummi wiederum von einem Unternehmen der chemischen Industrie </a:t>
            </a:r>
            <a:r>
              <a:rPr lang="de-DE" altLang="de-DE" sz="1400">
                <a:solidFill>
                  <a:srgbClr val="000000"/>
                </a:solidFill>
              </a:rPr>
              <a:t>erworben hat …</a:t>
            </a:r>
            <a:endParaRPr lang="de-DE" altLang="de-DE" sz="1400" dirty="0">
              <a:solidFill>
                <a:srgbClr val="000000"/>
              </a:solidFill>
            </a:endParaRPr>
          </a:p>
        </p:txBody>
      </p:sp>
    </p:spTree>
    <p:extLst>
      <p:ext uri="{BB962C8B-B14F-4D97-AF65-F5344CB8AC3E}">
        <p14:creationId xmlns:p14="http://schemas.microsoft.com/office/powerpoint/2010/main" val="2106046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1"/>
          <p:cNvSpPr>
            <a:spLocks noChangeArrowheads="1"/>
          </p:cNvSpPr>
          <p:nvPr/>
        </p:nvSpPr>
        <p:spPr bwMode="auto">
          <a:xfrm>
            <a:off x="2958306" y="118770"/>
            <a:ext cx="627538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Berechnung des Bruttoinlandsprodukts</a:t>
            </a:r>
          </a:p>
        </p:txBody>
      </p:sp>
      <p:sp>
        <p:nvSpPr>
          <p:cNvPr id="48132" name="Text Box 2"/>
          <p:cNvSpPr txBox="1">
            <a:spLocks noChangeArrowheads="1"/>
          </p:cNvSpPr>
          <p:nvPr/>
        </p:nvSpPr>
        <p:spPr bwMode="auto">
          <a:xfrm>
            <a:off x="242454" y="1126549"/>
            <a:ext cx="11007436" cy="51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dirty="0">
                <a:solidFill>
                  <a:srgbClr val="000000"/>
                </a:solidFill>
              </a:rPr>
              <a:t>Entstehungsrechnung 	– 	Beitrag der verschiedenen Wirtschaftssektoren zur</a:t>
            </a:r>
          </a:p>
          <a:p>
            <a:pPr eaLnBrk="1" hangingPunct="1">
              <a:buClrTx/>
              <a:buFontTx/>
              <a:buNone/>
            </a:pPr>
            <a:r>
              <a:rPr lang="de-DE" altLang="de-DE" sz="2400" dirty="0">
                <a:solidFill>
                  <a:srgbClr val="000000"/>
                </a:solidFill>
              </a:rPr>
              <a:t>									gesamtwirtschaftlichen Wertschöpfung.</a:t>
            </a:r>
          </a:p>
          <a:p>
            <a:pPr eaLnBrk="1" hangingPunct="1">
              <a:buClrTx/>
              <a:buFontTx/>
              <a:buNone/>
            </a:pPr>
            <a:endParaRPr lang="de-DE" altLang="de-DE" sz="2400" dirty="0">
              <a:solidFill>
                <a:srgbClr val="000000"/>
              </a:solidFill>
            </a:endParaRPr>
          </a:p>
          <a:p>
            <a:pPr eaLnBrk="1" hangingPunct="1">
              <a:buClrTx/>
              <a:buFontTx/>
              <a:buNone/>
            </a:pPr>
            <a:endParaRPr lang="de-DE" altLang="de-DE" sz="2400" dirty="0">
              <a:solidFill>
                <a:srgbClr val="000000"/>
              </a:solidFill>
            </a:endParaRPr>
          </a:p>
          <a:p>
            <a:pPr eaLnBrk="1" hangingPunct="1">
              <a:buClrTx/>
              <a:buFontTx/>
              <a:buNone/>
            </a:pPr>
            <a:endParaRPr lang="de-DE" altLang="de-DE" sz="2400" dirty="0">
              <a:solidFill>
                <a:srgbClr val="000000"/>
              </a:solidFill>
            </a:endParaRPr>
          </a:p>
          <a:p>
            <a:pPr eaLnBrk="1" hangingPunct="1">
              <a:buClrTx/>
              <a:buFontTx/>
              <a:buNone/>
            </a:pPr>
            <a:endParaRPr lang="de-DE" altLang="de-DE" sz="2400" dirty="0">
              <a:solidFill>
                <a:srgbClr val="000000"/>
              </a:solidFill>
            </a:endParaRPr>
          </a:p>
          <a:p>
            <a:pPr eaLnBrk="1" hangingPunct="1">
              <a:buClrTx/>
              <a:buFontTx/>
              <a:buNone/>
            </a:pPr>
            <a:r>
              <a:rPr lang="de-DE" altLang="de-DE" sz="2400" dirty="0">
                <a:solidFill>
                  <a:srgbClr val="000000"/>
                </a:solidFill>
              </a:rPr>
              <a:t>Verwendungsrechnung	– 	Komponenten der gesamtwirtschaftlichen </a:t>
            </a:r>
          </a:p>
          <a:p>
            <a:pPr eaLnBrk="1" hangingPunct="1">
              <a:buClrTx/>
              <a:buFontTx/>
              <a:buNone/>
            </a:pPr>
            <a:r>
              <a:rPr lang="de-DE" altLang="de-DE" sz="2400" dirty="0">
                <a:solidFill>
                  <a:srgbClr val="000000"/>
                </a:solidFill>
              </a:rPr>
              <a:t>									Nachfrage bzw. Einsatz der hergestellten Güter.</a:t>
            </a:r>
          </a:p>
          <a:p>
            <a:pPr eaLnBrk="1" hangingPunct="1">
              <a:buClrTx/>
              <a:buFontTx/>
              <a:buNone/>
            </a:pPr>
            <a:endParaRPr lang="de-DE" altLang="de-DE" sz="2400" dirty="0">
              <a:solidFill>
                <a:srgbClr val="000000"/>
              </a:solidFill>
            </a:endParaRPr>
          </a:p>
          <a:p>
            <a:pPr eaLnBrk="1" hangingPunct="1">
              <a:buClrTx/>
              <a:buFontTx/>
              <a:buNone/>
            </a:pPr>
            <a:endParaRPr lang="de-DE" altLang="de-DE" sz="2400" dirty="0">
              <a:solidFill>
                <a:srgbClr val="000000"/>
              </a:solidFill>
            </a:endParaRPr>
          </a:p>
          <a:p>
            <a:pPr eaLnBrk="1" hangingPunct="1">
              <a:buClrTx/>
              <a:buFontTx/>
              <a:buNone/>
            </a:pPr>
            <a:r>
              <a:rPr lang="de-DE" altLang="de-DE" sz="2400" dirty="0">
                <a:solidFill>
                  <a:srgbClr val="000000"/>
                </a:solidFill>
              </a:rPr>
              <a:t>Verteilungsrechnung 		–	Verteilung nach den verschiedenen Einkommensarten,</a:t>
            </a:r>
          </a:p>
          <a:p>
            <a:pPr eaLnBrk="1" hangingPunct="1">
              <a:buClrTx/>
              <a:buFontTx/>
              <a:buNone/>
            </a:pPr>
            <a:r>
              <a:rPr lang="de-DE" altLang="de-DE" sz="2400" dirty="0">
                <a:solidFill>
                  <a:srgbClr val="000000"/>
                </a:solidFill>
              </a:rPr>
              <a:t>									insbesondere den Produktionsfaktoren Arbeit und Kapital. </a:t>
            </a:r>
          </a:p>
        </p:txBody>
      </p:sp>
      <p:sp>
        <p:nvSpPr>
          <p:cNvPr id="2" name="Textfeld 1"/>
          <p:cNvSpPr txBox="1"/>
          <p:nvPr/>
        </p:nvSpPr>
        <p:spPr>
          <a:xfrm>
            <a:off x="349826" y="1897609"/>
            <a:ext cx="11031169" cy="646331"/>
          </a:xfrm>
          <a:prstGeom prst="rect">
            <a:avLst/>
          </a:prstGeom>
          <a:noFill/>
        </p:spPr>
        <p:txBody>
          <a:bodyPr wrap="square" rtlCol="0">
            <a:noAutofit/>
          </a:bodyPr>
          <a:lstStyle/>
          <a:p>
            <a:r>
              <a:rPr lang="de-DE" dirty="0"/>
              <a:t>Die Entstehungsseite setzt den Fokus auf die Produktion und widerspiegelt damit so etwas wie die Angebotsseite der Volkswirtschaft</a:t>
            </a:r>
          </a:p>
        </p:txBody>
      </p:sp>
      <p:sp>
        <p:nvSpPr>
          <p:cNvPr id="6" name="Textfeld 5"/>
          <p:cNvSpPr txBox="1"/>
          <p:nvPr/>
        </p:nvSpPr>
        <p:spPr>
          <a:xfrm>
            <a:off x="457200" y="831272"/>
            <a:ext cx="10816423" cy="369332"/>
          </a:xfrm>
          <a:prstGeom prst="rect">
            <a:avLst/>
          </a:prstGeom>
          <a:noFill/>
        </p:spPr>
        <p:txBody>
          <a:bodyPr wrap="none" rtlCol="0">
            <a:spAutoFit/>
          </a:bodyPr>
          <a:lstStyle/>
          <a:p>
            <a:r>
              <a:rPr lang="de-DE" dirty="0"/>
              <a:t>Das BIP lässt von 3  Seiten her bestimmen, die alle eine unterschiedliche Sichtweise der Volkswirtschaft darstellen</a:t>
            </a:r>
          </a:p>
        </p:txBody>
      </p:sp>
      <p:sp>
        <p:nvSpPr>
          <p:cNvPr id="7" name="Textfeld 6"/>
          <p:cNvSpPr txBox="1"/>
          <p:nvPr/>
        </p:nvSpPr>
        <p:spPr>
          <a:xfrm>
            <a:off x="242454" y="4104466"/>
            <a:ext cx="11031169" cy="646331"/>
          </a:xfrm>
          <a:prstGeom prst="rect">
            <a:avLst/>
          </a:prstGeom>
          <a:noFill/>
        </p:spPr>
        <p:txBody>
          <a:bodyPr wrap="square" rtlCol="0">
            <a:noAutofit/>
          </a:bodyPr>
          <a:lstStyle/>
          <a:p>
            <a:r>
              <a:rPr lang="de-DE" dirty="0"/>
              <a:t>Die Verwendungsseite fragt, wie das entstandene Einkommen in einer Volkswirtschaft ausgegeben wird und repräsentiert damit die Nachfrageseite</a:t>
            </a:r>
          </a:p>
        </p:txBody>
      </p:sp>
      <p:sp>
        <p:nvSpPr>
          <p:cNvPr id="8" name="Textfeld 7"/>
          <p:cNvSpPr txBox="1"/>
          <p:nvPr/>
        </p:nvSpPr>
        <p:spPr>
          <a:xfrm>
            <a:off x="111349" y="5521857"/>
            <a:ext cx="12011378" cy="1246088"/>
          </a:xfrm>
          <a:prstGeom prst="rect">
            <a:avLst/>
          </a:prstGeom>
          <a:noFill/>
        </p:spPr>
        <p:txBody>
          <a:bodyPr wrap="square" rtlCol="0">
            <a:noAutofit/>
          </a:bodyPr>
          <a:lstStyle/>
          <a:p>
            <a:r>
              <a:rPr lang="de-DE" dirty="0"/>
              <a:t>Im Produktionsprozess, bzw. bei der Einkommensentstehung kann grundsätzlich gefragt werden, wie die Produktionsleistungen erbracht werden. Im Allgemeinen unterscheidet man dabei nach selbstständiger und unselbstständiger Arbeit, was letztlich mit einer Unterscheidung nach Arbeit und Kapital assoziiert werden kann (vgl. Neoklassische Produktionsfunktion F(K,L) aus der Mikro!)</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1"/>
          <p:cNvSpPr>
            <a:spLocks noChangeArrowheads="1"/>
          </p:cNvSpPr>
          <p:nvPr/>
        </p:nvSpPr>
        <p:spPr bwMode="auto">
          <a:xfrm>
            <a:off x="3228832" y="201897"/>
            <a:ext cx="627538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Komponenten des Bruttoinlandsprodukts</a:t>
            </a:r>
          </a:p>
        </p:txBody>
      </p:sp>
      <p:pic>
        <p:nvPicPr>
          <p:cNvPr id="4915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803" y="875638"/>
            <a:ext cx="7051675" cy="500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feld 4"/>
          <p:cNvSpPr txBox="1"/>
          <p:nvPr/>
        </p:nvSpPr>
        <p:spPr>
          <a:xfrm>
            <a:off x="7789976" y="2141913"/>
            <a:ext cx="3733286" cy="1742902"/>
          </a:xfrm>
          <a:prstGeom prst="rect">
            <a:avLst/>
          </a:prstGeom>
          <a:noFill/>
        </p:spPr>
        <p:txBody>
          <a:bodyPr wrap="square" rtlCol="0">
            <a:noAutofit/>
          </a:bodyPr>
          <a:lstStyle/>
          <a:p>
            <a:r>
              <a:rPr lang="de-DE" dirty="0"/>
              <a:t>Für alle 3 Seiten werden Primärdaten erhoben. Dies bedeutet natürlich durch statistische Unsicherheiten, dass man nicht, jeweils von den 3 Seiten kommend, die gleiche Zahl für das BIP erhält.</a:t>
            </a:r>
          </a:p>
        </p:txBody>
      </p:sp>
      <p:sp>
        <p:nvSpPr>
          <p:cNvPr id="6" name="Textfeld 5"/>
          <p:cNvSpPr txBox="1"/>
          <p:nvPr/>
        </p:nvSpPr>
        <p:spPr>
          <a:xfrm>
            <a:off x="7789976" y="875638"/>
            <a:ext cx="3733286" cy="1161475"/>
          </a:xfrm>
          <a:prstGeom prst="rect">
            <a:avLst/>
          </a:prstGeom>
          <a:noFill/>
        </p:spPr>
        <p:txBody>
          <a:bodyPr wrap="square" rtlCol="0">
            <a:noAutofit/>
          </a:bodyPr>
          <a:lstStyle/>
          <a:p>
            <a:r>
              <a:rPr lang="de-DE" dirty="0"/>
              <a:t>Dies ist das grundsätzliche Schema, wie das BIP von allen drei Seiten durch das Statistische Bundesamt berechnet wird.</a:t>
            </a:r>
          </a:p>
        </p:txBody>
      </p:sp>
      <p:sp>
        <p:nvSpPr>
          <p:cNvPr id="7" name="Textfeld 6"/>
          <p:cNvSpPr txBox="1"/>
          <p:nvPr/>
        </p:nvSpPr>
        <p:spPr>
          <a:xfrm>
            <a:off x="7789976" y="3859678"/>
            <a:ext cx="3733286" cy="1742902"/>
          </a:xfrm>
          <a:prstGeom prst="rect">
            <a:avLst/>
          </a:prstGeom>
          <a:noFill/>
        </p:spPr>
        <p:txBody>
          <a:bodyPr wrap="square" rtlCol="0">
            <a:noAutofit/>
          </a:bodyPr>
          <a:lstStyle/>
          <a:p>
            <a:r>
              <a:rPr lang="de-DE" dirty="0"/>
              <a:t>Durch </a:t>
            </a:r>
            <a:r>
              <a:rPr lang="de-DE" dirty="0" err="1"/>
              <a:t>Plausiblitätschecks</a:t>
            </a:r>
            <a:r>
              <a:rPr lang="de-DE" dirty="0"/>
              <a:t> werden dann aber in einem Prüfverfahren alle drei Berechnungsarten aufeinander abgestimmt, so dass dann alle 3 Monate eine feste Zahl als BIP ausgewiesen wird</a:t>
            </a:r>
          </a:p>
        </p:txBody>
      </p:sp>
      <p:sp>
        <p:nvSpPr>
          <p:cNvPr id="8" name="Textfeld 7"/>
          <p:cNvSpPr txBox="1"/>
          <p:nvPr/>
        </p:nvSpPr>
        <p:spPr>
          <a:xfrm>
            <a:off x="355803" y="5876577"/>
            <a:ext cx="11675660" cy="888395"/>
          </a:xfrm>
          <a:prstGeom prst="rect">
            <a:avLst/>
          </a:prstGeom>
          <a:noFill/>
        </p:spPr>
        <p:txBody>
          <a:bodyPr wrap="square" rtlCol="0">
            <a:noAutofit/>
          </a:bodyPr>
          <a:lstStyle/>
          <a:p>
            <a:r>
              <a:rPr lang="de-DE" sz="1600" b="1" dirty="0"/>
              <a:t>Wichtig</a:t>
            </a:r>
            <a:r>
              <a:rPr lang="de-DE" sz="1600" dirty="0"/>
              <a:t> ist außerdem, dass man sich im Klaren ist, dass </a:t>
            </a:r>
            <a:r>
              <a:rPr lang="de-DE" sz="1600" b="1" dirty="0"/>
              <a:t>Bruttowertschöpfung, Bruttoinlandsprodukt und Volkseinkommen </a:t>
            </a:r>
            <a:r>
              <a:rPr lang="de-DE" sz="1600" dirty="0"/>
              <a:t>statistisch klar definierte Begriffe sind, die zwar alle in der gleichen Größenordnung liegen, die sich aber nicht entsprechen. Im Sprachgebrauch werden diese drei Begriffe allerdings häufig synonym für die gesamtwirtschaftliche Leistung eines Landes verwendet!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1"/>
          <p:cNvSpPr>
            <a:spLocks noChangeArrowheads="1"/>
          </p:cNvSpPr>
          <p:nvPr/>
        </p:nvSpPr>
        <p:spPr bwMode="auto">
          <a:xfrm>
            <a:off x="4392614" y="215900"/>
            <a:ext cx="6275387"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Aufgabe: Bruttoinlandsprodukt</a:t>
            </a:r>
          </a:p>
        </p:txBody>
      </p:sp>
      <p:sp>
        <p:nvSpPr>
          <p:cNvPr id="50180" name="Text Box 5"/>
          <p:cNvSpPr txBox="1">
            <a:spLocks noChangeArrowheads="1"/>
          </p:cNvSpPr>
          <p:nvPr/>
        </p:nvSpPr>
        <p:spPr bwMode="auto">
          <a:xfrm>
            <a:off x="2500663" y="974983"/>
            <a:ext cx="6875462" cy="461963"/>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00"/>
              </a:buClr>
              <a:buSzPct val="100000"/>
              <a:buFont typeface="Times New Roman" pitchFamily="18" charset="0"/>
              <a:buNone/>
            </a:pPr>
            <a:r>
              <a:rPr lang="de-DE" altLang="de-DE" sz="2400" dirty="0"/>
              <a:t>Berechnen Sie gemäß der VGR die fehlenden Größen </a:t>
            </a:r>
          </a:p>
        </p:txBody>
      </p:sp>
      <p:sp>
        <p:nvSpPr>
          <p:cNvPr id="50181" name="Text Box 6"/>
          <p:cNvSpPr txBox="1">
            <a:spLocks noChangeArrowheads="1"/>
          </p:cNvSpPr>
          <p:nvPr/>
        </p:nvSpPr>
        <p:spPr bwMode="auto">
          <a:xfrm>
            <a:off x="1703388" y="6297614"/>
            <a:ext cx="4235006"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000000"/>
              </a:buClr>
              <a:buSzPct val="100000"/>
              <a:buFont typeface="Times New Roman" pitchFamily="18" charset="0"/>
              <a:buNone/>
            </a:pPr>
            <a:r>
              <a:rPr lang="de-DE" altLang="de-DE" sz="1400" dirty="0"/>
              <a:t>Quelle: Destatis (VGR 2021), jeweilige Preise, Mrd. Euro</a:t>
            </a:r>
          </a:p>
        </p:txBody>
      </p:sp>
      <p:pic>
        <p:nvPicPr>
          <p:cNvPr id="3" name="Grafik 2">
            <a:extLst>
              <a:ext uri="{FF2B5EF4-FFF2-40B4-BE49-F238E27FC236}">
                <a16:creationId xmlns:a16="http://schemas.microsoft.com/office/drawing/2014/main" id="{9380C4C4-894A-4A34-B9E3-B338D4178E47}"/>
              </a:ext>
            </a:extLst>
          </p:cNvPr>
          <p:cNvPicPr>
            <a:picLocks noChangeAspect="1"/>
          </p:cNvPicPr>
          <p:nvPr/>
        </p:nvPicPr>
        <p:blipFill>
          <a:blip r:embed="rId3"/>
          <a:stretch>
            <a:fillRect/>
          </a:stretch>
        </p:blipFill>
        <p:spPr>
          <a:xfrm>
            <a:off x="2084832" y="1436946"/>
            <a:ext cx="8057416" cy="4860668"/>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2383</Words>
  <Application>Microsoft Office PowerPoint</Application>
  <PresentationFormat>Breitbild</PresentationFormat>
  <Paragraphs>169</Paragraphs>
  <Slides>18</Slides>
  <Notes>18</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18</vt:i4>
      </vt:variant>
    </vt:vector>
  </HeadingPairs>
  <TitlesOfParts>
    <vt:vector size="24" baseType="lpstr">
      <vt:lpstr>Arial</vt:lpstr>
      <vt:lpstr>Calibri</vt:lpstr>
      <vt:lpstr>Calibri Light</vt:lpstr>
      <vt:lpstr>Sparkasse Rg</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Außenwirtschaft</dc:title>
  <dc:creator>BK</dc:creator>
  <cp:lastModifiedBy>bjk</cp:lastModifiedBy>
  <cp:revision>661</cp:revision>
  <dcterms:created xsi:type="dcterms:W3CDTF">2019-02-11T10:45:01Z</dcterms:created>
  <dcterms:modified xsi:type="dcterms:W3CDTF">2022-03-13T14:37:57Z</dcterms:modified>
</cp:coreProperties>
</file>