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12" r:id="rId2"/>
    <p:sldId id="389" r:id="rId3"/>
    <p:sldId id="366" r:id="rId4"/>
    <p:sldId id="375" r:id="rId5"/>
    <p:sldId id="368" r:id="rId6"/>
    <p:sldId id="369" r:id="rId7"/>
    <p:sldId id="370" r:id="rId8"/>
    <p:sldId id="376" r:id="rId9"/>
    <p:sldId id="972" r:id="rId10"/>
    <p:sldId id="1040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876" autoAdjust="0"/>
    <p:restoredTop sz="94660"/>
  </p:normalViewPr>
  <p:slideViewPr>
    <p:cSldViewPr snapToGrid="0">
      <p:cViewPr varScale="1">
        <p:scale>
          <a:sx n="79" d="100"/>
          <a:sy n="79" d="100"/>
        </p:scale>
        <p:origin x="10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88DB8-530C-4269-8329-B8EA10861C27}" type="datetimeFigureOut">
              <a:rPr lang="de-DE" smtClean="0"/>
              <a:t>08.03.2022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571D5-6680-4734-923E-3B58AF67DB7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8837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BB0B2E0-68E2-4CAC-B6D2-A9DB2FAAD935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837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4731750C-C2D9-4EA0-92BE-F14DF5E7411F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2544C13F-9959-4DF1-9B30-B723B52168F1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B0D5615-F20B-4D76-B320-60E40A97873D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45B7816-A449-4EA6-BADC-09902857C389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6BCA0C5D-FFD6-43C2-8CEA-75241ABDFBD8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eaLnBrk="0" hangingPunct="0">
              <a:spcBef>
                <a:spcPct val="30000"/>
              </a:spcBef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23900" algn="l"/>
                <a:tab pos="1446213" algn="l"/>
                <a:tab pos="2173288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FBB0B2E0-68E2-4CAC-B6D2-A9DB2FAAD935}" type="slidenum">
              <a:rPr lang="de-DE" altLang="de-DE" smtClean="0">
                <a:latin typeface="Sparkasse Rg" pitchFamily="34" charset="0"/>
              </a:rPr>
              <a:pPr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de-DE" altLang="de-DE">
              <a:latin typeface="Sparkasse Rg" pitchFamily="34" charset="0"/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2950"/>
            <a:ext cx="6619875" cy="3724275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3288" y="4716463"/>
            <a:ext cx="4992687" cy="4467225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altLang="de-D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8438"/>
          </a:xfrm>
          <a:solidFill>
            <a:srgbClr val="CFE7F5"/>
          </a:solidFill>
          <a:ln w="25400">
            <a:solidFill>
              <a:srgbClr val="808080"/>
            </a:solidFill>
            <a:prstDash val="solid"/>
          </a:ln>
        </p:spPr>
      </p:sp>
      <p:sp>
        <p:nvSpPr>
          <p:cNvPr id="3" name="Notizenplatzhalter 2"/>
          <p:cNvSpPr txBox="1">
            <a:spLocks noGrp="1"/>
          </p:cNvSpPr>
          <p:nvPr>
            <p:ph type="body" sz="quarter" idx="1"/>
          </p:nvPr>
        </p:nvSpPr>
        <p:spPr/>
        <p:txBody>
          <a:bodyPr>
            <a:spAutoFit/>
          </a:bodyPr>
          <a:lstStyle/>
          <a:p>
            <a:endParaRPr lang="de-DE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B3BC38-0E54-4E83-9C64-1B0FE8E89F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C9CF90-778D-4430-989D-B06B207ADD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ED90CBE-81D9-4643-A1AE-B86217ACC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D198-5CEA-4799-A978-D962845159A2}" type="datetime1">
              <a:rPr lang="de-DE" smtClean="0"/>
              <a:t>08.03.2022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0430AE-4C6A-4F3A-BF2A-58629ABF7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8FF889-B734-4B7E-8C08-21F1DFED8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267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25FA87-5309-445C-9DF0-8120FB89B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5B6BD61-2396-495A-BFAA-9C771E69D4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691E7EB-A39D-416C-A164-E12DC448A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20BD0-1847-4B21-B685-C3A45E7D7413}" type="datetime1">
              <a:rPr lang="de-DE" smtClean="0"/>
              <a:t>08.03.2022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205BF50-DB73-4D9C-A233-232EF43F25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98847C-98C6-4E04-B0E3-25C67DAD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883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9DF09E4-1D7F-4436-BB2D-7BBA2DFAA8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FB841EE-956E-461C-A772-D99AEC8E26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8F7EA14-14D1-4580-B7B3-29A6990D5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F6176-E65F-4264-AD61-F5E2A092842D}" type="datetime1">
              <a:rPr lang="de-DE" smtClean="0"/>
              <a:t>08.03.2022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68F3D65-3CE9-43EF-BC85-7C75F43647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32D8BE-F679-4B2A-88DB-2FF5CF793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46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5057A8-F611-4FAA-B2BA-81B3F30C3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70FC1B-9290-445A-A5BA-7821E22B5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2A07C6F-E1A4-42EA-8DA9-D15F0C56B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CE647-126E-458F-AFBA-019880C78C7A}" type="datetime1">
              <a:rPr lang="de-DE" smtClean="0"/>
              <a:t>08.03.2022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6EC9CDB-7938-478F-8860-68E65DC39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443BFFA-0090-4167-924A-A28E136B0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5494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5E69AB-0989-4918-8829-5B0AD31CE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C99E048-9AC8-4172-A009-61338CF2D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99301D-3635-494B-B445-07057B442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7E619-D22B-4CC6-9486-A488AA3E0A88}" type="datetime1">
              <a:rPr lang="de-DE" smtClean="0"/>
              <a:t>08.03.2022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B211C6-2A75-4A02-B91E-AF4317E25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7F28D0-1ACA-4356-ABE5-F63263946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25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A1A188-A70B-4B7E-BCBE-00830D5D40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A53C92-5708-4369-8C8B-E13D65EC91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CEEE671-CCEF-4F19-BC77-7AB2D9DD8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CBA611-0CEB-4900-BB6B-BFD245724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A3A83-2154-4301-8991-B0300989FFEC}" type="datetime1">
              <a:rPr lang="de-DE" smtClean="0"/>
              <a:t>08.03.2022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DE67985-3E25-4FF3-8259-41254491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8D3AE17-1B1A-441A-ADAB-EA753EFAF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452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E6D44B-ECB2-494B-B8DD-1ECD56F8D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788603-C259-4996-B635-C72A6C532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E5EE397-1447-4365-8C4D-5FF9A09D7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5F77450-0CED-4F63-AFF7-A0A89B3543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5992E2A0-8BDB-4F76-9EFD-16D48B20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146F1C1-333C-4E5A-8A21-0E00CC52B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026F7-720F-4E1D-9DF0-81165B8FF329}" type="datetime1">
              <a:rPr lang="de-DE" smtClean="0"/>
              <a:t>08.03.2022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B140476-F72C-43CA-B524-0F82D8BB9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74420F6-8C8B-4711-AE1B-287E00167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3274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29DFFF-4E57-4515-ACFA-89CD362EC0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E44362-E8E0-474C-90E4-0F4FEE906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2442C-BC34-49A6-8DEF-CF7AE8DED9D8}" type="datetime1">
              <a:rPr lang="de-DE" smtClean="0"/>
              <a:t>08.03.2022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DB84C6F-AD33-4F88-A79E-033B17A46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57A6BF78-29DB-4B06-A37A-C12BFB3A2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5482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B09D0F-C34E-4F2E-A969-A4A7F8B97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FA00D-E82C-4133-B939-9886F70DF297}" type="datetime1">
              <a:rPr lang="de-DE" smtClean="0"/>
              <a:t>08.03.2022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7DA608D-A34D-41DE-A4B0-ED9CBA5D3D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0BC1171-87BC-4E9C-9CA5-040C0BF2D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68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AE8FB-302A-47F7-8EF6-814F266C2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1ED2AE-63C2-4A88-8E72-1C8A8ADFBB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D1504-586F-4EEF-B44E-8DCF11D09F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98C045F-E74E-4EB9-A608-C48C206C3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3DAF5-50DC-4538-9FBE-59A29A326876}" type="datetime1">
              <a:rPr lang="de-DE" smtClean="0"/>
              <a:t>08.03.2022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301431-C3F5-4240-8C69-5B2793FF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411E00E-D6B7-4E10-9B25-9B938B79F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736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486D5B-B035-4C6E-B32C-E5BB0DB60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F3C39EE-6645-4E2B-8C44-42420026A3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9FD9577-3F00-433F-A5B5-D5EDE2FFDE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B6D8129-7F67-461A-ABC5-A539B51BD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5E05F-6CFE-4151-AF7F-8C1CF57AD225}" type="datetime1">
              <a:rPr lang="de-DE" smtClean="0"/>
              <a:t>08.03.2022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92C1295-848A-4E26-9974-D57A161E5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8616B5E-694A-44C5-8863-49AC0D6CA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942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EB59945B-5C60-4625-AD95-0F99A2DB9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0D677A7-E942-4AD7-8973-E54D531E9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8964EDA-3920-4803-A501-3B8BD18C18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0A1ED9-BB09-40F6-A96D-FA6BE76D4140}" type="datetime1">
              <a:rPr lang="de-DE" smtClean="0"/>
              <a:t>08.03.2022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16B5C8-851E-463F-BE62-78864A5EA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15A3770-135E-4C5B-87D8-C7193A65D1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B15BC7-5F82-419E-A605-7DD15ECFCFA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6637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pPr>
              <a:lnSpc>
                <a:spcPct val="100000"/>
              </a:lnSpc>
            </a:pPr>
            <a:r>
              <a:rPr lang="de-DE" sz="3266" b="1" dirty="0">
                <a:solidFill>
                  <a:srgbClr val="000000"/>
                </a:solidFill>
                <a:latin typeface="Arial"/>
              </a:rPr>
              <a:t>Makroökonomische Fragestellungen</a:t>
            </a:r>
            <a:endParaRPr sz="3266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57584" y="714110"/>
            <a:ext cx="8295271" cy="562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 dirty="0">
                <a:solidFill>
                  <a:srgbClr val="000000"/>
                </a:solidFill>
              </a:rPr>
              <a:t>Welche Bedeutung hat die Arbeitsmarktentwicklung für die Gesamtwirtschaft?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 dirty="0">
                <a:solidFill>
                  <a:srgbClr val="000000"/>
                </a:solidFill>
              </a:rPr>
              <a:t>Welche Auswirkungen haben die aktuellen Zentralbankentscheidungen auf die Zinsentwicklung?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 dirty="0">
                <a:solidFill>
                  <a:srgbClr val="000000"/>
                </a:solidFill>
              </a:rPr>
              <a:t>Welche Konsequenzen hat der demographische Wandel auf die Vermögensbildung im Allgemeinen?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 dirty="0">
                <a:solidFill>
                  <a:srgbClr val="000000"/>
                </a:solidFill>
              </a:rPr>
              <a:t>Welche Auswirkungen haben die globalen Veränderungen durch die </a:t>
            </a:r>
            <a:r>
              <a:rPr lang="de-DE" altLang="de-DE" sz="2000" dirty="0" err="1">
                <a:solidFill>
                  <a:srgbClr val="000000"/>
                </a:solidFill>
              </a:rPr>
              <a:t>Coronakrise</a:t>
            </a:r>
            <a:r>
              <a:rPr lang="de-DE" altLang="de-DE" sz="2000" dirty="0">
                <a:solidFill>
                  <a:srgbClr val="000000"/>
                </a:solidFill>
              </a:rPr>
              <a:t> auf das internationalen Handelsbeziehungen?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 dirty="0">
                <a:solidFill>
                  <a:srgbClr val="000000"/>
                </a:solidFill>
              </a:rPr>
              <a:t>Welche wirtschaftspolitischen Auswirkungen haben die angekündigten Programme zur Bekämpfung des Klimawandels im Allgemeinen und die Energiewende im Besonderen?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000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000" dirty="0">
                <a:solidFill>
                  <a:srgbClr val="000000"/>
                </a:solidFill>
              </a:rPr>
              <a:t>Welche </a:t>
            </a:r>
            <a:r>
              <a:rPr lang="de-DE" altLang="de-DE" sz="2000" dirty="0" err="1">
                <a:solidFill>
                  <a:srgbClr val="000000"/>
                </a:solidFill>
              </a:rPr>
              <a:t>wirtschaftspolitschen</a:t>
            </a:r>
            <a:r>
              <a:rPr lang="de-DE" altLang="de-DE" sz="2000" dirty="0">
                <a:solidFill>
                  <a:srgbClr val="000000"/>
                </a:solidFill>
              </a:rPr>
              <a:t> Auswirkungen zieht der Überfall Russlands, des größten Rohstofflieferanten der Welt, auf die Ukraine nach sich?</a:t>
            </a:r>
          </a:p>
        </p:txBody>
      </p:sp>
    </p:spTree>
    <p:extLst>
      <p:ext uri="{BB962C8B-B14F-4D97-AF65-F5344CB8AC3E}">
        <p14:creationId xmlns:p14="http://schemas.microsoft.com/office/powerpoint/2010/main" val="1983364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82835" y="101102"/>
            <a:ext cx="7326351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</a:rPr>
              <a:t>Der Wirtschaftskreislauf einer offenen Volkswirtschaft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741219" y="333894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H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5313218" y="3338946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U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7409186" y="9132"/>
            <a:ext cx="4692759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C</a:t>
            </a:r>
            <a:r>
              <a:rPr lang="de-DE" sz="1400" baseline="-25000" dirty="0"/>
              <a:t>H</a:t>
            </a:r>
            <a:r>
              <a:rPr lang="de-DE" sz="1400" dirty="0"/>
              <a:t>: Konsum der Haushalte (Kauf von einem Stuhl bei einem Unternehmen) </a:t>
            </a:r>
            <a:endParaRPr lang="de-DE" sz="1400" baseline="-25000" dirty="0"/>
          </a:p>
        </p:txBody>
      </p:sp>
      <p:cxnSp>
        <p:nvCxnSpPr>
          <p:cNvPr id="6" name="Gerade Verbindung mit Pfeil 5"/>
          <p:cNvCxnSpPr/>
          <p:nvPr/>
        </p:nvCxnSpPr>
        <p:spPr>
          <a:xfrm>
            <a:off x="1070155" y="3579031"/>
            <a:ext cx="42430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hteck 7"/>
          <p:cNvSpPr/>
          <p:nvPr/>
        </p:nvSpPr>
        <p:spPr>
          <a:xfrm>
            <a:off x="1399091" y="3530540"/>
            <a:ext cx="4042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C</a:t>
            </a:r>
            <a:r>
              <a:rPr lang="de-DE" baseline="-25000" dirty="0"/>
              <a:t>H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7409187" y="438341"/>
            <a:ext cx="4692759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Y</a:t>
            </a:r>
            <a:r>
              <a:rPr lang="de-DE" sz="1400" baseline="-25000" dirty="0"/>
              <a:t>H/U</a:t>
            </a:r>
            <a:r>
              <a:rPr lang="de-DE" sz="1400" dirty="0"/>
              <a:t>: Die Unternehmen zahlen den Haushalten Löhne</a:t>
            </a:r>
            <a:endParaRPr lang="de-DE" sz="1400" baseline="-25000" dirty="0"/>
          </a:p>
        </p:txBody>
      </p:sp>
      <p:cxnSp>
        <p:nvCxnSpPr>
          <p:cNvPr id="11" name="Gerade Verbindung mit Pfeil 10"/>
          <p:cNvCxnSpPr/>
          <p:nvPr/>
        </p:nvCxnSpPr>
        <p:spPr>
          <a:xfrm flipH="1" flipV="1">
            <a:off x="1011382" y="3401291"/>
            <a:ext cx="4208210" cy="207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hteck 11"/>
          <p:cNvSpPr/>
          <p:nvPr/>
        </p:nvSpPr>
        <p:spPr>
          <a:xfrm>
            <a:off x="4580004" y="3052742"/>
            <a:ext cx="5517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Y</a:t>
            </a:r>
            <a:r>
              <a:rPr lang="de-DE" baseline="-25000" dirty="0"/>
              <a:t>H/U</a:t>
            </a:r>
            <a:endParaRPr lang="de-DE" dirty="0"/>
          </a:p>
        </p:txBody>
      </p:sp>
      <p:sp>
        <p:nvSpPr>
          <p:cNvPr id="14" name="Textfeld 13"/>
          <p:cNvSpPr txBox="1"/>
          <p:nvPr/>
        </p:nvSpPr>
        <p:spPr>
          <a:xfrm>
            <a:off x="7409186" y="756995"/>
            <a:ext cx="4692759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T</a:t>
            </a:r>
            <a:r>
              <a:rPr lang="de-DE" sz="1400" baseline="-25000" dirty="0"/>
              <a:t>H</a:t>
            </a:r>
            <a:r>
              <a:rPr lang="de-DE" sz="1400" dirty="0"/>
              <a:t>: Die Haushalte zahlen Steuern an den Staat</a:t>
            </a:r>
            <a:endParaRPr lang="de-DE" sz="1400" baseline="-25000" dirty="0"/>
          </a:p>
        </p:txBody>
      </p:sp>
      <p:sp>
        <p:nvSpPr>
          <p:cNvPr id="15" name="Textfeld 14"/>
          <p:cNvSpPr txBox="1"/>
          <p:nvPr/>
        </p:nvSpPr>
        <p:spPr>
          <a:xfrm>
            <a:off x="7409186" y="1035725"/>
            <a:ext cx="469276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T</a:t>
            </a:r>
            <a:r>
              <a:rPr lang="de-DE" sz="1400" baseline="-25000" dirty="0"/>
              <a:t>U</a:t>
            </a:r>
            <a:r>
              <a:rPr lang="de-DE" sz="1400" dirty="0"/>
              <a:t>: Die Unternehmen zahlen Steuern an den Staat</a:t>
            </a:r>
            <a:endParaRPr lang="de-DE" sz="1400" baseline="-25000" dirty="0"/>
          </a:p>
        </p:txBody>
      </p:sp>
      <p:cxnSp>
        <p:nvCxnSpPr>
          <p:cNvPr id="16" name="Gerade Verbindung mit Pfeil 15"/>
          <p:cNvCxnSpPr/>
          <p:nvPr/>
        </p:nvCxnSpPr>
        <p:spPr>
          <a:xfrm flipH="1" flipV="1">
            <a:off x="3236342" y="1254515"/>
            <a:ext cx="1953490" cy="20106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/>
          <p:nvPr/>
        </p:nvCxnSpPr>
        <p:spPr>
          <a:xfrm flipV="1">
            <a:off x="905687" y="1364673"/>
            <a:ext cx="1955277" cy="19441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feld 22"/>
          <p:cNvSpPr txBox="1"/>
          <p:nvPr/>
        </p:nvSpPr>
        <p:spPr>
          <a:xfrm>
            <a:off x="2932171" y="877709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S</a:t>
            </a:r>
          </a:p>
        </p:txBody>
      </p:sp>
      <p:sp>
        <p:nvSpPr>
          <p:cNvPr id="22" name="Rechteck 21"/>
          <p:cNvSpPr/>
          <p:nvPr/>
        </p:nvSpPr>
        <p:spPr>
          <a:xfrm>
            <a:off x="2599434" y="1533245"/>
            <a:ext cx="3930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T</a:t>
            </a:r>
            <a:r>
              <a:rPr lang="de-DE" baseline="-25000" dirty="0"/>
              <a:t>H</a:t>
            </a:r>
            <a:endParaRPr lang="de-DE" dirty="0"/>
          </a:p>
        </p:txBody>
      </p:sp>
      <p:sp>
        <p:nvSpPr>
          <p:cNvPr id="25" name="Rechteck 24"/>
          <p:cNvSpPr/>
          <p:nvPr/>
        </p:nvSpPr>
        <p:spPr>
          <a:xfrm>
            <a:off x="4274369" y="2547237"/>
            <a:ext cx="3962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T</a:t>
            </a:r>
            <a:r>
              <a:rPr lang="de-DE" baseline="-25000" dirty="0"/>
              <a:t>U</a:t>
            </a:r>
            <a:endParaRPr lang="de-DE" dirty="0"/>
          </a:p>
        </p:txBody>
      </p:sp>
      <p:sp>
        <p:nvSpPr>
          <p:cNvPr id="26" name="Textfeld 25"/>
          <p:cNvSpPr txBox="1"/>
          <p:nvPr/>
        </p:nvSpPr>
        <p:spPr>
          <a:xfrm>
            <a:off x="7409184" y="1288492"/>
            <a:ext cx="4692761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Z</a:t>
            </a:r>
            <a:r>
              <a:rPr lang="de-DE" sz="1400" baseline="-25000" dirty="0"/>
              <a:t>U</a:t>
            </a:r>
            <a:r>
              <a:rPr lang="de-DE" sz="1400" dirty="0"/>
              <a:t>: Der Staat zahlt Subventionen an die  Unternehmen </a:t>
            </a:r>
            <a:endParaRPr lang="de-DE" sz="1400" baseline="-25000" dirty="0"/>
          </a:p>
        </p:txBody>
      </p:sp>
      <p:sp>
        <p:nvSpPr>
          <p:cNvPr id="27" name="Textfeld 26"/>
          <p:cNvSpPr txBox="1"/>
          <p:nvPr/>
        </p:nvSpPr>
        <p:spPr>
          <a:xfrm>
            <a:off x="7427502" y="1586482"/>
            <a:ext cx="434058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Z</a:t>
            </a:r>
            <a:r>
              <a:rPr lang="de-DE" sz="1400" baseline="-25000" dirty="0"/>
              <a:t>H</a:t>
            </a:r>
            <a:r>
              <a:rPr lang="de-DE" sz="1400" dirty="0"/>
              <a:t>: Der Staat zahlt Transferleistungen an die Haushalte (z.B. Arbeitslosengeld, Renten, Kindergeld)</a:t>
            </a:r>
            <a:endParaRPr lang="de-DE" sz="1400" baseline="-25000" dirty="0"/>
          </a:p>
        </p:txBody>
      </p:sp>
      <p:cxnSp>
        <p:nvCxnSpPr>
          <p:cNvPr id="28" name="Gerade Verbindung mit Pfeil 27"/>
          <p:cNvCxnSpPr/>
          <p:nvPr/>
        </p:nvCxnSpPr>
        <p:spPr>
          <a:xfrm>
            <a:off x="3367868" y="1197346"/>
            <a:ext cx="1974319" cy="20400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/>
          <p:nvPr/>
        </p:nvCxnSpPr>
        <p:spPr>
          <a:xfrm flipH="1">
            <a:off x="915522" y="1197346"/>
            <a:ext cx="1801619" cy="18224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12" name="Rechteck 38911"/>
          <p:cNvSpPr/>
          <p:nvPr/>
        </p:nvSpPr>
        <p:spPr>
          <a:xfrm>
            <a:off x="2067363" y="1211309"/>
            <a:ext cx="388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Z</a:t>
            </a:r>
            <a:r>
              <a:rPr lang="de-DE" baseline="-25000" dirty="0"/>
              <a:t>H</a:t>
            </a:r>
            <a:endParaRPr lang="de-DE" dirty="0"/>
          </a:p>
        </p:txBody>
      </p:sp>
      <p:sp>
        <p:nvSpPr>
          <p:cNvPr id="34" name="Rechteck 33"/>
          <p:cNvSpPr/>
          <p:nvPr/>
        </p:nvSpPr>
        <p:spPr>
          <a:xfrm>
            <a:off x="3746011" y="1275188"/>
            <a:ext cx="3914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Z</a:t>
            </a:r>
            <a:r>
              <a:rPr lang="de-DE" baseline="-25000" dirty="0"/>
              <a:t>U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7404240" y="2088010"/>
            <a:ext cx="4787760" cy="3832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Y</a:t>
            </a:r>
            <a:r>
              <a:rPr lang="de-DE" sz="1400" baseline="-25000" dirty="0"/>
              <a:t>H/St</a:t>
            </a:r>
            <a:r>
              <a:rPr lang="de-DE" sz="1400" dirty="0"/>
              <a:t>: Der Staat zahlt den Haushalten Löhne (Staatsbedienstete)</a:t>
            </a:r>
            <a:endParaRPr lang="de-DE" sz="1400" baseline="-25000" dirty="0"/>
          </a:p>
        </p:txBody>
      </p:sp>
      <p:sp>
        <p:nvSpPr>
          <p:cNvPr id="38916" name="Rechteck 38915"/>
          <p:cNvSpPr/>
          <p:nvPr/>
        </p:nvSpPr>
        <p:spPr>
          <a:xfrm>
            <a:off x="965687" y="928349"/>
            <a:ext cx="5229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Y</a:t>
            </a:r>
            <a:r>
              <a:rPr lang="de-DE" baseline="-25000" dirty="0"/>
              <a:t>H/S</a:t>
            </a:r>
            <a:endParaRPr lang="de-DE" dirty="0"/>
          </a:p>
        </p:txBody>
      </p:sp>
      <p:grpSp>
        <p:nvGrpSpPr>
          <p:cNvPr id="38920" name="Gruppieren 38919"/>
          <p:cNvGrpSpPr/>
          <p:nvPr/>
        </p:nvGrpSpPr>
        <p:grpSpPr>
          <a:xfrm>
            <a:off x="620876" y="810492"/>
            <a:ext cx="2066908" cy="2594263"/>
            <a:chOff x="620876" y="810492"/>
            <a:chExt cx="2066908" cy="2594263"/>
          </a:xfrm>
        </p:grpSpPr>
        <p:sp>
          <p:nvSpPr>
            <p:cNvPr id="38914" name="Freihandform 38913"/>
            <p:cNvSpPr/>
            <p:nvPr/>
          </p:nvSpPr>
          <p:spPr>
            <a:xfrm>
              <a:off x="620876" y="810492"/>
              <a:ext cx="2066908" cy="2535382"/>
            </a:xfrm>
            <a:custGeom>
              <a:avLst/>
              <a:gdLst>
                <a:gd name="connsiteX0" fmla="*/ 2066908 w 2066908"/>
                <a:gd name="connsiteY0" fmla="*/ 0 h 2535382"/>
                <a:gd name="connsiteX1" fmla="*/ 265817 w 2066908"/>
                <a:gd name="connsiteY1" fmla="*/ 858982 h 2535382"/>
                <a:gd name="connsiteX2" fmla="*/ 44144 w 2066908"/>
                <a:gd name="connsiteY2" fmla="*/ 2535382 h 2535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66908" h="2535382">
                  <a:moveTo>
                    <a:pt x="2066908" y="0"/>
                  </a:moveTo>
                  <a:cubicBezTo>
                    <a:pt x="1334926" y="218209"/>
                    <a:pt x="602944" y="436418"/>
                    <a:pt x="265817" y="858982"/>
                  </a:cubicBezTo>
                  <a:cubicBezTo>
                    <a:pt x="-71310" y="1281546"/>
                    <a:pt x="-13583" y="1908464"/>
                    <a:pt x="44144" y="253538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39" name="Gerade Verbindung mit Pfeil 38"/>
            <p:cNvCxnSpPr/>
            <p:nvPr/>
          </p:nvCxnSpPr>
          <p:spPr>
            <a:xfrm>
              <a:off x="642233" y="3299379"/>
              <a:ext cx="131928" cy="10537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Textfeld 43"/>
          <p:cNvSpPr txBox="1"/>
          <p:nvPr/>
        </p:nvSpPr>
        <p:spPr>
          <a:xfrm>
            <a:off x="5800062" y="583763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45" name="Gerade Verbindung mit Pfeil 44"/>
          <p:cNvCxnSpPr/>
          <p:nvPr/>
        </p:nvCxnSpPr>
        <p:spPr>
          <a:xfrm flipH="1" flipV="1">
            <a:off x="5642154" y="3708278"/>
            <a:ext cx="385787" cy="21996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feld 46"/>
          <p:cNvSpPr txBox="1"/>
          <p:nvPr/>
        </p:nvSpPr>
        <p:spPr>
          <a:xfrm>
            <a:off x="7376530" y="2386532"/>
            <a:ext cx="4787760" cy="3832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EX: Exporte (Man beachte die Pfeilrichtung! Es handelt sich um Geldströme!)</a:t>
            </a:r>
            <a:endParaRPr lang="de-DE" sz="1400" baseline="-25000" dirty="0"/>
          </a:p>
        </p:txBody>
      </p:sp>
      <p:sp>
        <p:nvSpPr>
          <p:cNvPr id="48" name="Textfeld 47"/>
          <p:cNvSpPr txBox="1"/>
          <p:nvPr/>
        </p:nvSpPr>
        <p:spPr>
          <a:xfrm>
            <a:off x="7376530" y="2846180"/>
            <a:ext cx="4787760" cy="3832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IM: Importe</a:t>
            </a:r>
            <a:endParaRPr lang="de-DE" sz="1400" baseline="-25000" dirty="0"/>
          </a:p>
        </p:txBody>
      </p:sp>
      <p:cxnSp>
        <p:nvCxnSpPr>
          <p:cNvPr id="49" name="Gerade Verbindung mit Pfeil 48"/>
          <p:cNvCxnSpPr>
            <a:stCxn id="4" idx="2"/>
          </p:cNvCxnSpPr>
          <p:nvPr/>
        </p:nvCxnSpPr>
        <p:spPr>
          <a:xfrm>
            <a:off x="5477686" y="3708278"/>
            <a:ext cx="322376" cy="20621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24" name="Rechteck 38923"/>
          <p:cNvSpPr/>
          <p:nvPr/>
        </p:nvSpPr>
        <p:spPr>
          <a:xfrm>
            <a:off x="5800062" y="4081306"/>
            <a:ext cx="4171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EX</a:t>
            </a:r>
          </a:p>
        </p:txBody>
      </p:sp>
      <p:sp>
        <p:nvSpPr>
          <p:cNvPr id="53" name="Rechteck 52"/>
          <p:cNvSpPr/>
          <p:nvPr/>
        </p:nvSpPr>
        <p:spPr>
          <a:xfrm>
            <a:off x="5186901" y="4394499"/>
            <a:ext cx="439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IM</a:t>
            </a:r>
          </a:p>
        </p:txBody>
      </p:sp>
      <p:grpSp>
        <p:nvGrpSpPr>
          <p:cNvPr id="38929" name="Gruppieren 38928"/>
          <p:cNvGrpSpPr/>
          <p:nvPr/>
        </p:nvGrpSpPr>
        <p:grpSpPr>
          <a:xfrm>
            <a:off x="355834" y="3761509"/>
            <a:ext cx="5479213" cy="2641467"/>
            <a:chOff x="355834" y="3761509"/>
            <a:chExt cx="5479213" cy="2641467"/>
          </a:xfrm>
        </p:grpSpPr>
        <p:sp>
          <p:nvSpPr>
            <p:cNvPr id="38925" name="Freihandform 38924"/>
            <p:cNvSpPr/>
            <p:nvPr/>
          </p:nvSpPr>
          <p:spPr>
            <a:xfrm>
              <a:off x="355834" y="3761509"/>
              <a:ext cx="5345311" cy="2641467"/>
            </a:xfrm>
            <a:custGeom>
              <a:avLst/>
              <a:gdLst>
                <a:gd name="connsiteX0" fmla="*/ 454657 w 5345311"/>
                <a:gd name="connsiteY0" fmla="*/ 0 h 2641467"/>
                <a:gd name="connsiteX1" fmla="*/ 475439 w 5345311"/>
                <a:gd name="connsiteY1" fmla="*/ 2396836 h 2641467"/>
                <a:gd name="connsiteX2" fmla="*/ 5345311 w 5345311"/>
                <a:gd name="connsiteY2" fmla="*/ 2438400 h 2641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345311" h="2641467">
                  <a:moveTo>
                    <a:pt x="454657" y="0"/>
                  </a:moveTo>
                  <a:cubicBezTo>
                    <a:pt x="57493" y="995218"/>
                    <a:pt x="-339670" y="1990436"/>
                    <a:pt x="475439" y="2396836"/>
                  </a:cubicBezTo>
                  <a:cubicBezTo>
                    <a:pt x="1290548" y="2803236"/>
                    <a:pt x="3317929" y="2620818"/>
                    <a:pt x="5345311" y="243840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55" name="Gerade Verbindung mit Pfeil 54"/>
            <p:cNvCxnSpPr>
              <a:stCxn id="38925" idx="2"/>
            </p:cNvCxnSpPr>
            <p:nvPr/>
          </p:nvCxnSpPr>
          <p:spPr>
            <a:xfrm flipV="1">
              <a:off x="5701145" y="6143446"/>
              <a:ext cx="133902" cy="5646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Textfeld 59"/>
          <p:cNvSpPr txBox="1"/>
          <p:nvPr/>
        </p:nvSpPr>
        <p:spPr>
          <a:xfrm>
            <a:off x="7376530" y="3134395"/>
            <a:ext cx="4787760" cy="3832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NÜ: Nettoübertragungen (Transfers der privaten Haushalte an das Ausland, diese müssen natürlich nicht zwingend positiv sein!)</a:t>
            </a:r>
            <a:endParaRPr lang="de-DE" sz="1400" baseline="-25000" dirty="0"/>
          </a:p>
        </p:txBody>
      </p:sp>
      <p:sp>
        <p:nvSpPr>
          <p:cNvPr id="38930" name="Rechteck 38929"/>
          <p:cNvSpPr/>
          <p:nvPr/>
        </p:nvSpPr>
        <p:spPr>
          <a:xfrm>
            <a:off x="3562462" y="6326970"/>
            <a:ext cx="48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NÜ</a:t>
            </a:r>
          </a:p>
        </p:txBody>
      </p:sp>
      <p:sp>
        <p:nvSpPr>
          <p:cNvPr id="62" name="Textfeld 61"/>
          <p:cNvSpPr txBox="1"/>
          <p:nvPr/>
        </p:nvSpPr>
        <p:spPr>
          <a:xfrm>
            <a:off x="2786939" y="5723226"/>
            <a:ext cx="4383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VÄ</a:t>
            </a:r>
          </a:p>
        </p:txBody>
      </p:sp>
      <p:cxnSp>
        <p:nvCxnSpPr>
          <p:cNvPr id="63" name="Gerade Verbindung mit Pfeil 62"/>
          <p:cNvCxnSpPr/>
          <p:nvPr/>
        </p:nvCxnSpPr>
        <p:spPr>
          <a:xfrm>
            <a:off x="1070155" y="3837709"/>
            <a:ext cx="1529279" cy="18855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rade Verbindung mit Pfeil 65"/>
          <p:cNvCxnSpPr/>
          <p:nvPr/>
        </p:nvCxnSpPr>
        <p:spPr>
          <a:xfrm flipH="1">
            <a:off x="3313755" y="3681648"/>
            <a:ext cx="1999463" cy="19529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Gerade Verbindung mit Pfeil 67"/>
          <p:cNvCxnSpPr/>
          <p:nvPr/>
        </p:nvCxnSpPr>
        <p:spPr>
          <a:xfrm flipH="1">
            <a:off x="2931636" y="1418292"/>
            <a:ext cx="110789" cy="4044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Gerade Verbindung mit Pfeil 69"/>
          <p:cNvCxnSpPr/>
          <p:nvPr/>
        </p:nvCxnSpPr>
        <p:spPr>
          <a:xfrm flipV="1">
            <a:off x="3083987" y="1383215"/>
            <a:ext cx="81856" cy="41655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Gerade Verbindung mit Pfeil 73"/>
          <p:cNvCxnSpPr/>
          <p:nvPr/>
        </p:nvCxnSpPr>
        <p:spPr>
          <a:xfrm flipV="1">
            <a:off x="3141342" y="3761510"/>
            <a:ext cx="1930675" cy="18796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 Verbindung mit Pfeil 77"/>
          <p:cNvCxnSpPr/>
          <p:nvPr/>
        </p:nvCxnSpPr>
        <p:spPr>
          <a:xfrm flipH="1" flipV="1">
            <a:off x="1157890" y="3735989"/>
            <a:ext cx="1648758" cy="19738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feld 79"/>
          <p:cNvSpPr txBox="1"/>
          <p:nvPr/>
        </p:nvSpPr>
        <p:spPr>
          <a:xfrm>
            <a:off x="7376530" y="3899872"/>
            <a:ext cx="469276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I</a:t>
            </a:r>
            <a:r>
              <a:rPr lang="de-DE" sz="1400" baseline="-25000" dirty="0"/>
              <a:t>U</a:t>
            </a:r>
            <a:r>
              <a:rPr lang="de-DE" sz="1400" dirty="0"/>
              <a:t>: Investieren der Unternehmen</a:t>
            </a:r>
            <a:endParaRPr lang="de-DE" sz="1400" baseline="-25000" dirty="0"/>
          </a:p>
        </p:txBody>
      </p:sp>
      <p:sp>
        <p:nvSpPr>
          <p:cNvPr id="81" name="Textfeld 80"/>
          <p:cNvSpPr txBox="1"/>
          <p:nvPr/>
        </p:nvSpPr>
        <p:spPr>
          <a:xfrm>
            <a:off x="7376530" y="4164343"/>
            <a:ext cx="469276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I</a:t>
            </a:r>
            <a:r>
              <a:rPr lang="de-DE" sz="1400" baseline="-25000" dirty="0"/>
              <a:t>H</a:t>
            </a:r>
            <a:r>
              <a:rPr lang="de-DE" sz="1400" dirty="0"/>
              <a:t>: Investieren der Haushalte</a:t>
            </a:r>
            <a:endParaRPr lang="de-DE" sz="1400" baseline="-25000" dirty="0"/>
          </a:p>
        </p:txBody>
      </p:sp>
      <p:sp>
        <p:nvSpPr>
          <p:cNvPr id="82" name="Textfeld 81"/>
          <p:cNvSpPr txBox="1"/>
          <p:nvPr/>
        </p:nvSpPr>
        <p:spPr>
          <a:xfrm>
            <a:off x="7373641" y="4437207"/>
            <a:ext cx="469276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 err="1"/>
              <a:t>I</a:t>
            </a:r>
            <a:r>
              <a:rPr lang="de-DE" sz="1400" baseline="-25000" dirty="0" err="1"/>
              <a:t>St</a:t>
            </a:r>
            <a:r>
              <a:rPr lang="de-DE" sz="1400" dirty="0"/>
              <a:t>: Investieren des Staates</a:t>
            </a:r>
            <a:endParaRPr lang="de-DE" sz="1400" baseline="-25000" dirty="0"/>
          </a:p>
        </p:txBody>
      </p:sp>
      <p:sp>
        <p:nvSpPr>
          <p:cNvPr id="83" name="Textfeld 82"/>
          <p:cNvSpPr txBox="1"/>
          <p:nvPr/>
        </p:nvSpPr>
        <p:spPr>
          <a:xfrm>
            <a:off x="7370752" y="4771901"/>
            <a:ext cx="469276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S</a:t>
            </a:r>
            <a:r>
              <a:rPr lang="de-DE" sz="1400" baseline="-25000" dirty="0"/>
              <a:t>U</a:t>
            </a:r>
            <a:r>
              <a:rPr lang="de-DE" sz="1400" dirty="0"/>
              <a:t>: Sparen der Unternehmen</a:t>
            </a:r>
            <a:endParaRPr lang="de-DE" sz="1400" baseline="-25000" dirty="0"/>
          </a:p>
        </p:txBody>
      </p:sp>
      <p:sp>
        <p:nvSpPr>
          <p:cNvPr id="84" name="Textfeld 83"/>
          <p:cNvSpPr txBox="1"/>
          <p:nvPr/>
        </p:nvSpPr>
        <p:spPr>
          <a:xfrm>
            <a:off x="7376530" y="5076176"/>
            <a:ext cx="4692760" cy="45922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S</a:t>
            </a:r>
            <a:r>
              <a:rPr lang="de-DE" sz="1400" baseline="-25000" dirty="0"/>
              <a:t>H</a:t>
            </a:r>
            <a:r>
              <a:rPr lang="de-DE" sz="1400" dirty="0"/>
              <a:t>: Sparen der Haushalte</a:t>
            </a:r>
            <a:endParaRPr lang="de-DE" sz="1400" baseline="-25000" dirty="0"/>
          </a:p>
        </p:txBody>
      </p:sp>
      <p:sp>
        <p:nvSpPr>
          <p:cNvPr id="85" name="Textfeld 84"/>
          <p:cNvSpPr txBox="1"/>
          <p:nvPr/>
        </p:nvSpPr>
        <p:spPr>
          <a:xfrm>
            <a:off x="7370752" y="5378990"/>
            <a:ext cx="4692760" cy="30966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 err="1"/>
              <a:t>S</a:t>
            </a:r>
            <a:r>
              <a:rPr lang="de-DE" sz="1400" baseline="-25000" dirty="0" err="1"/>
              <a:t>St</a:t>
            </a:r>
            <a:r>
              <a:rPr lang="de-DE" sz="1400" dirty="0"/>
              <a:t>: Sparen des Staates</a:t>
            </a:r>
            <a:endParaRPr lang="de-DE" sz="1400" baseline="-25000" dirty="0"/>
          </a:p>
        </p:txBody>
      </p:sp>
      <p:sp>
        <p:nvSpPr>
          <p:cNvPr id="38942" name="Rechteck 38941"/>
          <p:cNvSpPr/>
          <p:nvPr/>
        </p:nvSpPr>
        <p:spPr>
          <a:xfrm>
            <a:off x="4006842" y="4209291"/>
            <a:ext cx="3417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U</a:t>
            </a:r>
            <a:endParaRPr lang="de-DE" dirty="0"/>
          </a:p>
        </p:txBody>
      </p:sp>
      <p:sp>
        <p:nvSpPr>
          <p:cNvPr id="87" name="Rechteck 86"/>
          <p:cNvSpPr/>
          <p:nvPr/>
        </p:nvSpPr>
        <p:spPr>
          <a:xfrm>
            <a:off x="3162780" y="2526665"/>
            <a:ext cx="3642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I</a:t>
            </a:r>
            <a:r>
              <a:rPr lang="de-DE" baseline="-25000" dirty="0" err="1"/>
              <a:t>St</a:t>
            </a:r>
            <a:endParaRPr lang="de-DE" dirty="0"/>
          </a:p>
        </p:txBody>
      </p:sp>
      <p:sp>
        <p:nvSpPr>
          <p:cNvPr id="88" name="Rechteck 87"/>
          <p:cNvSpPr/>
          <p:nvPr/>
        </p:nvSpPr>
        <p:spPr>
          <a:xfrm>
            <a:off x="1825458" y="4232840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I</a:t>
            </a:r>
            <a:r>
              <a:rPr lang="de-DE" baseline="-25000" dirty="0"/>
              <a:t>H</a:t>
            </a:r>
            <a:endParaRPr lang="de-DE" dirty="0"/>
          </a:p>
        </p:txBody>
      </p:sp>
      <p:sp>
        <p:nvSpPr>
          <p:cNvPr id="89" name="Rechteck 88"/>
          <p:cNvSpPr/>
          <p:nvPr/>
        </p:nvSpPr>
        <p:spPr>
          <a:xfrm>
            <a:off x="4206657" y="4666821"/>
            <a:ext cx="3898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S</a:t>
            </a:r>
            <a:r>
              <a:rPr lang="de-DE" baseline="-25000" dirty="0"/>
              <a:t>U</a:t>
            </a:r>
            <a:endParaRPr lang="de-DE" dirty="0"/>
          </a:p>
        </p:txBody>
      </p:sp>
      <p:sp>
        <p:nvSpPr>
          <p:cNvPr id="90" name="Rechteck 89"/>
          <p:cNvSpPr/>
          <p:nvPr/>
        </p:nvSpPr>
        <p:spPr>
          <a:xfrm>
            <a:off x="2664016" y="2679065"/>
            <a:ext cx="4122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 err="1"/>
              <a:t>S</a:t>
            </a:r>
            <a:r>
              <a:rPr lang="de-DE" baseline="-25000" dirty="0" err="1"/>
              <a:t>St</a:t>
            </a:r>
            <a:endParaRPr lang="de-DE" dirty="0"/>
          </a:p>
        </p:txBody>
      </p:sp>
      <p:sp>
        <p:nvSpPr>
          <p:cNvPr id="91" name="Rechteck 90"/>
          <p:cNvSpPr/>
          <p:nvPr/>
        </p:nvSpPr>
        <p:spPr>
          <a:xfrm>
            <a:off x="1326694" y="4385240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S</a:t>
            </a:r>
            <a:r>
              <a:rPr lang="de-DE" baseline="-25000" dirty="0"/>
              <a:t>H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7370752" y="5763135"/>
            <a:ext cx="4793538" cy="101046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LB: Da natürlich weder EX=IM gelten muss, noch NÜ genauso groß sein muss, wie der Handelsbilanzsaldo EX-IM, muss für den Ausgleich am Pol des Auslandes ein Pfeil mit EX-IM-NÜ=LB hineingehen. Diese Größe nennt man Leistungsbilanz!</a:t>
            </a:r>
            <a:endParaRPr lang="de-DE" sz="1400" baseline="-25000" dirty="0"/>
          </a:p>
        </p:txBody>
      </p:sp>
      <p:cxnSp>
        <p:nvCxnSpPr>
          <p:cNvPr id="93" name="Gerade Verbindung mit Pfeil 92"/>
          <p:cNvCxnSpPr>
            <a:endCxn id="44" idx="1"/>
          </p:cNvCxnSpPr>
          <p:nvPr/>
        </p:nvCxnSpPr>
        <p:spPr>
          <a:xfrm>
            <a:off x="3222636" y="5918681"/>
            <a:ext cx="2577426" cy="103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hteck 94"/>
          <p:cNvSpPr/>
          <p:nvPr/>
        </p:nvSpPr>
        <p:spPr>
          <a:xfrm>
            <a:off x="3851831" y="5621992"/>
            <a:ext cx="14478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/>
              <a:t>LB=EX-IM-NÜ</a:t>
            </a:r>
          </a:p>
        </p:txBody>
      </p:sp>
      <p:sp>
        <p:nvSpPr>
          <p:cNvPr id="64" name="Textfeld 63"/>
          <p:cNvSpPr txBox="1"/>
          <p:nvPr/>
        </p:nvSpPr>
        <p:spPr>
          <a:xfrm>
            <a:off x="3851831" y="521708"/>
            <a:ext cx="3499968" cy="72201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400" dirty="0"/>
              <a:t>S: Staat	H: Haushalte       A: Ausland</a:t>
            </a:r>
          </a:p>
          <a:p>
            <a:r>
              <a:rPr lang="de-DE" sz="1400" dirty="0"/>
              <a:t>                       VÄ: Vermögensveränderung</a:t>
            </a:r>
          </a:p>
          <a:p>
            <a:r>
              <a:rPr lang="de-DE" sz="1400" dirty="0"/>
              <a:t>                       U:Unternehmen</a:t>
            </a:r>
          </a:p>
        </p:txBody>
      </p:sp>
    </p:spTree>
    <p:extLst>
      <p:ext uri="{BB962C8B-B14F-4D97-AF65-F5344CB8AC3E}">
        <p14:creationId xmlns:p14="http://schemas.microsoft.com/office/powerpoint/2010/main" val="7856267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2" grpId="0"/>
      <p:bldP spid="14" grpId="0"/>
      <p:bldP spid="15" grpId="0"/>
      <p:bldP spid="22" grpId="0"/>
      <p:bldP spid="25" grpId="0"/>
      <p:bldP spid="27" grpId="0"/>
      <p:bldP spid="38912" grpId="0"/>
      <p:bldP spid="34" grpId="0"/>
      <p:bldP spid="35" grpId="0"/>
      <p:bldP spid="38916" grpId="0"/>
      <p:bldP spid="47" grpId="0"/>
      <p:bldP spid="48" grpId="0"/>
      <p:bldP spid="38924" grpId="0"/>
      <p:bldP spid="53" grpId="0"/>
      <p:bldP spid="60" grpId="0"/>
      <p:bldP spid="38930" grpId="0"/>
      <p:bldP spid="80" grpId="0"/>
      <p:bldP spid="81" grpId="0"/>
      <p:bldP spid="82" grpId="0"/>
      <p:bldP spid="83" grpId="0"/>
      <p:bldP spid="84" grpId="0"/>
      <p:bldP spid="85" grpId="0"/>
      <p:bldP spid="38942" grpId="0"/>
      <p:bldP spid="87" grpId="0"/>
      <p:bldP spid="88" grpId="0"/>
      <p:bldP spid="89" grpId="0"/>
      <p:bldP spid="90" grpId="0"/>
      <p:bldP spid="91" grpId="0"/>
      <p:bldP spid="92" grpId="0"/>
      <p:bldP spid="9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Shape 2"/>
          <p:cNvSpPr txBox="1"/>
          <p:nvPr/>
        </p:nvSpPr>
        <p:spPr>
          <a:xfrm>
            <a:off x="1600268" y="104181"/>
            <a:ext cx="7761950" cy="744941"/>
          </a:xfrm>
          <a:prstGeom prst="rect">
            <a:avLst/>
          </a:prstGeom>
          <a:noFill/>
          <a:ln>
            <a:noFill/>
          </a:ln>
        </p:spPr>
        <p:txBody>
          <a:bodyPr lIns="81646" tIns="40823" rIns="81646" bIns="40823" anchor="ctr" anchorCtr="1"/>
          <a:lstStyle/>
          <a:p>
            <a:r>
              <a:rPr lang="de-DE" sz="3266" b="1" dirty="0"/>
              <a:t>Makroökonomische Sachverhalte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8087" y="714108"/>
            <a:ext cx="11216639" cy="4106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Das Wirtschaftswachstum der deutschen Volkswirtschaft betrug im Jahr 2020 -4,6% 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Die Inflationsrate liegt im Februar 2022 bei 5,1%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Die Staatsverschuldung liegt zum Jahresende 2020 bei gut 2,3 Billionen Euro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Das Renteneintrittsalter steigt bis zum Jahr 2030 von 65 auf 67 Jahre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Die Leitzinsen der EZB liegen seit März 2016 bei 0,00%</a:t>
            </a: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endParaRPr lang="de-DE" altLang="de-DE" sz="2177" dirty="0">
              <a:solidFill>
                <a:srgbClr val="000000"/>
              </a:solidFill>
            </a:endParaRPr>
          </a:p>
          <a:p>
            <a:pPr marL="311079" indent="-311079" eaLnBrk="1" hangingPunct="1">
              <a:buClrTx/>
              <a:buFont typeface="Arial" panose="020B0604020202020204" pitchFamily="34" charset="0"/>
              <a:buChar char="•"/>
            </a:pPr>
            <a:r>
              <a:rPr lang="de-DE" altLang="de-DE" sz="2177" dirty="0">
                <a:solidFill>
                  <a:srgbClr val="000000"/>
                </a:solidFill>
              </a:rPr>
              <a:t>In Deutschland wird spätestens nächstes Jahr (2022 oder aufgrund des Ukrainekrieges auch nicht) das letzte Atomkraftwerk abgeschaltet.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5332" y="4759854"/>
            <a:ext cx="12129576" cy="7875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996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Letztlich sollen Sie durch diese Vorlesung in die Lage versetzt werden gesamtwirtschaftliche Zusammenhänge selbstständig analysieren zu können und sich auf Grundlage dessen ein sinnvolles Werturteil bilden können.</a:t>
            </a:r>
          </a:p>
          <a:p>
            <a:endParaRPr lang="de-DE" sz="1996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45332" y="5479508"/>
            <a:ext cx="12129576" cy="131554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sz="1996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Bei manchen Äußerungen – auch von hochrangigen Politikerinnen und Politikern – im Zuge der Corona-Krise kommt man/frau manchmal auf den Gedanken, wir seien im Lande wünsch-dir-was, und jegliche wissenschaftliche Sachzusammenhänge (also die positive Analyse</a:t>
            </a:r>
            <a:r>
              <a:rPr lang="de-DE" sz="1996">
                <a:latin typeface="Times New Roman" panose="02020603050405020304" pitchFamily="18" charset="0"/>
                <a:cs typeface="Times New Roman" panose="02020603050405020304" pitchFamily="18" charset="0"/>
              </a:rPr>
              <a:t>) können </a:t>
            </a:r>
            <a:r>
              <a:rPr lang="de-DE" sz="1996" dirty="0">
                <a:latin typeface="Times New Roman" panose="02020603050405020304" pitchFamily="18" charset="0"/>
                <a:cs typeface="Times New Roman" panose="02020603050405020304" pitchFamily="18" charset="0"/>
              </a:rPr>
              <a:t>einfach weggewischt werden, indem man die Hand vor die Augen hält…</a:t>
            </a:r>
          </a:p>
          <a:p>
            <a:endParaRPr lang="de-DE" sz="1996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859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Rectangle 2"/>
          <p:cNvSpPr>
            <a:spLocks noChangeArrowheads="1"/>
          </p:cNvSpPr>
          <p:nvPr/>
        </p:nvSpPr>
        <p:spPr bwMode="auto">
          <a:xfrm>
            <a:off x="1328110" y="243752"/>
            <a:ext cx="10231430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3200" b="1" dirty="0">
                <a:solidFill>
                  <a:srgbClr val="000000"/>
                </a:solidFill>
                <a:latin typeface="Sparkasse Rg" pitchFamily="34" charset="0"/>
              </a:rPr>
              <a:t>Die historischen Wurzeln des Wirtschaftskreislaufs</a:t>
            </a:r>
          </a:p>
        </p:txBody>
      </p:sp>
      <p:sp>
        <p:nvSpPr>
          <p:cNvPr id="33796" name="Text Box 3"/>
          <p:cNvSpPr txBox="1">
            <a:spLocks noChangeArrowheads="1"/>
          </p:cNvSpPr>
          <p:nvPr/>
        </p:nvSpPr>
        <p:spPr bwMode="auto">
          <a:xfrm>
            <a:off x="1524001" y="935039"/>
            <a:ext cx="9109075" cy="4526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Char char="•"/>
            </a:pPr>
            <a:endParaRPr lang="de-DE" altLang="de-DE" sz="2400">
              <a:solidFill>
                <a:srgbClr val="0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de-DE" altLang="de-DE" sz="2400">
                <a:solidFill>
                  <a:srgbClr val="000000"/>
                </a:solidFill>
              </a:rPr>
              <a:t>Der </a:t>
            </a:r>
            <a:r>
              <a:rPr lang="en-US" altLang="de-DE" sz="2400">
                <a:solidFill>
                  <a:srgbClr val="000000"/>
                </a:solidFill>
              </a:rPr>
              <a:t>französische Arzt</a:t>
            </a:r>
            <a:r>
              <a:rPr lang="de-DE" altLang="de-DE" sz="2400">
                <a:solidFill>
                  <a:srgbClr val="000000"/>
                </a:solidFill>
              </a:rPr>
              <a:t> Fran</a:t>
            </a: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çois Quesnay (1694-1774) verglich die wirtschaftlichen Zusammenhänge mit dem Blutkreislauf und stellte dies in seinem Tableau Economique dar.</a:t>
            </a:r>
          </a:p>
          <a:p>
            <a:pPr eaLnBrk="1" hangingPunct="1">
              <a:buClrTx/>
              <a:buFontTx/>
              <a:buNone/>
            </a:pPr>
            <a:endParaRPr lang="en-US" altLang="de-DE" sz="240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None/>
            </a:pP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Einteilung der Wirtschaftssubjekte in drei Klassen</a:t>
            </a:r>
          </a:p>
          <a:p>
            <a:pPr eaLnBrk="1" hangingPunct="1">
              <a:buClrTx/>
              <a:buFontTx/>
              <a:buNone/>
            </a:pPr>
            <a:endParaRPr lang="en-US" altLang="de-DE" sz="240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	Classe productive (P):	Landwirte und Pächter</a:t>
            </a:r>
          </a:p>
          <a:p>
            <a:pPr eaLnBrk="1" hangingPunct="1">
              <a:buClrTx/>
              <a:buFontTx/>
              <a:buChar char="•"/>
            </a:pPr>
            <a:endParaRPr lang="en-US" altLang="de-DE" sz="240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	Classe propi</a:t>
            </a:r>
            <a:r>
              <a:rPr lang="en-US" altLang="de-DE" sz="2400">
                <a:solidFill>
                  <a:srgbClr val="000000"/>
                </a:solidFill>
              </a:rPr>
              <a:t>é</a:t>
            </a: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taire (E):	Adlige und Klerus </a:t>
            </a:r>
          </a:p>
          <a:p>
            <a:pPr eaLnBrk="1" hangingPunct="1">
              <a:buClrTx/>
              <a:buFontTx/>
              <a:buChar char="•"/>
            </a:pPr>
            <a:endParaRPr lang="en-US" altLang="de-DE" sz="2400">
              <a:solidFill>
                <a:srgbClr val="000000"/>
              </a:solidFill>
              <a:cs typeface="Times New Roman" pitchFamily="18" charset="0"/>
            </a:endParaRPr>
          </a:p>
          <a:p>
            <a:pPr eaLnBrk="1" hangingPunct="1">
              <a:buClrTx/>
              <a:buFontTx/>
              <a:buChar char="•"/>
            </a:pPr>
            <a:r>
              <a:rPr lang="en-US" altLang="de-DE" sz="2400">
                <a:solidFill>
                  <a:srgbClr val="000000"/>
                </a:solidFill>
                <a:cs typeface="Times New Roman" pitchFamily="18" charset="0"/>
              </a:rPr>
              <a:t>	Classe stérile (H):			Händler und Handwerker u. ä.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ChangeArrowheads="1"/>
          </p:cNvSpPr>
          <p:nvPr/>
        </p:nvSpPr>
        <p:spPr bwMode="auto">
          <a:xfrm>
            <a:off x="856891" y="172077"/>
            <a:ext cx="10391955" cy="58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3200" b="1" dirty="0">
                <a:solidFill>
                  <a:srgbClr val="000000"/>
                </a:solidFill>
                <a:latin typeface="Sparkasse Rg" pitchFamily="34" charset="0"/>
              </a:rPr>
              <a:t>Darstellungsformen wirtschaftlicher Verflechtungen</a:t>
            </a:r>
          </a:p>
        </p:txBody>
      </p:sp>
      <p:graphicFrame>
        <p:nvGraphicFramePr>
          <p:cNvPr id="276483" name="Group 3"/>
          <p:cNvGraphicFramePr>
            <a:graphicFrameLocks noGrp="1"/>
          </p:cNvGraphicFramePr>
          <p:nvPr/>
        </p:nvGraphicFramePr>
        <p:xfrm>
          <a:off x="8759825" y="1268413"/>
          <a:ext cx="1524000" cy="12319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857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043"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76493" name="Group 13"/>
          <p:cNvGraphicFramePr>
            <a:graphicFrameLocks noGrp="1"/>
          </p:cNvGraphicFramePr>
          <p:nvPr/>
        </p:nvGraphicFramePr>
        <p:xfrm>
          <a:off x="4583113" y="1268413"/>
          <a:ext cx="1524000" cy="12319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857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043"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76503" name="Group 23"/>
          <p:cNvGraphicFramePr>
            <a:graphicFrameLocks noGrp="1"/>
          </p:cNvGraphicFramePr>
          <p:nvPr/>
        </p:nvGraphicFramePr>
        <p:xfrm>
          <a:off x="6659563" y="1268413"/>
          <a:ext cx="1524000" cy="1231900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857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0043"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44" marB="45744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4850" name="Text Box 33"/>
          <p:cNvSpPr txBox="1">
            <a:spLocks noChangeArrowheads="1"/>
          </p:cNvSpPr>
          <p:nvPr/>
        </p:nvSpPr>
        <p:spPr bwMode="auto">
          <a:xfrm>
            <a:off x="1682751" y="1649413"/>
            <a:ext cx="1757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Kontenform:</a:t>
            </a:r>
          </a:p>
        </p:txBody>
      </p:sp>
      <p:sp>
        <p:nvSpPr>
          <p:cNvPr id="34851" name="Text Box 34"/>
          <p:cNvSpPr txBox="1">
            <a:spLocks noChangeArrowheads="1"/>
          </p:cNvSpPr>
          <p:nvPr/>
        </p:nvSpPr>
        <p:spPr bwMode="auto">
          <a:xfrm>
            <a:off x="1703388" y="3476625"/>
            <a:ext cx="1689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Matrixform:</a:t>
            </a:r>
          </a:p>
        </p:txBody>
      </p:sp>
      <p:graphicFrame>
        <p:nvGraphicFramePr>
          <p:cNvPr id="276515" name="Group 35"/>
          <p:cNvGraphicFramePr>
            <a:graphicFrameLocks noGrp="1"/>
          </p:cNvGraphicFramePr>
          <p:nvPr/>
        </p:nvGraphicFramePr>
        <p:xfrm>
          <a:off x="6486525" y="2917825"/>
          <a:ext cx="2057400" cy="1685924"/>
        </p:xfrm>
        <a:graphic>
          <a:graphicData uri="http://schemas.openxmlformats.org/drawingml/2006/table">
            <a:tbl>
              <a:tblPr/>
              <a:tblGrid>
                <a:gridCol w="5143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1481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481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1481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1481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689" marB="45689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4879" name="Text Box 62"/>
          <p:cNvSpPr txBox="1">
            <a:spLocks noChangeArrowheads="1"/>
          </p:cNvSpPr>
          <p:nvPr/>
        </p:nvSpPr>
        <p:spPr bwMode="auto">
          <a:xfrm>
            <a:off x="1703388" y="5203825"/>
            <a:ext cx="21891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Grafische Form:</a:t>
            </a:r>
          </a:p>
        </p:txBody>
      </p:sp>
      <p:sp>
        <p:nvSpPr>
          <p:cNvPr id="34880" name="Text Box 63"/>
          <p:cNvSpPr txBox="1">
            <a:spLocks noChangeArrowheads="1"/>
          </p:cNvSpPr>
          <p:nvPr/>
        </p:nvSpPr>
        <p:spPr bwMode="auto">
          <a:xfrm>
            <a:off x="7319963" y="4652963"/>
            <a:ext cx="35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P</a:t>
            </a:r>
          </a:p>
        </p:txBody>
      </p:sp>
      <p:sp>
        <p:nvSpPr>
          <p:cNvPr id="34881" name="Text Box 64"/>
          <p:cNvSpPr txBox="1">
            <a:spLocks noChangeArrowheads="1"/>
          </p:cNvSpPr>
          <p:nvPr/>
        </p:nvSpPr>
        <p:spPr bwMode="auto">
          <a:xfrm>
            <a:off x="6383338" y="5734051"/>
            <a:ext cx="3353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E</a:t>
            </a:r>
          </a:p>
        </p:txBody>
      </p:sp>
      <p:sp>
        <p:nvSpPr>
          <p:cNvPr id="34882" name="Text Box 65"/>
          <p:cNvSpPr txBox="1">
            <a:spLocks noChangeArrowheads="1"/>
          </p:cNvSpPr>
          <p:nvPr/>
        </p:nvSpPr>
        <p:spPr bwMode="auto">
          <a:xfrm>
            <a:off x="8472488" y="5734051"/>
            <a:ext cx="3770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H</a:t>
            </a:r>
          </a:p>
        </p:txBody>
      </p:sp>
      <p:sp>
        <p:nvSpPr>
          <p:cNvPr id="34883" name="Line 66"/>
          <p:cNvSpPr>
            <a:spLocks noChangeShapeType="1"/>
          </p:cNvSpPr>
          <p:nvPr/>
        </p:nvSpPr>
        <p:spPr bwMode="auto">
          <a:xfrm flipV="1">
            <a:off x="6600825" y="5013325"/>
            <a:ext cx="64770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4" name="Line 67"/>
          <p:cNvSpPr>
            <a:spLocks noChangeShapeType="1"/>
          </p:cNvSpPr>
          <p:nvPr/>
        </p:nvSpPr>
        <p:spPr bwMode="auto">
          <a:xfrm flipH="1">
            <a:off x="6743700" y="5084764"/>
            <a:ext cx="64770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5" name="Line 68"/>
          <p:cNvSpPr>
            <a:spLocks noChangeShapeType="1"/>
          </p:cNvSpPr>
          <p:nvPr/>
        </p:nvSpPr>
        <p:spPr bwMode="auto">
          <a:xfrm>
            <a:off x="6743700" y="6021388"/>
            <a:ext cx="1657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6" name="Line 69"/>
          <p:cNvSpPr>
            <a:spLocks noChangeShapeType="1"/>
          </p:cNvSpPr>
          <p:nvPr/>
        </p:nvSpPr>
        <p:spPr bwMode="auto">
          <a:xfrm flipH="1">
            <a:off x="6743701" y="5876925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7" name="Line 70"/>
          <p:cNvSpPr>
            <a:spLocks noChangeShapeType="1"/>
          </p:cNvSpPr>
          <p:nvPr/>
        </p:nvSpPr>
        <p:spPr bwMode="auto">
          <a:xfrm flipH="1" flipV="1">
            <a:off x="7680326" y="5084764"/>
            <a:ext cx="792163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4888" name="Line 71"/>
          <p:cNvSpPr>
            <a:spLocks noChangeShapeType="1"/>
          </p:cNvSpPr>
          <p:nvPr/>
        </p:nvSpPr>
        <p:spPr bwMode="auto">
          <a:xfrm>
            <a:off x="7824788" y="5013325"/>
            <a:ext cx="792162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ChangeArrowheads="1"/>
          </p:cNvSpPr>
          <p:nvPr/>
        </p:nvSpPr>
        <p:spPr bwMode="auto">
          <a:xfrm>
            <a:off x="2542478" y="191243"/>
            <a:ext cx="7612566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</a:rPr>
              <a:t>Darstellung wirtschaftlicher Verflechtungen Beispiel</a:t>
            </a:r>
          </a:p>
        </p:txBody>
      </p:sp>
      <p:sp>
        <p:nvSpPr>
          <p:cNvPr id="34820" name="Text Box 3"/>
          <p:cNvSpPr txBox="1">
            <a:spLocks noChangeArrowheads="1"/>
          </p:cNvSpPr>
          <p:nvPr/>
        </p:nvSpPr>
        <p:spPr bwMode="auto">
          <a:xfrm>
            <a:off x="1524001" y="935038"/>
            <a:ext cx="9109075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SzPct val="100000"/>
              <a:buFontTx/>
              <a:buAutoNum type="arabicPeriod"/>
              <a:defRPr/>
            </a:pPr>
            <a:endParaRPr lang="de-DE" sz="2400" dirty="0">
              <a:solidFill>
                <a:srgbClr val="000000"/>
              </a:solidFill>
            </a:endParaRPr>
          </a:p>
          <a:p>
            <a:pPr marL="0" indent="0" eaLnBrk="1" hangingPunct="1">
              <a:buSzPct val="100000"/>
              <a:defRPr/>
            </a:pPr>
            <a:r>
              <a:rPr lang="de-DE" sz="2400" dirty="0">
                <a:solidFill>
                  <a:srgbClr val="000000"/>
                </a:solidFill>
              </a:rPr>
              <a:t>Ausgangslage: P hat Güter im Gegenwert von 5GE produziert</a:t>
            </a:r>
          </a:p>
          <a:p>
            <a:pPr eaLnBrk="1" hangingPunct="1">
              <a:buSzPct val="100000"/>
              <a:buFontTx/>
              <a:buAutoNum type="arabicPeriod"/>
              <a:defRPr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 dirty="0">
                <a:solidFill>
                  <a:srgbClr val="000000"/>
                </a:solidFill>
              </a:rPr>
              <a:t>Für den Eigenverbrauch benötigt P 2GE</a:t>
            </a: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 dirty="0">
                <a:solidFill>
                  <a:srgbClr val="000000"/>
                </a:solidFill>
              </a:rPr>
              <a:t>Für den Erwerb von Handelserzeugnissen verwendet P 1GE</a:t>
            </a: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 dirty="0">
                <a:solidFill>
                  <a:srgbClr val="000000"/>
                </a:solidFill>
              </a:rPr>
              <a:t>An Pacht entrichtet P 2GE</a:t>
            </a: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 dirty="0">
                <a:solidFill>
                  <a:srgbClr val="000000"/>
                </a:solidFill>
              </a:rPr>
              <a:t>E gibt 1 GE für Nahrungsmittel aus</a:t>
            </a:r>
          </a:p>
          <a:p>
            <a:pPr eaLnBrk="1" hangingPunct="1">
              <a:buSzPct val="100000"/>
              <a:buFontTx/>
              <a:buAutoNum type="arabicPeriod"/>
              <a:defRPr/>
            </a:pPr>
            <a:r>
              <a:rPr lang="de-DE" sz="2400" dirty="0">
                <a:solidFill>
                  <a:srgbClr val="000000"/>
                </a:solidFill>
              </a:rPr>
              <a:t>H gibt 2 GE für Nahrungsmittel aus</a:t>
            </a:r>
          </a:p>
          <a:p>
            <a:pPr eaLnBrk="1" hangingPunct="1">
              <a:buSzPct val="100000"/>
              <a:defRPr/>
            </a:pPr>
            <a:endParaRPr lang="de-DE" sz="2400" dirty="0">
              <a:solidFill>
                <a:srgbClr val="000000"/>
              </a:solidFill>
            </a:endParaRPr>
          </a:p>
          <a:p>
            <a:pPr eaLnBrk="1" hangingPunct="1">
              <a:buSzPct val="100000"/>
              <a:defRPr/>
            </a:pPr>
            <a:r>
              <a:rPr lang="de-DE" sz="2400" dirty="0">
                <a:solidFill>
                  <a:srgbClr val="000000"/>
                </a:solidFill>
              </a:rPr>
              <a:t>Stellen Sie die Verflechtungen in Konten-, Matrix und Kreislaufform</a:t>
            </a:r>
          </a:p>
          <a:p>
            <a:pPr eaLnBrk="1" hangingPunct="1">
              <a:buSzPct val="100000"/>
              <a:defRPr/>
            </a:pPr>
            <a:r>
              <a:rPr lang="de-DE" sz="2400" dirty="0">
                <a:solidFill>
                  <a:srgbClr val="000000"/>
                </a:solidFill>
              </a:rPr>
              <a:t>dar. Welche Annahme ist dabei zu treffen? </a:t>
            </a:r>
          </a:p>
          <a:p>
            <a:pPr eaLnBrk="1" hangingPunct="1">
              <a:buSzPct val="100000"/>
              <a:defRPr/>
            </a:pPr>
            <a:endParaRPr lang="de-DE"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ChangeArrowheads="1"/>
          </p:cNvSpPr>
          <p:nvPr/>
        </p:nvSpPr>
        <p:spPr bwMode="auto">
          <a:xfrm>
            <a:off x="5087938" y="210210"/>
            <a:ext cx="2004666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 dirty="0">
                <a:solidFill>
                  <a:srgbClr val="000000"/>
                </a:solidFill>
              </a:rPr>
              <a:t>Kontenform</a:t>
            </a:r>
          </a:p>
        </p:txBody>
      </p:sp>
      <p:graphicFrame>
        <p:nvGraphicFramePr>
          <p:cNvPr id="262276" name="Group 1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8244583"/>
              </p:ext>
            </p:extLst>
          </p:nvPr>
        </p:nvGraphicFramePr>
        <p:xfrm>
          <a:off x="3875667" y="1973264"/>
          <a:ext cx="1706562" cy="2851149"/>
        </p:xfrm>
        <a:graphic>
          <a:graphicData uri="http://schemas.openxmlformats.org/drawingml/2006/table">
            <a:tbl>
              <a:tblPr/>
              <a:tblGrid>
                <a:gridCol w="852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734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62241" name="Group 9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5311107"/>
              </p:ext>
            </p:extLst>
          </p:nvPr>
        </p:nvGraphicFramePr>
        <p:xfrm>
          <a:off x="1138817" y="1973264"/>
          <a:ext cx="1706562" cy="2851149"/>
        </p:xfrm>
        <a:graphic>
          <a:graphicData uri="http://schemas.openxmlformats.org/drawingml/2006/table">
            <a:tbl>
              <a:tblPr/>
              <a:tblGrid>
                <a:gridCol w="852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734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262274" name="Group 1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028697"/>
              </p:ext>
            </p:extLst>
          </p:nvPr>
        </p:nvGraphicFramePr>
        <p:xfrm>
          <a:off x="6561717" y="1989139"/>
          <a:ext cx="1706562" cy="2851149"/>
        </p:xfrm>
        <a:graphic>
          <a:graphicData uri="http://schemas.openxmlformats.org/drawingml/2006/table">
            <a:tbl>
              <a:tblPr/>
              <a:tblGrid>
                <a:gridCol w="852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4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1734">
                <a:tc gridSpan="2"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0980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cap="flat"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ase" latinLnBrk="0" hangingPunct="1">
                        <a:lnSpc>
                          <a:spcPts val="2563"/>
                        </a:lnSpc>
                        <a:spcBef>
                          <a:spcPts val="675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endParaRPr kumimoji="0" lang="de-DE" sz="20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marT="45730" marB="4573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2284616" y="25436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410031" y="25436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grpSp>
        <p:nvGrpSpPr>
          <p:cNvPr id="15" name="Gruppieren 14"/>
          <p:cNvGrpSpPr/>
          <p:nvPr/>
        </p:nvGrpSpPr>
        <p:grpSpPr>
          <a:xfrm>
            <a:off x="450471" y="898833"/>
            <a:ext cx="2867345" cy="1844367"/>
            <a:chOff x="1662742" y="898833"/>
            <a:chExt cx="2867345" cy="1844367"/>
          </a:xfrm>
        </p:grpSpPr>
        <p:sp>
          <p:nvSpPr>
            <p:cNvPr id="12" name="Freihandform 11"/>
            <p:cNvSpPr/>
            <p:nvPr/>
          </p:nvSpPr>
          <p:spPr>
            <a:xfrm>
              <a:off x="1662742" y="898833"/>
              <a:ext cx="2867345" cy="1844367"/>
            </a:xfrm>
            <a:custGeom>
              <a:avLst/>
              <a:gdLst>
                <a:gd name="connsiteX0" fmla="*/ 2251167 w 2867345"/>
                <a:gd name="connsiteY0" fmla="*/ 1844367 h 1844367"/>
                <a:gd name="connsiteX1" fmla="*/ 2846913 w 2867345"/>
                <a:gd name="connsiteY1" fmla="*/ 1401022 h 1844367"/>
                <a:gd name="connsiteX2" fmla="*/ 2507476 w 2867345"/>
                <a:gd name="connsiteY2" fmla="*/ 431203 h 1844367"/>
                <a:gd name="connsiteX3" fmla="*/ 484713 w 2867345"/>
                <a:gd name="connsiteY3" fmla="*/ 29422 h 1844367"/>
                <a:gd name="connsiteX4" fmla="*/ 13658 w 2867345"/>
                <a:gd name="connsiteY4" fmla="*/ 1179349 h 1844367"/>
                <a:gd name="connsiteX5" fmla="*/ 824149 w 2867345"/>
                <a:gd name="connsiteY5" fmla="*/ 1782022 h 1844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867345" h="1844367">
                  <a:moveTo>
                    <a:pt x="2251167" y="1844367"/>
                  </a:moveTo>
                  <a:cubicBezTo>
                    <a:pt x="2527681" y="1740458"/>
                    <a:pt x="2804195" y="1636549"/>
                    <a:pt x="2846913" y="1401022"/>
                  </a:cubicBezTo>
                  <a:cubicBezTo>
                    <a:pt x="2889631" y="1165495"/>
                    <a:pt x="2901176" y="659803"/>
                    <a:pt x="2507476" y="431203"/>
                  </a:cubicBezTo>
                  <a:cubicBezTo>
                    <a:pt x="2113776" y="202603"/>
                    <a:pt x="900349" y="-95269"/>
                    <a:pt x="484713" y="29422"/>
                  </a:cubicBezTo>
                  <a:cubicBezTo>
                    <a:pt x="69077" y="154113"/>
                    <a:pt x="-42915" y="887249"/>
                    <a:pt x="13658" y="1179349"/>
                  </a:cubicBezTo>
                  <a:cubicBezTo>
                    <a:pt x="70231" y="1471449"/>
                    <a:pt x="447190" y="1626735"/>
                    <a:pt x="824149" y="1782022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4" name="Gerade Verbindung mit Pfeil 13"/>
            <p:cNvCxnSpPr/>
            <p:nvPr/>
          </p:nvCxnSpPr>
          <p:spPr>
            <a:xfrm>
              <a:off x="2493818" y="2673927"/>
              <a:ext cx="128484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Textfeld 15"/>
          <p:cNvSpPr txBox="1"/>
          <p:nvPr/>
        </p:nvSpPr>
        <p:spPr>
          <a:xfrm>
            <a:off x="922153" y="592714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1.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2284616" y="294429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</a:t>
            </a:r>
          </a:p>
        </p:txBody>
      </p:sp>
      <p:grpSp>
        <p:nvGrpSpPr>
          <p:cNvPr id="25" name="Gruppieren 24"/>
          <p:cNvGrpSpPr/>
          <p:nvPr/>
        </p:nvGrpSpPr>
        <p:grpSpPr>
          <a:xfrm>
            <a:off x="2529755" y="1249993"/>
            <a:ext cx="4446587" cy="1905012"/>
            <a:chOff x="3742026" y="1249993"/>
            <a:chExt cx="4446587" cy="1905012"/>
          </a:xfrm>
        </p:grpSpPr>
        <p:sp>
          <p:nvSpPr>
            <p:cNvPr id="17" name="Freihandform 16"/>
            <p:cNvSpPr/>
            <p:nvPr/>
          </p:nvSpPr>
          <p:spPr>
            <a:xfrm>
              <a:off x="3742026" y="1249993"/>
              <a:ext cx="4286683" cy="1905012"/>
            </a:xfrm>
            <a:custGeom>
              <a:avLst/>
              <a:gdLst>
                <a:gd name="connsiteX0" fmla="*/ 54119 w 4286683"/>
                <a:gd name="connsiteY0" fmla="*/ 1860352 h 1905012"/>
                <a:gd name="connsiteX1" fmla="*/ 109538 w 4286683"/>
                <a:gd name="connsiteY1" fmla="*/ 1860352 h 1905012"/>
                <a:gd name="connsiteX2" fmla="*/ 1037792 w 4286683"/>
                <a:gd name="connsiteY2" fmla="*/ 1396225 h 1905012"/>
                <a:gd name="connsiteX3" fmla="*/ 1266392 w 4286683"/>
                <a:gd name="connsiteY3" fmla="*/ 211662 h 1905012"/>
                <a:gd name="connsiteX4" fmla="*/ 3462338 w 4286683"/>
                <a:gd name="connsiteY4" fmla="*/ 114680 h 1905012"/>
                <a:gd name="connsiteX5" fmla="*/ 3808701 w 4286683"/>
                <a:gd name="connsiteY5" fmla="*/ 1423934 h 1905012"/>
                <a:gd name="connsiteX6" fmla="*/ 4286683 w 4286683"/>
                <a:gd name="connsiteY6" fmla="*/ 1493207 h 1905012"/>
                <a:gd name="connsiteX7" fmla="*/ 4286683 w 4286683"/>
                <a:gd name="connsiteY7" fmla="*/ 1493207 h 1905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86683" h="1905012">
                  <a:moveTo>
                    <a:pt x="54119" y="1860352"/>
                  </a:moveTo>
                  <a:cubicBezTo>
                    <a:pt x="-144" y="1899029"/>
                    <a:pt x="-54407" y="1937706"/>
                    <a:pt x="109538" y="1860352"/>
                  </a:cubicBezTo>
                  <a:cubicBezTo>
                    <a:pt x="273483" y="1782998"/>
                    <a:pt x="844983" y="1671006"/>
                    <a:pt x="1037792" y="1396225"/>
                  </a:cubicBezTo>
                  <a:cubicBezTo>
                    <a:pt x="1230601" y="1121444"/>
                    <a:pt x="862301" y="425253"/>
                    <a:pt x="1266392" y="211662"/>
                  </a:cubicBezTo>
                  <a:cubicBezTo>
                    <a:pt x="1670483" y="-1929"/>
                    <a:pt x="3038620" y="-87365"/>
                    <a:pt x="3462338" y="114680"/>
                  </a:cubicBezTo>
                  <a:cubicBezTo>
                    <a:pt x="3886056" y="316725"/>
                    <a:pt x="3671310" y="1194180"/>
                    <a:pt x="3808701" y="1423934"/>
                  </a:cubicBezTo>
                  <a:cubicBezTo>
                    <a:pt x="3946092" y="1653688"/>
                    <a:pt x="4286683" y="1493207"/>
                    <a:pt x="4286683" y="1493207"/>
                  </a:cubicBezTo>
                  <a:lnTo>
                    <a:pt x="4286683" y="1493207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9" name="Gerade Verbindung mit Pfeil 18"/>
            <p:cNvCxnSpPr>
              <a:stCxn id="17" idx="6"/>
            </p:cNvCxnSpPr>
            <p:nvPr/>
          </p:nvCxnSpPr>
          <p:spPr>
            <a:xfrm flipV="1">
              <a:off x="8028709" y="2728360"/>
              <a:ext cx="159904" cy="1484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feld 29"/>
          <p:cNvSpPr txBox="1"/>
          <p:nvPr/>
        </p:nvSpPr>
        <p:spPr>
          <a:xfrm>
            <a:off x="6929377" y="255853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3771429" y="102521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2.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2293971" y="34228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cxnSp>
        <p:nvCxnSpPr>
          <p:cNvPr id="33" name="Gerade Verbindung mit Pfeil 32"/>
          <p:cNvCxnSpPr/>
          <p:nvPr/>
        </p:nvCxnSpPr>
        <p:spPr>
          <a:xfrm flipV="1">
            <a:off x="2595657" y="2913026"/>
            <a:ext cx="1404876" cy="694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feld 38"/>
          <p:cNvSpPr txBox="1"/>
          <p:nvPr/>
        </p:nvSpPr>
        <p:spPr>
          <a:xfrm>
            <a:off x="4025989" y="2673927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3144153" y="3255126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3.</a:t>
            </a:r>
          </a:p>
        </p:txBody>
      </p:sp>
      <p:sp>
        <p:nvSpPr>
          <p:cNvPr id="42" name="Textfeld 41"/>
          <p:cNvSpPr txBox="1"/>
          <p:nvPr/>
        </p:nvSpPr>
        <p:spPr>
          <a:xfrm>
            <a:off x="5045593" y="244839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</a:t>
            </a:r>
          </a:p>
        </p:txBody>
      </p:sp>
      <p:grpSp>
        <p:nvGrpSpPr>
          <p:cNvPr id="48" name="Gruppieren 47"/>
          <p:cNvGrpSpPr/>
          <p:nvPr/>
        </p:nvGrpSpPr>
        <p:grpSpPr>
          <a:xfrm>
            <a:off x="246938" y="2881745"/>
            <a:ext cx="5676993" cy="3259529"/>
            <a:chOff x="1459209" y="2881745"/>
            <a:chExt cx="5676993" cy="3259529"/>
          </a:xfrm>
        </p:grpSpPr>
        <p:sp>
          <p:nvSpPr>
            <p:cNvPr id="44" name="Freihandform 43"/>
            <p:cNvSpPr/>
            <p:nvPr/>
          </p:nvSpPr>
          <p:spPr>
            <a:xfrm>
              <a:off x="1459209" y="2881745"/>
              <a:ext cx="5676993" cy="3259529"/>
            </a:xfrm>
            <a:custGeom>
              <a:avLst/>
              <a:gdLst>
                <a:gd name="connsiteX0" fmla="*/ 5017791 w 5676993"/>
                <a:gd name="connsiteY0" fmla="*/ 0 h 3259529"/>
                <a:gd name="connsiteX1" fmla="*/ 5675882 w 5676993"/>
                <a:gd name="connsiteY1" fmla="*/ 1814946 h 3259529"/>
                <a:gd name="connsiteX2" fmla="*/ 4879246 w 5676993"/>
                <a:gd name="connsiteY2" fmla="*/ 2957946 h 3259529"/>
                <a:gd name="connsiteX3" fmla="*/ 1138518 w 5676993"/>
                <a:gd name="connsiteY3" fmla="*/ 3054928 h 3259529"/>
                <a:gd name="connsiteX4" fmla="*/ 2446 w 5676993"/>
                <a:gd name="connsiteY4" fmla="*/ 491837 h 3259529"/>
                <a:gd name="connsiteX5" fmla="*/ 896064 w 5676993"/>
                <a:gd name="connsiteY5" fmla="*/ 152400 h 32595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76993" h="3259529">
                  <a:moveTo>
                    <a:pt x="5017791" y="0"/>
                  </a:moveTo>
                  <a:cubicBezTo>
                    <a:pt x="5358382" y="660977"/>
                    <a:pt x="5698973" y="1321955"/>
                    <a:pt x="5675882" y="1814946"/>
                  </a:cubicBezTo>
                  <a:cubicBezTo>
                    <a:pt x="5652791" y="2307937"/>
                    <a:pt x="5635473" y="2751282"/>
                    <a:pt x="4879246" y="2957946"/>
                  </a:cubicBezTo>
                  <a:cubicBezTo>
                    <a:pt x="4123019" y="3164610"/>
                    <a:pt x="1951318" y="3465946"/>
                    <a:pt x="1138518" y="3054928"/>
                  </a:cubicBezTo>
                  <a:cubicBezTo>
                    <a:pt x="325718" y="2643910"/>
                    <a:pt x="42855" y="975592"/>
                    <a:pt x="2446" y="491837"/>
                  </a:cubicBezTo>
                  <a:cubicBezTo>
                    <a:pt x="-37963" y="8082"/>
                    <a:pt x="429050" y="80241"/>
                    <a:pt x="896064" y="152400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6" name="Gerade Verbindung mit Pfeil 45"/>
            <p:cNvCxnSpPr>
              <a:stCxn id="44" idx="5"/>
            </p:cNvCxnSpPr>
            <p:nvPr/>
          </p:nvCxnSpPr>
          <p:spPr>
            <a:xfrm>
              <a:off x="2355273" y="3034145"/>
              <a:ext cx="138545" cy="911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Textfeld 52"/>
          <p:cNvSpPr txBox="1"/>
          <p:nvPr/>
        </p:nvSpPr>
        <p:spPr>
          <a:xfrm>
            <a:off x="1278635" y="2881745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</a:t>
            </a:r>
          </a:p>
        </p:txBody>
      </p:sp>
      <p:sp>
        <p:nvSpPr>
          <p:cNvPr id="54" name="Textfeld 53"/>
          <p:cNvSpPr txBox="1"/>
          <p:nvPr/>
        </p:nvSpPr>
        <p:spPr>
          <a:xfrm>
            <a:off x="3412035" y="6095153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4.</a:t>
            </a:r>
          </a:p>
        </p:txBody>
      </p:sp>
      <p:sp>
        <p:nvSpPr>
          <p:cNvPr id="55" name="Textfeld 54"/>
          <p:cNvSpPr txBox="1"/>
          <p:nvPr/>
        </p:nvSpPr>
        <p:spPr>
          <a:xfrm>
            <a:off x="7615029" y="254369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grpSp>
        <p:nvGrpSpPr>
          <p:cNvPr id="58" name="Gruppieren 57"/>
          <p:cNvGrpSpPr/>
          <p:nvPr/>
        </p:nvGrpSpPr>
        <p:grpSpPr>
          <a:xfrm>
            <a:off x="672732" y="2722418"/>
            <a:ext cx="8059560" cy="2889507"/>
            <a:chOff x="1885003" y="2722418"/>
            <a:chExt cx="8059560" cy="2889507"/>
          </a:xfrm>
        </p:grpSpPr>
        <p:sp>
          <p:nvSpPr>
            <p:cNvPr id="51" name="Freihandform 50"/>
            <p:cNvSpPr/>
            <p:nvPr/>
          </p:nvSpPr>
          <p:spPr>
            <a:xfrm>
              <a:off x="1885003" y="2722418"/>
              <a:ext cx="8059560" cy="2889507"/>
            </a:xfrm>
            <a:custGeom>
              <a:avLst/>
              <a:gdLst>
                <a:gd name="connsiteX0" fmla="*/ 7286706 w 8059560"/>
                <a:gd name="connsiteY0" fmla="*/ 0 h 2889507"/>
                <a:gd name="connsiteX1" fmla="*/ 7847815 w 8059560"/>
                <a:gd name="connsiteY1" fmla="*/ 2112818 h 2889507"/>
                <a:gd name="connsiteX2" fmla="*/ 7473742 w 8059560"/>
                <a:gd name="connsiteY2" fmla="*/ 2791691 h 2889507"/>
                <a:gd name="connsiteX3" fmla="*/ 1731033 w 8059560"/>
                <a:gd name="connsiteY3" fmla="*/ 2791691 h 2889507"/>
                <a:gd name="connsiteX4" fmla="*/ 151615 w 8059560"/>
                <a:gd name="connsiteY4" fmla="*/ 1911927 h 2889507"/>
                <a:gd name="connsiteX5" fmla="*/ 110052 w 8059560"/>
                <a:gd name="connsiteY5" fmla="*/ 928255 h 2889507"/>
                <a:gd name="connsiteX6" fmla="*/ 567252 w 8059560"/>
                <a:gd name="connsiteY6" fmla="*/ 748146 h 28895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8059560" h="2889507">
                  <a:moveTo>
                    <a:pt x="7286706" y="0"/>
                  </a:moveTo>
                  <a:cubicBezTo>
                    <a:pt x="7551674" y="823768"/>
                    <a:pt x="7816642" y="1647536"/>
                    <a:pt x="7847815" y="2112818"/>
                  </a:cubicBezTo>
                  <a:cubicBezTo>
                    <a:pt x="7878988" y="2578100"/>
                    <a:pt x="8493206" y="2678545"/>
                    <a:pt x="7473742" y="2791691"/>
                  </a:cubicBezTo>
                  <a:cubicBezTo>
                    <a:pt x="6454278" y="2904837"/>
                    <a:pt x="2951387" y="2938318"/>
                    <a:pt x="1731033" y="2791691"/>
                  </a:cubicBezTo>
                  <a:cubicBezTo>
                    <a:pt x="510679" y="2645064"/>
                    <a:pt x="421778" y="2222500"/>
                    <a:pt x="151615" y="1911927"/>
                  </a:cubicBezTo>
                  <a:cubicBezTo>
                    <a:pt x="-118549" y="1601354"/>
                    <a:pt x="40779" y="1122218"/>
                    <a:pt x="110052" y="928255"/>
                  </a:cubicBezTo>
                  <a:cubicBezTo>
                    <a:pt x="179325" y="734292"/>
                    <a:pt x="373288" y="741219"/>
                    <a:pt x="567252" y="748146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56" name="Gerade Verbindung mit Pfeil 55"/>
            <p:cNvCxnSpPr>
              <a:stCxn id="51" idx="6"/>
            </p:cNvCxnSpPr>
            <p:nvPr/>
          </p:nvCxnSpPr>
          <p:spPr>
            <a:xfrm flipV="1">
              <a:off x="2452255" y="3466471"/>
              <a:ext cx="117769" cy="409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Textfeld 62"/>
          <p:cNvSpPr txBox="1"/>
          <p:nvPr/>
        </p:nvSpPr>
        <p:spPr>
          <a:xfrm>
            <a:off x="1351698" y="325905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</a:t>
            </a:r>
          </a:p>
        </p:txBody>
      </p:sp>
      <p:sp>
        <p:nvSpPr>
          <p:cNvPr id="64" name="Textfeld 63"/>
          <p:cNvSpPr txBox="1"/>
          <p:nvPr/>
        </p:nvSpPr>
        <p:spPr>
          <a:xfrm>
            <a:off x="6561717" y="5615635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5.</a:t>
            </a:r>
          </a:p>
        </p:txBody>
      </p:sp>
      <p:sp>
        <p:nvSpPr>
          <p:cNvPr id="59" name="Textfeld 58"/>
          <p:cNvSpPr txBox="1"/>
          <p:nvPr/>
        </p:nvSpPr>
        <p:spPr>
          <a:xfrm>
            <a:off x="8555182" y="205393"/>
            <a:ext cx="3484287" cy="1044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/>
              <a:t>Damit ergibt sich bei P auf Soll und Haben jeweils 5 und das Konto ist abgeschlossen</a:t>
            </a:r>
          </a:p>
        </p:txBody>
      </p:sp>
      <p:sp>
        <p:nvSpPr>
          <p:cNvPr id="66" name="Textfeld 65"/>
          <p:cNvSpPr txBox="1"/>
          <p:nvPr/>
        </p:nvSpPr>
        <p:spPr>
          <a:xfrm>
            <a:off x="8555181" y="1162545"/>
            <a:ext cx="3484287" cy="68270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/>
              <a:t>Bei E und H ergibt sich aber jeweils ein Saldo von 1</a:t>
            </a:r>
          </a:p>
        </p:txBody>
      </p:sp>
      <p:sp>
        <p:nvSpPr>
          <p:cNvPr id="67" name="Textfeld 66"/>
          <p:cNvSpPr txBox="1"/>
          <p:nvPr/>
        </p:nvSpPr>
        <p:spPr>
          <a:xfrm>
            <a:off x="8551650" y="1928891"/>
            <a:ext cx="3484287" cy="14939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/>
              <a:t>Beide Konten können somit abgeschlossen werden, indem z.B.</a:t>
            </a:r>
          </a:p>
          <a:p>
            <a:endParaRPr lang="de-DE" dirty="0"/>
          </a:p>
          <a:p>
            <a:r>
              <a:rPr lang="de-DE" dirty="0"/>
              <a:t>6. E für 1 Einheit Handelserzeugnisse von H kauft</a:t>
            </a:r>
          </a:p>
        </p:txBody>
      </p:sp>
      <p:sp>
        <p:nvSpPr>
          <p:cNvPr id="68" name="Textfeld 67"/>
          <p:cNvSpPr txBox="1"/>
          <p:nvPr/>
        </p:nvSpPr>
        <p:spPr>
          <a:xfrm>
            <a:off x="5043569" y="277104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</a:t>
            </a:r>
          </a:p>
        </p:txBody>
      </p:sp>
      <p:cxnSp>
        <p:nvCxnSpPr>
          <p:cNvPr id="69" name="Gerade Verbindung mit Pfeil 68"/>
          <p:cNvCxnSpPr/>
          <p:nvPr/>
        </p:nvCxnSpPr>
        <p:spPr>
          <a:xfrm>
            <a:off x="5346240" y="2665775"/>
            <a:ext cx="1414392" cy="5932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feld 70"/>
          <p:cNvSpPr txBox="1"/>
          <p:nvPr/>
        </p:nvSpPr>
        <p:spPr>
          <a:xfrm>
            <a:off x="6810835" y="30995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</a:t>
            </a:r>
          </a:p>
        </p:txBody>
      </p:sp>
      <p:sp>
        <p:nvSpPr>
          <p:cNvPr id="72" name="Textfeld 71"/>
          <p:cNvSpPr txBox="1"/>
          <p:nvPr/>
        </p:nvSpPr>
        <p:spPr>
          <a:xfrm>
            <a:off x="6057693" y="3045381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6.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8782495" y="3439792"/>
            <a:ext cx="3259350" cy="231614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/>
              <a:t>P.S. Das ganze Beispiel können Sie natürlich auch umgekehrt auf der jeweils anderen Seite der Konten buchen, je nachdem, ob Sie Aktiv- oder Passivkonten wählen. Aber in die Tiefen der Bilanzierung und Buchführung wollen wir hier nicht einsteigen!</a:t>
            </a:r>
          </a:p>
        </p:txBody>
      </p:sp>
      <p:sp>
        <p:nvSpPr>
          <p:cNvPr id="43" name="Textfeld 42"/>
          <p:cNvSpPr txBox="1"/>
          <p:nvPr/>
        </p:nvSpPr>
        <p:spPr>
          <a:xfrm>
            <a:off x="6053436" y="5936071"/>
            <a:ext cx="6138564" cy="86374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/>
              <a:t>Die Kontenform ist die klassische Form der </a:t>
            </a:r>
            <a:r>
              <a:rPr lang="de-DE" dirty="0" err="1"/>
              <a:t>Rechungslegung</a:t>
            </a:r>
            <a:r>
              <a:rPr lang="de-DE" dirty="0"/>
              <a:t>, und wird damit auch in der Makroökonomie z.B. seitens des statistischen Bundesamtes verwendet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6" grpId="0"/>
      <p:bldP spid="21" grpId="0"/>
      <p:bldP spid="30" grpId="0"/>
      <p:bldP spid="31" grpId="0"/>
      <p:bldP spid="32" grpId="0"/>
      <p:bldP spid="39" grpId="0"/>
      <p:bldP spid="41" grpId="0"/>
      <p:bldP spid="42" grpId="0"/>
      <p:bldP spid="53" grpId="0"/>
      <p:bldP spid="54" grpId="0"/>
      <p:bldP spid="55" grpId="0"/>
      <p:bldP spid="63" grpId="0"/>
      <p:bldP spid="64" grpId="0"/>
      <p:bldP spid="59" grpId="0"/>
      <p:bldP spid="66" grpId="0"/>
      <p:bldP spid="67" grpId="0"/>
      <p:bldP spid="68" grpId="0"/>
      <p:bldP spid="71" grpId="0"/>
      <p:bldP spid="72" grpId="0"/>
      <p:bldP spid="73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2"/>
          <p:cNvSpPr>
            <a:spLocks noChangeArrowheads="1"/>
          </p:cNvSpPr>
          <p:nvPr/>
        </p:nvSpPr>
        <p:spPr bwMode="auto">
          <a:xfrm>
            <a:off x="4224338" y="215752"/>
            <a:ext cx="6443662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Matrixform</a:t>
            </a:r>
          </a:p>
        </p:txBody>
      </p:sp>
      <p:graphicFrame>
        <p:nvGraphicFramePr>
          <p:cNvPr id="264341" name="Group 1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046270"/>
              </p:ext>
            </p:extLst>
          </p:nvPr>
        </p:nvGraphicFramePr>
        <p:xfrm>
          <a:off x="672807" y="1125539"/>
          <a:ext cx="5975350" cy="4679951"/>
        </p:xfrm>
        <a:graphic>
          <a:graphicData uri="http://schemas.openxmlformats.org/drawingml/2006/table">
            <a:tbl>
              <a:tblPr/>
              <a:tblGrid>
                <a:gridCol w="1495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2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95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22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63725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Ein/Aus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9800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8213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8213"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1" fontAlgn="b" latinLnBrk="0" hangingPunct="1">
                        <a:lnSpc>
                          <a:spcPts val="2563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8" charset="0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 </a:t>
                      </a:r>
                      <a:endParaRPr kumimoji="0" lang="en-GB" sz="24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" name="Textfeld 1"/>
          <p:cNvSpPr txBox="1"/>
          <p:nvPr/>
        </p:nvSpPr>
        <p:spPr>
          <a:xfrm>
            <a:off x="2722413" y="3280848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 (1.)</a:t>
            </a:r>
          </a:p>
        </p:txBody>
      </p:sp>
      <p:sp>
        <p:nvSpPr>
          <p:cNvPr id="5" name="Textfeld 4"/>
          <p:cNvSpPr txBox="1"/>
          <p:nvPr/>
        </p:nvSpPr>
        <p:spPr>
          <a:xfrm>
            <a:off x="5760371" y="3280848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 (2.)</a:t>
            </a:r>
          </a:p>
        </p:txBody>
      </p:sp>
      <p:sp>
        <p:nvSpPr>
          <p:cNvPr id="6" name="Textfeld 5"/>
          <p:cNvSpPr txBox="1"/>
          <p:nvPr/>
        </p:nvSpPr>
        <p:spPr>
          <a:xfrm>
            <a:off x="4281049" y="3280848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 (3.)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2618504" y="4292230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 (4.)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2582297" y="5178921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 (5.)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4281049" y="422581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0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5749194" y="513043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0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6975765" y="447675"/>
            <a:ext cx="5216236" cy="6121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/>
              <a:t>Da E und H zu sich selbst jeweils keine Verflechtungen haben, können wir dort jeweils eine 0 eintragen</a:t>
            </a:r>
          </a:p>
        </p:txBody>
      </p:sp>
      <p:sp>
        <p:nvSpPr>
          <p:cNvPr id="12" name="Textfeld 11"/>
          <p:cNvSpPr txBox="1"/>
          <p:nvPr/>
        </p:nvSpPr>
        <p:spPr>
          <a:xfrm>
            <a:off x="6975764" y="1115008"/>
            <a:ext cx="5216236" cy="92392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/>
              <a:t>Dem Abschluss der Konten entsprechen jetzt die Gleichheit der jeweils zugehörigen Zeilen und Spaltensummen</a:t>
            </a:r>
          </a:p>
        </p:txBody>
      </p:sp>
      <p:sp>
        <p:nvSpPr>
          <p:cNvPr id="13" name="Textfeld 12"/>
          <p:cNvSpPr txBox="1"/>
          <p:nvPr/>
        </p:nvSpPr>
        <p:spPr>
          <a:xfrm>
            <a:off x="6975764" y="2038934"/>
            <a:ext cx="5216236" cy="6904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/>
              <a:t>Bei P gilt wieder, dass die 1. Zeilensumme=5 der 1. Spaltensumme=5 schon entspricht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6975764" y="2729346"/>
            <a:ext cx="5216236" cy="69041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/>
              <a:t>Während bei E und H wieder jeweils eine Diskrepanz von 1 auftritt</a:t>
            </a:r>
          </a:p>
        </p:txBody>
      </p:sp>
      <p:sp>
        <p:nvSpPr>
          <p:cNvPr id="15" name="Textfeld 14"/>
          <p:cNvSpPr txBox="1"/>
          <p:nvPr/>
        </p:nvSpPr>
        <p:spPr>
          <a:xfrm>
            <a:off x="6975764" y="3304974"/>
            <a:ext cx="5216236" cy="9872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/>
              <a:t>Wieder kann dies ausgeglichen werden, indem</a:t>
            </a:r>
          </a:p>
          <a:p>
            <a:endParaRPr lang="de-DE" dirty="0"/>
          </a:p>
          <a:p>
            <a:r>
              <a:rPr lang="de-DE" dirty="0"/>
              <a:t>6. E für 1 Einheit Handelserzeugnisse von H kauft</a:t>
            </a:r>
          </a:p>
          <a:p>
            <a:r>
              <a:rPr lang="de-DE" dirty="0"/>
              <a:t> </a:t>
            </a:r>
          </a:p>
        </p:txBody>
      </p:sp>
      <p:sp>
        <p:nvSpPr>
          <p:cNvPr id="16" name="Textfeld 15"/>
          <p:cNvSpPr txBox="1"/>
          <p:nvPr/>
        </p:nvSpPr>
        <p:spPr>
          <a:xfrm>
            <a:off x="5737577" y="4164595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 (6.)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6975764" y="4541346"/>
            <a:ext cx="5216236" cy="58908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/>
              <a:t>Und für H an E tragen wir eine 0 ein</a:t>
            </a:r>
          </a:p>
          <a:p>
            <a:r>
              <a:rPr lang="de-DE" dirty="0"/>
              <a:t> </a:t>
            </a:r>
          </a:p>
        </p:txBody>
      </p:sp>
      <p:sp>
        <p:nvSpPr>
          <p:cNvPr id="18" name="Textfeld 17"/>
          <p:cNvSpPr txBox="1"/>
          <p:nvPr/>
        </p:nvSpPr>
        <p:spPr>
          <a:xfrm>
            <a:off x="4224074" y="517892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0</a:t>
            </a:r>
          </a:p>
        </p:txBody>
      </p:sp>
      <p:sp>
        <p:nvSpPr>
          <p:cNvPr id="19" name="Textfeld 18"/>
          <p:cNvSpPr txBox="1"/>
          <p:nvPr/>
        </p:nvSpPr>
        <p:spPr>
          <a:xfrm>
            <a:off x="6934201" y="5206215"/>
            <a:ext cx="5216236" cy="14550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/>
              <a:t>Die Matrixform wird bei Darstellungen in der Ökonomie häufig in der Input-Output-Analyse verwendet, da man über die Koeffizienten die quantitativen Verflechtungen zwischen Sektoren sehr einfach analysieren kann</a:t>
            </a:r>
          </a:p>
          <a:p>
            <a:r>
              <a:rPr lang="de-DE" dirty="0"/>
              <a:t>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3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4224338" y="215752"/>
            <a:ext cx="6443662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400" b="1">
                <a:solidFill>
                  <a:srgbClr val="000000"/>
                </a:solidFill>
              </a:rPr>
              <a:t>Grafische Form</a:t>
            </a:r>
          </a:p>
        </p:txBody>
      </p:sp>
      <p:sp>
        <p:nvSpPr>
          <p:cNvPr id="38916" name="Text Box 3"/>
          <p:cNvSpPr txBox="1">
            <a:spLocks noChangeArrowheads="1"/>
          </p:cNvSpPr>
          <p:nvPr/>
        </p:nvSpPr>
        <p:spPr bwMode="auto">
          <a:xfrm>
            <a:off x="3222486" y="1982211"/>
            <a:ext cx="354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P</a:t>
            </a:r>
          </a:p>
        </p:txBody>
      </p:sp>
      <p:sp>
        <p:nvSpPr>
          <p:cNvPr id="38917" name="Text Box 4"/>
          <p:cNvSpPr txBox="1">
            <a:spLocks noChangeArrowheads="1"/>
          </p:cNvSpPr>
          <p:nvPr/>
        </p:nvSpPr>
        <p:spPr bwMode="auto">
          <a:xfrm>
            <a:off x="5383073" y="5077837"/>
            <a:ext cx="3770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H</a:t>
            </a:r>
          </a:p>
        </p:txBody>
      </p:sp>
      <p:sp>
        <p:nvSpPr>
          <p:cNvPr id="38918" name="Text Box 5"/>
          <p:cNvSpPr txBox="1">
            <a:spLocks noChangeArrowheads="1"/>
          </p:cNvSpPr>
          <p:nvPr/>
        </p:nvSpPr>
        <p:spPr bwMode="auto">
          <a:xfrm>
            <a:off x="1063485" y="5150862"/>
            <a:ext cx="33534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de-DE" altLang="de-DE" sz="2400"/>
              <a:t>E</a:t>
            </a:r>
          </a:p>
        </p:txBody>
      </p:sp>
      <p:grpSp>
        <p:nvGrpSpPr>
          <p:cNvPr id="35" name="Gruppieren 34"/>
          <p:cNvGrpSpPr/>
          <p:nvPr/>
        </p:nvGrpSpPr>
        <p:grpSpPr>
          <a:xfrm>
            <a:off x="2750637" y="1570086"/>
            <a:ext cx="1015620" cy="682148"/>
            <a:chOff x="7769763" y="2353332"/>
            <a:chExt cx="1015620" cy="682148"/>
          </a:xfrm>
        </p:grpSpPr>
        <p:sp>
          <p:nvSpPr>
            <p:cNvPr id="2" name="Freihandform 1"/>
            <p:cNvSpPr/>
            <p:nvPr/>
          </p:nvSpPr>
          <p:spPr>
            <a:xfrm>
              <a:off x="7769763" y="2353332"/>
              <a:ext cx="1015620" cy="682148"/>
            </a:xfrm>
            <a:custGeom>
              <a:avLst/>
              <a:gdLst>
                <a:gd name="connsiteX0" fmla="*/ 309057 w 1015620"/>
                <a:gd name="connsiteY0" fmla="*/ 682148 h 682148"/>
                <a:gd name="connsiteX1" fmla="*/ 31966 w 1015620"/>
                <a:gd name="connsiteY1" fmla="*/ 105799 h 682148"/>
                <a:gd name="connsiteX2" fmla="*/ 968533 w 1015620"/>
                <a:gd name="connsiteY2" fmla="*/ 39297 h 682148"/>
                <a:gd name="connsiteX3" fmla="*/ 885406 w 1015620"/>
                <a:gd name="connsiteY3" fmla="*/ 543603 h 682148"/>
                <a:gd name="connsiteX4" fmla="*/ 885406 w 1015620"/>
                <a:gd name="connsiteY4" fmla="*/ 543603 h 6821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15620" h="682148">
                  <a:moveTo>
                    <a:pt x="309057" y="682148"/>
                  </a:moveTo>
                  <a:cubicBezTo>
                    <a:pt x="115555" y="447544"/>
                    <a:pt x="-77947" y="212941"/>
                    <a:pt x="31966" y="105799"/>
                  </a:cubicBezTo>
                  <a:cubicBezTo>
                    <a:pt x="141879" y="-1343"/>
                    <a:pt x="826293" y="-33670"/>
                    <a:pt x="968533" y="39297"/>
                  </a:cubicBezTo>
                  <a:cubicBezTo>
                    <a:pt x="1110773" y="112264"/>
                    <a:pt x="885406" y="543603"/>
                    <a:pt x="885406" y="543603"/>
                  </a:cubicBezTo>
                  <a:lnTo>
                    <a:pt x="885406" y="543603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4" name="Gerade Verbindung mit Pfeil 3"/>
            <p:cNvCxnSpPr/>
            <p:nvPr/>
          </p:nvCxnSpPr>
          <p:spPr>
            <a:xfrm flipH="1">
              <a:off x="8594849" y="2825472"/>
              <a:ext cx="89851" cy="17280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feld 6"/>
          <p:cNvSpPr txBox="1"/>
          <p:nvPr/>
        </p:nvSpPr>
        <p:spPr>
          <a:xfrm>
            <a:off x="2995974" y="1125069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 (1.)</a:t>
            </a:r>
          </a:p>
        </p:txBody>
      </p:sp>
      <p:cxnSp>
        <p:nvCxnSpPr>
          <p:cNvPr id="9" name="Gerade Verbindung mit Pfeil 8"/>
          <p:cNvCxnSpPr/>
          <p:nvPr/>
        </p:nvCxnSpPr>
        <p:spPr>
          <a:xfrm>
            <a:off x="3666350" y="2439411"/>
            <a:ext cx="1634836" cy="24914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mit Pfeil 13"/>
          <p:cNvCxnSpPr/>
          <p:nvPr/>
        </p:nvCxnSpPr>
        <p:spPr>
          <a:xfrm flipH="1">
            <a:off x="1333245" y="2427316"/>
            <a:ext cx="1798320" cy="26505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 flipV="1">
            <a:off x="1144823" y="2370513"/>
            <a:ext cx="1851151" cy="2707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 flipH="1" flipV="1">
            <a:off x="3802106" y="2292928"/>
            <a:ext cx="1823277" cy="26379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>
            <a:stCxn id="38918" idx="3"/>
            <a:endCxn id="38917" idx="1"/>
          </p:cNvCxnSpPr>
          <p:nvPr/>
        </p:nvCxnSpPr>
        <p:spPr>
          <a:xfrm flipV="1">
            <a:off x="1398833" y="5308670"/>
            <a:ext cx="3984240" cy="730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Ellipse 18"/>
          <p:cNvSpPr/>
          <p:nvPr/>
        </p:nvSpPr>
        <p:spPr>
          <a:xfrm>
            <a:off x="2232405" y="957126"/>
            <a:ext cx="2353887" cy="204115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6" name="Ellipse 25"/>
          <p:cNvSpPr/>
          <p:nvPr/>
        </p:nvSpPr>
        <p:spPr>
          <a:xfrm>
            <a:off x="4368228" y="4225482"/>
            <a:ext cx="2353887" cy="204115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Ellipse 26"/>
          <p:cNvSpPr/>
          <p:nvPr/>
        </p:nvSpPr>
        <p:spPr>
          <a:xfrm>
            <a:off x="236513" y="4288092"/>
            <a:ext cx="2117374" cy="204115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Textfeld 27"/>
          <p:cNvSpPr txBox="1"/>
          <p:nvPr/>
        </p:nvSpPr>
        <p:spPr>
          <a:xfrm>
            <a:off x="3915916" y="3625318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 (2.)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2415449" y="3420459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2 (3.)</a:t>
            </a:r>
          </a:p>
        </p:txBody>
      </p:sp>
      <p:sp>
        <p:nvSpPr>
          <p:cNvPr id="30" name="Textfeld 29"/>
          <p:cNvSpPr txBox="1"/>
          <p:nvPr/>
        </p:nvSpPr>
        <p:spPr>
          <a:xfrm>
            <a:off x="4527957" y="3062815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 (5.)</a:t>
            </a:r>
          </a:p>
        </p:txBody>
      </p:sp>
      <p:sp>
        <p:nvSpPr>
          <p:cNvPr id="31" name="Textfeld 30"/>
          <p:cNvSpPr txBox="1"/>
          <p:nvPr/>
        </p:nvSpPr>
        <p:spPr>
          <a:xfrm>
            <a:off x="1562029" y="3262708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 (4.)</a:t>
            </a:r>
          </a:p>
        </p:txBody>
      </p:sp>
      <p:sp>
        <p:nvSpPr>
          <p:cNvPr id="32" name="Textfeld 31"/>
          <p:cNvSpPr txBox="1"/>
          <p:nvPr/>
        </p:nvSpPr>
        <p:spPr>
          <a:xfrm>
            <a:off x="2929542" y="5365929"/>
            <a:ext cx="670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1 (6.)</a:t>
            </a:r>
          </a:p>
        </p:txBody>
      </p:sp>
      <p:sp>
        <p:nvSpPr>
          <p:cNvPr id="21" name="Textfeld 20"/>
          <p:cNvSpPr txBox="1"/>
          <p:nvPr/>
        </p:nvSpPr>
        <p:spPr>
          <a:xfrm>
            <a:off x="7419109" y="318060"/>
            <a:ext cx="4495799" cy="97041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/>
              <a:t>Diesmal muss an jedem Pol die Summe der hineinlaufenden Ströme gleich der Summe der herauslaufenden Ströme</a:t>
            </a:r>
          </a:p>
        </p:txBody>
      </p:sp>
      <p:sp>
        <p:nvSpPr>
          <p:cNvPr id="40" name="Textfeld 39"/>
          <p:cNvSpPr txBox="1"/>
          <p:nvPr/>
        </p:nvSpPr>
        <p:spPr>
          <a:xfrm>
            <a:off x="7419109" y="1281822"/>
            <a:ext cx="4433453" cy="40843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/>
              <a:t>Bei P ist dies wieder schon der Fall</a:t>
            </a:r>
          </a:p>
        </p:txBody>
      </p:sp>
      <p:sp>
        <p:nvSpPr>
          <p:cNvPr id="41" name="Textfeld 40"/>
          <p:cNvSpPr txBox="1"/>
          <p:nvPr/>
        </p:nvSpPr>
        <p:spPr>
          <a:xfrm>
            <a:off x="7335982" y="1867995"/>
            <a:ext cx="4856018" cy="15201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/>
              <a:t>Während E und H durch</a:t>
            </a:r>
          </a:p>
          <a:p>
            <a:endParaRPr lang="de-DE" dirty="0"/>
          </a:p>
          <a:p>
            <a:r>
              <a:rPr lang="de-DE" dirty="0"/>
              <a:t>6. E für 1 Einheit Handelserzeugnisse von H kauft</a:t>
            </a:r>
          </a:p>
          <a:p>
            <a:endParaRPr lang="de-DE" dirty="0"/>
          </a:p>
          <a:p>
            <a:r>
              <a:rPr lang="de-DE" dirty="0"/>
              <a:t>ausgeglichen werden kann!</a:t>
            </a:r>
          </a:p>
          <a:p>
            <a:r>
              <a:rPr lang="de-DE" dirty="0"/>
              <a:t> </a:t>
            </a:r>
          </a:p>
        </p:txBody>
      </p:sp>
      <p:sp>
        <p:nvSpPr>
          <p:cNvPr id="33" name="Textfeld 32"/>
          <p:cNvSpPr txBox="1"/>
          <p:nvPr/>
        </p:nvSpPr>
        <p:spPr>
          <a:xfrm>
            <a:off x="7288237" y="3527993"/>
            <a:ext cx="4856018" cy="15201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/>
              <a:t>Die grafische Form hat eher didaktische Funktion zur Veranschaulichung des Konzepts des Wirtschaftskreislaufs, denn bei vielen Verflechtungen wird dieses Konzept schnell unübersichtlich</a:t>
            </a:r>
          </a:p>
          <a:p>
            <a:r>
              <a:rPr lang="de-DE" dirty="0"/>
              <a:t> </a:t>
            </a:r>
          </a:p>
        </p:txBody>
      </p:sp>
      <p:sp>
        <p:nvSpPr>
          <p:cNvPr id="34" name="Textfeld 33"/>
          <p:cNvSpPr txBox="1"/>
          <p:nvPr/>
        </p:nvSpPr>
        <p:spPr>
          <a:xfrm>
            <a:off x="7058890" y="5094275"/>
            <a:ext cx="4856018" cy="152019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de-DE" dirty="0"/>
              <a:t>In der folgenden </a:t>
            </a:r>
            <a:r>
              <a:rPr lang="de-DE" dirty="0" err="1"/>
              <a:t>darstellung</a:t>
            </a:r>
            <a:r>
              <a:rPr lang="de-DE" dirty="0"/>
              <a:t> des modernen Wirtschaftskreislaufs werden wir sehen, dass wir mit den zu betrachtenden Verflechtungen schon an die Grenzen stoßen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9" grpId="0" animBg="1"/>
      <p:bldP spid="26" grpId="0" animBg="1"/>
      <p:bldP spid="27" grpId="0" animBg="1"/>
      <p:bldP spid="28" grpId="0"/>
      <p:bldP spid="29" grpId="0"/>
      <p:bldP spid="30" grpId="0"/>
      <p:bldP spid="31" grpId="0"/>
      <p:bldP spid="32" grpId="0"/>
      <p:bldP spid="21" grpId="0"/>
      <p:bldP spid="40" grpId="0"/>
      <p:bldP spid="41" grpId="0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602104" y="195739"/>
            <a:ext cx="5845573" cy="420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46" tIns="42456" rIns="81646" bIns="42456" anchor="ctr">
            <a:spAutoFit/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de-DE" altLang="de-DE" sz="2177" b="1" dirty="0">
                <a:solidFill>
                  <a:srgbClr val="000000"/>
                </a:solidFill>
              </a:rPr>
              <a:t>Der moderne Wirtschaftskreislauf – allgemein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397108" y="1053685"/>
            <a:ext cx="11559364" cy="755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 dirty="0">
                <a:solidFill>
                  <a:srgbClr val="000000"/>
                </a:solidFill>
              </a:rPr>
              <a:t>Bildung von </a:t>
            </a:r>
            <a:r>
              <a:rPr lang="de-DE" sz="2177" b="1" dirty="0">
                <a:solidFill>
                  <a:srgbClr val="000000"/>
                </a:solidFill>
              </a:rPr>
              <a:t>vier Sektoren</a:t>
            </a:r>
            <a:r>
              <a:rPr lang="de-DE" sz="2177" dirty="0">
                <a:solidFill>
                  <a:srgbClr val="000000"/>
                </a:solidFill>
              </a:rPr>
              <a:t>:</a:t>
            </a:r>
          </a:p>
          <a:p>
            <a:pPr eaLnBrk="1" hangingPunct="1">
              <a:buSzPct val="100000"/>
              <a:defRPr/>
            </a:pPr>
            <a:r>
              <a:rPr lang="de-DE" sz="2177" dirty="0">
                <a:solidFill>
                  <a:srgbClr val="000000"/>
                </a:solidFill>
              </a:rPr>
              <a:t>		Haushalte (H), Staat (S), Unternehmen (U), Ausland (A)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18358" y="1711499"/>
            <a:ext cx="11559364" cy="1760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eaLnBrk="1" hangingPunct="1">
              <a:buSzPct val="100000"/>
              <a:buFontTx/>
              <a:buChar char="•"/>
              <a:defRPr/>
            </a:pP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 dirty="0">
                <a:solidFill>
                  <a:srgbClr val="000000"/>
                </a:solidFill>
              </a:rPr>
              <a:t>Der Wirtschaftskreislauf wird über den Pol der </a:t>
            </a:r>
            <a:r>
              <a:rPr lang="de-DE" sz="2177" b="1" dirty="0">
                <a:solidFill>
                  <a:srgbClr val="000000"/>
                </a:solidFill>
              </a:rPr>
              <a:t>Vermögensveränderung</a:t>
            </a:r>
            <a:r>
              <a:rPr lang="de-DE" sz="2177" dirty="0">
                <a:solidFill>
                  <a:srgbClr val="000000"/>
                </a:solidFill>
              </a:rPr>
              <a:t> (VÄ) geschlossen. Über diesen laufen die Ersparnisse und Investitionen der Sektoren bzw. die Forderungen oder Verbindlichkeiten gegenüber dem Ausland.</a:t>
            </a:r>
          </a:p>
          <a:p>
            <a:pPr eaLnBrk="1" hangingPunct="1">
              <a:buSzPct val="100000"/>
              <a:buFontTx/>
              <a:buChar char="•"/>
              <a:defRPr/>
            </a:pPr>
            <a:endParaRPr lang="de-DE" sz="2177" dirty="0">
              <a:solidFill>
                <a:srgbClr val="0000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18358" y="2953627"/>
            <a:ext cx="11559364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buSzPct val="100000"/>
              <a:defRPr/>
            </a:pP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 dirty="0">
                <a:solidFill>
                  <a:srgbClr val="000000"/>
                </a:solidFill>
              </a:rPr>
              <a:t>Die Pfeile repräsentieren die Geldströme zwischen den Polen</a:t>
            </a:r>
          </a:p>
          <a:p>
            <a:pPr eaLnBrk="1" hangingPunct="1">
              <a:buSzPct val="100000"/>
              <a:buFontTx/>
              <a:buChar char="•"/>
              <a:defRPr/>
            </a:pPr>
            <a:endParaRPr lang="de-DE" sz="2177" dirty="0">
              <a:solidFill>
                <a:srgbClr val="000000"/>
              </a:solidFill>
            </a:endParaRP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18358" y="3709423"/>
            <a:ext cx="11559364" cy="10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buSzPct val="100000"/>
              <a:defRPr/>
            </a:pP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buFontTx/>
              <a:buChar char="•"/>
              <a:defRPr/>
            </a:pPr>
            <a:r>
              <a:rPr lang="de-DE" sz="2177" dirty="0">
                <a:solidFill>
                  <a:srgbClr val="000000"/>
                </a:solidFill>
              </a:rPr>
              <a:t>Ein Wirtschaftskreislauf gilt als geschlossen, wenn an jedem Pol die Summe der Zuflüsse der Summe der Abflüsse entspricht (Kreislaufaxiom!).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8358" y="4800248"/>
            <a:ext cx="11559364" cy="755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46" tIns="42456" rIns="81646" bIns="42456">
            <a:spAutoFit/>
          </a:bodyPr>
          <a:lstStyle>
            <a:lvl1pPr marL="457200" indent="-457200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1pPr>
            <a:lvl2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2pPr>
            <a:lvl3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3pPr>
            <a:lvl4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4pPr>
            <a:lvl5pPr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2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 marL="0" indent="0" eaLnBrk="1" hangingPunct="1">
              <a:buSzPct val="100000"/>
              <a:defRPr/>
            </a:pPr>
            <a:endParaRPr lang="de-DE" sz="2177" dirty="0">
              <a:solidFill>
                <a:srgbClr val="000000"/>
              </a:solidFill>
            </a:endParaRPr>
          </a:p>
          <a:p>
            <a:pPr eaLnBrk="1" hangingPunct="1">
              <a:buSzPct val="100000"/>
              <a:defRPr/>
            </a:pPr>
            <a:r>
              <a:rPr lang="de-DE" sz="2177" dirty="0">
                <a:solidFill>
                  <a:srgbClr val="000000"/>
                </a:solidFill>
                <a:cs typeface="Times New Roman" pitchFamily="18" charset="0"/>
              </a:rPr>
              <a:t>	→ d.h. alle relevanten Ströme sind berücksichtigt.</a:t>
            </a:r>
            <a:r>
              <a:rPr lang="de-DE" sz="2177" dirty="0">
                <a:solidFill>
                  <a:srgbClr val="000000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49021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" grpId="0"/>
      <p:bldP spid="7" grpId="0"/>
      <p:bldP spid="8" grpId="0"/>
      <p:bldP spid="9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1215</Words>
  <Application>Microsoft Office PowerPoint</Application>
  <PresentationFormat>Breitbild</PresentationFormat>
  <Paragraphs>230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Sparkasse Rg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Außenwirtschaft</dc:title>
  <dc:creator>BK</dc:creator>
  <cp:lastModifiedBy>bjk</cp:lastModifiedBy>
  <cp:revision>651</cp:revision>
  <dcterms:created xsi:type="dcterms:W3CDTF">2019-02-11T10:45:01Z</dcterms:created>
  <dcterms:modified xsi:type="dcterms:W3CDTF">2022-03-08T13:11:57Z</dcterms:modified>
</cp:coreProperties>
</file>