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347" r:id="rId2"/>
    <p:sldId id="1348" r:id="rId3"/>
    <p:sldId id="1349" r:id="rId4"/>
    <p:sldId id="1379" r:id="rId5"/>
    <p:sldId id="1380" r:id="rId6"/>
    <p:sldId id="1377" r:id="rId7"/>
    <p:sldId id="1382" r:id="rId8"/>
    <p:sldId id="1381" r:id="rId9"/>
    <p:sldId id="1350" r:id="rId10"/>
    <p:sldId id="1351" r:id="rId11"/>
    <p:sldId id="1383" r:id="rId12"/>
    <p:sldId id="1352" r:id="rId13"/>
    <p:sldId id="1353" r:id="rId14"/>
    <p:sldId id="1354" r:id="rId15"/>
    <p:sldId id="1355" r:id="rId16"/>
    <p:sldId id="1356" r:id="rId17"/>
    <p:sldId id="1357" r:id="rId18"/>
    <p:sldId id="1358" r:id="rId19"/>
    <p:sldId id="1359" r:id="rId20"/>
    <p:sldId id="1368"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76" autoAdjust="0"/>
    <p:restoredTop sz="94660"/>
  </p:normalViewPr>
  <p:slideViewPr>
    <p:cSldViewPr snapToGrid="0">
      <p:cViewPr varScale="1">
        <p:scale>
          <a:sx n="63" d="100"/>
          <a:sy n="63" d="100"/>
        </p:scale>
        <p:origin x="6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15.05.2022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62652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739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130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4692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D8ADD198-5CEA-4799-A978-D962845159A2}" type="datetime1">
              <a:rPr lang="de-DE" smtClean="0"/>
              <a:t>15.05.2022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4C520BD0-1847-4B21-B685-C3A45E7D7413}" type="datetime1">
              <a:rPr lang="de-DE" smtClean="0"/>
              <a:t>15.05.2022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539F6176-E65F-4264-AD61-F5E2A092842D}" type="datetime1">
              <a:rPr lang="de-DE" smtClean="0"/>
              <a:t>15.05.2022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D4DCE647-126E-458F-AFBA-019880C78C7A}" type="datetime1">
              <a:rPr lang="de-DE" smtClean="0"/>
              <a:t>15.05.2022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C8F7E619-D22B-4CC6-9486-A488AA3E0A88}" type="datetime1">
              <a:rPr lang="de-DE" smtClean="0"/>
              <a:t>15.05.2022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D24A3A83-2154-4301-8991-B0300989FFEC}" type="datetime1">
              <a:rPr lang="de-DE" smtClean="0"/>
              <a:t>15.05.2022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F22026F7-720F-4E1D-9DF0-81165B8FF329}" type="datetime1">
              <a:rPr lang="de-DE" smtClean="0"/>
              <a:t>15.05.2022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9532442C-BC34-49A6-8DEF-CF7AE8DED9D8}" type="datetime1">
              <a:rPr lang="de-DE" smtClean="0"/>
              <a:t>15.05.2022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45EFA00D-E82C-4133-B939-9886F70DF297}" type="datetime1">
              <a:rPr lang="de-DE" smtClean="0"/>
              <a:t>15.05.2022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933DAF5-50DC-4538-9FBE-59A29A326876}" type="datetime1">
              <a:rPr lang="de-DE" smtClean="0"/>
              <a:t>15.05.2022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9505E05F-6CFE-4151-AF7F-8C1CF57AD225}" type="datetime1">
              <a:rPr lang="de-DE" smtClean="0"/>
              <a:t>15.05.2022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1ED9-BB09-40F6-A96D-FA6BE76D4140}" type="datetime1">
              <a:rPr lang="de-DE" smtClean="0"/>
              <a:t>15.05.2022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010.png"/><Relationship Id="rId7" Type="http://schemas.openxmlformats.org/officeDocument/2006/relationships/image" Target="../media/image140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00.png"/><Relationship Id="rId5" Type="http://schemas.openxmlformats.org/officeDocument/2006/relationships/image" Target="../media/image1210.png"/><Relationship Id="rId4" Type="http://schemas.openxmlformats.org/officeDocument/2006/relationships/image" Target="../media/image1120.png"/><Relationship Id="rId9" Type="http://schemas.openxmlformats.org/officeDocument/2006/relationships/image" Target="../media/image16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10.png"/><Relationship Id="rId3" Type="http://schemas.openxmlformats.org/officeDocument/2006/relationships/image" Target="../media/image210.png"/><Relationship Id="rId7" Type="http://schemas.openxmlformats.org/officeDocument/2006/relationships/image" Target="../media/image250.png"/><Relationship Id="rId12" Type="http://schemas.openxmlformats.org/officeDocument/2006/relationships/image" Target="../media/image300.png"/><Relationship Id="rId2"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240.png"/><Relationship Id="rId11" Type="http://schemas.openxmlformats.org/officeDocument/2006/relationships/image" Target="../media/image290.png"/><Relationship Id="rId5" Type="http://schemas.openxmlformats.org/officeDocument/2006/relationships/image" Target="../media/image230.png"/><Relationship Id="rId15" Type="http://schemas.openxmlformats.org/officeDocument/2006/relationships/image" Target="../media/image330.png"/><Relationship Id="rId10" Type="http://schemas.openxmlformats.org/officeDocument/2006/relationships/image" Target="../media/image280.png"/><Relationship Id="rId4" Type="http://schemas.openxmlformats.org/officeDocument/2006/relationships/image" Target="../media/image220.png"/><Relationship Id="rId9" Type="http://schemas.openxmlformats.org/officeDocument/2006/relationships/image" Target="../media/image270.png"/><Relationship Id="rId14" Type="http://schemas.openxmlformats.org/officeDocument/2006/relationships/image" Target="../media/image320.png"/></Relationships>
</file>

<file path=ppt/slides/_rels/slide19.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10.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60.png"/></Relationships>
</file>

<file path=ppt/slides/_rels/slide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3.emf"/><Relationship Id="rId7" Type="http://schemas.openxmlformats.org/officeDocument/2006/relationships/image" Target="../media/image8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79.png"/><Relationship Id="rId9"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10622604" cy="5813659"/>
          </a:xfrm>
          <a:prstGeom prst="rect">
            <a:avLst/>
          </a:prstGeom>
        </p:spPr>
      </p:pic>
      <p:sp>
        <p:nvSpPr>
          <p:cNvPr id="8" name="Textfeld 7"/>
          <p:cNvSpPr txBox="1"/>
          <p:nvPr/>
        </p:nvSpPr>
        <p:spPr>
          <a:xfrm>
            <a:off x="5049135" y="647617"/>
            <a:ext cx="7359357" cy="520768"/>
          </a:xfrm>
          <a:prstGeom prst="rect">
            <a:avLst/>
          </a:prstGeom>
          <a:noFill/>
          <a:ln>
            <a:noFill/>
          </a:ln>
        </p:spPr>
        <p:txBody>
          <a:bodyPr vert="horz" wrap="square" lIns="81646" tIns="40823" rIns="81646" bIns="40823" anchorCtr="0" compatLnSpc="0">
            <a:spAutoFit/>
          </a:bodyPr>
          <a:lstStyle/>
          <a:p>
            <a:pPr>
              <a:defRPr/>
            </a:pPr>
            <a:r>
              <a:rPr lang="en-US" altLang="en-US" sz="1400" dirty="0" err="1"/>
              <a:t>Diesen</a:t>
            </a:r>
            <a:r>
              <a:rPr lang="en-US" altLang="en-US" sz="1400" dirty="0"/>
              <a:t> </a:t>
            </a:r>
            <a:r>
              <a:rPr lang="en-US" altLang="en-US" sz="1400" dirty="0" err="1"/>
              <a:t>Aspekt</a:t>
            </a:r>
            <a:r>
              <a:rPr lang="en-US" altLang="en-US" sz="1400" dirty="0"/>
              <a:t> </a:t>
            </a:r>
            <a:r>
              <a:rPr lang="en-US" altLang="en-US" sz="1400" dirty="0" err="1"/>
              <a:t>hatten</a:t>
            </a:r>
            <a:r>
              <a:rPr lang="en-US" altLang="en-US" sz="1400" dirty="0"/>
              <a:t> </a:t>
            </a:r>
            <a:r>
              <a:rPr lang="en-US" altLang="en-US" sz="1400" dirty="0" err="1"/>
              <a:t>wir</a:t>
            </a:r>
            <a:r>
              <a:rPr lang="en-US" altLang="en-US" sz="1400" dirty="0"/>
              <a:t> </a:t>
            </a:r>
            <a:r>
              <a:rPr lang="en-US" altLang="en-US" sz="1400" dirty="0" err="1"/>
              <a:t>schon</a:t>
            </a:r>
            <a:r>
              <a:rPr lang="en-US" altLang="en-US" sz="1400" dirty="0"/>
              <a:t> </a:t>
            </a:r>
            <a:r>
              <a:rPr lang="en-US" altLang="en-US" sz="1400" dirty="0" err="1"/>
              <a:t>beim</a:t>
            </a:r>
            <a:r>
              <a:rPr lang="en-US" altLang="en-US" sz="1400" dirty="0"/>
              <a:t> </a:t>
            </a:r>
            <a:r>
              <a:rPr lang="en-US" altLang="en-US" sz="1400" dirty="0" err="1"/>
              <a:t>Übergang</a:t>
            </a:r>
            <a:r>
              <a:rPr lang="en-US" altLang="en-US" sz="1400" dirty="0"/>
              <a:t> von </a:t>
            </a:r>
            <a:r>
              <a:rPr lang="en-US" altLang="en-US" sz="1400" dirty="0" err="1"/>
              <a:t>nominalem</a:t>
            </a:r>
            <a:r>
              <a:rPr lang="en-US" altLang="en-US" sz="1400" dirty="0"/>
              <a:t> </a:t>
            </a:r>
            <a:r>
              <a:rPr lang="en-US" altLang="en-US" sz="1400" dirty="0" err="1"/>
              <a:t>zu</a:t>
            </a:r>
            <a:r>
              <a:rPr lang="en-US" altLang="en-US" sz="1400" dirty="0"/>
              <a:t> </a:t>
            </a:r>
            <a:r>
              <a:rPr lang="en-US" altLang="en-US" sz="1400" dirty="0" err="1"/>
              <a:t>realem</a:t>
            </a:r>
            <a:r>
              <a:rPr lang="en-US" altLang="en-US" sz="1400" dirty="0"/>
              <a:t> BIP </a:t>
            </a:r>
            <a:r>
              <a:rPr lang="en-US" altLang="en-US" sz="1400" dirty="0" err="1"/>
              <a:t>besprochen</a:t>
            </a:r>
            <a:r>
              <a:rPr lang="en-US" altLang="en-US" sz="1400" dirty="0"/>
              <a:t>, </a:t>
            </a:r>
            <a:r>
              <a:rPr lang="en-US" altLang="en-US" sz="1400" dirty="0" err="1"/>
              <a:t>dass</a:t>
            </a:r>
            <a:r>
              <a:rPr lang="en-US" altLang="en-US" sz="1400" dirty="0"/>
              <a:t> </a:t>
            </a:r>
            <a:r>
              <a:rPr lang="en-US" altLang="en-US" sz="1400" dirty="0" err="1"/>
              <a:t>nämlich</a:t>
            </a:r>
            <a:r>
              <a:rPr lang="en-US" altLang="en-US" sz="1400" dirty="0"/>
              <a:t> die </a:t>
            </a:r>
            <a:r>
              <a:rPr lang="en-US" altLang="en-US" sz="1400" dirty="0" err="1"/>
              <a:t>Preise</a:t>
            </a:r>
            <a:r>
              <a:rPr lang="en-US" altLang="en-US" sz="1400" dirty="0"/>
              <a:t> </a:t>
            </a:r>
            <a:r>
              <a:rPr lang="en-US" altLang="en-US" sz="1400" dirty="0" err="1"/>
              <a:t>letztlich</a:t>
            </a:r>
            <a:r>
              <a:rPr lang="en-US" altLang="en-US" sz="1400" dirty="0"/>
              <a:t> </a:t>
            </a:r>
            <a:r>
              <a:rPr lang="en-US" altLang="en-US" sz="1400" dirty="0" err="1"/>
              <a:t>nur</a:t>
            </a:r>
            <a:r>
              <a:rPr lang="en-US" altLang="en-US" sz="1400" dirty="0"/>
              <a:t> </a:t>
            </a:r>
            <a:r>
              <a:rPr lang="en-US" altLang="en-US" sz="1400" dirty="0" err="1"/>
              <a:t>Verrechnungseinheit</a:t>
            </a:r>
            <a:r>
              <a:rPr lang="en-US" altLang="en-US" sz="1400" dirty="0"/>
              <a:t> </a:t>
            </a:r>
            <a:r>
              <a:rPr lang="en-US" altLang="en-US" sz="1400" dirty="0" err="1"/>
              <a:t>zwischen</a:t>
            </a:r>
            <a:r>
              <a:rPr lang="en-US" altLang="en-US" sz="1400" dirty="0"/>
              <a:t> den </a:t>
            </a:r>
            <a:r>
              <a:rPr lang="en-US" altLang="en-US" sz="1400" dirty="0" err="1"/>
              <a:t>realen</a:t>
            </a:r>
            <a:r>
              <a:rPr lang="en-US" altLang="en-US" sz="1400" dirty="0"/>
              <a:t> </a:t>
            </a:r>
            <a:r>
              <a:rPr lang="en-US" altLang="en-US" sz="1400" dirty="0" err="1"/>
              <a:t>Gütern</a:t>
            </a:r>
            <a:r>
              <a:rPr lang="en-US" altLang="en-US" sz="1400" dirty="0"/>
              <a:t> </a:t>
            </a:r>
            <a:r>
              <a:rPr lang="en-US" altLang="en-US" sz="1400" dirty="0" err="1"/>
              <a:t>darstellen</a:t>
            </a:r>
            <a:endParaRPr lang="en-US" altLang="en-US" sz="1400" dirty="0"/>
          </a:p>
        </p:txBody>
      </p:sp>
      <p:sp>
        <p:nvSpPr>
          <p:cNvPr id="9" name="Textfeld 8"/>
          <p:cNvSpPr txBox="1"/>
          <p:nvPr/>
        </p:nvSpPr>
        <p:spPr>
          <a:xfrm>
            <a:off x="4832643" y="1613749"/>
            <a:ext cx="7359357" cy="520768"/>
          </a:xfrm>
          <a:prstGeom prst="rect">
            <a:avLst/>
          </a:prstGeom>
          <a:noFill/>
          <a:ln>
            <a:noFill/>
          </a:ln>
        </p:spPr>
        <p:txBody>
          <a:bodyPr vert="horz" wrap="square" lIns="81646" tIns="40823" rIns="81646" bIns="40823" anchorCtr="0" compatLnSpc="0">
            <a:spAutoFit/>
          </a:bodyPr>
          <a:lstStyle/>
          <a:p>
            <a:pPr>
              <a:defRPr/>
            </a:pPr>
            <a:r>
              <a:rPr lang="en-US" altLang="en-US" sz="1400" dirty="0" err="1"/>
              <a:t>Für</a:t>
            </a:r>
            <a:r>
              <a:rPr lang="en-US" altLang="en-US" sz="1400" dirty="0"/>
              <a:t> das </a:t>
            </a:r>
            <a:r>
              <a:rPr lang="en-US" altLang="en-US" sz="1400" dirty="0" err="1"/>
              <a:t>Funktionieren</a:t>
            </a:r>
            <a:r>
              <a:rPr lang="en-US" altLang="en-US" sz="1400" dirty="0"/>
              <a:t> von </a:t>
            </a:r>
            <a:r>
              <a:rPr lang="en-US" altLang="en-US" sz="1400" dirty="0" err="1"/>
              <a:t>Märkten</a:t>
            </a:r>
            <a:r>
              <a:rPr lang="en-US" altLang="en-US" sz="1400" dirty="0"/>
              <a:t> </a:t>
            </a:r>
            <a:r>
              <a:rPr lang="en-US" altLang="en-US" sz="1400" dirty="0" err="1"/>
              <a:t>darf</a:t>
            </a:r>
            <a:r>
              <a:rPr lang="en-US" altLang="en-US" sz="1400" dirty="0"/>
              <a:t> </a:t>
            </a:r>
            <a:r>
              <a:rPr lang="en-US" altLang="en-US" sz="1400" dirty="0" err="1"/>
              <a:t>nicht</a:t>
            </a:r>
            <a:r>
              <a:rPr lang="en-US" altLang="en-US" sz="1400" dirty="0"/>
              <a:t> </a:t>
            </a:r>
            <a:r>
              <a:rPr lang="en-US" altLang="en-US" sz="1400" dirty="0" err="1"/>
              <a:t>grundsätzlich</a:t>
            </a:r>
            <a:r>
              <a:rPr lang="en-US" altLang="en-US" sz="1400" dirty="0"/>
              <a:t> von </a:t>
            </a:r>
            <a:r>
              <a:rPr lang="en-US" altLang="en-US" sz="1400" dirty="0" err="1"/>
              <a:t>externer</a:t>
            </a:r>
            <a:r>
              <a:rPr lang="en-US" altLang="en-US" sz="1400" dirty="0"/>
              <a:t> </a:t>
            </a:r>
            <a:r>
              <a:rPr lang="en-US" altLang="en-US" sz="1400" dirty="0" err="1"/>
              <a:t>Seite</a:t>
            </a:r>
            <a:r>
              <a:rPr lang="en-US" altLang="en-US" sz="1400" dirty="0"/>
              <a:t>, </a:t>
            </a:r>
            <a:r>
              <a:rPr lang="en-US" altLang="en-US" sz="1400" dirty="0" err="1"/>
              <a:t>wie</a:t>
            </a:r>
            <a:r>
              <a:rPr lang="en-US" altLang="en-US" sz="1400" dirty="0"/>
              <a:t> </a:t>
            </a:r>
            <a:r>
              <a:rPr lang="en-US" altLang="en-US" sz="1400" dirty="0" err="1"/>
              <a:t>beispielsweise</a:t>
            </a:r>
            <a:r>
              <a:rPr lang="en-US" altLang="en-US" sz="1400" dirty="0"/>
              <a:t> in </a:t>
            </a:r>
            <a:r>
              <a:rPr lang="en-US" altLang="en-US" sz="1400" dirty="0" err="1"/>
              <a:t>Diktaturen</a:t>
            </a:r>
            <a:r>
              <a:rPr lang="en-US" altLang="en-US" sz="1400" dirty="0"/>
              <a:t>, </a:t>
            </a:r>
            <a:r>
              <a:rPr lang="en-US" altLang="en-US" sz="1400" dirty="0" err="1"/>
              <a:t>eingegriffen</a:t>
            </a:r>
            <a:r>
              <a:rPr lang="en-US" altLang="en-US" sz="1400" dirty="0"/>
              <a:t> </a:t>
            </a:r>
            <a:r>
              <a:rPr lang="en-US" altLang="en-US" sz="1400" dirty="0" err="1"/>
              <a:t>werden</a:t>
            </a:r>
            <a:endParaRPr lang="en-US" altLang="en-US" sz="1400" dirty="0"/>
          </a:p>
        </p:txBody>
      </p:sp>
      <p:sp>
        <p:nvSpPr>
          <p:cNvPr id="10" name="Textfeld 9"/>
          <p:cNvSpPr txBox="1"/>
          <p:nvPr/>
        </p:nvSpPr>
        <p:spPr>
          <a:xfrm>
            <a:off x="4708206" y="2852587"/>
            <a:ext cx="7359357" cy="520768"/>
          </a:xfrm>
          <a:prstGeom prst="rect">
            <a:avLst/>
          </a:prstGeom>
          <a:noFill/>
          <a:ln>
            <a:noFill/>
          </a:ln>
        </p:spPr>
        <p:txBody>
          <a:bodyPr vert="horz" wrap="square" lIns="81646" tIns="40823" rIns="81646" bIns="40823" anchorCtr="0" compatLnSpc="0">
            <a:spAutoFit/>
          </a:bodyPr>
          <a:lstStyle/>
          <a:p>
            <a:pPr>
              <a:defRPr/>
            </a:pPr>
            <a:r>
              <a:rPr lang="en-US" altLang="en-US" sz="1400" dirty="0" err="1"/>
              <a:t>Vergleiche</a:t>
            </a:r>
            <a:r>
              <a:rPr lang="en-US" altLang="en-US" sz="1400" dirty="0"/>
              <a:t> </a:t>
            </a:r>
            <a:r>
              <a:rPr lang="en-US" altLang="en-US" sz="1400" dirty="0" err="1"/>
              <a:t>mit</a:t>
            </a:r>
            <a:r>
              <a:rPr lang="en-US" altLang="en-US" sz="1400" dirty="0"/>
              <a:t> den </a:t>
            </a:r>
            <a:r>
              <a:rPr lang="en-US" altLang="en-US" sz="1400" dirty="0" err="1"/>
              <a:t>Geldfunktionen</a:t>
            </a:r>
            <a:r>
              <a:rPr lang="en-US" altLang="en-US" sz="1400" dirty="0"/>
              <a:t>. Geld </a:t>
            </a:r>
            <a:r>
              <a:rPr lang="en-US" altLang="en-US" sz="1400" dirty="0" err="1"/>
              <a:t>stiftet</a:t>
            </a:r>
            <a:r>
              <a:rPr lang="en-US" altLang="en-US" sz="1400" dirty="0"/>
              <a:t> </a:t>
            </a:r>
            <a:r>
              <a:rPr lang="en-US" altLang="en-US" sz="1400" dirty="0" err="1"/>
              <a:t>damit</a:t>
            </a:r>
            <a:r>
              <a:rPr lang="en-US" altLang="en-US" sz="1400" dirty="0"/>
              <a:t> </a:t>
            </a:r>
            <a:r>
              <a:rPr lang="en-US" altLang="en-US" sz="1400" dirty="0" err="1"/>
              <a:t>nicht</a:t>
            </a:r>
            <a:r>
              <a:rPr lang="en-US" altLang="en-US" sz="1400" dirty="0"/>
              <a:t> </a:t>
            </a:r>
            <a:r>
              <a:rPr lang="en-US" altLang="en-US" sz="1400" dirty="0" err="1"/>
              <a:t>aus</a:t>
            </a:r>
            <a:r>
              <a:rPr lang="en-US" altLang="en-US" sz="1400" dirty="0"/>
              <a:t> </a:t>
            </a:r>
            <a:r>
              <a:rPr lang="en-US" altLang="en-US" sz="1400" dirty="0" err="1"/>
              <a:t>sich</a:t>
            </a:r>
            <a:r>
              <a:rPr lang="en-US" altLang="en-US" sz="1400" dirty="0"/>
              <a:t> </a:t>
            </a:r>
            <a:r>
              <a:rPr lang="en-US" altLang="en-US" sz="1400" dirty="0" err="1"/>
              <a:t>heraus</a:t>
            </a:r>
            <a:r>
              <a:rPr lang="en-US" altLang="en-US" sz="1400" dirty="0"/>
              <a:t> </a:t>
            </a:r>
            <a:r>
              <a:rPr lang="en-US" altLang="en-US" sz="1400" dirty="0" err="1"/>
              <a:t>Nutzen</a:t>
            </a:r>
            <a:r>
              <a:rPr lang="en-US" altLang="en-US" sz="1400" dirty="0"/>
              <a:t>, </a:t>
            </a:r>
            <a:r>
              <a:rPr lang="en-US" altLang="en-US" sz="1400" dirty="0" err="1"/>
              <a:t>sondern</a:t>
            </a:r>
            <a:r>
              <a:rPr lang="en-US" altLang="en-US" sz="1400" dirty="0"/>
              <a:t> </a:t>
            </a:r>
            <a:r>
              <a:rPr lang="en-US" altLang="en-US" sz="1400" dirty="0" err="1"/>
              <a:t>nur</a:t>
            </a:r>
            <a:r>
              <a:rPr lang="en-US" altLang="en-US" sz="1400" dirty="0"/>
              <a:t> </a:t>
            </a:r>
            <a:r>
              <a:rPr lang="en-US" altLang="en-US" sz="1400" dirty="0" err="1"/>
              <a:t>durch</a:t>
            </a:r>
            <a:r>
              <a:rPr lang="en-US" altLang="en-US" sz="1400" dirty="0"/>
              <a:t> den </a:t>
            </a:r>
            <a:r>
              <a:rPr lang="en-US" altLang="en-US" sz="1400" dirty="0" err="1"/>
              <a:t>Tausch</a:t>
            </a:r>
            <a:r>
              <a:rPr lang="en-US" altLang="en-US" sz="1400" dirty="0"/>
              <a:t> </a:t>
            </a:r>
            <a:r>
              <a:rPr lang="en-US" altLang="en-US" sz="1400" dirty="0" err="1"/>
              <a:t>gegen</a:t>
            </a:r>
            <a:r>
              <a:rPr lang="en-US" altLang="en-US" sz="1400" dirty="0"/>
              <a:t> </a:t>
            </a:r>
            <a:r>
              <a:rPr lang="en-US" altLang="en-US" sz="1400" dirty="0" err="1"/>
              <a:t>Güter</a:t>
            </a:r>
            <a:r>
              <a:rPr lang="en-US" altLang="en-US" sz="1400" dirty="0"/>
              <a:t>, also </a:t>
            </a:r>
            <a:r>
              <a:rPr lang="en-US" altLang="en-US" sz="1400" dirty="0" err="1"/>
              <a:t>dem</a:t>
            </a:r>
            <a:r>
              <a:rPr lang="en-US" altLang="en-US" sz="1400" dirty="0"/>
              <a:t> </a:t>
            </a:r>
            <a:r>
              <a:rPr lang="en-US" altLang="en-US" sz="1400" dirty="0" err="1"/>
              <a:t>realen</a:t>
            </a:r>
            <a:r>
              <a:rPr lang="en-US" altLang="en-US" sz="1400" dirty="0"/>
              <a:t> Wert, der hinter </a:t>
            </a:r>
            <a:r>
              <a:rPr lang="en-US" altLang="en-US" sz="1400" dirty="0" err="1"/>
              <a:t>dem</a:t>
            </a:r>
            <a:r>
              <a:rPr lang="en-US" altLang="en-US" sz="1400" dirty="0"/>
              <a:t> </a:t>
            </a:r>
            <a:r>
              <a:rPr lang="en-US" altLang="en-US" sz="1400" dirty="0" err="1"/>
              <a:t>Geldwert</a:t>
            </a:r>
            <a:r>
              <a:rPr lang="en-US" altLang="en-US" sz="1400" dirty="0"/>
              <a:t> </a:t>
            </a:r>
            <a:r>
              <a:rPr lang="en-US" altLang="en-US" sz="1400" dirty="0" err="1"/>
              <a:t>steckt</a:t>
            </a:r>
            <a:endParaRPr lang="en-US" altLang="en-US" sz="1400" dirty="0"/>
          </a:p>
        </p:txBody>
      </p:sp>
      <p:sp>
        <p:nvSpPr>
          <p:cNvPr id="11" name="Textfeld 10"/>
          <p:cNvSpPr txBox="1"/>
          <p:nvPr/>
        </p:nvSpPr>
        <p:spPr>
          <a:xfrm>
            <a:off x="6207853" y="3983600"/>
            <a:ext cx="2841072" cy="739931"/>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beiden</a:t>
            </a:r>
            <a:r>
              <a:rPr lang="en-US" altLang="en-US" sz="1400" dirty="0"/>
              <a:t> </a:t>
            </a:r>
            <a:r>
              <a:rPr lang="en-US" altLang="en-US" sz="1400" dirty="0" err="1"/>
              <a:t>Grundannahmen</a:t>
            </a:r>
            <a:r>
              <a:rPr lang="en-US" altLang="en-US" sz="1400" dirty="0"/>
              <a:t>, die </a:t>
            </a:r>
            <a:r>
              <a:rPr lang="en-US" altLang="en-US" sz="1400" dirty="0" err="1"/>
              <a:t>sie</a:t>
            </a:r>
            <a:r>
              <a:rPr lang="en-US" altLang="en-US" sz="1400" dirty="0"/>
              <a:t> </a:t>
            </a:r>
            <a:r>
              <a:rPr lang="en-US" altLang="en-US" sz="1400" dirty="0" err="1"/>
              <a:t>aus</a:t>
            </a:r>
            <a:r>
              <a:rPr lang="en-US" altLang="en-US" sz="1400" dirty="0"/>
              <a:t> den </a:t>
            </a:r>
            <a:r>
              <a:rPr lang="en-US" altLang="en-US" sz="1400" dirty="0" err="1"/>
              <a:t>Einführungsvorlesungen</a:t>
            </a:r>
            <a:r>
              <a:rPr lang="en-US" altLang="en-US" sz="1400" dirty="0"/>
              <a:t> in VWL und BWL </a:t>
            </a:r>
            <a:r>
              <a:rPr lang="en-US" altLang="en-US" sz="1400" dirty="0" err="1"/>
              <a:t>schon</a:t>
            </a:r>
            <a:r>
              <a:rPr lang="en-US" altLang="en-US" sz="1400" dirty="0"/>
              <a:t> </a:t>
            </a:r>
            <a:r>
              <a:rPr lang="en-US" altLang="en-US" sz="1400" dirty="0" err="1"/>
              <a:t>kennen</a:t>
            </a:r>
            <a:endParaRPr lang="en-US" altLang="en-US" sz="1400" dirty="0"/>
          </a:p>
        </p:txBody>
      </p:sp>
      <p:sp>
        <p:nvSpPr>
          <p:cNvPr id="12" name="Textfeld 11"/>
          <p:cNvSpPr txBox="1"/>
          <p:nvPr/>
        </p:nvSpPr>
        <p:spPr>
          <a:xfrm>
            <a:off x="-65313" y="6113166"/>
            <a:ext cx="12257314" cy="739931"/>
          </a:xfrm>
          <a:prstGeom prst="rect">
            <a:avLst/>
          </a:prstGeom>
          <a:noFill/>
          <a:ln>
            <a:noFill/>
          </a:ln>
        </p:spPr>
        <p:txBody>
          <a:bodyPr vert="horz" wrap="square" lIns="81646" tIns="40823" rIns="81646" bIns="40823" anchorCtr="0" compatLnSpc="0">
            <a:spAutoFit/>
          </a:bodyPr>
          <a:lstStyle/>
          <a:p>
            <a:pPr algn="ctr">
              <a:defRPr/>
            </a:pPr>
            <a:r>
              <a:rPr lang="en-US" altLang="en-US" sz="1400" dirty="0"/>
              <a:t>Dies </a:t>
            </a:r>
            <a:r>
              <a:rPr lang="en-US" altLang="en-US" sz="1400" dirty="0" err="1"/>
              <a:t>weist</a:t>
            </a:r>
            <a:r>
              <a:rPr lang="en-US" altLang="en-US" sz="1400" dirty="0"/>
              <a:t> auf den </a:t>
            </a:r>
            <a:r>
              <a:rPr lang="en-US" altLang="en-US" sz="1400" dirty="0" err="1"/>
              <a:t>langfristigen</a:t>
            </a:r>
            <a:r>
              <a:rPr lang="en-US" altLang="en-US" sz="1400" dirty="0"/>
              <a:t> </a:t>
            </a:r>
            <a:r>
              <a:rPr lang="en-US" altLang="en-US" sz="1400" dirty="0" err="1"/>
              <a:t>Charakter</a:t>
            </a:r>
            <a:r>
              <a:rPr lang="en-US" altLang="en-US" sz="1400" dirty="0"/>
              <a:t> des </a:t>
            </a:r>
            <a:r>
              <a:rPr lang="en-US" altLang="en-US" sz="1400" dirty="0" err="1"/>
              <a:t>neoklassischen</a:t>
            </a:r>
            <a:r>
              <a:rPr lang="en-US" altLang="en-US" sz="1400" dirty="0"/>
              <a:t> </a:t>
            </a:r>
            <a:r>
              <a:rPr lang="en-US" altLang="en-US" sz="1400" dirty="0" err="1"/>
              <a:t>Modells</a:t>
            </a:r>
            <a:r>
              <a:rPr lang="en-US" altLang="en-US" sz="1400" dirty="0"/>
              <a:t> </a:t>
            </a:r>
            <a:r>
              <a:rPr lang="en-US" altLang="en-US" sz="1400" dirty="0" err="1"/>
              <a:t>hin</a:t>
            </a:r>
            <a:r>
              <a:rPr lang="en-US" altLang="en-US" sz="1400" dirty="0"/>
              <a:t>, </a:t>
            </a:r>
            <a:r>
              <a:rPr lang="en-US" altLang="en-US" sz="1400" dirty="0" err="1"/>
              <a:t>denn</a:t>
            </a:r>
            <a:r>
              <a:rPr lang="en-US" altLang="en-US" sz="1400" dirty="0"/>
              <a:t> in der </a:t>
            </a:r>
            <a:r>
              <a:rPr lang="en-US" altLang="en-US" sz="1400" dirty="0" err="1"/>
              <a:t>kurzen</a:t>
            </a:r>
            <a:r>
              <a:rPr lang="en-US" altLang="en-US" sz="1400" dirty="0"/>
              <a:t> Frist </a:t>
            </a:r>
            <a:r>
              <a:rPr lang="en-US" altLang="en-US" sz="1400" dirty="0" err="1"/>
              <a:t>kann</a:t>
            </a:r>
            <a:r>
              <a:rPr lang="en-US" altLang="en-US" sz="1400" dirty="0"/>
              <a:t> man </a:t>
            </a:r>
            <a:r>
              <a:rPr lang="en-US" altLang="en-US" sz="1400" dirty="0" err="1"/>
              <a:t>nicht</a:t>
            </a:r>
            <a:r>
              <a:rPr lang="en-US" altLang="en-US" sz="1400" dirty="0"/>
              <a:t> </a:t>
            </a:r>
            <a:r>
              <a:rPr lang="en-US" altLang="en-US" sz="1400" dirty="0" err="1"/>
              <a:t>immer</a:t>
            </a:r>
            <a:r>
              <a:rPr lang="en-US" altLang="en-US" sz="1400" dirty="0"/>
              <a:t> von </a:t>
            </a:r>
            <a:r>
              <a:rPr lang="en-US" altLang="en-US" sz="1400" dirty="0" err="1"/>
              <a:t>vollkommenen</a:t>
            </a:r>
            <a:r>
              <a:rPr lang="en-US" altLang="en-US" sz="1400" dirty="0"/>
              <a:t> </a:t>
            </a:r>
            <a:r>
              <a:rPr lang="en-US" altLang="en-US" sz="1400" dirty="0" err="1"/>
              <a:t>flexiblen</a:t>
            </a:r>
            <a:r>
              <a:rPr lang="en-US" altLang="en-US" sz="1400" dirty="0"/>
              <a:t> </a:t>
            </a:r>
            <a:r>
              <a:rPr lang="en-US" altLang="en-US" sz="1400" dirty="0" err="1"/>
              <a:t>Preisen</a:t>
            </a:r>
            <a:r>
              <a:rPr lang="en-US" altLang="en-US" sz="1400" dirty="0"/>
              <a:t> und </a:t>
            </a:r>
            <a:r>
              <a:rPr lang="en-US" altLang="en-US" sz="1400" dirty="0" err="1"/>
              <a:t>flexiblen</a:t>
            </a:r>
            <a:r>
              <a:rPr lang="en-US" altLang="en-US" sz="1400" dirty="0"/>
              <a:t> </a:t>
            </a:r>
            <a:r>
              <a:rPr lang="en-US" altLang="en-US" sz="1400" dirty="0" err="1"/>
              <a:t>Produktionsfaktoren</a:t>
            </a:r>
            <a:r>
              <a:rPr lang="en-US" altLang="en-US" sz="1400" dirty="0"/>
              <a:t> </a:t>
            </a:r>
            <a:r>
              <a:rPr lang="en-US" altLang="en-US" sz="1400" dirty="0" err="1"/>
              <a:t>ausgehen</a:t>
            </a:r>
            <a:r>
              <a:rPr lang="en-US" altLang="en-US" sz="1400" dirty="0"/>
              <a:t>, die man </a:t>
            </a:r>
            <a:r>
              <a:rPr lang="en-US" altLang="en-US" sz="1400" dirty="0" err="1"/>
              <a:t>für</a:t>
            </a:r>
            <a:r>
              <a:rPr lang="en-US" altLang="en-US" sz="1400" dirty="0"/>
              <a:t> </a:t>
            </a:r>
            <a:r>
              <a:rPr lang="en-US" altLang="en-US" sz="1400" dirty="0" err="1"/>
              <a:t>vollkommene</a:t>
            </a:r>
            <a:r>
              <a:rPr lang="en-US" altLang="en-US" sz="1400" dirty="0"/>
              <a:t> </a:t>
            </a:r>
            <a:r>
              <a:rPr lang="en-US" altLang="en-US" sz="1400" dirty="0" err="1"/>
              <a:t>Märkte</a:t>
            </a:r>
            <a:r>
              <a:rPr lang="en-US" altLang="en-US" sz="1400" dirty="0"/>
              <a:t> </a:t>
            </a:r>
            <a:r>
              <a:rPr lang="en-US" altLang="en-US" sz="1400" dirty="0" err="1"/>
              <a:t>benötigt</a:t>
            </a:r>
            <a:r>
              <a:rPr lang="en-US" altLang="en-US" sz="1400" dirty="0"/>
              <a:t> (</a:t>
            </a:r>
            <a:r>
              <a:rPr lang="en-US" altLang="en-US" sz="1400" dirty="0" err="1"/>
              <a:t>vgl</a:t>
            </a:r>
            <a:r>
              <a:rPr lang="en-US" altLang="en-US" sz="1400" dirty="0"/>
              <a:t>. </a:t>
            </a:r>
            <a:r>
              <a:rPr lang="en-US" altLang="en-US" sz="1400" dirty="0" err="1"/>
              <a:t>Kurz</a:t>
            </a:r>
            <a:r>
              <a:rPr lang="en-US" altLang="en-US" sz="1400" dirty="0"/>
              <a:t>- und </a:t>
            </a:r>
            <a:r>
              <a:rPr lang="en-US" altLang="en-US" sz="1400" dirty="0" err="1"/>
              <a:t>langfristige</a:t>
            </a:r>
            <a:r>
              <a:rPr lang="en-US" altLang="en-US" sz="1400" dirty="0"/>
              <a:t> </a:t>
            </a:r>
            <a:r>
              <a:rPr lang="en-US" altLang="en-US" sz="1400" dirty="0" err="1"/>
              <a:t>Konstenfunktion</a:t>
            </a:r>
            <a:r>
              <a:rPr lang="en-US" altLang="en-US" sz="1400" dirty="0"/>
              <a:t> </a:t>
            </a:r>
            <a:r>
              <a:rPr lang="en-US" altLang="en-US" sz="1400" dirty="0" err="1"/>
              <a:t>aus</a:t>
            </a:r>
            <a:r>
              <a:rPr lang="en-US" altLang="en-US" sz="1400" dirty="0"/>
              <a:t> </a:t>
            </a:r>
            <a:r>
              <a:rPr lang="en-US" altLang="en-US" sz="1400" dirty="0" err="1"/>
              <a:t>Mikro</a:t>
            </a:r>
            <a:r>
              <a:rPr lang="en-US" altLang="en-US" sz="1400" dirty="0"/>
              <a:t> und BWL!). </a:t>
            </a:r>
            <a:r>
              <a:rPr lang="en-US" altLang="en-US" sz="1400" dirty="0" err="1"/>
              <a:t>Aus</a:t>
            </a:r>
            <a:r>
              <a:rPr lang="en-US" altLang="en-US" sz="1400" dirty="0"/>
              <a:t> </a:t>
            </a:r>
            <a:r>
              <a:rPr lang="en-US" altLang="en-US" sz="1400" dirty="0" err="1"/>
              <a:t>dieser</a:t>
            </a:r>
            <a:r>
              <a:rPr lang="en-US" altLang="en-US" sz="1400" dirty="0"/>
              <a:t> </a:t>
            </a:r>
            <a:r>
              <a:rPr lang="en-US" altLang="en-US" sz="1400" dirty="0" err="1"/>
              <a:t>Annahme</a:t>
            </a:r>
            <a:r>
              <a:rPr lang="en-US" altLang="en-US" sz="1400" dirty="0"/>
              <a:t> </a:t>
            </a:r>
            <a:r>
              <a:rPr lang="en-US" altLang="en-US" sz="1400" dirty="0" err="1"/>
              <a:t>erhält</a:t>
            </a:r>
            <a:r>
              <a:rPr lang="en-US" altLang="en-US" sz="1400" dirty="0"/>
              <a:t> man die </a:t>
            </a:r>
            <a:r>
              <a:rPr lang="en-US" altLang="en-US" sz="1400" dirty="0" err="1"/>
              <a:t>grundsätzliche</a:t>
            </a:r>
            <a:r>
              <a:rPr lang="en-US" altLang="en-US" sz="1400" dirty="0"/>
              <a:t> </a:t>
            </a:r>
            <a:r>
              <a:rPr lang="en-US" altLang="en-US" sz="1400" dirty="0" err="1"/>
              <a:t>Optimalitätsbedingung</a:t>
            </a:r>
            <a:r>
              <a:rPr lang="en-US" altLang="en-US" sz="1400" dirty="0"/>
              <a:t> </a:t>
            </a:r>
            <a:r>
              <a:rPr lang="en-US" altLang="en-US" sz="1400" b="1" dirty="0" err="1"/>
              <a:t>Preis</a:t>
            </a:r>
            <a:r>
              <a:rPr lang="en-US" altLang="en-US" sz="1400" b="1" dirty="0"/>
              <a:t> = </a:t>
            </a:r>
            <a:r>
              <a:rPr lang="en-US" altLang="en-US" sz="1400" b="1" dirty="0" err="1"/>
              <a:t>Grenzkosten</a:t>
            </a:r>
            <a:endParaRPr lang="en-US" altLang="en-US" sz="1400" b="1" dirty="0"/>
          </a:p>
        </p:txBody>
      </p:sp>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594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sp>
        <p:nvSpPr>
          <p:cNvPr id="10" name="TextBox 2"/>
          <p:cNvSpPr txBox="1"/>
          <p:nvPr/>
        </p:nvSpPr>
        <p:spPr>
          <a:xfrm>
            <a:off x="7907256" y="1420400"/>
            <a:ext cx="4284744" cy="892552"/>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Gegeben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ein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Reallohnnivau</a:t>
            </a:r>
            <a:r>
              <a:rPr lang="en-US" sz="12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von </a:t>
            </a:r>
            <a:r>
              <a:rPr lang="el-GR" sz="1400" dirty="0"/>
              <a:t>ω</a:t>
            </a:r>
            <a:r>
              <a:rPr lang="de-DE" sz="1400" baseline="-25000" dirty="0"/>
              <a:t>1</a:t>
            </a:r>
            <a:r>
              <a:rPr lang="de-DE" sz="1400" dirty="0"/>
              <a:t> ergibt sich</a:t>
            </a:r>
            <a:r>
              <a:rPr lang="en-US" sz="14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grafisch</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reale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Gewinn</a:t>
            </a:r>
            <a:r>
              <a:rPr lang="en-US" sz="1200" dirty="0">
                <a:latin typeface="Arial" panose="020B0604020202020204" pitchFamily="34" charset="0"/>
                <a:cs typeface="Arial" panose="020B0604020202020204" pitchFamily="34" charset="0"/>
              </a:rPr>
              <a:t> (</a:t>
            </a:r>
            <a:r>
              <a:rPr lang="el-GR" sz="1200" dirty="0">
                <a:latin typeface="Arial" panose="020B0604020202020204" pitchFamily="34" charset="0"/>
                <a:cs typeface="Arial" panose="020B0604020202020204" pitchFamily="34" charset="0"/>
              </a:rPr>
              <a:t>π</a:t>
            </a:r>
            <a:r>
              <a:rPr lang="de-DE" sz="1200"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als</a:t>
            </a:r>
            <a:r>
              <a:rPr lang="en-US" sz="1200" dirty="0">
                <a:latin typeface="Arial" panose="020B0604020202020204" pitchFamily="34" charset="0"/>
                <a:cs typeface="Arial" panose="020B0604020202020204" pitchFamily="34" charset="0"/>
              </a:rPr>
              <a:t> die </a:t>
            </a:r>
            <a:r>
              <a:rPr lang="en-US" sz="1200" dirty="0" err="1">
                <a:latin typeface="Arial" panose="020B0604020202020204" pitchFamily="34" charset="0"/>
                <a:cs typeface="Arial" panose="020B0604020202020204" pitchFamily="34" charset="0"/>
              </a:rPr>
              <a:t>Differenz</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zwischen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dem</a:t>
            </a:r>
            <a:r>
              <a:rPr lang="en-US" sz="1200" dirty="0">
                <a:latin typeface="Arial" panose="020B0604020202020204" pitchFamily="34" charset="0"/>
                <a:cs typeface="Arial" panose="020B0604020202020204" pitchFamily="34" charset="0"/>
              </a:rPr>
              <a:t> Output und den </a:t>
            </a:r>
            <a:r>
              <a:rPr lang="en-US" sz="1200" dirty="0" err="1">
                <a:latin typeface="Arial" panose="020B0604020202020204" pitchFamily="34" charset="0"/>
                <a:cs typeface="Arial" panose="020B0604020202020204" pitchFamily="34" charset="0"/>
              </a:rPr>
              <a:t>realen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Kosten</a:t>
            </a:r>
            <a:r>
              <a:rPr lang="en-US" sz="1200" dirty="0">
                <a:latin typeface="Arial" panose="020B0604020202020204" pitchFamily="34" charset="0"/>
                <a:cs typeface="Arial" panose="020B0604020202020204" pitchFamily="34" charset="0"/>
              </a:rPr>
              <a:t> (y(L)-</a:t>
            </a:r>
            <a:r>
              <a:rPr lang="el-GR" sz="1200" dirty="0">
                <a:latin typeface="Arial" panose="020B0604020202020204" pitchFamily="34" charset="0"/>
                <a:cs typeface="Arial" panose="020B0604020202020204" pitchFamily="34" charset="0"/>
              </a:rPr>
              <a:t> ω</a:t>
            </a:r>
            <a:r>
              <a:rPr lang="de-DE" sz="1200" baseline="-25000" dirty="0">
                <a:latin typeface="Arial" panose="020B0604020202020204" pitchFamily="34" charset="0"/>
                <a:cs typeface="Arial" panose="020B0604020202020204" pitchFamily="34" charset="0"/>
              </a:rPr>
              <a:t>1</a:t>
            </a:r>
            <a:r>
              <a:rPr lang="de-DE" sz="1200" dirty="0">
                <a:latin typeface="Arial" panose="020B0604020202020204" pitchFamily="34" charset="0"/>
                <a:cs typeface="Arial" panose="020B0604020202020204" pitchFamily="34" charset="0"/>
              </a:rPr>
              <a:t>L</a:t>
            </a:r>
            <a:r>
              <a:rPr lang="en-US" sz="1200" dirty="0">
                <a:latin typeface="Arial" panose="020B0604020202020204" pitchFamily="34" charset="0"/>
                <a:cs typeface="Arial" panose="020B0604020202020204" pitchFamily="34" charset="0"/>
              </a:rPr>
              <a:t>), also die </a:t>
            </a:r>
            <a:r>
              <a:rPr lang="en-US" sz="1200" dirty="0" err="1">
                <a:latin typeface="Arial" panose="020B0604020202020204" pitchFamily="34" charset="0"/>
                <a:cs typeface="Arial" panose="020B0604020202020204" pitchFamily="34" charset="0"/>
              </a:rPr>
              <a:t>Differenz</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zwischen</a:t>
            </a:r>
            <a:r>
              <a:rPr lang="en-US" sz="1200" dirty="0">
                <a:latin typeface="Arial" panose="020B0604020202020204" pitchFamily="34" charset="0"/>
                <a:cs typeface="Arial" panose="020B0604020202020204" pitchFamily="34" charset="0"/>
              </a:rPr>
              <a:t> </a:t>
            </a:r>
            <a:r>
              <a:rPr lang="en-US" sz="1400" dirty="0" err="1">
                <a:solidFill>
                  <a:schemeClr val="accent1"/>
                </a:solidFill>
              </a:rPr>
              <a:t>blauer</a:t>
            </a:r>
            <a:r>
              <a:rPr lang="en-US" sz="1200" dirty="0">
                <a:latin typeface="Arial" panose="020B0604020202020204" pitchFamily="34" charset="0"/>
                <a:cs typeface="Arial" panose="020B0604020202020204" pitchFamily="34" charset="0"/>
              </a:rPr>
              <a:t> und </a:t>
            </a:r>
            <a:r>
              <a:rPr lang="en-US" sz="1400" dirty="0" err="1">
                <a:solidFill>
                  <a:schemeClr val="accent2"/>
                </a:solidFill>
              </a:rPr>
              <a:t>gelber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Kurve</a:t>
            </a:r>
            <a:r>
              <a:rPr lang="en-US" sz="1200" dirty="0">
                <a:latin typeface="Arial" panose="020B0604020202020204" pitchFamily="34" charset="0"/>
                <a:cs typeface="Arial" panose="020B0604020202020204" pitchFamily="34" charset="0"/>
              </a:rPr>
              <a:t>. </a:t>
            </a:r>
          </a:p>
        </p:txBody>
      </p:sp>
      <p:cxnSp>
        <p:nvCxnSpPr>
          <p:cNvPr id="12" name="Gerade Verbindung mit Pfeil 11"/>
          <p:cNvCxnSpPr>
            <a:stCxn id="10" idx="1"/>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2"/>
          <p:cNvSpPr txBox="1"/>
          <p:nvPr/>
        </p:nvSpPr>
        <p:spPr>
          <a:xfrm>
            <a:off x="7877066" y="2257213"/>
            <a:ext cx="4314934" cy="1015663"/>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Das Gewinnmaximum liegt dann dort, wo der Abstand zwischen beiden Kurven am größten ist. Dies ist genau dort der Fall, wo die Tangente an die blaue Kurve gerade der Steigung der gelben Kurve entspricht. (Wertgrenzprodukt=Lohn).</a:t>
            </a:r>
            <a:endParaRPr lang="en-US" sz="1200" dirty="0">
              <a:latin typeface="Arial" panose="020B0604020202020204" pitchFamily="34" charset="0"/>
              <a:cs typeface="Arial" panose="020B0604020202020204" pitchFamily="34" charset="0"/>
            </a:endParaRPr>
          </a:p>
        </p:txBody>
      </p:sp>
      <p:sp>
        <p:nvSpPr>
          <p:cNvPr id="14" name="TextBox 2"/>
          <p:cNvSpPr txBox="1"/>
          <p:nvPr/>
        </p:nvSpPr>
        <p:spPr>
          <a:xfrm>
            <a:off x="7907256" y="3190553"/>
            <a:ext cx="4284744" cy="492443"/>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Daraus erhalten wir die optimale Arbeitsnachfrage abhängig vom Reallohn </a:t>
            </a:r>
            <a:r>
              <a:rPr lang="el-GR" sz="1400" dirty="0"/>
              <a:t>ω</a:t>
            </a:r>
            <a:r>
              <a:rPr lang="de-DE" sz="1400" baseline="-25000" dirty="0"/>
              <a:t>1</a:t>
            </a:r>
            <a:r>
              <a:rPr lang="de-DE" sz="1400" dirty="0"/>
              <a:t>.</a:t>
            </a:r>
            <a:endParaRPr lang="en-US" sz="1200" dirty="0">
              <a:latin typeface="Arial" panose="020B0604020202020204" pitchFamily="34" charset="0"/>
              <a:cs typeface="Arial" panose="020B0604020202020204" pitchFamily="34" charset="0"/>
            </a:endParaRPr>
          </a:p>
        </p:txBody>
      </p: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sp>
        <p:nvSpPr>
          <p:cNvPr id="17" name="TextBox 2"/>
          <p:cNvSpPr txBox="1"/>
          <p:nvPr/>
        </p:nvSpPr>
        <p:spPr>
          <a:xfrm>
            <a:off x="7877066" y="3575601"/>
            <a:ext cx="4314934" cy="523220"/>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Erhöhen wir den Reallohn v</a:t>
            </a:r>
            <a:r>
              <a:rPr lang="de-DE" sz="1400" dirty="0">
                <a:latin typeface="Arial" panose="020B0604020202020204" pitchFamily="34" charset="0"/>
                <a:cs typeface="Arial" panose="020B0604020202020204" pitchFamily="34" charset="0"/>
              </a:rPr>
              <a:t>on </a:t>
            </a:r>
            <a:r>
              <a:rPr lang="el-GR" sz="1400" dirty="0"/>
              <a:t>ω</a:t>
            </a:r>
            <a:r>
              <a:rPr lang="de-DE" sz="1400" baseline="-25000" dirty="0"/>
              <a:t>1</a:t>
            </a:r>
            <a:r>
              <a:rPr lang="de-DE" sz="1400" dirty="0"/>
              <a:t> auf</a:t>
            </a:r>
            <a:r>
              <a:rPr lang="de-DE" sz="1400" dirty="0">
                <a:latin typeface="Arial" panose="020B0604020202020204" pitchFamily="34" charset="0"/>
                <a:cs typeface="Arial" panose="020B0604020202020204" pitchFamily="34" charset="0"/>
              </a:rPr>
              <a:t> </a:t>
            </a:r>
            <a:r>
              <a:rPr lang="el-GR" sz="1400" dirty="0"/>
              <a:t>ω</a:t>
            </a:r>
            <a:r>
              <a:rPr lang="de-DE" sz="1400" baseline="-25000" dirty="0"/>
              <a:t>2</a:t>
            </a:r>
            <a:r>
              <a:rPr lang="de-DE" sz="1400" dirty="0"/>
              <a:t>&gt;</a:t>
            </a:r>
            <a:r>
              <a:rPr lang="de-DE" sz="1400" dirty="0">
                <a:latin typeface="Arial" panose="020B0604020202020204" pitchFamily="34" charset="0"/>
                <a:cs typeface="Arial" panose="020B0604020202020204" pitchFamily="34" charset="0"/>
              </a:rPr>
              <a:t> </a:t>
            </a:r>
            <a:r>
              <a:rPr lang="el-GR" sz="1400" dirty="0"/>
              <a:t>ω</a:t>
            </a:r>
            <a:r>
              <a:rPr lang="de-DE" sz="1400" baseline="-25000" dirty="0"/>
              <a:t>1</a:t>
            </a:r>
            <a:r>
              <a:rPr lang="de-DE" sz="1400" dirty="0"/>
              <a:t>, so dreht sich Kurve der realen Kosten nach links</a:t>
            </a:r>
            <a:endParaRPr lang="en-US" sz="1400" dirty="0">
              <a:latin typeface="Arial" panose="020B0604020202020204" pitchFamily="34" charset="0"/>
              <a:cs typeface="Arial" panose="020B0604020202020204" pitchFamily="34" charset="0"/>
            </a:endParaRPr>
          </a:p>
        </p:txBody>
      </p:sp>
      <p:sp>
        <p:nvSpPr>
          <p:cNvPr id="18" name="TextBox 2"/>
          <p:cNvSpPr txBox="1"/>
          <p:nvPr/>
        </p:nvSpPr>
        <p:spPr>
          <a:xfrm>
            <a:off x="7892161" y="4018675"/>
            <a:ext cx="4284744" cy="492443"/>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Und es ergibt sich eine neue jetzt niedrigere optimale Arbeitsnachfrage</a:t>
            </a:r>
            <a:r>
              <a:rPr lang="de-DE" sz="1400" dirty="0">
                <a:latin typeface="Arial" panose="020B0604020202020204" pitchFamily="34" charset="0"/>
                <a:cs typeface="Arial" panose="020B0604020202020204" pitchFamily="34" charset="0"/>
              </a:rPr>
              <a:t> abhängig von</a:t>
            </a:r>
            <a:r>
              <a:rPr lang="el-GR" sz="1400" dirty="0"/>
              <a:t> ω</a:t>
            </a:r>
            <a:r>
              <a:rPr lang="de-DE" sz="1400" baseline="-25000" dirty="0"/>
              <a:t>2</a:t>
            </a:r>
            <a:r>
              <a:rPr lang="de-DE" sz="1400" dirty="0"/>
              <a:t>.</a:t>
            </a:r>
            <a:r>
              <a:rPr lang="de-DE"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19" name="TextBox 2"/>
          <p:cNvSpPr txBox="1"/>
          <p:nvPr/>
        </p:nvSpPr>
        <p:spPr>
          <a:xfrm>
            <a:off x="7903882" y="4467112"/>
            <a:ext cx="4128410" cy="646331"/>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Dieses Procedere wird mit allen Reallohnniveaus durchgeführt und wir erhalten den monoton fallenden Zusammenhang zwischen Arbeitsnachfrage und Reallohn</a:t>
            </a:r>
            <a:endParaRPr lang="en-US" sz="1400" dirty="0">
              <a:latin typeface="Arial" panose="020B0604020202020204" pitchFamily="34" charset="0"/>
              <a:cs typeface="Arial" panose="020B0604020202020204" pitchFamily="34" charset="0"/>
            </a:endParaRPr>
          </a:p>
        </p:txBody>
      </p:sp>
      <p:cxnSp>
        <p:nvCxnSpPr>
          <p:cNvPr id="23" name="Straight Arrow Connector 7"/>
          <p:cNvCxnSpPr/>
          <p:nvPr/>
        </p:nvCxnSpPr>
        <p:spPr>
          <a:xfrm>
            <a:off x="8496591" y="643552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8496591" y="518439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8071852" y="534323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10410206" y="643552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8732939" y="533539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3328691" y="5920155"/>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P spid="17" grpId="0"/>
      <p:bldP spid="18" grpId="0"/>
      <p:bldP spid="19" grpId="0"/>
      <p:bldP spid="31" grpId="0"/>
      <p:bldP spid="32" grpId="0"/>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p:spTree>
    <p:extLst>
      <p:ext uri="{BB962C8B-B14F-4D97-AF65-F5344CB8AC3E}">
        <p14:creationId xmlns:p14="http://schemas.microsoft.com/office/powerpoint/2010/main" val="91415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3" y="365679"/>
            <a:ext cx="9445963" cy="6253679"/>
          </a:xfrm>
          <a:prstGeom prst="rect">
            <a:avLst/>
          </a:prstGeom>
        </p:spPr>
      </p:pic>
      <p:sp>
        <p:nvSpPr>
          <p:cNvPr id="6" name="Textfeld 5"/>
          <p:cNvSpPr txBox="1"/>
          <p:nvPr/>
        </p:nvSpPr>
        <p:spPr>
          <a:xfrm>
            <a:off x="1577131" y="1466902"/>
            <a:ext cx="4907560" cy="520768"/>
          </a:xfrm>
          <a:prstGeom prst="rect">
            <a:avLst/>
          </a:prstGeom>
          <a:noFill/>
          <a:ln>
            <a:noFill/>
          </a:ln>
        </p:spPr>
        <p:txBody>
          <a:bodyPr vert="horz" wrap="square" lIns="81646" tIns="40823" rIns="81646" bIns="40823" anchorCtr="0" compatLnSpc="0">
            <a:spAutoFit/>
          </a:bodyPr>
          <a:lstStyle/>
          <a:p>
            <a:pPr>
              <a:defRPr/>
            </a:pPr>
            <a:r>
              <a:rPr lang="en-US" altLang="en-US" sz="1400" dirty="0" err="1"/>
              <a:t>Ersetzen</a:t>
            </a:r>
            <a:r>
              <a:rPr lang="en-US" altLang="en-US" sz="1400" dirty="0"/>
              <a:t> </a:t>
            </a:r>
            <a:r>
              <a:rPr lang="en-US" altLang="en-US" sz="1400" dirty="0" err="1"/>
              <a:t>Sie</a:t>
            </a:r>
            <a:r>
              <a:rPr lang="en-US" altLang="en-US" sz="1400" dirty="0"/>
              <a:t> c und f </a:t>
            </a:r>
            <a:r>
              <a:rPr lang="en-US" altLang="en-US" sz="1400" dirty="0" err="1"/>
              <a:t>mit</a:t>
            </a:r>
            <a:r>
              <a:rPr lang="en-US" altLang="en-US" sz="1400" dirty="0"/>
              <a:t> x</a:t>
            </a:r>
            <a:r>
              <a:rPr lang="en-US" altLang="en-US" sz="1400" baseline="-25000" dirty="0"/>
              <a:t>1</a:t>
            </a:r>
            <a:r>
              <a:rPr lang="en-US" altLang="en-US" sz="1400" dirty="0"/>
              <a:t> und x</a:t>
            </a:r>
            <a:r>
              <a:rPr lang="en-US" altLang="en-US" sz="1400" baseline="-25000" dirty="0"/>
              <a:t>2</a:t>
            </a:r>
            <a:r>
              <a:rPr lang="en-US" altLang="en-US" sz="1400" dirty="0"/>
              <a:t> so </a:t>
            </a:r>
            <a:r>
              <a:rPr lang="en-US" altLang="en-US" sz="1400" dirty="0" err="1"/>
              <a:t>erhalten</a:t>
            </a:r>
            <a:r>
              <a:rPr lang="en-US" altLang="en-US" sz="1400" dirty="0"/>
              <a:t> </a:t>
            </a:r>
            <a:r>
              <a:rPr lang="en-US" altLang="en-US" sz="1400" dirty="0" err="1"/>
              <a:t>sie</a:t>
            </a:r>
            <a:r>
              <a:rPr lang="en-US" altLang="en-US" sz="1400" dirty="0"/>
              <a:t> das </a:t>
            </a:r>
            <a:r>
              <a:rPr lang="en-US" altLang="en-US" sz="1400" dirty="0" err="1"/>
              <a:t>äquivalente</a:t>
            </a:r>
            <a:r>
              <a:rPr lang="en-US" altLang="en-US" sz="1400" dirty="0"/>
              <a:t> </a:t>
            </a:r>
            <a:r>
              <a:rPr lang="en-US" altLang="en-US" sz="1400" dirty="0" err="1"/>
              <a:t>Nutzenoptimierungsproblem</a:t>
            </a:r>
            <a:r>
              <a:rPr lang="en-US" altLang="en-US" sz="1400" dirty="0"/>
              <a:t> </a:t>
            </a:r>
            <a:r>
              <a:rPr lang="en-US" altLang="en-US" sz="1400" dirty="0" err="1"/>
              <a:t>aus</a:t>
            </a:r>
            <a:r>
              <a:rPr lang="en-US" altLang="en-US" sz="1400" dirty="0"/>
              <a:t> der </a:t>
            </a:r>
            <a:r>
              <a:rPr lang="en-US" altLang="en-US" sz="1400" dirty="0" err="1"/>
              <a:t>Haushaltstheorie</a:t>
            </a:r>
            <a:r>
              <a:rPr lang="en-US" altLang="en-US" sz="1400" dirty="0"/>
              <a:t> </a:t>
            </a:r>
            <a:r>
              <a:rPr lang="en-US" altLang="en-US" sz="1400" dirty="0" err="1"/>
              <a:t>aus</a:t>
            </a:r>
            <a:r>
              <a:rPr lang="en-US" altLang="en-US" sz="1400" dirty="0"/>
              <a:t> </a:t>
            </a:r>
            <a:r>
              <a:rPr lang="en-US" altLang="en-US" sz="1400" dirty="0" err="1"/>
              <a:t>Mikro</a:t>
            </a:r>
            <a:endParaRPr lang="en-US" altLang="en-US" sz="1400" dirty="0"/>
          </a:p>
        </p:txBody>
      </p:sp>
      <p:sp>
        <p:nvSpPr>
          <p:cNvPr id="7" name="Textfeld 6"/>
          <p:cNvSpPr txBox="1"/>
          <p:nvPr/>
        </p:nvSpPr>
        <p:spPr>
          <a:xfrm>
            <a:off x="7761216" y="2391089"/>
            <a:ext cx="3740090" cy="520768"/>
          </a:xfrm>
          <a:prstGeom prst="rect">
            <a:avLst/>
          </a:prstGeom>
          <a:noFill/>
          <a:ln>
            <a:noFill/>
          </a:ln>
        </p:spPr>
        <p:txBody>
          <a:bodyPr vert="horz" wrap="square" lIns="81646" tIns="40823" rIns="81646" bIns="40823" anchorCtr="0" compatLnSpc="0">
            <a:spAutoFit/>
          </a:bodyPr>
          <a:lstStyle/>
          <a:p>
            <a:pPr>
              <a:defRPr/>
            </a:pPr>
            <a:r>
              <a:rPr lang="en-US" altLang="en-US" sz="1400" dirty="0" err="1"/>
              <a:t>Aus</a:t>
            </a:r>
            <a:r>
              <a:rPr lang="en-US" altLang="en-US" sz="1400" dirty="0"/>
              <a:t> der </a:t>
            </a:r>
            <a:r>
              <a:rPr lang="en-US" altLang="en-US" sz="1400" dirty="0" err="1"/>
              <a:t>Haushaltstheorie</a:t>
            </a:r>
            <a:r>
              <a:rPr lang="en-US" altLang="en-US" sz="1400" dirty="0"/>
              <a:t> </a:t>
            </a:r>
            <a:r>
              <a:rPr lang="en-US" altLang="en-US" sz="1400" dirty="0" err="1"/>
              <a:t>ist</a:t>
            </a:r>
            <a:r>
              <a:rPr lang="en-US" altLang="en-US" sz="1400" dirty="0"/>
              <a:t> das</a:t>
            </a:r>
          </a:p>
          <a:p>
            <a:pPr>
              <a:defRPr/>
            </a:pPr>
            <a:r>
              <a:rPr lang="en-US" altLang="en-US" sz="1400" dirty="0" err="1"/>
              <a:t>Grenzrate</a:t>
            </a:r>
            <a:r>
              <a:rPr lang="en-US" altLang="en-US" sz="1400" dirty="0"/>
              <a:t> der Substitution (GRS) = </a:t>
            </a:r>
            <a:r>
              <a:rPr lang="en-US" altLang="en-US" sz="1400" dirty="0" err="1"/>
              <a:t>Preisverhältnis</a:t>
            </a:r>
            <a:endParaRPr lang="en-US" altLang="en-US" sz="1400" dirty="0"/>
          </a:p>
        </p:txBody>
      </p:sp>
      <p:sp>
        <p:nvSpPr>
          <p:cNvPr id="8" name="Textfeld 7"/>
          <p:cNvSpPr txBox="1"/>
          <p:nvPr/>
        </p:nvSpPr>
        <p:spPr>
          <a:xfrm>
            <a:off x="5911643" y="5408367"/>
            <a:ext cx="6095299" cy="1397419"/>
          </a:xfrm>
          <a:prstGeom prst="rect">
            <a:avLst/>
          </a:prstGeom>
          <a:noFill/>
          <a:ln>
            <a:noFill/>
          </a:ln>
        </p:spPr>
        <p:txBody>
          <a:bodyPr vert="horz" wrap="square" lIns="81646" tIns="40823" rIns="81646" bIns="40823" anchorCtr="0" compatLnSpc="0">
            <a:spAutoFit/>
          </a:bodyPr>
          <a:lstStyle/>
          <a:p>
            <a:pPr>
              <a:defRPr/>
            </a:pPr>
            <a:r>
              <a:rPr lang="en-US" altLang="en-US" sz="1400" dirty="0" err="1"/>
              <a:t>Zum</a:t>
            </a:r>
            <a:r>
              <a:rPr lang="en-US" altLang="en-US" sz="1400" dirty="0"/>
              <a:t> </a:t>
            </a:r>
            <a:r>
              <a:rPr lang="en-US" altLang="en-US" sz="1400" dirty="0" err="1"/>
              <a:t>einen</a:t>
            </a:r>
            <a:r>
              <a:rPr lang="en-US" altLang="en-US" sz="1400" dirty="0"/>
              <a:t> </a:t>
            </a:r>
            <a:r>
              <a:rPr lang="en-US" altLang="en-US" sz="1400" dirty="0" err="1"/>
              <a:t>ist</a:t>
            </a:r>
            <a:r>
              <a:rPr lang="en-US" altLang="en-US" sz="1400" dirty="0"/>
              <a:t> </a:t>
            </a:r>
            <a:r>
              <a:rPr lang="en-US" altLang="en-US" sz="1400" dirty="0" err="1"/>
              <a:t>diese</a:t>
            </a:r>
            <a:r>
              <a:rPr lang="en-US" altLang="en-US" sz="1400" dirty="0"/>
              <a:t> </a:t>
            </a:r>
            <a:r>
              <a:rPr lang="en-US" altLang="en-US" sz="1400" dirty="0" err="1"/>
              <a:t>Annahme</a:t>
            </a:r>
            <a:r>
              <a:rPr lang="en-US" altLang="en-US" sz="1400" dirty="0"/>
              <a:t> </a:t>
            </a:r>
            <a:r>
              <a:rPr lang="en-US" altLang="en-US" sz="1400" dirty="0" err="1"/>
              <a:t>aus</a:t>
            </a:r>
            <a:r>
              <a:rPr lang="en-US" altLang="en-US" sz="1400" dirty="0"/>
              <a:t> der </a:t>
            </a:r>
            <a:r>
              <a:rPr lang="en-US" altLang="en-US" sz="1400" dirty="0" err="1"/>
              <a:t>Empirie</a:t>
            </a:r>
            <a:r>
              <a:rPr lang="en-US" altLang="en-US" sz="1400" dirty="0"/>
              <a:t> gut </a:t>
            </a:r>
            <a:r>
              <a:rPr lang="en-US" altLang="en-US" sz="1400" dirty="0" err="1"/>
              <a:t>belegt</a:t>
            </a:r>
            <a:r>
              <a:rPr lang="en-US" altLang="en-US" sz="1400" dirty="0"/>
              <a:t>, </a:t>
            </a:r>
            <a:r>
              <a:rPr lang="en-US" altLang="en-US" sz="1400" dirty="0" err="1"/>
              <a:t>zum</a:t>
            </a:r>
            <a:r>
              <a:rPr lang="en-US" altLang="en-US" sz="1400" dirty="0"/>
              <a:t> </a:t>
            </a:r>
            <a:r>
              <a:rPr lang="en-US" altLang="en-US" sz="1400" dirty="0" err="1"/>
              <a:t>anderen</a:t>
            </a:r>
            <a:r>
              <a:rPr lang="en-US" altLang="en-US" sz="1400" dirty="0"/>
              <a:t> </a:t>
            </a:r>
            <a:r>
              <a:rPr lang="en-US" altLang="en-US" sz="1400" dirty="0" err="1"/>
              <a:t>ist</a:t>
            </a:r>
            <a:r>
              <a:rPr lang="en-US" altLang="en-US" sz="1400" dirty="0"/>
              <a:t> in </a:t>
            </a:r>
            <a:r>
              <a:rPr lang="en-US" altLang="en-US" sz="1400" dirty="0" err="1"/>
              <a:t>einer</a:t>
            </a:r>
            <a:r>
              <a:rPr lang="en-US" altLang="en-US" sz="1400" dirty="0"/>
              <a:t> </a:t>
            </a:r>
            <a:r>
              <a:rPr lang="en-US" altLang="en-US" sz="1400" dirty="0" err="1"/>
              <a:t>modernen</a:t>
            </a:r>
            <a:r>
              <a:rPr lang="en-US" altLang="en-US" sz="1400" dirty="0"/>
              <a:t> </a:t>
            </a:r>
            <a:r>
              <a:rPr lang="en-US" altLang="en-US" sz="1400" dirty="0" err="1"/>
              <a:t>Gesellschaft</a:t>
            </a:r>
            <a:r>
              <a:rPr lang="en-US" altLang="en-US" sz="1400" dirty="0"/>
              <a:t> das </a:t>
            </a:r>
            <a:r>
              <a:rPr lang="en-US" altLang="en-US" sz="1400" dirty="0" err="1"/>
              <a:t>Einkommen</a:t>
            </a:r>
            <a:r>
              <a:rPr lang="en-US" altLang="en-US" sz="1400" dirty="0"/>
              <a:t> </a:t>
            </a:r>
            <a:r>
              <a:rPr lang="en-US" altLang="en-US" sz="1400" dirty="0" err="1"/>
              <a:t>rechtsschief</a:t>
            </a:r>
            <a:r>
              <a:rPr lang="en-US" altLang="en-US" sz="1400" dirty="0"/>
              <a:t> </a:t>
            </a:r>
            <a:r>
              <a:rPr lang="en-US" altLang="en-US" sz="1400" dirty="0" err="1"/>
              <a:t>verteilt</a:t>
            </a:r>
            <a:r>
              <a:rPr lang="en-US" altLang="en-US" sz="1400" dirty="0"/>
              <a:t>, </a:t>
            </a:r>
            <a:r>
              <a:rPr lang="en-US" altLang="en-US" sz="1400" dirty="0" err="1"/>
              <a:t>d.h</a:t>
            </a:r>
            <a:r>
              <a:rPr lang="en-US" altLang="en-US" sz="1400" dirty="0"/>
              <a:t>. </a:t>
            </a:r>
            <a:r>
              <a:rPr lang="en-US" altLang="en-US" sz="1400" dirty="0" err="1"/>
              <a:t>es</a:t>
            </a:r>
            <a:r>
              <a:rPr lang="en-US" altLang="en-US" sz="1400" dirty="0"/>
              <a:t> </a:t>
            </a:r>
            <a:r>
              <a:rPr lang="en-US" altLang="en-US" sz="1400" dirty="0" err="1"/>
              <a:t>gibt</a:t>
            </a:r>
            <a:r>
              <a:rPr lang="en-US" altLang="en-US" sz="1400" dirty="0"/>
              <a:t> </a:t>
            </a:r>
            <a:r>
              <a:rPr lang="en-US" altLang="en-US" sz="1400" dirty="0" err="1"/>
              <a:t>viele</a:t>
            </a:r>
            <a:r>
              <a:rPr lang="en-US" altLang="en-US" sz="1400" dirty="0"/>
              <a:t> </a:t>
            </a:r>
            <a:r>
              <a:rPr lang="en-US" altLang="en-US" sz="1400" dirty="0" err="1"/>
              <a:t>mittlere</a:t>
            </a:r>
            <a:r>
              <a:rPr lang="en-US" altLang="en-US" sz="1400" dirty="0"/>
              <a:t> und </a:t>
            </a:r>
            <a:r>
              <a:rPr lang="en-US" altLang="en-US" sz="1400" dirty="0" err="1"/>
              <a:t>niedrige</a:t>
            </a:r>
            <a:r>
              <a:rPr lang="en-US" altLang="en-US" sz="1400" dirty="0"/>
              <a:t> </a:t>
            </a:r>
            <a:r>
              <a:rPr lang="en-US" altLang="en-US" sz="1400" dirty="0" err="1"/>
              <a:t>Einkommen</a:t>
            </a:r>
            <a:r>
              <a:rPr lang="en-US" altLang="en-US" sz="1400" dirty="0"/>
              <a:t> und </a:t>
            </a:r>
            <a:r>
              <a:rPr lang="en-US" altLang="en-US" sz="1400" dirty="0" err="1"/>
              <a:t>nur</a:t>
            </a:r>
            <a:r>
              <a:rPr lang="en-US" altLang="en-US" sz="1400" dirty="0"/>
              <a:t> </a:t>
            </a:r>
            <a:r>
              <a:rPr lang="en-US" altLang="en-US" sz="1400" dirty="0" err="1"/>
              <a:t>wenige</a:t>
            </a:r>
            <a:r>
              <a:rPr lang="en-US" altLang="en-US" sz="1400" dirty="0"/>
              <a:t> </a:t>
            </a:r>
            <a:r>
              <a:rPr lang="en-US" altLang="en-US" sz="1400" dirty="0" err="1"/>
              <a:t>sehr</a:t>
            </a:r>
            <a:r>
              <a:rPr lang="en-US" altLang="en-US" sz="1400" dirty="0"/>
              <a:t> </a:t>
            </a:r>
            <a:r>
              <a:rPr lang="en-US" altLang="en-US" sz="1400" dirty="0" err="1"/>
              <a:t>hohe</a:t>
            </a:r>
            <a:r>
              <a:rPr lang="en-US" altLang="en-US" sz="1400" dirty="0"/>
              <a:t>. Und </a:t>
            </a:r>
            <a:r>
              <a:rPr lang="en-US" altLang="en-US" sz="1400" dirty="0" err="1"/>
              <a:t>bei</a:t>
            </a:r>
            <a:r>
              <a:rPr lang="en-US" altLang="en-US" sz="1400" dirty="0"/>
              <a:t> </a:t>
            </a:r>
            <a:r>
              <a:rPr lang="en-US" altLang="en-US" sz="1400" dirty="0" err="1"/>
              <a:t>mittleren</a:t>
            </a:r>
            <a:r>
              <a:rPr lang="en-US" altLang="en-US" sz="1400" dirty="0"/>
              <a:t> und </a:t>
            </a:r>
            <a:r>
              <a:rPr lang="en-US" altLang="en-US" sz="1400" dirty="0" err="1"/>
              <a:t>insbesondere</a:t>
            </a:r>
            <a:r>
              <a:rPr lang="en-US" altLang="en-US" sz="1400" dirty="0"/>
              <a:t> </a:t>
            </a:r>
            <a:r>
              <a:rPr lang="en-US" altLang="en-US" sz="1400" dirty="0" err="1"/>
              <a:t>niedrigen</a:t>
            </a:r>
            <a:r>
              <a:rPr lang="en-US" altLang="en-US" sz="1400" dirty="0"/>
              <a:t> </a:t>
            </a:r>
            <a:r>
              <a:rPr lang="en-US" altLang="en-US" sz="1400" dirty="0" err="1"/>
              <a:t>Einkommen</a:t>
            </a:r>
            <a:r>
              <a:rPr lang="en-US" altLang="en-US" sz="1400" dirty="0"/>
              <a:t> </a:t>
            </a:r>
            <a:r>
              <a:rPr lang="en-US" altLang="en-US" sz="1400" dirty="0" err="1"/>
              <a:t>ist</a:t>
            </a:r>
            <a:r>
              <a:rPr lang="en-US" altLang="en-US" sz="1400" dirty="0"/>
              <a:t> gut </a:t>
            </a:r>
            <a:r>
              <a:rPr lang="en-US" altLang="en-US" sz="1400" dirty="0" err="1"/>
              <a:t>nachvollziehbar</a:t>
            </a:r>
            <a:r>
              <a:rPr lang="en-US" altLang="en-US" sz="1400" dirty="0"/>
              <a:t>, </a:t>
            </a:r>
            <a:r>
              <a:rPr lang="en-US" altLang="en-US" sz="1400" dirty="0" err="1"/>
              <a:t>dass</a:t>
            </a:r>
            <a:r>
              <a:rPr lang="en-US" altLang="en-US" sz="1400" dirty="0"/>
              <a:t> </a:t>
            </a:r>
            <a:r>
              <a:rPr lang="en-US" altLang="en-US" sz="1400" dirty="0" err="1"/>
              <a:t>dort</a:t>
            </a:r>
            <a:r>
              <a:rPr lang="en-US" altLang="en-US" sz="1400" dirty="0"/>
              <a:t> der </a:t>
            </a:r>
            <a:r>
              <a:rPr lang="en-US" altLang="en-US" sz="1400" dirty="0" err="1"/>
              <a:t>Substitutionseffekt</a:t>
            </a:r>
            <a:r>
              <a:rPr lang="en-US" altLang="en-US" sz="1400" dirty="0"/>
              <a:t> </a:t>
            </a:r>
            <a:r>
              <a:rPr lang="en-US" altLang="en-US" sz="1400" dirty="0" err="1"/>
              <a:t>überwiegt</a:t>
            </a:r>
            <a:r>
              <a:rPr lang="en-US" altLang="en-US" sz="1400" dirty="0"/>
              <a:t>, </a:t>
            </a:r>
            <a:r>
              <a:rPr lang="en-US" altLang="en-US" sz="1400" dirty="0" err="1"/>
              <a:t>denn</a:t>
            </a:r>
            <a:r>
              <a:rPr lang="en-US" altLang="en-US" sz="1400" dirty="0"/>
              <a:t> das </a:t>
            </a:r>
            <a:r>
              <a:rPr lang="en-US" altLang="en-US" sz="1400" dirty="0" err="1"/>
              <a:t>Bedürfnis</a:t>
            </a:r>
            <a:r>
              <a:rPr lang="en-US" altLang="en-US" sz="1400" dirty="0"/>
              <a:t> </a:t>
            </a:r>
            <a:r>
              <a:rPr lang="en-US" altLang="en-US" sz="1400" dirty="0" err="1"/>
              <a:t>bei</a:t>
            </a:r>
            <a:r>
              <a:rPr lang="en-US" altLang="en-US" sz="1400" dirty="0"/>
              <a:t> </a:t>
            </a:r>
            <a:r>
              <a:rPr lang="en-US" altLang="en-US" sz="1400" dirty="0" err="1"/>
              <a:t>Lohnsteigerungen</a:t>
            </a:r>
            <a:r>
              <a:rPr lang="en-US" altLang="en-US" sz="1400" dirty="0"/>
              <a:t> </a:t>
            </a:r>
            <a:r>
              <a:rPr lang="en-US" altLang="en-US" sz="1400" dirty="0" err="1"/>
              <a:t>sich</a:t>
            </a:r>
            <a:r>
              <a:rPr lang="en-US" altLang="en-US" sz="1400" dirty="0"/>
              <a:t> </a:t>
            </a:r>
            <a:r>
              <a:rPr lang="en-US" altLang="en-US" sz="1400" dirty="0" err="1"/>
              <a:t>durch</a:t>
            </a:r>
            <a:r>
              <a:rPr lang="en-US" altLang="en-US" sz="1400" dirty="0"/>
              <a:t> </a:t>
            </a:r>
            <a:r>
              <a:rPr lang="en-US" altLang="en-US" sz="1400" dirty="0" err="1"/>
              <a:t>Mehrarbeit</a:t>
            </a:r>
            <a:r>
              <a:rPr lang="en-US" altLang="en-US" sz="1400" dirty="0"/>
              <a:t> </a:t>
            </a:r>
            <a:r>
              <a:rPr lang="en-US" altLang="en-US" sz="1400" dirty="0" err="1"/>
              <a:t>mehr</a:t>
            </a:r>
            <a:r>
              <a:rPr lang="en-US" altLang="en-US" sz="1400" dirty="0"/>
              <a:t> </a:t>
            </a:r>
            <a:r>
              <a:rPr lang="en-US" altLang="en-US" sz="1400" dirty="0" err="1"/>
              <a:t>leisten</a:t>
            </a:r>
            <a:r>
              <a:rPr lang="en-US" altLang="en-US" sz="1400" dirty="0"/>
              <a:t> </a:t>
            </a:r>
            <a:r>
              <a:rPr lang="en-US" altLang="en-US" sz="1400" dirty="0" err="1"/>
              <a:t>zu</a:t>
            </a:r>
            <a:r>
              <a:rPr lang="en-US" altLang="en-US" sz="1400" dirty="0"/>
              <a:t> </a:t>
            </a:r>
            <a:r>
              <a:rPr lang="en-US" altLang="en-US" sz="1400" dirty="0" err="1"/>
              <a:t>können</a:t>
            </a:r>
            <a:r>
              <a:rPr lang="en-US" altLang="en-US" sz="1400" dirty="0"/>
              <a:t> </a:t>
            </a:r>
            <a:r>
              <a:rPr lang="en-US" altLang="en-US" sz="1400" dirty="0" err="1"/>
              <a:t>wird</a:t>
            </a:r>
            <a:r>
              <a:rPr lang="en-US" altLang="en-US" sz="1400" dirty="0"/>
              <a:t> </a:t>
            </a:r>
            <a:r>
              <a:rPr lang="en-US" altLang="en-US" sz="1400" dirty="0" err="1"/>
              <a:t>überwiegen</a:t>
            </a:r>
            <a:r>
              <a:rPr lang="en-US" altLang="en-US" sz="1400" dirty="0"/>
              <a:t>.</a:t>
            </a:r>
          </a:p>
        </p:txBody>
      </p:sp>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488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7"/>
          <p:cNvCxnSpPr/>
          <p:nvPr/>
        </p:nvCxnSpPr>
        <p:spPr>
          <a:xfrm>
            <a:off x="714972" y="4841918"/>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9"/>
          <p:cNvCxnSpPr/>
          <p:nvPr/>
        </p:nvCxnSpPr>
        <p:spPr>
          <a:xfrm flipV="1">
            <a:off x="714972" y="1183754"/>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66442" y="0"/>
            <a:ext cx="7244261"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Nutzenmaximierung bzgl. des Faktors Arbeit L (grafisch)</a:t>
            </a:r>
            <a:endParaRPr lang="de-DE" sz="2400" dirty="0">
              <a:latin typeface="Arial" pitchFamily="18"/>
              <a:ea typeface="Droid Sans Fallback" pitchFamily="2"/>
              <a:cs typeface="Lohit Hindi" pitchFamily="2"/>
            </a:endParaRPr>
          </a:p>
        </p:txBody>
      </p:sp>
      <p:sp>
        <p:nvSpPr>
          <p:cNvPr id="2" name="Rechteck 1"/>
          <p:cNvSpPr/>
          <p:nvPr/>
        </p:nvSpPr>
        <p:spPr>
          <a:xfrm>
            <a:off x="332603" y="1183754"/>
            <a:ext cx="280846" cy="369332"/>
          </a:xfrm>
          <a:prstGeom prst="rect">
            <a:avLst/>
          </a:prstGeom>
        </p:spPr>
        <p:txBody>
          <a:bodyPr wrap="none">
            <a:spAutoFit/>
          </a:bodyPr>
          <a:lstStyle/>
          <a:p>
            <a:r>
              <a:rPr lang="de-DE" b="1" dirty="0"/>
              <a:t>c</a:t>
            </a:r>
            <a:endParaRPr lang="de-DE" dirty="0"/>
          </a:p>
        </p:txBody>
      </p:sp>
      <p:sp>
        <p:nvSpPr>
          <p:cNvPr id="8" name="Rechteck 7"/>
          <p:cNvSpPr/>
          <p:nvPr/>
        </p:nvSpPr>
        <p:spPr>
          <a:xfrm>
            <a:off x="6673994" y="4841918"/>
            <a:ext cx="258404" cy="369332"/>
          </a:xfrm>
          <a:prstGeom prst="rect">
            <a:avLst/>
          </a:prstGeom>
        </p:spPr>
        <p:txBody>
          <a:bodyPr wrap="none">
            <a:spAutoFit/>
          </a:bodyPr>
          <a:lstStyle/>
          <a:p>
            <a:r>
              <a:rPr lang="de-DE" b="1" dirty="0"/>
              <a:t>f</a:t>
            </a:r>
            <a:endParaRPr lang="de-DE" dirty="0"/>
          </a:p>
        </p:txBody>
      </p:sp>
      <mc:AlternateContent xmlns:mc="http://schemas.openxmlformats.org/markup-compatibility/2006" xmlns:a14="http://schemas.microsoft.com/office/drawing/2010/main">
        <mc:Choice Requires="a14">
          <p:sp>
            <p:nvSpPr>
              <p:cNvPr id="9" name="Rechteck 8"/>
              <p:cNvSpPr/>
              <p:nvPr/>
            </p:nvSpPr>
            <p:spPr>
              <a:xfrm>
                <a:off x="7218281" y="-13209"/>
                <a:ext cx="5075793" cy="1206099"/>
              </a:xfrm>
              <a:prstGeom prst="rect">
                <a:avLst/>
              </a:prstGeom>
            </p:spPr>
            <p:txBody>
              <a:bodyPr wrap="square">
                <a:spAutoFit/>
              </a:bodyPr>
              <a:lstStyle/>
              <a:p>
                <a:r>
                  <a:rPr lang="de-DE" sz="1400" dirty="0"/>
                  <a:t>w</a:t>
                </a:r>
                <a14:m>
                  <m:oMath xmlns:m="http://schemas.openxmlformats.org/officeDocument/2006/math">
                    <m:bar>
                      <m:barPr>
                        <m:pos m:val="top"/>
                        <m:ctrlPr>
                          <a:rPr lang="de-DE" sz="1400" i="1" smtClean="0">
                            <a:latin typeface="Cambria Math" panose="02040503050406030204" pitchFamily="18" charset="0"/>
                          </a:rPr>
                        </m:ctrlPr>
                      </m:barPr>
                      <m:e>
                        <m:r>
                          <m:rPr>
                            <m:nor/>
                          </m:rPr>
                          <a:rPr lang="de-DE" sz="1400" dirty="0"/>
                          <m:t>L</m:t>
                        </m:r>
                      </m:e>
                    </m:bar>
                  </m:oMath>
                </a14:m>
                <a:r>
                  <a:rPr lang="de-DE" sz="1400" dirty="0"/>
                  <a:t>=</a:t>
                </a:r>
                <a:r>
                  <a:rPr lang="de-DE" sz="1400" dirty="0" err="1"/>
                  <a:t>pc+wf</a:t>
                </a:r>
                <a:r>
                  <a:rPr lang="de-DE" sz="1400" dirty="0"/>
                  <a:t> → c=(w/p)∙</a:t>
                </a:r>
                <a14:m>
                  <m:oMath xmlns:m="http://schemas.openxmlformats.org/officeDocument/2006/math">
                    <m:bar>
                      <m:barPr>
                        <m:pos m:val="top"/>
                        <m:ctrlPr>
                          <a:rPr lang="de-DE" sz="1400" i="1">
                            <a:latin typeface="Cambria Math" panose="02040503050406030204" pitchFamily="18" charset="0"/>
                          </a:rPr>
                        </m:ctrlPr>
                      </m:barPr>
                      <m:e>
                        <m:r>
                          <m:rPr>
                            <m:nor/>
                          </m:rPr>
                          <a:rPr lang="de-DE" sz="1400" dirty="0"/>
                          <m:t>L</m:t>
                        </m:r>
                      </m:e>
                    </m:bar>
                  </m:oMath>
                </a14:m>
                <a:r>
                  <a:rPr lang="de-DE" sz="1400" dirty="0"/>
                  <a:t> − (w/p)∙f	</a:t>
                </a:r>
                <a14:m>
                  <m:oMath xmlns:m="http://schemas.openxmlformats.org/officeDocument/2006/math">
                    <m:bar>
                      <m:barPr>
                        <m:pos m:val="top"/>
                        <m:ctrlPr>
                          <a:rPr lang="de-DE" sz="1400" i="1">
                            <a:latin typeface="Cambria Math" panose="02040503050406030204" pitchFamily="18" charset="0"/>
                          </a:rPr>
                        </m:ctrlPr>
                      </m:barPr>
                      <m:e>
                        <m:r>
                          <m:rPr>
                            <m:nor/>
                          </m:rPr>
                          <a:rPr lang="de-DE" sz="1400" dirty="0"/>
                          <m:t>L</m:t>
                        </m:r>
                      </m:e>
                    </m:bar>
                  </m:oMath>
                </a14:m>
                <a:r>
                  <a:rPr lang="de-DE" sz="1400" dirty="0"/>
                  <a:t>: Maximales Lohnvolumen</a:t>
                </a:r>
              </a:p>
              <a:p>
                <a:r>
                  <a:rPr lang="de-DE" sz="1400" dirty="0"/>
                  <a:t>			z.B. Erwerbspersonenzahl</a:t>
                </a:r>
              </a:p>
              <a:p>
                <a:r>
                  <a:rPr lang="de-DE" sz="1400" dirty="0"/>
                  <a:t>bzw. mit </a:t>
                </a:r>
                <a:r>
                  <a:rPr lang="el-GR" sz="1400" dirty="0"/>
                  <a:t>ω</a:t>
                </a:r>
                <a:r>
                  <a:rPr lang="de-DE" sz="1400" dirty="0"/>
                  <a:t>:=w/p (Reallohn)</a:t>
                </a:r>
              </a:p>
              <a:p>
                <a:endParaRPr lang="de-DE" sz="1400" dirty="0"/>
              </a:p>
              <a:p>
                <a:r>
                  <a:rPr lang="de-DE" sz="1400" dirty="0"/>
                  <a:t>                c=</a:t>
                </a:r>
                <a:r>
                  <a:rPr lang="el-GR" sz="1400" dirty="0"/>
                  <a:t>ω</a:t>
                </a:r>
                <a:r>
                  <a:rPr lang="de-DE" sz="1400" dirty="0"/>
                  <a:t>∙</a:t>
                </a:r>
                <a14:m>
                  <m:oMath xmlns:m="http://schemas.openxmlformats.org/officeDocument/2006/math">
                    <m:bar>
                      <m:barPr>
                        <m:pos m:val="top"/>
                        <m:ctrlPr>
                          <a:rPr lang="de-DE" sz="1400" i="1">
                            <a:latin typeface="Cambria Math" panose="02040503050406030204" pitchFamily="18" charset="0"/>
                          </a:rPr>
                        </m:ctrlPr>
                      </m:barPr>
                      <m:e>
                        <m:r>
                          <m:rPr>
                            <m:nor/>
                          </m:rPr>
                          <a:rPr lang="de-DE" sz="1400" dirty="0"/>
                          <m:t>L</m:t>
                        </m:r>
                      </m:e>
                    </m:bar>
                  </m:oMath>
                </a14:m>
                <a:r>
                  <a:rPr lang="de-DE" sz="1400" dirty="0"/>
                  <a:t> − </a:t>
                </a:r>
                <a:r>
                  <a:rPr lang="el-GR" sz="1400" dirty="0"/>
                  <a:t>ω</a:t>
                </a:r>
                <a:r>
                  <a:rPr lang="de-DE" sz="1400" dirty="0"/>
                  <a:t>∙f</a:t>
                </a:r>
              </a:p>
            </p:txBody>
          </p:sp>
        </mc:Choice>
        <mc:Fallback xmlns="">
          <p:sp>
            <p:nvSpPr>
              <p:cNvPr id="9" name="Rechteck 8"/>
              <p:cNvSpPr>
                <a:spLocks noRot="1" noChangeAspect="1" noMove="1" noResize="1" noEditPoints="1" noAdjustHandles="1" noChangeArrowheads="1" noChangeShapeType="1" noTextEdit="1"/>
              </p:cNvSpPr>
              <p:nvPr/>
            </p:nvSpPr>
            <p:spPr>
              <a:xfrm>
                <a:off x="7218281" y="-13209"/>
                <a:ext cx="5075793" cy="1206099"/>
              </a:xfrm>
              <a:prstGeom prst="rect">
                <a:avLst/>
              </a:prstGeom>
              <a:blipFill>
                <a:blip r:embed="rId3"/>
                <a:stretch>
                  <a:fillRect l="-360" b="-4040"/>
                </a:stretch>
              </a:blipFill>
            </p:spPr>
            <p:txBody>
              <a:bodyPr/>
              <a:lstStyle/>
              <a:p>
                <a:r>
                  <a:rPr lang="de-DE">
                    <a:noFill/>
                  </a:rPr>
                  <a:t> </a:t>
                </a:r>
              </a:p>
            </p:txBody>
          </p:sp>
        </mc:Fallback>
      </mc:AlternateContent>
      <p:cxnSp>
        <p:nvCxnSpPr>
          <p:cNvPr id="10" name="Gerade Verbindung mit Pfeil 9"/>
          <p:cNvCxnSpPr/>
          <p:nvPr/>
        </p:nvCxnSpPr>
        <p:spPr>
          <a:xfrm flipH="1">
            <a:off x="9026953" y="906236"/>
            <a:ext cx="508933" cy="1081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feld 12"/>
              <p:cNvSpPr txBox="1"/>
              <p:nvPr/>
            </p:nvSpPr>
            <p:spPr>
              <a:xfrm>
                <a:off x="9609365" y="458124"/>
                <a:ext cx="2579914" cy="762822"/>
              </a:xfrm>
              <a:prstGeom prst="rect">
                <a:avLst/>
              </a:prstGeom>
              <a:noFill/>
              <a:ln>
                <a:noFill/>
              </a:ln>
            </p:spPr>
            <p:txBody>
              <a:bodyPr vert="horz" wrap="square" lIns="81646" tIns="40823" rIns="81646" bIns="40823" anchorCtr="0" compatLnSpc="0">
                <a:spAutoFit/>
              </a:bodyPr>
              <a:lstStyle/>
              <a:p>
                <a:pPr>
                  <a:defRPr/>
                </a:pPr>
                <a:r>
                  <a:rPr lang="en-US" altLang="en-US" sz="1400" dirty="0" err="1"/>
                  <a:t>Budgetgerade</a:t>
                </a:r>
                <a:r>
                  <a:rPr lang="en-US" altLang="en-US" sz="1400" dirty="0"/>
                  <a:t> </a:t>
                </a:r>
                <a:r>
                  <a:rPr lang="en-US" altLang="en-US" sz="1400" dirty="0" err="1"/>
                  <a:t>aus</a:t>
                </a:r>
                <a:r>
                  <a:rPr lang="en-US" altLang="en-US" sz="1400" dirty="0"/>
                  <a:t> der </a:t>
                </a:r>
                <a:r>
                  <a:rPr lang="en-US" altLang="en-US" sz="1400" dirty="0" err="1"/>
                  <a:t>Haushalts</a:t>
                </a:r>
                <a:r>
                  <a:rPr lang="en-US" altLang="en-US" sz="1400" dirty="0"/>
                  <a:t>- </a:t>
                </a:r>
                <a:r>
                  <a:rPr lang="en-US" altLang="en-US" sz="1400" dirty="0" err="1"/>
                  <a:t>theorie</a:t>
                </a:r>
                <a:r>
                  <a:rPr lang="en-US" altLang="en-US" sz="1400" dirty="0"/>
                  <a:t> </a:t>
                </a:r>
                <a:r>
                  <a:rPr lang="en-US" altLang="en-US" sz="1400" dirty="0" err="1"/>
                  <a:t>mit</a:t>
                </a:r>
                <a:r>
                  <a:rPr lang="en-US" altLang="en-US" sz="1400" dirty="0"/>
                  <a:t> der </a:t>
                </a:r>
                <a:r>
                  <a:rPr lang="en-US" altLang="en-US" sz="1400" dirty="0" err="1"/>
                  <a:t>maximalen</a:t>
                </a:r>
                <a:r>
                  <a:rPr lang="en-US" altLang="en-US" sz="1400" dirty="0"/>
                  <a:t> </a:t>
                </a:r>
                <a:r>
                  <a:rPr lang="en-US" altLang="en-US" sz="1400" dirty="0" err="1"/>
                  <a:t>Lohn</a:t>
                </a:r>
                <a:r>
                  <a:rPr lang="en-US" altLang="en-US" sz="1400" dirty="0"/>
                  <a:t>- </a:t>
                </a:r>
                <a:r>
                  <a:rPr lang="en-US" altLang="en-US" sz="1400" dirty="0" err="1"/>
                  <a:t>summe</a:t>
                </a:r>
                <a:r>
                  <a:rPr lang="en-US" altLang="en-US" sz="1400" dirty="0"/>
                  <a:t> </a:t>
                </a:r>
                <a:r>
                  <a:rPr lang="el-GR" sz="1400" dirty="0"/>
                  <a:t>ω</a:t>
                </a:r>
                <a:r>
                  <a:rPr lang="de-DE" sz="1400" dirty="0"/>
                  <a:t>∙</a:t>
                </a:r>
                <a14:m>
                  <m:oMath xmlns:m="http://schemas.openxmlformats.org/officeDocument/2006/math">
                    <m:bar>
                      <m:barPr>
                        <m:pos m:val="top"/>
                        <m:ctrlPr>
                          <a:rPr lang="de-DE" sz="1400" i="1">
                            <a:latin typeface="Cambria Math" panose="02040503050406030204" pitchFamily="18" charset="0"/>
                          </a:rPr>
                        </m:ctrlPr>
                      </m:barPr>
                      <m:e>
                        <m:r>
                          <m:rPr>
                            <m:nor/>
                          </m:rPr>
                          <a:rPr lang="de-DE" sz="1400" dirty="0"/>
                          <m:t>L</m:t>
                        </m:r>
                      </m:e>
                    </m:bar>
                  </m:oMath>
                </a14:m>
                <a:r>
                  <a:rPr lang="en-US" altLang="en-US" sz="1400" dirty="0"/>
                  <a:t> und der </a:t>
                </a:r>
                <a:r>
                  <a:rPr lang="en-US" altLang="en-US" sz="1400" dirty="0" err="1"/>
                  <a:t>Steigung</a:t>
                </a:r>
                <a:r>
                  <a:rPr lang="en-US" altLang="en-US" sz="1400" dirty="0"/>
                  <a:t> </a:t>
                </a:r>
                <a:r>
                  <a:rPr lang="el-GR" sz="1400" dirty="0"/>
                  <a:t>ω</a:t>
                </a:r>
                <a:r>
                  <a:rPr lang="de-DE" sz="1400" dirty="0"/>
                  <a:t>.</a:t>
                </a:r>
                <a:r>
                  <a:rPr lang="en-US" altLang="en-US" sz="1400" dirty="0"/>
                  <a:t> </a:t>
                </a:r>
              </a:p>
            </p:txBody>
          </p:sp>
        </mc:Choice>
        <mc:Fallback xmlns="">
          <p:sp>
            <p:nvSpPr>
              <p:cNvPr id="13" name="Textfeld 12"/>
              <p:cNvSpPr txBox="1">
                <a:spLocks noRot="1" noChangeAspect="1" noMove="1" noResize="1" noEditPoints="1" noAdjustHandles="1" noChangeArrowheads="1" noChangeShapeType="1" noTextEdit="1"/>
              </p:cNvSpPr>
              <p:nvPr/>
            </p:nvSpPr>
            <p:spPr>
              <a:xfrm>
                <a:off x="9609365" y="458124"/>
                <a:ext cx="2579914" cy="762822"/>
              </a:xfrm>
              <a:prstGeom prst="rect">
                <a:avLst/>
              </a:prstGeom>
              <a:blipFill>
                <a:blip r:embed="rId4"/>
                <a:stretch>
                  <a:fillRect l="-1179" t="-2400" b="-8800"/>
                </a:stretch>
              </a:blipFill>
              <a:ln>
                <a:noFill/>
              </a:ln>
            </p:spPr>
            <p:txBody>
              <a:bodyPr/>
              <a:lstStyle/>
              <a:p>
                <a:r>
                  <a:rPr lang="de-DE">
                    <a:noFill/>
                  </a:rPr>
                  <a:t> </a:t>
                </a:r>
              </a:p>
            </p:txBody>
          </p:sp>
        </mc:Fallback>
      </mc:AlternateContent>
      <p:cxnSp>
        <p:nvCxnSpPr>
          <p:cNvPr id="16" name="Gerader Verbinder 15"/>
          <p:cNvCxnSpPr/>
          <p:nvPr/>
        </p:nvCxnSpPr>
        <p:spPr>
          <a:xfrm>
            <a:off x="714972" y="2824843"/>
            <a:ext cx="4101957" cy="2017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hteck 16"/>
              <p:cNvSpPr/>
              <p:nvPr/>
            </p:nvSpPr>
            <p:spPr>
              <a:xfrm>
                <a:off x="4649255" y="4906278"/>
                <a:ext cx="335348" cy="3928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de-DE" i="1">
                              <a:latin typeface="Cambria Math" panose="02040503050406030204" pitchFamily="18" charset="0"/>
                            </a:rPr>
                          </m:ctrlPr>
                        </m:barPr>
                        <m:e>
                          <m:r>
                            <m:rPr>
                              <m:nor/>
                            </m:rPr>
                            <a:rPr lang="de-DE" dirty="0"/>
                            <m:t>L</m:t>
                          </m:r>
                        </m:e>
                      </m:bar>
                    </m:oMath>
                  </m:oMathPara>
                </a14:m>
                <a:endParaRPr lang="de-DE" dirty="0"/>
              </a:p>
            </p:txBody>
          </p:sp>
        </mc:Choice>
        <mc:Fallback xmlns="">
          <p:sp>
            <p:nvSpPr>
              <p:cNvPr id="17" name="Rechteck 16"/>
              <p:cNvSpPr>
                <a:spLocks noRot="1" noChangeAspect="1" noMove="1" noResize="1" noEditPoints="1" noAdjustHandles="1" noChangeArrowheads="1" noChangeShapeType="1" noTextEdit="1"/>
              </p:cNvSpPr>
              <p:nvPr/>
            </p:nvSpPr>
            <p:spPr>
              <a:xfrm>
                <a:off x="4649255" y="4906278"/>
                <a:ext cx="335348" cy="392800"/>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Rechteck 17"/>
              <p:cNvSpPr/>
              <p:nvPr/>
            </p:nvSpPr>
            <p:spPr>
              <a:xfrm>
                <a:off x="222797" y="2620036"/>
                <a:ext cx="579005" cy="392800"/>
              </a:xfrm>
              <a:prstGeom prst="rect">
                <a:avLst/>
              </a:prstGeom>
            </p:spPr>
            <p:txBody>
              <a:bodyPr wrap="none">
                <a:spAutoFit/>
              </a:bodyPr>
              <a:lstStyle/>
              <a:p>
                <a:r>
                  <a:rPr lang="el-GR" dirty="0"/>
                  <a:t>ω</a:t>
                </a:r>
                <a:r>
                  <a:rPr lang="de-DE" baseline="-25000" dirty="0"/>
                  <a:t>1</a:t>
                </a:r>
                <a:r>
                  <a:rPr lang="de-DE" dirty="0"/>
                  <a:t>∙</a:t>
                </a:r>
                <a14:m>
                  <m:oMath xmlns:m="http://schemas.openxmlformats.org/officeDocument/2006/math">
                    <m:bar>
                      <m:barPr>
                        <m:pos m:val="top"/>
                        <m:ctrlPr>
                          <a:rPr lang="de-DE" i="1">
                            <a:latin typeface="Cambria Math" panose="02040503050406030204" pitchFamily="18" charset="0"/>
                          </a:rPr>
                        </m:ctrlPr>
                      </m:barPr>
                      <m:e>
                        <m:r>
                          <m:rPr>
                            <m:nor/>
                          </m:rPr>
                          <a:rPr lang="de-DE" dirty="0"/>
                          <m:t>L</m:t>
                        </m:r>
                      </m:e>
                    </m:bar>
                  </m:oMath>
                </a14:m>
                <a:endParaRPr lang="de-DE" dirty="0"/>
              </a:p>
            </p:txBody>
          </p:sp>
        </mc:Choice>
        <mc:Fallback xmlns="">
          <p:sp>
            <p:nvSpPr>
              <p:cNvPr id="18" name="Rechteck 17"/>
              <p:cNvSpPr>
                <a:spLocks noRot="1" noChangeAspect="1" noMove="1" noResize="1" noEditPoints="1" noAdjustHandles="1" noChangeArrowheads="1" noChangeShapeType="1" noTextEdit="1"/>
              </p:cNvSpPr>
              <p:nvPr/>
            </p:nvSpPr>
            <p:spPr>
              <a:xfrm>
                <a:off x="222797" y="2620036"/>
                <a:ext cx="579005" cy="392800"/>
              </a:xfrm>
              <a:prstGeom prst="rect">
                <a:avLst/>
              </a:prstGeom>
              <a:blipFill>
                <a:blip r:embed="rId6"/>
                <a:stretch>
                  <a:fillRect l="-9474" t="-3125" b="-25000"/>
                </a:stretch>
              </a:blipFill>
            </p:spPr>
            <p:txBody>
              <a:bodyPr/>
              <a:lstStyle/>
              <a:p>
                <a:r>
                  <a:rPr lang="de-DE">
                    <a:noFill/>
                  </a:rPr>
                  <a:t> </a:t>
                </a:r>
              </a:p>
            </p:txBody>
          </p:sp>
        </mc:Fallback>
      </mc:AlternateContent>
      <p:sp>
        <p:nvSpPr>
          <p:cNvPr id="19" name="Textfeld 18"/>
          <p:cNvSpPr txBox="1"/>
          <p:nvPr/>
        </p:nvSpPr>
        <p:spPr>
          <a:xfrm>
            <a:off x="6308774" y="1226146"/>
            <a:ext cx="5880506" cy="520768"/>
          </a:xfrm>
          <a:prstGeom prst="rect">
            <a:avLst/>
          </a:prstGeom>
          <a:noFill/>
          <a:ln>
            <a:noFill/>
          </a:ln>
        </p:spPr>
        <p:txBody>
          <a:bodyPr vert="horz" wrap="square" lIns="81646" tIns="40823" rIns="81646" bIns="40823" anchorCtr="0" compatLnSpc="0">
            <a:spAutoFit/>
          </a:bodyPr>
          <a:lstStyle/>
          <a:p>
            <a:pPr>
              <a:defRPr/>
            </a:pPr>
            <a:r>
              <a:rPr lang="de-DE" altLang="en-US" sz="1400" dirty="0"/>
              <a:t>Wie bei der Gewinnmaximierung gehen wir wieder von einem fest vorgegebenen Reallohn </a:t>
            </a:r>
            <a:r>
              <a:rPr lang="el-GR" sz="1400" dirty="0"/>
              <a:t>ω</a:t>
            </a:r>
            <a:r>
              <a:rPr lang="de-DE" sz="1400" baseline="-25000" dirty="0"/>
              <a:t>1</a:t>
            </a:r>
            <a:r>
              <a:rPr lang="de-DE" sz="1400" dirty="0"/>
              <a:t> aus. Die Budgetgerade ergibt sich dann zu:</a:t>
            </a:r>
            <a:endParaRPr lang="en-US" altLang="en-US" sz="1400" dirty="0"/>
          </a:p>
        </p:txBody>
      </p:sp>
      <mc:AlternateContent xmlns:mc="http://schemas.openxmlformats.org/markup-compatibility/2006" xmlns:a14="http://schemas.microsoft.com/office/drawing/2010/main">
        <mc:Choice Requires="a14">
          <p:sp>
            <p:nvSpPr>
              <p:cNvPr id="20" name="Textfeld 19"/>
              <p:cNvSpPr txBox="1"/>
              <p:nvPr/>
            </p:nvSpPr>
            <p:spPr>
              <a:xfrm>
                <a:off x="6308774" y="1716648"/>
                <a:ext cx="5758313" cy="1201148"/>
              </a:xfrm>
              <a:prstGeom prst="rect">
                <a:avLst/>
              </a:prstGeom>
              <a:noFill/>
              <a:ln>
                <a:noFill/>
              </a:ln>
            </p:spPr>
            <p:txBody>
              <a:bodyPr vert="horz" wrap="square" lIns="81646" tIns="40823" rIns="81646" bIns="40823" anchorCtr="0" compatLnSpc="0">
                <a:spAutoFit/>
              </a:bodyPr>
              <a:lstStyle/>
              <a:p>
                <a:pPr>
                  <a:defRPr/>
                </a:pPr>
                <a:r>
                  <a:rPr lang="de-DE" altLang="en-US" sz="1400" dirty="0"/>
                  <a:t>Und das optimale Freizeitniveau erhält man grafisch, indem man die Indifferenzkurve </a:t>
                </a:r>
                <a:r>
                  <a:rPr lang="de-DE" sz="1400" dirty="0"/>
                  <a:t>I*</a:t>
                </a:r>
                <a:r>
                  <a:rPr lang="de-DE" sz="1400" baseline="-25000" dirty="0"/>
                  <a:t>1</a:t>
                </a:r>
                <a:r>
                  <a:rPr lang="de-DE" sz="1400" dirty="0"/>
                  <a:t> </a:t>
                </a:r>
                <a:r>
                  <a:rPr lang="de-DE" altLang="en-US" sz="1400" dirty="0"/>
                  <a:t>so weit wie möglich nach außen schiebt in den Punkt wo GRS=Reallohn gilt. </a:t>
                </a:r>
              </a:p>
              <a:p>
                <a:pPr>
                  <a:defRPr/>
                </a:pPr>
                <a:r>
                  <a:rPr lang="de-DE" altLang="en-US" sz="1400" dirty="0"/>
                  <a:t>Daraus ergibt sich das optimale Arbeitsangebot als</a:t>
                </a:r>
              </a:p>
              <a:p>
                <a:pPr>
                  <a:defRPr/>
                </a:pPr>
                <a:r>
                  <a:rPr lang="de-DE" sz="1400" dirty="0"/>
                  <a:t>L*(</a:t>
                </a:r>
                <a:r>
                  <a:rPr lang="el-GR" sz="1400" dirty="0"/>
                  <a:t>ω</a:t>
                </a:r>
                <a:r>
                  <a:rPr lang="de-DE" sz="1400" baseline="-25000" dirty="0"/>
                  <a:t>1</a:t>
                </a:r>
                <a:r>
                  <a:rPr lang="de-DE" sz="1400" dirty="0"/>
                  <a:t>)=</a:t>
                </a:r>
                <a:r>
                  <a:rPr lang="el-GR" sz="1400" dirty="0"/>
                  <a:t>ω</a:t>
                </a:r>
                <a:r>
                  <a:rPr lang="de-DE" sz="1400" baseline="-25000" dirty="0"/>
                  <a:t>1</a:t>
                </a:r>
                <a14:m>
                  <m:oMath xmlns:m="http://schemas.openxmlformats.org/officeDocument/2006/math">
                    <m:bar>
                      <m:barPr>
                        <m:pos m:val="top"/>
                        <m:ctrlPr>
                          <a:rPr lang="de-DE" sz="1400" i="1">
                            <a:latin typeface="Cambria Math" panose="02040503050406030204" pitchFamily="18" charset="0"/>
                          </a:rPr>
                        </m:ctrlPr>
                      </m:barPr>
                      <m:e>
                        <m:r>
                          <m:rPr>
                            <m:nor/>
                          </m:rPr>
                          <a:rPr lang="de-DE" sz="1400" dirty="0"/>
                          <m:t>L</m:t>
                        </m:r>
                      </m:e>
                    </m:bar>
                    <m:r>
                      <m:rPr>
                        <m:nor/>
                      </m:rPr>
                      <a:rPr lang="de-DE" sz="1400" b="0" i="0" dirty="0" smtClean="0">
                        <a:latin typeface="Cambria Math" panose="02040503050406030204" pitchFamily="18" charset="0"/>
                      </a:rPr>
                      <m:t> </m:t>
                    </m:r>
                    <m:r>
                      <m:rPr>
                        <m:nor/>
                      </m:rPr>
                      <a:rPr lang="de-DE" sz="1400" dirty="0"/>
                      <m:t>−</m:t>
                    </m:r>
                    <m:r>
                      <m:rPr>
                        <m:nor/>
                      </m:rPr>
                      <a:rPr lang="de-DE" sz="1400" b="0" i="0" dirty="0" smtClean="0"/>
                      <m:t> </m:t>
                    </m:r>
                    <m:r>
                      <m:rPr>
                        <m:nor/>
                      </m:rPr>
                      <a:rPr lang="de-DE" sz="1400" b="0" i="0" dirty="0" smtClean="0"/>
                      <m:t>f</m:t>
                    </m:r>
                  </m:oMath>
                </a14:m>
                <a:r>
                  <a:rPr lang="de-DE" sz="1400" dirty="0"/>
                  <a:t>*(</a:t>
                </a:r>
                <a:r>
                  <a:rPr lang="el-GR" sz="1400" dirty="0"/>
                  <a:t>ω</a:t>
                </a:r>
                <a:r>
                  <a:rPr lang="de-DE" sz="1400" baseline="-25000" dirty="0"/>
                  <a:t>1</a:t>
                </a:r>
                <a:r>
                  <a:rPr lang="de-DE" sz="1400" dirty="0"/>
                  <a:t>)</a:t>
                </a:r>
              </a:p>
            </p:txBody>
          </p:sp>
        </mc:Choice>
        <mc:Fallback xmlns="">
          <p:sp>
            <p:nvSpPr>
              <p:cNvPr id="20" name="Textfeld 19"/>
              <p:cNvSpPr txBox="1">
                <a:spLocks noRot="1" noChangeAspect="1" noMove="1" noResize="1" noEditPoints="1" noAdjustHandles="1" noChangeArrowheads="1" noChangeShapeType="1" noTextEdit="1"/>
              </p:cNvSpPr>
              <p:nvPr/>
            </p:nvSpPr>
            <p:spPr>
              <a:xfrm>
                <a:off x="6308774" y="1716648"/>
                <a:ext cx="5758313" cy="1201148"/>
              </a:xfrm>
              <a:prstGeom prst="rect">
                <a:avLst/>
              </a:prstGeom>
              <a:blipFill>
                <a:blip r:embed="rId7"/>
                <a:stretch>
                  <a:fillRect l="-529" t="-1523" b="-8122"/>
                </a:stretch>
              </a:blipFill>
              <a:ln>
                <a:noFill/>
              </a:ln>
            </p:spPr>
            <p:txBody>
              <a:bodyPr/>
              <a:lstStyle/>
              <a:p>
                <a:r>
                  <a:rPr lang="de-DE">
                    <a:noFill/>
                  </a:rPr>
                  <a:t> </a:t>
                </a:r>
              </a:p>
            </p:txBody>
          </p:sp>
        </mc:Fallback>
      </mc:AlternateContent>
      <p:sp>
        <p:nvSpPr>
          <p:cNvPr id="23" name="Rechteck 22"/>
          <p:cNvSpPr/>
          <p:nvPr/>
        </p:nvSpPr>
        <p:spPr>
          <a:xfrm>
            <a:off x="3467574" y="4047172"/>
            <a:ext cx="324128" cy="369332"/>
          </a:xfrm>
          <a:prstGeom prst="rect">
            <a:avLst/>
          </a:prstGeom>
        </p:spPr>
        <p:txBody>
          <a:bodyPr wrap="none">
            <a:spAutoFit/>
          </a:bodyPr>
          <a:lstStyle/>
          <a:p>
            <a:r>
              <a:rPr lang="de-DE" altLang="en-US" dirty="0"/>
              <a:t>●</a:t>
            </a:r>
            <a:endParaRPr lang="de-DE" dirty="0"/>
          </a:p>
        </p:txBody>
      </p:sp>
      <p:sp>
        <p:nvSpPr>
          <p:cNvPr id="24" name="Freihandform 23"/>
          <p:cNvSpPr/>
          <p:nvPr/>
        </p:nvSpPr>
        <p:spPr>
          <a:xfrm>
            <a:off x="1015068" y="1283516"/>
            <a:ext cx="4311941" cy="3280095"/>
          </a:xfrm>
          <a:custGeom>
            <a:avLst/>
            <a:gdLst>
              <a:gd name="connsiteX0" fmla="*/ 0 w 4311941"/>
              <a:gd name="connsiteY0" fmla="*/ 0 h 3280095"/>
              <a:gd name="connsiteX1" fmla="*/ 2114026 w 4311941"/>
              <a:gd name="connsiteY1" fmla="*/ 2667699 h 3280095"/>
              <a:gd name="connsiteX2" fmla="*/ 4311941 w 4311941"/>
              <a:gd name="connsiteY2" fmla="*/ 3280095 h 3280095"/>
            </a:gdLst>
            <a:ahLst/>
            <a:cxnLst>
              <a:cxn ang="0">
                <a:pos x="connsiteX0" y="connsiteY0"/>
              </a:cxn>
              <a:cxn ang="0">
                <a:pos x="connsiteX1" y="connsiteY1"/>
              </a:cxn>
              <a:cxn ang="0">
                <a:pos x="connsiteX2" y="connsiteY2"/>
              </a:cxn>
            </a:cxnLst>
            <a:rect l="l" t="t" r="r" b="b"/>
            <a:pathLst>
              <a:path w="4311941" h="3280095">
                <a:moveTo>
                  <a:pt x="0" y="0"/>
                </a:moveTo>
                <a:cubicBezTo>
                  <a:pt x="697684" y="1060508"/>
                  <a:pt x="1395369" y="2121017"/>
                  <a:pt x="2114026" y="2667699"/>
                </a:cubicBezTo>
                <a:cubicBezTo>
                  <a:pt x="2832683" y="3214382"/>
                  <a:pt x="3572312" y="3247238"/>
                  <a:pt x="4311941" y="32800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r Verbinder 25"/>
          <p:cNvCxnSpPr/>
          <p:nvPr/>
        </p:nvCxnSpPr>
        <p:spPr>
          <a:xfrm>
            <a:off x="3624044" y="4253218"/>
            <a:ext cx="16778" cy="588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flipH="1" flipV="1">
            <a:off x="723363" y="4212486"/>
            <a:ext cx="2900680" cy="3613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140426" y="3430689"/>
            <a:ext cx="644728" cy="307777"/>
          </a:xfrm>
          <a:prstGeom prst="rect">
            <a:avLst/>
          </a:prstGeom>
        </p:spPr>
        <p:txBody>
          <a:bodyPr wrap="none">
            <a:spAutoFit/>
          </a:bodyPr>
          <a:lstStyle/>
          <a:p>
            <a:r>
              <a:rPr lang="de-DE" sz="1400" dirty="0"/>
              <a:t>c*(</a:t>
            </a:r>
            <a:r>
              <a:rPr lang="el-GR" sz="1400" dirty="0"/>
              <a:t>ω</a:t>
            </a:r>
            <a:r>
              <a:rPr lang="de-DE" sz="1400" baseline="-25000" dirty="0"/>
              <a:t>2</a:t>
            </a:r>
            <a:r>
              <a:rPr lang="de-DE" sz="1400" dirty="0"/>
              <a:t>)</a:t>
            </a:r>
          </a:p>
        </p:txBody>
      </p:sp>
      <p:sp>
        <p:nvSpPr>
          <p:cNvPr id="30" name="Rechteck 29"/>
          <p:cNvSpPr/>
          <p:nvPr/>
        </p:nvSpPr>
        <p:spPr>
          <a:xfrm>
            <a:off x="3458937" y="4861732"/>
            <a:ext cx="623889" cy="307777"/>
          </a:xfrm>
          <a:prstGeom prst="rect">
            <a:avLst/>
          </a:prstGeom>
        </p:spPr>
        <p:txBody>
          <a:bodyPr wrap="none">
            <a:spAutoFit/>
          </a:bodyPr>
          <a:lstStyle/>
          <a:p>
            <a:r>
              <a:rPr lang="de-DE" sz="1400" dirty="0"/>
              <a:t>f*(</a:t>
            </a:r>
            <a:r>
              <a:rPr lang="el-GR" sz="1400" dirty="0"/>
              <a:t>ω</a:t>
            </a:r>
            <a:r>
              <a:rPr lang="de-DE" sz="1400" baseline="-25000" dirty="0"/>
              <a:t>1</a:t>
            </a:r>
            <a:r>
              <a:rPr lang="de-DE" sz="1400" dirty="0"/>
              <a:t>)</a:t>
            </a:r>
          </a:p>
        </p:txBody>
      </p:sp>
      <p:sp>
        <p:nvSpPr>
          <p:cNvPr id="31" name="Textfeld 30"/>
          <p:cNvSpPr txBox="1"/>
          <p:nvPr/>
        </p:nvSpPr>
        <p:spPr>
          <a:xfrm>
            <a:off x="6295699" y="2896901"/>
            <a:ext cx="5884877" cy="301606"/>
          </a:xfrm>
          <a:prstGeom prst="rect">
            <a:avLst/>
          </a:prstGeom>
          <a:noFill/>
          <a:ln>
            <a:noFill/>
          </a:ln>
        </p:spPr>
        <p:txBody>
          <a:bodyPr vert="horz" wrap="square" lIns="81646" tIns="40823" rIns="81646" bIns="40823" anchorCtr="0" compatLnSpc="0">
            <a:spAutoFit/>
          </a:bodyPr>
          <a:lstStyle/>
          <a:p>
            <a:pPr>
              <a:defRPr/>
            </a:pPr>
            <a:r>
              <a:rPr lang="de-DE" altLang="en-US" sz="1400" dirty="0"/>
              <a:t>Steigt nun der Reallohn auf </a:t>
            </a:r>
            <a:r>
              <a:rPr lang="el-GR" sz="1400" dirty="0"/>
              <a:t>ω</a:t>
            </a:r>
            <a:r>
              <a:rPr lang="de-DE" sz="1400" baseline="-25000" dirty="0"/>
              <a:t>2</a:t>
            </a:r>
            <a:r>
              <a:rPr lang="de-DE" sz="1400" dirty="0"/>
              <a:t>&gt;</a:t>
            </a:r>
            <a:r>
              <a:rPr lang="el-GR" sz="1400" dirty="0"/>
              <a:t>ω</a:t>
            </a:r>
            <a:r>
              <a:rPr lang="de-DE" sz="1400" baseline="-25000" dirty="0"/>
              <a:t>1</a:t>
            </a:r>
            <a:r>
              <a:rPr lang="de-DE" altLang="en-US" sz="1400" dirty="0"/>
              <a:t>, so dreht sich die Budgetgerade nach rechts.</a:t>
            </a:r>
            <a:endParaRPr lang="en-US" altLang="en-US" sz="1400" dirty="0"/>
          </a:p>
        </p:txBody>
      </p:sp>
      <p:cxnSp>
        <p:nvCxnSpPr>
          <p:cNvPr id="32" name="Gerader Verbinder 31"/>
          <p:cNvCxnSpPr/>
          <p:nvPr/>
        </p:nvCxnSpPr>
        <p:spPr>
          <a:xfrm>
            <a:off x="723363" y="1887415"/>
            <a:ext cx="4094964" cy="2947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hteck 32"/>
              <p:cNvSpPr/>
              <p:nvPr/>
            </p:nvSpPr>
            <p:spPr>
              <a:xfrm>
                <a:off x="195244" y="1691014"/>
                <a:ext cx="579005" cy="392800"/>
              </a:xfrm>
              <a:prstGeom prst="rect">
                <a:avLst/>
              </a:prstGeom>
            </p:spPr>
            <p:txBody>
              <a:bodyPr wrap="none">
                <a:spAutoFit/>
              </a:bodyPr>
              <a:lstStyle/>
              <a:p>
                <a:r>
                  <a:rPr lang="el-GR" dirty="0"/>
                  <a:t>ω</a:t>
                </a:r>
                <a:r>
                  <a:rPr lang="de-DE" baseline="-25000" dirty="0"/>
                  <a:t>2</a:t>
                </a:r>
                <a:r>
                  <a:rPr lang="de-DE" dirty="0"/>
                  <a:t>∙</a:t>
                </a:r>
                <a14:m>
                  <m:oMath xmlns:m="http://schemas.openxmlformats.org/officeDocument/2006/math">
                    <m:bar>
                      <m:barPr>
                        <m:pos m:val="top"/>
                        <m:ctrlPr>
                          <a:rPr lang="de-DE" i="1">
                            <a:latin typeface="Cambria Math" panose="02040503050406030204" pitchFamily="18" charset="0"/>
                          </a:rPr>
                        </m:ctrlPr>
                      </m:barPr>
                      <m:e>
                        <m:r>
                          <m:rPr>
                            <m:nor/>
                          </m:rPr>
                          <a:rPr lang="de-DE" dirty="0"/>
                          <m:t>L</m:t>
                        </m:r>
                      </m:e>
                    </m:bar>
                  </m:oMath>
                </a14:m>
                <a:endParaRPr lang="de-DE" dirty="0"/>
              </a:p>
            </p:txBody>
          </p:sp>
        </mc:Choice>
        <mc:Fallback xmlns="">
          <p:sp>
            <p:nvSpPr>
              <p:cNvPr id="33" name="Rechteck 32"/>
              <p:cNvSpPr>
                <a:spLocks noRot="1" noChangeAspect="1" noMove="1" noResize="1" noEditPoints="1" noAdjustHandles="1" noChangeArrowheads="1" noChangeShapeType="1" noTextEdit="1"/>
              </p:cNvSpPr>
              <p:nvPr/>
            </p:nvSpPr>
            <p:spPr>
              <a:xfrm>
                <a:off x="195244" y="1691014"/>
                <a:ext cx="579005" cy="392800"/>
              </a:xfrm>
              <a:prstGeom prst="rect">
                <a:avLst/>
              </a:prstGeom>
              <a:blipFill>
                <a:blip r:embed="rId8"/>
                <a:stretch>
                  <a:fillRect l="-8421" t="-1538" b="-23077"/>
                </a:stretch>
              </a:blipFill>
            </p:spPr>
            <p:txBody>
              <a:bodyPr/>
              <a:lstStyle/>
              <a:p>
                <a:r>
                  <a:rPr lang="de-DE">
                    <a:noFill/>
                  </a:rPr>
                  <a:t> </a:t>
                </a:r>
              </a:p>
            </p:txBody>
          </p:sp>
        </mc:Fallback>
      </mc:AlternateContent>
      <p:sp>
        <p:nvSpPr>
          <p:cNvPr id="35" name="Freihandform 34"/>
          <p:cNvSpPr/>
          <p:nvPr/>
        </p:nvSpPr>
        <p:spPr>
          <a:xfrm>
            <a:off x="1299723" y="1395552"/>
            <a:ext cx="3617622" cy="2665931"/>
          </a:xfrm>
          <a:custGeom>
            <a:avLst/>
            <a:gdLst>
              <a:gd name="connsiteX0" fmla="*/ 0 w 4311941"/>
              <a:gd name="connsiteY0" fmla="*/ 0 h 3280095"/>
              <a:gd name="connsiteX1" fmla="*/ 2114026 w 4311941"/>
              <a:gd name="connsiteY1" fmla="*/ 2667699 h 3280095"/>
              <a:gd name="connsiteX2" fmla="*/ 4311941 w 4311941"/>
              <a:gd name="connsiteY2" fmla="*/ 3280095 h 3280095"/>
            </a:gdLst>
            <a:ahLst/>
            <a:cxnLst>
              <a:cxn ang="0">
                <a:pos x="connsiteX0" y="connsiteY0"/>
              </a:cxn>
              <a:cxn ang="0">
                <a:pos x="connsiteX1" y="connsiteY1"/>
              </a:cxn>
              <a:cxn ang="0">
                <a:pos x="connsiteX2" y="connsiteY2"/>
              </a:cxn>
            </a:cxnLst>
            <a:rect l="l" t="t" r="r" b="b"/>
            <a:pathLst>
              <a:path w="4311941" h="3280095">
                <a:moveTo>
                  <a:pt x="0" y="0"/>
                </a:moveTo>
                <a:cubicBezTo>
                  <a:pt x="697684" y="1060508"/>
                  <a:pt x="1395369" y="2121017"/>
                  <a:pt x="2114026" y="2667699"/>
                </a:cubicBezTo>
                <a:cubicBezTo>
                  <a:pt x="2832683" y="3214382"/>
                  <a:pt x="3572312" y="3247238"/>
                  <a:pt x="4311941" y="32800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5297792" y="4362902"/>
            <a:ext cx="436338" cy="369332"/>
          </a:xfrm>
          <a:prstGeom prst="rect">
            <a:avLst/>
          </a:prstGeom>
        </p:spPr>
        <p:txBody>
          <a:bodyPr wrap="none">
            <a:spAutoFit/>
          </a:bodyPr>
          <a:lstStyle/>
          <a:p>
            <a:r>
              <a:rPr lang="de-DE" dirty="0"/>
              <a:t>I*</a:t>
            </a:r>
            <a:r>
              <a:rPr lang="de-DE" baseline="-25000" dirty="0"/>
              <a:t>1</a:t>
            </a:r>
            <a:endParaRPr lang="de-DE" dirty="0"/>
          </a:p>
        </p:txBody>
      </p:sp>
      <p:sp>
        <p:nvSpPr>
          <p:cNvPr id="37" name="Rechteck 36"/>
          <p:cNvSpPr/>
          <p:nvPr/>
        </p:nvSpPr>
        <p:spPr>
          <a:xfrm>
            <a:off x="4887581" y="3833380"/>
            <a:ext cx="436338" cy="369332"/>
          </a:xfrm>
          <a:prstGeom prst="rect">
            <a:avLst/>
          </a:prstGeom>
        </p:spPr>
        <p:txBody>
          <a:bodyPr wrap="none">
            <a:spAutoFit/>
          </a:bodyPr>
          <a:lstStyle/>
          <a:p>
            <a:r>
              <a:rPr lang="de-DE" dirty="0"/>
              <a:t>I*</a:t>
            </a:r>
            <a:r>
              <a:rPr lang="de-DE" baseline="-25000" dirty="0"/>
              <a:t>2</a:t>
            </a:r>
            <a:endParaRPr lang="de-DE" dirty="0"/>
          </a:p>
        </p:txBody>
      </p:sp>
      <p:sp>
        <p:nvSpPr>
          <p:cNvPr id="38" name="Textfeld 37"/>
          <p:cNvSpPr txBox="1"/>
          <p:nvPr/>
        </p:nvSpPr>
        <p:spPr>
          <a:xfrm>
            <a:off x="6308774" y="3147914"/>
            <a:ext cx="5819163" cy="520768"/>
          </a:xfrm>
          <a:prstGeom prst="rect">
            <a:avLst/>
          </a:prstGeom>
          <a:noFill/>
          <a:ln>
            <a:noFill/>
          </a:ln>
        </p:spPr>
        <p:txBody>
          <a:bodyPr vert="horz" wrap="square" lIns="81646" tIns="40823" rIns="81646" bIns="40823" anchorCtr="0" compatLnSpc="0">
            <a:spAutoFit/>
          </a:bodyPr>
          <a:lstStyle/>
          <a:p>
            <a:pPr>
              <a:defRPr/>
            </a:pPr>
            <a:r>
              <a:rPr lang="de-DE" altLang="en-US" sz="1400" dirty="0"/>
              <a:t>Mit der Annahme, dass der Substitutionseffekt größer als der Einkommens-effekt ist (SE&gt;EE) verschiebt sich dann der neue </a:t>
            </a:r>
            <a:r>
              <a:rPr lang="de-DE" altLang="en-US" sz="1400" dirty="0" err="1"/>
              <a:t>Optimalpunkt</a:t>
            </a:r>
            <a:r>
              <a:rPr lang="de-DE" altLang="en-US" sz="1400" dirty="0"/>
              <a:t> nach links oben</a:t>
            </a:r>
            <a:endParaRPr lang="en-US" altLang="en-US" sz="1400" dirty="0"/>
          </a:p>
        </p:txBody>
      </p:sp>
      <p:cxnSp>
        <p:nvCxnSpPr>
          <p:cNvPr id="39" name="Gerader Verbinder 38"/>
          <p:cNvCxnSpPr/>
          <p:nvPr/>
        </p:nvCxnSpPr>
        <p:spPr>
          <a:xfrm>
            <a:off x="3113713" y="3600274"/>
            <a:ext cx="26237" cy="122183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flipH="1" flipV="1">
            <a:off x="713574" y="3576762"/>
            <a:ext cx="2400138" cy="272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 name="Rechteck 40"/>
          <p:cNvSpPr/>
          <p:nvPr/>
        </p:nvSpPr>
        <p:spPr>
          <a:xfrm>
            <a:off x="130222" y="4051071"/>
            <a:ext cx="644728" cy="307777"/>
          </a:xfrm>
          <a:prstGeom prst="rect">
            <a:avLst/>
          </a:prstGeom>
        </p:spPr>
        <p:txBody>
          <a:bodyPr wrap="none">
            <a:spAutoFit/>
          </a:bodyPr>
          <a:lstStyle/>
          <a:p>
            <a:r>
              <a:rPr lang="de-DE" sz="1400" dirty="0"/>
              <a:t>c*(</a:t>
            </a:r>
            <a:r>
              <a:rPr lang="el-GR" sz="1400" dirty="0"/>
              <a:t>ω</a:t>
            </a:r>
            <a:r>
              <a:rPr lang="de-DE" sz="1400" baseline="-25000" dirty="0"/>
              <a:t>1</a:t>
            </a:r>
            <a:r>
              <a:rPr lang="de-DE" sz="1400" dirty="0"/>
              <a:t>)</a:t>
            </a:r>
          </a:p>
        </p:txBody>
      </p:sp>
      <p:sp>
        <p:nvSpPr>
          <p:cNvPr id="42" name="Rechteck 41"/>
          <p:cNvSpPr/>
          <p:nvPr/>
        </p:nvSpPr>
        <p:spPr>
          <a:xfrm>
            <a:off x="2820725" y="4854838"/>
            <a:ext cx="623889" cy="307777"/>
          </a:xfrm>
          <a:prstGeom prst="rect">
            <a:avLst/>
          </a:prstGeom>
        </p:spPr>
        <p:txBody>
          <a:bodyPr wrap="none">
            <a:spAutoFit/>
          </a:bodyPr>
          <a:lstStyle/>
          <a:p>
            <a:r>
              <a:rPr lang="de-DE" sz="1400" dirty="0"/>
              <a:t>f*(</a:t>
            </a:r>
            <a:r>
              <a:rPr lang="el-GR" sz="1400" dirty="0"/>
              <a:t>ω</a:t>
            </a:r>
            <a:r>
              <a:rPr lang="de-DE" sz="1400" baseline="-25000" dirty="0"/>
              <a:t>2</a:t>
            </a:r>
            <a:r>
              <a:rPr lang="de-DE" sz="1400" dirty="0"/>
              <a:t>)</a:t>
            </a:r>
          </a:p>
        </p:txBody>
      </p:sp>
      <p:sp>
        <p:nvSpPr>
          <p:cNvPr id="45" name="Rechteck 44"/>
          <p:cNvSpPr/>
          <p:nvPr/>
        </p:nvSpPr>
        <p:spPr>
          <a:xfrm>
            <a:off x="2960038" y="3392096"/>
            <a:ext cx="324128" cy="369332"/>
          </a:xfrm>
          <a:prstGeom prst="rect">
            <a:avLst/>
          </a:prstGeom>
        </p:spPr>
        <p:txBody>
          <a:bodyPr wrap="none">
            <a:spAutoFit/>
          </a:bodyPr>
          <a:lstStyle/>
          <a:p>
            <a:r>
              <a:rPr lang="de-DE" altLang="en-US" dirty="0"/>
              <a:t>●</a:t>
            </a:r>
            <a:endParaRPr lang="de-DE" dirty="0"/>
          </a:p>
        </p:txBody>
      </p:sp>
      <mc:AlternateContent xmlns:mc="http://schemas.openxmlformats.org/markup-compatibility/2006" xmlns:a14="http://schemas.microsoft.com/office/drawing/2010/main">
        <mc:Choice Requires="a14">
          <p:sp>
            <p:nvSpPr>
              <p:cNvPr id="48" name="Textfeld 47"/>
              <p:cNvSpPr txBox="1"/>
              <p:nvPr/>
            </p:nvSpPr>
            <p:spPr>
              <a:xfrm>
                <a:off x="6305684" y="3609531"/>
                <a:ext cx="5769724" cy="543660"/>
              </a:xfrm>
              <a:prstGeom prst="rect">
                <a:avLst/>
              </a:prstGeom>
              <a:noFill/>
              <a:ln>
                <a:noFill/>
              </a:ln>
            </p:spPr>
            <p:txBody>
              <a:bodyPr vert="horz" wrap="square" lIns="81646" tIns="40823" rIns="81646" bIns="40823" anchorCtr="0" compatLnSpc="0">
                <a:spAutoFit/>
              </a:bodyPr>
              <a:lstStyle/>
              <a:p>
                <a:pPr>
                  <a:defRPr/>
                </a:pPr>
                <a:r>
                  <a:rPr lang="de-DE" altLang="en-US" sz="1400" dirty="0"/>
                  <a:t>Im neuen Optimum hat sich das optimale Freizeitniveau auf </a:t>
                </a:r>
                <a:r>
                  <a:rPr lang="de-DE" sz="1400" dirty="0"/>
                  <a:t>f*(</a:t>
                </a:r>
                <a:r>
                  <a:rPr lang="el-GR" sz="1400" dirty="0"/>
                  <a:t>ω</a:t>
                </a:r>
                <a:r>
                  <a:rPr lang="de-DE" sz="1400" baseline="-25000" dirty="0"/>
                  <a:t>2</a:t>
                </a:r>
                <a:r>
                  <a:rPr lang="de-DE" sz="1400" dirty="0"/>
                  <a:t>) </a:t>
                </a:r>
                <a:r>
                  <a:rPr lang="de-DE" altLang="en-US" sz="1400" dirty="0"/>
                  <a:t>verringert und damit das Arbeitsangebot auf </a:t>
                </a:r>
                <a:r>
                  <a:rPr lang="de-DE" sz="1400" dirty="0"/>
                  <a:t>L*(</a:t>
                </a:r>
                <a:r>
                  <a:rPr lang="el-GR" sz="1400" dirty="0"/>
                  <a:t>ω</a:t>
                </a:r>
                <a:r>
                  <a:rPr lang="de-DE" sz="1400" baseline="-25000" dirty="0"/>
                  <a:t>2</a:t>
                </a:r>
                <a:r>
                  <a:rPr lang="de-DE" sz="1400" dirty="0"/>
                  <a:t>)=</a:t>
                </a:r>
                <a:r>
                  <a:rPr lang="el-GR" sz="1400" dirty="0"/>
                  <a:t>ω</a:t>
                </a:r>
                <a:r>
                  <a:rPr lang="de-DE" sz="1400" baseline="-25000" dirty="0"/>
                  <a:t>2</a:t>
                </a:r>
                <a14:m>
                  <m:oMath xmlns:m="http://schemas.openxmlformats.org/officeDocument/2006/math">
                    <m:bar>
                      <m:barPr>
                        <m:pos m:val="top"/>
                        <m:ctrlPr>
                          <a:rPr lang="de-DE" sz="1400" i="1">
                            <a:latin typeface="Cambria Math" panose="02040503050406030204" pitchFamily="18" charset="0"/>
                          </a:rPr>
                        </m:ctrlPr>
                      </m:barPr>
                      <m:e>
                        <m:r>
                          <m:rPr>
                            <m:nor/>
                          </m:rPr>
                          <a:rPr lang="de-DE" sz="1400" dirty="0"/>
                          <m:t>L</m:t>
                        </m:r>
                      </m:e>
                    </m:bar>
                    <m:r>
                      <m:rPr>
                        <m:nor/>
                      </m:rPr>
                      <a:rPr lang="de-DE" sz="1400" dirty="0">
                        <a:latin typeface="Cambria Math" panose="02040503050406030204" pitchFamily="18" charset="0"/>
                      </a:rPr>
                      <m:t> </m:t>
                    </m:r>
                    <m:r>
                      <m:rPr>
                        <m:nor/>
                      </m:rPr>
                      <a:rPr lang="de-DE" sz="1400" dirty="0"/>
                      <m:t>− </m:t>
                    </m:r>
                    <m:r>
                      <m:rPr>
                        <m:nor/>
                      </m:rPr>
                      <a:rPr lang="de-DE" sz="1400" b="0" i="0" dirty="0" smtClean="0"/>
                      <m:t>f</m:t>
                    </m:r>
                  </m:oMath>
                </a14:m>
                <a:r>
                  <a:rPr lang="de-DE" sz="1400" dirty="0"/>
                  <a:t>*(</a:t>
                </a:r>
                <a:r>
                  <a:rPr lang="el-GR" sz="1400" dirty="0"/>
                  <a:t>ω</a:t>
                </a:r>
                <a:r>
                  <a:rPr lang="de-DE" sz="1400" baseline="-25000" dirty="0"/>
                  <a:t>2</a:t>
                </a:r>
                <a:r>
                  <a:rPr lang="de-DE" sz="1400" dirty="0"/>
                  <a:t>) erhöht</a:t>
                </a:r>
              </a:p>
            </p:txBody>
          </p:sp>
        </mc:Choice>
        <mc:Fallback xmlns="">
          <p:sp>
            <p:nvSpPr>
              <p:cNvPr id="48" name="Textfeld 47"/>
              <p:cNvSpPr txBox="1">
                <a:spLocks noRot="1" noChangeAspect="1" noMove="1" noResize="1" noEditPoints="1" noAdjustHandles="1" noChangeArrowheads="1" noChangeShapeType="1" noTextEdit="1"/>
              </p:cNvSpPr>
              <p:nvPr/>
            </p:nvSpPr>
            <p:spPr>
              <a:xfrm>
                <a:off x="6305684" y="3609531"/>
                <a:ext cx="5769724" cy="543660"/>
              </a:xfrm>
              <a:prstGeom prst="rect">
                <a:avLst/>
              </a:prstGeom>
              <a:blipFill>
                <a:blip r:embed="rId9"/>
                <a:stretch>
                  <a:fillRect l="-528" t="-3371" b="-19101"/>
                </a:stretch>
              </a:blipFill>
              <a:ln>
                <a:noFill/>
              </a:ln>
            </p:spPr>
            <p:txBody>
              <a:bodyPr/>
              <a:lstStyle/>
              <a:p>
                <a:r>
                  <a:rPr lang="de-DE">
                    <a:noFill/>
                  </a:rPr>
                  <a:t> </a:t>
                </a:r>
              </a:p>
            </p:txBody>
          </p:sp>
        </mc:Fallback>
      </mc:AlternateContent>
      <p:sp>
        <p:nvSpPr>
          <p:cNvPr id="50" name="Textfeld 49"/>
          <p:cNvSpPr txBox="1"/>
          <p:nvPr/>
        </p:nvSpPr>
        <p:spPr>
          <a:xfrm>
            <a:off x="7218281" y="4131047"/>
            <a:ext cx="4967582" cy="739931"/>
          </a:xfrm>
          <a:prstGeom prst="rect">
            <a:avLst/>
          </a:prstGeom>
          <a:noFill/>
          <a:ln>
            <a:noFill/>
          </a:ln>
        </p:spPr>
        <p:txBody>
          <a:bodyPr vert="horz" wrap="square" lIns="81646" tIns="40823" rIns="81646" bIns="40823" anchorCtr="0" compatLnSpc="0">
            <a:spAutoFit/>
          </a:bodyPr>
          <a:lstStyle/>
          <a:p>
            <a:pPr>
              <a:defRPr/>
            </a:pPr>
            <a:r>
              <a:rPr lang="de-DE" altLang="en-US" sz="1400" dirty="0"/>
              <a:t>Dieses Procedere wird wieder für alle Reallohnniveaus durchgeführt und wir erhalten das gängige Ergebnis, dass wir bereit sind umso mehr zu arbeiten, je höher der Lohn ist</a:t>
            </a:r>
            <a:endParaRPr lang="de-DE" sz="1400" dirty="0"/>
          </a:p>
        </p:txBody>
      </p:sp>
      <p:cxnSp>
        <p:nvCxnSpPr>
          <p:cNvPr id="51" name="Straight Arrow Connector 7"/>
          <p:cNvCxnSpPr/>
          <p:nvPr/>
        </p:nvCxnSpPr>
        <p:spPr>
          <a:xfrm flipV="1">
            <a:off x="8132246" y="6467914"/>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9"/>
          <p:cNvCxnSpPr/>
          <p:nvPr/>
        </p:nvCxnSpPr>
        <p:spPr>
          <a:xfrm flipV="1">
            <a:off x="8132246" y="4923931"/>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hteck 56"/>
          <p:cNvSpPr/>
          <p:nvPr/>
        </p:nvSpPr>
        <p:spPr>
          <a:xfrm>
            <a:off x="7779264" y="5037699"/>
            <a:ext cx="352982" cy="369332"/>
          </a:xfrm>
          <a:prstGeom prst="rect">
            <a:avLst/>
          </a:prstGeom>
        </p:spPr>
        <p:txBody>
          <a:bodyPr wrap="none">
            <a:spAutoFit/>
          </a:bodyPr>
          <a:lstStyle/>
          <a:p>
            <a:r>
              <a:rPr lang="de-DE" dirty="0"/>
              <a:t>L</a:t>
            </a:r>
            <a:r>
              <a:rPr lang="de-DE" baseline="30000" dirty="0"/>
              <a:t>S</a:t>
            </a:r>
          </a:p>
        </p:txBody>
      </p:sp>
      <p:sp>
        <p:nvSpPr>
          <p:cNvPr id="58" name="Rechteck 57"/>
          <p:cNvSpPr/>
          <p:nvPr/>
        </p:nvSpPr>
        <p:spPr>
          <a:xfrm>
            <a:off x="9951920" y="6419882"/>
            <a:ext cx="344966" cy="369332"/>
          </a:xfrm>
          <a:prstGeom prst="rect">
            <a:avLst/>
          </a:prstGeom>
        </p:spPr>
        <p:txBody>
          <a:bodyPr wrap="none">
            <a:spAutoFit/>
          </a:bodyPr>
          <a:lstStyle/>
          <a:p>
            <a:r>
              <a:rPr lang="el-GR" dirty="0"/>
              <a:t>ω</a:t>
            </a:r>
            <a:endParaRPr lang="de-DE" dirty="0"/>
          </a:p>
        </p:txBody>
      </p:sp>
      <p:sp>
        <p:nvSpPr>
          <p:cNvPr id="59" name="Freihandform 58"/>
          <p:cNvSpPr/>
          <p:nvPr/>
        </p:nvSpPr>
        <p:spPr>
          <a:xfrm>
            <a:off x="8388991" y="5318620"/>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81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18" grpId="0"/>
      <p:bldP spid="19" grpId="0"/>
      <p:bldP spid="20" grpId="0"/>
      <p:bldP spid="23" grpId="0"/>
      <p:bldP spid="24" grpId="0" animBg="1"/>
      <p:bldP spid="29" grpId="0"/>
      <p:bldP spid="30" grpId="0"/>
      <p:bldP spid="31" grpId="0"/>
      <p:bldP spid="33" grpId="0"/>
      <p:bldP spid="35" grpId="0" animBg="1"/>
      <p:bldP spid="36" grpId="0"/>
      <p:bldP spid="37" grpId="0"/>
      <p:bldP spid="38" grpId="0"/>
      <p:bldP spid="41" grpId="0"/>
      <p:bldP spid="42" grpId="0"/>
      <p:bldP spid="45" grpId="0"/>
      <p:bldP spid="48" grpId="0"/>
      <p:bldP spid="50" grpId="0"/>
      <p:bldP spid="57" grpId="0"/>
      <p:bldP spid="58" grpId="0"/>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11968843" cy="927868"/>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0472"/>
            <a:ext cx="3350567"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Gesetz von </a:t>
            </a:r>
            <a:r>
              <a:rPr lang="de-DE" sz="3266" b="1" dirty="0" err="1"/>
              <a:t>Walras</a:t>
            </a:r>
            <a:endParaRPr lang="de-DE" sz="3266"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6332" y="612407"/>
            <a:ext cx="10739336" cy="5861785"/>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75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244630" y="581253"/>
            <a:ext cx="9062242"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326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91125" y="57814"/>
            <a:ext cx="4081665"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Neoklassik: Geldmarkt</a:t>
            </a:r>
            <a:endParaRPr lang="de-DE" sz="3266"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137274" y="651488"/>
            <a:ext cx="9201721" cy="5913211"/>
          </a:xfrm>
          <a:prstGeom prst="rect">
            <a:avLst/>
          </a:prstGeom>
        </p:spPr>
      </p:pic>
      <p:sp>
        <p:nvSpPr>
          <p:cNvPr id="4" name="Rechteck 3">
            <a:extLst>
              <a:ext uri="{FF2B5EF4-FFF2-40B4-BE49-F238E27FC236}">
                <a16:creationId xmlns:a16="http://schemas.microsoft.com/office/drawing/2014/main" id="{5088A576-3F34-42A4-998D-2B966B70E39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50986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Textfeld 51"/>
              <p:cNvSpPr txBox="1"/>
              <p:nvPr/>
            </p:nvSpPr>
            <p:spPr>
              <a:xfrm>
                <a:off x="5027317" y="1916928"/>
                <a:ext cx="906640" cy="6902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r>
                        <a:rPr lang="de-DE" sz="2400" b="0" i="1" smtClean="0">
                          <a:latin typeface="Cambria Math" panose="02040503050406030204" pitchFamily="18" charset="0"/>
                        </a:rPr>
                        <m:t>=</m:t>
                      </m:r>
                      <m:f>
                        <m:fPr>
                          <m:ctrlPr>
                            <a:rPr lang="de-DE" sz="2400" i="1" smtClean="0">
                              <a:latin typeface="Cambria Math" panose="02040503050406030204" pitchFamily="18" charset="0"/>
                            </a:rPr>
                          </m:ctrlPr>
                        </m:fPr>
                        <m:num>
                          <m:r>
                            <a:rPr lang="de-DE" sz="2400" b="0" i="1" smtClean="0">
                              <a:latin typeface="Cambria Math" panose="02040503050406030204" pitchFamily="18" charset="0"/>
                            </a:rPr>
                            <m:t>𝑀</m:t>
                          </m:r>
                        </m:num>
                        <m:den>
                          <m:r>
                            <a:rPr lang="de-DE" sz="2400" b="0" i="1" smtClean="0">
                              <a:latin typeface="Cambria Math" panose="02040503050406030204" pitchFamily="18" charset="0"/>
                            </a:rPr>
                            <m:t>𝑘𝑦</m:t>
                          </m:r>
                        </m:den>
                      </m:f>
                    </m:oMath>
                  </m:oMathPara>
                </a14:m>
                <a:endParaRPr lang="de-DE" sz="2400" dirty="0"/>
              </a:p>
            </p:txBody>
          </p:sp>
        </mc:Choice>
        <mc:Fallback xmlns="">
          <p:sp>
            <p:nvSpPr>
              <p:cNvPr id="52" name="Textfeld 51"/>
              <p:cNvSpPr txBox="1">
                <a:spLocks noRot="1" noChangeAspect="1" noMove="1" noResize="1" noEditPoints="1" noAdjustHandles="1" noChangeArrowheads="1" noChangeShapeType="1" noTextEdit="1"/>
              </p:cNvSpPr>
              <p:nvPr/>
            </p:nvSpPr>
            <p:spPr>
              <a:xfrm>
                <a:off x="5027317" y="1916928"/>
                <a:ext cx="906640" cy="690259"/>
              </a:xfrm>
              <a:prstGeom prst="rect">
                <a:avLst/>
              </a:prstGeom>
              <a:blipFill>
                <a:blip r:embed="rId3"/>
                <a:stretch>
                  <a:fillRect r="-676"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5" name="Textfeld 44"/>
          <p:cNvSpPr txBox="1"/>
          <p:nvPr/>
        </p:nvSpPr>
        <p:spPr>
          <a:xfrm>
            <a:off x="4507954" y="1639920"/>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Quantitätsgleichung</a:t>
            </a:r>
            <a:endParaRPr lang="de-DE" sz="1400" dirty="0"/>
          </a:p>
        </p:txBody>
      </p:sp>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1" name="Textfeld 70"/>
          <p:cNvSpPr txBox="1"/>
          <p:nvPr/>
        </p:nvSpPr>
        <p:spPr>
          <a:xfrm>
            <a:off x="5791200" y="904285"/>
            <a:ext cx="6411769" cy="739931"/>
          </a:xfrm>
          <a:prstGeom prst="rect">
            <a:avLst/>
          </a:prstGeom>
          <a:noFill/>
          <a:ln>
            <a:noFill/>
          </a:ln>
        </p:spPr>
        <p:txBody>
          <a:bodyPr vert="horz" wrap="square" lIns="81646" tIns="40823" rIns="81646" bIns="40823" anchorCtr="0" compatLnSpc="0">
            <a:spAutoFit/>
          </a:bodyPr>
          <a:lstStyle/>
          <a:p>
            <a:pPr>
              <a:defRPr/>
            </a:pPr>
            <a:r>
              <a:rPr lang="de-DE" altLang="en-US" sz="1400" dirty="0"/>
              <a:t>Wir beginnen mit Arbeitsmarkt, dem Quadranten links unten mit dem Arbeitsvolumen nach unten und dem Reallohn nach links. Wir bestimmen aus Angebot und Nachfrage den gleichgewichtigen Reallohn und den gleichgewichtigen Arbeitseinsatz </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sp>
        <p:nvSpPr>
          <p:cNvPr id="75" name="Textfeld 74"/>
          <p:cNvSpPr txBox="1"/>
          <p:nvPr/>
        </p:nvSpPr>
        <p:spPr>
          <a:xfrm>
            <a:off x="5791200" y="456543"/>
            <a:ext cx="6400799" cy="520768"/>
          </a:xfrm>
          <a:prstGeom prst="rect">
            <a:avLst/>
          </a:prstGeom>
          <a:noFill/>
          <a:ln>
            <a:noFill/>
          </a:ln>
        </p:spPr>
        <p:txBody>
          <a:bodyPr vert="horz" wrap="square" lIns="81646" tIns="40823" rIns="81646" bIns="40823" anchorCtr="0" compatLnSpc="0">
            <a:spAutoFit/>
          </a:bodyPr>
          <a:lstStyle/>
          <a:p>
            <a:pPr>
              <a:defRPr/>
            </a:pPr>
            <a:r>
              <a:rPr lang="de-DE" altLang="en-US" sz="1400" dirty="0"/>
              <a:t>Das Neoklassische Modell kann man in einem sogenannten Quadrupelpol darstellen. Beachten Sie im Folgenden jeweils die Pfeilrichtungen der Achsen!</a:t>
            </a:r>
            <a:endParaRPr lang="de-DE" sz="1400" dirty="0"/>
          </a:p>
        </p:txBody>
      </p:sp>
      <p:sp>
        <p:nvSpPr>
          <p:cNvPr id="78" name="Textfeld 77"/>
          <p:cNvSpPr txBox="1"/>
          <p:nvPr/>
        </p:nvSpPr>
        <p:spPr>
          <a:xfrm>
            <a:off x="6261150" y="1775385"/>
            <a:ext cx="5970366" cy="739931"/>
          </a:xfrm>
          <a:prstGeom prst="rect">
            <a:avLst/>
          </a:prstGeom>
          <a:noFill/>
          <a:ln>
            <a:noFill/>
          </a:ln>
        </p:spPr>
        <p:txBody>
          <a:bodyPr vert="horz" wrap="square" lIns="81646" tIns="40823" rIns="81646" bIns="40823" anchorCtr="0" compatLnSpc="0">
            <a:spAutoFit/>
          </a:bodyPr>
          <a:lstStyle/>
          <a:p>
            <a:pPr>
              <a:defRPr/>
            </a:pPr>
            <a:r>
              <a:rPr lang="de-DE" altLang="en-US" sz="1400" dirty="0"/>
              <a:t>Weiter geht es mit dem Quadranten rechts unten, in dem wir nach rechts die Produktion y abtragen. Damit können wir dort die neoklassische Produktionsfunktion abtragen</a:t>
            </a:r>
            <a:endParaRPr lang="de-DE" sz="1400" dirty="0"/>
          </a:p>
        </p:txBody>
      </p:sp>
      <p:sp>
        <p:nvSpPr>
          <p:cNvPr id="80" name="Textfeld 79"/>
          <p:cNvSpPr txBox="1"/>
          <p:nvPr/>
        </p:nvSpPr>
        <p:spPr>
          <a:xfrm>
            <a:off x="6261150" y="2692622"/>
            <a:ext cx="5936717" cy="739931"/>
          </a:xfrm>
          <a:prstGeom prst="rect">
            <a:avLst/>
          </a:prstGeom>
          <a:noFill/>
          <a:ln>
            <a:noFill/>
          </a:ln>
        </p:spPr>
        <p:txBody>
          <a:bodyPr vert="horz" wrap="square" lIns="81646" tIns="40823" rIns="81646" bIns="40823" anchorCtr="0" compatLnSpc="0">
            <a:spAutoFit/>
          </a:bodyPr>
          <a:lstStyle/>
          <a:p>
            <a:pPr>
              <a:defRPr/>
            </a:pPr>
            <a:r>
              <a:rPr lang="de-DE" altLang="en-US" sz="1400" dirty="0"/>
              <a:t>Der Schnittpunkt aus dem gleichgewichtigen Lohnniveau L* und der Produktionsfunktion ergibt dann das angebotsseitig bestimmte Produktionsniveau y* der Volkswirtschaft. </a:t>
            </a:r>
            <a:endParaRPr lang="de-DE" sz="1400" dirty="0"/>
          </a:p>
        </p:txBody>
      </p:sp>
      <p:sp>
        <p:nvSpPr>
          <p:cNvPr id="81" name="Textfeld 80"/>
          <p:cNvSpPr txBox="1"/>
          <p:nvPr/>
        </p:nvSpPr>
        <p:spPr>
          <a:xfrm>
            <a:off x="6210935" y="3461429"/>
            <a:ext cx="5936717" cy="739931"/>
          </a:xfrm>
          <a:prstGeom prst="rect">
            <a:avLst/>
          </a:prstGeom>
          <a:noFill/>
          <a:ln>
            <a:noFill/>
          </a:ln>
        </p:spPr>
        <p:txBody>
          <a:bodyPr vert="horz" wrap="square" lIns="81646" tIns="40823" rIns="81646" bIns="40823" anchorCtr="0" compatLnSpc="0">
            <a:spAutoFit/>
          </a:bodyPr>
          <a:lstStyle/>
          <a:p>
            <a:pPr>
              <a:defRPr/>
            </a:pPr>
            <a:r>
              <a:rPr lang="de-DE" altLang="en-US" sz="1400" dirty="0"/>
              <a:t>Im rechten oberen Quadranten (nach oben tragen wir das Preisniveau p ab) wird damit die Angebotsfunktion </a:t>
            </a:r>
            <a:r>
              <a:rPr lang="de-DE" altLang="en-US" sz="1400" dirty="0" err="1"/>
              <a:t>y</a:t>
            </a:r>
            <a:r>
              <a:rPr lang="de-DE" altLang="en-US" sz="1400" baseline="30000" dirty="0" err="1"/>
              <a:t>S</a:t>
            </a:r>
            <a:r>
              <a:rPr lang="de-DE" altLang="en-US" sz="1400" baseline="30000" dirty="0"/>
              <a:t> </a:t>
            </a:r>
            <a:r>
              <a:rPr lang="de-DE" altLang="en-US" sz="1400" dirty="0"/>
              <a:t>abgeleitet. Man beachte, dass diese senkrecht verläuft und damit vollkommen preisunelastisch ist.</a:t>
            </a:r>
            <a:endParaRPr lang="de-DE" sz="1400" dirty="0"/>
          </a:p>
        </p:txBody>
      </p:sp>
      <p:sp>
        <p:nvSpPr>
          <p:cNvPr id="82" name="Textfeld 81"/>
          <p:cNvSpPr txBox="1"/>
          <p:nvPr/>
        </p:nvSpPr>
        <p:spPr>
          <a:xfrm>
            <a:off x="5469092" y="4303960"/>
            <a:ext cx="6710434" cy="739931"/>
          </a:xfrm>
          <a:prstGeom prst="rect">
            <a:avLst/>
          </a:prstGeom>
          <a:noFill/>
          <a:ln>
            <a:noFill/>
          </a:ln>
        </p:spPr>
        <p:txBody>
          <a:bodyPr vert="horz" wrap="square" lIns="81646" tIns="40823" rIns="81646" bIns="40823" anchorCtr="0" compatLnSpc="0">
            <a:spAutoFit/>
          </a:bodyPr>
          <a:lstStyle/>
          <a:p>
            <a:pPr>
              <a:defRPr/>
            </a:pPr>
            <a:r>
              <a:rPr lang="de-DE" altLang="en-US" sz="1400" dirty="0"/>
              <a:t>Zusätzlich zeichnen wir in den rechten oberen Quadranten den Zusammenhang zwischen p und y abgeleitet aus der Quantitätstheorie ein. Formal ergibt sich diese Kurve einfach zu einer Hyperbel</a:t>
            </a:r>
            <a:endParaRPr lang="de-DE" sz="1400" dirty="0"/>
          </a:p>
        </p:txBody>
      </p:sp>
      <p:sp>
        <p:nvSpPr>
          <p:cNvPr id="83" name="Textfeld 82"/>
          <p:cNvSpPr txBox="1"/>
          <p:nvPr/>
        </p:nvSpPr>
        <p:spPr>
          <a:xfrm>
            <a:off x="6132" y="4995618"/>
            <a:ext cx="12173394" cy="301606"/>
          </a:xfrm>
          <a:prstGeom prst="rect">
            <a:avLst/>
          </a:prstGeom>
          <a:noFill/>
          <a:ln>
            <a:noFill/>
          </a:ln>
        </p:spPr>
        <p:txBody>
          <a:bodyPr vert="horz" wrap="square" lIns="81646" tIns="40823" rIns="81646" bIns="40823" anchorCtr="0" compatLnSpc="0">
            <a:spAutoFit/>
          </a:bodyPr>
          <a:lstStyle/>
          <a:p>
            <a:pPr>
              <a:defRPr/>
            </a:pPr>
            <a:r>
              <a:rPr lang="de-DE" altLang="en-US" sz="1400" dirty="0"/>
              <a:t>Der Schnittpunkt aus dem Graphen der Quantitätsgleichung und dem Angebot </a:t>
            </a:r>
            <a:r>
              <a:rPr lang="de-DE" altLang="en-US" sz="1400" dirty="0" err="1"/>
              <a:t>y</a:t>
            </a:r>
            <a:r>
              <a:rPr lang="de-DE" altLang="en-US" sz="1400" baseline="30000" dirty="0" err="1"/>
              <a:t>S</a:t>
            </a:r>
            <a:r>
              <a:rPr lang="de-DE" altLang="en-US" sz="1400" dirty="0"/>
              <a:t> bestimmt dann das Preisniveau in der Volkswirtschaft</a:t>
            </a:r>
            <a:endParaRPr lang="de-DE" sz="1400" dirty="0"/>
          </a:p>
        </p:txBody>
      </p:sp>
      <p:sp>
        <p:nvSpPr>
          <p:cNvPr id="84" name="Textfeld 83"/>
          <p:cNvSpPr txBox="1"/>
          <p:nvPr/>
        </p:nvSpPr>
        <p:spPr>
          <a:xfrm>
            <a:off x="17856" y="5241802"/>
            <a:ext cx="12173394" cy="739931"/>
          </a:xfrm>
          <a:prstGeom prst="rect">
            <a:avLst/>
          </a:prstGeom>
          <a:noFill/>
          <a:ln>
            <a:noFill/>
          </a:ln>
        </p:spPr>
        <p:txBody>
          <a:bodyPr vert="horz" wrap="square" lIns="81646" tIns="40823" rIns="81646" bIns="40823" anchorCtr="0" compatLnSpc="0">
            <a:spAutoFit/>
          </a:bodyPr>
          <a:lstStyle/>
          <a:p>
            <a:pPr>
              <a:defRPr/>
            </a:pPr>
            <a:r>
              <a:rPr lang="de-DE" altLang="en-US" sz="1400" dirty="0"/>
              <a:t>Im linken oberen Quadranten wird nach oben das Preisniveau p und nach links der Reallohn w/p abgetragen. Über den Arbeitsmarkt wurde anfangs der gleichgewichtige Reallohn bestimmt und vom rechten oberen Quadranten haben wir das gleichgewichtige Preisniveau erhalten. Der Schnittpunkt aus beiden repräsentiert dann das gleichgewichtige Nominallohnniveau w*</a:t>
            </a:r>
            <a:endParaRPr lang="de-DE" sz="1400" dirty="0"/>
          </a:p>
        </p:txBody>
      </p:sp>
      <p:sp>
        <p:nvSpPr>
          <p:cNvPr id="85" name="Textfeld 84"/>
          <p:cNvSpPr txBox="1"/>
          <p:nvPr/>
        </p:nvSpPr>
        <p:spPr>
          <a:xfrm>
            <a:off x="6134" y="5910014"/>
            <a:ext cx="12173394" cy="301606"/>
          </a:xfrm>
          <a:prstGeom prst="rect">
            <a:avLst/>
          </a:prstGeom>
          <a:noFill/>
          <a:ln>
            <a:noFill/>
          </a:ln>
        </p:spPr>
        <p:txBody>
          <a:bodyPr vert="horz" wrap="square" lIns="81646" tIns="40823" rIns="81646" bIns="40823" anchorCtr="0" compatLnSpc="0">
            <a:spAutoFit/>
          </a:bodyPr>
          <a:lstStyle/>
          <a:p>
            <a:pPr>
              <a:defRPr/>
            </a:pPr>
            <a:r>
              <a:rPr lang="de-DE" altLang="en-US" sz="1400" dirty="0"/>
              <a:t>w* bestimmt die Lage der Hyperbel (des Zusammenhangs zwischen Preisniveau p und Reallohn w/p) </a:t>
            </a:r>
            <a:endParaRPr lang="de-DE" sz="1400" dirty="0"/>
          </a:p>
        </p:txBody>
      </p:sp>
      <mc:AlternateContent xmlns:mc="http://schemas.openxmlformats.org/markup-compatibility/2006" xmlns:a14="http://schemas.microsoft.com/office/drawing/2010/main">
        <mc:Choice Requires="a14">
          <p:sp>
            <p:nvSpPr>
              <p:cNvPr id="86" name="Textfeld 85"/>
              <p:cNvSpPr txBox="1"/>
              <p:nvPr/>
            </p:nvSpPr>
            <p:spPr>
              <a:xfrm>
                <a:off x="7532" y="6146304"/>
                <a:ext cx="12173394" cy="520768"/>
              </a:xfrm>
              <a:prstGeom prst="rect">
                <a:avLst/>
              </a:prstGeom>
              <a:noFill/>
              <a:ln>
                <a:noFill/>
              </a:ln>
            </p:spPr>
            <p:txBody>
              <a:bodyPr vert="horz" wrap="square" lIns="81646" tIns="40823" rIns="81646" bIns="40823" anchorCtr="0" compatLnSpc="0">
                <a:spAutoFit/>
              </a:bodyPr>
              <a:lstStyle/>
              <a:p>
                <a:pPr>
                  <a:defRPr/>
                </a:pPr>
                <a:r>
                  <a:rPr lang="de-DE" sz="1400" dirty="0"/>
                  <a:t>Erklärung: p soll als Funktion von </a:t>
                </a:r>
                <a14:m>
                  <m:oMath xmlns:m="http://schemas.openxmlformats.org/officeDocument/2006/math">
                    <m:r>
                      <m:rPr>
                        <m:sty m:val="p"/>
                      </m:rPr>
                      <a:rPr lang="el-GR" sz="1400" i="1">
                        <a:latin typeface="Cambria Math" panose="02040503050406030204" pitchFamily="18" charset="0"/>
                      </a:rPr>
                      <m:t>ω</m:t>
                    </m:r>
                  </m:oMath>
                </a14:m>
                <a:r>
                  <a:rPr lang="de-DE" sz="1400" dirty="0"/>
                  <a:t>=w/p dargestellt werden,  also p=F(</a:t>
                </a:r>
                <a14:m>
                  <m:oMath xmlns:m="http://schemas.openxmlformats.org/officeDocument/2006/math">
                    <m:r>
                      <m:rPr>
                        <m:sty m:val="p"/>
                      </m:rPr>
                      <a:rPr lang="el-GR" sz="1400" i="1">
                        <a:latin typeface="Cambria Math" panose="02040503050406030204" pitchFamily="18" charset="0"/>
                      </a:rPr>
                      <m:t>ω</m:t>
                    </m:r>
                  </m:oMath>
                </a14:m>
                <a:r>
                  <a:rPr lang="de-DE" sz="1400" dirty="0"/>
                  <a:t>). Finde F(</a:t>
                </a:r>
                <a14:m>
                  <m:oMath xmlns:m="http://schemas.openxmlformats.org/officeDocument/2006/math">
                    <m:r>
                      <m:rPr>
                        <m:sty m:val="p"/>
                      </m:rPr>
                      <a:rPr lang="el-GR" sz="1400" i="1">
                        <a:latin typeface="Cambria Math" panose="02040503050406030204" pitchFamily="18" charset="0"/>
                      </a:rPr>
                      <m:t>ω</m:t>
                    </m:r>
                  </m:oMath>
                </a14:m>
                <a:r>
                  <a:rPr lang="de-DE" sz="1400" dirty="0"/>
                  <a:t>) → F(</a:t>
                </a:r>
                <a14:m>
                  <m:oMath xmlns:m="http://schemas.openxmlformats.org/officeDocument/2006/math">
                    <m:r>
                      <m:rPr>
                        <m:sty m:val="p"/>
                      </m:rPr>
                      <a:rPr lang="el-GR" sz="1400" i="1">
                        <a:latin typeface="Cambria Math" panose="02040503050406030204" pitchFamily="18" charset="0"/>
                      </a:rPr>
                      <m:t>ω</m:t>
                    </m:r>
                  </m:oMath>
                </a14:m>
                <a:r>
                  <a:rPr lang="de-DE" sz="1400" dirty="0"/>
                  <a:t>):=w/</a:t>
                </a:r>
                <a14:m>
                  <m:oMath xmlns:m="http://schemas.openxmlformats.org/officeDocument/2006/math">
                    <m:r>
                      <m:rPr>
                        <m:sty m:val="p"/>
                      </m:rPr>
                      <a:rPr lang="el-GR" sz="1400" i="1">
                        <a:latin typeface="Cambria Math" panose="02040503050406030204" pitchFamily="18" charset="0"/>
                      </a:rPr>
                      <m:t>ω</m:t>
                    </m:r>
                  </m:oMath>
                </a14:m>
                <a:r>
                  <a:rPr lang="de-DE" sz="1400" dirty="0"/>
                  <a:t>= w/</a:t>
                </a:r>
                <a14:m>
                  <m:oMath xmlns:m="http://schemas.openxmlformats.org/officeDocument/2006/math">
                    <m:r>
                      <a:rPr lang="de-DE" sz="1400" b="0" i="0" smtClean="0">
                        <a:latin typeface="Cambria Math" panose="02040503050406030204" pitchFamily="18" charset="0"/>
                      </a:rPr>
                      <m:t>(</m:t>
                    </m:r>
                    <m:r>
                      <m:rPr>
                        <m:sty m:val="p"/>
                      </m:rPr>
                      <a:rPr lang="de-DE" sz="1400" b="0" i="0" smtClean="0">
                        <a:latin typeface="Cambria Math" panose="02040503050406030204" pitchFamily="18" charset="0"/>
                      </a:rPr>
                      <m:t>w</m:t>
                    </m:r>
                    <m:r>
                      <a:rPr lang="de-DE" sz="1400" b="0" i="0" smtClean="0">
                        <a:latin typeface="Cambria Math" panose="02040503050406030204" pitchFamily="18" charset="0"/>
                      </a:rPr>
                      <m:t>/</m:t>
                    </m:r>
                    <m:r>
                      <m:rPr>
                        <m:sty m:val="p"/>
                      </m:rPr>
                      <a:rPr lang="de-DE" sz="1400" b="0" i="0" smtClean="0">
                        <a:latin typeface="Cambria Math" panose="02040503050406030204" pitchFamily="18" charset="0"/>
                      </a:rPr>
                      <m:t>p</m:t>
                    </m:r>
                    <m:r>
                      <a:rPr lang="de-DE" sz="1400" b="0" i="0" smtClean="0">
                        <a:latin typeface="Cambria Math" panose="02040503050406030204" pitchFamily="18" charset="0"/>
                      </a:rPr>
                      <m:t>)</m:t>
                    </m:r>
                  </m:oMath>
                </a14:m>
                <a:r>
                  <a:rPr lang="de-DE" sz="1400" dirty="0"/>
                  <a:t>=p, damit liegt die Hyperbel F(</a:t>
                </a:r>
                <a14:m>
                  <m:oMath xmlns:m="http://schemas.openxmlformats.org/officeDocument/2006/math">
                    <m:r>
                      <m:rPr>
                        <m:sty m:val="p"/>
                      </m:rPr>
                      <a:rPr lang="el-GR" sz="1400" i="1">
                        <a:latin typeface="Cambria Math" panose="02040503050406030204" pitchFamily="18" charset="0"/>
                      </a:rPr>
                      <m:t>ω</m:t>
                    </m:r>
                  </m:oMath>
                </a14:m>
                <a:r>
                  <a:rPr lang="de-DE" sz="1400" dirty="0"/>
                  <a:t>):=w/</a:t>
                </a:r>
                <a14:m>
                  <m:oMath xmlns:m="http://schemas.openxmlformats.org/officeDocument/2006/math">
                    <m:r>
                      <m:rPr>
                        <m:sty m:val="p"/>
                      </m:rPr>
                      <a:rPr lang="el-GR" sz="1400" i="1">
                        <a:latin typeface="Cambria Math" panose="02040503050406030204" pitchFamily="18" charset="0"/>
                      </a:rPr>
                      <m:t>ω</m:t>
                    </m:r>
                  </m:oMath>
                </a14:m>
                <a:r>
                  <a:rPr lang="de-DE" sz="1400" dirty="0"/>
                  <a:t> umso weiter außen je höher der Lohn w.  </a:t>
                </a:r>
              </a:p>
            </p:txBody>
          </p:sp>
        </mc:Choice>
        <mc:Fallback xmlns="">
          <p:sp>
            <p:nvSpPr>
              <p:cNvPr id="86" name="Textfeld 85"/>
              <p:cNvSpPr txBox="1">
                <a:spLocks noRot="1" noChangeAspect="1" noMove="1" noResize="1" noEditPoints="1" noAdjustHandles="1" noChangeArrowheads="1" noChangeShapeType="1" noTextEdit="1"/>
              </p:cNvSpPr>
              <p:nvPr/>
            </p:nvSpPr>
            <p:spPr>
              <a:xfrm>
                <a:off x="7532" y="6146304"/>
                <a:ext cx="12173394" cy="520768"/>
              </a:xfrm>
              <a:prstGeom prst="rect">
                <a:avLst/>
              </a:prstGeom>
              <a:blipFill>
                <a:blip r:embed="rId15"/>
                <a:stretch>
                  <a:fillRect l="-250" t="-3488" b="-11628"/>
                </a:stretch>
              </a:blipFill>
              <a:ln>
                <a:noFill/>
              </a:ln>
            </p:spPr>
            <p:txBody>
              <a:bodyPr/>
              <a:lstStyle/>
              <a:p>
                <a:r>
                  <a:rPr lang="de-DE">
                    <a:noFill/>
                  </a:rPr>
                  <a:t> </a:t>
                </a:r>
              </a:p>
            </p:txBody>
          </p:sp>
        </mc:Fallback>
      </mc:AlternateContent>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8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9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9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9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4"/>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2" grpId="0"/>
      <p:bldP spid="53" grpId="0"/>
      <p:bldP spid="54" grpId="0"/>
      <p:bldP spid="55" grpId="0"/>
      <p:bldP spid="58" grpId="0"/>
      <p:bldP spid="61" grpId="0"/>
      <p:bldP spid="62" grpId="0"/>
      <p:bldP spid="65" grpId="0"/>
      <p:bldP spid="66" grpId="0"/>
      <p:bldP spid="68" grpId="0"/>
      <p:bldP spid="69" grpId="0"/>
      <p:bldP spid="76" grpId="0"/>
      <p:bldP spid="45" grpId="0"/>
      <p:bldP spid="46" grpId="0"/>
      <p:bldP spid="50" grpId="0"/>
      <p:bldP spid="59" grpId="0"/>
      <p:bldP spid="67" grpId="0"/>
      <p:bldP spid="71" grpId="0"/>
      <p:bldP spid="75" grpId="0"/>
      <p:bldP spid="78" grpId="0"/>
      <p:bldP spid="80" grpId="0"/>
      <p:bldP spid="81" grpId="0"/>
      <p:bldP spid="82" grpId="0"/>
      <p:bldP spid="83" grpId="0"/>
      <p:bldP spid="84" grpId="0"/>
      <p:bldP spid="85" grpId="0"/>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103413" y="3251480"/>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8" name="Textfeld 7"/>
          <p:cNvSpPr txBox="1"/>
          <p:nvPr/>
        </p:nvSpPr>
        <p:spPr>
          <a:xfrm>
            <a:off x="-14053" y="4738470"/>
            <a:ext cx="12192000" cy="2117616"/>
          </a:xfrm>
          <a:prstGeom prst="rect">
            <a:avLst/>
          </a:prstGeom>
          <a:noFill/>
          <a:ln>
            <a:noFill/>
          </a:ln>
        </p:spPr>
        <p:txBody>
          <a:bodyPr vert="horz" wrap="square" lIns="81646" tIns="40823" rIns="81646" bIns="40823" anchorCtr="0" compatLnSpc="0">
            <a:spAutoFit/>
          </a:bodyPr>
          <a:lstStyle/>
          <a:p>
            <a:r>
              <a:rPr lang="de-DE" sz="1300" b="1" dirty="0"/>
              <a:t>Beispiel:</a:t>
            </a:r>
            <a:r>
              <a:rPr lang="de-DE" sz="1300" dirty="0"/>
              <a:t> In der Corona-Krise wurde Familien pro Kind einmalig 300 Euro zusätzlich vom Staat bezahlt. Über den Sinn und Unsinn dieser Maßnahme ist viel diskutiert worden. Was sagt die Neoklassik dazu? In Reinform würde man davon ausgehen, dass die Unternehmen darauf nicht mit Neueinstellungen reagieren, um die gestiegene Nachfrage (bei rund 20 Mio. Kindern in Deutschland sind das immerhin etwa 6 Mrd. Euro!) befriedigen zu können, sondern dass das zusätzliche Geld einfach nur durch Preiserhöhungen abgeschöpft wird (ähnlich wird neoklassisch bzgl. der Mehrwertsteuersenkung im Zuge der Corona-Krise argumentiert)! Mittlerweile zeigen erste Analysen, dass die Senkung tatsächlich </a:t>
            </a:r>
            <a:r>
              <a:rPr lang="de-DE" sz="1300" dirty="0" err="1"/>
              <a:t>keynesianisch</a:t>
            </a:r>
            <a:r>
              <a:rPr lang="de-DE" sz="1300" dirty="0"/>
              <a:t> gewirkt hat. Erkennbar war dies für uns an der Senkung der „Grenzpreise (x,99 Euro)“ auf x,96 oder 0,97. Nach Auslaufen der Maßnahme zum Ende 2020 sind die Preise aber nicht nur im gleichen Maße wieder erhöht worden, sondern insb. Im Lebensmittelbereich sehen wir Preissteigerungen darüber hinaus, was zu einem Basiseffekt in der Inflation führt. Zudem ist im Zuge der Corona-Krise ist die Sparquote nach oben gegangen (von 11% auf 16%), was gegen eine volle Nachfragewirkung durch die Stützungsmaßnahmen von Sonderzahlungen und Mehrwertsteuersenkung spricht. Die Hoffnung ist jetzt, dass die erhöhte Ersparnis zeitverzögert in diesem Jahr im Zuge der Lockerungen nachfragewirksam wird, erste Zahlen belegen dies, der neuerliche zu erwartende </a:t>
            </a:r>
            <a:r>
              <a:rPr lang="de-DE" sz="1300" dirty="0" err="1"/>
              <a:t>Lockdown</a:t>
            </a:r>
            <a:r>
              <a:rPr lang="de-DE" sz="1300" dirty="0"/>
              <a:t> wird diese Tendenz aber aller Voraussicht nach wieder bremsen. Ob wir tatsächlich ab 2022 sprudelnde Steuereinnahmen sehen, oder wir nicht nur der nächsten Generation (also Ihnen!!) einfach nur höheren Schulden hinterlassen bleibt abzuwarten</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830165" cy="5663651"/>
          </a:xfrm>
          <a:prstGeom prst="rect">
            <a:avLst/>
          </a:prstGeom>
        </p:spPr>
      </p:pic>
      <p:sp>
        <p:nvSpPr>
          <p:cNvPr id="7" name="Textfeld 6"/>
          <p:cNvSpPr txBox="1"/>
          <p:nvPr/>
        </p:nvSpPr>
        <p:spPr>
          <a:xfrm>
            <a:off x="5083729" y="1227790"/>
            <a:ext cx="2592198" cy="301606"/>
          </a:xfrm>
          <a:prstGeom prst="rect">
            <a:avLst/>
          </a:prstGeom>
          <a:noFill/>
          <a:ln>
            <a:noFill/>
          </a:ln>
        </p:spPr>
        <p:txBody>
          <a:bodyPr vert="horz" wrap="square" lIns="81646" tIns="40823" rIns="81646" bIns="40823" anchorCtr="0" compatLnSpc="0">
            <a:spAutoFit/>
          </a:bodyPr>
          <a:lstStyle/>
          <a:p>
            <a:pPr>
              <a:defRPr/>
            </a:pPr>
            <a:r>
              <a:rPr lang="en-US" altLang="en-US" sz="1400" dirty="0"/>
              <a:t>Je </a:t>
            </a:r>
            <a:r>
              <a:rPr lang="en-US" altLang="en-US" sz="1400" dirty="0" err="1"/>
              <a:t>mehr</a:t>
            </a:r>
            <a:r>
              <a:rPr lang="en-US" altLang="en-US" sz="1400" dirty="0"/>
              <a:t> Input </a:t>
            </a:r>
            <a:r>
              <a:rPr lang="en-US" altLang="en-US" sz="1400" dirty="0" err="1"/>
              <a:t>desto</a:t>
            </a:r>
            <a:r>
              <a:rPr lang="en-US" altLang="en-US" sz="1400" dirty="0"/>
              <a:t> </a:t>
            </a:r>
            <a:r>
              <a:rPr lang="en-US" altLang="en-US" sz="1400" dirty="0" err="1"/>
              <a:t>mehr</a:t>
            </a:r>
            <a:r>
              <a:rPr lang="en-US" altLang="en-US" sz="1400" dirty="0"/>
              <a:t> Output</a:t>
            </a:r>
          </a:p>
        </p:txBody>
      </p:sp>
      <p:cxnSp>
        <p:nvCxnSpPr>
          <p:cNvPr id="9" name="Gerade Verbindung mit Pfeil 8"/>
          <p:cNvCxnSpPr/>
          <p:nvPr/>
        </p:nvCxnSpPr>
        <p:spPr>
          <a:xfrm flipH="1">
            <a:off x="4660012" y="1594752"/>
            <a:ext cx="2269294" cy="5863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Gerade Verbindung mit Pfeil 11"/>
          <p:cNvCxnSpPr/>
          <p:nvPr/>
        </p:nvCxnSpPr>
        <p:spPr>
          <a:xfrm flipH="1">
            <a:off x="3179428" y="1529396"/>
            <a:ext cx="3749878" cy="769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feld 16"/>
          <p:cNvSpPr txBox="1"/>
          <p:nvPr/>
        </p:nvSpPr>
        <p:spPr>
          <a:xfrm>
            <a:off x="8890609" y="492079"/>
            <a:ext cx="2592198" cy="959094"/>
          </a:xfrm>
          <a:prstGeom prst="rect">
            <a:avLst/>
          </a:prstGeom>
          <a:noFill/>
          <a:ln>
            <a:noFill/>
          </a:ln>
        </p:spPr>
        <p:txBody>
          <a:bodyPr vert="horz" wrap="square" lIns="81646" tIns="40823" rIns="81646" bIns="40823" anchorCtr="0" compatLnSpc="0">
            <a:spAutoFit/>
          </a:bodyPr>
          <a:lstStyle/>
          <a:p>
            <a:pPr>
              <a:defRPr/>
            </a:pPr>
            <a:r>
              <a:rPr lang="en-US" altLang="en-US" sz="1400" dirty="0"/>
              <a:t>Je </a:t>
            </a:r>
            <a:r>
              <a:rPr lang="en-US" altLang="en-US" sz="1400" dirty="0" err="1"/>
              <a:t>höher</a:t>
            </a:r>
            <a:r>
              <a:rPr lang="en-US" altLang="en-US" sz="1400" dirty="0"/>
              <a:t> das </a:t>
            </a:r>
            <a:r>
              <a:rPr lang="en-US" altLang="en-US" sz="1400" dirty="0" err="1"/>
              <a:t>Outputniveau</a:t>
            </a:r>
            <a:r>
              <a:rPr lang="en-US" altLang="en-US" sz="1400" dirty="0"/>
              <a:t>, </a:t>
            </a:r>
            <a:r>
              <a:rPr lang="en-US" altLang="en-US" sz="1400" dirty="0" err="1"/>
              <a:t>desto</a:t>
            </a:r>
            <a:r>
              <a:rPr lang="en-US" altLang="en-US" sz="1400" dirty="0"/>
              <a:t> </a:t>
            </a:r>
            <a:r>
              <a:rPr lang="en-US" altLang="en-US" sz="1400" dirty="0" err="1"/>
              <a:t>niedriger</a:t>
            </a:r>
            <a:r>
              <a:rPr lang="en-US" altLang="en-US" sz="1400" dirty="0"/>
              <a:t> </a:t>
            </a:r>
            <a:r>
              <a:rPr lang="en-US" altLang="en-US" sz="1400" dirty="0" err="1"/>
              <a:t>ist</a:t>
            </a:r>
            <a:r>
              <a:rPr lang="en-US" altLang="en-US" sz="1400" dirty="0"/>
              <a:t> der </a:t>
            </a:r>
            <a:r>
              <a:rPr lang="en-US" altLang="en-US" sz="1400" dirty="0" err="1"/>
              <a:t>zusätzliche</a:t>
            </a:r>
            <a:r>
              <a:rPr lang="en-US" altLang="en-US" sz="1400" dirty="0"/>
              <a:t> Output </a:t>
            </a:r>
            <a:r>
              <a:rPr lang="en-US" altLang="en-US" sz="1400" dirty="0" err="1"/>
              <a:t>durch</a:t>
            </a:r>
            <a:r>
              <a:rPr lang="en-US" altLang="en-US" sz="1400" dirty="0"/>
              <a:t> die </a:t>
            </a:r>
            <a:r>
              <a:rPr lang="en-US" altLang="en-US" sz="1400" dirty="0" err="1"/>
              <a:t>nächste</a:t>
            </a:r>
            <a:r>
              <a:rPr lang="en-US" altLang="en-US" sz="1400" dirty="0"/>
              <a:t> Einheit Input (</a:t>
            </a:r>
            <a:r>
              <a:rPr lang="en-US" altLang="en-US" sz="1400" dirty="0" err="1"/>
              <a:t>Arbeit</a:t>
            </a:r>
            <a:r>
              <a:rPr lang="en-US" altLang="en-US" sz="1400" dirty="0"/>
              <a:t>, </a:t>
            </a:r>
            <a:r>
              <a:rPr lang="en-US" altLang="en-US" sz="1400" dirty="0" err="1"/>
              <a:t>Kapital</a:t>
            </a:r>
            <a:r>
              <a:rPr lang="en-US" altLang="en-US" sz="1400" dirty="0"/>
              <a:t>)</a:t>
            </a:r>
          </a:p>
        </p:txBody>
      </p:sp>
      <p:cxnSp>
        <p:nvCxnSpPr>
          <p:cNvPr id="18" name="Gerade Verbindung mit Pfeil 17"/>
          <p:cNvCxnSpPr/>
          <p:nvPr/>
        </p:nvCxnSpPr>
        <p:spPr>
          <a:xfrm flipH="1">
            <a:off x="7355278" y="1492368"/>
            <a:ext cx="2269294" cy="597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Gerade Verbindung mit Pfeil 18"/>
          <p:cNvCxnSpPr/>
          <p:nvPr/>
        </p:nvCxnSpPr>
        <p:spPr>
          <a:xfrm flipH="1">
            <a:off x="5874694" y="1438384"/>
            <a:ext cx="3749878" cy="769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feld 21"/>
          <p:cNvSpPr txBox="1"/>
          <p:nvPr/>
        </p:nvSpPr>
        <p:spPr>
          <a:xfrm>
            <a:off x="7675927" y="2547442"/>
            <a:ext cx="4516072" cy="520768"/>
          </a:xfrm>
          <a:prstGeom prst="rect">
            <a:avLst/>
          </a:prstGeom>
          <a:noFill/>
          <a:ln>
            <a:noFill/>
          </a:ln>
        </p:spPr>
        <p:txBody>
          <a:bodyPr vert="horz" wrap="square" lIns="81646" tIns="40823" rIns="81646" bIns="40823" anchorCtr="0" compatLnSpc="0">
            <a:spAutoFit/>
          </a:bodyPr>
          <a:lstStyle/>
          <a:p>
            <a:pPr>
              <a:defRPr/>
            </a:pPr>
            <a:r>
              <a:rPr lang="en-US" altLang="en-US" sz="1400" dirty="0" err="1"/>
              <a:t>Eine</a:t>
            </a:r>
            <a:r>
              <a:rPr lang="en-US" altLang="en-US" sz="1400" dirty="0"/>
              <a:t> </a:t>
            </a:r>
            <a:r>
              <a:rPr lang="en-US" altLang="en-US" sz="1400" dirty="0" err="1"/>
              <a:t>Verdopplung</a:t>
            </a:r>
            <a:r>
              <a:rPr lang="en-US" altLang="en-US" sz="1400" dirty="0"/>
              <a:t> des Inputs </a:t>
            </a:r>
            <a:r>
              <a:rPr lang="en-US" altLang="en-US" sz="1400" dirty="0" err="1"/>
              <a:t>führt</a:t>
            </a:r>
            <a:r>
              <a:rPr lang="en-US" altLang="en-US" sz="1400" dirty="0"/>
              <a:t> </a:t>
            </a:r>
            <a:r>
              <a:rPr lang="en-US" altLang="en-US" sz="1400" dirty="0" err="1"/>
              <a:t>zu</a:t>
            </a:r>
            <a:r>
              <a:rPr lang="en-US" altLang="en-US" sz="1400" dirty="0"/>
              <a:t> </a:t>
            </a:r>
            <a:r>
              <a:rPr lang="en-US" altLang="en-US" sz="1400" dirty="0" err="1"/>
              <a:t>einer</a:t>
            </a:r>
            <a:r>
              <a:rPr lang="en-US" altLang="en-US" sz="1400" dirty="0"/>
              <a:t> </a:t>
            </a:r>
            <a:r>
              <a:rPr lang="en-US" altLang="en-US" sz="1400" dirty="0" err="1"/>
              <a:t>Verdopplung</a:t>
            </a:r>
            <a:r>
              <a:rPr lang="en-US" altLang="en-US" sz="1400" dirty="0"/>
              <a:t> des Outputs (</a:t>
            </a:r>
            <a:r>
              <a:rPr lang="en-US" altLang="en-US" sz="1400" dirty="0" err="1"/>
              <a:t>Achtung</a:t>
            </a:r>
            <a:r>
              <a:rPr lang="en-US" altLang="en-US" sz="1400" dirty="0"/>
              <a:t> </a:t>
            </a:r>
            <a:r>
              <a:rPr lang="en-US" altLang="en-US" sz="1400" dirty="0" err="1"/>
              <a:t>nicht</a:t>
            </a:r>
            <a:r>
              <a:rPr lang="en-US" altLang="en-US" sz="1400" dirty="0"/>
              <a:t> </a:t>
            </a:r>
            <a:r>
              <a:rPr lang="en-US" altLang="en-US" sz="1400" dirty="0" err="1"/>
              <a:t>mit</a:t>
            </a:r>
            <a:r>
              <a:rPr lang="en-US" altLang="en-US" sz="1400" dirty="0"/>
              <a:t> den </a:t>
            </a:r>
            <a:r>
              <a:rPr lang="en-US" altLang="en-US" sz="1400" dirty="0" err="1"/>
              <a:t>Ableitungen</a:t>
            </a:r>
            <a:r>
              <a:rPr lang="en-US" altLang="en-US" sz="1400" dirty="0"/>
              <a:t> </a:t>
            </a:r>
            <a:r>
              <a:rPr lang="en-US" altLang="en-US" sz="1400" dirty="0" err="1"/>
              <a:t>verwechseln</a:t>
            </a:r>
            <a:r>
              <a:rPr lang="en-US" altLang="en-US" sz="1400" dirty="0"/>
              <a:t>!)</a:t>
            </a:r>
          </a:p>
        </p:txBody>
      </p:sp>
      <p:cxnSp>
        <p:nvCxnSpPr>
          <p:cNvPr id="23" name="Gerade Verbindung mit Pfeil 22"/>
          <p:cNvCxnSpPr/>
          <p:nvPr/>
        </p:nvCxnSpPr>
        <p:spPr>
          <a:xfrm flipH="1">
            <a:off x="5406633" y="2917408"/>
            <a:ext cx="2269294" cy="597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feld 23"/>
          <p:cNvSpPr txBox="1"/>
          <p:nvPr/>
        </p:nvSpPr>
        <p:spPr>
          <a:xfrm>
            <a:off x="8230998" y="3538742"/>
            <a:ext cx="3961001" cy="1835744"/>
          </a:xfrm>
          <a:prstGeom prst="rect">
            <a:avLst/>
          </a:prstGeom>
          <a:noFill/>
          <a:ln>
            <a:noFill/>
          </a:ln>
        </p:spPr>
        <p:txBody>
          <a:bodyPr vert="horz" wrap="square" lIns="81646" tIns="40823" rIns="81646" bIns="40823" anchorCtr="0" compatLnSpc="0">
            <a:spAutoFit/>
          </a:bodyPr>
          <a:lstStyle/>
          <a:p>
            <a:pPr algn="ctr">
              <a:defRPr/>
            </a:pPr>
            <a:r>
              <a:rPr lang="en-US" altLang="en-US" sz="1400" dirty="0"/>
              <a:t>Output</a:t>
            </a:r>
          </a:p>
          <a:p>
            <a:pPr algn="ctr">
              <a:defRPr/>
            </a:pPr>
            <a:r>
              <a:rPr lang="en-US" altLang="en-US" sz="1400" dirty="0"/>
              <a:t>=</a:t>
            </a:r>
          </a:p>
          <a:p>
            <a:pPr algn="ctr">
              <a:defRPr/>
            </a:pPr>
            <a:r>
              <a:rPr lang="en-US" altLang="en-US" sz="1400" dirty="0"/>
              <a:t>die </a:t>
            </a:r>
            <a:r>
              <a:rPr lang="en-US" altLang="en-US" sz="1400" dirty="0" err="1"/>
              <a:t>Summe</a:t>
            </a:r>
            <a:r>
              <a:rPr lang="en-US" altLang="en-US" sz="1400" dirty="0"/>
              <a:t> der </a:t>
            </a:r>
            <a:r>
              <a:rPr lang="en-US" altLang="en-US" sz="1400" dirty="0" err="1"/>
              <a:t>Grenzprodukte</a:t>
            </a:r>
            <a:r>
              <a:rPr lang="en-US" altLang="en-US" sz="1400" dirty="0"/>
              <a:t> mal </a:t>
            </a:r>
            <a:r>
              <a:rPr lang="en-US" altLang="en-US" sz="1400" dirty="0" err="1"/>
              <a:t>Inputfaktoren</a:t>
            </a:r>
            <a:endParaRPr lang="en-US" altLang="en-US" sz="1400" dirty="0"/>
          </a:p>
          <a:p>
            <a:pPr>
              <a:defRPr/>
            </a:pPr>
            <a:endParaRPr lang="en-US" altLang="en-US" sz="1400" dirty="0"/>
          </a:p>
          <a:p>
            <a:pPr>
              <a:defRPr/>
            </a:pPr>
            <a:r>
              <a:rPr lang="en-US" altLang="en-US" sz="1400" dirty="0" err="1"/>
              <a:t>Daraus</a:t>
            </a:r>
            <a:r>
              <a:rPr lang="en-US" altLang="en-US" sz="1400" dirty="0"/>
              <a:t> </a:t>
            </a:r>
            <a:r>
              <a:rPr lang="en-US" altLang="en-US" sz="1400" dirty="0" err="1"/>
              <a:t>folgt</a:t>
            </a:r>
            <a:r>
              <a:rPr lang="en-US" altLang="en-US" sz="1400" dirty="0"/>
              <a:t>, </a:t>
            </a:r>
            <a:r>
              <a:rPr lang="en-US" altLang="en-US" sz="1400" dirty="0" err="1"/>
              <a:t>wie</a:t>
            </a:r>
            <a:r>
              <a:rPr lang="en-US" altLang="en-US" sz="1400" dirty="0"/>
              <a:t> </a:t>
            </a:r>
            <a:r>
              <a:rPr lang="en-US" altLang="en-US" sz="1400" dirty="0" err="1"/>
              <a:t>sie</a:t>
            </a:r>
            <a:r>
              <a:rPr lang="en-US" altLang="en-US" sz="1400" dirty="0"/>
              <a:t> </a:t>
            </a:r>
            <a:r>
              <a:rPr lang="en-US" altLang="en-US" sz="1400" dirty="0" err="1"/>
              <a:t>aus</a:t>
            </a:r>
            <a:r>
              <a:rPr lang="en-US" altLang="en-US" sz="1400" dirty="0"/>
              <a:t> der BWL und </a:t>
            </a:r>
            <a:r>
              <a:rPr lang="en-US" altLang="en-US" sz="1400" dirty="0" err="1"/>
              <a:t>Mikro</a:t>
            </a:r>
            <a:r>
              <a:rPr lang="en-US" altLang="en-US" sz="1400" dirty="0"/>
              <a:t> </a:t>
            </a:r>
            <a:r>
              <a:rPr lang="en-US" altLang="en-US" sz="1400" dirty="0" err="1"/>
              <a:t>wissen</a:t>
            </a:r>
            <a:r>
              <a:rPr lang="en-US" altLang="en-US" sz="1400" dirty="0"/>
              <a:t>, </a:t>
            </a:r>
            <a:r>
              <a:rPr lang="en-US" altLang="en-US" sz="1400" dirty="0" err="1"/>
              <a:t>dass</a:t>
            </a:r>
            <a:r>
              <a:rPr lang="en-US" altLang="en-US" sz="1400" dirty="0"/>
              <a:t> </a:t>
            </a:r>
            <a:r>
              <a:rPr lang="en-US" altLang="en-US" sz="1400" dirty="0" err="1"/>
              <a:t>im</a:t>
            </a:r>
            <a:r>
              <a:rPr lang="en-US" altLang="en-US" sz="1400" dirty="0"/>
              <a:t> Optimum der </a:t>
            </a:r>
            <a:r>
              <a:rPr lang="en-US" altLang="en-US" sz="1400" dirty="0" err="1"/>
              <a:t>Gewinn</a:t>
            </a:r>
            <a:r>
              <a:rPr lang="en-US" altLang="en-US" sz="1400" dirty="0"/>
              <a:t> null </a:t>
            </a:r>
            <a:r>
              <a:rPr lang="en-US" altLang="en-US" sz="1400" dirty="0" err="1"/>
              <a:t>ist</a:t>
            </a:r>
            <a:r>
              <a:rPr lang="en-US" altLang="en-US" sz="1400" dirty="0"/>
              <a:t>, was </a:t>
            </a:r>
            <a:r>
              <a:rPr lang="en-US" altLang="en-US" sz="1400" dirty="0" err="1"/>
              <a:t>wiederum</a:t>
            </a:r>
            <a:r>
              <a:rPr lang="en-US" altLang="en-US" sz="1400" dirty="0"/>
              <a:t> </a:t>
            </a:r>
            <a:r>
              <a:rPr lang="en-US" altLang="en-US" sz="1400" dirty="0" err="1"/>
              <a:t>kompatibel</a:t>
            </a:r>
            <a:r>
              <a:rPr lang="en-US" altLang="en-US" sz="1400" dirty="0"/>
              <a:t> </a:t>
            </a:r>
            <a:r>
              <a:rPr lang="en-US" altLang="en-US" sz="1400" dirty="0" err="1"/>
              <a:t>mit</a:t>
            </a:r>
            <a:r>
              <a:rPr lang="en-US" altLang="en-US" sz="1400" dirty="0"/>
              <a:t> der </a:t>
            </a:r>
            <a:r>
              <a:rPr lang="en-US" altLang="en-US" sz="1400" dirty="0" err="1"/>
              <a:t>Annahme</a:t>
            </a:r>
            <a:r>
              <a:rPr lang="en-US" altLang="en-US" sz="1400" dirty="0"/>
              <a:t> von </a:t>
            </a:r>
            <a:r>
              <a:rPr lang="en-US" altLang="en-US" sz="1400" dirty="0" err="1"/>
              <a:t>vollkommenen</a:t>
            </a:r>
            <a:r>
              <a:rPr lang="en-US" altLang="en-US" sz="1400" dirty="0"/>
              <a:t> </a:t>
            </a:r>
            <a:r>
              <a:rPr lang="en-US" altLang="en-US" sz="1400" dirty="0" err="1"/>
              <a:t>Märkten</a:t>
            </a:r>
            <a:r>
              <a:rPr lang="en-US" altLang="en-US" sz="1400" dirty="0"/>
              <a:t> </a:t>
            </a:r>
            <a:r>
              <a:rPr lang="en-US" altLang="en-US" sz="1400" dirty="0" err="1"/>
              <a:t>ist</a:t>
            </a:r>
            <a:r>
              <a:rPr lang="en-US" altLang="en-US" sz="1400" dirty="0"/>
              <a:t>!</a:t>
            </a:r>
          </a:p>
        </p:txBody>
      </p:sp>
      <p:cxnSp>
        <p:nvCxnSpPr>
          <p:cNvPr id="25" name="Gerade Verbindung mit Pfeil 24"/>
          <p:cNvCxnSpPr/>
          <p:nvPr/>
        </p:nvCxnSpPr>
        <p:spPr>
          <a:xfrm flipH="1">
            <a:off x="5961705" y="3908708"/>
            <a:ext cx="2269294" cy="597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feld 25"/>
          <p:cNvSpPr txBox="1"/>
          <p:nvPr/>
        </p:nvSpPr>
        <p:spPr>
          <a:xfrm>
            <a:off x="244929" y="6053743"/>
            <a:ext cx="1642594" cy="301606"/>
          </a:xfrm>
          <a:prstGeom prst="rect">
            <a:avLst/>
          </a:prstGeom>
          <a:noFill/>
          <a:ln>
            <a:noFill/>
          </a:ln>
        </p:spPr>
        <p:txBody>
          <a:bodyPr vert="horz" wrap="square" lIns="81646" tIns="40823" rIns="81646" bIns="40823" anchorCtr="0" compatLnSpc="0">
            <a:spAutoFit/>
          </a:bodyPr>
          <a:lstStyle/>
          <a:p>
            <a:pPr>
              <a:defRPr/>
            </a:pPr>
            <a:r>
              <a:rPr lang="en-US" altLang="en-US" sz="1400" dirty="0" err="1"/>
              <a:t>Perfekte</a:t>
            </a:r>
            <a:r>
              <a:rPr lang="en-US" altLang="en-US" sz="1400" dirty="0"/>
              <a:t> Substitute</a:t>
            </a:r>
          </a:p>
        </p:txBody>
      </p:sp>
      <p:sp>
        <p:nvSpPr>
          <p:cNvPr id="27" name="Textfeld 26"/>
          <p:cNvSpPr txBox="1"/>
          <p:nvPr/>
        </p:nvSpPr>
        <p:spPr>
          <a:xfrm>
            <a:off x="2172749" y="6094965"/>
            <a:ext cx="2718033" cy="520768"/>
          </a:xfrm>
          <a:prstGeom prst="rect">
            <a:avLst/>
          </a:prstGeom>
          <a:noFill/>
          <a:ln>
            <a:noFill/>
          </a:ln>
        </p:spPr>
        <p:txBody>
          <a:bodyPr vert="horz" wrap="square" lIns="81646" tIns="40823" rIns="81646" bIns="40823" anchorCtr="0" compatLnSpc="0">
            <a:spAutoFit/>
          </a:bodyPr>
          <a:lstStyle/>
          <a:p>
            <a:pPr>
              <a:defRPr/>
            </a:pPr>
            <a:r>
              <a:rPr lang="en-US" altLang="en-US" sz="1400" dirty="0" err="1"/>
              <a:t>Verallgemeinertes</a:t>
            </a:r>
            <a:r>
              <a:rPr lang="en-US" altLang="en-US" sz="1400" dirty="0"/>
              <a:t> </a:t>
            </a:r>
            <a:r>
              <a:rPr lang="en-US" altLang="en-US" sz="1400" dirty="0" err="1"/>
              <a:t>geometrisches</a:t>
            </a:r>
            <a:r>
              <a:rPr lang="en-US" altLang="en-US" sz="1400" dirty="0"/>
              <a:t> </a:t>
            </a:r>
            <a:r>
              <a:rPr lang="en-US" altLang="en-US" sz="1400" dirty="0" err="1"/>
              <a:t>Mittel</a:t>
            </a:r>
            <a:r>
              <a:rPr lang="en-US" altLang="en-US" sz="1400" dirty="0"/>
              <a:t> </a:t>
            </a:r>
            <a:r>
              <a:rPr lang="en-US" altLang="en-US" sz="1400" dirty="0" err="1"/>
              <a:t>aus</a:t>
            </a:r>
            <a:r>
              <a:rPr lang="en-US" altLang="en-US" sz="1400" dirty="0"/>
              <a:t> </a:t>
            </a:r>
            <a:r>
              <a:rPr lang="en-US" altLang="en-US" sz="1400" dirty="0" err="1"/>
              <a:t>Arbeit</a:t>
            </a:r>
            <a:r>
              <a:rPr lang="en-US" altLang="en-US" sz="1400" dirty="0"/>
              <a:t> und </a:t>
            </a:r>
            <a:r>
              <a:rPr lang="en-US" altLang="en-US" sz="1400" dirty="0" err="1"/>
              <a:t>Kapital</a:t>
            </a:r>
            <a:endParaRPr lang="en-US" altLang="en-US" sz="1400" dirty="0"/>
          </a:p>
        </p:txBody>
      </p:sp>
      <p:sp>
        <p:nvSpPr>
          <p:cNvPr id="28" name="Textfeld 27"/>
          <p:cNvSpPr txBox="1"/>
          <p:nvPr/>
        </p:nvSpPr>
        <p:spPr>
          <a:xfrm>
            <a:off x="5054367" y="6114535"/>
            <a:ext cx="1965571" cy="301606"/>
          </a:xfrm>
          <a:prstGeom prst="rect">
            <a:avLst/>
          </a:prstGeom>
          <a:noFill/>
          <a:ln>
            <a:noFill/>
          </a:ln>
        </p:spPr>
        <p:txBody>
          <a:bodyPr vert="horz" wrap="square" lIns="81646" tIns="40823" rIns="81646" bIns="40823" anchorCtr="0" compatLnSpc="0">
            <a:spAutoFit/>
          </a:bodyPr>
          <a:lstStyle/>
          <a:p>
            <a:pPr>
              <a:defRPr/>
            </a:pPr>
            <a:r>
              <a:rPr lang="en-US" altLang="en-US" sz="1400" dirty="0" err="1"/>
              <a:t>Perfekte</a:t>
            </a:r>
            <a:r>
              <a:rPr lang="en-US" altLang="en-US" sz="1400" dirty="0"/>
              <a:t> </a:t>
            </a:r>
            <a:r>
              <a:rPr lang="en-US" altLang="en-US" sz="1400" dirty="0" err="1"/>
              <a:t>Komplemente</a:t>
            </a:r>
            <a:endParaRPr lang="en-US" altLang="en-US" sz="1400" dirty="0"/>
          </a:p>
        </p:txBody>
      </p:sp>
      <p:sp>
        <p:nvSpPr>
          <p:cNvPr id="29" name="Textfeld 28"/>
          <p:cNvSpPr txBox="1"/>
          <p:nvPr/>
        </p:nvSpPr>
        <p:spPr>
          <a:xfrm>
            <a:off x="7183523" y="6114535"/>
            <a:ext cx="4163734" cy="520768"/>
          </a:xfrm>
          <a:prstGeom prst="rect">
            <a:avLst/>
          </a:prstGeom>
          <a:noFill/>
          <a:ln>
            <a:noFill/>
          </a:ln>
        </p:spPr>
        <p:txBody>
          <a:bodyPr vert="horz" wrap="square" lIns="81646" tIns="40823" rIns="81646" bIns="40823" anchorCtr="0" compatLnSpc="0">
            <a:spAutoFit/>
          </a:bodyPr>
          <a:lstStyle/>
          <a:p>
            <a:pPr>
              <a:defRPr/>
            </a:pPr>
            <a:r>
              <a:rPr lang="en-US" altLang="en-US" sz="1400" dirty="0" err="1"/>
              <a:t>Verallgemeinerter</a:t>
            </a:r>
            <a:r>
              <a:rPr lang="en-US" altLang="en-US" sz="1400" dirty="0"/>
              <a:t> </a:t>
            </a:r>
            <a:r>
              <a:rPr lang="en-US" altLang="en-US" sz="1400" dirty="0" err="1"/>
              <a:t>Mittelwert</a:t>
            </a:r>
            <a:r>
              <a:rPr lang="en-US" altLang="en-US" sz="1400" dirty="0"/>
              <a:t>, der die </a:t>
            </a:r>
            <a:r>
              <a:rPr lang="en-US" altLang="en-US" sz="1400" dirty="0" err="1"/>
              <a:t>drei</a:t>
            </a:r>
            <a:r>
              <a:rPr lang="en-US" altLang="en-US" sz="1400" dirty="0"/>
              <a:t> </a:t>
            </a:r>
            <a:r>
              <a:rPr lang="en-US" altLang="en-US" sz="1400" dirty="0" err="1"/>
              <a:t>anderen</a:t>
            </a:r>
            <a:r>
              <a:rPr lang="en-US" altLang="en-US" sz="1400" dirty="0"/>
              <a:t> </a:t>
            </a:r>
            <a:r>
              <a:rPr lang="en-US" altLang="en-US" sz="1400" dirty="0" err="1"/>
              <a:t>Produktionsfunktionen</a:t>
            </a:r>
            <a:r>
              <a:rPr lang="en-US" altLang="en-US" sz="1400" dirty="0"/>
              <a:t> </a:t>
            </a:r>
            <a:r>
              <a:rPr lang="en-US" altLang="en-US" sz="1400" dirty="0" err="1"/>
              <a:t>als</a:t>
            </a:r>
            <a:r>
              <a:rPr lang="en-US" altLang="en-US" sz="1400" dirty="0"/>
              <a:t> </a:t>
            </a:r>
            <a:r>
              <a:rPr lang="en-US" altLang="en-US" sz="1400" dirty="0" err="1"/>
              <a:t>Spezialfall</a:t>
            </a:r>
            <a:r>
              <a:rPr lang="en-US" altLang="en-US" sz="1400" dirty="0"/>
              <a:t> </a:t>
            </a:r>
            <a:r>
              <a:rPr lang="en-US" altLang="en-US" sz="1400" dirty="0" err="1"/>
              <a:t>enthält</a:t>
            </a:r>
            <a:endParaRPr lang="en-US" altLang="en-US" sz="1400" dirty="0"/>
          </a:p>
        </p:txBody>
      </p:sp>
      <p:sp>
        <p:nvSpPr>
          <p:cNvPr id="30" name="Textfeld 29"/>
          <p:cNvSpPr txBox="1"/>
          <p:nvPr/>
        </p:nvSpPr>
        <p:spPr>
          <a:xfrm>
            <a:off x="3706532" y="5152007"/>
            <a:ext cx="2509710" cy="301606"/>
          </a:xfrm>
          <a:prstGeom prst="rect">
            <a:avLst/>
          </a:prstGeom>
          <a:noFill/>
          <a:ln>
            <a:noFill/>
          </a:ln>
        </p:spPr>
        <p:txBody>
          <a:bodyPr vert="horz" wrap="square" lIns="81646" tIns="40823" rIns="81646" bIns="40823" anchorCtr="0" compatLnSpc="0">
            <a:spAutoFit/>
          </a:bodyPr>
          <a:lstStyle/>
          <a:p>
            <a:pPr>
              <a:defRPr/>
            </a:pPr>
            <a:r>
              <a:rPr lang="en-US" altLang="en-US" sz="1400" b="1" dirty="0" err="1"/>
              <a:t>Gängige</a:t>
            </a:r>
            <a:r>
              <a:rPr lang="en-US" altLang="en-US" sz="1400" b="1" dirty="0"/>
              <a:t> </a:t>
            </a:r>
            <a:r>
              <a:rPr lang="en-US" altLang="en-US" sz="1400" b="1" dirty="0" err="1"/>
              <a:t>Produktionsfunktionen</a:t>
            </a:r>
            <a:endParaRPr lang="en-US" altLang="en-US" sz="1400" b="1" dirty="0"/>
          </a:p>
        </p:txBody>
      </p:sp>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3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2" grpId="0"/>
      <p:bldP spid="24" grpId="0"/>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217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91894"/>
            <a:ext cx="11968843" cy="6328962"/>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a:p>
            <a:r>
              <a:rPr lang="de-DE" sz="19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900" dirty="0" err="1">
                <a:solidFill>
                  <a:srgbClr val="000000"/>
                </a:solidFill>
              </a:rPr>
              <a:t>wüßten</a:t>
            </a:r>
            <a:r>
              <a:rPr lang="de-DE" sz="19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a:t>
            </a:r>
            <a:r>
              <a:rPr lang="de-DE" sz="1900" dirty="0" err="1">
                <a:solidFill>
                  <a:srgbClr val="000000"/>
                </a:solidFill>
              </a:rPr>
              <a:t>keynesianischen</a:t>
            </a:r>
            <a:r>
              <a:rPr lang="de-DE" sz="1900" dirty="0">
                <a:solidFill>
                  <a:srgbClr val="000000"/>
                </a:solidFill>
              </a:rPr>
              <a:t> Theorie zur </a:t>
            </a:r>
            <a:r>
              <a:rPr lang="de-DE" sz="1900" dirty="0" err="1">
                <a:solidFill>
                  <a:srgbClr val="000000"/>
                </a:solidFill>
              </a:rPr>
              <a:t>neoklassichen</a:t>
            </a:r>
            <a:r>
              <a:rPr lang="de-DE" sz="1900" dirty="0">
                <a:solidFill>
                  <a:srgbClr val="000000"/>
                </a:solidFill>
              </a:rPr>
              <a:t> Theorie erklären1</a:t>
            </a: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96491" y="188110"/>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2666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2666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816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816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8186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8186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2661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6063101" y="3110727"/>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3319479" y="4613187"/>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3711425" y="4155917"/>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4495318" y="3502673"/>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4887264" y="3256276"/>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5287431" y="3524382"/>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4190789" y="3785111"/>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3373107" y="4624883"/>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2971800" y="5645818"/>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3521930" y="5020335"/>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4702987" y="3763971"/>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4572338" y="3449045"/>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5381700" y="1338621"/>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8022833" y="2130818"/>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3755846" y="4144917"/>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4910655" y="3210494"/>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7721422" y="4475165"/>
            <a:ext cx="941283" cy="369332"/>
          </a:xfrm>
          <a:prstGeom prst="rect">
            <a:avLst/>
          </a:prstGeom>
        </p:spPr>
        <p:txBody>
          <a:bodyPr wrap="none">
            <a:spAutoFit/>
          </a:bodyPr>
          <a:lstStyle/>
          <a:p>
            <a:r>
              <a:rPr lang="de-DE" dirty="0"/>
              <a:t>∆Y</a:t>
            </a:r>
            <a:r>
              <a:rPr lang="de-DE" baseline="-25000" dirty="0"/>
              <a:t>1</a:t>
            </a:r>
            <a:r>
              <a:rPr lang="de-DE" dirty="0"/>
              <a:t>&gt;∆Y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00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10673444" cy="5496025"/>
          </a:xfrm>
          <a:prstGeom prst="rect">
            <a:avLst/>
          </a:prstGeom>
        </p:spPr>
      </p:pic>
      <p:sp>
        <p:nvSpPr>
          <p:cNvPr id="7" name="TextBox 2"/>
          <p:cNvSpPr txBox="1"/>
          <p:nvPr/>
        </p:nvSpPr>
        <p:spPr>
          <a:xfrm>
            <a:off x="1597048" y="566965"/>
            <a:ext cx="819580"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Kosten</a:t>
            </a:r>
            <a:endParaRPr lang="en-US" sz="1400" dirty="0">
              <a:latin typeface="Arial" panose="020B0604020202020204" pitchFamily="34" charset="0"/>
              <a:cs typeface="Arial" panose="020B0604020202020204" pitchFamily="34" charset="0"/>
            </a:endParaRPr>
          </a:p>
        </p:txBody>
      </p:sp>
      <p:sp>
        <p:nvSpPr>
          <p:cNvPr id="8" name="TextBox 2"/>
          <p:cNvSpPr txBox="1"/>
          <p:nvPr/>
        </p:nvSpPr>
        <p:spPr>
          <a:xfrm>
            <a:off x="443654" y="570317"/>
            <a:ext cx="925224"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Umsatz</a:t>
            </a:r>
            <a:endParaRPr lang="en-US" sz="1400" dirty="0">
              <a:latin typeface="Arial" panose="020B0604020202020204" pitchFamily="34" charset="0"/>
              <a:cs typeface="Arial" panose="020B0604020202020204" pitchFamily="34" charset="0"/>
            </a:endParaRPr>
          </a:p>
        </p:txBody>
      </p:sp>
      <p:sp>
        <p:nvSpPr>
          <p:cNvPr id="9" name="TextBox 2"/>
          <p:cNvSpPr txBox="1"/>
          <p:nvPr/>
        </p:nvSpPr>
        <p:spPr>
          <a:xfrm>
            <a:off x="4212771"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Kapitals</a:t>
            </a:r>
            <a:endParaRPr lang="en-US" sz="1200" dirty="0">
              <a:latin typeface="Arial" panose="020B0604020202020204" pitchFamily="34" charset="0"/>
              <a:cs typeface="Arial" panose="020B0604020202020204" pitchFamily="34" charset="0"/>
            </a:endParaRPr>
          </a:p>
        </p:txBody>
      </p:sp>
      <p:sp>
        <p:nvSpPr>
          <p:cNvPr id="10" name="TextBox 2"/>
          <p:cNvSpPr txBox="1"/>
          <p:nvPr/>
        </p:nvSpPr>
        <p:spPr>
          <a:xfrm>
            <a:off x="6430736"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Arbeit</a:t>
            </a:r>
            <a:endParaRPr lang="en-US" sz="1200" dirty="0">
              <a:latin typeface="Arial" panose="020B0604020202020204" pitchFamily="34" charset="0"/>
              <a:cs typeface="Arial" panose="020B0604020202020204" pitchFamily="34" charset="0"/>
            </a:endParaRPr>
          </a:p>
        </p:txBody>
      </p:sp>
      <p:sp>
        <p:nvSpPr>
          <p:cNvPr id="11" name="Rechteck 10"/>
          <p:cNvSpPr/>
          <p:nvPr/>
        </p:nvSpPr>
        <p:spPr>
          <a:xfrm>
            <a:off x="3479481" y="713645"/>
            <a:ext cx="2237014" cy="1030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p:cNvCxnSpPr>
            <a:cxnSpLocks/>
          </p:cNvCxnSpPr>
          <p:nvPr/>
        </p:nvCxnSpPr>
        <p:spPr>
          <a:xfrm flipH="1">
            <a:off x="5761265" y="1534886"/>
            <a:ext cx="35623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2"/>
          <p:cNvSpPr txBox="1"/>
          <p:nvPr/>
        </p:nvSpPr>
        <p:spPr>
          <a:xfrm>
            <a:off x="9323614" y="1232358"/>
            <a:ext cx="2868385" cy="461665"/>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Diese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Bedingung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ist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entscheidend</a:t>
            </a:r>
            <a:r>
              <a:rPr lang="en-US" sz="1200" dirty="0">
                <a:latin typeface="Arial" panose="020B0604020202020204" pitchFamily="34" charset="0"/>
                <a:cs typeface="Arial" panose="020B0604020202020204" pitchFamily="34" charset="0"/>
              </a:rPr>
              <a:t> für die </a:t>
            </a:r>
            <a:r>
              <a:rPr lang="en-US" sz="1200" dirty="0" err="1">
                <a:latin typeface="Arial" panose="020B0604020202020204" pitchFamily="34" charset="0"/>
                <a:cs typeface="Arial" panose="020B0604020202020204" pitchFamily="34" charset="0"/>
              </a:rPr>
              <a:t>Kapitalnachfrage</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Unternehmen</a:t>
            </a:r>
            <a:r>
              <a:rPr lang="en-US" sz="1200" dirty="0">
                <a:latin typeface="Arial" panose="020B0604020202020204" pitchFamily="34" charset="0"/>
                <a:cs typeface="Arial" panose="020B0604020202020204" pitchFamily="34" charset="0"/>
              </a:rPr>
              <a:t>. </a:t>
            </a:r>
          </a:p>
        </p:txBody>
      </p:sp>
      <p:sp>
        <p:nvSpPr>
          <p:cNvPr id="15" name="TextBox 2"/>
          <p:cNvSpPr txBox="1"/>
          <p:nvPr/>
        </p:nvSpPr>
        <p:spPr>
          <a:xfrm>
            <a:off x="3796993" y="3742548"/>
            <a:ext cx="790187" cy="461665"/>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Realzinse</a:t>
            </a:r>
            <a:endParaRPr lang="en-US" sz="1200" dirty="0">
              <a:latin typeface="Arial" panose="020B0604020202020204" pitchFamily="34" charset="0"/>
              <a:cs typeface="Arial" panose="020B0604020202020204" pitchFamily="34" charset="0"/>
            </a:endParaRPr>
          </a:p>
        </p:txBody>
      </p:sp>
      <p:sp>
        <p:nvSpPr>
          <p:cNvPr id="16" name="TextBox 2"/>
          <p:cNvSpPr txBox="1"/>
          <p:nvPr/>
        </p:nvSpPr>
        <p:spPr>
          <a:xfrm>
            <a:off x="2354470" y="3013903"/>
            <a:ext cx="1276316" cy="646331"/>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Funktion</a:t>
            </a:r>
            <a:endParaRPr lang="en-US" sz="1200" dirty="0">
              <a:latin typeface="Arial" panose="020B0604020202020204" pitchFamily="34" charset="0"/>
              <a:cs typeface="Arial" panose="020B0604020202020204" pitchFamily="34" charset="0"/>
            </a:endParaRPr>
          </a:p>
          <a:p>
            <a:pPr algn="ctr"/>
            <a:r>
              <a:rPr lang="en-US" sz="1200" dirty="0" err="1">
                <a:latin typeface="Arial" panose="020B0604020202020204" pitchFamily="34" charset="0"/>
                <a:cs typeface="Arial" panose="020B0604020202020204" pitchFamily="34" charset="0"/>
              </a:rPr>
              <a:t>abhängig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vom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Kapitaleinsatz</a:t>
            </a:r>
            <a:r>
              <a:rPr lang="en-US" sz="1200" dirty="0">
                <a:latin typeface="Arial" panose="020B0604020202020204" pitchFamily="34" charset="0"/>
                <a:cs typeface="Arial" panose="020B0604020202020204" pitchFamily="34" charset="0"/>
              </a:rPr>
              <a:t> L</a:t>
            </a:r>
          </a:p>
        </p:txBody>
      </p:sp>
      <p:cxnSp>
        <p:nvCxnSpPr>
          <p:cNvPr id="17" name="Gerade Verbindung mit Pfeil 16"/>
          <p:cNvCxnSpPr/>
          <p:nvPr/>
        </p:nvCxnSpPr>
        <p:spPr>
          <a:xfrm>
            <a:off x="3306290" y="3660234"/>
            <a:ext cx="502312" cy="2200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
          <p:cNvSpPr txBox="1"/>
          <p:nvPr/>
        </p:nvSpPr>
        <p:spPr>
          <a:xfrm>
            <a:off x="4499040" y="2937829"/>
            <a:ext cx="412841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Von </a:t>
            </a:r>
            <a:r>
              <a:rPr lang="en-US" sz="1200" dirty="0" err="1">
                <a:latin typeface="Arial" panose="020B0604020202020204" pitchFamily="34" charset="0"/>
                <a:cs typeface="Arial" panose="020B0604020202020204" pitchFamily="34" charset="0"/>
              </a:rPr>
              <a:t>dieser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Funktion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wissen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wir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aus</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Annahme</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abnehmenden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Grenzerträge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dass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monoton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fallend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Kapitaleinsatz</a:t>
            </a:r>
            <a:r>
              <a:rPr lang="en-US" sz="1200" dirty="0">
                <a:latin typeface="Arial" panose="020B0604020202020204" pitchFamily="34" charset="0"/>
                <a:cs typeface="Arial" panose="020B0604020202020204" pitchFamily="34" charset="0"/>
              </a:rPr>
              <a:t> K </a:t>
            </a:r>
            <a:r>
              <a:rPr lang="en-US" sz="1200" dirty="0" err="1">
                <a:latin typeface="Arial" panose="020B0604020202020204" pitchFamily="34" charset="0"/>
                <a:cs typeface="Arial" panose="020B0604020202020204" pitchFamily="34" charset="0"/>
              </a:rPr>
              <a:t>ist</a:t>
            </a:r>
            <a:endParaRPr lang="en-US" sz="1200" dirty="0">
              <a:latin typeface="Arial" panose="020B0604020202020204" pitchFamily="34" charset="0"/>
              <a:cs typeface="Arial" panose="020B0604020202020204" pitchFamily="34" charset="0"/>
            </a:endParaRPr>
          </a:p>
        </p:txBody>
      </p:sp>
      <p:cxnSp>
        <p:nvCxnSpPr>
          <p:cNvPr id="24" name="Gerade Verbindung mit Pfeil 23"/>
          <p:cNvCxnSpPr/>
          <p:nvPr/>
        </p:nvCxnSpPr>
        <p:spPr>
          <a:xfrm>
            <a:off x="5442070" y="3571992"/>
            <a:ext cx="523138" cy="308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
          <p:cNvSpPr txBox="1"/>
          <p:nvPr/>
        </p:nvSpPr>
        <p:spPr>
          <a:xfrm>
            <a:off x="7702493" y="3908484"/>
            <a:ext cx="4128410"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diese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Gleichung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kann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nach</a:t>
            </a:r>
            <a:r>
              <a:rPr lang="en-US" sz="1200" dirty="0">
                <a:latin typeface="Arial" panose="020B0604020202020204" pitchFamily="34" charset="0"/>
                <a:cs typeface="Arial" panose="020B0604020202020204" pitchFamily="34" charset="0"/>
              </a:rPr>
              <a:t> K </a:t>
            </a:r>
            <a:r>
              <a:rPr lang="en-US" sz="1200" dirty="0" err="1">
                <a:latin typeface="Arial" panose="020B0604020202020204" pitchFamily="34" charset="0"/>
                <a:cs typeface="Arial" panose="020B0604020202020204" pitchFamily="34" charset="0"/>
              </a:rPr>
              <a:t>aufgelöst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werden</a:t>
            </a:r>
            <a:r>
              <a:rPr lang="en-US" sz="1200" dirty="0">
                <a:latin typeface="Arial" panose="020B0604020202020204" pitchFamily="34" charset="0"/>
                <a:cs typeface="Arial" panose="020B0604020202020204" pitchFamily="34" charset="0"/>
              </a:rPr>
              <a:t> und        man </a:t>
            </a:r>
            <a:r>
              <a:rPr lang="en-US" sz="1200" dirty="0" err="1">
                <a:latin typeface="Arial" panose="020B0604020202020204" pitchFamily="34" charset="0"/>
                <a:cs typeface="Arial" panose="020B0604020202020204" pitchFamily="34" charset="0"/>
              </a:rPr>
              <a:t>erhält</a:t>
            </a:r>
            <a:r>
              <a:rPr lang="en-US" sz="1200" dirty="0">
                <a:latin typeface="Arial" panose="020B0604020202020204" pitchFamily="34" charset="0"/>
                <a:cs typeface="Arial" panose="020B0604020202020204" pitchFamily="34" charset="0"/>
              </a:rPr>
              <a:t> den </a:t>
            </a:r>
            <a:r>
              <a:rPr lang="en-US" sz="1200" dirty="0" err="1">
                <a:latin typeface="Arial" panose="020B0604020202020204" pitchFamily="34" charset="0"/>
                <a:cs typeface="Arial" panose="020B0604020202020204" pitchFamily="34" charset="0"/>
              </a:rPr>
              <a:t>erwarteten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Zusammenhang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dass</a:t>
            </a:r>
            <a:r>
              <a:rPr lang="en-US" sz="1200" dirty="0">
                <a:latin typeface="Arial" panose="020B0604020202020204" pitchFamily="34" charset="0"/>
                <a:cs typeface="Arial" panose="020B0604020202020204" pitchFamily="34" charset="0"/>
              </a:rPr>
              <a:t> die </a:t>
            </a:r>
            <a:r>
              <a:rPr lang="en-US" sz="1200" dirty="0" err="1">
                <a:latin typeface="Arial" panose="020B0604020202020204" pitchFamily="34" charset="0"/>
                <a:cs typeface="Arial" panose="020B0604020202020204" pitchFamily="34" charset="0"/>
              </a:rPr>
              <a:t>Kapitalnachfrage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fällt</a:t>
            </a:r>
            <a:r>
              <a:rPr lang="en-US" sz="1200" dirty="0">
                <a:latin typeface="Arial" panose="020B0604020202020204" pitchFamily="34" charset="0"/>
                <a:cs typeface="Arial" panose="020B0604020202020204" pitchFamily="34" charset="0"/>
              </a:rPr>
              <a:t>, je </a:t>
            </a:r>
            <a:r>
              <a:rPr lang="en-US" sz="1200" dirty="0" err="1">
                <a:latin typeface="Arial" panose="020B0604020202020204" pitchFamily="34" charset="0"/>
                <a:cs typeface="Arial" panose="020B0604020202020204" pitchFamily="34" charset="0"/>
              </a:rPr>
              <a:t>höher</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Realzins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ist</a:t>
            </a:r>
            <a:r>
              <a:rPr lang="en-US" sz="12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Also: “Die </a:t>
            </a:r>
            <a:r>
              <a:rPr lang="en-US" sz="1200" b="1" dirty="0" err="1">
                <a:latin typeface="Arial" panose="020B0604020202020204" pitchFamily="34" charset="0"/>
                <a:cs typeface="Arial" panose="020B0604020202020204" pitchFamily="34" charset="0"/>
              </a:rPr>
              <a:t>Unternehmen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fragen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umso</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weniger</a:t>
            </a:r>
            <a:r>
              <a:rPr lang="en-US" sz="1200" b="1" dirty="0">
                <a:latin typeface="Arial" panose="020B0604020202020204" pitchFamily="34" charset="0"/>
                <a:cs typeface="Arial" panose="020B0604020202020204" pitchFamily="34" charset="0"/>
              </a:rPr>
              <a:t> Kapital </a:t>
            </a:r>
            <a:r>
              <a:rPr lang="en-US" sz="1200" b="1" dirty="0" err="1">
                <a:latin typeface="Arial" panose="020B0604020202020204" pitchFamily="34" charset="0"/>
                <a:cs typeface="Arial" panose="020B0604020202020204" pitchFamily="34" charset="0"/>
              </a:rPr>
              <a:t>nach</a:t>
            </a:r>
            <a:r>
              <a:rPr lang="en-US" sz="1200" b="1" dirty="0">
                <a:latin typeface="Arial" panose="020B0604020202020204" pitchFamily="34" charset="0"/>
                <a:cs typeface="Arial" panose="020B0604020202020204" pitchFamily="34" charset="0"/>
              </a:rPr>
              <a:t>, je </a:t>
            </a:r>
            <a:r>
              <a:rPr lang="en-US" sz="1200" b="1" dirty="0" err="1">
                <a:latin typeface="Arial" panose="020B0604020202020204" pitchFamily="34" charset="0"/>
                <a:cs typeface="Arial" panose="020B0604020202020204" pitchFamily="34" charset="0"/>
              </a:rPr>
              <a:t>mehr</a:t>
            </a:r>
            <a:r>
              <a:rPr lang="en-US" sz="1200" b="1" dirty="0">
                <a:latin typeface="Arial" panose="020B0604020202020204" pitchFamily="34" charset="0"/>
                <a:cs typeface="Arial" panose="020B0604020202020204" pitchFamily="34" charset="0"/>
              </a:rPr>
              <a:t> die </a:t>
            </a:r>
            <a:r>
              <a:rPr lang="en-US" sz="1200" b="1" dirty="0" err="1">
                <a:latin typeface="Arial" panose="020B0604020202020204" pitchFamily="34" charset="0"/>
                <a:cs typeface="Arial" panose="020B0604020202020204" pitchFamily="34" charset="0"/>
              </a:rPr>
              <a:t>Finanzierungskosten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sind</a:t>
            </a:r>
            <a:r>
              <a:rPr lang="en-US" sz="1200" b="1" dirty="0">
                <a:latin typeface="Arial" panose="020B0604020202020204" pitchFamily="34" charset="0"/>
                <a:cs typeface="Arial" panose="020B0604020202020204" pitchFamily="34" charset="0"/>
              </a:rPr>
              <a:t>.”</a:t>
            </a: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62C08A61-934B-1C35-B11B-42983528F9DE}"/>
                  </a:ext>
                </a:extLst>
              </p:cNvPr>
              <p:cNvSpPr txBox="1"/>
              <p:nvPr/>
            </p:nvSpPr>
            <p:spPr>
              <a:xfrm>
                <a:off x="2677731" y="3963364"/>
                <a:ext cx="1873499" cy="764505"/>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𝐴</m:t>
                      </m:r>
                      <m:f>
                        <m:fPr>
                          <m:ctrlPr>
                            <a:rPr lang="de-DE" sz="2400" i="1" dirty="0" smtClean="0">
                              <a:latin typeface="Cambria Math" panose="02040503050406030204" pitchFamily="18" charset="0"/>
                            </a:rPr>
                          </m:ctrlPr>
                        </m:fPr>
                        <m:num>
                          <m:r>
                            <a:rPr lang="de-DE" sz="2400" i="1" dirty="0" smtClean="0">
                              <a:latin typeface="Cambria Math" panose="02040503050406030204" pitchFamily="18" charset="0"/>
                            </a:rPr>
                            <m:t>𝜕</m:t>
                          </m:r>
                          <m:r>
                            <a:rPr lang="de-DE" sz="2400" b="0" i="1" dirty="0" smtClean="0">
                              <a:latin typeface="Cambria Math" panose="02040503050406030204" pitchFamily="18" charset="0"/>
                            </a:rPr>
                            <m:t>𝐹</m:t>
                          </m:r>
                        </m:num>
                        <m:den>
                          <m:r>
                            <a:rPr lang="de-DE" sz="2400" i="1" dirty="0">
                              <a:latin typeface="Cambria Math" panose="02040503050406030204" pitchFamily="18" charset="0"/>
                            </a:rPr>
                            <m:t>𝜕</m:t>
                          </m:r>
                          <m:r>
                            <a:rPr lang="de-DE" sz="2400" b="0" i="1" dirty="0" smtClean="0">
                              <a:latin typeface="Cambria Math" panose="02040503050406030204" pitchFamily="18" charset="0"/>
                            </a:rPr>
                            <m:t>𝐾</m:t>
                          </m:r>
                        </m:den>
                      </m:f>
                      <m:r>
                        <a:rPr lang="de-DE" sz="2400" b="0" i="1" dirty="0" smtClean="0">
                          <a:latin typeface="Cambria Math" panose="02040503050406030204" pitchFamily="18" charset="0"/>
                        </a:rPr>
                        <m:t>=</m:t>
                      </m:r>
                      <m:f>
                        <m:fPr>
                          <m:ctrlPr>
                            <a:rPr lang="de-DE" sz="2400" i="1" dirty="0">
                              <a:latin typeface="Cambria Math" panose="02040503050406030204" pitchFamily="18" charset="0"/>
                            </a:rPr>
                          </m:ctrlPr>
                        </m:fPr>
                        <m:num>
                          <m:r>
                            <a:rPr lang="de-DE" sz="2400" b="0" i="1" dirty="0" smtClean="0">
                              <a:latin typeface="Cambria Math" panose="02040503050406030204" pitchFamily="18" charset="0"/>
                            </a:rPr>
                            <m:t>𝑖</m:t>
                          </m:r>
                        </m:num>
                        <m:den>
                          <m:r>
                            <a:rPr lang="de-DE" sz="2400" b="0" i="1" dirty="0" smtClean="0">
                              <a:latin typeface="Cambria Math" panose="02040503050406030204" pitchFamily="18" charset="0"/>
                            </a:rPr>
                            <m:t>𝑝</m:t>
                          </m:r>
                        </m:den>
                      </m:f>
                      <m:r>
                        <a:rPr lang="de-DE" sz="2400" b="0" i="1" dirty="0" smtClean="0">
                          <a:latin typeface="Cambria Math" panose="02040503050406030204" pitchFamily="18" charset="0"/>
                        </a:rPr>
                        <m:t>=</m:t>
                      </m:r>
                      <m:r>
                        <a:rPr lang="de-DE" sz="2400" b="0" i="1" dirty="0" smtClean="0">
                          <a:latin typeface="Cambria Math" panose="02040503050406030204" pitchFamily="18" charset="0"/>
                        </a:rPr>
                        <m:t>𝑟</m:t>
                      </m:r>
                    </m:oMath>
                  </m:oMathPara>
                </a14:m>
                <a:endParaRPr lang="de-DE" sz="2400" dirty="0"/>
              </a:p>
            </p:txBody>
          </p:sp>
        </mc:Choice>
        <mc:Fallback xmlns="">
          <p:sp>
            <p:nvSpPr>
              <p:cNvPr id="4" name="Textfeld 3">
                <a:extLst>
                  <a:ext uri="{FF2B5EF4-FFF2-40B4-BE49-F238E27FC236}">
                    <a16:creationId xmlns:a16="http://schemas.microsoft.com/office/drawing/2014/main" id="{62C08A61-934B-1C35-B11B-42983528F9DE}"/>
                  </a:ext>
                </a:extLst>
              </p:cNvPr>
              <p:cNvSpPr txBox="1">
                <a:spLocks noRot="1" noChangeAspect="1" noMove="1" noResize="1" noEditPoints="1" noAdjustHandles="1" noChangeArrowheads="1" noChangeShapeType="1" noTextEdit="1"/>
              </p:cNvSpPr>
              <p:nvPr/>
            </p:nvSpPr>
            <p:spPr>
              <a:xfrm>
                <a:off x="2677731" y="3963364"/>
                <a:ext cx="1873499" cy="76450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14DD4037-80ED-D18C-BBB2-50B450FDDD81}"/>
                  </a:ext>
                </a:extLst>
              </p:cNvPr>
              <p:cNvSpPr txBox="1"/>
              <p:nvPr/>
            </p:nvSpPr>
            <p:spPr>
              <a:xfrm>
                <a:off x="5365760" y="3866942"/>
                <a:ext cx="1193404" cy="741100"/>
              </a:xfrm>
              <a:prstGeom prst="rect">
                <a:avLst/>
              </a:prstGeom>
              <a:solidFill>
                <a:srgbClr val="FFFFFF"/>
              </a:solidFill>
            </p:spPr>
            <p:txBody>
              <a:bodyPr wrap="square" lIns="0" tIns="0" rIns="0" bIns="0" rtlCol="0">
                <a:spAutoFit/>
              </a:bodyPr>
              <a:lstStyle>
                <a:defPPr>
                  <a:defRPr lang="de-DE"/>
                </a:defPPr>
                <a:lvl1pPr>
                  <a:defRPr sz="24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2</m:t>
                              </m:r>
                            </m:sup>
                          </m:sSup>
                          <m:r>
                            <a:rPr lang="de-DE" dirty="0">
                              <a:latin typeface="Cambria Math" panose="02040503050406030204" pitchFamily="18" charset="0"/>
                            </a:rPr>
                            <m:t>𝐹</m:t>
                          </m:r>
                        </m:num>
                        <m:den>
                          <m:r>
                            <a:rPr lang="de-DE" dirty="0">
                              <a:latin typeface="Cambria Math" panose="02040503050406030204" pitchFamily="18" charset="0"/>
                            </a:rPr>
                            <m:t>𝜕</m:t>
                          </m:r>
                          <m:sSup>
                            <m:sSupPr>
                              <m:ctrlPr>
                                <a:rPr lang="de-DE" i="1" dirty="0">
                                  <a:latin typeface="Cambria Math" panose="02040503050406030204" pitchFamily="18" charset="0"/>
                                </a:rPr>
                              </m:ctrlPr>
                            </m:sSupPr>
                            <m:e>
                              <m:r>
                                <a:rPr lang="de-DE" dirty="0">
                                  <a:latin typeface="Cambria Math" panose="02040503050406030204" pitchFamily="18" charset="0"/>
                                </a:rPr>
                                <m:t>𝐾</m:t>
                              </m:r>
                            </m:e>
                            <m:sup>
                              <m:r>
                                <a:rPr lang="de-DE" dirty="0">
                                  <a:latin typeface="Cambria Math" panose="02040503050406030204" pitchFamily="18" charset="0"/>
                                </a:rPr>
                                <m:t>2</m:t>
                              </m:r>
                            </m:sup>
                          </m:sSup>
                        </m:den>
                      </m:f>
                      <m:r>
                        <a:rPr lang="de-DE" dirty="0">
                          <a:latin typeface="Cambria Math" panose="02040503050406030204" pitchFamily="18" charset="0"/>
                        </a:rPr>
                        <m:t>&lt;0</m:t>
                      </m:r>
                    </m:oMath>
                  </m:oMathPara>
                </a14:m>
                <a:endParaRPr lang="de-DE" dirty="0"/>
              </a:p>
            </p:txBody>
          </p:sp>
        </mc:Choice>
        <mc:Fallback xmlns="">
          <p:sp>
            <p:nvSpPr>
              <p:cNvPr id="21" name="Textfeld 20">
                <a:extLst>
                  <a:ext uri="{FF2B5EF4-FFF2-40B4-BE49-F238E27FC236}">
                    <a16:creationId xmlns:a16="http://schemas.microsoft.com/office/drawing/2014/main" id="{14DD4037-80ED-D18C-BBB2-50B450FDDD81}"/>
                  </a:ext>
                </a:extLst>
              </p:cNvPr>
              <p:cNvSpPr txBox="1">
                <a:spLocks noRot="1" noChangeAspect="1" noMove="1" noResize="1" noEditPoints="1" noAdjustHandles="1" noChangeArrowheads="1" noChangeShapeType="1" noTextEdit="1"/>
              </p:cNvSpPr>
              <p:nvPr/>
            </p:nvSpPr>
            <p:spPr>
              <a:xfrm>
                <a:off x="5365760" y="3866942"/>
                <a:ext cx="1193404" cy="741100"/>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A152424C-8266-8981-1EE8-0B319458C76D}"/>
                  </a:ext>
                </a:extLst>
              </p:cNvPr>
              <p:cNvSpPr txBox="1"/>
              <p:nvPr/>
            </p:nvSpPr>
            <p:spPr>
              <a:xfrm>
                <a:off x="2506161" y="5260578"/>
                <a:ext cx="973320"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m:oMathPara>
                </a14:m>
                <a:endParaRPr lang="de-DE" dirty="0"/>
              </a:p>
            </p:txBody>
          </p:sp>
        </mc:Choice>
        <mc:Fallback xmlns="">
          <p:sp>
            <p:nvSpPr>
              <p:cNvPr id="25" name="Textfeld 24">
                <a:extLst>
                  <a:ext uri="{FF2B5EF4-FFF2-40B4-BE49-F238E27FC236}">
                    <a16:creationId xmlns:a16="http://schemas.microsoft.com/office/drawing/2014/main" id="{A152424C-8266-8981-1EE8-0B319458C76D}"/>
                  </a:ext>
                </a:extLst>
              </p:cNvPr>
              <p:cNvSpPr txBox="1">
                <a:spLocks noRot="1" noChangeAspect="1" noMove="1" noResize="1" noEditPoints="1" noAdjustHandles="1" noChangeArrowheads="1" noChangeShapeType="1" noTextEdit="1"/>
              </p:cNvSpPr>
              <p:nvPr/>
            </p:nvSpPr>
            <p:spPr>
              <a:xfrm>
                <a:off x="2506161" y="5260578"/>
                <a:ext cx="973320" cy="563359"/>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154A5A4B-4C1F-C178-CB20-DDBE97F19184}"/>
                  </a:ext>
                </a:extLst>
              </p:cNvPr>
              <p:cNvSpPr txBox="1"/>
              <p:nvPr/>
            </p:nvSpPr>
            <p:spPr>
              <a:xfrm>
                <a:off x="7406641" y="5255093"/>
                <a:ext cx="1220810" cy="509691"/>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𝐴</m:t>
                      </m:r>
                      <m:f>
                        <m:fPr>
                          <m:ctrlPr>
                            <a:rPr lang="de-DE" sz="1600" i="1" dirty="0" smtClean="0">
                              <a:latin typeface="Cambria Math" panose="02040503050406030204" pitchFamily="18" charset="0"/>
                            </a:rPr>
                          </m:ctrlPr>
                        </m:fPr>
                        <m:num>
                          <m:r>
                            <a:rPr lang="de-DE" sz="1600" i="1" dirty="0" smtClean="0">
                              <a:latin typeface="Cambria Math" panose="02040503050406030204" pitchFamily="18" charset="0"/>
                            </a:rPr>
                            <m:t>𝜕</m:t>
                          </m:r>
                          <m:r>
                            <a:rPr lang="de-DE" sz="1600" b="0" i="1" dirty="0" smtClean="0">
                              <a:latin typeface="Cambria Math" panose="02040503050406030204" pitchFamily="18" charset="0"/>
                            </a:rPr>
                            <m:t>𝐹</m:t>
                          </m:r>
                        </m:num>
                        <m:den>
                          <m:r>
                            <a:rPr lang="de-DE" sz="1600" i="1" dirty="0">
                              <a:latin typeface="Cambria Math" panose="02040503050406030204" pitchFamily="18" charset="0"/>
                            </a:rPr>
                            <m:t>𝜕</m:t>
                          </m:r>
                          <m:r>
                            <a:rPr lang="de-DE" sz="1600" b="0" i="1" dirty="0" smtClean="0">
                              <a:latin typeface="Cambria Math" panose="02040503050406030204" pitchFamily="18" charset="0"/>
                            </a:rPr>
                            <m:t>𝐾</m:t>
                          </m:r>
                        </m:den>
                      </m:f>
                      <m:r>
                        <a:rPr lang="de-DE" sz="1600" b="0" i="1" dirty="0" smtClean="0">
                          <a:latin typeface="Cambria Math" panose="02040503050406030204" pitchFamily="18" charset="0"/>
                        </a:rPr>
                        <m:t>=</m:t>
                      </m:r>
                      <m:f>
                        <m:fPr>
                          <m:ctrlPr>
                            <a:rPr lang="de-DE" sz="1600" i="1" dirty="0">
                              <a:latin typeface="Cambria Math" panose="02040503050406030204" pitchFamily="18" charset="0"/>
                            </a:rPr>
                          </m:ctrlPr>
                        </m:fPr>
                        <m:num>
                          <m:r>
                            <a:rPr lang="de-DE" sz="1600" b="0" i="1" dirty="0" smtClean="0">
                              <a:latin typeface="Cambria Math" panose="02040503050406030204" pitchFamily="18" charset="0"/>
                            </a:rPr>
                            <m:t>𝑖</m:t>
                          </m:r>
                        </m:num>
                        <m:den>
                          <m:r>
                            <a:rPr lang="de-DE" sz="1600" b="0" i="1" dirty="0" smtClean="0">
                              <a:latin typeface="Cambria Math" panose="02040503050406030204" pitchFamily="18" charset="0"/>
                            </a:rPr>
                            <m:t>𝑝</m:t>
                          </m:r>
                        </m:den>
                      </m:f>
                      <m:r>
                        <a:rPr lang="de-DE" sz="1600" b="0" i="0" dirty="0" smtClean="0">
                          <a:latin typeface="Cambria Math" panose="02040503050406030204" pitchFamily="18" charset="0"/>
                        </a:rPr>
                        <m:t>=</m:t>
                      </m:r>
                      <m:r>
                        <m:rPr>
                          <m:sty m:val="p"/>
                        </m:rPr>
                        <a:rPr lang="de-DE" sz="1600" b="0" i="0" dirty="0" smtClean="0">
                          <a:latin typeface="Cambria Math" panose="02040503050406030204" pitchFamily="18" charset="0"/>
                        </a:rPr>
                        <m:t>r</m:t>
                      </m:r>
                    </m:oMath>
                  </m:oMathPara>
                </a14:m>
                <a:endParaRPr lang="de-DE" sz="1600" dirty="0"/>
              </a:p>
            </p:txBody>
          </p:sp>
        </mc:Choice>
        <mc:Fallback xmlns="">
          <p:sp>
            <p:nvSpPr>
              <p:cNvPr id="27" name="Textfeld 26">
                <a:extLst>
                  <a:ext uri="{FF2B5EF4-FFF2-40B4-BE49-F238E27FC236}">
                    <a16:creationId xmlns:a16="http://schemas.microsoft.com/office/drawing/2014/main" id="{154A5A4B-4C1F-C178-CB20-DDBE97F19184}"/>
                  </a:ext>
                </a:extLst>
              </p:cNvPr>
              <p:cNvSpPr txBox="1">
                <a:spLocks noRot="1" noChangeAspect="1" noMove="1" noResize="1" noEditPoints="1" noAdjustHandles="1" noChangeArrowheads="1" noChangeShapeType="1" noTextEdit="1"/>
              </p:cNvSpPr>
              <p:nvPr/>
            </p:nvSpPr>
            <p:spPr>
              <a:xfrm>
                <a:off x="7406641" y="5255093"/>
                <a:ext cx="1220810" cy="509691"/>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F885FC24-D37A-34F3-B595-6654EDF42AFA}"/>
                  </a:ext>
                </a:extLst>
              </p:cNvPr>
              <p:cNvSpPr txBox="1"/>
              <p:nvPr/>
            </p:nvSpPr>
            <p:spPr>
              <a:xfrm>
                <a:off x="2155524" y="5667846"/>
                <a:ext cx="522207"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r>
                            <a:rPr lang="de-DE" b="0" i="1" dirty="0" smtClean="0">
                              <a:latin typeface="Cambria Math" panose="02040503050406030204" pitchFamily="18" charset="0"/>
                            </a:rPr>
                            <m:t>𝑖</m:t>
                          </m:r>
                        </m:num>
                        <m:den>
                          <m:r>
                            <a:rPr lang="de-DE" b="0" i="1" dirty="0" smtClean="0">
                              <a:latin typeface="Cambria Math" panose="02040503050406030204" pitchFamily="18" charset="0"/>
                            </a:rPr>
                            <m:t>𝑝</m:t>
                          </m:r>
                        </m:den>
                      </m:f>
                    </m:oMath>
                  </m:oMathPara>
                </a14:m>
                <a:endParaRPr lang="de-DE" dirty="0"/>
              </a:p>
            </p:txBody>
          </p:sp>
        </mc:Choice>
        <mc:Fallback xmlns="">
          <p:sp>
            <p:nvSpPr>
              <p:cNvPr id="30" name="Textfeld 29">
                <a:extLst>
                  <a:ext uri="{FF2B5EF4-FFF2-40B4-BE49-F238E27FC236}">
                    <a16:creationId xmlns:a16="http://schemas.microsoft.com/office/drawing/2014/main" id="{F885FC24-D37A-34F3-B595-6654EDF42AFA}"/>
                  </a:ext>
                </a:extLst>
              </p:cNvPr>
              <p:cNvSpPr txBox="1">
                <a:spLocks noRot="1" noChangeAspect="1" noMove="1" noResize="1" noEditPoints="1" noAdjustHandles="1" noChangeArrowheads="1" noChangeShapeType="1" noTextEdit="1"/>
              </p:cNvSpPr>
              <p:nvPr/>
            </p:nvSpPr>
            <p:spPr>
              <a:xfrm>
                <a:off x="2155524" y="5667846"/>
                <a:ext cx="522207" cy="563359"/>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5E6355C-26C8-B8D8-2A87-BACEDB14A57A}"/>
                  </a:ext>
                </a:extLst>
              </p:cNvPr>
              <p:cNvSpPr txBox="1"/>
              <p:nvPr/>
            </p:nvSpPr>
            <p:spPr>
              <a:xfrm>
                <a:off x="2600117" y="5729920"/>
                <a:ext cx="5673284" cy="802720"/>
              </a:xfrm>
              <a:prstGeom prst="rect">
                <a:avLst/>
              </a:prstGeom>
              <a:noFill/>
            </p:spPr>
            <p:txBody>
              <a:bodyPr wrap="none" rtlCol="0">
                <a:spAutoFit/>
              </a:bodyPr>
              <a:lstStyle/>
              <a:p>
                <a:r>
                  <a:rPr lang="de-DE" dirty="0"/>
                  <a:t>Die Kapitalnachfrage wird gemäß dem Wirtschaftskreislauf</a:t>
                </a:r>
              </a:p>
              <a:p>
                <a:r>
                  <a:rPr lang="de-DE" dirty="0"/>
                  <a:t>auch als Investitionsnachfrage interpretiert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a14:m>
                <a:r>
                  <a:rPr lang="de-DE" dirty="0"/>
                  <a:t>=I(r)</a:t>
                </a:r>
              </a:p>
            </p:txBody>
          </p:sp>
        </mc:Choice>
        <mc:Fallback xmlns="">
          <p:sp>
            <p:nvSpPr>
              <p:cNvPr id="2" name="Textfeld 1">
                <a:extLst>
                  <a:ext uri="{FF2B5EF4-FFF2-40B4-BE49-F238E27FC236}">
                    <a16:creationId xmlns:a16="http://schemas.microsoft.com/office/drawing/2014/main" id="{55E6355C-26C8-B8D8-2A87-BACEDB14A57A}"/>
                  </a:ext>
                </a:extLst>
              </p:cNvPr>
              <p:cNvSpPr txBox="1">
                <a:spLocks noRot="1" noChangeAspect="1" noMove="1" noResize="1" noEditPoints="1" noAdjustHandles="1" noChangeArrowheads="1" noChangeShapeType="1" noTextEdit="1"/>
              </p:cNvSpPr>
              <p:nvPr/>
            </p:nvSpPr>
            <p:spPr>
              <a:xfrm>
                <a:off x="2600117" y="5729920"/>
                <a:ext cx="5673284" cy="802720"/>
              </a:xfrm>
              <a:prstGeom prst="rect">
                <a:avLst/>
              </a:prstGeom>
              <a:blipFill>
                <a:blip r:embed="rId9"/>
                <a:stretch>
                  <a:fillRect l="-968" t="-4545" r="-323"/>
                </a:stretch>
              </a:blipFill>
            </p:spPr>
            <p:txBody>
              <a:bodyPr/>
              <a:lstStyle/>
              <a:p>
                <a:r>
                  <a:rPr lang="de-DE">
                    <a:noFill/>
                  </a:rPr>
                  <a:t> </a:t>
                </a:r>
              </a:p>
            </p:txBody>
          </p:sp>
        </mc:Fallback>
      </mc:AlternateContent>
    </p:spTree>
    <p:extLst>
      <p:ext uri="{BB962C8B-B14F-4D97-AF65-F5344CB8AC3E}">
        <p14:creationId xmlns:p14="http://schemas.microsoft.com/office/powerpoint/2010/main" val="28776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4" grpId="0"/>
      <p:bldP spid="15" grpId="0"/>
      <p:bldP spid="16" grpId="0"/>
      <p:bldP spid="23"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sp>
        <p:nvSpPr>
          <p:cNvPr id="10" name="TextBox 2"/>
          <p:cNvSpPr txBox="1"/>
          <p:nvPr/>
        </p:nvSpPr>
        <p:spPr>
          <a:xfrm>
            <a:off x="7907256" y="1420400"/>
            <a:ext cx="4284744" cy="892552"/>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Gegeben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ein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Realzinsniveau</a:t>
            </a:r>
            <a:r>
              <a:rPr lang="en-US" sz="12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von r</a:t>
            </a:r>
            <a:r>
              <a:rPr lang="de-DE" sz="1400" baseline="-25000" dirty="0"/>
              <a:t>1</a:t>
            </a:r>
            <a:r>
              <a:rPr lang="de-DE" sz="1400" dirty="0"/>
              <a:t> ergibt sich</a:t>
            </a:r>
            <a:r>
              <a:rPr lang="en-US" sz="14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grafisch</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reale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Gewinn</a:t>
            </a:r>
            <a:r>
              <a:rPr lang="en-US" sz="1200" dirty="0">
                <a:latin typeface="Arial" panose="020B0604020202020204" pitchFamily="34" charset="0"/>
                <a:cs typeface="Arial" panose="020B0604020202020204" pitchFamily="34" charset="0"/>
              </a:rPr>
              <a:t> (</a:t>
            </a:r>
            <a:r>
              <a:rPr lang="el-GR" sz="1200" dirty="0">
                <a:latin typeface="Arial" panose="020B0604020202020204" pitchFamily="34" charset="0"/>
                <a:cs typeface="Arial" panose="020B0604020202020204" pitchFamily="34" charset="0"/>
              </a:rPr>
              <a:t>π</a:t>
            </a:r>
            <a:r>
              <a:rPr lang="de-DE" sz="1200"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als</a:t>
            </a:r>
            <a:r>
              <a:rPr lang="en-US" sz="1200" dirty="0">
                <a:latin typeface="Arial" panose="020B0604020202020204" pitchFamily="34" charset="0"/>
                <a:cs typeface="Arial" panose="020B0604020202020204" pitchFamily="34" charset="0"/>
              </a:rPr>
              <a:t> die </a:t>
            </a:r>
            <a:r>
              <a:rPr lang="en-US" sz="1200" dirty="0" err="1">
                <a:latin typeface="Arial" panose="020B0604020202020204" pitchFamily="34" charset="0"/>
                <a:cs typeface="Arial" panose="020B0604020202020204" pitchFamily="34" charset="0"/>
              </a:rPr>
              <a:t>Differenz</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zwischen</a:t>
            </a:r>
            <a:r>
              <a:rPr lang="en-US" sz="1200" dirty="0">
                <a:latin typeface="Arial" panose="020B0604020202020204" pitchFamily="34" charset="0"/>
                <a:cs typeface="Arial" panose="020B0604020202020204" pitchFamily="34" charset="0"/>
              </a:rPr>
              <a:t> dem Output und den </a:t>
            </a:r>
            <a:r>
              <a:rPr lang="en-US" sz="1200" dirty="0" err="1">
                <a:latin typeface="Arial" panose="020B0604020202020204" pitchFamily="34" charset="0"/>
                <a:cs typeface="Arial" panose="020B0604020202020204" pitchFamily="34" charset="0"/>
              </a:rPr>
              <a:t>realen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Kosten</a:t>
            </a:r>
            <a:r>
              <a:rPr lang="en-US" sz="1200" dirty="0">
                <a:latin typeface="Arial" panose="020B0604020202020204" pitchFamily="34" charset="0"/>
                <a:cs typeface="Arial" panose="020B0604020202020204" pitchFamily="34" charset="0"/>
              </a:rPr>
              <a:t> (y(K)-</a:t>
            </a:r>
            <a:r>
              <a:rPr lang="el-GR" sz="1200" dirty="0">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rPr>
              <a:t>r</a:t>
            </a:r>
            <a:r>
              <a:rPr lang="de-DE" sz="1200" baseline="-25000" dirty="0">
                <a:latin typeface="Arial" panose="020B0604020202020204" pitchFamily="34" charset="0"/>
                <a:cs typeface="Arial" panose="020B0604020202020204" pitchFamily="34" charset="0"/>
              </a:rPr>
              <a:t>1</a:t>
            </a:r>
            <a:r>
              <a:rPr lang="de-DE" sz="1200" dirty="0">
                <a:latin typeface="Arial" panose="020B0604020202020204" pitchFamily="34" charset="0"/>
                <a:cs typeface="Arial" panose="020B0604020202020204" pitchFamily="34" charset="0"/>
              </a:rPr>
              <a:t>K</a:t>
            </a:r>
            <a:r>
              <a:rPr lang="en-US" sz="1200" dirty="0">
                <a:latin typeface="Arial" panose="020B0604020202020204" pitchFamily="34" charset="0"/>
                <a:cs typeface="Arial" panose="020B0604020202020204" pitchFamily="34" charset="0"/>
              </a:rPr>
              <a:t>), also die </a:t>
            </a:r>
            <a:r>
              <a:rPr lang="en-US" sz="1200" dirty="0" err="1">
                <a:latin typeface="Arial" panose="020B0604020202020204" pitchFamily="34" charset="0"/>
                <a:cs typeface="Arial" panose="020B0604020202020204" pitchFamily="34" charset="0"/>
              </a:rPr>
              <a:t>Differenz</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zwischen</a:t>
            </a:r>
            <a:r>
              <a:rPr lang="en-US" sz="1200" dirty="0">
                <a:latin typeface="Arial" panose="020B0604020202020204" pitchFamily="34" charset="0"/>
                <a:cs typeface="Arial" panose="020B0604020202020204" pitchFamily="34" charset="0"/>
              </a:rPr>
              <a:t> </a:t>
            </a:r>
            <a:r>
              <a:rPr lang="en-US" sz="1400" dirty="0" err="1">
                <a:solidFill>
                  <a:schemeClr val="accent1"/>
                </a:solidFill>
              </a:rPr>
              <a:t>blauer</a:t>
            </a:r>
            <a:r>
              <a:rPr lang="en-US" sz="1200" dirty="0">
                <a:latin typeface="Arial" panose="020B0604020202020204" pitchFamily="34" charset="0"/>
                <a:cs typeface="Arial" panose="020B0604020202020204" pitchFamily="34" charset="0"/>
              </a:rPr>
              <a:t> und </a:t>
            </a:r>
            <a:r>
              <a:rPr lang="en-US" sz="1400" dirty="0" err="1">
                <a:solidFill>
                  <a:schemeClr val="accent2"/>
                </a:solidFill>
              </a:rPr>
              <a:t>gelber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Kurve</a:t>
            </a:r>
            <a:r>
              <a:rPr lang="en-US" sz="1200" dirty="0">
                <a:latin typeface="Arial" panose="020B0604020202020204" pitchFamily="34" charset="0"/>
                <a:cs typeface="Arial" panose="020B0604020202020204" pitchFamily="34" charset="0"/>
              </a:rPr>
              <a:t>. </a:t>
            </a:r>
          </a:p>
        </p:txBody>
      </p:sp>
      <p:cxnSp>
        <p:nvCxnSpPr>
          <p:cNvPr id="12" name="Gerade Verbindung mit Pfeil 11"/>
          <p:cNvCxnSpPr>
            <a:stCxn id="10" idx="1"/>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2"/>
          <p:cNvSpPr txBox="1"/>
          <p:nvPr/>
        </p:nvSpPr>
        <p:spPr>
          <a:xfrm>
            <a:off x="7877066" y="2257213"/>
            <a:ext cx="4314934" cy="1015663"/>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Das Gewinnmaximum liegt dann dort, wo der Abstand zwischen beiden Kurven am größten ist. Dies ist genau dort der Fall, wo die Tangente an die blaue Kurve gerade der Steigung der gelben Kurve entspricht. (Wertgrenzprodukt=Zins).</a:t>
            </a:r>
            <a:endParaRPr lang="en-US" sz="1200" dirty="0">
              <a:latin typeface="Arial" panose="020B0604020202020204" pitchFamily="34" charset="0"/>
              <a:cs typeface="Arial" panose="020B0604020202020204" pitchFamily="34" charset="0"/>
            </a:endParaRPr>
          </a:p>
        </p:txBody>
      </p:sp>
      <p:sp>
        <p:nvSpPr>
          <p:cNvPr id="14" name="TextBox 2"/>
          <p:cNvSpPr txBox="1"/>
          <p:nvPr/>
        </p:nvSpPr>
        <p:spPr>
          <a:xfrm>
            <a:off x="7907256" y="3190553"/>
            <a:ext cx="4284744" cy="492443"/>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Daraus erhalten wir die optimale Kapitalnachfrage abhängig vom Realzins r</a:t>
            </a:r>
            <a:r>
              <a:rPr lang="de-DE" sz="1400" baseline="-25000" dirty="0"/>
              <a:t>1</a:t>
            </a:r>
            <a:r>
              <a:rPr lang="de-DE" sz="1400" dirty="0"/>
              <a:t>.</a:t>
            </a:r>
            <a:endParaRPr lang="en-US" sz="1200" dirty="0">
              <a:latin typeface="Arial" panose="020B0604020202020204" pitchFamily="34" charset="0"/>
              <a:cs typeface="Arial" panose="020B0604020202020204" pitchFamily="34" charset="0"/>
            </a:endParaRPr>
          </a:p>
        </p:txBody>
      </p: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sp>
        <p:nvSpPr>
          <p:cNvPr id="17" name="TextBox 2"/>
          <p:cNvSpPr txBox="1"/>
          <p:nvPr/>
        </p:nvSpPr>
        <p:spPr>
          <a:xfrm>
            <a:off x="7877066" y="3575601"/>
            <a:ext cx="4314934" cy="523220"/>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Erhöhen wir den Reallohn v</a:t>
            </a:r>
            <a:r>
              <a:rPr lang="de-DE" sz="1400" dirty="0">
                <a:latin typeface="Arial" panose="020B0604020202020204" pitchFamily="34" charset="0"/>
                <a:cs typeface="Arial" panose="020B0604020202020204" pitchFamily="34" charset="0"/>
              </a:rPr>
              <a:t>on r</a:t>
            </a:r>
            <a:r>
              <a:rPr lang="de-DE" sz="1400" baseline="-25000" dirty="0"/>
              <a:t>1</a:t>
            </a:r>
            <a:r>
              <a:rPr lang="de-DE" sz="1400" dirty="0"/>
              <a:t> auf</a:t>
            </a:r>
            <a:r>
              <a:rPr lang="de-DE" sz="1400" dirty="0">
                <a:latin typeface="Arial" panose="020B0604020202020204" pitchFamily="34" charset="0"/>
                <a:cs typeface="Arial" panose="020B0604020202020204" pitchFamily="34" charset="0"/>
              </a:rPr>
              <a:t> r</a:t>
            </a:r>
            <a:r>
              <a:rPr lang="de-DE" sz="1400" baseline="-25000" dirty="0"/>
              <a:t>2</a:t>
            </a:r>
            <a:r>
              <a:rPr lang="de-DE" sz="1400" dirty="0"/>
              <a:t>&gt;</a:t>
            </a:r>
            <a:r>
              <a:rPr lang="de-DE" sz="1400" dirty="0">
                <a:latin typeface="Arial" panose="020B0604020202020204" pitchFamily="34" charset="0"/>
                <a:cs typeface="Arial" panose="020B0604020202020204" pitchFamily="34" charset="0"/>
              </a:rPr>
              <a:t> r</a:t>
            </a:r>
            <a:r>
              <a:rPr lang="de-DE" sz="1400" baseline="-25000" dirty="0"/>
              <a:t>1</a:t>
            </a:r>
            <a:r>
              <a:rPr lang="de-DE" sz="1400" dirty="0"/>
              <a:t>, so dreht sich Kurve der realen Kosten nach links</a:t>
            </a:r>
            <a:endParaRPr lang="en-US" sz="1400" dirty="0">
              <a:latin typeface="Arial" panose="020B0604020202020204" pitchFamily="34" charset="0"/>
              <a:cs typeface="Arial" panose="020B0604020202020204" pitchFamily="34" charset="0"/>
            </a:endParaRPr>
          </a:p>
        </p:txBody>
      </p:sp>
      <p:sp>
        <p:nvSpPr>
          <p:cNvPr id="18" name="TextBox 2"/>
          <p:cNvSpPr txBox="1"/>
          <p:nvPr/>
        </p:nvSpPr>
        <p:spPr>
          <a:xfrm>
            <a:off x="7892161" y="4018675"/>
            <a:ext cx="4284744" cy="492443"/>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Und es ergibt sich eine neue jetzt niedrigere optimale Arbeitsnachfrage</a:t>
            </a:r>
            <a:r>
              <a:rPr lang="de-DE" sz="1400" dirty="0">
                <a:latin typeface="Arial" panose="020B0604020202020204" pitchFamily="34" charset="0"/>
                <a:cs typeface="Arial" panose="020B0604020202020204" pitchFamily="34" charset="0"/>
              </a:rPr>
              <a:t> abhängig von</a:t>
            </a:r>
            <a:r>
              <a:rPr lang="el-GR" sz="1400" dirty="0"/>
              <a:t> </a:t>
            </a:r>
            <a:r>
              <a:rPr lang="de-DE" sz="1400" dirty="0"/>
              <a:t>r</a:t>
            </a:r>
            <a:r>
              <a:rPr lang="de-DE" sz="1400" baseline="-25000" dirty="0"/>
              <a:t>2</a:t>
            </a:r>
            <a:r>
              <a:rPr lang="de-DE" sz="1400" dirty="0"/>
              <a:t>.</a:t>
            </a:r>
            <a:r>
              <a:rPr lang="de-DE"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19" name="TextBox 2"/>
          <p:cNvSpPr txBox="1"/>
          <p:nvPr/>
        </p:nvSpPr>
        <p:spPr>
          <a:xfrm>
            <a:off x="7903882" y="4467112"/>
            <a:ext cx="4128410" cy="646331"/>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Dieses Procedere wird mit allen Realzinsniveaus durchgeführt und wir erhalten den monoton fallenden Zusammenhang zwischen Kapitalnachfrage und Realzins</a:t>
            </a:r>
            <a:endParaRPr lang="en-US" sz="1400" dirty="0">
              <a:latin typeface="Arial" panose="020B0604020202020204" pitchFamily="34" charset="0"/>
              <a:cs typeface="Arial" panose="020B0604020202020204" pitchFamily="34" charset="0"/>
            </a:endParaRP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P spid="17" grpId="0"/>
      <p:bldP spid="18" grpId="0"/>
      <p:bldP spid="19" grpId="0"/>
      <p:bldP spid="31" grpId="0"/>
      <p:bldP spid="32"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5665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r>
              <a:rPr lang="de-DE" baseline="-25000" dirty="0"/>
              <a:t>1</a:t>
            </a:r>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360996" cy="369332"/>
          </a:xfrm>
          <a:prstGeom prst="rect">
            <a:avLst/>
          </a:prstGeom>
        </p:spPr>
        <p:txBody>
          <a:bodyPr wrap="none">
            <a:spAutoFit/>
          </a:bodyPr>
          <a:lstStyle/>
          <a:p>
            <a:r>
              <a:rPr lang="de-DE" dirty="0"/>
              <a:t>c</a:t>
            </a:r>
            <a:r>
              <a:rPr lang="de-DE" baseline="-25000" dirty="0"/>
              <a:t>0</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914324" cy="369332"/>
          </a:xfrm>
          <a:prstGeom prst="rect">
            <a:avLst/>
          </a:prstGeom>
        </p:spPr>
        <p:txBody>
          <a:bodyPr wrap="none">
            <a:spAutoFit/>
          </a:bodyPr>
          <a:lstStyle/>
          <a:p>
            <a:r>
              <a:rPr lang="de-DE" dirty="0"/>
              <a:t>Budgetrestriktion: m</a:t>
            </a:r>
            <a:r>
              <a:rPr lang="de-DE" baseline="-25000" dirty="0"/>
              <a:t>0</a:t>
            </a:r>
            <a:r>
              <a:rPr lang="de-DE" dirty="0"/>
              <a:t>= c</a:t>
            </a:r>
            <a:r>
              <a:rPr lang="de-DE" baseline="-25000" dirty="0"/>
              <a:t>0</a:t>
            </a:r>
            <a:r>
              <a:rPr lang="de-DE" dirty="0"/>
              <a:t>+s</a:t>
            </a:r>
            <a:r>
              <a:rPr lang="de-DE" baseline="-25000" dirty="0"/>
              <a:t>0</a:t>
            </a:r>
            <a:endParaRPr lang="de-DE" dirty="0"/>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516762" cy="369332"/>
          </a:xfrm>
          <a:prstGeom prst="rect">
            <a:avLst/>
          </a:prstGeom>
        </p:spPr>
        <p:txBody>
          <a:bodyPr wrap="none">
            <a:spAutoFit/>
          </a:bodyPr>
          <a:lstStyle/>
          <a:p>
            <a:r>
              <a:rPr lang="de-DE" dirty="0"/>
              <a:t>und (1+r)s</a:t>
            </a:r>
            <a:r>
              <a:rPr lang="de-DE" baseline="-25000" dirty="0"/>
              <a:t>0</a:t>
            </a:r>
            <a:r>
              <a:rPr lang="de-DE" dirty="0"/>
              <a:t>=c</a:t>
            </a:r>
            <a:r>
              <a:rPr lang="de-DE" baseline="-25000" dirty="0"/>
              <a:t>1</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86899" cy="369332"/>
          </a:xfrm>
          <a:prstGeom prst="rect">
            <a:avLst/>
          </a:prstGeom>
        </p:spPr>
        <p:txBody>
          <a:bodyPr wrap="none">
            <a:spAutoFit/>
          </a:bodyPr>
          <a:lstStyle/>
          <a:p>
            <a:r>
              <a:rPr lang="de-DE" dirty="0"/>
              <a:t>Nutzenfunktion: u(c</a:t>
            </a:r>
            <a:r>
              <a:rPr lang="de-DE" baseline="-25000" dirty="0"/>
              <a:t>0</a:t>
            </a:r>
            <a:r>
              <a:rPr lang="de-DE" dirty="0"/>
              <a:t>,c</a:t>
            </a:r>
            <a:r>
              <a:rPr lang="de-DE" baseline="-25000" dirty="0"/>
              <a:t>1</a:t>
            </a:r>
            <a:r>
              <a:rPr lang="de-DE" dirty="0"/>
              <a:t>)</a:t>
            </a:r>
          </a:p>
        </p:txBody>
      </p:sp>
    </p:spTree>
    <p:extLst>
      <p:ext uri="{BB962C8B-B14F-4D97-AF65-F5344CB8AC3E}">
        <p14:creationId xmlns:p14="http://schemas.microsoft.com/office/powerpoint/2010/main" val="405423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0D1135-1FA0-53B7-684B-639C9147822D}"/>
              </a:ext>
            </a:extLst>
          </p:cNvPr>
          <p:cNvPicPr>
            <a:picLocks noChangeAspect="1"/>
          </p:cNvPicPr>
          <p:nvPr/>
        </p:nvPicPr>
        <p:blipFill>
          <a:blip r:embed="rId3"/>
          <a:stretch>
            <a:fillRect/>
          </a:stretch>
        </p:blipFill>
        <p:spPr>
          <a:xfrm>
            <a:off x="71120" y="0"/>
            <a:ext cx="8732260" cy="6604000"/>
          </a:xfrm>
          <a:prstGeom prst="rect">
            <a:avLst/>
          </a:prstGeom>
        </p:spPr>
      </p:pic>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817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25938" y="27439"/>
            <a:ext cx="241434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Auf dem Kapitalmarkt (bzw. für Investitionen=Ersparnisse, vgl. Wirtschaftskreislauf) ergibt sich damit folgendes klassische Gleichgewicht.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73838" y="2054674"/>
            <a:ext cx="362723" cy="369332"/>
          </a:xfrm>
          <a:prstGeom prst="rect">
            <a:avLst/>
          </a:prstGeom>
        </p:spPr>
        <p:txBody>
          <a:bodyPr wrap="square">
            <a:spAutoFit/>
          </a:bodyPr>
          <a:lstStyle/>
          <a:p>
            <a:r>
              <a:rPr lang="de-DE" dirty="0"/>
              <a:t>K</a:t>
            </a:r>
            <a:endParaRPr lang="de-DE" baseline="30000" dirty="0"/>
          </a:p>
        </p:txBody>
      </p:sp>
      <p:sp>
        <p:nvSpPr>
          <p:cNvPr id="9" name="Rechteck 8"/>
          <p:cNvSpPr/>
          <p:nvPr/>
        </p:nvSpPr>
        <p:spPr>
          <a:xfrm>
            <a:off x="5967742" y="3439907"/>
            <a:ext cx="264816" cy="369332"/>
          </a:xfrm>
          <a:prstGeom prst="rect">
            <a:avLst/>
          </a:prstGeom>
        </p:spPr>
        <p:txBody>
          <a:bodyPr wrap="none">
            <a:spAutoFit/>
          </a:bodyPr>
          <a:lstStyle/>
          <a:p>
            <a:r>
              <a:rPr lang="de-DE" dirty="0"/>
              <a:t>r</a:t>
            </a:r>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473206" cy="276999"/>
          </a:xfrm>
          <a:prstGeom prst="rect">
            <a:avLst/>
          </a:prstGeom>
        </p:spPr>
        <p:txBody>
          <a:bodyPr wrap="none">
            <a:spAutoFit/>
          </a:bodyPr>
          <a:lstStyle/>
          <a:p>
            <a:r>
              <a:rPr lang="de-DE" sz="1200" dirty="0"/>
              <a:t>K</a:t>
            </a:r>
            <a:r>
              <a:rPr lang="de-DE" sz="1200" baseline="30000" dirty="0"/>
              <a:t>D</a:t>
            </a:r>
            <a:r>
              <a:rPr lang="de-DE" sz="1200" dirty="0"/>
              <a:t>(r)</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55830" cy="276999"/>
          </a:xfrm>
          <a:prstGeom prst="rect">
            <a:avLst/>
          </a:prstGeom>
        </p:spPr>
        <p:txBody>
          <a:bodyPr wrap="none">
            <a:spAutoFit/>
          </a:bodyPr>
          <a:lstStyle/>
          <a:p>
            <a:r>
              <a:rPr lang="de-DE" sz="1200" dirty="0"/>
              <a:t>K</a:t>
            </a:r>
            <a:r>
              <a:rPr lang="de-DE" sz="1200" baseline="30000" dirty="0"/>
              <a:t>S</a:t>
            </a:r>
            <a:r>
              <a:rPr lang="de-DE" sz="1200" dirty="0"/>
              <a:t>(r)</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420308" cy="369332"/>
          </a:xfrm>
          <a:prstGeom prst="rect">
            <a:avLst/>
          </a:prstGeom>
        </p:spPr>
        <p:txBody>
          <a:bodyPr wrap="none">
            <a:spAutoFit/>
          </a:bodyPr>
          <a:lstStyle/>
          <a:p>
            <a:r>
              <a:rPr lang="de-DE" dirty="0"/>
              <a:t>K*</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de-DE" dirty="0"/>
              <a:t>r*</a:t>
            </a:r>
            <a:endParaRPr lang="de-DE" baseline="30000" dirty="0"/>
          </a:p>
        </p:txBody>
      </p:sp>
      <p:sp>
        <p:nvSpPr>
          <p:cNvPr id="21" name="Textfeld 20"/>
          <p:cNvSpPr txBox="1"/>
          <p:nvPr/>
        </p:nvSpPr>
        <p:spPr>
          <a:xfrm>
            <a:off x="25943" y="4032383"/>
            <a:ext cx="8446673" cy="927868"/>
          </a:xfrm>
          <a:prstGeom prst="rect">
            <a:avLst/>
          </a:prstGeom>
          <a:noFill/>
          <a:ln>
            <a:noFill/>
          </a:ln>
        </p:spPr>
        <p:txBody>
          <a:bodyPr vert="horz" wrap="square" lIns="81646" tIns="40823" rIns="81646" bIns="40823" anchorCtr="0" compatLnSpc="0">
            <a:spAutoFit/>
          </a:bodyPr>
          <a:lstStyle/>
          <a:p>
            <a:r>
              <a:rPr lang="de-DE" dirty="0"/>
              <a:t>In der weiteren Betrachtung fokussieren wir uns allerdings vornehmlich auf den Arbeitsmarkt als die bestimmende Größe für die Produktionsbedingungen in einer Volkswirtschaft.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39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10673444" cy="5496025"/>
          </a:xfrm>
          <a:prstGeom prst="rect">
            <a:avLst/>
          </a:prstGeom>
        </p:spPr>
      </p:pic>
      <p:sp>
        <p:nvSpPr>
          <p:cNvPr id="7" name="TextBox 2"/>
          <p:cNvSpPr txBox="1"/>
          <p:nvPr/>
        </p:nvSpPr>
        <p:spPr>
          <a:xfrm>
            <a:off x="1597048" y="566965"/>
            <a:ext cx="819580"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Kosten</a:t>
            </a:r>
            <a:endParaRPr lang="en-US" sz="1400" dirty="0">
              <a:latin typeface="Arial" panose="020B0604020202020204" pitchFamily="34" charset="0"/>
              <a:cs typeface="Arial" panose="020B0604020202020204" pitchFamily="34" charset="0"/>
            </a:endParaRPr>
          </a:p>
        </p:txBody>
      </p:sp>
      <p:sp>
        <p:nvSpPr>
          <p:cNvPr id="8" name="TextBox 2"/>
          <p:cNvSpPr txBox="1"/>
          <p:nvPr/>
        </p:nvSpPr>
        <p:spPr>
          <a:xfrm>
            <a:off x="443654" y="570317"/>
            <a:ext cx="925224"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Umsatz</a:t>
            </a:r>
            <a:endParaRPr lang="en-US" sz="1400" dirty="0">
              <a:latin typeface="Arial" panose="020B0604020202020204" pitchFamily="34" charset="0"/>
              <a:cs typeface="Arial" panose="020B0604020202020204" pitchFamily="34" charset="0"/>
            </a:endParaRPr>
          </a:p>
        </p:txBody>
      </p:sp>
      <p:sp>
        <p:nvSpPr>
          <p:cNvPr id="9" name="TextBox 2"/>
          <p:cNvSpPr txBox="1"/>
          <p:nvPr/>
        </p:nvSpPr>
        <p:spPr>
          <a:xfrm>
            <a:off x="4212771"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Kapitals</a:t>
            </a:r>
            <a:endParaRPr lang="en-US" sz="1200" dirty="0">
              <a:latin typeface="Arial" panose="020B0604020202020204" pitchFamily="34" charset="0"/>
              <a:cs typeface="Arial" panose="020B0604020202020204" pitchFamily="34" charset="0"/>
            </a:endParaRPr>
          </a:p>
        </p:txBody>
      </p:sp>
      <p:sp>
        <p:nvSpPr>
          <p:cNvPr id="10" name="TextBox 2"/>
          <p:cNvSpPr txBox="1"/>
          <p:nvPr/>
        </p:nvSpPr>
        <p:spPr>
          <a:xfrm>
            <a:off x="6430736"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Arbeit</a:t>
            </a:r>
            <a:endParaRPr lang="en-US" sz="1200" dirty="0">
              <a:latin typeface="Arial" panose="020B0604020202020204" pitchFamily="34" charset="0"/>
              <a:cs typeface="Arial" panose="020B0604020202020204" pitchFamily="34" charset="0"/>
            </a:endParaRPr>
          </a:p>
        </p:txBody>
      </p:sp>
      <p:sp>
        <p:nvSpPr>
          <p:cNvPr id="11" name="Rechteck 10"/>
          <p:cNvSpPr/>
          <p:nvPr/>
        </p:nvSpPr>
        <p:spPr>
          <a:xfrm>
            <a:off x="5861957" y="713645"/>
            <a:ext cx="2237014" cy="1030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p:cNvCxnSpPr/>
          <p:nvPr/>
        </p:nvCxnSpPr>
        <p:spPr>
          <a:xfrm flipH="1" flipV="1">
            <a:off x="8205107" y="1347107"/>
            <a:ext cx="1118507" cy="187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2"/>
          <p:cNvSpPr txBox="1"/>
          <p:nvPr/>
        </p:nvSpPr>
        <p:spPr>
          <a:xfrm>
            <a:off x="9323614" y="1232358"/>
            <a:ext cx="2868385" cy="1200329"/>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Diese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Bedingung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ist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entscheidend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für</a:t>
            </a:r>
            <a:r>
              <a:rPr lang="en-US" sz="1200" dirty="0">
                <a:latin typeface="Arial" panose="020B0604020202020204" pitchFamily="34" charset="0"/>
                <a:cs typeface="Arial" panose="020B0604020202020204" pitchFamily="34" charset="0"/>
              </a:rPr>
              <a:t> die </a:t>
            </a:r>
            <a:r>
              <a:rPr lang="en-US" sz="1200" dirty="0" err="1">
                <a:latin typeface="Arial" panose="020B0604020202020204" pitchFamily="34" charset="0"/>
                <a:cs typeface="Arial" panose="020B0604020202020204" pitchFamily="34" charset="0"/>
              </a:rPr>
              <a:t>Arbeitsnachfrage</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Unternehmen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Denken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später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Ihren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Bewer-bungen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daran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sind</a:t>
            </a:r>
            <a:r>
              <a:rPr lang="en-US" sz="1200" dirty="0">
                <a:latin typeface="Arial" panose="020B0604020202020204" pitchFamily="34" charset="0"/>
                <a:cs typeface="Arial" panose="020B0604020202020204" pitchFamily="34" charset="0"/>
              </a:rPr>
              <a:t> die </a:t>
            </a:r>
            <a:r>
              <a:rPr lang="en-US" sz="1200" dirty="0" err="1">
                <a:latin typeface="Arial" panose="020B0604020202020204" pitchFamily="34" charset="0"/>
                <a:cs typeface="Arial" panose="020B0604020202020204" pitchFamily="34" charset="0"/>
              </a:rPr>
              <a:t>Arbeits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anbieter</a:t>
            </a:r>
            <a:r>
              <a:rPr lang="en-US" sz="1200" dirty="0">
                <a:latin typeface="Arial" panose="020B0604020202020204" pitchFamily="34" charset="0"/>
                <a:cs typeface="Arial" panose="020B0604020202020204" pitchFamily="34" charset="0"/>
              </a:rPr>
              <a:t> und die </a:t>
            </a:r>
            <a:r>
              <a:rPr lang="en-US" sz="1200" dirty="0" err="1">
                <a:latin typeface="Arial" panose="020B0604020202020204" pitchFamily="34" charset="0"/>
                <a:cs typeface="Arial" panose="020B0604020202020204" pitchFamily="34" charset="0"/>
              </a:rPr>
              <a:t>Unternehmen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wollen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ihre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Arbeitskraft</a:t>
            </a:r>
            <a:r>
              <a:rPr lang="en-US" sz="1200" dirty="0">
                <a:latin typeface="Arial" panose="020B0604020202020204" pitchFamily="34" charset="0"/>
                <a:cs typeface="Arial" panose="020B0604020202020204" pitchFamily="34" charset="0"/>
              </a:rPr>
              <a:t>!</a:t>
            </a:r>
          </a:p>
        </p:txBody>
      </p:sp>
      <p:sp>
        <p:nvSpPr>
          <p:cNvPr id="15" name="TextBox 2"/>
          <p:cNvSpPr txBox="1"/>
          <p:nvPr/>
        </p:nvSpPr>
        <p:spPr>
          <a:xfrm>
            <a:off x="4142540" y="3733575"/>
            <a:ext cx="790187" cy="276999"/>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Reallohn</a:t>
            </a:r>
            <a:endParaRPr lang="en-US" sz="1200" dirty="0">
              <a:latin typeface="Arial" panose="020B0604020202020204" pitchFamily="34" charset="0"/>
              <a:cs typeface="Arial" panose="020B0604020202020204" pitchFamily="34" charset="0"/>
            </a:endParaRPr>
          </a:p>
        </p:txBody>
      </p:sp>
      <p:sp>
        <p:nvSpPr>
          <p:cNvPr id="16" name="TextBox 2"/>
          <p:cNvSpPr txBox="1"/>
          <p:nvPr/>
        </p:nvSpPr>
        <p:spPr>
          <a:xfrm>
            <a:off x="2354470" y="3013903"/>
            <a:ext cx="1276316" cy="646331"/>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Funktion</a:t>
            </a:r>
            <a:endParaRPr lang="en-US" sz="1200" dirty="0">
              <a:latin typeface="Arial" panose="020B0604020202020204" pitchFamily="34" charset="0"/>
              <a:cs typeface="Arial" panose="020B0604020202020204" pitchFamily="34" charset="0"/>
            </a:endParaRPr>
          </a:p>
          <a:p>
            <a:pPr algn="ctr"/>
            <a:r>
              <a:rPr lang="en-US" sz="1200" dirty="0" err="1">
                <a:latin typeface="Arial" panose="020B0604020202020204" pitchFamily="34" charset="0"/>
                <a:cs typeface="Arial" panose="020B0604020202020204" pitchFamily="34" charset="0"/>
              </a:rPr>
              <a:t>abhängig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vom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Arbeitsansatz</a:t>
            </a:r>
            <a:r>
              <a:rPr lang="en-US" sz="1200" dirty="0">
                <a:latin typeface="Arial" panose="020B0604020202020204" pitchFamily="34" charset="0"/>
                <a:cs typeface="Arial" panose="020B0604020202020204" pitchFamily="34" charset="0"/>
              </a:rPr>
              <a:t> L</a:t>
            </a:r>
          </a:p>
        </p:txBody>
      </p:sp>
      <p:cxnSp>
        <p:nvCxnSpPr>
          <p:cNvPr id="17" name="Gerade Verbindung mit Pfeil 16"/>
          <p:cNvCxnSpPr/>
          <p:nvPr/>
        </p:nvCxnSpPr>
        <p:spPr>
          <a:xfrm>
            <a:off x="3306290" y="3660234"/>
            <a:ext cx="502312" cy="2200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
          <p:cNvSpPr txBox="1"/>
          <p:nvPr/>
        </p:nvSpPr>
        <p:spPr>
          <a:xfrm>
            <a:off x="3777671" y="3121066"/>
            <a:ext cx="412841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Von </a:t>
            </a:r>
            <a:r>
              <a:rPr lang="en-US" sz="1200" dirty="0" err="1">
                <a:latin typeface="Arial" panose="020B0604020202020204" pitchFamily="34" charset="0"/>
                <a:cs typeface="Arial" panose="020B0604020202020204" pitchFamily="34" charset="0"/>
              </a:rPr>
              <a:t>dieser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Funktion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wissen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wir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aus</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Annahme</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abnehmenden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Grenzerträge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dass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monoton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fallend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Arbeitseinsatz</a:t>
            </a:r>
            <a:r>
              <a:rPr lang="en-US" sz="1200" dirty="0">
                <a:latin typeface="Arial" panose="020B0604020202020204" pitchFamily="34" charset="0"/>
                <a:cs typeface="Arial" panose="020B0604020202020204" pitchFamily="34" charset="0"/>
              </a:rPr>
              <a:t> L </a:t>
            </a:r>
            <a:r>
              <a:rPr lang="en-US" sz="1200" dirty="0" err="1">
                <a:latin typeface="Arial" panose="020B0604020202020204" pitchFamily="34" charset="0"/>
                <a:cs typeface="Arial" panose="020B0604020202020204" pitchFamily="34" charset="0"/>
              </a:rPr>
              <a:t>ist</a:t>
            </a:r>
            <a:endParaRPr lang="en-US" sz="1200" dirty="0">
              <a:latin typeface="Arial" panose="020B0604020202020204" pitchFamily="34" charset="0"/>
              <a:cs typeface="Arial" panose="020B0604020202020204" pitchFamily="34" charset="0"/>
            </a:endParaRPr>
          </a:p>
        </p:txBody>
      </p:sp>
      <p:cxnSp>
        <p:nvCxnSpPr>
          <p:cNvPr id="24" name="Gerade Verbindung mit Pfeil 23"/>
          <p:cNvCxnSpPr/>
          <p:nvPr/>
        </p:nvCxnSpPr>
        <p:spPr>
          <a:xfrm>
            <a:off x="5442070" y="3571992"/>
            <a:ext cx="523138" cy="3082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
          <p:cNvSpPr txBox="1"/>
          <p:nvPr/>
        </p:nvSpPr>
        <p:spPr>
          <a:xfrm>
            <a:off x="7702493" y="3908484"/>
            <a:ext cx="4128410"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diese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Gleichung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kann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nach</a:t>
            </a:r>
            <a:r>
              <a:rPr lang="en-US" sz="1200" dirty="0">
                <a:latin typeface="Arial" panose="020B0604020202020204" pitchFamily="34" charset="0"/>
                <a:cs typeface="Arial" panose="020B0604020202020204" pitchFamily="34" charset="0"/>
              </a:rPr>
              <a:t> L </a:t>
            </a:r>
            <a:r>
              <a:rPr lang="en-US" sz="1200" dirty="0" err="1">
                <a:latin typeface="Arial" panose="020B0604020202020204" pitchFamily="34" charset="0"/>
                <a:cs typeface="Arial" panose="020B0604020202020204" pitchFamily="34" charset="0"/>
              </a:rPr>
              <a:t>aufgelöst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werden</a:t>
            </a:r>
            <a:r>
              <a:rPr lang="en-US" sz="1200" dirty="0">
                <a:latin typeface="Arial" panose="020B0604020202020204" pitchFamily="34" charset="0"/>
                <a:cs typeface="Arial" panose="020B0604020202020204" pitchFamily="34" charset="0"/>
              </a:rPr>
              <a:t> und        man </a:t>
            </a:r>
            <a:r>
              <a:rPr lang="en-US" sz="1200" dirty="0" err="1">
                <a:latin typeface="Arial" panose="020B0604020202020204" pitchFamily="34" charset="0"/>
                <a:cs typeface="Arial" panose="020B0604020202020204" pitchFamily="34" charset="0"/>
              </a:rPr>
              <a:t>erhält</a:t>
            </a:r>
            <a:r>
              <a:rPr lang="en-US" sz="1200" dirty="0">
                <a:latin typeface="Arial" panose="020B0604020202020204" pitchFamily="34" charset="0"/>
                <a:cs typeface="Arial" panose="020B0604020202020204" pitchFamily="34" charset="0"/>
              </a:rPr>
              <a:t> den </a:t>
            </a:r>
            <a:r>
              <a:rPr lang="en-US" sz="1200" dirty="0" err="1">
                <a:latin typeface="Arial" panose="020B0604020202020204" pitchFamily="34" charset="0"/>
                <a:cs typeface="Arial" panose="020B0604020202020204" pitchFamily="34" charset="0"/>
              </a:rPr>
              <a:t>erwarteten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Zusammenhang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dass</a:t>
            </a:r>
            <a:r>
              <a:rPr lang="en-US" sz="1200" dirty="0">
                <a:latin typeface="Arial" panose="020B0604020202020204" pitchFamily="34" charset="0"/>
                <a:cs typeface="Arial" panose="020B0604020202020204" pitchFamily="34" charset="0"/>
              </a:rPr>
              <a:t> die </a:t>
            </a:r>
            <a:r>
              <a:rPr lang="en-US" sz="1200" dirty="0" err="1">
                <a:latin typeface="Arial" panose="020B0604020202020204" pitchFamily="34" charset="0"/>
                <a:cs typeface="Arial" panose="020B0604020202020204" pitchFamily="34" charset="0"/>
              </a:rPr>
              <a:t>Arbeitsnachfrage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fällt</a:t>
            </a:r>
            <a:r>
              <a:rPr lang="en-US" sz="1200" dirty="0">
                <a:latin typeface="Arial" panose="020B0604020202020204" pitchFamily="34" charset="0"/>
                <a:cs typeface="Arial" panose="020B0604020202020204" pitchFamily="34" charset="0"/>
              </a:rPr>
              <a:t>, je </a:t>
            </a:r>
            <a:r>
              <a:rPr lang="en-US" sz="1200" dirty="0" err="1">
                <a:latin typeface="Arial" panose="020B0604020202020204" pitchFamily="34" charset="0"/>
                <a:cs typeface="Arial" panose="020B0604020202020204" pitchFamily="34" charset="0"/>
              </a:rPr>
              <a:t>höher</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Reallohn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ist</a:t>
            </a:r>
            <a:r>
              <a:rPr lang="en-US" sz="12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Also: “Die </a:t>
            </a:r>
            <a:r>
              <a:rPr lang="en-US" sz="1200" b="1" dirty="0" err="1">
                <a:latin typeface="Arial" panose="020B0604020202020204" pitchFamily="34" charset="0"/>
                <a:cs typeface="Arial" panose="020B0604020202020204" pitchFamily="34" charset="0"/>
              </a:rPr>
              <a:t>Unternehmen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wollen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umso</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weniger</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Leute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einstellen</a:t>
            </a:r>
            <a:r>
              <a:rPr lang="en-US" sz="1200" b="1" dirty="0">
                <a:latin typeface="Arial" panose="020B0604020202020204" pitchFamily="34" charset="0"/>
                <a:cs typeface="Arial" panose="020B0604020202020204" pitchFamily="34" charset="0"/>
              </a:rPr>
              <a:t>, je </a:t>
            </a:r>
            <a:r>
              <a:rPr lang="en-US" sz="1200" b="1" dirty="0" err="1">
                <a:latin typeface="Arial" panose="020B0604020202020204" pitchFamily="34" charset="0"/>
                <a:cs typeface="Arial" panose="020B0604020202020204" pitchFamily="34" charset="0"/>
              </a:rPr>
              <a:t>mehr</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sie</a:t>
            </a:r>
            <a:r>
              <a:rPr lang="en-US" sz="1200" b="1" dirty="0">
                <a:latin typeface="Arial" panose="020B0604020202020204" pitchFamily="34" charset="0"/>
                <a:cs typeface="Arial" panose="020B0604020202020204" pitchFamily="34" charset="0"/>
              </a:rPr>
              <a:t> an </a:t>
            </a:r>
            <a:r>
              <a:rPr lang="en-US" sz="1200" b="1" dirty="0" err="1">
                <a:latin typeface="Arial" panose="020B0604020202020204" pitchFamily="34" charset="0"/>
                <a:cs typeface="Arial" panose="020B0604020202020204" pitchFamily="34" charset="0"/>
              </a:rPr>
              <a:t>Lohn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zu</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bezahlen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haben</a:t>
            </a:r>
            <a:r>
              <a:rPr lang="en-US" sz="1200" b="1" dirty="0">
                <a:latin typeface="Arial" panose="020B0604020202020204" pitchFamily="34" charset="0"/>
                <a:cs typeface="Arial" panose="020B0604020202020204" pitchFamily="34" charset="0"/>
              </a:rPr>
              <a:t>.”</a:t>
            </a:r>
          </a:p>
        </p:txBody>
      </p:sp>
      <p:pic>
        <p:nvPicPr>
          <p:cNvPr id="29" name="Grafik 28"/>
          <p:cNvPicPr>
            <a:picLocks noChangeAspect="1"/>
          </p:cNvPicPr>
          <p:nvPr/>
        </p:nvPicPr>
        <p:blipFill>
          <a:blip r:embed="rId4"/>
          <a:stretch>
            <a:fillRect/>
          </a:stretch>
        </p:blipFill>
        <p:spPr>
          <a:xfrm>
            <a:off x="5270572" y="3004236"/>
            <a:ext cx="225549" cy="381257"/>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05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4" grpId="0"/>
      <p:bldP spid="15" grpId="0"/>
      <p:bldP spid="16" grpId="0"/>
      <p:bldP spid="23" grpId="0"/>
      <p:bldP spid="26"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2741</Words>
  <Application>Microsoft Office PowerPoint</Application>
  <PresentationFormat>Breitbild</PresentationFormat>
  <Paragraphs>220</Paragraphs>
  <Slides>20</Slides>
  <Notes>19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Calibri</vt:lpstr>
      <vt:lpstr>Calibri Light</vt:lpstr>
      <vt:lpstr>Cambria Math</vt:lpstr>
      <vt:lpstr>Sparkasse Rg</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723</cp:revision>
  <dcterms:created xsi:type="dcterms:W3CDTF">2019-02-11T10:45:01Z</dcterms:created>
  <dcterms:modified xsi:type="dcterms:W3CDTF">2022-05-15T07:36:09Z</dcterms:modified>
</cp:coreProperties>
</file>