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1333" r:id="rId2"/>
    <p:sldId id="1334" r:id="rId3"/>
    <p:sldId id="1335" r:id="rId4"/>
    <p:sldId id="1336" r:id="rId5"/>
    <p:sldId id="1337" r:id="rId6"/>
    <p:sldId id="1338" r:id="rId7"/>
    <p:sldId id="1339" r:id="rId8"/>
    <p:sldId id="1340" r:id="rId9"/>
    <p:sldId id="1341" r:id="rId10"/>
    <p:sldId id="1342" r:id="rId11"/>
    <p:sldId id="1343" r:id="rId12"/>
    <p:sldId id="1344" r:id="rId13"/>
    <p:sldId id="1345" r:id="rId14"/>
    <p:sldId id="1346" r:id="rId1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876" autoAdjust="0"/>
    <p:restoredTop sz="94660"/>
  </p:normalViewPr>
  <p:slideViewPr>
    <p:cSldViewPr snapToGrid="0">
      <p:cViewPr varScale="1">
        <p:scale>
          <a:sx n="77" d="100"/>
          <a:sy n="77" d="100"/>
        </p:scale>
        <p:origin x="6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12.05.2022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55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9C71CC0-871F-4967-9F2B-C73DA3E028F5}" type="slidenum">
              <a:rPr lang="de-DE" sz="1200">
                <a:solidFill>
                  <a:srgbClr val="000000"/>
                </a:solidFill>
                <a:latin typeface="Sparkasse Rg" pitchFamily="34" charset="0"/>
              </a:rPr>
              <a:pPr eaLnBrk="1" hangingPunct="1"/>
              <a:t>1</a:t>
            </a:fld>
            <a:endParaRPr lang="de-DE" sz="1200">
              <a:solidFill>
                <a:srgbClr val="000000"/>
              </a:solidFill>
              <a:latin typeface="Sparkasse Rg" pitchFamily="34" charset="0"/>
            </a:endParaRPr>
          </a:p>
        </p:txBody>
      </p:sp>
      <p:sp>
        <p:nvSpPr>
          <p:cNvPr id="405507"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88C86AD0-C800-478A-9F26-022DCB78E9BE}" type="slidenum">
              <a:rPr lang="de-DE" sz="1200">
                <a:solidFill>
                  <a:srgbClr val="000000"/>
                </a:solidFill>
                <a:latin typeface="Sparkasse Rg" pitchFamily="34" charset="0"/>
              </a:rPr>
              <a:pPr algn="r" eaLnBrk="1" hangingPunct="1">
                <a:buClrTx/>
                <a:buFontTx/>
                <a:buNone/>
              </a:pPr>
              <a:t>1</a:t>
            </a:fld>
            <a:endParaRPr lang="de-DE" sz="1200">
              <a:solidFill>
                <a:srgbClr val="000000"/>
              </a:solidFill>
              <a:latin typeface="Sparkasse Rg" pitchFamily="34" charset="0"/>
            </a:endParaRPr>
          </a:p>
        </p:txBody>
      </p:sp>
      <p:sp>
        <p:nvSpPr>
          <p:cNvPr id="405508" name="Rectangle 3"/>
          <p:cNvSpPr>
            <a:spLocks noGrp="1" noRot="1" noChangeAspect="1" noChangeArrowheads="1" noTextEdit="1"/>
          </p:cNvSpPr>
          <p:nvPr>
            <p:ph type="sldImg"/>
          </p:nvPr>
        </p:nvSpPr>
        <p:spPr>
          <a:xfrm>
            <a:off x="92075" y="744538"/>
            <a:ext cx="6615113" cy="3722687"/>
          </a:xfrm>
          <a:ln/>
        </p:spPr>
      </p:sp>
      <p:sp>
        <p:nvSpPr>
          <p:cNvPr id="405509"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2928783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40D481C6-CF00-4240-BA96-842A8A69C5C7}"/>
              </a:ext>
            </a:extLst>
          </p:cNvPr>
          <p:cNvSpPr txBox="1">
            <a:spLocks noGrp="1"/>
          </p:cNvSpPr>
          <p:nvPr>
            <p:ph type="sldNum" sz="quarter" idx="5"/>
          </p:nvPr>
        </p:nvSpPr>
        <p:spPr>
          <a:ln/>
        </p:spPr>
        <p:txBody>
          <a:bodyPr lIns="0" tIns="0" rIns="0" bIns="0" anchor="b" anchorCtr="0">
            <a:noAutofit/>
          </a:bodyPr>
          <a:lstStyle/>
          <a:p>
            <a:pPr lvl="0"/>
            <a:fld id="{92283B74-4E03-4F99-972D-3B15B488F3EB}" type="slidenum">
              <a:t>10</a:t>
            </a:fld>
            <a:endParaRPr lang="de-DE"/>
          </a:p>
        </p:txBody>
      </p:sp>
      <p:sp>
        <p:nvSpPr>
          <p:cNvPr id="2" name="Folienbildplatzhalter 1">
            <a:extLst>
              <a:ext uri="{FF2B5EF4-FFF2-40B4-BE49-F238E27FC236}">
                <a16:creationId xmlns:a16="http://schemas.microsoft.com/office/drawing/2014/main" id="{AFE726AE-9AA7-49A5-A5DA-257622550911}"/>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880E369E-EBBB-470C-87C8-0890E0AA95A8}"/>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407590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036799C4-1E04-4A1E-8F9E-5CFA95C708C9}"/>
              </a:ext>
            </a:extLst>
          </p:cNvPr>
          <p:cNvSpPr txBox="1">
            <a:spLocks noGrp="1"/>
          </p:cNvSpPr>
          <p:nvPr>
            <p:ph type="sldNum" sz="quarter" idx="5"/>
          </p:nvPr>
        </p:nvSpPr>
        <p:spPr>
          <a:ln/>
        </p:spPr>
        <p:txBody>
          <a:bodyPr lIns="0" tIns="0" rIns="0" bIns="0" anchor="b" anchorCtr="0">
            <a:noAutofit/>
          </a:bodyPr>
          <a:lstStyle/>
          <a:p>
            <a:pPr lvl="0"/>
            <a:fld id="{674D6054-3BEC-4318-9EAE-AB1E776E3531}" type="slidenum">
              <a:t>11</a:t>
            </a:fld>
            <a:endParaRPr lang="de-DE"/>
          </a:p>
        </p:txBody>
      </p:sp>
      <p:sp>
        <p:nvSpPr>
          <p:cNvPr id="2" name="Folienbildplatzhalter 1">
            <a:extLst>
              <a:ext uri="{FF2B5EF4-FFF2-40B4-BE49-F238E27FC236}">
                <a16:creationId xmlns:a16="http://schemas.microsoft.com/office/drawing/2014/main" id="{C79C6A7E-CC8D-4F58-916B-E1CB9ED1D777}"/>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4DAAB1AC-1197-4D48-98E0-A8B5B170466D}"/>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5214793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30571AAB-3700-41D6-86CF-53C1426B131A}"/>
              </a:ext>
            </a:extLst>
          </p:cNvPr>
          <p:cNvSpPr txBox="1">
            <a:spLocks noGrp="1"/>
          </p:cNvSpPr>
          <p:nvPr>
            <p:ph type="sldNum" sz="quarter" idx="5"/>
          </p:nvPr>
        </p:nvSpPr>
        <p:spPr>
          <a:ln/>
        </p:spPr>
        <p:txBody>
          <a:bodyPr lIns="0" tIns="0" rIns="0" bIns="0" anchor="b" anchorCtr="0">
            <a:noAutofit/>
          </a:bodyPr>
          <a:lstStyle/>
          <a:p>
            <a:pPr lvl="0"/>
            <a:fld id="{D776508D-5558-49C4-9F40-D67959850437}" type="slidenum">
              <a:t>14</a:t>
            </a:fld>
            <a:endParaRPr lang="de-DE"/>
          </a:p>
        </p:txBody>
      </p:sp>
      <p:sp>
        <p:nvSpPr>
          <p:cNvPr id="2" name="Folienbildplatzhalter 1">
            <a:extLst>
              <a:ext uri="{FF2B5EF4-FFF2-40B4-BE49-F238E27FC236}">
                <a16:creationId xmlns:a16="http://schemas.microsoft.com/office/drawing/2014/main" id="{D7958419-1283-4B81-BFDB-A6F408141DF6}"/>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26C308D7-34EC-4031-B982-2BE781DCEB47}"/>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9014202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55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9C71CC0-871F-4967-9F2B-C73DA3E028F5}" type="slidenum">
              <a:rPr lang="de-DE" sz="1200">
                <a:solidFill>
                  <a:srgbClr val="000000"/>
                </a:solidFill>
                <a:latin typeface="Sparkasse Rg" pitchFamily="34" charset="0"/>
              </a:rPr>
              <a:pPr eaLnBrk="1" hangingPunct="1"/>
              <a:t>2</a:t>
            </a:fld>
            <a:endParaRPr lang="de-DE" sz="1200">
              <a:solidFill>
                <a:srgbClr val="000000"/>
              </a:solidFill>
              <a:latin typeface="Sparkasse Rg" pitchFamily="34" charset="0"/>
            </a:endParaRPr>
          </a:p>
        </p:txBody>
      </p:sp>
      <p:sp>
        <p:nvSpPr>
          <p:cNvPr id="405507"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88C86AD0-C800-478A-9F26-022DCB78E9BE}" type="slidenum">
              <a:rPr lang="de-DE" sz="1200">
                <a:solidFill>
                  <a:srgbClr val="000000"/>
                </a:solidFill>
                <a:latin typeface="Sparkasse Rg" pitchFamily="34" charset="0"/>
              </a:rPr>
              <a:pPr algn="r" eaLnBrk="1" hangingPunct="1">
                <a:buClrTx/>
                <a:buFontTx/>
                <a:buNone/>
              </a:pPr>
              <a:t>2</a:t>
            </a:fld>
            <a:endParaRPr lang="de-DE" sz="1200">
              <a:solidFill>
                <a:srgbClr val="000000"/>
              </a:solidFill>
              <a:latin typeface="Sparkasse Rg" pitchFamily="34" charset="0"/>
            </a:endParaRPr>
          </a:p>
        </p:txBody>
      </p:sp>
      <p:sp>
        <p:nvSpPr>
          <p:cNvPr id="405508" name="Rectangle 3"/>
          <p:cNvSpPr>
            <a:spLocks noGrp="1" noRot="1" noChangeAspect="1" noChangeArrowheads="1" noTextEdit="1"/>
          </p:cNvSpPr>
          <p:nvPr>
            <p:ph type="sldImg"/>
          </p:nvPr>
        </p:nvSpPr>
        <p:spPr>
          <a:xfrm>
            <a:off x="92075" y="744538"/>
            <a:ext cx="6615113" cy="3722687"/>
          </a:xfrm>
          <a:ln/>
        </p:spPr>
      </p:sp>
      <p:sp>
        <p:nvSpPr>
          <p:cNvPr id="405509"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30741084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87F998DE-E33C-4AB8-858A-C20295B574DA}"/>
              </a:ext>
            </a:extLst>
          </p:cNvPr>
          <p:cNvSpPr txBox="1">
            <a:spLocks noGrp="1"/>
          </p:cNvSpPr>
          <p:nvPr>
            <p:ph type="sldNum" sz="quarter" idx="5"/>
          </p:nvPr>
        </p:nvSpPr>
        <p:spPr>
          <a:ln/>
        </p:spPr>
        <p:txBody>
          <a:bodyPr lIns="0" tIns="0" rIns="0" bIns="0" anchor="b" anchorCtr="0">
            <a:noAutofit/>
          </a:bodyPr>
          <a:lstStyle/>
          <a:p>
            <a:pPr lvl="0"/>
            <a:fld id="{05E2C86D-3693-442E-915D-E95FE32BF50E}" type="slidenum">
              <a:t>3</a:t>
            </a:fld>
            <a:endParaRPr lang="de-DE"/>
          </a:p>
        </p:txBody>
      </p:sp>
      <p:sp>
        <p:nvSpPr>
          <p:cNvPr id="2" name="Folienbildplatzhalter 1">
            <a:extLst>
              <a:ext uri="{FF2B5EF4-FFF2-40B4-BE49-F238E27FC236}">
                <a16:creationId xmlns:a16="http://schemas.microsoft.com/office/drawing/2014/main" id="{0AA71A0E-40FD-430E-81C7-22037B0270AF}"/>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D8F83F82-049C-4ADD-86AB-1CE5A8068A1C}"/>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5797793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7598BFC7-5EDD-420C-BED0-9335D65E556B}"/>
              </a:ext>
            </a:extLst>
          </p:cNvPr>
          <p:cNvSpPr txBox="1">
            <a:spLocks noGrp="1"/>
          </p:cNvSpPr>
          <p:nvPr>
            <p:ph type="sldNum" sz="quarter" idx="5"/>
          </p:nvPr>
        </p:nvSpPr>
        <p:spPr>
          <a:ln/>
        </p:spPr>
        <p:txBody>
          <a:bodyPr lIns="0" tIns="0" rIns="0" bIns="0" anchor="b" anchorCtr="0">
            <a:noAutofit/>
          </a:bodyPr>
          <a:lstStyle/>
          <a:p>
            <a:pPr lvl="0"/>
            <a:fld id="{72A3FED3-A383-4868-B4A2-C0DEA6A2218F}" type="slidenum">
              <a:t>4</a:t>
            </a:fld>
            <a:endParaRPr lang="de-DE"/>
          </a:p>
        </p:txBody>
      </p:sp>
      <p:sp>
        <p:nvSpPr>
          <p:cNvPr id="2" name="Folienbildplatzhalter 1">
            <a:extLst>
              <a:ext uri="{FF2B5EF4-FFF2-40B4-BE49-F238E27FC236}">
                <a16:creationId xmlns:a16="http://schemas.microsoft.com/office/drawing/2014/main" id="{C9FE10C7-5AF9-48B2-8AA0-B101A1A5A6DE}"/>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1433213C-C31D-4886-B882-2149B64CF195}"/>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4811574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C8BAB0E8-15FB-4F1D-B1DF-193047FADD35}"/>
              </a:ext>
            </a:extLst>
          </p:cNvPr>
          <p:cNvSpPr txBox="1">
            <a:spLocks noGrp="1"/>
          </p:cNvSpPr>
          <p:nvPr>
            <p:ph type="sldNum" sz="quarter" idx="5"/>
          </p:nvPr>
        </p:nvSpPr>
        <p:spPr>
          <a:ln/>
        </p:spPr>
        <p:txBody>
          <a:bodyPr lIns="0" tIns="0" rIns="0" bIns="0" anchor="b" anchorCtr="0">
            <a:noAutofit/>
          </a:bodyPr>
          <a:lstStyle/>
          <a:p>
            <a:pPr lvl="0"/>
            <a:fld id="{B084B2A1-CF17-4766-89FF-9829FB3D27FE}" type="slidenum">
              <a:t>5</a:t>
            </a:fld>
            <a:endParaRPr lang="de-DE"/>
          </a:p>
        </p:txBody>
      </p:sp>
      <p:sp>
        <p:nvSpPr>
          <p:cNvPr id="2" name="Folienbildplatzhalter 1">
            <a:extLst>
              <a:ext uri="{FF2B5EF4-FFF2-40B4-BE49-F238E27FC236}">
                <a16:creationId xmlns:a16="http://schemas.microsoft.com/office/drawing/2014/main" id="{A18FF45B-F88F-4F2C-AF5C-9139ECE3C1A1}"/>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42014A68-9EC4-495E-AC1E-E6C98532122D}"/>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3076599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55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9C71CC0-871F-4967-9F2B-C73DA3E028F5}" type="slidenum">
              <a:rPr lang="de-DE" sz="1200">
                <a:solidFill>
                  <a:srgbClr val="000000"/>
                </a:solidFill>
                <a:latin typeface="Sparkasse Rg" pitchFamily="34" charset="0"/>
              </a:rPr>
              <a:pPr eaLnBrk="1" hangingPunct="1"/>
              <a:t>6</a:t>
            </a:fld>
            <a:endParaRPr lang="de-DE" sz="1200">
              <a:solidFill>
                <a:srgbClr val="000000"/>
              </a:solidFill>
              <a:latin typeface="Sparkasse Rg" pitchFamily="34" charset="0"/>
            </a:endParaRPr>
          </a:p>
        </p:txBody>
      </p:sp>
      <p:sp>
        <p:nvSpPr>
          <p:cNvPr id="405507"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88C86AD0-C800-478A-9F26-022DCB78E9BE}" type="slidenum">
              <a:rPr lang="de-DE" sz="1200">
                <a:solidFill>
                  <a:srgbClr val="000000"/>
                </a:solidFill>
                <a:latin typeface="Sparkasse Rg" pitchFamily="34" charset="0"/>
              </a:rPr>
              <a:pPr algn="r" eaLnBrk="1" hangingPunct="1">
                <a:buClrTx/>
                <a:buFontTx/>
                <a:buNone/>
              </a:pPr>
              <a:t>6</a:t>
            </a:fld>
            <a:endParaRPr lang="de-DE" sz="1200">
              <a:solidFill>
                <a:srgbClr val="000000"/>
              </a:solidFill>
              <a:latin typeface="Sparkasse Rg" pitchFamily="34" charset="0"/>
            </a:endParaRPr>
          </a:p>
        </p:txBody>
      </p:sp>
      <p:sp>
        <p:nvSpPr>
          <p:cNvPr id="405508" name="Rectangle 3"/>
          <p:cNvSpPr>
            <a:spLocks noGrp="1" noRot="1" noChangeAspect="1" noChangeArrowheads="1" noTextEdit="1"/>
          </p:cNvSpPr>
          <p:nvPr>
            <p:ph type="sldImg"/>
          </p:nvPr>
        </p:nvSpPr>
        <p:spPr>
          <a:xfrm>
            <a:off x="92075" y="744538"/>
            <a:ext cx="6615113" cy="3722687"/>
          </a:xfrm>
          <a:ln/>
        </p:spPr>
      </p:sp>
      <p:sp>
        <p:nvSpPr>
          <p:cNvPr id="405509"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16974445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55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9C71CC0-871F-4967-9F2B-C73DA3E028F5}" type="slidenum">
              <a:rPr lang="de-DE" sz="1200">
                <a:solidFill>
                  <a:srgbClr val="000000"/>
                </a:solidFill>
                <a:latin typeface="Sparkasse Rg" pitchFamily="34" charset="0"/>
              </a:rPr>
              <a:pPr eaLnBrk="1" hangingPunct="1"/>
              <a:t>7</a:t>
            </a:fld>
            <a:endParaRPr lang="de-DE" sz="1200">
              <a:solidFill>
                <a:srgbClr val="000000"/>
              </a:solidFill>
              <a:latin typeface="Sparkasse Rg" pitchFamily="34" charset="0"/>
            </a:endParaRPr>
          </a:p>
        </p:txBody>
      </p:sp>
      <p:sp>
        <p:nvSpPr>
          <p:cNvPr id="405507"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88C86AD0-C800-478A-9F26-022DCB78E9BE}" type="slidenum">
              <a:rPr lang="de-DE" sz="1200">
                <a:solidFill>
                  <a:srgbClr val="000000"/>
                </a:solidFill>
                <a:latin typeface="Sparkasse Rg" pitchFamily="34" charset="0"/>
              </a:rPr>
              <a:pPr algn="r" eaLnBrk="1" hangingPunct="1">
                <a:buClrTx/>
                <a:buFontTx/>
                <a:buNone/>
              </a:pPr>
              <a:t>7</a:t>
            </a:fld>
            <a:endParaRPr lang="de-DE" sz="1200">
              <a:solidFill>
                <a:srgbClr val="000000"/>
              </a:solidFill>
              <a:latin typeface="Sparkasse Rg" pitchFamily="34" charset="0"/>
            </a:endParaRPr>
          </a:p>
        </p:txBody>
      </p:sp>
      <p:sp>
        <p:nvSpPr>
          <p:cNvPr id="405508" name="Rectangle 3"/>
          <p:cNvSpPr>
            <a:spLocks noGrp="1" noRot="1" noChangeAspect="1" noChangeArrowheads="1" noTextEdit="1"/>
          </p:cNvSpPr>
          <p:nvPr>
            <p:ph type="sldImg"/>
          </p:nvPr>
        </p:nvSpPr>
        <p:spPr>
          <a:xfrm>
            <a:off x="92075" y="744538"/>
            <a:ext cx="6615113" cy="3722687"/>
          </a:xfrm>
          <a:ln/>
        </p:spPr>
      </p:sp>
      <p:sp>
        <p:nvSpPr>
          <p:cNvPr id="405509"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34868559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F73ABCC3-E459-4DD5-A6B5-C20D4DBE757A}"/>
              </a:ext>
            </a:extLst>
          </p:cNvPr>
          <p:cNvSpPr txBox="1">
            <a:spLocks noGrp="1"/>
          </p:cNvSpPr>
          <p:nvPr>
            <p:ph type="sldNum" sz="quarter" idx="5"/>
          </p:nvPr>
        </p:nvSpPr>
        <p:spPr>
          <a:ln/>
        </p:spPr>
        <p:txBody>
          <a:bodyPr lIns="0" tIns="0" rIns="0" bIns="0" anchor="b" anchorCtr="0">
            <a:noAutofit/>
          </a:bodyPr>
          <a:lstStyle/>
          <a:p>
            <a:pPr lvl="0"/>
            <a:fld id="{0C499DC7-23F3-498C-B715-2B3F054E6937}" type="slidenum">
              <a:t>8</a:t>
            </a:fld>
            <a:endParaRPr lang="de-DE"/>
          </a:p>
        </p:txBody>
      </p:sp>
      <p:sp>
        <p:nvSpPr>
          <p:cNvPr id="2" name="Folienbildplatzhalter 1">
            <a:extLst>
              <a:ext uri="{FF2B5EF4-FFF2-40B4-BE49-F238E27FC236}">
                <a16:creationId xmlns:a16="http://schemas.microsoft.com/office/drawing/2014/main" id="{FBC59466-8338-44FA-AB36-63CC8EC2FA20}"/>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EBE3DEFD-8E8A-4E20-973E-3E3DBF3647DA}"/>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6909497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6FD74570-1D1B-4E21-81B7-623252BA7C1C}"/>
              </a:ext>
            </a:extLst>
          </p:cNvPr>
          <p:cNvSpPr txBox="1">
            <a:spLocks noGrp="1"/>
          </p:cNvSpPr>
          <p:nvPr>
            <p:ph type="sldNum" sz="quarter" idx="5"/>
          </p:nvPr>
        </p:nvSpPr>
        <p:spPr>
          <a:ln/>
        </p:spPr>
        <p:txBody>
          <a:bodyPr lIns="0" tIns="0" rIns="0" bIns="0" anchor="b" anchorCtr="0">
            <a:noAutofit/>
          </a:bodyPr>
          <a:lstStyle/>
          <a:p>
            <a:pPr lvl="0"/>
            <a:fld id="{ECADD61A-2E12-471F-825B-0EBAF3BC6B84}" type="slidenum">
              <a:t>9</a:t>
            </a:fld>
            <a:endParaRPr lang="de-DE"/>
          </a:p>
        </p:txBody>
      </p:sp>
      <p:sp>
        <p:nvSpPr>
          <p:cNvPr id="2" name="Folienbildplatzhalter 1">
            <a:extLst>
              <a:ext uri="{FF2B5EF4-FFF2-40B4-BE49-F238E27FC236}">
                <a16:creationId xmlns:a16="http://schemas.microsoft.com/office/drawing/2014/main" id="{B97A360D-F0B1-4A9F-B4AE-F92A2E186A88}"/>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3655F4F8-2F43-4AD0-A2C2-7F7548E21A8A}"/>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6757014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D8ADD198-5CEA-4799-A978-D962845159A2}" type="datetime1">
              <a:rPr lang="de-DE" smtClean="0"/>
              <a:t>12.05.2022</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4C520BD0-1847-4B21-B685-C3A45E7D7413}" type="datetime1">
              <a:rPr lang="de-DE" smtClean="0"/>
              <a:t>12.05.2022</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539F6176-E65F-4264-AD61-F5E2A092842D}" type="datetime1">
              <a:rPr lang="de-DE" smtClean="0"/>
              <a:t>12.05.2022</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D4DCE647-126E-458F-AFBA-019880C78C7A}" type="datetime1">
              <a:rPr lang="de-DE" smtClean="0"/>
              <a:t>12.05.2022</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C8F7E619-D22B-4CC6-9486-A488AA3E0A88}" type="datetime1">
              <a:rPr lang="de-DE" smtClean="0"/>
              <a:t>12.05.2022</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D24A3A83-2154-4301-8991-B0300989FFEC}" type="datetime1">
              <a:rPr lang="de-DE" smtClean="0"/>
              <a:t>12.05.2022</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F22026F7-720F-4E1D-9DF0-81165B8FF329}" type="datetime1">
              <a:rPr lang="de-DE" smtClean="0"/>
              <a:t>12.05.2022</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9532442C-BC34-49A6-8DEF-CF7AE8DED9D8}" type="datetime1">
              <a:rPr lang="de-DE" smtClean="0"/>
              <a:t>12.05.2022</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45EFA00D-E82C-4133-B939-9886F70DF297}" type="datetime1">
              <a:rPr lang="de-DE" smtClean="0"/>
              <a:t>12.05.2022</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933DAF5-50DC-4538-9FBE-59A29A326876}" type="datetime1">
              <a:rPr lang="de-DE" smtClean="0"/>
              <a:t>12.05.2022</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9505E05F-6CFE-4151-AF7F-8C1CF57AD225}" type="datetime1">
              <a:rPr lang="de-DE" smtClean="0"/>
              <a:t>12.05.2022</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0A1ED9-BB09-40F6-A96D-FA6BE76D4140}" type="datetime1">
              <a:rPr lang="de-DE" smtClean="0"/>
              <a:t>12.05.2022</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76.png"/></Relationships>
</file>

<file path=ppt/slides/_rels/slide7.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3" name="Rectangle 3"/>
          <p:cNvSpPr>
            <a:spLocks noChangeArrowheads="1"/>
          </p:cNvSpPr>
          <p:nvPr/>
        </p:nvSpPr>
        <p:spPr bwMode="auto">
          <a:xfrm>
            <a:off x="4687019" y="236978"/>
            <a:ext cx="3594339"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AS-AD-Modell</a:t>
            </a:r>
          </a:p>
        </p:txBody>
      </p:sp>
      <p:sp>
        <p:nvSpPr>
          <p:cNvPr id="174084" name="Text Box 4"/>
          <p:cNvSpPr txBox="1">
            <a:spLocks noChangeArrowheads="1"/>
          </p:cNvSpPr>
          <p:nvPr/>
        </p:nvSpPr>
        <p:spPr bwMode="auto">
          <a:xfrm>
            <a:off x="1534951" y="1126342"/>
            <a:ext cx="9144000"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6" name="Textfeld 5"/>
          <p:cNvSpPr txBox="1"/>
          <p:nvPr/>
        </p:nvSpPr>
        <p:spPr>
          <a:xfrm>
            <a:off x="262220" y="662496"/>
            <a:ext cx="8356138" cy="5094890"/>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endParaRPr lang="de-DE" sz="1996" dirty="0"/>
          </a:p>
          <a:p>
            <a:pPr marL="342900" indent="-342900">
              <a:buFont typeface="Arial" panose="020B0604020202020204" pitchFamily="34" charset="0"/>
              <a:buChar char="•"/>
            </a:pPr>
            <a:r>
              <a:rPr lang="de-DE" sz="1996" dirty="0"/>
              <a:t>Im </a:t>
            </a:r>
            <a:r>
              <a:rPr lang="de-DE" sz="1996" dirty="0" err="1"/>
              <a:t>Keynesianschen</a:t>
            </a:r>
            <a:r>
              <a:rPr lang="de-DE" sz="1996" dirty="0"/>
              <a:t> IS-LM-Modell tauchen die Preise zwar mit M/p zur Bestimmung der realen Geldmenge auf, sie aber werden als konstant angenommen.</a:t>
            </a:r>
          </a:p>
          <a:p>
            <a:pPr marL="342900" indent="-342900">
              <a:buFont typeface="Arial" panose="020B0604020202020204" pitchFamily="34" charset="0"/>
              <a:buChar char="•"/>
            </a:pPr>
            <a:endParaRPr lang="de-DE" sz="1996" dirty="0"/>
          </a:p>
          <a:p>
            <a:pPr marL="342900" indent="-342900">
              <a:buFont typeface="Arial" panose="020B0604020202020204" pitchFamily="34" charset="0"/>
              <a:buChar char="•"/>
            </a:pPr>
            <a:r>
              <a:rPr lang="de-DE" sz="1996" dirty="0"/>
              <a:t>Im folgenden wird diese extreme Annahme fallengelassen und wir gehen von teilweise flexiblen Preisen aus, aber insbesondere im Arbeitsmarkt gilt die Annahme einer gewissen Marktmacht der Unternehmen und teilweise rigiden Löhnen, so dass die Unternehmen ihre Preise mit einem gewissen Aufschlag auf die Grenzkosten kalkulieren können.</a:t>
            </a:r>
          </a:p>
          <a:p>
            <a:pPr marL="342900" indent="-342900">
              <a:buFont typeface="Arial" panose="020B0604020202020204" pitchFamily="34" charset="0"/>
              <a:buChar char="•"/>
            </a:pPr>
            <a:endParaRPr lang="de-DE" sz="1996" dirty="0"/>
          </a:p>
          <a:p>
            <a:pPr marL="342900" indent="-342900">
              <a:buFont typeface="Arial" panose="020B0604020202020204" pitchFamily="34" charset="0"/>
              <a:buChar char="•"/>
            </a:pPr>
            <a:r>
              <a:rPr lang="de-DE" sz="1996" dirty="0"/>
              <a:t>Aus diesen Annahmen werden dann die</a:t>
            </a:r>
          </a:p>
          <a:p>
            <a:pPr marL="342900" indent="-342900">
              <a:buFont typeface="Arial" panose="020B0604020202020204" pitchFamily="34" charset="0"/>
              <a:buChar char="•"/>
            </a:pPr>
            <a:endParaRPr lang="de-DE" sz="1996" dirty="0"/>
          </a:p>
          <a:p>
            <a:pPr marL="800100" lvl="1" indent="-342900">
              <a:buFont typeface="Arial" panose="020B0604020202020204" pitchFamily="34" charset="0"/>
              <a:buChar char="•"/>
            </a:pPr>
            <a:r>
              <a:rPr lang="de-DE" sz="1996" b="1" dirty="0"/>
              <a:t>Aggregierte Angebotskurve: AS</a:t>
            </a:r>
          </a:p>
          <a:p>
            <a:pPr marL="800100" lvl="1" indent="-342900">
              <a:buFont typeface="Arial" panose="020B0604020202020204" pitchFamily="34" charset="0"/>
              <a:buChar char="•"/>
            </a:pPr>
            <a:r>
              <a:rPr lang="de-DE" sz="1996" b="1" dirty="0"/>
              <a:t>Aggregierte Nachfragekurve: AD</a:t>
            </a:r>
          </a:p>
          <a:p>
            <a:pPr marL="342900" indent="-342900">
              <a:buFont typeface="Arial" panose="020B0604020202020204" pitchFamily="34" charset="0"/>
              <a:buChar char="•"/>
            </a:pPr>
            <a:endParaRPr lang="de-DE" sz="1996" dirty="0"/>
          </a:p>
          <a:p>
            <a:r>
              <a:rPr lang="de-DE" sz="1996" dirty="0"/>
              <a:t>       abgeleitet</a:t>
            </a:r>
          </a:p>
        </p:txBody>
      </p:sp>
      <p:sp>
        <p:nvSpPr>
          <p:cNvPr id="5" name="Textfeld 4"/>
          <p:cNvSpPr txBox="1"/>
          <p:nvPr/>
        </p:nvSpPr>
        <p:spPr>
          <a:xfrm>
            <a:off x="8437666" y="1019403"/>
            <a:ext cx="3754333" cy="792972"/>
          </a:xfrm>
          <a:prstGeom prst="rect">
            <a:avLst/>
          </a:prstGeom>
          <a:noFill/>
          <a:ln>
            <a:noFill/>
          </a:ln>
        </p:spPr>
        <p:txBody>
          <a:bodyPr vert="horz" wrap="square" lIns="81646" tIns="40823" rIns="81646" bIns="40823" anchorCtr="0" compatLnSpc="0">
            <a:noAutofit/>
          </a:bodyPr>
          <a:lstStyle/>
          <a:p>
            <a:r>
              <a:rPr lang="de-DE" sz="1400" dirty="0"/>
              <a:t>Diese Annahme ist natürlich in einem Modell, das eine Ökonomie beschreiben soll nur in einem sehr kurzfristigen Zeithorizont vertretbar</a:t>
            </a:r>
          </a:p>
          <a:p>
            <a:r>
              <a:rPr lang="de-DE" sz="1996" dirty="0"/>
              <a:t>  </a:t>
            </a:r>
          </a:p>
        </p:txBody>
      </p:sp>
      <p:sp>
        <p:nvSpPr>
          <p:cNvPr id="7" name="Textfeld 6"/>
          <p:cNvSpPr txBox="1"/>
          <p:nvPr/>
        </p:nvSpPr>
        <p:spPr>
          <a:xfrm>
            <a:off x="8387475" y="2639222"/>
            <a:ext cx="3754333" cy="2014421"/>
          </a:xfrm>
          <a:prstGeom prst="rect">
            <a:avLst/>
          </a:prstGeom>
          <a:noFill/>
          <a:ln>
            <a:noFill/>
          </a:ln>
        </p:spPr>
        <p:txBody>
          <a:bodyPr vert="horz" wrap="square" lIns="81646" tIns="40823" rIns="81646" bIns="40823" anchorCtr="0" compatLnSpc="0">
            <a:noAutofit/>
          </a:bodyPr>
          <a:lstStyle/>
          <a:p>
            <a:r>
              <a:rPr lang="de-DE" sz="1400" dirty="0"/>
              <a:t>Mit dieser Annahme wird daher immer noch nicht die Annahme von vollkommenen flexiblen Preisen gemacht, so wie sie es aus der Mikroökonomie kennen, wenn sie von vollkommener Konkurrenz ausgehen und die Marktteilnehmer nur noch Preisnehmer sind. Diese vollkommene Flexibilisierung der Preise werden wir dann zum Abschluss bei der Neoklassik einnehmen.</a:t>
            </a:r>
          </a:p>
          <a:p>
            <a:r>
              <a:rPr lang="de-DE" sz="1996" dirty="0"/>
              <a:t>  </a:t>
            </a:r>
          </a:p>
        </p:txBody>
      </p:sp>
      <p:sp>
        <p:nvSpPr>
          <p:cNvPr id="8" name="Rechteck 7">
            <a:extLst>
              <a:ext uri="{FF2B5EF4-FFF2-40B4-BE49-F238E27FC236}">
                <a16:creationId xmlns:a16="http://schemas.microsoft.com/office/drawing/2014/main" id="{FDA86EE1-274E-4A58-B793-F5C30138921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0741163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78539C9D-AF53-48F4-9765-F83ACBC04C81}"/>
              </a:ext>
            </a:extLst>
          </p:cNvPr>
          <p:cNvSpPr txBox="1"/>
          <p:nvPr/>
        </p:nvSpPr>
        <p:spPr>
          <a:xfrm>
            <a:off x="1654155" y="41478"/>
            <a:ext cx="7240734" cy="510509"/>
          </a:xfrm>
          <a:prstGeom prst="rect">
            <a:avLst/>
          </a:prstGeom>
          <a:noFill/>
          <a:ln>
            <a:noFill/>
          </a:ln>
        </p:spPr>
        <p:txBody>
          <a:bodyPr vert="horz" wrap="none" lIns="81646" tIns="40823" rIns="81646" bIns="40823" anchorCtr="0" compatLnSpc="0">
            <a:spAutoFit/>
          </a:bodyPr>
          <a:lstStyle/>
          <a:p>
            <a:pPr hangingPunct="0"/>
            <a:r>
              <a:rPr lang="de-DE" sz="2903">
                <a:latin typeface="Arial" pitchFamily="18"/>
                <a:ea typeface="Droid Sans Fallback" pitchFamily="2"/>
                <a:cs typeface="Lohit Hindi" pitchFamily="2"/>
              </a:rPr>
              <a:t>Die kurze und lange Frist im AS-AD-Modell</a:t>
            </a:r>
          </a:p>
        </p:txBody>
      </p:sp>
      <p:sp>
        <p:nvSpPr>
          <p:cNvPr id="4" name="Gerader Verbinder 3">
            <a:extLst>
              <a:ext uri="{FF2B5EF4-FFF2-40B4-BE49-F238E27FC236}">
                <a16:creationId xmlns:a16="http://schemas.microsoft.com/office/drawing/2014/main" id="{E53E85E7-5600-46A8-80AE-F06EDE57DF6C}"/>
              </a:ext>
            </a:extLst>
          </p:cNvPr>
          <p:cNvSpPr/>
          <p:nvPr/>
        </p:nvSpPr>
        <p:spPr>
          <a:xfrm flipV="1">
            <a:off x="3842930" y="947751"/>
            <a:ext cx="0" cy="2808636"/>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5" name="Gerader Verbinder 4">
            <a:extLst>
              <a:ext uri="{FF2B5EF4-FFF2-40B4-BE49-F238E27FC236}">
                <a16:creationId xmlns:a16="http://schemas.microsoft.com/office/drawing/2014/main" id="{07AAE8B7-CBAD-4B8A-8EC4-EA962048F36D}"/>
              </a:ext>
            </a:extLst>
          </p:cNvPr>
          <p:cNvSpPr/>
          <p:nvPr/>
        </p:nvSpPr>
        <p:spPr>
          <a:xfrm>
            <a:off x="3842931" y="3756387"/>
            <a:ext cx="3853708"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6" name="Textfeld 5">
            <a:extLst>
              <a:ext uri="{FF2B5EF4-FFF2-40B4-BE49-F238E27FC236}">
                <a16:creationId xmlns:a16="http://schemas.microsoft.com/office/drawing/2014/main" id="{C9973EEF-EBDC-47D5-953A-61C254CEC891}"/>
              </a:ext>
            </a:extLst>
          </p:cNvPr>
          <p:cNvSpPr txBox="1"/>
          <p:nvPr/>
        </p:nvSpPr>
        <p:spPr>
          <a:xfrm>
            <a:off x="3364265" y="949110"/>
            <a:ext cx="269595"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p>
        </p:txBody>
      </p:sp>
      <p:sp>
        <p:nvSpPr>
          <p:cNvPr id="7" name="Textfeld 6">
            <a:extLst>
              <a:ext uri="{FF2B5EF4-FFF2-40B4-BE49-F238E27FC236}">
                <a16:creationId xmlns:a16="http://schemas.microsoft.com/office/drawing/2014/main" id="{73229ED8-FB6C-43D7-A70E-901FACE6E3B5}"/>
              </a:ext>
            </a:extLst>
          </p:cNvPr>
          <p:cNvSpPr txBox="1"/>
          <p:nvPr/>
        </p:nvSpPr>
        <p:spPr>
          <a:xfrm>
            <a:off x="7272731" y="3791004"/>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8" name="Gerader Verbinder 7">
            <a:extLst>
              <a:ext uri="{FF2B5EF4-FFF2-40B4-BE49-F238E27FC236}">
                <a16:creationId xmlns:a16="http://schemas.microsoft.com/office/drawing/2014/main" id="{B7FD4410-D244-4D19-8BBF-913EE1E6A6E8}"/>
              </a:ext>
            </a:extLst>
          </p:cNvPr>
          <p:cNvSpPr/>
          <p:nvPr/>
        </p:nvSpPr>
        <p:spPr>
          <a:xfrm flipV="1">
            <a:off x="4168863" y="1567611"/>
            <a:ext cx="2220781" cy="1632927"/>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9" name="Textfeld 8">
            <a:extLst>
              <a:ext uri="{FF2B5EF4-FFF2-40B4-BE49-F238E27FC236}">
                <a16:creationId xmlns:a16="http://schemas.microsoft.com/office/drawing/2014/main" id="{991AA492-5C17-401E-BB3E-A8A37220EBE6}"/>
              </a:ext>
            </a:extLst>
          </p:cNvPr>
          <p:cNvSpPr txBox="1"/>
          <p:nvPr/>
        </p:nvSpPr>
        <p:spPr>
          <a:xfrm>
            <a:off x="5272396" y="3757040"/>
            <a:ext cx="747739" cy="347901"/>
          </a:xfrm>
          <a:prstGeom prst="rect">
            <a:avLst/>
          </a:prstGeom>
          <a:noFill/>
          <a:ln>
            <a:noFill/>
          </a:ln>
        </p:spPr>
        <p:txBody>
          <a:bodyPr vert="horz" wrap="none" lIns="81646" tIns="40823" rIns="81646" bIns="40823" anchorCtr="0" compatLnSpc="0">
            <a:spAutoFit/>
          </a:bodyPr>
          <a:lstStyle/>
          <a:p>
            <a:pPr hangingPunct="0"/>
            <a:r>
              <a:rPr lang="de-DE" dirty="0" err="1">
                <a:latin typeface="Times New Roman" pitchFamily="18"/>
                <a:ea typeface="Droid Sans Fallback" pitchFamily="2"/>
                <a:cs typeface="Lohit Hindi" pitchFamily="2"/>
              </a:rPr>
              <a:t>Y</a:t>
            </a:r>
            <a:r>
              <a:rPr lang="de-DE" baseline="-25000" dirty="0" err="1">
                <a:latin typeface="Times New Roman" pitchFamily="18"/>
                <a:ea typeface="Droid Sans Fallback" pitchFamily="2"/>
                <a:cs typeface="Lohit Hindi" pitchFamily="2"/>
              </a:rPr>
              <a:t>n</a:t>
            </a:r>
            <a:r>
              <a:rPr lang="de-DE" sz="1633" dirty="0">
                <a:latin typeface="Times New Roman" pitchFamily="18"/>
                <a:ea typeface="Droid Sans Fallback" pitchFamily="2"/>
                <a:cs typeface="Lohit Hindi" pitchFamily="2"/>
              </a:rPr>
              <a:t>=Y</a:t>
            </a:r>
            <a:r>
              <a:rPr lang="de-DE" sz="1633" baseline="33000" dirty="0">
                <a:latin typeface="Times New Roman" pitchFamily="18"/>
                <a:ea typeface="Droid Sans Fallback" pitchFamily="2"/>
                <a:cs typeface="Lohit Hindi" pitchFamily="2"/>
              </a:rPr>
              <a:t>*</a:t>
            </a:r>
          </a:p>
        </p:txBody>
      </p:sp>
      <p:sp>
        <p:nvSpPr>
          <p:cNvPr id="10" name="Gerader Verbinder 9">
            <a:extLst>
              <a:ext uri="{FF2B5EF4-FFF2-40B4-BE49-F238E27FC236}">
                <a16:creationId xmlns:a16="http://schemas.microsoft.com/office/drawing/2014/main" id="{28E55842-6418-40EE-AA8C-75A119863B0F}"/>
              </a:ext>
            </a:extLst>
          </p:cNvPr>
          <p:cNvSpPr/>
          <p:nvPr/>
        </p:nvSpPr>
        <p:spPr>
          <a:xfrm flipH="1" flipV="1">
            <a:off x="3842604" y="2123459"/>
            <a:ext cx="1763235" cy="32005"/>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1" name="Textfeld 10">
            <a:extLst>
              <a:ext uri="{FF2B5EF4-FFF2-40B4-BE49-F238E27FC236}">
                <a16:creationId xmlns:a16="http://schemas.microsoft.com/office/drawing/2014/main" id="{D21DBBD6-9DDA-4994-B300-BF6F423C7509}"/>
              </a:ext>
            </a:extLst>
          </p:cNvPr>
          <p:cNvSpPr txBox="1"/>
          <p:nvPr/>
        </p:nvSpPr>
        <p:spPr>
          <a:xfrm>
            <a:off x="3452988" y="1984334"/>
            <a:ext cx="339422"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a:t>
            </a:r>
          </a:p>
        </p:txBody>
      </p:sp>
      <p:sp>
        <p:nvSpPr>
          <p:cNvPr id="12" name="Textfeld 11">
            <a:extLst>
              <a:ext uri="{FF2B5EF4-FFF2-40B4-BE49-F238E27FC236}">
                <a16:creationId xmlns:a16="http://schemas.microsoft.com/office/drawing/2014/main" id="{30C16DCF-5C22-4050-A4BA-25CBB5EB0A4E}"/>
              </a:ext>
            </a:extLst>
          </p:cNvPr>
          <p:cNvSpPr txBox="1"/>
          <p:nvPr/>
        </p:nvSpPr>
        <p:spPr>
          <a:xfrm>
            <a:off x="6096370" y="1110718"/>
            <a:ext cx="1459472"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AS-Kurve</a:t>
            </a:r>
          </a:p>
        </p:txBody>
      </p:sp>
      <p:sp>
        <p:nvSpPr>
          <p:cNvPr id="13" name="Gerader Verbinder 12">
            <a:extLst>
              <a:ext uri="{FF2B5EF4-FFF2-40B4-BE49-F238E27FC236}">
                <a16:creationId xmlns:a16="http://schemas.microsoft.com/office/drawing/2014/main" id="{A8EB90A3-64A9-466E-95A5-124BD780136E}"/>
              </a:ext>
            </a:extLst>
          </p:cNvPr>
          <p:cNvSpPr/>
          <p:nvPr/>
        </p:nvSpPr>
        <p:spPr>
          <a:xfrm flipH="1">
            <a:off x="5605839" y="2155465"/>
            <a:ext cx="327" cy="1600922"/>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4" name="Textfeld 13">
            <a:extLst>
              <a:ext uri="{FF2B5EF4-FFF2-40B4-BE49-F238E27FC236}">
                <a16:creationId xmlns:a16="http://schemas.microsoft.com/office/drawing/2014/main" id="{0529BEB0-9585-4157-A53B-E57FA9B4342E}"/>
              </a:ext>
            </a:extLst>
          </p:cNvPr>
          <p:cNvSpPr txBox="1"/>
          <p:nvPr/>
        </p:nvSpPr>
        <p:spPr>
          <a:xfrm>
            <a:off x="7043467" y="2711313"/>
            <a:ext cx="1476143"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AD-Kurve</a:t>
            </a:r>
          </a:p>
        </p:txBody>
      </p:sp>
      <p:sp>
        <p:nvSpPr>
          <p:cNvPr id="15" name="Gerader Verbinder 14">
            <a:extLst>
              <a:ext uri="{FF2B5EF4-FFF2-40B4-BE49-F238E27FC236}">
                <a16:creationId xmlns:a16="http://schemas.microsoft.com/office/drawing/2014/main" id="{EB8333CB-D2BE-4101-B408-11678F9CD5B0}"/>
              </a:ext>
            </a:extLst>
          </p:cNvPr>
          <p:cNvSpPr/>
          <p:nvPr/>
        </p:nvSpPr>
        <p:spPr>
          <a:xfrm flipH="1" flipV="1">
            <a:off x="4299497" y="1371986"/>
            <a:ext cx="2678001" cy="1567610"/>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6" name="Textfeld 15">
            <a:extLst>
              <a:ext uri="{FF2B5EF4-FFF2-40B4-BE49-F238E27FC236}">
                <a16:creationId xmlns:a16="http://schemas.microsoft.com/office/drawing/2014/main" id="{69E774C5-AAB7-4A6F-91A5-3B2BE321E548}"/>
              </a:ext>
            </a:extLst>
          </p:cNvPr>
          <p:cNvSpPr txBox="1"/>
          <p:nvPr/>
        </p:nvSpPr>
        <p:spPr>
          <a:xfrm>
            <a:off x="24737" y="4109164"/>
            <a:ext cx="8664865" cy="2122527"/>
          </a:xfrm>
          <a:prstGeom prst="rect">
            <a:avLst/>
          </a:prstGeom>
          <a:noFill/>
          <a:ln>
            <a:noFill/>
          </a:ln>
        </p:spPr>
        <p:txBody>
          <a:bodyPr vert="horz" wrap="square" lIns="81646" tIns="40823" rIns="81646" bIns="40823" anchorCtr="0" compatLnSpc="0">
            <a:noAutofit/>
          </a:bodyPr>
          <a:lstStyle/>
          <a:p>
            <a:pPr hangingPunct="0"/>
            <a:r>
              <a:rPr lang="de-DE" sz="2000" dirty="0">
                <a:latin typeface="Times New Roman" pitchFamily="18"/>
                <a:ea typeface="Droid Sans Fallback" pitchFamily="2"/>
                <a:cs typeface="Lohit Hindi" pitchFamily="2"/>
              </a:rPr>
              <a:t>In der langen Frist werden alle Preise als vollkommen flexibel angenommen und insbesondere gleichen sich die Preiserwartungen den tatsächlichen Preisen an. Damit hängt das langfristige Angebot (natürliches Angebot </a:t>
            </a:r>
            <a:r>
              <a:rPr lang="de-DE" sz="2000" dirty="0" err="1">
                <a:latin typeface="Times New Roman" pitchFamily="18"/>
                <a:ea typeface="Droid Sans Fallback" pitchFamily="2"/>
                <a:cs typeface="Lohit Hindi" pitchFamily="2"/>
              </a:rPr>
              <a:t>Y</a:t>
            </a:r>
            <a:r>
              <a:rPr lang="de-DE" sz="2000" baseline="-25000" dirty="0" err="1">
                <a:latin typeface="Times New Roman" pitchFamily="18"/>
                <a:ea typeface="Droid Sans Fallback" pitchFamily="2"/>
                <a:cs typeface="Lohit Hindi" pitchFamily="2"/>
              </a:rPr>
              <a:t>n</a:t>
            </a:r>
            <a:r>
              <a:rPr lang="de-DE" sz="2000" dirty="0">
                <a:latin typeface="Times New Roman" pitchFamily="18"/>
                <a:ea typeface="Droid Sans Fallback" pitchFamily="2"/>
                <a:cs typeface="Lohit Hindi" pitchFamily="2"/>
              </a:rPr>
              <a:t>) vornehmlich von der Ausstattung mit </a:t>
            </a:r>
            <a:r>
              <a:rPr lang="de-DE" sz="2000" u="sng" dirty="0">
                <a:latin typeface="Times New Roman" pitchFamily="18"/>
                <a:ea typeface="Droid Sans Fallback" pitchFamily="2"/>
                <a:cs typeface="Lohit Hindi" pitchFamily="2"/>
              </a:rPr>
              <a:t>Produktionsfaktoren und den Rahmenbedingungen der Volkswirtschaft und der Technologie ab und </a:t>
            </a:r>
            <a:r>
              <a:rPr lang="de-DE" sz="2000" dirty="0">
                <a:latin typeface="Times New Roman" pitchFamily="18"/>
                <a:ea typeface="Droid Sans Fallback" pitchFamily="2"/>
                <a:cs typeface="Lohit Hindi" pitchFamily="2"/>
              </a:rPr>
              <a:t>ist damit vollkommen preisunelastisch und damit senkrecht.</a:t>
            </a:r>
          </a:p>
          <a:p>
            <a:pPr hangingPunct="0"/>
            <a:endParaRPr lang="de-DE" sz="2359" dirty="0">
              <a:latin typeface="Times New Roman" pitchFamily="18"/>
              <a:ea typeface="Droid Sans Fallback" pitchFamily="2"/>
              <a:cs typeface="Lohit Hindi" pitchFamily="2"/>
            </a:endParaRPr>
          </a:p>
          <a:p>
            <a:pPr hangingPunct="0"/>
            <a:endParaRPr lang="de-DE" sz="2359" dirty="0">
              <a:latin typeface="Times New Roman" pitchFamily="18"/>
              <a:ea typeface="Droid Sans Fallback" pitchFamily="2"/>
              <a:cs typeface="Lohit Hindi" pitchFamily="2"/>
            </a:endParaRPr>
          </a:p>
          <a:p>
            <a:pPr hangingPunct="0"/>
            <a:endParaRPr lang="de-DE" sz="2903" dirty="0">
              <a:latin typeface="Times New Roman" pitchFamily="18"/>
              <a:ea typeface="Droid Sans Fallback" pitchFamily="2"/>
              <a:cs typeface="Lohit Hindi" pitchFamily="2"/>
            </a:endParaRPr>
          </a:p>
        </p:txBody>
      </p:sp>
      <p:sp>
        <p:nvSpPr>
          <p:cNvPr id="17" name="Gerader Verbinder 16">
            <a:extLst>
              <a:ext uri="{FF2B5EF4-FFF2-40B4-BE49-F238E27FC236}">
                <a16:creationId xmlns:a16="http://schemas.microsoft.com/office/drawing/2014/main" id="{B6F4936F-6C29-4BEC-91B8-680FC57DBBDE}"/>
              </a:ext>
            </a:extLst>
          </p:cNvPr>
          <p:cNvSpPr/>
          <p:nvPr/>
        </p:nvSpPr>
        <p:spPr>
          <a:xfrm>
            <a:off x="5605839" y="914439"/>
            <a:ext cx="0" cy="2842601"/>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8" name="Textfeld 17">
            <a:extLst>
              <a:ext uri="{FF2B5EF4-FFF2-40B4-BE49-F238E27FC236}">
                <a16:creationId xmlns:a16="http://schemas.microsoft.com/office/drawing/2014/main" id="{065F24F1-6623-4CB2-A678-DB77773AFD4E}"/>
              </a:ext>
            </a:extLst>
          </p:cNvPr>
          <p:cNvSpPr txBox="1"/>
          <p:nvPr/>
        </p:nvSpPr>
        <p:spPr>
          <a:xfrm>
            <a:off x="5566322" y="524171"/>
            <a:ext cx="1586173" cy="617462"/>
          </a:xfrm>
          <a:prstGeom prst="rect">
            <a:avLst/>
          </a:prstGeom>
          <a:noFill/>
          <a:ln>
            <a:noFill/>
          </a:ln>
        </p:spPr>
        <p:txBody>
          <a:bodyPr vert="horz" wrap="none" lIns="81646" tIns="40823" rIns="81646" bIns="40823" anchorCtr="0" compatLnSpc="0">
            <a:spAutoFit/>
          </a:bodyPr>
          <a:lstStyle/>
          <a:p>
            <a:pPr hangingPunct="0"/>
            <a:r>
              <a:rPr lang="de-DE" sz="1814">
                <a:latin typeface="Times New Roman" pitchFamily="18"/>
                <a:ea typeface="Droid Sans Fallback" pitchFamily="2"/>
                <a:cs typeface="Lohit Hindi" pitchFamily="2"/>
              </a:rPr>
              <a:t>Langfristige</a:t>
            </a:r>
          </a:p>
          <a:p>
            <a:pPr hangingPunct="0"/>
            <a:r>
              <a:rPr lang="de-DE" sz="1814">
                <a:latin typeface="Times New Roman" pitchFamily="18"/>
                <a:ea typeface="Droid Sans Fallback" pitchFamily="2"/>
                <a:cs typeface="Lohit Hindi" pitchFamily="2"/>
              </a:rPr>
              <a:t>Angebotskurve</a:t>
            </a:r>
          </a:p>
        </p:txBody>
      </p:sp>
      <p:sp>
        <p:nvSpPr>
          <p:cNvPr id="19" name="Textfeld 18"/>
          <p:cNvSpPr txBox="1"/>
          <p:nvPr/>
        </p:nvSpPr>
        <p:spPr>
          <a:xfrm>
            <a:off x="0" y="6044306"/>
            <a:ext cx="12104395" cy="630266"/>
          </a:xfrm>
          <a:prstGeom prst="rect">
            <a:avLst/>
          </a:prstGeom>
          <a:noFill/>
          <a:ln>
            <a:noFill/>
          </a:ln>
        </p:spPr>
        <p:txBody>
          <a:bodyPr vert="horz" wrap="square" lIns="81646" tIns="40823" rIns="81646" bIns="40823" anchorCtr="0" compatLnSpc="0">
            <a:noAutofit/>
          </a:bodyPr>
          <a:lstStyle/>
          <a:p>
            <a:r>
              <a:rPr lang="de-DE" sz="1400" dirty="0"/>
              <a:t>Diese Annahme des vollkommen </a:t>
            </a:r>
            <a:r>
              <a:rPr lang="de-DE" sz="1400" dirty="0" err="1"/>
              <a:t>preisunlelastischen</a:t>
            </a:r>
            <a:r>
              <a:rPr lang="de-DE" sz="1400" dirty="0"/>
              <a:t> Angebots und nur von den Rahmenbedingungen abhängigen Angebots über die Produktionsfaktoren liegt der neoklassischen Theorie zu Grunde. In der langen Frist ist diese Sichtweise sicher berechtigt, unsere aktuellen konjunkturellen Maßnahmen im Zuge der </a:t>
            </a:r>
            <a:r>
              <a:rPr lang="de-DE" sz="1400" dirty="0" err="1"/>
              <a:t>Coronakrise</a:t>
            </a:r>
            <a:r>
              <a:rPr lang="de-DE" sz="1400" dirty="0"/>
              <a:t> fußen aber eher der kurzfristigen </a:t>
            </a:r>
            <a:r>
              <a:rPr lang="de-DE" sz="1400" dirty="0" err="1"/>
              <a:t>Keynesianischen</a:t>
            </a:r>
            <a:r>
              <a:rPr lang="de-DE" sz="1400" dirty="0"/>
              <a:t> Theorie. Wichtig dabei ist, zu erkennen, dass sich diese Theorien nicht widersprechen, sondern ergänzen.</a:t>
            </a:r>
            <a:endParaRPr lang="de-DE" sz="1400" dirty="0">
              <a:latin typeface="Times New Roman" pitchFamily="18"/>
              <a:ea typeface="Droid Sans Fallback" pitchFamily="2"/>
              <a:cs typeface="Lohit Hindi" pitchFamily="2"/>
            </a:endParaRPr>
          </a:p>
          <a:p>
            <a:endParaRPr lang="de-DE" sz="1400" dirty="0">
              <a:latin typeface="Times New Roman" pitchFamily="18"/>
              <a:ea typeface="Droid Sans Fallback" pitchFamily="2"/>
              <a:cs typeface="Lohit Hindi" pitchFamily="2"/>
            </a:endParaRPr>
          </a:p>
          <a:p>
            <a:endParaRPr lang="de-DE" sz="1400" dirty="0"/>
          </a:p>
          <a:p>
            <a:r>
              <a:rPr lang="de-DE" sz="1996" dirty="0"/>
              <a:t>  </a:t>
            </a:r>
          </a:p>
        </p:txBody>
      </p:sp>
      <p:sp>
        <p:nvSpPr>
          <p:cNvPr id="20" name="Textfeld 19">
            <a:extLst>
              <a:ext uri="{FF2B5EF4-FFF2-40B4-BE49-F238E27FC236}">
                <a16:creationId xmlns:a16="http://schemas.microsoft.com/office/drawing/2014/main" id="{9E814E7B-F163-44EA-B867-EE48A8D2EBAD}"/>
              </a:ext>
            </a:extLst>
          </p:cNvPr>
          <p:cNvSpPr txBox="1"/>
          <p:nvPr/>
        </p:nvSpPr>
        <p:spPr>
          <a:xfrm>
            <a:off x="7061936" y="606890"/>
            <a:ext cx="737736" cy="348927"/>
          </a:xfrm>
          <a:prstGeom prst="rect">
            <a:avLst/>
          </a:prstGeom>
          <a:noFill/>
          <a:ln>
            <a:noFill/>
          </a:ln>
        </p:spPr>
        <p:txBody>
          <a:bodyPr vert="horz" wrap="none" lIns="81646" tIns="40823" rIns="81646" bIns="40823" anchorCtr="0" compatLnSpc="0">
            <a:spAutoFit/>
          </a:bodyPr>
          <a:lstStyle/>
          <a:p>
            <a:pPr hangingPunct="0"/>
            <a:r>
              <a:rPr lang="de-DE" dirty="0" err="1">
                <a:latin typeface="Arial" pitchFamily="18"/>
                <a:ea typeface="Droid Sans Fallback" pitchFamily="2"/>
                <a:cs typeface="Lohit Hindi" pitchFamily="2"/>
              </a:rPr>
              <a:t>AS</a:t>
            </a:r>
            <a:r>
              <a:rPr lang="de-DE" baseline="-33000" dirty="0" err="1">
                <a:latin typeface="Times New Roman" pitchFamily="18"/>
                <a:ea typeface="Droid Sans Fallback" pitchFamily="2"/>
                <a:cs typeface="Lohit Hindi" pitchFamily="2"/>
              </a:rPr>
              <a:t>lang</a:t>
            </a:r>
            <a:endParaRPr lang="de-DE" dirty="0">
              <a:latin typeface="Arial" pitchFamily="18"/>
              <a:ea typeface="Droid Sans Fallback" pitchFamily="2"/>
              <a:cs typeface="Lohit Hindi" pitchFamily="2"/>
            </a:endParaRPr>
          </a:p>
        </p:txBody>
      </p:sp>
      <p:sp>
        <p:nvSpPr>
          <p:cNvPr id="21" name="Rechteck 20">
            <a:extLst>
              <a:ext uri="{FF2B5EF4-FFF2-40B4-BE49-F238E27FC236}">
                <a16:creationId xmlns:a16="http://schemas.microsoft.com/office/drawing/2014/main" id="{10C33F18-26D8-4ED2-995D-D2FD5F63049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42066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7" grpId="0" animBg="1"/>
      <p:bldP spid="18" grpId="0"/>
      <p:bldP spid="19" grpId="0"/>
      <p:bldP spid="2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17C692A7-6929-4FE6-B52F-B28162C2BB21}"/>
              </a:ext>
            </a:extLst>
          </p:cNvPr>
          <p:cNvSpPr txBox="1"/>
          <p:nvPr/>
        </p:nvSpPr>
        <p:spPr>
          <a:xfrm>
            <a:off x="1784789" y="237429"/>
            <a:ext cx="7450599" cy="1045656"/>
          </a:xfrm>
          <a:prstGeom prst="rect">
            <a:avLst/>
          </a:prstGeom>
          <a:noFill/>
          <a:ln>
            <a:noFill/>
          </a:ln>
        </p:spPr>
        <p:txBody>
          <a:bodyPr vert="horz" wrap="none" lIns="81646" tIns="40823" rIns="81646" bIns="40823" anchorCtr="0" compatLnSpc="0">
            <a:spAutoFit/>
          </a:bodyPr>
          <a:lstStyle/>
          <a:p>
            <a:pPr hangingPunct="0"/>
            <a:r>
              <a:rPr lang="de-DE" sz="3266">
                <a:latin typeface="Arial" pitchFamily="18"/>
                <a:ea typeface="Droid Sans Fallback" pitchFamily="2"/>
                <a:cs typeface="Lohit Hindi" pitchFamily="2"/>
              </a:rPr>
              <a:t>Geld und Fiskalpolitik im AS-AD-Modell</a:t>
            </a:r>
          </a:p>
          <a:p>
            <a:pPr hangingPunct="0"/>
            <a:r>
              <a:rPr lang="de-DE" sz="3266">
                <a:latin typeface="Arial" pitchFamily="18"/>
                <a:ea typeface="Droid Sans Fallback" pitchFamily="2"/>
                <a:cs typeface="Lohit Hindi" pitchFamily="2"/>
              </a:rPr>
              <a:t>	</a:t>
            </a:r>
          </a:p>
        </p:txBody>
      </p:sp>
      <p:sp>
        <p:nvSpPr>
          <p:cNvPr id="4" name="Textfeld 3">
            <a:extLst>
              <a:ext uri="{FF2B5EF4-FFF2-40B4-BE49-F238E27FC236}">
                <a16:creationId xmlns:a16="http://schemas.microsoft.com/office/drawing/2014/main" id="{FD9B5808-1180-4A68-82AB-F75BE97D927F}"/>
              </a:ext>
            </a:extLst>
          </p:cNvPr>
          <p:cNvSpPr txBox="1"/>
          <p:nvPr/>
        </p:nvSpPr>
        <p:spPr>
          <a:xfrm>
            <a:off x="1719471" y="1077732"/>
            <a:ext cx="8752491" cy="4049660"/>
          </a:xfrm>
          <a:prstGeom prst="rect">
            <a:avLst/>
          </a:prstGeom>
          <a:noFill/>
          <a:ln>
            <a:noFill/>
          </a:ln>
        </p:spPr>
        <p:txBody>
          <a:bodyPr vert="horz" wrap="none" lIns="81646" tIns="40823" rIns="81646" bIns="40823" anchorCtr="0" compatLnSpc="0">
            <a:noAutofit/>
          </a:bodyPr>
          <a:lstStyle/>
          <a:p>
            <a:pPr hangingPunct="0"/>
            <a:r>
              <a:rPr lang="de-DE" sz="2903" dirty="0">
                <a:latin typeface="Times New Roman" pitchFamily="18"/>
                <a:ea typeface="Droid Sans Fallback" pitchFamily="2"/>
                <a:cs typeface="Lohit Hindi" pitchFamily="2"/>
              </a:rPr>
              <a:t>Erläutern Sie die Wirkung</a:t>
            </a:r>
          </a:p>
          <a:p>
            <a:pPr hangingPunct="0"/>
            <a:endParaRPr lang="de-DE" sz="2903" dirty="0">
              <a:latin typeface="Times New Roman" pitchFamily="18"/>
              <a:ea typeface="Droid Sans Fallback" pitchFamily="2"/>
              <a:cs typeface="Lohit Hindi" pitchFamily="2"/>
            </a:endParaRPr>
          </a:p>
          <a:p>
            <a:pPr hangingPunct="0">
              <a:buSzPct val="100000"/>
              <a:buAutoNum type="alphaLcParenR"/>
            </a:pPr>
            <a:r>
              <a:rPr lang="de-DE" sz="2903" dirty="0">
                <a:latin typeface="Times New Roman" pitchFamily="18"/>
                <a:ea typeface="Droid Sans Fallback" pitchFamily="2"/>
                <a:cs typeface="Lohit Hindi" pitchFamily="2"/>
              </a:rPr>
              <a:t>	einer nominalen Geldmengenerhöhung</a:t>
            </a:r>
          </a:p>
          <a:p>
            <a:pPr hangingPunct="0">
              <a:buSzPct val="100000"/>
              <a:buAutoNum type="alphaLcParenR"/>
            </a:pPr>
            <a:r>
              <a:rPr lang="de-DE" sz="2903" dirty="0">
                <a:latin typeface="Times New Roman" pitchFamily="18"/>
                <a:ea typeface="Droid Sans Fallback" pitchFamily="2"/>
                <a:cs typeface="Lohit Hindi" pitchFamily="2"/>
              </a:rPr>
              <a:t>	einer expansiven Fiskalpolitik</a:t>
            </a:r>
          </a:p>
          <a:p>
            <a:pPr hangingPunct="0"/>
            <a:endParaRPr lang="de-DE" sz="2903" dirty="0">
              <a:latin typeface="Times New Roman" pitchFamily="18"/>
              <a:ea typeface="Droid Sans Fallback" pitchFamily="2"/>
              <a:cs typeface="Lohit Hindi" pitchFamily="2"/>
            </a:endParaRPr>
          </a:p>
          <a:p>
            <a:pPr hangingPunct="0"/>
            <a:r>
              <a:rPr lang="de-DE" sz="2903" dirty="0">
                <a:latin typeface="Times New Roman" pitchFamily="18"/>
                <a:ea typeface="Droid Sans Fallback" pitchFamily="2"/>
                <a:cs typeface="Lohit Hindi" pitchFamily="2"/>
              </a:rPr>
              <a:t>im AS-AD-Modell in der kurzen und der langen Frist</a:t>
            </a:r>
          </a:p>
        </p:txBody>
      </p:sp>
      <p:sp>
        <p:nvSpPr>
          <p:cNvPr id="5" name="Rechteck 4">
            <a:extLst>
              <a:ext uri="{FF2B5EF4-FFF2-40B4-BE49-F238E27FC236}">
                <a16:creationId xmlns:a16="http://schemas.microsoft.com/office/drawing/2014/main" id="{8E0411A1-7993-42F9-8D7D-CC39010E5F9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549299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erader Verbinder 1">
            <a:extLst>
              <a:ext uri="{FF2B5EF4-FFF2-40B4-BE49-F238E27FC236}">
                <a16:creationId xmlns:a16="http://schemas.microsoft.com/office/drawing/2014/main" id="{A37DF8FA-D6C9-4852-8827-3274186ED60B}"/>
              </a:ext>
            </a:extLst>
          </p:cNvPr>
          <p:cNvSpPr/>
          <p:nvPr/>
        </p:nvSpPr>
        <p:spPr>
          <a:xfrm flipV="1">
            <a:off x="736142" y="746208"/>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 name="Gerader Verbinder 2">
            <a:extLst>
              <a:ext uri="{FF2B5EF4-FFF2-40B4-BE49-F238E27FC236}">
                <a16:creationId xmlns:a16="http://schemas.microsoft.com/office/drawing/2014/main" id="{8184453E-E158-44AE-A4FF-A9358AE6E596}"/>
              </a:ext>
            </a:extLst>
          </p:cNvPr>
          <p:cNvSpPr/>
          <p:nvPr/>
        </p:nvSpPr>
        <p:spPr>
          <a:xfrm>
            <a:off x="736142" y="3554843"/>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4" name="Textfeld 3">
            <a:extLst>
              <a:ext uri="{FF2B5EF4-FFF2-40B4-BE49-F238E27FC236}">
                <a16:creationId xmlns:a16="http://schemas.microsoft.com/office/drawing/2014/main" id="{0D5B12B3-FF1E-4388-8A91-057B0096B17E}"/>
              </a:ext>
            </a:extLst>
          </p:cNvPr>
          <p:cNvSpPr txBox="1"/>
          <p:nvPr/>
        </p:nvSpPr>
        <p:spPr>
          <a:xfrm>
            <a:off x="279249" y="747515"/>
            <a:ext cx="223044"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i</a:t>
            </a:r>
          </a:p>
        </p:txBody>
      </p:sp>
      <p:sp>
        <p:nvSpPr>
          <p:cNvPr id="5" name="Textfeld 4">
            <a:extLst>
              <a:ext uri="{FF2B5EF4-FFF2-40B4-BE49-F238E27FC236}">
                <a16:creationId xmlns:a16="http://schemas.microsoft.com/office/drawing/2014/main" id="{4B56C92A-4625-4B13-BA54-FF83CDAE6A47}"/>
              </a:ext>
            </a:extLst>
          </p:cNvPr>
          <p:cNvSpPr txBox="1"/>
          <p:nvPr/>
        </p:nvSpPr>
        <p:spPr>
          <a:xfrm>
            <a:off x="4165942" y="3589461"/>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6" name="Textfeld 5">
            <a:extLst>
              <a:ext uri="{FF2B5EF4-FFF2-40B4-BE49-F238E27FC236}">
                <a16:creationId xmlns:a16="http://schemas.microsoft.com/office/drawing/2014/main" id="{9E814E7B-F163-44EA-B867-EE48A8D2EBAD}"/>
              </a:ext>
            </a:extLst>
          </p:cNvPr>
          <p:cNvSpPr txBox="1"/>
          <p:nvPr/>
        </p:nvSpPr>
        <p:spPr>
          <a:xfrm>
            <a:off x="3517614" y="625636"/>
            <a:ext cx="485552"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LM</a:t>
            </a:r>
          </a:p>
        </p:txBody>
      </p:sp>
      <p:sp>
        <p:nvSpPr>
          <p:cNvPr id="7" name="Textfeld 6">
            <a:extLst>
              <a:ext uri="{FF2B5EF4-FFF2-40B4-BE49-F238E27FC236}">
                <a16:creationId xmlns:a16="http://schemas.microsoft.com/office/drawing/2014/main" id="{9C4282AC-9DEF-4AEC-A71F-0DE31CE90E77}"/>
              </a:ext>
            </a:extLst>
          </p:cNvPr>
          <p:cNvSpPr txBox="1"/>
          <p:nvPr/>
        </p:nvSpPr>
        <p:spPr>
          <a:xfrm>
            <a:off x="1893295" y="3587175"/>
            <a:ext cx="385973" cy="323215"/>
          </a:xfrm>
          <a:prstGeom prst="rect">
            <a:avLst/>
          </a:prstGeom>
          <a:noFill/>
          <a:ln>
            <a:noFill/>
          </a:ln>
        </p:spPr>
        <p:txBody>
          <a:bodyPr vert="horz" wrap="none" lIns="81646" tIns="40823" rIns="81646" bIns="40823" anchorCtr="0" compatLnSpc="0">
            <a:spAutoFit/>
          </a:bodyPr>
          <a:lstStyle/>
          <a:p>
            <a:pPr hangingPunct="0"/>
            <a:r>
              <a:rPr lang="de-DE" sz="1633" dirty="0" err="1">
                <a:latin typeface="Times New Roman" pitchFamily="18"/>
                <a:ea typeface="Droid Sans Fallback" pitchFamily="2"/>
                <a:cs typeface="Lohit Hindi" pitchFamily="2"/>
              </a:rPr>
              <a:t>Y</a:t>
            </a:r>
            <a:r>
              <a:rPr lang="de-DE" sz="1633" baseline="-33000" dirty="0" err="1">
                <a:latin typeface="Times New Roman" pitchFamily="18"/>
                <a:ea typeface="Droid Sans Fallback" pitchFamily="2"/>
                <a:cs typeface="Lohit Hindi" pitchFamily="2"/>
              </a:rPr>
              <a:t>n</a:t>
            </a:r>
            <a:endParaRPr lang="de-DE" sz="1633" dirty="0">
              <a:latin typeface="Times New Roman" pitchFamily="18"/>
              <a:ea typeface="Droid Sans Fallback" pitchFamily="2"/>
              <a:cs typeface="Lohit Hindi" pitchFamily="2"/>
            </a:endParaRPr>
          </a:p>
        </p:txBody>
      </p:sp>
      <p:sp>
        <p:nvSpPr>
          <p:cNvPr id="8" name="Gerader Verbinder 7">
            <a:extLst>
              <a:ext uri="{FF2B5EF4-FFF2-40B4-BE49-F238E27FC236}">
                <a16:creationId xmlns:a16="http://schemas.microsoft.com/office/drawing/2014/main" id="{419709C2-3210-4DBE-A51B-7C7B0FAD369F}"/>
              </a:ext>
            </a:extLst>
          </p:cNvPr>
          <p:cNvSpPr/>
          <p:nvPr/>
        </p:nvSpPr>
        <p:spPr>
          <a:xfrm>
            <a:off x="1128044" y="1464696"/>
            <a:ext cx="2678001" cy="117570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2" name="Textfeld 11">
            <a:extLst>
              <a:ext uri="{FF2B5EF4-FFF2-40B4-BE49-F238E27FC236}">
                <a16:creationId xmlns:a16="http://schemas.microsoft.com/office/drawing/2014/main" id="{D5D15A0A-D009-4CC5-8C07-6D87AED0060B}"/>
              </a:ext>
            </a:extLst>
          </p:cNvPr>
          <p:cNvSpPr txBox="1"/>
          <p:nvPr/>
        </p:nvSpPr>
        <p:spPr>
          <a:xfrm>
            <a:off x="3544776" y="2705722"/>
            <a:ext cx="382960"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IS</a:t>
            </a:r>
          </a:p>
        </p:txBody>
      </p:sp>
      <p:sp>
        <p:nvSpPr>
          <p:cNvPr id="13" name="Gerader Verbinder 12">
            <a:extLst>
              <a:ext uri="{FF2B5EF4-FFF2-40B4-BE49-F238E27FC236}">
                <a16:creationId xmlns:a16="http://schemas.microsoft.com/office/drawing/2014/main" id="{3C09C1B0-3F97-4F1A-A737-8DD2E7F36EB3}"/>
              </a:ext>
            </a:extLst>
          </p:cNvPr>
          <p:cNvSpPr/>
          <p:nvPr/>
        </p:nvSpPr>
        <p:spPr>
          <a:xfrm flipV="1">
            <a:off x="736468" y="3685804"/>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4" name="Gerader Verbinder 13">
            <a:extLst>
              <a:ext uri="{FF2B5EF4-FFF2-40B4-BE49-F238E27FC236}">
                <a16:creationId xmlns:a16="http://schemas.microsoft.com/office/drawing/2014/main" id="{47E47F69-F89B-49F8-92E4-A970939BA700}"/>
              </a:ext>
            </a:extLst>
          </p:cNvPr>
          <p:cNvSpPr/>
          <p:nvPr/>
        </p:nvSpPr>
        <p:spPr>
          <a:xfrm>
            <a:off x="736468" y="6494439"/>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5" name="Textfeld 14">
            <a:extLst>
              <a:ext uri="{FF2B5EF4-FFF2-40B4-BE49-F238E27FC236}">
                <a16:creationId xmlns:a16="http://schemas.microsoft.com/office/drawing/2014/main" id="{74947334-A897-4D9F-A1F0-4CF7837E8BC8}"/>
              </a:ext>
            </a:extLst>
          </p:cNvPr>
          <p:cNvSpPr txBox="1"/>
          <p:nvPr/>
        </p:nvSpPr>
        <p:spPr>
          <a:xfrm>
            <a:off x="279575" y="3687110"/>
            <a:ext cx="281329"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P</a:t>
            </a:r>
          </a:p>
        </p:txBody>
      </p:sp>
      <p:sp>
        <p:nvSpPr>
          <p:cNvPr id="16" name="Textfeld 15">
            <a:extLst>
              <a:ext uri="{FF2B5EF4-FFF2-40B4-BE49-F238E27FC236}">
                <a16:creationId xmlns:a16="http://schemas.microsoft.com/office/drawing/2014/main" id="{43BD2F51-BEC9-4EDA-B117-E609EA028B99}"/>
              </a:ext>
            </a:extLst>
          </p:cNvPr>
          <p:cNvSpPr txBox="1"/>
          <p:nvPr/>
        </p:nvSpPr>
        <p:spPr>
          <a:xfrm>
            <a:off x="4166269" y="6529056"/>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17" name="Gerader Verbinder 16">
            <a:extLst>
              <a:ext uri="{FF2B5EF4-FFF2-40B4-BE49-F238E27FC236}">
                <a16:creationId xmlns:a16="http://schemas.microsoft.com/office/drawing/2014/main" id="{B16C0873-CE63-4091-BA9E-B68EBBDDADA8}"/>
              </a:ext>
            </a:extLst>
          </p:cNvPr>
          <p:cNvSpPr/>
          <p:nvPr/>
        </p:nvSpPr>
        <p:spPr>
          <a:xfrm>
            <a:off x="1150124" y="4404292"/>
            <a:ext cx="2546713" cy="1403664"/>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8" name="Gerader Verbinder 17">
            <a:extLst>
              <a:ext uri="{FF2B5EF4-FFF2-40B4-BE49-F238E27FC236}">
                <a16:creationId xmlns:a16="http://schemas.microsoft.com/office/drawing/2014/main" id="{492F06F8-8A84-4A83-B21E-7892AF57369C}"/>
              </a:ext>
            </a:extLst>
          </p:cNvPr>
          <p:cNvSpPr/>
          <p:nvPr/>
        </p:nvSpPr>
        <p:spPr>
          <a:xfrm flipV="1">
            <a:off x="810736" y="822308"/>
            <a:ext cx="2743318" cy="2024830"/>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9" name="Textfeld 18">
            <a:extLst>
              <a:ext uri="{FF2B5EF4-FFF2-40B4-BE49-F238E27FC236}">
                <a16:creationId xmlns:a16="http://schemas.microsoft.com/office/drawing/2014/main" id="{D5B0D6F4-082D-4870-B1FD-1B48ECFC88F1}"/>
              </a:ext>
            </a:extLst>
          </p:cNvPr>
          <p:cNvSpPr txBox="1"/>
          <p:nvPr/>
        </p:nvSpPr>
        <p:spPr>
          <a:xfrm>
            <a:off x="259671" y="30696"/>
            <a:ext cx="3179238"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Fiskalpolitik im AS-AD-Modell</a:t>
            </a:r>
          </a:p>
        </p:txBody>
      </p:sp>
      <p:sp>
        <p:nvSpPr>
          <p:cNvPr id="20" name="Gerader Verbinder 19">
            <a:extLst>
              <a:ext uri="{FF2B5EF4-FFF2-40B4-BE49-F238E27FC236}">
                <a16:creationId xmlns:a16="http://schemas.microsoft.com/office/drawing/2014/main" id="{3589DDD7-43B0-4AEA-B42F-AF9C9A2E993A}"/>
              </a:ext>
            </a:extLst>
          </p:cNvPr>
          <p:cNvSpPr/>
          <p:nvPr/>
        </p:nvSpPr>
        <p:spPr>
          <a:xfrm flipH="1">
            <a:off x="2107474" y="908345"/>
            <a:ext cx="4694" cy="5586094"/>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23" name="Textfeld 22">
            <a:extLst>
              <a:ext uri="{FF2B5EF4-FFF2-40B4-BE49-F238E27FC236}">
                <a16:creationId xmlns:a16="http://schemas.microsoft.com/office/drawing/2014/main" id="{CC077DE0-B742-40D9-A82F-0C6BD1540451}"/>
              </a:ext>
            </a:extLst>
          </p:cNvPr>
          <p:cNvSpPr txBox="1"/>
          <p:nvPr/>
        </p:nvSpPr>
        <p:spPr>
          <a:xfrm>
            <a:off x="2721129" y="6495092"/>
            <a:ext cx="700033"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Y</a:t>
            </a:r>
            <a:r>
              <a:rPr lang="de-DE" sz="1633" baseline="33000" dirty="0">
                <a:latin typeface="Times New Roman" pitchFamily="18"/>
                <a:ea typeface="Droid Sans Fallback" pitchFamily="2"/>
                <a:cs typeface="Lohit Hindi" pitchFamily="2"/>
              </a:rPr>
              <a:t>*</a:t>
            </a:r>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0</a:t>
            </a:r>
            <a:r>
              <a:rPr lang="de-DE" sz="1633" dirty="0">
                <a:latin typeface="Times New Roman" pitchFamily="18"/>
                <a:ea typeface="Droid Sans Fallback" pitchFamily="2"/>
                <a:cs typeface="Lohit Hindi" pitchFamily="2"/>
              </a:rPr>
              <a:t>)</a:t>
            </a:r>
          </a:p>
        </p:txBody>
      </p:sp>
      <p:sp>
        <p:nvSpPr>
          <p:cNvPr id="26" name="Gerader Verbinder 25">
            <a:extLst>
              <a:ext uri="{FF2B5EF4-FFF2-40B4-BE49-F238E27FC236}">
                <a16:creationId xmlns:a16="http://schemas.microsoft.com/office/drawing/2014/main" id="{97DD9D2E-912D-4782-A7E2-A15EF314F791}"/>
              </a:ext>
            </a:extLst>
          </p:cNvPr>
          <p:cNvSpPr/>
          <p:nvPr/>
        </p:nvSpPr>
        <p:spPr>
          <a:xfrm flipH="1">
            <a:off x="736142" y="4948785"/>
            <a:ext cx="1371332" cy="327"/>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0" name="Textfeld 29">
            <a:extLst>
              <a:ext uri="{FF2B5EF4-FFF2-40B4-BE49-F238E27FC236}">
                <a16:creationId xmlns:a16="http://schemas.microsoft.com/office/drawing/2014/main" id="{A3EB4741-154D-4869-AA84-907FD122DBF7}"/>
              </a:ext>
            </a:extLst>
          </p:cNvPr>
          <p:cNvSpPr txBox="1"/>
          <p:nvPr/>
        </p:nvSpPr>
        <p:spPr>
          <a:xfrm>
            <a:off x="416366" y="4731176"/>
            <a:ext cx="269595"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endParaRPr lang="de-DE" sz="1633" baseline="-33000" dirty="0">
              <a:latin typeface="Times New Roman" pitchFamily="18"/>
              <a:ea typeface="Droid Sans Fallback" pitchFamily="2"/>
              <a:cs typeface="Lohit Hindi" pitchFamily="2"/>
            </a:endParaRPr>
          </a:p>
        </p:txBody>
      </p:sp>
      <p:sp>
        <p:nvSpPr>
          <p:cNvPr id="32" name="Textfeld 31">
            <a:extLst>
              <a:ext uri="{FF2B5EF4-FFF2-40B4-BE49-F238E27FC236}">
                <a16:creationId xmlns:a16="http://schemas.microsoft.com/office/drawing/2014/main" id="{06A8701F-7E75-4E24-BA84-8767B802695D}"/>
              </a:ext>
            </a:extLst>
          </p:cNvPr>
          <p:cNvSpPr txBox="1"/>
          <p:nvPr/>
        </p:nvSpPr>
        <p:spPr>
          <a:xfrm>
            <a:off x="3644234" y="5623216"/>
            <a:ext cx="485552"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AD</a:t>
            </a:r>
          </a:p>
        </p:txBody>
      </p:sp>
      <p:cxnSp>
        <p:nvCxnSpPr>
          <p:cNvPr id="34" name="Gerade Verbindung mit Pfeil 33"/>
          <p:cNvCxnSpPr/>
          <p:nvPr/>
        </p:nvCxnSpPr>
        <p:spPr>
          <a:xfrm flipV="1">
            <a:off x="2200902" y="4892783"/>
            <a:ext cx="222578" cy="9373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9" name="Textfeld 68">
            <a:extLst>
              <a:ext uri="{FF2B5EF4-FFF2-40B4-BE49-F238E27FC236}">
                <a16:creationId xmlns:a16="http://schemas.microsoft.com/office/drawing/2014/main" id="{9E814E7B-F163-44EA-B867-EE48A8D2EBAD}"/>
              </a:ext>
            </a:extLst>
          </p:cNvPr>
          <p:cNvSpPr txBox="1"/>
          <p:nvPr/>
        </p:nvSpPr>
        <p:spPr>
          <a:xfrm>
            <a:off x="3773830" y="4079188"/>
            <a:ext cx="472791"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AS</a:t>
            </a:r>
          </a:p>
        </p:txBody>
      </p:sp>
      <p:sp>
        <p:nvSpPr>
          <p:cNvPr id="70" name="Gerader Verbinder 69">
            <a:extLst>
              <a:ext uri="{FF2B5EF4-FFF2-40B4-BE49-F238E27FC236}">
                <a16:creationId xmlns:a16="http://schemas.microsoft.com/office/drawing/2014/main" id="{492F06F8-8A84-4A83-B21E-7892AF57369C}"/>
              </a:ext>
            </a:extLst>
          </p:cNvPr>
          <p:cNvSpPr/>
          <p:nvPr/>
        </p:nvSpPr>
        <p:spPr>
          <a:xfrm flipV="1">
            <a:off x="869842" y="4198057"/>
            <a:ext cx="2954289" cy="130723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71" name="Textfeld 70">
            <a:extLst>
              <a:ext uri="{FF2B5EF4-FFF2-40B4-BE49-F238E27FC236}">
                <a16:creationId xmlns:a16="http://schemas.microsoft.com/office/drawing/2014/main" id="{9E814E7B-F163-44EA-B867-EE48A8D2EBAD}"/>
              </a:ext>
            </a:extLst>
          </p:cNvPr>
          <p:cNvSpPr txBox="1"/>
          <p:nvPr/>
        </p:nvSpPr>
        <p:spPr>
          <a:xfrm>
            <a:off x="1629165" y="513262"/>
            <a:ext cx="737736" cy="348927"/>
          </a:xfrm>
          <a:prstGeom prst="rect">
            <a:avLst/>
          </a:prstGeom>
          <a:noFill/>
          <a:ln>
            <a:noFill/>
          </a:ln>
        </p:spPr>
        <p:txBody>
          <a:bodyPr vert="horz" wrap="none" lIns="81646" tIns="40823" rIns="81646" bIns="40823" anchorCtr="0" compatLnSpc="0">
            <a:spAutoFit/>
          </a:bodyPr>
          <a:lstStyle/>
          <a:p>
            <a:pPr hangingPunct="0"/>
            <a:r>
              <a:rPr lang="de-DE" dirty="0" err="1">
                <a:latin typeface="Arial" pitchFamily="18"/>
                <a:ea typeface="Droid Sans Fallback" pitchFamily="2"/>
                <a:cs typeface="Lohit Hindi" pitchFamily="2"/>
              </a:rPr>
              <a:t>AS</a:t>
            </a:r>
            <a:r>
              <a:rPr lang="de-DE" baseline="-33000" dirty="0" err="1">
                <a:latin typeface="Times New Roman" pitchFamily="18"/>
                <a:ea typeface="Droid Sans Fallback" pitchFamily="2"/>
                <a:cs typeface="Lohit Hindi" pitchFamily="2"/>
              </a:rPr>
              <a:t>lang</a:t>
            </a:r>
            <a:endParaRPr lang="de-DE" dirty="0">
              <a:latin typeface="Arial" pitchFamily="18"/>
              <a:ea typeface="Droid Sans Fallback" pitchFamily="2"/>
              <a:cs typeface="Lohit Hindi" pitchFamily="2"/>
            </a:endParaRPr>
          </a:p>
        </p:txBody>
      </p:sp>
      <p:sp>
        <p:nvSpPr>
          <p:cNvPr id="72" name="Textfeld 71">
            <a:extLst>
              <a:ext uri="{FF2B5EF4-FFF2-40B4-BE49-F238E27FC236}">
                <a16:creationId xmlns:a16="http://schemas.microsoft.com/office/drawing/2014/main" id="{9C4282AC-9DEF-4AEC-A71F-0DE31CE90E77}"/>
              </a:ext>
            </a:extLst>
          </p:cNvPr>
          <p:cNvSpPr txBox="1"/>
          <p:nvPr/>
        </p:nvSpPr>
        <p:spPr>
          <a:xfrm>
            <a:off x="1945427" y="6503422"/>
            <a:ext cx="385973" cy="323215"/>
          </a:xfrm>
          <a:prstGeom prst="rect">
            <a:avLst/>
          </a:prstGeom>
          <a:noFill/>
          <a:ln>
            <a:noFill/>
          </a:ln>
        </p:spPr>
        <p:txBody>
          <a:bodyPr vert="horz" wrap="none" lIns="81646" tIns="40823" rIns="81646" bIns="40823" anchorCtr="0" compatLnSpc="0">
            <a:spAutoFit/>
          </a:bodyPr>
          <a:lstStyle/>
          <a:p>
            <a:pPr hangingPunct="0"/>
            <a:r>
              <a:rPr lang="de-DE" sz="1633" dirty="0" err="1">
                <a:latin typeface="Times New Roman" pitchFamily="18"/>
                <a:ea typeface="Droid Sans Fallback" pitchFamily="2"/>
                <a:cs typeface="Lohit Hindi" pitchFamily="2"/>
              </a:rPr>
              <a:t>Y</a:t>
            </a:r>
            <a:r>
              <a:rPr lang="de-DE" sz="1633" baseline="-33000" dirty="0" err="1">
                <a:latin typeface="Times New Roman" pitchFamily="18"/>
                <a:ea typeface="Droid Sans Fallback" pitchFamily="2"/>
                <a:cs typeface="Lohit Hindi" pitchFamily="2"/>
              </a:rPr>
              <a:t>n</a:t>
            </a:r>
            <a:endParaRPr lang="de-DE" sz="1633" dirty="0">
              <a:latin typeface="Times New Roman" pitchFamily="18"/>
              <a:ea typeface="Droid Sans Fallback" pitchFamily="2"/>
              <a:cs typeface="Lohit Hindi" pitchFamily="2"/>
            </a:endParaRPr>
          </a:p>
        </p:txBody>
      </p:sp>
      <p:sp>
        <p:nvSpPr>
          <p:cNvPr id="73" name="Gerader Verbinder 72">
            <a:extLst>
              <a:ext uri="{FF2B5EF4-FFF2-40B4-BE49-F238E27FC236}">
                <a16:creationId xmlns:a16="http://schemas.microsoft.com/office/drawing/2014/main" id="{419709C2-3210-4DBE-A51B-7C7B0FAD369F}"/>
              </a:ext>
            </a:extLst>
          </p:cNvPr>
          <p:cNvSpPr/>
          <p:nvPr/>
        </p:nvSpPr>
        <p:spPr>
          <a:xfrm>
            <a:off x="1833460" y="970994"/>
            <a:ext cx="2678001" cy="117570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74" name="Textfeld 73">
            <a:extLst>
              <a:ext uri="{FF2B5EF4-FFF2-40B4-BE49-F238E27FC236}">
                <a16:creationId xmlns:a16="http://schemas.microsoft.com/office/drawing/2014/main" id="{D5D15A0A-D009-4CC5-8C07-6D87AED0060B}"/>
              </a:ext>
            </a:extLst>
          </p:cNvPr>
          <p:cNvSpPr txBox="1"/>
          <p:nvPr/>
        </p:nvSpPr>
        <p:spPr>
          <a:xfrm>
            <a:off x="4250192" y="2212020"/>
            <a:ext cx="434256"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IS‘</a:t>
            </a:r>
          </a:p>
        </p:txBody>
      </p:sp>
      <p:sp>
        <p:nvSpPr>
          <p:cNvPr id="75" name="Gerader Verbinder 74">
            <a:extLst>
              <a:ext uri="{FF2B5EF4-FFF2-40B4-BE49-F238E27FC236}">
                <a16:creationId xmlns:a16="http://schemas.microsoft.com/office/drawing/2014/main" id="{B16C0873-CE63-4091-BA9E-B68EBBDDADA8}"/>
              </a:ext>
            </a:extLst>
          </p:cNvPr>
          <p:cNvSpPr/>
          <p:nvPr/>
        </p:nvSpPr>
        <p:spPr>
          <a:xfrm>
            <a:off x="1238808" y="4122359"/>
            <a:ext cx="2315194" cy="127605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76" name="Textfeld 75">
            <a:extLst>
              <a:ext uri="{FF2B5EF4-FFF2-40B4-BE49-F238E27FC236}">
                <a16:creationId xmlns:a16="http://schemas.microsoft.com/office/drawing/2014/main" id="{06A8701F-7E75-4E24-BA84-8767B802695D}"/>
              </a:ext>
            </a:extLst>
          </p:cNvPr>
          <p:cNvSpPr txBox="1"/>
          <p:nvPr/>
        </p:nvSpPr>
        <p:spPr>
          <a:xfrm>
            <a:off x="3519493" y="5211433"/>
            <a:ext cx="536848"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AD‘</a:t>
            </a:r>
          </a:p>
        </p:txBody>
      </p:sp>
      <p:sp>
        <p:nvSpPr>
          <p:cNvPr id="77" name="Gerader Verbinder 76">
            <a:extLst>
              <a:ext uri="{FF2B5EF4-FFF2-40B4-BE49-F238E27FC236}">
                <a16:creationId xmlns:a16="http://schemas.microsoft.com/office/drawing/2014/main" id="{3589DDD7-43B0-4AEA-B42F-AF9C9A2E993A}"/>
              </a:ext>
            </a:extLst>
          </p:cNvPr>
          <p:cNvSpPr/>
          <p:nvPr/>
        </p:nvSpPr>
        <p:spPr>
          <a:xfrm flipH="1">
            <a:off x="2454431" y="1255023"/>
            <a:ext cx="0" cy="5235909"/>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79" name="Textfeld 78">
            <a:extLst>
              <a:ext uri="{FF2B5EF4-FFF2-40B4-BE49-F238E27FC236}">
                <a16:creationId xmlns:a16="http://schemas.microsoft.com/office/drawing/2014/main" id="{9E814E7B-F163-44EA-B867-EE48A8D2EBAD}"/>
              </a:ext>
            </a:extLst>
          </p:cNvPr>
          <p:cNvSpPr txBox="1"/>
          <p:nvPr/>
        </p:nvSpPr>
        <p:spPr>
          <a:xfrm>
            <a:off x="3467420" y="312619"/>
            <a:ext cx="536848"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LM‘</a:t>
            </a:r>
          </a:p>
        </p:txBody>
      </p:sp>
      <p:sp>
        <p:nvSpPr>
          <p:cNvPr id="80" name="Gerader Verbinder 79">
            <a:extLst>
              <a:ext uri="{FF2B5EF4-FFF2-40B4-BE49-F238E27FC236}">
                <a16:creationId xmlns:a16="http://schemas.microsoft.com/office/drawing/2014/main" id="{492F06F8-8A84-4A83-B21E-7892AF57369C}"/>
              </a:ext>
            </a:extLst>
          </p:cNvPr>
          <p:cNvSpPr/>
          <p:nvPr/>
        </p:nvSpPr>
        <p:spPr>
          <a:xfrm flipV="1">
            <a:off x="738642" y="498341"/>
            <a:ext cx="2743318" cy="2024830"/>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cxnSp>
        <p:nvCxnSpPr>
          <p:cNvPr id="82" name="Gerade Verbindung mit Pfeil 81"/>
          <p:cNvCxnSpPr/>
          <p:nvPr/>
        </p:nvCxnSpPr>
        <p:spPr>
          <a:xfrm flipH="1" flipV="1">
            <a:off x="2196695" y="4575413"/>
            <a:ext cx="239433" cy="12566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85" name="Textfeld 84">
            <a:extLst>
              <a:ext uri="{FF2B5EF4-FFF2-40B4-BE49-F238E27FC236}">
                <a16:creationId xmlns:a16="http://schemas.microsoft.com/office/drawing/2014/main" id="{06A8701F-7E75-4E24-BA84-8767B802695D}"/>
              </a:ext>
            </a:extLst>
          </p:cNvPr>
          <p:cNvSpPr txBox="1"/>
          <p:nvPr/>
        </p:nvSpPr>
        <p:spPr>
          <a:xfrm>
            <a:off x="2507862" y="4402850"/>
            <a:ext cx="324546" cy="288910"/>
          </a:xfrm>
          <a:prstGeom prst="rect">
            <a:avLst/>
          </a:prstGeom>
          <a:noFill/>
          <a:ln>
            <a:noFill/>
          </a:ln>
        </p:spPr>
        <p:txBody>
          <a:bodyPr vert="horz" wrap="none" lIns="81646" tIns="40823" rIns="81646" bIns="40823" anchorCtr="0" compatLnSpc="0">
            <a:spAutoFit/>
          </a:bodyPr>
          <a:lstStyle/>
          <a:p>
            <a:pPr hangingPunct="0"/>
            <a:r>
              <a:rPr lang="de-DE" sz="1400" dirty="0">
                <a:latin typeface="Arial" pitchFamily="18"/>
                <a:ea typeface="Droid Sans Fallback" pitchFamily="2"/>
                <a:cs typeface="Lohit Hindi" pitchFamily="2"/>
              </a:rPr>
              <a:t>A‘</a:t>
            </a:r>
          </a:p>
        </p:txBody>
      </p:sp>
      <p:sp>
        <p:nvSpPr>
          <p:cNvPr id="86" name="Textfeld 85">
            <a:extLst>
              <a:ext uri="{FF2B5EF4-FFF2-40B4-BE49-F238E27FC236}">
                <a16:creationId xmlns:a16="http://schemas.microsoft.com/office/drawing/2014/main" id="{06A8701F-7E75-4E24-BA84-8767B802695D}"/>
              </a:ext>
            </a:extLst>
          </p:cNvPr>
          <p:cNvSpPr txBox="1"/>
          <p:nvPr/>
        </p:nvSpPr>
        <p:spPr>
          <a:xfrm>
            <a:off x="1835760" y="5001690"/>
            <a:ext cx="284663" cy="288910"/>
          </a:xfrm>
          <a:prstGeom prst="rect">
            <a:avLst/>
          </a:prstGeom>
          <a:noFill/>
          <a:ln>
            <a:noFill/>
          </a:ln>
        </p:spPr>
        <p:txBody>
          <a:bodyPr vert="horz" wrap="none" lIns="81646" tIns="40823" rIns="81646" bIns="40823" anchorCtr="0" compatLnSpc="0">
            <a:spAutoFit/>
          </a:bodyPr>
          <a:lstStyle/>
          <a:p>
            <a:pPr hangingPunct="0"/>
            <a:r>
              <a:rPr lang="de-DE" sz="1400" dirty="0">
                <a:latin typeface="Arial" pitchFamily="18"/>
                <a:ea typeface="Droid Sans Fallback" pitchFamily="2"/>
                <a:cs typeface="Lohit Hindi" pitchFamily="2"/>
              </a:rPr>
              <a:t>A</a:t>
            </a:r>
          </a:p>
        </p:txBody>
      </p:sp>
      <p:sp>
        <p:nvSpPr>
          <p:cNvPr id="87" name="Textfeld 86">
            <a:extLst>
              <a:ext uri="{FF2B5EF4-FFF2-40B4-BE49-F238E27FC236}">
                <a16:creationId xmlns:a16="http://schemas.microsoft.com/office/drawing/2014/main" id="{06A8701F-7E75-4E24-BA84-8767B802695D}"/>
              </a:ext>
            </a:extLst>
          </p:cNvPr>
          <p:cNvSpPr txBox="1"/>
          <p:nvPr/>
        </p:nvSpPr>
        <p:spPr>
          <a:xfrm>
            <a:off x="1823544" y="4251498"/>
            <a:ext cx="358851" cy="288910"/>
          </a:xfrm>
          <a:prstGeom prst="rect">
            <a:avLst/>
          </a:prstGeom>
          <a:noFill/>
          <a:ln>
            <a:noFill/>
          </a:ln>
        </p:spPr>
        <p:txBody>
          <a:bodyPr vert="horz" wrap="none" lIns="81646" tIns="40823" rIns="81646" bIns="40823" anchorCtr="0" compatLnSpc="0">
            <a:spAutoFit/>
          </a:bodyPr>
          <a:lstStyle/>
          <a:p>
            <a:pPr hangingPunct="0"/>
            <a:r>
              <a:rPr lang="de-DE" sz="1400" dirty="0">
                <a:latin typeface="Arial" pitchFamily="18"/>
                <a:ea typeface="Droid Sans Fallback" pitchFamily="2"/>
                <a:cs typeface="Lohit Hindi" pitchFamily="2"/>
              </a:rPr>
              <a:t>A‘‘</a:t>
            </a:r>
          </a:p>
        </p:txBody>
      </p:sp>
      <p:sp>
        <p:nvSpPr>
          <p:cNvPr id="88" name="Gerader Verbinder 87">
            <a:extLst>
              <a:ext uri="{FF2B5EF4-FFF2-40B4-BE49-F238E27FC236}">
                <a16:creationId xmlns:a16="http://schemas.microsoft.com/office/drawing/2014/main" id="{97DD9D2E-912D-4782-A7E2-A15EF314F791}"/>
              </a:ext>
            </a:extLst>
          </p:cNvPr>
          <p:cNvSpPr/>
          <p:nvPr/>
        </p:nvSpPr>
        <p:spPr>
          <a:xfrm flipH="1" flipV="1">
            <a:off x="757133" y="4762035"/>
            <a:ext cx="1697297" cy="34672"/>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89" name="Textfeld 88">
            <a:extLst>
              <a:ext uri="{FF2B5EF4-FFF2-40B4-BE49-F238E27FC236}">
                <a16:creationId xmlns:a16="http://schemas.microsoft.com/office/drawing/2014/main" id="{A3EB4741-154D-4869-AA84-907FD122DBF7}"/>
              </a:ext>
            </a:extLst>
          </p:cNvPr>
          <p:cNvSpPr txBox="1"/>
          <p:nvPr/>
        </p:nvSpPr>
        <p:spPr>
          <a:xfrm>
            <a:off x="355189" y="4549765"/>
            <a:ext cx="339358"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endParaRPr lang="de-DE" sz="1633" baseline="-33000" dirty="0">
              <a:latin typeface="Times New Roman" pitchFamily="18"/>
              <a:ea typeface="Droid Sans Fallback" pitchFamily="2"/>
              <a:cs typeface="Lohit Hindi" pitchFamily="2"/>
            </a:endParaRPr>
          </a:p>
        </p:txBody>
      </p:sp>
      <p:sp>
        <p:nvSpPr>
          <p:cNvPr id="90" name="Gerader Verbinder 89">
            <a:extLst>
              <a:ext uri="{FF2B5EF4-FFF2-40B4-BE49-F238E27FC236}">
                <a16:creationId xmlns:a16="http://schemas.microsoft.com/office/drawing/2014/main" id="{97DD9D2E-912D-4782-A7E2-A15EF314F791}"/>
              </a:ext>
            </a:extLst>
          </p:cNvPr>
          <p:cNvSpPr/>
          <p:nvPr/>
        </p:nvSpPr>
        <p:spPr>
          <a:xfrm flipH="1" flipV="1">
            <a:off x="769410" y="4565127"/>
            <a:ext cx="1296501" cy="24050"/>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91" name="Textfeld 90">
            <a:extLst>
              <a:ext uri="{FF2B5EF4-FFF2-40B4-BE49-F238E27FC236}">
                <a16:creationId xmlns:a16="http://schemas.microsoft.com/office/drawing/2014/main" id="{A3EB4741-154D-4869-AA84-907FD122DBF7}"/>
              </a:ext>
            </a:extLst>
          </p:cNvPr>
          <p:cNvSpPr txBox="1"/>
          <p:nvPr/>
        </p:nvSpPr>
        <p:spPr>
          <a:xfrm>
            <a:off x="338930" y="4370836"/>
            <a:ext cx="627841" cy="323215"/>
          </a:xfrm>
          <a:prstGeom prst="rect">
            <a:avLst/>
          </a:prstGeom>
          <a:noFill/>
          <a:ln>
            <a:noFill/>
          </a:ln>
        </p:spPr>
        <p:txBody>
          <a:bodyPr vert="horz" wrap="squar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endParaRPr lang="de-DE" sz="1633" baseline="-33000" dirty="0">
              <a:latin typeface="Times New Roman" pitchFamily="18"/>
              <a:ea typeface="Droid Sans Fallback" pitchFamily="2"/>
              <a:cs typeface="Lohit Hindi" pitchFamily="2"/>
            </a:endParaRPr>
          </a:p>
        </p:txBody>
      </p:sp>
      <p:sp>
        <p:nvSpPr>
          <p:cNvPr id="92" name="Textfeld 91">
            <a:extLst>
              <a:ext uri="{FF2B5EF4-FFF2-40B4-BE49-F238E27FC236}">
                <a16:creationId xmlns:a16="http://schemas.microsoft.com/office/drawing/2014/main" id="{D5B0D6F4-082D-4870-B1FD-1B48ECFC88F1}"/>
              </a:ext>
            </a:extLst>
          </p:cNvPr>
          <p:cNvSpPr txBox="1"/>
          <p:nvPr/>
        </p:nvSpPr>
        <p:spPr>
          <a:xfrm>
            <a:off x="5396345" y="96262"/>
            <a:ext cx="6795656" cy="282336"/>
          </a:xfrm>
          <a:prstGeom prst="rect">
            <a:avLst/>
          </a:prstGeom>
          <a:noFill/>
          <a:ln>
            <a:noFill/>
          </a:ln>
        </p:spPr>
        <p:txBody>
          <a:bodyPr vert="horz" wrap="square" lIns="81646" tIns="40823" rIns="81646" bIns="40823" anchorCtr="0" compatLnSpc="0">
            <a:noAutofit/>
          </a:bodyPr>
          <a:lstStyle/>
          <a:p>
            <a:pPr hangingPunct="0"/>
            <a:r>
              <a:rPr lang="de-DE" sz="1400" dirty="0">
                <a:latin typeface="Arial" pitchFamily="18"/>
                <a:ea typeface="Droid Sans Fallback" pitchFamily="2"/>
                <a:cs typeface="Lohit Hindi" pitchFamily="2"/>
              </a:rPr>
              <a:t>Steigen die Staatsaugaben, so verschiebt sich die IS-Kurve nach rechts auf IS‘</a:t>
            </a:r>
          </a:p>
        </p:txBody>
      </p:sp>
      <p:sp>
        <p:nvSpPr>
          <p:cNvPr id="93" name="Textfeld 92">
            <a:extLst>
              <a:ext uri="{FF2B5EF4-FFF2-40B4-BE49-F238E27FC236}">
                <a16:creationId xmlns:a16="http://schemas.microsoft.com/office/drawing/2014/main" id="{D5B0D6F4-082D-4870-B1FD-1B48ECFC88F1}"/>
              </a:ext>
            </a:extLst>
          </p:cNvPr>
          <p:cNvSpPr txBox="1"/>
          <p:nvPr/>
        </p:nvSpPr>
        <p:spPr>
          <a:xfrm>
            <a:off x="5389414" y="456479"/>
            <a:ext cx="6795656" cy="679593"/>
          </a:xfrm>
          <a:prstGeom prst="rect">
            <a:avLst/>
          </a:prstGeom>
          <a:noFill/>
          <a:ln>
            <a:noFill/>
          </a:ln>
        </p:spPr>
        <p:txBody>
          <a:bodyPr vert="horz" wrap="square" lIns="81646" tIns="40823" rIns="81646" bIns="40823" anchorCtr="0" compatLnSpc="0">
            <a:noAutofit/>
          </a:bodyPr>
          <a:lstStyle/>
          <a:p>
            <a:pPr hangingPunct="0"/>
            <a:r>
              <a:rPr lang="de-DE" sz="1400" dirty="0">
                <a:latin typeface="Arial" pitchFamily="18"/>
                <a:ea typeface="Droid Sans Fallback" pitchFamily="2"/>
                <a:cs typeface="Lohit Hindi" pitchFamily="2"/>
              </a:rPr>
              <a:t>Damit steigt über den </a:t>
            </a:r>
            <a:r>
              <a:rPr lang="de-DE" sz="1400" dirty="0" err="1">
                <a:latin typeface="Arial" pitchFamily="18"/>
                <a:ea typeface="Droid Sans Fallback" pitchFamily="2"/>
                <a:cs typeface="Lohit Hindi" pitchFamily="2"/>
              </a:rPr>
              <a:t>Multiplikatoreffekt</a:t>
            </a:r>
            <a:r>
              <a:rPr lang="de-DE" sz="1400" dirty="0">
                <a:latin typeface="Arial" pitchFamily="18"/>
                <a:ea typeface="Droid Sans Fallback" pitchFamily="2"/>
                <a:cs typeface="Lohit Hindi" pitchFamily="2"/>
              </a:rPr>
              <a:t> aus dem IS-LM-Modell das Einkommen Y, allerdings bedeutet eine Steigerung des Einkommens entlang der AS-Kurve auch eine Steigerung des Preisniveaus p</a:t>
            </a:r>
          </a:p>
        </p:txBody>
      </p:sp>
      <p:sp>
        <p:nvSpPr>
          <p:cNvPr id="94" name="Textfeld 93">
            <a:extLst>
              <a:ext uri="{FF2B5EF4-FFF2-40B4-BE49-F238E27FC236}">
                <a16:creationId xmlns:a16="http://schemas.microsoft.com/office/drawing/2014/main" id="{D5B0D6F4-082D-4870-B1FD-1B48ECFC88F1}"/>
              </a:ext>
            </a:extLst>
          </p:cNvPr>
          <p:cNvSpPr txBox="1"/>
          <p:nvPr/>
        </p:nvSpPr>
        <p:spPr>
          <a:xfrm>
            <a:off x="5347852" y="1079933"/>
            <a:ext cx="6795656" cy="899124"/>
          </a:xfrm>
          <a:prstGeom prst="rect">
            <a:avLst/>
          </a:prstGeom>
          <a:noFill/>
          <a:ln>
            <a:noFill/>
          </a:ln>
        </p:spPr>
        <p:txBody>
          <a:bodyPr vert="horz" wrap="square" lIns="81646" tIns="40823" rIns="81646" bIns="40823" anchorCtr="0" compatLnSpc="0">
            <a:noAutofit/>
          </a:bodyPr>
          <a:lstStyle/>
          <a:p>
            <a:pPr hangingPunct="0"/>
            <a:r>
              <a:rPr lang="de-DE" sz="1400" dirty="0">
                <a:latin typeface="Arial" pitchFamily="18"/>
                <a:ea typeface="Droid Sans Fallback" pitchFamily="2"/>
                <a:cs typeface="Lohit Hindi" pitchFamily="2"/>
              </a:rPr>
              <a:t>Diese Steigerung des Preisniveaus p von </a:t>
            </a:r>
            <a:r>
              <a:rPr lang="de-DE" sz="1400" dirty="0">
                <a:latin typeface="Times New Roman" pitchFamily="18"/>
                <a:ea typeface="Droid Sans Fallback" pitchFamily="2"/>
                <a:cs typeface="Lohit Hindi" pitchFamily="2"/>
              </a:rPr>
              <a:t>p</a:t>
            </a:r>
            <a:r>
              <a:rPr lang="de-DE" sz="1400" baseline="-33000" dirty="0">
                <a:latin typeface="Times New Roman" pitchFamily="18"/>
                <a:ea typeface="Droid Sans Fallback" pitchFamily="2"/>
                <a:cs typeface="Lohit Hindi" pitchFamily="2"/>
              </a:rPr>
              <a:t>0</a:t>
            </a:r>
            <a:r>
              <a:rPr lang="de-DE" sz="1400" dirty="0">
                <a:latin typeface="Times New Roman" pitchFamily="18"/>
                <a:ea typeface="Droid Sans Fallback" pitchFamily="2"/>
                <a:cs typeface="Lohit Hindi" pitchFamily="2"/>
              </a:rPr>
              <a:t> </a:t>
            </a:r>
            <a:r>
              <a:rPr lang="de-DE" sz="1400" dirty="0">
                <a:latin typeface="Arial" pitchFamily="18"/>
                <a:ea typeface="Droid Sans Fallback" pitchFamily="2"/>
                <a:cs typeface="Lohit Hindi" pitchFamily="2"/>
              </a:rPr>
              <a:t>auf p‘ führt aber gemäß der Logik über die Ableitung der AD-Kurve zu einer Linksverschiebung der LM-kurve, denn die reale Geldmenge ist gesunken, dies wiederum impliziert eine Rechtsverschiebung der AD-Kurve auf AD‘</a:t>
            </a:r>
          </a:p>
        </p:txBody>
      </p:sp>
      <p:sp>
        <p:nvSpPr>
          <p:cNvPr id="95" name="Textfeld 94">
            <a:extLst>
              <a:ext uri="{FF2B5EF4-FFF2-40B4-BE49-F238E27FC236}">
                <a16:creationId xmlns:a16="http://schemas.microsoft.com/office/drawing/2014/main" id="{D5B0D6F4-082D-4870-B1FD-1B48ECFC88F1}"/>
              </a:ext>
            </a:extLst>
          </p:cNvPr>
          <p:cNvSpPr txBox="1"/>
          <p:nvPr/>
        </p:nvSpPr>
        <p:spPr>
          <a:xfrm>
            <a:off x="5265368" y="1979057"/>
            <a:ext cx="6878140" cy="941412"/>
          </a:xfrm>
          <a:prstGeom prst="rect">
            <a:avLst/>
          </a:prstGeom>
          <a:noFill/>
          <a:ln>
            <a:noFill/>
          </a:ln>
        </p:spPr>
        <p:txBody>
          <a:bodyPr vert="horz" wrap="square" lIns="81646" tIns="40823" rIns="81646" bIns="40823" anchorCtr="0" compatLnSpc="0">
            <a:noAutofit/>
          </a:bodyPr>
          <a:lstStyle/>
          <a:p>
            <a:pPr hangingPunct="0"/>
            <a:r>
              <a:rPr lang="de-DE" sz="1400" dirty="0">
                <a:latin typeface="Arial" pitchFamily="18"/>
                <a:ea typeface="Droid Sans Fallback" pitchFamily="2"/>
                <a:cs typeface="Lohit Hindi" pitchFamily="2"/>
              </a:rPr>
              <a:t>Damit verringert dieser Preiseffekt zum Teil den fiskalischen Impuls, denn die Produzenten reagieren nicht nur mit einer Mengenausweitung, wie im IS-LM-Modell, sondern auch mit einer Preisanpassung nach oben. Damit erhöht sich der Output kurz-bis mittelfristig nur von </a:t>
            </a:r>
            <a:r>
              <a:rPr lang="de-DE" sz="1400" dirty="0" err="1">
                <a:latin typeface="Times New Roman" pitchFamily="18"/>
                <a:ea typeface="Droid Sans Fallback" pitchFamily="2"/>
                <a:cs typeface="Lohit Hindi" pitchFamily="2"/>
              </a:rPr>
              <a:t>Y</a:t>
            </a:r>
            <a:r>
              <a:rPr lang="de-DE" sz="1400" baseline="-33000" dirty="0" err="1">
                <a:latin typeface="Times New Roman" pitchFamily="18"/>
                <a:ea typeface="Droid Sans Fallback" pitchFamily="2"/>
                <a:cs typeface="Lohit Hindi" pitchFamily="2"/>
              </a:rPr>
              <a:t>n</a:t>
            </a:r>
            <a:r>
              <a:rPr lang="de-DE" sz="1400" dirty="0">
                <a:latin typeface="Times New Roman" pitchFamily="18"/>
                <a:ea typeface="Droid Sans Fallback" pitchFamily="2"/>
                <a:cs typeface="Lohit Hindi" pitchFamily="2"/>
              </a:rPr>
              <a:t> </a:t>
            </a:r>
            <a:r>
              <a:rPr lang="de-DE" sz="1400" dirty="0">
                <a:latin typeface="Arial" pitchFamily="18"/>
                <a:ea typeface="Droid Sans Fallback" pitchFamily="2"/>
                <a:cs typeface="Lohit Hindi" pitchFamily="2"/>
              </a:rPr>
              <a:t>auf Y‘ und die Anpassung verläuft von A aus A‘</a:t>
            </a:r>
          </a:p>
        </p:txBody>
      </p:sp>
      <p:sp>
        <p:nvSpPr>
          <p:cNvPr id="96" name="Textfeld 95">
            <a:extLst>
              <a:ext uri="{FF2B5EF4-FFF2-40B4-BE49-F238E27FC236}">
                <a16:creationId xmlns:a16="http://schemas.microsoft.com/office/drawing/2014/main" id="{06A8701F-7E75-4E24-BA84-8767B802695D}"/>
              </a:ext>
            </a:extLst>
          </p:cNvPr>
          <p:cNvSpPr txBox="1"/>
          <p:nvPr/>
        </p:nvSpPr>
        <p:spPr>
          <a:xfrm>
            <a:off x="2272579" y="6486050"/>
            <a:ext cx="370136"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Y‘</a:t>
            </a:r>
          </a:p>
        </p:txBody>
      </p:sp>
      <p:sp>
        <p:nvSpPr>
          <p:cNvPr id="97" name="Textfeld 96">
            <a:extLst>
              <a:ext uri="{FF2B5EF4-FFF2-40B4-BE49-F238E27FC236}">
                <a16:creationId xmlns:a16="http://schemas.microsoft.com/office/drawing/2014/main" id="{D5B0D6F4-082D-4870-B1FD-1B48ECFC88F1}"/>
              </a:ext>
            </a:extLst>
          </p:cNvPr>
          <p:cNvSpPr txBox="1"/>
          <p:nvPr/>
        </p:nvSpPr>
        <p:spPr>
          <a:xfrm>
            <a:off x="5244587" y="3011219"/>
            <a:ext cx="6878140" cy="1111139"/>
          </a:xfrm>
          <a:prstGeom prst="rect">
            <a:avLst/>
          </a:prstGeom>
          <a:noFill/>
          <a:ln>
            <a:noFill/>
          </a:ln>
        </p:spPr>
        <p:txBody>
          <a:bodyPr vert="horz" wrap="square" lIns="81646" tIns="40823" rIns="81646" bIns="40823" anchorCtr="0" compatLnSpc="0">
            <a:noAutofit/>
          </a:bodyPr>
          <a:lstStyle/>
          <a:p>
            <a:pPr hangingPunct="0"/>
            <a:r>
              <a:rPr lang="de-DE" sz="1400" dirty="0">
                <a:latin typeface="Arial" pitchFamily="18"/>
                <a:ea typeface="Droid Sans Fallback" pitchFamily="2"/>
                <a:cs typeface="Lohit Hindi" pitchFamily="2"/>
              </a:rPr>
              <a:t>Da sich langfristig die Rahmenbedingungen aber nicht geändert haben, gilt weiterhin das langfristige Angebot bei </a:t>
            </a:r>
            <a:r>
              <a:rPr lang="de-DE" sz="1400" dirty="0" err="1">
                <a:latin typeface="Times New Roman" pitchFamily="18"/>
                <a:ea typeface="Droid Sans Fallback" pitchFamily="2"/>
                <a:cs typeface="Lohit Hindi" pitchFamily="2"/>
              </a:rPr>
              <a:t>Y</a:t>
            </a:r>
            <a:r>
              <a:rPr lang="de-DE" sz="1400" baseline="-33000" dirty="0" err="1">
                <a:latin typeface="Times New Roman" pitchFamily="18"/>
                <a:ea typeface="Droid Sans Fallback" pitchFamily="2"/>
                <a:cs typeface="Lohit Hindi" pitchFamily="2"/>
              </a:rPr>
              <a:t>n</a:t>
            </a:r>
            <a:r>
              <a:rPr lang="de-DE" sz="1400" dirty="0">
                <a:latin typeface="Arial" pitchFamily="18"/>
                <a:ea typeface="Droid Sans Fallback" pitchFamily="2"/>
                <a:cs typeface="Lohit Hindi" pitchFamily="2"/>
              </a:rPr>
              <a:t>, so dass im weiteren Verlauf die Preise weiter bis auf </a:t>
            </a:r>
            <a:r>
              <a:rPr lang="de-DE" sz="1400" dirty="0">
                <a:latin typeface="Times New Roman" pitchFamily="18"/>
                <a:ea typeface="Droid Sans Fallback" pitchFamily="2"/>
                <a:cs typeface="Lohit Hindi" pitchFamily="2"/>
              </a:rPr>
              <a:t>P‘‘</a:t>
            </a:r>
            <a:r>
              <a:rPr lang="de-DE" sz="1400" dirty="0">
                <a:latin typeface="Arial" pitchFamily="18"/>
                <a:ea typeface="Droid Sans Fallback" pitchFamily="2"/>
                <a:cs typeface="Lohit Hindi" pitchFamily="2"/>
              </a:rPr>
              <a:t> steigen werden und der Output wieder auf </a:t>
            </a:r>
            <a:r>
              <a:rPr lang="de-DE" sz="1400" dirty="0" err="1">
                <a:latin typeface="Times New Roman" pitchFamily="18"/>
                <a:ea typeface="Droid Sans Fallback" pitchFamily="2"/>
                <a:cs typeface="Lohit Hindi" pitchFamily="2"/>
              </a:rPr>
              <a:t>Y</a:t>
            </a:r>
            <a:r>
              <a:rPr lang="de-DE" sz="1400" baseline="-33000" dirty="0" err="1">
                <a:latin typeface="Times New Roman" pitchFamily="18"/>
                <a:ea typeface="Droid Sans Fallback" pitchFamily="2"/>
                <a:cs typeface="Lohit Hindi" pitchFamily="2"/>
              </a:rPr>
              <a:t>n</a:t>
            </a:r>
            <a:r>
              <a:rPr lang="de-DE" sz="1400" dirty="0">
                <a:latin typeface="Arial" pitchFamily="18"/>
                <a:ea typeface="Droid Sans Fallback" pitchFamily="2"/>
                <a:cs typeface="Lohit Hindi" pitchFamily="2"/>
              </a:rPr>
              <a:t> zurückgehen wird und sich die Ökonomie dann im neuen langfristigen Gleichgewicht A‘‘ befinden wird und AS sich auf AS‘‘ verschiebt.</a:t>
            </a:r>
          </a:p>
        </p:txBody>
      </p:sp>
      <p:sp>
        <p:nvSpPr>
          <p:cNvPr id="48" name="Gerader Verbinder 47">
            <a:extLst>
              <a:ext uri="{FF2B5EF4-FFF2-40B4-BE49-F238E27FC236}">
                <a16:creationId xmlns:a16="http://schemas.microsoft.com/office/drawing/2014/main" id="{492F06F8-8A84-4A83-B21E-7892AF57369C}"/>
              </a:ext>
            </a:extLst>
          </p:cNvPr>
          <p:cNvSpPr/>
          <p:nvPr/>
        </p:nvSpPr>
        <p:spPr>
          <a:xfrm flipV="1">
            <a:off x="1022242" y="3762625"/>
            <a:ext cx="2954289" cy="130723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49" name="Textfeld 48">
            <a:extLst>
              <a:ext uri="{FF2B5EF4-FFF2-40B4-BE49-F238E27FC236}">
                <a16:creationId xmlns:a16="http://schemas.microsoft.com/office/drawing/2014/main" id="{9E814E7B-F163-44EA-B867-EE48A8D2EBAD}"/>
              </a:ext>
            </a:extLst>
          </p:cNvPr>
          <p:cNvSpPr txBox="1"/>
          <p:nvPr/>
        </p:nvSpPr>
        <p:spPr>
          <a:xfrm>
            <a:off x="3420044" y="3537624"/>
            <a:ext cx="568139"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AS‘‘</a:t>
            </a:r>
          </a:p>
        </p:txBody>
      </p:sp>
      <p:sp>
        <p:nvSpPr>
          <p:cNvPr id="50" name="Textfeld 49">
            <a:extLst>
              <a:ext uri="{FF2B5EF4-FFF2-40B4-BE49-F238E27FC236}">
                <a16:creationId xmlns:a16="http://schemas.microsoft.com/office/drawing/2014/main" id="{D5B0D6F4-082D-4870-B1FD-1B48ECFC88F1}"/>
              </a:ext>
            </a:extLst>
          </p:cNvPr>
          <p:cNvSpPr txBox="1"/>
          <p:nvPr/>
        </p:nvSpPr>
        <p:spPr>
          <a:xfrm>
            <a:off x="5304708" y="4161910"/>
            <a:ext cx="6878140" cy="1111139"/>
          </a:xfrm>
          <a:prstGeom prst="rect">
            <a:avLst/>
          </a:prstGeom>
          <a:noFill/>
          <a:ln>
            <a:noFill/>
          </a:ln>
        </p:spPr>
        <p:txBody>
          <a:bodyPr vert="horz" wrap="square" lIns="81646" tIns="40823" rIns="81646" bIns="40823" anchorCtr="0" compatLnSpc="0">
            <a:noAutofit/>
          </a:bodyPr>
          <a:lstStyle/>
          <a:p>
            <a:pPr hangingPunct="0"/>
            <a:r>
              <a:rPr lang="de-DE" sz="1400" dirty="0">
                <a:latin typeface="Arial" pitchFamily="18"/>
                <a:ea typeface="Droid Sans Fallback" pitchFamily="2"/>
                <a:cs typeface="Lohit Hindi" pitchFamily="2"/>
              </a:rPr>
              <a:t>Das neue langfristige Gleichgewicht der Ökonomie ist dann A‘‘ mit dem Output </a:t>
            </a:r>
            <a:r>
              <a:rPr lang="de-DE" sz="1400" dirty="0" err="1">
                <a:latin typeface="Times New Roman" pitchFamily="18"/>
                <a:ea typeface="Droid Sans Fallback" pitchFamily="2"/>
                <a:cs typeface="Lohit Hindi" pitchFamily="2"/>
              </a:rPr>
              <a:t>Y</a:t>
            </a:r>
            <a:r>
              <a:rPr lang="de-DE" sz="1400" baseline="-33000" dirty="0" err="1">
                <a:latin typeface="Times New Roman" pitchFamily="18"/>
                <a:ea typeface="Droid Sans Fallback" pitchFamily="2"/>
                <a:cs typeface="Lohit Hindi" pitchFamily="2"/>
              </a:rPr>
              <a:t>n</a:t>
            </a:r>
            <a:r>
              <a:rPr lang="de-DE" sz="1400" dirty="0">
                <a:latin typeface="Arial" pitchFamily="18"/>
                <a:ea typeface="Droid Sans Fallback" pitchFamily="2"/>
                <a:cs typeface="Lohit Hindi" pitchFamily="2"/>
              </a:rPr>
              <a:t>, und dem Preisniveau </a:t>
            </a:r>
            <a:r>
              <a:rPr lang="de-DE" sz="1400" dirty="0">
                <a:latin typeface="Times New Roman" pitchFamily="18"/>
                <a:ea typeface="Droid Sans Fallback" pitchFamily="2"/>
                <a:cs typeface="Lohit Hindi" pitchFamily="2"/>
              </a:rPr>
              <a:t>P‘‘</a:t>
            </a:r>
            <a:r>
              <a:rPr lang="de-DE" sz="1400" dirty="0">
                <a:latin typeface="Arial" pitchFamily="18"/>
                <a:ea typeface="Droid Sans Fallback" pitchFamily="2"/>
                <a:cs typeface="Lohit Hindi" pitchFamily="2"/>
              </a:rPr>
              <a:t>.</a:t>
            </a:r>
          </a:p>
        </p:txBody>
      </p:sp>
      <p:sp>
        <p:nvSpPr>
          <p:cNvPr id="51" name="Rechteck 50">
            <a:extLst>
              <a:ext uri="{FF2B5EF4-FFF2-40B4-BE49-F238E27FC236}">
                <a16:creationId xmlns:a16="http://schemas.microsoft.com/office/drawing/2014/main" id="{2A414F03-CC34-464B-8A3A-B30A294E2FA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14328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75"/>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7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9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7"/>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9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85"/>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97"/>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82"/>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87"/>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91"/>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90"/>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48"/>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49"/>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animBg="1"/>
      <p:bldP spid="74" grpId="0"/>
      <p:bldP spid="75" grpId="0" animBg="1"/>
      <p:bldP spid="76" grpId="0"/>
      <p:bldP spid="77" grpId="0" animBg="1"/>
      <p:bldP spid="79" grpId="0"/>
      <p:bldP spid="80" grpId="0" animBg="1"/>
      <p:bldP spid="85" grpId="0"/>
      <p:bldP spid="87" grpId="0"/>
      <p:bldP spid="88" grpId="0" animBg="1"/>
      <p:bldP spid="89" grpId="0"/>
      <p:bldP spid="90" grpId="0" animBg="1"/>
      <p:bldP spid="91" grpId="0"/>
      <p:bldP spid="92" grpId="0"/>
      <p:bldP spid="93" grpId="0"/>
      <p:bldP spid="94" grpId="0"/>
      <p:bldP spid="95" grpId="0"/>
      <p:bldP spid="96" grpId="0"/>
      <p:bldP spid="97" grpId="0"/>
      <p:bldP spid="48" grpId="0" animBg="1"/>
      <p:bldP spid="49" grpId="0"/>
      <p:bldP spid="5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erader Verbinder 1">
            <a:extLst>
              <a:ext uri="{FF2B5EF4-FFF2-40B4-BE49-F238E27FC236}">
                <a16:creationId xmlns:a16="http://schemas.microsoft.com/office/drawing/2014/main" id="{A37DF8FA-D6C9-4852-8827-3274186ED60B}"/>
              </a:ext>
            </a:extLst>
          </p:cNvPr>
          <p:cNvSpPr/>
          <p:nvPr/>
        </p:nvSpPr>
        <p:spPr>
          <a:xfrm flipV="1">
            <a:off x="736142" y="746208"/>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 name="Gerader Verbinder 2">
            <a:extLst>
              <a:ext uri="{FF2B5EF4-FFF2-40B4-BE49-F238E27FC236}">
                <a16:creationId xmlns:a16="http://schemas.microsoft.com/office/drawing/2014/main" id="{8184453E-E158-44AE-A4FF-A9358AE6E596}"/>
              </a:ext>
            </a:extLst>
          </p:cNvPr>
          <p:cNvSpPr/>
          <p:nvPr/>
        </p:nvSpPr>
        <p:spPr>
          <a:xfrm>
            <a:off x="736142" y="3554843"/>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4" name="Textfeld 3">
            <a:extLst>
              <a:ext uri="{FF2B5EF4-FFF2-40B4-BE49-F238E27FC236}">
                <a16:creationId xmlns:a16="http://schemas.microsoft.com/office/drawing/2014/main" id="{0D5B12B3-FF1E-4388-8A91-057B0096B17E}"/>
              </a:ext>
            </a:extLst>
          </p:cNvPr>
          <p:cNvSpPr txBox="1"/>
          <p:nvPr/>
        </p:nvSpPr>
        <p:spPr>
          <a:xfrm>
            <a:off x="279249" y="747515"/>
            <a:ext cx="223044"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i</a:t>
            </a:r>
          </a:p>
        </p:txBody>
      </p:sp>
      <p:sp>
        <p:nvSpPr>
          <p:cNvPr id="5" name="Textfeld 4">
            <a:extLst>
              <a:ext uri="{FF2B5EF4-FFF2-40B4-BE49-F238E27FC236}">
                <a16:creationId xmlns:a16="http://schemas.microsoft.com/office/drawing/2014/main" id="{4B56C92A-4625-4B13-BA54-FF83CDAE6A47}"/>
              </a:ext>
            </a:extLst>
          </p:cNvPr>
          <p:cNvSpPr txBox="1"/>
          <p:nvPr/>
        </p:nvSpPr>
        <p:spPr>
          <a:xfrm>
            <a:off x="4165942" y="3589461"/>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6" name="Textfeld 5">
            <a:extLst>
              <a:ext uri="{FF2B5EF4-FFF2-40B4-BE49-F238E27FC236}">
                <a16:creationId xmlns:a16="http://schemas.microsoft.com/office/drawing/2014/main" id="{9E814E7B-F163-44EA-B867-EE48A8D2EBAD}"/>
              </a:ext>
            </a:extLst>
          </p:cNvPr>
          <p:cNvSpPr txBox="1"/>
          <p:nvPr/>
        </p:nvSpPr>
        <p:spPr>
          <a:xfrm>
            <a:off x="3517614" y="625636"/>
            <a:ext cx="485552"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LM</a:t>
            </a:r>
          </a:p>
        </p:txBody>
      </p:sp>
      <p:sp>
        <p:nvSpPr>
          <p:cNvPr id="7" name="Textfeld 6">
            <a:extLst>
              <a:ext uri="{FF2B5EF4-FFF2-40B4-BE49-F238E27FC236}">
                <a16:creationId xmlns:a16="http://schemas.microsoft.com/office/drawing/2014/main" id="{9C4282AC-9DEF-4AEC-A71F-0DE31CE90E77}"/>
              </a:ext>
            </a:extLst>
          </p:cNvPr>
          <p:cNvSpPr txBox="1"/>
          <p:nvPr/>
        </p:nvSpPr>
        <p:spPr>
          <a:xfrm>
            <a:off x="1893295" y="3587175"/>
            <a:ext cx="385973" cy="323215"/>
          </a:xfrm>
          <a:prstGeom prst="rect">
            <a:avLst/>
          </a:prstGeom>
          <a:noFill/>
          <a:ln>
            <a:noFill/>
          </a:ln>
        </p:spPr>
        <p:txBody>
          <a:bodyPr vert="horz" wrap="none" lIns="81646" tIns="40823" rIns="81646" bIns="40823" anchorCtr="0" compatLnSpc="0">
            <a:spAutoFit/>
          </a:bodyPr>
          <a:lstStyle/>
          <a:p>
            <a:pPr hangingPunct="0"/>
            <a:r>
              <a:rPr lang="de-DE" sz="1633" dirty="0" err="1">
                <a:latin typeface="Times New Roman" pitchFamily="18"/>
                <a:ea typeface="Droid Sans Fallback" pitchFamily="2"/>
                <a:cs typeface="Lohit Hindi" pitchFamily="2"/>
              </a:rPr>
              <a:t>Y</a:t>
            </a:r>
            <a:r>
              <a:rPr lang="de-DE" sz="1633" baseline="-33000" dirty="0" err="1">
                <a:latin typeface="Times New Roman" pitchFamily="18"/>
                <a:ea typeface="Droid Sans Fallback" pitchFamily="2"/>
                <a:cs typeface="Lohit Hindi" pitchFamily="2"/>
              </a:rPr>
              <a:t>n</a:t>
            </a:r>
            <a:endParaRPr lang="de-DE" sz="1633" dirty="0">
              <a:latin typeface="Times New Roman" pitchFamily="18"/>
              <a:ea typeface="Droid Sans Fallback" pitchFamily="2"/>
              <a:cs typeface="Lohit Hindi" pitchFamily="2"/>
            </a:endParaRPr>
          </a:p>
        </p:txBody>
      </p:sp>
      <p:sp>
        <p:nvSpPr>
          <p:cNvPr id="8" name="Gerader Verbinder 7">
            <a:extLst>
              <a:ext uri="{FF2B5EF4-FFF2-40B4-BE49-F238E27FC236}">
                <a16:creationId xmlns:a16="http://schemas.microsoft.com/office/drawing/2014/main" id="{419709C2-3210-4DBE-A51B-7C7B0FAD369F}"/>
              </a:ext>
            </a:extLst>
          </p:cNvPr>
          <p:cNvSpPr/>
          <p:nvPr/>
        </p:nvSpPr>
        <p:spPr>
          <a:xfrm>
            <a:off x="1128044" y="1464696"/>
            <a:ext cx="2678001" cy="117570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2" name="Textfeld 11">
            <a:extLst>
              <a:ext uri="{FF2B5EF4-FFF2-40B4-BE49-F238E27FC236}">
                <a16:creationId xmlns:a16="http://schemas.microsoft.com/office/drawing/2014/main" id="{D5D15A0A-D009-4CC5-8C07-6D87AED0060B}"/>
              </a:ext>
            </a:extLst>
          </p:cNvPr>
          <p:cNvSpPr txBox="1"/>
          <p:nvPr/>
        </p:nvSpPr>
        <p:spPr>
          <a:xfrm>
            <a:off x="3544776" y="2705722"/>
            <a:ext cx="382960"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IS</a:t>
            </a:r>
          </a:p>
        </p:txBody>
      </p:sp>
      <p:sp>
        <p:nvSpPr>
          <p:cNvPr id="13" name="Gerader Verbinder 12">
            <a:extLst>
              <a:ext uri="{FF2B5EF4-FFF2-40B4-BE49-F238E27FC236}">
                <a16:creationId xmlns:a16="http://schemas.microsoft.com/office/drawing/2014/main" id="{3C09C1B0-3F97-4F1A-A737-8DD2E7F36EB3}"/>
              </a:ext>
            </a:extLst>
          </p:cNvPr>
          <p:cNvSpPr/>
          <p:nvPr/>
        </p:nvSpPr>
        <p:spPr>
          <a:xfrm flipV="1">
            <a:off x="736468" y="3685804"/>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4" name="Gerader Verbinder 13">
            <a:extLst>
              <a:ext uri="{FF2B5EF4-FFF2-40B4-BE49-F238E27FC236}">
                <a16:creationId xmlns:a16="http://schemas.microsoft.com/office/drawing/2014/main" id="{47E47F69-F89B-49F8-92E4-A970939BA700}"/>
              </a:ext>
            </a:extLst>
          </p:cNvPr>
          <p:cNvSpPr/>
          <p:nvPr/>
        </p:nvSpPr>
        <p:spPr>
          <a:xfrm>
            <a:off x="736468" y="6494439"/>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5" name="Textfeld 14">
            <a:extLst>
              <a:ext uri="{FF2B5EF4-FFF2-40B4-BE49-F238E27FC236}">
                <a16:creationId xmlns:a16="http://schemas.microsoft.com/office/drawing/2014/main" id="{74947334-A897-4D9F-A1F0-4CF7837E8BC8}"/>
              </a:ext>
            </a:extLst>
          </p:cNvPr>
          <p:cNvSpPr txBox="1"/>
          <p:nvPr/>
        </p:nvSpPr>
        <p:spPr>
          <a:xfrm>
            <a:off x="279575" y="3687110"/>
            <a:ext cx="281329"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P</a:t>
            </a:r>
          </a:p>
        </p:txBody>
      </p:sp>
      <p:sp>
        <p:nvSpPr>
          <p:cNvPr id="16" name="Textfeld 15">
            <a:extLst>
              <a:ext uri="{FF2B5EF4-FFF2-40B4-BE49-F238E27FC236}">
                <a16:creationId xmlns:a16="http://schemas.microsoft.com/office/drawing/2014/main" id="{43BD2F51-BEC9-4EDA-B117-E609EA028B99}"/>
              </a:ext>
            </a:extLst>
          </p:cNvPr>
          <p:cNvSpPr txBox="1"/>
          <p:nvPr/>
        </p:nvSpPr>
        <p:spPr>
          <a:xfrm>
            <a:off x="4166269" y="6529056"/>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17" name="Gerader Verbinder 16">
            <a:extLst>
              <a:ext uri="{FF2B5EF4-FFF2-40B4-BE49-F238E27FC236}">
                <a16:creationId xmlns:a16="http://schemas.microsoft.com/office/drawing/2014/main" id="{B16C0873-CE63-4091-BA9E-B68EBBDDADA8}"/>
              </a:ext>
            </a:extLst>
          </p:cNvPr>
          <p:cNvSpPr/>
          <p:nvPr/>
        </p:nvSpPr>
        <p:spPr>
          <a:xfrm>
            <a:off x="1150124" y="4404292"/>
            <a:ext cx="2546713" cy="1403664"/>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8" name="Gerader Verbinder 17">
            <a:extLst>
              <a:ext uri="{FF2B5EF4-FFF2-40B4-BE49-F238E27FC236}">
                <a16:creationId xmlns:a16="http://schemas.microsoft.com/office/drawing/2014/main" id="{492F06F8-8A84-4A83-B21E-7892AF57369C}"/>
              </a:ext>
            </a:extLst>
          </p:cNvPr>
          <p:cNvSpPr/>
          <p:nvPr/>
        </p:nvSpPr>
        <p:spPr>
          <a:xfrm flipV="1">
            <a:off x="810736" y="822308"/>
            <a:ext cx="2743318" cy="2024830"/>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9" name="Textfeld 18">
            <a:extLst>
              <a:ext uri="{FF2B5EF4-FFF2-40B4-BE49-F238E27FC236}">
                <a16:creationId xmlns:a16="http://schemas.microsoft.com/office/drawing/2014/main" id="{D5B0D6F4-082D-4870-B1FD-1B48ECFC88F1}"/>
              </a:ext>
            </a:extLst>
          </p:cNvPr>
          <p:cNvSpPr txBox="1"/>
          <p:nvPr/>
        </p:nvSpPr>
        <p:spPr>
          <a:xfrm>
            <a:off x="259671" y="30696"/>
            <a:ext cx="3064014" cy="347901"/>
          </a:xfrm>
          <a:prstGeom prst="rect">
            <a:avLst/>
          </a:prstGeom>
          <a:noFill/>
          <a:ln>
            <a:noFill/>
          </a:ln>
        </p:spPr>
        <p:txBody>
          <a:bodyPr vert="horz" wrap="none" lIns="81646" tIns="40823" rIns="81646" bIns="40823" anchorCtr="0" compatLnSpc="0">
            <a:spAutoFit/>
          </a:bodyPr>
          <a:lstStyle/>
          <a:p>
            <a:pPr hangingPunct="0"/>
            <a:r>
              <a:rPr lang="de-DE">
                <a:latin typeface="Arial" pitchFamily="18"/>
                <a:ea typeface="Droid Sans Fallback" pitchFamily="2"/>
                <a:cs typeface="Lohit Hindi" pitchFamily="2"/>
              </a:rPr>
              <a:t>Geldpolitik </a:t>
            </a:r>
            <a:r>
              <a:rPr lang="de-DE" dirty="0">
                <a:latin typeface="Arial" pitchFamily="18"/>
                <a:ea typeface="Droid Sans Fallback" pitchFamily="2"/>
                <a:cs typeface="Lohit Hindi" pitchFamily="2"/>
              </a:rPr>
              <a:t>im AS-AD-Modell</a:t>
            </a:r>
          </a:p>
        </p:txBody>
      </p:sp>
      <p:sp>
        <p:nvSpPr>
          <p:cNvPr id="20" name="Gerader Verbinder 19">
            <a:extLst>
              <a:ext uri="{FF2B5EF4-FFF2-40B4-BE49-F238E27FC236}">
                <a16:creationId xmlns:a16="http://schemas.microsoft.com/office/drawing/2014/main" id="{3589DDD7-43B0-4AEA-B42F-AF9C9A2E993A}"/>
              </a:ext>
            </a:extLst>
          </p:cNvPr>
          <p:cNvSpPr/>
          <p:nvPr/>
        </p:nvSpPr>
        <p:spPr>
          <a:xfrm flipH="1">
            <a:off x="2107474" y="908345"/>
            <a:ext cx="4694" cy="5586094"/>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23" name="Textfeld 22">
            <a:extLst>
              <a:ext uri="{FF2B5EF4-FFF2-40B4-BE49-F238E27FC236}">
                <a16:creationId xmlns:a16="http://schemas.microsoft.com/office/drawing/2014/main" id="{CC077DE0-B742-40D9-A82F-0C6BD1540451}"/>
              </a:ext>
            </a:extLst>
          </p:cNvPr>
          <p:cNvSpPr txBox="1"/>
          <p:nvPr/>
        </p:nvSpPr>
        <p:spPr>
          <a:xfrm>
            <a:off x="2721129" y="6495092"/>
            <a:ext cx="700033"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Y</a:t>
            </a:r>
            <a:r>
              <a:rPr lang="de-DE" sz="1633" baseline="33000" dirty="0">
                <a:latin typeface="Times New Roman" pitchFamily="18"/>
                <a:ea typeface="Droid Sans Fallback" pitchFamily="2"/>
                <a:cs typeface="Lohit Hindi" pitchFamily="2"/>
              </a:rPr>
              <a:t>*</a:t>
            </a:r>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0</a:t>
            </a:r>
            <a:r>
              <a:rPr lang="de-DE" sz="1633" dirty="0">
                <a:latin typeface="Times New Roman" pitchFamily="18"/>
                <a:ea typeface="Droid Sans Fallback" pitchFamily="2"/>
                <a:cs typeface="Lohit Hindi" pitchFamily="2"/>
              </a:rPr>
              <a:t>)</a:t>
            </a:r>
          </a:p>
        </p:txBody>
      </p:sp>
      <p:sp>
        <p:nvSpPr>
          <p:cNvPr id="26" name="Gerader Verbinder 25">
            <a:extLst>
              <a:ext uri="{FF2B5EF4-FFF2-40B4-BE49-F238E27FC236}">
                <a16:creationId xmlns:a16="http://schemas.microsoft.com/office/drawing/2014/main" id="{97DD9D2E-912D-4782-A7E2-A15EF314F791}"/>
              </a:ext>
            </a:extLst>
          </p:cNvPr>
          <p:cNvSpPr/>
          <p:nvPr/>
        </p:nvSpPr>
        <p:spPr>
          <a:xfrm flipH="1">
            <a:off x="736142" y="4948785"/>
            <a:ext cx="1371332" cy="327"/>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0" name="Textfeld 29">
            <a:extLst>
              <a:ext uri="{FF2B5EF4-FFF2-40B4-BE49-F238E27FC236}">
                <a16:creationId xmlns:a16="http://schemas.microsoft.com/office/drawing/2014/main" id="{A3EB4741-154D-4869-AA84-907FD122DBF7}"/>
              </a:ext>
            </a:extLst>
          </p:cNvPr>
          <p:cNvSpPr txBox="1"/>
          <p:nvPr/>
        </p:nvSpPr>
        <p:spPr>
          <a:xfrm>
            <a:off x="416366" y="4731176"/>
            <a:ext cx="339422"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0</a:t>
            </a:r>
          </a:p>
        </p:txBody>
      </p:sp>
      <p:sp>
        <p:nvSpPr>
          <p:cNvPr id="32" name="Textfeld 31">
            <a:extLst>
              <a:ext uri="{FF2B5EF4-FFF2-40B4-BE49-F238E27FC236}">
                <a16:creationId xmlns:a16="http://schemas.microsoft.com/office/drawing/2014/main" id="{06A8701F-7E75-4E24-BA84-8767B802695D}"/>
              </a:ext>
            </a:extLst>
          </p:cNvPr>
          <p:cNvSpPr txBox="1"/>
          <p:nvPr/>
        </p:nvSpPr>
        <p:spPr>
          <a:xfrm>
            <a:off x="3644234" y="5623216"/>
            <a:ext cx="485552"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AD</a:t>
            </a:r>
          </a:p>
        </p:txBody>
      </p:sp>
      <p:cxnSp>
        <p:nvCxnSpPr>
          <p:cNvPr id="34" name="Gerade Verbindung mit Pfeil 33"/>
          <p:cNvCxnSpPr/>
          <p:nvPr/>
        </p:nvCxnSpPr>
        <p:spPr>
          <a:xfrm flipV="1">
            <a:off x="2200902" y="4892783"/>
            <a:ext cx="222578" cy="9373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9" name="Textfeld 68">
            <a:extLst>
              <a:ext uri="{FF2B5EF4-FFF2-40B4-BE49-F238E27FC236}">
                <a16:creationId xmlns:a16="http://schemas.microsoft.com/office/drawing/2014/main" id="{9E814E7B-F163-44EA-B867-EE48A8D2EBAD}"/>
              </a:ext>
            </a:extLst>
          </p:cNvPr>
          <p:cNvSpPr txBox="1"/>
          <p:nvPr/>
        </p:nvSpPr>
        <p:spPr>
          <a:xfrm>
            <a:off x="3773830" y="4079188"/>
            <a:ext cx="472791"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AS</a:t>
            </a:r>
          </a:p>
        </p:txBody>
      </p:sp>
      <p:sp>
        <p:nvSpPr>
          <p:cNvPr id="70" name="Gerader Verbinder 69">
            <a:extLst>
              <a:ext uri="{FF2B5EF4-FFF2-40B4-BE49-F238E27FC236}">
                <a16:creationId xmlns:a16="http://schemas.microsoft.com/office/drawing/2014/main" id="{492F06F8-8A84-4A83-B21E-7892AF57369C}"/>
              </a:ext>
            </a:extLst>
          </p:cNvPr>
          <p:cNvSpPr/>
          <p:nvPr/>
        </p:nvSpPr>
        <p:spPr>
          <a:xfrm flipV="1">
            <a:off x="869842" y="4198055"/>
            <a:ext cx="2954289" cy="130723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71" name="Textfeld 70">
            <a:extLst>
              <a:ext uri="{FF2B5EF4-FFF2-40B4-BE49-F238E27FC236}">
                <a16:creationId xmlns:a16="http://schemas.microsoft.com/office/drawing/2014/main" id="{9E814E7B-F163-44EA-B867-EE48A8D2EBAD}"/>
              </a:ext>
            </a:extLst>
          </p:cNvPr>
          <p:cNvSpPr txBox="1"/>
          <p:nvPr/>
        </p:nvSpPr>
        <p:spPr>
          <a:xfrm>
            <a:off x="1629165" y="513262"/>
            <a:ext cx="737736" cy="348927"/>
          </a:xfrm>
          <a:prstGeom prst="rect">
            <a:avLst/>
          </a:prstGeom>
          <a:noFill/>
          <a:ln>
            <a:noFill/>
          </a:ln>
        </p:spPr>
        <p:txBody>
          <a:bodyPr vert="horz" wrap="none" lIns="81646" tIns="40823" rIns="81646" bIns="40823" anchorCtr="0" compatLnSpc="0">
            <a:spAutoFit/>
          </a:bodyPr>
          <a:lstStyle/>
          <a:p>
            <a:pPr hangingPunct="0"/>
            <a:r>
              <a:rPr lang="de-DE" dirty="0" err="1">
                <a:latin typeface="Arial" pitchFamily="18"/>
                <a:ea typeface="Droid Sans Fallback" pitchFamily="2"/>
                <a:cs typeface="Lohit Hindi" pitchFamily="2"/>
              </a:rPr>
              <a:t>AS</a:t>
            </a:r>
            <a:r>
              <a:rPr lang="de-DE" baseline="-33000" dirty="0" err="1">
                <a:latin typeface="Times New Roman" pitchFamily="18"/>
                <a:ea typeface="Droid Sans Fallback" pitchFamily="2"/>
                <a:cs typeface="Lohit Hindi" pitchFamily="2"/>
              </a:rPr>
              <a:t>lang</a:t>
            </a:r>
            <a:endParaRPr lang="de-DE" dirty="0">
              <a:latin typeface="Arial" pitchFamily="18"/>
              <a:ea typeface="Droid Sans Fallback" pitchFamily="2"/>
              <a:cs typeface="Lohit Hindi" pitchFamily="2"/>
            </a:endParaRPr>
          </a:p>
        </p:txBody>
      </p:sp>
      <p:sp>
        <p:nvSpPr>
          <p:cNvPr id="72" name="Textfeld 71">
            <a:extLst>
              <a:ext uri="{FF2B5EF4-FFF2-40B4-BE49-F238E27FC236}">
                <a16:creationId xmlns:a16="http://schemas.microsoft.com/office/drawing/2014/main" id="{9C4282AC-9DEF-4AEC-A71F-0DE31CE90E77}"/>
              </a:ext>
            </a:extLst>
          </p:cNvPr>
          <p:cNvSpPr txBox="1"/>
          <p:nvPr/>
        </p:nvSpPr>
        <p:spPr>
          <a:xfrm>
            <a:off x="1945427" y="6503422"/>
            <a:ext cx="385973" cy="323215"/>
          </a:xfrm>
          <a:prstGeom prst="rect">
            <a:avLst/>
          </a:prstGeom>
          <a:noFill/>
          <a:ln>
            <a:noFill/>
          </a:ln>
        </p:spPr>
        <p:txBody>
          <a:bodyPr vert="horz" wrap="none" lIns="81646" tIns="40823" rIns="81646" bIns="40823" anchorCtr="0" compatLnSpc="0">
            <a:spAutoFit/>
          </a:bodyPr>
          <a:lstStyle/>
          <a:p>
            <a:pPr hangingPunct="0"/>
            <a:r>
              <a:rPr lang="de-DE" sz="1633" dirty="0" err="1">
                <a:latin typeface="Times New Roman" pitchFamily="18"/>
                <a:ea typeface="Droid Sans Fallback" pitchFamily="2"/>
                <a:cs typeface="Lohit Hindi" pitchFamily="2"/>
              </a:rPr>
              <a:t>Y</a:t>
            </a:r>
            <a:r>
              <a:rPr lang="de-DE" sz="1633" baseline="-33000" dirty="0" err="1">
                <a:latin typeface="Times New Roman" pitchFamily="18"/>
                <a:ea typeface="Droid Sans Fallback" pitchFamily="2"/>
                <a:cs typeface="Lohit Hindi" pitchFamily="2"/>
              </a:rPr>
              <a:t>n</a:t>
            </a:r>
            <a:endParaRPr lang="de-DE" sz="1633" dirty="0">
              <a:latin typeface="Times New Roman" pitchFamily="18"/>
              <a:ea typeface="Droid Sans Fallback" pitchFamily="2"/>
              <a:cs typeface="Lohit Hindi" pitchFamily="2"/>
            </a:endParaRPr>
          </a:p>
        </p:txBody>
      </p:sp>
      <p:sp>
        <p:nvSpPr>
          <p:cNvPr id="75" name="Gerader Verbinder 74">
            <a:extLst>
              <a:ext uri="{FF2B5EF4-FFF2-40B4-BE49-F238E27FC236}">
                <a16:creationId xmlns:a16="http://schemas.microsoft.com/office/drawing/2014/main" id="{B16C0873-CE63-4091-BA9E-B68EBBDDADA8}"/>
              </a:ext>
            </a:extLst>
          </p:cNvPr>
          <p:cNvSpPr/>
          <p:nvPr/>
        </p:nvSpPr>
        <p:spPr>
          <a:xfrm>
            <a:off x="1238808" y="4122359"/>
            <a:ext cx="2315194" cy="127605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76" name="Textfeld 75">
            <a:extLst>
              <a:ext uri="{FF2B5EF4-FFF2-40B4-BE49-F238E27FC236}">
                <a16:creationId xmlns:a16="http://schemas.microsoft.com/office/drawing/2014/main" id="{06A8701F-7E75-4E24-BA84-8767B802695D}"/>
              </a:ext>
            </a:extLst>
          </p:cNvPr>
          <p:cNvSpPr txBox="1"/>
          <p:nvPr/>
        </p:nvSpPr>
        <p:spPr>
          <a:xfrm>
            <a:off x="3519493" y="5211433"/>
            <a:ext cx="536848"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AD‘</a:t>
            </a:r>
          </a:p>
        </p:txBody>
      </p:sp>
      <p:sp>
        <p:nvSpPr>
          <p:cNvPr id="77" name="Gerader Verbinder 76">
            <a:extLst>
              <a:ext uri="{FF2B5EF4-FFF2-40B4-BE49-F238E27FC236}">
                <a16:creationId xmlns:a16="http://schemas.microsoft.com/office/drawing/2014/main" id="{3589DDD7-43B0-4AEA-B42F-AF9C9A2E993A}"/>
              </a:ext>
            </a:extLst>
          </p:cNvPr>
          <p:cNvSpPr/>
          <p:nvPr/>
        </p:nvSpPr>
        <p:spPr>
          <a:xfrm flipH="1">
            <a:off x="2454431" y="1255023"/>
            <a:ext cx="0" cy="5235909"/>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79" name="Textfeld 78">
            <a:extLst>
              <a:ext uri="{FF2B5EF4-FFF2-40B4-BE49-F238E27FC236}">
                <a16:creationId xmlns:a16="http://schemas.microsoft.com/office/drawing/2014/main" id="{9E814E7B-F163-44EA-B867-EE48A8D2EBAD}"/>
              </a:ext>
            </a:extLst>
          </p:cNvPr>
          <p:cNvSpPr txBox="1"/>
          <p:nvPr/>
        </p:nvSpPr>
        <p:spPr>
          <a:xfrm>
            <a:off x="3931548" y="1303220"/>
            <a:ext cx="536848"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LM‘</a:t>
            </a:r>
          </a:p>
        </p:txBody>
      </p:sp>
      <p:sp>
        <p:nvSpPr>
          <p:cNvPr id="80" name="Gerader Verbinder 79">
            <a:extLst>
              <a:ext uri="{FF2B5EF4-FFF2-40B4-BE49-F238E27FC236}">
                <a16:creationId xmlns:a16="http://schemas.microsoft.com/office/drawing/2014/main" id="{492F06F8-8A84-4A83-B21E-7892AF57369C}"/>
              </a:ext>
            </a:extLst>
          </p:cNvPr>
          <p:cNvSpPr/>
          <p:nvPr/>
        </p:nvSpPr>
        <p:spPr>
          <a:xfrm flipV="1">
            <a:off x="1202770" y="1488942"/>
            <a:ext cx="2743318" cy="2024830"/>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cxnSp>
        <p:nvCxnSpPr>
          <p:cNvPr id="82" name="Gerade Verbindung mit Pfeil 81"/>
          <p:cNvCxnSpPr/>
          <p:nvPr/>
        </p:nvCxnSpPr>
        <p:spPr>
          <a:xfrm flipH="1" flipV="1">
            <a:off x="2196695" y="4575413"/>
            <a:ext cx="239433" cy="12566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85" name="Textfeld 84">
            <a:extLst>
              <a:ext uri="{FF2B5EF4-FFF2-40B4-BE49-F238E27FC236}">
                <a16:creationId xmlns:a16="http://schemas.microsoft.com/office/drawing/2014/main" id="{06A8701F-7E75-4E24-BA84-8767B802695D}"/>
              </a:ext>
            </a:extLst>
          </p:cNvPr>
          <p:cNvSpPr txBox="1"/>
          <p:nvPr/>
        </p:nvSpPr>
        <p:spPr>
          <a:xfrm>
            <a:off x="2461983" y="4407406"/>
            <a:ext cx="324546" cy="288910"/>
          </a:xfrm>
          <a:prstGeom prst="rect">
            <a:avLst/>
          </a:prstGeom>
          <a:noFill/>
          <a:ln>
            <a:noFill/>
          </a:ln>
        </p:spPr>
        <p:txBody>
          <a:bodyPr vert="horz" wrap="none" lIns="81646" tIns="40823" rIns="81646" bIns="40823" anchorCtr="0" compatLnSpc="0">
            <a:spAutoFit/>
          </a:bodyPr>
          <a:lstStyle/>
          <a:p>
            <a:pPr hangingPunct="0"/>
            <a:r>
              <a:rPr lang="de-DE" sz="1400" dirty="0">
                <a:latin typeface="Arial" pitchFamily="18"/>
                <a:ea typeface="Droid Sans Fallback" pitchFamily="2"/>
                <a:cs typeface="Lohit Hindi" pitchFamily="2"/>
              </a:rPr>
              <a:t>A‘</a:t>
            </a:r>
          </a:p>
        </p:txBody>
      </p:sp>
      <p:sp>
        <p:nvSpPr>
          <p:cNvPr id="86" name="Textfeld 85">
            <a:extLst>
              <a:ext uri="{FF2B5EF4-FFF2-40B4-BE49-F238E27FC236}">
                <a16:creationId xmlns:a16="http://schemas.microsoft.com/office/drawing/2014/main" id="{06A8701F-7E75-4E24-BA84-8767B802695D}"/>
              </a:ext>
            </a:extLst>
          </p:cNvPr>
          <p:cNvSpPr txBox="1"/>
          <p:nvPr/>
        </p:nvSpPr>
        <p:spPr>
          <a:xfrm>
            <a:off x="1835760" y="5001690"/>
            <a:ext cx="284663" cy="288910"/>
          </a:xfrm>
          <a:prstGeom prst="rect">
            <a:avLst/>
          </a:prstGeom>
          <a:noFill/>
          <a:ln>
            <a:noFill/>
          </a:ln>
        </p:spPr>
        <p:txBody>
          <a:bodyPr vert="horz" wrap="none" lIns="81646" tIns="40823" rIns="81646" bIns="40823" anchorCtr="0" compatLnSpc="0">
            <a:spAutoFit/>
          </a:bodyPr>
          <a:lstStyle/>
          <a:p>
            <a:pPr hangingPunct="0"/>
            <a:r>
              <a:rPr lang="de-DE" sz="1400" dirty="0">
                <a:latin typeface="Arial" pitchFamily="18"/>
                <a:ea typeface="Droid Sans Fallback" pitchFamily="2"/>
                <a:cs typeface="Lohit Hindi" pitchFamily="2"/>
              </a:rPr>
              <a:t>A</a:t>
            </a:r>
          </a:p>
        </p:txBody>
      </p:sp>
      <p:sp>
        <p:nvSpPr>
          <p:cNvPr id="87" name="Textfeld 86">
            <a:extLst>
              <a:ext uri="{FF2B5EF4-FFF2-40B4-BE49-F238E27FC236}">
                <a16:creationId xmlns:a16="http://schemas.microsoft.com/office/drawing/2014/main" id="{06A8701F-7E75-4E24-BA84-8767B802695D}"/>
              </a:ext>
            </a:extLst>
          </p:cNvPr>
          <p:cNvSpPr txBox="1"/>
          <p:nvPr/>
        </p:nvSpPr>
        <p:spPr>
          <a:xfrm>
            <a:off x="1823544" y="4251498"/>
            <a:ext cx="358851" cy="288910"/>
          </a:xfrm>
          <a:prstGeom prst="rect">
            <a:avLst/>
          </a:prstGeom>
          <a:noFill/>
          <a:ln>
            <a:noFill/>
          </a:ln>
        </p:spPr>
        <p:txBody>
          <a:bodyPr vert="horz" wrap="none" lIns="81646" tIns="40823" rIns="81646" bIns="40823" anchorCtr="0" compatLnSpc="0">
            <a:spAutoFit/>
          </a:bodyPr>
          <a:lstStyle/>
          <a:p>
            <a:pPr hangingPunct="0"/>
            <a:r>
              <a:rPr lang="de-DE" sz="1400" dirty="0">
                <a:latin typeface="Arial" pitchFamily="18"/>
                <a:ea typeface="Droid Sans Fallback" pitchFamily="2"/>
                <a:cs typeface="Lohit Hindi" pitchFamily="2"/>
              </a:rPr>
              <a:t>A‘‘</a:t>
            </a:r>
          </a:p>
        </p:txBody>
      </p:sp>
      <p:sp>
        <p:nvSpPr>
          <p:cNvPr id="88" name="Gerader Verbinder 87">
            <a:extLst>
              <a:ext uri="{FF2B5EF4-FFF2-40B4-BE49-F238E27FC236}">
                <a16:creationId xmlns:a16="http://schemas.microsoft.com/office/drawing/2014/main" id="{97DD9D2E-912D-4782-A7E2-A15EF314F791}"/>
              </a:ext>
            </a:extLst>
          </p:cNvPr>
          <p:cNvSpPr/>
          <p:nvPr/>
        </p:nvSpPr>
        <p:spPr>
          <a:xfrm flipH="1" flipV="1">
            <a:off x="757133" y="4762035"/>
            <a:ext cx="1697297" cy="34672"/>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89" name="Textfeld 88">
            <a:extLst>
              <a:ext uri="{FF2B5EF4-FFF2-40B4-BE49-F238E27FC236}">
                <a16:creationId xmlns:a16="http://schemas.microsoft.com/office/drawing/2014/main" id="{A3EB4741-154D-4869-AA84-907FD122DBF7}"/>
              </a:ext>
            </a:extLst>
          </p:cNvPr>
          <p:cNvSpPr txBox="1"/>
          <p:nvPr/>
        </p:nvSpPr>
        <p:spPr>
          <a:xfrm>
            <a:off x="355189" y="4549765"/>
            <a:ext cx="339358"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endParaRPr lang="de-DE" sz="1633" baseline="-33000" dirty="0">
              <a:latin typeface="Times New Roman" pitchFamily="18"/>
              <a:ea typeface="Droid Sans Fallback" pitchFamily="2"/>
              <a:cs typeface="Lohit Hindi" pitchFamily="2"/>
            </a:endParaRPr>
          </a:p>
        </p:txBody>
      </p:sp>
      <p:sp>
        <p:nvSpPr>
          <p:cNvPr id="90" name="Gerader Verbinder 89">
            <a:extLst>
              <a:ext uri="{FF2B5EF4-FFF2-40B4-BE49-F238E27FC236}">
                <a16:creationId xmlns:a16="http://schemas.microsoft.com/office/drawing/2014/main" id="{97DD9D2E-912D-4782-A7E2-A15EF314F791}"/>
              </a:ext>
            </a:extLst>
          </p:cNvPr>
          <p:cNvSpPr/>
          <p:nvPr/>
        </p:nvSpPr>
        <p:spPr>
          <a:xfrm flipH="1" flipV="1">
            <a:off x="769410" y="4565127"/>
            <a:ext cx="1296501" cy="24050"/>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91" name="Textfeld 90">
            <a:extLst>
              <a:ext uri="{FF2B5EF4-FFF2-40B4-BE49-F238E27FC236}">
                <a16:creationId xmlns:a16="http://schemas.microsoft.com/office/drawing/2014/main" id="{A3EB4741-154D-4869-AA84-907FD122DBF7}"/>
              </a:ext>
            </a:extLst>
          </p:cNvPr>
          <p:cNvSpPr txBox="1"/>
          <p:nvPr/>
        </p:nvSpPr>
        <p:spPr>
          <a:xfrm>
            <a:off x="338930" y="4370836"/>
            <a:ext cx="627841" cy="323215"/>
          </a:xfrm>
          <a:prstGeom prst="rect">
            <a:avLst/>
          </a:prstGeom>
          <a:noFill/>
          <a:ln>
            <a:noFill/>
          </a:ln>
        </p:spPr>
        <p:txBody>
          <a:bodyPr vert="horz" wrap="squar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endParaRPr lang="de-DE" sz="1633" baseline="-33000" dirty="0">
              <a:latin typeface="Times New Roman" pitchFamily="18"/>
              <a:ea typeface="Droid Sans Fallback" pitchFamily="2"/>
              <a:cs typeface="Lohit Hindi" pitchFamily="2"/>
            </a:endParaRPr>
          </a:p>
        </p:txBody>
      </p:sp>
      <p:sp>
        <p:nvSpPr>
          <p:cNvPr id="92" name="Textfeld 91">
            <a:extLst>
              <a:ext uri="{FF2B5EF4-FFF2-40B4-BE49-F238E27FC236}">
                <a16:creationId xmlns:a16="http://schemas.microsoft.com/office/drawing/2014/main" id="{D5B0D6F4-082D-4870-B1FD-1B48ECFC88F1}"/>
              </a:ext>
            </a:extLst>
          </p:cNvPr>
          <p:cNvSpPr txBox="1"/>
          <p:nvPr/>
        </p:nvSpPr>
        <p:spPr>
          <a:xfrm>
            <a:off x="5244587" y="83127"/>
            <a:ext cx="6947414" cy="295471"/>
          </a:xfrm>
          <a:prstGeom prst="rect">
            <a:avLst/>
          </a:prstGeom>
          <a:noFill/>
          <a:ln>
            <a:noFill/>
          </a:ln>
        </p:spPr>
        <p:txBody>
          <a:bodyPr vert="horz" wrap="square" lIns="81646" tIns="40823" rIns="81646" bIns="40823" anchorCtr="0" compatLnSpc="0">
            <a:noAutofit/>
          </a:bodyPr>
          <a:lstStyle/>
          <a:p>
            <a:pPr hangingPunct="0"/>
            <a:r>
              <a:rPr lang="de-DE" sz="1400" dirty="0">
                <a:latin typeface="Arial" pitchFamily="18"/>
                <a:ea typeface="Droid Sans Fallback" pitchFamily="2"/>
                <a:cs typeface="Lohit Hindi" pitchFamily="2"/>
              </a:rPr>
              <a:t>Steigt die nominale Geldmenge, so verschiebt sich die LM-Kurve nach rechts auf LM‘</a:t>
            </a:r>
          </a:p>
        </p:txBody>
      </p:sp>
      <p:sp>
        <p:nvSpPr>
          <p:cNvPr id="93" name="Textfeld 92">
            <a:extLst>
              <a:ext uri="{FF2B5EF4-FFF2-40B4-BE49-F238E27FC236}">
                <a16:creationId xmlns:a16="http://schemas.microsoft.com/office/drawing/2014/main" id="{D5B0D6F4-082D-4870-B1FD-1B48ECFC88F1}"/>
              </a:ext>
            </a:extLst>
          </p:cNvPr>
          <p:cNvSpPr txBox="1"/>
          <p:nvPr/>
        </p:nvSpPr>
        <p:spPr>
          <a:xfrm>
            <a:off x="5265368" y="478203"/>
            <a:ext cx="6795656" cy="914179"/>
          </a:xfrm>
          <a:prstGeom prst="rect">
            <a:avLst/>
          </a:prstGeom>
          <a:noFill/>
          <a:ln>
            <a:noFill/>
          </a:ln>
        </p:spPr>
        <p:txBody>
          <a:bodyPr vert="horz" wrap="square" lIns="81646" tIns="40823" rIns="81646" bIns="40823" anchorCtr="0" compatLnSpc="0">
            <a:noAutofit/>
          </a:bodyPr>
          <a:lstStyle/>
          <a:p>
            <a:pPr hangingPunct="0"/>
            <a:r>
              <a:rPr lang="de-DE" sz="1400" dirty="0">
                <a:latin typeface="Arial" pitchFamily="18"/>
                <a:ea typeface="Droid Sans Fallback" pitchFamily="2"/>
                <a:cs typeface="Lohit Hindi" pitchFamily="2"/>
              </a:rPr>
              <a:t>Damit steigt wieder über den </a:t>
            </a:r>
            <a:r>
              <a:rPr lang="de-DE" sz="1400" dirty="0" err="1">
                <a:latin typeface="Arial" pitchFamily="18"/>
                <a:ea typeface="Droid Sans Fallback" pitchFamily="2"/>
                <a:cs typeface="Lohit Hindi" pitchFamily="2"/>
              </a:rPr>
              <a:t>Multiplikatoreffekt</a:t>
            </a:r>
            <a:r>
              <a:rPr lang="de-DE" sz="1400" dirty="0">
                <a:latin typeface="Arial" pitchFamily="18"/>
                <a:ea typeface="Droid Sans Fallback" pitchFamily="2"/>
                <a:cs typeface="Lohit Hindi" pitchFamily="2"/>
              </a:rPr>
              <a:t> aus dem IS-LM-Modell das Einkommen Y, allerdings bedeutet hier ebenso, wie bei der Fiskalpolitik eine Steigerung des Einkommens entlang der AS-Kurve auch eine Steigerung des Preisniveaus p</a:t>
            </a:r>
          </a:p>
        </p:txBody>
      </p:sp>
      <p:sp>
        <p:nvSpPr>
          <p:cNvPr id="94" name="Textfeld 93">
            <a:extLst>
              <a:ext uri="{FF2B5EF4-FFF2-40B4-BE49-F238E27FC236}">
                <a16:creationId xmlns:a16="http://schemas.microsoft.com/office/drawing/2014/main" id="{D5B0D6F4-082D-4870-B1FD-1B48ECFC88F1}"/>
              </a:ext>
            </a:extLst>
          </p:cNvPr>
          <p:cNvSpPr txBox="1"/>
          <p:nvPr/>
        </p:nvSpPr>
        <p:spPr>
          <a:xfrm>
            <a:off x="5347852" y="1724170"/>
            <a:ext cx="6795656" cy="1587066"/>
          </a:xfrm>
          <a:prstGeom prst="rect">
            <a:avLst/>
          </a:prstGeom>
          <a:noFill/>
          <a:ln>
            <a:noFill/>
          </a:ln>
        </p:spPr>
        <p:txBody>
          <a:bodyPr vert="horz" wrap="square" lIns="81646" tIns="40823" rIns="81646" bIns="40823" anchorCtr="0" compatLnSpc="0">
            <a:noAutofit/>
          </a:bodyPr>
          <a:lstStyle/>
          <a:p>
            <a:pPr hangingPunct="0"/>
            <a:r>
              <a:rPr lang="de-DE" sz="1400" dirty="0">
                <a:latin typeface="Arial" pitchFamily="18"/>
                <a:ea typeface="Droid Sans Fallback" pitchFamily="2"/>
                <a:cs typeface="Lohit Hindi" pitchFamily="2"/>
              </a:rPr>
              <a:t>Diese Steigerung des Preisniveaus p von </a:t>
            </a:r>
            <a:r>
              <a:rPr lang="de-DE" sz="1400" dirty="0">
                <a:latin typeface="Times New Roman" pitchFamily="18"/>
                <a:ea typeface="Droid Sans Fallback" pitchFamily="2"/>
                <a:cs typeface="Lohit Hindi" pitchFamily="2"/>
              </a:rPr>
              <a:t>p</a:t>
            </a:r>
            <a:r>
              <a:rPr lang="de-DE" sz="1400" baseline="-33000" dirty="0">
                <a:latin typeface="Times New Roman" pitchFamily="18"/>
                <a:ea typeface="Droid Sans Fallback" pitchFamily="2"/>
                <a:cs typeface="Lohit Hindi" pitchFamily="2"/>
              </a:rPr>
              <a:t>0</a:t>
            </a:r>
            <a:r>
              <a:rPr lang="de-DE" sz="1400" dirty="0">
                <a:latin typeface="Times New Roman" pitchFamily="18"/>
                <a:ea typeface="Droid Sans Fallback" pitchFamily="2"/>
                <a:cs typeface="Lohit Hindi" pitchFamily="2"/>
              </a:rPr>
              <a:t> </a:t>
            </a:r>
            <a:r>
              <a:rPr lang="de-DE" sz="1400" dirty="0">
                <a:latin typeface="Arial" pitchFamily="18"/>
                <a:ea typeface="Droid Sans Fallback" pitchFamily="2"/>
                <a:cs typeface="Lohit Hindi" pitchFamily="2"/>
              </a:rPr>
              <a:t>auf p‘ führt aber wieder gemäß der Logik über die Ableitung der AD-Kurve zu einer Linksverschiebung der LM-kurve, auf LM‘‘, denn zuerst ist zwar die reale Geldmenge (bei konstanten Preisen) gestiegen, durch die über die Anpassung gemäß der AS-Kurve gestiegenen Preise sinkt die reale Geldmenge aber wieder und somit wird der expansive Geldmengenimpuls teilweise wieder zurückgenommen. Insgesamt impliziert die Preissteigerung eine Rechtsverschiebung der AD-Kurve auf AD‘</a:t>
            </a:r>
          </a:p>
        </p:txBody>
      </p:sp>
      <p:sp>
        <p:nvSpPr>
          <p:cNvPr id="95" name="Textfeld 94">
            <a:extLst>
              <a:ext uri="{FF2B5EF4-FFF2-40B4-BE49-F238E27FC236}">
                <a16:creationId xmlns:a16="http://schemas.microsoft.com/office/drawing/2014/main" id="{D5B0D6F4-082D-4870-B1FD-1B48ECFC88F1}"/>
              </a:ext>
            </a:extLst>
          </p:cNvPr>
          <p:cNvSpPr txBox="1"/>
          <p:nvPr/>
        </p:nvSpPr>
        <p:spPr>
          <a:xfrm>
            <a:off x="5265368" y="3565402"/>
            <a:ext cx="6878140" cy="941412"/>
          </a:xfrm>
          <a:prstGeom prst="rect">
            <a:avLst/>
          </a:prstGeom>
          <a:noFill/>
          <a:ln>
            <a:noFill/>
          </a:ln>
        </p:spPr>
        <p:txBody>
          <a:bodyPr vert="horz" wrap="square" lIns="81646" tIns="40823" rIns="81646" bIns="40823" anchorCtr="0" compatLnSpc="0">
            <a:noAutofit/>
          </a:bodyPr>
          <a:lstStyle/>
          <a:p>
            <a:pPr hangingPunct="0"/>
            <a:r>
              <a:rPr lang="de-DE" sz="1400" dirty="0">
                <a:latin typeface="Arial" pitchFamily="18"/>
                <a:ea typeface="Droid Sans Fallback" pitchFamily="2"/>
                <a:cs typeface="Lohit Hindi" pitchFamily="2"/>
              </a:rPr>
              <a:t>Damit verringert dieser Preiseffekt genauso zum Teil den geldpolitischen Impuls, denn die Produzenten reagieren nicht nur mit einer Mengenausweitung, wie im IS-LM-Modell, sondern auch mit einer Preisanpassung nach oben. Damit erhöht sich der Output kurz-bis mittelfristig nur von </a:t>
            </a:r>
            <a:r>
              <a:rPr lang="de-DE" sz="1400" dirty="0" err="1">
                <a:latin typeface="Times New Roman" pitchFamily="18"/>
                <a:ea typeface="Droid Sans Fallback" pitchFamily="2"/>
                <a:cs typeface="Lohit Hindi" pitchFamily="2"/>
              </a:rPr>
              <a:t>Y</a:t>
            </a:r>
            <a:r>
              <a:rPr lang="de-DE" sz="1400" baseline="-33000" dirty="0" err="1">
                <a:latin typeface="Times New Roman" pitchFamily="18"/>
                <a:ea typeface="Droid Sans Fallback" pitchFamily="2"/>
                <a:cs typeface="Lohit Hindi" pitchFamily="2"/>
              </a:rPr>
              <a:t>n</a:t>
            </a:r>
            <a:r>
              <a:rPr lang="de-DE" sz="1400" dirty="0">
                <a:latin typeface="Times New Roman" pitchFamily="18"/>
                <a:ea typeface="Droid Sans Fallback" pitchFamily="2"/>
                <a:cs typeface="Lohit Hindi" pitchFamily="2"/>
              </a:rPr>
              <a:t> </a:t>
            </a:r>
            <a:r>
              <a:rPr lang="de-DE" sz="1400" dirty="0">
                <a:latin typeface="Arial" pitchFamily="18"/>
                <a:ea typeface="Droid Sans Fallback" pitchFamily="2"/>
                <a:cs typeface="Lohit Hindi" pitchFamily="2"/>
              </a:rPr>
              <a:t>auf Y‘ und die Anpassung verläuft wieder von A aus A‘</a:t>
            </a:r>
          </a:p>
        </p:txBody>
      </p:sp>
      <p:sp>
        <p:nvSpPr>
          <p:cNvPr id="96" name="Textfeld 95">
            <a:extLst>
              <a:ext uri="{FF2B5EF4-FFF2-40B4-BE49-F238E27FC236}">
                <a16:creationId xmlns:a16="http://schemas.microsoft.com/office/drawing/2014/main" id="{06A8701F-7E75-4E24-BA84-8767B802695D}"/>
              </a:ext>
            </a:extLst>
          </p:cNvPr>
          <p:cNvSpPr txBox="1"/>
          <p:nvPr/>
        </p:nvSpPr>
        <p:spPr>
          <a:xfrm>
            <a:off x="2272579" y="6486050"/>
            <a:ext cx="370136"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Y‘</a:t>
            </a:r>
          </a:p>
        </p:txBody>
      </p:sp>
      <p:sp>
        <p:nvSpPr>
          <p:cNvPr id="97" name="Textfeld 96">
            <a:extLst>
              <a:ext uri="{FF2B5EF4-FFF2-40B4-BE49-F238E27FC236}">
                <a16:creationId xmlns:a16="http://schemas.microsoft.com/office/drawing/2014/main" id="{D5B0D6F4-082D-4870-B1FD-1B48ECFC88F1}"/>
              </a:ext>
            </a:extLst>
          </p:cNvPr>
          <p:cNvSpPr txBox="1"/>
          <p:nvPr/>
        </p:nvSpPr>
        <p:spPr>
          <a:xfrm>
            <a:off x="5279224" y="4779370"/>
            <a:ext cx="6878140" cy="1302775"/>
          </a:xfrm>
          <a:prstGeom prst="rect">
            <a:avLst/>
          </a:prstGeom>
          <a:noFill/>
          <a:ln>
            <a:noFill/>
          </a:ln>
        </p:spPr>
        <p:txBody>
          <a:bodyPr vert="horz" wrap="square" lIns="81646" tIns="40823" rIns="81646" bIns="40823" anchorCtr="0" compatLnSpc="0">
            <a:noAutofit/>
          </a:bodyPr>
          <a:lstStyle/>
          <a:p>
            <a:pPr hangingPunct="0"/>
            <a:r>
              <a:rPr lang="de-DE" sz="1400" dirty="0">
                <a:latin typeface="Arial" pitchFamily="18"/>
                <a:ea typeface="Droid Sans Fallback" pitchFamily="2"/>
                <a:cs typeface="Lohit Hindi" pitchFamily="2"/>
              </a:rPr>
              <a:t>Da aber weiterhin sich langfristig die Rahmenbedingungen nicht geändert haben, gilt auch hier immer noch das langfristige Angebot bei </a:t>
            </a:r>
            <a:r>
              <a:rPr lang="de-DE" sz="1400" dirty="0" err="1">
                <a:latin typeface="Times New Roman" pitchFamily="18"/>
                <a:ea typeface="Droid Sans Fallback" pitchFamily="2"/>
                <a:cs typeface="Lohit Hindi" pitchFamily="2"/>
              </a:rPr>
              <a:t>Y</a:t>
            </a:r>
            <a:r>
              <a:rPr lang="de-DE" sz="1400" baseline="-33000" dirty="0" err="1">
                <a:latin typeface="Times New Roman" pitchFamily="18"/>
                <a:ea typeface="Droid Sans Fallback" pitchFamily="2"/>
                <a:cs typeface="Lohit Hindi" pitchFamily="2"/>
              </a:rPr>
              <a:t>n</a:t>
            </a:r>
            <a:r>
              <a:rPr lang="de-DE" sz="1400" dirty="0">
                <a:latin typeface="Arial" pitchFamily="18"/>
                <a:ea typeface="Droid Sans Fallback" pitchFamily="2"/>
                <a:cs typeface="Lohit Hindi" pitchFamily="2"/>
              </a:rPr>
              <a:t>, so dass im weiteren Verlauf die Preise weiter bis auf </a:t>
            </a:r>
            <a:r>
              <a:rPr lang="de-DE" sz="1400" dirty="0">
                <a:latin typeface="Times New Roman" pitchFamily="18"/>
                <a:ea typeface="Droid Sans Fallback" pitchFamily="2"/>
                <a:cs typeface="Lohit Hindi" pitchFamily="2"/>
              </a:rPr>
              <a:t>P‘‘</a:t>
            </a:r>
            <a:r>
              <a:rPr lang="de-DE" sz="1400" baseline="-33000" dirty="0">
                <a:latin typeface="Times New Roman" pitchFamily="18"/>
                <a:ea typeface="Droid Sans Fallback" pitchFamily="2"/>
                <a:cs typeface="Lohit Hindi" pitchFamily="2"/>
              </a:rPr>
              <a:t>0</a:t>
            </a:r>
            <a:r>
              <a:rPr lang="de-DE" sz="1400" dirty="0">
                <a:latin typeface="Arial" pitchFamily="18"/>
                <a:ea typeface="Droid Sans Fallback" pitchFamily="2"/>
                <a:cs typeface="Lohit Hindi" pitchFamily="2"/>
              </a:rPr>
              <a:t> steigen werden, der Output wieder auf </a:t>
            </a:r>
            <a:r>
              <a:rPr lang="de-DE" sz="1400" dirty="0" err="1">
                <a:latin typeface="Times New Roman" pitchFamily="18"/>
                <a:ea typeface="Droid Sans Fallback" pitchFamily="2"/>
                <a:cs typeface="Lohit Hindi" pitchFamily="2"/>
              </a:rPr>
              <a:t>Y</a:t>
            </a:r>
            <a:r>
              <a:rPr lang="de-DE" sz="1400" baseline="-33000" dirty="0" err="1">
                <a:latin typeface="Times New Roman" pitchFamily="18"/>
                <a:ea typeface="Droid Sans Fallback" pitchFamily="2"/>
                <a:cs typeface="Lohit Hindi" pitchFamily="2"/>
              </a:rPr>
              <a:t>n</a:t>
            </a:r>
            <a:r>
              <a:rPr lang="de-DE" sz="1400" dirty="0">
                <a:latin typeface="Arial" pitchFamily="18"/>
                <a:ea typeface="Droid Sans Fallback" pitchFamily="2"/>
                <a:cs typeface="Lohit Hindi" pitchFamily="2"/>
              </a:rPr>
              <a:t> zurückgehen wird und sich die Ökonomie dann im neuen langfristigen Gleichgewicht A‘‘ befinden wird. Letztlich verschiebt sich durch die neuerliche Preissteigerung die LM-Kurve wieder auf ihre Ausgangsposition und die AS-Kurve auf AS‘‘</a:t>
            </a:r>
          </a:p>
        </p:txBody>
      </p:sp>
      <p:sp>
        <p:nvSpPr>
          <p:cNvPr id="48" name="Textfeld 47">
            <a:extLst>
              <a:ext uri="{FF2B5EF4-FFF2-40B4-BE49-F238E27FC236}">
                <a16:creationId xmlns:a16="http://schemas.microsoft.com/office/drawing/2014/main" id="{9E814E7B-F163-44EA-B867-EE48A8D2EBAD}"/>
              </a:ext>
            </a:extLst>
          </p:cNvPr>
          <p:cNvSpPr txBox="1"/>
          <p:nvPr/>
        </p:nvSpPr>
        <p:spPr>
          <a:xfrm>
            <a:off x="3723730" y="915292"/>
            <a:ext cx="580898"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LM‘‘</a:t>
            </a:r>
          </a:p>
        </p:txBody>
      </p:sp>
      <p:sp>
        <p:nvSpPr>
          <p:cNvPr id="49" name="Gerader Verbinder 48">
            <a:extLst>
              <a:ext uri="{FF2B5EF4-FFF2-40B4-BE49-F238E27FC236}">
                <a16:creationId xmlns:a16="http://schemas.microsoft.com/office/drawing/2014/main" id="{492F06F8-8A84-4A83-B21E-7892AF57369C}"/>
              </a:ext>
            </a:extLst>
          </p:cNvPr>
          <p:cNvSpPr/>
          <p:nvPr/>
        </p:nvSpPr>
        <p:spPr>
          <a:xfrm flipV="1">
            <a:off x="994952" y="1101014"/>
            <a:ext cx="2743318" cy="2024830"/>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50" name="Textfeld 49">
            <a:extLst>
              <a:ext uri="{FF2B5EF4-FFF2-40B4-BE49-F238E27FC236}">
                <a16:creationId xmlns:a16="http://schemas.microsoft.com/office/drawing/2014/main" id="{D5B0D6F4-082D-4870-B1FD-1B48ECFC88F1}"/>
              </a:ext>
            </a:extLst>
          </p:cNvPr>
          <p:cNvSpPr txBox="1"/>
          <p:nvPr/>
        </p:nvSpPr>
        <p:spPr>
          <a:xfrm>
            <a:off x="5347852" y="6127220"/>
            <a:ext cx="6878140" cy="358830"/>
          </a:xfrm>
          <a:prstGeom prst="rect">
            <a:avLst/>
          </a:prstGeom>
          <a:noFill/>
          <a:ln>
            <a:noFill/>
          </a:ln>
        </p:spPr>
        <p:txBody>
          <a:bodyPr vert="horz" wrap="square" lIns="81646" tIns="40823" rIns="81646" bIns="40823" anchorCtr="0" compatLnSpc="0">
            <a:noAutofit/>
          </a:bodyPr>
          <a:lstStyle/>
          <a:p>
            <a:pPr hangingPunct="0"/>
            <a:r>
              <a:rPr lang="de-DE" sz="1400" dirty="0">
                <a:latin typeface="Arial" pitchFamily="18"/>
                <a:ea typeface="Droid Sans Fallback" pitchFamily="2"/>
                <a:cs typeface="Lohit Hindi" pitchFamily="2"/>
              </a:rPr>
              <a:t>Diese langfristige Betrachtung steht damit im Einklang mit der Quantitätstheorie, denn auch diese besagt, dass eine Erhöhung der Geldmenge letztlich nur zur gleichen relativen Preiserhöhung also Inflation führt.</a:t>
            </a:r>
          </a:p>
        </p:txBody>
      </p:sp>
      <p:sp>
        <p:nvSpPr>
          <p:cNvPr id="51" name="Gerader Verbinder 50">
            <a:extLst>
              <a:ext uri="{FF2B5EF4-FFF2-40B4-BE49-F238E27FC236}">
                <a16:creationId xmlns:a16="http://schemas.microsoft.com/office/drawing/2014/main" id="{492F06F8-8A84-4A83-B21E-7892AF57369C}"/>
              </a:ext>
            </a:extLst>
          </p:cNvPr>
          <p:cNvSpPr/>
          <p:nvPr/>
        </p:nvSpPr>
        <p:spPr>
          <a:xfrm flipV="1">
            <a:off x="1022242" y="3762625"/>
            <a:ext cx="2954289" cy="130723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52" name="Textfeld 51">
            <a:extLst>
              <a:ext uri="{FF2B5EF4-FFF2-40B4-BE49-F238E27FC236}">
                <a16:creationId xmlns:a16="http://schemas.microsoft.com/office/drawing/2014/main" id="{9E814E7B-F163-44EA-B867-EE48A8D2EBAD}"/>
              </a:ext>
            </a:extLst>
          </p:cNvPr>
          <p:cNvSpPr txBox="1"/>
          <p:nvPr/>
        </p:nvSpPr>
        <p:spPr>
          <a:xfrm>
            <a:off x="3420044" y="3537624"/>
            <a:ext cx="568139"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AS‘‘</a:t>
            </a:r>
          </a:p>
        </p:txBody>
      </p:sp>
      <p:sp>
        <p:nvSpPr>
          <p:cNvPr id="53" name="Rechteck 52">
            <a:extLst>
              <a:ext uri="{FF2B5EF4-FFF2-40B4-BE49-F238E27FC236}">
                <a16:creationId xmlns:a16="http://schemas.microsoft.com/office/drawing/2014/main" id="{87F8A584-5480-408F-96B6-36D75D9943D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21775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75"/>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7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9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96"/>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77"/>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85"/>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97"/>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82"/>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87"/>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91"/>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90"/>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51"/>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52"/>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animBg="1"/>
      <p:bldP spid="76" grpId="0"/>
      <p:bldP spid="77" grpId="0" animBg="1"/>
      <p:bldP spid="79" grpId="0"/>
      <p:bldP spid="80" grpId="0" animBg="1"/>
      <p:bldP spid="85" grpId="0"/>
      <p:bldP spid="87" grpId="0"/>
      <p:bldP spid="88" grpId="0" animBg="1"/>
      <p:bldP spid="89" grpId="0"/>
      <p:bldP spid="90" grpId="0" animBg="1"/>
      <p:bldP spid="91" grpId="0"/>
      <p:bldP spid="92" grpId="0"/>
      <p:bldP spid="93" grpId="0"/>
      <p:bldP spid="94" grpId="0"/>
      <p:bldP spid="95" grpId="0"/>
      <p:bldP spid="96" grpId="0"/>
      <p:bldP spid="97" grpId="0"/>
      <p:bldP spid="48" grpId="0"/>
      <p:bldP spid="49" grpId="0" animBg="1"/>
      <p:bldP spid="50" grpId="0"/>
      <p:bldP spid="51" grpId="0" animBg="1"/>
      <p:bldP spid="5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4EE26AA5-BC03-47E2-8C9D-530544805D7C}"/>
              </a:ext>
            </a:extLst>
          </p:cNvPr>
          <p:cNvSpPr txBox="1"/>
          <p:nvPr/>
        </p:nvSpPr>
        <p:spPr>
          <a:xfrm>
            <a:off x="1599470" y="0"/>
            <a:ext cx="7595190" cy="965442"/>
          </a:xfrm>
          <a:prstGeom prst="rect">
            <a:avLst/>
          </a:prstGeom>
          <a:noFill/>
          <a:ln>
            <a:noFill/>
          </a:ln>
        </p:spPr>
        <p:txBody>
          <a:bodyPr vert="horz" wrap="none" lIns="81646" tIns="40823" rIns="81646" bIns="40823" anchorCtr="0" compatLnSpc="0">
            <a:spAutoFit/>
          </a:bodyPr>
          <a:lstStyle/>
          <a:p>
            <a:pPr hangingPunct="0"/>
            <a:r>
              <a:rPr lang="de-DE" sz="2722" dirty="0">
                <a:latin typeface="Arial" pitchFamily="18"/>
                <a:ea typeface="Droid Sans Fallback" pitchFamily="2"/>
                <a:cs typeface="Lohit Hindi" pitchFamily="2"/>
              </a:rPr>
              <a:t>Zusammenfassung AS-AD-Modell/IS-LM-Modell</a:t>
            </a:r>
          </a:p>
          <a:p>
            <a:pPr hangingPunct="0"/>
            <a:r>
              <a:rPr lang="de-DE" sz="3266" dirty="0">
                <a:latin typeface="Arial" pitchFamily="18"/>
                <a:ea typeface="Droid Sans Fallback" pitchFamily="2"/>
                <a:cs typeface="Lohit Hindi" pitchFamily="2"/>
              </a:rPr>
              <a:t>	</a:t>
            </a:r>
          </a:p>
        </p:txBody>
      </p:sp>
      <p:sp>
        <p:nvSpPr>
          <p:cNvPr id="5" name="Textfeld 4"/>
          <p:cNvSpPr txBox="1"/>
          <p:nvPr/>
        </p:nvSpPr>
        <p:spPr>
          <a:xfrm>
            <a:off x="206442" y="442909"/>
            <a:ext cx="11779115" cy="3741411"/>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r>
              <a:rPr lang="de-DE" sz="2000" dirty="0"/>
              <a:t>Die Wirkung von Geld- und Fiskalpolitik ist im AS-AD-Modell gegenüber dem IS-LM-Modell aufgrund des Preiseffektes in der kurzen bis mittleren Frist eingeschränkt.</a:t>
            </a:r>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r>
              <a:rPr lang="de-DE" sz="2000" dirty="0"/>
              <a:t>Geht man von der langfristigen Angebotskurve aus, zeigen Geld- und Fiskalpolitik im AS-AD-Modell keine realwirtschaftlichen Wirkungen. Dies setzt allerdings perfekt funktionierende Märkte (insbesondere den Arbeitsmarkt) voraus.</a:t>
            </a:r>
          </a:p>
          <a:p>
            <a:pPr marL="342900" indent="-342900">
              <a:buFont typeface="Arial" panose="020B0604020202020204" pitchFamily="34" charset="0"/>
              <a:buChar char="•"/>
            </a:pPr>
            <a:endParaRPr lang="de-DE" sz="2000" dirty="0"/>
          </a:p>
          <a:p>
            <a:pPr marL="800100" lvl="1" indent="-342900">
              <a:buFont typeface="Wingdings" panose="05000000000000000000" pitchFamily="2" charset="2"/>
              <a:buChar char="Ø"/>
            </a:pPr>
            <a:r>
              <a:rPr lang="de-DE" sz="2000" dirty="0"/>
              <a:t>Da auch das AS-AD-Modell, in der betrachteten Form, wie das IS-LM-Modell keine explizite zeitliche Dynamik enthält, muss man sich alle beschriebenen Effekte als quasi gleichzeitig vorstellen. In der Realität laufen die Anpassungen aber zeitlich verzögert ab, so dass es während dieser Zeit sehr wahrscheinlich auch zu strukturellen Änderungen und damit einer Veränderung von </a:t>
            </a:r>
            <a:r>
              <a:rPr lang="de-DE" sz="2000" dirty="0" err="1">
                <a:latin typeface="Times New Roman" pitchFamily="18"/>
                <a:ea typeface="Droid Sans Fallback" pitchFamily="2"/>
                <a:cs typeface="Lohit Hindi" pitchFamily="2"/>
              </a:rPr>
              <a:t>Y</a:t>
            </a:r>
            <a:r>
              <a:rPr lang="de-DE" sz="2000" baseline="-33000" dirty="0" err="1">
                <a:latin typeface="Times New Roman" pitchFamily="18"/>
                <a:ea typeface="Droid Sans Fallback" pitchFamily="2"/>
                <a:cs typeface="Lohit Hindi" pitchFamily="2"/>
              </a:rPr>
              <a:t>n</a:t>
            </a:r>
            <a:r>
              <a:rPr lang="de-DE" sz="2000" dirty="0">
                <a:latin typeface="Times New Roman" pitchFamily="18"/>
                <a:ea typeface="Droid Sans Fallback" pitchFamily="2"/>
                <a:cs typeface="Lohit Hindi" pitchFamily="2"/>
              </a:rPr>
              <a:t> </a:t>
            </a:r>
            <a:r>
              <a:rPr lang="de-DE" sz="2000" dirty="0"/>
              <a:t>kommen wird.  </a:t>
            </a:r>
          </a:p>
          <a:p>
            <a:endParaRPr lang="de-DE" sz="2800" dirty="0"/>
          </a:p>
          <a:p>
            <a:endParaRPr lang="de-DE" sz="2800" dirty="0"/>
          </a:p>
          <a:p>
            <a:endParaRPr lang="de-DE" sz="2800" dirty="0"/>
          </a:p>
          <a:p>
            <a:endParaRPr lang="de-DE" sz="1996" dirty="0"/>
          </a:p>
          <a:p>
            <a:endParaRPr lang="de-DE" sz="1996" dirty="0"/>
          </a:p>
          <a:p>
            <a:endParaRPr lang="de-DE" sz="1996" dirty="0"/>
          </a:p>
        </p:txBody>
      </p:sp>
      <p:sp>
        <p:nvSpPr>
          <p:cNvPr id="4" name="Textfeld 3">
            <a:extLst>
              <a:ext uri="{FF2B5EF4-FFF2-40B4-BE49-F238E27FC236}">
                <a16:creationId xmlns:a16="http://schemas.microsoft.com/office/drawing/2014/main" id="{D5B0D6F4-082D-4870-B1FD-1B48ECFC88F1}"/>
              </a:ext>
            </a:extLst>
          </p:cNvPr>
          <p:cNvSpPr txBox="1"/>
          <p:nvPr/>
        </p:nvSpPr>
        <p:spPr>
          <a:xfrm>
            <a:off x="0" y="4687806"/>
            <a:ext cx="12192000" cy="934665"/>
          </a:xfrm>
          <a:prstGeom prst="rect">
            <a:avLst/>
          </a:prstGeom>
          <a:noFill/>
          <a:ln>
            <a:noFill/>
          </a:ln>
        </p:spPr>
        <p:txBody>
          <a:bodyPr vert="horz" wrap="square" lIns="81646" tIns="40823" rIns="81646" bIns="40823" anchorCtr="0" compatLnSpc="0">
            <a:noAutofit/>
          </a:bodyPr>
          <a:lstStyle/>
          <a:p>
            <a:pPr hangingPunct="0"/>
            <a:r>
              <a:rPr lang="de-DE" sz="1400" dirty="0">
                <a:latin typeface="Arial" pitchFamily="18"/>
                <a:ea typeface="Droid Sans Fallback" pitchFamily="2"/>
                <a:cs typeface="Lohit Hindi" pitchFamily="2"/>
              </a:rPr>
              <a:t>In welcher Weise sich letztlich </a:t>
            </a:r>
            <a:r>
              <a:rPr lang="de-DE" sz="1400" dirty="0" err="1">
                <a:latin typeface="Times New Roman" pitchFamily="18"/>
                <a:ea typeface="Droid Sans Fallback" pitchFamily="2"/>
                <a:cs typeface="Lohit Hindi" pitchFamily="2"/>
              </a:rPr>
              <a:t>Y</a:t>
            </a:r>
            <a:r>
              <a:rPr lang="de-DE" sz="1400" baseline="-33000" dirty="0" err="1">
                <a:latin typeface="Times New Roman" pitchFamily="18"/>
                <a:ea typeface="Droid Sans Fallback" pitchFamily="2"/>
                <a:cs typeface="Lohit Hindi" pitchFamily="2"/>
              </a:rPr>
              <a:t>n</a:t>
            </a:r>
            <a:r>
              <a:rPr lang="de-DE" sz="1400" dirty="0">
                <a:latin typeface="Arial" pitchFamily="18"/>
                <a:ea typeface="Droid Sans Fallback" pitchFamily="2"/>
                <a:cs typeface="Lohit Hindi" pitchFamily="2"/>
              </a:rPr>
              <a:t> verändert ist die grundsätzliche Kontroverse der Wirtschaftspolitik. Während </a:t>
            </a:r>
            <a:r>
              <a:rPr lang="de-DE" sz="1400" dirty="0" err="1">
                <a:latin typeface="Arial" pitchFamily="18"/>
                <a:ea typeface="Droid Sans Fallback" pitchFamily="2"/>
                <a:cs typeface="Lohit Hindi" pitchFamily="2"/>
              </a:rPr>
              <a:t>Keynesianer</a:t>
            </a:r>
            <a:r>
              <a:rPr lang="de-DE" sz="1400" dirty="0">
                <a:latin typeface="Arial" pitchFamily="18"/>
                <a:ea typeface="Droid Sans Fallback" pitchFamily="2"/>
                <a:cs typeface="Lohit Hindi" pitchFamily="2"/>
              </a:rPr>
              <a:t> auch von einer längerfristigen positiven Wirkungen staatlicher Aktivität ausgehen, vertreten marktliberale Ökonomen die Sichtweise, dass aufgrund von Effizienz- unterschieden bei privater und öffentlicher wirtschaftlicher Aktivität, ein langfristig positiver Effekt durch staatliche Maßnahmen nur untergeordnet ist.</a:t>
            </a:r>
          </a:p>
          <a:p>
            <a:pPr hangingPunct="0"/>
            <a:r>
              <a:rPr lang="de-DE" sz="1400" dirty="0">
                <a:latin typeface="Arial" pitchFamily="18"/>
                <a:ea typeface="Droid Sans Fallback" pitchFamily="2"/>
                <a:cs typeface="Lohit Hindi" pitchFamily="2"/>
              </a:rPr>
              <a:t>Letztlich kann diese Kontroverse nur durch die Ex </a:t>
            </a:r>
            <a:r>
              <a:rPr lang="de-DE" sz="1400" dirty="0" err="1">
                <a:latin typeface="Arial" pitchFamily="18"/>
                <a:ea typeface="Droid Sans Fallback" pitchFamily="2"/>
                <a:cs typeface="Lohit Hindi" pitchFamily="2"/>
              </a:rPr>
              <a:t>post</a:t>
            </a:r>
            <a:r>
              <a:rPr lang="de-DE" sz="1400" dirty="0">
                <a:latin typeface="Arial" pitchFamily="18"/>
                <a:ea typeface="Droid Sans Fallback" pitchFamily="2"/>
                <a:cs typeface="Lohit Hindi" pitchFamily="2"/>
              </a:rPr>
              <a:t> Evaluation der staatlichen Maßnahmen entschieden werden  </a:t>
            </a:r>
          </a:p>
        </p:txBody>
      </p:sp>
      <p:sp>
        <p:nvSpPr>
          <p:cNvPr id="6" name="Textfeld 5">
            <a:extLst>
              <a:ext uri="{FF2B5EF4-FFF2-40B4-BE49-F238E27FC236}">
                <a16:creationId xmlns:a16="http://schemas.microsoft.com/office/drawing/2014/main" id="{D5B0D6F4-082D-4870-B1FD-1B48ECFC88F1}"/>
              </a:ext>
            </a:extLst>
          </p:cNvPr>
          <p:cNvSpPr txBox="1"/>
          <p:nvPr/>
        </p:nvSpPr>
        <p:spPr>
          <a:xfrm>
            <a:off x="0" y="5622471"/>
            <a:ext cx="12192000" cy="727374"/>
          </a:xfrm>
          <a:prstGeom prst="rect">
            <a:avLst/>
          </a:prstGeom>
          <a:noFill/>
          <a:ln>
            <a:noFill/>
          </a:ln>
        </p:spPr>
        <p:txBody>
          <a:bodyPr vert="horz" wrap="square" lIns="81646" tIns="40823" rIns="81646" bIns="40823" anchorCtr="0" compatLnSpc="0">
            <a:noAutofit/>
          </a:bodyPr>
          <a:lstStyle/>
          <a:p>
            <a:pPr hangingPunct="0"/>
            <a:r>
              <a:rPr lang="de-DE" sz="1400" dirty="0">
                <a:latin typeface="Arial" pitchFamily="18"/>
                <a:ea typeface="Droid Sans Fallback" pitchFamily="2"/>
                <a:cs typeface="Lohit Hindi" pitchFamily="2"/>
              </a:rPr>
              <a:t>In der </a:t>
            </a:r>
            <a:r>
              <a:rPr lang="de-DE" sz="1400" dirty="0" err="1">
                <a:latin typeface="Arial" pitchFamily="18"/>
                <a:ea typeface="Droid Sans Fallback" pitchFamily="2"/>
                <a:cs typeface="Lohit Hindi" pitchFamily="2"/>
              </a:rPr>
              <a:t>Coroankrise</a:t>
            </a:r>
            <a:r>
              <a:rPr lang="de-DE" sz="1400" dirty="0">
                <a:latin typeface="Arial" pitchFamily="18"/>
                <a:ea typeface="Droid Sans Fallback" pitchFamily="2"/>
                <a:cs typeface="Lohit Hindi" pitchFamily="2"/>
              </a:rPr>
              <a:t> besteht allerdings ein weitgehender Konsens über die Notwendigkeit staatlicher Eingriffe, da es sich um einen gleichzeitigen Einbruch bei Angebot- und Nachfrage handelt. Markliberale Ökonomen warnen allerdings auch jetzt vor einer zu expansiven Geldpolitik, da sie aufgrund der Null- bzw. negativen Zinsen von keiner Wirkung mehr ausgehen. Nicht von der Hand zu weisen ist sicher das Argument, dass es sich bei einer Staatsverschuldung, die in der Eurozone zu etwa 1/3 bei der EZB liegt, es sich um eine Münchhausenfinanzierung handelt und um das außer Kraft setzen der klass. Marktmechanismen</a:t>
            </a:r>
          </a:p>
        </p:txBody>
      </p:sp>
      <p:sp>
        <p:nvSpPr>
          <p:cNvPr id="7" name="Rechteck 6">
            <a:extLst>
              <a:ext uri="{FF2B5EF4-FFF2-40B4-BE49-F238E27FC236}">
                <a16:creationId xmlns:a16="http://schemas.microsoft.com/office/drawing/2014/main" id="{72C75C9D-9EA5-427B-A6E2-38120DA6000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64775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74083" name="Rectangle 3"/>
              <p:cNvSpPr>
                <a:spLocks noChangeArrowheads="1"/>
              </p:cNvSpPr>
              <p:nvPr/>
            </p:nvSpPr>
            <p:spPr bwMode="auto">
              <a:xfrm>
                <a:off x="696686" y="151653"/>
                <a:ext cx="10609943" cy="465065"/>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round/>
                    <a:headEnd/>
                    <a:tailEnd/>
                  </a14:hiddenLine>
                </a:ext>
                <a:ext uri="{AF507438-7753-43E0-B8FC-AC1667EBCBE1}">
                  <a14:hiddenEffects>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Aggregiertes Angebot: AS-Kurve (</a:t>
                </a:r>
                <a14:m>
                  <m:oMath xmlns:m="http://schemas.openxmlformats.org/officeDocument/2006/math">
                    <m:sSup>
                      <m:sSupPr>
                        <m:ctrlPr>
                          <a:rPr lang="de-DE" sz="2400" i="1">
                            <a:latin typeface="Cambria Math" panose="02040503050406030204" pitchFamily="18" charset="0"/>
                          </a:rPr>
                        </m:ctrlPr>
                      </m:sSupPr>
                      <m:e>
                        <m:r>
                          <a:rPr lang="de-DE" sz="2400" i="1">
                            <a:latin typeface="Cambria Math" panose="02040503050406030204" pitchFamily="18" charset="0"/>
                          </a:rPr>
                          <m:t>𝑌</m:t>
                        </m:r>
                      </m:e>
                      <m:sup>
                        <m:r>
                          <a:rPr lang="de-DE" sz="2400" i="1">
                            <a:latin typeface="Cambria Math" panose="02040503050406030204" pitchFamily="18" charset="0"/>
                          </a:rPr>
                          <m:t>𝑆</m:t>
                        </m:r>
                      </m:sup>
                    </m:sSup>
                  </m:oMath>
                </a14:m>
                <a:r>
                  <a:rPr lang="de-DE" sz="2400" b="1" dirty="0">
                    <a:solidFill>
                      <a:srgbClr val="000000"/>
                    </a:solidFill>
                    <a:latin typeface="Sparkasse Rg" pitchFamily="34" charset="0"/>
                  </a:rPr>
                  <a:t>) – Allgemeine Erklärungsansätze</a:t>
                </a:r>
              </a:p>
            </p:txBody>
          </p:sp>
        </mc:Choice>
        <mc:Fallback xmlns="">
          <p:sp>
            <p:nvSpPr>
              <p:cNvPr id="174083" name="Rectangle 3"/>
              <p:cNvSpPr>
                <a:spLocks noRot="1" noChangeAspect="1" noMove="1" noResize="1" noEditPoints="1" noAdjustHandles="1" noChangeArrowheads="1" noChangeShapeType="1" noTextEdit="1"/>
              </p:cNvSpPr>
              <p:nvPr/>
            </p:nvSpPr>
            <p:spPr bwMode="auto">
              <a:xfrm>
                <a:off x="696686" y="151653"/>
                <a:ext cx="10609943" cy="465065"/>
              </a:xfrm>
              <a:prstGeom prst="rect">
                <a:avLst/>
              </a:prstGeom>
              <a:blipFill>
                <a:blip r:embed="rId3"/>
                <a:stretch>
                  <a:fillRect l="-862" t="-9211" b="-30263"/>
                </a:stretch>
              </a:blip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de-DE">
                    <a:noFill/>
                  </a:rPr>
                  <a:t> </a:t>
                </a:r>
              </a:p>
            </p:txBody>
          </p:sp>
        </mc:Fallback>
      </mc:AlternateContent>
      <p:sp>
        <p:nvSpPr>
          <p:cNvPr id="6" name="Textfeld 5"/>
          <p:cNvSpPr txBox="1"/>
          <p:nvPr/>
        </p:nvSpPr>
        <p:spPr>
          <a:xfrm>
            <a:off x="217850" y="1136465"/>
            <a:ext cx="11799977" cy="4756336"/>
          </a:xfrm>
          <a:prstGeom prst="rect">
            <a:avLst/>
          </a:prstGeom>
          <a:noFill/>
          <a:ln>
            <a:noFill/>
          </a:ln>
        </p:spPr>
        <p:txBody>
          <a:bodyPr vert="horz" wrap="square" lIns="81646" tIns="40823" rIns="81646" bIns="40823" anchorCtr="0" compatLnSpc="0">
            <a:noAutofit/>
          </a:bodyPr>
          <a:lstStyle/>
          <a:p>
            <a:r>
              <a:rPr lang="de-DE" sz="2800" dirty="0"/>
              <a:t>Im Allgemeinen legt man drei Erklärungsansätze für die im Preisniveau steigende AS-Kurve zugrunde:</a:t>
            </a:r>
          </a:p>
          <a:p>
            <a:endParaRPr lang="de-DE" sz="2800" dirty="0"/>
          </a:p>
          <a:p>
            <a:pPr marL="342900" indent="-342900">
              <a:buFont typeface="Arial" panose="020B0604020202020204" pitchFamily="34" charset="0"/>
              <a:buChar char="•"/>
            </a:pPr>
            <a:r>
              <a:rPr lang="de-DE" sz="2800" dirty="0" err="1"/>
              <a:t>Keynessche</a:t>
            </a:r>
            <a:r>
              <a:rPr lang="de-DE" sz="2800" dirty="0"/>
              <a:t> Theorie der starren Löhne:</a:t>
            </a:r>
          </a:p>
          <a:p>
            <a:pPr marL="342900" indent="-342900">
              <a:buFont typeface="Arial" panose="020B0604020202020204" pitchFamily="34" charset="0"/>
              <a:buChar char="•"/>
            </a:pPr>
            <a:endParaRPr lang="de-DE" sz="2800" dirty="0"/>
          </a:p>
          <a:p>
            <a:pPr marL="342900" indent="-342900">
              <a:buFont typeface="Arial" panose="020B0604020202020204" pitchFamily="34" charset="0"/>
              <a:buChar char="•"/>
            </a:pPr>
            <a:r>
              <a:rPr lang="de-DE" sz="2800" dirty="0" err="1"/>
              <a:t>Neukeynesianische</a:t>
            </a:r>
            <a:r>
              <a:rPr lang="de-DE" sz="2800" dirty="0"/>
              <a:t> Theorie starrer Preise</a:t>
            </a:r>
          </a:p>
          <a:p>
            <a:pPr marL="342900" indent="-342900">
              <a:buFont typeface="Arial" panose="020B0604020202020204" pitchFamily="34" charset="0"/>
              <a:buChar char="•"/>
            </a:pPr>
            <a:endParaRPr lang="de-DE" sz="2800" dirty="0"/>
          </a:p>
          <a:p>
            <a:pPr marL="342900" indent="-342900">
              <a:buFont typeface="Arial" panose="020B0604020202020204" pitchFamily="34" charset="0"/>
              <a:buChar char="•"/>
            </a:pPr>
            <a:r>
              <a:rPr lang="de-DE" sz="2800" dirty="0"/>
              <a:t>Neuklassische Theorie der Wahrnehmungsstörungen</a:t>
            </a:r>
          </a:p>
          <a:p>
            <a:endParaRPr lang="de-DE" sz="1996" dirty="0"/>
          </a:p>
          <a:p>
            <a:endParaRPr lang="de-DE" sz="1996" dirty="0"/>
          </a:p>
          <a:p>
            <a:endParaRPr lang="de-DE" sz="1996" dirty="0"/>
          </a:p>
          <a:p>
            <a:endParaRPr lang="de-DE" sz="1996" dirty="0"/>
          </a:p>
        </p:txBody>
      </p:sp>
      <p:sp>
        <p:nvSpPr>
          <p:cNvPr id="4" name="Rechteck 3">
            <a:extLst>
              <a:ext uri="{FF2B5EF4-FFF2-40B4-BE49-F238E27FC236}">
                <a16:creationId xmlns:a16="http://schemas.microsoft.com/office/drawing/2014/main" id="{1E6BB328-51EC-4E9D-A5EA-C3D5F737335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2578609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96407A63-EB4B-4B2B-842F-B0AAB4D0AAA5}"/>
              </a:ext>
            </a:extLst>
          </p:cNvPr>
          <p:cNvSpPr txBox="1"/>
          <p:nvPr/>
        </p:nvSpPr>
        <p:spPr>
          <a:xfrm>
            <a:off x="1784789" y="41477"/>
            <a:ext cx="6671155" cy="1121126"/>
          </a:xfrm>
          <a:prstGeom prst="rect">
            <a:avLst/>
          </a:prstGeom>
          <a:noFill/>
          <a:ln>
            <a:noFill/>
          </a:ln>
        </p:spPr>
        <p:txBody>
          <a:bodyPr vert="horz" wrap="none" lIns="81646" tIns="40823" rIns="81646" bIns="40823" anchorCtr="0" compatLnSpc="0">
            <a:spAutoFit/>
          </a:bodyPr>
          <a:lstStyle/>
          <a:p>
            <a:pPr hangingPunct="0"/>
            <a:r>
              <a:rPr lang="de-DE" sz="3266" dirty="0" err="1">
                <a:latin typeface="Times New Roman" pitchFamily="18"/>
                <a:ea typeface="Droid Sans Fallback" pitchFamily="2"/>
                <a:cs typeface="Lohit Hindi" pitchFamily="2"/>
              </a:rPr>
              <a:t>Keynes´sche</a:t>
            </a:r>
            <a:r>
              <a:rPr lang="de-DE" sz="3266" dirty="0">
                <a:latin typeface="Times New Roman" pitchFamily="18"/>
                <a:ea typeface="Droid Sans Fallback" pitchFamily="2"/>
                <a:cs typeface="Lohit Hindi" pitchFamily="2"/>
              </a:rPr>
              <a:t> Theorie der starrer Löhne</a:t>
            </a:r>
          </a:p>
          <a:p>
            <a:pPr hangingPunct="0"/>
            <a:r>
              <a:rPr lang="de-DE" sz="3266" dirty="0">
                <a:latin typeface="Arial" pitchFamily="18"/>
                <a:ea typeface="Droid Sans Fallback" pitchFamily="2"/>
                <a:cs typeface="Lohit Hindi" pitchFamily="2"/>
              </a:rPr>
              <a:t>	</a:t>
            </a:r>
          </a:p>
        </p:txBody>
      </p:sp>
      <p:sp>
        <p:nvSpPr>
          <p:cNvPr id="5" name="Textfeld 4"/>
          <p:cNvSpPr txBox="1"/>
          <p:nvPr/>
        </p:nvSpPr>
        <p:spPr>
          <a:xfrm>
            <a:off x="138021" y="1162603"/>
            <a:ext cx="8428009" cy="4756336"/>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r>
              <a:rPr lang="de-DE" sz="2400" dirty="0"/>
              <a:t>Unternehmen wird das Ziel der Gewinnmaximierung unterstellt.</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Ein wichtiger Inputfaktor für die Produktion ist Arbeit und damit die Lohnsumme ein wesentlicher Bestandteil Kosten</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Sind die Löhne kurzfristig konstant steigt bei höheren </a:t>
            </a:r>
            <a:r>
              <a:rPr lang="de-DE" sz="2400" dirty="0" err="1"/>
              <a:t>Outputpreisen</a:t>
            </a:r>
            <a:r>
              <a:rPr lang="de-DE" sz="2400" dirty="0"/>
              <a:t> der Profit pro </a:t>
            </a:r>
            <a:r>
              <a:rPr lang="de-DE" sz="2400" dirty="0" err="1"/>
              <a:t>Outputeinheit</a:t>
            </a:r>
            <a:r>
              <a:rPr lang="de-DE" sz="2400" dirty="0"/>
              <a:t> (Grenzertrag)</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Ein Unternehmen hat damit bei steigenden Preisen einen Anreiz seine Produktion auszuweiten</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Daraus resultiert ein höheres gesamtwirtschaftliches Angebot bei gestiegenen Preisen</a:t>
            </a:r>
          </a:p>
          <a:p>
            <a:endParaRPr lang="de-DE" sz="2800" dirty="0"/>
          </a:p>
          <a:p>
            <a:endParaRPr lang="de-DE" sz="2800" dirty="0"/>
          </a:p>
          <a:p>
            <a:endParaRPr lang="de-DE" sz="2800" dirty="0"/>
          </a:p>
          <a:p>
            <a:endParaRPr lang="de-DE" sz="1996" dirty="0"/>
          </a:p>
          <a:p>
            <a:endParaRPr lang="de-DE" sz="1996" dirty="0"/>
          </a:p>
          <a:p>
            <a:endParaRPr lang="de-DE" sz="1996" dirty="0"/>
          </a:p>
        </p:txBody>
      </p:sp>
      <p:sp>
        <p:nvSpPr>
          <p:cNvPr id="4" name="Rechteck 3">
            <a:extLst>
              <a:ext uri="{FF2B5EF4-FFF2-40B4-BE49-F238E27FC236}">
                <a16:creationId xmlns:a16="http://schemas.microsoft.com/office/drawing/2014/main" id="{BA8A11D9-3181-4967-87F1-E867836246E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61021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F55C9D7E-3337-4EEF-9F41-3B5BB54CD1E1}"/>
              </a:ext>
            </a:extLst>
          </p:cNvPr>
          <p:cNvSpPr txBox="1"/>
          <p:nvPr/>
        </p:nvSpPr>
        <p:spPr>
          <a:xfrm>
            <a:off x="1784789" y="41477"/>
            <a:ext cx="7099798" cy="1045656"/>
          </a:xfrm>
          <a:prstGeom prst="rect">
            <a:avLst/>
          </a:prstGeom>
          <a:noFill/>
          <a:ln>
            <a:noFill/>
          </a:ln>
        </p:spPr>
        <p:txBody>
          <a:bodyPr vert="horz" wrap="none" lIns="81646" tIns="40823" rIns="81646" bIns="40823" anchorCtr="0" compatLnSpc="0">
            <a:spAutoFit/>
          </a:bodyPr>
          <a:lstStyle/>
          <a:p>
            <a:pPr hangingPunct="0"/>
            <a:r>
              <a:rPr lang="de-DE" sz="3266" dirty="0" err="1">
                <a:latin typeface="Times New Roman" pitchFamily="18"/>
                <a:ea typeface="Droid Sans Fallback" pitchFamily="2"/>
                <a:cs typeface="Lohit Hindi" pitchFamily="2"/>
              </a:rPr>
              <a:t>Neukeynesianische</a:t>
            </a:r>
            <a:r>
              <a:rPr lang="de-DE" sz="3266" dirty="0">
                <a:latin typeface="Times New Roman" pitchFamily="18"/>
                <a:ea typeface="Droid Sans Fallback" pitchFamily="2"/>
                <a:cs typeface="Lohit Hindi" pitchFamily="2"/>
              </a:rPr>
              <a:t> Theorie starrer Preise</a:t>
            </a:r>
          </a:p>
          <a:p>
            <a:pPr hangingPunct="0"/>
            <a:r>
              <a:rPr lang="de-DE" sz="3266" dirty="0">
                <a:latin typeface="Arial" pitchFamily="18"/>
                <a:ea typeface="Droid Sans Fallback" pitchFamily="2"/>
                <a:cs typeface="Lohit Hindi" pitchFamily="2"/>
              </a:rPr>
              <a:t>	</a:t>
            </a:r>
          </a:p>
        </p:txBody>
      </p:sp>
      <p:sp>
        <p:nvSpPr>
          <p:cNvPr id="5" name="Textfeld 4"/>
          <p:cNvSpPr txBox="1"/>
          <p:nvPr/>
        </p:nvSpPr>
        <p:spPr>
          <a:xfrm>
            <a:off x="138021" y="1162603"/>
            <a:ext cx="8333119" cy="4756336"/>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r>
              <a:rPr lang="de-DE" sz="2400" dirty="0"/>
              <a:t>Neben den Löhnen wird auch bei anderen Waren- und Dienstleistungen eine langsame Preisanpassung unterstellt</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Geht man im Allgemeinen von einem sinkenden gesamtwirtschaftlichen Preisniveau aus, werden manche Unternehmen die Anpassungskosten durch Preissenkungen ihrer eigenen Produkte scheuen</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Die Unternehmen, die ihre Preise nicht anpassen, werden Umsatzeinbußen erfahren, die auf Absatzrückgänge zurückzuführen sind.</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Daraus resultiert ein niedrigeres gesamtwirtschaftliches Angebot bei niedrigeren Preisen.  </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endParaRPr lang="de-DE" sz="2400" dirty="0"/>
          </a:p>
        </p:txBody>
      </p:sp>
      <p:sp>
        <p:nvSpPr>
          <p:cNvPr id="4" name="Rechteck 3">
            <a:extLst>
              <a:ext uri="{FF2B5EF4-FFF2-40B4-BE49-F238E27FC236}">
                <a16:creationId xmlns:a16="http://schemas.microsoft.com/office/drawing/2014/main" id="{D5CF066A-B421-481B-BEB8-EB874DC48D4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77781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D517CA62-5B8D-40F8-B86C-F716B04BCD32}"/>
              </a:ext>
            </a:extLst>
          </p:cNvPr>
          <p:cNvSpPr txBox="1"/>
          <p:nvPr/>
        </p:nvSpPr>
        <p:spPr>
          <a:xfrm>
            <a:off x="1654155" y="41477"/>
            <a:ext cx="7743628" cy="497172"/>
          </a:xfrm>
          <a:prstGeom prst="rect">
            <a:avLst/>
          </a:prstGeom>
          <a:noFill/>
          <a:ln>
            <a:noFill/>
          </a:ln>
        </p:spPr>
        <p:txBody>
          <a:bodyPr vert="horz" wrap="none" lIns="81646" tIns="40823" rIns="81646" bIns="40823" anchorCtr="0" compatLnSpc="0">
            <a:spAutoFit/>
          </a:bodyPr>
          <a:lstStyle/>
          <a:p>
            <a:pPr hangingPunct="0"/>
            <a:r>
              <a:rPr lang="de-DE" sz="2812" dirty="0">
                <a:latin typeface="Times New Roman" pitchFamily="18"/>
                <a:ea typeface="Droid Sans Fallback" pitchFamily="2"/>
                <a:cs typeface="Lohit Hindi" pitchFamily="2"/>
              </a:rPr>
              <a:t>Neuklassische Theorie der Wahrnehmungsstörungen</a:t>
            </a:r>
          </a:p>
        </p:txBody>
      </p:sp>
      <p:sp>
        <p:nvSpPr>
          <p:cNvPr id="5" name="Textfeld 4"/>
          <p:cNvSpPr txBox="1"/>
          <p:nvPr/>
        </p:nvSpPr>
        <p:spPr>
          <a:xfrm>
            <a:off x="154058" y="681546"/>
            <a:ext cx="8377467" cy="6020404"/>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r>
              <a:rPr lang="de-DE" sz="2400" dirty="0"/>
              <a:t>Wirtschaftssubjekte können nicht zwischen einer Änderung des gesamtwirtschaftlichen Preisniveaus und den eigenen relativen Preise unterscheiden.</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Geht man im Allgemeinen von einem sinkenden gesamtwirtschaftlichen Preisniveau aus, so können Produzenten irrtümlich der Ansicht sein, dass die eigenen </a:t>
            </a:r>
            <a:r>
              <a:rPr lang="de-DE" sz="2400" dirty="0" err="1"/>
              <a:t>Outputpreise</a:t>
            </a:r>
            <a:r>
              <a:rPr lang="de-DE" sz="2400" dirty="0"/>
              <a:t> relativ zu anderen Preisen fallen, und reagieren deswegen mit Produktionsrückgängen.</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Genauso können Arbeitnehmer irrtümlich bei eigenen Nominallohnrückgängen von Reallohnrückgängen ausgehen und mit einer Reduktion des Arbeitseinsatzes reagieren.</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Daraus resultiert insgesamt ein niedrigeres gesamtwirtschaftliches Angebot bei niedrigeren Preisen.  </a:t>
            </a:r>
          </a:p>
          <a:p>
            <a:pPr marL="342900" indent="-342900">
              <a:buFont typeface="Arial" panose="020B0604020202020204" pitchFamily="34" charset="0"/>
              <a:buChar char="•"/>
            </a:pPr>
            <a:endParaRPr lang="de-DE" sz="2400" dirty="0"/>
          </a:p>
        </p:txBody>
      </p:sp>
      <p:sp>
        <p:nvSpPr>
          <p:cNvPr id="4" name="Rechteck 3">
            <a:extLst>
              <a:ext uri="{FF2B5EF4-FFF2-40B4-BE49-F238E27FC236}">
                <a16:creationId xmlns:a16="http://schemas.microsoft.com/office/drawing/2014/main" id="{A912A3ED-ABB1-40E8-89FB-3572F31B644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73247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74083" name="Rectangle 3"/>
              <p:cNvSpPr>
                <a:spLocks noChangeArrowheads="1"/>
              </p:cNvSpPr>
              <p:nvPr/>
            </p:nvSpPr>
            <p:spPr bwMode="auto">
              <a:xfrm>
                <a:off x="3094009" y="152262"/>
                <a:ext cx="6406550" cy="463846"/>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round/>
                    <a:headEnd/>
                    <a:tailEnd/>
                  </a14:hiddenLine>
                </a:ext>
                <a:ext uri="{AF507438-7753-43E0-B8FC-AC1667EBCBE1}">
                  <a14:hiddenEffects>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Aggregiertes Angebot: ASAS-Kurve (</a:t>
                </a:r>
                <a14:m>
                  <m:oMath xmlns:m="http://schemas.openxmlformats.org/officeDocument/2006/math">
                    <m:sSup>
                      <m:sSupPr>
                        <m:ctrlPr>
                          <a:rPr lang="de-DE" sz="2400" i="1">
                            <a:latin typeface="Cambria Math" panose="02040503050406030204" pitchFamily="18" charset="0"/>
                          </a:rPr>
                        </m:ctrlPr>
                      </m:sSupPr>
                      <m:e>
                        <m:r>
                          <a:rPr lang="de-DE" sz="2400" i="1">
                            <a:latin typeface="Cambria Math" panose="02040503050406030204" pitchFamily="18" charset="0"/>
                          </a:rPr>
                          <m:t>𝑌</m:t>
                        </m:r>
                      </m:e>
                      <m:sup>
                        <m:r>
                          <a:rPr lang="de-DE" sz="2400" i="1">
                            <a:latin typeface="Cambria Math" panose="02040503050406030204" pitchFamily="18" charset="0"/>
                          </a:rPr>
                          <m:t>𝑆</m:t>
                        </m:r>
                      </m:sup>
                    </m:sSup>
                  </m:oMath>
                </a14:m>
                <a:r>
                  <a:rPr lang="de-DE" sz="2400" b="1" dirty="0">
                    <a:solidFill>
                      <a:srgbClr val="000000"/>
                    </a:solidFill>
                    <a:latin typeface="Sparkasse Rg" pitchFamily="34" charset="0"/>
                  </a:rPr>
                  <a:t>)</a:t>
                </a:r>
              </a:p>
            </p:txBody>
          </p:sp>
        </mc:Choice>
        <mc:Fallback xmlns="">
          <p:sp>
            <p:nvSpPr>
              <p:cNvPr id="174083" name="Rectangle 3"/>
              <p:cNvSpPr>
                <a:spLocks noRot="1" noChangeAspect="1" noMove="1" noResize="1" noEditPoints="1" noAdjustHandles="1" noChangeArrowheads="1" noChangeShapeType="1" noTextEdit="1"/>
              </p:cNvSpPr>
              <p:nvPr/>
            </p:nvSpPr>
            <p:spPr bwMode="auto">
              <a:xfrm>
                <a:off x="3094009" y="152262"/>
                <a:ext cx="6406550" cy="463846"/>
              </a:xfrm>
              <a:prstGeom prst="rect">
                <a:avLst/>
              </a:prstGeom>
              <a:blipFill>
                <a:blip r:embed="rId3"/>
                <a:stretch>
                  <a:fillRect l="-1524" t="-9211" b="-30263"/>
                </a:stretch>
              </a:blip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de-DE">
                    <a:noFill/>
                  </a:rPr>
                  <a:t> </a:t>
                </a:r>
              </a:p>
            </p:txBody>
          </p:sp>
        </mc:Fallback>
      </mc:AlternateContent>
      <p:sp>
        <p:nvSpPr>
          <p:cNvPr id="6" name="Textfeld 5"/>
          <p:cNvSpPr txBox="1"/>
          <p:nvPr/>
        </p:nvSpPr>
        <p:spPr>
          <a:xfrm>
            <a:off x="19858" y="5672178"/>
            <a:ext cx="8589304" cy="707365"/>
          </a:xfrm>
          <a:prstGeom prst="rect">
            <a:avLst/>
          </a:prstGeom>
          <a:noFill/>
          <a:ln>
            <a:noFill/>
          </a:ln>
        </p:spPr>
        <p:txBody>
          <a:bodyPr vert="horz" wrap="square" lIns="81646" tIns="40823" rIns="81646" bIns="40823" anchorCtr="0" compatLnSpc="0">
            <a:noAutofit/>
          </a:bodyPr>
          <a:lstStyle/>
          <a:p>
            <a:r>
              <a:rPr lang="de-DE" sz="1996" dirty="0"/>
              <a:t>Bei gegebenen Preiserwartungen steigt das Preisniveau bei steigender Produktion</a:t>
            </a:r>
            <a:endParaRPr lang="de-DE" sz="2000" dirty="0"/>
          </a:p>
          <a:p>
            <a:endParaRPr lang="de-DE" sz="1996" dirty="0"/>
          </a:p>
          <a:p>
            <a:endParaRPr lang="de-DE" sz="1996" dirty="0"/>
          </a:p>
          <a:p>
            <a:pPr marL="342900" indent="-342900">
              <a:buFont typeface="Arial" panose="020B0604020202020204" pitchFamily="34" charset="0"/>
              <a:buChar char="•"/>
            </a:pPr>
            <a:endParaRPr lang="de-DE" sz="1996" dirty="0"/>
          </a:p>
        </p:txBody>
      </p:sp>
      <p:cxnSp>
        <p:nvCxnSpPr>
          <p:cNvPr id="9" name="Straight Arrow Connector 6"/>
          <p:cNvCxnSpPr/>
          <p:nvPr/>
        </p:nvCxnSpPr>
        <p:spPr>
          <a:xfrm flipV="1">
            <a:off x="1739241" y="1142648"/>
            <a:ext cx="0" cy="356597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7"/>
          <p:cNvCxnSpPr/>
          <p:nvPr/>
        </p:nvCxnSpPr>
        <p:spPr>
          <a:xfrm>
            <a:off x="1739242" y="4708619"/>
            <a:ext cx="582933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feld 10"/>
          <p:cNvSpPr txBox="1"/>
          <p:nvPr/>
        </p:nvSpPr>
        <p:spPr>
          <a:xfrm>
            <a:off x="1347087" y="1077323"/>
            <a:ext cx="295274" cy="343620"/>
          </a:xfrm>
          <a:prstGeom prst="rect">
            <a:avLst/>
          </a:prstGeom>
          <a:noFill/>
        </p:spPr>
        <p:txBody>
          <a:bodyPr wrap="none" rtlCol="0">
            <a:spAutoFit/>
          </a:bodyPr>
          <a:lstStyle/>
          <a:p>
            <a:r>
              <a:rPr lang="de-DE" sz="1633" dirty="0"/>
              <a:t>p</a:t>
            </a:r>
          </a:p>
        </p:txBody>
      </p:sp>
      <p:sp>
        <p:nvSpPr>
          <p:cNvPr id="12" name="Textfeld 11"/>
          <p:cNvSpPr txBox="1"/>
          <p:nvPr/>
        </p:nvSpPr>
        <p:spPr>
          <a:xfrm>
            <a:off x="7087815" y="4727057"/>
            <a:ext cx="287258" cy="343620"/>
          </a:xfrm>
          <a:prstGeom prst="rect">
            <a:avLst/>
          </a:prstGeom>
          <a:noFill/>
        </p:spPr>
        <p:txBody>
          <a:bodyPr wrap="none" rtlCol="0">
            <a:spAutoFit/>
          </a:bodyPr>
          <a:lstStyle/>
          <a:p>
            <a:r>
              <a:rPr lang="de-DE" sz="1633" dirty="0"/>
              <a:t>Y</a:t>
            </a:r>
          </a:p>
        </p:txBody>
      </p:sp>
      <p:sp>
        <p:nvSpPr>
          <p:cNvPr id="3" name="Freihandform 2"/>
          <p:cNvSpPr/>
          <p:nvPr/>
        </p:nvSpPr>
        <p:spPr>
          <a:xfrm>
            <a:off x="1892065" y="1453123"/>
            <a:ext cx="3751942" cy="2569029"/>
          </a:xfrm>
          <a:custGeom>
            <a:avLst/>
            <a:gdLst>
              <a:gd name="connsiteX0" fmla="*/ 0 w 3751942"/>
              <a:gd name="connsiteY0" fmla="*/ 2569029 h 2569029"/>
              <a:gd name="connsiteX1" fmla="*/ 1886857 w 3751942"/>
              <a:gd name="connsiteY1" fmla="*/ 1843315 h 2569029"/>
              <a:gd name="connsiteX2" fmla="*/ 3751942 w 3751942"/>
              <a:gd name="connsiteY2" fmla="*/ 0 h 2569029"/>
            </a:gdLst>
            <a:ahLst/>
            <a:cxnLst>
              <a:cxn ang="0">
                <a:pos x="connsiteX0" y="connsiteY0"/>
              </a:cxn>
              <a:cxn ang="0">
                <a:pos x="connsiteX1" y="connsiteY1"/>
              </a:cxn>
              <a:cxn ang="0">
                <a:pos x="connsiteX2" y="connsiteY2"/>
              </a:cxn>
            </a:cxnLst>
            <a:rect l="l" t="t" r="r" b="b"/>
            <a:pathLst>
              <a:path w="3751942" h="2569029">
                <a:moveTo>
                  <a:pt x="0" y="2569029"/>
                </a:moveTo>
                <a:cubicBezTo>
                  <a:pt x="630766" y="2420258"/>
                  <a:pt x="1261533" y="2271487"/>
                  <a:pt x="1886857" y="1843315"/>
                </a:cubicBezTo>
                <a:cubicBezTo>
                  <a:pt x="2512181" y="1415143"/>
                  <a:pt x="3132061" y="707571"/>
                  <a:pt x="3751942"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7" name="Rechteck 6"/>
              <p:cNvSpPr/>
              <p:nvPr/>
            </p:nvSpPr>
            <p:spPr>
              <a:xfrm>
                <a:off x="5796830" y="1075572"/>
                <a:ext cx="497764" cy="37023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de-DE" i="1">
                              <a:latin typeface="Cambria Math" panose="02040503050406030204" pitchFamily="18" charset="0"/>
                            </a:rPr>
                          </m:ctrlPr>
                        </m:sSupPr>
                        <m:e>
                          <m:r>
                            <a:rPr lang="de-DE" i="1">
                              <a:latin typeface="Cambria Math" panose="02040503050406030204" pitchFamily="18" charset="0"/>
                            </a:rPr>
                            <m:t>𝑌</m:t>
                          </m:r>
                        </m:e>
                        <m:sup>
                          <m:r>
                            <a:rPr lang="de-DE" i="1">
                              <a:latin typeface="Cambria Math" panose="02040503050406030204" pitchFamily="18" charset="0"/>
                            </a:rPr>
                            <m:t>𝑆</m:t>
                          </m:r>
                        </m:sup>
                      </m:sSup>
                    </m:oMath>
                  </m:oMathPara>
                </a14:m>
                <a:endParaRPr lang="de-DE" dirty="0"/>
              </a:p>
            </p:txBody>
          </p:sp>
        </mc:Choice>
        <mc:Fallback xmlns="">
          <p:sp>
            <p:nvSpPr>
              <p:cNvPr id="7" name="Rechteck 6"/>
              <p:cNvSpPr>
                <a:spLocks noRot="1" noChangeAspect="1" noMove="1" noResize="1" noEditPoints="1" noAdjustHandles="1" noChangeArrowheads="1" noChangeShapeType="1" noTextEdit="1"/>
              </p:cNvSpPr>
              <p:nvPr/>
            </p:nvSpPr>
            <p:spPr>
              <a:xfrm>
                <a:off x="5796830" y="1075572"/>
                <a:ext cx="497764" cy="370230"/>
              </a:xfrm>
              <a:prstGeom prst="rect">
                <a:avLst/>
              </a:prstGeom>
              <a:blipFill>
                <a:blip r:embed="rId4"/>
                <a:stretch>
                  <a:fillRect/>
                </a:stretch>
              </a:blipFill>
            </p:spPr>
            <p:txBody>
              <a:bodyPr/>
              <a:lstStyle/>
              <a:p>
                <a:r>
                  <a:rPr lang="de-DE">
                    <a:noFill/>
                  </a:rPr>
                  <a:t> </a:t>
                </a:r>
              </a:p>
            </p:txBody>
          </p:sp>
        </mc:Fallback>
      </mc:AlternateContent>
      <p:sp>
        <p:nvSpPr>
          <p:cNvPr id="2" name="Rechteck 1"/>
          <p:cNvSpPr/>
          <p:nvPr/>
        </p:nvSpPr>
        <p:spPr>
          <a:xfrm>
            <a:off x="5391108" y="1077323"/>
            <a:ext cx="582211" cy="369332"/>
          </a:xfrm>
          <a:prstGeom prst="rect">
            <a:avLst/>
          </a:prstGeom>
        </p:spPr>
        <p:txBody>
          <a:bodyPr wrap="none">
            <a:spAutoFit/>
          </a:bodyPr>
          <a:lstStyle/>
          <a:p>
            <a:r>
              <a:rPr lang="de-DE" b="1" dirty="0">
                <a:solidFill>
                  <a:srgbClr val="000000"/>
                </a:solidFill>
                <a:latin typeface="Sparkasse Rg" pitchFamily="34" charset="0"/>
              </a:rPr>
              <a:t>AS:</a:t>
            </a:r>
            <a:endParaRPr lang="de-DE" dirty="0"/>
          </a:p>
        </p:txBody>
      </p:sp>
      <p:sp>
        <p:nvSpPr>
          <p:cNvPr id="13" name="Rechteck 12">
            <a:extLst>
              <a:ext uri="{FF2B5EF4-FFF2-40B4-BE49-F238E27FC236}">
                <a16:creationId xmlns:a16="http://schemas.microsoft.com/office/drawing/2014/main" id="{5D864021-4026-4708-A518-B8B556D2C02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17057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3" name="Rectangle 3"/>
          <p:cNvSpPr>
            <a:spLocks noChangeArrowheads="1"/>
          </p:cNvSpPr>
          <p:nvPr/>
        </p:nvSpPr>
        <p:spPr bwMode="auto">
          <a:xfrm>
            <a:off x="3984172" y="0"/>
            <a:ext cx="42672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Die Aggregierte Nachfrage</a:t>
            </a:r>
          </a:p>
        </p:txBody>
      </p:sp>
      <mc:AlternateContent xmlns:mc="http://schemas.openxmlformats.org/markup-compatibility/2006" xmlns:a14="http://schemas.microsoft.com/office/drawing/2010/main">
        <mc:Choice Requires="a14">
          <p:sp>
            <p:nvSpPr>
              <p:cNvPr id="6" name="Textfeld 5"/>
              <p:cNvSpPr txBox="1"/>
              <p:nvPr/>
            </p:nvSpPr>
            <p:spPr>
              <a:xfrm>
                <a:off x="253557" y="425518"/>
                <a:ext cx="11582400" cy="5934217"/>
              </a:xfrm>
              <a:prstGeom prst="rect">
                <a:avLst/>
              </a:prstGeom>
              <a:noFill/>
              <a:ln>
                <a:noFill/>
              </a:ln>
            </p:spPr>
            <p:txBody>
              <a:bodyPr vert="horz" wrap="square" lIns="81646" tIns="40823" rIns="81646" bIns="40823" anchorCtr="0" compatLnSpc="0">
                <a:noAutofit/>
              </a:bodyPr>
              <a:lstStyle/>
              <a:p>
                <a:r>
                  <a:rPr lang="de-DE" sz="1996" dirty="0"/>
                  <a:t>Die aggregierte Nachfrage leitet sich aus den Gleichgewichtsbedingungen für Güter-, Geldmärkte aus dem      IS-LM-Modell ab:</a:t>
                </a:r>
              </a:p>
              <a:p>
                <a:endParaRPr lang="de-DE" sz="1996" dirty="0"/>
              </a:p>
              <a:p>
                <a:r>
                  <a:rPr lang="de-DE" sz="2000" dirty="0">
                    <a:solidFill>
                      <a:srgbClr val="000000"/>
                    </a:solidFill>
                  </a:rPr>
                  <a:t>Y=Y</a:t>
                </a:r>
                <a:r>
                  <a:rPr lang="de-DE" sz="2000" baseline="30000" dirty="0">
                    <a:solidFill>
                      <a:srgbClr val="000000"/>
                    </a:solidFill>
                  </a:rPr>
                  <a:t>D</a:t>
                </a:r>
                <a:r>
                  <a:rPr lang="de-DE" sz="2000" dirty="0">
                    <a:solidFill>
                      <a:srgbClr val="000000"/>
                    </a:solidFill>
                  </a:rPr>
                  <a:t>=C</a:t>
                </a:r>
                <a:r>
                  <a:rPr lang="de-DE" sz="2000" baseline="-25000" dirty="0">
                    <a:solidFill>
                      <a:srgbClr val="000000"/>
                    </a:solidFill>
                  </a:rPr>
                  <a:t>0</a:t>
                </a:r>
                <a:r>
                  <a:rPr lang="de-DE" sz="2000" dirty="0">
                    <a:solidFill>
                      <a:srgbClr val="000000"/>
                    </a:solidFill>
                  </a:rPr>
                  <a:t>+c</a:t>
                </a:r>
                <a:r>
                  <a:rPr lang="de-DE" sz="2000" baseline="-25000" dirty="0">
                    <a:solidFill>
                      <a:srgbClr val="000000"/>
                    </a:solidFill>
                  </a:rPr>
                  <a:t>y</a:t>
                </a:r>
                <a:r>
                  <a:rPr lang="de-DE" sz="2000" dirty="0">
                    <a:solidFill>
                      <a:srgbClr val="000000"/>
                    </a:solidFill>
                  </a:rPr>
                  <a:t>Y+</a:t>
                </a:r>
                <a:r>
                  <a:rPr lang="pt-BR" sz="2000" dirty="0"/>
                  <a:t> I</a:t>
                </a:r>
                <a:r>
                  <a:rPr lang="pt-BR" sz="2000" baseline="-25000" dirty="0"/>
                  <a:t>0</a:t>
                </a:r>
                <a:r>
                  <a:rPr lang="pt-BR" sz="2000" dirty="0"/>
                  <a:t>+i</a:t>
                </a:r>
                <a:r>
                  <a:rPr lang="pt-BR" sz="2000" baseline="-25000" dirty="0"/>
                  <a:t>i</a:t>
                </a:r>
                <a:r>
                  <a:rPr lang="pt-BR" sz="2000" dirty="0"/>
                  <a:t>∙i </a:t>
                </a:r>
                <a:r>
                  <a:rPr lang="de-DE" sz="2000" dirty="0">
                    <a:solidFill>
                      <a:srgbClr val="000000"/>
                    </a:solidFill>
                  </a:rPr>
                  <a:t>+G	(</a:t>
                </a:r>
                <a:r>
                  <a:rPr lang="pt-BR" sz="2000" dirty="0"/>
                  <a:t>i</a:t>
                </a:r>
                <a:r>
                  <a:rPr lang="pt-BR" sz="2000" baseline="-25000" dirty="0"/>
                  <a:t>i</a:t>
                </a:r>
                <a:r>
                  <a:rPr lang="pt-BR" sz="2000" dirty="0"/>
                  <a:t>&lt;0</a:t>
                </a:r>
                <a:r>
                  <a:rPr lang="de-DE" sz="2000" dirty="0">
                    <a:solidFill>
                      <a:srgbClr val="000000"/>
                    </a:solidFill>
                  </a:rPr>
                  <a:t>) Gütermarkt</a:t>
                </a:r>
              </a:p>
              <a:p>
                <a:endParaRPr lang="de-DE" sz="2000" dirty="0">
                  <a:solidFill>
                    <a:srgbClr val="000000"/>
                  </a:solidFill>
                </a:endParaRPr>
              </a:p>
              <a:p>
                <a14:m>
                  <m:oMath xmlns:m="http://schemas.openxmlformats.org/officeDocument/2006/math">
                    <m:r>
                      <a:rPr lang="de-DE" sz="2000" b="0" i="1" kern="0" smtClean="0">
                        <a:solidFill>
                          <a:sysClr val="windowText" lastClr="000000"/>
                        </a:solidFill>
                        <a:latin typeface="Cambria Math" panose="02040503050406030204" pitchFamily="18" charset="0"/>
                      </a:rPr>
                      <m:t>𝑚</m:t>
                    </m:r>
                    <m:r>
                      <a:rPr lang="de-DE" sz="2000" b="0" i="1" kern="0" smtClean="0">
                        <a:solidFill>
                          <a:sysClr val="windowText" lastClr="000000"/>
                        </a:solidFill>
                        <a:latin typeface="Cambria Math" panose="02040503050406030204" pitchFamily="18" charset="0"/>
                      </a:rPr>
                      <m:t>=</m:t>
                    </m:r>
                    <m:f>
                      <m:fPr>
                        <m:ctrlPr>
                          <a:rPr lang="en-US" sz="2000" i="1" kern="0">
                            <a:solidFill>
                              <a:sysClr val="windowText" lastClr="000000"/>
                            </a:solidFill>
                            <a:latin typeface="Cambria Math" panose="02040503050406030204" pitchFamily="18" charset="0"/>
                          </a:rPr>
                        </m:ctrlPr>
                      </m:fPr>
                      <m:num>
                        <m:r>
                          <a:rPr lang="de-DE" sz="2000" i="1" kern="0">
                            <a:solidFill>
                              <a:sysClr val="windowText" lastClr="000000"/>
                            </a:solidFill>
                            <a:latin typeface="Cambria Math" panose="02040503050406030204" pitchFamily="18" charset="0"/>
                          </a:rPr>
                          <m:t>𝑀</m:t>
                        </m:r>
                      </m:num>
                      <m:den>
                        <m:r>
                          <a:rPr lang="de-DE" sz="2000" i="1" kern="0">
                            <a:solidFill>
                              <a:sysClr val="windowText" lastClr="000000"/>
                            </a:solidFill>
                            <a:latin typeface="Cambria Math" panose="02040503050406030204" pitchFamily="18" charset="0"/>
                          </a:rPr>
                          <m:t>𝑝</m:t>
                        </m:r>
                      </m:den>
                    </m:f>
                  </m:oMath>
                </a14:m>
                <a:r>
                  <a:rPr lang="de-DE" sz="2000" dirty="0">
                    <a:latin typeface="Times New Roman" panose="02020603050405020304" pitchFamily="18" charset="0"/>
                    <a:cs typeface="Times New Roman" panose="02020603050405020304" pitchFamily="18" charset="0"/>
                  </a:rPr>
                  <a:t>=L(Y,i)=</a:t>
                </a:r>
                <a:r>
                  <a:rPr lang="de-DE" sz="2000" dirty="0" err="1">
                    <a:latin typeface="Times New Roman" panose="02020603050405020304" pitchFamily="18" charset="0"/>
                    <a:cs typeface="Times New Roman" panose="02020603050405020304" pitchFamily="18" charset="0"/>
                  </a:rPr>
                  <a:t>l</a:t>
                </a:r>
                <a:r>
                  <a:rPr lang="de-DE" sz="2000" baseline="-25000" dirty="0" err="1">
                    <a:latin typeface="Times New Roman" panose="02020603050405020304" pitchFamily="18" charset="0"/>
                    <a:cs typeface="Times New Roman" panose="02020603050405020304" pitchFamily="18" charset="0"/>
                  </a:rPr>
                  <a:t>y</a:t>
                </a:r>
                <a:r>
                  <a:rPr lang="de-DE" sz="2000" dirty="0" err="1">
                    <a:latin typeface="Times New Roman" panose="02020603050405020304" pitchFamily="18" charset="0"/>
                    <a:cs typeface="Times New Roman" panose="02020603050405020304" pitchFamily="18" charset="0"/>
                  </a:rPr>
                  <a:t>∙Y+l</a:t>
                </a:r>
                <a:r>
                  <a:rPr lang="de-DE" sz="2000" baseline="-25000" dirty="0" err="1">
                    <a:latin typeface="Times New Roman" panose="02020603050405020304" pitchFamily="18" charset="0"/>
                    <a:cs typeface="Times New Roman" panose="02020603050405020304" pitchFamily="18" charset="0"/>
                  </a:rPr>
                  <a:t>i</a:t>
                </a:r>
                <a:r>
                  <a:rPr lang="de-DE" sz="2000" dirty="0" err="1">
                    <a:latin typeface="Times New Roman" panose="02020603050405020304" pitchFamily="18" charset="0"/>
                    <a:cs typeface="Times New Roman" panose="02020603050405020304" pitchFamily="18" charset="0"/>
                  </a:rPr>
                  <a:t>∙i</a:t>
                </a:r>
                <a:r>
                  <a:rPr lang="de-DE" sz="2000" dirty="0">
                    <a:latin typeface="Times New Roman" panose="02020603050405020304" pitchFamily="18" charset="0"/>
                    <a:cs typeface="Times New Roman" panose="02020603050405020304" pitchFamily="18" charset="0"/>
                  </a:rPr>
                  <a:t>	</a:t>
                </a:r>
                <a:r>
                  <a:rPr lang="de-DE" sz="2000" dirty="0">
                    <a:solidFill>
                      <a:srgbClr val="000000"/>
                    </a:solidFill>
                  </a:rPr>
                  <a:t> (l</a:t>
                </a:r>
                <a:r>
                  <a:rPr lang="pt-BR" sz="2000" baseline="-25000" dirty="0"/>
                  <a:t>i</a:t>
                </a:r>
                <a:r>
                  <a:rPr lang="pt-BR" sz="2000" dirty="0"/>
                  <a:t>&lt;0</a:t>
                </a:r>
                <a:r>
                  <a:rPr lang="de-DE" sz="2000" dirty="0">
                    <a:solidFill>
                      <a:srgbClr val="000000"/>
                    </a:solidFill>
                  </a:rPr>
                  <a:t>) </a:t>
                </a:r>
                <a:r>
                  <a:rPr lang="de-DE" sz="2000" dirty="0">
                    <a:latin typeface="Times New Roman" panose="02020603050405020304" pitchFamily="18" charset="0"/>
                    <a:cs typeface="Times New Roman" panose="02020603050405020304" pitchFamily="18" charset="0"/>
                  </a:rPr>
                  <a:t>Geldmarkt</a:t>
                </a:r>
                <a:endParaRPr lang="de-DE" sz="2000" dirty="0"/>
              </a:p>
              <a:p>
                <a:endParaRPr lang="de-DE" sz="1996" dirty="0"/>
              </a:p>
              <a:p>
                <a:endParaRPr lang="de-DE" sz="1996" dirty="0"/>
              </a:p>
              <a:p>
                <a:r>
                  <a:rPr lang="de-DE" sz="1996" dirty="0"/>
                  <a:t>Jetzt kann sich aber das Preisniveau p ändern. Steigt das Preisniveau p, so sinkt die reale Geldmenge m, damit verschiebt sich die LM-Kurve nach links und der Schnittpunkt zwischen IS-LM (das simultane Gleichgewicht auf Güter- und Geldmarkt) wandert nach links, d.h. das Einkommen Y sinkt. Damit ergibt sich eine im Preis p sinkende aggregierte Nachfrage:</a:t>
                </a:r>
              </a:p>
              <a:p>
                <a:endParaRPr lang="de-DE" sz="1996" dirty="0"/>
              </a:p>
              <a:p>
                <a:endParaRPr lang="de-DE" sz="1996" dirty="0"/>
              </a:p>
              <a:p>
                <a:endParaRPr lang="de-DE" sz="1996" dirty="0"/>
              </a:p>
              <a:p>
                <a:pPr algn="ctr"/>
                <a:r>
                  <a:rPr lang="de-DE" sz="1996" dirty="0"/>
                  <a:t>Aggregierte Nachfrage AD:		 </a:t>
                </a:r>
                <a14:m>
                  <m:oMath xmlns:m="http://schemas.openxmlformats.org/officeDocument/2006/math">
                    <m:sSup>
                      <m:sSupPr>
                        <m:ctrlPr>
                          <a:rPr lang="de-DE" sz="1996" i="1">
                            <a:latin typeface="Cambria Math" panose="02040503050406030204" pitchFamily="18" charset="0"/>
                          </a:rPr>
                        </m:ctrlPr>
                      </m:sSupPr>
                      <m:e>
                        <m:r>
                          <a:rPr lang="de-DE" sz="1996" i="1">
                            <a:latin typeface="Cambria Math" panose="02040503050406030204" pitchFamily="18" charset="0"/>
                          </a:rPr>
                          <m:t>𝑌</m:t>
                        </m:r>
                      </m:e>
                      <m:sup>
                        <m:r>
                          <a:rPr lang="de-DE" sz="1996" b="0" i="1" smtClean="0">
                            <a:latin typeface="Cambria Math" panose="02040503050406030204" pitchFamily="18" charset="0"/>
                          </a:rPr>
                          <m:t>𝐷</m:t>
                        </m:r>
                      </m:sup>
                    </m:sSup>
                    <m:r>
                      <a:rPr lang="de-DE" sz="1996" i="1">
                        <a:latin typeface="Cambria Math" panose="02040503050406030204" pitchFamily="18" charset="0"/>
                      </a:rPr>
                      <m:t>(</m:t>
                    </m:r>
                    <m:limUpp>
                      <m:limUppPr>
                        <m:ctrlPr>
                          <a:rPr lang="de-DE" sz="1996" i="1">
                            <a:latin typeface="Cambria Math" panose="02040503050406030204" pitchFamily="18" charset="0"/>
                          </a:rPr>
                        </m:ctrlPr>
                      </m:limUppPr>
                      <m:e>
                        <m:groupChr>
                          <m:groupChrPr>
                            <m:chr m:val="⏞"/>
                            <m:pos m:val="top"/>
                            <m:vertJc m:val="bot"/>
                            <m:ctrlPr>
                              <a:rPr lang="de-DE" sz="1996" i="1">
                                <a:latin typeface="Cambria Math" panose="02040503050406030204" pitchFamily="18" charset="0"/>
                              </a:rPr>
                            </m:ctrlPr>
                          </m:groupChrPr>
                          <m:e>
                            <m:r>
                              <m:rPr>
                                <m:brk/>
                              </m:rPr>
                              <a:rPr lang="de-DE" sz="1996" i="1">
                                <a:latin typeface="Cambria Math" panose="02040503050406030204" pitchFamily="18" charset="0"/>
                              </a:rPr>
                              <m:t>𝑝</m:t>
                            </m:r>
                          </m:e>
                        </m:groupChr>
                      </m:e>
                      <m:lim>
                        <m:r>
                          <a:rPr lang="de-DE" sz="1996" b="0" i="1" smtClean="0">
                            <a:latin typeface="Cambria Math" panose="02040503050406030204" pitchFamily="18" charset="0"/>
                          </a:rPr>
                          <m:t>−</m:t>
                        </m:r>
                      </m:lim>
                    </m:limUpp>
                    <m:r>
                      <a:rPr lang="de-DE" sz="1996" i="1">
                        <a:latin typeface="Cambria Math" panose="02040503050406030204" pitchFamily="18" charset="0"/>
                      </a:rPr>
                      <m:t>)</m:t>
                    </m:r>
                  </m:oMath>
                </a14:m>
                <a:endParaRPr lang="de-DE" sz="1996" dirty="0"/>
              </a:p>
              <a:p>
                <a:endParaRPr lang="de-DE" sz="1996" dirty="0"/>
              </a:p>
              <a:p>
                <a:r>
                  <a:rPr lang="de-DE" sz="1996" dirty="0"/>
                  <a:t>  </a:t>
                </a:r>
              </a:p>
            </p:txBody>
          </p:sp>
        </mc:Choice>
        <mc:Fallback xmlns="">
          <p:sp>
            <p:nvSpPr>
              <p:cNvPr id="6" name="Textfeld 5"/>
              <p:cNvSpPr txBox="1">
                <a:spLocks noRot="1" noChangeAspect="1" noMove="1" noResize="1" noEditPoints="1" noAdjustHandles="1" noChangeArrowheads="1" noChangeShapeType="1" noTextEdit="1"/>
              </p:cNvSpPr>
              <p:nvPr/>
            </p:nvSpPr>
            <p:spPr>
              <a:xfrm>
                <a:off x="253557" y="425518"/>
                <a:ext cx="11582400" cy="5934217"/>
              </a:xfrm>
              <a:prstGeom prst="rect">
                <a:avLst/>
              </a:prstGeom>
              <a:blipFill>
                <a:blip r:embed="rId3"/>
                <a:stretch>
                  <a:fillRect l="-684" t="-719" r="-316"/>
                </a:stretch>
              </a:blipFill>
              <a:ln>
                <a:noFill/>
              </a:ln>
            </p:spPr>
            <p:txBody>
              <a:bodyPr/>
              <a:lstStyle/>
              <a:p>
                <a:r>
                  <a:rPr lang="de-DE">
                    <a:noFill/>
                  </a:rPr>
                  <a:t> </a:t>
                </a:r>
              </a:p>
            </p:txBody>
          </p:sp>
        </mc:Fallback>
      </mc:AlternateContent>
      <p:sp>
        <p:nvSpPr>
          <p:cNvPr id="4" name="Textfeld 3"/>
          <p:cNvSpPr txBox="1"/>
          <p:nvPr/>
        </p:nvSpPr>
        <p:spPr>
          <a:xfrm>
            <a:off x="6526734" y="4258559"/>
            <a:ext cx="4057310" cy="672511"/>
          </a:xfrm>
          <a:prstGeom prst="rect">
            <a:avLst/>
          </a:prstGeom>
          <a:noFill/>
          <a:ln>
            <a:noFill/>
          </a:ln>
        </p:spPr>
        <p:txBody>
          <a:bodyPr vert="horz" wrap="square" lIns="81646" tIns="40823" rIns="81646" bIns="40823" anchorCtr="0" compatLnSpc="0">
            <a:noAutofit/>
          </a:bodyPr>
          <a:lstStyle/>
          <a:p>
            <a:r>
              <a:rPr lang="de-DE" sz="1400" dirty="0"/>
              <a:t>Dieser Sachverhalt, wird auf den nächsten Folien näher </a:t>
            </a:r>
            <a:r>
              <a:rPr lang="de-DE" sz="1400" dirty="0" err="1"/>
              <a:t>erläuert</a:t>
            </a:r>
            <a:r>
              <a:rPr lang="de-DE" sz="1400" dirty="0"/>
              <a:t>.</a:t>
            </a:r>
          </a:p>
          <a:p>
            <a:r>
              <a:rPr lang="de-DE" sz="1996" dirty="0"/>
              <a:t>  </a:t>
            </a:r>
          </a:p>
        </p:txBody>
      </p:sp>
      <p:sp>
        <p:nvSpPr>
          <p:cNvPr id="5" name="Textfeld 4"/>
          <p:cNvSpPr txBox="1"/>
          <p:nvPr/>
        </p:nvSpPr>
        <p:spPr>
          <a:xfrm>
            <a:off x="6119587" y="1309666"/>
            <a:ext cx="5716370" cy="1280286"/>
          </a:xfrm>
          <a:prstGeom prst="rect">
            <a:avLst/>
          </a:prstGeom>
          <a:noFill/>
          <a:ln>
            <a:noFill/>
          </a:ln>
        </p:spPr>
        <p:txBody>
          <a:bodyPr vert="horz" wrap="square" lIns="81646" tIns="40823" rIns="81646" bIns="40823" anchorCtr="0" compatLnSpc="0">
            <a:noAutofit/>
          </a:bodyPr>
          <a:lstStyle/>
          <a:p>
            <a:r>
              <a:rPr lang="de-DE" sz="1400" dirty="0"/>
              <a:t>Analytisch lässt sich die negative Abhängigkeit dadurch zeigen, dass man beide Gleichungen nach dem Zins i auflöst, gleichsetzt und daraus den direkten negativen Zusammenhang zwischen y und i erhält oder indem man das totale Differential bildet und dann nach </a:t>
            </a:r>
            <a:r>
              <a:rPr lang="de-DE" sz="1400" dirty="0" err="1"/>
              <a:t>dy</a:t>
            </a:r>
            <a:r>
              <a:rPr lang="de-DE" sz="1400" dirty="0"/>
              <a:t>/</a:t>
            </a:r>
            <a:r>
              <a:rPr lang="de-DE" sz="1400" dirty="0" err="1"/>
              <a:t>dp</a:t>
            </a:r>
            <a:r>
              <a:rPr lang="de-DE" sz="1400" dirty="0"/>
              <a:t> auflöst. Wir werden die AD-Kurve allerdings nur grafisch ableiten</a:t>
            </a:r>
          </a:p>
          <a:p>
            <a:r>
              <a:rPr lang="de-DE" sz="1996" dirty="0"/>
              <a:t>  </a:t>
            </a:r>
          </a:p>
        </p:txBody>
      </p:sp>
      <p:sp>
        <p:nvSpPr>
          <p:cNvPr id="7" name="Rechteck 6">
            <a:extLst>
              <a:ext uri="{FF2B5EF4-FFF2-40B4-BE49-F238E27FC236}">
                <a16:creationId xmlns:a16="http://schemas.microsoft.com/office/drawing/2014/main" id="{F6B8333B-9139-41F4-8C88-011F8731EC6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4069508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C5330D84-32C1-4F44-9A8B-9A89EA7EF91D}"/>
              </a:ext>
            </a:extLst>
          </p:cNvPr>
          <p:cNvSpPr txBox="1"/>
          <p:nvPr/>
        </p:nvSpPr>
        <p:spPr>
          <a:xfrm>
            <a:off x="2670160" y="-38483"/>
            <a:ext cx="8418754" cy="495377"/>
          </a:xfrm>
          <a:prstGeom prst="rect">
            <a:avLst/>
          </a:prstGeom>
          <a:noFill/>
          <a:ln>
            <a:noFill/>
          </a:ln>
        </p:spPr>
        <p:txBody>
          <a:bodyPr vert="horz" wrap="square" lIns="81646" tIns="40823" rIns="81646" bIns="40823" anchorCtr="0" compatLnSpc="0">
            <a:spAutoFit/>
          </a:bodyPr>
          <a:lstStyle/>
          <a:p>
            <a:pPr hangingPunct="0"/>
            <a:r>
              <a:rPr lang="de-DE" sz="2800" dirty="0">
                <a:latin typeface="Arial" pitchFamily="18"/>
                <a:ea typeface="Droid Sans Fallback" pitchFamily="2"/>
                <a:cs typeface="Lohit Hindi" pitchFamily="2"/>
              </a:rPr>
              <a:t>Grafische Ableitung der Die AD-Kurve</a:t>
            </a:r>
          </a:p>
        </p:txBody>
      </p:sp>
      <p:sp>
        <p:nvSpPr>
          <p:cNvPr id="4" name="Gerader Verbinder 3">
            <a:extLst>
              <a:ext uri="{FF2B5EF4-FFF2-40B4-BE49-F238E27FC236}">
                <a16:creationId xmlns:a16="http://schemas.microsoft.com/office/drawing/2014/main" id="{A37DF8FA-D6C9-4852-8827-3274186ED60B}"/>
              </a:ext>
            </a:extLst>
          </p:cNvPr>
          <p:cNvSpPr/>
          <p:nvPr/>
        </p:nvSpPr>
        <p:spPr>
          <a:xfrm flipV="1">
            <a:off x="2177018" y="566098"/>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5" name="Gerader Verbinder 4">
            <a:extLst>
              <a:ext uri="{FF2B5EF4-FFF2-40B4-BE49-F238E27FC236}">
                <a16:creationId xmlns:a16="http://schemas.microsoft.com/office/drawing/2014/main" id="{8184453E-E158-44AE-A4FF-A9358AE6E596}"/>
              </a:ext>
            </a:extLst>
          </p:cNvPr>
          <p:cNvSpPr/>
          <p:nvPr/>
        </p:nvSpPr>
        <p:spPr>
          <a:xfrm>
            <a:off x="2177018" y="3374733"/>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6" name="Gerader Verbinder 5">
            <a:extLst>
              <a:ext uri="{FF2B5EF4-FFF2-40B4-BE49-F238E27FC236}">
                <a16:creationId xmlns:a16="http://schemas.microsoft.com/office/drawing/2014/main" id="{BB90546A-69B6-44CE-B5CC-9C930D16D7BA}"/>
              </a:ext>
            </a:extLst>
          </p:cNvPr>
          <p:cNvSpPr/>
          <p:nvPr/>
        </p:nvSpPr>
        <p:spPr>
          <a:xfrm flipV="1">
            <a:off x="2830189" y="1143377"/>
            <a:ext cx="2743318" cy="2024829"/>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7" name="Textfeld 6">
            <a:extLst>
              <a:ext uri="{FF2B5EF4-FFF2-40B4-BE49-F238E27FC236}">
                <a16:creationId xmlns:a16="http://schemas.microsoft.com/office/drawing/2014/main" id="{0D5B12B3-FF1E-4388-8A91-057B0096B17E}"/>
              </a:ext>
            </a:extLst>
          </p:cNvPr>
          <p:cNvSpPr txBox="1"/>
          <p:nvPr/>
        </p:nvSpPr>
        <p:spPr>
          <a:xfrm>
            <a:off x="1720125" y="567405"/>
            <a:ext cx="223044"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i</a:t>
            </a:r>
          </a:p>
        </p:txBody>
      </p:sp>
      <p:sp>
        <p:nvSpPr>
          <p:cNvPr id="8" name="Textfeld 7">
            <a:extLst>
              <a:ext uri="{FF2B5EF4-FFF2-40B4-BE49-F238E27FC236}">
                <a16:creationId xmlns:a16="http://schemas.microsoft.com/office/drawing/2014/main" id="{4B56C92A-4625-4B13-BA54-FF83CDAE6A47}"/>
              </a:ext>
            </a:extLst>
          </p:cNvPr>
          <p:cNvSpPr txBox="1"/>
          <p:nvPr/>
        </p:nvSpPr>
        <p:spPr>
          <a:xfrm>
            <a:off x="5606818" y="3409351"/>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9" name="Textfeld 8">
            <a:extLst>
              <a:ext uri="{FF2B5EF4-FFF2-40B4-BE49-F238E27FC236}">
                <a16:creationId xmlns:a16="http://schemas.microsoft.com/office/drawing/2014/main" id="{9E814E7B-F163-44EA-B867-EE48A8D2EBAD}"/>
              </a:ext>
            </a:extLst>
          </p:cNvPr>
          <p:cNvSpPr txBox="1"/>
          <p:nvPr/>
        </p:nvSpPr>
        <p:spPr>
          <a:xfrm>
            <a:off x="5050970" y="729391"/>
            <a:ext cx="2042067" cy="430295"/>
          </a:xfrm>
          <a:prstGeom prst="rect">
            <a:avLst/>
          </a:prstGeom>
          <a:noFill/>
          <a:ln>
            <a:noFill/>
          </a:ln>
        </p:spPr>
        <p:txBody>
          <a:bodyPr vert="horz" wrap="none" lIns="81646" tIns="40823" rIns="81646" bIns="40823" anchorCtr="0" compatLnSpc="0">
            <a:spAutoFit/>
          </a:bodyPr>
          <a:lstStyle/>
          <a:p>
            <a:pPr hangingPunct="0"/>
            <a:r>
              <a:rPr lang="de-DE" sz="2359" dirty="0">
                <a:latin typeface="Arial" pitchFamily="18"/>
                <a:ea typeface="Droid Sans Fallback" pitchFamily="2"/>
                <a:cs typeface="Lohit Hindi" pitchFamily="2"/>
              </a:rPr>
              <a:t>LM-Kurve (p</a:t>
            </a:r>
            <a:r>
              <a:rPr lang="de-DE" sz="2359" baseline="-33000" dirty="0">
                <a:latin typeface="Arial" pitchFamily="18"/>
                <a:ea typeface="Droid Sans Fallback" pitchFamily="2"/>
                <a:cs typeface="Lohit Hindi" pitchFamily="2"/>
              </a:rPr>
              <a:t>0</a:t>
            </a:r>
            <a:r>
              <a:rPr lang="de-DE" sz="2359" dirty="0">
                <a:latin typeface="Arial" pitchFamily="18"/>
                <a:ea typeface="Droid Sans Fallback" pitchFamily="2"/>
                <a:cs typeface="Lohit Hindi" pitchFamily="2"/>
              </a:rPr>
              <a:t>)</a:t>
            </a:r>
          </a:p>
        </p:txBody>
      </p:sp>
      <p:sp>
        <p:nvSpPr>
          <p:cNvPr id="10" name="Textfeld 9">
            <a:extLst>
              <a:ext uri="{FF2B5EF4-FFF2-40B4-BE49-F238E27FC236}">
                <a16:creationId xmlns:a16="http://schemas.microsoft.com/office/drawing/2014/main" id="{9C4282AC-9DEF-4AEC-A71F-0DE31CE90E77}"/>
              </a:ext>
            </a:extLst>
          </p:cNvPr>
          <p:cNvSpPr txBox="1"/>
          <p:nvPr/>
        </p:nvSpPr>
        <p:spPr>
          <a:xfrm>
            <a:off x="4110919" y="3418927"/>
            <a:ext cx="700033"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Y</a:t>
            </a:r>
            <a:r>
              <a:rPr lang="de-DE" sz="1633" baseline="33000" dirty="0">
                <a:latin typeface="Times New Roman" pitchFamily="18"/>
                <a:ea typeface="Droid Sans Fallback" pitchFamily="2"/>
                <a:cs typeface="Lohit Hindi" pitchFamily="2"/>
              </a:rPr>
              <a:t>*</a:t>
            </a:r>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0</a:t>
            </a:r>
            <a:r>
              <a:rPr lang="de-DE" sz="1633" dirty="0">
                <a:latin typeface="Times New Roman" pitchFamily="18"/>
                <a:ea typeface="Droid Sans Fallback" pitchFamily="2"/>
                <a:cs typeface="Lohit Hindi" pitchFamily="2"/>
              </a:rPr>
              <a:t>)</a:t>
            </a:r>
          </a:p>
        </p:txBody>
      </p:sp>
      <p:sp>
        <p:nvSpPr>
          <p:cNvPr id="11" name="Gerader Verbinder 10">
            <a:extLst>
              <a:ext uri="{FF2B5EF4-FFF2-40B4-BE49-F238E27FC236}">
                <a16:creationId xmlns:a16="http://schemas.microsoft.com/office/drawing/2014/main" id="{419709C2-3210-4DBE-A51B-7C7B0FAD369F}"/>
              </a:ext>
            </a:extLst>
          </p:cNvPr>
          <p:cNvSpPr/>
          <p:nvPr/>
        </p:nvSpPr>
        <p:spPr>
          <a:xfrm>
            <a:off x="2568920" y="1284586"/>
            <a:ext cx="2678001" cy="117570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2" name="Gerader Verbinder 11">
            <a:extLst>
              <a:ext uri="{FF2B5EF4-FFF2-40B4-BE49-F238E27FC236}">
                <a16:creationId xmlns:a16="http://schemas.microsoft.com/office/drawing/2014/main" id="{D5E157E7-6BEC-4229-8E83-CD092094B8F0}"/>
              </a:ext>
            </a:extLst>
          </p:cNvPr>
          <p:cNvSpPr/>
          <p:nvPr/>
        </p:nvSpPr>
        <p:spPr>
          <a:xfrm flipH="1">
            <a:off x="2177018" y="2068391"/>
            <a:ext cx="2131296" cy="0"/>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3" name="Gerader Verbinder 12">
            <a:extLst>
              <a:ext uri="{FF2B5EF4-FFF2-40B4-BE49-F238E27FC236}">
                <a16:creationId xmlns:a16="http://schemas.microsoft.com/office/drawing/2014/main" id="{59F08948-7A57-4D68-B1C2-228F9546ED78}"/>
              </a:ext>
            </a:extLst>
          </p:cNvPr>
          <p:cNvSpPr/>
          <p:nvPr/>
        </p:nvSpPr>
        <p:spPr>
          <a:xfrm flipH="1">
            <a:off x="4332156" y="2069044"/>
            <a:ext cx="326" cy="4245285"/>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4" name="Textfeld 13">
            <a:extLst>
              <a:ext uri="{FF2B5EF4-FFF2-40B4-BE49-F238E27FC236}">
                <a16:creationId xmlns:a16="http://schemas.microsoft.com/office/drawing/2014/main" id="{99873FA4-A6BB-4025-B1A4-2AE3B7F9E4DE}"/>
              </a:ext>
            </a:extLst>
          </p:cNvPr>
          <p:cNvSpPr txBox="1"/>
          <p:nvPr/>
        </p:nvSpPr>
        <p:spPr>
          <a:xfrm>
            <a:off x="1623782" y="1896607"/>
            <a:ext cx="606931"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i</a:t>
            </a:r>
            <a:r>
              <a:rPr lang="de-DE" sz="1633" baseline="33000" dirty="0">
                <a:latin typeface="Times New Roman" pitchFamily="18"/>
                <a:ea typeface="Droid Sans Fallback" pitchFamily="2"/>
                <a:cs typeface="Lohit Hindi" pitchFamily="2"/>
              </a:rPr>
              <a:t>*</a:t>
            </a:r>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0</a:t>
            </a:r>
            <a:r>
              <a:rPr lang="de-DE" sz="1633" dirty="0">
                <a:latin typeface="Times New Roman" pitchFamily="18"/>
                <a:ea typeface="Droid Sans Fallback" pitchFamily="2"/>
                <a:cs typeface="Lohit Hindi" pitchFamily="2"/>
              </a:rPr>
              <a:t>)</a:t>
            </a:r>
          </a:p>
        </p:txBody>
      </p:sp>
      <p:sp>
        <p:nvSpPr>
          <p:cNvPr id="15" name="Textfeld 14">
            <a:extLst>
              <a:ext uri="{FF2B5EF4-FFF2-40B4-BE49-F238E27FC236}">
                <a16:creationId xmlns:a16="http://schemas.microsoft.com/office/drawing/2014/main" id="{D5D15A0A-D009-4CC5-8C07-6D87AED0060B}"/>
              </a:ext>
            </a:extLst>
          </p:cNvPr>
          <p:cNvSpPr txBox="1"/>
          <p:nvPr/>
        </p:nvSpPr>
        <p:spPr>
          <a:xfrm>
            <a:off x="4985652" y="2525612"/>
            <a:ext cx="1341747"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IS-Kurve</a:t>
            </a:r>
          </a:p>
        </p:txBody>
      </p:sp>
      <p:sp>
        <p:nvSpPr>
          <p:cNvPr id="16" name="Gerader Verbinder 15">
            <a:extLst>
              <a:ext uri="{FF2B5EF4-FFF2-40B4-BE49-F238E27FC236}">
                <a16:creationId xmlns:a16="http://schemas.microsoft.com/office/drawing/2014/main" id="{3C09C1B0-3F97-4F1A-A737-8DD2E7F36EB3}"/>
              </a:ext>
            </a:extLst>
          </p:cNvPr>
          <p:cNvSpPr/>
          <p:nvPr/>
        </p:nvSpPr>
        <p:spPr>
          <a:xfrm flipV="1">
            <a:off x="2177344" y="3505694"/>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7" name="Gerader Verbinder 16">
            <a:extLst>
              <a:ext uri="{FF2B5EF4-FFF2-40B4-BE49-F238E27FC236}">
                <a16:creationId xmlns:a16="http://schemas.microsoft.com/office/drawing/2014/main" id="{47E47F69-F89B-49F8-92E4-A970939BA700}"/>
              </a:ext>
            </a:extLst>
          </p:cNvPr>
          <p:cNvSpPr/>
          <p:nvPr/>
        </p:nvSpPr>
        <p:spPr>
          <a:xfrm>
            <a:off x="2177344" y="6314329"/>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8" name="Textfeld 17">
            <a:extLst>
              <a:ext uri="{FF2B5EF4-FFF2-40B4-BE49-F238E27FC236}">
                <a16:creationId xmlns:a16="http://schemas.microsoft.com/office/drawing/2014/main" id="{74947334-A897-4D9F-A1F0-4CF7837E8BC8}"/>
              </a:ext>
            </a:extLst>
          </p:cNvPr>
          <p:cNvSpPr txBox="1"/>
          <p:nvPr/>
        </p:nvSpPr>
        <p:spPr>
          <a:xfrm>
            <a:off x="1720451" y="3507000"/>
            <a:ext cx="281329"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P</a:t>
            </a:r>
          </a:p>
        </p:txBody>
      </p:sp>
      <p:sp>
        <p:nvSpPr>
          <p:cNvPr id="19" name="Textfeld 18">
            <a:extLst>
              <a:ext uri="{FF2B5EF4-FFF2-40B4-BE49-F238E27FC236}">
                <a16:creationId xmlns:a16="http://schemas.microsoft.com/office/drawing/2014/main" id="{43BD2F51-BEC9-4EDA-B117-E609EA028B99}"/>
              </a:ext>
            </a:extLst>
          </p:cNvPr>
          <p:cNvSpPr txBox="1"/>
          <p:nvPr/>
        </p:nvSpPr>
        <p:spPr>
          <a:xfrm>
            <a:off x="5607145" y="6348946"/>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20" name="Gerader Verbinder 19">
            <a:extLst>
              <a:ext uri="{FF2B5EF4-FFF2-40B4-BE49-F238E27FC236}">
                <a16:creationId xmlns:a16="http://schemas.microsoft.com/office/drawing/2014/main" id="{B16C0873-CE63-4091-BA9E-B68EBBDDADA8}"/>
              </a:ext>
            </a:extLst>
          </p:cNvPr>
          <p:cNvSpPr/>
          <p:nvPr/>
        </p:nvSpPr>
        <p:spPr>
          <a:xfrm>
            <a:off x="2569247" y="4224182"/>
            <a:ext cx="2546713" cy="1403664"/>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21" name="Gerader Verbinder 20">
            <a:extLst>
              <a:ext uri="{FF2B5EF4-FFF2-40B4-BE49-F238E27FC236}">
                <a16:creationId xmlns:a16="http://schemas.microsoft.com/office/drawing/2014/main" id="{492F06F8-8A84-4A83-B21E-7892AF57369C}"/>
              </a:ext>
            </a:extLst>
          </p:cNvPr>
          <p:cNvSpPr/>
          <p:nvPr/>
        </p:nvSpPr>
        <p:spPr>
          <a:xfrm flipV="1">
            <a:off x="2307325" y="598430"/>
            <a:ext cx="2743318" cy="2024830"/>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22" name="Textfeld 21">
            <a:extLst>
              <a:ext uri="{FF2B5EF4-FFF2-40B4-BE49-F238E27FC236}">
                <a16:creationId xmlns:a16="http://schemas.microsoft.com/office/drawing/2014/main" id="{D5B0D6F4-082D-4870-B1FD-1B48ECFC88F1}"/>
              </a:ext>
            </a:extLst>
          </p:cNvPr>
          <p:cNvSpPr txBox="1"/>
          <p:nvPr/>
        </p:nvSpPr>
        <p:spPr>
          <a:xfrm>
            <a:off x="2471271" y="696733"/>
            <a:ext cx="2042067" cy="430295"/>
          </a:xfrm>
          <a:prstGeom prst="rect">
            <a:avLst/>
          </a:prstGeom>
          <a:noFill/>
          <a:ln>
            <a:noFill/>
          </a:ln>
        </p:spPr>
        <p:txBody>
          <a:bodyPr vert="horz" wrap="none" lIns="81646" tIns="40823" rIns="81646" bIns="40823" anchorCtr="0" compatLnSpc="0">
            <a:spAutoFit/>
          </a:bodyPr>
          <a:lstStyle/>
          <a:p>
            <a:pPr hangingPunct="0"/>
            <a:r>
              <a:rPr lang="de-DE" sz="2359" dirty="0">
                <a:latin typeface="Arial" pitchFamily="18"/>
                <a:ea typeface="Droid Sans Fallback" pitchFamily="2"/>
                <a:cs typeface="Lohit Hindi" pitchFamily="2"/>
              </a:rPr>
              <a:t>LM-Kurve (p</a:t>
            </a:r>
            <a:r>
              <a:rPr lang="de-DE" sz="2359" baseline="-33000" dirty="0">
                <a:latin typeface="Arial" pitchFamily="18"/>
                <a:ea typeface="Droid Sans Fallback" pitchFamily="2"/>
                <a:cs typeface="Lohit Hindi" pitchFamily="2"/>
              </a:rPr>
              <a:t>1</a:t>
            </a:r>
            <a:r>
              <a:rPr lang="de-DE" sz="2359" dirty="0">
                <a:latin typeface="Arial" pitchFamily="18"/>
                <a:ea typeface="Droid Sans Fallback" pitchFamily="2"/>
                <a:cs typeface="Lohit Hindi" pitchFamily="2"/>
              </a:rPr>
              <a:t>)</a:t>
            </a:r>
          </a:p>
        </p:txBody>
      </p:sp>
      <p:sp>
        <p:nvSpPr>
          <p:cNvPr id="23" name="Gerader Verbinder 22">
            <a:extLst>
              <a:ext uri="{FF2B5EF4-FFF2-40B4-BE49-F238E27FC236}">
                <a16:creationId xmlns:a16="http://schemas.microsoft.com/office/drawing/2014/main" id="{3589DDD7-43B0-4AEA-B42F-AF9C9A2E993A}"/>
              </a:ext>
            </a:extLst>
          </p:cNvPr>
          <p:cNvSpPr/>
          <p:nvPr/>
        </p:nvSpPr>
        <p:spPr>
          <a:xfrm>
            <a:off x="3548350" y="1708821"/>
            <a:ext cx="0" cy="4605508"/>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25" name="Textfeld 24">
            <a:extLst>
              <a:ext uri="{FF2B5EF4-FFF2-40B4-BE49-F238E27FC236}">
                <a16:creationId xmlns:a16="http://schemas.microsoft.com/office/drawing/2014/main" id="{66046E30-EBE0-4259-BC9B-DF5490A9FF5F}"/>
              </a:ext>
            </a:extLst>
          </p:cNvPr>
          <p:cNvSpPr txBox="1"/>
          <p:nvPr/>
        </p:nvSpPr>
        <p:spPr>
          <a:xfrm>
            <a:off x="1624109" y="1505031"/>
            <a:ext cx="606931"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i</a:t>
            </a:r>
            <a:r>
              <a:rPr lang="de-DE" sz="1633" baseline="33000" dirty="0">
                <a:latin typeface="Times New Roman" pitchFamily="18"/>
                <a:ea typeface="Droid Sans Fallback" pitchFamily="2"/>
                <a:cs typeface="Lohit Hindi" pitchFamily="2"/>
              </a:rPr>
              <a:t>*</a:t>
            </a:r>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1</a:t>
            </a:r>
            <a:r>
              <a:rPr lang="de-DE" sz="1633" dirty="0">
                <a:latin typeface="Times New Roman" pitchFamily="18"/>
                <a:ea typeface="Droid Sans Fallback" pitchFamily="2"/>
                <a:cs typeface="Lohit Hindi" pitchFamily="2"/>
              </a:rPr>
              <a:t>)</a:t>
            </a:r>
          </a:p>
        </p:txBody>
      </p:sp>
      <p:sp>
        <p:nvSpPr>
          <p:cNvPr id="27" name="Gerader Verbinder 26">
            <a:extLst>
              <a:ext uri="{FF2B5EF4-FFF2-40B4-BE49-F238E27FC236}">
                <a16:creationId xmlns:a16="http://schemas.microsoft.com/office/drawing/2014/main" id="{848FF053-693A-4C3D-9C9D-665EF8DE30D8}"/>
              </a:ext>
            </a:extLst>
          </p:cNvPr>
          <p:cNvSpPr/>
          <p:nvPr/>
        </p:nvSpPr>
        <p:spPr>
          <a:xfrm flipH="1">
            <a:off x="4332156" y="2069371"/>
            <a:ext cx="326" cy="4245285"/>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29" name="Textfeld 28">
            <a:extLst>
              <a:ext uri="{FF2B5EF4-FFF2-40B4-BE49-F238E27FC236}">
                <a16:creationId xmlns:a16="http://schemas.microsoft.com/office/drawing/2014/main" id="{CC077DE0-B742-40D9-A82F-0C6BD1540451}"/>
              </a:ext>
            </a:extLst>
          </p:cNvPr>
          <p:cNvSpPr txBox="1"/>
          <p:nvPr/>
        </p:nvSpPr>
        <p:spPr>
          <a:xfrm>
            <a:off x="4162005" y="6314982"/>
            <a:ext cx="700033"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Y</a:t>
            </a:r>
            <a:r>
              <a:rPr lang="de-DE" sz="1633" baseline="33000" dirty="0">
                <a:latin typeface="Times New Roman" pitchFamily="18"/>
                <a:ea typeface="Droid Sans Fallback" pitchFamily="2"/>
                <a:cs typeface="Lohit Hindi" pitchFamily="2"/>
              </a:rPr>
              <a:t>*</a:t>
            </a:r>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0</a:t>
            </a:r>
            <a:r>
              <a:rPr lang="de-DE" sz="1633" dirty="0">
                <a:latin typeface="Times New Roman" pitchFamily="18"/>
                <a:ea typeface="Droid Sans Fallback" pitchFamily="2"/>
                <a:cs typeface="Lohit Hindi" pitchFamily="2"/>
              </a:rPr>
              <a:t>)</a:t>
            </a:r>
          </a:p>
        </p:txBody>
      </p:sp>
      <p:sp>
        <p:nvSpPr>
          <p:cNvPr id="30" name="Textfeld 29">
            <a:extLst>
              <a:ext uri="{FF2B5EF4-FFF2-40B4-BE49-F238E27FC236}">
                <a16:creationId xmlns:a16="http://schemas.microsoft.com/office/drawing/2014/main" id="{12EECB7E-43DD-430A-81BB-6B2C707BD7C4}"/>
              </a:ext>
            </a:extLst>
          </p:cNvPr>
          <p:cNvSpPr txBox="1"/>
          <p:nvPr/>
        </p:nvSpPr>
        <p:spPr>
          <a:xfrm>
            <a:off x="3247566" y="3440704"/>
            <a:ext cx="700033"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Y</a:t>
            </a:r>
            <a:r>
              <a:rPr lang="de-DE" sz="1633" baseline="33000" dirty="0">
                <a:latin typeface="Times New Roman" pitchFamily="18"/>
                <a:ea typeface="Droid Sans Fallback" pitchFamily="2"/>
                <a:cs typeface="Lohit Hindi" pitchFamily="2"/>
              </a:rPr>
              <a:t>*</a:t>
            </a:r>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1</a:t>
            </a:r>
            <a:r>
              <a:rPr lang="de-DE" sz="1633" dirty="0">
                <a:latin typeface="Times New Roman" pitchFamily="18"/>
                <a:ea typeface="Droid Sans Fallback" pitchFamily="2"/>
                <a:cs typeface="Lohit Hindi" pitchFamily="2"/>
              </a:rPr>
              <a:t>)</a:t>
            </a:r>
          </a:p>
        </p:txBody>
      </p:sp>
      <p:sp>
        <p:nvSpPr>
          <p:cNvPr id="31" name="Textfeld 30">
            <a:extLst>
              <a:ext uri="{FF2B5EF4-FFF2-40B4-BE49-F238E27FC236}">
                <a16:creationId xmlns:a16="http://schemas.microsoft.com/office/drawing/2014/main" id="{A35AC27F-8AE6-452B-80BE-7B5894ADB02A}"/>
              </a:ext>
            </a:extLst>
          </p:cNvPr>
          <p:cNvSpPr txBox="1"/>
          <p:nvPr/>
        </p:nvSpPr>
        <p:spPr>
          <a:xfrm>
            <a:off x="3247566" y="6314982"/>
            <a:ext cx="700033"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Y</a:t>
            </a:r>
            <a:r>
              <a:rPr lang="de-DE" sz="1633" baseline="33000" dirty="0">
                <a:latin typeface="Times New Roman" pitchFamily="18"/>
                <a:ea typeface="Droid Sans Fallback" pitchFamily="2"/>
                <a:cs typeface="Lohit Hindi" pitchFamily="2"/>
              </a:rPr>
              <a:t>*</a:t>
            </a:r>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1</a:t>
            </a:r>
            <a:r>
              <a:rPr lang="de-DE" sz="1633" dirty="0">
                <a:latin typeface="Times New Roman" pitchFamily="18"/>
                <a:ea typeface="Droid Sans Fallback" pitchFamily="2"/>
                <a:cs typeface="Lohit Hindi" pitchFamily="2"/>
              </a:rPr>
              <a:t>)</a:t>
            </a:r>
          </a:p>
        </p:txBody>
      </p:sp>
      <p:sp>
        <p:nvSpPr>
          <p:cNvPr id="32" name="Gerader Verbinder 31">
            <a:extLst>
              <a:ext uri="{FF2B5EF4-FFF2-40B4-BE49-F238E27FC236}">
                <a16:creationId xmlns:a16="http://schemas.microsoft.com/office/drawing/2014/main" id="{2341BEC2-C156-47BC-94E0-04743B9E43AB}"/>
              </a:ext>
            </a:extLst>
          </p:cNvPr>
          <p:cNvSpPr/>
          <p:nvPr/>
        </p:nvSpPr>
        <p:spPr>
          <a:xfrm flipH="1">
            <a:off x="2177018" y="5203939"/>
            <a:ext cx="2131296" cy="0"/>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3" name="Gerader Verbinder 32">
            <a:extLst>
              <a:ext uri="{FF2B5EF4-FFF2-40B4-BE49-F238E27FC236}">
                <a16:creationId xmlns:a16="http://schemas.microsoft.com/office/drawing/2014/main" id="{97DD9D2E-912D-4782-A7E2-A15EF314F791}"/>
              </a:ext>
            </a:extLst>
          </p:cNvPr>
          <p:cNvSpPr/>
          <p:nvPr/>
        </p:nvSpPr>
        <p:spPr>
          <a:xfrm flipH="1">
            <a:off x="2177018" y="4768675"/>
            <a:ext cx="1371332" cy="327"/>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4" name="Gerader Verbinder 33">
            <a:extLst>
              <a:ext uri="{FF2B5EF4-FFF2-40B4-BE49-F238E27FC236}">
                <a16:creationId xmlns:a16="http://schemas.microsoft.com/office/drawing/2014/main" id="{6E087DCA-36A3-4E90-B9A8-8193AE62191E}"/>
              </a:ext>
            </a:extLst>
          </p:cNvPr>
          <p:cNvSpPr/>
          <p:nvPr/>
        </p:nvSpPr>
        <p:spPr>
          <a:xfrm flipH="1">
            <a:off x="2177018" y="2068718"/>
            <a:ext cx="2131296" cy="0"/>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6" name="Gerader Verbinder 35">
            <a:extLst>
              <a:ext uri="{FF2B5EF4-FFF2-40B4-BE49-F238E27FC236}">
                <a16:creationId xmlns:a16="http://schemas.microsoft.com/office/drawing/2014/main" id="{F007B80E-2A30-4A87-9A84-B3CABC4FD8D6}"/>
              </a:ext>
            </a:extLst>
          </p:cNvPr>
          <p:cNvSpPr/>
          <p:nvPr/>
        </p:nvSpPr>
        <p:spPr>
          <a:xfrm flipH="1">
            <a:off x="2177018" y="2068718"/>
            <a:ext cx="2131296" cy="0"/>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7" name="Gerader Verbinder 36">
            <a:extLst>
              <a:ext uri="{FF2B5EF4-FFF2-40B4-BE49-F238E27FC236}">
                <a16:creationId xmlns:a16="http://schemas.microsoft.com/office/drawing/2014/main" id="{36CD4470-5C01-43F8-B3A6-7BC6CCEB8404}"/>
              </a:ext>
            </a:extLst>
          </p:cNvPr>
          <p:cNvSpPr/>
          <p:nvPr/>
        </p:nvSpPr>
        <p:spPr>
          <a:xfrm flipH="1">
            <a:off x="2143170" y="1717752"/>
            <a:ext cx="1371332" cy="327"/>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8" name="Textfeld 37">
            <a:extLst>
              <a:ext uri="{FF2B5EF4-FFF2-40B4-BE49-F238E27FC236}">
                <a16:creationId xmlns:a16="http://schemas.microsoft.com/office/drawing/2014/main" id="{A3EB4741-154D-4869-AA84-907FD122DBF7}"/>
              </a:ext>
            </a:extLst>
          </p:cNvPr>
          <p:cNvSpPr txBox="1"/>
          <p:nvPr/>
        </p:nvSpPr>
        <p:spPr>
          <a:xfrm>
            <a:off x="1787076" y="5031828"/>
            <a:ext cx="339422"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0</a:t>
            </a:r>
          </a:p>
        </p:txBody>
      </p:sp>
      <p:sp>
        <p:nvSpPr>
          <p:cNvPr id="39" name="Textfeld 38">
            <a:extLst>
              <a:ext uri="{FF2B5EF4-FFF2-40B4-BE49-F238E27FC236}">
                <a16:creationId xmlns:a16="http://schemas.microsoft.com/office/drawing/2014/main" id="{B02FF4F5-5C0A-4229-9940-BAC3557DDBB8}"/>
              </a:ext>
            </a:extLst>
          </p:cNvPr>
          <p:cNvSpPr txBox="1"/>
          <p:nvPr/>
        </p:nvSpPr>
        <p:spPr>
          <a:xfrm>
            <a:off x="1787402" y="4542276"/>
            <a:ext cx="339422"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1</a:t>
            </a:r>
          </a:p>
        </p:txBody>
      </p:sp>
      <p:sp>
        <p:nvSpPr>
          <p:cNvPr id="40" name="Textfeld 39">
            <a:extLst>
              <a:ext uri="{FF2B5EF4-FFF2-40B4-BE49-F238E27FC236}">
                <a16:creationId xmlns:a16="http://schemas.microsoft.com/office/drawing/2014/main" id="{06A8701F-7E75-4E24-BA84-8767B802695D}"/>
              </a:ext>
            </a:extLst>
          </p:cNvPr>
          <p:cNvSpPr txBox="1"/>
          <p:nvPr/>
        </p:nvSpPr>
        <p:spPr>
          <a:xfrm>
            <a:off x="4822687" y="5072978"/>
            <a:ext cx="1476143"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AD-Kurve</a:t>
            </a:r>
          </a:p>
        </p:txBody>
      </p:sp>
      <p:sp>
        <p:nvSpPr>
          <p:cNvPr id="42" name="Textfeld 41"/>
          <p:cNvSpPr txBox="1"/>
          <p:nvPr/>
        </p:nvSpPr>
        <p:spPr>
          <a:xfrm>
            <a:off x="7205454" y="567405"/>
            <a:ext cx="4986546" cy="733113"/>
          </a:xfrm>
          <a:prstGeom prst="rect">
            <a:avLst/>
          </a:prstGeom>
          <a:noFill/>
          <a:ln>
            <a:noFill/>
          </a:ln>
        </p:spPr>
        <p:txBody>
          <a:bodyPr vert="horz" wrap="square" lIns="81646" tIns="40823" rIns="81646" bIns="40823" anchorCtr="0" compatLnSpc="0">
            <a:noAutofit/>
          </a:bodyPr>
          <a:lstStyle/>
          <a:p>
            <a:r>
              <a:rPr lang="de-DE" sz="1400" dirty="0"/>
              <a:t>Die Ableitung läuft über den Geldmarkt ab und der Beobachtung, dass eine Preissteigerung </a:t>
            </a:r>
            <a:r>
              <a:rPr lang="de-DE" sz="1400" dirty="0">
                <a:latin typeface="Times New Roman" pitchFamily="18"/>
                <a:ea typeface="Droid Sans Fallback" pitchFamily="2"/>
                <a:cs typeface="Lohit Hindi" pitchFamily="2"/>
              </a:rPr>
              <a:t>(p</a:t>
            </a:r>
            <a:r>
              <a:rPr lang="de-DE" sz="1400" baseline="-33000" dirty="0">
                <a:latin typeface="Times New Roman" pitchFamily="18"/>
                <a:ea typeface="Droid Sans Fallback" pitchFamily="2"/>
                <a:cs typeface="Lohit Hindi" pitchFamily="2"/>
              </a:rPr>
              <a:t>1</a:t>
            </a:r>
            <a:r>
              <a:rPr lang="de-DE" sz="1400" dirty="0">
                <a:latin typeface="Times New Roman" pitchFamily="18"/>
                <a:ea typeface="Droid Sans Fallback" pitchFamily="2"/>
                <a:cs typeface="Lohit Hindi" pitchFamily="2"/>
              </a:rPr>
              <a:t>&gt;p</a:t>
            </a:r>
            <a:r>
              <a:rPr lang="de-DE" sz="1400" baseline="-33000" dirty="0">
                <a:latin typeface="Times New Roman" pitchFamily="18"/>
                <a:ea typeface="Droid Sans Fallback" pitchFamily="2"/>
                <a:cs typeface="Lohit Hindi" pitchFamily="2"/>
              </a:rPr>
              <a:t>0</a:t>
            </a:r>
            <a:r>
              <a:rPr lang="de-DE" sz="1400" dirty="0">
                <a:latin typeface="Times New Roman" pitchFamily="18"/>
                <a:ea typeface="Droid Sans Fallback" pitchFamily="2"/>
                <a:cs typeface="Lohit Hindi" pitchFamily="2"/>
              </a:rPr>
              <a:t>) bei konstanter nominaler Geldmenge M die reale Geldmenge M/p senkt</a:t>
            </a:r>
            <a:endParaRPr lang="de-DE" sz="1400" dirty="0"/>
          </a:p>
          <a:p>
            <a:r>
              <a:rPr lang="de-DE" sz="1996" dirty="0"/>
              <a:t>  </a:t>
            </a:r>
          </a:p>
        </p:txBody>
      </p:sp>
      <p:sp>
        <p:nvSpPr>
          <p:cNvPr id="43" name="Textfeld 42"/>
          <p:cNvSpPr txBox="1"/>
          <p:nvPr/>
        </p:nvSpPr>
        <p:spPr>
          <a:xfrm>
            <a:off x="7271396" y="1289505"/>
            <a:ext cx="4920604" cy="528165"/>
          </a:xfrm>
          <a:prstGeom prst="rect">
            <a:avLst/>
          </a:prstGeom>
          <a:noFill/>
          <a:ln>
            <a:noFill/>
          </a:ln>
        </p:spPr>
        <p:txBody>
          <a:bodyPr vert="horz" wrap="square" lIns="81646" tIns="40823" rIns="81646" bIns="40823" anchorCtr="0" compatLnSpc="0">
            <a:noAutofit/>
          </a:bodyPr>
          <a:lstStyle/>
          <a:p>
            <a:r>
              <a:rPr lang="de-DE" sz="1400" dirty="0"/>
              <a:t>Eine Senkung der </a:t>
            </a:r>
            <a:r>
              <a:rPr lang="de-DE" sz="1400" dirty="0">
                <a:latin typeface="Times New Roman" pitchFamily="18"/>
                <a:ea typeface="Droid Sans Fallback" pitchFamily="2"/>
                <a:cs typeface="Lohit Hindi" pitchFamily="2"/>
              </a:rPr>
              <a:t>realen Geldmenge M/p impliziert aber eine Linksverschiebung der LM-Kurve</a:t>
            </a:r>
            <a:endParaRPr lang="de-DE" sz="1400" dirty="0"/>
          </a:p>
          <a:p>
            <a:r>
              <a:rPr lang="de-DE" sz="1996" dirty="0"/>
              <a:t>  </a:t>
            </a:r>
          </a:p>
        </p:txBody>
      </p:sp>
      <p:cxnSp>
        <p:nvCxnSpPr>
          <p:cNvPr id="26" name="Gerade Verbindung mit Pfeil 25"/>
          <p:cNvCxnSpPr/>
          <p:nvPr/>
        </p:nvCxnSpPr>
        <p:spPr>
          <a:xfrm flipH="1">
            <a:off x="4332156" y="1311094"/>
            <a:ext cx="71848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4" name="Textfeld 43"/>
          <p:cNvSpPr txBox="1"/>
          <p:nvPr/>
        </p:nvSpPr>
        <p:spPr>
          <a:xfrm>
            <a:off x="7205454" y="1755048"/>
            <a:ext cx="4986546" cy="746038"/>
          </a:xfrm>
          <a:prstGeom prst="rect">
            <a:avLst/>
          </a:prstGeom>
          <a:noFill/>
          <a:ln>
            <a:noFill/>
          </a:ln>
        </p:spPr>
        <p:txBody>
          <a:bodyPr vert="horz" wrap="square" lIns="81646" tIns="40823" rIns="81646" bIns="40823" anchorCtr="0" compatLnSpc="0">
            <a:noAutofit/>
          </a:bodyPr>
          <a:lstStyle/>
          <a:p>
            <a:r>
              <a:rPr lang="de-DE" sz="1400" dirty="0"/>
              <a:t>Damit verschiebt sich der Schnittpunkt von IS und LM entlang der IS-Kurve nach oben und wir erhalten ein niedrigeres Einkommensniveau </a:t>
            </a:r>
            <a:r>
              <a:rPr lang="de-DE" sz="1400" dirty="0">
                <a:latin typeface="Times New Roman" pitchFamily="18"/>
                <a:ea typeface="Droid Sans Fallback" pitchFamily="2"/>
                <a:cs typeface="Lohit Hindi" pitchFamily="2"/>
              </a:rPr>
              <a:t>Y</a:t>
            </a:r>
            <a:r>
              <a:rPr lang="de-DE" sz="1400" baseline="33000" dirty="0">
                <a:latin typeface="Times New Roman" pitchFamily="18"/>
                <a:ea typeface="Droid Sans Fallback" pitchFamily="2"/>
                <a:cs typeface="Lohit Hindi" pitchFamily="2"/>
              </a:rPr>
              <a:t>*</a:t>
            </a:r>
            <a:r>
              <a:rPr lang="de-DE" sz="1400" dirty="0">
                <a:latin typeface="Times New Roman" pitchFamily="18"/>
                <a:ea typeface="Droid Sans Fallback" pitchFamily="2"/>
                <a:cs typeface="Lohit Hindi" pitchFamily="2"/>
              </a:rPr>
              <a:t>(p</a:t>
            </a:r>
            <a:r>
              <a:rPr lang="de-DE" sz="1400" baseline="-33000" dirty="0">
                <a:latin typeface="Times New Roman" pitchFamily="18"/>
                <a:ea typeface="Droid Sans Fallback" pitchFamily="2"/>
                <a:cs typeface="Lohit Hindi" pitchFamily="2"/>
              </a:rPr>
              <a:t>1</a:t>
            </a:r>
            <a:r>
              <a:rPr lang="de-DE" sz="1400" dirty="0">
                <a:latin typeface="Times New Roman" pitchFamily="18"/>
                <a:ea typeface="Droid Sans Fallback" pitchFamily="2"/>
                <a:cs typeface="Lohit Hindi" pitchFamily="2"/>
              </a:rPr>
              <a:t>) zugehörig zum höheren Preisniveau p</a:t>
            </a:r>
            <a:r>
              <a:rPr lang="de-DE" sz="1400" baseline="-33000" dirty="0">
                <a:latin typeface="Times New Roman" pitchFamily="18"/>
                <a:ea typeface="Droid Sans Fallback" pitchFamily="2"/>
                <a:cs typeface="Lohit Hindi" pitchFamily="2"/>
              </a:rPr>
              <a:t>1</a:t>
            </a:r>
            <a:r>
              <a:rPr lang="de-DE" sz="1400" dirty="0">
                <a:latin typeface="Times New Roman" pitchFamily="18"/>
                <a:ea typeface="Droid Sans Fallback" pitchFamily="2"/>
                <a:cs typeface="Lohit Hindi" pitchFamily="2"/>
              </a:rPr>
              <a:t>.</a:t>
            </a:r>
          </a:p>
          <a:p>
            <a:endParaRPr lang="de-DE" sz="1400" dirty="0">
              <a:latin typeface="Times New Roman" pitchFamily="18"/>
              <a:ea typeface="Droid Sans Fallback" pitchFamily="2"/>
              <a:cs typeface="Lohit Hindi" pitchFamily="2"/>
            </a:endParaRPr>
          </a:p>
          <a:p>
            <a:endParaRPr lang="de-DE" sz="1400" dirty="0"/>
          </a:p>
          <a:p>
            <a:r>
              <a:rPr lang="de-DE" sz="1996" dirty="0"/>
              <a:t>  </a:t>
            </a:r>
          </a:p>
        </p:txBody>
      </p:sp>
      <p:sp>
        <p:nvSpPr>
          <p:cNvPr id="45" name="Textfeld 44"/>
          <p:cNvSpPr txBox="1"/>
          <p:nvPr/>
        </p:nvSpPr>
        <p:spPr>
          <a:xfrm>
            <a:off x="7271396" y="2539770"/>
            <a:ext cx="4920604" cy="746038"/>
          </a:xfrm>
          <a:prstGeom prst="rect">
            <a:avLst/>
          </a:prstGeom>
          <a:noFill/>
          <a:ln>
            <a:noFill/>
          </a:ln>
        </p:spPr>
        <p:txBody>
          <a:bodyPr vert="horz" wrap="square" lIns="81646" tIns="40823" rIns="81646" bIns="40823" anchorCtr="0" compatLnSpc="0">
            <a:noAutofit/>
          </a:bodyPr>
          <a:lstStyle/>
          <a:p>
            <a:r>
              <a:rPr lang="de-DE" sz="1400" dirty="0"/>
              <a:t>Dieses Procedere kann wiederum für alle Preise durchgeführt werden und man erhält insgesamt den fallenden Zusammenhang zwischen Einkommen Y und Preis p</a:t>
            </a:r>
            <a:endParaRPr lang="de-DE" sz="1400" dirty="0">
              <a:latin typeface="Times New Roman" pitchFamily="18"/>
              <a:ea typeface="Droid Sans Fallback" pitchFamily="2"/>
              <a:cs typeface="Lohit Hindi" pitchFamily="2"/>
            </a:endParaRPr>
          </a:p>
          <a:p>
            <a:endParaRPr lang="de-DE" sz="1400" dirty="0">
              <a:latin typeface="Times New Roman" pitchFamily="18"/>
              <a:ea typeface="Droid Sans Fallback" pitchFamily="2"/>
              <a:cs typeface="Lohit Hindi" pitchFamily="2"/>
            </a:endParaRPr>
          </a:p>
          <a:p>
            <a:endParaRPr lang="de-DE" sz="1400" dirty="0"/>
          </a:p>
          <a:p>
            <a:r>
              <a:rPr lang="de-DE" sz="1996" dirty="0"/>
              <a:t>  </a:t>
            </a:r>
          </a:p>
        </p:txBody>
      </p:sp>
      <p:cxnSp>
        <p:nvCxnSpPr>
          <p:cNvPr id="46" name="Gerade Verbindung mit Pfeil 45"/>
          <p:cNvCxnSpPr/>
          <p:nvPr/>
        </p:nvCxnSpPr>
        <p:spPr>
          <a:xfrm flipH="1" flipV="1">
            <a:off x="1720125" y="4865491"/>
            <a:ext cx="1" cy="33844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7" name="Rechteck 46">
            <a:extLst>
              <a:ext uri="{FF2B5EF4-FFF2-40B4-BE49-F238E27FC236}">
                <a16:creationId xmlns:a16="http://schemas.microsoft.com/office/drawing/2014/main" id="{B27D54DD-87E9-4A08-9306-EE71AEB558C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41668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9"/>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4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0"/>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2" grpId="0"/>
      <p:bldP spid="23" grpId="0" animBg="1"/>
      <p:bldP spid="25" grpId="0"/>
      <p:bldP spid="30" grpId="0"/>
      <p:bldP spid="31" grpId="0"/>
      <p:bldP spid="33" grpId="0" animBg="1"/>
      <p:bldP spid="37" grpId="0" animBg="1"/>
      <p:bldP spid="39" grpId="0"/>
      <p:bldP spid="40" grpId="0"/>
      <p:bldP spid="42" grpId="0"/>
      <p:bldP spid="43" grpId="0"/>
      <p:bldP spid="44" grpId="0"/>
      <p:bldP spid="4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DD995C70-389C-4946-9A69-C8B44D0268D5}"/>
              </a:ext>
            </a:extLst>
          </p:cNvPr>
          <p:cNvSpPr txBox="1"/>
          <p:nvPr/>
        </p:nvSpPr>
        <p:spPr>
          <a:xfrm>
            <a:off x="3777693" y="41166"/>
            <a:ext cx="3656292" cy="564050"/>
          </a:xfrm>
          <a:prstGeom prst="rect">
            <a:avLst/>
          </a:prstGeom>
          <a:noFill/>
          <a:ln>
            <a:noFill/>
          </a:ln>
        </p:spPr>
        <p:txBody>
          <a:bodyPr vert="horz" wrap="none" lIns="81646" tIns="40823" rIns="81646" bIns="40823" anchorCtr="0" compatLnSpc="0">
            <a:spAutoFit/>
          </a:bodyPr>
          <a:lstStyle/>
          <a:p>
            <a:pPr hangingPunct="0"/>
            <a:r>
              <a:rPr lang="de-DE" sz="3266" dirty="0">
                <a:latin typeface="Arial" pitchFamily="18"/>
                <a:ea typeface="Droid Sans Fallback" pitchFamily="2"/>
                <a:cs typeface="Lohit Hindi" pitchFamily="2"/>
              </a:rPr>
              <a:t>Das AS-AD-Modell</a:t>
            </a:r>
          </a:p>
        </p:txBody>
      </p:sp>
      <p:sp>
        <p:nvSpPr>
          <p:cNvPr id="4" name="Gerader Verbinder 3">
            <a:extLst>
              <a:ext uri="{FF2B5EF4-FFF2-40B4-BE49-F238E27FC236}">
                <a16:creationId xmlns:a16="http://schemas.microsoft.com/office/drawing/2014/main" id="{6F7265B8-2DBF-4961-9626-5BC7AA086094}"/>
              </a:ext>
            </a:extLst>
          </p:cNvPr>
          <p:cNvSpPr/>
          <p:nvPr/>
        </p:nvSpPr>
        <p:spPr>
          <a:xfrm flipV="1">
            <a:off x="3842930" y="947751"/>
            <a:ext cx="0" cy="2808636"/>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5" name="Gerader Verbinder 4">
            <a:extLst>
              <a:ext uri="{FF2B5EF4-FFF2-40B4-BE49-F238E27FC236}">
                <a16:creationId xmlns:a16="http://schemas.microsoft.com/office/drawing/2014/main" id="{85AA6BA5-7596-459F-960C-A1C7A476BA49}"/>
              </a:ext>
            </a:extLst>
          </p:cNvPr>
          <p:cNvSpPr/>
          <p:nvPr/>
        </p:nvSpPr>
        <p:spPr>
          <a:xfrm>
            <a:off x="3842931" y="3756387"/>
            <a:ext cx="3853708"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6" name="Textfeld 5">
            <a:extLst>
              <a:ext uri="{FF2B5EF4-FFF2-40B4-BE49-F238E27FC236}">
                <a16:creationId xmlns:a16="http://schemas.microsoft.com/office/drawing/2014/main" id="{9424DEAD-F003-4323-B26B-DB1169DF3F0E}"/>
              </a:ext>
            </a:extLst>
          </p:cNvPr>
          <p:cNvSpPr txBox="1"/>
          <p:nvPr/>
        </p:nvSpPr>
        <p:spPr>
          <a:xfrm>
            <a:off x="3386037" y="949057"/>
            <a:ext cx="269595"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p>
        </p:txBody>
      </p:sp>
      <p:sp>
        <p:nvSpPr>
          <p:cNvPr id="7" name="Textfeld 6">
            <a:extLst>
              <a:ext uri="{FF2B5EF4-FFF2-40B4-BE49-F238E27FC236}">
                <a16:creationId xmlns:a16="http://schemas.microsoft.com/office/drawing/2014/main" id="{F4DCF266-2B56-4DAE-ACE1-9E07DAEFA0D5}"/>
              </a:ext>
            </a:extLst>
          </p:cNvPr>
          <p:cNvSpPr txBox="1"/>
          <p:nvPr/>
        </p:nvSpPr>
        <p:spPr>
          <a:xfrm>
            <a:off x="7272731" y="3791004"/>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8" name="Gerader Verbinder 7">
            <a:extLst>
              <a:ext uri="{FF2B5EF4-FFF2-40B4-BE49-F238E27FC236}">
                <a16:creationId xmlns:a16="http://schemas.microsoft.com/office/drawing/2014/main" id="{68A40476-CB54-45DB-8FD7-9595FD6EE111}"/>
              </a:ext>
            </a:extLst>
          </p:cNvPr>
          <p:cNvSpPr/>
          <p:nvPr/>
        </p:nvSpPr>
        <p:spPr>
          <a:xfrm flipV="1">
            <a:off x="4168863" y="1567611"/>
            <a:ext cx="2220781" cy="1632927"/>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9" name="Textfeld 8">
            <a:extLst>
              <a:ext uri="{FF2B5EF4-FFF2-40B4-BE49-F238E27FC236}">
                <a16:creationId xmlns:a16="http://schemas.microsoft.com/office/drawing/2014/main" id="{CA5B844C-EEB6-4341-AB11-1AF802A3D8FD}"/>
              </a:ext>
            </a:extLst>
          </p:cNvPr>
          <p:cNvSpPr txBox="1"/>
          <p:nvPr/>
        </p:nvSpPr>
        <p:spPr>
          <a:xfrm>
            <a:off x="5435688" y="3757040"/>
            <a:ext cx="385973"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r>
              <a:rPr lang="de-DE" sz="1633" baseline="33000">
                <a:latin typeface="Times New Roman" pitchFamily="18"/>
                <a:ea typeface="Droid Sans Fallback" pitchFamily="2"/>
                <a:cs typeface="Lohit Hindi" pitchFamily="2"/>
              </a:rPr>
              <a:t>*</a:t>
            </a:r>
          </a:p>
        </p:txBody>
      </p:sp>
      <p:sp>
        <p:nvSpPr>
          <p:cNvPr id="10" name="Gerader Verbinder 9">
            <a:extLst>
              <a:ext uri="{FF2B5EF4-FFF2-40B4-BE49-F238E27FC236}">
                <a16:creationId xmlns:a16="http://schemas.microsoft.com/office/drawing/2014/main" id="{5BEA1059-A41B-47CE-8DB9-7BC2441291BA}"/>
              </a:ext>
            </a:extLst>
          </p:cNvPr>
          <p:cNvSpPr/>
          <p:nvPr/>
        </p:nvSpPr>
        <p:spPr>
          <a:xfrm flipH="1" flipV="1">
            <a:off x="3842604" y="2123459"/>
            <a:ext cx="1763235" cy="32005"/>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1" name="Textfeld 10">
            <a:extLst>
              <a:ext uri="{FF2B5EF4-FFF2-40B4-BE49-F238E27FC236}">
                <a16:creationId xmlns:a16="http://schemas.microsoft.com/office/drawing/2014/main" id="{639BE826-AE6C-477A-B8C1-96B1F62BB91E}"/>
              </a:ext>
            </a:extLst>
          </p:cNvPr>
          <p:cNvSpPr txBox="1"/>
          <p:nvPr/>
        </p:nvSpPr>
        <p:spPr>
          <a:xfrm>
            <a:off x="3452988" y="1984334"/>
            <a:ext cx="339422"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a:t>
            </a:r>
          </a:p>
        </p:txBody>
      </p:sp>
      <p:sp>
        <p:nvSpPr>
          <p:cNvPr id="12" name="Textfeld 11">
            <a:extLst>
              <a:ext uri="{FF2B5EF4-FFF2-40B4-BE49-F238E27FC236}">
                <a16:creationId xmlns:a16="http://schemas.microsoft.com/office/drawing/2014/main" id="{1966056F-C5E8-4BD0-8B1E-B0EAC2D97A25}"/>
              </a:ext>
            </a:extLst>
          </p:cNvPr>
          <p:cNvSpPr txBox="1"/>
          <p:nvPr/>
        </p:nvSpPr>
        <p:spPr>
          <a:xfrm>
            <a:off x="6096370" y="1110718"/>
            <a:ext cx="1459472"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AS-Kurve</a:t>
            </a:r>
          </a:p>
        </p:txBody>
      </p:sp>
      <p:sp>
        <p:nvSpPr>
          <p:cNvPr id="13" name="Gerader Verbinder 12">
            <a:extLst>
              <a:ext uri="{FF2B5EF4-FFF2-40B4-BE49-F238E27FC236}">
                <a16:creationId xmlns:a16="http://schemas.microsoft.com/office/drawing/2014/main" id="{D27E93F8-652F-4958-A75E-72EC8405838A}"/>
              </a:ext>
            </a:extLst>
          </p:cNvPr>
          <p:cNvSpPr/>
          <p:nvPr/>
        </p:nvSpPr>
        <p:spPr>
          <a:xfrm flipH="1">
            <a:off x="5605839" y="2155465"/>
            <a:ext cx="327" cy="1600922"/>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4" name="Textfeld 13">
            <a:extLst>
              <a:ext uri="{FF2B5EF4-FFF2-40B4-BE49-F238E27FC236}">
                <a16:creationId xmlns:a16="http://schemas.microsoft.com/office/drawing/2014/main" id="{4621E40A-ABD5-492D-8AF2-17C1F5927953}"/>
              </a:ext>
            </a:extLst>
          </p:cNvPr>
          <p:cNvSpPr txBox="1"/>
          <p:nvPr/>
        </p:nvSpPr>
        <p:spPr>
          <a:xfrm>
            <a:off x="7043467" y="2711313"/>
            <a:ext cx="1476143"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AD-Kurve</a:t>
            </a:r>
          </a:p>
        </p:txBody>
      </p:sp>
      <p:sp>
        <p:nvSpPr>
          <p:cNvPr id="15" name="Gerader Verbinder 14">
            <a:extLst>
              <a:ext uri="{FF2B5EF4-FFF2-40B4-BE49-F238E27FC236}">
                <a16:creationId xmlns:a16="http://schemas.microsoft.com/office/drawing/2014/main" id="{98F92621-0331-4FB4-AE09-1DF0B8B6B21D}"/>
              </a:ext>
            </a:extLst>
          </p:cNvPr>
          <p:cNvSpPr/>
          <p:nvPr/>
        </p:nvSpPr>
        <p:spPr>
          <a:xfrm flipH="1" flipV="1">
            <a:off x="4299497" y="1371986"/>
            <a:ext cx="2678001" cy="1567610"/>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6" name="Textfeld 15">
            <a:extLst>
              <a:ext uri="{FF2B5EF4-FFF2-40B4-BE49-F238E27FC236}">
                <a16:creationId xmlns:a16="http://schemas.microsoft.com/office/drawing/2014/main" id="{03EB2B1B-BBEC-4115-96CA-9A8ED84C0692}"/>
              </a:ext>
            </a:extLst>
          </p:cNvPr>
          <p:cNvSpPr txBox="1"/>
          <p:nvPr/>
        </p:nvSpPr>
        <p:spPr>
          <a:xfrm>
            <a:off x="10633" y="4080255"/>
            <a:ext cx="8678971" cy="2676145"/>
          </a:xfrm>
          <a:prstGeom prst="rect">
            <a:avLst/>
          </a:prstGeom>
          <a:noFill/>
          <a:ln>
            <a:noFill/>
          </a:ln>
        </p:spPr>
        <p:txBody>
          <a:bodyPr vert="horz" wrap="square" lIns="81646" tIns="40823" rIns="81646" bIns="40823" anchorCtr="0" compatLnSpc="0">
            <a:noAutofit/>
          </a:bodyPr>
          <a:lstStyle/>
          <a:p>
            <a:pPr hangingPunct="0"/>
            <a:r>
              <a:rPr lang="de-DE" sz="2000" dirty="0">
                <a:latin typeface="Times New Roman" pitchFamily="18"/>
                <a:ea typeface="Droid Sans Fallback" pitchFamily="2"/>
                <a:cs typeface="Lohit Hindi" pitchFamily="2"/>
              </a:rPr>
              <a:t>Zusammengenommen ergibt sich auch aus makroökonomischer Sicht, das aus der Mikroökonomie bekannte Preis-Mengen-Diagramm für Angebot und Nachfrage. </a:t>
            </a:r>
          </a:p>
          <a:p>
            <a:pPr hangingPunct="0"/>
            <a:endParaRPr lang="de-DE" sz="2000" dirty="0">
              <a:latin typeface="Times New Roman" pitchFamily="18"/>
              <a:ea typeface="Droid Sans Fallback" pitchFamily="2"/>
              <a:cs typeface="Lohit Hindi" pitchFamily="2"/>
            </a:endParaRPr>
          </a:p>
          <a:p>
            <a:pPr hangingPunct="0"/>
            <a:r>
              <a:rPr lang="de-DE" sz="2000" dirty="0">
                <a:latin typeface="Times New Roman" pitchFamily="18"/>
                <a:ea typeface="Droid Sans Fallback" pitchFamily="2"/>
                <a:cs typeface="Lohit Hindi" pitchFamily="2"/>
              </a:rPr>
              <a:t>Achtung! Die Ableitung des Preis-Mengen-Zusammenhangs ist dabei nicht mit der mikroökonomischen Ableitung zu verwechseln. Es handelt sich hier um makroökonomische Argumentationen mit aggregierten Größen.</a:t>
            </a:r>
          </a:p>
          <a:p>
            <a:pPr hangingPunct="0"/>
            <a:endParaRPr lang="de-DE" sz="2000" dirty="0">
              <a:latin typeface="Times New Roman" pitchFamily="18"/>
              <a:ea typeface="Droid Sans Fallback" pitchFamily="2"/>
              <a:cs typeface="Lohit Hindi" pitchFamily="2"/>
            </a:endParaRPr>
          </a:p>
          <a:p>
            <a:pPr hangingPunct="0"/>
            <a:r>
              <a:rPr lang="de-DE" sz="2000" dirty="0">
                <a:latin typeface="Times New Roman" pitchFamily="18"/>
                <a:ea typeface="Droid Sans Fallback" pitchFamily="2"/>
                <a:cs typeface="Lohit Hindi" pitchFamily="2"/>
              </a:rPr>
              <a:t>Insgesamt resultiert das (kurzfristige) gesamtwirtschaftliche Gleichgewicht (p</a:t>
            </a:r>
            <a:r>
              <a:rPr lang="de-DE" sz="2000" baseline="33000" dirty="0">
                <a:latin typeface="Times New Roman" pitchFamily="18"/>
                <a:ea typeface="Droid Sans Fallback" pitchFamily="2"/>
                <a:cs typeface="Lohit Hindi" pitchFamily="2"/>
              </a:rPr>
              <a:t>*</a:t>
            </a:r>
            <a:r>
              <a:rPr lang="de-DE" sz="2000" dirty="0">
                <a:latin typeface="Times New Roman" pitchFamily="18"/>
                <a:ea typeface="Droid Sans Fallback" pitchFamily="2"/>
                <a:cs typeface="Lohit Hindi" pitchFamily="2"/>
              </a:rPr>
              <a:t>,Y</a:t>
            </a:r>
            <a:r>
              <a:rPr lang="de-DE" sz="2000" baseline="33000" dirty="0">
                <a:latin typeface="Times New Roman" pitchFamily="18"/>
                <a:ea typeface="Droid Sans Fallback" pitchFamily="2"/>
                <a:cs typeface="Lohit Hindi" pitchFamily="2"/>
              </a:rPr>
              <a:t>*</a:t>
            </a:r>
            <a:r>
              <a:rPr lang="de-DE" sz="2000" dirty="0">
                <a:latin typeface="Times New Roman" pitchFamily="18"/>
                <a:ea typeface="Droid Sans Fallback" pitchFamily="2"/>
                <a:cs typeface="Lohit Hindi" pitchFamily="2"/>
              </a:rPr>
              <a:t>).</a:t>
            </a:r>
          </a:p>
          <a:p>
            <a:pPr hangingPunct="0"/>
            <a:endParaRPr lang="de-DE" sz="2000" dirty="0">
              <a:latin typeface="Times New Roman" pitchFamily="18"/>
              <a:ea typeface="Droid Sans Fallback" pitchFamily="2"/>
              <a:cs typeface="Lohit Hindi" pitchFamily="2"/>
            </a:endParaRPr>
          </a:p>
          <a:p>
            <a:pPr hangingPunct="0"/>
            <a:endParaRPr lang="de-DE" sz="2000" dirty="0">
              <a:latin typeface="Times New Roman" pitchFamily="18"/>
              <a:ea typeface="Droid Sans Fallback" pitchFamily="2"/>
              <a:cs typeface="Lohit Hindi" pitchFamily="2"/>
            </a:endParaRPr>
          </a:p>
          <a:p>
            <a:pPr hangingPunct="0"/>
            <a:endParaRPr lang="de-DE" sz="2000" dirty="0">
              <a:latin typeface="Times New Roman" pitchFamily="18"/>
              <a:ea typeface="Droid Sans Fallback" pitchFamily="2"/>
              <a:cs typeface="Lohit Hindi" pitchFamily="2"/>
            </a:endParaRPr>
          </a:p>
        </p:txBody>
      </p:sp>
      <p:sp>
        <p:nvSpPr>
          <p:cNvPr id="17" name="Rechteck 16">
            <a:extLst>
              <a:ext uri="{FF2B5EF4-FFF2-40B4-BE49-F238E27FC236}">
                <a16:creationId xmlns:a16="http://schemas.microsoft.com/office/drawing/2014/main" id="{7C3108AC-5A58-4FD9-9602-B2CA1ACFB83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43094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0" grpId="0" animBg="1"/>
      <p:bldP spid="11" grpId="0"/>
      <p:bldP spid="12" grpId="0"/>
      <p:bldP spid="13" grpId="0" animBg="1"/>
      <p:bldP spid="14" grpId="0"/>
      <p:bldP spid="15"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1945</Words>
  <Application>Microsoft Office PowerPoint</Application>
  <PresentationFormat>Breitbild</PresentationFormat>
  <Paragraphs>243</Paragraphs>
  <Slides>14</Slides>
  <Notes>12</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14</vt:i4>
      </vt:variant>
    </vt:vector>
  </HeadingPairs>
  <TitlesOfParts>
    <vt:vector size="22" baseType="lpstr">
      <vt:lpstr>Arial</vt:lpstr>
      <vt:lpstr>Calibri</vt:lpstr>
      <vt:lpstr>Calibri Light</vt:lpstr>
      <vt:lpstr>Cambria Math</vt:lpstr>
      <vt:lpstr>Sparkasse Rg</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Bernhard Köster</cp:lastModifiedBy>
  <cp:revision>716</cp:revision>
  <dcterms:created xsi:type="dcterms:W3CDTF">2019-02-11T10:45:01Z</dcterms:created>
  <dcterms:modified xsi:type="dcterms:W3CDTF">2022-05-12T14:07:35Z</dcterms:modified>
</cp:coreProperties>
</file>