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328" r:id="rId2"/>
    <p:sldId id="1329" r:id="rId3"/>
    <p:sldId id="1330" r:id="rId4"/>
    <p:sldId id="1331" r:id="rId5"/>
    <p:sldId id="1332" r:id="rId6"/>
    <p:sldId id="136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7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949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399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9255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17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D198-5CEA-4799-A978-D962845159A2}" type="datetime1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0BD0-1847-4B21-B685-C3A45E7D7413}" type="datetime1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6176-E65F-4264-AD61-F5E2A092842D}" type="datetime1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E647-126E-458F-AFBA-019880C78C7A}" type="datetime1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E619-D22B-4CC6-9486-A488AA3E0A88}" type="datetime1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A83-2154-4301-8991-B0300989FFEC}" type="datetime1">
              <a:rPr lang="de-DE" smtClean="0"/>
              <a:t>27.04.2022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6F7-720F-4E1D-9DF0-81165B8FF329}" type="datetime1">
              <a:rPr lang="de-DE" smtClean="0"/>
              <a:t>27.04.2022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442C-BC34-49A6-8DEF-CF7AE8DED9D8}" type="datetime1">
              <a:rPr lang="de-DE" smtClean="0"/>
              <a:t>27.04.2022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A00D-E82C-4133-B939-9886F70DF297}" type="datetime1">
              <a:rPr lang="de-DE" smtClean="0"/>
              <a:t>27.04.2022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DAF5-50DC-4538-9FBE-59A29A326876}" type="datetime1">
              <a:rPr lang="de-DE" smtClean="0"/>
              <a:t>27.04.2022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E05F-6CFE-4151-AF7F-8C1CF57AD225}" type="datetime1">
              <a:rPr lang="de-DE" smtClean="0"/>
              <a:t>27.04.2022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A1ED9-BB09-40F6-A96D-FA6BE76D4140}" type="datetime1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0.png"/><Relationship Id="rId13" Type="http://schemas.openxmlformats.org/officeDocument/2006/relationships/image" Target="../media/image14.png"/><Relationship Id="rId3" Type="http://schemas.openxmlformats.org/officeDocument/2006/relationships/image" Target="../media/image430.png"/><Relationship Id="rId7" Type="http://schemas.openxmlformats.org/officeDocument/2006/relationships/image" Target="../media/image80.png"/><Relationship Id="rId12" Type="http://schemas.openxmlformats.org/officeDocument/2006/relationships/image" Target="../media/image59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6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0.png"/><Relationship Id="rId11" Type="http://schemas.openxmlformats.org/officeDocument/2006/relationships/image" Target="../media/image1200.png"/><Relationship Id="rId5" Type="http://schemas.openxmlformats.org/officeDocument/2006/relationships/image" Target="../media/image620.png"/><Relationship Id="rId15" Type="http://schemas.openxmlformats.org/officeDocument/2006/relationships/image" Target="../media/image1610.png"/><Relationship Id="rId10" Type="http://schemas.openxmlformats.org/officeDocument/2006/relationships/image" Target="../media/image1110.png"/><Relationship Id="rId4" Type="http://schemas.openxmlformats.org/officeDocument/2006/relationships/image" Target="../media/image510.png"/><Relationship Id="rId9" Type="http://schemas.openxmlformats.org/officeDocument/2006/relationships/image" Target="../media/image1000.png"/><Relationship Id="rId14" Type="http://schemas.openxmlformats.org/officeDocument/2006/relationships/image" Target="../media/image15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mit Pfeil 17"/>
          <p:cNvCxnSpPr/>
          <p:nvPr/>
        </p:nvCxnSpPr>
        <p:spPr>
          <a:xfrm flipV="1">
            <a:off x="1270218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Shape 2"/>
          <p:cNvSpPr txBox="1"/>
          <p:nvPr/>
        </p:nvSpPr>
        <p:spPr>
          <a:xfrm>
            <a:off x="363085" y="-991"/>
            <a:ext cx="4577608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1270218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1270218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1270218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1270218" y="1011999"/>
            <a:ext cx="2417001" cy="228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1270218" y="2018904"/>
            <a:ext cx="3222735" cy="82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1270218" y="1496309"/>
            <a:ext cx="3222735" cy="82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2739058" y="2018904"/>
            <a:ext cx="0" cy="4219043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923461" y="2710432"/>
            <a:ext cx="0" cy="3565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4529711" y="186121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(G)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4246855" y="118085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(</a:t>
            </a:r>
            <a:r>
              <a:rPr lang="de-DE" sz="1600" dirty="0"/>
              <a:t>G+</a:t>
            </a:r>
            <a:r>
              <a:rPr lang="de-DE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∆G)</a:t>
            </a:r>
            <a:endParaRPr lang="de-DE" sz="1633" dirty="0"/>
          </a:p>
        </p:txBody>
      </p:sp>
      <p:sp>
        <p:nvSpPr>
          <p:cNvPr id="36" name="Textfeld 35"/>
          <p:cNvSpPr txBox="1"/>
          <p:nvPr/>
        </p:nvSpPr>
        <p:spPr>
          <a:xfrm>
            <a:off x="939935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8" name="Textfeld 37"/>
          <p:cNvSpPr txBox="1"/>
          <p:nvPr/>
        </p:nvSpPr>
        <p:spPr>
          <a:xfrm>
            <a:off x="4732409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008921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4732409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943596" y="4147568"/>
            <a:ext cx="30328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  <a:r>
              <a:rPr lang="de-DE" sz="1633" baseline="-25000" dirty="0"/>
              <a:t>1</a:t>
            </a:r>
            <a:endParaRPr lang="de-DE" sz="1633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1596840" y="4103967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702471" y="5890256"/>
            <a:ext cx="740908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IS(G)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3948517" y="2702003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 </a:t>
            </a:r>
            <a:r>
              <a:rPr lang="de-DE" sz="1633" dirty="0"/>
              <a:t>&gt;0</a:t>
            </a:r>
          </a:p>
        </p:txBody>
      </p:sp>
      <p:cxnSp>
        <p:nvCxnSpPr>
          <p:cNvPr id="61" name="Gerade Verbindung 60"/>
          <p:cNvCxnSpPr/>
          <p:nvPr/>
        </p:nvCxnSpPr>
        <p:spPr>
          <a:xfrm flipH="1" flipV="1">
            <a:off x="1903289" y="4336680"/>
            <a:ext cx="849217" cy="21361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H="1">
            <a:off x="1270218" y="4343541"/>
            <a:ext cx="65324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7634924" y="2028741"/>
            <a:ext cx="18473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33" dirty="0"/>
          </a:p>
        </p:txBody>
      </p:sp>
      <p:sp>
        <p:nvSpPr>
          <p:cNvPr id="70" name="Textfeld 69"/>
          <p:cNvSpPr txBox="1"/>
          <p:nvPr/>
        </p:nvSpPr>
        <p:spPr>
          <a:xfrm>
            <a:off x="3477059" y="75070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5539902" y="5033372"/>
            <a:ext cx="6652098" cy="16603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1600" dirty="0" err="1"/>
              <a:t>Im</a:t>
            </a:r>
            <a:r>
              <a:rPr lang="en-US" sz="1600" dirty="0"/>
              <a:t> </a:t>
            </a:r>
            <a:r>
              <a:rPr lang="de-DE" sz="1600" dirty="0"/>
              <a:t>Y-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en-US" sz="1600" dirty="0"/>
              <a:t>-</a:t>
            </a:r>
            <a:r>
              <a:rPr lang="en-US" sz="1600" dirty="0" err="1"/>
              <a:t>Diagramm</a:t>
            </a:r>
            <a:r>
              <a:rPr lang="en-US" sz="1600" dirty="0"/>
              <a:t> </a:t>
            </a:r>
            <a:r>
              <a:rPr lang="en-US" sz="1600" dirty="0" err="1"/>
              <a:t>verschiebt</a:t>
            </a:r>
            <a:r>
              <a:rPr lang="en-US" sz="1600" dirty="0"/>
              <a:t> </a:t>
            </a:r>
            <a:r>
              <a:rPr lang="en-US" sz="1600" dirty="0" err="1"/>
              <a:t>sich</a:t>
            </a:r>
            <a:r>
              <a:rPr lang="en-US" sz="1600" dirty="0"/>
              <a:t> die </a:t>
            </a:r>
            <a:r>
              <a:rPr lang="en-US" sz="1600" dirty="0" err="1"/>
              <a:t>gesamtwirtschaftliche</a:t>
            </a:r>
            <a:r>
              <a:rPr lang="en-US" sz="1600" dirty="0"/>
              <a:t> </a:t>
            </a:r>
            <a:r>
              <a:rPr lang="en-US" sz="1600" dirty="0" err="1"/>
              <a:t>Nachfrage</a:t>
            </a:r>
            <a:r>
              <a:rPr lang="en-US" sz="1600" dirty="0"/>
              <a:t> </a:t>
            </a:r>
            <a:r>
              <a:rPr lang="en-US" sz="1600" dirty="0" err="1"/>
              <a:t>nach</a:t>
            </a:r>
            <a:r>
              <a:rPr lang="en-US" sz="1600" dirty="0"/>
              <a:t> </a:t>
            </a:r>
            <a:r>
              <a:rPr lang="en-US" sz="1600" dirty="0" err="1"/>
              <a:t>oben</a:t>
            </a:r>
            <a:r>
              <a:rPr lang="en-US" sz="1600" dirty="0"/>
              <a:t> (</a:t>
            </a:r>
            <a:r>
              <a:rPr lang="en-US" sz="1600" dirty="0" err="1"/>
              <a:t>vgl</a:t>
            </a:r>
            <a:r>
              <a:rPr lang="en-US" sz="1600" dirty="0"/>
              <a:t>. </a:t>
            </a:r>
            <a:r>
              <a:rPr lang="en-US" sz="1600" dirty="0" err="1"/>
              <a:t>Staatsausgabenmultiplikator</a:t>
            </a:r>
            <a:r>
              <a:rPr lang="en-US" sz="1600" dirty="0"/>
              <a:t> </a:t>
            </a:r>
            <a:r>
              <a:rPr lang="en-US" sz="1600" dirty="0" err="1"/>
              <a:t>im</a:t>
            </a:r>
            <a:r>
              <a:rPr lang="en-US" sz="1600" dirty="0"/>
              <a:t> </a:t>
            </a:r>
            <a:r>
              <a:rPr lang="en-US" sz="1600" dirty="0" err="1"/>
              <a:t>Keynesianischen</a:t>
            </a:r>
            <a:r>
              <a:rPr lang="en-US" sz="1600" dirty="0"/>
              <a:t> </a:t>
            </a:r>
            <a:r>
              <a:rPr lang="en-US" sz="1600" dirty="0" err="1"/>
              <a:t>Gütermarktmodell</a:t>
            </a:r>
            <a:r>
              <a:rPr lang="en-US" sz="1600" dirty="0"/>
              <a:t>)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en-US" sz="2177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1600" dirty="0"/>
              <a:t>Die IS-</a:t>
            </a:r>
            <a:r>
              <a:rPr lang="en-US" sz="1600" dirty="0" err="1"/>
              <a:t>Kurve</a:t>
            </a:r>
            <a:r>
              <a:rPr lang="en-US" sz="1600" dirty="0"/>
              <a:t> </a:t>
            </a:r>
            <a:r>
              <a:rPr lang="en-US" sz="1600" dirty="0" err="1"/>
              <a:t>verschiebt</a:t>
            </a:r>
            <a:r>
              <a:rPr lang="en-US" sz="1600" dirty="0"/>
              <a:t> </a:t>
            </a:r>
            <a:r>
              <a:rPr lang="en-US" sz="1600" dirty="0" err="1"/>
              <a:t>sich</a:t>
            </a:r>
            <a:r>
              <a:rPr lang="en-US" sz="1600" dirty="0"/>
              <a:t> </a:t>
            </a:r>
            <a:r>
              <a:rPr lang="en-US" sz="1600" dirty="0" err="1"/>
              <a:t>im</a:t>
            </a:r>
            <a:r>
              <a:rPr lang="en-US" sz="1600" dirty="0"/>
              <a:t> y-</a:t>
            </a:r>
            <a:r>
              <a:rPr lang="en-US" sz="1600" dirty="0" err="1"/>
              <a:t>i</a:t>
            </a:r>
            <a:r>
              <a:rPr lang="en-US" sz="1600" dirty="0"/>
              <a:t>-</a:t>
            </a:r>
            <a:r>
              <a:rPr lang="en-US" sz="1600" dirty="0" err="1"/>
              <a:t>Diagramm</a:t>
            </a:r>
            <a:r>
              <a:rPr lang="en-US" sz="1600" dirty="0"/>
              <a:t> </a:t>
            </a:r>
            <a:r>
              <a:rPr lang="en-US" sz="1600" dirty="0" err="1"/>
              <a:t>bei</a:t>
            </a:r>
            <a:r>
              <a:rPr lang="en-US" sz="1600" dirty="0"/>
              <a:t> </a:t>
            </a:r>
            <a:r>
              <a:rPr lang="en-US" sz="1600" dirty="0" err="1"/>
              <a:t>steigenden</a:t>
            </a:r>
            <a:r>
              <a:rPr lang="en-US" sz="1600" dirty="0"/>
              <a:t> </a:t>
            </a:r>
            <a:r>
              <a:rPr lang="en-US" sz="1600" dirty="0" err="1"/>
              <a:t>Staatsausgaben</a:t>
            </a:r>
            <a:r>
              <a:rPr lang="en-US" sz="1600" dirty="0"/>
              <a:t> </a:t>
            </a:r>
            <a:r>
              <a:rPr lang="en-US" sz="1600" dirty="0" err="1"/>
              <a:t>nach</a:t>
            </a:r>
            <a:r>
              <a:rPr lang="en-US" sz="1600" dirty="0"/>
              <a:t> </a:t>
            </a:r>
            <a:r>
              <a:rPr lang="en-US" sz="1600" dirty="0" err="1"/>
              <a:t>rechts</a:t>
            </a:r>
            <a:endParaRPr lang="de-DE" sz="1600" dirty="0"/>
          </a:p>
        </p:txBody>
      </p:sp>
      <p:sp>
        <p:nvSpPr>
          <p:cNvPr id="3" name="Rechteck 2"/>
          <p:cNvSpPr/>
          <p:nvPr/>
        </p:nvSpPr>
        <p:spPr>
          <a:xfrm>
            <a:off x="6119646" y="4577964"/>
            <a:ext cx="5629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IS-</a:t>
            </a:r>
            <a:r>
              <a:rPr lang="en-US" b="1" dirty="0" err="1"/>
              <a:t>Kurve</a:t>
            </a:r>
            <a:r>
              <a:rPr lang="en-US" b="1" dirty="0"/>
              <a:t> und </a:t>
            </a:r>
            <a:r>
              <a:rPr lang="en-US" b="1" dirty="0" err="1"/>
              <a:t>Fiskalpolitik</a:t>
            </a:r>
            <a:r>
              <a:rPr lang="en-US" b="1" dirty="0"/>
              <a:t> (</a:t>
            </a:r>
            <a:r>
              <a:rPr lang="en-US" b="1" dirty="0" err="1"/>
              <a:t>Erhöhung</a:t>
            </a:r>
            <a:r>
              <a:rPr lang="en-US" b="1" dirty="0"/>
              <a:t> der </a:t>
            </a:r>
            <a:r>
              <a:rPr lang="en-US" b="1" dirty="0" err="1"/>
              <a:t>Staatsausgaben</a:t>
            </a:r>
            <a:r>
              <a:rPr lang="en-US" b="1" dirty="0"/>
              <a:t>)</a:t>
            </a:r>
            <a:endParaRPr lang="de-DE" b="1" dirty="0"/>
          </a:p>
        </p:txBody>
      </p:sp>
      <p:sp>
        <p:nvSpPr>
          <p:cNvPr id="41" name="Textfeld 40"/>
          <p:cNvSpPr txBox="1"/>
          <p:nvPr/>
        </p:nvSpPr>
        <p:spPr>
          <a:xfrm>
            <a:off x="98155" y="2637525"/>
            <a:ext cx="952545" cy="3880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+I(i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)+G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  <a:p>
            <a:endParaRPr lang="de-DE" sz="2540" dirty="0"/>
          </a:p>
        </p:txBody>
      </p:sp>
      <p:sp>
        <p:nvSpPr>
          <p:cNvPr id="42" name="Textfeld 41"/>
          <p:cNvSpPr txBox="1"/>
          <p:nvPr/>
        </p:nvSpPr>
        <p:spPr>
          <a:xfrm>
            <a:off x="5285932" y="464332"/>
            <a:ext cx="6803565" cy="6437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Bestimmung der IS-Kurve hatten wir zu jedem Zinssatz i das zugehörige Einkommen Y bestimmt.</a:t>
            </a:r>
            <a:endParaRPr lang="de-DE" sz="2540" dirty="0"/>
          </a:p>
        </p:txBody>
      </p:sp>
      <p:sp>
        <p:nvSpPr>
          <p:cNvPr id="46" name="Textfeld 45"/>
          <p:cNvSpPr txBox="1"/>
          <p:nvPr/>
        </p:nvSpPr>
        <p:spPr>
          <a:xfrm>
            <a:off x="57832" y="2116338"/>
            <a:ext cx="1210308" cy="3880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+I(i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)+G+∆G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1575186" y="6324416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65" name="TextShape 2"/>
          <p:cNvSpPr txBox="1"/>
          <p:nvPr/>
        </p:nvSpPr>
        <p:spPr>
          <a:xfrm>
            <a:off x="5026969" y="-9962"/>
            <a:ext cx="4964210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→ Verschiebung der IS-Kurve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2453421" y="6312529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 +</a:t>
            </a: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cxnSp>
        <p:nvCxnSpPr>
          <p:cNvPr id="73" name="Gerade Verbindung 49"/>
          <p:cNvCxnSpPr/>
          <p:nvPr/>
        </p:nvCxnSpPr>
        <p:spPr>
          <a:xfrm>
            <a:off x="2361097" y="4014317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4317092" y="5208328"/>
            <a:ext cx="1289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IS(G</a:t>
            </a:r>
            <a:r>
              <a:rPr lang="de-DE" sz="2400" dirty="0"/>
              <a:t> </a:t>
            </a:r>
            <a:r>
              <a:rPr lang="de-DE" sz="2177" b="1" dirty="0"/>
              <a:t>+∆G)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1238155" y="3284281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2720296" y="3304921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 +</a:t>
            </a: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5265759" y="1011999"/>
            <a:ext cx="6803565" cy="6437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Jetzt gehen wir von der IS-Kurve aus und fragen uns, was passiert, wenn die Staatsausgaben um ∆G erhöht werden </a:t>
            </a:r>
            <a:endParaRPr lang="de-DE" sz="2540" dirty="0"/>
          </a:p>
        </p:txBody>
      </p:sp>
      <p:sp>
        <p:nvSpPr>
          <p:cNvPr id="78" name="Textfeld 77"/>
          <p:cNvSpPr txBox="1"/>
          <p:nvPr/>
        </p:nvSpPr>
        <p:spPr>
          <a:xfrm>
            <a:off x="5244860" y="1580530"/>
            <a:ext cx="6803565" cy="3874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Dies führt zu einer Erhöhung des vertikalen Achsenabschnitts der Y</a:t>
            </a:r>
            <a:r>
              <a:rPr lang="de-DE" sz="1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-Kurve</a:t>
            </a:r>
          </a:p>
        </p:txBody>
      </p:sp>
      <p:sp>
        <p:nvSpPr>
          <p:cNvPr id="79" name="Textfeld 78"/>
          <p:cNvSpPr txBox="1"/>
          <p:nvPr/>
        </p:nvSpPr>
        <p:spPr>
          <a:xfrm>
            <a:off x="5244860" y="1843105"/>
            <a:ext cx="6803565" cy="3874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damit insgesamt einer Verschiebung der Y</a:t>
            </a:r>
            <a:r>
              <a:rPr lang="de-DE" sz="1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-Kurve nach oben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5244859" y="2171274"/>
            <a:ext cx="6803565" cy="67849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Damit erhöht sich auch das zum Zinssatz i</a:t>
            </a:r>
            <a:r>
              <a:rPr lang="de-DE" sz="1400" baseline="-25000" dirty="0"/>
              <a:t>1</a:t>
            </a: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gehörende Einkommen von </a:t>
            </a:r>
            <a:r>
              <a:rPr lang="de-DE" sz="1400" dirty="0">
                <a:solidFill>
                  <a:srgbClr val="000000"/>
                </a:solidFill>
              </a:rPr>
              <a:t>Y</a:t>
            </a:r>
            <a:r>
              <a:rPr lang="de-DE" sz="1400" baseline="30000" dirty="0">
                <a:solidFill>
                  <a:srgbClr val="000000"/>
                </a:solidFill>
              </a:rPr>
              <a:t>*</a:t>
            </a:r>
            <a:r>
              <a:rPr lang="de-DE" sz="1400" baseline="-25000" dirty="0"/>
              <a:t>1</a:t>
            </a:r>
            <a:r>
              <a:rPr lang="de-DE" sz="1400" dirty="0">
                <a:solidFill>
                  <a:srgbClr val="000000"/>
                </a:solidFill>
              </a:rPr>
              <a:t>(</a:t>
            </a:r>
            <a:r>
              <a:rPr lang="de-DE" sz="1400" dirty="0"/>
              <a:t>G</a:t>
            </a:r>
            <a:r>
              <a:rPr lang="de-DE" sz="1400" dirty="0">
                <a:solidFill>
                  <a:srgbClr val="000000"/>
                </a:solidFill>
              </a:rPr>
              <a:t>) auf Y</a:t>
            </a:r>
            <a:r>
              <a:rPr lang="de-DE" sz="1400" baseline="30000" dirty="0">
                <a:solidFill>
                  <a:srgbClr val="000000"/>
                </a:solidFill>
              </a:rPr>
              <a:t>*</a:t>
            </a:r>
            <a:r>
              <a:rPr lang="de-DE" sz="1400" baseline="-25000" dirty="0"/>
              <a:t>1</a:t>
            </a:r>
            <a:r>
              <a:rPr lang="de-DE" sz="1400" dirty="0">
                <a:solidFill>
                  <a:srgbClr val="000000"/>
                </a:solidFill>
              </a:rPr>
              <a:t>(</a:t>
            </a:r>
            <a:r>
              <a:rPr lang="de-DE" sz="1400" dirty="0"/>
              <a:t>G +</a:t>
            </a: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sz="1400" dirty="0">
                <a:solidFill>
                  <a:srgbClr val="000000"/>
                </a:solidFill>
              </a:rPr>
              <a:t>)</a:t>
            </a:r>
            <a:endParaRPr lang="de-DE" sz="1400" dirty="0"/>
          </a:p>
        </p:txBody>
      </p:sp>
      <p:sp>
        <p:nvSpPr>
          <p:cNvPr id="81" name="Textfeld 80"/>
          <p:cNvSpPr txBox="1"/>
          <p:nvPr/>
        </p:nvSpPr>
        <p:spPr>
          <a:xfrm>
            <a:off x="5235789" y="2746067"/>
            <a:ext cx="6803565" cy="67849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Beim Übergang zum Zins-Einkommensdiagramm verschiebt sich damit auch der zur IS-Kurve gehörige Punkt (i</a:t>
            </a:r>
            <a:r>
              <a:rPr lang="de-DE" sz="1400" baseline="-25000" dirty="0"/>
              <a:t>1</a:t>
            </a: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1400" dirty="0">
                <a:solidFill>
                  <a:srgbClr val="000000"/>
                </a:solidFill>
              </a:rPr>
              <a:t>Y</a:t>
            </a:r>
            <a:r>
              <a:rPr lang="de-DE" sz="1400" baseline="30000" dirty="0">
                <a:solidFill>
                  <a:srgbClr val="000000"/>
                </a:solidFill>
              </a:rPr>
              <a:t>*</a:t>
            </a:r>
            <a:r>
              <a:rPr lang="de-DE" sz="1400" baseline="-25000" dirty="0"/>
              <a:t>1</a:t>
            </a:r>
            <a:r>
              <a:rPr lang="de-DE" sz="1400" dirty="0">
                <a:solidFill>
                  <a:srgbClr val="000000"/>
                </a:solidFill>
              </a:rPr>
              <a:t>(</a:t>
            </a:r>
            <a:r>
              <a:rPr lang="de-DE" sz="1400" dirty="0"/>
              <a:t>G</a:t>
            </a:r>
            <a:r>
              <a:rPr lang="de-DE" sz="1400" dirty="0">
                <a:solidFill>
                  <a:srgbClr val="000000"/>
                </a:solidFill>
              </a:rPr>
              <a:t>)</a:t>
            </a: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auf (i</a:t>
            </a:r>
            <a:r>
              <a:rPr lang="de-DE" sz="1400" baseline="-25000" dirty="0"/>
              <a:t>1</a:t>
            </a: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1400" dirty="0">
                <a:solidFill>
                  <a:srgbClr val="000000"/>
                </a:solidFill>
              </a:rPr>
              <a:t>Y</a:t>
            </a:r>
            <a:r>
              <a:rPr lang="de-DE" sz="1400" baseline="30000" dirty="0">
                <a:solidFill>
                  <a:srgbClr val="000000"/>
                </a:solidFill>
              </a:rPr>
              <a:t>*</a:t>
            </a:r>
            <a:r>
              <a:rPr lang="de-DE" sz="1400" baseline="-25000" dirty="0"/>
              <a:t>1</a:t>
            </a:r>
            <a:r>
              <a:rPr lang="de-DE" sz="1400" dirty="0">
                <a:solidFill>
                  <a:srgbClr val="000000"/>
                </a:solidFill>
              </a:rPr>
              <a:t>(</a:t>
            </a:r>
            <a:r>
              <a:rPr lang="de-DE" sz="1400" dirty="0"/>
              <a:t>G +</a:t>
            </a: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sz="1400" dirty="0">
                <a:solidFill>
                  <a:srgbClr val="000000"/>
                </a:solidFill>
              </a:rPr>
              <a:t>))</a:t>
            </a: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400" dirty="0"/>
          </a:p>
        </p:txBody>
      </p:sp>
      <p:sp>
        <p:nvSpPr>
          <p:cNvPr id="82" name="Textfeld 81"/>
          <p:cNvSpPr txBox="1"/>
          <p:nvPr/>
        </p:nvSpPr>
        <p:spPr>
          <a:xfrm>
            <a:off x="5204031" y="3378015"/>
            <a:ext cx="6803565" cy="9727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dieses Procedere aber für alle Zinssätze i durchgeführt  werden muss, also alle Punkte auf der ursprünglichen IS-Kurve IS(G), verschiebt sich damit insgesamt die IS-Kurve nach rechts von IS(G) auf IS(G+∆G).</a:t>
            </a:r>
            <a:endParaRPr lang="de-DE" sz="1400" dirty="0"/>
          </a:p>
        </p:txBody>
      </p:sp>
      <p:cxnSp>
        <p:nvCxnSpPr>
          <p:cNvPr id="21" name="Gerade Verbindung mit Pfeil 20"/>
          <p:cNvCxnSpPr/>
          <p:nvPr/>
        </p:nvCxnSpPr>
        <p:spPr>
          <a:xfrm flipV="1">
            <a:off x="3180229" y="5096435"/>
            <a:ext cx="296830" cy="67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/>
          <p:nvPr/>
        </p:nvCxnSpPr>
        <p:spPr>
          <a:xfrm flipV="1">
            <a:off x="1138332" y="2391317"/>
            <a:ext cx="6429" cy="3340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46">
            <a:extLst>
              <a:ext uri="{FF2B5EF4-FFF2-40B4-BE49-F238E27FC236}">
                <a16:creationId xmlns:a16="http://schemas.microsoft.com/office/drawing/2014/main" id="{70AC08F9-2ADD-43D1-AF9D-7859030AAE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91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1" grpId="0"/>
      <p:bldP spid="53" grpId="0"/>
      <p:bldP spid="71" grpId="0"/>
      <p:bldP spid="3" grpId="0"/>
      <p:bldP spid="42" grpId="0"/>
      <p:bldP spid="46" grpId="0"/>
      <p:bldP spid="55" grpId="0"/>
      <p:bldP spid="68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516898" y="-30536"/>
            <a:ext cx="4679508" cy="53614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710031" y="557692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710032" y="4123663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75387" y="492367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058605" y="4142101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689897" y="827419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182899" y="1276259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584928" y="821347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</a:t>
            </a:r>
            <a:r>
              <a:rPr lang="de-DE" sz="2400" b="1" dirty="0"/>
              <a:t>(G</a:t>
            </a:r>
            <a:r>
              <a:rPr lang="de-DE" sz="2400" b="1" baseline="-25000" dirty="0"/>
              <a:t>1</a:t>
            </a:r>
            <a:r>
              <a:rPr lang="de-DE" sz="2400" b="1" dirty="0"/>
              <a:t>)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4861198" y="361719"/>
            <a:ext cx="546945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033994" y="4142101"/>
            <a:ext cx="76976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-76015" y="2064366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710031" y="2209239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391400" y="2190801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40875" y="594462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Durch eine Staatsausgabenerhöhung ergibt sich damit im IS-LM-Modell eine Erhöhung des Einkommens von Y* (G</a:t>
            </a:r>
            <a:r>
              <a:rPr lang="de-DE" sz="2000" baseline="-25000" dirty="0"/>
              <a:t>1</a:t>
            </a:r>
            <a:r>
              <a:rPr lang="de-DE" sz="2000" dirty="0"/>
              <a:t>) auf Y* (G</a:t>
            </a:r>
            <a:r>
              <a:rPr lang="de-DE" sz="2000" baseline="-25000" dirty="0"/>
              <a:t>2</a:t>
            </a:r>
            <a:r>
              <a:rPr lang="de-DE" sz="2000" dirty="0"/>
              <a:t>) bei einer gleichzeitigen Zinserhöhung von i*(G</a:t>
            </a:r>
            <a:r>
              <a:rPr lang="de-DE" sz="2000" baseline="-25000" dirty="0"/>
              <a:t>1</a:t>
            </a:r>
            <a:r>
              <a:rPr lang="de-DE" sz="2000" dirty="0"/>
              <a:t>) auf i*(G</a:t>
            </a:r>
            <a:r>
              <a:rPr lang="de-DE" sz="2000" baseline="-25000" dirty="0"/>
              <a:t>2</a:t>
            </a:r>
            <a:r>
              <a:rPr lang="de-DE" sz="2000" dirty="0"/>
              <a:t>) </a:t>
            </a:r>
            <a:endParaRPr lang="de-DE" sz="20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20" name="Gerade Verbindung 19"/>
          <p:cNvCxnSpPr/>
          <p:nvPr/>
        </p:nvCxnSpPr>
        <p:spPr>
          <a:xfrm>
            <a:off x="2931059" y="818989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710031" y="1733530"/>
            <a:ext cx="33346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4106898" y="1733530"/>
            <a:ext cx="0" cy="239013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-52753" y="1584443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75918" y="4150531"/>
            <a:ext cx="76976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(G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sp>
        <p:nvSpPr>
          <p:cNvPr id="2" name="Rechteck 1"/>
          <p:cNvSpPr/>
          <p:nvPr/>
        </p:nvSpPr>
        <p:spPr>
          <a:xfrm>
            <a:off x="6627371" y="600710"/>
            <a:ext cx="486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G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6966730" y="611954"/>
            <a:ext cx="1968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</a:t>
            </a:r>
            <a:r>
              <a:rPr lang="de-DE" dirty="0"/>
              <a:t>  IS nach rechts</a:t>
            </a:r>
          </a:p>
        </p:txBody>
      </p:sp>
      <p:sp>
        <p:nvSpPr>
          <p:cNvPr id="5" name="Rechteck 4"/>
          <p:cNvSpPr/>
          <p:nvPr/>
        </p:nvSpPr>
        <p:spPr>
          <a:xfrm>
            <a:off x="6614203" y="940849"/>
            <a:ext cx="55777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</a:t>
            </a:r>
            <a:r>
              <a:rPr lang="de-DE" dirty="0"/>
              <a:t> ein gegebener Zins i korrespondiert jetzt mit einem höheren Einkommen Y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r>
              <a:rPr lang="de-DE" dirty="0"/>
              <a:t> am Gütermarkt. Ohne Zinseffekt würde sich damit ein Einkommen von Y‘ ergeben </a:t>
            </a:r>
          </a:p>
        </p:txBody>
      </p:sp>
      <p:sp>
        <p:nvSpPr>
          <p:cNvPr id="33" name="Rechteck 32"/>
          <p:cNvSpPr/>
          <p:nvPr/>
        </p:nvSpPr>
        <p:spPr>
          <a:xfrm>
            <a:off x="6620368" y="12461"/>
            <a:ext cx="5502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Ausgangspunkt ist das Gleichgewicht i*(G</a:t>
            </a:r>
            <a:r>
              <a:rPr lang="de-DE" baseline="-25000" dirty="0"/>
              <a:t>1</a:t>
            </a:r>
            <a:r>
              <a:rPr lang="de-DE" dirty="0"/>
              <a:t>), Y* (G</a:t>
            </a:r>
            <a:r>
              <a:rPr lang="de-DE" baseline="-25000" dirty="0"/>
              <a:t>1</a:t>
            </a:r>
            <a:r>
              <a:rPr lang="de-DE" dirty="0"/>
              <a:t>). Jetzt steigen die Staatsausgaben von G</a:t>
            </a:r>
            <a:r>
              <a:rPr lang="de-DE" baseline="-25000" dirty="0"/>
              <a:t>1</a:t>
            </a:r>
            <a:r>
              <a:rPr lang="de-DE" dirty="0"/>
              <a:t> auf G</a:t>
            </a:r>
            <a:r>
              <a:rPr lang="de-DE" baseline="-25000" dirty="0"/>
              <a:t>2</a:t>
            </a:r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5057171" y="3527823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G</a:t>
            </a:r>
            <a:r>
              <a:rPr lang="de-DE" baseline="-25000" dirty="0"/>
              <a:t>1</a:t>
            </a:r>
            <a:r>
              <a:rPr lang="de-DE" dirty="0"/>
              <a:t> &lt; G</a:t>
            </a:r>
            <a:r>
              <a:rPr lang="de-DE" baseline="-25000" dirty="0"/>
              <a:t>2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620072" y="4152778"/>
            <a:ext cx="3401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Y‘</a:t>
            </a:r>
          </a:p>
        </p:txBody>
      </p:sp>
      <p:cxnSp>
        <p:nvCxnSpPr>
          <p:cNvPr id="35" name="Gerade Verbindung 20"/>
          <p:cNvCxnSpPr/>
          <p:nvPr/>
        </p:nvCxnSpPr>
        <p:spPr>
          <a:xfrm flipH="1" flipV="1">
            <a:off x="1057415" y="2200269"/>
            <a:ext cx="3689397" cy="89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21"/>
          <p:cNvCxnSpPr/>
          <p:nvPr/>
        </p:nvCxnSpPr>
        <p:spPr>
          <a:xfrm>
            <a:off x="4733863" y="2215445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2487497" y="381121"/>
            <a:ext cx="8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</a:t>
            </a:r>
            <a:r>
              <a:rPr lang="de-DE" sz="2400" b="1" dirty="0"/>
              <a:t>(G</a:t>
            </a:r>
            <a:r>
              <a:rPr lang="de-DE" sz="2400" b="1" baseline="-25000" dirty="0"/>
              <a:t>2</a:t>
            </a:r>
            <a:r>
              <a:rPr lang="de-DE" sz="2400" b="1" dirty="0"/>
              <a:t>)</a:t>
            </a:r>
            <a:endParaRPr lang="de-DE" sz="2177" b="1" dirty="0"/>
          </a:p>
        </p:txBody>
      </p:sp>
      <p:sp>
        <p:nvSpPr>
          <p:cNvPr id="18" name="Rechteck 17"/>
          <p:cNvSpPr/>
          <p:nvPr/>
        </p:nvSpPr>
        <p:spPr>
          <a:xfrm>
            <a:off x="6578621" y="1842515"/>
            <a:ext cx="554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 </a:t>
            </a:r>
            <a:r>
              <a:rPr lang="de-DE" dirty="0">
                <a:sym typeface="Wingdings" panose="05000000000000000000" pitchFamily="2" charset="2"/>
              </a:rPr>
              <a:t>Das höhere Einkommen führt am Geldmarkt zu einer höheren Geldnachfrage </a:t>
            </a:r>
            <a:endParaRPr lang="de-DE" dirty="0"/>
          </a:p>
        </p:txBody>
      </p:sp>
      <p:sp>
        <p:nvSpPr>
          <p:cNvPr id="38" name="Rechteck 37"/>
          <p:cNvSpPr/>
          <p:nvPr/>
        </p:nvSpPr>
        <p:spPr>
          <a:xfrm>
            <a:off x="6571492" y="2440379"/>
            <a:ext cx="5543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 </a:t>
            </a:r>
            <a:r>
              <a:rPr lang="de-DE" dirty="0">
                <a:sym typeface="Wingdings" panose="05000000000000000000" pitchFamily="2" charset="2"/>
              </a:rPr>
              <a:t>Da sich die LM-Kurve aber nicht ändert, muss im Zuge der Einkommenserhöhung auch der Zins </a:t>
            </a:r>
            <a:r>
              <a:rPr lang="de-DE" dirty="0"/>
              <a:t>i↑ steigen (positiver Zusammenhang zwischen Zins und Einkommen am Geldmarkt über die LM-Kurve!)</a:t>
            </a:r>
          </a:p>
        </p:txBody>
      </p:sp>
      <p:sp>
        <p:nvSpPr>
          <p:cNvPr id="39" name="Rechteck 38"/>
          <p:cNvSpPr/>
          <p:nvPr/>
        </p:nvSpPr>
        <p:spPr>
          <a:xfrm>
            <a:off x="6551279" y="3592629"/>
            <a:ext cx="5640721" cy="89309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 </a:t>
            </a:r>
            <a:r>
              <a:rPr lang="de-DE" dirty="0">
                <a:sym typeface="Wingdings" panose="05000000000000000000" pitchFamily="2" charset="2"/>
              </a:rPr>
              <a:t>Die gestiegenen Zinsen haben wiederum eine Rückkopplung auf den Gütermarkt, denn sie senken dort die Investitionen</a:t>
            </a:r>
            <a:r>
              <a:rPr lang="de-DE" dirty="0"/>
              <a:t> I↓ </a:t>
            </a:r>
          </a:p>
        </p:txBody>
      </p:sp>
      <p:sp>
        <p:nvSpPr>
          <p:cNvPr id="40" name="Rechteck 39"/>
          <p:cNvSpPr/>
          <p:nvPr/>
        </p:nvSpPr>
        <p:spPr>
          <a:xfrm>
            <a:off x="81752" y="4658602"/>
            <a:ext cx="12110246" cy="6611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 Die zusätzlichen Staatsausgaben verdrängen also über den Zinseffekt private Investitionen I. Dies nennt man </a:t>
            </a:r>
            <a:r>
              <a:rPr lang="de-DE" b="1" dirty="0" err="1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crowding</a:t>
            </a:r>
            <a:r>
              <a:rPr lang="de-DE" b="1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 out</a:t>
            </a:r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. </a:t>
            </a:r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>
            <a:off x="40875" y="5261008"/>
            <a:ext cx="12110246" cy="6611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 Insgesamt fällt damit die Erhöhung des Einkommens von </a:t>
            </a:r>
            <a:r>
              <a:rPr lang="de-DE" dirty="0"/>
              <a:t>Y* (G</a:t>
            </a:r>
            <a:r>
              <a:rPr lang="de-DE" baseline="-25000" dirty="0"/>
              <a:t>1</a:t>
            </a:r>
            <a:r>
              <a:rPr lang="de-DE" dirty="0"/>
              <a:t>) auf Y* (G</a:t>
            </a:r>
            <a:r>
              <a:rPr lang="de-DE" baseline="-25000" dirty="0"/>
              <a:t>2</a:t>
            </a:r>
            <a:r>
              <a:rPr lang="de-DE" dirty="0"/>
              <a:t>) geringer aus als im reinen Gütermarktmodell </a:t>
            </a:r>
          </a:p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    </a:t>
            </a:r>
            <a:endParaRPr lang="de-DE" dirty="0"/>
          </a:p>
        </p:txBody>
      </p:sp>
      <p:cxnSp>
        <p:nvCxnSpPr>
          <p:cNvPr id="43" name="Gerade Verbindung mit Pfeil 42"/>
          <p:cNvCxnSpPr/>
          <p:nvPr/>
        </p:nvCxnSpPr>
        <p:spPr>
          <a:xfrm flipV="1">
            <a:off x="2433330" y="1327957"/>
            <a:ext cx="936140" cy="33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flipV="1">
            <a:off x="3505192" y="3984147"/>
            <a:ext cx="1114880" cy="33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H="1" flipV="1">
            <a:off x="4180038" y="3809542"/>
            <a:ext cx="389334" cy="34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 flipV="1">
            <a:off x="3418875" y="4586056"/>
            <a:ext cx="643757" cy="33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 flipV="1">
            <a:off x="595069" y="1783510"/>
            <a:ext cx="6429" cy="33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894DC714-A3D1-411F-9710-7D976EFE314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33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29" grpId="0"/>
      <p:bldP spid="2" grpId="0"/>
      <p:bldP spid="3" grpId="0"/>
      <p:bldP spid="5" grpId="0"/>
      <p:bldP spid="33" grpId="0"/>
      <p:bldP spid="34" grpId="0"/>
      <p:bldP spid="37" grpId="0"/>
      <p:bldP spid="18" grpId="0"/>
      <p:bldP spid="38" grpId="0"/>
      <p:bldP spid="39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3"/>
              <p:cNvSpPr txBox="1"/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de-DE" sz="1633" dirty="0" smtClean="0"/>
                      <m:t>Y</m:t>
                    </m:r>
                    <m:r>
                      <m:rPr>
                        <m:nor/>
                      </m:rPr>
                      <a:rPr lang="de-DE" sz="1633" baseline="-25000" dirty="0" smtClean="0"/>
                      <m:t>0</m:t>
                    </m:r>
                  </m:oMath>
                </a14:m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8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blipFill>
                <a:blip r:embed="rId3"/>
                <a:stretch>
                  <a:fillRect t="-7143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Shape 2"/>
          <p:cNvSpPr txBox="1"/>
          <p:nvPr/>
        </p:nvSpPr>
        <p:spPr>
          <a:xfrm>
            <a:off x="2898345" y="-32351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Geldpolitik und das IS-LM-Modell</a:t>
            </a:r>
          </a:p>
        </p:txBody>
      </p:sp>
      <p:cxnSp>
        <p:nvCxnSpPr>
          <p:cNvPr id="7" name="Straight Arrow Connector 7"/>
          <p:cNvCxnSpPr/>
          <p:nvPr/>
        </p:nvCxnSpPr>
        <p:spPr>
          <a:xfrm>
            <a:off x="1226154" y="380856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4830623" y="388033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9" name="Straight Connector 10"/>
          <p:cNvCxnSpPr/>
          <p:nvPr/>
        </p:nvCxnSpPr>
        <p:spPr>
          <a:xfrm flipV="1">
            <a:off x="1946345" y="720105"/>
            <a:ext cx="0" cy="3068032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1"/>
          <p:cNvCxnSpPr/>
          <p:nvPr/>
        </p:nvCxnSpPr>
        <p:spPr>
          <a:xfrm flipH="1">
            <a:off x="1226154" y="2365807"/>
            <a:ext cx="6186113" cy="562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351059" y="1587541"/>
            <a:ext cx="3245005" cy="19407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7"/>
              <p:cNvSpPr txBox="1"/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33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633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33" dirty="0"/>
                  <a:t>(</a:t>
                </a:r>
                <a14:m>
                  <m:oMath xmlns:m="http://schemas.openxmlformats.org/officeDocument/2006/math">
                    <m:r>
                      <a:rPr lang="de-DE" sz="1633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633" dirty="0"/>
                  <a:t>)</a:t>
                </a:r>
              </a:p>
            </p:txBody>
          </p:sp>
        </mc:Choice>
        <mc:Fallback xmlns="">
          <p:sp>
            <p:nvSpPr>
              <p:cNvPr id="13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blipFill>
                <a:blip r:embed="rId4"/>
                <a:stretch>
                  <a:fillRect t="-5357" r="-3704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5"/>
              <p:cNvSpPr txBox="1"/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blipFill>
                <a:blip r:embed="rId5"/>
                <a:stretch>
                  <a:fillRect b="-122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6"/>
          <p:cNvCxnSpPr/>
          <p:nvPr/>
        </p:nvCxnSpPr>
        <p:spPr>
          <a:xfrm flipV="1">
            <a:off x="1226154" y="69470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7"/>
          <p:cNvCxnSpPr/>
          <p:nvPr/>
        </p:nvCxnSpPr>
        <p:spPr>
          <a:xfrm flipV="1">
            <a:off x="5755591" y="3781764"/>
            <a:ext cx="2274043" cy="15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flipV="1">
            <a:off x="5755590" y="68290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4"/>
              <p:cNvSpPr txBox="1"/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6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11"/>
          <p:cNvCxnSpPr/>
          <p:nvPr/>
        </p:nvCxnSpPr>
        <p:spPr>
          <a:xfrm flipH="1">
            <a:off x="1220410" y="1951446"/>
            <a:ext cx="619185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7245580" y="3782136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</a:t>
            </a:r>
          </a:p>
        </p:txBody>
      </p:sp>
      <p:cxnSp>
        <p:nvCxnSpPr>
          <p:cNvPr id="43" name="Gerade Verbindung 42"/>
          <p:cNvCxnSpPr/>
          <p:nvPr/>
        </p:nvCxnSpPr>
        <p:spPr>
          <a:xfrm flipV="1">
            <a:off x="6511682" y="959375"/>
            <a:ext cx="1991765" cy="1755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11"/>
          <p:cNvCxnSpPr/>
          <p:nvPr/>
        </p:nvCxnSpPr>
        <p:spPr>
          <a:xfrm flipV="1">
            <a:off x="7412267" y="1935850"/>
            <a:ext cx="0" cy="187597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77" b="1" dirty="0"/>
                  <a:t>LM(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2177" b="1" dirty="0"/>
                  <a:t>)</a:t>
                </a:r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blipFill>
                <a:blip r:embed="rId7"/>
                <a:stretch>
                  <a:fillRect l="-8025" t="-1333" r="-6173" b="-25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4"/>
              <p:cNvSpPr txBox="1"/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40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Shape 2"/>
          <p:cNvSpPr txBox="1"/>
          <p:nvPr/>
        </p:nvSpPr>
        <p:spPr>
          <a:xfrm>
            <a:off x="6562065" y="-27466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→ Verschiebung der LM-Kurve</a:t>
            </a:r>
          </a:p>
        </p:txBody>
      </p:sp>
      <p:cxnSp>
        <p:nvCxnSpPr>
          <p:cNvPr id="63" name="Straight Connector 10"/>
          <p:cNvCxnSpPr/>
          <p:nvPr/>
        </p:nvCxnSpPr>
        <p:spPr>
          <a:xfrm flipV="1">
            <a:off x="2651195" y="726455"/>
            <a:ext cx="0" cy="3068032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25"/>
              <p:cNvSpPr txBox="1"/>
              <p:nvPr/>
            </p:nvSpPr>
            <p:spPr>
              <a:xfrm>
                <a:off x="2318799" y="637535"/>
                <a:ext cx="1375171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de-DE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600" dirty="0"/>
                  <a:t>+</a:t>
                </a:r>
                <a:r>
                  <a:rPr lang="de-DE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</a:t>
                </a:r>
                <a14:m>
                  <m:oMath xmlns:m="http://schemas.openxmlformats.org/officeDocument/2006/math">
                    <m:r>
                      <a:rPr lang="de-DE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de-DE" sz="1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</m:oMath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4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799" y="637535"/>
                <a:ext cx="1375171" cy="343620"/>
              </a:xfrm>
              <a:prstGeom prst="rect">
                <a:avLst/>
              </a:prstGeom>
              <a:blipFill>
                <a:blip r:embed="rId9"/>
                <a:stretch>
                  <a:fillRect l="-2212" t="-5357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27"/>
              <p:cNvSpPr txBox="1"/>
              <p:nvPr/>
            </p:nvSpPr>
            <p:spPr>
              <a:xfrm>
                <a:off x="65976" y="2181141"/>
                <a:ext cx="1201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33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633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33" dirty="0"/>
                  <a:t>(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dirty="0"/>
                  <a:t>+</a:t>
                </a:r>
                <a:r>
                  <a:rPr lang="de-DE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633" dirty="0"/>
                  <a:t>)</a:t>
                </a:r>
              </a:p>
            </p:txBody>
          </p:sp>
        </mc:Choice>
        <mc:Fallback xmlns="">
          <p:sp>
            <p:nvSpPr>
              <p:cNvPr id="65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6" y="2181141"/>
                <a:ext cx="1201739" cy="369332"/>
              </a:xfrm>
              <a:prstGeom prst="rect">
                <a:avLst/>
              </a:prstGeom>
              <a:blipFill>
                <a:blip r:embed="rId10"/>
                <a:stretch>
                  <a:fillRect t="-11667" r="-203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Gerade Verbindung 42"/>
          <p:cNvCxnSpPr/>
          <p:nvPr/>
        </p:nvCxnSpPr>
        <p:spPr>
          <a:xfrm flipV="1">
            <a:off x="6768809" y="1190029"/>
            <a:ext cx="1991765" cy="1755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feld 67"/>
              <p:cNvSpPr txBox="1"/>
              <p:nvPr/>
            </p:nvSpPr>
            <p:spPr>
              <a:xfrm>
                <a:off x="8744398" y="959845"/>
                <a:ext cx="1591590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77" b="1" dirty="0"/>
                  <a:t>LM(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m:rPr>
                        <m:nor/>
                      </m:rPr>
                      <a:rPr lang="en-US" sz="2400" dirty="0"/>
                      <m:t>+</m:t>
                    </m:r>
                    <m:r>
                      <m:rPr>
                        <m:nor/>
                      </m:rPr>
                      <a:rPr lang="de-DE" sz="24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de-DE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2177" b="1" dirty="0"/>
                  <a:t>)</a:t>
                </a:r>
              </a:p>
            </p:txBody>
          </p:sp>
        </mc:Choice>
        <mc:Fallback xmlns="">
          <p:sp>
            <p:nvSpPr>
              <p:cNvPr id="68" name="Textfeld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4398" y="959845"/>
                <a:ext cx="1591590" cy="453137"/>
              </a:xfrm>
              <a:prstGeom prst="rect">
                <a:avLst/>
              </a:prstGeom>
              <a:blipFill>
                <a:blip r:embed="rId11"/>
                <a:stretch>
                  <a:fillRect l="-4580" t="-1333" r="-3435" b="-25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Gerade Verbindung mit Pfeil 68"/>
          <p:cNvCxnSpPr/>
          <p:nvPr/>
        </p:nvCxnSpPr>
        <p:spPr>
          <a:xfrm>
            <a:off x="8223406" y="1289082"/>
            <a:ext cx="0" cy="2822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40832" y="4134632"/>
            <a:ext cx="11382818" cy="3724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Bestimmung der LM-Kurve hatten wir zu jedem Einkommen den zugehörigen Zinssatz i bestimmt.</a:t>
            </a:r>
            <a:endParaRPr lang="de-DE" sz="2540" dirty="0"/>
          </a:p>
        </p:txBody>
      </p:sp>
      <p:sp>
        <p:nvSpPr>
          <p:cNvPr id="72" name="Textfeld 71"/>
          <p:cNvSpPr txBox="1"/>
          <p:nvPr/>
        </p:nvSpPr>
        <p:spPr>
          <a:xfrm>
            <a:off x="0" y="4449328"/>
            <a:ext cx="11382818" cy="417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Jetzt gehen wir von der LM-Kurve aus und fragen uns, was passiert, wenn die Geldmenge um ∆M erhöht wird </a:t>
            </a:r>
            <a:endParaRPr lang="de-DE" sz="254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feld 72"/>
              <p:cNvSpPr txBox="1"/>
              <p:nvPr/>
            </p:nvSpPr>
            <p:spPr>
              <a:xfrm>
                <a:off x="12700" y="4747778"/>
                <a:ext cx="12179300" cy="41766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lvl="0">
                  <a:lnSpc>
                    <a:spcPct val="140000"/>
                  </a:lnSpc>
                  <a:spcBef>
                    <a:spcPct val="20000"/>
                  </a:spcBef>
                </a:pPr>
                <a:r>
                  <a:rPr lang="de-DE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 verschiebt sich das Geldangebot der Zentralbank von</a:t>
                </a:r>
                <a:r>
                  <a:rPr lang="de-DE" sz="1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auf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400" dirty="0"/>
                  <a:t>+</a:t>
                </a:r>
                <a:r>
                  <a:rPr lang="de-DE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nach rechts (das Preisniveau p bleibt weiterhin per Annahme unverändert)</a:t>
                </a:r>
                <a:endParaRPr lang="de-DE" sz="2540" dirty="0"/>
              </a:p>
            </p:txBody>
          </p:sp>
        </mc:Choice>
        <mc:Fallback xmlns="">
          <p:sp>
            <p:nvSpPr>
              <p:cNvPr id="73" name="Textfeld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0" y="4747778"/>
                <a:ext cx="12179300" cy="417665"/>
              </a:xfrm>
              <a:prstGeom prst="rect">
                <a:avLst/>
              </a:prstGeom>
              <a:blipFill>
                <a:blip r:embed="rId12"/>
                <a:stretch>
                  <a:fillRect l="-150" b="-29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feld 73"/>
              <p:cNvSpPr txBox="1"/>
              <p:nvPr/>
            </p:nvSpPr>
            <p:spPr>
              <a:xfrm>
                <a:off x="0" y="5028415"/>
                <a:ext cx="11382818" cy="41766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40000"/>
                  </a:lnSpc>
                  <a:spcBef>
                    <a:spcPct val="20000"/>
                  </a:spcBef>
                </a:pPr>
                <a:r>
                  <a:rPr lang="de-DE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Der zugehörige Zins aus dem neuen Schnittpunkt von Geldangebot und Geldnachfrage fällt damit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dirty="0"/>
                  <a:t>(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400" dirty="0"/>
                  <a:t>) auf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dirty="0"/>
                  <a:t>(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400" dirty="0"/>
                  <a:t>+</a:t>
                </a:r>
                <a:r>
                  <a:rPr lang="de-DE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400" dirty="0"/>
                  <a:t>)</a:t>
                </a:r>
              </a:p>
            </p:txBody>
          </p:sp>
        </mc:Choice>
        <mc:Fallback xmlns=""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28415"/>
                <a:ext cx="11382818" cy="417665"/>
              </a:xfrm>
              <a:prstGeom prst="rect">
                <a:avLst/>
              </a:prstGeom>
              <a:blipFill>
                <a:blip r:embed="rId13"/>
                <a:stretch>
                  <a:fillRect l="-161" b="-29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feld 74"/>
              <p:cNvSpPr txBox="1"/>
              <p:nvPr/>
            </p:nvSpPr>
            <p:spPr>
              <a:xfrm>
                <a:off x="0" y="5255060"/>
                <a:ext cx="12109450" cy="41766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40000"/>
                  </a:lnSpc>
                  <a:spcBef>
                    <a:spcPct val="20000"/>
                  </a:spcBef>
                </a:pPr>
                <a:r>
                  <a:rPr lang="en-US" sz="1400" dirty="0" err="1"/>
                  <a:t>Beim</a:t>
                </a:r>
                <a:r>
                  <a:rPr lang="en-US" sz="1400" dirty="0"/>
                  <a:t> </a:t>
                </a:r>
                <a:r>
                  <a:rPr lang="en-US" sz="1400" dirty="0" err="1"/>
                  <a:t>Übergang</a:t>
                </a:r>
                <a:r>
                  <a:rPr lang="en-US" sz="1400" dirty="0"/>
                  <a:t> </a:t>
                </a:r>
                <a:r>
                  <a:rPr lang="en-US" sz="1400" dirty="0" err="1"/>
                  <a:t>zum</a:t>
                </a:r>
                <a:r>
                  <a:rPr lang="en-US" sz="1400" dirty="0"/>
                  <a:t> Zins-</a:t>
                </a:r>
                <a:r>
                  <a:rPr lang="en-US" sz="1400" dirty="0" err="1"/>
                  <a:t>Einkommens</a:t>
                </a:r>
                <a:r>
                  <a:rPr lang="en-US" sz="1400" dirty="0"/>
                  <a:t>-</a:t>
                </a:r>
                <a:r>
                  <a:rPr lang="en-US" sz="1400" dirty="0" err="1"/>
                  <a:t>Diagramm</a:t>
                </a:r>
                <a:r>
                  <a:rPr lang="en-US" sz="1400" dirty="0"/>
                  <a:t> </a:t>
                </a:r>
                <a:r>
                  <a:rPr lang="en-US" sz="1400" dirty="0" err="1"/>
                  <a:t>verschiebt</a:t>
                </a:r>
                <a:r>
                  <a:rPr lang="en-US" sz="1400" dirty="0"/>
                  <a:t> </a:t>
                </a:r>
                <a:r>
                  <a:rPr lang="en-US" sz="1400" dirty="0" err="1"/>
                  <a:t>sich</a:t>
                </a:r>
                <a:r>
                  <a:rPr lang="en-US" sz="1400" dirty="0"/>
                  <a:t> </a:t>
                </a:r>
                <a:r>
                  <a:rPr lang="en-US" sz="1400" dirty="0" err="1"/>
                  <a:t>damit</a:t>
                </a:r>
                <a:r>
                  <a:rPr lang="en-US" sz="1400" dirty="0"/>
                  <a:t> </a:t>
                </a:r>
                <a:r>
                  <a:rPr lang="en-US" sz="1400" dirty="0" err="1"/>
                  <a:t>für</a:t>
                </a:r>
                <a:r>
                  <a:rPr lang="en-US" sz="1400" dirty="0"/>
                  <a:t> das </a:t>
                </a:r>
                <a:r>
                  <a:rPr lang="en-US" sz="1400" dirty="0" err="1"/>
                  <a:t>Einkommen</a:t>
                </a:r>
                <a:r>
                  <a:rPr lang="en-US" sz="1400" dirty="0"/>
                  <a:t> </a:t>
                </a:r>
                <a:r>
                  <a:rPr lang="de-DE" sz="1400" dirty="0"/>
                  <a:t>Y</a:t>
                </a:r>
                <a:r>
                  <a:rPr lang="de-DE" sz="1400" baseline="-25000" dirty="0"/>
                  <a:t>0 </a:t>
                </a:r>
                <a:r>
                  <a:rPr lang="en-US" sz="1400" dirty="0"/>
                  <a:t>der </a:t>
                </a:r>
                <a:r>
                  <a:rPr lang="en-US" sz="1400" dirty="0" err="1"/>
                  <a:t>Punkt</a:t>
                </a:r>
                <a:r>
                  <a:rPr lang="en-US" sz="1400" dirty="0"/>
                  <a:t> (</a:t>
                </a:r>
                <a:r>
                  <a:rPr lang="de-DE" sz="1400" dirty="0"/>
                  <a:t>Y</a:t>
                </a:r>
                <a:r>
                  <a:rPr lang="de-DE" sz="1400" baseline="-25000" dirty="0"/>
                  <a:t>0</a:t>
                </a:r>
                <a:r>
                  <a:rPr lang="en-US" sz="1400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dirty="0"/>
                  <a:t>(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400" dirty="0"/>
                  <a:t>)) auf der LM-</a:t>
                </a:r>
                <a:r>
                  <a:rPr lang="en-US" sz="1400" dirty="0" err="1"/>
                  <a:t>Kurve</a:t>
                </a:r>
                <a:r>
                  <a:rPr lang="en-US" sz="1400" dirty="0"/>
                  <a:t> auf (</a:t>
                </a:r>
                <a:r>
                  <a:rPr lang="de-DE" sz="1400" dirty="0"/>
                  <a:t>Y</a:t>
                </a:r>
                <a:r>
                  <a:rPr lang="de-DE" sz="1400" baseline="-25000" dirty="0"/>
                  <a:t>0</a:t>
                </a:r>
                <a:r>
                  <a:rPr lang="en-US" sz="1400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dirty="0"/>
                  <a:t>(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400" dirty="0"/>
                  <a:t>+</a:t>
                </a:r>
                <a:r>
                  <a:rPr lang="de-DE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400" dirty="0"/>
                  <a:t>)) nach </a:t>
                </a:r>
                <a:r>
                  <a:rPr lang="en-US" sz="1400" dirty="0" err="1"/>
                  <a:t>unten</a:t>
                </a:r>
                <a:endParaRPr lang="en-US" sz="1400" dirty="0"/>
              </a:p>
            </p:txBody>
          </p:sp>
        </mc:Choice>
        <mc:Fallback xmlns="">
          <p:sp>
            <p:nvSpPr>
              <p:cNvPr id="75" name="Textfeld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55060"/>
                <a:ext cx="12109450" cy="417665"/>
              </a:xfrm>
              <a:prstGeom prst="rect">
                <a:avLst/>
              </a:prstGeom>
              <a:blipFill>
                <a:blip r:embed="rId14"/>
                <a:stretch>
                  <a:fillRect l="-151" b="-289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feld 75"/>
              <p:cNvSpPr txBox="1"/>
              <p:nvPr/>
            </p:nvSpPr>
            <p:spPr>
              <a:xfrm>
                <a:off x="0" y="5535697"/>
                <a:ext cx="11382818" cy="70167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40000"/>
                  </a:lnSpc>
                  <a:spcBef>
                    <a:spcPct val="20000"/>
                  </a:spcBef>
                </a:pPr>
                <a:r>
                  <a:rPr lang="de-DE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 dieses Procedere aber für alle Einkommen Y durchgeführt  werden muss, also alle Punkte auf der ursprünglichen Kurve LM</a:t>
                </a:r>
                <a:r>
                  <a:rPr lang="de-DE" sz="1400" b="1" dirty="0"/>
                  <a:t>(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1400" b="1" dirty="0"/>
                  <a:t>)</a:t>
                </a:r>
                <a:r>
                  <a:rPr lang="de-DE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verschiebt sich damit insgesamt die LM-Kurve nach unten von </a:t>
                </a:r>
                <a:r>
                  <a:rPr lang="de-DE" sz="1400" dirty="0"/>
                  <a:t>LM(</a:t>
                </a:r>
                <a14:m>
                  <m:oMath xmlns:m="http://schemas.openxmlformats.org/officeDocument/2006/math">
                    <m:r>
                      <a:rPr lang="de-DE" sz="1400" b="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1400" dirty="0"/>
                  <a:t>) auf LM(</a:t>
                </a:r>
                <a14:m>
                  <m:oMath xmlns:m="http://schemas.openxmlformats.org/officeDocument/2006/math">
                    <m:r>
                      <a:rPr lang="de-DE" sz="1400" b="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m:rPr>
                        <m:nor/>
                      </m:rPr>
                      <a:rPr lang="en-US" sz="1400" dirty="0"/>
                      <m:t>+</m:t>
                    </m:r>
                    <m:r>
                      <m:rPr>
                        <m:nor/>
                      </m:rPr>
                      <a:rPr lang="de-DE" sz="14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de-DE" sz="1400" b="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1400" dirty="0"/>
                  <a:t>)</a:t>
                </a:r>
              </a:p>
            </p:txBody>
          </p:sp>
        </mc:Choice>
        <mc:Fallback xmlns="">
          <p:sp>
            <p:nvSpPr>
              <p:cNvPr id="76" name="Textfeld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35697"/>
                <a:ext cx="11382818" cy="701674"/>
              </a:xfrm>
              <a:prstGeom prst="rect">
                <a:avLst/>
              </a:prstGeom>
              <a:blipFill>
                <a:blip r:embed="rId15"/>
                <a:stretch>
                  <a:fillRect l="-161" b="-43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hteck 77"/>
              <p:cNvSpPr/>
              <p:nvPr/>
            </p:nvSpPr>
            <p:spPr>
              <a:xfrm>
                <a:off x="8536491" y="1623031"/>
                <a:ext cx="352686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/>
                  <a:t>LM-</a:t>
                </a:r>
                <a:r>
                  <a:rPr lang="en-US" b="1" dirty="0" err="1"/>
                  <a:t>Kurve</a:t>
                </a:r>
                <a:r>
                  <a:rPr lang="en-US" b="1" dirty="0"/>
                  <a:t> und </a:t>
                </a:r>
                <a:r>
                  <a:rPr lang="en-US" b="1" dirty="0" err="1"/>
                  <a:t>Geldpolitik</a:t>
                </a:r>
                <a:endParaRPr lang="en-US" b="1" dirty="0"/>
              </a:p>
              <a:p>
                <a:pPr algn="ctr"/>
                <a:r>
                  <a:rPr lang="en-US" b="1" dirty="0"/>
                  <a:t>(</a:t>
                </a:r>
                <a:r>
                  <a:rPr lang="en-US" b="1" dirty="0" err="1"/>
                  <a:t>Erhöhung</a:t>
                </a:r>
                <a:r>
                  <a:rPr lang="en-US" b="1" dirty="0"/>
                  <a:t> der </a:t>
                </a:r>
                <a:r>
                  <a:rPr lang="en-US" b="1" dirty="0" err="1"/>
                  <a:t>Geldmenge</a:t>
                </a:r>
                <a:r>
                  <a:rPr lang="en-US" b="1" dirty="0"/>
                  <a:t> um </a:t>
                </a:r>
                <a:r>
                  <a:rPr lang="de-DE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b="1" dirty="0"/>
                  <a:t>)</a:t>
                </a:r>
                <a:endParaRPr lang="de-DE" b="1" dirty="0"/>
              </a:p>
            </p:txBody>
          </p:sp>
        </mc:Choice>
        <mc:Fallback xmlns="">
          <p:sp>
            <p:nvSpPr>
              <p:cNvPr id="78" name="Rechteck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6491" y="1623031"/>
                <a:ext cx="3526864" cy="646331"/>
              </a:xfrm>
              <a:prstGeom prst="rect">
                <a:avLst/>
              </a:prstGeom>
              <a:blipFill>
                <a:blip r:embed="rId16"/>
                <a:stretch>
                  <a:fillRect l="-1036" t="-4717" r="-864" b="-141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feld 78"/>
          <p:cNvSpPr txBox="1"/>
          <p:nvPr/>
        </p:nvSpPr>
        <p:spPr>
          <a:xfrm>
            <a:off x="8565934" y="2312834"/>
            <a:ext cx="3710026" cy="16603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1600" dirty="0" err="1"/>
              <a:t>Im</a:t>
            </a:r>
            <a:r>
              <a:rPr lang="en-US" sz="1600" dirty="0"/>
              <a:t> </a:t>
            </a:r>
            <a:r>
              <a:rPr lang="de-DE" sz="1600" dirty="0" err="1"/>
              <a:t>i,M</a:t>
            </a:r>
            <a:r>
              <a:rPr lang="de-DE" sz="1600" dirty="0"/>
              <a:t>/p</a:t>
            </a:r>
            <a:r>
              <a:rPr lang="en-US" sz="1600" dirty="0"/>
              <a:t>-</a:t>
            </a:r>
            <a:r>
              <a:rPr lang="en-US" sz="1600" dirty="0" err="1"/>
              <a:t>Diagramm</a:t>
            </a:r>
            <a:r>
              <a:rPr lang="en-US" sz="1600" dirty="0"/>
              <a:t> </a:t>
            </a:r>
            <a:r>
              <a:rPr lang="en-US" sz="1600" dirty="0" err="1"/>
              <a:t>verschiebt</a:t>
            </a:r>
            <a:r>
              <a:rPr lang="en-US" sz="1600" dirty="0"/>
              <a:t> </a:t>
            </a:r>
            <a:r>
              <a:rPr lang="en-US" sz="1600" dirty="0" err="1"/>
              <a:t>sich</a:t>
            </a:r>
            <a:r>
              <a:rPr lang="en-US" sz="1600" dirty="0"/>
              <a:t> das </a:t>
            </a:r>
            <a:r>
              <a:rPr lang="en-US" sz="1600" dirty="0" err="1"/>
              <a:t>Geldangebot</a:t>
            </a:r>
            <a:r>
              <a:rPr lang="en-US" sz="1600" dirty="0"/>
              <a:t> </a:t>
            </a:r>
            <a:r>
              <a:rPr lang="en-US" sz="1600" dirty="0" err="1"/>
              <a:t>nach</a:t>
            </a:r>
            <a:r>
              <a:rPr lang="en-US" sz="1600" dirty="0"/>
              <a:t> </a:t>
            </a:r>
            <a:r>
              <a:rPr lang="en-US" sz="1600" dirty="0" err="1"/>
              <a:t>rechts</a:t>
            </a:r>
            <a:r>
              <a:rPr lang="en-US" sz="1600" dirty="0"/>
              <a:t>.</a:t>
            </a:r>
          </a:p>
          <a:p>
            <a:endParaRPr lang="en-US" sz="2177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1600" dirty="0"/>
              <a:t>Die LM-</a:t>
            </a:r>
            <a:r>
              <a:rPr lang="en-US" sz="1600" dirty="0" err="1"/>
              <a:t>Kurve</a:t>
            </a:r>
            <a:r>
              <a:rPr lang="en-US" sz="1600" dirty="0"/>
              <a:t> </a:t>
            </a:r>
            <a:r>
              <a:rPr lang="en-US" sz="1600" dirty="0" err="1"/>
              <a:t>verschiebt</a:t>
            </a:r>
            <a:r>
              <a:rPr lang="en-US" sz="1600" dirty="0"/>
              <a:t> </a:t>
            </a:r>
            <a:r>
              <a:rPr lang="en-US" sz="1600" dirty="0" err="1"/>
              <a:t>sich</a:t>
            </a:r>
            <a:r>
              <a:rPr lang="en-US" sz="1600" dirty="0"/>
              <a:t> </a:t>
            </a:r>
            <a:r>
              <a:rPr lang="en-US" sz="1600" dirty="0" err="1"/>
              <a:t>im</a:t>
            </a:r>
            <a:r>
              <a:rPr lang="en-US" sz="1600" dirty="0"/>
              <a:t>                 y-</a:t>
            </a:r>
            <a:r>
              <a:rPr lang="en-US" sz="1600" dirty="0" err="1"/>
              <a:t>i</a:t>
            </a:r>
            <a:r>
              <a:rPr lang="en-US" sz="1600" dirty="0"/>
              <a:t>-</a:t>
            </a:r>
            <a:r>
              <a:rPr lang="en-US" sz="1600" dirty="0" err="1"/>
              <a:t>Diagramm</a:t>
            </a:r>
            <a:r>
              <a:rPr lang="en-US" sz="1600" dirty="0"/>
              <a:t> </a:t>
            </a:r>
            <a:r>
              <a:rPr lang="en-US" sz="1600" dirty="0" err="1"/>
              <a:t>bei</a:t>
            </a:r>
            <a:r>
              <a:rPr lang="en-US" sz="1600" dirty="0"/>
              <a:t> </a:t>
            </a:r>
            <a:r>
              <a:rPr lang="en-US" sz="1600" dirty="0" err="1"/>
              <a:t>steigender</a:t>
            </a:r>
            <a:r>
              <a:rPr lang="en-US" sz="1600" dirty="0"/>
              <a:t> </a:t>
            </a:r>
            <a:r>
              <a:rPr lang="en-US" sz="1600" dirty="0" err="1"/>
              <a:t>Geldmenge</a:t>
            </a:r>
            <a:r>
              <a:rPr lang="en-US" sz="1600" dirty="0"/>
              <a:t> </a:t>
            </a:r>
            <a:r>
              <a:rPr lang="en-US" sz="1600" dirty="0" err="1"/>
              <a:t>nach</a:t>
            </a:r>
            <a:r>
              <a:rPr lang="en-US" sz="1600" dirty="0"/>
              <a:t> </a:t>
            </a:r>
            <a:r>
              <a:rPr lang="en-US" sz="1600" dirty="0" err="1"/>
              <a:t>unten</a:t>
            </a:r>
            <a:r>
              <a:rPr lang="en-US" sz="1600" dirty="0"/>
              <a:t>.</a:t>
            </a:r>
            <a:endParaRPr lang="de-DE" sz="1600" dirty="0"/>
          </a:p>
        </p:txBody>
      </p:sp>
      <p:cxnSp>
        <p:nvCxnSpPr>
          <p:cNvPr id="36" name="Gerade Verbindung mit Pfeil 35"/>
          <p:cNvCxnSpPr/>
          <p:nvPr/>
        </p:nvCxnSpPr>
        <p:spPr>
          <a:xfrm>
            <a:off x="1138332" y="2019399"/>
            <a:ext cx="4672" cy="2491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>
            <a:extLst>
              <a:ext uri="{FF2B5EF4-FFF2-40B4-BE49-F238E27FC236}">
                <a16:creationId xmlns:a16="http://schemas.microsoft.com/office/drawing/2014/main" id="{B1AB1A49-92D7-475F-88F5-235C636421B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0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4" grpId="0"/>
      <p:bldP spid="54" grpId="0"/>
      <p:bldP spid="64" grpId="0" animBg="1"/>
      <p:bldP spid="65" grpId="0"/>
      <p:bldP spid="68" grpId="0"/>
      <p:bldP spid="71" grpId="0"/>
      <p:bldP spid="72" grpId="0"/>
      <p:bldP spid="73" grpId="0"/>
      <p:bldP spid="74" grpId="0"/>
      <p:bldP spid="75" grpId="0"/>
      <p:bldP spid="76" grpId="0"/>
      <p:bldP spid="78" grpId="0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Geldpolitik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907627" y="1142648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907628" y="4708619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72983" y="1077323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56201" y="4727057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945211" y="1412375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380495" y="1861215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470875" y="3162698"/>
            <a:ext cx="1122487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058793" y="946675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LM(</a:t>
            </a:r>
            <a:r>
              <a:rPr lang="de-DE" sz="2400" dirty="0"/>
              <a:t>M</a:t>
            </a:r>
            <a:r>
              <a:rPr lang="de-DE" sz="2400" baseline="-25000" dirty="0"/>
              <a:t>1</a:t>
            </a:r>
            <a:r>
              <a:rPr lang="de-DE" sz="2177" b="1" dirty="0"/>
              <a:t>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31590" y="4727057"/>
            <a:ext cx="817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21582" y="2649322"/>
            <a:ext cx="7152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07627" y="2794195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588996" y="2775757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6569493" y="1750585"/>
            <a:ext cx="1075936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</a:t>
            </a:r>
            <a:r>
              <a:rPr lang="de-DE" sz="2000" b="1" dirty="0"/>
              <a:t>(</a:t>
            </a:r>
            <a:r>
              <a:rPr lang="de-DE" sz="2000" dirty="0"/>
              <a:t>M</a:t>
            </a:r>
            <a:r>
              <a:rPr lang="de-DE" sz="2000" baseline="-25000" dirty="0"/>
              <a:t>2</a:t>
            </a:r>
            <a:r>
              <a:rPr lang="de-DE" sz="2000" b="1" dirty="0"/>
              <a:t>)</a:t>
            </a:r>
            <a:r>
              <a:rPr lang="de-DE" sz="2177" b="1" dirty="0"/>
              <a:t> </a:t>
            </a:r>
          </a:p>
        </p:txBody>
      </p:sp>
      <p:cxnSp>
        <p:nvCxnSpPr>
          <p:cNvPr id="7" name="Gerade Verbindung mit Pfeil 6"/>
          <p:cNvCxnSpPr/>
          <p:nvPr/>
        </p:nvCxnSpPr>
        <p:spPr>
          <a:xfrm flipH="1">
            <a:off x="5475592" y="1620637"/>
            <a:ext cx="10808" cy="73867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972952" y="3298351"/>
            <a:ext cx="310056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4173845" y="3298352"/>
            <a:ext cx="0" cy="14102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122251" y="3162698"/>
            <a:ext cx="7152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4073514" y="4735487"/>
            <a:ext cx="817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2</a:t>
            </a:r>
            <a:r>
              <a:rPr lang="de-DE" sz="1633" dirty="0"/>
              <a:t>)</a:t>
            </a:r>
          </a:p>
        </p:txBody>
      </p:sp>
      <p:cxnSp>
        <p:nvCxnSpPr>
          <p:cNvPr id="25" name="Gerade Verbindung 24"/>
          <p:cNvCxnSpPr/>
          <p:nvPr/>
        </p:nvCxnSpPr>
        <p:spPr>
          <a:xfrm flipV="1">
            <a:off x="3063331" y="1550629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1380826" y="975632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</a:t>
            </a:r>
            <a:r>
              <a:rPr lang="de-DE" baseline="-25000" dirty="0"/>
              <a:t>1</a:t>
            </a:r>
            <a:r>
              <a:rPr lang="de-DE" b="1" dirty="0"/>
              <a:t>&lt;</a:t>
            </a:r>
            <a:r>
              <a:rPr lang="de-DE" dirty="0"/>
              <a:t>M</a:t>
            </a:r>
            <a:r>
              <a:rPr lang="de-DE" baseline="-25000" dirty="0"/>
              <a:t>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hteck 29"/>
              <p:cNvSpPr/>
              <p:nvPr/>
            </p:nvSpPr>
            <p:spPr>
              <a:xfrm>
                <a:off x="7120218" y="681784"/>
                <a:ext cx="507178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dirty="0"/>
                  <a:t>Ausgangspunkt ist das Gleichgewicht i*(M</a:t>
                </a:r>
                <a:r>
                  <a:rPr lang="de-DE" baseline="-25000" dirty="0"/>
                  <a:t>1</a:t>
                </a:r>
                <a:r>
                  <a:rPr lang="de-DE" dirty="0"/>
                  <a:t>), Y*(M</a:t>
                </a:r>
                <a:r>
                  <a:rPr lang="de-DE" baseline="-25000" dirty="0"/>
                  <a:t>1</a:t>
                </a:r>
                <a:r>
                  <a:rPr lang="de-DE" dirty="0"/>
                  <a:t>). Jetzt steigt die Geldmenge von M</a:t>
                </a:r>
                <a:r>
                  <a:rPr lang="de-DE" baseline="-25000" dirty="0"/>
                  <a:t>1</a:t>
                </a:r>
                <a:r>
                  <a:rPr lang="de-DE" dirty="0"/>
                  <a:t> auf M</a:t>
                </a:r>
                <a:r>
                  <a:rPr lang="de-DE" baseline="-25000" dirty="0"/>
                  <a:t>2</a:t>
                </a:r>
                <a:r>
                  <a:rPr lang="de-DE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dirty="0"/>
                  <a:t>+</a:t>
                </a:r>
                <a:r>
                  <a:rPr lang="de-DE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30" name="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218" y="681784"/>
                <a:ext cx="5071781" cy="646331"/>
              </a:xfrm>
              <a:prstGeom prst="rect">
                <a:avLst/>
              </a:prstGeom>
              <a:blipFill>
                <a:blip r:embed="rId3"/>
                <a:stretch>
                  <a:fillRect l="-962" t="-5660" r="-1322" b="-141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hteck 30"/>
          <p:cNvSpPr/>
          <p:nvPr/>
        </p:nvSpPr>
        <p:spPr>
          <a:xfrm>
            <a:off x="7637116" y="1280498"/>
            <a:ext cx="576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M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sp>
        <p:nvSpPr>
          <p:cNvPr id="32" name="Rechteck 31"/>
          <p:cNvSpPr/>
          <p:nvPr/>
        </p:nvSpPr>
        <p:spPr>
          <a:xfrm>
            <a:off x="7976475" y="1291742"/>
            <a:ext cx="1968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</a:t>
            </a:r>
            <a:r>
              <a:rPr lang="de-DE" dirty="0"/>
              <a:t>  LM nach unten</a:t>
            </a:r>
          </a:p>
        </p:txBody>
      </p:sp>
      <p:sp>
        <p:nvSpPr>
          <p:cNvPr id="33" name="Rechteck 32"/>
          <p:cNvSpPr/>
          <p:nvPr/>
        </p:nvSpPr>
        <p:spPr>
          <a:xfrm>
            <a:off x="7623948" y="1620637"/>
            <a:ext cx="4568051" cy="92333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</a:t>
            </a:r>
            <a:r>
              <a:rPr lang="de-DE" dirty="0"/>
              <a:t> ein gegebenes Einkommen y korrespondiert jetzt mit einem niedrigeren Zins i↓ am Geldmarkt. </a:t>
            </a:r>
          </a:p>
        </p:txBody>
      </p:sp>
      <p:sp>
        <p:nvSpPr>
          <p:cNvPr id="34" name="Rechteck 33"/>
          <p:cNvSpPr/>
          <p:nvPr/>
        </p:nvSpPr>
        <p:spPr>
          <a:xfrm>
            <a:off x="7581122" y="2513169"/>
            <a:ext cx="4568051" cy="69819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</a:t>
            </a:r>
            <a:r>
              <a:rPr lang="de-DE" dirty="0"/>
              <a:t> Der niedrigere Zinssatz fördert jetzt über den Gütermarkt die Investitionen I</a:t>
            </a:r>
          </a:p>
        </p:txBody>
      </p:sp>
      <p:sp>
        <p:nvSpPr>
          <p:cNvPr id="35" name="Rechteck 34"/>
          <p:cNvSpPr/>
          <p:nvPr/>
        </p:nvSpPr>
        <p:spPr>
          <a:xfrm>
            <a:off x="7581122" y="3157219"/>
            <a:ext cx="4568051" cy="69819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dirty="0">
                <a:latin typeface="Arial Unicode MS"/>
                <a:ea typeface="Arial Unicode MS"/>
                <a:cs typeface="Arial Unicode MS"/>
                <a:sym typeface="Wingdings" panose="05000000000000000000" pitchFamily="2" charset="2"/>
              </a:rPr>
              <a:t></a:t>
            </a:r>
            <a:r>
              <a:rPr lang="de-DE" dirty="0"/>
              <a:t> Damit steigt insgesamt das Einkommen Y von Y*(M</a:t>
            </a:r>
            <a:r>
              <a:rPr lang="de-DE" baseline="-25000" dirty="0"/>
              <a:t>1</a:t>
            </a:r>
            <a:r>
              <a:rPr lang="de-DE" dirty="0"/>
              <a:t>) auf Y*(M</a:t>
            </a:r>
            <a:r>
              <a:rPr lang="de-DE" baseline="-25000" dirty="0"/>
              <a:t>2</a:t>
            </a:r>
            <a:r>
              <a:rPr lang="de-DE" dirty="0"/>
              <a:t>) </a:t>
            </a:r>
          </a:p>
          <a:p>
            <a:r>
              <a:rPr lang="de-DE" dirty="0"/>
              <a:t> 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49950" y="5537818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Durch eine Geldmengenerhöhung ergibt sich </a:t>
            </a:r>
            <a:r>
              <a:rPr lang="de-DE" sz="2000"/>
              <a:t>damit im IS-LM-Modell </a:t>
            </a:r>
            <a:r>
              <a:rPr lang="de-DE" sz="2000" dirty="0"/>
              <a:t>eine Erhöhung des Einkommens von Y*(M</a:t>
            </a:r>
            <a:r>
              <a:rPr lang="de-DE" sz="2000" baseline="-25000" dirty="0"/>
              <a:t>1</a:t>
            </a:r>
            <a:r>
              <a:rPr lang="de-DE" sz="2000" dirty="0"/>
              <a:t>) auf   Y* (M</a:t>
            </a:r>
            <a:r>
              <a:rPr lang="de-DE" sz="2000" baseline="-25000" dirty="0"/>
              <a:t>2</a:t>
            </a:r>
            <a:r>
              <a:rPr lang="de-DE" sz="2000" dirty="0"/>
              <a:t>) bei einer gleichzeitigen Zinssenkung von i*(M</a:t>
            </a:r>
            <a:r>
              <a:rPr lang="de-DE" sz="2000" baseline="-25000" dirty="0"/>
              <a:t>1</a:t>
            </a:r>
            <a:r>
              <a:rPr lang="de-DE" sz="2000" dirty="0"/>
              <a:t>) auf i*(M</a:t>
            </a:r>
            <a:r>
              <a:rPr lang="de-DE" sz="2000" baseline="-25000" dirty="0"/>
              <a:t>2</a:t>
            </a:r>
            <a:r>
              <a:rPr lang="de-DE" sz="2000" dirty="0"/>
              <a:t>) </a:t>
            </a:r>
            <a:endParaRPr lang="de-DE" sz="20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37" name="Gerade Verbindung mit Pfeil 36"/>
          <p:cNvCxnSpPr/>
          <p:nvPr/>
        </p:nvCxnSpPr>
        <p:spPr>
          <a:xfrm flipH="1">
            <a:off x="133310" y="2787577"/>
            <a:ext cx="3806" cy="56936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V="1">
            <a:off x="3586972" y="5120648"/>
            <a:ext cx="635778" cy="1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>
            <a:extLst>
              <a:ext uri="{FF2B5EF4-FFF2-40B4-BE49-F238E27FC236}">
                <a16:creationId xmlns:a16="http://schemas.microsoft.com/office/drawing/2014/main" id="{5954CB66-EF6D-44C6-A94E-31E6583041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7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2" y="672525"/>
            <a:ext cx="12113109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Y,i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den fiskalischen Impuls auf das Einkommen, den eine Verdopplung der Staatsausgaben auslöst.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das geldpolitischen Impuls auf </a:t>
            </a: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das Einkommen, </a:t>
            </a: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den eine Erhöhung der Geldmenge um 25</a:t>
            </a:r>
            <a:r>
              <a:rPr lang="de-DE" sz="2000">
                <a:latin typeface="Times New Roman" pitchFamily="18"/>
                <a:ea typeface="Arial" pitchFamily="34"/>
                <a:cs typeface="Arial" pitchFamily="34"/>
              </a:rPr>
              <a:t>% auslöst.</a:t>
            </a:r>
            <a:endParaRPr lang="de-DE" sz="2000" dirty="0">
              <a:latin typeface="Times New Roman" pitchFamily="18"/>
              <a:ea typeface="Arial" pitchFamily="34"/>
              <a:cs typeface="Arial" pitchFamily="34"/>
            </a:endParaRP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0C6F380-30FC-41B3-BC19-ACC4A7CF8E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4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2" y="672525"/>
            <a:ext cx="12113109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Y,i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den fiskalischen Impuls auf das Einkommen, den eine Verdopplung der Staatsausgaben auslöst.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das geldpolitischen Impuls auf das Einkommen, den eine Erhöhung der Geldmenge um 25% auslöst.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 – Lösung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799490" y="619973"/>
            <a:ext cx="8392510" cy="43566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dirty="0">
                <a:latin typeface="Times New Roman" pitchFamily="18"/>
                <a:ea typeface="Droid Sans Fallback" pitchFamily="2"/>
                <a:cs typeface="Lohit Hindi" pitchFamily="2"/>
              </a:rPr>
              <a:t>a) IS: Y=C+I+G</a:t>
            </a:r>
            <a:r>
              <a:rPr lang="de-DE" dirty="0">
                <a:latin typeface="Times New Roman" pitchFamily="18"/>
                <a:ea typeface="Droid Sans Fallback" pitchFamily="2"/>
                <a:cs typeface="Arial" pitchFamily="34"/>
              </a:rPr>
              <a:t> </a:t>
            </a:r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→ </a:t>
            </a:r>
            <a:r>
              <a:rPr lang="de-DE" dirty="0">
                <a:latin typeface="Times New Roman" pitchFamily="18"/>
                <a:ea typeface="Droid Sans Fallback" pitchFamily="2"/>
                <a:cs typeface="Arial" pitchFamily="34"/>
              </a:rPr>
              <a:t>Y=</a:t>
            </a:r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50+0,8Y+30-300i+20+20</a:t>
            </a:r>
          </a:p>
          <a:p>
            <a:pPr lvl="0" hangingPunct="0"/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→ Y=600 – 1500i</a:t>
            </a:r>
          </a:p>
          <a:p>
            <a:pPr lvl="0" hangingPunct="0"/>
            <a:endParaRPr lang="de-DE" dirty="0">
              <a:latin typeface="Times New Roman" pitchFamily="18"/>
              <a:ea typeface="Arial" pitchFamily="34"/>
              <a:cs typeface="Arial" pitchFamily="34"/>
            </a:endParaRPr>
          </a:p>
          <a:p>
            <a:pPr hangingPunct="0"/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LM: L=M/p → 0,5Y – 250i=400/2</a:t>
            </a:r>
          </a:p>
          <a:p>
            <a:pPr hangingPunct="0"/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→ Y=400 + 500i</a:t>
            </a:r>
          </a:p>
          <a:p>
            <a:pPr hangingPunct="0"/>
            <a:endParaRPr lang="de-DE" dirty="0">
              <a:latin typeface="Times New Roman" pitchFamily="18"/>
              <a:ea typeface="Arial" pitchFamily="34"/>
              <a:cs typeface="Arial" pitchFamily="34"/>
            </a:endParaRPr>
          </a:p>
          <a:p>
            <a:pPr hangingPunct="0"/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„IS=LM“→ i*=10%	Y*=450</a:t>
            </a:r>
          </a:p>
          <a:p>
            <a:pPr hangingPunct="0"/>
            <a:endParaRPr lang="de-DE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b) </a:t>
            </a:r>
            <a:r>
              <a:rPr lang="de-DE" dirty="0">
                <a:latin typeface="Times New Roman" pitchFamily="18"/>
                <a:ea typeface="Droid Sans Fallback" pitchFamily="2"/>
                <a:cs typeface="Lohit Hindi" pitchFamily="2"/>
              </a:rPr>
              <a:t>IS: Y=C+I+G</a:t>
            </a:r>
            <a:r>
              <a:rPr lang="de-DE" dirty="0">
                <a:latin typeface="Times New Roman" pitchFamily="18"/>
                <a:ea typeface="Droid Sans Fallback" pitchFamily="2"/>
                <a:cs typeface="Arial" pitchFamily="34"/>
              </a:rPr>
              <a:t> </a:t>
            </a:r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→ </a:t>
            </a:r>
            <a:r>
              <a:rPr lang="de-DE" dirty="0">
                <a:latin typeface="Times New Roman" pitchFamily="18"/>
                <a:ea typeface="Droid Sans Fallback" pitchFamily="2"/>
                <a:cs typeface="Arial" pitchFamily="34"/>
              </a:rPr>
              <a:t>Y=</a:t>
            </a:r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50+0,8Y+30-300i+20</a:t>
            </a:r>
          </a:p>
          <a:p>
            <a:pPr lvl="0" hangingPunct="0"/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→ Y=500 – 1500i</a:t>
            </a:r>
          </a:p>
          <a:p>
            <a:pPr lvl="0" hangingPunct="0"/>
            <a:endParaRPr lang="de-DE" dirty="0">
              <a:latin typeface="Times New Roman" pitchFamily="18"/>
              <a:ea typeface="Arial" pitchFamily="34"/>
              <a:cs typeface="Arial" pitchFamily="34"/>
            </a:endParaRPr>
          </a:p>
          <a:p>
            <a:pPr hangingPunct="0"/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LM: L=(M+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  <a:cs typeface="Lohit Hindi" pitchFamily="2"/>
              </a:rPr>
              <a:t> Δ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  <a:cs typeface="Lohit Hindi" pitchFamily="2"/>
              </a:rPr>
              <a:t>M)</a:t>
            </a:r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/p → 0,5Y – 250i=(400+100)/2</a:t>
            </a:r>
          </a:p>
          <a:p>
            <a:pPr hangingPunct="0"/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→ Y=500 + 500i</a:t>
            </a:r>
          </a:p>
          <a:p>
            <a:pPr hangingPunct="0"/>
            <a:endParaRPr lang="de-DE" dirty="0">
              <a:latin typeface="Times New Roman" pitchFamily="18"/>
              <a:ea typeface="Arial" pitchFamily="34"/>
              <a:cs typeface="Arial" pitchFamily="34"/>
            </a:endParaRPr>
          </a:p>
          <a:p>
            <a:pPr hangingPunct="0"/>
            <a:r>
              <a:rPr lang="de-DE" dirty="0">
                <a:latin typeface="Times New Roman" pitchFamily="18"/>
                <a:ea typeface="Arial" pitchFamily="34"/>
                <a:cs typeface="Arial" pitchFamily="34"/>
              </a:rPr>
              <a:t>„IS=LM“→ i*=0%	 (das was wir seit 10 Jahren in der Realität haben)		Y*=500</a:t>
            </a:r>
          </a:p>
          <a:p>
            <a:pPr hangingPunct="0"/>
            <a:endParaRPr lang="de-DE" dirty="0">
              <a:latin typeface="Times New Roman" pitchFamily="18"/>
              <a:ea typeface="Arial" pitchFamily="34"/>
              <a:cs typeface="Arial" pitchFamily="34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956312" y="737114"/>
            <a:ext cx="2961167" cy="15736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lvl="0" algn="ctr" hangingPunct="0"/>
            <a:r>
              <a:rPr lang="de-DE" dirty="0">
                <a:latin typeface="Times New Roman" pitchFamily="18"/>
                <a:ea typeface="Droid Sans Fallback" pitchFamily="2"/>
                <a:cs typeface="Lohit Hindi" pitchFamily="2"/>
              </a:rPr>
              <a:t>vgl. Aufgabe IS/LM:</a:t>
            </a:r>
          </a:p>
          <a:p>
            <a:pPr lvl="0" algn="ctr" hangingPunct="0"/>
            <a:endParaRPr lang="de-DE" dirty="0"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0" algn="ctr" hangingPunct="0"/>
            <a:r>
              <a:rPr lang="de-DE" dirty="0">
                <a:latin typeface="Times New Roman" pitchFamily="18"/>
                <a:ea typeface="Droid Sans Fallback" pitchFamily="2"/>
                <a:cs typeface="Lohit Hindi" pitchFamily="2"/>
              </a:rPr>
              <a:t>i*=5%</a:t>
            </a:r>
          </a:p>
          <a:p>
            <a:pPr lvl="0" algn="ctr" hangingPunct="0"/>
            <a:endParaRPr lang="de-DE" dirty="0"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0" algn="ctr" hangingPunct="0"/>
            <a:r>
              <a:rPr lang="de-DE" dirty="0">
                <a:latin typeface="Times New Roman" pitchFamily="18"/>
                <a:ea typeface="Droid Sans Fallback" pitchFamily="2"/>
                <a:cs typeface="Lohit Hindi" pitchFamily="2"/>
              </a:rPr>
              <a:t>Y*=425</a:t>
            </a:r>
          </a:p>
          <a:p>
            <a:pPr lvl="0" hangingPunct="0"/>
            <a:endParaRPr lang="de-DE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dirty="0">
              <a:latin typeface="Times New Roman" pitchFamily="18"/>
              <a:ea typeface="Arial" pitchFamily="34"/>
              <a:cs typeface="Arial" pitchFamily="34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FC040A-2DBF-497F-9779-DEC300528F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1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1262</Words>
  <Application>Microsoft Office PowerPoint</Application>
  <PresentationFormat>Breitbild</PresentationFormat>
  <Paragraphs>147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Cambria Math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714</cp:revision>
  <dcterms:created xsi:type="dcterms:W3CDTF">2019-02-11T10:45:01Z</dcterms:created>
  <dcterms:modified xsi:type="dcterms:W3CDTF">2022-04-27T20:18:17Z</dcterms:modified>
</cp:coreProperties>
</file>