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1318" r:id="rId2"/>
    <p:sldId id="1319" r:id="rId3"/>
    <p:sldId id="1320" r:id="rId4"/>
    <p:sldId id="1321" r:id="rId5"/>
    <p:sldId id="1322" r:id="rId6"/>
    <p:sldId id="1323" r:id="rId7"/>
    <p:sldId id="1324" r:id="rId8"/>
    <p:sldId id="1325" r:id="rId9"/>
    <p:sldId id="1327"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63" d="100"/>
          <a:sy n="63" d="100"/>
        </p:scale>
        <p:origin x="6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22.04.2022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64676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06857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22.04.2022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22.04.2022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22.04.2022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22.04.2022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22.04.2022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22.04.2022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22.04.2022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22.04.2022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22.04.2022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22.04.2022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22.04.2022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22.04.2022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3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NUL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media/image71.png"/><Relationship Id="rId2" Type="http://schemas.openxmlformats.org/officeDocument/2006/relationships/notesSlide" Target="../notesSlides/notesSlide6.xml"/><Relationship Id="rId16" Type="http://schemas.openxmlformats.org/officeDocument/2006/relationships/image" Target="NUL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media/image550.png"/><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 Id="rId14"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vDBmYhP91Vs&amp;feature=youtu.be"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Gütermarktmodell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tauchen</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keine</a:t>
            </a:r>
            <a:r>
              <a:rPr lang="en-US" b="1"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Preise</a:t>
            </a:r>
            <a:r>
              <a:rPr lang="en-US" b="1" dirty="0">
                <a:solidFill>
                  <a:prstClr val="black"/>
                </a:solidFill>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a:t>
            </a:r>
            <a:r>
              <a:rPr lang="en-US" dirty="0" err="1">
                <a:solidFill>
                  <a:prstClr val="black"/>
                </a:solidFill>
                <a:latin typeface="Arial" panose="020B0604020202020204" pitchFamily="34" charset="0"/>
                <a:cs typeface="Arial" panose="020B0604020202020204" pitchFamily="34" charset="0"/>
              </a:rPr>
              <a:t>bzw</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aggregierte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Preisniveau</a:t>
            </a:r>
            <a:r>
              <a:rPr lang="en-US" dirty="0">
                <a:solidFill>
                  <a:prstClr val="black"/>
                </a:solidFill>
                <a:latin typeface="Arial" panose="020B0604020202020204" pitchFamily="34" charset="0"/>
                <a:cs typeface="Arial" panose="020B0604020202020204" pitchFamily="34" charset="0"/>
              </a:rPr>
              <a:t> auf P=1 </a:t>
            </a:r>
            <a:r>
              <a:rPr lang="en-US" dirty="0" err="1">
                <a:solidFill>
                  <a:prstClr val="black"/>
                </a:solidFill>
                <a:latin typeface="Arial" panose="020B0604020202020204" pitchFamily="34" charset="0"/>
                <a:cs typeface="Arial" panose="020B0604020202020204" pitchFamily="34" charset="0"/>
              </a:rPr>
              <a:t>normiert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kürzt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damit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Gleichungen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heraus</a:t>
            </a:r>
            <a:r>
              <a:rPr lang="en-US" dirty="0">
                <a:solidFill>
                  <a:prstClr val="black"/>
                </a:solidFill>
                <a:latin typeface="Arial" panose="020B0604020202020204" pitchFamily="34" charset="0"/>
                <a:cs typeface="Arial" panose="020B0604020202020204" pitchFamily="34" charset="0"/>
              </a:rPr>
              <a:t>) auf, was auf die </a:t>
            </a:r>
            <a:r>
              <a:rPr lang="en-US" dirty="0" err="1">
                <a:solidFill>
                  <a:prstClr val="black"/>
                </a:solidFill>
                <a:latin typeface="Arial" panose="020B0604020202020204" pitchFamily="34" charset="0"/>
                <a:cs typeface="Arial" panose="020B0604020202020204" pitchFamily="34" charset="0"/>
              </a:rPr>
              <a:t>Nachfrageorientierung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zurückzuführen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ausschließlich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Mengenanpassungen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seitens</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Produzenten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Ausgleich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gebracht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Für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Beschreibung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einer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modernen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Volkswirtschaft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fehlt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aber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auch</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Verknüpfung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realen</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nominalen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Größen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letztlich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der Wert der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in Geld </a:t>
            </a:r>
            <a:r>
              <a:rPr lang="en-US" dirty="0" err="1">
                <a:solidFill>
                  <a:prstClr val="black"/>
                </a:solidFill>
                <a:latin typeface="Arial" panose="020B0604020202020204" pitchFamily="34" charset="0"/>
                <a:cs typeface="Arial" panose="020B0604020202020204" pitchFamily="34" charset="0"/>
              </a:rPr>
              <a:t>gemessen</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7719445"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dirty="0" err="1">
                <a:solidFill>
                  <a:prstClr val="black"/>
                </a:solidFill>
                <a:latin typeface="Arial" panose="020B0604020202020204" pitchFamily="34" charset="0"/>
                <a:cs typeface="Arial" panose="020B0604020202020204" pitchFamily="34" charset="0"/>
              </a:rPr>
              <a:t>Verbindung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über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Zinsen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welche</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Investitionsnachfrage</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steuern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erreicht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5" y="5021133"/>
            <a:ext cx="7719446"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Das </a:t>
            </a:r>
            <a:r>
              <a:rPr lang="en-US" dirty="0" err="1">
                <a:solidFill>
                  <a:prstClr val="black"/>
                </a:solidFill>
                <a:latin typeface="Arial" panose="020B0604020202020204" pitchFamily="34" charset="0"/>
                <a:cs typeface="Arial" panose="020B0604020202020204" pitchFamily="34" charset="0"/>
              </a:rPr>
              <a:t>resultierende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weiterhin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nachfrageorientierte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a:t>
            </a:r>
            <a:r>
              <a:rPr lang="en-US" dirty="0">
                <a:solidFill>
                  <a:prstClr val="black"/>
                </a:solidFill>
                <a:latin typeface="Arial" panose="020B0604020202020204" pitchFamily="34" charset="0"/>
                <a:cs typeface="Arial" panose="020B0604020202020204" pitchFamily="34" charset="0"/>
              </a:rPr>
              <a:t> Modell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IS/LM-Modell </a:t>
            </a:r>
            <a:r>
              <a:rPr lang="en-US" dirty="0" err="1">
                <a:solidFill>
                  <a:prstClr val="black"/>
                </a:solidFill>
                <a:latin typeface="Arial" panose="020B0604020202020204" pitchFamily="34" charset="0"/>
                <a:cs typeface="Arial" panose="020B0604020202020204" pitchFamily="34" charset="0"/>
              </a:rPr>
              <a:t>bezeichnet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E2B58769-46D6-40C6-8555-C9580F67648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130066" y="741477"/>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Saving (</a:t>
            </a:r>
            <a:r>
              <a:rPr lang="en-US" sz="2449" dirty="0" err="1">
                <a:solidFill>
                  <a:prstClr val="black"/>
                </a:solidFill>
                <a:latin typeface="Arial" panose="020B0604020202020204" pitchFamily="34" charset="0"/>
                <a:cs typeface="Arial" panose="020B0604020202020204" pitchFamily="34" charset="0"/>
              </a:rPr>
              <a:t>entspricht</a:t>
            </a:r>
            <a:r>
              <a:rPr lang="en-US" sz="2449" dirty="0">
                <a:solidFill>
                  <a:prstClr val="black"/>
                </a:solidFill>
                <a:latin typeface="Arial" panose="020B0604020202020204" pitchFamily="34" charset="0"/>
                <a:cs typeface="Arial" panose="020B0604020202020204" pitchFamily="34" charset="0"/>
              </a:rPr>
              <a:t> </a:t>
            </a:r>
            <a:r>
              <a:rPr lang="en-US" sz="2449" dirty="0" err="1">
                <a:solidFill>
                  <a:prstClr val="black"/>
                </a:solidFill>
                <a:latin typeface="Arial" panose="020B0604020202020204" pitchFamily="34" charset="0"/>
                <a:cs typeface="Arial" panose="020B0604020202020204" pitchFamily="34" charset="0"/>
              </a:rPr>
              <a:t>Einkommen</a:t>
            </a: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Ausgaben</a:t>
            </a:r>
            <a:r>
              <a:rPr lang="en-US" sz="2449" dirty="0">
                <a:solidFill>
                  <a:prstClr val="black"/>
                </a:solidFill>
                <a:latin typeface="Arial" panose="020B0604020202020204" pitchFamily="34" charset="0"/>
                <a:cs typeface="Arial" panose="020B0604020202020204" pitchFamily="34" charset="0"/>
              </a:rPr>
              <a: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Gütermarkt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Geldmarkt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b="1" dirty="0">
                <a:solidFill>
                  <a:prstClr val="black"/>
                </a:solidFill>
                <a:latin typeface="Arial" panose="020B0604020202020204" pitchFamily="34" charset="0"/>
                <a:cs typeface="Arial" panose="020B0604020202020204" pitchFamily="34" charset="0"/>
              </a:rPr>
              <a:t>IS-</a:t>
            </a:r>
            <a:r>
              <a:rPr lang="en-US" b="1" dirty="0" err="1">
                <a:solidFill>
                  <a:prstClr val="black"/>
                </a:solidFill>
                <a:latin typeface="Arial" panose="020B0604020202020204" pitchFamily="34" charset="0"/>
                <a:cs typeface="Arial" panose="020B0604020202020204" pitchFamily="34" charset="0"/>
              </a:rPr>
              <a:t>Kurve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repräsentiert</a:t>
            </a:r>
            <a:r>
              <a:rPr lang="en-US" dirty="0">
                <a:solidFill>
                  <a:prstClr val="black"/>
                </a:solidFill>
                <a:latin typeface="Arial" panose="020B0604020202020204" pitchFamily="34" charset="0"/>
                <a:cs typeface="Arial" panose="020B0604020202020204" pitchFamily="34" charset="0"/>
              </a:rPr>
              <a:t> den </a:t>
            </a:r>
            <a:r>
              <a:rPr lang="en-US" dirty="0" err="1">
                <a:solidFill>
                  <a:prstClr val="black"/>
                </a:solidFill>
                <a:latin typeface="Arial" panose="020B0604020202020204" pitchFamily="34" charset="0"/>
                <a:cs typeface="Arial" panose="020B0604020202020204" pitchFamily="34" charset="0"/>
              </a:rPr>
              <a:t>Güternmarkt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unter</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dass</a:t>
            </a:r>
            <a:r>
              <a:rPr lang="en-US" dirty="0">
                <a:solidFill>
                  <a:prstClr val="black"/>
                </a:solidFill>
                <a:latin typeface="Arial" panose="020B0604020202020204" pitchFamily="34" charset="0"/>
                <a:cs typeface="Arial" panose="020B0604020202020204" pitchFamily="34" charset="0"/>
              </a:rPr>
              <a:t> I=S</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Achtung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Hier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Modell. In der VGR war dies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ex post </a:t>
            </a:r>
            <a:r>
              <a:rPr lang="en-US" dirty="0" err="1">
                <a:solidFill>
                  <a:prstClr val="black"/>
                </a:solidFill>
                <a:latin typeface="Arial" panose="020B0604020202020204" pitchFamily="34" charset="0"/>
                <a:cs typeface="Arial" panose="020B0604020202020204" pitchFamily="34" charset="0"/>
              </a:rPr>
              <a:t>Identität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3114937" y="3889055"/>
            <a:ext cx="5114664" cy="1753331"/>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Auf </a:t>
            </a:r>
            <a:r>
              <a:rPr lang="en-US" dirty="0" err="1">
                <a:solidFill>
                  <a:prstClr val="black"/>
                </a:solidFill>
                <a:latin typeface="Arial" panose="020B0604020202020204" pitchFamily="34" charset="0"/>
                <a:cs typeface="Arial" panose="020B0604020202020204" pitchFamily="34" charset="0"/>
              </a:rPr>
              <a:t>dem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ganz</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klassisch</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Geldangebot</a:t>
            </a:r>
            <a:r>
              <a:rPr lang="en-US" dirty="0">
                <a:solidFill>
                  <a:prstClr val="black"/>
                </a:solidFill>
                <a:latin typeface="Arial" panose="020B0604020202020204" pitchFamily="34" charset="0"/>
                <a:cs typeface="Arial" panose="020B0604020202020204" pitchFamily="34" charset="0"/>
              </a:rPr>
              <a:t> = </a:t>
            </a:r>
            <a:r>
              <a:rPr lang="en-US" dirty="0" err="1">
                <a:solidFill>
                  <a:prstClr val="black"/>
                </a:solidFill>
                <a:latin typeface="Arial" panose="020B0604020202020204" pitchFamily="34" charset="0"/>
                <a:cs typeface="Arial" panose="020B0604020202020204" pitchFamily="34" charset="0"/>
              </a:rPr>
              <a:t>Geldnachfrage</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mit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schon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vorher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Geldnachfragefunktion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3172310" y="5589722"/>
            <a:ext cx="5046604" cy="823559"/>
          </a:xfrm>
          <a:prstGeom prst="rect">
            <a:avLst/>
          </a:prstGeom>
        </p:spPr>
        <p:txBody>
          <a:bodyPr wrap="square">
            <a:sp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dieser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b="1" dirty="0">
                <a:solidFill>
                  <a:prstClr val="black"/>
                </a:solidFill>
                <a:latin typeface="Arial" panose="020B0604020202020204" pitchFamily="34" charset="0"/>
                <a:cs typeface="Arial" panose="020B0604020202020204" pitchFamily="34" charset="0"/>
                <a:sym typeface="Wingdings" panose="05000000000000000000" pitchFamily="2" charset="2"/>
              </a:rPr>
              <a:t>LM-</a:t>
            </a:r>
            <a:r>
              <a:rPr lang="en-US" b="1" dirty="0" err="1">
                <a:solidFill>
                  <a:prstClr val="black"/>
                </a:solidFill>
                <a:latin typeface="Arial" panose="020B0604020202020204" pitchFamily="34" charset="0"/>
                <a:cs typeface="Arial" panose="020B0604020202020204" pitchFamily="34" charset="0"/>
                <a:sym typeface="Wingdings" panose="05000000000000000000" pitchFamily="2" charset="2"/>
              </a:rPr>
              <a:t>Kurve</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BBE32273-C7DA-46EE-9083-C9A4834E8F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0607" y="0"/>
            <a:ext cx="12080838" cy="552094"/>
          </a:xfrm>
          <a:prstGeom prst="rect">
            <a:avLst/>
          </a:prstGeom>
          <a:noFill/>
          <a:ln>
            <a:noFill/>
          </a:ln>
        </p:spPr>
        <p:txBody>
          <a:bodyPr lIns="81646" tIns="40823" rIns="81646" bIns="40823" anchor="ctr" anchorCtr="1"/>
          <a:lstStyle/>
          <a:p>
            <a:r>
              <a:rPr lang="de-DE" sz="2903" b="1" dirty="0"/>
              <a:t>Zinsabhängigkeit der Investitionen (</a:t>
            </a:r>
            <a:r>
              <a:rPr lang="de-DE" sz="2903" b="1" dirty="0" err="1"/>
              <a:t>Keynesianische</a:t>
            </a:r>
            <a:r>
              <a:rPr lang="de-DE" sz="2903" b="1" dirty="0"/>
              <a:t> Investitionshypothese)</a:t>
            </a:r>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dirty="0"/>
              <a:t>Investitionen sind vom Zinssatz abhängig:</a:t>
            </a:r>
          </a:p>
          <a:p>
            <a:r>
              <a:rPr lang="pt-BR" sz="7200" dirty="0"/>
              <a:t>		</a:t>
            </a:r>
          </a:p>
          <a:p>
            <a:r>
              <a:rPr lang="pt-BR" sz="7200" dirty="0"/>
              <a:t>			I(i)=I</a:t>
            </a:r>
            <a:r>
              <a:rPr lang="pt-BR" sz="7200" baseline="-25000" dirty="0"/>
              <a:t>0</a:t>
            </a:r>
            <a:r>
              <a:rPr lang="pt-BR" sz="7200" dirty="0"/>
              <a:t>+i</a:t>
            </a:r>
            <a:r>
              <a:rPr lang="pt-BR" sz="7200" baseline="-25000" dirty="0"/>
              <a:t>i</a:t>
            </a:r>
            <a:r>
              <a:rPr lang="pt-BR" sz="7200" dirty="0"/>
              <a:t>∙i	 mit  i</a:t>
            </a:r>
            <a:r>
              <a:rPr lang="pt-BR" sz="7200" baseline="-25000" dirty="0"/>
              <a:t>i </a:t>
            </a:r>
            <a:r>
              <a:rPr lang="pt-BR" sz="7200" dirty="0"/>
              <a:t>&lt;0   I</a:t>
            </a:r>
            <a:r>
              <a:rPr lang="pt-BR" sz="7200" baseline="-25000" dirty="0"/>
              <a:t>0&gt;0</a:t>
            </a:r>
            <a:r>
              <a:rPr lang="pt-BR" sz="7200" dirty="0"/>
              <a:t> Autonome Investitionen </a:t>
            </a:r>
            <a:r>
              <a:rPr lang="de-DE" sz="7200" dirty="0"/>
              <a:t>Warum </a:t>
            </a:r>
            <a:r>
              <a:rPr lang="pt-BR" sz="7200" dirty="0"/>
              <a:t>i</a:t>
            </a:r>
            <a:r>
              <a:rPr lang="pt-BR" sz="7200" baseline="-25000" dirty="0"/>
              <a:t>i </a:t>
            </a:r>
            <a:r>
              <a:rPr lang="pt-BR" sz="7200" dirty="0"/>
              <a:t>&lt;0</a:t>
            </a:r>
            <a:r>
              <a:rPr lang="de-DE" sz="7200" dirty="0"/>
              <a:t>?</a:t>
            </a:r>
          </a:p>
          <a:p>
            <a:pPr marL="1244316" indent="-1244316">
              <a:buFont typeface="+mj-lt"/>
              <a:buAutoNum type="alphaLcPeriod"/>
            </a:pPr>
            <a:r>
              <a:rPr lang="de-DE" sz="7200" dirty="0"/>
              <a:t>Die Rendite i* eines Investitionsobjektes                                          wird mit dem Kapitalmarktzins i verglichen (Grenzleistungsfähigkeit des Kapitals)                                         → </a:t>
            </a:r>
            <a:r>
              <a:rPr lang="de-DE" sz="7200" dirty="0" err="1"/>
              <a:t>Keynesianische</a:t>
            </a:r>
            <a:r>
              <a:rPr lang="de-DE" sz="7200" dirty="0"/>
              <a:t>                                                  Investitionshypothese.</a:t>
            </a:r>
          </a:p>
          <a:p>
            <a:endParaRPr lang="de-DE" sz="7200" dirty="0"/>
          </a:p>
          <a:p>
            <a:endParaRPr lang="de-DE" sz="7200" dirty="0"/>
          </a:p>
          <a:p>
            <a:endParaRPr lang="de-DE" sz="7200" dirty="0"/>
          </a:p>
          <a:p>
            <a:r>
              <a:rPr lang="de-DE" sz="7200" dirty="0">
                <a:latin typeface="Arial Unicode MS"/>
                <a:ea typeface="Arial Unicode MS"/>
                <a:cs typeface="Arial Unicode MS"/>
              </a:rPr>
              <a:t>	⇒	Eine Investition wird durchgeführt wenn i*&gt;i</a:t>
            </a:r>
            <a:endParaRPr lang="de-DE" sz="7200" dirty="0"/>
          </a:p>
          <a:p>
            <a:r>
              <a:rPr lang="de-DE" sz="7200" dirty="0">
                <a:latin typeface="Arial Unicode MS"/>
                <a:ea typeface="Arial Unicode MS"/>
                <a:cs typeface="Arial Unicode MS"/>
              </a:rPr>
              <a:t>	⇒	Das aggregierte Investitionsvolumen entspricht 			der Summe aller Investitionsobjekt mit i*&gt;i.</a:t>
            </a:r>
          </a:p>
          <a:p>
            <a:endParaRPr lang="de-DE" sz="7200" dirty="0">
              <a:latin typeface="Arial Unicode MS"/>
              <a:ea typeface="Arial Unicode MS"/>
              <a:cs typeface="Arial Unicode MS"/>
            </a:endParaRPr>
          </a:p>
          <a:p>
            <a:pPr marL="1244316" indent="-1244316">
              <a:buFont typeface="+mj-lt"/>
              <a:buAutoNum type="alphaLcPeriod" startAt="2"/>
            </a:pPr>
            <a:r>
              <a:rPr lang="de-DE" sz="7200" dirty="0">
                <a:latin typeface="Arial Unicode MS"/>
                <a:ea typeface="Arial Unicode MS"/>
                <a:cs typeface="Arial Unicode MS"/>
              </a:rPr>
              <a:t>Der Zins wiederspiegelt die Opportunitätskosten einer Investition</a:t>
            </a: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p:sp>
        <p:nvSpPr>
          <p:cNvPr id="4" name="Textfeld 3"/>
          <p:cNvSpPr txBox="1"/>
          <p:nvPr/>
        </p:nvSpPr>
        <p:spPr>
          <a:xfrm>
            <a:off x="7838637" y="1163420"/>
            <a:ext cx="4211426" cy="455670"/>
          </a:xfrm>
          <a:prstGeom prst="rect">
            <a:avLst/>
          </a:prstGeom>
          <a:noFill/>
        </p:spPr>
        <p:txBody>
          <a:bodyPr wrap="square" rtlCol="0">
            <a:noAutofit/>
          </a:bodyPr>
          <a:lstStyle/>
          <a:p>
            <a:pPr lvl="0">
              <a:lnSpc>
                <a:spcPct val="140000"/>
              </a:lnSpc>
              <a:spcBef>
                <a:spcPct val="20000"/>
              </a:spcBef>
            </a:pPr>
            <a:r>
              <a:rPr lang="en-US" sz="1400" dirty="0">
                <a:solidFill>
                  <a:prstClr val="black"/>
                </a:solidFill>
                <a:latin typeface="Arial" panose="020B0604020202020204" pitchFamily="34" charset="0"/>
                <a:cs typeface="Arial" panose="020B0604020202020204" pitchFamily="34" charset="0"/>
              </a:rPr>
              <a:t>Die </a:t>
            </a:r>
            <a:r>
              <a:rPr lang="en-US" sz="1400" dirty="0" err="1">
                <a:solidFill>
                  <a:prstClr val="black"/>
                </a:solidFill>
                <a:latin typeface="Arial" panose="020B0604020202020204" pitchFamily="34" charset="0"/>
                <a:cs typeface="Arial" panose="020B0604020202020204" pitchFamily="34" charset="0"/>
              </a:rPr>
              <a:t>Investitionen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sinken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wenn</a:t>
            </a:r>
            <a:r>
              <a:rPr lang="en-US" sz="1400" dirty="0">
                <a:solidFill>
                  <a:prstClr val="black"/>
                </a:solidFill>
                <a:latin typeface="Arial" panose="020B0604020202020204" pitchFamily="34" charset="0"/>
                <a:cs typeface="Arial" panose="020B0604020202020204" pitchFamily="34" charset="0"/>
              </a:rPr>
              <a:t> die </a:t>
            </a:r>
            <a:r>
              <a:rPr lang="en-US" sz="1400" dirty="0" err="1">
                <a:solidFill>
                  <a:prstClr val="black"/>
                </a:solidFill>
                <a:latin typeface="Arial" panose="020B0604020202020204" pitchFamily="34" charset="0"/>
                <a:cs typeface="Arial" panose="020B0604020202020204" pitchFamily="34" charset="0"/>
              </a:rPr>
              <a:t>Zinsen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steigen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mc:AlternateContent xmlns:mc="http://schemas.openxmlformats.org/markup-compatibility/2006" xmlns:a14="http://schemas.microsoft.com/office/drawing/2010/main">
        <mc:Choice Requires="a14">
          <p:sp>
            <p:nvSpPr>
              <p:cNvPr id="5" name="Textfeld 4"/>
              <p:cNvSpPr txBox="1"/>
              <p:nvPr/>
            </p:nvSpPr>
            <p:spPr>
              <a:xfrm>
                <a:off x="4759571" y="2437772"/>
                <a:ext cx="7490908" cy="971458"/>
              </a:xfrm>
              <a:prstGeom prst="rect">
                <a:avLst/>
              </a:prstGeom>
              <a:noFill/>
            </p:spPr>
            <p:txBody>
              <a:bodyPr wrap="square" rtlCol="0">
                <a:noAutofit/>
              </a:bodyPr>
              <a:lstStyle/>
              <a:p>
                <a:pPr lvl="0">
                  <a:lnSpc>
                    <a:spcPct val="140000"/>
                  </a:lnSpc>
                  <a:spcBef>
                    <a:spcPct val="20000"/>
                  </a:spcBef>
                </a:pPr>
                <a:r>
                  <a:rPr lang="en-US" sz="1400" dirty="0">
                    <a:solidFill>
                      <a:prstClr val="black"/>
                    </a:solidFill>
                    <a:latin typeface="Arial" panose="020B0604020202020204" pitchFamily="34" charset="0"/>
                    <a:cs typeface="Arial" panose="020B0604020202020204" pitchFamily="34" charset="0"/>
                  </a:rPr>
                  <a:t>Wie </a:t>
                </a:r>
                <a:r>
                  <a:rPr lang="en-US" sz="1400" dirty="0" err="1">
                    <a:solidFill>
                      <a:prstClr val="black"/>
                    </a:solidFill>
                    <a:latin typeface="Arial" panose="020B0604020202020204" pitchFamily="34" charset="0"/>
                    <a:cs typeface="Arial" panose="020B0604020202020204" pitchFamily="34" charset="0"/>
                  </a:rPr>
                  <a:t>sie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aus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Investition</a:t>
                </a:r>
                <a:r>
                  <a:rPr lang="en-US" sz="1400" dirty="0">
                    <a:solidFill>
                      <a:prstClr val="black"/>
                    </a:solidFill>
                    <a:latin typeface="Arial" panose="020B0604020202020204" pitchFamily="34" charset="0"/>
                    <a:cs typeface="Arial" panose="020B0604020202020204" pitchFamily="34" charset="0"/>
                  </a:rPr>
                  <a:t> und </a:t>
                </a:r>
                <a:r>
                  <a:rPr lang="en-US" sz="1400" dirty="0" err="1">
                    <a:solidFill>
                      <a:prstClr val="black"/>
                    </a:solidFill>
                    <a:latin typeface="Arial" panose="020B0604020202020204" pitchFamily="34" charset="0"/>
                    <a:cs typeface="Arial" panose="020B0604020202020204" pitchFamily="34" charset="0"/>
                  </a:rPr>
                  <a:t>Finanzierung</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wissen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kann</a:t>
                </a:r>
                <a:r>
                  <a:rPr lang="en-US" sz="1400" dirty="0">
                    <a:solidFill>
                      <a:prstClr val="black"/>
                    </a:solidFill>
                    <a:latin typeface="Arial" panose="020B0604020202020204" pitchFamily="34" charset="0"/>
                    <a:cs typeface="Arial" panose="020B0604020202020204" pitchFamily="34" charset="0"/>
                  </a:rPr>
                  <a:t> man </a:t>
                </a:r>
                <a:r>
                  <a:rPr lang="en-US" sz="1400" dirty="0" err="1">
                    <a:solidFill>
                      <a:prstClr val="black"/>
                    </a:solidFill>
                    <a:latin typeface="Arial" panose="020B0604020202020204" pitchFamily="34" charset="0"/>
                    <a:cs typeface="Arial" panose="020B0604020202020204" pitchFamily="34" charset="0"/>
                  </a:rPr>
                  <a:t>jedes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Investitionsobjekt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über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seinen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internen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Zinsfuß</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bewerten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wird</a:t>
                </a:r>
                <a:r>
                  <a:rPr lang="en-US" sz="1400" dirty="0">
                    <a:solidFill>
                      <a:prstClr val="black"/>
                    </a:solidFill>
                    <a:latin typeface="Arial" panose="020B0604020202020204" pitchFamily="34" charset="0"/>
                    <a:cs typeface="Arial" panose="020B0604020202020204" pitchFamily="34" charset="0"/>
                  </a:rPr>
                  <a:t> der </a:t>
                </a:r>
                <a:r>
                  <a:rPr lang="en-US" sz="1400" dirty="0" err="1">
                    <a:solidFill>
                      <a:prstClr val="black"/>
                    </a:solidFill>
                    <a:latin typeface="Arial" panose="020B0604020202020204" pitchFamily="34" charset="0"/>
                    <a:cs typeface="Arial" panose="020B0604020202020204" pitchFamily="34" charset="0"/>
                  </a:rPr>
                  <a:t>Zinssatz</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bestimmt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für</a:t>
                </a:r>
                <a:r>
                  <a:rPr lang="en-US" sz="1400" dirty="0">
                    <a:solidFill>
                      <a:prstClr val="black"/>
                    </a:solidFill>
                    <a:latin typeface="Arial" panose="020B0604020202020204" pitchFamily="34" charset="0"/>
                    <a:cs typeface="Arial" panose="020B0604020202020204" pitchFamily="34" charset="0"/>
                  </a:rPr>
                  <a:t> den die </a:t>
                </a:r>
                <a:r>
                  <a:rPr lang="en-US" sz="1400" dirty="0" err="1">
                    <a:solidFill>
                      <a:prstClr val="black"/>
                    </a:solidFill>
                    <a:latin typeface="Arial" panose="020B0604020202020204" pitchFamily="34" charset="0"/>
                    <a:cs typeface="Arial" panose="020B0604020202020204" pitchFamily="34" charset="0"/>
                  </a:rPr>
                  <a:t>abdiskontierten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Erträge</a:t>
                </a:r>
                <a:r>
                  <a:rPr lang="en-US" sz="1400" dirty="0">
                    <a:solidFill>
                      <a:prstClr val="black"/>
                    </a:solidFill>
                    <a:latin typeface="Arial" panose="020B0604020202020204" pitchFamily="34" charset="0"/>
                    <a:cs typeface="Arial" panose="020B0604020202020204" pitchFamily="34" charset="0"/>
                  </a:rPr>
                  <a:t> </a:t>
                </a:r>
                <a14:m>
                  <m:oMath xmlns:m="http://schemas.openxmlformats.org/officeDocument/2006/math">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𝑛</m:t>
                        </m:r>
                      </m:sub>
                    </m:sSub>
                  </m:oMath>
                </a14:m>
                <a:r>
                  <a:rPr lang="en-US" sz="1400" dirty="0">
                    <a:solidFill>
                      <a:prstClr val="black"/>
                    </a:solidFill>
                    <a:latin typeface="Arial" panose="020B0604020202020204" pitchFamily="34" charset="0"/>
                    <a:cs typeface="Arial" panose="020B0604020202020204" pitchFamily="34" charset="0"/>
                  </a:rPr>
                  <a:t> in der </a:t>
                </a:r>
                <a:r>
                  <a:rPr lang="en-US" sz="1400" dirty="0" err="1">
                    <a:solidFill>
                      <a:prstClr val="black"/>
                    </a:solidFill>
                    <a:latin typeface="Arial" panose="020B0604020202020204" pitchFamily="34" charset="0"/>
                    <a:cs typeface="Arial" panose="020B0604020202020204" pitchFamily="34" charset="0"/>
                  </a:rPr>
                  <a:t>Zukunft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gerade</a:t>
                </a:r>
                <a:r>
                  <a:rPr lang="en-US" sz="1400" dirty="0">
                    <a:solidFill>
                      <a:prstClr val="black"/>
                    </a:solidFill>
                    <a:latin typeface="Arial" panose="020B0604020202020204" pitchFamily="34" charset="0"/>
                    <a:cs typeface="Arial" panose="020B0604020202020204" pitchFamily="34" charset="0"/>
                  </a:rPr>
                  <a:t> der </a:t>
                </a:r>
                <a:r>
                  <a:rPr lang="en-US" sz="1400" dirty="0" err="1">
                    <a:solidFill>
                      <a:prstClr val="black"/>
                    </a:solidFill>
                    <a:latin typeface="Arial" panose="020B0604020202020204" pitchFamily="34" charset="0"/>
                    <a:cs typeface="Arial" panose="020B0604020202020204" pitchFamily="34" charset="0"/>
                  </a:rPr>
                  <a:t>Anfangsinvestition</a:t>
                </a:r>
                <a:r>
                  <a:rPr lang="en-US" sz="1400" dirty="0">
                    <a:solidFill>
                      <a:prstClr val="black"/>
                    </a:solidFill>
                    <a:latin typeface="Arial" panose="020B0604020202020204" pitchFamily="34" charset="0"/>
                    <a:cs typeface="Arial" panose="020B0604020202020204" pitchFamily="34" charset="0"/>
                  </a:rPr>
                  <a:t>  A </a:t>
                </a:r>
                <a:r>
                  <a:rPr lang="en-US" sz="1400" dirty="0" err="1">
                    <a:solidFill>
                      <a:prstClr val="black"/>
                    </a:solidFill>
                    <a:latin typeface="Arial" panose="020B0604020202020204" pitchFamily="34" charset="0"/>
                    <a:cs typeface="Arial" panose="020B0604020202020204" pitchFamily="34" charset="0"/>
                  </a:rPr>
                  <a:t>entsprechen</a:t>
                </a:r>
                <a:r>
                  <a:rPr lang="en-US" sz="1400" dirty="0">
                    <a:solidFill>
                      <a:prstClr val="black"/>
                    </a:solidFill>
                    <a:latin typeface="Arial" panose="020B0604020202020204" pitchFamily="34" charset="0"/>
                    <a:cs typeface="Arial" panose="020B0604020202020204" pitchFamily="34" charset="0"/>
                  </a:rPr>
                  <a:t> (auf die </a:t>
                </a:r>
                <a:r>
                  <a:rPr lang="en-US" sz="1400" dirty="0" err="1">
                    <a:solidFill>
                      <a:prstClr val="black"/>
                    </a:solidFill>
                    <a:latin typeface="Arial" panose="020B0604020202020204" pitchFamily="34" charset="0"/>
                    <a:cs typeface="Arial" panose="020B0604020202020204" pitchFamily="34" charset="0"/>
                  </a:rPr>
                  <a:t>Problematik</a:t>
                </a:r>
                <a:r>
                  <a:rPr lang="en-US" sz="1400" dirty="0">
                    <a:solidFill>
                      <a:prstClr val="black"/>
                    </a:solidFill>
                    <a:latin typeface="Arial" panose="020B0604020202020204" pitchFamily="34" charset="0"/>
                    <a:cs typeface="Arial" panose="020B0604020202020204" pitchFamily="34" charset="0"/>
                  </a:rPr>
                  <a:t> falls </a:t>
                </a:r>
                <a:r>
                  <a:rPr lang="en-US" sz="1400" dirty="0" err="1">
                    <a:solidFill>
                      <a:prstClr val="black"/>
                    </a:solidFill>
                    <a:latin typeface="Arial" panose="020B0604020202020204" pitchFamily="34" charset="0"/>
                    <a:cs typeface="Arial" panose="020B0604020202020204" pitchFamily="34" charset="0"/>
                  </a:rPr>
                  <a:t>es</a:t>
                </a:r>
                <a:r>
                  <a:rPr lang="en-US" sz="1400" dirty="0">
                    <a:solidFill>
                      <a:prstClr val="black"/>
                    </a:solidFill>
                    <a:latin typeface="Arial" panose="020B0604020202020204" pitchFamily="34" charset="0"/>
                    <a:cs typeface="Arial" panose="020B0604020202020204" pitchFamily="34" charset="0"/>
                  </a:rPr>
                  <a:t> </a:t>
                </a:r>
                <a14:m>
                  <m:oMath xmlns:m="http://schemas.openxmlformats.org/officeDocument/2006/math">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𝑛</m:t>
                        </m:r>
                      </m:sub>
                    </m:sSub>
                  </m:oMath>
                </a14:m>
                <a:r>
                  <a:rPr lang="en-US" sz="1400" dirty="0">
                    <a:solidFill>
                      <a:prstClr val="black"/>
                    </a:solidFill>
                    <a:latin typeface="Arial" panose="020B0604020202020204" pitchFamily="34" charset="0"/>
                    <a:cs typeface="Arial" panose="020B0604020202020204" pitchFamily="34" charset="0"/>
                  </a:rPr>
                  <a:t>&lt;0 </a:t>
                </a:r>
                <a:r>
                  <a:rPr lang="en-US" sz="1400" dirty="0" err="1">
                    <a:solidFill>
                      <a:prstClr val="black"/>
                    </a:solidFill>
                    <a:latin typeface="Arial" panose="020B0604020202020204" pitchFamily="34" charset="0"/>
                    <a:cs typeface="Arial" panose="020B0604020202020204" pitchFamily="34" charset="0"/>
                  </a:rPr>
                  <a:t>gibt</a:t>
                </a:r>
                <a:r>
                  <a:rPr lang="en-US" sz="1400" dirty="0">
                    <a:solidFill>
                      <a:prstClr val="black"/>
                    </a:solidFill>
                    <a:latin typeface="Arial" panose="020B0604020202020204" pitchFamily="34" charset="0"/>
                    <a:cs typeface="Arial" panose="020B0604020202020204" pitchFamily="34" charset="0"/>
                  </a:rPr>
                  <a:t> warden </a:t>
                </a:r>
                <a:r>
                  <a:rPr lang="en-US" sz="1400" dirty="0" err="1">
                    <a:solidFill>
                      <a:prstClr val="black"/>
                    </a:solidFill>
                    <a:latin typeface="Arial" panose="020B0604020202020204" pitchFamily="34" charset="0"/>
                    <a:cs typeface="Arial" panose="020B0604020202020204" pitchFamily="34" charset="0"/>
                  </a:rPr>
                  <a:t>Sie</a:t>
                </a:r>
                <a:r>
                  <a:rPr lang="en-US" sz="1400" dirty="0">
                    <a:solidFill>
                      <a:prstClr val="black"/>
                    </a:solidFill>
                    <a:latin typeface="Arial" panose="020B0604020202020204" pitchFamily="34" charset="0"/>
                    <a:cs typeface="Arial" panose="020B0604020202020204" pitchFamily="34" charset="0"/>
                  </a:rPr>
                  <a:t> an </a:t>
                </a:r>
                <a:r>
                  <a:rPr lang="en-US" sz="1400" dirty="0" err="1">
                    <a:solidFill>
                      <a:prstClr val="black"/>
                    </a:solidFill>
                    <a:latin typeface="Arial" panose="020B0604020202020204" pitchFamily="34" charset="0"/>
                    <a:cs typeface="Arial" panose="020B0604020202020204" pitchFamily="34" charset="0"/>
                  </a:rPr>
                  <a:t>anderer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Stelle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eingegangen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seint</a:t>
                </a:r>
                <a:r>
                  <a:rPr lang="en-US" sz="1400" dirty="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mc:Choice>
        <mc:Fallback xmlns="">
          <p:sp>
            <p:nvSpPr>
              <p:cNvPr id="5" name="Textfeld 4"/>
              <p:cNvSpPr txBox="1">
                <a:spLocks noRot="1" noChangeAspect="1" noMove="1" noResize="1" noEditPoints="1" noAdjustHandles="1" noChangeArrowheads="1" noChangeShapeType="1" noTextEdit="1"/>
              </p:cNvSpPr>
              <p:nvPr/>
            </p:nvSpPr>
            <p:spPr>
              <a:xfrm>
                <a:off x="4759571" y="2437772"/>
                <a:ext cx="7490908" cy="971458"/>
              </a:xfrm>
              <a:prstGeom prst="rect">
                <a:avLst/>
              </a:prstGeom>
              <a:blipFill>
                <a:blip r:embed="rId3"/>
                <a:stretch>
                  <a:fillRect l="-244" b="-35849"/>
                </a:stretch>
              </a:blipFill>
            </p:spPr>
            <p:txBody>
              <a:bodyPr/>
              <a:lstStyle/>
              <a:p>
                <a:r>
                  <a:rPr lang="de-DE">
                    <a:noFill/>
                  </a:rPr>
                  <a:t> </a:t>
                </a:r>
              </a:p>
            </p:txBody>
          </p:sp>
        </mc:Fallback>
      </mc:AlternateContent>
      <p:sp>
        <p:nvSpPr>
          <p:cNvPr id="8" name="Textfeld 7"/>
          <p:cNvSpPr txBox="1"/>
          <p:nvPr/>
        </p:nvSpPr>
        <p:spPr>
          <a:xfrm>
            <a:off x="6179704" y="1793926"/>
            <a:ext cx="5217460" cy="685166"/>
          </a:xfrm>
          <a:prstGeom prst="rect">
            <a:avLst/>
          </a:prstGeom>
          <a:noFill/>
        </p:spPr>
        <p:txBody>
          <a:bodyPr wrap="square" rtlCol="0">
            <a:noAutofit/>
          </a:bodyPr>
          <a:lstStyle/>
          <a:p>
            <a:pPr lvl="0">
              <a:lnSpc>
                <a:spcPct val="140000"/>
              </a:lnSpc>
              <a:spcBef>
                <a:spcPct val="20000"/>
              </a:spcBef>
            </a:pPr>
            <a:r>
              <a:rPr lang="en-US" sz="1400" dirty="0">
                <a:solidFill>
                  <a:prstClr val="black"/>
                </a:solidFill>
                <a:latin typeface="Arial" panose="020B0604020202020204" pitchFamily="34" charset="0"/>
                <a:cs typeface="Arial" panose="020B0604020202020204" pitchFamily="34" charset="0"/>
              </a:rPr>
              <a:t>Keynes </a:t>
            </a:r>
            <a:r>
              <a:rPr lang="en-US" sz="1400" dirty="0" err="1">
                <a:solidFill>
                  <a:prstClr val="black"/>
                </a:solidFill>
                <a:latin typeface="Arial" panose="020B0604020202020204" pitchFamily="34" charset="0"/>
                <a:cs typeface="Arial" panose="020B0604020202020204" pitchFamily="34" charset="0"/>
              </a:rPr>
              <a:t>nimmt</a:t>
            </a:r>
            <a:r>
              <a:rPr lang="en-US" sz="1400" dirty="0">
                <a:solidFill>
                  <a:prstClr val="black"/>
                </a:solidFill>
                <a:latin typeface="Arial" panose="020B0604020202020204" pitchFamily="34" charset="0"/>
                <a:cs typeface="Arial" panose="020B0604020202020204" pitchFamily="34" charset="0"/>
              </a:rPr>
              <a:t> an, </a:t>
            </a:r>
            <a:r>
              <a:rPr lang="en-US" sz="1400" dirty="0" err="1">
                <a:solidFill>
                  <a:prstClr val="black"/>
                </a:solidFill>
                <a:latin typeface="Arial" panose="020B0604020202020204" pitchFamily="34" charset="0"/>
                <a:cs typeface="Arial" panose="020B0604020202020204" pitchFamily="34" charset="0"/>
              </a:rPr>
              <a:t>dass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vor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jeder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Investitionsentscheidung</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nach</a:t>
            </a:r>
            <a:r>
              <a:rPr lang="en-US" sz="1400" dirty="0">
                <a:solidFill>
                  <a:prstClr val="black"/>
                </a:solidFill>
                <a:latin typeface="Arial" panose="020B0604020202020204" pitchFamily="34" charset="0"/>
                <a:cs typeface="Arial" panose="020B0604020202020204" pitchFamily="34" charset="0"/>
              </a:rPr>
              <a:t> der </a:t>
            </a:r>
            <a:r>
              <a:rPr lang="en-US" sz="1400" b="1" dirty="0" err="1">
                <a:solidFill>
                  <a:prstClr val="black"/>
                </a:solidFill>
                <a:latin typeface="Arial" panose="020B0604020202020204" pitchFamily="34" charset="0"/>
                <a:cs typeface="Arial" panose="020B0604020202020204" pitchFamily="34" charset="0"/>
              </a:rPr>
              <a:t>erwarteten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Rendite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gefragt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wird</a:t>
            </a:r>
            <a:r>
              <a:rPr lang="en-US" sz="1400" dirty="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9" name="Textfeld 8"/>
              <p:cNvSpPr txBox="1"/>
              <p:nvPr/>
            </p:nvSpPr>
            <p:spPr>
              <a:xfrm>
                <a:off x="85165" y="3350306"/>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85165" y="3350306"/>
                <a:ext cx="3351904" cy="791388"/>
              </a:xfrm>
              <a:prstGeom prst="rect">
                <a:avLst/>
              </a:prstGeom>
              <a:blipFill>
                <a:blip r:embed="rId4"/>
                <a:stretch>
                  <a:fillRect/>
                </a:stretch>
              </a:blipFill>
            </p:spPr>
            <p:txBody>
              <a:bodyPr/>
              <a:lstStyle/>
              <a:p>
                <a:r>
                  <a:rPr lang="de-DE">
                    <a:noFill/>
                  </a:rPr>
                  <a:t> </a:t>
                </a:r>
              </a:p>
            </p:txBody>
          </p:sp>
        </mc:Fallback>
      </mc:AlternateContent>
      <p:sp>
        <p:nvSpPr>
          <p:cNvPr id="10" name="Textfeld 9"/>
          <p:cNvSpPr txBox="1"/>
          <p:nvPr/>
        </p:nvSpPr>
        <p:spPr>
          <a:xfrm>
            <a:off x="3437069" y="3652651"/>
            <a:ext cx="8598049" cy="485729"/>
          </a:xfrm>
          <a:prstGeom prst="rect">
            <a:avLst/>
          </a:prstGeom>
          <a:noFill/>
        </p:spPr>
        <p:txBody>
          <a:bodyPr wrap="square" rtlCol="0">
            <a:noAutofit/>
          </a:bodyPr>
          <a:lstStyle/>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Auflösen dieser Bedingung liefert dann den internen Zinsfuß i* (vgl. auch Kapitalwertmethode!)</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11" name="Textfeld 10"/>
          <p:cNvSpPr txBox="1"/>
          <p:nvPr/>
        </p:nvSpPr>
        <p:spPr>
          <a:xfrm>
            <a:off x="491760" y="6134398"/>
            <a:ext cx="11543358" cy="726190"/>
          </a:xfrm>
          <a:prstGeom prst="rect">
            <a:avLst/>
          </a:prstGeom>
          <a:noFill/>
        </p:spPr>
        <p:txBody>
          <a:bodyPr wrap="square" rtlCol="0">
            <a:noAutofit/>
          </a:bodyPr>
          <a:lstStyle/>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Eine ähnliche Argumentation verfolgt die Betrachtungsweise über die Opportunitätskosten. D. h. ein Investitionsobjekt wird dann durchgeführt, wenn der erwartete Ertrag höher ist, als der einer Alternativanlage. Zentraler Aspekt sind auch in dieser Betrachtung die Erwartungen!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a:p>
            <a:endParaRPr lang="de-DE" sz="2540" dirty="0"/>
          </a:p>
        </p:txBody>
      </p:sp>
      <p:sp>
        <p:nvSpPr>
          <p:cNvPr id="12" name="Textfeld 11"/>
          <p:cNvSpPr txBox="1"/>
          <p:nvPr/>
        </p:nvSpPr>
        <p:spPr>
          <a:xfrm>
            <a:off x="6696635" y="4512810"/>
            <a:ext cx="5495365" cy="1216869"/>
          </a:xfrm>
          <a:prstGeom prst="rect">
            <a:avLst/>
          </a:prstGeom>
          <a:noFill/>
        </p:spPr>
        <p:txBody>
          <a:bodyPr wrap="square" rtlCol="0">
            <a:noAutofit/>
          </a:bodyPr>
          <a:lstStyle/>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Man bildet eine aufsteigende Reihe bei der alle Investitionsobjekte nach Höhe ihrer internen Zinsfüße geordnet werden. Das gesamte Investitionsvolumen ist dann die Aufsummierung aller Investitionsobjekte mit einem Zinssatz i*&gt;i </a:t>
            </a:r>
            <a:endParaRPr lang="de-DE" sz="2540" dirty="0"/>
          </a:p>
          <a:p>
            <a:endParaRPr lang="de-DE" sz="2540" dirty="0"/>
          </a:p>
        </p:txBody>
      </p:sp>
      <p:sp>
        <p:nvSpPr>
          <p:cNvPr id="13" name="Rechteck 12">
            <a:extLst>
              <a:ext uri="{FF2B5EF4-FFF2-40B4-BE49-F238E27FC236}">
                <a16:creationId xmlns:a16="http://schemas.microsoft.com/office/drawing/2014/main" id="{2963DC5A-2E71-4622-8C44-42AF5F11B2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794534" y="41269"/>
            <a:ext cx="7598011" cy="744941"/>
          </a:xfrm>
          <a:prstGeom prst="rect">
            <a:avLst/>
          </a:prstGeom>
          <a:noFill/>
          <a:ln>
            <a:noFill/>
          </a:ln>
        </p:spPr>
        <p:txBody>
          <a:bodyPr lIns="81646" tIns="40823" rIns="81646" bIns="40823" anchor="ctr" anchorCtr="1"/>
          <a:lstStyle/>
          <a:p>
            <a:r>
              <a:rPr lang="de-DE" sz="2903" b="1" dirty="0"/>
              <a:t>Ableitung der IS-Kurve</a:t>
            </a:r>
          </a:p>
        </p:txBody>
      </p:sp>
      <p:cxnSp>
        <p:nvCxnSpPr>
          <p:cNvPr id="25" name="Gerade Verbindung mit Pfeil 24"/>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907133"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907133"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907133" y="1496309"/>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p:nvCxnSpPr>
        <p:spPr>
          <a:xfrm flipV="1">
            <a:off x="907133" y="97371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p:nvCxnSpPr>
        <p:spPr>
          <a:xfrm>
            <a:off x="3128161" y="1273296"/>
            <a:ext cx="0" cy="502997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a:off x="2409593" y="2018904"/>
            <a:ext cx="0" cy="421904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560376"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173350" y="1861215"/>
            <a:ext cx="66396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(i</a:t>
            </a:r>
            <a:r>
              <a:rPr lang="de-DE" baseline="-25000" dirty="0"/>
              <a:t>1</a:t>
            </a:r>
            <a:r>
              <a:rPr lang="de-DE" dirty="0"/>
              <a:t>)</a:t>
            </a:r>
          </a:p>
        </p:txBody>
      </p:sp>
      <p:sp>
        <p:nvSpPr>
          <p:cNvPr id="43" name="Textfeld 42"/>
          <p:cNvSpPr txBox="1"/>
          <p:nvPr/>
        </p:nvSpPr>
        <p:spPr>
          <a:xfrm>
            <a:off x="4173350" y="1330191"/>
            <a:ext cx="638316"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(i</a:t>
            </a:r>
            <a:r>
              <a:rPr lang="de-DE" sz="1633" baseline="-25000" dirty="0"/>
              <a:t>2</a:t>
            </a:r>
            <a:r>
              <a:rPr lang="de-DE" sz="1633" dirty="0"/>
              <a:t>)</a:t>
            </a:r>
          </a:p>
        </p:txBody>
      </p:sp>
      <p:sp>
        <p:nvSpPr>
          <p:cNvPr id="44" name="Textfeld 43"/>
          <p:cNvSpPr txBox="1"/>
          <p:nvPr/>
        </p:nvSpPr>
        <p:spPr>
          <a:xfrm>
            <a:off x="4159049" y="807596"/>
            <a:ext cx="638316"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(i</a:t>
            </a:r>
            <a:r>
              <a:rPr lang="de-DE" sz="1633" baseline="-25000" dirty="0"/>
              <a:t>3</a:t>
            </a:r>
            <a:r>
              <a:rPr lang="de-DE" sz="1633" dirty="0"/>
              <a:t>)</a:t>
            </a:r>
          </a:p>
        </p:txBody>
      </p:sp>
      <p:sp>
        <p:nvSpPr>
          <p:cNvPr id="36" name="Textfeld 35"/>
          <p:cNvSpPr txBox="1"/>
          <p:nvPr/>
        </p:nvSpPr>
        <p:spPr>
          <a:xfrm>
            <a:off x="576850"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38" name="Textfeld 37"/>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645836" y="3755622"/>
            <a:ext cx="232756" cy="343620"/>
          </a:xfrm>
          <a:prstGeom prst="rect">
            <a:avLst/>
          </a:prstGeom>
          <a:noFill/>
        </p:spPr>
        <p:txBody>
          <a:bodyPr wrap="none" rtlCol="0">
            <a:spAutoFit/>
          </a:bodyPr>
          <a:lstStyle/>
          <a:p>
            <a:r>
              <a:rPr lang="de-DE" sz="1633" dirty="0"/>
              <a:t>i</a:t>
            </a:r>
          </a:p>
        </p:txBody>
      </p:sp>
      <p:sp>
        <p:nvSpPr>
          <p:cNvPr id="48" name="Textfeld 47"/>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45" name="Textfeld 44"/>
          <p:cNvSpPr txBox="1"/>
          <p:nvPr/>
        </p:nvSpPr>
        <p:spPr>
          <a:xfrm>
            <a:off x="595639" y="5454055"/>
            <a:ext cx="303288" cy="343620"/>
          </a:xfrm>
          <a:prstGeom prst="rect">
            <a:avLst/>
          </a:prstGeom>
          <a:noFill/>
        </p:spPr>
        <p:txBody>
          <a:bodyPr wrap="none" rtlCol="0">
            <a:spAutoFit/>
          </a:bodyPr>
          <a:lstStyle/>
          <a:p>
            <a:r>
              <a:rPr lang="de-DE" sz="1633" dirty="0"/>
              <a:t>i</a:t>
            </a:r>
            <a:r>
              <a:rPr lang="de-DE" sz="1633" baseline="-25000" dirty="0"/>
              <a:t>3</a:t>
            </a:r>
            <a:endParaRPr lang="de-DE" sz="1633" dirty="0"/>
          </a:p>
        </p:txBody>
      </p:sp>
      <p:sp>
        <p:nvSpPr>
          <p:cNvPr id="51" name="Textfeld 50"/>
          <p:cNvSpPr txBox="1"/>
          <p:nvPr/>
        </p:nvSpPr>
        <p:spPr>
          <a:xfrm>
            <a:off x="580511" y="4147568"/>
            <a:ext cx="303288" cy="343620"/>
          </a:xfrm>
          <a:prstGeom prst="rect">
            <a:avLst/>
          </a:prstGeom>
          <a:noFill/>
        </p:spPr>
        <p:txBody>
          <a:bodyPr wrap="none" rtlCol="0">
            <a:spAutoFit/>
          </a:bodyPr>
          <a:lstStyle/>
          <a:p>
            <a:r>
              <a:rPr lang="de-DE" sz="1633" dirty="0"/>
              <a:t>i</a:t>
            </a:r>
            <a:r>
              <a:rPr lang="de-DE" sz="1633" baseline="-25000" dirty="0"/>
              <a:t>1</a:t>
            </a:r>
            <a:endParaRPr lang="de-DE" sz="1633" dirty="0"/>
          </a:p>
        </p:txBody>
      </p:sp>
      <p:sp>
        <p:nvSpPr>
          <p:cNvPr id="52" name="Textfeld 51"/>
          <p:cNvSpPr txBox="1"/>
          <p:nvPr/>
        </p:nvSpPr>
        <p:spPr>
          <a:xfrm>
            <a:off x="580511" y="4792382"/>
            <a:ext cx="303288" cy="343620"/>
          </a:xfrm>
          <a:prstGeom prst="rect">
            <a:avLst/>
          </a:prstGeom>
          <a:noFill/>
        </p:spPr>
        <p:txBody>
          <a:bodyPr wrap="none" rtlCol="0">
            <a:spAutoFit/>
          </a:bodyPr>
          <a:lstStyle/>
          <a:p>
            <a:r>
              <a:rPr lang="de-DE" sz="1633" dirty="0"/>
              <a:t>i</a:t>
            </a:r>
            <a:r>
              <a:rPr lang="de-DE" sz="1633" baseline="-25000" dirty="0"/>
              <a:t>2</a:t>
            </a:r>
            <a:endParaRPr lang="de-DE" sz="1633" dirty="0"/>
          </a:p>
        </p:txBody>
      </p:sp>
      <p:cxnSp>
        <p:nvCxnSpPr>
          <p:cNvPr id="50" name="Gerade Verbindung 49"/>
          <p:cNvCxnSpPr/>
          <p:nvPr/>
        </p:nvCxnSpPr>
        <p:spPr>
          <a:xfrm>
            <a:off x="1233755" y="4110691"/>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324135" y="5412174"/>
            <a:ext cx="1090235" cy="427361"/>
          </a:xfrm>
          <a:prstGeom prst="rect">
            <a:avLst/>
          </a:prstGeom>
          <a:noFill/>
        </p:spPr>
        <p:txBody>
          <a:bodyPr wrap="none" rtlCol="0">
            <a:spAutoFit/>
          </a:bodyPr>
          <a:lstStyle/>
          <a:p>
            <a:r>
              <a:rPr lang="de-DE" sz="2177" b="1" dirty="0"/>
              <a:t>IS </a:t>
            </a:r>
            <a:r>
              <a:rPr lang="de-DE" sz="2177" b="1" dirty="0" err="1"/>
              <a:t>curve</a:t>
            </a:r>
            <a:endParaRPr lang="de-DE" sz="2177" b="1" dirty="0"/>
          </a:p>
        </p:txBody>
      </p:sp>
      <p:sp>
        <p:nvSpPr>
          <p:cNvPr id="58" name="Textfeld 57"/>
          <p:cNvSpPr txBox="1"/>
          <p:nvPr/>
        </p:nvSpPr>
        <p:spPr>
          <a:xfrm>
            <a:off x="3585432" y="2702003"/>
            <a:ext cx="797013" cy="343620"/>
          </a:xfrm>
          <a:prstGeom prst="rect">
            <a:avLst/>
          </a:prstGeom>
          <a:noFill/>
        </p:spPr>
        <p:txBody>
          <a:bodyPr wrap="none" rtlCol="0">
            <a:spAutoFit/>
          </a:bodyPr>
          <a:lstStyle/>
          <a:p>
            <a:r>
              <a:rPr lang="de-DE" sz="1633" dirty="0"/>
              <a:t>i</a:t>
            </a:r>
            <a:r>
              <a:rPr lang="de-DE" sz="1633" baseline="-25000" dirty="0"/>
              <a:t>1</a:t>
            </a:r>
            <a:r>
              <a:rPr lang="de-DE" sz="1633" dirty="0"/>
              <a:t> &gt;i</a:t>
            </a:r>
            <a:r>
              <a:rPr lang="de-DE" sz="1633" baseline="-25000" dirty="0"/>
              <a:t>2</a:t>
            </a:r>
            <a:r>
              <a:rPr lang="de-DE" sz="1633" dirty="0"/>
              <a:t>&gt;i</a:t>
            </a:r>
            <a:r>
              <a:rPr lang="de-DE" sz="1633" baseline="-25000" dirty="0"/>
              <a:t>3</a:t>
            </a:r>
            <a:endParaRPr lang="de-DE" sz="1633" dirty="0"/>
          </a:p>
        </p:txBody>
      </p:sp>
      <p:cxnSp>
        <p:nvCxnSpPr>
          <p:cNvPr id="61" name="Gerade Verbindung 60"/>
          <p:cNvCxnSpPr/>
          <p:nvPr/>
        </p:nvCxnSpPr>
        <p:spPr>
          <a:xfrm flipH="1">
            <a:off x="892005" y="4996785"/>
            <a:ext cx="1517588" cy="4688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flipH="1">
            <a:off x="907133"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2" name="Gerade Verbindung 71"/>
          <p:cNvCxnSpPr>
            <a:endCxn id="45" idx="3"/>
          </p:cNvCxnSpPr>
          <p:nvPr/>
        </p:nvCxnSpPr>
        <p:spPr>
          <a:xfrm flipH="1">
            <a:off x="924575" y="5584704"/>
            <a:ext cx="2138261" cy="4116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271839"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113974" y="75070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71" name="Textfeld 70"/>
          <p:cNvSpPr txBox="1"/>
          <p:nvPr/>
        </p:nvSpPr>
        <p:spPr>
          <a:xfrm>
            <a:off x="4779454" y="4789837"/>
            <a:ext cx="3761792" cy="1448110"/>
          </a:xfrm>
          <a:prstGeom prst="rect">
            <a:avLst/>
          </a:prstGeom>
          <a:noFill/>
        </p:spPr>
        <p:txBody>
          <a:bodyPr wrap="square" rtlCol="0">
            <a:noAutofit/>
          </a:bodyPr>
          <a:lstStyle/>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der Ort </a:t>
            </a:r>
            <a:r>
              <a:rPr lang="en-US" sz="2177" dirty="0" err="1"/>
              <a:t>aller</a:t>
            </a:r>
            <a:r>
              <a:rPr lang="en-US" sz="2177" dirty="0"/>
              <a:t> (</a:t>
            </a:r>
            <a:r>
              <a:rPr lang="en-US" sz="2177" dirty="0" err="1"/>
              <a:t>i,y</a:t>
            </a:r>
            <a:r>
              <a:rPr lang="en-US" sz="2177" dirty="0"/>
              <a:t>)-</a:t>
            </a:r>
            <a:r>
              <a:rPr lang="en-US" sz="2177" dirty="0" err="1"/>
              <a:t>Kombinationen</a:t>
            </a:r>
            <a:r>
              <a:rPr lang="en-US" sz="2177" dirty="0"/>
              <a:t>, in der </a:t>
            </a:r>
            <a:r>
              <a:rPr lang="en-US" sz="2177" dirty="0" err="1"/>
              <a:t>der</a:t>
            </a:r>
            <a:r>
              <a:rPr lang="en-US" sz="2177" dirty="0"/>
              <a:t> </a:t>
            </a:r>
            <a:r>
              <a:rPr lang="en-US" sz="2177" dirty="0" err="1"/>
              <a:t>Gütermarkt</a:t>
            </a:r>
            <a:r>
              <a:rPr lang="en-US" sz="2177" dirty="0"/>
              <a:t> </a:t>
            </a:r>
            <a:r>
              <a:rPr lang="en-US" sz="2177" dirty="0" err="1"/>
              <a:t>im</a:t>
            </a:r>
            <a:r>
              <a:rPr lang="en-US" sz="2177" dirty="0"/>
              <a:t> </a:t>
            </a:r>
            <a:r>
              <a:rPr lang="en-US" sz="2177" dirty="0" err="1"/>
              <a:t>Gleichgewicht</a:t>
            </a:r>
            <a:r>
              <a:rPr lang="en-US" sz="2177" dirty="0"/>
              <a:t> </a:t>
            </a:r>
            <a:r>
              <a:rPr lang="en-US" sz="2177" dirty="0" err="1"/>
              <a:t>ist</a:t>
            </a:r>
            <a:r>
              <a:rPr lang="en-US" sz="2177" dirty="0"/>
              <a:t>.</a:t>
            </a:r>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a:t>
            </a:r>
            <a:r>
              <a:rPr lang="en-US" sz="2177" dirty="0" err="1"/>
              <a:t>fallend</a:t>
            </a:r>
            <a:r>
              <a:rPr lang="en-US" sz="2177" dirty="0"/>
              <a:t> in y</a:t>
            </a:r>
            <a:endParaRPr lang="de-DE" sz="2177" dirty="0"/>
          </a:p>
        </p:txBody>
      </p:sp>
      <p:sp>
        <p:nvSpPr>
          <p:cNvPr id="2" name="Rechteck 1"/>
          <p:cNvSpPr/>
          <p:nvPr/>
        </p:nvSpPr>
        <p:spPr>
          <a:xfrm>
            <a:off x="4300450" y="4226793"/>
            <a:ext cx="4443845" cy="461665"/>
          </a:xfrm>
          <a:prstGeom prst="rect">
            <a:avLst/>
          </a:prstGeom>
        </p:spPr>
        <p:txBody>
          <a:bodyPr wrap="none">
            <a:spAutoFit/>
          </a:bodyPr>
          <a:lstStyle/>
          <a:p>
            <a:pPr algn="ctr"/>
            <a:r>
              <a:rPr lang="de-DE" sz="2400" dirty="0">
                <a:solidFill>
                  <a:srgbClr val="000000"/>
                </a:solidFill>
              </a:rPr>
              <a:t>Y=Y</a:t>
            </a:r>
            <a:r>
              <a:rPr lang="de-DE" sz="2400" baseline="30000" dirty="0">
                <a:solidFill>
                  <a:srgbClr val="000000"/>
                </a:solidFill>
              </a:rPr>
              <a:t>D</a:t>
            </a:r>
            <a:r>
              <a:rPr lang="de-DE" sz="2400" dirty="0">
                <a:solidFill>
                  <a:srgbClr val="000000"/>
                </a:solidFill>
              </a:rPr>
              <a:t>=C(Y)+I(i)+G=C</a:t>
            </a:r>
            <a:r>
              <a:rPr lang="de-DE" sz="2400" baseline="-25000" dirty="0">
                <a:solidFill>
                  <a:srgbClr val="000000"/>
                </a:solidFill>
              </a:rPr>
              <a:t>0</a:t>
            </a:r>
            <a:r>
              <a:rPr lang="de-DE" sz="2400" dirty="0">
                <a:solidFill>
                  <a:srgbClr val="000000"/>
                </a:solidFill>
              </a:rPr>
              <a:t>+c</a:t>
            </a:r>
            <a:r>
              <a:rPr lang="de-DE" sz="2400" baseline="-25000" dirty="0">
                <a:solidFill>
                  <a:srgbClr val="000000"/>
                </a:solidFill>
              </a:rPr>
              <a:t>y</a:t>
            </a:r>
            <a:r>
              <a:rPr lang="de-DE" sz="2400" dirty="0">
                <a:solidFill>
                  <a:srgbClr val="000000"/>
                </a:solidFill>
              </a:rPr>
              <a:t>Y+</a:t>
            </a:r>
            <a:r>
              <a:rPr lang="pt-BR" sz="2400" dirty="0"/>
              <a:t> I</a:t>
            </a:r>
            <a:r>
              <a:rPr lang="pt-BR" sz="2400" baseline="-25000" dirty="0"/>
              <a:t>0</a:t>
            </a:r>
            <a:r>
              <a:rPr lang="pt-BR" sz="2400" dirty="0"/>
              <a:t>+i</a:t>
            </a:r>
            <a:r>
              <a:rPr lang="pt-BR" sz="2400" baseline="-25000" dirty="0"/>
              <a:t>i</a:t>
            </a:r>
            <a:r>
              <a:rPr lang="pt-BR" sz="2400" dirty="0"/>
              <a:t>∙i </a:t>
            </a:r>
            <a:r>
              <a:rPr lang="de-DE" sz="2400" dirty="0">
                <a:solidFill>
                  <a:srgbClr val="000000"/>
                </a:solidFill>
              </a:rPr>
              <a:t>+G</a:t>
            </a:r>
          </a:p>
        </p:txBody>
      </p:sp>
      <p:sp>
        <p:nvSpPr>
          <p:cNvPr id="3" name="Rechteck 2"/>
          <p:cNvSpPr/>
          <p:nvPr/>
        </p:nvSpPr>
        <p:spPr>
          <a:xfrm>
            <a:off x="4363810" y="3914576"/>
            <a:ext cx="4157613" cy="369332"/>
          </a:xfrm>
          <a:prstGeom prst="rect">
            <a:avLst/>
          </a:prstGeom>
        </p:spPr>
        <p:txBody>
          <a:bodyPr wrap="none">
            <a:spAutoFit/>
          </a:bodyPr>
          <a:lstStyle/>
          <a:p>
            <a:r>
              <a:rPr lang="en-US" b="1" dirty="0" err="1"/>
              <a:t>Gleichgewichtsbedingung</a:t>
            </a:r>
            <a:r>
              <a:rPr lang="en-US" b="1" dirty="0"/>
              <a:t> am </a:t>
            </a:r>
            <a:r>
              <a:rPr lang="en-US" b="1" dirty="0" err="1"/>
              <a:t>Gütermarkt</a:t>
            </a:r>
            <a:endParaRPr lang="de-DE" b="1" dirty="0"/>
          </a:p>
        </p:txBody>
      </p:sp>
      <p:sp>
        <p:nvSpPr>
          <p:cNvPr id="41" name="Textfeld 40"/>
          <p:cNvSpPr txBox="1"/>
          <p:nvPr/>
        </p:nvSpPr>
        <p:spPr>
          <a:xfrm>
            <a:off x="67216" y="2651026"/>
            <a:ext cx="903672"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1</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a:p>
          <a:p>
            <a:endParaRPr lang="de-DE" sz="2540" dirty="0"/>
          </a:p>
        </p:txBody>
      </p:sp>
      <p:sp>
        <p:nvSpPr>
          <p:cNvPr id="42" name="Textfeld 41"/>
          <p:cNvSpPr txBox="1"/>
          <p:nvPr/>
        </p:nvSpPr>
        <p:spPr>
          <a:xfrm>
            <a:off x="4922847" y="464332"/>
            <a:ext cx="7164593" cy="643756"/>
          </a:xfrm>
          <a:prstGeom prst="rect">
            <a:avLst/>
          </a:prstGeom>
          <a:noFill/>
        </p:spPr>
        <p:txBody>
          <a:bodyPr wrap="square" rtlCol="0">
            <a:noAutofit/>
          </a:bodyPr>
          <a:lstStyle/>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Ausgangspunkt bildet das Gleichgewicht im reinen </a:t>
            </a:r>
            <a:r>
              <a:rPr lang="de-DE" sz="1400" dirty="0" err="1">
                <a:solidFill>
                  <a:prstClr val="black"/>
                </a:solidFill>
                <a:latin typeface="Arial" panose="020B0604020202020204" pitchFamily="34" charset="0"/>
                <a:cs typeface="Arial" panose="020B0604020202020204" pitchFamily="34" charset="0"/>
              </a:rPr>
              <a:t>keynesianischen</a:t>
            </a:r>
            <a:r>
              <a:rPr lang="de-DE" sz="1400" dirty="0">
                <a:solidFill>
                  <a:prstClr val="black"/>
                </a:solidFill>
                <a:latin typeface="Arial" panose="020B0604020202020204" pitchFamily="34" charset="0"/>
                <a:cs typeface="Arial" panose="020B0604020202020204" pitchFamily="34" charset="0"/>
              </a:rPr>
              <a:t> Gütermarktmodell. Die Investitionen und damit der vertikale Achsenabschnitt sind jetzt aber zinsabhängig</a:t>
            </a:r>
            <a:endParaRPr lang="de-DE" sz="2540" dirty="0"/>
          </a:p>
        </p:txBody>
      </p:sp>
      <p:sp>
        <p:nvSpPr>
          <p:cNvPr id="46" name="Textfeld 45"/>
          <p:cNvSpPr txBox="1"/>
          <p:nvPr/>
        </p:nvSpPr>
        <p:spPr>
          <a:xfrm>
            <a:off x="62743" y="2125472"/>
            <a:ext cx="903672"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2</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p:txBody>
      </p:sp>
      <p:sp>
        <p:nvSpPr>
          <p:cNvPr id="47" name="Textfeld 46"/>
          <p:cNvSpPr txBox="1"/>
          <p:nvPr/>
        </p:nvSpPr>
        <p:spPr>
          <a:xfrm>
            <a:off x="72507" y="1634553"/>
            <a:ext cx="903672"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3</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p:txBody>
      </p:sp>
      <p:sp>
        <p:nvSpPr>
          <p:cNvPr id="49" name="Textfeld 48"/>
          <p:cNvSpPr txBox="1"/>
          <p:nvPr/>
        </p:nvSpPr>
        <p:spPr>
          <a:xfrm>
            <a:off x="4922846" y="1080679"/>
            <a:ext cx="7164593" cy="415630"/>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Der Schnittpunkt von </a:t>
            </a:r>
            <a:r>
              <a:rPr lang="de-DE" sz="1400" dirty="0">
                <a:solidFill>
                  <a:srgbClr val="000000"/>
                </a:solidFill>
              </a:rPr>
              <a:t>Y</a:t>
            </a:r>
            <a:r>
              <a:rPr lang="de-DE" sz="1400" baseline="30000" dirty="0">
                <a:solidFill>
                  <a:srgbClr val="000000"/>
                </a:solidFill>
              </a:rPr>
              <a:t>D</a:t>
            </a:r>
            <a:r>
              <a:rPr lang="de-DE" sz="1400" dirty="0"/>
              <a:t>(i</a:t>
            </a:r>
            <a:r>
              <a:rPr lang="de-DE" sz="1400" baseline="-25000" dirty="0"/>
              <a:t>1</a:t>
            </a:r>
            <a:r>
              <a:rPr lang="de-DE" sz="1400" dirty="0"/>
              <a:t>) mit der 45°-Linie (</a:t>
            </a:r>
            <a:r>
              <a:rPr lang="de-DE" sz="1400" dirty="0">
                <a:solidFill>
                  <a:srgbClr val="000000"/>
                </a:solidFill>
              </a:rPr>
              <a:t>Y</a:t>
            </a:r>
            <a:r>
              <a:rPr lang="de-DE" sz="1400" baseline="30000" dirty="0">
                <a:solidFill>
                  <a:srgbClr val="000000"/>
                </a:solidFill>
              </a:rPr>
              <a:t>D</a:t>
            </a:r>
            <a:r>
              <a:rPr lang="de-DE" sz="1400" dirty="0"/>
              <a:t>=Y) liefert das Einkommen </a:t>
            </a:r>
            <a:r>
              <a:rPr lang="de-DE" sz="1400" dirty="0">
                <a:solidFill>
                  <a:srgbClr val="000000"/>
                </a:solidFill>
              </a:rPr>
              <a:t>Y</a:t>
            </a:r>
            <a:r>
              <a:rPr lang="de-DE" sz="1400" baseline="30000" dirty="0">
                <a:solidFill>
                  <a:srgbClr val="000000"/>
                </a:solidFill>
              </a:rPr>
              <a:t>*</a:t>
            </a:r>
            <a:r>
              <a:rPr lang="de-DE" sz="1400" baseline="-25000" dirty="0"/>
              <a:t>1</a:t>
            </a:r>
            <a:r>
              <a:rPr lang="de-DE" sz="1400" dirty="0"/>
              <a:t> zum Zinssatz i</a:t>
            </a:r>
            <a:r>
              <a:rPr lang="de-DE" sz="1400" baseline="-25000" dirty="0"/>
              <a:t>1</a:t>
            </a:r>
            <a:r>
              <a:rPr lang="de-DE" sz="1400" dirty="0"/>
              <a:t> </a:t>
            </a:r>
          </a:p>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 </a:t>
            </a:r>
            <a:endParaRPr lang="de-DE" sz="2540" dirty="0"/>
          </a:p>
        </p:txBody>
      </p:sp>
      <p:sp>
        <p:nvSpPr>
          <p:cNvPr id="54" name="Textfeld 53"/>
          <p:cNvSpPr txBox="1"/>
          <p:nvPr/>
        </p:nvSpPr>
        <p:spPr>
          <a:xfrm>
            <a:off x="1461039" y="3265241"/>
            <a:ext cx="452368"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endParaRPr lang="de-DE" dirty="0"/>
          </a:p>
        </p:txBody>
      </p:sp>
      <p:sp>
        <p:nvSpPr>
          <p:cNvPr id="55" name="Textfeld 54"/>
          <p:cNvSpPr txBox="1"/>
          <p:nvPr/>
        </p:nvSpPr>
        <p:spPr>
          <a:xfrm>
            <a:off x="1459038" y="6276232"/>
            <a:ext cx="452368"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endParaRPr lang="de-DE" dirty="0"/>
          </a:p>
        </p:txBody>
      </p:sp>
      <p:sp>
        <p:nvSpPr>
          <p:cNvPr id="56" name="Textfeld 55"/>
          <p:cNvSpPr txBox="1"/>
          <p:nvPr/>
        </p:nvSpPr>
        <p:spPr>
          <a:xfrm>
            <a:off x="2312691" y="3250898"/>
            <a:ext cx="452368"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2</a:t>
            </a:r>
            <a:endParaRPr lang="de-DE" dirty="0"/>
          </a:p>
        </p:txBody>
      </p:sp>
      <p:sp>
        <p:nvSpPr>
          <p:cNvPr id="57" name="Textfeld 56"/>
          <p:cNvSpPr txBox="1"/>
          <p:nvPr/>
        </p:nvSpPr>
        <p:spPr>
          <a:xfrm>
            <a:off x="2310690" y="6261889"/>
            <a:ext cx="452368"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2</a:t>
            </a:r>
            <a:endParaRPr lang="de-DE" dirty="0"/>
          </a:p>
        </p:txBody>
      </p:sp>
      <p:sp>
        <p:nvSpPr>
          <p:cNvPr id="59" name="Textfeld 58"/>
          <p:cNvSpPr txBox="1"/>
          <p:nvPr/>
        </p:nvSpPr>
        <p:spPr>
          <a:xfrm>
            <a:off x="3051386" y="3252688"/>
            <a:ext cx="452368"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3</a:t>
            </a:r>
            <a:endParaRPr lang="de-DE" dirty="0"/>
          </a:p>
        </p:txBody>
      </p:sp>
      <p:sp>
        <p:nvSpPr>
          <p:cNvPr id="60" name="Textfeld 59"/>
          <p:cNvSpPr txBox="1"/>
          <p:nvPr/>
        </p:nvSpPr>
        <p:spPr>
          <a:xfrm>
            <a:off x="3049385" y="6263679"/>
            <a:ext cx="452368"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3</a:t>
            </a:r>
            <a:endParaRPr lang="de-DE" dirty="0"/>
          </a:p>
        </p:txBody>
      </p:sp>
      <p:sp>
        <p:nvSpPr>
          <p:cNvPr id="62" name="Textfeld 61"/>
          <p:cNvSpPr txBox="1"/>
          <p:nvPr/>
        </p:nvSpPr>
        <p:spPr>
          <a:xfrm>
            <a:off x="4940771" y="1372930"/>
            <a:ext cx="7164593" cy="999431"/>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Fällt der Zins auf </a:t>
            </a:r>
            <a:r>
              <a:rPr lang="de-DE" sz="1400" dirty="0"/>
              <a:t>i</a:t>
            </a:r>
            <a:r>
              <a:rPr lang="de-DE" sz="1400" baseline="-25000" dirty="0"/>
              <a:t>2</a:t>
            </a:r>
            <a:r>
              <a:rPr lang="de-DE" sz="1400" dirty="0">
                <a:solidFill>
                  <a:prstClr val="black"/>
                </a:solidFill>
                <a:latin typeface="Arial" panose="020B0604020202020204" pitchFamily="34" charset="0"/>
                <a:cs typeface="Arial" panose="020B0604020202020204" pitchFamily="34" charset="0"/>
              </a:rPr>
              <a:t> &lt;</a:t>
            </a:r>
            <a:r>
              <a:rPr lang="de-DE" sz="1400" dirty="0"/>
              <a:t>i</a:t>
            </a:r>
            <a:r>
              <a:rPr lang="de-DE" sz="1400" baseline="-25000" dirty="0"/>
              <a:t>1</a:t>
            </a:r>
            <a:r>
              <a:rPr lang="de-DE" sz="1400" dirty="0"/>
              <a:t> so steigen nach der </a:t>
            </a:r>
            <a:r>
              <a:rPr lang="de-DE" sz="1400" dirty="0" err="1"/>
              <a:t>Keynesianischen</a:t>
            </a:r>
            <a:r>
              <a:rPr lang="de-DE" sz="1400" dirty="0"/>
              <a:t> Investitionshypothese die Investitionen, der vertikale Achsenabschnitt steigt auf </a:t>
            </a:r>
            <a:r>
              <a:rPr lang="de-DE" sz="1400" dirty="0">
                <a:solidFill>
                  <a:prstClr val="black"/>
                </a:solidFill>
                <a:latin typeface="Arial" panose="020B0604020202020204" pitchFamily="34" charset="0"/>
                <a:cs typeface="Arial" panose="020B0604020202020204" pitchFamily="34" charset="0"/>
              </a:rPr>
              <a:t>C</a:t>
            </a:r>
            <a:r>
              <a:rPr lang="de-DE" sz="1400" baseline="-25000" dirty="0">
                <a:solidFill>
                  <a:prstClr val="black"/>
                </a:solidFill>
                <a:latin typeface="Arial" panose="020B0604020202020204" pitchFamily="34" charset="0"/>
                <a:cs typeface="Arial" panose="020B0604020202020204" pitchFamily="34" charset="0"/>
              </a:rPr>
              <a:t>0</a:t>
            </a:r>
            <a:r>
              <a:rPr lang="de-DE" sz="1400" dirty="0">
                <a:solidFill>
                  <a:prstClr val="black"/>
                </a:solidFill>
                <a:latin typeface="Arial" panose="020B0604020202020204" pitchFamily="34" charset="0"/>
                <a:cs typeface="Arial" panose="020B0604020202020204" pitchFamily="34" charset="0"/>
              </a:rPr>
              <a:t>+I(i</a:t>
            </a:r>
            <a:r>
              <a:rPr lang="de-DE" sz="1400" baseline="-25000" dirty="0">
                <a:solidFill>
                  <a:prstClr val="black"/>
                </a:solidFill>
                <a:latin typeface="Arial" panose="020B0604020202020204" pitchFamily="34" charset="0"/>
                <a:cs typeface="Arial" panose="020B0604020202020204" pitchFamily="34" charset="0"/>
              </a:rPr>
              <a:t>2</a:t>
            </a:r>
            <a:r>
              <a:rPr lang="de-DE" sz="1400" dirty="0">
                <a:solidFill>
                  <a:prstClr val="black"/>
                </a:solidFill>
                <a:latin typeface="Arial" panose="020B0604020202020204" pitchFamily="34" charset="0"/>
                <a:cs typeface="Arial" panose="020B0604020202020204" pitchFamily="34" charset="0"/>
              </a:rPr>
              <a:t>)+G und damit verschiebt sich </a:t>
            </a:r>
            <a:r>
              <a:rPr lang="de-DE" sz="1400" dirty="0">
                <a:solidFill>
                  <a:srgbClr val="000000"/>
                </a:solidFill>
              </a:rPr>
              <a:t>Y</a:t>
            </a:r>
            <a:r>
              <a:rPr lang="de-DE" sz="1400" baseline="30000" dirty="0">
                <a:solidFill>
                  <a:srgbClr val="000000"/>
                </a:solidFill>
              </a:rPr>
              <a:t>D</a:t>
            </a:r>
            <a:r>
              <a:rPr lang="de-DE" sz="1400" dirty="0">
                <a:solidFill>
                  <a:prstClr val="black"/>
                </a:solidFill>
                <a:latin typeface="Arial" panose="020B0604020202020204" pitchFamily="34" charset="0"/>
                <a:cs typeface="Arial" panose="020B0604020202020204" pitchFamily="34" charset="0"/>
              </a:rPr>
              <a:t> von </a:t>
            </a:r>
            <a:r>
              <a:rPr lang="de-DE" sz="1400" dirty="0">
                <a:solidFill>
                  <a:srgbClr val="000000"/>
                </a:solidFill>
              </a:rPr>
              <a:t>Y</a:t>
            </a:r>
            <a:r>
              <a:rPr lang="de-DE" sz="1400" baseline="30000" dirty="0">
                <a:solidFill>
                  <a:srgbClr val="000000"/>
                </a:solidFill>
              </a:rPr>
              <a:t>D</a:t>
            </a:r>
            <a:r>
              <a:rPr lang="de-DE" sz="1400" dirty="0"/>
              <a:t>(i</a:t>
            </a:r>
            <a:r>
              <a:rPr lang="de-DE" sz="1400" baseline="-25000" dirty="0"/>
              <a:t>1</a:t>
            </a:r>
            <a:r>
              <a:rPr lang="de-DE" sz="1400" dirty="0"/>
              <a:t>)  auf </a:t>
            </a:r>
            <a:r>
              <a:rPr lang="de-DE" sz="1400" dirty="0">
                <a:solidFill>
                  <a:srgbClr val="000000"/>
                </a:solidFill>
              </a:rPr>
              <a:t>Y</a:t>
            </a:r>
            <a:r>
              <a:rPr lang="de-DE" sz="1400" baseline="30000" dirty="0">
                <a:solidFill>
                  <a:srgbClr val="000000"/>
                </a:solidFill>
              </a:rPr>
              <a:t>D</a:t>
            </a:r>
            <a:r>
              <a:rPr lang="de-DE" sz="1400" dirty="0"/>
              <a:t>(i</a:t>
            </a:r>
            <a:r>
              <a:rPr lang="de-DE" sz="1400" baseline="-25000" dirty="0"/>
              <a:t>2</a:t>
            </a:r>
            <a:r>
              <a:rPr lang="de-DE" sz="1400" dirty="0"/>
              <a:t>) nach oben</a:t>
            </a:r>
            <a:r>
              <a:rPr lang="de-DE" sz="1400" dirty="0">
                <a:solidFill>
                  <a:prstClr val="black"/>
                </a:solidFill>
                <a:latin typeface="Arial" panose="020B0604020202020204" pitchFamily="34" charset="0"/>
                <a:cs typeface="Arial" panose="020B0604020202020204" pitchFamily="34" charset="0"/>
              </a:rPr>
              <a:t> </a:t>
            </a:r>
            <a:endParaRPr lang="de-DE" sz="2540" dirty="0"/>
          </a:p>
        </p:txBody>
      </p:sp>
      <p:sp>
        <p:nvSpPr>
          <p:cNvPr id="4" name="Rechteck 3"/>
          <p:cNvSpPr/>
          <p:nvPr/>
        </p:nvSpPr>
        <p:spPr>
          <a:xfrm>
            <a:off x="4922846" y="2276467"/>
            <a:ext cx="7182518" cy="393954"/>
          </a:xfrm>
          <a:prstGeom prst="rect">
            <a:avLst/>
          </a:prstGeom>
        </p:spPr>
        <p:txBody>
          <a:bodyPr wrap="square">
            <a:sp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Der Schnittpunkt von </a:t>
            </a:r>
            <a:r>
              <a:rPr lang="de-DE" sz="1400" dirty="0">
                <a:solidFill>
                  <a:srgbClr val="000000"/>
                </a:solidFill>
              </a:rPr>
              <a:t>Y</a:t>
            </a:r>
            <a:r>
              <a:rPr lang="de-DE" sz="1400" baseline="30000" dirty="0">
                <a:solidFill>
                  <a:srgbClr val="000000"/>
                </a:solidFill>
              </a:rPr>
              <a:t>D</a:t>
            </a:r>
            <a:r>
              <a:rPr lang="de-DE" sz="1400" dirty="0"/>
              <a:t>(i</a:t>
            </a:r>
            <a:r>
              <a:rPr lang="de-DE" sz="1400" baseline="-25000" dirty="0"/>
              <a:t>2</a:t>
            </a:r>
            <a:r>
              <a:rPr lang="de-DE" sz="1400" dirty="0"/>
              <a:t>) mit der 45°-Linie (</a:t>
            </a:r>
            <a:r>
              <a:rPr lang="de-DE" sz="1400" dirty="0">
                <a:solidFill>
                  <a:srgbClr val="000000"/>
                </a:solidFill>
              </a:rPr>
              <a:t>Y</a:t>
            </a:r>
            <a:r>
              <a:rPr lang="de-DE" sz="1400" baseline="30000" dirty="0">
                <a:solidFill>
                  <a:srgbClr val="000000"/>
                </a:solidFill>
              </a:rPr>
              <a:t>D</a:t>
            </a:r>
            <a:r>
              <a:rPr lang="de-DE" sz="1400" dirty="0"/>
              <a:t>=Y) liefert das Einkommen </a:t>
            </a:r>
            <a:r>
              <a:rPr lang="de-DE" sz="1400" dirty="0">
                <a:solidFill>
                  <a:srgbClr val="000000"/>
                </a:solidFill>
              </a:rPr>
              <a:t>Y</a:t>
            </a:r>
            <a:r>
              <a:rPr lang="de-DE" sz="1400" baseline="30000" dirty="0">
                <a:solidFill>
                  <a:srgbClr val="000000"/>
                </a:solidFill>
              </a:rPr>
              <a:t>*</a:t>
            </a:r>
            <a:r>
              <a:rPr lang="de-DE" sz="1400" baseline="-25000" dirty="0"/>
              <a:t>2</a:t>
            </a:r>
            <a:r>
              <a:rPr lang="de-DE" sz="1400" dirty="0"/>
              <a:t> zum Zinssatz i</a:t>
            </a:r>
            <a:r>
              <a:rPr lang="de-DE" sz="1400" baseline="-25000" dirty="0"/>
              <a:t>2</a:t>
            </a:r>
            <a:r>
              <a:rPr lang="de-DE" sz="1400" dirty="0"/>
              <a:t> </a:t>
            </a:r>
          </a:p>
        </p:txBody>
      </p:sp>
      <p:sp>
        <p:nvSpPr>
          <p:cNvPr id="63" name="Rechteck 62"/>
          <p:cNvSpPr/>
          <p:nvPr/>
        </p:nvSpPr>
        <p:spPr>
          <a:xfrm>
            <a:off x="4922846" y="2620087"/>
            <a:ext cx="7182518" cy="393954"/>
          </a:xfrm>
          <a:prstGeom prst="rect">
            <a:avLst/>
          </a:prstGeom>
        </p:spPr>
        <p:txBody>
          <a:bodyPr wrap="square">
            <a:sp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Ein weiter fallender Zins auf </a:t>
            </a:r>
            <a:r>
              <a:rPr lang="de-DE" sz="1400" dirty="0"/>
              <a:t>i</a:t>
            </a:r>
            <a:r>
              <a:rPr lang="de-DE" sz="1400" baseline="-25000" dirty="0"/>
              <a:t>3</a:t>
            </a:r>
            <a:r>
              <a:rPr lang="de-DE" sz="1400" dirty="0">
                <a:solidFill>
                  <a:prstClr val="black"/>
                </a:solidFill>
                <a:latin typeface="Arial" panose="020B0604020202020204" pitchFamily="34" charset="0"/>
                <a:cs typeface="Arial" panose="020B0604020202020204" pitchFamily="34" charset="0"/>
              </a:rPr>
              <a:t> &lt;</a:t>
            </a:r>
            <a:r>
              <a:rPr lang="de-DE" sz="1400" dirty="0"/>
              <a:t>i</a:t>
            </a:r>
            <a:r>
              <a:rPr lang="de-DE" sz="1400" baseline="-25000" dirty="0"/>
              <a:t>2</a:t>
            </a:r>
            <a:r>
              <a:rPr lang="de-DE" sz="1400" dirty="0"/>
              <a:t> liefert wieder ein Einkommen </a:t>
            </a:r>
            <a:r>
              <a:rPr lang="de-DE" sz="1400" dirty="0">
                <a:solidFill>
                  <a:srgbClr val="000000"/>
                </a:solidFill>
              </a:rPr>
              <a:t>Y</a:t>
            </a:r>
            <a:r>
              <a:rPr lang="de-DE" sz="1400" baseline="30000" dirty="0">
                <a:solidFill>
                  <a:srgbClr val="000000"/>
                </a:solidFill>
              </a:rPr>
              <a:t>*</a:t>
            </a:r>
            <a:r>
              <a:rPr lang="de-DE" sz="1400" baseline="-25000" dirty="0"/>
              <a:t>3</a:t>
            </a:r>
            <a:r>
              <a:rPr lang="de-DE" sz="1400" dirty="0"/>
              <a:t> zum Zinssatz i</a:t>
            </a:r>
            <a:r>
              <a:rPr lang="de-DE" sz="1400" baseline="-25000" dirty="0"/>
              <a:t>3</a:t>
            </a:r>
            <a:r>
              <a:rPr lang="de-DE" sz="1400" dirty="0"/>
              <a:t> </a:t>
            </a:r>
          </a:p>
        </p:txBody>
      </p:sp>
      <p:sp>
        <p:nvSpPr>
          <p:cNvPr id="64" name="Rechteck 63"/>
          <p:cNvSpPr/>
          <p:nvPr/>
        </p:nvSpPr>
        <p:spPr>
          <a:xfrm>
            <a:off x="4918689" y="2930236"/>
            <a:ext cx="7182518" cy="997196"/>
          </a:xfrm>
          <a:prstGeom prst="rect">
            <a:avLst/>
          </a:prstGeom>
        </p:spPr>
        <p:txBody>
          <a:bodyPr wrap="square">
            <a:sp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Da dieser Prozess grundsätzlich für alle Zinssätze i durchgeführt werden kann, ergibt sich insgesamt aus dem Gütermarktgleichgewicht ein fallender Zusammenhang zwischen Zinssatz i und Einkommen Y</a:t>
            </a:r>
            <a:endParaRPr lang="de-DE" sz="1400" dirty="0"/>
          </a:p>
        </p:txBody>
      </p:sp>
      <p:sp>
        <p:nvSpPr>
          <p:cNvPr id="65" name="Rechteck 64">
            <a:extLst>
              <a:ext uri="{FF2B5EF4-FFF2-40B4-BE49-F238E27FC236}">
                <a16:creationId xmlns:a16="http://schemas.microsoft.com/office/drawing/2014/main" id="{AA29ACDE-8AC9-4AFE-AAC9-60E604B1FF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4148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51" grpId="0"/>
      <p:bldP spid="52" grpId="0"/>
      <p:bldP spid="53" grpId="0"/>
      <p:bldP spid="71" grpId="0"/>
      <p:bldP spid="2" grpId="0"/>
      <p:bldP spid="3" grpId="0"/>
      <p:bldP spid="41" grpId="0"/>
      <p:bldP spid="42" grpId="0"/>
      <p:bldP spid="46" grpId="0"/>
      <p:bldP spid="47" grpId="0"/>
      <p:bldP spid="49" grpId="0"/>
      <p:bldP spid="54" grpId="0"/>
      <p:bldP spid="55" grpId="0"/>
      <p:bldP spid="56" grpId="0"/>
      <p:bldP spid="57" grpId="0"/>
      <p:bldP spid="59" grpId="0"/>
      <p:bldP spid="60" grpId="0"/>
      <p:bldP spid="62" grpId="0"/>
      <p:bldP spid="4" grpId="0"/>
      <p:bldP spid="63" grpId="0"/>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Geldmarkt</a:t>
            </a: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dirty="0">
                    <a:solidFill>
                      <a:sysClr val="windowText" lastClr="000000"/>
                    </a:solidFill>
                  </a:rPr>
                  <a:t>Geldangebot</a:t>
                </a:r>
              </a:p>
              <a:p>
                <a:pPr marL="0" lvl="1"/>
                <a:r>
                  <a:rPr lang="en-US" sz="2177" kern="0" dirty="0">
                    <a:solidFill>
                      <a:sysClr val="windowText" lastClr="000000"/>
                    </a:solidFill>
                  </a:rPr>
                  <a:t>	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a:solidFill>
                      <a:sysClr val="windowText" lastClr="000000"/>
                    </a:solidFill>
                  </a:rPr>
                  <a:t>	m: </a:t>
                </a:r>
                <a:r>
                  <a:rPr lang="en-US" sz="2177" kern="0" dirty="0" err="1">
                    <a:solidFill>
                      <a:sysClr val="windowText" lastClr="000000"/>
                    </a:solidFill>
                  </a:rPr>
                  <a:t>reale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nominale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p: </a:t>
                </a:r>
                <a:r>
                  <a:rPr lang="en-US" sz="2177" kern="0" dirty="0" err="1">
                    <a:solidFill>
                      <a:sysClr val="windowText" lastClr="000000"/>
                    </a:solidFill>
                  </a:rPr>
                  <a:t>Preisniveau</a:t>
                </a:r>
                <a:endParaRPr lang="en-US" sz="2177" kern="0" dirty="0">
                  <a:solidFill>
                    <a:sysClr val="windowText" lastClr="000000"/>
                  </a:solidFill>
                </a:endParaRPr>
              </a:p>
              <a:p>
                <a:pPr marL="0" lvl="1"/>
                <a:r>
                  <a:rPr lang="en-US" sz="2177" kern="0" dirty="0">
                    <a:solidFill>
                      <a:sysClr val="windowText" lastClr="000000"/>
                    </a:solidFill>
                  </a:rPr>
                  <a:t>		Die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wird</a:t>
                </a:r>
                <a:r>
                  <a:rPr lang="en-US" sz="2177" kern="0" dirty="0">
                    <a:solidFill>
                      <a:sysClr val="windowText" lastClr="000000"/>
                    </a:solidFill>
                  </a:rPr>
                  <a:t> von der </a:t>
                </a:r>
                <a:r>
                  <a:rPr lang="en-US" sz="2177" kern="0" dirty="0" err="1">
                    <a:solidFill>
                      <a:sysClr val="windowText" lastClr="000000"/>
                    </a:solidFill>
                  </a:rPr>
                  <a:t>Zentralbank</a:t>
                </a:r>
                <a:r>
                  <a:rPr lang="en-US" sz="2177" kern="0" dirty="0">
                    <a:solidFill>
                      <a:sysClr val="windowText" lastClr="000000"/>
                    </a:solidFill>
                  </a:rPr>
                  <a:t> 			</a:t>
                </a:r>
                <a:r>
                  <a:rPr lang="en-US" sz="2177" kern="0" dirty="0" err="1">
                    <a:solidFill>
                      <a:sysClr val="windowText" lastClr="000000"/>
                    </a:solidFill>
                  </a:rPr>
                  <a:t>gesetzt</a:t>
                </a:r>
                <a:r>
                  <a:rPr lang="en-US" sz="2177" kern="0" dirty="0">
                    <a:solidFill>
                      <a:sysClr val="windowText" lastClr="000000"/>
                    </a:solidFill>
                  </a:rPr>
                  <a:t>	und die </a:t>
                </a:r>
                <a:r>
                  <a:rPr lang="en-US" sz="2177" kern="0" dirty="0" err="1">
                    <a:solidFill>
                      <a:sysClr val="windowText" lastClr="000000"/>
                    </a:solidFill>
                  </a:rPr>
                  <a:t>Preise</a:t>
                </a:r>
                <a:r>
                  <a:rPr lang="en-US" sz="2177" kern="0" dirty="0">
                    <a:solidFill>
                      <a:sysClr val="windowText" lastClr="000000"/>
                    </a:solidFill>
                  </a:rPr>
                  <a:t> P </a:t>
                </a:r>
                <a:r>
                  <a:rPr lang="en-US" sz="2177" kern="0" dirty="0" err="1">
                    <a:solidFill>
                      <a:sysClr val="windowText" lastClr="000000"/>
                    </a:solidFill>
                  </a:rPr>
                  <a:t>werden</a:t>
                </a:r>
                <a:r>
                  <a:rPr lang="en-US" sz="2177" kern="0" dirty="0">
                    <a:solidFill>
                      <a:sysClr val="windowText" lastClr="000000"/>
                    </a:solidFill>
                  </a:rPr>
                  <a:t> </a:t>
                </a:r>
                <a:r>
                  <a:rPr lang="en-US" sz="2177" kern="0" dirty="0" err="1">
                    <a:solidFill>
                      <a:sysClr val="windowText" lastClr="000000"/>
                    </a:solidFill>
                  </a:rPr>
                  <a:t>als</a:t>
                </a:r>
                <a:r>
                  <a:rPr lang="en-US" sz="2177" kern="0" dirty="0">
                    <a:solidFill>
                      <a:sysClr val="windowText" lastClr="000000"/>
                    </a:solidFill>
                  </a:rPr>
                  <a:t> </a:t>
                </a:r>
                <a:r>
                  <a:rPr lang="en-US" sz="2177" kern="0" dirty="0" err="1">
                    <a:solidFill>
                      <a:sysClr val="windowText" lastClr="000000"/>
                    </a:solidFill>
                  </a:rPr>
                  <a:t>kurzfristig</a:t>
                </a:r>
                <a:r>
                  <a:rPr lang="en-US" sz="2177" kern="0" dirty="0">
                    <a:solidFill>
                      <a:sysClr val="windowText" lastClr="000000"/>
                    </a:solidFill>
                  </a:rPr>
                  <a:t> 			</a:t>
                </a:r>
                <a:r>
                  <a:rPr lang="en-US" sz="2177" kern="0" dirty="0" err="1">
                    <a:solidFill>
                      <a:sysClr val="windowText" lastClr="000000"/>
                    </a:solidFill>
                  </a:rPr>
                  <a:t>konstant</a:t>
                </a:r>
                <a:r>
                  <a:rPr lang="en-US" sz="2177" kern="0" dirty="0">
                    <a:solidFill>
                      <a:sysClr val="windowText" lastClr="000000"/>
                    </a:solidFill>
                  </a:rPr>
                  <a:t> </a:t>
                </a:r>
                <a:r>
                  <a:rPr lang="en-US" sz="2177" kern="0" dirty="0" err="1">
                    <a:solidFill>
                      <a:sysClr val="windowText" lastClr="000000"/>
                    </a:solidFill>
                  </a:rPr>
                  <a:t>betrachtet</a:t>
                </a:r>
                <a:endParaRPr lang="en-US" sz="2177" kern="0" dirty="0">
                  <a:solidFill>
                    <a:sysClr val="windowText" lastClr="000000"/>
                  </a:solidFill>
                </a:endParaRPr>
              </a:p>
              <a:p>
                <a:pPr marL="0" lvl="1"/>
                <a:endParaRPr lang="en-US" sz="1633" dirty="0">
                  <a:solidFill>
                    <a:sysClr val="windowText" lastClr="000000"/>
                  </a:solidFill>
                </a:endParaRPr>
              </a:p>
              <a:p>
                <a:pPr marL="414772" indent="-414772">
                  <a:buFont typeface="Arial" panose="020B0604020202020204" pitchFamily="34" charset="0"/>
                  <a:buChar char="•"/>
                </a:pPr>
                <a:r>
                  <a:rPr lang="en-US" sz="2903" dirty="0" err="1">
                    <a:solidFill>
                      <a:sysClr val="windowText" lastClr="000000"/>
                    </a:solidFill>
                  </a:rPr>
                  <a:t>Geldnachfrage</a:t>
                </a:r>
                <a:endParaRPr lang="en-US" sz="2903" dirty="0">
                  <a:solidFill>
                    <a:sysClr val="windowText" lastClr="000000"/>
                  </a:solidFill>
                </a:endParaRPr>
              </a:p>
              <a:p>
                <a:r>
                  <a:rPr lang="de-DE" sz="1814" dirty="0"/>
                  <a:t>Transaktionsmotiv	→	Je höher das Einkommen, +Vorsichtsmotiv 			desto höher die Geldnachfrage</a:t>
                </a:r>
              </a:p>
              <a:p>
                <a:r>
                  <a:rPr lang="de-DE" sz="1814" dirty="0"/>
                  <a:t>Spekulationsmotiv	→	Je höher der Zins, desto niedriger 					die Geldnachfrage</a:t>
                </a:r>
              </a:p>
              <a:p>
                <a:r>
                  <a:rPr lang="de-DE" sz="1814" dirty="0"/>
                  <a:t>	</a:t>
                </a:r>
                <a:r>
                  <a:rPr lang="de-DE" sz="1814" dirty="0">
                    <a:latin typeface="Times New Roman" panose="02020603050405020304" pitchFamily="18" charset="0"/>
                    <a:cs typeface="Times New Roman" panose="02020603050405020304" pitchFamily="18" charset="0"/>
                  </a:rPr>
                  <a:t>L(</a:t>
                </a:r>
                <a:r>
                  <a:rPr lang="de-DE" sz="1814" dirty="0" err="1">
                    <a:latin typeface="Times New Roman" panose="02020603050405020304" pitchFamily="18" charset="0"/>
                    <a:cs typeface="Times New Roman" panose="02020603050405020304" pitchFamily="18" charset="0"/>
                  </a:rPr>
                  <a:t>Y,i</a:t>
                </a:r>
                <a:r>
                  <a:rPr lang="de-DE" sz="1814" dirty="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err="1">
                    <a:latin typeface="Times New Roman" panose="02020603050405020304" pitchFamily="18" charset="0"/>
                    <a:cs typeface="Times New Roman" panose="02020603050405020304" pitchFamily="18" charset="0"/>
                  </a:rPr>
                  <a:t>∙Y+l</a:t>
                </a:r>
                <a:r>
                  <a:rPr lang="de-DE" sz="1814" baseline="-25000" dirty="0" err="1">
                    <a:latin typeface="Times New Roman" panose="02020603050405020304" pitchFamily="18" charset="0"/>
                    <a:cs typeface="Times New Roman" panose="02020603050405020304" pitchFamily="18" charset="0"/>
                  </a:rPr>
                  <a:t>i</a:t>
                </a:r>
                <a:r>
                  <a:rPr lang="de-DE" sz="1814" dirty="0" err="1">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		mit </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a:latin typeface="Times New Roman" panose="02020603050405020304" pitchFamily="18" charset="0"/>
                    <a:cs typeface="Times New Roman" panose="02020603050405020304" pitchFamily="18" charset="0"/>
                  </a:rPr>
                  <a:t>&gt;0	     und	l</a:t>
                </a:r>
                <a:r>
                  <a:rPr lang="de-DE" sz="1814" baseline="-25000" dirty="0">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&lt;0</a:t>
                </a: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048"/>
                </a:stretch>
              </a:blipFill>
            </p:spPr>
            <p:txBody>
              <a:bodyPr/>
              <a:lstStyle/>
              <a:p>
                <a:r>
                  <a:rPr lang="de-DE">
                    <a:noFill/>
                  </a:rPr>
                  <a:t> </a:t>
                </a:r>
              </a:p>
            </p:txBody>
          </p:sp>
        </mc:Fallback>
      </mc:AlternateContent>
      <p:sp>
        <p:nvSpPr>
          <p:cNvPr id="4" name="Textfeld 3"/>
          <p:cNvSpPr txBox="1"/>
          <p:nvPr/>
        </p:nvSpPr>
        <p:spPr>
          <a:xfrm>
            <a:off x="7341782" y="1111083"/>
            <a:ext cx="4850218" cy="2456139"/>
          </a:xfrm>
          <a:prstGeom prst="rect">
            <a:avLst/>
          </a:prstGeom>
          <a:noFill/>
        </p:spPr>
        <p:txBody>
          <a:bodyPr wrap="square" rtlCol="0">
            <a:noAutofit/>
          </a:bodyPr>
          <a:lstStyle/>
          <a:p>
            <a:pPr lvl="0">
              <a:lnSpc>
                <a:spcPct val="140000"/>
              </a:lnSpc>
              <a:spcBef>
                <a:spcPct val="20000"/>
              </a:spcBef>
            </a:pPr>
            <a:r>
              <a:rPr lang="en-US" sz="1400" dirty="0">
                <a:solidFill>
                  <a:prstClr val="black"/>
                </a:solidFill>
                <a:latin typeface="Arial" panose="020B0604020202020204" pitchFamily="34" charset="0"/>
                <a:cs typeface="Arial" panose="020B0604020202020204" pitchFamily="34" charset="0"/>
              </a:rPr>
              <a:t>An </a:t>
            </a:r>
            <a:r>
              <a:rPr lang="en-US" sz="1400" dirty="0" err="1">
                <a:solidFill>
                  <a:prstClr val="black"/>
                </a:solidFill>
                <a:latin typeface="Arial" panose="020B0604020202020204" pitchFamily="34" charset="0"/>
                <a:cs typeface="Arial" panose="020B0604020202020204" pitchFamily="34" charset="0"/>
              </a:rPr>
              <a:t>dieser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Stelle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wird</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bei</a:t>
            </a:r>
            <a:r>
              <a:rPr lang="en-US" sz="1400" dirty="0">
                <a:solidFill>
                  <a:prstClr val="black"/>
                </a:solidFill>
                <a:latin typeface="Arial" panose="020B0604020202020204" pitchFamily="34" charset="0"/>
                <a:cs typeface="Arial" panose="020B0604020202020204" pitchFamily="34" charset="0"/>
              </a:rPr>
              <a:t> der </a:t>
            </a:r>
            <a:r>
              <a:rPr lang="en-US" sz="1400" dirty="0" err="1">
                <a:solidFill>
                  <a:prstClr val="black"/>
                </a:solidFill>
                <a:latin typeface="Arial" panose="020B0604020202020204" pitchFamily="34" charset="0"/>
                <a:cs typeface="Arial" panose="020B0604020202020204" pitchFamily="34" charset="0"/>
              </a:rPr>
              <a:t>Unterscheidung</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zwischen</a:t>
            </a:r>
            <a:r>
              <a:rPr lang="en-US" sz="1400" dirty="0">
                <a:solidFill>
                  <a:prstClr val="black"/>
                </a:solidFill>
                <a:latin typeface="Arial" panose="020B0604020202020204" pitchFamily="34" charset="0"/>
                <a:cs typeface="Arial" panose="020B0604020202020204" pitchFamily="34" charset="0"/>
              </a:rPr>
              <a:t> realer und </a:t>
            </a:r>
            <a:r>
              <a:rPr lang="en-US" sz="1400" dirty="0" err="1">
                <a:solidFill>
                  <a:prstClr val="black"/>
                </a:solidFill>
                <a:latin typeface="Arial" panose="020B0604020202020204" pitchFamily="34" charset="0"/>
                <a:cs typeface="Arial" panose="020B0604020202020204" pitchFamily="34" charset="0"/>
              </a:rPr>
              <a:t>nominaler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Geldmenge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zwar</a:t>
            </a:r>
            <a:r>
              <a:rPr lang="en-US" sz="1400" dirty="0">
                <a:solidFill>
                  <a:prstClr val="black"/>
                </a:solidFill>
                <a:latin typeface="Arial" panose="020B0604020202020204" pitchFamily="34" charset="0"/>
                <a:cs typeface="Arial" panose="020B0604020202020204" pitchFamily="34" charset="0"/>
              </a:rPr>
              <a:t> das </a:t>
            </a:r>
            <a:r>
              <a:rPr lang="en-US" sz="1400" dirty="0" err="1">
                <a:solidFill>
                  <a:prstClr val="black"/>
                </a:solidFill>
                <a:latin typeface="Arial" panose="020B0604020202020204" pitchFamily="34" charset="0"/>
                <a:cs typeface="Arial" panose="020B0604020202020204" pitchFamily="34" charset="0"/>
              </a:rPr>
              <a:t>Preisniveau</a:t>
            </a:r>
            <a:r>
              <a:rPr lang="en-US" sz="1400" dirty="0">
                <a:solidFill>
                  <a:prstClr val="black"/>
                </a:solidFill>
                <a:latin typeface="Arial" panose="020B0604020202020204" pitchFamily="34" charset="0"/>
                <a:cs typeface="Arial" panose="020B0604020202020204" pitchFamily="34" charset="0"/>
              </a:rPr>
              <a:t> p </a:t>
            </a:r>
            <a:r>
              <a:rPr lang="en-US" sz="1400" dirty="0" err="1">
                <a:solidFill>
                  <a:prstClr val="black"/>
                </a:solidFill>
                <a:latin typeface="Arial" panose="020B0604020202020204" pitchFamily="34" charset="0"/>
                <a:cs typeface="Arial" panose="020B0604020202020204" pitchFamily="34" charset="0"/>
              </a:rPr>
              <a:t>eingeführt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allerdings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wird</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noch</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als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konstant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angesehen</a:t>
            </a:r>
            <a:r>
              <a:rPr lang="en-US" sz="1400" dirty="0">
                <a:solidFill>
                  <a:prstClr val="black"/>
                </a:solidFill>
                <a:latin typeface="Arial" panose="020B0604020202020204" pitchFamily="34" charset="0"/>
                <a:cs typeface="Arial" panose="020B0604020202020204" pitchFamily="34" charset="0"/>
              </a:rPr>
              <a:t> und </a:t>
            </a:r>
            <a:r>
              <a:rPr lang="en-US" sz="1400" dirty="0" err="1">
                <a:solidFill>
                  <a:prstClr val="black"/>
                </a:solidFill>
                <a:latin typeface="Arial" panose="020B0604020202020204" pitchFamily="34" charset="0"/>
                <a:cs typeface="Arial" panose="020B0604020202020204" pitchFamily="34" charset="0"/>
              </a:rPr>
              <a:t>ist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damit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nur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ein</a:t>
            </a:r>
            <a:r>
              <a:rPr lang="en-US" sz="1400" dirty="0">
                <a:solidFill>
                  <a:prstClr val="black"/>
                </a:solidFill>
                <a:latin typeface="Arial" panose="020B0604020202020204" pitchFamily="34" charset="0"/>
                <a:cs typeface="Arial" panose="020B0604020202020204" pitchFamily="34" charset="0"/>
              </a:rPr>
              <a:t> Parameter, den man an </a:t>
            </a:r>
            <a:r>
              <a:rPr lang="en-US" sz="1400" dirty="0" err="1">
                <a:solidFill>
                  <a:prstClr val="black"/>
                </a:solidFill>
                <a:latin typeface="Arial" panose="020B0604020202020204" pitchFamily="34" charset="0"/>
                <a:cs typeface="Arial" panose="020B0604020202020204" pitchFamily="34" charset="0"/>
              </a:rPr>
              <a:t>dieser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Stelle</a:t>
            </a:r>
            <a:r>
              <a:rPr lang="en-US" sz="1400" dirty="0">
                <a:solidFill>
                  <a:prstClr val="black"/>
                </a:solidFill>
                <a:latin typeface="Arial" panose="020B0604020202020204" pitchFamily="34" charset="0"/>
                <a:cs typeface="Arial" panose="020B0604020202020204" pitchFamily="34" charset="0"/>
              </a:rPr>
              <a:t> der </a:t>
            </a:r>
            <a:r>
              <a:rPr lang="en-US" sz="1400" dirty="0" err="1">
                <a:solidFill>
                  <a:prstClr val="black"/>
                </a:solidFill>
                <a:latin typeface="Arial" panose="020B0604020202020204" pitchFamily="34" charset="0"/>
                <a:cs typeface="Arial" panose="020B0604020202020204" pitchFamily="34" charset="0"/>
              </a:rPr>
              <a:t>Theorie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auch</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gleich</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eins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vgl</a:t>
            </a:r>
            <a:r>
              <a:rPr lang="en-US" sz="1400" dirty="0">
                <a:solidFill>
                  <a:prstClr val="black"/>
                </a:solidFill>
                <a:latin typeface="Arial" panose="020B0604020202020204" pitchFamily="34" charset="0"/>
                <a:cs typeface="Arial" panose="020B0604020202020204" pitchFamily="34" charset="0"/>
              </a:rPr>
              <a:t>. den </a:t>
            </a:r>
            <a:r>
              <a:rPr lang="en-US" sz="1400" dirty="0" err="1">
                <a:solidFill>
                  <a:prstClr val="black"/>
                </a:solidFill>
                <a:latin typeface="Arial" panose="020B0604020202020204" pitchFamily="34" charset="0"/>
                <a:cs typeface="Arial" panose="020B0604020202020204" pitchFamily="34" charset="0"/>
              </a:rPr>
              <a:t>Hinweis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vorher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zu</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Preisen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im</a:t>
            </a:r>
            <a:r>
              <a:rPr lang="en-US" sz="1400" dirty="0">
                <a:solidFill>
                  <a:prstClr val="black"/>
                </a:solidFill>
                <a:latin typeface="Arial" panose="020B0604020202020204" pitchFamily="34" charset="0"/>
                <a:cs typeface="Arial" panose="020B0604020202020204" pitchFamily="34" charset="0"/>
              </a:rPr>
              <a:t> IS/LM-Modell) </a:t>
            </a:r>
            <a:r>
              <a:rPr lang="en-US" sz="1400" dirty="0" err="1">
                <a:solidFill>
                  <a:prstClr val="black"/>
                </a:solidFill>
                <a:latin typeface="Arial" panose="020B0604020202020204" pitchFamily="34" charset="0"/>
                <a:cs typeface="Arial" panose="020B0604020202020204" pitchFamily="34" charset="0"/>
              </a:rPr>
              <a:t>setzen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könnte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Später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werden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wir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allerdings</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beim</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Übergang</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zum</a:t>
            </a:r>
            <a:r>
              <a:rPr lang="en-US" sz="1400" dirty="0">
                <a:solidFill>
                  <a:prstClr val="black"/>
                </a:solidFill>
                <a:latin typeface="Arial" panose="020B0604020202020204" pitchFamily="34" charset="0"/>
                <a:cs typeface="Arial" panose="020B0604020202020204" pitchFamily="34" charset="0"/>
              </a:rPr>
              <a:t> AS/AD-Modell </a:t>
            </a:r>
            <a:r>
              <a:rPr lang="en-US" sz="1400" dirty="0" err="1">
                <a:solidFill>
                  <a:prstClr val="black"/>
                </a:solidFill>
                <a:latin typeface="Arial" panose="020B0604020202020204" pitchFamily="34" charset="0"/>
                <a:cs typeface="Arial" panose="020B0604020202020204" pitchFamily="34" charset="0"/>
              </a:rPr>
              <a:t>genau</a:t>
            </a:r>
            <a:r>
              <a:rPr lang="en-US" sz="1400" dirty="0">
                <a:solidFill>
                  <a:prstClr val="black"/>
                </a:solidFill>
                <a:latin typeface="Arial" panose="020B0604020202020204" pitchFamily="34" charset="0"/>
                <a:cs typeface="Arial" panose="020B0604020202020204" pitchFamily="34" charset="0"/>
              </a:rPr>
              <a:t> an </a:t>
            </a:r>
            <a:r>
              <a:rPr lang="en-US" sz="1400" dirty="0" err="1">
                <a:solidFill>
                  <a:prstClr val="black"/>
                </a:solidFill>
                <a:latin typeface="Arial" panose="020B0604020202020204" pitchFamily="34" charset="0"/>
                <a:cs typeface="Arial" panose="020B0604020202020204" pitchFamily="34" charset="0"/>
              </a:rPr>
              <a:t>dieser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Stelle</a:t>
            </a:r>
            <a:r>
              <a:rPr lang="en-US" sz="1400" dirty="0">
                <a:solidFill>
                  <a:prstClr val="black"/>
                </a:solidFill>
                <a:latin typeface="Arial" panose="020B0604020202020204" pitchFamily="34" charset="0"/>
                <a:cs typeface="Arial" panose="020B0604020202020204" pitchFamily="34" charset="0"/>
              </a:rPr>
              <a:t> die </a:t>
            </a:r>
            <a:r>
              <a:rPr lang="en-US" sz="1400" dirty="0" err="1">
                <a:solidFill>
                  <a:prstClr val="black"/>
                </a:solidFill>
                <a:latin typeface="Arial" panose="020B0604020202020204" pitchFamily="34" charset="0"/>
                <a:cs typeface="Arial" panose="020B0604020202020204" pitchFamily="34" charset="0"/>
              </a:rPr>
              <a:t>Preise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einführen</a:t>
            </a:r>
            <a:r>
              <a:rPr lang="en-US" sz="1400" dirty="0">
                <a:solidFill>
                  <a:prstClr val="black"/>
                </a:solidFill>
                <a:latin typeface="Arial" panose="020B0604020202020204" pitchFamily="34" charset="0"/>
                <a:cs typeface="Arial" panose="020B0604020202020204" pitchFamily="34" charset="0"/>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7410223" y="4349999"/>
            <a:ext cx="4781775" cy="1059592"/>
          </a:xfrm>
          <a:prstGeom prst="rect">
            <a:avLst/>
          </a:prstGeom>
          <a:noFill/>
        </p:spPr>
        <p:txBody>
          <a:bodyPr wrap="square" rtlCol="0">
            <a:noAutofit/>
          </a:bodyPr>
          <a:lstStyle/>
          <a:p>
            <a:pPr lvl="0">
              <a:lnSpc>
                <a:spcPct val="140000"/>
              </a:lnSpc>
              <a:spcBef>
                <a:spcPct val="20000"/>
              </a:spcBef>
            </a:pPr>
            <a:r>
              <a:rPr lang="en-US" sz="1400" dirty="0">
                <a:solidFill>
                  <a:prstClr val="black"/>
                </a:solidFill>
                <a:latin typeface="Arial" panose="020B0604020202020204" pitchFamily="34" charset="0"/>
                <a:cs typeface="Arial" panose="020B0604020202020204" pitchFamily="34" charset="0"/>
              </a:rPr>
              <a:t>Die </a:t>
            </a:r>
            <a:r>
              <a:rPr lang="en-US" sz="1400" dirty="0" err="1">
                <a:solidFill>
                  <a:prstClr val="black"/>
                </a:solidFill>
                <a:latin typeface="Arial" panose="020B0604020202020204" pitchFamily="34" charset="0"/>
                <a:cs typeface="Arial" panose="020B0604020202020204" pitchFamily="34" charset="0"/>
              </a:rPr>
              <a:t>Keynesianische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Geldnachfragefunktion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ist</a:t>
            </a:r>
            <a:r>
              <a:rPr lang="en-US" sz="1400" dirty="0">
                <a:solidFill>
                  <a:prstClr val="black"/>
                </a:solidFill>
                <a:latin typeface="Arial" panose="020B0604020202020204" pitchFamily="34" charset="0"/>
                <a:cs typeface="Arial" panose="020B0604020202020204" pitchFamily="34" charset="0"/>
              </a:rPr>
              <a:t> an </a:t>
            </a:r>
            <a:r>
              <a:rPr lang="en-US" sz="1400" dirty="0" err="1">
                <a:solidFill>
                  <a:prstClr val="black"/>
                </a:solidFill>
                <a:latin typeface="Arial" panose="020B0604020202020204" pitchFamily="34" charset="0"/>
                <a:cs typeface="Arial" panose="020B0604020202020204" pitchFamily="34" charset="0"/>
              </a:rPr>
              <a:t>anderer</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Stelle</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schon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erläutert</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worden</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Vgl</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außerdem</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noch</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einmal</a:t>
            </a:r>
            <a:r>
              <a:rPr lang="en-US" sz="1400" dirty="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mit</a:t>
            </a:r>
            <a:r>
              <a:rPr lang="en-US" sz="1400" dirty="0">
                <a:solidFill>
                  <a:prstClr val="black"/>
                </a:solidFill>
                <a:latin typeface="Arial" panose="020B0604020202020204" pitchFamily="34" charset="0"/>
                <a:cs typeface="Arial" panose="020B0604020202020204" pitchFamily="34" charset="0"/>
              </a:rPr>
              <a:t> der </a:t>
            </a:r>
            <a:r>
              <a:rPr lang="en-US" sz="1400" dirty="0" err="1">
                <a:solidFill>
                  <a:prstClr val="black"/>
                </a:solidFill>
                <a:latin typeface="Arial" panose="020B0604020202020204" pitchFamily="34" charset="0"/>
                <a:cs typeface="Arial" panose="020B0604020202020204" pitchFamily="34" charset="0"/>
              </a:rPr>
              <a:t>Quantitätstheorie</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8" name="Rechteck 7">
            <a:extLst>
              <a:ext uri="{FF2B5EF4-FFF2-40B4-BE49-F238E27FC236}">
                <a16:creationId xmlns:a16="http://schemas.microsoft.com/office/drawing/2014/main" id="{9CE7E583-8515-4D8C-BFE5-215625D9CF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7365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3029877" y="2838350"/>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aseline="-25000" dirty="0"/>
                      <m:t>0</m:t>
                    </m:r>
                  </m:oMath>
                </a14:m>
                <a:r>
                  <a:rPr lang="en-US" sz="1633" dirty="0">
                    <a:latin typeface="Arial" panose="020B0604020202020204" pitchFamily="34" charset="0"/>
                    <a:cs typeface="Arial" panose="020B0604020202020204" pitchFamily="34" charset="0"/>
                  </a:rPr>
                  <a:t>)</a:t>
                </a:r>
              </a:p>
            </p:txBody>
          </p:sp>
        </mc:Choice>
        <mc:Fallback xmlns="">
          <p:sp>
            <p:nvSpPr>
              <p:cNvPr id="38" name="TextBox 23"/>
              <p:cNvSpPr txBox="1">
                <a:spLocks noRot="1" noChangeAspect="1" noMove="1" noResize="1" noEditPoints="1" noAdjustHandles="1" noChangeArrowheads="1" noChangeShapeType="1" noTextEdit="1"/>
              </p:cNvSpPr>
              <p:nvPr/>
            </p:nvSpPr>
            <p:spPr>
              <a:xfrm>
                <a:off x="3029877" y="2838350"/>
                <a:ext cx="672371"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8164715" y="31646"/>
            <a:ext cx="4027285" cy="541036"/>
          </a:xfrm>
          <a:prstGeom prst="rect">
            <a:avLst/>
          </a:prstGeom>
          <a:noFill/>
          <a:ln>
            <a:noFill/>
          </a:ln>
        </p:spPr>
        <p:txBody>
          <a:bodyPr lIns="81646" tIns="40823" rIns="81646" bIns="40823" anchor="ctr" anchorCtr="1"/>
          <a:lstStyle/>
          <a:p>
            <a:r>
              <a:rPr lang="de-DE" sz="2600" b="1" dirty="0"/>
              <a:t>Ableitung der Die LM-Kurve</a:t>
            </a:r>
          </a:p>
        </p:txBody>
      </p:sp>
      <p:cxnSp>
        <p:nvCxnSpPr>
          <p:cNvPr id="7" name="Straight Arrow Connector 7"/>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3922573" y="334058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9" name="Straight Connector 10"/>
          <p:cNvCxnSpPr/>
          <p:nvPr/>
        </p:nvCxnSpPr>
        <p:spPr>
          <a:xfrm flipV="1">
            <a:off x="1749495" y="15495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flipH="1" flipV="1">
            <a:off x="318104" y="1831683"/>
            <a:ext cx="5586466" cy="1232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443009" y="104779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30"/>
          <p:cNvCxnSpPr/>
          <p:nvPr/>
        </p:nvCxnSpPr>
        <p:spPr>
          <a:xfrm>
            <a:off x="1030928" y="917142"/>
            <a:ext cx="3048188" cy="185373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67424" y="1664157"/>
                <a:ext cx="395365"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0</m:t>
                          </m:r>
                        </m:sub>
                      </m:sSub>
                    </m:oMath>
                  </m:oMathPara>
                </a14:m>
                <a:endParaRPr lang="en-US" sz="1633" dirty="0"/>
              </a:p>
            </p:txBody>
          </p:sp>
        </mc:Choice>
        <mc:Fallback xmlns="">
          <p:sp>
            <p:nvSpPr>
              <p:cNvPr id="13" name="TextBox 27"/>
              <p:cNvSpPr txBox="1">
                <a:spLocks noRot="1" noChangeAspect="1" noMove="1" noResize="1" noEditPoints="1" noAdjustHandles="1" noChangeArrowheads="1" noChangeShapeType="1" noTextEdit="1"/>
              </p:cNvSpPr>
              <p:nvPr/>
            </p:nvSpPr>
            <p:spPr>
              <a:xfrm>
                <a:off x="-67424" y="1664157"/>
                <a:ext cx="395365" cy="343620"/>
              </a:xfrm>
              <a:prstGeom prst="rect">
                <a:avLst/>
              </a:prstGeom>
              <a:blipFill>
                <a:blip r:embed="rId4"/>
                <a:stretch>
                  <a:fillRect/>
                </a:stretch>
              </a:blipFill>
            </p:spPr>
            <p:txBody>
              <a:bodyPr/>
              <a:lstStyle/>
              <a:p>
                <a:r>
                  <a:rPr lang="de-DE">
                    <a:noFill/>
                  </a:rPr>
                  <a:t> </a:t>
                </a:r>
              </a:p>
            </p:txBody>
          </p:sp>
        </mc:Fallback>
      </mc:AlternateContent>
      <p:cxnSp>
        <p:nvCxnSpPr>
          <p:cNvPr id="14" name="Straight Connector 41"/>
          <p:cNvCxnSpPr/>
          <p:nvPr/>
        </p:nvCxnSpPr>
        <p:spPr>
          <a:xfrm flipH="1">
            <a:off x="312360" y="841206"/>
            <a:ext cx="6779776" cy="3687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44"/>
              <p:cNvSpPr txBox="1"/>
              <p:nvPr/>
            </p:nvSpPr>
            <p:spPr>
              <a:xfrm>
                <a:off x="-79586" y="1272617"/>
                <a:ext cx="39049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1</m:t>
                          </m:r>
                        </m:sub>
                      </m:sSub>
                    </m:oMath>
                  </m:oMathPara>
                </a14:m>
                <a:endParaRPr lang="en-US" sz="1633" dirty="0"/>
              </a:p>
            </p:txBody>
          </p:sp>
        </mc:Choice>
        <mc:Fallback xmlns="">
          <p:sp>
            <p:nvSpPr>
              <p:cNvPr id="15" name="TextBox 44"/>
              <p:cNvSpPr txBox="1">
                <a:spLocks noRot="1" noChangeAspect="1" noMove="1" noResize="1" noEditPoints="1" noAdjustHandles="1" noChangeArrowheads="1" noChangeShapeType="1" noTextEdit="1"/>
              </p:cNvSpPr>
              <p:nvPr/>
            </p:nvSpPr>
            <p:spPr>
              <a:xfrm>
                <a:off x="-79586" y="1272617"/>
                <a:ext cx="390492" cy="34362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455535" y="67293"/>
                <a:ext cx="587919"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455535" y="67293"/>
                <a:ext cx="587919" cy="343620"/>
              </a:xfrm>
              <a:prstGeom prst="rect">
                <a:avLst/>
              </a:prstGeom>
              <a:blipFill>
                <a:blip r:embed="rId6"/>
                <a:stretch>
                  <a:fillRect b="-14286"/>
                </a:stretch>
              </a:blipFill>
            </p:spPr>
            <p:txBody>
              <a:bodyPr/>
              <a:lstStyle/>
              <a:p>
                <a:r>
                  <a:rPr lang="de-DE">
                    <a:noFill/>
                  </a:rPr>
                  <a:t> </a:t>
                </a:r>
              </a:p>
            </p:txBody>
          </p:sp>
        </mc:Fallback>
      </mc:AlternateContent>
      <p:cxnSp>
        <p:nvCxnSpPr>
          <p:cNvPr id="17" name="Straight Arrow Connector 6"/>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30"/>
          <p:cNvCxnSpPr/>
          <p:nvPr/>
        </p:nvCxnSpPr>
        <p:spPr>
          <a:xfrm>
            <a:off x="1357550" y="590521"/>
            <a:ext cx="3048188" cy="18537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7"/>
                <a:stretch>
                  <a:fillRect/>
                </a:stretch>
              </a:blipFill>
            </p:spPr>
            <p:txBody>
              <a:bodyPr/>
              <a:lstStyle/>
              <a:p>
                <a:r>
                  <a:rPr lang="de-DE">
                    <a:noFill/>
                  </a:rPr>
                  <a:t> </a:t>
                </a:r>
              </a:p>
            </p:txBody>
          </p:sp>
        </mc:Fallback>
      </mc:AlternateContent>
      <p:cxnSp>
        <p:nvCxnSpPr>
          <p:cNvPr id="28" name="Straight Connector 11"/>
          <p:cNvCxnSpPr/>
          <p:nvPr/>
        </p:nvCxnSpPr>
        <p:spPr>
          <a:xfrm flipH="1">
            <a:off x="312360" y="141169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44"/>
              <p:cNvSpPr txBox="1"/>
              <p:nvPr/>
            </p:nvSpPr>
            <p:spPr>
              <a:xfrm>
                <a:off x="-79586" y="673680"/>
                <a:ext cx="395365"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2</m:t>
                          </m:r>
                        </m:sub>
                      </m:sSub>
                    </m:oMath>
                  </m:oMathPara>
                </a14:m>
                <a:endParaRPr lang="en-US" sz="1633" dirty="0"/>
              </a:p>
            </p:txBody>
          </p:sp>
        </mc:Choice>
        <mc:Fallback xmlns="">
          <p:sp>
            <p:nvSpPr>
              <p:cNvPr id="29" name="TextBox 44"/>
              <p:cNvSpPr txBox="1">
                <a:spLocks noRot="1" noChangeAspect="1" noMove="1" noResize="1" noEditPoints="1" noAdjustHandles="1" noChangeArrowheads="1" noChangeShapeType="1" noTextEdit="1"/>
              </p:cNvSpPr>
              <p:nvPr/>
            </p:nvSpPr>
            <p:spPr>
              <a:xfrm>
                <a:off x="-79586" y="673680"/>
                <a:ext cx="395365" cy="343620"/>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TextBox 23"/>
              <p:cNvSpPr txBox="1"/>
              <p:nvPr/>
            </p:nvSpPr>
            <p:spPr>
              <a:xfrm>
                <a:off x="3842374" y="2806515"/>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0" i="0" baseline="-25000" dirty="0" smtClean="0"/>
                      <m:t>1</m:t>
                    </m:r>
                  </m:oMath>
                </a14:m>
                <a:r>
                  <a:rPr lang="en-US" sz="1633" dirty="0">
                    <a:latin typeface="Arial" panose="020B0604020202020204" pitchFamily="34" charset="0"/>
                    <a:cs typeface="Arial" panose="020B0604020202020204" pitchFamily="34" charset="0"/>
                  </a:rPr>
                  <a:t>)</a:t>
                </a:r>
              </a:p>
            </p:txBody>
          </p:sp>
        </mc:Choice>
        <mc:Fallback xmlns="">
          <p:sp>
            <p:nvSpPr>
              <p:cNvPr id="30" name="TextBox 23"/>
              <p:cNvSpPr txBox="1">
                <a:spLocks noRot="1" noChangeAspect="1" noMove="1" noResize="1" noEditPoints="1" noAdjustHandles="1" noChangeArrowheads="1" noChangeShapeType="1" noTextEdit="1"/>
              </p:cNvSpPr>
              <p:nvPr/>
            </p:nvSpPr>
            <p:spPr>
              <a:xfrm>
                <a:off x="3842374" y="2806515"/>
                <a:ext cx="672371" cy="343620"/>
              </a:xfrm>
              <a:prstGeom prst="rect">
                <a:avLst/>
              </a:prstGeom>
              <a:blipFill>
                <a:blip r:embed="rId9"/>
                <a:stretch>
                  <a:fillRect t="-5263" b="-22807"/>
                </a:stretch>
              </a:blipFill>
            </p:spPr>
            <p:txBody>
              <a:bodyPr/>
              <a:lstStyle/>
              <a:p>
                <a:r>
                  <a:rPr lang="de-DE">
                    <a:noFill/>
                  </a:rPr>
                  <a:t> </a:t>
                </a:r>
              </a:p>
            </p:txBody>
          </p:sp>
        </mc:Fallback>
      </mc:AlternateContent>
      <p:sp>
        <p:nvSpPr>
          <p:cNvPr id="34" name="Textfeld 33"/>
          <p:cNvSpPr txBox="1"/>
          <p:nvPr/>
        </p:nvSpPr>
        <p:spPr>
          <a:xfrm>
            <a:off x="5734280" y="3299536"/>
            <a:ext cx="357790" cy="343620"/>
          </a:xfrm>
          <a:prstGeom prst="rect">
            <a:avLst/>
          </a:prstGeom>
          <a:noFill/>
        </p:spPr>
        <p:txBody>
          <a:bodyPr wrap="none" rtlCol="0">
            <a:spAutoFit/>
          </a:bodyPr>
          <a:lstStyle/>
          <a:p>
            <a:r>
              <a:rPr lang="de-DE" sz="1633" dirty="0"/>
              <a:t>Y</a:t>
            </a:r>
            <a:r>
              <a:rPr lang="de-DE" sz="1633" baseline="-25000" dirty="0"/>
              <a:t>0</a:t>
            </a:r>
          </a:p>
        </p:txBody>
      </p:sp>
      <p:sp>
        <p:nvSpPr>
          <p:cNvPr id="35" name="Textfeld 34"/>
          <p:cNvSpPr txBox="1"/>
          <p:nvPr/>
        </p:nvSpPr>
        <p:spPr>
          <a:xfrm>
            <a:off x="6333928" y="3326260"/>
            <a:ext cx="357790" cy="343620"/>
          </a:xfrm>
          <a:prstGeom prst="rect">
            <a:avLst/>
          </a:prstGeom>
          <a:noFill/>
        </p:spPr>
        <p:txBody>
          <a:bodyPr wrap="none" rtlCol="0">
            <a:spAutoFit/>
          </a:bodyPr>
          <a:lstStyle/>
          <a:p>
            <a:r>
              <a:rPr lang="de-DE" sz="1633" dirty="0"/>
              <a:t>Y</a:t>
            </a:r>
            <a:r>
              <a:rPr lang="de-DE" sz="1633" baseline="-25000" dirty="0"/>
              <a:t>1</a:t>
            </a:r>
          </a:p>
        </p:txBody>
      </p:sp>
      <p:sp>
        <p:nvSpPr>
          <p:cNvPr id="36" name="Textfeld 35"/>
          <p:cNvSpPr txBox="1"/>
          <p:nvPr/>
        </p:nvSpPr>
        <p:spPr>
          <a:xfrm>
            <a:off x="6921015" y="3326260"/>
            <a:ext cx="357790" cy="343620"/>
          </a:xfrm>
          <a:prstGeom prst="rect">
            <a:avLst/>
          </a:prstGeom>
          <a:noFill/>
        </p:spPr>
        <p:txBody>
          <a:bodyPr wrap="none" rtlCol="0">
            <a:spAutoFit/>
          </a:bodyPr>
          <a:lstStyle/>
          <a:p>
            <a:r>
              <a:rPr lang="de-DE" sz="1633" dirty="0"/>
              <a:t>Y</a:t>
            </a:r>
            <a:r>
              <a:rPr lang="de-DE" sz="1633" baseline="-25000" dirty="0"/>
              <a:t>2</a:t>
            </a:r>
          </a:p>
        </p:txBody>
      </p:sp>
      <p:cxnSp>
        <p:nvCxnSpPr>
          <p:cNvPr id="37" name="Straight Connector 11"/>
          <p:cNvCxnSpPr/>
          <p:nvPr/>
        </p:nvCxnSpPr>
        <p:spPr>
          <a:xfrm flipV="1">
            <a:off x="5904570" y="1844010"/>
            <a:ext cx="0" cy="137897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flipV="1">
            <a:off x="5603632" y="41962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11"/>
          <p:cNvCxnSpPr/>
          <p:nvPr/>
        </p:nvCxnSpPr>
        <p:spPr>
          <a:xfrm flipV="1">
            <a:off x="6504217" y="1396100"/>
            <a:ext cx="0" cy="18759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11"/>
          <p:cNvCxnSpPr/>
          <p:nvPr/>
        </p:nvCxnSpPr>
        <p:spPr>
          <a:xfrm flipV="1">
            <a:off x="7116306" y="888092"/>
            <a:ext cx="0" cy="240699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feld 48"/>
          <p:cNvSpPr txBox="1"/>
          <p:nvPr/>
        </p:nvSpPr>
        <p:spPr>
          <a:xfrm>
            <a:off x="2676026" y="186775"/>
            <a:ext cx="976549" cy="343620"/>
          </a:xfrm>
          <a:prstGeom prst="rect">
            <a:avLst/>
          </a:prstGeom>
          <a:noFill/>
        </p:spPr>
        <p:txBody>
          <a:bodyPr wrap="none" rtlCol="0">
            <a:spAutoFit/>
          </a:bodyPr>
          <a:lstStyle/>
          <a:p>
            <a:r>
              <a:rPr lang="de-DE" sz="1633" dirty="0"/>
              <a:t>Y</a:t>
            </a:r>
            <a:r>
              <a:rPr lang="de-DE" sz="1633" baseline="-25000" dirty="0"/>
              <a:t>0 </a:t>
            </a:r>
            <a:r>
              <a:rPr lang="de-DE" sz="1633" dirty="0"/>
              <a:t>&lt;Y</a:t>
            </a:r>
            <a:r>
              <a:rPr lang="de-DE" sz="1633" baseline="-25000" dirty="0"/>
              <a:t>1 </a:t>
            </a:r>
            <a:r>
              <a:rPr lang="de-DE" sz="1633" dirty="0"/>
              <a:t>&lt;Y</a:t>
            </a:r>
            <a:r>
              <a:rPr lang="de-DE" sz="1633" baseline="-25000" dirty="0"/>
              <a:t>2</a:t>
            </a:r>
          </a:p>
        </p:txBody>
      </p:sp>
      <p:sp>
        <p:nvSpPr>
          <p:cNvPr id="53" name="Textfeld 52"/>
          <p:cNvSpPr txBox="1"/>
          <p:nvPr/>
        </p:nvSpPr>
        <p:spPr>
          <a:xfrm>
            <a:off x="-13764" y="5258888"/>
            <a:ext cx="4941364" cy="1599112"/>
          </a:xfrm>
          <a:prstGeom prst="rect">
            <a:avLst/>
          </a:prstGeom>
          <a:noFill/>
        </p:spPr>
        <p:txBody>
          <a:bodyPr wrap="square" rtlCol="0">
            <a:noAutofit/>
          </a:bodyPr>
          <a:lstStyle/>
          <a:p>
            <a:pPr marL="311079" indent="-311079">
              <a:buFont typeface="Arial" panose="020B0604020202020204" pitchFamily="34" charset="0"/>
              <a:buChar char="•"/>
            </a:pPr>
            <a:r>
              <a:rPr lang="en-US" sz="2000" dirty="0"/>
              <a:t>Die LM-</a:t>
            </a:r>
            <a:r>
              <a:rPr lang="en-US" sz="2000" dirty="0" err="1"/>
              <a:t>Kurve</a:t>
            </a:r>
            <a:r>
              <a:rPr lang="en-US" sz="2000" dirty="0"/>
              <a:t> </a:t>
            </a:r>
            <a:r>
              <a:rPr lang="en-US" sz="2000" dirty="0" err="1"/>
              <a:t>ist</a:t>
            </a:r>
            <a:r>
              <a:rPr lang="en-US" sz="2000" dirty="0"/>
              <a:t> der Ort </a:t>
            </a:r>
            <a:r>
              <a:rPr lang="en-US" sz="2000" dirty="0" err="1"/>
              <a:t>aller</a:t>
            </a:r>
            <a:r>
              <a:rPr lang="en-US" sz="2000" dirty="0"/>
              <a:t> (</a:t>
            </a:r>
            <a:r>
              <a:rPr lang="en-US" sz="2000" dirty="0" err="1"/>
              <a:t>i,y</a:t>
            </a:r>
            <a:r>
              <a:rPr lang="en-US" sz="2000" dirty="0"/>
              <a:t>)-</a:t>
            </a:r>
            <a:r>
              <a:rPr lang="en-US" sz="2000" dirty="0" err="1"/>
              <a:t>Kombinationen</a:t>
            </a:r>
            <a:r>
              <a:rPr lang="en-US" sz="2000" dirty="0"/>
              <a:t>, in </a:t>
            </a:r>
            <a:r>
              <a:rPr lang="en-US" sz="2000" dirty="0" err="1"/>
              <a:t>denen</a:t>
            </a:r>
            <a:r>
              <a:rPr lang="en-US" sz="2000" dirty="0"/>
              <a:t> der</a:t>
            </a:r>
          </a:p>
          <a:p>
            <a:pPr marL="311079" indent="-311079">
              <a:buFont typeface="Arial" panose="020B0604020202020204" pitchFamily="34" charset="0"/>
              <a:buChar char="•"/>
            </a:pPr>
            <a:r>
              <a:rPr lang="en-US" sz="2000" dirty="0" err="1"/>
              <a:t>Geldmarkt</a:t>
            </a:r>
            <a:r>
              <a:rPr lang="en-US" sz="2000" dirty="0"/>
              <a:t> </a:t>
            </a:r>
            <a:r>
              <a:rPr lang="en-US" sz="2000" dirty="0" err="1"/>
              <a:t>sich</a:t>
            </a:r>
            <a:r>
              <a:rPr lang="en-US" sz="2000" dirty="0"/>
              <a:t> </a:t>
            </a:r>
            <a:r>
              <a:rPr lang="en-US" sz="2000" dirty="0" err="1"/>
              <a:t>im</a:t>
            </a:r>
            <a:r>
              <a:rPr lang="en-US" sz="2000" dirty="0"/>
              <a:t> </a:t>
            </a:r>
            <a:r>
              <a:rPr lang="en-US" sz="2000" dirty="0" err="1"/>
              <a:t>Gleichgewicht</a:t>
            </a:r>
            <a:r>
              <a:rPr lang="en-US" sz="2000" dirty="0"/>
              <a:t> </a:t>
            </a:r>
            <a:r>
              <a:rPr lang="en-US" sz="2000" dirty="0" err="1"/>
              <a:t>befindet</a:t>
            </a:r>
            <a:endParaRPr lang="en-US" sz="2000" dirty="0"/>
          </a:p>
          <a:p>
            <a:pPr marL="311079" indent="-311079">
              <a:buFont typeface="Arial" panose="020B0604020202020204" pitchFamily="34" charset="0"/>
              <a:buChar char="•"/>
            </a:pPr>
            <a:endParaRPr lang="en-US" sz="2000" dirty="0"/>
          </a:p>
          <a:p>
            <a:pPr marL="311079" indent="-311079">
              <a:buFont typeface="Arial" panose="020B0604020202020204" pitchFamily="34" charset="0"/>
              <a:buChar char="•"/>
            </a:pPr>
            <a:r>
              <a:rPr lang="en-US" sz="2000" dirty="0"/>
              <a:t>Die LM-</a:t>
            </a:r>
            <a:r>
              <a:rPr lang="en-US" sz="2000" dirty="0" err="1"/>
              <a:t>Kurve</a:t>
            </a:r>
            <a:r>
              <a:rPr lang="en-US" sz="2000" dirty="0"/>
              <a:t> </a:t>
            </a:r>
            <a:r>
              <a:rPr lang="en-US" sz="2000" dirty="0" err="1"/>
              <a:t>ist</a:t>
            </a:r>
            <a:r>
              <a:rPr lang="en-US" sz="2000" dirty="0"/>
              <a:t> </a:t>
            </a:r>
            <a:r>
              <a:rPr lang="en-US" sz="2000" dirty="0" err="1"/>
              <a:t>steigend</a:t>
            </a:r>
            <a:r>
              <a:rPr lang="en-US" sz="2000" dirty="0"/>
              <a:t> in y</a:t>
            </a:r>
            <a:endParaRPr lang="de-DE" sz="2000" dirty="0"/>
          </a:p>
        </p:txBody>
      </p:sp>
      <p:sp>
        <p:nvSpPr>
          <p:cNvPr id="54" name="Textfeld 53"/>
          <p:cNvSpPr txBox="1"/>
          <p:nvPr/>
        </p:nvSpPr>
        <p:spPr>
          <a:xfrm>
            <a:off x="7447889" y="436599"/>
            <a:ext cx="1279581" cy="427361"/>
          </a:xfrm>
          <a:prstGeom prst="rect">
            <a:avLst/>
          </a:prstGeom>
          <a:noFill/>
        </p:spPr>
        <p:txBody>
          <a:bodyPr wrap="none" rtlCol="0">
            <a:spAutoFit/>
          </a:bodyPr>
          <a:lstStyle/>
          <a:p>
            <a:r>
              <a:rPr lang="de-DE" sz="2177" b="1" dirty="0"/>
              <a:t>LM Kurve</a:t>
            </a:r>
          </a:p>
        </p:txBody>
      </p:sp>
      <mc:AlternateContent xmlns:mc="http://schemas.openxmlformats.org/markup-compatibility/2006" xmlns:a14="http://schemas.microsoft.com/office/drawing/2010/main">
        <mc:Choice Requires="a14">
          <p:sp>
            <p:nvSpPr>
              <p:cNvPr id="39" name="TextBox 23"/>
              <p:cNvSpPr txBox="1"/>
              <p:nvPr/>
            </p:nvSpPr>
            <p:spPr>
              <a:xfrm>
                <a:off x="4156510" y="2464284"/>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0" i="0" baseline="-25000" dirty="0" smtClean="0"/>
                      <m:t>2</m:t>
                    </m:r>
                  </m:oMath>
                </a14:m>
                <a:r>
                  <a:rPr lang="en-US" sz="1633" dirty="0">
                    <a:latin typeface="Arial" panose="020B0604020202020204" pitchFamily="34" charset="0"/>
                    <a:cs typeface="Arial" panose="020B0604020202020204" pitchFamily="34" charset="0"/>
                  </a:rPr>
                  <a:t>)</a:t>
                </a:r>
              </a:p>
            </p:txBody>
          </p:sp>
        </mc:Choice>
        <mc:Fallback xmlns="">
          <p:sp>
            <p:nvSpPr>
              <p:cNvPr id="39" name="TextBox 23"/>
              <p:cNvSpPr txBox="1">
                <a:spLocks noRot="1" noChangeAspect="1" noMove="1" noResize="1" noEditPoints="1" noAdjustHandles="1" noChangeArrowheads="1" noChangeShapeType="1" noTextEdit="1"/>
              </p:cNvSpPr>
              <p:nvPr/>
            </p:nvSpPr>
            <p:spPr>
              <a:xfrm>
                <a:off x="4156510" y="2464284"/>
                <a:ext cx="672371" cy="343620"/>
              </a:xfrm>
              <a:prstGeom prst="rect">
                <a:avLst/>
              </a:prstGeom>
              <a:blipFill>
                <a:blip r:embed="rId10"/>
                <a:stretch>
                  <a:fillRect t="-5263" b="-2280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Rechteck 1"/>
              <p:cNvSpPr/>
              <p:nvPr/>
            </p:nvSpPr>
            <p:spPr>
              <a:xfrm>
                <a:off x="5239313" y="5990006"/>
                <a:ext cx="2436308" cy="657424"/>
              </a:xfrm>
              <a:prstGeom prst="rect">
                <a:avLst/>
              </a:prstGeom>
            </p:spPr>
            <p:txBody>
              <a:bodyPr wrap="none">
                <a:spAutoFit/>
              </a:bodyPr>
              <a:lstStyle/>
              <a:p>
                <a14:m>
                  <m:oMath xmlns:m="http://schemas.openxmlformats.org/officeDocument/2006/math">
                    <m:f>
                      <m:fPr>
                        <m:ctrlPr>
                          <a:rPr lang="en-US" sz="2400" i="1" kern="0" smtClean="0">
                            <a:solidFill>
                              <a:sysClr val="windowText" lastClr="000000"/>
                            </a:solidFill>
                            <a:latin typeface="Cambria Math" panose="02040503050406030204" pitchFamily="18" charset="0"/>
                          </a:rPr>
                        </m:ctrlPr>
                      </m:fPr>
                      <m:num>
                        <m:r>
                          <a:rPr lang="de-DE" sz="2400" i="1" kern="0">
                            <a:solidFill>
                              <a:sysClr val="windowText" lastClr="000000"/>
                            </a:solidFill>
                            <a:latin typeface="Cambria Math" panose="02040503050406030204" pitchFamily="18" charset="0"/>
                          </a:rPr>
                          <m:t>𝑀</m:t>
                        </m:r>
                      </m:num>
                      <m:den>
                        <m:r>
                          <a:rPr lang="de-DE" sz="2400" b="0" i="1" kern="0" smtClean="0">
                            <a:solidFill>
                              <a:sysClr val="windowText" lastClr="000000"/>
                            </a:solidFill>
                            <a:latin typeface="Cambria Math" panose="02040503050406030204" pitchFamily="18" charset="0"/>
                          </a:rPr>
                          <m:t>𝑝</m:t>
                        </m:r>
                      </m:den>
                    </m:f>
                  </m:oMath>
                </a14:m>
                <a:r>
                  <a:rPr lang="de-DE" sz="2400" dirty="0">
                    <a:latin typeface="Times New Roman" panose="02020603050405020304" pitchFamily="18" charset="0"/>
                    <a:cs typeface="Times New Roman" panose="02020603050405020304" pitchFamily="18" charset="0"/>
                  </a:rPr>
                  <a:t>=L(Y,i)=</a:t>
                </a:r>
                <a:r>
                  <a:rPr lang="de-DE" sz="2400" dirty="0" err="1">
                    <a:latin typeface="Times New Roman" panose="02020603050405020304" pitchFamily="18" charset="0"/>
                    <a:cs typeface="Times New Roman" panose="02020603050405020304" pitchFamily="18" charset="0"/>
                  </a:rPr>
                  <a:t>l</a:t>
                </a:r>
                <a:r>
                  <a:rPr lang="de-DE" sz="2400" baseline="-25000" dirty="0" err="1">
                    <a:latin typeface="Times New Roman" panose="02020603050405020304" pitchFamily="18" charset="0"/>
                    <a:cs typeface="Times New Roman" panose="02020603050405020304" pitchFamily="18" charset="0"/>
                  </a:rPr>
                  <a:t>y</a:t>
                </a:r>
                <a:r>
                  <a:rPr lang="de-DE" sz="2400" dirty="0" err="1">
                    <a:latin typeface="Times New Roman" panose="02020603050405020304" pitchFamily="18" charset="0"/>
                    <a:cs typeface="Times New Roman" panose="02020603050405020304" pitchFamily="18" charset="0"/>
                  </a:rPr>
                  <a:t>∙Y+l</a:t>
                </a:r>
                <a:r>
                  <a:rPr lang="de-DE" sz="2400" baseline="-25000" dirty="0" err="1">
                    <a:latin typeface="Times New Roman" panose="02020603050405020304" pitchFamily="18" charset="0"/>
                    <a:cs typeface="Times New Roman" panose="02020603050405020304" pitchFamily="18" charset="0"/>
                  </a:rPr>
                  <a:t>i</a:t>
                </a:r>
                <a:r>
                  <a:rPr lang="de-DE" sz="2400" dirty="0" err="1">
                    <a:latin typeface="Times New Roman" panose="02020603050405020304" pitchFamily="18" charset="0"/>
                    <a:cs typeface="Times New Roman" panose="02020603050405020304" pitchFamily="18" charset="0"/>
                  </a:rPr>
                  <a:t>∙i</a:t>
                </a:r>
                <a:endParaRPr lang="de-DE" sz="2400" dirty="0"/>
              </a:p>
            </p:txBody>
          </p:sp>
        </mc:Choice>
        <mc:Fallback xmlns="">
          <p:sp>
            <p:nvSpPr>
              <p:cNvPr id="2" name="Rechteck 1"/>
              <p:cNvSpPr>
                <a:spLocks noRot="1" noChangeAspect="1" noMove="1" noResize="1" noEditPoints="1" noAdjustHandles="1" noChangeArrowheads="1" noChangeShapeType="1" noTextEdit="1"/>
              </p:cNvSpPr>
              <p:nvPr/>
            </p:nvSpPr>
            <p:spPr>
              <a:xfrm>
                <a:off x="5239313" y="5990006"/>
                <a:ext cx="2436308" cy="657424"/>
              </a:xfrm>
              <a:prstGeom prst="rect">
                <a:avLst/>
              </a:prstGeom>
              <a:blipFill>
                <a:blip r:embed="rId12"/>
                <a:stretch>
                  <a:fillRect r="-1750" b="-2804"/>
                </a:stretch>
              </a:blipFill>
            </p:spPr>
            <p:txBody>
              <a:bodyPr/>
              <a:lstStyle/>
              <a:p>
                <a:r>
                  <a:rPr lang="de-DE">
                    <a:noFill/>
                  </a:rPr>
                  <a:t> </a:t>
                </a:r>
              </a:p>
            </p:txBody>
          </p:sp>
        </mc:Fallback>
      </mc:AlternateContent>
      <p:sp>
        <p:nvSpPr>
          <p:cNvPr id="3" name="Rechteck 2"/>
          <p:cNvSpPr/>
          <p:nvPr/>
        </p:nvSpPr>
        <p:spPr>
          <a:xfrm>
            <a:off x="4483438" y="5519363"/>
            <a:ext cx="4045788" cy="369332"/>
          </a:xfrm>
          <a:prstGeom prst="rect">
            <a:avLst/>
          </a:prstGeom>
        </p:spPr>
        <p:txBody>
          <a:bodyPr wrap="none">
            <a:spAutoFit/>
          </a:bodyPr>
          <a:lstStyle/>
          <a:p>
            <a:r>
              <a:rPr lang="en-US" b="1" dirty="0" err="1"/>
              <a:t>Gleichgewichtsbedingung</a:t>
            </a:r>
            <a:r>
              <a:rPr lang="en-US" b="1" dirty="0"/>
              <a:t> am </a:t>
            </a:r>
            <a:r>
              <a:rPr lang="en-US" b="1" dirty="0" err="1"/>
              <a:t>Geldmarkt</a:t>
            </a:r>
            <a:endParaRPr lang="de-DE" b="1" dirty="0"/>
          </a:p>
        </p:txBody>
      </p:sp>
      <mc:AlternateContent xmlns:mc="http://schemas.openxmlformats.org/markup-compatibility/2006" xmlns:a14="http://schemas.microsoft.com/office/drawing/2010/main">
        <mc:Choice Requires="a14">
          <p:sp>
            <p:nvSpPr>
              <p:cNvPr id="42" name="Textfeld 41"/>
              <p:cNvSpPr txBox="1"/>
              <p:nvPr/>
            </p:nvSpPr>
            <p:spPr>
              <a:xfrm>
                <a:off x="0" y="3595130"/>
                <a:ext cx="12192000" cy="643756"/>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Ausgangspunkt bildet diesmal zu einem gegebenen Einkommen </a:t>
                </a:r>
                <a14:m>
                  <m:oMath xmlns:m="http://schemas.openxmlformats.org/officeDocument/2006/math">
                    <m:r>
                      <m:rPr>
                        <m:nor/>
                      </m:rPr>
                      <a:rPr lang="de-DE" sz="1400" dirty="0" smtClean="0"/>
                      <m:t>Y</m:t>
                    </m:r>
                    <m:r>
                      <m:rPr>
                        <m:nor/>
                      </m:rPr>
                      <a:rPr lang="de-DE" sz="1400" baseline="-25000" dirty="0" smtClean="0"/>
                      <m:t>0</m:t>
                    </m:r>
                  </m:oMath>
                </a14:m>
                <a:r>
                  <a:rPr lang="de-DE" sz="1400" dirty="0">
                    <a:solidFill>
                      <a:prstClr val="black"/>
                    </a:solidFill>
                    <a:latin typeface="Arial" panose="020B0604020202020204" pitchFamily="34" charset="0"/>
                    <a:cs typeface="Arial" panose="020B0604020202020204" pitchFamily="34" charset="0"/>
                  </a:rPr>
                  <a:t> das Geldmarktgleichgewicht. Der Schnittpunkt der im Zins i fallenden Geldnachfrage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aseline="-25000" dirty="0"/>
                      <m:t>0</m:t>
                    </m:r>
                  </m:oMath>
                </a14:m>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mit</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exogen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gegebenen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realen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Geldmenge</a:t>
                </a:r>
                <a:r>
                  <a:rPr lang="en-US" sz="1400" dirty="0">
                    <a:latin typeface="Arial" panose="020B0604020202020204" pitchFamily="34" charset="0"/>
                    <a:cs typeface="Arial" panose="020B0604020202020204" pitchFamily="34" charset="0"/>
                  </a:rPr>
                  <a:t> </a:t>
                </a:r>
                <a14:m>
                  <m:oMath xmlns:m="http://schemas.openxmlformats.org/officeDocument/2006/math">
                    <m:r>
                      <a:rPr lang="de-DE" sz="1400" i="1" smtClean="0">
                        <a:latin typeface="Cambria Math" panose="02040503050406030204" pitchFamily="18" charset="0"/>
                        <a:cs typeface="Arial" panose="020B0604020202020204" pitchFamily="34" charset="0"/>
                      </a:rPr>
                      <m:t>𝑀</m:t>
                    </m:r>
                    <m:r>
                      <a:rPr lang="de-DE" sz="1400" b="0" i="1" smtClean="0">
                        <a:latin typeface="Cambria Math" panose="02040503050406030204" pitchFamily="18" charset="0"/>
                        <a:cs typeface="Arial" panose="020B0604020202020204" pitchFamily="34" charset="0"/>
                      </a:rPr>
                      <m:t>/</m:t>
                    </m:r>
                    <m:r>
                      <a:rPr lang="de-DE" sz="1400" b="0" i="1" smtClean="0">
                        <a:latin typeface="Cambria Math" panose="02040503050406030204" pitchFamily="18" charset="0"/>
                        <a:cs typeface="Arial" panose="020B0604020202020204" pitchFamily="34" charset="0"/>
                      </a:rPr>
                      <m:t>𝑝</m:t>
                    </m:r>
                  </m:oMath>
                </a14:m>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liefert</a:t>
                </a:r>
                <a:r>
                  <a:rPr lang="en-US" sz="1400" dirty="0">
                    <a:latin typeface="Arial" panose="020B0604020202020204" pitchFamily="34" charset="0"/>
                    <a:cs typeface="Arial" panose="020B0604020202020204" pitchFamily="34" charset="0"/>
                  </a:rPr>
                  <a:t> den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Einkommen</a:t>
                </a:r>
                <a:r>
                  <a:rPr lang="en-US" sz="1400" dirty="0">
                    <a:latin typeface="Arial" panose="020B0604020202020204" pitchFamily="34" charset="0"/>
                    <a:cs typeface="Arial" panose="020B0604020202020204" pitchFamily="34" charset="0"/>
                  </a:rPr>
                  <a:t> </a:t>
                </a:r>
                <a:r>
                  <a:rPr lang="de-DE" sz="1400" dirty="0"/>
                  <a:t>Y</a:t>
                </a:r>
                <a:r>
                  <a:rPr lang="de-DE" sz="1400" baseline="-25000" dirty="0"/>
                  <a:t>0</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zugehörigen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Zinssatz</a:t>
                </a:r>
                <a:r>
                  <a:rPr lang="en-US" sz="1400" dirty="0">
                    <a:latin typeface="Arial" panose="020B0604020202020204" pitchFamily="34" charset="0"/>
                    <a:cs typeface="Arial" panose="020B0604020202020204" pitchFamily="34" charset="0"/>
                  </a:rPr>
                  <a:t>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i="1">
                            <a:latin typeface="Cambria Math"/>
                          </a:rPr>
                          <m:t>0</m:t>
                        </m:r>
                      </m:sub>
                    </m:sSub>
                  </m:oMath>
                </a14:m>
                <a:r>
                  <a:rPr lang="en-US" sz="1400" dirty="0">
                    <a:latin typeface="Arial" panose="020B0604020202020204" pitchFamily="34" charset="0"/>
                    <a:cs typeface="Arial" panose="020B0604020202020204" pitchFamily="34" charset="0"/>
                  </a:rPr>
                  <a:t>  </a:t>
                </a:r>
                <a:endParaRPr lang="de-DE" sz="1400" baseline="-25000" dirty="0"/>
              </a:p>
            </p:txBody>
          </p:sp>
        </mc:Choice>
        <mc:Fallback xmlns="">
          <p:sp>
            <p:nvSpPr>
              <p:cNvPr id="42" name="Textfeld 41"/>
              <p:cNvSpPr txBox="1">
                <a:spLocks noRot="1" noChangeAspect="1" noMove="1" noResize="1" noEditPoints="1" noAdjustHandles="1" noChangeArrowheads="1" noChangeShapeType="1" noTextEdit="1"/>
              </p:cNvSpPr>
              <p:nvPr/>
            </p:nvSpPr>
            <p:spPr>
              <a:xfrm>
                <a:off x="0" y="3595130"/>
                <a:ext cx="12192000" cy="643756"/>
              </a:xfrm>
              <a:prstGeom prst="rect">
                <a:avLst/>
              </a:prstGeom>
              <a:blipFill>
                <a:blip r:embed="rId13"/>
                <a:stretch>
                  <a:fillRect l="-150" b="-13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4" name="Textfeld 43"/>
              <p:cNvSpPr txBox="1"/>
              <p:nvPr/>
            </p:nvSpPr>
            <p:spPr>
              <a:xfrm>
                <a:off x="2714589" y="4811457"/>
                <a:ext cx="9477411" cy="643756"/>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Steigt das Einkommen noch weiter  auf </a:t>
                </a:r>
                <a:r>
                  <a:rPr lang="de-DE" sz="1400" dirty="0"/>
                  <a:t>Y</a:t>
                </a:r>
                <a:r>
                  <a:rPr lang="de-DE" sz="1400" baseline="-25000" dirty="0"/>
                  <a:t>2</a:t>
                </a:r>
                <a:r>
                  <a:rPr lang="de-DE" sz="1400" dirty="0"/>
                  <a:t>&gt;Y</a:t>
                </a:r>
                <a:r>
                  <a:rPr lang="de-DE" sz="1400" baseline="-25000" dirty="0"/>
                  <a:t>1 </a:t>
                </a:r>
                <a:r>
                  <a:rPr lang="de-DE" sz="1400" dirty="0">
                    <a:solidFill>
                      <a:prstClr val="black"/>
                    </a:solidFill>
                    <a:latin typeface="Arial" panose="020B0604020202020204" pitchFamily="34" charset="0"/>
                    <a:cs typeface="Arial" panose="020B0604020202020204" pitchFamily="34" charset="0"/>
                  </a:rPr>
                  <a:t>so erhält man eine weitere Zins-Einkommenskombination </a:t>
                </a:r>
                <a:r>
                  <a:rPr lang="de-DE" sz="1400" dirty="0"/>
                  <a:t>Y</a:t>
                </a:r>
                <a:r>
                  <a:rPr lang="de-DE" sz="1400" baseline="-25000" dirty="0"/>
                  <a:t>2</a:t>
                </a:r>
                <a:r>
                  <a:rPr lang="en-US" sz="1400" dirty="0">
                    <a:latin typeface="Arial" panose="020B0604020202020204" pitchFamily="34" charset="0"/>
                    <a:cs typeface="Arial" panose="020B0604020202020204" pitchFamily="34" charset="0"/>
                  </a:rPr>
                  <a:t> und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b="0" i="1" smtClean="0">
                            <a:latin typeface="Cambria Math" panose="02040503050406030204" pitchFamily="18" charset="0"/>
                          </a:rPr>
                          <m:t>2</m:t>
                        </m:r>
                      </m:sub>
                    </m:sSub>
                  </m:oMath>
                </a14:m>
                <a:r>
                  <a:rPr lang="de-DE" sz="1400" dirty="0">
                    <a:solidFill>
                      <a:prstClr val="black"/>
                    </a:solidFill>
                    <a:latin typeface="Arial" panose="020B0604020202020204" pitchFamily="34" charset="0"/>
                    <a:cs typeface="Arial" panose="020B0604020202020204" pitchFamily="34" charset="0"/>
                  </a:rPr>
                  <a:t> und daraus einen positiven Zusammenhang zwischen Zins und Einkommen abgeleitet aus dem Geldmarktgleichgewicht</a:t>
                </a:r>
                <a:endParaRPr lang="de-DE" sz="1400" baseline="-25000" dirty="0"/>
              </a:p>
            </p:txBody>
          </p:sp>
        </mc:Choice>
        <mc:Fallback xmlns="">
          <p:sp>
            <p:nvSpPr>
              <p:cNvPr id="44" name="Textfeld 43"/>
              <p:cNvSpPr txBox="1">
                <a:spLocks noRot="1" noChangeAspect="1" noMove="1" noResize="1" noEditPoints="1" noAdjustHandles="1" noChangeArrowheads="1" noChangeShapeType="1" noTextEdit="1"/>
              </p:cNvSpPr>
              <p:nvPr/>
            </p:nvSpPr>
            <p:spPr>
              <a:xfrm>
                <a:off x="2714589" y="4811457"/>
                <a:ext cx="9477411" cy="643756"/>
              </a:xfrm>
              <a:prstGeom prst="rect">
                <a:avLst/>
              </a:prstGeom>
              <a:blipFill>
                <a:blip r:embed="rId14"/>
                <a:stretch>
                  <a:fillRect l="-193" b="-122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Textfeld 47"/>
              <p:cNvSpPr txBox="1"/>
              <p:nvPr/>
            </p:nvSpPr>
            <p:spPr>
              <a:xfrm>
                <a:off x="711396" y="4534297"/>
                <a:ext cx="11585642" cy="643756"/>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Damit ergibt sich ein neuer Schnittpunkt zwischen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0" i="0" baseline="-25000" dirty="0" smtClean="0"/>
                      <m:t>1</m:t>
                    </m:r>
                  </m:oMath>
                </a14:m>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mit</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exogen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gegebenen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realen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Geldmenge</a:t>
                </a:r>
                <a:r>
                  <a:rPr lang="en-US" sz="1400" dirty="0">
                    <a:latin typeface="Arial" panose="020B0604020202020204" pitchFamily="34" charset="0"/>
                    <a:cs typeface="Arial" panose="020B0604020202020204" pitchFamily="34" charset="0"/>
                  </a:rPr>
                  <a:t> </a:t>
                </a:r>
                <a14:m>
                  <m:oMath xmlns:m="http://schemas.openxmlformats.org/officeDocument/2006/math">
                    <m:r>
                      <a:rPr lang="de-DE" sz="1400" i="1" smtClean="0">
                        <a:latin typeface="Cambria Math" panose="02040503050406030204" pitchFamily="18" charset="0"/>
                        <a:cs typeface="Arial" panose="020B0604020202020204" pitchFamily="34" charset="0"/>
                      </a:rPr>
                      <m:t>𝑀</m:t>
                    </m:r>
                    <m:r>
                      <a:rPr lang="de-DE" sz="1400" b="0" i="1" smtClean="0">
                        <a:latin typeface="Cambria Math" panose="02040503050406030204" pitchFamily="18" charset="0"/>
                        <a:cs typeface="Arial" panose="020B0604020202020204" pitchFamily="34" charset="0"/>
                      </a:rPr>
                      <m:t>/</m:t>
                    </m:r>
                    <m:r>
                      <a:rPr lang="de-DE" sz="1400" b="0" i="1" smtClean="0">
                        <a:latin typeface="Cambria Math" panose="02040503050406030204" pitchFamily="18" charset="0"/>
                        <a:cs typeface="Arial" panose="020B0604020202020204" pitchFamily="34" charset="0"/>
                      </a:rPr>
                      <m:t>𝑝</m:t>
                    </m:r>
                  </m:oMath>
                </a14:m>
                <a:r>
                  <a:rPr lang="en-US" sz="1400" dirty="0">
                    <a:latin typeface="Arial" panose="020B0604020202020204" pitchFamily="34" charset="0"/>
                    <a:cs typeface="Arial" panose="020B0604020202020204" pitchFamily="34" charset="0"/>
                  </a:rPr>
                  <a:t> und liefert den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Einkommen</a:t>
                </a:r>
                <a:r>
                  <a:rPr lang="en-US" sz="1400" dirty="0">
                    <a:latin typeface="Arial" panose="020B0604020202020204" pitchFamily="34" charset="0"/>
                    <a:cs typeface="Arial" panose="020B0604020202020204" pitchFamily="34" charset="0"/>
                  </a:rPr>
                  <a:t> </a:t>
                </a:r>
                <a:r>
                  <a:rPr lang="de-DE" sz="1400" dirty="0"/>
                  <a:t>Y</a:t>
                </a:r>
                <a:r>
                  <a:rPr lang="de-DE" sz="1400" baseline="-25000" dirty="0"/>
                  <a:t>1</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zugehörigen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Zinssatz</a:t>
                </a:r>
                <a:r>
                  <a:rPr lang="en-US" sz="1400" dirty="0">
                    <a:latin typeface="Arial" panose="020B0604020202020204" pitchFamily="34" charset="0"/>
                    <a:cs typeface="Arial" panose="020B0604020202020204" pitchFamily="34" charset="0"/>
                  </a:rPr>
                  <a:t>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b="0" i="1" smtClean="0">
                            <a:latin typeface="Cambria Math" panose="02040503050406030204" pitchFamily="18" charset="0"/>
                          </a:rPr>
                          <m:t>1</m:t>
                        </m:r>
                      </m:sub>
                    </m:sSub>
                  </m:oMath>
                </a14:m>
                <a:r>
                  <a:rPr lang="en-US" sz="1400" dirty="0">
                    <a:latin typeface="Arial" panose="020B0604020202020204" pitchFamily="34" charset="0"/>
                    <a:cs typeface="Arial" panose="020B0604020202020204" pitchFamily="34" charset="0"/>
                  </a:rPr>
                  <a:t>.  </a:t>
                </a:r>
                <a:endParaRPr lang="de-DE" sz="1400" baseline="-25000" dirty="0"/>
              </a:p>
            </p:txBody>
          </p:sp>
        </mc:Choice>
        <mc:Fallback xmlns="">
          <p:sp>
            <p:nvSpPr>
              <p:cNvPr id="48" name="Textfeld 47"/>
              <p:cNvSpPr txBox="1">
                <a:spLocks noRot="1" noChangeAspect="1" noMove="1" noResize="1" noEditPoints="1" noAdjustHandles="1" noChangeArrowheads="1" noChangeShapeType="1" noTextEdit="1"/>
              </p:cNvSpPr>
              <p:nvPr/>
            </p:nvSpPr>
            <p:spPr>
              <a:xfrm>
                <a:off x="711396" y="4534297"/>
                <a:ext cx="11585642" cy="643756"/>
              </a:xfrm>
              <a:prstGeom prst="rect">
                <a:avLst/>
              </a:prstGeom>
              <a:blipFill>
                <a:blip r:embed="rId15"/>
                <a:stretch>
                  <a:fillRect l="-158" b="-1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562" y="4162151"/>
                <a:ext cx="12192000" cy="643756"/>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Steigt jetzt das Einkommen </a:t>
                </a:r>
                <a:r>
                  <a:rPr lang="de-DE" sz="1400" dirty="0"/>
                  <a:t>Y</a:t>
                </a:r>
                <a:r>
                  <a:rPr lang="de-DE" sz="1400" baseline="-25000" dirty="0"/>
                  <a:t>1 </a:t>
                </a:r>
                <a:r>
                  <a:rPr lang="de-DE" sz="1400" dirty="0"/>
                  <a:t>&gt;Y</a:t>
                </a:r>
                <a:r>
                  <a:rPr lang="de-DE" sz="1400" baseline="-25000" dirty="0"/>
                  <a:t>0  </a:t>
                </a:r>
                <a:r>
                  <a:rPr lang="de-DE" sz="1400" dirty="0">
                    <a:solidFill>
                      <a:prstClr val="black"/>
                    </a:solidFill>
                    <a:latin typeface="Arial" panose="020B0604020202020204" pitchFamily="34" charset="0"/>
                    <a:cs typeface="Arial" panose="020B0604020202020204" pitchFamily="34" charset="0"/>
                  </a:rPr>
                  <a:t>so verschiebt sich aufgrund der positiven Abhängigkeit der Geldnachfrage vom Einkommen L von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aseline="-25000" dirty="0"/>
                      <m:t>0</m:t>
                    </m:r>
                  </m:oMath>
                </a14:m>
                <a:r>
                  <a:rPr lang="en-US" sz="1400" dirty="0">
                    <a:latin typeface="Arial" panose="020B0604020202020204" pitchFamily="34" charset="0"/>
                    <a:cs typeface="Arial" panose="020B0604020202020204" pitchFamily="34" charset="0"/>
                  </a:rPr>
                  <a:t>) auf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0" i="0" baseline="-25000" dirty="0" smtClean="0"/>
                      <m:t>1</m:t>
                    </m:r>
                  </m:oMath>
                </a14:m>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nach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außen</a:t>
                </a:r>
                <a:r>
                  <a:rPr lang="en-US" sz="1400" dirty="0">
                    <a:latin typeface="Arial" panose="020B0604020202020204" pitchFamily="34" charset="0"/>
                    <a:cs typeface="Arial" panose="020B0604020202020204" pitchFamily="34" charset="0"/>
                  </a:rPr>
                  <a:t>.</a:t>
                </a:r>
                <a:endParaRPr lang="de-DE" sz="1400" baseline="-25000" dirty="0"/>
              </a:p>
            </p:txBody>
          </p:sp>
        </mc:Choice>
        <mc:Fallback xmlns="">
          <p:sp>
            <p:nvSpPr>
              <p:cNvPr id="50" name="Textfeld 49"/>
              <p:cNvSpPr txBox="1">
                <a:spLocks noRot="1" noChangeAspect="1" noMove="1" noResize="1" noEditPoints="1" noAdjustHandles="1" noChangeArrowheads="1" noChangeShapeType="1" noTextEdit="1"/>
              </p:cNvSpPr>
              <p:nvPr/>
            </p:nvSpPr>
            <p:spPr>
              <a:xfrm>
                <a:off x="-38562" y="4162151"/>
                <a:ext cx="12192000" cy="643756"/>
              </a:xfrm>
              <a:prstGeom prst="rect">
                <a:avLst/>
              </a:prstGeom>
              <a:blipFill>
                <a:blip r:embed="rId16"/>
                <a:stretch>
                  <a:fillRect l="-150" b="-12381"/>
                </a:stretch>
              </a:blipFill>
            </p:spPr>
            <p:txBody>
              <a:bodyPr/>
              <a:lstStyle/>
              <a:p>
                <a:r>
                  <a:rPr lang="de-DE">
                    <a:noFill/>
                  </a:rPr>
                  <a:t> </a:t>
                </a:r>
              </a:p>
            </p:txBody>
          </p:sp>
        </mc:Fallback>
      </mc:AlternateContent>
      <p:sp>
        <p:nvSpPr>
          <p:cNvPr id="41" name="Rechteck 40">
            <a:extLst>
              <a:ext uri="{FF2B5EF4-FFF2-40B4-BE49-F238E27FC236}">
                <a16:creationId xmlns:a16="http://schemas.microsoft.com/office/drawing/2014/main" id="{64B023BA-4924-457F-B44B-40D4983232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3787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9" grpId="0"/>
      <p:bldP spid="30" grpId="0" animBg="1"/>
      <p:bldP spid="34" grpId="0"/>
      <p:bldP spid="35" grpId="0"/>
      <p:bldP spid="36" grpId="0"/>
      <p:bldP spid="53" grpId="0"/>
      <p:bldP spid="54" grpId="0"/>
      <p:bldP spid="39" grpId="0" animBg="1"/>
      <p:bldP spid="2" grpId="0"/>
      <p:bldP spid="3" grpId="0"/>
      <p:bldP spid="42" grpId="0"/>
      <p:bldP spid="44" grpId="0"/>
      <p:bldP spid="48" grpId="0"/>
      <p:bldP spid="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Allgmeines</a:t>
            </a:r>
            <a:r>
              <a:rPr lang="de-DE" sz="2903" b="1" dirty="0"/>
              <a:t> Gleichgewicht</a:t>
            </a:r>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144929" cy="427361"/>
          </a:xfrm>
          <a:prstGeom prst="rect">
            <a:avLst/>
          </a:prstGeom>
          <a:noFill/>
        </p:spPr>
        <p:txBody>
          <a:bodyPr wrap="none" rtlCol="0">
            <a:spAutoFit/>
          </a:bodyPr>
          <a:lstStyle/>
          <a:p>
            <a:r>
              <a:rPr lang="de-DE" sz="2177" b="1" dirty="0"/>
              <a:t>IS-Kurve</a:t>
            </a:r>
          </a:p>
        </p:txBody>
      </p:sp>
      <p:sp>
        <p:nvSpPr>
          <p:cNvPr id="16" name="Textfeld 15"/>
          <p:cNvSpPr txBox="1"/>
          <p:nvPr/>
        </p:nvSpPr>
        <p:spPr>
          <a:xfrm>
            <a:off x="6422404" y="978948"/>
            <a:ext cx="1302023" cy="427361"/>
          </a:xfrm>
          <a:prstGeom prst="rect">
            <a:avLst/>
          </a:prstGeom>
          <a:noFill/>
        </p:spPr>
        <p:txBody>
          <a:bodyPr wrap="none" rtlCol="0">
            <a:spAutoFit/>
          </a:bodyPr>
          <a:lstStyle/>
          <a:p>
            <a:r>
              <a:rPr lang="de-DE" sz="2177" b="1" dirty="0"/>
              <a:t>LM-Kurve</a:t>
            </a:r>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63549" y="5523952"/>
            <a:ext cx="8666475" cy="1097416"/>
          </a:xfrm>
          <a:prstGeom prst="rect">
            <a:avLst/>
          </a:prstGeom>
          <a:noFill/>
        </p:spPr>
        <p:txBody>
          <a:bodyPr wrap="none" rtlCol="0">
            <a:spAutoFit/>
          </a:bodyPr>
          <a:lstStyle/>
          <a:p>
            <a:r>
              <a:rPr lang="de-DE" sz="2177" b="1" dirty="0"/>
              <a:t>Der Schnittpunkt von LM- und IS-Kurve ist das allgemeine Gleichgewicht</a:t>
            </a:r>
          </a:p>
          <a:p>
            <a:endParaRPr lang="de-DE" sz="2177" b="1" dirty="0"/>
          </a:p>
          <a:p>
            <a:r>
              <a:rPr lang="de-DE" sz="2177" b="1" dirty="0"/>
              <a:t>→	Güter- und Geldmarkt befinden sich gleichzeitig im Gleichgewicht</a:t>
            </a:r>
          </a:p>
        </p:txBody>
      </p:sp>
      <p:sp>
        <p:nvSpPr>
          <p:cNvPr id="25" name="Rechteck 24"/>
          <p:cNvSpPr/>
          <p:nvPr/>
        </p:nvSpPr>
        <p:spPr>
          <a:xfrm>
            <a:off x="23876" y="5469469"/>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7" name="Textfeld 16"/>
          <p:cNvSpPr txBox="1"/>
          <p:nvPr/>
        </p:nvSpPr>
        <p:spPr>
          <a:xfrm>
            <a:off x="6974591" y="1839729"/>
            <a:ext cx="5072231" cy="1591925"/>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Eine Simultane Betrachtung des Geld- und Gütermarktes findet damit im Zins-Einkommens-Diagramm statt und das Gleichgewicht ergibt sich als Schnittpunkt zwischen IS- und LM-Kurve</a:t>
            </a:r>
            <a:endParaRPr lang="de-DE" sz="1400" baseline="-25000" dirty="0"/>
          </a:p>
        </p:txBody>
      </p:sp>
      <p:sp>
        <p:nvSpPr>
          <p:cNvPr id="2" name="Rechteck 1"/>
          <p:cNvSpPr/>
          <p:nvPr/>
        </p:nvSpPr>
        <p:spPr>
          <a:xfrm>
            <a:off x="1328278" y="5009104"/>
            <a:ext cx="6970059" cy="646331"/>
          </a:xfrm>
          <a:prstGeom prst="rect">
            <a:avLst/>
          </a:prstGeom>
        </p:spPr>
        <p:txBody>
          <a:bodyPr wrap="square">
            <a:spAutoFit/>
          </a:bodyPr>
          <a:lstStyle/>
          <a:p>
            <a:r>
              <a:rPr lang="de-DE" dirty="0">
                <a:hlinkClick r:id="rId3"/>
              </a:rPr>
              <a:t>https://www.youtube.com/watch?v=vDBmYhP91Vs&amp;feature=youtu.be</a:t>
            </a:r>
            <a:endParaRPr lang="de-DE" dirty="0"/>
          </a:p>
          <a:p>
            <a:endParaRPr lang="de-DE" dirty="0"/>
          </a:p>
        </p:txBody>
      </p:sp>
      <p:sp>
        <p:nvSpPr>
          <p:cNvPr id="20" name="Rechteck 19">
            <a:extLst>
              <a:ext uri="{FF2B5EF4-FFF2-40B4-BE49-F238E27FC236}">
                <a16:creationId xmlns:a16="http://schemas.microsoft.com/office/drawing/2014/main" id="{53E181B1-00D2-4DA3-A5CD-7CC3868784D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906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6786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die IS-Kurve</a:t>
            </a:r>
          </a:p>
          <a:p>
            <a:pPr marL="457200" indent="-457200" hangingPunct="0">
              <a:buFont typeface="+mj-lt"/>
              <a:buAutoNum type="alphaLcParenR"/>
            </a:pPr>
            <a:r>
              <a:rPr lang="de-DE" sz="2000" dirty="0">
                <a:latin typeface="Times New Roman" pitchFamily="18"/>
                <a:ea typeface="Arial" pitchFamily="34"/>
                <a:cs typeface="Arial" pitchFamily="34"/>
              </a:rPr>
              <a:t>Bestimmen Sie die LM-Kurve</a:t>
            </a:r>
          </a:p>
          <a:p>
            <a:pPr marL="457200" indent="-457200" hangingPunct="0">
              <a:buFont typeface="+mj-lt"/>
              <a:buAutoNum type="alphaLcParenR"/>
            </a:pPr>
            <a:r>
              <a:rPr lang="de-DE" sz="2000" dirty="0">
                <a:latin typeface="Times New Roman" pitchFamily="18"/>
                <a:ea typeface="Arial" pitchFamily="34"/>
                <a:cs typeface="Arial" pitchFamily="34"/>
              </a:rPr>
              <a:t>Bestimmen Sie das simultane Güter- und Geldmarktgleichgewicht mit dem </a:t>
            </a:r>
            <a:r>
              <a:rPr lang="de-DE" sz="2000" dirty="0" err="1">
                <a:latin typeface="Times New Roman" pitchFamily="18"/>
                <a:ea typeface="Arial" pitchFamily="34"/>
                <a:cs typeface="Arial" pitchFamily="34"/>
              </a:rPr>
              <a:t>Zinsatz</a:t>
            </a:r>
            <a:r>
              <a:rPr lang="de-DE" sz="2000" dirty="0">
                <a:latin typeface="Times New Roman" pitchFamily="18"/>
                <a:ea typeface="Arial" pitchFamily="34"/>
                <a:cs typeface="Arial" pitchFamily="34"/>
              </a:rPr>
              <a:t> i* und Einkommen Y*</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B1A8277C-6542-4FA4-BAE0-354C3E8858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6940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Lsg</a:t>
            </a:r>
            <a:r>
              <a:rPr lang="de-DE" sz="2903" b="1" dirty="0"/>
              <a:t>-Aufgabe</a:t>
            </a:r>
          </a:p>
        </p:txBody>
      </p:sp>
      <p:sp>
        <p:nvSpPr>
          <p:cNvPr id="4" name="Rechteck 3"/>
          <p:cNvSpPr/>
          <p:nvPr/>
        </p:nvSpPr>
        <p:spPr>
          <a:xfrm>
            <a:off x="121019" y="721666"/>
            <a:ext cx="2858475" cy="369332"/>
          </a:xfrm>
          <a:prstGeom prst="rect">
            <a:avLst/>
          </a:prstGeom>
        </p:spPr>
        <p:txBody>
          <a:bodyPr wrap="none">
            <a:spAutoFit/>
          </a:bodyPr>
          <a:lstStyle/>
          <a:p>
            <a:r>
              <a:rPr lang="de-DE" b="1" dirty="0">
                <a:latin typeface="Times New Roman" pitchFamily="18"/>
                <a:ea typeface="Arial" pitchFamily="34"/>
                <a:cs typeface="Arial" pitchFamily="34"/>
              </a:rPr>
              <a:t>Gütermarktgleichgewicht:</a:t>
            </a:r>
            <a:r>
              <a:rPr lang="de-DE" dirty="0">
                <a:latin typeface="Times New Roman" pitchFamily="18"/>
                <a:ea typeface="Arial" pitchFamily="34"/>
                <a:cs typeface="Arial" pitchFamily="34"/>
              </a:rPr>
              <a:t> </a:t>
            </a:r>
            <a:endParaRPr lang="de-DE" dirty="0"/>
          </a:p>
        </p:txBody>
      </p:sp>
      <p:sp>
        <p:nvSpPr>
          <p:cNvPr id="5" name="Rechteck 4"/>
          <p:cNvSpPr/>
          <p:nvPr/>
        </p:nvSpPr>
        <p:spPr>
          <a:xfrm>
            <a:off x="2805448" y="721666"/>
            <a:ext cx="758541" cy="369332"/>
          </a:xfrm>
          <a:prstGeom prst="rect">
            <a:avLst/>
          </a:prstGeom>
        </p:spPr>
        <p:txBody>
          <a:bodyPr wrap="none">
            <a:spAutoFit/>
          </a:bodyPr>
          <a:lstStyle/>
          <a:p>
            <a:r>
              <a:rPr lang="de-DE" dirty="0">
                <a:latin typeface="Times New Roman" pitchFamily="18"/>
                <a:ea typeface="Droid Sans Fallback" pitchFamily="2"/>
                <a:cs typeface="Lohit Hindi" pitchFamily="2"/>
              </a:rPr>
              <a:t>Y</a:t>
            </a:r>
            <a:r>
              <a:rPr lang="de-DE" baseline="30000" dirty="0">
                <a:solidFill>
                  <a:srgbClr val="000000"/>
                </a:solidFill>
                <a:latin typeface="Times New Roman" panose="02020603050405020304" pitchFamily="18" charset="0"/>
                <a:cs typeface="Times New Roman" panose="02020603050405020304" pitchFamily="18" charset="0"/>
              </a:rPr>
              <a:t>D</a:t>
            </a:r>
            <a:r>
              <a:rPr lang="de-DE" dirty="0">
                <a:latin typeface="Times New Roman" pitchFamily="18"/>
                <a:ea typeface="Arial" pitchFamily="34"/>
                <a:cs typeface="Arial" pitchFamily="34"/>
              </a:rPr>
              <a:t>=Y</a:t>
            </a:r>
            <a:endParaRPr lang="de-DE" dirty="0"/>
          </a:p>
        </p:txBody>
      </p:sp>
      <p:sp>
        <p:nvSpPr>
          <p:cNvPr id="6" name="Rechteck 5"/>
          <p:cNvSpPr/>
          <p:nvPr/>
        </p:nvSpPr>
        <p:spPr>
          <a:xfrm>
            <a:off x="3563989" y="721666"/>
            <a:ext cx="1287532" cy="369332"/>
          </a:xfrm>
          <a:prstGeom prst="rect">
            <a:avLst/>
          </a:prstGeom>
        </p:spPr>
        <p:txBody>
          <a:bodyPr wrap="none">
            <a:spAutoFit/>
          </a:bodyPr>
          <a:lstStyle/>
          <a:p>
            <a:r>
              <a:rPr lang="de-DE" dirty="0">
                <a:latin typeface="Times New Roman" pitchFamily="18"/>
                <a:ea typeface="Droid Sans Fallback" pitchFamily="2"/>
                <a:cs typeface="Lohit Hindi" pitchFamily="2"/>
              </a:rPr>
              <a:t>Y</a:t>
            </a:r>
            <a:r>
              <a:rPr lang="de-DE" baseline="30000" dirty="0">
                <a:solidFill>
                  <a:srgbClr val="000000"/>
                </a:solidFill>
                <a:latin typeface="Times New Roman" panose="02020603050405020304" pitchFamily="18" charset="0"/>
                <a:cs typeface="Times New Roman" panose="02020603050405020304" pitchFamily="18" charset="0"/>
              </a:rPr>
              <a:t>D </a:t>
            </a:r>
            <a:r>
              <a:rPr lang="de-DE" dirty="0">
                <a:latin typeface="Times New Roman" pitchFamily="18"/>
                <a:cs typeface="Times New Roman" panose="02020603050405020304" pitchFamily="18" charset="0"/>
              </a:rPr>
              <a:t>=</a:t>
            </a:r>
            <a:r>
              <a:rPr lang="de-DE" dirty="0">
                <a:latin typeface="Times New Roman" pitchFamily="18"/>
                <a:ea typeface="Arial" pitchFamily="34"/>
                <a:cs typeface="Arial" pitchFamily="34"/>
              </a:rPr>
              <a:t>C+I+G</a:t>
            </a:r>
            <a:endParaRPr lang="de-DE" dirty="0"/>
          </a:p>
        </p:txBody>
      </p:sp>
      <p:sp>
        <p:nvSpPr>
          <p:cNvPr id="7" name="Rechteck 6"/>
          <p:cNvSpPr/>
          <p:nvPr/>
        </p:nvSpPr>
        <p:spPr>
          <a:xfrm>
            <a:off x="4712755" y="721666"/>
            <a:ext cx="2454518" cy="369332"/>
          </a:xfrm>
          <a:prstGeom prst="rect">
            <a:avLst/>
          </a:prstGeom>
        </p:spPr>
        <p:txBody>
          <a:bodyPr wrap="none">
            <a:spAutoFit/>
          </a:bodyPr>
          <a:lstStyle/>
          <a:p>
            <a:r>
              <a:rPr lang="de-DE" dirty="0">
                <a:latin typeface="Times New Roman" pitchFamily="18"/>
                <a:ea typeface="Arial" pitchFamily="34"/>
                <a:cs typeface="Arial" pitchFamily="34"/>
              </a:rPr>
              <a:t>= 50+0,8Y+ 30-300i+20</a:t>
            </a:r>
            <a:endParaRPr lang="de-DE" dirty="0"/>
          </a:p>
        </p:txBody>
      </p:sp>
      <p:sp>
        <p:nvSpPr>
          <p:cNvPr id="8" name="Rechteck 7"/>
          <p:cNvSpPr/>
          <p:nvPr/>
        </p:nvSpPr>
        <p:spPr>
          <a:xfrm>
            <a:off x="6979568" y="721666"/>
            <a:ext cx="1707583" cy="369332"/>
          </a:xfrm>
          <a:prstGeom prst="rect">
            <a:avLst/>
          </a:prstGeom>
        </p:spPr>
        <p:txBody>
          <a:bodyPr wrap="none">
            <a:spAutoFit/>
          </a:bodyPr>
          <a:lstStyle/>
          <a:p>
            <a:r>
              <a:rPr lang="de-DE" dirty="0">
                <a:latin typeface="Times New Roman" pitchFamily="18"/>
                <a:ea typeface="Arial" pitchFamily="34"/>
                <a:cs typeface="Arial" pitchFamily="34"/>
              </a:rPr>
              <a:t>=100+0,8Y-300i</a:t>
            </a:r>
            <a:endParaRPr lang="de-DE" dirty="0"/>
          </a:p>
        </p:txBody>
      </p:sp>
      <p:sp>
        <p:nvSpPr>
          <p:cNvPr id="9" name="Rechteck 8"/>
          <p:cNvSpPr/>
          <p:nvPr/>
        </p:nvSpPr>
        <p:spPr>
          <a:xfrm>
            <a:off x="2704588" y="1097275"/>
            <a:ext cx="2211952" cy="369332"/>
          </a:xfrm>
          <a:prstGeom prst="rect">
            <a:avLst/>
          </a:prstGeom>
        </p:spPr>
        <p:txBody>
          <a:bodyPr wrap="none">
            <a:spAutoFit/>
          </a:bodyPr>
          <a:lstStyle/>
          <a:p>
            <a:r>
              <a:rPr lang="de-DE" dirty="0">
                <a:latin typeface="Times New Roman" pitchFamily="18"/>
                <a:ea typeface="Arial" pitchFamily="34"/>
                <a:cs typeface="Arial" pitchFamily="34"/>
              </a:rPr>
              <a:t>→ Y=100+0,8Y-300i </a:t>
            </a:r>
            <a:endParaRPr lang="de-DE" dirty="0"/>
          </a:p>
        </p:txBody>
      </p:sp>
      <p:sp>
        <p:nvSpPr>
          <p:cNvPr id="10" name="Rechteck 9"/>
          <p:cNvSpPr/>
          <p:nvPr/>
        </p:nvSpPr>
        <p:spPr>
          <a:xfrm>
            <a:off x="4804292" y="1097275"/>
            <a:ext cx="2475229" cy="369332"/>
          </a:xfrm>
          <a:prstGeom prst="rect">
            <a:avLst/>
          </a:prstGeom>
        </p:spPr>
        <p:txBody>
          <a:bodyPr wrap="none">
            <a:spAutoFit/>
          </a:bodyPr>
          <a:lstStyle/>
          <a:p>
            <a:r>
              <a:rPr lang="de-DE" dirty="0">
                <a:latin typeface="Times New Roman" pitchFamily="18"/>
                <a:ea typeface="Arial" pitchFamily="34"/>
                <a:cs typeface="Arial" pitchFamily="34"/>
              </a:rPr>
              <a:t>→ Y –0,8Y =100 – 300i </a:t>
            </a:r>
            <a:endParaRPr lang="de-DE" dirty="0"/>
          </a:p>
        </p:txBody>
      </p:sp>
      <p:sp>
        <p:nvSpPr>
          <p:cNvPr id="11" name="Rechteck 10"/>
          <p:cNvSpPr/>
          <p:nvPr/>
        </p:nvSpPr>
        <p:spPr>
          <a:xfrm>
            <a:off x="7129055" y="1108649"/>
            <a:ext cx="2537298" cy="369332"/>
          </a:xfrm>
          <a:prstGeom prst="rect">
            <a:avLst/>
          </a:prstGeom>
        </p:spPr>
        <p:txBody>
          <a:bodyPr wrap="none">
            <a:spAutoFit/>
          </a:bodyPr>
          <a:lstStyle/>
          <a:p>
            <a:r>
              <a:rPr lang="de-DE" dirty="0">
                <a:latin typeface="Times New Roman" pitchFamily="18"/>
                <a:ea typeface="Arial" pitchFamily="34"/>
                <a:cs typeface="Arial" pitchFamily="34"/>
              </a:rPr>
              <a:t>→ Y(1 –0,8) =100 – 300i</a:t>
            </a:r>
            <a:endParaRPr lang="de-DE" dirty="0"/>
          </a:p>
        </p:txBody>
      </p:sp>
      <p:sp>
        <p:nvSpPr>
          <p:cNvPr id="12" name="Rechteck 11"/>
          <p:cNvSpPr/>
          <p:nvPr/>
        </p:nvSpPr>
        <p:spPr>
          <a:xfrm>
            <a:off x="2704588" y="1418357"/>
            <a:ext cx="1921745" cy="369332"/>
          </a:xfrm>
          <a:prstGeom prst="rect">
            <a:avLst/>
          </a:prstGeom>
        </p:spPr>
        <p:txBody>
          <a:bodyPr wrap="none">
            <a:spAutoFit/>
          </a:bodyPr>
          <a:lstStyle/>
          <a:p>
            <a:r>
              <a:rPr lang="de-DE" dirty="0">
                <a:latin typeface="Times New Roman" pitchFamily="18"/>
                <a:ea typeface="Arial" pitchFamily="34"/>
                <a:cs typeface="Arial" pitchFamily="34"/>
              </a:rPr>
              <a:t>→ Y=500 – 1500i </a:t>
            </a:r>
            <a:endParaRPr lang="de-DE" dirty="0"/>
          </a:p>
        </p:txBody>
      </p:sp>
      <p:sp>
        <p:nvSpPr>
          <p:cNvPr id="13" name="Rechteck 12"/>
          <p:cNvSpPr/>
          <p:nvPr/>
        </p:nvSpPr>
        <p:spPr>
          <a:xfrm>
            <a:off x="4439446" y="1387896"/>
            <a:ext cx="3191323" cy="369332"/>
          </a:xfrm>
          <a:prstGeom prst="rect">
            <a:avLst/>
          </a:prstGeom>
        </p:spPr>
        <p:txBody>
          <a:bodyPr wrap="none">
            <a:spAutoFit/>
          </a:bodyPr>
          <a:lstStyle/>
          <a:p>
            <a:pPr hangingPunct="0"/>
            <a:r>
              <a:rPr lang="de-DE" dirty="0">
                <a:latin typeface="Times New Roman" pitchFamily="18"/>
                <a:ea typeface="Arial" pitchFamily="34"/>
                <a:cs typeface="Arial" pitchFamily="34"/>
              </a:rPr>
              <a:t>oder i=1/3 – Y/1500 </a:t>
            </a:r>
            <a:r>
              <a:rPr lang="de-DE" b="1" dirty="0">
                <a:latin typeface="Times New Roman" pitchFamily="18"/>
                <a:ea typeface="Arial" pitchFamily="34"/>
                <a:cs typeface="Arial" pitchFamily="34"/>
              </a:rPr>
              <a:t>(IS-Kurve)</a:t>
            </a:r>
          </a:p>
        </p:txBody>
      </p:sp>
      <p:sp>
        <p:nvSpPr>
          <p:cNvPr id="14" name="Rechteck 13"/>
          <p:cNvSpPr/>
          <p:nvPr/>
        </p:nvSpPr>
        <p:spPr>
          <a:xfrm>
            <a:off x="111633" y="2012583"/>
            <a:ext cx="2685351" cy="369332"/>
          </a:xfrm>
          <a:prstGeom prst="rect">
            <a:avLst/>
          </a:prstGeom>
        </p:spPr>
        <p:txBody>
          <a:bodyPr wrap="none">
            <a:spAutoFit/>
          </a:bodyPr>
          <a:lstStyle/>
          <a:p>
            <a:pPr hangingPunct="0"/>
            <a:r>
              <a:rPr lang="de-DE" b="1" dirty="0">
                <a:latin typeface="Times New Roman" pitchFamily="18"/>
                <a:ea typeface="Arial" pitchFamily="34"/>
                <a:cs typeface="Arial" pitchFamily="34"/>
              </a:rPr>
              <a:t>Geldmarktgleichgewicht:</a:t>
            </a:r>
          </a:p>
        </p:txBody>
      </p:sp>
      <p:sp>
        <p:nvSpPr>
          <p:cNvPr id="15" name="Rechteck 14"/>
          <p:cNvSpPr/>
          <p:nvPr/>
        </p:nvSpPr>
        <p:spPr>
          <a:xfrm>
            <a:off x="2666114" y="2012583"/>
            <a:ext cx="1252972" cy="369332"/>
          </a:xfrm>
          <a:prstGeom prst="rect">
            <a:avLst/>
          </a:prstGeom>
        </p:spPr>
        <p:txBody>
          <a:bodyPr wrap="none">
            <a:spAutoFit/>
          </a:bodyPr>
          <a:lstStyle/>
          <a:p>
            <a:r>
              <a:rPr lang="de-DE" dirty="0">
                <a:latin typeface="Times New Roman" pitchFamily="18"/>
                <a:ea typeface="Arial" pitchFamily="34"/>
                <a:cs typeface="Arial" pitchFamily="34"/>
              </a:rPr>
              <a:t>M/p=L(</a:t>
            </a:r>
            <a:r>
              <a:rPr lang="de-DE" dirty="0" err="1">
                <a:latin typeface="Times New Roman" pitchFamily="18"/>
                <a:ea typeface="Arial" pitchFamily="34"/>
                <a:cs typeface="Arial" pitchFamily="34"/>
              </a:rPr>
              <a:t>Y,i</a:t>
            </a:r>
            <a:r>
              <a:rPr lang="de-DE" dirty="0">
                <a:latin typeface="Times New Roman" pitchFamily="18"/>
                <a:ea typeface="Arial" pitchFamily="34"/>
                <a:cs typeface="Arial" pitchFamily="34"/>
              </a:rPr>
              <a:t>)</a:t>
            </a:r>
            <a:endParaRPr lang="de-DE" dirty="0"/>
          </a:p>
        </p:txBody>
      </p:sp>
      <p:sp>
        <p:nvSpPr>
          <p:cNvPr id="16" name="Rechteck 15"/>
          <p:cNvSpPr/>
          <p:nvPr/>
        </p:nvSpPr>
        <p:spPr>
          <a:xfrm>
            <a:off x="3810564" y="2012583"/>
            <a:ext cx="2274405" cy="369332"/>
          </a:xfrm>
          <a:prstGeom prst="rect">
            <a:avLst/>
          </a:prstGeom>
        </p:spPr>
        <p:txBody>
          <a:bodyPr wrap="none">
            <a:spAutoFit/>
          </a:bodyPr>
          <a:lstStyle/>
          <a:p>
            <a:r>
              <a:rPr lang="de-DE" dirty="0">
                <a:latin typeface="Times New Roman" pitchFamily="18"/>
                <a:ea typeface="Arial" pitchFamily="34"/>
                <a:cs typeface="Arial" pitchFamily="34"/>
              </a:rPr>
              <a:t>→ 400/2=0,5Y – 250i </a:t>
            </a:r>
            <a:endParaRPr lang="de-DE" dirty="0"/>
          </a:p>
        </p:txBody>
      </p:sp>
      <p:sp>
        <p:nvSpPr>
          <p:cNvPr id="17" name="Rechteck 16"/>
          <p:cNvSpPr/>
          <p:nvPr/>
        </p:nvSpPr>
        <p:spPr>
          <a:xfrm>
            <a:off x="5889747" y="2012583"/>
            <a:ext cx="1993879" cy="369332"/>
          </a:xfrm>
          <a:prstGeom prst="rect">
            <a:avLst/>
          </a:prstGeom>
        </p:spPr>
        <p:txBody>
          <a:bodyPr wrap="none">
            <a:spAutoFit/>
          </a:bodyPr>
          <a:lstStyle/>
          <a:p>
            <a:r>
              <a:rPr lang="de-DE" dirty="0">
                <a:latin typeface="Times New Roman" pitchFamily="18"/>
                <a:ea typeface="Arial" pitchFamily="34"/>
                <a:cs typeface="Arial" pitchFamily="34"/>
              </a:rPr>
              <a:t>→ 200+250i=0,5Y </a:t>
            </a:r>
            <a:endParaRPr lang="de-DE" dirty="0"/>
          </a:p>
        </p:txBody>
      </p:sp>
      <p:sp>
        <p:nvSpPr>
          <p:cNvPr id="18" name="Rechteck 17"/>
          <p:cNvSpPr/>
          <p:nvPr/>
        </p:nvSpPr>
        <p:spPr>
          <a:xfrm>
            <a:off x="3824974" y="2339942"/>
            <a:ext cx="1705339" cy="369332"/>
          </a:xfrm>
          <a:prstGeom prst="rect">
            <a:avLst/>
          </a:prstGeom>
        </p:spPr>
        <p:txBody>
          <a:bodyPr wrap="none">
            <a:spAutoFit/>
          </a:bodyPr>
          <a:lstStyle/>
          <a:p>
            <a:r>
              <a:rPr lang="de-DE" dirty="0">
                <a:latin typeface="Times New Roman" pitchFamily="18"/>
                <a:ea typeface="Arial" pitchFamily="34"/>
                <a:cs typeface="Arial" pitchFamily="34"/>
              </a:rPr>
              <a:t>→ Y=400+500i </a:t>
            </a:r>
            <a:endParaRPr lang="de-DE" dirty="0"/>
          </a:p>
        </p:txBody>
      </p:sp>
      <p:sp>
        <p:nvSpPr>
          <p:cNvPr id="19" name="Rechteck 18"/>
          <p:cNvSpPr/>
          <p:nvPr/>
        </p:nvSpPr>
        <p:spPr>
          <a:xfrm>
            <a:off x="5370715" y="2339942"/>
            <a:ext cx="3304110" cy="369332"/>
          </a:xfrm>
          <a:prstGeom prst="rect">
            <a:avLst/>
          </a:prstGeom>
        </p:spPr>
        <p:txBody>
          <a:bodyPr wrap="none">
            <a:spAutoFit/>
          </a:bodyPr>
          <a:lstStyle/>
          <a:p>
            <a:r>
              <a:rPr lang="de-DE" dirty="0">
                <a:latin typeface="Times New Roman" pitchFamily="18"/>
                <a:ea typeface="Arial" pitchFamily="34"/>
                <a:cs typeface="Arial" pitchFamily="34"/>
              </a:rPr>
              <a:t>oder i= –0,8+Y/500 </a:t>
            </a:r>
            <a:r>
              <a:rPr lang="de-DE" b="1" dirty="0">
                <a:latin typeface="Times New Roman" pitchFamily="18"/>
                <a:ea typeface="Arial" pitchFamily="34"/>
                <a:cs typeface="Arial" pitchFamily="34"/>
              </a:rPr>
              <a:t>(LM-Kurve)</a:t>
            </a:r>
            <a:endParaRPr lang="de-DE" b="1" dirty="0"/>
          </a:p>
        </p:txBody>
      </p:sp>
      <p:sp>
        <p:nvSpPr>
          <p:cNvPr id="20" name="Rechteck 19"/>
          <p:cNvSpPr/>
          <p:nvPr/>
        </p:nvSpPr>
        <p:spPr>
          <a:xfrm>
            <a:off x="68603" y="2851967"/>
            <a:ext cx="4025461" cy="369332"/>
          </a:xfrm>
          <a:prstGeom prst="rect">
            <a:avLst/>
          </a:prstGeom>
        </p:spPr>
        <p:txBody>
          <a:bodyPr wrap="none">
            <a:spAutoFit/>
          </a:bodyPr>
          <a:lstStyle/>
          <a:p>
            <a:pPr hangingPunct="0"/>
            <a:r>
              <a:rPr lang="de-DE" b="1" dirty="0">
                <a:latin typeface="Times New Roman" pitchFamily="18"/>
                <a:ea typeface="Arial" pitchFamily="34"/>
                <a:cs typeface="Arial" pitchFamily="34"/>
              </a:rPr>
              <a:t>Gesamtwirtschaftliches Gleichgewicht:</a:t>
            </a:r>
          </a:p>
        </p:txBody>
      </p:sp>
      <p:sp>
        <p:nvSpPr>
          <p:cNvPr id="21" name="Rechteck 20"/>
          <p:cNvSpPr/>
          <p:nvPr/>
        </p:nvSpPr>
        <p:spPr>
          <a:xfrm>
            <a:off x="3852190" y="2851967"/>
            <a:ext cx="1186543" cy="369332"/>
          </a:xfrm>
          <a:prstGeom prst="rect">
            <a:avLst/>
          </a:prstGeom>
        </p:spPr>
        <p:txBody>
          <a:bodyPr wrap="none">
            <a:spAutoFit/>
          </a:bodyPr>
          <a:lstStyle/>
          <a:p>
            <a:r>
              <a:rPr lang="de-DE" dirty="0">
                <a:latin typeface="Times New Roman" pitchFamily="18"/>
                <a:ea typeface="Arial" pitchFamily="34"/>
                <a:cs typeface="Arial" pitchFamily="34"/>
              </a:rPr>
              <a:t> „IS=LM“ </a:t>
            </a:r>
            <a:endParaRPr lang="de-DE" dirty="0"/>
          </a:p>
        </p:txBody>
      </p:sp>
      <p:sp>
        <p:nvSpPr>
          <p:cNvPr id="22" name="Rechteck 21"/>
          <p:cNvSpPr/>
          <p:nvPr/>
        </p:nvSpPr>
        <p:spPr>
          <a:xfrm>
            <a:off x="4878256" y="2851967"/>
            <a:ext cx="3234603" cy="369332"/>
          </a:xfrm>
          <a:prstGeom prst="rect">
            <a:avLst/>
          </a:prstGeom>
        </p:spPr>
        <p:txBody>
          <a:bodyPr wrap="none">
            <a:spAutoFit/>
          </a:bodyPr>
          <a:lstStyle/>
          <a:p>
            <a:r>
              <a:rPr lang="de-DE" dirty="0">
                <a:latin typeface="Times New Roman" pitchFamily="18"/>
                <a:ea typeface="Arial" pitchFamily="34"/>
                <a:cs typeface="Arial" pitchFamily="34"/>
              </a:rPr>
              <a:t>→ Y=500 – 1500i=Y=400+500i </a:t>
            </a:r>
            <a:endParaRPr lang="de-DE" dirty="0"/>
          </a:p>
        </p:txBody>
      </p:sp>
      <p:sp>
        <p:nvSpPr>
          <p:cNvPr id="23" name="Rechteck 22"/>
          <p:cNvSpPr/>
          <p:nvPr/>
        </p:nvSpPr>
        <p:spPr>
          <a:xfrm>
            <a:off x="7957590" y="2853029"/>
            <a:ext cx="2592376" cy="369332"/>
          </a:xfrm>
          <a:prstGeom prst="rect">
            <a:avLst/>
          </a:prstGeom>
        </p:spPr>
        <p:txBody>
          <a:bodyPr wrap="none">
            <a:spAutoFit/>
          </a:bodyPr>
          <a:lstStyle/>
          <a:p>
            <a:r>
              <a:rPr lang="de-DE" dirty="0">
                <a:latin typeface="Times New Roman" pitchFamily="18"/>
                <a:ea typeface="Arial" pitchFamily="34"/>
                <a:cs typeface="Arial" pitchFamily="34"/>
              </a:rPr>
              <a:t>→500 – 1500i=400+500i </a:t>
            </a:r>
            <a:endParaRPr lang="de-DE" dirty="0"/>
          </a:p>
        </p:txBody>
      </p:sp>
      <p:sp>
        <p:nvSpPr>
          <p:cNvPr id="24" name="Rechteck 23"/>
          <p:cNvSpPr/>
          <p:nvPr/>
        </p:nvSpPr>
        <p:spPr>
          <a:xfrm>
            <a:off x="4804292" y="3179326"/>
            <a:ext cx="1475084" cy="369332"/>
          </a:xfrm>
          <a:prstGeom prst="rect">
            <a:avLst/>
          </a:prstGeom>
        </p:spPr>
        <p:txBody>
          <a:bodyPr wrap="none">
            <a:spAutoFit/>
          </a:bodyPr>
          <a:lstStyle/>
          <a:p>
            <a:r>
              <a:rPr lang="de-DE" dirty="0">
                <a:latin typeface="Times New Roman" pitchFamily="18"/>
                <a:ea typeface="Arial" pitchFamily="34"/>
                <a:cs typeface="Arial" pitchFamily="34"/>
              </a:rPr>
              <a:t>→2000i=100 </a:t>
            </a:r>
            <a:endParaRPr lang="de-DE" dirty="0"/>
          </a:p>
        </p:txBody>
      </p:sp>
      <p:sp>
        <p:nvSpPr>
          <p:cNvPr id="25" name="Rechteck 24"/>
          <p:cNvSpPr/>
          <p:nvPr/>
        </p:nvSpPr>
        <p:spPr>
          <a:xfrm>
            <a:off x="6153832" y="3179326"/>
            <a:ext cx="1346100" cy="369332"/>
          </a:xfrm>
          <a:prstGeom prst="rect">
            <a:avLst/>
          </a:prstGeom>
        </p:spPr>
        <p:txBody>
          <a:bodyPr wrap="square">
            <a:spAutoFit/>
          </a:bodyPr>
          <a:lstStyle/>
          <a:p>
            <a:r>
              <a:rPr lang="de-DE" dirty="0">
                <a:latin typeface="Times New Roman" pitchFamily="18"/>
                <a:ea typeface="Arial" pitchFamily="34"/>
                <a:cs typeface="Arial" pitchFamily="34"/>
              </a:rPr>
              <a:t>→ </a:t>
            </a:r>
            <a:r>
              <a:rPr lang="de-DE" b="1" dirty="0">
                <a:latin typeface="Times New Roman" pitchFamily="18"/>
                <a:ea typeface="Arial" pitchFamily="34"/>
                <a:cs typeface="Arial" pitchFamily="34"/>
              </a:rPr>
              <a:t>i</a:t>
            </a:r>
            <a:r>
              <a:rPr lang="de-DE" b="1" baseline="30000" dirty="0">
                <a:latin typeface="Times New Roman" pitchFamily="18"/>
                <a:ea typeface="Arial" pitchFamily="34"/>
                <a:cs typeface="Arial" pitchFamily="34"/>
              </a:rPr>
              <a:t>*</a:t>
            </a:r>
            <a:r>
              <a:rPr lang="de-DE" b="1" dirty="0">
                <a:latin typeface="Times New Roman" pitchFamily="18"/>
                <a:ea typeface="Arial" pitchFamily="34"/>
                <a:cs typeface="Arial" pitchFamily="34"/>
              </a:rPr>
              <a:t>=0,05</a:t>
            </a:r>
            <a:endParaRPr lang="de-DE" b="1" dirty="0"/>
          </a:p>
        </p:txBody>
      </p:sp>
      <p:sp>
        <p:nvSpPr>
          <p:cNvPr id="26" name="Rechteck 25"/>
          <p:cNvSpPr/>
          <p:nvPr/>
        </p:nvSpPr>
        <p:spPr>
          <a:xfrm>
            <a:off x="2380493" y="3522960"/>
            <a:ext cx="2569934" cy="369332"/>
          </a:xfrm>
          <a:prstGeom prst="rect">
            <a:avLst/>
          </a:prstGeom>
        </p:spPr>
        <p:txBody>
          <a:bodyPr wrap="none">
            <a:spAutoFit/>
          </a:bodyPr>
          <a:lstStyle/>
          <a:p>
            <a:r>
              <a:rPr lang="de-DE" dirty="0">
                <a:latin typeface="Times New Roman" pitchFamily="18"/>
                <a:ea typeface="Arial" pitchFamily="34"/>
                <a:cs typeface="Arial" pitchFamily="34"/>
              </a:rPr>
              <a:t>Einsetzen in IS, oder LM </a:t>
            </a:r>
            <a:endParaRPr lang="de-DE" dirty="0"/>
          </a:p>
        </p:txBody>
      </p:sp>
      <p:sp>
        <p:nvSpPr>
          <p:cNvPr id="27" name="Rechteck 26"/>
          <p:cNvSpPr/>
          <p:nvPr/>
        </p:nvSpPr>
        <p:spPr>
          <a:xfrm>
            <a:off x="4804292" y="3511448"/>
            <a:ext cx="4555478" cy="369332"/>
          </a:xfrm>
          <a:prstGeom prst="rect">
            <a:avLst/>
          </a:prstGeom>
        </p:spPr>
        <p:txBody>
          <a:bodyPr wrap="none">
            <a:spAutoFit/>
          </a:bodyPr>
          <a:lstStyle/>
          <a:p>
            <a:r>
              <a:rPr lang="de-DE" dirty="0">
                <a:latin typeface="Times New Roman" pitchFamily="18"/>
                <a:ea typeface="Arial" pitchFamily="34"/>
                <a:cs typeface="Arial" pitchFamily="34"/>
              </a:rPr>
              <a:t>→ Y</a:t>
            </a:r>
            <a:r>
              <a:rPr lang="de-DE" baseline="30000" dirty="0">
                <a:latin typeface="Times New Roman" pitchFamily="18"/>
                <a:ea typeface="Arial" pitchFamily="34"/>
                <a:cs typeface="Arial" pitchFamily="34"/>
              </a:rPr>
              <a:t>*</a:t>
            </a:r>
            <a:r>
              <a:rPr lang="de-DE" dirty="0">
                <a:latin typeface="Times New Roman" pitchFamily="18"/>
                <a:ea typeface="Arial" pitchFamily="34"/>
                <a:cs typeface="Arial" pitchFamily="34"/>
              </a:rPr>
              <a:t>=500 – 1500 ∙ 0,05=400+500 ∙ 0,05=425 </a:t>
            </a:r>
            <a:endParaRPr lang="de-DE" dirty="0"/>
          </a:p>
        </p:txBody>
      </p:sp>
      <p:sp>
        <p:nvSpPr>
          <p:cNvPr id="28" name="Rechteck 27"/>
          <p:cNvSpPr/>
          <p:nvPr/>
        </p:nvSpPr>
        <p:spPr>
          <a:xfrm>
            <a:off x="9138389" y="3500074"/>
            <a:ext cx="1184363" cy="369332"/>
          </a:xfrm>
          <a:prstGeom prst="rect">
            <a:avLst/>
          </a:prstGeom>
        </p:spPr>
        <p:txBody>
          <a:bodyPr wrap="none">
            <a:spAutoFit/>
          </a:bodyPr>
          <a:lstStyle/>
          <a:p>
            <a:pPr hangingPunct="0"/>
            <a:r>
              <a:rPr lang="de-DE" dirty="0">
                <a:latin typeface="Times New Roman" pitchFamily="18"/>
                <a:ea typeface="Arial" pitchFamily="34"/>
                <a:cs typeface="Arial" pitchFamily="34"/>
              </a:rPr>
              <a:t>→ </a:t>
            </a:r>
            <a:r>
              <a:rPr lang="de-DE" b="1" dirty="0">
                <a:latin typeface="Times New Roman" pitchFamily="18"/>
                <a:ea typeface="Arial" pitchFamily="34"/>
                <a:cs typeface="Arial" pitchFamily="34"/>
              </a:rPr>
              <a:t>Y</a:t>
            </a:r>
            <a:r>
              <a:rPr lang="de-DE" b="1" baseline="30000" dirty="0">
                <a:latin typeface="Times New Roman" pitchFamily="18"/>
                <a:ea typeface="Arial" pitchFamily="34"/>
                <a:cs typeface="Arial" pitchFamily="34"/>
              </a:rPr>
              <a:t>*</a:t>
            </a:r>
            <a:r>
              <a:rPr lang="de-DE" b="1" dirty="0">
                <a:latin typeface="Times New Roman" pitchFamily="18"/>
                <a:ea typeface="Arial" pitchFamily="34"/>
                <a:cs typeface="Arial" pitchFamily="34"/>
              </a:rPr>
              <a:t>=425</a:t>
            </a:r>
          </a:p>
        </p:txBody>
      </p:sp>
      <p:pic>
        <p:nvPicPr>
          <p:cNvPr id="30" name="Grafik 29"/>
          <p:cNvPicPr>
            <a:picLocks noChangeAspect="1"/>
          </p:cNvPicPr>
          <p:nvPr/>
        </p:nvPicPr>
        <p:blipFill>
          <a:blip r:embed="rId2"/>
          <a:stretch>
            <a:fillRect/>
          </a:stretch>
        </p:blipFill>
        <p:spPr>
          <a:xfrm>
            <a:off x="3600000" y="3960000"/>
            <a:ext cx="4584589" cy="2755631"/>
          </a:xfrm>
          <a:prstGeom prst="rect">
            <a:avLst/>
          </a:prstGeom>
        </p:spPr>
      </p:pic>
      <p:pic>
        <p:nvPicPr>
          <p:cNvPr id="31" name="Grafik 30"/>
          <p:cNvPicPr>
            <a:picLocks noChangeAspect="1"/>
          </p:cNvPicPr>
          <p:nvPr/>
        </p:nvPicPr>
        <p:blipFill>
          <a:blip r:embed="rId3"/>
          <a:stretch>
            <a:fillRect/>
          </a:stretch>
        </p:blipFill>
        <p:spPr>
          <a:xfrm>
            <a:off x="3600000" y="3960000"/>
            <a:ext cx="4584589" cy="2755631"/>
          </a:xfrm>
          <a:prstGeom prst="rect">
            <a:avLst/>
          </a:prstGeom>
        </p:spPr>
      </p:pic>
      <p:pic>
        <p:nvPicPr>
          <p:cNvPr id="32" name="Grafik 31"/>
          <p:cNvPicPr>
            <a:picLocks noChangeAspect="1"/>
          </p:cNvPicPr>
          <p:nvPr/>
        </p:nvPicPr>
        <p:blipFill>
          <a:blip r:embed="rId4"/>
          <a:stretch>
            <a:fillRect/>
          </a:stretch>
        </p:blipFill>
        <p:spPr>
          <a:xfrm>
            <a:off x="3600000" y="3960000"/>
            <a:ext cx="4584589" cy="2755631"/>
          </a:xfrm>
          <a:prstGeom prst="rect">
            <a:avLst/>
          </a:prstGeom>
        </p:spPr>
      </p:pic>
      <p:sp>
        <p:nvSpPr>
          <p:cNvPr id="33" name="Rechteck 32"/>
          <p:cNvSpPr/>
          <p:nvPr/>
        </p:nvSpPr>
        <p:spPr>
          <a:xfrm>
            <a:off x="3604944" y="5496720"/>
            <a:ext cx="425116" cy="307777"/>
          </a:xfrm>
          <a:prstGeom prst="rect">
            <a:avLst/>
          </a:prstGeom>
        </p:spPr>
        <p:txBody>
          <a:bodyPr wrap="none">
            <a:spAutoFit/>
          </a:bodyPr>
          <a:lstStyle/>
          <a:p>
            <a:r>
              <a:rPr lang="de-DE" sz="1400" dirty="0">
                <a:latin typeface="Times New Roman" pitchFamily="18"/>
                <a:ea typeface="Arial" pitchFamily="34"/>
                <a:cs typeface="Arial" pitchFamily="34"/>
              </a:rPr>
              <a:t>i</a:t>
            </a:r>
            <a:r>
              <a:rPr lang="de-DE" sz="1400" baseline="30000" dirty="0">
                <a:latin typeface="Times New Roman" pitchFamily="18"/>
                <a:ea typeface="Arial" pitchFamily="34"/>
                <a:cs typeface="Arial" pitchFamily="34"/>
              </a:rPr>
              <a:t>* </a:t>
            </a:r>
            <a:r>
              <a:rPr lang="de-DE" sz="1400" dirty="0">
                <a:latin typeface="Times New Roman" pitchFamily="18"/>
                <a:ea typeface="Arial" pitchFamily="34"/>
                <a:cs typeface="Arial" pitchFamily="34"/>
              </a:rPr>
              <a:t>=</a:t>
            </a:r>
            <a:endParaRPr lang="de-DE" sz="1400" dirty="0"/>
          </a:p>
        </p:txBody>
      </p:sp>
      <p:sp>
        <p:nvSpPr>
          <p:cNvPr id="34" name="Rechteck 33"/>
          <p:cNvSpPr/>
          <p:nvPr/>
        </p:nvSpPr>
        <p:spPr>
          <a:xfrm>
            <a:off x="7250730" y="5927022"/>
            <a:ext cx="744114" cy="307777"/>
          </a:xfrm>
          <a:prstGeom prst="rect">
            <a:avLst/>
          </a:prstGeom>
        </p:spPr>
        <p:txBody>
          <a:bodyPr wrap="none">
            <a:spAutoFit/>
          </a:bodyPr>
          <a:lstStyle/>
          <a:p>
            <a:r>
              <a:rPr lang="de-DE" sz="1400" dirty="0">
                <a:latin typeface="Times New Roman" pitchFamily="18"/>
                <a:ea typeface="Arial" pitchFamily="34"/>
                <a:cs typeface="Arial" pitchFamily="34"/>
              </a:rPr>
              <a:t>Y</a:t>
            </a:r>
            <a:r>
              <a:rPr lang="de-DE" sz="1400" baseline="30000" dirty="0">
                <a:latin typeface="Times New Roman" pitchFamily="18"/>
                <a:ea typeface="Arial" pitchFamily="34"/>
                <a:cs typeface="Arial" pitchFamily="34"/>
              </a:rPr>
              <a:t>*</a:t>
            </a:r>
            <a:r>
              <a:rPr lang="de-DE" sz="1400" dirty="0">
                <a:latin typeface="Times New Roman" pitchFamily="18"/>
                <a:ea typeface="Arial" pitchFamily="34"/>
                <a:cs typeface="Arial" pitchFamily="34"/>
              </a:rPr>
              <a:t>=425</a:t>
            </a:r>
            <a:endParaRPr lang="de-DE" sz="1400" dirty="0"/>
          </a:p>
        </p:txBody>
      </p:sp>
      <p:sp>
        <p:nvSpPr>
          <p:cNvPr id="35" name="Rechteck 34">
            <a:extLst>
              <a:ext uri="{FF2B5EF4-FFF2-40B4-BE49-F238E27FC236}">
                <a16:creationId xmlns:a16="http://schemas.microsoft.com/office/drawing/2014/main" id="{7E7226C5-956C-43B4-8CF5-004728FC735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13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4"/>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33" grpId="0"/>
      <p:bldP spid="3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1501</Words>
  <Application>Microsoft Office PowerPoint</Application>
  <PresentationFormat>Breitbild</PresentationFormat>
  <Paragraphs>169</Paragraphs>
  <Slides>9</Slides>
  <Notes>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9</vt:i4>
      </vt:variant>
    </vt:vector>
  </HeadingPairs>
  <TitlesOfParts>
    <vt:vector size="16" baseType="lpstr">
      <vt:lpstr>Arial</vt:lpstr>
      <vt:lpstr>Arial Unicode MS</vt:lpstr>
      <vt:lpstr>Calibri</vt:lpstr>
      <vt:lpstr>Calibri Light</vt:lpstr>
      <vt:lpstr>Cambria Math</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714</cp:revision>
  <dcterms:created xsi:type="dcterms:W3CDTF">2019-02-11T10:45:01Z</dcterms:created>
  <dcterms:modified xsi:type="dcterms:W3CDTF">2022-04-22T20:03:03Z</dcterms:modified>
</cp:coreProperties>
</file>