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1305" r:id="rId2"/>
    <p:sldId id="1306" r:id="rId3"/>
    <p:sldId id="1307" r:id="rId4"/>
    <p:sldId id="1308" r:id="rId5"/>
    <p:sldId id="1309" r:id="rId6"/>
    <p:sldId id="1310" r:id="rId7"/>
    <p:sldId id="1311" r:id="rId8"/>
    <p:sldId id="1312" r:id="rId9"/>
    <p:sldId id="1313" r:id="rId10"/>
    <p:sldId id="1314" r:id="rId11"/>
    <p:sldId id="1315" r:id="rId12"/>
    <p:sldId id="1372" r:id="rId13"/>
    <p:sldId id="1317"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63" d="100"/>
          <a:sy n="63" d="100"/>
        </p:scale>
        <p:origin x="6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10368" units="cm"/>
          <inkml:channel name="Y" type="integer" max="6912"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0-04-26T21:21:26.227"/>
    </inkml:context>
    <inkml:brush xml:id="br0">
      <inkml:brushProperty name="width" value="0.09333" units="cm"/>
      <inkml:brushProperty name="height" value="0.09333" units="cm"/>
      <inkml:brushProperty name="fitToCurve" value="1"/>
    </inkml:brush>
  </inkml:definitions>
  <inkml:trace contextRef="#ctx0" brushRef="#br0">-1058-485 0,'0'0'16,"0"0"-1,0 0 1,0 0 0,0 0-1,0 0 1,0 0-1,0 0 1,0 0 0,0 0-1,0 0 1,0 0 0,0 0-1,0 0 1,0 0-1,0 0 1,0 0 0,0 0-16,0 0 15,0 0 1,0 0 0,10 53-1,-5-53 1,6 5-1,5 6 1,0-1 0,-6-4-1,-5-6 1</inkml:trace>
  <inkml:trace contextRef="#ctx0" brushRef="#br0" timeOffset="-3589.69">0 0 0,'0'0'0</inkml:trace>
</inkml:ink>
</file>

<file path=ppt/ink/ink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1:21:31.057"/>
    </inkml:context>
    <inkml:brush xml:id="br0">
      <inkml:brushProperty name="width" value="0.09333" units="cm"/>
      <inkml:brushProperty name="height" value="0.09333" units="cm"/>
      <inkml:brushProperty name="fitToCurve" value="1"/>
    </inkml:brush>
  </inkml:definitions>
  <inkml:trace contextRef="#ctx0" brushRef="#br0">325-639 296 0,'2'-14'228'0,"5"9"-56"15,1 5 0-15,0 2-171 16,7 5 8-16,0-1-11 16,4 5 14-16,2-1-9 15,8 3 12-15,-3-1-10 16,14 5 10-16,-2-2-13 0,10 0 10 15,1-3-10-15,16-3 16 16,-8-3-5-16,12 0 23 16,-6-3-9-16,11-6 13 15,-11 3-17-15,17-6 8 16,-8-2-18-16,8-1 12 16,-2 1-15-16,8-1 10 15,-12 1-14-15,14-3 8 16,-10 3-9-16,-2-7 21 15,-13 3-7-15,5-9 18 16,-16 0-9-16,1-5 13 16,-9 1-20-16,3 0 16 15,-16 4-16-15,-3 4 12 16,-14 4-16-16,-1 3 14 16,-9 3-17-16,-6-5 10 15,-9-1-17-15,-3 5 6 0,-9-1-18 16,-9 1-19-16,-2 14-37 15,-10 3 191-15,0-1-450 16,-5 5 189-16</inkml:trace>
  <inkml:trace contextRef="#ctx0" brushRef="#br0" timeOffset="340.17">1144-1058 495 0,'-16'-10'175'0,"-1"-5"29"16,4 11-135-16,7-1-18 16,-1 1-27-16,1 8 9 15,8 5-24-15,-2 8 8 16,-4 4-17-16,-4 17 10 15,8 4-12-15,-7 10 12 16,-3 1-11-16,3 2 12 16,3-9-11-16,-6-4 11 15,3-10-10-15,10-11 10 16,1-10-14-16,8-11 9 0,9-13-17 16,13-17-68-16,-2-1-147 15,12-16 4-15,-4 1-125 16</inkml:trace>
  <inkml:trace contextRef="#ctx0" brushRef="#br0" timeOffset="572.29">1477-1117 301 0,'15'-17'255'0,"-7"7"-42"15,-6 6-66-15,-6 8-48 16,0 11-69-16,-4 10-2 16,-3 9-25-16,-4 10 15 15,1 0-6-15,-1 4 20 16,6-8-9-16,1-2 11 15,2-2-14-15,4-2 5 16,0-9-20-16,4-2 11 16,2-8-13-16,6-7 12 15,3-8 2-15,-2-10-268 16,-3-3 94-16</inkml:trace>
  <inkml:trace contextRef="#ctx0" brushRef="#br0" timeOffset="-706.72">-378 368 374 0,'-11'-15'237'16,"1"3"-22"-16,5-1-66 0,3-4-83 16,2 2-37-16,5-4 11 15,1 1-19-15,2-6 17 16,1-1-12-16,5-7 14 16,-1 1-17-16,8-1 9 0,-2-4-20 15,4 7 12-15,-2 4-16 16,5 4 9-16,-5 0-16 15,6 2 10-15,0-2-15 16,7-3 11-16,0 8-11 16,4-12 11-16,2 5-12 15,-2-4 12-15,-5 1-13 16,3-3 12-16,-2 12-11 0,0-2 12 16,3 4-12-16,1 3 12 15,0 1-10-15,0 3 11 16,-4 4-11-16,-3-1 13 15,-3 7-11-15,-1 1 10 16,-8-3-11-16,6 0 10 16,-3-3-12-16,5 1 11 15,-4 4-11-15,7 1 10 16,-7 1-12-16,2 6 11 16,-8-1-11-16,4-1 11 15,-4 3-10-15,0 1 12 16,-3 3-10-16,3 4 11 15,-4 0-11-15,2 4 11 16,-3-2-10-16,3 7 9 16,-2-7-10-16,3 0 12 15,-3 0-12-15,0-7 9 0,-1-1-10 16,1 4 11-16,-5 0-13 16,7 2 11-16,-4 4-11 15,1-4 11-15,-7 2-10 16,5 4 12-16,-8-10-10 15,7 4 10-15,1-4-10 16,5 6 9-16,-5-11-10 0,-1 5 10 16,-1 0-10-1,-1-1 10-15,-3-3-10 0,4 2 11 16,-1-1-12-16,-3-1 11 16,2 1-12-16,-2-1 11 15,-6 0-8-15,0-3 12 16,0 0-8-16,-2-1 20 15,4-5-10-15,-2 2 15 16,0 0-12-16,8-4 11 16,-8 2-18-16,0-2 9 15,2 0-13-15,0-4 18 16,-5 4-7-16,5-2 17 16,-2 0-12-16,9-2 9 15,3-1-20-15,3-1 4 16,-5 0-17-16,9-7 12 15,-2 3-10-15,0-5 10 16,-5 2-9-16,11 1 9 0,-4 1-10 16,-2 3 9-16,2-1-10 15,8-1 11-15,-6 3-11 16,-2 1 10-16,-3 0-11 16,1 2 10-16,-4 4-10 15,1 2 8-15,-1-2-10 16,4 6 11-16,-7 0-10 0,5 3 10 15,-5-3-8-15,3 2 11 16,-1-1-11-16,1 1 11 16,-1-4-11-16,1 3 10 15,-1-3-11-15,7 0 10 16,-2-2-10-16,2 0 11 16,2-2-11-16,-2 0 11 15,-3-2-12-15,3-2 12 16,-2 2-12-16,2-4 11 15,-5 1-9-15,1-1 11 16,-2-2-11-16,-3-1 11 16,-4-3-10-16,5 1 12 15,-1-2-13-15,0 5 12 16,-1 0-12-16,-3 3 11 16,-2-3-12-16,2 0 11 15,0-3-10-15,3-4 9 16,-1 1-10-16,0-3 11 15,1 0-11-15,1-4 11 0,3 2-10 16,-3-4 10-16,3 4-12 16,-1 2 12-16,-1 8-12 15,-3-3 12-15,-2 1-12 16,5-1 11-16,1 1-11 16,5-10 11-16,4 15-11 15,2-9 11-15,-2 2-12 0,0 1 11 16,-2 5-11-16,2-5 11 15,0 3-11-15,8 7 11 16,0-4-10-16,5-3 12 16,-5 3-12-16,5 2 12 15,-3-2-11-15,3 1 11 16,-5 5-12-16,3-2 11 16,1 4-11-16,-3-2 11 15,-3 0-12-15,-4 3 11 16,0 3-10-16,-2 0 10 15,-6 0-10-15,6 5 11 16,-2 2-11-16,4-5 12 16,-2 7-11-16,4-9 10 15,-4 0-10-15,6-1 11 16,-4-3-11-16,0-4 10 16,-2 4-9-16,0 4 10 0,0 0-12 15,-2 3 10-15,-5-1-12 16,1 5 11-16,-2-3-12 15,-5-1 13-15,-2-3-9 16,5 5 12-16,-3-3-10 16,4-2 10-16,-3 1-10 15,10 5 9-15,-5 1-10 0,3-2 10 16,-7-1-10-16,7 3 11 16,-11-3-11-16,5-6 10 15,-3 5-10-15,3 1 9 16,1-3-10-16,1-3 10 15,-3 4-11-15,7-3 11 16,-5-5-11-16,-1-3 11 16,5 1-9-16,1 2 10 15,-2-4-9-15,4 4 9 16,-3 0-9-16,1-4 10 16,-2-4-10-16,-3 3 10 15,1-3-10-15,2-3 11 16,-9 1-12-16,8-1 13 15,-5-1-12-15,1-3 11 16,3 4-11-16,1 1 11 0,-5 4-10 16,-1-9 10-16,0 4-10 15,-2 1 14-15,-4-1-7 16,3-6 12-16,-1 3-12 16,-2-5 12-16,0 0-14 15,0 0 7-15,-2 0-13 16,-1 2 11-16,3 0-12 15,-2-2 11-15,2 2-12 16,-2-4 12-16,0-2-12 16,0-2 11-16,2 2-11 15,-2-3 11-15,-2 7-12 0,2 3 11 16,-1 1-11-16,-1 0 12 16,2 0-11-16,0 3 12 15,-2-3-9-15,0 0 10 16,-1 0-6-16,-1 1 7 15,0 1-12-15,-1-2 9 16,3 5-11-16,-2-3 4 16,2 7-5-16,2 0 11 15,-3 1-9-15,3-1 12 16,0 0-11-16,0-3 11 16,0 3-11-16,0-7 10 15,-2 1-11-15,2-5 11 16,-3 4-12-16,1-2 12 0,2 7-11 15,0-3 11-15,2 3-12 16,0 2 12-16,-4-1-12 16,-1-1 11-16,3 4-12 15,-2-3 12-15,-4-1-11 16,-1 2 11-16,1-1-10 16,-3-1 10-16,5 2-10 15,-2 1 9-15,-5-3-11 0,0-3 11 16,1 1-11-16,-1-1 11 15,3 7-10-15,-1-6 11 16,-2 1-11-16,-1 1 10 16,-7-5-11-16,-7 1 12 15,3 7-13-15,-7-3 14 16,-1 8-11-16,3-2 11 16,9 2-9-16,-8-2 11 15,5-5-10-15,1-1 10 16,-2 0-11-16,0-7 10 15,6-2-11-15,-2 4 10 16,2-4-11-16,0-1 12 16,2 3-12-16,-2-2 11 15,0 4-12-15,-4 1 11 16,2-3-11-16,-4-4 11 16,1 4-11-16,-1-8 12 15,2 4-12-15,-9 0 11 0,1 2-12 16,-3-2 10-16,-2 5-11 15,0-3 10-15,7 6-11 16,-3 1 11-16,1 1-11 16,-3-3 11-16,2 3-9 15,-8 1 11-15,3 1-11 16,-8-1 12-16,7 0-10 16,-8-3 10-16,8 3-10 15,-6-3 9-15,6 5-10 0,-6 2 9 16,2 1-11-16,-3 1 10 15,3 2-10-15,-4 5 10 16,4-1-9-16,-7 2 10 16,5 3-10-16,-4 3 11 15,8-1-9-15,0-1 10 16,8-1-1-16,-2-1 2 16,-1-4-11-16,1 0 10 15,0 3-10-15,-10 1-1 16,6 1-1-16,-6 5 9 15,0 1-10-15,-5 0 11 16,9 2-11-16,-8 4 11 16,8 2-10-16,-9 4 11 15,7-1-11-15,-6 3 12 16,12-8-11-16,-6 0 11 0,12-4-10 16,-1 6 10-16,5-4-10 15,-5 0 9-15,10-2-10 16,-4 2 9-16,6-4-9 15,-3 6 9-15,6 2-11 16,-10 4 12-16,5-4-11 16,-4 5 11-16,0-3-10 15,-3 0 11-15,5 1-11 16,-8 3 10-16,3 1-11 0,-8 3 10 16,3-1-11-16,-7 6 12 15,2-4-11-15,-4 1 12 16,10-1-11-16,-2 2 12 15,9-7-12-15,2 7 11 16,8-8-12-16,0 5 11 16,5-5-12-16,4 7 10 15,6-9-10-15,0 5 9 16,0-5-9-16,4 3 11 16,-4-8-10-16,0 4 11 15,-2-8-9-15,4-4 10 16,-6 2-10-16,4-7 10 15,0-2-13-15,0-1 10 16,2-1-12-16,4-8 8 0,2 4-12 16,9-15-76-16,4 0 528 15,9-33-812-15,1-11 366 16</inkml:trace>
  <inkml:trace contextRef="#ctx0" brushRef="#br0" timeOffset="-6351.03">548 164 331 0,'-6'-11'102'15,"2"5"26"-15,0-7-58 16,-3 3-12-16,-1-5 34 0,4 2-6 15,-7-4 16-15,3 3-31 16,-3-5 2-16,3 2-37 16,-3 2 8-16,1 5-24 15,-5 10 10-15,2-5-17 16,-6 12 9-16,0-5-18 16,-4 0 7-16,0-8-13 0,-8 20 9 15,1-1-11 1,-4 8 10-16,-1 6-9 0,-1 5 12 15,6-5-12-15,-1 7 12 16,3 0-11-16,9 6 11 16,2 0-13-16,3 6 12 15,3-10-13-15,3 8 12 16,-3-4-12-16,5 2 12 16,2-10-12-16,6 2 13 15,13-5-13-15,-1-1 12 16,7-7-11-16,5 2 12 15,-3-6-10-15,0-7 11 16,9-4-9-16,5-8 10 16,6-4-10-16,5-15 12 15,0-2-9-15,7-13 15 16,-11 0-9-16,7-10 13 16,-7 2-12-16,5-3 12 0,-14 7-15 15,8-4 10-15,-16 10-11 16,-2 1 18-16,-10 7-8 15,-9 1 26-15,-8 6-9 16,-8-2 17-16,-3 2-19 16,-8-2 8-16,-2 2-26 15,-7 4 6-15,-1 1-18 16,-7 7 10-16,2 1-13 16,0 0 9-16,5-1-11 0,-5 5 10 15,6 2-10-15,1 2 11 16,6 3-11-16,4 3 12 15,8-6-12-15,5 0 9 16,6 0-46-16,8-4-59 16,7 4-257-16,12-2 28 15</inkml:trace>
  <inkml:trace contextRef="#ctx0" brushRef="#br0" timeOffset="-5548.24">2469 134 267 0,'11'-8'187'16,"-7"1"1"-16,-2-1-23 15,-4 2-42-15,0-5 17 16,-4 3-50-16,-5-1 3 15,0 5-34-15,-10 0-3 0,-2 4-37 16,-8 8 2-16,-9 5-25 16,-9 14 9-16,1 1-10 15,-9 14 13-15,2-4-10 16,2 6 13-16,3-6-12 16,4 6 13-16,12-4-14 15,9 9 11-15,4-9-12 16,10 4 9-16,7-10-12 15,4 3 9-15,6-11-11 0,13-3 13 16,8-6-10-16,18-5 13 16,3-18-8-16,17-13 11 15,-1-10-11-15,11-18 11 16,-7-3-9-16,6-11 20 16,-7 4-9-16,-4-2 19 15,-17 6-8-15,-8 1 24 16,-19 12-11-16,-17-3 19 15,-14 18-14-15,-11 0 8 16,-11 6-27-16,-17 2 1 16,-1 13-23-16,-11-2 7 15,4 10-14-15,-5 2 9 16,10 2-30-16,1 3-56 16,7 0 360-16,8 3-642 15,19-3 272-15</inkml:trace>
  <inkml:trace contextRef="#ctx0" brushRef="#br0" timeOffset="15692.42">6117-1388 326 0,'2'-9'287'15,"-2"5"-47"-15,0 0-39 0,-8 6-84 0,8 0-47 16,-11 4-22-16,1 7-14 16,-9 12-17-16,2 7 2 15,-15 14-8-15,3 5 10 0,-3 14-11 16,5-12 9-16,-1 3-11 15,9-16 5-15,7-2-10 16,1-23 9-16,5 4-11 16,4-11 8-16,8 1-19 15,3-11-3-15,7 2-46 16,6-15 1-16,7-6-238 16,3-13 49-16</inkml:trace>
  <inkml:trace contextRef="#ctx0" brushRef="#br0" timeOffset="15933.2">6484-1374 691 0,'4'-2'199'16,"-4"11"45"-16,-13 5-188 16,-4 3-40-16,-4 15-4 0,-6 4 16 15,-7 8 3-15,9-4 13 16,0 19-8-16,6-13 3 15,6-2-19-15,7-2-3 16,4-10-15-16,4-17 7 16,10-3-11-16,5-5 12 15,15-14-45-15,-3-7-15 16,15-18-242-16,5-8 39 0</inkml:trace>
  <inkml:trace contextRef="#ctx0" brushRef="#br0" timeOffset="16203.61">7065-1441 602 0,'8'2'220'16,"-12"6"15"-16,-13 7-150 0,-8 6-46 16,-2 4-10-16,-9 11 0 15,8 2 14-15,-1 2-6 16,10-4 8-16,2 8-14 15,11-8-3-15,2-2-18 16,4-3 3-16,8-10-14 16,9-8 10-16,0-11-10 15,6-6 10-15,10-13-25 0,3-2-5 16,4-12-49-16,2 1-8 16,3-6-134-16,-5 11-65 15,0 0-17-15</inkml:trace>
  <inkml:trace contextRef="#ctx0" brushRef="#br0" timeOffset="14291.87">4255-352 640 0,'-10'0'179'15,"1"0"43"-15,3 0-164 16,4 0-28-16,0-4 5 16,2-13 2-16,2-4 11 15,2-9-7-15,2-6 1 16,7-10-13-16,4 2-3 0,6-9-17 15,0 0 1-15,7-8-11 16,-1 9 8-16,7-9-11 16,2 6 12-16,6-8-12 15,-2 6 11-15,9-6-7 16,-7 12 8-16,4-2-12 16,-5 16 12-16,5-1-12 15,-6 6 7-15,2 0-6 16,-4 9 9-16,7 0-10 15,-11 6 11-15,6 0-11 16,-2 1 9-16,4-1-10 16,-2 2 11-16,11-2-12 15,-7 2 12-15,13-1-12 16,-15-1 12-16,15-4-11 16,-10 2 13-16,12-2-11 15,-11 0 13-15,13 2-10 16,-16 6 10-16,3 5-11 0,-14-1 10 15,2 5-11-15,-9-2 10 16,1 6-10-16,-7 0 13 16,5 0-8-16,-5 4 11 15,4 4-10-15,0-8 9 16,9 2-10-16,-2-2 10 16,8 5-9-16,-8-5 13 15,6 6-9-15,-11 0 10 0,3 9-13 16,-9-5 6-16,7 7-12 15,-7-2 8-15,12 0-11 16,-3-5 10-16,8-1-10 16,-8-7 12-16,10-2 1 15,-8-2 17-15,6-5-4 16,-3 1 12-16,3 2-9 16,-2-2-2-16,4-1-16 15,-6 7 3-15,9-2-12 16,-5 0 9-16,4 2-9 15,-4 0 10-15,4-2-11 16,-10 2 10-16,8 0-11 16,-8 0 9-16,1-2-9 15,-5 6 10-15,6-2-10 16,-11-2 11-16,11 0-10 0,-5 4 9 16,11-6-9-16,-6 2 10 15,11-6-11-15,-10 2 12 16,12-3-12-16,-11 1 10 15,4-4-11-15,-4 3 11 16,2 3-11-16,-6 2 10 16,6 0-10-16,-7 2 11 15,9 0-11-15,-4-2 12 16,4-5-10-16,-8-1 10 0,4 2-10 16,-13-1 11-16,-2-3-13 15,-1 6 11-15,-1 1-11 16,-11 1 10-16,7-2-10 15,-9 8 11-15,1-4-10 16,-7 5 10-16,8-5-8 16,-5 2 10-16,1-7-11 15,0 5 12-15,-6-2-11 16,-4-2 10-16,2 6-9 16,2 5 2-16,4-5 0 15,3 4 10-15,3 7-11 16,3-7 8-16,-5 9-2 15,-2-7 0-15,5 11-12 16,-7-2 11-16,-8 10-10 16,6-1 11-16,2 9-10 0,-2-5 11 15,9 6-10-15,-3-3 10 16,-1 5-10-16,-5-4 10 16,2 2-11-16,-4-7 10 15,2 1-10-15,-4-5 10 16,4 9-11-16,0-7 11 15,-2 9-9-15,7 0 10 16,1 0-10-16,-6-11 10 0,0 8-11 16,0-11 10-16,0-6-10 15,0 5 9-15,1 5-10 16,1-5 11-16,0 6-11 16,-4 5 11-16,0-5-11 15,2 3 11-15,-2-1-10 16,0-2 9-16,-2 7-9 15,4-6 9-15,-4 1-9 16,4-4 9-16,-2-2-9 16,4-4 10-16,-4 0-10 15,5-4 11-15,-3 0-2 16,0 2 11-16,-2-5-10 16,6-1 11-16,-4 2-10 15,2-3 3-15,1 1-11 16,-1-1 10-16,-2 1-12 15,0-5 11-15,-4 2-8 0,2-3 11 16,0 5-10-16,0-4 11 16,0 7-13-16,4-2 9 15,-2 5-13-15,2-5 11 16,1 6-11-16,-3-5 10 16,2 3-10-16,-4-2 11 15,2 0-10-15,-2-5 10 16,0-2-9-16,-2-2 11 15,4 3-11-15,-2-5 9 0,-2-4-9 16,2 4 7-16,2-2-10 16,0 0 10-16,-2 2-9 15,4 6 10-15,-4-3-10 16,5 1 10-16,-5 4-10 16,0-3 11-16,0 1-11 15,2-1 12-15,-4-1-10 16,2-10 10-16,-2 10-10 15,2-8 10-15,0 0-9 16,0 4 15-16,-5-2-1 16,3-6 10-16,0 8-7 15,-2-4 9-15,-2-1-15 16,3 10 0-16,-1-7-11 16,2-2 8-16,-6 8-13 15,1-2 11-15,3-2-9 16,-6 5 10-16,-3-1-9 15,5-4 12-15,-5 0-10 0,0 0 9 16,-1-6-7-16,5-2 9 16,-1-3-11-16,1 1 11 15,-3 2-10-15,9 6 8 16,-7-3-10-16,-1 1 10 16,3 2-12-16,-5-2 9 0,-1-6-10 15,5 4 11-15,-3 6-12 16,5 0 11-16,-1 0-10 15,-1 0 12-15,1 4-11 16,4-1 11-16,-7-8-10 16,3 3 11-16,-3 0-10 15,-10-6 10-15,4-4-10 16,-4-1 11-16,7-6-12 16,-5 2 11-16,4 3-12 15,-2-1 11-15,2 3-13 16,3 1 12-16,1 1-11 15,1-7 10-15,-3 2-10 16,0-1 12-16,3-3-10 16,-3 0 10-16,0 0-11 15,1 2 12-15,1 3-12 16,1-1 11-16,-3 5-11 0,5 1 10 16,-5 1-11-16,3 2 11 15,-3-2-10-15,0-1 11 16,-6-1-11-16,2-1 10 15,1-1-10-15,-1-1 10 16,-2 5-11-16,6 0 10 16,-4-1-11-16,0 7 11 15,1 0-12-15,-1 0 11 16,0 2-11-16,2 1 12 0,-4 1-11 16,7 2 13-16,-7 0-12 15,4 3 12-15,0 1-12 16,3 1 11-16,-5-1-12 15,6-1 12-15,1 1-11 16,-1-1 11-16,-2 1-11 16,5-1 11-16,2 1-11 15,-5-1 10-15,7 3-11 16,8 1 10-16,-8 6-11 16,4-2 11-16,4 6-9 15,0-2 10-15,-4 2-9 16,2-4 10-16,-6 0-10 15,-6-10 10-15,3-1-9 0,5 0 11 16,0-6-10-16,2 3 9 16,11 3-11-16,-11-4 11 15,2-4-12-15,-6 5 11 16,4-1-10-16,-5 0 12 16,3 4-12-16,-2-1 11 15,0-5-9-15,0 4 10 16,-7-6-10-16,5-6 12 15,-5 4-11-15,1 2 10 16,-5-15-10-16,7 4 10 0,-3 5-12 16,-4-7 11-16,3-3-10 15,1 11 9-15,-10-3-12 16,8 4 11-16,-3 2-11 16,3 6 10-16,-4-4-11 15,2 2 12-15,-8-2-11 16,6 0 11-16,-6 2-11 15,0-2 11-15,4 2-11 16,2 0 12-16,-8 3-12 16,6-3 11-16,-4 0-11 15,2 0 12-15,-5 2-13 16,5-4 12-16,-8 4-11 16,4 0 11-16,-1 5-11 15,1-9 12-15,2 4-10 16,6-4 9-16,-4 11-9 15,4-9 10-15,-2 2-11 0,0-2 10 16,-2 0-9-16,6-4 9 16,-6 2-11-16,5 6 12 15,-3 3-12-15,0-3 11 16,-5-2-10-16,6 1 10 16,-10-3-11-16,5-2 11 15,0-2-11-15,6 4 12 16,4 4-11-16,3 0 11 0,3-6-11 15,1 2 11-15,-6-6-11 16,3 2 11-16,3-2-10 16,-3 6 9-16,3 0-10 15,0-6 9-15,2 6-10 16,1-4 9-16,-1-4-11 16,6 3 10-16,0 3-8 15,-4-6 10-15,4 0-9 16,-4 4 11-16,-4-15-11 15,6 4 12-15,2-2-11 16,-6-6 11-16,6-6-11 16,-2 10 10-16,-11-10-10 15,5 2 11-15,2 6-11 16,-5 2 12-16,-3-4-12 16,3 8 11-16,-1 0-11 15,-3 1 10-15,-1 1-11 0,1 1 11 16,-4-3-11-16,0 0 10 15,0-1-9-15,3 1 10 16,-3 0-12-16,2 3 10 16,-2 4-11-16,2 1 9 15,-4 1-11-15,5 6 12 16,-5 2-10-16,2 3 12 16,-2-3-10-16,2 0 12 15,-2 0-12-15,2-4 0 0,3 3 1 16,-1-1 11-16,0-2-12 15,2 0 11-15,1 2 0 16,-1 0-1-16,-2 0-12 16,5 0 11-16,-5 4-12 15,5 1 11-15,-7 1-9 16,2 3 9-16,0-1-10 16,3 5 12-16,-1 0-11 15,5-1 10-15,-1 7-11 16,5 1 10-16,-2 3-9 15,1 2 11-15,1 1-12 16,0-5 12-16,0 8-12 16,6-12 12-16,-2 4-11 15,0-4 11-15,0 2-11 0,2-6 12 16,-4 0-11-16,2 4 10 16,0-11-10-16,2 1 10 15,-2-3-11-15,2 0 12 16,0-8-11-16,-4 9 12 15,4-3-9-15,-2-6 11 16,-2 0-10-16,-2-3 11 16,-5-3-10-16,-3 4 9 15,-5-5-12-15,2 3 11 16,-6-9-12-16,4 3 10 0,5-3-11 16,-3 4 10-16,2 1-13 15,1 10 12-15,-5-2-12 16,-2 4 12-16,10 2-11 15,-1-4 12-15,-1 0-10 16,7 4 10-16,-2-2-10 16,-7 0 11-16,3 5-11 15,-5-5 10-15,-4 2-10 16,2-2 10-16,-4 0-11 16,-2 3 9-16,-7-1-9 15,7-4 10-15,-2 6-10 16,2 0 12-16,0-4-10 15,4 3 10-15,-11-1-10 16,7-6 10-16,-2 6-11 16,-3-4 11-16,-1 2-11 0,6 0 11 15,-7 2-11-15,5-4 10 16,-5 3-11-16,5-6 12 16,-4 1-13-16,1-2 13 15,1 4-11-15,4 4 11 16,-2-2-10-16,3 1 10 15,3-1-10-15,5-4 10 16,-1-3-10-16,0-1 11 0,3 2-12 16,1-5 10-16,-6 9-12 15,5 0 11-15,3 0-11 16,-1 2 11-16,1 5-11 16,7-5 12-16,-4 2-10 15,4-2 10-15,0 0-9 16,-3 0 10-16,7 1-10 15,-6-3 11-15,0-3-10 16,-2-3 9-16,-3 4-10 16,-3 0 9-16,-1-4-9 15,-4 1 10-15,2 3-10 16,-1-12 10-16,-8 1-10 16,8-2 9-16,-8 0-1 15,3 5 1-15,2-1-13 16,11-6 12-16,-5 7-11 15,9-3 1-15,0 3 0 0,-2 3 12 16,4 3-12-16,-1 2 12 16,-1 0-11-16,0 0 10 15,4 2-10-15,-8-2 11 16,3 4-10-16,3-4 9 16,-2 0-9-16,2-2 9 15,4 4-14-15,-2-3 11 0,2 6-12 16,-2-1 10-16,4 2-9 15,1-2-4-15,3 4-87 16,3-4-43-16,-9-14-292 16,-4-14 1-16</inkml:trace>
  <inkml:trace contextRef="#ctx0" brushRef="#br0" timeOffset="15198.05">4900-1066 599 0,'-5'4'179'0,"8"0"25"16,5 7-155-16,9 1-44 15,4-5-3-15,8-5-8 16,5 4 15-16,15-4-1 16,-3 0 14-16,19 0-7 15,-21 1 21 1,3 1-22-16,56-4-13 0,-6 0 9 16,10 2-4-16,-10 2 13 15,-15 2-6-15,-6-4 12 16,19 3-9-16,-5-7-6 15,14-5-4-15,-18-10 7 16,19 7-11-16,-16-3 10 16,8-8 3-16,-9 9 2 15,11 1-7-15,-19 5 9 16,2 4-11-16,-19 6 6 0,3 2-13 16,-18 0 8-16,5-3-11 15,-13 1 10-15,2-8-2 16,-2 1 16-16,8-3-6 15,-8-4 13-15,11-7-9 16,-9 4 4-16,-4 0-11 16,-15 5 5-16,0 2-7 15,-10 6 11-15,-5 0-8 16,-1 2 7-16,-3-2-9 16,0 0 8-16,-2-2-5 15,2 2 8-15,1-2-7 16,1 2 9-16,-2 0-8 15,3 0 3-15,-3-3-12 16,-2 1 7-16,-2 0-11 0,0 2-4 16,-4-2 1-16,-1 2 8 15,-3-2-10-15,0 0-14 16,-5-4-63-16,0 1-31 16,-4-5-250-16,3 1 11 15</inkml:trace>
  <inkml:trace contextRef="#ctx0" brushRef="#br0" timeOffset="17109.29">6195-161 621 0,'-6'0'190'0,"-9"0"39"16,2 0-157-16,-6 5-29 16,0-5 4-16,-4 0 10 15,2-5 10-15,-4 14-4 16,2-9 0-16,-3 4-21 16,1 9-12-16,-4 4-23 15,1-7 0-15,-3 22-11 0,5-5 10 16,-5 9-10-16,6 0 12 15,1-1-11-15,8-5 9 16,-1 6-10-16,10-13 11 16,3 4-10-16,4-6 10 15,4 2-10-15,5-8 8 16,6 0-9-16,1-4 11 16,8-3-9-16,3-10 12 15,5-9-7-15,-1-8 11 0,7-16-10 16,-2-1 8-16,2-11-9 15,-13 1 8-15,-4 2-11 16,-8 8 13-16,-13 2 0 16,-11 13 11-16,-6 7-10 15,-6 3 9-15,-4 3-14 16,-1-3-1-16,3 11-13 16,4 6 10-16,0-1-10 15,4-3-7-15,11 10-71 16,6-5 428-16,10-18-691 15,7-4 309-15</inkml:trace>
  <inkml:trace contextRef="#ctx0" brushRef="#br0" timeOffset="17832.25">7600-112 703 0,'-2'0'169'0,"-3"2"60"0,-1-2-195 15,-4 15-13-15,-5-3 15 16,-13 14 7-16,3-3 13 16,-13 13-5-16,2-5 2 15,-1 9-19-15,5 0-6 16,5 4-15-16,6-6 5 15,2 2-9-15,8-10 9 16,5-5-11-16,4-8 6 16,10-2-10-16,5-11 8 15,10-4-9-15,6-9 11 0,7-9-7 16,-2-8 13-16,10-10-6 16,-6-4 12-16,2-4-7 15,-8 4 11-15,-3 4-3 16,-8 5 10-16,-4 3-7 15,-9 7 7-15,-3 4-12 16,-5 1-2-16,-13-5-15 16,0 0 4-16,-6 6-13 15,-4 2 9-15,-4 3-15 16,4 10 10-16,-7 10-38 16,3 5-19-16,-5 4-69 15,5 15-245-15,6 10 35 16</inkml:trace>
  <inkml:trace contextRef="#ctx0" brushRef="#br0" timeOffset="7442.04">3383 1969 383 0,'-4'-11'311'0,"-9"11"-67"0,-3 0-9 15,1 2-205-15,0 0-13 16,-2 0 6-16,-4-2 6 16,2 7 11-16,-2-3-8 15,0 4 9-15,0 9-16 16,2 0-10-16,0 4-14 15,2-2 7-15,0 4-10 16,7-4 11-16,1 4-12 16,3-2 9-16,6 5-10 15,0-1 11-15,6 0-12 16,1-2 9-16,3-4-8 16,1-2 9-16,4-8-10 15,-1-5 13-15,5-6-7 16,2-5 12-16,7-18-7 15,1-6 10-15,13-20-8 16,0-6 9-16,5-12-9 16,-1 6 11-16,3 1-7 0,-41 35 42 47,-4 14 44-47,0 1-36 0,-1-28-11 0,-18 15-3 15,-17 3-21-15,-10 10-7 16,10 8-14-16,3-3 5 15,6 7-14-15,2 0 10 16,4 7-12-16,2 1 10 0,7 5-14 16,4-3 13-16,4 3-58 15,2 4-21-15,10-3-70 16,3-5-21-16,10 3-220 16,3 3 50-16</inkml:trace>
  <inkml:trace contextRef="#ctx0" brushRef="#br0" timeOffset="8607.04">3385 1093 737 0,'5'8'157'16,"5"9"66"-16,5 2-211 15,6 6-17-15,2-2 8 16,15 0-3-16,-2-4 13 15,8 0-5-15,4-4 14 16,20-4-8-16,-7-7 7 16,21-6-7-16,2-3 13 0,15-14-3 15,-6-2 11-15,12-4-6 16,-16 4 6-16,6-4-16 16,-20 10 2-16,-1 0-14 15,-23 5 4-15,1 1-12 16,-16 3 10-16,-2-2 1 15,-11-3 22-15,-2-4 6 16,-8-1 17-16,-5-6-8 16,0 1 0-16,-5-4-22 15,1 2-7-15,-2 0-14 16,-6 4 5-16,-5 4-11 16,-1 7 8-16,-11 3-10 15,0 5-4-15,-3 9-58 16,1 1-15-16,-8 5-266 15,12 8 33-15</inkml:trace>
  <inkml:trace contextRef="#ctx0" brushRef="#br0" timeOffset="6550.52">2111 1486 583 0,'-2'-2'169'16,"2"-2"39"-16,6-4-155 16,5-3-36-16,2-4-3 15,5-4-3-15,8-8 0 16,-3 0 2-16,6-9-1 15,3 6-1-15,4-5-2 16,-5 7-5-16,7-1-1 16,-6 8-1-16,4-5-1 15,-7 10 1-15,9-8 6 0,-8 7 3 16,1 1 2-16,-1 5 1 16,-1 1 0-16,-6 3-5 15,3 3-3-15,-14 2 4 16,3 2-4-1,19-6 3-15,4-7 12 16,6 0-11 0,8-8-1-16,-5 2-2 15,-1 0 2-15,-4 5 0 16,0-1 0-16,-6 2-1 0,2 1-2 16,-2 3-2-16,-2-6-1 15,-1 3 0-15,1 8 1 16,-2-1 3-16,-3-5 1 15,-2 6 3-15,5 4 2 16,-2-5 0-16,7-5 0 16,-7-1 1-16,6 5 0 15,0-9-2-15,-5-4 0 16,-6 0-4-16,13 5 0 16,-8-1-4-16,4 2 0 15,-1-1-1-15,9 3 0 16,-2-4-1-16,7-6 1 15,-3 0-1-15,9 2 1 16,-7-4 0-16,9 0-1 16,-5 8 0-16,5-2-1 0,-4 9 0 15,5 4 0-15,-9 4 0 16,-1 4 0-16,-6 2 0 16,0 3-1-16,-8-3 1 15,1 4 0-15,-3-3 0 16,4 1-1-16,-7 1 2 15,2-1-1-15,-1 3 0 0,3-1 1 16,-1 1 0-16,4-1 0 16,-1 1 0-16,1-3-1 15,-2-2-1-15,1-1 0 16,-1 1 1-16,-1-2 0 16,-1 2 1-16,2 11 0 15,-7-2 2-15,6 2 0 16,-5-2 0-16,3 2-1 15,-1-9 1-15,3 5-1 16,-6-3 0-16,5 5 1 16,-3-7 0-16,1 5 0 15,-12 0 0-15,6-3 1 16,-8 1-1-16,1 3 3 16,-4-3 2-16,8 4 1 15,-11 4-2-15,9 0 2 16,-11-3-4-16,0 8 0 0,-1-8-3 15,3 3 1-15,-4-4-1 16,5 4 1-16,-1-6-1 16,-2 1 2-16,3-1-1 15,-3 0 0-15,-2-1-1 16,7 3 1-16,-7 0-2 16,-4 0 1-16,4-1 1 15,5 7 0-15,-9-6 0 16,4 2 1-16,2-2-2 0,1 6-1 15,-5-6 0-15,6 6 0 16,-4 0-1-16,3 0 0 16,-5-4-1-16,2 1 1 15,2 1 0-15,3-2 1 16,-1-4-1-16,3 2 0 16,-3-3 1-16,-4-1 1 15,-2-5-1-15,1 5 1 16,-1-3 0-16,-4-4 0 15,4 1 4-15,-2-3 0 16,2 4 1-16,0 2-1 16,2 3-1-16,-2-5-2 15,0 5-3-15,-4-7 2 16,4 0-1-16,-2-4 1 16,0 2-2-16,0-4 6 15,2 2 0-15,-2-2 5 0,0-2-1 16,-4 6 6-16,4 0-3 15,-2 0 0-15,2-2-1 16,-2 2 0-16,0 0-5 16,-4-2-3-16,3 9-2 15,-5 1-1-15,2-1-2 16,-3 3 1-16,7 3 1 16,-8-4 0-16,5-9 0 0,-3 4 2 15,0-4-1-15,-5-6 1 16,2 4 0-16,-1 2 3 15,8-2 0-15,-7-2 1 16,3 6 1-16,-1 3-3 16,5-5-3-16,-7 2-2 15,7 4-2-15,2-3-1 16,0 1 1-16,-4-2 0 16,-1 2 1-16,3-1 1 15,-4-5 1-15,4 0 0 16,-3 6 0-16,1-6 2 15,-5-6-1-15,9 1 1 16,-2-1 1-16,0 0 0 16,6-3-2-16,2 14 0 15,-6-5-1-15,0 4 0 0,0-4-1 16,-9 2 0-16,1-2-1 16,-3 2 0-16,1-6 1 15,5 2 1-15,-1 4-1 16,-5-6 0-16,5 1 0 15,3 6-1-15,-5-6 0 16,6 3-1-16,4 3 2 16,-7-3-1-16,-3-3 1 0,4 8-3 15,-9-5 2-15,4 0-1 16,3 2 1-16,-3 2-2 16,1-6 1-16,-1 8-1 15,-1-2 0-15,-5-4 2 16,4 5 1-16,1-1 0 15,-5 2 1-15,2-8-1 16,4 6 0-16,-8-8 0 16,7 6-1-16,-3-8 1 15,7 12 0-15,-3-10-1 16,5 6 0-16,-3-8 1 16,3 6 0-16,0-7-1 15,-1 9 0-15,-3 1 1 16,1-3 0-16,-5 0 0 15,3 2 0-15,-6-13 1 16,3 3-1-16,-1 1-2 0,0 1 2 16,-2 0-1-16,5-1-1 15,-3 1 0-15,4-2 2 16,1-9-2-16,1 0 2 16,-3 6-1-16,1-1 1 15,1-3 0-15,-3 9-1 16,0 4 0-16,3 0-1 15,-5 2-1-15,3 4 1 16,-3-2-2-16,2-4 1 0,-4 2 0 16,0 2 1-16,3 2 1 15,3 2 0-15,-6 1 1 16,0 1 0-16,1-4-1 16,5 3 0-16,-8-5 1 15,11 10-2-15,-5-9 0 16,3 9 1-16,-5-6-1 15,4 7-1-15,-3-9 2 16,7 11 1-16,1 0-2 16,2-9 1-16,-9 0 1 15,0 1-1-15,3 1-1 16,-1-6 1-16,-6 5 0 16,11 5 0-16,2-5 0 15,-2-1 0-15,1 2 0 16,5 3 0-16,-4-5-2 15,2 5 0-15,4 1 1 0,-6-3-1 16,4 6 1-16,-4-5 2 16,4-2 0-16,-9-5 1 15,7 7-1-15,0-8 2 16,-2 0-2-16,-2 0 1 16,4 1 0-16,-11-8 0 15,-6-3 0-15,6 2 0 16,-1-5 0-16,1 5 0 0,0-3-1 15,7 1 0-15,-2-1-1 16,-1 1-1-16,1-3 2 16,-3 7-1-16,5 0 0 15,-3-2 0-15,3 6 0 16,-4 0 0-16,1-4 0 16,-4 1 0-16,1 10-1 15,-3-9 1-15,-2 4 0 16,5-4 0-16,-7 2 0 15,2-2 0-15,0 8 0 16,6-6-1-16,-8 2 2 16,5 2 0-16,-1-4-1 15,-2-4 1-15,0 4 0 16,3 0-2-16,-1 0 1 16,0-2 0-16,-2 2-1 15,2-2 1-15,-3 0 0 0,3 0 0 16,-4 8 1-16,8-2-1 15,-6-2-1-15,5 2 0 16,-3-4 0-16,2 0 1 16,-10 0 0-16,9 0 1 15,-3-6-1-15,2 14 2 16,-2-8-2-16,11-2 0 16,-7 9 0-16,5-5 2 15,-1-13-2-15,3 9 0 0,-2 0 1 16,-1-6 0-16,3 3-2 15,-3 5 1-15,-1 0 0 16,4-8 0-16,-5 2 1 16,0 1-1-16,5-5 1 15,-6 2 0-15,-3 1-1 16,4 1 1-16,-1-3 0 16,-3 7 0-16,4-2-1 15,3-4 0-15,-1 1 1 16,-1 1-1-16,4-2 1 15,-3-3 0-15,-1 3 0 16,-1 1 0-16,-2-1-1 16,3 0-1-16,-7 3 2 15,4-3 0-15,-3 4-1 0,-1-3 0 16,-2 3-1-16,2 0-1 16,-2 4 2-16,2-2 0 15,-2 0-1-15,2 4 2 16,-4 0 0-16,7 2-1 15,-5-2-1-15,2 5 1 16,4-3-1-16,0 4-1 16,-3-4 0-16,3-1 2 15,0 1-1-15,3 4 2 0,-1-8-2 16,7 9 1-16,0 1-1 16,0-4-1-16,-1 3 1 15,3 4-1-15,0-7 0 16,0 4 1-16,0-3 0 15,0-1 1-15,0-2 0 16,2-2 1-16,-4 0 0 16,2 3 0-16,-1-1 0 15,-1-2 0-15,2 2 0 16,0-6-1-16,0 6 0 16,2 0-1-16,-2-8 1 15,0 6-1-15,0 5 1 16,2 1 0-16,-5-8 0 15,3 13 0-15,-4-7 0 16,2 0 0-16,-3-4 2 16,1 1-1-16,-4-1 1 0,-1 0 0 15,0 0 0-15,-3-2-2 16,1 2 2-16,3 0-1 16,-1-2 1-16,-4-6 0 15,-2 2-1-15,7 4-2 16,-5-5 3-16,-2-1-3 15,7 6 1-15,1-4 1 0,-3 2 0 16,5-7-3-16,3 14 2 16,-4-10 0-16,-1 12 0 15,1-9 0-15,-1-1 1 16,5 3-1-16,-2 5 1 16,2-7-1-16,0 2 0 15,-5-3-1-15,-1-1 2 16,-3 0-1-16,5 0-1 15,-3 2 1-15,-6 8-1 16,5-4-1-16,-3 0 0 16,-6 0 1-16,2 5 0 15,0-9 0-15,-6 6 0 16,-1 0 1-16,-5 2 0 16,-3-4 1-16,-2 3 1 15,2-12 1-15,-6 3-1 16,9-2 0-16,-3-1 0 0,7-1 0 15,-3 4-1-15,7 2 1 16,-4-7-1-16,1-3 0 16,-3 3-1-16,6-1 1 15,-5-3 0-15,9-2 0 16,-4 7-1-16,9-1-1 16,1-1 0-16,4 4-2 15,5 8-1-15,4-7 0 0,0 8-1 16,0-6 2-16,4 6 0 15,3-1 1-15,8 0 6 16,-1-2-25-16,16 10 142 16,6-35-523-16,1-23 196 15</inkml:trace>
  <inkml:trace contextRef="#ctx0" brushRef="#br0" timeOffset="9159.98">4097 785 185 0,'-2'-4'179'0,"2"-2"-10"16,2-3-18-16,2 5-17 16,1 4-27-16,-3 2-13 15,-2 0-16-15,-4 13-8 16,-5 4-6-16,-3 17-9 15,-5 1-1-15,-9 16-16 16,5-4-6-16,-4 5-15 16,6-14 0-16,4 0-14 15,9-12 8-15,0-5-12 16,10-10 7-16,2-5-11 16,7-10 11-16,6-4-11 15,6-7 10-15,7-10-9 16,1-3 7-16,10-3-27 15,-6-5 4-15,6-10-17 16,-1 2 9-16,2 0-7 0,-6 0 24 16,2 12-2-16,-13 11 17 15,-8 11-12-15,-10 6 11 16,-7 12-3-16,-13-1 15 16,-4 16-2-16,-4 0 20 15,-8 15-2-15,-4 2 7 0,3 9-9 16,1-3 4-16,6 3-14 15,10-15 3-15,7-5-13 16,6-10 1-16,11-19-9 16,12-12 6-16,9-15-320 15,-9-7 109-15</inkml:trace>
  <inkml:trace contextRef="#ctx0" brushRef="#br0" timeOffset="7964.92">4184 1863 326 0,'19'9'134'16,"-9"-3"6"-16,7 5-78 0,-4-5-35 15,6 0 8-15,-7-1 21 16,1-1 19-16,-3-2 17 16,-3 2 7-16,-7-2-11 15,2 2-21-15,-2 7-15 16,-9 4-9-16,3 6 0 16,-7 6-5-16,-3 3 5 15,1-3-10-15,11 0-1 16,4-1-16-16,8-3 0 0,9-4-10 15,8-2 6-15,9-3-10 16,-5-9 10-16,3-5-8 16,-1-3 8-16,-3-7-6 15,-9-5 12-15,4-2-1 16,-2 0 15-16,4-6 5 16,-6 4-1-16,0-4-6 15,-6 2 6-15,-7-2 1 16,1 4 1-16,-7-4 8 15,-5 0 8-15,-1-5-13 16,-7 3-4-16,-10-2-18 16,0 3-2-16,-9 3-16 15,1 9 6-15,-9 5-15 16,2 7 9-16,-6 7-15 16,6 10-7-16,-4 4-107 0,8 0 19 15,-8 12-304-15,12-5 13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20.04.2022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641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14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D088B04-D973-4DE8-AC03-B1F696C1E115}"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401411"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28D59F9-AF27-478B-ABBE-5ADADA2E5190}" type="slidenum">
              <a:rPr lang="de-DE" sz="1200">
                <a:solidFill>
                  <a:srgbClr val="000000"/>
                </a:solidFill>
                <a:latin typeface="Sparkasse Rg" pitchFamily="34" charset="0"/>
              </a:rPr>
              <a:pPr algn="r" eaLnBrk="1" hangingPunct="1">
                <a:buClrTx/>
                <a:buFontTx/>
                <a:buNone/>
              </a:pPr>
              <a:t>10</a:t>
            </a:fld>
            <a:endParaRPr lang="de-DE" sz="1200">
              <a:solidFill>
                <a:srgbClr val="000000"/>
              </a:solidFill>
              <a:latin typeface="Sparkasse Rg" pitchFamily="34" charset="0"/>
            </a:endParaRPr>
          </a:p>
        </p:txBody>
      </p:sp>
      <p:sp>
        <p:nvSpPr>
          <p:cNvPr id="401412" name="Rectangle 3"/>
          <p:cNvSpPr>
            <a:spLocks noGrp="1" noRot="1" noChangeAspect="1" noChangeArrowheads="1" noTextEdit="1"/>
          </p:cNvSpPr>
          <p:nvPr>
            <p:ph type="sldImg"/>
          </p:nvPr>
        </p:nvSpPr>
        <p:spPr>
          <a:xfrm>
            <a:off x="92075" y="744538"/>
            <a:ext cx="6615113" cy="3722687"/>
          </a:xfrm>
          <a:ln/>
        </p:spPr>
      </p:sp>
      <p:sp>
        <p:nvSpPr>
          <p:cNvPr id="401413" name="Rectangle 4"/>
          <p:cNvSpPr>
            <a:spLocks noGrp="1" noChangeArrowheads="1"/>
          </p:cNvSpPr>
          <p:nvPr>
            <p:ph type="body" idx="1"/>
          </p:nvPr>
        </p:nvSpPr>
        <p:spPr>
          <a:xfrm>
            <a:off x="904875" y="4716463"/>
            <a:ext cx="4957763" cy="4433887"/>
          </a:xfrm>
          <a:noFill/>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de-DE"/>
          </a:p>
        </p:txBody>
      </p:sp>
    </p:spTree>
    <p:extLst>
      <p:ext uri="{BB962C8B-B14F-4D97-AF65-F5344CB8AC3E}">
        <p14:creationId xmlns:p14="http://schemas.microsoft.com/office/powerpoint/2010/main" val="1311818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326689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12</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245640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34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69247B2-41D2-489C-A107-E1842452A0E7}"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40345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F69C26F5-D671-40CF-8D25-8DC4A0306CB1}" type="slidenum">
              <a:rPr lang="de-DE" sz="1200">
                <a:solidFill>
                  <a:srgbClr val="000000"/>
                </a:solidFill>
                <a:latin typeface="Sparkasse Rg" pitchFamily="34" charset="0"/>
              </a:rPr>
              <a:pPr algn="r" eaLnBrk="1" hangingPunct="1">
                <a:buClrTx/>
                <a:buFontTx/>
                <a:buNone/>
              </a:pPr>
              <a:t>13</a:t>
            </a:fld>
            <a:endParaRPr lang="de-DE" sz="1200">
              <a:solidFill>
                <a:srgbClr val="000000"/>
              </a:solidFill>
              <a:latin typeface="Sparkasse Rg" pitchFamily="34" charset="0"/>
            </a:endParaRPr>
          </a:p>
        </p:txBody>
      </p:sp>
      <p:sp>
        <p:nvSpPr>
          <p:cNvPr id="403460" name="Rectangle 3"/>
          <p:cNvSpPr>
            <a:spLocks noGrp="1" noRot="1" noChangeAspect="1" noChangeArrowheads="1" noTextEdit="1"/>
          </p:cNvSpPr>
          <p:nvPr>
            <p:ph type="sldImg"/>
          </p:nvPr>
        </p:nvSpPr>
        <p:spPr>
          <a:xfrm>
            <a:off x="92075" y="744538"/>
            <a:ext cx="6615113" cy="3722687"/>
          </a:xfrm>
          <a:ln/>
        </p:spPr>
      </p:sp>
      <p:sp>
        <p:nvSpPr>
          <p:cNvPr id="40346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76287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83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D80A0D1-2000-4D58-B44F-FAD67E504749}"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9833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292581E5-F558-44C7-ACC4-B7162D3C67ED}"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98340" name="Rectangle 3"/>
          <p:cNvSpPr>
            <a:spLocks noGrp="1" noRot="1" noChangeAspect="1" noChangeArrowheads="1" noTextEdit="1"/>
          </p:cNvSpPr>
          <p:nvPr>
            <p:ph type="sldImg"/>
          </p:nvPr>
        </p:nvSpPr>
        <p:spPr>
          <a:xfrm>
            <a:off x="92075" y="744538"/>
            <a:ext cx="6615113" cy="3722687"/>
          </a:xfrm>
          <a:ln/>
        </p:spPr>
      </p:sp>
      <p:sp>
        <p:nvSpPr>
          <p:cNvPr id="39834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378891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6785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512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7946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8296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53064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3584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03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A6C623F-5A89-4F6B-B0D8-3142D21F65AF}"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40038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E1A1DAE7-36E9-4E62-907F-C6D2BAEC3DC1}"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400388" name="Rectangle 3"/>
          <p:cNvSpPr>
            <a:spLocks noGrp="1" noRot="1" noChangeAspect="1" noChangeArrowheads="1" noTextEdit="1"/>
          </p:cNvSpPr>
          <p:nvPr>
            <p:ph type="sldImg"/>
          </p:nvPr>
        </p:nvSpPr>
        <p:spPr>
          <a:xfrm>
            <a:off x="92075" y="744538"/>
            <a:ext cx="6615113" cy="3722687"/>
          </a:xfrm>
          <a:ln/>
        </p:spPr>
      </p:sp>
      <p:sp>
        <p:nvSpPr>
          <p:cNvPr id="40038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65989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20.04.2022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20.04.2022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20.04.2022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20.04.2022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20.04.2022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20.04.2022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20.04.2022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20.04.2022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20.04.2022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20.04.2022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20.04.2022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20.04.2022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560.png"/><Relationship Id="rId13" Type="http://schemas.openxmlformats.org/officeDocument/2006/relationships/image" Target="../media/image611.png"/><Relationship Id="rId18" Type="http://schemas.openxmlformats.org/officeDocument/2006/relationships/image" Target="../media/image66.png"/><Relationship Id="rId3" Type="http://schemas.openxmlformats.org/officeDocument/2006/relationships/image" Target="../media/image511.png"/><Relationship Id="rId21" Type="http://schemas.openxmlformats.org/officeDocument/2006/relationships/image" Target="../media/image69.png"/><Relationship Id="rId7" Type="http://schemas.openxmlformats.org/officeDocument/2006/relationships/image" Target="../media/image551.png"/><Relationship Id="rId12" Type="http://schemas.openxmlformats.org/officeDocument/2006/relationships/image" Target="../media/image601.png"/><Relationship Id="rId17" Type="http://schemas.openxmlformats.org/officeDocument/2006/relationships/image" Target="../media/image65.png"/><Relationship Id="rId2" Type="http://schemas.openxmlformats.org/officeDocument/2006/relationships/notesSlide" Target="../notesSlides/notesSlide12.xml"/><Relationship Id="rId16" Type="http://schemas.openxmlformats.org/officeDocument/2006/relationships/image" Target="../media/image640.png"/><Relationship Id="rId20" Type="http://schemas.openxmlformats.org/officeDocument/2006/relationships/image" Target="../media/image68.png"/><Relationship Id="rId1" Type="http://schemas.openxmlformats.org/officeDocument/2006/relationships/slideLayout" Target="../slideLayouts/slideLayout7.xml"/><Relationship Id="rId6" Type="http://schemas.openxmlformats.org/officeDocument/2006/relationships/image" Target="../media/image541.png"/><Relationship Id="rId11" Type="http://schemas.openxmlformats.org/officeDocument/2006/relationships/image" Target="../media/image591.png"/><Relationship Id="rId5" Type="http://schemas.openxmlformats.org/officeDocument/2006/relationships/image" Target="../media/image531.png"/><Relationship Id="rId15" Type="http://schemas.openxmlformats.org/officeDocument/2006/relationships/image" Target="../media/image630.png"/><Relationship Id="rId10" Type="http://schemas.openxmlformats.org/officeDocument/2006/relationships/image" Target="../media/image580.png"/><Relationship Id="rId19" Type="http://schemas.openxmlformats.org/officeDocument/2006/relationships/image" Target="../media/image67.png"/><Relationship Id="rId4" Type="http://schemas.openxmlformats.org/officeDocument/2006/relationships/image" Target="../media/image520.png"/><Relationship Id="rId9" Type="http://schemas.openxmlformats.org/officeDocument/2006/relationships/image" Target="../media/image570.png"/><Relationship Id="rId14" Type="http://schemas.openxmlformats.org/officeDocument/2006/relationships/image" Target="../media/image621.png"/><Relationship Id="rId22" Type="http://schemas.openxmlformats.org/officeDocument/2006/relationships/image" Target="../media/image7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destatis.de/DE/Themen/Wirtschaft/Volkswirtschaftliche-Gesamtrechnungen-Inlandsprodukt/Tabellen/inlandsprodukt-gesamtwirtschaft.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60.png"/><Relationship Id="rId3" Type="http://schemas.openxmlformats.org/officeDocument/2006/relationships/image" Target="../media/image55.png"/><Relationship Id="rId7" Type="http://schemas.openxmlformats.org/officeDocument/2006/relationships/image" Target="../media/image59.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11" Type="http://schemas.openxmlformats.org/officeDocument/2006/relationships/image" Target="NULL"/><Relationship Id="rId5" Type="http://schemas.openxmlformats.org/officeDocument/2006/relationships/customXml" Target="../ink/ink1.xml"/><Relationship Id="rId10" Type="http://schemas.openxmlformats.org/officeDocument/2006/relationships/customXml" Target="../ink/ink2.xml"/><Relationship Id="rId4" Type="http://schemas.openxmlformats.org/officeDocument/2006/relationships/image" Target="../media/image2.png"/><Relationship Id="rId9" Type="http://schemas.openxmlformats.org/officeDocument/2006/relationships/image" Target="NULL"/></Relationships>
</file>

<file path=ppt/slides/_rels/slide8.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30219"/>
            <a:ext cx="7598011" cy="744941"/>
          </a:xfrm>
          <a:prstGeom prst="rect">
            <a:avLst/>
          </a:prstGeom>
          <a:noFill/>
          <a:ln>
            <a:noFill/>
          </a:ln>
        </p:spPr>
        <p:txBody>
          <a:bodyPr lIns="81646" tIns="40823" rIns="81646" bIns="40823" anchor="ctr" anchorCtr="1"/>
          <a:lstStyle/>
          <a:p>
            <a:r>
              <a:rPr lang="de-DE" sz="2903" b="1" dirty="0"/>
              <a:t>Das </a:t>
            </a:r>
            <a:r>
              <a:rPr lang="de-DE" sz="2903" b="1" dirty="0" err="1"/>
              <a:t>Keynesianische</a:t>
            </a:r>
            <a:r>
              <a:rPr lang="de-DE" sz="2903" b="1" dirty="0"/>
              <a:t> Gütermarktmodell</a:t>
            </a:r>
          </a:p>
        </p:txBody>
      </p:sp>
      <p:sp>
        <p:nvSpPr>
          <p:cNvPr id="8" name="Textfeld 7"/>
          <p:cNvSpPr txBox="1"/>
          <p:nvPr/>
        </p:nvSpPr>
        <p:spPr>
          <a:xfrm>
            <a:off x="352380" y="464900"/>
            <a:ext cx="9531453" cy="5029975"/>
          </a:xfrm>
          <a:prstGeom prst="rect">
            <a:avLst/>
          </a:prstGeom>
          <a:noFill/>
        </p:spPr>
        <p:txBody>
          <a:bodyPr wrap="square" rtlCol="0">
            <a:noAutofit/>
          </a:bodyPr>
          <a:lstStyle/>
          <a:p>
            <a:pPr marL="311079" indent="-311079">
              <a:lnSpc>
                <a:spcPct val="140000"/>
              </a:lnSpc>
              <a:spcBef>
                <a:spcPct val="20000"/>
              </a:spcBef>
              <a:buFont typeface="Arial" pitchFamily="34" charset="0"/>
              <a:buChar char="•"/>
            </a:pPr>
            <a:r>
              <a:rPr lang="en-US" dirty="0">
                <a:solidFill>
                  <a:prstClr val="black"/>
                </a:solidFill>
                <a:latin typeface="Arial" panose="020B0604020202020204" pitchFamily="34" charset="0"/>
                <a:cs typeface="Arial" panose="020B0604020202020204" pitchFamily="34" charset="0"/>
              </a:rPr>
              <a:t>In der </a:t>
            </a:r>
            <a:r>
              <a:rPr lang="en-US" b="1" u="sng" dirty="0" err="1">
                <a:solidFill>
                  <a:prstClr val="black"/>
                </a:solidFill>
                <a:latin typeface="Arial" panose="020B0604020202020204" pitchFamily="34" charset="0"/>
                <a:cs typeface="Arial" panose="020B0604020202020204" pitchFamily="34" charset="0"/>
              </a:rPr>
              <a:t>kurzen</a:t>
            </a:r>
            <a:r>
              <a:rPr lang="en-US" dirty="0">
                <a:solidFill>
                  <a:prstClr val="black"/>
                </a:solidFill>
                <a:latin typeface="Arial" panose="020B0604020202020204" pitchFamily="34" charset="0"/>
                <a:cs typeface="Arial" panose="020B0604020202020204" pitchFamily="34" charset="0"/>
              </a:rPr>
              <a:t> Frist:</a:t>
            </a: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Produktionskapazitäten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sind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nicht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ausgelastet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Alle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Konsum</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Investitionspläne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erfüllt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Überraschungen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treten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nur</a:t>
            </a:r>
            <a:r>
              <a:rPr lang="en-US" dirty="0">
                <a:solidFill>
                  <a:prstClr val="black"/>
                </a:solidFill>
                <a:latin typeface="Arial" panose="020B0604020202020204" pitchFamily="34" charset="0"/>
                <a:cs typeface="Arial" panose="020B0604020202020204" pitchFamily="34" charset="0"/>
              </a:rPr>
              <a:t> auf der </a:t>
            </a:r>
            <a:r>
              <a:rPr lang="en-US" dirty="0" err="1">
                <a:solidFill>
                  <a:prstClr val="black"/>
                </a:solidFill>
                <a:latin typeface="Arial" panose="020B0604020202020204" pitchFamily="34" charset="0"/>
                <a:cs typeface="Arial" panose="020B0604020202020204" pitchFamily="34" charset="0"/>
              </a:rPr>
              <a:t>Produzentenseite</a:t>
            </a:r>
            <a:r>
              <a:rPr lang="en-US" dirty="0">
                <a:solidFill>
                  <a:prstClr val="black"/>
                </a:solidFill>
                <a:latin typeface="Arial" panose="020B0604020202020204" pitchFamily="34" charset="0"/>
                <a:cs typeface="Arial" panose="020B0604020202020204" pitchFamily="34" charset="0"/>
              </a:rPr>
              <a:t> auf</a:t>
            </a: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nur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Anpassungen</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Produktion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ausgeglichen</a:t>
            </a:r>
            <a:r>
              <a:rPr lang="en-US" dirty="0">
                <a:solidFill>
                  <a:prstClr val="black"/>
                </a:solidFill>
                <a:latin typeface="Arial" panose="020B0604020202020204" pitchFamily="34" charset="0"/>
                <a:cs typeface="Arial" panose="020B0604020202020204" pitchFamily="34" charset="0"/>
              </a:rPr>
              <a:t>.</a:t>
            </a: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3" name="Rechteck 2"/>
          <p:cNvSpPr/>
          <p:nvPr/>
        </p:nvSpPr>
        <p:spPr>
          <a:xfrm>
            <a:off x="0" y="5534692"/>
            <a:ext cx="8689605" cy="976742"/>
          </a:xfrm>
          <a:prstGeom prst="rect">
            <a:avLst/>
          </a:prstGeom>
        </p:spPr>
        <p:txBody>
          <a:bodyPr wrap="square">
            <a:spAutoFit/>
          </a:bodyPr>
          <a:lstStyle/>
          <a:p>
            <a:pPr marL="674004" lvl="1" indent="-259232">
              <a:lnSpc>
                <a:spcPct val="140000"/>
              </a:lnSpc>
              <a:spcBef>
                <a:spcPct val="20000"/>
              </a:spcBef>
              <a:buFont typeface="Wingdings"/>
              <a:buChar char="à"/>
            </a:pP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aggregierten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bestimmten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das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gesamtwirtschaftliche</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a:t>
            </a:r>
            <a:endPar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 name="Textfeld 1"/>
          <p:cNvSpPr txBox="1"/>
          <p:nvPr/>
        </p:nvSpPr>
        <p:spPr>
          <a:xfrm>
            <a:off x="1063221" y="1481910"/>
            <a:ext cx="11087541" cy="696496"/>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Insbesondere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findet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das in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Situation der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Unterbeschäftigung</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wenn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Produktionsseite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zusätzliche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Nachfrage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schnell</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durch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Mengenausweitung</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befriedigen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kann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a:t>
            </a:r>
          </a:p>
        </p:txBody>
      </p:sp>
      <p:sp>
        <p:nvSpPr>
          <p:cNvPr id="7" name="Textfeld 6"/>
          <p:cNvSpPr txBox="1"/>
          <p:nvPr/>
        </p:nvSpPr>
        <p:spPr>
          <a:xfrm>
            <a:off x="1063220" y="2593050"/>
            <a:ext cx="11087541" cy="466139"/>
          </a:xfrm>
          <a:prstGeom prst="rect">
            <a:avLst/>
          </a:prstGeom>
          <a:noFill/>
        </p:spPr>
        <p:txBody>
          <a:bodyPr wrap="square" rtlCol="0">
            <a:noAutofit/>
          </a:bodyPr>
          <a:lstStyle/>
          <a:p>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Das Modell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ist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damit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nachfragegetrieben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p>
        </p:txBody>
      </p:sp>
      <p:sp>
        <p:nvSpPr>
          <p:cNvPr id="9" name="Textfeld 8"/>
          <p:cNvSpPr txBox="1"/>
          <p:nvPr/>
        </p:nvSpPr>
        <p:spPr>
          <a:xfrm>
            <a:off x="1074420" y="3599342"/>
            <a:ext cx="11087541" cy="466139"/>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Planänderungen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auf der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Nachfrageseite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werden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durch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Produktionsanpassungen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ausgeglichen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0" name="Textfeld 9"/>
          <p:cNvSpPr txBox="1"/>
          <p:nvPr/>
        </p:nvSpPr>
        <p:spPr>
          <a:xfrm>
            <a:off x="1045277" y="4652712"/>
            <a:ext cx="11087541" cy="466139"/>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Allgemeinen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kennen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wir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dem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Marktprozess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den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Ausgleich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von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Angebot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und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Nachfrage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über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Preis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b="1" u="sng" dirty="0">
                <a:solidFill>
                  <a:prstClr val="black"/>
                </a:solidFill>
                <a:latin typeface="Arial" panose="020B0604020202020204" pitchFamily="34" charset="0"/>
                <a:cs typeface="Arial" panose="020B0604020202020204" pitchFamily="34" charset="0"/>
                <a:sym typeface="Wingdings" panose="05000000000000000000" pitchFamily="2" charset="2"/>
              </a:rPr>
              <a:t>und</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Mengenänderungen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Vom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Preismechanismus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allerdings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in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diesem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Modell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abgesehen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p>
        </p:txBody>
      </p:sp>
      <p:sp>
        <p:nvSpPr>
          <p:cNvPr id="11" name="Textfeld 10"/>
          <p:cNvSpPr txBox="1"/>
          <p:nvPr/>
        </p:nvSpPr>
        <p:spPr>
          <a:xfrm>
            <a:off x="1002690" y="5094229"/>
            <a:ext cx="11087541" cy="466139"/>
          </a:xfrm>
          <a:prstGeom prst="rect">
            <a:avLst/>
          </a:prstGeom>
          <a:noFill/>
        </p:spPr>
        <p:txBody>
          <a:bodyPr wrap="square" rtlCol="0">
            <a:noAutofit/>
          </a:bodyPr>
          <a:lstStyle/>
          <a:p>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In den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späteren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Gleichungen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taucht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damit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auch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keine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Variable P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für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den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Preis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auf,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bzw</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P=const.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Dies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darf</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bei</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qualitativen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Argumentationen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Gütermarktmodell</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nicht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vergessen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werden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a:t>
            </a:r>
          </a:p>
        </p:txBody>
      </p:sp>
      <p:sp>
        <p:nvSpPr>
          <p:cNvPr id="12" name="Textfeld 11"/>
          <p:cNvSpPr txBox="1"/>
          <p:nvPr/>
        </p:nvSpPr>
        <p:spPr>
          <a:xfrm>
            <a:off x="115181" y="6426226"/>
            <a:ext cx="11087541" cy="466139"/>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der VGR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also die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Perspektive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Verwendungsseite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in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diesem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Modell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eingenommen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und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handelt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um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Festpreismodell</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3" name="Rechteck 12">
            <a:extLst>
              <a:ext uri="{FF2B5EF4-FFF2-40B4-BE49-F238E27FC236}">
                <a16:creationId xmlns:a16="http://schemas.microsoft.com/office/drawing/2014/main" id="{6C26C183-3FD4-40DC-BAC3-0947CC126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3739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(Staatsausgaben-)Multiplikator</a:t>
            </a:r>
          </a:p>
        </p:txBody>
      </p:sp>
      <p:sp>
        <p:nvSpPr>
          <p:cNvPr id="169988" name="Text Box 4"/>
          <p:cNvSpPr txBox="1">
            <a:spLocks noChangeArrowheads="1"/>
          </p:cNvSpPr>
          <p:nvPr/>
        </p:nvSpPr>
        <p:spPr bwMode="auto">
          <a:xfrm>
            <a:off x="1524000" y="79819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Ein Multiplikator in der VWL gibt an, um wie viel sich eine </a:t>
            </a:r>
          </a:p>
          <a:p>
            <a:pPr eaLnBrk="1" hangingPunct="1">
              <a:buClrTx/>
              <a:buFontTx/>
              <a:buNone/>
            </a:pPr>
            <a:r>
              <a:rPr lang="de-DE" sz="2400" dirty="0">
                <a:solidFill>
                  <a:srgbClr val="000000"/>
                </a:solidFill>
              </a:rPr>
              <a:t>abhängige Größe ändert, wenn eine unabhängige Größe um eine</a:t>
            </a:r>
          </a:p>
          <a:p>
            <a:pPr eaLnBrk="1" hangingPunct="1">
              <a:buClrTx/>
              <a:buFontTx/>
              <a:buNone/>
            </a:pPr>
            <a:r>
              <a:rPr lang="de-DE" sz="2400" dirty="0">
                <a:solidFill>
                  <a:srgbClr val="000000"/>
                </a:solidFill>
              </a:rPr>
              <a:t>Einheit zunimmt. </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u="sng" dirty="0">
                <a:solidFill>
                  <a:srgbClr val="000000"/>
                </a:solidFill>
              </a:rPr>
              <a:t>Staatsausgabenmultiplikator:</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ändert sich das gleichgewichtige Einkommen, wenn die</a:t>
            </a:r>
          </a:p>
          <a:p>
            <a:pPr eaLnBrk="1" hangingPunct="1">
              <a:buClrTx/>
              <a:buFontTx/>
              <a:buNone/>
            </a:pPr>
            <a:r>
              <a:rPr lang="de-DE" sz="2400" dirty="0">
                <a:solidFill>
                  <a:srgbClr val="000000"/>
                </a:solidFill>
              </a:rPr>
              <a:t>Staatsausgaben um eine Einheit erhöht werden.</a:t>
            </a:r>
          </a:p>
        </p:txBody>
      </p:sp>
      <p:sp>
        <p:nvSpPr>
          <p:cNvPr id="5" name="Rechteck 4">
            <a:extLst>
              <a:ext uri="{FF2B5EF4-FFF2-40B4-BE49-F238E27FC236}">
                <a16:creationId xmlns:a16="http://schemas.microsoft.com/office/drawing/2014/main" id="{0B724838-27D2-41A1-920E-3ECDE2DF2AF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9690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(Beispiel)</a:t>
            </a:r>
          </a:p>
        </p:txBody>
      </p:sp>
      <p:sp>
        <p:nvSpPr>
          <p:cNvPr id="171012" name="Text Box 4"/>
          <p:cNvSpPr txBox="1">
            <a:spLocks noChangeArrowheads="1"/>
          </p:cNvSpPr>
          <p:nvPr/>
        </p:nvSpPr>
        <p:spPr bwMode="auto">
          <a:xfrm>
            <a:off x="1480198" y="4825200"/>
            <a:ext cx="7198390" cy="66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b="1" dirty="0">
                <a:solidFill>
                  <a:srgbClr val="000000"/>
                </a:solidFill>
              </a:rPr>
              <a:t>Noch nicht umblättern!!! Einmal selber versuchen!!!</a:t>
            </a:r>
          </a:p>
        </p:txBody>
      </p:sp>
      <p:sp>
        <p:nvSpPr>
          <p:cNvPr id="5" name="Text Box 4"/>
          <p:cNvSpPr txBox="1">
            <a:spLocks noChangeArrowheads="1"/>
          </p:cNvSpPr>
          <p:nvPr/>
        </p:nvSpPr>
        <p:spPr bwMode="auto">
          <a:xfrm>
            <a:off x="762001" y="1009782"/>
            <a:ext cx="9144000" cy="36018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dirty="0">
                <a:solidFill>
                  <a:srgbClr val="000000"/>
                </a:solidFill>
              </a:rPr>
              <a:t>C(Y)= 100+0,8Y;	I=400; G=200</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das gleichgewichtige Einkommen?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steigt das gleichgewichtige Einkommen, wenn die</a:t>
            </a:r>
          </a:p>
          <a:p>
            <a:pPr eaLnBrk="1" hangingPunct="1">
              <a:buClrTx/>
              <a:buFontTx/>
              <a:buNone/>
            </a:pPr>
            <a:r>
              <a:rPr lang="de-DE" sz="2400" dirty="0">
                <a:solidFill>
                  <a:srgbClr val="000000"/>
                </a:solidFill>
              </a:rPr>
              <a:t>Staatsausgaben um 100 steigen?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der Staatsausgabenmultiplikator?</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21CBD8A8-9743-4FD4-BC6B-0E9E4B7F96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13630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Text Box 4"/>
          <p:cNvSpPr txBox="1">
            <a:spLocks noChangeArrowheads="1"/>
          </p:cNvSpPr>
          <p:nvPr/>
        </p:nvSpPr>
        <p:spPr bwMode="auto">
          <a:xfrm>
            <a:off x="0" y="59873"/>
            <a:ext cx="12192000" cy="517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200" dirty="0">
                <a:solidFill>
                  <a:srgbClr val="000000"/>
                </a:solidFill>
              </a:rPr>
              <a:t>C(Y)= 100+0,8Y;	I=400; G=200; Wie hoch ist das gleichgewichtige Einkommen? Um wie viel steigt das gleichgewichtige Einkommen, wenn die Staatsausgaben um 100 steigen?</a:t>
            </a:r>
          </a:p>
          <a:p>
            <a:pPr eaLnBrk="1" hangingPunct="1">
              <a:buClrTx/>
              <a:buFontTx/>
              <a:buNone/>
            </a:pPr>
            <a:r>
              <a:rPr lang="de-DE" sz="1200" dirty="0">
                <a:solidFill>
                  <a:srgbClr val="000000"/>
                </a:solidFill>
              </a:rPr>
              <a:t>                                                                Wie hoch ist der Staatsausgabenmultiplikator?</a:t>
            </a:r>
          </a:p>
        </p:txBody>
      </p:sp>
      <p:cxnSp>
        <p:nvCxnSpPr>
          <p:cNvPr id="42" name="Straight Connector 10"/>
          <p:cNvCxnSpPr/>
          <p:nvPr/>
        </p:nvCxnSpPr>
        <p:spPr>
          <a:xfrm flipV="1">
            <a:off x="963382" y="815232"/>
            <a:ext cx="2993065" cy="2178316"/>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grpSp>
        <p:nvGrpSpPr>
          <p:cNvPr id="12" name="Gruppieren 11"/>
          <p:cNvGrpSpPr/>
          <p:nvPr/>
        </p:nvGrpSpPr>
        <p:grpSpPr>
          <a:xfrm>
            <a:off x="462015" y="987731"/>
            <a:ext cx="3300077" cy="3454221"/>
            <a:chOff x="462015" y="987731"/>
            <a:chExt cx="3300077" cy="3454221"/>
          </a:xfrm>
        </p:grpSpPr>
        <p:grpSp>
          <p:nvGrpSpPr>
            <p:cNvPr id="39" name="Group 7"/>
            <p:cNvGrpSpPr/>
            <p:nvPr/>
          </p:nvGrpSpPr>
          <p:grpSpPr>
            <a:xfrm>
              <a:off x="963382" y="1042140"/>
              <a:ext cx="2798710" cy="2904421"/>
              <a:chOff x="1187624" y="908720"/>
              <a:chExt cx="5184576" cy="4608512"/>
            </a:xfrm>
          </p:grpSpPr>
          <p:cxnSp>
            <p:nvCxnSpPr>
              <p:cNvPr id="40"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3" name="TextBox 13"/>
            <p:cNvSpPr txBox="1"/>
            <p:nvPr/>
          </p:nvSpPr>
          <p:spPr>
            <a:xfrm>
              <a:off x="3354086" y="3980287"/>
              <a:ext cx="287258"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4" name="TextBox 14"/>
            <p:cNvSpPr txBox="1"/>
            <p:nvPr/>
          </p:nvSpPr>
          <p:spPr>
            <a:xfrm>
              <a:off x="462015" y="987731"/>
              <a:ext cx="511679"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r>
                <a:rPr lang="en-US" sz="1200" dirty="0">
                  <a:latin typeface="Arial" panose="020B0604020202020204" pitchFamily="34" charset="0"/>
                  <a:cs typeface="Arial" panose="020B0604020202020204" pitchFamily="34" charset="0"/>
                </a:rPr>
                <a:t>, </a:t>
              </a:r>
              <a:r>
                <a:rPr lang="de-DE" sz="1200" dirty="0">
                  <a:solidFill>
                    <a:srgbClr val="000000"/>
                  </a:solidFill>
                </a:rPr>
                <a:t>Y</a:t>
              </a:r>
              <a:r>
                <a:rPr lang="de-DE" sz="1200" baseline="30000" dirty="0">
                  <a:solidFill>
                    <a:srgbClr val="000000"/>
                  </a:solidFill>
                </a:rPr>
                <a:t>D</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grpSp>
      <p:cxnSp>
        <p:nvCxnSpPr>
          <p:cNvPr id="45" name="Straight Connector 23"/>
          <p:cNvCxnSpPr/>
          <p:nvPr/>
        </p:nvCxnSpPr>
        <p:spPr>
          <a:xfrm flipV="1">
            <a:off x="963382" y="1087521"/>
            <a:ext cx="2487742" cy="285904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26"/>
              <p:cNvSpPr txBox="1"/>
              <p:nvPr/>
            </p:nvSpPr>
            <p:spPr>
              <a:xfrm>
                <a:off x="3371982" y="1562653"/>
                <a:ext cx="416653" cy="2808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0</m:t>
                          </m:r>
                        </m:sub>
                        <m:sup>
                          <m:r>
                            <a:rPr lang="de-DE" sz="1200" i="1">
                              <a:latin typeface="Cambria Math" panose="02040503050406030204" pitchFamily="18" charset="0"/>
                              <a:cs typeface="Arial" panose="020B0604020202020204" pitchFamily="34" charset="0"/>
                            </a:rPr>
                            <m:t>𝐷</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46" name="TextBox 26"/>
              <p:cNvSpPr txBox="1">
                <a:spLocks noRot="1" noChangeAspect="1" noMove="1" noResize="1" noEditPoints="1" noAdjustHandles="1" noChangeArrowheads="1" noChangeShapeType="1" noTextEdit="1"/>
              </p:cNvSpPr>
              <p:nvPr/>
            </p:nvSpPr>
            <p:spPr>
              <a:xfrm>
                <a:off x="3371982" y="1562653"/>
                <a:ext cx="416653" cy="280846"/>
              </a:xfrm>
              <a:prstGeom prst="rect">
                <a:avLst/>
              </a:prstGeom>
              <a:blipFill>
                <a:blip r:embed="rId3"/>
                <a:stretch>
                  <a:fillRect/>
                </a:stretch>
              </a:blipFill>
            </p:spPr>
            <p:txBody>
              <a:bodyPr/>
              <a:lstStyle/>
              <a:p>
                <a:r>
                  <a:rPr lang="de-DE">
                    <a:noFill/>
                  </a:rPr>
                  <a:t> </a:t>
                </a:r>
              </a:p>
            </p:txBody>
          </p:sp>
        </mc:Fallback>
      </mc:AlternateContent>
      <p:cxnSp>
        <p:nvCxnSpPr>
          <p:cNvPr id="47" name="Straight Connector 32"/>
          <p:cNvCxnSpPr/>
          <p:nvPr/>
        </p:nvCxnSpPr>
        <p:spPr>
          <a:xfrm flipV="1">
            <a:off x="980098" y="1177960"/>
            <a:ext cx="2993065" cy="2178316"/>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6"/>
              <p:cNvSpPr txBox="1"/>
              <p:nvPr/>
            </p:nvSpPr>
            <p:spPr>
              <a:xfrm>
                <a:off x="2059977" y="1747026"/>
                <a:ext cx="416653" cy="27930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b="0" i="1" smtClean="0">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1</m:t>
                          </m:r>
                        </m:sub>
                        <m:sup>
                          <m:r>
                            <a:rPr lang="de-DE" sz="1200" b="0" i="1" smtClean="0">
                              <a:latin typeface="Cambria Math" panose="02040503050406030204" pitchFamily="18" charset="0"/>
                              <a:cs typeface="Arial" panose="020B0604020202020204" pitchFamily="34" charset="0"/>
                            </a:rPr>
                            <m:t>𝐷</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48" name="TextBox 46"/>
              <p:cNvSpPr txBox="1">
                <a:spLocks noRot="1" noChangeAspect="1" noMove="1" noResize="1" noEditPoints="1" noAdjustHandles="1" noChangeArrowheads="1" noChangeShapeType="1" noTextEdit="1"/>
              </p:cNvSpPr>
              <p:nvPr/>
            </p:nvSpPr>
            <p:spPr>
              <a:xfrm>
                <a:off x="2059977" y="1747026"/>
                <a:ext cx="416653" cy="279307"/>
              </a:xfrm>
              <a:prstGeom prst="rect">
                <a:avLst/>
              </a:prstGeom>
              <a:blipFill>
                <a:blip r:embed="rId4"/>
                <a:stretch>
                  <a:fillRect/>
                </a:stretch>
              </a:blipFill>
            </p:spPr>
            <p:txBody>
              <a:bodyPr/>
              <a:lstStyle/>
              <a:p>
                <a:r>
                  <a:rPr lang="de-DE">
                    <a:noFill/>
                  </a:rPr>
                  <a:t> </a:t>
                </a:r>
              </a:p>
            </p:txBody>
          </p:sp>
        </mc:Fallback>
      </mc:AlternateContent>
      <p:sp>
        <p:nvSpPr>
          <p:cNvPr id="49" name="Textfeld 48"/>
          <p:cNvSpPr txBox="1"/>
          <p:nvPr/>
        </p:nvSpPr>
        <p:spPr>
          <a:xfrm>
            <a:off x="3105499" y="849232"/>
            <a:ext cx="474810" cy="276999"/>
          </a:xfrm>
          <a:prstGeom prst="rect">
            <a:avLst/>
          </a:prstGeom>
          <a:noFill/>
        </p:spPr>
        <p:txBody>
          <a:bodyPr wrap="none" rtlCol="0">
            <a:spAutoFit/>
          </a:bodyPr>
          <a:lstStyle/>
          <a:p>
            <a:r>
              <a:rPr lang="de-DE" sz="1200" dirty="0">
                <a:solidFill>
                  <a:srgbClr val="000000"/>
                </a:solidFill>
              </a:rPr>
              <a:t>Y</a:t>
            </a:r>
            <a:r>
              <a:rPr lang="de-DE" sz="1200" baseline="30000" dirty="0">
                <a:solidFill>
                  <a:srgbClr val="000000"/>
                </a:solidFill>
              </a:rPr>
              <a:t>D</a:t>
            </a:r>
            <a:r>
              <a:rPr lang="de-DE" sz="1200" dirty="0"/>
              <a:t>=Y</a:t>
            </a:r>
          </a:p>
        </p:txBody>
      </p:sp>
      <mc:AlternateContent xmlns:mc="http://schemas.openxmlformats.org/markup-compatibility/2006" xmlns:a14="http://schemas.microsoft.com/office/drawing/2010/main">
        <mc:Choice Requires="a14">
          <p:sp>
            <p:nvSpPr>
              <p:cNvPr id="7" name="Rechteck 6"/>
              <p:cNvSpPr/>
              <p:nvPr/>
            </p:nvSpPr>
            <p:spPr>
              <a:xfrm>
                <a:off x="4507403" y="598413"/>
                <a:ext cx="5927841" cy="374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=100+0,8</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+400+200=700+0,8</m:t>
                      </m:r>
                      <m:r>
                        <a:rPr lang="de-DE" b="0" i="1" smtClean="0">
                          <a:latin typeface="Cambria Math" panose="02040503050406030204" pitchFamily="18" charset="0"/>
                          <a:cs typeface="Arial" panose="020B0604020202020204" pitchFamily="34" charset="0"/>
                        </a:rPr>
                        <m:t>𝑌</m:t>
                      </m:r>
                    </m:oMath>
                  </m:oMathPara>
                </a14:m>
                <a:endParaRPr lang="en-US" dirty="0">
                  <a:latin typeface="Arial" panose="020B0604020202020204" pitchFamily="34" charset="0"/>
                  <a:cs typeface="Arial" panose="020B0604020202020204" pitchFamily="34" charset="0"/>
                </a:endParaRPr>
              </a:p>
            </p:txBody>
          </p:sp>
        </mc:Choice>
        <mc:Fallback xmlns="">
          <p:sp>
            <p:nvSpPr>
              <p:cNvPr id="7" name="Rechteck 6"/>
              <p:cNvSpPr>
                <a:spLocks noRot="1" noChangeAspect="1" noMove="1" noResize="1" noEditPoints="1" noAdjustHandles="1" noChangeArrowheads="1" noChangeShapeType="1" noTextEdit="1"/>
              </p:cNvSpPr>
              <p:nvPr/>
            </p:nvSpPr>
            <p:spPr>
              <a:xfrm>
                <a:off x="4507403" y="598413"/>
                <a:ext cx="5927841" cy="374911"/>
              </a:xfrm>
              <a:prstGeom prst="rect">
                <a:avLst/>
              </a:prstGeom>
              <a:blipFill>
                <a:blip r:embed="rId5"/>
                <a:stretch>
                  <a:fillRect b="-161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4507402" y="1089726"/>
                <a:ext cx="7477367"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cs typeface="Arial" panose="020B0604020202020204" pitchFamily="34" charset="0"/>
                        </a:rPr>
                        <m:t>𝐺𝐺</m:t>
                      </m:r>
                      <m:r>
                        <a:rPr lang="de-DE" b="0" i="1" smtClean="0">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b="0" i="1" smtClean="0">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 700+0,8</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 →</m:t>
                      </m:r>
                      <m:d>
                        <m:dPr>
                          <m:ctrlPr>
                            <a:rPr lang="de-DE" b="0" i="1" smtClean="0">
                              <a:latin typeface="Cambria Math" panose="02040503050406030204" pitchFamily="18" charset="0"/>
                              <a:cs typeface="Arial" panose="020B0604020202020204" pitchFamily="34" charset="0"/>
                            </a:rPr>
                          </m:ctrlPr>
                        </m:dPr>
                        <m:e>
                          <m:r>
                            <a:rPr lang="de-DE" b="0" i="1" smtClean="0">
                              <a:latin typeface="Cambria Math" panose="02040503050406030204" pitchFamily="18" charset="0"/>
                              <a:cs typeface="Arial" panose="020B0604020202020204" pitchFamily="34" charset="0"/>
                            </a:rPr>
                            <m:t>1−0,8</m:t>
                          </m:r>
                        </m:e>
                      </m:d>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=700→</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700</m:t>
                          </m:r>
                        </m:num>
                        <m:den>
                          <m:r>
                            <a:rPr lang="de-DE" b="0" i="1" smtClean="0">
                              <a:latin typeface="Cambria Math" panose="02040503050406030204" pitchFamily="18" charset="0"/>
                              <a:cs typeface="Arial" panose="020B0604020202020204" pitchFamily="34" charset="0"/>
                            </a:rPr>
                            <m:t>0,2</m:t>
                          </m:r>
                        </m:den>
                      </m:f>
                      <m:r>
                        <a:rPr lang="de-DE" b="0" i="1" smtClean="0">
                          <a:latin typeface="Cambria Math" panose="02040503050406030204" pitchFamily="18" charset="0"/>
                          <a:cs typeface="Arial" panose="020B0604020202020204" pitchFamily="34" charset="0"/>
                        </a:rPr>
                        <m:t>=3500</m:t>
                      </m:r>
                    </m:oMath>
                  </m:oMathPara>
                </a14:m>
                <a:endParaRPr lang="en-US" dirty="0">
                  <a:latin typeface="Arial" panose="020B0604020202020204" pitchFamily="34" charset="0"/>
                  <a:cs typeface="Arial" panose="020B0604020202020204" pitchFamily="34" charset="0"/>
                </a:endParaRPr>
              </a:p>
            </p:txBody>
          </p:sp>
        </mc:Choice>
        <mc:Fallback xmlns="">
          <p:sp>
            <p:nvSpPr>
              <p:cNvPr id="55" name="Rechteck 54"/>
              <p:cNvSpPr>
                <a:spLocks noRot="1" noChangeAspect="1" noMove="1" noResize="1" noEditPoints="1" noAdjustHandles="1" noChangeArrowheads="1" noChangeShapeType="1" noTextEdit="1"/>
              </p:cNvSpPr>
              <p:nvPr/>
            </p:nvSpPr>
            <p:spPr>
              <a:xfrm>
                <a:off x="4507402" y="1089726"/>
                <a:ext cx="7477367" cy="642035"/>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6" name="Rechteck 55"/>
              <p:cNvSpPr/>
              <p:nvPr/>
            </p:nvSpPr>
            <p:spPr>
              <a:xfrm>
                <a:off x="4214817" y="2468020"/>
                <a:ext cx="7426071"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ea typeface="Cambria Math" panose="02040503050406030204" pitchFamily="18" charset="0"/>
                          <a:cs typeface="Arial" panose="020B0604020202020204" pitchFamily="34" charset="0"/>
                        </a:rPr>
                        <m:t>𝐺𝐺</m:t>
                      </m:r>
                      <m:r>
                        <a:rPr lang="de-DE" b="0" i="1" smtClean="0">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b="0" i="1" smtClean="0">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→800+0,8</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 →</m:t>
                      </m:r>
                      <m:d>
                        <m:dPr>
                          <m:ctrlPr>
                            <a:rPr lang="de-DE" b="0" i="1" smtClean="0">
                              <a:latin typeface="Cambria Math" panose="02040503050406030204" pitchFamily="18" charset="0"/>
                              <a:cs typeface="Arial" panose="020B0604020202020204" pitchFamily="34" charset="0"/>
                            </a:rPr>
                          </m:ctrlPr>
                        </m:dPr>
                        <m:e>
                          <m:r>
                            <a:rPr lang="de-DE" b="0" i="1" smtClean="0">
                              <a:latin typeface="Cambria Math" panose="02040503050406030204" pitchFamily="18" charset="0"/>
                              <a:cs typeface="Arial" panose="020B0604020202020204" pitchFamily="34" charset="0"/>
                            </a:rPr>
                            <m:t>1−0,8</m:t>
                          </m:r>
                        </m:e>
                      </m:d>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=800→</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800</m:t>
                          </m:r>
                        </m:num>
                        <m:den>
                          <m:r>
                            <a:rPr lang="de-DE" b="0" i="1" smtClean="0">
                              <a:latin typeface="Cambria Math" panose="02040503050406030204" pitchFamily="18" charset="0"/>
                              <a:cs typeface="Arial" panose="020B0604020202020204" pitchFamily="34" charset="0"/>
                            </a:rPr>
                            <m:t>0,2</m:t>
                          </m:r>
                        </m:den>
                      </m:f>
                      <m:r>
                        <a:rPr lang="de-DE" b="0" i="1" smtClean="0">
                          <a:latin typeface="Cambria Math" panose="02040503050406030204" pitchFamily="18" charset="0"/>
                          <a:cs typeface="Arial" panose="020B0604020202020204" pitchFamily="34" charset="0"/>
                        </a:rPr>
                        <m:t>=4000</m:t>
                      </m:r>
                    </m:oMath>
                  </m:oMathPara>
                </a14:m>
                <a:endParaRPr lang="en-US" dirty="0">
                  <a:latin typeface="Arial" panose="020B0604020202020204" pitchFamily="34" charset="0"/>
                  <a:cs typeface="Arial" panose="020B0604020202020204" pitchFamily="34" charset="0"/>
                </a:endParaRPr>
              </a:p>
            </p:txBody>
          </p:sp>
        </mc:Choice>
        <mc:Fallback xmlns="">
          <p:sp>
            <p:nvSpPr>
              <p:cNvPr id="56" name="Rechteck 55"/>
              <p:cNvSpPr>
                <a:spLocks noRot="1" noChangeAspect="1" noMove="1" noResize="1" noEditPoints="1" noAdjustHandles="1" noChangeArrowheads="1" noChangeShapeType="1" noTextEdit="1"/>
              </p:cNvSpPr>
              <p:nvPr/>
            </p:nvSpPr>
            <p:spPr>
              <a:xfrm>
                <a:off x="4214817" y="2468020"/>
                <a:ext cx="7426071" cy="64203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7" name="Rechteck 56"/>
              <p:cNvSpPr/>
              <p:nvPr/>
            </p:nvSpPr>
            <p:spPr>
              <a:xfrm>
                <a:off x="3641344" y="1871878"/>
                <a:ext cx="8511304" cy="3726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=100 →</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=100+0,8</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+400+200+100=800+0,8</m:t>
                      </m:r>
                      <m:r>
                        <a:rPr lang="de-DE" b="0" i="1" smtClean="0">
                          <a:latin typeface="Cambria Math" panose="02040503050406030204" pitchFamily="18" charset="0"/>
                          <a:cs typeface="Arial" panose="020B0604020202020204" pitchFamily="34" charset="0"/>
                        </a:rPr>
                        <m:t>𝑌</m:t>
                      </m:r>
                    </m:oMath>
                  </m:oMathPara>
                </a14:m>
                <a:endParaRPr lang="en-US" dirty="0">
                  <a:latin typeface="Arial" panose="020B0604020202020204" pitchFamily="34" charset="0"/>
                  <a:cs typeface="Arial" panose="020B0604020202020204" pitchFamily="34" charset="0"/>
                </a:endParaRPr>
              </a:p>
            </p:txBody>
          </p:sp>
        </mc:Choice>
        <mc:Fallback xmlns="">
          <p:sp>
            <p:nvSpPr>
              <p:cNvPr id="57" name="Rechteck 56"/>
              <p:cNvSpPr>
                <a:spLocks noRot="1" noChangeAspect="1" noMove="1" noResize="1" noEditPoints="1" noAdjustHandles="1" noChangeArrowheads="1" noChangeShapeType="1" noTextEdit="1"/>
              </p:cNvSpPr>
              <p:nvPr/>
            </p:nvSpPr>
            <p:spPr>
              <a:xfrm>
                <a:off x="3641344" y="1871878"/>
                <a:ext cx="8511304" cy="372666"/>
              </a:xfrm>
              <a:prstGeom prst="rect">
                <a:avLst/>
              </a:prstGeom>
              <a:blipFill>
                <a:blip r:embed="rId8"/>
                <a:stretch>
                  <a:fillRect b="-327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Rechteck 7"/>
              <p:cNvSpPr/>
              <p:nvPr/>
            </p:nvSpPr>
            <p:spPr>
              <a:xfrm>
                <a:off x="32755" y="3110055"/>
                <a:ext cx="784189" cy="2462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1000" i="1">
                          <a:latin typeface="Cambria Math" panose="02040503050406030204" pitchFamily="18" charset="0"/>
                          <a:ea typeface="Cambria Math" panose="02040503050406030204" pitchFamily="18" charset="0"/>
                          <a:cs typeface="Arial" panose="020B0604020202020204" pitchFamily="34" charset="0"/>
                        </a:rPr>
                        <m:t>∆</m:t>
                      </m:r>
                      <m:r>
                        <a:rPr lang="de-DE" sz="1000" i="1">
                          <a:latin typeface="Cambria Math" panose="02040503050406030204" pitchFamily="18" charset="0"/>
                          <a:cs typeface="Arial" panose="020B0604020202020204" pitchFamily="34" charset="0"/>
                        </a:rPr>
                        <m:t>𝐺</m:t>
                      </m:r>
                      <m:r>
                        <a:rPr lang="de-DE" sz="1000" i="1">
                          <a:latin typeface="Cambria Math" panose="02040503050406030204" pitchFamily="18" charset="0"/>
                          <a:cs typeface="Arial" panose="020B0604020202020204" pitchFamily="34" charset="0"/>
                        </a:rPr>
                        <m:t>=100 </m:t>
                      </m:r>
                    </m:oMath>
                  </m:oMathPara>
                </a14:m>
                <a:endParaRPr lang="de-DE" sz="1000" dirty="0"/>
              </a:p>
            </p:txBody>
          </p:sp>
        </mc:Choice>
        <mc:Fallback xmlns="">
          <p:sp>
            <p:nvSpPr>
              <p:cNvPr id="8" name="Rechteck 7"/>
              <p:cNvSpPr>
                <a:spLocks noRot="1" noChangeAspect="1" noMove="1" noResize="1" noEditPoints="1" noAdjustHandles="1" noChangeArrowheads="1" noChangeShapeType="1" noTextEdit="1"/>
              </p:cNvSpPr>
              <p:nvPr/>
            </p:nvSpPr>
            <p:spPr>
              <a:xfrm>
                <a:off x="32755" y="3110055"/>
                <a:ext cx="784189" cy="246221"/>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Rechteck 58"/>
              <p:cNvSpPr/>
              <p:nvPr/>
            </p:nvSpPr>
            <p:spPr>
              <a:xfrm>
                <a:off x="630877" y="2854828"/>
                <a:ext cx="441146"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3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3000" dirty="0">
                  <a:latin typeface="Arial" panose="020B0604020202020204" pitchFamily="34" charset="0"/>
                  <a:cs typeface="Arial" panose="020B0604020202020204" pitchFamily="34" charset="0"/>
                </a:endParaRPr>
              </a:p>
            </p:txBody>
          </p:sp>
        </mc:Choice>
        <mc:Fallback xmlns="">
          <p:sp>
            <p:nvSpPr>
              <p:cNvPr id="59" name="Rechteck 58"/>
              <p:cNvSpPr>
                <a:spLocks noRot="1" noChangeAspect="1" noMove="1" noResize="1" noEditPoints="1" noAdjustHandles="1" noChangeArrowheads="1" noChangeShapeType="1" noTextEdit="1"/>
              </p:cNvSpPr>
              <p:nvPr/>
            </p:nvSpPr>
            <p:spPr>
              <a:xfrm>
                <a:off x="630877" y="2854828"/>
                <a:ext cx="441146" cy="553998"/>
              </a:xfrm>
              <a:prstGeom prst="rect">
                <a:avLst/>
              </a:prstGeom>
              <a:blipFill>
                <a:blip r:embed="rId10"/>
                <a:stretch>
                  <a:fillRect/>
                </a:stretch>
              </a:blipFill>
            </p:spPr>
            <p:txBody>
              <a:bodyPr/>
              <a:lstStyle/>
              <a:p>
                <a:r>
                  <a:rPr lang="de-DE">
                    <a:noFill/>
                  </a:rPr>
                  <a:t> </a:t>
                </a:r>
              </a:p>
            </p:txBody>
          </p:sp>
        </mc:Fallback>
      </mc:AlternateContent>
      <p:sp>
        <p:nvSpPr>
          <p:cNvPr id="9" name="Textfeld 8"/>
          <p:cNvSpPr txBox="1"/>
          <p:nvPr/>
        </p:nvSpPr>
        <p:spPr>
          <a:xfrm>
            <a:off x="6809117" y="3492745"/>
            <a:ext cx="1590179" cy="369332"/>
          </a:xfrm>
          <a:prstGeom prst="rect">
            <a:avLst/>
          </a:prstGeom>
          <a:noFill/>
        </p:spPr>
        <p:txBody>
          <a:bodyPr wrap="none" rtlCol="0">
            <a:spAutoFit/>
          </a:bodyPr>
          <a:lstStyle/>
          <a:p>
            <a:r>
              <a:rPr lang="de-DE" dirty="0"/>
              <a:t>oder allgemein</a:t>
            </a:r>
          </a:p>
        </p:txBody>
      </p:sp>
      <mc:AlternateContent xmlns:mc="http://schemas.openxmlformats.org/markup-compatibility/2006" xmlns:a14="http://schemas.microsoft.com/office/drawing/2010/main">
        <mc:Choice Requires="a14">
          <p:sp>
            <p:nvSpPr>
              <p:cNvPr id="61" name="Rechteck 60"/>
              <p:cNvSpPr/>
              <p:nvPr/>
            </p:nvSpPr>
            <p:spPr>
              <a:xfrm>
                <a:off x="4583421" y="3920340"/>
                <a:ext cx="5404300" cy="43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𝐺</m:t>
                      </m:r>
                      <m:r>
                        <a:rPr lang="de-DE" b="0" i="1" smtClean="0">
                          <a:latin typeface="Cambria Math" panose="02040503050406030204" pitchFamily="18" charset="0"/>
                          <a:ea typeface="Cambria Math" panose="02040503050406030204" pitchFamily="18" charset="0"/>
                          <a:cs typeface="Arial" panose="020B0604020202020204" pitchFamily="34" charset="0"/>
                        </a:rPr>
                        <m:t>=</m:t>
                      </m:r>
                      <m:bar>
                        <m:barPr>
                          <m:pos m:val="top"/>
                          <m:ctrlPr>
                            <a:rPr lang="de-DE" b="0" i="1" smtClean="0">
                              <a:latin typeface="Cambria Math" panose="02040503050406030204" pitchFamily="18" charset="0"/>
                              <a:ea typeface="Cambria Math" panose="02040503050406030204" pitchFamily="18" charset="0"/>
                              <a:cs typeface="Arial" panose="020B0604020202020204" pitchFamily="34" charset="0"/>
                            </a:rPr>
                          </m:ctrlPr>
                        </m:barPr>
                        <m:e>
                          <m:r>
                            <a:rPr lang="de-DE" b="0" i="1" smtClean="0">
                              <a:latin typeface="Cambria Math" panose="02040503050406030204" pitchFamily="18" charset="0"/>
                              <a:ea typeface="Cambria Math" panose="02040503050406030204" pitchFamily="18" charset="0"/>
                              <a:cs typeface="Arial" panose="020B0604020202020204" pitchFamily="34" charset="0"/>
                            </a:rPr>
                            <m:t>𝐶</m:t>
                          </m:r>
                        </m:e>
                      </m:bar>
                      <m:r>
                        <a:rPr lang="de-DE"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b="0" i="1" smtClean="0">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latin typeface="Cambria Math" panose="02040503050406030204" pitchFamily="18" charset="0"/>
                              <a:ea typeface="Cambria Math" panose="02040503050406030204" pitchFamily="18" charset="0"/>
                              <a:cs typeface="Arial" panose="020B0604020202020204" pitchFamily="34" charset="0"/>
                            </a:rPr>
                            <m:t>𝐶</m:t>
                          </m:r>
                        </m:e>
                        <m:sub>
                          <m:r>
                            <a:rPr lang="de-DE" b="0" i="1" smtClean="0">
                              <a:latin typeface="Cambria Math" panose="02040503050406030204" pitchFamily="18" charset="0"/>
                              <a:ea typeface="Cambria Math" panose="02040503050406030204" pitchFamily="18" charset="0"/>
                              <a:cs typeface="Arial" panose="020B0604020202020204" pitchFamily="34" charset="0"/>
                            </a:rPr>
                            <m:t>𝑦</m:t>
                          </m:r>
                        </m:sub>
                      </m:sSub>
                      <m:r>
                        <a:rPr lang="de-DE" i="1" smtClean="0">
                          <a:latin typeface="Cambria Math" panose="02040503050406030204" pitchFamily="18" charset="0"/>
                          <a:cs typeface="Arial" panose="020B0604020202020204" pitchFamily="34" charset="0"/>
                        </a:rPr>
                        <m:t>0,8</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𝐼</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1" name="Rechteck 60"/>
              <p:cNvSpPr>
                <a:spLocks noRot="1" noChangeAspect="1" noMove="1" noResize="1" noEditPoints="1" noAdjustHandles="1" noChangeArrowheads="1" noChangeShapeType="1" noTextEdit="1"/>
              </p:cNvSpPr>
              <p:nvPr/>
            </p:nvSpPr>
            <p:spPr>
              <a:xfrm>
                <a:off x="4583421" y="3920340"/>
                <a:ext cx="5404300" cy="430246"/>
              </a:xfrm>
              <a:prstGeom prst="rect">
                <a:avLst/>
              </a:prstGeom>
              <a:blipFill>
                <a:blip r:embed="rId11"/>
                <a:stretch>
                  <a:fillRect b="-281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Rechteck 61"/>
              <p:cNvSpPr/>
              <p:nvPr/>
            </p:nvSpPr>
            <p:spPr>
              <a:xfrm>
                <a:off x="4656796" y="4350586"/>
                <a:ext cx="6304098" cy="43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i="1">
                          <a:latin typeface="Cambria Math" panose="02040503050406030204" pitchFamily="18" charset="0"/>
                          <a:cs typeface="Arial" panose="020B0604020202020204" pitchFamily="34" charset="0"/>
                        </a:rPr>
                        <m:t> →</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𝐶</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ea typeface="Cambria Math" panose="02040503050406030204" pitchFamily="18" charset="0"/>
                          <a:cs typeface="Arial" panose="020B0604020202020204" pitchFamily="34" charset="0"/>
                        </a:rPr>
                        <m:t>𝐺</m:t>
                      </m:r>
                      <m:r>
                        <a:rPr lang="de-DE"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b="0" i="1" smtClean="0">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latin typeface="Cambria Math" panose="02040503050406030204" pitchFamily="18" charset="0"/>
                              <a:ea typeface="Cambria Math" panose="02040503050406030204" pitchFamily="18" charset="0"/>
                              <a:cs typeface="Arial" panose="020B0604020202020204" pitchFamily="34" charset="0"/>
                            </a:rPr>
                            <m:t>(1−</m:t>
                          </m:r>
                          <m:r>
                            <a:rPr lang="de-DE" b="0" i="1" smtClean="0">
                              <a:latin typeface="Cambria Math" panose="02040503050406030204" pitchFamily="18" charset="0"/>
                              <a:ea typeface="Cambria Math" panose="02040503050406030204" pitchFamily="18" charset="0"/>
                              <a:cs typeface="Arial" panose="020B0604020202020204" pitchFamily="34" charset="0"/>
                            </a:rPr>
                            <m:t>𝐶</m:t>
                          </m:r>
                        </m:e>
                        <m:sub>
                          <m:r>
                            <a:rPr lang="de-DE" b="0" i="1" smtClean="0">
                              <a:latin typeface="Cambria Math" panose="02040503050406030204" pitchFamily="18" charset="0"/>
                              <a:ea typeface="Cambria Math" panose="02040503050406030204" pitchFamily="18" charset="0"/>
                              <a:cs typeface="Arial" panose="020B0604020202020204" pitchFamily="34" charset="0"/>
                            </a:rPr>
                            <m:t>𝑦</m:t>
                          </m:r>
                        </m:sub>
                      </m:sSub>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bar>
                        <m:barPr>
                          <m:pos m:val="top"/>
                          <m:ctrlPr>
                            <a:rPr lang="de-DE" i="1">
                              <a:latin typeface="Cambria Math" panose="02040503050406030204" pitchFamily="18" charset="0"/>
                              <a:ea typeface="Cambria Math" panose="02040503050406030204" pitchFamily="18" charset="0"/>
                              <a:cs typeface="Arial" panose="020B0604020202020204" pitchFamily="34" charset="0"/>
                            </a:rPr>
                          </m:ctrlPr>
                        </m:barPr>
                        <m:e>
                          <m:r>
                            <a:rPr lang="de-DE" i="1">
                              <a:latin typeface="Cambria Math" panose="02040503050406030204" pitchFamily="18" charset="0"/>
                              <a:ea typeface="Cambria Math" panose="02040503050406030204" pitchFamily="18" charset="0"/>
                              <a:cs typeface="Arial" panose="020B0604020202020204" pitchFamily="34" charset="0"/>
                            </a:rPr>
                            <m:t>𝐶</m:t>
                          </m:r>
                        </m:e>
                      </m:ba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2" name="Rechteck 61"/>
              <p:cNvSpPr>
                <a:spLocks noRot="1" noChangeAspect="1" noMove="1" noResize="1" noEditPoints="1" noAdjustHandles="1" noChangeArrowheads="1" noChangeShapeType="1" noTextEdit="1"/>
              </p:cNvSpPr>
              <p:nvPr/>
            </p:nvSpPr>
            <p:spPr>
              <a:xfrm>
                <a:off x="4656796" y="4350586"/>
                <a:ext cx="6304098" cy="430246"/>
              </a:xfrm>
              <a:prstGeom prst="rect">
                <a:avLst/>
              </a:prstGeom>
              <a:blipFill>
                <a:blip r:embed="rId12"/>
                <a:stretch>
                  <a:fillRect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3" name="Rechteck 62"/>
              <p:cNvSpPr/>
              <p:nvPr/>
            </p:nvSpPr>
            <p:spPr>
              <a:xfrm>
                <a:off x="4656796" y="4709468"/>
                <a:ext cx="4768421" cy="43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cs typeface="Arial" panose="020B0604020202020204" pitchFamily="34" charset="0"/>
                        </a:rPr>
                        <m:t>𝐺𝐺</m:t>
                      </m:r>
                      <m:r>
                        <a:rPr lang="de-DE" b="0" i="1" smtClean="0">
                          <a:latin typeface="Cambria Math" panose="02040503050406030204" pitchFamily="18" charset="0"/>
                          <a:cs typeface="Arial" panose="020B0604020202020204" pitchFamily="34" charset="0"/>
                        </a:rPr>
                        <m:t>:→</m:t>
                      </m:r>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1</m:t>
                          </m:r>
                        </m:sub>
                        <m:sup>
                          <m:r>
                            <a:rPr lang="de-DE" i="1">
                              <a:latin typeface="Cambria Math" panose="02040503050406030204" pitchFamily="18" charset="0"/>
                              <a:cs typeface="Arial" panose="020B0604020202020204" pitchFamily="34" charset="0"/>
                            </a:rPr>
                            <m:t>𝐷</m:t>
                          </m:r>
                        </m:sup>
                      </m:sSubSup>
                      <m:r>
                        <a:rPr lang="de-DE" i="1">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sSub>
                        <m:sSubPr>
                          <m:ctrlPr>
                            <a:rPr lang="de-DE" b="0" i="1" smtClean="0">
                              <a:latin typeface="Cambria Math" panose="02040503050406030204" pitchFamily="18" charset="0"/>
                              <a:ea typeface="Cambria Math" panose="02040503050406030204" pitchFamily="18" charset="0"/>
                              <a:cs typeface="Arial" panose="020B0604020202020204" pitchFamily="34" charset="0"/>
                            </a:rPr>
                          </m:ctrlPr>
                        </m:sSubPr>
                        <m:e>
                          <m:r>
                            <a:rPr lang="de-DE" b="0" i="1" smtClean="0">
                              <a:latin typeface="Cambria Math" panose="02040503050406030204" pitchFamily="18" charset="0"/>
                              <a:ea typeface="Cambria Math" panose="02040503050406030204" pitchFamily="18" charset="0"/>
                              <a:cs typeface="Arial" panose="020B0604020202020204" pitchFamily="34" charset="0"/>
                            </a:rPr>
                            <m:t>(1−</m:t>
                          </m:r>
                          <m:r>
                            <a:rPr lang="de-DE" b="0" i="1" smtClean="0">
                              <a:latin typeface="Cambria Math" panose="02040503050406030204" pitchFamily="18" charset="0"/>
                              <a:ea typeface="Cambria Math" panose="02040503050406030204" pitchFamily="18" charset="0"/>
                              <a:cs typeface="Arial" panose="020B0604020202020204" pitchFamily="34" charset="0"/>
                            </a:rPr>
                            <m:t>𝐶</m:t>
                          </m:r>
                        </m:e>
                        <m:sub>
                          <m:r>
                            <a:rPr lang="de-DE" b="0" i="1" smtClean="0">
                              <a:latin typeface="Cambria Math" panose="02040503050406030204" pitchFamily="18" charset="0"/>
                              <a:ea typeface="Cambria Math" panose="02040503050406030204" pitchFamily="18" charset="0"/>
                              <a:cs typeface="Arial" panose="020B0604020202020204" pitchFamily="34" charset="0"/>
                            </a:rPr>
                            <m:t>𝑦</m:t>
                          </m:r>
                        </m:sub>
                      </m:sSub>
                      <m:r>
                        <a:rPr lang="de-DE" b="0" i="1" smtClean="0">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𝑌</m:t>
                      </m:r>
                      <m:r>
                        <a:rPr lang="de-DE" b="0" i="1" smtClean="0">
                          <a:latin typeface="Cambria Math" panose="02040503050406030204" pitchFamily="18" charset="0"/>
                          <a:cs typeface="Arial" panose="020B0604020202020204" pitchFamily="34" charset="0"/>
                        </a:rPr>
                        <m:t>=</m:t>
                      </m:r>
                      <m:bar>
                        <m:barPr>
                          <m:pos m:val="top"/>
                          <m:ctrlPr>
                            <a:rPr lang="de-DE" i="1">
                              <a:latin typeface="Cambria Math" panose="02040503050406030204" pitchFamily="18" charset="0"/>
                              <a:ea typeface="Cambria Math" panose="02040503050406030204" pitchFamily="18" charset="0"/>
                              <a:cs typeface="Arial" panose="020B0604020202020204" pitchFamily="34" charset="0"/>
                            </a:rPr>
                          </m:ctrlPr>
                        </m:barPr>
                        <m:e>
                          <m:r>
                            <a:rPr lang="de-DE" i="1">
                              <a:latin typeface="Cambria Math" panose="02040503050406030204" pitchFamily="18" charset="0"/>
                              <a:ea typeface="Cambria Math" panose="02040503050406030204" pitchFamily="18" charset="0"/>
                              <a:cs typeface="Arial" panose="020B0604020202020204" pitchFamily="34" charset="0"/>
                            </a:rPr>
                            <m:t>𝐶</m:t>
                          </m:r>
                        </m:e>
                      </m:ba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b="0" i="1" smtClean="0">
                          <a:latin typeface="Cambria Math" panose="02040503050406030204" pitchFamily="18" charset="0"/>
                          <a:cs typeface="Arial" panose="020B0604020202020204" pitchFamily="34" charset="0"/>
                        </a:rPr>
                        <m:t>+</m:t>
                      </m:r>
                      <m:r>
                        <a:rPr lang="de-DE" b="0" i="1" smtClean="0">
                          <a:latin typeface="Cambria Math" panose="02040503050406030204" pitchFamily="18" charset="0"/>
                          <a:cs typeface="Arial" panose="020B0604020202020204" pitchFamily="34" charset="0"/>
                        </a:rPr>
                        <m:t>𝐺</m:t>
                      </m:r>
                      <m:r>
                        <a:rPr lang="de-DE" b="0" i="1" smtClean="0">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3" name="Rechteck 62"/>
              <p:cNvSpPr>
                <a:spLocks noRot="1" noChangeAspect="1" noMove="1" noResize="1" noEditPoints="1" noAdjustHandles="1" noChangeArrowheads="1" noChangeShapeType="1" noTextEdit="1"/>
              </p:cNvSpPr>
              <p:nvPr/>
            </p:nvSpPr>
            <p:spPr>
              <a:xfrm>
                <a:off x="4656796" y="4709468"/>
                <a:ext cx="4768421" cy="430246"/>
              </a:xfrm>
              <a:prstGeom prst="rect">
                <a:avLst/>
              </a:prstGeom>
              <a:blipFill>
                <a:blip r:embed="rId13"/>
                <a:stretch>
                  <a:fillRect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4" name="Rechteck 63"/>
              <p:cNvSpPr/>
              <p:nvPr/>
            </p:nvSpPr>
            <p:spPr>
              <a:xfrm>
                <a:off x="4648168" y="5091908"/>
                <a:ext cx="3449278" cy="7593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cs typeface="Arial" panose="020B0604020202020204" pitchFamily="34" charset="0"/>
                        </a:rPr>
                        <m:t>→</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1</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f>
                        <m:fPr>
                          <m:ctrlPr>
                            <a:rPr lang="de-DE" b="0" i="1" smtClean="0">
                              <a:latin typeface="Cambria Math" panose="02040503050406030204" pitchFamily="18" charset="0"/>
                              <a:cs typeface="Arial" panose="020B0604020202020204" pitchFamily="34" charset="0"/>
                            </a:rPr>
                          </m:ctrlPr>
                        </m:fPr>
                        <m:num>
                          <m:bar>
                            <m:barPr>
                              <m:pos m:val="top"/>
                              <m:ctrlPr>
                                <a:rPr lang="de-DE" i="1">
                                  <a:latin typeface="Cambria Math" panose="02040503050406030204" pitchFamily="18" charset="0"/>
                                  <a:ea typeface="Cambria Math" panose="02040503050406030204" pitchFamily="18" charset="0"/>
                                  <a:cs typeface="Arial" panose="020B0604020202020204" pitchFamily="34" charset="0"/>
                                </a:rPr>
                              </m:ctrlPr>
                            </m:barPr>
                            <m:e>
                              <m:r>
                                <a:rPr lang="de-DE" i="1">
                                  <a:latin typeface="Cambria Math" panose="02040503050406030204" pitchFamily="18" charset="0"/>
                                  <a:ea typeface="Cambria Math" panose="02040503050406030204" pitchFamily="18" charset="0"/>
                                  <a:cs typeface="Arial" panose="020B0604020202020204" pitchFamily="34" charset="0"/>
                                </a:rPr>
                                <m:t>𝐶</m:t>
                              </m:r>
                            </m:e>
                          </m:ba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𝐼</m:t>
                          </m:r>
                          <m:r>
                            <a:rPr lang="de-DE" i="1">
                              <a:latin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num>
                        <m:den>
                          <m:sSub>
                            <m:sSubPr>
                              <m:ctrlPr>
                                <a:rPr lang="de-DE" i="1">
                                  <a:latin typeface="Cambria Math" panose="02040503050406030204" pitchFamily="18" charset="0"/>
                                  <a:ea typeface="Cambria Math" panose="02040503050406030204" pitchFamily="18" charset="0"/>
                                  <a:cs typeface="Arial" panose="020B0604020202020204" pitchFamily="34" charset="0"/>
                                </a:rPr>
                              </m:ctrlPr>
                            </m:sSubPr>
                            <m:e>
                              <m:r>
                                <a:rPr lang="de-DE" i="1">
                                  <a:latin typeface="Cambria Math" panose="02040503050406030204" pitchFamily="18" charset="0"/>
                                  <a:ea typeface="Cambria Math" panose="02040503050406030204" pitchFamily="18" charset="0"/>
                                  <a:cs typeface="Arial" panose="020B0604020202020204" pitchFamily="34" charset="0"/>
                                </a:rPr>
                                <m:t>(1−</m:t>
                              </m:r>
                              <m:r>
                                <a:rPr lang="de-DE" i="1">
                                  <a:latin typeface="Cambria Math" panose="02040503050406030204" pitchFamily="18" charset="0"/>
                                  <a:ea typeface="Cambria Math" panose="02040503050406030204" pitchFamily="18" charset="0"/>
                                  <a:cs typeface="Arial" panose="020B0604020202020204" pitchFamily="34" charset="0"/>
                                </a:rPr>
                                <m:t>𝐶</m:t>
                              </m:r>
                            </m:e>
                            <m:sub>
                              <m:r>
                                <a:rPr lang="de-DE" i="1">
                                  <a:latin typeface="Cambria Math" panose="02040503050406030204" pitchFamily="18" charset="0"/>
                                  <a:ea typeface="Cambria Math" panose="02040503050406030204" pitchFamily="18" charset="0"/>
                                  <a:cs typeface="Arial" panose="020B0604020202020204" pitchFamily="34" charset="0"/>
                                </a:rPr>
                                <m:t>𝑦</m:t>
                              </m:r>
                            </m:sub>
                          </m:sSub>
                          <m:r>
                            <a:rPr lang="de-DE" i="1">
                              <a:latin typeface="Cambria Math" panose="02040503050406030204" pitchFamily="18" charset="0"/>
                              <a:ea typeface="Cambria Math" panose="02040503050406030204" pitchFamily="18" charset="0"/>
                              <a:cs typeface="Arial" panose="020B0604020202020204" pitchFamily="34" charset="0"/>
                            </a:rPr>
                            <m:t>)</m:t>
                          </m:r>
                        </m:den>
                      </m:f>
                      <m:r>
                        <a:rPr lang="de-DE" b="0" i="1" smtClean="0">
                          <a:latin typeface="Cambria Math" panose="02040503050406030204" pitchFamily="18" charset="0"/>
                          <a:cs typeface="Arial" panose="020B0604020202020204" pitchFamily="34" charset="0"/>
                        </a:rPr>
                        <m:t>+</m:t>
                      </m:r>
                      <m:f>
                        <m:fPr>
                          <m:ctrlPr>
                            <a:rPr lang="de-DE" i="1">
                              <a:latin typeface="Cambria Math" panose="02040503050406030204" pitchFamily="18" charset="0"/>
                              <a:cs typeface="Arial" panose="020B0604020202020204" pitchFamily="34" charset="0"/>
                            </a:rPr>
                          </m:ctrlPr>
                        </m:fPr>
                        <m:num>
                          <m:r>
                            <a:rPr lang="de-DE" b="0" i="1" smtClean="0">
                              <a:latin typeface="Cambria Math" panose="02040503050406030204" pitchFamily="18" charset="0"/>
                              <a:cs typeface="Arial" panose="020B0604020202020204" pitchFamily="34" charset="0"/>
                            </a:rPr>
                            <m:t>1</m:t>
                          </m:r>
                        </m:num>
                        <m:den>
                          <m:sSub>
                            <m:sSubPr>
                              <m:ctrlPr>
                                <a:rPr lang="de-DE" i="1">
                                  <a:latin typeface="Cambria Math" panose="02040503050406030204" pitchFamily="18" charset="0"/>
                                  <a:ea typeface="Cambria Math" panose="02040503050406030204" pitchFamily="18" charset="0"/>
                                  <a:cs typeface="Arial" panose="020B0604020202020204" pitchFamily="34" charset="0"/>
                                </a:rPr>
                              </m:ctrlPr>
                            </m:sSubPr>
                            <m:e>
                              <m:r>
                                <a:rPr lang="de-DE" i="1">
                                  <a:latin typeface="Cambria Math" panose="02040503050406030204" pitchFamily="18" charset="0"/>
                                  <a:ea typeface="Cambria Math" panose="02040503050406030204" pitchFamily="18" charset="0"/>
                                  <a:cs typeface="Arial" panose="020B0604020202020204" pitchFamily="34" charset="0"/>
                                </a:rPr>
                                <m:t>(1−</m:t>
                              </m:r>
                              <m:r>
                                <a:rPr lang="de-DE" i="1">
                                  <a:latin typeface="Cambria Math" panose="02040503050406030204" pitchFamily="18" charset="0"/>
                                  <a:ea typeface="Cambria Math" panose="02040503050406030204" pitchFamily="18" charset="0"/>
                                  <a:cs typeface="Arial" panose="020B0604020202020204" pitchFamily="34" charset="0"/>
                                </a:rPr>
                                <m:t>𝐶</m:t>
                              </m:r>
                            </m:e>
                            <m:sub>
                              <m:r>
                                <a:rPr lang="de-DE" i="1">
                                  <a:latin typeface="Cambria Math" panose="02040503050406030204" pitchFamily="18" charset="0"/>
                                  <a:ea typeface="Cambria Math" panose="02040503050406030204" pitchFamily="18" charset="0"/>
                                  <a:cs typeface="Arial" panose="020B0604020202020204" pitchFamily="34" charset="0"/>
                                </a:rPr>
                                <m:t>𝑦</m:t>
                              </m:r>
                            </m:sub>
                          </m:sSub>
                          <m:r>
                            <a:rPr lang="de-DE" i="1">
                              <a:latin typeface="Cambria Math" panose="02040503050406030204" pitchFamily="18" charset="0"/>
                              <a:ea typeface="Cambria Math" panose="02040503050406030204" pitchFamily="18" charset="0"/>
                              <a:cs typeface="Arial" panose="020B0604020202020204" pitchFamily="34" charset="0"/>
                            </a:rPr>
                            <m:t>)</m:t>
                          </m:r>
                        </m:den>
                      </m:f>
                      <m:r>
                        <a:rPr lang="de-DE" i="1">
                          <a:latin typeface="Cambria Math" panose="02040503050406030204" pitchFamily="18" charset="0"/>
                          <a:ea typeface="Cambria Math" panose="02040503050406030204" pitchFamily="18" charset="0"/>
                          <a:cs typeface="Arial" panose="020B0604020202020204" pitchFamily="34" charset="0"/>
                        </a:rPr>
                        <m:t>∆</m:t>
                      </m:r>
                      <m:r>
                        <a:rPr lang="de-DE" i="1">
                          <a:latin typeface="Cambria Math" panose="02040503050406030204" pitchFamily="18" charset="0"/>
                          <a:cs typeface="Arial" panose="020B0604020202020204" pitchFamily="34" charset="0"/>
                        </a:rPr>
                        <m:t>𝐺</m:t>
                      </m:r>
                    </m:oMath>
                  </m:oMathPara>
                </a14:m>
                <a:endParaRPr lang="en-US" dirty="0">
                  <a:latin typeface="Arial" panose="020B0604020202020204" pitchFamily="34" charset="0"/>
                  <a:cs typeface="Arial" panose="020B0604020202020204" pitchFamily="34" charset="0"/>
                </a:endParaRPr>
              </a:p>
            </p:txBody>
          </p:sp>
        </mc:Choice>
        <mc:Fallback xmlns="">
          <p:sp>
            <p:nvSpPr>
              <p:cNvPr id="64" name="Rechteck 63"/>
              <p:cNvSpPr>
                <a:spLocks noRot="1" noChangeAspect="1" noMove="1" noResize="1" noEditPoints="1" noAdjustHandles="1" noChangeArrowheads="1" noChangeShapeType="1" noTextEdit="1"/>
              </p:cNvSpPr>
              <p:nvPr/>
            </p:nvSpPr>
            <p:spPr>
              <a:xfrm>
                <a:off x="4648168" y="5091908"/>
                <a:ext cx="3449278" cy="759375"/>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Rechteck 9"/>
              <p:cNvSpPr/>
              <p:nvPr/>
            </p:nvSpPr>
            <p:spPr>
              <a:xfrm>
                <a:off x="5827754" y="6026859"/>
                <a:ext cx="47795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oMath>
                  </m:oMathPara>
                </a14:m>
                <a:endParaRPr lang="de-DE" dirty="0"/>
              </a:p>
            </p:txBody>
          </p:sp>
        </mc:Choice>
        <mc:Fallback xmlns="">
          <p:sp>
            <p:nvSpPr>
              <p:cNvPr id="10" name="Rechteck 9"/>
              <p:cNvSpPr>
                <a:spLocks noRot="1" noChangeAspect="1" noMove="1" noResize="1" noEditPoints="1" noAdjustHandles="1" noChangeArrowheads="1" noChangeShapeType="1" noTextEdit="1"/>
              </p:cNvSpPr>
              <p:nvPr/>
            </p:nvSpPr>
            <p:spPr>
              <a:xfrm>
                <a:off x="5827754" y="6026859"/>
                <a:ext cx="477951" cy="369332"/>
              </a:xfrm>
              <a:prstGeom prst="rect">
                <a:avLst/>
              </a:prstGeom>
              <a:blipFill>
                <a:blip r:embed="rId15"/>
                <a:stretch>
                  <a:fillRect b="-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Rechteck 10"/>
              <p:cNvSpPr/>
              <p:nvPr/>
            </p:nvSpPr>
            <p:spPr>
              <a:xfrm>
                <a:off x="7211059" y="6466591"/>
                <a:ext cx="226446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smtClean="0">
                          <a:latin typeface="Cambria Math" panose="02040503050406030204" pitchFamily="18" charset="0"/>
                          <a:ea typeface="Cambria Math" panose="02040503050406030204" pitchFamily="18" charset="0"/>
                          <a:cs typeface="Arial" panose="020B0604020202020204" pitchFamily="34" charset="0"/>
                        </a:rPr>
                        <m:t>∆</m:t>
                      </m:r>
                      <m:r>
                        <a:rPr lang="de-DE" b="0" i="1" smtClean="0">
                          <a:latin typeface="Cambria Math" panose="02040503050406030204" pitchFamily="18" charset="0"/>
                          <a:ea typeface="Cambria Math" panose="02040503050406030204" pitchFamily="18" charset="0"/>
                          <a:cs typeface="Arial" panose="020B0604020202020204" pitchFamily="34" charset="0"/>
                        </a:rPr>
                        <m:t>𝑌</m:t>
                      </m:r>
                      <m:r>
                        <a:rPr lang="de-DE" b="0" i="1" smtClean="0">
                          <a:latin typeface="Cambria Math" panose="02040503050406030204" pitchFamily="18" charset="0"/>
                          <a:ea typeface="Cambria Math" panose="02040503050406030204" pitchFamily="18" charset="0"/>
                          <a:cs typeface="Arial" panose="020B0604020202020204" pitchFamily="34" charset="0"/>
                        </a:rPr>
                        <m:t>=</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i="1">
                              <a:latin typeface="Cambria Math" panose="02040503050406030204" pitchFamily="18" charset="0"/>
                              <a:cs typeface="Arial" panose="020B0604020202020204" pitchFamily="34" charset="0"/>
                            </a:rPr>
                            <m:t>1</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m:t>
                      </m:r>
                      <m:sSubSup>
                        <m:sSubSupPr>
                          <m:ctrlPr>
                            <a:rPr lang="de-DE" i="1">
                              <a:latin typeface="Cambria Math" panose="02040503050406030204" pitchFamily="18" charset="0"/>
                              <a:cs typeface="Arial" panose="020B0604020202020204" pitchFamily="34" charset="0"/>
                            </a:rPr>
                          </m:ctrlPr>
                        </m:sSubSupPr>
                        <m:e>
                          <m:r>
                            <a:rPr lang="de-DE" i="1">
                              <a:latin typeface="Cambria Math" panose="02040503050406030204" pitchFamily="18" charset="0"/>
                              <a:cs typeface="Arial" panose="020B0604020202020204" pitchFamily="34" charset="0"/>
                            </a:rPr>
                            <m:t>𝑌</m:t>
                          </m:r>
                        </m:e>
                        <m:sub>
                          <m:r>
                            <a:rPr lang="de-DE" b="0" i="1" smtClean="0">
                              <a:latin typeface="Cambria Math" panose="02040503050406030204" pitchFamily="18" charset="0"/>
                              <a:cs typeface="Arial" panose="020B0604020202020204" pitchFamily="34" charset="0"/>
                            </a:rPr>
                            <m:t>0</m:t>
                          </m:r>
                        </m:sub>
                        <m:sup>
                          <m:r>
                            <a:rPr lang="de-DE" b="0" i="1" smtClean="0">
                              <a:latin typeface="Cambria Math" panose="02040503050406030204" pitchFamily="18" charset="0"/>
                              <a:cs typeface="Arial" panose="020B0604020202020204" pitchFamily="34" charset="0"/>
                            </a:rPr>
                            <m:t>∗</m:t>
                          </m:r>
                        </m:sup>
                      </m:sSubSup>
                      <m:r>
                        <a:rPr lang="de-DE" b="0" i="1" smtClean="0">
                          <a:latin typeface="Cambria Math" panose="02040503050406030204" pitchFamily="18" charset="0"/>
                          <a:cs typeface="Arial" panose="020B0604020202020204" pitchFamily="34" charset="0"/>
                        </a:rPr>
                        <m:t>=500</m:t>
                      </m:r>
                    </m:oMath>
                  </m:oMathPara>
                </a14:m>
                <a:endParaRPr lang="de-DE" dirty="0"/>
              </a:p>
            </p:txBody>
          </p:sp>
        </mc:Choice>
        <mc:Fallback xmlns="">
          <p:sp>
            <p:nvSpPr>
              <p:cNvPr id="11" name="Rechteck 10"/>
              <p:cNvSpPr>
                <a:spLocks noRot="1" noChangeAspect="1" noMove="1" noResize="1" noEditPoints="1" noAdjustHandles="1" noChangeArrowheads="1" noChangeShapeType="1" noTextEdit="1"/>
              </p:cNvSpPr>
              <p:nvPr/>
            </p:nvSpPr>
            <p:spPr>
              <a:xfrm>
                <a:off x="7211059" y="6466591"/>
                <a:ext cx="2264466" cy="369332"/>
              </a:xfrm>
              <a:prstGeom prst="rect">
                <a:avLst/>
              </a:prstGeom>
              <a:blipFill>
                <a:blip r:embed="rId16"/>
                <a:stretch>
                  <a:fillRect b="-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Rechteck 66"/>
              <p:cNvSpPr/>
              <p:nvPr/>
            </p:nvSpPr>
            <p:spPr>
              <a:xfrm rot="16200000">
                <a:off x="5760399" y="5663855"/>
                <a:ext cx="441146"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3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3000" dirty="0">
                  <a:latin typeface="Arial" panose="020B0604020202020204" pitchFamily="34" charset="0"/>
                  <a:cs typeface="Arial" panose="020B0604020202020204" pitchFamily="34" charset="0"/>
                </a:endParaRPr>
              </a:p>
            </p:txBody>
          </p:sp>
        </mc:Choice>
        <mc:Fallback xmlns="">
          <p:sp>
            <p:nvSpPr>
              <p:cNvPr id="67" name="Rechteck 66"/>
              <p:cNvSpPr>
                <a:spLocks noRot="1" noChangeAspect="1" noMove="1" noResize="1" noEditPoints="1" noAdjustHandles="1" noChangeArrowheads="1" noChangeShapeType="1" noTextEdit="1"/>
              </p:cNvSpPr>
              <p:nvPr/>
            </p:nvSpPr>
            <p:spPr>
              <a:xfrm rot="16200000">
                <a:off x="5760399" y="5663855"/>
                <a:ext cx="441146" cy="553998"/>
              </a:xfrm>
              <a:prstGeom prst="rect">
                <a:avLst/>
              </a:prstGeom>
              <a:blipFill>
                <a:blip r:embed="rId1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Rechteck 67"/>
              <p:cNvSpPr/>
              <p:nvPr/>
            </p:nvSpPr>
            <p:spPr>
              <a:xfrm rot="16200000">
                <a:off x="7041153" y="5898931"/>
                <a:ext cx="696024" cy="10156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6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6000" dirty="0">
                  <a:latin typeface="Arial" panose="020B0604020202020204" pitchFamily="34" charset="0"/>
                  <a:cs typeface="Arial" panose="020B0604020202020204" pitchFamily="34" charset="0"/>
                </a:endParaRPr>
              </a:p>
            </p:txBody>
          </p:sp>
        </mc:Choice>
        <mc:Fallback xmlns="">
          <p:sp>
            <p:nvSpPr>
              <p:cNvPr id="68" name="Rechteck 67"/>
              <p:cNvSpPr>
                <a:spLocks noRot="1" noChangeAspect="1" noMove="1" noResize="1" noEditPoints="1" noAdjustHandles="1" noChangeArrowheads="1" noChangeShapeType="1" noTextEdit="1"/>
              </p:cNvSpPr>
              <p:nvPr/>
            </p:nvSpPr>
            <p:spPr>
              <a:xfrm rot="16200000">
                <a:off x="7041153" y="5898931"/>
                <a:ext cx="696024" cy="1015663"/>
              </a:xfrm>
              <a:prstGeom prst="rect">
                <a:avLst/>
              </a:prstGeom>
              <a:blipFill>
                <a:blip r:embed="rId18"/>
                <a:stretch>
                  <a:fillRect/>
                </a:stretch>
              </a:blipFill>
            </p:spPr>
            <p:txBody>
              <a:bodyPr/>
              <a:lstStyle/>
              <a:p>
                <a:r>
                  <a:rPr lang="de-DE">
                    <a:noFill/>
                  </a:rPr>
                  <a:t> </a:t>
                </a:r>
              </a:p>
            </p:txBody>
          </p:sp>
        </mc:Fallback>
      </mc:AlternateContent>
      <p:cxnSp>
        <p:nvCxnSpPr>
          <p:cNvPr id="14" name="Gerader Verbinder 13"/>
          <p:cNvCxnSpPr/>
          <p:nvPr/>
        </p:nvCxnSpPr>
        <p:spPr>
          <a:xfrm>
            <a:off x="2362737" y="2334983"/>
            <a:ext cx="0" cy="1611578"/>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72" name="Gerader Verbinder 71"/>
          <p:cNvCxnSpPr/>
          <p:nvPr/>
        </p:nvCxnSpPr>
        <p:spPr>
          <a:xfrm flipH="1">
            <a:off x="980098" y="2347350"/>
            <a:ext cx="1365924" cy="37157"/>
          </a:xfrm>
          <a:prstGeom prst="line">
            <a:avLst/>
          </a:prstGeom>
          <a:ln w="38100">
            <a:prstDash val="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5" name="TextBox 26"/>
              <p:cNvSpPr txBox="1"/>
              <p:nvPr/>
            </p:nvSpPr>
            <p:spPr>
              <a:xfrm>
                <a:off x="2169952" y="3957293"/>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0</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75" name="TextBox 26"/>
              <p:cNvSpPr txBox="1">
                <a:spLocks noRot="1" noChangeAspect="1" noMove="1" noResize="1" noEditPoints="1" noAdjustHandles="1" noChangeArrowheads="1" noChangeShapeType="1" noTextEdit="1"/>
              </p:cNvSpPr>
              <p:nvPr/>
            </p:nvSpPr>
            <p:spPr>
              <a:xfrm>
                <a:off x="2169952" y="3957293"/>
                <a:ext cx="388247" cy="276999"/>
              </a:xfrm>
              <a:prstGeom prst="rect">
                <a:avLst/>
              </a:prstGeom>
              <a:blipFill>
                <a:blip r:embed="rId1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Box 26"/>
              <p:cNvSpPr txBox="1"/>
              <p:nvPr/>
            </p:nvSpPr>
            <p:spPr>
              <a:xfrm>
                <a:off x="629875" y="2208850"/>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0</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76" name="TextBox 26"/>
              <p:cNvSpPr txBox="1">
                <a:spLocks noRot="1" noChangeAspect="1" noMove="1" noResize="1" noEditPoints="1" noAdjustHandles="1" noChangeArrowheads="1" noChangeShapeType="1" noTextEdit="1"/>
              </p:cNvSpPr>
              <p:nvPr/>
            </p:nvSpPr>
            <p:spPr>
              <a:xfrm>
                <a:off x="629875" y="2208850"/>
                <a:ext cx="388247" cy="276999"/>
              </a:xfrm>
              <a:prstGeom prst="rect">
                <a:avLst/>
              </a:prstGeom>
              <a:blipFill>
                <a:blip r:embed="rId19"/>
                <a:stretch>
                  <a:fillRect/>
                </a:stretch>
              </a:blipFill>
            </p:spPr>
            <p:txBody>
              <a:bodyPr/>
              <a:lstStyle/>
              <a:p>
                <a:r>
                  <a:rPr lang="de-DE">
                    <a:noFill/>
                  </a:rPr>
                  <a:t> </a:t>
                </a:r>
              </a:p>
            </p:txBody>
          </p:sp>
        </mc:Fallback>
      </mc:AlternateContent>
      <p:cxnSp>
        <p:nvCxnSpPr>
          <p:cNvPr id="77" name="Gerader Verbinder 76"/>
          <p:cNvCxnSpPr>
            <a:endCxn id="79" idx="0"/>
          </p:cNvCxnSpPr>
          <p:nvPr/>
        </p:nvCxnSpPr>
        <p:spPr>
          <a:xfrm>
            <a:off x="3199505" y="1348690"/>
            <a:ext cx="57496" cy="2612717"/>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78" name="Gerader Verbinder 77"/>
          <p:cNvCxnSpPr/>
          <p:nvPr/>
        </p:nvCxnSpPr>
        <p:spPr>
          <a:xfrm flipH="1" flipV="1">
            <a:off x="1018122" y="1348690"/>
            <a:ext cx="2164668" cy="12367"/>
          </a:xfrm>
          <a:prstGeom prst="line">
            <a:avLst/>
          </a:prstGeom>
          <a:ln w="38100">
            <a:prstDash val="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9" name="TextBox 26"/>
              <p:cNvSpPr txBox="1"/>
              <p:nvPr/>
            </p:nvSpPr>
            <p:spPr>
              <a:xfrm>
                <a:off x="3062877" y="3961407"/>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1</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79" name="TextBox 26"/>
              <p:cNvSpPr txBox="1">
                <a:spLocks noRot="1" noChangeAspect="1" noMove="1" noResize="1" noEditPoints="1" noAdjustHandles="1" noChangeArrowheads="1" noChangeShapeType="1" noTextEdit="1"/>
              </p:cNvSpPr>
              <p:nvPr/>
            </p:nvSpPr>
            <p:spPr>
              <a:xfrm>
                <a:off x="3062877" y="3961407"/>
                <a:ext cx="388247" cy="276999"/>
              </a:xfrm>
              <a:prstGeom prst="rect">
                <a:avLst/>
              </a:prstGeom>
              <a:blipFill>
                <a:blip r:embed="rId2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1" name="TextBox 26"/>
              <p:cNvSpPr txBox="1"/>
              <p:nvPr/>
            </p:nvSpPr>
            <p:spPr>
              <a:xfrm>
                <a:off x="672461" y="1187059"/>
                <a:ext cx="3882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de-DE" sz="1200" i="1" smtClean="0">
                              <a:latin typeface="Cambria Math" panose="02040503050406030204" pitchFamily="18" charset="0"/>
                              <a:cs typeface="Arial" panose="020B0604020202020204" pitchFamily="34" charset="0"/>
                            </a:rPr>
                          </m:ctrlPr>
                        </m:sSubSupPr>
                        <m:e>
                          <m:r>
                            <a:rPr lang="de-DE" sz="1200" i="1">
                              <a:latin typeface="Cambria Math" panose="02040503050406030204" pitchFamily="18" charset="0"/>
                              <a:cs typeface="Arial" panose="020B0604020202020204" pitchFamily="34" charset="0"/>
                            </a:rPr>
                            <m:t>𝑌</m:t>
                          </m:r>
                        </m:e>
                        <m:sub>
                          <m:r>
                            <a:rPr lang="de-DE" sz="1200" b="0" i="1" smtClean="0">
                              <a:latin typeface="Cambria Math" panose="02040503050406030204" pitchFamily="18" charset="0"/>
                              <a:cs typeface="Arial" panose="020B0604020202020204" pitchFamily="34" charset="0"/>
                            </a:rPr>
                            <m:t>1</m:t>
                          </m:r>
                        </m:sub>
                        <m:sup>
                          <m:r>
                            <a:rPr lang="de-DE" sz="1200" b="0" i="1" smtClean="0">
                              <a:latin typeface="Cambria Math" panose="02040503050406030204" pitchFamily="18" charset="0"/>
                              <a:cs typeface="Arial" panose="020B0604020202020204" pitchFamily="34" charset="0"/>
                            </a:rPr>
                            <m:t>∗</m:t>
                          </m:r>
                        </m:sup>
                      </m:sSubSup>
                    </m:oMath>
                  </m:oMathPara>
                </a14:m>
                <a:endParaRPr lang="en-US" sz="1200" dirty="0">
                  <a:latin typeface="Arial" panose="020B0604020202020204" pitchFamily="34" charset="0"/>
                  <a:cs typeface="Arial" panose="020B0604020202020204" pitchFamily="34" charset="0"/>
                </a:endParaRPr>
              </a:p>
            </p:txBody>
          </p:sp>
        </mc:Choice>
        <mc:Fallback xmlns="">
          <p:sp>
            <p:nvSpPr>
              <p:cNvPr id="81" name="TextBox 26"/>
              <p:cNvSpPr txBox="1">
                <a:spLocks noRot="1" noChangeAspect="1" noMove="1" noResize="1" noEditPoints="1" noAdjustHandles="1" noChangeArrowheads="1" noChangeShapeType="1" noTextEdit="1"/>
              </p:cNvSpPr>
              <p:nvPr/>
            </p:nvSpPr>
            <p:spPr>
              <a:xfrm>
                <a:off x="672461" y="1187059"/>
                <a:ext cx="388247" cy="276999"/>
              </a:xfrm>
              <a:prstGeom prst="rect">
                <a:avLst/>
              </a:prstGeom>
              <a:blipFill>
                <a:blip r:embed="rId2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4" name="Rechteck 83"/>
              <p:cNvSpPr/>
              <p:nvPr/>
            </p:nvSpPr>
            <p:spPr>
              <a:xfrm rot="16200000">
                <a:off x="6957135" y="5644713"/>
                <a:ext cx="441146"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3000" i="1" smtClean="0">
                          <a:latin typeface="Cambria Math" panose="02040503050406030204" pitchFamily="18" charset="0"/>
                          <a:ea typeface="Cambria Math" panose="02040503050406030204" pitchFamily="18" charset="0"/>
                          <a:cs typeface="Arial" panose="020B0604020202020204" pitchFamily="34" charset="0"/>
                        </a:rPr>
                        <m:t>{</m:t>
                      </m:r>
                    </m:oMath>
                  </m:oMathPara>
                </a14:m>
                <a:endParaRPr lang="en-US" sz="3000" dirty="0">
                  <a:latin typeface="Arial" panose="020B0604020202020204" pitchFamily="34" charset="0"/>
                  <a:cs typeface="Arial" panose="020B0604020202020204" pitchFamily="34" charset="0"/>
                </a:endParaRPr>
              </a:p>
            </p:txBody>
          </p:sp>
        </mc:Choice>
        <mc:Fallback xmlns="">
          <p:sp>
            <p:nvSpPr>
              <p:cNvPr id="84" name="Rechteck 83"/>
              <p:cNvSpPr>
                <a:spLocks noRot="1" noChangeAspect="1" noMove="1" noResize="1" noEditPoints="1" noAdjustHandles="1" noChangeArrowheads="1" noChangeShapeType="1" noTextEdit="1"/>
              </p:cNvSpPr>
              <p:nvPr/>
            </p:nvSpPr>
            <p:spPr>
              <a:xfrm rot="16200000">
                <a:off x="6957135" y="5644713"/>
                <a:ext cx="441146" cy="553998"/>
              </a:xfrm>
              <a:prstGeom prst="rect">
                <a:avLst/>
              </a:prstGeom>
              <a:blipFill>
                <a:blip r:embed="rId2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feld 84"/>
              <p:cNvSpPr txBox="1"/>
              <p:nvPr/>
            </p:nvSpPr>
            <p:spPr>
              <a:xfrm>
                <a:off x="6821624" y="5935106"/>
                <a:ext cx="4176977" cy="451919"/>
              </a:xfrm>
              <a:prstGeom prst="rect">
                <a:avLst/>
              </a:prstGeom>
              <a:noFill/>
            </p:spPr>
            <p:txBody>
              <a:bodyPr wrap="none" rtlCol="0">
                <a:spAutoFit/>
              </a:bodyPr>
              <a:lstStyle/>
              <a:p>
                <a:r>
                  <a:rPr lang="de-DE" sz="1400" dirty="0"/>
                  <a:t>Staatsausgabenmultiplikator (im Bsp. </a:t>
                </a:r>
                <a14:m>
                  <m:oMath xmlns:m="http://schemas.openxmlformats.org/officeDocument/2006/math">
                    <m:f>
                      <m:fPr>
                        <m:ctrlPr>
                          <a:rPr lang="de-DE" sz="1400" i="1">
                            <a:latin typeface="Cambria Math" panose="02040503050406030204" pitchFamily="18" charset="0"/>
                            <a:cs typeface="Arial" panose="020B0604020202020204" pitchFamily="34" charset="0"/>
                          </a:rPr>
                        </m:ctrlPr>
                      </m:fPr>
                      <m:num>
                        <m:r>
                          <a:rPr lang="de-DE" sz="1400" i="1">
                            <a:latin typeface="Cambria Math" panose="02040503050406030204" pitchFamily="18" charset="0"/>
                            <a:ea typeface="Cambria Math" panose="02040503050406030204" pitchFamily="18" charset="0"/>
                            <a:cs typeface="Arial" panose="020B0604020202020204" pitchFamily="34" charset="0"/>
                          </a:rPr>
                          <m:t>∆</m:t>
                        </m:r>
                        <m:r>
                          <a:rPr lang="de-DE" sz="1400" i="1">
                            <a:latin typeface="Cambria Math" panose="02040503050406030204" pitchFamily="18" charset="0"/>
                            <a:ea typeface="Cambria Math" panose="02040503050406030204" pitchFamily="18" charset="0"/>
                            <a:cs typeface="Arial" panose="020B0604020202020204" pitchFamily="34" charset="0"/>
                          </a:rPr>
                          <m:t>𝑌</m:t>
                        </m:r>
                        <m:r>
                          <m:rPr>
                            <m:nor/>
                          </m:rPr>
                          <a:rPr lang="de-DE" sz="1400" dirty="0"/>
                          <m:t> </m:t>
                        </m:r>
                      </m:num>
                      <m:den>
                        <m:r>
                          <a:rPr lang="de-DE" sz="1400" i="1">
                            <a:latin typeface="Cambria Math" panose="02040503050406030204" pitchFamily="18" charset="0"/>
                            <a:ea typeface="Cambria Math" panose="02040503050406030204" pitchFamily="18" charset="0"/>
                            <a:cs typeface="Arial" panose="020B0604020202020204" pitchFamily="34" charset="0"/>
                          </a:rPr>
                          <m:t>∆</m:t>
                        </m:r>
                        <m:r>
                          <a:rPr lang="de-DE" sz="1400" b="0" i="1" smtClean="0">
                            <a:latin typeface="Cambria Math" panose="02040503050406030204" pitchFamily="18" charset="0"/>
                            <a:ea typeface="Cambria Math" panose="02040503050406030204" pitchFamily="18" charset="0"/>
                            <a:cs typeface="Arial" panose="020B0604020202020204" pitchFamily="34" charset="0"/>
                          </a:rPr>
                          <m:t>𝐺</m:t>
                        </m:r>
                        <m:r>
                          <m:rPr>
                            <m:nor/>
                          </m:rPr>
                          <a:rPr lang="de-DE" sz="1400" dirty="0"/>
                          <m:t> </m:t>
                        </m:r>
                      </m:den>
                    </m:f>
                    <m:r>
                      <a:rPr lang="de-DE" sz="1400" b="0" i="1" smtClean="0">
                        <a:latin typeface="Cambria Math" panose="02040503050406030204" pitchFamily="18" charset="0"/>
                        <a:ea typeface="Cambria Math" panose="02040503050406030204" pitchFamily="18" charset="0"/>
                        <a:cs typeface="Arial" panose="020B0604020202020204" pitchFamily="34" charset="0"/>
                      </a:rPr>
                      <m:t>=</m:t>
                    </m:r>
                    <m:f>
                      <m:fPr>
                        <m:ctrlPr>
                          <a:rPr lang="de-DE" sz="1400" i="1">
                            <a:latin typeface="Cambria Math" panose="02040503050406030204" pitchFamily="18" charset="0"/>
                            <a:cs typeface="Arial" panose="020B0604020202020204" pitchFamily="34" charset="0"/>
                          </a:rPr>
                        </m:ctrlPr>
                      </m:fPr>
                      <m:num>
                        <m:r>
                          <a:rPr lang="de-DE" sz="1400" i="1">
                            <a:latin typeface="Cambria Math" panose="02040503050406030204" pitchFamily="18" charset="0"/>
                            <a:cs typeface="Arial" panose="020B0604020202020204" pitchFamily="34" charset="0"/>
                          </a:rPr>
                          <m:t>1</m:t>
                        </m:r>
                      </m:num>
                      <m:den>
                        <m:sSub>
                          <m:sSubPr>
                            <m:ctrlPr>
                              <a:rPr lang="de-DE" sz="1400" i="1">
                                <a:latin typeface="Cambria Math" panose="02040503050406030204" pitchFamily="18" charset="0"/>
                                <a:ea typeface="Cambria Math" panose="02040503050406030204" pitchFamily="18" charset="0"/>
                                <a:cs typeface="Arial" panose="020B0604020202020204" pitchFamily="34" charset="0"/>
                              </a:rPr>
                            </m:ctrlPr>
                          </m:sSubPr>
                          <m:e>
                            <m:r>
                              <a:rPr lang="de-DE" sz="1400" i="1">
                                <a:latin typeface="Cambria Math" panose="02040503050406030204" pitchFamily="18" charset="0"/>
                                <a:ea typeface="Cambria Math" panose="02040503050406030204" pitchFamily="18" charset="0"/>
                                <a:cs typeface="Arial" panose="020B0604020202020204" pitchFamily="34" charset="0"/>
                              </a:rPr>
                              <m:t>(1−</m:t>
                            </m:r>
                            <m:r>
                              <a:rPr lang="de-DE" sz="1400" i="1">
                                <a:latin typeface="Cambria Math" panose="02040503050406030204" pitchFamily="18" charset="0"/>
                                <a:ea typeface="Cambria Math" panose="02040503050406030204" pitchFamily="18" charset="0"/>
                                <a:cs typeface="Arial" panose="020B0604020202020204" pitchFamily="34" charset="0"/>
                              </a:rPr>
                              <m:t>𝐶</m:t>
                            </m:r>
                          </m:e>
                          <m:sub>
                            <m:r>
                              <a:rPr lang="de-DE" sz="1400" i="1">
                                <a:latin typeface="Cambria Math" panose="02040503050406030204" pitchFamily="18" charset="0"/>
                                <a:ea typeface="Cambria Math" panose="02040503050406030204" pitchFamily="18" charset="0"/>
                                <a:cs typeface="Arial" panose="020B0604020202020204" pitchFamily="34" charset="0"/>
                              </a:rPr>
                              <m:t>𝑦</m:t>
                            </m:r>
                          </m:sub>
                        </m:sSub>
                        <m:r>
                          <a:rPr lang="de-DE" sz="1400" i="1">
                            <a:latin typeface="Cambria Math" panose="02040503050406030204" pitchFamily="18" charset="0"/>
                            <a:ea typeface="Cambria Math" panose="02040503050406030204" pitchFamily="18" charset="0"/>
                            <a:cs typeface="Arial" panose="020B0604020202020204" pitchFamily="34" charset="0"/>
                          </a:rPr>
                          <m:t>)</m:t>
                        </m:r>
                      </m:den>
                    </m:f>
                    <m:r>
                      <a:rPr lang="de-DE" sz="1400" b="0" i="1" smtClean="0">
                        <a:latin typeface="Cambria Math" panose="02040503050406030204" pitchFamily="18" charset="0"/>
                        <a:ea typeface="Cambria Math" panose="02040503050406030204" pitchFamily="18" charset="0"/>
                        <a:cs typeface="Arial" panose="020B0604020202020204" pitchFamily="34" charset="0"/>
                      </a:rPr>
                      <m:t>=5</m:t>
                    </m:r>
                  </m:oMath>
                </a14:m>
                <a:r>
                  <a:rPr lang="de-DE" dirty="0"/>
                  <a:t>)</a:t>
                </a:r>
              </a:p>
            </p:txBody>
          </p:sp>
        </mc:Choice>
        <mc:Fallback xmlns="">
          <p:sp>
            <p:nvSpPr>
              <p:cNvPr id="85" name="Textfeld 84"/>
              <p:cNvSpPr txBox="1">
                <a:spLocks noRot="1" noChangeAspect="1" noMove="1" noResize="1" noEditPoints="1" noAdjustHandles="1" noChangeArrowheads="1" noChangeShapeType="1" noTextEdit="1"/>
              </p:cNvSpPr>
              <p:nvPr/>
            </p:nvSpPr>
            <p:spPr>
              <a:xfrm>
                <a:off x="6821624" y="5935106"/>
                <a:ext cx="4176977" cy="451919"/>
              </a:xfrm>
              <a:prstGeom prst="rect">
                <a:avLst/>
              </a:prstGeom>
              <a:blipFill>
                <a:blip r:embed="rId22"/>
                <a:stretch>
                  <a:fillRect l="-438" t="-6757" r="-1168" b="-4054"/>
                </a:stretch>
              </a:blipFill>
            </p:spPr>
            <p:txBody>
              <a:bodyPr/>
              <a:lstStyle/>
              <a:p>
                <a:r>
                  <a:rPr lang="de-DE">
                    <a:noFill/>
                  </a:rPr>
                  <a:t> </a:t>
                </a:r>
              </a:p>
            </p:txBody>
          </p:sp>
        </mc:Fallback>
      </mc:AlternateContent>
      <p:sp>
        <p:nvSpPr>
          <p:cNvPr id="50" name="Rechteck 49">
            <a:extLst>
              <a:ext uri="{FF2B5EF4-FFF2-40B4-BE49-F238E27FC236}">
                <a16:creationId xmlns:a16="http://schemas.microsoft.com/office/drawing/2014/main" id="{13067362-5A34-459C-ABD3-299E5E4CF7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95376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6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8" grpId="0"/>
      <p:bldP spid="7" grpId="0"/>
      <p:bldP spid="55" grpId="0"/>
      <p:bldP spid="56" grpId="0"/>
      <p:bldP spid="57" grpId="0"/>
      <p:bldP spid="8" grpId="0"/>
      <p:bldP spid="59" grpId="0"/>
      <p:bldP spid="9" grpId="0"/>
      <p:bldP spid="61" grpId="0"/>
      <p:bldP spid="62" grpId="0"/>
      <p:bldP spid="63" grpId="0"/>
      <p:bldP spid="64" grpId="0"/>
      <p:bldP spid="10" grpId="0"/>
      <p:bldP spid="11" grpId="0"/>
      <p:bldP spid="67" grpId="0"/>
      <p:bldP spid="68" grpId="0"/>
      <p:bldP spid="75" grpId="0"/>
      <p:bldP spid="76" grpId="0"/>
      <p:bldP spid="79" grpId="0"/>
      <p:bldP spid="81" grpId="0"/>
      <p:bldP spid="84" grpId="0"/>
      <p:bldP spid="8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ChangeArrowheads="1"/>
          </p:cNvSpPr>
          <p:nvPr/>
        </p:nvSpPr>
        <p:spPr bwMode="auto">
          <a:xfrm>
            <a:off x="4224338" y="18559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Konsequenzen aus dem Keynesianismus </a:t>
            </a:r>
          </a:p>
        </p:txBody>
      </p:sp>
      <p:sp>
        <p:nvSpPr>
          <p:cNvPr id="172036" name="Text Box 4"/>
          <p:cNvSpPr txBox="1">
            <a:spLocks noChangeArrowheads="1"/>
          </p:cNvSpPr>
          <p:nvPr/>
        </p:nvSpPr>
        <p:spPr bwMode="auto">
          <a:xfrm>
            <a:off x="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Dauerhafte ungewollte Unterbeschäftigung ist möglich</a:t>
            </a:r>
          </a:p>
          <a:p>
            <a:pPr eaLnBrk="1" hangingPunct="1">
              <a:buClrTx/>
              <a:buFontTx/>
              <a:buNone/>
            </a:pPr>
            <a:r>
              <a:rPr lang="de-DE" sz="2400">
                <a:solidFill>
                  <a:srgbClr val="000000"/>
                </a:solidFill>
              </a:rPr>
              <a:t>→ deflatorische Lücke: Die Nachfrage ist zu gering, um das vorhandene</a:t>
            </a:r>
          </a:p>
          <a:p>
            <a:pPr eaLnBrk="1" hangingPunct="1">
              <a:buClrTx/>
              <a:buFontTx/>
              <a:buNone/>
            </a:pPr>
            <a:r>
              <a:rPr lang="de-DE" sz="2400">
                <a:solidFill>
                  <a:srgbClr val="000000"/>
                </a:solidFill>
              </a:rPr>
              <a:t>					 	 Arbeitsangebot voll auszulasten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Überhitzung der Wirtschaft</a:t>
            </a:r>
          </a:p>
          <a:p>
            <a:pPr eaLnBrk="1" hangingPunct="1">
              <a:buClrTx/>
              <a:buFontTx/>
              <a:buNone/>
            </a:pPr>
            <a:r>
              <a:rPr lang="de-DE" sz="2400">
                <a:solidFill>
                  <a:srgbClr val="000000"/>
                </a:solidFill>
              </a:rPr>
              <a:t>→ inflatorische Lücke: Die Nachfrage übersteigt die vorhandenen</a:t>
            </a:r>
          </a:p>
          <a:p>
            <a:pPr eaLnBrk="1" hangingPunct="1">
              <a:buClrTx/>
              <a:buFontTx/>
              <a:buNone/>
            </a:pPr>
            <a:r>
              <a:rPr lang="de-DE" sz="2400">
                <a:solidFill>
                  <a:srgbClr val="000000"/>
                </a:solidFill>
              </a:rPr>
              <a:t>						 Produktionskapazitäten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Vollbeschäftigungsgleichgewicht liegt nur bei spezieller </a:t>
            </a:r>
          </a:p>
          <a:p>
            <a:pPr eaLnBrk="1" hangingPunct="1">
              <a:buClrTx/>
              <a:buFontTx/>
              <a:buNone/>
            </a:pPr>
            <a:r>
              <a:rPr lang="de-DE" sz="2400">
                <a:solidFill>
                  <a:srgbClr val="000000"/>
                </a:solidFill>
              </a:rPr>
              <a:t>Parameterkonstellation vor. Es muss sich nicht automatisch einstellen, </a:t>
            </a:r>
          </a:p>
          <a:p>
            <a:pPr eaLnBrk="1" hangingPunct="1">
              <a:buClrTx/>
              <a:buFontTx/>
              <a:buNone/>
            </a:pPr>
            <a:r>
              <a:rPr lang="de-DE" sz="2400">
                <a:solidFill>
                  <a:srgbClr val="000000"/>
                </a:solidFill>
              </a:rPr>
              <a:t>sondern bedarf externer Eingriffe.</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5" name="Rechteck 4">
            <a:extLst>
              <a:ext uri="{FF2B5EF4-FFF2-40B4-BE49-F238E27FC236}">
                <a16:creationId xmlns:a16="http://schemas.microsoft.com/office/drawing/2014/main" id="{4ABC7385-D6AE-4A00-AE87-5E73AF386E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264206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3477578" y="16273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Das </a:t>
            </a:r>
            <a:r>
              <a:rPr lang="de-DE" sz="2400" b="1" dirty="0" err="1">
                <a:solidFill>
                  <a:srgbClr val="000000"/>
                </a:solidFill>
                <a:latin typeface="Sparkasse Rg" pitchFamily="34" charset="0"/>
              </a:rPr>
              <a:t>keynesianische</a:t>
            </a:r>
            <a:r>
              <a:rPr lang="de-DE" sz="2400" b="1" dirty="0">
                <a:solidFill>
                  <a:srgbClr val="000000"/>
                </a:solidFill>
                <a:latin typeface="Sparkasse Rg" pitchFamily="34" charset="0"/>
              </a:rPr>
              <a:t> Gütermarktmodell</a:t>
            </a:r>
          </a:p>
        </p:txBody>
      </p:sp>
      <p:sp>
        <p:nvSpPr>
          <p:cNvPr id="166916" name="Text Box 4"/>
          <p:cNvSpPr txBox="1">
            <a:spLocks noChangeArrowheads="1"/>
          </p:cNvSpPr>
          <p:nvPr/>
        </p:nvSpPr>
        <p:spPr bwMode="auto">
          <a:xfrm>
            <a:off x="0" y="626576"/>
            <a:ext cx="12192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Die gesamtwirtschaftliche Nachfrage ergibt sich als</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a:t>
            </a:r>
            <a:r>
              <a:rPr lang="de-DE" sz="1600" baseline="30000" dirty="0">
                <a:solidFill>
                  <a:srgbClr val="000000"/>
                </a:solidFill>
              </a:rPr>
              <a:t>D</a:t>
            </a:r>
            <a:r>
              <a:rPr lang="de-DE" sz="1600" dirty="0">
                <a:solidFill>
                  <a:srgbClr val="000000"/>
                </a:solidFill>
              </a:rPr>
              <a:t>=C+I+G</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 (privater Konsum); I (Investitionen); G (Staatsausgaben); I und G sind fest vorgegeben (konstant),</a:t>
            </a:r>
          </a:p>
          <a:p>
            <a:pPr eaLnBrk="1" hangingPunct="1">
              <a:buClrTx/>
              <a:buFontTx/>
              <a:buNone/>
            </a:pPr>
            <a:r>
              <a:rPr lang="de-DE" sz="1600" dirty="0">
                <a:solidFill>
                  <a:srgbClr val="000000"/>
                </a:solidFill>
              </a:rPr>
              <a:t>während C selbst positiv vom Einkommen  (der gesamtwirtschaftlichen Produktion) Y abhängt (</a:t>
            </a:r>
            <a:r>
              <a:rPr lang="de-DE" sz="1600" dirty="0" err="1">
                <a:solidFill>
                  <a:srgbClr val="000000"/>
                </a:solidFill>
              </a:rPr>
              <a:t>Keynesianische</a:t>
            </a:r>
            <a:r>
              <a:rPr lang="de-DE" sz="1600" dirty="0">
                <a:solidFill>
                  <a:srgbClr val="000000"/>
                </a:solidFill>
              </a:rPr>
              <a:t> Konsumhypothese): </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C(Y)=C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			C</a:t>
            </a:r>
            <a:r>
              <a:rPr lang="de-DE" sz="1600" baseline="-25000" dirty="0">
                <a:solidFill>
                  <a:srgbClr val="000000"/>
                </a:solidFill>
              </a:rPr>
              <a:t>0</a:t>
            </a:r>
            <a:r>
              <a:rPr lang="de-DE" sz="1600" dirty="0">
                <a:solidFill>
                  <a:srgbClr val="000000"/>
                </a:solidFill>
              </a:rPr>
              <a:t>&gt;0 (autonomer Konsum); 0&lt;</a:t>
            </a:r>
            <a:r>
              <a:rPr lang="de-DE" sz="1600" dirty="0" err="1">
                <a:solidFill>
                  <a:srgbClr val="000000"/>
                </a:solidFill>
              </a:rPr>
              <a:t>c</a:t>
            </a:r>
            <a:r>
              <a:rPr lang="de-DE" sz="1600" baseline="-25000" dirty="0" err="1">
                <a:solidFill>
                  <a:srgbClr val="000000"/>
                </a:solidFill>
              </a:rPr>
              <a:t>y</a:t>
            </a:r>
            <a:r>
              <a:rPr lang="de-DE" sz="1600" dirty="0">
                <a:solidFill>
                  <a:srgbClr val="000000"/>
                </a:solidFill>
              </a:rPr>
              <a:t>&lt;1(marginale Konsumquote)</a:t>
            </a: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Da die gesamtwirtschaftliche Produktion Y durch die Nachfrage Y</a:t>
            </a:r>
            <a:r>
              <a:rPr lang="de-DE" sz="1600" baseline="30000" dirty="0">
                <a:solidFill>
                  <a:srgbClr val="000000"/>
                </a:solidFill>
              </a:rPr>
              <a:t>D</a:t>
            </a:r>
            <a:r>
              <a:rPr lang="de-DE" sz="1600" dirty="0">
                <a:solidFill>
                  <a:srgbClr val="000000"/>
                </a:solidFill>
              </a:rPr>
              <a:t> bestimmt wird, gilt:</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Y=Y</a:t>
            </a:r>
            <a:r>
              <a:rPr lang="de-DE" sz="1600" baseline="30000" dirty="0">
                <a:solidFill>
                  <a:srgbClr val="000000"/>
                </a:solidFill>
              </a:rPr>
              <a:t>D</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Y+I+G</a:t>
            </a:r>
          </a:p>
        </p:txBody>
      </p:sp>
      <p:sp>
        <p:nvSpPr>
          <p:cNvPr id="4" name="Textfeld 3"/>
          <p:cNvSpPr txBox="1"/>
          <p:nvPr/>
        </p:nvSpPr>
        <p:spPr>
          <a:xfrm>
            <a:off x="0" y="2725767"/>
            <a:ext cx="12192000" cy="1657979"/>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Als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einfachste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Modellierung</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ergibt</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linearer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Zusammenhang</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zwischen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Konsum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C und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Y.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Entgegen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vieler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Netz</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herumgeisternder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Videos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kann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de-DE" sz="1400" dirty="0">
                <a:solidFill>
                  <a:srgbClr val="000000"/>
                </a:solidFill>
              </a:rPr>
              <a:t>C</a:t>
            </a:r>
            <a:r>
              <a:rPr lang="de-DE" sz="1400" baseline="-25000" dirty="0">
                <a:solidFill>
                  <a:srgbClr val="000000"/>
                </a:solidFill>
              </a:rPr>
              <a:t>0</a:t>
            </a:r>
            <a:r>
              <a:rPr lang="de-DE" sz="1400" dirty="0">
                <a:solidFill>
                  <a:srgbClr val="000000"/>
                </a:solidFill>
              </a:rPr>
              <a:t> </a:t>
            </a:r>
            <a:r>
              <a:rPr lang="de-DE" sz="1400" b="1" u="sng" dirty="0">
                <a:solidFill>
                  <a:srgbClr val="000000"/>
                </a:solidFill>
              </a:rPr>
              <a:t>nicht </a:t>
            </a:r>
            <a:r>
              <a:rPr lang="de-DE" sz="1400" dirty="0">
                <a:solidFill>
                  <a:srgbClr val="000000"/>
                </a:solidFill>
              </a:rPr>
              <a:t>als so etwas wie das Existenzminimum angesehen werden. Als Erklärung wird oft herangezogen, man müsse ja auch bei einem Einkommen von null was Essen. Diese, auf den ersten Blick eingängige Erklärung, hat </a:t>
            </a:r>
            <a:r>
              <a:rPr lang="de-DE" sz="1400" b="1" u="sng" dirty="0">
                <a:solidFill>
                  <a:srgbClr val="000000"/>
                </a:solidFill>
              </a:rPr>
              <a:t>nichts</a:t>
            </a:r>
            <a:r>
              <a:rPr lang="de-DE" sz="1400" dirty="0">
                <a:solidFill>
                  <a:srgbClr val="000000"/>
                </a:solidFill>
              </a:rPr>
              <a:t> mit einem makroökonomischen Modell zu tun. Der Grund für den autonomen Konsum C</a:t>
            </a:r>
            <a:r>
              <a:rPr lang="de-DE" sz="1400" baseline="-25000" dirty="0">
                <a:solidFill>
                  <a:srgbClr val="000000"/>
                </a:solidFill>
              </a:rPr>
              <a:t>0 </a:t>
            </a:r>
            <a:r>
              <a:rPr lang="de-DE" sz="1400" dirty="0">
                <a:solidFill>
                  <a:srgbClr val="000000"/>
                </a:solidFill>
              </a:rPr>
              <a:t>ist vielmehr, dass durch Hinzunahme dieses Terms, die Konsumfunktion die Eigenschaft aufweist, dass der</a:t>
            </a:r>
          </a:p>
          <a:p>
            <a:pPr algn="ctr"/>
            <a:r>
              <a:rPr lang="de-DE" sz="1400" dirty="0">
                <a:solidFill>
                  <a:srgbClr val="000000"/>
                </a:solidFill>
              </a:rPr>
              <a:t>durchschnittliche Konsum C(Y)/Y= C</a:t>
            </a:r>
            <a:r>
              <a:rPr lang="de-DE" sz="1400" baseline="-25000" dirty="0">
                <a:solidFill>
                  <a:srgbClr val="000000"/>
                </a:solidFill>
              </a:rPr>
              <a:t>0</a:t>
            </a:r>
            <a:r>
              <a:rPr lang="de-DE" sz="1400" dirty="0">
                <a:solidFill>
                  <a:srgbClr val="000000"/>
                </a:solidFill>
              </a:rPr>
              <a:t>/</a:t>
            </a:r>
            <a:r>
              <a:rPr lang="de-DE" sz="1400" dirty="0" err="1">
                <a:solidFill>
                  <a:srgbClr val="000000"/>
                </a:solidFill>
              </a:rPr>
              <a:t>Y+c</a:t>
            </a:r>
            <a:r>
              <a:rPr lang="de-DE" sz="1400" baseline="-25000" dirty="0" err="1">
                <a:solidFill>
                  <a:srgbClr val="000000"/>
                </a:solidFill>
              </a:rPr>
              <a:t>y</a:t>
            </a:r>
            <a:endParaRPr lang="de-DE" sz="1400" dirty="0">
              <a:solidFill>
                <a:srgbClr val="000000"/>
              </a:solidFill>
            </a:endParaRPr>
          </a:p>
          <a:p>
            <a:r>
              <a:rPr lang="de-DE" sz="1400" dirty="0">
                <a:solidFill>
                  <a:srgbClr val="000000"/>
                </a:solidFill>
              </a:rPr>
              <a:t>mit zunehmendem Einkommen Y abnimmt. Dies ist ein empirischer Befund, wenn man die Entwicklung des gesamtwirtschaftlichen Einkommens untersucht. Letztlich heißt dies, dass umso reicher eine Gesellschaft ist, desto geringer ist der Anteil des Konsums am BIP. Hat also nix mit einem Existenzminimum zu tun!!!</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767326" y="1345198"/>
            <a:ext cx="5125531" cy="420849"/>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Vgl</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Verwendungsseite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der VGR</a:t>
            </a:r>
          </a:p>
        </p:txBody>
      </p:sp>
      <p:sp>
        <p:nvSpPr>
          <p:cNvPr id="6" name="Textfeld 5"/>
          <p:cNvSpPr txBox="1"/>
          <p:nvPr/>
        </p:nvSpPr>
        <p:spPr>
          <a:xfrm>
            <a:off x="0" y="5417428"/>
            <a:ext cx="12192000" cy="1386784"/>
          </a:xfrm>
          <a:prstGeom prst="rect">
            <a:avLst/>
          </a:prstGeom>
          <a:noFill/>
        </p:spPr>
        <p:txBody>
          <a:bodyPr wrap="square" rtlCol="0">
            <a:noAutofit/>
          </a:bodyPr>
          <a:lstStyle/>
          <a:p>
            <a:pPr algn="ctr"/>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Alle Konsum- und Investitionspläne werden erfüllt! Dies ist die Gleichgewichtsbedingung des </a:t>
            </a:r>
            <a:r>
              <a:rPr lang="de-DE" sz="1400"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 Gütermarktmodells in der wieder</a:t>
            </a:r>
          </a:p>
          <a:p>
            <a:pPr algn="ctr"/>
            <a:endPar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algn="ctr"/>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Angebot = Nachfrage</a:t>
            </a:r>
          </a:p>
          <a:p>
            <a:pPr algn="ctr"/>
            <a:endPar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gilt . Wichtig dabei ist, dass dies generell ein Gleichgewicht bei Unterbeschäftigung ist! Nur dann kann zusätzliche Nachfrage schnell durch Mengenanpassungen ausgeglichen werden</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Rechteck 6">
            <a:extLst>
              <a:ext uri="{FF2B5EF4-FFF2-40B4-BE49-F238E27FC236}">
                <a16:creationId xmlns:a16="http://schemas.microsoft.com/office/drawing/2014/main" id="{FA2D1D1B-FEDB-4DC2-9A50-23D1281233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01147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sp>
        <p:nvSpPr>
          <p:cNvPr id="8" name="Textfeld 7"/>
          <p:cNvSpPr txBox="1"/>
          <p:nvPr/>
        </p:nvSpPr>
        <p:spPr>
          <a:xfrm>
            <a:off x="546849" y="576796"/>
            <a:ext cx="10907552" cy="944442"/>
          </a:xfrm>
          <a:prstGeom prst="rect">
            <a:avLst/>
          </a:prstGeom>
          <a:noFill/>
        </p:spPr>
        <p:txBody>
          <a:bodyPr wrap="square" rtlCol="0">
            <a:noAutofit/>
          </a:bodyPr>
          <a:lstStyle/>
          <a:p>
            <a:pPr>
              <a:lnSpc>
                <a:spcPct val="120000"/>
              </a:lnSpc>
              <a:spcAft>
                <a:spcPts val="544"/>
              </a:spcAft>
            </a:pPr>
            <a:r>
              <a:rPr lang="en-US" sz="2000" dirty="0">
                <a:solidFill>
                  <a:prstClr val="black"/>
                </a:solidFill>
              </a:rPr>
              <a:t>In Deutschland (2019) </a:t>
            </a:r>
            <a:r>
              <a:rPr lang="en-US" sz="2000" dirty="0" err="1">
                <a:solidFill>
                  <a:prstClr val="black"/>
                </a:solidFill>
              </a:rPr>
              <a:t>betrug</a:t>
            </a:r>
            <a:r>
              <a:rPr lang="en-US" sz="2000" dirty="0">
                <a:solidFill>
                  <a:prstClr val="black"/>
                </a:solidFill>
              </a:rPr>
              <a:t> die </a:t>
            </a:r>
            <a:r>
              <a:rPr lang="en-US" sz="2000" dirty="0" err="1">
                <a:solidFill>
                  <a:prstClr val="black"/>
                </a:solidFill>
                <a:sym typeface="Wingdings" panose="05000000000000000000" pitchFamily="2" charset="2"/>
              </a:rPr>
              <a:t>Sparquote</a:t>
            </a:r>
            <a:r>
              <a:rPr lang="en-US" sz="2000" dirty="0">
                <a:solidFill>
                  <a:prstClr val="black"/>
                </a:solidFill>
                <a:sym typeface="Wingdings" panose="05000000000000000000" pitchFamily="2" charset="2"/>
              </a:rPr>
              <a:t> s</a:t>
            </a:r>
            <a:r>
              <a:rPr lang="de-DE" sz="2000" baseline="-25000" dirty="0">
                <a:solidFill>
                  <a:srgbClr val="000000"/>
                </a:solidFill>
              </a:rPr>
              <a:t>y</a:t>
            </a:r>
            <a:r>
              <a:rPr lang="en-US" sz="2000" dirty="0">
                <a:solidFill>
                  <a:prstClr val="black"/>
                </a:solidFill>
                <a:sym typeface="Wingdings" panose="05000000000000000000" pitchFamily="2" charset="2"/>
              </a:rPr>
              <a:t>= 10,9% </a:t>
            </a:r>
            <a:r>
              <a:rPr lang="en-US" sz="2000" dirty="0">
                <a:solidFill>
                  <a:prstClr val="black"/>
                </a:solidFill>
              </a:rPr>
              <a:t>:</a:t>
            </a:r>
          </a:p>
          <a:p>
            <a:pPr>
              <a:lnSpc>
                <a:spcPct val="120000"/>
              </a:lnSpc>
              <a:spcAft>
                <a:spcPts val="544"/>
              </a:spcAft>
            </a:pPr>
            <a:r>
              <a:rPr lang="en-US" sz="2000" dirty="0" err="1">
                <a:solidFill>
                  <a:prstClr val="black"/>
                </a:solidFill>
              </a:rPr>
              <a:t>Wie</a:t>
            </a:r>
            <a:r>
              <a:rPr lang="en-US" sz="2000" dirty="0">
                <a:solidFill>
                  <a:prstClr val="black"/>
                </a:solidFill>
              </a:rPr>
              <a:t> </a:t>
            </a:r>
            <a:r>
              <a:rPr lang="en-US" sz="2000" dirty="0" err="1">
                <a:solidFill>
                  <a:prstClr val="black"/>
                </a:solidFill>
              </a:rPr>
              <a:t>hoch</a:t>
            </a:r>
            <a:r>
              <a:rPr lang="en-US" sz="2000" dirty="0">
                <a:solidFill>
                  <a:prstClr val="black"/>
                </a:solidFill>
              </a:rPr>
              <a:t> war die </a:t>
            </a:r>
            <a:r>
              <a:rPr lang="en-US" sz="2000" dirty="0" err="1">
                <a:solidFill>
                  <a:prstClr val="black"/>
                </a:solidFill>
                <a:hlinkClick r:id="rId3"/>
              </a:rPr>
              <a:t>Sparquote</a:t>
            </a:r>
            <a:r>
              <a:rPr lang="en-US" sz="2000" dirty="0">
                <a:solidFill>
                  <a:prstClr val="black"/>
                </a:solidFill>
                <a:hlinkClick r:id="rId3"/>
              </a:rPr>
              <a:t> 2020</a:t>
            </a:r>
            <a:r>
              <a:rPr lang="en-US" sz="2000" dirty="0">
                <a:solidFill>
                  <a:prstClr val="black"/>
                </a:solidFill>
              </a:rPr>
              <a:t>?</a:t>
            </a:r>
            <a:br>
              <a:rPr lang="en-US" sz="2000" dirty="0">
                <a:solidFill>
                  <a:prstClr val="black"/>
                </a:solidFill>
              </a:rPr>
            </a:br>
            <a:endParaRPr lang="de-DE" sz="2000" dirty="0"/>
          </a:p>
        </p:txBody>
      </p:sp>
      <p:sp>
        <p:nvSpPr>
          <p:cNvPr id="4" name="Textfeld 3"/>
          <p:cNvSpPr txBox="1"/>
          <p:nvPr/>
        </p:nvSpPr>
        <p:spPr>
          <a:xfrm>
            <a:off x="490819" y="3769658"/>
            <a:ext cx="10907552"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Damit muss gelten: </a:t>
            </a:r>
            <a:r>
              <a:rPr lang="en-US" sz="2000" dirty="0">
                <a:solidFill>
                  <a:prstClr val="black"/>
                </a:solidFill>
              </a:rPr>
              <a:t>c</a:t>
            </a:r>
            <a:r>
              <a:rPr lang="de-DE" sz="2000" baseline="-25000" dirty="0">
                <a:solidFill>
                  <a:srgbClr val="000000"/>
                </a:solidFill>
              </a:rPr>
              <a:t>y</a:t>
            </a:r>
            <a:r>
              <a:rPr lang="de-DE" sz="2000" dirty="0">
                <a:solidFill>
                  <a:prstClr val="black"/>
                </a:solidFill>
              </a:rPr>
              <a:t>+</a:t>
            </a:r>
            <a:r>
              <a:rPr lang="en-US" sz="2000" dirty="0">
                <a:solidFill>
                  <a:prstClr val="black"/>
                </a:solidFill>
              </a:rPr>
              <a:t> s</a:t>
            </a:r>
            <a:r>
              <a:rPr lang="de-DE" sz="2000" baseline="-25000" dirty="0">
                <a:solidFill>
                  <a:srgbClr val="000000"/>
                </a:solidFill>
              </a:rPr>
              <a:t>y </a:t>
            </a:r>
            <a:r>
              <a:rPr lang="de-DE" sz="2000" dirty="0">
                <a:solidFill>
                  <a:prstClr val="black"/>
                </a:solidFill>
              </a:rPr>
              <a:t>=1</a:t>
            </a:r>
            <a:r>
              <a:rPr lang="en-US" sz="2000" dirty="0">
                <a:solidFill>
                  <a:prstClr val="black"/>
                </a:solidFill>
              </a:rPr>
              <a:t>	→	 c</a:t>
            </a:r>
            <a:r>
              <a:rPr lang="de-DE" sz="2000" baseline="-25000" dirty="0">
                <a:solidFill>
                  <a:srgbClr val="000000"/>
                </a:solidFill>
              </a:rPr>
              <a:t>y</a:t>
            </a:r>
            <a:r>
              <a:rPr lang="de-DE" sz="2000" dirty="0">
                <a:solidFill>
                  <a:prstClr val="black"/>
                </a:solidFill>
              </a:rPr>
              <a:t>=1 –</a:t>
            </a:r>
            <a:r>
              <a:rPr lang="en-US" sz="2000" dirty="0">
                <a:solidFill>
                  <a:prstClr val="black"/>
                </a:solidFill>
              </a:rPr>
              <a:t> s</a:t>
            </a:r>
            <a:r>
              <a:rPr lang="de-DE" sz="2000" baseline="-25000" dirty="0">
                <a:solidFill>
                  <a:srgbClr val="000000"/>
                </a:solidFill>
              </a:rPr>
              <a:t>y </a:t>
            </a:r>
            <a:r>
              <a:rPr lang="de-DE" sz="2000" dirty="0">
                <a:solidFill>
                  <a:prstClr val="black"/>
                </a:solidFill>
              </a:rPr>
              <a:t>=83,8</a:t>
            </a:r>
            <a:r>
              <a:rPr lang="en-US" sz="2000" dirty="0">
                <a:solidFill>
                  <a:prstClr val="black"/>
                </a:solidFill>
                <a:sym typeface="Wingdings" panose="05000000000000000000" pitchFamily="2" charset="2"/>
              </a:rPr>
              <a:t> %</a:t>
            </a:r>
            <a:endParaRPr lang="de-DE" sz="2000" dirty="0"/>
          </a:p>
        </p:txBody>
      </p:sp>
      <p:sp>
        <p:nvSpPr>
          <p:cNvPr id="5" name="Textfeld 4"/>
          <p:cNvSpPr txBox="1"/>
          <p:nvPr/>
        </p:nvSpPr>
        <p:spPr>
          <a:xfrm>
            <a:off x="546849" y="2628900"/>
            <a:ext cx="10907552" cy="1039263"/>
          </a:xfrm>
          <a:prstGeom prst="rect">
            <a:avLst/>
          </a:prstGeom>
          <a:noFill/>
        </p:spPr>
        <p:txBody>
          <a:bodyPr wrap="square" rtlCol="0">
            <a:noAutofit/>
          </a:bodyPr>
          <a:lstStyle/>
          <a:p>
            <a:pPr>
              <a:lnSpc>
                <a:spcPct val="120000"/>
              </a:lnSpc>
              <a:spcAft>
                <a:spcPts val="544"/>
              </a:spcAft>
            </a:pPr>
            <a:r>
              <a:rPr lang="de-DE" sz="2000" dirty="0">
                <a:solidFill>
                  <a:prstClr val="black"/>
                </a:solidFill>
              </a:rPr>
              <a:t>Das Einkommen Y wird auf den Konsum und das Sparen aufgeteilt (vgl. wieder die VGR und den Wirtschaftskreislauf!)</a:t>
            </a:r>
            <a:br>
              <a:rPr lang="en-US" sz="2000" dirty="0">
                <a:solidFill>
                  <a:prstClr val="black"/>
                </a:solidFill>
              </a:rPr>
            </a:br>
            <a:endParaRPr lang="de-DE" sz="2000" dirty="0"/>
          </a:p>
        </p:txBody>
      </p:sp>
      <p:sp>
        <p:nvSpPr>
          <p:cNvPr id="7" name="Textfeld 6"/>
          <p:cNvSpPr txBox="1"/>
          <p:nvPr/>
        </p:nvSpPr>
        <p:spPr>
          <a:xfrm>
            <a:off x="0" y="4441773"/>
            <a:ext cx="8689605"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Interpretation: Von 1000 zusätzlichen Euro an Einkommen werden 838 Euro direkt für den Konsum wieder ausgegeben!! (Erste Ableitung der Konsumfunktion!)</a:t>
            </a:r>
            <a:endParaRPr lang="de-DE" sz="2000" dirty="0"/>
          </a:p>
        </p:txBody>
      </p:sp>
      <p:sp>
        <p:nvSpPr>
          <p:cNvPr id="9" name="Textfeld 8"/>
          <p:cNvSpPr txBox="1"/>
          <p:nvPr/>
        </p:nvSpPr>
        <p:spPr>
          <a:xfrm>
            <a:off x="251585" y="5187626"/>
            <a:ext cx="11429999" cy="1526834"/>
          </a:xfrm>
          <a:prstGeom prst="rect">
            <a:avLst/>
          </a:prstGeom>
          <a:noFill/>
        </p:spPr>
        <p:txBody>
          <a:bodyPr wrap="square" rtlCol="0">
            <a:noAutofit/>
          </a:bodyPr>
          <a:lstStyle/>
          <a:p>
            <a:pPr>
              <a:lnSpc>
                <a:spcPct val="120000"/>
              </a:lnSpc>
              <a:spcAft>
                <a:spcPts val="544"/>
              </a:spcAft>
            </a:pPr>
            <a:r>
              <a:rPr lang="de-DE" sz="1600" dirty="0">
                <a:solidFill>
                  <a:prstClr val="black"/>
                </a:solidFill>
              </a:rPr>
              <a:t>Auf dieser Logik basieren gerade die Ideen der Deutschen Bevölkerung im Zuge der </a:t>
            </a:r>
            <a:r>
              <a:rPr lang="de-DE" sz="1600" dirty="0" err="1">
                <a:solidFill>
                  <a:prstClr val="black"/>
                </a:solidFill>
              </a:rPr>
              <a:t>Coronakrise</a:t>
            </a:r>
            <a:r>
              <a:rPr lang="de-DE" sz="1600" dirty="0">
                <a:solidFill>
                  <a:prstClr val="black"/>
                </a:solidFill>
              </a:rPr>
              <a:t> direkte Zahlungen wie z.B. über die Einmalzahlungen des Kindergeldes zu gewähren. Allerdings wurden diese Überlegungen zu einer Zeit angestellt, als die Sparquote bei ca. 10% (2019) lag. Man sieht also hier schon, wie wichtig es ist, auch in Änderungen der Rahmenbedingungen zu denken. Denn natürlich bleibt die qualitative Wirkung von Einmalzahlungen auch bei einem Sinken der Sparquote erhalten, aber der </a:t>
            </a:r>
            <a:r>
              <a:rPr lang="de-DE" sz="1600" dirty="0" err="1">
                <a:solidFill>
                  <a:prstClr val="black"/>
                </a:solidFill>
              </a:rPr>
              <a:t>quantiative</a:t>
            </a:r>
            <a:r>
              <a:rPr lang="de-DE" sz="1600" dirty="0">
                <a:solidFill>
                  <a:prstClr val="black"/>
                </a:solidFill>
              </a:rPr>
              <a:t> Effekt reduziert sich natürlich! </a:t>
            </a:r>
            <a:endParaRPr lang="de-DE" sz="1600" dirty="0"/>
          </a:p>
        </p:txBody>
      </p:sp>
      <p:sp>
        <p:nvSpPr>
          <p:cNvPr id="10" name="Textfeld 9"/>
          <p:cNvSpPr txBox="1"/>
          <p:nvPr/>
        </p:nvSpPr>
        <p:spPr>
          <a:xfrm>
            <a:off x="490819" y="1402955"/>
            <a:ext cx="10907552" cy="952158"/>
          </a:xfrm>
          <a:prstGeom prst="rect">
            <a:avLst/>
          </a:prstGeom>
          <a:noFill/>
        </p:spPr>
        <p:txBody>
          <a:bodyPr wrap="square" rtlCol="0">
            <a:noAutofit/>
          </a:bodyPr>
          <a:lstStyle/>
          <a:p>
            <a:pPr>
              <a:lnSpc>
                <a:spcPct val="120000"/>
              </a:lnSpc>
              <a:spcAft>
                <a:spcPts val="544"/>
              </a:spcAft>
            </a:pPr>
            <a:r>
              <a:rPr lang="en-US" sz="2000" dirty="0" err="1">
                <a:solidFill>
                  <a:prstClr val="black"/>
                </a:solidFill>
              </a:rPr>
              <a:t>Sparquote</a:t>
            </a:r>
            <a:r>
              <a:rPr lang="en-US" sz="2000" dirty="0">
                <a:solidFill>
                  <a:prstClr val="black"/>
                </a:solidFill>
              </a:rPr>
              <a:t> Deutschland (2020) </a:t>
            </a:r>
            <a:r>
              <a:rPr lang="en-US" sz="2000" dirty="0" err="1">
                <a:solidFill>
                  <a:prstClr val="black"/>
                </a:solidFill>
              </a:rPr>
              <a:t>betrug</a:t>
            </a:r>
            <a:r>
              <a:rPr lang="en-US" sz="2000" dirty="0">
                <a:solidFill>
                  <a:prstClr val="black"/>
                </a:solidFill>
              </a:rPr>
              <a:t> die </a:t>
            </a:r>
            <a:r>
              <a:rPr lang="en-US" sz="2000" dirty="0" err="1">
                <a:solidFill>
                  <a:prstClr val="black"/>
                </a:solidFill>
                <a:sym typeface="Wingdings" panose="05000000000000000000" pitchFamily="2" charset="2"/>
              </a:rPr>
              <a:t>Sparquote</a:t>
            </a:r>
            <a:r>
              <a:rPr lang="en-US" sz="2000" dirty="0">
                <a:solidFill>
                  <a:prstClr val="black"/>
                </a:solidFill>
                <a:sym typeface="Wingdings" panose="05000000000000000000" pitchFamily="2" charset="2"/>
              </a:rPr>
              <a:t> s</a:t>
            </a:r>
            <a:r>
              <a:rPr lang="de-DE" sz="2000" baseline="-25000" dirty="0">
                <a:solidFill>
                  <a:srgbClr val="000000"/>
                </a:solidFill>
              </a:rPr>
              <a:t>y</a:t>
            </a:r>
            <a:r>
              <a:rPr lang="en-US" sz="2000" dirty="0">
                <a:solidFill>
                  <a:prstClr val="black"/>
                </a:solidFill>
                <a:sym typeface="Wingdings" panose="05000000000000000000" pitchFamily="2" charset="2"/>
              </a:rPr>
              <a:t>= 16,2% </a:t>
            </a:r>
            <a:r>
              <a:rPr lang="en-US" sz="2000" dirty="0">
                <a:solidFill>
                  <a:prstClr val="black"/>
                </a:solidFill>
              </a:rPr>
              <a:t>:</a:t>
            </a:r>
          </a:p>
          <a:p>
            <a:pPr>
              <a:lnSpc>
                <a:spcPct val="120000"/>
              </a:lnSpc>
              <a:spcAft>
                <a:spcPts val="544"/>
              </a:spcAft>
            </a:pPr>
            <a:r>
              <a:rPr lang="en-US" sz="2000" dirty="0" err="1">
                <a:solidFill>
                  <a:prstClr val="black"/>
                </a:solidFill>
              </a:rPr>
              <a:t>Wie</a:t>
            </a:r>
            <a:r>
              <a:rPr lang="en-US" sz="2000" dirty="0">
                <a:solidFill>
                  <a:prstClr val="black"/>
                </a:solidFill>
              </a:rPr>
              <a:t> </a:t>
            </a:r>
            <a:r>
              <a:rPr lang="en-US" sz="2000" dirty="0" err="1">
                <a:solidFill>
                  <a:prstClr val="black"/>
                </a:solidFill>
              </a:rPr>
              <a:t>hoch</a:t>
            </a:r>
            <a:r>
              <a:rPr lang="en-US" sz="2000" dirty="0">
                <a:solidFill>
                  <a:prstClr val="black"/>
                </a:solidFill>
              </a:rPr>
              <a:t> </a:t>
            </a:r>
            <a:r>
              <a:rPr lang="en-US" sz="2000" dirty="0" err="1">
                <a:solidFill>
                  <a:prstClr val="black"/>
                </a:solidFill>
              </a:rPr>
              <a:t>ist</a:t>
            </a:r>
            <a:r>
              <a:rPr lang="en-US" sz="2000" dirty="0">
                <a:solidFill>
                  <a:prstClr val="black"/>
                </a:solidFill>
              </a:rPr>
              <a:t> </a:t>
            </a:r>
            <a:r>
              <a:rPr lang="en-US" sz="2000" dirty="0" err="1">
                <a:solidFill>
                  <a:prstClr val="black"/>
                </a:solidFill>
              </a:rPr>
              <a:t>dann</a:t>
            </a:r>
            <a:r>
              <a:rPr lang="en-US" sz="2000" dirty="0">
                <a:solidFill>
                  <a:prstClr val="black"/>
                </a:solidFill>
              </a:rPr>
              <a:t> die </a:t>
            </a:r>
            <a:r>
              <a:rPr lang="en-US" sz="2000" dirty="0" err="1">
                <a:solidFill>
                  <a:prstClr val="black"/>
                </a:solidFill>
              </a:rPr>
              <a:t>marginale</a:t>
            </a:r>
            <a:r>
              <a:rPr lang="en-US" sz="2000" dirty="0">
                <a:solidFill>
                  <a:prstClr val="black"/>
                </a:solidFill>
              </a:rPr>
              <a:t> </a:t>
            </a:r>
            <a:r>
              <a:rPr lang="en-US" sz="2000" dirty="0" err="1">
                <a:solidFill>
                  <a:prstClr val="black"/>
                </a:solidFill>
              </a:rPr>
              <a:t>Konsumquote</a:t>
            </a:r>
            <a:r>
              <a:rPr lang="en-US" sz="2000" dirty="0">
                <a:solidFill>
                  <a:prstClr val="black"/>
                </a:solidFill>
              </a:rPr>
              <a:t> c</a:t>
            </a:r>
            <a:r>
              <a:rPr lang="de-DE" sz="2000" baseline="-25000" dirty="0">
                <a:solidFill>
                  <a:srgbClr val="000000"/>
                </a:solidFill>
              </a:rPr>
              <a:t>y</a:t>
            </a:r>
            <a:r>
              <a:rPr lang="en-US" sz="2000" dirty="0">
                <a:solidFill>
                  <a:prstClr val="black"/>
                </a:solidFill>
              </a:rPr>
              <a:t>?</a:t>
            </a:r>
            <a:br>
              <a:rPr lang="en-US" sz="2000" dirty="0">
                <a:solidFill>
                  <a:prstClr val="black"/>
                </a:solidFill>
              </a:rPr>
            </a:br>
            <a:endParaRPr lang="de-DE" sz="2000" dirty="0"/>
          </a:p>
        </p:txBody>
      </p:sp>
      <p:sp>
        <p:nvSpPr>
          <p:cNvPr id="11" name="Rechteck 10">
            <a:extLst>
              <a:ext uri="{FF2B5EF4-FFF2-40B4-BE49-F238E27FC236}">
                <a16:creationId xmlns:a16="http://schemas.microsoft.com/office/drawing/2014/main" id="{E5F7ACC9-ED3E-4A81-88BD-EC678A2CB0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283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grpSp>
        <p:nvGrpSpPr>
          <p:cNvPr id="7" name="Group 23"/>
          <p:cNvGrpSpPr/>
          <p:nvPr/>
        </p:nvGrpSpPr>
        <p:grpSpPr>
          <a:xfrm>
            <a:off x="3515452" y="549060"/>
            <a:ext cx="4115434" cy="4180758"/>
            <a:chOff x="1187624" y="908720"/>
            <a:chExt cx="4536504" cy="4608512"/>
          </a:xfrm>
        </p:grpSpPr>
        <p:cxnSp>
          <p:nvCxnSpPr>
            <p:cNvPr id="8" name="Straight Arrow Connector 6"/>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27"/>
          <p:cNvCxnSpPr/>
          <p:nvPr/>
        </p:nvCxnSpPr>
        <p:spPr>
          <a:xfrm flipV="1">
            <a:off x="3515452" y="810358"/>
            <a:ext cx="3984785" cy="2678298"/>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 name="Right Brace 28"/>
          <p:cNvSpPr/>
          <p:nvPr/>
        </p:nvSpPr>
        <p:spPr>
          <a:xfrm flipH="1">
            <a:off x="2969358" y="3488656"/>
            <a:ext cx="539830" cy="1175838"/>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2" name="TextBox 29"/>
          <p:cNvSpPr txBox="1"/>
          <p:nvPr/>
        </p:nvSpPr>
        <p:spPr>
          <a:xfrm>
            <a:off x="18037" y="3918212"/>
            <a:ext cx="2778325"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Autonomer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a:t>
            </a:r>
            <a:r>
              <a:rPr lang="de-DE" sz="1600" dirty="0">
                <a:solidFill>
                  <a:srgbClr val="000000"/>
                </a:solidFill>
              </a:rPr>
              <a:t>C</a:t>
            </a:r>
            <a:r>
              <a:rPr lang="de-DE" sz="1600" baseline="-25000" dirty="0">
                <a:solidFill>
                  <a:srgbClr val="000000"/>
                </a:solidFill>
              </a:rPr>
              <a:t>0 </a:t>
            </a:r>
            <a:r>
              <a:rPr lang="en-US" sz="1633" dirty="0">
                <a:latin typeface="Arial" panose="020B0604020202020204" pitchFamily="34" charset="0"/>
                <a:cs typeface="Arial" panose="020B0604020202020204" pitchFamily="34" charset="0"/>
              </a:rPr>
              <a:t>=100</a:t>
            </a:r>
          </a:p>
        </p:txBody>
      </p:sp>
      <p:sp>
        <p:nvSpPr>
          <p:cNvPr id="13" name="TextBox 30"/>
          <p:cNvSpPr txBox="1"/>
          <p:nvPr/>
        </p:nvSpPr>
        <p:spPr>
          <a:xfrm>
            <a:off x="6555887" y="4852038"/>
            <a:ext cx="159530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(y)</a:t>
            </a:r>
          </a:p>
        </p:txBody>
      </p:sp>
      <p:sp>
        <p:nvSpPr>
          <p:cNvPr id="14" name="TextBox 31"/>
          <p:cNvSpPr txBox="1"/>
          <p:nvPr/>
        </p:nvSpPr>
        <p:spPr>
          <a:xfrm>
            <a:off x="1915242" y="549060"/>
            <a:ext cx="1502460"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p>
        </p:txBody>
      </p:sp>
      <p:cxnSp>
        <p:nvCxnSpPr>
          <p:cNvPr id="15" name="Straight Arrow Connector 33"/>
          <p:cNvCxnSpPr/>
          <p:nvPr/>
        </p:nvCxnSpPr>
        <p:spPr>
          <a:xfrm>
            <a:off x="4560642" y="2835412"/>
            <a:ext cx="130648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35"/>
          <p:cNvCxnSpPr/>
          <p:nvPr/>
        </p:nvCxnSpPr>
        <p:spPr>
          <a:xfrm flipV="1">
            <a:off x="5842372" y="1986196"/>
            <a:ext cx="0" cy="8492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36"/>
          <p:cNvSpPr txBox="1"/>
          <p:nvPr/>
        </p:nvSpPr>
        <p:spPr>
          <a:xfrm>
            <a:off x="5841333" y="2215620"/>
            <a:ext cx="3717684" cy="594906"/>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+ 0,838€ </a:t>
            </a:r>
            <a:r>
              <a:rPr lang="en-US" sz="1633" dirty="0" err="1">
                <a:latin typeface="Arial" panose="020B0604020202020204" pitchFamily="34" charset="0"/>
                <a:cs typeface="Arial" panose="020B0604020202020204" pitchFamily="34" charset="0"/>
              </a:rPr>
              <a:t>Konsum</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entspricht</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einer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Ersparnis</a:t>
            </a:r>
            <a:r>
              <a:rPr lang="en-US" sz="1633" dirty="0">
                <a:latin typeface="Arial" panose="020B0604020202020204" pitchFamily="34" charset="0"/>
                <a:cs typeface="Arial" panose="020B0604020202020204" pitchFamily="34" charset="0"/>
              </a:rPr>
              <a:t> von 0,162€</a:t>
            </a:r>
          </a:p>
        </p:txBody>
      </p:sp>
      <p:sp>
        <p:nvSpPr>
          <p:cNvPr id="18" name="TextBox 37"/>
          <p:cNvSpPr txBox="1"/>
          <p:nvPr/>
        </p:nvSpPr>
        <p:spPr>
          <a:xfrm>
            <a:off x="4400910" y="2966061"/>
            <a:ext cx="2315436" cy="343620"/>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+ 1€ </a:t>
            </a:r>
            <a:r>
              <a:rPr lang="en-US" sz="1633" dirty="0" err="1">
                <a:latin typeface="Arial" panose="020B0604020202020204" pitchFamily="34" charset="0"/>
                <a:cs typeface="Arial" panose="020B0604020202020204" pitchFamily="34" charset="0"/>
              </a:rPr>
              <a:t>Einkommen</a:t>
            </a:r>
            <a:endParaRPr lang="en-US" sz="1633" dirty="0">
              <a:latin typeface="Arial" panose="020B0604020202020204" pitchFamily="34" charset="0"/>
              <a:cs typeface="Arial" panose="020B0604020202020204" pitchFamily="34" charset="0"/>
            </a:endParaRPr>
          </a:p>
        </p:txBody>
      </p:sp>
      <p:sp>
        <p:nvSpPr>
          <p:cNvPr id="3" name="Textfeld 2"/>
          <p:cNvSpPr txBox="1"/>
          <p:nvPr/>
        </p:nvSpPr>
        <p:spPr>
          <a:xfrm>
            <a:off x="7506501" y="507899"/>
            <a:ext cx="2492990" cy="369332"/>
          </a:xfrm>
          <a:prstGeom prst="rect">
            <a:avLst/>
          </a:prstGeom>
          <a:noFill/>
        </p:spPr>
        <p:txBody>
          <a:bodyPr wrap="none" rtlCol="0">
            <a:spAutoFit/>
          </a:bodyPr>
          <a:lstStyle/>
          <a:p>
            <a:r>
              <a:rPr lang="de-DE" sz="1633" dirty="0"/>
              <a:t>C(y)=</a:t>
            </a:r>
            <a:r>
              <a:rPr lang="de-DE" dirty="0">
                <a:solidFill>
                  <a:srgbClr val="000000"/>
                </a:solidFill>
              </a:rPr>
              <a:t> 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Y=100+0,838Y</a:t>
            </a:r>
            <a:endParaRPr lang="de-DE" sz="1633" dirty="0"/>
          </a:p>
        </p:txBody>
      </p:sp>
      <p:sp>
        <p:nvSpPr>
          <p:cNvPr id="19" name="Textfeld 18"/>
          <p:cNvSpPr txBox="1"/>
          <p:nvPr/>
        </p:nvSpPr>
        <p:spPr>
          <a:xfrm>
            <a:off x="191068" y="5538885"/>
            <a:ext cx="12000931" cy="653244"/>
          </a:xfrm>
          <a:prstGeom prst="rect">
            <a:avLst/>
          </a:prstGeom>
          <a:noFill/>
        </p:spPr>
        <p:txBody>
          <a:bodyPr wrap="square" rtlCol="0">
            <a:noAutofit/>
          </a:bodyPr>
          <a:lstStyle/>
          <a:p>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Die </a:t>
            </a:r>
            <a:r>
              <a:rPr lang="de-DE" sz="1400"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a:t>
            </a:r>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 Konsumfunktion ist in ihrer einfachsten Form eine Gerade mit einer Steigung kleiner eins (von einem zusätzlichen Euro kann nicht mehr als ein Euro zusätzlich ausgegeben werden!), mit einem positiven Achsenabschnitt auf der vertikalen Achse.</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0" name="Rechteck 19">
            <a:extLst>
              <a:ext uri="{FF2B5EF4-FFF2-40B4-BE49-F238E27FC236}">
                <a16:creationId xmlns:a16="http://schemas.microsoft.com/office/drawing/2014/main" id="{3AA9EF4D-D393-497D-9B25-FE8AE1F44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403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7" grpId="0"/>
      <p:bldP spid="18" grpId="0"/>
      <p:bldP spid="3"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455043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10"/>
          <p:cNvCxnSpPr/>
          <p:nvPr/>
        </p:nvCxnSpPr>
        <p:spPr>
          <a:xfrm flipV="1">
            <a:off x="4550439" y="1804240"/>
            <a:ext cx="5291272" cy="195973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1" name="TextBox 13"/>
          <p:cNvSpPr txBox="1"/>
          <p:nvPr/>
        </p:nvSpPr>
        <p:spPr>
          <a:xfrm>
            <a:off x="7785104" y="5650112"/>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298265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cxnSp>
        <p:nvCxnSpPr>
          <p:cNvPr id="13" name="Straight Connector 23"/>
          <p:cNvCxnSpPr/>
          <p:nvPr/>
        </p:nvCxnSpPr>
        <p:spPr>
          <a:xfrm flipV="1">
            <a:off x="4550439"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5" name="Right Brace 27"/>
          <p:cNvSpPr/>
          <p:nvPr/>
        </p:nvSpPr>
        <p:spPr>
          <a:xfrm>
            <a:off x="7580785" y="2709583"/>
            <a:ext cx="522595" cy="1235582"/>
          </a:xfrm>
          <a:prstGeom prst="rightBrace">
            <a:avLst>
              <a:gd name="adj1" fmla="val 8333"/>
              <a:gd name="adj2" fmla="val 20842"/>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7" name="TextBox 31"/>
          <p:cNvSpPr txBox="1"/>
          <p:nvPr/>
        </p:nvSpPr>
        <p:spPr>
          <a:xfrm>
            <a:off x="8835946" y="3690297"/>
            <a:ext cx="2093843"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a:t>
            </a:r>
            <a:endParaRPr lang="en-US" sz="1633" dirty="0">
              <a:latin typeface="Arial" panose="020B0604020202020204" pitchFamily="34" charset="0"/>
              <a:cs typeface="Arial" panose="020B0604020202020204" pitchFamily="34" charset="0"/>
            </a:endParaRPr>
          </a:p>
        </p:txBody>
      </p:sp>
      <p:sp>
        <p:nvSpPr>
          <p:cNvPr id="18" name="TextBox 32"/>
          <p:cNvSpPr txBox="1"/>
          <p:nvPr/>
        </p:nvSpPr>
        <p:spPr>
          <a:xfrm>
            <a:off x="8150864" y="2549962"/>
            <a:ext cx="1922321"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Innvestitionen</a:t>
            </a:r>
            <a:r>
              <a:rPr lang="en-US" sz="1633" dirty="0">
                <a:latin typeface="Arial" panose="020B0604020202020204" pitchFamily="34" charset="0"/>
                <a:cs typeface="Arial" panose="020B0604020202020204" pitchFamily="34" charset="0"/>
              </a:rPr>
              <a:t> I +</a:t>
            </a:r>
          </a:p>
          <a:p>
            <a:r>
              <a:rPr lang="en-US" sz="1633" dirty="0" err="1">
                <a:latin typeface="Arial" panose="020B0604020202020204" pitchFamily="34" charset="0"/>
                <a:cs typeface="Arial" panose="020B0604020202020204" pitchFamily="34" charset="0"/>
              </a:rPr>
              <a:t>Staatsausgaben</a:t>
            </a:r>
            <a:r>
              <a:rPr lang="en-US" sz="1633" dirty="0">
                <a:latin typeface="Arial" panose="020B0604020202020204" pitchFamily="34" charset="0"/>
                <a:cs typeface="Arial" panose="020B0604020202020204" pitchFamily="34" charset="0"/>
              </a:rPr>
              <a:t> G</a:t>
            </a:r>
          </a:p>
        </p:txBody>
      </p:sp>
      <p:cxnSp>
        <p:nvCxnSpPr>
          <p:cNvPr id="19" name="Straight Arrow Connector 33"/>
          <p:cNvCxnSpPr/>
          <p:nvPr/>
        </p:nvCxnSpPr>
        <p:spPr>
          <a:xfrm flipH="1" flipV="1">
            <a:off x="9449765" y="3380454"/>
            <a:ext cx="653244" cy="2528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35"/>
          <p:cNvSpPr txBox="1"/>
          <p:nvPr/>
        </p:nvSpPr>
        <p:spPr>
          <a:xfrm>
            <a:off x="8450785" y="177459"/>
            <a:ext cx="2545890"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p>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r>
              <a:rPr lang="de-DE" dirty="0">
                <a:solidFill>
                  <a:srgbClr val="000000"/>
                </a:solidFill>
              </a:rPr>
              <a:t>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Y+I+G</a:t>
            </a:r>
            <a:endParaRPr lang="en-US" sz="2000" dirty="0">
              <a:latin typeface="Arial" panose="020B0604020202020204" pitchFamily="34" charset="0"/>
              <a:cs typeface="Arial" panose="020B0604020202020204" pitchFamily="34" charset="0"/>
            </a:endParaRPr>
          </a:p>
        </p:txBody>
      </p:sp>
      <p:cxnSp>
        <p:nvCxnSpPr>
          <p:cNvPr id="21" name="Straight Arrow Connector 37"/>
          <p:cNvCxnSpPr>
            <a:stCxn id="20" idx="2"/>
          </p:cNvCxnSpPr>
          <p:nvPr/>
        </p:nvCxnSpPr>
        <p:spPr>
          <a:xfrm flipH="1">
            <a:off x="9329543" y="798078"/>
            <a:ext cx="394187" cy="1113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266011" y="4033917"/>
            <a:ext cx="1694310" cy="846194"/>
          </a:xfrm>
          <a:prstGeom prst="rect">
            <a:avLst/>
          </a:prstGeom>
          <a:noFill/>
        </p:spPr>
        <p:txBody>
          <a:bodyPr wrap="none" rtlCol="0">
            <a:spAutoFit/>
          </a:bodyPr>
          <a:lstStyle/>
          <a:p>
            <a:pPr algn="r"/>
            <a:r>
              <a:rPr lang="de-DE" sz="1633" dirty="0"/>
              <a:t>Investitionen I</a:t>
            </a:r>
          </a:p>
          <a:p>
            <a:pPr algn="ctr"/>
            <a:r>
              <a:rPr lang="de-DE" sz="1633" dirty="0"/>
              <a:t>+</a:t>
            </a:r>
          </a:p>
          <a:p>
            <a:pPr algn="r"/>
            <a:r>
              <a:rPr lang="de-DE" sz="1633" dirty="0"/>
              <a:t>Staatsausgaben G</a:t>
            </a:r>
          </a:p>
        </p:txBody>
      </p:sp>
      <p:cxnSp>
        <p:nvCxnSpPr>
          <p:cNvPr id="24" name="Straight Connector 30"/>
          <p:cNvCxnSpPr/>
          <p:nvPr/>
        </p:nvCxnSpPr>
        <p:spPr>
          <a:xfrm flipV="1">
            <a:off x="4576695" y="3110727"/>
            <a:ext cx="5291272" cy="1959731"/>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6766" y="6358804"/>
            <a:ext cx="8519512" cy="371512"/>
          </a:xfrm>
          <a:prstGeom prst="rect">
            <a:avLst/>
          </a:prstGeom>
          <a:noFill/>
          <a:ln>
            <a:solidFill>
              <a:schemeClr val="tx1"/>
            </a:solidFill>
          </a:ln>
        </p:spPr>
        <p:txBody>
          <a:bodyPr wrap="none" rtlCol="0">
            <a:spAutoFit/>
          </a:bodyPr>
          <a:lstStyle/>
          <a:p>
            <a:pPr marL="0" lvl="1"/>
            <a:r>
              <a:rPr lang="en-US" sz="1814" b="1" u="sng"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sz="1700" b="1" u="sng"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1700" b="1" u="sng"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de-DE" sz="1700" dirty="0">
                <a:solidFill>
                  <a:srgbClr val="000000"/>
                </a:solidFill>
              </a:rPr>
              <a:t>Y</a:t>
            </a:r>
            <a:r>
              <a:rPr lang="de-DE" sz="1700" baseline="30000" dirty="0">
                <a:solidFill>
                  <a:srgbClr val="000000"/>
                </a:solidFill>
              </a:rPr>
              <a:t>D</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(Y) = </a:t>
            </a:r>
            <a:r>
              <a:rPr lang="en-US" sz="1700" b="1"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(Y) = </a:t>
            </a:r>
            <a:r>
              <a:rPr lang="de-DE" sz="1700" b="1" dirty="0">
                <a:solidFill>
                  <a:prstClr val="black"/>
                </a:solidFill>
                <a:latin typeface="Arial" panose="020B0604020202020204" pitchFamily="34" charset="0"/>
                <a:cs typeface="Arial" panose="020B0604020202020204" pitchFamily="34" charset="0"/>
              </a:rPr>
              <a:t>Y</a:t>
            </a:r>
            <a:r>
              <a:rPr lang="de-DE" sz="1700" b="1" baseline="30000" dirty="0">
                <a:solidFill>
                  <a:prstClr val="black"/>
                </a:solidFill>
                <a:latin typeface="Arial" panose="020B0604020202020204" pitchFamily="34" charset="0"/>
                <a:cs typeface="Arial" panose="020B0604020202020204" pitchFamily="34" charset="0"/>
              </a:rPr>
              <a:t>*</a:t>
            </a:r>
            <a:endParaRPr lang="en-US" sz="1700" b="1" baseline="300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7" name="Textfeld 26"/>
          <p:cNvSpPr txBox="1"/>
          <p:nvPr/>
        </p:nvSpPr>
        <p:spPr>
          <a:xfrm>
            <a:off x="8496156" y="119954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22" name="Right Brace 28"/>
          <p:cNvSpPr/>
          <p:nvPr/>
        </p:nvSpPr>
        <p:spPr>
          <a:xfrm flipH="1">
            <a:off x="3968866" y="5070458"/>
            <a:ext cx="539830" cy="419391"/>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8" name="Textfeld 27"/>
          <p:cNvSpPr txBox="1"/>
          <p:nvPr/>
        </p:nvSpPr>
        <p:spPr>
          <a:xfrm>
            <a:off x="1952807" y="5070458"/>
            <a:ext cx="2145716" cy="369332"/>
          </a:xfrm>
          <a:prstGeom prst="rect">
            <a:avLst/>
          </a:prstGeom>
          <a:noFill/>
        </p:spPr>
        <p:txBody>
          <a:bodyPr wrap="none" rtlCol="0">
            <a:spAutoFit/>
          </a:bodyPr>
          <a:lstStyle/>
          <a:p>
            <a:r>
              <a:rPr lang="de-DE" sz="1633" dirty="0"/>
              <a:t>Autonomer Konsum </a:t>
            </a:r>
            <a:r>
              <a:rPr lang="de-DE" dirty="0">
                <a:solidFill>
                  <a:srgbClr val="000000"/>
                </a:solidFill>
              </a:rPr>
              <a:t>C</a:t>
            </a:r>
            <a:r>
              <a:rPr lang="de-DE" baseline="-25000" dirty="0">
                <a:solidFill>
                  <a:srgbClr val="000000"/>
                </a:solidFill>
              </a:rPr>
              <a:t>0</a:t>
            </a:r>
            <a:endParaRPr lang="de-DE" sz="1633" dirty="0"/>
          </a:p>
        </p:txBody>
      </p:sp>
      <p:sp>
        <p:nvSpPr>
          <p:cNvPr id="29" name="Right Brace 28"/>
          <p:cNvSpPr/>
          <p:nvPr/>
        </p:nvSpPr>
        <p:spPr>
          <a:xfrm flipH="1">
            <a:off x="3968122" y="3763971"/>
            <a:ext cx="539830" cy="125840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0" name="Right Brace 28"/>
          <p:cNvSpPr/>
          <p:nvPr/>
        </p:nvSpPr>
        <p:spPr>
          <a:xfrm flipH="1">
            <a:off x="1736086" y="3885891"/>
            <a:ext cx="539830" cy="1745342"/>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1" name="Textfeld 30"/>
          <p:cNvSpPr txBox="1"/>
          <p:nvPr/>
        </p:nvSpPr>
        <p:spPr>
          <a:xfrm>
            <a:off x="7690" y="4184043"/>
            <a:ext cx="2065924" cy="1152232"/>
          </a:xfrm>
          <a:prstGeom prst="rect">
            <a:avLst/>
          </a:prstGeom>
          <a:noFill/>
        </p:spPr>
        <p:txBody>
          <a:bodyPr wrap="square" rtlCol="0">
            <a:noAutofit/>
          </a:bodyPr>
          <a:lstStyle/>
          <a:p>
            <a:r>
              <a:rPr lang="de-DE" sz="1633" dirty="0"/>
              <a:t>Vom Einkommen</a:t>
            </a:r>
          </a:p>
          <a:p>
            <a:r>
              <a:rPr lang="de-DE" sz="1633" dirty="0"/>
              <a:t>unabhängiger Teil der </a:t>
            </a:r>
            <a:r>
              <a:rPr lang="de-DE" sz="1633" dirty="0" err="1"/>
              <a:t>gesamtwirtschaft</a:t>
            </a:r>
            <a:r>
              <a:rPr lang="de-DE" sz="1633" dirty="0"/>
              <a:t>- </a:t>
            </a:r>
            <a:r>
              <a:rPr lang="de-DE" sz="1633" dirty="0" err="1"/>
              <a:t>lichen</a:t>
            </a:r>
            <a:r>
              <a:rPr lang="de-DE" sz="1633" dirty="0"/>
              <a:t> Nachfrage</a:t>
            </a:r>
          </a:p>
        </p:txBody>
      </p:sp>
      <p:cxnSp>
        <p:nvCxnSpPr>
          <p:cNvPr id="32" name="Straight Connector 30"/>
          <p:cNvCxnSpPr/>
          <p:nvPr/>
        </p:nvCxnSpPr>
        <p:spPr>
          <a:xfrm flipV="1">
            <a:off x="7516290" y="2693443"/>
            <a:ext cx="6643" cy="2899609"/>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0"/>
          <p:cNvCxnSpPr/>
          <p:nvPr/>
        </p:nvCxnSpPr>
        <p:spPr>
          <a:xfrm flipV="1">
            <a:off x="4576694" y="2659129"/>
            <a:ext cx="2939596" cy="34314"/>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3569335" y="2508777"/>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8" name="Textfeld 37"/>
          <p:cNvSpPr txBox="1"/>
          <p:nvPr/>
        </p:nvSpPr>
        <p:spPr>
          <a:xfrm>
            <a:off x="6827681" y="5625944"/>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9" name="TextBox 35"/>
          <p:cNvSpPr txBox="1"/>
          <p:nvPr/>
        </p:nvSpPr>
        <p:spPr>
          <a:xfrm>
            <a:off x="4639792" y="768461"/>
            <a:ext cx="3696653" cy="1574726"/>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45°-Linie: Ort aller Punkte bei denen</a:t>
            </a:r>
          </a:p>
          <a:p>
            <a:r>
              <a:rPr lang="de-DE" sz="2000" dirty="0">
                <a:solidFill>
                  <a:srgbClr val="000000"/>
                </a:solidFill>
              </a:rPr>
              <a:t>Y</a:t>
            </a:r>
            <a:r>
              <a:rPr lang="de-DE" sz="2000" baseline="30000" dirty="0">
                <a:solidFill>
                  <a:srgbClr val="000000"/>
                </a:solidFill>
              </a:rPr>
              <a:t>D</a:t>
            </a:r>
            <a:r>
              <a:rPr lang="de-DE" sz="2000" dirty="0"/>
              <a:t>=Y gilt → Alle möglichen</a:t>
            </a:r>
          </a:p>
          <a:p>
            <a:r>
              <a:rPr lang="de-DE" sz="2000" dirty="0"/>
              <a:t>	     Gleichgewichtspunkte</a:t>
            </a:r>
          </a:p>
          <a:p>
            <a:r>
              <a:rPr lang="de-DE" sz="2000" dirty="0"/>
              <a:t>Gerade durch den Ursprung</a:t>
            </a:r>
          </a:p>
          <a:p>
            <a:r>
              <a:rPr lang="de-DE" sz="2000" dirty="0"/>
              <a:t>Mit Steigung eins</a:t>
            </a:r>
          </a:p>
        </p:txBody>
      </p:sp>
      <p:cxnSp>
        <p:nvCxnSpPr>
          <p:cNvPr id="40" name="Straight Arrow Connector 37"/>
          <p:cNvCxnSpPr/>
          <p:nvPr/>
        </p:nvCxnSpPr>
        <p:spPr>
          <a:xfrm>
            <a:off x="7340463" y="1688024"/>
            <a:ext cx="855278" cy="2448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reihandform 42"/>
          <p:cNvSpPr/>
          <p:nvPr/>
        </p:nvSpPr>
        <p:spPr>
          <a:xfrm>
            <a:off x="5089402" y="5090615"/>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4783869" y="5211338"/>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sp>
        <p:nvSpPr>
          <p:cNvPr id="46" name="TextBox 14"/>
          <p:cNvSpPr txBox="1"/>
          <p:nvPr/>
        </p:nvSpPr>
        <p:spPr>
          <a:xfrm>
            <a:off x="-2258" y="2155093"/>
            <a:ext cx="4615366" cy="307777"/>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Schnittpunkt zwischen 45°-Linie und Nachfragefunktion</a:t>
            </a:r>
            <a:r>
              <a:rPr lang="en-US" sz="1400" dirty="0">
                <a:latin typeface="Arial" panose="020B0604020202020204" pitchFamily="34" charset="0"/>
                <a:cs typeface="Arial" panose="020B0604020202020204" pitchFamily="34" charset="0"/>
              </a:rPr>
              <a:t> </a:t>
            </a:r>
          </a:p>
        </p:txBody>
      </p:sp>
      <p:sp>
        <p:nvSpPr>
          <p:cNvPr id="47" name="TextBox 14"/>
          <p:cNvSpPr txBox="1"/>
          <p:nvPr/>
        </p:nvSpPr>
        <p:spPr>
          <a:xfrm>
            <a:off x="3408277" y="5873938"/>
            <a:ext cx="4615366" cy="307777"/>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Schnittpunkt zwischen 45°-Linie und Nachfragefunktion</a:t>
            </a:r>
            <a:r>
              <a:rPr lang="en-US" sz="1400" dirty="0">
                <a:latin typeface="Arial" panose="020B0604020202020204" pitchFamily="34" charset="0"/>
                <a:cs typeface="Arial" panose="020B0604020202020204" pitchFamily="34" charset="0"/>
              </a:rPr>
              <a:t> </a:t>
            </a: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3490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p:bldP spid="20" grpId="0"/>
      <p:bldP spid="23" grpId="0"/>
      <p:bldP spid="25" grpId="0" animBg="1"/>
      <p:bldP spid="27" grpId="0"/>
      <p:bldP spid="22" grpId="0" animBg="1"/>
      <p:bldP spid="28" grpId="0"/>
      <p:bldP spid="29" grpId="0" animBg="1"/>
      <p:bldP spid="30" grpId="0" animBg="1"/>
      <p:bldP spid="31" grpId="0"/>
      <p:bldP spid="37" grpId="0"/>
      <p:bldP spid="38" grpId="0"/>
      <p:bldP spid="39" grpId="0"/>
      <p:bldP spid="43" grpId="0" animBg="1"/>
      <p:bldP spid="44"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471790" y="1483414"/>
            <a:ext cx="6999223" cy="4146761"/>
            <a:chOff x="1187624" y="908720"/>
            <a:chExt cx="4536504" cy="4608512"/>
          </a:xfrm>
        </p:grpSpPr>
        <p:cxnSp>
          <p:nvCxnSpPr>
            <p:cNvPr id="9"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1471791" y="1875360"/>
            <a:ext cx="5291272" cy="1959731"/>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33448" y="5712498"/>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3" name="TextBox 14"/>
          <p:cNvSpPr txBox="1"/>
          <p:nvPr/>
        </p:nvSpPr>
        <p:spPr>
          <a:xfrm>
            <a:off x="-31407" y="1136119"/>
            <a:ext cx="1697901"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cxnSp>
        <p:nvCxnSpPr>
          <p:cNvPr id="14" name="Straight Connector 23"/>
          <p:cNvCxnSpPr/>
          <p:nvPr/>
        </p:nvCxnSpPr>
        <p:spPr>
          <a:xfrm flipV="1">
            <a:off x="1471790" y="1156792"/>
            <a:ext cx="4572705" cy="450738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TextBox 31"/>
          <p:cNvSpPr txBox="1"/>
          <p:nvPr/>
        </p:nvSpPr>
        <p:spPr>
          <a:xfrm>
            <a:off x="2716756" y="886385"/>
            <a:ext cx="2682530" cy="369332"/>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Gleichgewicht</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i="1" dirty="0">
                <a:latin typeface="Arial" panose="020B0604020202020204" pitchFamily="34" charset="0"/>
                <a:cs typeface="Arial" panose="020B0604020202020204" pitchFamily="34" charset="0"/>
              </a:rPr>
              <a:t>=Y=</a:t>
            </a:r>
            <a:r>
              <a:rPr lang="de-DE" sz="1600" dirty="0">
                <a:solidFill>
                  <a:srgbClr val="000000"/>
                </a:solidFill>
              </a:rPr>
              <a:t>Y</a:t>
            </a:r>
            <a:r>
              <a:rPr lang="de-DE" sz="1600" baseline="30000" dirty="0">
                <a:solidFill>
                  <a:srgbClr val="000000"/>
                </a:solidFill>
              </a:rPr>
              <a:t>*</a:t>
            </a:r>
            <a:endParaRPr lang="de-DE" sz="1600" dirty="0"/>
          </a:p>
        </p:txBody>
      </p:sp>
      <p:sp>
        <p:nvSpPr>
          <p:cNvPr id="17" name="TextBox 35"/>
          <p:cNvSpPr txBox="1"/>
          <p:nvPr/>
        </p:nvSpPr>
        <p:spPr>
          <a:xfrm>
            <a:off x="7721564" y="2164443"/>
            <a:ext cx="2683748" cy="369332"/>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 = </a:t>
            </a:r>
            <a:r>
              <a:rPr lang="en-US" sz="1633" dirty="0" err="1">
                <a:latin typeface="Arial" panose="020B0604020202020204" pitchFamily="34" charset="0"/>
                <a:cs typeface="Arial" panose="020B0604020202020204" pitchFamily="34" charset="0"/>
              </a:rPr>
              <a:t>Nachfrage</a:t>
            </a:r>
            <a:endParaRPr lang="en-US" sz="1633" dirty="0">
              <a:latin typeface="Arial" panose="020B0604020202020204" pitchFamily="34" charset="0"/>
              <a:cs typeface="Arial" panose="020B0604020202020204" pitchFamily="34" charset="0"/>
            </a:endParaRPr>
          </a:p>
        </p:txBody>
      </p:sp>
      <p:cxnSp>
        <p:nvCxnSpPr>
          <p:cNvPr id="18" name="Straight Arrow Connector 37"/>
          <p:cNvCxnSpPr/>
          <p:nvPr/>
        </p:nvCxnSpPr>
        <p:spPr>
          <a:xfrm flipH="1" flipV="1">
            <a:off x="6561822" y="2050388"/>
            <a:ext cx="1173617" cy="2720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1"/>
              <p:cNvSpPr txBox="1"/>
              <p:nvPr/>
            </p:nvSpPr>
            <p:spPr>
              <a:xfrm>
                <a:off x="2040455" y="5722139"/>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20" name="TextBox 11"/>
              <p:cNvSpPr txBox="1">
                <a:spLocks noRot="1" noChangeAspect="1" noMove="1" noResize="1" noEditPoints="1" noAdjustHandles="1" noChangeArrowheads="1" noChangeShapeType="1" noTextEdit="1"/>
              </p:cNvSpPr>
              <p:nvPr/>
            </p:nvSpPr>
            <p:spPr>
              <a:xfrm>
                <a:off x="2040455" y="5722139"/>
                <a:ext cx="421910" cy="343620"/>
              </a:xfrm>
              <a:prstGeom prst="rect">
                <a:avLst/>
              </a:prstGeom>
              <a:blipFill>
                <a:blip r:embed="rId3"/>
                <a:stretch>
                  <a:fillRect/>
                </a:stretch>
              </a:blipFill>
            </p:spPr>
            <p:txBody>
              <a:bodyPr/>
              <a:lstStyle/>
              <a:p>
                <a:r>
                  <a:rPr lang="de-DE">
                    <a:noFill/>
                  </a:rPr>
                  <a:t> </a:t>
                </a:r>
              </a:p>
            </p:txBody>
          </p:sp>
        </mc:Fallback>
      </mc:AlternateContent>
      <p:cxnSp>
        <p:nvCxnSpPr>
          <p:cNvPr id="21" name="Straight Connector 15"/>
          <p:cNvCxnSpPr/>
          <p:nvPr/>
        </p:nvCxnSpPr>
        <p:spPr>
          <a:xfrm flipV="1">
            <a:off x="2255683" y="4880280"/>
            <a:ext cx="0" cy="78389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8"/>
          <p:cNvCxnSpPr/>
          <p:nvPr/>
        </p:nvCxnSpPr>
        <p:spPr>
          <a:xfrm flipV="1">
            <a:off x="2255683" y="3573793"/>
            <a:ext cx="0" cy="130648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Right Brace 29"/>
          <p:cNvSpPr/>
          <p:nvPr/>
        </p:nvSpPr>
        <p:spPr>
          <a:xfrm rot="10800000">
            <a:off x="968761" y="3594833"/>
            <a:ext cx="1270198" cy="130648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4" name="TextBox 34"/>
          <p:cNvSpPr txBox="1"/>
          <p:nvPr/>
        </p:nvSpPr>
        <p:spPr>
          <a:xfrm>
            <a:off x="-3883" y="4235210"/>
            <a:ext cx="1584233" cy="2031325"/>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Um die </a:t>
            </a:r>
            <a:r>
              <a:rPr lang="en-US" sz="1400" dirty="0" err="1">
                <a:latin typeface="Arial" panose="020B0604020202020204" pitchFamily="34" charset="0"/>
                <a:cs typeface="Arial" panose="020B0604020202020204" pitchFamily="34" charset="0"/>
              </a:rPr>
              <a:t>Nachfrage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befriedigen</a:t>
            </a:r>
            <a:r>
              <a:rPr lang="en-US" sz="1400" dirty="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müssen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Lagerbestände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abgebaut</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bzw</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Neueinstellungen</a:t>
            </a:r>
            <a:endParaRPr lang="en-US" sz="1400" dirty="0">
              <a:latin typeface="Arial" panose="020B0604020202020204" pitchFamily="34" charset="0"/>
              <a:cs typeface="Arial" panose="020B0604020202020204" pitchFamily="34" charset="0"/>
            </a:endParaRPr>
          </a:p>
        </p:txBody>
      </p:sp>
      <p:cxnSp>
        <p:nvCxnSpPr>
          <p:cNvPr id="25" name="Straight Connector 36"/>
          <p:cNvCxnSpPr/>
          <p:nvPr/>
        </p:nvCxnSpPr>
        <p:spPr>
          <a:xfrm>
            <a:off x="2255683" y="3573793"/>
            <a:ext cx="1306487"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38"/>
          <p:cNvCxnSpPr/>
          <p:nvPr/>
        </p:nvCxnSpPr>
        <p:spPr>
          <a:xfrm flipV="1">
            <a:off x="3562170" y="3051198"/>
            <a:ext cx="0" cy="52259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39"/>
          <p:cNvCxnSpPr/>
          <p:nvPr/>
        </p:nvCxnSpPr>
        <p:spPr>
          <a:xfrm>
            <a:off x="3562170" y="3051198"/>
            <a:ext cx="555257"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41"/>
          <p:cNvCxnSpPr/>
          <p:nvPr/>
        </p:nvCxnSpPr>
        <p:spPr>
          <a:xfrm flipV="1">
            <a:off x="3562170" y="3712048"/>
            <a:ext cx="0" cy="195212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42"/>
          <p:cNvCxnSpPr/>
          <p:nvPr/>
        </p:nvCxnSpPr>
        <p:spPr>
          <a:xfrm flipV="1">
            <a:off x="4084765" y="3051198"/>
            <a:ext cx="0" cy="2612974"/>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0" name="Straight Arrow Connector 45"/>
          <p:cNvCxnSpPr>
            <a:stCxn id="16" idx="2"/>
          </p:cNvCxnSpPr>
          <p:nvPr/>
        </p:nvCxnSpPr>
        <p:spPr>
          <a:xfrm>
            <a:off x="4058021" y="1255717"/>
            <a:ext cx="366734" cy="1387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48"/>
              <p:cNvSpPr txBox="1"/>
              <p:nvPr/>
            </p:nvSpPr>
            <p:spPr>
              <a:xfrm>
                <a:off x="3296213" y="5699653"/>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smtClean="0">
                              <a:latin typeface="Cambria Math"/>
                            </a:rPr>
                            <m:t>𝑌</m:t>
                          </m:r>
                        </m:e>
                        <m:sub>
                          <m:r>
                            <a:rPr lang="de-DE" sz="1633" i="1">
                              <a:latin typeface="Cambria Math"/>
                            </a:rPr>
                            <m:t>1</m:t>
                          </m:r>
                        </m:sub>
                      </m:sSub>
                    </m:oMath>
                  </m:oMathPara>
                </a14:m>
                <a:endParaRPr lang="en-US" sz="1633" dirty="0"/>
              </a:p>
            </p:txBody>
          </p:sp>
        </mc:Choice>
        <mc:Fallback xmlns="">
          <p:sp>
            <p:nvSpPr>
              <p:cNvPr id="31" name="TextBox 48"/>
              <p:cNvSpPr txBox="1">
                <a:spLocks noRot="1" noChangeAspect="1" noMove="1" noResize="1" noEditPoints="1" noAdjustHandles="1" noChangeArrowheads="1" noChangeShapeType="1" noTextEdit="1"/>
              </p:cNvSpPr>
              <p:nvPr/>
            </p:nvSpPr>
            <p:spPr>
              <a:xfrm>
                <a:off x="3296213" y="5699653"/>
                <a:ext cx="417037" cy="343620"/>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Box 49"/>
              <p:cNvSpPr txBox="1"/>
              <p:nvPr/>
            </p:nvSpPr>
            <p:spPr>
              <a:xfrm>
                <a:off x="3925195" y="5712498"/>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2</m:t>
                          </m:r>
                        </m:sub>
                      </m:sSub>
                    </m:oMath>
                  </m:oMathPara>
                </a14:m>
                <a:endParaRPr lang="en-US" sz="1633" dirty="0"/>
              </a:p>
            </p:txBody>
          </p:sp>
        </mc:Choice>
        <mc:Fallback xmlns="">
          <p:sp>
            <p:nvSpPr>
              <p:cNvPr id="32" name="TextBox 49"/>
              <p:cNvSpPr txBox="1">
                <a:spLocks noRot="1" noChangeAspect="1" noMove="1" noResize="1" noEditPoints="1" noAdjustHandles="1" noChangeArrowheads="1" noChangeShapeType="1" noTextEdit="1"/>
              </p:cNvSpPr>
              <p:nvPr/>
            </p:nvSpPr>
            <p:spPr>
              <a:xfrm>
                <a:off x="3925195" y="5712498"/>
                <a:ext cx="421910" cy="343620"/>
              </a:xfrm>
              <a:prstGeom prst="rect">
                <a:avLst/>
              </a:prstGeom>
              <a:blipFill>
                <a:blip r:embed="rId5"/>
                <a:stretch>
                  <a:fillRect/>
                </a:stretch>
              </a:blipFill>
            </p:spPr>
            <p:txBody>
              <a:bodyPr/>
              <a:lstStyle/>
              <a:p>
                <a:r>
                  <a:rPr lang="de-DE">
                    <a:noFill/>
                  </a:rPr>
                  <a:t> </a:t>
                </a:r>
              </a:p>
            </p:txBody>
          </p:sp>
        </mc:Fallback>
      </mc:AlternateContent>
      <p:sp>
        <p:nvSpPr>
          <p:cNvPr id="33" name="TextBox 2"/>
          <p:cNvSpPr txBox="1"/>
          <p:nvPr/>
        </p:nvSpPr>
        <p:spPr>
          <a:xfrm>
            <a:off x="4020177" y="3174145"/>
            <a:ext cx="493853" cy="343620"/>
          </a:xfrm>
          <a:prstGeom prst="rect">
            <a:avLst/>
          </a:prstGeom>
          <a:noFill/>
        </p:spPr>
        <p:txBody>
          <a:bodyPr wrap="none" rtlCol="0">
            <a:spAutoFit/>
          </a:bodyPr>
          <a:lstStyle/>
          <a:p>
            <a:r>
              <a:rPr lang="en-US" sz="1633" dirty="0"/>
              <a:t>Etc.</a:t>
            </a:r>
          </a:p>
        </p:txBody>
      </p:sp>
      <p:sp>
        <p:nvSpPr>
          <p:cNvPr id="34" name="Right Brace 32"/>
          <p:cNvSpPr/>
          <p:nvPr/>
        </p:nvSpPr>
        <p:spPr>
          <a:xfrm>
            <a:off x="5810788" y="1429678"/>
            <a:ext cx="233707" cy="772304"/>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36" name="Straight Connector 43"/>
          <p:cNvCxnSpPr/>
          <p:nvPr/>
        </p:nvCxnSpPr>
        <p:spPr>
          <a:xfrm flipV="1">
            <a:off x="4084765" y="2789901"/>
            <a:ext cx="0" cy="26129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7" name="Title 1"/>
          <p:cNvSpPr txBox="1">
            <a:spLocks/>
          </p:cNvSpPr>
          <p:nvPr/>
        </p:nvSpPr>
        <p:spPr>
          <a:xfrm>
            <a:off x="1784593" y="32134"/>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dirty="0" err="1">
                <a:solidFill>
                  <a:sysClr val="windowText" lastClr="000000"/>
                </a:solidFill>
              </a:rPr>
              <a:t>Anpassungsprozess</a:t>
            </a:r>
            <a:endParaRPr lang="en-US" sz="2903" dirty="0">
              <a:solidFill>
                <a:sysClr val="windowText" lastClr="000000"/>
              </a:solidFill>
            </a:endParaRPr>
          </a:p>
        </p:txBody>
      </p:sp>
      <p:sp>
        <p:nvSpPr>
          <p:cNvPr id="68" name="Textfeld 67"/>
          <p:cNvSpPr txBox="1"/>
          <p:nvPr/>
        </p:nvSpPr>
        <p:spPr>
          <a:xfrm>
            <a:off x="5801909" y="878716"/>
            <a:ext cx="598241" cy="369332"/>
          </a:xfrm>
          <a:prstGeom prst="rect">
            <a:avLst/>
          </a:prstGeom>
          <a:noFill/>
        </p:spPr>
        <p:txBody>
          <a:bodyPr wrap="none" rtlCol="0">
            <a:spAutoFit/>
          </a:bodyPr>
          <a:lstStyle/>
          <a:p>
            <a:r>
              <a:rPr lang="de-DE" sz="1633" dirty="0"/>
              <a:t>Y=</a:t>
            </a:r>
            <a:r>
              <a:rPr lang="de-DE" dirty="0">
                <a:solidFill>
                  <a:srgbClr val="000000"/>
                </a:solidFill>
              </a:rPr>
              <a:t>Y</a:t>
            </a:r>
            <a:r>
              <a:rPr lang="de-DE" baseline="30000" dirty="0">
                <a:solidFill>
                  <a:srgbClr val="000000"/>
                </a:solidFill>
              </a:rPr>
              <a:t>D</a:t>
            </a:r>
            <a:endParaRPr lang="de-DE" sz="1633" dirty="0"/>
          </a:p>
        </p:txBody>
      </p:sp>
      <p:sp>
        <p:nvSpPr>
          <p:cNvPr id="37" name="TextBox 14"/>
          <p:cNvSpPr txBox="1"/>
          <p:nvPr/>
        </p:nvSpPr>
        <p:spPr>
          <a:xfrm>
            <a:off x="17061" y="3572358"/>
            <a:ext cx="1650536" cy="738664"/>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Die Nachfrage</a:t>
            </a:r>
          </a:p>
          <a:p>
            <a:r>
              <a:rPr lang="de-DE" sz="1400" dirty="0">
                <a:latin typeface="Arial" panose="020B0604020202020204" pitchFamily="34" charset="0"/>
                <a:cs typeface="Arial" panose="020B0604020202020204" pitchFamily="34" charset="0"/>
              </a:rPr>
              <a:t>übersteigt die Produktion</a:t>
            </a:r>
            <a:endParaRPr lang="en-US" sz="1400" dirty="0">
              <a:latin typeface="Arial" panose="020B0604020202020204" pitchFamily="34" charset="0"/>
              <a:cs typeface="Arial" panose="020B0604020202020204" pitchFamily="34" charset="0"/>
            </a:endParaRPr>
          </a:p>
        </p:txBody>
      </p:sp>
      <p:sp>
        <p:nvSpPr>
          <p:cNvPr id="38" name="TextBox 34"/>
          <p:cNvSpPr txBox="1"/>
          <p:nvPr/>
        </p:nvSpPr>
        <p:spPr>
          <a:xfrm>
            <a:off x="1269985" y="6299768"/>
            <a:ext cx="3134579" cy="523220"/>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Dieser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Prozess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läuft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solange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weiter</a:t>
            </a:r>
            <a:r>
              <a:rPr lang="en-US" sz="1400" dirty="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bis</a:t>
            </a:r>
            <a:r>
              <a:rPr lang="en-US" sz="1400" dirty="0">
                <a:latin typeface="Arial" panose="020B0604020202020204" pitchFamily="34" charset="0"/>
                <a:cs typeface="Arial" panose="020B0604020202020204" pitchFamily="34" charset="0"/>
              </a:rPr>
              <a:t> das </a:t>
            </a:r>
            <a:r>
              <a:rPr lang="en-US" sz="1400" dirty="0" err="1">
                <a:latin typeface="Arial" panose="020B0604020202020204" pitchFamily="34" charset="0"/>
                <a:cs typeface="Arial" panose="020B0604020202020204" pitchFamily="34" charset="0"/>
              </a:rPr>
              <a:t>Gleichgewicht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erreicht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endParaRPr lang="en-US" sz="1400" dirty="0">
              <a:latin typeface="Arial" panose="020B0604020202020204" pitchFamily="34" charset="0"/>
              <a:cs typeface="Arial" panose="020B0604020202020204" pitchFamily="34" charset="0"/>
            </a:endParaRPr>
          </a:p>
        </p:txBody>
      </p:sp>
      <p:cxnSp>
        <p:nvCxnSpPr>
          <p:cNvPr id="39" name="Straight Connector 36"/>
          <p:cNvCxnSpPr/>
          <p:nvPr/>
        </p:nvCxnSpPr>
        <p:spPr>
          <a:xfrm>
            <a:off x="2177543" y="6292263"/>
            <a:ext cx="2165605" cy="0"/>
          </a:xfrm>
          <a:prstGeom prst="line">
            <a:avLst/>
          </a:prstGeom>
          <a:ln w="317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2"/>
          <p:cNvCxnSpPr/>
          <p:nvPr/>
        </p:nvCxnSpPr>
        <p:spPr>
          <a:xfrm flipV="1">
            <a:off x="4422255" y="2762068"/>
            <a:ext cx="7685" cy="2822285"/>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2"/>
          <p:cNvCxnSpPr/>
          <p:nvPr/>
        </p:nvCxnSpPr>
        <p:spPr>
          <a:xfrm flipH="1">
            <a:off x="1471789" y="2725144"/>
            <a:ext cx="2932775" cy="26427"/>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9" name="Freihandform 48"/>
          <p:cNvSpPr/>
          <p:nvPr/>
        </p:nvSpPr>
        <p:spPr>
          <a:xfrm>
            <a:off x="1926907" y="5182207"/>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1621374" y="5302930"/>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cxnSp>
        <p:nvCxnSpPr>
          <p:cNvPr id="51" name="Straight Connector 42"/>
          <p:cNvCxnSpPr/>
          <p:nvPr/>
        </p:nvCxnSpPr>
        <p:spPr>
          <a:xfrm flipH="1" flipV="1">
            <a:off x="5748285" y="1483414"/>
            <a:ext cx="14313" cy="4100939"/>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43"/>
          <p:cNvCxnSpPr/>
          <p:nvPr/>
        </p:nvCxnSpPr>
        <p:spPr>
          <a:xfrm>
            <a:off x="5746187" y="1492434"/>
            <a:ext cx="2098" cy="762328"/>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8" name="Straight Connector 43"/>
          <p:cNvCxnSpPr/>
          <p:nvPr/>
        </p:nvCxnSpPr>
        <p:spPr>
          <a:xfrm flipH="1">
            <a:off x="4971401" y="2252951"/>
            <a:ext cx="762461" cy="1811"/>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0" name="Straight Connector 43"/>
          <p:cNvCxnSpPr/>
          <p:nvPr/>
        </p:nvCxnSpPr>
        <p:spPr>
          <a:xfrm>
            <a:off x="4991876" y="2337085"/>
            <a:ext cx="0" cy="179073"/>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43"/>
          <p:cNvCxnSpPr/>
          <p:nvPr/>
        </p:nvCxnSpPr>
        <p:spPr>
          <a:xfrm flipH="1">
            <a:off x="4703769" y="2494693"/>
            <a:ext cx="184431" cy="2146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42"/>
          <p:cNvCxnSpPr/>
          <p:nvPr/>
        </p:nvCxnSpPr>
        <p:spPr>
          <a:xfrm flipH="1" flipV="1">
            <a:off x="5011022" y="2538890"/>
            <a:ext cx="15269" cy="309128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0" name="Straight Connector 42"/>
          <p:cNvCxnSpPr/>
          <p:nvPr/>
        </p:nvCxnSpPr>
        <p:spPr>
          <a:xfrm flipH="1" flipV="1">
            <a:off x="4720770" y="2532935"/>
            <a:ext cx="15269" cy="309128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72" name="Rechteck 71"/>
          <p:cNvSpPr/>
          <p:nvPr/>
        </p:nvSpPr>
        <p:spPr>
          <a:xfrm>
            <a:off x="4267103" y="5705951"/>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p:sp>
        <p:nvSpPr>
          <p:cNvPr id="73" name="Rechteck 72"/>
          <p:cNvSpPr/>
          <p:nvPr/>
        </p:nvSpPr>
        <p:spPr>
          <a:xfrm>
            <a:off x="1110405" y="2556675"/>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mc:AlternateContent xmlns:mc="http://schemas.openxmlformats.org/markup-compatibility/2006" xmlns:a14="http://schemas.microsoft.com/office/drawing/2010/main">
        <mc:Choice Requires="a14">
          <p:sp>
            <p:nvSpPr>
              <p:cNvPr id="74" name="TextBox 11"/>
              <p:cNvSpPr txBox="1"/>
              <p:nvPr/>
            </p:nvSpPr>
            <p:spPr>
              <a:xfrm>
                <a:off x="5642885" y="5731663"/>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i="1">
                              <a:latin typeface="Cambria Math"/>
                            </a:rPr>
                            <m:t>0</m:t>
                          </m:r>
                        </m:sub>
                      </m:sSub>
                      <m:r>
                        <a:rPr lang="de-DE" sz="1633" b="0" i="1" smtClean="0">
                          <a:latin typeface="Cambria Math" panose="02040503050406030204" pitchFamily="18" charset="0"/>
                        </a:rPr>
                        <m:t>′</m:t>
                      </m:r>
                    </m:oMath>
                  </m:oMathPara>
                </a14:m>
                <a:endParaRPr lang="en-US" sz="1633" dirty="0"/>
              </a:p>
            </p:txBody>
          </p:sp>
        </mc:Choice>
        <mc:Fallback xmlns="">
          <p:sp>
            <p:nvSpPr>
              <p:cNvPr id="74" name="TextBox 11"/>
              <p:cNvSpPr txBox="1">
                <a:spLocks noRot="1" noChangeAspect="1" noMove="1" noResize="1" noEditPoints="1" noAdjustHandles="1" noChangeArrowheads="1" noChangeShapeType="1" noTextEdit="1"/>
              </p:cNvSpPr>
              <p:nvPr/>
            </p:nvSpPr>
            <p:spPr>
              <a:xfrm>
                <a:off x="5642885" y="5731663"/>
                <a:ext cx="476412" cy="343620"/>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5" name="TextBox 11"/>
              <p:cNvSpPr txBox="1"/>
              <p:nvPr/>
            </p:nvSpPr>
            <p:spPr>
              <a:xfrm>
                <a:off x="4832274" y="5692123"/>
                <a:ext cx="471539"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1</m:t>
                          </m:r>
                        </m:sub>
                      </m:sSub>
                      <m:r>
                        <a:rPr lang="de-DE" sz="1633" b="0" i="1" smtClean="0">
                          <a:latin typeface="Cambria Math" panose="02040503050406030204" pitchFamily="18" charset="0"/>
                        </a:rPr>
                        <m:t>′</m:t>
                      </m:r>
                    </m:oMath>
                  </m:oMathPara>
                </a14:m>
                <a:endParaRPr lang="en-US" sz="1633" dirty="0"/>
              </a:p>
            </p:txBody>
          </p:sp>
        </mc:Choice>
        <mc:Fallback xmlns="">
          <p:sp>
            <p:nvSpPr>
              <p:cNvPr id="75" name="TextBox 11"/>
              <p:cNvSpPr txBox="1">
                <a:spLocks noRot="1" noChangeAspect="1" noMove="1" noResize="1" noEditPoints="1" noAdjustHandles="1" noChangeArrowheads="1" noChangeShapeType="1" noTextEdit="1"/>
              </p:cNvSpPr>
              <p:nvPr/>
            </p:nvSpPr>
            <p:spPr>
              <a:xfrm>
                <a:off x="4832274" y="5692123"/>
                <a:ext cx="471539" cy="343620"/>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Box 11"/>
              <p:cNvSpPr txBox="1"/>
              <p:nvPr/>
            </p:nvSpPr>
            <p:spPr>
              <a:xfrm>
                <a:off x="4560214" y="5708900"/>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2</m:t>
                          </m:r>
                        </m:sub>
                      </m:sSub>
                      <m:r>
                        <a:rPr lang="de-DE" sz="1633" b="0" i="1" smtClean="0">
                          <a:latin typeface="Cambria Math" panose="02040503050406030204" pitchFamily="18" charset="0"/>
                        </a:rPr>
                        <m:t>′</m:t>
                      </m:r>
                    </m:oMath>
                  </m:oMathPara>
                </a14:m>
                <a:endParaRPr lang="en-US" sz="1633" dirty="0"/>
              </a:p>
            </p:txBody>
          </p:sp>
        </mc:Choice>
        <mc:Fallback xmlns="">
          <p:sp>
            <p:nvSpPr>
              <p:cNvPr id="76" name="TextBox 11"/>
              <p:cNvSpPr txBox="1">
                <a:spLocks noRot="1" noChangeAspect="1" noMove="1" noResize="1" noEditPoints="1" noAdjustHandles="1" noChangeArrowheads="1" noChangeShapeType="1" noTextEdit="1"/>
              </p:cNvSpPr>
              <p:nvPr/>
            </p:nvSpPr>
            <p:spPr>
              <a:xfrm>
                <a:off x="4560214" y="5708900"/>
                <a:ext cx="476412" cy="343620"/>
              </a:xfrm>
              <a:prstGeom prst="rect">
                <a:avLst/>
              </a:prstGeom>
              <a:blipFill>
                <a:blip r:embed="rId8"/>
                <a:stretch>
                  <a:fillRect/>
                </a:stretch>
              </a:blipFill>
            </p:spPr>
            <p:txBody>
              <a:bodyPr/>
              <a:lstStyle/>
              <a:p>
                <a:r>
                  <a:rPr lang="de-DE">
                    <a:noFill/>
                  </a:rPr>
                  <a:t> </a:t>
                </a:r>
              </a:p>
            </p:txBody>
          </p:sp>
        </mc:Fallback>
      </mc:AlternateContent>
      <p:sp>
        <p:nvSpPr>
          <p:cNvPr id="77" name="TextBox 34"/>
          <p:cNvSpPr txBox="1"/>
          <p:nvPr/>
        </p:nvSpPr>
        <p:spPr>
          <a:xfrm>
            <a:off x="4698086" y="6291484"/>
            <a:ext cx="3134579" cy="523220"/>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Dieser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Prozess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läuft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solange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weiter</a:t>
            </a:r>
            <a:r>
              <a:rPr lang="en-US" sz="1400" dirty="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bis</a:t>
            </a:r>
            <a:r>
              <a:rPr lang="en-US" sz="1400" dirty="0">
                <a:latin typeface="Arial" panose="020B0604020202020204" pitchFamily="34" charset="0"/>
                <a:cs typeface="Arial" panose="020B0604020202020204" pitchFamily="34" charset="0"/>
              </a:rPr>
              <a:t> das </a:t>
            </a:r>
            <a:r>
              <a:rPr lang="en-US" sz="1400" dirty="0" err="1">
                <a:latin typeface="Arial" panose="020B0604020202020204" pitchFamily="34" charset="0"/>
                <a:cs typeface="Arial" panose="020B0604020202020204" pitchFamily="34" charset="0"/>
              </a:rPr>
              <a:t>Gleichgewicht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erreicht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endParaRPr lang="en-US" sz="1400" dirty="0">
              <a:latin typeface="Arial" panose="020B0604020202020204" pitchFamily="34" charset="0"/>
              <a:cs typeface="Arial" panose="020B0604020202020204" pitchFamily="34" charset="0"/>
            </a:endParaRPr>
          </a:p>
        </p:txBody>
      </p:sp>
      <p:cxnSp>
        <p:nvCxnSpPr>
          <p:cNvPr id="78" name="Straight Connector 36"/>
          <p:cNvCxnSpPr/>
          <p:nvPr/>
        </p:nvCxnSpPr>
        <p:spPr>
          <a:xfrm flipH="1">
            <a:off x="4454013" y="6271109"/>
            <a:ext cx="1347896" cy="12396"/>
          </a:xfrm>
          <a:prstGeom prst="line">
            <a:avLst/>
          </a:prstGeom>
          <a:ln w="317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81" name="TextBox 34"/>
          <p:cNvSpPr txBox="1"/>
          <p:nvPr/>
        </p:nvSpPr>
        <p:spPr>
          <a:xfrm>
            <a:off x="6161100" y="1160081"/>
            <a:ext cx="3134579" cy="307777"/>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Produktion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übersteigt</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Nachfrage</a:t>
            </a:r>
            <a:endParaRPr lang="en-US" sz="1400" dirty="0">
              <a:latin typeface="Arial" panose="020B0604020202020204" pitchFamily="34" charset="0"/>
              <a:cs typeface="Arial" panose="020B0604020202020204" pitchFamily="34" charset="0"/>
            </a:endParaRPr>
          </a:p>
        </p:txBody>
      </p:sp>
      <p:sp>
        <p:nvSpPr>
          <p:cNvPr id="83" name="TextBox 34"/>
          <p:cNvSpPr txBox="1"/>
          <p:nvPr/>
        </p:nvSpPr>
        <p:spPr>
          <a:xfrm>
            <a:off x="6161100" y="1386136"/>
            <a:ext cx="2422458" cy="523220"/>
          </a:xfrm>
          <a:prstGeom prst="rect">
            <a:avLst/>
          </a:prstGeom>
          <a:noFill/>
        </p:spPr>
        <p:txBody>
          <a:bodyPr wrap="none" rtlCol="0">
            <a:spAutoFit/>
          </a:bodyPr>
          <a:lstStyle/>
          <a:p>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Lageraufbau</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bzw.Entlassungen</a:t>
            </a:r>
            <a:endParaRPr lang="en-US" sz="1400" dirty="0">
              <a:latin typeface="Arial" panose="020B0604020202020204" pitchFamily="34" charset="0"/>
              <a:cs typeface="Arial" panose="020B0604020202020204" pitchFamily="34" charset="0"/>
            </a:endParaRPr>
          </a:p>
        </p:txBody>
      </p:sp>
      <p:sp>
        <p:nvSpPr>
          <p:cNvPr id="53" name="Rechteck 52">
            <a:extLst>
              <a:ext uri="{FF2B5EF4-FFF2-40B4-BE49-F238E27FC236}">
                <a16:creationId xmlns:a16="http://schemas.microsoft.com/office/drawing/2014/main" id="{7E0E3CB3-881E-4CFA-80D6-F70BA648874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877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8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9"/>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4"/>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7"/>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3" grpId="0" animBg="1"/>
      <p:bldP spid="24" grpId="0"/>
      <p:bldP spid="31" grpId="0"/>
      <p:bldP spid="32" grpId="0"/>
      <p:bldP spid="33" grpId="0"/>
      <p:bldP spid="34" grpId="0" animBg="1"/>
      <p:bldP spid="37" grpId="0"/>
      <p:bldP spid="38" grpId="0"/>
      <p:bldP spid="72" grpId="0"/>
      <p:bldP spid="73" grpId="0"/>
      <p:bldP spid="74" grpId="0"/>
      <p:bldP spid="75" grpId="0"/>
      <p:bldP spid="76" grpId="0"/>
      <p:bldP spid="77" grpId="0"/>
      <p:bldP spid="81" grpId="0"/>
      <p:bldP spid="8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6902935" y="912001"/>
            <a:ext cx="3327391" cy="2098816"/>
          </a:xfrm>
          <a:prstGeom prst="rect">
            <a:avLst/>
          </a:prstGeom>
        </p:spPr>
      </p:pic>
      <p:pic>
        <p:nvPicPr>
          <p:cNvPr id="2" name="Grafik 1"/>
          <p:cNvPicPr>
            <a:picLocks noChangeAspect="1"/>
          </p:cNvPicPr>
          <p:nvPr/>
        </p:nvPicPr>
        <p:blipFill>
          <a:blip r:embed="rId4"/>
          <a:stretch>
            <a:fillRect/>
          </a:stretch>
        </p:blipFill>
        <p:spPr>
          <a:xfrm>
            <a:off x="1345602" y="2879312"/>
            <a:ext cx="4426080" cy="2725148"/>
          </a:xfrm>
          <a:prstGeom prst="rect">
            <a:avLst/>
          </a:prstGeom>
        </p:spPr>
      </p:pic>
      <p:sp>
        <p:nvSpPr>
          <p:cNvPr id="7" name="Title 1"/>
          <p:cNvSpPr txBox="1">
            <a:spLocks/>
          </p:cNvSpPr>
          <p:nvPr/>
        </p:nvSpPr>
        <p:spPr>
          <a:xfrm>
            <a:off x="1523520" y="97458"/>
            <a:ext cx="9381041"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540" dirty="0" err="1">
                <a:latin typeface="Arial" panose="020B0604020202020204" pitchFamily="34" charset="0"/>
                <a:cs typeface="Arial" panose="020B0604020202020204" pitchFamily="34" charset="0"/>
              </a:rPr>
              <a:t>Abwrackprämie</a:t>
            </a:r>
            <a:r>
              <a:rPr lang="en-US" sz="2540" dirty="0">
                <a:latin typeface="Arial" panose="020B0604020202020204" pitchFamily="34" charset="0"/>
                <a:cs typeface="Arial" panose="020B0604020202020204" pitchFamily="34" charset="0"/>
              </a:rPr>
              <a:t> 2009: </a:t>
            </a:r>
            <a:r>
              <a:rPr lang="en-US" sz="2540" dirty="0" err="1">
                <a:latin typeface="Arial" panose="020B0604020202020204" pitchFamily="34" charset="0"/>
                <a:cs typeface="Arial" panose="020B0604020202020204" pitchFamily="34" charset="0"/>
              </a:rPr>
              <a:t>Staatsausgabenerhöhung</a:t>
            </a:r>
            <a:r>
              <a:rPr lang="en-US" sz="2540" dirty="0">
                <a:latin typeface="Arial" panose="020B0604020202020204" pitchFamily="34" charset="0"/>
                <a:cs typeface="Arial" panose="020B0604020202020204" pitchFamily="34" charset="0"/>
              </a:rPr>
              <a:t> um 5 </a:t>
            </a:r>
            <a:r>
              <a:rPr lang="en-US" sz="2540" dirty="0" err="1">
                <a:latin typeface="Arial" panose="020B0604020202020204" pitchFamily="34" charset="0"/>
                <a:cs typeface="Arial" panose="020B0604020202020204" pitchFamily="34" charset="0"/>
              </a:rPr>
              <a:t>Mrd</a:t>
            </a:r>
            <a:r>
              <a:rPr lang="en-US" sz="2540" dirty="0">
                <a:latin typeface="Arial" panose="020B0604020202020204" pitchFamily="34" charset="0"/>
                <a:cs typeface="Arial" panose="020B0604020202020204" pitchFamily="34" charset="0"/>
              </a:rPr>
              <a:t>. €</a:t>
            </a:r>
          </a:p>
        </p:txBody>
      </p:sp>
      <p:sp>
        <p:nvSpPr>
          <p:cNvPr id="9" name="TextBox 9"/>
          <p:cNvSpPr txBox="1"/>
          <p:nvPr/>
        </p:nvSpPr>
        <p:spPr>
          <a:xfrm>
            <a:off x="9126029" y="3608723"/>
            <a:ext cx="2074607" cy="343620"/>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Finanzkrise 2008</a:t>
            </a:r>
            <a:r>
              <a:rPr lang="en-US" sz="1633" dirty="0">
                <a:latin typeface="Arial" panose="020B0604020202020204" pitchFamily="34" charset="0"/>
                <a:cs typeface="Arial" panose="020B0604020202020204" pitchFamily="34" charset="0"/>
              </a:rPr>
              <a:t>/09</a:t>
            </a:r>
          </a:p>
        </p:txBody>
      </p:sp>
      <p:sp>
        <p:nvSpPr>
          <p:cNvPr id="15" name="Text Box 6"/>
          <p:cNvSpPr txBox="1">
            <a:spLocks noChangeArrowheads="1"/>
          </p:cNvSpPr>
          <p:nvPr/>
        </p:nvSpPr>
        <p:spPr bwMode="auto">
          <a:xfrm>
            <a:off x="6420011" y="3199062"/>
            <a:ext cx="1374415" cy="31579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52" dirty="0"/>
              <a:t>Quelle: </a:t>
            </a:r>
            <a:r>
              <a:rPr lang="de-DE" sz="1452" dirty="0" err="1"/>
              <a:t>Destatis</a:t>
            </a:r>
            <a:endParaRPr lang="de-DE" sz="1452" dirty="0"/>
          </a:p>
        </p:txBody>
      </p:sp>
      <p:sp>
        <p:nvSpPr>
          <p:cNvPr id="17" name="TextBox 9"/>
          <p:cNvSpPr txBox="1"/>
          <p:nvPr/>
        </p:nvSpPr>
        <p:spPr>
          <a:xfrm>
            <a:off x="7061537" y="566200"/>
            <a:ext cx="2871299" cy="343620"/>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Reales Wirtschaftswachstum</a:t>
            </a:r>
            <a:endParaRPr lang="en-US" sz="1633" dirty="0">
              <a:latin typeface="Arial" panose="020B0604020202020204" pitchFamily="34" charset="0"/>
              <a:cs typeface="Arial" panose="020B0604020202020204" pitchFamily="34" charset="0"/>
            </a:endParaRPr>
          </a:p>
        </p:txBody>
      </p:sp>
      <p:cxnSp>
        <p:nvCxnSpPr>
          <p:cNvPr id="10" name="Straight Arrow Connector 10"/>
          <p:cNvCxnSpPr>
            <a:cxnSpLocks/>
          </p:cNvCxnSpPr>
          <p:nvPr/>
        </p:nvCxnSpPr>
        <p:spPr>
          <a:xfrm flipH="1" flipV="1">
            <a:off x="8760877" y="1953629"/>
            <a:ext cx="1265540" cy="16633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0"/>
          <p:cNvCxnSpPr>
            <a:cxnSpLocks/>
          </p:cNvCxnSpPr>
          <p:nvPr/>
        </p:nvCxnSpPr>
        <p:spPr>
          <a:xfrm flipH="1">
            <a:off x="3022128" y="3962358"/>
            <a:ext cx="6910708" cy="7609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9403307" y="953049"/>
            <a:ext cx="334371" cy="4255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5318847" y="3514854"/>
            <a:ext cx="413956" cy="15540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Straight Arrow Connector 10"/>
          <p:cNvCxnSpPr/>
          <p:nvPr/>
        </p:nvCxnSpPr>
        <p:spPr>
          <a:xfrm flipV="1">
            <a:off x="8192051" y="1462456"/>
            <a:ext cx="1286632" cy="40981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0"/>
          <p:cNvCxnSpPr/>
          <p:nvPr/>
        </p:nvCxnSpPr>
        <p:spPr>
          <a:xfrm flipH="1" flipV="1">
            <a:off x="5737253" y="3962358"/>
            <a:ext cx="2454798" cy="15982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9"/>
          <p:cNvSpPr txBox="1"/>
          <p:nvPr/>
        </p:nvSpPr>
        <p:spPr>
          <a:xfrm>
            <a:off x="14515" y="5560626"/>
            <a:ext cx="7328181" cy="1058659"/>
          </a:xfrm>
          <a:prstGeom prst="rect">
            <a:avLst/>
          </a:prstGeom>
          <a:noFill/>
        </p:spPr>
        <p:txBody>
          <a:bodyPr wrap="square" rtlCol="0">
            <a:noAutofit/>
          </a:bodyPr>
          <a:lstStyle/>
          <a:p>
            <a:r>
              <a:rPr lang="de-DE" sz="1633" b="1" dirty="0">
                <a:latin typeface="Arial" panose="020B0604020202020204" pitchFamily="34" charset="0"/>
                <a:cs typeface="Arial" panose="020B0604020202020204" pitchFamily="34" charset="0"/>
              </a:rPr>
              <a:t>Die im Haushalt eingeplanten kreditfinanzierten Ausgaben belaufen sich auf ca.  350 Mrd. Euro. Insgesamt ist aber über die nächsten Jahre mit Ausgaben von bis 1 Bio. Euro im Zusammenhang mit Corona zu rechnen</a:t>
            </a:r>
            <a:endParaRPr lang="en-US" sz="1633"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5">
            <p14:nvContentPartPr>
              <p14:cNvPr id="2048" name="Freihand 2047"/>
              <p14:cNvContentPartPr/>
              <p14:nvPr/>
            </p14:nvContentPartPr>
            <p14:xfrm>
              <a:off x="9295023" y="7538712"/>
              <a:ext cx="381240" cy="174960"/>
            </p14:xfrm>
          </p:contentPart>
        </mc:Choice>
        <mc:Fallback xmlns="">
          <p:pic>
            <p:nvPicPr>
              <p:cNvPr id="2048" name="Freihand 2047"/>
              <p:cNvPicPr/>
              <p:nvPr/>
            </p:nvPicPr>
            <p:blipFill>
              <a:blip r:embed="rId9"/>
              <a:stretch>
                <a:fillRect/>
              </a:stretch>
            </p:blipFill>
            <p:spPr>
              <a:xfrm>
                <a:off x="9278103" y="7521792"/>
                <a:ext cx="415080" cy="20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065" name="Freihand 2064"/>
              <p14:cNvContentPartPr/>
              <p14:nvPr/>
            </p14:nvContentPartPr>
            <p14:xfrm>
              <a:off x="2165583" y="728592"/>
              <a:ext cx="3165120" cy="1420920"/>
            </p14:xfrm>
          </p:contentPart>
        </mc:Choice>
        <mc:Fallback xmlns="">
          <p:pic>
            <p:nvPicPr>
              <p:cNvPr id="2065" name="Freihand 2064"/>
              <p:cNvPicPr/>
              <p:nvPr/>
            </p:nvPicPr>
            <p:blipFill>
              <a:blip r:embed="rId11"/>
              <a:stretch>
                <a:fillRect/>
              </a:stretch>
            </p:blipFill>
            <p:spPr>
              <a:xfrm>
                <a:off x="2149383" y="713112"/>
                <a:ext cx="3197880" cy="1449360"/>
              </a:xfrm>
              <a:prstGeom prst="rect">
                <a:avLst/>
              </a:prstGeom>
            </p:spPr>
          </p:pic>
        </mc:Fallback>
      </mc:AlternateContent>
      <p:sp>
        <p:nvSpPr>
          <p:cNvPr id="57" name="TextBox 9"/>
          <p:cNvSpPr txBox="1"/>
          <p:nvPr/>
        </p:nvSpPr>
        <p:spPr>
          <a:xfrm>
            <a:off x="913896" y="2228338"/>
            <a:ext cx="6065571" cy="523220"/>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Bei Verschrottung eines mindestens 9 Jahre alten Autos und gleichzeitiger</a:t>
            </a:r>
          </a:p>
          <a:p>
            <a:r>
              <a:rPr lang="de-DE" sz="1400" dirty="0">
                <a:latin typeface="Arial" panose="020B0604020202020204" pitchFamily="34" charset="0"/>
                <a:cs typeface="Arial" panose="020B0604020202020204" pitchFamily="34" charset="0"/>
              </a:rPr>
              <a:t>Zulassung eines Neuwagens erhielt man eine Prämie von 2500 Euro</a:t>
            </a:r>
            <a:endParaRPr lang="en-US" sz="1400" dirty="0">
              <a:latin typeface="Arial" panose="020B0604020202020204" pitchFamily="34" charset="0"/>
              <a:cs typeface="Arial" panose="020B0604020202020204" pitchFamily="34" charset="0"/>
            </a:endParaRPr>
          </a:p>
        </p:txBody>
      </p:sp>
      <p:sp>
        <p:nvSpPr>
          <p:cNvPr id="22" name="Rechteck 21">
            <a:extLst>
              <a:ext uri="{FF2B5EF4-FFF2-40B4-BE49-F238E27FC236}">
                <a16:creationId xmlns:a16="http://schemas.microsoft.com/office/drawing/2014/main" id="{64B51B7E-C9AC-4C55-94E4-E4DCB6A250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4911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31" grpId="0"/>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6287" y="249147"/>
            <a:ext cx="10365473"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177" dirty="0">
                <a:solidFill>
                  <a:sysClr val="windowText" lastClr="000000"/>
                </a:solidFill>
              </a:rPr>
              <a:t>Der </a:t>
            </a:r>
            <a:r>
              <a:rPr lang="en-US" sz="2177" dirty="0" err="1">
                <a:solidFill>
                  <a:sysClr val="windowText" lastClr="000000"/>
                </a:solidFill>
              </a:rPr>
              <a:t>Multiplikatoreffekt</a:t>
            </a:r>
            <a:r>
              <a:rPr lang="en-US" sz="2177" dirty="0">
                <a:solidFill>
                  <a:sysClr val="windowText" lastClr="000000"/>
                </a:solidFill>
              </a:rPr>
              <a:t>: Die </a:t>
            </a:r>
            <a:r>
              <a:rPr lang="en-US" sz="2177" dirty="0" err="1">
                <a:solidFill>
                  <a:sysClr val="windowText" lastClr="000000"/>
                </a:solidFill>
              </a:rPr>
              <a:t>Abwrackprämie</a:t>
            </a:r>
            <a:r>
              <a:rPr lang="en-US" sz="2177" dirty="0">
                <a:solidFill>
                  <a:sysClr val="windowText" lastClr="000000"/>
                </a:solidFill>
              </a:rPr>
              <a:t> </a:t>
            </a:r>
            <a:r>
              <a:rPr lang="en-US" sz="2177" dirty="0" err="1">
                <a:solidFill>
                  <a:sysClr val="windowText" lastClr="000000"/>
                </a:solidFill>
              </a:rPr>
              <a:t>im</a:t>
            </a:r>
            <a:r>
              <a:rPr lang="en-US" sz="2177" dirty="0">
                <a:solidFill>
                  <a:sysClr val="windowText" lastClr="000000"/>
                </a:solidFill>
              </a:rPr>
              <a:t> </a:t>
            </a:r>
            <a:r>
              <a:rPr lang="en-US" sz="2177" dirty="0" err="1">
                <a:solidFill>
                  <a:sysClr val="windowText" lastClr="000000"/>
                </a:solidFill>
              </a:rPr>
              <a:t>Keynesianischen</a:t>
            </a:r>
            <a:r>
              <a:rPr lang="en-US" sz="2177" dirty="0">
                <a:solidFill>
                  <a:sysClr val="windowText" lastClr="000000"/>
                </a:solidFill>
              </a:rPr>
              <a:t> </a:t>
            </a:r>
            <a:r>
              <a:rPr lang="en-US" sz="2177" dirty="0" err="1">
                <a:solidFill>
                  <a:sysClr val="windowText" lastClr="000000"/>
                </a:solidFill>
              </a:rPr>
              <a:t>Gütermarktmodell</a:t>
            </a:r>
            <a:endParaRPr lang="en-US" sz="2177" dirty="0">
              <a:solidFill>
                <a:sysClr val="windowText" lastClr="000000"/>
              </a:solidFill>
            </a:endParaRPr>
          </a:p>
        </p:txBody>
      </p:sp>
      <p:grpSp>
        <p:nvGrpSpPr>
          <p:cNvPr id="8" name="Group 7"/>
          <p:cNvGrpSpPr/>
          <p:nvPr/>
        </p:nvGrpSpPr>
        <p:grpSpPr>
          <a:xfrm>
            <a:off x="3188831" y="1412294"/>
            <a:ext cx="4703353" cy="4180758"/>
            <a:chOff x="1187624" y="908720"/>
            <a:chExt cx="5184576" cy="4608512"/>
          </a:xfrm>
        </p:grpSpPr>
        <p:cxnSp>
          <p:nvCxnSpPr>
            <p:cNvPr id="9"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3188831" y="1085672"/>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06514" y="5641598"/>
            <a:ext cx="1572866"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sp>
        <p:nvSpPr>
          <p:cNvPr id="13" name="TextBox 14"/>
          <p:cNvSpPr txBox="1"/>
          <p:nvPr/>
        </p:nvSpPr>
        <p:spPr>
          <a:xfrm>
            <a:off x="1546285" y="1358561"/>
            <a:ext cx="1688283" cy="846194"/>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1"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6"/>
              <p:cNvSpPr txBox="1"/>
              <p:nvPr/>
            </p:nvSpPr>
            <p:spPr>
              <a:xfrm>
                <a:off x="7369589" y="2261510"/>
                <a:ext cx="1769843"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 (</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15" name="TextBox 26"/>
              <p:cNvSpPr txBox="1">
                <a:spLocks noRot="1" noChangeAspect="1" noMove="1" noResize="1" noEditPoints="1" noAdjustHandles="1" noChangeArrowheads="1" noChangeShapeType="1" noTextEdit="1"/>
              </p:cNvSpPr>
              <p:nvPr/>
            </p:nvSpPr>
            <p:spPr>
              <a:xfrm>
                <a:off x="7369589" y="2261510"/>
                <a:ext cx="1769843"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35"/>
              <p:cNvSpPr txBox="1"/>
              <p:nvPr/>
            </p:nvSpPr>
            <p:spPr>
              <a:xfrm>
                <a:off x="122979" y="3155833"/>
                <a:ext cx="3001992" cy="343620"/>
              </a:xfrm>
              <a:prstGeom prst="rect">
                <a:avLst/>
              </a:prstGeom>
              <a:solidFill>
                <a:schemeClr val="bg1"/>
              </a:solidFill>
            </p:spPr>
            <p:txBody>
              <a:bodyPr wrap="square" rtlCol="0">
                <a:spAutoFit/>
              </a:bodyPr>
              <a:lstStyle/>
              <a:p>
                <a:r>
                  <a:rPr lang="en-US" sz="1633" dirty="0">
                    <a:latin typeface="Arial" panose="020B0604020202020204" pitchFamily="34" charset="0"/>
                    <a:cs typeface="Arial" panose="020B0604020202020204" pitchFamily="34" charset="0"/>
                  </a:rPr>
                  <a:t>A</a:t>
                </a:r>
                <a14:m>
                  <m:oMath xmlns:m="http://schemas.openxmlformats.org/officeDocument/2006/math">
                    <m:r>
                      <m:rPr>
                        <m:sty m:val="p"/>
                      </m:rPr>
                      <a:rPr lang="de-DE" sz="1633">
                        <a:latin typeface="Cambria Math"/>
                        <a:ea typeface="Cambria Math"/>
                        <a:cs typeface="Arial" panose="020B0604020202020204" pitchFamily="34" charset="0"/>
                      </a:rPr>
                      <m:t>nstieg</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der</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Staatsausgaben</m:t>
                    </m:r>
                    <m:r>
                      <a:rPr lang="de-DE" sz="1633" b="0" i="1" smtClean="0">
                        <a:latin typeface="Cambria Math" panose="02040503050406030204" pitchFamily="18" charset="0"/>
                        <a:ea typeface="Cambria Math"/>
                        <a:cs typeface="Arial" panose="020B0604020202020204" pitchFamily="34" charset="0"/>
                      </a:rPr>
                      <m:t> </m:t>
                    </m:r>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𝐺</m:t>
                    </m:r>
                  </m:oMath>
                </a14:m>
                <a:endParaRPr lang="en-US" sz="1633" dirty="0">
                  <a:latin typeface="Arial" panose="020B0604020202020204" pitchFamily="34" charset="0"/>
                  <a:cs typeface="Arial" panose="020B0604020202020204" pitchFamily="34" charset="0"/>
                </a:endParaRPr>
              </a:p>
            </p:txBody>
          </p:sp>
        </mc:Choice>
        <mc:Fallback xmlns="">
          <p:sp>
            <p:nvSpPr>
              <p:cNvPr id="16" name="TextBox 35"/>
              <p:cNvSpPr txBox="1">
                <a:spLocks noRot="1" noChangeAspect="1" noMove="1" noResize="1" noEditPoints="1" noAdjustHandles="1" noChangeArrowheads="1" noChangeShapeType="1" noTextEdit="1"/>
              </p:cNvSpPr>
              <p:nvPr/>
            </p:nvSpPr>
            <p:spPr>
              <a:xfrm>
                <a:off x="122979" y="3155833"/>
                <a:ext cx="3001992" cy="343620"/>
              </a:xfrm>
              <a:prstGeom prst="rect">
                <a:avLst/>
              </a:prstGeom>
              <a:blipFill>
                <a:blip r:embed="rId10"/>
                <a:stretch>
                  <a:fillRect l="-1217" t="-7143" b="-23214"/>
                </a:stretch>
              </a:blipFill>
            </p:spPr>
            <p:txBody>
              <a:bodyPr/>
              <a:lstStyle/>
              <a:p>
                <a:r>
                  <a:rPr lang="de-DE">
                    <a:noFill/>
                  </a:rPr>
                  <a:t> </a:t>
                </a:r>
              </a:p>
            </p:txBody>
          </p:sp>
        </mc:Fallback>
      </mc:AlternateContent>
      <p:cxnSp>
        <p:nvCxnSpPr>
          <p:cNvPr id="17" name="Straight Arrow Connector 37"/>
          <p:cNvCxnSpPr/>
          <p:nvPr/>
        </p:nvCxnSpPr>
        <p:spPr>
          <a:xfrm flipH="1" flipV="1">
            <a:off x="5011790" y="3045403"/>
            <a:ext cx="1" cy="71435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40"/>
          <p:cNvCxnSpPr/>
          <p:nvPr/>
        </p:nvCxnSpPr>
        <p:spPr>
          <a:xfrm>
            <a:off x="5011789" y="3759757"/>
            <a:ext cx="196585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1"/>
              <p:cNvSpPr txBox="1"/>
              <p:nvPr/>
            </p:nvSpPr>
            <p:spPr>
              <a:xfrm>
                <a:off x="4808857" y="5649947"/>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19" name="TextBox 11"/>
              <p:cNvSpPr txBox="1">
                <a:spLocks noRot="1" noChangeAspect="1" noMove="1" noResize="1" noEditPoints="1" noAdjustHandles="1" noChangeArrowheads="1" noChangeShapeType="1" noTextEdit="1"/>
              </p:cNvSpPr>
              <p:nvPr/>
            </p:nvSpPr>
            <p:spPr>
              <a:xfrm>
                <a:off x="4808857" y="5649947"/>
                <a:ext cx="421910" cy="343620"/>
              </a:xfrm>
              <a:prstGeom prst="rect">
                <a:avLst/>
              </a:prstGeom>
              <a:blipFill>
                <a:blip r:embed="rId5"/>
                <a:stretch>
                  <a:fillRect/>
                </a:stretch>
              </a:blipFill>
            </p:spPr>
            <p:txBody>
              <a:bodyPr/>
              <a:lstStyle/>
              <a:p>
                <a:r>
                  <a:rPr lang="de-DE">
                    <a:noFill/>
                  </a:rPr>
                  <a:t> </a:t>
                </a:r>
              </a:p>
            </p:txBody>
          </p:sp>
        </mc:Fallback>
      </mc:AlternateContent>
      <p:cxnSp>
        <p:nvCxnSpPr>
          <p:cNvPr id="20" name="Straight Connector 28"/>
          <p:cNvCxnSpPr/>
          <p:nvPr/>
        </p:nvCxnSpPr>
        <p:spPr>
          <a:xfrm flipV="1">
            <a:off x="6977643" y="1903016"/>
            <a:ext cx="0" cy="3690037"/>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1" name="Right Brace 29"/>
          <p:cNvSpPr/>
          <p:nvPr/>
        </p:nvSpPr>
        <p:spPr>
          <a:xfrm rot="10800000">
            <a:off x="4547560" y="317283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22" name="Straight Connector 41"/>
          <p:cNvCxnSpPr/>
          <p:nvPr/>
        </p:nvCxnSpPr>
        <p:spPr>
          <a:xfrm flipV="1">
            <a:off x="5017912" y="3759758"/>
            <a:ext cx="0" cy="1767970"/>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48"/>
              <p:cNvSpPr txBox="1"/>
              <p:nvPr/>
            </p:nvSpPr>
            <p:spPr>
              <a:xfrm>
                <a:off x="6773417" y="5649947"/>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1</m:t>
                          </m:r>
                        </m:sub>
                      </m:sSub>
                    </m:oMath>
                  </m:oMathPara>
                </a14:m>
                <a:endParaRPr lang="en-US" sz="1633" dirty="0"/>
              </a:p>
            </p:txBody>
          </p:sp>
        </mc:Choice>
        <mc:Fallback xmlns="">
          <p:sp>
            <p:nvSpPr>
              <p:cNvPr id="23" name="TextBox 48"/>
              <p:cNvSpPr txBox="1">
                <a:spLocks noRot="1" noChangeAspect="1" noMove="1" noResize="1" noEditPoints="1" noAdjustHandles="1" noChangeArrowheads="1" noChangeShapeType="1" noTextEdit="1"/>
              </p:cNvSpPr>
              <p:nvPr/>
            </p:nvSpPr>
            <p:spPr>
              <a:xfrm>
                <a:off x="6773417" y="5649947"/>
                <a:ext cx="417037" cy="343620"/>
              </a:xfrm>
              <a:prstGeom prst="rect">
                <a:avLst/>
              </a:prstGeom>
              <a:blipFill>
                <a:blip r:embed="rId6"/>
                <a:stretch>
                  <a:fillRect/>
                </a:stretch>
              </a:blipFill>
            </p:spPr>
            <p:txBody>
              <a:bodyPr/>
              <a:lstStyle/>
              <a:p>
                <a:r>
                  <a:rPr lang="de-DE">
                    <a:noFill/>
                  </a:rPr>
                  <a:t> </a:t>
                </a:r>
              </a:p>
            </p:txBody>
          </p:sp>
        </mc:Fallback>
      </mc:AlternateContent>
      <p:cxnSp>
        <p:nvCxnSpPr>
          <p:cNvPr id="24" name="Straight Connector 32"/>
          <p:cNvCxnSpPr/>
          <p:nvPr/>
        </p:nvCxnSpPr>
        <p:spPr>
          <a:xfrm flipV="1">
            <a:off x="3188831" y="1804240"/>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25" name="Right Brace 43"/>
          <p:cNvSpPr/>
          <p:nvPr/>
        </p:nvSpPr>
        <p:spPr>
          <a:xfrm rot="5400000">
            <a:off x="5838309" y="3107443"/>
            <a:ext cx="261297" cy="183676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mc:AlternateContent xmlns:mc="http://schemas.openxmlformats.org/markup-compatibility/2006" xmlns:a14="http://schemas.microsoft.com/office/drawing/2010/main">
        <mc:Choice Requires="a14">
          <p:sp>
            <p:nvSpPr>
              <p:cNvPr id="26" name="TextBox 44"/>
              <p:cNvSpPr txBox="1"/>
              <p:nvPr/>
            </p:nvSpPr>
            <p:spPr>
              <a:xfrm>
                <a:off x="5081791" y="4229532"/>
                <a:ext cx="2549096" cy="594906"/>
              </a:xfrm>
              <a:prstGeom prst="rect">
                <a:avLst/>
              </a:prstGeom>
              <a:noFill/>
            </p:spPr>
            <p:txBody>
              <a:bodyPr wrap="none" rtlCol="0">
                <a:spAutoFit/>
              </a:bodyPr>
              <a:lstStyle/>
              <a:p>
                <a:pPr/>
                <a:r>
                  <a:rPr lang="en-US" sz="1633" dirty="0" err="1">
                    <a:latin typeface="Arial" panose="020B0604020202020204" pitchFamily="34" charset="0"/>
                    <a:cs typeface="Arial" panose="020B0604020202020204" pitchFamily="34" charset="0"/>
                  </a:rPr>
                  <a:t>Anstieg</a:t>
                </a:r>
                <a:r>
                  <a:rPr lang="en-US" sz="1633" dirty="0">
                    <a:latin typeface="Arial" panose="020B0604020202020204" pitchFamily="34" charset="0"/>
                    <a:cs typeface="Arial" panose="020B0604020202020204" pitchFamily="34" charset="0"/>
                  </a:rPr>
                  <a:t> des </a:t>
                </a:r>
                <a:r>
                  <a:rPr lang="en-US" sz="1633" dirty="0" err="1">
                    <a:latin typeface="Arial" panose="020B0604020202020204" pitchFamily="34" charset="0"/>
                    <a:cs typeface="Arial" panose="020B0604020202020204" pitchFamily="34" charset="0"/>
                  </a:rPr>
                  <a:t>Einkommens</a:t>
                </a:r>
                <a:br>
                  <a:rPr lang="de-DE" sz="1633" i="1" dirty="0">
                    <a:latin typeface="Cambria Math"/>
                    <a:ea typeface="Cambria Math"/>
                    <a:cs typeface="Arial" panose="020B0604020202020204" pitchFamily="34" charset="0"/>
                  </a:rPr>
                </a:br>
                <a14:m>
                  <m:oMathPara xmlns:m="http://schemas.openxmlformats.org/officeDocument/2006/math">
                    <m:oMathParaPr>
                      <m:jc m:val="centerGroup"/>
                    </m:oMathParaPr>
                    <m:oMath xmlns:m="http://schemas.openxmlformats.org/officeDocument/2006/math">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𝑌</m:t>
                      </m:r>
                      <m:r>
                        <a:rPr lang="de-DE" sz="1633" i="1">
                          <a:latin typeface="Cambria Math"/>
                          <a:ea typeface="Cambria Math"/>
                          <a:cs typeface="Arial" panose="020B0604020202020204" pitchFamily="34" charset="0"/>
                        </a:rPr>
                        <m:t>=</m:t>
                      </m:r>
                      <m:sSub>
                        <m:sSubPr>
                          <m:ctrlPr>
                            <a:rPr lang="de-DE" sz="1633" i="1">
                              <a:latin typeface="Cambria Math" panose="02040503050406030204" pitchFamily="18" charset="0"/>
                              <a:ea typeface="Cambria Math"/>
                              <a:cs typeface="Arial" panose="020B0604020202020204" pitchFamily="34" charset="0"/>
                            </a:rPr>
                          </m:ctrlPr>
                        </m:sSubPr>
                        <m:e>
                          <m:r>
                            <a:rPr lang="de-DE" sz="1633" i="1">
                              <a:latin typeface="Cambria Math"/>
                              <a:ea typeface="Cambria Math"/>
                              <a:cs typeface="Arial" panose="020B0604020202020204" pitchFamily="34" charset="0"/>
                            </a:rPr>
                            <m:t>𝑌</m:t>
                          </m:r>
                        </m:e>
                        <m:sub>
                          <m:r>
                            <a:rPr lang="de-DE" sz="1633" i="1">
                              <a:latin typeface="Cambria Math"/>
                              <a:ea typeface="Cambria Math"/>
                              <a:cs typeface="Arial" panose="020B0604020202020204" pitchFamily="34" charset="0"/>
                            </a:rPr>
                            <m:t>1</m:t>
                          </m:r>
                        </m:sub>
                      </m:sSub>
                      <m:r>
                        <a:rPr lang="de-DE" sz="1633" i="1">
                          <a:latin typeface="Cambria Math"/>
                          <a:ea typeface="Cambria Math"/>
                          <a:cs typeface="Arial" panose="020B0604020202020204" pitchFamily="34" charset="0"/>
                        </a:rPr>
                        <m:t>−</m:t>
                      </m:r>
                      <m:sSub>
                        <m:sSubPr>
                          <m:ctrlPr>
                            <a:rPr lang="de-DE" sz="1633" i="1">
                              <a:latin typeface="Cambria Math" panose="02040503050406030204" pitchFamily="18" charset="0"/>
                              <a:ea typeface="Cambria Math"/>
                              <a:cs typeface="Arial" panose="020B0604020202020204" pitchFamily="34" charset="0"/>
                            </a:rPr>
                          </m:ctrlPr>
                        </m:sSubPr>
                        <m:e>
                          <m:r>
                            <a:rPr lang="de-DE" sz="1633" i="1">
                              <a:latin typeface="Cambria Math"/>
                              <a:ea typeface="Cambria Math"/>
                              <a:cs typeface="Arial" panose="020B0604020202020204" pitchFamily="34" charset="0"/>
                            </a:rPr>
                            <m:t>𝑌</m:t>
                          </m:r>
                        </m:e>
                        <m:sub>
                          <m:r>
                            <a:rPr lang="de-DE" sz="1633" i="1">
                              <a:latin typeface="Cambria Math"/>
                              <a:ea typeface="Cambria Math"/>
                              <a:cs typeface="Arial" panose="020B0604020202020204" pitchFamily="34" charset="0"/>
                            </a:rPr>
                            <m:t>0</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26" name="TextBox 44"/>
              <p:cNvSpPr txBox="1">
                <a:spLocks noRot="1" noChangeAspect="1" noMove="1" noResize="1" noEditPoints="1" noAdjustHandles="1" noChangeArrowheads="1" noChangeShapeType="1" noTextEdit="1"/>
              </p:cNvSpPr>
              <p:nvPr/>
            </p:nvSpPr>
            <p:spPr>
              <a:xfrm>
                <a:off x="5081791" y="4229532"/>
                <a:ext cx="2549096" cy="594906"/>
              </a:xfrm>
              <a:prstGeom prst="rect">
                <a:avLst/>
              </a:prstGeom>
              <a:blipFill>
                <a:blip r:embed="rId7"/>
                <a:stretch>
                  <a:fillRect l="-1435" t="-309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7" name="TextBox 46"/>
              <p:cNvSpPr txBox="1"/>
              <p:nvPr/>
            </p:nvSpPr>
            <p:spPr>
              <a:xfrm>
                <a:off x="7691293" y="1281645"/>
                <a:ext cx="17136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1</m:t>
                          </m:r>
                        </m:sub>
                      </m:sSub>
                      <m:r>
                        <a:rPr lang="de-DE" sz="1633" i="1">
                          <a:latin typeface="Cambria Math"/>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1</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27" name="TextBox 46"/>
              <p:cNvSpPr txBox="1">
                <a:spLocks noRot="1" noChangeAspect="1" noMove="1" noResize="1" noEditPoints="1" noAdjustHandles="1" noChangeArrowheads="1" noChangeShapeType="1" noTextEdit="1"/>
              </p:cNvSpPr>
              <p:nvPr/>
            </p:nvSpPr>
            <p:spPr>
              <a:xfrm>
                <a:off x="7691293" y="1281645"/>
                <a:ext cx="1713610" cy="343620"/>
              </a:xfrm>
              <a:prstGeom prst="rect">
                <a:avLst/>
              </a:prstGeom>
              <a:blipFill>
                <a:blip r:embed="rId8"/>
                <a:stretch>
                  <a:fillRect b="-1403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25"/>
              <p:cNvSpPr txBox="1"/>
              <p:nvPr/>
            </p:nvSpPr>
            <p:spPr>
              <a:xfrm>
                <a:off x="7369589" y="2948443"/>
                <a:ext cx="1733551" cy="455638"/>
              </a:xfrm>
              <a:prstGeom prst="rect">
                <a:avLst/>
              </a:prstGeom>
              <a:noFill/>
              <a:ln w="38100">
                <a:solidFill>
                  <a:srgbClr val="C00000"/>
                </a:solidFill>
              </a:ln>
            </p:spPr>
            <p:txBody>
              <a:bodyPr wrap="none" rtlCol="0">
                <a:spAutoFit/>
              </a:bodyPr>
              <a:lstStyle/>
              <a:p>
                <a:r>
                  <a:rPr lang="de-DE" sz="1633" b="1" dirty="0"/>
                  <a:t>Multiplikator</a:t>
                </a:r>
                <a14:m>
                  <m:oMath xmlns:m="http://schemas.openxmlformats.org/officeDocument/2006/math">
                    <m:r>
                      <a:rPr lang="de-DE" sz="1633" b="1" i="1">
                        <a:latin typeface="Cambria Math"/>
                      </a:rPr>
                      <m:t>=</m:t>
                    </m:r>
                    <m:f>
                      <m:fPr>
                        <m:ctrlPr>
                          <a:rPr lang="de-DE" sz="1633" b="1" i="1">
                            <a:latin typeface="Cambria Math" panose="02040503050406030204" pitchFamily="18" charset="0"/>
                          </a:rPr>
                        </m:ctrlPr>
                      </m:fPr>
                      <m:num>
                        <m:r>
                          <a:rPr lang="de-DE" sz="1633" b="1" i="1">
                            <a:latin typeface="Cambria Math"/>
                            <a:ea typeface="Cambria Math"/>
                          </a:rPr>
                          <m:t>∆</m:t>
                        </m:r>
                        <m:r>
                          <a:rPr lang="de-DE" sz="1633" b="1" i="1">
                            <a:latin typeface="Cambria Math"/>
                            <a:ea typeface="Cambria Math"/>
                          </a:rPr>
                          <m:t>𝒀</m:t>
                        </m:r>
                      </m:num>
                      <m:den>
                        <m:r>
                          <a:rPr lang="de-DE" sz="1633" b="1" i="1">
                            <a:latin typeface="Cambria Math"/>
                            <a:ea typeface="Cambria Math"/>
                          </a:rPr>
                          <m:t>∆</m:t>
                        </m:r>
                        <m:r>
                          <a:rPr lang="de-DE" sz="1633" b="1" i="1">
                            <a:latin typeface="Cambria Math"/>
                            <a:ea typeface="Cambria Math"/>
                          </a:rPr>
                          <m:t>𝑮</m:t>
                        </m:r>
                      </m:den>
                    </m:f>
                  </m:oMath>
                </a14:m>
                <a:endParaRPr lang="en-US" sz="1633" b="1" dirty="0"/>
              </a:p>
            </p:txBody>
          </p:sp>
        </mc:Choice>
        <mc:Fallback xmlns="">
          <p:sp>
            <p:nvSpPr>
              <p:cNvPr id="28" name="TextBox 25"/>
              <p:cNvSpPr txBox="1">
                <a:spLocks noRot="1" noChangeAspect="1" noMove="1" noResize="1" noEditPoints="1" noAdjustHandles="1" noChangeArrowheads="1" noChangeShapeType="1" noTextEdit="1"/>
              </p:cNvSpPr>
              <p:nvPr/>
            </p:nvSpPr>
            <p:spPr>
              <a:xfrm>
                <a:off x="7369589" y="2948443"/>
                <a:ext cx="1733551" cy="455638"/>
              </a:xfrm>
              <a:prstGeom prst="rect">
                <a:avLst/>
              </a:prstGeom>
              <a:blipFill>
                <a:blip r:embed="rId9"/>
                <a:stretch>
                  <a:fillRect l="-1034" b="-2500"/>
                </a:stretch>
              </a:blipFill>
              <a:ln w="38100">
                <a:solidFill>
                  <a:srgbClr val="C00000"/>
                </a:solidFill>
              </a:ln>
            </p:spPr>
            <p:txBody>
              <a:bodyPr/>
              <a:lstStyle/>
              <a:p>
                <a:r>
                  <a:rPr lang="de-DE">
                    <a:noFill/>
                  </a:rPr>
                  <a:t> </a:t>
                </a:r>
              </a:p>
            </p:txBody>
          </p:sp>
        </mc:Fallback>
      </mc:AlternateContent>
      <p:cxnSp>
        <p:nvCxnSpPr>
          <p:cNvPr id="29" name="Straight Connector 27"/>
          <p:cNvCxnSpPr/>
          <p:nvPr/>
        </p:nvCxnSpPr>
        <p:spPr>
          <a:xfrm>
            <a:off x="5017912" y="3110727"/>
            <a:ext cx="685906"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Connector 30"/>
          <p:cNvCxnSpPr/>
          <p:nvPr/>
        </p:nvCxnSpPr>
        <p:spPr>
          <a:xfrm flipV="1">
            <a:off x="5671156" y="2653456"/>
            <a:ext cx="0" cy="441453"/>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a:xfrm>
            <a:off x="5638494" y="2718781"/>
            <a:ext cx="445533"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6"/>
          <p:cNvCxnSpPr/>
          <p:nvPr/>
        </p:nvCxnSpPr>
        <p:spPr>
          <a:xfrm flipV="1">
            <a:off x="6063102" y="2429036"/>
            <a:ext cx="0" cy="28974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8"/>
          <p:cNvCxnSpPr/>
          <p:nvPr/>
        </p:nvCxnSpPr>
        <p:spPr>
          <a:xfrm>
            <a:off x="6074839" y="2457484"/>
            <a:ext cx="314885"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9"/>
          <p:cNvCxnSpPr/>
          <p:nvPr/>
        </p:nvCxnSpPr>
        <p:spPr>
          <a:xfrm flipV="1">
            <a:off x="6324399" y="2261511"/>
            <a:ext cx="0" cy="22442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42"/>
          <p:cNvCxnSpPr/>
          <p:nvPr/>
        </p:nvCxnSpPr>
        <p:spPr>
          <a:xfrm>
            <a:off x="6336137" y="2261510"/>
            <a:ext cx="249560"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6" name="TextBox 34"/>
          <p:cNvSpPr txBox="1"/>
          <p:nvPr/>
        </p:nvSpPr>
        <p:spPr>
          <a:xfrm>
            <a:off x="6171596" y="1861135"/>
            <a:ext cx="493853" cy="343620"/>
          </a:xfrm>
          <a:prstGeom prst="rect">
            <a:avLst/>
          </a:prstGeom>
          <a:noFill/>
        </p:spPr>
        <p:txBody>
          <a:bodyPr wrap="none" rtlCol="0">
            <a:spAutoFit/>
          </a:bodyPr>
          <a:lstStyle/>
          <a:p>
            <a:r>
              <a:rPr lang="en-US" sz="1633" dirty="0"/>
              <a:t>Etc.</a:t>
            </a:r>
          </a:p>
        </p:txBody>
      </p:sp>
      <p:sp>
        <p:nvSpPr>
          <p:cNvPr id="37" name="Textfeld 36"/>
          <p:cNvSpPr txBox="1"/>
          <p:nvPr/>
        </p:nvSpPr>
        <p:spPr>
          <a:xfrm>
            <a:off x="7127003" y="1134218"/>
            <a:ext cx="574196" cy="343620"/>
          </a:xfrm>
          <a:prstGeom prst="rect">
            <a:avLst/>
          </a:prstGeom>
          <a:noFill/>
        </p:spPr>
        <p:txBody>
          <a:bodyPr wrap="none" rtlCol="0">
            <a:spAutoFit/>
          </a:bodyPr>
          <a:lstStyle/>
          <a:p>
            <a:r>
              <a:rPr lang="de-DE" sz="1600" dirty="0">
                <a:solidFill>
                  <a:srgbClr val="000000"/>
                </a:solidFill>
              </a:rPr>
              <a:t>Y</a:t>
            </a:r>
            <a:r>
              <a:rPr lang="de-DE" sz="1600" baseline="30000" dirty="0">
                <a:solidFill>
                  <a:srgbClr val="000000"/>
                </a:solidFill>
              </a:rPr>
              <a:t>D</a:t>
            </a:r>
            <a:r>
              <a:rPr lang="de-DE" sz="1633" dirty="0"/>
              <a:t>=Y</a:t>
            </a:r>
          </a:p>
        </p:txBody>
      </p:sp>
      <p:sp>
        <p:nvSpPr>
          <p:cNvPr id="38" name="Right Brace 29"/>
          <p:cNvSpPr/>
          <p:nvPr/>
        </p:nvSpPr>
        <p:spPr>
          <a:xfrm rot="10800000">
            <a:off x="2816107" y="422124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39" name="Straight Arrow Connector 10"/>
          <p:cNvCxnSpPr/>
          <p:nvPr/>
        </p:nvCxnSpPr>
        <p:spPr>
          <a:xfrm>
            <a:off x="2946755" y="3510689"/>
            <a:ext cx="1378656" cy="325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10"/>
          <p:cNvCxnSpPr/>
          <p:nvPr/>
        </p:nvCxnSpPr>
        <p:spPr>
          <a:xfrm flipH="1">
            <a:off x="2666237" y="3535335"/>
            <a:ext cx="200890" cy="864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35"/>
          <p:cNvSpPr txBox="1"/>
          <p:nvPr/>
        </p:nvSpPr>
        <p:spPr>
          <a:xfrm>
            <a:off x="8209192" y="3546572"/>
            <a:ext cx="3001992" cy="1348767"/>
          </a:xfrm>
          <a:prstGeom prst="rect">
            <a:avLst/>
          </a:prstGeom>
          <a:solidFill>
            <a:schemeClr val="bg1"/>
          </a:solidFill>
        </p:spPr>
        <p:txBody>
          <a:bodyPr wrap="square" rtlCol="0">
            <a:spAutoFit/>
          </a:bodyPr>
          <a:lstStyle/>
          <a:p>
            <a:pPr algn="ctr"/>
            <a:r>
              <a:rPr lang="de-DE" sz="1633" dirty="0">
                <a:latin typeface="Arial" panose="020B0604020202020204" pitchFamily="34" charset="0"/>
                <a:cs typeface="Arial" panose="020B0604020202020204" pitchFamily="34" charset="0"/>
              </a:rPr>
              <a:t>Multiplikator:</a:t>
            </a:r>
          </a:p>
          <a:p>
            <a:r>
              <a:rPr lang="de-DE" sz="1633" dirty="0">
                <a:latin typeface="Arial" panose="020B0604020202020204" pitchFamily="34" charset="0"/>
                <a:cs typeface="Arial" panose="020B0604020202020204" pitchFamily="34" charset="0"/>
              </a:rPr>
              <a:t>Um wie viel steigt das gleichgewichtige Einkommen,</a:t>
            </a:r>
          </a:p>
          <a:p>
            <a:r>
              <a:rPr lang="de-DE" sz="1633" dirty="0">
                <a:latin typeface="Arial" panose="020B0604020202020204" pitchFamily="34" charset="0"/>
                <a:cs typeface="Arial" panose="020B0604020202020204" pitchFamily="34" charset="0"/>
              </a:rPr>
              <a:t>wenn die Staatsausgaben um</a:t>
            </a:r>
          </a:p>
          <a:p>
            <a:r>
              <a:rPr lang="de-DE" sz="1633" dirty="0">
                <a:latin typeface="Arial" panose="020B0604020202020204" pitchFamily="34" charset="0"/>
                <a:cs typeface="Arial" panose="020B0604020202020204" pitchFamily="34" charset="0"/>
              </a:rPr>
              <a:t>einen Euro steigen </a:t>
            </a:r>
            <a:endParaRPr lang="en-US" sz="1633" dirty="0">
              <a:latin typeface="Arial" panose="020B0604020202020204" pitchFamily="34" charset="0"/>
              <a:cs typeface="Arial" panose="020B0604020202020204" pitchFamily="34" charset="0"/>
            </a:endParaRPr>
          </a:p>
        </p:txBody>
      </p:sp>
      <p:sp>
        <p:nvSpPr>
          <p:cNvPr id="42" name="TextBox 35"/>
          <p:cNvSpPr txBox="1"/>
          <p:nvPr/>
        </p:nvSpPr>
        <p:spPr>
          <a:xfrm>
            <a:off x="8359768" y="4964124"/>
            <a:ext cx="3001992" cy="594906"/>
          </a:xfrm>
          <a:prstGeom prst="rect">
            <a:avLst/>
          </a:prstGeom>
          <a:solidFill>
            <a:schemeClr val="bg1"/>
          </a:solidFill>
        </p:spPr>
        <p:txBody>
          <a:bodyPr wrap="square" rtlCol="0">
            <a:spAutoFit/>
          </a:bodyPr>
          <a:lstStyle/>
          <a:p>
            <a:pPr algn="ctr"/>
            <a:r>
              <a:rPr lang="de-DE" sz="1633" dirty="0">
                <a:latin typeface="Arial" panose="020B0604020202020204" pitchFamily="34" charset="0"/>
                <a:cs typeface="Arial" panose="020B0604020202020204" pitchFamily="34" charset="0"/>
              </a:rPr>
              <a:t>Vergleiche: Geldmengenmultiplikator</a:t>
            </a:r>
            <a:endParaRPr lang="en-US" sz="1633" dirty="0">
              <a:latin typeface="Arial" panose="020B0604020202020204" pitchFamily="34" charset="0"/>
              <a:cs typeface="Arial" panose="020B0604020202020204" pitchFamily="34" charset="0"/>
            </a:endParaRPr>
          </a:p>
        </p:txBody>
      </p:sp>
      <p:sp>
        <p:nvSpPr>
          <p:cNvPr id="43" name="Rechteck 42">
            <a:extLst>
              <a:ext uri="{FF2B5EF4-FFF2-40B4-BE49-F238E27FC236}">
                <a16:creationId xmlns:a16="http://schemas.microsoft.com/office/drawing/2014/main" id="{9EA81AA2-B4C4-43F6-9316-D4D951C82E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1836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P spid="21" grpId="0" animBg="1"/>
      <p:bldP spid="23" grpId="0"/>
      <p:bldP spid="25" grpId="0" animBg="1"/>
      <p:bldP spid="26" grpId="0"/>
      <p:bldP spid="27" grpId="0"/>
      <p:bldP spid="28" grpId="0" animBg="1"/>
      <p:bldP spid="36" grpId="0"/>
      <p:bldP spid="38" grpId="0" animBg="1"/>
      <p:bldP spid="41" grpId="0" animBg="1"/>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a:t>
            </a:r>
          </a:p>
        </p:txBody>
      </p:sp>
      <p:sp>
        <p:nvSpPr>
          <p:cNvPr id="168964" name="Text Box 4"/>
          <p:cNvSpPr txBox="1">
            <a:spLocks noChangeArrowheads="1"/>
          </p:cNvSpPr>
          <p:nvPr/>
        </p:nvSpPr>
        <p:spPr bwMode="auto">
          <a:xfrm>
            <a:off x="79493" y="566809"/>
            <a:ext cx="6876196" cy="4050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dirty="0">
                <a:solidFill>
                  <a:srgbClr val="000000"/>
                </a:solidFill>
              </a:rPr>
              <a:t>Externer Eingriff auf der Nachfrageseite, Erhöhung der Staatsausgaben um ∆G = 5 bei einer </a:t>
            </a:r>
          </a:p>
          <a:p>
            <a:pPr eaLnBrk="1" hangingPunct="1">
              <a:buClrTx/>
              <a:buFontTx/>
              <a:buNone/>
            </a:pPr>
            <a:r>
              <a:rPr lang="de-DE" sz="2000" dirty="0">
                <a:solidFill>
                  <a:srgbClr val="000000"/>
                </a:solidFill>
              </a:rPr>
              <a:t>                                                                                                                   marginalen Konsumquote von </a:t>
            </a:r>
            <a:r>
              <a:rPr lang="de-DE" sz="2000" dirty="0" err="1">
                <a:solidFill>
                  <a:srgbClr val="000000"/>
                </a:solidFill>
              </a:rPr>
              <a:t>c</a:t>
            </a:r>
            <a:r>
              <a:rPr lang="de-DE" sz="2000" baseline="-25000" dirty="0" err="1">
                <a:solidFill>
                  <a:srgbClr val="000000"/>
                </a:solidFill>
              </a:rPr>
              <a:t>y</a:t>
            </a:r>
            <a:r>
              <a:rPr lang="de-DE" sz="2000" dirty="0">
                <a:solidFill>
                  <a:srgbClr val="000000"/>
                </a:solidFill>
              </a:rPr>
              <a:t>=0,9:</a:t>
            </a:r>
          </a:p>
          <a:p>
            <a:pPr eaLnBrk="1" hangingPunct="1">
              <a:buClrTx/>
              <a:buFontTx/>
              <a:buNone/>
            </a:pPr>
            <a:r>
              <a:rPr lang="de-DE" sz="2000" dirty="0">
                <a:solidFill>
                  <a:srgbClr val="000000"/>
                </a:solidFill>
              </a:rPr>
              <a:t>→ zusätzliche Staatsausgaben erhöhen einmalig das Einkommen</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höheres Einkommen erhöht die Nachfrage</a:t>
            </a:r>
          </a:p>
          <a:p>
            <a:pPr eaLnBrk="1" hangingPunct="1">
              <a:buClrTx/>
              <a:buFontTx/>
              <a:buNone/>
            </a:pPr>
            <a:r>
              <a:rPr lang="de-DE" sz="2000" dirty="0">
                <a:solidFill>
                  <a:srgbClr val="000000"/>
                </a:solidFill>
              </a:rPr>
              <a:t>     über zusätzlichen Konsum</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Produzenten weiten die Produktion aus</a:t>
            </a:r>
          </a:p>
          <a:p>
            <a:pPr eaLnBrk="1" hangingPunct="1">
              <a:buClrTx/>
              <a:buFontTx/>
              <a:buNone/>
            </a:pPr>
            <a:r>
              <a:rPr lang="de-DE" sz="2000" dirty="0">
                <a:solidFill>
                  <a:srgbClr val="000000"/>
                </a:solidFill>
              </a:rPr>
              <a:t>     ausgeweitete Produktion erhöht wiederum das Einkommen</a:t>
            </a:r>
          </a:p>
          <a:p>
            <a:pPr eaLnBrk="1" hangingPunct="1">
              <a:buClrTx/>
              <a:buFontTx/>
              <a:buNone/>
            </a:pPr>
            <a:r>
              <a:rPr lang="de-DE" sz="2000" dirty="0">
                <a:solidFill>
                  <a:srgbClr val="000000"/>
                </a:solidFill>
              </a:rPr>
              <a:t>→ ...</a:t>
            </a:r>
          </a:p>
          <a:p>
            <a:pPr eaLnBrk="1" hangingPunct="1">
              <a:buClrTx/>
              <a:buFontTx/>
              <a:buNone/>
            </a:pPr>
            <a:endParaRPr lang="de-DE" sz="2400" dirty="0">
              <a:solidFill>
                <a:srgbClr val="000000"/>
              </a:solidFill>
            </a:endParaRPr>
          </a:p>
        </p:txBody>
      </p:sp>
      <p:sp>
        <p:nvSpPr>
          <p:cNvPr id="5" name="Text Box 4"/>
          <p:cNvSpPr txBox="1">
            <a:spLocks noChangeArrowheads="1"/>
          </p:cNvSpPr>
          <p:nvPr/>
        </p:nvSpPr>
        <p:spPr bwMode="auto">
          <a:xfrm>
            <a:off x="201834" y="4324633"/>
            <a:ext cx="2968389"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∆Y = 5+4,5+4,05+…=</a:t>
            </a:r>
          </a:p>
        </p:txBody>
      </p:sp>
      <p:sp>
        <p:nvSpPr>
          <p:cNvPr id="6" name="Text Box 4"/>
          <p:cNvSpPr txBox="1">
            <a:spLocks noChangeArrowheads="1"/>
          </p:cNvSpPr>
          <p:nvPr/>
        </p:nvSpPr>
        <p:spPr bwMode="auto">
          <a:xfrm>
            <a:off x="7297002" y="1230573"/>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∆G = 5 → ∆C</a:t>
            </a:r>
            <a:r>
              <a:rPr lang="de-DE" sz="2400" baseline="-25000" dirty="0">
                <a:solidFill>
                  <a:srgbClr val="000000"/>
                </a:solidFill>
              </a:rPr>
              <a:t>1</a:t>
            </a:r>
            <a:r>
              <a:rPr lang="de-DE" sz="2400" dirty="0">
                <a:solidFill>
                  <a:srgbClr val="000000"/>
                </a:solidFill>
              </a:rPr>
              <a:t> =5 → ∆Y</a:t>
            </a:r>
            <a:r>
              <a:rPr lang="de-DE" sz="2400" baseline="-25000" dirty="0">
                <a:solidFill>
                  <a:srgbClr val="000000"/>
                </a:solidFill>
              </a:rPr>
              <a:t>1</a:t>
            </a:r>
            <a:r>
              <a:rPr lang="de-DE" sz="2400" dirty="0">
                <a:solidFill>
                  <a:srgbClr val="000000"/>
                </a:solidFill>
              </a:rPr>
              <a:t>=5</a:t>
            </a:r>
          </a:p>
        </p:txBody>
      </p:sp>
      <p:sp>
        <p:nvSpPr>
          <p:cNvPr id="7" name="Text Box 4"/>
          <p:cNvSpPr txBox="1">
            <a:spLocks noChangeArrowheads="1"/>
          </p:cNvSpPr>
          <p:nvPr/>
        </p:nvSpPr>
        <p:spPr bwMode="auto">
          <a:xfrm>
            <a:off x="7126288" y="2291117"/>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∆C</a:t>
            </a:r>
            <a:r>
              <a:rPr lang="de-DE" sz="2400" baseline="-25000" dirty="0">
                <a:solidFill>
                  <a:srgbClr val="000000"/>
                </a:solidFill>
              </a:rPr>
              <a:t>2</a:t>
            </a:r>
            <a:r>
              <a:rPr lang="de-DE" sz="2400" dirty="0">
                <a:solidFill>
                  <a:srgbClr val="000000"/>
                </a:solidFill>
              </a:rPr>
              <a:t> = 0,9∙5 =4,5→ ∆Y</a:t>
            </a:r>
            <a:r>
              <a:rPr lang="de-DE" sz="2400" baseline="-25000" dirty="0">
                <a:solidFill>
                  <a:srgbClr val="000000"/>
                </a:solidFill>
              </a:rPr>
              <a:t>2</a:t>
            </a:r>
            <a:r>
              <a:rPr lang="de-DE" sz="2400" dirty="0">
                <a:solidFill>
                  <a:srgbClr val="000000"/>
                </a:solidFill>
              </a:rPr>
              <a:t>=4,5</a:t>
            </a:r>
          </a:p>
        </p:txBody>
      </p:sp>
      <p:sp>
        <p:nvSpPr>
          <p:cNvPr id="8" name="Text Box 4"/>
          <p:cNvSpPr txBox="1">
            <a:spLocks noChangeArrowheads="1"/>
          </p:cNvSpPr>
          <p:nvPr/>
        </p:nvSpPr>
        <p:spPr bwMode="auto">
          <a:xfrm>
            <a:off x="7194645" y="3610400"/>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∆C</a:t>
            </a:r>
            <a:r>
              <a:rPr lang="de-DE" sz="2400" baseline="-25000" dirty="0">
                <a:solidFill>
                  <a:srgbClr val="000000"/>
                </a:solidFill>
              </a:rPr>
              <a:t>3</a:t>
            </a:r>
            <a:r>
              <a:rPr lang="de-DE" sz="2400" dirty="0">
                <a:solidFill>
                  <a:srgbClr val="000000"/>
                </a:solidFill>
              </a:rPr>
              <a:t> = 0,9∙4,5 =4,05→ ∆Y</a:t>
            </a:r>
            <a:r>
              <a:rPr lang="de-DE" sz="2400" baseline="-25000" dirty="0">
                <a:solidFill>
                  <a:srgbClr val="000000"/>
                </a:solidFill>
              </a:rPr>
              <a:t>3</a:t>
            </a:r>
            <a:r>
              <a:rPr lang="de-DE" sz="2400" dirty="0">
                <a:solidFill>
                  <a:srgbClr val="000000"/>
                </a:solidFill>
              </a:rPr>
              <a:t>=4,05</a:t>
            </a:r>
          </a:p>
        </p:txBody>
      </p:sp>
      <p:sp>
        <p:nvSpPr>
          <p:cNvPr id="9" name="Text Box 4"/>
          <p:cNvSpPr txBox="1">
            <a:spLocks noChangeArrowheads="1"/>
          </p:cNvSpPr>
          <p:nvPr/>
        </p:nvSpPr>
        <p:spPr bwMode="auto">
          <a:xfrm>
            <a:off x="3011846" y="4291166"/>
            <a:ext cx="3782315"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 5(0,9</a:t>
            </a:r>
            <a:r>
              <a:rPr lang="de-DE" sz="2400" baseline="30000" dirty="0">
                <a:solidFill>
                  <a:srgbClr val="000000"/>
                </a:solidFill>
              </a:rPr>
              <a:t>0</a:t>
            </a:r>
            <a:r>
              <a:rPr lang="de-DE" sz="2400" dirty="0">
                <a:solidFill>
                  <a:srgbClr val="000000"/>
                </a:solidFill>
              </a:rPr>
              <a:t>+0,9</a:t>
            </a:r>
            <a:r>
              <a:rPr lang="de-DE" sz="2400" baseline="30000" dirty="0">
                <a:solidFill>
                  <a:srgbClr val="000000"/>
                </a:solidFill>
              </a:rPr>
              <a:t>1</a:t>
            </a:r>
            <a:r>
              <a:rPr lang="de-DE" sz="2400" dirty="0">
                <a:solidFill>
                  <a:srgbClr val="000000"/>
                </a:solidFill>
              </a:rPr>
              <a:t>+0,9</a:t>
            </a:r>
            <a:r>
              <a:rPr lang="de-DE" sz="2400" baseline="30000" dirty="0">
                <a:solidFill>
                  <a:srgbClr val="000000"/>
                </a:solidFill>
              </a:rPr>
              <a:t>2</a:t>
            </a:r>
            <a:r>
              <a:rPr lang="de-DE" sz="2400" dirty="0">
                <a:solidFill>
                  <a:srgbClr val="000000"/>
                </a:solidFill>
              </a:rPr>
              <a:t>+…. )  =</a:t>
            </a:r>
          </a:p>
        </p:txBody>
      </p:sp>
      <mc:AlternateContent xmlns:mc="http://schemas.openxmlformats.org/markup-compatibility/2006" xmlns:a14="http://schemas.microsoft.com/office/drawing/2010/main">
        <mc:Choice Requires="a14">
          <p:sp>
            <p:nvSpPr>
              <p:cNvPr id="10" name="Text Box 4"/>
              <p:cNvSpPr txBox="1">
                <a:spLocks noChangeArrowheads="1"/>
              </p:cNvSpPr>
              <p:nvPr/>
            </p:nvSpPr>
            <p:spPr bwMode="auto">
              <a:xfrm>
                <a:off x="272954" y="6105117"/>
                <a:ext cx="7444855" cy="47767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∆Y = (</a:t>
                </a:r>
                <a:r>
                  <a:rPr lang="de-DE" sz="2400" dirty="0" err="1">
                    <a:solidFill>
                      <a:srgbClr val="000000"/>
                    </a:solidFill>
                  </a:rPr>
                  <a:t>c</a:t>
                </a:r>
                <a:r>
                  <a:rPr lang="de-DE" sz="2400" baseline="-25000" dirty="0" err="1">
                    <a:solidFill>
                      <a:srgbClr val="000000"/>
                    </a:solidFill>
                  </a:rPr>
                  <a:t>y</a:t>
                </a:r>
                <a:r>
                  <a:rPr lang="de-DE" sz="2400" dirty="0">
                    <a:solidFill>
                      <a:srgbClr val="000000"/>
                    </a:solidFill>
                  </a:rPr>
                  <a:t>)</a:t>
                </a:r>
                <a:r>
                  <a:rPr lang="de-DE" sz="2400" baseline="30000" dirty="0">
                    <a:solidFill>
                      <a:srgbClr val="000000"/>
                    </a:solidFill>
                  </a:rPr>
                  <a:t>0</a:t>
                </a:r>
                <a:r>
                  <a:rPr lang="de-DE" sz="2400" dirty="0">
                    <a:solidFill>
                      <a:srgbClr val="000000"/>
                    </a:solidFill>
                  </a:rPr>
                  <a:t> </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 (</a:t>
                </a:r>
                <a:r>
                  <a:rPr lang="de-DE" sz="2400" dirty="0" err="1">
                    <a:solidFill>
                      <a:srgbClr val="000000"/>
                    </a:solidFill>
                  </a:rPr>
                  <a:t>c</a:t>
                </a:r>
                <a:r>
                  <a:rPr lang="de-DE" sz="2400" baseline="-25000" dirty="0" err="1">
                    <a:solidFill>
                      <a:srgbClr val="000000"/>
                    </a:solidFill>
                  </a:rPr>
                  <a:t>y</a:t>
                </a:r>
                <a:r>
                  <a:rPr lang="de-DE" sz="2400" dirty="0">
                    <a:solidFill>
                      <a:srgbClr val="000000"/>
                    </a:solidFill>
                  </a:rPr>
                  <a:t>)</a:t>
                </a:r>
                <a:r>
                  <a:rPr lang="de-DE" sz="2400" baseline="30000" dirty="0">
                    <a:solidFill>
                      <a:srgbClr val="000000"/>
                    </a:solidFill>
                  </a:rPr>
                  <a:t>1</a:t>
                </a:r>
                <a:r>
                  <a:rPr lang="de-DE" sz="2400" dirty="0">
                    <a:solidFill>
                      <a:srgbClr val="000000"/>
                    </a:solidFill>
                  </a:rPr>
                  <a:t> </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4,05+ (</a:t>
                </a:r>
                <a:r>
                  <a:rPr lang="de-DE" sz="2400" dirty="0" err="1">
                    <a:solidFill>
                      <a:srgbClr val="000000"/>
                    </a:solidFill>
                  </a:rPr>
                  <a:t>c</a:t>
                </a:r>
                <a:r>
                  <a:rPr lang="de-DE" sz="2400" baseline="-25000" dirty="0" err="1">
                    <a:solidFill>
                      <a:srgbClr val="000000"/>
                    </a:solidFill>
                  </a:rPr>
                  <a:t>y</a:t>
                </a:r>
                <a:r>
                  <a:rPr lang="de-DE" sz="2400" dirty="0">
                    <a:solidFill>
                      <a:srgbClr val="000000"/>
                    </a:solidFill>
                  </a:rPr>
                  <a:t>)</a:t>
                </a:r>
                <a:r>
                  <a:rPr lang="de-DE" sz="2400" baseline="30000" dirty="0">
                    <a:solidFill>
                      <a:srgbClr val="000000"/>
                    </a:solidFill>
                  </a:rPr>
                  <a:t>2</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 = ∆G </a:t>
                </a:r>
                <a14:m>
                  <m:oMath xmlns:m="http://schemas.openxmlformats.org/officeDocument/2006/math">
                    <m:f>
                      <m:fPr>
                        <m:ctrlPr>
                          <a:rPr lang="de-DE" sz="2400" i="1" dirty="0">
                            <a:solidFill>
                              <a:srgbClr val="000000"/>
                            </a:solidFill>
                            <a:latin typeface="Cambria Math" panose="02040503050406030204" pitchFamily="18" charset="0"/>
                          </a:rPr>
                        </m:ctrlPr>
                      </m:fPr>
                      <m:num>
                        <m:r>
                          <a:rPr lang="de-DE" sz="2400" i="1" dirty="0">
                            <a:solidFill>
                              <a:srgbClr val="000000"/>
                            </a:solidFill>
                            <a:latin typeface="Cambria Math" panose="02040503050406030204" pitchFamily="18" charset="0"/>
                          </a:rPr>
                          <m:t>1</m:t>
                        </m:r>
                      </m:num>
                      <m:den>
                        <m:r>
                          <a:rPr lang="de-DE" sz="2400" i="1" dirty="0">
                            <a:solidFill>
                              <a:srgbClr val="000000"/>
                            </a:solidFill>
                            <a:latin typeface="Cambria Math" panose="02040503050406030204" pitchFamily="18" charset="0"/>
                          </a:rPr>
                          <m:t>1−</m:t>
                        </m:r>
                        <m:r>
                          <m:rPr>
                            <m:nor/>
                          </m:rPr>
                          <a:rPr lang="de-DE" sz="2400" dirty="0">
                            <a:solidFill>
                              <a:srgbClr val="000000"/>
                            </a:solidFill>
                          </a:rPr>
                          <m:t>c</m:t>
                        </m:r>
                        <m:r>
                          <m:rPr>
                            <m:nor/>
                          </m:rPr>
                          <a:rPr lang="de-DE" sz="2400" baseline="-25000" dirty="0">
                            <a:solidFill>
                              <a:srgbClr val="000000"/>
                            </a:solidFill>
                          </a:rPr>
                          <m:t>y</m:t>
                        </m:r>
                      </m:den>
                    </m:f>
                  </m:oMath>
                </a14:m>
                <a:endParaRPr lang="de-DE" sz="2400" dirty="0">
                  <a:solidFill>
                    <a:srgbClr val="000000"/>
                  </a:solidFill>
                </a:endParaRPr>
              </a:p>
            </p:txBody>
          </p:sp>
        </mc:Choice>
        <mc:Fallback xmlns="">
          <p:sp>
            <p:nvSpPr>
              <p:cNvPr id="10" name="Text Box 4"/>
              <p:cNvSpPr txBox="1">
                <a:spLocks noRot="1" noChangeAspect="1" noMove="1" noResize="1" noEditPoints="1" noAdjustHandles="1" noChangeArrowheads="1" noChangeShapeType="1" noTextEdit="1"/>
              </p:cNvSpPr>
              <p:nvPr/>
            </p:nvSpPr>
            <p:spPr bwMode="auto">
              <a:xfrm>
                <a:off x="272954" y="6105117"/>
                <a:ext cx="7444855" cy="477672"/>
              </a:xfrm>
              <a:prstGeom prst="rect">
                <a:avLst/>
              </a:prstGeom>
              <a:blipFill>
                <a:blip r:embed="rId3"/>
                <a:stretch>
                  <a:fillRect l="-1310" b="-41772"/>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 name="Text Box 4"/>
              <p:cNvSpPr txBox="1">
                <a:spLocks noChangeArrowheads="1"/>
              </p:cNvSpPr>
              <p:nvPr/>
            </p:nvSpPr>
            <p:spPr bwMode="auto">
              <a:xfrm>
                <a:off x="6243981" y="4210277"/>
                <a:ext cx="2747751" cy="47767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5  </a:t>
                </a:r>
                <a14:m>
                  <m:oMath xmlns:m="http://schemas.openxmlformats.org/officeDocument/2006/math">
                    <m:f>
                      <m:fPr>
                        <m:ctrlPr>
                          <a:rPr lang="de-DE" sz="2400" i="1" dirty="0" smtClean="0">
                            <a:solidFill>
                              <a:srgbClr val="000000"/>
                            </a:solidFill>
                            <a:latin typeface="Cambria Math" panose="02040503050406030204" pitchFamily="18" charset="0"/>
                          </a:rPr>
                        </m:ctrlPr>
                      </m:fPr>
                      <m:num>
                        <m:r>
                          <a:rPr lang="de-DE" sz="2400" b="0" i="1" dirty="0" smtClean="0">
                            <a:solidFill>
                              <a:srgbClr val="000000"/>
                            </a:solidFill>
                            <a:latin typeface="Cambria Math" panose="02040503050406030204" pitchFamily="18" charset="0"/>
                          </a:rPr>
                          <m:t>1</m:t>
                        </m:r>
                      </m:num>
                      <m:den>
                        <m:r>
                          <a:rPr lang="de-DE" sz="2400" b="0" i="1" dirty="0" smtClean="0">
                            <a:solidFill>
                              <a:srgbClr val="000000"/>
                            </a:solidFill>
                            <a:latin typeface="Cambria Math" panose="02040503050406030204" pitchFamily="18" charset="0"/>
                          </a:rPr>
                          <m:t>1−0,9</m:t>
                        </m:r>
                      </m:den>
                    </m:f>
                    <m:r>
                      <a:rPr lang="de-DE" sz="2400" b="0" i="0" dirty="0" smtClean="0">
                        <a:solidFill>
                          <a:srgbClr val="000000"/>
                        </a:solidFill>
                        <a:latin typeface="Cambria Math" panose="02040503050406030204" pitchFamily="18" charset="0"/>
                      </a:rPr>
                      <m:t>=5</m:t>
                    </m:r>
                    <m:r>
                      <m:rPr>
                        <m:nor/>
                      </m:rPr>
                      <a:rPr lang="de-DE" sz="2400" dirty="0">
                        <a:solidFill>
                          <a:srgbClr val="000000"/>
                        </a:solidFill>
                      </a:rPr>
                      <m:t>∙</m:t>
                    </m:r>
                  </m:oMath>
                </a14:m>
                <a:r>
                  <a:rPr lang="de-DE" sz="2400" dirty="0">
                    <a:solidFill>
                      <a:srgbClr val="000000"/>
                    </a:solidFill>
                  </a:rPr>
                  <a:t>10=50</a:t>
                </a:r>
              </a:p>
            </p:txBody>
          </p:sp>
        </mc:Choice>
        <mc:Fallback xmlns="">
          <p:sp>
            <p:nvSpPr>
              <p:cNvPr id="12" name="Text Box 4"/>
              <p:cNvSpPr txBox="1">
                <a:spLocks noRot="1" noChangeAspect="1" noMove="1" noResize="1" noEditPoints="1" noAdjustHandles="1" noChangeArrowheads="1" noChangeShapeType="1" noTextEdit="1"/>
              </p:cNvSpPr>
              <p:nvPr/>
            </p:nvSpPr>
            <p:spPr bwMode="auto">
              <a:xfrm>
                <a:off x="6243981" y="4210277"/>
                <a:ext cx="2747751" cy="477672"/>
              </a:xfrm>
              <a:prstGeom prst="rect">
                <a:avLst/>
              </a:prstGeom>
              <a:blipFill>
                <a:blip r:embed="rId4"/>
                <a:stretch>
                  <a:fillRect l="-3326" b="-41026"/>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13" name="Text Box 4"/>
          <p:cNvSpPr txBox="1">
            <a:spLocks noChangeArrowheads="1"/>
          </p:cNvSpPr>
          <p:nvPr/>
        </p:nvSpPr>
        <p:spPr bwMode="auto">
          <a:xfrm>
            <a:off x="5569022" y="5305335"/>
            <a:ext cx="3120584" cy="5387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dirty="0">
                <a:solidFill>
                  <a:srgbClr val="000000"/>
                </a:solidFill>
              </a:rPr>
              <a:t>Staatsausgabenmultiplikator</a:t>
            </a:r>
          </a:p>
        </p:txBody>
      </p:sp>
      <p:sp>
        <p:nvSpPr>
          <p:cNvPr id="2" name="Rechteck 1"/>
          <p:cNvSpPr/>
          <p:nvPr/>
        </p:nvSpPr>
        <p:spPr>
          <a:xfrm>
            <a:off x="6635978" y="4113329"/>
            <a:ext cx="757450"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6895530" y="6105117"/>
            <a:ext cx="757450" cy="75047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Straight Arrow Connector 10"/>
          <p:cNvCxnSpPr/>
          <p:nvPr/>
        </p:nvCxnSpPr>
        <p:spPr>
          <a:xfrm flipV="1">
            <a:off x="6625988" y="5066202"/>
            <a:ext cx="307075" cy="30692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0"/>
          <p:cNvCxnSpPr>
            <a:cxnSpLocks/>
          </p:cNvCxnSpPr>
          <p:nvPr/>
        </p:nvCxnSpPr>
        <p:spPr>
          <a:xfrm>
            <a:off x="6779525" y="5769153"/>
            <a:ext cx="309754" cy="2210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7905218" y="4163935"/>
            <a:ext cx="341195"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Straight Arrow Connector 10"/>
          <p:cNvCxnSpPr>
            <a:cxnSpLocks/>
          </p:cNvCxnSpPr>
          <p:nvPr/>
        </p:nvCxnSpPr>
        <p:spPr>
          <a:xfrm flipV="1">
            <a:off x="6779525" y="5159031"/>
            <a:ext cx="1531962" cy="2653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3ED438B8-106A-4BB9-ADA4-9201A166A7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981994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2" grpId="0"/>
      <p:bldP spid="13" grpId="0"/>
      <p:bldP spid="2" grpId="0" animBg="1"/>
      <p:bldP spid="15" grpId="0" animBg="1"/>
      <p:bldP spid="2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1722</Words>
  <Application>Microsoft Office PowerPoint</Application>
  <PresentationFormat>Breitbild</PresentationFormat>
  <Paragraphs>244</Paragraphs>
  <Slides>13</Slides>
  <Notes>13</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13</vt:i4>
      </vt:variant>
    </vt:vector>
  </HeadingPairs>
  <TitlesOfParts>
    <vt:vector size="21"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714</cp:revision>
  <dcterms:created xsi:type="dcterms:W3CDTF">2019-02-11T10:45:01Z</dcterms:created>
  <dcterms:modified xsi:type="dcterms:W3CDTF">2022-04-20T13:33:18Z</dcterms:modified>
</cp:coreProperties>
</file>