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8" r:id="rId2"/>
    <p:sldId id="1299" r:id="rId3"/>
    <p:sldId id="1300" r:id="rId4"/>
    <p:sldId id="1301" r:id="rId5"/>
    <p:sldId id="1302" r:id="rId6"/>
    <p:sldId id="1303"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77" d="100"/>
          <a:sy n="77" d="100"/>
        </p:scale>
        <p:origin x="12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11.04.2022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79537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784583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2974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781954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3964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11.04.2022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11.04.2022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11.04.2022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11.04.2022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11.04.2022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11.04.2022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11.04.2022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11.04.2022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11.04.2022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11.04.2022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11.04.2022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11.04.2022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qz.com/1038954/whatever-it-takes-five-years-ago-today-mario-draghi-saved-the-euro-with-a-momentous-speech/"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ecb.europa.eu/mopo/implement/omt/html/index.en.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10010531"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Finanzkrise (Auswahl)</a:t>
            </a:r>
            <a:endParaRPr lang="de-DE" sz="3266" dirty="0"/>
          </a:p>
        </p:txBody>
      </p:sp>
      <p:sp>
        <p:nvSpPr>
          <p:cNvPr id="4" name="Textfeld 3"/>
          <p:cNvSpPr txBox="1"/>
          <p:nvPr/>
        </p:nvSpPr>
        <p:spPr>
          <a:xfrm>
            <a:off x="286899" y="440897"/>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dirty="0"/>
              <a:t>Absenkung des Leitzinses nahe des Nullzinsniveaus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Volle Zuteilung der Hauptrefinanzierungsgeschäfte zum Leitzins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Absenkung der Ratingstandards der Sicherheiten</a:t>
            </a:r>
          </a:p>
          <a:p>
            <a:endParaRPr lang="de-DE" sz="2400" dirty="0"/>
          </a:p>
          <a:p>
            <a:endParaRPr lang="de-DE" sz="2400" dirty="0"/>
          </a:p>
          <a:p>
            <a:pPr marL="311079" indent="-311079">
              <a:buFont typeface="Arial" panose="020B0604020202020204" pitchFamily="34" charset="0"/>
              <a:buChar char="•"/>
            </a:pPr>
            <a:r>
              <a:rPr lang="de-DE" sz="2400" dirty="0"/>
              <a:t>Ausweitung der Laufzeiten der Refinanzierungsgeschäfte auf bis zu 1 Jahr</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Liquiditätsbereitstellung in ausländischer Währung</a:t>
            </a:r>
          </a:p>
        </p:txBody>
      </p:sp>
      <p:sp>
        <p:nvSpPr>
          <p:cNvPr id="5" name="Text Box 2"/>
          <p:cNvSpPr txBox="1">
            <a:spLocks noChangeArrowheads="1"/>
          </p:cNvSpPr>
          <p:nvPr/>
        </p:nvSpPr>
        <p:spPr bwMode="auto">
          <a:xfrm>
            <a:off x="597158" y="4212238"/>
            <a:ext cx="9983755"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Siehe klass. Instrumente I. Die Volumen für längerfristige Refinanzierungsgeschäfte waren nicht mehr „klein“ sondern gingen in den 3-stelligen Mrd. - </a:t>
            </a:r>
            <a:r>
              <a:rPr lang="de-DE" sz="1200" dirty="0" err="1">
                <a:solidFill>
                  <a:schemeClr val="tx1"/>
                </a:solidFill>
                <a:cs typeface="Times New Roman" pitchFamily="18" charset="0"/>
              </a:rPr>
              <a:t>bereich</a:t>
            </a:r>
            <a:endParaRPr lang="de-DE" sz="1200" dirty="0">
              <a:solidFill>
                <a:schemeClr val="tx1"/>
              </a:solidFill>
              <a:cs typeface="Times New Roman" pitchFamily="18" charset="0"/>
            </a:endParaRPr>
          </a:p>
          <a:p>
            <a:endParaRPr lang="de-DE" sz="1200" b="1" dirty="0">
              <a:solidFill>
                <a:schemeClr val="tx1"/>
              </a:solidFill>
            </a:endParaRPr>
          </a:p>
        </p:txBody>
      </p:sp>
      <p:sp>
        <p:nvSpPr>
          <p:cNvPr id="6" name="Text Box 2"/>
          <p:cNvSpPr txBox="1">
            <a:spLocks noChangeArrowheads="1"/>
          </p:cNvSpPr>
          <p:nvPr/>
        </p:nvSpPr>
        <p:spPr bwMode="auto">
          <a:xfrm>
            <a:off x="597159" y="1898036"/>
            <a:ext cx="11044335" cy="8289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Bis zur Finanzkrise mussten die Banken mit dem Leitzins als Richtwert (Untergrenze) bei EZB Gebote einreichen (z.B. bot bei einem Leitzins von 3% eine Bank 3,2% für 3 Mrd. Euro). Die EZB hat jeden Monat festgelegt, wieviel Zentralbankliquidität sie ausgeben möchte und hat dann mit dem höchsten Gebot beginnend alle Gebote zugeteilt, bis die festgelegte Menge erreicht war. Es konnte damit durchauspassieren, dass dann eine Bank „leer“ ausgegangen ist.</a:t>
            </a:r>
          </a:p>
          <a:p>
            <a:r>
              <a:rPr lang="de-DE" sz="1200" dirty="0">
                <a:solidFill>
                  <a:schemeClr val="tx1"/>
                </a:solidFill>
                <a:cs typeface="Times New Roman" pitchFamily="18" charset="0"/>
              </a:rPr>
              <a:t>Jetzt kann jede Bank jeden beliebigen Betrag bei der EZB nachfragen!</a:t>
            </a:r>
          </a:p>
          <a:p>
            <a:r>
              <a:rPr lang="de-DE" sz="1200" dirty="0">
                <a:solidFill>
                  <a:schemeClr val="tx1"/>
                </a:solidFill>
                <a:cs typeface="Times New Roman" pitchFamily="18" charset="0"/>
              </a:rPr>
              <a:t>  </a:t>
            </a:r>
          </a:p>
          <a:p>
            <a:endParaRPr lang="de-DE" sz="1200" b="1" dirty="0">
              <a:solidFill>
                <a:schemeClr val="tx1"/>
              </a:solidFill>
            </a:endParaRPr>
          </a:p>
        </p:txBody>
      </p:sp>
      <p:sp>
        <p:nvSpPr>
          <p:cNvPr id="7" name="Text Box 2"/>
          <p:cNvSpPr txBox="1">
            <a:spLocks noChangeArrowheads="1"/>
          </p:cNvSpPr>
          <p:nvPr/>
        </p:nvSpPr>
        <p:spPr bwMode="auto">
          <a:xfrm>
            <a:off x="609980" y="3069193"/>
            <a:ext cx="10754705"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Für jedes Refinanzierungsgeschäft muss eine Bank Sicherheiten bei der EZB hinterlegen. Führer waren dafür sehr gute Bonitäten notwendig „A+“ … falls Ihnen dies etwas sagt. Diese Bonitätsanforderungen sind drastisch gesenkt worden, weswegen manche Ökonomen sagen, dass die EZB nicht nur extrem viel Liquidität </a:t>
            </a:r>
            <a:r>
              <a:rPr lang="de-DE" sz="1200" dirty="0" err="1">
                <a:solidFill>
                  <a:schemeClr val="tx1"/>
                </a:solidFill>
                <a:cs typeface="Times New Roman" pitchFamily="18" charset="0"/>
              </a:rPr>
              <a:t>ausgegebn</a:t>
            </a:r>
            <a:r>
              <a:rPr lang="de-DE" sz="1200" dirty="0">
                <a:solidFill>
                  <a:schemeClr val="tx1"/>
                </a:solidFill>
                <a:cs typeface="Times New Roman" pitchFamily="18" charset="0"/>
              </a:rPr>
              <a:t> hat sondern auch auf eine Portfolio von Ramschanleihen sitzt!</a:t>
            </a:r>
          </a:p>
          <a:p>
            <a:endParaRPr lang="de-DE" sz="1200" b="1" dirty="0">
              <a:solidFill>
                <a:schemeClr val="tx1"/>
              </a:solidFill>
            </a:endParaRPr>
          </a:p>
        </p:txBody>
      </p:sp>
      <p:sp>
        <p:nvSpPr>
          <p:cNvPr id="9" name="Text Box 2"/>
          <p:cNvSpPr txBox="1">
            <a:spLocks noChangeArrowheads="1"/>
          </p:cNvSpPr>
          <p:nvPr/>
        </p:nvSpPr>
        <p:spPr bwMode="auto">
          <a:xfrm>
            <a:off x="7284021" y="647735"/>
            <a:ext cx="4954632"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Die Senkung des Leitzinses ist zwar ein klassisches Instrument, aber eine langfristige Senkung aus 0% hatte man dabei nicht im Sinn</a:t>
            </a:r>
          </a:p>
          <a:p>
            <a:endParaRPr lang="de-DE" sz="1200" b="1" dirty="0">
              <a:solidFill>
                <a:schemeClr val="tx1"/>
              </a:solidFill>
            </a:endParaRPr>
          </a:p>
        </p:txBody>
      </p:sp>
      <p:sp>
        <p:nvSpPr>
          <p:cNvPr id="10" name="Text Box 2"/>
          <p:cNvSpPr txBox="1">
            <a:spLocks noChangeArrowheads="1"/>
          </p:cNvSpPr>
          <p:nvPr/>
        </p:nvSpPr>
        <p:spPr bwMode="auto">
          <a:xfrm>
            <a:off x="634402" y="5355283"/>
            <a:ext cx="10892013"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Im Herbst 2008 bestand das Problem für die europäischen Banken nicht nur im fehlenden Zugang zu Liquidität im Allgemeinen, sondern nach Dollar im Besonderen. Deshalb gab es sogenannte SWAP-Geschäfte zwischen EZB und Fed durch die europäische Banken sich bei der EZB quasi US-Dollar leihen konnten</a:t>
            </a:r>
          </a:p>
          <a:p>
            <a:endParaRPr lang="de-DE" sz="1200" b="1" dirty="0">
              <a:solidFill>
                <a:schemeClr val="tx1"/>
              </a:solidFill>
            </a:endParaRPr>
          </a:p>
        </p:txBody>
      </p:sp>
      <p:sp>
        <p:nvSpPr>
          <p:cNvPr id="11" name="Rechteck 10">
            <a:extLst>
              <a:ext uri="{FF2B5EF4-FFF2-40B4-BE49-F238E27FC236}">
                <a16:creationId xmlns:a16="http://schemas.microsoft.com/office/drawing/2014/main" id="{9ECE9A7F-DBAF-4F32-901C-151817C8210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264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156117" y="514296"/>
            <a:ext cx="12035883" cy="600984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1600" dirty="0"/>
              <a:t>Bereitstellung von Zentralbankliquidität mit zwei 3-Jahres-Tendern im Volumen  von jeweils rund 500 Mrd. Euro Winter 11/12 (Bazooka)</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Senkung des Mindestreservesatzes von 2% auf 1% Januar 2012</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Draghi Put</a:t>
            </a:r>
            <a:r>
              <a:rPr lang="en-US" sz="1600" dirty="0"/>
              <a:t>/“Whatever it takes“ (26.07.2012)</a:t>
            </a:r>
          </a:p>
          <a:p>
            <a:r>
              <a:rPr lang="en-US" sz="1600" dirty="0"/>
              <a:t>		“Within our mandate, the ECB is ready to do whatever it takes to preserve the euro.</a:t>
            </a:r>
          </a:p>
          <a:p>
            <a:r>
              <a:rPr lang="en-US" sz="1600" dirty="0"/>
              <a:t>		  and believe me, it will be enough.”</a:t>
            </a:r>
          </a:p>
          <a:p>
            <a:r>
              <a:rPr lang="en-US" sz="1600" dirty="0">
                <a:hlinkClick r:id="rId3"/>
              </a:rPr>
              <a:t>https://qz.com/1038954/whatever-it-takes-five-years-ago-today-mario-draghi-saved-the-euro-with-a-momentous-speech/</a:t>
            </a:r>
            <a:endParaRPr lang="de-DE" sz="1600" dirty="0"/>
          </a:p>
          <a:p>
            <a:endParaRPr lang="de-DE" sz="1600" dirty="0"/>
          </a:p>
          <a:p>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Ankauf von Staatspapieren von geringer Bonität </a:t>
            </a:r>
            <a:r>
              <a:rPr lang="en-US" sz="1600" dirty="0"/>
              <a:t>(26.09.2012)</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err="1"/>
              <a:t>Monatlicher</a:t>
            </a:r>
            <a:r>
              <a:rPr lang="en-US" sz="1600" dirty="0"/>
              <a:t> </a:t>
            </a:r>
            <a:r>
              <a:rPr lang="en-US" sz="1600" dirty="0" err="1"/>
              <a:t>Ankauf</a:t>
            </a:r>
            <a:r>
              <a:rPr lang="en-US" sz="1600" dirty="0"/>
              <a:t> von </a:t>
            </a:r>
            <a:r>
              <a:rPr lang="en-US" sz="1600" dirty="0" err="1"/>
              <a:t>Staatsanleihen</a:t>
            </a:r>
            <a:r>
              <a:rPr lang="en-US" sz="1600" dirty="0"/>
              <a:t> der </a:t>
            </a:r>
            <a:r>
              <a:rPr lang="en-US" sz="1600" dirty="0" err="1"/>
              <a:t>Euroländer</a:t>
            </a:r>
            <a:r>
              <a:rPr lang="en-US" sz="1600" dirty="0"/>
              <a:t> </a:t>
            </a:r>
            <a:r>
              <a:rPr lang="en-US" sz="1600" dirty="0" err="1"/>
              <a:t>gemäß</a:t>
            </a:r>
            <a:r>
              <a:rPr lang="en-US" sz="1600" dirty="0"/>
              <a:t> des </a:t>
            </a:r>
            <a:r>
              <a:rPr lang="en-US" sz="1600" dirty="0" err="1"/>
              <a:t>Kapitalschlüssels</a:t>
            </a:r>
            <a:r>
              <a:rPr lang="en-US" sz="1600" dirty="0"/>
              <a:t> der Eurozone</a:t>
            </a:r>
          </a:p>
          <a:p>
            <a:r>
              <a:rPr lang="en-US" sz="1600" dirty="0"/>
              <a:t>       </a:t>
            </a:r>
            <a:r>
              <a:rPr lang="en-US" sz="1600" dirty="0" err="1"/>
              <a:t>mit</a:t>
            </a:r>
            <a:r>
              <a:rPr lang="en-US" sz="1600" dirty="0"/>
              <a:t> </a:t>
            </a:r>
            <a:r>
              <a:rPr lang="en-US" sz="1600" dirty="0" err="1"/>
              <a:t>einem</a:t>
            </a:r>
            <a:r>
              <a:rPr lang="en-US" sz="1600" dirty="0"/>
              <a:t> </a:t>
            </a:r>
            <a:r>
              <a:rPr lang="en-US" sz="1600" dirty="0" err="1"/>
              <a:t>Volumen</a:t>
            </a:r>
            <a:r>
              <a:rPr lang="en-US" sz="1600" dirty="0"/>
              <a:t> von </a:t>
            </a:r>
            <a:r>
              <a:rPr lang="en-US" sz="1600" dirty="0" err="1"/>
              <a:t>rund</a:t>
            </a:r>
            <a:r>
              <a:rPr lang="en-US" sz="1600" dirty="0"/>
              <a:t> 60 </a:t>
            </a:r>
            <a:r>
              <a:rPr lang="en-US" sz="1600" dirty="0" err="1"/>
              <a:t>Mrd</a:t>
            </a:r>
            <a:r>
              <a:rPr lang="en-US" sz="1600" dirty="0"/>
              <a:t>. Euro pro </a:t>
            </a:r>
            <a:r>
              <a:rPr lang="en-US" sz="1600" dirty="0" err="1"/>
              <a:t>Monat</a:t>
            </a:r>
            <a:r>
              <a:rPr lang="en-US" sz="1600" dirty="0"/>
              <a:t> </a:t>
            </a:r>
            <a:endParaRPr lang="de-DE" sz="1996" dirty="0"/>
          </a:p>
        </p:txBody>
      </p:sp>
      <p:sp>
        <p:nvSpPr>
          <p:cNvPr id="5" name="Text Box 2"/>
          <p:cNvSpPr txBox="1">
            <a:spLocks noChangeArrowheads="1"/>
          </p:cNvSpPr>
          <p:nvPr/>
        </p:nvSpPr>
        <p:spPr bwMode="auto">
          <a:xfrm>
            <a:off x="0" y="793260"/>
            <a:ext cx="12145348" cy="30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Im Zuge der Eurokrise drohte der italienische Bankensektor zusammenzubrechen. So wurden diese 1 Bio. Euro von Italien nachgefragt (werden wir später in der Bilanzsumme der EZB sehen</a:t>
            </a:r>
          </a:p>
          <a:p>
            <a:endParaRPr lang="de-DE" sz="1200" b="1" dirty="0">
              <a:solidFill>
                <a:schemeClr val="tx1"/>
              </a:solidFill>
            </a:endParaRPr>
          </a:p>
        </p:txBody>
      </p:sp>
      <p:sp>
        <p:nvSpPr>
          <p:cNvPr id="6" name="Text Box 2"/>
          <p:cNvSpPr txBox="1">
            <a:spLocks noChangeArrowheads="1"/>
          </p:cNvSpPr>
          <p:nvPr/>
        </p:nvSpPr>
        <p:spPr bwMode="auto">
          <a:xfrm>
            <a:off x="0" y="1282958"/>
            <a:ext cx="12145348" cy="30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Dies ist quasi unbemerkt geschehen, hat aber auch seine </a:t>
            </a:r>
            <a:r>
              <a:rPr lang="de-DE" sz="1200" dirty="0" err="1">
                <a:solidFill>
                  <a:schemeClr val="tx1"/>
                </a:solidFill>
                <a:cs typeface="Times New Roman" pitchFamily="18" charset="0"/>
              </a:rPr>
              <a:t>xpansive</a:t>
            </a:r>
            <a:r>
              <a:rPr lang="de-DE" sz="1200" dirty="0">
                <a:solidFill>
                  <a:schemeClr val="tx1"/>
                </a:solidFill>
                <a:cs typeface="Times New Roman" pitchFamily="18" charset="0"/>
              </a:rPr>
              <a:t> Wirkung vgl. Geldmengenmultiplikator!</a:t>
            </a:r>
          </a:p>
          <a:p>
            <a:endParaRPr lang="de-DE" sz="1200" b="1" dirty="0">
              <a:solidFill>
                <a:schemeClr val="tx1"/>
              </a:solidFill>
            </a:endParaRPr>
          </a:p>
        </p:txBody>
      </p:sp>
      <p:sp>
        <p:nvSpPr>
          <p:cNvPr id="7" name="Text Box 2"/>
          <p:cNvSpPr txBox="1">
            <a:spLocks noChangeArrowheads="1"/>
          </p:cNvSpPr>
          <p:nvPr/>
        </p:nvSpPr>
        <p:spPr bwMode="auto">
          <a:xfrm>
            <a:off x="0" y="2623104"/>
            <a:ext cx="12145348" cy="4738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Die Begriffe „Bazooka“ und „</a:t>
            </a:r>
            <a:r>
              <a:rPr lang="de-DE" sz="1200" dirty="0" err="1">
                <a:solidFill>
                  <a:schemeClr val="tx1"/>
                </a:solidFill>
                <a:cs typeface="Times New Roman" pitchFamily="18" charset="0"/>
              </a:rPr>
              <a:t>What</a:t>
            </a:r>
            <a:r>
              <a:rPr lang="de-DE" sz="1200" dirty="0">
                <a:solidFill>
                  <a:schemeClr val="tx1"/>
                </a:solidFill>
                <a:cs typeface="Times New Roman" pitchFamily="18" charset="0"/>
              </a:rPr>
              <a:t> </a:t>
            </a:r>
            <a:r>
              <a:rPr lang="de-DE" sz="1200" dirty="0" err="1">
                <a:solidFill>
                  <a:schemeClr val="tx1"/>
                </a:solidFill>
                <a:cs typeface="Times New Roman" pitchFamily="18" charset="0"/>
              </a:rPr>
              <a:t>ever</a:t>
            </a:r>
            <a:r>
              <a:rPr lang="de-DE" sz="1200" dirty="0">
                <a:solidFill>
                  <a:schemeClr val="tx1"/>
                </a:solidFill>
                <a:cs typeface="Times New Roman" pitchFamily="18" charset="0"/>
              </a:rPr>
              <a:t> </a:t>
            </a:r>
            <a:r>
              <a:rPr lang="de-DE" sz="1200" dirty="0" err="1">
                <a:solidFill>
                  <a:schemeClr val="tx1"/>
                </a:solidFill>
                <a:cs typeface="Times New Roman" pitchFamily="18" charset="0"/>
              </a:rPr>
              <a:t>it</a:t>
            </a:r>
            <a:r>
              <a:rPr lang="de-DE" sz="1200" dirty="0">
                <a:solidFill>
                  <a:schemeClr val="tx1"/>
                </a:solidFill>
                <a:cs typeface="Times New Roman" pitchFamily="18" charset="0"/>
              </a:rPr>
              <a:t> </a:t>
            </a:r>
            <a:r>
              <a:rPr lang="de-DE" sz="1200" dirty="0" err="1">
                <a:solidFill>
                  <a:schemeClr val="tx1"/>
                </a:solidFill>
                <a:cs typeface="Times New Roman" pitchFamily="18" charset="0"/>
              </a:rPr>
              <a:t>takes</a:t>
            </a:r>
            <a:r>
              <a:rPr lang="de-DE" sz="1200" dirty="0">
                <a:solidFill>
                  <a:schemeClr val="tx1"/>
                </a:solidFill>
                <a:cs typeface="Times New Roman" pitchFamily="18" charset="0"/>
              </a:rPr>
              <a:t>“ sind Ihnen bestimmt in den letzten 2 Wochen aus dem Munde vieler Politiker geläufig. Dies ist der Ursprung! Bemerkenswert am </a:t>
            </a:r>
            <a:r>
              <a:rPr lang="de-DE" sz="1200" dirty="0" err="1">
                <a:solidFill>
                  <a:schemeClr val="tx1"/>
                </a:solidFill>
                <a:cs typeface="Times New Roman" pitchFamily="18" charset="0"/>
              </a:rPr>
              <a:t>Draghi-Put</a:t>
            </a:r>
            <a:r>
              <a:rPr lang="de-DE" sz="1200" dirty="0">
                <a:solidFill>
                  <a:schemeClr val="tx1"/>
                </a:solidFill>
                <a:cs typeface="Times New Roman" pitchFamily="18" charset="0"/>
              </a:rPr>
              <a:t> (</a:t>
            </a:r>
            <a:r>
              <a:rPr lang="de-DE" sz="1200" dirty="0" err="1">
                <a:solidFill>
                  <a:schemeClr val="tx1"/>
                </a:solidFill>
                <a:cs typeface="Times New Roman" pitchFamily="18" charset="0"/>
              </a:rPr>
              <a:t>Put</a:t>
            </a:r>
            <a:r>
              <a:rPr lang="de-DE" sz="1200" dirty="0">
                <a:solidFill>
                  <a:schemeClr val="tx1"/>
                </a:solidFill>
                <a:cs typeface="Times New Roman" pitchFamily="18" charset="0"/>
              </a:rPr>
              <a:t>-Call haben Sie in Investition/Finanzierung gemacht) ist (auch damals ging wieder um Italien, der Zinsen für Staatsanleihen anfingen massiv zu steigen), dass die EZB Euro zum Kauf von italienischen Staatsanleihen einsetzen musst, denn allein die Aussage hat die Wirkung in den Finanzmärkten, dass die Zinsen in Italien wieder fielen </a:t>
            </a:r>
          </a:p>
        </p:txBody>
      </p:sp>
      <p:sp>
        <p:nvSpPr>
          <p:cNvPr id="8" name="Text Box 2"/>
          <p:cNvSpPr txBox="1">
            <a:spLocks noChangeArrowheads="1"/>
          </p:cNvSpPr>
          <p:nvPr/>
        </p:nvSpPr>
        <p:spPr bwMode="auto">
          <a:xfrm>
            <a:off x="43546" y="3746151"/>
            <a:ext cx="12145348" cy="30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Erstes </a:t>
            </a:r>
            <a:r>
              <a:rPr lang="de-DE" sz="1200" dirty="0" err="1">
                <a:solidFill>
                  <a:schemeClr val="tx1"/>
                </a:solidFill>
                <a:cs typeface="Times New Roman" pitchFamily="18" charset="0"/>
              </a:rPr>
              <a:t>Aneihenkaufprogramm</a:t>
            </a:r>
            <a:r>
              <a:rPr lang="de-DE" sz="1200" dirty="0">
                <a:solidFill>
                  <a:schemeClr val="tx1"/>
                </a:solidFill>
                <a:cs typeface="Times New Roman" pitchFamily="18" charset="0"/>
              </a:rPr>
              <a:t>, in dem in noch geringem Volumen Anleihen aus Problemländern gekauft wurden</a:t>
            </a:r>
          </a:p>
          <a:p>
            <a:endParaRPr lang="de-DE" sz="1200" b="1" dirty="0">
              <a:solidFill>
                <a:schemeClr val="tx1"/>
              </a:solidFill>
            </a:endParaRPr>
          </a:p>
        </p:txBody>
      </p:sp>
      <p:sp>
        <p:nvSpPr>
          <p:cNvPr id="9" name="Text Box 2"/>
          <p:cNvSpPr txBox="1">
            <a:spLocks noChangeArrowheads="1"/>
          </p:cNvSpPr>
          <p:nvPr/>
        </p:nvSpPr>
        <p:spPr bwMode="auto">
          <a:xfrm>
            <a:off x="0" y="4981554"/>
            <a:ext cx="12145348" cy="17100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Was gemäß des Kapitalschlüssels für Deutschland bedeutet werden wir gleich sehen. Von Jan 2019 – Okt 2019 ist das Programm ausgesetzt worden, läuft aber seitdem wieder und demnächst werden wir noch 750 Mrd. (PEPP)  draufpacken</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Nach dem neuerlichen </a:t>
            </a:r>
            <a:r>
              <a:rPr lang="de-DE" sz="1200" dirty="0" err="1">
                <a:solidFill>
                  <a:schemeClr val="tx1"/>
                </a:solidFill>
                <a:cs typeface="Times New Roman" pitchFamily="18" charset="0"/>
              </a:rPr>
              <a:t>Lockdown</a:t>
            </a:r>
            <a:r>
              <a:rPr lang="de-DE" sz="1200" dirty="0">
                <a:solidFill>
                  <a:schemeClr val="tx1"/>
                </a:solidFill>
                <a:cs typeface="Times New Roman" pitchFamily="18" charset="0"/>
              </a:rPr>
              <a:t> über den Winter und die Verzögerungen in der Impfkampagne in Europa ist davon auszugehen, dass das Volumen von 750 Mrd. Euro nicht ausreichen wird!</a:t>
            </a:r>
          </a:p>
          <a:p>
            <a:r>
              <a:rPr lang="de-DE" sz="1200" dirty="0">
                <a:solidFill>
                  <a:schemeClr val="tx1"/>
                </a:solidFill>
                <a:cs typeface="Times New Roman" pitchFamily="18" charset="0"/>
              </a:rPr>
              <a:t>Zudem kommt jetzt noch der Krieg in der Ukraine hinzu.</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Mittlerweile befindet sich die EZB in einem Dilemma, denn aufgrund der Inflation sollten eigentlich die Zügel wieder angezogen werden, und die angekündigte Reduktion der Anleihenkäufe auf 20 Mrd. Euro im Juni 2022 weiter reduziert werden. Umgekehrt droht durch die Energiekrise eine Wirtschaftskrise, die dann wieder expansive Maßnahmen seitens der EZB erwarten ließe! </a:t>
            </a:r>
          </a:p>
          <a:p>
            <a:endParaRPr lang="de-DE" sz="1200" b="1" dirty="0">
              <a:solidFill>
                <a:schemeClr val="tx1"/>
              </a:solidFill>
            </a:endParaRPr>
          </a:p>
        </p:txBody>
      </p:sp>
      <p:sp>
        <p:nvSpPr>
          <p:cNvPr id="10" name="Rechteck 9">
            <a:extLst>
              <a:ext uri="{FF2B5EF4-FFF2-40B4-BE49-F238E27FC236}">
                <a16:creationId xmlns:a16="http://schemas.microsoft.com/office/drawing/2014/main" id="{4DD70569-FD8D-422C-8EFA-67442F0DBE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108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Zinssätze</a:t>
            </a:r>
            <a:r>
              <a:rPr lang="en-US" sz="2903" b="1" dirty="0">
                <a:solidFill>
                  <a:sysClr val="windowText" lastClr="000000"/>
                </a:solidFill>
              </a:rPr>
              <a:t> EZB</a:t>
            </a:r>
            <a:endParaRPr lang="en-US" sz="2903" dirty="0">
              <a:solidFill>
                <a:sysClr val="windowText" lastClr="000000"/>
              </a:solidFill>
            </a:endParaRPr>
          </a:p>
        </p:txBody>
      </p:sp>
      <p:sp>
        <p:nvSpPr>
          <p:cNvPr id="7" name="Textfeld 6"/>
          <p:cNvSpPr txBox="1"/>
          <p:nvPr/>
        </p:nvSpPr>
        <p:spPr>
          <a:xfrm>
            <a:off x="279178" y="6384680"/>
            <a:ext cx="8426841" cy="359655"/>
          </a:xfrm>
          <a:prstGeom prst="rect">
            <a:avLst/>
          </a:prstGeom>
          <a:noFill/>
        </p:spPr>
        <p:txBody>
          <a:bodyPr wrap="square" rtlCol="0">
            <a:noAutofit/>
          </a:bodyPr>
          <a:lstStyle/>
          <a:p>
            <a:r>
              <a:rPr lang="en-GB" altLang="de-DE" sz="1089" dirty="0">
                <a:ea typeface="ＭＳ Ｐゴシック" pitchFamily="34" charset="-128"/>
              </a:rPr>
              <a:t>Source: ECB, rote </a:t>
            </a:r>
            <a:r>
              <a:rPr lang="en-GB" altLang="de-DE" sz="1089" dirty="0" err="1">
                <a:ea typeface="ＭＳ Ｐゴシック" pitchFamily="34" charset="-128"/>
              </a:rPr>
              <a:t>Reihe</a:t>
            </a:r>
            <a:r>
              <a:rPr lang="en-GB" altLang="de-DE" sz="1089" dirty="0">
                <a:ea typeface="ＭＳ Ｐゴシック" pitchFamily="34" charset="-128"/>
              </a:rPr>
              <a:t> EONIA </a:t>
            </a:r>
            <a:r>
              <a:rPr lang="en-GB" altLang="de-DE" sz="1089" dirty="0" err="1">
                <a:ea typeface="ＭＳ Ｐゴシック" pitchFamily="34" charset="-128"/>
              </a:rPr>
              <a:t>bis</a:t>
            </a:r>
            <a:r>
              <a:rPr lang="en-GB" altLang="de-DE" sz="1089" dirty="0">
                <a:ea typeface="ＭＳ Ｐゴシック" pitchFamily="34" charset="-128"/>
              </a:rPr>
              <a:t> September 2019, ab </a:t>
            </a:r>
            <a:r>
              <a:rPr lang="en-GB" altLang="de-DE" sz="1089" dirty="0" err="1">
                <a:ea typeface="ＭＳ Ｐゴシック" pitchFamily="34" charset="-128"/>
              </a:rPr>
              <a:t>Oktober</a:t>
            </a:r>
            <a:r>
              <a:rPr lang="en-GB" altLang="de-DE" sz="1089" dirty="0">
                <a:ea typeface="ＭＳ Ｐゴシック" pitchFamily="34" charset="-128"/>
              </a:rPr>
              <a:t> 2019 ESTR</a:t>
            </a:r>
          </a:p>
        </p:txBody>
      </p:sp>
      <p:sp>
        <p:nvSpPr>
          <p:cNvPr id="8" name="Text Box 2"/>
          <p:cNvSpPr txBox="1">
            <a:spLocks noChangeArrowheads="1"/>
          </p:cNvSpPr>
          <p:nvPr/>
        </p:nvSpPr>
        <p:spPr bwMode="auto">
          <a:xfrm>
            <a:off x="7321644" y="1431818"/>
            <a:ext cx="4568891" cy="14503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Wie angekündigt, hier die Entwicklung, des Leizinses im Vergleich zum EONIA, dem Zinssatz, zum dem die Banken untereinander handeln (bzw. heißt dieser Zinssatz seit dem 1.10.2019 ESTR European Short Term Rate)</a:t>
            </a:r>
          </a:p>
          <a:p>
            <a:r>
              <a:rPr lang="de-DE" sz="1200" dirty="0">
                <a:solidFill>
                  <a:schemeClr val="tx1"/>
                </a:solidFill>
                <a:cs typeface="Times New Roman" pitchFamily="18" charset="0"/>
              </a:rPr>
              <a:t>Wie Sie sehen, ist die rote Kurve bis zur Finanzkrise dem Leitzins gefolgt (man sieht die schwarze Linie nicht) und seit 2008 folgen die „privaten“ Zinsen der Einlagenfazilität (der blauen Kurve)</a:t>
            </a:r>
          </a:p>
          <a:p>
            <a:r>
              <a:rPr lang="de-DE" sz="1200" dirty="0">
                <a:solidFill>
                  <a:schemeClr val="tx1"/>
                </a:solidFill>
                <a:cs typeface="Times New Roman" pitchFamily="18" charset="0"/>
              </a:rPr>
              <a:t> </a:t>
            </a:r>
          </a:p>
          <a:p>
            <a:endParaRPr lang="de-DE" sz="1200" b="1" dirty="0">
              <a:solidFill>
                <a:schemeClr val="tx1"/>
              </a:solidFill>
            </a:endParaRPr>
          </a:p>
        </p:txBody>
      </p:sp>
      <p:sp>
        <p:nvSpPr>
          <p:cNvPr id="9" name="Text Box 2"/>
          <p:cNvSpPr txBox="1">
            <a:spLocks noChangeArrowheads="1"/>
          </p:cNvSpPr>
          <p:nvPr/>
        </p:nvSpPr>
        <p:spPr bwMode="auto">
          <a:xfrm>
            <a:off x="7373515" y="2840221"/>
            <a:ext cx="4568891" cy="526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Somit ist mittlerweile quasi die Einlagenfazilität zum „Leitzins“ geworden! </a:t>
            </a:r>
          </a:p>
          <a:p>
            <a:endParaRPr lang="de-DE" sz="1200" b="1" dirty="0">
              <a:solidFill>
                <a:schemeClr val="tx1"/>
              </a:solidFill>
            </a:endParaRPr>
          </a:p>
        </p:txBody>
      </p:sp>
      <p:sp>
        <p:nvSpPr>
          <p:cNvPr id="10" name="Text Box 2"/>
          <p:cNvSpPr txBox="1">
            <a:spLocks noChangeArrowheads="1"/>
          </p:cNvSpPr>
          <p:nvPr/>
        </p:nvSpPr>
        <p:spPr bwMode="auto">
          <a:xfrm>
            <a:off x="7373515" y="3353591"/>
            <a:ext cx="4568891" cy="526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Aktuell liegt der ESTR noch auf dem Zinssatz der Einlagenfazilität. Allerdings ist mittlerweile der Druck auch auf die kurzfristigen Zinsen zu steigen sehr groß, so dass es </a:t>
            </a:r>
            <a:r>
              <a:rPr lang="de-DE" sz="1200" dirty="0" err="1">
                <a:solidFill>
                  <a:schemeClr val="tx1"/>
                </a:solidFill>
                <a:cs typeface="Times New Roman" pitchFamily="18" charset="0"/>
              </a:rPr>
              <a:t>fragelich</a:t>
            </a:r>
            <a:r>
              <a:rPr lang="de-DE" sz="1200" dirty="0">
                <a:solidFill>
                  <a:schemeClr val="tx1"/>
                </a:solidFill>
                <a:cs typeface="Times New Roman" pitchFamily="18" charset="0"/>
              </a:rPr>
              <a:t> ist, dass die EZB diese im negativen halten wird können.</a:t>
            </a:r>
          </a:p>
          <a:p>
            <a:endParaRPr lang="de-DE" sz="1200" b="1" dirty="0">
              <a:solidFill>
                <a:schemeClr val="tx1"/>
              </a:solidFill>
            </a:endParaRPr>
          </a:p>
        </p:txBody>
      </p:sp>
      <p:sp>
        <p:nvSpPr>
          <p:cNvPr id="11" name="Rechteck 10">
            <a:extLst>
              <a:ext uri="{FF2B5EF4-FFF2-40B4-BE49-F238E27FC236}">
                <a16:creationId xmlns:a16="http://schemas.microsoft.com/office/drawing/2014/main" id="{7D24E761-D280-47AE-AC82-072B072E96D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17F9E4F4-855B-4054-8083-D145E63AA459}"/>
              </a:ext>
            </a:extLst>
          </p:cNvPr>
          <p:cNvPicPr>
            <a:picLocks noChangeAspect="1"/>
          </p:cNvPicPr>
          <p:nvPr/>
        </p:nvPicPr>
        <p:blipFill>
          <a:blip r:embed="rId3"/>
          <a:stretch>
            <a:fillRect/>
          </a:stretch>
        </p:blipFill>
        <p:spPr>
          <a:xfrm>
            <a:off x="0" y="720000"/>
            <a:ext cx="6921127" cy="5040000"/>
          </a:xfrm>
          <a:prstGeom prst="rect">
            <a:avLst/>
          </a:prstGeom>
        </p:spPr>
      </p:pic>
    </p:spTree>
    <p:extLst>
      <p:ext uri="{BB962C8B-B14F-4D97-AF65-F5344CB8AC3E}">
        <p14:creationId xmlns:p14="http://schemas.microsoft.com/office/powerpoint/2010/main" val="27435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8B4DB296-ACF3-4FC5-AA38-193857418E34}"/>
              </a:ext>
            </a:extLst>
          </p:cNvPr>
          <p:cNvPicPr>
            <a:picLocks noChangeAspect="1"/>
          </p:cNvPicPr>
          <p:nvPr/>
        </p:nvPicPr>
        <p:blipFill>
          <a:blip r:embed="rId3"/>
          <a:stretch>
            <a:fillRect/>
          </a:stretch>
        </p:blipFill>
        <p:spPr>
          <a:xfrm>
            <a:off x="0" y="1080000"/>
            <a:ext cx="6911866" cy="4680000"/>
          </a:xfrm>
          <a:prstGeom prst="rect">
            <a:avLst/>
          </a:prstGeom>
        </p:spPr>
      </p:pic>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Anleihenkaufprogramm</a:t>
            </a:r>
            <a:r>
              <a:rPr lang="en-US" sz="2903" b="1" dirty="0">
                <a:solidFill>
                  <a:sysClr val="windowText" lastClr="000000"/>
                </a:solidFill>
              </a:rPr>
              <a:t> der EZB</a:t>
            </a:r>
            <a:endParaRPr lang="en-US" sz="2903" dirty="0">
              <a:solidFill>
                <a:sysClr val="windowText" lastClr="000000"/>
              </a:solidFill>
            </a:endParaRPr>
          </a:p>
        </p:txBody>
      </p:sp>
      <p:sp>
        <p:nvSpPr>
          <p:cNvPr id="7" name="Textfeld 6"/>
          <p:cNvSpPr txBox="1"/>
          <p:nvPr/>
        </p:nvSpPr>
        <p:spPr>
          <a:xfrm>
            <a:off x="845311" y="6175744"/>
            <a:ext cx="8426841" cy="359655"/>
          </a:xfrm>
          <a:prstGeom prst="rect">
            <a:avLst/>
          </a:prstGeom>
          <a:noFill/>
        </p:spPr>
        <p:txBody>
          <a:bodyPr wrap="square" rtlCol="0">
            <a:noAutofit/>
          </a:bodyPr>
          <a:lstStyle/>
          <a:p>
            <a:r>
              <a:rPr lang="en-GB" altLang="de-DE" sz="1089" dirty="0">
                <a:ea typeface="ＭＳ Ｐゴシック" pitchFamily="34" charset="-128"/>
              </a:rPr>
              <a:t>Source: ECB, Asset Purchase Program </a:t>
            </a:r>
          </a:p>
          <a:p>
            <a:r>
              <a:rPr lang="de-DE" sz="1100" dirty="0">
                <a:hlinkClick r:id="rId4"/>
              </a:rPr>
              <a:t>https://www.ecb.europa.eu/mopo/implement/omt/html/index.en.html</a:t>
            </a:r>
            <a:endParaRPr lang="en-GB" altLang="de-DE" sz="1089" dirty="0">
              <a:ea typeface="ＭＳ Ｐゴシック" pitchFamily="34" charset="-128"/>
            </a:endParaRPr>
          </a:p>
        </p:txBody>
      </p:sp>
      <p:sp>
        <p:nvSpPr>
          <p:cNvPr id="8" name="Text Box 2"/>
          <p:cNvSpPr txBox="1">
            <a:spLocks noChangeArrowheads="1"/>
          </p:cNvSpPr>
          <p:nvPr/>
        </p:nvSpPr>
        <p:spPr bwMode="auto">
          <a:xfrm>
            <a:off x="8534400" y="1196434"/>
            <a:ext cx="3495874" cy="8687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Ca. 25% dieses Volumens entfallen auf  deutsche Staatsanleihen, da Deutschland etwa 25% Anteil an der EZB hält! (vgl. unsere Abschätzung bzgl. der </a:t>
            </a:r>
            <a:r>
              <a:rPr lang="de-DE" sz="1200" dirty="0" err="1">
                <a:solidFill>
                  <a:schemeClr val="tx1"/>
                </a:solidFill>
                <a:cs typeface="Times New Roman" pitchFamily="18" charset="0"/>
              </a:rPr>
              <a:t>Geldmege</a:t>
            </a:r>
            <a:r>
              <a:rPr lang="de-DE" sz="1200" dirty="0">
                <a:solidFill>
                  <a:schemeClr val="tx1"/>
                </a:solidFill>
                <a:cs typeface="Times New Roman" pitchFamily="18" charset="0"/>
              </a:rPr>
              <a:t> im Euroraum!) Kapitalschlüssel!</a:t>
            </a:r>
          </a:p>
          <a:p>
            <a:endParaRPr lang="de-DE" sz="1200" dirty="0">
              <a:solidFill>
                <a:schemeClr val="tx1"/>
              </a:solidFill>
              <a:cs typeface="Times New Roman" pitchFamily="18" charset="0"/>
            </a:endParaRPr>
          </a:p>
          <a:p>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8534400" y="2178778"/>
            <a:ext cx="3495874" cy="489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Wieviel Prozent unserer Staatsschuld liegt damit bei der EZB?</a:t>
            </a:r>
          </a:p>
          <a:p>
            <a:endParaRPr lang="de-DE" sz="1200" b="1" dirty="0">
              <a:solidFill>
                <a:schemeClr val="tx1"/>
              </a:solidFill>
            </a:endParaRPr>
          </a:p>
        </p:txBody>
      </p:sp>
      <p:sp>
        <p:nvSpPr>
          <p:cNvPr id="10" name="Text Box 2"/>
          <p:cNvSpPr txBox="1">
            <a:spLocks noChangeArrowheads="1"/>
          </p:cNvSpPr>
          <p:nvPr/>
        </p:nvSpPr>
        <p:spPr bwMode="auto">
          <a:xfrm>
            <a:off x="8605936" y="2772825"/>
            <a:ext cx="3495874" cy="6608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So etwas nenne ich Münchhausenfinanzierung!</a:t>
            </a:r>
          </a:p>
          <a:p>
            <a:r>
              <a:rPr lang="de-DE" sz="1200" dirty="0">
                <a:solidFill>
                  <a:schemeClr val="tx1"/>
                </a:solidFill>
                <a:cs typeface="Times New Roman" pitchFamily="18" charset="0"/>
              </a:rPr>
              <a:t>Wir drucken unser eigenes Geld und kaufen damit dann unsere eigenen Schuldtitel auf!</a:t>
            </a:r>
          </a:p>
          <a:p>
            <a:endParaRPr lang="de-DE" sz="1200" b="1" dirty="0">
              <a:solidFill>
                <a:schemeClr val="tx1"/>
              </a:solidFill>
            </a:endParaRPr>
          </a:p>
        </p:txBody>
      </p:sp>
      <p:sp>
        <p:nvSpPr>
          <p:cNvPr id="11" name="Text Box 2"/>
          <p:cNvSpPr txBox="1">
            <a:spLocks noChangeArrowheads="1"/>
          </p:cNvSpPr>
          <p:nvPr/>
        </p:nvSpPr>
        <p:spPr bwMode="auto">
          <a:xfrm>
            <a:off x="8534400" y="3506447"/>
            <a:ext cx="3495874" cy="6608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Insbesondere der jüngste Anstieg ist der Beginn der Ankäufe im Zuge der </a:t>
            </a:r>
            <a:r>
              <a:rPr lang="de-DE" sz="1200" dirty="0" err="1">
                <a:solidFill>
                  <a:schemeClr val="tx1"/>
                </a:solidFill>
                <a:cs typeface="Times New Roman" pitchFamily="18" charset="0"/>
              </a:rPr>
              <a:t>Coronakrise</a:t>
            </a:r>
            <a:endParaRPr lang="de-DE" sz="1200" dirty="0">
              <a:solidFill>
                <a:schemeClr val="tx1"/>
              </a:solidFill>
              <a:cs typeface="Times New Roman" pitchFamily="18" charset="0"/>
            </a:endParaRPr>
          </a:p>
          <a:p>
            <a:endParaRPr lang="de-DE" sz="1200" b="1" dirty="0">
              <a:solidFill>
                <a:schemeClr val="tx1"/>
              </a:solidFill>
            </a:endParaRPr>
          </a:p>
        </p:txBody>
      </p:sp>
      <p:sp>
        <p:nvSpPr>
          <p:cNvPr id="12" name="Rechteck 11"/>
          <p:cNvSpPr/>
          <p:nvPr/>
        </p:nvSpPr>
        <p:spPr>
          <a:xfrm>
            <a:off x="5925339" y="1497440"/>
            <a:ext cx="914661" cy="394468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p:cNvCxnSpPr/>
          <p:nvPr/>
        </p:nvCxnSpPr>
        <p:spPr>
          <a:xfrm flipH="1" flipV="1">
            <a:off x="6988029" y="1677798"/>
            <a:ext cx="3114176" cy="219882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 Box 2"/>
          <p:cNvSpPr txBox="1">
            <a:spLocks noChangeArrowheads="1"/>
          </p:cNvSpPr>
          <p:nvPr/>
        </p:nvSpPr>
        <p:spPr bwMode="auto">
          <a:xfrm>
            <a:off x="8531424" y="3950002"/>
            <a:ext cx="3495874" cy="19350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Insgesamt </a:t>
            </a:r>
            <a:r>
              <a:rPr lang="de-DE" sz="1200" dirty="0" err="1">
                <a:solidFill>
                  <a:schemeClr val="tx1"/>
                </a:solidFill>
                <a:cs typeface="Times New Roman" pitchFamily="18" charset="0"/>
              </a:rPr>
              <a:t>hät</a:t>
            </a:r>
            <a:r>
              <a:rPr lang="de-DE" sz="1200" dirty="0">
                <a:solidFill>
                  <a:schemeClr val="tx1"/>
                </a:solidFill>
                <a:cs typeface="Times New Roman" pitchFamily="18" charset="0"/>
              </a:rPr>
              <a:t> die EZB </a:t>
            </a:r>
            <a:r>
              <a:rPr lang="de-DE" sz="1200" dirty="0" err="1">
                <a:solidFill>
                  <a:schemeClr val="tx1"/>
                </a:solidFill>
                <a:cs typeface="Times New Roman" pitchFamily="18" charset="0"/>
              </a:rPr>
              <a:t>mitterweile</a:t>
            </a:r>
            <a:r>
              <a:rPr lang="de-DE" sz="1200" dirty="0">
                <a:solidFill>
                  <a:schemeClr val="tx1"/>
                </a:solidFill>
                <a:cs typeface="Times New Roman" pitchFamily="18" charset="0"/>
              </a:rPr>
              <a:t> rund ein Viertel der Staatsanleihen des Euroraums. Zu einem Großteil sind wir damit uns selbst verschuldet, denn die EZB gehört wiederum den Staaten der Eurozone. Das Problem gegenüber einer privaten Verschuldung der Staaten bei seiner Bevölkerung ist, dass der Gegenwert der aufgekauften Kredite nicht privates Geld und damit die Produktivität der Menschen ist, sondern Zentralbankgeld, welches grundsätzlich frei vermehrbar ist (vgl. fiat </a:t>
            </a:r>
            <a:r>
              <a:rPr lang="de-DE" sz="1200" dirty="0" err="1">
                <a:solidFill>
                  <a:schemeClr val="tx1"/>
                </a:solidFill>
                <a:cs typeface="Times New Roman" pitchFamily="18" charset="0"/>
              </a:rPr>
              <a:t>money</a:t>
            </a:r>
            <a:r>
              <a:rPr lang="de-DE" sz="1200" dirty="0">
                <a:solidFill>
                  <a:schemeClr val="tx1"/>
                </a:solidFill>
                <a:cs typeface="Times New Roman" pitchFamily="18" charset="0"/>
              </a:rPr>
              <a:t>)</a:t>
            </a:r>
          </a:p>
          <a:p>
            <a:endParaRPr lang="de-DE" sz="1200" b="1" dirty="0">
              <a:solidFill>
                <a:schemeClr val="tx1"/>
              </a:solidFill>
            </a:endParaRPr>
          </a:p>
        </p:txBody>
      </p:sp>
      <p:sp>
        <p:nvSpPr>
          <p:cNvPr id="15" name="Rechteck 14">
            <a:extLst>
              <a:ext uri="{FF2B5EF4-FFF2-40B4-BE49-F238E27FC236}">
                <a16:creationId xmlns:a16="http://schemas.microsoft.com/office/drawing/2014/main" id="{AE1B2C3C-8D1B-4423-819D-C97BC6D0858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663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animBg="1"/>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01053983-157F-4707-92DF-C4F2D73B21A3}"/>
              </a:ext>
            </a:extLst>
          </p:cNvPr>
          <p:cNvPicPr>
            <a:picLocks noChangeAspect="1"/>
          </p:cNvPicPr>
          <p:nvPr/>
        </p:nvPicPr>
        <p:blipFill>
          <a:blip r:embed="rId3"/>
          <a:stretch>
            <a:fillRect/>
          </a:stretch>
        </p:blipFill>
        <p:spPr>
          <a:xfrm>
            <a:off x="0" y="1080000"/>
            <a:ext cx="6309474" cy="4320000"/>
          </a:xfrm>
          <a:prstGeom prst="rect">
            <a:avLst/>
          </a:prstGeom>
        </p:spPr>
      </p:pic>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Zentralbankbilanz</a:t>
            </a:r>
            <a:endParaRPr lang="en-US" sz="2903" dirty="0">
              <a:solidFill>
                <a:sysClr val="windowText" lastClr="000000"/>
              </a:solidFill>
            </a:endParaRPr>
          </a:p>
        </p:txBody>
      </p:sp>
      <p:sp>
        <p:nvSpPr>
          <p:cNvPr id="7" name="Textfeld 6"/>
          <p:cNvSpPr txBox="1"/>
          <p:nvPr/>
        </p:nvSpPr>
        <p:spPr>
          <a:xfrm>
            <a:off x="1784593" y="6237948"/>
            <a:ext cx="8426841" cy="359655"/>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8" name="Text Box 2"/>
          <p:cNvSpPr txBox="1">
            <a:spLocks noChangeArrowheads="1"/>
          </p:cNvSpPr>
          <p:nvPr/>
        </p:nvSpPr>
        <p:spPr bwMode="auto">
          <a:xfrm>
            <a:off x="1755917" y="3598739"/>
            <a:ext cx="1641555"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Beginn der Finanzkrise</a:t>
            </a:r>
          </a:p>
          <a:p>
            <a:endParaRPr lang="de-DE" sz="1200" b="1" dirty="0">
              <a:solidFill>
                <a:schemeClr val="tx1"/>
              </a:solidFill>
            </a:endParaRPr>
          </a:p>
        </p:txBody>
      </p:sp>
      <p:sp>
        <p:nvSpPr>
          <p:cNvPr id="10" name="Text Box 2"/>
          <p:cNvSpPr txBox="1">
            <a:spLocks noChangeArrowheads="1"/>
          </p:cNvSpPr>
          <p:nvPr/>
        </p:nvSpPr>
        <p:spPr bwMode="auto">
          <a:xfrm>
            <a:off x="2727567" y="3136025"/>
            <a:ext cx="1545984"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Bazooka 2x500 Mrd. Euro für drei Jahre</a:t>
            </a:r>
          </a:p>
          <a:p>
            <a:endParaRPr lang="de-DE" sz="1200" b="1" dirty="0">
              <a:solidFill>
                <a:schemeClr val="tx1"/>
              </a:solidFill>
            </a:endParaRPr>
          </a:p>
        </p:txBody>
      </p:sp>
      <p:sp>
        <p:nvSpPr>
          <p:cNvPr id="11" name="Text Box 2"/>
          <p:cNvSpPr txBox="1">
            <a:spLocks noChangeArrowheads="1"/>
          </p:cNvSpPr>
          <p:nvPr/>
        </p:nvSpPr>
        <p:spPr bwMode="auto">
          <a:xfrm>
            <a:off x="4330810" y="2936605"/>
            <a:ext cx="1070152"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err="1">
                <a:solidFill>
                  <a:schemeClr val="tx1"/>
                </a:solidFill>
                <a:cs typeface="Times New Roman" pitchFamily="18" charset="0"/>
              </a:rPr>
              <a:t>Anleihenkauf</a:t>
            </a:r>
            <a:r>
              <a:rPr lang="de-DE" sz="1200" dirty="0">
                <a:solidFill>
                  <a:schemeClr val="tx1"/>
                </a:solidFill>
                <a:cs typeface="Times New Roman" pitchFamily="18" charset="0"/>
              </a:rPr>
              <a:t>-programm</a:t>
            </a:r>
          </a:p>
          <a:p>
            <a:endParaRPr lang="de-DE" sz="1200" b="1" dirty="0">
              <a:solidFill>
                <a:schemeClr val="tx1"/>
              </a:solidFill>
            </a:endParaRPr>
          </a:p>
        </p:txBody>
      </p:sp>
      <p:sp>
        <p:nvSpPr>
          <p:cNvPr id="12" name="Text Box 2"/>
          <p:cNvSpPr txBox="1">
            <a:spLocks noChangeArrowheads="1"/>
          </p:cNvSpPr>
          <p:nvPr/>
        </p:nvSpPr>
        <p:spPr bwMode="auto">
          <a:xfrm>
            <a:off x="5003736" y="1844959"/>
            <a:ext cx="1191456"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Corona-Krise</a:t>
            </a:r>
          </a:p>
          <a:p>
            <a:r>
              <a:rPr lang="de-DE" sz="1200" dirty="0">
                <a:solidFill>
                  <a:schemeClr val="tx1"/>
                </a:solidFill>
                <a:cs typeface="Times New Roman" pitchFamily="18" charset="0"/>
              </a:rPr>
              <a:t>+ ca. 750 Mrd.</a:t>
            </a:r>
          </a:p>
          <a:p>
            <a:endParaRPr lang="de-DE" sz="1200" b="1" dirty="0">
              <a:solidFill>
                <a:schemeClr val="tx1"/>
              </a:solidFill>
            </a:endParaRPr>
          </a:p>
        </p:txBody>
      </p:sp>
      <p:sp>
        <p:nvSpPr>
          <p:cNvPr id="13" name="Text Box 2"/>
          <p:cNvSpPr txBox="1">
            <a:spLocks noChangeArrowheads="1"/>
          </p:cNvSpPr>
          <p:nvPr/>
        </p:nvSpPr>
        <p:spPr bwMode="auto">
          <a:xfrm>
            <a:off x="8844638" y="1177388"/>
            <a:ext cx="2926708" cy="37340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Seit der Finanzkrise hat die EZB ihre Bilanzsumme mehr als verfünffacht!</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Aus der klassischen Argumentation der Quantitätstheorie heraus sollte diese drastische Geldmengenausweitung zu steigenden Preisen führen</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Dieser Effekt ist allerdings auch zum Leidwesen der EZB bisher nicht eingetreten</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und jetzt kommen die nächsten Monate noch ganz andere Herausforderungen auf uns zu!</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Ich hoffe Sie erkennen, wie wichtig ein makroökonomisches Grundverständnis ist, um auch betriebswirtschaftlich die Wettbewerbsposition am Markt bewerten zu können! </a:t>
            </a:r>
          </a:p>
          <a:p>
            <a:endParaRPr lang="de-DE" sz="1200" b="1" dirty="0">
              <a:solidFill>
                <a:schemeClr val="tx1"/>
              </a:solidFill>
            </a:endParaRPr>
          </a:p>
        </p:txBody>
      </p:sp>
      <p:sp>
        <p:nvSpPr>
          <p:cNvPr id="14" name="Text Box 2"/>
          <p:cNvSpPr txBox="1">
            <a:spLocks noChangeArrowheads="1"/>
          </p:cNvSpPr>
          <p:nvPr/>
        </p:nvSpPr>
        <p:spPr bwMode="auto">
          <a:xfrm>
            <a:off x="6405893" y="4697936"/>
            <a:ext cx="5309785" cy="1192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rPr>
              <a:t>Insbesondere das zusätzliche Volumen von knapp 1 Bio. Euro führt dazu, dass die EZB mittlerweile eine Bilanzsumme aufweist, die rund der Hälfte der Euro-Geldmenge M3 entspricht. An dieser Größenordnung lässt sich direkt die massive Intervention durch die Zentralbank an den Geldmärkten ablesen, weswegen davon auszugehen ist, dass hier mittlerweile zu einem Großteil die Marktkräfte außer Kraft gesetzt worden sind</a:t>
            </a:r>
          </a:p>
        </p:txBody>
      </p:sp>
      <p:sp>
        <p:nvSpPr>
          <p:cNvPr id="15" name="Rechteck 14"/>
          <p:cNvSpPr/>
          <p:nvPr/>
        </p:nvSpPr>
        <p:spPr>
          <a:xfrm>
            <a:off x="5718010" y="1587129"/>
            <a:ext cx="532850" cy="36276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 name="Gerade Verbindung mit Pfeil 15"/>
          <p:cNvCxnSpPr/>
          <p:nvPr/>
        </p:nvCxnSpPr>
        <p:spPr>
          <a:xfrm flipH="1" flipV="1">
            <a:off x="6306528" y="1844959"/>
            <a:ext cx="3122196" cy="31103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278795BD-CC52-431C-AE80-3AAC753C7D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8" name="Text Box 2">
            <a:extLst>
              <a:ext uri="{FF2B5EF4-FFF2-40B4-BE49-F238E27FC236}">
                <a16:creationId xmlns:a16="http://schemas.microsoft.com/office/drawing/2014/main" id="{6AFD1E27-48E4-4516-A4E3-05692BAD587A}"/>
              </a:ext>
            </a:extLst>
          </p:cNvPr>
          <p:cNvSpPr txBox="1">
            <a:spLocks noChangeArrowheads="1"/>
          </p:cNvSpPr>
          <p:nvPr/>
        </p:nvSpPr>
        <p:spPr bwMode="auto">
          <a:xfrm>
            <a:off x="2849527" y="5838842"/>
            <a:ext cx="8866152" cy="929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rPr>
              <a:t>Letztlich ist sicher auch diese enorme Ausweitung der Geldbasis im Zusammenhang mit den steigenden Preisen zu sehen. Güterknappheit trifft auf enorm viel Geld im Markt. Letztlich kann hier einfach mit der Quantitätstheorie argumentiert werden. So zeigt sich wieder, dass sich das Marktgeschehen den grundsätzlichen Zusammenhängen nicht entziehen kann, zumindest dann nicht, wenn die Institutionen nicht rechtzeitig gegensteuern!</a:t>
            </a:r>
          </a:p>
        </p:txBody>
      </p:sp>
    </p:spTree>
    <p:extLst>
      <p:ext uri="{BB962C8B-B14F-4D97-AF65-F5344CB8AC3E}">
        <p14:creationId xmlns:p14="http://schemas.microsoft.com/office/powerpoint/2010/main" val="410979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P spid="14" grpId="0"/>
      <p:bldP spid="15" grpId="0" animBg="1"/>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B5613745-6D65-49FA-875E-DC3450A7D9E3}"/>
              </a:ext>
            </a:extLst>
          </p:cNvPr>
          <p:cNvPicPr>
            <a:picLocks noChangeAspect="1"/>
          </p:cNvPicPr>
          <p:nvPr/>
        </p:nvPicPr>
        <p:blipFill>
          <a:blip r:embed="rId3"/>
          <a:stretch>
            <a:fillRect/>
          </a:stretch>
        </p:blipFill>
        <p:spPr>
          <a:xfrm>
            <a:off x="0" y="720000"/>
            <a:ext cx="6172839" cy="3600000"/>
          </a:xfrm>
          <a:prstGeom prst="rect">
            <a:avLst/>
          </a:prstGeom>
        </p:spPr>
      </p:pic>
      <p:sp>
        <p:nvSpPr>
          <p:cNvPr id="6" name="TextShape 2"/>
          <p:cNvSpPr txBox="1"/>
          <p:nvPr/>
        </p:nvSpPr>
        <p:spPr>
          <a:xfrm>
            <a:off x="11341"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Verzinsung</a:t>
            </a:r>
            <a:r>
              <a:rPr lang="en-US" sz="2903" b="1" dirty="0">
                <a:solidFill>
                  <a:sysClr val="windowText" lastClr="000000"/>
                </a:solidFill>
              </a:rPr>
              <a:t> 10j </a:t>
            </a:r>
            <a:r>
              <a:rPr lang="en-US" sz="2903" b="1" dirty="0" err="1">
                <a:solidFill>
                  <a:sysClr val="windowText" lastClr="000000"/>
                </a:solidFill>
              </a:rPr>
              <a:t>Staatsanleihen</a:t>
            </a:r>
            <a:r>
              <a:rPr lang="en-US" sz="2903" b="1" dirty="0">
                <a:solidFill>
                  <a:sysClr val="windowText" lastClr="000000"/>
                </a:solidFill>
              </a:rPr>
              <a:t> </a:t>
            </a:r>
            <a:r>
              <a:rPr lang="en-US" sz="2903" b="1" dirty="0" err="1">
                <a:solidFill>
                  <a:sysClr val="windowText" lastClr="000000"/>
                </a:solidFill>
              </a:rPr>
              <a:t>Euroraum</a:t>
            </a:r>
            <a:endParaRPr lang="en-US" sz="2903" dirty="0">
              <a:solidFill>
                <a:sysClr val="windowText" lastClr="000000"/>
              </a:solidFill>
            </a:endParaRPr>
          </a:p>
        </p:txBody>
      </p:sp>
      <p:sp>
        <p:nvSpPr>
          <p:cNvPr id="7" name="Textfeld 6"/>
          <p:cNvSpPr txBox="1"/>
          <p:nvPr/>
        </p:nvSpPr>
        <p:spPr>
          <a:xfrm>
            <a:off x="196731" y="4514688"/>
            <a:ext cx="857918" cy="359655"/>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8" name="Text Box 2"/>
          <p:cNvSpPr txBox="1">
            <a:spLocks noChangeArrowheads="1"/>
          </p:cNvSpPr>
          <p:nvPr/>
        </p:nvSpPr>
        <p:spPr bwMode="auto">
          <a:xfrm>
            <a:off x="6977503" y="242945"/>
            <a:ext cx="5167844" cy="12396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Dies ist mein Lieblingsbild zur Finanzkrise!</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Aktuell kann man konstatieren, dass „die Finanzmärkte“ derzeit kein divergierendes Risiko in der Eurozone anzeigen, sondern die Coronakrise als aggregierten Schock bewerten, der mehr oder weniger alle Länder der Eurozone gleichermaßen trifft Ähnliches scheint für die Ukrainekrise zu gelten, denn alle Zinsen gehen parallel nach oben.</a:t>
            </a:r>
          </a:p>
          <a:p>
            <a:endParaRPr lang="de-DE" sz="1200" b="1" dirty="0">
              <a:solidFill>
                <a:schemeClr val="tx1"/>
              </a:solidFill>
            </a:endParaRPr>
          </a:p>
        </p:txBody>
      </p:sp>
      <p:sp>
        <p:nvSpPr>
          <p:cNvPr id="9" name="Text Box 2"/>
          <p:cNvSpPr txBox="1">
            <a:spLocks noChangeArrowheads="1"/>
          </p:cNvSpPr>
          <p:nvPr/>
        </p:nvSpPr>
        <p:spPr bwMode="auto">
          <a:xfrm>
            <a:off x="6871755" y="1780670"/>
            <a:ext cx="5167844" cy="2845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Warum ist dieses Bild für die Finanzkrise so interessant?</a:t>
            </a:r>
          </a:p>
          <a:p>
            <a:endParaRPr lang="de-DE" sz="1200" b="1" dirty="0">
              <a:solidFill>
                <a:schemeClr val="tx1"/>
              </a:solidFill>
            </a:endParaRPr>
          </a:p>
        </p:txBody>
      </p:sp>
      <p:sp>
        <p:nvSpPr>
          <p:cNvPr id="10" name="Text Box 2"/>
          <p:cNvSpPr txBox="1">
            <a:spLocks noChangeArrowheads="1"/>
          </p:cNvSpPr>
          <p:nvPr/>
        </p:nvSpPr>
        <p:spPr bwMode="auto">
          <a:xfrm>
            <a:off x="6871755" y="2113462"/>
            <a:ext cx="5167844" cy="685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Im Zuge der Einführung des Euro gab es die sogenannte </a:t>
            </a:r>
            <a:r>
              <a:rPr lang="de-DE" sz="1200" dirty="0" err="1">
                <a:solidFill>
                  <a:schemeClr val="tx1"/>
                </a:solidFill>
                <a:cs typeface="Times New Roman" pitchFamily="18" charset="0"/>
              </a:rPr>
              <a:t>No</a:t>
            </a:r>
            <a:r>
              <a:rPr lang="de-DE" sz="1200" dirty="0">
                <a:solidFill>
                  <a:schemeClr val="tx1"/>
                </a:solidFill>
                <a:cs typeface="Times New Roman" pitchFamily="18" charset="0"/>
              </a:rPr>
              <a:t>-</a:t>
            </a:r>
            <a:r>
              <a:rPr lang="de-DE" sz="1200" dirty="0" err="1">
                <a:solidFill>
                  <a:schemeClr val="tx1"/>
                </a:solidFill>
                <a:cs typeface="Times New Roman" pitchFamily="18" charset="0"/>
              </a:rPr>
              <a:t>Bail</a:t>
            </a:r>
            <a:r>
              <a:rPr lang="de-DE" sz="1200" dirty="0">
                <a:solidFill>
                  <a:schemeClr val="tx1"/>
                </a:solidFill>
                <a:cs typeface="Times New Roman" pitchFamily="18" charset="0"/>
              </a:rPr>
              <a:t>-Out-Klausel, welche besagte, dass es den Euroländern verboten war gegenseitig für die Schulden einzustehen</a:t>
            </a:r>
          </a:p>
          <a:p>
            <a:endParaRPr lang="de-DE" sz="1200" b="1" dirty="0">
              <a:solidFill>
                <a:schemeClr val="tx1"/>
              </a:solidFill>
            </a:endParaRPr>
          </a:p>
        </p:txBody>
      </p:sp>
      <p:sp>
        <p:nvSpPr>
          <p:cNvPr id="11" name="Text Box 2"/>
          <p:cNvSpPr txBox="1">
            <a:spLocks noChangeArrowheads="1"/>
          </p:cNvSpPr>
          <p:nvPr/>
        </p:nvSpPr>
        <p:spPr bwMode="auto">
          <a:xfrm>
            <a:off x="6871755" y="2785266"/>
            <a:ext cx="5167844" cy="4890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Mit Start des Euro 1999 sehen wir allerdings ein „Zusammenschnurren“ der Zinsen im Eurogebiet auf das niedrigste Niveau (nämlich Deutschland)</a:t>
            </a:r>
          </a:p>
          <a:p>
            <a:endParaRPr lang="de-DE" sz="1200" b="1" dirty="0">
              <a:solidFill>
                <a:schemeClr val="tx1"/>
              </a:solidFill>
            </a:endParaRPr>
          </a:p>
        </p:txBody>
      </p:sp>
      <p:sp>
        <p:nvSpPr>
          <p:cNvPr id="12" name="Text Box 2"/>
          <p:cNvSpPr txBox="1">
            <a:spLocks noChangeArrowheads="1"/>
          </p:cNvSpPr>
          <p:nvPr/>
        </p:nvSpPr>
        <p:spPr bwMode="auto">
          <a:xfrm>
            <a:off x="6871755" y="3357517"/>
            <a:ext cx="516784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Was bedeutet nochmal ein Zinssatz für Staatsanleihen?</a:t>
            </a:r>
          </a:p>
          <a:p>
            <a:endParaRPr lang="de-DE" sz="1200" b="1" dirty="0">
              <a:solidFill>
                <a:schemeClr val="tx1"/>
              </a:solidFill>
            </a:endParaRPr>
          </a:p>
        </p:txBody>
      </p:sp>
      <p:sp>
        <p:nvSpPr>
          <p:cNvPr id="13" name="Text Box 2"/>
          <p:cNvSpPr txBox="1">
            <a:spLocks noChangeArrowheads="1"/>
          </p:cNvSpPr>
          <p:nvPr/>
        </p:nvSpPr>
        <p:spPr bwMode="auto">
          <a:xfrm>
            <a:off x="6825102" y="3645024"/>
            <a:ext cx="516784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Dies ist der Zinssatz, zu dem sich die Staaten Refinanzieren. D.h. bei schlechter Bonität zahlt mal hohe Zinsen, bei guter Bonität niedrige Zinsen</a:t>
            </a:r>
          </a:p>
          <a:p>
            <a:endParaRPr lang="de-DE" sz="1200" b="1" dirty="0">
              <a:solidFill>
                <a:schemeClr val="tx1"/>
              </a:solidFill>
            </a:endParaRPr>
          </a:p>
        </p:txBody>
      </p:sp>
      <p:sp>
        <p:nvSpPr>
          <p:cNvPr id="14" name="Text Box 2"/>
          <p:cNvSpPr txBox="1">
            <a:spLocks noChangeArrowheads="1"/>
          </p:cNvSpPr>
          <p:nvPr/>
        </p:nvSpPr>
        <p:spPr bwMode="auto">
          <a:xfrm>
            <a:off x="119501" y="4709398"/>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Sicher nicht. Auch damals war bekannt, dass insbesondere Italien mit einer enorm hohen Staatsverschuldung ein Problem hat</a:t>
            </a:r>
          </a:p>
          <a:p>
            <a:endParaRPr lang="de-DE" sz="1200" b="1" dirty="0">
              <a:solidFill>
                <a:schemeClr val="tx1"/>
              </a:solidFill>
            </a:endParaRPr>
          </a:p>
        </p:txBody>
      </p:sp>
      <p:sp>
        <p:nvSpPr>
          <p:cNvPr id="15" name="Text Box 2"/>
          <p:cNvSpPr txBox="1">
            <a:spLocks noChangeArrowheads="1"/>
          </p:cNvSpPr>
          <p:nvPr/>
        </p:nvSpPr>
        <p:spPr bwMode="auto">
          <a:xfrm>
            <a:off x="6668279" y="4272515"/>
            <a:ext cx="5477068"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Haben die Märkte damit gesagt, die Bonität aller Euro-Länder  ist ab 1999 ist gleich?</a:t>
            </a:r>
          </a:p>
          <a:p>
            <a:endParaRPr lang="de-DE" sz="1200" b="1" dirty="0">
              <a:solidFill>
                <a:schemeClr val="tx1"/>
              </a:solidFill>
            </a:endParaRPr>
          </a:p>
        </p:txBody>
      </p:sp>
      <p:sp>
        <p:nvSpPr>
          <p:cNvPr id="16" name="Text Box 2"/>
          <p:cNvSpPr txBox="1">
            <a:spLocks noChangeArrowheads="1"/>
          </p:cNvSpPr>
          <p:nvPr/>
        </p:nvSpPr>
        <p:spPr bwMode="auto">
          <a:xfrm>
            <a:off x="119501" y="4957464"/>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Was bedeuten aber dann die einheitlichen Zinsen?</a:t>
            </a:r>
          </a:p>
          <a:p>
            <a:endParaRPr lang="de-DE" sz="1200" b="1" dirty="0">
              <a:solidFill>
                <a:schemeClr val="tx1"/>
              </a:solidFill>
            </a:endParaRPr>
          </a:p>
        </p:txBody>
      </p:sp>
      <p:sp>
        <p:nvSpPr>
          <p:cNvPr id="17" name="Text Box 2"/>
          <p:cNvSpPr txBox="1">
            <a:spLocks noChangeArrowheads="1"/>
          </p:cNvSpPr>
          <p:nvPr/>
        </p:nvSpPr>
        <p:spPr bwMode="auto">
          <a:xfrm>
            <a:off x="119501" y="5184685"/>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Die Märkte haben quasi darauf gewettet, dass im Falle des Falles die </a:t>
            </a:r>
            <a:r>
              <a:rPr lang="de-DE" sz="1200" dirty="0" err="1">
                <a:solidFill>
                  <a:schemeClr val="tx1"/>
                </a:solidFill>
                <a:cs typeface="Times New Roman" pitchFamily="18" charset="0"/>
              </a:rPr>
              <a:t>No</a:t>
            </a:r>
            <a:r>
              <a:rPr lang="de-DE" sz="1200" dirty="0">
                <a:solidFill>
                  <a:schemeClr val="tx1"/>
                </a:solidFill>
                <a:cs typeface="Times New Roman" pitchFamily="18" charset="0"/>
              </a:rPr>
              <a:t>-</a:t>
            </a:r>
            <a:r>
              <a:rPr lang="de-DE" sz="1200" dirty="0" err="1">
                <a:solidFill>
                  <a:schemeClr val="tx1"/>
                </a:solidFill>
                <a:cs typeface="Times New Roman" pitchFamily="18" charset="0"/>
              </a:rPr>
              <a:t>Bail</a:t>
            </a:r>
            <a:r>
              <a:rPr lang="de-DE" sz="1200" dirty="0">
                <a:solidFill>
                  <a:schemeClr val="tx1"/>
                </a:solidFill>
                <a:cs typeface="Times New Roman" pitchFamily="18" charset="0"/>
              </a:rPr>
              <a:t>-Out-Klausel nicht greift</a:t>
            </a:r>
          </a:p>
          <a:p>
            <a:endParaRPr lang="de-DE" sz="1200" b="1" dirty="0">
              <a:solidFill>
                <a:schemeClr val="tx1"/>
              </a:solidFill>
            </a:endParaRPr>
          </a:p>
        </p:txBody>
      </p:sp>
      <p:sp>
        <p:nvSpPr>
          <p:cNvPr id="18" name="Text Box 2"/>
          <p:cNvSpPr txBox="1">
            <a:spLocks noChangeArrowheads="1"/>
          </p:cNvSpPr>
          <p:nvPr/>
        </p:nvSpPr>
        <p:spPr bwMode="auto">
          <a:xfrm>
            <a:off x="119501" y="5406387"/>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Letztlich muss man sagen, dass die Wette seitens der Märkte gewonnen wurde. Letztlich sind wir alle für die Schulden insbesondere Südeuropas eingestanden</a:t>
            </a:r>
          </a:p>
          <a:p>
            <a:endParaRPr lang="de-DE" sz="1200" b="1" dirty="0">
              <a:solidFill>
                <a:schemeClr val="tx1"/>
              </a:solidFill>
            </a:endParaRPr>
          </a:p>
        </p:txBody>
      </p:sp>
      <p:sp>
        <p:nvSpPr>
          <p:cNvPr id="19" name="Text Box 2"/>
          <p:cNvSpPr txBox="1">
            <a:spLocks noChangeArrowheads="1"/>
          </p:cNvSpPr>
          <p:nvPr/>
        </p:nvSpPr>
        <p:spPr bwMode="auto">
          <a:xfrm>
            <a:off x="119501" y="5601418"/>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Anmerkung am Rande. Bei allen Euro-Rettungsmaßnahmen sind wir 25% gemäß des Kapitalschlüssels mit dabei. Da ist es dann auch egal, dass das BVerfG entschieden hat, Deutschland hafte nur bis 196 Mrd. Euro!</a:t>
            </a:r>
          </a:p>
          <a:p>
            <a:endParaRPr lang="de-DE" sz="1200" b="1" dirty="0">
              <a:solidFill>
                <a:schemeClr val="tx1"/>
              </a:solidFill>
            </a:endParaRPr>
          </a:p>
        </p:txBody>
      </p:sp>
      <p:sp>
        <p:nvSpPr>
          <p:cNvPr id="20" name="Text Box 2"/>
          <p:cNvSpPr txBox="1">
            <a:spLocks noChangeArrowheads="1"/>
          </p:cNvSpPr>
          <p:nvPr/>
        </p:nvSpPr>
        <p:spPr bwMode="auto">
          <a:xfrm>
            <a:off x="23087" y="6018862"/>
            <a:ext cx="12168913" cy="6365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Im Zuge der Corona-Krise werden wieder gemeinsame Eurozonenanleihen diskutiert. Diese würden natürlich eine Vergemeinschaftung der Schulden bedeuten. Es ist allerdings zu fragen, ob dies nicht grundsätzlich sinnvoll wäre, denn Herr </a:t>
            </a:r>
            <a:r>
              <a:rPr lang="de-DE" sz="1200" dirty="0" err="1">
                <a:solidFill>
                  <a:schemeClr val="tx1"/>
                </a:solidFill>
                <a:cs typeface="Times New Roman" pitchFamily="18" charset="0"/>
              </a:rPr>
              <a:t>Trumpel</a:t>
            </a:r>
            <a:r>
              <a:rPr lang="de-DE" sz="1200" dirty="0">
                <a:solidFill>
                  <a:schemeClr val="tx1"/>
                </a:solidFill>
                <a:cs typeface="Times New Roman" pitchFamily="18" charset="0"/>
              </a:rPr>
              <a:t> konnte sich nur deswegen vollmundig vor die Kameras stellen, weil die USA sich aufgrund ihrer ökonomischen Kraft bei der ganzen Welt verschulden können. Unter Papa Joe Biden sind die USA zu einer eher kooperativen Wirtschaftspolitik zurückgekehrt. Trotzdem werden die USA ihre Leitwährung </a:t>
            </a:r>
            <a:r>
              <a:rPr lang="de-DE" sz="1200" dirty="0" err="1">
                <a:solidFill>
                  <a:schemeClr val="tx1"/>
                </a:solidFill>
                <a:cs typeface="Times New Roman" pitchFamily="18" charset="0"/>
              </a:rPr>
              <a:t>insbsondere</a:t>
            </a:r>
            <a:r>
              <a:rPr lang="de-DE" sz="1200" dirty="0">
                <a:solidFill>
                  <a:schemeClr val="tx1"/>
                </a:solidFill>
                <a:cs typeface="Times New Roman" pitchFamily="18" charset="0"/>
              </a:rPr>
              <a:t> im Zuge des Konfliktes mit China weiterhin strategisch einsetzen</a:t>
            </a:r>
          </a:p>
          <a:p>
            <a:endParaRPr lang="de-DE" sz="1200" b="1" dirty="0">
              <a:solidFill>
                <a:schemeClr val="tx1"/>
              </a:solidFill>
            </a:endParaRPr>
          </a:p>
        </p:txBody>
      </p:sp>
      <p:sp>
        <p:nvSpPr>
          <p:cNvPr id="21" name="Rechteck 20"/>
          <p:cNvSpPr/>
          <p:nvPr/>
        </p:nvSpPr>
        <p:spPr>
          <a:xfrm>
            <a:off x="4806950" y="3602846"/>
            <a:ext cx="495300" cy="4044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mit Pfeil 21"/>
          <p:cNvCxnSpPr>
            <a:cxnSpLocks/>
          </p:cNvCxnSpPr>
          <p:nvPr/>
        </p:nvCxnSpPr>
        <p:spPr>
          <a:xfrm flipH="1">
            <a:off x="5302250" y="1692118"/>
            <a:ext cx="1949155" cy="180038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142FDF43-954E-44FC-A256-51966DA95C2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672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P spid="18" grpId="0"/>
      <p:bldP spid="19" grpId="0"/>
      <p:bldP spid="20" grpId="0"/>
      <p:bldP spid="21"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1649</Words>
  <Application>Microsoft Office PowerPoint</Application>
  <PresentationFormat>Breitbild</PresentationFormat>
  <Paragraphs>101</Paragraphs>
  <Slides>6</Slides>
  <Notes>6</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Calibri</vt:lpstr>
      <vt:lpstr>Calibri Light</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711</cp:revision>
  <dcterms:created xsi:type="dcterms:W3CDTF">2019-02-11T10:45:01Z</dcterms:created>
  <dcterms:modified xsi:type="dcterms:W3CDTF">2022-04-11T15:30:49Z</dcterms:modified>
</cp:coreProperties>
</file>