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485" r:id="rId3"/>
    <p:sldId id="257" r:id="rId4"/>
    <p:sldId id="1201" r:id="rId5"/>
    <p:sldId id="310" r:id="rId6"/>
    <p:sldId id="379" r:id="rId7"/>
    <p:sldId id="348" r:id="rId8"/>
    <p:sldId id="327" r:id="rId9"/>
    <p:sldId id="328" r:id="rId10"/>
    <p:sldId id="329" r:id="rId11"/>
    <p:sldId id="330" r:id="rId12"/>
    <p:sldId id="326"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79" d="100"/>
          <a:sy n="79" d="100"/>
        </p:scale>
        <p:origin x="5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04.03.2022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90488" y="742950"/>
            <a:ext cx="6619875" cy="3724275"/>
          </a:xfrm>
          <a:ln/>
        </p:spPr>
      </p:sp>
      <p:sp>
        <p:nvSpPr>
          <p:cNvPr id="634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90488" y="742950"/>
            <a:ext cx="6619875" cy="3724275"/>
          </a:xfrm>
          <a:ln/>
        </p:spPr>
      </p:sp>
      <p:sp>
        <p:nvSpPr>
          <p:cNvPr id="655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04.03.2022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04.03.2022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04.03.2022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04.03.2022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04.03.2022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04.03.2022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04.03.2022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04.03.2022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04.03.2022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04.03.2022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04.03.2022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04.03.2022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oyalsocietypublishing.org/doi/pdf/10.1098/rspa.1927.0118"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www.imf.org/" TargetMode="External"/><Relationship Id="rId13" Type="http://schemas.openxmlformats.org/officeDocument/2006/relationships/hyperlink" Target="https://www.diw.de/" TargetMode="External"/><Relationship Id="rId18" Type="http://schemas.openxmlformats.org/officeDocument/2006/relationships/hyperlink" Target="https://www.iwh-halle.de/"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zew.de/" TargetMode="External"/><Relationship Id="rId7" Type="http://schemas.openxmlformats.org/officeDocument/2006/relationships/hyperlink" Target="https://www.oecd.org/" TargetMode="External"/><Relationship Id="rId12" Type="http://schemas.openxmlformats.org/officeDocument/2006/relationships/hyperlink" Target="https://www.cesifo.org/" TargetMode="External"/><Relationship Id="rId17" Type="http://schemas.openxmlformats.org/officeDocument/2006/relationships/hyperlink" Target="https://www.iwkoeln.de/" TargetMode="External"/><Relationship Id="rId2" Type="http://schemas.openxmlformats.org/officeDocument/2006/relationships/notesSlide" Target="../notesSlides/notesSlide1.xml"/><Relationship Id="rId16" Type="http://schemas.openxmlformats.org/officeDocument/2006/relationships/hyperlink" Target="http://www.imk-boeckler.de/" TargetMode="External"/><Relationship Id="rId20" Type="http://schemas.openxmlformats.org/officeDocument/2006/relationships/hyperlink" Target="https://www.rwi-essen.de/" TargetMode="External"/><Relationship Id="rId1" Type="http://schemas.openxmlformats.org/officeDocument/2006/relationships/slideLayout" Target="../slideLayouts/slideLayout7.xml"/><Relationship Id="rId6" Type="http://schemas.openxmlformats.org/officeDocument/2006/relationships/hyperlink" Target="https://www.ecb.europa.eu/" TargetMode="External"/><Relationship Id="rId11" Type="http://schemas.openxmlformats.org/officeDocument/2006/relationships/hyperlink" Target="https://www.arbeitsagentur.de/" TargetMode="External"/><Relationship Id="rId5" Type="http://schemas.openxmlformats.org/officeDocument/2006/relationships/hyperlink" Target="https://ec.europa.eu/eurostat" TargetMode="External"/><Relationship Id="rId15" Type="http://schemas.openxmlformats.org/officeDocument/2006/relationships/hyperlink" Target="https://www.ifw-kiel.de/" TargetMode="External"/><Relationship Id="rId10" Type="http://schemas.openxmlformats.org/officeDocument/2006/relationships/hyperlink" Target="https://www.sachverstaendigenrat-wirtschaft.de/" TargetMode="External"/><Relationship Id="rId19" Type="http://schemas.openxmlformats.org/officeDocument/2006/relationships/hyperlink" Target="https://kof.ethz.ch/" TargetMode="External"/><Relationship Id="rId4" Type="http://schemas.openxmlformats.org/officeDocument/2006/relationships/hyperlink" Target="https://www.bundesbank.de/" TargetMode="External"/><Relationship Id="rId9" Type="http://schemas.openxmlformats.org/officeDocument/2006/relationships/hyperlink" Target="https://www.worldbank.org/" TargetMode="External"/><Relationship Id="rId14" Type="http://schemas.openxmlformats.org/officeDocument/2006/relationships/hyperlink" Target="https://www.iab.d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1096880" y="6870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4" name="Textfeld 3"/>
          <p:cNvSpPr txBox="1"/>
          <p:nvPr/>
        </p:nvSpPr>
        <p:spPr>
          <a:xfrm>
            <a:off x="0" y="3760406"/>
            <a:ext cx="12192000" cy="1994186"/>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Rekapituliert man die abendlichen Talkshows bzgl. positiver und normativer Aussagen zur Bewältigung der Corona-Krise ist viel durcheinandergebracht worden. Insbesondere wenn es um die Entwicklung der Infektionszahlen ging, lebten einige Politiker*innen im Lande Wünsch-Dir-Was. Auch die Verschiebung des Vorlesungsstarts an unserer Hochschule im </a:t>
            </a:r>
            <a:r>
              <a:rPr lang="de-DE" dirty="0" err="1">
                <a:latin typeface="Times New Roman" panose="02020603050405020304" pitchFamily="18" charset="0"/>
                <a:cs typeface="Times New Roman" panose="02020603050405020304" pitchFamily="18" charset="0"/>
              </a:rPr>
              <a:t>WiSe</a:t>
            </a:r>
            <a:r>
              <a:rPr lang="de-DE" dirty="0">
                <a:latin typeface="Times New Roman" panose="02020603050405020304" pitchFamily="18" charset="0"/>
                <a:cs typeface="Times New Roman" panose="02020603050405020304" pitchFamily="18" charset="0"/>
              </a:rPr>
              <a:t> 2021 fällt in diese Kategorie, denn leider interessiert eine politische Entscheidung einen biologischen Infektionsprozess nicht. Wie sich ein Virus ausbreitet ist seit den 1930er Jahren (</a:t>
            </a:r>
            <a:r>
              <a:rPr lang="de-DE" dirty="0">
                <a:latin typeface="Times New Roman" panose="02020603050405020304" pitchFamily="18" charset="0"/>
                <a:cs typeface="Times New Roman" panose="02020603050405020304" pitchFamily="18" charset="0"/>
                <a:hlinkClick r:id="rId3"/>
              </a:rPr>
              <a:t>Kermack &amp; </a:t>
            </a:r>
            <a:r>
              <a:rPr lang="de-DE" dirty="0" err="1">
                <a:latin typeface="Times New Roman" panose="02020603050405020304" pitchFamily="18" charset="0"/>
                <a:cs typeface="Times New Roman" panose="02020603050405020304" pitchFamily="18" charset="0"/>
                <a:hlinkClick r:id="rId3"/>
              </a:rPr>
              <a:t>McKendrick</a:t>
            </a:r>
            <a:r>
              <a:rPr lang="de-DE" dirty="0">
                <a:latin typeface="Times New Roman" panose="02020603050405020304" pitchFamily="18" charset="0"/>
                <a:cs typeface="Times New Roman" panose="02020603050405020304" pitchFamily="18" charset="0"/>
              </a:rPr>
              <a:t>) sehr gut erforscht und mit Daten belegt. An dieser Stelle verwechselten auch viele Wirtschaftswissenschaftler ihr Gebiet, in dem es letztlich um Sozialverhalten geht, dass sich immer ändern kann und einem naturwissenschaftlichen Prozess, der unter deutlich stabileren Rahmenbedingungen abläuft.</a:t>
            </a:r>
          </a:p>
        </p:txBody>
      </p:sp>
      <p:sp>
        <p:nvSpPr>
          <p:cNvPr id="5" name="Textfeld 4">
            <a:extLst>
              <a:ext uri="{FF2B5EF4-FFF2-40B4-BE49-F238E27FC236}">
                <a16:creationId xmlns:a16="http://schemas.microsoft.com/office/drawing/2014/main" id="{70D64C01-3CCE-4FB6-983E-1962C74BD149}"/>
              </a:ext>
            </a:extLst>
          </p:cNvPr>
          <p:cNvSpPr txBox="1"/>
          <p:nvPr/>
        </p:nvSpPr>
        <p:spPr>
          <a:xfrm>
            <a:off x="0" y="5711633"/>
            <a:ext cx="12192000" cy="1103408"/>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Etwas anders verhält es sich jetzt mit der Kriegsentwicklung in der Ukraine. Hier kann man nicht von einem Naturgesetz der Entwicklung der Aggression reden, umgekehrt wäre ein Blick in Geschichte hilfreich gewesen, als schon einmal per Salamitaktik Ende der 1930er Jahre zuerst Österreich angeschlossen wurde, dann Böhmen annektiert wurde und schließlich Polen Überfallen wurde: Frei nach dem Motto „Geschichte wiederholt sich nicht, aber wir sollten aus ihr lernen!“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427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57565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p:txBody>
      </p:sp>
      <p:sp>
        <p:nvSpPr>
          <p:cNvPr id="4" name="Textfeld 3"/>
          <p:cNvSpPr txBox="1"/>
          <p:nvPr/>
        </p:nvSpPr>
        <p:spPr>
          <a:xfrm>
            <a:off x="0" y="1033570"/>
            <a:ext cx="12192000" cy="1758618"/>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Positiv! Unterstellt man den klassischen Marktprozess unter vollkommener Konkurrenz für den Arbeitsmarkt (Erwerbspersonen sind die Anbieter des Gutes Arbeit, die Unternehmen sind die Nachfrager nach dem Gut Arbeit und das Lohnniveau ist der Preis für die Arbeit), so führt ein Mindestlohn, der über dem Gleichgewichtslohn liegt zur Nichteinstellung von Geringqualifizierten, die im Allgemeinen nur eine sehr niedrige Entlohnung aufgrund ihres sehr geringen Grenzprodukts der Arbeit erwarten können (vgl. Mikro! An sich versuchen Sie gerade mit dem Besuch dieser Hochschule ihr Grenzprodukt zu steigern, so dass Sie von dieser Problematik nicht tangiert werden).</a:t>
            </a:r>
          </a:p>
        </p:txBody>
      </p:sp>
      <p:sp>
        <p:nvSpPr>
          <p:cNvPr id="5" name="Textfeld 4"/>
          <p:cNvSpPr txBox="1"/>
          <p:nvPr/>
        </p:nvSpPr>
        <p:spPr>
          <a:xfrm>
            <a:off x="0" y="2937439"/>
            <a:ext cx="12192000" cy="1042194"/>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Normativ! Hier werden zwei positive Befunde, manche Erwerbspersonen werden arbeitslos (s.o.), andere erhalten einen höheren Lohn aufgrund des staatlichen Markteingriffs, gegeneinander aufgewogen. Diese Abwägung muss letztlich die Gesellschaft vollziehen, und es kann nicht vorab ein richtig oder falsch diagnostiziert werden. Erste Analysen zeigen allerdings das Einführung des Mindestlohns in Deutschland 2015 nur zu einem geringen Verlust von Arbeitsplätzen geführt hat.</a:t>
            </a:r>
          </a:p>
        </p:txBody>
      </p:sp>
      <p:sp>
        <p:nvSpPr>
          <p:cNvPr id="8" name="Textfeld 7"/>
          <p:cNvSpPr txBox="1"/>
          <p:nvPr/>
        </p:nvSpPr>
        <p:spPr>
          <a:xfrm>
            <a:off x="0" y="4282951"/>
            <a:ext cx="12192000" cy="1042194"/>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Positiv! Hier geht es um die Kreuzpreiselastizitäten, die Sie ebenfalls aus der Mikro und Grundlagen der BWL kennen. 1) E-Autos und Verbrenner können als Substitute angesehen werden -&gt; steigt der Preis für Verbrenner steigt die Nachfrage nach E-Autos. 2) Verbrenner und Öl stehen in einer komplementären Beziehung: Steigt der Ölpreis, steigen die Betriebskosten des Verbrenners und damit auch der Preis von Verbrennern -&gt; aus 1) und 2) folgt: Steigt der Ölpreis, steigt die Nachfrage nach E-Autos.</a:t>
            </a:r>
          </a:p>
        </p:txBody>
      </p:sp>
      <p:sp>
        <p:nvSpPr>
          <p:cNvPr id="9" name="Textfeld 8"/>
          <p:cNvSpPr txBox="1"/>
          <p:nvPr/>
        </p:nvSpPr>
        <p:spPr>
          <a:xfrm>
            <a:off x="158751" y="5962650"/>
            <a:ext cx="11957050" cy="844550"/>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Normativ! Grundsätzlich hat die industrielle Gewinnung von Energie durch Verbrennung von Kohle erst dazu geführt, dass wir auf dem heutigen Lebensstandard sind. Mittlerweile lässt sich aber nachweisen, dass die dabei entstehenden Kosten eine relevante Auswirkung auf unseren Lebensstandard haben, so dass die Forderung nach der Internalisierung dieser Kosten entsteht. Dies ist aber letztlich eine politische bzw. gesellschaftliche Entscheidung</a:t>
            </a:r>
          </a:p>
        </p:txBody>
      </p:sp>
    </p:spTree>
    <p:extLst>
      <p:ext uri="{BB962C8B-B14F-4D97-AF65-F5344CB8AC3E}">
        <p14:creationId xmlns:p14="http://schemas.microsoft.com/office/powerpoint/2010/main" val="192232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6218" y="7238"/>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Mikro versus Makro</a:t>
            </a:r>
            <a:endParaRPr sz="1633" dirty="0"/>
          </a:p>
        </p:txBody>
      </p:sp>
      <p:sp>
        <p:nvSpPr>
          <p:cNvPr id="7" name="Textfeld 6"/>
          <p:cNvSpPr txBox="1"/>
          <p:nvPr/>
        </p:nvSpPr>
        <p:spPr>
          <a:xfrm>
            <a:off x="711201" y="548430"/>
            <a:ext cx="5228348"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939548" y="548430"/>
            <a:ext cx="551585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aller Unternehmen nach Investitionsgütern</a:t>
            </a:r>
          </a:p>
        </p:txBody>
      </p:sp>
      <p:sp>
        <p:nvSpPr>
          <p:cNvPr id="9" name="Textfeld 8"/>
          <p:cNvSpPr txBox="1"/>
          <p:nvPr/>
        </p:nvSpPr>
        <p:spPr>
          <a:xfrm>
            <a:off x="62424" y="5120370"/>
            <a:ext cx="12129576"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794063"/>
            <a:ext cx="12129576" cy="979607"/>
          </a:xfrm>
          <a:prstGeom prst="rect">
            <a:avLst/>
          </a:prstGeom>
          <a:noFill/>
        </p:spPr>
        <p:txBody>
          <a:bodyPr wrap="square" rtlCol="0">
            <a:noAutofit/>
          </a:bodyPr>
          <a:lstStyle/>
          <a:p>
            <a:r>
              <a:rPr lang="de-DE" sz="1996"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Tree>
    <p:extLst>
      <p:ext uri="{BB962C8B-B14F-4D97-AF65-F5344CB8AC3E}">
        <p14:creationId xmlns:p14="http://schemas.microsoft.com/office/powerpoint/2010/main" val="51255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Felderer</a:t>
            </a:r>
            <a:r>
              <a:rPr lang="en-US" b="1" dirty="0">
                <a:latin typeface="Times New Roman" panose="02020603050405020304" pitchFamily="18" charset="0"/>
                <a:cs typeface="Times New Roman" panose="02020603050405020304" pitchFamily="18" charset="0"/>
              </a:rPr>
              <a:t>/Homburg, </a:t>
            </a:r>
            <a:r>
              <a:rPr lang="en-US" b="1" dirty="0" err="1">
                <a:latin typeface="Times New Roman" panose="02020603050405020304" pitchFamily="18" charset="0"/>
                <a:cs typeface="Times New Roman" panose="02020603050405020304" pitchFamily="18" charset="0"/>
              </a:rPr>
              <a:t>Makroökonomik</a:t>
            </a:r>
            <a:r>
              <a:rPr lang="en-US" b="1" dirty="0">
                <a:latin typeface="Times New Roman" panose="02020603050405020304" pitchFamily="18" charset="0"/>
                <a:cs typeface="Times New Roman" panose="02020603050405020304" pitchFamily="18" charset="0"/>
              </a:rPr>
              <a:t> und </a:t>
            </a:r>
            <a:r>
              <a:rPr lang="en-US" b="1" dirty="0" err="1">
                <a:latin typeface="Times New Roman" panose="02020603050405020304" pitchFamily="18" charset="0"/>
                <a:cs typeface="Times New Roman" panose="02020603050405020304" pitchFamily="18" charset="0"/>
              </a:rPr>
              <a:t>neue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Makroökonomik</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0" y="475860"/>
            <a:ext cx="12097016" cy="75746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Standardlehrbuch für den deutschsprachigen Raum. Vereint beide Sichtweisen (Keynes und Neoklassik) mit einem Hang zur </a:t>
            </a:r>
            <a:r>
              <a:rPr lang="de-DE" sz="1600" dirty="0" err="1">
                <a:latin typeface="Times New Roman" panose="02020603050405020304" pitchFamily="18" charset="0"/>
                <a:cs typeface="Times New Roman" panose="02020603050405020304" pitchFamily="18" charset="0"/>
              </a:rPr>
              <a:t>Keynesianischen</a:t>
            </a:r>
            <a:r>
              <a:rPr lang="de-DE" sz="1600" dirty="0">
                <a:latin typeface="Times New Roman" panose="02020603050405020304" pitchFamily="18" charset="0"/>
                <a:cs typeface="Times New Roman" panose="02020603050405020304" pitchFamily="18" charset="0"/>
              </a:rPr>
              <a:t> Theorie</a:t>
            </a:r>
          </a:p>
        </p:txBody>
      </p:sp>
      <p:sp>
        <p:nvSpPr>
          <p:cNvPr id="6" name="Textfeld 5">
            <a:extLst>
              <a:ext uri="{FF2B5EF4-FFF2-40B4-BE49-F238E27FC236}">
                <a16:creationId xmlns:a16="http://schemas.microsoft.com/office/drawing/2014/main" id="{DD6EAC0D-7BE4-42ED-B719-86D8C2F519BA}"/>
              </a:ext>
            </a:extLst>
          </p:cNvPr>
          <p:cNvSpPr txBox="1"/>
          <p:nvPr/>
        </p:nvSpPr>
        <p:spPr>
          <a:xfrm>
            <a:off x="25399" y="1316046"/>
            <a:ext cx="12097016" cy="75746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s.o. mit einer europäischen Perspektive. Auch ein englisches Lehrbuch sollte man immer wieder einmal zur Hand nehmen!</a:t>
            </a:r>
          </a:p>
        </p:txBody>
      </p:sp>
      <p:sp>
        <p:nvSpPr>
          <p:cNvPr id="7" name="Textfeld 6">
            <a:extLst>
              <a:ext uri="{FF2B5EF4-FFF2-40B4-BE49-F238E27FC236}">
                <a16:creationId xmlns:a16="http://schemas.microsoft.com/office/drawing/2014/main" id="{DD6EAC0D-7BE4-42ED-B719-86D8C2F519BA}"/>
              </a:ext>
            </a:extLst>
          </p:cNvPr>
          <p:cNvSpPr txBox="1"/>
          <p:nvPr/>
        </p:nvSpPr>
        <p:spPr>
          <a:xfrm>
            <a:off x="20537" y="1886374"/>
            <a:ext cx="12097016" cy="75746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Standardlehrbuch (Mikro und Makro). Peter Bofinger kann als „der“ </a:t>
            </a:r>
            <a:r>
              <a:rPr lang="de-DE" sz="1600" dirty="0" err="1">
                <a:latin typeface="Times New Roman" panose="02020603050405020304" pitchFamily="18" charset="0"/>
                <a:cs typeface="Times New Roman" panose="02020603050405020304" pitchFamily="18" charset="0"/>
              </a:rPr>
              <a:t>Keynesianer</a:t>
            </a:r>
            <a:r>
              <a:rPr lang="de-DE" sz="1600" dirty="0">
                <a:latin typeface="Times New Roman" panose="02020603050405020304" pitchFamily="18" charset="0"/>
                <a:cs typeface="Times New Roman" panose="02020603050405020304" pitchFamily="18" charset="0"/>
              </a:rPr>
              <a:t> in Deutschland bezeichnet werden</a:t>
            </a:r>
          </a:p>
        </p:txBody>
      </p:sp>
      <p:sp>
        <p:nvSpPr>
          <p:cNvPr id="8" name="Textfeld 7">
            <a:extLst>
              <a:ext uri="{FF2B5EF4-FFF2-40B4-BE49-F238E27FC236}">
                <a16:creationId xmlns:a16="http://schemas.microsoft.com/office/drawing/2014/main" id="{DD6EAC0D-7BE4-42ED-B719-86D8C2F519BA}"/>
              </a:ext>
            </a:extLst>
          </p:cNvPr>
          <p:cNvSpPr txBox="1"/>
          <p:nvPr/>
        </p:nvSpPr>
        <p:spPr>
          <a:xfrm>
            <a:off x="0" y="2707510"/>
            <a:ext cx="12097016" cy="103798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Das weltweit wohl verbreitetste Makrolehrbuch, weswegen ich auch von der </a:t>
            </a:r>
            <a:r>
              <a:rPr lang="de-DE" sz="1600" dirty="0" err="1">
                <a:latin typeface="Times New Roman" panose="02020603050405020304" pitchFamily="18" charset="0"/>
                <a:cs typeface="Times New Roman" panose="02020603050405020304" pitchFamily="18" charset="0"/>
              </a:rPr>
              <a:t>Mankiwisierung</a:t>
            </a:r>
            <a:r>
              <a:rPr lang="de-DE" sz="1600" dirty="0">
                <a:latin typeface="Times New Roman" panose="02020603050405020304" pitchFamily="18" charset="0"/>
                <a:cs typeface="Times New Roman" panose="02020603050405020304" pitchFamily="18" charset="0"/>
              </a:rPr>
              <a:t> der VWL spreche, denn in wahrscheinlich 70% der Einführung in die Makro-Vorlesungen werden einfach die Verlagsfolien vorgelesen. Trotzdem bleibt es ein lesenswertes Buch mit einer Tendenz zur Neoklassik</a:t>
            </a:r>
          </a:p>
        </p:txBody>
      </p:sp>
      <p:sp>
        <p:nvSpPr>
          <p:cNvPr id="9" name="Textfeld 8">
            <a:extLst>
              <a:ext uri="{FF2B5EF4-FFF2-40B4-BE49-F238E27FC236}">
                <a16:creationId xmlns:a16="http://schemas.microsoft.com/office/drawing/2014/main" id="{DD6EAC0D-7BE4-42ED-B719-86D8C2F519BA}"/>
              </a:ext>
            </a:extLst>
          </p:cNvPr>
          <p:cNvSpPr txBox="1"/>
          <p:nvPr/>
        </p:nvSpPr>
        <p:spPr>
          <a:xfrm>
            <a:off x="24210" y="3775439"/>
            <a:ext cx="12097016" cy="45255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Ein älteres Lehrbuch mit einem etwas formaleren Ansatz</a:t>
            </a:r>
          </a:p>
        </p:txBody>
      </p:sp>
      <p:sp>
        <p:nvSpPr>
          <p:cNvPr id="12" name="Textfeld 11">
            <a:extLst>
              <a:ext uri="{FF2B5EF4-FFF2-40B4-BE49-F238E27FC236}">
                <a16:creationId xmlns:a16="http://schemas.microsoft.com/office/drawing/2014/main" id="{DD6EAC0D-7BE4-42ED-B719-86D8C2F519BA}"/>
              </a:ext>
            </a:extLst>
          </p:cNvPr>
          <p:cNvSpPr txBox="1"/>
          <p:nvPr/>
        </p:nvSpPr>
        <p:spPr>
          <a:xfrm>
            <a:off x="24210" y="4302489"/>
            <a:ext cx="12097016" cy="45255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Wer etwas weiter lesen möchte und vor mathematischen Modellen nicht </a:t>
            </a:r>
            <a:r>
              <a:rPr lang="de-DE" sz="1600" dirty="0" err="1">
                <a:latin typeface="Times New Roman" panose="02020603050405020304" pitchFamily="18" charset="0"/>
                <a:cs typeface="Times New Roman" panose="02020603050405020304" pitchFamily="18" charset="0"/>
              </a:rPr>
              <a:t>zurücksschreckt</a:t>
            </a:r>
            <a:r>
              <a:rPr lang="de-DE" sz="1600" dirty="0">
                <a:latin typeface="Times New Roman" panose="02020603050405020304" pitchFamily="18" charset="0"/>
                <a:cs typeface="Times New Roman" panose="02020603050405020304" pitchFamily="18" charset="0"/>
              </a:rPr>
              <a:t> ist hier gut aufgehoben mit einer prinzipiell eher neoklassischen Brille  </a:t>
            </a:r>
          </a:p>
        </p:txBody>
      </p:sp>
      <p:sp>
        <p:nvSpPr>
          <p:cNvPr id="13" name="Textfeld 12">
            <a:extLst>
              <a:ext uri="{FF2B5EF4-FFF2-40B4-BE49-F238E27FC236}">
                <a16:creationId xmlns:a16="http://schemas.microsoft.com/office/drawing/2014/main" id="{DD6EAC0D-7BE4-42ED-B719-86D8C2F519BA}"/>
              </a:ext>
            </a:extLst>
          </p:cNvPr>
          <p:cNvSpPr txBox="1"/>
          <p:nvPr/>
        </p:nvSpPr>
        <p:spPr>
          <a:xfrm>
            <a:off x="24210" y="5153389"/>
            <a:ext cx="12097016" cy="45255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Ein Buch, dass neben der klassischen Makro den Schwerpunkt auf Wachstum und Konjunkturzyklus legt</a:t>
            </a:r>
          </a:p>
        </p:txBody>
      </p:sp>
      <p:sp>
        <p:nvSpPr>
          <p:cNvPr id="14" name="Textfeld 13">
            <a:extLst>
              <a:ext uri="{FF2B5EF4-FFF2-40B4-BE49-F238E27FC236}">
                <a16:creationId xmlns:a16="http://schemas.microsoft.com/office/drawing/2014/main" id="{DD6EAC0D-7BE4-42ED-B719-86D8C2F519BA}"/>
              </a:ext>
            </a:extLst>
          </p:cNvPr>
          <p:cNvSpPr txBox="1"/>
          <p:nvPr/>
        </p:nvSpPr>
        <p:spPr>
          <a:xfrm>
            <a:off x="30560" y="5724889"/>
            <a:ext cx="12097016" cy="45255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Auch wenn in jedem Einführungsbuch die VGR vorkommt lohnt es sich im Speziellen weiterzulesen</a:t>
            </a:r>
          </a:p>
        </p:txBody>
      </p:sp>
      <p:sp>
        <p:nvSpPr>
          <p:cNvPr id="15" name="Textfeld 14">
            <a:extLst>
              <a:ext uri="{FF2B5EF4-FFF2-40B4-BE49-F238E27FC236}">
                <a16:creationId xmlns:a16="http://schemas.microsoft.com/office/drawing/2014/main" id="{DD6EAC0D-7BE4-42ED-B719-86D8C2F519BA}"/>
              </a:ext>
            </a:extLst>
          </p:cNvPr>
          <p:cNvSpPr txBox="1"/>
          <p:nvPr/>
        </p:nvSpPr>
        <p:spPr>
          <a:xfrm>
            <a:off x="24210" y="6270989"/>
            <a:ext cx="12097016" cy="45255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Über Zwei Jahrzehnte der unangefochtene Klassiker für die Thematik. Die letzte Auflage ist zwar aus dem Jahr 1994 aber von den konzeptionellen Erklärungen immer noch sehr lesenswert</a:t>
            </a: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1" y="645637"/>
            <a:ext cx="1068088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7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2561837828"/>
              </p:ext>
            </p:extLst>
          </p:nvPr>
        </p:nvGraphicFramePr>
        <p:xfrm>
          <a:off x="999249" y="508687"/>
          <a:ext cx="8800048" cy="5723737"/>
        </p:xfrm>
        <a:graphic>
          <a:graphicData uri="http://schemas.openxmlformats.org/drawingml/2006/table">
            <a:tbl>
              <a:tblPr firstRow="1" bandRow="1">
                <a:tableStyleId>{2D5ABB26-0587-4C30-8999-92F81FD0307C}</a:tableStyleId>
              </a:tblPr>
              <a:tblGrid>
                <a:gridCol w="4400024">
                  <a:extLst>
                    <a:ext uri="{9D8B030D-6E8A-4147-A177-3AD203B41FA5}">
                      <a16:colId xmlns:a16="http://schemas.microsoft.com/office/drawing/2014/main" val="20000"/>
                    </a:ext>
                  </a:extLst>
                </a:gridCol>
                <a:gridCol w="4400024">
                  <a:extLst>
                    <a:ext uri="{9D8B030D-6E8A-4147-A177-3AD203B41FA5}">
                      <a16:colId xmlns:a16="http://schemas.microsoft.com/office/drawing/2014/main" val="20001"/>
                    </a:ext>
                  </a:extLst>
                </a:gridCol>
              </a:tblGrid>
              <a:tr h="5723737">
                <a:tc>
                  <a:txBody>
                    <a:bodyPr/>
                    <a:lstStyle/>
                    <a:p>
                      <a:r>
                        <a:rPr lang="de-DE" sz="2400" u="sng" dirty="0"/>
                        <a:t>Offizielle Institutionen</a:t>
                      </a:r>
                    </a:p>
                    <a:p>
                      <a:endParaRPr lang="de-DE" sz="2400" dirty="0"/>
                    </a:p>
                    <a:p>
                      <a:pPr marL="342900" indent="-342900">
                        <a:buFont typeface="Arial" panose="020B0604020202020204" pitchFamily="34" charset="0"/>
                        <a:buChar char="•"/>
                      </a:pPr>
                      <a:r>
                        <a:rPr lang="de-DE" sz="2400" dirty="0">
                          <a:hlinkClick r:id="rId3"/>
                        </a:rPr>
                        <a:t>Statistisches Bundesamt</a:t>
                      </a:r>
                      <a:endParaRPr lang="de-DE" sz="2400" dirty="0"/>
                    </a:p>
                    <a:p>
                      <a:pPr marL="342900" indent="-342900">
                        <a:buFont typeface="Arial" panose="020B0604020202020204" pitchFamily="34" charset="0"/>
                        <a:buChar char="•"/>
                      </a:pPr>
                      <a:r>
                        <a:rPr lang="de-DE" sz="2400" dirty="0">
                          <a:hlinkClick r:id="rId4"/>
                        </a:rPr>
                        <a:t>Bundesbank</a:t>
                      </a:r>
                      <a:endParaRPr lang="de-DE"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a:hlinkClick r:id="rId5"/>
                        </a:rPr>
                        <a:t>Eurostat</a:t>
                      </a:r>
                      <a:endParaRPr lang="de-DE" sz="2400" dirty="0"/>
                    </a:p>
                    <a:p>
                      <a:pPr marL="342900" indent="-342900">
                        <a:buFont typeface="Arial" panose="020B0604020202020204" pitchFamily="34" charset="0"/>
                        <a:buChar char="•"/>
                      </a:pPr>
                      <a:r>
                        <a:rPr lang="de-DE" sz="2400" dirty="0">
                          <a:hlinkClick r:id="rId6"/>
                        </a:rPr>
                        <a:t>EZB</a:t>
                      </a:r>
                      <a:endParaRPr lang="de-DE" sz="2400" dirty="0"/>
                    </a:p>
                    <a:p>
                      <a:pPr marL="342900" indent="-342900">
                        <a:buFont typeface="Arial" panose="020B0604020202020204" pitchFamily="34" charset="0"/>
                        <a:buChar char="•"/>
                      </a:pPr>
                      <a:r>
                        <a:rPr lang="de-DE" sz="2400" dirty="0">
                          <a:hlinkClick r:id="rId7"/>
                        </a:rPr>
                        <a:t>OECD</a:t>
                      </a:r>
                      <a:endParaRPr lang="de-DE" sz="2400" dirty="0"/>
                    </a:p>
                    <a:p>
                      <a:pPr marL="342900" indent="-342900">
                        <a:buFont typeface="Arial" panose="020B0604020202020204" pitchFamily="34" charset="0"/>
                        <a:buChar char="•"/>
                      </a:pPr>
                      <a:r>
                        <a:rPr lang="de-DE" sz="2400" dirty="0">
                          <a:hlinkClick r:id="rId8"/>
                        </a:rPr>
                        <a:t>IMF</a:t>
                      </a:r>
                      <a:endParaRPr lang="de-DE" sz="2400" dirty="0"/>
                    </a:p>
                    <a:p>
                      <a:pPr marL="342900" indent="-342900">
                        <a:buFont typeface="Arial" panose="020B0604020202020204" pitchFamily="34" charset="0"/>
                        <a:buChar char="•"/>
                      </a:pPr>
                      <a:r>
                        <a:rPr lang="de-DE" sz="2400" dirty="0">
                          <a:hlinkClick r:id="rId9"/>
                        </a:rPr>
                        <a:t>Weltbank</a:t>
                      </a:r>
                      <a:endParaRPr lang="de-DE" sz="2400" dirty="0"/>
                    </a:p>
                    <a:p>
                      <a:pPr marL="342900" indent="-342900">
                        <a:buFont typeface="Arial" panose="020B0604020202020204" pitchFamily="34" charset="0"/>
                        <a:buChar char="•"/>
                      </a:pPr>
                      <a:r>
                        <a:rPr lang="de-DE" sz="2400" dirty="0">
                          <a:hlinkClick r:id="rId10"/>
                        </a:rPr>
                        <a:t>SVR</a:t>
                      </a:r>
                      <a:endParaRPr lang="de-DE" sz="2400" dirty="0"/>
                    </a:p>
                    <a:p>
                      <a:pPr marL="342900" indent="-342900">
                        <a:buFont typeface="Arial" panose="020B0604020202020204" pitchFamily="34" charset="0"/>
                        <a:buChar char="•"/>
                      </a:pPr>
                      <a:r>
                        <a:rPr lang="de-DE" sz="2400" dirty="0">
                          <a:hlinkClick r:id="rId11"/>
                        </a:rPr>
                        <a:t>BA</a:t>
                      </a:r>
                      <a:endParaRPr lang="de-DE" sz="2400" dirty="0"/>
                    </a:p>
                  </a:txBody>
                  <a:tcPr marL="82953" marR="82953" marT="41476" marB="41476"/>
                </a:tc>
                <a:tc>
                  <a:txBody>
                    <a:bodyPr/>
                    <a:lstStyle/>
                    <a:p>
                      <a:r>
                        <a:rPr lang="de-DE" sz="2400" u="sng" dirty="0"/>
                        <a:t>Forschungsinstitute</a:t>
                      </a:r>
                    </a:p>
                    <a:p>
                      <a:endParaRPr lang="de-DE" sz="2400" dirty="0"/>
                    </a:p>
                    <a:p>
                      <a:pPr marL="342900" indent="-342900">
                        <a:buFont typeface="Arial" panose="020B0604020202020204" pitchFamily="34" charset="0"/>
                        <a:buChar char="•"/>
                      </a:pPr>
                      <a:r>
                        <a:rPr lang="de-DE" sz="2400" dirty="0">
                          <a:hlinkClick r:id="rId12"/>
                        </a:rPr>
                        <a:t>Cesifo</a:t>
                      </a:r>
                      <a:endParaRPr lang="de-DE"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a:hlinkClick r:id="rId13"/>
                        </a:rPr>
                        <a:t>DIW</a:t>
                      </a:r>
                      <a:endParaRPr lang="de-DE"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a:hlinkClick r:id="rId14"/>
                        </a:rPr>
                        <a:t>IAB</a:t>
                      </a:r>
                      <a:endParaRPr lang="de-DE"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a:hlinkClick r:id="rId15"/>
                        </a:rPr>
                        <a:t>IfW</a:t>
                      </a:r>
                      <a:endParaRPr lang="de-DE" sz="2400" dirty="0"/>
                    </a:p>
                    <a:p>
                      <a:pPr marL="342900" indent="-342900">
                        <a:buFont typeface="Arial" panose="020B0604020202020204" pitchFamily="34" charset="0"/>
                        <a:buChar char="•"/>
                      </a:pPr>
                      <a:r>
                        <a:rPr lang="de-DE" sz="2400" dirty="0">
                          <a:hlinkClick r:id="rId16"/>
                        </a:rPr>
                        <a:t>IMK</a:t>
                      </a:r>
                      <a:endParaRPr lang="de-DE"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a:hlinkClick r:id="rId17"/>
                        </a:rPr>
                        <a:t>IW</a:t>
                      </a:r>
                      <a:endParaRPr lang="de-DE" sz="2400" dirty="0"/>
                    </a:p>
                    <a:p>
                      <a:pPr marL="342900" indent="-342900">
                        <a:buFont typeface="Arial" panose="020B0604020202020204" pitchFamily="34" charset="0"/>
                        <a:buChar char="•"/>
                      </a:pPr>
                      <a:r>
                        <a:rPr lang="de-DE" sz="2400" dirty="0">
                          <a:hlinkClick r:id="rId18"/>
                        </a:rPr>
                        <a:t>IWH</a:t>
                      </a:r>
                      <a:endParaRPr lang="de-DE" sz="24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a:hlinkClick r:id="rId19"/>
                        </a:rPr>
                        <a:t>KOF</a:t>
                      </a:r>
                      <a:endParaRPr lang="de-DE" sz="2400" dirty="0"/>
                    </a:p>
                    <a:p>
                      <a:pPr marL="342900" indent="-342900">
                        <a:buFont typeface="Arial" panose="020B0604020202020204" pitchFamily="34" charset="0"/>
                        <a:buChar char="•"/>
                      </a:pPr>
                      <a:r>
                        <a:rPr lang="de-DE" sz="2400" dirty="0">
                          <a:hlinkClick r:id="rId20"/>
                        </a:rPr>
                        <a:t>RWI</a:t>
                      </a:r>
                      <a:endParaRPr lang="de-DE" sz="2400" dirty="0"/>
                    </a:p>
                    <a:p>
                      <a:pPr marL="342900" indent="-342900">
                        <a:buFont typeface="Arial" panose="020B0604020202020204" pitchFamily="34" charset="0"/>
                        <a:buChar char="•"/>
                      </a:pPr>
                      <a:r>
                        <a:rPr lang="de-DE" sz="2400" dirty="0">
                          <a:hlinkClick r:id="rId21"/>
                        </a:rPr>
                        <a:t>ZEW</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txBody>
                  <a:tcPr marL="82953" marR="82953" marT="41476" marB="41476"/>
                </a:tc>
                <a:extLst>
                  <a:ext uri="{0D108BD9-81ED-4DB2-BD59-A6C34878D82A}">
                    <a16:rowId xmlns:a16="http://schemas.microsoft.com/office/drawing/2014/main" val="10000"/>
                  </a:ext>
                </a:extLst>
              </a:tr>
            </a:tbl>
          </a:graphicData>
        </a:graphic>
      </p:graphicFrame>
      <p:sp>
        <p:nvSpPr>
          <p:cNvPr id="4" name="Textfeld 3">
            <a:extLst>
              <a:ext uri="{FF2B5EF4-FFF2-40B4-BE49-F238E27FC236}">
                <a16:creationId xmlns:a16="http://schemas.microsoft.com/office/drawing/2014/main" id="{DD6EAC0D-7BE4-42ED-B719-86D8C2F519BA}"/>
              </a:ext>
            </a:extLst>
          </p:cNvPr>
          <p:cNvSpPr txBox="1"/>
          <p:nvPr/>
        </p:nvSpPr>
        <p:spPr>
          <a:xfrm>
            <a:off x="7469023" y="1219132"/>
            <a:ext cx="4508351" cy="172916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Institute und Institutionen bei denen Sie überall ökonomische Informationen erhalten. Bei nahezu allen finden Sie auch aktuelle Informationen zu den Auswirkungen der Corona-Krise</a:t>
            </a:r>
          </a:p>
        </p:txBody>
      </p:sp>
      <p:sp>
        <p:nvSpPr>
          <p:cNvPr id="5" name="Textfeld 4">
            <a:extLst>
              <a:ext uri="{FF2B5EF4-FFF2-40B4-BE49-F238E27FC236}">
                <a16:creationId xmlns:a16="http://schemas.microsoft.com/office/drawing/2014/main" id="{DD6EAC0D-7BE4-42ED-B719-86D8C2F519BA}"/>
              </a:ext>
            </a:extLst>
          </p:cNvPr>
          <p:cNvSpPr txBox="1"/>
          <p:nvPr/>
        </p:nvSpPr>
        <p:spPr>
          <a:xfrm>
            <a:off x="7469022" y="2873435"/>
            <a:ext cx="4508351" cy="264714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Außerdem finden Sie bei allen insbesondere quantitative Kennzahlen und Datenbanken, mit deren Umgang man sich vertraut machen sollte, denn letztlich ist der Umgang mit Daten eine der Hauptkompetenzen die Sie für ein erfolgreiches Arbeitsleben erwerben müssen</a:t>
            </a:r>
          </a:p>
        </p:txBody>
      </p:sp>
      <p:sp>
        <p:nvSpPr>
          <p:cNvPr id="8" name="Textfeld 7">
            <a:extLst>
              <a:ext uri="{FF2B5EF4-FFF2-40B4-BE49-F238E27FC236}">
                <a16:creationId xmlns:a16="http://schemas.microsoft.com/office/drawing/2014/main" id="{DD6EAC0D-7BE4-42ED-B719-86D8C2F519BA}"/>
              </a:ext>
            </a:extLst>
          </p:cNvPr>
          <p:cNvSpPr txBox="1"/>
          <p:nvPr/>
        </p:nvSpPr>
        <p:spPr>
          <a:xfrm>
            <a:off x="7469021" y="5410112"/>
            <a:ext cx="4508351" cy="82231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Es ist nie zu früh ihre erste Auswertung in Excel selbst durchgeführt zu haben</a:t>
            </a:r>
          </a:p>
        </p:txBody>
      </p:sp>
    </p:spTree>
    <p:extLst>
      <p:ext uri="{BB962C8B-B14F-4D97-AF65-F5344CB8AC3E}">
        <p14:creationId xmlns:p14="http://schemas.microsoft.com/office/powerpoint/2010/main" val="79090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1524000" y="908050"/>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1721295" y="1480338"/>
            <a:ext cx="914400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sz="2400" dirty="0">
                <a:solidFill>
                  <a:srgbClr val="000000"/>
                </a:solidFill>
              </a:rPr>
              <a:t>Darauf lässt sich keine eindeutige Antwort geben, außer man gibt sich</a:t>
            </a:r>
          </a:p>
          <a:p>
            <a:pPr eaLnBrk="1" hangingPunct="1">
              <a:buClrTx/>
              <a:buSzTx/>
              <a:buFontTx/>
              <a:buNone/>
            </a:pPr>
            <a:r>
              <a:rPr lang="de-DE" altLang="de-DE" sz="2400" dirty="0">
                <a:solidFill>
                  <a:srgbClr val="000000"/>
                </a:solidFill>
              </a:rPr>
              <a:t>mit allgemeinen Phrasen zufrieden:</a:t>
            </a:r>
          </a:p>
          <a:p>
            <a:pPr eaLnBrk="1" hangingPunct="1">
              <a:buClrTx/>
              <a:buSzTx/>
              <a:buFontTx/>
              <a:buNone/>
            </a:pPr>
            <a:endParaRPr lang="de-DE" altLang="de-DE" sz="2400" dirty="0">
              <a:solidFill>
                <a:srgbClr val="000000"/>
              </a:solidFill>
            </a:endParaRPr>
          </a:p>
          <a:p>
            <a:pPr eaLnBrk="1" hangingPunct="1">
              <a:buClrTx/>
              <a:buSzTx/>
              <a:buFontTx/>
              <a:buAutoNum type="arabicPeriod"/>
            </a:pPr>
            <a:r>
              <a:rPr lang="de-DE" altLang="de-DE" sz="2400" dirty="0">
                <a:solidFill>
                  <a:srgbClr val="000000"/>
                </a:solidFill>
              </a:rPr>
              <a:t>Economics </a:t>
            </a:r>
            <a:r>
              <a:rPr lang="de-DE" altLang="de-DE" sz="2400" dirty="0" err="1">
                <a:solidFill>
                  <a:srgbClr val="000000"/>
                </a:solidFill>
              </a:rPr>
              <a:t>is</a:t>
            </a:r>
            <a:r>
              <a:rPr lang="de-DE" altLang="de-DE" sz="2400" dirty="0">
                <a:solidFill>
                  <a:srgbClr val="000000"/>
                </a:solidFill>
              </a:rPr>
              <a:t> </a:t>
            </a:r>
            <a:r>
              <a:rPr lang="de-DE" altLang="de-DE" sz="2400" dirty="0" err="1">
                <a:solidFill>
                  <a:srgbClr val="000000"/>
                </a:solidFill>
              </a:rPr>
              <a:t>what</a:t>
            </a:r>
            <a:r>
              <a:rPr lang="de-DE" altLang="de-DE" sz="2400" dirty="0">
                <a:solidFill>
                  <a:srgbClr val="000000"/>
                </a:solidFill>
              </a:rPr>
              <a:t> </a:t>
            </a:r>
            <a:r>
              <a:rPr lang="de-DE" altLang="de-DE" sz="2400" dirty="0" err="1">
                <a:solidFill>
                  <a:srgbClr val="000000"/>
                </a:solidFill>
              </a:rPr>
              <a:t>Economists</a:t>
            </a:r>
            <a:r>
              <a:rPr lang="de-DE" altLang="de-DE" sz="2400" dirty="0">
                <a:solidFill>
                  <a:srgbClr val="000000"/>
                </a:solidFill>
              </a:rPr>
              <a:t> do! (Tautologie)</a:t>
            </a:r>
          </a:p>
          <a:p>
            <a:pPr eaLnBrk="1" hangingPunct="1">
              <a:buClrTx/>
              <a:buSzTx/>
              <a:buFontTx/>
              <a:buAutoNum type="arabicPeriod"/>
            </a:pPr>
            <a:endParaRPr lang="de-DE" altLang="de-DE" sz="2400" dirty="0">
              <a:solidFill>
                <a:srgbClr val="000000"/>
              </a:solidFill>
            </a:endParaRPr>
          </a:p>
          <a:p>
            <a:pPr eaLnBrk="1" hangingPunct="1">
              <a:buClrTx/>
              <a:buSzTx/>
              <a:buFontTx/>
              <a:buAutoNum type="arabicPeriod"/>
            </a:pPr>
            <a:endParaRPr lang="de-DE" altLang="de-DE" sz="2400" dirty="0">
              <a:solidFill>
                <a:srgbClr val="000000"/>
              </a:solidFill>
            </a:endParaRPr>
          </a:p>
          <a:p>
            <a:pPr eaLnBrk="1" hangingPunct="1">
              <a:buClrTx/>
              <a:buSzTx/>
              <a:buFontTx/>
              <a:buAutoNum type="arabicPeriod"/>
            </a:pPr>
            <a:r>
              <a:rPr lang="de-DE" altLang="de-DE" sz="2400" dirty="0">
                <a:solidFill>
                  <a:srgbClr val="000000"/>
                </a:solidFill>
              </a:rPr>
              <a:t>„Nationalökonomie ist, wenn die Leute sich wundern, warum sie kein Geld haben. Das hat mehrere Gründe, die feinsten sind die wissenschaftlichen.“ (Kurt Tucholsky)</a:t>
            </a:r>
          </a:p>
        </p:txBody>
      </p:sp>
      <p:sp>
        <p:nvSpPr>
          <p:cNvPr id="5" name="Textfeld 4">
            <a:extLst>
              <a:ext uri="{FF2B5EF4-FFF2-40B4-BE49-F238E27FC236}">
                <a16:creationId xmlns:a16="http://schemas.microsoft.com/office/drawing/2014/main" id="{DD6EAC0D-7BE4-42ED-B719-86D8C2F519BA}"/>
              </a:ext>
            </a:extLst>
          </p:cNvPr>
          <p:cNvSpPr txBox="1"/>
          <p:nvPr/>
        </p:nvSpPr>
        <p:spPr>
          <a:xfrm>
            <a:off x="293405" y="5963541"/>
            <a:ext cx="11605190" cy="454351"/>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Trotzdem erfolgt auf der nächsten Seite ein Versuch!</a:t>
            </a:r>
          </a:p>
        </p:txBody>
      </p:sp>
      <p:sp>
        <p:nvSpPr>
          <p:cNvPr id="6" name="Textfeld 5">
            <a:extLst>
              <a:ext uri="{FF2B5EF4-FFF2-40B4-BE49-F238E27FC236}">
                <a16:creationId xmlns:a16="http://schemas.microsoft.com/office/drawing/2014/main" id="{DD6EAC0D-7BE4-42ED-B719-86D8C2F519BA}"/>
              </a:ext>
            </a:extLst>
          </p:cNvPr>
          <p:cNvSpPr txBox="1"/>
          <p:nvPr/>
        </p:nvSpPr>
        <p:spPr>
          <a:xfrm>
            <a:off x="357498" y="5219502"/>
            <a:ext cx="11605190" cy="744039"/>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Natürlich mit einem Schmunzeln gemeint, aber letztlich trifft es den Kern, denn die Gesamtheit der wirtschaftlichen Beziehungen in einer Gesellschaft zu definieren ist nahezu unmöglich</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1318901" y="727115"/>
            <a:ext cx="9144000" cy="415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400"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sz="2400" dirty="0">
              <a:solidFill>
                <a:srgbClr val="000000"/>
              </a:solidFill>
            </a:endParaRPr>
          </a:p>
          <a:p>
            <a:pPr eaLnBrk="1" hangingPunct="1">
              <a:buClrTx/>
            </a:pPr>
            <a:r>
              <a:rPr lang="de-DE" altLang="de-DE" sz="2400"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sz="2400" dirty="0">
              <a:solidFill>
                <a:srgbClr val="000000"/>
              </a:solidFill>
            </a:endParaRPr>
          </a:p>
          <a:p>
            <a:pPr eaLnBrk="1" hangingPunct="1">
              <a:buClrTx/>
            </a:pPr>
            <a:r>
              <a:rPr lang="de-DE" altLang="de-DE" sz="2400" dirty="0">
                <a:solidFill>
                  <a:srgbClr val="000000"/>
                </a:solidFill>
              </a:rPr>
              <a:t>	Fundamentaler Untersuchungsgegenstand des Volkswirts sind 	Märkte, an denen Angebot und Nachfrage aufeinandertreffen. Der 	Volkswirt versucht die Funktionsfähigkeit dieser Märkte zu ergründen. </a:t>
            </a:r>
          </a:p>
        </p:txBody>
      </p:sp>
      <p:sp>
        <p:nvSpPr>
          <p:cNvPr id="4" name="Textfeld 3">
            <a:extLst>
              <a:ext uri="{FF2B5EF4-FFF2-40B4-BE49-F238E27FC236}">
                <a16:creationId xmlns:a16="http://schemas.microsoft.com/office/drawing/2014/main" id="{DD6EAC0D-7BE4-42ED-B719-86D8C2F519BA}"/>
              </a:ext>
            </a:extLst>
          </p:cNvPr>
          <p:cNvSpPr txBox="1"/>
          <p:nvPr/>
        </p:nvSpPr>
        <p:spPr>
          <a:xfrm>
            <a:off x="66937" y="4783660"/>
            <a:ext cx="11264782" cy="446360"/>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Der Sinn ist also insbesondere Modelle zu finden, die beobachtete Zusammenhänge beschreiben können,</a:t>
            </a:r>
          </a:p>
        </p:txBody>
      </p:sp>
      <p:sp>
        <p:nvSpPr>
          <p:cNvPr id="5" name="Textfeld 4">
            <a:extLst>
              <a:ext uri="{FF2B5EF4-FFF2-40B4-BE49-F238E27FC236}">
                <a16:creationId xmlns:a16="http://schemas.microsoft.com/office/drawing/2014/main" id="{DD6EAC0D-7BE4-42ED-B719-86D8C2F519BA}"/>
              </a:ext>
            </a:extLst>
          </p:cNvPr>
          <p:cNvSpPr txBox="1"/>
          <p:nvPr/>
        </p:nvSpPr>
        <p:spPr>
          <a:xfrm>
            <a:off x="66937" y="5079591"/>
            <a:ext cx="12125064" cy="446360"/>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so dass man sinnvolle Vorhersagen und Maßnahmen treffen kann (vgl. die Maßnahmen im Zuge der Corona-Krise) </a:t>
            </a:r>
          </a:p>
        </p:txBody>
      </p:sp>
      <p:sp>
        <p:nvSpPr>
          <p:cNvPr id="6" name="Textfeld 5">
            <a:extLst>
              <a:ext uri="{FF2B5EF4-FFF2-40B4-BE49-F238E27FC236}">
                <a16:creationId xmlns:a16="http://schemas.microsoft.com/office/drawing/2014/main" id="{DD6EAC0D-7BE4-42ED-B719-86D8C2F519BA}"/>
              </a:ext>
            </a:extLst>
          </p:cNvPr>
          <p:cNvSpPr txBox="1"/>
          <p:nvPr/>
        </p:nvSpPr>
        <p:spPr>
          <a:xfrm>
            <a:off x="33469" y="5469217"/>
            <a:ext cx="12192000" cy="1273415"/>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Betrachtet werden dabei letztlich immer Marktprozesse bzw. auch Marktversagen, denn auch Gesellschaften, die versuchen den Markt auszuschalten müssen leidvoll erfahren, dass die Menschen sich eben doch gemäß den Marktprinzipien eines Adam Smith verhalten (vgl. Zusammenbruch des Kommunismus, oder die </a:t>
            </a:r>
            <a:r>
              <a:rPr lang="de-DE" sz="2000" dirty="0" err="1">
                <a:latin typeface="Times New Roman" panose="02020603050405020304" pitchFamily="18" charset="0"/>
                <a:cs typeface="Times New Roman" panose="02020603050405020304" pitchFamily="18" charset="0"/>
              </a:rPr>
              <a:t>gallopierende</a:t>
            </a:r>
            <a:r>
              <a:rPr lang="de-DE" sz="2000" dirty="0">
                <a:latin typeface="Times New Roman" panose="02020603050405020304" pitchFamily="18" charset="0"/>
                <a:cs typeface="Times New Roman" panose="02020603050405020304" pitchFamily="18" charset="0"/>
              </a:rPr>
              <a:t> Inflation in der Türkei, bei gleichzeitigem </a:t>
            </a:r>
            <a:r>
              <a:rPr lang="de-DE" sz="2000" dirty="0" err="1">
                <a:latin typeface="Times New Roman" panose="02020603050405020304" pitchFamily="18" charset="0"/>
                <a:cs typeface="Times New Roman" panose="02020603050405020304" pitchFamily="18" charset="0"/>
              </a:rPr>
              <a:t>Abfluß</a:t>
            </a:r>
            <a:r>
              <a:rPr lang="de-DE" sz="2000" dirty="0">
                <a:latin typeface="Times New Roman" panose="02020603050405020304" pitchFamily="18" charset="0"/>
                <a:cs typeface="Times New Roman" panose="02020603050405020304" pitchFamily="18" charset="0"/>
              </a:rPr>
              <a:t> ausländischen Kapitals)</a:t>
            </a:r>
          </a:p>
        </p:txBody>
      </p:sp>
      <p:sp>
        <p:nvSpPr>
          <p:cNvPr id="2" name="Ellipse 1"/>
          <p:cNvSpPr/>
          <p:nvPr/>
        </p:nvSpPr>
        <p:spPr>
          <a:xfrm>
            <a:off x="1905713" y="1439917"/>
            <a:ext cx="1905711" cy="5085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2330154" y="4301611"/>
            <a:ext cx="5173054" cy="6238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1210655" y="1119352"/>
            <a:ext cx="2419883" cy="45194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p:cNvSpPr/>
          <p:nvPr/>
        </p:nvSpPr>
        <p:spPr>
          <a:xfrm>
            <a:off x="4550636" y="2505764"/>
            <a:ext cx="5173054" cy="6238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DD6EAC0D-7BE4-42ED-B719-86D8C2F519BA}"/>
              </a:ext>
            </a:extLst>
          </p:cNvPr>
          <p:cNvSpPr txBox="1"/>
          <p:nvPr/>
        </p:nvSpPr>
        <p:spPr>
          <a:xfrm>
            <a:off x="33469" y="5469217"/>
            <a:ext cx="12192000" cy="1273415"/>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In diesem Sinne unterscheidet sich eine volkswirtschaftliche Analyse natürlich im Wesentlichen von keinem anderen wissenschaftlich rationalen Ansatz zur Problemlösung bzw. der sachlichen Herangehensweise an eine Fragestellung. Letztlich ist es das Wesen eines akademischen Studiums ihnen die Werkzeuge an die Hand zu geben, mit denen Sie in der Lage versetzt werden offene neue Probleme zu lösen.</a:t>
            </a:r>
          </a:p>
        </p:txBody>
      </p:sp>
    </p:spTree>
    <p:extLst>
      <p:ext uri="{BB962C8B-B14F-4D97-AF65-F5344CB8AC3E}">
        <p14:creationId xmlns:p14="http://schemas.microsoft.com/office/powerpoint/2010/main" val="261843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891948" y="1374379"/>
            <a:ext cx="8197746" cy="1146630"/>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Wissenschaftler.</a:t>
            </a: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10158163"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verändern und bringen damit Ihre Überzeugungen ein, so handeln sie als Wirtschaftspolitiker.</a:t>
            </a:r>
          </a:p>
          <a:p>
            <a:endParaRPr lang="de-DE" sz="2177"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0" y="3791406"/>
            <a:ext cx="12192000" cy="789131"/>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Beide Herangehensweisen muss man strikt von einander trennen. Die wissenschaftliche Analyse bewertet nicht nach gut oder schlecht!</a:t>
            </a:r>
          </a:p>
        </p:txBody>
      </p:sp>
      <p:sp>
        <p:nvSpPr>
          <p:cNvPr id="8" name="Textfeld 7"/>
          <p:cNvSpPr txBox="1"/>
          <p:nvPr/>
        </p:nvSpPr>
        <p:spPr>
          <a:xfrm>
            <a:off x="0" y="4516895"/>
            <a:ext cx="12192000" cy="789131"/>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Die Auswahl der Optionen obliegt der Politik bzw. der Gesellschaft als Ganzes, die in einer Demokratie ihren Willen über die Wahl äußern kann!</a:t>
            </a:r>
          </a:p>
        </p:txBody>
      </p:sp>
      <p:sp>
        <p:nvSpPr>
          <p:cNvPr id="9" name="Textfeld 8"/>
          <p:cNvSpPr txBox="1"/>
          <p:nvPr/>
        </p:nvSpPr>
        <p:spPr>
          <a:xfrm>
            <a:off x="0" y="5249815"/>
            <a:ext cx="12192000" cy="154409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Manche Wissenschaftler vermischen beide Herangehensweisen, wenn sie in Talkshows von richtig oder falsch sprechen, was in der Sozialwissenshaft im Gegensatz zu Naturwissenschaften leider nur sehr selten zu klären ist. Genauso wie die </a:t>
            </a:r>
            <a:r>
              <a:rPr lang="de-DE" sz="2000" dirty="0" err="1">
                <a:latin typeface="Times New Roman" panose="02020603050405020304" pitchFamily="18" charset="0"/>
                <a:cs typeface="Times New Roman" panose="02020603050405020304" pitchFamily="18" charset="0"/>
              </a:rPr>
              <a:t>Fridays</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for</a:t>
            </a:r>
            <a:r>
              <a:rPr lang="de-DE" sz="2000" dirty="0">
                <a:latin typeface="Times New Roman" panose="02020603050405020304" pitchFamily="18" charset="0"/>
                <a:cs typeface="Times New Roman" panose="02020603050405020304" pitchFamily="18" charset="0"/>
              </a:rPr>
              <a:t>-Future Bewegung in der Analyse sicher viele sinnvolle Punkte anmerkt, wird aber für die Umsetzung der Forderungen häufig sehr pauschal vorgegangen. Diese Veranstaltung soll dazu dienen, sie in die Lage zu versetzen sich ihr eigenes Bild zu aktuell großen wirtschaftspolitischen Herausforderungen zu machen. </a:t>
            </a:r>
          </a:p>
        </p:txBody>
      </p:sp>
    </p:spTree>
    <p:extLst>
      <p:ext uri="{BB962C8B-B14F-4D97-AF65-F5344CB8AC3E}">
        <p14:creationId xmlns:p14="http://schemas.microsoft.com/office/powerpoint/2010/main" val="326155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1817</Words>
  <Application>Microsoft Office PowerPoint</Application>
  <PresentationFormat>Breitbild</PresentationFormat>
  <Paragraphs>183</Paragraphs>
  <Slides>12</Slides>
  <Notes>8</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12</vt:i4>
      </vt:variant>
    </vt:vector>
  </HeadingPairs>
  <TitlesOfParts>
    <vt:vector size="20" baseType="lpstr">
      <vt:lpstr>Arial</vt:lpstr>
      <vt:lpstr>Calibri</vt:lpstr>
      <vt:lpstr>Calibri Light</vt:lpstr>
      <vt:lpstr>Droid Sans Fallback</vt:lpstr>
      <vt:lpstr>Sparkasse Rg</vt:lpstr>
      <vt:lpstr>Times New Roman</vt:lpstr>
      <vt:lpstr>Wingdings</vt:lpstr>
      <vt:lpstr>Office</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651</cp:revision>
  <dcterms:created xsi:type="dcterms:W3CDTF">2019-02-11T10:45:01Z</dcterms:created>
  <dcterms:modified xsi:type="dcterms:W3CDTF">2022-03-04T16:00:36Z</dcterms:modified>
</cp:coreProperties>
</file>