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1369" r:id="rId2"/>
    <p:sldId id="1333" r:id="rId3"/>
    <p:sldId id="1334" r:id="rId4"/>
    <p:sldId id="1335" r:id="rId5"/>
    <p:sldId id="1336" r:id="rId6"/>
    <p:sldId id="1337" r:id="rId7"/>
    <p:sldId id="1338" r:id="rId8"/>
    <p:sldId id="1339" r:id="rId9"/>
    <p:sldId id="1340" r:id="rId10"/>
    <p:sldId id="1341" r:id="rId11"/>
    <p:sldId id="1342" r:id="rId12"/>
    <p:sldId id="1343" r:id="rId13"/>
    <p:sldId id="1344" r:id="rId14"/>
    <p:sldId id="1345" r:id="rId15"/>
    <p:sldId id="1346" r:id="rId16"/>
    <p:sldId id="1347" r:id="rId17"/>
    <p:sldId id="1348" r:id="rId18"/>
    <p:sldId id="1349" r:id="rId19"/>
    <p:sldId id="1350" r:id="rId20"/>
    <p:sldId id="1351" r:id="rId21"/>
    <p:sldId id="1352" r:id="rId22"/>
    <p:sldId id="1353" r:id="rId23"/>
    <p:sldId id="1354" r:id="rId24"/>
    <p:sldId id="1355" r:id="rId25"/>
    <p:sldId id="1356" r:id="rId26"/>
    <p:sldId id="1357" r:id="rId27"/>
    <p:sldId id="1358" r:id="rId28"/>
    <p:sldId id="1359" r:id="rId29"/>
    <p:sldId id="1368"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0"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22.05.2021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11</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12</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15</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21568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57305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64257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1825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694201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403842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72466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27921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133408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7069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739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156648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29</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4156741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4</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5</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6</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9</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10</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22.05.2021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22.05.2021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22.05.2021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22.05.2021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22.05.2021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22.05.2021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22.05.2021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22.05.2021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22.05.2021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22.05.2021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22.05.2021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22.05.2021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40.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60.png"/></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150.png"/><Relationship Id="rId3" Type="http://schemas.openxmlformats.org/officeDocument/2006/relationships/image" Target="../media/image101.png"/><Relationship Id="rId7" Type="http://schemas.openxmlformats.org/officeDocument/2006/relationships/image" Target="../media/image140.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130.png"/><Relationship Id="rId5" Type="http://schemas.openxmlformats.org/officeDocument/2006/relationships/image" Target="../media/image121.png"/><Relationship Id="rId4" Type="http://schemas.openxmlformats.org/officeDocument/2006/relationships/image" Target="../media/image112.png"/><Relationship Id="rId9" Type="http://schemas.openxmlformats.org/officeDocument/2006/relationships/image" Target="../media/image16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media/image260.png"/><Relationship Id="rId13" Type="http://schemas.openxmlformats.org/officeDocument/2006/relationships/image" Target="../media/image310.png"/><Relationship Id="rId3" Type="http://schemas.openxmlformats.org/officeDocument/2006/relationships/image" Target="../media/image210.png"/><Relationship Id="rId7" Type="http://schemas.openxmlformats.org/officeDocument/2006/relationships/image" Target="../media/image250.png"/><Relationship Id="rId12" Type="http://schemas.openxmlformats.org/officeDocument/2006/relationships/image" Target="../media/image300.png"/><Relationship Id="rId2" Type="http://schemas.openxmlformats.org/officeDocument/2006/relationships/image" Target="../media/image200.png"/><Relationship Id="rId1" Type="http://schemas.openxmlformats.org/officeDocument/2006/relationships/slideLayout" Target="../slideLayouts/slideLayout1.xml"/><Relationship Id="rId6" Type="http://schemas.openxmlformats.org/officeDocument/2006/relationships/image" Target="../media/image240.png"/><Relationship Id="rId11" Type="http://schemas.openxmlformats.org/officeDocument/2006/relationships/image" Target="../media/image290.png"/><Relationship Id="rId5" Type="http://schemas.openxmlformats.org/officeDocument/2006/relationships/image" Target="../media/image230.png"/><Relationship Id="rId15" Type="http://schemas.openxmlformats.org/officeDocument/2006/relationships/image" Target="../media/image330.png"/><Relationship Id="rId10" Type="http://schemas.openxmlformats.org/officeDocument/2006/relationships/image" Target="../media/image280.png"/><Relationship Id="rId4" Type="http://schemas.openxmlformats.org/officeDocument/2006/relationships/image" Target="../media/image220.png"/><Relationship Id="rId9" Type="http://schemas.openxmlformats.org/officeDocument/2006/relationships/image" Target="../media/image270.png"/><Relationship Id="rId14" Type="http://schemas.openxmlformats.org/officeDocument/2006/relationships/image" Target="../media/image320.png"/></Relationships>
</file>

<file path=ppt/slides/_rels/slide28.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71.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NUL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2" y="672525"/>
            <a:ext cx="12113109"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I(i)=I</a:t>
            </a:r>
            <a:r>
              <a:rPr lang="de-DE" sz="2400" baseline="-33000" dirty="0" smtClean="0">
                <a:latin typeface="Times New Roman" pitchFamily="18"/>
                <a:ea typeface="Arial" pitchFamily="34"/>
                <a:cs typeface="Arial" pitchFamily="34"/>
              </a:rPr>
              <a:t>0</a:t>
            </a:r>
            <a:r>
              <a:rPr lang="de-DE" sz="2400" dirty="0" smtClean="0">
                <a:latin typeface="Times New Roman" pitchFamily="18"/>
                <a:ea typeface="Arial" pitchFamily="34"/>
                <a:cs typeface="Arial" pitchFamily="34"/>
              </a:rPr>
              <a:t>+i</a:t>
            </a:r>
            <a:r>
              <a:rPr lang="de-DE" sz="2400" baseline="-33000" dirty="0" smtClean="0">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∙i=30-300i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Unicode MS" pitchFamily="34"/>
                <a:cs typeface="Arial Unicode MS" pitchFamily="34"/>
              </a:rPr>
              <a:t>L(</a:t>
            </a:r>
            <a:r>
              <a:rPr lang="de-DE" sz="2400" dirty="0" err="1" smtClean="0">
                <a:latin typeface="Times New Roman" pitchFamily="18"/>
                <a:ea typeface="Arial Unicode MS" pitchFamily="34"/>
                <a:cs typeface="Arial Unicode MS" pitchFamily="34"/>
              </a:rPr>
              <a:t>Y,i</a:t>
            </a:r>
            <a:r>
              <a:rPr lang="de-DE" sz="2400" dirty="0" smtClean="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a:t>
            </a:r>
            <a:r>
              <a:rPr lang="de-DE" sz="2400" dirty="0" err="1" smtClean="0">
                <a:latin typeface="Times New Roman" pitchFamily="18"/>
                <a:ea typeface="Arial" pitchFamily="34"/>
                <a:cs typeface="Arial" pitchFamily="34"/>
              </a:rPr>
              <a:t>Y+l</a:t>
            </a:r>
            <a:r>
              <a:rPr lang="de-DE" sz="2400" baseline="-33000" dirty="0" err="1" smtClean="0">
                <a:latin typeface="Times New Roman" pitchFamily="18"/>
                <a:ea typeface="Arial" pitchFamily="34"/>
                <a:cs typeface="Arial" pitchFamily="34"/>
              </a:rPr>
              <a:t>i</a:t>
            </a:r>
            <a:r>
              <a:rPr lang="de-DE" sz="2400" dirty="0" err="1" smtClean="0">
                <a:latin typeface="Times New Roman" pitchFamily="18"/>
                <a:ea typeface="Arial" pitchFamily="34"/>
                <a:cs typeface="Arial" pitchFamily="34"/>
              </a:rPr>
              <a:t>∙</a:t>
            </a:r>
            <a:r>
              <a:rPr lang="de-DE" sz="2400" dirty="0" err="1">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=0,5Y – 250i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M=400		p=2 </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smtClean="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smtClean="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a:t>
            </a:r>
            <a:r>
              <a:rPr lang="de-DE" sz="2000" dirty="0" smtClean="0">
                <a:latin typeface="Times New Roman" pitchFamily="18"/>
                <a:ea typeface="Arial" pitchFamily="34"/>
                <a:cs typeface="Arial" pitchFamily="34"/>
              </a:rPr>
              <a:t>den fiskalischen Impuls auf das Einkommen, den eine Verdopplung der Staatsausgaben auslöst.</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das geldpolitischen Impuls auf das Einkommen, den eine Erhöhung der Geldmenge um 25% auslöst.</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smtClean="0"/>
              <a:t>Aufgabe – Lösung</a:t>
            </a:r>
            <a:endParaRPr lang="de-DE" sz="2903" b="1" dirty="0"/>
          </a:p>
        </p:txBody>
      </p:sp>
      <p:sp>
        <p:nvSpPr>
          <p:cNvPr id="4" name="Textfeld 3"/>
          <p:cNvSpPr txBox="1"/>
          <p:nvPr/>
        </p:nvSpPr>
        <p:spPr>
          <a:xfrm>
            <a:off x="3799490" y="619973"/>
            <a:ext cx="8392510" cy="4356675"/>
          </a:xfrm>
          <a:prstGeom prst="rect">
            <a:avLst/>
          </a:prstGeom>
          <a:noFill/>
        </p:spPr>
        <p:txBody>
          <a:bodyPr wrap="square" rtlCol="0">
            <a:noAutofit/>
          </a:bodyPr>
          <a:lstStyle/>
          <a:p>
            <a:pPr lvl="0" hangingPunct="0"/>
            <a:r>
              <a:rPr lang="de-DE" dirty="0" smtClean="0">
                <a:latin typeface="Times New Roman" pitchFamily="18"/>
                <a:ea typeface="Droid Sans Fallback" pitchFamily="2"/>
                <a:cs typeface="Lohit Hindi" pitchFamily="2"/>
              </a:rPr>
              <a:t>a) IS: Y=C+I+G</a:t>
            </a:r>
            <a:r>
              <a:rPr lang="de-DE" dirty="0" smtClean="0">
                <a:latin typeface="Times New Roman" pitchFamily="18"/>
                <a:ea typeface="Droid Sans Fallback" pitchFamily="2"/>
                <a:cs typeface="Arial" pitchFamily="34"/>
              </a:rPr>
              <a:t> </a:t>
            </a:r>
            <a:r>
              <a:rPr lang="de-DE" dirty="0">
                <a:latin typeface="Times New Roman" pitchFamily="18"/>
                <a:ea typeface="Arial" pitchFamily="34"/>
                <a:cs typeface="Arial" pitchFamily="34"/>
              </a:rPr>
              <a:t>→ </a:t>
            </a:r>
            <a:r>
              <a:rPr lang="de-DE" dirty="0" smtClean="0">
                <a:latin typeface="Times New Roman" pitchFamily="18"/>
                <a:ea typeface="Droid Sans Fallback" pitchFamily="2"/>
                <a:cs typeface="Arial" pitchFamily="34"/>
              </a:rPr>
              <a:t>Y=</a:t>
            </a:r>
            <a:r>
              <a:rPr lang="de-DE" dirty="0" smtClean="0">
                <a:latin typeface="Times New Roman" pitchFamily="18"/>
                <a:ea typeface="Arial" pitchFamily="34"/>
                <a:cs typeface="Arial" pitchFamily="34"/>
              </a:rPr>
              <a:t>50+0,8Y+30-300i+20+20</a:t>
            </a:r>
            <a:endParaRPr lang="de-DE" dirty="0">
              <a:latin typeface="Times New Roman" pitchFamily="18"/>
              <a:ea typeface="Arial" pitchFamily="34"/>
              <a:cs typeface="Arial" pitchFamily="34"/>
            </a:endParaRPr>
          </a:p>
          <a:p>
            <a:pPr lvl="0" hangingPunct="0"/>
            <a:r>
              <a:rPr lang="de-DE" dirty="0" smtClean="0">
                <a:latin typeface="Times New Roman" pitchFamily="18"/>
                <a:ea typeface="Arial" pitchFamily="34"/>
                <a:cs typeface="Arial" pitchFamily="34"/>
              </a:rPr>
              <a:t>→ Y=600 – 1500i</a:t>
            </a:r>
            <a:endParaRPr lang="de-DE" dirty="0">
              <a:latin typeface="Times New Roman" pitchFamily="18"/>
              <a:ea typeface="Arial" pitchFamily="34"/>
              <a:cs typeface="Arial" pitchFamily="34"/>
            </a:endParaRPr>
          </a:p>
          <a:p>
            <a:pPr lvl="0" hangingPunct="0"/>
            <a:endParaRPr lang="de-DE" dirty="0" smtClean="0">
              <a:latin typeface="Times New Roman" pitchFamily="18"/>
              <a:ea typeface="Arial" pitchFamily="34"/>
              <a:cs typeface="Arial" pitchFamily="34"/>
            </a:endParaRPr>
          </a:p>
          <a:p>
            <a:pPr hangingPunct="0"/>
            <a:r>
              <a:rPr lang="de-DE" dirty="0" smtClean="0">
                <a:latin typeface="Times New Roman" pitchFamily="18"/>
                <a:ea typeface="Arial" pitchFamily="34"/>
                <a:cs typeface="Arial" pitchFamily="34"/>
              </a:rPr>
              <a:t>LM: L=M/p</a:t>
            </a:r>
            <a:r>
              <a:rPr lang="de-DE" dirty="0">
                <a:latin typeface="Times New Roman" pitchFamily="18"/>
                <a:ea typeface="Arial" pitchFamily="34"/>
                <a:cs typeface="Arial" pitchFamily="34"/>
              </a:rPr>
              <a:t> → </a:t>
            </a:r>
            <a:r>
              <a:rPr lang="de-DE" dirty="0" smtClean="0">
                <a:latin typeface="Times New Roman" pitchFamily="18"/>
                <a:ea typeface="Arial" pitchFamily="34"/>
                <a:cs typeface="Arial" pitchFamily="34"/>
              </a:rPr>
              <a:t>0,5Y </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250i=400/2</a:t>
            </a:r>
          </a:p>
          <a:p>
            <a:pPr hangingPunct="0"/>
            <a:r>
              <a:rPr lang="de-DE" dirty="0" smtClean="0">
                <a:latin typeface="Times New Roman" pitchFamily="18"/>
                <a:ea typeface="Arial" pitchFamily="34"/>
                <a:cs typeface="Arial" pitchFamily="34"/>
              </a:rPr>
              <a:t>→ Y=400 + 500i</a:t>
            </a:r>
          </a:p>
          <a:p>
            <a:pPr hangingPunct="0"/>
            <a:endParaRPr lang="de-DE" dirty="0">
              <a:latin typeface="Times New Roman" pitchFamily="18"/>
              <a:ea typeface="Arial" pitchFamily="34"/>
              <a:cs typeface="Arial" pitchFamily="34"/>
            </a:endParaRPr>
          </a:p>
          <a:p>
            <a:pPr hangingPunct="0"/>
            <a:r>
              <a:rPr lang="de-DE" dirty="0" smtClean="0">
                <a:latin typeface="Times New Roman" pitchFamily="18"/>
                <a:ea typeface="Arial" pitchFamily="34"/>
                <a:cs typeface="Arial" pitchFamily="34"/>
              </a:rPr>
              <a:t>„IS=LM“</a:t>
            </a:r>
            <a:r>
              <a:rPr lang="de-DE" dirty="0">
                <a:latin typeface="Times New Roman" pitchFamily="18"/>
                <a:ea typeface="Arial" pitchFamily="34"/>
                <a:cs typeface="Arial" pitchFamily="34"/>
              </a:rPr>
              <a:t>→</a:t>
            </a:r>
            <a:r>
              <a:rPr lang="de-DE" dirty="0" smtClean="0">
                <a:latin typeface="Times New Roman" pitchFamily="18"/>
                <a:ea typeface="Arial" pitchFamily="34"/>
                <a:cs typeface="Arial" pitchFamily="34"/>
              </a:rPr>
              <a:t> i*=10%	Y*=450</a:t>
            </a:r>
          </a:p>
          <a:p>
            <a:pPr hangingPunct="0"/>
            <a:endParaRPr lang="de-DE" dirty="0">
              <a:latin typeface="Times New Roman" pitchFamily="18"/>
              <a:ea typeface="Arial" pitchFamily="34"/>
              <a:cs typeface="Arial" pitchFamily="34"/>
            </a:endParaRPr>
          </a:p>
          <a:p>
            <a:pPr lvl="0" hangingPunct="0"/>
            <a:r>
              <a:rPr lang="de-DE" dirty="0" smtClean="0">
                <a:latin typeface="Times New Roman" pitchFamily="18"/>
                <a:ea typeface="Arial" pitchFamily="34"/>
                <a:cs typeface="Arial" pitchFamily="34"/>
              </a:rPr>
              <a:t>b) </a:t>
            </a:r>
            <a:r>
              <a:rPr lang="de-DE" dirty="0">
                <a:latin typeface="Times New Roman" pitchFamily="18"/>
                <a:ea typeface="Droid Sans Fallback" pitchFamily="2"/>
                <a:cs typeface="Lohit Hindi" pitchFamily="2"/>
              </a:rPr>
              <a:t>IS: </a:t>
            </a:r>
            <a:r>
              <a:rPr lang="de-DE" dirty="0" smtClean="0">
                <a:latin typeface="Times New Roman" pitchFamily="18"/>
                <a:ea typeface="Droid Sans Fallback" pitchFamily="2"/>
                <a:cs typeface="Lohit Hindi" pitchFamily="2"/>
              </a:rPr>
              <a:t>Y=C+I+G</a:t>
            </a:r>
            <a:r>
              <a:rPr lang="de-DE" dirty="0" smtClean="0">
                <a:latin typeface="Times New Roman" pitchFamily="18"/>
                <a:ea typeface="Droid Sans Fallback" pitchFamily="2"/>
                <a:cs typeface="Arial" pitchFamily="34"/>
              </a:rPr>
              <a:t> </a:t>
            </a:r>
            <a:r>
              <a:rPr lang="de-DE" dirty="0">
                <a:latin typeface="Times New Roman" pitchFamily="18"/>
                <a:ea typeface="Arial" pitchFamily="34"/>
                <a:cs typeface="Arial" pitchFamily="34"/>
              </a:rPr>
              <a:t>→ </a:t>
            </a:r>
            <a:r>
              <a:rPr lang="de-DE" dirty="0" smtClean="0">
                <a:latin typeface="Times New Roman" pitchFamily="18"/>
                <a:ea typeface="Droid Sans Fallback" pitchFamily="2"/>
                <a:cs typeface="Arial" pitchFamily="34"/>
              </a:rPr>
              <a:t>Y=</a:t>
            </a:r>
            <a:r>
              <a:rPr lang="de-DE" dirty="0" smtClean="0">
                <a:latin typeface="Times New Roman" pitchFamily="18"/>
                <a:ea typeface="Arial" pitchFamily="34"/>
                <a:cs typeface="Arial" pitchFamily="34"/>
              </a:rPr>
              <a:t>50+0,8Y+30-300i+20</a:t>
            </a:r>
            <a:endParaRPr lang="de-DE" dirty="0">
              <a:latin typeface="Times New Roman" pitchFamily="18"/>
              <a:ea typeface="Arial" pitchFamily="34"/>
              <a:cs typeface="Arial" pitchFamily="34"/>
            </a:endParaRPr>
          </a:p>
          <a:p>
            <a:pPr lvl="0" hangingPunct="0"/>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 </a:t>
            </a:r>
            <a:r>
              <a:rPr lang="de-DE" dirty="0">
                <a:latin typeface="Times New Roman" pitchFamily="18"/>
                <a:ea typeface="Arial" pitchFamily="34"/>
                <a:cs typeface="Arial" pitchFamily="34"/>
              </a:rPr>
              <a:t>– 1500i</a:t>
            </a:r>
          </a:p>
          <a:p>
            <a:pPr lvl="0" hangingPunct="0"/>
            <a:endParaRPr lang="de-DE" dirty="0">
              <a:latin typeface="Times New Roman" pitchFamily="18"/>
              <a:ea typeface="Arial" pitchFamily="34"/>
              <a:cs typeface="Arial" pitchFamily="34"/>
            </a:endParaRPr>
          </a:p>
          <a:p>
            <a:pPr hangingPunct="0"/>
            <a:r>
              <a:rPr lang="de-DE" dirty="0">
                <a:latin typeface="Times New Roman" pitchFamily="18"/>
                <a:ea typeface="Arial" pitchFamily="34"/>
                <a:cs typeface="Arial" pitchFamily="34"/>
              </a:rPr>
              <a:t>LM: </a:t>
            </a:r>
            <a:r>
              <a:rPr lang="de-DE" dirty="0" smtClean="0">
                <a:latin typeface="Times New Roman" pitchFamily="18"/>
                <a:ea typeface="Arial" pitchFamily="34"/>
                <a:cs typeface="Arial" pitchFamily="34"/>
              </a:rPr>
              <a:t>L=(M+</a:t>
            </a:r>
            <a:r>
              <a:rPr lang="el-GR" dirty="0">
                <a:latin typeface="Cambria Math" panose="02040503050406030204" pitchFamily="18" charset="0"/>
                <a:ea typeface="Cambria Math" panose="02040503050406030204" pitchFamily="18" charset="0"/>
                <a:cs typeface="Lohit Hindi" pitchFamily="2"/>
              </a:rPr>
              <a:t> </a:t>
            </a:r>
            <a:r>
              <a:rPr lang="el-GR" dirty="0" smtClean="0">
                <a:latin typeface="Cambria Math" panose="02040503050406030204" pitchFamily="18" charset="0"/>
                <a:ea typeface="Cambria Math" panose="02040503050406030204" pitchFamily="18" charset="0"/>
                <a:cs typeface="Lohit Hindi" pitchFamily="2"/>
              </a:rPr>
              <a:t>Δ</a:t>
            </a:r>
            <a:r>
              <a:rPr lang="de-DE" dirty="0" smtClean="0">
                <a:latin typeface="Cambria Math" panose="02040503050406030204" pitchFamily="18" charset="0"/>
                <a:ea typeface="Cambria Math" panose="02040503050406030204" pitchFamily="18" charset="0"/>
                <a:cs typeface="Lohit Hindi" pitchFamily="2"/>
              </a:rPr>
              <a:t>M)</a:t>
            </a:r>
            <a:r>
              <a:rPr lang="de-DE" dirty="0" smtClean="0">
                <a:latin typeface="Times New Roman" pitchFamily="18"/>
                <a:ea typeface="Arial" pitchFamily="34"/>
                <a:cs typeface="Arial" pitchFamily="34"/>
              </a:rPr>
              <a:t>/p </a:t>
            </a:r>
            <a:r>
              <a:rPr lang="de-DE" dirty="0">
                <a:latin typeface="Times New Roman" pitchFamily="18"/>
                <a:ea typeface="Arial" pitchFamily="34"/>
                <a:cs typeface="Arial" pitchFamily="34"/>
              </a:rPr>
              <a:t>→ 0,5Y – </a:t>
            </a:r>
            <a:r>
              <a:rPr lang="de-DE" dirty="0" smtClean="0">
                <a:latin typeface="Times New Roman" pitchFamily="18"/>
                <a:ea typeface="Arial" pitchFamily="34"/>
                <a:cs typeface="Arial" pitchFamily="34"/>
              </a:rPr>
              <a:t>250i=(400+100)/2</a:t>
            </a:r>
            <a:endParaRPr lang="de-DE" dirty="0">
              <a:latin typeface="Times New Roman" pitchFamily="18"/>
              <a:ea typeface="Arial" pitchFamily="34"/>
              <a:cs typeface="Arial" pitchFamily="34"/>
            </a:endParaRPr>
          </a:p>
          <a:p>
            <a:pPr hangingPunct="0"/>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 </a:t>
            </a:r>
            <a:r>
              <a:rPr lang="de-DE" dirty="0">
                <a:latin typeface="Times New Roman" pitchFamily="18"/>
                <a:ea typeface="Arial" pitchFamily="34"/>
                <a:cs typeface="Arial" pitchFamily="34"/>
              </a:rPr>
              <a:t>+ 500i</a:t>
            </a:r>
          </a:p>
          <a:p>
            <a:pPr hangingPunct="0"/>
            <a:endParaRPr lang="de-DE" dirty="0">
              <a:latin typeface="Times New Roman" pitchFamily="18"/>
              <a:ea typeface="Arial" pitchFamily="34"/>
              <a:cs typeface="Arial" pitchFamily="34"/>
            </a:endParaRPr>
          </a:p>
          <a:p>
            <a:pPr hangingPunct="0"/>
            <a:r>
              <a:rPr lang="de-DE" dirty="0">
                <a:latin typeface="Times New Roman" pitchFamily="18"/>
                <a:ea typeface="Arial" pitchFamily="34"/>
                <a:cs typeface="Arial" pitchFamily="34"/>
              </a:rPr>
              <a:t>„IS=LM“→ i</a:t>
            </a:r>
            <a:r>
              <a:rPr lang="de-DE" dirty="0" smtClean="0">
                <a:latin typeface="Times New Roman" pitchFamily="18"/>
                <a:ea typeface="Arial" pitchFamily="34"/>
                <a:cs typeface="Arial" pitchFamily="34"/>
              </a:rPr>
              <a:t>*=0</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 (das was wir seit 10 Jahren in der Realität haben)	</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a:t>
            </a:r>
            <a:endParaRPr lang="de-DE" dirty="0">
              <a:latin typeface="Times New Roman" pitchFamily="18"/>
              <a:ea typeface="Arial" pitchFamily="34"/>
              <a:cs typeface="Arial" pitchFamily="34"/>
            </a:endParaRPr>
          </a:p>
          <a:p>
            <a:pPr hangingPunct="0"/>
            <a:endParaRPr lang="de-DE" dirty="0">
              <a:latin typeface="Times New Roman" pitchFamily="18"/>
              <a:ea typeface="Arial" pitchFamily="34"/>
              <a:cs typeface="Arial" pitchFamily="34"/>
            </a:endParaRPr>
          </a:p>
        </p:txBody>
      </p:sp>
      <p:sp>
        <p:nvSpPr>
          <p:cNvPr id="5" name="Textfeld 4"/>
          <p:cNvSpPr txBox="1"/>
          <p:nvPr/>
        </p:nvSpPr>
        <p:spPr>
          <a:xfrm>
            <a:off x="8956312" y="737114"/>
            <a:ext cx="2961167" cy="1573619"/>
          </a:xfrm>
          <a:prstGeom prst="rect">
            <a:avLst/>
          </a:prstGeom>
          <a:noFill/>
          <a:ln>
            <a:solidFill>
              <a:schemeClr val="accent1"/>
            </a:solidFill>
          </a:ln>
        </p:spPr>
        <p:txBody>
          <a:bodyPr wrap="square" rtlCol="0">
            <a:noAutofit/>
          </a:bodyPr>
          <a:lstStyle/>
          <a:p>
            <a:pPr lvl="0" algn="ctr" hangingPunct="0"/>
            <a:r>
              <a:rPr lang="de-DE" dirty="0" smtClean="0">
                <a:latin typeface="Times New Roman" pitchFamily="18"/>
                <a:ea typeface="Droid Sans Fallback" pitchFamily="2"/>
                <a:cs typeface="Lohit Hindi" pitchFamily="2"/>
              </a:rPr>
              <a:t>vgl. Aufgabe IS/LM:</a:t>
            </a:r>
          </a:p>
          <a:p>
            <a:pPr lvl="0" algn="ctr" hangingPunct="0"/>
            <a:endParaRPr lang="de-DE" dirty="0">
              <a:latin typeface="Times New Roman" pitchFamily="18"/>
              <a:ea typeface="Droid Sans Fallback" pitchFamily="2"/>
              <a:cs typeface="Lohit Hindi" pitchFamily="2"/>
            </a:endParaRPr>
          </a:p>
          <a:p>
            <a:pPr lvl="0" algn="ctr" hangingPunct="0"/>
            <a:r>
              <a:rPr lang="de-DE" dirty="0" smtClean="0">
                <a:latin typeface="Times New Roman" pitchFamily="18"/>
                <a:ea typeface="Droid Sans Fallback" pitchFamily="2"/>
                <a:cs typeface="Lohit Hindi" pitchFamily="2"/>
              </a:rPr>
              <a:t>i*=5%</a:t>
            </a:r>
          </a:p>
          <a:p>
            <a:pPr lvl="0" algn="ctr" hangingPunct="0"/>
            <a:endParaRPr lang="de-DE" dirty="0">
              <a:latin typeface="Times New Roman" pitchFamily="18"/>
              <a:ea typeface="Droid Sans Fallback" pitchFamily="2"/>
              <a:cs typeface="Lohit Hindi" pitchFamily="2"/>
            </a:endParaRPr>
          </a:p>
          <a:p>
            <a:pPr lvl="0" algn="ctr" hangingPunct="0"/>
            <a:r>
              <a:rPr lang="de-DE" dirty="0" smtClean="0">
                <a:latin typeface="Times New Roman" pitchFamily="18"/>
                <a:ea typeface="Droid Sans Fallback" pitchFamily="2"/>
                <a:cs typeface="Lohit Hindi" pitchFamily="2"/>
              </a:rPr>
              <a:t>Y*=425</a:t>
            </a:r>
          </a:p>
          <a:p>
            <a:pPr lvl="0" hangingPunct="0"/>
            <a:endParaRPr lang="de-DE" dirty="0">
              <a:latin typeface="Times New Roman" pitchFamily="18"/>
              <a:ea typeface="Arial" pitchFamily="34"/>
              <a:cs typeface="Arial" pitchFamily="34"/>
            </a:endParaRPr>
          </a:p>
          <a:p>
            <a:pPr lvl="0" hangingPunct="0"/>
            <a:endParaRPr lang="de-DE" dirty="0">
              <a:latin typeface="Times New Roman" pitchFamily="18"/>
              <a:ea typeface="Arial" pitchFamily="34"/>
              <a:cs typeface="Arial" pitchFamily="34"/>
            </a:endParaRPr>
          </a:p>
        </p:txBody>
      </p:sp>
    </p:spTree>
    <p:extLst>
      <p:ext uri="{BB962C8B-B14F-4D97-AF65-F5344CB8AC3E}">
        <p14:creationId xmlns:p14="http://schemas.microsoft.com/office/powerpoint/2010/main" val="33325129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t>
            </a:r>
            <a:r>
              <a:rPr lang="de-DE" sz="3266" dirty="0" smtClean="0">
                <a:latin typeface="Arial" pitchFamily="18"/>
                <a:ea typeface="Droid Sans Fallback" pitchFamily="2"/>
                <a:cs typeface="Lohit Hindi" pitchFamily="2"/>
              </a:rPr>
              <a:t>AS-AD-Modell</a:t>
            </a:r>
            <a:endParaRPr lang="de-DE" sz="3266"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a:t>
            </a:r>
            <a:endParaRPr lang="de-DE" sz="1633" baseline="33000" dirty="0">
              <a:latin typeface="Times New Roman"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72572" y="4080255"/>
            <a:ext cx="11901714" cy="2676145"/>
          </a:xfrm>
          <a:prstGeom prst="rect">
            <a:avLst/>
          </a:prstGeom>
          <a:noFill/>
          <a:ln>
            <a:noFill/>
          </a:ln>
        </p:spPr>
        <p:txBody>
          <a:bodyPr vert="horz" wrap="square" lIns="81646" tIns="40823" rIns="81646" bIns="40823" anchorCtr="0" compatLnSpc="0">
            <a:noAutofit/>
          </a:bodyPr>
          <a:lstStyle/>
          <a:p>
            <a:pPr hangingPunct="0"/>
            <a:r>
              <a:rPr lang="de-DE" sz="22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endParaRPr lang="de-DE" sz="2200" dirty="0" smtClean="0">
              <a:latin typeface="Times New Roman" pitchFamily="18"/>
              <a:ea typeface="Droid Sans Fallback" pitchFamily="2"/>
              <a:cs typeface="Lohit Hindi" pitchFamily="2"/>
            </a:endParaRPr>
          </a:p>
          <a:p>
            <a:pPr hangingPunct="0"/>
            <a:endParaRPr lang="de-DE" sz="2200" dirty="0" smtClean="0">
              <a:latin typeface="Times New Roman" pitchFamily="18"/>
              <a:ea typeface="Droid Sans Fallback" pitchFamily="2"/>
              <a:cs typeface="Lohit Hindi" pitchFamily="2"/>
            </a:endParaRPr>
          </a:p>
          <a:p>
            <a:pPr hangingPunct="0"/>
            <a:r>
              <a:rPr lang="de-DE" sz="2200" dirty="0" smtClean="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200" dirty="0">
              <a:latin typeface="Times New Roman" pitchFamily="18"/>
              <a:ea typeface="Droid Sans Fallback" pitchFamily="2"/>
              <a:cs typeface="Lohit Hindi" pitchFamily="2"/>
            </a:endParaRPr>
          </a:p>
          <a:p>
            <a:pPr hangingPunct="0"/>
            <a:r>
              <a:rPr lang="de-DE" sz="2200" dirty="0" smtClean="0">
                <a:latin typeface="Times New Roman" pitchFamily="18"/>
                <a:ea typeface="Droid Sans Fallback" pitchFamily="2"/>
                <a:cs typeface="Lohit Hindi" pitchFamily="2"/>
              </a:rPr>
              <a:t>Insgesamt resultiert </a:t>
            </a:r>
            <a:r>
              <a:rPr lang="de-DE" sz="2200" dirty="0">
                <a:latin typeface="Times New Roman" pitchFamily="18"/>
                <a:ea typeface="Droid Sans Fallback" pitchFamily="2"/>
                <a:cs typeface="Lohit Hindi" pitchFamily="2"/>
              </a:rPr>
              <a:t>das (kurzfristige) gesamtwirtschaftliche Gleichgewicht </a:t>
            </a:r>
            <a:r>
              <a:rPr lang="de-DE" sz="2200" dirty="0" smtClean="0">
                <a:latin typeface="Times New Roman" pitchFamily="18"/>
                <a:ea typeface="Droid Sans Fallback" pitchFamily="2"/>
                <a:cs typeface="Lohit Hindi" pitchFamily="2"/>
              </a:rPr>
              <a:t>(p</a:t>
            </a:r>
            <a:r>
              <a:rPr lang="de-DE" sz="2200" baseline="33000" dirty="0" smtClean="0">
                <a:latin typeface="Times New Roman" pitchFamily="18"/>
                <a:ea typeface="Droid Sans Fallback" pitchFamily="2"/>
                <a:cs typeface="Lohit Hindi" pitchFamily="2"/>
              </a:rPr>
              <a:t>*</a:t>
            </a:r>
            <a:r>
              <a:rPr lang="de-DE" sz="2200" dirty="0" smtClean="0">
                <a:latin typeface="Times New Roman" pitchFamily="18"/>
                <a:ea typeface="Droid Sans Fallback" pitchFamily="2"/>
                <a:cs typeface="Lohit Hindi" pitchFamily="2"/>
              </a:rPr>
              <a:t>,</a:t>
            </a:r>
            <a:r>
              <a:rPr lang="de-DE" sz="2200" dirty="0">
                <a:latin typeface="Times New Roman" pitchFamily="18"/>
                <a:ea typeface="Droid Sans Fallback" pitchFamily="2"/>
                <a:cs typeface="Lohit Hindi" pitchFamily="2"/>
              </a:rPr>
              <a:t>Y</a:t>
            </a:r>
            <a:r>
              <a:rPr lang="de-DE" sz="2200" baseline="33000" dirty="0">
                <a:latin typeface="Times New Roman" pitchFamily="18"/>
                <a:ea typeface="Droid Sans Fallback" pitchFamily="2"/>
                <a:cs typeface="Lohit Hindi" pitchFamily="2"/>
              </a:rPr>
              <a:t>*</a:t>
            </a:r>
            <a:r>
              <a:rPr lang="de-DE" sz="2200" dirty="0">
                <a:latin typeface="Times New Roman" pitchFamily="18"/>
                <a:ea typeface="Droid Sans Fallback" pitchFamily="2"/>
                <a:cs typeface="Lohit Hindi" pitchFamily="2"/>
              </a:rPr>
              <a: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smtClean="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a:t>
            </a:r>
            <a:endParaRPr lang="de-DE" sz="1633" baseline="33000" dirty="0">
              <a:latin typeface="Times New Roman"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348343" y="4343586"/>
            <a:ext cx="11611428" cy="2122527"/>
          </a:xfrm>
          <a:prstGeom prst="rect">
            <a:avLst/>
          </a:prstGeom>
          <a:noFill/>
          <a:ln>
            <a:noFill/>
          </a:ln>
        </p:spPr>
        <p:txBody>
          <a:bodyPr vert="horz" wrap="square" lIns="81646" tIns="40823" rIns="81646" bIns="40823" anchorCtr="0" compatLnSpc="0">
            <a:noAutofit/>
          </a:bodyPr>
          <a:lstStyle/>
          <a:p>
            <a:pPr hangingPunct="0"/>
            <a:r>
              <a:rPr lang="de-DE" sz="2359" dirty="0">
                <a:latin typeface="Times New Roman" pitchFamily="18"/>
                <a:ea typeface="Droid Sans Fallback" pitchFamily="2"/>
                <a:cs typeface="Lohit Hindi" pitchFamily="2"/>
              </a:rPr>
              <a:t>In der langen Frist werden alle Preise als </a:t>
            </a:r>
            <a:r>
              <a:rPr lang="de-DE" sz="2359" dirty="0" smtClean="0">
                <a:latin typeface="Times New Roman" pitchFamily="18"/>
                <a:ea typeface="Droid Sans Fallback" pitchFamily="2"/>
                <a:cs typeface="Lohit Hindi" pitchFamily="2"/>
              </a:rPr>
              <a:t>vollkommen flexibel </a:t>
            </a:r>
            <a:r>
              <a:rPr lang="de-DE" sz="2359" dirty="0">
                <a:latin typeface="Times New Roman" pitchFamily="18"/>
                <a:ea typeface="Droid Sans Fallback" pitchFamily="2"/>
                <a:cs typeface="Lohit Hindi" pitchFamily="2"/>
              </a:rPr>
              <a:t>angenommen und insbesondere gleichen sich die Preiserwartungen den tatsächlichen Preisen an. Damit hängt das langfristige Angebot (natürliches Angebot </a:t>
            </a:r>
            <a:r>
              <a:rPr lang="de-DE" sz="2359" dirty="0" err="1" smtClean="0">
                <a:latin typeface="Times New Roman" pitchFamily="18"/>
                <a:ea typeface="Droid Sans Fallback" pitchFamily="2"/>
                <a:cs typeface="Lohit Hindi" pitchFamily="2"/>
              </a:rPr>
              <a:t>Y</a:t>
            </a:r>
            <a:r>
              <a:rPr lang="de-DE" sz="2359" baseline="-25000" dirty="0" err="1" smtClean="0">
                <a:latin typeface="Times New Roman" pitchFamily="18"/>
                <a:ea typeface="Droid Sans Fallback" pitchFamily="2"/>
                <a:cs typeface="Lohit Hindi" pitchFamily="2"/>
              </a:rPr>
              <a:t>n</a:t>
            </a:r>
            <a:r>
              <a:rPr lang="de-DE" sz="2359" dirty="0" smtClean="0">
                <a:latin typeface="Times New Roman" pitchFamily="18"/>
                <a:ea typeface="Droid Sans Fallback" pitchFamily="2"/>
                <a:cs typeface="Lohit Hindi" pitchFamily="2"/>
              </a:rPr>
              <a:t>) vornehmlich </a:t>
            </a:r>
            <a:r>
              <a:rPr lang="de-DE" sz="2359" dirty="0">
                <a:latin typeface="Times New Roman" pitchFamily="18"/>
                <a:ea typeface="Droid Sans Fallback" pitchFamily="2"/>
                <a:cs typeface="Lohit Hindi" pitchFamily="2"/>
              </a:rPr>
              <a:t>von der Ausstattung mit Produktionsfaktoren </a:t>
            </a:r>
            <a:r>
              <a:rPr lang="de-DE" sz="2359" dirty="0" smtClean="0">
                <a:latin typeface="Times New Roman" pitchFamily="18"/>
                <a:ea typeface="Droid Sans Fallback" pitchFamily="2"/>
                <a:cs typeface="Lohit Hindi" pitchFamily="2"/>
              </a:rPr>
              <a:t>und den Rahmenbedingungen der Volkswirtschaft und </a:t>
            </a:r>
            <a:r>
              <a:rPr lang="de-DE" sz="2359" dirty="0">
                <a:latin typeface="Times New Roman" pitchFamily="18"/>
                <a:ea typeface="Droid Sans Fallback" pitchFamily="2"/>
                <a:cs typeface="Lohit Hindi" pitchFamily="2"/>
              </a:rPr>
              <a:t>der Technologie ab und ist damit </a:t>
            </a:r>
            <a:r>
              <a:rPr lang="de-DE" sz="2359" dirty="0" smtClean="0">
                <a:latin typeface="Times New Roman" pitchFamily="18"/>
                <a:ea typeface="Droid Sans Fallback" pitchFamily="2"/>
                <a:cs typeface="Lohit Hindi" pitchFamily="2"/>
              </a:rPr>
              <a:t>vollkommen preisunelastisch und damit senkrecht.</a:t>
            </a:r>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19" name="Textfeld 18"/>
          <p:cNvSpPr txBox="1"/>
          <p:nvPr/>
        </p:nvSpPr>
        <p:spPr>
          <a:xfrm>
            <a:off x="0" y="6044306"/>
            <a:ext cx="12104395" cy="630266"/>
          </a:xfrm>
          <a:prstGeom prst="rect">
            <a:avLst/>
          </a:prstGeom>
          <a:noFill/>
          <a:ln>
            <a:noFill/>
          </a:ln>
        </p:spPr>
        <p:txBody>
          <a:bodyPr vert="horz" wrap="square" lIns="81646" tIns="40823" rIns="81646" bIns="40823" anchorCtr="0" compatLnSpc="0">
            <a:noAutofit/>
          </a:bodyPr>
          <a:lstStyle/>
          <a:p>
            <a:r>
              <a:rPr lang="de-DE" sz="1400" dirty="0" smtClean="0"/>
              <a:t>Diese Annahme des vollkommen </a:t>
            </a:r>
            <a:r>
              <a:rPr lang="de-DE" sz="1400" dirty="0" err="1" smtClean="0"/>
              <a:t>preisunlelastischen</a:t>
            </a:r>
            <a:r>
              <a:rPr lang="de-DE" sz="1400" dirty="0" smtClean="0"/>
              <a:t> Angebots und nur von den Rahmenbedingungen abhängigen Angebots über die Produktionsfaktoren liegt der neoklassischen Theorie zu Grunde. In der langen </a:t>
            </a:r>
            <a:r>
              <a:rPr lang="de-DE" sz="1400" dirty="0"/>
              <a:t>F</a:t>
            </a:r>
            <a:r>
              <a:rPr lang="de-DE" sz="1400" dirty="0" smtClean="0"/>
              <a:t>rist ist diese Sichtweise sicher berechtigt, unsere aktuellen konjunkturellen Maßnahmen im Zuge der </a:t>
            </a:r>
            <a:r>
              <a:rPr lang="de-DE" sz="1400" dirty="0" err="1" smtClean="0"/>
              <a:t>Coronakrise</a:t>
            </a:r>
            <a:r>
              <a:rPr lang="de-DE" sz="1400" dirty="0" smtClean="0"/>
              <a:t> fußen aber eher der kurzfristigen </a:t>
            </a:r>
            <a:r>
              <a:rPr lang="de-DE" sz="1400" dirty="0" err="1" smtClean="0"/>
              <a:t>Keynesianischen</a:t>
            </a:r>
            <a:r>
              <a:rPr lang="de-DE" sz="1400" dirty="0" smtClean="0"/>
              <a:t> Theorie. Wichtig dabei ist, zu erkennen, dass sich diese Theorien nicht widersprechen, sondern ergänzen.</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smtClean="0"/>
              <a:t>  </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smtClean="0">
                <a:latin typeface="Arial" pitchFamily="18"/>
                <a:ea typeface="Droid Sans Fallback" pitchFamily="2"/>
                <a:cs typeface="Lohit Hindi" pitchFamily="2"/>
              </a:rPr>
              <a:t>AS</a:t>
            </a:r>
            <a:r>
              <a:rPr lang="de-DE" baseline="-33000" dirty="0" err="1" smtClean="0">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a:t>
            </a:r>
            <a:r>
              <a:rPr lang="de-DE" sz="2903" dirty="0" smtClean="0">
                <a:latin typeface="Times New Roman" pitchFamily="18"/>
                <a:ea typeface="Droid Sans Fallback" pitchFamily="2"/>
                <a:cs typeface="Lohit Hindi" pitchFamily="2"/>
              </a:rPr>
              <a:t>expansiven </a:t>
            </a:r>
            <a:r>
              <a:rPr lang="de-DE" sz="2903" dirty="0">
                <a:latin typeface="Times New Roman" pitchFamily="18"/>
                <a:ea typeface="Droid Sans Fallback" pitchFamily="2"/>
                <a:cs typeface="Lohit Hindi" pitchFamily="2"/>
              </a:rPr>
              <a:t>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Tree>
    <p:extLst>
      <p:ext uri="{BB962C8B-B14F-4D97-AF65-F5344CB8AC3E}">
        <p14:creationId xmlns:p14="http://schemas.microsoft.com/office/powerpoint/2010/main" val="1754929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IS</a:t>
            </a:r>
            <a:endParaRPr lang="de-DE" dirty="0">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Fiskalpolitik im AS-AD-Modell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cxnSp>
        <p:nvCxnSpPr>
          <p:cNvPr id="34" name="Gerade Verbindung mit Pfeil 33"/>
          <p:cNvCxnSpPr/>
          <p:nvPr/>
        </p:nvCxnSpPr>
        <p:spPr>
          <a:xfrm flipV="1">
            <a:off x="2200902" y="4892783"/>
            <a:ext cx="222578" cy="937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69842" y="4198057"/>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smtClean="0">
                <a:latin typeface="Arial" pitchFamily="18"/>
                <a:ea typeface="Droid Sans Fallback" pitchFamily="2"/>
                <a:cs typeface="Lohit Hindi" pitchFamily="2"/>
              </a:rPr>
              <a:t>AS</a:t>
            </a:r>
            <a:r>
              <a:rPr lang="de-DE" baseline="-33000" dirty="0" err="1" smtClean="0">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3" name="Gerader Verbinder 72">
            <a:extLst>
              <a:ext uri="{FF2B5EF4-FFF2-40B4-BE49-F238E27FC236}">
                <a16:creationId xmlns:a16="http://schemas.microsoft.com/office/drawing/2014/main" id="{419709C2-3210-4DBE-A51B-7C7B0FAD369F}"/>
              </a:ext>
            </a:extLst>
          </p:cNvPr>
          <p:cNvSpPr/>
          <p:nvPr/>
        </p:nvSpPr>
        <p:spPr>
          <a:xfrm>
            <a:off x="1833460" y="970994"/>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4" name="Textfeld 73">
            <a:extLst>
              <a:ext uri="{FF2B5EF4-FFF2-40B4-BE49-F238E27FC236}">
                <a16:creationId xmlns:a16="http://schemas.microsoft.com/office/drawing/2014/main" id="{D5D15A0A-D009-4CC5-8C07-6D87AED0060B}"/>
              </a:ext>
            </a:extLst>
          </p:cNvPr>
          <p:cNvSpPr txBox="1"/>
          <p:nvPr/>
        </p:nvSpPr>
        <p:spPr>
          <a:xfrm>
            <a:off x="4250192" y="2212020"/>
            <a:ext cx="434256"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IS‘</a:t>
            </a:r>
            <a:endParaRPr lang="de-DE" dirty="0">
              <a:latin typeface="Arial" pitchFamily="18"/>
              <a:ea typeface="Droid Sans Fallback" pitchFamily="2"/>
              <a:cs typeface="Lohit Hindi" pitchFamily="2"/>
            </a:endParaRP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sp>
        <p:nvSpPr>
          <p:cNvPr id="77" name="Gerader Verbinder 76">
            <a:extLst>
              <a:ext uri="{FF2B5EF4-FFF2-40B4-BE49-F238E27FC236}">
                <a16:creationId xmlns:a16="http://schemas.microsoft.com/office/drawing/2014/main" id="{3589DDD7-43B0-4AEA-B42F-AF9C9A2E993A}"/>
              </a:ext>
            </a:extLst>
          </p:cNvPr>
          <p:cNvSpPr/>
          <p:nvPr/>
        </p:nvSpPr>
        <p:spPr>
          <a:xfrm flipH="1">
            <a:off x="2454431" y="1255023"/>
            <a:ext cx="0" cy="5235909"/>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9" name="Textfeld 78">
            <a:extLst>
              <a:ext uri="{FF2B5EF4-FFF2-40B4-BE49-F238E27FC236}">
                <a16:creationId xmlns:a16="http://schemas.microsoft.com/office/drawing/2014/main" id="{9E814E7B-F163-44EA-B867-EE48A8D2EBAD}"/>
              </a:ext>
            </a:extLst>
          </p:cNvPr>
          <p:cNvSpPr txBox="1"/>
          <p:nvPr/>
        </p:nvSpPr>
        <p:spPr>
          <a:xfrm>
            <a:off x="3467420" y="312619"/>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80" name="Gerader Verbinder 79">
            <a:extLst>
              <a:ext uri="{FF2B5EF4-FFF2-40B4-BE49-F238E27FC236}">
                <a16:creationId xmlns:a16="http://schemas.microsoft.com/office/drawing/2014/main" id="{492F06F8-8A84-4A83-B21E-7892AF57369C}"/>
              </a:ext>
            </a:extLst>
          </p:cNvPr>
          <p:cNvSpPr/>
          <p:nvPr/>
        </p:nvSpPr>
        <p:spPr>
          <a:xfrm flipV="1">
            <a:off x="738642" y="498341"/>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cxnSp>
        <p:nvCxnSpPr>
          <p:cNvPr id="82" name="Gerade Verbindung mit Pfeil 81"/>
          <p:cNvCxnSpPr/>
          <p:nvPr/>
        </p:nvCxnSpPr>
        <p:spPr>
          <a:xfrm flipH="1" flipV="1">
            <a:off x="2196695" y="4575413"/>
            <a:ext cx="239433" cy="125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06A8701F-7E75-4E24-BA84-8767B802695D}"/>
              </a:ext>
            </a:extLst>
          </p:cNvPr>
          <p:cNvSpPr txBox="1"/>
          <p:nvPr/>
        </p:nvSpPr>
        <p:spPr>
          <a:xfrm>
            <a:off x="2507862" y="4402850"/>
            <a:ext cx="324546"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8" name="Gerader Verbinder 87">
            <a:extLst>
              <a:ext uri="{FF2B5EF4-FFF2-40B4-BE49-F238E27FC236}">
                <a16:creationId xmlns:a16="http://schemas.microsoft.com/office/drawing/2014/main" id="{97DD9D2E-912D-4782-A7E2-A15EF314F791}"/>
              </a:ext>
            </a:extLst>
          </p:cNvPr>
          <p:cNvSpPr/>
          <p:nvPr/>
        </p:nvSpPr>
        <p:spPr>
          <a:xfrm flipH="1" flipV="1">
            <a:off x="757133" y="4762035"/>
            <a:ext cx="1697297" cy="3467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89" name="Textfeld 88">
            <a:extLst>
              <a:ext uri="{FF2B5EF4-FFF2-40B4-BE49-F238E27FC236}">
                <a16:creationId xmlns:a16="http://schemas.microsoft.com/office/drawing/2014/main" id="{A3EB4741-154D-4869-AA84-907FD122DBF7}"/>
              </a:ext>
            </a:extLst>
          </p:cNvPr>
          <p:cNvSpPr txBox="1"/>
          <p:nvPr/>
        </p:nvSpPr>
        <p:spPr>
          <a:xfrm>
            <a:off x="355189" y="4549765"/>
            <a:ext cx="339358"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0" name="Gerader Verbinder 89">
            <a:extLst>
              <a:ext uri="{FF2B5EF4-FFF2-40B4-BE49-F238E27FC236}">
                <a16:creationId xmlns:a16="http://schemas.microsoft.com/office/drawing/2014/main" id="{97DD9D2E-912D-4782-A7E2-A15EF314F791}"/>
              </a:ext>
            </a:extLst>
          </p:cNvPr>
          <p:cNvSpPr/>
          <p:nvPr/>
        </p:nvSpPr>
        <p:spPr>
          <a:xfrm flipH="1" flipV="1">
            <a:off x="769410" y="4565127"/>
            <a:ext cx="1296501" cy="2405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1" name="Textfeld 90">
            <a:extLst>
              <a:ext uri="{FF2B5EF4-FFF2-40B4-BE49-F238E27FC236}">
                <a16:creationId xmlns:a16="http://schemas.microsoft.com/office/drawing/2014/main" id="{A3EB4741-154D-4869-AA84-907FD122DBF7}"/>
              </a:ext>
            </a:extLst>
          </p:cNvPr>
          <p:cNvSpPr txBox="1"/>
          <p:nvPr/>
        </p:nvSpPr>
        <p:spPr>
          <a:xfrm>
            <a:off x="338930" y="4370836"/>
            <a:ext cx="627841" cy="323215"/>
          </a:xfrm>
          <a:prstGeom prst="rect">
            <a:avLst/>
          </a:prstGeom>
          <a:noFill/>
          <a:ln>
            <a:noFill/>
          </a:ln>
        </p:spPr>
        <p:txBody>
          <a:bodyPr vert="horz" wrap="squar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2" name="Textfeld 91">
            <a:extLst>
              <a:ext uri="{FF2B5EF4-FFF2-40B4-BE49-F238E27FC236}">
                <a16:creationId xmlns:a16="http://schemas.microsoft.com/office/drawing/2014/main" id="{D5B0D6F4-082D-4870-B1FD-1B48ECFC88F1}"/>
              </a:ext>
            </a:extLst>
          </p:cNvPr>
          <p:cNvSpPr txBox="1"/>
          <p:nvPr/>
        </p:nvSpPr>
        <p:spPr>
          <a:xfrm>
            <a:off x="5396345" y="96262"/>
            <a:ext cx="6795656" cy="282336"/>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Steigen die Staatsaugaben, so verschiebt sich die IS-Kurve nach rechts auf IS‘</a:t>
            </a:r>
            <a:endParaRPr lang="de-DE" sz="1400" dirty="0">
              <a:latin typeface="Arial" pitchFamily="18"/>
              <a:ea typeface="Droid Sans Fallback" pitchFamily="2"/>
              <a:cs typeface="Lohit Hindi" pitchFamily="2"/>
            </a:endParaRPr>
          </a:p>
        </p:txBody>
      </p:sp>
      <p:sp>
        <p:nvSpPr>
          <p:cNvPr id="93" name="Textfeld 92">
            <a:extLst>
              <a:ext uri="{FF2B5EF4-FFF2-40B4-BE49-F238E27FC236}">
                <a16:creationId xmlns:a16="http://schemas.microsoft.com/office/drawing/2014/main" id="{D5B0D6F4-082D-4870-B1FD-1B48ECFC88F1}"/>
              </a:ext>
            </a:extLst>
          </p:cNvPr>
          <p:cNvSpPr txBox="1"/>
          <p:nvPr/>
        </p:nvSpPr>
        <p:spPr>
          <a:xfrm>
            <a:off x="5389414" y="456479"/>
            <a:ext cx="6795656" cy="679593"/>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steigt über den </a:t>
            </a:r>
            <a:r>
              <a:rPr lang="de-DE" sz="1400" dirty="0" err="1" smtClean="0">
                <a:latin typeface="Arial" pitchFamily="18"/>
                <a:ea typeface="Droid Sans Fallback" pitchFamily="2"/>
                <a:cs typeface="Lohit Hindi" pitchFamily="2"/>
              </a:rPr>
              <a:t>Multiplikatoreffekt</a:t>
            </a:r>
            <a:r>
              <a:rPr lang="de-DE" sz="1400" dirty="0" smtClean="0">
                <a:latin typeface="Arial" pitchFamily="18"/>
                <a:ea typeface="Droid Sans Fallback" pitchFamily="2"/>
                <a:cs typeface="Lohit Hindi" pitchFamily="2"/>
              </a:rPr>
              <a:t> aus dem IS-LM-Modell das Einkommen Y, allerdings bedeutet eine Steigerung des Einkommens entlang der AS-Kurve auch eine Steigerung des Preisniveaus p</a:t>
            </a:r>
            <a:endParaRPr lang="de-DE" sz="1400" dirty="0">
              <a:latin typeface="Arial" pitchFamily="18"/>
              <a:ea typeface="Droid Sans Fallback" pitchFamily="2"/>
              <a:cs typeface="Lohit Hindi" pitchFamily="2"/>
            </a:endParaRPr>
          </a:p>
        </p:txBody>
      </p:sp>
      <p:sp>
        <p:nvSpPr>
          <p:cNvPr id="94" name="Textfeld 93">
            <a:extLst>
              <a:ext uri="{FF2B5EF4-FFF2-40B4-BE49-F238E27FC236}">
                <a16:creationId xmlns:a16="http://schemas.microsoft.com/office/drawing/2014/main" id="{D5B0D6F4-082D-4870-B1FD-1B48ECFC88F1}"/>
              </a:ext>
            </a:extLst>
          </p:cNvPr>
          <p:cNvSpPr txBox="1"/>
          <p:nvPr/>
        </p:nvSpPr>
        <p:spPr>
          <a:xfrm>
            <a:off x="5347852" y="1079933"/>
            <a:ext cx="6795656" cy="899124"/>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Diese Steigerung des Preisniveaus p von </a:t>
            </a:r>
            <a:r>
              <a:rPr lang="de-DE" sz="1400" dirty="0" smtClean="0">
                <a:latin typeface="Times New Roman" pitchFamily="18"/>
                <a:ea typeface="Droid Sans Fallback" pitchFamily="2"/>
                <a:cs typeface="Lohit Hindi" pitchFamily="2"/>
              </a:rPr>
              <a:t>p</a:t>
            </a:r>
            <a:r>
              <a:rPr lang="de-DE" sz="1400" baseline="-33000" dirty="0" smtClean="0">
                <a:latin typeface="Times New Roman" pitchFamily="18"/>
                <a:ea typeface="Droid Sans Fallback" pitchFamily="2"/>
                <a:cs typeface="Lohit Hindi" pitchFamily="2"/>
              </a:rPr>
              <a:t>0</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p‘ führt aber gemäß der Logik über die Ableitung der AD-Kurve zu einer Linksverschiebung der LM-kurve, denn die reale Geldmenge ist gesunken, dies wiederum impliziert eine Rechtsverschiebung der AD-Kurve auf AD‘</a:t>
            </a:r>
            <a:endParaRPr lang="de-DE" sz="1400" dirty="0">
              <a:latin typeface="Arial" pitchFamily="18"/>
              <a:ea typeface="Droid Sans Fallback" pitchFamily="2"/>
              <a:cs typeface="Lohit Hindi" pitchFamily="2"/>
            </a:endParaRPr>
          </a:p>
        </p:txBody>
      </p:sp>
      <p:sp>
        <p:nvSpPr>
          <p:cNvPr id="95" name="Textfeld 94">
            <a:extLst>
              <a:ext uri="{FF2B5EF4-FFF2-40B4-BE49-F238E27FC236}">
                <a16:creationId xmlns:a16="http://schemas.microsoft.com/office/drawing/2014/main" id="{D5B0D6F4-082D-4870-B1FD-1B48ECFC88F1}"/>
              </a:ext>
            </a:extLst>
          </p:cNvPr>
          <p:cNvSpPr txBox="1"/>
          <p:nvPr/>
        </p:nvSpPr>
        <p:spPr>
          <a:xfrm>
            <a:off x="5265368" y="1979057"/>
            <a:ext cx="6878140" cy="941412"/>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verringert dieser Preiseffekt zum Teil den fiskalischen Impuls, denn die Produzenten reagieren nicht nur mit einer Mengenausweitung, wie im IS-LM-Modell, sondern auch mit einer Preisanpassung nach oben. Damit erhöht sich der Output kurz-bis mittelfristig nur von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Y‘ und die Anpassung verläuft von A aus A‘</a:t>
            </a:r>
            <a:endParaRPr lang="de-DE" sz="1400" dirty="0">
              <a:latin typeface="Arial" pitchFamily="18"/>
              <a:ea typeface="Droid Sans Fallback" pitchFamily="2"/>
              <a:cs typeface="Lohit Hindi" pitchFamily="2"/>
            </a:endParaRP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r>
              <a:rPr lang="de-DE" dirty="0" smtClean="0">
                <a:latin typeface="Arial" pitchFamily="18"/>
                <a:ea typeface="Droid Sans Fallback" pitchFamily="2"/>
                <a:cs typeface="Lohit Hindi" pitchFamily="2"/>
              </a:rPr>
              <a:t>‘</a:t>
            </a:r>
            <a:endParaRPr lang="de-DE" dirty="0">
              <a:latin typeface="Arial" pitchFamily="18"/>
              <a:ea typeface="Droid Sans Fallback" pitchFamily="2"/>
              <a:cs typeface="Lohit Hindi" pitchFamily="2"/>
            </a:endParaRPr>
          </a:p>
        </p:txBody>
      </p:sp>
      <p:sp>
        <p:nvSpPr>
          <p:cNvPr id="97" name="Textfeld 96">
            <a:extLst>
              <a:ext uri="{FF2B5EF4-FFF2-40B4-BE49-F238E27FC236}">
                <a16:creationId xmlns:a16="http://schemas.microsoft.com/office/drawing/2014/main" id="{D5B0D6F4-082D-4870-B1FD-1B48ECFC88F1}"/>
              </a:ext>
            </a:extLst>
          </p:cNvPr>
          <p:cNvSpPr txBox="1"/>
          <p:nvPr/>
        </p:nvSpPr>
        <p:spPr>
          <a:xfrm>
            <a:off x="5244587" y="3011219"/>
            <a:ext cx="6878140" cy="1111139"/>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 sich langfristig die </a:t>
            </a:r>
            <a:r>
              <a:rPr lang="de-DE" sz="1400" dirty="0">
                <a:latin typeface="Arial" pitchFamily="18"/>
                <a:ea typeface="Droid Sans Fallback" pitchFamily="2"/>
                <a:cs typeface="Lohit Hindi" pitchFamily="2"/>
              </a:rPr>
              <a:t>R</a:t>
            </a:r>
            <a:r>
              <a:rPr lang="de-DE" sz="1400" dirty="0" smtClean="0">
                <a:latin typeface="Arial" pitchFamily="18"/>
                <a:ea typeface="Droid Sans Fallback" pitchFamily="2"/>
                <a:cs typeface="Lohit Hindi" pitchFamily="2"/>
              </a:rPr>
              <a:t>ahmenbedingungen aber nicht geändert haben, gilt weiterhin das langfristige Angebot bei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so dass im weiteren Verlauf die Preise weiter bis auf </a:t>
            </a:r>
            <a:r>
              <a:rPr lang="de-DE" sz="1400" dirty="0">
                <a:latin typeface="Times New Roman" pitchFamily="18"/>
                <a:ea typeface="Droid Sans Fallback" pitchFamily="2"/>
                <a:cs typeface="Lohit Hindi" pitchFamily="2"/>
              </a:rPr>
              <a:t>P</a:t>
            </a:r>
            <a:r>
              <a:rPr lang="de-DE" sz="1400" dirty="0" smtClean="0">
                <a:latin typeface="Times New Roman" pitchFamily="18"/>
                <a:ea typeface="Droid Sans Fallback" pitchFamily="2"/>
                <a:cs typeface="Lohit Hindi" pitchFamily="2"/>
              </a:rPr>
              <a:t>‘‘</a:t>
            </a:r>
            <a:r>
              <a:rPr lang="de-DE" sz="1400" dirty="0" smtClean="0">
                <a:latin typeface="Arial" pitchFamily="18"/>
                <a:ea typeface="Droid Sans Fallback" pitchFamily="2"/>
                <a:cs typeface="Lohit Hindi" pitchFamily="2"/>
              </a:rPr>
              <a:t> steigen werden und der Output wieder auf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zurückgehen wird und sich die Ökonomie dann im neuen langfristigen Gleichgewicht A‘‘ befinden wird und AS sich auf AS‘‘ verschiebt.</a:t>
            </a:r>
            <a:endParaRPr lang="de-DE" sz="1400" dirty="0">
              <a:latin typeface="Arial" pitchFamily="18"/>
              <a:ea typeface="Droid Sans Fallback" pitchFamily="2"/>
              <a:cs typeface="Lohit Hindi" pitchFamily="2"/>
            </a:endParaRPr>
          </a:p>
        </p:txBody>
      </p:sp>
      <p:sp>
        <p:nvSpPr>
          <p:cNvPr id="48" name="Gerader Verbinder 47">
            <a:extLst>
              <a:ext uri="{FF2B5EF4-FFF2-40B4-BE49-F238E27FC236}">
                <a16:creationId xmlns:a16="http://schemas.microsoft.com/office/drawing/2014/main" id="{492F06F8-8A84-4A83-B21E-7892AF57369C}"/>
              </a:ext>
            </a:extLst>
          </p:cNvPr>
          <p:cNvSpPr/>
          <p:nvPr/>
        </p:nvSpPr>
        <p:spPr>
          <a:xfrm flipV="1">
            <a:off x="1022242" y="376262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9" name="Textfeld 48">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
        <p:nvSpPr>
          <p:cNvPr id="50" name="Textfeld 49">
            <a:extLst>
              <a:ext uri="{FF2B5EF4-FFF2-40B4-BE49-F238E27FC236}">
                <a16:creationId xmlns:a16="http://schemas.microsoft.com/office/drawing/2014/main" id="{D5B0D6F4-082D-4870-B1FD-1B48ECFC88F1}"/>
              </a:ext>
            </a:extLst>
          </p:cNvPr>
          <p:cNvSpPr txBox="1"/>
          <p:nvPr/>
        </p:nvSpPr>
        <p:spPr>
          <a:xfrm>
            <a:off x="5304708" y="4161910"/>
            <a:ext cx="6878140" cy="1111139"/>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Das neue langfristige Gleichgewicht der Ökonomie ist dann A‘‘ mit dem </a:t>
            </a:r>
            <a:r>
              <a:rPr lang="de-DE" sz="1400" dirty="0">
                <a:latin typeface="Arial" pitchFamily="18"/>
                <a:ea typeface="Droid Sans Fallback" pitchFamily="2"/>
                <a:cs typeface="Lohit Hindi" pitchFamily="2"/>
              </a:rPr>
              <a:t>O</a:t>
            </a:r>
            <a:r>
              <a:rPr lang="de-DE" sz="1400" dirty="0" smtClean="0">
                <a:latin typeface="Arial" pitchFamily="18"/>
                <a:ea typeface="Droid Sans Fallback" pitchFamily="2"/>
                <a:cs typeface="Lohit Hindi" pitchFamily="2"/>
              </a:rPr>
              <a:t>utput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und dem Preisniveau </a:t>
            </a:r>
            <a:r>
              <a:rPr lang="de-DE" sz="1400" dirty="0">
                <a:latin typeface="Times New Roman" pitchFamily="18"/>
                <a:ea typeface="Droid Sans Fallback" pitchFamily="2"/>
                <a:cs typeface="Lohit Hindi" pitchFamily="2"/>
              </a:rPr>
              <a:t>P</a:t>
            </a:r>
            <a:r>
              <a:rPr lang="de-DE" sz="1400" dirty="0" smtClean="0">
                <a:latin typeface="Times New Roman" pitchFamily="18"/>
                <a:ea typeface="Droid Sans Fallback" pitchFamily="2"/>
                <a:cs typeface="Lohit Hindi" pitchFamily="2"/>
              </a:rPr>
              <a:t>‘‘</a:t>
            </a:r>
            <a:r>
              <a:rPr lang="de-DE" sz="1400" dirty="0" smtClean="0">
                <a:latin typeface="Arial" pitchFamily="18"/>
                <a:ea typeface="Droid Sans Fallback" pitchFamily="2"/>
                <a:cs typeface="Lohit Hindi" pitchFamily="2"/>
              </a:rPr>
              <a:t>.</a:t>
            </a:r>
            <a:endParaRPr lang="de-DE" sz="1400"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51432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p:bldP spid="75" grpId="0" animBg="1"/>
      <p:bldP spid="76" grpId="0"/>
      <p:bldP spid="77" grpId="0" animBg="1"/>
      <p:bldP spid="79" grpId="0"/>
      <p:bldP spid="80" grpId="0" animBg="1"/>
      <p:bldP spid="85" grpId="0"/>
      <p:bldP spid="87" grpId="0"/>
      <p:bldP spid="88" grpId="0" animBg="1"/>
      <p:bldP spid="89" grpId="0"/>
      <p:bldP spid="90" grpId="0" animBg="1"/>
      <p:bldP spid="91" grpId="0"/>
      <p:bldP spid="92" grpId="0"/>
      <p:bldP spid="93" grpId="0"/>
      <p:bldP spid="94" grpId="0"/>
      <p:bldP spid="95" grpId="0"/>
      <p:bldP spid="96" grpId="0"/>
      <p:bldP spid="97" grpId="0"/>
      <p:bldP spid="48" grpId="0" animBg="1"/>
      <p:bldP spid="49"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IS</a:t>
            </a:r>
            <a:endParaRPr lang="de-DE" dirty="0">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smtClean="0">
                <a:latin typeface="Arial" pitchFamily="18"/>
                <a:ea typeface="Droid Sans Fallback" pitchFamily="2"/>
                <a:cs typeface="Lohit Hindi" pitchFamily="2"/>
              </a:rPr>
              <a:t>Geldpolitik </a:t>
            </a:r>
            <a:r>
              <a:rPr lang="de-DE" dirty="0" smtClean="0">
                <a:latin typeface="Arial" pitchFamily="18"/>
                <a:ea typeface="Droid Sans Fallback" pitchFamily="2"/>
                <a:cs typeface="Lohit Hindi" pitchFamily="2"/>
              </a:rPr>
              <a:t>im AS-AD-Modell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cxnSp>
        <p:nvCxnSpPr>
          <p:cNvPr id="34" name="Gerade Verbindung mit Pfeil 33"/>
          <p:cNvCxnSpPr/>
          <p:nvPr/>
        </p:nvCxnSpPr>
        <p:spPr>
          <a:xfrm flipV="1">
            <a:off x="2200902" y="4892783"/>
            <a:ext cx="222578" cy="937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69842" y="419805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smtClean="0">
                <a:latin typeface="Arial" pitchFamily="18"/>
                <a:ea typeface="Droid Sans Fallback" pitchFamily="2"/>
                <a:cs typeface="Lohit Hindi" pitchFamily="2"/>
              </a:rPr>
              <a:t>AS</a:t>
            </a:r>
            <a:r>
              <a:rPr lang="de-DE" baseline="-33000" dirty="0" err="1" smtClean="0">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smtClean="0">
                <a:latin typeface="Times New Roman" pitchFamily="18"/>
                <a:ea typeface="Droid Sans Fallback" pitchFamily="2"/>
                <a:cs typeface="Lohit Hindi" pitchFamily="2"/>
              </a:rPr>
              <a:t>Y</a:t>
            </a:r>
            <a:r>
              <a:rPr lang="de-DE" sz="1633" baseline="-33000" dirty="0" err="1" smtClean="0">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AD‘</a:t>
            </a:r>
            <a:endParaRPr lang="de-DE" dirty="0">
              <a:latin typeface="Arial" pitchFamily="18"/>
              <a:ea typeface="Droid Sans Fallback" pitchFamily="2"/>
              <a:cs typeface="Lohit Hindi" pitchFamily="2"/>
            </a:endParaRPr>
          </a:p>
        </p:txBody>
      </p:sp>
      <p:sp>
        <p:nvSpPr>
          <p:cNvPr id="77" name="Gerader Verbinder 76">
            <a:extLst>
              <a:ext uri="{FF2B5EF4-FFF2-40B4-BE49-F238E27FC236}">
                <a16:creationId xmlns:a16="http://schemas.microsoft.com/office/drawing/2014/main" id="{3589DDD7-43B0-4AEA-B42F-AF9C9A2E993A}"/>
              </a:ext>
            </a:extLst>
          </p:cNvPr>
          <p:cNvSpPr/>
          <p:nvPr/>
        </p:nvSpPr>
        <p:spPr>
          <a:xfrm flipH="1">
            <a:off x="2454431" y="1255023"/>
            <a:ext cx="0" cy="5235909"/>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9" name="Textfeld 78">
            <a:extLst>
              <a:ext uri="{FF2B5EF4-FFF2-40B4-BE49-F238E27FC236}">
                <a16:creationId xmlns:a16="http://schemas.microsoft.com/office/drawing/2014/main" id="{9E814E7B-F163-44EA-B867-EE48A8D2EBAD}"/>
              </a:ext>
            </a:extLst>
          </p:cNvPr>
          <p:cNvSpPr txBox="1"/>
          <p:nvPr/>
        </p:nvSpPr>
        <p:spPr>
          <a:xfrm>
            <a:off x="3931548" y="1303220"/>
            <a:ext cx="53684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80" name="Gerader Verbinder 79">
            <a:extLst>
              <a:ext uri="{FF2B5EF4-FFF2-40B4-BE49-F238E27FC236}">
                <a16:creationId xmlns:a16="http://schemas.microsoft.com/office/drawing/2014/main" id="{492F06F8-8A84-4A83-B21E-7892AF57369C}"/>
              </a:ext>
            </a:extLst>
          </p:cNvPr>
          <p:cNvSpPr/>
          <p:nvPr/>
        </p:nvSpPr>
        <p:spPr>
          <a:xfrm flipV="1">
            <a:off x="1202770" y="1488942"/>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cxnSp>
        <p:nvCxnSpPr>
          <p:cNvPr id="82" name="Gerade Verbindung mit Pfeil 81"/>
          <p:cNvCxnSpPr/>
          <p:nvPr/>
        </p:nvCxnSpPr>
        <p:spPr>
          <a:xfrm flipH="1" flipV="1">
            <a:off x="2196695" y="4575413"/>
            <a:ext cx="239433" cy="125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06A8701F-7E75-4E24-BA84-8767B802695D}"/>
              </a:ext>
            </a:extLst>
          </p:cNvPr>
          <p:cNvSpPr txBox="1"/>
          <p:nvPr/>
        </p:nvSpPr>
        <p:spPr>
          <a:xfrm>
            <a:off x="2461983" y="4407406"/>
            <a:ext cx="324546"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smtClean="0">
                <a:latin typeface="Arial" pitchFamily="18"/>
                <a:ea typeface="Droid Sans Fallback" pitchFamily="2"/>
                <a:cs typeface="Lohit Hindi" pitchFamily="2"/>
              </a:rPr>
              <a:t>A‘‘</a:t>
            </a:r>
            <a:endParaRPr lang="de-DE" sz="1400" dirty="0">
              <a:latin typeface="Arial" pitchFamily="18"/>
              <a:ea typeface="Droid Sans Fallback" pitchFamily="2"/>
              <a:cs typeface="Lohit Hindi" pitchFamily="2"/>
            </a:endParaRPr>
          </a:p>
        </p:txBody>
      </p:sp>
      <p:sp>
        <p:nvSpPr>
          <p:cNvPr id="88" name="Gerader Verbinder 87">
            <a:extLst>
              <a:ext uri="{FF2B5EF4-FFF2-40B4-BE49-F238E27FC236}">
                <a16:creationId xmlns:a16="http://schemas.microsoft.com/office/drawing/2014/main" id="{97DD9D2E-912D-4782-A7E2-A15EF314F791}"/>
              </a:ext>
            </a:extLst>
          </p:cNvPr>
          <p:cNvSpPr/>
          <p:nvPr/>
        </p:nvSpPr>
        <p:spPr>
          <a:xfrm flipH="1" flipV="1">
            <a:off x="757133" y="4762035"/>
            <a:ext cx="1697297" cy="3467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89" name="Textfeld 88">
            <a:extLst>
              <a:ext uri="{FF2B5EF4-FFF2-40B4-BE49-F238E27FC236}">
                <a16:creationId xmlns:a16="http://schemas.microsoft.com/office/drawing/2014/main" id="{A3EB4741-154D-4869-AA84-907FD122DBF7}"/>
              </a:ext>
            </a:extLst>
          </p:cNvPr>
          <p:cNvSpPr txBox="1"/>
          <p:nvPr/>
        </p:nvSpPr>
        <p:spPr>
          <a:xfrm>
            <a:off x="355189" y="4549765"/>
            <a:ext cx="339358"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0" name="Gerader Verbinder 89">
            <a:extLst>
              <a:ext uri="{FF2B5EF4-FFF2-40B4-BE49-F238E27FC236}">
                <a16:creationId xmlns:a16="http://schemas.microsoft.com/office/drawing/2014/main" id="{97DD9D2E-912D-4782-A7E2-A15EF314F791}"/>
              </a:ext>
            </a:extLst>
          </p:cNvPr>
          <p:cNvSpPr/>
          <p:nvPr/>
        </p:nvSpPr>
        <p:spPr>
          <a:xfrm flipH="1" flipV="1">
            <a:off x="769410" y="4565127"/>
            <a:ext cx="1296501" cy="2405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1" name="Textfeld 90">
            <a:extLst>
              <a:ext uri="{FF2B5EF4-FFF2-40B4-BE49-F238E27FC236}">
                <a16:creationId xmlns:a16="http://schemas.microsoft.com/office/drawing/2014/main" id="{A3EB4741-154D-4869-AA84-907FD122DBF7}"/>
              </a:ext>
            </a:extLst>
          </p:cNvPr>
          <p:cNvSpPr txBox="1"/>
          <p:nvPr/>
        </p:nvSpPr>
        <p:spPr>
          <a:xfrm>
            <a:off x="338930" y="4370836"/>
            <a:ext cx="627841" cy="323215"/>
          </a:xfrm>
          <a:prstGeom prst="rect">
            <a:avLst/>
          </a:prstGeom>
          <a:noFill/>
          <a:ln>
            <a:noFill/>
          </a:ln>
        </p:spPr>
        <p:txBody>
          <a:bodyPr vert="horz" wrap="squar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2" name="Textfeld 91">
            <a:extLst>
              <a:ext uri="{FF2B5EF4-FFF2-40B4-BE49-F238E27FC236}">
                <a16:creationId xmlns:a16="http://schemas.microsoft.com/office/drawing/2014/main" id="{D5B0D6F4-082D-4870-B1FD-1B48ECFC88F1}"/>
              </a:ext>
            </a:extLst>
          </p:cNvPr>
          <p:cNvSpPr txBox="1"/>
          <p:nvPr/>
        </p:nvSpPr>
        <p:spPr>
          <a:xfrm>
            <a:off x="5244587" y="83127"/>
            <a:ext cx="6947414" cy="295471"/>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Steigt die nominale Geldmenge, so verschiebt sich die LM-Kurve nach rechts auf LM‘</a:t>
            </a:r>
            <a:endParaRPr lang="de-DE" sz="1400" dirty="0">
              <a:latin typeface="Arial" pitchFamily="18"/>
              <a:ea typeface="Droid Sans Fallback" pitchFamily="2"/>
              <a:cs typeface="Lohit Hindi" pitchFamily="2"/>
            </a:endParaRPr>
          </a:p>
        </p:txBody>
      </p:sp>
      <p:sp>
        <p:nvSpPr>
          <p:cNvPr id="93" name="Textfeld 92">
            <a:extLst>
              <a:ext uri="{FF2B5EF4-FFF2-40B4-BE49-F238E27FC236}">
                <a16:creationId xmlns:a16="http://schemas.microsoft.com/office/drawing/2014/main" id="{D5B0D6F4-082D-4870-B1FD-1B48ECFC88F1}"/>
              </a:ext>
            </a:extLst>
          </p:cNvPr>
          <p:cNvSpPr txBox="1"/>
          <p:nvPr/>
        </p:nvSpPr>
        <p:spPr>
          <a:xfrm>
            <a:off x="5265368" y="478203"/>
            <a:ext cx="6795656" cy="914179"/>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steigt wieder über den </a:t>
            </a:r>
            <a:r>
              <a:rPr lang="de-DE" sz="1400" dirty="0" err="1" smtClean="0">
                <a:latin typeface="Arial" pitchFamily="18"/>
                <a:ea typeface="Droid Sans Fallback" pitchFamily="2"/>
                <a:cs typeface="Lohit Hindi" pitchFamily="2"/>
              </a:rPr>
              <a:t>Multiplikatoreffekt</a:t>
            </a:r>
            <a:r>
              <a:rPr lang="de-DE" sz="1400" dirty="0" smtClean="0">
                <a:latin typeface="Arial" pitchFamily="18"/>
                <a:ea typeface="Droid Sans Fallback" pitchFamily="2"/>
                <a:cs typeface="Lohit Hindi" pitchFamily="2"/>
              </a:rPr>
              <a:t> aus dem IS-LM-Modell das Einkommen Y, allerdings bedeutet hier ebenso, wie bei der Fiskalpolitik eine Steigerung des Einkommens entlang der AS-Kurve auch eine Steigerung des Preisniveaus p</a:t>
            </a:r>
            <a:endParaRPr lang="de-DE" sz="1400" dirty="0">
              <a:latin typeface="Arial" pitchFamily="18"/>
              <a:ea typeface="Droid Sans Fallback" pitchFamily="2"/>
              <a:cs typeface="Lohit Hindi" pitchFamily="2"/>
            </a:endParaRPr>
          </a:p>
        </p:txBody>
      </p:sp>
      <p:sp>
        <p:nvSpPr>
          <p:cNvPr id="94" name="Textfeld 93">
            <a:extLst>
              <a:ext uri="{FF2B5EF4-FFF2-40B4-BE49-F238E27FC236}">
                <a16:creationId xmlns:a16="http://schemas.microsoft.com/office/drawing/2014/main" id="{D5B0D6F4-082D-4870-B1FD-1B48ECFC88F1}"/>
              </a:ext>
            </a:extLst>
          </p:cNvPr>
          <p:cNvSpPr txBox="1"/>
          <p:nvPr/>
        </p:nvSpPr>
        <p:spPr>
          <a:xfrm>
            <a:off x="5347852" y="1724170"/>
            <a:ext cx="6795656" cy="1587066"/>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Diese Steigerung des Preisniveaus p von </a:t>
            </a:r>
            <a:r>
              <a:rPr lang="de-DE" sz="1400" dirty="0" smtClean="0">
                <a:latin typeface="Times New Roman" pitchFamily="18"/>
                <a:ea typeface="Droid Sans Fallback" pitchFamily="2"/>
                <a:cs typeface="Lohit Hindi" pitchFamily="2"/>
              </a:rPr>
              <a:t>p</a:t>
            </a:r>
            <a:r>
              <a:rPr lang="de-DE" sz="1400" baseline="-33000" dirty="0" smtClean="0">
                <a:latin typeface="Times New Roman" pitchFamily="18"/>
                <a:ea typeface="Droid Sans Fallback" pitchFamily="2"/>
                <a:cs typeface="Lohit Hindi" pitchFamily="2"/>
              </a:rPr>
              <a:t>0</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p‘ führt aber wieder gemäß der Logik über die Ableitung der AD-Kurve zu einer Linksverschiebung der LM-kurve, auf LM‘‘, denn zuerst ist zwar die reale Geldmenge (bei konstanten Preisen) gestiegen, durch die über die Anpassung gemäß der AS-Kurve gestiegenen Preise sinkt die reale Geldmenge aber wieder und somit wird der expansive Geldmengenimpuls teilweise wieder zurückgenommen. Insgesamt impliziert die Preissteigerung eine Rechtsverschiebung der AD-Kurve auf AD‘</a:t>
            </a:r>
            <a:endParaRPr lang="de-DE" sz="1400" dirty="0">
              <a:latin typeface="Arial" pitchFamily="18"/>
              <a:ea typeface="Droid Sans Fallback" pitchFamily="2"/>
              <a:cs typeface="Lohit Hindi" pitchFamily="2"/>
            </a:endParaRPr>
          </a:p>
        </p:txBody>
      </p:sp>
      <p:sp>
        <p:nvSpPr>
          <p:cNvPr id="95" name="Textfeld 94">
            <a:extLst>
              <a:ext uri="{FF2B5EF4-FFF2-40B4-BE49-F238E27FC236}">
                <a16:creationId xmlns:a16="http://schemas.microsoft.com/office/drawing/2014/main" id="{D5B0D6F4-082D-4870-B1FD-1B48ECFC88F1}"/>
              </a:ext>
            </a:extLst>
          </p:cNvPr>
          <p:cNvSpPr txBox="1"/>
          <p:nvPr/>
        </p:nvSpPr>
        <p:spPr>
          <a:xfrm>
            <a:off x="5265368" y="3565402"/>
            <a:ext cx="6878140" cy="941412"/>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Damit verringert dieser Preiseffekt genauso zum Teil den geldpolitischen Impuls, denn die Produzenten reagieren nicht nur mit einer Mengenausweitung, wie im IS-LM-Modell, sondern auch mit einer Preisanpassung nach oben. Damit erhöht sich der Output kurz-bis mittelfristig nur von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Times New Roman" pitchFamily="18"/>
                <a:ea typeface="Droid Sans Fallback" pitchFamily="2"/>
                <a:cs typeface="Lohit Hindi" pitchFamily="2"/>
              </a:rPr>
              <a:t> </a:t>
            </a:r>
            <a:r>
              <a:rPr lang="de-DE" sz="1400" dirty="0" smtClean="0">
                <a:latin typeface="Arial" pitchFamily="18"/>
                <a:ea typeface="Droid Sans Fallback" pitchFamily="2"/>
                <a:cs typeface="Lohit Hindi" pitchFamily="2"/>
              </a:rPr>
              <a:t>auf Y‘ und die Anpassung verläuft wieder von A aus A‘</a:t>
            </a:r>
            <a:endParaRPr lang="de-DE" sz="1400" dirty="0">
              <a:latin typeface="Arial" pitchFamily="18"/>
              <a:ea typeface="Droid Sans Fallback" pitchFamily="2"/>
              <a:cs typeface="Lohit Hindi" pitchFamily="2"/>
            </a:endParaRP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r>
              <a:rPr lang="de-DE" dirty="0" smtClean="0">
                <a:latin typeface="Arial" pitchFamily="18"/>
                <a:ea typeface="Droid Sans Fallback" pitchFamily="2"/>
                <a:cs typeface="Lohit Hindi" pitchFamily="2"/>
              </a:rPr>
              <a:t>‘</a:t>
            </a:r>
            <a:endParaRPr lang="de-DE" dirty="0">
              <a:latin typeface="Arial" pitchFamily="18"/>
              <a:ea typeface="Droid Sans Fallback" pitchFamily="2"/>
              <a:cs typeface="Lohit Hindi" pitchFamily="2"/>
            </a:endParaRPr>
          </a:p>
        </p:txBody>
      </p:sp>
      <p:sp>
        <p:nvSpPr>
          <p:cNvPr id="97" name="Textfeld 96">
            <a:extLst>
              <a:ext uri="{FF2B5EF4-FFF2-40B4-BE49-F238E27FC236}">
                <a16:creationId xmlns:a16="http://schemas.microsoft.com/office/drawing/2014/main" id="{D5B0D6F4-082D-4870-B1FD-1B48ECFC88F1}"/>
              </a:ext>
            </a:extLst>
          </p:cNvPr>
          <p:cNvSpPr txBox="1"/>
          <p:nvPr/>
        </p:nvSpPr>
        <p:spPr>
          <a:xfrm>
            <a:off x="5279224" y="4779370"/>
            <a:ext cx="6878140" cy="1302775"/>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Da aber weiterhin sich langfristig die </a:t>
            </a:r>
            <a:r>
              <a:rPr lang="de-DE" sz="1400" dirty="0">
                <a:latin typeface="Arial" pitchFamily="18"/>
                <a:ea typeface="Droid Sans Fallback" pitchFamily="2"/>
                <a:cs typeface="Lohit Hindi" pitchFamily="2"/>
              </a:rPr>
              <a:t>R</a:t>
            </a:r>
            <a:r>
              <a:rPr lang="de-DE" sz="1400" dirty="0" smtClean="0">
                <a:latin typeface="Arial" pitchFamily="18"/>
                <a:ea typeface="Droid Sans Fallback" pitchFamily="2"/>
                <a:cs typeface="Lohit Hindi" pitchFamily="2"/>
              </a:rPr>
              <a:t>ahmenbedingungen nicht geändert haben, gilt auch hier immer noch das langfristige Angebot bei </a:t>
            </a:r>
            <a:r>
              <a:rPr lang="de-DE" sz="1400" dirty="0" err="1" smtClean="0">
                <a:latin typeface="Times New Roman" pitchFamily="18"/>
                <a:ea typeface="Droid Sans Fallback" pitchFamily="2"/>
                <a:cs typeface="Lohit Hindi" pitchFamily="2"/>
              </a:rPr>
              <a:t>Y</a:t>
            </a:r>
            <a:r>
              <a:rPr lang="de-DE" sz="1400" baseline="-33000" dirty="0" err="1" smtClean="0">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so dass im weiteren Verlauf die Preise weiter bis auf </a:t>
            </a:r>
            <a:r>
              <a:rPr lang="de-DE" sz="1400" dirty="0">
                <a:latin typeface="Times New Roman" pitchFamily="18"/>
                <a:ea typeface="Droid Sans Fallback" pitchFamily="2"/>
                <a:cs typeface="Lohit Hindi" pitchFamily="2"/>
              </a:rPr>
              <a:t>P‘‘</a:t>
            </a:r>
            <a:r>
              <a:rPr lang="de-DE" sz="1400" baseline="-33000" dirty="0" smtClean="0">
                <a:latin typeface="Times New Roman" pitchFamily="18"/>
                <a:ea typeface="Droid Sans Fallback" pitchFamily="2"/>
                <a:cs typeface="Lohit Hindi" pitchFamily="2"/>
              </a:rPr>
              <a:t>0</a:t>
            </a:r>
            <a:r>
              <a:rPr lang="de-DE" sz="1400" dirty="0" smtClean="0">
                <a:latin typeface="Arial" pitchFamily="18"/>
                <a:ea typeface="Droid Sans Fallback" pitchFamily="2"/>
                <a:cs typeface="Lohit Hindi" pitchFamily="2"/>
              </a:rPr>
              <a:t> steigen werden, der Output wieder auf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zurückgehen wird und sich die Ökonomie dann im neuen langfristigen Gleichgewicht A‘‘ befinden wird. Letztlich verschiebt sich durch die neuerliche Preissteigerung die LM-Kurve wieder auf ihre Ausgangsposition und die AS-Kurve auf AS‘‘</a:t>
            </a:r>
            <a:endParaRPr lang="de-DE" sz="1400" dirty="0">
              <a:latin typeface="Arial" pitchFamily="18"/>
              <a:ea typeface="Droid Sans Fallback" pitchFamily="2"/>
              <a:cs typeface="Lohit Hindi" pitchFamily="2"/>
            </a:endParaRPr>
          </a:p>
        </p:txBody>
      </p:sp>
      <p:sp>
        <p:nvSpPr>
          <p:cNvPr id="48" name="Textfeld 47">
            <a:extLst>
              <a:ext uri="{FF2B5EF4-FFF2-40B4-BE49-F238E27FC236}">
                <a16:creationId xmlns:a16="http://schemas.microsoft.com/office/drawing/2014/main" id="{9E814E7B-F163-44EA-B867-EE48A8D2EBAD}"/>
              </a:ext>
            </a:extLst>
          </p:cNvPr>
          <p:cNvSpPr txBox="1"/>
          <p:nvPr/>
        </p:nvSpPr>
        <p:spPr>
          <a:xfrm>
            <a:off x="3723730" y="915292"/>
            <a:ext cx="580898"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LM‘‘</a:t>
            </a:r>
            <a:endParaRPr lang="de-DE" dirty="0">
              <a:latin typeface="Arial" pitchFamily="18"/>
              <a:ea typeface="Droid Sans Fallback" pitchFamily="2"/>
              <a:cs typeface="Lohit Hindi" pitchFamily="2"/>
            </a:endParaRPr>
          </a:p>
        </p:txBody>
      </p:sp>
      <p:sp>
        <p:nvSpPr>
          <p:cNvPr id="49" name="Gerader Verbinder 48">
            <a:extLst>
              <a:ext uri="{FF2B5EF4-FFF2-40B4-BE49-F238E27FC236}">
                <a16:creationId xmlns:a16="http://schemas.microsoft.com/office/drawing/2014/main" id="{492F06F8-8A84-4A83-B21E-7892AF57369C}"/>
              </a:ext>
            </a:extLst>
          </p:cNvPr>
          <p:cNvSpPr/>
          <p:nvPr/>
        </p:nvSpPr>
        <p:spPr>
          <a:xfrm flipV="1">
            <a:off x="994952" y="1101014"/>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0" name="Textfeld 49">
            <a:extLst>
              <a:ext uri="{FF2B5EF4-FFF2-40B4-BE49-F238E27FC236}">
                <a16:creationId xmlns:a16="http://schemas.microsoft.com/office/drawing/2014/main" id="{D5B0D6F4-082D-4870-B1FD-1B48ECFC88F1}"/>
              </a:ext>
            </a:extLst>
          </p:cNvPr>
          <p:cNvSpPr txBox="1"/>
          <p:nvPr/>
        </p:nvSpPr>
        <p:spPr>
          <a:xfrm>
            <a:off x="5347852" y="6127220"/>
            <a:ext cx="6878140" cy="358830"/>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Diese langfristige Betrachtung steht damit im Einklang mit der Quantitätstheorie, denn auch diese besagt, dass eine Erhöhung der Geldmenge letztlich nur zur gleichen relativen Preiserhöhung also Inflation führt.</a:t>
            </a:r>
            <a:endParaRPr lang="de-DE" sz="1400" dirty="0">
              <a:latin typeface="Arial" pitchFamily="18"/>
              <a:ea typeface="Droid Sans Fallback" pitchFamily="2"/>
              <a:cs typeface="Lohit Hindi" pitchFamily="2"/>
            </a:endParaRPr>
          </a:p>
        </p:txBody>
      </p:sp>
      <p:sp>
        <p:nvSpPr>
          <p:cNvPr id="51" name="Gerader Verbinder 50">
            <a:extLst>
              <a:ext uri="{FF2B5EF4-FFF2-40B4-BE49-F238E27FC236}">
                <a16:creationId xmlns:a16="http://schemas.microsoft.com/office/drawing/2014/main" id="{492F06F8-8A84-4A83-B21E-7892AF57369C}"/>
              </a:ext>
            </a:extLst>
          </p:cNvPr>
          <p:cNvSpPr/>
          <p:nvPr/>
        </p:nvSpPr>
        <p:spPr>
          <a:xfrm flipV="1">
            <a:off x="1022242" y="376262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2" name="Textfeld 51">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smtClean="0">
                <a:latin typeface="Arial" pitchFamily="18"/>
                <a:ea typeface="Droid Sans Fallback" pitchFamily="2"/>
                <a:cs typeface="Lohit Hindi" pitchFamily="2"/>
              </a:rPr>
              <a:t>AS‘‘</a:t>
            </a:r>
            <a:endParaRPr lang="de-DE"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5217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9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p:bldP spid="77" grpId="0" animBg="1"/>
      <p:bldP spid="79" grpId="0"/>
      <p:bldP spid="80" grpId="0" animBg="1"/>
      <p:bldP spid="85" grpId="0"/>
      <p:bldP spid="87" grpId="0"/>
      <p:bldP spid="88" grpId="0" animBg="1"/>
      <p:bldP spid="89" grpId="0"/>
      <p:bldP spid="90" grpId="0" animBg="1"/>
      <p:bldP spid="91" grpId="0"/>
      <p:bldP spid="92" grpId="0"/>
      <p:bldP spid="93" grpId="0"/>
      <p:bldP spid="94" grpId="0"/>
      <p:bldP spid="95" grpId="0"/>
      <p:bldP spid="96" grpId="0"/>
      <p:bldP spid="97" grpId="0"/>
      <p:bldP spid="48" grpId="0"/>
      <p:bldP spid="49" grpId="0" animBg="1"/>
      <p:bldP spid="50" grpId="0"/>
      <p:bldP spid="51" grpId="0" animBg="1"/>
      <p:bldP spid="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88837" y="155782"/>
            <a:ext cx="7595190" cy="965442"/>
          </a:xfrm>
          <a:prstGeom prst="rect">
            <a:avLst/>
          </a:prstGeom>
          <a:noFill/>
          <a:ln>
            <a:noFill/>
          </a:ln>
        </p:spPr>
        <p:txBody>
          <a:bodyPr vert="horz" wrap="none" lIns="81646" tIns="40823" rIns="81646" bIns="40823" anchorCtr="0" compatLnSpc="0">
            <a:spAutoFit/>
          </a:bodyPr>
          <a:lstStyle/>
          <a:p>
            <a:pPr hangingPunct="0"/>
            <a:r>
              <a:rPr lang="de-DE" sz="2722">
                <a:latin typeface="Arial" pitchFamily="18"/>
                <a:ea typeface="Droid Sans Fallback" pitchFamily="2"/>
                <a:cs typeface="Lohit Hindi" pitchFamily="2"/>
              </a:rPr>
              <a:t>Zusammenfassung AS-AD-Modell/IS-LM-Modell</a:t>
            </a:r>
          </a:p>
          <a:p>
            <a:pPr hangingPunct="0"/>
            <a:r>
              <a:rPr lang="de-DE" sz="3266">
                <a:latin typeface="Arial" pitchFamily="18"/>
                <a:ea typeface="Droid Sans Fallback" pitchFamily="2"/>
                <a:cs typeface="Lohit Hindi" pitchFamily="2"/>
              </a:rPr>
              <a:t>	</a:t>
            </a:r>
          </a:p>
        </p:txBody>
      </p:sp>
      <p:sp>
        <p:nvSpPr>
          <p:cNvPr id="5" name="Textfeld 4"/>
          <p:cNvSpPr txBox="1"/>
          <p:nvPr/>
        </p:nvSpPr>
        <p:spPr>
          <a:xfrm>
            <a:off x="304028" y="765275"/>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a:t>
            </a:r>
            <a:r>
              <a:rPr lang="de-DE" sz="2000" dirty="0" smtClean="0"/>
              <a:t>kurzen bis mittleren </a:t>
            </a:r>
            <a:r>
              <a:rPr lang="de-DE" sz="2000" dirty="0"/>
              <a:t>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r>
              <a:rPr lang="de-DE" sz="2000" dirty="0" smtClean="0"/>
              <a:t>.</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smtClean="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a:t>
            </a:r>
            <a:r>
              <a:rPr lang="de-DE" sz="2000" dirty="0" smtClean="0"/>
              <a:t>wird.  </a:t>
            </a:r>
            <a:endParaRPr lang="de-DE" sz="2000" dirty="0"/>
          </a:p>
          <a:p>
            <a:endParaRPr lang="de-DE" sz="2800" dirty="0"/>
          </a:p>
          <a:p>
            <a:endParaRPr lang="de-DE" sz="2800" dirty="0"/>
          </a:p>
          <a:p>
            <a:endParaRPr lang="de-DE" sz="2800" dirty="0"/>
          </a:p>
          <a:p>
            <a:endParaRPr lang="de-DE" sz="1996" dirty="0" smtClean="0"/>
          </a:p>
          <a:p>
            <a:endParaRPr lang="de-DE" sz="1996" dirty="0"/>
          </a:p>
          <a:p>
            <a:endParaRPr lang="de-DE" sz="1996" dirty="0" smtClean="0"/>
          </a:p>
        </p:txBody>
      </p:sp>
      <p:sp>
        <p:nvSpPr>
          <p:cNvPr id="4" name="Textfeld 3">
            <a:extLst>
              <a:ext uri="{FF2B5EF4-FFF2-40B4-BE49-F238E27FC236}">
                <a16:creationId xmlns:a16="http://schemas.microsoft.com/office/drawing/2014/main" id="{D5B0D6F4-082D-4870-B1FD-1B48ECFC88F1}"/>
              </a:ext>
            </a:extLst>
          </p:cNvPr>
          <p:cNvSpPr txBox="1"/>
          <p:nvPr/>
        </p:nvSpPr>
        <p:spPr>
          <a:xfrm>
            <a:off x="0" y="4687806"/>
            <a:ext cx="12192000" cy="934665"/>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In welcher Weise sich letztlich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smtClean="0">
                <a:latin typeface="Arial" pitchFamily="18"/>
                <a:ea typeface="Droid Sans Fallback" pitchFamily="2"/>
                <a:cs typeface="Lohit Hindi" pitchFamily="2"/>
              </a:rPr>
              <a:t> verändert ist die grundsätzliche Kontroverse der Wirtschaftspolitik. Während </a:t>
            </a:r>
            <a:r>
              <a:rPr lang="de-DE" sz="1400" dirty="0" err="1" smtClean="0">
                <a:latin typeface="Arial" pitchFamily="18"/>
                <a:ea typeface="Droid Sans Fallback" pitchFamily="2"/>
                <a:cs typeface="Lohit Hindi" pitchFamily="2"/>
              </a:rPr>
              <a:t>Keynesianer</a:t>
            </a:r>
            <a:r>
              <a:rPr lang="de-DE" sz="1400" dirty="0" smtClean="0">
                <a:latin typeface="Arial" pitchFamily="18"/>
                <a:ea typeface="Droid Sans Fallback" pitchFamily="2"/>
                <a:cs typeface="Lohit Hindi" pitchFamily="2"/>
              </a:rPr>
              <a:t> auch von einer längerfristigen positiven Wirkungen staatlicher Aktivität ausgehen, vertreten marktliberale Ökonomen die Sichtweise, dass aufgrund von Effizienz- unterschieden bei privater und öffentlicher wirtschaftlicher Aktivität, ein langfristig positiver Effekt durch staatliche Maßnahmen nur untergeordnet ist.</a:t>
            </a:r>
          </a:p>
          <a:p>
            <a:pPr hangingPunct="0"/>
            <a:r>
              <a:rPr lang="de-DE" sz="1400" dirty="0" smtClean="0">
                <a:latin typeface="Arial" pitchFamily="18"/>
                <a:ea typeface="Droid Sans Fallback" pitchFamily="2"/>
                <a:cs typeface="Lohit Hindi" pitchFamily="2"/>
              </a:rPr>
              <a:t>Letztlich kann diese Kontroverse nur durch die Ex </a:t>
            </a:r>
            <a:r>
              <a:rPr lang="de-DE" sz="1400" dirty="0" err="1" smtClean="0">
                <a:latin typeface="Arial" pitchFamily="18"/>
                <a:ea typeface="Droid Sans Fallback" pitchFamily="2"/>
                <a:cs typeface="Lohit Hindi" pitchFamily="2"/>
              </a:rPr>
              <a:t>post</a:t>
            </a:r>
            <a:r>
              <a:rPr lang="de-DE" sz="1400" dirty="0" smtClean="0">
                <a:latin typeface="Arial" pitchFamily="18"/>
                <a:ea typeface="Droid Sans Fallback" pitchFamily="2"/>
                <a:cs typeface="Lohit Hindi" pitchFamily="2"/>
              </a:rPr>
              <a:t> Evaluation der staatlichen Maßnahmen entschieden werden  </a:t>
            </a:r>
            <a:endParaRPr lang="de-DE" sz="1400" dirty="0">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D5B0D6F4-082D-4870-B1FD-1B48ECFC88F1}"/>
              </a:ext>
            </a:extLst>
          </p:cNvPr>
          <p:cNvSpPr txBox="1"/>
          <p:nvPr/>
        </p:nvSpPr>
        <p:spPr>
          <a:xfrm>
            <a:off x="0" y="5622471"/>
            <a:ext cx="12192000" cy="727374"/>
          </a:xfrm>
          <a:prstGeom prst="rect">
            <a:avLst/>
          </a:prstGeom>
          <a:noFill/>
          <a:ln>
            <a:noFill/>
          </a:ln>
        </p:spPr>
        <p:txBody>
          <a:bodyPr vert="horz" wrap="square" lIns="81646" tIns="40823" rIns="81646" bIns="40823" anchorCtr="0" compatLnSpc="0">
            <a:noAutofit/>
          </a:bodyPr>
          <a:lstStyle/>
          <a:p>
            <a:pPr hangingPunct="0"/>
            <a:r>
              <a:rPr lang="de-DE" sz="1400" dirty="0" smtClean="0">
                <a:latin typeface="Arial" pitchFamily="18"/>
                <a:ea typeface="Droid Sans Fallback" pitchFamily="2"/>
                <a:cs typeface="Lohit Hindi" pitchFamily="2"/>
              </a:rPr>
              <a:t>In der </a:t>
            </a:r>
            <a:r>
              <a:rPr lang="de-DE" sz="1400" dirty="0" err="1" smtClean="0">
                <a:latin typeface="Arial" pitchFamily="18"/>
                <a:ea typeface="Droid Sans Fallback" pitchFamily="2"/>
                <a:cs typeface="Lohit Hindi" pitchFamily="2"/>
              </a:rPr>
              <a:t>Coroankrise</a:t>
            </a:r>
            <a:r>
              <a:rPr lang="de-DE" sz="1400" dirty="0" smtClean="0">
                <a:latin typeface="Arial" pitchFamily="18"/>
                <a:ea typeface="Droid Sans Fallback" pitchFamily="2"/>
                <a:cs typeface="Lohit Hindi" pitchFamily="2"/>
              </a:rPr>
              <a:t> besteht allerdings ein weitgehender Konsens über die Notwendigkeit staatlicher Eingriffe, da es sich um einen gleichzeitigen Einbruch bei Angebot- und Nachfrage handelt. Markliberale Ökonomen warnen allerdings auch jetzt vor einer zu expansiven Geldpolitik, da sie aufgrund der Null- bzw. negativen Zinsen von keiner Wirkung mehr ausgehen. Nicht von der Hand zu weisen ist sicher das Argument, dass es sich bei einer Staatsverschuldung, die in der Eurozone zu etwa 1/3 bei der EZB liegt, es sich um eine Münchhausenfinanzierung handelt und um das außer Kraft setzen der klass. Marktmechanismen</a:t>
            </a:r>
            <a:endParaRPr lang="de-DE" sz="1400" dirty="0">
              <a:latin typeface="Arial" pitchFamily="18"/>
              <a:ea typeface="Droid Sans Fallback" pitchFamily="2"/>
              <a:cs typeface="Lohit Hindi" pitchFamily="2"/>
            </a:endParaRPr>
          </a:p>
        </p:txBody>
      </p:sp>
    </p:spTree>
    <p:extLst>
      <p:ext uri="{BB962C8B-B14F-4D97-AF65-F5344CB8AC3E}">
        <p14:creationId xmlns:p14="http://schemas.microsoft.com/office/powerpoint/2010/main" val="216477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635078" y="-83345"/>
            <a:ext cx="4252224"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Das Neoklassische Grundmodell</a:t>
            </a:r>
            <a:endParaRPr lang="de-DE" sz="2400" b="1" dirty="0">
              <a:latin typeface="Arial" pitchFamily="18"/>
              <a:ea typeface="Droid Sans Fallback" pitchFamily="2"/>
              <a:cs typeface="Lohit Hindi" pitchFamily="2"/>
            </a:endParaRPr>
          </a:p>
        </p:txBody>
      </p:sp>
      <p:pic>
        <p:nvPicPr>
          <p:cNvPr id="7" name="Grafik 6"/>
          <p:cNvPicPr>
            <a:picLocks noChangeAspect="1"/>
          </p:cNvPicPr>
          <p:nvPr/>
        </p:nvPicPr>
        <p:blipFill>
          <a:blip r:embed="rId3"/>
          <a:stretch>
            <a:fillRect/>
          </a:stretch>
        </p:blipFill>
        <p:spPr>
          <a:xfrm>
            <a:off x="449888" y="374911"/>
            <a:ext cx="10622604" cy="5813659"/>
          </a:xfrm>
          <a:prstGeom prst="rect">
            <a:avLst/>
          </a:prstGeom>
        </p:spPr>
      </p:pic>
      <p:sp>
        <p:nvSpPr>
          <p:cNvPr id="8" name="Textfeld 7"/>
          <p:cNvSpPr txBox="1"/>
          <p:nvPr/>
        </p:nvSpPr>
        <p:spPr>
          <a:xfrm>
            <a:off x="5049135" y="647617"/>
            <a:ext cx="7359357"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Diesen</a:t>
            </a:r>
            <a:r>
              <a:rPr lang="en-US" altLang="en-US" sz="1400" dirty="0" smtClean="0"/>
              <a:t> </a:t>
            </a:r>
            <a:r>
              <a:rPr lang="en-US" altLang="en-US" sz="1400" dirty="0" err="1" smtClean="0"/>
              <a:t>Aspekt</a:t>
            </a:r>
            <a:r>
              <a:rPr lang="en-US" altLang="en-US" sz="1400" dirty="0" smtClean="0"/>
              <a:t> </a:t>
            </a:r>
            <a:r>
              <a:rPr lang="en-US" altLang="en-US" sz="1400" dirty="0" err="1" smtClean="0"/>
              <a:t>hatten</a:t>
            </a:r>
            <a:r>
              <a:rPr lang="en-US" altLang="en-US" sz="1400" dirty="0" smtClean="0"/>
              <a:t> </a:t>
            </a:r>
            <a:r>
              <a:rPr lang="en-US" altLang="en-US" sz="1400" dirty="0" err="1" smtClean="0"/>
              <a:t>wir</a:t>
            </a:r>
            <a:r>
              <a:rPr lang="en-US" altLang="en-US" sz="1400" dirty="0" smtClean="0"/>
              <a:t> </a:t>
            </a:r>
            <a:r>
              <a:rPr lang="en-US" altLang="en-US" sz="1400" dirty="0" err="1" smtClean="0"/>
              <a:t>schon</a:t>
            </a:r>
            <a:r>
              <a:rPr lang="en-US" altLang="en-US" sz="1400" dirty="0" smtClean="0"/>
              <a:t> </a:t>
            </a:r>
            <a:r>
              <a:rPr lang="en-US" altLang="en-US" sz="1400" dirty="0" err="1" smtClean="0"/>
              <a:t>beim</a:t>
            </a:r>
            <a:r>
              <a:rPr lang="en-US" altLang="en-US" sz="1400" dirty="0" smtClean="0"/>
              <a:t> </a:t>
            </a:r>
            <a:r>
              <a:rPr lang="en-US" altLang="en-US" sz="1400" dirty="0" err="1" smtClean="0"/>
              <a:t>Übergang</a:t>
            </a:r>
            <a:r>
              <a:rPr lang="en-US" altLang="en-US" sz="1400" dirty="0" smtClean="0"/>
              <a:t> von </a:t>
            </a:r>
            <a:r>
              <a:rPr lang="en-US" altLang="en-US" sz="1400" dirty="0" err="1" smtClean="0"/>
              <a:t>nominalem</a:t>
            </a:r>
            <a:r>
              <a:rPr lang="en-US" altLang="en-US" sz="1400" dirty="0" smtClean="0"/>
              <a:t> </a:t>
            </a:r>
            <a:r>
              <a:rPr lang="en-US" altLang="en-US" sz="1400" dirty="0" err="1" smtClean="0"/>
              <a:t>zu</a:t>
            </a:r>
            <a:r>
              <a:rPr lang="en-US" altLang="en-US" sz="1400" dirty="0" smtClean="0"/>
              <a:t> </a:t>
            </a:r>
            <a:r>
              <a:rPr lang="en-US" altLang="en-US" sz="1400" dirty="0" err="1" smtClean="0"/>
              <a:t>realem</a:t>
            </a:r>
            <a:r>
              <a:rPr lang="en-US" altLang="en-US" sz="1400" dirty="0" smtClean="0"/>
              <a:t> BIP </a:t>
            </a:r>
            <a:r>
              <a:rPr lang="en-US" altLang="en-US" sz="1400" dirty="0" err="1" smtClean="0"/>
              <a:t>besprochen</a:t>
            </a:r>
            <a:r>
              <a:rPr lang="en-US" altLang="en-US" sz="1400" dirty="0" smtClean="0"/>
              <a:t>, </a:t>
            </a:r>
            <a:r>
              <a:rPr lang="en-US" altLang="en-US" sz="1400" dirty="0" err="1" smtClean="0"/>
              <a:t>dass</a:t>
            </a:r>
            <a:r>
              <a:rPr lang="en-US" altLang="en-US" sz="1400" dirty="0" smtClean="0"/>
              <a:t> </a:t>
            </a:r>
            <a:r>
              <a:rPr lang="en-US" altLang="en-US" sz="1400" dirty="0" err="1" smtClean="0"/>
              <a:t>nämlich</a:t>
            </a:r>
            <a:r>
              <a:rPr lang="en-US" altLang="en-US" sz="1400" dirty="0" smtClean="0"/>
              <a:t> die </a:t>
            </a:r>
            <a:r>
              <a:rPr lang="en-US" altLang="en-US" sz="1400" dirty="0" err="1" smtClean="0"/>
              <a:t>Preise</a:t>
            </a:r>
            <a:r>
              <a:rPr lang="en-US" altLang="en-US" sz="1400" dirty="0" smtClean="0"/>
              <a:t> </a:t>
            </a:r>
            <a:r>
              <a:rPr lang="en-US" altLang="en-US" sz="1400" dirty="0" err="1" smtClean="0"/>
              <a:t>letztlich</a:t>
            </a:r>
            <a:r>
              <a:rPr lang="en-US" altLang="en-US" sz="1400" dirty="0" smtClean="0"/>
              <a:t> </a:t>
            </a:r>
            <a:r>
              <a:rPr lang="en-US" altLang="en-US" sz="1400" dirty="0" err="1" smtClean="0"/>
              <a:t>nur</a:t>
            </a:r>
            <a:r>
              <a:rPr lang="en-US" altLang="en-US" sz="1400" dirty="0" smtClean="0"/>
              <a:t> </a:t>
            </a:r>
            <a:r>
              <a:rPr lang="en-US" altLang="en-US" sz="1400" dirty="0" err="1" smtClean="0"/>
              <a:t>Verrechnungseinheit</a:t>
            </a:r>
            <a:r>
              <a:rPr lang="en-US" altLang="en-US" sz="1400" dirty="0" smtClean="0"/>
              <a:t> </a:t>
            </a:r>
            <a:r>
              <a:rPr lang="en-US" altLang="en-US" sz="1400" dirty="0" err="1" smtClean="0"/>
              <a:t>zwischen</a:t>
            </a:r>
            <a:r>
              <a:rPr lang="en-US" altLang="en-US" sz="1400" dirty="0" smtClean="0"/>
              <a:t> den </a:t>
            </a:r>
            <a:r>
              <a:rPr lang="en-US" altLang="en-US" sz="1400" dirty="0" err="1" smtClean="0"/>
              <a:t>realen</a:t>
            </a:r>
            <a:r>
              <a:rPr lang="en-US" altLang="en-US" sz="1400" dirty="0" smtClean="0"/>
              <a:t> </a:t>
            </a:r>
            <a:r>
              <a:rPr lang="en-US" altLang="en-US" sz="1400" dirty="0" err="1" smtClean="0"/>
              <a:t>Gütern</a:t>
            </a:r>
            <a:r>
              <a:rPr lang="en-US" altLang="en-US" sz="1400" dirty="0" smtClean="0"/>
              <a:t> </a:t>
            </a:r>
            <a:r>
              <a:rPr lang="en-US" altLang="en-US" sz="1400" dirty="0" err="1" smtClean="0"/>
              <a:t>darstellen</a:t>
            </a:r>
            <a:endParaRPr lang="en-US" altLang="en-US" sz="1400" dirty="0"/>
          </a:p>
        </p:txBody>
      </p:sp>
      <p:sp>
        <p:nvSpPr>
          <p:cNvPr id="9" name="Textfeld 8"/>
          <p:cNvSpPr txBox="1"/>
          <p:nvPr/>
        </p:nvSpPr>
        <p:spPr>
          <a:xfrm>
            <a:off x="4832643" y="1613749"/>
            <a:ext cx="7359357"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Für</a:t>
            </a:r>
            <a:r>
              <a:rPr lang="en-US" altLang="en-US" sz="1400" dirty="0" smtClean="0"/>
              <a:t> das </a:t>
            </a:r>
            <a:r>
              <a:rPr lang="en-US" altLang="en-US" sz="1400" dirty="0" err="1" smtClean="0"/>
              <a:t>Funktionieren</a:t>
            </a:r>
            <a:r>
              <a:rPr lang="en-US" altLang="en-US" sz="1400" dirty="0" smtClean="0"/>
              <a:t> von </a:t>
            </a:r>
            <a:r>
              <a:rPr lang="en-US" altLang="en-US" sz="1400" dirty="0" err="1" smtClean="0"/>
              <a:t>Märkten</a:t>
            </a:r>
            <a:r>
              <a:rPr lang="en-US" altLang="en-US" sz="1400" dirty="0" smtClean="0"/>
              <a:t> </a:t>
            </a:r>
            <a:r>
              <a:rPr lang="en-US" altLang="en-US" sz="1400" dirty="0" err="1" smtClean="0"/>
              <a:t>darf</a:t>
            </a:r>
            <a:r>
              <a:rPr lang="en-US" altLang="en-US" sz="1400" dirty="0" smtClean="0"/>
              <a:t> </a:t>
            </a:r>
            <a:r>
              <a:rPr lang="en-US" altLang="en-US" sz="1400" dirty="0" err="1" smtClean="0"/>
              <a:t>nicht</a:t>
            </a:r>
            <a:r>
              <a:rPr lang="en-US" altLang="en-US" sz="1400" dirty="0" smtClean="0"/>
              <a:t> </a:t>
            </a:r>
            <a:r>
              <a:rPr lang="en-US" altLang="en-US" sz="1400" dirty="0" err="1" smtClean="0"/>
              <a:t>grundsätzlich</a:t>
            </a:r>
            <a:r>
              <a:rPr lang="en-US" altLang="en-US" sz="1400" dirty="0" smtClean="0"/>
              <a:t> von </a:t>
            </a:r>
            <a:r>
              <a:rPr lang="en-US" altLang="en-US" sz="1400" dirty="0" err="1" smtClean="0"/>
              <a:t>externer</a:t>
            </a:r>
            <a:r>
              <a:rPr lang="en-US" altLang="en-US" sz="1400" dirty="0" smtClean="0"/>
              <a:t> </a:t>
            </a:r>
            <a:r>
              <a:rPr lang="en-US" altLang="en-US" sz="1400" dirty="0" err="1" smtClean="0"/>
              <a:t>Seite</a:t>
            </a:r>
            <a:r>
              <a:rPr lang="en-US" altLang="en-US" sz="1400" dirty="0" smtClean="0"/>
              <a:t>, </a:t>
            </a:r>
            <a:r>
              <a:rPr lang="en-US" altLang="en-US" sz="1400" dirty="0" err="1" smtClean="0"/>
              <a:t>wie</a:t>
            </a:r>
            <a:r>
              <a:rPr lang="en-US" altLang="en-US" sz="1400" dirty="0" smtClean="0"/>
              <a:t> </a:t>
            </a:r>
            <a:r>
              <a:rPr lang="en-US" altLang="en-US" sz="1400" dirty="0" err="1" smtClean="0"/>
              <a:t>beispielsweise</a:t>
            </a:r>
            <a:r>
              <a:rPr lang="en-US" altLang="en-US" sz="1400" dirty="0" smtClean="0"/>
              <a:t> in </a:t>
            </a:r>
            <a:r>
              <a:rPr lang="en-US" altLang="en-US" sz="1400" dirty="0" err="1" smtClean="0"/>
              <a:t>Diktaturen</a:t>
            </a:r>
            <a:r>
              <a:rPr lang="en-US" altLang="en-US" sz="1400" dirty="0" smtClean="0"/>
              <a:t>, </a:t>
            </a:r>
            <a:r>
              <a:rPr lang="en-US" altLang="en-US" sz="1400" dirty="0" err="1" smtClean="0"/>
              <a:t>eingegriffen</a:t>
            </a:r>
            <a:r>
              <a:rPr lang="en-US" altLang="en-US" sz="1400" dirty="0" smtClean="0"/>
              <a:t> </a:t>
            </a:r>
            <a:r>
              <a:rPr lang="en-US" altLang="en-US" sz="1400" dirty="0" err="1" smtClean="0"/>
              <a:t>werden</a:t>
            </a:r>
            <a:endParaRPr lang="en-US" altLang="en-US" sz="1400" dirty="0"/>
          </a:p>
        </p:txBody>
      </p:sp>
      <p:sp>
        <p:nvSpPr>
          <p:cNvPr id="10" name="Textfeld 9"/>
          <p:cNvSpPr txBox="1"/>
          <p:nvPr/>
        </p:nvSpPr>
        <p:spPr>
          <a:xfrm>
            <a:off x="4708206" y="2852587"/>
            <a:ext cx="7359357"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Vergleiche</a:t>
            </a:r>
            <a:r>
              <a:rPr lang="en-US" altLang="en-US" sz="1400" dirty="0" smtClean="0"/>
              <a:t> </a:t>
            </a:r>
            <a:r>
              <a:rPr lang="en-US" altLang="en-US" sz="1400" dirty="0" err="1" smtClean="0"/>
              <a:t>mit</a:t>
            </a:r>
            <a:r>
              <a:rPr lang="en-US" altLang="en-US" sz="1400" dirty="0" smtClean="0"/>
              <a:t> den </a:t>
            </a:r>
            <a:r>
              <a:rPr lang="en-US" altLang="en-US" sz="1400" dirty="0" err="1" smtClean="0"/>
              <a:t>Geldfunktionen</a:t>
            </a:r>
            <a:r>
              <a:rPr lang="en-US" altLang="en-US" sz="1400" dirty="0" smtClean="0"/>
              <a:t>. Geld </a:t>
            </a:r>
            <a:r>
              <a:rPr lang="en-US" altLang="en-US" sz="1400" dirty="0" err="1" smtClean="0"/>
              <a:t>stiftet</a:t>
            </a:r>
            <a:r>
              <a:rPr lang="en-US" altLang="en-US" sz="1400" dirty="0" smtClean="0"/>
              <a:t> </a:t>
            </a:r>
            <a:r>
              <a:rPr lang="en-US" altLang="en-US" sz="1400" dirty="0" err="1" smtClean="0"/>
              <a:t>damit</a:t>
            </a:r>
            <a:r>
              <a:rPr lang="en-US" altLang="en-US" sz="1400" dirty="0" smtClean="0"/>
              <a:t> </a:t>
            </a:r>
            <a:r>
              <a:rPr lang="en-US" altLang="en-US" sz="1400" dirty="0" err="1" smtClean="0"/>
              <a:t>nicht</a:t>
            </a:r>
            <a:r>
              <a:rPr lang="en-US" altLang="en-US" sz="1400" dirty="0" smtClean="0"/>
              <a:t> </a:t>
            </a:r>
            <a:r>
              <a:rPr lang="en-US" altLang="en-US" sz="1400" dirty="0" err="1" smtClean="0"/>
              <a:t>aus</a:t>
            </a:r>
            <a:r>
              <a:rPr lang="en-US" altLang="en-US" sz="1400" dirty="0" smtClean="0"/>
              <a:t> </a:t>
            </a:r>
            <a:r>
              <a:rPr lang="en-US" altLang="en-US" sz="1400" dirty="0" err="1" smtClean="0"/>
              <a:t>sich</a:t>
            </a:r>
            <a:r>
              <a:rPr lang="en-US" altLang="en-US" sz="1400" dirty="0" smtClean="0"/>
              <a:t> </a:t>
            </a:r>
            <a:r>
              <a:rPr lang="en-US" altLang="en-US" sz="1400" dirty="0" err="1" smtClean="0"/>
              <a:t>heraus</a:t>
            </a:r>
            <a:r>
              <a:rPr lang="en-US" altLang="en-US" sz="1400" dirty="0" smtClean="0"/>
              <a:t> </a:t>
            </a:r>
            <a:r>
              <a:rPr lang="en-US" altLang="en-US" sz="1400" dirty="0" err="1" smtClean="0"/>
              <a:t>Nutzen</a:t>
            </a:r>
            <a:r>
              <a:rPr lang="en-US" altLang="en-US" sz="1400" dirty="0" smtClean="0"/>
              <a:t>, </a:t>
            </a:r>
            <a:r>
              <a:rPr lang="en-US" altLang="en-US" sz="1400" dirty="0" err="1" smtClean="0"/>
              <a:t>sondern</a:t>
            </a:r>
            <a:r>
              <a:rPr lang="en-US" altLang="en-US" sz="1400" dirty="0" smtClean="0"/>
              <a:t> </a:t>
            </a:r>
            <a:r>
              <a:rPr lang="en-US" altLang="en-US" sz="1400" dirty="0" err="1" smtClean="0"/>
              <a:t>nur</a:t>
            </a:r>
            <a:r>
              <a:rPr lang="en-US" altLang="en-US" sz="1400" dirty="0" smtClean="0"/>
              <a:t> </a:t>
            </a:r>
            <a:r>
              <a:rPr lang="en-US" altLang="en-US" sz="1400" dirty="0" err="1" smtClean="0"/>
              <a:t>durch</a:t>
            </a:r>
            <a:r>
              <a:rPr lang="en-US" altLang="en-US" sz="1400" dirty="0" smtClean="0"/>
              <a:t> den </a:t>
            </a:r>
            <a:r>
              <a:rPr lang="en-US" altLang="en-US" sz="1400" dirty="0" err="1" smtClean="0"/>
              <a:t>Tausch</a:t>
            </a:r>
            <a:r>
              <a:rPr lang="en-US" altLang="en-US" sz="1400" dirty="0" smtClean="0"/>
              <a:t> </a:t>
            </a:r>
            <a:r>
              <a:rPr lang="en-US" altLang="en-US" sz="1400" dirty="0" err="1" smtClean="0"/>
              <a:t>gegen</a:t>
            </a:r>
            <a:r>
              <a:rPr lang="en-US" altLang="en-US" sz="1400" dirty="0" smtClean="0"/>
              <a:t> </a:t>
            </a:r>
            <a:r>
              <a:rPr lang="en-US" altLang="en-US" sz="1400" dirty="0" err="1" smtClean="0"/>
              <a:t>Güter</a:t>
            </a:r>
            <a:r>
              <a:rPr lang="en-US" altLang="en-US" sz="1400" dirty="0" smtClean="0"/>
              <a:t>, also </a:t>
            </a:r>
            <a:r>
              <a:rPr lang="en-US" altLang="en-US" sz="1400" dirty="0" err="1" smtClean="0"/>
              <a:t>dem</a:t>
            </a:r>
            <a:r>
              <a:rPr lang="en-US" altLang="en-US" sz="1400" dirty="0" smtClean="0"/>
              <a:t> </a:t>
            </a:r>
            <a:r>
              <a:rPr lang="en-US" altLang="en-US" sz="1400" dirty="0" err="1" smtClean="0"/>
              <a:t>realen</a:t>
            </a:r>
            <a:r>
              <a:rPr lang="en-US" altLang="en-US" sz="1400" dirty="0" smtClean="0"/>
              <a:t> Wert, der hinter </a:t>
            </a:r>
            <a:r>
              <a:rPr lang="en-US" altLang="en-US" sz="1400" dirty="0" err="1" smtClean="0"/>
              <a:t>dem</a:t>
            </a:r>
            <a:r>
              <a:rPr lang="en-US" altLang="en-US" sz="1400" dirty="0" smtClean="0"/>
              <a:t> </a:t>
            </a:r>
            <a:r>
              <a:rPr lang="en-US" altLang="en-US" sz="1400" dirty="0" err="1" smtClean="0"/>
              <a:t>Geldwert</a:t>
            </a:r>
            <a:r>
              <a:rPr lang="en-US" altLang="en-US" sz="1400" dirty="0" smtClean="0"/>
              <a:t> </a:t>
            </a:r>
            <a:r>
              <a:rPr lang="en-US" altLang="en-US" sz="1400" dirty="0" err="1" smtClean="0"/>
              <a:t>steckt</a:t>
            </a:r>
            <a:endParaRPr lang="en-US" altLang="en-US" sz="1400" dirty="0"/>
          </a:p>
        </p:txBody>
      </p:sp>
      <p:sp>
        <p:nvSpPr>
          <p:cNvPr id="11" name="Textfeld 10"/>
          <p:cNvSpPr txBox="1"/>
          <p:nvPr/>
        </p:nvSpPr>
        <p:spPr>
          <a:xfrm>
            <a:off x="6207853" y="3983600"/>
            <a:ext cx="2841072" cy="739931"/>
          </a:xfrm>
          <a:prstGeom prst="rect">
            <a:avLst/>
          </a:prstGeom>
          <a:noFill/>
          <a:ln>
            <a:noFill/>
          </a:ln>
        </p:spPr>
        <p:txBody>
          <a:bodyPr vert="horz" wrap="square" lIns="81646" tIns="40823" rIns="81646" bIns="40823" anchorCtr="0" compatLnSpc="0">
            <a:spAutoFit/>
          </a:bodyPr>
          <a:lstStyle/>
          <a:p>
            <a:pPr>
              <a:defRPr/>
            </a:pPr>
            <a:r>
              <a:rPr lang="en-US" altLang="en-US" sz="1400" dirty="0" smtClean="0"/>
              <a:t>Die </a:t>
            </a:r>
            <a:r>
              <a:rPr lang="en-US" altLang="en-US" sz="1400" dirty="0" err="1" smtClean="0"/>
              <a:t>beiden</a:t>
            </a:r>
            <a:r>
              <a:rPr lang="en-US" altLang="en-US" sz="1400" dirty="0" smtClean="0"/>
              <a:t> </a:t>
            </a:r>
            <a:r>
              <a:rPr lang="en-US" altLang="en-US" sz="1400" dirty="0" err="1" smtClean="0"/>
              <a:t>Grundannahmen</a:t>
            </a:r>
            <a:r>
              <a:rPr lang="en-US" altLang="en-US" sz="1400" dirty="0" smtClean="0"/>
              <a:t>, die </a:t>
            </a:r>
            <a:r>
              <a:rPr lang="en-US" altLang="en-US" sz="1400" dirty="0" err="1" smtClean="0"/>
              <a:t>sie</a:t>
            </a:r>
            <a:r>
              <a:rPr lang="en-US" altLang="en-US" sz="1400" dirty="0" smtClean="0"/>
              <a:t> </a:t>
            </a:r>
            <a:r>
              <a:rPr lang="en-US" altLang="en-US" sz="1400" dirty="0" err="1" smtClean="0"/>
              <a:t>aus</a:t>
            </a:r>
            <a:r>
              <a:rPr lang="en-US" altLang="en-US" sz="1400" dirty="0" smtClean="0"/>
              <a:t> den </a:t>
            </a:r>
            <a:r>
              <a:rPr lang="en-US" altLang="en-US" sz="1400" dirty="0" err="1" smtClean="0"/>
              <a:t>Einführungsvorlesungen</a:t>
            </a:r>
            <a:r>
              <a:rPr lang="en-US" altLang="en-US" sz="1400" dirty="0" smtClean="0"/>
              <a:t> in VWL und BWL </a:t>
            </a:r>
            <a:r>
              <a:rPr lang="en-US" altLang="en-US" sz="1400" dirty="0" err="1" smtClean="0"/>
              <a:t>schon</a:t>
            </a:r>
            <a:r>
              <a:rPr lang="en-US" altLang="en-US" sz="1400" dirty="0" smtClean="0"/>
              <a:t> </a:t>
            </a:r>
            <a:r>
              <a:rPr lang="en-US" altLang="en-US" sz="1400" dirty="0" err="1" smtClean="0"/>
              <a:t>kennen</a:t>
            </a:r>
            <a:endParaRPr lang="en-US" altLang="en-US" sz="1400" dirty="0"/>
          </a:p>
        </p:txBody>
      </p:sp>
      <p:sp>
        <p:nvSpPr>
          <p:cNvPr id="12" name="Textfeld 11"/>
          <p:cNvSpPr txBox="1"/>
          <p:nvPr/>
        </p:nvSpPr>
        <p:spPr>
          <a:xfrm>
            <a:off x="-65313" y="6113166"/>
            <a:ext cx="12257314" cy="739931"/>
          </a:xfrm>
          <a:prstGeom prst="rect">
            <a:avLst/>
          </a:prstGeom>
          <a:noFill/>
          <a:ln>
            <a:noFill/>
          </a:ln>
        </p:spPr>
        <p:txBody>
          <a:bodyPr vert="horz" wrap="square" lIns="81646" tIns="40823" rIns="81646" bIns="40823" anchorCtr="0" compatLnSpc="0">
            <a:spAutoFit/>
          </a:bodyPr>
          <a:lstStyle/>
          <a:p>
            <a:pPr algn="ctr">
              <a:defRPr/>
            </a:pPr>
            <a:r>
              <a:rPr lang="en-US" altLang="en-US" sz="1400" dirty="0" smtClean="0"/>
              <a:t>Dies </a:t>
            </a:r>
            <a:r>
              <a:rPr lang="en-US" altLang="en-US" sz="1400" dirty="0" err="1" smtClean="0"/>
              <a:t>weist</a:t>
            </a:r>
            <a:r>
              <a:rPr lang="en-US" altLang="en-US" sz="1400" dirty="0" smtClean="0"/>
              <a:t> auf den </a:t>
            </a:r>
            <a:r>
              <a:rPr lang="en-US" altLang="en-US" sz="1400" dirty="0" err="1" smtClean="0"/>
              <a:t>langfristigen</a:t>
            </a:r>
            <a:r>
              <a:rPr lang="en-US" altLang="en-US" sz="1400" dirty="0" smtClean="0"/>
              <a:t> </a:t>
            </a:r>
            <a:r>
              <a:rPr lang="en-US" altLang="en-US" sz="1400" dirty="0" err="1" smtClean="0"/>
              <a:t>Charakter</a:t>
            </a:r>
            <a:r>
              <a:rPr lang="en-US" altLang="en-US" sz="1400" dirty="0" smtClean="0"/>
              <a:t> des </a:t>
            </a:r>
            <a:r>
              <a:rPr lang="en-US" altLang="en-US" sz="1400" dirty="0" err="1" smtClean="0"/>
              <a:t>neoklassischen</a:t>
            </a:r>
            <a:r>
              <a:rPr lang="en-US" altLang="en-US" sz="1400" dirty="0" smtClean="0"/>
              <a:t> </a:t>
            </a:r>
            <a:r>
              <a:rPr lang="en-US" altLang="en-US" sz="1400" dirty="0" err="1" smtClean="0"/>
              <a:t>Modells</a:t>
            </a:r>
            <a:r>
              <a:rPr lang="en-US" altLang="en-US" sz="1400" dirty="0" smtClean="0"/>
              <a:t> </a:t>
            </a:r>
            <a:r>
              <a:rPr lang="en-US" altLang="en-US" sz="1400" dirty="0" err="1" smtClean="0"/>
              <a:t>hin</a:t>
            </a:r>
            <a:r>
              <a:rPr lang="en-US" altLang="en-US" sz="1400" dirty="0" smtClean="0"/>
              <a:t>, </a:t>
            </a:r>
            <a:r>
              <a:rPr lang="en-US" altLang="en-US" sz="1400" dirty="0" err="1" smtClean="0"/>
              <a:t>denn</a:t>
            </a:r>
            <a:r>
              <a:rPr lang="en-US" altLang="en-US" sz="1400" dirty="0" smtClean="0"/>
              <a:t> in der </a:t>
            </a:r>
            <a:r>
              <a:rPr lang="en-US" altLang="en-US" sz="1400" dirty="0" err="1" smtClean="0"/>
              <a:t>kurzen</a:t>
            </a:r>
            <a:r>
              <a:rPr lang="en-US" altLang="en-US" sz="1400" dirty="0" smtClean="0"/>
              <a:t> Frist </a:t>
            </a:r>
            <a:r>
              <a:rPr lang="en-US" altLang="en-US" sz="1400" dirty="0" err="1" smtClean="0"/>
              <a:t>kann</a:t>
            </a:r>
            <a:r>
              <a:rPr lang="en-US" altLang="en-US" sz="1400" dirty="0" smtClean="0"/>
              <a:t> man </a:t>
            </a:r>
            <a:r>
              <a:rPr lang="en-US" altLang="en-US" sz="1400" dirty="0" err="1" smtClean="0"/>
              <a:t>nicht</a:t>
            </a:r>
            <a:r>
              <a:rPr lang="en-US" altLang="en-US" sz="1400" dirty="0" smtClean="0"/>
              <a:t> </a:t>
            </a:r>
            <a:r>
              <a:rPr lang="en-US" altLang="en-US" sz="1400" dirty="0" err="1" smtClean="0"/>
              <a:t>immer</a:t>
            </a:r>
            <a:r>
              <a:rPr lang="en-US" altLang="en-US" sz="1400" dirty="0" smtClean="0"/>
              <a:t> von </a:t>
            </a:r>
            <a:r>
              <a:rPr lang="en-US" altLang="en-US" sz="1400" dirty="0" err="1" smtClean="0"/>
              <a:t>vollkommenen</a:t>
            </a:r>
            <a:r>
              <a:rPr lang="en-US" altLang="en-US" sz="1400" dirty="0" smtClean="0"/>
              <a:t> </a:t>
            </a:r>
            <a:r>
              <a:rPr lang="en-US" altLang="en-US" sz="1400" dirty="0" err="1" smtClean="0"/>
              <a:t>flexiblen</a:t>
            </a:r>
            <a:r>
              <a:rPr lang="en-US" altLang="en-US" sz="1400" dirty="0" smtClean="0"/>
              <a:t> </a:t>
            </a:r>
            <a:r>
              <a:rPr lang="en-US" altLang="en-US" sz="1400" dirty="0" err="1" smtClean="0"/>
              <a:t>Preisen</a:t>
            </a:r>
            <a:r>
              <a:rPr lang="en-US" altLang="en-US" sz="1400" dirty="0" smtClean="0"/>
              <a:t> und </a:t>
            </a:r>
            <a:r>
              <a:rPr lang="en-US" altLang="en-US" sz="1400" dirty="0" err="1" smtClean="0"/>
              <a:t>flexiblen</a:t>
            </a:r>
            <a:r>
              <a:rPr lang="en-US" altLang="en-US" sz="1400" dirty="0" smtClean="0"/>
              <a:t> </a:t>
            </a:r>
            <a:r>
              <a:rPr lang="en-US" altLang="en-US" sz="1400" dirty="0" err="1" smtClean="0"/>
              <a:t>Produktionsfaktoren</a:t>
            </a:r>
            <a:r>
              <a:rPr lang="en-US" altLang="en-US" sz="1400" dirty="0" smtClean="0"/>
              <a:t> </a:t>
            </a:r>
            <a:r>
              <a:rPr lang="en-US" altLang="en-US" sz="1400" dirty="0" err="1" smtClean="0"/>
              <a:t>ausgehen</a:t>
            </a:r>
            <a:r>
              <a:rPr lang="en-US" altLang="en-US" sz="1400" dirty="0" smtClean="0"/>
              <a:t>, die man </a:t>
            </a:r>
            <a:r>
              <a:rPr lang="en-US" altLang="en-US" sz="1400" dirty="0" err="1" smtClean="0"/>
              <a:t>für</a:t>
            </a:r>
            <a:r>
              <a:rPr lang="en-US" altLang="en-US" sz="1400" dirty="0" smtClean="0"/>
              <a:t> </a:t>
            </a:r>
            <a:r>
              <a:rPr lang="en-US" altLang="en-US" sz="1400" dirty="0" err="1" smtClean="0"/>
              <a:t>vollkommene</a:t>
            </a:r>
            <a:r>
              <a:rPr lang="en-US" altLang="en-US" sz="1400" dirty="0" smtClean="0"/>
              <a:t> </a:t>
            </a:r>
            <a:r>
              <a:rPr lang="en-US" altLang="en-US" sz="1400" dirty="0" err="1" smtClean="0"/>
              <a:t>Märkte</a:t>
            </a:r>
            <a:r>
              <a:rPr lang="en-US" altLang="en-US" sz="1400" dirty="0" smtClean="0"/>
              <a:t> </a:t>
            </a:r>
            <a:r>
              <a:rPr lang="en-US" altLang="en-US" sz="1400" dirty="0" err="1" smtClean="0"/>
              <a:t>benötigt</a:t>
            </a:r>
            <a:r>
              <a:rPr lang="en-US" altLang="en-US" sz="1400" dirty="0" smtClean="0"/>
              <a:t> (</a:t>
            </a:r>
            <a:r>
              <a:rPr lang="en-US" altLang="en-US" sz="1400" dirty="0" err="1" smtClean="0"/>
              <a:t>vgl</a:t>
            </a:r>
            <a:r>
              <a:rPr lang="en-US" altLang="en-US" sz="1400" dirty="0" smtClean="0"/>
              <a:t>. </a:t>
            </a:r>
            <a:r>
              <a:rPr lang="en-US" altLang="en-US" sz="1400" dirty="0" err="1" smtClean="0"/>
              <a:t>Kurz</a:t>
            </a:r>
            <a:r>
              <a:rPr lang="en-US" altLang="en-US" sz="1400" dirty="0" smtClean="0"/>
              <a:t>- und </a:t>
            </a:r>
            <a:r>
              <a:rPr lang="en-US" altLang="en-US" sz="1400" dirty="0" err="1" smtClean="0"/>
              <a:t>langfristige</a:t>
            </a:r>
            <a:r>
              <a:rPr lang="en-US" altLang="en-US" sz="1400" dirty="0" smtClean="0"/>
              <a:t> </a:t>
            </a:r>
            <a:r>
              <a:rPr lang="en-US" altLang="en-US" sz="1400" dirty="0" err="1" smtClean="0"/>
              <a:t>Konstenfunktion</a:t>
            </a:r>
            <a:r>
              <a:rPr lang="en-US" altLang="en-US" sz="1400" dirty="0" smtClean="0"/>
              <a:t> </a:t>
            </a:r>
            <a:r>
              <a:rPr lang="en-US" altLang="en-US" sz="1400" dirty="0" err="1" smtClean="0"/>
              <a:t>aus</a:t>
            </a:r>
            <a:r>
              <a:rPr lang="en-US" altLang="en-US" sz="1400" dirty="0" smtClean="0"/>
              <a:t> </a:t>
            </a:r>
            <a:r>
              <a:rPr lang="en-US" altLang="en-US" sz="1400" dirty="0" err="1" smtClean="0"/>
              <a:t>Mikro</a:t>
            </a:r>
            <a:r>
              <a:rPr lang="en-US" altLang="en-US" sz="1400" dirty="0" smtClean="0"/>
              <a:t> und BWL!). </a:t>
            </a:r>
            <a:r>
              <a:rPr lang="en-US" altLang="en-US" sz="1400" dirty="0" err="1" smtClean="0"/>
              <a:t>Aus</a:t>
            </a:r>
            <a:r>
              <a:rPr lang="en-US" altLang="en-US" sz="1400" dirty="0" smtClean="0"/>
              <a:t> </a:t>
            </a:r>
            <a:r>
              <a:rPr lang="en-US" altLang="en-US" sz="1400" dirty="0" err="1" smtClean="0"/>
              <a:t>dieser</a:t>
            </a:r>
            <a:r>
              <a:rPr lang="en-US" altLang="en-US" sz="1400" dirty="0" smtClean="0"/>
              <a:t> </a:t>
            </a:r>
            <a:r>
              <a:rPr lang="en-US" altLang="en-US" sz="1400" dirty="0" err="1" smtClean="0"/>
              <a:t>Annahme</a:t>
            </a:r>
            <a:r>
              <a:rPr lang="en-US" altLang="en-US" sz="1400" dirty="0" smtClean="0"/>
              <a:t> </a:t>
            </a:r>
            <a:r>
              <a:rPr lang="en-US" altLang="en-US" sz="1400" dirty="0" err="1" smtClean="0"/>
              <a:t>erhält</a:t>
            </a:r>
            <a:r>
              <a:rPr lang="en-US" altLang="en-US" sz="1400" dirty="0" smtClean="0"/>
              <a:t> man die </a:t>
            </a:r>
            <a:r>
              <a:rPr lang="en-US" altLang="en-US" sz="1400" dirty="0" err="1" smtClean="0"/>
              <a:t>grundsätzliche</a:t>
            </a:r>
            <a:r>
              <a:rPr lang="en-US" altLang="en-US" sz="1400" dirty="0" smtClean="0"/>
              <a:t> </a:t>
            </a:r>
            <a:r>
              <a:rPr lang="en-US" altLang="en-US" sz="1400" dirty="0" err="1" smtClean="0"/>
              <a:t>Optimalitätsbedingung</a:t>
            </a:r>
            <a:r>
              <a:rPr lang="en-US" altLang="en-US" sz="1400" dirty="0" smtClean="0"/>
              <a:t> </a:t>
            </a:r>
            <a:r>
              <a:rPr lang="en-US" altLang="en-US" sz="1400" b="1" dirty="0" err="1" smtClean="0"/>
              <a:t>Preis</a:t>
            </a:r>
            <a:r>
              <a:rPr lang="en-US" altLang="en-US" sz="1400" b="1" dirty="0" smtClean="0"/>
              <a:t> = </a:t>
            </a:r>
            <a:r>
              <a:rPr lang="en-US" altLang="en-US" sz="1400" b="1" dirty="0" err="1" smtClean="0"/>
              <a:t>Grenzkosten</a:t>
            </a:r>
            <a:endParaRPr lang="en-US" altLang="en-US" sz="1400" b="1" dirty="0"/>
          </a:p>
        </p:txBody>
      </p:sp>
    </p:spTree>
    <p:extLst>
      <p:ext uri="{BB962C8B-B14F-4D97-AF65-F5344CB8AC3E}">
        <p14:creationId xmlns:p14="http://schemas.microsoft.com/office/powerpoint/2010/main" val="465948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0"/>
            <a:ext cx="481096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Die </a:t>
            </a:r>
            <a:r>
              <a:rPr lang="de-DE" sz="2400" b="1" dirty="0" smtClean="0"/>
              <a:t>aggregierte Produktionsfunktion</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244929" y="450884"/>
            <a:ext cx="8830165" cy="5663651"/>
          </a:xfrm>
          <a:prstGeom prst="rect">
            <a:avLst/>
          </a:prstGeom>
        </p:spPr>
      </p:pic>
      <p:sp>
        <p:nvSpPr>
          <p:cNvPr id="7" name="Textfeld 6"/>
          <p:cNvSpPr txBox="1"/>
          <p:nvPr/>
        </p:nvSpPr>
        <p:spPr>
          <a:xfrm>
            <a:off x="5083729" y="1227790"/>
            <a:ext cx="2592198" cy="301606"/>
          </a:xfrm>
          <a:prstGeom prst="rect">
            <a:avLst/>
          </a:prstGeom>
          <a:noFill/>
          <a:ln>
            <a:noFill/>
          </a:ln>
        </p:spPr>
        <p:txBody>
          <a:bodyPr vert="horz" wrap="square" lIns="81646" tIns="40823" rIns="81646" bIns="40823" anchorCtr="0" compatLnSpc="0">
            <a:spAutoFit/>
          </a:bodyPr>
          <a:lstStyle/>
          <a:p>
            <a:pPr>
              <a:defRPr/>
            </a:pPr>
            <a:r>
              <a:rPr lang="en-US" altLang="en-US" sz="1400" dirty="0" smtClean="0"/>
              <a:t>Je </a:t>
            </a:r>
            <a:r>
              <a:rPr lang="en-US" altLang="en-US" sz="1400" dirty="0" err="1" smtClean="0"/>
              <a:t>mehr</a:t>
            </a:r>
            <a:r>
              <a:rPr lang="en-US" altLang="en-US" sz="1400" dirty="0" smtClean="0"/>
              <a:t> Input </a:t>
            </a:r>
            <a:r>
              <a:rPr lang="en-US" altLang="en-US" sz="1400" dirty="0" err="1" smtClean="0"/>
              <a:t>desto</a:t>
            </a:r>
            <a:r>
              <a:rPr lang="en-US" altLang="en-US" sz="1400" dirty="0" smtClean="0"/>
              <a:t> </a:t>
            </a:r>
            <a:r>
              <a:rPr lang="en-US" altLang="en-US" sz="1400" dirty="0" err="1" smtClean="0"/>
              <a:t>mehr</a:t>
            </a:r>
            <a:r>
              <a:rPr lang="en-US" altLang="en-US" sz="1400" dirty="0" smtClean="0"/>
              <a:t> Output</a:t>
            </a:r>
            <a:endParaRPr lang="en-US" altLang="en-US" sz="1400" dirty="0"/>
          </a:p>
        </p:txBody>
      </p:sp>
      <p:cxnSp>
        <p:nvCxnSpPr>
          <p:cNvPr id="9" name="Gerade Verbindung mit Pfeil 8"/>
          <p:cNvCxnSpPr/>
          <p:nvPr/>
        </p:nvCxnSpPr>
        <p:spPr>
          <a:xfrm flipH="1">
            <a:off x="4660012" y="1594752"/>
            <a:ext cx="2269294" cy="5863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Gerade Verbindung mit Pfeil 11"/>
          <p:cNvCxnSpPr/>
          <p:nvPr/>
        </p:nvCxnSpPr>
        <p:spPr>
          <a:xfrm flipH="1">
            <a:off x="3179428" y="1529396"/>
            <a:ext cx="3749878" cy="7696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Textfeld 16"/>
          <p:cNvSpPr txBox="1"/>
          <p:nvPr/>
        </p:nvSpPr>
        <p:spPr>
          <a:xfrm>
            <a:off x="8890609" y="492079"/>
            <a:ext cx="2592198" cy="959094"/>
          </a:xfrm>
          <a:prstGeom prst="rect">
            <a:avLst/>
          </a:prstGeom>
          <a:noFill/>
          <a:ln>
            <a:noFill/>
          </a:ln>
        </p:spPr>
        <p:txBody>
          <a:bodyPr vert="horz" wrap="square" lIns="81646" tIns="40823" rIns="81646" bIns="40823" anchorCtr="0" compatLnSpc="0">
            <a:spAutoFit/>
          </a:bodyPr>
          <a:lstStyle/>
          <a:p>
            <a:pPr>
              <a:defRPr/>
            </a:pPr>
            <a:r>
              <a:rPr lang="en-US" altLang="en-US" sz="1400" dirty="0" smtClean="0"/>
              <a:t>Je </a:t>
            </a:r>
            <a:r>
              <a:rPr lang="en-US" altLang="en-US" sz="1400" dirty="0" err="1" smtClean="0"/>
              <a:t>höher</a:t>
            </a:r>
            <a:r>
              <a:rPr lang="en-US" altLang="en-US" sz="1400" dirty="0" smtClean="0"/>
              <a:t> das </a:t>
            </a:r>
            <a:r>
              <a:rPr lang="en-US" altLang="en-US" sz="1400" dirty="0" err="1" smtClean="0"/>
              <a:t>Outputniveau</a:t>
            </a:r>
            <a:r>
              <a:rPr lang="en-US" altLang="en-US" sz="1400" dirty="0" smtClean="0"/>
              <a:t>, </a:t>
            </a:r>
            <a:r>
              <a:rPr lang="en-US" altLang="en-US" sz="1400" dirty="0" err="1" smtClean="0"/>
              <a:t>desto</a:t>
            </a:r>
            <a:r>
              <a:rPr lang="en-US" altLang="en-US" sz="1400" dirty="0" smtClean="0"/>
              <a:t> </a:t>
            </a:r>
            <a:r>
              <a:rPr lang="en-US" altLang="en-US" sz="1400" dirty="0" err="1" smtClean="0"/>
              <a:t>niedriger</a:t>
            </a:r>
            <a:r>
              <a:rPr lang="en-US" altLang="en-US" sz="1400" dirty="0" smtClean="0"/>
              <a:t> </a:t>
            </a:r>
            <a:r>
              <a:rPr lang="en-US" altLang="en-US" sz="1400" dirty="0" err="1" smtClean="0"/>
              <a:t>ist</a:t>
            </a:r>
            <a:r>
              <a:rPr lang="en-US" altLang="en-US" sz="1400" dirty="0" smtClean="0"/>
              <a:t> der </a:t>
            </a:r>
            <a:r>
              <a:rPr lang="en-US" altLang="en-US" sz="1400" dirty="0" err="1" smtClean="0"/>
              <a:t>zusätzliche</a:t>
            </a:r>
            <a:r>
              <a:rPr lang="en-US" altLang="en-US" sz="1400" dirty="0" smtClean="0"/>
              <a:t> Output </a:t>
            </a:r>
            <a:r>
              <a:rPr lang="en-US" altLang="en-US" sz="1400" dirty="0" err="1" smtClean="0"/>
              <a:t>durch</a:t>
            </a:r>
            <a:r>
              <a:rPr lang="en-US" altLang="en-US" sz="1400" dirty="0" smtClean="0"/>
              <a:t> die </a:t>
            </a:r>
            <a:r>
              <a:rPr lang="en-US" altLang="en-US" sz="1400" dirty="0" err="1" smtClean="0"/>
              <a:t>nächste</a:t>
            </a:r>
            <a:r>
              <a:rPr lang="en-US" altLang="en-US" sz="1400" dirty="0" smtClean="0"/>
              <a:t> </a:t>
            </a:r>
            <a:r>
              <a:rPr lang="en-US" altLang="en-US" sz="1400" dirty="0"/>
              <a:t>Einheit Input (</a:t>
            </a:r>
            <a:r>
              <a:rPr lang="en-US" altLang="en-US" sz="1400" dirty="0" err="1"/>
              <a:t>Arbeit</a:t>
            </a:r>
            <a:r>
              <a:rPr lang="en-US" altLang="en-US" sz="1400" dirty="0"/>
              <a:t>, </a:t>
            </a:r>
            <a:r>
              <a:rPr lang="en-US" altLang="en-US" sz="1400" dirty="0" err="1"/>
              <a:t>Kapital</a:t>
            </a:r>
            <a:r>
              <a:rPr lang="en-US" altLang="en-US" sz="1400" dirty="0"/>
              <a:t>)</a:t>
            </a:r>
          </a:p>
        </p:txBody>
      </p:sp>
      <p:cxnSp>
        <p:nvCxnSpPr>
          <p:cNvPr id="18" name="Gerade Verbindung mit Pfeil 17"/>
          <p:cNvCxnSpPr/>
          <p:nvPr/>
        </p:nvCxnSpPr>
        <p:spPr>
          <a:xfrm flipH="1">
            <a:off x="7355278" y="1492368"/>
            <a:ext cx="2269294" cy="597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p:cNvCxnSpPr/>
          <p:nvPr/>
        </p:nvCxnSpPr>
        <p:spPr>
          <a:xfrm flipH="1">
            <a:off x="5874694" y="1438384"/>
            <a:ext cx="3749878" cy="7696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Textfeld 21"/>
          <p:cNvSpPr txBox="1"/>
          <p:nvPr/>
        </p:nvSpPr>
        <p:spPr>
          <a:xfrm>
            <a:off x="7675927" y="2547442"/>
            <a:ext cx="4516072"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Eine</a:t>
            </a:r>
            <a:r>
              <a:rPr lang="en-US" altLang="en-US" sz="1400" dirty="0" smtClean="0"/>
              <a:t> </a:t>
            </a:r>
            <a:r>
              <a:rPr lang="en-US" altLang="en-US" sz="1400" dirty="0" err="1" smtClean="0"/>
              <a:t>Verdopplung</a:t>
            </a:r>
            <a:r>
              <a:rPr lang="en-US" altLang="en-US" sz="1400" dirty="0" smtClean="0"/>
              <a:t> des Inputs </a:t>
            </a:r>
            <a:r>
              <a:rPr lang="en-US" altLang="en-US" sz="1400" dirty="0" err="1" smtClean="0"/>
              <a:t>führt</a:t>
            </a:r>
            <a:r>
              <a:rPr lang="en-US" altLang="en-US" sz="1400" dirty="0" smtClean="0"/>
              <a:t> </a:t>
            </a:r>
            <a:r>
              <a:rPr lang="en-US" altLang="en-US" sz="1400" dirty="0" err="1" smtClean="0"/>
              <a:t>zu</a:t>
            </a:r>
            <a:r>
              <a:rPr lang="en-US" altLang="en-US" sz="1400" dirty="0" smtClean="0"/>
              <a:t> </a:t>
            </a:r>
            <a:r>
              <a:rPr lang="en-US" altLang="en-US" sz="1400" dirty="0" err="1" smtClean="0"/>
              <a:t>einer</a:t>
            </a:r>
            <a:r>
              <a:rPr lang="en-US" altLang="en-US" sz="1400" dirty="0" smtClean="0"/>
              <a:t> </a:t>
            </a:r>
            <a:r>
              <a:rPr lang="en-US" altLang="en-US" sz="1400" dirty="0" err="1" smtClean="0"/>
              <a:t>Verdopplung</a:t>
            </a:r>
            <a:r>
              <a:rPr lang="en-US" altLang="en-US" sz="1400" dirty="0" smtClean="0"/>
              <a:t> des Outputs (</a:t>
            </a:r>
            <a:r>
              <a:rPr lang="en-US" altLang="en-US" sz="1400" dirty="0" err="1" smtClean="0"/>
              <a:t>Achtung</a:t>
            </a:r>
            <a:r>
              <a:rPr lang="en-US" altLang="en-US" sz="1400" dirty="0" smtClean="0"/>
              <a:t> </a:t>
            </a:r>
            <a:r>
              <a:rPr lang="en-US" altLang="en-US" sz="1400" dirty="0" err="1" smtClean="0"/>
              <a:t>nicht</a:t>
            </a:r>
            <a:r>
              <a:rPr lang="en-US" altLang="en-US" sz="1400" dirty="0" smtClean="0"/>
              <a:t> </a:t>
            </a:r>
            <a:r>
              <a:rPr lang="en-US" altLang="en-US" sz="1400" dirty="0" err="1" smtClean="0"/>
              <a:t>mit</a:t>
            </a:r>
            <a:r>
              <a:rPr lang="en-US" altLang="en-US" sz="1400" dirty="0" smtClean="0"/>
              <a:t> den </a:t>
            </a:r>
            <a:r>
              <a:rPr lang="en-US" altLang="en-US" sz="1400" dirty="0" err="1" smtClean="0"/>
              <a:t>Ableitungen</a:t>
            </a:r>
            <a:r>
              <a:rPr lang="en-US" altLang="en-US" sz="1400" dirty="0" smtClean="0"/>
              <a:t> </a:t>
            </a:r>
            <a:r>
              <a:rPr lang="en-US" altLang="en-US" sz="1400" dirty="0" err="1" smtClean="0"/>
              <a:t>verwechseln</a:t>
            </a:r>
            <a:r>
              <a:rPr lang="en-US" altLang="en-US" sz="1400" dirty="0" smtClean="0"/>
              <a:t>!)</a:t>
            </a:r>
            <a:endParaRPr lang="en-US" altLang="en-US" sz="1400" dirty="0"/>
          </a:p>
        </p:txBody>
      </p:sp>
      <p:cxnSp>
        <p:nvCxnSpPr>
          <p:cNvPr id="23" name="Gerade Verbindung mit Pfeil 22"/>
          <p:cNvCxnSpPr/>
          <p:nvPr/>
        </p:nvCxnSpPr>
        <p:spPr>
          <a:xfrm flipH="1">
            <a:off x="5406633" y="2917408"/>
            <a:ext cx="2269294" cy="597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Textfeld 23"/>
          <p:cNvSpPr txBox="1"/>
          <p:nvPr/>
        </p:nvSpPr>
        <p:spPr>
          <a:xfrm>
            <a:off x="8230998" y="3538742"/>
            <a:ext cx="3961001" cy="1835744"/>
          </a:xfrm>
          <a:prstGeom prst="rect">
            <a:avLst/>
          </a:prstGeom>
          <a:noFill/>
          <a:ln>
            <a:noFill/>
          </a:ln>
        </p:spPr>
        <p:txBody>
          <a:bodyPr vert="horz" wrap="square" lIns="81646" tIns="40823" rIns="81646" bIns="40823" anchorCtr="0" compatLnSpc="0">
            <a:spAutoFit/>
          </a:bodyPr>
          <a:lstStyle/>
          <a:p>
            <a:pPr algn="ctr">
              <a:defRPr/>
            </a:pPr>
            <a:r>
              <a:rPr lang="en-US" altLang="en-US" sz="1400" dirty="0" smtClean="0"/>
              <a:t>Output</a:t>
            </a:r>
          </a:p>
          <a:p>
            <a:pPr algn="ctr">
              <a:defRPr/>
            </a:pPr>
            <a:r>
              <a:rPr lang="en-US" altLang="en-US" sz="1400" dirty="0" smtClean="0"/>
              <a:t>=</a:t>
            </a:r>
          </a:p>
          <a:p>
            <a:pPr algn="ctr">
              <a:defRPr/>
            </a:pPr>
            <a:r>
              <a:rPr lang="en-US" altLang="en-US" sz="1400" dirty="0" smtClean="0"/>
              <a:t>die </a:t>
            </a:r>
            <a:r>
              <a:rPr lang="en-US" altLang="en-US" sz="1400" dirty="0" err="1" smtClean="0"/>
              <a:t>Summe</a:t>
            </a:r>
            <a:r>
              <a:rPr lang="en-US" altLang="en-US" sz="1400" dirty="0" smtClean="0"/>
              <a:t> der </a:t>
            </a:r>
            <a:r>
              <a:rPr lang="en-US" altLang="en-US" sz="1400" dirty="0" err="1" smtClean="0"/>
              <a:t>Grenzprodukte</a:t>
            </a:r>
            <a:r>
              <a:rPr lang="en-US" altLang="en-US" sz="1400" dirty="0" smtClean="0"/>
              <a:t> mal </a:t>
            </a:r>
            <a:r>
              <a:rPr lang="en-US" altLang="en-US" sz="1400" dirty="0" err="1" smtClean="0"/>
              <a:t>Inputfaktoren</a:t>
            </a:r>
            <a:endParaRPr lang="en-US" altLang="en-US" sz="1400" dirty="0" smtClean="0"/>
          </a:p>
          <a:p>
            <a:pPr>
              <a:defRPr/>
            </a:pPr>
            <a:endParaRPr lang="en-US" altLang="en-US" sz="1400" dirty="0"/>
          </a:p>
          <a:p>
            <a:pPr>
              <a:defRPr/>
            </a:pPr>
            <a:r>
              <a:rPr lang="en-US" altLang="en-US" sz="1400" dirty="0" err="1" smtClean="0"/>
              <a:t>Daraus</a:t>
            </a:r>
            <a:r>
              <a:rPr lang="en-US" altLang="en-US" sz="1400" dirty="0" smtClean="0"/>
              <a:t> </a:t>
            </a:r>
            <a:r>
              <a:rPr lang="en-US" altLang="en-US" sz="1400" dirty="0" err="1" smtClean="0"/>
              <a:t>folgt</a:t>
            </a:r>
            <a:r>
              <a:rPr lang="en-US" altLang="en-US" sz="1400" dirty="0" smtClean="0"/>
              <a:t>, </a:t>
            </a:r>
            <a:r>
              <a:rPr lang="en-US" altLang="en-US" sz="1400" dirty="0" err="1" smtClean="0"/>
              <a:t>wie</a:t>
            </a:r>
            <a:r>
              <a:rPr lang="en-US" altLang="en-US" sz="1400" dirty="0" smtClean="0"/>
              <a:t> </a:t>
            </a:r>
            <a:r>
              <a:rPr lang="en-US" altLang="en-US" sz="1400" dirty="0" err="1" smtClean="0"/>
              <a:t>sie</a:t>
            </a:r>
            <a:r>
              <a:rPr lang="en-US" altLang="en-US" sz="1400" dirty="0" smtClean="0"/>
              <a:t> </a:t>
            </a:r>
            <a:r>
              <a:rPr lang="en-US" altLang="en-US" sz="1400" dirty="0" err="1" smtClean="0"/>
              <a:t>aus</a:t>
            </a:r>
            <a:r>
              <a:rPr lang="en-US" altLang="en-US" sz="1400" dirty="0" smtClean="0"/>
              <a:t> der BWL und </a:t>
            </a:r>
            <a:r>
              <a:rPr lang="en-US" altLang="en-US" sz="1400" dirty="0" err="1" smtClean="0"/>
              <a:t>Mikro</a:t>
            </a:r>
            <a:r>
              <a:rPr lang="en-US" altLang="en-US" sz="1400" dirty="0" smtClean="0"/>
              <a:t> </a:t>
            </a:r>
            <a:r>
              <a:rPr lang="en-US" altLang="en-US" sz="1400" dirty="0" err="1" smtClean="0"/>
              <a:t>wissen</a:t>
            </a:r>
            <a:r>
              <a:rPr lang="en-US" altLang="en-US" sz="1400" dirty="0" smtClean="0"/>
              <a:t>, </a:t>
            </a:r>
            <a:r>
              <a:rPr lang="en-US" altLang="en-US" sz="1400" dirty="0" err="1" smtClean="0"/>
              <a:t>dass</a:t>
            </a:r>
            <a:r>
              <a:rPr lang="en-US" altLang="en-US" sz="1400" dirty="0" smtClean="0"/>
              <a:t> </a:t>
            </a:r>
            <a:r>
              <a:rPr lang="en-US" altLang="en-US" sz="1400" dirty="0" err="1" smtClean="0"/>
              <a:t>im</a:t>
            </a:r>
            <a:r>
              <a:rPr lang="en-US" altLang="en-US" sz="1400" dirty="0" smtClean="0"/>
              <a:t> Optimum der </a:t>
            </a:r>
            <a:r>
              <a:rPr lang="en-US" altLang="en-US" sz="1400" dirty="0" err="1" smtClean="0"/>
              <a:t>Gewinn</a:t>
            </a:r>
            <a:r>
              <a:rPr lang="en-US" altLang="en-US" sz="1400" dirty="0" smtClean="0"/>
              <a:t> null </a:t>
            </a:r>
            <a:r>
              <a:rPr lang="en-US" altLang="en-US" sz="1400" dirty="0" err="1" smtClean="0"/>
              <a:t>ist</a:t>
            </a:r>
            <a:r>
              <a:rPr lang="en-US" altLang="en-US" sz="1400" dirty="0" smtClean="0"/>
              <a:t>, was </a:t>
            </a:r>
            <a:r>
              <a:rPr lang="en-US" altLang="en-US" sz="1400" dirty="0" err="1" smtClean="0"/>
              <a:t>wiederum</a:t>
            </a:r>
            <a:r>
              <a:rPr lang="en-US" altLang="en-US" sz="1400" dirty="0" smtClean="0"/>
              <a:t> </a:t>
            </a:r>
            <a:r>
              <a:rPr lang="en-US" altLang="en-US" sz="1400" dirty="0" err="1" smtClean="0"/>
              <a:t>kompatibel</a:t>
            </a:r>
            <a:r>
              <a:rPr lang="en-US" altLang="en-US" sz="1400" dirty="0" smtClean="0"/>
              <a:t> </a:t>
            </a:r>
            <a:r>
              <a:rPr lang="en-US" altLang="en-US" sz="1400" dirty="0" err="1" smtClean="0"/>
              <a:t>mit</a:t>
            </a:r>
            <a:r>
              <a:rPr lang="en-US" altLang="en-US" sz="1400" dirty="0" smtClean="0"/>
              <a:t> der </a:t>
            </a:r>
            <a:r>
              <a:rPr lang="en-US" altLang="en-US" sz="1400" dirty="0" err="1" smtClean="0"/>
              <a:t>Annahme</a:t>
            </a:r>
            <a:r>
              <a:rPr lang="en-US" altLang="en-US" sz="1400" dirty="0" smtClean="0"/>
              <a:t> von </a:t>
            </a:r>
            <a:r>
              <a:rPr lang="en-US" altLang="en-US" sz="1400" dirty="0" err="1" smtClean="0"/>
              <a:t>vollkommenen</a:t>
            </a:r>
            <a:r>
              <a:rPr lang="en-US" altLang="en-US" sz="1400" dirty="0" smtClean="0"/>
              <a:t> </a:t>
            </a:r>
            <a:r>
              <a:rPr lang="en-US" altLang="en-US" sz="1400" dirty="0" err="1" smtClean="0"/>
              <a:t>Märkten</a:t>
            </a:r>
            <a:r>
              <a:rPr lang="en-US" altLang="en-US" sz="1400" dirty="0" smtClean="0"/>
              <a:t> </a:t>
            </a:r>
            <a:r>
              <a:rPr lang="en-US" altLang="en-US" sz="1400" dirty="0" err="1" smtClean="0"/>
              <a:t>ist</a:t>
            </a:r>
            <a:r>
              <a:rPr lang="en-US" altLang="en-US" sz="1400" dirty="0" smtClean="0"/>
              <a:t>!</a:t>
            </a:r>
            <a:endParaRPr lang="en-US" altLang="en-US" sz="1400" dirty="0"/>
          </a:p>
        </p:txBody>
      </p:sp>
      <p:cxnSp>
        <p:nvCxnSpPr>
          <p:cNvPr id="25" name="Gerade Verbindung mit Pfeil 24"/>
          <p:cNvCxnSpPr/>
          <p:nvPr/>
        </p:nvCxnSpPr>
        <p:spPr>
          <a:xfrm flipH="1">
            <a:off x="5961705" y="3908708"/>
            <a:ext cx="2269294" cy="5977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Textfeld 25"/>
          <p:cNvSpPr txBox="1"/>
          <p:nvPr/>
        </p:nvSpPr>
        <p:spPr>
          <a:xfrm>
            <a:off x="244929" y="6053743"/>
            <a:ext cx="1642594" cy="301606"/>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Perfekte</a:t>
            </a:r>
            <a:r>
              <a:rPr lang="en-US" altLang="en-US" sz="1400" dirty="0" smtClean="0"/>
              <a:t> Substitute</a:t>
            </a:r>
            <a:endParaRPr lang="en-US" altLang="en-US" sz="1400" dirty="0"/>
          </a:p>
        </p:txBody>
      </p:sp>
      <p:sp>
        <p:nvSpPr>
          <p:cNvPr id="27" name="Textfeld 26"/>
          <p:cNvSpPr txBox="1"/>
          <p:nvPr/>
        </p:nvSpPr>
        <p:spPr>
          <a:xfrm>
            <a:off x="2172749" y="6094965"/>
            <a:ext cx="2718033"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Verallgemeinertes</a:t>
            </a:r>
            <a:r>
              <a:rPr lang="en-US" altLang="en-US" sz="1400" dirty="0" smtClean="0"/>
              <a:t> </a:t>
            </a:r>
            <a:r>
              <a:rPr lang="en-US" altLang="en-US" sz="1400" dirty="0" err="1" smtClean="0"/>
              <a:t>geometrisches</a:t>
            </a:r>
            <a:r>
              <a:rPr lang="en-US" altLang="en-US" sz="1400" dirty="0" smtClean="0"/>
              <a:t> </a:t>
            </a:r>
            <a:r>
              <a:rPr lang="en-US" altLang="en-US" sz="1400" dirty="0" err="1" smtClean="0"/>
              <a:t>Mittel</a:t>
            </a:r>
            <a:r>
              <a:rPr lang="en-US" altLang="en-US" sz="1400" dirty="0" smtClean="0"/>
              <a:t> </a:t>
            </a:r>
            <a:r>
              <a:rPr lang="en-US" altLang="en-US" sz="1400" dirty="0" err="1" smtClean="0"/>
              <a:t>aus</a:t>
            </a:r>
            <a:r>
              <a:rPr lang="en-US" altLang="en-US" sz="1400" dirty="0" smtClean="0"/>
              <a:t> </a:t>
            </a:r>
            <a:r>
              <a:rPr lang="en-US" altLang="en-US" sz="1400" dirty="0" err="1" smtClean="0"/>
              <a:t>Arbeit</a:t>
            </a:r>
            <a:r>
              <a:rPr lang="en-US" altLang="en-US" sz="1400" dirty="0" smtClean="0"/>
              <a:t> und </a:t>
            </a:r>
            <a:r>
              <a:rPr lang="en-US" altLang="en-US" sz="1400" dirty="0" err="1" smtClean="0"/>
              <a:t>Kapital</a:t>
            </a:r>
            <a:endParaRPr lang="en-US" altLang="en-US" sz="1400" dirty="0"/>
          </a:p>
        </p:txBody>
      </p:sp>
      <p:sp>
        <p:nvSpPr>
          <p:cNvPr id="28" name="Textfeld 27"/>
          <p:cNvSpPr txBox="1"/>
          <p:nvPr/>
        </p:nvSpPr>
        <p:spPr>
          <a:xfrm>
            <a:off x="5054367" y="6114535"/>
            <a:ext cx="1965571" cy="301606"/>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Perfekte</a:t>
            </a:r>
            <a:r>
              <a:rPr lang="en-US" altLang="en-US" sz="1400" dirty="0" smtClean="0"/>
              <a:t> </a:t>
            </a:r>
            <a:r>
              <a:rPr lang="en-US" altLang="en-US" sz="1400" dirty="0" err="1" smtClean="0"/>
              <a:t>Komplemente</a:t>
            </a:r>
            <a:endParaRPr lang="en-US" altLang="en-US" sz="1400" dirty="0"/>
          </a:p>
        </p:txBody>
      </p:sp>
      <p:sp>
        <p:nvSpPr>
          <p:cNvPr id="29" name="Textfeld 28"/>
          <p:cNvSpPr txBox="1"/>
          <p:nvPr/>
        </p:nvSpPr>
        <p:spPr>
          <a:xfrm>
            <a:off x="7183523" y="6114535"/>
            <a:ext cx="4163734"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Verallgemeinerter</a:t>
            </a:r>
            <a:r>
              <a:rPr lang="en-US" altLang="en-US" sz="1400" dirty="0" smtClean="0"/>
              <a:t> </a:t>
            </a:r>
            <a:r>
              <a:rPr lang="en-US" altLang="en-US" sz="1400" dirty="0" err="1" smtClean="0"/>
              <a:t>Mittelwert</a:t>
            </a:r>
            <a:r>
              <a:rPr lang="en-US" altLang="en-US" sz="1400" dirty="0" smtClean="0"/>
              <a:t>, der die </a:t>
            </a:r>
            <a:r>
              <a:rPr lang="en-US" altLang="en-US" sz="1400" dirty="0" err="1" smtClean="0"/>
              <a:t>drei</a:t>
            </a:r>
            <a:r>
              <a:rPr lang="en-US" altLang="en-US" sz="1400" dirty="0" smtClean="0"/>
              <a:t> </a:t>
            </a:r>
            <a:r>
              <a:rPr lang="en-US" altLang="en-US" sz="1400" dirty="0" err="1" smtClean="0"/>
              <a:t>anderen</a:t>
            </a:r>
            <a:r>
              <a:rPr lang="en-US" altLang="en-US" sz="1400" dirty="0" smtClean="0"/>
              <a:t> </a:t>
            </a:r>
            <a:r>
              <a:rPr lang="en-US" altLang="en-US" sz="1400" dirty="0" err="1" smtClean="0"/>
              <a:t>Produktionsfunktionen</a:t>
            </a:r>
            <a:r>
              <a:rPr lang="en-US" altLang="en-US" sz="1400" dirty="0" smtClean="0"/>
              <a:t> </a:t>
            </a:r>
            <a:r>
              <a:rPr lang="en-US" altLang="en-US" sz="1400" dirty="0" err="1" smtClean="0"/>
              <a:t>als</a:t>
            </a:r>
            <a:r>
              <a:rPr lang="en-US" altLang="en-US" sz="1400" dirty="0" smtClean="0"/>
              <a:t> </a:t>
            </a:r>
            <a:r>
              <a:rPr lang="en-US" altLang="en-US" sz="1400" dirty="0" err="1" smtClean="0"/>
              <a:t>Spezialfall</a:t>
            </a:r>
            <a:r>
              <a:rPr lang="en-US" altLang="en-US" sz="1400" dirty="0" smtClean="0"/>
              <a:t> </a:t>
            </a:r>
            <a:r>
              <a:rPr lang="en-US" altLang="en-US" sz="1400" dirty="0" err="1" smtClean="0"/>
              <a:t>enthält</a:t>
            </a:r>
            <a:endParaRPr lang="en-US" altLang="en-US" sz="1400" dirty="0"/>
          </a:p>
        </p:txBody>
      </p:sp>
      <p:sp>
        <p:nvSpPr>
          <p:cNvPr id="30" name="Textfeld 29"/>
          <p:cNvSpPr txBox="1"/>
          <p:nvPr/>
        </p:nvSpPr>
        <p:spPr>
          <a:xfrm>
            <a:off x="3706532" y="5152007"/>
            <a:ext cx="2509710" cy="301606"/>
          </a:xfrm>
          <a:prstGeom prst="rect">
            <a:avLst/>
          </a:prstGeom>
          <a:noFill/>
          <a:ln>
            <a:noFill/>
          </a:ln>
        </p:spPr>
        <p:txBody>
          <a:bodyPr vert="horz" wrap="square" lIns="81646" tIns="40823" rIns="81646" bIns="40823" anchorCtr="0" compatLnSpc="0">
            <a:spAutoFit/>
          </a:bodyPr>
          <a:lstStyle/>
          <a:p>
            <a:pPr>
              <a:defRPr/>
            </a:pPr>
            <a:r>
              <a:rPr lang="en-US" altLang="en-US" sz="1400" b="1" dirty="0" err="1" smtClean="0"/>
              <a:t>Gängige</a:t>
            </a:r>
            <a:r>
              <a:rPr lang="en-US" altLang="en-US" sz="1400" b="1" dirty="0" smtClean="0"/>
              <a:t> </a:t>
            </a:r>
            <a:r>
              <a:rPr lang="en-US" altLang="en-US" sz="1400" b="1" dirty="0" err="1" smtClean="0"/>
              <a:t>Produktionsfunktionen</a:t>
            </a:r>
            <a:endParaRPr lang="en-US" altLang="en-US" sz="1400" b="1" dirty="0"/>
          </a:p>
        </p:txBody>
      </p:sp>
    </p:spTree>
    <p:extLst>
      <p:ext uri="{BB962C8B-B14F-4D97-AF65-F5344CB8AC3E}">
        <p14:creationId xmlns:p14="http://schemas.microsoft.com/office/powerpoint/2010/main" val="2003617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7" grpId="0"/>
      <p:bldP spid="22" grpId="0"/>
      <p:bldP spid="24" grpId="0"/>
      <p:bldP spid="26" grpId="0"/>
      <p:bldP spid="27" grpId="0"/>
      <p:bldP spid="28" grpId="0"/>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96491" y="188110"/>
            <a:ext cx="7330182" cy="364252"/>
          </a:xfrm>
          <a:prstGeom prst="rect">
            <a:avLst/>
          </a:prstGeom>
          <a:noFill/>
          <a:ln>
            <a:noFill/>
          </a:ln>
        </p:spPr>
        <p:txBody>
          <a:bodyPr vert="horz" wrap="none" lIns="81646" tIns="40823" rIns="81646" bIns="40823" anchorCtr="0" compatLnSpc="0">
            <a:spAutoFit/>
          </a:bodyPr>
          <a:lstStyle/>
          <a:p>
            <a:r>
              <a:rPr lang="de-DE" b="1" dirty="0" smtClean="0"/>
              <a:t>Neoklassische Produktionsfunktion und positive </a:t>
            </a:r>
            <a:r>
              <a:rPr lang="de-DE" b="1" dirty="0"/>
              <a:t>abnehmende Grenzerträge</a:t>
            </a:r>
            <a:endParaRPr lang="de-DE" b="1" dirty="0">
              <a:latin typeface="Arial" pitchFamily="18"/>
              <a:ea typeface="Droid Sans Fallback" pitchFamily="2"/>
              <a:cs typeface="Lohit Hindi" pitchFamily="2"/>
            </a:endParaRPr>
          </a:p>
        </p:txBody>
      </p:sp>
      <p:cxnSp>
        <p:nvCxnSpPr>
          <p:cNvPr id="26" name="Straight Arrow Connector 7"/>
          <p:cNvCxnSpPr/>
          <p:nvPr/>
        </p:nvCxnSpPr>
        <p:spPr>
          <a:xfrm>
            <a:off x="2666236" y="5462404"/>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2666236" y="1804240"/>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1816626" y="1924960"/>
                <a:ext cx="979865"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a:latin typeface="Cambria Math"/>
                        </a:rPr>
                        <m:t>𝒀</m:t>
                      </m:r>
                    </m:oMath>
                  </m:oMathPara>
                </a14:m>
                <a:endParaRPr lang="en-US" sz="1633" b="1" dirty="0"/>
              </a:p>
            </p:txBody>
          </p:sp>
        </mc:Choice>
        <mc:Fallback xmlns="">
          <p:sp>
            <p:nvSpPr>
              <p:cNvPr id="29" name="Rectangle 12"/>
              <p:cNvSpPr>
                <a:spLocks noRot="1" noChangeAspect="1" noMove="1" noResize="1" noEditPoints="1" noAdjustHandles="1" noChangeArrowheads="1" noChangeShapeType="1" noTextEdit="1"/>
              </p:cNvSpPr>
              <p:nvPr/>
            </p:nvSpPr>
            <p:spPr>
              <a:xfrm>
                <a:off x="1816626" y="1924960"/>
                <a:ext cx="979865"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8186379" y="5502190"/>
                <a:ext cx="1078088" cy="4273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de-DE" sz="2177" b="1" dirty="0">
                          <a:solidFill>
                            <a:srgbClr val="FF0000"/>
                          </a:solidFill>
                          <a:latin typeface="Cambria Math"/>
                          <a:ea typeface="Cambria Math"/>
                        </a:rPr>
                        <m:t>L</m:t>
                      </m:r>
                    </m:oMath>
                  </m:oMathPara>
                </a14:m>
                <a:endParaRPr lang="en-US" sz="1633"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8186379" y="5502190"/>
                <a:ext cx="1078088" cy="427361"/>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2661709" y="2392159"/>
            <a:ext cx="5361124" cy="3019059"/>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32" name="TextBox 2"/>
          <p:cNvSpPr txBox="1"/>
          <p:nvPr/>
        </p:nvSpPr>
        <p:spPr>
          <a:xfrm>
            <a:off x="6063101" y="3110727"/>
            <a:ext cx="4795399" cy="1348767"/>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Positive </a:t>
            </a:r>
            <a:r>
              <a:rPr lang="en-US" sz="1633" dirty="0" err="1">
                <a:latin typeface="Arial" panose="020B0604020202020204" pitchFamily="34" charset="0"/>
                <a:cs typeface="Arial" panose="020B0604020202020204" pitchFamily="34" charset="0"/>
              </a:rPr>
              <a:t>abnehmende</a:t>
            </a:r>
            <a:r>
              <a:rPr lang="en-US" sz="1633" dirty="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Grenzerträge</a:t>
            </a:r>
            <a:endParaRPr lang="en-US" sz="1633" dirty="0">
              <a:latin typeface="Arial" panose="020B0604020202020204" pitchFamily="34" charset="0"/>
              <a:cs typeface="Arial" panose="020B0604020202020204" pitchFamily="34" charset="0"/>
            </a:endParaRPr>
          </a:p>
          <a:p>
            <a:pPr marL="2114550" lvl="4" indent="-285750">
              <a:buFont typeface="Wingdings" panose="05000000000000000000" pitchFamily="2" charset="2"/>
              <a:buChar char="à"/>
            </a:pPr>
            <a:r>
              <a:rPr lang="en-US" sz="1633" dirty="0" smtClean="0">
                <a:latin typeface="Arial" panose="020B0604020202020204" pitchFamily="34" charset="0"/>
                <a:cs typeface="Arial" panose="020B0604020202020204" pitchFamily="34" charset="0"/>
              </a:rPr>
              <a:t> </a:t>
            </a:r>
          </a:p>
          <a:p>
            <a:r>
              <a:rPr lang="en-US" sz="1633" dirty="0" smtClean="0">
                <a:latin typeface="Arial" panose="020B0604020202020204" pitchFamily="34" charset="0"/>
                <a:cs typeface="Arial" panose="020B0604020202020204" pitchFamily="34" charset="0"/>
              </a:rPr>
              <a:t>je </a:t>
            </a:r>
            <a:r>
              <a:rPr lang="en-US" sz="1633" dirty="0" err="1">
                <a:latin typeface="Arial" panose="020B0604020202020204" pitchFamily="34" charset="0"/>
                <a:cs typeface="Arial" panose="020B0604020202020204" pitchFamily="34" charset="0"/>
              </a:rPr>
              <a:t>höher</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das </a:t>
            </a:r>
            <a:r>
              <a:rPr lang="en-US" sz="1633" dirty="0" err="1" smtClean="0">
                <a:latin typeface="Arial" panose="020B0604020202020204" pitchFamily="34" charset="0"/>
                <a:cs typeface="Arial" panose="020B0604020202020204" pitchFamily="34" charset="0"/>
              </a:rPr>
              <a:t>Arbeitsvolumen</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um so </a:t>
            </a:r>
            <a:r>
              <a:rPr lang="en-US" sz="1633" dirty="0" err="1">
                <a:latin typeface="Arial" panose="020B0604020202020204" pitchFamily="34" charset="0"/>
                <a:cs typeface="Arial" panose="020B0604020202020204" pitchFamily="34" charset="0"/>
              </a:rPr>
              <a:t>niedriger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ist</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Zuwachs</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Produktion</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durch</a:t>
            </a:r>
            <a:r>
              <a:rPr lang="en-US" sz="1633" dirty="0">
                <a:latin typeface="Arial" panose="020B0604020202020204" pitchFamily="34" charset="0"/>
                <a:cs typeface="Arial" panose="020B0604020202020204" pitchFamily="34" charset="0"/>
              </a:rPr>
              <a:t> die </a:t>
            </a:r>
            <a:r>
              <a:rPr lang="en-US" sz="1633" dirty="0" err="1">
                <a:latin typeface="Arial" panose="020B0604020202020204" pitchFamily="34" charset="0"/>
                <a:cs typeface="Arial" panose="020B0604020202020204" pitchFamily="34" charset="0"/>
              </a:rPr>
              <a:t>Ausweitung</a:t>
            </a:r>
            <a:r>
              <a:rPr lang="en-US" sz="1633" dirty="0">
                <a:latin typeface="Arial" panose="020B0604020202020204" pitchFamily="34" charset="0"/>
                <a:cs typeface="Arial" panose="020B0604020202020204" pitchFamily="34" charset="0"/>
              </a:rPr>
              <a:t> des </a:t>
            </a:r>
            <a:r>
              <a:rPr lang="en-US" sz="1633" dirty="0" err="1" smtClean="0">
                <a:latin typeface="Arial" panose="020B0604020202020204" pitchFamily="34" charset="0"/>
                <a:cs typeface="Arial" panose="020B0604020202020204" pitchFamily="34" charset="0"/>
              </a:rPr>
              <a:t>Arbeitseinsatzes</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um </a:t>
            </a:r>
            <a:r>
              <a:rPr lang="en-US" sz="1633" dirty="0" err="1" smtClean="0">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Einheit</a:t>
            </a:r>
            <a:endParaRPr lang="en-US" sz="1633" dirty="0">
              <a:latin typeface="Arial" panose="020B0604020202020204" pitchFamily="34" charset="0"/>
              <a:cs typeface="Arial" panose="020B0604020202020204" pitchFamily="34" charset="0"/>
            </a:endParaRPr>
          </a:p>
        </p:txBody>
      </p:sp>
      <p:cxnSp>
        <p:nvCxnSpPr>
          <p:cNvPr id="33" name="Straight Connector 8"/>
          <p:cNvCxnSpPr/>
          <p:nvPr/>
        </p:nvCxnSpPr>
        <p:spPr>
          <a:xfrm>
            <a:off x="3319479" y="4613187"/>
            <a:ext cx="391946" cy="0"/>
          </a:xfrm>
          <a:prstGeom prst="line">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13"/>
          <p:cNvCxnSpPr/>
          <p:nvPr/>
        </p:nvCxnSpPr>
        <p:spPr>
          <a:xfrm flipV="1">
            <a:off x="3711425" y="4155917"/>
            <a:ext cx="0" cy="457270"/>
          </a:xfrm>
          <a:prstGeom prst="line">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17"/>
          <p:cNvCxnSpPr/>
          <p:nvPr/>
        </p:nvCxnSpPr>
        <p:spPr>
          <a:xfrm>
            <a:off x="4495318" y="3502673"/>
            <a:ext cx="391946" cy="0"/>
          </a:xfrm>
          <a:prstGeom prst="line">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18"/>
          <p:cNvCxnSpPr/>
          <p:nvPr/>
        </p:nvCxnSpPr>
        <p:spPr>
          <a:xfrm flipV="1">
            <a:off x="4887264" y="3256276"/>
            <a:ext cx="0" cy="246398"/>
          </a:xfrm>
          <a:prstGeom prst="line">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28"/>
          <p:cNvCxnSpPr>
            <a:stCxn id="32" idx="1"/>
          </p:cNvCxnSpPr>
          <p:nvPr/>
        </p:nvCxnSpPr>
        <p:spPr>
          <a:xfrm flipH="1" flipV="1">
            <a:off x="5287431" y="3524382"/>
            <a:ext cx="775670" cy="26072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0"/>
          <p:cNvCxnSpPr>
            <a:stCxn id="32" idx="1"/>
          </p:cNvCxnSpPr>
          <p:nvPr/>
        </p:nvCxnSpPr>
        <p:spPr>
          <a:xfrm flipH="1">
            <a:off x="4190789" y="3785111"/>
            <a:ext cx="1872312" cy="5133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Right Brace 40"/>
          <p:cNvSpPr/>
          <p:nvPr/>
        </p:nvSpPr>
        <p:spPr>
          <a:xfrm rot="5400000">
            <a:off x="3373107" y="4624883"/>
            <a:ext cx="261297" cy="36855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40" name="TextBox 41"/>
          <p:cNvSpPr txBox="1"/>
          <p:nvPr/>
        </p:nvSpPr>
        <p:spPr>
          <a:xfrm>
            <a:off x="2971800" y="5645818"/>
            <a:ext cx="5421086" cy="846194"/>
          </a:xfrm>
          <a:prstGeom prst="rect">
            <a:avLst/>
          </a:prstGeom>
          <a:solidFill>
            <a:schemeClr val="bg1"/>
          </a:solidFill>
        </p:spPr>
        <p:txBody>
          <a:bodyPr wrap="square" rtlCol="0">
            <a:spAutoFit/>
          </a:bodyPr>
          <a:lstStyle/>
          <a:p>
            <a:r>
              <a:rPr lang="en-US" sz="1633" b="1" dirty="0" err="1">
                <a:latin typeface="Arial" panose="020B0604020202020204" pitchFamily="34" charset="0"/>
                <a:cs typeface="Arial" panose="020B0604020202020204" pitchFamily="34" charset="0"/>
              </a:rPr>
              <a:t>Erhöhung</a:t>
            </a:r>
            <a:r>
              <a:rPr lang="en-US" sz="1633" b="1" dirty="0">
                <a:latin typeface="Arial" panose="020B0604020202020204" pitchFamily="34" charset="0"/>
                <a:cs typeface="Arial" panose="020B0604020202020204" pitchFamily="34" charset="0"/>
              </a:rPr>
              <a:t> des </a:t>
            </a:r>
            <a:r>
              <a:rPr lang="en-US" sz="1633" b="1" dirty="0" err="1">
                <a:latin typeface="Arial" panose="020B0604020202020204" pitchFamily="34" charset="0"/>
                <a:cs typeface="Arial" panose="020B0604020202020204" pitchFamily="34" charset="0"/>
              </a:rPr>
              <a:t>eingesetzten</a:t>
            </a:r>
            <a:r>
              <a:rPr lang="en-US" sz="1633" b="1" dirty="0">
                <a:latin typeface="Arial" panose="020B0604020202020204" pitchFamily="34" charset="0"/>
                <a:cs typeface="Arial" panose="020B0604020202020204" pitchFamily="34" charset="0"/>
              </a:rPr>
              <a:t> </a:t>
            </a:r>
            <a:r>
              <a:rPr lang="en-US" sz="1633" b="1" dirty="0" err="1" smtClean="0">
                <a:latin typeface="Arial" panose="020B0604020202020204" pitchFamily="34" charset="0"/>
                <a:cs typeface="Arial" panose="020B0604020202020204" pitchFamily="34" charset="0"/>
              </a:rPr>
              <a:t>Arbeit</a:t>
            </a:r>
            <a:r>
              <a:rPr lang="en-US" sz="1633" b="1" dirty="0" smtClean="0">
                <a:latin typeface="Arial" panose="020B0604020202020204" pitchFamily="34" charset="0"/>
                <a:cs typeface="Arial" panose="020B0604020202020204" pitchFamily="34" charset="0"/>
              </a:rPr>
              <a:t> um </a:t>
            </a:r>
            <a:r>
              <a:rPr lang="en-US" sz="1633" b="1" dirty="0" err="1">
                <a:latin typeface="Arial" panose="020B0604020202020204" pitchFamily="34" charset="0"/>
                <a:cs typeface="Arial" panose="020B0604020202020204" pitchFamily="34" charset="0"/>
              </a:rPr>
              <a:t>eine</a:t>
            </a:r>
            <a:r>
              <a:rPr lang="en-US" sz="1633" b="1" dirty="0">
                <a:latin typeface="Arial" panose="020B0604020202020204" pitchFamily="34" charset="0"/>
                <a:cs typeface="Arial" panose="020B0604020202020204" pitchFamily="34" charset="0"/>
              </a:rPr>
              <a:t> </a:t>
            </a:r>
            <a:r>
              <a:rPr lang="en-US" sz="1633" b="1" dirty="0" smtClean="0">
                <a:latin typeface="Arial" panose="020B0604020202020204" pitchFamily="34" charset="0"/>
                <a:cs typeface="Arial" panose="020B0604020202020204" pitchFamily="34" charset="0"/>
              </a:rPr>
              <a:t>Einheit</a:t>
            </a:r>
          </a:p>
          <a:p>
            <a:r>
              <a:rPr lang="en-US" sz="1633" dirty="0" smtClean="0">
                <a:latin typeface="Arial" panose="020B0604020202020204" pitchFamily="34" charset="0"/>
                <a:cs typeface="Arial" panose="020B0604020202020204" pitchFamily="34" charset="0"/>
              </a:rPr>
              <a:t>(</a:t>
            </a:r>
            <a:r>
              <a:rPr lang="en-US" sz="1633" dirty="0" err="1">
                <a:latin typeface="Arial" panose="020B0604020202020204" pitchFamily="34" charset="0"/>
                <a:cs typeface="Arial" panose="020B0604020202020204" pitchFamily="34" charset="0"/>
              </a:rPr>
              <a:t>W</a:t>
            </a:r>
            <a:r>
              <a:rPr lang="en-US" sz="1633" dirty="0" err="1" smtClean="0">
                <a:latin typeface="Arial" panose="020B0604020202020204" pitchFamily="34" charset="0"/>
                <a:cs typeface="Arial" panose="020B0604020202020204" pitchFamily="34" charset="0"/>
              </a:rPr>
              <a:t>ieviel</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zusätzlichen</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Ertrag</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bringt</a:t>
            </a:r>
            <a:endParaRPr lang="en-US" sz="1633" dirty="0">
              <a:latin typeface="Arial" panose="020B0604020202020204" pitchFamily="34" charset="0"/>
              <a:cs typeface="Arial" panose="020B0604020202020204" pitchFamily="34" charset="0"/>
            </a:endParaRPr>
          </a:p>
          <a:p>
            <a:r>
              <a:rPr lang="en-US" sz="1633" dirty="0" smtClean="0">
                <a:latin typeface="Arial" panose="020B0604020202020204" pitchFamily="34" charset="0"/>
                <a:cs typeface="Arial" panose="020B0604020202020204" pitchFamily="34" charset="0"/>
              </a:rPr>
              <a:t>die </a:t>
            </a:r>
            <a:r>
              <a:rPr lang="en-US" sz="1633" dirty="0" err="1" smtClean="0">
                <a:latin typeface="Arial" panose="020B0604020202020204" pitchFamily="34" charset="0"/>
                <a:cs typeface="Arial" panose="020B0604020202020204" pitchFamily="34" charset="0"/>
              </a:rPr>
              <a:t>nächste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zusätzliche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Arbeitskraft</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p:cxnSp>
        <p:nvCxnSpPr>
          <p:cNvPr id="41" name="Straight Arrow Connector 42"/>
          <p:cNvCxnSpPr/>
          <p:nvPr/>
        </p:nvCxnSpPr>
        <p:spPr>
          <a:xfrm flipH="1" flipV="1">
            <a:off x="3521930" y="5020335"/>
            <a:ext cx="1893992" cy="5742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5"/>
          <p:cNvCxnSpPr>
            <a:stCxn id="40" idx="0"/>
            <a:endCxn id="43" idx="1"/>
          </p:cNvCxnSpPr>
          <p:nvPr/>
        </p:nvCxnSpPr>
        <p:spPr>
          <a:xfrm flipH="1" flipV="1">
            <a:off x="4702987" y="3763971"/>
            <a:ext cx="747545" cy="18306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Right Brace 48"/>
          <p:cNvSpPr/>
          <p:nvPr/>
        </p:nvSpPr>
        <p:spPr>
          <a:xfrm rot="5400000">
            <a:off x="4572338" y="3449045"/>
            <a:ext cx="261297" cy="36855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46" name="Textfeld 45"/>
          <p:cNvSpPr txBox="1"/>
          <p:nvPr/>
        </p:nvSpPr>
        <p:spPr>
          <a:xfrm>
            <a:off x="5381700" y="1338621"/>
            <a:ext cx="3086101" cy="762388"/>
          </a:xfrm>
          <a:prstGeom prst="rect">
            <a:avLst/>
          </a:prstGeom>
          <a:noFill/>
        </p:spPr>
        <p:txBody>
          <a:bodyPr wrap="none" rtlCol="0">
            <a:spAutoFit/>
          </a:bodyPr>
          <a:lstStyle/>
          <a:p>
            <a:r>
              <a:rPr lang="de-DE" sz="2177" dirty="0"/>
              <a:t>Y	=	A ∙ </a:t>
            </a:r>
            <a:r>
              <a:rPr lang="de-DE" sz="2177" dirty="0" smtClean="0"/>
              <a:t>F(K,</a:t>
            </a:r>
            <a:r>
              <a:rPr lang="de-DE" sz="2177" b="1" dirty="0">
                <a:solidFill>
                  <a:srgbClr val="FF0000"/>
                </a:solidFill>
                <a:latin typeface="Cambria Math"/>
                <a:ea typeface="Cambria Math"/>
              </a:rPr>
              <a:t>L</a:t>
            </a:r>
            <a:r>
              <a:rPr lang="de-DE" sz="2177" dirty="0" smtClean="0"/>
              <a:t>)</a:t>
            </a:r>
            <a:endParaRPr lang="de-DE" sz="2177" dirty="0"/>
          </a:p>
          <a:p>
            <a:r>
              <a:rPr lang="de-DE" sz="2177" dirty="0"/>
              <a:t>angenommen </a:t>
            </a:r>
            <a:r>
              <a:rPr lang="de-DE" sz="2177" dirty="0" smtClean="0"/>
              <a:t>K</a:t>
            </a:r>
            <a:r>
              <a:rPr lang="de-DE" sz="2177" b="1" dirty="0" smtClean="0"/>
              <a:t> </a:t>
            </a:r>
            <a:r>
              <a:rPr lang="de-DE" sz="2177" dirty="0" smtClean="0"/>
              <a:t>konstant</a:t>
            </a:r>
            <a:endParaRPr lang="de-DE" sz="2177" dirty="0"/>
          </a:p>
        </p:txBody>
      </p:sp>
      <p:sp>
        <p:nvSpPr>
          <p:cNvPr id="21" name="TextBox 2"/>
          <p:cNvSpPr txBox="1"/>
          <p:nvPr/>
        </p:nvSpPr>
        <p:spPr>
          <a:xfrm>
            <a:off x="8022833" y="2130818"/>
            <a:ext cx="3189754" cy="594906"/>
          </a:xfrm>
          <a:prstGeom prst="rect">
            <a:avLst/>
          </a:prstGeom>
          <a:noFill/>
        </p:spPr>
        <p:txBody>
          <a:bodyPr wrap="square" rtlCol="0">
            <a:spAutoFit/>
          </a:bodyPr>
          <a:lstStyle/>
          <a:p>
            <a:r>
              <a:rPr lang="en-US" sz="1633" dirty="0" err="1" smtClean="0">
                <a:latin typeface="Arial" panose="020B0604020202020204" pitchFamily="34" charset="0"/>
                <a:cs typeface="Arial" panose="020B0604020202020204" pitchFamily="34" charset="0"/>
              </a:rPr>
              <a:t>Monoton</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steigende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rechtsgekrümmte</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Funktion</a:t>
            </a:r>
            <a:endParaRPr lang="en-US" sz="1633" dirty="0">
              <a:latin typeface="Arial" panose="020B0604020202020204" pitchFamily="34" charset="0"/>
              <a:cs typeface="Arial" panose="020B0604020202020204" pitchFamily="34" charset="0"/>
            </a:endParaRPr>
          </a:p>
        </p:txBody>
      </p:sp>
      <p:sp>
        <p:nvSpPr>
          <p:cNvPr id="2" name="Rechteck 1"/>
          <p:cNvSpPr/>
          <p:nvPr/>
        </p:nvSpPr>
        <p:spPr>
          <a:xfrm>
            <a:off x="3755846" y="4144917"/>
            <a:ext cx="505267" cy="369332"/>
          </a:xfrm>
          <a:prstGeom prst="rect">
            <a:avLst/>
          </a:prstGeom>
        </p:spPr>
        <p:txBody>
          <a:bodyPr wrap="none">
            <a:spAutoFit/>
          </a:bodyPr>
          <a:lstStyle/>
          <a:p>
            <a:r>
              <a:rPr lang="de-DE" dirty="0" smtClean="0"/>
              <a:t>∆Y</a:t>
            </a:r>
            <a:r>
              <a:rPr lang="de-DE" baseline="-25000" dirty="0" smtClean="0"/>
              <a:t>1</a:t>
            </a:r>
            <a:endParaRPr lang="de-DE" baseline="-25000" dirty="0"/>
          </a:p>
        </p:txBody>
      </p:sp>
      <p:sp>
        <p:nvSpPr>
          <p:cNvPr id="25" name="Rechteck 24"/>
          <p:cNvSpPr/>
          <p:nvPr/>
        </p:nvSpPr>
        <p:spPr>
          <a:xfrm>
            <a:off x="4910655" y="3210494"/>
            <a:ext cx="505267" cy="369332"/>
          </a:xfrm>
          <a:prstGeom prst="rect">
            <a:avLst/>
          </a:prstGeom>
        </p:spPr>
        <p:txBody>
          <a:bodyPr wrap="none">
            <a:spAutoFit/>
          </a:bodyPr>
          <a:lstStyle/>
          <a:p>
            <a:r>
              <a:rPr lang="de-DE" dirty="0" smtClean="0"/>
              <a:t>∆Y</a:t>
            </a:r>
            <a:r>
              <a:rPr lang="de-DE" baseline="-25000" dirty="0" smtClean="0"/>
              <a:t>2</a:t>
            </a:r>
            <a:endParaRPr lang="de-DE" baseline="-25000" dirty="0"/>
          </a:p>
        </p:txBody>
      </p:sp>
      <p:sp>
        <p:nvSpPr>
          <p:cNvPr id="7" name="Rechteck 6"/>
          <p:cNvSpPr/>
          <p:nvPr/>
        </p:nvSpPr>
        <p:spPr>
          <a:xfrm>
            <a:off x="7721422" y="4475165"/>
            <a:ext cx="941283" cy="369332"/>
          </a:xfrm>
          <a:prstGeom prst="rect">
            <a:avLst/>
          </a:prstGeom>
        </p:spPr>
        <p:txBody>
          <a:bodyPr wrap="none">
            <a:spAutoFit/>
          </a:bodyPr>
          <a:lstStyle/>
          <a:p>
            <a:r>
              <a:rPr lang="de-DE" dirty="0"/>
              <a:t>∆</a:t>
            </a:r>
            <a:r>
              <a:rPr lang="de-DE" dirty="0" smtClean="0"/>
              <a:t>Y</a:t>
            </a:r>
            <a:r>
              <a:rPr lang="de-DE" baseline="-25000" dirty="0" smtClean="0"/>
              <a:t>1</a:t>
            </a:r>
            <a:r>
              <a:rPr lang="de-DE" dirty="0" smtClean="0"/>
              <a:t>&gt;∆Y</a:t>
            </a:r>
            <a:r>
              <a:rPr lang="de-DE" baseline="-25000" dirty="0" smtClean="0"/>
              <a:t>2</a:t>
            </a:r>
            <a:endParaRPr lang="de-DE" baseline="-25000" dirty="0"/>
          </a:p>
        </p:txBody>
      </p:sp>
    </p:spTree>
    <p:extLst>
      <p:ext uri="{BB962C8B-B14F-4D97-AF65-F5344CB8AC3E}">
        <p14:creationId xmlns:p14="http://schemas.microsoft.com/office/powerpoint/2010/main" val="106800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9" grpId="0" animBg="1"/>
      <p:bldP spid="40" grpId="0" animBg="1"/>
      <p:bldP spid="43" grpId="0" animBg="1"/>
      <p:bldP spid="21" grpId="0"/>
      <p:bldP spid="2" grpId="0"/>
      <p:bldP spid="2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65632" y="0"/>
            <a:ext cx="5844968"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Neoklassik: Arbeitsmarkt − Arbeitsnachfrage</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14130" y="713645"/>
            <a:ext cx="10673444" cy="5496025"/>
          </a:xfrm>
          <a:prstGeom prst="rect">
            <a:avLst/>
          </a:prstGeom>
        </p:spPr>
      </p:pic>
      <p:sp>
        <p:nvSpPr>
          <p:cNvPr id="7" name="TextBox 2"/>
          <p:cNvSpPr txBox="1"/>
          <p:nvPr/>
        </p:nvSpPr>
        <p:spPr>
          <a:xfrm>
            <a:off x="1597048" y="566965"/>
            <a:ext cx="819580"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Kosten</a:t>
            </a:r>
            <a:endParaRPr lang="en-US" sz="1400" dirty="0">
              <a:latin typeface="Arial" panose="020B0604020202020204" pitchFamily="34" charset="0"/>
              <a:cs typeface="Arial" panose="020B0604020202020204" pitchFamily="34" charset="0"/>
            </a:endParaRPr>
          </a:p>
        </p:txBody>
      </p:sp>
      <p:sp>
        <p:nvSpPr>
          <p:cNvPr id="8" name="TextBox 2"/>
          <p:cNvSpPr txBox="1"/>
          <p:nvPr/>
        </p:nvSpPr>
        <p:spPr>
          <a:xfrm>
            <a:off x="443654" y="570317"/>
            <a:ext cx="925224"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Umsatz</a:t>
            </a:r>
            <a:endParaRPr lang="en-US" sz="1400" dirty="0">
              <a:latin typeface="Arial" panose="020B0604020202020204" pitchFamily="34" charset="0"/>
              <a:cs typeface="Arial" panose="020B0604020202020204" pitchFamily="34" charset="0"/>
            </a:endParaRPr>
          </a:p>
        </p:txBody>
      </p:sp>
      <p:sp>
        <p:nvSpPr>
          <p:cNvPr id="9" name="TextBox 2"/>
          <p:cNvSpPr txBox="1"/>
          <p:nvPr/>
        </p:nvSpPr>
        <p:spPr>
          <a:xfrm>
            <a:off x="4212771" y="1282702"/>
            <a:ext cx="1475345" cy="461665"/>
          </a:xfrm>
          <a:prstGeom prst="rect">
            <a:avLst/>
          </a:prstGeom>
          <a:noFill/>
        </p:spPr>
        <p:txBody>
          <a:bodyPr wrap="square" rtlCol="0">
            <a:spAutoFit/>
          </a:bodyPr>
          <a:lstStyle/>
          <a:p>
            <a:pPr algn="ctr"/>
            <a:r>
              <a:rPr lang="en-US" sz="1200" dirty="0" err="1">
                <a:latin typeface="Arial" panose="020B0604020202020204" pitchFamily="34" charset="0"/>
                <a:cs typeface="Arial" panose="020B0604020202020204" pitchFamily="34" charset="0"/>
              </a:rPr>
              <a:t>W</a:t>
            </a:r>
            <a:r>
              <a:rPr lang="en-US" sz="1200" dirty="0" err="1" smtClean="0">
                <a:latin typeface="Arial" panose="020B0604020202020204" pitchFamily="34" charset="0"/>
                <a:cs typeface="Arial" panose="020B0604020202020204" pitchFamily="34" charset="0"/>
              </a:rPr>
              <a:t>ertgrenzprodukt</a:t>
            </a:r>
            <a:r>
              <a:rPr lang="en-US" sz="1200" dirty="0" smtClean="0">
                <a:latin typeface="Arial" panose="020B0604020202020204" pitchFamily="34" charset="0"/>
                <a:cs typeface="Arial" panose="020B0604020202020204" pitchFamily="34" charset="0"/>
              </a:rPr>
              <a:t> des </a:t>
            </a:r>
            <a:r>
              <a:rPr lang="en-US" sz="1200" dirty="0" err="1" smtClean="0">
                <a:latin typeface="Arial" panose="020B0604020202020204" pitchFamily="34" charset="0"/>
                <a:cs typeface="Arial" panose="020B0604020202020204" pitchFamily="34" charset="0"/>
              </a:rPr>
              <a:t>Kapitals</a:t>
            </a:r>
            <a:endParaRPr lang="en-US" sz="1200" dirty="0">
              <a:latin typeface="Arial" panose="020B0604020202020204" pitchFamily="34" charset="0"/>
              <a:cs typeface="Arial" panose="020B0604020202020204" pitchFamily="34" charset="0"/>
            </a:endParaRPr>
          </a:p>
        </p:txBody>
      </p:sp>
      <p:sp>
        <p:nvSpPr>
          <p:cNvPr id="10" name="TextBox 2"/>
          <p:cNvSpPr txBox="1"/>
          <p:nvPr/>
        </p:nvSpPr>
        <p:spPr>
          <a:xfrm>
            <a:off x="6430736" y="1282702"/>
            <a:ext cx="1475345" cy="461665"/>
          </a:xfrm>
          <a:prstGeom prst="rect">
            <a:avLst/>
          </a:prstGeom>
          <a:noFill/>
        </p:spPr>
        <p:txBody>
          <a:bodyPr wrap="square" rtlCol="0">
            <a:spAutoFit/>
          </a:bodyPr>
          <a:lstStyle/>
          <a:p>
            <a:pPr algn="ctr"/>
            <a:r>
              <a:rPr lang="en-US" sz="1200" dirty="0" err="1">
                <a:latin typeface="Arial" panose="020B0604020202020204" pitchFamily="34" charset="0"/>
                <a:cs typeface="Arial" panose="020B0604020202020204" pitchFamily="34" charset="0"/>
              </a:rPr>
              <a:t>W</a:t>
            </a:r>
            <a:r>
              <a:rPr lang="en-US" sz="1200" dirty="0" err="1" smtClean="0">
                <a:latin typeface="Arial" panose="020B0604020202020204" pitchFamily="34" charset="0"/>
                <a:cs typeface="Arial" panose="020B0604020202020204" pitchFamily="34" charset="0"/>
              </a:rPr>
              <a:t>ertgrenzprodukt</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Arbeit</a:t>
            </a:r>
            <a:endParaRPr lang="en-US" sz="1200" dirty="0">
              <a:latin typeface="Arial" panose="020B0604020202020204" pitchFamily="34" charset="0"/>
              <a:cs typeface="Arial" panose="020B0604020202020204" pitchFamily="34" charset="0"/>
            </a:endParaRPr>
          </a:p>
        </p:txBody>
      </p:sp>
      <p:sp>
        <p:nvSpPr>
          <p:cNvPr id="11" name="Rechteck 10"/>
          <p:cNvSpPr/>
          <p:nvPr/>
        </p:nvSpPr>
        <p:spPr>
          <a:xfrm>
            <a:off x="5861957" y="713645"/>
            <a:ext cx="2237014" cy="1030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p:cNvCxnSpPr/>
          <p:nvPr/>
        </p:nvCxnSpPr>
        <p:spPr>
          <a:xfrm flipH="1" flipV="1">
            <a:off x="8205107" y="1347107"/>
            <a:ext cx="1118507" cy="187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2"/>
          <p:cNvSpPr txBox="1"/>
          <p:nvPr/>
        </p:nvSpPr>
        <p:spPr>
          <a:xfrm>
            <a:off x="9323614" y="1232358"/>
            <a:ext cx="2868385" cy="1200329"/>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Diese</a:t>
            </a:r>
            <a:r>
              <a:rPr lang="en-US" sz="1200" dirty="0" smtClean="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B</a:t>
            </a:r>
            <a:r>
              <a:rPr lang="en-US" sz="1200" dirty="0" err="1" smtClean="0">
                <a:latin typeface="Arial" panose="020B0604020202020204" pitchFamily="34" charset="0"/>
                <a:cs typeface="Arial" panose="020B0604020202020204" pitchFamily="34" charset="0"/>
              </a:rPr>
              <a:t>edingung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ist</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entscheidend</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für</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Arbeitsnachfrage</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Unternehmen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Denken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später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bei</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Ihren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Bewer-bungen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daran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sind</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Arbeits</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anbieter</a:t>
            </a:r>
            <a:r>
              <a:rPr lang="en-US" sz="1200" dirty="0" smtClean="0">
                <a:latin typeface="Arial" panose="020B0604020202020204" pitchFamily="34" charset="0"/>
                <a:cs typeface="Arial" panose="020B0604020202020204" pitchFamily="34" charset="0"/>
              </a:rPr>
              <a:t> und die </a:t>
            </a:r>
            <a:r>
              <a:rPr lang="en-US" sz="1200" dirty="0" err="1" smtClean="0">
                <a:latin typeface="Arial" panose="020B0604020202020204" pitchFamily="34" charset="0"/>
                <a:cs typeface="Arial" panose="020B0604020202020204" pitchFamily="34" charset="0"/>
              </a:rPr>
              <a:t>Unternehmen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wollen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ihre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Arbeitskraft</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
        <p:nvSpPr>
          <p:cNvPr id="15" name="TextBox 2"/>
          <p:cNvSpPr txBox="1"/>
          <p:nvPr/>
        </p:nvSpPr>
        <p:spPr>
          <a:xfrm>
            <a:off x="4142540" y="3733575"/>
            <a:ext cx="790187" cy="276999"/>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Reallohn</a:t>
            </a:r>
            <a:endParaRPr lang="en-US" sz="1200" dirty="0">
              <a:latin typeface="Arial" panose="020B0604020202020204" pitchFamily="34" charset="0"/>
              <a:cs typeface="Arial" panose="020B0604020202020204" pitchFamily="34" charset="0"/>
            </a:endParaRPr>
          </a:p>
        </p:txBody>
      </p:sp>
      <p:sp>
        <p:nvSpPr>
          <p:cNvPr id="16" name="TextBox 2"/>
          <p:cNvSpPr txBox="1"/>
          <p:nvPr/>
        </p:nvSpPr>
        <p:spPr>
          <a:xfrm>
            <a:off x="2354470" y="3013903"/>
            <a:ext cx="1276316" cy="646331"/>
          </a:xfrm>
          <a:prstGeom prst="rect">
            <a:avLst/>
          </a:prstGeom>
          <a:noFill/>
        </p:spPr>
        <p:txBody>
          <a:bodyPr wrap="square" rtlCol="0">
            <a:spAutoFit/>
          </a:bodyPr>
          <a:lstStyle/>
          <a:p>
            <a:pPr algn="ctr"/>
            <a:r>
              <a:rPr lang="en-US" sz="1200" dirty="0" err="1" smtClean="0">
                <a:latin typeface="Arial" panose="020B0604020202020204" pitchFamily="34" charset="0"/>
                <a:cs typeface="Arial" panose="020B0604020202020204" pitchFamily="34" charset="0"/>
              </a:rPr>
              <a:t>Funktion</a:t>
            </a:r>
            <a:endParaRPr lang="en-US" sz="1200" dirty="0">
              <a:latin typeface="Arial" panose="020B0604020202020204" pitchFamily="34" charset="0"/>
              <a:cs typeface="Arial" panose="020B0604020202020204" pitchFamily="34" charset="0"/>
            </a:endParaRPr>
          </a:p>
          <a:p>
            <a:pPr algn="ctr"/>
            <a:r>
              <a:rPr lang="en-US" sz="1200" dirty="0" err="1" smtClean="0">
                <a:latin typeface="Arial" panose="020B0604020202020204" pitchFamily="34" charset="0"/>
                <a:cs typeface="Arial" panose="020B0604020202020204" pitchFamily="34" charset="0"/>
              </a:rPr>
              <a:t>abhängig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vom</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Arbeitsansatz</a:t>
            </a:r>
            <a:r>
              <a:rPr lang="en-US" sz="1200" dirty="0" smtClean="0">
                <a:latin typeface="Arial" panose="020B0604020202020204" pitchFamily="34" charset="0"/>
                <a:cs typeface="Arial" panose="020B0604020202020204" pitchFamily="34" charset="0"/>
              </a:rPr>
              <a:t> L</a:t>
            </a:r>
            <a:endParaRPr lang="en-US" sz="1200" dirty="0">
              <a:latin typeface="Arial" panose="020B0604020202020204" pitchFamily="34" charset="0"/>
              <a:cs typeface="Arial" panose="020B0604020202020204" pitchFamily="34" charset="0"/>
            </a:endParaRPr>
          </a:p>
        </p:txBody>
      </p:sp>
      <p:cxnSp>
        <p:nvCxnSpPr>
          <p:cNvPr id="17" name="Gerade Verbindung mit Pfeil 16"/>
          <p:cNvCxnSpPr/>
          <p:nvPr/>
        </p:nvCxnSpPr>
        <p:spPr>
          <a:xfrm>
            <a:off x="3306290" y="3660234"/>
            <a:ext cx="502312" cy="2200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
          <p:cNvSpPr txBox="1"/>
          <p:nvPr/>
        </p:nvSpPr>
        <p:spPr>
          <a:xfrm>
            <a:off x="3777671" y="3121066"/>
            <a:ext cx="4128410" cy="646331"/>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Von </a:t>
            </a:r>
            <a:r>
              <a:rPr lang="en-US" sz="1200" dirty="0" err="1" smtClean="0">
                <a:latin typeface="Arial" panose="020B0604020202020204" pitchFamily="34" charset="0"/>
                <a:cs typeface="Arial" panose="020B0604020202020204" pitchFamily="34" charset="0"/>
              </a:rPr>
              <a:t>dieser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Funktion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wissen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wir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aus</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Annahme</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abnehmenden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Grenzerträge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dass</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monoton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fallend</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im</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Arbeitseinsatz</a:t>
            </a:r>
            <a:r>
              <a:rPr lang="en-US" sz="1200" dirty="0" smtClean="0">
                <a:latin typeface="Arial" panose="020B0604020202020204" pitchFamily="34" charset="0"/>
                <a:cs typeface="Arial" panose="020B0604020202020204" pitchFamily="34" charset="0"/>
              </a:rPr>
              <a:t> L </a:t>
            </a:r>
            <a:r>
              <a:rPr lang="en-US" sz="1200" dirty="0" err="1" smtClean="0">
                <a:latin typeface="Arial" panose="020B0604020202020204" pitchFamily="34" charset="0"/>
                <a:cs typeface="Arial" panose="020B0604020202020204" pitchFamily="34" charset="0"/>
              </a:rPr>
              <a:t>ist</a:t>
            </a:r>
            <a:endParaRPr lang="en-US" sz="1200" dirty="0">
              <a:latin typeface="Arial" panose="020B0604020202020204" pitchFamily="34" charset="0"/>
              <a:cs typeface="Arial" panose="020B0604020202020204" pitchFamily="34" charset="0"/>
            </a:endParaRPr>
          </a:p>
        </p:txBody>
      </p:sp>
      <p:cxnSp>
        <p:nvCxnSpPr>
          <p:cNvPr id="24" name="Gerade Verbindung mit Pfeil 23"/>
          <p:cNvCxnSpPr/>
          <p:nvPr/>
        </p:nvCxnSpPr>
        <p:spPr>
          <a:xfrm>
            <a:off x="5442070" y="3571992"/>
            <a:ext cx="523138" cy="308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
          <p:cNvSpPr txBox="1"/>
          <p:nvPr/>
        </p:nvSpPr>
        <p:spPr>
          <a:xfrm>
            <a:off x="7702493" y="3908484"/>
            <a:ext cx="4128410" cy="120032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d.h</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diese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Gleichung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kann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nach</a:t>
            </a:r>
            <a:r>
              <a:rPr lang="en-US" sz="1200" dirty="0" smtClean="0">
                <a:latin typeface="Arial" panose="020B0604020202020204" pitchFamily="34" charset="0"/>
                <a:cs typeface="Arial" panose="020B0604020202020204" pitchFamily="34" charset="0"/>
              </a:rPr>
              <a:t> L </a:t>
            </a:r>
            <a:r>
              <a:rPr lang="en-US" sz="1200" dirty="0" err="1" smtClean="0">
                <a:latin typeface="Arial" panose="020B0604020202020204" pitchFamily="34" charset="0"/>
                <a:cs typeface="Arial" panose="020B0604020202020204" pitchFamily="34" charset="0"/>
              </a:rPr>
              <a:t>aufgelöst</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werden</a:t>
            </a:r>
            <a:r>
              <a:rPr lang="en-US" sz="1200" dirty="0" smtClean="0">
                <a:latin typeface="Arial" panose="020B0604020202020204" pitchFamily="34" charset="0"/>
                <a:cs typeface="Arial" panose="020B0604020202020204" pitchFamily="34" charset="0"/>
              </a:rPr>
              <a:t> und        man </a:t>
            </a:r>
            <a:r>
              <a:rPr lang="en-US" sz="1200" dirty="0" err="1" smtClean="0">
                <a:latin typeface="Arial" panose="020B0604020202020204" pitchFamily="34" charset="0"/>
                <a:cs typeface="Arial" panose="020B0604020202020204" pitchFamily="34" charset="0"/>
              </a:rPr>
              <a:t>erhält</a:t>
            </a:r>
            <a:r>
              <a:rPr lang="en-US" sz="1200" dirty="0" smtClean="0">
                <a:latin typeface="Arial" panose="020B0604020202020204" pitchFamily="34" charset="0"/>
                <a:cs typeface="Arial" panose="020B0604020202020204" pitchFamily="34" charset="0"/>
              </a:rPr>
              <a:t> den </a:t>
            </a:r>
            <a:r>
              <a:rPr lang="en-US" sz="1200" dirty="0" err="1" smtClean="0">
                <a:latin typeface="Arial" panose="020B0604020202020204" pitchFamily="34" charset="0"/>
                <a:cs typeface="Arial" panose="020B0604020202020204" pitchFamily="34" charset="0"/>
              </a:rPr>
              <a:t>erwarteten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Zusammenhang</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dass</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Arbeitsnachfrage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fällt</a:t>
            </a:r>
            <a:r>
              <a:rPr lang="en-US" sz="1200" dirty="0" smtClean="0">
                <a:latin typeface="Arial" panose="020B0604020202020204" pitchFamily="34" charset="0"/>
                <a:cs typeface="Arial" panose="020B0604020202020204" pitchFamily="34" charset="0"/>
              </a:rPr>
              <a:t>, je </a:t>
            </a:r>
            <a:r>
              <a:rPr lang="en-US" sz="1200" dirty="0" err="1" smtClean="0">
                <a:latin typeface="Arial" panose="020B0604020202020204" pitchFamily="34" charset="0"/>
                <a:cs typeface="Arial" panose="020B0604020202020204" pitchFamily="34" charset="0"/>
              </a:rPr>
              <a:t>höher</a:t>
            </a:r>
            <a:r>
              <a:rPr lang="en-US" sz="1200" dirty="0" smtClean="0">
                <a:latin typeface="Arial" panose="020B0604020202020204" pitchFamily="34" charset="0"/>
                <a:cs typeface="Arial" panose="020B0604020202020204" pitchFamily="34" charset="0"/>
              </a:rPr>
              <a:t> der </a:t>
            </a:r>
            <a:r>
              <a:rPr lang="en-US" sz="1200" dirty="0" err="1" smtClean="0">
                <a:latin typeface="Arial" panose="020B0604020202020204" pitchFamily="34" charset="0"/>
                <a:cs typeface="Arial" panose="020B0604020202020204" pitchFamily="34" charset="0"/>
              </a:rPr>
              <a:t>Reallohn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ist</a:t>
            </a:r>
            <a:r>
              <a:rPr lang="en-US" sz="1200" dirty="0" smtClean="0">
                <a:latin typeface="Arial" panose="020B0604020202020204" pitchFamily="34" charset="0"/>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r>
              <a:rPr lang="en-US" sz="1200" b="1" dirty="0" smtClean="0">
                <a:latin typeface="Arial" panose="020B0604020202020204" pitchFamily="34" charset="0"/>
                <a:cs typeface="Arial" panose="020B0604020202020204" pitchFamily="34" charset="0"/>
              </a:rPr>
              <a:t>Also</a:t>
            </a:r>
            <a:r>
              <a:rPr lang="en-US" sz="1200" b="1" dirty="0">
                <a:latin typeface="Arial" panose="020B0604020202020204" pitchFamily="34" charset="0"/>
                <a:cs typeface="Arial" panose="020B0604020202020204" pitchFamily="34" charset="0"/>
              </a:rPr>
              <a:t>:</a:t>
            </a:r>
            <a:r>
              <a:rPr lang="en-US" sz="1200" b="1" dirty="0" smtClean="0">
                <a:latin typeface="Arial" panose="020B0604020202020204" pitchFamily="34" charset="0"/>
                <a:cs typeface="Arial" panose="020B0604020202020204" pitchFamily="34" charset="0"/>
              </a:rPr>
              <a:t> “Die </a:t>
            </a:r>
            <a:r>
              <a:rPr lang="en-US" sz="1200" b="1" dirty="0" err="1" smtClean="0">
                <a:latin typeface="Arial" panose="020B0604020202020204" pitchFamily="34" charset="0"/>
                <a:cs typeface="Arial" panose="020B0604020202020204" pitchFamily="34" charset="0"/>
              </a:rPr>
              <a:t>Unternehmen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wollen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umso</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weniger</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Leute</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einstellen</a:t>
            </a:r>
            <a:r>
              <a:rPr lang="en-US" sz="1200" b="1" dirty="0" smtClean="0">
                <a:latin typeface="Arial" panose="020B0604020202020204" pitchFamily="34" charset="0"/>
                <a:cs typeface="Arial" panose="020B0604020202020204" pitchFamily="34" charset="0"/>
              </a:rPr>
              <a:t>, je </a:t>
            </a:r>
            <a:r>
              <a:rPr lang="en-US" sz="1200" b="1" dirty="0" err="1" smtClean="0">
                <a:latin typeface="Arial" panose="020B0604020202020204" pitchFamily="34" charset="0"/>
                <a:cs typeface="Arial" panose="020B0604020202020204" pitchFamily="34" charset="0"/>
              </a:rPr>
              <a:t>mehr</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sie</a:t>
            </a:r>
            <a:r>
              <a:rPr lang="en-US" sz="1200" b="1" dirty="0" smtClean="0">
                <a:latin typeface="Arial" panose="020B0604020202020204" pitchFamily="34" charset="0"/>
                <a:cs typeface="Arial" panose="020B0604020202020204" pitchFamily="34" charset="0"/>
              </a:rPr>
              <a:t> an </a:t>
            </a:r>
            <a:r>
              <a:rPr lang="en-US" sz="1200" b="1" dirty="0" err="1" smtClean="0">
                <a:latin typeface="Arial" panose="020B0604020202020204" pitchFamily="34" charset="0"/>
                <a:cs typeface="Arial" panose="020B0604020202020204" pitchFamily="34" charset="0"/>
              </a:rPr>
              <a:t>Lohn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zu</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bezahlen</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haben</a:t>
            </a:r>
            <a:r>
              <a:rPr lang="en-US" sz="1200" b="1" dirty="0" smtClean="0">
                <a:latin typeface="Arial" panose="020B0604020202020204" pitchFamily="34" charset="0"/>
                <a:cs typeface="Arial" panose="020B0604020202020204" pitchFamily="34" charset="0"/>
              </a:rPr>
              <a:t>.”</a:t>
            </a:r>
            <a:endParaRPr lang="en-US" sz="1200" b="1" dirty="0">
              <a:latin typeface="Arial" panose="020B0604020202020204" pitchFamily="34" charset="0"/>
              <a:cs typeface="Arial" panose="020B0604020202020204" pitchFamily="34" charset="0"/>
            </a:endParaRPr>
          </a:p>
        </p:txBody>
      </p:sp>
      <p:pic>
        <p:nvPicPr>
          <p:cNvPr id="29" name="Grafik 28"/>
          <p:cNvPicPr>
            <a:picLocks noChangeAspect="1"/>
          </p:cNvPicPr>
          <p:nvPr/>
        </p:nvPicPr>
        <p:blipFill>
          <a:blip r:embed="rId4"/>
          <a:stretch>
            <a:fillRect/>
          </a:stretch>
        </p:blipFill>
        <p:spPr>
          <a:xfrm>
            <a:off x="5270572" y="3004236"/>
            <a:ext cx="225549" cy="381257"/>
          </a:xfrm>
          <a:prstGeom prst="rect">
            <a:avLst/>
          </a:prstGeom>
        </p:spPr>
      </p:pic>
    </p:spTree>
    <p:extLst>
      <p:ext uri="{BB962C8B-B14F-4D97-AF65-F5344CB8AC3E}">
        <p14:creationId xmlns:p14="http://schemas.microsoft.com/office/powerpoint/2010/main" val="4279808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4" grpId="0"/>
      <p:bldP spid="15" grpId="0"/>
      <p:bldP spid="16" grpId="0"/>
      <p:bldP spid="23"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AS-AD-Modell</a:t>
            </a:r>
            <a:endParaRPr lang="de-DE" sz="2400" b="1" dirty="0">
              <a:solidFill>
                <a:srgbClr val="000000"/>
              </a:solidFill>
              <a:latin typeface="Sparkasse Rg" pitchFamily="34" charset="0"/>
            </a:endParaRP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smtClean="0"/>
              <a:t>Im </a:t>
            </a:r>
            <a:r>
              <a:rPr lang="de-DE" sz="1996" dirty="0" err="1" smtClean="0"/>
              <a:t>Keynesianschen</a:t>
            </a:r>
            <a:r>
              <a:rPr lang="de-DE" sz="1996" dirty="0" smtClean="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smtClean="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smtClean="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smtClean="0"/>
              <a:t>Aggregierte Angebotskurve: AS</a:t>
            </a:r>
          </a:p>
          <a:p>
            <a:pPr marL="800100" lvl="1" indent="-342900">
              <a:buFont typeface="Arial" panose="020B0604020202020204" pitchFamily="34" charset="0"/>
              <a:buChar char="•"/>
            </a:pPr>
            <a:r>
              <a:rPr lang="de-DE" sz="1996" b="1" dirty="0" smtClean="0"/>
              <a:t>Aggregierte Nachfragekurve: AD</a:t>
            </a:r>
          </a:p>
          <a:p>
            <a:pPr marL="342900" indent="-342900">
              <a:buFont typeface="Arial" panose="020B0604020202020204" pitchFamily="34" charset="0"/>
              <a:buChar char="•"/>
            </a:pPr>
            <a:endParaRPr lang="de-DE" sz="1996" dirty="0"/>
          </a:p>
          <a:p>
            <a:r>
              <a:rPr lang="de-DE" sz="1996" dirty="0"/>
              <a:t> </a:t>
            </a:r>
            <a:r>
              <a:rPr lang="de-DE" sz="1996" dirty="0" smtClean="0"/>
              <a:t>      abgeleitet</a:t>
            </a:r>
            <a:endParaRPr lang="de-DE" sz="1996" dirty="0"/>
          </a:p>
        </p:txBody>
      </p:sp>
      <p:sp>
        <p:nvSpPr>
          <p:cNvPr id="5" name="Textfeld 4"/>
          <p:cNvSpPr txBox="1"/>
          <p:nvPr/>
        </p:nvSpPr>
        <p:spPr>
          <a:xfrm>
            <a:off x="8437666" y="1019403"/>
            <a:ext cx="3754333" cy="792972"/>
          </a:xfrm>
          <a:prstGeom prst="rect">
            <a:avLst/>
          </a:prstGeom>
          <a:noFill/>
          <a:ln>
            <a:noFill/>
          </a:ln>
        </p:spPr>
        <p:txBody>
          <a:bodyPr vert="horz" wrap="square" lIns="81646" tIns="40823" rIns="81646" bIns="40823" anchorCtr="0" compatLnSpc="0">
            <a:noAutofit/>
          </a:bodyPr>
          <a:lstStyle/>
          <a:p>
            <a:r>
              <a:rPr lang="de-DE" sz="1400" dirty="0" smtClean="0"/>
              <a:t>Diese Annahme ist natürlich in einem Modell, das eine Ökonomie beschreiben soll nur in einem sehr kurzfristigen Zeithorizont vertretbar</a:t>
            </a:r>
            <a:endParaRPr lang="de-DE" sz="1400" dirty="0"/>
          </a:p>
          <a:p>
            <a:r>
              <a:rPr lang="de-DE" sz="1996" dirty="0" smtClean="0"/>
              <a:t>  </a:t>
            </a:r>
          </a:p>
        </p:txBody>
      </p:sp>
      <p:sp>
        <p:nvSpPr>
          <p:cNvPr id="7" name="Textfeld 6"/>
          <p:cNvSpPr txBox="1"/>
          <p:nvPr/>
        </p:nvSpPr>
        <p:spPr>
          <a:xfrm>
            <a:off x="8387475" y="2639222"/>
            <a:ext cx="3754333" cy="2014421"/>
          </a:xfrm>
          <a:prstGeom prst="rect">
            <a:avLst/>
          </a:prstGeom>
          <a:noFill/>
          <a:ln>
            <a:noFill/>
          </a:ln>
        </p:spPr>
        <p:txBody>
          <a:bodyPr vert="horz" wrap="square" lIns="81646" tIns="40823" rIns="81646" bIns="40823" anchorCtr="0" compatLnSpc="0">
            <a:noAutofit/>
          </a:bodyPr>
          <a:lstStyle/>
          <a:p>
            <a:r>
              <a:rPr lang="de-DE" sz="1400" dirty="0" smtClean="0"/>
              <a:t>Mit dieser Annahme wird daher immer noch nicht die Annahme von vollkommenen flexiblen Preisen gemacht, so wie sie es aus der Mikroökonomie kennen, wenn sie von vollkommener Konkurrenz ausgehen und die Marktteilnehmer nur noch Preisnehmer sind. Diese vollkommene Flexibilisierung der Preise werden wir dann zum Abschluss bei der Neoklassik einnehmen.</a:t>
            </a:r>
            <a:endParaRPr lang="de-DE" sz="1400" dirty="0"/>
          </a:p>
          <a:p>
            <a:r>
              <a:rPr lang="de-DE" sz="1996" dirty="0" smtClean="0"/>
              <a:t>  </a:t>
            </a:r>
          </a:p>
        </p:txBody>
      </p:sp>
    </p:spTree>
    <p:extLst>
      <p:ext uri="{BB962C8B-B14F-4D97-AF65-F5344CB8AC3E}">
        <p14:creationId xmlns:p14="http://schemas.microsoft.com/office/powerpoint/2010/main" val="300741163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99343" y="96752"/>
            <a:ext cx="731780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Gewinnmaximierung bzgl. des Faktors Arbeit L (grafisch)</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0000" y="1080000"/>
            <a:ext cx="7187256" cy="4320000"/>
          </a:xfrm>
          <a:prstGeom prst="rect">
            <a:avLst/>
          </a:prstGeom>
        </p:spPr>
      </p:pic>
      <p:sp>
        <p:nvSpPr>
          <p:cNvPr id="6" name="Rechteck 5"/>
          <p:cNvSpPr/>
          <p:nvPr/>
        </p:nvSpPr>
        <p:spPr>
          <a:xfrm>
            <a:off x="209732" y="1078619"/>
            <a:ext cx="510268" cy="369332"/>
          </a:xfrm>
          <a:prstGeom prst="rect">
            <a:avLst/>
          </a:prstGeom>
        </p:spPr>
        <p:txBody>
          <a:bodyPr wrap="none">
            <a:spAutoFit/>
          </a:bodyPr>
          <a:lstStyle/>
          <a:p>
            <a:r>
              <a:rPr lang="de-DE" b="1" dirty="0" smtClean="0"/>
              <a:t>L,</a:t>
            </a:r>
            <a:r>
              <a:rPr lang="el-GR" b="1" dirty="0" smtClean="0"/>
              <a:t>ω</a:t>
            </a:r>
            <a:endParaRPr lang="de-DE" dirty="0"/>
          </a:p>
        </p:txBody>
      </p:sp>
      <p:sp>
        <p:nvSpPr>
          <p:cNvPr id="7" name="Rechteck 6"/>
          <p:cNvSpPr/>
          <p:nvPr/>
        </p:nvSpPr>
        <p:spPr>
          <a:xfrm>
            <a:off x="8523636" y="185544"/>
            <a:ext cx="1803507" cy="369332"/>
          </a:xfrm>
          <a:prstGeom prst="rect">
            <a:avLst/>
          </a:prstGeom>
        </p:spPr>
        <p:txBody>
          <a:bodyPr wrap="none">
            <a:spAutoFit/>
          </a:bodyPr>
          <a:lstStyle/>
          <a:p>
            <a:r>
              <a:rPr lang="de-DE" b="1" dirty="0" smtClean="0"/>
              <a:t> </a:t>
            </a:r>
            <a:r>
              <a:rPr lang="el-GR" b="1" dirty="0" smtClean="0"/>
              <a:t>ω</a:t>
            </a:r>
            <a:r>
              <a:rPr lang="de-DE" b="1" dirty="0" smtClean="0"/>
              <a:t>=w/p Reallohn</a:t>
            </a:r>
            <a:endParaRPr lang="de-DE" dirty="0"/>
          </a:p>
        </p:txBody>
      </p:sp>
      <p:sp>
        <p:nvSpPr>
          <p:cNvPr id="8" name="Rechteck 7"/>
          <p:cNvSpPr/>
          <p:nvPr/>
        </p:nvSpPr>
        <p:spPr>
          <a:xfrm>
            <a:off x="7877066" y="1151403"/>
            <a:ext cx="1338828" cy="369332"/>
          </a:xfrm>
          <a:prstGeom prst="rect">
            <a:avLst/>
          </a:prstGeom>
        </p:spPr>
        <p:txBody>
          <a:bodyPr wrap="none">
            <a:spAutoFit/>
          </a:bodyPr>
          <a:lstStyle/>
          <a:p>
            <a:r>
              <a:rPr lang="de-DE" b="1" dirty="0" smtClean="0">
                <a:solidFill>
                  <a:schemeClr val="accent1"/>
                </a:solidFill>
              </a:rPr>
              <a:t>y(L): Output</a:t>
            </a:r>
            <a:endParaRPr lang="de-DE" dirty="0">
              <a:solidFill>
                <a:schemeClr val="accent1"/>
              </a:solidFill>
            </a:endParaRPr>
          </a:p>
        </p:txBody>
      </p:sp>
      <p:sp>
        <p:nvSpPr>
          <p:cNvPr id="9" name="Rechteck 8"/>
          <p:cNvSpPr/>
          <p:nvPr/>
        </p:nvSpPr>
        <p:spPr>
          <a:xfrm>
            <a:off x="7281565" y="745443"/>
            <a:ext cx="1865767" cy="369332"/>
          </a:xfrm>
          <a:prstGeom prst="rect">
            <a:avLst/>
          </a:prstGeom>
        </p:spPr>
        <p:txBody>
          <a:bodyPr wrap="none">
            <a:spAutoFit/>
          </a:bodyPr>
          <a:lstStyle/>
          <a:p>
            <a:r>
              <a:rPr lang="el-GR" b="1" dirty="0" smtClean="0">
                <a:solidFill>
                  <a:schemeClr val="accent2"/>
                </a:solidFill>
              </a:rPr>
              <a:t>ω</a:t>
            </a:r>
            <a:r>
              <a:rPr lang="de-DE" b="1" baseline="-25000" dirty="0" smtClean="0">
                <a:solidFill>
                  <a:schemeClr val="accent2"/>
                </a:solidFill>
              </a:rPr>
              <a:t>1</a:t>
            </a:r>
            <a:r>
              <a:rPr lang="de-DE" b="1" dirty="0" smtClean="0">
                <a:solidFill>
                  <a:schemeClr val="accent2"/>
                </a:solidFill>
              </a:rPr>
              <a:t>L: reale Kosten</a:t>
            </a:r>
            <a:endParaRPr lang="de-DE" dirty="0">
              <a:solidFill>
                <a:schemeClr val="accent2"/>
              </a:solidFill>
            </a:endParaRPr>
          </a:p>
        </p:txBody>
      </p:sp>
      <p:sp>
        <p:nvSpPr>
          <p:cNvPr id="10" name="TextBox 2"/>
          <p:cNvSpPr txBox="1"/>
          <p:nvPr/>
        </p:nvSpPr>
        <p:spPr>
          <a:xfrm>
            <a:off x="7907256" y="1420400"/>
            <a:ext cx="4284744" cy="892552"/>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Gegeben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ein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Reallohnnivau</a:t>
            </a:r>
            <a:r>
              <a:rPr lang="en-US" sz="120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von </a:t>
            </a:r>
            <a:r>
              <a:rPr lang="el-GR" sz="1400" dirty="0" smtClean="0"/>
              <a:t>ω</a:t>
            </a:r>
            <a:r>
              <a:rPr lang="de-DE" sz="1400" baseline="-25000" dirty="0" smtClean="0"/>
              <a:t>1</a:t>
            </a:r>
            <a:r>
              <a:rPr lang="de-DE" sz="1400" dirty="0" smtClean="0"/>
              <a:t> ergibt sich</a:t>
            </a:r>
            <a:r>
              <a:rPr lang="en-US" sz="1400" dirty="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grafisch</a:t>
            </a: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der </a:t>
            </a:r>
            <a:r>
              <a:rPr lang="en-US" sz="1200" dirty="0" err="1" smtClean="0">
                <a:latin typeface="Arial" panose="020B0604020202020204" pitchFamily="34" charset="0"/>
                <a:cs typeface="Arial" panose="020B0604020202020204" pitchFamily="34" charset="0"/>
              </a:rPr>
              <a:t>reale</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Gewinn</a:t>
            </a:r>
            <a:r>
              <a:rPr lang="en-US" sz="1200" dirty="0" smtClean="0">
                <a:latin typeface="Arial" panose="020B0604020202020204" pitchFamily="34" charset="0"/>
                <a:cs typeface="Arial" panose="020B0604020202020204" pitchFamily="34" charset="0"/>
              </a:rPr>
              <a:t> (</a:t>
            </a:r>
            <a:r>
              <a:rPr lang="el-GR" sz="1200" dirty="0" smtClean="0">
                <a:latin typeface="Arial" panose="020B0604020202020204" pitchFamily="34" charset="0"/>
                <a:cs typeface="Arial" panose="020B0604020202020204" pitchFamily="34" charset="0"/>
              </a:rPr>
              <a:t>π</a:t>
            </a:r>
            <a:r>
              <a:rPr lang="de-DE" sz="1200" dirty="0" smtClean="0">
                <a:latin typeface="Arial" panose="020B0604020202020204" pitchFamily="34" charset="0"/>
                <a:cs typeface="Arial" panose="020B0604020202020204" pitchFamily="34" charset="0"/>
              </a:rPr>
              <a:t>/p</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als</a:t>
            </a:r>
            <a:r>
              <a:rPr lang="en-US" sz="1200" dirty="0" smtClean="0">
                <a:latin typeface="Arial" panose="020B0604020202020204" pitchFamily="34" charset="0"/>
                <a:cs typeface="Arial" panose="020B0604020202020204" pitchFamily="34" charset="0"/>
              </a:rPr>
              <a:t> die </a:t>
            </a:r>
            <a:r>
              <a:rPr lang="en-US" sz="1200" dirty="0" err="1" smtClean="0">
                <a:latin typeface="Arial" panose="020B0604020202020204" pitchFamily="34" charset="0"/>
                <a:cs typeface="Arial" panose="020B0604020202020204" pitchFamily="34" charset="0"/>
              </a:rPr>
              <a:t>Differenz</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zwischen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dem</a:t>
            </a:r>
            <a:r>
              <a:rPr lang="en-US" sz="1200" dirty="0" smtClean="0">
                <a:latin typeface="Arial" panose="020B0604020202020204" pitchFamily="34" charset="0"/>
                <a:cs typeface="Arial" panose="020B0604020202020204" pitchFamily="34" charset="0"/>
              </a:rPr>
              <a:t> Output und den </a:t>
            </a:r>
            <a:r>
              <a:rPr lang="en-US" sz="1200" dirty="0" err="1" smtClean="0">
                <a:latin typeface="Arial" panose="020B0604020202020204" pitchFamily="34" charset="0"/>
                <a:cs typeface="Arial" panose="020B0604020202020204" pitchFamily="34" charset="0"/>
              </a:rPr>
              <a:t>realen</a:t>
            </a:r>
            <a:r>
              <a:rPr lang="en-US" sz="1200" dirty="0" smtClean="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Kosten</a:t>
            </a:r>
            <a:r>
              <a:rPr lang="en-US" sz="1200" dirty="0">
                <a:latin typeface="Arial" panose="020B0604020202020204" pitchFamily="34" charset="0"/>
                <a:cs typeface="Arial" panose="020B0604020202020204" pitchFamily="34" charset="0"/>
              </a:rPr>
              <a:t> (y(L)-</a:t>
            </a:r>
            <a:r>
              <a:rPr lang="el-GR" sz="1200" dirty="0">
                <a:latin typeface="Arial" panose="020B0604020202020204" pitchFamily="34" charset="0"/>
                <a:cs typeface="Arial" panose="020B0604020202020204" pitchFamily="34" charset="0"/>
              </a:rPr>
              <a:t> ω</a:t>
            </a:r>
            <a:r>
              <a:rPr lang="de-DE" sz="1200" baseline="-25000" dirty="0">
                <a:latin typeface="Arial" panose="020B0604020202020204" pitchFamily="34" charset="0"/>
                <a:cs typeface="Arial" panose="020B0604020202020204" pitchFamily="34" charset="0"/>
              </a:rPr>
              <a:t>1</a:t>
            </a:r>
            <a:r>
              <a:rPr lang="de-DE" sz="1200" dirty="0">
                <a:latin typeface="Arial" panose="020B0604020202020204" pitchFamily="34" charset="0"/>
                <a:cs typeface="Arial" panose="020B0604020202020204" pitchFamily="34" charset="0"/>
              </a:rPr>
              <a:t>L</a:t>
            </a: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also die </a:t>
            </a:r>
            <a:r>
              <a:rPr lang="en-US" sz="1200" dirty="0" err="1" smtClean="0">
                <a:latin typeface="Arial" panose="020B0604020202020204" pitchFamily="34" charset="0"/>
                <a:cs typeface="Arial" panose="020B0604020202020204" pitchFamily="34" charset="0"/>
              </a:rPr>
              <a:t>Differenz</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zwischen</a:t>
            </a:r>
            <a:r>
              <a:rPr lang="en-US" sz="1200" dirty="0" smtClean="0">
                <a:latin typeface="Arial" panose="020B0604020202020204" pitchFamily="34" charset="0"/>
                <a:cs typeface="Arial" panose="020B0604020202020204" pitchFamily="34" charset="0"/>
              </a:rPr>
              <a:t> </a:t>
            </a:r>
            <a:r>
              <a:rPr lang="en-US" sz="1400" dirty="0" err="1">
                <a:solidFill>
                  <a:schemeClr val="accent1"/>
                </a:solidFill>
              </a:rPr>
              <a:t>blauer</a:t>
            </a:r>
            <a:r>
              <a:rPr lang="en-US" sz="1200" dirty="0" smtClean="0">
                <a:latin typeface="Arial" panose="020B0604020202020204" pitchFamily="34" charset="0"/>
                <a:cs typeface="Arial" panose="020B0604020202020204" pitchFamily="34" charset="0"/>
              </a:rPr>
              <a:t> und </a:t>
            </a:r>
            <a:r>
              <a:rPr lang="en-US" sz="1400" dirty="0" err="1">
                <a:solidFill>
                  <a:schemeClr val="accent2"/>
                </a:solidFill>
              </a:rPr>
              <a:t>gelber</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Kurve</a:t>
            </a:r>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p:txBody>
      </p:sp>
      <p:cxnSp>
        <p:nvCxnSpPr>
          <p:cNvPr id="12" name="Gerade Verbindung mit Pfeil 11"/>
          <p:cNvCxnSpPr>
            <a:stCxn id="10" idx="1"/>
          </p:cNvCxnSpPr>
          <p:nvPr/>
        </p:nvCxnSpPr>
        <p:spPr>
          <a:xfrm flipH="1">
            <a:off x="4773336" y="1866676"/>
            <a:ext cx="3133920" cy="660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2"/>
          <p:cNvSpPr txBox="1"/>
          <p:nvPr/>
        </p:nvSpPr>
        <p:spPr>
          <a:xfrm>
            <a:off x="7877066" y="2257213"/>
            <a:ext cx="4314934" cy="1015663"/>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Das Gewinnmaximum liegt dann dort, wo der Abstand zwischen beiden Kurven am größten ist. Dies ist genau dort der Fall, wo die Tangente an die blaue Kurve gerade der Steigung der gelben Kurve entspricht. (Wertgrenzprodukt=Lohn).</a:t>
            </a:r>
            <a:endParaRPr lang="en-US" sz="1200" dirty="0">
              <a:latin typeface="Arial" panose="020B0604020202020204" pitchFamily="34" charset="0"/>
              <a:cs typeface="Arial" panose="020B0604020202020204" pitchFamily="34" charset="0"/>
            </a:endParaRPr>
          </a:p>
        </p:txBody>
      </p:sp>
      <p:sp>
        <p:nvSpPr>
          <p:cNvPr id="14" name="TextBox 2"/>
          <p:cNvSpPr txBox="1"/>
          <p:nvPr/>
        </p:nvSpPr>
        <p:spPr>
          <a:xfrm>
            <a:off x="7907256" y="3190553"/>
            <a:ext cx="4284744" cy="492443"/>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Daraus erhalten wir die optimale Arbeitsnachfrage abhängig vom </a:t>
            </a:r>
            <a:r>
              <a:rPr lang="de-DE" sz="1200" dirty="0">
                <a:latin typeface="Arial" panose="020B0604020202020204" pitchFamily="34" charset="0"/>
                <a:cs typeface="Arial" panose="020B0604020202020204" pitchFamily="34" charset="0"/>
              </a:rPr>
              <a:t>R</a:t>
            </a:r>
            <a:r>
              <a:rPr lang="de-DE" sz="1200" dirty="0" smtClean="0">
                <a:latin typeface="Arial" panose="020B0604020202020204" pitchFamily="34" charset="0"/>
                <a:cs typeface="Arial" panose="020B0604020202020204" pitchFamily="34" charset="0"/>
              </a:rPr>
              <a:t>eallohn </a:t>
            </a:r>
            <a:r>
              <a:rPr lang="el-GR" sz="1400" dirty="0"/>
              <a:t>ω</a:t>
            </a:r>
            <a:r>
              <a:rPr lang="de-DE" sz="1400" baseline="-25000" dirty="0" smtClean="0"/>
              <a:t>1</a:t>
            </a:r>
            <a:r>
              <a:rPr lang="de-DE" sz="1400" dirty="0" smtClean="0"/>
              <a:t>.</a:t>
            </a:r>
            <a:endParaRPr lang="en-US" sz="1200" dirty="0">
              <a:latin typeface="Arial" panose="020B0604020202020204" pitchFamily="34" charset="0"/>
              <a:cs typeface="Arial" panose="020B0604020202020204" pitchFamily="34" charset="0"/>
            </a:endParaRPr>
          </a:p>
        </p:txBody>
      </p:sp>
      <p:sp>
        <p:nvSpPr>
          <p:cNvPr id="15" name="Rechteck 14"/>
          <p:cNvSpPr/>
          <p:nvPr/>
        </p:nvSpPr>
        <p:spPr>
          <a:xfrm>
            <a:off x="2420695" y="5641488"/>
            <a:ext cx="777777" cy="369332"/>
          </a:xfrm>
          <a:prstGeom prst="rect">
            <a:avLst/>
          </a:prstGeom>
        </p:spPr>
        <p:txBody>
          <a:bodyPr wrap="none">
            <a:spAutoFit/>
          </a:bodyPr>
          <a:lstStyle/>
          <a:p>
            <a:r>
              <a:rPr lang="de-DE" dirty="0" smtClean="0"/>
              <a:t>L*(</a:t>
            </a:r>
            <a:r>
              <a:rPr lang="el-GR" dirty="0" smtClean="0"/>
              <a:t>ω</a:t>
            </a:r>
            <a:r>
              <a:rPr lang="de-DE" baseline="-25000" dirty="0" smtClean="0"/>
              <a:t>1</a:t>
            </a:r>
            <a:r>
              <a:rPr lang="de-DE" dirty="0" smtClean="0"/>
              <a:t>)</a:t>
            </a:r>
            <a:endParaRPr lang="de-DE" dirty="0"/>
          </a:p>
        </p:txBody>
      </p:sp>
      <p:sp>
        <p:nvSpPr>
          <p:cNvPr id="16" name="Rechteck 15"/>
          <p:cNvSpPr/>
          <p:nvPr/>
        </p:nvSpPr>
        <p:spPr>
          <a:xfrm>
            <a:off x="1149378" y="5652881"/>
            <a:ext cx="777777" cy="369332"/>
          </a:xfrm>
          <a:prstGeom prst="rect">
            <a:avLst/>
          </a:prstGeom>
        </p:spPr>
        <p:txBody>
          <a:bodyPr wrap="none">
            <a:spAutoFit/>
          </a:bodyPr>
          <a:lstStyle/>
          <a:p>
            <a:r>
              <a:rPr lang="de-DE" dirty="0" smtClean="0"/>
              <a:t>L*(</a:t>
            </a:r>
            <a:r>
              <a:rPr lang="el-GR" dirty="0" smtClean="0"/>
              <a:t>ω</a:t>
            </a:r>
            <a:r>
              <a:rPr lang="de-DE" baseline="-25000" dirty="0" smtClean="0"/>
              <a:t>2</a:t>
            </a:r>
            <a:r>
              <a:rPr lang="de-DE" dirty="0" smtClean="0"/>
              <a:t>)</a:t>
            </a:r>
            <a:endParaRPr lang="de-DE" dirty="0"/>
          </a:p>
        </p:txBody>
      </p:sp>
      <p:sp>
        <p:nvSpPr>
          <p:cNvPr id="17" name="TextBox 2"/>
          <p:cNvSpPr txBox="1"/>
          <p:nvPr/>
        </p:nvSpPr>
        <p:spPr>
          <a:xfrm>
            <a:off x="7877066" y="3575601"/>
            <a:ext cx="4314934" cy="523220"/>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Erhöhen wir den Reallohn v</a:t>
            </a:r>
            <a:r>
              <a:rPr lang="de-DE" sz="1400" dirty="0" smtClean="0">
                <a:latin typeface="Arial" panose="020B0604020202020204" pitchFamily="34" charset="0"/>
                <a:cs typeface="Arial" panose="020B0604020202020204" pitchFamily="34" charset="0"/>
              </a:rPr>
              <a:t>on </a:t>
            </a:r>
            <a:r>
              <a:rPr lang="el-GR" sz="1400" dirty="0" smtClean="0"/>
              <a:t>ω</a:t>
            </a:r>
            <a:r>
              <a:rPr lang="de-DE" sz="1400" baseline="-25000" dirty="0" smtClean="0"/>
              <a:t>1</a:t>
            </a:r>
            <a:r>
              <a:rPr lang="de-DE" sz="1400" dirty="0" smtClean="0"/>
              <a:t> auf</a:t>
            </a:r>
            <a:r>
              <a:rPr lang="de-DE" sz="1400" dirty="0" smtClean="0">
                <a:latin typeface="Arial" panose="020B0604020202020204" pitchFamily="34" charset="0"/>
                <a:cs typeface="Arial" panose="020B0604020202020204" pitchFamily="34" charset="0"/>
              </a:rPr>
              <a:t> </a:t>
            </a:r>
            <a:r>
              <a:rPr lang="el-GR" sz="1400" dirty="0" smtClean="0"/>
              <a:t>ω</a:t>
            </a:r>
            <a:r>
              <a:rPr lang="de-DE" sz="1400" baseline="-25000" dirty="0" smtClean="0"/>
              <a:t>2</a:t>
            </a:r>
            <a:r>
              <a:rPr lang="de-DE" sz="1400" dirty="0" smtClean="0"/>
              <a:t>&gt;</a:t>
            </a:r>
            <a:r>
              <a:rPr lang="de-DE" sz="1400" dirty="0" smtClean="0">
                <a:latin typeface="Arial" panose="020B0604020202020204" pitchFamily="34" charset="0"/>
                <a:cs typeface="Arial" panose="020B0604020202020204" pitchFamily="34" charset="0"/>
              </a:rPr>
              <a:t> </a:t>
            </a:r>
            <a:r>
              <a:rPr lang="el-GR" sz="1400" dirty="0"/>
              <a:t>ω</a:t>
            </a:r>
            <a:r>
              <a:rPr lang="de-DE" sz="1400" baseline="-25000" dirty="0" smtClean="0"/>
              <a:t>1</a:t>
            </a:r>
            <a:r>
              <a:rPr lang="de-DE" sz="1400" dirty="0" smtClean="0"/>
              <a:t>, so dreht sich Kurve der realen Kosten nach links</a:t>
            </a:r>
            <a:endParaRPr lang="en-US" sz="1400" dirty="0">
              <a:latin typeface="Arial" panose="020B0604020202020204" pitchFamily="34" charset="0"/>
              <a:cs typeface="Arial" panose="020B0604020202020204" pitchFamily="34" charset="0"/>
            </a:endParaRPr>
          </a:p>
        </p:txBody>
      </p:sp>
      <p:sp>
        <p:nvSpPr>
          <p:cNvPr id="18" name="TextBox 2"/>
          <p:cNvSpPr txBox="1"/>
          <p:nvPr/>
        </p:nvSpPr>
        <p:spPr>
          <a:xfrm>
            <a:off x="7892161" y="4018675"/>
            <a:ext cx="4284744" cy="492443"/>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Und es ergibt sich eine neue jetzt niedrigere optimale Arbeitsnachfrage</a:t>
            </a:r>
            <a:r>
              <a:rPr lang="de-DE" sz="1400" dirty="0" smtClean="0">
                <a:latin typeface="Arial" panose="020B0604020202020204" pitchFamily="34" charset="0"/>
                <a:cs typeface="Arial" panose="020B0604020202020204" pitchFamily="34" charset="0"/>
              </a:rPr>
              <a:t> abhängig von</a:t>
            </a:r>
            <a:r>
              <a:rPr lang="el-GR" sz="1400" dirty="0"/>
              <a:t> </a:t>
            </a:r>
            <a:r>
              <a:rPr lang="el-GR" sz="1400" dirty="0" smtClean="0"/>
              <a:t>ω</a:t>
            </a:r>
            <a:r>
              <a:rPr lang="de-DE" sz="1400" baseline="-25000" dirty="0" smtClean="0"/>
              <a:t>2</a:t>
            </a:r>
            <a:r>
              <a:rPr lang="de-DE" sz="1400" dirty="0" smtClean="0"/>
              <a:t>.</a:t>
            </a:r>
            <a:r>
              <a:rPr lang="de-DE"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19" name="TextBox 2"/>
          <p:cNvSpPr txBox="1"/>
          <p:nvPr/>
        </p:nvSpPr>
        <p:spPr>
          <a:xfrm>
            <a:off x="7903882" y="4467112"/>
            <a:ext cx="4128410" cy="646331"/>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Dieses Procedere wird mit allen Reallohnniveaus durchgeführt und wir erhalten den monoton fallenden Zusammenhang zwischen Arbeitsnachfrage und Reallohn</a:t>
            </a:r>
            <a:endParaRPr lang="en-US" sz="1400" dirty="0">
              <a:latin typeface="Arial" panose="020B0604020202020204" pitchFamily="34" charset="0"/>
              <a:cs typeface="Arial" panose="020B0604020202020204" pitchFamily="34" charset="0"/>
            </a:endParaRPr>
          </a:p>
        </p:txBody>
      </p:sp>
      <p:cxnSp>
        <p:nvCxnSpPr>
          <p:cNvPr id="23" name="Straight Arrow Connector 7"/>
          <p:cNvCxnSpPr/>
          <p:nvPr/>
        </p:nvCxnSpPr>
        <p:spPr>
          <a:xfrm>
            <a:off x="8496591" y="6435528"/>
            <a:ext cx="235876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9"/>
          <p:cNvCxnSpPr/>
          <p:nvPr/>
        </p:nvCxnSpPr>
        <p:spPr>
          <a:xfrm flipV="1">
            <a:off x="8496591" y="5184396"/>
            <a:ext cx="27045" cy="125113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8071852" y="5343234"/>
            <a:ext cx="521297" cy="276999"/>
          </a:xfrm>
          <a:prstGeom prst="rect">
            <a:avLst/>
          </a:prstGeom>
        </p:spPr>
        <p:txBody>
          <a:bodyPr wrap="none">
            <a:spAutoFit/>
          </a:bodyPr>
          <a:lstStyle/>
          <a:p>
            <a:r>
              <a:rPr lang="de-DE" sz="1200" b="1" dirty="0" smtClean="0"/>
              <a:t>L</a:t>
            </a:r>
            <a:r>
              <a:rPr lang="de-DE" sz="1200" b="1" baseline="30000" dirty="0"/>
              <a:t>D</a:t>
            </a:r>
            <a:r>
              <a:rPr lang="de-DE" sz="1200" b="1" dirty="0" smtClean="0"/>
              <a:t>(</a:t>
            </a:r>
            <a:r>
              <a:rPr lang="el-GR" sz="1200" b="1" dirty="0" smtClean="0"/>
              <a:t>ω</a:t>
            </a:r>
            <a:r>
              <a:rPr lang="de-DE" sz="1200" b="1" dirty="0" smtClean="0"/>
              <a:t>)</a:t>
            </a:r>
            <a:endParaRPr lang="de-DE" sz="1200" dirty="0"/>
          </a:p>
        </p:txBody>
      </p:sp>
      <p:sp>
        <p:nvSpPr>
          <p:cNvPr id="32" name="Rechteck 31"/>
          <p:cNvSpPr/>
          <p:nvPr/>
        </p:nvSpPr>
        <p:spPr>
          <a:xfrm>
            <a:off x="10410206" y="6435528"/>
            <a:ext cx="349776" cy="369332"/>
          </a:xfrm>
          <a:prstGeom prst="rect">
            <a:avLst/>
          </a:prstGeom>
        </p:spPr>
        <p:txBody>
          <a:bodyPr wrap="none">
            <a:spAutoFit/>
          </a:bodyPr>
          <a:lstStyle/>
          <a:p>
            <a:r>
              <a:rPr lang="el-GR" b="1" dirty="0"/>
              <a:t>ω</a:t>
            </a:r>
            <a:endParaRPr lang="de-DE" dirty="0"/>
          </a:p>
        </p:txBody>
      </p:sp>
      <p:sp>
        <p:nvSpPr>
          <p:cNvPr id="34" name="Freihandform 33"/>
          <p:cNvSpPr/>
          <p:nvPr/>
        </p:nvSpPr>
        <p:spPr>
          <a:xfrm>
            <a:off x="8732939" y="5335398"/>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pic>
        <p:nvPicPr>
          <p:cNvPr id="35" name="Grafik 34"/>
          <p:cNvPicPr>
            <a:picLocks noChangeAspect="1"/>
          </p:cNvPicPr>
          <p:nvPr/>
        </p:nvPicPr>
        <p:blipFill>
          <a:blip r:embed="rId4"/>
          <a:stretch>
            <a:fillRect/>
          </a:stretch>
        </p:blipFill>
        <p:spPr>
          <a:xfrm>
            <a:off x="720000" y="1080000"/>
            <a:ext cx="7187256" cy="4320000"/>
          </a:xfrm>
          <a:prstGeom prst="rect">
            <a:avLst/>
          </a:prstGeom>
        </p:spPr>
      </p:pic>
      <p:pic>
        <p:nvPicPr>
          <p:cNvPr id="41" name="Grafik 40"/>
          <p:cNvPicPr>
            <a:picLocks noChangeAspect="1"/>
          </p:cNvPicPr>
          <p:nvPr/>
        </p:nvPicPr>
        <p:blipFill>
          <a:blip r:embed="rId5"/>
          <a:stretch>
            <a:fillRect/>
          </a:stretch>
        </p:blipFill>
        <p:spPr>
          <a:xfrm>
            <a:off x="720000" y="1080000"/>
            <a:ext cx="7187256" cy="4320000"/>
          </a:xfrm>
          <a:prstGeom prst="rect">
            <a:avLst/>
          </a:prstGeom>
        </p:spPr>
      </p:pic>
      <p:cxnSp>
        <p:nvCxnSpPr>
          <p:cNvPr id="39" name="Gerade Verbindung mit Pfeil 38"/>
          <p:cNvCxnSpPr/>
          <p:nvPr/>
        </p:nvCxnSpPr>
        <p:spPr>
          <a:xfrm flipV="1">
            <a:off x="1463323" y="5184396"/>
            <a:ext cx="145041" cy="4570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Gerade Verbindung mit Pfeil 36"/>
          <p:cNvCxnSpPr>
            <a:stCxn id="15" idx="0"/>
          </p:cNvCxnSpPr>
          <p:nvPr/>
        </p:nvCxnSpPr>
        <p:spPr>
          <a:xfrm flipH="1" flipV="1">
            <a:off x="2318657" y="5184397"/>
            <a:ext cx="490927" cy="457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4" name="Textfeld 43"/>
          <p:cNvSpPr txBox="1"/>
          <p:nvPr/>
        </p:nvSpPr>
        <p:spPr>
          <a:xfrm>
            <a:off x="3328691" y="5920155"/>
            <a:ext cx="4408428" cy="520768"/>
          </a:xfrm>
          <a:prstGeom prst="rect">
            <a:avLst/>
          </a:prstGeom>
          <a:noFill/>
          <a:ln>
            <a:noFill/>
          </a:ln>
        </p:spPr>
        <p:txBody>
          <a:bodyPr vert="horz" wrap="square" lIns="81646" tIns="40823" rIns="81646" bIns="40823" anchorCtr="0" compatLnSpc="0">
            <a:spAutoFit/>
          </a:bodyPr>
          <a:lstStyle/>
          <a:p>
            <a:pPr>
              <a:defRPr/>
            </a:pPr>
            <a:r>
              <a:rPr lang="en-US" altLang="en-US" sz="1400" dirty="0" smtClean="0"/>
              <a:t>Die </a:t>
            </a:r>
            <a:r>
              <a:rPr lang="en-US" altLang="en-US" sz="1400" dirty="0" err="1" smtClean="0"/>
              <a:t>folgende</a:t>
            </a:r>
            <a:r>
              <a:rPr lang="en-US" altLang="en-US" sz="1400" dirty="0" smtClean="0"/>
              <a:t> </a:t>
            </a:r>
            <a:r>
              <a:rPr lang="en-US" altLang="en-US" sz="1400" dirty="0" err="1" smtClean="0"/>
              <a:t>Ableitung</a:t>
            </a:r>
            <a:r>
              <a:rPr lang="en-US" altLang="en-US" sz="1400" dirty="0" smtClean="0"/>
              <a:t> </a:t>
            </a:r>
            <a:r>
              <a:rPr lang="en-US" altLang="en-US" sz="1400" dirty="0" err="1" smtClean="0"/>
              <a:t>sollte</a:t>
            </a:r>
            <a:r>
              <a:rPr lang="en-US" altLang="en-US" sz="1400" dirty="0" smtClean="0"/>
              <a:t> </a:t>
            </a:r>
            <a:r>
              <a:rPr lang="en-US" altLang="en-US" sz="1400" dirty="0" err="1" smtClean="0"/>
              <a:t>auch</a:t>
            </a:r>
            <a:r>
              <a:rPr lang="en-US" altLang="en-US" sz="1400" dirty="0" smtClean="0"/>
              <a:t> </a:t>
            </a:r>
            <a:r>
              <a:rPr lang="en-US" altLang="en-US" sz="1400" dirty="0" err="1" smtClean="0"/>
              <a:t>aus</a:t>
            </a:r>
            <a:r>
              <a:rPr lang="en-US" altLang="en-US" sz="1400" dirty="0" smtClean="0"/>
              <a:t> </a:t>
            </a:r>
            <a:r>
              <a:rPr lang="en-US" altLang="en-US" sz="1400" dirty="0" err="1" smtClean="0"/>
              <a:t>Wirtschaftsmathe</a:t>
            </a:r>
            <a:r>
              <a:rPr lang="en-US" altLang="en-US" sz="1400" dirty="0" smtClean="0"/>
              <a:t> und </a:t>
            </a:r>
            <a:r>
              <a:rPr lang="en-US" altLang="en-US" sz="1400" dirty="0" err="1" smtClean="0"/>
              <a:t>anderen</a:t>
            </a:r>
            <a:r>
              <a:rPr lang="en-US" altLang="en-US" sz="1400" dirty="0" smtClean="0"/>
              <a:t> </a:t>
            </a:r>
            <a:r>
              <a:rPr lang="en-US" altLang="en-US" sz="1400" dirty="0" err="1" smtClean="0"/>
              <a:t>Einführungsveranstaltungen</a:t>
            </a:r>
            <a:r>
              <a:rPr lang="en-US" altLang="en-US" sz="1400" dirty="0" smtClean="0"/>
              <a:t> </a:t>
            </a:r>
            <a:r>
              <a:rPr lang="en-US" altLang="en-US" sz="1400" dirty="0" err="1" smtClean="0"/>
              <a:t>bekannt</a:t>
            </a:r>
            <a:r>
              <a:rPr lang="en-US" altLang="en-US" sz="1400" dirty="0" smtClean="0"/>
              <a:t> sein!</a:t>
            </a:r>
            <a:endParaRPr lang="en-US" altLang="en-US" sz="1400" dirty="0"/>
          </a:p>
        </p:txBody>
      </p:sp>
    </p:spTree>
    <p:extLst>
      <p:ext uri="{BB962C8B-B14F-4D97-AF65-F5344CB8AC3E}">
        <p14:creationId xmlns:p14="http://schemas.microsoft.com/office/powerpoint/2010/main" val="1394653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P spid="16" grpId="0"/>
      <p:bldP spid="17" grpId="0"/>
      <p:bldP spid="18" grpId="0"/>
      <p:bldP spid="19" grpId="0"/>
      <p:bldP spid="31" grpId="0"/>
      <p:bldP spid="32" grpId="0"/>
      <p:bldP spid="3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002145" y="0"/>
            <a:ext cx="563792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Neoklassik: Arbeitsmarkt − Arbeitsangebot</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217513" y="365679"/>
            <a:ext cx="9445963" cy="6253679"/>
          </a:xfrm>
          <a:prstGeom prst="rect">
            <a:avLst/>
          </a:prstGeom>
        </p:spPr>
      </p:pic>
      <p:sp>
        <p:nvSpPr>
          <p:cNvPr id="6" name="Textfeld 5"/>
          <p:cNvSpPr txBox="1"/>
          <p:nvPr/>
        </p:nvSpPr>
        <p:spPr>
          <a:xfrm>
            <a:off x="1577131" y="1466902"/>
            <a:ext cx="4907560"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Ersetzen</a:t>
            </a:r>
            <a:r>
              <a:rPr lang="en-US" altLang="en-US" sz="1400" dirty="0" smtClean="0"/>
              <a:t> </a:t>
            </a:r>
            <a:r>
              <a:rPr lang="en-US" altLang="en-US" sz="1400" dirty="0" err="1" smtClean="0"/>
              <a:t>Sie</a:t>
            </a:r>
            <a:r>
              <a:rPr lang="en-US" altLang="en-US" sz="1400" dirty="0" smtClean="0"/>
              <a:t> c und f </a:t>
            </a:r>
            <a:r>
              <a:rPr lang="en-US" altLang="en-US" sz="1400" dirty="0" err="1" smtClean="0"/>
              <a:t>mit</a:t>
            </a:r>
            <a:r>
              <a:rPr lang="en-US" altLang="en-US" sz="1400" dirty="0" smtClean="0"/>
              <a:t> x</a:t>
            </a:r>
            <a:r>
              <a:rPr lang="en-US" altLang="en-US" sz="1400" baseline="-25000" dirty="0" smtClean="0"/>
              <a:t>1</a:t>
            </a:r>
            <a:r>
              <a:rPr lang="en-US" altLang="en-US" sz="1400" dirty="0" smtClean="0"/>
              <a:t> und x</a:t>
            </a:r>
            <a:r>
              <a:rPr lang="en-US" altLang="en-US" sz="1400" baseline="-25000" dirty="0" smtClean="0"/>
              <a:t>2</a:t>
            </a:r>
            <a:r>
              <a:rPr lang="en-US" altLang="en-US" sz="1400" dirty="0" smtClean="0"/>
              <a:t> so </a:t>
            </a:r>
            <a:r>
              <a:rPr lang="en-US" altLang="en-US" sz="1400" dirty="0" err="1" smtClean="0"/>
              <a:t>erhalten</a:t>
            </a:r>
            <a:r>
              <a:rPr lang="en-US" altLang="en-US" sz="1400" dirty="0" smtClean="0"/>
              <a:t> </a:t>
            </a:r>
            <a:r>
              <a:rPr lang="en-US" altLang="en-US" sz="1400" dirty="0" err="1" smtClean="0"/>
              <a:t>sie</a:t>
            </a:r>
            <a:r>
              <a:rPr lang="en-US" altLang="en-US" sz="1400" dirty="0" smtClean="0"/>
              <a:t> das </a:t>
            </a:r>
            <a:r>
              <a:rPr lang="en-US" altLang="en-US" sz="1400" dirty="0" err="1" smtClean="0"/>
              <a:t>äquivalente</a:t>
            </a:r>
            <a:r>
              <a:rPr lang="en-US" altLang="en-US" sz="1400" dirty="0" smtClean="0"/>
              <a:t> </a:t>
            </a:r>
            <a:r>
              <a:rPr lang="en-US" altLang="en-US" sz="1400" dirty="0" err="1" smtClean="0"/>
              <a:t>Nutzenoptimierungsproblem</a:t>
            </a:r>
            <a:r>
              <a:rPr lang="en-US" altLang="en-US" sz="1400" dirty="0" smtClean="0"/>
              <a:t> </a:t>
            </a:r>
            <a:r>
              <a:rPr lang="en-US" altLang="en-US" sz="1400" dirty="0" err="1" smtClean="0"/>
              <a:t>aus</a:t>
            </a:r>
            <a:r>
              <a:rPr lang="en-US" altLang="en-US" sz="1400" dirty="0" smtClean="0"/>
              <a:t> der </a:t>
            </a:r>
            <a:r>
              <a:rPr lang="en-US" altLang="en-US" sz="1400" dirty="0" err="1" smtClean="0"/>
              <a:t>Haushaltstheorie</a:t>
            </a:r>
            <a:r>
              <a:rPr lang="en-US" altLang="en-US" sz="1400" dirty="0" smtClean="0"/>
              <a:t> </a:t>
            </a:r>
            <a:r>
              <a:rPr lang="en-US" altLang="en-US" sz="1400" dirty="0" err="1" smtClean="0"/>
              <a:t>aus</a:t>
            </a:r>
            <a:r>
              <a:rPr lang="en-US" altLang="en-US" sz="1400" dirty="0" smtClean="0"/>
              <a:t> </a:t>
            </a:r>
            <a:r>
              <a:rPr lang="en-US" altLang="en-US" sz="1400" dirty="0" err="1" smtClean="0"/>
              <a:t>Mikro</a:t>
            </a:r>
            <a:endParaRPr lang="en-US" altLang="en-US" sz="1400" dirty="0"/>
          </a:p>
        </p:txBody>
      </p:sp>
      <p:sp>
        <p:nvSpPr>
          <p:cNvPr id="7" name="Textfeld 6"/>
          <p:cNvSpPr txBox="1"/>
          <p:nvPr/>
        </p:nvSpPr>
        <p:spPr>
          <a:xfrm>
            <a:off x="7761216" y="2391089"/>
            <a:ext cx="3740090" cy="520768"/>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Aus</a:t>
            </a:r>
            <a:r>
              <a:rPr lang="en-US" altLang="en-US" sz="1400" dirty="0" smtClean="0"/>
              <a:t> der </a:t>
            </a:r>
            <a:r>
              <a:rPr lang="en-US" altLang="en-US" sz="1400" dirty="0" err="1" smtClean="0"/>
              <a:t>Haushaltstheorie</a:t>
            </a:r>
            <a:r>
              <a:rPr lang="en-US" altLang="en-US" sz="1400" dirty="0" smtClean="0"/>
              <a:t> </a:t>
            </a:r>
            <a:r>
              <a:rPr lang="en-US" altLang="en-US" sz="1400" dirty="0" err="1" smtClean="0"/>
              <a:t>ist</a:t>
            </a:r>
            <a:r>
              <a:rPr lang="en-US" altLang="en-US" sz="1400" dirty="0" smtClean="0"/>
              <a:t> das</a:t>
            </a:r>
          </a:p>
          <a:p>
            <a:pPr>
              <a:defRPr/>
            </a:pPr>
            <a:r>
              <a:rPr lang="en-US" altLang="en-US" sz="1400" dirty="0" err="1" smtClean="0"/>
              <a:t>Grenzrate</a:t>
            </a:r>
            <a:r>
              <a:rPr lang="en-US" altLang="en-US" sz="1400" dirty="0" smtClean="0"/>
              <a:t> der Substitution (GRS) = </a:t>
            </a:r>
            <a:r>
              <a:rPr lang="en-US" altLang="en-US" sz="1400" dirty="0" err="1" smtClean="0"/>
              <a:t>Preisverhältnis</a:t>
            </a:r>
            <a:endParaRPr lang="en-US" altLang="en-US" sz="1400" dirty="0"/>
          </a:p>
        </p:txBody>
      </p:sp>
      <p:sp>
        <p:nvSpPr>
          <p:cNvPr id="8" name="Textfeld 7"/>
          <p:cNvSpPr txBox="1"/>
          <p:nvPr/>
        </p:nvSpPr>
        <p:spPr>
          <a:xfrm>
            <a:off x="5911643" y="5408367"/>
            <a:ext cx="6095299" cy="1397419"/>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Zum</a:t>
            </a:r>
            <a:r>
              <a:rPr lang="en-US" altLang="en-US" sz="1400" dirty="0" smtClean="0"/>
              <a:t> </a:t>
            </a:r>
            <a:r>
              <a:rPr lang="en-US" altLang="en-US" sz="1400" dirty="0" err="1" smtClean="0"/>
              <a:t>einen</a:t>
            </a:r>
            <a:r>
              <a:rPr lang="en-US" altLang="en-US" sz="1400" dirty="0" smtClean="0"/>
              <a:t> </a:t>
            </a:r>
            <a:r>
              <a:rPr lang="en-US" altLang="en-US" sz="1400" dirty="0" err="1" smtClean="0"/>
              <a:t>ist</a:t>
            </a:r>
            <a:r>
              <a:rPr lang="en-US" altLang="en-US" sz="1400" dirty="0" smtClean="0"/>
              <a:t> </a:t>
            </a:r>
            <a:r>
              <a:rPr lang="en-US" altLang="en-US" sz="1400" dirty="0" err="1" smtClean="0"/>
              <a:t>diese</a:t>
            </a:r>
            <a:r>
              <a:rPr lang="en-US" altLang="en-US" sz="1400" dirty="0" smtClean="0"/>
              <a:t> </a:t>
            </a:r>
            <a:r>
              <a:rPr lang="en-US" altLang="en-US" sz="1400" dirty="0" err="1" smtClean="0"/>
              <a:t>Annahme</a:t>
            </a:r>
            <a:r>
              <a:rPr lang="en-US" altLang="en-US" sz="1400" dirty="0" smtClean="0"/>
              <a:t> </a:t>
            </a:r>
            <a:r>
              <a:rPr lang="en-US" altLang="en-US" sz="1400" dirty="0" err="1" smtClean="0"/>
              <a:t>aus</a:t>
            </a:r>
            <a:r>
              <a:rPr lang="en-US" altLang="en-US" sz="1400" dirty="0" smtClean="0"/>
              <a:t> der </a:t>
            </a:r>
            <a:r>
              <a:rPr lang="en-US" altLang="en-US" sz="1400" dirty="0" err="1" smtClean="0"/>
              <a:t>Empirie</a:t>
            </a:r>
            <a:r>
              <a:rPr lang="en-US" altLang="en-US" sz="1400" dirty="0" smtClean="0"/>
              <a:t> gut </a:t>
            </a:r>
            <a:r>
              <a:rPr lang="en-US" altLang="en-US" sz="1400" dirty="0" err="1" smtClean="0"/>
              <a:t>belegt</a:t>
            </a:r>
            <a:r>
              <a:rPr lang="en-US" altLang="en-US" sz="1400" dirty="0" smtClean="0"/>
              <a:t>, </a:t>
            </a:r>
            <a:r>
              <a:rPr lang="en-US" altLang="en-US" sz="1400" dirty="0" err="1" smtClean="0"/>
              <a:t>zum</a:t>
            </a:r>
            <a:r>
              <a:rPr lang="en-US" altLang="en-US" sz="1400" dirty="0" smtClean="0"/>
              <a:t> </a:t>
            </a:r>
            <a:r>
              <a:rPr lang="en-US" altLang="en-US" sz="1400" dirty="0" err="1" smtClean="0"/>
              <a:t>anderen</a:t>
            </a:r>
            <a:r>
              <a:rPr lang="en-US" altLang="en-US" sz="1400" dirty="0" smtClean="0"/>
              <a:t> </a:t>
            </a:r>
            <a:r>
              <a:rPr lang="en-US" altLang="en-US" sz="1400" dirty="0" err="1" smtClean="0"/>
              <a:t>ist</a:t>
            </a:r>
            <a:r>
              <a:rPr lang="en-US" altLang="en-US" sz="1400" dirty="0" smtClean="0"/>
              <a:t> in </a:t>
            </a:r>
            <a:r>
              <a:rPr lang="en-US" altLang="en-US" sz="1400" dirty="0" err="1" smtClean="0"/>
              <a:t>einer</a:t>
            </a:r>
            <a:r>
              <a:rPr lang="en-US" altLang="en-US" sz="1400" dirty="0" smtClean="0"/>
              <a:t> </a:t>
            </a:r>
            <a:r>
              <a:rPr lang="en-US" altLang="en-US" sz="1400" dirty="0" err="1" smtClean="0"/>
              <a:t>modernen</a:t>
            </a:r>
            <a:r>
              <a:rPr lang="en-US" altLang="en-US" sz="1400" dirty="0" smtClean="0"/>
              <a:t> </a:t>
            </a:r>
            <a:r>
              <a:rPr lang="en-US" altLang="en-US" sz="1400" dirty="0" err="1" smtClean="0"/>
              <a:t>Gesellschaft</a:t>
            </a:r>
            <a:r>
              <a:rPr lang="en-US" altLang="en-US" sz="1400" dirty="0" smtClean="0"/>
              <a:t> das </a:t>
            </a:r>
            <a:r>
              <a:rPr lang="en-US" altLang="en-US" sz="1400" dirty="0" err="1" smtClean="0"/>
              <a:t>Einkommen</a:t>
            </a:r>
            <a:r>
              <a:rPr lang="en-US" altLang="en-US" sz="1400" dirty="0" smtClean="0"/>
              <a:t> </a:t>
            </a:r>
            <a:r>
              <a:rPr lang="en-US" altLang="en-US" sz="1400" dirty="0" err="1" smtClean="0"/>
              <a:t>rechtsschief</a:t>
            </a:r>
            <a:r>
              <a:rPr lang="en-US" altLang="en-US" sz="1400" dirty="0" smtClean="0"/>
              <a:t> </a:t>
            </a:r>
            <a:r>
              <a:rPr lang="en-US" altLang="en-US" sz="1400" dirty="0" err="1" smtClean="0"/>
              <a:t>verteilt</a:t>
            </a:r>
            <a:r>
              <a:rPr lang="en-US" altLang="en-US" sz="1400" dirty="0" smtClean="0"/>
              <a:t>, </a:t>
            </a:r>
            <a:r>
              <a:rPr lang="en-US" altLang="en-US" sz="1400" dirty="0" err="1" smtClean="0"/>
              <a:t>d.h</a:t>
            </a:r>
            <a:r>
              <a:rPr lang="en-US" altLang="en-US" sz="1400" dirty="0" smtClean="0"/>
              <a:t>. </a:t>
            </a:r>
            <a:r>
              <a:rPr lang="en-US" altLang="en-US" sz="1400" dirty="0" err="1" smtClean="0"/>
              <a:t>es</a:t>
            </a:r>
            <a:r>
              <a:rPr lang="en-US" altLang="en-US" sz="1400" dirty="0" smtClean="0"/>
              <a:t> </a:t>
            </a:r>
            <a:r>
              <a:rPr lang="en-US" altLang="en-US" sz="1400" dirty="0" err="1" smtClean="0"/>
              <a:t>gibt</a:t>
            </a:r>
            <a:r>
              <a:rPr lang="en-US" altLang="en-US" sz="1400" dirty="0" smtClean="0"/>
              <a:t> </a:t>
            </a:r>
            <a:r>
              <a:rPr lang="en-US" altLang="en-US" sz="1400" dirty="0" err="1" smtClean="0"/>
              <a:t>viele</a:t>
            </a:r>
            <a:r>
              <a:rPr lang="en-US" altLang="en-US" sz="1400" dirty="0" smtClean="0"/>
              <a:t> </a:t>
            </a:r>
            <a:r>
              <a:rPr lang="en-US" altLang="en-US" sz="1400" dirty="0" err="1" smtClean="0"/>
              <a:t>mittlere</a:t>
            </a:r>
            <a:r>
              <a:rPr lang="en-US" altLang="en-US" sz="1400" dirty="0" smtClean="0"/>
              <a:t> und </a:t>
            </a:r>
            <a:r>
              <a:rPr lang="en-US" altLang="en-US" sz="1400" dirty="0" err="1" smtClean="0"/>
              <a:t>niedrige</a:t>
            </a:r>
            <a:r>
              <a:rPr lang="en-US" altLang="en-US" sz="1400" dirty="0" smtClean="0"/>
              <a:t> </a:t>
            </a:r>
            <a:r>
              <a:rPr lang="en-US" altLang="en-US" sz="1400" dirty="0" err="1" smtClean="0"/>
              <a:t>Einkommen</a:t>
            </a:r>
            <a:r>
              <a:rPr lang="en-US" altLang="en-US" sz="1400" dirty="0" smtClean="0"/>
              <a:t> und </a:t>
            </a:r>
            <a:r>
              <a:rPr lang="en-US" altLang="en-US" sz="1400" dirty="0" err="1" smtClean="0"/>
              <a:t>nur</a:t>
            </a:r>
            <a:r>
              <a:rPr lang="en-US" altLang="en-US" sz="1400" dirty="0" smtClean="0"/>
              <a:t> </a:t>
            </a:r>
            <a:r>
              <a:rPr lang="en-US" altLang="en-US" sz="1400" dirty="0" err="1" smtClean="0"/>
              <a:t>wenige</a:t>
            </a:r>
            <a:r>
              <a:rPr lang="en-US" altLang="en-US" sz="1400" dirty="0" smtClean="0"/>
              <a:t> </a:t>
            </a:r>
            <a:r>
              <a:rPr lang="en-US" altLang="en-US" sz="1400" dirty="0" err="1" smtClean="0"/>
              <a:t>sehr</a:t>
            </a:r>
            <a:r>
              <a:rPr lang="en-US" altLang="en-US" sz="1400" dirty="0" smtClean="0"/>
              <a:t> </a:t>
            </a:r>
            <a:r>
              <a:rPr lang="en-US" altLang="en-US" sz="1400" dirty="0" err="1" smtClean="0"/>
              <a:t>hohe</a:t>
            </a:r>
            <a:r>
              <a:rPr lang="en-US" altLang="en-US" sz="1400" dirty="0" smtClean="0"/>
              <a:t>. Und </a:t>
            </a:r>
            <a:r>
              <a:rPr lang="en-US" altLang="en-US" sz="1400" dirty="0" err="1" smtClean="0"/>
              <a:t>bei</a:t>
            </a:r>
            <a:r>
              <a:rPr lang="en-US" altLang="en-US" sz="1400" dirty="0" smtClean="0"/>
              <a:t> </a:t>
            </a:r>
            <a:r>
              <a:rPr lang="en-US" altLang="en-US" sz="1400" dirty="0" err="1" smtClean="0"/>
              <a:t>mittleren</a:t>
            </a:r>
            <a:r>
              <a:rPr lang="en-US" altLang="en-US" sz="1400" dirty="0" smtClean="0"/>
              <a:t> und </a:t>
            </a:r>
            <a:r>
              <a:rPr lang="en-US" altLang="en-US" sz="1400" dirty="0" err="1" smtClean="0"/>
              <a:t>insbesondere</a:t>
            </a:r>
            <a:r>
              <a:rPr lang="en-US" altLang="en-US" sz="1400" dirty="0" smtClean="0"/>
              <a:t> </a:t>
            </a:r>
            <a:r>
              <a:rPr lang="en-US" altLang="en-US" sz="1400" dirty="0" err="1" smtClean="0"/>
              <a:t>niedrigen</a:t>
            </a:r>
            <a:r>
              <a:rPr lang="en-US" altLang="en-US" sz="1400" dirty="0" smtClean="0"/>
              <a:t> </a:t>
            </a:r>
            <a:r>
              <a:rPr lang="en-US" altLang="en-US" sz="1400" dirty="0" err="1" smtClean="0"/>
              <a:t>Einkommen</a:t>
            </a:r>
            <a:r>
              <a:rPr lang="en-US" altLang="en-US" sz="1400" dirty="0" smtClean="0"/>
              <a:t> </a:t>
            </a:r>
            <a:r>
              <a:rPr lang="en-US" altLang="en-US" sz="1400" dirty="0" err="1" smtClean="0"/>
              <a:t>ist</a:t>
            </a:r>
            <a:r>
              <a:rPr lang="en-US" altLang="en-US" sz="1400" dirty="0" smtClean="0"/>
              <a:t> gut </a:t>
            </a:r>
            <a:r>
              <a:rPr lang="en-US" altLang="en-US" sz="1400" dirty="0" err="1" smtClean="0"/>
              <a:t>nachvollziehbar</a:t>
            </a:r>
            <a:r>
              <a:rPr lang="en-US" altLang="en-US" sz="1400" dirty="0" smtClean="0"/>
              <a:t>, </a:t>
            </a:r>
            <a:r>
              <a:rPr lang="en-US" altLang="en-US" sz="1400" dirty="0" err="1" smtClean="0"/>
              <a:t>dass</a:t>
            </a:r>
            <a:r>
              <a:rPr lang="en-US" altLang="en-US" sz="1400" dirty="0" smtClean="0"/>
              <a:t> </a:t>
            </a:r>
            <a:r>
              <a:rPr lang="en-US" altLang="en-US" sz="1400" dirty="0" err="1" smtClean="0"/>
              <a:t>dort</a:t>
            </a:r>
            <a:r>
              <a:rPr lang="en-US" altLang="en-US" sz="1400" dirty="0" smtClean="0"/>
              <a:t> der </a:t>
            </a:r>
            <a:r>
              <a:rPr lang="en-US" altLang="en-US" sz="1400" dirty="0" err="1" smtClean="0"/>
              <a:t>Substitutionseffekt</a:t>
            </a:r>
            <a:r>
              <a:rPr lang="en-US" altLang="en-US" sz="1400" dirty="0" smtClean="0"/>
              <a:t> </a:t>
            </a:r>
            <a:r>
              <a:rPr lang="en-US" altLang="en-US" sz="1400" dirty="0" err="1" smtClean="0"/>
              <a:t>überwiegt</a:t>
            </a:r>
            <a:r>
              <a:rPr lang="en-US" altLang="en-US" sz="1400" dirty="0" smtClean="0"/>
              <a:t>, </a:t>
            </a:r>
            <a:r>
              <a:rPr lang="en-US" altLang="en-US" sz="1400" dirty="0" err="1" smtClean="0"/>
              <a:t>denn</a:t>
            </a:r>
            <a:r>
              <a:rPr lang="en-US" altLang="en-US" sz="1400" dirty="0" smtClean="0"/>
              <a:t> das </a:t>
            </a:r>
            <a:r>
              <a:rPr lang="en-US" altLang="en-US" sz="1400" dirty="0" err="1" smtClean="0"/>
              <a:t>Bedürfnis</a:t>
            </a:r>
            <a:r>
              <a:rPr lang="en-US" altLang="en-US" sz="1400" dirty="0" smtClean="0"/>
              <a:t> </a:t>
            </a:r>
            <a:r>
              <a:rPr lang="en-US" altLang="en-US" sz="1400" dirty="0" err="1" smtClean="0"/>
              <a:t>bei</a:t>
            </a:r>
            <a:r>
              <a:rPr lang="en-US" altLang="en-US" sz="1400" dirty="0" smtClean="0"/>
              <a:t> </a:t>
            </a:r>
            <a:r>
              <a:rPr lang="en-US" altLang="en-US" sz="1400" dirty="0" err="1" smtClean="0"/>
              <a:t>Lohnsteigerungen</a:t>
            </a:r>
            <a:r>
              <a:rPr lang="en-US" altLang="en-US" sz="1400" dirty="0" smtClean="0"/>
              <a:t> </a:t>
            </a:r>
            <a:r>
              <a:rPr lang="en-US" altLang="en-US" sz="1400" dirty="0" err="1" smtClean="0"/>
              <a:t>sich</a:t>
            </a:r>
            <a:r>
              <a:rPr lang="en-US" altLang="en-US" sz="1400" dirty="0" smtClean="0"/>
              <a:t> </a:t>
            </a:r>
            <a:r>
              <a:rPr lang="en-US" altLang="en-US" sz="1400" dirty="0" err="1" smtClean="0"/>
              <a:t>durch</a:t>
            </a:r>
            <a:r>
              <a:rPr lang="en-US" altLang="en-US" sz="1400" dirty="0" smtClean="0"/>
              <a:t> </a:t>
            </a:r>
            <a:r>
              <a:rPr lang="en-US" altLang="en-US" sz="1400" dirty="0" err="1" smtClean="0"/>
              <a:t>Mehrarbeit</a:t>
            </a:r>
            <a:r>
              <a:rPr lang="en-US" altLang="en-US" sz="1400" dirty="0" smtClean="0"/>
              <a:t> </a:t>
            </a:r>
            <a:r>
              <a:rPr lang="en-US" altLang="en-US" sz="1400" dirty="0" err="1" smtClean="0"/>
              <a:t>mehr</a:t>
            </a:r>
            <a:r>
              <a:rPr lang="en-US" altLang="en-US" sz="1400" dirty="0" smtClean="0"/>
              <a:t> </a:t>
            </a:r>
            <a:r>
              <a:rPr lang="en-US" altLang="en-US" sz="1400" dirty="0" err="1" smtClean="0"/>
              <a:t>leisten</a:t>
            </a:r>
            <a:r>
              <a:rPr lang="en-US" altLang="en-US" sz="1400" dirty="0" smtClean="0"/>
              <a:t> </a:t>
            </a:r>
            <a:r>
              <a:rPr lang="en-US" altLang="en-US" sz="1400" dirty="0" err="1" smtClean="0"/>
              <a:t>zu</a:t>
            </a:r>
            <a:r>
              <a:rPr lang="en-US" altLang="en-US" sz="1400" dirty="0" smtClean="0"/>
              <a:t> </a:t>
            </a:r>
            <a:r>
              <a:rPr lang="en-US" altLang="en-US" sz="1400" dirty="0" err="1" smtClean="0"/>
              <a:t>können</a:t>
            </a:r>
            <a:r>
              <a:rPr lang="en-US" altLang="en-US" sz="1400" dirty="0" smtClean="0"/>
              <a:t> </a:t>
            </a:r>
            <a:r>
              <a:rPr lang="en-US" altLang="en-US" sz="1400" dirty="0" err="1" smtClean="0"/>
              <a:t>wird</a:t>
            </a:r>
            <a:r>
              <a:rPr lang="en-US" altLang="en-US" sz="1400" dirty="0" smtClean="0"/>
              <a:t> </a:t>
            </a:r>
            <a:r>
              <a:rPr lang="en-US" altLang="en-US" sz="1400" dirty="0" err="1" smtClean="0"/>
              <a:t>überwiegen</a:t>
            </a:r>
            <a:r>
              <a:rPr lang="en-US" altLang="en-US" sz="1400" dirty="0" smtClean="0"/>
              <a:t>.</a:t>
            </a:r>
            <a:endParaRPr lang="en-US" altLang="en-US" sz="1400" dirty="0"/>
          </a:p>
        </p:txBody>
      </p:sp>
    </p:spTree>
    <p:extLst>
      <p:ext uri="{BB962C8B-B14F-4D97-AF65-F5344CB8AC3E}">
        <p14:creationId xmlns:p14="http://schemas.microsoft.com/office/powerpoint/2010/main" val="741208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7"/>
          <p:cNvCxnSpPr/>
          <p:nvPr/>
        </p:nvCxnSpPr>
        <p:spPr>
          <a:xfrm>
            <a:off x="714972" y="4841918"/>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9"/>
          <p:cNvCxnSpPr/>
          <p:nvPr/>
        </p:nvCxnSpPr>
        <p:spPr>
          <a:xfrm flipV="1">
            <a:off x="714972" y="1183754"/>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66442" y="0"/>
            <a:ext cx="7244261"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smtClean="0"/>
              <a:t>Nutzenmaximierung bzgl. des Faktors Arbeit L (grafisch)</a:t>
            </a:r>
            <a:endParaRPr lang="de-DE" sz="2400" dirty="0">
              <a:latin typeface="Arial" pitchFamily="18"/>
              <a:ea typeface="Droid Sans Fallback" pitchFamily="2"/>
              <a:cs typeface="Lohit Hindi" pitchFamily="2"/>
            </a:endParaRPr>
          </a:p>
        </p:txBody>
      </p:sp>
      <p:sp>
        <p:nvSpPr>
          <p:cNvPr id="2" name="Rechteck 1"/>
          <p:cNvSpPr/>
          <p:nvPr/>
        </p:nvSpPr>
        <p:spPr>
          <a:xfrm>
            <a:off x="332603" y="1183754"/>
            <a:ext cx="280846" cy="369332"/>
          </a:xfrm>
          <a:prstGeom prst="rect">
            <a:avLst/>
          </a:prstGeom>
        </p:spPr>
        <p:txBody>
          <a:bodyPr wrap="none">
            <a:spAutoFit/>
          </a:bodyPr>
          <a:lstStyle/>
          <a:p>
            <a:r>
              <a:rPr lang="de-DE" b="1" dirty="0" smtClean="0"/>
              <a:t>c</a:t>
            </a:r>
            <a:endParaRPr lang="de-DE" dirty="0"/>
          </a:p>
        </p:txBody>
      </p:sp>
      <p:sp>
        <p:nvSpPr>
          <p:cNvPr id="8" name="Rechteck 7"/>
          <p:cNvSpPr/>
          <p:nvPr/>
        </p:nvSpPr>
        <p:spPr>
          <a:xfrm>
            <a:off x="6673994" y="4841918"/>
            <a:ext cx="258404" cy="369332"/>
          </a:xfrm>
          <a:prstGeom prst="rect">
            <a:avLst/>
          </a:prstGeom>
        </p:spPr>
        <p:txBody>
          <a:bodyPr wrap="none">
            <a:spAutoFit/>
          </a:bodyPr>
          <a:lstStyle/>
          <a:p>
            <a:r>
              <a:rPr lang="de-DE" b="1" dirty="0" smtClean="0"/>
              <a:t>f</a:t>
            </a:r>
            <a:endParaRPr lang="de-DE" dirty="0"/>
          </a:p>
        </p:txBody>
      </p:sp>
      <mc:AlternateContent xmlns:mc="http://schemas.openxmlformats.org/markup-compatibility/2006" xmlns:a14="http://schemas.microsoft.com/office/drawing/2010/main">
        <mc:Choice Requires="a14">
          <p:sp>
            <p:nvSpPr>
              <p:cNvPr id="9" name="Rechteck 8"/>
              <p:cNvSpPr/>
              <p:nvPr/>
            </p:nvSpPr>
            <p:spPr>
              <a:xfrm>
                <a:off x="7218281" y="-13209"/>
                <a:ext cx="5075793" cy="1206099"/>
              </a:xfrm>
              <a:prstGeom prst="rect">
                <a:avLst/>
              </a:prstGeom>
            </p:spPr>
            <p:txBody>
              <a:bodyPr wrap="square">
                <a:spAutoFit/>
              </a:bodyPr>
              <a:lstStyle/>
              <a:p>
                <a:r>
                  <a:rPr lang="de-DE" sz="1400" dirty="0" smtClean="0"/>
                  <a:t>w</a:t>
                </a:r>
                <a14:m>
                  <m:oMath xmlns:m="http://schemas.openxmlformats.org/officeDocument/2006/math">
                    <m:bar>
                      <m:barPr>
                        <m:pos m:val="top"/>
                        <m:ctrlPr>
                          <a:rPr lang="de-DE" sz="1400" i="1" smtClean="0">
                            <a:latin typeface="Cambria Math" panose="02040503050406030204" pitchFamily="18" charset="0"/>
                          </a:rPr>
                        </m:ctrlPr>
                      </m:barPr>
                      <m:e>
                        <m:r>
                          <m:rPr>
                            <m:nor/>
                          </m:rPr>
                          <a:rPr lang="de-DE" sz="1400" dirty="0"/>
                          <m:t>L</m:t>
                        </m:r>
                      </m:e>
                    </m:bar>
                  </m:oMath>
                </a14:m>
                <a:r>
                  <a:rPr lang="de-DE" sz="1400" dirty="0" smtClean="0"/>
                  <a:t>=</a:t>
                </a:r>
                <a:r>
                  <a:rPr lang="de-DE" sz="1400" dirty="0" err="1" smtClean="0"/>
                  <a:t>pc+wf</a:t>
                </a:r>
                <a:r>
                  <a:rPr lang="de-DE" sz="1400" dirty="0" smtClean="0"/>
                  <a:t> → c=(w/p)∙</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de-DE" sz="1400" dirty="0" smtClean="0"/>
                  <a:t> − (w/p</a:t>
                </a:r>
                <a:r>
                  <a:rPr lang="de-DE" sz="1400" dirty="0"/>
                  <a:t>)</a:t>
                </a:r>
                <a:r>
                  <a:rPr lang="de-DE" sz="1400" dirty="0" smtClean="0"/>
                  <a:t>∙f	</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de-DE" sz="1400" dirty="0" smtClean="0"/>
                  <a:t>: Maximales Lohnvolumen</a:t>
                </a:r>
              </a:p>
              <a:p>
                <a:r>
                  <a:rPr lang="de-DE" sz="1400" dirty="0" smtClean="0"/>
                  <a:t>			z.B. Erwerbspersonenzahl</a:t>
                </a:r>
              </a:p>
              <a:p>
                <a:r>
                  <a:rPr lang="de-DE" sz="1400" dirty="0"/>
                  <a:t>b</a:t>
                </a:r>
                <a:r>
                  <a:rPr lang="de-DE" sz="1400" dirty="0" smtClean="0"/>
                  <a:t>zw. mit </a:t>
                </a:r>
                <a:r>
                  <a:rPr lang="el-GR" sz="1400" dirty="0" smtClean="0"/>
                  <a:t>ω</a:t>
                </a:r>
                <a:r>
                  <a:rPr lang="de-DE" sz="1400" dirty="0" smtClean="0"/>
                  <a:t>:=w/p (Reallohn)</a:t>
                </a:r>
              </a:p>
              <a:p>
                <a:endParaRPr lang="de-DE" sz="1400" dirty="0" smtClean="0"/>
              </a:p>
              <a:p>
                <a:r>
                  <a:rPr lang="de-DE" sz="1400" dirty="0" smtClean="0"/>
                  <a:t>                c=</a:t>
                </a:r>
                <a:r>
                  <a:rPr lang="el-GR" sz="1400" dirty="0" smtClean="0"/>
                  <a:t>ω</a:t>
                </a:r>
                <a:r>
                  <a:rPr lang="de-DE" sz="1400" dirty="0" smtClean="0"/>
                  <a:t>∙</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de-DE" sz="1400" dirty="0"/>
                  <a:t> − </a:t>
                </a:r>
                <a:r>
                  <a:rPr lang="el-GR" sz="1400" dirty="0"/>
                  <a:t>ω</a:t>
                </a:r>
                <a:r>
                  <a:rPr lang="de-DE" sz="1400" dirty="0" smtClean="0"/>
                  <a:t>∙f</a:t>
                </a:r>
                <a:endParaRPr lang="de-DE" sz="1400" dirty="0"/>
              </a:p>
            </p:txBody>
          </p:sp>
        </mc:Choice>
        <mc:Fallback xmlns="">
          <p:sp>
            <p:nvSpPr>
              <p:cNvPr id="9" name="Rechteck 8"/>
              <p:cNvSpPr>
                <a:spLocks noRot="1" noChangeAspect="1" noMove="1" noResize="1" noEditPoints="1" noAdjustHandles="1" noChangeArrowheads="1" noChangeShapeType="1" noTextEdit="1"/>
              </p:cNvSpPr>
              <p:nvPr/>
            </p:nvSpPr>
            <p:spPr>
              <a:xfrm>
                <a:off x="7218281" y="-13209"/>
                <a:ext cx="5075793" cy="1206099"/>
              </a:xfrm>
              <a:prstGeom prst="rect">
                <a:avLst/>
              </a:prstGeom>
              <a:blipFill>
                <a:blip r:embed="rId3"/>
                <a:stretch>
                  <a:fillRect l="-360" b="-4040"/>
                </a:stretch>
              </a:blipFill>
            </p:spPr>
            <p:txBody>
              <a:bodyPr/>
              <a:lstStyle/>
              <a:p>
                <a:r>
                  <a:rPr lang="de-DE">
                    <a:noFill/>
                  </a:rPr>
                  <a:t> </a:t>
                </a:r>
              </a:p>
            </p:txBody>
          </p:sp>
        </mc:Fallback>
      </mc:AlternateContent>
      <p:cxnSp>
        <p:nvCxnSpPr>
          <p:cNvPr id="10" name="Gerade Verbindung mit Pfeil 9"/>
          <p:cNvCxnSpPr/>
          <p:nvPr/>
        </p:nvCxnSpPr>
        <p:spPr>
          <a:xfrm flipH="1">
            <a:off x="9026953" y="906236"/>
            <a:ext cx="508933" cy="1081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3" name="Textfeld 12"/>
              <p:cNvSpPr txBox="1"/>
              <p:nvPr/>
            </p:nvSpPr>
            <p:spPr>
              <a:xfrm>
                <a:off x="9609365" y="458124"/>
                <a:ext cx="2579914" cy="762822"/>
              </a:xfrm>
              <a:prstGeom prst="rect">
                <a:avLst/>
              </a:prstGeom>
              <a:noFill/>
              <a:ln>
                <a:noFill/>
              </a:ln>
            </p:spPr>
            <p:txBody>
              <a:bodyPr vert="horz" wrap="square" lIns="81646" tIns="40823" rIns="81646" bIns="40823" anchorCtr="0" compatLnSpc="0">
                <a:spAutoFit/>
              </a:bodyPr>
              <a:lstStyle/>
              <a:p>
                <a:pPr>
                  <a:defRPr/>
                </a:pPr>
                <a:r>
                  <a:rPr lang="en-US" altLang="en-US" sz="1400" dirty="0" err="1" smtClean="0"/>
                  <a:t>Budgetgerade</a:t>
                </a:r>
                <a:r>
                  <a:rPr lang="en-US" altLang="en-US" sz="1400" dirty="0" smtClean="0"/>
                  <a:t> </a:t>
                </a:r>
                <a:r>
                  <a:rPr lang="en-US" altLang="en-US" sz="1400" dirty="0" err="1" smtClean="0"/>
                  <a:t>aus</a:t>
                </a:r>
                <a:r>
                  <a:rPr lang="en-US" altLang="en-US" sz="1400" dirty="0" smtClean="0"/>
                  <a:t> der </a:t>
                </a:r>
                <a:r>
                  <a:rPr lang="en-US" altLang="en-US" sz="1400" dirty="0" err="1" smtClean="0"/>
                  <a:t>Haushalts</a:t>
                </a:r>
                <a:r>
                  <a:rPr lang="en-US" altLang="en-US" sz="1400" dirty="0" smtClean="0"/>
                  <a:t>- </a:t>
                </a:r>
                <a:r>
                  <a:rPr lang="en-US" altLang="en-US" sz="1400" dirty="0" err="1" smtClean="0"/>
                  <a:t>theorie</a:t>
                </a:r>
                <a:r>
                  <a:rPr lang="en-US" altLang="en-US" sz="1400" dirty="0" smtClean="0"/>
                  <a:t> </a:t>
                </a:r>
                <a:r>
                  <a:rPr lang="en-US" altLang="en-US" sz="1400" dirty="0" err="1" smtClean="0"/>
                  <a:t>mit</a:t>
                </a:r>
                <a:r>
                  <a:rPr lang="en-US" altLang="en-US" sz="1400" dirty="0" smtClean="0"/>
                  <a:t> der </a:t>
                </a:r>
                <a:r>
                  <a:rPr lang="en-US" altLang="en-US" sz="1400" dirty="0" err="1" smtClean="0"/>
                  <a:t>maximalen</a:t>
                </a:r>
                <a:r>
                  <a:rPr lang="en-US" altLang="en-US" sz="1400" dirty="0" smtClean="0"/>
                  <a:t> </a:t>
                </a:r>
                <a:r>
                  <a:rPr lang="en-US" altLang="en-US" sz="1400" dirty="0" err="1" smtClean="0"/>
                  <a:t>Lohn</a:t>
                </a:r>
                <a:r>
                  <a:rPr lang="en-US" altLang="en-US" sz="1400" dirty="0" smtClean="0"/>
                  <a:t>- </a:t>
                </a:r>
                <a:r>
                  <a:rPr lang="en-US" altLang="en-US" sz="1400" dirty="0" err="1" smtClean="0"/>
                  <a:t>summe</a:t>
                </a:r>
                <a:r>
                  <a:rPr lang="en-US" altLang="en-US" sz="1400" dirty="0" smtClean="0"/>
                  <a:t> </a:t>
                </a:r>
                <a:r>
                  <a:rPr lang="el-GR" sz="1400" dirty="0"/>
                  <a:t>ω</a:t>
                </a:r>
                <a:r>
                  <a:rPr lang="de-DE" sz="1400" dirty="0"/>
                  <a:t>∙</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oMath>
                </a14:m>
                <a:r>
                  <a:rPr lang="en-US" altLang="en-US" sz="1400" dirty="0" smtClean="0"/>
                  <a:t> und der </a:t>
                </a:r>
                <a:r>
                  <a:rPr lang="en-US" altLang="en-US" sz="1400" dirty="0" err="1" smtClean="0"/>
                  <a:t>Steigung</a:t>
                </a:r>
                <a:r>
                  <a:rPr lang="en-US" altLang="en-US" sz="1400" dirty="0" smtClean="0"/>
                  <a:t> </a:t>
                </a:r>
                <a:r>
                  <a:rPr lang="el-GR" sz="1400" dirty="0" smtClean="0"/>
                  <a:t>ω</a:t>
                </a:r>
                <a:r>
                  <a:rPr lang="de-DE" sz="1400" dirty="0" smtClean="0"/>
                  <a:t>.</a:t>
                </a:r>
                <a:r>
                  <a:rPr lang="en-US" altLang="en-US" sz="1400" dirty="0" smtClean="0"/>
                  <a:t> </a:t>
                </a:r>
                <a:endParaRPr lang="en-US" altLang="en-US" sz="1400" dirty="0"/>
              </a:p>
            </p:txBody>
          </p:sp>
        </mc:Choice>
        <mc:Fallback xmlns="">
          <p:sp>
            <p:nvSpPr>
              <p:cNvPr id="13" name="Textfeld 12"/>
              <p:cNvSpPr txBox="1">
                <a:spLocks noRot="1" noChangeAspect="1" noMove="1" noResize="1" noEditPoints="1" noAdjustHandles="1" noChangeArrowheads="1" noChangeShapeType="1" noTextEdit="1"/>
              </p:cNvSpPr>
              <p:nvPr/>
            </p:nvSpPr>
            <p:spPr>
              <a:xfrm>
                <a:off x="9609365" y="458124"/>
                <a:ext cx="2579914" cy="762822"/>
              </a:xfrm>
              <a:prstGeom prst="rect">
                <a:avLst/>
              </a:prstGeom>
              <a:blipFill>
                <a:blip r:embed="rId4"/>
                <a:stretch>
                  <a:fillRect l="-1179" t="-2400" b="-8800"/>
                </a:stretch>
              </a:blipFill>
              <a:ln>
                <a:noFill/>
              </a:ln>
            </p:spPr>
            <p:txBody>
              <a:bodyPr/>
              <a:lstStyle/>
              <a:p>
                <a:r>
                  <a:rPr lang="de-DE">
                    <a:noFill/>
                  </a:rPr>
                  <a:t> </a:t>
                </a:r>
              </a:p>
            </p:txBody>
          </p:sp>
        </mc:Fallback>
      </mc:AlternateContent>
      <p:cxnSp>
        <p:nvCxnSpPr>
          <p:cNvPr id="16" name="Gerader Verbinder 15"/>
          <p:cNvCxnSpPr/>
          <p:nvPr/>
        </p:nvCxnSpPr>
        <p:spPr>
          <a:xfrm>
            <a:off x="714972" y="2824843"/>
            <a:ext cx="4101957" cy="20170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Rechteck 16"/>
              <p:cNvSpPr/>
              <p:nvPr/>
            </p:nvSpPr>
            <p:spPr>
              <a:xfrm>
                <a:off x="4649255" y="4906278"/>
                <a:ext cx="335348" cy="3928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bar>
                        <m:barPr>
                          <m:pos m:val="top"/>
                          <m:ctrlPr>
                            <a:rPr lang="de-DE" i="1">
                              <a:latin typeface="Cambria Math" panose="02040503050406030204" pitchFamily="18" charset="0"/>
                            </a:rPr>
                          </m:ctrlPr>
                        </m:barPr>
                        <m:e>
                          <m:r>
                            <m:rPr>
                              <m:nor/>
                            </m:rPr>
                            <a:rPr lang="de-DE" dirty="0"/>
                            <m:t>L</m:t>
                          </m:r>
                        </m:e>
                      </m:bar>
                    </m:oMath>
                  </m:oMathPara>
                </a14:m>
                <a:endParaRPr lang="de-DE" dirty="0"/>
              </a:p>
            </p:txBody>
          </p:sp>
        </mc:Choice>
        <mc:Fallback xmlns="">
          <p:sp>
            <p:nvSpPr>
              <p:cNvPr id="17" name="Rechteck 16"/>
              <p:cNvSpPr>
                <a:spLocks noRot="1" noChangeAspect="1" noMove="1" noResize="1" noEditPoints="1" noAdjustHandles="1" noChangeArrowheads="1" noChangeShapeType="1" noTextEdit="1"/>
              </p:cNvSpPr>
              <p:nvPr/>
            </p:nvSpPr>
            <p:spPr>
              <a:xfrm>
                <a:off x="4649255" y="4906278"/>
                <a:ext cx="335348" cy="39280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8" name="Rechteck 17"/>
              <p:cNvSpPr/>
              <p:nvPr/>
            </p:nvSpPr>
            <p:spPr>
              <a:xfrm>
                <a:off x="222797" y="2620036"/>
                <a:ext cx="579005" cy="392800"/>
              </a:xfrm>
              <a:prstGeom prst="rect">
                <a:avLst/>
              </a:prstGeom>
            </p:spPr>
            <p:txBody>
              <a:bodyPr wrap="none">
                <a:spAutoFit/>
              </a:bodyPr>
              <a:lstStyle/>
              <a:p>
                <a:r>
                  <a:rPr lang="el-GR" dirty="0" smtClean="0"/>
                  <a:t>ω</a:t>
                </a:r>
                <a:r>
                  <a:rPr lang="de-DE" baseline="-25000" dirty="0" smtClean="0"/>
                  <a:t>1</a:t>
                </a:r>
                <a:r>
                  <a:rPr lang="de-DE" dirty="0" smtClean="0"/>
                  <a:t>∙</a:t>
                </a:r>
                <a14:m>
                  <m:oMath xmlns:m="http://schemas.openxmlformats.org/officeDocument/2006/math">
                    <m:bar>
                      <m:barPr>
                        <m:pos m:val="top"/>
                        <m:ctrlPr>
                          <a:rPr lang="de-DE" i="1">
                            <a:latin typeface="Cambria Math" panose="02040503050406030204" pitchFamily="18" charset="0"/>
                          </a:rPr>
                        </m:ctrlPr>
                      </m:barPr>
                      <m:e>
                        <m:r>
                          <m:rPr>
                            <m:nor/>
                          </m:rPr>
                          <a:rPr lang="de-DE" dirty="0"/>
                          <m:t>L</m:t>
                        </m:r>
                      </m:e>
                    </m:bar>
                  </m:oMath>
                </a14:m>
                <a:endParaRPr lang="de-DE" dirty="0"/>
              </a:p>
            </p:txBody>
          </p:sp>
        </mc:Choice>
        <mc:Fallback xmlns="">
          <p:sp>
            <p:nvSpPr>
              <p:cNvPr id="18" name="Rechteck 17"/>
              <p:cNvSpPr>
                <a:spLocks noRot="1" noChangeAspect="1" noMove="1" noResize="1" noEditPoints="1" noAdjustHandles="1" noChangeArrowheads="1" noChangeShapeType="1" noTextEdit="1"/>
              </p:cNvSpPr>
              <p:nvPr/>
            </p:nvSpPr>
            <p:spPr>
              <a:xfrm>
                <a:off x="222797" y="2620036"/>
                <a:ext cx="579005" cy="392800"/>
              </a:xfrm>
              <a:prstGeom prst="rect">
                <a:avLst/>
              </a:prstGeom>
              <a:blipFill>
                <a:blip r:embed="rId6"/>
                <a:stretch>
                  <a:fillRect l="-9474" t="-3125" b="-25000"/>
                </a:stretch>
              </a:blipFill>
            </p:spPr>
            <p:txBody>
              <a:bodyPr/>
              <a:lstStyle/>
              <a:p>
                <a:r>
                  <a:rPr lang="de-DE">
                    <a:noFill/>
                  </a:rPr>
                  <a:t> </a:t>
                </a:r>
              </a:p>
            </p:txBody>
          </p:sp>
        </mc:Fallback>
      </mc:AlternateContent>
      <p:sp>
        <p:nvSpPr>
          <p:cNvPr id="19" name="Textfeld 18"/>
          <p:cNvSpPr txBox="1"/>
          <p:nvPr/>
        </p:nvSpPr>
        <p:spPr>
          <a:xfrm>
            <a:off x="6308774" y="1226146"/>
            <a:ext cx="5880506" cy="520768"/>
          </a:xfrm>
          <a:prstGeom prst="rect">
            <a:avLst/>
          </a:prstGeom>
          <a:noFill/>
          <a:ln>
            <a:noFill/>
          </a:ln>
        </p:spPr>
        <p:txBody>
          <a:bodyPr vert="horz" wrap="square" lIns="81646" tIns="40823" rIns="81646" bIns="40823" anchorCtr="0" compatLnSpc="0">
            <a:spAutoFit/>
          </a:bodyPr>
          <a:lstStyle/>
          <a:p>
            <a:pPr>
              <a:defRPr/>
            </a:pPr>
            <a:r>
              <a:rPr lang="de-DE" altLang="en-US" sz="1400" dirty="0" smtClean="0"/>
              <a:t>Wie bei der Gewinnmaximierung gehen wir wieder von einem fest vorgegebenen Reallohn </a:t>
            </a:r>
            <a:r>
              <a:rPr lang="el-GR" sz="1400" dirty="0" smtClean="0"/>
              <a:t>ω</a:t>
            </a:r>
            <a:r>
              <a:rPr lang="de-DE" sz="1400" baseline="-25000" dirty="0" smtClean="0"/>
              <a:t>1</a:t>
            </a:r>
            <a:r>
              <a:rPr lang="de-DE" sz="1400" dirty="0" smtClean="0"/>
              <a:t> aus. Die Budgetgerade ergibt sich dann zu:</a:t>
            </a:r>
            <a:endParaRPr lang="en-US" altLang="en-US" sz="1400" dirty="0"/>
          </a:p>
        </p:txBody>
      </p:sp>
      <mc:AlternateContent xmlns:mc="http://schemas.openxmlformats.org/markup-compatibility/2006" xmlns:a14="http://schemas.microsoft.com/office/drawing/2010/main">
        <mc:Choice Requires="a14">
          <p:sp>
            <p:nvSpPr>
              <p:cNvPr id="20" name="Textfeld 19"/>
              <p:cNvSpPr txBox="1"/>
              <p:nvPr/>
            </p:nvSpPr>
            <p:spPr>
              <a:xfrm>
                <a:off x="6308774" y="1716648"/>
                <a:ext cx="5758313" cy="1201148"/>
              </a:xfrm>
              <a:prstGeom prst="rect">
                <a:avLst/>
              </a:prstGeom>
              <a:noFill/>
              <a:ln>
                <a:noFill/>
              </a:ln>
            </p:spPr>
            <p:txBody>
              <a:bodyPr vert="horz" wrap="square" lIns="81646" tIns="40823" rIns="81646" bIns="40823" anchorCtr="0" compatLnSpc="0">
                <a:spAutoFit/>
              </a:bodyPr>
              <a:lstStyle/>
              <a:p>
                <a:pPr>
                  <a:defRPr/>
                </a:pPr>
                <a:r>
                  <a:rPr lang="de-DE" altLang="en-US" sz="1400" dirty="0" smtClean="0"/>
                  <a:t>Und das optimale Freizeitniveau erhält man grafisch, indem man die Indifferenzkurve </a:t>
                </a:r>
                <a:r>
                  <a:rPr lang="de-DE" sz="1400" dirty="0" smtClean="0"/>
                  <a:t>I*</a:t>
                </a:r>
                <a:r>
                  <a:rPr lang="de-DE" sz="1400" baseline="-25000" dirty="0" smtClean="0"/>
                  <a:t>1</a:t>
                </a:r>
                <a:r>
                  <a:rPr lang="de-DE" sz="1400" dirty="0" smtClean="0"/>
                  <a:t> </a:t>
                </a:r>
                <a:r>
                  <a:rPr lang="de-DE" altLang="en-US" sz="1400" dirty="0" smtClean="0"/>
                  <a:t>so weit wie möglich nach außen schiebt in den Punkt wo GRS=Reallohn gilt. </a:t>
                </a:r>
              </a:p>
              <a:p>
                <a:pPr>
                  <a:defRPr/>
                </a:pPr>
                <a:r>
                  <a:rPr lang="de-DE" altLang="en-US" sz="1400" dirty="0" smtClean="0"/>
                  <a:t>Daraus ergibt sich das optimale Arbeitsangebot als</a:t>
                </a:r>
              </a:p>
              <a:p>
                <a:pPr>
                  <a:defRPr/>
                </a:pPr>
                <a:r>
                  <a:rPr lang="de-DE" sz="1400" dirty="0" smtClean="0"/>
                  <a:t>L*(</a:t>
                </a:r>
                <a:r>
                  <a:rPr lang="el-GR" sz="1400" dirty="0"/>
                  <a:t>ω</a:t>
                </a:r>
                <a:r>
                  <a:rPr lang="de-DE" sz="1400" baseline="-25000" dirty="0"/>
                  <a:t>1</a:t>
                </a:r>
                <a:r>
                  <a:rPr lang="de-DE" sz="1400" dirty="0" smtClean="0"/>
                  <a:t>)=</a:t>
                </a:r>
                <a:r>
                  <a:rPr lang="el-GR" sz="1400" dirty="0" smtClean="0"/>
                  <a:t>ω</a:t>
                </a:r>
                <a:r>
                  <a:rPr lang="de-DE" sz="1400" baseline="-25000" dirty="0" smtClean="0"/>
                  <a:t>1</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r>
                      <m:rPr>
                        <m:nor/>
                      </m:rPr>
                      <a:rPr lang="de-DE" sz="1400" b="0" i="0" dirty="0" smtClean="0">
                        <a:latin typeface="Cambria Math" panose="02040503050406030204" pitchFamily="18" charset="0"/>
                      </a:rPr>
                      <m:t> </m:t>
                    </m:r>
                    <m:r>
                      <m:rPr>
                        <m:nor/>
                      </m:rPr>
                      <a:rPr lang="de-DE" sz="1400" dirty="0"/>
                      <m:t>−</m:t>
                    </m:r>
                    <m:r>
                      <m:rPr>
                        <m:nor/>
                      </m:rPr>
                      <a:rPr lang="de-DE" sz="1400" b="0" i="0" dirty="0" smtClean="0"/>
                      <m:t> </m:t>
                    </m:r>
                    <m:r>
                      <m:rPr>
                        <m:nor/>
                      </m:rPr>
                      <a:rPr lang="de-DE" sz="1400" b="0" i="0" dirty="0" smtClean="0"/>
                      <m:t>f</m:t>
                    </m:r>
                  </m:oMath>
                </a14:m>
                <a:r>
                  <a:rPr lang="de-DE" sz="1400" dirty="0" smtClean="0"/>
                  <a:t>*(</a:t>
                </a:r>
                <a:r>
                  <a:rPr lang="el-GR" sz="1400" dirty="0"/>
                  <a:t>ω</a:t>
                </a:r>
                <a:r>
                  <a:rPr lang="de-DE" sz="1400" baseline="-25000" dirty="0"/>
                  <a:t>1</a:t>
                </a:r>
                <a:r>
                  <a:rPr lang="de-DE" sz="1400" dirty="0" smtClean="0"/>
                  <a:t>)</a:t>
                </a:r>
                <a:endParaRPr lang="de-DE" sz="1400" dirty="0"/>
              </a:p>
            </p:txBody>
          </p:sp>
        </mc:Choice>
        <mc:Fallback xmlns="">
          <p:sp>
            <p:nvSpPr>
              <p:cNvPr id="20" name="Textfeld 19"/>
              <p:cNvSpPr txBox="1">
                <a:spLocks noRot="1" noChangeAspect="1" noMove="1" noResize="1" noEditPoints="1" noAdjustHandles="1" noChangeArrowheads="1" noChangeShapeType="1" noTextEdit="1"/>
              </p:cNvSpPr>
              <p:nvPr/>
            </p:nvSpPr>
            <p:spPr>
              <a:xfrm>
                <a:off x="6308774" y="1716648"/>
                <a:ext cx="5758313" cy="1201148"/>
              </a:xfrm>
              <a:prstGeom prst="rect">
                <a:avLst/>
              </a:prstGeom>
              <a:blipFill>
                <a:blip r:embed="rId7"/>
                <a:stretch>
                  <a:fillRect l="-529" t="-1523" b="-8122"/>
                </a:stretch>
              </a:blipFill>
              <a:ln>
                <a:noFill/>
              </a:ln>
            </p:spPr>
            <p:txBody>
              <a:bodyPr/>
              <a:lstStyle/>
              <a:p>
                <a:r>
                  <a:rPr lang="de-DE">
                    <a:noFill/>
                  </a:rPr>
                  <a:t> </a:t>
                </a:r>
              </a:p>
            </p:txBody>
          </p:sp>
        </mc:Fallback>
      </mc:AlternateContent>
      <p:sp>
        <p:nvSpPr>
          <p:cNvPr id="23" name="Rechteck 22"/>
          <p:cNvSpPr/>
          <p:nvPr/>
        </p:nvSpPr>
        <p:spPr>
          <a:xfrm>
            <a:off x="3467574" y="4047172"/>
            <a:ext cx="324128" cy="369332"/>
          </a:xfrm>
          <a:prstGeom prst="rect">
            <a:avLst/>
          </a:prstGeom>
        </p:spPr>
        <p:txBody>
          <a:bodyPr wrap="none">
            <a:spAutoFit/>
          </a:bodyPr>
          <a:lstStyle/>
          <a:p>
            <a:r>
              <a:rPr lang="de-DE" altLang="en-US" dirty="0"/>
              <a:t>●</a:t>
            </a:r>
            <a:endParaRPr lang="de-DE" dirty="0"/>
          </a:p>
        </p:txBody>
      </p:sp>
      <p:sp>
        <p:nvSpPr>
          <p:cNvPr id="24" name="Freihandform 23"/>
          <p:cNvSpPr/>
          <p:nvPr/>
        </p:nvSpPr>
        <p:spPr>
          <a:xfrm>
            <a:off x="1015068" y="1283516"/>
            <a:ext cx="4311941" cy="3280095"/>
          </a:xfrm>
          <a:custGeom>
            <a:avLst/>
            <a:gdLst>
              <a:gd name="connsiteX0" fmla="*/ 0 w 4311941"/>
              <a:gd name="connsiteY0" fmla="*/ 0 h 3280095"/>
              <a:gd name="connsiteX1" fmla="*/ 2114026 w 4311941"/>
              <a:gd name="connsiteY1" fmla="*/ 2667699 h 3280095"/>
              <a:gd name="connsiteX2" fmla="*/ 4311941 w 4311941"/>
              <a:gd name="connsiteY2" fmla="*/ 3280095 h 3280095"/>
            </a:gdLst>
            <a:ahLst/>
            <a:cxnLst>
              <a:cxn ang="0">
                <a:pos x="connsiteX0" y="connsiteY0"/>
              </a:cxn>
              <a:cxn ang="0">
                <a:pos x="connsiteX1" y="connsiteY1"/>
              </a:cxn>
              <a:cxn ang="0">
                <a:pos x="connsiteX2" y="connsiteY2"/>
              </a:cxn>
            </a:cxnLst>
            <a:rect l="l" t="t" r="r" b="b"/>
            <a:pathLst>
              <a:path w="4311941" h="3280095">
                <a:moveTo>
                  <a:pt x="0" y="0"/>
                </a:moveTo>
                <a:cubicBezTo>
                  <a:pt x="697684" y="1060508"/>
                  <a:pt x="1395369" y="2121017"/>
                  <a:pt x="2114026" y="2667699"/>
                </a:cubicBezTo>
                <a:cubicBezTo>
                  <a:pt x="2832683" y="3214382"/>
                  <a:pt x="3572312" y="3247238"/>
                  <a:pt x="4311941" y="328009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r Verbinder 25"/>
          <p:cNvCxnSpPr/>
          <p:nvPr/>
        </p:nvCxnSpPr>
        <p:spPr>
          <a:xfrm>
            <a:off x="3624044" y="4253218"/>
            <a:ext cx="16778" cy="5887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r Verbinder 26"/>
          <p:cNvCxnSpPr/>
          <p:nvPr/>
        </p:nvCxnSpPr>
        <p:spPr>
          <a:xfrm flipH="1" flipV="1">
            <a:off x="723363" y="4212486"/>
            <a:ext cx="2900680" cy="3613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140426" y="3430689"/>
            <a:ext cx="644728" cy="307777"/>
          </a:xfrm>
          <a:prstGeom prst="rect">
            <a:avLst/>
          </a:prstGeom>
        </p:spPr>
        <p:txBody>
          <a:bodyPr wrap="none">
            <a:spAutoFit/>
          </a:bodyPr>
          <a:lstStyle/>
          <a:p>
            <a:r>
              <a:rPr lang="de-DE" sz="1400" dirty="0"/>
              <a:t>c</a:t>
            </a:r>
            <a:r>
              <a:rPr lang="de-DE" sz="1400" dirty="0" smtClean="0"/>
              <a:t>*(</a:t>
            </a:r>
            <a:r>
              <a:rPr lang="el-GR" sz="1400" dirty="0" smtClean="0"/>
              <a:t>ω</a:t>
            </a:r>
            <a:r>
              <a:rPr lang="de-DE" sz="1400" baseline="-25000" dirty="0" smtClean="0"/>
              <a:t>2</a:t>
            </a:r>
            <a:r>
              <a:rPr lang="de-DE" sz="1400" dirty="0" smtClean="0"/>
              <a:t>)</a:t>
            </a:r>
            <a:endParaRPr lang="de-DE" sz="1400" dirty="0"/>
          </a:p>
        </p:txBody>
      </p:sp>
      <p:sp>
        <p:nvSpPr>
          <p:cNvPr id="30" name="Rechteck 29"/>
          <p:cNvSpPr/>
          <p:nvPr/>
        </p:nvSpPr>
        <p:spPr>
          <a:xfrm>
            <a:off x="3458937" y="4861732"/>
            <a:ext cx="623889" cy="307777"/>
          </a:xfrm>
          <a:prstGeom prst="rect">
            <a:avLst/>
          </a:prstGeom>
        </p:spPr>
        <p:txBody>
          <a:bodyPr wrap="none">
            <a:spAutoFit/>
          </a:bodyPr>
          <a:lstStyle/>
          <a:p>
            <a:r>
              <a:rPr lang="de-DE" sz="1400" dirty="0" smtClean="0"/>
              <a:t>f*(</a:t>
            </a:r>
            <a:r>
              <a:rPr lang="el-GR" sz="1400" dirty="0"/>
              <a:t>ω</a:t>
            </a:r>
            <a:r>
              <a:rPr lang="de-DE" sz="1400" baseline="-25000" dirty="0" smtClean="0"/>
              <a:t>1</a:t>
            </a:r>
            <a:r>
              <a:rPr lang="de-DE" sz="1400" dirty="0" smtClean="0"/>
              <a:t>)</a:t>
            </a:r>
            <a:endParaRPr lang="de-DE" sz="1400" dirty="0"/>
          </a:p>
        </p:txBody>
      </p:sp>
      <p:sp>
        <p:nvSpPr>
          <p:cNvPr id="31" name="Textfeld 30"/>
          <p:cNvSpPr txBox="1"/>
          <p:nvPr/>
        </p:nvSpPr>
        <p:spPr>
          <a:xfrm>
            <a:off x="6295699" y="2896901"/>
            <a:ext cx="5884877"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Steigt nun der Reallohn auf </a:t>
            </a:r>
            <a:r>
              <a:rPr lang="el-GR" sz="1400" dirty="0" smtClean="0"/>
              <a:t>ω</a:t>
            </a:r>
            <a:r>
              <a:rPr lang="de-DE" sz="1400" baseline="-25000" dirty="0" smtClean="0"/>
              <a:t>2</a:t>
            </a:r>
            <a:r>
              <a:rPr lang="de-DE" sz="1400" dirty="0" smtClean="0"/>
              <a:t>&gt;</a:t>
            </a:r>
            <a:r>
              <a:rPr lang="el-GR" sz="1400" dirty="0" smtClean="0"/>
              <a:t>ω</a:t>
            </a:r>
            <a:r>
              <a:rPr lang="de-DE" sz="1400" baseline="-25000" dirty="0" smtClean="0"/>
              <a:t>1</a:t>
            </a:r>
            <a:r>
              <a:rPr lang="de-DE" altLang="en-US" sz="1400" dirty="0" smtClean="0"/>
              <a:t>, so dreht sich die Budgetgerade nach rechts.</a:t>
            </a:r>
            <a:endParaRPr lang="en-US" altLang="en-US" sz="1400" dirty="0"/>
          </a:p>
        </p:txBody>
      </p:sp>
      <p:cxnSp>
        <p:nvCxnSpPr>
          <p:cNvPr id="32" name="Gerader Verbinder 31"/>
          <p:cNvCxnSpPr/>
          <p:nvPr/>
        </p:nvCxnSpPr>
        <p:spPr>
          <a:xfrm>
            <a:off x="723363" y="1887415"/>
            <a:ext cx="4094964" cy="2947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Rechteck 32"/>
              <p:cNvSpPr/>
              <p:nvPr/>
            </p:nvSpPr>
            <p:spPr>
              <a:xfrm>
                <a:off x="195244" y="1691014"/>
                <a:ext cx="579005" cy="392800"/>
              </a:xfrm>
              <a:prstGeom prst="rect">
                <a:avLst/>
              </a:prstGeom>
            </p:spPr>
            <p:txBody>
              <a:bodyPr wrap="none">
                <a:spAutoFit/>
              </a:bodyPr>
              <a:lstStyle/>
              <a:p>
                <a:r>
                  <a:rPr lang="el-GR" dirty="0" smtClean="0"/>
                  <a:t>ω</a:t>
                </a:r>
                <a:r>
                  <a:rPr lang="de-DE" baseline="-25000" dirty="0" smtClean="0"/>
                  <a:t>2</a:t>
                </a:r>
                <a:r>
                  <a:rPr lang="de-DE" dirty="0" smtClean="0"/>
                  <a:t>∙</a:t>
                </a:r>
                <a14:m>
                  <m:oMath xmlns:m="http://schemas.openxmlformats.org/officeDocument/2006/math">
                    <m:bar>
                      <m:barPr>
                        <m:pos m:val="top"/>
                        <m:ctrlPr>
                          <a:rPr lang="de-DE" i="1">
                            <a:latin typeface="Cambria Math" panose="02040503050406030204" pitchFamily="18" charset="0"/>
                          </a:rPr>
                        </m:ctrlPr>
                      </m:barPr>
                      <m:e>
                        <m:r>
                          <m:rPr>
                            <m:nor/>
                          </m:rPr>
                          <a:rPr lang="de-DE" dirty="0"/>
                          <m:t>L</m:t>
                        </m:r>
                      </m:e>
                    </m:bar>
                  </m:oMath>
                </a14:m>
                <a:endParaRPr lang="de-DE" dirty="0"/>
              </a:p>
            </p:txBody>
          </p:sp>
        </mc:Choice>
        <mc:Fallback xmlns="">
          <p:sp>
            <p:nvSpPr>
              <p:cNvPr id="33" name="Rechteck 32"/>
              <p:cNvSpPr>
                <a:spLocks noRot="1" noChangeAspect="1" noMove="1" noResize="1" noEditPoints="1" noAdjustHandles="1" noChangeArrowheads="1" noChangeShapeType="1" noTextEdit="1"/>
              </p:cNvSpPr>
              <p:nvPr/>
            </p:nvSpPr>
            <p:spPr>
              <a:xfrm>
                <a:off x="195244" y="1691014"/>
                <a:ext cx="579005" cy="392800"/>
              </a:xfrm>
              <a:prstGeom prst="rect">
                <a:avLst/>
              </a:prstGeom>
              <a:blipFill>
                <a:blip r:embed="rId8"/>
                <a:stretch>
                  <a:fillRect l="-8421" t="-1538" b="-23077"/>
                </a:stretch>
              </a:blipFill>
            </p:spPr>
            <p:txBody>
              <a:bodyPr/>
              <a:lstStyle/>
              <a:p>
                <a:r>
                  <a:rPr lang="de-DE">
                    <a:noFill/>
                  </a:rPr>
                  <a:t> </a:t>
                </a:r>
              </a:p>
            </p:txBody>
          </p:sp>
        </mc:Fallback>
      </mc:AlternateContent>
      <p:sp>
        <p:nvSpPr>
          <p:cNvPr id="35" name="Freihandform 34"/>
          <p:cNvSpPr/>
          <p:nvPr/>
        </p:nvSpPr>
        <p:spPr>
          <a:xfrm>
            <a:off x="1299723" y="1395552"/>
            <a:ext cx="3617622" cy="2665931"/>
          </a:xfrm>
          <a:custGeom>
            <a:avLst/>
            <a:gdLst>
              <a:gd name="connsiteX0" fmla="*/ 0 w 4311941"/>
              <a:gd name="connsiteY0" fmla="*/ 0 h 3280095"/>
              <a:gd name="connsiteX1" fmla="*/ 2114026 w 4311941"/>
              <a:gd name="connsiteY1" fmla="*/ 2667699 h 3280095"/>
              <a:gd name="connsiteX2" fmla="*/ 4311941 w 4311941"/>
              <a:gd name="connsiteY2" fmla="*/ 3280095 h 3280095"/>
            </a:gdLst>
            <a:ahLst/>
            <a:cxnLst>
              <a:cxn ang="0">
                <a:pos x="connsiteX0" y="connsiteY0"/>
              </a:cxn>
              <a:cxn ang="0">
                <a:pos x="connsiteX1" y="connsiteY1"/>
              </a:cxn>
              <a:cxn ang="0">
                <a:pos x="connsiteX2" y="connsiteY2"/>
              </a:cxn>
            </a:cxnLst>
            <a:rect l="l" t="t" r="r" b="b"/>
            <a:pathLst>
              <a:path w="4311941" h="3280095">
                <a:moveTo>
                  <a:pt x="0" y="0"/>
                </a:moveTo>
                <a:cubicBezTo>
                  <a:pt x="697684" y="1060508"/>
                  <a:pt x="1395369" y="2121017"/>
                  <a:pt x="2114026" y="2667699"/>
                </a:cubicBezTo>
                <a:cubicBezTo>
                  <a:pt x="2832683" y="3214382"/>
                  <a:pt x="3572312" y="3247238"/>
                  <a:pt x="4311941" y="328009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p:cNvSpPr/>
          <p:nvPr/>
        </p:nvSpPr>
        <p:spPr>
          <a:xfrm>
            <a:off x="5297792" y="4362902"/>
            <a:ext cx="436338" cy="369332"/>
          </a:xfrm>
          <a:prstGeom prst="rect">
            <a:avLst/>
          </a:prstGeom>
        </p:spPr>
        <p:txBody>
          <a:bodyPr wrap="none">
            <a:spAutoFit/>
          </a:bodyPr>
          <a:lstStyle/>
          <a:p>
            <a:r>
              <a:rPr lang="de-DE" dirty="0" smtClean="0"/>
              <a:t>I*</a:t>
            </a:r>
            <a:r>
              <a:rPr lang="de-DE" baseline="-25000" dirty="0" smtClean="0"/>
              <a:t>1</a:t>
            </a:r>
            <a:endParaRPr lang="de-DE" dirty="0"/>
          </a:p>
        </p:txBody>
      </p:sp>
      <p:sp>
        <p:nvSpPr>
          <p:cNvPr id="37" name="Rechteck 36"/>
          <p:cNvSpPr/>
          <p:nvPr/>
        </p:nvSpPr>
        <p:spPr>
          <a:xfrm>
            <a:off x="4887581" y="3833380"/>
            <a:ext cx="436338" cy="369332"/>
          </a:xfrm>
          <a:prstGeom prst="rect">
            <a:avLst/>
          </a:prstGeom>
        </p:spPr>
        <p:txBody>
          <a:bodyPr wrap="none">
            <a:spAutoFit/>
          </a:bodyPr>
          <a:lstStyle/>
          <a:p>
            <a:r>
              <a:rPr lang="de-DE" dirty="0" smtClean="0"/>
              <a:t>I*</a:t>
            </a:r>
            <a:r>
              <a:rPr lang="de-DE" baseline="-25000" dirty="0" smtClean="0"/>
              <a:t>2</a:t>
            </a:r>
            <a:endParaRPr lang="de-DE" dirty="0"/>
          </a:p>
        </p:txBody>
      </p:sp>
      <p:sp>
        <p:nvSpPr>
          <p:cNvPr id="38" name="Textfeld 37"/>
          <p:cNvSpPr txBox="1"/>
          <p:nvPr/>
        </p:nvSpPr>
        <p:spPr>
          <a:xfrm>
            <a:off x="6308774" y="3147914"/>
            <a:ext cx="5819163" cy="520768"/>
          </a:xfrm>
          <a:prstGeom prst="rect">
            <a:avLst/>
          </a:prstGeom>
          <a:noFill/>
          <a:ln>
            <a:noFill/>
          </a:ln>
        </p:spPr>
        <p:txBody>
          <a:bodyPr vert="horz" wrap="square" lIns="81646" tIns="40823" rIns="81646" bIns="40823" anchorCtr="0" compatLnSpc="0">
            <a:spAutoFit/>
          </a:bodyPr>
          <a:lstStyle/>
          <a:p>
            <a:pPr>
              <a:defRPr/>
            </a:pPr>
            <a:r>
              <a:rPr lang="de-DE" altLang="en-US" sz="1400" dirty="0" smtClean="0"/>
              <a:t>Mit der Annahme, dass der Substitutionseffekt größer als der Einkommens-effekt ist (SE&gt;EE) verschiebt sich dann der neue </a:t>
            </a:r>
            <a:r>
              <a:rPr lang="de-DE" altLang="en-US" sz="1400" dirty="0" err="1" smtClean="0"/>
              <a:t>Optimalpunkt</a:t>
            </a:r>
            <a:r>
              <a:rPr lang="de-DE" altLang="en-US" sz="1400" dirty="0" smtClean="0"/>
              <a:t> nach links oben</a:t>
            </a:r>
            <a:endParaRPr lang="en-US" altLang="en-US" sz="1400" dirty="0"/>
          </a:p>
        </p:txBody>
      </p:sp>
      <p:cxnSp>
        <p:nvCxnSpPr>
          <p:cNvPr id="39" name="Gerader Verbinder 38"/>
          <p:cNvCxnSpPr/>
          <p:nvPr/>
        </p:nvCxnSpPr>
        <p:spPr>
          <a:xfrm>
            <a:off x="3113713" y="3600274"/>
            <a:ext cx="26237" cy="122183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Gerader Verbinder 39"/>
          <p:cNvCxnSpPr/>
          <p:nvPr/>
        </p:nvCxnSpPr>
        <p:spPr>
          <a:xfrm flipH="1" flipV="1">
            <a:off x="713574" y="3576762"/>
            <a:ext cx="2400138" cy="2729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Rechteck 40"/>
          <p:cNvSpPr/>
          <p:nvPr/>
        </p:nvSpPr>
        <p:spPr>
          <a:xfrm>
            <a:off x="130222" y="4051071"/>
            <a:ext cx="644728" cy="307777"/>
          </a:xfrm>
          <a:prstGeom prst="rect">
            <a:avLst/>
          </a:prstGeom>
        </p:spPr>
        <p:txBody>
          <a:bodyPr wrap="none">
            <a:spAutoFit/>
          </a:bodyPr>
          <a:lstStyle/>
          <a:p>
            <a:r>
              <a:rPr lang="de-DE" sz="1400" dirty="0"/>
              <a:t>c</a:t>
            </a:r>
            <a:r>
              <a:rPr lang="de-DE" sz="1400" dirty="0" smtClean="0"/>
              <a:t>*(</a:t>
            </a:r>
            <a:r>
              <a:rPr lang="el-GR" sz="1400" dirty="0"/>
              <a:t>ω</a:t>
            </a:r>
            <a:r>
              <a:rPr lang="de-DE" sz="1400" baseline="-25000" dirty="0" smtClean="0"/>
              <a:t>1</a:t>
            </a:r>
            <a:r>
              <a:rPr lang="de-DE" sz="1400" dirty="0" smtClean="0"/>
              <a:t>)</a:t>
            </a:r>
            <a:endParaRPr lang="de-DE" sz="1400" dirty="0"/>
          </a:p>
        </p:txBody>
      </p:sp>
      <p:sp>
        <p:nvSpPr>
          <p:cNvPr id="42" name="Rechteck 41"/>
          <p:cNvSpPr/>
          <p:nvPr/>
        </p:nvSpPr>
        <p:spPr>
          <a:xfrm>
            <a:off x="2820725" y="4854838"/>
            <a:ext cx="623889" cy="307777"/>
          </a:xfrm>
          <a:prstGeom prst="rect">
            <a:avLst/>
          </a:prstGeom>
        </p:spPr>
        <p:txBody>
          <a:bodyPr wrap="none">
            <a:spAutoFit/>
          </a:bodyPr>
          <a:lstStyle/>
          <a:p>
            <a:r>
              <a:rPr lang="de-DE" sz="1400" dirty="0" smtClean="0"/>
              <a:t>f*(</a:t>
            </a:r>
            <a:r>
              <a:rPr lang="el-GR" sz="1400" dirty="0" smtClean="0"/>
              <a:t>ω</a:t>
            </a:r>
            <a:r>
              <a:rPr lang="de-DE" sz="1400" baseline="-25000" dirty="0" smtClean="0"/>
              <a:t>2</a:t>
            </a:r>
            <a:r>
              <a:rPr lang="de-DE" sz="1400" dirty="0" smtClean="0"/>
              <a:t>)</a:t>
            </a:r>
            <a:endParaRPr lang="de-DE" sz="1400" dirty="0"/>
          </a:p>
        </p:txBody>
      </p:sp>
      <p:sp>
        <p:nvSpPr>
          <p:cNvPr id="45" name="Rechteck 44"/>
          <p:cNvSpPr/>
          <p:nvPr/>
        </p:nvSpPr>
        <p:spPr>
          <a:xfrm>
            <a:off x="2960038" y="3392096"/>
            <a:ext cx="324128" cy="369332"/>
          </a:xfrm>
          <a:prstGeom prst="rect">
            <a:avLst/>
          </a:prstGeom>
        </p:spPr>
        <p:txBody>
          <a:bodyPr wrap="none">
            <a:spAutoFit/>
          </a:bodyPr>
          <a:lstStyle/>
          <a:p>
            <a:r>
              <a:rPr lang="de-DE" altLang="en-US" dirty="0"/>
              <a:t>●</a:t>
            </a:r>
            <a:endParaRPr lang="de-DE" dirty="0"/>
          </a:p>
        </p:txBody>
      </p:sp>
      <mc:AlternateContent xmlns:mc="http://schemas.openxmlformats.org/markup-compatibility/2006" xmlns:a14="http://schemas.microsoft.com/office/drawing/2010/main">
        <mc:Choice Requires="a14">
          <p:sp>
            <p:nvSpPr>
              <p:cNvPr id="48" name="Textfeld 47"/>
              <p:cNvSpPr txBox="1"/>
              <p:nvPr/>
            </p:nvSpPr>
            <p:spPr>
              <a:xfrm>
                <a:off x="6305684" y="3609531"/>
                <a:ext cx="5769724" cy="543660"/>
              </a:xfrm>
              <a:prstGeom prst="rect">
                <a:avLst/>
              </a:prstGeom>
              <a:noFill/>
              <a:ln>
                <a:noFill/>
              </a:ln>
            </p:spPr>
            <p:txBody>
              <a:bodyPr vert="horz" wrap="square" lIns="81646" tIns="40823" rIns="81646" bIns="40823" anchorCtr="0" compatLnSpc="0">
                <a:spAutoFit/>
              </a:bodyPr>
              <a:lstStyle/>
              <a:p>
                <a:pPr>
                  <a:defRPr/>
                </a:pPr>
                <a:r>
                  <a:rPr lang="de-DE" altLang="en-US" sz="1400" dirty="0" smtClean="0"/>
                  <a:t>Im neuen Optimum hat sich das optimale </a:t>
                </a:r>
                <a:r>
                  <a:rPr lang="de-DE" altLang="en-US" sz="1400" dirty="0"/>
                  <a:t>F</a:t>
                </a:r>
                <a:r>
                  <a:rPr lang="de-DE" altLang="en-US" sz="1400" dirty="0" smtClean="0"/>
                  <a:t>reizeitniveau auf </a:t>
                </a:r>
                <a:r>
                  <a:rPr lang="de-DE" sz="1400" dirty="0"/>
                  <a:t>f*(</a:t>
                </a:r>
                <a:r>
                  <a:rPr lang="el-GR" sz="1400" dirty="0"/>
                  <a:t>ω</a:t>
                </a:r>
                <a:r>
                  <a:rPr lang="de-DE" sz="1400" baseline="-25000" dirty="0" smtClean="0"/>
                  <a:t>2</a:t>
                </a:r>
                <a:r>
                  <a:rPr lang="de-DE" sz="1400" dirty="0" smtClean="0"/>
                  <a:t>) </a:t>
                </a:r>
                <a:r>
                  <a:rPr lang="de-DE" altLang="en-US" sz="1400" dirty="0" smtClean="0"/>
                  <a:t>verringert und damit das Arbeitsangebot auf </a:t>
                </a:r>
                <a:r>
                  <a:rPr lang="de-DE" sz="1400" dirty="0"/>
                  <a:t>L*(</a:t>
                </a:r>
                <a:r>
                  <a:rPr lang="el-GR" sz="1400" dirty="0" smtClean="0"/>
                  <a:t>ω</a:t>
                </a:r>
                <a:r>
                  <a:rPr lang="de-DE" sz="1400" baseline="-25000" dirty="0" smtClean="0"/>
                  <a:t>2</a:t>
                </a:r>
                <a:r>
                  <a:rPr lang="de-DE" sz="1400" dirty="0" smtClean="0"/>
                  <a:t>)=</a:t>
                </a:r>
                <a:r>
                  <a:rPr lang="el-GR" sz="1400" dirty="0" smtClean="0"/>
                  <a:t>ω</a:t>
                </a:r>
                <a:r>
                  <a:rPr lang="de-DE" sz="1400" baseline="-25000" dirty="0" smtClean="0"/>
                  <a:t>2</a:t>
                </a:r>
                <a14:m>
                  <m:oMath xmlns:m="http://schemas.openxmlformats.org/officeDocument/2006/math">
                    <m:bar>
                      <m:barPr>
                        <m:pos m:val="top"/>
                        <m:ctrlPr>
                          <a:rPr lang="de-DE" sz="1400" i="1">
                            <a:latin typeface="Cambria Math" panose="02040503050406030204" pitchFamily="18" charset="0"/>
                          </a:rPr>
                        </m:ctrlPr>
                      </m:barPr>
                      <m:e>
                        <m:r>
                          <m:rPr>
                            <m:nor/>
                          </m:rPr>
                          <a:rPr lang="de-DE" sz="1400" dirty="0"/>
                          <m:t>L</m:t>
                        </m:r>
                      </m:e>
                    </m:bar>
                    <m:r>
                      <m:rPr>
                        <m:nor/>
                      </m:rPr>
                      <a:rPr lang="de-DE" sz="1400" dirty="0">
                        <a:latin typeface="Cambria Math" panose="02040503050406030204" pitchFamily="18" charset="0"/>
                      </a:rPr>
                      <m:t> </m:t>
                    </m:r>
                    <m:r>
                      <m:rPr>
                        <m:nor/>
                      </m:rPr>
                      <a:rPr lang="de-DE" sz="1400" dirty="0"/>
                      <m:t>− </m:t>
                    </m:r>
                    <m:r>
                      <m:rPr>
                        <m:nor/>
                      </m:rPr>
                      <a:rPr lang="de-DE" sz="1400" b="0" i="0" dirty="0" smtClean="0"/>
                      <m:t>f</m:t>
                    </m:r>
                  </m:oMath>
                </a14:m>
                <a:r>
                  <a:rPr lang="de-DE" sz="1400" dirty="0" smtClean="0"/>
                  <a:t>*(</a:t>
                </a:r>
                <a:r>
                  <a:rPr lang="el-GR" sz="1400" dirty="0" smtClean="0"/>
                  <a:t>ω</a:t>
                </a:r>
                <a:r>
                  <a:rPr lang="de-DE" sz="1400" baseline="-25000" dirty="0" smtClean="0"/>
                  <a:t>2</a:t>
                </a:r>
                <a:r>
                  <a:rPr lang="de-DE" sz="1400" dirty="0" smtClean="0"/>
                  <a:t>) erhöht</a:t>
                </a:r>
                <a:endParaRPr lang="de-DE" sz="1400" dirty="0"/>
              </a:p>
            </p:txBody>
          </p:sp>
        </mc:Choice>
        <mc:Fallback xmlns="">
          <p:sp>
            <p:nvSpPr>
              <p:cNvPr id="48" name="Textfeld 47"/>
              <p:cNvSpPr txBox="1">
                <a:spLocks noRot="1" noChangeAspect="1" noMove="1" noResize="1" noEditPoints="1" noAdjustHandles="1" noChangeArrowheads="1" noChangeShapeType="1" noTextEdit="1"/>
              </p:cNvSpPr>
              <p:nvPr/>
            </p:nvSpPr>
            <p:spPr>
              <a:xfrm>
                <a:off x="6305684" y="3609531"/>
                <a:ext cx="5769724" cy="543660"/>
              </a:xfrm>
              <a:prstGeom prst="rect">
                <a:avLst/>
              </a:prstGeom>
              <a:blipFill>
                <a:blip r:embed="rId9"/>
                <a:stretch>
                  <a:fillRect l="-528" t="-3371" b="-19101"/>
                </a:stretch>
              </a:blipFill>
              <a:ln>
                <a:noFill/>
              </a:ln>
            </p:spPr>
            <p:txBody>
              <a:bodyPr/>
              <a:lstStyle/>
              <a:p>
                <a:r>
                  <a:rPr lang="de-DE">
                    <a:noFill/>
                  </a:rPr>
                  <a:t> </a:t>
                </a:r>
              </a:p>
            </p:txBody>
          </p:sp>
        </mc:Fallback>
      </mc:AlternateContent>
      <p:sp>
        <p:nvSpPr>
          <p:cNvPr id="50" name="Textfeld 49"/>
          <p:cNvSpPr txBox="1"/>
          <p:nvPr/>
        </p:nvSpPr>
        <p:spPr>
          <a:xfrm>
            <a:off x="7218281" y="4131047"/>
            <a:ext cx="4967582"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Dieses Procedere wird wieder für alle Reallohnniveaus durchgeführt und wir erhalten das gängige Ergebnis, dass wir bereit sind umso mehr zu arbeiten, je höher der Lohn ist</a:t>
            </a:r>
            <a:endParaRPr lang="de-DE" sz="1400" dirty="0"/>
          </a:p>
        </p:txBody>
      </p:sp>
      <p:cxnSp>
        <p:nvCxnSpPr>
          <p:cNvPr id="51" name="Straight Arrow Connector 7"/>
          <p:cNvCxnSpPr/>
          <p:nvPr/>
        </p:nvCxnSpPr>
        <p:spPr>
          <a:xfrm flipV="1">
            <a:off x="8132246" y="6467914"/>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9"/>
          <p:cNvCxnSpPr/>
          <p:nvPr/>
        </p:nvCxnSpPr>
        <p:spPr>
          <a:xfrm flipV="1">
            <a:off x="8132246" y="4923931"/>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Rechteck 56"/>
          <p:cNvSpPr/>
          <p:nvPr/>
        </p:nvSpPr>
        <p:spPr>
          <a:xfrm>
            <a:off x="7779264" y="5037699"/>
            <a:ext cx="352982" cy="369332"/>
          </a:xfrm>
          <a:prstGeom prst="rect">
            <a:avLst/>
          </a:prstGeom>
        </p:spPr>
        <p:txBody>
          <a:bodyPr wrap="none">
            <a:spAutoFit/>
          </a:bodyPr>
          <a:lstStyle/>
          <a:p>
            <a:r>
              <a:rPr lang="de-DE" dirty="0" smtClean="0"/>
              <a:t>L</a:t>
            </a:r>
            <a:r>
              <a:rPr lang="de-DE" baseline="30000" dirty="0" smtClean="0"/>
              <a:t>S</a:t>
            </a:r>
            <a:endParaRPr lang="de-DE" baseline="30000" dirty="0"/>
          </a:p>
        </p:txBody>
      </p:sp>
      <p:sp>
        <p:nvSpPr>
          <p:cNvPr id="58" name="Rechteck 57"/>
          <p:cNvSpPr/>
          <p:nvPr/>
        </p:nvSpPr>
        <p:spPr>
          <a:xfrm>
            <a:off x="9951920" y="6419882"/>
            <a:ext cx="344966" cy="369332"/>
          </a:xfrm>
          <a:prstGeom prst="rect">
            <a:avLst/>
          </a:prstGeom>
        </p:spPr>
        <p:txBody>
          <a:bodyPr wrap="none">
            <a:spAutoFit/>
          </a:bodyPr>
          <a:lstStyle/>
          <a:p>
            <a:r>
              <a:rPr lang="el-GR" dirty="0"/>
              <a:t>ω</a:t>
            </a:r>
            <a:endParaRPr lang="de-DE" dirty="0"/>
          </a:p>
        </p:txBody>
      </p:sp>
      <p:sp>
        <p:nvSpPr>
          <p:cNvPr id="59" name="Freihandform 58"/>
          <p:cNvSpPr/>
          <p:nvPr/>
        </p:nvSpPr>
        <p:spPr>
          <a:xfrm>
            <a:off x="8388991" y="5318620"/>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720346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7" grpId="0"/>
      <p:bldP spid="18" grpId="0"/>
      <p:bldP spid="19" grpId="0"/>
      <p:bldP spid="20" grpId="0"/>
      <p:bldP spid="23" grpId="0"/>
      <p:bldP spid="24" grpId="0" animBg="1"/>
      <p:bldP spid="29" grpId="0"/>
      <p:bldP spid="30" grpId="0"/>
      <p:bldP spid="31" grpId="0"/>
      <p:bldP spid="33" grpId="0"/>
      <p:bldP spid="35" grpId="0" animBg="1"/>
      <p:bldP spid="36" grpId="0"/>
      <p:bldP spid="37" grpId="0"/>
      <p:bldP spid="38" grpId="0"/>
      <p:bldP spid="41" grpId="0"/>
      <p:bldP spid="42" grpId="0"/>
      <p:bldP spid="45" grpId="0"/>
      <p:bldP spid="48" grpId="0"/>
      <p:bldP spid="50" grpId="0"/>
      <p:bldP spid="57" grpId="0"/>
      <p:bldP spid="58" grpId="0"/>
      <p:bldP spid="5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80832" y="0"/>
            <a:ext cx="5736348"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Arbeitsmarkt und Güterangebot</a:t>
            </a:r>
            <a:endParaRPr lang="de-DE" sz="3266" dirty="0">
              <a:latin typeface="Arial" pitchFamily="18"/>
              <a:ea typeface="Droid Sans Fallback" pitchFamily="2"/>
              <a:cs typeface="Lohit Hindi" pitchFamily="2"/>
            </a:endParaRPr>
          </a:p>
        </p:txBody>
      </p:sp>
      <p:sp>
        <p:nvSpPr>
          <p:cNvPr id="4" name="Textfeld 3"/>
          <p:cNvSpPr txBox="1"/>
          <p:nvPr/>
        </p:nvSpPr>
        <p:spPr>
          <a:xfrm>
            <a:off x="81643" y="673401"/>
            <a:ext cx="11968843" cy="646059"/>
          </a:xfrm>
          <a:prstGeom prst="rect">
            <a:avLst/>
          </a:prstGeom>
          <a:noFill/>
          <a:ln>
            <a:noFill/>
          </a:ln>
        </p:spPr>
        <p:txBody>
          <a:bodyPr vert="horz" wrap="square" lIns="81646" tIns="40823" rIns="81646" bIns="40823" anchorCtr="0" compatLnSpc="0">
            <a:spAutoFit/>
          </a:bodyPr>
          <a:lstStyle/>
          <a:p>
            <a:r>
              <a:rPr lang="de-DE" dirty="0"/>
              <a:t>Das </a:t>
            </a:r>
            <a:r>
              <a:rPr lang="de-DE" dirty="0" smtClean="0"/>
              <a:t>Güterangebot </a:t>
            </a:r>
            <a:r>
              <a:rPr lang="de-DE" dirty="0"/>
              <a:t>wird in der Neoklassik vornehmlich durch den Arbeitsmarkt bestimmt </a:t>
            </a:r>
            <a:r>
              <a:rPr lang="de-DE" dirty="0" smtClean="0"/>
              <a:t>und damit erhalten wir aus dem Arbeitsmarktgleichgewicht auf dem sich der gleichgewichtige Reallohn bildet das Produktionsniveau Y</a:t>
            </a:r>
            <a:r>
              <a:rPr lang="de-DE" baseline="30000" dirty="0" smtClean="0"/>
              <a:t>S</a:t>
            </a:r>
            <a:r>
              <a:rPr lang="de-DE" dirty="0" smtClean="0"/>
              <a:t>(</a:t>
            </a:r>
            <a:r>
              <a:rPr lang="el-GR" dirty="0"/>
              <a:t>ω</a:t>
            </a:r>
            <a:r>
              <a:rPr lang="de-DE" dirty="0" smtClean="0"/>
              <a:t>*) der Volkswirtschaft</a:t>
            </a:r>
            <a:endParaRPr lang="en-US" altLang="en-US" sz="2000" dirty="0"/>
          </a:p>
        </p:txBody>
      </p:sp>
      <p:cxnSp>
        <p:nvCxnSpPr>
          <p:cNvPr id="6" name="Straight Arrow Connector 7"/>
          <p:cNvCxnSpPr/>
          <p:nvPr/>
        </p:nvCxnSpPr>
        <p:spPr>
          <a:xfrm flipV="1">
            <a:off x="4148068" y="3487939"/>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9"/>
          <p:cNvCxnSpPr/>
          <p:nvPr/>
        </p:nvCxnSpPr>
        <p:spPr>
          <a:xfrm flipV="1">
            <a:off x="4148068" y="1943956"/>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3795086" y="2057724"/>
            <a:ext cx="282450" cy="369332"/>
          </a:xfrm>
          <a:prstGeom prst="rect">
            <a:avLst/>
          </a:prstGeom>
        </p:spPr>
        <p:txBody>
          <a:bodyPr wrap="none">
            <a:spAutoFit/>
          </a:bodyPr>
          <a:lstStyle/>
          <a:p>
            <a:r>
              <a:rPr lang="de-DE" dirty="0" smtClean="0"/>
              <a:t>L</a:t>
            </a:r>
            <a:endParaRPr lang="de-DE" baseline="30000" dirty="0"/>
          </a:p>
        </p:txBody>
      </p:sp>
      <p:sp>
        <p:nvSpPr>
          <p:cNvPr id="9" name="Rechteck 8"/>
          <p:cNvSpPr/>
          <p:nvPr/>
        </p:nvSpPr>
        <p:spPr>
          <a:xfrm>
            <a:off x="5967742" y="3439907"/>
            <a:ext cx="344966" cy="369332"/>
          </a:xfrm>
          <a:prstGeom prst="rect">
            <a:avLst/>
          </a:prstGeom>
        </p:spPr>
        <p:txBody>
          <a:bodyPr wrap="none">
            <a:spAutoFit/>
          </a:bodyPr>
          <a:lstStyle/>
          <a:p>
            <a:r>
              <a:rPr lang="el-GR" dirty="0"/>
              <a:t>ω</a:t>
            </a:r>
            <a:endParaRPr lang="de-DE" dirty="0"/>
          </a:p>
        </p:txBody>
      </p:sp>
      <p:sp>
        <p:nvSpPr>
          <p:cNvPr id="10" name="Freihandform 9"/>
          <p:cNvSpPr/>
          <p:nvPr/>
        </p:nvSpPr>
        <p:spPr>
          <a:xfrm>
            <a:off x="4404813" y="2338645"/>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1" name="Rechteck 10"/>
          <p:cNvSpPr/>
          <p:nvPr/>
        </p:nvSpPr>
        <p:spPr>
          <a:xfrm>
            <a:off x="4324442" y="2322440"/>
            <a:ext cx="521297" cy="276999"/>
          </a:xfrm>
          <a:prstGeom prst="rect">
            <a:avLst/>
          </a:prstGeom>
        </p:spPr>
        <p:txBody>
          <a:bodyPr wrap="none">
            <a:spAutoFit/>
          </a:bodyPr>
          <a:lstStyle/>
          <a:p>
            <a:r>
              <a:rPr lang="de-DE" sz="1200" dirty="0" smtClean="0"/>
              <a:t>L</a:t>
            </a:r>
            <a:r>
              <a:rPr lang="de-DE" sz="1200" baseline="30000" dirty="0"/>
              <a:t>D</a:t>
            </a:r>
            <a:r>
              <a:rPr lang="de-DE" sz="1200" dirty="0" smtClean="0"/>
              <a:t>(</a:t>
            </a:r>
            <a:r>
              <a:rPr lang="el-GR" sz="1200" dirty="0" smtClean="0"/>
              <a:t>ω</a:t>
            </a:r>
            <a:r>
              <a:rPr lang="de-DE" sz="1200" dirty="0" smtClean="0"/>
              <a:t>)</a:t>
            </a:r>
            <a:endParaRPr lang="de-DE" sz="1200" dirty="0"/>
          </a:p>
        </p:txBody>
      </p:sp>
      <p:sp>
        <p:nvSpPr>
          <p:cNvPr id="12" name="Freihandform 11"/>
          <p:cNvSpPr/>
          <p:nvPr/>
        </p:nvSpPr>
        <p:spPr>
          <a:xfrm>
            <a:off x="4985529" y="2314604"/>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3" name="Rechteck 12"/>
          <p:cNvSpPr/>
          <p:nvPr/>
        </p:nvSpPr>
        <p:spPr>
          <a:xfrm>
            <a:off x="5801665" y="2120529"/>
            <a:ext cx="495649" cy="276999"/>
          </a:xfrm>
          <a:prstGeom prst="rect">
            <a:avLst/>
          </a:prstGeom>
        </p:spPr>
        <p:txBody>
          <a:bodyPr wrap="none">
            <a:spAutoFit/>
          </a:bodyPr>
          <a:lstStyle/>
          <a:p>
            <a:r>
              <a:rPr lang="de-DE" sz="1200" dirty="0" smtClean="0"/>
              <a:t>L</a:t>
            </a:r>
            <a:r>
              <a:rPr lang="de-DE" sz="1200" baseline="30000" dirty="0" smtClean="0"/>
              <a:t>S</a:t>
            </a:r>
            <a:r>
              <a:rPr lang="de-DE" sz="1200" dirty="0" smtClean="0"/>
              <a:t>(</a:t>
            </a:r>
            <a:r>
              <a:rPr lang="el-GR" sz="1200" dirty="0" smtClean="0"/>
              <a:t>ω</a:t>
            </a:r>
            <a:r>
              <a:rPr lang="de-DE" sz="1200" dirty="0" smtClean="0"/>
              <a:t>)</a:t>
            </a:r>
            <a:endParaRPr lang="de-DE" sz="1200" dirty="0"/>
          </a:p>
        </p:txBody>
      </p:sp>
      <p:cxnSp>
        <p:nvCxnSpPr>
          <p:cNvPr id="14" name="Gerader Verbinder 13"/>
          <p:cNvCxnSpPr/>
          <p:nvPr/>
        </p:nvCxnSpPr>
        <p:spPr>
          <a:xfrm>
            <a:off x="5302686" y="2881174"/>
            <a:ext cx="16778" cy="5887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H="1">
            <a:off x="4148068" y="2899239"/>
            <a:ext cx="114467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813962" y="2696508"/>
            <a:ext cx="397866" cy="369332"/>
          </a:xfrm>
          <a:prstGeom prst="rect">
            <a:avLst/>
          </a:prstGeom>
        </p:spPr>
        <p:txBody>
          <a:bodyPr wrap="none">
            <a:spAutoFit/>
          </a:bodyPr>
          <a:lstStyle/>
          <a:p>
            <a:r>
              <a:rPr lang="de-DE" dirty="0" smtClean="0"/>
              <a:t>L*</a:t>
            </a:r>
            <a:endParaRPr lang="de-DE" baseline="30000" dirty="0"/>
          </a:p>
        </p:txBody>
      </p:sp>
      <p:sp>
        <p:nvSpPr>
          <p:cNvPr id="20" name="Rechteck 19"/>
          <p:cNvSpPr/>
          <p:nvPr/>
        </p:nvSpPr>
        <p:spPr>
          <a:xfrm>
            <a:off x="5146714" y="3487378"/>
            <a:ext cx="476378" cy="369332"/>
          </a:xfrm>
          <a:prstGeom prst="rect">
            <a:avLst/>
          </a:prstGeom>
        </p:spPr>
        <p:txBody>
          <a:bodyPr wrap="square">
            <a:spAutoFit/>
          </a:bodyPr>
          <a:lstStyle/>
          <a:p>
            <a:r>
              <a:rPr lang="el-GR" dirty="0" smtClean="0"/>
              <a:t>ω</a:t>
            </a:r>
            <a:r>
              <a:rPr lang="de-DE" dirty="0" smtClean="0"/>
              <a:t>*</a:t>
            </a:r>
            <a:endParaRPr lang="de-DE" baseline="30000" dirty="0"/>
          </a:p>
        </p:txBody>
      </p:sp>
      <p:sp>
        <p:nvSpPr>
          <p:cNvPr id="21" name="Textfeld 20"/>
          <p:cNvSpPr txBox="1"/>
          <p:nvPr/>
        </p:nvSpPr>
        <p:spPr>
          <a:xfrm>
            <a:off x="25943" y="4032383"/>
            <a:ext cx="11968843" cy="927868"/>
          </a:xfrm>
          <a:prstGeom prst="rect">
            <a:avLst/>
          </a:prstGeom>
          <a:noFill/>
          <a:ln>
            <a:noFill/>
          </a:ln>
        </p:spPr>
        <p:txBody>
          <a:bodyPr vert="horz" wrap="square" lIns="81646" tIns="40823" rIns="81646" bIns="40823" anchorCtr="0" compatLnSpc="0">
            <a:spAutoFit/>
          </a:bodyPr>
          <a:lstStyle/>
          <a:p>
            <a:r>
              <a:rPr lang="de-DE" dirty="0" smtClean="0"/>
              <a:t>Umgekehrt zum </a:t>
            </a:r>
            <a:r>
              <a:rPr lang="de-DE" dirty="0" err="1" smtClean="0"/>
              <a:t>Keynesianischen</a:t>
            </a:r>
            <a:r>
              <a:rPr lang="de-DE" dirty="0" smtClean="0"/>
              <a:t> Modell geht man in der Neoklassik von der </a:t>
            </a:r>
            <a:r>
              <a:rPr lang="de-DE" b="1" dirty="0" smtClean="0"/>
              <a:t>Angebotsseite Y</a:t>
            </a:r>
            <a:r>
              <a:rPr lang="de-DE" b="1" baseline="30000" dirty="0" smtClean="0"/>
              <a:t>S </a:t>
            </a:r>
            <a:r>
              <a:rPr lang="de-DE" dirty="0" smtClean="0"/>
              <a:t>aus und nimmt an, dass diese das Produktionsniveau der Volkswirtschaft bestimmt und es zum Ausgleich von Angebot und Nachfrage (</a:t>
            </a:r>
            <a:r>
              <a:rPr lang="de-DE" b="1" dirty="0" smtClean="0"/>
              <a:t>Y</a:t>
            </a:r>
            <a:r>
              <a:rPr lang="de-DE" b="1" baseline="30000" dirty="0" smtClean="0"/>
              <a:t>S</a:t>
            </a:r>
            <a:r>
              <a:rPr lang="de-DE" b="1" dirty="0" smtClean="0"/>
              <a:t>=Y</a:t>
            </a:r>
            <a:r>
              <a:rPr lang="de-DE" b="1" baseline="30000" dirty="0" smtClean="0"/>
              <a:t>D</a:t>
            </a:r>
            <a:r>
              <a:rPr lang="de-DE" dirty="0" smtClean="0"/>
              <a:t>) dadurch kommt, dass diesmal die Nachfrage dem Angebot folgt</a:t>
            </a:r>
            <a:endParaRPr lang="en-US" altLang="en-US" sz="2000" dirty="0"/>
          </a:p>
        </p:txBody>
      </p:sp>
    </p:spTree>
    <p:extLst>
      <p:ext uri="{BB962C8B-B14F-4D97-AF65-F5344CB8AC3E}">
        <p14:creationId xmlns:p14="http://schemas.microsoft.com/office/powerpoint/2010/main" val="654107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p:bldP spid="19"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989146" y="90472"/>
            <a:ext cx="3350567"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Gesetz von </a:t>
            </a:r>
            <a:r>
              <a:rPr lang="de-DE" sz="3266" b="1" dirty="0" err="1" smtClean="0"/>
              <a:t>Walras</a:t>
            </a:r>
            <a:endParaRPr lang="de-DE" sz="3266"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6332" y="612407"/>
            <a:ext cx="10739336" cy="5861785"/>
          </a:xfrm>
          <a:prstGeom prst="rect">
            <a:avLst/>
          </a:prstGeom>
        </p:spPr>
      </p:pic>
    </p:spTree>
    <p:extLst>
      <p:ext uri="{BB962C8B-B14F-4D97-AF65-F5344CB8AC3E}">
        <p14:creationId xmlns:p14="http://schemas.microsoft.com/office/powerpoint/2010/main" val="380756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827955" y="123129"/>
            <a:ext cx="789559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Saysche Theorem und </a:t>
            </a:r>
            <a:r>
              <a:rPr lang="de-DE" sz="2400" b="1" dirty="0" smtClean="0"/>
              <a:t>natürliche </a:t>
            </a:r>
            <a:r>
              <a:rPr lang="de-DE" sz="2400" b="1" dirty="0"/>
              <a:t>Arbeitslosigkeit</a:t>
            </a:r>
            <a:endParaRPr lang="de-DE" sz="2400" b="1"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1244630" y="581253"/>
            <a:ext cx="9062242" cy="5836603"/>
          </a:xfrm>
          <a:prstGeom prst="rect">
            <a:avLst/>
          </a:prstGeom>
        </p:spPr>
      </p:pic>
    </p:spTree>
    <p:extLst>
      <p:ext uri="{BB962C8B-B14F-4D97-AF65-F5344CB8AC3E}">
        <p14:creationId xmlns:p14="http://schemas.microsoft.com/office/powerpoint/2010/main" val="3483266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91125" y="57814"/>
            <a:ext cx="4081665"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Neoklassik: Geldmarkt</a:t>
            </a:r>
            <a:endParaRPr lang="de-DE" sz="3266"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1137274" y="651488"/>
            <a:ext cx="9201721" cy="5913211"/>
          </a:xfrm>
          <a:prstGeom prst="rect">
            <a:avLst/>
          </a:prstGeom>
        </p:spPr>
      </p:pic>
    </p:spTree>
    <p:extLst>
      <p:ext uri="{BB962C8B-B14F-4D97-AF65-F5344CB8AC3E}">
        <p14:creationId xmlns:p14="http://schemas.microsoft.com/office/powerpoint/2010/main" val="4250986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Freihandform 14"/>
          <p:cNvSpPr/>
          <p:nvPr/>
        </p:nvSpPr>
        <p:spPr>
          <a:xfrm>
            <a:off x="3321118" y="1262748"/>
            <a:ext cx="2065787" cy="1357556"/>
          </a:xfrm>
          <a:custGeom>
            <a:avLst/>
            <a:gdLst>
              <a:gd name="connsiteX0" fmla="*/ 0 w 2882900"/>
              <a:gd name="connsiteY0" fmla="*/ 0 h 2089150"/>
              <a:gd name="connsiteX1" fmla="*/ 1149350 w 2882900"/>
              <a:gd name="connsiteY1" fmla="*/ 1511300 h 2089150"/>
              <a:gd name="connsiteX2" fmla="*/ 2882900 w 2882900"/>
              <a:gd name="connsiteY2" fmla="*/ 2089150 h 2089150"/>
              <a:gd name="connsiteX3" fmla="*/ 2882900 w 2882900"/>
              <a:gd name="connsiteY3" fmla="*/ 2089150 h 2089150"/>
            </a:gdLst>
            <a:ahLst/>
            <a:cxnLst>
              <a:cxn ang="0">
                <a:pos x="connsiteX0" y="connsiteY0"/>
              </a:cxn>
              <a:cxn ang="0">
                <a:pos x="connsiteX1" y="connsiteY1"/>
              </a:cxn>
              <a:cxn ang="0">
                <a:pos x="connsiteX2" y="connsiteY2"/>
              </a:cxn>
              <a:cxn ang="0">
                <a:pos x="connsiteX3" y="connsiteY3"/>
              </a:cxn>
            </a:cxnLst>
            <a:rect l="l" t="t" r="r" b="b"/>
            <a:pathLst>
              <a:path w="2882900" h="2089150">
                <a:moveTo>
                  <a:pt x="0" y="0"/>
                </a:moveTo>
                <a:cubicBezTo>
                  <a:pt x="334433" y="581554"/>
                  <a:pt x="668867" y="1163108"/>
                  <a:pt x="1149350" y="1511300"/>
                </a:cubicBezTo>
                <a:cubicBezTo>
                  <a:pt x="1629833" y="1859492"/>
                  <a:pt x="2882900" y="2089150"/>
                  <a:pt x="2882900" y="2089150"/>
                </a:cubicBezTo>
                <a:lnTo>
                  <a:pt x="2882900" y="208915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Freihandform 15"/>
          <p:cNvSpPr/>
          <p:nvPr/>
        </p:nvSpPr>
        <p:spPr>
          <a:xfrm>
            <a:off x="2987828" y="3021843"/>
            <a:ext cx="1641075" cy="1499099"/>
          </a:xfrm>
          <a:custGeom>
            <a:avLst/>
            <a:gdLst>
              <a:gd name="connsiteX0" fmla="*/ 0 w 3238150"/>
              <a:gd name="connsiteY0" fmla="*/ 0 h 2306972"/>
              <a:gd name="connsiteX1" fmla="*/ 1853967 w 3238150"/>
              <a:gd name="connsiteY1" fmla="*/ 713064 h 2306972"/>
              <a:gd name="connsiteX2" fmla="*/ 3238150 w 3238150"/>
              <a:gd name="connsiteY2" fmla="*/ 2306972 h 2306972"/>
              <a:gd name="connsiteX3" fmla="*/ 3238150 w 3238150"/>
              <a:gd name="connsiteY3" fmla="*/ 2306972 h 2306972"/>
            </a:gdLst>
            <a:ahLst/>
            <a:cxnLst>
              <a:cxn ang="0">
                <a:pos x="connsiteX0" y="connsiteY0"/>
              </a:cxn>
              <a:cxn ang="0">
                <a:pos x="connsiteX1" y="connsiteY1"/>
              </a:cxn>
              <a:cxn ang="0">
                <a:pos x="connsiteX2" y="connsiteY2"/>
              </a:cxn>
              <a:cxn ang="0">
                <a:pos x="connsiteX3" y="connsiteY3"/>
              </a:cxn>
            </a:cxnLst>
            <a:rect l="l" t="t" r="r" b="b"/>
            <a:pathLst>
              <a:path w="3238150" h="2306972">
                <a:moveTo>
                  <a:pt x="0" y="0"/>
                </a:moveTo>
                <a:cubicBezTo>
                  <a:pt x="657137" y="164284"/>
                  <a:pt x="1314275" y="328569"/>
                  <a:pt x="1853967" y="713064"/>
                </a:cubicBezTo>
                <a:cubicBezTo>
                  <a:pt x="2393659" y="1097559"/>
                  <a:pt x="3238150" y="2306972"/>
                  <a:pt x="3238150" y="2306972"/>
                </a:cubicBezTo>
                <a:lnTo>
                  <a:pt x="3238150" y="2306972"/>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16"/>
          <p:cNvSpPr/>
          <p:nvPr/>
        </p:nvSpPr>
        <p:spPr>
          <a:xfrm>
            <a:off x="690735" y="3174478"/>
            <a:ext cx="1960460" cy="1089338"/>
          </a:xfrm>
          <a:custGeom>
            <a:avLst/>
            <a:gdLst>
              <a:gd name="connsiteX0" fmla="*/ 2735912 w 2735912"/>
              <a:gd name="connsiteY0" fmla="*/ 0 h 1676388"/>
              <a:gd name="connsiteX1" fmla="*/ 1704066 w 2735912"/>
              <a:gd name="connsiteY1" fmla="*/ 1023457 h 1676388"/>
              <a:gd name="connsiteX2" fmla="*/ 152102 w 2735912"/>
              <a:gd name="connsiteY2" fmla="*/ 1619075 h 1676388"/>
              <a:gd name="connsiteX3" fmla="*/ 143713 w 2735912"/>
              <a:gd name="connsiteY3" fmla="*/ 1619075 h 1676388"/>
            </a:gdLst>
            <a:ahLst/>
            <a:cxnLst>
              <a:cxn ang="0">
                <a:pos x="connsiteX0" y="connsiteY0"/>
              </a:cxn>
              <a:cxn ang="0">
                <a:pos x="connsiteX1" y="connsiteY1"/>
              </a:cxn>
              <a:cxn ang="0">
                <a:pos x="connsiteX2" y="connsiteY2"/>
              </a:cxn>
              <a:cxn ang="0">
                <a:pos x="connsiteX3" y="connsiteY3"/>
              </a:cxn>
            </a:cxnLst>
            <a:rect l="l" t="t" r="r" b="b"/>
            <a:pathLst>
              <a:path w="2735912" h="1676388">
                <a:moveTo>
                  <a:pt x="2735912" y="0"/>
                </a:moveTo>
                <a:cubicBezTo>
                  <a:pt x="2435306" y="376805"/>
                  <a:pt x="2134701" y="753611"/>
                  <a:pt x="1704066" y="1023457"/>
                </a:cubicBezTo>
                <a:cubicBezTo>
                  <a:pt x="1273431" y="1293303"/>
                  <a:pt x="152102" y="1619075"/>
                  <a:pt x="152102" y="1619075"/>
                </a:cubicBezTo>
                <a:cubicBezTo>
                  <a:pt x="-107957" y="1718345"/>
                  <a:pt x="17878" y="1668710"/>
                  <a:pt x="143713" y="161907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17"/>
          <p:cNvSpPr/>
          <p:nvPr/>
        </p:nvSpPr>
        <p:spPr>
          <a:xfrm>
            <a:off x="1112313" y="3327114"/>
            <a:ext cx="1382591" cy="1013937"/>
          </a:xfrm>
          <a:custGeom>
            <a:avLst/>
            <a:gdLst>
              <a:gd name="connsiteX0" fmla="*/ 0 w 1929468"/>
              <a:gd name="connsiteY0" fmla="*/ 0 h 1560353"/>
              <a:gd name="connsiteX1" fmla="*/ 1124125 w 1929468"/>
              <a:gd name="connsiteY1" fmla="*/ 402672 h 1560353"/>
              <a:gd name="connsiteX2" fmla="*/ 1929468 w 1929468"/>
              <a:gd name="connsiteY2" fmla="*/ 1560353 h 1560353"/>
            </a:gdLst>
            <a:ahLst/>
            <a:cxnLst>
              <a:cxn ang="0">
                <a:pos x="connsiteX0" y="connsiteY0"/>
              </a:cxn>
              <a:cxn ang="0">
                <a:pos x="connsiteX1" y="connsiteY1"/>
              </a:cxn>
              <a:cxn ang="0">
                <a:pos x="connsiteX2" y="connsiteY2"/>
              </a:cxn>
            </a:cxnLst>
            <a:rect l="l" t="t" r="r" b="b"/>
            <a:pathLst>
              <a:path w="1929468" h="1560353">
                <a:moveTo>
                  <a:pt x="0" y="0"/>
                </a:moveTo>
                <a:cubicBezTo>
                  <a:pt x="401273" y="71306"/>
                  <a:pt x="802547" y="142613"/>
                  <a:pt x="1124125" y="402672"/>
                </a:cubicBezTo>
                <a:cubicBezTo>
                  <a:pt x="1445703" y="662731"/>
                  <a:pt x="1687585" y="1111542"/>
                  <a:pt x="1929468" y="15603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Freihandform 33"/>
          <p:cNvSpPr/>
          <p:nvPr/>
        </p:nvSpPr>
        <p:spPr>
          <a:xfrm>
            <a:off x="865852" y="1337401"/>
            <a:ext cx="1586973" cy="1406428"/>
          </a:xfrm>
          <a:custGeom>
            <a:avLst/>
            <a:gdLst>
              <a:gd name="connsiteX0" fmla="*/ 2214694 w 2214694"/>
              <a:gd name="connsiteY0" fmla="*/ 0 h 2164359"/>
              <a:gd name="connsiteX1" fmla="*/ 1669409 w 2214694"/>
              <a:gd name="connsiteY1" fmla="*/ 1409350 h 2164359"/>
              <a:gd name="connsiteX2" fmla="*/ 0 w 2214694"/>
              <a:gd name="connsiteY2" fmla="*/ 2164359 h 2164359"/>
            </a:gdLst>
            <a:ahLst/>
            <a:cxnLst>
              <a:cxn ang="0">
                <a:pos x="connsiteX0" y="connsiteY0"/>
              </a:cxn>
              <a:cxn ang="0">
                <a:pos x="connsiteX1" y="connsiteY1"/>
              </a:cxn>
              <a:cxn ang="0">
                <a:pos x="connsiteX2" y="connsiteY2"/>
              </a:cxn>
            </a:cxnLst>
            <a:rect l="l" t="t" r="r" b="b"/>
            <a:pathLst>
              <a:path w="2214694" h="2164359">
                <a:moveTo>
                  <a:pt x="2214694" y="0"/>
                </a:moveTo>
                <a:cubicBezTo>
                  <a:pt x="2126609" y="524312"/>
                  <a:pt x="2038525" y="1048624"/>
                  <a:pt x="1669409" y="1409350"/>
                </a:cubicBezTo>
                <a:cubicBezTo>
                  <a:pt x="1300293" y="1770077"/>
                  <a:pt x="650146" y="1967218"/>
                  <a:pt x="0" y="216435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r Verbinder 35"/>
          <p:cNvCxnSpPr/>
          <p:nvPr/>
        </p:nvCxnSpPr>
        <p:spPr>
          <a:xfrm flipH="1" flipV="1">
            <a:off x="4156871" y="1337401"/>
            <a:ext cx="13025" cy="16652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Textfeld 50"/>
              <p:cNvSpPr txBox="1"/>
              <p:nvPr/>
            </p:nvSpPr>
            <p:spPr>
              <a:xfrm>
                <a:off x="4173013" y="1139943"/>
                <a:ext cx="368769"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51" name="Textfeld 50"/>
              <p:cNvSpPr txBox="1">
                <a:spLocks noRot="1" noChangeAspect="1" noMove="1" noResize="1" noEditPoints="1" noAdjustHandles="1" noChangeArrowheads="1" noChangeShapeType="1" noTextEdit="1"/>
              </p:cNvSpPr>
              <p:nvPr/>
            </p:nvSpPr>
            <p:spPr>
              <a:xfrm>
                <a:off x="4173013" y="1139943"/>
                <a:ext cx="368769" cy="338972"/>
              </a:xfrm>
              <a:prstGeom prst="rect">
                <a:avLst/>
              </a:prstGeom>
              <a:blipFill>
                <a:blip r:embed="rId2"/>
                <a:stretch>
                  <a:fillRect l="-25000" t="-3571" r="-11667"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p:cNvSpPr txBox="1"/>
              <p:nvPr/>
            </p:nvSpPr>
            <p:spPr>
              <a:xfrm>
                <a:off x="5027317" y="1916928"/>
                <a:ext cx="906640" cy="6902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r>
                        <a:rPr lang="de-DE" sz="2400" b="0" i="1" smtClean="0">
                          <a:latin typeface="Cambria Math" panose="02040503050406030204" pitchFamily="18" charset="0"/>
                        </a:rPr>
                        <m:t>=</m:t>
                      </m:r>
                      <m:f>
                        <m:fPr>
                          <m:ctrlPr>
                            <a:rPr lang="de-DE" sz="2400" i="1" smtClean="0">
                              <a:latin typeface="Cambria Math" panose="02040503050406030204" pitchFamily="18" charset="0"/>
                            </a:rPr>
                          </m:ctrlPr>
                        </m:fPr>
                        <m:num>
                          <m:r>
                            <a:rPr lang="de-DE" sz="2400" b="0" i="1" smtClean="0">
                              <a:latin typeface="Cambria Math" panose="02040503050406030204" pitchFamily="18" charset="0"/>
                            </a:rPr>
                            <m:t>𝑀</m:t>
                          </m:r>
                        </m:num>
                        <m:den>
                          <m:r>
                            <a:rPr lang="de-DE" sz="2400" b="0" i="1" smtClean="0">
                              <a:latin typeface="Cambria Math" panose="02040503050406030204" pitchFamily="18" charset="0"/>
                            </a:rPr>
                            <m:t>𝑘𝑦</m:t>
                          </m:r>
                        </m:den>
                      </m:f>
                    </m:oMath>
                  </m:oMathPara>
                </a14:m>
                <a:endParaRPr lang="de-DE" sz="2400" dirty="0"/>
              </a:p>
            </p:txBody>
          </p:sp>
        </mc:Choice>
        <mc:Fallback xmlns="">
          <p:sp>
            <p:nvSpPr>
              <p:cNvPr id="52" name="Textfeld 51"/>
              <p:cNvSpPr txBox="1">
                <a:spLocks noRot="1" noChangeAspect="1" noMove="1" noResize="1" noEditPoints="1" noAdjustHandles="1" noChangeArrowheads="1" noChangeShapeType="1" noTextEdit="1"/>
              </p:cNvSpPr>
              <p:nvPr/>
            </p:nvSpPr>
            <p:spPr>
              <a:xfrm>
                <a:off x="5027317" y="1916928"/>
                <a:ext cx="906640" cy="690259"/>
              </a:xfrm>
              <a:prstGeom prst="rect">
                <a:avLst/>
              </a:prstGeom>
              <a:blipFill>
                <a:blip r:embed="rId3"/>
                <a:stretch>
                  <a:fillRect r="-676"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4"/>
                <a:stretch>
                  <a:fillRect b="-444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5"/>
                <a:stretch>
                  <a:fillRect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6"/>
                <a:stretch>
                  <a:fillRect b="-2173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7"/>
                <a:stretch>
                  <a:fillRect b="-4348"/>
                </a:stretch>
              </a:blipFill>
            </p:spPr>
            <p:txBody>
              <a:bodyPr/>
              <a:lstStyle/>
              <a:p>
                <a:r>
                  <a:rPr lang="de-DE">
                    <a:noFill/>
                  </a:rPr>
                  <a:t> </a:t>
                </a:r>
              </a:p>
            </p:txBody>
          </p:sp>
        </mc:Fallback>
      </mc:AlternateContent>
      <p:sp>
        <p:nvSpPr>
          <p:cNvPr id="60" name="Rechteck 59"/>
          <p:cNvSpPr/>
          <p:nvPr/>
        </p:nvSpPr>
        <p:spPr>
          <a:xfrm>
            <a:off x="5424315" y="3128900"/>
            <a:ext cx="149782" cy="299458"/>
          </a:xfrm>
          <a:prstGeom prst="rect">
            <a:avLst/>
          </a:prstGeom>
        </p:spPr>
        <p:txBody>
          <a:bodyPr wrap="none">
            <a:spAutoFit/>
          </a:bodyPr>
          <a:lstStyle/>
          <a:p>
            <a:endParaRPr lang="de-DE" dirty="0"/>
          </a:p>
        </p:txBody>
      </p:sp>
      <mc:AlternateContent xmlns:mc="http://schemas.openxmlformats.org/markup-compatibility/2006" xmlns:a14="http://schemas.microsoft.com/office/drawing/2010/main">
        <mc:Choice Requires="a14">
          <p:sp>
            <p:nvSpPr>
              <p:cNvPr id="61" name="Textfeld 60"/>
              <p:cNvSpPr txBox="1"/>
              <p:nvPr/>
            </p:nvSpPr>
            <p:spPr>
              <a:xfrm>
                <a:off x="712050" y="4224925"/>
                <a:ext cx="331463"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61" name="Textfeld 60"/>
              <p:cNvSpPr txBox="1">
                <a:spLocks noRot="1" noChangeAspect="1" noMove="1" noResize="1" noEditPoints="1" noAdjustHandles="1" noChangeArrowheads="1" noChangeShapeType="1" noTextEdit="1"/>
              </p:cNvSpPr>
              <p:nvPr/>
            </p:nvSpPr>
            <p:spPr>
              <a:xfrm>
                <a:off x="712050" y="4224925"/>
                <a:ext cx="331463" cy="338972"/>
              </a:xfrm>
              <a:prstGeom prst="rect">
                <a:avLst/>
              </a:prstGeom>
              <a:blipFill>
                <a:blip r:embed="rId8"/>
                <a:stretch>
                  <a:fillRect l="-27778" t="-1786" r="-11111"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Textfeld 61"/>
              <p:cNvSpPr txBox="1"/>
              <p:nvPr/>
            </p:nvSpPr>
            <p:spPr>
              <a:xfrm>
                <a:off x="2101960" y="4235398"/>
                <a:ext cx="35967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𝐷</m:t>
                          </m:r>
                        </m:sup>
                      </m:sSup>
                    </m:oMath>
                  </m:oMathPara>
                </a14:m>
                <a:endParaRPr lang="de-DE" sz="2400" dirty="0"/>
              </a:p>
            </p:txBody>
          </p:sp>
        </mc:Choice>
        <mc:Fallback xmlns="">
          <p:sp>
            <p:nvSpPr>
              <p:cNvPr id="62" name="Textfeld 61"/>
              <p:cNvSpPr txBox="1">
                <a:spLocks noRot="1" noChangeAspect="1" noMove="1" noResize="1" noEditPoints="1" noAdjustHandles="1" noChangeArrowheads="1" noChangeShapeType="1" noTextEdit="1"/>
              </p:cNvSpPr>
              <p:nvPr/>
            </p:nvSpPr>
            <p:spPr>
              <a:xfrm>
                <a:off x="2101960" y="4235398"/>
                <a:ext cx="359676" cy="337857"/>
              </a:xfrm>
              <a:prstGeom prst="rect">
                <a:avLst/>
              </a:prstGeom>
              <a:blipFill>
                <a:blip r:embed="rId9"/>
                <a:stretch>
                  <a:fillRect l="-25424" r="-10169" b="-163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p:cNvSpPr txBox="1"/>
              <p:nvPr/>
            </p:nvSpPr>
            <p:spPr>
              <a:xfrm>
                <a:off x="1769574" y="1957701"/>
                <a:ext cx="399855"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𝑤</m:t>
                          </m:r>
                        </m:e>
                        <m:sup>
                          <m:r>
                            <a:rPr lang="de-DE" sz="2400" b="0" i="1" smtClean="0">
                              <a:latin typeface="Cambria Math" panose="02040503050406030204" pitchFamily="18" charset="0"/>
                            </a:rPr>
                            <m:t>∗</m:t>
                          </m:r>
                        </m:sup>
                      </m:sSup>
                    </m:oMath>
                  </m:oMathPara>
                </a14:m>
                <a:endParaRPr lang="de-DE" sz="2400" dirty="0"/>
              </a:p>
            </p:txBody>
          </p:sp>
        </mc:Choice>
        <mc:Fallback xmlns="">
          <p:sp>
            <p:nvSpPr>
              <p:cNvPr id="65" name="Textfeld 64"/>
              <p:cNvSpPr txBox="1">
                <a:spLocks noRot="1" noChangeAspect="1" noMove="1" noResize="1" noEditPoints="1" noAdjustHandles="1" noChangeArrowheads="1" noChangeShapeType="1" noTextEdit="1"/>
              </p:cNvSpPr>
              <p:nvPr/>
            </p:nvSpPr>
            <p:spPr>
              <a:xfrm>
                <a:off x="1769574" y="1957701"/>
                <a:ext cx="399855" cy="337857"/>
              </a:xfrm>
              <a:prstGeom prst="rect">
                <a:avLst/>
              </a:prstGeom>
              <a:blipFill>
                <a:blip r:embed="rId10"/>
                <a:stretch>
                  <a:fillRect l="-13636" r="-6061"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6" name="Textfeld 65"/>
              <p:cNvSpPr txBox="1"/>
              <p:nvPr/>
            </p:nvSpPr>
            <p:spPr>
              <a:xfrm>
                <a:off x="2619186" y="2251143"/>
                <a:ext cx="337562"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𝑝</m:t>
                          </m:r>
                        </m:e>
                        <m:sup>
                          <m:r>
                            <a:rPr lang="de-DE" sz="2400" b="0" i="1" smtClean="0">
                              <a:latin typeface="Cambria Math" panose="02040503050406030204" pitchFamily="18" charset="0"/>
                            </a:rPr>
                            <m:t>∗</m:t>
                          </m:r>
                        </m:sup>
                      </m:sSup>
                    </m:oMath>
                  </m:oMathPara>
                </a14:m>
                <a:endParaRPr lang="de-DE" sz="2400" dirty="0"/>
              </a:p>
            </p:txBody>
          </p:sp>
        </mc:Choice>
        <mc:Fallback xmlns="">
          <p:sp>
            <p:nvSpPr>
              <p:cNvPr id="66" name="Textfeld 65"/>
              <p:cNvSpPr txBox="1">
                <a:spLocks noRot="1" noChangeAspect="1" noMove="1" noResize="1" noEditPoints="1" noAdjustHandles="1" noChangeArrowheads="1" noChangeShapeType="1" noTextEdit="1"/>
              </p:cNvSpPr>
              <p:nvPr/>
            </p:nvSpPr>
            <p:spPr>
              <a:xfrm>
                <a:off x="2619186" y="2251143"/>
                <a:ext cx="337562" cy="337857"/>
              </a:xfrm>
              <a:prstGeom prst="rect">
                <a:avLst/>
              </a:prstGeom>
              <a:blipFill>
                <a:blip r:embed="rId11"/>
                <a:stretch>
                  <a:fillRect l="-27273" r="-7273"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Textfeld 67"/>
              <p:cNvSpPr txBox="1"/>
              <p:nvPr/>
            </p:nvSpPr>
            <p:spPr>
              <a:xfrm>
                <a:off x="2108821" y="2499379"/>
                <a:ext cx="415576" cy="4622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1400" b="0" i="1" dirty="0" smtClean="0">
                              <a:latin typeface="Cambria Math" panose="02040503050406030204" pitchFamily="18" charset="0"/>
                            </a:rPr>
                          </m:ctrlPr>
                        </m:sSupPr>
                        <m:e>
                          <m:d>
                            <m:dPr>
                              <m:ctrlPr>
                                <a:rPr lang="de-DE" sz="1400" b="0" i="1" dirty="0" smtClean="0">
                                  <a:latin typeface="Cambria Math" panose="02040503050406030204" pitchFamily="18" charset="0"/>
                                </a:rPr>
                              </m:ctrlPr>
                            </m:dPr>
                            <m:e>
                              <m:f>
                                <m:fPr>
                                  <m:ctrlPr>
                                    <a:rPr lang="de-DE" sz="1400" b="0" i="1" dirty="0" smtClean="0">
                                      <a:latin typeface="Cambria Math" panose="02040503050406030204" pitchFamily="18" charset="0"/>
                                    </a:rPr>
                                  </m:ctrlPr>
                                </m:fPr>
                                <m:num>
                                  <m:r>
                                    <a:rPr lang="de-DE" sz="1400" b="0" i="1" dirty="0" smtClean="0">
                                      <a:latin typeface="Cambria Math" panose="02040503050406030204" pitchFamily="18" charset="0"/>
                                    </a:rPr>
                                    <m:t>𝑤</m:t>
                                  </m:r>
                                </m:num>
                                <m:den>
                                  <m:r>
                                    <a:rPr lang="de-DE" sz="1400" b="0" i="1" dirty="0" smtClean="0">
                                      <a:latin typeface="Cambria Math" panose="02040503050406030204" pitchFamily="18" charset="0"/>
                                    </a:rPr>
                                    <m:t>𝑝</m:t>
                                  </m:r>
                                </m:den>
                              </m:f>
                            </m:e>
                          </m:d>
                        </m:e>
                        <m:sup>
                          <m:r>
                            <a:rPr lang="de-DE" sz="1400" b="0" i="1" dirty="0" smtClean="0">
                              <a:latin typeface="Cambria Math" panose="02040503050406030204" pitchFamily="18" charset="0"/>
                            </a:rPr>
                            <m:t>∗</m:t>
                          </m:r>
                        </m:sup>
                      </m:sSup>
                    </m:oMath>
                  </m:oMathPara>
                </a14:m>
                <a:endParaRPr lang="de-DE" sz="1400" dirty="0"/>
              </a:p>
            </p:txBody>
          </p:sp>
        </mc:Choice>
        <mc:Fallback xmlns="">
          <p:sp>
            <p:nvSpPr>
              <p:cNvPr id="68" name="Textfeld 67"/>
              <p:cNvSpPr txBox="1">
                <a:spLocks noRot="1" noChangeAspect="1" noMove="1" noResize="1" noEditPoints="1" noAdjustHandles="1" noChangeArrowheads="1" noChangeShapeType="1" noTextEdit="1"/>
              </p:cNvSpPr>
              <p:nvPr/>
            </p:nvSpPr>
            <p:spPr>
              <a:xfrm>
                <a:off x="2108821" y="2499379"/>
                <a:ext cx="415576" cy="462265"/>
              </a:xfrm>
              <a:prstGeom prst="rect">
                <a:avLst/>
              </a:prstGeom>
              <a:blipFill>
                <a:blip r:embed="rId12"/>
                <a:stretch>
                  <a:fillRect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9" name="Textfeld 68"/>
              <p:cNvSpPr txBox="1"/>
              <p:nvPr/>
            </p:nvSpPr>
            <p:spPr>
              <a:xfrm>
                <a:off x="2644131" y="3739882"/>
                <a:ext cx="30776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m:t>
                          </m:r>
                        </m:sup>
                      </m:sSup>
                    </m:oMath>
                  </m:oMathPara>
                </a14:m>
                <a:endParaRPr lang="de-DE" sz="2400" dirty="0"/>
              </a:p>
            </p:txBody>
          </p:sp>
        </mc:Choice>
        <mc:Fallback xmlns="">
          <p:sp>
            <p:nvSpPr>
              <p:cNvPr id="69" name="Textfeld 68"/>
              <p:cNvSpPr txBox="1">
                <a:spLocks noRot="1" noChangeAspect="1" noMove="1" noResize="1" noEditPoints="1" noAdjustHandles="1" noChangeArrowheads="1" noChangeShapeType="1" noTextEdit="1"/>
              </p:cNvSpPr>
              <p:nvPr/>
            </p:nvSpPr>
            <p:spPr>
              <a:xfrm>
                <a:off x="2644131" y="3739882"/>
                <a:ext cx="307766" cy="337857"/>
              </a:xfrm>
              <a:prstGeom prst="rect">
                <a:avLst/>
              </a:prstGeom>
              <a:blipFill>
                <a:blip r:embed="rId13"/>
                <a:stretch>
                  <a:fillRect l="-30000" r="-8000"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4251033" y="3036716"/>
                <a:ext cx="345071"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m:t>
                          </m:r>
                        </m:sup>
                      </m:sSup>
                    </m:oMath>
                  </m:oMathPara>
                </a14:m>
                <a:endParaRPr lang="de-DE" sz="2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4251033" y="3036716"/>
                <a:ext cx="345071" cy="337857"/>
              </a:xfrm>
              <a:prstGeom prst="rect">
                <a:avLst/>
              </a:prstGeom>
              <a:blipFill>
                <a:blip r:embed="rId14"/>
                <a:stretch>
                  <a:fillRect l="-26316" r="-7018" b="-35714"/>
                </a:stretch>
              </a:blipFill>
            </p:spPr>
            <p:txBody>
              <a:bodyPr/>
              <a:lstStyle/>
              <a:p>
                <a:r>
                  <a:rPr lang="de-DE">
                    <a:noFill/>
                  </a:rPr>
                  <a:t> </a:t>
                </a:r>
              </a:p>
            </p:txBody>
          </p:sp>
        </mc:Fallback>
      </mc:AlternateContent>
      <p:sp>
        <p:nvSpPr>
          <p:cNvPr id="45" name="Textfeld 44"/>
          <p:cNvSpPr txBox="1"/>
          <p:nvPr/>
        </p:nvSpPr>
        <p:spPr>
          <a:xfrm>
            <a:off x="4507954" y="1639920"/>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Quantitätsgleichung</a:t>
            </a:r>
            <a:endParaRPr lang="de-DE" sz="1400" dirty="0"/>
          </a:p>
        </p:txBody>
      </p:sp>
      <p:sp>
        <p:nvSpPr>
          <p:cNvPr id="46" name="Textfeld 45"/>
          <p:cNvSpPr txBox="1"/>
          <p:nvPr/>
        </p:nvSpPr>
        <p:spPr>
          <a:xfrm>
            <a:off x="3974504" y="865366"/>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Produktionsniveau</a:t>
            </a:r>
            <a:endParaRPr lang="de-DE" sz="1400" dirty="0"/>
          </a:p>
        </p:txBody>
      </p:sp>
      <p:sp>
        <p:nvSpPr>
          <p:cNvPr id="50" name="Textfeld 49"/>
          <p:cNvSpPr txBox="1"/>
          <p:nvPr/>
        </p:nvSpPr>
        <p:spPr>
          <a:xfrm>
            <a:off x="3904629" y="4500189"/>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Produktionsfunktion</a:t>
            </a:r>
            <a:endParaRPr lang="de-DE" sz="1400" dirty="0"/>
          </a:p>
        </p:txBody>
      </p:sp>
      <p:sp>
        <p:nvSpPr>
          <p:cNvPr id="59" name="Textfeld 58"/>
          <p:cNvSpPr txBox="1"/>
          <p:nvPr/>
        </p:nvSpPr>
        <p:spPr>
          <a:xfrm>
            <a:off x="1217161" y="4665136"/>
            <a:ext cx="1173591"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Arbeitsmarkt</a:t>
            </a:r>
            <a:endParaRPr lang="de-DE" sz="1400" dirty="0"/>
          </a:p>
        </p:txBody>
      </p:sp>
      <p:sp>
        <p:nvSpPr>
          <p:cNvPr id="67" name="Textfeld 66"/>
          <p:cNvSpPr txBox="1"/>
          <p:nvPr/>
        </p:nvSpPr>
        <p:spPr>
          <a:xfrm>
            <a:off x="586109" y="889130"/>
            <a:ext cx="2052198"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Preis- und Reallohnniveau</a:t>
            </a:r>
            <a:endParaRPr lang="de-DE" sz="1400" dirty="0"/>
          </a:p>
        </p:txBody>
      </p:sp>
      <p:sp>
        <p:nvSpPr>
          <p:cNvPr id="71" name="Textfeld 70"/>
          <p:cNvSpPr txBox="1"/>
          <p:nvPr/>
        </p:nvSpPr>
        <p:spPr>
          <a:xfrm>
            <a:off x="5791200" y="904285"/>
            <a:ext cx="6411769"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Wir beginnen mit Arbeitsmarkt, dem Quadranten links unten mit dem Arbeitsvolumen nach unten und dem Reallohn nach links. Wir bestimmen aus Angebot und Nachfrage den gleichgewichtigen Reallohn und den gleichgewichtigen Arbeitseinsatz </a:t>
            </a:r>
            <a:endParaRPr lang="de-DE" sz="1400" dirty="0"/>
          </a:p>
        </p:txBody>
      </p:sp>
      <p:sp>
        <p:nvSpPr>
          <p:cNvPr id="72" name="Textfeld 71"/>
          <p:cNvSpPr txBox="1"/>
          <p:nvPr/>
        </p:nvSpPr>
        <p:spPr>
          <a:xfrm>
            <a:off x="1043513" y="-47321"/>
            <a:ext cx="9558099"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Neoklassische Modell des allgemeinen Gleichgewichts</a:t>
            </a:r>
            <a:endParaRPr lang="de-DE" sz="3266" dirty="0">
              <a:latin typeface="Arial" pitchFamily="18"/>
              <a:ea typeface="Droid Sans Fallback" pitchFamily="2"/>
              <a:cs typeface="Lohit Hindi" pitchFamily="2"/>
            </a:endParaRPr>
          </a:p>
        </p:txBody>
      </p:sp>
      <p:sp>
        <p:nvSpPr>
          <p:cNvPr id="75" name="Textfeld 74"/>
          <p:cNvSpPr txBox="1"/>
          <p:nvPr/>
        </p:nvSpPr>
        <p:spPr>
          <a:xfrm>
            <a:off x="5791200" y="456543"/>
            <a:ext cx="6400799" cy="520768"/>
          </a:xfrm>
          <a:prstGeom prst="rect">
            <a:avLst/>
          </a:prstGeom>
          <a:noFill/>
          <a:ln>
            <a:noFill/>
          </a:ln>
        </p:spPr>
        <p:txBody>
          <a:bodyPr vert="horz" wrap="square" lIns="81646" tIns="40823" rIns="81646" bIns="40823" anchorCtr="0" compatLnSpc="0">
            <a:spAutoFit/>
          </a:bodyPr>
          <a:lstStyle/>
          <a:p>
            <a:pPr>
              <a:defRPr/>
            </a:pPr>
            <a:r>
              <a:rPr lang="de-DE" altLang="en-US" sz="1400" dirty="0" smtClean="0"/>
              <a:t>Das Neoklassische Modell kann man in einem sogenannten Quadrupelpol darstellen. Beachten Sie im Folgenden jeweils die Pfeilrichtungen der Achsen!</a:t>
            </a:r>
            <a:endParaRPr lang="de-DE" sz="1400" dirty="0"/>
          </a:p>
        </p:txBody>
      </p:sp>
      <p:sp>
        <p:nvSpPr>
          <p:cNvPr id="78" name="Textfeld 77"/>
          <p:cNvSpPr txBox="1"/>
          <p:nvPr/>
        </p:nvSpPr>
        <p:spPr>
          <a:xfrm>
            <a:off x="6261150" y="1775385"/>
            <a:ext cx="5970366"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Weiter geht es mit dem Quadranten rechts unten, in dem wir nach rechts die Produktion y abtragen. Damit können wir dort die neoklassische Produktionsfunktion abtragen</a:t>
            </a:r>
            <a:endParaRPr lang="de-DE" sz="1400" dirty="0"/>
          </a:p>
        </p:txBody>
      </p:sp>
      <p:sp>
        <p:nvSpPr>
          <p:cNvPr id="80" name="Textfeld 79"/>
          <p:cNvSpPr txBox="1"/>
          <p:nvPr/>
        </p:nvSpPr>
        <p:spPr>
          <a:xfrm>
            <a:off x="6261150" y="2692622"/>
            <a:ext cx="5936717"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Der Schnittpunkt aus dem gleichgewichtigen Lohnniveau L* und der Produktionsfunktion ergibt dann das angebotsseitig bestimmte Produktionsniveau y* der Volkswirtschaft. </a:t>
            </a:r>
            <a:endParaRPr lang="de-DE" sz="1400" dirty="0"/>
          </a:p>
        </p:txBody>
      </p:sp>
      <p:sp>
        <p:nvSpPr>
          <p:cNvPr id="81" name="Textfeld 80"/>
          <p:cNvSpPr txBox="1"/>
          <p:nvPr/>
        </p:nvSpPr>
        <p:spPr>
          <a:xfrm>
            <a:off x="6210935" y="3461429"/>
            <a:ext cx="5936717"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Im rechten oberen Quadranten (nach oben tragen wir das Preisniveau p ab) wird damit die Angebotsfunktion </a:t>
            </a:r>
            <a:r>
              <a:rPr lang="de-DE" altLang="en-US" sz="1400" dirty="0" err="1" smtClean="0"/>
              <a:t>y</a:t>
            </a:r>
            <a:r>
              <a:rPr lang="de-DE" altLang="en-US" sz="1400" baseline="30000" dirty="0" err="1" smtClean="0"/>
              <a:t>S</a:t>
            </a:r>
            <a:r>
              <a:rPr lang="de-DE" altLang="en-US" sz="1400" baseline="30000" dirty="0" smtClean="0"/>
              <a:t> </a:t>
            </a:r>
            <a:r>
              <a:rPr lang="de-DE" altLang="en-US" sz="1400" dirty="0" smtClean="0"/>
              <a:t>abgeleitet. Man beachte, dass diese senkrecht verläuft und damit vollkommen preisunelastisch ist.</a:t>
            </a:r>
            <a:endParaRPr lang="de-DE" sz="1400" dirty="0"/>
          </a:p>
        </p:txBody>
      </p:sp>
      <p:sp>
        <p:nvSpPr>
          <p:cNvPr id="82" name="Textfeld 81"/>
          <p:cNvSpPr txBox="1"/>
          <p:nvPr/>
        </p:nvSpPr>
        <p:spPr>
          <a:xfrm>
            <a:off x="5469092" y="4303960"/>
            <a:ext cx="6710434"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Zusätzlich zeichnen wir in den rechten oberen Quadranten den Zusammenhang zwischen p und y abgeleitet aus der Quantitätstheorie ein. Formal ergibt sich diese Kurve einfach zu einer Hyperbel</a:t>
            </a:r>
            <a:endParaRPr lang="de-DE" sz="1400" dirty="0"/>
          </a:p>
        </p:txBody>
      </p:sp>
      <p:sp>
        <p:nvSpPr>
          <p:cNvPr id="83" name="Textfeld 82"/>
          <p:cNvSpPr txBox="1"/>
          <p:nvPr/>
        </p:nvSpPr>
        <p:spPr>
          <a:xfrm>
            <a:off x="6132" y="4995618"/>
            <a:ext cx="12173394"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Der Schnittpunkt aus dem Graphen der Quantitätsgleichung und dem Angebot </a:t>
            </a:r>
            <a:r>
              <a:rPr lang="de-DE" altLang="en-US" sz="1400" dirty="0" err="1" smtClean="0"/>
              <a:t>y</a:t>
            </a:r>
            <a:r>
              <a:rPr lang="de-DE" altLang="en-US" sz="1400" baseline="30000" dirty="0" err="1" smtClean="0"/>
              <a:t>S</a:t>
            </a:r>
            <a:r>
              <a:rPr lang="de-DE" altLang="en-US" sz="1400" dirty="0" smtClean="0"/>
              <a:t> bestimmt dann das Preisniveau in der Volkswirtschaft</a:t>
            </a:r>
            <a:endParaRPr lang="de-DE" sz="1400" dirty="0"/>
          </a:p>
        </p:txBody>
      </p:sp>
      <p:sp>
        <p:nvSpPr>
          <p:cNvPr id="84" name="Textfeld 83"/>
          <p:cNvSpPr txBox="1"/>
          <p:nvPr/>
        </p:nvSpPr>
        <p:spPr>
          <a:xfrm>
            <a:off x="17856" y="5241802"/>
            <a:ext cx="12173394" cy="739931"/>
          </a:xfrm>
          <a:prstGeom prst="rect">
            <a:avLst/>
          </a:prstGeom>
          <a:noFill/>
          <a:ln>
            <a:noFill/>
          </a:ln>
        </p:spPr>
        <p:txBody>
          <a:bodyPr vert="horz" wrap="square" lIns="81646" tIns="40823" rIns="81646" bIns="40823" anchorCtr="0" compatLnSpc="0">
            <a:spAutoFit/>
          </a:bodyPr>
          <a:lstStyle/>
          <a:p>
            <a:pPr>
              <a:defRPr/>
            </a:pPr>
            <a:r>
              <a:rPr lang="de-DE" altLang="en-US" sz="1400" dirty="0" smtClean="0"/>
              <a:t>Im linken oberen Quadranten wird nach oben das Preisniveau p und nach links der Reallohn w/p abgetragen. Über den Arbeitsmarkt wurde anfangs der gleichgewichtige Reallohn bestimmt und vom rechten oberen Quadranten haben wir das gleichgewichtige Preisniveau erhalten. Der Schnittpunkt aus beiden repräsentiert dann das gleichgewichtige Nominallohnniveau w*</a:t>
            </a:r>
            <a:endParaRPr lang="de-DE" sz="1400" dirty="0"/>
          </a:p>
        </p:txBody>
      </p:sp>
      <p:sp>
        <p:nvSpPr>
          <p:cNvPr id="85" name="Textfeld 84"/>
          <p:cNvSpPr txBox="1"/>
          <p:nvPr/>
        </p:nvSpPr>
        <p:spPr>
          <a:xfrm>
            <a:off x="6134" y="5910014"/>
            <a:ext cx="12173394" cy="301606"/>
          </a:xfrm>
          <a:prstGeom prst="rect">
            <a:avLst/>
          </a:prstGeom>
          <a:noFill/>
          <a:ln>
            <a:noFill/>
          </a:ln>
        </p:spPr>
        <p:txBody>
          <a:bodyPr vert="horz" wrap="square" lIns="81646" tIns="40823" rIns="81646" bIns="40823" anchorCtr="0" compatLnSpc="0">
            <a:spAutoFit/>
          </a:bodyPr>
          <a:lstStyle/>
          <a:p>
            <a:pPr>
              <a:defRPr/>
            </a:pPr>
            <a:r>
              <a:rPr lang="de-DE" altLang="en-US" sz="1400" dirty="0" smtClean="0"/>
              <a:t>w* bestimmt die Lage der Hyperbel (des Zusammenhangs zwischen Preisniveau p und Reallohn w/p) </a:t>
            </a:r>
            <a:endParaRPr lang="de-DE" sz="1400" dirty="0"/>
          </a:p>
        </p:txBody>
      </p:sp>
      <mc:AlternateContent xmlns:mc="http://schemas.openxmlformats.org/markup-compatibility/2006" xmlns:a14="http://schemas.microsoft.com/office/drawing/2010/main">
        <mc:Choice Requires="a14">
          <p:sp>
            <p:nvSpPr>
              <p:cNvPr id="86" name="Textfeld 85"/>
              <p:cNvSpPr txBox="1"/>
              <p:nvPr/>
            </p:nvSpPr>
            <p:spPr>
              <a:xfrm>
                <a:off x="7532" y="6146304"/>
                <a:ext cx="12173394" cy="520768"/>
              </a:xfrm>
              <a:prstGeom prst="rect">
                <a:avLst/>
              </a:prstGeom>
              <a:noFill/>
              <a:ln>
                <a:noFill/>
              </a:ln>
            </p:spPr>
            <p:txBody>
              <a:bodyPr vert="horz" wrap="square" lIns="81646" tIns="40823" rIns="81646" bIns="40823" anchorCtr="0" compatLnSpc="0">
                <a:spAutoFit/>
              </a:bodyPr>
              <a:lstStyle/>
              <a:p>
                <a:pPr>
                  <a:defRPr/>
                </a:pPr>
                <a:r>
                  <a:rPr lang="de-DE" sz="1400" dirty="0" smtClean="0"/>
                  <a:t>Erklärung: p soll als Funktion von </a:t>
                </a:r>
                <a14:m>
                  <m:oMath xmlns:m="http://schemas.openxmlformats.org/officeDocument/2006/math">
                    <m:r>
                      <m:rPr>
                        <m:sty m:val="p"/>
                      </m:rPr>
                      <a:rPr lang="el-GR" sz="1400" i="1">
                        <a:latin typeface="Cambria Math" panose="02040503050406030204" pitchFamily="18" charset="0"/>
                      </a:rPr>
                      <m:t>ω</m:t>
                    </m:r>
                  </m:oMath>
                </a14:m>
                <a:r>
                  <a:rPr lang="de-DE" sz="1400" dirty="0" smtClean="0"/>
                  <a:t>=w/p dargestellt werden,  also p=F(</a:t>
                </a:r>
                <a14:m>
                  <m:oMath xmlns:m="http://schemas.openxmlformats.org/officeDocument/2006/math">
                    <m:r>
                      <m:rPr>
                        <m:sty m:val="p"/>
                      </m:rPr>
                      <a:rPr lang="el-GR" sz="1400" i="1">
                        <a:latin typeface="Cambria Math" panose="02040503050406030204" pitchFamily="18" charset="0"/>
                      </a:rPr>
                      <m:t>ω</m:t>
                    </m:r>
                  </m:oMath>
                </a14:m>
                <a:r>
                  <a:rPr lang="de-DE" sz="1400" dirty="0" smtClean="0"/>
                  <a:t>). Finde </a:t>
                </a:r>
                <a:r>
                  <a:rPr lang="de-DE" sz="1400" dirty="0"/>
                  <a:t>F(</a:t>
                </a:r>
                <a14:m>
                  <m:oMath xmlns:m="http://schemas.openxmlformats.org/officeDocument/2006/math">
                    <m:r>
                      <m:rPr>
                        <m:sty m:val="p"/>
                      </m:rPr>
                      <a:rPr lang="el-GR" sz="1400" i="1">
                        <a:latin typeface="Cambria Math" panose="02040503050406030204" pitchFamily="18" charset="0"/>
                      </a:rPr>
                      <m:t>ω</m:t>
                    </m:r>
                  </m:oMath>
                </a14:m>
                <a:r>
                  <a:rPr lang="de-DE" sz="1400" dirty="0" smtClean="0"/>
                  <a:t>) → </a:t>
                </a:r>
                <a:r>
                  <a:rPr lang="de-DE" sz="1400" dirty="0"/>
                  <a:t>F(</a:t>
                </a:r>
                <a14:m>
                  <m:oMath xmlns:m="http://schemas.openxmlformats.org/officeDocument/2006/math">
                    <m:r>
                      <m:rPr>
                        <m:sty m:val="p"/>
                      </m:rPr>
                      <a:rPr lang="el-GR" sz="1400" i="1">
                        <a:latin typeface="Cambria Math" panose="02040503050406030204" pitchFamily="18" charset="0"/>
                      </a:rPr>
                      <m:t>ω</m:t>
                    </m:r>
                  </m:oMath>
                </a14:m>
                <a:r>
                  <a:rPr lang="de-DE" sz="1400" dirty="0" smtClean="0"/>
                  <a:t>):=w/</a:t>
                </a:r>
                <a14:m>
                  <m:oMath xmlns:m="http://schemas.openxmlformats.org/officeDocument/2006/math">
                    <m:r>
                      <m:rPr>
                        <m:sty m:val="p"/>
                      </m:rPr>
                      <a:rPr lang="el-GR" sz="1400" i="1">
                        <a:latin typeface="Cambria Math" panose="02040503050406030204" pitchFamily="18" charset="0"/>
                      </a:rPr>
                      <m:t>ω</m:t>
                    </m:r>
                  </m:oMath>
                </a14:m>
                <a:r>
                  <a:rPr lang="de-DE" sz="1400" dirty="0" smtClean="0"/>
                  <a:t>=</a:t>
                </a:r>
                <a:r>
                  <a:rPr lang="de-DE" sz="1400" dirty="0"/>
                  <a:t> w/</a:t>
                </a:r>
                <a14:m>
                  <m:oMath xmlns:m="http://schemas.openxmlformats.org/officeDocument/2006/math">
                    <m:r>
                      <a:rPr lang="de-DE" sz="1400" b="0" i="0" smtClean="0">
                        <a:latin typeface="Cambria Math" panose="02040503050406030204" pitchFamily="18" charset="0"/>
                      </a:rPr>
                      <m:t>(</m:t>
                    </m:r>
                    <m:r>
                      <m:rPr>
                        <m:sty m:val="p"/>
                      </m:rPr>
                      <a:rPr lang="de-DE" sz="1400" b="0" i="0" smtClean="0">
                        <a:latin typeface="Cambria Math" panose="02040503050406030204" pitchFamily="18" charset="0"/>
                      </a:rPr>
                      <m:t>w</m:t>
                    </m:r>
                    <m:r>
                      <a:rPr lang="de-DE" sz="1400" b="0" i="0" smtClean="0">
                        <a:latin typeface="Cambria Math" panose="02040503050406030204" pitchFamily="18" charset="0"/>
                      </a:rPr>
                      <m:t>/</m:t>
                    </m:r>
                    <m:r>
                      <m:rPr>
                        <m:sty m:val="p"/>
                      </m:rPr>
                      <a:rPr lang="de-DE" sz="1400" b="0" i="0" smtClean="0">
                        <a:latin typeface="Cambria Math" panose="02040503050406030204" pitchFamily="18" charset="0"/>
                      </a:rPr>
                      <m:t>p</m:t>
                    </m:r>
                    <m:r>
                      <a:rPr lang="de-DE" sz="1400" b="0" i="0" smtClean="0">
                        <a:latin typeface="Cambria Math" panose="02040503050406030204" pitchFamily="18" charset="0"/>
                      </a:rPr>
                      <m:t>)</m:t>
                    </m:r>
                  </m:oMath>
                </a14:m>
                <a:r>
                  <a:rPr lang="de-DE" sz="1400" dirty="0" smtClean="0"/>
                  <a:t>=p, damit liegt die Hyperbel </a:t>
                </a:r>
                <a:r>
                  <a:rPr lang="de-DE" sz="1400" dirty="0"/>
                  <a:t>F(</a:t>
                </a:r>
                <a14:m>
                  <m:oMath xmlns:m="http://schemas.openxmlformats.org/officeDocument/2006/math">
                    <m:r>
                      <m:rPr>
                        <m:sty m:val="p"/>
                      </m:rPr>
                      <a:rPr lang="el-GR" sz="1400" i="1">
                        <a:latin typeface="Cambria Math" panose="02040503050406030204" pitchFamily="18" charset="0"/>
                      </a:rPr>
                      <m:t>ω</m:t>
                    </m:r>
                  </m:oMath>
                </a14:m>
                <a:r>
                  <a:rPr lang="de-DE" sz="1400" dirty="0"/>
                  <a:t>):=w/</a:t>
                </a:r>
                <a14:m>
                  <m:oMath xmlns:m="http://schemas.openxmlformats.org/officeDocument/2006/math">
                    <m:r>
                      <m:rPr>
                        <m:sty m:val="p"/>
                      </m:rPr>
                      <a:rPr lang="el-GR" sz="1400" i="1">
                        <a:latin typeface="Cambria Math" panose="02040503050406030204" pitchFamily="18" charset="0"/>
                      </a:rPr>
                      <m:t>ω</m:t>
                    </m:r>
                  </m:oMath>
                </a14:m>
                <a:r>
                  <a:rPr lang="de-DE" sz="1400" dirty="0" smtClean="0"/>
                  <a:t> umso weiter außen je höher der Lohn w.  </a:t>
                </a:r>
                <a:endParaRPr lang="de-DE" sz="1400" dirty="0"/>
              </a:p>
            </p:txBody>
          </p:sp>
        </mc:Choice>
        <mc:Fallback xmlns="">
          <p:sp>
            <p:nvSpPr>
              <p:cNvPr id="86" name="Textfeld 85"/>
              <p:cNvSpPr txBox="1">
                <a:spLocks noRot="1" noChangeAspect="1" noMove="1" noResize="1" noEditPoints="1" noAdjustHandles="1" noChangeArrowheads="1" noChangeShapeType="1" noTextEdit="1"/>
              </p:cNvSpPr>
              <p:nvPr/>
            </p:nvSpPr>
            <p:spPr>
              <a:xfrm>
                <a:off x="7532" y="6146304"/>
                <a:ext cx="12173394" cy="520768"/>
              </a:xfrm>
              <a:prstGeom prst="rect">
                <a:avLst/>
              </a:prstGeom>
              <a:blipFill>
                <a:blip r:embed="rId15"/>
                <a:stretch>
                  <a:fillRect l="-250" t="-3488" b="-11628"/>
                </a:stretch>
              </a:blipFill>
              <a:ln>
                <a:noFill/>
              </a:ln>
            </p:spPr>
            <p:txBody>
              <a:bodyPr/>
              <a:lstStyle/>
              <a:p>
                <a:r>
                  <a:rPr lang="de-DE">
                    <a:noFill/>
                  </a:rPr>
                  <a:t> </a:t>
                </a:r>
              </a:p>
            </p:txBody>
          </p:sp>
        </mc:Fallback>
      </mc:AlternateContent>
      <p:cxnSp>
        <p:nvCxnSpPr>
          <p:cNvPr id="87" name="Gerader Verbinder 86"/>
          <p:cNvCxnSpPr/>
          <p:nvPr/>
        </p:nvCxnSpPr>
        <p:spPr>
          <a:xfrm flipV="1">
            <a:off x="2111345" y="3726889"/>
            <a:ext cx="872913" cy="1225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p:cNvCxnSpPr/>
          <p:nvPr/>
        </p:nvCxnSpPr>
        <p:spPr>
          <a:xfrm>
            <a:off x="2101960" y="3013477"/>
            <a:ext cx="0" cy="70496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Gerader Verbinder 88"/>
          <p:cNvCxnSpPr/>
          <p:nvPr/>
        </p:nvCxnSpPr>
        <p:spPr>
          <a:xfrm>
            <a:off x="3004932" y="3724903"/>
            <a:ext cx="1151939" cy="954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Gerader Verbinder 89"/>
          <p:cNvCxnSpPr/>
          <p:nvPr/>
        </p:nvCxnSpPr>
        <p:spPr>
          <a:xfrm>
            <a:off x="4156871" y="2990348"/>
            <a:ext cx="6512" cy="74953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2981983" y="2260305"/>
            <a:ext cx="1187913" cy="266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Gerader Verbinder 91"/>
          <p:cNvCxnSpPr/>
          <p:nvPr/>
        </p:nvCxnSpPr>
        <p:spPr>
          <a:xfrm>
            <a:off x="2108821" y="2251143"/>
            <a:ext cx="0" cy="75150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Gerader Verbinder 92"/>
          <p:cNvCxnSpPr/>
          <p:nvPr/>
        </p:nvCxnSpPr>
        <p:spPr>
          <a:xfrm>
            <a:off x="2096730" y="2241183"/>
            <a:ext cx="860360" cy="507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03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9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91"/>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8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93"/>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92"/>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6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34"/>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34" grpId="0" animBg="1"/>
      <p:bldP spid="51" grpId="0"/>
      <p:bldP spid="52" grpId="0"/>
      <p:bldP spid="53" grpId="0"/>
      <p:bldP spid="54" grpId="0"/>
      <p:bldP spid="55" grpId="0"/>
      <p:bldP spid="58" grpId="0"/>
      <p:bldP spid="61" grpId="0"/>
      <p:bldP spid="62" grpId="0"/>
      <p:bldP spid="65" grpId="0"/>
      <p:bldP spid="66" grpId="0"/>
      <p:bldP spid="68" grpId="0"/>
      <p:bldP spid="69" grpId="0"/>
      <p:bldP spid="76" grpId="0"/>
      <p:bldP spid="45" grpId="0"/>
      <p:bldP spid="46" grpId="0"/>
      <p:bldP spid="50" grpId="0"/>
      <p:bldP spid="59" grpId="0"/>
      <p:bldP spid="67" grpId="0"/>
      <p:bldP spid="71" grpId="0"/>
      <p:bldP spid="75" grpId="0"/>
      <p:bldP spid="78" grpId="0"/>
      <p:bldP spid="80" grpId="0"/>
      <p:bldP spid="81" grpId="0"/>
      <p:bldP spid="82" grpId="0"/>
      <p:bldP spid="83" grpId="0"/>
      <p:bldP spid="84" grpId="0"/>
      <p:bldP spid="85" grpId="0"/>
      <p:bldP spid="8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44068" y="74144"/>
            <a:ext cx="7091270"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smtClean="0"/>
              <a:t>Geld- und Fiskalpolitik in der Neoklassik</a:t>
            </a:r>
            <a:endParaRPr lang="de-DE" sz="3266" dirty="0">
              <a:latin typeface="Arial"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4" name="Textfeld 3"/>
              <p:cNvSpPr txBox="1"/>
              <p:nvPr/>
            </p:nvSpPr>
            <p:spPr>
              <a:xfrm>
                <a:off x="81643" y="673401"/>
                <a:ext cx="11968843" cy="1491483"/>
              </a:xfrm>
              <a:prstGeom prst="rect">
                <a:avLst/>
              </a:prstGeom>
              <a:noFill/>
              <a:ln>
                <a:noFill/>
              </a:ln>
            </p:spPr>
            <p:txBody>
              <a:bodyPr vert="horz" wrap="square" lIns="81646" tIns="40823" rIns="81646" bIns="40823" anchorCtr="0" compatLnSpc="0">
                <a:spAutoFit/>
              </a:bodyPr>
              <a:lstStyle/>
              <a:p>
                <a:r>
                  <a:rPr lang="de-DE" dirty="0" smtClean="0"/>
                  <a:t>In der Neoklassik haben beide Politikmaßnahmen letztlich keinen Effekt auf die realen Größen der Volkswirtschaft, denn das Produktionsniveau </a:t>
                </a:r>
                <a:r>
                  <a:rPr lang="de-DE" dirty="0" err="1" smtClean="0"/>
                  <a:t>y</a:t>
                </a:r>
                <a:r>
                  <a:rPr lang="de-DE" baseline="30000" dirty="0" err="1" smtClean="0"/>
                  <a:t>S</a:t>
                </a:r>
                <a:r>
                  <a:rPr lang="de-DE" dirty="0" smtClean="0"/>
                  <a:t> wird nur durch die Rahmenbedingungen in der Wirtschaft, also die Produktionsfunktion und die Präferenzen der Wirtschaftssubjekte bestimmt.</a:t>
                </a:r>
              </a:p>
              <a:p>
                <a:r>
                  <a:rPr lang="en-US" altLang="en-US" dirty="0" smtClean="0"/>
                  <a:t>Solange </a:t>
                </a:r>
                <a:r>
                  <a:rPr lang="en-US" altLang="en-US" dirty="0" err="1" smtClean="0"/>
                  <a:t>diese</a:t>
                </a:r>
                <a:r>
                  <a:rPr lang="en-US" altLang="en-US" dirty="0" smtClean="0"/>
                  <a:t> </a:t>
                </a:r>
                <a:r>
                  <a:rPr lang="en-US" altLang="en-US" dirty="0" err="1" smtClean="0"/>
                  <a:t>sich</a:t>
                </a:r>
                <a:r>
                  <a:rPr lang="en-US" altLang="en-US" dirty="0" smtClean="0"/>
                  <a:t> </a:t>
                </a:r>
                <a:r>
                  <a:rPr lang="en-US" altLang="en-US" dirty="0" err="1" smtClean="0"/>
                  <a:t>nicht</a:t>
                </a:r>
                <a:r>
                  <a:rPr lang="en-US" altLang="en-US" dirty="0" smtClean="0"/>
                  <a:t> </a:t>
                </a:r>
                <a:r>
                  <a:rPr lang="en-US" altLang="en-US" dirty="0" err="1" smtClean="0"/>
                  <a:t>ändern</a:t>
                </a:r>
                <a:r>
                  <a:rPr lang="en-US" altLang="en-US" dirty="0" smtClean="0"/>
                  <a:t> </a:t>
                </a:r>
                <a:r>
                  <a:rPr lang="en-US" altLang="en-US" dirty="0" err="1" smtClean="0"/>
                  <a:t>bleibt</a:t>
                </a:r>
                <a:r>
                  <a:rPr lang="en-US" altLang="en-US" dirty="0" smtClean="0"/>
                  <a:t> </a:t>
                </a:r>
                <a:r>
                  <a:rPr lang="en-US" altLang="en-US" dirty="0" err="1" smtClean="0"/>
                  <a:t>damit</a:t>
                </a:r>
                <a:r>
                  <a:rPr lang="en-US" altLang="en-US" dirty="0" smtClean="0"/>
                  <a:t> das </a:t>
                </a:r>
                <a:r>
                  <a:rPr lang="en-US" altLang="en-US" dirty="0" err="1" smtClean="0"/>
                  <a:t>gleichgewichtige</a:t>
                </a:r>
                <a:r>
                  <a:rPr lang="en-US" altLang="en-US" dirty="0" smtClean="0"/>
                  <a:t> </a:t>
                </a:r>
                <a:r>
                  <a:rPr lang="en-US" altLang="en-US" dirty="0" err="1" smtClean="0"/>
                  <a:t>Produktionsniveau</a:t>
                </a:r>
                <a:r>
                  <a:rPr lang="en-US" altLang="en-US" dirty="0" smtClean="0"/>
                  <a:t> y* und der </a:t>
                </a:r>
                <a:r>
                  <a:rPr lang="en-US" altLang="en-US" dirty="0" err="1" smtClean="0"/>
                  <a:t>gleichgewichtige</a:t>
                </a:r>
                <a:r>
                  <a:rPr lang="en-US" altLang="en-US" dirty="0" smtClean="0"/>
                  <a:t> </a:t>
                </a:r>
                <a:r>
                  <a:rPr lang="en-US" altLang="en-US" dirty="0" err="1" smtClean="0"/>
                  <a:t>Reallohn</a:t>
                </a:r>
                <a:r>
                  <a:rPr lang="en-US" altLang="en-US" dirty="0" smtClean="0"/>
                  <a:t> </a:t>
                </a:r>
                <a14:m>
                  <m:oMath xmlns:m="http://schemas.openxmlformats.org/officeDocument/2006/math">
                    <m:r>
                      <m:rPr>
                        <m:sty m:val="p"/>
                      </m:rPr>
                      <a:rPr lang="el-GR" i="1">
                        <a:latin typeface="Cambria Math" panose="02040503050406030204" pitchFamily="18" charset="0"/>
                      </a:rPr>
                      <m:t>ω</m:t>
                    </m:r>
                  </m:oMath>
                </a14:m>
                <a:r>
                  <a:rPr lang="en-US" altLang="en-US" dirty="0" smtClean="0"/>
                  <a:t>* </a:t>
                </a:r>
                <a:r>
                  <a:rPr lang="en-US" altLang="en-US" dirty="0" err="1" smtClean="0"/>
                  <a:t>unverändert</a:t>
                </a:r>
                <a:r>
                  <a:rPr lang="en-US" altLang="en-US" dirty="0" smtClean="0"/>
                  <a:t>.</a:t>
                </a:r>
                <a:endParaRPr lang="de-DE" altLang="en-US" dirty="0"/>
              </a:p>
            </p:txBody>
          </p:sp>
        </mc:Choice>
        <mc:Fallback xmlns="">
          <p:sp>
            <p:nvSpPr>
              <p:cNvPr id="4" name="Textfeld 3"/>
              <p:cNvSpPr txBox="1">
                <a:spLocks noRot="1" noChangeAspect="1" noMove="1" noResize="1" noEditPoints="1" noAdjustHandles="1" noChangeArrowheads="1" noChangeShapeType="1" noTextEdit="1"/>
              </p:cNvSpPr>
              <p:nvPr/>
            </p:nvSpPr>
            <p:spPr>
              <a:xfrm>
                <a:off x="81643" y="673401"/>
                <a:ext cx="11968843" cy="1491483"/>
              </a:xfrm>
              <a:prstGeom prst="rect">
                <a:avLst/>
              </a:prstGeom>
              <a:blipFill>
                <a:blip r:embed="rId3"/>
                <a:stretch>
                  <a:fillRect l="-509" t="-2041" b="-6122"/>
                </a:stretch>
              </a:blipFill>
              <a:ln>
                <a:no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 name="Textfeld 5"/>
              <p:cNvSpPr txBox="1"/>
              <p:nvPr/>
            </p:nvSpPr>
            <p:spPr>
              <a:xfrm>
                <a:off x="0" y="2135695"/>
                <a:ext cx="12192000" cy="927868"/>
              </a:xfrm>
              <a:prstGeom prst="rect">
                <a:avLst/>
              </a:prstGeom>
              <a:noFill/>
              <a:ln>
                <a:noFill/>
              </a:ln>
            </p:spPr>
            <p:txBody>
              <a:bodyPr vert="horz" wrap="square" lIns="81646" tIns="40823" rIns="81646" bIns="40823" anchorCtr="0" compatLnSpc="0">
                <a:spAutoFit/>
              </a:bodyPr>
              <a:lstStyle/>
              <a:p>
                <a:r>
                  <a:rPr lang="de-DE" b="1" dirty="0" smtClean="0"/>
                  <a:t>Geldpolitik: </a:t>
                </a:r>
                <a:r>
                  <a:rPr lang="de-DE" dirty="0" smtClean="0"/>
                  <a:t>Die erhöhte Geldmenge verschiebt nur die Kurve der Quantitätsgleichung nach außen und erhöht damit 1:1 das 	     	    Preisniveau in der Wirtschaft, so dass die aus der höheren Geldmenge resultierenden gestiegenen Nominallöhne 	         	  zu 100% durch das gestiegene Preisniveau absorbiert werden und Reallohn </a:t>
                </a:r>
                <a14:m>
                  <m:oMath xmlns:m="http://schemas.openxmlformats.org/officeDocument/2006/math">
                    <m:r>
                      <m:rPr>
                        <m:sty m:val="p"/>
                      </m:rPr>
                      <a:rPr lang="el-GR" i="1">
                        <a:latin typeface="Cambria Math" panose="02040503050406030204" pitchFamily="18" charset="0"/>
                      </a:rPr>
                      <m:t>ω</m:t>
                    </m:r>
                  </m:oMath>
                </a14:m>
                <a:r>
                  <a:rPr lang="en-US" altLang="en-US" dirty="0"/>
                  <a:t>* </a:t>
                </a:r>
                <a:r>
                  <a:rPr lang="en-US" altLang="en-US" dirty="0" smtClean="0"/>
                  <a:t>und </a:t>
                </a:r>
                <a:r>
                  <a:rPr lang="en-US" altLang="en-US" dirty="0" err="1" smtClean="0"/>
                  <a:t>Produktion</a:t>
                </a:r>
                <a:r>
                  <a:rPr lang="en-US" altLang="en-US" dirty="0" smtClean="0"/>
                  <a:t> y* </a:t>
                </a:r>
                <a:r>
                  <a:rPr lang="de-DE" dirty="0" smtClean="0"/>
                  <a:t>unverändert bleiben</a:t>
                </a:r>
              </a:p>
            </p:txBody>
          </p:sp>
        </mc:Choice>
        <mc:Fallback xmlns="">
          <p:sp>
            <p:nvSpPr>
              <p:cNvPr id="6" name="Textfeld 5"/>
              <p:cNvSpPr txBox="1">
                <a:spLocks noRot="1" noChangeAspect="1" noMove="1" noResize="1" noEditPoints="1" noAdjustHandles="1" noChangeArrowheads="1" noChangeShapeType="1" noTextEdit="1"/>
              </p:cNvSpPr>
              <p:nvPr/>
            </p:nvSpPr>
            <p:spPr>
              <a:xfrm>
                <a:off x="0" y="2135695"/>
                <a:ext cx="12192000" cy="927868"/>
              </a:xfrm>
              <a:prstGeom prst="rect">
                <a:avLst/>
              </a:prstGeom>
              <a:blipFill>
                <a:blip r:embed="rId4"/>
                <a:stretch>
                  <a:fillRect l="-500" t="-3268" r="-400" b="-9804"/>
                </a:stretch>
              </a:blipFill>
              <a:ln>
                <a:noFill/>
              </a:ln>
            </p:spPr>
            <p:txBody>
              <a:bodyPr/>
              <a:lstStyle/>
              <a:p>
                <a:r>
                  <a:rPr lang="de-DE">
                    <a:noFill/>
                  </a:rPr>
                  <a:t> </a:t>
                </a:r>
              </a:p>
            </p:txBody>
          </p:sp>
        </mc:Fallback>
      </mc:AlternateContent>
      <p:sp>
        <p:nvSpPr>
          <p:cNvPr id="7" name="Textfeld 6"/>
          <p:cNvSpPr txBox="1"/>
          <p:nvPr/>
        </p:nvSpPr>
        <p:spPr>
          <a:xfrm>
            <a:off x="103413" y="3251480"/>
            <a:ext cx="11968843" cy="1491483"/>
          </a:xfrm>
          <a:prstGeom prst="rect">
            <a:avLst/>
          </a:prstGeom>
          <a:noFill/>
          <a:ln>
            <a:noFill/>
          </a:ln>
        </p:spPr>
        <p:txBody>
          <a:bodyPr vert="horz" wrap="square" lIns="81646" tIns="40823" rIns="81646" bIns="40823" anchorCtr="0" compatLnSpc="0">
            <a:spAutoFit/>
          </a:bodyPr>
          <a:lstStyle/>
          <a:p>
            <a:r>
              <a:rPr lang="de-DE" b="1" dirty="0" smtClean="0"/>
              <a:t>Fiskalpolitik: </a:t>
            </a:r>
            <a:r>
              <a:rPr lang="de-DE" dirty="0" smtClean="0"/>
              <a:t>Die künstlich von staatlicher Seite erzeugte zusätzliche </a:t>
            </a:r>
            <a:r>
              <a:rPr lang="de-DE" dirty="0"/>
              <a:t>N</a:t>
            </a:r>
            <a:r>
              <a:rPr lang="de-DE" dirty="0" smtClean="0"/>
              <a:t>achfrage wird zwar auf dem Gütermarkt wirksam. Die 	      Unternehmen können prinzipiell durch Preis und/oder Mengenanpassungen auf die gestiegene Nachfrage 	      reagieren. Diesmal gehen wir aber im Gegensatz zu Keynes davon aus, dass die vollkommene Preisflexibilität dafür 	      genutzt wird, dass die zusätzliche Nachfrage wiederum zu 100% durch Preiserhöhungen absorbiert wird, so dass 	      sich ebenfalls nichts an der Produktion und dem Reallohn ändert</a:t>
            </a:r>
          </a:p>
        </p:txBody>
      </p:sp>
      <p:sp>
        <p:nvSpPr>
          <p:cNvPr id="8" name="Textfeld 7"/>
          <p:cNvSpPr txBox="1"/>
          <p:nvPr/>
        </p:nvSpPr>
        <p:spPr>
          <a:xfrm>
            <a:off x="-14053" y="4738470"/>
            <a:ext cx="12192000" cy="2117616"/>
          </a:xfrm>
          <a:prstGeom prst="rect">
            <a:avLst/>
          </a:prstGeom>
          <a:noFill/>
          <a:ln>
            <a:noFill/>
          </a:ln>
        </p:spPr>
        <p:txBody>
          <a:bodyPr vert="horz" wrap="square" lIns="81646" tIns="40823" rIns="81646" bIns="40823" anchorCtr="0" compatLnSpc="0">
            <a:spAutoFit/>
          </a:bodyPr>
          <a:lstStyle/>
          <a:p>
            <a:r>
              <a:rPr lang="de-DE" sz="1300" b="1" dirty="0" smtClean="0"/>
              <a:t>Beispiel:</a:t>
            </a:r>
            <a:r>
              <a:rPr lang="de-DE" sz="1300" dirty="0" smtClean="0"/>
              <a:t> In der Corona-Krise wurde Familien pro Kind einmalig 300 Euro zusätzlich vom </a:t>
            </a:r>
            <a:r>
              <a:rPr lang="de-DE" sz="1300" dirty="0"/>
              <a:t>S</a:t>
            </a:r>
            <a:r>
              <a:rPr lang="de-DE" sz="1300" dirty="0" smtClean="0"/>
              <a:t>taat bezahlt. Über den Sinn und Unsinn dieser Maßnahme ist viel diskutiert worden. Was sagt die Neoklassik dazu? </a:t>
            </a:r>
            <a:r>
              <a:rPr lang="de-DE" sz="1300" dirty="0"/>
              <a:t>I</a:t>
            </a:r>
            <a:r>
              <a:rPr lang="de-DE" sz="1300" dirty="0" smtClean="0"/>
              <a:t>n Reinform würde man davon ausgehen, dass die Unternehmen darauf nicht mit Neueinstellungen reagieren, um die gestiegene Nachfrage (bei rund 20 Mio. Kindern in Deutschland sind das immerhin etwa 6 Mrd. Euro!) befriedigen zu können, sondern dass das zusätzliche Geld einfach nur durch Preiserhöhungen abgeschöpft wird (ähnlich wird neoklassisch bzgl. der Mehrwertsteuersenkung im Zuge der Corona-Krise argumentiert)! Mittlerweile zeigen erste Analysen, dass die Senkung tatsächlich </a:t>
            </a:r>
            <a:r>
              <a:rPr lang="de-DE" sz="1300" dirty="0" err="1"/>
              <a:t>k</a:t>
            </a:r>
            <a:r>
              <a:rPr lang="de-DE" sz="1300" dirty="0" err="1" smtClean="0"/>
              <a:t>eynesianisch</a:t>
            </a:r>
            <a:r>
              <a:rPr lang="de-DE" sz="1300" dirty="0" smtClean="0"/>
              <a:t> gewirkt hat. Erkennbar war dies für uns an der Senkung der „Grenzpreise (</a:t>
            </a:r>
            <a:r>
              <a:rPr lang="de-DE" sz="1300" dirty="0"/>
              <a:t>x</a:t>
            </a:r>
            <a:r>
              <a:rPr lang="de-DE" sz="1300" dirty="0" smtClean="0"/>
              <a:t>,99 Euro)“ auf x,96 oder 0,97. Nach Auslaufen der Maßnahme zum Ende 2020 sind die Preise aber nicht nur im gleichen Maße wieder erhöht worden, sondern insb. Im Lebensmittelbereich sehen wir Preissteigerungen darüber hinaus, was zu einem Basiseffekt in der Inflation führt. Zudem ist im Zuge der Corona-Krise ist die Sparquote nach oben gegangen (von 11% auf 16%), was gegen eine volle Nachfragewirkung durch die Stützungsmaßnahmen von Sonderzahlungen und Mehrwertsteuersenkung spricht. Die Hoffnung ist jetzt, dass die erhöhte Ersparnis </a:t>
            </a:r>
            <a:r>
              <a:rPr lang="de-DE" sz="1300" dirty="0"/>
              <a:t>z</a:t>
            </a:r>
            <a:r>
              <a:rPr lang="de-DE" sz="1300" dirty="0" smtClean="0"/>
              <a:t>eitverzögert in diesem Jahr im Zuge der Lockerungen nachfragewirksam wird. Ob dies der Fall sein wird und wir nicht nur der nächsten Generation (also Ihnen!!) einfach nur auf höheren Schulden </a:t>
            </a:r>
            <a:r>
              <a:rPr lang="de-DE" sz="1300" dirty="0" err="1" smtClean="0"/>
              <a:t>hinterlassen.bleibt</a:t>
            </a:r>
            <a:r>
              <a:rPr lang="de-DE" sz="1300" dirty="0" smtClean="0"/>
              <a:t> abzuwarten</a:t>
            </a:r>
          </a:p>
        </p:txBody>
      </p:sp>
    </p:spTree>
    <p:extLst>
      <p:ext uri="{BB962C8B-B14F-4D97-AF65-F5344CB8AC3E}">
        <p14:creationId xmlns:p14="http://schemas.microsoft.com/office/powerpoint/2010/main" val="1476040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2652823" y="185590"/>
            <a:ext cx="737541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Vereinigung von Neoklassik und Keynesianismus </a:t>
            </a:r>
          </a:p>
        </p:txBody>
      </p:sp>
      <p:sp>
        <p:nvSpPr>
          <p:cNvPr id="6" name="Textfeld 5"/>
          <p:cNvSpPr txBox="1"/>
          <p:nvPr/>
        </p:nvSpPr>
        <p:spPr>
          <a:xfrm>
            <a:off x="130392" y="845681"/>
            <a:ext cx="11968843" cy="5734055"/>
          </a:xfrm>
          <a:prstGeom prst="rect">
            <a:avLst/>
          </a:prstGeom>
          <a:noFill/>
          <a:ln>
            <a:noFill/>
          </a:ln>
        </p:spPr>
        <p:txBody>
          <a:bodyPr vert="horz" wrap="square" lIns="81646" tIns="40823" rIns="81646" bIns="40823" anchorCtr="0" compatLnSpc="0">
            <a:spAutoFit/>
          </a:bodyPr>
          <a:lstStyle/>
          <a:p>
            <a:r>
              <a:rPr lang="de-DE" sz="1900" dirty="0">
                <a:solidFill>
                  <a:srgbClr val="000000"/>
                </a:solidFill>
              </a:rPr>
              <a:t>Kurzfristig lässt sich mit einem externen Impuls über die Nachfrage (</a:t>
            </a:r>
            <a:r>
              <a:rPr lang="de-DE" sz="1900" dirty="0" err="1">
                <a:solidFill>
                  <a:srgbClr val="000000"/>
                </a:solidFill>
              </a:rPr>
              <a:t>Fisklapolitik</a:t>
            </a:r>
            <a:r>
              <a:rPr lang="de-DE" sz="1900" dirty="0">
                <a:solidFill>
                  <a:srgbClr val="000000"/>
                </a:solidFill>
              </a:rPr>
              <a:t>) </a:t>
            </a:r>
            <a:r>
              <a:rPr lang="de-DE" sz="1900" dirty="0" smtClean="0">
                <a:solidFill>
                  <a:srgbClr val="000000"/>
                </a:solidFill>
              </a:rPr>
              <a:t>die Produktion </a:t>
            </a:r>
            <a:r>
              <a:rPr lang="de-DE" sz="1900" dirty="0">
                <a:solidFill>
                  <a:srgbClr val="000000"/>
                </a:solidFill>
              </a:rPr>
              <a:t>erhöhen, da die Preise nicht sofort reagieren. </a:t>
            </a:r>
            <a:r>
              <a:rPr lang="de-DE" sz="1900" dirty="0" smtClean="0">
                <a:solidFill>
                  <a:srgbClr val="000000"/>
                </a:solidFill>
              </a:rPr>
              <a:t>Langfristig werden </a:t>
            </a:r>
            <a:r>
              <a:rPr lang="de-DE" sz="1900" dirty="0">
                <a:solidFill>
                  <a:srgbClr val="000000"/>
                </a:solidFill>
              </a:rPr>
              <a:t>sich aber bei rein künstlicher Nachfrageerhöhung </a:t>
            </a:r>
            <a:r>
              <a:rPr lang="de-DE" sz="1900" dirty="0" smtClean="0">
                <a:solidFill>
                  <a:srgbClr val="000000"/>
                </a:solidFill>
              </a:rPr>
              <a:t>die Preise nach oben </a:t>
            </a:r>
            <a:r>
              <a:rPr lang="de-DE" sz="1900" dirty="0">
                <a:solidFill>
                  <a:srgbClr val="000000"/>
                </a:solidFill>
              </a:rPr>
              <a:t>anpassen und der Effekt der Produktionsausweitung </a:t>
            </a:r>
            <a:r>
              <a:rPr lang="de-DE" sz="1900" dirty="0" smtClean="0">
                <a:solidFill>
                  <a:srgbClr val="000000"/>
                </a:solidFill>
              </a:rPr>
              <a:t>verschwindet wieder.</a:t>
            </a:r>
          </a:p>
          <a:p>
            <a:endParaRPr lang="de-DE" sz="1900" dirty="0">
              <a:solidFill>
                <a:srgbClr val="000000"/>
              </a:solidFill>
            </a:endParaRPr>
          </a:p>
          <a:p>
            <a:r>
              <a:rPr lang="de-DE" sz="1900" dirty="0" smtClean="0">
                <a:solidFill>
                  <a:srgbClr val="000000"/>
                </a:solidFill>
              </a:rPr>
              <a:t>Ähnliches gilt über den Kanal der induzierten Zinssenkung über eine externe Ausweitung der Geldmenge. Bei festen Preisen führt auch dies über die folgende Investitionssteigerung zu einer Produktionsausweitung. Bei vollkommen flexiblen Preisen kann aber langfristig die erhöhte Nachfrage wieder durch reine Preissteigerungen absorbiert werden.</a:t>
            </a:r>
          </a:p>
          <a:p>
            <a:endParaRPr lang="de-DE" sz="1900" dirty="0">
              <a:solidFill>
                <a:srgbClr val="000000"/>
              </a:solidFill>
            </a:endParaRPr>
          </a:p>
          <a:p>
            <a:r>
              <a:rPr lang="de-DE" sz="1900" dirty="0" smtClean="0">
                <a:solidFill>
                  <a:srgbClr val="000000"/>
                </a:solidFill>
              </a:rPr>
              <a:t>Grundsätzlich lässt sich damit folgender zeitlicher Rahmen für die Anwendbarkeit von Keynes und Neoklassik ableiten:  </a:t>
            </a:r>
            <a:endParaRPr lang="de-DE" sz="1900" dirty="0">
              <a:solidFill>
                <a:srgbClr val="000000"/>
              </a:solidFill>
            </a:endParaRPr>
          </a:p>
          <a:p>
            <a:endParaRPr lang="de-DE" sz="1900" dirty="0">
              <a:solidFill>
                <a:srgbClr val="000000"/>
              </a:solidFill>
            </a:endParaRPr>
          </a:p>
          <a:p>
            <a:r>
              <a:rPr lang="de-DE" sz="1900" dirty="0">
                <a:solidFill>
                  <a:srgbClr val="000000"/>
                </a:solidFill>
              </a:rPr>
              <a:t>→ Keynes: Kurze Frist</a:t>
            </a:r>
          </a:p>
          <a:p>
            <a:endParaRPr lang="de-DE" sz="1900" dirty="0">
              <a:solidFill>
                <a:srgbClr val="000000"/>
              </a:solidFill>
            </a:endParaRPr>
          </a:p>
          <a:p>
            <a:r>
              <a:rPr lang="de-DE" sz="1900" dirty="0">
                <a:solidFill>
                  <a:srgbClr val="000000"/>
                </a:solidFill>
              </a:rPr>
              <a:t>→ Neoklassik: Lange </a:t>
            </a:r>
            <a:r>
              <a:rPr lang="de-DE" sz="1900" dirty="0" smtClean="0">
                <a:solidFill>
                  <a:srgbClr val="000000"/>
                </a:solidFill>
              </a:rPr>
              <a:t>Frist</a:t>
            </a:r>
          </a:p>
          <a:p>
            <a:endParaRPr lang="de-DE" sz="1900" dirty="0">
              <a:solidFill>
                <a:srgbClr val="000000"/>
              </a:solidFill>
            </a:endParaRPr>
          </a:p>
          <a:p>
            <a:r>
              <a:rPr lang="de-DE" sz="1900" dirty="0" smtClean="0">
                <a:solidFill>
                  <a:srgbClr val="000000"/>
                </a:solidFill>
              </a:rPr>
              <a:t>Wichtig ist dabei zu erkennen, dass beide Theorien in sich schlüssig sind und absolut ihre Daseinsberechtigung haben. Das Problem ist aber wie immer in den Sozialwissenschaften zu erkennen, wann es sinnvoll ist die Theorien anzuwenden, denn leider sind in unserem Fach die Rahmenbedingungen bei weitem nicht so stabil, wie in den Naturwissenschaften! Skeptisch sollte man immer sein, wenn Leute erzählen, sie </a:t>
            </a:r>
            <a:r>
              <a:rPr lang="de-DE" sz="1900" dirty="0" err="1" smtClean="0">
                <a:solidFill>
                  <a:srgbClr val="000000"/>
                </a:solidFill>
              </a:rPr>
              <a:t>wüßten</a:t>
            </a:r>
            <a:r>
              <a:rPr lang="de-DE" sz="1900" dirty="0" smtClean="0">
                <a:solidFill>
                  <a:srgbClr val="000000"/>
                </a:solidFill>
              </a:rPr>
              <a:t> ganz genau, wie die „Wirtschaft“ funktioniert und das Folgen zwangsläufig sind!</a:t>
            </a:r>
            <a:endParaRPr lang="de-DE" sz="1900" dirty="0">
              <a:solidFill>
                <a:srgbClr val="000000"/>
              </a:solidFill>
            </a:endParaRPr>
          </a:p>
        </p:txBody>
      </p:sp>
    </p:spTree>
    <p:extLst>
      <p:ext uri="{BB962C8B-B14F-4D97-AF65-F5344CB8AC3E}">
        <p14:creationId xmlns:p14="http://schemas.microsoft.com/office/powerpoint/2010/main" val="24701159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smtClean="0">
                    <a:solidFill>
                      <a:srgbClr val="000000"/>
                    </a:solidFill>
                    <a:latin typeface="Sparkasse Rg" pitchFamily="34" charset="0"/>
                  </a:rPr>
                  <a:t>) – Allgemeine Erklärungsansätze</a:t>
                </a:r>
                <a:endParaRPr lang="de-DE" sz="2400" b="1" dirty="0">
                  <a:solidFill>
                    <a:srgbClr val="000000"/>
                  </a:solidFill>
                  <a:latin typeface="Sparkasse Rg" pitchFamily="34" charset="0"/>
                </a:endParaRP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smtClean="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smtClean="0"/>
              <a:t>Keynessche</a:t>
            </a:r>
            <a:r>
              <a:rPr lang="de-DE" sz="2800" dirty="0" smtClean="0"/>
              <a:t> </a:t>
            </a:r>
            <a:r>
              <a:rPr lang="de-DE" sz="2800" dirty="0"/>
              <a:t>Theorie der </a:t>
            </a:r>
            <a:r>
              <a:rPr lang="de-DE" sz="2800" dirty="0" smtClean="0"/>
              <a:t>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a:t>
            </a:r>
            <a:r>
              <a:rPr lang="de-DE" sz="2800" dirty="0" smtClean="0"/>
              <a:t>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smtClean="0"/>
          </a:p>
          <a:p>
            <a:endParaRPr lang="de-DE" sz="1996" dirty="0"/>
          </a:p>
          <a:p>
            <a:endParaRPr lang="de-DE" sz="1996" dirty="0" smtClean="0"/>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11799977"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a:t>
            </a:r>
            <a:r>
              <a:rPr lang="de-DE" sz="2400" dirty="0" smtClean="0"/>
              <a:t>bei steigenden Preisen einen </a:t>
            </a:r>
            <a:r>
              <a:rPr lang="de-DE" sz="2400" dirty="0"/>
              <a:t>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smtClean="0"/>
          </a:p>
          <a:p>
            <a:endParaRPr lang="de-DE" sz="1996" dirty="0"/>
          </a:p>
          <a:p>
            <a:endParaRPr lang="de-DE" sz="1996" dirty="0" smtClean="0"/>
          </a:p>
        </p:txBody>
      </p:sp>
    </p:spTree>
    <p:extLst>
      <p:ext uri="{BB962C8B-B14F-4D97-AF65-F5344CB8AC3E}">
        <p14:creationId xmlns:p14="http://schemas.microsoft.com/office/powerpoint/2010/main" val="2161021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11799977"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a:t>
            </a:r>
            <a:r>
              <a:rPr lang="de-DE" sz="2400" dirty="0" smtClean="0"/>
              <a:t>Preisanpassung </a:t>
            </a:r>
            <a:r>
              <a:rPr lang="de-DE" sz="2400" dirty="0"/>
              <a:t>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t>
            </a:r>
            <a:r>
              <a:rPr lang="de-DE" sz="2400" dirty="0" smtClean="0"/>
              <a:t>anpassen, </a:t>
            </a:r>
            <a:r>
              <a:rPr lang="de-DE" sz="2400" dirty="0"/>
              <a:t>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Tree>
    <p:extLst>
      <p:ext uri="{BB962C8B-B14F-4D97-AF65-F5344CB8AC3E}">
        <p14:creationId xmlns:p14="http://schemas.microsoft.com/office/powerpoint/2010/main" val="577781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10375232"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a:t>
            </a:r>
            <a:r>
              <a:rPr lang="de-DE" sz="2400" dirty="0" smtClean="0"/>
              <a:t>den </a:t>
            </a:r>
            <a:r>
              <a:rPr lang="de-DE" sz="2400" dirty="0"/>
              <a:t>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t>
            </a:r>
            <a:r>
              <a:rPr lang="de-DE" sz="2400" dirty="0" smtClean="0"/>
              <a:t>aus, so </a:t>
            </a:r>
            <a:r>
              <a:rPr lang="de-DE" sz="2400" dirty="0"/>
              <a:t>können Produzenten irrtümlich der Ansicht sein, dass die eigenen </a:t>
            </a:r>
            <a:r>
              <a:rPr lang="de-DE" sz="2400" dirty="0" err="1"/>
              <a:t>Outputpreise</a:t>
            </a:r>
            <a:r>
              <a:rPr lang="de-DE" sz="2400" dirty="0"/>
              <a:t> relativ zu anderen Preisen fallen, und reagieren deswegen mit Produktionsrückgängen</a:t>
            </a:r>
            <a:r>
              <a:rPr lang="de-DE" sz="2400" dirty="0" smtClean="0"/>
              <a: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Tree>
    <p:extLst>
      <p:ext uri="{BB962C8B-B14F-4D97-AF65-F5344CB8AC3E}">
        <p14:creationId xmlns:p14="http://schemas.microsoft.com/office/powerpoint/2010/main" val="197324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Aggregiertes Angebot: AS</a:t>
                </a:r>
                <a:r>
                  <a:rPr lang="de-DE" sz="2400" b="1" dirty="0">
                    <a:solidFill>
                      <a:srgbClr val="000000"/>
                    </a:solidFill>
                    <a:latin typeface="Sparkasse Rg" pitchFamily="34" charset="0"/>
                  </a:rPr>
                  <a:t>AS</a:t>
                </a:r>
                <a:r>
                  <a:rPr lang="de-DE" sz="2400" b="1" dirty="0" smtClean="0">
                    <a:solidFill>
                      <a:srgbClr val="000000"/>
                    </a:solidFill>
                    <a:latin typeface="Sparkasse Rg" pitchFamily="34" charset="0"/>
                  </a:rPr>
                  <a:t>-Kurve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smtClean="0">
                    <a:solidFill>
                      <a:srgbClr val="000000"/>
                    </a:solidFill>
                    <a:latin typeface="Sparkasse Rg" pitchFamily="34" charset="0"/>
                  </a:rPr>
                  <a:t>)</a:t>
                </a:r>
                <a:endParaRPr lang="de-DE" sz="2400" b="1" dirty="0">
                  <a:solidFill>
                    <a:srgbClr val="000000"/>
                  </a:solidFill>
                  <a:latin typeface="Sparkasse Rg" pitchFamily="34" charset="0"/>
                </a:endParaRP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632994" y="5672178"/>
            <a:ext cx="8751978" cy="707365"/>
          </a:xfrm>
          <a:prstGeom prst="rect">
            <a:avLst/>
          </a:prstGeom>
          <a:noFill/>
          <a:ln>
            <a:noFill/>
          </a:ln>
        </p:spPr>
        <p:txBody>
          <a:bodyPr vert="horz" wrap="square" lIns="81646" tIns="40823" rIns="81646" bIns="40823" anchorCtr="0" compatLnSpc="0">
            <a:noAutofit/>
          </a:bodyPr>
          <a:lstStyle/>
          <a:p>
            <a:r>
              <a:rPr lang="de-DE" sz="1996" dirty="0" smtClean="0"/>
              <a:t>Bei gegebenen Preiserwartungen steigt das Preisniveau bei steigender Produktion</a:t>
            </a:r>
            <a:endParaRPr lang="de-DE" sz="2000" dirty="0"/>
          </a:p>
          <a:p>
            <a:endParaRPr lang="de-DE" sz="1996" dirty="0"/>
          </a:p>
          <a:p>
            <a:endParaRPr lang="de-DE" sz="1996" dirty="0" smtClean="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335237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335237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2960223" y="1077323"/>
            <a:ext cx="295274" cy="343620"/>
          </a:xfrm>
          <a:prstGeom prst="rect">
            <a:avLst/>
          </a:prstGeom>
          <a:noFill/>
        </p:spPr>
        <p:txBody>
          <a:bodyPr wrap="none" rtlCol="0">
            <a:spAutoFit/>
          </a:bodyPr>
          <a:lstStyle/>
          <a:p>
            <a:r>
              <a:rPr lang="de-DE" sz="1633" dirty="0" smtClean="0"/>
              <a:t>p</a:t>
            </a:r>
            <a:endParaRPr lang="de-DE" sz="1633" dirty="0"/>
          </a:p>
        </p:txBody>
      </p:sp>
      <p:sp>
        <p:nvSpPr>
          <p:cNvPr id="12" name="Textfeld 11"/>
          <p:cNvSpPr txBox="1"/>
          <p:nvPr/>
        </p:nvSpPr>
        <p:spPr>
          <a:xfrm>
            <a:off x="8700951" y="4727057"/>
            <a:ext cx="287258" cy="343620"/>
          </a:xfrm>
          <a:prstGeom prst="rect">
            <a:avLst/>
          </a:prstGeom>
          <a:noFill/>
        </p:spPr>
        <p:txBody>
          <a:bodyPr wrap="none" rtlCol="0">
            <a:spAutoFit/>
          </a:bodyPr>
          <a:lstStyle/>
          <a:p>
            <a:r>
              <a:rPr lang="de-DE" sz="1633" dirty="0" smtClean="0"/>
              <a:t>Y</a:t>
            </a:r>
            <a:endParaRPr lang="de-DE" sz="1633" dirty="0"/>
          </a:p>
        </p:txBody>
      </p:sp>
      <p:sp>
        <p:nvSpPr>
          <p:cNvPr id="3" name="Freihandform 2"/>
          <p:cNvSpPr/>
          <p:nvPr/>
        </p:nvSpPr>
        <p:spPr>
          <a:xfrm>
            <a:off x="3505201"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7409966"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7409966"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7004244" y="1077323"/>
            <a:ext cx="582211" cy="369332"/>
          </a:xfrm>
          <a:prstGeom prst="rect">
            <a:avLst/>
          </a:prstGeom>
        </p:spPr>
        <p:txBody>
          <a:bodyPr wrap="none">
            <a:spAutoFit/>
          </a:bodyPr>
          <a:lstStyle/>
          <a:p>
            <a:r>
              <a:rPr lang="de-DE" b="1" dirty="0" smtClean="0">
                <a:solidFill>
                  <a:srgbClr val="000000"/>
                </a:solidFill>
                <a:latin typeface="Sparkasse Rg" pitchFamily="34" charset="0"/>
              </a:rPr>
              <a:t>AS:</a:t>
            </a:r>
            <a:endParaRPr lang="de-DE" dirty="0"/>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Die Aggregierte Nachfrage</a:t>
            </a:r>
            <a:endParaRPr lang="de-DE" sz="2400" b="1" dirty="0">
              <a:solidFill>
                <a:srgbClr val="000000"/>
              </a:solidFill>
              <a:latin typeface="Sparkasse Rg" pitchFamily="34" charset="0"/>
            </a:endParaRP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smtClean="0"/>
                  <a:t>Die aggregierte Nachfrage </a:t>
                </a:r>
                <a:r>
                  <a:rPr lang="de-DE" sz="1996" dirty="0"/>
                  <a:t>leitet sich aus den Gleichgewichtsbedingungen für Güter-, </a:t>
                </a:r>
                <a:r>
                  <a:rPr lang="de-DE" sz="1996" dirty="0" smtClean="0"/>
                  <a:t>Geldmärkte aus dem      IS-LM-Modell ab:</a:t>
                </a:r>
              </a:p>
              <a:p>
                <a:endParaRPr lang="de-DE" sz="1996" dirty="0"/>
              </a:p>
              <a:p>
                <a:r>
                  <a:rPr lang="de-DE" sz="2000" dirty="0" smtClean="0">
                    <a:solidFill>
                      <a:srgbClr val="000000"/>
                    </a:solidFill>
                  </a:rPr>
                  <a:t>Y=Y</a:t>
                </a:r>
                <a:r>
                  <a:rPr lang="de-DE" sz="2000" baseline="30000" dirty="0" smtClean="0">
                    <a:solidFill>
                      <a:srgbClr val="000000"/>
                    </a:solidFill>
                  </a:rPr>
                  <a:t>D</a:t>
                </a:r>
                <a:r>
                  <a:rPr lang="de-DE" sz="2000" dirty="0" smtClean="0">
                    <a:solidFill>
                      <a:srgbClr val="000000"/>
                    </a:solidFill>
                  </a:rPr>
                  <a:t>=C</a:t>
                </a:r>
                <a:r>
                  <a:rPr lang="de-DE" sz="2000" baseline="-25000" dirty="0" smtClean="0">
                    <a:solidFill>
                      <a:srgbClr val="000000"/>
                    </a:solidFill>
                  </a:rPr>
                  <a:t>0</a:t>
                </a:r>
                <a:r>
                  <a:rPr lang="de-DE" sz="2000" dirty="0" smtClean="0">
                    <a:solidFill>
                      <a:srgbClr val="000000"/>
                    </a:solidFill>
                  </a:rPr>
                  <a:t>+c</a:t>
                </a:r>
                <a:r>
                  <a:rPr lang="de-DE" sz="2000" baseline="-25000" dirty="0" smtClean="0">
                    <a:solidFill>
                      <a:srgbClr val="000000"/>
                    </a:solidFill>
                  </a:rPr>
                  <a:t>y</a:t>
                </a:r>
                <a:r>
                  <a:rPr lang="de-DE" sz="2000" dirty="0" smtClean="0">
                    <a:solidFill>
                      <a:srgbClr val="000000"/>
                    </a:solidFill>
                  </a:rPr>
                  <a:t>Y</a:t>
                </a:r>
                <a:r>
                  <a:rPr lang="de-DE" sz="2000" dirty="0">
                    <a:solidFill>
                      <a:srgbClr val="000000"/>
                    </a:solidFill>
                  </a:rPr>
                  <a:t>+</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a:t>
                </a:r>
                <a:r>
                  <a:rPr lang="de-DE" sz="2000" dirty="0" smtClean="0">
                    <a:solidFill>
                      <a:srgbClr val="000000"/>
                    </a:solidFill>
                  </a:rPr>
                  <a:t>G	(</a:t>
                </a:r>
                <a:r>
                  <a:rPr lang="pt-BR" sz="2000" dirty="0" smtClean="0"/>
                  <a:t>i</a:t>
                </a:r>
                <a:r>
                  <a:rPr lang="pt-BR" sz="2000" baseline="-25000" dirty="0" smtClean="0"/>
                  <a:t>i</a:t>
                </a:r>
                <a:r>
                  <a:rPr lang="pt-BR" sz="2000" dirty="0" smtClean="0"/>
                  <a:t>&lt;0</a:t>
                </a:r>
                <a:r>
                  <a:rPr lang="de-DE" sz="2000" dirty="0" smtClean="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a:t>
                </a:r>
                <a:r>
                  <a:rPr lang="de-DE" sz="2000" dirty="0" err="1" smtClean="0">
                    <a:latin typeface="Times New Roman" panose="02020603050405020304" pitchFamily="18" charset="0"/>
                    <a:cs typeface="Times New Roman" panose="02020603050405020304" pitchFamily="18" charset="0"/>
                  </a:rPr>
                  <a:t>i</a:t>
                </a:r>
                <a:r>
                  <a:rPr lang="de-DE" sz="2000" dirty="0" smtClean="0">
                    <a:latin typeface="Times New Roman" panose="02020603050405020304" pitchFamily="18" charset="0"/>
                    <a:cs typeface="Times New Roman" panose="02020603050405020304" pitchFamily="18" charset="0"/>
                  </a:rPr>
                  <a:t>	</a:t>
                </a:r>
                <a:r>
                  <a:rPr lang="de-DE" sz="2000" dirty="0">
                    <a:solidFill>
                      <a:srgbClr val="000000"/>
                    </a:solidFill>
                  </a:rPr>
                  <a:t> </a:t>
                </a:r>
                <a:r>
                  <a:rPr lang="de-DE" sz="2000" dirty="0" smtClean="0">
                    <a:solidFill>
                      <a:srgbClr val="000000"/>
                    </a:solidFill>
                  </a:rPr>
                  <a:t>(l</a:t>
                </a:r>
                <a:r>
                  <a:rPr lang="pt-BR" sz="2000" baseline="-25000" dirty="0" smtClean="0"/>
                  <a:t>i</a:t>
                </a:r>
                <a:r>
                  <a:rPr lang="pt-BR" sz="2000" dirty="0" smtClean="0"/>
                  <a:t>&lt;0</a:t>
                </a:r>
                <a:r>
                  <a:rPr lang="de-DE" sz="2000" dirty="0">
                    <a:solidFill>
                      <a:srgbClr val="000000"/>
                    </a:solidFill>
                  </a:rPr>
                  <a:t>) </a:t>
                </a:r>
                <a:r>
                  <a:rPr lang="de-DE" sz="2000" dirty="0" smtClean="0">
                    <a:latin typeface="Times New Roman" panose="02020603050405020304" pitchFamily="18" charset="0"/>
                    <a:cs typeface="Times New Roman" panose="02020603050405020304" pitchFamily="18" charset="0"/>
                  </a:rPr>
                  <a:t>Geldmarkt</a:t>
                </a:r>
                <a:endParaRPr lang="de-DE" sz="2000" dirty="0"/>
              </a:p>
              <a:p>
                <a:endParaRPr lang="de-DE" sz="1996" dirty="0" smtClean="0"/>
              </a:p>
              <a:p>
                <a:endParaRPr lang="de-DE" sz="1996" dirty="0" smtClean="0"/>
              </a:p>
              <a:p>
                <a:r>
                  <a:rPr lang="de-DE" sz="1996" dirty="0" smtClean="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smtClean="0"/>
              </a:p>
              <a:p>
                <a:endParaRPr lang="de-DE" sz="1996" dirty="0"/>
              </a:p>
              <a:p>
                <a:endParaRPr lang="de-DE" sz="1996" dirty="0"/>
              </a:p>
              <a:p>
                <a:pPr algn="ctr"/>
                <a:r>
                  <a:rPr lang="de-DE" sz="1996" dirty="0" smtClean="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smtClean="0"/>
              </a:p>
              <a:p>
                <a:endParaRPr lang="de-DE" sz="1996" dirty="0"/>
              </a:p>
              <a:p>
                <a:r>
                  <a:rPr lang="de-DE" sz="1996" dirty="0" smtClean="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4" name="Textfeld 3"/>
          <p:cNvSpPr txBox="1"/>
          <p:nvPr/>
        </p:nvSpPr>
        <p:spPr>
          <a:xfrm>
            <a:off x="6526734" y="4258559"/>
            <a:ext cx="4057310" cy="672511"/>
          </a:xfrm>
          <a:prstGeom prst="rect">
            <a:avLst/>
          </a:prstGeom>
          <a:noFill/>
          <a:ln>
            <a:noFill/>
          </a:ln>
        </p:spPr>
        <p:txBody>
          <a:bodyPr vert="horz" wrap="square" lIns="81646" tIns="40823" rIns="81646" bIns="40823" anchorCtr="0" compatLnSpc="0">
            <a:noAutofit/>
          </a:bodyPr>
          <a:lstStyle/>
          <a:p>
            <a:r>
              <a:rPr lang="de-DE" sz="1400" dirty="0" smtClean="0"/>
              <a:t>Dieser Sachverhalt, wird auf den nächsten Folien näher </a:t>
            </a:r>
            <a:r>
              <a:rPr lang="de-DE" sz="1400" dirty="0" err="1" smtClean="0"/>
              <a:t>erläuert</a:t>
            </a:r>
            <a:r>
              <a:rPr lang="de-DE" sz="1400" dirty="0" smtClean="0"/>
              <a:t>.</a:t>
            </a:r>
            <a:endParaRPr lang="de-DE" sz="1400" dirty="0"/>
          </a:p>
          <a:p>
            <a:r>
              <a:rPr lang="de-DE" sz="1996" dirty="0" smtClean="0"/>
              <a:t>  </a:t>
            </a:r>
          </a:p>
        </p:txBody>
      </p:sp>
      <p:sp>
        <p:nvSpPr>
          <p:cNvPr id="5" name="Textfeld 4"/>
          <p:cNvSpPr txBox="1"/>
          <p:nvPr/>
        </p:nvSpPr>
        <p:spPr>
          <a:xfrm>
            <a:off x="6119587" y="1309666"/>
            <a:ext cx="5716370" cy="1280286"/>
          </a:xfrm>
          <a:prstGeom prst="rect">
            <a:avLst/>
          </a:prstGeom>
          <a:noFill/>
          <a:ln>
            <a:noFill/>
          </a:ln>
        </p:spPr>
        <p:txBody>
          <a:bodyPr vert="horz" wrap="square" lIns="81646" tIns="40823" rIns="81646" bIns="40823" anchorCtr="0" compatLnSpc="0">
            <a:noAutofit/>
          </a:bodyPr>
          <a:lstStyle/>
          <a:p>
            <a:r>
              <a:rPr lang="de-DE" sz="1400" dirty="0" smtClean="0"/>
              <a:t>Analytisch lässt sich die negative Abhängigkeit dadurch zeigen, dass man beide Gleichungen nach dem Zins i auflöst, gleichsetzt und daraus den direkten negativen Zusammenhang zwischen y und i erhält oder indem man das totale Differential bildet und dann nach </a:t>
            </a:r>
            <a:r>
              <a:rPr lang="de-DE" sz="1400" dirty="0" err="1" smtClean="0"/>
              <a:t>dy</a:t>
            </a:r>
            <a:r>
              <a:rPr lang="de-DE" sz="1400" dirty="0" smtClean="0"/>
              <a:t>/</a:t>
            </a:r>
            <a:r>
              <a:rPr lang="de-DE" sz="1400" dirty="0" err="1" smtClean="0"/>
              <a:t>dp</a:t>
            </a:r>
            <a:r>
              <a:rPr lang="de-DE" sz="1400" dirty="0" smtClean="0"/>
              <a:t> auflöst. Wir werden die AD-Kurve allerdings nur grafisch ableiten</a:t>
            </a:r>
            <a:endParaRPr lang="de-DE" sz="1400" dirty="0"/>
          </a:p>
          <a:p>
            <a:r>
              <a:rPr lang="de-DE" sz="1996" dirty="0" smtClean="0"/>
              <a:t>  </a:t>
            </a:r>
          </a:p>
        </p:txBody>
      </p:sp>
    </p:spTree>
    <p:extLst>
      <p:ext uri="{BB962C8B-B14F-4D97-AF65-F5344CB8AC3E}">
        <p14:creationId xmlns:p14="http://schemas.microsoft.com/office/powerpoint/2010/main" val="30406950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smtClean="0">
                <a:latin typeface="Arial" pitchFamily="18"/>
                <a:ea typeface="Droid Sans Fallback" pitchFamily="2"/>
                <a:cs typeface="Lohit Hindi" pitchFamily="2"/>
              </a:rPr>
              <a:t>Grafische Ableitung der Die AD-Kurve</a:t>
            </a:r>
            <a:endParaRPr lang="de-DE" sz="2800"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a:t>
            </a:r>
            <a:r>
              <a:rPr lang="de-DE" sz="2359" dirty="0" smtClean="0">
                <a:latin typeface="Arial" pitchFamily="18"/>
                <a:ea typeface="Droid Sans Fallback" pitchFamily="2"/>
                <a:cs typeface="Lohit Hindi" pitchFamily="2"/>
              </a:rPr>
              <a:t>(p</a:t>
            </a:r>
            <a:r>
              <a:rPr lang="de-DE" sz="2359" baseline="-33000" dirty="0" smtClean="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0" name="Gerader Verbinder 19">
            <a:extLst>
              <a:ext uri="{FF2B5EF4-FFF2-40B4-BE49-F238E27FC236}">
                <a16:creationId xmlns:a16="http://schemas.microsoft.com/office/drawing/2014/main" id="{B16C0873-CE63-4091-BA9E-B68EBBDDADA8}"/>
              </a:ext>
            </a:extLst>
          </p:cNvPr>
          <p:cNvSpPr/>
          <p:nvPr/>
        </p:nvSpPr>
        <p:spPr>
          <a:xfrm>
            <a:off x="2569247" y="422418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1" name="Gerader Verbinder 20">
            <a:extLst>
              <a:ext uri="{FF2B5EF4-FFF2-40B4-BE49-F238E27FC236}">
                <a16:creationId xmlns:a16="http://schemas.microsoft.com/office/drawing/2014/main" id="{492F06F8-8A84-4A83-B21E-7892AF57369C}"/>
              </a:ext>
            </a:extLst>
          </p:cNvPr>
          <p:cNvSpPr/>
          <p:nvPr/>
        </p:nvSpPr>
        <p:spPr>
          <a:xfrm flipV="1">
            <a:off x="2307325" y="598430"/>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2" name="Textfeld 21">
            <a:extLst>
              <a:ext uri="{FF2B5EF4-FFF2-40B4-BE49-F238E27FC236}">
                <a16:creationId xmlns:a16="http://schemas.microsoft.com/office/drawing/2014/main" id="{D5B0D6F4-082D-4870-B1FD-1B48ECFC88F1}"/>
              </a:ext>
            </a:extLst>
          </p:cNvPr>
          <p:cNvSpPr txBox="1"/>
          <p:nvPr/>
        </p:nvSpPr>
        <p:spPr>
          <a:xfrm>
            <a:off x="2471271" y="696733"/>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a:t>
            </a:r>
            <a:r>
              <a:rPr lang="de-DE" sz="2359" dirty="0" smtClean="0">
                <a:latin typeface="Arial" pitchFamily="18"/>
                <a:ea typeface="Droid Sans Fallback" pitchFamily="2"/>
                <a:cs typeface="Lohit Hindi" pitchFamily="2"/>
              </a:rPr>
              <a:t>(p</a:t>
            </a:r>
            <a:r>
              <a:rPr lang="de-DE" sz="2359" baseline="-33000" dirty="0" smtClean="0">
                <a:latin typeface="Arial" pitchFamily="18"/>
                <a:ea typeface="Droid Sans Fallback" pitchFamily="2"/>
                <a:cs typeface="Lohit Hindi" pitchFamily="2"/>
              </a:rPr>
              <a:t>1</a:t>
            </a:r>
            <a:r>
              <a:rPr lang="de-DE" sz="2359" dirty="0">
                <a:latin typeface="Arial" pitchFamily="18"/>
                <a:ea typeface="Droid Sans Fallback" pitchFamily="2"/>
                <a:cs typeface="Lohit Hindi" pitchFamily="2"/>
              </a:rPr>
              <a:t>)</a:t>
            </a:r>
          </a:p>
        </p:txBody>
      </p:sp>
      <p:sp>
        <p:nvSpPr>
          <p:cNvPr id="23" name="Gerader Verbinder 22">
            <a:extLst>
              <a:ext uri="{FF2B5EF4-FFF2-40B4-BE49-F238E27FC236}">
                <a16:creationId xmlns:a16="http://schemas.microsoft.com/office/drawing/2014/main" id="{3589DDD7-43B0-4AEA-B42F-AF9C9A2E993A}"/>
              </a:ext>
            </a:extLst>
          </p:cNvPr>
          <p:cNvSpPr/>
          <p:nvPr/>
        </p:nvSpPr>
        <p:spPr>
          <a:xfrm>
            <a:off x="3548350" y="1708821"/>
            <a:ext cx="0" cy="4605508"/>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5" name="Textfeld 24">
            <a:extLst>
              <a:ext uri="{FF2B5EF4-FFF2-40B4-BE49-F238E27FC236}">
                <a16:creationId xmlns:a16="http://schemas.microsoft.com/office/drawing/2014/main" id="{66046E30-EBE0-4259-BC9B-DF5490A9FF5F}"/>
              </a:ext>
            </a:extLst>
          </p:cNvPr>
          <p:cNvSpPr txBox="1"/>
          <p:nvPr/>
        </p:nvSpPr>
        <p:spPr>
          <a:xfrm>
            <a:off x="1624109" y="1505031"/>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0" name="Textfeld 29">
            <a:extLst>
              <a:ext uri="{FF2B5EF4-FFF2-40B4-BE49-F238E27FC236}">
                <a16:creationId xmlns:a16="http://schemas.microsoft.com/office/drawing/2014/main" id="{12EECB7E-43DD-430A-81BB-6B2C707BD7C4}"/>
              </a:ext>
            </a:extLst>
          </p:cNvPr>
          <p:cNvSpPr txBox="1"/>
          <p:nvPr/>
        </p:nvSpPr>
        <p:spPr>
          <a:xfrm>
            <a:off x="3247566" y="3440704"/>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31" name="Textfeld 30">
            <a:extLst>
              <a:ext uri="{FF2B5EF4-FFF2-40B4-BE49-F238E27FC236}">
                <a16:creationId xmlns:a16="http://schemas.microsoft.com/office/drawing/2014/main" id="{A35AC27F-8AE6-452B-80BE-7B5894ADB02A}"/>
              </a:ext>
            </a:extLst>
          </p:cNvPr>
          <p:cNvSpPr txBox="1"/>
          <p:nvPr/>
        </p:nvSpPr>
        <p:spPr>
          <a:xfrm>
            <a:off x="3247566"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smtClean="0">
                <a:latin typeface="Times New Roman" pitchFamily="18"/>
                <a:ea typeface="Droid Sans Fallback" pitchFamily="2"/>
                <a:cs typeface="Lohit Hindi" pitchFamily="2"/>
              </a:rPr>
              <a:t>*</a:t>
            </a:r>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3" name="Gerader Verbinder 32">
            <a:extLst>
              <a:ext uri="{FF2B5EF4-FFF2-40B4-BE49-F238E27FC236}">
                <a16:creationId xmlns:a16="http://schemas.microsoft.com/office/drawing/2014/main" id="{97DD9D2E-912D-4782-A7E2-A15EF314F791}"/>
              </a:ext>
            </a:extLst>
          </p:cNvPr>
          <p:cNvSpPr/>
          <p:nvPr/>
        </p:nvSpPr>
        <p:spPr>
          <a:xfrm flipH="1">
            <a:off x="2177018" y="476867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7" name="Gerader Verbinder 36">
            <a:extLst>
              <a:ext uri="{FF2B5EF4-FFF2-40B4-BE49-F238E27FC236}">
                <a16:creationId xmlns:a16="http://schemas.microsoft.com/office/drawing/2014/main" id="{36CD4470-5C01-43F8-B3A6-7BC6CCEB8404}"/>
              </a:ext>
            </a:extLst>
          </p:cNvPr>
          <p:cNvSpPr/>
          <p:nvPr/>
        </p:nvSpPr>
        <p:spPr>
          <a:xfrm flipH="1">
            <a:off x="2143170" y="1717752"/>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0</a:t>
            </a:r>
            <a:endParaRPr lang="de-DE" sz="1633" baseline="-33000" dirty="0">
              <a:latin typeface="Times New Roman" pitchFamily="18"/>
              <a:ea typeface="Droid Sans Fallback" pitchFamily="2"/>
              <a:cs typeface="Lohit Hindi" pitchFamily="2"/>
            </a:endParaRPr>
          </a:p>
        </p:txBody>
      </p:sp>
      <p:sp>
        <p:nvSpPr>
          <p:cNvPr id="39" name="Textfeld 38">
            <a:extLst>
              <a:ext uri="{FF2B5EF4-FFF2-40B4-BE49-F238E27FC236}">
                <a16:creationId xmlns:a16="http://schemas.microsoft.com/office/drawing/2014/main" id="{B02FF4F5-5C0A-4229-9940-BAC3557DDBB8}"/>
              </a:ext>
            </a:extLst>
          </p:cNvPr>
          <p:cNvSpPr txBox="1"/>
          <p:nvPr/>
        </p:nvSpPr>
        <p:spPr>
          <a:xfrm>
            <a:off x="1787402" y="4542276"/>
            <a:ext cx="339422" cy="323215"/>
          </a:xfrm>
          <a:prstGeom prst="rect">
            <a:avLst/>
          </a:prstGeom>
          <a:noFill/>
          <a:ln>
            <a:noFill/>
          </a:ln>
        </p:spPr>
        <p:txBody>
          <a:bodyPr vert="horz" wrap="none" lIns="81646" tIns="40823" rIns="81646" bIns="40823" anchorCtr="0" compatLnSpc="0">
            <a:spAutoFit/>
          </a:bodyPr>
          <a:lstStyle/>
          <a:p>
            <a:pPr hangingPunct="0"/>
            <a:r>
              <a:rPr lang="de-DE" sz="1633" dirty="0" smtClean="0">
                <a:latin typeface="Times New Roman" pitchFamily="18"/>
                <a:ea typeface="Droid Sans Fallback" pitchFamily="2"/>
                <a:cs typeface="Lohit Hindi" pitchFamily="2"/>
              </a:rPr>
              <a:t>p</a:t>
            </a:r>
            <a:r>
              <a:rPr lang="de-DE" sz="1633" baseline="-33000" dirty="0" smtClean="0">
                <a:latin typeface="Times New Roman" pitchFamily="18"/>
                <a:ea typeface="Droid Sans Fallback" pitchFamily="2"/>
                <a:cs typeface="Lohit Hindi" pitchFamily="2"/>
              </a:rPr>
              <a:t>1</a:t>
            </a:r>
            <a:endParaRPr lang="de-DE" sz="1633" baseline="-33000" dirty="0">
              <a:latin typeface="Times New Roman" pitchFamily="18"/>
              <a:ea typeface="Droid Sans Fallback" pitchFamily="2"/>
              <a:cs typeface="Lohit Hindi" pitchFamily="2"/>
            </a:endParaRP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2" name="Textfeld 41"/>
          <p:cNvSpPr txBox="1"/>
          <p:nvPr/>
        </p:nvSpPr>
        <p:spPr>
          <a:xfrm>
            <a:off x="7205454" y="567405"/>
            <a:ext cx="4986546" cy="733113"/>
          </a:xfrm>
          <a:prstGeom prst="rect">
            <a:avLst/>
          </a:prstGeom>
          <a:noFill/>
          <a:ln>
            <a:noFill/>
          </a:ln>
        </p:spPr>
        <p:txBody>
          <a:bodyPr vert="horz" wrap="square" lIns="81646" tIns="40823" rIns="81646" bIns="40823" anchorCtr="0" compatLnSpc="0">
            <a:noAutofit/>
          </a:bodyPr>
          <a:lstStyle/>
          <a:p>
            <a:r>
              <a:rPr lang="de-DE" sz="1400" dirty="0" smtClean="0"/>
              <a:t>Die Ableitung läuft über den Geldmarkt ab und der Beobachtung, dass eine Preissteigerung </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1</a:t>
            </a:r>
            <a:r>
              <a:rPr lang="de-DE" sz="1400" dirty="0">
                <a:latin typeface="Times New Roman" pitchFamily="18"/>
                <a:ea typeface="Droid Sans Fallback" pitchFamily="2"/>
                <a:cs typeface="Lohit Hindi" pitchFamily="2"/>
              </a:rPr>
              <a:t>&gt;p</a:t>
            </a:r>
            <a:r>
              <a:rPr lang="de-DE" sz="1400" baseline="-33000" dirty="0">
                <a:latin typeface="Times New Roman" pitchFamily="18"/>
                <a:ea typeface="Droid Sans Fallback" pitchFamily="2"/>
                <a:cs typeface="Lohit Hindi" pitchFamily="2"/>
              </a:rPr>
              <a:t>0</a:t>
            </a:r>
            <a:r>
              <a:rPr lang="de-DE" sz="1400" dirty="0">
                <a:latin typeface="Times New Roman" pitchFamily="18"/>
                <a:ea typeface="Droid Sans Fallback" pitchFamily="2"/>
                <a:cs typeface="Lohit Hindi" pitchFamily="2"/>
              </a:rPr>
              <a:t>) </a:t>
            </a:r>
            <a:r>
              <a:rPr lang="de-DE" sz="1400" dirty="0" smtClean="0">
                <a:latin typeface="Times New Roman" pitchFamily="18"/>
                <a:ea typeface="Droid Sans Fallback" pitchFamily="2"/>
                <a:cs typeface="Lohit Hindi" pitchFamily="2"/>
              </a:rPr>
              <a:t>bei konstanter nominaler Geldmenge M die reale </a:t>
            </a:r>
            <a:r>
              <a:rPr lang="de-DE" sz="1400" dirty="0">
                <a:latin typeface="Times New Roman" pitchFamily="18"/>
                <a:ea typeface="Droid Sans Fallback" pitchFamily="2"/>
                <a:cs typeface="Lohit Hindi" pitchFamily="2"/>
              </a:rPr>
              <a:t>G</a:t>
            </a:r>
            <a:r>
              <a:rPr lang="de-DE" sz="1400" dirty="0" smtClean="0">
                <a:latin typeface="Times New Roman" pitchFamily="18"/>
                <a:ea typeface="Droid Sans Fallback" pitchFamily="2"/>
                <a:cs typeface="Lohit Hindi" pitchFamily="2"/>
              </a:rPr>
              <a:t>eldmenge M/p senkt</a:t>
            </a:r>
            <a:endParaRPr lang="de-DE" sz="1400" dirty="0"/>
          </a:p>
          <a:p>
            <a:r>
              <a:rPr lang="de-DE" sz="1996" dirty="0" smtClean="0"/>
              <a:t>  </a:t>
            </a:r>
          </a:p>
        </p:txBody>
      </p:sp>
      <p:sp>
        <p:nvSpPr>
          <p:cNvPr id="43" name="Textfeld 42"/>
          <p:cNvSpPr txBox="1"/>
          <p:nvPr/>
        </p:nvSpPr>
        <p:spPr>
          <a:xfrm>
            <a:off x="7271396" y="1289505"/>
            <a:ext cx="4920604" cy="528165"/>
          </a:xfrm>
          <a:prstGeom prst="rect">
            <a:avLst/>
          </a:prstGeom>
          <a:noFill/>
          <a:ln>
            <a:noFill/>
          </a:ln>
        </p:spPr>
        <p:txBody>
          <a:bodyPr vert="horz" wrap="square" lIns="81646" tIns="40823" rIns="81646" bIns="40823" anchorCtr="0" compatLnSpc="0">
            <a:noAutofit/>
          </a:bodyPr>
          <a:lstStyle/>
          <a:p>
            <a:r>
              <a:rPr lang="de-DE" sz="1400" dirty="0" smtClean="0"/>
              <a:t>Eine Senkung der </a:t>
            </a:r>
            <a:r>
              <a:rPr lang="de-DE" sz="1400" dirty="0" smtClean="0">
                <a:latin typeface="Times New Roman" pitchFamily="18"/>
                <a:ea typeface="Droid Sans Fallback" pitchFamily="2"/>
                <a:cs typeface="Lohit Hindi" pitchFamily="2"/>
              </a:rPr>
              <a:t>realen </a:t>
            </a:r>
            <a:r>
              <a:rPr lang="de-DE" sz="1400" dirty="0">
                <a:latin typeface="Times New Roman" pitchFamily="18"/>
                <a:ea typeface="Droid Sans Fallback" pitchFamily="2"/>
                <a:cs typeface="Lohit Hindi" pitchFamily="2"/>
              </a:rPr>
              <a:t>G</a:t>
            </a:r>
            <a:r>
              <a:rPr lang="de-DE" sz="1400" dirty="0" smtClean="0">
                <a:latin typeface="Times New Roman" pitchFamily="18"/>
                <a:ea typeface="Droid Sans Fallback" pitchFamily="2"/>
                <a:cs typeface="Lohit Hindi" pitchFamily="2"/>
              </a:rPr>
              <a:t>eldmenge M/p impliziert aber eine Linksverschiebung der LM-Kurve</a:t>
            </a:r>
            <a:endParaRPr lang="de-DE" sz="1400" dirty="0"/>
          </a:p>
          <a:p>
            <a:r>
              <a:rPr lang="de-DE" sz="1996" dirty="0" smtClean="0"/>
              <a:t>  </a:t>
            </a:r>
          </a:p>
        </p:txBody>
      </p:sp>
      <p:cxnSp>
        <p:nvCxnSpPr>
          <p:cNvPr id="26" name="Gerade Verbindung mit Pfeil 25"/>
          <p:cNvCxnSpPr/>
          <p:nvPr/>
        </p:nvCxnSpPr>
        <p:spPr>
          <a:xfrm flipH="1">
            <a:off x="4332156" y="1311094"/>
            <a:ext cx="7184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4" name="Textfeld 43"/>
          <p:cNvSpPr txBox="1"/>
          <p:nvPr/>
        </p:nvSpPr>
        <p:spPr>
          <a:xfrm>
            <a:off x="7205454" y="1755048"/>
            <a:ext cx="4986546" cy="746038"/>
          </a:xfrm>
          <a:prstGeom prst="rect">
            <a:avLst/>
          </a:prstGeom>
          <a:noFill/>
          <a:ln>
            <a:noFill/>
          </a:ln>
        </p:spPr>
        <p:txBody>
          <a:bodyPr vert="horz" wrap="square" lIns="81646" tIns="40823" rIns="81646" bIns="40823" anchorCtr="0" compatLnSpc="0">
            <a:noAutofit/>
          </a:bodyPr>
          <a:lstStyle/>
          <a:p>
            <a:r>
              <a:rPr lang="de-DE" sz="1400" dirty="0" smtClean="0"/>
              <a:t>Damit verschiebt sich der Schnittpunkt von IS und LM entlang der IS-Kurve nach oben und wir erhalten ein niedrigeres Einkommensniveau </a:t>
            </a:r>
            <a:r>
              <a:rPr lang="de-DE" sz="1400" dirty="0">
                <a:latin typeface="Times New Roman" pitchFamily="18"/>
                <a:ea typeface="Droid Sans Fallback" pitchFamily="2"/>
                <a:cs typeface="Lohit Hindi" pitchFamily="2"/>
              </a:rPr>
              <a:t>Y</a:t>
            </a:r>
            <a:r>
              <a:rPr lang="de-DE" sz="1400" baseline="33000" dirty="0">
                <a:latin typeface="Times New Roman" pitchFamily="18"/>
                <a:ea typeface="Droid Sans Fallback" pitchFamily="2"/>
                <a:cs typeface="Lohit Hindi" pitchFamily="2"/>
              </a:rPr>
              <a:t>*</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1</a:t>
            </a:r>
            <a:r>
              <a:rPr lang="de-DE" sz="1400" dirty="0" smtClean="0">
                <a:latin typeface="Times New Roman" pitchFamily="18"/>
                <a:ea typeface="Droid Sans Fallback" pitchFamily="2"/>
                <a:cs typeface="Lohit Hindi" pitchFamily="2"/>
              </a:rPr>
              <a:t>) zugehörig zum höheren Preisniveau p</a:t>
            </a:r>
            <a:r>
              <a:rPr lang="de-DE" sz="1400" baseline="-33000" dirty="0" smtClean="0">
                <a:latin typeface="Times New Roman" pitchFamily="18"/>
                <a:ea typeface="Droid Sans Fallback" pitchFamily="2"/>
                <a:cs typeface="Lohit Hindi" pitchFamily="2"/>
              </a:rPr>
              <a:t>1</a:t>
            </a:r>
            <a:r>
              <a:rPr lang="de-DE" sz="1400" dirty="0" smtClean="0">
                <a:latin typeface="Times New Roman" pitchFamily="18"/>
                <a:ea typeface="Droid Sans Fallback" pitchFamily="2"/>
                <a:cs typeface="Lohit Hindi" pitchFamily="2"/>
              </a:rPr>
              <a:t>.</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smtClean="0"/>
              <a:t>  </a:t>
            </a:r>
          </a:p>
        </p:txBody>
      </p:sp>
      <p:sp>
        <p:nvSpPr>
          <p:cNvPr id="45" name="Textfeld 44"/>
          <p:cNvSpPr txBox="1"/>
          <p:nvPr/>
        </p:nvSpPr>
        <p:spPr>
          <a:xfrm>
            <a:off x="7271396" y="2539770"/>
            <a:ext cx="4920604" cy="746038"/>
          </a:xfrm>
          <a:prstGeom prst="rect">
            <a:avLst/>
          </a:prstGeom>
          <a:noFill/>
          <a:ln>
            <a:noFill/>
          </a:ln>
        </p:spPr>
        <p:txBody>
          <a:bodyPr vert="horz" wrap="square" lIns="81646" tIns="40823" rIns="81646" bIns="40823" anchorCtr="0" compatLnSpc="0">
            <a:noAutofit/>
          </a:bodyPr>
          <a:lstStyle/>
          <a:p>
            <a:r>
              <a:rPr lang="de-DE" sz="1400" dirty="0" smtClean="0"/>
              <a:t>Dieses Procedere kann wiederum für alle Preise durchgeführt werden und man erhält insgesamt den fallenden Zusammenhang zwischen Einkommen Y und Preis p</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smtClean="0"/>
              <a:t>  </a:t>
            </a:r>
          </a:p>
        </p:txBody>
      </p:sp>
      <p:cxnSp>
        <p:nvCxnSpPr>
          <p:cNvPr id="46" name="Gerade Verbindung mit Pfeil 45"/>
          <p:cNvCxnSpPr/>
          <p:nvPr/>
        </p:nvCxnSpPr>
        <p:spPr>
          <a:xfrm flipH="1" flipV="1">
            <a:off x="1720125" y="4865491"/>
            <a:ext cx="1" cy="3384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p:bldP spid="23" grpId="0" animBg="1"/>
      <p:bldP spid="25" grpId="0"/>
      <p:bldP spid="30" grpId="0"/>
      <p:bldP spid="31" grpId="0"/>
      <p:bldP spid="33" grpId="0" animBg="1"/>
      <p:bldP spid="37" grpId="0" animBg="1"/>
      <p:bldP spid="39" grpId="0"/>
      <p:bldP spid="40" grpId="0"/>
      <p:bldP spid="42" grpId="0"/>
      <p:bldP spid="43" grpId="0"/>
      <p:bldP spid="44" grpId="0"/>
      <p:bldP spid="4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4332</Words>
  <Application>Microsoft Office PowerPoint</Application>
  <PresentationFormat>Breitbild</PresentationFormat>
  <Paragraphs>440</Paragraphs>
  <Slides>29</Slides>
  <Notes>25</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29</vt:i4>
      </vt:variant>
    </vt:vector>
  </HeadingPairs>
  <TitlesOfParts>
    <vt:vector size="40" baseType="lpstr">
      <vt:lpstr>Arial</vt:lpstr>
      <vt:lpstr>Arial Unicode MS</vt:lpstr>
      <vt:lpstr>Calibri</vt:lpstr>
      <vt:lpstr>Calibri Light</vt:lpstr>
      <vt:lpstr>Cambria Math</vt:lpstr>
      <vt:lpstr>Droid Sans Fallback</vt:lpstr>
      <vt:lpstr>Lohit Hindi</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574</cp:revision>
  <dcterms:created xsi:type="dcterms:W3CDTF">2019-02-11T10:45:01Z</dcterms:created>
  <dcterms:modified xsi:type="dcterms:W3CDTF">2021-05-22T21:28:32Z</dcterms:modified>
</cp:coreProperties>
</file>