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1247" r:id="rId2"/>
    <p:sldId id="1248" r:id="rId3"/>
    <p:sldId id="1249" r:id="rId4"/>
    <p:sldId id="1250" r:id="rId5"/>
    <p:sldId id="1251" r:id="rId6"/>
    <p:sldId id="1258" r:id="rId7"/>
    <p:sldId id="1259" r:id="rId8"/>
    <p:sldId id="1260" r:id="rId9"/>
    <p:sldId id="1261" r:id="rId10"/>
    <p:sldId id="848" r:id="rId11"/>
    <p:sldId id="1257" r:id="rId12"/>
    <p:sldId id="850" r:id="rId13"/>
    <p:sldId id="1366"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30" autoAdjust="0"/>
    <p:restoredTop sz="94660"/>
  </p:normalViewPr>
  <p:slideViewPr>
    <p:cSldViewPr snapToGrid="0">
      <p:cViewPr varScale="1">
        <p:scale>
          <a:sx n="80" d="100"/>
          <a:sy n="80" d="100"/>
        </p:scale>
        <p:origin x="78" y="4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13.04.2021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22632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7113475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12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2A043B-9C45-4FA2-98B7-822C5F74EC59}" type="slidenum">
              <a:rPr lang="de-DE" sz="1200">
                <a:solidFill>
                  <a:srgbClr val="000000"/>
                </a:solidFill>
                <a:latin typeface="Sparkasse Rg" pitchFamily="34" charset="0"/>
              </a:rPr>
              <a:pPr eaLnBrk="1" hangingPunct="1"/>
              <a:t>12</a:t>
            </a:fld>
            <a:endParaRPr lang="de-DE" sz="1200">
              <a:solidFill>
                <a:srgbClr val="000000"/>
              </a:solidFill>
              <a:latin typeface="Sparkasse Rg" pitchFamily="34" charset="0"/>
            </a:endParaRPr>
          </a:p>
        </p:txBody>
      </p:sp>
      <p:sp>
        <p:nvSpPr>
          <p:cNvPr id="351235" name="Rectangle 2"/>
          <p:cNvSpPr>
            <a:spLocks noGrp="1" noRot="1" noChangeAspect="1" noChangeArrowheads="1" noTextEdit="1"/>
          </p:cNvSpPr>
          <p:nvPr>
            <p:ph type="sldImg"/>
          </p:nvPr>
        </p:nvSpPr>
        <p:spPr>
          <a:xfrm>
            <a:off x="93663" y="742950"/>
            <a:ext cx="6619875" cy="3724275"/>
          </a:xfrm>
          <a:ln/>
        </p:spPr>
      </p:sp>
      <p:sp>
        <p:nvSpPr>
          <p:cNvPr id="3512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12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2A043B-9C45-4FA2-98B7-822C5F74EC59}" type="slidenum">
              <a:rPr lang="de-DE" sz="1200">
                <a:solidFill>
                  <a:srgbClr val="000000"/>
                </a:solidFill>
                <a:latin typeface="Sparkasse Rg" pitchFamily="34" charset="0"/>
              </a:rPr>
              <a:pPr eaLnBrk="1" hangingPunct="1"/>
              <a:t>13</a:t>
            </a:fld>
            <a:endParaRPr lang="de-DE" sz="1200">
              <a:solidFill>
                <a:srgbClr val="000000"/>
              </a:solidFill>
              <a:latin typeface="Sparkasse Rg" pitchFamily="34" charset="0"/>
            </a:endParaRPr>
          </a:p>
        </p:txBody>
      </p:sp>
      <p:sp>
        <p:nvSpPr>
          <p:cNvPr id="351235" name="Rectangle 2"/>
          <p:cNvSpPr>
            <a:spLocks noGrp="1" noRot="1" noChangeAspect="1" noChangeArrowheads="1" noTextEdit="1"/>
          </p:cNvSpPr>
          <p:nvPr>
            <p:ph type="sldImg"/>
          </p:nvPr>
        </p:nvSpPr>
        <p:spPr>
          <a:xfrm>
            <a:off x="93663" y="742950"/>
            <a:ext cx="6619875" cy="3724275"/>
          </a:xfrm>
          <a:ln/>
        </p:spPr>
      </p:sp>
      <p:sp>
        <p:nvSpPr>
          <p:cNvPr id="3512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585142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1884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015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784213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509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FF64E3D-4DF2-4B90-AE5E-992DD472CE4F}" type="slidenum">
              <a:rPr lang="de-DE" sz="1200">
                <a:solidFill>
                  <a:srgbClr val="000000"/>
                </a:solidFill>
                <a:latin typeface="Sparkasse Rg" pitchFamily="34" charset="0"/>
              </a:rPr>
              <a:pPr eaLnBrk="1" hangingPunct="1"/>
              <a:t>6</a:t>
            </a:fld>
            <a:endParaRPr lang="de-DE" sz="1200">
              <a:solidFill>
                <a:srgbClr val="000000"/>
              </a:solidFill>
              <a:latin typeface="Sparkasse Rg" pitchFamily="34" charset="0"/>
            </a:endParaRPr>
          </a:p>
        </p:txBody>
      </p:sp>
      <p:sp>
        <p:nvSpPr>
          <p:cNvPr id="345091" name="Rectangle 2"/>
          <p:cNvSpPr>
            <a:spLocks noGrp="1" noRot="1" noChangeAspect="1" noChangeArrowheads="1" noTextEdit="1"/>
          </p:cNvSpPr>
          <p:nvPr>
            <p:ph type="sldImg"/>
          </p:nvPr>
        </p:nvSpPr>
        <p:spPr>
          <a:xfrm>
            <a:off x="93663" y="742950"/>
            <a:ext cx="6619875" cy="3724275"/>
          </a:xfrm>
          <a:ln/>
        </p:spPr>
      </p:sp>
      <p:sp>
        <p:nvSpPr>
          <p:cNvPr id="34509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4069784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36D160C-E515-4D8C-9228-C6C42BF8CB28}" type="slidenum">
              <a:rPr lang="de-DE" sz="1200">
                <a:solidFill>
                  <a:srgbClr val="000000"/>
                </a:solidFill>
                <a:latin typeface="Sparkasse Rg" pitchFamily="34" charset="0"/>
              </a:rPr>
              <a:pPr eaLnBrk="1" hangingPunct="1"/>
              <a:t>7</a:t>
            </a:fld>
            <a:endParaRPr lang="de-DE" sz="1200">
              <a:solidFill>
                <a:srgbClr val="000000"/>
              </a:solidFill>
              <a:latin typeface="Sparkasse Rg" pitchFamily="34" charset="0"/>
            </a:endParaRPr>
          </a:p>
        </p:txBody>
      </p:sp>
      <p:sp>
        <p:nvSpPr>
          <p:cNvPr id="34611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8AFAF50-71D2-472A-B49E-A6BA6CD25389}" type="slidenum">
              <a:rPr lang="de-DE" sz="1200">
                <a:solidFill>
                  <a:srgbClr val="000000"/>
                </a:solidFill>
                <a:latin typeface="Sparkasse Rg" pitchFamily="34" charset="0"/>
              </a:rPr>
              <a:pPr algn="r" eaLnBrk="1" hangingPunct="1">
                <a:buClrTx/>
                <a:buFontTx/>
                <a:buNone/>
              </a:pPr>
              <a:t>7</a:t>
            </a:fld>
            <a:endParaRPr lang="de-DE" sz="1200">
              <a:solidFill>
                <a:srgbClr val="000000"/>
              </a:solidFill>
              <a:latin typeface="Sparkasse Rg" pitchFamily="34" charset="0"/>
            </a:endParaRPr>
          </a:p>
        </p:txBody>
      </p:sp>
      <p:sp>
        <p:nvSpPr>
          <p:cNvPr id="34611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1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610663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71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2B96596-16DD-420B-B9E7-F17FD91BCEB0}" type="slidenum">
              <a:rPr lang="de-DE" sz="1200">
                <a:solidFill>
                  <a:srgbClr val="000000"/>
                </a:solidFill>
                <a:latin typeface="Sparkasse Rg" pitchFamily="34" charset="0"/>
              </a:rPr>
              <a:pPr eaLnBrk="1" hangingPunct="1"/>
              <a:t>8</a:t>
            </a:fld>
            <a:endParaRPr lang="de-DE" sz="1200">
              <a:solidFill>
                <a:srgbClr val="000000"/>
              </a:solidFill>
              <a:latin typeface="Sparkasse Rg" pitchFamily="34" charset="0"/>
            </a:endParaRPr>
          </a:p>
        </p:txBody>
      </p:sp>
      <p:sp>
        <p:nvSpPr>
          <p:cNvPr id="34713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C27C528B-F7E2-42B5-89AE-C64A0EC2784A}" type="slidenum">
              <a:rPr lang="de-DE" sz="1200">
                <a:solidFill>
                  <a:srgbClr val="000000"/>
                </a:solidFill>
                <a:latin typeface="Sparkasse Rg" pitchFamily="34" charset="0"/>
              </a:rPr>
              <a:pPr algn="r" eaLnBrk="1" hangingPunct="1">
                <a:buClrTx/>
                <a:buFontTx/>
                <a:buNone/>
              </a:pPr>
              <a:t>8</a:t>
            </a:fld>
            <a:endParaRPr lang="de-DE" sz="1200">
              <a:solidFill>
                <a:srgbClr val="000000"/>
              </a:solidFill>
              <a:latin typeface="Sparkasse Rg" pitchFamily="34" charset="0"/>
            </a:endParaRPr>
          </a:p>
        </p:txBody>
      </p:sp>
      <p:sp>
        <p:nvSpPr>
          <p:cNvPr id="347140"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7141"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675360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6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5D7A5FD-A29C-4971-A46C-3A436945F7C3}" type="slidenum">
              <a:rPr lang="de-DE" sz="1200">
                <a:solidFill>
                  <a:srgbClr val="000000"/>
                </a:solidFill>
                <a:latin typeface="Sparkasse Rg" pitchFamily="34" charset="0"/>
              </a:rPr>
              <a:pPr eaLnBrk="1" hangingPunct="1"/>
              <a:t>9</a:t>
            </a:fld>
            <a:endParaRPr lang="de-DE" sz="1200">
              <a:solidFill>
                <a:srgbClr val="000000"/>
              </a:solidFill>
              <a:latin typeface="Sparkasse Rg" pitchFamily="34" charset="0"/>
            </a:endParaRPr>
          </a:p>
        </p:txBody>
      </p:sp>
      <p:sp>
        <p:nvSpPr>
          <p:cNvPr id="34816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506F5D2-1BA7-431F-8CD4-0184588AF6F9}" type="slidenum">
              <a:rPr lang="de-DE" sz="1200">
                <a:solidFill>
                  <a:srgbClr val="000000"/>
                </a:solidFill>
                <a:latin typeface="Sparkasse Rg" pitchFamily="34" charset="0"/>
              </a:rPr>
              <a:pPr algn="r" eaLnBrk="1" hangingPunct="1">
                <a:buClrTx/>
                <a:buFontTx/>
                <a:buNone/>
              </a:pPr>
              <a:t>9</a:t>
            </a:fld>
            <a:endParaRPr lang="de-DE" sz="1200">
              <a:solidFill>
                <a:srgbClr val="000000"/>
              </a:solidFill>
              <a:latin typeface="Sparkasse Rg" pitchFamily="34" charset="0"/>
            </a:endParaRPr>
          </a:p>
        </p:txBody>
      </p:sp>
      <p:sp>
        <p:nvSpPr>
          <p:cNvPr id="34816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6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190698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91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A8ED098-C9AF-4EB7-995A-DBFE8CCAD845}" type="slidenum">
              <a:rPr lang="de-DE" sz="1200">
                <a:solidFill>
                  <a:srgbClr val="000000"/>
                </a:solidFill>
                <a:latin typeface="Sparkasse Rg" pitchFamily="34" charset="0"/>
              </a:rPr>
              <a:pPr eaLnBrk="1" hangingPunct="1"/>
              <a:t>10</a:t>
            </a:fld>
            <a:endParaRPr lang="de-DE" sz="1200">
              <a:solidFill>
                <a:srgbClr val="000000"/>
              </a:solidFill>
              <a:latin typeface="Sparkasse Rg" pitchFamily="34" charset="0"/>
            </a:endParaRPr>
          </a:p>
        </p:txBody>
      </p:sp>
      <p:sp>
        <p:nvSpPr>
          <p:cNvPr id="34918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7E537E24-34E2-4F98-BC3C-2144D737ED99}" type="slidenum">
              <a:rPr lang="de-DE" sz="1200">
                <a:solidFill>
                  <a:srgbClr val="000000"/>
                </a:solidFill>
                <a:latin typeface="Sparkasse Rg" pitchFamily="34" charset="0"/>
              </a:rPr>
              <a:pPr algn="r" eaLnBrk="1" hangingPunct="1">
                <a:buClrTx/>
                <a:buFontTx/>
                <a:buNone/>
              </a:pPr>
              <a:t>10</a:t>
            </a:fld>
            <a:endParaRPr lang="de-DE" sz="1200">
              <a:solidFill>
                <a:srgbClr val="000000"/>
              </a:solidFill>
              <a:latin typeface="Sparkasse Rg" pitchFamily="34" charset="0"/>
            </a:endParaRPr>
          </a:p>
        </p:txBody>
      </p:sp>
      <p:sp>
        <p:nvSpPr>
          <p:cNvPr id="34918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918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13.04.2021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13.04.2021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13.04.2021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13.04.2021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13.04.2021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13.04.2021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13.04.2021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13.04.2021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13.04.2021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13.04.2021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13.04.2021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13.04.2021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hyperlink" Target="https://www.rwi-essen.de/presse/mitteilung/431/" TargetMode="External"/><Relationship Id="rId13" Type="http://schemas.openxmlformats.org/officeDocument/2006/relationships/hyperlink" Target="https://www.iwh-halle.de/themen/konjunktur/" TargetMode="External"/><Relationship Id="rId3" Type="http://schemas.openxmlformats.org/officeDocument/2006/relationships/image" Target="../media/image6.emf"/><Relationship Id="rId7" Type="http://schemas.openxmlformats.org/officeDocument/2006/relationships/hyperlink" Target="https://www.ifo.de/ifo-konjunkturprognose/20210324" TargetMode="External"/><Relationship Id="rId12" Type="http://schemas.openxmlformats.org/officeDocument/2006/relationships/hyperlink" Target="https://www.imk-boeckler.de/de/faust-detail.htm?produkt=HBS-07985"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www.sachverstaendigenrat-wirtschaft.de/fileadmin/dateiablage/Konjunkturprognosen/2021/KJ2021_Gesamtausgabe.pdf" TargetMode="External"/><Relationship Id="rId11" Type="http://schemas.openxmlformats.org/officeDocument/2006/relationships/hyperlink" Target="https://www.diw.de/de/diw_01.c.813377.de/deutsche_wirtschaft_auf_stop-and-go-kurs.html" TargetMode="External"/><Relationship Id="rId5" Type="http://schemas.openxmlformats.org/officeDocument/2006/relationships/hyperlink" Target="https://www.bmwi.de/Redaktion/DE/Publikationen/Wirtschaft/jahreswirtschaftsbericht-2021.html" TargetMode="External"/><Relationship Id="rId10" Type="http://schemas.openxmlformats.org/officeDocument/2006/relationships/hyperlink" Target="https://www.hwwi.org/index.php?id=7199&amp;tx_hwwinews_news%5Bnews%5D=8553&amp;tx_hwwinews_news%5Baction%5D=details&amp;tx_hwwinews_news%5Bcontroller%5D=News&amp;cHash=63afb7d2359a57d91dc0d743b74d4ac9" TargetMode="External"/><Relationship Id="rId4" Type="http://schemas.openxmlformats.org/officeDocument/2006/relationships/image" Target="../media/image7.png"/><Relationship Id="rId9" Type="http://schemas.openxmlformats.org/officeDocument/2006/relationships/hyperlink" Target="https://www.ifw-kiel.de/de/publikationen/medieninformationen/2021/ifw-konjunkturprognose-industrie-und-export-staerken-deutsche-wirtschaft/" TargetMode="External"/><Relationship Id="rId14" Type="http://schemas.openxmlformats.org/officeDocument/2006/relationships/hyperlink" Target="https://www.handelsblatt.com/politik/konjunktur/nachrichten/hri-konjunkturprognose-lockdown-verlaengert-aufschwung-vertagt-die-konjunkturerholung-faellt-vorerst-aus/27018350.html?share=mai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7" y="104181"/>
            <a:ext cx="8190503" cy="744941"/>
          </a:xfrm>
          <a:prstGeom prst="rect">
            <a:avLst/>
          </a:prstGeom>
          <a:noFill/>
          <a:ln>
            <a:noFill/>
          </a:ln>
        </p:spPr>
        <p:txBody>
          <a:bodyPr lIns="81646" tIns="40823" rIns="81646" bIns="40823" anchor="ctr" anchorCtr="1"/>
          <a:lstStyle/>
          <a:p>
            <a:r>
              <a:rPr lang="de-DE" sz="3266" dirty="0"/>
              <a:t>Weitere kodifizierte wirtschaftspolitische Ziele</a:t>
            </a:r>
          </a:p>
        </p:txBody>
      </p:sp>
      <p:sp>
        <p:nvSpPr>
          <p:cNvPr id="7" name="Text Box 3"/>
          <p:cNvSpPr txBox="1">
            <a:spLocks noChangeArrowheads="1"/>
          </p:cNvSpPr>
          <p:nvPr/>
        </p:nvSpPr>
        <p:spPr bwMode="auto">
          <a:xfrm>
            <a:off x="0" y="1958341"/>
            <a:ext cx="12192000" cy="20401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57200" indent="-457200" eaLnBrk="1" hangingPunct="1">
              <a:buClrTx/>
              <a:buFont typeface="Arial" panose="020B0604020202020204" pitchFamily="34" charset="0"/>
              <a:buChar char="•"/>
            </a:pPr>
            <a:r>
              <a:rPr lang="de-DE" altLang="de-DE" sz="2540" dirty="0">
                <a:solidFill>
                  <a:srgbClr val="000000"/>
                </a:solidFill>
              </a:rPr>
              <a:t>Verteilungsziel:			Gleichartige Lebensverhältnisse (Art. 72 Satz 2 GG)</a:t>
            </a:r>
          </a:p>
          <a:p>
            <a:pPr eaLnBrk="1" hangingPunct="1">
              <a:buClrTx/>
            </a:pPr>
            <a:endParaRPr lang="de-DE" altLang="de-DE" sz="2540" dirty="0">
              <a:solidFill>
                <a:srgbClr val="000000"/>
              </a:solidFill>
            </a:endParaRPr>
          </a:p>
          <a:p>
            <a:pPr marL="457200" indent="-457200" eaLnBrk="1" hangingPunct="1">
              <a:buClrTx/>
              <a:buFont typeface="Arial" panose="020B0604020202020204" pitchFamily="34" charset="0"/>
              <a:buChar char="•"/>
            </a:pPr>
            <a:r>
              <a:rPr lang="de-DE" altLang="de-DE" sz="2540" dirty="0">
                <a:solidFill>
                  <a:srgbClr val="000000"/>
                </a:solidFill>
              </a:rPr>
              <a:t>Umweltschutz:			Erhalt der natürlichen Lebensgrundlagen (Art. 20a GG)</a:t>
            </a:r>
          </a:p>
          <a:p>
            <a:pPr marL="457200" indent="-457200" eaLnBrk="1" hangingPunct="1">
              <a:buClrTx/>
              <a:buFont typeface="Arial" panose="020B0604020202020204" pitchFamily="34" charset="0"/>
              <a:buChar char="•"/>
            </a:pPr>
            <a:endParaRPr lang="de-DE" altLang="de-DE" sz="2540" dirty="0">
              <a:solidFill>
                <a:srgbClr val="000000"/>
              </a:solidFill>
            </a:endParaRPr>
          </a:p>
          <a:p>
            <a:pPr marL="457200" indent="-457200" eaLnBrk="1" hangingPunct="1">
              <a:buClrTx/>
              <a:buFont typeface="Arial" panose="020B0604020202020204" pitchFamily="34" charset="0"/>
              <a:buChar char="•"/>
            </a:pPr>
            <a:r>
              <a:rPr lang="de-DE" altLang="de-DE" sz="2540" dirty="0">
                <a:solidFill>
                  <a:srgbClr val="000000"/>
                </a:solidFill>
              </a:rPr>
              <a:t>Konsolidierungsziel:	Schuldenbremse (Art. 109 Satz 3 GG)</a:t>
            </a:r>
          </a:p>
        </p:txBody>
      </p:sp>
      <p:sp>
        <p:nvSpPr>
          <p:cNvPr id="4" name="Rechteck 3"/>
          <p:cNvSpPr/>
          <p:nvPr/>
        </p:nvSpPr>
        <p:spPr>
          <a:xfrm>
            <a:off x="967740" y="4584462"/>
            <a:ext cx="8229600" cy="307777"/>
          </a:xfrm>
          <a:prstGeom prst="rect">
            <a:avLst/>
          </a:prstGeom>
        </p:spPr>
        <p:txBody>
          <a:bodyPr wrap="square">
            <a:spAutoFit/>
          </a:bodyPr>
          <a:lstStyle/>
          <a:p>
            <a:r>
              <a:rPr lang="de-DE" sz="1400" dirty="0" smtClean="0"/>
              <a:t>In diesem </a:t>
            </a:r>
            <a:r>
              <a:rPr lang="de-DE" sz="1400" dirty="0" err="1" smtClean="0"/>
              <a:t>Zsh</a:t>
            </a:r>
            <a:r>
              <a:rPr lang="de-DE" sz="1400" dirty="0" smtClean="0"/>
              <a:t>. Spricht man häufig auch von einem 6-7-Eck als Zielsystem der Wirtschaftspolitik</a:t>
            </a:r>
            <a:endParaRPr lang="de-DE" sz="1400" dirty="0"/>
          </a:p>
        </p:txBody>
      </p:sp>
    </p:spTree>
    <p:extLst>
      <p:ext uri="{BB962C8B-B14F-4D97-AF65-F5344CB8AC3E}">
        <p14:creationId xmlns:p14="http://schemas.microsoft.com/office/powerpoint/2010/main" val="3405452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3"/>
          <a:stretch>
            <a:fillRect/>
          </a:stretch>
        </p:blipFill>
        <p:spPr>
          <a:xfrm>
            <a:off x="717129" y="864265"/>
            <a:ext cx="7623307" cy="4582095"/>
          </a:xfrm>
          <a:prstGeom prst="rect">
            <a:avLst/>
          </a:prstGeom>
        </p:spPr>
      </p:pic>
      <p:sp>
        <p:nvSpPr>
          <p:cNvPr id="117763" name="Rectangle 1"/>
          <p:cNvSpPr>
            <a:spLocks noChangeArrowheads="1"/>
          </p:cNvSpPr>
          <p:nvPr/>
        </p:nvSpPr>
        <p:spPr bwMode="auto">
          <a:xfrm>
            <a:off x="2450260" y="-12858"/>
            <a:ext cx="5803900"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Relative Abweichung des BIP vom Produktionspotenzial (Deutschland)</a:t>
            </a:r>
          </a:p>
        </p:txBody>
      </p:sp>
      <p:sp>
        <p:nvSpPr>
          <p:cNvPr id="117764" name="Text Box 2"/>
          <p:cNvSpPr txBox="1">
            <a:spLocks noChangeArrowheads="1"/>
          </p:cNvSpPr>
          <p:nvPr/>
        </p:nvSpPr>
        <p:spPr bwMode="auto">
          <a:xfrm>
            <a:off x="8400126" y="1151159"/>
            <a:ext cx="3482387" cy="12110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smtClean="0">
                <a:solidFill>
                  <a:srgbClr val="000000"/>
                </a:solidFill>
              </a:rPr>
              <a:t>Man erkennt auch in dieser Darstellung relativ zum Produktionspotential die zyklische Bewegung der konjunkturellen Entwicklung. </a:t>
            </a:r>
            <a:endParaRPr lang="de-DE" sz="1600" dirty="0">
              <a:solidFill>
                <a:srgbClr val="000000"/>
              </a:solidFill>
            </a:endParaRPr>
          </a:p>
          <a:p>
            <a:pPr eaLnBrk="1" hangingPunct="1"/>
            <a:endParaRPr lang="de-DE" sz="2400" dirty="0">
              <a:solidFill>
                <a:srgbClr val="000000"/>
              </a:solidFill>
            </a:endParaRPr>
          </a:p>
        </p:txBody>
      </p:sp>
      <p:sp>
        <p:nvSpPr>
          <p:cNvPr id="8" name="Text Box 2"/>
          <p:cNvSpPr txBox="1">
            <a:spLocks noChangeArrowheads="1"/>
          </p:cNvSpPr>
          <p:nvPr/>
        </p:nvSpPr>
        <p:spPr bwMode="auto">
          <a:xfrm>
            <a:off x="1927225" y="5741640"/>
            <a:ext cx="8280400"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err="1">
                <a:solidFill>
                  <a:srgbClr val="000000"/>
                </a:solidFill>
              </a:rPr>
              <a:t>Outputlücke</a:t>
            </a:r>
            <a:r>
              <a:rPr lang="de-DE" sz="2400" dirty="0">
                <a:solidFill>
                  <a:srgbClr val="000000"/>
                </a:solidFill>
              </a:rPr>
              <a:t> = (BIP - Produktionspotenzial)/Produktionspotenzial</a:t>
            </a:r>
          </a:p>
          <a:p>
            <a:pPr eaLnBrk="1" hangingPunct="1"/>
            <a:endParaRPr lang="de-DE" sz="2400" dirty="0">
              <a:solidFill>
                <a:srgbClr val="000000"/>
              </a:solidFill>
            </a:endParaRPr>
          </a:p>
          <a:p>
            <a:pPr eaLnBrk="1" hangingPunct="1"/>
            <a:r>
              <a:rPr lang="de-DE" sz="1200" dirty="0">
                <a:solidFill>
                  <a:srgbClr val="000000"/>
                </a:solidFill>
              </a:rPr>
              <a:t>Quelle: </a:t>
            </a:r>
            <a:r>
              <a:rPr lang="de-DE" sz="1200" dirty="0" smtClean="0">
                <a:solidFill>
                  <a:srgbClr val="000000"/>
                </a:solidFill>
              </a:rPr>
              <a:t>IWF</a:t>
            </a:r>
            <a:endParaRPr lang="de-DE" sz="1200" dirty="0">
              <a:solidFill>
                <a:srgbClr val="000000"/>
              </a:solidFill>
            </a:endParaRPr>
          </a:p>
          <a:p>
            <a:pPr eaLnBrk="1" hangingPunct="1"/>
            <a:endParaRPr lang="de-DE" sz="2400" dirty="0">
              <a:solidFill>
                <a:srgbClr val="000000"/>
              </a:solidFill>
            </a:endParaRPr>
          </a:p>
        </p:txBody>
      </p:sp>
      <p:sp>
        <p:nvSpPr>
          <p:cNvPr id="9" name="Text Box 2"/>
          <p:cNvSpPr txBox="1">
            <a:spLocks noChangeArrowheads="1"/>
          </p:cNvSpPr>
          <p:nvPr/>
        </p:nvSpPr>
        <p:spPr bwMode="auto">
          <a:xfrm>
            <a:off x="8400125" y="2362200"/>
            <a:ext cx="3482387" cy="19327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smtClean="0">
                <a:solidFill>
                  <a:srgbClr val="000000"/>
                </a:solidFill>
              </a:rPr>
              <a:t>Das es aber keine einheitliche Berechnungsart für das hypothetische Konzept des Produktionspotenzials gibt, wird man bei verschiedenen Institutionen (IWF, OECD, Bundesbank,…) auch verschiedene Verläufe finden</a:t>
            </a:r>
            <a:endParaRPr lang="de-DE" sz="1600" dirty="0">
              <a:solidFill>
                <a:srgbClr val="000000"/>
              </a:solidFill>
            </a:endParaRPr>
          </a:p>
          <a:p>
            <a:pPr eaLnBrk="1" hangingPunct="1"/>
            <a:endParaRPr lang="de-DE" sz="2400" dirty="0">
              <a:solidFill>
                <a:srgbClr val="000000"/>
              </a:solidFill>
            </a:endParaRPr>
          </a:p>
        </p:txBody>
      </p:sp>
      <p:cxnSp>
        <p:nvCxnSpPr>
          <p:cNvPr id="6" name="Gerade Verbindung mit Pfeil 5"/>
          <p:cNvCxnSpPr/>
          <p:nvPr/>
        </p:nvCxnSpPr>
        <p:spPr>
          <a:xfrm flipH="1">
            <a:off x="5229412" y="1773382"/>
            <a:ext cx="3111024" cy="93512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Freihandform 4"/>
          <p:cNvSpPr/>
          <p:nvPr/>
        </p:nvSpPr>
        <p:spPr>
          <a:xfrm>
            <a:off x="1757082" y="2014071"/>
            <a:ext cx="6239436" cy="2016815"/>
          </a:xfrm>
          <a:custGeom>
            <a:avLst/>
            <a:gdLst>
              <a:gd name="connsiteX0" fmla="*/ 0 w 6239436"/>
              <a:gd name="connsiteY0" fmla="*/ 0 h 2016815"/>
              <a:gd name="connsiteX1" fmla="*/ 376518 w 6239436"/>
              <a:gd name="connsiteY1" fmla="*/ 1338729 h 2016815"/>
              <a:gd name="connsiteX2" fmla="*/ 806824 w 6239436"/>
              <a:gd name="connsiteY2" fmla="*/ 1780988 h 2016815"/>
              <a:gd name="connsiteX3" fmla="*/ 1422400 w 6239436"/>
              <a:gd name="connsiteY3" fmla="*/ 741082 h 2016815"/>
              <a:gd name="connsiteX4" fmla="*/ 1697318 w 6239436"/>
              <a:gd name="connsiteY4" fmla="*/ 149411 h 2016815"/>
              <a:gd name="connsiteX5" fmla="*/ 2103718 w 6239436"/>
              <a:gd name="connsiteY5" fmla="*/ 1033929 h 2016815"/>
              <a:gd name="connsiteX6" fmla="*/ 2528047 w 6239436"/>
              <a:gd name="connsiteY6" fmla="*/ 1207247 h 2016815"/>
              <a:gd name="connsiteX7" fmla="*/ 3053977 w 6239436"/>
              <a:gd name="connsiteY7" fmla="*/ 579717 h 2016815"/>
              <a:gd name="connsiteX8" fmla="*/ 3412565 w 6239436"/>
              <a:gd name="connsiteY8" fmla="*/ 782917 h 2016815"/>
              <a:gd name="connsiteX9" fmla="*/ 3717365 w 6239436"/>
              <a:gd name="connsiteY9" fmla="*/ 1332753 h 2016815"/>
              <a:gd name="connsiteX10" fmla="*/ 4201459 w 6239436"/>
              <a:gd name="connsiteY10" fmla="*/ 334682 h 2016815"/>
              <a:gd name="connsiteX11" fmla="*/ 4285130 w 6239436"/>
              <a:gd name="connsiteY11" fmla="*/ 155388 h 2016815"/>
              <a:gd name="connsiteX12" fmla="*/ 4500283 w 6239436"/>
              <a:gd name="connsiteY12" fmla="*/ 2014070 h 2016815"/>
              <a:gd name="connsiteX13" fmla="*/ 4793130 w 6239436"/>
              <a:gd name="connsiteY13" fmla="*/ 585694 h 2016815"/>
              <a:gd name="connsiteX14" fmla="*/ 5187577 w 6239436"/>
              <a:gd name="connsiteY14" fmla="*/ 1147482 h 2016815"/>
              <a:gd name="connsiteX15" fmla="*/ 5576047 w 6239436"/>
              <a:gd name="connsiteY15" fmla="*/ 992094 h 2016815"/>
              <a:gd name="connsiteX16" fmla="*/ 5844989 w 6239436"/>
              <a:gd name="connsiteY16" fmla="*/ 579717 h 2016815"/>
              <a:gd name="connsiteX17" fmla="*/ 6096000 w 6239436"/>
              <a:gd name="connsiteY17" fmla="*/ 944282 h 2016815"/>
              <a:gd name="connsiteX18" fmla="*/ 6239436 w 6239436"/>
              <a:gd name="connsiteY18" fmla="*/ 1930400 h 2016815"/>
              <a:gd name="connsiteX19" fmla="*/ 6239436 w 6239436"/>
              <a:gd name="connsiteY19" fmla="*/ 1930400 h 20168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239436" h="2016815">
                <a:moveTo>
                  <a:pt x="0" y="0"/>
                </a:moveTo>
                <a:cubicBezTo>
                  <a:pt x="121023" y="520949"/>
                  <a:pt x="242047" y="1041898"/>
                  <a:pt x="376518" y="1338729"/>
                </a:cubicBezTo>
                <a:cubicBezTo>
                  <a:pt x="510989" y="1635560"/>
                  <a:pt x="632510" y="1880596"/>
                  <a:pt x="806824" y="1780988"/>
                </a:cubicBezTo>
                <a:cubicBezTo>
                  <a:pt x="981138" y="1681380"/>
                  <a:pt x="1273984" y="1013012"/>
                  <a:pt x="1422400" y="741082"/>
                </a:cubicBezTo>
                <a:cubicBezTo>
                  <a:pt x="1570816" y="469152"/>
                  <a:pt x="1583765" y="100603"/>
                  <a:pt x="1697318" y="149411"/>
                </a:cubicBezTo>
                <a:cubicBezTo>
                  <a:pt x="1810871" y="198219"/>
                  <a:pt x="1965263" y="857623"/>
                  <a:pt x="2103718" y="1033929"/>
                </a:cubicBezTo>
                <a:cubicBezTo>
                  <a:pt x="2242173" y="1210235"/>
                  <a:pt x="2369671" y="1282949"/>
                  <a:pt x="2528047" y="1207247"/>
                </a:cubicBezTo>
                <a:cubicBezTo>
                  <a:pt x="2686423" y="1131545"/>
                  <a:pt x="2906557" y="650439"/>
                  <a:pt x="3053977" y="579717"/>
                </a:cubicBezTo>
                <a:cubicBezTo>
                  <a:pt x="3201397" y="508995"/>
                  <a:pt x="3302000" y="657411"/>
                  <a:pt x="3412565" y="782917"/>
                </a:cubicBezTo>
                <a:cubicBezTo>
                  <a:pt x="3523130" y="908423"/>
                  <a:pt x="3585883" y="1407459"/>
                  <a:pt x="3717365" y="1332753"/>
                </a:cubicBezTo>
                <a:cubicBezTo>
                  <a:pt x="3848847" y="1258047"/>
                  <a:pt x="4106832" y="530909"/>
                  <a:pt x="4201459" y="334682"/>
                </a:cubicBezTo>
                <a:cubicBezTo>
                  <a:pt x="4296086" y="138455"/>
                  <a:pt x="4235326" y="-124510"/>
                  <a:pt x="4285130" y="155388"/>
                </a:cubicBezTo>
                <a:cubicBezTo>
                  <a:pt x="4334934" y="435286"/>
                  <a:pt x="4415616" y="1942352"/>
                  <a:pt x="4500283" y="2014070"/>
                </a:cubicBezTo>
                <a:cubicBezTo>
                  <a:pt x="4584950" y="2085788"/>
                  <a:pt x="4678581" y="730125"/>
                  <a:pt x="4793130" y="585694"/>
                </a:cubicBezTo>
                <a:cubicBezTo>
                  <a:pt x="4907679" y="441263"/>
                  <a:pt x="5057091" y="1079749"/>
                  <a:pt x="5187577" y="1147482"/>
                </a:cubicBezTo>
                <a:cubicBezTo>
                  <a:pt x="5318063" y="1215215"/>
                  <a:pt x="5466478" y="1086721"/>
                  <a:pt x="5576047" y="992094"/>
                </a:cubicBezTo>
                <a:cubicBezTo>
                  <a:pt x="5685616" y="897467"/>
                  <a:pt x="5758330" y="587686"/>
                  <a:pt x="5844989" y="579717"/>
                </a:cubicBezTo>
                <a:cubicBezTo>
                  <a:pt x="5931648" y="571748"/>
                  <a:pt x="6030259" y="719168"/>
                  <a:pt x="6096000" y="944282"/>
                </a:cubicBezTo>
                <a:cubicBezTo>
                  <a:pt x="6161741" y="1169396"/>
                  <a:pt x="6239436" y="1930400"/>
                  <a:pt x="6239436" y="1930400"/>
                </a:cubicBezTo>
                <a:lnTo>
                  <a:pt x="6239436" y="193040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8361111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77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4"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p:cNvPicPr>
            <a:picLocks noChangeAspect="1"/>
          </p:cNvPicPr>
          <p:nvPr/>
        </p:nvPicPr>
        <p:blipFill>
          <a:blip r:embed="rId3"/>
          <a:stretch>
            <a:fillRect/>
          </a:stretch>
        </p:blipFill>
        <p:spPr>
          <a:xfrm>
            <a:off x="1362989" y="390462"/>
            <a:ext cx="9325948" cy="5917827"/>
          </a:xfrm>
          <a:prstGeom prst="rect">
            <a:avLst/>
          </a:prstGeom>
        </p:spPr>
      </p:pic>
      <p:sp>
        <p:nvSpPr>
          <p:cNvPr id="6" name="Title 1"/>
          <p:cNvSpPr txBox="1">
            <a:spLocks/>
          </p:cNvSpPr>
          <p:nvPr/>
        </p:nvSpPr>
        <p:spPr>
          <a:xfrm>
            <a:off x="2231093" y="44760"/>
            <a:ext cx="7464960" cy="39425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1814" dirty="0" err="1">
                <a:solidFill>
                  <a:sysClr val="windowText" lastClr="000000"/>
                </a:solidFill>
                <a:latin typeface="Arial" panose="020B0604020202020204" pitchFamily="34" charset="0"/>
                <a:cs typeface="Arial" panose="020B0604020202020204" pitchFamily="34" charset="0"/>
              </a:rPr>
              <a:t>Konjunkturzyklus</a:t>
            </a:r>
            <a:r>
              <a:rPr lang="en-US" sz="1814" dirty="0">
                <a:solidFill>
                  <a:sysClr val="windowText" lastClr="000000"/>
                </a:solidFill>
                <a:latin typeface="Arial" panose="020B0604020202020204" pitchFamily="34" charset="0"/>
                <a:cs typeface="Arial" panose="020B0604020202020204" pitchFamily="34" charset="0"/>
              </a:rPr>
              <a:t> </a:t>
            </a:r>
            <a:r>
              <a:rPr lang="en-US" sz="1814" dirty="0" smtClean="0">
                <a:solidFill>
                  <a:sysClr val="windowText" lastClr="000000"/>
                </a:solidFill>
                <a:latin typeface="Arial" panose="020B0604020202020204" pitchFamily="34" charset="0"/>
                <a:cs typeface="Arial" panose="020B0604020202020204" pitchFamily="34" charset="0"/>
              </a:rPr>
              <a:t>Deutschland in der </a:t>
            </a:r>
            <a:r>
              <a:rPr lang="en-US" sz="1814" dirty="0" err="1" smtClean="0">
                <a:solidFill>
                  <a:sysClr val="windowText" lastClr="000000"/>
                </a:solidFill>
                <a:latin typeface="Arial" panose="020B0604020202020204" pitchFamily="34" charset="0"/>
                <a:cs typeface="Arial" panose="020B0604020202020204" pitchFamily="34" charset="0"/>
              </a:rPr>
              <a:t>langen</a:t>
            </a:r>
            <a:r>
              <a:rPr lang="en-US" sz="1814" dirty="0" smtClean="0">
                <a:solidFill>
                  <a:sysClr val="windowText" lastClr="000000"/>
                </a:solidFill>
                <a:latin typeface="Arial" panose="020B0604020202020204" pitchFamily="34" charset="0"/>
                <a:cs typeface="Arial" panose="020B0604020202020204" pitchFamily="34" charset="0"/>
              </a:rPr>
              <a:t> Frist </a:t>
            </a:r>
            <a:endParaRPr lang="en-US" sz="1814" dirty="0">
              <a:solidFill>
                <a:sysClr val="windowText" lastClr="000000"/>
              </a:solidFill>
            </a:endParaRPr>
          </a:p>
        </p:txBody>
      </p:sp>
      <p:sp>
        <p:nvSpPr>
          <p:cNvPr id="9" name="TextBox 8"/>
          <p:cNvSpPr txBox="1"/>
          <p:nvPr/>
        </p:nvSpPr>
        <p:spPr>
          <a:xfrm>
            <a:off x="2626774" y="4199514"/>
            <a:ext cx="1975196" cy="343620"/>
          </a:xfrm>
          <a:prstGeom prst="rect">
            <a:avLst/>
          </a:prstGeom>
          <a:noFill/>
        </p:spPr>
        <p:txBody>
          <a:bodyPr wrap="square" rtlCol="0">
            <a:spAutoFit/>
          </a:bodyPr>
          <a:lstStyle/>
          <a:p>
            <a:r>
              <a:rPr lang="en-US" sz="1633" dirty="0" err="1" smtClean="0">
                <a:latin typeface="Arial" panose="020B0604020202020204" pitchFamily="34" charset="0"/>
                <a:cs typeface="Arial" panose="020B0604020202020204" pitchFamily="34" charset="0"/>
              </a:rPr>
              <a:t>Ölkrise</a:t>
            </a:r>
            <a:r>
              <a:rPr lang="en-US" sz="1633" dirty="0" smtClean="0">
                <a:latin typeface="Arial" panose="020B0604020202020204" pitchFamily="34" charset="0"/>
                <a:cs typeface="Arial" panose="020B0604020202020204" pitchFamily="34" charset="0"/>
              </a:rPr>
              <a:t> </a:t>
            </a:r>
            <a:r>
              <a:rPr lang="en-US" sz="1633" dirty="0">
                <a:latin typeface="Arial" panose="020B0604020202020204" pitchFamily="34" charset="0"/>
                <a:cs typeface="Arial" panose="020B0604020202020204" pitchFamily="34" charset="0"/>
              </a:rPr>
              <a:t>1973</a:t>
            </a:r>
          </a:p>
        </p:txBody>
      </p:sp>
      <p:sp>
        <p:nvSpPr>
          <p:cNvPr id="10" name="TextBox 9"/>
          <p:cNvSpPr txBox="1"/>
          <p:nvPr/>
        </p:nvSpPr>
        <p:spPr>
          <a:xfrm>
            <a:off x="3614372" y="3549558"/>
            <a:ext cx="1515158" cy="594906"/>
          </a:xfrm>
          <a:prstGeom prst="rect">
            <a:avLst/>
          </a:prstGeom>
          <a:noFill/>
        </p:spPr>
        <p:txBody>
          <a:bodyPr wrap="none" rtlCol="0">
            <a:spAutoFit/>
          </a:bodyPr>
          <a:lstStyle/>
          <a:p>
            <a:pPr algn="ctr"/>
            <a:r>
              <a:rPr lang="en-US" sz="1633" dirty="0" err="1" smtClean="0">
                <a:latin typeface="Arial" panose="020B0604020202020204" pitchFamily="34" charset="0"/>
                <a:cs typeface="Arial" panose="020B0604020202020204" pitchFamily="34" charset="0"/>
              </a:rPr>
              <a:t>Ölkrise</a:t>
            </a:r>
            <a:r>
              <a:rPr lang="en-US" sz="1633" dirty="0" smtClean="0">
                <a:latin typeface="Arial" panose="020B0604020202020204" pitchFamily="34" charset="0"/>
                <a:cs typeface="Arial" panose="020B0604020202020204" pitchFamily="34" charset="0"/>
              </a:rPr>
              <a:t> </a:t>
            </a:r>
            <a:r>
              <a:rPr lang="en-US" sz="1633" dirty="0">
                <a:latin typeface="Arial" panose="020B0604020202020204" pitchFamily="34" charset="0"/>
                <a:cs typeface="Arial" panose="020B0604020202020204" pitchFamily="34" charset="0"/>
              </a:rPr>
              <a:t>1979</a:t>
            </a:r>
          </a:p>
          <a:p>
            <a:pPr algn="ctr"/>
            <a:r>
              <a:rPr lang="en-US" sz="1633" dirty="0">
                <a:latin typeface="Arial" panose="020B0604020202020204" pitchFamily="34" charset="0"/>
                <a:cs typeface="Arial" panose="020B0604020202020204" pitchFamily="34" charset="0"/>
              </a:rPr>
              <a:t>Krieg Iran-</a:t>
            </a:r>
            <a:r>
              <a:rPr lang="en-US" sz="1633" dirty="0" err="1">
                <a:latin typeface="Arial" panose="020B0604020202020204" pitchFamily="34" charset="0"/>
                <a:cs typeface="Arial" panose="020B0604020202020204" pitchFamily="34" charset="0"/>
              </a:rPr>
              <a:t>Irak</a:t>
            </a:r>
            <a:endParaRPr lang="en-US" sz="1633" dirty="0">
              <a:latin typeface="Arial" panose="020B0604020202020204" pitchFamily="34" charset="0"/>
              <a:cs typeface="Arial" panose="020B0604020202020204" pitchFamily="34" charset="0"/>
            </a:endParaRPr>
          </a:p>
        </p:txBody>
      </p:sp>
      <p:sp>
        <p:nvSpPr>
          <p:cNvPr id="11" name="TextBox 10"/>
          <p:cNvSpPr txBox="1"/>
          <p:nvPr/>
        </p:nvSpPr>
        <p:spPr>
          <a:xfrm>
            <a:off x="5410316" y="3408736"/>
            <a:ext cx="2462534" cy="343620"/>
          </a:xfrm>
          <a:prstGeom prst="rect">
            <a:avLst/>
          </a:prstGeom>
          <a:noFill/>
        </p:spPr>
        <p:txBody>
          <a:bodyPr wrap="none" rtlCol="0">
            <a:spAutoFit/>
          </a:bodyPr>
          <a:lstStyle/>
          <a:p>
            <a:r>
              <a:rPr lang="en-US" sz="1633" dirty="0" err="1" smtClean="0">
                <a:latin typeface="Arial" panose="020B0604020202020204" pitchFamily="34" charset="0"/>
                <a:cs typeface="Arial" panose="020B0604020202020204" pitchFamily="34" charset="0"/>
              </a:rPr>
              <a:t>Wiedervereinigung</a:t>
            </a:r>
            <a:r>
              <a:rPr lang="en-US" sz="1633" dirty="0" smtClean="0">
                <a:latin typeface="Arial" panose="020B0604020202020204" pitchFamily="34" charset="0"/>
                <a:cs typeface="Arial" panose="020B0604020202020204" pitchFamily="34" charset="0"/>
              </a:rPr>
              <a:t> </a:t>
            </a:r>
            <a:r>
              <a:rPr lang="en-US" sz="1633" dirty="0">
                <a:latin typeface="Arial" panose="020B0604020202020204" pitchFamily="34" charset="0"/>
                <a:cs typeface="Arial" panose="020B0604020202020204" pitchFamily="34" charset="0"/>
              </a:rPr>
              <a:t>1991</a:t>
            </a:r>
          </a:p>
        </p:txBody>
      </p:sp>
      <p:sp>
        <p:nvSpPr>
          <p:cNvPr id="12" name="TextBox 11"/>
          <p:cNvSpPr txBox="1"/>
          <p:nvPr/>
        </p:nvSpPr>
        <p:spPr>
          <a:xfrm>
            <a:off x="6344364" y="4330928"/>
            <a:ext cx="2321469"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Finanzkrise</a:t>
            </a:r>
            <a:r>
              <a:rPr lang="en-US" sz="1633" dirty="0">
                <a:latin typeface="Arial" panose="020B0604020202020204" pitchFamily="34" charset="0"/>
                <a:cs typeface="Arial" panose="020B0604020202020204" pitchFamily="34" charset="0"/>
              </a:rPr>
              <a:t> 2007-2009</a:t>
            </a:r>
          </a:p>
        </p:txBody>
      </p:sp>
      <p:sp>
        <p:nvSpPr>
          <p:cNvPr id="13" name="TextBox 12"/>
          <p:cNvSpPr txBox="1"/>
          <p:nvPr/>
        </p:nvSpPr>
        <p:spPr>
          <a:xfrm>
            <a:off x="6412024" y="3826443"/>
            <a:ext cx="2039341"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Dotcom-Blasé 2001</a:t>
            </a:r>
          </a:p>
        </p:txBody>
      </p:sp>
      <p:cxnSp>
        <p:nvCxnSpPr>
          <p:cNvPr id="14" name="Straight Arrow Connector 13"/>
          <p:cNvCxnSpPr>
            <a:cxnSpLocks/>
            <a:stCxn id="11" idx="0"/>
          </p:cNvCxnSpPr>
          <p:nvPr/>
        </p:nvCxnSpPr>
        <p:spPr>
          <a:xfrm flipH="1" flipV="1">
            <a:off x="6049851" y="2868706"/>
            <a:ext cx="591732" cy="5400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7826362" y="3131254"/>
            <a:ext cx="190962" cy="6247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20"/>
          <p:cNvCxnSpPr>
            <a:cxnSpLocks/>
          </p:cNvCxnSpPr>
          <p:nvPr/>
        </p:nvCxnSpPr>
        <p:spPr>
          <a:xfrm flipV="1">
            <a:off x="8357347" y="3998254"/>
            <a:ext cx="383241" cy="2924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24"/>
          <p:cNvCxnSpPr>
            <a:cxnSpLocks/>
          </p:cNvCxnSpPr>
          <p:nvPr/>
        </p:nvCxnSpPr>
        <p:spPr>
          <a:xfrm flipV="1">
            <a:off x="4129597" y="3107004"/>
            <a:ext cx="151596" cy="41359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28"/>
          <p:cNvCxnSpPr>
            <a:cxnSpLocks/>
          </p:cNvCxnSpPr>
          <p:nvPr/>
        </p:nvCxnSpPr>
        <p:spPr>
          <a:xfrm flipV="1">
            <a:off x="3264441" y="3258953"/>
            <a:ext cx="223501" cy="94056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994803" y="6446501"/>
            <a:ext cx="5416034" cy="343620"/>
          </a:xfrm>
          <a:prstGeom prst="rect">
            <a:avLst/>
          </a:prstGeom>
          <a:noFill/>
        </p:spPr>
        <p:txBody>
          <a:bodyPr wrap="none" rtlCol="0">
            <a:spAutoFit/>
          </a:bodyPr>
          <a:lstStyle/>
          <a:p>
            <a:r>
              <a:rPr lang="de-DE" sz="1633" dirty="0"/>
              <a:t>Quelle: Destatis; Preis-, saison- und kalenderbereinigte Werte</a:t>
            </a:r>
          </a:p>
        </p:txBody>
      </p:sp>
      <p:sp>
        <p:nvSpPr>
          <p:cNvPr id="3" name="Textfeld 2"/>
          <p:cNvSpPr txBox="1"/>
          <p:nvPr/>
        </p:nvSpPr>
        <p:spPr>
          <a:xfrm>
            <a:off x="959228" y="278165"/>
            <a:ext cx="2543731" cy="923330"/>
          </a:xfrm>
          <a:prstGeom prst="rect">
            <a:avLst/>
          </a:prstGeom>
          <a:noFill/>
        </p:spPr>
        <p:txBody>
          <a:bodyPr wrap="square" rtlCol="0">
            <a:spAutoFit/>
          </a:bodyPr>
          <a:lstStyle/>
          <a:p>
            <a:r>
              <a:rPr lang="de-DE" dirty="0" smtClean="0"/>
              <a:t>Ordnen Sie den Pfeilen</a:t>
            </a:r>
          </a:p>
          <a:p>
            <a:r>
              <a:rPr lang="de-DE" dirty="0" smtClean="0"/>
              <a:t>wirtschaftsgeschichtliche</a:t>
            </a:r>
          </a:p>
          <a:p>
            <a:r>
              <a:rPr lang="de-DE" dirty="0" smtClean="0"/>
              <a:t>Ereignisse zu</a:t>
            </a:r>
            <a:endParaRPr lang="de-DE" dirty="0"/>
          </a:p>
        </p:txBody>
      </p:sp>
      <p:cxnSp>
        <p:nvCxnSpPr>
          <p:cNvPr id="22" name="Straight Arrow Connector 20"/>
          <p:cNvCxnSpPr>
            <a:cxnSpLocks/>
          </p:cNvCxnSpPr>
          <p:nvPr/>
        </p:nvCxnSpPr>
        <p:spPr>
          <a:xfrm flipV="1">
            <a:off x="9970994" y="4843177"/>
            <a:ext cx="428065" cy="1322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11"/>
          <p:cNvSpPr txBox="1"/>
          <p:nvPr/>
        </p:nvSpPr>
        <p:spPr>
          <a:xfrm>
            <a:off x="7822586" y="4777281"/>
            <a:ext cx="2146742" cy="343620"/>
          </a:xfrm>
          <a:prstGeom prst="rect">
            <a:avLst/>
          </a:prstGeom>
          <a:noFill/>
        </p:spPr>
        <p:txBody>
          <a:bodyPr wrap="none" rtlCol="0">
            <a:spAutoFit/>
          </a:bodyPr>
          <a:lstStyle/>
          <a:p>
            <a:r>
              <a:rPr lang="en-US" sz="1633" dirty="0" err="1" smtClean="0">
                <a:latin typeface="Arial" panose="020B0604020202020204" pitchFamily="34" charset="0"/>
                <a:cs typeface="Arial" panose="020B0604020202020204" pitchFamily="34" charset="0"/>
              </a:rPr>
              <a:t>Coronakrise</a:t>
            </a:r>
            <a:r>
              <a:rPr lang="en-US" sz="1633" dirty="0" smtClean="0">
                <a:latin typeface="Arial" panose="020B0604020202020204" pitchFamily="34" charset="0"/>
                <a:cs typeface="Arial" panose="020B0604020202020204" pitchFamily="34" charset="0"/>
              </a:rPr>
              <a:t> 2020-??</a:t>
            </a:r>
            <a:endParaRPr lang="en-US" sz="1633" dirty="0">
              <a:latin typeface="Arial" panose="020B0604020202020204" pitchFamily="34" charset="0"/>
              <a:cs typeface="Arial" panose="020B0604020202020204" pitchFamily="34" charset="0"/>
            </a:endParaRPr>
          </a:p>
        </p:txBody>
      </p:sp>
      <p:sp>
        <p:nvSpPr>
          <p:cNvPr id="27" name="Textfeld 26"/>
          <p:cNvSpPr txBox="1"/>
          <p:nvPr/>
        </p:nvSpPr>
        <p:spPr>
          <a:xfrm>
            <a:off x="8548967" y="167144"/>
            <a:ext cx="3643033" cy="1754326"/>
          </a:xfrm>
          <a:prstGeom prst="rect">
            <a:avLst/>
          </a:prstGeom>
          <a:noFill/>
        </p:spPr>
        <p:txBody>
          <a:bodyPr wrap="square" rtlCol="0">
            <a:spAutoFit/>
          </a:bodyPr>
          <a:lstStyle/>
          <a:p>
            <a:r>
              <a:rPr lang="de-DE" dirty="0" smtClean="0"/>
              <a:t>Im historischen Vergleich erkennt man die Dramatik der </a:t>
            </a:r>
            <a:r>
              <a:rPr lang="de-DE" dirty="0" err="1" smtClean="0"/>
              <a:t>Coronakrise</a:t>
            </a:r>
            <a:r>
              <a:rPr lang="de-DE" dirty="0" smtClean="0"/>
              <a:t>, in der die Ausschläge im Bereich von ±10% liegen und die Zunahme der Volatilität in den konjunkturellen Schwankungen</a:t>
            </a:r>
            <a:endParaRPr lang="de-DE" dirty="0"/>
          </a:p>
        </p:txBody>
      </p:sp>
      <p:sp>
        <p:nvSpPr>
          <p:cNvPr id="2" name="Rechteck 1"/>
          <p:cNvSpPr/>
          <p:nvPr/>
        </p:nvSpPr>
        <p:spPr>
          <a:xfrm>
            <a:off x="2901136" y="3383024"/>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1. </a:t>
            </a:r>
            <a:endParaRPr lang="de-DE" dirty="0"/>
          </a:p>
        </p:txBody>
      </p:sp>
      <p:sp>
        <p:nvSpPr>
          <p:cNvPr id="20" name="Rechteck 19"/>
          <p:cNvSpPr/>
          <p:nvPr/>
        </p:nvSpPr>
        <p:spPr>
          <a:xfrm>
            <a:off x="3952335" y="2999748"/>
            <a:ext cx="441146"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2. </a:t>
            </a:r>
            <a:endParaRPr lang="de-DE" dirty="0"/>
          </a:p>
        </p:txBody>
      </p:sp>
      <p:sp>
        <p:nvSpPr>
          <p:cNvPr id="21" name="Rechteck 20"/>
          <p:cNvSpPr/>
          <p:nvPr/>
        </p:nvSpPr>
        <p:spPr>
          <a:xfrm>
            <a:off x="6123791" y="3074287"/>
            <a:ext cx="441146"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3. </a:t>
            </a:r>
            <a:endParaRPr lang="de-DE" dirty="0"/>
          </a:p>
        </p:txBody>
      </p:sp>
      <p:sp>
        <p:nvSpPr>
          <p:cNvPr id="23" name="Rechteck 22"/>
          <p:cNvSpPr/>
          <p:nvPr/>
        </p:nvSpPr>
        <p:spPr>
          <a:xfrm>
            <a:off x="7934958" y="3299971"/>
            <a:ext cx="441146"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4. </a:t>
            </a:r>
            <a:endParaRPr lang="de-DE" dirty="0"/>
          </a:p>
        </p:txBody>
      </p:sp>
      <p:sp>
        <p:nvSpPr>
          <p:cNvPr id="25" name="Rechteck 24"/>
          <p:cNvSpPr/>
          <p:nvPr/>
        </p:nvSpPr>
        <p:spPr>
          <a:xfrm>
            <a:off x="8520015" y="4067242"/>
            <a:ext cx="441146"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5. </a:t>
            </a:r>
            <a:endParaRPr lang="de-DE" dirty="0"/>
          </a:p>
        </p:txBody>
      </p:sp>
      <p:sp>
        <p:nvSpPr>
          <p:cNvPr id="26" name="Rechteck 25"/>
          <p:cNvSpPr/>
          <p:nvPr/>
        </p:nvSpPr>
        <p:spPr>
          <a:xfrm>
            <a:off x="9918472" y="4576052"/>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6</a:t>
            </a:r>
            <a:r>
              <a:rPr lang="en-US" dirty="0" smtClean="0">
                <a:latin typeface="Arial" panose="020B0604020202020204" pitchFamily="34" charset="0"/>
                <a:cs typeface="Arial" panose="020B0604020202020204" pitchFamily="34" charset="0"/>
              </a:rPr>
              <a:t>. </a:t>
            </a:r>
            <a:endParaRPr lang="de-DE" dirty="0"/>
          </a:p>
        </p:txBody>
      </p:sp>
    </p:spTree>
    <p:extLst>
      <p:ext uri="{BB962C8B-B14F-4D97-AF65-F5344CB8AC3E}">
        <p14:creationId xmlns:p14="http://schemas.microsoft.com/office/powerpoint/2010/main" val="748253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24" grpId="0"/>
      <p:bldP spid="2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3"/>
          <a:stretch>
            <a:fillRect/>
          </a:stretch>
        </p:blipFill>
        <p:spPr>
          <a:xfrm>
            <a:off x="0" y="454647"/>
            <a:ext cx="8934134" cy="5635377"/>
          </a:xfrm>
          <a:prstGeom prst="rect">
            <a:avLst/>
          </a:prstGeom>
        </p:spPr>
      </p:pic>
      <p:sp>
        <p:nvSpPr>
          <p:cNvPr id="119811" name="Rectangle 2"/>
          <p:cNvSpPr>
            <a:spLocks noChangeArrowheads="1"/>
          </p:cNvSpPr>
          <p:nvPr/>
        </p:nvSpPr>
        <p:spPr bwMode="auto">
          <a:xfrm>
            <a:off x="0" y="-9199"/>
            <a:ext cx="1085203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Reales Wirtschaftswachstum in Deutschland seit </a:t>
            </a:r>
            <a:r>
              <a:rPr lang="de-DE" sz="2400" b="1" dirty="0" smtClean="0">
                <a:solidFill>
                  <a:srgbClr val="000000"/>
                </a:solidFill>
                <a:latin typeface="Sparkasse Rg" pitchFamily="34" charset="0"/>
              </a:rPr>
              <a:t>der Wiedervereinigung</a:t>
            </a:r>
            <a:endParaRPr lang="de-DE" sz="2400" b="1" dirty="0">
              <a:solidFill>
                <a:srgbClr val="000000"/>
              </a:solidFill>
              <a:latin typeface="Sparkasse Rg" pitchFamily="34" charset="0"/>
            </a:endParaRPr>
          </a:p>
        </p:txBody>
      </p:sp>
      <p:sp>
        <p:nvSpPr>
          <p:cNvPr id="119813" name="Text Box 5"/>
          <p:cNvSpPr txBox="1">
            <a:spLocks noChangeArrowheads="1"/>
          </p:cNvSpPr>
          <p:nvPr/>
        </p:nvSpPr>
        <p:spPr bwMode="auto">
          <a:xfrm>
            <a:off x="219640" y="6425217"/>
            <a:ext cx="6996980" cy="33855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600" dirty="0"/>
              <a:t>Quelle: Statistisches Bundesamt, HRI; Preis- saison- und kalenderbereinigte Werte</a:t>
            </a:r>
          </a:p>
        </p:txBody>
      </p:sp>
      <p:sp>
        <p:nvSpPr>
          <p:cNvPr id="8" name="Text Box 2"/>
          <p:cNvSpPr txBox="1">
            <a:spLocks noChangeArrowheads="1"/>
          </p:cNvSpPr>
          <p:nvPr/>
        </p:nvSpPr>
        <p:spPr bwMode="auto">
          <a:xfrm>
            <a:off x="8996106" y="335496"/>
            <a:ext cx="3195894" cy="33248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smtClean="0">
                <a:solidFill>
                  <a:srgbClr val="000000"/>
                </a:solidFill>
              </a:rPr>
              <a:t>Als grobe Abschätzung für den langfristigen Trend, kann man die durchschnittliche Entwicklung des BIP (schwarze Linie!) verwenden. Dies ist aber nicht das Produktionspotential, da es NICHT die potentiellen Produktionskapazitäten zur Abschätzung verwendet, sondern NUR die tatsächliche Produktion. Trotzdem erkennt man auch hier die zyklische Bewegung der Konjunktur um den langfristigen Trend</a:t>
            </a:r>
            <a:endParaRPr lang="de-DE" sz="1600" dirty="0">
              <a:solidFill>
                <a:srgbClr val="000000"/>
              </a:solidFill>
            </a:endParaRPr>
          </a:p>
          <a:p>
            <a:pPr eaLnBrk="1" hangingPunct="1"/>
            <a:endParaRPr lang="de-DE" sz="2400" dirty="0">
              <a:solidFill>
                <a:srgbClr val="000000"/>
              </a:solidFill>
            </a:endParaRPr>
          </a:p>
        </p:txBody>
      </p:sp>
      <p:sp>
        <p:nvSpPr>
          <p:cNvPr id="9" name="Text Box 2"/>
          <p:cNvSpPr txBox="1">
            <a:spLocks noChangeArrowheads="1"/>
          </p:cNvSpPr>
          <p:nvPr/>
        </p:nvSpPr>
        <p:spPr bwMode="auto">
          <a:xfrm>
            <a:off x="8996106" y="3542281"/>
            <a:ext cx="3195894" cy="32214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smtClean="0">
                <a:solidFill>
                  <a:srgbClr val="000000"/>
                </a:solidFill>
              </a:rPr>
              <a:t>Außerdem sehen wir am aktuellen Rand den dramatische Entwicklung im Zuge der Corona-Krise. Dem Einbruch fast 10% im 2. Quartal 2020 steht eine Erholung von rund 8% im 3. Quartal gegenüber. Leider hat sich die Hoffnung eines V-Aufschwungs nicht bestätigt, denn der </a:t>
            </a:r>
            <a:r>
              <a:rPr lang="de-DE" sz="1600" dirty="0" err="1" smtClean="0">
                <a:solidFill>
                  <a:srgbClr val="000000"/>
                </a:solidFill>
              </a:rPr>
              <a:t>Lockdown</a:t>
            </a:r>
            <a:r>
              <a:rPr lang="de-DE" sz="1600" dirty="0" smtClean="0">
                <a:solidFill>
                  <a:srgbClr val="000000"/>
                </a:solidFill>
              </a:rPr>
              <a:t> über den Winter hat wieder zu einem Nullwachstum in q4 geführt und die 3. </a:t>
            </a:r>
            <a:r>
              <a:rPr lang="de-DE" sz="1600" dirty="0" err="1" smtClean="0">
                <a:solidFill>
                  <a:srgbClr val="000000"/>
                </a:solidFill>
              </a:rPr>
              <a:t>Coronawelle</a:t>
            </a:r>
            <a:r>
              <a:rPr lang="de-DE" sz="1600" dirty="0" smtClean="0">
                <a:solidFill>
                  <a:srgbClr val="000000"/>
                </a:solidFill>
              </a:rPr>
              <a:t> wird den Aufschwung ebenfalls weiter nach hinten schieben</a:t>
            </a:r>
            <a:endParaRPr lang="de-DE" sz="2400" dirty="0">
              <a:solidFill>
                <a:srgbClr val="000000"/>
              </a:solidFill>
            </a:endParaRPr>
          </a:p>
        </p:txBody>
      </p:sp>
      <p:cxnSp>
        <p:nvCxnSpPr>
          <p:cNvPr id="10" name="Gerade Verbindung mit Pfeil 9"/>
          <p:cNvCxnSpPr/>
          <p:nvPr/>
        </p:nvCxnSpPr>
        <p:spPr>
          <a:xfrm flipH="1">
            <a:off x="7398328" y="4476376"/>
            <a:ext cx="2845343" cy="35193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Gerade Verbindung mit Pfeil 10"/>
          <p:cNvCxnSpPr/>
          <p:nvPr/>
        </p:nvCxnSpPr>
        <p:spPr>
          <a:xfrm flipH="1" flipV="1">
            <a:off x="7297271" y="1159435"/>
            <a:ext cx="1801907" cy="378078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flipH="1" flipV="1">
            <a:off x="7330174" y="2773084"/>
            <a:ext cx="3383446" cy="304799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630264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2"/>
          <p:cNvSpPr>
            <a:spLocks noChangeArrowheads="1"/>
          </p:cNvSpPr>
          <p:nvPr/>
        </p:nvSpPr>
        <p:spPr bwMode="auto">
          <a:xfrm>
            <a:off x="0" y="-9199"/>
            <a:ext cx="7900894"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solidFill>
                  <a:srgbClr val="000000"/>
                </a:solidFill>
                <a:latin typeface="Sparkasse Rg" pitchFamily="34" charset="0"/>
              </a:rPr>
              <a:t>Aktuelle Wachstumsprognosen für Deutschland 2021</a:t>
            </a:r>
            <a:endParaRPr lang="de-DE" sz="2400" b="1" dirty="0">
              <a:solidFill>
                <a:srgbClr val="000000"/>
              </a:solidFill>
              <a:latin typeface="Sparkasse Rg" pitchFamily="34" charset="0"/>
            </a:endParaRPr>
          </a:p>
        </p:txBody>
      </p:sp>
      <p:sp>
        <p:nvSpPr>
          <p:cNvPr id="119813" name="Text Box 5"/>
          <p:cNvSpPr txBox="1">
            <a:spLocks noChangeArrowheads="1"/>
          </p:cNvSpPr>
          <p:nvPr/>
        </p:nvSpPr>
        <p:spPr bwMode="auto">
          <a:xfrm>
            <a:off x="0" y="285371"/>
            <a:ext cx="3196452" cy="276999"/>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200" dirty="0"/>
              <a:t>Quelle: </a:t>
            </a:r>
            <a:r>
              <a:rPr lang="de-DE" sz="1200" dirty="0" smtClean="0"/>
              <a:t>angegebene Institute, rot Max, grün Min</a:t>
            </a:r>
            <a:endParaRPr lang="de-DE" sz="1200" dirty="0"/>
          </a:p>
        </p:txBody>
      </p:sp>
      <p:sp>
        <p:nvSpPr>
          <p:cNvPr id="8" name="Text Box 2"/>
          <p:cNvSpPr txBox="1">
            <a:spLocks noChangeArrowheads="1"/>
          </p:cNvSpPr>
          <p:nvPr/>
        </p:nvSpPr>
        <p:spPr bwMode="auto">
          <a:xfrm>
            <a:off x="78169" y="5139766"/>
            <a:ext cx="12094859" cy="16427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smtClean="0">
                <a:solidFill>
                  <a:srgbClr val="000000"/>
                </a:solidFill>
              </a:rPr>
              <a:t>Gegenwärtig sehen die Institute das Wirtschaftswachstum für die kommenden beiden Jahren in etwas zwischen drei und vier Prozent. </a:t>
            </a:r>
          </a:p>
          <a:p>
            <a:pPr eaLnBrk="1" hangingPunct="1"/>
            <a:endParaRPr lang="de-DE" sz="1600" dirty="0">
              <a:solidFill>
                <a:srgbClr val="000000"/>
              </a:solidFill>
            </a:endParaRPr>
          </a:p>
          <a:p>
            <a:pPr eaLnBrk="1" hangingPunct="1"/>
            <a:r>
              <a:rPr lang="de-DE" sz="1600" dirty="0" smtClean="0">
                <a:solidFill>
                  <a:srgbClr val="000000"/>
                </a:solidFill>
              </a:rPr>
              <a:t>Dabei zeigt sich der Konjunkturverlauf relativ heterogen. So sehen etwa jeweils die Hälfte der Institute eine </a:t>
            </a:r>
            <a:r>
              <a:rPr lang="de-DE" sz="1600" dirty="0">
                <a:solidFill>
                  <a:srgbClr val="000000"/>
                </a:solidFill>
              </a:rPr>
              <a:t>B</a:t>
            </a:r>
            <a:r>
              <a:rPr lang="de-DE" sz="1600" dirty="0" smtClean="0">
                <a:solidFill>
                  <a:srgbClr val="000000"/>
                </a:solidFill>
              </a:rPr>
              <a:t>eschleunigung des Wachstums von 2021 auf 2022, während die andere Hälfte eher eine Verlangsamung sieht</a:t>
            </a:r>
          </a:p>
          <a:p>
            <a:pPr eaLnBrk="1" hangingPunct="1"/>
            <a:endParaRPr lang="de-DE" sz="1600" dirty="0" smtClean="0">
              <a:solidFill>
                <a:srgbClr val="000000"/>
              </a:solidFill>
            </a:endParaRPr>
          </a:p>
          <a:p>
            <a:pPr eaLnBrk="1" hangingPunct="1"/>
            <a:r>
              <a:rPr lang="de-DE" sz="1600" dirty="0" smtClean="0">
                <a:solidFill>
                  <a:srgbClr val="000000"/>
                </a:solidFill>
              </a:rPr>
              <a:t>Für das aktuelle Jahr sehen wir vom HRI mit 2,7% am pessimistischsten</a:t>
            </a:r>
            <a:endParaRPr lang="de-DE" sz="1600" dirty="0">
              <a:solidFill>
                <a:srgbClr val="000000"/>
              </a:solidFill>
            </a:endParaRPr>
          </a:p>
          <a:p>
            <a:pPr eaLnBrk="1" hangingPunct="1"/>
            <a:endParaRPr lang="de-DE" sz="1600" dirty="0" smtClean="0">
              <a:solidFill>
                <a:srgbClr val="000000"/>
              </a:solidFill>
            </a:endParaRPr>
          </a:p>
          <a:p>
            <a:pPr eaLnBrk="1" hangingPunct="1"/>
            <a:endParaRPr lang="de-DE" sz="1600" dirty="0">
              <a:solidFill>
                <a:srgbClr val="000000"/>
              </a:solidFill>
            </a:endParaRPr>
          </a:p>
        </p:txBody>
      </p:sp>
      <p:pic>
        <p:nvPicPr>
          <p:cNvPr id="2" name="Grafik 1"/>
          <p:cNvPicPr>
            <a:picLocks noChangeAspect="1"/>
          </p:cNvPicPr>
          <p:nvPr/>
        </p:nvPicPr>
        <p:blipFill>
          <a:blip r:embed="rId3"/>
          <a:stretch>
            <a:fillRect/>
          </a:stretch>
        </p:blipFill>
        <p:spPr>
          <a:xfrm>
            <a:off x="240331" y="560762"/>
            <a:ext cx="3583568" cy="4579004"/>
          </a:xfrm>
          <a:prstGeom prst="rect">
            <a:avLst/>
          </a:prstGeom>
        </p:spPr>
      </p:pic>
      <p:pic>
        <p:nvPicPr>
          <p:cNvPr id="5" name="Grafik 4"/>
          <p:cNvPicPr>
            <a:picLocks noChangeAspect="1"/>
          </p:cNvPicPr>
          <p:nvPr/>
        </p:nvPicPr>
        <p:blipFill>
          <a:blip r:embed="rId4"/>
          <a:stretch>
            <a:fillRect/>
          </a:stretch>
        </p:blipFill>
        <p:spPr>
          <a:xfrm>
            <a:off x="3823899" y="560761"/>
            <a:ext cx="4051314" cy="4579005"/>
          </a:xfrm>
          <a:prstGeom prst="rect">
            <a:avLst/>
          </a:prstGeom>
        </p:spPr>
      </p:pic>
      <p:graphicFrame>
        <p:nvGraphicFramePr>
          <p:cNvPr id="6" name="Tabelle 5"/>
          <p:cNvGraphicFramePr>
            <a:graphicFrameLocks noGrp="1"/>
          </p:cNvGraphicFramePr>
          <p:nvPr>
            <p:extLst>
              <p:ext uri="{D42A27DB-BD31-4B8C-83A1-F6EECF244321}">
                <p14:modId xmlns:p14="http://schemas.microsoft.com/office/powerpoint/2010/main" val="218287677"/>
              </p:ext>
            </p:extLst>
          </p:nvPr>
        </p:nvGraphicFramePr>
        <p:xfrm>
          <a:off x="9020819" y="560761"/>
          <a:ext cx="1940027" cy="4501304"/>
        </p:xfrm>
        <a:graphic>
          <a:graphicData uri="http://schemas.openxmlformats.org/drawingml/2006/table">
            <a:tbl>
              <a:tblPr/>
              <a:tblGrid>
                <a:gridCol w="1940027">
                  <a:extLst>
                    <a:ext uri="{9D8B030D-6E8A-4147-A177-3AD203B41FA5}">
                      <a16:colId xmlns:a16="http://schemas.microsoft.com/office/drawing/2014/main" val="1329860149"/>
                    </a:ext>
                  </a:extLst>
                </a:gridCol>
              </a:tblGrid>
              <a:tr h="287213">
                <a:tc>
                  <a:txBody>
                    <a:bodyPr/>
                    <a:lstStyle/>
                    <a:p>
                      <a:pPr algn="ctr" fontAlgn="b"/>
                      <a:r>
                        <a:rPr lang="de-DE" sz="1800" b="1" i="0" u="none" strike="noStrike" dirty="0">
                          <a:solidFill>
                            <a:srgbClr val="000000"/>
                          </a:solidFill>
                          <a:effectLst/>
                          <a:latin typeface="Calibri" panose="020F0502020204030204" pitchFamily="34" charset="0"/>
                        </a:rPr>
                        <a:t> </a:t>
                      </a:r>
                      <a:r>
                        <a:rPr lang="de-DE" sz="1800" b="1" i="0" u="none" strike="noStrike" dirty="0" smtClean="0">
                          <a:solidFill>
                            <a:srgbClr val="000000"/>
                          </a:solidFill>
                          <a:effectLst/>
                          <a:latin typeface="Calibri" panose="020F0502020204030204" pitchFamily="34" charset="0"/>
                        </a:rPr>
                        <a:t>Internetlinks</a:t>
                      </a:r>
                      <a:endParaRPr lang="de-DE" sz="1800" b="1" i="0" u="none" strike="noStrike" dirty="0">
                        <a:solidFill>
                          <a:srgbClr val="000000"/>
                        </a:solidFill>
                        <a:effectLst/>
                        <a:latin typeface="Calibri" panose="020F0502020204030204" pitchFamily="34" charset="0"/>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0914221"/>
                  </a:ext>
                </a:extLst>
              </a:tr>
              <a:tr h="279371">
                <a:tc>
                  <a:txBody>
                    <a:bodyPr/>
                    <a:lstStyle/>
                    <a:p>
                      <a:pPr algn="l" fontAlgn="b"/>
                      <a:r>
                        <a:rPr lang="de-DE" sz="1800" b="0" i="0" u="none" strike="noStrike" dirty="0">
                          <a:solidFill>
                            <a:srgbClr val="000000"/>
                          </a:solidFill>
                          <a:effectLst/>
                          <a:latin typeface="Calibri" panose="020F0502020204030204" pitchFamily="34" charset="0"/>
                        </a:rPr>
                        <a:t>Bundesbank</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6440075"/>
                  </a:ext>
                </a:extLst>
              </a:tr>
              <a:tr h="279371">
                <a:tc>
                  <a:txBody>
                    <a:bodyPr/>
                    <a:lstStyle/>
                    <a:p>
                      <a:pPr algn="l" fontAlgn="b"/>
                      <a:r>
                        <a:rPr lang="de-DE" sz="1800" b="0" i="0" u="none" strike="noStrike" dirty="0">
                          <a:solidFill>
                            <a:srgbClr val="000000"/>
                          </a:solidFill>
                          <a:effectLst/>
                          <a:latin typeface="Calibri" panose="020F0502020204030204" pitchFamily="34" charset="0"/>
                          <a:hlinkClick r:id="rId5"/>
                        </a:rPr>
                        <a:t>Bundesregierung</a:t>
                      </a:r>
                      <a:endParaRPr lang="de-DE" sz="1800" b="0" i="0" u="none" strike="noStrike" dirty="0">
                        <a:solidFill>
                          <a:srgbClr val="000000"/>
                        </a:solidFill>
                        <a:effectLst/>
                        <a:latin typeface="Calibri" panose="020F0502020204030204" pitchFamily="34" charset="0"/>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211455"/>
                  </a:ext>
                </a:extLst>
              </a:tr>
              <a:tr h="279371">
                <a:tc>
                  <a:txBody>
                    <a:bodyPr/>
                    <a:lstStyle/>
                    <a:p>
                      <a:pPr algn="l" fontAlgn="b"/>
                      <a:r>
                        <a:rPr lang="de-DE" sz="1800" b="0" i="0" u="none" strike="noStrike" dirty="0">
                          <a:solidFill>
                            <a:srgbClr val="000000"/>
                          </a:solidFill>
                          <a:effectLst/>
                          <a:latin typeface="Calibri" panose="020F0502020204030204" pitchFamily="34" charset="0"/>
                        </a:rPr>
                        <a:t>GD</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6668477"/>
                  </a:ext>
                </a:extLst>
              </a:tr>
              <a:tr h="279371">
                <a:tc>
                  <a:txBody>
                    <a:bodyPr/>
                    <a:lstStyle/>
                    <a:p>
                      <a:pPr algn="l" fontAlgn="b"/>
                      <a:r>
                        <a:rPr lang="de-DE" sz="1800" b="0" i="0" u="none" strike="noStrike" dirty="0">
                          <a:solidFill>
                            <a:srgbClr val="000000"/>
                          </a:solidFill>
                          <a:effectLst/>
                          <a:latin typeface="Calibri" panose="020F0502020204030204" pitchFamily="34" charset="0"/>
                          <a:hlinkClick r:id="rId6"/>
                        </a:rPr>
                        <a:t>SVR</a:t>
                      </a:r>
                      <a:endParaRPr lang="de-DE" sz="1800" b="0" i="0" u="none" strike="noStrike" dirty="0">
                        <a:solidFill>
                          <a:srgbClr val="000000"/>
                        </a:solidFill>
                        <a:effectLst/>
                        <a:latin typeface="Calibri" panose="020F0502020204030204" pitchFamily="34" charset="0"/>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75780"/>
                  </a:ext>
                </a:extLst>
              </a:tr>
              <a:tr h="279371">
                <a:tc>
                  <a:txBody>
                    <a:bodyPr/>
                    <a:lstStyle/>
                    <a:p>
                      <a:pPr algn="l" fontAlgn="b"/>
                      <a:r>
                        <a:rPr lang="de-DE" sz="1800" b="0" i="0" u="none" strike="noStrike" dirty="0" err="1">
                          <a:solidFill>
                            <a:srgbClr val="000000"/>
                          </a:solidFill>
                          <a:effectLst/>
                          <a:latin typeface="Calibri" panose="020F0502020204030204" pitchFamily="34" charset="0"/>
                          <a:hlinkClick r:id="rId7"/>
                        </a:rPr>
                        <a:t>Cesifo</a:t>
                      </a:r>
                      <a:endParaRPr lang="de-DE" sz="1800" b="0" i="0" u="none" strike="noStrike" dirty="0">
                        <a:solidFill>
                          <a:srgbClr val="000000"/>
                        </a:solidFill>
                        <a:effectLst/>
                        <a:latin typeface="Calibri" panose="020F0502020204030204" pitchFamily="34" charset="0"/>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2943026"/>
                  </a:ext>
                </a:extLst>
              </a:tr>
              <a:tr h="279371">
                <a:tc>
                  <a:txBody>
                    <a:bodyPr/>
                    <a:lstStyle/>
                    <a:p>
                      <a:pPr algn="l" fontAlgn="b"/>
                      <a:r>
                        <a:rPr lang="de-DE" sz="1800" b="0" i="0" u="none" strike="noStrike" dirty="0">
                          <a:solidFill>
                            <a:srgbClr val="000000"/>
                          </a:solidFill>
                          <a:effectLst/>
                          <a:latin typeface="Calibri" panose="020F0502020204030204" pitchFamily="34" charset="0"/>
                          <a:hlinkClick r:id="rId8"/>
                        </a:rPr>
                        <a:t>RWI</a:t>
                      </a:r>
                      <a:endParaRPr lang="de-DE" sz="1800" b="0" i="0" u="none" strike="noStrike" dirty="0">
                        <a:solidFill>
                          <a:srgbClr val="000000"/>
                        </a:solidFill>
                        <a:effectLst/>
                        <a:latin typeface="Calibri" panose="020F0502020204030204" pitchFamily="34" charset="0"/>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2551022"/>
                  </a:ext>
                </a:extLst>
              </a:tr>
              <a:tr h="279371">
                <a:tc>
                  <a:txBody>
                    <a:bodyPr/>
                    <a:lstStyle/>
                    <a:p>
                      <a:pPr algn="l" fontAlgn="b"/>
                      <a:r>
                        <a:rPr lang="de-DE" sz="1800" b="0" i="0" u="none" strike="noStrike" dirty="0" err="1">
                          <a:solidFill>
                            <a:srgbClr val="000000"/>
                          </a:solidFill>
                          <a:effectLst/>
                          <a:latin typeface="Calibri" panose="020F0502020204030204" pitchFamily="34" charset="0"/>
                          <a:hlinkClick r:id="rId9"/>
                        </a:rPr>
                        <a:t>IfW</a:t>
                      </a:r>
                      <a:endParaRPr lang="de-DE" sz="1800" b="0" i="0" u="none" strike="noStrike" dirty="0">
                        <a:solidFill>
                          <a:srgbClr val="000000"/>
                        </a:solidFill>
                        <a:effectLst/>
                        <a:latin typeface="Calibri" panose="020F0502020204030204" pitchFamily="34" charset="0"/>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6597383"/>
                  </a:ext>
                </a:extLst>
              </a:tr>
              <a:tr h="279371">
                <a:tc>
                  <a:txBody>
                    <a:bodyPr/>
                    <a:lstStyle/>
                    <a:p>
                      <a:pPr algn="l" fontAlgn="b"/>
                      <a:r>
                        <a:rPr lang="de-DE" sz="1800" b="0" i="0" u="none" strike="noStrike" dirty="0">
                          <a:solidFill>
                            <a:srgbClr val="000000"/>
                          </a:solidFill>
                          <a:effectLst/>
                          <a:latin typeface="Calibri" panose="020F0502020204030204" pitchFamily="34" charset="0"/>
                          <a:hlinkClick r:id="rId10"/>
                        </a:rPr>
                        <a:t>HWWI</a:t>
                      </a:r>
                      <a:endParaRPr lang="de-DE" sz="1800" b="0" i="0" u="none" strike="noStrike" dirty="0">
                        <a:solidFill>
                          <a:srgbClr val="000000"/>
                        </a:solidFill>
                        <a:effectLst/>
                        <a:latin typeface="Calibri" panose="020F0502020204030204" pitchFamily="34" charset="0"/>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181281"/>
                  </a:ext>
                </a:extLst>
              </a:tr>
              <a:tr h="279371">
                <a:tc>
                  <a:txBody>
                    <a:bodyPr/>
                    <a:lstStyle/>
                    <a:p>
                      <a:pPr algn="l" fontAlgn="b"/>
                      <a:r>
                        <a:rPr lang="de-DE" sz="1800" b="0" i="0" u="none" strike="noStrike" dirty="0">
                          <a:solidFill>
                            <a:srgbClr val="000000"/>
                          </a:solidFill>
                          <a:effectLst/>
                          <a:latin typeface="Calibri" panose="020F0502020204030204" pitchFamily="34" charset="0"/>
                          <a:hlinkClick r:id="rId11"/>
                        </a:rPr>
                        <a:t>DIW</a:t>
                      </a:r>
                      <a:endParaRPr lang="de-DE" sz="1800" b="0" i="0" u="none" strike="noStrike" dirty="0">
                        <a:solidFill>
                          <a:srgbClr val="000000"/>
                        </a:solidFill>
                        <a:effectLst/>
                        <a:latin typeface="Calibri" panose="020F0502020204030204" pitchFamily="34" charset="0"/>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3899780"/>
                  </a:ext>
                </a:extLst>
              </a:tr>
              <a:tr h="279371">
                <a:tc>
                  <a:txBody>
                    <a:bodyPr/>
                    <a:lstStyle/>
                    <a:p>
                      <a:pPr algn="l" fontAlgn="b"/>
                      <a:r>
                        <a:rPr lang="de-DE" sz="1800" b="0" i="0" u="none" strike="noStrike" dirty="0">
                          <a:solidFill>
                            <a:srgbClr val="000000"/>
                          </a:solidFill>
                          <a:effectLst/>
                          <a:latin typeface="Calibri" panose="020F0502020204030204" pitchFamily="34" charset="0"/>
                          <a:hlinkClick r:id="rId12"/>
                        </a:rPr>
                        <a:t>IMK</a:t>
                      </a:r>
                      <a:endParaRPr lang="de-DE" sz="1800" b="0" i="0" u="none" strike="noStrike" dirty="0">
                        <a:solidFill>
                          <a:srgbClr val="000000"/>
                        </a:solidFill>
                        <a:effectLst/>
                        <a:latin typeface="Calibri" panose="020F0502020204030204" pitchFamily="34" charset="0"/>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5050684"/>
                  </a:ext>
                </a:extLst>
              </a:tr>
              <a:tr h="287213">
                <a:tc>
                  <a:txBody>
                    <a:bodyPr/>
                    <a:lstStyle/>
                    <a:p>
                      <a:pPr algn="l" fontAlgn="b"/>
                      <a:r>
                        <a:rPr lang="de-DE" sz="1800" b="0" i="0" u="none" strike="noStrike" dirty="0">
                          <a:solidFill>
                            <a:srgbClr val="000000"/>
                          </a:solidFill>
                          <a:effectLst/>
                          <a:latin typeface="Calibri" panose="020F0502020204030204" pitchFamily="34" charset="0"/>
                          <a:hlinkClick r:id="rId13"/>
                        </a:rPr>
                        <a:t>IWH</a:t>
                      </a:r>
                      <a:endParaRPr lang="de-DE" sz="1800" b="0" i="0" u="none" strike="noStrike" dirty="0">
                        <a:solidFill>
                          <a:srgbClr val="000000"/>
                        </a:solidFill>
                        <a:effectLst/>
                        <a:latin typeface="Calibri" panose="020F0502020204030204" pitchFamily="34" charset="0"/>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7618626"/>
                  </a:ext>
                </a:extLst>
              </a:tr>
              <a:tr h="287213">
                <a:tc>
                  <a:txBody>
                    <a:bodyPr/>
                    <a:lstStyle/>
                    <a:p>
                      <a:pPr algn="l" fontAlgn="b"/>
                      <a:r>
                        <a:rPr lang="de-DE" sz="1800" b="0" i="0" u="none" strike="noStrike" dirty="0">
                          <a:solidFill>
                            <a:srgbClr val="000000"/>
                          </a:solidFill>
                          <a:effectLst/>
                          <a:latin typeface="Calibri" panose="020F0502020204030204" pitchFamily="34" charset="0"/>
                          <a:hlinkClick r:id="rId14"/>
                        </a:rPr>
                        <a:t>HRI</a:t>
                      </a:r>
                      <a:endParaRPr lang="de-DE" sz="1800" b="0" i="0" u="none" strike="noStrike" dirty="0">
                        <a:solidFill>
                          <a:srgbClr val="000000"/>
                        </a:solidFill>
                        <a:effectLst/>
                        <a:latin typeface="Calibri" panose="020F0502020204030204" pitchFamily="34" charset="0"/>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4753464"/>
                  </a:ext>
                </a:extLst>
              </a:tr>
              <a:tr h="279371">
                <a:tc>
                  <a:txBody>
                    <a:bodyPr/>
                    <a:lstStyle/>
                    <a:p>
                      <a:pPr algn="l" fontAlgn="b"/>
                      <a:r>
                        <a:rPr lang="de-DE" sz="1800" b="0" i="0" u="none" strike="noStrike" dirty="0">
                          <a:solidFill>
                            <a:srgbClr val="000000"/>
                          </a:solidFill>
                          <a:effectLst/>
                          <a:latin typeface="Calibri" panose="020F0502020204030204" pitchFamily="34" charset="0"/>
                        </a:rPr>
                        <a:t>Median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1345821"/>
                  </a:ext>
                </a:extLst>
              </a:tr>
              <a:tr h="279371">
                <a:tc>
                  <a:txBody>
                    <a:bodyPr/>
                    <a:lstStyle/>
                    <a:p>
                      <a:pPr algn="l" fontAlgn="b"/>
                      <a:r>
                        <a:rPr lang="de-DE" sz="1800" b="0" i="0" u="none" strike="noStrike" dirty="0">
                          <a:solidFill>
                            <a:srgbClr val="000000"/>
                          </a:solidFill>
                          <a:effectLst/>
                          <a:latin typeface="Calibri" panose="020F0502020204030204" pitchFamily="34" charset="0"/>
                        </a:rPr>
                        <a:t>Maximum</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3204286"/>
                  </a:ext>
                </a:extLst>
              </a:tr>
              <a:tr h="287213">
                <a:tc>
                  <a:txBody>
                    <a:bodyPr/>
                    <a:lstStyle/>
                    <a:p>
                      <a:pPr algn="l" fontAlgn="b"/>
                      <a:r>
                        <a:rPr lang="de-DE" sz="1800" b="0" i="0" u="none" strike="noStrike" dirty="0">
                          <a:solidFill>
                            <a:srgbClr val="000000"/>
                          </a:solidFill>
                          <a:effectLst/>
                          <a:latin typeface="Calibri" panose="020F0502020204030204" pitchFamily="34" charset="0"/>
                        </a:rPr>
                        <a:t>Spannweite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0050910"/>
                  </a:ext>
                </a:extLst>
              </a:tr>
            </a:tbl>
          </a:graphicData>
        </a:graphic>
      </p:graphicFrame>
    </p:spTree>
    <p:extLst>
      <p:ext uri="{BB962C8B-B14F-4D97-AF65-F5344CB8AC3E}">
        <p14:creationId xmlns:p14="http://schemas.microsoft.com/office/powerpoint/2010/main" val="227158123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Verteilungsziel</a:t>
            </a:r>
          </a:p>
        </p:txBody>
      </p:sp>
      <p:sp>
        <p:nvSpPr>
          <p:cNvPr id="7" name="Text Box 3"/>
          <p:cNvSpPr txBox="1">
            <a:spLocks noChangeArrowheads="1"/>
          </p:cNvSpPr>
          <p:nvPr/>
        </p:nvSpPr>
        <p:spPr bwMode="auto">
          <a:xfrm>
            <a:off x="892097" y="1489989"/>
            <a:ext cx="9653873" cy="282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Art. 72 Satz 2 GG</a:t>
            </a:r>
          </a:p>
          <a:p>
            <a:pPr eaLnBrk="1" hangingPunct="1">
              <a:buClrTx/>
            </a:pPr>
            <a:endParaRPr lang="de-DE" altLang="de-DE" sz="2540" dirty="0">
              <a:solidFill>
                <a:srgbClr val="000000"/>
              </a:solidFill>
            </a:endParaRPr>
          </a:p>
          <a:p>
            <a:pPr eaLnBrk="1" hangingPunct="1">
              <a:buClrTx/>
            </a:pPr>
            <a:r>
              <a:rPr lang="de-DE" altLang="de-DE" sz="2540" dirty="0">
                <a:solidFill>
                  <a:srgbClr val="000000"/>
                </a:solidFill>
              </a:rPr>
              <a:t>(2) Auf den Gebieten des Artikels 74 Abs. 1 Nr. 4, 7, 11, 13, 15, 19a, 20, 22, 25 und 26 hat der Bund das Gesetzgebungsrecht, wenn und soweit die Herstellung gleichwertiger Lebensverhältnisse im Bundesgebiet oder die Wahrung der Rechts- oder Wirtschaftseinheit im gesamtstaatlichen Interesse eine bundesgesetzliche Regelung erforderlich macht.</a:t>
            </a:r>
          </a:p>
        </p:txBody>
      </p:sp>
      <p:sp>
        <p:nvSpPr>
          <p:cNvPr id="4" name="Rechteck 3"/>
          <p:cNvSpPr/>
          <p:nvPr/>
        </p:nvSpPr>
        <p:spPr>
          <a:xfrm>
            <a:off x="1714500" y="4691121"/>
            <a:ext cx="8229600" cy="523220"/>
          </a:xfrm>
          <a:prstGeom prst="rect">
            <a:avLst/>
          </a:prstGeom>
        </p:spPr>
        <p:txBody>
          <a:bodyPr wrap="square">
            <a:spAutoFit/>
          </a:bodyPr>
          <a:lstStyle/>
          <a:p>
            <a:r>
              <a:rPr lang="de-DE" sz="1400" dirty="0" smtClean="0"/>
              <a:t>Was genau darunter zu verstehen ist, bzw. wie dies umgesetzt werden soll, ist immer wieder eine der großen Kontroversen in der Wirtschaftspolitik</a:t>
            </a:r>
            <a:endParaRPr lang="de-DE" sz="1400" dirty="0"/>
          </a:p>
        </p:txBody>
      </p:sp>
    </p:spTree>
    <p:extLst>
      <p:ext uri="{BB962C8B-B14F-4D97-AF65-F5344CB8AC3E}">
        <p14:creationId xmlns:p14="http://schemas.microsoft.com/office/powerpoint/2010/main" val="213124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7" y="104181"/>
            <a:ext cx="8190503" cy="744941"/>
          </a:xfrm>
          <a:prstGeom prst="rect">
            <a:avLst/>
          </a:prstGeom>
          <a:noFill/>
          <a:ln>
            <a:noFill/>
          </a:ln>
        </p:spPr>
        <p:txBody>
          <a:bodyPr lIns="81646" tIns="40823" rIns="81646" bIns="40823" anchor="ctr" anchorCtr="1"/>
          <a:lstStyle/>
          <a:p>
            <a:r>
              <a:rPr lang="de-DE" sz="3266" dirty="0"/>
              <a:t>Umweltschutz</a:t>
            </a:r>
          </a:p>
        </p:txBody>
      </p:sp>
      <p:sp>
        <p:nvSpPr>
          <p:cNvPr id="7" name="Text Box 3"/>
          <p:cNvSpPr txBox="1">
            <a:spLocks noChangeArrowheads="1"/>
          </p:cNvSpPr>
          <p:nvPr/>
        </p:nvSpPr>
        <p:spPr bwMode="auto">
          <a:xfrm>
            <a:off x="1916163" y="1534594"/>
            <a:ext cx="8295271" cy="282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Art. 20a GG</a:t>
            </a:r>
          </a:p>
          <a:p>
            <a:pPr eaLnBrk="1" hangingPunct="1">
              <a:buClrTx/>
            </a:pPr>
            <a:endParaRPr lang="de-DE" altLang="de-DE" sz="2540" dirty="0">
              <a:solidFill>
                <a:srgbClr val="000000"/>
              </a:solidFill>
            </a:endParaRPr>
          </a:p>
          <a:p>
            <a:pPr eaLnBrk="1" hangingPunct="1">
              <a:buClrTx/>
            </a:pPr>
            <a:r>
              <a:rPr lang="de-DE" altLang="de-DE" sz="2540" dirty="0">
                <a:solidFill>
                  <a:srgbClr val="000000"/>
                </a:solidFill>
              </a:rPr>
              <a:t>Der Staat schützt auch in Verantwortung für die künftigen Generationen die natürlichen Lebensgrundlagen und die Tiere im Rahmen der verfassungsmäßigen Ordnung durch die Gesetzgebung und nach Maßgabe von Gesetz und Recht durch die vollziehende Gewalt und die Rechtsprechung.</a:t>
            </a:r>
          </a:p>
        </p:txBody>
      </p:sp>
      <p:sp>
        <p:nvSpPr>
          <p:cNvPr id="4" name="Rechteck 3"/>
          <p:cNvSpPr/>
          <p:nvPr/>
        </p:nvSpPr>
        <p:spPr>
          <a:xfrm>
            <a:off x="1859280" y="4780331"/>
            <a:ext cx="8229600" cy="523220"/>
          </a:xfrm>
          <a:prstGeom prst="rect">
            <a:avLst/>
          </a:prstGeom>
        </p:spPr>
        <p:txBody>
          <a:bodyPr wrap="square">
            <a:spAutoFit/>
          </a:bodyPr>
          <a:lstStyle/>
          <a:p>
            <a:r>
              <a:rPr lang="de-DE" sz="1400" dirty="0" smtClean="0"/>
              <a:t>Rund 40 Jahre ist dies nun her und wenn nicht die Corona-Krise gekommen wäre, wäre dies immer noch eines der bestimmenden Themen in der aktuellen Wirtschaftspolitik. </a:t>
            </a:r>
            <a:endParaRPr lang="de-DE" sz="1400" dirty="0"/>
          </a:p>
        </p:txBody>
      </p:sp>
    </p:spTree>
    <p:extLst>
      <p:ext uri="{BB962C8B-B14F-4D97-AF65-F5344CB8AC3E}">
        <p14:creationId xmlns:p14="http://schemas.microsoft.com/office/powerpoint/2010/main" val="486831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89835" y="37275"/>
            <a:ext cx="8190503" cy="744941"/>
          </a:xfrm>
          <a:prstGeom prst="rect">
            <a:avLst/>
          </a:prstGeom>
          <a:noFill/>
          <a:ln>
            <a:noFill/>
          </a:ln>
        </p:spPr>
        <p:txBody>
          <a:bodyPr lIns="81646" tIns="40823" rIns="81646" bIns="40823" anchor="ctr" anchorCtr="1"/>
          <a:lstStyle/>
          <a:p>
            <a:r>
              <a:rPr lang="de-DE" sz="3266" dirty="0"/>
              <a:t>Konsolidierungsziel</a:t>
            </a:r>
          </a:p>
        </p:txBody>
      </p:sp>
      <p:sp>
        <p:nvSpPr>
          <p:cNvPr id="7" name="Text Box 3"/>
          <p:cNvSpPr txBox="1">
            <a:spLocks noChangeArrowheads="1"/>
          </p:cNvSpPr>
          <p:nvPr/>
        </p:nvSpPr>
        <p:spPr bwMode="auto">
          <a:xfrm>
            <a:off x="0" y="771065"/>
            <a:ext cx="12192000" cy="3779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000" dirty="0">
                <a:solidFill>
                  <a:srgbClr val="000000"/>
                </a:solidFill>
              </a:rPr>
              <a:t>Art. 109 Satz 3 GG</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3) Die </a:t>
            </a:r>
            <a:r>
              <a:rPr lang="de-DE" altLang="de-DE" sz="2000" b="1" dirty="0">
                <a:solidFill>
                  <a:srgbClr val="000000"/>
                </a:solidFill>
              </a:rPr>
              <a:t>Haushalte</a:t>
            </a:r>
            <a:r>
              <a:rPr lang="de-DE" altLang="de-DE" sz="2000" dirty="0">
                <a:solidFill>
                  <a:srgbClr val="000000"/>
                </a:solidFill>
              </a:rPr>
              <a:t> von Bund und Ländern sind grundsätzlich </a:t>
            </a:r>
            <a:r>
              <a:rPr lang="de-DE" altLang="de-DE" sz="2000" b="1" dirty="0">
                <a:solidFill>
                  <a:srgbClr val="000000"/>
                </a:solidFill>
              </a:rPr>
              <a:t>ohne Einnahmen aus Krediten auszugleichen</a:t>
            </a:r>
            <a:r>
              <a:rPr lang="de-DE" altLang="de-DE" sz="2000" dirty="0">
                <a:solidFill>
                  <a:srgbClr val="000000"/>
                </a:solidFill>
              </a:rPr>
              <a:t>. Bund und Länder können Regelungen zur im Auf- und Abschwung symmetrischen Berücksichtigung der Auswirkungen einer von der Normallage abweichenden konjunkturellen Entwicklung sowie eine Ausnahmeregelung für </a:t>
            </a:r>
            <a:r>
              <a:rPr lang="de-DE" altLang="de-DE" sz="2000" b="1" dirty="0">
                <a:solidFill>
                  <a:srgbClr val="000000"/>
                </a:solidFill>
              </a:rPr>
              <a:t>Naturkatastrophen oder außergewöhnliche Notsituationen</a:t>
            </a:r>
            <a:r>
              <a:rPr lang="de-DE" altLang="de-DE" sz="2000" dirty="0">
                <a:solidFill>
                  <a:srgbClr val="000000"/>
                </a:solidFill>
              </a:rPr>
              <a:t>, die sich der Kontrolle des Staates entziehen und die staatliche Finanzlage erheblich beeinträchtigen, vorsehen. Für die Ausnahmeregelung ist eine entsprechende Tilgungsregelung vorzusehen. Die nähere Ausgestaltung regelt für den Haushalt des Bundes Artikel 115 mit der Maßgabe, dass Satz 1 entsprochen ist, wenn die </a:t>
            </a:r>
            <a:r>
              <a:rPr lang="de-DE" altLang="de-DE" sz="2000" b="1" dirty="0">
                <a:solidFill>
                  <a:srgbClr val="000000"/>
                </a:solidFill>
              </a:rPr>
              <a:t>Einnahmen aus Krediten 0,35 vom Hundert im Verhältnis zum nominalen Bruttoinlandsprodukt nicht überschreiten</a:t>
            </a:r>
            <a:r>
              <a:rPr lang="de-DE" altLang="de-DE" sz="2000" dirty="0">
                <a:solidFill>
                  <a:srgbClr val="000000"/>
                </a:solidFill>
              </a:rPr>
              <a:t>. Die nähere Ausgestaltung für die Haushalte der Länder regeln diese im Rahmen ihrer verfassungsrechtlichen Kompetenzen mit der Maßgabe, dass Satz 1 nur dann entsprochen ist, wenn keine Einnahmen aus Krediten zugelassen werden.</a:t>
            </a:r>
          </a:p>
        </p:txBody>
      </p:sp>
      <p:sp>
        <p:nvSpPr>
          <p:cNvPr id="4" name="Rechteck 3"/>
          <p:cNvSpPr/>
          <p:nvPr/>
        </p:nvSpPr>
        <p:spPr>
          <a:xfrm>
            <a:off x="83820" y="4567729"/>
            <a:ext cx="12054392" cy="954107"/>
          </a:xfrm>
          <a:prstGeom prst="rect">
            <a:avLst/>
          </a:prstGeom>
        </p:spPr>
        <p:txBody>
          <a:bodyPr wrap="square">
            <a:spAutoFit/>
          </a:bodyPr>
          <a:lstStyle/>
          <a:p>
            <a:r>
              <a:rPr lang="de-DE" sz="1400" dirty="0" smtClean="0"/>
              <a:t>Im Allgemeinen spricht die Schuldenbremse verabschiedet im Jahr 2009 im Zuge der enormen Zunahme der Staatschulden in der Finanzkrise ein Verschuldungsverbot aus und will damit dem Problem der asymmetrischen Finanzpolitik begegnen.</a:t>
            </a:r>
          </a:p>
          <a:p>
            <a:r>
              <a:rPr lang="de-DE" sz="1400" dirty="0" smtClean="0"/>
              <a:t>Die 0,35% Grenze für die Neuverschuldung erklärt sich aus der Historie, dass dieser Prozentsatz im Jahr 2009 rund 10 Mrd. Euro entsprochen hat, ein </a:t>
            </a:r>
            <a:r>
              <a:rPr lang="de-DE" sz="1400" dirty="0" err="1" smtClean="0"/>
              <a:t>Absolutwert</a:t>
            </a:r>
            <a:r>
              <a:rPr lang="de-DE" sz="1400" dirty="0" smtClean="0"/>
              <a:t> aber natürlich in einer generellen Regelung keinen Sinn ergäbe</a:t>
            </a:r>
            <a:endParaRPr lang="de-DE" sz="1400" dirty="0"/>
          </a:p>
        </p:txBody>
      </p:sp>
      <p:cxnSp>
        <p:nvCxnSpPr>
          <p:cNvPr id="3" name="Gerade Verbindung mit Pfeil 2"/>
          <p:cNvCxnSpPr/>
          <p:nvPr/>
        </p:nvCxnSpPr>
        <p:spPr>
          <a:xfrm flipH="1" flipV="1">
            <a:off x="2211294" y="2581835"/>
            <a:ext cx="3030071" cy="31017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Rechteck 4"/>
          <p:cNvSpPr/>
          <p:nvPr/>
        </p:nvSpPr>
        <p:spPr>
          <a:xfrm>
            <a:off x="83820" y="2330824"/>
            <a:ext cx="6418580" cy="316752"/>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p:nvSpPr>
        <p:spPr>
          <a:xfrm>
            <a:off x="83820" y="5586664"/>
            <a:ext cx="11254740" cy="738664"/>
          </a:xfrm>
          <a:prstGeom prst="rect">
            <a:avLst/>
          </a:prstGeom>
        </p:spPr>
        <p:txBody>
          <a:bodyPr wrap="square">
            <a:spAutoFit/>
          </a:bodyPr>
          <a:lstStyle/>
          <a:p>
            <a:r>
              <a:rPr lang="de-DE" sz="1400" dirty="0" smtClean="0"/>
              <a:t>Ausnahmen lässt die Schuldenbremse für besondere Notsituationen zu, zu denen in der Kommentierung insbesondere Ereignisse, wie die Finanzkrise zu zählen sind. Die Corona-Krise kann natürlich explizit als </a:t>
            </a:r>
            <a:r>
              <a:rPr lang="de-DE" sz="1400" dirty="0"/>
              <a:t>N</a:t>
            </a:r>
            <a:r>
              <a:rPr lang="de-DE" sz="1400" dirty="0" smtClean="0"/>
              <a:t>aturkatastrophe gewertet werden und eröffnet damit ebenso eine höhere Verschuldung. Aktuell liegt das Defizit für das Jahr 2020 in Deutschland bei über 4%. </a:t>
            </a:r>
            <a:endParaRPr lang="de-DE" sz="1400" dirty="0"/>
          </a:p>
        </p:txBody>
      </p:sp>
      <p:sp>
        <p:nvSpPr>
          <p:cNvPr id="9" name="Rechteck 8"/>
          <p:cNvSpPr/>
          <p:nvPr/>
        </p:nvSpPr>
        <p:spPr>
          <a:xfrm>
            <a:off x="756173" y="1425540"/>
            <a:ext cx="10431780" cy="31675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83820" y="3236259"/>
            <a:ext cx="11676305" cy="60661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1" name="Gerade Verbindung mit Pfeil 10"/>
          <p:cNvCxnSpPr/>
          <p:nvPr/>
        </p:nvCxnSpPr>
        <p:spPr>
          <a:xfrm flipV="1">
            <a:off x="1789835" y="1667534"/>
            <a:ext cx="1845117" cy="296423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flipV="1">
            <a:off x="1789835" y="3302051"/>
            <a:ext cx="2510865" cy="132971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Rechteck 15"/>
          <p:cNvSpPr/>
          <p:nvPr/>
        </p:nvSpPr>
        <p:spPr>
          <a:xfrm>
            <a:off x="83820" y="6308065"/>
            <a:ext cx="11254740" cy="523220"/>
          </a:xfrm>
          <a:prstGeom prst="rect">
            <a:avLst/>
          </a:prstGeom>
        </p:spPr>
        <p:txBody>
          <a:bodyPr wrap="square">
            <a:spAutoFit/>
          </a:bodyPr>
          <a:lstStyle/>
          <a:p>
            <a:r>
              <a:rPr lang="de-DE" sz="1400" dirty="0" smtClean="0"/>
              <a:t>Die Schuldenbremse verfügt damit über zwei Komponenten, die wir im weiteren Verlauf der Vorlesung der </a:t>
            </a:r>
            <a:r>
              <a:rPr lang="de-DE" sz="1400" dirty="0" err="1"/>
              <a:t>k</a:t>
            </a:r>
            <a:r>
              <a:rPr lang="de-DE" sz="1400" dirty="0" err="1" smtClean="0"/>
              <a:t>eynesianischen</a:t>
            </a:r>
            <a:r>
              <a:rPr lang="de-DE" sz="1400" dirty="0" smtClean="0"/>
              <a:t> und neoklassischen Theorie zuordnen können.</a:t>
            </a:r>
            <a:endParaRPr lang="de-DE" sz="1400" dirty="0"/>
          </a:p>
        </p:txBody>
      </p:sp>
    </p:spTree>
    <p:extLst>
      <p:ext uri="{BB962C8B-B14F-4D97-AF65-F5344CB8AC3E}">
        <p14:creationId xmlns:p14="http://schemas.microsoft.com/office/powerpoint/2010/main" val="2503115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8" grpId="0"/>
      <p:bldP spid="9" grpId="0" animBg="1"/>
      <p:bldP spid="10" grpId="0" animBg="1"/>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stretch>
            <a:fillRect/>
          </a:stretch>
        </p:blipFill>
        <p:spPr>
          <a:xfrm>
            <a:off x="4297482" y="449035"/>
            <a:ext cx="3816427" cy="2755631"/>
          </a:xfrm>
          <a:prstGeom prst="rect">
            <a:avLst/>
          </a:prstGeom>
        </p:spPr>
      </p:pic>
      <p:pic>
        <p:nvPicPr>
          <p:cNvPr id="2" name="Grafik 1"/>
          <p:cNvPicPr>
            <a:picLocks noChangeAspect="1"/>
          </p:cNvPicPr>
          <p:nvPr/>
        </p:nvPicPr>
        <p:blipFill>
          <a:blip r:embed="rId3"/>
          <a:stretch>
            <a:fillRect/>
          </a:stretch>
        </p:blipFill>
        <p:spPr>
          <a:xfrm>
            <a:off x="639144" y="518779"/>
            <a:ext cx="3261413" cy="2370030"/>
          </a:xfrm>
          <a:prstGeom prst="rect">
            <a:avLst/>
          </a:prstGeom>
        </p:spPr>
      </p:pic>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Entwicklung von Defizit und Schulden</a:t>
            </a:r>
          </a:p>
        </p:txBody>
      </p:sp>
      <p:sp>
        <p:nvSpPr>
          <p:cNvPr id="5" name="Textfeld 4">
            <a:extLst>
              <a:ext uri="{FF2B5EF4-FFF2-40B4-BE49-F238E27FC236}">
                <a16:creationId xmlns:a16="http://schemas.microsoft.com/office/drawing/2014/main" id="{3A14F6E1-ABD0-460B-9542-70CC99632247}"/>
              </a:ext>
            </a:extLst>
          </p:cNvPr>
          <p:cNvSpPr txBox="1"/>
          <p:nvPr/>
        </p:nvSpPr>
        <p:spPr>
          <a:xfrm>
            <a:off x="304054" y="158617"/>
            <a:ext cx="1787711" cy="284807"/>
          </a:xfrm>
          <a:prstGeom prst="rect">
            <a:avLst/>
          </a:prstGeom>
          <a:noFill/>
        </p:spPr>
        <p:txBody>
          <a:bodyPr wrap="square" rtlCol="0">
            <a:noAutofit/>
          </a:bodyPr>
          <a:lstStyle/>
          <a:p>
            <a:r>
              <a:rPr lang="de-DE" sz="1000" dirty="0" smtClean="0">
                <a:latin typeface="Times New Roman" panose="02020603050405020304" pitchFamily="18" charset="0"/>
                <a:cs typeface="Times New Roman" panose="02020603050405020304" pitchFamily="18" charset="0"/>
              </a:rPr>
              <a:t>Quelle: </a:t>
            </a:r>
            <a:r>
              <a:rPr lang="de-DE" sz="1000" dirty="0" err="1" smtClean="0">
                <a:latin typeface="Times New Roman" panose="02020603050405020304" pitchFamily="18" charset="0"/>
                <a:cs typeface="Times New Roman" panose="02020603050405020304" pitchFamily="18" charset="0"/>
              </a:rPr>
              <a:t>Destatis</a:t>
            </a:r>
            <a:r>
              <a:rPr lang="de-DE" sz="1000" dirty="0">
                <a:latin typeface="Times New Roman" panose="02020603050405020304" pitchFamily="18" charset="0"/>
                <a:cs typeface="Times New Roman" panose="02020603050405020304" pitchFamily="18" charset="0"/>
              </a:rPr>
              <a:t>, Bundesbank</a:t>
            </a:r>
          </a:p>
        </p:txBody>
      </p:sp>
      <p:sp>
        <p:nvSpPr>
          <p:cNvPr id="4" name="Textfeld 3">
            <a:extLst>
              <a:ext uri="{FF2B5EF4-FFF2-40B4-BE49-F238E27FC236}">
                <a16:creationId xmlns:a16="http://schemas.microsoft.com/office/drawing/2014/main" id="{5D4C3880-B67D-4928-A137-9595E9C885D6}"/>
              </a:ext>
            </a:extLst>
          </p:cNvPr>
          <p:cNvSpPr txBox="1"/>
          <p:nvPr/>
        </p:nvSpPr>
        <p:spPr>
          <a:xfrm>
            <a:off x="86429" y="2944516"/>
            <a:ext cx="3822632" cy="400110"/>
          </a:xfrm>
          <a:prstGeom prst="rect">
            <a:avLst/>
          </a:prstGeom>
          <a:noFill/>
        </p:spPr>
        <p:txBody>
          <a:bodyPr wrap="square" rtlCol="0">
            <a:spAutoFit/>
          </a:bodyPr>
          <a:lstStyle/>
          <a:p>
            <a:r>
              <a:rPr lang="de-DE" sz="1000" dirty="0"/>
              <a:t>Defizit:	Finanzierungssaldo des Staates in Relation</a:t>
            </a:r>
          </a:p>
          <a:p>
            <a:r>
              <a:rPr lang="de-DE" sz="1000" dirty="0"/>
              <a:t>	zum Bruttoinlandsprodukt</a:t>
            </a:r>
          </a:p>
        </p:txBody>
      </p:sp>
      <p:sp>
        <p:nvSpPr>
          <p:cNvPr id="7" name="Textfeld 6">
            <a:extLst>
              <a:ext uri="{FF2B5EF4-FFF2-40B4-BE49-F238E27FC236}">
                <a16:creationId xmlns:a16="http://schemas.microsoft.com/office/drawing/2014/main" id="{300E660F-7FF5-46BD-A65E-542C9FD0A2EE}"/>
              </a:ext>
            </a:extLst>
          </p:cNvPr>
          <p:cNvSpPr txBox="1"/>
          <p:nvPr/>
        </p:nvSpPr>
        <p:spPr>
          <a:xfrm>
            <a:off x="4473807" y="3325500"/>
            <a:ext cx="3500086" cy="400110"/>
          </a:xfrm>
          <a:prstGeom prst="rect">
            <a:avLst/>
          </a:prstGeom>
          <a:noFill/>
        </p:spPr>
        <p:txBody>
          <a:bodyPr wrap="square" rtlCol="0">
            <a:spAutoFit/>
          </a:bodyPr>
          <a:lstStyle/>
          <a:p>
            <a:r>
              <a:rPr lang="de-DE" sz="1000" dirty="0" err="1"/>
              <a:t>Schuldenstandsquote</a:t>
            </a:r>
            <a:r>
              <a:rPr lang="de-DE" sz="1000" dirty="0"/>
              <a:t> : Schulden des Staates in Relation</a:t>
            </a:r>
          </a:p>
          <a:p>
            <a:r>
              <a:rPr lang="de-DE" sz="1000" dirty="0"/>
              <a:t>	                        zum Bruttoinlandsprodukt</a:t>
            </a:r>
          </a:p>
        </p:txBody>
      </p:sp>
      <p:sp>
        <p:nvSpPr>
          <p:cNvPr id="8" name="Rechteck 7"/>
          <p:cNvSpPr/>
          <p:nvPr/>
        </p:nvSpPr>
        <p:spPr>
          <a:xfrm>
            <a:off x="19049" y="3668453"/>
            <a:ext cx="12125139" cy="738664"/>
          </a:xfrm>
          <a:prstGeom prst="rect">
            <a:avLst/>
          </a:prstGeom>
        </p:spPr>
        <p:txBody>
          <a:bodyPr wrap="square">
            <a:spAutoFit/>
          </a:bodyPr>
          <a:lstStyle/>
          <a:p>
            <a:r>
              <a:rPr lang="de-DE" sz="1400" dirty="0" smtClean="0"/>
              <a:t>Bei der Einführung des Euro 1999 hatten wir 2 Kriterien (die sog. Maastricht-Kriterien) Defizitgrenze von 3% und </a:t>
            </a:r>
            <a:r>
              <a:rPr lang="de-DE" sz="1400" dirty="0" err="1" smtClean="0"/>
              <a:t>Schuldenstandsquote</a:t>
            </a:r>
            <a:r>
              <a:rPr lang="de-DE" sz="1400" dirty="0" smtClean="0"/>
              <a:t> von 60%</a:t>
            </a:r>
          </a:p>
          <a:p>
            <a:endParaRPr lang="de-DE" sz="1400" dirty="0"/>
          </a:p>
          <a:p>
            <a:r>
              <a:rPr lang="de-DE" sz="1400" dirty="0" smtClean="0"/>
              <a:t>Deutschland war eines der ersten Länder, das die 3%-Prozentgrenze gerissen hat. Was machte Deutschland anschließend?</a:t>
            </a:r>
            <a:endParaRPr lang="de-DE" sz="1400" dirty="0"/>
          </a:p>
        </p:txBody>
      </p:sp>
      <p:cxnSp>
        <p:nvCxnSpPr>
          <p:cNvPr id="6" name="Gerade Verbindung mit Pfeil 5"/>
          <p:cNvCxnSpPr/>
          <p:nvPr/>
        </p:nvCxnSpPr>
        <p:spPr>
          <a:xfrm flipH="1" flipV="1">
            <a:off x="1479637" y="2334109"/>
            <a:ext cx="2195892" cy="17717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Rechteck 10"/>
          <p:cNvSpPr/>
          <p:nvPr/>
        </p:nvSpPr>
        <p:spPr>
          <a:xfrm>
            <a:off x="19048" y="4808535"/>
            <a:ext cx="12172951" cy="738664"/>
          </a:xfrm>
          <a:prstGeom prst="rect">
            <a:avLst/>
          </a:prstGeom>
        </p:spPr>
        <p:txBody>
          <a:bodyPr wrap="square">
            <a:spAutoFit/>
          </a:bodyPr>
          <a:lstStyle/>
          <a:p>
            <a:r>
              <a:rPr lang="de-DE" sz="1400" dirty="0" smtClean="0"/>
              <a:t>Die 60%-Marke wurde nie wirklich ernst genommen und bis zur Finanzkrise ist die </a:t>
            </a:r>
            <a:r>
              <a:rPr lang="de-DE" sz="1400" dirty="0" err="1" smtClean="0"/>
              <a:t>Schuldenstandsquote</a:t>
            </a:r>
            <a:r>
              <a:rPr lang="de-DE" sz="1400" dirty="0" smtClean="0"/>
              <a:t> auf über 80% gestiegen. In diesem Zusammenhang spricht man vom Problem der Asymmetrie der Finanzpolitik, da in der Vergangenheit die </a:t>
            </a:r>
            <a:r>
              <a:rPr lang="de-DE" sz="1400" dirty="0" err="1" smtClean="0"/>
              <a:t>Schuldenstandsquote</a:t>
            </a:r>
            <a:r>
              <a:rPr lang="de-DE" sz="1400" dirty="0" smtClean="0"/>
              <a:t> unabhängig von der konjunkturellen Entwicklung immer angestiegen ist. Wie hoch war </a:t>
            </a:r>
            <a:r>
              <a:rPr lang="de-DE" sz="1400" dirty="0" err="1" smtClean="0"/>
              <a:t>Schuldenstandsquote</a:t>
            </a:r>
            <a:r>
              <a:rPr lang="de-DE" sz="1400" dirty="0" smtClean="0"/>
              <a:t> in Italien bei der Gründung des Euro?</a:t>
            </a:r>
            <a:endParaRPr lang="de-DE" sz="1400" dirty="0"/>
          </a:p>
        </p:txBody>
      </p:sp>
      <p:cxnSp>
        <p:nvCxnSpPr>
          <p:cNvPr id="13" name="Gerade Verbindung mit Pfeil 12"/>
          <p:cNvCxnSpPr/>
          <p:nvPr/>
        </p:nvCxnSpPr>
        <p:spPr>
          <a:xfrm flipV="1">
            <a:off x="591332" y="1475069"/>
            <a:ext cx="4403489" cy="33334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Rechteck 14"/>
          <p:cNvSpPr/>
          <p:nvPr/>
        </p:nvSpPr>
        <p:spPr>
          <a:xfrm>
            <a:off x="-1" y="6063730"/>
            <a:ext cx="12191999" cy="307777"/>
          </a:xfrm>
          <a:prstGeom prst="rect">
            <a:avLst/>
          </a:prstGeom>
        </p:spPr>
        <p:txBody>
          <a:bodyPr wrap="square">
            <a:spAutoFit/>
          </a:bodyPr>
          <a:lstStyle/>
          <a:p>
            <a:r>
              <a:rPr lang="de-DE" sz="1400" dirty="0" smtClean="0"/>
              <a:t>Deutschland hatte im Nachgang der globalen Finanz- und Wirtschaftskrise nach 10-jähriger Konsolidierung wieder die zweite </a:t>
            </a:r>
            <a:r>
              <a:rPr lang="de-DE" sz="1400" dirty="0" err="1" smtClean="0"/>
              <a:t>Maastrichtgrenze</a:t>
            </a:r>
            <a:r>
              <a:rPr lang="de-DE" sz="1400" dirty="0" smtClean="0"/>
              <a:t> von 60% erreicht.</a:t>
            </a:r>
            <a:endParaRPr lang="de-DE" sz="1400" dirty="0"/>
          </a:p>
        </p:txBody>
      </p:sp>
      <p:cxnSp>
        <p:nvCxnSpPr>
          <p:cNvPr id="17" name="Gerade Verbindung mit Pfeil 16"/>
          <p:cNvCxnSpPr/>
          <p:nvPr/>
        </p:nvCxnSpPr>
        <p:spPr>
          <a:xfrm flipH="1" flipV="1">
            <a:off x="7763436" y="1548232"/>
            <a:ext cx="3083858" cy="45426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hteck 18"/>
          <p:cNvSpPr/>
          <p:nvPr/>
        </p:nvSpPr>
        <p:spPr>
          <a:xfrm>
            <a:off x="19049" y="4353827"/>
            <a:ext cx="12172951" cy="523220"/>
          </a:xfrm>
          <a:prstGeom prst="rect">
            <a:avLst/>
          </a:prstGeom>
        </p:spPr>
        <p:txBody>
          <a:bodyPr wrap="square">
            <a:spAutoFit/>
          </a:bodyPr>
          <a:lstStyle/>
          <a:p>
            <a:r>
              <a:rPr lang="de-DE" sz="1400" dirty="0" smtClean="0"/>
              <a:t>Zusammen mit Frankreich und Griechenland wurde insbesondere die Defizitregel aufgeweicht, so dass der vorgesehene Sanktionsmechanismus außer Kraft gesetzt wurde</a:t>
            </a:r>
            <a:endParaRPr lang="de-DE" sz="1400" dirty="0"/>
          </a:p>
        </p:txBody>
      </p:sp>
      <p:sp>
        <p:nvSpPr>
          <p:cNvPr id="20" name="Rechteck 19"/>
          <p:cNvSpPr/>
          <p:nvPr/>
        </p:nvSpPr>
        <p:spPr>
          <a:xfrm>
            <a:off x="0" y="5567703"/>
            <a:ext cx="12191999" cy="523220"/>
          </a:xfrm>
          <a:prstGeom prst="rect">
            <a:avLst/>
          </a:prstGeom>
        </p:spPr>
        <p:txBody>
          <a:bodyPr wrap="square">
            <a:spAutoFit/>
          </a:bodyPr>
          <a:lstStyle/>
          <a:p>
            <a:r>
              <a:rPr lang="de-DE" sz="1400" dirty="0" smtClean="0"/>
              <a:t>Die 60%-Marke war keine theoretisch abgeleitete Größe, sondern der Mittelwert der </a:t>
            </a:r>
            <a:r>
              <a:rPr lang="de-DE" sz="1400" dirty="0" err="1" smtClean="0"/>
              <a:t>Schuldenstandsquoten</a:t>
            </a:r>
            <a:r>
              <a:rPr lang="de-DE" sz="1400" dirty="0" smtClean="0"/>
              <a:t> der Gründungsstaaten der Eurozone. Deutschland lag 1999 „zufällig“ auf diesem Mittelwert. Im Jahr 1999 lag diese in Italien bei 110%.</a:t>
            </a:r>
            <a:endParaRPr lang="de-DE" sz="1400" dirty="0"/>
          </a:p>
        </p:txBody>
      </p:sp>
      <p:sp>
        <p:nvSpPr>
          <p:cNvPr id="22" name="Rechteck 21"/>
          <p:cNvSpPr/>
          <p:nvPr/>
        </p:nvSpPr>
        <p:spPr>
          <a:xfrm>
            <a:off x="19048" y="6317729"/>
            <a:ext cx="12172950" cy="523220"/>
          </a:xfrm>
          <a:prstGeom prst="rect">
            <a:avLst/>
          </a:prstGeom>
        </p:spPr>
        <p:txBody>
          <a:bodyPr wrap="square">
            <a:spAutoFit/>
          </a:bodyPr>
          <a:lstStyle/>
          <a:p>
            <a:r>
              <a:rPr lang="de-DE" sz="1400" dirty="0" smtClean="0"/>
              <a:t>Durch die Corona-Krise ist diese wieder auf über 70% angestiegen und wird aller Voraussicht nach 2021 auf rund 75% steigen. Dies wird allerdings noch deutlich unter dem Höchststand von über 80% in der Finanzkrise liegen. </a:t>
            </a:r>
            <a:endParaRPr lang="de-DE" sz="1400" dirty="0"/>
          </a:p>
        </p:txBody>
      </p:sp>
      <p:cxnSp>
        <p:nvCxnSpPr>
          <p:cNvPr id="23" name="Gerade Verbindung mit Pfeil 22"/>
          <p:cNvCxnSpPr/>
          <p:nvPr/>
        </p:nvCxnSpPr>
        <p:spPr>
          <a:xfrm flipV="1">
            <a:off x="3653103" y="1272988"/>
            <a:ext cx="4217909" cy="50985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p:cNvCxnSpPr/>
          <p:nvPr/>
        </p:nvCxnSpPr>
        <p:spPr>
          <a:xfrm flipH="1" flipV="1">
            <a:off x="6604001" y="1153459"/>
            <a:ext cx="1766817" cy="37235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389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5" grpId="0"/>
      <p:bldP spid="19" grpId="0"/>
      <p:bldP spid="20" grpId="0"/>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2"/>
          <p:cNvSpPr>
            <a:spLocks noChangeArrowheads="1"/>
          </p:cNvSpPr>
          <p:nvPr/>
        </p:nvSpPr>
        <p:spPr bwMode="auto">
          <a:xfrm>
            <a:off x="3455910" y="249988"/>
            <a:ext cx="6648209" cy="4176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100" b="1" dirty="0">
                <a:solidFill>
                  <a:srgbClr val="000000"/>
                </a:solidFill>
                <a:latin typeface="Sparkasse Rg" pitchFamily="34" charset="0"/>
              </a:rPr>
              <a:t>Wirtschaftswachstum und Konjunkturzyklus</a:t>
            </a:r>
          </a:p>
        </p:txBody>
      </p:sp>
      <p:sp>
        <p:nvSpPr>
          <p:cNvPr id="113668" name="Text Box 3"/>
          <p:cNvSpPr txBox="1">
            <a:spLocks noChangeArrowheads="1"/>
          </p:cNvSpPr>
          <p:nvPr/>
        </p:nvSpPr>
        <p:spPr bwMode="auto">
          <a:xfrm>
            <a:off x="194319" y="249988"/>
            <a:ext cx="10388082" cy="508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Messgröße für das Wirtschaftswachstum und die Bewegung im </a:t>
            </a:r>
          </a:p>
          <a:p>
            <a:pPr eaLnBrk="1" hangingPunct="1">
              <a:buClrTx/>
              <a:buFontTx/>
              <a:buNone/>
            </a:pPr>
            <a:r>
              <a:rPr lang="de-DE" sz="2400" dirty="0">
                <a:solidFill>
                  <a:srgbClr val="000000"/>
                </a:solidFill>
              </a:rPr>
              <a:t>Konjunkturzyklus ist die Veränderung des </a:t>
            </a:r>
            <a:r>
              <a:rPr lang="de-DE" sz="2400" b="1" dirty="0">
                <a:solidFill>
                  <a:srgbClr val="000000"/>
                </a:solidFill>
              </a:rPr>
              <a:t>realen Bruttoinlandsprodukts</a:t>
            </a:r>
          </a:p>
          <a:p>
            <a:pPr eaLnBrk="1" hangingPunct="1">
              <a:buClrTx/>
              <a:buFontTx/>
              <a:buNone/>
            </a:pPr>
            <a:r>
              <a:rPr lang="de-DE" sz="2400" dirty="0">
                <a:solidFill>
                  <a:srgbClr val="000000"/>
                </a:solidFill>
              </a:rPr>
              <a:t>im Zeitverlauf.</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Der Konjunkturzyklus beschreibt dabei die Schwankung der </a:t>
            </a:r>
          </a:p>
          <a:p>
            <a:pPr eaLnBrk="1" hangingPunct="1">
              <a:buClrTx/>
              <a:buFontTx/>
              <a:buNone/>
            </a:pPr>
            <a:r>
              <a:rPr lang="de-DE" sz="2400" dirty="0">
                <a:solidFill>
                  <a:srgbClr val="000000"/>
                </a:solidFill>
              </a:rPr>
              <a:t>gesamtwirtschaftlichen Produktion um einen langfristigen </a:t>
            </a:r>
            <a:r>
              <a:rPr lang="de-DE" sz="2400" dirty="0" smtClean="0">
                <a:solidFill>
                  <a:srgbClr val="000000"/>
                </a:solidFill>
              </a:rPr>
              <a:t>Wachstumstrend</a:t>
            </a:r>
            <a:r>
              <a:rPr lang="de-DE" sz="2400" dirty="0">
                <a:solidFill>
                  <a:srgbClr val="000000"/>
                </a:solidFill>
              </a:rPr>
              <a:t>.</a:t>
            </a:r>
          </a:p>
          <a:p>
            <a:pPr eaLnBrk="1" hangingPunct="1">
              <a:buClrTx/>
              <a:buFontTx/>
              <a:buNone/>
            </a:pPr>
            <a:endParaRPr lang="de-DE" sz="2400" dirty="0">
              <a:solidFill>
                <a:srgbClr val="000000"/>
              </a:solidFill>
            </a:endParaRPr>
          </a:p>
        </p:txBody>
      </p:sp>
      <p:sp>
        <p:nvSpPr>
          <p:cNvPr id="4" name="Text Box 3"/>
          <p:cNvSpPr txBox="1">
            <a:spLocks noChangeArrowheads="1"/>
          </p:cNvSpPr>
          <p:nvPr/>
        </p:nvSpPr>
        <p:spPr bwMode="auto">
          <a:xfrm>
            <a:off x="3455910" y="4315833"/>
            <a:ext cx="7604064" cy="10189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1600" dirty="0" smtClean="0">
                <a:solidFill>
                  <a:srgbClr val="000000"/>
                </a:solidFill>
              </a:rPr>
              <a:t>Wichtig! Der Wachstumstrend ist nicht gleichzusetzen mit dem durchschnittlichen Wachstum der letzten Jahre, auch wenn dies oft als Näherung angesehen wird. Es geht um die Schwankung um das Produktionspotenzial, wird später erklärt</a:t>
            </a:r>
            <a:endParaRPr lang="de-DE" sz="1600" dirty="0">
              <a:solidFill>
                <a:srgbClr val="000000"/>
              </a:solidFill>
            </a:endParaRPr>
          </a:p>
        </p:txBody>
      </p:sp>
      <p:cxnSp>
        <p:nvCxnSpPr>
          <p:cNvPr id="3" name="Gerade Verbindung mit Pfeil 2"/>
          <p:cNvCxnSpPr/>
          <p:nvPr/>
        </p:nvCxnSpPr>
        <p:spPr>
          <a:xfrm flipV="1">
            <a:off x="7274740" y="3681876"/>
            <a:ext cx="404602" cy="5583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689569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Allgemeiner Konjunkturzyklus</a:t>
            </a:r>
          </a:p>
        </p:txBody>
      </p:sp>
      <p:cxnSp>
        <p:nvCxnSpPr>
          <p:cNvPr id="3" name="Gerade Verbindung mit Pfeil 2">
            <a:extLst>
              <a:ext uri="{FF2B5EF4-FFF2-40B4-BE49-F238E27FC236}">
                <a16:creationId xmlns:a16="http://schemas.microsoft.com/office/drawing/2014/main" id="{61DA8E8B-7569-4BBF-8169-74EE80988E0E}"/>
              </a:ext>
            </a:extLst>
          </p:cNvPr>
          <p:cNvCxnSpPr>
            <a:cxnSpLocks/>
          </p:cNvCxnSpPr>
          <p:nvPr/>
        </p:nvCxnSpPr>
        <p:spPr>
          <a:xfrm flipV="1">
            <a:off x="2018371" y="925550"/>
            <a:ext cx="0" cy="5006899"/>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a:extLst>
              <a:ext uri="{FF2B5EF4-FFF2-40B4-BE49-F238E27FC236}">
                <a16:creationId xmlns:a16="http://schemas.microsoft.com/office/drawing/2014/main" id="{8432A3A4-D5A9-41BA-AAA9-D68D7B43D629}"/>
              </a:ext>
            </a:extLst>
          </p:cNvPr>
          <p:cNvCxnSpPr>
            <a:cxnSpLocks/>
          </p:cNvCxnSpPr>
          <p:nvPr/>
        </p:nvCxnSpPr>
        <p:spPr>
          <a:xfrm flipV="1">
            <a:off x="1694987" y="5549591"/>
            <a:ext cx="9174574" cy="1"/>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Freihandform: Form 8">
            <a:extLst>
              <a:ext uri="{FF2B5EF4-FFF2-40B4-BE49-F238E27FC236}">
                <a16:creationId xmlns:a16="http://schemas.microsoft.com/office/drawing/2014/main" id="{2161B6EE-D55A-468C-9B6A-7CC28FB05C23}"/>
              </a:ext>
            </a:extLst>
          </p:cNvPr>
          <p:cNvSpPr/>
          <p:nvPr/>
        </p:nvSpPr>
        <p:spPr>
          <a:xfrm>
            <a:off x="2462981" y="2241755"/>
            <a:ext cx="7846142" cy="2713703"/>
          </a:xfrm>
          <a:custGeom>
            <a:avLst/>
            <a:gdLst>
              <a:gd name="connsiteX0" fmla="*/ 0 w 7226709"/>
              <a:gd name="connsiteY0" fmla="*/ 2713703 h 2713703"/>
              <a:gd name="connsiteX1" fmla="*/ 4306529 w 7226709"/>
              <a:gd name="connsiteY1" fmla="*/ 1253613 h 2713703"/>
              <a:gd name="connsiteX2" fmla="*/ 7226709 w 7226709"/>
              <a:gd name="connsiteY2" fmla="*/ 0 h 2713703"/>
            </a:gdLst>
            <a:ahLst/>
            <a:cxnLst>
              <a:cxn ang="0">
                <a:pos x="connsiteX0" y="connsiteY0"/>
              </a:cxn>
              <a:cxn ang="0">
                <a:pos x="connsiteX1" y="connsiteY1"/>
              </a:cxn>
              <a:cxn ang="0">
                <a:pos x="connsiteX2" y="connsiteY2"/>
              </a:cxn>
            </a:cxnLst>
            <a:rect l="l" t="t" r="r" b="b"/>
            <a:pathLst>
              <a:path w="7226709" h="2713703">
                <a:moveTo>
                  <a:pt x="0" y="2713703"/>
                </a:moveTo>
                <a:cubicBezTo>
                  <a:pt x="1551039" y="2209800"/>
                  <a:pt x="3102078" y="1705897"/>
                  <a:pt x="4306529" y="1253613"/>
                </a:cubicBezTo>
                <a:cubicBezTo>
                  <a:pt x="5510981" y="801329"/>
                  <a:pt x="6368845" y="400664"/>
                  <a:pt x="7226709"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Freihandform: Form 10">
            <a:extLst>
              <a:ext uri="{FF2B5EF4-FFF2-40B4-BE49-F238E27FC236}">
                <a16:creationId xmlns:a16="http://schemas.microsoft.com/office/drawing/2014/main" id="{2CC28C69-9060-44ED-80BF-107CA28A9A31}"/>
              </a:ext>
            </a:extLst>
          </p:cNvPr>
          <p:cNvSpPr/>
          <p:nvPr/>
        </p:nvSpPr>
        <p:spPr>
          <a:xfrm>
            <a:off x="2584771" y="1917290"/>
            <a:ext cx="7399887" cy="3465870"/>
          </a:xfrm>
          <a:custGeom>
            <a:avLst/>
            <a:gdLst>
              <a:gd name="connsiteX0" fmla="*/ 0 w 7182464"/>
              <a:gd name="connsiteY0" fmla="*/ 2905433 h 2905433"/>
              <a:gd name="connsiteX1" fmla="*/ 1371600 w 7182464"/>
              <a:gd name="connsiteY1" fmla="*/ 1032387 h 2905433"/>
              <a:gd name="connsiteX2" fmla="*/ 3775587 w 7182464"/>
              <a:gd name="connsiteY2" fmla="*/ 1666568 h 2905433"/>
              <a:gd name="connsiteX3" fmla="*/ 6002593 w 7182464"/>
              <a:gd name="connsiteY3" fmla="*/ 2020529 h 2905433"/>
              <a:gd name="connsiteX4" fmla="*/ 7182464 w 7182464"/>
              <a:gd name="connsiteY4" fmla="*/ 0 h 29054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64" h="2905433">
                <a:moveTo>
                  <a:pt x="0" y="2905433"/>
                </a:moveTo>
                <a:cubicBezTo>
                  <a:pt x="371168" y="2072148"/>
                  <a:pt x="742336" y="1238864"/>
                  <a:pt x="1371600" y="1032387"/>
                </a:cubicBezTo>
                <a:cubicBezTo>
                  <a:pt x="2000864" y="825910"/>
                  <a:pt x="3003755" y="1501878"/>
                  <a:pt x="3775587" y="1666568"/>
                </a:cubicBezTo>
                <a:cubicBezTo>
                  <a:pt x="4547419" y="1831258"/>
                  <a:pt x="5434780" y="2298290"/>
                  <a:pt x="6002593" y="2020529"/>
                </a:cubicBezTo>
                <a:cubicBezTo>
                  <a:pt x="6570406" y="1742768"/>
                  <a:pt x="6876435" y="871384"/>
                  <a:pt x="718246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F1707DED-0474-4FC4-BF00-F43A34275868}"/>
              </a:ext>
            </a:extLst>
          </p:cNvPr>
          <p:cNvSpPr txBox="1"/>
          <p:nvPr/>
        </p:nvSpPr>
        <p:spPr>
          <a:xfrm>
            <a:off x="10042191" y="5973229"/>
            <a:ext cx="651269" cy="461665"/>
          </a:xfrm>
          <a:prstGeom prst="rect">
            <a:avLst/>
          </a:prstGeom>
          <a:noFill/>
        </p:spPr>
        <p:txBody>
          <a:bodyPr wrap="none" rtlCol="0">
            <a:spAutoFit/>
          </a:bodyPr>
          <a:lstStyle/>
          <a:p>
            <a:r>
              <a:rPr lang="de-DE" sz="2400" dirty="0"/>
              <a:t>Zeit</a:t>
            </a:r>
          </a:p>
        </p:txBody>
      </p:sp>
      <p:sp>
        <p:nvSpPr>
          <p:cNvPr id="17" name="Textfeld 16">
            <a:extLst>
              <a:ext uri="{FF2B5EF4-FFF2-40B4-BE49-F238E27FC236}">
                <a16:creationId xmlns:a16="http://schemas.microsoft.com/office/drawing/2014/main" id="{F55D6EEB-5F70-4415-B7FF-47C8B53E7681}"/>
              </a:ext>
            </a:extLst>
          </p:cNvPr>
          <p:cNvSpPr txBox="1"/>
          <p:nvPr/>
        </p:nvSpPr>
        <p:spPr>
          <a:xfrm>
            <a:off x="588070" y="944792"/>
            <a:ext cx="1463286" cy="461665"/>
          </a:xfrm>
          <a:prstGeom prst="rect">
            <a:avLst/>
          </a:prstGeom>
          <a:noFill/>
        </p:spPr>
        <p:txBody>
          <a:bodyPr wrap="none" rtlCol="0">
            <a:spAutoFit/>
          </a:bodyPr>
          <a:lstStyle/>
          <a:p>
            <a:r>
              <a:rPr lang="de-DE" sz="2400" dirty="0" smtClean="0"/>
              <a:t>Reales BIP</a:t>
            </a:r>
            <a:endParaRPr lang="de-DE" sz="2400" dirty="0"/>
          </a:p>
        </p:txBody>
      </p:sp>
      <p:sp>
        <p:nvSpPr>
          <p:cNvPr id="14" name="Textfeld 13">
            <a:extLst>
              <a:ext uri="{FF2B5EF4-FFF2-40B4-BE49-F238E27FC236}">
                <a16:creationId xmlns:a16="http://schemas.microsoft.com/office/drawing/2014/main" id="{F7F25198-4E91-470D-8F85-D4ABA4DDFBE3}"/>
              </a:ext>
            </a:extLst>
          </p:cNvPr>
          <p:cNvSpPr txBox="1"/>
          <p:nvPr/>
        </p:nvSpPr>
        <p:spPr>
          <a:xfrm>
            <a:off x="2051356" y="5734370"/>
            <a:ext cx="1332609" cy="369332"/>
          </a:xfrm>
          <a:prstGeom prst="rect">
            <a:avLst/>
          </a:prstGeom>
          <a:noFill/>
        </p:spPr>
        <p:txBody>
          <a:bodyPr wrap="none" rtlCol="0">
            <a:spAutoFit/>
          </a:bodyPr>
          <a:lstStyle/>
          <a:p>
            <a:r>
              <a:rPr lang="de-DE" dirty="0"/>
              <a:t>Aufschwung</a:t>
            </a:r>
          </a:p>
        </p:txBody>
      </p:sp>
      <p:sp>
        <p:nvSpPr>
          <p:cNvPr id="19" name="Textfeld 18">
            <a:extLst>
              <a:ext uri="{FF2B5EF4-FFF2-40B4-BE49-F238E27FC236}">
                <a16:creationId xmlns:a16="http://schemas.microsoft.com/office/drawing/2014/main" id="{9725D671-3D82-4E24-9826-38544209292F}"/>
              </a:ext>
            </a:extLst>
          </p:cNvPr>
          <p:cNvSpPr txBox="1"/>
          <p:nvPr/>
        </p:nvSpPr>
        <p:spPr>
          <a:xfrm>
            <a:off x="3787449" y="5714822"/>
            <a:ext cx="737702" cy="369332"/>
          </a:xfrm>
          <a:prstGeom prst="rect">
            <a:avLst/>
          </a:prstGeom>
          <a:noFill/>
        </p:spPr>
        <p:txBody>
          <a:bodyPr wrap="none" rtlCol="0">
            <a:spAutoFit/>
          </a:bodyPr>
          <a:lstStyle/>
          <a:p>
            <a:pPr algn="ctr"/>
            <a:r>
              <a:rPr lang="de-DE" dirty="0"/>
              <a:t>Boom</a:t>
            </a:r>
          </a:p>
        </p:txBody>
      </p:sp>
      <p:sp>
        <p:nvSpPr>
          <p:cNvPr id="20" name="Textfeld 19">
            <a:extLst>
              <a:ext uri="{FF2B5EF4-FFF2-40B4-BE49-F238E27FC236}">
                <a16:creationId xmlns:a16="http://schemas.microsoft.com/office/drawing/2014/main" id="{5B5B26A3-A445-4C30-9AA3-6C8429BA1BAC}"/>
              </a:ext>
            </a:extLst>
          </p:cNvPr>
          <p:cNvSpPr txBox="1"/>
          <p:nvPr/>
        </p:nvSpPr>
        <p:spPr>
          <a:xfrm>
            <a:off x="5178900" y="5722595"/>
            <a:ext cx="1263936" cy="369332"/>
          </a:xfrm>
          <a:prstGeom prst="rect">
            <a:avLst/>
          </a:prstGeom>
          <a:noFill/>
        </p:spPr>
        <p:txBody>
          <a:bodyPr wrap="none" rtlCol="0">
            <a:spAutoFit/>
          </a:bodyPr>
          <a:lstStyle/>
          <a:p>
            <a:pPr algn="ctr"/>
            <a:r>
              <a:rPr lang="de-DE" dirty="0"/>
              <a:t>Abschwung</a:t>
            </a:r>
          </a:p>
        </p:txBody>
      </p:sp>
      <p:sp>
        <p:nvSpPr>
          <p:cNvPr id="21" name="Textfeld 20">
            <a:extLst>
              <a:ext uri="{FF2B5EF4-FFF2-40B4-BE49-F238E27FC236}">
                <a16:creationId xmlns:a16="http://schemas.microsoft.com/office/drawing/2014/main" id="{3965B6B7-71B8-4109-8D6F-09360A1691CC}"/>
              </a:ext>
            </a:extLst>
          </p:cNvPr>
          <p:cNvSpPr txBox="1"/>
          <p:nvPr/>
        </p:nvSpPr>
        <p:spPr>
          <a:xfrm>
            <a:off x="7808684" y="5744897"/>
            <a:ext cx="639534" cy="369332"/>
          </a:xfrm>
          <a:prstGeom prst="rect">
            <a:avLst/>
          </a:prstGeom>
          <a:noFill/>
        </p:spPr>
        <p:txBody>
          <a:bodyPr wrap="none" rtlCol="0">
            <a:spAutoFit/>
          </a:bodyPr>
          <a:lstStyle/>
          <a:p>
            <a:pPr algn="ctr"/>
            <a:r>
              <a:rPr lang="de-DE" dirty="0"/>
              <a:t>Krise</a:t>
            </a:r>
          </a:p>
        </p:txBody>
      </p:sp>
      <p:cxnSp>
        <p:nvCxnSpPr>
          <p:cNvPr id="16" name="Gerader Verbinder 15">
            <a:extLst>
              <a:ext uri="{FF2B5EF4-FFF2-40B4-BE49-F238E27FC236}">
                <a16:creationId xmlns:a16="http://schemas.microsoft.com/office/drawing/2014/main" id="{13AB4FBE-CF02-4621-BB04-F7FC71350BA7}"/>
              </a:ext>
            </a:extLst>
          </p:cNvPr>
          <p:cNvCxnSpPr>
            <a:cxnSpLocks/>
          </p:cNvCxnSpPr>
          <p:nvPr/>
        </p:nvCxnSpPr>
        <p:spPr>
          <a:xfrm>
            <a:off x="3436374" y="2846439"/>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576DF315-D762-4A42-8766-7C4E3E8305BA}"/>
              </a:ext>
            </a:extLst>
          </p:cNvPr>
          <p:cNvCxnSpPr>
            <a:cxnSpLocks/>
          </p:cNvCxnSpPr>
          <p:nvPr/>
        </p:nvCxnSpPr>
        <p:spPr>
          <a:xfrm>
            <a:off x="4857135" y="2807115"/>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Gerader Verbinder 28">
            <a:extLst>
              <a:ext uri="{FF2B5EF4-FFF2-40B4-BE49-F238E27FC236}">
                <a16:creationId xmlns:a16="http://schemas.microsoft.com/office/drawing/2014/main" id="{151BE2C0-A385-4932-85E0-F67525950819}"/>
              </a:ext>
            </a:extLst>
          </p:cNvPr>
          <p:cNvCxnSpPr>
            <a:cxnSpLocks/>
          </p:cNvCxnSpPr>
          <p:nvPr/>
        </p:nvCxnSpPr>
        <p:spPr>
          <a:xfrm>
            <a:off x="7030065" y="2723542"/>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F2C0F40F-E512-4C2D-88B5-930113BC0353}"/>
              </a:ext>
            </a:extLst>
          </p:cNvPr>
          <p:cNvCxnSpPr>
            <a:cxnSpLocks/>
          </p:cNvCxnSpPr>
          <p:nvPr/>
        </p:nvCxnSpPr>
        <p:spPr>
          <a:xfrm>
            <a:off x="9276736" y="2610471"/>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Text Box 3"/>
          <p:cNvSpPr txBox="1">
            <a:spLocks noChangeArrowheads="1"/>
          </p:cNvSpPr>
          <p:nvPr/>
        </p:nvSpPr>
        <p:spPr bwMode="auto">
          <a:xfrm>
            <a:off x="2260306" y="986012"/>
            <a:ext cx="7604064" cy="9312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1600" dirty="0" smtClean="0">
                <a:solidFill>
                  <a:srgbClr val="000000"/>
                </a:solidFill>
              </a:rPr>
              <a:t>Nimmt man für den Trend eine konstante Wachstumsrate über die Zeit an, ist dies </a:t>
            </a:r>
            <a:r>
              <a:rPr lang="de-DE" sz="1600" b="1" dirty="0" smtClean="0">
                <a:solidFill>
                  <a:srgbClr val="000000"/>
                </a:solidFill>
              </a:rPr>
              <a:t>keine </a:t>
            </a:r>
            <a:r>
              <a:rPr lang="de-DE" sz="1600" dirty="0" smtClean="0">
                <a:solidFill>
                  <a:srgbClr val="000000"/>
                </a:solidFill>
              </a:rPr>
              <a:t>Gerade, sondern eine </a:t>
            </a:r>
            <a:r>
              <a:rPr lang="de-DE" sz="1600" dirty="0" err="1" smtClean="0">
                <a:solidFill>
                  <a:srgbClr val="000000"/>
                </a:solidFill>
              </a:rPr>
              <a:t>Exponetialfunktion</a:t>
            </a:r>
            <a:r>
              <a:rPr lang="de-DE" sz="1600" dirty="0" smtClean="0">
                <a:solidFill>
                  <a:srgbClr val="000000"/>
                </a:solidFill>
              </a:rPr>
              <a:t>. Gerade in diesen Zeiten lernen wir ja gerade, was ein </a:t>
            </a:r>
            <a:r>
              <a:rPr lang="de-DE" sz="1600" dirty="0" err="1" smtClean="0">
                <a:solidFill>
                  <a:srgbClr val="000000"/>
                </a:solidFill>
              </a:rPr>
              <a:t>Wachstumsprozeß</a:t>
            </a:r>
            <a:r>
              <a:rPr lang="de-DE" sz="1600" dirty="0" smtClean="0">
                <a:solidFill>
                  <a:srgbClr val="000000"/>
                </a:solidFill>
              </a:rPr>
              <a:t> ist!</a:t>
            </a:r>
            <a:endParaRPr lang="de-DE" sz="1600" dirty="0">
              <a:solidFill>
                <a:srgbClr val="000000"/>
              </a:solidFill>
            </a:endParaRPr>
          </a:p>
        </p:txBody>
      </p:sp>
      <p:cxnSp>
        <p:nvCxnSpPr>
          <p:cNvPr id="22" name="Gerade Verbindung mit Pfeil 21"/>
          <p:cNvCxnSpPr/>
          <p:nvPr/>
        </p:nvCxnSpPr>
        <p:spPr>
          <a:xfrm>
            <a:off x="5065614" y="1750859"/>
            <a:ext cx="3066882" cy="10955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772347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1"/>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Konjunkturzyklen-Beschreibung</a:t>
            </a:r>
          </a:p>
        </p:txBody>
      </p:sp>
      <p:sp>
        <p:nvSpPr>
          <p:cNvPr id="115716" name="Text Box 2"/>
          <p:cNvSpPr txBox="1">
            <a:spLocks noChangeArrowheads="1"/>
          </p:cNvSpPr>
          <p:nvPr/>
        </p:nvSpPr>
        <p:spPr bwMode="auto">
          <a:xfrm>
            <a:off x="1420012" y="981077"/>
            <a:ext cx="9109075" cy="1317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Aufschwung:	Anstieg der Produktion; Auftragseingänge</a:t>
            </a:r>
          </a:p>
          <a:p>
            <a:pPr eaLnBrk="1" hangingPunct="1"/>
            <a:r>
              <a:rPr lang="de-DE" sz="2400" dirty="0">
                <a:solidFill>
                  <a:srgbClr val="000000"/>
                </a:solidFill>
              </a:rPr>
              <a:t>					höhere Auslastung der Produktionskapazitäten;</a:t>
            </a:r>
          </a:p>
          <a:p>
            <a:pPr eaLnBrk="1" hangingPunct="1"/>
            <a:r>
              <a:rPr lang="de-DE" sz="2400" dirty="0">
                <a:solidFill>
                  <a:srgbClr val="000000"/>
                </a:solidFill>
              </a:rPr>
              <a:t>					sinkende Arbeitslosigkeit; moderat steigende Preise</a:t>
            </a:r>
          </a:p>
          <a:p>
            <a:pPr eaLnBrk="1" hangingPunct="1"/>
            <a:endParaRPr lang="de-DE" sz="2400" dirty="0">
              <a:solidFill>
                <a:srgbClr val="000000"/>
              </a:solidFill>
            </a:endParaRPr>
          </a:p>
        </p:txBody>
      </p:sp>
      <p:sp>
        <p:nvSpPr>
          <p:cNvPr id="6" name="Text Box 2"/>
          <p:cNvSpPr txBox="1">
            <a:spLocks noChangeArrowheads="1"/>
          </p:cNvSpPr>
          <p:nvPr/>
        </p:nvSpPr>
        <p:spPr bwMode="auto">
          <a:xfrm>
            <a:off x="1420013" y="2298139"/>
            <a:ext cx="9109075" cy="161705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smtClean="0">
                <a:solidFill>
                  <a:srgbClr val="000000"/>
                </a:solidFill>
              </a:rPr>
              <a:t>Boom</a:t>
            </a:r>
            <a:r>
              <a:rPr lang="de-DE" sz="2400" dirty="0">
                <a:solidFill>
                  <a:srgbClr val="000000"/>
                </a:solidFill>
              </a:rPr>
              <a:t>:			Voll- bzw. Überauslastung der Produktionskapazitäten;</a:t>
            </a:r>
          </a:p>
          <a:p>
            <a:pPr eaLnBrk="1" hangingPunct="1"/>
            <a:r>
              <a:rPr lang="de-DE" sz="2400" dirty="0">
                <a:solidFill>
                  <a:srgbClr val="000000"/>
                </a:solidFill>
              </a:rPr>
              <a:t>					Aufbau von Überstunden; steigende Löhne und </a:t>
            </a:r>
          </a:p>
          <a:p>
            <a:pPr eaLnBrk="1" hangingPunct="1"/>
            <a:r>
              <a:rPr lang="de-DE" sz="2400" dirty="0">
                <a:solidFill>
                  <a:srgbClr val="000000"/>
                </a:solidFill>
              </a:rPr>
              <a:t>					Preise; Anfang von Stagnation, da die Nachfrage nicht </a:t>
            </a:r>
          </a:p>
          <a:p>
            <a:pPr eaLnBrk="1" hangingPunct="1"/>
            <a:r>
              <a:rPr lang="de-DE" sz="2400" dirty="0">
                <a:solidFill>
                  <a:srgbClr val="000000"/>
                </a:solidFill>
              </a:rPr>
              <a:t>					mehr befriedigt werden </a:t>
            </a:r>
            <a:r>
              <a:rPr lang="de-DE" sz="2400" dirty="0" smtClean="0">
                <a:solidFill>
                  <a:srgbClr val="000000"/>
                </a:solidFill>
              </a:rPr>
              <a:t>kann</a:t>
            </a:r>
            <a:endParaRPr lang="de-DE" sz="2400" dirty="0">
              <a:solidFill>
                <a:srgbClr val="000000"/>
              </a:solidFill>
            </a:endParaRPr>
          </a:p>
        </p:txBody>
      </p:sp>
      <p:sp>
        <p:nvSpPr>
          <p:cNvPr id="7" name="Text Box 2"/>
          <p:cNvSpPr txBox="1">
            <a:spLocks noChangeArrowheads="1"/>
          </p:cNvSpPr>
          <p:nvPr/>
        </p:nvSpPr>
        <p:spPr bwMode="auto">
          <a:xfrm>
            <a:off x="1420012" y="3980525"/>
            <a:ext cx="9109075" cy="10446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smtClean="0">
                <a:solidFill>
                  <a:srgbClr val="000000"/>
                </a:solidFill>
              </a:rPr>
              <a:t>Abschwung</a:t>
            </a:r>
            <a:r>
              <a:rPr lang="de-DE" sz="2400" dirty="0">
                <a:solidFill>
                  <a:srgbClr val="000000"/>
                </a:solidFill>
              </a:rPr>
              <a:t>:	Rückgang der Produktion; rückläufige Auftragseingänge</a:t>
            </a:r>
          </a:p>
          <a:p>
            <a:pPr eaLnBrk="1" hangingPunct="1"/>
            <a:r>
              <a:rPr lang="de-DE" sz="2400" dirty="0">
                <a:solidFill>
                  <a:srgbClr val="000000"/>
                </a:solidFill>
              </a:rPr>
              <a:t>					steigende Arbeitslosigkeit; nachlassende </a:t>
            </a:r>
            <a:r>
              <a:rPr lang="de-DE" sz="2400" dirty="0" smtClean="0">
                <a:solidFill>
                  <a:srgbClr val="000000"/>
                </a:solidFill>
              </a:rPr>
              <a:t>Konsumnachfrage</a:t>
            </a:r>
            <a:endParaRPr lang="de-DE" sz="2400" dirty="0">
              <a:solidFill>
                <a:srgbClr val="000000"/>
              </a:solidFill>
            </a:endParaRPr>
          </a:p>
        </p:txBody>
      </p:sp>
      <p:sp>
        <p:nvSpPr>
          <p:cNvPr id="8" name="Text Box 2"/>
          <p:cNvSpPr txBox="1">
            <a:spLocks noChangeArrowheads="1"/>
          </p:cNvSpPr>
          <p:nvPr/>
        </p:nvSpPr>
        <p:spPr bwMode="auto">
          <a:xfrm>
            <a:off x="1420012" y="5025154"/>
            <a:ext cx="9109075" cy="9835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smtClean="0">
                <a:solidFill>
                  <a:srgbClr val="000000"/>
                </a:solidFill>
              </a:rPr>
              <a:t>Krise</a:t>
            </a:r>
            <a:r>
              <a:rPr lang="de-DE" sz="2400" dirty="0">
                <a:solidFill>
                  <a:srgbClr val="000000"/>
                </a:solidFill>
              </a:rPr>
              <a:t>:			Niedriges Niveau der Produktion und der </a:t>
            </a:r>
          </a:p>
          <a:p>
            <a:pPr eaLnBrk="1" hangingPunct="1"/>
            <a:r>
              <a:rPr lang="de-DE" sz="2400" dirty="0">
                <a:solidFill>
                  <a:srgbClr val="000000"/>
                </a:solidFill>
              </a:rPr>
              <a:t>					Auftragsbestände; hohe Arbeitslosigkeit</a:t>
            </a:r>
          </a:p>
        </p:txBody>
      </p:sp>
    </p:spTree>
    <p:extLst>
      <p:ext uri="{BB962C8B-B14F-4D97-AF65-F5344CB8AC3E}">
        <p14:creationId xmlns:p14="http://schemas.microsoft.com/office/powerpoint/2010/main" val="353623204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6" grpId="0"/>
      <p:bldP spid="6"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1"/>
          <p:cNvSpPr>
            <a:spLocks noChangeArrowheads="1"/>
          </p:cNvSpPr>
          <p:nvPr/>
        </p:nvSpPr>
        <p:spPr bwMode="auto">
          <a:xfrm>
            <a:off x="3204446" y="215752"/>
            <a:ext cx="699206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Stetiges und angemessenes Wachstum</a:t>
            </a:r>
          </a:p>
        </p:txBody>
      </p:sp>
      <p:sp>
        <p:nvSpPr>
          <p:cNvPr id="116740" name="Text Box 2"/>
          <p:cNvSpPr txBox="1">
            <a:spLocks noChangeArrowheads="1"/>
          </p:cNvSpPr>
          <p:nvPr/>
        </p:nvSpPr>
        <p:spPr bwMode="auto">
          <a:xfrm>
            <a:off x="249408" y="719925"/>
            <a:ext cx="7251909"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000" dirty="0">
                <a:solidFill>
                  <a:srgbClr val="000000"/>
                </a:solidFill>
              </a:rPr>
              <a:t>Wirtschaftspolitisches Ziel ist es, die Schwankungen im Konjunkturzyklus auf ein angemessenes Maß zu begrenzen.</a:t>
            </a:r>
          </a:p>
          <a:p>
            <a:pPr eaLnBrk="1" hangingPunct="1"/>
            <a:endParaRPr lang="de-DE" sz="2000" dirty="0">
              <a:solidFill>
                <a:srgbClr val="000000"/>
              </a:solidFill>
            </a:endParaRPr>
          </a:p>
          <a:p>
            <a:pPr eaLnBrk="1" hangingPunct="1"/>
            <a:r>
              <a:rPr lang="de-DE" sz="2000" dirty="0">
                <a:solidFill>
                  <a:srgbClr val="000000"/>
                </a:solidFill>
              </a:rPr>
              <a:t>Dazu wird auf das Konzept des </a:t>
            </a:r>
            <a:r>
              <a:rPr lang="de-DE" sz="2000" b="1" u="sng" dirty="0">
                <a:solidFill>
                  <a:srgbClr val="000000"/>
                </a:solidFill>
              </a:rPr>
              <a:t>Produktionspotenzials</a:t>
            </a:r>
            <a:r>
              <a:rPr lang="de-DE" sz="2000" dirty="0">
                <a:solidFill>
                  <a:srgbClr val="000000"/>
                </a:solidFill>
              </a:rPr>
              <a:t> zurückgegriffen:</a:t>
            </a:r>
          </a:p>
          <a:p>
            <a:pPr eaLnBrk="1" hangingPunct="1"/>
            <a:r>
              <a:rPr lang="de-DE" sz="2000" b="1" dirty="0">
                <a:solidFill>
                  <a:srgbClr val="000000"/>
                </a:solidFill>
              </a:rPr>
              <a:t>Darunter versteht man die mögliche gesamtwirtschaftliche Produktion bei Vollauslastung der Kapazitäten.</a:t>
            </a:r>
          </a:p>
          <a:p>
            <a:pPr eaLnBrk="1" hangingPunct="1"/>
            <a:endParaRPr lang="de-DE" sz="2000" b="1" dirty="0">
              <a:solidFill>
                <a:srgbClr val="000000"/>
              </a:solidFill>
            </a:endParaRPr>
          </a:p>
          <a:p>
            <a:pPr eaLnBrk="1" hangingPunct="1"/>
            <a:r>
              <a:rPr lang="de-DE" sz="2000" dirty="0">
                <a:solidFill>
                  <a:srgbClr val="000000"/>
                </a:solidFill>
              </a:rPr>
              <a:t>Langfristig sollte es daher das Ziel sein, das Produktionspotenzial zu </a:t>
            </a:r>
          </a:p>
          <a:p>
            <a:pPr eaLnBrk="1" hangingPunct="1"/>
            <a:r>
              <a:rPr lang="de-DE" sz="2000" dirty="0">
                <a:solidFill>
                  <a:srgbClr val="000000"/>
                </a:solidFill>
              </a:rPr>
              <a:t>erhöhen und nicht nur die reine BIP-Entwicklung. Denn die reine </a:t>
            </a:r>
          </a:p>
          <a:p>
            <a:pPr eaLnBrk="1" hangingPunct="1"/>
            <a:r>
              <a:rPr lang="de-DE" sz="2000" dirty="0">
                <a:solidFill>
                  <a:srgbClr val="000000"/>
                </a:solidFill>
              </a:rPr>
              <a:t>BIP-Entwicklung kann die Produktionsmöglichkeiten eines Landes </a:t>
            </a:r>
          </a:p>
          <a:p>
            <a:pPr eaLnBrk="1" hangingPunct="1"/>
            <a:r>
              <a:rPr lang="de-DE" sz="2000" dirty="0">
                <a:solidFill>
                  <a:srgbClr val="000000"/>
                </a:solidFill>
              </a:rPr>
              <a:t>stark über- oder unterzeichnen.</a:t>
            </a:r>
          </a:p>
          <a:p>
            <a:pPr eaLnBrk="1" hangingPunct="1"/>
            <a:r>
              <a:rPr lang="de-DE" sz="2000" dirty="0">
                <a:solidFill>
                  <a:srgbClr val="000000"/>
                </a:solidFill>
              </a:rPr>
              <a:t> </a:t>
            </a:r>
          </a:p>
          <a:p>
            <a:pPr eaLnBrk="1" hangingPunct="1"/>
            <a:r>
              <a:rPr lang="de-DE" sz="2000" dirty="0">
                <a:solidFill>
                  <a:srgbClr val="000000"/>
                </a:solidFill>
              </a:rPr>
              <a:t>Allerdings handelt es sich bei dem </a:t>
            </a:r>
            <a:r>
              <a:rPr lang="de-DE" sz="2000" b="1" dirty="0">
                <a:solidFill>
                  <a:srgbClr val="000000"/>
                </a:solidFill>
              </a:rPr>
              <a:t>Produktionspotenzial</a:t>
            </a:r>
            <a:r>
              <a:rPr lang="de-DE" sz="2000" dirty="0">
                <a:solidFill>
                  <a:srgbClr val="000000"/>
                </a:solidFill>
              </a:rPr>
              <a:t> um ein </a:t>
            </a:r>
          </a:p>
          <a:p>
            <a:pPr eaLnBrk="1" hangingPunct="1"/>
            <a:r>
              <a:rPr lang="de-DE" sz="2000" b="1" dirty="0">
                <a:solidFill>
                  <a:srgbClr val="000000"/>
                </a:solidFill>
              </a:rPr>
              <a:t>theoretisches Konzept</a:t>
            </a:r>
            <a:r>
              <a:rPr lang="de-DE" sz="2000" dirty="0">
                <a:solidFill>
                  <a:srgbClr val="000000"/>
                </a:solidFill>
              </a:rPr>
              <a:t>, weshalb sich der  tatsächliche Wert nur schwer </a:t>
            </a:r>
            <a:r>
              <a:rPr lang="de-DE" sz="2000" dirty="0" smtClean="0">
                <a:solidFill>
                  <a:srgbClr val="000000"/>
                </a:solidFill>
              </a:rPr>
              <a:t>ermitteln </a:t>
            </a:r>
            <a:r>
              <a:rPr lang="de-DE" sz="2000" dirty="0">
                <a:solidFill>
                  <a:srgbClr val="000000"/>
                </a:solidFill>
              </a:rPr>
              <a:t>lässt. </a:t>
            </a:r>
          </a:p>
          <a:p>
            <a:pPr eaLnBrk="1" hangingPunct="1"/>
            <a:endParaRPr lang="de-DE" sz="2000" dirty="0">
              <a:solidFill>
                <a:srgbClr val="000000"/>
              </a:solidFill>
            </a:endParaRPr>
          </a:p>
          <a:p>
            <a:pPr eaLnBrk="1" hangingPunct="1"/>
            <a:endParaRPr lang="de-DE" sz="2400" dirty="0">
              <a:solidFill>
                <a:srgbClr val="000000"/>
              </a:solidFill>
            </a:endParaRPr>
          </a:p>
        </p:txBody>
      </p:sp>
      <p:sp>
        <p:nvSpPr>
          <p:cNvPr id="4" name="Text Box 2"/>
          <p:cNvSpPr txBox="1">
            <a:spLocks noChangeArrowheads="1"/>
          </p:cNvSpPr>
          <p:nvPr/>
        </p:nvSpPr>
        <p:spPr bwMode="auto">
          <a:xfrm>
            <a:off x="7865457" y="1118642"/>
            <a:ext cx="3924637" cy="14950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Also ähnlich der Überlegung, wenn man den Maschinenbestand und Personalbestand in einem Unternehmen betrachtet und sich dann fragt, wie viel dieses Unternehmen in einem Jahr produzieren</a:t>
            </a:r>
            <a:r>
              <a:rPr lang="de-DE" sz="1400" b="1" dirty="0">
                <a:solidFill>
                  <a:srgbClr val="000000"/>
                </a:solidFill>
              </a:rPr>
              <a:t> </a:t>
            </a:r>
            <a:r>
              <a:rPr lang="de-DE" sz="1400" b="1" dirty="0" smtClean="0">
                <a:solidFill>
                  <a:srgbClr val="000000"/>
                </a:solidFill>
              </a:rPr>
              <a:t>kann. </a:t>
            </a:r>
            <a:r>
              <a:rPr lang="de-DE" sz="1400" dirty="0" smtClean="0">
                <a:solidFill>
                  <a:srgbClr val="000000"/>
                </a:solidFill>
              </a:rPr>
              <a:t>Was aber tatsächlich produziert wird, wird aber mit aller Wahrscheinlichkeit davon abweichen</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sp>
        <p:nvSpPr>
          <p:cNvPr id="5" name="Text Box 2"/>
          <p:cNvSpPr txBox="1">
            <a:spLocks noChangeArrowheads="1"/>
          </p:cNvSpPr>
          <p:nvPr/>
        </p:nvSpPr>
        <p:spPr bwMode="auto">
          <a:xfrm>
            <a:off x="7865456" y="2938001"/>
            <a:ext cx="3924637" cy="4040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Wie sind dann Abweichungen nach oben möglich?</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sp>
        <p:nvSpPr>
          <p:cNvPr id="6" name="Text Box 2"/>
          <p:cNvSpPr txBox="1">
            <a:spLocks noChangeArrowheads="1"/>
          </p:cNvSpPr>
          <p:nvPr/>
        </p:nvSpPr>
        <p:spPr bwMode="auto">
          <a:xfrm>
            <a:off x="7865455" y="3491700"/>
            <a:ext cx="3924637" cy="15010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Hier geht man in der Makroökonomie davon aus, dass für die Berechnung des Produktionspotenzials die Normalarbeitszeit veranschlagt wird und eine „normale“ </a:t>
            </a:r>
            <a:r>
              <a:rPr lang="de-DE" sz="1400" dirty="0" err="1" smtClean="0">
                <a:solidFill>
                  <a:srgbClr val="000000"/>
                </a:solidFill>
              </a:rPr>
              <a:t>Machinenauslastung</a:t>
            </a:r>
            <a:r>
              <a:rPr lang="de-DE" sz="1400" dirty="0" smtClean="0">
                <a:solidFill>
                  <a:srgbClr val="000000"/>
                </a:solidFill>
              </a:rPr>
              <a:t>. In </a:t>
            </a:r>
            <a:r>
              <a:rPr lang="de-DE" sz="1400" dirty="0" err="1" smtClean="0">
                <a:solidFill>
                  <a:srgbClr val="000000"/>
                </a:solidFill>
              </a:rPr>
              <a:t>Boomzeiten</a:t>
            </a:r>
            <a:r>
              <a:rPr lang="de-DE" sz="1400" dirty="0" smtClean="0">
                <a:solidFill>
                  <a:srgbClr val="000000"/>
                </a:solidFill>
              </a:rPr>
              <a:t> kann es dann zu einem Aufbau von Überstunden kommen und zumindest zeitl. begrenzt können Maschinen auch mit mehr als 100% der Normalleistung laufen</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spTree>
    <p:extLst>
      <p:ext uri="{BB962C8B-B14F-4D97-AF65-F5344CB8AC3E}">
        <p14:creationId xmlns:p14="http://schemas.microsoft.com/office/powerpoint/2010/main" val="239046456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1628</Words>
  <Application>Microsoft Office PowerPoint</Application>
  <PresentationFormat>Breitbild</PresentationFormat>
  <Paragraphs>155</Paragraphs>
  <Slides>13</Slides>
  <Notes>12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13</vt:i4>
      </vt:variant>
    </vt:vector>
  </HeadingPairs>
  <TitlesOfParts>
    <vt:vector size="19" baseType="lpstr">
      <vt:lpstr>Arial</vt:lpstr>
      <vt:lpstr>Calibri</vt:lpstr>
      <vt:lpstr>Calibri Light</vt:lpstr>
      <vt:lpstr>Sparkasse Rg</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544</cp:revision>
  <dcterms:created xsi:type="dcterms:W3CDTF">2019-02-11T10:45:01Z</dcterms:created>
  <dcterms:modified xsi:type="dcterms:W3CDTF">2021-04-13T20:35:09Z</dcterms:modified>
</cp:coreProperties>
</file>