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66" r:id="rId2"/>
    <p:sldId id="375" r:id="rId3"/>
    <p:sldId id="368" r:id="rId4"/>
    <p:sldId id="369" r:id="rId5"/>
    <p:sldId id="370" r:id="rId6"/>
    <p:sldId id="376" r:id="rId7"/>
    <p:sldId id="972" r:id="rId8"/>
    <p:sldId id="1040" r:id="rId9"/>
    <p:sldId id="423" r:id="rId10"/>
    <p:sldId id="383" r:id="rId11"/>
    <p:sldId id="424" r:id="rId12"/>
    <p:sldId id="425" r:id="rId13"/>
    <p:sldId id="426" r:id="rId14"/>
    <p:sldId id="427"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0" autoAdjust="0"/>
    <p:restoredTop sz="94660"/>
  </p:normalViewPr>
  <p:slideViewPr>
    <p:cSldViewPr snapToGrid="0">
      <p:cViewPr varScale="1">
        <p:scale>
          <a:sx n="76" d="100"/>
          <a:sy n="76" d="100"/>
        </p:scale>
        <p:origin x="630"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19.03.2021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90488" y="742950"/>
            <a:ext cx="6619875" cy="3724275"/>
          </a:xfrm>
          <a:ln/>
        </p:spPr>
      </p:sp>
      <p:sp>
        <p:nvSpPr>
          <p:cNvPr id="9216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10</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90488" y="742950"/>
            <a:ext cx="6619875" cy="3724275"/>
          </a:xfrm>
          <a:ln/>
        </p:spPr>
      </p:sp>
      <p:sp>
        <p:nvSpPr>
          <p:cNvPr id="10547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2</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90488" y="742950"/>
            <a:ext cx="6619875" cy="3724275"/>
          </a:xfrm>
          <a:ln/>
        </p:spPr>
      </p:sp>
      <p:sp>
        <p:nvSpPr>
          <p:cNvPr id="93188"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3</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90488" y="742950"/>
            <a:ext cx="6619875" cy="3724275"/>
          </a:xfrm>
          <a:ln/>
        </p:spPr>
      </p:sp>
      <p:sp>
        <p:nvSpPr>
          <p:cNvPr id="9421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4</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90488" y="742950"/>
            <a:ext cx="6619875" cy="3724275"/>
          </a:xfrm>
          <a:ln/>
        </p:spPr>
      </p:sp>
      <p:sp>
        <p:nvSpPr>
          <p:cNvPr id="9523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5</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90488" y="742950"/>
            <a:ext cx="6619875" cy="3724275"/>
          </a:xfrm>
          <a:ln/>
        </p:spPr>
      </p:sp>
      <p:sp>
        <p:nvSpPr>
          <p:cNvPr id="9626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19.03.2021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19.03.2021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19.03.2021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19.03.2021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19.03.2021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19.03.2021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19.03.2021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19.03.2021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19.03.2021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19.03.2021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19.03.2021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19.03.2021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524001" y="935039"/>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a:solidFill>
                <a:srgbClr val="000000"/>
              </a:solidFill>
            </a:endParaRPr>
          </a:p>
          <a:p>
            <a:pPr eaLnBrk="1" hangingPunct="1">
              <a:buClrTx/>
              <a:buFontTx/>
              <a:buNone/>
            </a:pPr>
            <a:r>
              <a:rPr lang="de-DE" altLang="de-DE" sz="2400">
                <a:solidFill>
                  <a:srgbClr val="000000"/>
                </a:solidFill>
              </a:rPr>
              <a:t>Der </a:t>
            </a:r>
            <a:r>
              <a:rPr lang="en-US" altLang="de-DE" sz="2400">
                <a:solidFill>
                  <a:srgbClr val="000000"/>
                </a:solidFill>
              </a:rPr>
              <a:t>französische Arzt</a:t>
            </a:r>
            <a:r>
              <a:rPr lang="de-DE" altLang="de-DE" sz="2400">
                <a:solidFill>
                  <a:srgbClr val="000000"/>
                </a:solidFill>
              </a:rPr>
              <a:t> Fran</a:t>
            </a:r>
            <a:r>
              <a:rPr lang="en-US" altLang="de-DE" sz="2400">
                <a:solidFill>
                  <a:srgbClr val="000000"/>
                </a:solidFill>
                <a:cs typeface="Times New Roman" pitchFamily="18" charset="0"/>
              </a:rPr>
              <a:t>çois Quesnay (1694-1774) verglich die wirtschaftlichen Zusammenhänge mit dem Blutkreislauf und stellte dies in seinem Tableau Economique dar.</a:t>
            </a:r>
          </a:p>
          <a:p>
            <a:pPr eaLnBrk="1" hangingPunct="1">
              <a:buClrTx/>
              <a:buFontTx/>
              <a:buNone/>
            </a:pPr>
            <a:endParaRPr lang="en-US" altLang="de-DE" sz="2400">
              <a:solidFill>
                <a:srgbClr val="000000"/>
              </a:solidFill>
              <a:cs typeface="Times New Roman" pitchFamily="18" charset="0"/>
            </a:endParaRPr>
          </a:p>
          <a:p>
            <a:pPr eaLnBrk="1" hangingPunct="1">
              <a:buClrTx/>
              <a:buFontTx/>
              <a:buNone/>
            </a:pPr>
            <a:r>
              <a:rPr lang="en-US" altLang="de-DE" sz="2400">
                <a:solidFill>
                  <a:srgbClr val="000000"/>
                </a:solidFill>
                <a:cs typeface="Times New Roman" pitchFamily="18" charset="0"/>
              </a:rPr>
              <a:t>Einteilung der Wirtschaftssubjekte in drei Klassen</a:t>
            </a:r>
          </a:p>
          <a:p>
            <a:pPr eaLnBrk="1" hangingPunct="1">
              <a:buClrTx/>
              <a:buFontTx/>
              <a:buNone/>
            </a:pPr>
            <a:endParaRPr lang="en-US" altLang="de-DE" sz="2400">
              <a:solidFill>
                <a:srgbClr val="000000"/>
              </a:solidFill>
              <a:cs typeface="Times New Roman" pitchFamily="18" charset="0"/>
            </a:endParaRPr>
          </a:p>
          <a:p>
            <a:pPr eaLnBrk="1" hangingPunct="1">
              <a:buClrTx/>
              <a:buFontTx/>
              <a:buChar char="•"/>
            </a:pPr>
            <a:r>
              <a:rPr lang="en-US" altLang="de-DE" sz="2400">
                <a:solidFill>
                  <a:srgbClr val="000000"/>
                </a:solidFill>
                <a:cs typeface="Times New Roman" pitchFamily="18" charset="0"/>
              </a:rPr>
              <a:t>	Classe productive (P):	Landwirte und Pächter</a:t>
            </a:r>
          </a:p>
          <a:p>
            <a:pPr eaLnBrk="1" hangingPunct="1">
              <a:buClrTx/>
              <a:buFontTx/>
              <a:buChar char="•"/>
            </a:pPr>
            <a:endParaRPr lang="en-US" altLang="de-DE" sz="2400">
              <a:solidFill>
                <a:srgbClr val="000000"/>
              </a:solidFill>
              <a:cs typeface="Times New Roman" pitchFamily="18" charset="0"/>
            </a:endParaRPr>
          </a:p>
          <a:p>
            <a:pPr eaLnBrk="1" hangingPunct="1">
              <a:buClrTx/>
              <a:buFontTx/>
              <a:buChar char="•"/>
            </a:pPr>
            <a:r>
              <a:rPr lang="en-US" altLang="de-DE" sz="2400">
                <a:solidFill>
                  <a:srgbClr val="000000"/>
                </a:solidFill>
                <a:cs typeface="Times New Roman" pitchFamily="18" charset="0"/>
              </a:rPr>
              <a:t>	Classe propi</a:t>
            </a:r>
            <a:r>
              <a:rPr lang="en-US" altLang="de-DE" sz="2400">
                <a:solidFill>
                  <a:srgbClr val="000000"/>
                </a:solidFill>
              </a:rPr>
              <a:t>é</a:t>
            </a:r>
            <a:r>
              <a:rPr lang="en-US" altLang="de-DE" sz="2400">
                <a:solidFill>
                  <a:srgbClr val="000000"/>
                </a:solidFill>
                <a:cs typeface="Times New Roman" pitchFamily="18" charset="0"/>
              </a:rPr>
              <a:t>taire (E):	Adlige und Klerus </a:t>
            </a:r>
          </a:p>
          <a:p>
            <a:pPr eaLnBrk="1" hangingPunct="1">
              <a:buClrTx/>
              <a:buFontTx/>
              <a:buChar char="•"/>
            </a:pPr>
            <a:endParaRPr lang="en-US" altLang="de-DE" sz="2400">
              <a:solidFill>
                <a:srgbClr val="000000"/>
              </a:solidFill>
              <a:cs typeface="Times New Roman" pitchFamily="18" charset="0"/>
            </a:endParaRPr>
          </a:p>
          <a:p>
            <a:pPr eaLnBrk="1" hangingPunct="1">
              <a:buClrTx/>
              <a:buFontTx/>
              <a:buChar char="•"/>
            </a:pPr>
            <a:r>
              <a:rPr lang="en-US" altLang="de-DE" sz="2400">
                <a:solidFill>
                  <a:srgbClr val="000000"/>
                </a:solidFill>
                <a:cs typeface="Times New Roman" pitchFamily="18" charset="0"/>
              </a:rPr>
              <a:t>	Classe stérile (H):			Händler und Handwerker u. ä.</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9850582" y="713509"/>
            <a:ext cx="2272145" cy="2937164"/>
          </a:xfrm>
          <a:prstGeom prst="rect">
            <a:avLst/>
          </a:prstGeom>
          <a:noFill/>
        </p:spPr>
        <p:txBody>
          <a:bodyPr wrap="square" rtlCol="0">
            <a:noAutofit/>
          </a:bodyPr>
          <a:lstStyle/>
          <a:p>
            <a:r>
              <a:rPr lang="de-DE" dirty="0" smtClean="0"/>
              <a:t>In diesen Konten lassen sich auch alle Geldströme aus dem Wirtschaftskreislauf verbuchen, jedoch belassen wir es in dieser Vorlesung mit dem Beispiel des historischen Wirtschaftskreislaufes</a:t>
            </a:r>
            <a:endParaRPr lang="de-DE" dirty="0"/>
          </a:p>
        </p:txBody>
      </p:sp>
    </p:spTree>
    <p:extLst>
      <p:ext uri="{BB962C8B-B14F-4D97-AF65-F5344CB8AC3E}">
        <p14:creationId xmlns:p14="http://schemas.microsoft.com/office/powerpoint/2010/main" val="38805396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b="1" dirty="0"/>
              <a:t>Bruttoinlandsprodukt </a:t>
            </a:r>
            <a:r>
              <a:rPr lang="de-DE" sz="2540" b="1" dirty="0" err="1"/>
              <a:t>vs</a:t>
            </a:r>
            <a:r>
              <a:rPr lang="de-DE" sz="2540" b="1" dirty="0"/>
              <a:t> Bruttonationaleinkommen</a:t>
            </a:r>
          </a:p>
        </p:txBody>
      </p:sp>
      <p:sp>
        <p:nvSpPr>
          <p:cNvPr id="7" name="Text Box 3"/>
          <p:cNvSpPr txBox="1">
            <a:spLocks noChangeArrowheads="1"/>
          </p:cNvSpPr>
          <p:nvPr/>
        </p:nvSpPr>
        <p:spPr bwMode="auto">
          <a:xfrm>
            <a:off x="458664" y="849122"/>
            <a:ext cx="6870391"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Das </a:t>
            </a:r>
            <a:r>
              <a:rPr lang="de-DE" altLang="de-DE" sz="2177" b="1" dirty="0" smtClean="0">
                <a:solidFill>
                  <a:srgbClr val="000000"/>
                </a:solidFill>
              </a:rPr>
              <a:t>Bruttoinlandsprodukt (BIP)</a:t>
            </a:r>
            <a:r>
              <a:rPr lang="de-DE" altLang="de-DE" sz="2177" dirty="0" smtClean="0">
                <a:solidFill>
                  <a:srgbClr val="000000"/>
                </a:solidFill>
              </a:rPr>
              <a:t> </a:t>
            </a:r>
            <a:r>
              <a:rPr lang="de-DE" altLang="de-DE" sz="2177" dirty="0">
                <a:solidFill>
                  <a:srgbClr val="000000"/>
                </a:solidFill>
              </a:rPr>
              <a:t>ist der Marktwert aller </a:t>
            </a:r>
          </a:p>
          <a:p>
            <a:pPr eaLnBrk="1" hangingPunct="1">
              <a:buClrTx/>
            </a:pPr>
            <a:r>
              <a:rPr lang="de-DE" altLang="de-DE" sz="2177" dirty="0">
                <a:solidFill>
                  <a:srgbClr val="000000"/>
                </a:solidFill>
              </a:rPr>
              <a:t>Waren und Dienstleistungen, die während einer Periode </a:t>
            </a:r>
          </a:p>
          <a:p>
            <a:pPr eaLnBrk="1" hangingPunct="1">
              <a:buClrTx/>
            </a:pPr>
            <a:r>
              <a:rPr lang="de-DE" altLang="de-DE" sz="2177" dirty="0">
                <a:solidFill>
                  <a:srgbClr val="000000"/>
                </a:solidFill>
              </a:rPr>
              <a:t>(z.B. 1 Jahr) in einem Land hergestellt werden und dem Endverbrauch dienen</a:t>
            </a:r>
            <a:r>
              <a:rPr lang="de-DE" altLang="de-DE" sz="2177" dirty="0" smtClean="0">
                <a:solidFill>
                  <a:srgbClr val="000000"/>
                </a:solidFill>
              </a:rPr>
              <a:t>.</a:t>
            </a:r>
          </a:p>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t>
            </a:r>
            <a:r>
              <a:rPr lang="de-DE" altLang="de-DE" sz="2177" b="1" dirty="0" smtClean="0">
                <a:solidFill>
                  <a:srgbClr val="000000"/>
                </a:solidFill>
              </a:rPr>
              <a:t>Inlandskonzept</a:t>
            </a:r>
            <a:r>
              <a:rPr lang="de-DE" altLang="de-DE" sz="2177" dirty="0" smtClean="0">
                <a:solidFill>
                  <a:srgbClr val="000000"/>
                </a:solidFill>
              </a:rPr>
              <a:t>)</a:t>
            </a:r>
            <a:endParaRPr lang="de-DE" altLang="de-DE" sz="2177" dirty="0">
              <a:solidFill>
                <a:srgbClr val="000000"/>
              </a:solidFill>
            </a:endParaRPr>
          </a:p>
        </p:txBody>
      </p:sp>
      <p:sp>
        <p:nvSpPr>
          <p:cNvPr id="4" name="Text Box 3"/>
          <p:cNvSpPr txBox="1">
            <a:spLocks noChangeArrowheads="1"/>
          </p:cNvSpPr>
          <p:nvPr/>
        </p:nvSpPr>
        <p:spPr bwMode="auto">
          <a:xfrm>
            <a:off x="539021" y="3044696"/>
            <a:ext cx="7136397"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smtClean="0">
                <a:solidFill>
                  <a:srgbClr val="000000"/>
                </a:solidFill>
              </a:rPr>
              <a:t>Das </a:t>
            </a:r>
            <a:r>
              <a:rPr lang="de-DE" altLang="de-DE" sz="2177" b="1" dirty="0" smtClean="0">
                <a:solidFill>
                  <a:srgbClr val="000000"/>
                </a:solidFill>
              </a:rPr>
              <a:t>Bruttonationaleinkommen (BNP)</a:t>
            </a:r>
            <a:r>
              <a:rPr lang="de-DE" altLang="de-DE" sz="2177" dirty="0" smtClean="0">
                <a:solidFill>
                  <a:srgbClr val="000000"/>
                </a:solidFill>
              </a:rPr>
              <a:t> </a:t>
            </a:r>
            <a:r>
              <a:rPr lang="de-DE" altLang="de-DE" sz="2177" dirty="0">
                <a:solidFill>
                  <a:srgbClr val="000000"/>
                </a:solidFill>
              </a:rPr>
              <a:t>ist der Marktwert aller Waren und Dienstleistungen, die während einer Periode (z.B. 1 Jahr) von Inländern hergestellt werden und dem Endverbrauch dienen.</a:t>
            </a:r>
          </a:p>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t>
            </a:r>
            <a:r>
              <a:rPr lang="de-DE" altLang="de-DE" sz="2177" b="1" dirty="0">
                <a:solidFill>
                  <a:srgbClr val="000000"/>
                </a:solidFill>
              </a:rPr>
              <a:t>Inländerkonzept</a:t>
            </a:r>
            <a:r>
              <a:rPr lang="de-DE" altLang="de-DE" sz="2177" dirty="0">
                <a:solidFill>
                  <a:srgbClr val="000000"/>
                </a:solidFill>
              </a:rPr>
              <a:t>)</a:t>
            </a:r>
          </a:p>
        </p:txBody>
      </p:sp>
      <p:sp>
        <p:nvSpPr>
          <p:cNvPr id="5" name="Text Box 3"/>
          <p:cNvSpPr txBox="1">
            <a:spLocks noChangeArrowheads="1"/>
          </p:cNvSpPr>
          <p:nvPr/>
        </p:nvSpPr>
        <p:spPr bwMode="auto">
          <a:xfrm>
            <a:off x="7370618" y="749871"/>
            <a:ext cx="4772891" cy="1429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Das Bruttoinlandsprodukt ist </a:t>
            </a:r>
            <a:r>
              <a:rPr lang="de-DE" altLang="de-DE" sz="1400" dirty="0" smtClean="0">
                <a:solidFill>
                  <a:srgbClr val="000000"/>
                </a:solidFill>
              </a:rPr>
              <a:t>immer noch die zentrale Größe in der makroökonomischen Analyse einer Volkswirtschaft. Bei aller richtigen Kritik an dem Vorgehen eine Volkswirtschaft auf eine Kennzahl alleine zu aggregieren, kann man immer noch frei nach Churchill sagen: „Das BIP ist der schlechteste Indikator mit Ausnahme aller anderen.“</a:t>
            </a:r>
            <a:endParaRPr lang="de-DE" altLang="de-DE" sz="1400" dirty="0">
              <a:solidFill>
                <a:srgbClr val="000000"/>
              </a:solidFill>
            </a:endParaRPr>
          </a:p>
        </p:txBody>
      </p:sp>
      <p:sp>
        <p:nvSpPr>
          <p:cNvPr id="8" name="Text Box 3"/>
          <p:cNvSpPr txBox="1">
            <a:spLocks noChangeArrowheads="1"/>
          </p:cNvSpPr>
          <p:nvPr/>
        </p:nvSpPr>
        <p:spPr bwMode="auto">
          <a:xfrm>
            <a:off x="7370617" y="2091858"/>
            <a:ext cx="4772891" cy="1245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Früher hat man allerdings nicht das BIP, sondern das Bruttosozialprodukt (manche kennen vielleicht das Lied von Geier Sturzflug aus den 1980ern!) verwendet, welches nach dem Inländerkonzept berechnet, sich im Wert aber für Deutschland kaum vom BIP unterscheidet.</a:t>
            </a:r>
            <a:endParaRPr lang="de-DE" altLang="de-DE" sz="1400" dirty="0">
              <a:solidFill>
                <a:srgbClr val="000000"/>
              </a:solidFill>
            </a:endParaRPr>
          </a:p>
        </p:txBody>
      </p:sp>
      <p:sp>
        <p:nvSpPr>
          <p:cNvPr id="9" name="Text Box 3"/>
          <p:cNvSpPr txBox="1">
            <a:spLocks noChangeArrowheads="1"/>
          </p:cNvSpPr>
          <p:nvPr/>
        </p:nvSpPr>
        <p:spPr bwMode="auto">
          <a:xfrm>
            <a:off x="7370617" y="3250079"/>
            <a:ext cx="4772891" cy="11245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Mitte der 1990er Jahre hat man sich weltweit darauf geeinigt für Ländervergleiche sich grundsätzlich auf das BIP zu beziehen. Allerdings ist, wie immer bei der Verwendung von Kennzahlen, auf die Aussagekraft des Parameters für die gegebene </a:t>
            </a:r>
            <a:r>
              <a:rPr lang="de-DE" altLang="de-DE" sz="1400" dirty="0">
                <a:solidFill>
                  <a:srgbClr val="000000"/>
                </a:solidFill>
              </a:rPr>
              <a:t>F</a:t>
            </a:r>
            <a:r>
              <a:rPr lang="de-DE" altLang="de-DE" sz="1400" dirty="0" smtClean="0">
                <a:solidFill>
                  <a:srgbClr val="000000"/>
                </a:solidFill>
              </a:rPr>
              <a:t>ragestellung zu achten!</a:t>
            </a:r>
            <a:endParaRPr lang="de-DE" altLang="de-DE" sz="1400" dirty="0">
              <a:solidFill>
                <a:srgbClr val="000000"/>
              </a:solidFill>
            </a:endParaRPr>
          </a:p>
        </p:txBody>
      </p:sp>
      <p:sp>
        <p:nvSpPr>
          <p:cNvPr id="10" name="Text Box 3"/>
          <p:cNvSpPr txBox="1">
            <a:spLocks noChangeArrowheads="1"/>
          </p:cNvSpPr>
          <p:nvPr/>
        </p:nvSpPr>
        <p:spPr bwMode="auto">
          <a:xfrm>
            <a:off x="234218" y="5835682"/>
            <a:ext cx="11909289" cy="918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Bei zwei europäischen Ländern ergeben sich allerdings erhebliche Diskrepanzen: </a:t>
            </a:r>
            <a:r>
              <a:rPr lang="de-DE" altLang="de-DE" sz="1400" b="1" dirty="0" smtClean="0">
                <a:solidFill>
                  <a:srgbClr val="000000"/>
                </a:solidFill>
              </a:rPr>
              <a:t>Luxemburg</a:t>
            </a:r>
            <a:r>
              <a:rPr lang="de-DE" altLang="de-DE" sz="1400" dirty="0" smtClean="0">
                <a:solidFill>
                  <a:srgbClr val="000000"/>
                </a:solidFill>
              </a:rPr>
              <a:t> (hier Pendeln nämlich jeden Tag mehr Ausländer ein uns aus, als das Land </a:t>
            </a:r>
            <a:r>
              <a:rPr lang="de-DE" altLang="de-DE" sz="1400" dirty="0">
                <a:solidFill>
                  <a:srgbClr val="000000"/>
                </a:solidFill>
              </a:rPr>
              <a:t>S</a:t>
            </a:r>
            <a:r>
              <a:rPr lang="de-DE" altLang="de-DE" sz="1400" dirty="0" smtClean="0">
                <a:solidFill>
                  <a:srgbClr val="000000"/>
                </a:solidFill>
              </a:rPr>
              <a:t>taatsbürger hat) und </a:t>
            </a:r>
            <a:r>
              <a:rPr lang="de-DE" altLang="de-DE" sz="1400" b="1" dirty="0" smtClean="0">
                <a:solidFill>
                  <a:srgbClr val="000000"/>
                </a:solidFill>
              </a:rPr>
              <a:t>Irland</a:t>
            </a:r>
            <a:r>
              <a:rPr lang="de-DE" altLang="de-DE" sz="1400" dirty="0" smtClean="0">
                <a:solidFill>
                  <a:srgbClr val="000000"/>
                </a:solidFill>
              </a:rPr>
              <a:t> (dieses Land betreibt einen innereuropäischen Steuerwettbewerb mit sehr niedrigen Unternehmenssteuern, weswegen z.B. die großen US-amerikanischen Tech-Konzerne wie Apple und Facebook, ihre Europazentrale in Irland haben). In diesen beiden Fällen ist der Unterschied zwischen Inlands- und Inländerkonzept natürlich sehr relevant!</a:t>
            </a:r>
            <a:endParaRPr lang="de-DE" altLang="de-DE" sz="1400" dirty="0">
              <a:solidFill>
                <a:srgbClr val="000000"/>
              </a:solidFill>
            </a:endParaRPr>
          </a:p>
        </p:txBody>
      </p:sp>
      <p:sp>
        <p:nvSpPr>
          <p:cNvPr id="11" name="Text Box 3"/>
          <p:cNvSpPr txBox="1">
            <a:spLocks noChangeArrowheads="1"/>
          </p:cNvSpPr>
          <p:nvPr/>
        </p:nvSpPr>
        <p:spPr bwMode="auto">
          <a:xfrm>
            <a:off x="234218" y="5137426"/>
            <a:ext cx="11909289" cy="7723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Für die meisten europäischen Länder unterscheiden sich im Wert BIP und BNP kaum, was auch gut nachvollziehbar ist, denn bei einer vereinfachten Betrachtung sollte kein großer Unterschied in der Bewertung der gesamtwirtschaftlichen Leistung eines Landes liegen, ob man nun einen „Zaun“ um das Land herumzieht und die gesamte Produktion zusammenzählt oder die gesamte Produktion aller Personen mit der Staatsbürgerschaft des Landes aufsummiert  </a:t>
            </a:r>
            <a:endParaRPr lang="de-DE" altLang="de-DE" sz="1400" dirty="0">
              <a:solidFill>
                <a:srgbClr val="000000"/>
              </a:solidFill>
            </a:endParaRPr>
          </a:p>
        </p:txBody>
      </p:sp>
    </p:spTree>
    <p:extLst>
      <p:ext uri="{BB962C8B-B14F-4D97-AF65-F5344CB8AC3E}">
        <p14:creationId xmlns:p14="http://schemas.microsoft.com/office/powerpoint/2010/main" val="295749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Inlandskonzept </a:t>
            </a:r>
            <a:r>
              <a:rPr lang="de-DE" sz="3266" dirty="0" err="1"/>
              <a:t>vs</a:t>
            </a:r>
            <a:r>
              <a:rPr lang="de-DE" sz="3266" dirty="0"/>
              <a:t> Inländerkonzept</a:t>
            </a:r>
          </a:p>
        </p:txBody>
      </p:sp>
      <p:sp>
        <p:nvSpPr>
          <p:cNvPr id="7" name="Text Box 3"/>
          <p:cNvSpPr txBox="1">
            <a:spLocks noChangeArrowheads="1"/>
          </p:cNvSpPr>
          <p:nvPr/>
        </p:nvSpPr>
        <p:spPr bwMode="auto">
          <a:xfrm>
            <a:off x="1752668" y="1915594"/>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	Faktoreinkommen der Ausländer</a:t>
            </a:r>
          </a:p>
          <a:p>
            <a:pPr eaLnBrk="1" hangingPunct="1">
              <a:buClrTx/>
            </a:pPr>
            <a:r>
              <a:rPr lang="de-DE" altLang="de-DE" sz="2177" dirty="0">
                <a:solidFill>
                  <a:srgbClr val="000000"/>
                </a:solidFill>
              </a:rPr>
              <a:t>								im Inland</a:t>
            </a:r>
          </a:p>
          <a:p>
            <a:pPr eaLnBrk="1" hangingPunct="1">
              <a:buClrTx/>
            </a:pPr>
            <a:r>
              <a:rPr lang="de-DE" altLang="de-DE" sz="2177" dirty="0">
                <a:solidFill>
                  <a:srgbClr val="000000"/>
                </a:solidFill>
              </a:rPr>
              <a:t>		</a:t>
            </a:r>
          </a:p>
        </p:txBody>
      </p:sp>
      <p:sp>
        <p:nvSpPr>
          <p:cNvPr id="4" name="Text Box 3"/>
          <p:cNvSpPr txBox="1">
            <a:spLocks noChangeArrowheads="1"/>
          </p:cNvSpPr>
          <p:nvPr/>
        </p:nvSpPr>
        <p:spPr bwMode="auto">
          <a:xfrm>
            <a:off x="1600268" y="1522581"/>
            <a:ext cx="8295271"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smtClean="0">
                <a:solidFill>
                  <a:srgbClr val="000000"/>
                </a:solidFill>
              </a:rPr>
              <a:t>Inländerkonzept =		Inlandskonzept</a:t>
            </a:r>
          </a:p>
        </p:txBody>
      </p:sp>
      <p:sp>
        <p:nvSpPr>
          <p:cNvPr id="5" name="Text Box 3"/>
          <p:cNvSpPr txBox="1">
            <a:spLocks noChangeArrowheads="1"/>
          </p:cNvSpPr>
          <p:nvPr/>
        </p:nvSpPr>
        <p:spPr bwMode="auto">
          <a:xfrm>
            <a:off x="1752667" y="2461006"/>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		</a:t>
            </a:r>
          </a:p>
          <a:p>
            <a:pPr eaLnBrk="1" hangingPunct="1">
              <a:buClrTx/>
            </a:pPr>
            <a:r>
              <a:rPr lang="de-DE" altLang="de-DE" sz="2177" dirty="0">
                <a:solidFill>
                  <a:srgbClr val="000000"/>
                </a:solidFill>
              </a:rPr>
              <a:t>							+	Faktoreinkommen der</a:t>
            </a:r>
          </a:p>
          <a:p>
            <a:pPr eaLnBrk="1" hangingPunct="1">
              <a:buClrTx/>
            </a:pPr>
            <a:r>
              <a:rPr lang="de-DE" altLang="de-DE" sz="2177" dirty="0">
                <a:solidFill>
                  <a:srgbClr val="000000"/>
                </a:solidFill>
              </a:rPr>
              <a:t>								Inländer im Ausland</a:t>
            </a:r>
          </a:p>
        </p:txBody>
      </p:sp>
    </p:spTree>
    <p:extLst>
      <p:ext uri="{BB962C8B-B14F-4D97-AF65-F5344CB8AC3E}">
        <p14:creationId xmlns:p14="http://schemas.microsoft.com/office/powerpoint/2010/main" val="30478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1784545" y="1024884"/>
            <a:ext cx="8295271" cy="2430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„Marktwert“</a:t>
            </a:r>
          </a:p>
          <a:p>
            <a:pPr marL="311079" indent="-311079" eaLnBrk="1" hangingPunct="1">
              <a:buClrTx/>
              <a:buFont typeface="Arial" panose="020B0604020202020204" pitchFamily="34" charset="0"/>
              <a:buChar char="•"/>
            </a:pPr>
            <a:r>
              <a:rPr lang="de-DE" altLang="de-DE" sz="2177" dirty="0">
                <a:solidFill>
                  <a:srgbClr val="000000"/>
                </a:solidFill>
              </a:rPr>
              <a:t>Um die verschiedensten Güter zusammenfassen zu können gehen sie zu ihren Marktpreisen bewertet in das BIP ein.</a:t>
            </a:r>
          </a:p>
          <a:p>
            <a:pPr marL="311079" indent="-311079" eaLnBrk="1" hangingPunct="1">
              <a:buClrTx/>
              <a:buFont typeface="Arial" panose="020B0604020202020204" pitchFamily="34" charset="0"/>
              <a:buChar char="•"/>
            </a:pPr>
            <a:r>
              <a:rPr lang="de-DE" altLang="de-DE" sz="2177" dirty="0">
                <a:solidFill>
                  <a:srgbClr val="000000"/>
                </a:solidFill>
              </a:rPr>
              <a:t>Einige Güter für die es keine Marktpreise gibt werden mit den Kosten ihrer Erstellung bewertet.</a:t>
            </a:r>
          </a:p>
          <a:p>
            <a:pPr marL="311079" indent="-311079" eaLnBrk="1" hangingPunct="1">
              <a:buClrTx/>
              <a:buFont typeface="Arial" panose="020B0604020202020204" pitchFamily="34" charset="0"/>
              <a:buChar char="•"/>
            </a:pPr>
            <a:r>
              <a:rPr lang="de-DE" altLang="de-DE" sz="2177" dirty="0">
                <a:solidFill>
                  <a:srgbClr val="000000"/>
                </a:solidFill>
              </a:rPr>
              <a:t>Staatliche Dienstleistungen werden über die Löhne der Beamten und Angestellten </a:t>
            </a:r>
            <a:r>
              <a:rPr lang="de-DE" altLang="de-DE" sz="2177" dirty="0" smtClean="0">
                <a:solidFill>
                  <a:srgbClr val="000000"/>
                </a:solidFill>
              </a:rPr>
              <a:t>erfasst</a:t>
            </a:r>
            <a:endParaRPr lang="de-DE" altLang="de-DE" sz="2177" dirty="0">
              <a:solidFill>
                <a:srgbClr val="000000"/>
              </a:solidFill>
            </a:endParaRPr>
          </a:p>
        </p:txBody>
      </p:sp>
      <p:sp>
        <p:nvSpPr>
          <p:cNvPr id="4" name="Text Box 3"/>
          <p:cNvSpPr txBox="1">
            <a:spLocks noChangeArrowheads="1"/>
          </p:cNvSpPr>
          <p:nvPr/>
        </p:nvSpPr>
        <p:spPr bwMode="auto">
          <a:xfrm>
            <a:off x="1722200" y="3338593"/>
            <a:ext cx="8295271" cy="2095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„aller“</a:t>
            </a:r>
          </a:p>
          <a:p>
            <a:pPr marL="311079" indent="-311079" eaLnBrk="1" hangingPunct="1">
              <a:buClrTx/>
              <a:buFont typeface="Arial" panose="020B0604020202020204" pitchFamily="34" charset="0"/>
              <a:buChar char="•"/>
            </a:pPr>
            <a:r>
              <a:rPr lang="de-DE" altLang="de-DE" sz="2177" dirty="0">
                <a:solidFill>
                  <a:srgbClr val="000000"/>
                </a:solidFill>
              </a:rPr>
              <a:t>Selbstgenutztes Wohneigentum fließt im Umfang einer entsprechenden (geschätzten) Marktmiete in das BIP ein.</a:t>
            </a:r>
          </a:p>
          <a:p>
            <a:pPr marL="311079" indent="-311079" eaLnBrk="1" hangingPunct="1">
              <a:buClrTx/>
              <a:buFont typeface="Arial" panose="020B0604020202020204" pitchFamily="34" charset="0"/>
              <a:buChar char="•"/>
            </a:pPr>
            <a:r>
              <a:rPr lang="de-DE" altLang="de-DE" sz="2177" dirty="0">
                <a:solidFill>
                  <a:srgbClr val="000000"/>
                </a:solidFill>
              </a:rPr>
              <a:t>Nicht alle Transaktionen statistisch erfassbar (z. B. Schwarzarbeit, Erziehungsleistung von Eltern, ehrenamtliche Tätigkeit)</a:t>
            </a:r>
          </a:p>
        </p:txBody>
      </p:sp>
    </p:spTree>
    <p:extLst>
      <p:ext uri="{BB962C8B-B14F-4D97-AF65-F5344CB8AC3E}">
        <p14:creationId xmlns:p14="http://schemas.microsoft.com/office/powerpoint/2010/main" val="30405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Das Bruttoinlandsprodukt</a:t>
            </a:r>
          </a:p>
        </p:txBody>
      </p:sp>
      <p:sp>
        <p:nvSpPr>
          <p:cNvPr id="7" name="Text Box 3"/>
          <p:cNvSpPr txBox="1">
            <a:spLocks noChangeArrowheads="1"/>
          </p:cNvSpPr>
          <p:nvPr/>
        </p:nvSpPr>
        <p:spPr bwMode="auto">
          <a:xfrm>
            <a:off x="1722198" y="959545"/>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177" dirty="0">
                <a:solidFill>
                  <a:srgbClr val="000000"/>
                </a:solidFill>
              </a:rPr>
              <a:t>„Waren und Dienstleistungen“:“</a:t>
            </a:r>
          </a:p>
          <a:p>
            <a:pPr marL="311079" indent="-311079" eaLnBrk="1" hangingPunct="1">
              <a:buClrTx/>
              <a:buFont typeface="Arial" panose="020B0604020202020204" pitchFamily="34" charset="0"/>
              <a:buChar char="•"/>
            </a:pPr>
            <a:r>
              <a:rPr lang="de-DE" altLang="de-DE" sz="2177" dirty="0">
                <a:solidFill>
                  <a:srgbClr val="000000"/>
                </a:solidFill>
              </a:rPr>
              <a:t>Materielle Güter und immaterielle Dienste</a:t>
            </a:r>
          </a:p>
          <a:p>
            <a:pPr eaLnBrk="1" hangingPunct="1">
              <a:buClrTx/>
            </a:pPr>
            <a:endParaRPr lang="de-DE" altLang="de-DE" sz="2177" dirty="0">
              <a:solidFill>
                <a:srgbClr val="000000"/>
              </a:solidFill>
            </a:endParaRPr>
          </a:p>
        </p:txBody>
      </p:sp>
      <p:sp>
        <p:nvSpPr>
          <p:cNvPr id="4" name="Text Box 3"/>
          <p:cNvSpPr txBox="1">
            <a:spLocks noChangeArrowheads="1"/>
          </p:cNvSpPr>
          <p:nvPr/>
        </p:nvSpPr>
        <p:spPr bwMode="auto">
          <a:xfrm>
            <a:off x="1722199" y="1511970"/>
            <a:ext cx="8295271" cy="1425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„während einer Periode“</a:t>
            </a:r>
          </a:p>
          <a:p>
            <a:pPr marL="311079" indent="-311079" eaLnBrk="1" hangingPunct="1">
              <a:buClrTx/>
              <a:buFont typeface="Arial" panose="020B0604020202020204" pitchFamily="34" charset="0"/>
              <a:buChar char="•"/>
            </a:pPr>
            <a:r>
              <a:rPr lang="de-DE" altLang="de-DE" sz="2177" dirty="0">
                <a:solidFill>
                  <a:srgbClr val="000000"/>
                </a:solidFill>
              </a:rPr>
              <a:t>Quartal oder Jahr</a:t>
            </a:r>
          </a:p>
          <a:p>
            <a:pPr eaLnBrk="1" hangingPunct="1">
              <a:buClrTx/>
            </a:pPr>
            <a:endParaRPr lang="de-DE" altLang="de-DE" sz="2177" dirty="0">
              <a:solidFill>
                <a:srgbClr val="000000"/>
              </a:solidFill>
            </a:endParaRPr>
          </a:p>
        </p:txBody>
      </p:sp>
      <p:sp>
        <p:nvSpPr>
          <p:cNvPr id="5" name="Text Box 3"/>
          <p:cNvSpPr txBox="1">
            <a:spLocks noChangeArrowheads="1"/>
          </p:cNvSpPr>
          <p:nvPr/>
        </p:nvSpPr>
        <p:spPr bwMode="auto">
          <a:xfrm>
            <a:off x="1722198" y="2588770"/>
            <a:ext cx="8295271"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„in einem Land“</a:t>
            </a:r>
          </a:p>
          <a:p>
            <a:pPr marL="311079" indent="-311079" eaLnBrk="1" hangingPunct="1">
              <a:buClrTx/>
              <a:buFont typeface="Arial" panose="020B0604020202020204" pitchFamily="34" charset="0"/>
              <a:buChar char="•"/>
            </a:pPr>
            <a:r>
              <a:rPr lang="de-DE" altLang="de-DE" sz="2177" dirty="0">
                <a:solidFill>
                  <a:srgbClr val="000000"/>
                </a:solidFill>
              </a:rPr>
              <a:t>Die von In- und Ausländern erzielten Faktorentgelte im </a:t>
            </a:r>
            <a:r>
              <a:rPr lang="de-DE" altLang="de-DE" sz="2177" dirty="0" smtClean="0">
                <a:solidFill>
                  <a:srgbClr val="000000"/>
                </a:solidFill>
              </a:rPr>
              <a:t>Inland</a:t>
            </a:r>
            <a:endParaRPr lang="de-DE" altLang="de-DE" sz="2177" dirty="0">
              <a:solidFill>
                <a:srgbClr val="000000"/>
              </a:solidFill>
            </a:endParaRPr>
          </a:p>
        </p:txBody>
      </p:sp>
      <p:sp>
        <p:nvSpPr>
          <p:cNvPr id="8" name="Text Box 3"/>
          <p:cNvSpPr txBox="1">
            <a:spLocks noChangeArrowheads="1"/>
          </p:cNvSpPr>
          <p:nvPr/>
        </p:nvSpPr>
        <p:spPr bwMode="auto">
          <a:xfrm>
            <a:off x="1722197" y="3548587"/>
            <a:ext cx="8295271"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177" dirty="0">
              <a:solidFill>
                <a:srgbClr val="000000"/>
              </a:solidFill>
            </a:endParaRPr>
          </a:p>
          <a:p>
            <a:pPr eaLnBrk="1" hangingPunct="1">
              <a:buClrTx/>
            </a:pPr>
            <a:r>
              <a:rPr lang="de-DE" altLang="de-DE" sz="2177" dirty="0">
                <a:solidFill>
                  <a:srgbClr val="000000"/>
                </a:solidFill>
              </a:rPr>
              <a:t>„dem Endverbrauch dienen“</a:t>
            </a:r>
          </a:p>
          <a:p>
            <a:pPr marL="311079" indent="-311079" eaLnBrk="1" hangingPunct="1">
              <a:buClrTx/>
              <a:buFont typeface="Arial" panose="020B0604020202020204" pitchFamily="34" charset="0"/>
              <a:buChar char="•"/>
            </a:pPr>
            <a:r>
              <a:rPr lang="de-DE" altLang="de-DE" sz="2177" dirty="0">
                <a:solidFill>
                  <a:srgbClr val="000000"/>
                </a:solidFill>
              </a:rPr>
              <a:t>Nur die letztliche Wertschöpfung = </a:t>
            </a:r>
          </a:p>
          <a:p>
            <a:pPr eaLnBrk="1" hangingPunct="1">
              <a:buClrTx/>
            </a:pPr>
            <a:r>
              <a:rPr lang="de-DE" altLang="de-DE" sz="2177" dirty="0">
                <a:solidFill>
                  <a:srgbClr val="000000"/>
                </a:solidFill>
              </a:rPr>
              <a:t>		Produktion abzüglich</a:t>
            </a:r>
          </a:p>
          <a:p>
            <a:pPr eaLnBrk="1" hangingPunct="1">
              <a:buClrTx/>
            </a:pPr>
            <a:r>
              <a:rPr lang="de-DE" altLang="de-DE" sz="2177" dirty="0">
                <a:solidFill>
                  <a:srgbClr val="000000"/>
                </a:solidFill>
              </a:rPr>
              <a:t>		der Vorleistungen und dem Saldo aus Steuern und Subventionen</a:t>
            </a:r>
          </a:p>
        </p:txBody>
      </p:sp>
      <p:sp>
        <p:nvSpPr>
          <p:cNvPr id="9" name="Text Box 3"/>
          <p:cNvSpPr txBox="1">
            <a:spLocks noChangeArrowheads="1"/>
          </p:cNvSpPr>
          <p:nvPr/>
        </p:nvSpPr>
        <p:spPr bwMode="auto">
          <a:xfrm>
            <a:off x="955962" y="5383680"/>
            <a:ext cx="10155383" cy="712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Gerade den Endverbrauch vergessen Sie bitte beim Lernen der Definition nicht! Denn wir wollen gesamtwirtschaftliche </a:t>
            </a:r>
            <a:r>
              <a:rPr lang="de-DE" altLang="de-DE" sz="1400" smtClean="0">
                <a:solidFill>
                  <a:srgbClr val="000000"/>
                </a:solidFill>
              </a:rPr>
              <a:t>Leistung messen, </a:t>
            </a:r>
            <a:r>
              <a:rPr lang="de-DE" altLang="de-DE" sz="1400" dirty="0" smtClean="0">
                <a:solidFill>
                  <a:srgbClr val="000000"/>
                </a:solidFill>
              </a:rPr>
              <a:t>und da interessiert uns natürlich am Ende nur das produzierte Auto und nicht, </a:t>
            </a:r>
            <a:r>
              <a:rPr lang="de-DE" altLang="de-DE" sz="1400" smtClean="0">
                <a:solidFill>
                  <a:srgbClr val="000000"/>
                </a:solidFill>
              </a:rPr>
              <a:t>dass zwischendurch </a:t>
            </a:r>
            <a:r>
              <a:rPr lang="de-DE" altLang="de-DE" sz="1400" dirty="0" smtClean="0">
                <a:solidFill>
                  <a:srgbClr val="000000"/>
                </a:solidFill>
              </a:rPr>
              <a:t>der Autokonzern die Räder von einem Zulieferer gekauft hat, und dieser den Gummi wiederum von einem Unternehmen der chemischen Industrie </a:t>
            </a:r>
            <a:r>
              <a:rPr lang="de-DE" altLang="de-DE" sz="1400" smtClean="0">
                <a:solidFill>
                  <a:srgbClr val="000000"/>
                </a:solidFill>
              </a:rPr>
              <a:t>erworben hat …</a:t>
            </a:r>
            <a:endParaRPr lang="de-DE" altLang="de-DE" sz="1400" dirty="0">
              <a:solidFill>
                <a:srgbClr val="000000"/>
              </a:solidFill>
            </a:endParaRPr>
          </a:p>
        </p:txBody>
      </p:sp>
    </p:spTree>
    <p:extLst>
      <p:ext uri="{BB962C8B-B14F-4D97-AF65-F5344CB8AC3E}">
        <p14:creationId xmlns:p14="http://schemas.microsoft.com/office/powerpoint/2010/main" val="210604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6312"/>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7319963"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4881" name="Text Box 64"/>
          <p:cNvSpPr txBox="1">
            <a:spLocks noChangeArrowheads="1"/>
          </p:cNvSpPr>
          <p:nvPr/>
        </p:nvSpPr>
        <p:spPr bwMode="auto">
          <a:xfrm>
            <a:off x="638333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8472488"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600825"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743700"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74370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74370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680326"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824788"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1524001" y="935038"/>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extLst>
              <p:ext uri="{D42A27DB-BD31-4B8C-83A1-F6EECF244321}">
                <p14:modId xmlns:p14="http://schemas.microsoft.com/office/powerpoint/2010/main" val="3048244583"/>
              </p:ext>
            </p:extLst>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extLst>
              <p:ext uri="{D42A27DB-BD31-4B8C-83A1-F6EECF244321}">
                <p14:modId xmlns:p14="http://schemas.microsoft.com/office/powerpoint/2010/main" val="1145311107"/>
              </p:ext>
            </p:extLst>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extLst>
              <p:ext uri="{D42A27DB-BD31-4B8C-83A1-F6EECF244321}">
                <p14:modId xmlns:p14="http://schemas.microsoft.com/office/powerpoint/2010/main" val="1703028697"/>
              </p:ext>
            </p:extLst>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extfeld 1"/>
          <p:cNvSpPr txBox="1"/>
          <p:nvPr/>
        </p:nvSpPr>
        <p:spPr>
          <a:xfrm>
            <a:off x="2284616" y="2543694"/>
            <a:ext cx="301686" cy="369332"/>
          </a:xfrm>
          <a:prstGeom prst="rect">
            <a:avLst/>
          </a:prstGeom>
          <a:noFill/>
        </p:spPr>
        <p:txBody>
          <a:bodyPr wrap="none" rtlCol="0">
            <a:spAutoFit/>
          </a:bodyPr>
          <a:lstStyle/>
          <a:p>
            <a:r>
              <a:rPr lang="de-DE" dirty="0" smtClean="0"/>
              <a:t>2</a:t>
            </a:r>
            <a:endParaRPr lang="de-DE" dirty="0"/>
          </a:p>
        </p:txBody>
      </p:sp>
      <p:sp>
        <p:nvSpPr>
          <p:cNvPr id="7" name="Textfeld 6"/>
          <p:cNvSpPr txBox="1"/>
          <p:nvPr/>
        </p:nvSpPr>
        <p:spPr>
          <a:xfrm>
            <a:off x="1410031" y="2543694"/>
            <a:ext cx="301686" cy="369332"/>
          </a:xfrm>
          <a:prstGeom prst="rect">
            <a:avLst/>
          </a:prstGeom>
          <a:noFill/>
        </p:spPr>
        <p:txBody>
          <a:bodyPr wrap="none" rtlCol="0">
            <a:spAutoFit/>
          </a:bodyPr>
          <a:lstStyle/>
          <a:p>
            <a:r>
              <a:rPr lang="de-DE" dirty="0" smtClean="0"/>
              <a:t>2</a:t>
            </a:r>
            <a:endParaRPr lang="de-DE" dirty="0"/>
          </a:p>
        </p:txBody>
      </p:sp>
      <p:grpSp>
        <p:nvGrpSpPr>
          <p:cNvPr id="15" name="Gruppieren 14"/>
          <p:cNvGrpSpPr/>
          <p:nvPr/>
        </p:nvGrpSpPr>
        <p:grpSpPr>
          <a:xfrm>
            <a:off x="450471" y="898833"/>
            <a:ext cx="2867345" cy="1844367"/>
            <a:chOff x="1662742" y="898833"/>
            <a:chExt cx="2867345" cy="1844367"/>
          </a:xfrm>
        </p:grpSpPr>
        <p:sp>
          <p:nvSpPr>
            <p:cNvPr id="12" name="Freihandform 11"/>
            <p:cNvSpPr/>
            <p:nvPr/>
          </p:nvSpPr>
          <p:spPr>
            <a:xfrm>
              <a:off x="1662742" y="898833"/>
              <a:ext cx="2867345" cy="1844367"/>
            </a:xfrm>
            <a:custGeom>
              <a:avLst/>
              <a:gdLst>
                <a:gd name="connsiteX0" fmla="*/ 2251167 w 2867345"/>
                <a:gd name="connsiteY0" fmla="*/ 1844367 h 1844367"/>
                <a:gd name="connsiteX1" fmla="*/ 2846913 w 2867345"/>
                <a:gd name="connsiteY1" fmla="*/ 1401022 h 1844367"/>
                <a:gd name="connsiteX2" fmla="*/ 2507476 w 2867345"/>
                <a:gd name="connsiteY2" fmla="*/ 431203 h 1844367"/>
                <a:gd name="connsiteX3" fmla="*/ 484713 w 2867345"/>
                <a:gd name="connsiteY3" fmla="*/ 29422 h 1844367"/>
                <a:gd name="connsiteX4" fmla="*/ 13658 w 2867345"/>
                <a:gd name="connsiteY4" fmla="*/ 1179349 h 1844367"/>
                <a:gd name="connsiteX5" fmla="*/ 824149 w 2867345"/>
                <a:gd name="connsiteY5" fmla="*/ 1782022 h 184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7345" h="1844367">
                  <a:moveTo>
                    <a:pt x="2251167" y="1844367"/>
                  </a:moveTo>
                  <a:cubicBezTo>
                    <a:pt x="2527681" y="1740458"/>
                    <a:pt x="2804195" y="1636549"/>
                    <a:pt x="2846913" y="1401022"/>
                  </a:cubicBezTo>
                  <a:cubicBezTo>
                    <a:pt x="2889631" y="1165495"/>
                    <a:pt x="2901176" y="659803"/>
                    <a:pt x="2507476" y="431203"/>
                  </a:cubicBezTo>
                  <a:cubicBezTo>
                    <a:pt x="2113776" y="202603"/>
                    <a:pt x="900349" y="-95269"/>
                    <a:pt x="484713" y="29422"/>
                  </a:cubicBezTo>
                  <a:cubicBezTo>
                    <a:pt x="69077" y="154113"/>
                    <a:pt x="-42915" y="887249"/>
                    <a:pt x="13658" y="1179349"/>
                  </a:cubicBezTo>
                  <a:cubicBezTo>
                    <a:pt x="70231" y="1471449"/>
                    <a:pt x="447190" y="1626735"/>
                    <a:pt x="824149" y="178202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mit Pfeil 13"/>
            <p:cNvCxnSpPr/>
            <p:nvPr/>
          </p:nvCxnSpPr>
          <p:spPr>
            <a:xfrm>
              <a:off x="2493818" y="2673927"/>
              <a:ext cx="1284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6" name="Textfeld 15"/>
          <p:cNvSpPr txBox="1"/>
          <p:nvPr/>
        </p:nvSpPr>
        <p:spPr>
          <a:xfrm>
            <a:off x="922153" y="592714"/>
            <a:ext cx="359394" cy="369332"/>
          </a:xfrm>
          <a:prstGeom prst="rect">
            <a:avLst/>
          </a:prstGeom>
          <a:noFill/>
        </p:spPr>
        <p:txBody>
          <a:bodyPr wrap="none" rtlCol="0">
            <a:spAutoFit/>
          </a:bodyPr>
          <a:lstStyle/>
          <a:p>
            <a:r>
              <a:rPr lang="de-DE" dirty="0" smtClean="0"/>
              <a:t>1.</a:t>
            </a:r>
            <a:endParaRPr lang="de-DE" dirty="0"/>
          </a:p>
        </p:txBody>
      </p:sp>
      <p:sp>
        <p:nvSpPr>
          <p:cNvPr id="21" name="Textfeld 20"/>
          <p:cNvSpPr txBox="1"/>
          <p:nvPr/>
        </p:nvSpPr>
        <p:spPr>
          <a:xfrm>
            <a:off x="2284616" y="2944298"/>
            <a:ext cx="301686" cy="369332"/>
          </a:xfrm>
          <a:prstGeom prst="rect">
            <a:avLst/>
          </a:prstGeom>
          <a:noFill/>
        </p:spPr>
        <p:txBody>
          <a:bodyPr wrap="none" rtlCol="0">
            <a:spAutoFit/>
          </a:bodyPr>
          <a:lstStyle/>
          <a:p>
            <a:r>
              <a:rPr lang="de-DE" dirty="0" smtClean="0"/>
              <a:t>1</a:t>
            </a:r>
            <a:endParaRPr lang="de-DE" dirty="0"/>
          </a:p>
        </p:txBody>
      </p:sp>
      <p:grpSp>
        <p:nvGrpSpPr>
          <p:cNvPr id="25" name="Gruppieren 24"/>
          <p:cNvGrpSpPr/>
          <p:nvPr/>
        </p:nvGrpSpPr>
        <p:grpSpPr>
          <a:xfrm>
            <a:off x="2529755" y="1249993"/>
            <a:ext cx="4446587" cy="1905012"/>
            <a:chOff x="3742026" y="1249993"/>
            <a:chExt cx="4446587" cy="1905012"/>
          </a:xfrm>
        </p:grpSpPr>
        <p:sp>
          <p:nvSpPr>
            <p:cNvPr id="17" name="Freihandform 16"/>
            <p:cNvSpPr/>
            <p:nvPr/>
          </p:nvSpPr>
          <p:spPr>
            <a:xfrm>
              <a:off x="3742026" y="1249993"/>
              <a:ext cx="4286683" cy="1905012"/>
            </a:xfrm>
            <a:custGeom>
              <a:avLst/>
              <a:gdLst>
                <a:gd name="connsiteX0" fmla="*/ 54119 w 4286683"/>
                <a:gd name="connsiteY0" fmla="*/ 1860352 h 1905012"/>
                <a:gd name="connsiteX1" fmla="*/ 109538 w 4286683"/>
                <a:gd name="connsiteY1" fmla="*/ 1860352 h 1905012"/>
                <a:gd name="connsiteX2" fmla="*/ 1037792 w 4286683"/>
                <a:gd name="connsiteY2" fmla="*/ 1396225 h 1905012"/>
                <a:gd name="connsiteX3" fmla="*/ 1266392 w 4286683"/>
                <a:gd name="connsiteY3" fmla="*/ 211662 h 1905012"/>
                <a:gd name="connsiteX4" fmla="*/ 3462338 w 4286683"/>
                <a:gd name="connsiteY4" fmla="*/ 114680 h 1905012"/>
                <a:gd name="connsiteX5" fmla="*/ 3808701 w 4286683"/>
                <a:gd name="connsiteY5" fmla="*/ 1423934 h 1905012"/>
                <a:gd name="connsiteX6" fmla="*/ 4286683 w 4286683"/>
                <a:gd name="connsiteY6" fmla="*/ 1493207 h 1905012"/>
                <a:gd name="connsiteX7" fmla="*/ 4286683 w 4286683"/>
                <a:gd name="connsiteY7" fmla="*/ 1493207 h 19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683" h="1905012">
                  <a:moveTo>
                    <a:pt x="54119" y="1860352"/>
                  </a:moveTo>
                  <a:cubicBezTo>
                    <a:pt x="-144" y="1899029"/>
                    <a:pt x="-54407" y="1937706"/>
                    <a:pt x="109538" y="1860352"/>
                  </a:cubicBezTo>
                  <a:cubicBezTo>
                    <a:pt x="273483" y="1782998"/>
                    <a:pt x="844983" y="1671006"/>
                    <a:pt x="1037792" y="1396225"/>
                  </a:cubicBezTo>
                  <a:cubicBezTo>
                    <a:pt x="1230601" y="1121444"/>
                    <a:pt x="862301" y="425253"/>
                    <a:pt x="1266392" y="211662"/>
                  </a:cubicBezTo>
                  <a:cubicBezTo>
                    <a:pt x="1670483" y="-1929"/>
                    <a:pt x="3038620" y="-87365"/>
                    <a:pt x="3462338" y="114680"/>
                  </a:cubicBezTo>
                  <a:cubicBezTo>
                    <a:pt x="3886056" y="316725"/>
                    <a:pt x="3671310" y="1194180"/>
                    <a:pt x="3808701" y="1423934"/>
                  </a:cubicBezTo>
                  <a:cubicBezTo>
                    <a:pt x="3946092" y="1653688"/>
                    <a:pt x="4286683" y="1493207"/>
                    <a:pt x="4286683" y="1493207"/>
                  </a:cubicBezTo>
                  <a:lnTo>
                    <a:pt x="4286683" y="149320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9" name="Gerade Verbindung mit Pfeil 18"/>
            <p:cNvCxnSpPr>
              <a:stCxn id="17" idx="6"/>
            </p:cNvCxnSpPr>
            <p:nvPr/>
          </p:nvCxnSpPr>
          <p:spPr>
            <a:xfrm flipV="1">
              <a:off x="8028709" y="2728360"/>
              <a:ext cx="159904" cy="14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0" name="Textfeld 29"/>
          <p:cNvSpPr txBox="1"/>
          <p:nvPr/>
        </p:nvSpPr>
        <p:spPr>
          <a:xfrm>
            <a:off x="6929377" y="2558534"/>
            <a:ext cx="301686" cy="369332"/>
          </a:xfrm>
          <a:prstGeom prst="rect">
            <a:avLst/>
          </a:prstGeom>
          <a:noFill/>
        </p:spPr>
        <p:txBody>
          <a:bodyPr wrap="none" rtlCol="0">
            <a:spAutoFit/>
          </a:bodyPr>
          <a:lstStyle/>
          <a:p>
            <a:r>
              <a:rPr lang="de-DE" dirty="0" smtClean="0"/>
              <a:t>1</a:t>
            </a:r>
            <a:endParaRPr lang="de-DE" dirty="0"/>
          </a:p>
        </p:txBody>
      </p:sp>
      <p:sp>
        <p:nvSpPr>
          <p:cNvPr id="31" name="Textfeld 30"/>
          <p:cNvSpPr txBox="1"/>
          <p:nvPr/>
        </p:nvSpPr>
        <p:spPr>
          <a:xfrm>
            <a:off x="3771429" y="1025216"/>
            <a:ext cx="359394" cy="369332"/>
          </a:xfrm>
          <a:prstGeom prst="rect">
            <a:avLst/>
          </a:prstGeom>
          <a:noFill/>
        </p:spPr>
        <p:txBody>
          <a:bodyPr wrap="none" rtlCol="0">
            <a:spAutoFit/>
          </a:bodyPr>
          <a:lstStyle/>
          <a:p>
            <a:r>
              <a:rPr lang="de-DE" dirty="0"/>
              <a:t>2</a:t>
            </a:r>
            <a:r>
              <a:rPr lang="de-DE" dirty="0" smtClean="0"/>
              <a:t>.</a:t>
            </a:r>
            <a:endParaRPr lang="de-DE" dirty="0"/>
          </a:p>
        </p:txBody>
      </p:sp>
      <p:sp>
        <p:nvSpPr>
          <p:cNvPr id="32" name="Textfeld 31"/>
          <p:cNvSpPr txBox="1"/>
          <p:nvPr/>
        </p:nvSpPr>
        <p:spPr>
          <a:xfrm>
            <a:off x="2293971" y="3422866"/>
            <a:ext cx="301686" cy="369332"/>
          </a:xfrm>
          <a:prstGeom prst="rect">
            <a:avLst/>
          </a:prstGeom>
          <a:noFill/>
        </p:spPr>
        <p:txBody>
          <a:bodyPr wrap="none" rtlCol="0">
            <a:spAutoFit/>
          </a:bodyPr>
          <a:lstStyle/>
          <a:p>
            <a:r>
              <a:rPr lang="de-DE" dirty="0" smtClean="0"/>
              <a:t>2</a:t>
            </a:r>
            <a:endParaRPr lang="de-DE" dirty="0"/>
          </a:p>
        </p:txBody>
      </p:sp>
      <p:cxnSp>
        <p:nvCxnSpPr>
          <p:cNvPr id="33" name="Gerade Verbindung mit Pfeil 32"/>
          <p:cNvCxnSpPr/>
          <p:nvPr/>
        </p:nvCxnSpPr>
        <p:spPr>
          <a:xfrm flipV="1">
            <a:off x="2595657" y="2913026"/>
            <a:ext cx="1404876" cy="694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4025989" y="2673927"/>
            <a:ext cx="301686" cy="369332"/>
          </a:xfrm>
          <a:prstGeom prst="rect">
            <a:avLst/>
          </a:prstGeom>
          <a:noFill/>
        </p:spPr>
        <p:txBody>
          <a:bodyPr wrap="none" rtlCol="0">
            <a:spAutoFit/>
          </a:bodyPr>
          <a:lstStyle/>
          <a:p>
            <a:r>
              <a:rPr lang="de-DE" dirty="0" smtClean="0"/>
              <a:t>2</a:t>
            </a:r>
            <a:endParaRPr lang="de-DE" dirty="0"/>
          </a:p>
        </p:txBody>
      </p:sp>
      <p:sp>
        <p:nvSpPr>
          <p:cNvPr id="41" name="Textfeld 40"/>
          <p:cNvSpPr txBox="1"/>
          <p:nvPr/>
        </p:nvSpPr>
        <p:spPr>
          <a:xfrm>
            <a:off x="3144153" y="3255126"/>
            <a:ext cx="359394" cy="369332"/>
          </a:xfrm>
          <a:prstGeom prst="rect">
            <a:avLst/>
          </a:prstGeom>
          <a:noFill/>
        </p:spPr>
        <p:txBody>
          <a:bodyPr wrap="none" rtlCol="0">
            <a:spAutoFit/>
          </a:bodyPr>
          <a:lstStyle/>
          <a:p>
            <a:r>
              <a:rPr lang="de-DE" dirty="0" smtClean="0"/>
              <a:t>3.</a:t>
            </a:r>
            <a:endParaRPr lang="de-DE" dirty="0"/>
          </a:p>
        </p:txBody>
      </p:sp>
      <p:sp>
        <p:nvSpPr>
          <p:cNvPr id="42" name="Textfeld 41"/>
          <p:cNvSpPr txBox="1"/>
          <p:nvPr/>
        </p:nvSpPr>
        <p:spPr>
          <a:xfrm>
            <a:off x="5045593" y="2448390"/>
            <a:ext cx="301686" cy="369332"/>
          </a:xfrm>
          <a:prstGeom prst="rect">
            <a:avLst/>
          </a:prstGeom>
          <a:noFill/>
        </p:spPr>
        <p:txBody>
          <a:bodyPr wrap="none" rtlCol="0">
            <a:spAutoFit/>
          </a:bodyPr>
          <a:lstStyle/>
          <a:p>
            <a:r>
              <a:rPr lang="de-DE" dirty="0" smtClean="0"/>
              <a:t>1</a:t>
            </a:r>
            <a:endParaRPr lang="de-DE" dirty="0"/>
          </a:p>
        </p:txBody>
      </p:sp>
      <p:grpSp>
        <p:nvGrpSpPr>
          <p:cNvPr id="48" name="Gruppieren 47"/>
          <p:cNvGrpSpPr/>
          <p:nvPr/>
        </p:nvGrpSpPr>
        <p:grpSpPr>
          <a:xfrm>
            <a:off x="246938" y="2881745"/>
            <a:ext cx="5676993" cy="3259529"/>
            <a:chOff x="1459209" y="2881745"/>
            <a:chExt cx="5676993" cy="3259529"/>
          </a:xfrm>
        </p:grpSpPr>
        <p:sp>
          <p:nvSpPr>
            <p:cNvPr id="44" name="Freihandform 43"/>
            <p:cNvSpPr/>
            <p:nvPr/>
          </p:nvSpPr>
          <p:spPr>
            <a:xfrm>
              <a:off x="1459209" y="2881745"/>
              <a:ext cx="5676993" cy="3259529"/>
            </a:xfrm>
            <a:custGeom>
              <a:avLst/>
              <a:gdLst>
                <a:gd name="connsiteX0" fmla="*/ 5017791 w 5676993"/>
                <a:gd name="connsiteY0" fmla="*/ 0 h 3259529"/>
                <a:gd name="connsiteX1" fmla="*/ 5675882 w 5676993"/>
                <a:gd name="connsiteY1" fmla="*/ 1814946 h 3259529"/>
                <a:gd name="connsiteX2" fmla="*/ 4879246 w 5676993"/>
                <a:gd name="connsiteY2" fmla="*/ 2957946 h 3259529"/>
                <a:gd name="connsiteX3" fmla="*/ 1138518 w 5676993"/>
                <a:gd name="connsiteY3" fmla="*/ 3054928 h 3259529"/>
                <a:gd name="connsiteX4" fmla="*/ 2446 w 5676993"/>
                <a:gd name="connsiteY4" fmla="*/ 491837 h 3259529"/>
                <a:gd name="connsiteX5" fmla="*/ 896064 w 5676993"/>
                <a:gd name="connsiteY5" fmla="*/ 152400 h 3259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6993" h="3259529">
                  <a:moveTo>
                    <a:pt x="5017791" y="0"/>
                  </a:moveTo>
                  <a:cubicBezTo>
                    <a:pt x="5358382" y="660977"/>
                    <a:pt x="5698973" y="1321955"/>
                    <a:pt x="5675882" y="1814946"/>
                  </a:cubicBezTo>
                  <a:cubicBezTo>
                    <a:pt x="5652791" y="2307937"/>
                    <a:pt x="5635473" y="2751282"/>
                    <a:pt x="4879246" y="2957946"/>
                  </a:cubicBezTo>
                  <a:cubicBezTo>
                    <a:pt x="4123019" y="3164610"/>
                    <a:pt x="1951318" y="3465946"/>
                    <a:pt x="1138518" y="3054928"/>
                  </a:cubicBezTo>
                  <a:cubicBezTo>
                    <a:pt x="325718" y="2643910"/>
                    <a:pt x="42855" y="975592"/>
                    <a:pt x="2446" y="491837"/>
                  </a:cubicBezTo>
                  <a:cubicBezTo>
                    <a:pt x="-37963" y="8082"/>
                    <a:pt x="429050" y="80241"/>
                    <a:pt x="896064" y="152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6" name="Gerade Verbindung mit Pfeil 45"/>
            <p:cNvCxnSpPr>
              <a:stCxn id="44" idx="5"/>
            </p:cNvCxnSpPr>
            <p:nvPr/>
          </p:nvCxnSpPr>
          <p:spPr>
            <a:xfrm>
              <a:off x="2355273" y="3034145"/>
              <a:ext cx="138545" cy="9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3" name="Textfeld 52"/>
          <p:cNvSpPr txBox="1"/>
          <p:nvPr/>
        </p:nvSpPr>
        <p:spPr>
          <a:xfrm>
            <a:off x="1278635" y="2881745"/>
            <a:ext cx="301686" cy="369332"/>
          </a:xfrm>
          <a:prstGeom prst="rect">
            <a:avLst/>
          </a:prstGeom>
          <a:noFill/>
        </p:spPr>
        <p:txBody>
          <a:bodyPr wrap="none" rtlCol="0">
            <a:spAutoFit/>
          </a:bodyPr>
          <a:lstStyle/>
          <a:p>
            <a:r>
              <a:rPr lang="de-DE" dirty="0" smtClean="0"/>
              <a:t>1</a:t>
            </a:r>
            <a:endParaRPr lang="de-DE" dirty="0"/>
          </a:p>
        </p:txBody>
      </p:sp>
      <p:sp>
        <p:nvSpPr>
          <p:cNvPr id="54" name="Textfeld 53"/>
          <p:cNvSpPr txBox="1"/>
          <p:nvPr/>
        </p:nvSpPr>
        <p:spPr>
          <a:xfrm>
            <a:off x="3412035" y="6095153"/>
            <a:ext cx="359394" cy="369332"/>
          </a:xfrm>
          <a:prstGeom prst="rect">
            <a:avLst/>
          </a:prstGeom>
          <a:noFill/>
        </p:spPr>
        <p:txBody>
          <a:bodyPr wrap="none" rtlCol="0">
            <a:spAutoFit/>
          </a:bodyPr>
          <a:lstStyle/>
          <a:p>
            <a:r>
              <a:rPr lang="de-DE" dirty="0"/>
              <a:t>4</a:t>
            </a:r>
            <a:r>
              <a:rPr lang="de-DE" dirty="0" smtClean="0"/>
              <a:t>.</a:t>
            </a:r>
            <a:endParaRPr lang="de-DE" dirty="0"/>
          </a:p>
        </p:txBody>
      </p:sp>
      <p:sp>
        <p:nvSpPr>
          <p:cNvPr id="55" name="Textfeld 54"/>
          <p:cNvSpPr txBox="1"/>
          <p:nvPr/>
        </p:nvSpPr>
        <p:spPr>
          <a:xfrm>
            <a:off x="7615029" y="2543694"/>
            <a:ext cx="301686" cy="369332"/>
          </a:xfrm>
          <a:prstGeom prst="rect">
            <a:avLst/>
          </a:prstGeom>
          <a:noFill/>
        </p:spPr>
        <p:txBody>
          <a:bodyPr wrap="none" rtlCol="0">
            <a:spAutoFit/>
          </a:bodyPr>
          <a:lstStyle/>
          <a:p>
            <a:r>
              <a:rPr lang="de-DE" dirty="0" smtClean="0"/>
              <a:t>2</a:t>
            </a:r>
            <a:endParaRPr lang="de-DE" dirty="0"/>
          </a:p>
        </p:txBody>
      </p:sp>
      <p:grpSp>
        <p:nvGrpSpPr>
          <p:cNvPr id="58" name="Gruppieren 57"/>
          <p:cNvGrpSpPr/>
          <p:nvPr/>
        </p:nvGrpSpPr>
        <p:grpSpPr>
          <a:xfrm>
            <a:off x="672732" y="2722418"/>
            <a:ext cx="8059560" cy="2889507"/>
            <a:chOff x="1885003" y="2722418"/>
            <a:chExt cx="8059560" cy="2889507"/>
          </a:xfrm>
        </p:grpSpPr>
        <p:sp>
          <p:nvSpPr>
            <p:cNvPr id="51" name="Freihandform 50"/>
            <p:cNvSpPr/>
            <p:nvPr/>
          </p:nvSpPr>
          <p:spPr>
            <a:xfrm>
              <a:off x="1885003" y="2722418"/>
              <a:ext cx="8059560" cy="2889507"/>
            </a:xfrm>
            <a:custGeom>
              <a:avLst/>
              <a:gdLst>
                <a:gd name="connsiteX0" fmla="*/ 7286706 w 8059560"/>
                <a:gd name="connsiteY0" fmla="*/ 0 h 2889507"/>
                <a:gd name="connsiteX1" fmla="*/ 7847815 w 8059560"/>
                <a:gd name="connsiteY1" fmla="*/ 2112818 h 2889507"/>
                <a:gd name="connsiteX2" fmla="*/ 7473742 w 8059560"/>
                <a:gd name="connsiteY2" fmla="*/ 2791691 h 2889507"/>
                <a:gd name="connsiteX3" fmla="*/ 1731033 w 8059560"/>
                <a:gd name="connsiteY3" fmla="*/ 2791691 h 2889507"/>
                <a:gd name="connsiteX4" fmla="*/ 151615 w 8059560"/>
                <a:gd name="connsiteY4" fmla="*/ 1911927 h 2889507"/>
                <a:gd name="connsiteX5" fmla="*/ 110052 w 8059560"/>
                <a:gd name="connsiteY5" fmla="*/ 928255 h 2889507"/>
                <a:gd name="connsiteX6" fmla="*/ 567252 w 8059560"/>
                <a:gd name="connsiteY6" fmla="*/ 748146 h 288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59560" h="2889507">
                  <a:moveTo>
                    <a:pt x="7286706" y="0"/>
                  </a:moveTo>
                  <a:cubicBezTo>
                    <a:pt x="7551674" y="823768"/>
                    <a:pt x="7816642" y="1647536"/>
                    <a:pt x="7847815" y="2112818"/>
                  </a:cubicBezTo>
                  <a:cubicBezTo>
                    <a:pt x="7878988" y="2578100"/>
                    <a:pt x="8493206" y="2678545"/>
                    <a:pt x="7473742" y="2791691"/>
                  </a:cubicBezTo>
                  <a:cubicBezTo>
                    <a:pt x="6454278" y="2904837"/>
                    <a:pt x="2951387" y="2938318"/>
                    <a:pt x="1731033" y="2791691"/>
                  </a:cubicBezTo>
                  <a:cubicBezTo>
                    <a:pt x="510679" y="2645064"/>
                    <a:pt x="421778" y="2222500"/>
                    <a:pt x="151615" y="1911927"/>
                  </a:cubicBezTo>
                  <a:cubicBezTo>
                    <a:pt x="-118549" y="1601354"/>
                    <a:pt x="40779" y="1122218"/>
                    <a:pt x="110052" y="928255"/>
                  </a:cubicBezTo>
                  <a:cubicBezTo>
                    <a:pt x="179325" y="734292"/>
                    <a:pt x="373288" y="741219"/>
                    <a:pt x="567252" y="74814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mit Pfeil 55"/>
            <p:cNvCxnSpPr>
              <a:stCxn id="51" idx="6"/>
            </p:cNvCxnSpPr>
            <p:nvPr/>
          </p:nvCxnSpPr>
          <p:spPr>
            <a:xfrm flipV="1">
              <a:off x="2452255" y="3466471"/>
              <a:ext cx="117769" cy="4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3" name="Textfeld 62"/>
          <p:cNvSpPr txBox="1"/>
          <p:nvPr/>
        </p:nvSpPr>
        <p:spPr>
          <a:xfrm>
            <a:off x="1351698" y="3259052"/>
            <a:ext cx="301686" cy="369332"/>
          </a:xfrm>
          <a:prstGeom prst="rect">
            <a:avLst/>
          </a:prstGeom>
          <a:noFill/>
        </p:spPr>
        <p:txBody>
          <a:bodyPr wrap="none" rtlCol="0">
            <a:spAutoFit/>
          </a:bodyPr>
          <a:lstStyle/>
          <a:p>
            <a:r>
              <a:rPr lang="de-DE" dirty="0" smtClean="0"/>
              <a:t>2</a:t>
            </a:r>
            <a:endParaRPr lang="de-DE" dirty="0"/>
          </a:p>
        </p:txBody>
      </p:sp>
      <p:sp>
        <p:nvSpPr>
          <p:cNvPr id="64" name="Textfeld 63"/>
          <p:cNvSpPr txBox="1"/>
          <p:nvPr/>
        </p:nvSpPr>
        <p:spPr>
          <a:xfrm>
            <a:off x="6561717" y="5615635"/>
            <a:ext cx="359394" cy="369332"/>
          </a:xfrm>
          <a:prstGeom prst="rect">
            <a:avLst/>
          </a:prstGeom>
          <a:noFill/>
        </p:spPr>
        <p:txBody>
          <a:bodyPr wrap="none" rtlCol="0">
            <a:spAutoFit/>
          </a:bodyPr>
          <a:lstStyle/>
          <a:p>
            <a:r>
              <a:rPr lang="de-DE" dirty="0" smtClean="0"/>
              <a:t>5.</a:t>
            </a:r>
            <a:endParaRPr lang="de-DE" dirty="0"/>
          </a:p>
        </p:txBody>
      </p:sp>
      <p:sp>
        <p:nvSpPr>
          <p:cNvPr id="59" name="Textfeld 58"/>
          <p:cNvSpPr txBox="1"/>
          <p:nvPr/>
        </p:nvSpPr>
        <p:spPr>
          <a:xfrm>
            <a:off x="8555182" y="205393"/>
            <a:ext cx="3484287" cy="1044600"/>
          </a:xfrm>
          <a:prstGeom prst="rect">
            <a:avLst/>
          </a:prstGeom>
          <a:noFill/>
        </p:spPr>
        <p:txBody>
          <a:bodyPr wrap="square" rtlCol="0">
            <a:noAutofit/>
          </a:bodyPr>
          <a:lstStyle/>
          <a:p>
            <a:r>
              <a:rPr lang="de-DE" dirty="0" smtClean="0"/>
              <a:t>Damit ergibt sich bei P auf Soll und Haben jeweils 5 und das Konto ist abgeschlossen</a:t>
            </a:r>
            <a:endParaRPr lang="de-DE" dirty="0"/>
          </a:p>
        </p:txBody>
      </p:sp>
      <p:sp>
        <p:nvSpPr>
          <p:cNvPr id="66" name="Textfeld 65"/>
          <p:cNvSpPr txBox="1"/>
          <p:nvPr/>
        </p:nvSpPr>
        <p:spPr>
          <a:xfrm>
            <a:off x="8555181" y="1162545"/>
            <a:ext cx="3484287" cy="682701"/>
          </a:xfrm>
          <a:prstGeom prst="rect">
            <a:avLst/>
          </a:prstGeom>
          <a:noFill/>
        </p:spPr>
        <p:txBody>
          <a:bodyPr wrap="square" rtlCol="0">
            <a:noAutofit/>
          </a:bodyPr>
          <a:lstStyle/>
          <a:p>
            <a:r>
              <a:rPr lang="de-DE" dirty="0" smtClean="0"/>
              <a:t>Bei E und H ergibt sich aber jeweils ein Saldo von 1</a:t>
            </a:r>
            <a:endParaRPr lang="de-DE" dirty="0"/>
          </a:p>
        </p:txBody>
      </p:sp>
      <p:sp>
        <p:nvSpPr>
          <p:cNvPr id="67" name="Textfeld 66"/>
          <p:cNvSpPr txBox="1"/>
          <p:nvPr/>
        </p:nvSpPr>
        <p:spPr>
          <a:xfrm>
            <a:off x="8551650" y="1928891"/>
            <a:ext cx="3484287" cy="1493975"/>
          </a:xfrm>
          <a:prstGeom prst="rect">
            <a:avLst/>
          </a:prstGeom>
          <a:noFill/>
        </p:spPr>
        <p:txBody>
          <a:bodyPr wrap="square" rtlCol="0">
            <a:noAutofit/>
          </a:bodyPr>
          <a:lstStyle/>
          <a:p>
            <a:r>
              <a:rPr lang="de-DE" dirty="0" smtClean="0"/>
              <a:t>Beide Konten können somit abgeschlossen werden, indem z.B.</a:t>
            </a:r>
          </a:p>
          <a:p>
            <a:endParaRPr lang="de-DE" dirty="0" smtClean="0"/>
          </a:p>
          <a:p>
            <a:r>
              <a:rPr lang="de-DE" dirty="0" smtClean="0"/>
              <a:t>6. E für 1 Einheit Handelserzeugnisse von H kauft</a:t>
            </a:r>
            <a:endParaRPr lang="de-DE" dirty="0"/>
          </a:p>
        </p:txBody>
      </p:sp>
      <p:sp>
        <p:nvSpPr>
          <p:cNvPr id="68" name="Textfeld 67"/>
          <p:cNvSpPr txBox="1"/>
          <p:nvPr/>
        </p:nvSpPr>
        <p:spPr>
          <a:xfrm>
            <a:off x="5043569" y="2771049"/>
            <a:ext cx="301686" cy="369332"/>
          </a:xfrm>
          <a:prstGeom prst="rect">
            <a:avLst/>
          </a:prstGeom>
          <a:noFill/>
        </p:spPr>
        <p:txBody>
          <a:bodyPr wrap="none" rtlCol="0">
            <a:spAutoFit/>
          </a:bodyPr>
          <a:lstStyle/>
          <a:p>
            <a:r>
              <a:rPr lang="de-DE" dirty="0" smtClean="0"/>
              <a:t>1</a:t>
            </a:r>
            <a:endParaRPr lang="de-DE" dirty="0"/>
          </a:p>
        </p:txBody>
      </p:sp>
      <p:cxnSp>
        <p:nvCxnSpPr>
          <p:cNvPr id="69" name="Gerade Verbindung mit Pfeil 68"/>
          <p:cNvCxnSpPr/>
          <p:nvPr/>
        </p:nvCxnSpPr>
        <p:spPr>
          <a:xfrm>
            <a:off x="5346240" y="2665775"/>
            <a:ext cx="1414392" cy="593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feld 70"/>
          <p:cNvSpPr txBox="1"/>
          <p:nvPr/>
        </p:nvSpPr>
        <p:spPr>
          <a:xfrm>
            <a:off x="6810835" y="3099519"/>
            <a:ext cx="301686" cy="369332"/>
          </a:xfrm>
          <a:prstGeom prst="rect">
            <a:avLst/>
          </a:prstGeom>
          <a:noFill/>
        </p:spPr>
        <p:txBody>
          <a:bodyPr wrap="none" rtlCol="0">
            <a:spAutoFit/>
          </a:bodyPr>
          <a:lstStyle/>
          <a:p>
            <a:r>
              <a:rPr lang="de-DE" dirty="0" smtClean="0"/>
              <a:t>1</a:t>
            </a:r>
            <a:endParaRPr lang="de-DE" dirty="0"/>
          </a:p>
        </p:txBody>
      </p:sp>
      <p:sp>
        <p:nvSpPr>
          <p:cNvPr id="72" name="Textfeld 71"/>
          <p:cNvSpPr txBox="1"/>
          <p:nvPr/>
        </p:nvSpPr>
        <p:spPr>
          <a:xfrm>
            <a:off x="6057693" y="3045381"/>
            <a:ext cx="359394" cy="369332"/>
          </a:xfrm>
          <a:prstGeom prst="rect">
            <a:avLst/>
          </a:prstGeom>
          <a:noFill/>
        </p:spPr>
        <p:txBody>
          <a:bodyPr wrap="none" rtlCol="0">
            <a:spAutoFit/>
          </a:bodyPr>
          <a:lstStyle/>
          <a:p>
            <a:r>
              <a:rPr lang="de-DE" dirty="0"/>
              <a:t>6</a:t>
            </a:r>
            <a:r>
              <a:rPr lang="de-DE" dirty="0" smtClean="0"/>
              <a:t>.</a:t>
            </a:r>
            <a:endParaRPr lang="de-DE" dirty="0"/>
          </a:p>
        </p:txBody>
      </p:sp>
      <p:sp>
        <p:nvSpPr>
          <p:cNvPr id="73" name="Textfeld 72"/>
          <p:cNvSpPr txBox="1"/>
          <p:nvPr/>
        </p:nvSpPr>
        <p:spPr>
          <a:xfrm>
            <a:off x="8782495" y="3439792"/>
            <a:ext cx="3259350" cy="2316147"/>
          </a:xfrm>
          <a:prstGeom prst="rect">
            <a:avLst/>
          </a:prstGeom>
          <a:noFill/>
        </p:spPr>
        <p:txBody>
          <a:bodyPr wrap="square" rtlCol="0">
            <a:noAutofit/>
          </a:bodyPr>
          <a:lstStyle/>
          <a:p>
            <a:r>
              <a:rPr lang="de-DE" dirty="0" smtClean="0"/>
              <a:t>P.S. Das ganze Beispiel können Sie natürlich auch umgekehrt auf der jeweils anderen Seite der Konten buchen, je nachdem, ob Sie Aktiv- oder Passivkonten wählen. Aber in die Tiefen der Bilanzierung und Buchführung wollen wir hier nicht einsteigen!</a:t>
            </a:r>
            <a:endParaRPr lang="de-DE" dirty="0"/>
          </a:p>
        </p:txBody>
      </p:sp>
      <p:sp>
        <p:nvSpPr>
          <p:cNvPr id="43" name="Textfeld 42"/>
          <p:cNvSpPr txBox="1"/>
          <p:nvPr/>
        </p:nvSpPr>
        <p:spPr>
          <a:xfrm>
            <a:off x="6053436" y="5936071"/>
            <a:ext cx="6138564" cy="863740"/>
          </a:xfrm>
          <a:prstGeom prst="rect">
            <a:avLst/>
          </a:prstGeom>
          <a:noFill/>
        </p:spPr>
        <p:txBody>
          <a:bodyPr wrap="square" rtlCol="0">
            <a:noAutofit/>
          </a:bodyPr>
          <a:lstStyle/>
          <a:p>
            <a:r>
              <a:rPr lang="de-DE" dirty="0" smtClean="0"/>
              <a:t>Die Kontenform ist die klassische Form der </a:t>
            </a:r>
            <a:r>
              <a:rPr lang="de-DE" dirty="0" err="1" smtClean="0"/>
              <a:t>Rechungslegung</a:t>
            </a:r>
            <a:r>
              <a:rPr lang="de-DE" dirty="0" smtClean="0"/>
              <a:t>, und wird damit auch in der Makroökonomie z.B. seitens des statistischen Bundesamtes verwendet</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6" grpId="0"/>
      <p:bldP spid="21" grpId="0"/>
      <p:bldP spid="30" grpId="0"/>
      <p:bldP spid="31" grpId="0"/>
      <p:bldP spid="32" grpId="0"/>
      <p:bldP spid="39" grpId="0"/>
      <p:bldP spid="41" grpId="0"/>
      <p:bldP spid="42" grpId="0"/>
      <p:bldP spid="53" grpId="0"/>
      <p:bldP spid="54" grpId="0"/>
      <p:bldP spid="55" grpId="0"/>
      <p:bldP spid="63" grpId="0"/>
      <p:bldP spid="64" grpId="0"/>
      <p:bldP spid="59" grpId="0"/>
      <p:bldP spid="66" grpId="0"/>
      <p:bldP spid="67" grpId="0"/>
      <p:bldP spid="68" grpId="0"/>
      <p:bldP spid="71" grpId="0"/>
      <p:bldP spid="72" grpId="0"/>
      <p:bldP spid="73"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extLst>
              <p:ext uri="{D42A27DB-BD31-4B8C-83A1-F6EECF244321}">
                <p14:modId xmlns:p14="http://schemas.microsoft.com/office/powerpoint/2010/main" val="3829046270"/>
              </p:ext>
            </p:extLst>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extfeld 1"/>
          <p:cNvSpPr txBox="1"/>
          <p:nvPr/>
        </p:nvSpPr>
        <p:spPr>
          <a:xfrm>
            <a:off x="2722413" y="3280848"/>
            <a:ext cx="670376" cy="369332"/>
          </a:xfrm>
          <a:prstGeom prst="rect">
            <a:avLst/>
          </a:prstGeom>
          <a:noFill/>
        </p:spPr>
        <p:txBody>
          <a:bodyPr wrap="none" rtlCol="0">
            <a:spAutoFit/>
          </a:bodyPr>
          <a:lstStyle/>
          <a:p>
            <a:r>
              <a:rPr lang="de-DE" dirty="0" smtClean="0"/>
              <a:t>2 (1.)</a:t>
            </a:r>
            <a:endParaRPr lang="de-DE" dirty="0"/>
          </a:p>
        </p:txBody>
      </p:sp>
      <p:sp>
        <p:nvSpPr>
          <p:cNvPr id="5" name="Textfeld 4"/>
          <p:cNvSpPr txBox="1"/>
          <p:nvPr/>
        </p:nvSpPr>
        <p:spPr>
          <a:xfrm>
            <a:off x="5760371" y="3280848"/>
            <a:ext cx="670376" cy="369332"/>
          </a:xfrm>
          <a:prstGeom prst="rect">
            <a:avLst/>
          </a:prstGeom>
          <a:noFill/>
        </p:spPr>
        <p:txBody>
          <a:bodyPr wrap="none" rtlCol="0">
            <a:spAutoFit/>
          </a:bodyPr>
          <a:lstStyle/>
          <a:p>
            <a:r>
              <a:rPr lang="de-DE" dirty="0" smtClean="0"/>
              <a:t>1 (2.)</a:t>
            </a:r>
            <a:endParaRPr lang="de-DE" dirty="0"/>
          </a:p>
        </p:txBody>
      </p:sp>
      <p:sp>
        <p:nvSpPr>
          <p:cNvPr id="6" name="Textfeld 5"/>
          <p:cNvSpPr txBox="1"/>
          <p:nvPr/>
        </p:nvSpPr>
        <p:spPr>
          <a:xfrm>
            <a:off x="4281049" y="3280848"/>
            <a:ext cx="670376" cy="369332"/>
          </a:xfrm>
          <a:prstGeom prst="rect">
            <a:avLst/>
          </a:prstGeom>
          <a:noFill/>
        </p:spPr>
        <p:txBody>
          <a:bodyPr wrap="none" rtlCol="0">
            <a:spAutoFit/>
          </a:bodyPr>
          <a:lstStyle/>
          <a:p>
            <a:r>
              <a:rPr lang="de-DE" dirty="0" smtClean="0"/>
              <a:t>2 (3.)</a:t>
            </a:r>
            <a:endParaRPr lang="de-DE" dirty="0"/>
          </a:p>
        </p:txBody>
      </p:sp>
      <p:sp>
        <p:nvSpPr>
          <p:cNvPr id="7" name="Textfeld 6"/>
          <p:cNvSpPr txBox="1"/>
          <p:nvPr/>
        </p:nvSpPr>
        <p:spPr>
          <a:xfrm>
            <a:off x="2618504" y="4292230"/>
            <a:ext cx="670376" cy="369332"/>
          </a:xfrm>
          <a:prstGeom prst="rect">
            <a:avLst/>
          </a:prstGeom>
          <a:noFill/>
        </p:spPr>
        <p:txBody>
          <a:bodyPr wrap="none" rtlCol="0">
            <a:spAutoFit/>
          </a:bodyPr>
          <a:lstStyle/>
          <a:p>
            <a:r>
              <a:rPr lang="de-DE" dirty="0" smtClean="0"/>
              <a:t>1 (4.)</a:t>
            </a:r>
            <a:endParaRPr lang="de-DE" dirty="0"/>
          </a:p>
        </p:txBody>
      </p:sp>
      <p:sp>
        <p:nvSpPr>
          <p:cNvPr id="8" name="Textfeld 7"/>
          <p:cNvSpPr txBox="1"/>
          <p:nvPr/>
        </p:nvSpPr>
        <p:spPr>
          <a:xfrm>
            <a:off x="2582297" y="5178921"/>
            <a:ext cx="670376" cy="369332"/>
          </a:xfrm>
          <a:prstGeom prst="rect">
            <a:avLst/>
          </a:prstGeom>
          <a:noFill/>
        </p:spPr>
        <p:txBody>
          <a:bodyPr wrap="none" rtlCol="0">
            <a:spAutoFit/>
          </a:bodyPr>
          <a:lstStyle/>
          <a:p>
            <a:r>
              <a:rPr lang="de-DE" dirty="0" smtClean="0"/>
              <a:t>2 (5.)</a:t>
            </a:r>
            <a:endParaRPr lang="de-DE" dirty="0"/>
          </a:p>
        </p:txBody>
      </p:sp>
      <p:sp>
        <p:nvSpPr>
          <p:cNvPr id="9" name="Textfeld 8"/>
          <p:cNvSpPr txBox="1"/>
          <p:nvPr/>
        </p:nvSpPr>
        <p:spPr>
          <a:xfrm>
            <a:off x="4281049" y="4225819"/>
            <a:ext cx="301686" cy="369332"/>
          </a:xfrm>
          <a:prstGeom prst="rect">
            <a:avLst/>
          </a:prstGeom>
          <a:noFill/>
        </p:spPr>
        <p:txBody>
          <a:bodyPr wrap="none" rtlCol="0">
            <a:spAutoFit/>
          </a:bodyPr>
          <a:lstStyle/>
          <a:p>
            <a:r>
              <a:rPr lang="de-DE" dirty="0" smtClean="0"/>
              <a:t>0</a:t>
            </a:r>
            <a:endParaRPr lang="de-DE" dirty="0"/>
          </a:p>
        </p:txBody>
      </p:sp>
      <p:sp>
        <p:nvSpPr>
          <p:cNvPr id="10" name="Textfeld 9"/>
          <p:cNvSpPr txBox="1"/>
          <p:nvPr/>
        </p:nvSpPr>
        <p:spPr>
          <a:xfrm>
            <a:off x="5749194" y="5130430"/>
            <a:ext cx="301686" cy="369332"/>
          </a:xfrm>
          <a:prstGeom prst="rect">
            <a:avLst/>
          </a:prstGeom>
          <a:noFill/>
        </p:spPr>
        <p:txBody>
          <a:bodyPr wrap="none" rtlCol="0">
            <a:spAutoFit/>
          </a:bodyPr>
          <a:lstStyle/>
          <a:p>
            <a:r>
              <a:rPr lang="de-DE" dirty="0" smtClean="0"/>
              <a:t>0</a:t>
            </a:r>
            <a:endParaRPr lang="de-DE" dirty="0"/>
          </a:p>
        </p:txBody>
      </p:sp>
      <p:sp>
        <p:nvSpPr>
          <p:cNvPr id="3" name="Textfeld 2"/>
          <p:cNvSpPr txBox="1"/>
          <p:nvPr/>
        </p:nvSpPr>
        <p:spPr>
          <a:xfrm>
            <a:off x="6975765" y="447675"/>
            <a:ext cx="5216236" cy="612198"/>
          </a:xfrm>
          <a:prstGeom prst="rect">
            <a:avLst/>
          </a:prstGeom>
          <a:noFill/>
        </p:spPr>
        <p:txBody>
          <a:bodyPr wrap="square" rtlCol="0">
            <a:noAutofit/>
          </a:bodyPr>
          <a:lstStyle/>
          <a:p>
            <a:r>
              <a:rPr lang="de-DE" dirty="0" smtClean="0"/>
              <a:t>Da E und H zu sich selbst jeweils keine Verflechtungen haben, können wir dort jeweils eine 0 eintragen</a:t>
            </a:r>
            <a:endParaRPr lang="de-DE" dirty="0"/>
          </a:p>
        </p:txBody>
      </p:sp>
      <p:sp>
        <p:nvSpPr>
          <p:cNvPr id="12" name="Textfeld 11"/>
          <p:cNvSpPr txBox="1"/>
          <p:nvPr/>
        </p:nvSpPr>
        <p:spPr>
          <a:xfrm>
            <a:off x="6975764" y="1115008"/>
            <a:ext cx="5216236" cy="923925"/>
          </a:xfrm>
          <a:prstGeom prst="rect">
            <a:avLst/>
          </a:prstGeom>
          <a:noFill/>
        </p:spPr>
        <p:txBody>
          <a:bodyPr wrap="square" rtlCol="0">
            <a:noAutofit/>
          </a:bodyPr>
          <a:lstStyle/>
          <a:p>
            <a:r>
              <a:rPr lang="de-DE" dirty="0" smtClean="0"/>
              <a:t>Dem Abschluss der Konten entsprechen jetzt die Gleichheit der jeweils zugehörigen Zeilen und Spaltensummen</a:t>
            </a:r>
            <a:endParaRPr lang="de-DE" dirty="0"/>
          </a:p>
        </p:txBody>
      </p:sp>
      <p:sp>
        <p:nvSpPr>
          <p:cNvPr id="13" name="Textfeld 12"/>
          <p:cNvSpPr txBox="1"/>
          <p:nvPr/>
        </p:nvSpPr>
        <p:spPr>
          <a:xfrm>
            <a:off x="6975764" y="2038934"/>
            <a:ext cx="5216236" cy="690412"/>
          </a:xfrm>
          <a:prstGeom prst="rect">
            <a:avLst/>
          </a:prstGeom>
          <a:noFill/>
        </p:spPr>
        <p:txBody>
          <a:bodyPr wrap="square" rtlCol="0">
            <a:noAutofit/>
          </a:bodyPr>
          <a:lstStyle/>
          <a:p>
            <a:r>
              <a:rPr lang="de-DE" dirty="0" smtClean="0"/>
              <a:t>Bei P gilt wieder, dass die 1. Zeilensumme=5 der 1. Spaltensumme=5 schon entspricht</a:t>
            </a:r>
            <a:endParaRPr lang="de-DE" dirty="0"/>
          </a:p>
        </p:txBody>
      </p:sp>
      <p:sp>
        <p:nvSpPr>
          <p:cNvPr id="14" name="Textfeld 13"/>
          <p:cNvSpPr txBox="1"/>
          <p:nvPr/>
        </p:nvSpPr>
        <p:spPr>
          <a:xfrm>
            <a:off x="6975764" y="2729346"/>
            <a:ext cx="5216236" cy="690412"/>
          </a:xfrm>
          <a:prstGeom prst="rect">
            <a:avLst/>
          </a:prstGeom>
          <a:noFill/>
        </p:spPr>
        <p:txBody>
          <a:bodyPr wrap="square" rtlCol="0">
            <a:noAutofit/>
          </a:bodyPr>
          <a:lstStyle/>
          <a:p>
            <a:r>
              <a:rPr lang="de-DE" dirty="0" smtClean="0"/>
              <a:t>Während bei E und H wieder jeweils eine Diskrepanz von 1 auftritt</a:t>
            </a:r>
            <a:endParaRPr lang="de-DE" dirty="0"/>
          </a:p>
        </p:txBody>
      </p:sp>
      <p:sp>
        <p:nvSpPr>
          <p:cNvPr id="15" name="Textfeld 14"/>
          <p:cNvSpPr txBox="1"/>
          <p:nvPr/>
        </p:nvSpPr>
        <p:spPr>
          <a:xfrm>
            <a:off x="6975764" y="3304974"/>
            <a:ext cx="5216236" cy="987256"/>
          </a:xfrm>
          <a:prstGeom prst="rect">
            <a:avLst/>
          </a:prstGeom>
          <a:noFill/>
        </p:spPr>
        <p:txBody>
          <a:bodyPr wrap="square" rtlCol="0">
            <a:noAutofit/>
          </a:bodyPr>
          <a:lstStyle/>
          <a:p>
            <a:r>
              <a:rPr lang="de-DE" dirty="0" smtClean="0"/>
              <a:t>Wieder kann dies ausgeglichen werden, indem</a:t>
            </a:r>
          </a:p>
          <a:p>
            <a:endParaRPr lang="de-DE" dirty="0"/>
          </a:p>
          <a:p>
            <a:r>
              <a:rPr lang="de-DE" dirty="0"/>
              <a:t>6. E für 1 Einheit Handelserzeugnisse von H kauft</a:t>
            </a:r>
          </a:p>
          <a:p>
            <a:r>
              <a:rPr lang="de-DE" dirty="0" smtClean="0"/>
              <a:t> </a:t>
            </a:r>
            <a:endParaRPr lang="de-DE" dirty="0"/>
          </a:p>
        </p:txBody>
      </p:sp>
      <p:sp>
        <p:nvSpPr>
          <p:cNvPr id="16" name="Textfeld 15"/>
          <p:cNvSpPr txBox="1"/>
          <p:nvPr/>
        </p:nvSpPr>
        <p:spPr>
          <a:xfrm>
            <a:off x="5737577" y="4164595"/>
            <a:ext cx="670376" cy="369332"/>
          </a:xfrm>
          <a:prstGeom prst="rect">
            <a:avLst/>
          </a:prstGeom>
          <a:noFill/>
        </p:spPr>
        <p:txBody>
          <a:bodyPr wrap="none" rtlCol="0">
            <a:spAutoFit/>
          </a:bodyPr>
          <a:lstStyle/>
          <a:p>
            <a:r>
              <a:rPr lang="de-DE" dirty="0" smtClean="0"/>
              <a:t>1 (6.)</a:t>
            </a:r>
            <a:endParaRPr lang="de-DE" dirty="0"/>
          </a:p>
        </p:txBody>
      </p:sp>
      <p:sp>
        <p:nvSpPr>
          <p:cNvPr id="17" name="Textfeld 16"/>
          <p:cNvSpPr txBox="1"/>
          <p:nvPr/>
        </p:nvSpPr>
        <p:spPr>
          <a:xfrm>
            <a:off x="6975764" y="4541346"/>
            <a:ext cx="5216236" cy="589084"/>
          </a:xfrm>
          <a:prstGeom prst="rect">
            <a:avLst/>
          </a:prstGeom>
          <a:noFill/>
        </p:spPr>
        <p:txBody>
          <a:bodyPr wrap="square" rtlCol="0">
            <a:noAutofit/>
          </a:bodyPr>
          <a:lstStyle/>
          <a:p>
            <a:r>
              <a:rPr lang="de-DE" dirty="0" smtClean="0"/>
              <a:t>Und für H an E tragen wir eine 0 ein</a:t>
            </a:r>
            <a:endParaRPr lang="de-DE" dirty="0"/>
          </a:p>
          <a:p>
            <a:r>
              <a:rPr lang="de-DE" dirty="0" smtClean="0"/>
              <a:t> </a:t>
            </a:r>
            <a:endParaRPr lang="de-DE" dirty="0"/>
          </a:p>
        </p:txBody>
      </p:sp>
      <p:sp>
        <p:nvSpPr>
          <p:cNvPr id="18" name="Textfeld 17"/>
          <p:cNvSpPr txBox="1"/>
          <p:nvPr/>
        </p:nvSpPr>
        <p:spPr>
          <a:xfrm>
            <a:off x="4224074" y="5178921"/>
            <a:ext cx="301686" cy="369332"/>
          </a:xfrm>
          <a:prstGeom prst="rect">
            <a:avLst/>
          </a:prstGeom>
          <a:noFill/>
        </p:spPr>
        <p:txBody>
          <a:bodyPr wrap="none" rtlCol="0">
            <a:spAutoFit/>
          </a:bodyPr>
          <a:lstStyle/>
          <a:p>
            <a:r>
              <a:rPr lang="de-DE" dirty="0" smtClean="0"/>
              <a:t>0</a:t>
            </a:r>
            <a:endParaRPr lang="de-DE" dirty="0"/>
          </a:p>
        </p:txBody>
      </p:sp>
      <p:sp>
        <p:nvSpPr>
          <p:cNvPr id="19" name="Textfeld 18"/>
          <p:cNvSpPr txBox="1"/>
          <p:nvPr/>
        </p:nvSpPr>
        <p:spPr>
          <a:xfrm>
            <a:off x="6934201" y="5206215"/>
            <a:ext cx="5216236" cy="1455050"/>
          </a:xfrm>
          <a:prstGeom prst="rect">
            <a:avLst/>
          </a:prstGeom>
          <a:noFill/>
        </p:spPr>
        <p:txBody>
          <a:bodyPr wrap="square" rtlCol="0">
            <a:noAutofit/>
          </a:bodyPr>
          <a:lstStyle/>
          <a:p>
            <a:r>
              <a:rPr lang="de-DE" dirty="0" smtClean="0"/>
              <a:t>Die Matrixform wird bei </a:t>
            </a:r>
            <a:r>
              <a:rPr lang="de-DE" dirty="0"/>
              <a:t>D</a:t>
            </a:r>
            <a:r>
              <a:rPr lang="de-DE" dirty="0" smtClean="0"/>
              <a:t>arstellungen in der Ökonomie häufig in der Input-Output-Analyse verwendet, da man über die Koeffizienten die quantitativen Verflechtungen zwischen Sektoren sehr einfach analysieren kann</a:t>
            </a:r>
            <a:endParaRPr lang="de-DE" dirty="0"/>
          </a:p>
          <a:p>
            <a:r>
              <a:rPr lang="de-DE" dirty="0" smtClean="0"/>
              <a:t> </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3" grpId="0"/>
      <p:bldP spid="12" grpId="0"/>
      <p:bldP spid="13"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grpSp>
        <p:nvGrpSpPr>
          <p:cNvPr id="35" name="Gruppieren 34"/>
          <p:cNvGrpSpPr/>
          <p:nvPr/>
        </p:nvGrpSpPr>
        <p:grpSpPr>
          <a:xfrm>
            <a:off x="2750637" y="1570086"/>
            <a:ext cx="1015620" cy="682148"/>
            <a:chOff x="7769763" y="2353332"/>
            <a:chExt cx="1015620" cy="682148"/>
          </a:xfrm>
        </p:grpSpPr>
        <p:sp>
          <p:nvSpPr>
            <p:cNvPr id="2" name="Freihandform 1"/>
            <p:cNvSpPr/>
            <p:nvPr/>
          </p:nvSpPr>
          <p:spPr>
            <a:xfrm>
              <a:off x="7769763" y="2353332"/>
              <a:ext cx="1015620" cy="682148"/>
            </a:xfrm>
            <a:custGeom>
              <a:avLst/>
              <a:gdLst>
                <a:gd name="connsiteX0" fmla="*/ 309057 w 1015620"/>
                <a:gd name="connsiteY0" fmla="*/ 682148 h 682148"/>
                <a:gd name="connsiteX1" fmla="*/ 31966 w 1015620"/>
                <a:gd name="connsiteY1" fmla="*/ 105799 h 682148"/>
                <a:gd name="connsiteX2" fmla="*/ 968533 w 1015620"/>
                <a:gd name="connsiteY2" fmla="*/ 39297 h 682148"/>
                <a:gd name="connsiteX3" fmla="*/ 885406 w 1015620"/>
                <a:gd name="connsiteY3" fmla="*/ 543603 h 682148"/>
                <a:gd name="connsiteX4" fmla="*/ 885406 w 1015620"/>
                <a:gd name="connsiteY4" fmla="*/ 543603 h 682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5620" h="682148">
                  <a:moveTo>
                    <a:pt x="309057" y="682148"/>
                  </a:moveTo>
                  <a:cubicBezTo>
                    <a:pt x="115555" y="447544"/>
                    <a:pt x="-77947" y="212941"/>
                    <a:pt x="31966" y="105799"/>
                  </a:cubicBezTo>
                  <a:cubicBezTo>
                    <a:pt x="141879" y="-1343"/>
                    <a:pt x="826293" y="-33670"/>
                    <a:pt x="968533" y="39297"/>
                  </a:cubicBezTo>
                  <a:cubicBezTo>
                    <a:pt x="1110773" y="112264"/>
                    <a:pt x="885406" y="543603"/>
                    <a:pt x="885406" y="543603"/>
                  </a:cubicBezTo>
                  <a:lnTo>
                    <a:pt x="885406" y="54360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 name="Gerade Verbindung mit Pfeil 3"/>
            <p:cNvCxnSpPr/>
            <p:nvPr/>
          </p:nvCxnSpPr>
          <p:spPr>
            <a:xfrm flipH="1">
              <a:off x="8594849" y="2825472"/>
              <a:ext cx="89851" cy="172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 name="Textfeld 6"/>
          <p:cNvSpPr txBox="1"/>
          <p:nvPr/>
        </p:nvSpPr>
        <p:spPr>
          <a:xfrm>
            <a:off x="2995974" y="1125069"/>
            <a:ext cx="670376" cy="369332"/>
          </a:xfrm>
          <a:prstGeom prst="rect">
            <a:avLst/>
          </a:prstGeom>
          <a:noFill/>
        </p:spPr>
        <p:txBody>
          <a:bodyPr wrap="none" rtlCol="0">
            <a:spAutoFit/>
          </a:bodyPr>
          <a:lstStyle/>
          <a:p>
            <a:r>
              <a:rPr lang="de-DE" dirty="0" smtClean="0"/>
              <a:t>2 (1.)</a:t>
            </a:r>
            <a:endParaRPr lang="de-DE" dirty="0"/>
          </a:p>
        </p:txBody>
      </p:sp>
      <p:cxnSp>
        <p:nvCxnSpPr>
          <p:cNvPr id="9" name="Gerade Verbindung mit Pfeil 8"/>
          <p:cNvCxnSpPr/>
          <p:nvPr/>
        </p:nvCxnSpPr>
        <p:spPr>
          <a:xfrm>
            <a:off x="3666350" y="2439411"/>
            <a:ext cx="1634836" cy="24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a:off x="1333245" y="2427316"/>
            <a:ext cx="1798320" cy="2650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flipV="1">
            <a:off x="1144823" y="2370513"/>
            <a:ext cx="1851151" cy="2707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H="1" flipV="1">
            <a:off x="3802106" y="2292928"/>
            <a:ext cx="1823277" cy="2637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stCxn id="38918" idx="3"/>
            <a:endCxn id="38917" idx="1"/>
          </p:cNvCxnSpPr>
          <p:nvPr/>
        </p:nvCxnSpPr>
        <p:spPr>
          <a:xfrm flipV="1">
            <a:off x="1398833" y="5308670"/>
            <a:ext cx="3984240" cy="73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Ellipse 18"/>
          <p:cNvSpPr/>
          <p:nvPr/>
        </p:nvSpPr>
        <p:spPr>
          <a:xfrm>
            <a:off x="2232405" y="957126"/>
            <a:ext cx="2353887" cy="2041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a:off x="4368228" y="4225482"/>
            <a:ext cx="2353887" cy="2041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a:off x="236513" y="4288092"/>
            <a:ext cx="2117374" cy="2041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3915916" y="3625318"/>
            <a:ext cx="670376" cy="369332"/>
          </a:xfrm>
          <a:prstGeom prst="rect">
            <a:avLst/>
          </a:prstGeom>
          <a:noFill/>
        </p:spPr>
        <p:txBody>
          <a:bodyPr wrap="none" rtlCol="0">
            <a:spAutoFit/>
          </a:bodyPr>
          <a:lstStyle/>
          <a:p>
            <a:r>
              <a:rPr lang="de-DE" dirty="0"/>
              <a:t>1</a:t>
            </a:r>
            <a:r>
              <a:rPr lang="de-DE" dirty="0" smtClean="0"/>
              <a:t> (2.)</a:t>
            </a:r>
            <a:endParaRPr lang="de-DE" dirty="0"/>
          </a:p>
        </p:txBody>
      </p:sp>
      <p:sp>
        <p:nvSpPr>
          <p:cNvPr id="29" name="Textfeld 28"/>
          <p:cNvSpPr txBox="1"/>
          <p:nvPr/>
        </p:nvSpPr>
        <p:spPr>
          <a:xfrm>
            <a:off x="2415449" y="3420459"/>
            <a:ext cx="670376" cy="369332"/>
          </a:xfrm>
          <a:prstGeom prst="rect">
            <a:avLst/>
          </a:prstGeom>
          <a:noFill/>
        </p:spPr>
        <p:txBody>
          <a:bodyPr wrap="none" rtlCol="0">
            <a:spAutoFit/>
          </a:bodyPr>
          <a:lstStyle/>
          <a:p>
            <a:r>
              <a:rPr lang="de-DE" dirty="0" smtClean="0"/>
              <a:t>2 (3.)</a:t>
            </a:r>
            <a:endParaRPr lang="de-DE" dirty="0"/>
          </a:p>
        </p:txBody>
      </p:sp>
      <p:sp>
        <p:nvSpPr>
          <p:cNvPr id="30" name="Textfeld 29"/>
          <p:cNvSpPr txBox="1"/>
          <p:nvPr/>
        </p:nvSpPr>
        <p:spPr>
          <a:xfrm>
            <a:off x="4527957" y="3062815"/>
            <a:ext cx="670376" cy="369332"/>
          </a:xfrm>
          <a:prstGeom prst="rect">
            <a:avLst/>
          </a:prstGeom>
          <a:noFill/>
        </p:spPr>
        <p:txBody>
          <a:bodyPr wrap="none" rtlCol="0">
            <a:spAutoFit/>
          </a:bodyPr>
          <a:lstStyle/>
          <a:p>
            <a:r>
              <a:rPr lang="de-DE" dirty="0"/>
              <a:t>1</a:t>
            </a:r>
            <a:r>
              <a:rPr lang="de-DE" dirty="0" smtClean="0"/>
              <a:t> (5.)</a:t>
            </a:r>
            <a:endParaRPr lang="de-DE" dirty="0"/>
          </a:p>
        </p:txBody>
      </p:sp>
      <p:sp>
        <p:nvSpPr>
          <p:cNvPr id="31" name="Textfeld 30"/>
          <p:cNvSpPr txBox="1"/>
          <p:nvPr/>
        </p:nvSpPr>
        <p:spPr>
          <a:xfrm>
            <a:off x="1562029" y="3262708"/>
            <a:ext cx="670376" cy="369332"/>
          </a:xfrm>
          <a:prstGeom prst="rect">
            <a:avLst/>
          </a:prstGeom>
          <a:noFill/>
        </p:spPr>
        <p:txBody>
          <a:bodyPr wrap="none" rtlCol="0">
            <a:spAutoFit/>
          </a:bodyPr>
          <a:lstStyle/>
          <a:p>
            <a:r>
              <a:rPr lang="de-DE" dirty="0"/>
              <a:t>1</a:t>
            </a:r>
            <a:r>
              <a:rPr lang="de-DE" dirty="0" smtClean="0"/>
              <a:t> (4.)</a:t>
            </a:r>
            <a:endParaRPr lang="de-DE" dirty="0"/>
          </a:p>
        </p:txBody>
      </p:sp>
      <p:sp>
        <p:nvSpPr>
          <p:cNvPr id="32" name="Textfeld 31"/>
          <p:cNvSpPr txBox="1"/>
          <p:nvPr/>
        </p:nvSpPr>
        <p:spPr>
          <a:xfrm>
            <a:off x="2929542" y="5365929"/>
            <a:ext cx="670376" cy="369332"/>
          </a:xfrm>
          <a:prstGeom prst="rect">
            <a:avLst/>
          </a:prstGeom>
          <a:noFill/>
        </p:spPr>
        <p:txBody>
          <a:bodyPr wrap="none" rtlCol="0">
            <a:spAutoFit/>
          </a:bodyPr>
          <a:lstStyle/>
          <a:p>
            <a:r>
              <a:rPr lang="de-DE" dirty="0"/>
              <a:t>1</a:t>
            </a:r>
            <a:r>
              <a:rPr lang="de-DE" dirty="0" smtClean="0"/>
              <a:t> (6.)</a:t>
            </a:r>
            <a:endParaRPr lang="de-DE" dirty="0"/>
          </a:p>
        </p:txBody>
      </p:sp>
      <p:sp>
        <p:nvSpPr>
          <p:cNvPr id="21" name="Textfeld 20"/>
          <p:cNvSpPr txBox="1"/>
          <p:nvPr/>
        </p:nvSpPr>
        <p:spPr>
          <a:xfrm>
            <a:off x="7419109" y="318060"/>
            <a:ext cx="4495799" cy="970413"/>
          </a:xfrm>
          <a:prstGeom prst="rect">
            <a:avLst/>
          </a:prstGeom>
          <a:noFill/>
        </p:spPr>
        <p:txBody>
          <a:bodyPr wrap="square" rtlCol="0">
            <a:noAutofit/>
          </a:bodyPr>
          <a:lstStyle/>
          <a:p>
            <a:r>
              <a:rPr lang="de-DE" dirty="0" smtClean="0"/>
              <a:t>Diesmal muss an jedem Pol die Summe der hineinlaufenden Ströme gleich der Summe der herauslaufenden Ströme</a:t>
            </a:r>
            <a:endParaRPr lang="de-DE" dirty="0"/>
          </a:p>
        </p:txBody>
      </p:sp>
      <p:sp>
        <p:nvSpPr>
          <p:cNvPr id="40" name="Textfeld 39"/>
          <p:cNvSpPr txBox="1"/>
          <p:nvPr/>
        </p:nvSpPr>
        <p:spPr>
          <a:xfrm>
            <a:off x="7419109" y="1281822"/>
            <a:ext cx="4433453" cy="408434"/>
          </a:xfrm>
          <a:prstGeom prst="rect">
            <a:avLst/>
          </a:prstGeom>
          <a:noFill/>
        </p:spPr>
        <p:txBody>
          <a:bodyPr wrap="square" rtlCol="0">
            <a:noAutofit/>
          </a:bodyPr>
          <a:lstStyle/>
          <a:p>
            <a:r>
              <a:rPr lang="de-DE" dirty="0" smtClean="0"/>
              <a:t>Bei P ist dies wieder schon der Fall</a:t>
            </a:r>
            <a:endParaRPr lang="de-DE" dirty="0"/>
          </a:p>
        </p:txBody>
      </p:sp>
      <p:sp>
        <p:nvSpPr>
          <p:cNvPr id="41" name="Textfeld 40"/>
          <p:cNvSpPr txBox="1"/>
          <p:nvPr/>
        </p:nvSpPr>
        <p:spPr>
          <a:xfrm>
            <a:off x="7335982" y="1867995"/>
            <a:ext cx="4856018" cy="1520197"/>
          </a:xfrm>
          <a:prstGeom prst="rect">
            <a:avLst/>
          </a:prstGeom>
          <a:noFill/>
        </p:spPr>
        <p:txBody>
          <a:bodyPr wrap="square" rtlCol="0">
            <a:noAutofit/>
          </a:bodyPr>
          <a:lstStyle/>
          <a:p>
            <a:r>
              <a:rPr lang="de-DE" dirty="0" smtClean="0"/>
              <a:t>Während E und H durch</a:t>
            </a:r>
          </a:p>
          <a:p>
            <a:endParaRPr lang="de-DE" dirty="0"/>
          </a:p>
          <a:p>
            <a:r>
              <a:rPr lang="de-DE" dirty="0"/>
              <a:t>6. E für 1 Einheit Handelserzeugnisse von H </a:t>
            </a:r>
            <a:r>
              <a:rPr lang="de-DE" dirty="0" smtClean="0"/>
              <a:t>kauft</a:t>
            </a:r>
          </a:p>
          <a:p>
            <a:endParaRPr lang="de-DE" dirty="0"/>
          </a:p>
          <a:p>
            <a:r>
              <a:rPr lang="de-DE" dirty="0" smtClean="0"/>
              <a:t>ausgeglichen werden kann!</a:t>
            </a:r>
            <a:endParaRPr lang="de-DE" dirty="0"/>
          </a:p>
          <a:p>
            <a:r>
              <a:rPr lang="de-DE" dirty="0" smtClean="0"/>
              <a:t> </a:t>
            </a:r>
            <a:endParaRPr lang="de-DE" dirty="0"/>
          </a:p>
        </p:txBody>
      </p:sp>
      <p:sp>
        <p:nvSpPr>
          <p:cNvPr id="33" name="Textfeld 32"/>
          <p:cNvSpPr txBox="1"/>
          <p:nvPr/>
        </p:nvSpPr>
        <p:spPr>
          <a:xfrm>
            <a:off x="7288237" y="3527993"/>
            <a:ext cx="4856018" cy="1520197"/>
          </a:xfrm>
          <a:prstGeom prst="rect">
            <a:avLst/>
          </a:prstGeom>
          <a:noFill/>
        </p:spPr>
        <p:txBody>
          <a:bodyPr wrap="square" rtlCol="0">
            <a:noAutofit/>
          </a:bodyPr>
          <a:lstStyle/>
          <a:p>
            <a:r>
              <a:rPr lang="de-DE" dirty="0" smtClean="0"/>
              <a:t>Die grafische Form hat eher didaktische Funktion zur </a:t>
            </a:r>
            <a:r>
              <a:rPr lang="de-DE" dirty="0"/>
              <a:t>V</a:t>
            </a:r>
            <a:r>
              <a:rPr lang="de-DE" dirty="0" smtClean="0"/>
              <a:t>eranschaulichung des Konzepts des Wirtschaftskreislaufs, denn bei vielen Verflechtungen wird dieses Konzept schnell unübersichtlich</a:t>
            </a:r>
            <a:endParaRPr lang="de-DE" dirty="0"/>
          </a:p>
          <a:p>
            <a:r>
              <a:rPr lang="de-DE" dirty="0" smtClean="0"/>
              <a:t> </a:t>
            </a:r>
            <a:endParaRPr lang="de-DE" dirty="0"/>
          </a:p>
        </p:txBody>
      </p:sp>
      <p:sp>
        <p:nvSpPr>
          <p:cNvPr id="34" name="Textfeld 33"/>
          <p:cNvSpPr txBox="1"/>
          <p:nvPr/>
        </p:nvSpPr>
        <p:spPr>
          <a:xfrm>
            <a:off x="7058890" y="5094275"/>
            <a:ext cx="4856018" cy="1520197"/>
          </a:xfrm>
          <a:prstGeom prst="rect">
            <a:avLst/>
          </a:prstGeom>
          <a:noFill/>
        </p:spPr>
        <p:txBody>
          <a:bodyPr wrap="square" rtlCol="0">
            <a:noAutofit/>
          </a:bodyPr>
          <a:lstStyle/>
          <a:p>
            <a:r>
              <a:rPr lang="de-DE" dirty="0" smtClean="0"/>
              <a:t>In der folgenden </a:t>
            </a:r>
            <a:r>
              <a:rPr lang="de-DE" dirty="0" err="1" smtClean="0"/>
              <a:t>darstellung</a:t>
            </a:r>
            <a:r>
              <a:rPr lang="de-DE" dirty="0" smtClean="0"/>
              <a:t> des modernen Wirtschaftskreislaufs werden wir sehen, dass wir mit den zu betrachtenden Verflechtungen schon an die Grenzen stoßen</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26" grpId="0" animBg="1"/>
      <p:bldP spid="27" grpId="0" animBg="1"/>
      <p:bldP spid="28" grpId="0"/>
      <p:bldP spid="29" grpId="0"/>
      <p:bldP spid="30" grpId="0"/>
      <p:bldP spid="31" grpId="0"/>
      <p:bldP spid="32" grpId="0"/>
      <p:bldP spid="21" grpId="0"/>
      <p:bldP spid="40" grpId="0"/>
      <p:bldP spid="41"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1053685"/>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a:t>
            </a:r>
            <a:r>
              <a:rPr lang="de-DE" sz="2177" dirty="0" smtClean="0">
                <a:solidFill>
                  <a:srgbClr val="000000"/>
                </a:solidFill>
              </a:rPr>
              <a:t>Haushalte (H), Staat (S), Unternehmen (U), Ausland (A)</a:t>
            </a:r>
            <a:endParaRPr lang="de-DE" sz="2177" dirty="0">
              <a:solidFill>
                <a:srgbClr val="000000"/>
              </a:solidFill>
            </a:endParaRPr>
          </a:p>
        </p:txBody>
      </p:sp>
      <p:sp>
        <p:nvSpPr>
          <p:cNvPr id="5" name="Text Box 3"/>
          <p:cNvSpPr txBox="1">
            <a:spLocks noChangeArrowheads="1"/>
          </p:cNvSpPr>
          <p:nvPr/>
        </p:nvSpPr>
        <p:spPr bwMode="auto">
          <a:xfrm>
            <a:off x="318358" y="1711499"/>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a:t>
            </a:r>
            <a:r>
              <a:rPr lang="de-DE" sz="2177" dirty="0" smtClean="0">
                <a:solidFill>
                  <a:srgbClr val="000000"/>
                </a:solidFill>
              </a:rPr>
              <a:t>(VÄ) geschlossen</a:t>
            </a:r>
            <a:r>
              <a:rPr lang="de-DE" sz="2177" dirty="0">
                <a:solidFill>
                  <a:srgbClr val="000000"/>
                </a:solidFill>
              </a:rPr>
              <a:t>.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953627"/>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709423"/>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a:t>
            </a:r>
            <a:r>
              <a:rPr lang="de-DE" sz="2177" dirty="0" smtClean="0">
                <a:solidFill>
                  <a:srgbClr val="000000"/>
                </a:solidFill>
              </a:rPr>
              <a:t>Summe </a:t>
            </a:r>
            <a:r>
              <a:rPr lang="de-DE" sz="2177" dirty="0">
                <a:solidFill>
                  <a:srgbClr val="000000"/>
                </a:solidFill>
              </a:rPr>
              <a:t>der Abflüsse </a:t>
            </a:r>
            <a:r>
              <a:rPr lang="de-DE" sz="2177" dirty="0" smtClean="0">
                <a:solidFill>
                  <a:srgbClr val="000000"/>
                </a:solidFill>
              </a:rPr>
              <a:t>entspricht (Kreislaufaxiom!).</a:t>
            </a:r>
            <a:endParaRPr lang="de-DE" sz="2177" dirty="0">
              <a:solidFill>
                <a:srgbClr val="000000"/>
              </a:solidFill>
            </a:endParaRP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Der Wirtschaftskreislauf einer offenen Volkswirtschaft</a:t>
            </a: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smtClean="0"/>
              <a:t>H</a:t>
            </a:r>
            <a:endParaRPr lang="de-DE" dirty="0"/>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smtClean="0"/>
              <a:t>U</a:t>
            </a:r>
            <a:endParaRPr lang="de-DE" dirty="0"/>
          </a:p>
        </p:txBody>
      </p:sp>
      <p:sp>
        <p:nvSpPr>
          <p:cNvPr id="5" name="Textfeld 4"/>
          <p:cNvSpPr txBox="1"/>
          <p:nvPr/>
        </p:nvSpPr>
        <p:spPr>
          <a:xfrm>
            <a:off x="7409186" y="9132"/>
            <a:ext cx="4692759" cy="459228"/>
          </a:xfrm>
          <a:prstGeom prst="rect">
            <a:avLst/>
          </a:prstGeom>
          <a:noFill/>
        </p:spPr>
        <p:txBody>
          <a:bodyPr wrap="square" rtlCol="0">
            <a:noAutofit/>
          </a:bodyPr>
          <a:lstStyle/>
          <a:p>
            <a:r>
              <a:rPr lang="de-DE" sz="1400" dirty="0" smtClean="0"/>
              <a:t>C</a:t>
            </a:r>
            <a:r>
              <a:rPr lang="de-DE" sz="1400" baseline="-25000" dirty="0" smtClean="0"/>
              <a:t>H</a:t>
            </a:r>
            <a:r>
              <a:rPr lang="de-DE" sz="1400" dirty="0" smtClean="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smtClean="0"/>
              <a:t>Y</a:t>
            </a:r>
            <a:r>
              <a:rPr lang="de-DE" sz="1400" baseline="-25000" dirty="0" smtClean="0"/>
              <a:t>H/U</a:t>
            </a:r>
            <a:r>
              <a:rPr lang="de-DE" sz="1400" dirty="0" smtClean="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smtClean="0"/>
              <a:t>T</a:t>
            </a:r>
            <a:r>
              <a:rPr lang="de-DE" sz="1400" baseline="-25000" dirty="0" smtClean="0"/>
              <a:t>H</a:t>
            </a:r>
            <a:r>
              <a:rPr lang="de-DE" sz="1400" dirty="0" smtClean="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smtClean="0"/>
              <a:t>T</a:t>
            </a:r>
            <a:r>
              <a:rPr lang="de-DE" sz="1400" baseline="-25000" dirty="0"/>
              <a:t>U</a:t>
            </a:r>
            <a:r>
              <a:rPr lang="de-DE" sz="1400" dirty="0" smtClean="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smtClean="0"/>
              <a:t>S</a:t>
            </a:r>
            <a:endParaRPr lang="de-DE" dirty="0"/>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smtClean="0"/>
              <a:t>T</a:t>
            </a:r>
            <a:r>
              <a:rPr lang="de-DE" baseline="-25000" dirty="0" smtClean="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smtClean="0"/>
              <a:t>Z</a:t>
            </a:r>
            <a:r>
              <a:rPr lang="de-DE" sz="1400" baseline="-25000" dirty="0" smtClean="0"/>
              <a:t>U</a:t>
            </a:r>
            <a:r>
              <a:rPr lang="de-DE" sz="1400" dirty="0" smtClean="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smtClean="0"/>
              <a:t>Z</a:t>
            </a:r>
            <a:r>
              <a:rPr lang="de-DE" sz="1400" baseline="-25000" dirty="0" smtClean="0"/>
              <a:t>H</a:t>
            </a:r>
            <a:r>
              <a:rPr lang="de-DE" sz="1400" dirty="0" smtClean="0"/>
              <a:t>: Der Staat zahlt </a:t>
            </a:r>
            <a:r>
              <a:rPr lang="de-DE" sz="1400" dirty="0"/>
              <a:t>T</a:t>
            </a:r>
            <a:r>
              <a:rPr lang="de-DE" sz="1400" dirty="0" smtClean="0"/>
              <a: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smtClean="0"/>
              <a:t>Z</a:t>
            </a:r>
            <a:r>
              <a:rPr lang="de-DE" baseline="-25000" dirty="0" smtClean="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smtClean="0"/>
              <a:t>Y</a:t>
            </a:r>
            <a:r>
              <a:rPr lang="de-DE" sz="1400" baseline="-25000" dirty="0" smtClean="0"/>
              <a:t>H/St</a:t>
            </a:r>
            <a:r>
              <a:rPr lang="de-DE" sz="1400" dirty="0" smtClean="0"/>
              <a:t>: Der Staat zahlt </a:t>
            </a:r>
            <a:r>
              <a:rPr lang="de-DE" sz="1400" dirty="0"/>
              <a:t>den Haushalten </a:t>
            </a:r>
            <a:r>
              <a:rPr lang="de-DE" sz="1400" dirty="0" smtClean="0"/>
              <a:t>Löhne (Staatsbedienstete)</a:t>
            </a:r>
            <a:endParaRPr lang="de-DE" sz="1400" baseline="-25000" dirty="0"/>
          </a:p>
        </p:txBody>
      </p:sp>
      <p:sp>
        <p:nvSpPr>
          <p:cNvPr id="38916" name="Rechteck 38915"/>
          <p:cNvSpPr/>
          <p:nvPr/>
        </p:nvSpPr>
        <p:spPr>
          <a:xfrm>
            <a:off x="965687" y="928349"/>
            <a:ext cx="522900" cy="369332"/>
          </a:xfrm>
          <a:prstGeom prst="rect">
            <a:avLst/>
          </a:prstGeom>
        </p:spPr>
        <p:txBody>
          <a:bodyPr wrap="none">
            <a:spAutoFit/>
          </a:bodyPr>
          <a:lstStyle/>
          <a:p>
            <a:r>
              <a:rPr lang="de-DE" dirty="0"/>
              <a:t>Y</a:t>
            </a:r>
            <a:r>
              <a:rPr lang="de-DE" baseline="-25000" dirty="0"/>
              <a:t>H/S</a:t>
            </a:r>
            <a:endParaRPr lang="de-DE" dirty="0"/>
          </a:p>
        </p:txBody>
      </p:sp>
      <p:grpSp>
        <p:nvGrpSpPr>
          <p:cNvPr id="38920" name="Gruppieren 38919"/>
          <p:cNvGrpSpPr/>
          <p:nvPr/>
        </p:nvGrpSpPr>
        <p:grpSpPr>
          <a:xfrm>
            <a:off x="620876" y="810492"/>
            <a:ext cx="2066908" cy="2594263"/>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smtClean="0"/>
              <a:t>A</a:t>
            </a:r>
            <a:endParaRPr lang="de-DE" dirty="0"/>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386532"/>
            <a:ext cx="4787760" cy="383254"/>
          </a:xfrm>
          <a:prstGeom prst="rect">
            <a:avLst/>
          </a:prstGeom>
          <a:noFill/>
        </p:spPr>
        <p:txBody>
          <a:bodyPr wrap="square" rtlCol="0">
            <a:noAutofit/>
          </a:bodyPr>
          <a:lstStyle/>
          <a:p>
            <a:r>
              <a:rPr lang="de-DE" sz="1400" dirty="0" smtClean="0"/>
              <a:t>EX: Exporte (Man beachte die Pfeilrichtung! Es handelt sich um Geldströme!)</a:t>
            </a:r>
            <a:endParaRPr lang="de-DE" sz="1400" baseline="-25000" dirty="0"/>
          </a:p>
        </p:txBody>
      </p:sp>
      <p:sp>
        <p:nvSpPr>
          <p:cNvPr id="48" name="Textfeld 47"/>
          <p:cNvSpPr txBox="1"/>
          <p:nvPr/>
        </p:nvSpPr>
        <p:spPr>
          <a:xfrm>
            <a:off x="7376530" y="2846180"/>
            <a:ext cx="4787760" cy="383254"/>
          </a:xfrm>
          <a:prstGeom prst="rect">
            <a:avLst/>
          </a:prstGeom>
          <a:noFill/>
        </p:spPr>
        <p:txBody>
          <a:bodyPr wrap="square" rtlCol="0">
            <a:noAutofit/>
          </a:bodyPr>
          <a:lstStyle/>
          <a:p>
            <a:r>
              <a:rPr lang="de-DE" sz="1400" dirty="0" smtClean="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smtClean="0"/>
              <a:t>IM</a:t>
            </a:r>
            <a:endParaRPr lang="de-DE" dirty="0"/>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134395"/>
            <a:ext cx="4787760" cy="383254"/>
          </a:xfrm>
          <a:prstGeom prst="rect">
            <a:avLst/>
          </a:prstGeom>
          <a:noFill/>
        </p:spPr>
        <p:txBody>
          <a:bodyPr wrap="square" rtlCol="0">
            <a:noAutofit/>
          </a:bodyPr>
          <a:lstStyle/>
          <a:p>
            <a:r>
              <a:rPr lang="de-DE" sz="1400" dirty="0" smtClean="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smtClean="0"/>
              <a:t>VÄ</a:t>
            </a:r>
            <a:endParaRPr lang="de-DE" dirty="0"/>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3899872"/>
            <a:ext cx="4692760" cy="459228"/>
          </a:xfrm>
          <a:prstGeom prst="rect">
            <a:avLst/>
          </a:prstGeom>
          <a:noFill/>
        </p:spPr>
        <p:txBody>
          <a:bodyPr wrap="square" rtlCol="0">
            <a:noAutofit/>
          </a:bodyPr>
          <a:lstStyle/>
          <a:p>
            <a:r>
              <a:rPr lang="de-DE" sz="1400" dirty="0" smtClean="0"/>
              <a:t>I</a:t>
            </a:r>
            <a:r>
              <a:rPr lang="de-DE" sz="1400" baseline="-25000" dirty="0" smtClean="0"/>
              <a:t>U</a:t>
            </a:r>
            <a:r>
              <a:rPr lang="de-DE" sz="1400" dirty="0" smtClean="0"/>
              <a:t>: Investieren der Unternehmen</a:t>
            </a:r>
            <a:endParaRPr lang="de-DE" sz="1400" baseline="-25000" dirty="0"/>
          </a:p>
        </p:txBody>
      </p:sp>
      <p:sp>
        <p:nvSpPr>
          <p:cNvPr id="81" name="Textfeld 80"/>
          <p:cNvSpPr txBox="1"/>
          <p:nvPr/>
        </p:nvSpPr>
        <p:spPr>
          <a:xfrm>
            <a:off x="7376530" y="4164343"/>
            <a:ext cx="4692760" cy="459228"/>
          </a:xfrm>
          <a:prstGeom prst="rect">
            <a:avLst/>
          </a:prstGeom>
          <a:noFill/>
        </p:spPr>
        <p:txBody>
          <a:bodyPr wrap="square" rtlCol="0">
            <a:noAutofit/>
          </a:bodyPr>
          <a:lstStyle/>
          <a:p>
            <a:r>
              <a:rPr lang="de-DE" sz="1400" dirty="0" smtClean="0"/>
              <a:t>I</a:t>
            </a:r>
            <a:r>
              <a:rPr lang="de-DE" sz="1400" baseline="-25000" dirty="0"/>
              <a:t>H</a:t>
            </a:r>
            <a:r>
              <a:rPr lang="de-DE" sz="1400" dirty="0" smtClean="0"/>
              <a:t>: Investieren der Haushalte</a:t>
            </a:r>
            <a:endParaRPr lang="de-DE" sz="1400" baseline="-25000" dirty="0"/>
          </a:p>
        </p:txBody>
      </p:sp>
      <p:sp>
        <p:nvSpPr>
          <p:cNvPr id="82" name="Textfeld 81"/>
          <p:cNvSpPr txBox="1"/>
          <p:nvPr/>
        </p:nvSpPr>
        <p:spPr>
          <a:xfrm>
            <a:off x="7373641" y="4437207"/>
            <a:ext cx="4692760" cy="459228"/>
          </a:xfrm>
          <a:prstGeom prst="rect">
            <a:avLst/>
          </a:prstGeom>
          <a:noFill/>
        </p:spPr>
        <p:txBody>
          <a:bodyPr wrap="square" rtlCol="0">
            <a:noAutofit/>
          </a:bodyPr>
          <a:lstStyle/>
          <a:p>
            <a:r>
              <a:rPr lang="de-DE" sz="1400" dirty="0" err="1" smtClean="0"/>
              <a:t>I</a:t>
            </a:r>
            <a:r>
              <a:rPr lang="de-DE" sz="1400" baseline="-25000" dirty="0" err="1" smtClean="0"/>
              <a:t>St</a:t>
            </a:r>
            <a:r>
              <a:rPr lang="de-DE" sz="1400" dirty="0" smtClean="0"/>
              <a:t>: Investieren des Staates</a:t>
            </a:r>
            <a:endParaRPr lang="de-DE" sz="1400" baseline="-25000" dirty="0"/>
          </a:p>
        </p:txBody>
      </p:sp>
      <p:sp>
        <p:nvSpPr>
          <p:cNvPr id="83" name="Textfeld 82"/>
          <p:cNvSpPr txBox="1"/>
          <p:nvPr/>
        </p:nvSpPr>
        <p:spPr>
          <a:xfrm>
            <a:off x="7370752" y="4771901"/>
            <a:ext cx="4692760" cy="459228"/>
          </a:xfrm>
          <a:prstGeom prst="rect">
            <a:avLst/>
          </a:prstGeom>
          <a:noFill/>
        </p:spPr>
        <p:txBody>
          <a:bodyPr wrap="square" rtlCol="0">
            <a:noAutofit/>
          </a:bodyPr>
          <a:lstStyle/>
          <a:p>
            <a:r>
              <a:rPr lang="de-DE" sz="1400" dirty="0" smtClean="0"/>
              <a:t>S</a:t>
            </a:r>
            <a:r>
              <a:rPr lang="de-DE" sz="1400" baseline="-25000" dirty="0" smtClean="0"/>
              <a:t>U</a:t>
            </a:r>
            <a:r>
              <a:rPr lang="de-DE" sz="1400" dirty="0" smtClean="0"/>
              <a:t>: Sparen der Unternehmen</a:t>
            </a:r>
            <a:endParaRPr lang="de-DE" sz="1400" baseline="-25000" dirty="0"/>
          </a:p>
        </p:txBody>
      </p:sp>
      <p:sp>
        <p:nvSpPr>
          <p:cNvPr id="84" name="Textfeld 83"/>
          <p:cNvSpPr txBox="1"/>
          <p:nvPr/>
        </p:nvSpPr>
        <p:spPr>
          <a:xfrm>
            <a:off x="7376530" y="5076176"/>
            <a:ext cx="4692760" cy="459228"/>
          </a:xfrm>
          <a:prstGeom prst="rect">
            <a:avLst/>
          </a:prstGeom>
          <a:noFill/>
        </p:spPr>
        <p:txBody>
          <a:bodyPr wrap="square" rtlCol="0">
            <a:noAutofit/>
          </a:bodyPr>
          <a:lstStyle/>
          <a:p>
            <a:r>
              <a:rPr lang="de-DE" sz="1400" dirty="0" smtClean="0"/>
              <a:t>S</a:t>
            </a:r>
            <a:r>
              <a:rPr lang="de-DE" sz="1400" baseline="-25000" dirty="0" smtClean="0"/>
              <a:t>H</a:t>
            </a:r>
            <a:r>
              <a:rPr lang="de-DE" sz="1400" dirty="0" smtClean="0"/>
              <a:t>: Sparen der Haushalte</a:t>
            </a:r>
            <a:endParaRPr lang="de-DE" sz="1400" baseline="-25000" dirty="0"/>
          </a:p>
        </p:txBody>
      </p:sp>
      <p:sp>
        <p:nvSpPr>
          <p:cNvPr id="85" name="Textfeld 84"/>
          <p:cNvSpPr txBox="1"/>
          <p:nvPr/>
        </p:nvSpPr>
        <p:spPr>
          <a:xfrm>
            <a:off x="7370752" y="5378990"/>
            <a:ext cx="4692760" cy="309667"/>
          </a:xfrm>
          <a:prstGeom prst="rect">
            <a:avLst/>
          </a:prstGeom>
          <a:noFill/>
        </p:spPr>
        <p:txBody>
          <a:bodyPr wrap="square" rtlCol="0">
            <a:noAutofit/>
          </a:bodyPr>
          <a:lstStyle/>
          <a:p>
            <a:r>
              <a:rPr lang="de-DE" sz="1400" dirty="0" err="1" smtClean="0"/>
              <a:t>S</a:t>
            </a:r>
            <a:r>
              <a:rPr lang="de-DE" sz="1400" baseline="-25000" dirty="0" err="1" smtClean="0"/>
              <a:t>St</a:t>
            </a:r>
            <a:r>
              <a:rPr lang="de-DE" sz="1400" dirty="0" smtClean="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smtClean="0"/>
              <a:t>I</a:t>
            </a:r>
            <a:r>
              <a:rPr lang="de-DE" baseline="-25000" dirty="0" err="1" smtClean="0"/>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smtClean="0"/>
              <a:t>I</a:t>
            </a:r>
            <a:r>
              <a:rPr lang="de-DE" baseline="-25000" dirty="0" smtClean="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smtClean="0"/>
              <a:t>S</a:t>
            </a:r>
            <a:r>
              <a:rPr lang="de-DE" baseline="-25000" dirty="0" smtClean="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smtClean="0"/>
              <a:t>S</a:t>
            </a:r>
            <a:r>
              <a:rPr lang="de-DE" baseline="-25000" dirty="0" err="1" smtClean="0"/>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smtClean="0"/>
              <a:t>S</a:t>
            </a:r>
            <a:r>
              <a:rPr lang="de-DE" baseline="-25000" dirty="0" smtClean="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smtClean="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smtClean="0"/>
              <a:t>LB=EX-IM-NÜ</a:t>
            </a:r>
            <a:endParaRPr lang="de-DE" dirty="0"/>
          </a:p>
        </p:txBody>
      </p:sp>
      <p:sp>
        <p:nvSpPr>
          <p:cNvPr id="64" name="Textfeld 63"/>
          <p:cNvSpPr txBox="1"/>
          <p:nvPr/>
        </p:nvSpPr>
        <p:spPr>
          <a:xfrm>
            <a:off x="3851831" y="521708"/>
            <a:ext cx="3499968" cy="722017"/>
          </a:xfrm>
          <a:prstGeom prst="rect">
            <a:avLst/>
          </a:prstGeom>
          <a:noFill/>
        </p:spPr>
        <p:txBody>
          <a:bodyPr wrap="square" rtlCol="0">
            <a:noAutofit/>
          </a:bodyPr>
          <a:lstStyle/>
          <a:p>
            <a:r>
              <a:rPr lang="de-DE" sz="1400" dirty="0" smtClean="0"/>
              <a:t>S: Staat	H: Haushalte       A: Ausland</a:t>
            </a:r>
          </a:p>
          <a:p>
            <a:r>
              <a:rPr lang="de-DE" sz="1400" dirty="0" smtClean="0"/>
              <a:t>                       VÄ: Vermögensveränderung</a:t>
            </a:r>
          </a:p>
          <a:p>
            <a:r>
              <a:rPr lang="de-DE" sz="1400" dirty="0"/>
              <a:t> </a:t>
            </a:r>
            <a:r>
              <a:rPr lang="de-DE" sz="1400" dirty="0" smtClean="0"/>
              <a:t>                      U:Unternehmen</a:t>
            </a:r>
          </a:p>
        </p:txBody>
      </p:sp>
    </p:spTree>
    <p:extLst>
      <p:ext uri="{BB962C8B-B14F-4D97-AF65-F5344CB8AC3E}">
        <p14:creationId xmlns:p14="http://schemas.microsoft.com/office/powerpoint/2010/main" val="7856267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9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892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91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9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3892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93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8942"/>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1"/>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7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7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8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6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6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91"/>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85"/>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90"/>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68"/>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93"/>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2" grpId="0"/>
      <p:bldP spid="14" grpId="0"/>
      <p:bldP spid="15" grpId="0"/>
      <p:bldP spid="22" grpId="0"/>
      <p:bldP spid="25" grpId="0"/>
      <p:bldP spid="27" grpId="0"/>
      <p:bldP spid="38912" grpId="0"/>
      <p:bldP spid="34" grpId="0"/>
      <p:bldP spid="35" grpId="0"/>
      <p:bldP spid="38916" grpId="0"/>
      <p:bldP spid="47" grpId="0"/>
      <p:bldP spid="48" grpId="0"/>
      <p:bldP spid="38924" grpId="0"/>
      <p:bldP spid="53" grpId="0"/>
      <p:bldP spid="60" grpId="0"/>
      <p:bldP spid="38930" grpId="0"/>
      <p:bldP spid="80" grpId="0"/>
      <p:bldP spid="81" grpId="0"/>
      <p:bldP spid="82" grpId="0"/>
      <p:bldP spid="83" grpId="0"/>
      <p:bldP spid="84" grpId="0"/>
      <p:bldP spid="85" grpId="0"/>
      <p:bldP spid="38942" grpId="0"/>
      <p:bldP spid="87" grpId="0"/>
      <p:bldP spid="88" grpId="0"/>
      <p:bldP spid="89" grpId="0"/>
      <p:bldP spid="90" grpId="0"/>
      <p:bldP spid="91" grpId="0"/>
      <p:bldP spid="92" grpId="0"/>
      <p:bldP spid="9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1916163" y="1534594"/>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Tree>
    <p:extLst>
      <p:ext uri="{BB962C8B-B14F-4D97-AF65-F5344CB8AC3E}">
        <p14:creationId xmlns:p14="http://schemas.microsoft.com/office/powerpoint/2010/main" val="509116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1650</Words>
  <Application>Microsoft Office PowerPoint</Application>
  <PresentationFormat>Breitbild</PresentationFormat>
  <Paragraphs>259</Paragraphs>
  <Slides>14</Slides>
  <Notes>14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476</cp:revision>
  <dcterms:created xsi:type="dcterms:W3CDTF">2019-02-11T10:45:01Z</dcterms:created>
  <dcterms:modified xsi:type="dcterms:W3CDTF">2021-03-19T10:08:38Z</dcterms:modified>
</cp:coreProperties>
</file>