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66" r:id="rId2"/>
    <p:sldId id="375" r:id="rId3"/>
    <p:sldId id="368" r:id="rId4"/>
    <p:sldId id="369" r:id="rId5"/>
    <p:sldId id="370" r:id="rId6"/>
    <p:sldId id="376" r:id="rId7"/>
    <p:sldId id="972" r:id="rId8"/>
    <p:sldId id="1040" r:id="rId9"/>
    <p:sldId id="423" r:id="rId10"/>
    <p:sldId id="383" r:id="rId11"/>
    <p:sldId id="424" r:id="rId12"/>
    <p:sldId id="425" r:id="rId13"/>
    <p:sldId id="426" r:id="rId14"/>
    <p:sldId id="427"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30" autoAdjust="0"/>
    <p:restoredTop sz="94660"/>
  </p:normalViewPr>
  <p:slideViewPr>
    <p:cSldViewPr snapToGrid="0">
      <p:cViewPr varScale="1">
        <p:scale>
          <a:sx n="76" d="100"/>
          <a:sy n="76" d="100"/>
        </p:scale>
        <p:origin x="630"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19.03.2021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4731750C-C2D9-4EA0-92BE-F14DF5E7411F}"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92163" name="Rectangle 2"/>
          <p:cNvSpPr>
            <a:spLocks noGrp="1" noRot="1" noChangeAspect="1" noChangeArrowheads="1" noTextEdit="1"/>
          </p:cNvSpPr>
          <p:nvPr>
            <p:ph type="sldImg"/>
          </p:nvPr>
        </p:nvSpPr>
        <p:spPr>
          <a:xfrm>
            <a:off x="90488" y="742950"/>
            <a:ext cx="6619875" cy="3724275"/>
          </a:xfrm>
          <a:ln/>
        </p:spPr>
      </p:sp>
      <p:sp>
        <p:nvSpPr>
          <p:cNvPr id="92164"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B34CEDE0-409F-46AA-B625-B229F6EC72C7}" type="slidenum">
              <a:rPr lang="de-DE" altLang="de-DE" smtClean="0">
                <a:latin typeface="Sparkasse Rg" pitchFamily="34" charset="0"/>
              </a:rPr>
              <a:pPr eaLnBrk="1" hangingPunct="1">
                <a:spcBef>
                  <a:spcPct val="0"/>
                </a:spcBef>
                <a:buClrTx/>
                <a:buFontTx/>
                <a:buNone/>
              </a:pPr>
              <a:t>10</a:t>
            </a:fld>
            <a:endParaRPr lang="de-DE" altLang="de-DE">
              <a:latin typeface="Sparkasse Rg" pitchFamily="34" charset="0"/>
            </a:endParaRPr>
          </a:p>
        </p:txBody>
      </p:sp>
      <p:sp>
        <p:nvSpPr>
          <p:cNvPr id="105475" name="Rectangle 2"/>
          <p:cNvSpPr>
            <a:spLocks noGrp="1" noRot="1" noChangeAspect="1" noChangeArrowheads="1" noTextEdit="1"/>
          </p:cNvSpPr>
          <p:nvPr>
            <p:ph type="sldImg"/>
          </p:nvPr>
        </p:nvSpPr>
        <p:spPr>
          <a:xfrm>
            <a:off x="90488" y="742950"/>
            <a:ext cx="6619875" cy="3724275"/>
          </a:xfrm>
          <a:ln/>
        </p:spPr>
      </p:sp>
      <p:sp>
        <p:nvSpPr>
          <p:cNvPr id="105476"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3705611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2544C13F-9959-4DF1-9B30-B723B52168F1}" type="slidenum">
              <a:rPr lang="de-DE" altLang="de-DE" smtClean="0">
                <a:latin typeface="Sparkasse Rg" pitchFamily="34" charset="0"/>
              </a:rPr>
              <a:pPr eaLnBrk="1" hangingPunct="1">
                <a:spcBef>
                  <a:spcPct val="0"/>
                </a:spcBef>
                <a:buClrTx/>
                <a:buFontTx/>
                <a:buNone/>
              </a:pPr>
              <a:t>2</a:t>
            </a:fld>
            <a:endParaRPr lang="de-DE" altLang="de-DE">
              <a:latin typeface="Sparkasse Rg" pitchFamily="34" charset="0"/>
            </a:endParaRPr>
          </a:p>
        </p:txBody>
      </p:sp>
      <p:sp>
        <p:nvSpPr>
          <p:cNvPr id="93187" name="Rectangle 2"/>
          <p:cNvSpPr>
            <a:spLocks noGrp="1" noRot="1" noChangeAspect="1" noChangeArrowheads="1" noTextEdit="1"/>
          </p:cNvSpPr>
          <p:nvPr>
            <p:ph type="sldImg"/>
          </p:nvPr>
        </p:nvSpPr>
        <p:spPr>
          <a:xfrm>
            <a:off x="90488" y="742950"/>
            <a:ext cx="6619875" cy="3724275"/>
          </a:xfrm>
          <a:ln/>
        </p:spPr>
      </p:sp>
      <p:sp>
        <p:nvSpPr>
          <p:cNvPr id="93188"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AB0D5615-F20B-4D76-B320-60E40A97873D}" type="slidenum">
              <a:rPr lang="de-DE" altLang="de-DE" smtClean="0">
                <a:latin typeface="Sparkasse Rg" pitchFamily="34" charset="0"/>
              </a:rPr>
              <a:pPr eaLnBrk="1" hangingPunct="1">
                <a:spcBef>
                  <a:spcPct val="0"/>
                </a:spcBef>
                <a:buClrTx/>
                <a:buFontTx/>
                <a:buNone/>
              </a:pPr>
              <a:t>3</a:t>
            </a:fld>
            <a:endParaRPr lang="de-DE" altLang="de-DE">
              <a:latin typeface="Sparkasse Rg" pitchFamily="34" charset="0"/>
            </a:endParaRPr>
          </a:p>
        </p:txBody>
      </p:sp>
      <p:sp>
        <p:nvSpPr>
          <p:cNvPr id="94211" name="Rectangle 2"/>
          <p:cNvSpPr>
            <a:spLocks noGrp="1" noRot="1" noChangeAspect="1" noChangeArrowheads="1" noTextEdit="1"/>
          </p:cNvSpPr>
          <p:nvPr>
            <p:ph type="sldImg"/>
          </p:nvPr>
        </p:nvSpPr>
        <p:spPr>
          <a:xfrm>
            <a:off x="90488" y="742950"/>
            <a:ext cx="6619875" cy="3724275"/>
          </a:xfrm>
          <a:ln/>
        </p:spPr>
      </p:sp>
      <p:sp>
        <p:nvSpPr>
          <p:cNvPr id="94212"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A45B7816-A449-4EA6-BADC-09902857C389}" type="slidenum">
              <a:rPr lang="de-DE" altLang="de-DE" smtClean="0">
                <a:latin typeface="Sparkasse Rg" pitchFamily="34" charset="0"/>
              </a:rPr>
              <a:pPr eaLnBrk="1" hangingPunct="1">
                <a:spcBef>
                  <a:spcPct val="0"/>
                </a:spcBef>
                <a:buClrTx/>
                <a:buFontTx/>
                <a:buNone/>
              </a:pPr>
              <a:t>4</a:t>
            </a:fld>
            <a:endParaRPr lang="de-DE" altLang="de-DE">
              <a:latin typeface="Sparkasse Rg" pitchFamily="34" charset="0"/>
            </a:endParaRPr>
          </a:p>
        </p:txBody>
      </p:sp>
      <p:sp>
        <p:nvSpPr>
          <p:cNvPr id="95235" name="Rectangle 2"/>
          <p:cNvSpPr>
            <a:spLocks noGrp="1" noRot="1" noChangeAspect="1" noChangeArrowheads="1" noTextEdit="1"/>
          </p:cNvSpPr>
          <p:nvPr>
            <p:ph type="sldImg"/>
          </p:nvPr>
        </p:nvSpPr>
        <p:spPr>
          <a:xfrm>
            <a:off x="90488" y="742950"/>
            <a:ext cx="6619875" cy="3724275"/>
          </a:xfrm>
          <a:ln/>
        </p:spPr>
      </p:sp>
      <p:sp>
        <p:nvSpPr>
          <p:cNvPr id="95236"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6BCA0C5D-FFD6-43C2-8CEA-75241ABDFBD8}" type="slidenum">
              <a:rPr lang="de-DE" altLang="de-DE" smtClean="0">
                <a:latin typeface="Sparkasse Rg" pitchFamily="34" charset="0"/>
              </a:rPr>
              <a:pPr eaLnBrk="1" hangingPunct="1">
                <a:spcBef>
                  <a:spcPct val="0"/>
                </a:spcBef>
                <a:buClrTx/>
                <a:buFontTx/>
                <a:buNone/>
              </a:pPr>
              <a:t>5</a:t>
            </a:fld>
            <a:endParaRPr lang="de-DE" altLang="de-DE">
              <a:latin typeface="Sparkasse Rg" pitchFamily="34" charset="0"/>
            </a:endParaRPr>
          </a:p>
        </p:txBody>
      </p:sp>
      <p:sp>
        <p:nvSpPr>
          <p:cNvPr id="96259" name="Rectangle 2"/>
          <p:cNvSpPr>
            <a:spLocks noGrp="1" noRot="1" noChangeAspect="1" noChangeArrowheads="1" noTextEdit="1"/>
          </p:cNvSpPr>
          <p:nvPr>
            <p:ph type="sldImg"/>
          </p:nvPr>
        </p:nvSpPr>
        <p:spPr>
          <a:xfrm>
            <a:off x="90488" y="742950"/>
            <a:ext cx="6619875" cy="3724275"/>
          </a:xfrm>
          <a:ln/>
        </p:spPr>
      </p:sp>
      <p:sp>
        <p:nvSpPr>
          <p:cNvPr id="96260"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6</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90488" y="742950"/>
            <a:ext cx="6619875" cy="3724275"/>
          </a:xfrm>
          <a:ln/>
        </p:spPr>
      </p:sp>
      <p:sp>
        <p:nvSpPr>
          <p:cNvPr id="97284"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8</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90488" y="742950"/>
            <a:ext cx="6619875" cy="3724275"/>
          </a:xfrm>
          <a:ln/>
        </p:spPr>
      </p:sp>
      <p:sp>
        <p:nvSpPr>
          <p:cNvPr id="97284"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98376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19.03.2021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19.03.2021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19.03.2021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19.03.2021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19.03.2021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19.03.2021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19.03.2021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19.03.2021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19.03.2021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19.03.2021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19.03.2021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19.03.2021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ChangeArrowheads="1"/>
          </p:cNvSpPr>
          <p:nvPr/>
        </p:nvSpPr>
        <p:spPr bwMode="auto">
          <a:xfrm>
            <a:off x="1328110" y="243752"/>
            <a:ext cx="10231430"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Die historischen Wurzeln des Wirtschaftskreislaufs</a:t>
            </a:r>
          </a:p>
        </p:txBody>
      </p:sp>
      <p:sp>
        <p:nvSpPr>
          <p:cNvPr id="33796" name="Text Box 3"/>
          <p:cNvSpPr txBox="1">
            <a:spLocks noChangeArrowheads="1"/>
          </p:cNvSpPr>
          <p:nvPr/>
        </p:nvSpPr>
        <p:spPr bwMode="auto">
          <a:xfrm>
            <a:off x="1524001" y="935039"/>
            <a:ext cx="9109075" cy="45264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Char char="•"/>
            </a:pPr>
            <a:endParaRPr lang="de-DE" altLang="de-DE" sz="2400">
              <a:solidFill>
                <a:srgbClr val="000000"/>
              </a:solidFill>
            </a:endParaRPr>
          </a:p>
          <a:p>
            <a:pPr eaLnBrk="1" hangingPunct="1">
              <a:buClrTx/>
              <a:buFontTx/>
              <a:buNone/>
            </a:pPr>
            <a:r>
              <a:rPr lang="de-DE" altLang="de-DE" sz="2400">
                <a:solidFill>
                  <a:srgbClr val="000000"/>
                </a:solidFill>
              </a:rPr>
              <a:t>Der </a:t>
            </a:r>
            <a:r>
              <a:rPr lang="en-US" altLang="de-DE" sz="2400">
                <a:solidFill>
                  <a:srgbClr val="000000"/>
                </a:solidFill>
              </a:rPr>
              <a:t>französische Arzt</a:t>
            </a:r>
            <a:r>
              <a:rPr lang="de-DE" altLang="de-DE" sz="2400">
                <a:solidFill>
                  <a:srgbClr val="000000"/>
                </a:solidFill>
              </a:rPr>
              <a:t> Fran</a:t>
            </a:r>
            <a:r>
              <a:rPr lang="en-US" altLang="de-DE" sz="2400">
                <a:solidFill>
                  <a:srgbClr val="000000"/>
                </a:solidFill>
                <a:cs typeface="Times New Roman" pitchFamily="18" charset="0"/>
              </a:rPr>
              <a:t>çois Quesnay (1694-1774) verglich die wirtschaftlichen Zusammenhänge mit dem Blutkreislauf und stellte dies in seinem Tableau Economique dar.</a:t>
            </a:r>
          </a:p>
          <a:p>
            <a:pPr eaLnBrk="1" hangingPunct="1">
              <a:buClrTx/>
              <a:buFontTx/>
              <a:buNone/>
            </a:pPr>
            <a:endParaRPr lang="en-US" altLang="de-DE" sz="2400">
              <a:solidFill>
                <a:srgbClr val="000000"/>
              </a:solidFill>
              <a:cs typeface="Times New Roman" pitchFamily="18" charset="0"/>
            </a:endParaRPr>
          </a:p>
          <a:p>
            <a:pPr eaLnBrk="1" hangingPunct="1">
              <a:buClrTx/>
              <a:buFontTx/>
              <a:buNone/>
            </a:pPr>
            <a:r>
              <a:rPr lang="en-US" altLang="de-DE" sz="2400">
                <a:solidFill>
                  <a:srgbClr val="000000"/>
                </a:solidFill>
                <a:cs typeface="Times New Roman" pitchFamily="18" charset="0"/>
              </a:rPr>
              <a:t>Einteilung der Wirtschaftssubjekte in drei Klassen</a:t>
            </a:r>
          </a:p>
          <a:p>
            <a:pPr eaLnBrk="1" hangingPunct="1">
              <a:buClrTx/>
              <a:buFontTx/>
              <a:buNone/>
            </a:pPr>
            <a:endParaRPr lang="en-US" altLang="de-DE" sz="2400">
              <a:solidFill>
                <a:srgbClr val="000000"/>
              </a:solidFill>
              <a:cs typeface="Times New Roman" pitchFamily="18" charset="0"/>
            </a:endParaRPr>
          </a:p>
          <a:p>
            <a:pPr eaLnBrk="1" hangingPunct="1">
              <a:buClrTx/>
              <a:buFontTx/>
              <a:buChar char="•"/>
            </a:pPr>
            <a:r>
              <a:rPr lang="en-US" altLang="de-DE" sz="2400">
                <a:solidFill>
                  <a:srgbClr val="000000"/>
                </a:solidFill>
                <a:cs typeface="Times New Roman" pitchFamily="18" charset="0"/>
              </a:rPr>
              <a:t>	Classe productive (P):	Landwirte und Pächter</a:t>
            </a:r>
          </a:p>
          <a:p>
            <a:pPr eaLnBrk="1" hangingPunct="1">
              <a:buClrTx/>
              <a:buFontTx/>
              <a:buChar char="•"/>
            </a:pPr>
            <a:endParaRPr lang="en-US" altLang="de-DE" sz="2400">
              <a:solidFill>
                <a:srgbClr val="000000"/>
              </a:solidFill>
              <a:cs typeface="Times New Roman" pitchFamily="18" charset="0"/>
            </a:endParaRPr>
          </a:p>
          <a:p>
            <a:pPr eaLnBrk="1" hangingPunct="1">
              <a:buClrTx/>
              <a:buFontTx/>
              <a:buChar char="•"/>
            </a:pPr>
            <a:r>
              <a:rPr lang="en-US" altLang="de-DE" sz="2400">
                <a:solidFill>
                  <a:srgbClr val="000000"/>
                </a:solidFill>
                <a:cs typeface="Times New Roman" pitchFamily="18" charset="0"/>
              </a:rPr>
              <a:t>	Classe propi</a:t>
            </a:r>
            <a:r>
              <a:rPr lang="en-US" altLang="de-DE" sz="2400">
                <a:solidFill>
                  <a:srgbClr val="000000"/>
                </a:solidFill>
              </a:rPr>
              <a:t>é</a:t>
            </a:r>
            <a:r>
              <a:rPr lang="en-US" altLang="de-DE" sz="2400">
                <a:solidFill>
                  <a:srgbClr val="000000"/>
                </a:solidFill>
                <a:cs typeface="Times New Roman" pitchFamily="18" charset="0"/>
              </a:rPr>
              <a:t>taire (E):	Adlige und Klerus </a:t>
            </a:r>
          </a:p>
          <a:p>
            <a:pPr eaLnBrk="1" hangingPunct="1">
              <a:buClrTx/>
              <a:buFontTx/>
              <a:buChar char="•"/>
            </a:pPr>
            <a:endParaRPr lang="en-US" altLang="de-DE" sz="2400">
              <a:solidFill>
                <a:srgbClr val="000000"/>
              </a:solidFill>
              <a:cs typeface="Times New Roman" pitchFamily="18" charset="0"/>
            </a:endParaRPr>
          </a:p>
          <a:p>
            <a:pPr eaLnBrk="1" hangingPunct="1">
              <a:buClrTx/>
              <a:buFontTx/>
              <a:buChar char="•"/>
            </a:pPr>
            <a:r>
              <a:rPr lang="en-US" altLang="de-DE" sz="2400">
                <a:solidFill>
                  <a:srgbClr val="000000"/>
                </a:solidFill>
                <a:cs typeface="Times New Roman" pitchFamily="18" charset="0"/>
              </a:rPr>
              <a:t>	Classe stérile (H):			Händler und Handwerker u. ä.</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ChangeArrowheads="1"/>
          </p:cNvSpPr>
          <p:nvPr/>
        </p:nvSpPr>
        <p:spPr bwMode="auto">
          <a:xfrm>
            <a:off x="3303318" y="85429"/>
            <a:ext cx="6372225"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Schematisches Kontensystem der VGR</a:t>
            </a:r>
          </a:p>
        </p:txBody>
      </p:sp>
      <p:pic>
        <p:nvPicPr>
          <p:cNvPr id="47108" name="Picture 3"/>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98205" y="845416"/>
            <a:ext cx="9177338" cy="50546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feld 1"/>
          <p:cNvSpPr txBox="1"/>
          <p:nvPr/>
        </p:nvSpPr>
        <p:spPr>
          <a:xfrm>
            <a:off x="9850582" y="713509"/>
            <a:ext cx="2272145" cy="2937164"/>
          </a:xfrm>
          <a:prstGeom prst="rect">
            <a:avLst/>
          </a:prstGeom>
          <a:noFill/>
        </p:spPr>
        <p:txBody>
          <a:bodyPr wrap="square" rtlCol="0">
            <a:noAutofit/>
          </a:bodyPr>
          <a:lstStyle/>
          <a:p>
            <a:r>
              <a:rPr lang="de-DE" dirty="0" smtClean="0"/>
              <a:t>In diesen Konten lassen sich auch alle Geldströme aus dem Wirtschaftskreislauf verbuchen, jedoch belassen wir es in dieser Vorlesung mit dem Beispiel des historischen Wirtschaftskreislaufes</a:t>
            </a:r>
            <a:endParaRPr lang="de-DE" dirty="0"/>
          </a:p>
        </p:txBody>
      </p:sp>
    </p:spTree>
    <p:extLst>
      <p:ext uri="{BB962C8B-B14F-4D97-AF65-F5344CB8AC3E}">
        <p14:creationId xmlns:p14="http://schemas.microsoft.com/office/powerpoint/2010/main" val="388053964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2540" b="1" dirty="0"/>
              <a:t>Bruttoinlandsprodukt </a:t>
            </a:r>
            <a:r>
              <a:rPr lang="de-DE" sz="2540" b="1" dirty="0" err="1"/>
              <a:t>vs</a:t>
            </a:r>
            <a:r>
              <a:rPr lang="de-DE" sz="2540" b="1" dirty="0"/>
              <a:t> Bruttonationaleinkommen</a:t>
            </a:r>
          </a:p>
        </p:txBody>
      </p:sp>
      <p:sp>
        <p:nvSpPr>
          <p:cNvPr id="7" name="Text Box 3"/>
          <p:cNvSpPr txBox="1">
            <a:spLocks noChangeArrowheads="1"/>
          </p:cNvSpPr>
          <p:nvPr/>
        </p:nvSpPr>
        <p:spPr bwMode="auto">
          <a:xfrm>
            <a:off x="458664" y="849122"/>
            <a:ext cx="6870391" cy="20959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Das </a:t>
            </a:r>
            <a:r>
              <a:rPr lang="de-DE" altLang="de-DE" sz="2177" b="1" dirty="0" smtClean="0">
                <a:solidFill>
                  <a:srgbClr val="000000"/>
                </a:solidFill>
              </a:rPr>
              <a:t>Bruttoinlandsprodukt (BIP)</a:t>
            </a:r>
            <a:r>
              <a:rPr lang="de-DE" altLang="de-DE" sz="2177" dirty="0" smtClean="0">
                <a:solidFill>
                  <a:srgbClr val="000000"/>
                </a:solidFill>
              </a:rPr>
              <a:t> </a:t>
            </a:r>
            <a:r>
              <a:rPr lang="de-DE" altLang="de-DE" sz="2177" dirty="0">
                <a:solidFill>
                  <a:srgbClr val="000000"/>
                </a:solidFill>
              </a:rPr>
              <a:t>ist der Marktwert aller </a:t>
            </a:r>
          </a:p>
          <a:p>
            <a:pPr eaLnBrk="1" hangingPunct="1">
              <a:buClrTx/>
            </a:pPr>
            <a:r>
              <a:rPr lang="de-DE" altLang="de-DE" sz="2177" dirty="0">
                <a:solidFill>
                  <a:srgbClr val="000000"/>
                </a:solidFill>
              </a:rPr>
              <a:t>Waren und Dienstleistungen, die während einer Periode </a:t>
            </a:r>
          </a:p>
          <a:p>
            <a:pPr eaLnBrk="1" hangingPunct="1">
              <a:buClrTx/>
            </a:pPr>
            <a:r>
              <a:rPr lang="de-DE" altLang="de-DE" sz="2177" dirty="0">
                <a:solidFill>
                  <a:srgbClr val="000000"/>
                </a:solidFill>
              </a:rPr>
              <a:t>(z.B. 1 Jahr) in einem Land hergestellt werden und dem Endverbrauch dienen</a:t>
            </a:r>
            <a:r>
              <a:rPr lang="de-DE" altLang="de-DE" sz="2177" dirty="0" smtClean="0">
                <a:solidFill>
                  <a:srgbClr val="000000"/>
                </a:solidFill>
              </a:rPr>
              <a:t>.</a:t>
            </a:r>
          </a:p>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a:t>
            </a:r>
            <a:r>
              <a:rPr lang="de-DE" altLang="de-DE" sz="2177" b="1" dirty="0" smtClean="0">
                <a:solidFill>
                  <a:srgbClr val="000000"/>
                </a:solidFill>
              </a:rPr>
              <a:t>Inlandskonzept</a:t>
            </a:r>
            <a:r>
              <a:rPr lang="de-DE" altLang="de-DE" sz="2177" dirty="0" smtClean="0">
                <a:solidFill>
                  <a:srgbClr val="000000"/>
                </a:solidFill>
              </a:rPr>
              <a:t>)</a:t>
            </a:r>
            <a:endParaRPr lang="de-DE" altLang="de-DE" sz="2177" dirty="0">
              <a:solidFill>
                <a:srgbClr val="000000"/>
              </a:solidFill>
            </a:endParaRPr>
          </a:p>
        </p:txBody>
      </p:sp>
      <p:sp>
        <p:nvSpPr>
          <p:cNvPr id="4" name="Text Box 3"/>
          <p:cNvSpPr txBox="1">
            <a:spLocks noChangeArrowheads="1"/>
          </p:cNvSpPr>
          <p:nvPr/>
        </p:nvSpPr>
        <p:spPr bwMode="auto">
          <a:xfrm>
            <a:off x="539021" y="3044696"/>
            <a:ext cx="7136397" cy="20959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smtClean="0">
                <a:solidFill>
                  <a:srgbClr val="000000"/>
                </a:solidFill>
              </a:rPr>
              <a:t>Das </a:t>
            </a:r>
            <a:r>
              <a:rPr lang="de-DE" altLang="de-DE" sz="2177" b="1" dirty="0" smtClean="0">
                <a:solidFill>
                  <a:srgbClr val="000000"/>
                </a:solidFill>
              </a:rPr>
              <a:t>Bruttonationaleinkommen (BNP)</a:t>
            </a:r>
            <a:r>
              <a:rPr lang="de-DE" altLang="de-DE" sz="2177" dirty="0" smtClean="0">
                <a:solidFill>
                  <a:srgbClr val="000000"/>
                </a:solidFill>
              </a:rPr>
              <a:t> </a:t>
            </a:r>
            <a:r>
              <a:rPr lang="de-DE" altLang="de-DE" sz="2177" dirty="0">
                <a:solidFill>
                  <a:srgbClr val="000000"/>
                </a:solidFill>
              </a:rPr>
              <a:t>ist der Marktwert aller Waren und Dienstleistungen, die während einer Periode (z.B. 1 Jahr) von Inländern hergestellt werden und dem Endverbrauch dienen.</a:t>
            </a:r>
          </a:p>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a:t>
            </a:r>
            <a:r>
              <a:rPr lang="de-DE" altLang="de-DE" sz="2177" b="1" dirty="0">
                <a:solidFill>
                  <a:srgbClr val="000000"/>
                </a:solidFill>
              </a:rPr>
              <a:t>Inländerkonzept</a:t>
            </a:r>
            <a:r>
              <a:rPr lang="de-DE" altLang="de-DE" sz="2177" dirty="0">
                <a:solidFill>
                  <a:srgbClr val="000000"/>
                </a:solidFill>
              </a:rPr>
              <a:t>)</a:t>
            </a:r>
          </a:p>
        </p:txBody>
      </p:sp>
      <p:sp>
        <p:nvSpPr>
          <p:cNvPr id="5" name="Text Box 3"/>
          <p:cNvSpPr txBox="1">
            <a:spLocks noChangeArrowheads="1"/>
          </p:cNvSpPr>
          <p:nvPr/>
        </p:nvSpPr>
        <p:spPr bwMode="auto">
          <a:xfrm>
            <a:off x="7370618" y="749871"/>
            <a:ext cx="4772891" cy="14291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Das Bruttoinlandsprodukt ist </a:t>
            </a:r>
            <a:r>
              <a:rPr lang="de-DE" altLang="de-DE" sz="1400" dirty="0" smtClean="0">
                <a:solidFill>
                  <a:srgbClr val="000000"/>
                </a:solidFill>
              </a:rPr>
              <a:t>immer noch die zentrale Größe in der makroökonomischen Analyse einer Volkswirtschaft. Bei aller richtigen Kritik an dem Vorgehen eine Volkswirtschaft auf eine Kennzahl alleine zu aggregieren, kann man immer noch frei nach Churchill sagen: „Das BIP ist der schlechteste Indikator mit Ausnahme aller anderen.“</a:t>
            </a:r>
            <a:endParaRPr lang="de-DE" altLang="de-DE" sz="1400" dirty="0">
              <a:solidFill>
                <a:srgbClr val="000000"/>
              </a:solidFill>
            </a:endParaRPr>
          </a:p>
        </p:txBody>
      </p:sp>
      <p:sp>
        <p:nvSpPr>
          <p:cNvPr id="8" name="Text Box 3"/>
          <p:cNvSpPr txBox="1">
            <a:spLocks noChangeArrowheads="1"/>
          </p:cNvSpPr>
          <p:nvPr/>
        </p:nvSpPr>
        <p:spPr bwMode="auto">
          <a:xfrm>
            <a:off x="7370617" y="2091858"/>
            <a:ext cx="4772891" cy="12453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Früher hat man allerdings nicht das BIP, sondern das Bruttosozialprodukt (manche kennen vielleicht das Lied von Geier Sturzflug aus den 1980ern!) verwendet, welches nach dem Inländerkonzept berechnet, sich im Wert aber für Deutschland kaum vom BIP unterscheidet.</a:t>
            </a:r>
            <a:endParaRPr lang="de-DE" altLang="de-DE" sz="1400" dirty="0">
              <a:solidFill>
                <a:srgbClr val="000000"/>
              </a:solidFill>
            </a:endParaRPr>
          </a:p>
        </p:txBody>
      </p:sp>
      <p:sp>
        <p:nvSpPr>
          <p:cNvPr id="9" name="Text Box 3"/>
          <p:cNvSpPr txBox="1">
            <a:spLocks noChangeArrowheads="1"/>
          </p:cNvSpPr>
          <p:nvPr/>
        </p:nvSpPr>
        <p:spPr bwMode="auto">
          <a:xfrm>
            <a:off x="7370617" y="3250079"/>
            <a:ext cx="4772891" cy="11245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Mitte der 1990er Jahre hat man sich weltweit darauf geeinigt für Ländervergleiche sich grundsätzlich auf das BIP zu beziehen. Allerdings ist, wie immer bei der Verwendung von Kennzahlen, auf die Aussagekraft des Parameters für die gegebene </a:t>
            </a:r>
            <a:r>
              <a:rPr lang="de-DE" altLang="de-DE" sz="1400" dirty="0">
                <a:solidFill>
                  <a:srgbClr val="000000"/>
                </a:solidFill>
              </a:rPr>
              <a:t>F</a:t>
            </a:r>
            <a:r>
              <a:rPr lang="de-DE" altLang="de-DE" sz="1400" dirty="0" smtClean="0">
                <a:solidFill>
                  <a:srgbClr val="000000"/>
                </a:solidFill>
              </a:rPr>
              <a:t>ragestellung zu achten!</a:t>
            </a:r>
            <a:endParaRPr lang="de-DE" altLang="de-DE" sz="1400" dirty="0">
              <a:solidFill>
                <a:srgbClr val="000000"/>
              </a:solidFill>
            </a:endParaRPr>
          </a:p>
        </p:txBody>
      </p:sp>
      <p:sp>
        <p:nvSpPr>
          <p:cNvPr id="10" name="Text Box 3"/>
          <p:cNvSpPr txBox="1">
            <a:spLocks noChangeArrowheads="1"/>
          </p:cNvSpPr>
          <p:nvPr/>
        </p:nvSpPr>
        <p:spPr bwMode="auto">
          <a:xfrm>
            <a:off x="234218" y="5835682"/>
            <a:ext cx="11909289" cy="9184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Bei zwei europäischen Ländern ergeben sich allerdings erhebliche Diskrepanzen: </a:t>
            </a:r>
            <a:r>
              <a:rPr lang="de-DE" altLang="de-DE" sz="1400" b="1" dirty="0" smtClean="0">
                <a:solidFill>
                  <a:srgbClr val="000000"/>
                </a:solidFill>
              </a:rPr>
              <a:t>Luxemburg</a:t>
            </a:r>
            <a:r>
              <a:rPr lang="de-DE" altLang="de-DE" sz="1400" dirty="0" smtClean="0">
                <a:solidFill>
                  <a:srgbClr val="000000"/>
                </a:solidFill>
              </a:rPr>
              <a:t> (hier Pendeln nämlich jeden Tag mehr Ausländer ein uns aus, als das Land </a:t>
            </a:r>
            <a:r>
              <a:rPr lang="de-DE" altLang="de-DE" sz="1400" dirty="0">
                <a:solidFill>
                  <a:srgbClr val="000000"/>
                </a:solidFill>
              </a:rPr>
              <a:t>S</a:t>
            </a:r>
            <a:r>
              <a:rPr lang="de-DE" altLang="de-DE" sz="1400" dirty="0" smtClean="0">
                <a:solidFill>
                  <a:srgbClr val="000000"/>
                </a:solidFill>
              </a:rPr>
              <a:t>taatsbürger hat) und </a:t>
            </a:r>
            <a:r>
              <a:rPr lang="de-DE" altLang="de-DE" sz="1400" b="1" dirty="0" smtClean="0">
                <a:solidFill>
                  <a:srgbClr val="000000"/>
                </a:solidFill>
              </a:rPr>
              <a:t>Irland</a:t>
            </a:r>
            <a:r>
              <a:rPr lang="de-DE" altLang="de-DE" sz="1400" dirty="0" smtClean="0">
                <a:solidFill>
                  <a:srgbClr val="000000"/>
                </a:solidFill>
              </a:rPr>
              <a:t> (dieses Land betreibt einen innereuropäischen Steuerwettbewerb mit sehr niedrigen Unternehmenssteuern, weswegen z.B. die großen US-amerikanischen Tech-Konzerne wie Apple und Facebook, ihre Europazentrale in Irland haben). In diesen beiden Fällen ist der Unterschied zwischen Inlands- und Inländerkonzept natürlich sehr relevant!</a:t>
            </a:r>
            <a:endParaRPr lang="de-DE" altLang="de-DE" sz="1400" dirty="0">
              <a:solidFill>
                <a:srgbClr val="000000"/>
              </a:solidFill>
            </a:endParaRPr>
          </a:p>
        </p:txBody>
      </p:sp>
      <p:sp>
        <p:nvSpPr>
          <p:cNvPr id="11" name="Text Box 3"/>
          <p:cNvSpPr txBox="1">
            <a:spLocks noChangeArrowheads="1"/>
          </p:cNvSpPr>
          <p:nvPr/>
        </p:nvSpPr>
        <p:spPr bwMode="auto">
          <a:xfrm>
            <a:off x="234218" y="5137426"/>
            <a:ext cx="11909289" cy="7723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Für die meisten europäischen Länder unterscheiden sich im Wert BIP und BNP kaum, was auch gut nachvollziehbar ist, denn bei einer vereinfachten Betrachtung sollte kein großer Unterschied in der Bewertung der gesamtwirtschaftlichen Leistung eines Landes liegen, ob man nun einen „Zaun“ um das Land herumzieht und die gesamte Produktion zusammenzählt oder die gesamte Produktion aller Personen mit der Staatsbürgerschaft des Landes aufsummiert  </a:t>
            </a:r>
            <a:endParaRPr lang="de-DE" altLang="de-DE" sz="1400" dirty="0">
              <a:solidFill>
                <a:srgbClr val="000000"/>
              </a:solidFill>
            </a:endParaRPr>
          </a:p>
        </p:txBody>
      </p:sp>
    </p:spTree>
    <p:extLst>
      <p:ext uri="{BB962C8B-B14F-4D97-AF65-F5344CB8AC3E}">
        <p14:creationId xmlns:p14="http://schemas.microsoft.com/office/powerpoint/2010/main" val="2957495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Inlandskonzept </a:t>
            </a:r>
            <a:r>
              <a:rPr lang="de-DE" sz="3266" dirty="0" err="1"/>
              <a:t>vs</a:t>
            </a:r>
            <a:r>
              <a:rPr lang="de-DE" sz="3266" dirty="0"/>
              <a:t> Inländerkonzept</a:t>
            </a:r>
          </a:p>
        </p:txBody>
      </p:sp>
      <p:sp>
        <p:nvSpPr>
          <p:cNvPr id="7" name="Text Box 3"/>
          <p:cNvSpPr txBox="1">
            <a:spLocks noChangeArrowheads="1"/>
          </p:cNvSpPr>
          <p:nvPr/>
        </p:nvSpPr>
        <p:spPr bwMode="auto">
          <a:xfrm>
            <a:off x="1752668" y="1915594"/>
            <a:ext cx="8295271"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							–	Faktoreinkommen der Ausländer</a:t>
            </a:r>
          </a:p>
          <a:p>
            <a:pPr eaLnBrk="1" hangingPunct="1">
              <a:buClrTx/>
            </a:pPr>
            <a:r>
              <a:rPr lang="de-DE" altLang="de-DE" sz="2177" dirty="0">
                <a:solidFill>
                  <a:srgbClr val="000000"/>
                </a:solidFill>
              </a:rPr>
              <a:t>								im Inland</a:t>
            </a:r>
          </a:p>
          <a:p>
            <a:pPr eaLnBrk="1" hangingPunct="1">
              <a:buClrTx/>
            </a:pPr>
            <a:r>
              <a:rPr lang="de-DE" altLang="de-DE" sz="2177" dirty="0">
                <a:solidFill>
                  <a:srgbClr val="000000"/>
                </a:solidFill>
              </a:rPr>
              <a:t>		</a:t>
            </a:r>
          </a:p>
        </p:txBody>
      </p:sp>
      <p:sp>
        <p:nvSpPr>
          <p:cNvPr id="4" name="Text Box 3"/>
          <p:cNvSpPr txBox="1">
            <a:spLocks noChangeArrowheads="1"/>
          </p:cNvSpPr>
          <p:nvPr/>
        </p:nvSpPr>
        <p:spPr bwMode="auto">
          <a:xfrm>
            <a:off x="1600268" y="1522581"/>
            <a:ext cx="8295271" cy="420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smtClean="0">
                <a:solidFill>
                  <a:srgbClr val="000000"/>
                </a:solidFill>
              </a:rPr>
              <a:t>Inländerkonzept =		Inlandskonzept</a:t>
            </a:r>
          </a:p>
        </p:txBody>
      </p:sp>
      <p:sp>
        <p:nvSpPr>
          <p:cNvPr id="5" name="Text Box 3"/>
          <p:cNvSpPr txBox="1">
            <a:spLocks noChangeArrowheads="1"/>
          </p:cNvSpPr>
          <p:nvPr/>
        </p:nvSpPr>
        <p:spPr bwMode="auto">
          <a:xfrm>
            <a:off x="1752667" y="2461006"/>
            <a:ext cx="8295271"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		</a:t>
            </a:r>
          </a:p>
          <a:p>
            <a:pPr eaLnBrk="1" hangingPunct="1">
              <a:buClrTx/>
            </a:pPr>
            <a:r>
              <a:rPr lang="de-DE" altLang="de-DE" sz="2177" dirty="0">
                <a:solidFill>
                  <a:srgbClr val="000000"/>
                </a:solidFill>
              </a:rPr>
              <a:t>							+	Faktoreinkommen der</a:t>
            </a:r>
          </a:p>
          <a:p>
            <a:pPr eaLnBrk="1" hangingPunct="1">
              <a:buClrTx/>
            </a:pPr>
            <a:r>
              <a:rPr lang="de-DE" altLang="de-DE" sz="2177" dirty="0">
                <a:solidFill>
                  <a:srgbClr val="000000"/>
                </a:solidFill>
              </a:rPr>
              <a:t>								Inländer im Ausland</a:t>
            </a:r>
          </a:p>
        </p:txBody>
      </p:sp>
    </p:spTree>
    <p:extLst>
      <p:ext uri="{BB962C8B-B14F-4D97-AF65-F5344CB8AC3E}">
        <p14:creationId xmlns:p14="http://schemas.microsoft.com/office/powerpoint/2010/main" val="3047885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Das Bruttoinlandsprodukt</a:t>
            </a:r>
          </a:p>
        </p:txBody>
      </p:sp>
      <p:sp>
        <p:nvSpPr>
          <p:cNvPr id="7" name="Text Box 3"/>
          <p:cNvSpPr txBox="1">
            <a:spLocks noChangeArrowheads="1"/>
          </p:cNvSpPr>
          <p:nvPr/>
        </p:nvSpPr>
        <p:spPr bwMode="auto">
          <a:xfrm>
            <a:off x="1784545" y="1024884"/>
            <a:ext cx="8295271" cy="24309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„Marktwert“</a:t>
            </a:r>
          </a:p>
          <a:p>
            <a:pPr marL="311079" indent="-311079" eaLnBrk="1" hangingPunct="1">
              <a:buClrTx/>
              <a:buFont typeface="Arial" panose="020B0604020202020204" pitchFamily="34" charset="0"/>
              <a:buChar char="•"/>
            </a:pPr>
            <a:r>
              <a:rPr lang="de-DE" altLang="de-DE" sz="2177" dirty="0">
                <a:solidFill>
                  <a:srgbClr val="000000"/>
                </a:solidFill>
              </a:rPr>
              <a:t>Um die verschiedensten Güter zusammenfassen zu können gehen sie zu ihren Marktpreisen bewertet in das BIP ein.</a:t>
            </a:r>
          </a:p>
          <a:p>
            <a:pPr marL="311079" indent="-311079" eaLnBrk="1" hangingPunct="1">
              <a:buClrTx/>
              <a:buFont typeface="Arial" panose="020B0604020202020204" pitchFamily="34" charset="0"/>
              <a:buChar char="•"/>
            </a:pPr>
            <a:r>
              <a:rPr lang="de-DE" altLang="de-DE" sz="2177" dirty="0">
                <a:solidFill>
                  <a:srgbClr val="000000"/>
                </a:solidFill>
              </a:rPr>
              <a:t>Einige Güter für die es keine Marktpreise gibt werden mit den Kosten ihrer Erstellung bewertet.</a:t>
            </a:r>
          </a:p>
          <a:p>
            <a:pPr marL="311079" indent="-311079" eaLnBrk="1" hangingPunct="1">
              <a:buClrTx/>
              <a:buFont typeface="Arial" panose="020B0604020202020204" pitchFamily="34" charset="0"/>
              <a:buChar char="•"/>
            </a:pPr>
            <a:r>
              <a:rPr lang="de-DE" altLang="de-DE" sz="2177" dirty="0">
                <a:solidFill>
                  <a:srgbClr val="000000"/>
                </a:solidFill>
              </a:rPr>
              <a:t>Staatliche Dienstleistungen werden über die Löhne der Beamten und Angestellten </a:t>
            </a:r>
            <a:r>
              <a:rPr lang="de-DE" altLang="de-DE" sz="2177" dirty="0" smtClean="0">
                <a:solidFill>
                  <a:srgbClr val="000000"/>
                </a:solidFill>
              </a:rPr>
              <a:t>erfasst</a:t>
            </a:r>
            <a:endParaRPr lang="de-DE" altLang="de-DE" sz="2177" dirty="0">
              <a:solidFill>
                <a:srgbClr val="000000"/>
              </a:solidFill>
            </a:endParaRPr>
          </a:p>
        </p:txBody>
      </p:sp>
      <p:sp>
        <p:nvSpPr>
          <p:cNvPr id="4" name="Text Box 3"/>
          <p:cNvSpPr txBox="1">
            <a:spLocks noChangeArrowheads="1"/>
          </p:cNvSpPr>
          <p:nvPr/>
        </p:nvSpPr>
        <p:spPr bwMode="auto">
          <a:xfrm>
            <a:off x="1722200" y="3338593"/>
            <a:ext cx="8295271" cy="20959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„aller“</a:t>
            </a:r>
          </a:p>
          <a:p>
            <a:pPr marL="311079" indent="-311079" eaLnBrk="1" hangingPunct="1">
              <a:buClrTx/>
              <a:buFont typeface="Arial" panose="020B0604020202020204" pitchFamily="34" charset="0"/>
              <a:buChar char="•"/>
            </a:pPr>
            <a:r>
              <a:rPr lang="de-DE" altLang="de-DE" sz="2177" dirty="0">
                <a:solidFill>
                  <a:srgbClr val="000000"/>
                </a:solidFill>
              </a:rPr>
              <a:t>Selbstgenutztes Wohneigentum fließt im Umfang einer entsprechenden (geschätzten) Marktmiete in das BIP ein.</a:t>
            </a:r>
          </a:p>
          <a:p>
            <a:pPr marL="311079" indent="-311079" eaLnBrk="1" hangingPunct="1">
              <a:buClrTx/>
              <a:buFont typeface="Arial" panose="020B0604020202020204" pitchFamily="34" charset="0"/>
              <a:buChar char="•"/>
            </a:pPr>
            <a:r>
              <a:rPr lang="de-DE" altLang="de-DE" sz="2177" dirty="0">
                <a:solidFill>
                  <a:srgbClr val="000000"/>
                </a:solidFill>
              </a:rPr>
              <a:t>Nicht alle Transaktionen statistisch erfassbar (z. B. Schwarzarbeit, Erziehungsleistung von Eltern, ehrenamtliche Tätigkeit)</a:t>
            </a:r>
          </a:p>
        </p:txBody>
      </p:sp>
    </p:spTree>
    <p:extLst>
      <p:ext uri="{BB962C8B-B14F-4D97-AF65-F5344CB8AC3E}">
        <p14:creationId xmlns:p14="http://schemas.microsoft.com/office/powerpoint/2010/main" val="304059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Das Bruttoinlandsprodukt</a:t>
            </a:r>
          </a:p>
        </p:txBody>
      </p:sp>
      <p:sp>
        <p:nvSpPr>
          <p:cNvPr id="7" name="Text Box 3"/>
          <p:cNvSpPr txBox="1">
            <a:spLocks noChangeArrowheads="1"/>
          </p:cNvSpPr>
          <p:nvPr/>
        </p:nvSpPr>
        <p:spPr bwMode="auto">
          <a:xfrm>
            <a:off x="1722198" y="959545"/>
            <a:ext cx="8295271"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„Waren und Dienstleistungen“:“</a:t>
            </a:r>
          </a:p>
          <a:p>
            <a:pPr marL="311079" indent="-311079" eaLnBrk="1" hangingPunct="1">
              <a:buClrTx/>
              <a:buFont typeface="Arial" panose="020B0604020202020204" pitchFamily="34" charset="0"/>
              <a:buChar char="•"/>
            </a:pPr>
            <a:r>
              <a:rPr lang="de-DE" altLang="de-DE" sz="2177" dirty="0">
                <a:solidFill>
                  <a:srgbClr val="000000"/>
                </a:solidFill>
              </a:rPr>
              <a:t>Materielle Güter und immaterielle Dienste</a:t>
            </a:r>
          </a:p>
          <a:p>
            <a:pPr eaLnBrk="1" hangingPunct="1">
              <a:buClrTx/>
            </a:pPr>
            <a:endParaRPr lang="de-DE" altLang="de-DE" sz="2177" dirty="0">
              <a:solidFill>
                <a:srgbClr val="000000"/>
              </a:solidFill>
            </a:endParaRPr>
          </a:p>
        </p:txBody>
      </p:sp>
      <p:sp>
        <p:nvSpPr>
          <p:cNvPr id="4" name="Text Box 3"/>
          <p:cNvSpPr txBox="1">
            <a:spLocks noChangeArrowheads="1"/>
          </p:cNvSpPr>
          <p:nvPr/>
        </p:nvSpPr>
        <p:spPr bwMode="auto">
          <a:xfrm>
            <a:off x="1722199" y="1511970"/>
            <a:ext cx="8295271" cy="14258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„während einer Periode“</a:t>
            </a:r>
          </a:p>
          <a:p>
            <a:pPr marL="311079" indent="-311079" eaLnBrk="1" hangingPunct="1">
              <a:buClrTx/>
              <a:buFont typeface="Arial" panose="020B0604020202020204" pitchFamily="34" charset="0"/>
              <a:buChar char="•"/>
            </a:pPr>
            <a:r>
              <a:rPr lang="de-DE" altLang="de-DE" sz="2177" dirty="0">
                <a:solidFill>
                  <a:srgbClr val="000000"/>
                </a:solidFill>
              </a:rPr>
              <a:t>Quartal oder Jahr</a:t>
            </a:r>
          </a:p>
          <a:p>
            <a:pPr eaLnBrk="1" hangingPunct="1">
              <a:buClrTx/>
            </a:pPr>
            <a:endParaRPr lang="de-DE" altLang="de-DE" sz="2177" dirty="0">
              <a:solidFill>
                <a:srgbClr val="000000"/>
              </a:solidFill>
            </a:endParaRPr>
          </a:p>
        </p:txBody>
      </p:sp>
      <p:sp>
        <p:nvSpPr>
          <p:cNvPr id="5" name="Text Box 3"/>
          <p:cNvSpPr txBox="1">
            <a:spLocks noChangeArrowheads="1"/>
          </p:cNvSpPr>
          <p:nvPr/>
        </p:nvSpPr>
        <p:spPr bwMode="auto">
          <a:xfrm>
            <a:off x="1722198" y="2588770"/>
            <a:ext cx="8295271"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„in einem Land“</a:t>
            </a:r>
          </a:p>
          <a:p>
            <a:pPr marL="311079" indent="-311079" eaLnBrk="1" hangingPunct="1">
              <a:buClrTx/>
              <a:buFont typeface="Arial" panose="020B0604020202020204" pitchFamily="34" charset="0"/>
              <a:buChar char="•"/>
            </a:pPr>
            <a:r>
              <a:rPr lang="de-DE" altLang="de-DE" sz="2177" dirty="0">
                <a:solidFill>
                  <a:srgbClr val="000000"/>
                </a:solidFill>
              </a:rPr>
              <a:t>Die von In- und Ausländern erzielten Faktorentgelte im </a:t>
            </a:r>
            <a:r>
              <a:rPr lang="de-DE" altLang="de-DE" sz="2177" dirty="0" smtClean="0">
                <a:solidFill>
                  <a:srgbClr val="000000"/>
                </a:solidFill>
              </a:rPr>
              <a:t>Inland</a:t>
            </a:r>
            <a:endParaRPr lang="de-DE" altLang="de-DE" sz="2177" dirty="0">
              <a:solidFill>
                <a:srgbClr val="000000"/>
              </a:solidFill>
            </a:endParaRPr>
          </a:p>
        </p:txBody>
      </p:sp>
      <p:sp>
        <p:nvSpPr>
          <p:cNvPr id="8" name="Text Box 3"/>
          <p:cNvSpPr txBox="1">
            <a:spLocks noChangeArrowheads="1"/>
          </p:cNvSpPr>
          <p:nvPr/>
        </p:nvSpPr>
        <p:spPr bwMode="auto">
          <a:xfrm>
            <a:off x="1722197" y="3548587"/>
            <a:ext cx="8295271" cy="1760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„dem Endverbrauch dienen“</a:t>
            </a:r>
          </a:p>
          <a:p>
            <a:pPr marL="311079" indent="-311079" eaLnBrk="1" hangingPunct="1">
              <a:buClrTx/>
              <a:buFont typeface="Arial" panose="020B0604020202020204" pitchFamily="34" charset="0"/>
              <a:buChar char="•"/>
            </a:pPr>
            <a:r>
              <a:rPr lang="de-DE" altLang="de-DE" sz="2177" dirty="0">
                <a:solidFill>
                  <a:srgbClr val="000000"/>
                </a:solidFill>
              </a:rPr>
              <a:t>Nur die letztliche Wertschöpfung = </a:t>
            </a:r>
          </a:p>
          <a:p>
            <a:pPr eaLnBrk="1" hangingPunct="1">
              <a:buClrTx/>
            </a:pPr>
            <a:r>
              <a:rPr lang="de-DE" altLang="de-DE" sz="2177" dirty="0">
                <a:solidFill>
                  <a:srgbClr val="000000"/>
                </a:solidFill>
              </a:rPr>
              <a:t>		Produktion abzüglich</a:t>
            </a:r>
          </a:p>
          <a:p>
            <a:pPr eaLnBrk="1" hangingPunct="1">
              <a:buClrTx/>
            </a:pPr>
            <a:r>
              <a:rPr lang="de-DE" altLang="de-DE" sz="2177" dirty="0">
                <a:solidFill>
                  <a:srgbClr val="000000"/>
                </a:solidFill>
              </a:rPr>
              <a:t>		der Vorleistungen und dem Saldo aus Steuern und Subventionen</a:t>
            </a:r>
          </a:p>
        </p:txBody>
      </p:sp>
      <p:sp>
        <p:nvSpPr>
          <p:cNvPr id="9" name="Text Box 3"/>
          <p:cNvSpPr txBox="1">
            <a:spLocks noChangeArrowheads="1"/>
          </p:cNvSpPr>
          <p:nvPr/>
        </p:nvSpPr>
        <p:spPr bwMode="auto">
          <a:xfrm>
            <a:off x="955962" y="5383680"/>
            <a:ext cx="10155383" cy="7123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Gerade den Endverbrauch vergessen Sie bitte beim Lernen der Definition nicht! Denn wir wollen gesamtwirtschaftliche </a:t>
            </a:r>
            <a:r>
              <a:rPr lang="de-DE" altLang="de-DE" sz="1400" smtClean="0">
                <a:solidFill>
                  <a:srgbClr val="000000"/>
                </a:solidFill>
              </a:rPr>
              <a:t>Leistung messen, </a:t>
            </a:r>
            <a:r>
              <a:rPr lang="de-DE" altLang="de-DE" sz="1400" dirty="0" smtClean="0">
                <a:solidFill>
                  <a:srgbClr val="000000"/>
                </a:solidFill>
              </a:rPr>
              <a:t>und da interessiert uns natürlich am Ende nur das produzierte Auto und nicht, </a:t>
            </a:r>
            <a:r>
              <a:rPr lang="de-DE" altLang="de-DE" sz="1400" smtClean="0">
                <a:solidFill>
                  <a:srgbClr val="000000"/>
                </a:solidFill>
              </a:rPr>
              <a:t>dass zwischendurch </a:t>
            </a:r>
            <a:r>
              <a:rPr lang="de-DE" altLang="de-DE" sz="1400" dirty="0" smtClean="0">
                <a:solidFill>
                  <a:srgbClr val="000000"/>
                </a:solidFill>
              </a:rPr>
              <a:t>der Autokonzern die Räder von einem Zulieferer gekauft hat, und dieser den Gummi wiederum von einem Unternehmen der chemischen Industrie </a:t>
            </a:r>
            <a:r>
              <a:rPr lang="de-DE" altLang="de-DE" sz="1400" smtClean="0">
                <a:solidFill>
                  <a:srgbClr val="000000"/>
                </a:solidFill>
              </a:rPr>
              <a:t>erworben hat …</a:t>
            </a:r>
            <a:endParaRPr lang="de-DE" altLang="de-DE" sz="1400" dirty="0">
              <a:solidFill>
                <a:srgbClr val="000000"/>
              </a:solidFill>
            </a:endParaRPr>
          </a:p>
        </p:txBody>
      </p:sp>
    </p:spTree>
    <p:extLst>
      <p:ext uri="{BB962C8B-B14F-4D97-AF65-F5344CB8AC3E}">
        <p14:creationId xmlns:p14="http://schemas.microsoft.com/office/powerpoint/2010/main" val="2106046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ChangeArrowheads="1"/>
          </p:cNvSpPr>
          <p:nvPr/>
        </p:nvSpPr>
        <p:spPr bwMode="auto">
          <a:xfrm>
            <a:off x="856891" y="172077"/>
            <a:ext cx="10391955"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Darstellungsformen wirtschaftlicher Verflechtungen</a:t>
            </a:r>
          </a:p>
        </p:txBody>
      </p:sp>
      <p:graphicFrame>
        <p:nvGraphicFramePr>
          <p:cNvPr id="276483" name="Group 3"/>
          <p:cNvGraphicFramePr>
            <a:graphicFrameLocks noGrp="1"/>
          </p:cNvGraphicFramePr>
          <p:nvPr/>
        </p:nvGraphicFramePr>
        <p:xfrm>
          <a:off x="8759825"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493" name="Group 13"/>
          <p:cNvGraphicFramePr>
            <a:graphicFrameLocks noGrp="1"/>
          </p:cNvGraphicFramePr>
          <p:nvPr/>
        </p:nvGraphicFramePr>
        <p:xfrm>
          <a:off x="458311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503" name="Group 23"/>
          <p:cNvGraphicFramePr>
            <a:graphicFrameLocks noGrp="1"/>
          </p:cNvGraphicFramePr>
          <p:nvPr/>
        </p:nvGraphicFramePr>
        <p:xfrm>
          <a:off x="665956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50" name="Text Box 33"/>
          <p:cNvSpPr txBox="1">
            <a:spLocks noChangeArrowheads="1"/>
          </p:cNvSpPr>
          <p:nvPr/>
        </p:nvSpPr>
        <p:spPr bwMode="auto">
          <a:xfrm>
            <a:off x="1682751" y="1649413"/>
            <a:ext cx="175736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Kontenform:</a:t>
            </a:r>
          </a:p>
        </p:txBody>
      </p:sp>
      <p:sp>
        <p:nvSpPr>
          <p:cNvPr id="34851" name="Text Box 34"/>
          <p:cNvSpPr txBox="1">
            <a:spLocks noChangeArrowheads="1"/>
          </p:cNvSpPr>
          <p:nvPr/>
        </p:nvSpPr>
        <p:spPr bwMode="auto">
          <a:xfrm>
            <a:off x="1703388" y="3476625"/>
            <a:ext cx="16891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Matrixform:</a:t>
            </a:r>
          </a:p>
        </p:txBody>
      </p:sp>
      <p:graphicFrame>
        <p:nvGraphicFramePr>
          <p:cNvPr id="276515" name="Group 35"/>
          <p:cNvGraphicFramePr>
            <a:graphicFrameLocks noGrp="1"/>
          </p:cNvGraphicFramePr>
          <p:nvPr/>
        </p:nvGraphicFramePr>
        <p:xfrm>
          <a:off x="6486525" y="2917825"/>
          <a:ext cx="2057400" cy="1686312"/>
        </p:xfrm>
        <a:graphic>
          <a:graphicData uri="http://schemas.openxmlformats.org/drawingml/2006/table">
            <a:tbl>
              <a:tblPr/>
              <a:tblGrid>
                <a:gridCol w="514350">
                  <a:extLst>
                    <a:ext uri="{9D8B030D-6E8A-4147-A177-3AD203B41FA5}">
                      <a16:colId xmlns:a16="http://schemas.microsoft.com/office/drawing/2014/main" val="20000"/>
                    </a:ext>
                  </a:extLst>
                </a:gridCol>
                <a:gridCol w="514350">
                  <a:extLst>
                    <a:ext uri="{9D8B030D-6E8A-4147-A177-3AD203B41FA5}">
                      <a16:colId xmlns:a16="http://schemas.microsoft.com/office/drawing/2014/main" val="20001"/>
                    </a:ext>
                  </a:extLst>
                </a:gridCol>
                <a:gridCol w="514350">
                  <a:extLst>
                    <a:ext uri="{9D8B030D-6E8A-4147-A177-3AD203B41FA5}">
                      <a16:colId xmlns:a16="http://schemas.microsoft.com/office/drawing/2014/main" val="20002"/>
                    </a:ext>
                  </a:extLst>
                </a:gridCol>
                <a:gridCol w="514350">
                  <a:extLst>
                    <a:ext uri="{9D8B030D-6E8A-4147-A177-3AD203B41FA5}">
                      <a16:colId xmlns:a16="http://schemas.microsoft.com/office/drawing/2014/main" val="20003"/>
                    </a:ext>
                  </a:extLst>
                </a:gridCol>
              </a:tblGrid>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4879" name="Text Box 62"/>
          <p:cNvSpPr txBox="1">
            <a:spLocks noChangeArrowheads="1"/>
          </p:cNvSpPr>
          <p:nvPr/>
        </p:nvSpPr>
        <p:spPr bwMode="auto">
          <a:xfrm>
            <a:off x="1703388" y="5203825"/>
            <a:ext cx="218916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Grafische Form:</a:t>
            </a:r>
          </a:p>
        </p:txBody>
      </p:sp>
      <p:sp>
        <p:nvSpPr>
          <p:cNvPr id="34880" name="Text Box 63"/>
          <p:cNvSpPr txBox="1">
            <a:spLocks noChangeArrowheads="1"/>
          </p:cNvSpPr>
          <p:nvPr/>
        </p:nvSpPr>
        <p:spPr bwMode="auto">
          <a:xfrm>
            <a:off x="7319963" y="4652963"/>
            <a:ext cx="35401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P</a:t>
            </a:r>
          </a:p>
        </p:txBody>
      </p:sp>
      <p:sp>
        <p:nvSpPr>
          <p:cNvPr id="34881" name="Text Box 64"/>
          <p:cNvSpPr txBox="1">
            <a:spLocks noChangeArrowheads="1"/>
          </p:cNvSpPr>
          <p:nvPr/>
        </p:nvSpPr>
        <p:spPr bwMode="auto">
          <a:xfrm>
            <a:off x="6383338" y="5734051"/>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4882" name="Text Box 65"/>
          <p:cNvSpPr txBox="1">
            <a:spLocks noChangeArrowheads="1"/>
          </p:cNvSpPr>
          <p:nvPr/>
        </p:nvSpPr>
        <p:spPr bwMode="auto">
          <a:xfrm>
            <a:off x="8472488" y="5734051"/>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4883" name="Line 66"/>
          <p:cNvSpPr>
            <a:spLocks noChangeShapeType="1"/>
          </p:cNvSpPr>
          <p:nvPr/>
        </p:nvSpPr>
        <p:spPr bwMode="auto">
          <a:xfrm flipV="1">
            <a:off x="6600825" y="5013325"/>
            <a:ext cx="64770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4" name="Line 67"/>
          <p:cNvSpPr>
            <a:spLocks noChangeShapeType="1"/>
          </p:cNvSpPr>
          <p:nvPr/>
        </p:nvSpPr>
        <p:spPr bwMode="auto">
          <a:xfrm flipH="1">
            <a:off x="6743700" y="5084764"/>
            <a:ext cx="647700"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5" name="Line 68"/>
          <p:cNvSpPr>
            <a:spLocks noChangeShapeType="1"/>
          </p:cNvSpPr>
          <p:nvPr/>
        </p:nvSpPr>
        <p:spPr bwMode="auto">
          <a:xfrm>
            <a:off x="6743700" y="6021388"/>
            <a:ext cx="16573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6" name="Line 69"/>
          <p:cNvSpPr>
            <a:spLocks noChangeShapeType="1"/>
          </p:cNvSpPr>
          <p:nvPr/>
        </p:nvSpPr>
        <p:spPr bwMode="auto">
          <a:xfrm flipH="1">
            <a:off x="6743701" y="5876925"/>
            <a:ext cx="1584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7" name="Line 70"/>
          <p:cNvSpPr>
            <a:spLocks noChangeShapeType="1"/>
          </p:cNvSpPr>
          <p:nvPr/>
        </p:nvSpPr>
        <p:spPr bwMode="auto">
          <a:xfrm flipH="1" flipV="1">
            <a:off x="7680326" y="5084764"/>
            <a:ext cx="792163"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8" name="Line 71"/>
          <p:cNvSpPr>
            <a:spLocks noChangeShapeType="1"/>
          </p:cNvSpPr>
          <p:nvPr/>
        </p:nvSpPr>
        <p:spPr bwMode="auto">
          <a:xfrm>
            <a:off x="7824788" y="5013325"/>
            <a:ext cx="792162"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ChangeArrowheads="1"/>
          </p:cNvSpPr>
          <p:nvPr/>
        </p:nvSpPr>
        <p:spPr bwMode="auto">
          <a:xfrm>
            <a:off x="2542478" y="191243"/>
            <a:ext cx="76125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Darstellung wirtschaftlicher Verflechtungen Beispiel</a:t>
            </a:r>
          </a:p>
        </p:txBody>
      </p:sp>
      <p:sp>
        <p:nvSpPr>
          <p:cNvPr id="34820" name="Text Box 3"/>
          <p:cNvSpPr txBox="1">
            <a:spLocks noChangeArrowheads="1"/>
          </p:cNvSpPr>
          <p:nvPr/>
        </p:nvSpPr>
        <p:spPr bwMode="auto">
          <a:xfrm>
            <a:off x="1524001" y="935038"/>
            <a:ext cx="9109075"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AutoNum type="arabicPeriod"/>
              <a:defRPr/>
            </a:pPr>
            <a:endParaRPr lang="de-DE" sz="2400" dirty="0">
              <a:solidFill>
                <a:srgbClr val="000000"/>
              </a:solidFill>
            </a:endParaRPr>
          </a:p>
          <a:p>
            <a:pPr marL="0" indent="0" eaLnBrk="1" hangingPunct="1">
              <a:buSzPct val="100000"/>
              <a:defRPr/>
            </a:pPr>
            <a:r>
              <a:rPr lang="de-DE" sz="2400" dirty="0">
                <a:solidFill>
                  <a:srgbClr val="000000"/>
                </a:solidFill>
              </a:rPr>
              <a:t>Ausgangslage: P hat Güter im Gegenwert von 5GE produziert</a:t>
            </a:r>
          </a:p>
          <a:p>
            <a:pPr eaLnBrk="1" hangingPunct="1">
              <a:buSzPct val="100000"/>
              <a:buFontTx/>
              <a:buAutoNum type="arabicPeriod"/>
              <a:defRPr/>
            </a:pPr>
            <a:endParaRPr lang="de-DE" sz="2400" dirty="0">
              <a:solidFill>
                <a:srgbClr val="000000"/>
              </a:solidFill>
            </a:endParaRPr>
          </a:p>
          <a:p>
            <a:pPr eaLnBrk="1" hangingPunct="1">
              <a:buSzPct val="100000"/>
              <a:buFontTx/>
              <a:buAutoNum type="arabicPeriod"/>
              <a:defRPr/>
            </a:pPr>
            <a:r>
              <a:rPr lang="de-DE" sz="2400" dirty="0">
                <a:solidFill>
                  <a:srgbClr val="000000"/>
                </a:solidFill>
              </a:rPr>
              <a:t>Für den Eigenverbrauch benötigt P 2GE</a:t>
            </a:r>
          </a:p>
          <a:p>
            <a:pPr eaLnBrk="1" hangingPunct="1">
              <a:buSzPct val="100000"/>
              <a:buFontTx/>
              <a:buAutoNum type="arabicPeriod"/>
              <a:defRPr/>
            </a:pPr>
            <a:r>
              <a:rPr lang="de-DE" sz="2400" dirty="0">
                <a:solidFill>
                  <a:srgbClr val="000000"/>
                </a:solidFill>
              </a:rPr>
              <a:t>Für den Erwerb von Handelserzeugnissen verwendet P 1GE</a:t>
            </a:r>
          </a:p>
          <a:p>
            <a:pPr eaLnBrk="1" hangingPunct="1">
              <a:buSzPct val="100000"/>
              <a:buFontTx/>
              <a:buAutoNum type="arabicPeriod"/>
              <a:defRPr/>
            </a:pPr>
            <a:r>
              <a:rPr lang="de-DE" sz="2400" dirty="0">
                <a:solidFill>
                  <a:srgbClr val="000000"/>
                </a:solidFill>
              </a:rPr>
              <a:t>An Pacht entrichtet P 2GE</a:t>
            </a:r>
          </a:p>
          <a:p>
            <a:pPr eaLnBrk="1" hangingPunct="1">
              <a:buSzPct val="100000"/>
              <a:buFontTx/>
              <a:buAutoNum type="arabicPeriod"/>
              <a:defRPr/>
            </a:pPr>
            <a:r>
              <a:rPr lang="de-DE" sz="2400" dirty="0">
                <a:solidFill>
                  <a:srgbClr val="000000"/>
                </a:solidFill>
              </a:rPr>
              <a:t>E gibt 1 GE für Nahrungsmittel aus</a:t>
            </a:r>
          </a:p>
          <a:p>
            <a:pPr eaLnBrk="1" hangingPunct="1">
              <a:buSzPct val="100000"/>
              <a:buFontTx/>
              <a:buAutoNum type="arabicPeriod"/>
              <a:defRPr/>
            </a:pPr>
            <a:r>
              <a:rPr lang="de-DE" sz="2400" dirty="0">
                <a:solidFill>
                  <a:srgbClr val="000000"/>
                </a:solidFill>
              </a:rPr>
              <a:t>H gibt 2 GE für Nahrungsmittel aus</a:t>
            </a:r>
          </a:p>
          <a:p>
            <a:pPr eaLnBrk="1" hangingPunct="1">
              <a:buSzPct val="100000"/>
              <a:defRPr/>
            </a:pPr>
            <a:endParaRPr lang="de-DE" sz="2400" dirty="0">
              <a:solidFill>
                <a:srgbClr val="000000"/>
              </a:solidFill>
            </a:endParaRPr>
          </a:p>
          <a:p>
            <a:pPr eaLnBrk="1" hangingPunct="1">
              <a:buSzPct val="100000"/>
              <a:defRPr/>
            </a:pPr>
            <a:r>
              <a:rPr lang="de-DE" sz="2400" dirty="0">
                <a:solidFill>
                  <a:srgbClr val="000000"/>
                </a:solidFill>
              </a:rPr>
              <a:t>Stellen Sie die Verflechtungen in Konten-, Matrix und Kreislaufform</a:t>
            </a:r>
          </a:p>
          <a:p>
            <a:pPr eaLnBrk="1" hangingPunct="1">
              <a:buSzPct val="100000"/>
              <a:defRPr/>
            </a:pPr>
            <a:r>
              <a:rPr lang="de-DE" sz="2400" dirty="0">
                <a:solidFill>
                  <a:srgbClr val="000000"/>
                </a:solidFill>
              </a:rPr>
              <a:t>dar. Welche Annahme ist dabei zu treffen? </a:t>
            </a:r>
          </a:p>
          <a:p>
            <a:pPr eaLnBrk="1" hangingPunct="1">
              <a:buSzPct val="100000"/>
              <a:defRPr/>
            </a:pPr>
            <a:endParaRPr lang="de-DE" sz="24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ChangeArrowheads="1"/>
          </p:cNvSpPr>
          <p:nvPr/>
        </p:nvSpPr>
        <p:spPr bwMode="auto">
          <a:xfrm>
            <a:off x="5087938" y="210210"/>
            <a:ext cx="20046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Kontenform</a:t>
            </a:r>
          </a:p>
        </p:txBody>
      </p:sp>
      <p:graphicFrame>
        <p:nvGraphicFramePr>
          <p:cNvPr id="262276" name="Group 132"/>
          <p:cNvGraphicFramePr>
            <a:graphicFrameLocks noGrp="1"/>
          </p:cNvGraphicFramePr>
          <p:nvPr>
            <p:extLst>
              <p:ext uri="{D42A27DB-BD31-4B8C-83A1-F6EECF244321}">
                <p14:modId xmlns:p14="http://schemas.microsoft.com/office/powerpoint/2010/main" val="3048244583"/>
              </p:ext>
            </p:extLst>
          </p:nvPr>
        </p:nvGraphicFramePr>
        <p:xfrm>
          <a:off x="387566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41" name="Group 97"/>
          <p:cNvGraphicFramePr>
            <a:graphicFrameLocks noGrp="1"/>
          </p:cNvGraphicFramePr>
          <p:nvPr>
            <p:extLst>
              <p:ext uri="{D42A27DB-BD31-4B8C-83A1-F6EECF244321}">
                <p14:modId xmlns:p14="http://schemas.microsoft.com/office/powerpoint/2010/main" val="1145311107"/>
              </p:ext>
            </p:extLst>
          </p:nvPr>
        </p:nvGraphicFramePr>
        <p:xfrm>
          <a:off x="113881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74" name="Group 130"/>
          <p:cNvGraphicFramePr>
            <a:graphicFrameLocks noGrp="1"/>
          </p:cNvGraphicFramePr>
          <p:nvPr>
            <p:extLst>
              <p:ext uri="{D42A27DB-BD31-4B8C-83A1-F6EECF244321}">
                <p14:modId xmlns:p14="http://schemas.microsoft.com/office/powerpoint/2010/main" val="1703028697"/>
              </p:ext>
            </p:extLst>
          </p:nvPr>
        </p:nvGraphicFramePr>
        <p:xfrm>
          <a:off x="6561717" y="1989139"/>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Textfeld 1"/>
          <p:cNvSpPr txBox="1"/>
          <p:nvPr/>
        </p:nvSpPr>
        <p:spPr>
          <a:xfrm>
            <a:off x="2284616" y="2543694"/>
            <a:ext cx="301686" cy="369332"/>
          </a:xfrm>
          <a:prstGeom prst="rect">
            <a:avLst/>
          </a:prstGeom>
          <a:noFill/>
        </p:spPr>
        <p:txBody>
          <a:bodyPr wrap="none" rtlCol="0">
            <a:spAutoFit/>
          </a:bodyPr>
          <a:lstStyle/>
          <a:p>
            <a:r>
              <a:rPr lang="de-DE" dirty="0" smtClean="0"/>
              <a:t>2</a:t>
            </a:r>
            <a:endParaRPr lang="de-DE" dirty="0"/>
          </a:p>
        </p:txBody>
      </p:sp>
      <p:sp>
        <p:nvSpPr>
          <p:cNvPr id="7" name="Textfeld 6"/>
          <p:cNvSpPr txBox="1"/>
          <p:nvPr/>
        </p:nvSpPr>
        <p:spPr>
          <a:xfrm>
            <a:off x="1410031" y="2543694"/>
            <a:ext cx="301686" cy="369332"/>
          </a:xfrm>
          <a:prstGeom prst="rect">
            <a:avLst/>
          </a:prstGeom>
          <a:noFill/>
        </p:spPr>
        <p:txBody>
          <a:bodyPr wrap="none" rtlCol="0">
            <a:spAutoFit/>
          </a:bodyPr>
          <a:lstStyle/>
          <a:p>
            <a:r>
              <a:rPr lang="de-DE" dirty="0" smtClean="0"/>
              <a:t>2</a:t>
            </a:r>
            <a:endParaRPr lang="de-DE" dirty="0"/>
          </a:p>
        </p:txBody>
      </p:sp>
      <p:grpSp>
        <p:nvGrpSpPr>
          <p:cNvPr id="15" name="Gruppieren 14"/>
          <p:cNvGrpSpPr/>
          <p:nvPr/>
        </p:nvGrpSpPr>
        <p:grpSpPr>
          <a:xfrm>
            <a:off x="450471" y="898833"/>
            <a:ext cx="2867345" cy="1844367"/>
            <a:chOff x="1662742" y="898833"/>
            <a:chExt cx="2867345" cy="1844367"/>
          </a:xfrm>
        </p:grpSpPr>
        <p:sp>
          <p:nvSpPr>
            <p:cNvPr id="12" name="Freihandform 11"/>
            <p:cNvSpPr/>
            <p:nvPr/>
          </p:nvSpPr>
          <p:spPr>
            <a:xfrm>
              <a:off x="1662742" y="898833"/>
              <a:ext cx="2867345" cy="1844367"/>
            </a:xfrm>
            <a:custGeom>
              <a:avLst/>
              <a:gdLst>
                <a:gd name="connsiteX0" fmla="*/ 2251167 w 2867345"/>
                <a:gd name="connsiteY0" fmla="*/ 1844367 h 1844367"/>
                <a:gd name="connsiteX1" fmla="*/ 2846913 w 2867345"/>
                <a:gd name="connsiteY1" fmla="*/ 1401022 h 1844367"/>
                <a:gd name="connsiteX2" fmla="*/ 2507476 w 2867345"/>
                <a:gd name="connsiteY2" fmla="*/ 431203 h 1844367"/>
                <a:gd name="connsiteX3" fmla="*/ 484713 w 2867345"/>
                <a:gd name="connsiteY3" fmla="*/ 29422 h 1844367"/>
                <a:gd name="connsiteX4" fmla="*/ 13658 w 2867345"/>
                <a:gd name="connsiteY4" fmla="*/ 1179349 h 1844367"/>
                <a:gd name="connsiteX5" fmla="*/ 824149 w 2867345"/>
                <a:gd name="connsiteY5" fmla="*/ 1782022 h 184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67345" h="1844367">
                  <a:moveTo>
                    <a:pt x="2251167" y="1844367"/>
                  </a:moveTo>
                  <a:cubicBezTo>
                    <a:pt x="2527681" y="1740458"/>
                    <a:pt x="2804195" y="1636549"/>
                    <a:pt x="2846913" y="1401022"/>
                  </a:cubicBezTo>
                  <a:cubicBezTo>
                    <a:pt x="2889631" y="1165495"/>
                    <a:pt x="2901176" y="659803"/>
                    <a:pt x="2507476" y="431203"/>
                  </a:cubicBezTo>
                  <a:cubicBezTo>
                    <a:pt x="2113776" y="202603"/>
                    <a:pt x="900349" y="-95269"/>
                    <a:pt x="484713" y="29422"/>
                  </a:cubicBezTo>
                  <a:cubicBezTo>
                    <a:pt x="69077" y="154113"/>
                    <a:pt x="-42915" y="887249"/>
                    <a:pt x="13658" y="1179349"/>
                  </a:cubicBezTo>
                  <a:cubicBezTo>
                    <a:pt x="70231" y="1471449"/>
                    <a:pt x="447190" y="1626735"/>
                    <a:pt x="824149" y="178202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 Verbindung mit Pfeil 13"/>
            <p:cNvCxnSpPr/>
            <p:nvPr/>
          </p:nvCxnSpPr>
          <p:spPr>
            <a:xfrm>
              <a:off x="2493818" y="2673927"/>
              <a:ext cx="1284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6" name="Textfeld 15"/>
          <p:cNvSpPr txBox="1"/>
          <p:nvPr/>
        </p:nvSpPr>
        <p:spPr>
          <a:xfrm>
            <a:off x="922153" y="592714"/>
            <a:ext cx="359394" cy="369332"/>
          </a:xfrm>
          <a:prstGeom prst="rect">
            <a:avLst/>
          </a:prstGeom>
          <a:noFill/>
        </p:spPr>
        <p:txBody>
          <a:bodyPr wrap="none" rtlCol="0">
            <a:spAutoFit/>
          </a:bodyPr>
          <a:lstStyle/>
          <a:p>
            <a:r>
              <a:rPr lang="de-DE" dirty="0" smtClean="0"/>
              <a:t>1.</a:t>
            </a:r>
            <a:endParaRPr lang="de-DE" dirty="0"/>
          </a:p>
        </p:txBody>
      </p:sp>
      <p:sp>
        <p:nvSpPr>
          <p:cNvPr id="21" name="Textfeld 20"/>
          <p:cNvSpPr txBox="1"/>
          <p:nvPr/>
        </p:nvSpPr>
        <p:spPr>
          <a:xfrm>
            <a:off x="2284616" y="2944298"/>
            <a:ext cx="301686" cy="369332"/>
          </a:xfrm>
          <a:prstGeom prst="rect">
            <a:avLst/>
          </a:prstGeom>
          <a:noFill/>
        </p:spPr>
        <p:txBody>
          <a:bodyPr wrap="none" rtlCol="0">
            <a:spAutoFit/>
          </a:bodyPr>
          <a:lstStyle/>
          <a:p>
            <a:r>
              <a:rPr lang="de-DE" dirty="0" smtClean="0"/>
              <a:t>1</a:t>
            </a:r>
            <a:endParaRPr lang="de-DE" dirty="0"/>
          </a:p>
        </p:txBody>
      </p:sp>
      <p:grpSp>
        <p:nvGrpSpPr>
          <p:cNvPr id="25" name="Gruppieren 24"/>
          <p:cNvGrpSpPr/>
          <p:nvPr/>
        </p:nvGrpSpPr>
        <p:grpSpPr>
          <a:xfrm>
            <a:off x="2529755" y="1249993"/>
            <a:ext cx="4446587" cy="1905012"/>
            <a:chOff x="3742026" y="1249993"/>
            <a:chExt cx="4446587" cy="1905012"/>
          </a:xfrm>
        </p:grpSpPr>
        <p:sp>
          <p:nvSpPr>
            <p:cNvPr id="17" name="Freihandform 16"/>
            <p:cNvSpPr/>
            <p:nvPr/>
          </p:nvSpPr>
          <p:spPr>
            <a:xfrm>
              <a:off x="3742026" y="1249993"/>
              <a:ext cx="4286683" cy="1905012"/>
            </a:xfrm>
            <a:custGeom>
              <a:avLst/>
              <a:gdLst>
                <a:gd name="connsiteX0" fmla="*/ 54119 w 4286683"/>
                <a:gd name="connsiteY0" fmla="*/ 1860352 h 1905012"/>
                <a:gd name="connsiteX1" fmla="*/ 109538 w 4286683"/>
                <a:gd name="connsiteY1" fmla="*/ 1860352 h 1905012"/>
                <a:gd name="connsiteX2" fmla="*/ 1037792 w 4286683"/>
                <a:gd name="connsiteY2" fmla="*/ 1396225 h 1905012"/>
                <a:gd name="connsiteX3" fmla="*/ 1266392 w 4286683"/>
                <a:gd name="connsiteY3" fmla="*/ 211662 h 1905012"/>
                <a:gd name="connsiteX4" fmla="*/ 3462338 w 4286683"/>
                <a:gd name="connsiteY4" fmla="*/ 114680 h 1905012"/>
                <a:gd name="connsiteX5" fmla="*/ 3808701 w 4286683"/>
                <a:gd name="connsiteY5" fmla="*/ 1423934 h 1905012"/>
                <a:gd name="connsiteX6" fmla="*/ 4286683 w 4286683"/>
                <a:gd name="connsiteY6" fmla="*/ 1493207 h 1905012"/>
                <a:gd name="connsiteX7" fmla="*/ 4286683 w 4286683"/>
                <a:gd name="connsiteY7" fmla="*/ 1493207 h 1905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86683" h="1905012">
                  <a:moveTo>
                    <a:pt x="54119" y="1860352"/>
                  </a:moveTo>
                  <a:cubicBezTo>
                    <a:pt x="-144" y="1899029"/>
                    <a:pt x="-54407" y="1937706"/>
                    <a:pt x="109538" y="1860352"/>
                  </a:cubicBezTo>
                  <a:cubicBezTo>
                    <a:pt x="273483" y="1782998"/>
                    <a:pt x="844983" y="1671006"/>
                    <a:pt x="1037792" y="1396225"/>
                  </a:cubicBezTo>
                  <a:cubicBezTo>
                    <a:pt x="1230601" y="1121444"/>
                    <a:pt x="862301" y="425253"/>
                    <a:pt x="1266392" y="211662"/>
                  </a:cubicBezTo>
                  <a:cubicBezTo>
                    <a:pt x="1670483" y="-1929"/>
                    <a:pt x="3038620" y="-87365"/>
                    <a:pt x="3462338" y="114680"/>
                  </a:cubicBezTo>
                  <a:cubicBezTo>
                    <a:pt x="3886056" y="316725"/>
                    <a:pt x="3671310" y="1194180"/>
                    <a:pt x="3808701" y="1423934"/>
                  </a:cubicBezTo>
                  <a:cubicBezTo>
                    <a:pt x="3946092" y="1653688"/>
                    <a:pt x="4286683" y="1493207"/>
                    <a:pt x="4286683" y="1493207"/>
                  </a:cubicBezTo>
                  <a:lnTo>
                    <a:pt x="4286683" y="149320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9" name="Gerade Verbindung mit Pfeil 18"/>
            <p:cNvCxnSpPr>
              <a:stCxn id="17" idx="6"/>
            </p:cNvCxnSpPr>
            <p:nvPr/>
          </p:nvCxnSpPr>
          <p:spPr>
            <a:xfrm flipV="1">
              <a:off x="8028709" y="2728360"/>
              <a:ext cx="159904" cy="148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30" name="Textfeld 29"/>
          <p:cNvSpPr txBox="1"/>
          <p:nvPr/>
        </p:nvSpPr>
        <p:spPr>
          <a:xfrm>
            <a:off x="6929377" y="2558534"/>
            <a:ext cx="301686" cy="369332"/>
          </a:xfrm>
          <a:prstGeom prst="rect">
            <a:avLst/>
          </a:prstGeom>
          <a:noFill/>
        </p:spPr>
        <p:txBody>
          <a:bodyPr wrap="none" rtlCol="0">
            <a:spAutoFit/>
          </a:bodyPr>
          <a:lstStyle/>
          <a:p>
            <a:r>
              <a:rPr lang="de-DE" dirty="0" smtClean="0"/>
              <a:t>1</a:t>
            </a:r>
            <a:endParaRPr lang="de-DE" dirty="0"/>
          </a:p>
        </p:txBody>
      </p:sp>
      <p:sp>
        <p:nvSpPr>
          <p:cNvPr id="31" name="Textfeld 30"/>
          <p:cNvSpPr txBox="1"/>
          <p:nvPr/>
        </p:nvSpPr>
        <p:spPr>
          <a:xfrm>
            <a:off x="3771429" y="1025216"/>
            <a:ext cx="359394" cy="369332"/>
          </a:xfrm>
          <a:prstGeom prst="rect">
            <a:avLst/>
          </a:prstGeom>
          <a:noFill/>
        </p:spPr>
        <p:txBody>
          <a:bodyPr wrap="none" rtlCol="0">
            <a:spAutoFit/>
          </a:bodyPr>
          <a:lstStyle/>
          <a:p>
            <a:r>
              <a:rPr lang="de-DE" dirty="0"/>
              <a:t>2</a:t>
            </a:r>
            <a:r>
              <a:rPr lang="de-DE" dirty="0" smtClean="0"/>
              <a:t>.</a:t>
            </a:r>
            <a:endParaRPr lang="de-DE" dirty="0"/>
          </a:p>
        </p:txBody>
      </p:sp>
      <p:sp>
        <p:nvSpPr>
          <p:cNvPr id="32" name="Textfeld 31"/>
          <p:cNvSpPr txBox="1"/>
          <p:nvPr/>
        </p:nvSpPr>
        <p:spPr>
          <a:xfrm>
            <a:off x="2293971" y="3422866"/>
            <a:ext cx="301686" cy="369332"/>
          </a:xfrm>
          <a:prstGeom prst="rect">
            <a:avLst/>
          </a:prstGeom>
          <a:noFill/>
        </p:spPr>
        <p:txBody>
          <a:bodyPr wrap="none" rtlCol="0">
            <a:spAutoFit/>
          </a:bodyPr>
          <a:lstStyle/>
          <a:p>
            <a:r>
              <a:rPr lang="de-DE" dirty="0" smtClean="0"/>
              <a:t>2</a:t>
            </a:r>
            <a:endParaRPr lang="de-DE" dirty="0"/>
          </a:p>
        </p:txBody>
      </p:sp>
      <p:cxnSp>
        <p:nvCxnSpPr>
          <p:cNvPr id="33" name="Gerade Verbindung mit Pfeil 32"/>
          <p:cNvCxnSpPr/>
          <p:nvPr/>
        </p:nvCxnSpPr>
        <p:spPr>
          <a:xfrm flipV="1">
            <a:off x="2595657" y="2913026"/>
            <a:ext cx="1404876" cy="6945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Textfeld 38"/>
          <p:cNvSpPr txBox="1"/>
          <p:nvPr/>
        </p:nvSpPr>
        <p:spPr>
          <a:xfrm>
            <a:off x="4025989" y="2673927"/>
            <a:ext cx="301686" cy="369332"/>
          </a:xfrm>
          <a:prstGeom prst="rect">
            <a:avLst/>
          </a:prstGeom>
          <a:noFill/>
        </p:spPr>
        <p:txBody>
          <a:bodyPr wrap="none" rtlCol="0">
            <a:spAutoFit/>
          </a:bodyPr>
          <a:lstStyle/>
          <a:p>
            <a:r>
              <a:rPr lang="de-DE" dirty="0" smtClean="0"/>
              <a:t>2</a:t>
            </a:r>
            <a:endParaRPr lang="de-DE" dirty="0"/>
          </a:p>
        </p:txBody>
      </p:sp>
      <p:sp>
        <p:nvSpPr>
          <p:cNvPr id="41" name="Textfeld 40"/>
          <p:cNvSpPr txBox="1"/>
          <p:nvPr/>
        </p:nvSpPr>
        <p:spPr>
          <a:xfrm>
            <a:off x="3144153" y="3255126"/>
            <a:ext cx="359394" cy="369332"/>
          </a:xfrm>
          <a:prstGeom prst="rect">
            <a:avLst/>
          </a:prstGeom>
          <a:noFill/>
        </p:spPr>
        <p:txBody>
          <a:bodyPr wrap="none" rtlCol="0">
            <a:spAutoFit/>
          </a:bodyPr>
          <a:lstStyle/>
          <a:p>
            <a:r>
              <a:rPr lang="de-DE" dirty="0" smtClean="0"/>
              <a:t>3.</a:t>
            </a:r>
            <a:endParaRPr lang="de-DE" dirty="0"/>
          </a:p>
        </p:txBody>
      </p:sp>
      <p:sp>
        <p:nvSpPr>
          <p:cNvPr id="42" name="Textfeld 41"/>
          <p:cNvSpPr txBox="1"/>
          <p:nvPr/>
        </p:nvSpPr>
        <p:spPr>
          <a:xfrm>
            <a:off x="5045593" y="2448390"/>
            <a:ext cx="301686" cy="369332"/>
          </a:xfrm>
          <a:prstGeom prst="rect">
            <a:avLst/>
          </a:prstGeom>
          <a:noFill/>
        </p:spPr>
        <p:txBody>
          <a:bodyPr wrap="none" rtlCol="0">
            <a:spAutoFit/>
          </a:bodyPr>
          <a:lstStyle/>
          <a:p>
            <a:r>
              <a:rPr lang="de-DE" dirty="0" smtClean="0"/>
              <a:t>1</a:t>
            </a:r>
            <a:endParaRPr lang="de-DE" dirty="0"/>
          </a:p>
        </p:txBody>
      </p:sp>
      <p:grpSp>
        <p:nvGrpSpPr>
          <p:cNvPr id="48" name="Gruppieren 47"/>
          <p:cNvGrpSpPr/>
          <p:nvPr/>
        </p:nvGrpSpPr>
        <p:grpSpPr>
          <a:xfrm>
            <a:off x="246938" y="2881745"/>
            <a:ext cx="5676993" cy="3259529"/>
            <a:chOff x="1459209" y="2881745"/>
            <a:chExt cx="5676993" cy="3259529"/>
          </a:xfrm>
        </p:grpSpPr>
        <p:sp>
          <p:nvSpPr>
            <p:cNvPr id="44" name="Freihandform 43"/>
            <p:cNvSpPr/>
            <p:nvPr/>
          </p:nvSpPr>
          <p:spPr>
            <a:xfrm>
              <a:off x="1459209" y="2881745"/>
              <a:ext cx="5676993" cy="3259529"/>
            </a:xfrm>
            <a:custGeom>
              <a:avLst/>
              <a:gdLst>
                <a:gd name="connsiteX0" fmla="*/ 5017791 w 5676993"/>
                <a:gd name="connsiteY0" fmla="*/ 0 h 3259529"/>
                <a:gd name="connsiteX1" fmla="*/ 5675882 w 5676993"/>
                <a:gd name="connsiteY1" fmla="*/ 1814946 h 3259529"/>
                <a:gd name="connsiteX2" fmla="*/ 4879246 w 5676993"/>
                <a:gd name="connsiteY2" fmla="*/ 2957946 h 3259529"/>
                <a:gd name="connsiteX3" fmla="*/ 1138518 w 5676993"/>
                <a:gd name="connsiteY3" fmla="*/ 3054928 h 3259529"/>
                <a:gd name="connsiteX4" fmla="*/ 2446 w 5676993"/>
                <a:gd name="connsiteY4" fmla="*/ 491837 h 3259529"/>
                <a:gd name="connsiteX5" fmla="*/ 896064 w 5676993"/>
                <a:gd name="connsiteY5" fmla="*/ 152400 h 3259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76993" h="3259529">
                  <a:moveTo>
                    <a:pt x="5017791" y="0"/>
                  </a:moveTo>
                  <a:cubicBezTo>
                    <a:pt x="5358382" y="660977"/>
                    <a:pt x="5698973" y="1321955"/>
                    <a:pt x="5675882" y="1814946"/>
                  </a:cubicBezTo>
                  <a:cubicBezTo>
                    <a:pt x="5652791" y="2307937"/>
                    <a:pt x="5635473" y="2751282"/>
                    <a:pt x="4879246" y="2957946"/>
                  </a:cubicBezTo>
                  <a:cubicBezTo>
                    <a:pt x="4123019" y="3164610"/>
                    <a:pt x="1951318" y="3465946"/>
                    <a:pt x="1138518" y="3054928"/>
                  </a:cubicBezTo>
                  <a:cubicBezTo>
                    <a:pt x="325718" y="2643910"/>
                    <a:pt x="42855" y="975592"/>
                    <a:pt x="2446" y="491837"/>
                  </a:cubicBezTo>
                  <a:cubicBezTo>
                    <a:pt x="-37963" y="8082"/>
                    <a:pt x="429050" y="80241"/>
                    <a:pt x="896064" y="1524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6" name="Gerade Verbindung mit Pfeil 45"/>
            <p:cNvCxnSpPr>
              <a:stCxn id="44" idx="5"/>
            </p:cNvCxnSpPr>
            <p:nvPr/>
          </p:nvCxnSpPr>
          <p:spPr>
            <a:xfrm>
              <a:off x="2355273" y="3034145"/>
              <a:ext cx="138545" cy="91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53" name="Textfeld 52"/>
          <p:cNvSpPr txBox="1"/>
          <p:nvPr/>
        </p:nvSpPr>
        <p:spPr>
          <a:xfrm>
            <a:off x="1278635" y="2881745"/>
            <a:ext cx="301686" cy="369332"/>
          </a:xfrm>
          <a:prstGeom prst="rect">
            <a:avLst/>
          </a:prstGeom>
          <a:noFill/>
        </p:spPr>
        <p:txBody>
          <a:bodyPr wrap="none" rtlCol="0">
            <a:spAutoFit/>
          </a:bodyPr>
          <a:lstStyle/>
          <a:p>
            <a:r>
              <a:rPr lang="de-DE" dirty="0" smtClean="0"/>
              <a:t>1</a:t>
            </a:r>
            <a:endParaRPr lang="de-DE" dirty="0"/>
          </a:p>
        </p:txBody>
      </p:sp>
      <p:sp>
        <p:nvSpPr>
          <p:cNvPr id="54" name="Textfeld 53"/>
          <p:cNvSpPr txBox="1"/>
          <p:nvPr/>
        </p:nvSpPr>
        <p:spPr>
          <a:xfrm>
            <a:off x="3412035" y="6095153"/>
            <a:ext cx="359394" cy="369332"/>
          </a:xfrm>
          <a:prstGeom prst="rect">
            <a:avLst/>
          </a:prstGeom>
          <a:noFill/>
        </p:spPr>
        <p:txBody>
          <a:bodyPr wrap="none" rtlCol="0">
            <a:spAutoFit/>
          </a:bodyPr>
          <a:lstStyle/>
          <a:p>
            <a:r>
              <a:rPr lang="de-DE" dirty="0"/>
              <a:t>4</a:t>
            </a:r>
            <a:r>
              <a:rPr lang="de-DE" dirty="0" smtClean="0"/>
              <a:t>.</a:t>
            </a:r>
            <a:endParaRPr lang="de-DE" dirty="0"/>
          </a:p>
        </p:txBody>
      </p:sp>
      <p:sp>
        <p:nvSpPr>
          <p:cNvPr id="55" name="Textfeld 54"/>
          <p:cNvSpPr txBox="1"/>
          <p:nvPr/>
        </p:nvSpPr>
        <p:spPr>
          <a:xfrm>
            <a:off x="7615029" y="2543694"/>
            <a:ext cx="301686" cy="369332"/>
          </a:xfrm>
          <a:prstGeom prst="rect">
            <a:avLst/>
          </a:prstGeom>
          <a:noFill/>
        </p:spPr>
        <p:txBody>
          <a:bodyPr wrap="none" rtlCol="0">
            <a:spAutoFit/>
          </a:bodyPr>
          <a:lstStyle/>
          <a:p>
            <a:r>
              <a:rPr lang="de-DE" dirty="0" smtClean="0"/>
              <a:t>2</a:t>
            </a:r>
            <a:endParaRPr lang="de-DE" dirty="0"/>
          </a:p>
        </p:txBody>
      </p:sp>
      <p:grpSp>
        <p:nvGrpSpPr>
          <p:cNvPr id="58" name="Gruppieren 57"/>
          <p:cNvGrpSpPr/>
          <p:nvPr/>
        </p:nvGrpSpPr>
        <p:grpSpPr>
          <a:xfrm>
            <a:off x="672732" y="2722418"/>
            <a:ext cx="8059560" cy="2889507"/>
            <a:chOff x="1885003" y="2722418"/>
            <a:chExt cx="8059560" cy="2889507"/>
          </a:xfrm>
        </p:grpSpPr>
        <p:sp>
          <p:nvSpPr>
            <p:cNvPr id="51" name="Freihandform 50"/>
            <p:cNvSpPr/>
            <p:nvPr/>
          </p:nvSpPr>
          <p:spPr>
            <a:xfrm>
              <a:off x="1885003" y="2722418"/>
              <a:ext cx="8059560" cy="2889507"/>
            </a:xfrm>
            <a:custGeom>
              <a:avLst/>
              <a:gdLst>
                <a:gd name="connsiteX0" fmla="*/ 7286706 w 8059560"/>
                <a:gd name="connsiteY0" fmla="*/ 0 h 2889507"/>
                <a:gd name="connsiteX1" fmla="*/ 7847815 w 8059560"/>
                <a:gd name="connsiteY1" fmla="*/ 2112818 h 2889507"/>
                <a:gd name="connsiteX2" fmla="*/ 7473742 w 8059560"/>
                <a:gd name="connsiteY2" fmla="*/ 2791691 h 2889507"/>
                <a:gd name="connsiteX3" fmla="*/ 1731033 w 8059560"/>
                <a:gd name="connsiteY3" fmla="*/ 2791691 h 2889507"/>
                <a:gd name="connsiteX4" fmla="*/ 151615 w 8059560"/>
                <a:gd name="connsiteY4" fmla="*/ 1911927 h 2889507"/>
                <a:gd name="connsiteX5" fmla="*/ 110052 w 8059560"/>
                <a:gd name="connsiteY5" fmla="*/ 928255 h 2889507"/>
                <a:gd name="connsiteX6" fmla="*/ 567252 w 8059560"/>
                <a:gd name="connsiteY6" fmla="*/ 748146 h 2889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59560" h="2889507">
                  <a:moveTo>
                    <a:pt x="7286706" y="0"/>
                  </a:moveTo>
                  <a:cubicBezTo>
                    <a:pt x="7551674" y="823768"/>
                    <a:pt x="7816642" y="1647536"/>
                    <a:pt x="7847815" y="2112818"/>
                  </a:cubicBezTo>
                  <a:cubicBezTo>
                    <a:pt x="7878988" y="2578100"/>
                    <a:pt x="8493206" y="2678545"/>
                    <a:pt x="7473742" y="2791691"/>
                  </a:cubicBezTo>
                  <a:cubicBezTo>
                    <a:pt x="6454278" y="2904837"/>
                    <a:pt x="2951387" y="2938318"/>
                    <a:pt x="1731033" y="2791691"/>
                  </a:cubicBezTo>
                  <a:cubicBezTo>
                    <a:pt x="510679" y="2645064"/>
                    <a:pt x="421778" y="2222500"/>
                    <a:pt x="151615" y="1911927"/>
                  </a:cubicBezTo>
                  <a:cubicBezTo>
                    <a:pt x="-118549" y="1601354"/>
                    <a:pt x="40779" y="1122218"/>
                    <a:pt x="110052" y="928255"/>
                  </a:cubicBezTo>
                  <a:cubicBezTo>
                    <a:pt x="179325" y="734292"/>
                    <a:pt x="373288" y="741219"/>
                    <a:pt x="567252" y="74814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mit Pfeil 55"/>
            <p:cNvCxnSpPr>
              <a:stCxn id="51" idx="6"/>
            </p:cNvCxnSpPr>
            <p:nvPr/>
          </p:nvCxnSpPr>
          <p:spPr>
            <a:xfrm flipV="1">
              <a:off x="2452255" y="3466471"/>
              <a:ext cx="117769" cy="40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63" name="Textfeld 62"/>
          <p:cNvSpPr txBox="1"/>
          <p:nvPr/>
        </p:nvSpPr>
        <p:spPr>
          <a:xfrm>
            <a:off x="1351698" y="3259052"/>
            <a:ext cx="301686" cy="369332"/>
          </a:xfrm>
          <a:prstGeom prst="rect">
            <a:avLst/>
          </a:prstGeom>
          <a:noFill/>
        </p:spPr>
        <p:txBody>
          <a:bodyPr wrap="none" rtlCol="0">
            <a:spAutoFit/>
          </a:bodyPr>
          <a:lstStyle/>
          <a:p>
            <a:r>
              <a:rPr lang="de-DE" dirty="0" smtClean="0"/>
              <a:t>2</a:t>
            </a:r>
            <a:endParaRPr lang="de-DE" dirty="0"/>
          </a:p>
        </p:txBody>
      </p:sp>
      <p:sp>
        <p:nvSpPr>
          <p:cNvPr id="64" name="Textfeld 63"/>
          <p:cNvSpPr txBox="1"/>
          <p:nvPr/>
        </p:nvSpPr>
        <p:spPr>
          <a:xfrm>
            <a:off x="6561717" y="5615635"/>
            <a:ext cx="359394" cy="369332"/>
          </a:xfrm>
          <a:prstGeom prst="rect">
            <a:avLst/>
          </a:prstGeom>
          <a:noFill/>
        </p:spPr>
        <p:txBody>
          <a:bodyPr wrap="none" rtlCol="0">
            <a:spAutoFit/>
          </a:bodyPr>
          <a:lstStyle/>
          <a:p>
            <a:r>
              <a:rPr lang="de-DE" dirty="0" smtClean="0"/>
              <a:t>5.</a:t>
            </a:r>
            <a:endParaRPr lang="de-DE" dirty="0"/>
          </a:p>
        </p:txBody>
      </p:sp>
      <p:sp>
        <p:nvSpPr>
          <p:cNvPr id="59" name="Textfeld 58"/>
          <p:cNvSpPr txBox="1"/>
          <p:nvPr/>
        </p:nvSpPr>
        <p:spPr>
          <a:xfrm>
            <a:off x="8555182" y="205393"/>
            <a:ext cx="3484287" cy="1044600"/>
          </a:xfrm>
          <a:prstGeom prst="rect">
            <a:avLst/>
          </a:prstGeom>
          <a:noFill/>
        </p:spPr>
        <p:txBody>
          <a:bodyPr wrap="square" rtlCol="0">
            <a:noAutofit/>
          </a:bodyPr>
          <a:lstStyle/>
          <a:p>
            <a:r>
              <a:rPr lang="de-DE" dirty="0" smtClean="0"/>
              <a:t>Damit ergibt sich bei P auf Soll und Haben jeweils 5 und das Konto ist abgeschlossen</a:t>
            </a:r>
            <a:endParaRPr lang="de-DE" dirty="0"/>
          </a:p>
        </p:txBody>
      </p:sp>
      <p:sp>
        <p:nvSpPr>
          <p:cNvPr id="66" name="Textfeld 65"/>
          <p:cNvSpPr txBox="1"/>
          <p:nvPr/>
        </p:nvSpPr>
        <p:spPr>
          <a:xfrm>
            <a:off x="8555181" y="1162545"/>
            <a:ext cx="3484287" cy="682701"/>
          </a:xfrm>
          <a:prstGeom prst="rect">
            <a:avLst/>
          </a:prstGeom>
          <a:noFill/>
        </p:spPr>
        <p:txBody>
          <a:bodyPr wrap="square" rtlCol="0">
            <a:noAutofit/>
          </a:bodyPr>
          <a:lstStyle/>
          <a:p>
            <a:r>
              <a:rPr lang="de-DE" dirty="0" smtClean="0"/>
              <a:t>Bei E und H ergibt sich aber jeweils ein Saldo von 1</a:t>
            </a:r>
            <a:endParaRPr lang="de-DE" dirty="0"/>
          </a:p>
        </p:txBody>
      </p:sp>
      <p:sp>
        <p:nvSpPr>
          <p:cNvPr id="67" name="Textfeld 66"/>
          <p:cNvSpPr txBox="1"/>
          <p:nvPr/>
        </p:nvSpPr>
        <p:spPr>
          <a:xfrm>
            <a:off x="8551650" y="1928891"/>
            <a:ext cx="3484287" cy="1493975"/>
          </a:xfrm>
          <a:prstGeom prst="rect">
            <a:avLst/>
          </a:prstGeom>
          <a:noFill/>
        </p:spPr>
        <p:txBody>
          <a:bodyPr wrap="square" rtlCol="0">
            <a:noAutofit/>
          </a:bodyPr>
          <a:lstStyle/>
          <a:p>
            <a:r>
              <a:rPr lang="de-DE" dirty="0" smtClean="0"/>
              <a:t>Beide Konten können somit abgeschlossen werden, indem z.B.</a:t>
            </a:r>
          </a:p>
          <a:p>
            <a:endParaRPr lang="de-DE" dirty="0" smtClean="0"/>
          </a:p>
          <a:p>
            <a:r>
              <a:rPr lang="de-DE" dirty="0" smtClean="0"/>
              <a:t>6. E für 1 Einheit Handelserzeugnisse von H kauft</a:t>
            </a:r>
            <a:endParaRPr lang="de-DE" dirty="0"/>
          </a:p>
        </p:txBody>
      </p:sp>
      <p:sp>
        <p:nvSpPr>
          <p:cNvPr id="68" name="Textfeld 67"/>
          <p:cNvSpPr txBox="1"/>
          <p:nvPr/>
        </p:nvSpPr>
        <p:spPr>
          <a:xfrm>
            <a:off x="5043569" y="2771049"/>
            <a:ext cx="301686" cy="369332"/>
          </a:xfrm>
          <a:prstGeom prst="rect">
            <a:avLst/>
          </a:prstGeom>
          <a:noFill/>
        </p:spPr>
        <p:txBody>
          <a:bodyPr wrap="none" rtlCol="0">
            <a:spAutoFit/>
          </a:bodyPr>
          <a:lstStyle/>
          <a:p>
            <a:r>
              <a:rPr lang="de-DE" dirty="0" smtClean="0"/>
              <a:t>1</a:t>
            </a:r>
            <a:endParaRPr lang="de-DE" dirty="0"/>
          </a:p>
        </p:txBody>
      </p:sp>
      <p:cxnSp>
        <p:nvCxnSpPr>
          <p:cNvPr id="69" name="Gerade Verbindung mit Pfeil 68"/>
          <p:cNvCxnSpPr/>
          <p:nvPr/>
        </p:nvCxnSpPr>
        <p:spPr>
          <a:xfrm>
            <a:off x="5346240" y="2665775"/>
            <a:ext cx="1414392" cy="5932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1" name="Textfeld 70"/>
          <p:cNvSpPr txBox="1"/>
          <p:nvPr/>
        </p:nvSpPr>
        <p:spPr>
          <a:xfrm>
            <a:off x="6810835" y="3099519"/>
            <a:ext cx="301686" cy="369332"/>
          </a:xfrm>
          <a:prstGeom prst="rect">
            <a:avLst/>
          </a:prstGeom>
          <a:noFill/>
        </p:spPr>
        <p:txBody>
          <a:bodyPr wrap="none" rtlCol="0">
            <a:spAutoFit/>
          </a:bodyPr>
          <a:lstStyle/>
          <a:p>
            <a:r>
              <a:rPr lang="de-DE" dirty="0" smtClean="0"/>
              <a:t>1</a:t>
            </a:r>
            <a:endParaRPr lang="de-DE" dirty="0"/>
          </a:p>
        </p:txBody>
      </p:sp>
      <p:sp>
        <p:nvSpPr>
          <p:cNvPr id="72" name="Textfeld 71"/>
          <p:cNvSpPr txBox="1"/>
          <p:nvPr/>
        </p:nvSpPr>
        <p:spPr>
          <a:xfrm>
            <a:off x="6057693" y="3045381"/>
            <a:ext cx="359394" cy="369332"/>
          </a:xfrm>
          <a:prstGeom prst="rect">
            <a:avLst/>
          </a:prstGeom>
          <a:noFill/>
        </p:spPr>
        <p:txBody>
          <a:bodyPr wrap="none" rtlCol="0">
            <a:spAutoFit/>
          </a:bodyPr>
          <a:lstStyle/>
          <a:p>
            <a:r>
              <a:rPr lang="de-DE" dirty="0"/>
              <a:t>6</a:t>
            </a:r>
            <a:r>
              <a:rPr lang="de-DE" dirty="0" smtClean="0"/>
              <a:t>.</a:t>
            </a:r>
            <a:endParaRPr lang="de-DE" dirty="0"/>
          </a:p>
        </p:txBody>
      </p:sp>
      <p:sp>
        <p:nvSpPr>
          <p:cNvPr id="73" name="Textfeld 72"/>
          <p:cNvSpPr txBox="1"/>
          <p:nvPr/>
        </p:nvSpPr>
        <p:spPr>
          <a:xfrm>
            <a:off x="8782495" y="3439792"/>
            <a:ext cx="3259350" cy="2316147"/>
          </a:xfrm>
          <a:prstGeom prst="rect">
            <a:avLst/>
          </a:prstGeom>
          <a:noFill/>
        </p:spPr>
        <p:txBody>
          <a:bodyPr wrap="square" rtlCol="0">
            <a:noAutofit/>
          </a:bodyPr>
          <a:lstStyle/>
          <a:p>
            <a:r>
              <a:rPr lang="de-DE" dirty="0" smtClean="0"/>
              <a:t>P.S. Das ganze Beispiel können Sie natürlich auch umgekehrt auf der jeweils anderen Seite der Konten buchen, je nachdem, ob Sie Aktiv- oder Passivkonten wählen. Aber in die Tiefen der Bilanzierung und Buchführung wollen wir hier nicht einsteigen!</a:t>
            </a:r>
            <a:endParaRPr lang="de-DE" dirty="0"/>
          </a:p>
        </p:txBody>
      </p:sp>
      <p:sp>
        <p:nvSpPr>
          <p:cNvPr id="43" name="Textfeld 42"/>
          <p:cNvSpPr txBox="1"/>
          <p:nvPr/>
        </p:nvSpPr>
        <p:spPr>
          <a:xfrm>
            <a:off x="6053436" y="5936071"/>
            <a:ext cx="6138564" cy="863740"/>
          </a:xfrm>
          <a:prstGeom prst="rect">
            <a:avLst/>
          </a:prstGeom>
          <a:noFill/>
        </p:spPr>
        <p:txBody>
          <a:bodyPr wrap="square" rtlCol="0">
            <a:noAutofit/>
          </a:bodyPr>
          <a:lstStyle/>
          <a:p>
            <a:r>
              <a:rPr lang="de-DE" dirty="0" smtClean="0"/>
              <a:t>Die Kontenform ist die klassische Form der </a:t>
            </a:r>
            <a:r>
              <a:rPr lang="de-DE" dirty="0" err="1" smtClean="0"/>
              <a:t>Rechungslegung</a:t>
            </a:r>
            <a:r>
              <a:rPr lang="de-DE" dirty="0" smtClean="0"/>
              <a:t>, und wird damit auch in der Makroökonomie z.B. seitens des statistischen Bundesamtes verwendet</a:t>
            </a:r>
            <a:endParaRPr lang="de-DE"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4"/>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6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66"/>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67"/>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2"/>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69"/>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72"/>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71"/>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73"/>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16" grpId="0"/>
      <p:bldP spid="21" grpId="0"/>
      <p:bldP spid="30" grpId="0"/>
      <p:bldP spid="31" grpId="0"/>
      <p:bldP spid="32" grpId="0"/>
      <p:bldP spid="39" grpId="0"/>
      <p:bldP spid="41" grpId="0"/>
      <p:bldP spid="42" grpId="0"/>
      <p:bldP spid="53" grpId="0"/>
      <p:bldP spid="54" grpId="0"/>
      <p:bldP spid="55" grpId="0"/>
      <p:bldP spid="63" grpId="0"/>
      <p:bldP spid="64" grpId="0"/>
      <p:bldP spid="59" grpId="0"/>
      <p:bldP spid="66" grpId="0"/>
      <p:bldP spid="67" grpId="0"/>
      <p:bldP spid="68" grpId="0"/>
      <p:bldP spid="71" grpId="0"/>
      <p:bldP spid="72" grpId="0"/>
      <p:bldP spid="73" grpId="0"/>
      <p:bldP spid="4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Matrixform</a:t>
            </a:r>
          </a:p>
        </p:txBody>
      </p:sp>
      <p:graphicFrame>
        <p:nvGraphicFramePr>
          <p:cNvPr id="264341" name="Group 149"/>
          <p:cNvGraphicFramePr>
            <a:graphicFrameLocks noGrp="1"/>
          </p:cNvGraphicFramePr>
          <p:nvPr>
            <p:extLst>
              <p:ext uri="{D42A27DB-BD31-4B8C-83A1-F6EECF244321}">
                <p14:modId xmlns:p14="http://schemas.microsoft.com/office/powerpoint/2010/main" val="3829046270"/>
              </p:ext>
            </p:extLst>
          </p:nvPr>
        </p:nvGraphicFramePr>
        <p:xfrm>
          <a:off x="672807" y="1125539"/>
          <a:ext cx="5975350" cy="4679951"/>
        </p:xfrm>
        <a:graphic>
          <a:graphicData uri="http://schemas.openxmlformats.org/drawingml/2006/table">
            <a:tbl>
              <a:tblPr/>
              <a:tblGrid>
                <a:gridCol w="1495425">
                  <a:extLst>
                    <a:ext uri="{9D8B030D-6E8A-4147-A177-3AD203B41FA5}">
                      <a16:colId xmlns:a16="http://schemas.microsoft.com/office/drawing/2014/main" val="20000"/>
                    </a:ext>
                  </a:extLst>
                </a:gridCol>
                <a:gridCol w="1492250">
                  <a:extLst>
                    <a:ext uri="{9D8B030D-6E8A-4147-A177-3AD203B41FA5}">
                      <a16:colId xmlns:a16="http://schemas.microsoft.com/office/drawing/2014/main" val="20001"/>
                    </a:ext>
                  </a:extLst>
                </a:gridCol>
                <a:gridCol w="1495425">
                  <a:extLst>
                    <a:ext uri="{9D8B030D-6E8A-4147-A177-3AD203B41FA5}">
                      <a16:colId xmlns:a16="http://schemas.microsoft.com/office/drawing/2014/main" val="20002"/>
                    </a:ext>
                  </a:extLst>
                </a:gridCol>
                <a:gridCol w="1492250">
                  <a:extLst>
                    <a:ext uri="{9D8B030D-6E8A-4147-A177-3AD203B41FA5}">
                      <a16:colId xmlns:a16="http://schemas.microsoft.com/office/drawing/2014/main" val="20003"/>
                    </a:ext>
                  </a:extLst>
                </a:gridCol>
              </a:tblGrid>
              <a:tr h="186372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Ein/Aus</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9800">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Textfeld 1"/>
          <p:cNvSpPr txBox="1"/>
          <p:nvPr/>
        </p:nvSpPr>
        <p:spPr>
          <a:xfrm>
            <a:off x="2722413" y="3280848"/>
            <a:ext cx="670376" cy="369332"/>
          </a:xfrm>
          <a:prstGeom prst="rect">
            <a:avLst/>
          </a:prstGeom>
          <a:noFill/>
        </p:spPr>
        <p:txBody>
          <a:bodyPr wrap="none" rtlCol="0">
            <a:spAutoFit/>
          </a:bodyPr>
          <a:lstStyle/>
          <a:p>
            <a:r>
              <a:rPr lang="de-DE" dirty="0" smtClean="0"/>
              <a:t>2 (1.)</a:t>
            </a:r>
            <a:endParaRPr lang="de-DE" dirty="0"/>
          </a:p>
        </p:txBody>
      </p:sp>
      <p:sp>
        <p:nvSpPr>
          <p:cNvPr id="5" name="Textfeld 4"/>
          <p:cNvSpPr txBox="1"/>
          <p:nvPr/>
        </p:nvSpPr>
        <p:spPr>
          <a:xfrm>
            <a:off x="5760371" y="3280848"/>
            <a:ext cx="670376" cy="369332"/>
          </a:xfrm>
          <a:prstGeom prst="rect">
            <a:avLst/>
          </a:prstGeom>
          <a:noFill/>
        </p:spPr>
        <p:txBody>
          <a:bodyPr wrap="none" rtlCol="0">
            <a:spAutoFit/>
          </a:bodyPr>
          <a:lstStyle/>
          <a:p>
            <a:r>
              <a:rPr lang="de-DE" dirty="0" smtClean="0"/>
              <a:t>1 (2.)</a:t>
            </a:r>
            <a:endParaRPr lang="de-DE" dirty="0"/>
          </a:p>
        </p:txBody>
      </p:sp>
      <p:sp>
        <p:nvSpPr>
          <p:cNvPr id="6" name="Textfeld 5"/>
          <p:cNvSpPr txBox="1"/>
          <p:nvPr/>
        </p:nvSpPr>
        <p:spPr>
          <a:xfrm>
            <a:off x="4281049" y="3280848"/>
            <a:ext cx="670376" cy="369332"/>
          </a:xfrm>
          <a:prstGeom prst="rect">
            <a:avLst/>
          </a:prstGeom>
          <a:noFill/>
        </p:spPr>
        <p:txBody>
          <a:bodyPr wrap="none" rtlCol="0">
            <a:spAutoFit/>
          </a:bodyPr>
          <a:lstStyle/>
          <a:p>
            <a:r>
              <a:rPr lang="de-DE" dirty="0" smtClean="0"/>
              <a:t>2 (3.)</a:t>
            </a:r>
            <a:endParaRPr lang="de-DE" dirty="0"/>
          </a:p>
        </p:txBody>
      </p:sp>
      <p:sp>
        <p:nvSpPr>
          <p:cNvPr id="7" name="Textfeld 6"/>
          <p:cNvSpPr txBox="1"/>
          <p:nvPr/>
        </p:nvSpPr>
        <p:spPr>
          <a:xfrm>
            <a:off x="2618504" y="4292230"/>
            <a:ext cx="670376" cy="369332"/>
          </a:xfrm>
          <a:prstGeom prst="rect">
            <a:avLst/>
          </a:prstGeom>
          <a:noFill/>
        </p:spPr>
        <p:txBody>
          <a:bodyPr wrap="none" rtlCol="0">
            <a:spAutoFit/>
          </a:bodyPr>
          <a:lstStyle/>
          <a:p>
            <a:r>
              <a:rPr lang="de-DE" dirty="0" smtClean="0"/>
              <a:t>1 (4.)</a:t>
            </a:r>
            <a:endParaRPr lang="de-DE" dirty="0"/>
          </a:p>
        </p:txBody>
      </p:sp>
      <p:sp>
        <p:nvSpPr>
          <p:cNvPr id="8" name="Textfeld 7"/>
          <p:cNvSpPr txBox="1"/>
          <p:nvPr/>
        </p:nvSpPr>
        <p:spPr>
          <a:xfrm>
            <a:off x="2582297" y="5178921"/>
            <a:ext cx="670376" cy="369332"/>
          </a:xfrm>
          <a:prstGeom prst="rect">
            <a:avLst/>
          </a:prstGeom>
          <a:noFill/>
        </p:spPr>
        <p:txBody>
          <a:bodyPr wrap="none" rtlCol="0">
            <a:spAutoFit/>
          </a:bodyPr>
          <a:lstStyle/>
          <a:p>
            <a:r>
              <a:rPr lang="de-DE" dirty="0" smtClean="0"/>
              <a:t>2 (5.)</a:t>
            </a:r>
            <a:endParaRPr lang="de-DE" dirty="0"/>
          </a:p>
        </p:txBody>
      </p:sp>
      <p:sp>
        <p:nvSpPr>
          <p:cNvPr id="9" name="Textfeld 8"/>
          <p:cNvSpPr txBox="1"/>
          <p:nvPr/>
        </p:nvSpPr>
        <p:spPr>
          <a:xfrm>
            <a:off x="4281049" y="4225819"/>
            <a:ext cx="301686" cy="369332"/>
          </a:xfrm>
          <a:prstGeom prst="rect">
            <a:avLst/>
          </a:prstGeom>
          <a:noFill/>
        </p:spPr>
        <p:txBody>
          <a:bodyPr wrap="none" rtlCol="0">
            <a:spAutoFit/>
          </a:bodyPr>
          <a:lstStyle/>
          <a:p>
            <a:r>
              <a:rPr lang="de-DE" dirty="0" smtClean="0"/>
              <a:t>0</a:t>
            </a:r>
            <a:endParaRPr lang="de-DE" dirty="0"/>
          </a:p>
        </p:txBody>
      </p:sp>
      <p:sp>
        <p:nvSpPr>
          <p:cNvPr id="10" name="Textfeld 9"/>
          <p:cNvSpPr txBox="1"/>
          <p:nvPr/>
        </p:nvSpPr>
        <p:spPr>
          <a:xfrm>
            <a:off x="5749194" y="5130430"/>
            <a:ext cx="301686" cy="369332"/>
          </a:xfrm>
          <a:prstGeom prst="rect">
            <a:avLst/>
          </a:prstGeom>
          <a:noFill/>
        </p:spPr>
        <p:txBody>
          <a:bodyPr wrap="none" rtlCol="0">
            <a:spAutoFit/>
          </a:bodyPr>
          <a:lstStyle/>
          <a:p>
            <a:r>
              <a:rPr lang="de-DE" dirty="0" smtClean="0"/>
              <a:t>0</a:t>
            </a:r>
            <a:endParaRPr lang="de-DE" dirty="0"/>
          </a:p>
        </p:txBody>
      </p:sp>
      <p:sp>
        <p:nvSpPr>
          <p:cNvPr id="3" name="Textfeld 2"/>
          <p:cNvSpPr txBox="1"/>
          <p:nvPr/>
        </p:nvSpPr>
        <p:spPr>
          <a:xfrm>
            <a:off x="6975765" y="447675"/>
            <a:ext cx="5216236" cy="612198"/>
          </a:xfrm>
          <a:prstGeom prst="rect">
            <a:avLst/>
          </a:prstGeom>
          <a:noFill/>
        </p:spPr>
        <p:txBody>
          <a:bodyPr wrap="square" rtlCol="0">
            <a:noAutofit/>
          </a:bodyPr>
          <a:lstStyle/>
          <a:p>
            <a:r>
              <a:rPr lang="de-DE" dirty="0" smtClean="0"/>
              <a:t>Da E und H zu sich selbst jeweils keine Verflechtungen haben, können wir dort jeweils eine 0 eintragen</a:t>
            </a:r>
            <a:endParaRPr lang="de-DE" dirty="0"/>
          </a:p>
        </p:txBody>
      </p:sp>
      <p:sp>
        <p:nvSpPr>
          <p:cNvPr id="12" name="Textfeld 11"/>
          <p:cNvSpPr txBox="1"/>
          <p:nvPr/>
        </p:nvSpPr>
        <p:spPr>
          <a:xfrm>
            <a:off x="6975764" y="1115008"/>
            <a:ext cx="5216236" cy="923925"/>
          </a:xfrm>
          <a:prstGeom prst="rect">
            <a:avLst/>
          </a:prstGeom>
          <a:noFill/>
        </p:spPr>
        <p:txBody>
          <a:bodyPr wrap="square" rtlCol="0">
            <a:noAutofit/>
          </a:bodyPr>
          <a:lstStyle/>
          <a:p>
            <a:r>
              <a:rPr lang="de-DE" dirty="0" smtClean="0"/>
              <a:t>Dem Abschluss der Konten entsprechen jetzt die Gleichheit der jeweils zugehörigen Zeilen und Spaltensummen</a:t>
            </a:r>
            <a:endParaRPr lang="de-DE" dirty="0"/>
          </a:p>
        </p:txBody>
      </p:sp>
      <p:sp>
        <p:nvSpPr>
          <p:cNvPr id="13" name="Textfeld 12"/>
          <p:cNvSpPr txBox="1"/>
          <p:nvPr/>
        </p:nvSpPr>
        <p:spPr>
          <a:xfrm>
            <a:off x="6975764" y="2038934"/>
            <a:ext cx="5216236" cy="690412"/>
          </a:xfrm>
          <a:prstGeom prst="rect">
            <a:avLst/>
          </a:prstGeom>
          <a:noFill/>
        </p:spPr>
        <p:txBody>
          <a:bodyPr wrap="square" rtlCol="0">
            <a:noAutofit/>
          </a:bodyPr>
          <a:lstStyle/>
          <a:p>
            <a:r>
              <a:rPr lang="de-DE" dirty="0" smtClean="0"/>
              <a:t>Bei P gilt wieder, dass die 1. Zeilensumme=5 der 1. Spaltensumme=5 schon entspricht</a:t>
            </a:r>
            <a:endParaRPr lang="de-DE" dirty="0"/>
          </a:p>
        </p:txBody>
      </p:sp>
      <p:sp>
        <p:nvSpPr>
          <p:cNvPr id="14" name="Textfeld 13"/>
          <p:cNvSpPr txBox="1"/>
          <p:nvPr/>
        </p:nvSpPr>
        <p:spPr>
          <a:xfrm>
            <a:off x="6975764" y="2729346"/>
            <a:ext cx="5216236" cy="690412"/>
          </a:xfrm>
          <a:prstGeom prst="rect">
            <a:avLst/>
          </a:prstGeom>
          <a:noFill/>
        </p:spPr>
        <p:txBody>
          <a:bodyPr wrap="square" rtlCol="0">
            <a:noAutofit/>
          </a:bodyPr>
          <a:lstStyle/>
          <a:p>
            <a:r>
              <a:rPr lang="de-DE" dirty="0" smtClean="0"/>
              <a:t>Während bei E und H wieder jeweils eine Diskrepanz von 1 auftritt</a:t>
            </a:r>
            <a:endParaRPr lang="de-DE" dirty="0"/>
          </a:p>
        </p:txBody>
      </p:sp>
      <p:sp>
        <p:nvSpPr>
          <p:cNvPr id="15" name="Textfeld 14"/>
          <p:cNvSpPr txBox="1"/>
          <p:nvPr/>
        </p:nvSpPr>
        <p:spPr>
          <a:xfrm>
            <a:off x="6975764" y="3304974"/>
            <a:ext cx="5216236" cy="987256"/>
          </a:xfrm>
          <a:prstGeom prst="rect">
            <a:avLst/>
          </a:prstGeom>
          <a:noFill/>
        </p:spPr>
        <p:txBody>
          <a:bodyPr wrap="square" rtlCol="0">
            <a:noAutofit/>
          </a:bodyPr>
          <a:lstStyle/>
          <a:p>
            <a:r>
              <a:rPr lang="de-DE" dirty="0" smtClean="0"/>
              <a:t>Wieder kann dies ausgeglichen werden, indem</a:t>
            </a:r>
          </a:p>
          <a:p>
            <a:endParaRPr lang="de-DE" dirty="0"/>
          </a:p>
          <a:p>
            <a:r>
              <a:rPr lang="de-DE" dirty="0"/>
              <a:t>6. E für 1 Einheit Handelserzeugnisse von H kauft</a:t>
            </a:r>
          </a:p>
          <a:p>
            <a:r>
              <a:rPr lang="de-DE" dirty="0" smtClean="0"/>
              <a:t> </a:t>
            </a:r>
            <a:endParaRPr lang="de-DE" dirty="0"/>
          </a:p>
        </p:txBody>
      </p:sp>
      <p:sp>
        <p:nvSpPr>
          <p:cNvPr id="16" name="Textfeld 15"/>
          <p:cNvSpPr txBox="1"/>
          <p:nvPr/>
        </p:nvSpPr>
        <p:spPr>
          <a:xfrm>
            <a:off x="5737577" y="4164595"/>
            <a:ext cx="670376" cy="369332"/>
          </a:xfrm>
          <a:prstGeom prst="rect">
            <a:avLst/>
          </a:prstGeom>
          <a:noFill/>
        </p:spPr>
        <p:txBody>
          <a:bodyPr wrap="none" rtlCol="0">
            <a:spAutoFit/>
          </a:bodyPr>
          <a:lstStyle/>
          <a:p>
            <a:r>
              <a:rPr lang="de-DE" dirty="0" smtClean="0"/>
              <a:t>1 (6.)</a:t>
            </a:r>
            <a:endParaRPr lang="de-DE" dirty="0"/>
          </a:p>
        </p:txBody>
      </p:sp>
      <p:sp>
        <p:nvSpPr>
          <p:cNvPr id="17" name="Textfeld 16"/>
          <p:cNvSpPr txBox="1"/>
          <p:nvPr/>
        </p:nvSpPr>
        <p:spPr>
          <a:xfrm>
            <a:off x="6975764" y="4541346"/>
            <a:ext cx="5216236" cy="589084"/>
          </a:xfrm>
          <a:prstGeom prst="rect">
            <a:avLst/>
          </a:prstGeom>
          <a:noFill/>
        </p:spPr>
        <p:txBody>
          <a:bodyPr wrap="square" rtlCol="0">
            <a:noAutofit/>
          </a:bodyPr>
          <a:lstStyle/>
          <a:p>
            <a:r>
              <a:rPr lang="de-DE" dirty="0" smtClean="0"/>
              <a:t>Und für H an E tragen wir eine 0 ein</a:t>
            </a:r>
            <a:endParaRPr lang="de-DE" dirty="0"/>
          </a:p>
          <a:p>
            <a:r>
              <a:rPr lang="de-DE" dirty="0" smtClean="0"/>
              <a:t> </a:t>
            </a:r>
            <a:endParaRPr lang="de-DE" dirty="0"/>
          </a:p>
        </p:txBody>
      </p:sp>
      <p:sp>
        <p:nvSpPr>
          <p:cNvPr id="18" name="Textfeld 17"/>
          <p:cNvSpPr txBox="1"/>
          <p:nvPr/>
        </p:nvSpPr>
        <p:spPr>
          <a:xfrm>
            <a:off x="4224074" y="5178921"/>
            <a:ext cx="301686" cy="369332"/>
          </a:xfrm>
          <a:prstGeom prst="rect">
            <a:avLst/>
          </a:prstGeom>
          <a:noFill/>
        </p:spPr>
        <p:txBody>
          <a:bodyPr wrap="none" rtlCol="0">
            <a:spAutoFit/>
          </a:bodyPr>
          <a:lstStyle/>
          <a:p>
            <a:r>
              <a:rPr lang="de-DE" dirty="0" smtClean="0"/>
              <a:t>0</a:t>
            </a:r>
            <a:endParaRPr lang="de-DE" dirty="0"/>
          </a:p>
        </p:txBody>
      </p:sp>
      <p:sp>
        <p:nvSpPr>
          <p:cNvPr id="19" name="Textfeld 18"/>
          <p:cNvSpPr txBox="1"/>
          <p:nvPr/>
        </p:nvSpPr>
        <p:spPr>
          <a:xfrm>
            <a:off x="6934201" y="5206215"/>
            <a:ext cx="5216236" cy="1455050"/>
          </a:xfrm>
          <a:prstGeom prst="rect">
            <a:avLst/>
          </a:prstGeom>
          <a:noFill/>
        </p:spPr>
        <p:txBody>
          <a:bodyPr wrap="square" rtlCol="0">
            <a:noAutofit/>
          </a:bodyPr>
          <a:lstStyle/>
          <a:p>
            <a:r>
              <a:rPr lang="de-DE" dirty="0" smtClean="0"/>
              <a:t>Die Matrixform wird bei </a:t>
            </a:r>
            <a:r>
              <a:rPr lang="de-DE" dirty="0"/>
              <a:t>D</a:t>
            </a:r>
            <a:r>
              <a:rPr lang="de-DE" dirty="0" smtClean="0"/>
              <a:t>arstellungen in der Ökonomie häufig in der Input-Output-Analyse verwendet, da man über die Koeffizienten die quantitativen Verflechtungen zwischen Sektoren sehr einfach analysieren kann</a:t>
            </a:r>
            <a:endParaRPr lang="de-DE" dirty="0"/>
          </a:p>
          <a:p>
            <a:r>
              <a:rPr lang="de-DE" dirty="0" smtClean="0"/>
              <a:t> </a:t>
            </a:r>
            <a:endParaRPr lang="de-DE"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P spid="9" grpId="0"/>
      <p:bldP spid="10" grpId="0"/>
      <p:bldP spid="3" grpId="0"/>
      <p:bldP spid="12" grpId="0"/>
      <p:bldP spid="13" grpId="0"/>
      <p:bldP spid="14" grpId="0"/>
      <p:bldP spid="15" grpId="0"/>
      <p:bldP spid="16" grpId="0"/>
      <p:bldP spid="17" grpId="0"/>
      <p:bldP spid="18"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Grafische Form</a:t>
            </a:r>
          </a:p>
        </p:txBody>
      </p:sp>
      <p:sp>
        <p:nvSpPr>
          <p:cNvPr id="38916" name="Text Box 3"/>
          <p:cNvSpPr txBox="1">
            <a:spLocks noChangeArrowheads="1"/>
          </p:cNvSpPr>
          <p:nvPr/>
        </p:nvSpPr>
        <p:spPr bwMode="auto">
          <a:xfrm>
            <a:off x="3222486" y="1982211"/>
            <a:ext cx="35401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P</a:t>
            </a:r>
          </a:p>
        </p:txBody>
      </p:sp>
      <p:sp>
        <p:nvSpPr>
          <p:cNvPr id="38917" name="Text Box 4"/>
          <p:cNvSpPr txBox="1">
            <a:spLocks noChangeArrowheads="1"/>
          </p:cNvSpPr>
          <p:nvPr/>
        </p:nvSpPr>
        <p:spPr bwMode="auto">
          <a:xfrm>
            <a:off x="5383073" y="5077837"/>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8918" name="Text Box 5"/>
          <p:cNvSpPr txBox="1">
            <a:spLocks noChangeArrowheads="1"/>
          </p:cNvSpPr>
          <p:nvPr/>
        </p:nvSpPr>
        <p:spPr bwMode="auto">
          <a:xfrm>
            <a:off x="1063485" y="5150862"/>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grpSp>
        <p:nvGrpSpPr>
          <p:cNvPr id="35" name="Gruppieren 34"/>
          <p:cNvGrpSpPr/>
          <p:nvPr/>
        </p:nvGrpSpPr>
        <p:grpSpPr>
          <a:xfrm>
            <a:off x="2750637" y="1570086"/>
            <a:ext cx="1015620" cy="682148"/>
            <a:chOff x="7769763" y="2353332"/>
            <a:chExt cx="1015620" cy="682148"/>
          </a:xfrm>
        </p:grpSpPr>
        <p:sp>
          <p:nvSpPr>
            <p:cNvPr id="2" name="Freihandform 1"/>
            <p:cNvSpPr/>
            <p:nvPr/>
          </p:nvSpPr>
          <p:spPr>
            <a:xfrm>
              <a:off x="7769763" y="2353332"/>
              <a:ext cx="1015620" cy="682148"/>
            </a:xfrm>
            <a:custGeom>
              <a:avLst/>
              <a:gdLst>
                <a:gd name="connsiteX0" fmla="*/ 309057 w 1015620"/>
                <a:gd name="connsiteY0" fmla="*/ 682148 h 682148"/>
                <a:gd name="connsiteX1" fmla="*/ 31966 w 1015620"/>
                <a:gd name="connsiteY1" fmla="*/ 105799 h 682148"/>
                <a:gd name="connsiteX2" fmla="*/ 968533 w 1015620"/>
                <a:gd name="connsiteY2" fmla="*/ 39297 h 682148"/>
                <a:gd name="connsiteX3" fmla="*/ 885406 w 1015620"/>
                <a:gd name="connsiteY3" fmla="*/ 543603 h 682148"/>
                <a:gd name="connsiteX4" fmla="*/ 885406 w 1015620"/>
                <a:gd name="connsiteY4" fmla="*/ 543603 h 682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5620" h="682148">
                  <a:moveTo>
                    <a:pt x="309057" y="682148"/>
                  </a:moveTo>
                  <a:cubicBezTo>
                    <a:pt x="115555" y="447544"/>
                    <a:pt x="-77947" y="212941"/>
                    <a:pt x="31966" y="105799"/>
                  </a:cubicBezTo>
                  <a:cubicBezTo>
                    <a:pt x="141879" y="-1343"/>
                    <a:pt x="826293" y="-33670"/>
                    <a:pt x="968533" y="39297"/>
                  </a:cubicBezTo>
                  <a:cubicBezTo>
                    <a:pt x="1110773" y="112264"/>
                    <a:pt x="885406" y="543603"/>
                    <a:pt x="885406" y="543603"/>
                  </a:cubicBezTo>
                  <a:lnTo>
                    <a:pt x="885406" y="54360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 name="Gerade Verbindung mit Pfeil 3"/>
            <p:cNvCxnSpPr/>
            <p:nvPr/>
          </p:nvCxnSpPr>
          <p:spPr>
            <a:xfrm flipH="1">
              <a:off x="8594849" y="2825472"/>
              <a:ext cx="89851" cy="1728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7" name="Textfeld 6"/>
          <p:cNvSpPr txBox="1"/>
          <p:nvPr/>
        </p:nvSpPr>
        <p:spPr>
          <a:xfrm>
            <a:off x="2995974" y="1125069"/>
            <a:ext cx="670376" cy="369332"/>
          </a:xfrm>
          <a:prstGeom prst="rect">
            <a:avLst/>
          </a:prstGeom>
          <a:noFill/>
        </p:spPr>
        <p:txBody>
          <a:bodyPr wrap="none" rtlCol="0">
            <a:spAutoFit/>
          </a:bodyPr>
          <a:lstStyle/>
          <a:p>
            <a:r>
              <a:rPr lang="de-DE" dirty="0" smtClean="0"/>
              <a:t>2 (1.)</a:t>
            </a:r>
            <a:endParaRPr lang="de-DE" dirty="0"/>
          </a:p>
        </p:txBody>
      </p:sp>
      <p:cxnSp>
        <p:nvCxnSpPr>
          <p:cNvPr id="9" name="Gerade Verbindung mit Pfeil 8"/>
          <p:cNvCxnSpPr/>
          <p:nvPr/>
        </p:nvCxnSpPr>
        <p:spPr>
          <a:xfrm>
            <a:off x="3666350" y="2439411"/>
            <a:ext cx="1634836" cy="24914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p:cNvCxnSpPr/>
          <p:nvPr/>
        </p:nvCxnSpPr>
        <p:spPr>
          <a:xfrm flipH="1">
            <a:off x="1333245" y="2427316"/>
            <a:ext cx="1798320" cy="26505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p:cNvCxnSpPr/>
          <p:nvPr/>
        </p:nvCxnSpPr>
        <p:spPr>
          <a:xfrm flipV="1">
            <a:off x="1144823" y="2370513"/>
            <a:ext cx="1851151" cy="27073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Gerade Verbindung mit Pfeil 19"/>
          <p:cNvCxnSpPr/>
          <p:nvPr/>
        </p:nvCxnSpPr>
        <p:spPr>
          <a:xfrm flipH="1" flipV="1">
            <a:off x="3802106" y="2292928"/>
            <a:ext cx="1823277" cy="26379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Gerade Verbindung mit Pfeil 21"/>
          <p:cNvCxnSpPr>
            <a:stCxn id="38918" idx="3"/>
            <a:endCxn id="38917" idx="1"/>
          </p:cNvCxnSpPr>
          <p:nvPr/>
        </p:nvCxnSpPr>
        <p:spPr>
          <a:xfrm flipV="1">
            <a:off x="1398833" y="5308670"/>
            <a:ext cx="3984240" cy="73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Ellipse 18"/>
          <p:cNvSpPr/>
          <p:nvPr/>
        </p:nvSpPr>
        <p:spPr>
          <a:xfrm>
            <a:off x="2232405" y="957126"/>
            <a:ext cx="2353887" cy="204115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a:off x="4368228" y="4225482"/>
            <a:ext cx="2353887" cy="204115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a:off x="236513" y="4288092"/>
            <a:ext cx="2117374" cy="204115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Textfeld 27"/>
          <p:cNvSpPr txBox="1"/>
          <p:nvPr/>
        </p:nvSpPr>
        <p:spPr>
          <a:xfrm>
            <a:off x="3915916" y="3625318"/>
            <a:ext cx="670376" cy="369332"/>
          </a:xfrm>
          <a:prstGeom prst="rect">
            <a:avLst/>
          </a:prstGeom>
          <a:noFill/>
        </p:spPr>
        <p:txBody>
          <a:bodyPr wrap="none" rtlCol="0">
            <a:spAutoFit/>
          </a:bodyPr>
          <a:lstStyle/>
          <a:p>
            <a:r>
              <a:rPr lang="de-DE" dirty="0"/>
              <a:t>1</a:t>
            </a:r>
            <a:r>
              <a:rPr lang="de-DE" dirty="0" smtClean="0"/>
              <a:t> (2.)</a:t>
            </a:r>
            <a:endParaRPr lang="de-DE" dirty="0"/>
          </a:p>
        </p:txBody>
      </p:sp>
      <p:sp>
        <p:nvSpPr>
          <p:cNvPr id="29" name="Textfeld 28"/>
          <p:cNvSpPr txBox="1"/>
          <p:nvPr/>
        </p:nvSpPr>
        <p:spPr>
          <a:xfrm>
            <a:off x="2415449" y="3420459"/>
            <a:ext cx="670376" cy="369332"/>
          </a:xfrm>
          <a:prstGeom prst="rect">
            <a:avLst/>
          </a:prstGeom>
          <a:noFill/>
        </p:spPr>
        <p:txBody>
          <a:bodyPr wrap="none" rtlCol="0">
            <a:spAutoFit/>
          </a:bodyPr>
          <a:lstStyle/>
          <a:p>
            <a:r>
              <a:rPr lang="de-DE" dirty="0" smtClean="0"/>
              <a:t>2 (3.)</a:t>
            </a:r>
            <a:endParaRPr lang="de-DE" dirty="0"/>
          </a:p>
        </p:txBody>
      </p:sp>
      <p:sp>
        <p:nvSpPr>
          <p:cNvPr id="30" name="Textfeld 29"/>
          <p:cNvSpPr txBox="1"/>
          <p:nvPr/>
        </p:nvSpPr>
        <p:spPr>
          <a:xfrm>
            <a:off x="4527957" y="3062815"/>
            <a:ext cx="670376" cy="369332"/>
          </a:xfrm>
          <a:prstGeom prst="rect">
            <a:avLst/>
          </a:prstGeom>
          <a:noFill/>
        </p:spPr>
        <p:txBody>
          <a:bodyPr wrap="none" rtlCol="0">
            <a:spAutoFit/>
          </a:bodyPr>
          <a:lstStyle/>
          <a:p>
            <a:r>
              <a:rPr lang="de-DE" dirty="0"/>
              <a:t>1</a:t>
            </a:r>
            <a:r>
              <a:rPr lang="de-DE" dirty="0" smtClean="0"/>
              <a:t> (5.)</a:t>
            </a:r>
            <a:endParaRPr lang="de-DE" dirty="0"/>
          </a:p>
        </p:txBody>
      </p:sp>
      <p:sp>
        <p:nvSpPr>
          <p:cNvPr id="31" name="Textfeld 30"/>
          <p:cNvSpPr txBox="1"/>
          <p:nvPr/>
        </p:nvSpPr>
        <p:spPr>
          <a:xfrm>
            <a:off x="1562029" y="3262708"/>
            <a:ext cx="670376" cy="369332"/>
          </a:xfrm>
          <a:prstGeom prst="rect">
            <a:avLst/>
          </a:prstGeom>
          <a:noFill/>
        </p:spPr>
        <p:txBody>
          <a:bodyPr wrap="none" rtlCol="0">
            <a:spAutoFit/>
          </a:bodyPr>
          <a:lstStyle/>
          <a:p>
            <a:r>
              <a:rPr lang="de-DE" dirty="0"/>
              <a:t>1</a:t>
            </a:r>
            <a:r>
              <a:rPr lang="de-DE" dirty="0" smtClean="0"/>
              <a:t> (4.)</a:t>
            </a:r>
            <a:endParaRPr lang="de-DE" dirty="0"/>
          </a:p>
        </p:txBody>
      </p:sp>
      <p:sp>
        <p:nvSpPr>
          <p:cNvPr id="32" name="Textfeld 31"/>
          <p:cNvSpPr txBox="1"/>
          <p:nvPr/>
        </p:nvSpPr>
        <p:spPr>
          <a:xfrm>
            <a:off x="2929542" y="5365929"/>
            <a:ext cx="670376" cy="369332"/>
          </a:xfrm>
          <a:prstGeom prst="rect">
            <a:avLst/>
          </a:prstGeom>
          <a:noFill/>
        </p:spPr>
        <p:txBody>
          <a:bodyPr wrap="none" rtlCol="0">
            <a:spAutoFit/>
          </a:bodyPr>
          <a:lstStyle/>
          <a:p>
            <a:r>
              <a:rPr lang="de-DE" dirty="0"/>
              <a:t>1</a:t>
            </a:r>
            <a:r>
              <a:rPr lang="de-DE" dirty="0" smtClean="0"/>
              <a:t> (6.)</a:t>
            </a:r>
            <a:endParaRPr lang="de-DE" dirty="0"/>
          </a:p>
        </p:txBody>
      </p:sp>
      <p:sp>
        <p:nvSpPr>
          <p:cNvPr id="21" name="Textfeld 20"/>
          <p:cNvSpPr txBox="1"/>
          <p:nvPr/>
        </p:nvSpPr>
        <p:spPr>
          <a:xfrm>
            <a:off x="7419109" y="318060"/>
            <a:ext cx="4495799" cy="970413"/>
          </a:xfrm>
          <a:prstGeom prst="rect">
            <a:avLst/>
          </a:prstGeom>
          <a:noFill/>
        </p:spPr>
        <p:txBody>
          <a:bodyPr wrap="square" rtlCol="0">
            <a:noAutofit/>
          </a:bodyPr>
          <a:lstStyle/>
          <a:p>
            <a:r>
              <a:rPr lang="de-DE" dirty="0" smtClean="0"/>
              <a:t>Diesmal muss an jedem Pol die Summe der hineinlaufenden Ströme gleich der Summe der herauslaufenden Ströme</a:t>
            </a:r>
            <a:endParaRPr lang="de-DE" dirty="0"/>
          </a:p>
        </p:txBody>
      </p:sp>
      <p:sp>
        <p:nvSpPr>
          <p:cNvPr id="40" name="Textfeld 39"/>
          <p:cNvSpPr txBox="1"/>
          <p:nvPr/>
        </p:nvSpPr>
        <p:spPr>
          <a:xfrm>
            <a:off x="7419109" y="1281822"/>
            <a:ext cx="4433453" cy="408434"/>
          </a:xfrm>
          <a:prstGeom prst="rect">
            <a:avLst/>
          </a:prstGeom>
          <a:noFill/>
        </p:spPr>
        <p:txBody>
          <a:bodyPr wrap="square" rtlCol="0">
            <a:noAutofit/>
          </a:bodyPr>
          <a:lstStyle/>
          <a:p>
            <a:r>
              <a:rPr lang="de-DE" dirty="0" smtClean="0"/>
              <a:t>Bei P ist dies wieder schon der Fall</a:t>
            </a:r>
            <a:endParaRPr lang="de-DE" dirty="0"/>
          </a:p>
        </p:txBody>
      </p:sp>
      <p:sp>
        <p:nvSpPr>
          <p:cNvPr id="41" name="Textfeld 40"/>
          <p:cNvSpPr txBox="1"/>
          <p:nvPr/>
        </p:nvSpPr>
        <p:spPr>
          <a:xfrm>
            <a:off x="7335982" y="1867995"/>
            <a:ext cx="4856018" cy="1520197"/>
          </a:xfrm>
          <a:prstGeom prst="rect">
            <a:avLst/>
          </a:prstGeom>
          <a:noFill/>
        </p:spPr>
        <p:txBody>
          <a:bodyPr wrap="square" rtlCol="0">
            <a:noAutofit/>
          </a:bodyPr>
          <a:lstStyle/>
          <a:p>
            <a:r>
              <a:rPr lang="de-DE" dirty="0" smtClean="0"/>
              <a:t>Während E und H durch</a:t>
            </a:r>
          </a:p>
          <a:p>
            <a:endParaRPr lang="de-DE" dirty="0"/>
          </a:p>
          <a:p>
            <a:r>
              <a:rPr lang="de-DE" dirty="0"/>
              <a:t>6. E für 1 Einheit Handelserzeugnisse von H </a:t>
            </a:r>
            <a:r>
              <a:rPr lang="de-DE" dirty="0" smtClean="0"/>
              <a:t>kauft</a:t>
            </a:r>
          </a:p>
          <a:p>
            <a:endParaRPr lang="de-DE" dirty="0"/>
          </a:p>
          <a:p>
            <a:r>
              <a:rPr lang="de-DE" dirty="0" smtClean="0"/>
              <a:t>ausgeglichen werden kann!</a:t>
            </a:r>
            <a:endParaRPr lang="de-DE" dirty="0"/>
          </a:p>
          <a:p>
            <a:r>
              <a:rPr lang="de-DE" dirty="0" smtClean="0"/>
              <a:t> </a:t>
            </a:r>
            <a:endParaRPr lang="de-DE" dirty="0"/>
          </a:p>
        </p:txBody>
      </p:sp>
      <p:sp>
        <p:nvSpPr>
          <p:cNvPr id="33" name="Textfeld 32"/>
          <p:cNvSpPr txBox="1"/>
          <p:nvPr/>
        </p:nvSpPr>
        <p:spPr>
          <a:xfrm>
            <a:off x="7288237" y="3527993"/>
            <a:ext cx="4856018" cy="1520197"/>
          </a:xfrm>
          <a:prstGeom prst="rect">
            <a:avLst/>
          </a:prstGeom>
          <a:noFill/>
        </p:spPr>
        <p:txBody>
          <a:bodyPr wrap="square" rtlCol="0">
            <a:noAutofit/>
          </a:bodyPr>
          <a:lstStyle/>
          <a:p>
            <a:r>
              <a:rPr lang="de-DE" dirty="0" smtClean="0"/>
              <a:t>Die grafische Form hat eher didaktische Funktion zur </a:t>
            </a:r>
            <a:r>
              <a:rPr lang="de-DE" dirty="0"/>
              <a:t>V</a:t>
            </a:r>
            <a:r>
              <a:rPr lang="de-DE" dirty="0" smtClean="0"/>
              <a:t>eranschaulichung des Konzepts des Wirtschaftskreislaufs, denn bei vielen Verflechtungen wird dieses Konzept schnell unübersichtlich</a:t>
            </a:r>
            <a:endParaRPr lang="de-DE" dirty="0"/>
          </a:p>
          <a:p>
            <a:r>
              <a:rPr lang="de-DE" dirty="0" smtClean="0"/>
              <a:t> </a:t>
            </a:r>
            <a:endParaRPr lang="de-DE" dirty="0"/>
          </a:p>
        </p:txBody>
      </p:sp>
      <p:sp>
        <p:nvSpPr>
          <p:cNvPr id="34" name="Textfeld 33"/>
          <p:cNvSpPr txBox="1"/>
          <p:nvPr/>
        </p:nvSpPr>
        <p:spPr>
          <a:xfrm>
            <a:off x="7058890" y="5094275"/>
            <a:ext cx="4856018" cy="1520197"/>
          </a:xfrm>
          <a:prstGeom prst="rect">
            <a:avLst/>
          </a:prstGeom>
          <a:noFill/>
        </p:spPr>
        <p:txBody>
          <a:bodyPr wrap="square" rtlCol="0">
            <a:noAutofit/>
          </a:bodyPr>
          <a:lstStyle/>
          <a:p>
            <a:r>
              <a:rPr lang="de-DE" dirty="0" smtClean="0"/>
              <a:t>In der folgenden </a:t>
            </a:r>
            <a:r>
              <a:rPr lang="de-DE" dirty="0" err="1" smtClean="0"/>
              <a:t>darstellung</a:t>
            </a:r>
            <a:r>
              <a:rPr lang="de-DE" dirty="0" smtClean="0"/>
              <a:t> des modernen Wirtschaftskreislaufs werden wir sehen, dass wir mit den zu betrachtenden Verflechtungen schon an die Grenzen stoßen</a:t>
            </a:r>
            <a:endParaRPr lang="de-DE"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 grpId="0" animBg="1"/>
      <p:bldP spid="26" grpId="0" animBg="1"/>
      <p:bldP spid="27" grpId="0" animBg="1"/>
      <p:bldP spid="28" grpId="0"/>
      <p:bldP spid="29" grpId="0"/>
      <p:bldP spid="30" grpId="0"/>
      <p:bldP spid="31" grpId="0"/>
      <p:bldP spid="32" grpId="0"/>
      <p:bldP spid="21" grpId="0"/>
      <p:bldP spid="40" grpId="0"/>
      <p:bldP spid="41" grpId="0"/>
      <p:bldP spid="33" grpId="0"/>
      <p:bldP spid="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602104" y="195739"/>
            <a:ext cx="5845573" cy="420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177" b="1" dirty="0">
                <a:solidFill>
                  <a:srgbClr val="000000"/>
                </a:solidFill>
              </a:rPr>
              <a:t>Der moderne Wirtschaftskreislauf – allgemein</a:t>
            </a:r>
          </a:p>
        </p:txBody>
      </p:sp>
      <p:sp>
        <p:nvSpPr>
          <p:cNvPr id="6" name="Text Box 3"/>
          <p:cNvSpPr txBox="1">
            <a:spLocks noChangeArrowheads="1"/>
          </p:cNvSpPr>
          <p:nvPr/>
        </p:nvSpPr>
        <p:spPr bwMode="auto">
          <a:xfrm>
            <a:off x="397108" y="1053685"/>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r>
              <a:rPr lang="de-DE" sz="2177" dirty="0">
                <a:solidFill>
                  <a:srgbClr val="000000"/>
                </a:solidFill>
              </a:rPr>
              <a:t>Bildung von </a:t>
            </a:r>
            <a:r>
              <a:rPr lang="de-DE" sz="2177" b="1" dirty="0">
                <a:solidFill>
                  <a:srgbClr val="000000"/>
                </a:solidFill>
              </a:rPr>
              <a:t>vier Sektoren</a:t>
            </a:r>
            <a:r>
              <a:rPr lang="de-DE" sz="2177" dirty="0">
                <a:solidFill>
                  <a:srgbClr val="000000"/>
                </a:solidFill>
              </a:rPr>
              <a:t>:</a:t>
            </a:r>
          </a:p>
          <a:p>
            <a:pPr eaLnBrk="1" hangingPunct="1">
              <a:buSzPct val="100000"/>
              <a:defRPr/>
            </a:pPr>
            <a:r>
              <a:rPr lang="de-DE" sz="2177" dirty="0">
                <a:solidFill>
                  <a:srgbClr val="000000"/>
                </a:solidFill>
              </a:rPr>
              <a:t>		</a:t>
            </a:r>
            <a:r>
              <a:rPr lang="de-DE" sz="2177" dirty="0" smtClean="0">
                <a:solidFill>
                  <a:srgbClr val="000000"/>
                </a:solidFill>
              </a:rPr>
              <a:t>Haushalte (H), Staat (S), Unternehmen (U), Ausland (A)</a:t>
            </a:r>
            <a:endParaRPr lang="de-DE" sz="2177" dirty="0">
              <a:solidFill>
                <a:srgbClr val="000000"/>
              </a:solidFill>
            </a:endParaRPr>
          </a:p>
        </p:txBody>
      </p:sp>
      <p:sp>
        <p:nvSpPr>
          <p:cNvPr id="5" name="Text Box 3"/>
          <p:cNvSpPr txBox="1">
            <a:spLocks noChangeArrowheads="1"/>
          </p:cNvSpPr>
          <p:nvPr/>
        </p:nvSpPr>
        <p:spPr bwMode="auto">
          <a:xfrm>
            <a:off x="318358" y="1711499"/>
            <a:ext cx="11559364" cy="1760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endParaRPr lang="de-DE" sz="2177" dirty="0">
              <a:solidFill>
                <a:srgbClr val="000000"/>
              </a:solidFill>
            </a:endParaRPr>
          </a:p>
          <a:p>
            <a:pPr eaLnBrk="1" hangingPunct="1">
              <a:buSzPct val="100000"/>
              <a:buFontTx/>
              <a:buChar char="•"/>
              <a:defRPr/>
            </a:pPr>
            <a:r>
              <a:rPr lang="de-DE" sz="2177" dirty="0">
                <a:solidFill>
                  <a:srgbClr val="000000"/>
                </a:solidFill>
              </a:rPr>
              <a:t>Der Wirtschaftskreislauf wird über den Pol der </a:t>
            </a:r>
            <a:r>
              <a:rPr lang="de-DE" sz="2177" b="1" dirty="0">
                <a:solidFill>
                  <a:srgbClr val="000000"/>
                </a:solidFill>
              </a:rPr>
              <a:t>Vermögensveränderung</a:t>
            </a:r>
            <a:r>
              <a:rPr lang="de-DE" sz="2177" dirty="0">
                <a:solidFill>
                  <a:srgbClr val="000000"/>
                </a:solidFill>
              </a:rPr>
              <a:t> </a:t>
            </a:r>
            <a:r>
              <a:rPr lang="de-DE" sz="2177" dirty="0" smtClean="0">
                <a:solidFill>
                  <a:srgbClr val="000000"/>
                </a:solidFill>
              </a:rPr>
              <a:t>(VÄ) geschlossen</a:t>
            </a:r>
            <a:r>
              <a:rPr lang="de-DE" sz="2177" dirty="0">
                <a:solidFill>
                  <a:srgbClr val="000000"/>
                </a:solidFill>
              </a:rPr>
              <a:t>. Über diesen laufen die Ersparnisse und Investitionen der Sektoren bzw. die Forderungen oder Verbindlichkeiten gegenüber dem Ausland.</a:t>
            </a:r>
          </a:p>
          <a:p>
            <a:pPr eaLnBrk="1" hangingPunct="1">
              <a:buSzPct val="100000"/>
              <a:buFontTx/>
              <a:buChar char="•"/>
              <a:defRPr/>
            </a:pPr>
            <a:endParaRPr lang="de-DE" sz="2177" dirty="0">
              <a:solidFill>
                <a:srgbClr val="000000"/>
              </a:solidFill>
            </a:endParaRPr>
          </a:p>
        </p:txBody>
      </p:sp>
      <p:sp>
        <p:nvSpPr>
          <p:cNvPr id="7" name="Text Box 3"/>
          <p:cNvSpPr txBox="1">
            <a:spLocks noChangeArrowheads="1"/>
          </p:cNvSpPr>
          <p:nvPr/>
        </p:nvSpPr>
        <p:spPr bwMode="auto">
          <a:xfrm>
            <a:off x="318358" y="2953627"/>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Die Pfeile repräsentieren die Geldströme zwischen den Polen</a:t>
            </a:r>
          </a:p>
          <a:p>
            <a:pPr eaLnBrk="1" hangingPunct="1">
              <a:buSzPct val="100000"/>
              <a:buFontTx/>
              <a:buChar char="•"/>
              <a:defRPr/>
            </a:pPr>
            <a:endParaRPr lang="de-DE" sz="2177" dirty="0">
              <a:solidFill>
                <a:srgbClr val="000000"/>
              </a:solidFill>
            </a:endParaRPr>
          </a:p>
        </p:txBody>
      </p:sp>
      <p:sp>
        <p:nvSpPr>
          <p:cNvPr id="8" name="Text Box 3"/>
          <p:cNvSpPr txBox="1">
            <a:spLocks noChangeArrowheads="1"/>
          </p:cNvSpPr>
          <p:nvPr/>
        </p:nvSpPr>
        <p:spPr bwMode="auto">
          <a:xfrm>
            <a:off x="318358" y="3709423"/>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Ein Wirtschaftskreislauf gilt als geschlossen, wenn an jedem Pol die Summe der Zuflüsse der </a:t>
            </a:r>
            <a:r>
              <a:rPr lang="de-DE" sz="2177" dirty="0" smtClean="0">
                <a:solidFill>
                  <a:srgbClr val="000000"/>
                </a:solidFill>
              </a:rPr>
              <a:t>Summe </a:t>
            </a:r>
            <a:r>
              <a:rPr lang="de-DE" sz="2177" dirty="0">
                <a:solidFill>
                  <a:srgbClr val="000000"/>
                </a:solidFill>
              </a:rPr>
              <a:t>der Abflüsse </a:t>
            </a:r>
            <a:r>
              <a:rPr lang="de-DE" sz="2177" dirty="0" smtClean="0">
                <a:solidFill>
                  <a:srgbClr val="000000"/>
                </a:solidFill>
              </a:rPr>
              <a:t>entspricht (Kreislaufaxiom!).</a:t>
            </a:r>
            <a:endParaRPr lang="de-DE" sz="2177" dirty="0">
              <a:solidFill>
                <a:srgbClr val="000000"/>
              </a:solidFill>
            </a:endParaRPr>
          </a:p>
        </p:txBody>
      </p:sp>
      <p:sp>
        <p:nvSpPr>
          <p:cNvPr id="9" name="Text Box 3"/>
          <p:cNvSpPr txBox="1">
            <a:spLocks noChangeArrowheads="1"/>
          </p:cNvSpPr>
          <p:nvPr/>
        </p:nvSpPr>
        <p:spPr bwMode="auto">
          <a:xfrm>
            <a:off x="318358" y="4800248"/>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defRPr/>
            </a:pPr>
            <a:r>
              <a:rPr lang="de-DE" sz="2177" dirty="0">
                <a:solidFill>
                  <a:srgbClr val="000000"/>
                </a:solidFill>
                <a:cs typeface="Times New Roman" pitchFamily="18" charset="0"/>
              </a:rPr>
              <a:t>	→ d.h. alle relevanten Ströme sind berücksichtigt.</a:t>
            </a:r>
            <a:r>
              <a:rPr lang="de-DE" sz="2177" dirty="0">
                <a:solidFill>
                  <a:srgbClr val="000000"/>
                </a:solidFill>
              </a:rPr>
              <a:t>  </a:t>
            </a:r>
          </a:p>
        </p:txBody>
      </p:sp>
    </p:spTree>
    <p:extLst>
      <p:ext uri="{BB962C8B-B14F-4D97-AF65-F5344CB8AC3E}">
        <p14:creationId xmlns:p14="http://schemas.microsoft.com/office/powerpoint/2010/main" val="349021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82835" y="101102"/>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Der Wirtschaftskreislauf einer offenen Volkswirtschaft</a:t>
            </a:r>
          </a:p>
        </p:txBody>
      </p:sp>
      <p:sp>
        <p:nvSpPr>
          <p:cNvPr id="2" name="Textfeld 1"/>
          <p:cNvSpPr txBox="1"/>
          <p:nvPr/>
        </p:nvSpPr>
        <p:spPr>
          <a:xfrm>
            <a:off x="741219" y="3338946"/>
            <a:ext cx="328936" cy="369332"/>
          </a:xfrm>
          <a:prstGeom prst="rect">
            <a:avLst/>
          </a:prstGeom>
          <a:noFill/>
        </p:spPr>
        <p:txBody>
          <a:bodyPr wrap="none" rtlCol="0">
            <a:spAutoFit/>
          </a:bodyPr>
          <a:lstStyle/>
          <a:p>
            <a:r>
              <a:rPr lang="de-DE" dirty="0" smtClean="0"/>
              <a:t>H</a:t>
            </a:r>
            <a:endParaRPr lang="de-DE" dirty="0"/>
          </a:p>
        </p:txBody>
      </p:sp>
      <p:sp>
        <p:nvSpPr>
          <p:cNvPr id="4" name="Textfeld 3"/>
          <p:cNvSpPr txBox="1"/>
          <p:nvPr/>
        </p:nvSpPr>
        <p:spPr>
          <a:xfrm>
            <a:off x="5313218" y="3338946"/>
            <a:ext cx="328936" cy="369332"/>
          </a:xfrm>
          <a:prstGeom prst="rect">
            <a:avLst/>
          </a:prstGeom>
          <a:noFill/>
        </p:spPr>
        <p:txBody>
          <a:bodyPr wrap="none" rtlCol="0">
            <a:spAutoFit/>
          </a:bodyPr>
          <a:lstStyle/>
          <a:p>
            <a:r>
              <a:rPr lang="de-DE" dirty="0" smtClean="0"/>
              <a:t>U</a:t>
            </a:r>
            <a:endParaRPr lang="de-DE" dirty="0"/>
          </a:p>
        </p:txBody>
      </p:sp>
      <p:sp>
        <p:nvSpPr>
          <p:cNvPr id="5" name="Textfeld 4"/>
          <p:cNvSpPr txBox="1"/>
          <p:nvPr/>
        </p:nvSpPr>
        <p:spPr>
          <a:xfrm>
            <a:off x="7409186" y="9132"/>
            <a:ext cx="4692759" cy="459228"/>
          </a:xfrm>
          <a:prstGeom prst="rect">
            <a:avLst/>
          </a:prstGeom>
          <a:noFill/>
        </p:spPr>
        <p:txBody>
          <a:bodyPr wrap="square" rtlCol="0">
            <a:noAutofit/>
          </a:bodyPr>
          <a:lstStyle/>
          <a:p>
            <a:r>
              <a:rPr lang="de-DE" sz="1400" dirty="0" smtClean="0"/>
              <a:t>C</a:t>
            </a:r>
            <a:r>
              <a:rPr lang="de-DE" sz="1400" baseline="-25000" dirty="0" smtClean="0"/>
              <a:t>H</a:t>
            </a:r>
            <a:r>
              <a:rPr lang="de-DE" sz="1400" dirty="0" smtClean="0"/>
              <a:t>: Konsum der Haushalte (Kauf von einem Stuhl bei einem Unternehmen) </a:t>
            </a:r>
            <a:endParaRPr lang="de-DE" sz="1400" baseline="-25000" dirty="0"/>
          </a:p>
        </p:txBody>
      </p:sp>
      <p:cxnSp>
        <p:nvCxnSpPr>
          <p:cNvPr id="6" name="Gerade Verbindung mit Pfeil 5"/>
          <p:cNvCxnSpPr/>
          <p:nvPr/>
        </p:nvCxnSpPr>
        <p:spPr>
          <a:xfrm>
            <a:off x="1070155" y="3579031"/>
            <a:ext cx="42430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hteck 7"/>
          <p:cNvSpPr/>
          <p:nvPr/>
        </p:nvSpPr>
        <p:spPr>
          <a:xfrm>
            <a:off x="1399091" y="3530540"/>
            <a:ext cx="404278" cy="369332"/>
          </a:xfrm>
          <a:prstGeom prst="rect">
            <a:avLst/>
          </a:prstGeom>
        </p:spPr>
        <p:txBody>
          <a:bodyPr wrap="none">
            <a:spAutoFit/>
          </a:bodyPr>
          <a:lstStyle/>
          <a:p>
            <a:r>
              <a:rPr lang="de-DE" dirty="0"/>
              <a:t>C</a:t>
            </a:r>
            <a:r>
              <a:rPr lang="de-DE" baseline="-25000" dirty="0"/>
              <a:t>H</a:t>
            </a:r>
            <a:endParaRPr lang="de-DE" dirty="0"/>
          </a:p>
        </p:txBody>
      </p:sp>
      <p:sp>
        <p:nvSpPr>
          <p:cNvPr id="10" name="Textfeld 9"/>
          <p:cNvSpPr txBox="1"/>
          <p:nvPr/>
        </p:nvSpPr>
        <p:spPr>
          <a:xfrm>
            <a:off x="7409187" y="438341"/>
            <a:ext cx="4692759" cy="459228"/>
          </a:xfrm>
          <a:prstGeom prst="rect">
            <a:avLst/>
          </a:prstGeom>
          <a:noFill/>
        </p:spPr>
        <p:txBody>
          <a:bodyPr wrap="square" rtlCol="0">
            <a:noAutofit/>
          </a:bodyPr>
          <a:lstStyle/>
          <a:p>
            <a:r>
              <a:rPr lang="de-DE" sz="1400" dirty="0" smtClean="0"/>
              <a:t>Y</a:t>
            </a:r>
            <a:r>
              <a:rPr lang="de-DE" sz="1400" baseline="-25000" dirty="0" smtClean="0"/>
              <a:t>H/U</a:t>
            </a:r>
            <a:r>
              <a:rPr lang="de-DE" sz="1400" dirty="0" smtClean="0"/>
              <a:t>: Die Unternehmen zahlen den Haushalten Löhne</a:t>
            </a:r>
            <a:endParaRPr lang="de-DE" sz="1400" baseline="-25000" dirty="0"/>
          </a:p>
        </p:txBody>
      </p:sp>
      <p:cxnSp>
        <p:nvCxnSpPr>
          <p:cNvPr id="11" name="Gerade Verbindung mit Pfeil 10"/>
          <p:cNvCxnSpPr/>
          <p:nvPr/>
        </p:nvCxnSpPr>
        <p:spPr>
          <a:xfrm flipH="1" flipV="1">
            <a:off x="1011382" y="3401291"/>
            <a:ext cx="4208210" cy="207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hteck 11"/>
          <p:cNvSpPr/>
          <p:nvPr/>
        </p:nvSpPr>
        <p:spPr>
          <a:xfrm>
            <a:off x="4580004" y="3052742"/>
            <a:ext cx="551754" cy="369332"/>
          </a:xfrm>
          <a:prstGeom prst="rect">
            <a:avLst/>
          </a:prstGeom>
        </p:spPr>
        <p:txBody>
          <a:bodyPr wrap="none">
            <a:spAutoFit/>
          </a:bodyPr>
          <a:lstStyle/>
          <a:p>
            <a:r>
              <a:rPr lang="de-DE" dirty="0"/>
              <a:t>Y</a:t>
            </a:r>
            <a:r>
              <a:rPr lang="de-DE" baseline="-25000" dirty="0"/>
              <a:t>H/U</a:t>
            </a:r>
            <a:endParaRPr lang="de-DE" dirty="0"/>
          </a:p>
        </p:txBody>
      </p:sp>
      <p:sp>
        <p:nvSpPr>
          <p:cNvPr id="14" name="Textfeld 13"/>
          <p:cNvSpPr txBox="1"/>
          <p:nvPr/>
        </p:nvSpPr>
        <p:spPr>
          <a:xfrm>
            <a:off x="7409186" y="756995"/>
            <a:ext cx="4692759" cy="459228"/>
          </a:xfrm>
          <a:prstGeom prst="rect">
            <a:avLst/>
          </a:prstGeom>
          <a:noFill/>
        </p:spPr>
        <p:txBody>
          <a:bodyPr wrap="square" rtlCol="0">
            <a:noAutofit/>
          </a:bodyPr>
          <a:lstStyle/>
          <a:p>
            <a:r>
              <a:rPr lang="de-DE" sz="1400" dirty="0" smtClean="0"/>
              <a:t>T</a:t>
            </a:r>
            <a:r>
              <a:rPr lang="de-DE" sz="1400" baseline="-25000" dirty="0" smtClean="0"/>
              <a:t>H</a:t>
            </a:r>
            <a:r>
              <a:rPr lang="de-DE" sz="1400" dirty="0" smtClean="0"/>
              <a:t>: Die Haushalte zahlen Steuern an den Staat</a:t>
            </a:r>
            <a:endParaRPr lang="de-DE" sz="1400" baseline="-25000" dirty="0"/>
          </a:p>
        </p:txBody>
      </p:sp>
      <p:sp>
        <p:nvSpPr>
          <p:cNvPr id="15" name="Textfeld 14"/>
          <p:cNvSpPr txBox="1"/>
          <p:nvPr/>
        </p:nvSpPr>
        <p:spPr>
          <a:xfrm>
            <a:off x="7409186" y="1035725"/>
            <a:ext cx="4692760" cy="459228"/>
          </a:xfrm>
          <a:prstGeom prst="rect">
            <a:avLst/>
          </a:prstGeom>
          <a:noFill/>
        </p:spPr>
        <p:txBody>
          <a:bodyPr wrap="square" rtlCol="0">
            <a:noAutofit/>
          </a:bodyPr>
          <a:lstStyle/>
          <a:p>
            <a:r>
              <a:rPr lang="de-DE" sz="1400" dirty="0" smtClean="0"/>
              <a:t>T</a:t>
            </a:r>
            <a:r>
              <a:rPr lang="de-DE" sz="1400" baseline="-25000" dirty="0"/>
              <a:t>U</a:t>
            </a:r>
            <a:r>
              <a:rPr lang="de-DE" sz="1400" dirty="0" smtClean="0"/>
              <a:t>: Die Unternehmen zahlen Steuern an den Staat</a:t>
            </a:r>
            <a:endParaRPr lang="de-DE" sz="1400" baseline="-25000" dirty="0"/>
          </a:p>
        </p:txBody>
      </p:sp>
      <p:cxnSp>
        <p:nvCxnSpPr>
          <p:cNvPr id="16" name="Gerade Verbindung mit Pfeil 15"/>
          <p:cNvCxnSpPr/>
          <p:nvPr/>
        </p:nvCxnSpPr>
        <p:spPr>
          <a:xfrm flipH="1" flipV="1">
            <a:off x="3236342" y="1254515"/>
            <a:ext cx="1953490" cy="20106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p:nvPr/>
        </p:nvCxnSpPr>
        <p:spPr>
          <a:xfrm flipV="1">
            <a:off x="905687" y="1364673"/>
            <a:ext cx="1955277" cy="1944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2932171" y="877709"/>
            <a:ext cx="290464" cy="369332"/>
          </a:xfrm>
          <a:prstGeom prst="rect">
            <a:avLst/>
          </a:prstGeom>
          <a:noFill/>
        </p:spPr>
        <p:txBody>
          <a:bodyPr wrap="none" rtlCol="0">
            <a:spAutoFit/>
          </a:bodyPr>
          <a:lstStyle/>
          <a:p>
            <a:r>
              <a:rPr lang="de-DE" dirty="0" smtClean="0"/>
              <a:t>S</a:t>
            </a:r>
            <a:endParaRPr lang="de-DE" dirty="0"/>
          </a:p>
        </p:txBody>
      </p:sp>
      <p:sp>
        <p:nvSpPr>
          <p:cNvPr id="22" name="Rechteck 21"/>
          <p:cNvSpPr/>
          <p:nvPr/>
        </p:nvSpPr>
        <p:spPr>
          <a:xfrm>
            <a:off x="2599434" y="1533245"/>
            <a:ext cx="393056" cy="369332"/>
          </a:xfrm>
          <a:prstGeom prst="rect">
            <a:avLst/>
          </a:prstGeom>
        </p:spPr>
        <p:txBody>
          <a:bodyPr wrap="none">
            <a:spAutoFit/>
          </a:bodyPr>
          <a:lstStyle/>
          <a:p>
            <a:r>
              <a:rPr lang="de-DE" dirty="0"/>
              <a:t>T</a:t>
            </a:r>
            <a:r>
              <a:rPr lang="de-DE" baseline="-25000" dirty="0"/>
              <a:t>H</a:t>
            </a:r>
            <a:endParaRPr lang="de-DE" dirty="0"/>
          </a:p>
        </p:txBody>
      </p:sp>
      <p:sp>
        <p:nvSpPr>
          <p:cNvPr id="25" name="Rechteck 24"/>
          <p:cNvSpPr/>
          <p:nvPr/>
        </p:nvSpPr>
        <p:spPr>
          <a:xfrm>
            <a:off x="4274369" y="2547237"/>
            <a:ext cx="396262" cy="369332"/>
          </a:xfrm>
          <a:prstGeom prst="rect">
            <a:avLst/>
          </a:prstGeom>
        </p:spPr>
        <p:txBody>
          <a:bodyPr wrap="none">
            <a:spAutoFit/>
          </a:bodyPr>
          <a:lstStyle/>
          <a:p>
            <a:r>
              <a:rPr lang="de-DE" dirty="0" smtClean="0"/>
              <a:t>T</a:t>
            </a:r>
            <a:r>
              <a:rPr lang="de-DE" baseline="-25000" dirty="0" smtClean="0"/>
              <a:t>U</a:t>
            </a:r>
            <a:endParaRPr lang="de-DE" dirty="0"/>
          </a:p>
        </p:txBody>
      </p:sp>
      <p:sp>
        <p:nvSpPr>
          <p:cNvPr id="26" name="Textfeld 25"/>
          <p:cNvSpPr txBox="1"/>
          <p:nvPr/>
        </p:nvSpPr>
        <p:spPr>
          <a:xfrm>
            <a:off x="7409184" y="1288492"/>
            <a:ext cx="4692761" cy="459228"/>
          </a:xfrm>
          <a:prstGeom prst="rect">
            <a:avLst/>
          </a:prstGeom>
          <a:noFill/>
        </p:spPr>
        <p:txBody>
          <a:bodyPr wrap="square" rtlCol="0">
            <a:noAutofit/>
          </a:bodyPr>
          <a:lstStyle/>
          <a:p>
            <a:r>
              <a:rPr lang="de-DE" sz="1400" dirty="0" smtClean="0"/>
              <a:t>Z</a:t>
            </a:r>
            <a:r>
              <a:rPr lang="de-DE" sz="1400" baseline="-25000" dirty="0" smtClean="0"/>
              <a:t>U</a:t>
            </a:r>
            <a:r>
              <a:rPr lang="de-DE" sz="1400" dirty="0" smtClean="0"/>
              <a:t>: Der Staat zahlt Subventionen an die  Unternehmen </a:t>
            </a:r>
            <a:endParaRPr lang="de-DE" sz="1400" baseline="-25000" dirty="0"/>
          </a:p>
        </p:txBody>
      </p:sp>
      <p:sp>
        <p:nvSpPr>
          <p:cNvPr id="27" name="Textfeld 26"/>
          <p:cNvSpPr txBox="1"/>
          <p:nvPr/>
        </p:nvSpPr>
        <p:spPr>
          <a:xfrm>
            <a:off x="7427502" y="1586482"/>
            <a:ext cx="4340580" cy="459228"/>
          </a:xfrm>
          <a:prstGeom prst="rect">
            <a:avLst/>
          </a:prstGeom>
          <a:noFill/>
        </p:spPr>
        <p:txBody>
          <a:bodyPr wrap="square" rtlCol="0">
            <a:noAutofit/>
          </a:bodyPr>
          <a:lstStyle/>
          <a:p>
            <a:r>
              <a:rPr lang="de-DE" sz="1400" dirty="0" smtClean="0"/>
              <a:t>Z</a:t>
            </a:r>
            <a:r>
              <a:rPr lang="de-DE" sz="1400" baseline="-25000" dirty="0" smtClean="0"/>
              <a:t>H</a:t>
            </a:r>
            <a:r>
              <a:rPr lang="de-DE" sz="1400" dirty="0" smtClean="0"/>
              <a:t>: Der Staat zahlt </a:t>
            </a:r>
            <a:r>
              <a:rPr lang="de-DE" sz="1400" dirty="0"/>
              <a:t>T</a:t>
            </a:r>
            <a:r>
              <a:rPr lang="de-DE" sz="1400" dirty="0" smtClean="0"/>
              <a:t>ransferleistungen an die Haushalte (z.B. Arbeitslosengeld, Renten, Kindergeld)</a:t>
            </a:r>
            <a:endParaRPr lang="de-DE" sz="1400" baseline="-25000" dirty="0"/>
          </a:p>
        </p:txBody>
      </p:sp>
      <p:cxnSp>
        <p:nvCxnSpPr>
          <p:cNvPr id="28" name="Gerade Verbindung mit Pfeil 27"/>
          <p:cNvCxnSpPr/>
          <p:nvPr/>
        </p:nvCxnSpPr>
        <p:spPr>
          <a:xfrm>
            <a:off x="3367868" y="1197346"/>
            <a:ext cx="1974319" cy="20400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p:nvPr/>
        </p:nvCxnSpPr>
        <p:spPr>
          <a:xfrm flipH="1">
            <a:off x="915522" y="1197346"/>
            <a:ext cx="1801619" cy="18224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12" name="Rechteck 38911"/>
          <p:cNvSpPr/>
          <p:nvPr/>
        </p:nvSpPr>
        <p:spPr>
          <a:xfrm>
            <a:off x="2067363" y="1211309"/>
            <a:ext cx="388248" cy="369332"/>
          </a:xfrm>
          <a:prstGeom prst="rect">
            <a:avLst/>
          </a:prstGeom>
        </p:spPr>
        <p:txBody>
          <a:bodyPr wrap="none">
            <a:spAutoFit/>
          </a:bodyPr>
          <a:lstStyle/>
          <a:p>
            <a:r>
              <a:rPr lang="de-DE" dirty="0"/>
              <a:t>Z</a:t>
            </a:r>
            <a:r>
              <a:rPr lang="de-DE" baseline="-25000" dirty="0"/>
              <a:t>H</a:t>
            </a:r>
            <a:endParaRPr lang="de-DE" dirty="0"/>
          </a:p>
        </p:txBody>
      </p:sp>
      <p:sp>
        <p:nvSpPr>
          <p:cNvPr id="34" name="Rechteck 33"/>
          <p:cNvSpPr/>
          <p:nvPr/>
        </p:nvSpPr>
        <p:spPr>
          <a:xfrm>
            <a:off x="3746011" y="1275188"/>
            <a:ext cx="391454" cy="369332"/>
          </a:xfrm>
          <a:prstGeom prst="rect">
            <a:avLst/>
          </a:prstGeom>
        </p:spPr>
        <p:txBody>
          <a:bodyPr wrap="none">
            <a:spAutoFit/>
          </a:bodyPr>
          <a:lstStyle/>
          <a:p>
            <a:r>
              <a:rPr lang="de-DE" dirty="0" smtClean="0"/>
              <a:t>Z</a:t>
            </a:r>
            <a:r>
              <a:rPr lang="de-DE" baseline="-25000" dirty="0" smtClean="0"/>
              <a:t>U</a:t>
            </a:r>
            <a:endParaRPr lang="de-DE" dirty="0"/>
          </a:p>
        </p:txBody>
      </p:sp>
      <p:sp>
        <p:nvSpPr>
          <p:cNvPr id="35" name="Textfeld 34"/>
          <p:cNvSpPr txBox="1"/>
          <p:nvPr/>
        </p:nvSpPr>
        <p:spPr>
          <a:xfrm>
            <a:off x="7404240" y="2088010"/>
            <a:ext cx="4787760" cy="383254"/>
          </a:xfrm>
          <a:prstGeom prst="rect">
            <a:avLst/>
          </a:prstGeom>
          <a:noFill/>
        </p:spPr>
        <p:txBody>
          <a:bodyPr wrap="square" rtlCol="0">
            <a:noAutofit/>
          </a:bodyPr>
          <a:lstStyle/>
          <a:p>
            <a:r>
              <a:rPr lang="de-DE" sz="1400" dirty="0" smtClean="0"/>
              <a:t>Y</a:t>
            </a:r>
            <a:r>
              <a:rPr lang="de-DE" sz="1400" baseline="-25000" dirty="0" smtClean="0"/>
              <a:t>H/St</a:t>
            </a:r>
            <a:r>
              <a:rPr lang="de-DE" sz="1400" dirty="0" smtClean="0"/>
              <a:t>: Der Staat zahlt </a:t>
            </a:r>
            <a:r>
              <a:rPr lang="de-DE" sz="1400" dirty="0"/>
              <a:t>den Haushalten </a:t>
            </a:r>
            <a:r>
              <a:rPr lang="de-DE" sz="1400" dirty="0" smtClean="0"/>
              <a:t>Löhne (Staatsbedienstete)</a:t>
            </a:r>
            <a:endParaRPr lang="de-DE" sz="1400" baseline="-25000" dirty="0"/>
          </a:p>
        </p:txBody>
      </p:sp>
      <p:sp>
        <p:nvSpPr>
          <p:cNvPr id="38916" name="Rechteck 38915"/>
          <p:cNvSpPr/>
          <p:nvPr/>
        </p:nvSpPr>
        <p:spPr>
          <a:xfrm>
            <a:off x="965687" y="928349"/>
            <a:ext cx="522900" cy="369332"/>
          </a:xfrm>
          <a:prstGeom prst="rect">
            <a:avLst/>
          </a:prstGeom>
        </p:spPr>
        <p:txBody>
          <a:bodyPr wrap="none">
            <a:spAutoFit/>
          </a:bodyPr>
          <a:lstStyle/>
          <a:p>
            <a:r>
              <a:rPr lang="de-DE" dirty="0"/>
              <a:t>Y</a:t>
            </a:r>
            <a:r>
              <a:rPr lang="de-DE" baseline="-25000" dirty="0"/>
              <a:t>H/S</a:t>
            </a:r>
            <a:endParaRPr lang="de-DE" dirty="0"/>
          </a:p>
        </p:txBody>
      </p:sp>
      <p:grpSp>
        <p:nvGrpSpPr>
          <p:cNvPr id="38920" name="Gruppieren 38919"/>
          <p:cNvGrpSpPr/>
          <p:nvPr/>
        </p:nvGrpSpPr>
        <p:grpSpPr>
          <a:xfrm>
            <a:off x="620876" y="810492"/>
            <a:ext cx="2066908" cy="2594263"/>
            <a:chOff x="620876" y="810492"/>
            <a:chExt cx="2066908" cy="2594263"/>
          </a:xfrm>
        </p:grpSpPr>
        <p:sp>
          <p:nvSpPr>
            <p:cNvPr id="38914" name="Freihandform 38913"/>
            <p:cNvSpPr/>
            <p:nvPr/>
          </p:nvSpPr>
          <p:spPr>
            <a:xfrm>
              <a:off x="620876" y="810492"/>
              <a:ext cx="2066908" cy="2535382"/>
            </a:xfrm>
            <a:custGeom>
              <a:avLst/>
              <a:gdLst>
                <a:gd name="connsiteX0" fmla="*/ 2066908 w 2066908"/>
                <a:gd name="connsiteY0" fmla="*/ 0 h 2535382"/>
                <a:gd name="connsiteX1" fmla="*/ 265817 w 2066908"/>
                <a:gd name="connsiteY1" fmla="*/ 858982 h 2535382"/>
                <a:gd name="connsiteX2" fmla="*/ 44144 w 2066908"/>
                <a:gd name="connsiteY2" fmla="*/ 2535382 h 2535382"/>
              </a:gdLst>
              <a:ahLst/>
              <a:cxnLst>
                <a:cxn ang="0">
                  <a:pos x="connsiteX0" y="connsiteY0"/>
                </a:cxn>
                <a:cxn ang="0">
                  <a:pos x="connsiteX1" y="connsiteY1"/>
                </a:cxn>
                <a:cxn ang="0">
                  <a:pos x="connsiteX2" y="connsiteY2"/>
                </a:cxn>
              </a:cxnLst>
              <a:rect l="l" t="t" r="r" b="b"/>
              <a:pathLst>
                <a:path w="2066908" h="2535382">
                  <a:moveTo>
                    <a:pt x="2066908" y="0"/>
                  </a:moveTo>
                  <a:cubicBezTo>
                    <a:pt x="1334926" y="218209"/>
                    <a:pt x="602944" y="436418"/>
                    <a:pt x="265817" y="858982"/>
                  </a:cubicBezTo>
                  <a:cubicBezTo>
                    <a:pt x="-71310" y="1281546"/>
                    <a:pt x="-13583" y="1908464"/>
                    <a:pt x="44144" y="25353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mit Pfeil 38"/>
            <p:cNvCxnSpPr/>
            <p:nvPr/>
          </p:nvCxnSpPr>
          <p:spPr>
            <a:xfrm>
              <a:off x="642233" y="3299379"/>
              <a:ext cx="131928" cy="10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4" name="Textfeld 43"/>
          <p:cNvSpPr txBox="1"/>
          <p:nvPr/>
        </p:nvSpPr>
        <p:spPr>
          <a:xfrm>
            <a:off x="5800062" y="5837637"/>
            <a:ext cx="317716" cy="369332"/>
          </a:xfrm>
          <a:prstGeom prst="rect">
            <a:avLst/>
          </a:prstGeom>
          <a:noFill/>
        </p:spPr>
        <p:txBody>
          <a:bodyPr wrap="none" rtlCol="0">
            <a:spAutoFit/>
          </a:bodyPr>
          <a:lstStyle/>
          <a:p>
            <a:r>
              <a:rPr lang="de-DE" dirty="0" smtClean="0"/>
              <a:t>A</a:t>
            </a:r>
            <a:endParaRPr lang="de-DE" dirty="0"/>
          </a:p>
        </p:txBody>
      </p:sp>
      <p:cxnSp>
        <p:nvCxnSpPr>
          <p:cNvPr id="45" name="Gerade Verbindung mit Pfeil 44"/>
          <p:cNvCxnSpPr/>
          <p:nvPr/>
        </p:nvCxnSpPr>
        <p:spPr>
          <a:xfrm flipH="1" flipV="1">
            <a:off x="5642154" y="3708278"/>
            <a:ext cx="385787" cy="2199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Textfeld 46"/>
          <p:cNvSpPr txBox="1"/>
          <p:nvPr/>
        </p:nvSpPr>
        <p:spPr>
          <a:xfrm>
            <a:off x="7376530" y="2386532"/>
            <a:ext cx="4787760" cy="383254"/>
          </a:xfrm>
          <a:prstGeom prst="rect">
            <a:avLst/>
          </a:prstGeom>
          <a:noFill/>
        </p:spPr>
        <p:txBody>
          <a:bodyPr wrap="square" rtlCol="0">
            <a:noAutofit/>
          </a:bodyPr>
          <a:lstStyle/>
          <a:p>
            <a:r>
              <a:rPr lang="de-DE" sz="1400" dirty="0" smtClean="0"/>
              <a:t>EX: Exporte (Man beachte die Pfeilrichtung! Es handelt sich um Geldströme!)</a:t>
            </a:r>
            <a:endParaRPr lang="de-DE" sz="1400" baseline="-25000" dirty="0"/>
          </a:p>
        </p:txBody>
      </p:sp>
      <p:sp>
        <p:nvSpPr>
          <p:cNvPr id="48" name="Textfeld 47"/>
          <p:cNvSpPr txBox="1"/>
          <p:nvPr/>
        </p:nvSpPr>
        <p:spPr>
          <a:xfrm>
            <a:off x="7376530" y="2846180"/>
            <a:ext cx="4787760" cy="383254"/>
          </a:xfrm>
          <a:prstGeom prst="rect">
            <a:avLst/>
          </a:prstGeom>
          <a:noFill/>
        </p:spPr>
        <p:txBody>
          <a:bodyPr wrap="square" rtlCol="0">
            <a:noAutofit/>
          </a:bodyPr>
          <a:lstStyle/>
          <a:p>
            <a:r>
              <a:rPr lang="de-DE" sz="1400" dirty="0" smtClean="0"/>
              <a:t>IM: Importe</a:t>
            </a:r>
            <a:endParaRPr lang="de-DE" sz="1400" baseline="-25000" dirty="0"/>
          </a:p>
        </p:txBody>
      </p:sp>
      <p:cxnSp>
        <p:nvCxnSpPr>
          <p:cNvPr id="49" name="Gerade Verbindung mit Pfeil 48"/>
          <p:cNvCxnSpPr>
            <a:stCxn id="4" idx="2"/>
          </p:cNvCxnSpPr>
          <p:nvPr/>
        </p:nvCxnSpPr>
        <p:spPr>
          <a:xfrm>
            <a:off x="5477686" y="3708278"/>
            <a:ext cx="322376" cy="20621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24" name="Rechteck 38923"/>
          <p:cNvSpPr/>
          <p:nvPr/>
        </p:nvSpPr>
        <p:spPr>
          <a:xfrm>
            <a:off x="5800062" y="4081306"/>
            <a:ext cx="417102" cy="369332"/>
          </a:xfrm>
          <a:prstGeom prst="rect">
            <a:avLst/>
          </a:prstGeom>
        </p:spPr>
        <p:txBody>
          <a:bodyPr wrap="none">
            <a:spAutoFit/>
          </a:bodyPr>
          <a:lstStyle/>
          <a:p>
            <a:r>
              <a:rPr lang="de-DE" dirty="0"/>
              <a:t>EX</a:t>
            </a:r>
          </a:p>
        </p:txBody>
      </p:sp>
      <p:sp>
        <p:nvSpPr>
          <p:cNvPr id="53" name="Rechteck 52"/>
          <p:cNvSpPr/>
          <p:nvPr/>
        </p:nvSpPr>
        <p:spPr>
          <a:xfrm>
            <a:off x="5186901" y="4394499"/>
            <a:ext cx="439544" cy="369332"/>
          </a:xfrm>
          <a:prstGeom prst="rect">
            <a:avLst/>
          </a:prstGeom>
        </p:spPr>
        <p:txBody>
          <a:bodyPr wrap="none">
            <a:spAutoFit/>
          </a:bodyPr>
          <a:lstStyle/>
          <a:p>
            <a:r>
              <a:rPr lang="de-DE" dirty="0" smtClean="0"/>
              <a:t>IM</a:t>
            </a:r>
            <a:endParaRPr lang="de-DE" dirty="0"/>
          </a:p>
        </p:txBody>
      </p:sp>
      <p:grpSp>
        <p:nvGrpSpPr>
          <p:cNvPr id="38929" name="Gruppieren 38928"/>
          <p:cNvGrpSpPr/>
          <p:nvPr/>
        </p:nvGrpSpPr>
        <p:grpSpPr>
          <a:xfrm>
            <a:off x="355834" y="3761509"/>
            <a:ext cx="5479213" cy="2641467"/>
            <a:chOff x="355834" y="3761509"/>
            <a:chExt cx="5479213" cy="2641467"/>
          </a:xfrm>
        </p:grpSpPr>
        <p:sp>
          <p:nvSpPr>
            <p:cNvPr id="38925" name="Freihandform 38924"/>
            <p:cNvSpPr/>
            <p:nvPr/>
          </p:nvSpPr>
          <p:spPr>
            <a:xfrm>
              <a:off x="355834" y="3761509"/>
              <a:ext cx="5345311" cy="2641467"/>
            </a:xfrm>
            <a:custGeom>
              <a:avLst/>
              <a:gdLst>
                <a:gd name="connsiteX0" fmla="*/ 454657 w 5345311"/>
                <a:gd name="connsiteY0" fmla="*/ 0 h 2641467"/>
                <a:gd name="connsiteX1" fmla="*/ 475439 w 5345311"/>
                <a:gd name="connsiteY1" fmla="*/ 2396836 h 2641467"/>
                <a:gd name="connsiteX2" fmla="*/ 5345311 w 5345311"/>
                <a:gd name="connsiteY2" fmla="*/ 2438400 h 2641467"/>
              </a:gdLst>
              <a:ahLst/>
              <a:cxnLst>
                <a:cxn ang="0">
                  <a:pos x="connsiteX0" y="connsiteY0"/>
                </a:cxn>
                <a:cxn ang="0">
                  <a:pos x="connsiteX1" y="connsiteY1"/>
                </a:cxn>
                <a:cxn ang="0">
                  <a:pos x="connsiteX2" y="connsiteY2"/>
                </a:cxn>
              </a:cxnLst>
              <a:rect l="l" t="t" r="r" b="b"/>
              <a:pathLst>
                <a:path w="5345311" h="2641467">
                  <a:moveTo>
                    <a:pt x="454657" y="0"/>
                  </a:moveTo>
                  <a:cubicBezTo>
                    <a:pt x="57493" y="995218"/>
                    <a:pt x="-339670" y="1990436"/>
                    <a:pt x="475439" y="2396836"/>
                  </a:cubicBezTo>
                  <a:cubicBezTo>
                    <a:pt x="1290548" y="2803236"/>
                    <a:pt x="3317929" y="2620818"/>
                    <a:pt x="5345311" y="24384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5" name="Gerade Verbindung mit Pfeil 54"/>
            <p:cNvCxnSpPr>
              <a:stCxn id="38925" idx="2"/>
            </p:cNvCxnSpPr>
            <p:nvPr/>
          </p:nvCxnSpPr>
          <p:spPr>
            <a:xfrm flipV="1">
              <a:off x="5701145" y="6143446"/>
              <a:ext cx="133902" cy="564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60" name="Textfeld 59"/>
          <p:cNvSpPr txBox="1"/>
          <p:nvPr/>
        </p:nvSpPr>
        <p:spPr>
          <a:xfrm>
            <a:off x="7376530" y="3134395"/>
            <a:ext cx="4787760" cy="383254"/>
          </a:xfrm>
          <a:prstGeom prst="rect">
            <a:avLst/>
          </a:prstGeom>
          <a:noFill/>
        </p:spPr>
        <p:txBody>
          <a:bodyPr wrap="square" rtlCol="0">
            <a:noAutofit/>
          </a:bodyPr>
          <a:lstStyle/>
          <a:p>
            <a:r>
              <a:rPr lang="de-DE" sz="1400" dirty="0" smtClean="0"/>
              <a:t>NÜ: Nettoübertragungen (Transfers der privaten Haushalte an das Ausland, diese müssen natürlich nicht zwingend positiv sein!)</a:t>
            </a:r>
            <a:endParaRPr lang="de-DE" sz="1400" baseline="-25000" dirty="0"/>
          </a:p>
        </p:txBody>
      </p:sp>
      <p:sp>
        <p:nvSpPr>
          <p:cNvPr id="38930" name="Rechteck 38929"/>
          <p:cNvSpPr/>
          <p:nvPr/>
        </p:nvSpPr>
        <p:spPr>
          <a:xfrm>
            <a:off x="3562462" y="6326970"/>
            <a:ext cx="481222" cy="369332"/>
          </a:xfrm>
          <a:prstGeom prst="rect">
            <a:avLst/>
          </a:prstGeom>
        </p:spPr>
        <p:txBody>
          <a:bodyPr wrap="none">
            <a:spAutoFit/>
          </a:bodyPr>
          <a:lstStyle/>
          <a:p>
            <a:r>
              <a:rPr lang="de-DE" dirty="0"/>
              <a:t>NÜ</a:t>
            </a:r>
          </a:p>
        </p:txBody>
      </p:sp>
      <p:sp>
        <p:nvSpPr>
          <p:cNvPr id="62" name="Textfeld 61"/>
          <p:cNvSpPr txBox="1"/>
          <p:nvPr/>
        </p:nvSpPr>
        <p:spPr>
          <a:xfrm>
            <a:off x="2786939" y="5723226"/>
            <a:ext cx="438325" cy="369332"/>
          </a:xfrm>
          <a:prstGeom prst="rect">
            <a:avLst/>
          </a:prstGeom>
          <a:noFill/>
        </p:spPr>
        <p:txBody>
          <a:bodyPr wrap="none" rtlCol="0">
            <a:spAutoFit/>
          </a:bodyPr>
          <a:lstStyle/>
          <a:p>
            <a:r>
              <a:rPr lang="de-DE" dirty="0" smtClean="0"/>
              <a:t>VÄ</a:t>
            </a:r>
            <a:endParaRPr lang="de-DE" dirty="0"/>
          </a:p>
        </p:txBody>
      </p:sp>
      <p:cxnSp>
        <p:nvCxnSpPr>
          <p:cNvPr id="63" name="Gerade Verbindung mit Pfeil 62"/>
          <p:cNvCxnSpPr/>
          <p:nvPr/>
        </p:nvCxnSpPr>
        <p:spPr>
          <a:xfrm>
            <a:off x="1070155" y="3837709"/>
            <a:ext cx="1529279" cy="18855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Gerade Verbindung mit Pfeil 65"/>
          <p:cNvCxnSpPr/>
          <p:nvPr/>
        </p:nvCxnSpPr>
        <p:spPr>
          <a:xfrm flipH="1">
            <a:off x="3313755" y="3681648"/>
            <a:ext cx="1999463" cy="1952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Gerade Verbindung mit Pfeil 67"/>
          <p:cNvCxnSpPr/>
          <p:nvPr/>
        </p:nvCxnSpPr>
        <p:spPr>
          <a:xfrm flipH="1">
            <a:off x="2931636" y="1418292"/>
            <a:ext cx="110789" cy="40448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Gerade Verbindung mit Pfeil 69"/>
          <p:cNvCxnSpPr/>
          <p:nvPr/>
        </p:nvCxnSpPr>
        <p:spPr>
          <a:xfrm flipV="1">
            <a:off x="3083987" y="1383215"/>
            <a:ext cx="81856" cy="41655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Gerade Verbindung mit Pfeil 73"/>
          <p:cNvCxnSpPr/>
          <p:nvPr/>
        </p:nvCxnSpPr>
        <p:spPr>
          <a:xfrm flipV="1">
            <a:off x="3141342" y="3761510"/>
            <a:ext cx="1930675" cy="18796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Gerade Verbindung mit Pfeil 77"/>
          <p:cNvCxnSpPr/>
          <p:nvPr/>
        </p:nvCxnSpPr>
        <p:spPr>
          <a:xfrm flipH="1" flipV="1">
            <a:off x="1157890" y="3735989"/>
            <a:ext cx="1648758" cy="1973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Textfeld 79"/>
          <p:cNvSpPr txBox="1"/>
          <p:nvPr/>
        </p:nvSpPr>
        <p:spPr>
          <a:xfrm>
            <a:off x="7376530" y="3899872"/>
            <a:ext cx="4692760" cy="459228"/>
          </a:xfrm>
          <a:prstGeom prst="rect">
            <a:avLst/>
          </a:prstGeom>
          <a:noFill/>
        </p:spPr>
        <p:txBody>
          <a:bodyPr wrap="square" rtlCol="0">
            <a:noAutofit/>
          </a:bodyPr>
          <a:lstStyle/>
          <a:p>
            <a:r>
              <a:rPr lang="de-DE" sz="1400" dirty="0" smtClean="0"/>
              <a:t>I</a:t>
            </a:r>
            <a:r>
              <a:rPr lang="de-DE" sz="1400" baseline="-25000" dirty="0" smtClean="0"/>
              <a:t>U</a:t>
            </a:r>
            <a:r>
              <a:rPr lang="de-DE" sz="1400" dirty="0" smtClean="0"/>
              <a:t>: Investieren der Unternehmen</a:t>
            </a:r>
            <a:endParaRPr lang="de-DE" sz="1400" baseline="-25000" dirty="0"/>
          </a:p>
        </p:txBody>
      </p:sp>
      <p:sp>
        <p:nvSpPr>
          <p:cNvPr id="81" name="Textfeld 80"/>
          <p:cNvSpPr txBox="1"/>
          <p:nvPr/>
        </p:nvSpPr>
        <p:spPr>
          <a:xfrm>
            <a:off x="7376530" y="4164343"/>
            <a:ext cx="4692760" cy="459228"/>
          </a:xfrm>
          <a:prstGeom prst="rect">
            <a:avLst/>
          </a:prstGeom>
          <a:noFill/>
        </p:spPr>
        <p:txBody>
          <a:bodyPr wrap="square" rtlCol="0">
            <a:noAutofit/>
          </a:bodyPr>
          <a:lstStyle/>
          <a:p>
            <a:r>
              <a:rPr lang="de-DE" sz="1400" dirty="0" smtClean="0"/>
              <a:t>I</a:t>
            </a:r>
            <a:r>
              <a:rPr lang="de-DE" sz="1400" baseline="-25000" dirty="0"/>
              <a:t>H</a:t>
            </a:r>
            <a:r>
              <a:rPr lang="de-DE" sz="1400" dirty="0" smtClean="0"/>
              <a:t>: Investieren der Haushalte</a:t>
            </a:r>
            <a:endParaRPr lang="de-DE" sz="1400" baseline="-25000" dirty="0"/>
          </a:p>
        </p:txBody>
      </p:sp>
      <p:sp>
        <p:nvSpPr>
          <p:cNvPr id="82" name="Textfeld 81"/>
          <p:cNvSpPr txBox="1"/>
          <p:nvPr/>
        </p:nvSpPr>
        <p:spPr>
          <a:xfrm>
            <a:off x="7373641" y="4437207"/>
            <a:ext cx="4692760" cy="459228"/>
          </a:xfrm>
          <a:prstGeom prst="rect">
            <a:avLst/>
          </a:prstGeom>
          <a:noFill/>
        </p:spPr>
        <p:txBody>
          <a:bodyPr wrap="square" rtlCol="0">
            <a:noAutofit/>
          </a:bodyPr>
          <a:lstStyle/>
          <a:p>
            <a:r>
              <a:rPr lang="de-DE" sz="1400" dirty="0" err="1" smtClean="0"/>
              <a:t>I</a:t>
            </a:r>
            <a:r>
              <a:rPr lang="de-DE" sz="1400" baseline="-25000" dirty="0" err="1" smtClean="0"/>
              <a:t>St</a:t>
            </a:r>
            <a:r>
              <a:rPr lang="de-DE" sz="1400" dirty="0" smtClean="0"/>
              <a:t>: Investieren des Staates</a:t>
            </a:r>
            <a:endParaRPr lang="de-DE" sz="1400" baseline="-25000" dirty="0"/>
          </a:p>
        </p:txBody>
      </p:sp>
      <p:sp>
        <p:nvSpPr>
          <p:cNvPr id="83" name="Textfeld 82"/>
          <p:cNvSpPr txBox="1"/>
          <p:nvPr/>
        </p:nvSpPr>
        <p:spPr>
          <a:xfrm>
            <a:off x="7370752" y="4771901"/>
            <a:ext cx="4692760" cy="459228"/>
          </a:xfrm>
          <a:prstGeom prst="rect">
            <a:avLst/>
          </a:prstGeom>
          <a:noFill/>
        </p:spPr>
        <p:txBody>
          <a:bodyPr wrap="square" rtlCol="0">
            <a:noAutofit/>
          </a:bodyPr>
          <a:lstStyle/>
          <a:p>
            <a:r>
              <a:rPr lang="de-DE" sz="1400" dirty="0" smtClean="0"/>
              <a:t>S</a:t>
            </a:r>
            <a:r>
              <a:rPr lang="de-DE" sz="1400" baseline="-25000" dirty="0" smtClean="0"/>
              <a:t>U</a:t>
            </a:r>
            <a:r>
              <a:rPr lang="de-DE" sz="1400" dirty="0" smtClean="0"/>
              <a:t>: Sparen der Unternehmen</a:t>
            </a:r>
            <a:endParaRPr lang="de-DE" sz="1400" baseline="-25000" dirty="0"/>
          </a:p>
        </p:txBody>
      </p:sp>
      <p:sp>
        <p:nvSpPr>
          <p:cNvPr id="84" name="Textfeld 83"/>
          <p:cNvSpPr txBox="1"/>
          <p:nvPr/>
        </p:nvSpPr>
        <p:spPr>
          <a:xfrm>
            <a:off x="7376530" y="5076176"/>
            <a:ext cx="4692760" cy="459228"/>
          </a:xfrm>
          <a:prstGeom prst="rect">
            <a:avLst/>
          </a:prstGeom>
          <a:noFill/>
        </p:spPr>
        <p:txBody>
          <a:bodyPr wrap="square" rtlCol="0">
            <a:noAutofit/>
          </a:bodyPr>
          <a:lstStyle/>
          <a:p>
            <a:r>
              <a:rPr lang="de-DE" sz="1400" dirty="0" smtClean="0"/>
              <a:t>S</a:t>
            </a:r>
            <a:r>
              <a:rPr lang="de-DE" sz="1400" baseline="-25000" dirty="0" smtClean="0"/>
              <a:t>H</a:t>
            </a:r>
            <a:r>
              <a:rPr lang="de-DE" sz="1400" dirty="0" smtClean="0"/>
              <a:t>: Sparen der Haushalte</a:t>
            </a:r>
            <a:endParaRPr lang="de-DE" sz="1400" baseline="-25000" dirty="0"/>
          </a:p>
        </p:txBody>
      </p:sp>
      <p:sp>
        <p:nvSpPr>
          <p:cNvPr id="85" name="Textfeld 84"/>
          <p:cNvSpPr txBox="1"/>
          <p:nvPr/>
        </p:nvSpPr>
        <p:spPr>
          <a:xfrm>
            <a:off x="7370752" y="5378990"/>
            <a:ext cx="4692760" cy="309667"/>
          </a:xfrm>
          <a:prstGeom prst="rect">
            <a:avLst/>
          </a:prstGeom>
          <a:noFill/>
        </p:spPr>
        <p:txBody>
          <a:bodyPr wrap="square" rtlCol="0">
            <a:noAutofit/>
          </a:bodyPr>
          <a:lstStyle/>
          <a:p>
            <a:r>
              <a:rPr lang="de-DE" sz="1400" dirty="0" err="1" smtClean="0"/>
              <a:t>S</a:t>
            </a:r>
            <a:r>
              <a:rPr lang="de-DE" sz="1400" baseline="-25000" dirty="0" err="1" smtClean="0"/>
              <a:t>St</a:t>
            </a:r>
            <a:r>
              <a:rPr lang="de-DE" sz="1400" dirty="0" smtClean="0"/>
              <a:t>: Sparen des Staates</a:t>
            </a:r>
            <a:endParaRPr lang="de-DE" sz="1400" baseline="-25000" dirty="0"/>
          </a:p>
        </p:txBody>
      </p:sp>
      <p:sp>
        <p:nvSpPr>
          <p:cNvPr id="38942" name="Rechteck 38941"/>
          <p:cNvSpPr/>
          <p:nvPr/>
        </p:nvSpPr>
        <p:spPr>
          <a:xfrm>
            <a:off x="4006842" y="4209291"/>
            <a:ext cx="341760" cy="369332"/>
          </a:xfrm>
          <a:prstGeom prst="rect">
            <a:avLst/>
          </a:prstGeom>
        </p:spPr>
        <p:txBody>
          <a:bodyPr wrap="none">
            <a:spAutoFit/>
          </a:bodyPr>
          <a:lstStyle/>
          <a:p>
            <a:r>
              <a:rPr lang="de-DE" dirty="0"/>
              <a:t>I</a:t>
            </a:r>
            <a:r>
              <a:rPr lang="de-DE" baseline="-25000" dirty="0"/>
              <a:t>U</a:t>
            </a:r>
            <a:endParaRPr lang="de-DE" dirty="0"/>
          </a:p>
        </p:txBody>
      </p:sp>
      <p:sp>
        <p:nvSpPr>
          <p:cNvPr id="87" name="Rechteck 86"/>
          <p:cNvSpPr/>
          <p:nvPr/>
        </p:nvSpPr>
        <p:spPr>
          <a:xfrm>
            <a:off x="3162780" y="2526665"/>
            <a:ext cx="364202" cy="369332"/>
          </a:xfrm>
          <a:prstGeom prst="rect">
            <a:avLst/>
          </a:prstGeom>
        </p:spPr>
        <p:txBody>
          <a:bodyPr wrap="none">
            <a:spAutoFit/>
          </a:bodyPr>
          <a:lstStyle/>
          <a:p>
            <a:r>
              <a:rPr lang="de-DE" dirty="0" err="1" smtClean="0"/>
              <a:t>I</a:t>
            </a:r>
            <a:r>
              <a:rPr lang="de-DE" baseline="-25000" dirty="0" err="1" smtClean="0"/>
              <a:t>St</a:t>
            </a:r>
            <a:endParaRPr lang="de-DE" dirty="0"/>
          </a:p>
        </p:txBody>
      </p:sp>
      <p:sp>
        <p:nvSpPr>
          <p:cNvPr id="88" name="Rechteck 87"/>
          <p:cNvSpPr/>
          <p:nvPr/>
        </p:nvSpPr>
        <p:spPr>
          <a:xfrm>
            <a:off x="1825458" y="4232840"/>
            <a:ext cx="338554" cy="369332"/>
          </a:xfrm>
          <a:prstGeom prst="rect">
            <a:avLst/>
          </a:prstGeom>
        </p:spPr>
        <p:txBody>
          <a:bodyPr wrap="none">
            <a:spAutoFit/>
          </a:bodyPr>
          <a:lstStyle/>
          <a:p>
            <a:r>
              <a:rPr lang="de-DE" dirty="0" smtClean="0"/>
              <a:t>I</a:t>
            </a:r>
            <a:r>
              <a:rPr lang="de-DE" baseline="-25000" dirty="0" smtClean="0"/>
              <a:t>H</a:t>
            </a:r>
            <a:endParaRPr lang="de-DE" dirty="0"/>
          </a:p>
        </p:txBody>
      </p:sp>
      <p:sp>
        <p:nvSpPr>
          <p:cNvPr id="89" name="Rechteck 88"/>
          <p:cNvSpPr/>
          <p:nvPr/>
        </p:nvSpPr>
        <p:spPr>
          <a:xfrm>
            <a:off x="4206657" y="4666821"/>
            <a:ext cx="389850" cy="369332"/>
          </a:xfrm>
          <a:prstGeom prst="rect">
            <a:avLst/>
          </a:prstGeom>
        </p:spPr>
        <p:txBody>
          <a:bodyPr wrap="none">
            <a:spAutoFit/>
          </a:bodyPr>
          <a:lstStyle/>
          <a:p>
            <a:r>
              <a:rPr lang="de-DE" dirty="0" smtClean="0"/>
              <a:t>S</a:t>
            </a:r>
            <a:r>
              <a:rPr lang="de-DE" baseline="-25000" dirty="0" smtClean="0"/>
              <a:t>U</a:t>
            </a:r>
            <a:endParaRPr lang="de-DE" dirty="0"/>
          </a:p>
        </p:txBody>
      </p:sp>
      <p:sp>
        <p:nvSpPr>
          <p:cNvPr id="90" name="Rechteck 89"/>
          <p:cNvSpPr/>
          <p:nvPr/>
        </p:nvSpPr>
        <p:spPr>
          <a:xfrm>
            <a:off x="2664016" y="2679065"/>
            <a:ext cx="412292" cy="369332"/>
          </a:xfrm>
          <a:prstGeom prst="rect">
            <a:avLst/>
          </a:prstGeom>
        </p:spPr>
        <p:txBody>
          <a:bodyPr wrap="none">
            <a:spAutoFit/>
          </a:bodyPr>
          <a:lstStyle/>
          <a:p>
            <a:r>
              <a:rPr lang="de-DE" dirty="0" err="1" smtClean="0"/>
              <a:t>S</a:t>
            </a:r>
            <a:r>
              <a:rPr lang="de-DE" baseline="-25000" dirty="0" err="1" smtClean="0"/>
              <a:t>St</a:t>
            </a:r>
            <a:endParaRPr lang="de-DE" dirty="0"/>
          </a:p>
        </p:txBody>
      </p:sp>
      <p:sp>
        <p:nvSpPr>
          <p:cNvPr id="91" name="Rechteck 90"/>
          <p:cNvSpPr/>
          <p:nvPr/>
        </p:nvSpPr>
        <p:spPr>
          <a:xfrm>
            <a:off x="1326694" y="4385240"/>
            <a:ext cx="386644" cy="369332"/>
          </a:xfrm>
          <a:prstGeom prst="rect">
            <a:avLst/>
          </a:prstGeom>
        </p:spPr>
        <p:txBody>
          <a:bodyPr wrap="none">
            <a:spAutoFit/>
          </a:bodyPr>
          <a:lstStyle/>
          <a:p>
            <a:r>
              <a:rPr lang="de-DE" dirty="0" smtClean="0"/>
              <a:t>S</a:t>
            </a:r>
            <a:r>
              <a:rPr lang="de-DE" baseline="-25000" dirty="0" smtClean="0"/>
              <a:t>H</a:t>
            </a:r>
            <a:endParaRPr lang="de-DE" dirty="0"/>
          </a:p>
        </p:txBody>
      </p:sp>
      <p:sp>
        <p:nvSpPr>
          <p:cNvPr id="92" name="Textfeld 91"/>
          <p:cNvSpPr txBox="1"/>
          <p:nvPr/>
        </p:nvSpPr>
        <p:spPr>
          <a:xfrm>
            <a:off x="7370752" y="5763135"/>
            <a:ext cx="4793538" cy="1010461"/>
          </a:xfrm>
          <a:prstGeom prst="rect">
            <a:avLst/>
          </a:prstGeom>
          <a:noFill/>
        </p:spPr>
        <p:txBody>
          <a:bodyPr wrap="square" rtlCol="0">
            <a:noAutofit/>
          </a:bodyPr>
          <a:lstStyle/>
          <a:p>
            <a:r>
              <a:rPr lang="de-DE" sz="1400" dirty="0" smtClean="0"/>
              <a:t>LB: Da natürlich weder EX=IM gelten muss, noch NÜ genauso groß sein muss, wie der Handelsbilanzsaldo EX-IM, muss für den Ausgleich am Pol des Auslandes ein Pfeil mit EX-IM-NÜ=LB hineingehen. Diese Größe nennt man Leistungsbilanz!</a:t>
            </a:r>
            <a:endParaRPr lang="de-DE" sz="1400" baseline="-25000" dirty="0"/>
          </a:p>
        </p:txBody>
      </p:sp>
      <p:cxnSp>
        <p:nvCxnSpPr>
          <p:cNvPr id="93" name="Gerade Verbindung mit Pfeil 92"/>
          <p:cNvCxnSpPr>
            <a:endCxn id="44" idx="1"/>
          </p:cNvCxnSpPr>
          <p:nvPr/>
        </p:nvCxnSpPr>
        <p:spPr>
          <a:xfrm>
            <a:off x="3222636" y="5918681"/>
            <a:ext cx="2577426" cy="103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5" name="Rechteck 94"/>
          <p:cNvSpPr/>
          <p:nvPr/>
        </p:nvSpPr>
        <p:spPr>
          <a:xfrm>
            <a:off x="3851831" y="5621992"/>
            <a:ext cx="1447832" cy="369332"/>
          </a:xfrm>
          <a:prstGeom prst="rect">
            <a:avLst/>
          </a:prstGeom>
        </p:spPr>
        <p:txBody>
          <a:bodyPr wrap="none">
            <a:spAutoFit/>
          </a:bodyPr>
          <a:lstStyle/>
          <a:p>
            <a:r>
              <a:rPr lang="de-DE" dirty="0" smtClean="0"/>
              <a:t>LB=EX-IM-NÜ</a:t>
            </a:r>
            <a:endParaRPr lang="de-DE" dirty="0"/>
          </a:p>
        </p:txBody>
      </p:sp>
      <p:sp>
        <p:nvSpPr>
          <p:cNvPr id="64" name="Textfeld 63"/>
          <p:cNvSpPr txBox="1"/>
          <p:nvPr/>
        </p:nvSpPr>
        <p:spPr>
          <a:xfrm>
            <a:off x="3851831" y="521708"/>
            <a:ext cx="3499968" cy="722017"/>
          </a:xfrm>
          <a:prstGeom prst="rect">
            <a:avLst/>
          </a:prstGeom>
          <a:noFill/>
        </p:spPr>
        <p:txBody>
          <a:bodyPr wrap="square" rtlCol="0">
            <a:noAutofit/>
          </a:bodyPr>
          <a:lstStyle/>
          <a:p>
            <a:r>
              <a:rPr lang="de-DE" sz="1400" dirty="0" smtClean="0"/>
              <a:t>S: Staat	H: Haushalte       A: Ausland</a:t>
            </a:r>
          </a:p>
          <a:p>
            <a:r>
              <a:rPr lang="de-DE" sz="1400" dirty="0" smtClean="0"/>
              <a:t>                       VÄ: Vermögensveränderung</a:t>
            </a:r>
          </a:p>
          <a:p>
            <a:r>
              <a:rPr lang="de-DE" sz="1400" dirty="0"/>
              <a:t> </a:t>
            </a:r>
            <a:r>
              <a:rPr lang="de-DE" sz="1400" dirty="0" smtClean="0"/>
              <a:t>                      U:Unternehmen</a:t>
            </a:r>
          </a:p>
        </p:txBody>
      </p:sp>
    </p:spTree>
    <p:extLst>
      <p:ext uri="{BB962C8B-B14F-4D97-AF65-F5344CB8AC3E}">
        <p14:creationId xmlns:p14="http://schemas.microsoft.com/office/powerpoint/2010/main" val="78562675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891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892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8916"/>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45"/>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3892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48"/>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53"/>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49"/>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60"/>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38929"/>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8930"/>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8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74"/>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38942"/>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81"/>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nodeType="clickEffect">
                                  <p:stCondLst>
                                    <p:cond delay="0"/>
                                  </p:stCondLst>
                                  <p:childTnLst>
                                    <p:set>
                                      <p:cBhvr>
                                        <p:cTn id="120" dur="1" fill="hold">
                                          <p:stCondLst>
                                            <p:cond delay="0"/>
                                          </p:stCondLst>
                                        </p:cTn>
                                        <p:tgtEl>
                                          <p:spTgt spid="78"/>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88"/>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82"/>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nodeType="clickEffect">
                                  <p:stCondLst>
                                    <p:cond delay="0"/>
                                  </p:stCondLst>
                                  <p:childTnLst>
                                    <p:set>
                                      <p:cBhvr>
                                        <p:cTn id="130" dur="1" fill="hold">
                                          <p:stCondLst>
                                            <p:cond delay="0"/>
                                          </p:stCondLst>
                                        </p:cTn>
                                        <p:tgtEl>
                                          <p:spTgt spid="70"/>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87"/>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83"/>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nodeType="clickEffect">
                                  <p:stCondLst>
                                    <p:cond delay="0"/>
                                  </p:stCondLst>
                                  <p:childTnLst>
                                    <p:set>
                                      <p:cBhvr>
                                        <p:cTn id="140" dur="1" fill="hold">
                                          <p:stCondLst>
                                            <p:cond delay="0"/>
                                          </p:stCondLst>
                                        </p:cTn>
                                        <p:tgtEl>
                                          <p:spTgt spid="66"/>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89"/>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84"/>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nodeType="clickEffect">
                                  <p:stCondLst>
                                    <p:cond delay="0"/>
                                  </p:stCondLst>
                                  <p:childTnLst>
                                    <p:set>
                                      <p:cBhvr>
                                        <p:cTn id="150" dur="1" fill="hold">
                                          <p:stCondLst>
                                            <p:cond delay="0"/>
                                          </p:stCondLst>
                                        </p:cTn>
                                        <p:tgtEl>
                                          <p:spTgt spid="63"/>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91"/>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85"/>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90"/>
                                        </p:tgtEl>
                                        <p:attrNameLst>
                                          <p:attrName>style.visibility</p:attrName>
                                        </p:attrNameLst>
                                      </p:cBhvr>
                                      <p:to>
                                        <p:strVal val="visible"/>
                                      </p:to>
                                    </p:set>
                                  </p:childTnLst>
                                </p:cTn>
                              </p:par>
                              <p:par>
                                <p:cTn id="161" presetID="1" presetClass="entr" presetSubtype="0" fill="hold" nodeType="withEffect">
                                  <p:stCondLst>
                                    <p:cond delay="0"/>
                                  </p:stCondLst>
                                  <p:childTnLst>
                                    <p:set>
                                      <p:cBhvr>
                                        <p:cTn id="162" dur="1" fill="hold">
                                          <p:stCondLst>
                                            <p:cond delay="0"/>
                                          </p:stCondLst>
                                        </p:cTn>
                                        <p:tgtEl>
                                          <p:spTgt spid="68"/>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92"/>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nodeType="clickEffect">
                                  <p:stCondLst>
                                    <p:cond delay="0"/>
                                  </p:stCondLst>
                                  <p:childTnLst>
                                    <p:set>
                                      <p:cBhvr>
                                        <p:cTn id="170" dur="1" fill="hold">
                                          <p:stCondLst>
                                            <p:cond delay="0"/>
                                          </p:stCondLst>
                                        </p:cTn>
                                        <p:tgtEl>
                                          <p:spTgt spid="93"/>
                                        </p:tgtEl>
                                        <p:attrNameLst>
                                          <p:attrName>style.visibility</p:attrName>
                                        </p:attrNameLst>
                                      </p:cBhvr>
                                      <p:to>
                                        <p:strVal val="visible"/>
                                      </p:to>
                                    </p:set>
                                  </p:childTnLst>
                                </p:cTn>
                              </p:par>
                              <p:par>
                                <p:cTn id="171" presetID="1" presetClass="entr" presetSubtype="0" fill="hold" grpId="0" nodeType="withEffect">
                                  <p:stCondLst>
                                    <p:cond delay="0"/>
                                  </p:stCondLst>
                                  <p:childTnLst>
                                    <p:set>
                                      <p:cBhvr>
                                        <p:cTn id="172" dur="1" fill="hold">
                                          <p:stCondLst>
                                            <p:cond delay="0"/>
                                          </p:stCondLst>
                                        </p:cTn>
                                        <p:tgtEl>
                                          <p:spTgt spid="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0" grpId="0"/>
      <p:bldP spid="12" grpId="0"/>
      <p:bldP spid="14" grpId="0"/>
      <p:bldP spid="15" grpId="0"/>
      <p:bldP spid="22" grpId="0"/>
      <p:bldP spid="25" grpId="0"/>
      <p:bldP spid="27" grpId="0"/>
      <p:bldP spid="38912" grpId="0"/>
      <p:bldP spid="34" grpId="0"/>
      <p:bldP spid="35" grpId="0"/>
      <p:bldP spid="38916" grpId="0"/>
      <p:bldP spid="47" grpId="0"/>
      <p:bldP spid="48" grpId="0"/>
      <p:bldP spid="38924" grpId="0"/>
      <p:bldP spid="53" grpId="0"/>
      <p:bldP spid="60" grpId="0"/>
      <p:bldP spid="38930" grpId="0"/>
      <p:bldP spid="80" grpId="0"/>
      <p:bldP spid="81" grpId="0"/>
      <p:bldP spid="82" grpId="0"/>
      <p:bldP spid="83" grpId="0"/>
      <p:bldP spid="84" grpId="0"/>
      <p:bldP spid="85" grpId="0"/>
      <p:bldP spid="38942" grpId="0"/>
      <p:bldP spid="87" grpId="0"/>
      <p:bldP spid="88" grpId="0"/>
      <p:bldP spid="89" grpId="0"/>
      <p:bldP spid="90" grpId="0"/>
      <p:bldP spid="91" grpId="0"/>
      <p:bldP spid="92" grpId="0"/>
      <p:bldP spid="9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Volkswirtschaftliche Gesamtrechnung (VGR)</a:t>
            </a:r>
          </a:p>
        </p:txBody>
      </p:sp>
      <p:sp>
        <p:nvSpPr>
          <p:cNvPr id="7" name="Text Box 3"/>
          <p:cNvSpPr txBox="1">
            <a:spLocks noChangeArrowheads="1"/>
          </p:cNvSpPr>
          <p:nvPr/>
        </p:nvSpPr>
        <p:spPr bwMode="auto">
          <a:xfrm>
            <a:off x="1916163" y="1534594"/>
            <a:ext cx="8295271" cy="43853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Aufgabe der VGR ist es, die Ergebnisse des abgelaufenen Wirtschaftsprozesses einer gesamten Volkswirtschaft zahlenmäßig zu ermitteln (ex </a:t>
            </a:r>
            <a:r>
              <a:rPr lang="de-DE" altLang="de-DE" sz="2540" dirty="0" err="1">
                <a:solidFill>
                  <a:srgbClr val="000000"/>
                </a:solidFill>
              </a:rPr>
              <a:t>post</a:t>
            </a:r>
            <a:r>
              <a:rPr lang="de-DE" altLang="de-DE" sz="2540" dirty="0">
                <a:solidFill>
                  <a:srgbClr val="000000"/>
                </a:solidFill>
              </a:rPr>
              <a:t>). Dazu dient die buchhalterische Erfassung der Entstehung, Verwendung und Verteilung des Bruttoinlandsprodukts.</a:t>
            </a:r>
          </a:p>
          <a:p>
            <a:pPr eaLnBrk="1" hangingPunct="1">
              <a:buClrTx/>
            </a:pPr>
            <a:endParaRPr lang="de-DE" altLang="de-DE" sz="2540" dirty="0">
              <a:solidFill>
                <a:srgbClr val="000000"/>
              </a:solidFill>
            </a:endParaRPr>
          </a:p>
          <a:p>
            <a:pPr marL="414772" indent="-414772" eaLnBrk="1" hangingPunct="1">
              <a:buClrTx/>
              <a:buFont typeface="Arial" panose="020B0604020202020204" pitchFamily="34" charset="0"/>
              <a:buChar char="•"/>
            </a:pPr>
            <a:r>
              <a:rPr lang="de-DE" altLang="de-DE" sz="2540" dirty="0">
                <a:solidFill>
                  <a:srgbClr val="000000"/>
                </a:solidFill>
              </a:rPr>
              <a:t>Sie dient der Information, Prognose, Kontrolle und dem Ländervergleich</a:t>
            </a:r>
          </a:p>
          <a:p>
            <a:pPr marL="414772" indent="-414772" eaLnBrk="1" hangingPunct="1">
              <a:buClrTx/>
              <a:buFont typeface="Arial" panose="020B0604020202020204" pitchFamily="34" charset="0"/>
              <a:buChar char="•"/>
            </a:pPr>
            <a:endParaRPr lang="de-DE" altLang="de-DE" sz="2540" dirty="0">
              <a:solidFill>
                <a:srgbClr val="000000"/>
              </a:solidFill>
            </a:endParaRPr>
          </a:p>
          <a:p>
            <a:pPr marL="414772" indent="-414772" eaLnBrk="1" hangingPunct="1">
              <a:buClrTx/>
              <a:buFont typeface="Arial" panose="020B0604020202020204" pitchFamily="34" charset="0"/>
              <a:buChar char="•"/>
            </a:pPr>
            <a:r>
              <a:rPr lang="de-DE" altLang="de-DE" sz="2540" dirty="0">
                <a:solidFill>
                  <a:srgbClr val="000000"/>
                </a:solidFill>
              </a:rPr>
              <a:t>Seit 1995 gilt für EU-Mitgliedsstaaten das Europäische System Volkswirtschaftlicher Gesamtrechnungen (ESVG)</a:t>
            </a:r>
          </a:p>
        </p:txBody>
      </p:sp>
    </p:spTree>
    <p:extLst>
      <p:ext uri="{BB962C8B-B14F-4D97-AF65-F5344CB8AC3E}">
        <p14:creationId xmlns:p14="http://schemas.microsoft.com/office/powerpoint/2010/main" val="5091166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1650</Words>
  <Application>Microsoft Office PowerPoint</Application>
  <PresentationFormat>Breitbild</PresentationFormat>
  <Paragraphs>259</Paragraphs>
  <Slides>14</Slides>
  <Notes>14</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14</vt:i4>
      </vt:variant>
    </vt:vector>
  </HeadingPairs>
  <TitlesOfParts>
    <vt:vector size="20" baseType="lpstr">
      <vt:lpstr>Arial</vt:lpstr>
      <vt:lpstr>Calibri</vt:lpstr>
      <vt:lpstr>Calibri Light</vt:lpstr>
      <vt:lpstr>Sparkasse Rg</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476</cp:revision>
  <dcterms:created xsi:type="dcterms:W3CDTF">2019-02-11T10:45:01Z</dcterms:created>
  <dcterms:modified xsi:type="dcterms:W3CDTF">2021-03-19T10:08:38Z</dcterms:modified>
</cp:coreProperties>
</file>