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485" r:id="rId3"/>
    <p:sldId id="257" r:id="rId4"/>
    <p:sldId id="1201" r:id="rId5"/>
    <p:sldId id="310" r:id="rId6"/>
    <p:sldId id="379" r:id="rId7"/>
    <p:sldId id="348" r:id="rId8"/>
    <p:sldId id="327" r:id="rId9"/>
    <p:sldId id="328" r:id="rId10"/>
    <p:sldId id="329" r:id="rId11"/>
    <p:sldId id="330" r:id="rId12"/>
    <p:sldId id="326" r:id="rId13"/>
    <p:sldId id="312" r:id="rId14"/>
    <p:sldId id="389"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30" autoAdjust="0"/>
    <p:restoredTop sz="94660"/>
  </p:normalViewPr>
  <p:slideViewPr>
    <p:cSldViewPr snapToGrid="0">
      <p:cViewPr varScale="1">
        <p:scale>
          <a:sx n="91" d="100"/>
          <a:sy n="91" d="100"/>
        </p:scale>
        <p:origin x="51"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01.03.2021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6</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90488" y="742950"/>
            <a:ext cx="6619875" cy="3724275"/>
          </a:xfrm>
          <a:ln/>
        </p:spPr>
      </p:sp>
      <p:sp>
        <p:nvSpPr>
          <p:cNvPr id="63492"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90488" y="742950"/>
            <a:ext cx="6619875" cy="3724275"/>
          </a:xfrm>
          <a:ln/>
        </p:spPr>
      </p:sp>
      <p:sp>
        <p:nvSpPr>
          <p:cNvPr id="6554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01.03.2021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01.03.2021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01.03.2021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01.03.2021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01.03.2021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01.03.2021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01.03.2021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01.03.2021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01.03.2021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01.03.2021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01.03.2021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01.03.2021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dirty="0" smtClean="0">
                <a:latin typeface="Times New Roman" panose="02020603050405020304" pitchFamily="18" charset="0"/>
                <a:cs typeface="Times New Roman" panose="02020603050405020304" pitchFamily="18" charset="0"/>
              </a:rPr>
              <a:t>Sommersemester 2021</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1909041" y="849122"/>
            <a:ext cx="9788974" cy="4676862"/>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t>
            </a:r>
            <a:r>
              <a:rPr lang="de-DE" sz="2200" dirty="0" smtClean="0">
                <a:latin typeface="Times New Roman" panose="02020603050405020304" pitchFamily="18" charset="0"/>
                <a:cs typeface="Times New Roman" panose="02020603050405020304" pitchFamily="18" charset="0"/>
              </a:rPr>
              <a:t>aus, wie </a:t>
            </a:r>
            <a:r>
              <a:rPr lang="de-DE" sz="2200" dirty="0">
                <a:latin typeface="Times New Roman" panose="02020603050405020304" pitchFamily="18" charset="0"/>
                <a:cs typeface="Times New Roman" panose="02020603050405020304" pitchFamily="18" charset="0"/>
              </a:rPr>
              <a:t>die Welt ist bzw. wie sie funktioniert</a:t>
            </a:r>
            <a:r>
              <a:rPr lang="de-DE" sz="2200" dirty="0" smtClean="0">
                <a:latin typeface="Times New Roman" panose="02020603050405020304" pitchFamily="18" charset="0"/>
                <a:cs typeface="Times New Roman" panose="02020603050405020304" pitchFamily="18" charset="0"/>
              </a:rPr>
              <a:t>. Dieses Funktionieren wird völlig neutral betrachtet</a:t>
            </a:r>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a:t>
            </a:r>
            <a:r>
              <a:rPr lang="de-DE" sz="2200" dirty="0" smtClean="0">
                <a:latin typeface="Times New Roman" panose="02020603050405020304" pitchFamily="18" charset="0"/>
                <a:cs typeface="Times New Roman" panose="02020603050405020304" pitchFamily="18" charset="0"/>
              </a:rPr>
              <a:t>. Gemäß der eigenen Überzeugung werden Maßnahmen getroffen.</a:t>
            </a:r>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4" name="Textfeld 3"/>
          <p:cNvSpPr txBox="1"/>
          <p:nvPr/>
        </p:nvSpPr>
        <p:spPr>
          <a:xfrm>
            <a:off x="0" y="4716044"/>
            <a:ext cx="12192000" cy="1921240"/>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Achten Sie einmal darauf, wie in den abendlichen Talkshows positive und normative Aussagen zur Bewältigung der Corona-Krise durcheinandergebracht werden. Insbesondere wenn es um die Entwicklung der Infektionszahlen geht, leben einige Politiker*innen im Lande Wünsch-Dir-Was. Leider interessiert das aber eine biologischen Infektionsprozess nicht. Wie sich ein Virus ausbreitet ist seit den 1930er Jahren sehr gut erforscht und mit Daten belegt. An dieser Stelle verwechseln auch viele Wirtschaftswissenschaftler ihr Gebiet, in dem es letztlich um Sozialverhalten geht, dass sich immer ändern kann und einem naturwissenschaftlichen Prozess.</a:t>
            </a:r>
            <a:endParaRPr lang="de-D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4273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57565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a:t>
            </a:r>
            <a:r>
              <a:rPr lang="de-DE" sz="2200" dirty="0" smtClean="0">
                <a:latin typeface="Times New Roman" panose="02020603050405020304" pitchFamily="18" charset="0"/>
                <a:cs typeface="Times New Roman" panose="02020603050405020304" pitchFamily="18" charset="0"/>
              </a:rPr>
              <a:t>Geringqualifizierten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smtClean="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Die </a:t>
            </a:r>
            <a:r>
              <a:rPr lang="de-DE" sz="2200" dirty="0">
                <a:latin typeface="Times New Roman" panose="02020603050405020304" pitchFamily="18" charset="0"/>
                <a:cs typeface="Times New Roman" panose="02020603050405020304" pitchFamily="18" charset="0"/>
              </a:rPr>
              <a:t>in einigen Bereichen erzielten Einkommenssteigerungen durch die Einführung des Mindestlohns sind wichtiger als die steigende Arbeitslosigkeit in anderen Bereichen</a:t>
            </a:r>
          </a:p>
          <a:p>
            <a:pPr marL="311079" indent="-311079">
              <a:buFont typeface="Arial" panose="020B0604020202020204" pitchFamily="34" charset="0"/>
              <a:buChar char="•"/>
            </a:pPr>
            <a:endParaRPr lang="de-DE" sz="2200" dirty="0" smtClean="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smtClean="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sinkender Ölpreis senkt die Nachfrage nach Elektroautos</a:t>
            </a:r>
          </a:p>
          <a:p>
            <a:pPr marL="311079" indent="-311079">
              <a:buFont typeface="Arial" panose="020B0604020202020204" pitchFamily="34" charset="0"/>
              <a:buChar char="•"/>
            </a:pPr>
            <a:endParaRPr lang="de-DE" sz="2200" dirty="0" smtClean="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smtClean="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Atomkraftwerken müssen stärker an den Endlagerkosten der Brennelemente beteiligt werden </a:t>
            </a:r>
          </a:p>
        </p:txBody>
      </p:sp>
      <p:sp>
        <p:nvSpPr>
          <p:cNvPr id="4" name="Textfeld 3"/>
          <p:cNvSpPr txBox="1"/>
          <p:nvPr/>
        </p:nvSpPr>
        <p:spPr>
          <a:xfrm>
            <a:off x="0" y="1033570"/>
            <a:ext cx="12192000" cy="1758618"/>
          </a:xfrm>
          <a:prstGeom prst="rect">
            <a:avLst/>
          </a:prstGeom>
          <a:noFill/>
        </p:spPr>
        <p:txBody>
          <a:bodyPr wrap="square" rtlCol="0">
            <a:noAutofit/>
          </a:bodyPr>
          <a:lstStyle/>
          <a:p>
            <a:r>
              <a:rPr lang="de-DE" sz="1500" dirty="0">
                <a:latin typeface="Times New Roman" panose="02020603050405020304" pitchFamily="18" charset="0"/>
                <a:cs typeface="Times New Roman" panose="02020603050405020304" pitchFamily="18" charset="0"/>
              </a:rPr>
              <a:t>P</a:t>
            </a:r>
            <a:r>
              <a:rPr lang="de-DE" sz="1500" dirty="0" smtClean="0">
                <a:latin typeface="Times New Roman" panose="02020603050405020304" pitchFamily="18" charset="0"/>
                <a:cs typeface="Times New Roman" panose="02020603050405020304" pitchFamily="18" charset="0"/>
              </a:rPr>
              <a:t>ositiv! Unterstellt man den klassischen Marktprozess unter vollkommener Konkurrenz für den Arbeitsmarkt (Erwerbspersonen sind die Anbieter des Gutes Arbeit, die Unternehmen sind die Nachfrager nach dem Gut Arbeit und das Lohnniveau ist der Preis für die Arbeit), so führt ein Mindestlohn, der über dem Gleichgewichtslohn liegt zur Nichteinstellung von Geringqualifizierten, die im Allgemeinen nur eine sehr niedrige Entlohnung aufgrund ihres sehr geringen Grenzprodukts der Arbeit erwarten können (vgl. Mikro! An sich versuchen Sie gerade mit dem Besuch dieser Hochschule ihr Grenzprodukt zu steigern, so dass Sie von dieser Problematik nicht tangiert werden).</a:t>
            </a:r>
            <a:endParaRPr lang="de-DE" sz="1500"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0" y="2937439"/>
            <a:ext cx="12192000" cy="1042194"/>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Normativ! Hier werden zwei positive Befunde, manche Erwerbspersonen werden arbeitslos (s.o.), andere erhalten einen höheren Lohn aufgrund des staatlichen Markteingriffs, gegeneinander aufgewogen. Diese Abwägung muss letztlich die Gesellschaft vollziehen, und es kann nicht vorab ein richtig oder falsch diagnostiziert werden. Erste Analysen zeigen allerdings das Einführung des </a:t>
            </a:r>
            <a:r>
              <a:rPr lang="de-DE" sz="1500" dirty="0">
                <a:latin typeface="Times New Roman" panose="02020603050405020304" pitchFamily="18" charset="0"/>
                <a:cs typeface="Times New Roman" panose="02020603050405020304" pitchFamily="18" charset="0"/>
              </a:rPr>
              <a:t>M</a:t>
            </a:r>
            <a:r>
              <a:rPr lang="de-DE" sz="1500" dirty="0" smtClean="0">
                <a:latin typeface="Times New Roman" panose="02020603050405020304" pitchFamily="18" charset="0"/>
                <a:cs typeface="Times New Roman" panose="02020603050405020304" pitchFamily="18" charset="0"/>
              </a:rPr>
              <a:t>indestlohns in Deutschland 2015 nur zu einem geringen Verlust von Arbeitsplätzen geführt hat.</a:t>
            </a:r>
            <a:endParaRPr lang="de-DE" sz="1500"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0" y="4282951"/>
            <a:ext cx="12192000" cy="1042194"/>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Positiv! Hier geht es um die Kreuzpreiselastizitäten, die Sie ebenfalls aus der Mikro und Grundlagen der BWL kennen. 1) E-Autos und Verbrenner können als Substitute angesehen werden -&gt; sinkt der Preis für Verbrenner sinkt die Nachfrage nach E-Autos. 2) Verbrenner und Öl stehen in einer komplementären Beziehung: Sinkt der Ölpreis, sinken die Betriebskosten des Verbrenners und damit auch der Preis von Verbrennern -&gt; aus 1) und 2) folgt: Sinkt der Ölpreis, sinkt die Nachfrage nach E-Autos.</a:t>
            </a:r>
            <a:endParaRPr lang="de-DE" sz="1500"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1196411" y="5628464"/>
            <a:ext cx="10995589" cy="985982"/>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Normativ! Nach den Erfahrungen mit der Schachtanlage „Asse“ kann es aus naturwissenschaftlicher Sicht als unstrittig angesehen werden, dass die Endlagerkosten deutlich höher sind, als in den 1960er Jahren angenommen. Trotzdem bleibt es der Gesellschaft überlassen, sich ein Werturteil darüber zu bilden, ob die Kosten vom privaten Betreiber oder der Allgemeinheit getragen werden müssen. Im Laufe der Zeit hat sich das Werturteil bis hin zum beschlossenen Atomausstieg (letztes AKW Emsland geht 2022 vom Netz) im Laufe der Jahrzehnte gewandelt. </a:t>
            </a:r>
            <a:endParaRPr lang="de-DE" sz="1500"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0" y="6565013"/>
            <a:ext cx="12192000" cy="352752"/>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Und im Zuge der Diskussion um die Versorgungssicherheit erleben vielleicht noch eine Änderung…  </a:t>
            </a:r>
            <a:endParaRPr lang="de-DE"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232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Mikro versus Makro</a:t>
            </a:r>
            <a:endParaRPr sz="1633" dirty="0"/>
          </a:p>
        </p:txBody>
      </p:sp>
      <p:sp>
        <p:nvSpPr>
          <p:cNvPr id="7" name="Textfeld 6"/>
          <p:cNvSpPr txBox="1"/>
          <p:nvPr/>
        </p:nvSpPr>
        <p:spPr>
          <a:xfrm>
            <a:off x="1840675" y="694480"/>
            <a:ext cx="4098873"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5939548" y="694480"/>
            <a:ext cx="4451298"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aller Unternehmen nach Investitionsgütern</a:t>
            </a:r>
          </a:p>
        </p:txBody>
      </p:sp>
      <p:sp>
        <p:nvSpPr>
          <p:cNvPr id="9" name="Textfeld 8"/>
          <p:cNvSpPr txBox="1"/>
          <p:nvPr/>
        </p:nvSpPr>
        <p:spPr>
          <a:xfrm>
            <a:off x="62424" y="5012420"/>
            <a:ext cx="12129576"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a:t>
            </a:r>
            <a:r>
              <a:rPr lang="de-DE" sz="1996" b="1" dirty="0" smtClean="0">
                <a:latin typeface="Times New Roman" panose="02020603050405020304" pitchFamily="18" charset="0"/>
                <a:cs typeface="Times New Roman" panose="02020603050405020304" pitchFamily="18" charset="0"/>
              </a:rPr>
              <a:t>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686113"/>
            <a:ext cx="12129576" cy="979607"/>
          </a:xfrm>
          <a:prstGeom prst="rect">
            <a:avLst/>
          </a:prstGeom>
          <a:noFill/>
        </p:spPr>
        <p:txBody>
          <a:bodyPr wrap="square" rtlCol="0">
            <a:noAutofit/>
          </a:bodyPr>
          <a:lstStyle/>
          <a:p>
            <a:r>
              <a:rPr lang="de-DE" sz="1996" dirty="0" smtClean="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Bestimme Informationen gehen aber durch die Aggregation verloren</a:t>
            </a:r>
            <a:endParaRPr lang="de-DE" sz="1996" dirty="0">
              <a:latin typeface="Times New Roman" panose="02020603050405020304" pitchFamily="18" charset="0"/>
              <a:cs typeface="Times New Roman" panose="02020603050405020304" pitchFamily="18" charset="0"/>
            </a:endParaRPr>
          </a:p>
          <a:p>
            <a:endParaRPr lang="de-DE" sz="1996"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1600268" y="1085014"/>
            <a:ext cx="8295271" cy="51111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Welche Auswirkungen haben die aktuellen Zentralbankentscheidungen auf die Zinsentwicklung?</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Welche Konsequenzen hat der demographische Wandel auf die Vermögensbildung im Allgemeinen?</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Welche Auswirkungen haben die globalen Veränderungen durch die </a:t>
            </a:r>
            <a:r>
              <a:rPr lang="de-DE" altLang="de-DE" sz="2177" dirty="0" err="1" smtClean="0">
                <a:solidFill>
                  <a:srgbClr val="000000"/>
                </a:solidFill>
              </a:rPr>
              <a:t>Coronakrise</a:t>
            </a:r>
            <a:r>
              <a:rPr lang="de-DE" altLang="de-DE" sz="2177" dirty="0" smtClean="0">
                <a:solidFill>
                  <a:srgbClr val="000000"/>
                </a:solidFill>
              </a:rPr>
              <a:t> </a:t>
            </a:r>
            <a:r>
              <a:rPr lang="de-DE" altLang="de-DE" sz="2177" dirty="0">
                <a:solidFill>
                  <a:srgbClr val="000000"/>
                </a:solidFill>
              </a:rPr>
              <a:t>auf das </a:t>
            </a:r>
            <a:r>
              <a:rPr lang="de-DE" altLang="de-DE" sz="2177" dirty="0" smtClean="0">
                <a:solidFill>
                  <a:srgbClr val="000000"/>
                </a:solidFill>
              </a:rPr>
              <a:t>internationalen Handelsbeziehungen?</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Welche wirtschaftspolitischen Auswirkungen haben die angekündigten Programme zur Bekämpfung des Klimawandels im Allgemeinen und die Energiewende im Besonderen?</a:t>
            </a:r>
          </a:p>
        </p:txBody>
      </p:sp>
    </p:spTree>
    <p:extLst>
      <p:ext uri="{BB962C8B-B14F-4D97-AF65-F5344CB8AC3E}">
        <p14:creationId xmlns:p14="http://schemas.microsoft.com/office/powerpoint/2010/main" val="1983364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328087" y="849122"/>
            <a:ext cx="11216639" cy="37710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Jahr </a:t>
            </a:r>
            <a:r>
              <a:rPr lang="de-DE" altLang="de-DE" sz="2177" dirty="0" smtClean="0">
                <a:solidFill>
                  <a:srgbClr val="000000"/>
                </a:solidFill>
              </a:rPr>
              <a:t>2020 -5,1% </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Inflationsrate lag im Jahr 2009 bei 0,3%</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liegt bei etwa 2 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EZB hat die Leitzinsen auf 0,00% gesenkt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Subventionen für Solarenergie werden gesenkt und Deutschland steigt aus der Atomkraft aus</a:t>
            </a:r>
          </a:p>
        </p:txBody>
      </p:sp>
      <p:sp>
        <p:nvSpPr>
          <p:cNvPr id="4" name="Textfeld 3"/>
          <p:cNvSpPr txBox="1"/>
          <p:nvPr/>
        </p:nvSpPr>
        <p:spPr>
          <a:xfrm>
            <a:off x="45332" y="4545059"/>
            <a:ext cx="12129576" cy="787512"/>
          </a:xfrm>
          <a:prstGeom prst="rect">
            <a:avLst/>
          </a:prstGeom>
          <a:noFill/>
        </p:spPr>
        <p:txBody>
          <a:bodyPr wrap="square" rtlCol="0">
            <a:noAutofit/>
          </a:bodyPr>
          <a:lstStyle/>
          <a:p>
            <a:r>
              <a:rPr lang="de-DE" sz="1996" dirty="0" smtClean="0">
                <a:latin typeface="Times New Roman" panose="02020603050405020304" pitchFamily="18" charset="0"/>
                <a:cs typeface="Times New Roman" panose="02020603050405020304" pitchFamily="18" charset="0"/>
              </a:rPr>
              <a:t>Letztlich sollen Sie durch diese Vorlesung in die Lage versetzt werden gesamtwirtschaftliche Zusammenhänge selbstständig analysieren zu können und sich auf Grundlage dessen ein sinnvolles </a:t>
            </a:r>
            <a:r>
              <a:rPr lang="de-DE" sz="1996" dirty="0">
                <a:latin typeface="Times New Roman" panose="02020603050405020304" pitchFamily="18" charset="0"/>
                <a:cs typeface="Times New Roman" panose="02020603050405020304" pitchFamily="18" charset="0"/>
              </a:rPr>
              <a:t>W</a:t>
            </a:r>
            <a:r>
              <a:rPr lang="de-DE" sz="1996" dirty="0" smtClean="0">
                <a:latin typeface="Times New Roman" panose="02020603050405020304" pitchFamily="18" charset="0"/>
                <a:cs typeface="Times New Roman" panose="02020603050405020304" pitchFamily="18" charset="0"/>
              </a:rPr>
              <a:t>erturteil bilden können</a:t>
            </a:r>
            <a:endParaRPr lang="de-DE" sz="1996" dirty="0">
              <a:latin typeface="Times New Roman" panose="02020603050405020304" pitchFamily="18" charset="0"/>
              <a:cs typeface="Times New Roman" panose="02020603050405020304" pitchFamily="18" charset="0"/>
            </a:endParaRPr>
          </a:p>
          <a:p>
            <a:endParaRPr lang="de-DE" sz="1996"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45332" y="5264713"/>
            <a:ext cx="12129576" cy="1315549"/>
          </a:xfrm>
          <a:prstGeom prst="rect">
            <a:avLst/>
          </a:prstGeom>
          <a:noFill/>
        </p:spPr>
        <p:txBody>
          <a:bodyPr wrap="square" rtlCol="0">
            <a:noAutofit/>
          </a:bodyPr>
          <a:lstStyle/>
          <a:p>
            <a:r>
              <a:rPr lang="de-DE" sz="1996" dirty="0" smtClean="0">
                <a:latin typeface="Times New Roman" panose="02020603050405020304" pitchFamily="18" charset="0"/>
                <a:cs typeface="Times New Roman" panose="02020603050405020304" pitchFamily="18" charset="0"/>
              </a:rPr>
              <a:t>Bei manchen Äußerungen – auch von hochrangigen Politikerinnen und Politikern – im Zuge der Corona-Krise kommt man/frau manchmal auf den Gedanken, wir seien im Lande wünsch-dir-was, und jegliche wissenschaftliche Sachzusammenhänge (also die positive Analyse</a:t>
            </a:r>
            <a:r>
              <a:rPr lang="de-DE" sz="1996" smtClean="0">
                <a:latin typeface="Times New Roman" panose="02020603050405020304" pitchFamily="18" charset="0"/>
                <a:cs typeface="Times New Roman" panose="02020603050405020304" pitchFamily="18" charset="0"/>
              </a:rPr>
              <a:t>) können </a:t>
            </a:r>
            <a:r>
              <a:rPr lang="de-DE" sz="1996" dirty="0" smtClean="0">
                <a:latin typeface="Times New Roman" panose="02020603050405020304" pitchFamily="18" charset="0"/>
                <a:cs typeface="Times New Roman" panose="02020603050405020304" pitchFamily="18" charset="0"/>
              </a:rPr>
              <a:t>einfach weggewischt werden, indem man die Hand vor die Augen hält…</a:t>
            </a:r>
            <a:endParaRPr lang="de-DE" sz="1996" dirty="0">
              <a:latin typeface="Times New Roman" panose="02020603050405020304" pitchFamily="18" charset="0"/>
              <a:cs typeface="Times New Roman" panose="02020603050405020304" pitchFamily="18" charset="0"/>
            </a:endParaRPr>
          </a:p>
          <a:p>
            <a:endParaRPr lang="de-DE" sz="1996"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859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Tree>
    <p:extLst>
      <p:ext uri="{BB962C8B-B14F-4D97-AF65-F5344CB8AC3E}">
        <p14:creationId xmlns:p14="http://schemas.microsoft.com/office/powerpoint/2010/main" val="512550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Literatur</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22404"/>
            <a:ext cx="12172951" cy="5225584"/>
          </a:xfrm>
          <a:prstGeom prst="rect">
            <a:avLst/>
          </a:prstGeom>
          <a:noFill/>
        </p:spPr>
        <p:txBody>
          <a:bodyPr wrap="square" rtlCol="0">
            <a:noAutofit/>
          </a:bodyPr>
          <a:lstStyle/>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Blanchard/</a:t>
            </a:r>
            <a:r>
              <a:rPr lang="en-US" sz="2400" dirty="0" err="1">
                <a:latin typeface="Times New Roman" panose="02020603050405020304" pitchFamily="18" charset="0"/>
                <a:cs typeface="Times New Roman" panose="02020603050405020304" pitchFamily="18" charset="0"/>
              </a:rPr>
              <a:t>Illing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Makroökonomie</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Blanchard, Macroeconomics</a:t>
            </a:r>
          </a:p>
          <a:p>
            <a:pPr marL="342900" indent="-3429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Bofinger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Grundzüge</a:t>
            </a:r>
            <a:r>
              <a:rPr lang="en-US" sz="2400" dirty="0">
                <a:latin typeface="Times New Roman" panose="02020603050405020304" pitchFamily="18" charset="0"/>
                <a:cs typeface="Times New Roman" panose="02020603050405020304" pitchFamily="18" charset="0"/>
              </a:rPr>
              <a:t> der </a:t>
            </a:r>
            <a:r>
              <a:rPr lang="en-US" sz="2400" dirty="0" err="1">
                <a:latin typeface="Times New Roman" panose="02020603050405020304" pitchFamily="18" charset="0"/>
                <a:cs typeface="Times New Roman" panose="02020603050405020304" pitchFamily="18" charset="0"/>
              </a:rPr>
              <a:t>Volkswirtschaftslehre</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Mankiw/Taylor, </a:t>
            </a:r>
            <a:r>
              <a:rPr lang="en-US" sz="2400" dirty="0" err="1">
                <a:latin typeface="Times New Roman" panose="02020603050405020304" pitchFamily="18" charset="0"/>
                <a:cs typeface="Times New Roman" panose="02020603050405020304" pitchFamily="18" charset="0"/>
              </a:rPr>
              <a:t>Grundzüge</a:t>
            </a:r>
            <a:r>
              <a:rPr lang="en-US" sz="2400" dirty="0">
                <a:latin typeface="Times New Roman" panose="02020603050405020304" pitchFamily="18" charset="0"/>
                <a:cs typeface="Times New Roman" panose="02020603050405020304" pitchFamily="18" charset="0"/>
              </a:rPr>
              <a:t> der </a:t>
            </a:r>
            <a:r>
              <a:rPr lang="en-US" sz="2400" dirty="0" err="1" smtClean="0">
                <a:latin typeface="Times New Roman" panose="02020603050405020304" pitchFamily="18" charset="0"/>
                <a:cs typeface="Times New Roman" panose="02020603050405020304" pitchFamily="18" charset="0"/>
              </a:rPr>
              <a:t>Volkswirtschaftslehre</a:t>
            </a: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Felderer</a:t>
            </a:r>
            <a:r>
              <a:rPr lang="en-US" sz="2400" dirty="0">
                <a:latin typeface="Times New Roman" panose="02020603050405020304" pitchFamily="18" charset="0"/>
                <a:cs typeface="Times New Roman" panose="02020603050405020304" pitchFamily="18" charset="0"/>
              </a:rPr>
              <a:t>/Homburg, </a:t>
            </a:r>
            <a:r>
              <a:rPr lang="en-US" sz="2400" dirty="0" err="1">
                <a:latin typeface="Times New Roman" panose="02020603050405020304" pitchFamily="18" charset="0"/>
                <a:cs typeface="Times New Roman" panose="02020603050405020304" pitchFamily="18" charset="0"/>
              </a:rPr>
              <a:t>Makroökonomik</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neue</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Makroökonomik</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DD6EAC0D-7BE4-42ED-B719-86D8C2F519BA}"/>
              </a:ext>
            </a:extLst>
          </p:cNvPr>
          <p:cNvSpPr txBox="1"/>
          <p:nvPr/>
        </p:nvSpPr>
        <p:spPr>
          <a:xfrm>
            <a:off x="0" y="1225160"/>
            <a:ext cx="12097016" cy="757461"/>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Standardlehrbuch für den deutschsprachigen Raum. Vereint beide Sichtweisen (Keynes und Neoklassik) mit einem Hang zur </a:t>
            </a:r>
            <a:r>
              <a:rPr lang="de-DE" sz="2000" dirty="0" err="1" smtClean="0">
                <a:latin typeface="Times New Roman" panose="02020603050405020304" pitchFamily="18" charset="0"/>
                <a:cs typeface="Times New Roman" panose="02020603050405020304" pitchFamily="18" charset="0"/>
              </a:rPr>
              <a:t>Keynesianischen</a:t>
            </a:r>
            <a:r>
              <a:rPr lang="de-DE" sz="2000" dirty="0" smtClean="0">
                <a:latin typeface="Times New Roman" panose="02020603050405020304" pitchFamily="18" charset="0"/>
                <a:cs typeface="Times New Roman" panose="02020603050405020304" pitchFamily="18" charset="0"/>
              </a:rPr>
              <a:t> Theorie</a:t>
            </a:r>
            <a:endParaRPr lang="de-DE" sz="2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DD6EAC0D-7BE4-42ED-B719-86D8C2F519BA}"/>
              </a:ext>
            </a:extLst>
          </p:cNvPr>
          <p:cNvSpPr txBox="1"/>
          <p:nvPr/>
        </p:nvSpPr>
        <p:spPr>
          <a:xfrm>
            <a:off x="19049" y="2306646"/>
            <a:ext cx="12097016" cy="757461"/>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s.o. mit einer europäischen Perspektive. Auch ein englisches Lehrbuch sollte man immer wieder einmal zur Hand nehmen!</a:t>
            </a:r>
            <a:endParaRPr lang="de-DE" sz="20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DD6EAC0D-7BE4-42ED-B719-86D8C2F519BA}"/>
              </a:ext>
            </a:extLst>
          </p:cNvPr>
          <p:cNvSpPr txBox="1"/>
          <p:nvPr/>
        </p:nvSpPr>
        <p:spPr>
          <a:xfrm>
            <a:off x="84037" y="3486574"/>
            <a:ext cx="12097016" cy="757461"/>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Standardlehrbuch (Mikro und Makro). Peter Bofinger kann als „der“ </a:t>
            </a:r>
            <a:r>
              <a:rPr lang="de-DE" sz="2000" dirty="0" err="1" smtClean="0">
                <a:latin typeface="Times New Roman" panose="02020603050405020304" pitchFamily="18" charset="0"/>
                <a:cs typeface="Times New Roman" panose="02020603050405020304" pitchFamily="18" charset="0"/>
              </a:rPr>
              <a:t>Keynesianer</a:t>
            </a:r>
            <a:r>
              <a:rPr lang="de-DE" sz="2000" dirty="0" smtClean="0">
                <a:latin typeface="Times New Roman" panose="02020603050405020304" pitchFamily="18" charset="0"/>
                <a:cs typeface="Times New Roman" panose="02020603050405020304" pitchFamily="18" charset="0"/>
              </a:rPr>
              <a:t> in Deutschland bezeichnet werden</a:t>
            </a:r>
            <a:endParaRPr lang="de-DE" sz="20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DD6EAC0D-7BE4-42ED-B719-86D8C2F519BA}"/>
              </a:ext>
            </a:extLst>
          </p:cNvPr>
          <p:cNvSpPr txBox="1"/>
          <p:nvPr/>
        </p:nvSpPr>
        <p:spPr>
          <a:xfrm>
            <a:off x="0" y="4568060"/>
            <a:ext cx="12097016" cy="1037981"/>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Das weltweit wohl verbreitetste Makrolehrbuch, weswegen ich auch von der </a:t>
            </a:r>
            <a:r>
              <a:rPr lang="de-DE" sz="2000" dirty="0" err="1" smtClean="0">
                <a:latin typeface="Times New Roman" panose="02020603050405020304" pitchFamily="18" charset="0"/>
                <a:cs typeface="Times New Roman" panose="02020603050405020304" pitchFamily="18" charset="0"/>
              </a:rPr>
              <a:t>Mankiwisierung</a:t>
            </a:r>
            <a:r>
              <a:rPr lang="de-DE" sz="2000" dirty="0" smtClean="0">
                <a:latin typeface="Times New Roman" panose="02020603050405020304" pitchFamily="18" charset="0"/>
                <a:cs typeface="Times New Roman" panose="02020603050405020304" pitchFamily="18" charset="0"/>
              </a:rPr>
              <a:t> der VWL spreche, denn in wahrscheinlich 70% der Einführung in die Makro-Vorlesungen werden einfach die Verlagsfolien vorgelesen. Trotzdem bleibt es ein lesenswertes buch mit einer </a:t>
            </a:r>
            <a:r>
              <a:rPr lang="de-DE" sz="2000" dirty="0">
                <a:latin typeface="Times New Roman" panose="02020603050405020304" pitchFamily="18" charset="0"/>
                <a:cs typeface="Times New Roman" panose="02020603050405020304" pitchFamily="18" charset="0"/>
              </a:rPr>
              <a:t>T</a:t>
            </a:r>
            <a:r>
              <a:rPr lang="de-DE" sz="2000" dirty="0" smtClean="0">
                <a:latin typeface="Times New Roman" panose="02020603050405020304" pitchFamily="18" charset="0"/>
                <a:cs typeface="Times New Roman" panose="02020603050405020304" pitchFamily="18" charset="0"/>
              </a:rPr>
              <a:t>endenz zur Neoklassik</a:t>
            </a:r>
            <a:endParaRPr lang="de-DE" sz="20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DD6EAC0D-7BE4-42ED-B719-86D8C2F519BA}"/>
              </a:ext>
            </a:extLst>
          </p:cNvPr>
          <p:cNvSpPr txBox="1"/>
          <p:nvPr/>
        </p:nvSpPr>
        <p:spPr>
          <a:xfrm>
            <a:off x="24210" y="5985239"/>
            <a:ext cx="12097016" cy="452551"/>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Ein älteres Lehrbuch mit einem etwas formaleren Ansatz</a:t>
            </a:r>
            <a:endParaRPr lang="de-D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11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Allgemeines</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591141" y="645637"/>
            <a:ext cx="1068088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a:t>
            </a:r>
            <a:r>
              <a:rPr lang="de-DE" sz="2400" dirty="0">
                <a:latin typeface="Times New Roman" panose="02020603050405020304" pitchFamily="18" charset="0"/>
                <a:cs typeface="Times New Roman" panose="02020603050405020304" pitchFamily="18" charset="0"/>
              </a:rPr>
              <a:t>H</a:t>
            </a:r>
            <a:r>
              <a:rPr lang="de-DE" sz="2400" dirty="0" smtClean="0">
                <a:latin typeface="Times New Roman" panose="02020603050405020304" pitchFamily="18" charset="0"/>
                <a:cs typeface="Times New Roman" panose="02020603050405020304" pitchFamily="18" charset="0"/>
              </a:rPr>
              <a:t>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Ich gehöre allerdings noch zu den Dozenten, die nicht die vorgefertigten Foliensätze der Verlage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75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nvGraphicFramePr>
        <p:xfrm>
          <a:off x="1719268" y="816026"/>
          <a:ext cx="8800048" cy="5782712"/>
        </p:xfrm>
        <a:graphic>
          <a:graphicData uri="http://schemas.openxmlformats.org/drawingml/2006/table">
            <a:tbl>
              <a:tblPr firstRow="1" bandRow="1">
                <a:tableStyleId>{2D5ABB26-0587-4C30-8999-92F81FD0307C}</a:tableStyleId>
              </a:tblPr>
              <a:tblGrid>
                <a:gridCol w="4400024">
                  <a:extLst>
                    <a:ext uri="{9D8B030D-6E8A-4147-A177-3AD203B41FA5}">
                      <a16:colId xmlns:a16="http://schemas.microsoft.com/office/drawing/2014/main" val="20000"/>
                    </a:ext>
                  </a:extLst>
                </a:gridCol>
                <a:gridCol w="4400024">
                  <a:extLst>
                    <a:ext uri="{9D8B030D-6E8A-4147-A177-3AD203B41FA5}">
                      <a16:colId xmlns:a16="http://schemas.microsoft.com/office/drawing/2014/main" val="20001"/>
                    </a:ext>
                  </a:extLst>
                </a:gridCol>
              </a:tblGrid>
              <a:tr h="5723737">
                <a:tc>
                  <a:txBody>
                    <a:bodyPr/>
                    <a:lstStyle/>
                    <a:p>
                      <a:r>
                        <a:rPr lang="de-DE" sz="2200" u="sng" dirty="0"/>
                        <a:t>Offizielle Institutionen</a:t>
                      </a:r>
                    </a:p>
                    <a:p>
                      <a:endParaRPr lang="de-DE" sz="2200" dirty="0"/>
                    </a:p>
                    <a:p>
                      <a:pPr marL="342900" indent="-342900">
                        <a:buFont typeface="Arial" panose="020B0604020202020204" pitchFamily="34" charset="0"/>
                        <a:buChar char="•"/>
                      </a:pPr>
                      <a:r>
                        <a:rPr lang="de-DE" sz="2200" dirty="0"/>
                        <a:t>Statistisches Bundesamt</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Bundesbank</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err="1"/>
                        <a:t>Eurostat</a:t>
                      </a:r>
                      <a:endParaRPr lang="de-DE" sz="2200" dirty="0"/>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EZB</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OECD</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IMF</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Weltbank</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SVR</a:t>
                      </a:r>
                    </a:p>
                  </a:txBody>
                  <a:tcPr marL="82953" marR="82953" marT="41476" marB="41476"/>
                </a:tc>
                <a:tc>
                  <a:txBody>
                    <a:bodyPr/>
                    <a:lstStyle/>
                    <a:p>
                      <a:r>
                        <a:rPr lang="de-DE" sz="2200" u="sng" dirty="0"/>
                        <a:t>Forschungsinstitute</a:t>
                      </a:r>
                    </a:p>
                    <a:p>
                      <a:endParaRPr lang="de-DE" sz="2200" dirty="0"/>
                    </a:p>
                    <a:p>
                      <a:pPr marL="342900" indent="-342900">
                        <a:buFont typeface="Arial" panose="020B0604020202020204" pitchFamily="34" charset="0"/>
                        <a:buChar char="•"/>
                      </a:pPr>
                      <a:r>
                        <a:rPr lang="de-DE" sz="2200" dirty="0" err="1"/>
                        <a:t>Cesifo</a:t>
                      </a:r>
                      <a:endParaRPr lang="de-DE" sz="2200" dirty="0"/>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RWI</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ZEW</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err="1"/>
                        <a:t>IfW</a:t>
                      </a:r>
                      <a:endParaRPr lang="de-DE" sz="2200" dirty="0"/>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IWH</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IMK</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DIW</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KOF</a:t>
                      </a:r>
                    </a:p>
                  </a:txBody>
                  <a:tcPr marL="82953" marR="82953" marT="41476" marB="41476"/>
                </a:tc>
                <a:extLst>
                  <a:ext uri="{0D108BD9-81ED-4DB2-BD59-A6C34878D82A}">
                    <a16:rowId xmlns:a16="http://schemas.microsoft.com/office/drawing/2014/main" val="10000"/>
                  </a:ext>
                </a:extLst>
              </a:tr>
            </a:tbl>
          </a:graphicData>
        </a:graphic>
      </p:graphicFrame>
      <p:sp>
        <p:nvSpPr>
          <p:cNvPr id="4" name="Textfeld 3">
            <a:extLst>
              <a:ext uri="{FF2B5EF4-FFF2-40B4-BE49-F238E27FC236}">
                <a16:creationId xmlns:a16="http://schemas.microsoft.com/office/drawing/2014/main" id="{DD6EAC0D-7BE4-42ED-B719-86D8C2F519BA}"/>
              </a:ext>
            </a:extLst>
          </p:cNvPr>
          <p:cNvSpPr txBox="1"/>
          <p:nvPr/>
        </p:nvSpPr>
        <p:spPr>
          <a:xfrm>
            <a:off x="7469023" y="1219132"/>
            <a:ext cx="4508351" cy="1729164"/>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Institute und Institutionen bei denen Sie überall ökonomische Informationen erhalten. Bei nahezu allen finden Sie auch aktuelle Informationen zu den Auswirkungen der Corona-Krise</a:t>
            </a:r>
            <a:endParaRPr lang="de-DE" sz="20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DD6EAC0D-7BE4-42ED-B719-86D8C2F519BA}"/>
              </a:ext>
            </a:extLst>
          </p:cNvPr>
          <p:cNvSpPr txBox="1"/>
          <p:nvPr/>
        </p:nvSpPr>
        <p:spPr>
          <a:xfrm>
            <a:off x="7469022" y="2873435"/>
            <a:ext cx="4508351" cy="2647144"/>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Außerdem finden Sie bei allen insbesondere quantitative Kennzahlen und Datenbanken, mit deren Umgang man sich vertraut machen sollte, denn letztlich ist der Umgang mit Daten eine der Hauptkompetenzen die Sie für ein erfolgreiches Arbeitsleben erwerben müssen</a:t>
            </a:r>
            <a:endParaRPr lang="de-DE" sz="20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DD6EAC0D-7BE4-42ED-B719-86D8C2F519BA}"/>
              </a:ext>
            </a:extLst>
          </p:cNvPr>
          <p:cNvSpPr txBox="1"/>
          <p:nvPr/>
        </p:nvSpPr>
        <p:spPr>
          <a:xfrm>
            <a:off x="7469021" y="5410112"/>
            <a:ext cx="4508351" cy="82231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Es ist nie zu früh ihre erste Auswertung in Excel selbst durchgeführt zu haben</a:t>
            </a:r>
            <a:endParaRPr lang="de-D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090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1524000" y="908050"/>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1721295" y="1480338"/>
            <a:ext cx="914400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sz="2400" dirty="0">
                <a:solidFill>
                  <a:srgbClr val="000000"/>
                </a:solidFill>
              </a:rPr>
              <a:t>Darauf lässt sich keine eindeutige Antwort geben, außer man gibt sich</a:t>
            </a:r>
          </a:p>
          <a:p>
            <a:pPr eaLnBrk="1" hangingPunct="1">
              <a:buClrTx/>
              <a:buSzTx/>
              <a:buFontTx/>
              <a:buNone/>
            </a:pPr>
            <a:r>
              <a:rPr lang="de-DE" altLang="de-DE" sz="2400" dirty="0">
                <a:solidFill>
                  <a:srgbClr val="000000"/>
                </a:solidFill>
              </a:rPr>
              <a:t>mit allgemeinen Phrasen zufrieden:</a:t>
            </a:r>
          </a:p>
          <a:p>
            <a:pPr eaLnBrk="1" hangingPunct="1">
              <a:buClrTx/>
              <a:buSzTx/>
              <a:buFontTx/>
              <a:buNone/>
            </a:pPr>
            <a:endParaRPr lang="de-DE" altLang="de-DE" sz="2400" dirty="0">
              <a:solidFill>
                <a:srgbClr val="000000"/>
              </a:solidFill>
            </a:endParaRPr>
          </a:p>
          <a:p>
            <a:pPr eaLnBrk="1" hangingPunct="1">
              <a:buClrTx/>
              <a:buSzTx/>
              <a:buFontTx/>
              <a:buAutoNum type="arabicPeriod"/>
            </a:pPr>
            <a:r>
              <a:rPr lang="de-DE" altLang="de-DE" sz="2400" dirty="0">
                <a:solidFill>
                  <a:srgbClr val="000000"/>
                </a:solidFill>
              </a:rPr>
              <a:t>Economics </a:t>
            </a:r>
            <a:r>
              <a:rPr lang="de-DE" altLang="de-DE" sz="2400" dirty="0" err="1">
                <a:solidFill>
                  <a:srgbClr val="000000"/>
                </a:solidFill>
              </a:rPr>
              <a:t>is</a:t>
            </a:r>
            <a:r>
              <a:rPr lang="de-DE" altLang="de-DE" sz="2400" dirty="0">
                <a:solidFill>
                  <a:srgbClr val="000000"/>
                </a:solidFill>
              </a:rPr>
              <a:t> </a:t>
            </a:r>
            <a:r>
              <a:rPr lang="de-DE" altLang="de-DE" sz="2400" dirty="0" err="1">
                <a:solidFill>
                  <a:srgbClr val="000000"/>
                </a:solidFill>
              </a:rPr>
              <a:t>what</a:t>
            </a:r>
            <a:r>
              <a:rPr lang="de-DE" altLang="de-DE" sz="2400" dirty="0">
                <a:solidFill>
                  <a:srgbClr val="000000"/>
                </a:solidFill>
              </a:rPr>
              <a:t> </a:t>
            </a:r>
            <a:r>
              <a:rPr lang="de-DE" altLang="de-DE" sz="2400" dirty="0" err="1">
                <a:solidFill>
                  <a:srgbClr val="000000"/>
                </a:solidFill>
              </a:rPr>
              <a:t>Economists</a:t>
            </a:r>
            <a:r>
              <a:rPr lang="de-DE" altLang="de-DE" sz="2400" dirty="0">
                <a:solidFill>
                  <a:srgbClr val="000000"/>
                </a:solidFill>
              </a:rPr>
              <a:t> do! (Tautologie)</a:t>
            </a:r>
          </a:p>
          <a:p>
            <a:pPr eaLnBrk="1" hangingPunct="1">
              <a:buClrTx/>
              <a:buSzTx/>
              <a:buFontTx/>
              <a:buAutoNum type="arabicPeriod"/>
            </a:pPr>
            <a:endParaRPr lang="de-DE" altLang="de-DE" sz="2400" dirty="0">
              <a:solidFill>
                <a:srgbClr val="000000"/>
              </a:solidFill>
            </a:endParaRPr>
          </a:p>
          <a:p>
            <a:pPr eaLnBrk="1" hangingPunct="1">
              <a:buClrTx/>
              <a:buSzTx/>
              <a:buFontTx/>
              <a:buAutoNum type="arabicPeriod"/>
            </a:pPr>
            <a:endParaRPr lang="de-DE" altLang="de-DE" sz="2400" dirty="0">
              <a:solidFill>
                <a:srgbClr val="000000"/>
              </a:solidFill>
            </a:endParaRPr>
          </a:p>
          <a:p>
            <a:pPr eaLnBrk="1" hangingPunct="1">
              <a:buClrTx/>
              <a:buSzTx/>
              <a:buFontTx/>
              <a:buAutoNum type="arabicPeriod"/>
            </a:pPr>
            <a:r>
              <a:rPr lang="de-DE" altLang="de-DE" sz="2400" dirty="0">
                <a:solidFill>
                  <a:srgbClr val="000000"/>
                </a:solidFill>
              </a:rPr>
              <a:t>„Nationalökonomie ist, wenn die Leute sich wundern, warum sie kein Geld haben. Das hat mehrere Gründe, die feinsten sind die wissenschaftlichen.“ (Kurt Tucholsky)</a:t>
            </a:r>
          </a:p>
        </p:txBody>
      </p:sp>
      <p:sp>
        <p:nvSpPr>
          <p:cNvPr id="5" name="Textfeld 4">
            <a:extLst>
              <a:ext uri="{FF2B5EF4-FFF2-40B4-BE49-F238E27FC236}">
                <a16:creationId xmlns:a16="http://schemas.microsoft.com/office/drawing/2014/main" id="{DD6EAC0D-7BE4-42ED-B719-86D8C2F519BA}"/>
              </a:ext>
            </a:extLst>
          </p:cNvPr>
          <p:cNvSpPr txBox="1"/>
          <p:nvPr/>
        </p:nvSpPr>
        <p:spPr>
          <a:xfrm>
            <a:off x="293405" y="5963541"/>
            <a:ext cx="11605190" cy="454351"/>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Trotzdem erfolgt auf der nächsten Seite ein Versuch!</a:t>
            </a:r>
            <a:endParaRPr lang="de-DE" sz="2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DD6EAC0D-7BE4-42ED-B719-86D8C2F519BA}"/>
              </a:ext>
            </a:extLst>
          </p:cNvPr>
          <p:cNvSpPr txBox="1"/>
          <p:nvPr/>
        </p:nvSpPr>
        <p:spPr>
          <a:xfrm>
            <a:off x="357498" y="5219502"/>
            <a:ext cx="11605190" cy="744039"/>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Natürlich mit einem Schmunzeln gemeint, aber letztlich trifft es den Kern, denn die Gesamtheit der wirtschaftlichen Beziehungen in einer Gesellschaft zu definieren ist nahezu unmöglich</a:t>
            </a:r>
            <a:endParaRPr lang="de-DE" sz="2000" dirty="0">
              <a:latin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1318901" y="727115"/>
            <a:ext cx="9144000" cy="4157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400"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sz="2400" dirty="0">
              <a:solidFill>
                <a:srgbClr val="000000"/>
              </a:solidFill>
            </a:endParaRPr>
          </a:p>
          <a:p>
            <a:pPr eaLnBrk="1" hangingPunct="1">
              <a:buClrTx/>
            </a:pPr>
            <a:r>
              <a:rPr lang="de-DE" altLang="de-DE" sz="2400"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sz="2400" dirty="0">
              <a:solidFill>
                <a:srgbClr val="000000"/>
              </a:solidFill>
            </a:endParaRPr>
          </a:p>
          <a:p>
            <a:pPr eaLnBrk="1" hangingPunct="1">
              <a:buClrTx/>
            </a:pPr>
            <a:r>
              <a:rPr lang="de-DE" altLang="de-DE" sz="2400" dirty="0">
                <a:solidFill>
                  <a:srgbClr val="000000"/>
                </a:solidFill>
              </a:rPr>
              <a:t>	Fundamentaler Untersuchungsgegenstand des Volkswirts sind 	Märkte, an denen Angebot und Nachfrage aufeinandertreffen. Der 	Volkswirt versucht die Funktionsfähigkeit dieser Märkte zu ergründen. </a:t>
            </a:r>
          </a:p>
        </p:txBody>
      </p:sp>
      <p:sp>
        <p:nvSpPr>
          <p:cNvPr id="4" name="Textfeld 3">
            <a:extLst>
              <a:ext uri="{FF2B5EF4-FFF2-40B4-BE49-F238E27FC236}">
                <a16:creationId xmlns:a16="http://schemas.microsoft.com/office/drawing/2014/main" id="{DD6EAC0D-7BE4-42ED-B719-86D8C2F519BA}"/>
              </a:ext>
            </a:extLst>
          </p:cNvPr>
          <p:cNvSpPr txBox="1"/>
          <p:nvPr/>
        </p:nvSpPr>
        <p:spPr>
          <a:xfrm>
            <a:off x="66937" y="4783660"/>
            <a:ext cx="11264782" cy="446360"/>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Der Sinn ist also insbesondere Modelle zu finden, die beobachtete Zusammenhänge beschreiben können,</a:t>
            </a:r>
            <a:endParaRPr lang="de-DE" sz="20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DD6EAC0D-7BE4-42ED-B719-86D8C2F519BA}"/>
              </a:ext>
            </a:extLst>
          </p:cNvPr>
          <p:cNvSpPr txBox="1"/>
          <p:nvPr/>
        </p:nvSpPr>
        <p:spPr>
          <a:xfrm>
            <a:off x="66937" y="5079591"/>
            <a:ext cx="12125064" cy="446360"/>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s</a:t>
            </a:r>
            <a:r>
              <a:rPr lang="de-DE" sz="2000" dirty="0" smtClean="0">
                <a:latin typeface="Times New Roman" panose="02020603050405020304" pitchFamily="18" charset="0"/>
                <a:cs typeface="Times New Roman" panose="02020603050405020304" pitchFamily="18" charset="0"/>
              </a:rPr>
              <a:t>o dass man sinnvolle Vorhersagen und Maßnahmen treffen kann (vgl. die Maßnahmen im Zuge der Corona-Krise) </a:t>
            </a:r>
            <a:endParaRPr lang="de-DE" sz="2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DD6EAC0D-7BE4-42ED-B719-86D8C2F519BA}"/>
              </a:ext>
            </a:extLst>
          </p:cNvPr>
          <p:cNvSpPr txBox="1"/>
          <p:nvPr/>
        </p:nvSpPr>
        <p:spPr>
          <a:xfrm>
            <a:off x="33469" y="5469217"/>
            <a:ext cx="12192000" cy="1273415"/>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Betrachtet werden dabei letztlich immer Marktprozesse bzw. auch Marktversagen, denn auch Gesellschaften, die versuchen den Markt auszuschalten müssen leidvoll erfahren, dass die Menschen sich eben doch gemäß den Marktprinzipien eines Adam Smith verhalten (vgl. Zusammenbruch des Kommunismus, oder die </a:t>
            </a:r>
            <a:r>
              <a:rPr lang="de-DE" sz="2000" dirty="0" err="1" smtClean="0">
                <a:latin typeface="Times New Roman" panose="02020603050405020304" pitchFamily="18" charset="0"/>
                <a:cs typeface="Times New Roman" panose="02020603050405020304" pitchFamily="18" charset="0"/>
              </a:rPr>
              <a:t>gallopierende</a:t>
            </a:r>
            <a:r>
              <a:rPr lang="de-DE" sz="2000" dirty="0" smtClean="0">
                <a:latin typeface="Times New Roman" panose="02020603050405020304" pitchFamily="18" charset="0"/>
                <a:cs typeface="Times New Roman" panose="02020603050405020304" pitchFamily="18" charset="0"/>
              </a:rPr>
              <a:t> Inflation in der Türkei, bei gleichzeitigem </a:t>
            </a:r>
            <a:r>
              <a:rPr lang="de-DE" sz="2000" dirty="0" err="1" smtClean="0">
                <a:latin typeface="Times New Roman" panose="02020603050405020304" pitchFamily="18" charset="0"/>
                <a:cs typeface="Times New Roman" panose="02020603050405020304" pitchFamily="18" charset="0"/>
              </a:rPr>
              <a:t>Abfluß</a:t>
            </a:r>
            <a:r>
              <a:rPr lang="de-DE" sz="2000" dirty="0" smtClean="0">
                <a:latin typeface="Times New Roman" panose="02020603050405020304" pitchFamily="18" charset="0"/>
                <a:cs typeface="Times New Roman" panose="02020603050405020304" pitchFamily="18" charset="0"/>
              </a:rPr>
              <a:t> ausländischen Kapitals)</a:t>
            </a:r>
            <a:endParaRPr lang="de-DE" sz="2000" dirty="0">
              <a:latin typeface="Times New Roman" panose="02020603050405020304" pitchFamily="18" charset="0"/>
              <a:cs typeface="Times New Roman" panose="02020603050405020304" pitchFamily="18" charset="0"/>
            </a:endParaRPr>
          </a:p>
        </p:txBody>
      </p:sp>
      <p:sp>
        <p:nvSpPr>
          <p:cNvPr id="2" name="Ellipse 1"/>
          <p:cNvSpPr/>
          <p:nvPr/>
        </p:nvSpPr>
        <p:spPr>
          <a:xfrm>
            <a:off x="1905713" y="1439917"/>
            <a:ext cx="1905711" cy="5085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2330154" y="4301611"/>
            <a:ext cx="5173054" cy="62384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1210655" y="1119352"/>
            <a:ext cx="2419883" cy="45194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Ellipse 9"/>
          <p:cNvSpPr/>
          <p:nvPr/>
        </p:nvSpPr>
        <p:spPr>
          <a:xfrm>
            <a:off x="4550636" y="2505764"/>
            <a:ext cx="5173054" cy="62384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2"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Volkswirtschaftslehre als Wissenschaft</a:t>
            </a:r>
          </a:p>
        </p:txBody>
      </p:sp>
      <p:sp>
        <p:nvSpPr>
          <p:cNvPr id="7" name="Textfeld 6"/>
          <p:cNvSpPr txBox="1"/>
          <p:nvPr/>
        </p:nvSpPr>
        <p:spPr>
          <a:xfrm>
            <a:off x="1840674" y="1103815"/>
            <a:ext cx="8197746" cy="4676862"/>
          </a:xfrm>
          <a:prstGeom prst="rect">
            <a:avLst/>
          </a:prstGeom>
          <a:noFill/>
        </p:spPr>
        <p:txBody>
          <a:bodyPr wrap="square" rtlCol="0">
            <a:noAutofit/>
          </a:bodyPr>
          <a:lstStyle/>
          <a:p>
            <a:r>
              <a:rPr lang="de-DE" sz="2177" dirty="0" smtClean="0">
                <a:latin typeface="Times New Roman" panose="02020603050405020304" pitchFamily="18" charset="0"/>
                <a:cs typeface="Times New Roman" panose="02020603050405020304" pitchFamily="18" charset="0"/>
              </a:rPr>
              <a:t>Ablauf einer volkswirtschaftlichen Analyse:</a:t>
            </a:r>
            <a:endParaRPr lang="de-DE" sz="2177"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8435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891948" y="1374379"/>
            <a:ext cx="8197746" cy="1146630"/>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Wissenschaftler.</a:t>
            </a: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10158163"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a:t>
            </a:r>
            <a:r>
              <a:rPr lang="de-DE" sz="2903" dirty="0" smtClean="0">
                <a:latin typeface="Times New Roman" panose="02020603050405020304" pitchFamily="18" charset="0"/>
                <a:cs typeface="Times New Roman" panose="02020603050405020304" pitchFamily="18" charset="0"/>
              </a:rPr>
              <a:t>verändern und bringen damit Ihre Überzeugungen ein, </a:t>
            </a:r>
            <a:r>
              <a:rPr lang="de-DE" sz="2903" dirty="0">
                <a:latin typeface="Times New Roman" panose="02020603050405020304" pitchFamily="18" charset="0"/>
                <a:cs typeface="Times New Roman" panose="02020603050405020304" pitchFamily="18" charset="0"/>
              </a:rPr>
              <a:t>so handeln sie </a:t>
            </a:r>
            <a:r>
              <a:rPr lang="de-DE" sz="2903" dirty="0" smtClean="0">
                <a:latin typeface="Times New Roman" panose="02020603050405020304" pitchFamily="18" charset="0"/>
                <a:cs typeface="Times New Roman" panose="02020603050405020304" pitchFamily="18" charset="0"/>
              </a:rPr>
              <a:t>als Wirtschaftspolitiker</a:t>
            </a:r>
            <a:r>
              <a:rPr lang="de-DE" sz="2903" dirty="0">
                <a:latin typeface="Times New Roman" panose="02020603050405020304" pitchFamily="18" charset="0"/>
                <a:cs typeface="Times New Roman" panose="02020603050405020304" pitchFamily="18" charset="0"/>
              </a:rPr>
              <a:t>.</a:t>
            </a:r>
          </a:p>
          <a:p>
            <a:endParaRPr lang="de-DE" sz="2177"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0" y="3791406"/>
            <a:ext cx="12192000" cy="789131"/>
          </a:xfrm>
          <a:prstGeom prst="rect">
            <a:avLst/>
          </a:prstGeom>
          <a:noFill/>
        </p:spPr>
        <p:txBody>
          <a:bodyPr wrap="square" rtlCol="0">
            <a:noAutofit/>
          </a:bodyPr>
          <a:lstStyle/>
          <a:p>
            <a:r>
              <a:rPr lang="de-DE" sz="2177" dirty="0" smtClean="0">
                <a:latin typeface="Times New Roman" panose="02020603050405020304" pitchFamily="18" charset="0"/>
                <a:cs typeface="Times New Roman" panose="02020603050405020304" pitchFamily="18" charset="0"/>
              </a:rPr>
              <a:t>Beide Herangehensweisen muss man strikt von einander trennen. Die wissenschaftliche Analyse bewertet nicht nach gut oder schlecht</a:t>
            </a:r>
            <a:endParaRPr lang="de-DE" sz="2177"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0" y="4516895"/>
            <a:ext cx="12192000" cy="789131"/>
          </a:xfrm>
          <a:prstGeom prst="rect">
            <a:avLst/>
          </a:prstGeom>
          <a:noFill/>
        </p:spPr>
        <p:txBody>
          <a:bodyPr wrap="square" rtlCol="0">
            <a:noAutofit/>
          </a:bodyPr>
          <a:lstStyle/>
          <a:p>
            <a:r>
              <a:rPr lang="de-DE" sz="2177" dirty="0" smtClean="0">
                <a:latin typeface="Times New Roman" panose="02020603050405020304" pitchFamily="18" charset="0"/>
                <a:cs typeface="Times New Roman" panose="02020603050405020304" pitchFamily="18" charset="0"/>
              </a:rPr>
              <a:t>Die Auswahl der Optionen obliegt der Politik bzw. der Gesellschaft als Ganzes, die in einer Demokratie ihren Willen über die Wahl äußern kann</a:t>
            </a:r>
            <a:endParaRPr lang="de-DE" sz="2177"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0" y="5249815"/>
            <a:ext cx="12192000" cy="1544092"/>
          </a:xfrm>
          <a:prstGeom prst="rect">
            <a:avLst/>
          </a:prstGeom>
          <a:noFill/>
        </p:spPr>
        <p:txBody>
          <a:bodyPr wrap="square" rtlCol="0">
            <a:noAutofit/>
          </a:bodyPr>
          <a:lstStyle/>
          <a:p>
            <a:r>
              <a:rPr lang="de-DE" sz="2177" dirty="0" smtClean="0">
                <a:latin typeface="Times New Roman" panose="02020603050405020304" pitchFamily="18" charset="0"/>
                <a:cs typeface="Times New Roman" panose="02020603050405020304" pitchFamily="18" charset="0"/>
              </a:rPr>
              <a:t>Manche Wissenschaftler vermischen beide Herangehensweisen, wenn sie in Talkshows von richtig oder falsch sprechen, was in der Sozialwissenshaft im Gegensatz zu Naturwissenschaften leider nur sehr selten zu klären ist. Genauso wie die </a:t>
            </a:r>
            <a:r>
              <a:rPr lang="de-DE" sz="2177" dirty="0" err="1" smtClean="0">
                <a:latin typeface="Times New Roman" panose="02020603050405020304" pitchFamily="18" charset="0"/>
                <a:cs typeface="Times New Roman" panose="02020603050405020304" pitchFamily="18" charset="0"/>
              </a:rPr>
              <a:t>Fridays</a:t>
            </a:r>
            <a:r>
              <a:rPr lang="de-DE" sz="2177" dirty="0" smtClean="0">
                <a:latin typeface="Times New Roman" panose="02020603050405020304" pitchFamily="18" charset="0"/>
                <a:cs typeface="Times New Roman" panose="02020603050405020304" pitchFamily="18" charset="0"/>
              </a:rPr>
              <a:t>-</a:t>
            </a:r>
            <a:r>
              <a:rPr lang="de-DE" sz="2177" dirty="0" err="1" smtClean="0">
                <a:latin typeface="Times New Roman" panose="02020603050405020304" pitchFamily="18" charset="0"/>
                <a:cs typeface="Times New Roman" panose="02020603050405020304" pitchFamily="18" charset="0"/>
              </a:rPr>
              <a:t>for</a:t>
            </a:r>
            <a:r>
              <a:rPr lang="de-DE" sz="2177" dirty="0">
                <a:latin typeface="Times New Roman" panose="02020603050405020304" pitchFamily="18" charset="0"/>
                <a:cs typeface="Times New Roman" panose="02020603050405020304" pitchFamily="18" charset="0"/>
              </a:rPr>
              <a:t>-</a:t>
            </a:r>
            <a:r>
              <a:rPr lang="de-DE" sz="2177" dirty="0" smtClean="0">
                <a:latin typeface="Times New Roman" panose="02020603050405020304" pitchFamily="18" charset="0"/>
                <a:cs typeface="Times New Roman" panose="02020603050405020304" pitchFamily="18" charset="0"/>
              </a:rPr>
              <a:t>Future Bewegung in der Analyse sicher viele sinnvolle Punkte anmerkt, für die Umsetzung ihrer Forderungen aber häufig sehr pauschal vorgeht.</a:t>
            </a:r>
            <a:endParaRPr lang="de-DE" sz="217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155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1738</Words>
  <Application>Microsoft Office PowerPoint</Application>
  <PresentationFormat>Breitbild</PresentationFormat>
  <Paragraphs>208</Paragraphs>
  <Slides>14</Slides>
  <Notes>10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14</vt:i4>
      </vt:variant>
    </vt:vector>
  </HeadingPairs>
  <TitlesOfParts>
    <vt:vector size="22" baseType="lpstr">
      <vt:lpstr>Arial</vt:lpstr>
      <vt:lpstr>Calibri</vt:lpstr>
      <vt:lpstr>Calibri Light</vt:lpstr>
      <vt:lpstr>Droid Sans Fallback</vt:lpstr>
      <vt:lpstr>Sparkasse Rg</vt:lpstr>
      <vt:lpstr>Times New Roman</vt:lpstr>
      <vt:lpstr>Wingdings</vt:lpstr>
      <vt:lpstr>Office</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475</cp:revision>
  <dcterms:created xsi:type="dcterms:W3CDTF">2019-02-11T10:45:01Z</dcterms:created>
  <dcterms:modified xsi:type="dcterms:W3CDTF">2021-03-01T12:00:29Z</dcterms:modified>
</cp:coreProperties>
</file>