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5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F644-4435-4389-8EF1-06B1BAF7FDB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BC72-7CCD-4CAF-B286-C86B287563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92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97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1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46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6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44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7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25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37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28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4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5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7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0DCDC-264D-403F-B006-49B5E65B172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1074-1FC9-498D-9618-41A10524BB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50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13715" y="2627"/>
            <a:ext cx="7761950" cy="36932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400" b="1" dirty="0">
                <a:solidFill>
                  <a:srgbClr val="000000"/>
                </a:solidFill>
                <a:latin typeface="Arial"/>
              </a:rPr>
              <a:t>Beispiel</a:t>
            </a:r>
            <a:endParaRPr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5534173"/>
            <a:ext cx="68656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Wichtig! Die Veränderungsrate des </a:t>
            </a:r>
            <a:r>
              <a:rPr lang="de-DE" sz="1400" dirty="0" smtClean="0"/>
              <a:t>BIP-</a:t>
            </a:r>
            <a:r>
              <a:rPr lang="de-DE" sz="1400" dirty="0" err="1" smtClean="0"/>
              <a:t>Deflators</a:t>
            </a:r>
            <a:r>
              <a:rPr lang="de-DE" sz="1633" dirty="0" smtClean="0"/>
              <a:t> repräsentiert den Preiseffekt!</a:t>
            </a:r>
            <a:endParaRPr lang="de-DE" sz="1633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0" y="5823711"/>
                <a:ext cx="12192000" cy="9499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1400" dirty="0" smtClean="0"/>
                  <a:t>Außerdem sehen wir hier das gängige Ergebnis, dass grundsätzlich gilt:</a:t>
                </a:r>
              </a:p>
              <a:p>
                <a:r>
                  <a:rPr lang="de-DE" sz="1400" dirty="0" smtClean="0"/>
                  <a:t>Wachstum(BIP-</a:t>
                </a:r>
                <a:r>
                  <a:rPr lang="de-DE" sz="1400" dirty="0" err="1" smtClean="0"/>
                  <a:t>nom</a:t>
                </a:r>
                <a:r>
                  <a:rPr lang="de-DE" sz="1400" dirty="0" smtClean="0"/>
                  <a:t>)</a:t>
                </a:r>
                <a14:m>
                  <m:oMath xmlns:m="http://schemas.openxmlformats.org/officeDocument/2006/math">
                    <m:r>
                      <a:rPr lang="de-DE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de-DE" sz="1400" dirty="0" smtClean="0"/>
                  <a:t> Wachstum(BIP-real)+Wachstum (BIP-</a:t>
                </a:r>
                <a:r>
                  <a:rPr lang="de-DE" sz="1400" dirty="0" err="1" smtClean="0"/>
                  <a:t>Deflator</a:t>
                </a:r>
                <a:r>
                  <a:rPr lang="de-DE" sz="1400" dirty="0" smtClean="0"/>
                  <a:t>) z.B. 2019 14,26%</a:t>
                </a:r>
                <a:r>
                  <a:rPr lang="de-DE" sz="1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de-DE" sz="1400" dirty="0" smtClean="0"/>
                  <a:t>7,05%+6,74%. Da es hier um Wachstumsprozesse geht, also multiplikative Verknüpfungen, gelten die Additionen, die man häufig als „Faustregel“ findet nur als Näherung. Grundsätzlich kann man sich merken, dass bei Wachstumsraten &gt;10% der Fehler bei Addition zu groß wird  </a:t>
                </a:r>
                <a:endParaRPr lang="de-DE" sz="1400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23711"/>
                <a:ext cx="12192000" cy="949951"/>
              </a:xfrm>
              <a:prstGeom prst="rect">
                <a:avLst/>
              </a:prstGeom>
              <a:blipFill>
                <a:blip r:embed="rId4"/>
                <a:stretch>
                  <a:fillRect l="-150" t="-641" b="-64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45736"/>
              </p:ext>
            </p:extLst>
          </p:nvPr>
        </p:nvGraphicFramePr>
        <p:xfrm>
          <a:off x="1022989" y="472604"/>
          <a:ext cx="9921875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rbeitsblatt" r:id="rId5" imgW="9911002" imgH="2071935" progId="Excel.Sheet.12">
                  <p:embed/>
                </p:oleObj>
              </mc:Choice>
              <mc:Fallback>
                <p:oleObj name="Arbeitsblatt" r:id="rId5" imgW="9911002" imgH="2071935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2989" y="472604"/>
                        <a:ext cx="9921875" cy="207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315973" y="984449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1)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315973" y="134905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2</a:t>
            </a:r>
            <a:r>
              <a:rPr lang="de-DE" sz="1400" dirty="0" smtClean="0">
                <a:solidFill>
                  <a:srgbClr val="FF0000"/>
                </a:solidFill>
              </a:rPr>
              <a:t>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58480" y="1351859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3)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1873" y="1391305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4</a:t>
            </a:r>
            <a:r>
              <a:rPr lang="de-DE" sz="1400" dirty="0" smtClean="0">
                <a:solidFill>
                  <a:srgbClr val="FF0000"/>
                </a:solidFill>
              </a:rPr>
              <a:t>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69971" y="1349049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5)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46909" y="1349049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6</a:t>
            </a:r>
            <a:r>
              <a:rPr lang="de-DE" sz="1400" dirty="0" smtClean="0">
                <a:solidFill>
                  <a:srgbClr val="FF0000"/>
                </a:solidFill>
              </a:rPr>
              <a:t>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123847" y="1369472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7)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914201" y="984448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8</a:t>
            </a:r>
            <a:r>
              <a:rPr lang="de-DE" sz="1400" dirty="0" smtClean="0">
                <a:solidFill>
                  <a:srgbClr val="FF0000"/>
                </a:solidFill>
              </a:rPr>
              <a:t>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900785" y="135158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9</a:t>
            </a:r>
            <a:r>
              <a:rPr lang="de-DE" sz="1400" dirty="0" smtClean="0">
                <a:solidFill>
                  <a:srgbClr val="FF0000"/>
                </a:solidFill>
              </a:rPr>
              <a:t>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0638883" y="13490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10)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07005" y="2613658"/>
            <a:ext cx="4481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1) 0,9•100+2</a:t>
            </a:r>
            <a:r>
              <a:rPr lang="de-DE" sz="1400" dirty="0" smtClean="0">
                <a:solidFill>
                  <a:srgbClr val="FF0000"/>
                </a:solidFill>
              </a:rPr>
              <a:t>•200	Preise mal Mengen in EINEM Jahr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07005" y="2911110"/>
            <a:ext cx="1370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2</a:t>
            </a:r>
            <a:r>
              <a:rPr lang="de-DE" sz="1400" dirty="0" smtClean="0">
                <a:solidFill>
                  <a:srgbClr val="FF0000"/>
                </a:solidFill>
              </a:rPr>
              <a:t>) 1•100+2</a:t>
            </a:r>
            <a:r>
              <a:rPr lang="de-DE" sz="1400" dirty="0" smtClean="0">
                <a:solidFill>
                  <a:srgbClr val="FF0000"/>
                </a:solidFill>
              </a:rPr>
              <a:t>•210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907005" y="3205129"/>
            <a:ext cx="6510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3) </a:t>
            </a:r>
            <a:r>
              <a:rPr lang="de-DE" sz="1400" dirty="0" smtClean="0">
                <a:solidFill>
                  <a:srgbClr val="FF0000"/>
                </a:solidFill>
              </a:rPr>
              <a:t>100•</a:t>
            </a:r>
            <a:r>
              <a:rPr lang="de-DE" sz="1400" dirty="0" smtClean="0">
                <a:solidFill>
                  <a:srgbClr val="FF0000"/>
                </a:solidFill>
              </a:rPr>
              <a:t>520/490	Dreisatz: Wenn 490 100 entspricht, was entspricht dann 520?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907005" y="3445315"/>
            <a:ext cx="8902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4</a:t>
            </a:r>
            <a:r>
              <a:rPr lang="de-DE" sz="1400" dirty="0" smtClean="0">
                <a:solidFill>
                  <a:srgbClr val="FF0000"/>
                </a:solidFill>
              </a:rPr>
              <a:t>) (</a:t>
            </a:r>
            <a:r>
              <a:rPr lang="de-DE" sz="1400" dirty="0" smtClean="0">
                <a:solidFill>
                  <a:srgbClr val="FF0000"/>
                </a:solidFill>
              </a:rPr>
              <a:t>106,12-100)/100	Wert heute minus Wert gestern geteilt durch Wert gestern: Dies gilt bei JEDER Wachstumsrate!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07005" y="3753092"/>
            <a:ext cx="8749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5</a:t>
            </a:r>
            <a:r>
              <a:rPr lang="de-DE" sz="1400" dirty="0" smtClean="0">
                <a:solidFill>
                  <a:srgbClr val="FF0000"/>
                </a:solidFill>
              </a:rPr>
              <a:t>) </a:t>
            </a:r>
            <a:r>
              <a:rPr lang="de-DE" sz="1400" dirty="0" smtClean="0">
                <a:solidFill>
                  <a:srgbClr val="FF0000"/>
                </a:solidFill>
              </a:rPr>
              <a:t>0,9•100+2•210	Preise gestern mal Mengen heute. Bewertung der Produktion heute mit den Preisen gestern!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16623" y="4011702"/>
            <a:ext cx="1100262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6</a:t>
            </a:r>
            <a:r>
              <a:rPr lang="de-DE" sz="1400" dirty="0" smtClean="0">
                <a:solidFill>
                  <a:srgbClr val="FF0000"/>
                </a:solidFill>
              </a:rPr>
              <a:t>) </a:t>
            </a:r>
            <a:r>
              <a:rPr lang="de-DE" sz="1400" dirty="0" smtClean="0">
                <a:solidFill>
                  <a:srgbClr val="FF0000"/>
                </a:solidFill>
              </a:rPr>
              <a:t>100•</a:t>
            </a:r>
            <a:r>
              <a:rPr lang="de-DE" sz="1400" dirty="0" smtClean="0">
                <a:solidFill>
                  <a:srgbClr val="FF0000"/>
                </a:solidFill>
              </a:rPr>
              <a:t>520/490	Index gestern mal </a:t>
            </a:r>
            <a:r>
              <a:rPr lang="de-DE" sz="1400" dirty="0" err="1" smtClean="0">
                <a:solidFill>
                  <a:srgbClr val="FF0000"/>
                </a:solidFill>
              </a:rPr>
              <a:t>BIPreal</a:t>
            </a:r>
            <a:r>
              <a:rPr lang="de-DE" sz="1400" dirty="0" smtClean="0">
                <a:solidFill>
                  <a:srgbClr val="FF0000"/>
                </a:solidFill>
              </a:rPr>
              <a:t> heute geteilt </a:t>
            </a:r>
            <a:r>
              <a:rPr lang="de-DE" sz="1400" dirty="0" err="1" smtClean="0">
                <a:solidFill>
                  <a:srgbClr val="FF0000"/>
                </a:solidFill>
              </a:rPr>
              <a:t>BIPnom</a:t>
            </a:r>
            <a:r>
              <a:rPr lang="de-DE" sz="1400" dirty="0" smtClean="0">
                <a:solidFill>
                  <a:srgbClr val="FF0000"/>
                </a:solidFill>
              </a:rPr>
              <a:t> gestern. Dies ist die Verkettung, die in vielen Leerbüchern nicht erklärt, was 		unverständlich ist, da das Wirtschaftswachstum die vielleicht </a:t>
            </a:r>
            <a:r>
              <a:rPr lang="de-DE" sz="1400" dirty="0" err="1" smtClean="0">
                <a:solidFill>
                  <a:srgbClr val="FF0000"/>
                </a:solidFill>
              </a:rPr>
              <a:t>herausgehobenste</a:t>
            </a:r>
            <a:r>
              <a:rPr lang="de-DE" sz="1400" dirty="0" smtClean="0">
                <a:solidFill>
                  <a:srgbClr val="FF0000"/>
                </a:solidFill>
              </a:rPr>
              <a:t> ökonomische Kennzahl ist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907005" y="4430861"/>
            <a:ext cx="9584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7) (</a:t>
            </a:r>
            <a:r>
              <a:rPr lang="de-DE" sz="1400" dirty="0" smtClean="0">
                <a:solidFill>
                  <a:srgbClr val="FF0000"/>
                </a:solidFill>
              </a:rPr>
              <a:t>104,08-100)/100	Wert heute minus Wert gestern geteilt durch Wert gestern: Dies gilt bei JEDER Wachstumsrate! </a:t>
            </a:r>
            <a:r>
              <a:rPr lang="de-DE" sz="1400" dirty="0" smtClean="0">
                <a:solidFill>
                  <a:srgbClr val="FF0000"/>
                </a:solidFill>
              </a:rPr>
              <a:t>Siehe 4)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907005" y="4716177"/>
            <a:ext cx="770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8</a:t>
            </a:r>
            <a:r>
              <a:rPr lang="de-DE" sz="1400" dirty="0" smtClean="0">
                <a:solidFill>
                  <a:srgbClr val="FF0000"/>
                </a:solidFill>
              </a:rPr>
              <a:t>) </a:t>
            </a:r>
            <a:r>
              <a:rPr lang="de-DE" sz="1400" dirty="0" smtClean="0">
                <a:solidFill>
                  <a:srgbClr val="FF0000"/>
                </a:solidFill>
              </a:rPr>
              <a:t>100•100</a:t>
            </a:r>
            <a:r>
              <a:rPr lang="de-DE" sz="1400" dirty="0" smtClean="0">
                <a:solidFill>
                  <a:srgbClr val="FF0000"/>
                </a:solidFill>
              </a:rPr>
              <a:t>/100	Definition des BIP-</a:t>
            </a:r>
            <a:r>
              <a:rPr lang="de-DE" sz="1400" dirty="0" err="1" smtClean="0">
                <a:solidFill>
                  <a:srgbClr val="FF0000"/>
                </a:solidFill>
              </a:rPr>
              <a:t>Deflators</a:t>
            </a:r>
            <a:r>
              <a:rPr lang="de-DE" sz="1400" dirty="0" smtClean="0">
                <a:solidFill>
                  <a:srgbClr val="FF0000"/>
                </a:solidFill>
              </a:rPr>
              <a:t>: 100 mal Index-</a:t>
            </a:r>
            <a:r>
              <a:rPr lang="de-DE" sz="1400" dirty="0" err="1" smtClean="0">
                <a:solidFill>
                  <a:srgbClr val="FF0000"/>
                </a:solidFill>
              </a:rPr>
              <a:t>BIPnom</a:t>
            </a:r>
            <a:r>
              <a:rPr lang="de-DE" sz="1400" dirty="0" smtClean="0">
                <a:solidFill>
                  <a:srgbClr val="FF0000"/>
                </a:solidFill>
              </a:rPr>
              <a:t> geteilt durch </a:t>
            </a:r>
            <a:r>
              <a:rPr lang="de-DE" sz="1400" dirty="0" smtClean="0">
                <a:solidFill>
                  <a:srgbClr val="FF0000"/>
                </a:solidFill>
              </a:rPr>
              <a:t>Index-</a:t>
            </a:r>
            <a:r>
              <a:rPr lang="de-DE" sz="1400" dirty="0" err="1" smtClean="0">
                <a:solidFill>
                  <a:srgbClr val="FF0000"/>
                </a:solidFill>
              </a:rPr>
              <a:t>BIPreal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907004" y="4989396"/>
            <a:ext cx="770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9) </a:t>
            </a:r>
            <a:r>
              <a:rPr lang="de-DE" sz="1400" dirty="0" smtClean="0">
                <a:solidFill>
                  <a:srgbClr val="FF0000"/>
                </a:solidFill>
              </a:rPr>
              <a:t>100•106,12</a:t>
            </a:r>
            <a:r>
              <a:rPr lang="de-DE" sz="1400" dirty="0" smtClean="0">
                <a:solidFill>
                  <a:srgbClr val="FF0000"/>
                </a:solidFill>
              </a:rPr>
              <a:t>/104,08	Definition des BIP-</a:t>
            </a:r>
            <a:r>
              <a:rPr lang="de-DE" sz="1400" dirty="0" err="1" smtClean="0">
                <a:solidFill>
                  <a:srgbClr val="FF0000"/>
                </a:solidFill>
              </a:rPr>
              <a:t>Deflators</a:t>
            </a:r>
            <a:r>
              <a:rPr lang="de-DE" sz="1400" dirty="0" smtClean="0">
                <a:solidFill>
                  <a:srgbClr val="FF0000"/>
                </a:solidFill>
              </a:rPr>
              <a:t>: 100 mal Index-</a:t>
            </a:r>
            <a:r>
              <a:rPr lang="de-DE" sz="1400" dirty="0" err="1" smtClean="0">
                <a:solidFill>
                  <a:srgbClr val="FF0000"/>
                </a:solidFill>
              </a:rPr>
              <a:t>BIPnom</a:t>
            </a:r>
            <a:r>
              <a:rPr lang="de-DE" sz="1400" dirty="0" smtClean="0">
                <a:solidFill>
                  <a:srgbClr val="FF0000"/>
                </a:solidFill>
              </a:rPr>
              <a:t> geteilt durch </a:t>
            </a:r>
            <a:r>
              <a:rPr lang="de-DE" sz="1400" dirty="0" smtClean="0">
                <a:solidFill>
                  <a:srgbClr val="FF0000"/>
                </a:solidFill>
              </a:rPr>
              <a:t>Index-</a:t>
            </a:r>
            <a:r>
              <a:rPr lang="de-DE" sz="1400" dirty="0" err="1" smtClean="0">
                <a:solidFill>
                  <a:srgbClr val="FF0000"/>
                </a:solidFill>
              </a:rPr>
              <a:t>BIPreal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90958" y="5240154"/>
            <a:ext cx="10053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10) (</a:t>
            </a:r>
            <a:r>
              <a:rPr lang="de-DE" sz="1400" dirty="0" smtClean="0">
                <a:solidFill>
                  <a:srgbClr val="FF0000"/>
                </a:solidFill>
              </a:rPr>
              <a:t>101,96-100)/100	Wert heute minus Wert gestern geteilt durch Wert gestern: Dies gilt bei JEDER Wachstumsrate! </a:t>
            </a:r>
            <a:r>
              <a:rPr lang="de-DE" sz="1400" dirty="0" smtClean="0">
                <a:solidFill>
                  <a:srgbClr val="FF0000"/>
                </a:solidFill>
              </a:rPr>
              <a:t>Siehe 4) und7)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05564" y="2585352"/>
            <a:ext cx="4804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Die übrigen Formeln sind in der Tabelle unterlegt, bitte auf die</a:t>
            </a:r>
          </a:p>
          <a:p>
            <a:r>
              <a:rPr lang="de-DE" sz="1400" b="1" dirty="0" smtClean="0">
                <a:solidFill>
                  <a:srgbClr val="FF0000"/>
                </a:solidFill>
              </a:rPr>
              <a:t>Tabelle doppelklicken!</a:t>
            </a:r>
            <a:endParaRPr lang="de-DE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Breitbild</PresentationFormat>
  <Paragraphs>26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Microsoft Excel-Arbeitsblatt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4</cp:revision>
  <dcterms:created xsi:type="dcterms:W3CDTF">2020-10-28T08:29:06Z</dcterms:created>
  <dcterms:modified xsi:type="dcterms:W3CDTF">2020-10-28T08:56:42Z</dcterms:modified>
</cp:coreProperties>
</file>