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05" y="5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CEF644-4435-4389-8EF1-06B1BAF7FDB1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1FBC72-7CCD-4CAF-B286-C86B287563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2925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22975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0DCDC-264D-403F-B006-49B5E65B172C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D1074-1FC9-498D-9618-41A10524BB1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9156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0DCDC-264D-403F-B006-49B5E65B172C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D1074-1FC9-498D-9618-41A10524BB1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0461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0DCDC-264D-403F-B006-49B5E65B172C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D1074-1FC9-498D-9618-41A10524BB1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1646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0DCDC-264D-403F-B006-49B5E65B172C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D1074-1FC9-498D-9618-41A10524BB1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2445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0DCDC-264D-403F-B006-49B5E65B172C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D1074-1FC9-498D-9618-41A10524BB1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3775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0DCDC-264D-403F-B006-49B5E65B172C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D1074-1FC9-498D-9618-41A10524BB1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8253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0DCDC-264D-403F-B006-49B5E65B172C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D1074-1FC9-498D-9618-41A10524BB1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1370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0DCDC-264D-403F-B006-49B5E65B172C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D1074-1FC9-498D-9618-41A10524BB1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1289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0DCDC-264D-403F-B006-49B5E65B172C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D1074-1FC9-498D-9618-41A10524BB1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2240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0DCDC-264D-403F-B006-49B5E65B172C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D1074-1FC9-498D-9618-41A10524BB1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5592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0DCDC-264D-403F-B006-49B5E65B172C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D1074-1FC9-498D-9618-41A10524BB1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2759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70DCDC-264D-403F-B006-49B5E65B172C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1D1074-1FC9-498D-9618-41A10524BB1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9508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13715" y="2627"/>
            <a:ext cx="7761950" cy="36932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pPr>
              <a:lnSpc>
                <a:spcPct val="100000"/>
              </a:lnSpc>
            </a:pPr>
            <a:r>
              <a:rPr lang="de-DE" sz="2400" b="1" dirty="0">
                <a:solidFill>
                  <a:srgbClr val="000000"/>
                </a:solidFill>
                <a:latin typeface="Arial"/>
              </a:rPr>
              <a:t>Beispiel</a:t>
            </a:r>
            <a:endParaRPr sz="2400" dirty="0"/>
          </a:p>
        </p:txBody>
      </p:sp>
      <p:sp>
        <p:nvSpPr>
          <p:cNvPr id="4" name="Textfeld 3"/>
          <p:cNvSpPr txBox="1"/>
          <p:nvPr/>
        </p:nvSpPr>
        <p:spPr>
          <a:xfrm>
            <a:off x="0" y="5534173"/>
            <a:ext cx="6865662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 smtClean="0"/>
              <a:t>Wichtig! Die Veränderungsrate des </a:t>
            </a:r>
            <a:r>
              <a:rPr lang="de-DE" sz="1400" dirty="0" smtClean="0"/>
              <a:t>BIP-</a:t>
            </a:r>
            <a:r>
              <a:rPr lang="de-DE" sz="1400" dirty="0" err="1" smtClean="0"/>
              <a:t>Deflators</a:t>
            </a:r>
            <a:r>
              <a:rPr lang="de-DE" sz="1633" dirty="0" smtClean="0"/>
              <a:t> repräsentiert den Preiseffekt!</a:t>
            </a:r>
            <a:endParaRPr lang="de-DE" sz="1633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feld 4"/>
              <p:cNvSpPr txBox="1"/>
              <p:nvPr/>
            </p:nvSpPr>
            <p:spPr>
              <a:xfrm>
                <a:off x="0" y="5823711"/>
                <a:ext cx="12192000" cy="949951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r>
                  <a:rPr lang="de-DE" sz="1400" dirty="0" smtClean="0"/>
                  <a:t>Außerdem sehen wir hier das gängige Ergebnis, dass grundsätzlich gilt:</a:t>
                </a:r>
              </a:p>
              <a:p>
                <a:r>
                  <a:rPr lang="de-DE" sz="1400" dirty="0" smtClean="0"/>
                  <a:t>Wachstum(BIP-</a:t>
                </a:r>
                <a:r>
                  <a:rPr lang="de-DE" sz="1400" dirty="0" err="1" smtClean="0"/>
                  <a:t>nom</a:t>
                </a:r>
                <a:r>
                  <a:rPr lang="de-DE" sz="1400" dirty="0" smtClean="0"/>
                  <a:t>)</a:t>
                </a:r>
                <a14:m>
                  <m:oMath xmlns:m="http://schemas.openxmlformats.org/officeDocument/2006/math">
                    <m:r>
                      <a:rPr lang="de-DE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de-DE" sz="1400" dirty="0" smtClean="0"/>
                  <a:t> Wachstum(BIP-real)+Wachstum (BIP-</a:t>
                </a:r>
                <a:r>
                  <a:rPr lang="de-DE" sz="1400" dirty="0" err="1" smtClean="0"/>
                  <a:t>Deflator</a:t>
                </a:r>
                <a:r>
                  <a:rPr lang="de-DE" sz="1400" dirty="0" smtClean="0"/>
                  <a:t>) z.B. 2019 14,26%</a:t>
                </a:r>
                <a:r>
                  <a:rPr lang="de-DE" sz="1400" dirty="0" smtClean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DE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de-DE" sz="1400" dirty="0" smtClean="0"/>
                  <a:t>7,05%+6,74%. Da es hier um Wachstumsprozesse geht, also multiplikative Verknüpfungen, gelten die Additionen, die man häufig als „Faustregel“ findet nur als Näherung. Grundsätzlich kann man sich merken, dass bei Wachstumsraten &gt;10% der Fehler bei Addition zu groß wird  </a:t>
                </a:r>
                <a:endParaRPr lang="de-DE" sz="1400" dirty="0"/>
              </a:p>
            </p:txBody>
          </p:sp>
        </mc:Choice>
        <mc:Fallback>
          <p:sp>
            <p:nvSpPr>
              <p:cNvPr id="5" name="Textfeld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823711"/>
                <a:ext cx="12192000" cy="949951"/>
              </a:xfrm>
              <a:prstGeom prst="rect">
                <a:avLst/>
              </a:prstGeom>
              <a:blipFill>
                <a:blip r:embed="rId4"/>
                <a:stretch>
                  <a:fillRect l="-150" t="-641" b="-641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345736"/>
              </p:ext>
            </p:extLst>
          </p:nvPr>
        </p:nvGraphicFramePr>
        <p:xfrm>
          <a:off x="1022989" y="472604"/>
          <a:ext cx="9921875" cy="2071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Arbeitsblatt" r:id="rId5" imgW="9911002" imgH="2071935" progId="Excel.Sheet.12">
                  <p:embed/>
                </p:oleObj>
              </mc:Choice>
              <mc:Fallback>
                <p:oleObj name="Arbeitsblatt" r:id="rId5" imgW="9911002" imgH="2071935" progId="Excel.Sheet.12">
                  <p:embed/>
                  <p:pic>
                    <p:nvPicPr>
                      <p:cNvPr id="2" name="Objekt 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22989" y="472604"/>
                        <a:ext cx="9921875" cy="20716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feld 2"/>
          <p:cNvSpPr txBox="1"/>
          <p:nvPr/>
        </p:nvSpPr>
        <p:spPr>
          <a:xfrm>
            <a:off x="5315973" y="984449"/>
            <a:ext cx="3305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>
                <a:solidFill>
                  <a:srgbClr val="FF0000"/>
                </a:solidFill>
              </a:rPr>
              <a:t>1)</a:t>
            </a:r>
            <a:endParaRPr lang="de-DE" sz="1400" dirty="0">
              <a:solidFill>
                <a:srgbClr val="FF0000"/>
              </a:solidFill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5315973" y="1349050"/>
            <a:ext cx="3305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>
                <a:solidFill>
                  <a:srgbClr val="FF0000"/>
                </a:solidFill>
              </a:rPr>
              <a:t>2</a:t>
            </a:r>
            <a:r>
              <a:rPr lang="de-DE" sz="1400" dirty="0" smtClean="0">
                <a:solidFill>
                  <a:srgbClr val="FF0000"/>
                </a:solidFill>
              </a:rPr>
              <a:t>)</a:t>
            </a:r>
            <a:endParaRPr lang="de-DE" sz="1400" dirty="0">
              <a:solidFill>
                <a:srgbClr val="FF0000"/>
              </a:solidFill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6058480" y="1351859"/>
            <a:ext cx="3305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>
                <a:solidFill>
                  <a:srgbClr val="FF0000"/>
                </a:solidFill>
              </a:rPr>
              <a:t>3)</a:t>
            </a:r>
            <a:endParaRPr lang="de-DE" sz="1400" dirty="0">
              <a:solidFill>
                <a:srgbClr val="FF0000"/>
              </a:solidFill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6831873" y="1391305"/>
            <a:ext cx="3305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>
                <a:solidFill>
                  <a:srgbClr val="FF0000"/>
                </a:solidFill>
              </a:rPr>
              <a:t>4</a:t>
            </a:r>
            <a:r>
              <a:rPr lang="de-DE" sz="1400" dirty="0" smtClean="0">
                <a:solidFill>
                  <a:srgbClr val="FF0000"/>
                </a:solidFill>
              </a:rPr>
              <a:t>)</a:t>
            </a:r>
            <a:endParaRPr lang="de-DE" sz="1400" dirty="0">
              <a:solidFill>
                <a:srgbClr val="FF0000"/>
              </a:solidFill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7569971" y="1349049"/>
            <a:ext cx="3305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>
                <a:solidFill>
                  <a:srgbClr val="FF0000"/>
                </a:solidFill>
              </a:rPr>
              <a:t>5)</a:t>
            </a:r>
            <a:endParaRPr lang="de-DE" sz="1400" dirty="0">
              <a:solidFill>
                <a:srgbClr val="FF0000"/>
              </a:solidFill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8346909" y="1349049"/>
            <a:ext cx="3305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>
                <a:solidFill>
                  <a:srgbClr val="FF0000"/>
                </a:solidFill>
              </a:rPr>
              <a:t>6</a:t>
            </a:r>
            <a:r>
              <a:rPr lang="de-DE" sz="1400" dirty="0" smtClean="0">
                <a:solidFill>
                  <a:srgbClr val="FF0000"/>
                </a:solidFill>
              </a:rPr>
              <a:t>)</a:t>
            </a:r>
            <a:endParaRPr lang="de-DE" sz="1400" dirty="0">
              <a:solidFill>
                <a:srgbClr val="FF0000"/>
              </a:solidFill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9123847" y="1369472"/>
            <a:ext cx="3305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>
                <a:solidFill>
                  <a:srgbClr val="FF0000"/>
                </a:solidFill>
              </a:rPr>
              <a:t>7)</a:t>
            </a:r>
            <a:endParaRPr lang="de-DE" sz="1400" dirty="0">
              <a:solidFill>
                <a:srgbClr val="FF0000"/>
              </a:solidFill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9914201" y="984448"/>
            <a:ext cx="3305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>
                <a:solidFill>
                  <a:srgbClr val="FF0000"/>
                </a:solidFill>
              </a:rPr>
              <a:t>8</a:t>
            </a:r>
            <a:r>
              <a:rPr lang="de-DE" sz="1400" dirty="0" smtClean="0">
                <a:solidFill>
                  <a:srgbClr val="FF0000"/>
                </a:solidFill>
              </a:rPr>
              <a:t>)</a:t>
            </a:r>
            <a:endParaRPr lang="de-DE" sz="1400" dirty="0">
              <a:solidFill>
                <a:srgbClr val="FF0000"/>
              </a:solidFill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9900785" y="1351583"/>
            <a:ext cx="3305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>
                <a:solidFill>
                  <a:srgbClr val="FF0000"/>
                </a:solidFill>
              </a:rPr>
              <a:t>9</a:t>
            </a:r>
            <a:r>
              <a:rPr lang="de-DE" sz="1400" dirty="0" smtClean="0">
                <a:solidFill>
                  <a:srgbClr val="FF0000"/>
                </a:solidFill>
              </a:rPr>
              <a:t>)</a:t>
            </a:r>
            <a:endParaRPr lang="de-DE" sz="1400" dirty="0">
              <a:solidFill>
                <a:srgbClr val="FF0000"/>
              </a:solidFill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10638883" y="1349048"/>
            <a:ext cx="4219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>
                <a:solidFill>
                  <a:srgbClr val="FF0000"/>
                </a:solidFill>
              </a:rPr>
              <a:t>10)</a:t>
            </a:r>
            <a:endParaRPr lang="de-DE" sz="1400" dirty="0">
              <a:solidFill>
                <a:srgbClr val="FF0000"/>
              </a:solidFill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907005" y="2613658"/>
            <a:ext cx="44816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>
                <a:solidFill>
                  <a:srgbClr val="FF0000"/>
                </a:solidFill>
              </a:rPr>
              <a:t>1) 0,9•100+2</a:t>
            </a:r>
            <a:r>
              <a:rPr lang="de-DE" sz="1400" dirty="0" smtClean="0">
                <a:solidFill>
                  <a:srgbClr val="FF0000"/>
                </a:solidFill>
              </a:rPr>
              <a:t>•200	Preise mal Mengen in EINEM Jahr</a:t>
            </a:r>
            <a:endParaRPr lang="de-DE" sz="1400" dirty="0">
              <a:solidFill>
                <a:srgbClr val="FF0000"/>
              </a:solidFill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907005" y="2911110"/>
            <a:ext cx="13708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>
                <a:solidFill>
                  <a:srgbClr val="FF0000"/>
                </a:solidFill>
              </a:rPr>
              <a:t>2</a:t>
            </a:r>
            <a:r>
              <a:rPr lang="de-DE" sz="1400" dirty="0" smtClean="0">
                <a:solidFill>
                  <a:srgbClr val="FF0000"/>
                </a:solidFill>
              </a:rPr>
              <a:t>) 1•100+2</a:t>
            </a:r>
            <a:r>
              <a:rPr lang="de-DE" sz="1400" dirty="0" smtClean="0">
                <a:solidFill>
                  <a:srgbClr val="FF0000"/>
                </a:solidFill>
              </a:rPr>
              <a:t>•210</a:t>
            </a:r>
            <a:endParaRPr lang="de-DE" sz="1400" dirty="0">
              <a:solidFill>
                <a:srgbClr val="FF0000"/>
              </a:solidFill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907005" y="3205129"/>
            <a:ext cx="6510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>
                <a:solidFill>
                  <a:srgbClr val="FF0000"/>
                </a:solidFill>
              </a:rPr>
              <a:t>3) </a:t>
            </a:r>
            <a:r>
              <a:rPr lang="de-DE" sz="1400" dirty="0" smtClean="0">
                <a:solidFill>
                  <a:srgbClr val="FF0000"/>
                </a:solidFill>
              </a:rPr>
              <a:t>100•</a:t>
            </a:r>
            <a:r>
              <a:rPr lang="de-DE" sz="1400" dirty="0" smtClean="0">
                <a:solidFill>
                  <a:srgbClr val="FF0000"/>
                </a:solidFill>
              </a:rPr>
              <a:t>520/490	Dreisatz: Wenn 490 100 entspricht, was entspricht dann 520?</a:t>
            </a:r>
            <a:endParaRPr lang="de-DE" sz="1400" dirty="0">
              <a:solidFill>
                <a:srgbClr val="FF0000"/>
              </a:solidFill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907005" y="3445315"/>
            <a:ext cx="89029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>
                <a:solidFill>
                  <a:srgbClr val="FF0000"/>
                </a:solidFill>
              </a:rPr>
              <a:t>4</a:t>
            </a:r>
            <a:r>
              <a:rPr lang="de-DE" sz="1400" dirty="0" smtClean="0">
                <a:solidFill>
                  <a:srgbClr val="FF0000"/>
                </a:solidFill>
              </a:rPr>
              <a:t>) (</a:t>
            </a:r>
            <a:r>
              <a:rPr lang="de-DE" sz="1400" dirty="0" smtClean="0">
                <a:solidFill>
                  <a:srgbClr val="FF0000"/>
                </a:solidFill>
              </a:rPr>
              <a:t>106,12-100)/100	Wert heute minus Wert gestern geteilt durch Wert gestern: Dies gilt bei JEDER Wachstumsrate!</a:t>
            </a:r>
            <a:endParaRPr lang="de-DE" sz="1400" dirty="0">
              <a:solidFill>
                <a:srgbClr val="FF0000"/>
              </a:solidFill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907005" y="3753092"/>
            <a:ext cx="87496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>
                <a:solidFill>
                  <a:srgbClr val="FF0000"/>
                </a:solidFill>
              </a:rPr>
              <a:t>5</a:t>
            </a:r>
            <a:r>
              <a:rPr lang="de-DE" sz="1400" dirty="0" smtClean="0">
                <a:solidFill>
                  <a:srgbClr val="FF0000"/>
                </a:solidFill>
              </a:rPr>
              <a:t>) </a:t>
            </a:r>
            <a:r>
              <a:rPr lang="de-DE" sz="1400" dirty="0" smtClean="0">
                <a:solidFill>
                  <a:srgbClr val="FF0000"/>
                </a:solidFill>
              </a:rPr>
              <a:t>0,9•100+2•210	Preise gestern mal Mengen heute. Bewertung der Produktion heute mit den Preisen gestern!</a:t>
            </a:r>
          </a:p>
        </p:txBody>
      </p:sp>
      <p:sp>
        <p:nvSpPr>
          <p:cNvPr id="22" name="Textfeld 21"/>
          <p:cNvSpPr txBox="1"/>
          <p:nvPr/>
        </p:nvSpPr>
        <p:spPr>
          <a:xfrm>
            <a:off x="916623" y="4011702"/>
            <a:ext cx="11002627" cy="3077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1400" dirty="0">
                <a:solidFill>
                  <a:srgbClr val="FF0000"/>
                </a:solidFill>
              </a:rPr>
              <a:t>6</a:t>
            </a:r>
            <a:r>
              <a:rPr lang="de-DE" sz="1400" dirty="0" smtClean="0">
                <a:solidFill>
                  <a:srgbClr val="FF0000"/>
                </a:solidFill>
              </a:rPr>
              <a:t>) </a:t>
            </a:r>
            <a:r>
              <a:rPr lang="de-DE" sz="1400" dirty="0" smtClean="0">
                <a:solidFill>
                  <a:srgbClr val="FF0000"/>
                </a:solidFill>
              </a:rPr>
              <a:t>100•</a:t>
            </a:r>
            <a:r>
              <a:rPr lang="de-DE" sz="1400" dirty="0" smtClean="0">
                <a:solidFill>
                  <a:srgbClr val="FF0000"/>
                </a:solidFill>
              </a:rPr>
              <a:t>520/490	Index gestern mal </a:t>
            </a:r>
            <a:r>
              <a:rPr lang="de-DE" sz="1400" dirty="0" err="1" smtClean="0">
                <a:solidFill>
                  <a:srgbClr val="FF0000"/>
                </a:solidFill>
              </a:rPr>
              <a:t>BIPreal</a:t>
            </a:r>
            <a:r>
              <a:rPr lang="de-DE" sz="1400" dirty="0" smtClean="0">
                <a:solidFill>
                  <a:srgbClr val="FF0000"/>
                </a:solidFill>
              </a:rPr>
              <a:t> heute geteilt </a:t>
            </a:r>
            <a:r>
              <a:rPr lang="de-DE" sz="1400" dirty="0" err="1" smtClean="0">
                <a:solidFill>
                  <a:srgbClr val="FF0000"/>
                </a:solidFill>
              </a:rPr>
              <a:t>BIPnom</a:t>
            </a:r>
            <a:r>
              <a:rPr lang="de-DE" sz="1400" dirty="0" smtClean="0">
                <a:solidFill>
                  <a:srgbClr val="FF0000"/>
                </a:solidFill>
              </a:rPr>
              <a:t> gestern. Dies ist die Verkettung, die in vielen Leerbüchern nicht erklärt, was 		unverständlich ist, da das Wirtschaftswachstum die vielleicht </a:t>
            </a:r>
            <a:r>
              <a:rPr lang="de-DE" sz="1400" dirty="0" err="1" smtClean="0">
                <a:solidFill>
                  <a:srgbClr val="FF0000"/>
                </a:solidFill>
              </a:rPr>
              <a:t>herausgehobenste</a:t>
            </a:r>
            <a:r>
              <a:rPr lang="de-DE" sz="1400" dirty="0" smtClean="0">
                <a:solidFill>
                  <a:srgbClr val="FF0000"/>
                </a:solidFill>
              </a:rPr>
              <a:t> ökonomische Kennzahl ist</a:t>
            </a:r>
            <a:endParaRPr lang="de-DE" sz="1400" dirty="0">
              <a:solidFill>
                <a:srgbClr val="FF0000"/>
              </a:solidFill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907005" y="4430861"/>
            <a:ext cx="95842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>
                <a:solidFill>
                  <a:srgbClr val="FF0000"/>
                </a:solidFill>
              </a:rPr>
              <a:t>7) (</a:t>
            </a:r>
            <a:r>
              <a:rPr lang="de-DE" sz="1400" dirty="0" smtClean="0">
                <a:solidFill>
                  <a:srgbClr val="FF0000"/>
                </a:solidFill>
              </a:rPr>
              <a:t>104,08-100)/100	Wert heute minus Wert gestern geteilt durch Wert gestern: Dies gilt bei JEDER Wachstumsrate! </a:t>
            </a:r>
            <a:r>
              <a:rPr lang="de-DE" sz="1400" dirty="0" smtClean="0">
                <a:solidFill>
                  <a:srgbClr val="FF0000"/>
                </a:solidFill>
              </a:rPr>
              <a:t>Siehe 4)</a:t>
            </a:r>
            <a:endParaRPr lang="de-DE" sz="1400" dirty="0">
              <a:solidFill>
                <a:srgbClr val="FF0000"/>
              </a:solidFill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907005" y="4716177"/>
            <a:ext cx="7708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>
                <a:solidFill>
                  <a:srgbClr val="FF0000"/>
                </a:solidFill>
              </a:rPr>
              <a:t>8</a:t>
            </a:r>
            <a:r>
              <a:rPr lang="de-DE" sz="1400" dirty="0" smtClean="0">
                <a:solidFill>
                  <a:srgbClr val="FF0000"/>
                </a:solidFill>
              </a:rPr>
              <a:t>) </a:t>
            </a:r>
            <a:r>
              <a:rPr lang="de-DE" sz="1400" dirty="0" smtClean="0">
                <a:solidFill>
                  <a:srgbClr val="FF0000"/>
                </a:solidFill>
              </a:rPr>
              <a:t>100•100</a:t>
            </a:r>
            <a:r>
              <a:rPr lang="de-DE" sz="1400" dirty="0" smtClean="0">
                <a:solidFill>
                  <a:srgbClr val="FF0000"/>
                </a:solidFill>
              </a:rPr>
              <a:t>/100	Definition des BIP-</a:t>
            </a:r>
            <a:r>
              <a:rPr lang="de-DE" sz="1400" dirty="0" err="1" smtClean="0">
                <a:solidFill>
                  <a:srgbClr val="FF0000"/>
                </a:solidFill>
              </a:rPr>
              <a:t>Deflators</a:t>
            </a:r>
            <a:r>
              <a:rPr lang="de-DE" sz="1400" dirty="0" smtClean="0">
                <a:solidFill>
                  <a:srgbClr val="FF0000"/>
                </a:solidFill>
              </a:rPr>
              <a:t>: 100 mal Index-</a:t>
            </a:r>
            <a:r>
              <a:rPr lang="de-DE" sz="1400" dirty="0" err="1" smtClean="0">
                <a:solidFill>
                  <a:srgbClr val="FF0000"/>
                </a:solidFill>
              </a:rPr>
              <a:t>BIPnom</a:t>
            </a:r>
            <a:r>
              <a:rPr lang="de-DE" sz="1400" dirty="0" smtClean="0">
                <a:solidFill>
                  <a:srgbClr val="FF0000"/>
                </a:solidFill>
              </a:rPr>
              <a:t> geteilt durch </a:t>
            </a:r>
            <a:r>
              <a:rPr lang="de-DE" sz="1400" dirty="0" smtClean="0">
                <a:solidFill>
                  <a:srgbClr val="FF0000"/>
                </a:solidFill>
              </a:rPr>
              <a:t>Index-</a:t>
            </a:r>
            <a:r>
              <a:rPr lang="de-DE" sz="1400" dirty="0" err="1" smtClean="0">
                <a:solidFill>
                  <a:srgbClr val="FF0000"/>
                </a:solidFill>
              </a:rPr>
              <a:t>BIPreal</a:t>
            </a:r>
            <a:endParaRPr lang="de-DE" sz="1400" dirty="0">
              <a:solidFill>
                <a:srgbClr val="FF0000"/>
              </a:solidFill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907004" y="4989396"/>
            <a:ext cx="7708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>
                <a:solidFill>
                  <a:srgbClr val="FF0000"/>
                </a:solidFill>
              </a:rPr>
              <a:t>9) </a:t>
            </a:r>
            <a:r>
              <a:rPr lang="de-DE" sz="1400" dirty="0" smtClean="0">
                <a:solidFill>
                  <a:srgbClr val="FF0000"/>
                </a:solidFill>
              </a:rPr>
              <a:t>100•106,12</a:t>
            </a:r>
            <a:r>
              <a:rPr lang="de-DE" sz="1400" dirty="0" smtClean="0">
                <a:solidFill>
                  <a:srgbClr val="FF0000"/>
                </a:solidFill>
              </a:rPr>
              <a:t>/104,08	Definition des BIP-</a:t>
            </a:r>
            <a:r>
              <a:rPr lang="de-DE" sz="1400" dirty="0" err="1" smtClean="0">
                <a:solidFill>
                  <a:srgbClr val="FF0000"/>
                </a:solidFill>
              </a:rPr>
              <a:t>Deflators</a:t>
            </a:r>
            <a:r>
              <a:rPr lang="de-DE" sz="1400" dirty="0" smtClean="0">
                <a:solidFill>
                  <a:srgbClr val="FF0000"/>
                </a:solidFill>
              </a:rPr>
              <a:t>: 100 mal Index-</a:t>
            </a:r>
            <a:r>
              <a:rPr lang="de-DE" sz="1400" dirty="0" err="1" smtClean="0">
                <a:solidFill>
                  <a:srgbClr val="FF0000"/>
                </a:solidFill>
              </a:rPr>
              <a:t>BIPnom</a:t>
            </a:r>
            <a:r>
              <a:rPr lang="de-DE" sz="1400" dirty="0" smtClean="0">
                <a:solidFill>
                  <a:srgbClr val="FF0000"/>
                </a:solidFill>
              </a:rPr>
              <a:t> geteilt durch </a:t>
            </a:r>
            <a:r>
              <a:rPr lang="de-DE" sz="1400" dirty="0" smtClean="0">
                <a:solidFill>
                  <a:srgbClr val="FF0000"/>
                </a:solidFill>
              </a:rPr>
              <a:t>Index-</a:t>
            </a:r>
            <a:r>
              <a:rPr lang="de-DE" sz="1400" dirty="0" err="1" smtClean="0">
                <a:solidFill>
                  <a:srgbClr val="FF0000"/>
                </a:solidFill>
              </a:rPr>
              <a:t>BIPreal</a:t>
            </a:r>
            <a:endParaRPr lang="de-DE" sz="1400" dirty="0">
              <a:solidFill>
                <a:srgbClr val="FF0000"/>
              </a:solidFill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890958" y="5240154"/>
            <a:ext cx="100539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>
                <a:solidFill>
                  <a:srgbClr val="FF0000"/>
                </a:solidFill>
              </a:rPr>
              <a:t>10) (</a:t>
            </a:r>
            <a:r>
              <a:rPr lang="de-DE" sz="1400" dirty="0" smtClean="0">
                <a:solidFill>
                  <a:srgbClr val="FF0000"/>
                </a:solidFill>
              </a:rPr>
              <a:t>101,96-100)/100	Wert heute minus Wert gestern geteilt durch Wert gestern: Dies gilt bei JEDER Wachstumsrate! </a:t>
            </a:r>
            <a:r>
              <a:rPr lang="de-DE" sz="1400" dirty="0" smtClean="0">
                <a:solidFill>
                  <a:srgbClr val="FF0000"/>
                </a:solidFill>
              </a:rPr>
              <a:t>Siehe 4) und7)</a:t>
            </a:r>
            <a:endParaRPr lang="de-DE" sz="1400" dirty="0">
              <a:solidFill>
                <a:srgbClr val="FF0000"/>
              </a:solidFill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7305564" y="2585352"/>
            <a:ext cx="48045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b="1" dirty="0" smtClean="0">
                <a:solidFill>
                  <a:srgbClr val="FF0000"/>
                </a:solidFill>
              </a:rPr>
              <a:t>Die übrigen Formeln sind in der Tabelle unterlegt, bitte auf die</a:t>
            </a:r>
          </a:p>
          <a:p>
            <a:r>
              <a:rPr lang="de-DE" sz="1400" b="1" dirty="0" smtClean="0">
                <a:solidFill>
                  <a:srgbClr val="FF0000"/>
                </a:solidFill>
              </a:rPr>
              <a:t>Tabelle doppelklicken!</a:t>
            </a:r>
            <a:endParaRPr lang="de-DE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7043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3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1" grpId="0"/>
      <p:bldP spid="22" grpId="0"/>
      <p:bldP spid="23" grpId="0"/>
      <p:bldP spid="24" grpId="0"/>
      <p:bldP spid="25" grpId="0"/>
      <p:bldP spid="26" grpId="0"/>
      <p:bldP spid="27" grpId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316</Words>
  <Application>Microsoft Office PowerPoint</Application>
  <PresentationFormat>Breitbild</PresentationFormat>
  <Paragraphs>26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Office</vt:lpstr>
      <vt:lpstr>Microsoft Excel-Arbeitsblatt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Bernhard Köster</dc:creator>
  <cp:lastModifiedBy>Bernhard Köster</cp:lastModifiedBy>
  <cp:revision>4</cp:revision>
  <dcterms:created xsi:type="dcterms:W3CDTF">2020-10-28T08:29:06Z</dcterms:created>
  <dcterms:modified xsi:type="dcterms:W3CDTF">2020-10-28T08:56:42Z</dcterms:modified>
</cp:coreProperties>
</file>