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1372" r:id="rId2"/>
    <p:sldId id="257" r:id="rId3"/>
    <p:sldId id="485" r:id="rId4"/>
    <p:sldId id="486" r:id="rId5"/>
    <p:sldId id="1201" r:id="rId6"/>
    <p:sldId id="310" r:id="rId7"/>
    <p:sldId id="379" r:id="rId8"/>
    <p:sldId id="348" r:id="rId9"/>
    <p:sldId id="327" r:id="rId10"/>
    <p:sldId id="328" r:id="rId11"/>
    <p:sldId id="329" r:id="rId12"/>
    <p:sldId id="330" r:id="rId13"/>
    <p:sldId id="326" r:id="rId14"/>
    <p:sldId id="312" r:id="rId15"/>
    <p:sldId id="389" r:id="rId16"/>
    <p:sldId id="366" r:id="rId17"/>
    <p:sldId id="375" r:id="rId18"/>
    <p:sldId id="368" r:id="rId19"/>
    <p:sldId id="369" r:id="rId20"/>
    <p:sldId id="370" r:id="rId21"/>
    <p:sldId id="376" r:id="rId22"/>
    <p:sldId id="972" r:id="rId23"/>
    <p:sldId id="1370" r:id="rId24"/>
    <p:sldId id="1040" r:id="rId25"/>
    <p:sldId id="423" r:id="rId26"/>
  </p:sldIdLst>
  <p:sldSz cx="12192000" cy="6858000"/>
  <p:notesSz cx="6865938" cy="99980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3227" autoAdjust="0"/>
  </p:normalViewPr>
  <p:slideViewPr>
    <p:cSldViewPr snapToGrid="0">
      <p:cViewPr varScale="1">
        <p:scale>
          <a:sx n="105" d="100"/>
          <a:sy n="105" d="100"/>
        </p:scale>
        <p:origin x="8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24T11:16:20.13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2680 445 11115,'-5'-12'1190,"-4"-9"-812,-2 1 1,0 0-1,-1 1 1,-1 1-1,-1 0 1,0 0-1,-1 2 0,-32-27 1,5 13-171,-1 1 0,-1 3 0,-1 2 1,-2 2-1,0 2 0,-1 1 0,-1 3 0,0 3 0,-1 1 1,-1 2-1,-62-3 0,42 9-8,0 3 0,0 3 1,1 3-1,-1 3 0,1 3 0,1 3 1,-110 38-1,83-14-113,2 3 1,2 5 0,2 3-1,3 5 1,2 3 0,2 4-1,3 4 1,3 3-1,3 3 1,3 3 0,-74 102-1,123-146-38,1 1-1,1 1 0,2 1 0,1 1 1,-19 54-1,31-75-38,1 0 1,1 0-1,0 1 0,1-1 1,0 1-1,1 0 0,0 0 1,1-1-1,1 1 0,0 0 1,1 0-1,1-1 0,0 1 1,1-1-1,0 0 0,1 0 1,0 0-1,9 15 0,1-8 64,1 0-1,0-1 1,1-1-1,2 0 1,-1-1-1,2-1 1,0-1-1,1-1 1,0-1 0,1 0-1,1-2 1,37 13-1,2-2 141,1-3-1,0-3 0,109 13 1,-22-15 94,0-7 0,0-6-1,1-6 1,-2-7 0,1-7 0,-2-6 0,-1-7 0,210-73 0,-276 76-196,-1-4 0,-2-3 0,-1-4 0,139-96 0,-184 111-61,-1-2-1,-2-1 1,0-1-1,-2-1 1,30-44-1,-42 52-19,-1-2 0,0 0 0,-3-1 0,0 0 0,-1 0 0,-1-1 0,-2-1 0,8-45 0,-13 55-19,0 0 0,-1 0-1,-1 0 1,0 0 0,-2 0 0,0 0 0,0 0 0,-2 1-1,0-1 1,-1 1 0,-1 0 0,0 0 0,-1 1 0,-1 0 0,0 0-1,-1 0 1,0 1 0,-2 1 0,1 0 0,-2 0 0,0 1-1,-14-12 1,-2 3-36,-1 1 1,-1 2-1,0 1 0,-2 1 0,0 2 1,0 1-1,-1 1 0,-46-9 0,-22 0-218,-156-11-1,-180 19-4682,380 14 3369,-51-1-3969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501640"/>
          </a:xfrm>
          <a:prstGeom prst="rect">
            <a:avLst/>
          </a:prstGeom>
        </p:spPr>
        <p:txBody>
          <a:bodyPr vert="horz" lIns="96359" tIns="48180" rIns="96359" bIns="48180" rtlCol="0"/>
          <a:lstStyle>
            <a:lvl1pPr algn="r">
              <a:defRPr sz="1300"/>
            </a:lvl1pPr>
          </a:lstStyle>
          <a:p>
            <a:fld id="{0524BEED-E0BF-4555-8E2F-C31A69315841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9" tIns="48180" rIns="96359" bIns="4818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</p:spPr>
        <p:txBody>
          <a:bodyPr vert="horz" lIns="96359" tIns="48180" rIns="96359" bIns="4818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</p:spPr>
        <p:txBody>
          <a:bodyPr vert="horz" lIns="96359" tIns="48180" rIns="96359" bIns="48180" rtlCol="0" anchor="b"/>
          <a:lstStyle>
            <a:lvl1pPr algn="r">
              <a:defRPr sz="1300"/>
            </a:lvl1pPr>
          </a:lstStyle>
          <a:p>
            <a:fld id="{B85F1F99-80BC-4C62-BD17-0AD959982CD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8330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5pPr>
            <a:lvl6pPr marL="2806970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6pPr>
            <a:lvl7pPr marL="3317328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7pPr>
            <a:lvl8pPr marL="3827687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8pPr>
            <a:lvl9pPr marL="4338045" indent="-255180" defTabSz="501498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808066" algn="l"/>
                <a:tab pos="1614363" algn="l"/>
                <a:tab pos="2425974" algn="l"/>
                <a:tab pos="3232268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654DD85-E7C0-41FF-966F-0F038781302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544513" y="895350"/>
            <a:ext cx="7974013" cy="4486275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74" y="5679253"/>
            <a:ext cx="5054505" cy="5379134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2085" tIns="51041" rIns="102085" bIns="51041" anchor="ctr"/>
          <a:lstStyle/>
          <a:p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10730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33334B05-98D5-4FA7-B331-874ED2CB13B9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BA0E7716-4F65-4B76-8FC5-7B1BD20C5EA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215900" y="823913"/>
            <a:ext cx="7235825" cy="407035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0584" y="5155469"/>
            <a:ext cx="5444344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3809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4731750C-C2D9-4EA0-92BE-F14DF5E7411F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2544C13F-9959-4DF1-9B30-B723B52168F1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B0D5615-F20B-4D76-B320-60E40A97873D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45B7816-A449-4EA6-BADC-09902857C389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6BCA0C5D-FFD6-43C2-8CEA-75241ABDFBD8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5pPr>
            <a:lvl6pPr marL="2649885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6pPr>
            <a:lvl7pPr marL="3131683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7pPr>
            <a:lvl8pPr marL="3613480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8pPr>
            <a:lvl9pPr marL="4095278" indent="-240899" defTabSz="47343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62846" algn="l"/>
                <a:tab pos="1524019" algn="l"/>
                <a:tab pos="2290211" algn="l"/>
                <a:tab pos="3051383" algn="l"/>
              </a:tabLst>
              <a:defRPr sz="13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14313" y="812800"/>
            <a:ext cx="7237413" cy="4071938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334" y="5156994"/>
            <a:ext cx="4998466" cy="4884476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154249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 eaLnBrk="0" hangingPunct="0">
              <a:spcBef>
                <a:spcPct val="30000"/>
              </a:spcBef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6213" algn="l"/>
                <a:tab pos="2173288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FBB0B2E0-68E2-4CAC-B6D2-A9DB2FAAD935}" type="slidenum">
              <a:rPr lang="de-DE" altLang="de-DE" smtClean="0">
                <a:latin typeface="Sparkasse Rg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de-DE" altLang="de-DE">
              <a:latin typeface="Sparkasse Rg" pitchFamily="34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2950"/>
            <a:ext cx="6619875" cy="3724275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3288" y="4716463"/>
            <a:ext cx="4992687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83768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112713" y="889000"/>
            <a:ext cx="7791451" cy="438308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686594" y="4811574"/>
            <a:ext cx="5492750" cy="281967"/>
          </a:xfrm>
        </p:spPr>
        <p:txBody>
          <a:bodyPr>
            <a:sp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615CB2-164D-45E6-81B7-F9CF999FD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FC8AC0E-B42C-4009-94F5-37F408DD0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FCB69C-750A-416A-B650-4459DCD8B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D7216FC-CDDA-4FC7-856F-6D1BF765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07EAD6-C532-4CB3-BDD4-5B25A832A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9112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A77072-9838-42DE-9738-1E38E8CA4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FA340A-F7F9-4297-A59B-8597B8C5D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F45680-A9F5-47DC-9FEE-218898FF4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EA3E5B-4D65-4F5C-AA51-BE434200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9447C8-8C37-4773-8BD4-CF43165FA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961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5835BA-3C4B-49D3-8BA5-2B5FB9691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578CB4-1C3A-4F80-A91B-B36E5963B8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A7463A4-F863-4846-804B-5B4B35AF4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CC99560-DED2-44F0-A62A-C280BA67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446564-D7E0-4FC7-84EB-EDC4C0D5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76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12DBB5-E341-4F05-9A36-02A7A279A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AFA02BB-95C1-46BD-A783-3D7A0FEF9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88EF066-687C-42E1-9080-B54BFAE44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6A4718D-56E8-457D-87D1-B9F47998A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78FD24A-9CF2-4CD7-8B3E-2F775593A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16550E-EAAF-4911-A231-2907F17E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998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3FD2C-65F5-4272-BDFB-8F7379263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D78C2D-0DE4-4D23-82CD-7330DE94D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3BADA4-F8AA-4D37-BC58-CE0545591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A8DC1A4-70D5-4838-A2A2-52A9F27F2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731E668-ED59-4B2B-B32E-FD24F4577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FF5175B-967C-43EC-A81E-DB8AE2DD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C18A539-8D53-4E47-BEB3-A02BA46AA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E9B1300-DECA-4AAA-AEC4-6D613B117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94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9E8FD-3A8F-45F0-918D-433651BC4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E34814-E549-4F5D-BBDA-26EA8D1EA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5817922-9D56-4558-BA69-BDAD2C1C0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5B991F-7519-4BA1-983B-70277BC27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072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E3B0A2-06E1-43B4-B3A5-C1BEE069D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55C4017-C068-43F7-8C83-D20824A7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2927ED-0109-42D7-A20B-363532393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17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810113-C27D-4DFD-AB0F-A090B7517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6794ED-E4E3-4CAB-9803-58C798D7C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075357A-B974-4F7C-BD2F-AD88D5954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D0F3F03-70D5-4E57-822E-36E24CA5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F198CB-399D-4196-AD5E-C3E822C24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7466C0-BC3C-4E32-9B9C-817462FE4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0838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0B12A0-FA96-4F2D-BBD1-D18DB12FE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862DB75-3F7B-4F33-A6A3-DF686245E0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4915E9-990C-46A4-BAB7-FC6217343C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D1CB4F7-2473-473C-9668-000BC70C5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87A5594-DD81-4A7F-8819-122D3F36A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9ED47D4-6DE6-44B6-9583-46117EB1B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7107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F5622B-77DC-4621-9F34-AAB053DB0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2D3FE9F-066E-48C2-A6E9-6A535EE52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8923FA-6CAC-4572-A797-292068B6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846BFD5-5C63-412F-9FE3-D7DE010F3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298081-41C9-44DC-ADE1-6A320FEE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9943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3BC5AE35-7A10-4D44-85E7-23D69967D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1766F43-CBDD-4128-9318-2F1BBB7E36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8ADD35-D1AC-44EE-AB57-95A3D90A4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6509-52CD-4576-A1AB-8D0CC0C7B472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7B51C0-C5FE-43BD-B471-BE358A075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4627E67-7EB3-4AC3-8844-CFDC3F66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7108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997200" y="2401889"/>
            <a:ext cx="8595784" cy="90963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4781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528A667-8FFB-4005-AC59-C410C8413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A12286-93FF-421B-8567-169718828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A553E2-6455-47F5-801A-FAB9452252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66509-52CD-4576-A1AB-8D0CC0C7B472}" type="datetimeFigureOut">
              <a:rPr lang="de-DE" smtClean="0"/>
              <a:t>24.09.2026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983ED2-A3DB-496A-B968-74A4AA2D3F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DEE7F7-FB34-452D-8DEE-1D81F27D8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58EB4-1C7E-42E6-B93A-94A84A4D435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3777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bernhardkoester.de/vorlesungen/inhalt.htm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ocw.mit.edu/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ankofengland.co.uk/" TargetMode="External"/><Relationship Id="rId13" Type="http://schemas.openxmlformats.org/officeDocument/2006/relationships/hyperlink" Target="https://www.arbeitsagentur.de/" TargetMode="External"/><Relationship Id="rId18" Type="http://schemas.openxmlformats.org/officeDocument/2006/relationships/hyperlink" Target="http://www.imk-boeckler.de/" TargetMode="External"/><Relationship Id="rId26" Type="http://schemas.openxmlformats.org/officeDocument/2006/relationships/hyperlink" Target="https://www.nber.org/" TargetMode="External"/><Relationship Id="rId3" Type="http://schemas.openxmlformats.org/officeDocument/2006/relationships/hyperlink" Target="https://www.destatis.de/DE/Home/_inhalt.html" TargetMode="External"/><Relationship Id="rId21" Type="http://schemas.openxmlformats.org/officeDocument/2006/relationships/hyperlink" Target="https://kof.ethz.ch/" TargetMode="External"/><Relationship Id="rId7" Type="http://schemas.openxmlformats.org/officeDocument/2006/relationships/hyperlink" Target="https://www.federalreserve.gov/" TargetMode="External"/><Relationship Id="rId12" Type="http://schemas.openxmlformats.org/officeDocument/2006/relationships/hyperlink" Target="https://www.sachverstaendigenrat-wirtschaft.de/" TargetMode="External"/><Relationship Id="rId17" Type="http://schemas.openxmlformats.org/officeDocument/2006/relationships/hyperlink" Target="https://www.ifw-kiel.de/" TargetMode="External"/><Relationship Id="rId25" Type="http://schemas.openxmlformats.org/officeDocument/2006/relationships/hyperlink" Target="https://www.esri.ie/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s://www.iab.de/" TargetMode="External"/><Relationship Id="rId20" Type="http://schemas.openxmlformats.org/officeDocument/2006/relationships/hyperlink" Target="https://www.iwh-halle.de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ecb.europa.eu/" TargetMode="External"/><Relationship Id="rId11" Type="http://schemas.openxmlformats.org/officeDocument/2006/relationships/hyperlink" Target="https://www.worldbank.org/" TargetMode="External"/><Relationship Id="rId24" Type="http://schemas.openxmlformats.org/officeDocument/2006/relationships/hyperlink" Target="https://www.bruegel.org/" TargetMode="External"/><Relationship Id="rId5" Type="http://schemas.openxmlformats.org/officeDocument/2006/relationships/hyperlink" Target="https://ec.europa.eu/eurostat" TargetMode="External"/><Relationship Id="rId15" Type="http://schemas.openxmlformats.org/officeDocument/2006/relationships/hyperlink" Target="https://www.diw.de/" TargetMode="External"/><Relationship Id="rId23" Type="http://schemas.openxmlformats.org/officeDocument/2006/relationships/hyperlink" Target="https://www.zew.de/" TargetMode="External"/><Relationship Id="rId28" Type="http://schemas.openxmlformats.org/officeDocument/2006/relationships/hyperlink" Target="https://www.brookings.edu/" TargetMode="External"/><Relationship Id="rId10" Type="http://schemas.openxmlformats.org/officeDocument/2006/relationships/hyperlink" Target="https://www.imf.org/" TargetMode="External"/><Relationship Id="rId19" Type="http://schemas.openxmlformats.org/officeDocument/2006/relationships/hyperlink" Target="https://www.iwkoeln.de/" TargetMode="External"/><Relationship Id="rId4" Type="http://schemas.openxmlformats.org/officeDocument/2006/relationships/hyperlink" Target="https://www.bundesbank.de/" TargetMode="External"/><Relationship Id="rId9" Type="http://schemas.openxmlformats.org/officeDocument/2006/relationships/hyperlink" Target="https://www.oecd.org/" TargetMode="External"/><Relationship Id="rId14" Type="http://schemas.openxmlformats.org/officeDocument/2006/relationships/hyperlink" Target="https://www.cesifo.org/" TargetMode="External"/><Relationship Id="rId22" Type="http://schemas.openxmlformats.org/officeDocument/2006/relationships/hyperlink" Target="https://www.rwi-essen.de/" TargetMode="External"/><Relationship Id="rId27" Type="http://schemas.openxmlformats.org/officeDocument/2006/relationships/hyperlink" Target="https://www.piie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2775472" y="159476"/>
            <a:ext cx="6277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Macroeconomics</a:t>
            </a:r>
            <a:endParaRPr lang="de-DE" sz="2800" b="1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01" y="1171482"/>
            <a:ext cx="1330796" cy="998097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17080" y="765139"/>
            <a:ext cx="1831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Wilhelmshaven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1735536" y="5762816"/>
            <a:ext cx="44937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b="1" dirty="0"/>
              <a:t>Prof. Dr. Bernhard Köster</a:t>
            </a:r>
          </a:p>
          <a:p>
            <a:pPr algn="ctr"/>
            <a:r>
              <a:rPr lang="de-DE" sz="1400" b="1" dirty="0"/>
              <a:t>Jade-Hochschule Wilhelmshaven</a:t>
            </a:r>
          </a:p>
          <a:p>
            <a:pPr algn="ctr"/>
            <a:r>
              <a:rPr lang="de-DE" sz="1400" b="1" dirty="0">
                <a:hlinkClick r:id="rId4"/>
              </a:rPr>
              <a:t>http://www.bernhardkoester.de/vorlesungen/inhalt.html</a:t>
            </a:r>
            <a:endParaRPr lang="de-DE" sz="1400" b="1" dirty="0"/>
          </a:p>
        </p:txBody>
      </p:sp>
      <p:sp>
        <p:nvSpPr>
          <p:cNvPr id="13" name="Textfeld 12"/>
          <p:cNvSpPr txBox="1"/>
          <p:nvPr/>
        </p:nvSpPr>
        <p:spPr>
          <a:xfrm>
            <a:off x="3352134" y="1874728"/>
            <a:ext cx="512377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800" b="1" u="sng"/>
              <a:t>This lecture will be recorded and </a:t>
            </a:r>
          </a:p>
          <a:p>
            <a:pPr algn="ctr"/>
            <a:r>
              <a:rPr lang="de-DE" sz="2800" b="1" u="sng"/>
              <a:t>Subsequently uploaded in the </a:t>
            </a:r>
          </a:p>
          <a:p>
            <a:pPr algn="ctr"/>
            <a:r>
              <a:rPr lang="de-DE" sz="2800" b="1" u="sng"/>
              <a:t>world-wide-web</a:t>
            </a:r>
          </a:p>
          <a:p>
            <a:pPr algn="ctr"/>
            <a:endParaRPr lang="de-DE" sz="2800" b="1" u="sng" dirty="0"/>
          </a:p>
        </p:txBody>
      </p:sp>
    </p:spTree>
    <p:extLst>
      <p:ext uri="{BB962C8B-B14F-4D97-AF65-F5344CB8AC3E}">
        <p14:creationId xmlns:p14="http://schemas.microsoft.com/office/powerpoint/2010/main" val="30645763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9971B7-33EB-4BC2-8BB2-56149CB51E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8082" y="1118586"/>
            <a:ext cx="9149918" cy="2391377"/>
          </a:xfrm>
        </p:spPr>
        <p:txBody>
          <a:bodyPr>
            <a:noAutofit/>
          </a:bodyPr>
          <a:lstStyle/>
          <a:p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Macroeconomics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00375F8-BC01-4333-A1BB-F4E22450B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6300" y="3557650"/>
            <a:ext cx="9077325" cy="438788"/>
          </a:xfrm>
        </p:spPr>
        <p:txBody>
          <a:bodyPr>
            <a:noAutofit/>
          </a:bodyPr>
          <a:lstStyle/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Winter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9785B7A5-5F1F-4A59-8352-502B0D44D345}"/>
              </a:ext>
            </a:extLst>
          </p:cNvPr>
          <p:cNvSpPr txBox="1">
            <a:spLocks/>
          </p:cNvSpPr>
          <p:nvPr/>
        </p:nvSpPr>
        <p:spPr>
          <a:xfrm>
            <a:off x="1590675" y="4876800"/>
            <a:ext cx="9078798" cy="4512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Bernhard Köster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BEBF484-332A-4E5A-ADB1-A980912EF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362" y="390525"/>
            <a:ext cx="2581275" cy="177165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5E683233-D8D3-4E3D-9C4E-AA239CA7FE2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924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/>
          <p:cNvSpPr txBox="1"/>
          <p:nvPr/>
        </p:nvSpPr>
        <p:spPr>
          <a:xfrm>
            <a:off x="1214646" y="116632"/>
            <a:ext cx="8928993" cy="65527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 dirty="0">
                <a:solidFill>
                  <a:srgbClr val="000000"/>
                </a:solidFill>
                <a:latin typeface="Arial"/>
              </a:rPr>
              <a:t>Prof. Dr. Bernhard Köster</a:t>
            </a:r>
          </a:p>
          <a:p>
            <a:endParaRPr lang="de-DE" sz="2400" dirty="0"/>
          </a:p>
          <a:p>
            <a:pPr>
              <a:lnSpc>
                <a:spcPct val="100000"/>
              </a:lnSpc>
            </a:pPr>
            <a:endParaRPr lang="de-DE" sz="2400" dirty="0">
              <a:solidFill>
                <a:srgbClr val="000000"/>
              </a:solidFill>
              <a:latin typeface="Arial"/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Room:			S 113</a:t>
            </a:r>
            <a:endParaRPr lang="de-DE" sz="2400"/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Street:			Friedrich-Paffrath-Straße 101</a:t>
            </a:r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location:		26389 Wilhelmshaven</a:t>
            </a:r>
            <a:endParaRPr lang="de-DE" sz="2400"/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Tel.			+49 4421 985-2766</a:t>
            </a:r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Email:			bernhard.koester@jade-hs.de</a:t>
            </a:r>
            <a:endParaRPr lang="de-DE" sz="2400"/>
          </a:p>
          <a:p>
            <a:pPr>
              <a:lnSpc>
                <a:spcPct val="100000"/>
              </a:lnSpc>
            </a:pPr>
            <a:endParaRPr lang="de-DE" sz="2400">
              <a:solidFill>
                <a:srgbClr val="000000"/>
              </a:solidFill>
              <a:ea typeface="Droid Sans Fallback"/>
            </a:endParaRP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Consultation hour:	by arrangement</a:t>
            </a:r>
            <a:endParaRPr lang="de-DE" sz="2400"/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  <a:ea typeface="Droid Sans Fallback"/>
              </a:rPr>
              <a:t>			or just have a look into my office!</a:t>
            </a:r>
          </a:p>
          <a:p>
            <a:pPr>
              <a:lnSpc>
                <a:spcPct val="100000"/>
              </a:lnSpc>
            </a:pPr>
            <a:r>
              <a:rPr lang="de-DE" sz="2400">
                <a:solidFill>
                  <a:srgbClr val="000000"/>
                </a:solidFill>
              </a:rPr>
              <a:t>			or Webex/Zoom …</a:t>
            </a:r>
            <a:endParaRPr lang="de-DE" sz="2400"/>
          </a:p>
          <a:p>
            <a:pPr>
              <a:lnSpc>
                <a:spcPct val="100000"/>
              </a:lnSpc>
            </a:pPr>
            <a:r>
              <a:rPr lang="de-DE" sz="2400" dirty="0">
                <a:solidFill>
                  <a:srgbClr val="000000"/>
                </a:solidFill>
                <a:latin typeface="Arial"/>
                <a:ea typeface="Droid Sans Fallback"/>
              </a:rPr>
              <a:t>			</a:t>
            </a:r>
            <a:endParaRPr lang="de-DE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/>
          </a:p>
          <a:p>
            <a:endParaRPr lang="de-DE" sz="2400" dirty="0"/>
          </a:p>
          <a:p>
            <a:endParaRPr lang="de-DE" sz="2400" dirty="0"/>
          </a:p>
          <a:p>
            <a:endParaRPr lang="de-DE" sz="2400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2AA7FF7-62BC-4C36-A222-9B71D57B676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2550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19049" y="952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Literature</a:t>
            </a: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9524" y="255704"/>
            <a:ext cx="12172951" cy="65059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Blanchard, Macroeconomics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Mankiw/Taylor, 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Mankiw/Taylor, Macroeconomics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Barro Macroeconomics, A Modern Approach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Krugman, 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Burda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Wyplosz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Macroeconomics A European Text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 J.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Heijdra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Foundations of Modern Macroeconomics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Peter B.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Sørensen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/Hans J.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Whitta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-Jacobsen Introducing Advanced Macroeconomics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ocw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https://ocw.mit.edu/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800E449C-B50E-40D2-B9BE-91DD8FAAB94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3116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DD6EAC0D-7BE4-42ED-B719-86D8C2F519BA}"/>
              </a:ext>
            </a:extLst>
          </p:cNvPr>
          <p:cNvSpPr txBox="1"/>
          <p:nvPr/>
        </p:nvSpPr>
        <p:spPr>
          <a:xfrm>
            <a:off x="0" y="30764"/>
            <a:ext cx="12172951" cy="5429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800">
                <a:latin typeface="Times New Roman" panose="02020603050405020304" pitchFamily="18" charset="0"/>
                <a:cs typeface="Times New Roman" panose="02020603050405020304" pitchFamily="18" charset="0"/>
              </a:rPr>
              <a:t>General</a:t>
            </a:r>
            <a:endParaRPr lang="de-D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A15B691-283D-4341-8E52-EBA1542B1340}"/>
              </a:ext>
            </a:extLst>
          </p:cNvPr>
          <p:cNvSpPr txBox="1"/>
          <p:nvPr/>
        </p:nvSpPr>
        <p:spPr>
          <a:xfrm>
            <a:off x="199255" y="512949"/>
            <a:ext cx="8366247" cy="58321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As in every lecture you should read further. Reading different bookes gives you a deeper insight, since economics is social science and therefore, we do not have the „only truth“</a:t>
            </a: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Although, there are many good textbooks, I`m one the „old“ lectures who does not just take the slides of the „Mankiw“ or the „Blanchard“. I`m creating my own slides and I`ll show my point of view on Macroeconomics. Nevertheless, many things will be similar as in the standard textbooks.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In the end my content is what matters for the exam. You get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Slides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Excercises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Videos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2400">
                <a:latin typeface="Times New Roman" panose="02020603050405020304" pitchFamily="18" charset="0"/>
                <a:cs typeface="Times New Roman" panose="02020603050405020304" pitchFamily="18" charset="0"/>
              </a:rPr>
              <a:t>Review Questions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6E00F71B-EC7E-451C-A403-DB31F78AF453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875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Shape 2"/>
          <p:cNvSpPr txBox="1"/>
          <p:nvPr/>
        </p:nvSpPr>
        <p:spPr>
          <a:xfrm>
            <a:off x="1600267" y="27280"/>
            <a:ext cx="7598011" cy="507286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altLang="de-DE" sz="3629" b="1" dirty="0">
                <a:solidFill>
                  <a:srgbClr val="000000"/>
                </a:solidFill>
                <a:latin typeface="Sparkasse Rg" pitchFamily="34" charset="0"/>
              </a:rPr>
              <a:t>Data Sources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/>
        </p:nvGraphicFramePr>
        <p:xfrm>
          <a:off x="999249" y="508687"/>
          <a:ext cx="8800048" cy="63220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00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0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22033">
                <a:tc>
                  <a:txBody>
                    <a:bodyPr/>
                    <a:lstStyle/>
                    <a:p>
                      <a:r>
                        <a:rPr lang="de-DE" sz="2400" u="sng" dirty="0" err="1"/>
                        <a:t>Institutions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3"/>
                        </a:rPr>
                        <a:t>Statistisches Bundesamt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4"/>
                        </a:rPr>
                        <a:t>Bundesbank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5"/>
                        </a:rPr>
                        <a:t>Eurostat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6"/>
                        </a:rPr>
                        <a:t>EZB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7"/>
                        </a:rPr>
                        <a:t>FED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8"/>
                        </a:rPr>
                        <a:t>BoE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9"/>
                        </a:rPr>
                        <a:t>OECD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0"/>
                        </a:rPr>
                        <a:t>IMF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 err="1">
                          <a:hlinkClick r:id="rId11"/>
                        </a:rPr>
                        <a:t>Worldbank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2"/>
                        </a:rPr>
                        <a:t>SVR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3"/>
                        </a:rPr>
                        <a:t>BA</a:t>
                      </a:r>
                      <a:endParaRPr lang="de-DE" sz="2400" dirty="0"/>
                    </a:p>
                  </a:txBody>
                  <a:tcPr marL="82953" marR="82953" marT="41476" marB="41476"/>
                </a:tc>
                <a:tc>
                  <a:txBody>
                    <a:bodyPr/>
                    <a:lstStyle/>
                    <a:p>
                      <a:r>
                        <a:rPr lang="de-DE" sz="2400" u="sng" dirty="0" err="1"/>
                        <a:t>Economic</a:t>
                      </a:r>
                      <a:r>
                        <a:rPr lang="de-DE" sz="2400" u="sng" dirty="0"/>
                        <a:t> </a:t>
                      </a:r>
                      <a:r>
                        <a:rPr lang="de-DE" sz="2400" u="sng" dirty="0" err="1"/>
                        <a:t>scientific</a:t>
                      </a:r>
                      <a:r>
                        <a:rPr lang="de-DE" sz="2400" u="sng" dirty="0"/>
                        <a:t> Institutes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4"/>
                        </a:rPr>
                        <a:t>Cesifo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5"/>
                        </a:rPr>
                        <a:t>DIW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6"/>
                        </a:rPr>
                        <a:t>IAB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7"/>
                        </a:rPr>
                        <a:t>IfW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18"/>
                        </a:rPr>
                        <a:t>IMK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19"/>
                        </a:rPr>
                        <a:t>IW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0"/>
                        </a:rPr>
                        <a:t>IWH</a:t>
                      </a:r>
                      <a:endParaRPr lang="de-DE" sz="2400" dirty="0"/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e-DE" sz="2400" dirty="0">
                          <a:hlinkClick r:id="rId21"/>
                        </a:rPr>
                        <a:t>KOF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2"/>
                        </a:rPr>
                        <a:t>RWI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3"/>
                        </a:rPr>
                        <a:t>ZEW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4"/>
                        </a:rPr>
                        <a:t>Bruegel</a:t>
                      </a:r>
                      <a:endParaRPr lang="de-DE" sz="2400" dirty="0">
                        <a:hlinkClick r:id="" action="ppaction://noaction"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" action="ppaction://noaction"/>
                        </a:rPr>
                        <a:t>NIESR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5"/>
                        </a:rPr>
                        <a:t>ESRI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6"/>
                        </a:rPr>
                        <a:t>NBER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>
                          <a:hlinkClick r:id="rId27"/>
                        </a:rPr>
                        <a:t>Peterson </a:t>
                      </a:r>
                      <a:r>
                        <a:rPr lang="de-DE" sz="2400" dirty="0" err="1">
                          <a:hlinkClick r:id="rId27"/>
                        </a:rPr>
                        <a:t>Institue</a:t>
                      </a:r>
                      <a:endParaRPr lang="de-DE" sz="24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de-DE" sz="2400" dirty="0" err="1">
                          <a:hlinkClick r:id="rId28"/>
                        </a:rPr>
                        <a:t>Brookins</a:t>
                      </a:r>
                      <a:r>
                        <a:rPr lang="de-DE" sz="2400" dirty="0">
                          <a:hlinkClick r:id="rId28"/>
                        </a:rPr>
                        <a:t> Institution</a:t>
                      </a:r>
                      <a:endParaRPr lang="de-DE" sz="2400" dirty="0"/>
                    </a:p>
                  </a:txBody>
                  <a:tcPr marL="82953" marR="82953" marT="41476" marB="4147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Rechteck 8">
            <a:extLst>
              <a:ext uri="{FF2B5EF4-FFF2-40B4-BE49-F238E27FC236}">
                <a16:creationId xmlns:a16="http://schemas.microsoft.com/office/drawing/2014/main" id="{CD521921-11BC-4778-952C-7FEFC05C6673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0905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4367213" y="215752"/>
            <a:ext cx="58039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Economics</a:t>
            </a:r>
            <a:endParaRPr lang="de-DE" altLang="de-DE" sz="24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5124" name="Text Box 3"/>
          <p:cNvSpPr txBox="1">
            <a:spLocks noChangeArrowheads="1"/>
          </p:cNvSpPr>
          <p:nvPr/>
        </p:nvSpPr>
        <p:spPr bwMode="auto">
          <a:xfrm>
            <a:off x="615822" y="696558"/>
            <a:ext cx="91440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What is economics?</a:t>
            </a:r>
            <a:endParaRPr lang="de-DE" altLang="de-DE" sz="2400" dirty="0">
              <a:solidFill>
                <a:srgbClr val="000000"/>
              </a:solidFill>
            </a:endParaRPr>
          </a:p>
        </p:txBody>
      </p:sp>
      <p:sp>
        <p:nvSpPr>
          <p:cNvPr id="5125" name="Text Box 4"/>
          <p:cNvSpPr txBox="1">
            <a:spLocks noChangeArrowheads="1"/>
          </p:cNvSpPr>
          <p:nvPr/>
        </p:nvSpPr>
        <p:spPr bwMode="auto">
          <a:xfrm>
            <a:off x="813117" y="1268846"/>
            <a:ext cx="9144000" cy="3049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marL="457200" indent="-457200"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SzTx/>
              <a:buFontTx/>
              <a:buNone/>
            </a:pPr>
            <a:r>
              <a:rPr lang="de-DE" altLang="de-DE" sz="2400">
                <a:solidFill>
                  <a:srgbClr val="000000"/>
                </a:solidFill>
              </a:rPr>
              <a:t>There is no general answer:</a:t>
            </a: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None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r>
              <a:rPr lang="de-DE" altLang="de-DE" sz="2400" dirty="0">
                <a:solidFill>
                  <a:srgbClr val="000000"/>
                </a:solidFill>
              </a:rPr>
              <a:t>Economics </a:t>
            </a:r>
            <a:r>
              <a:rPr lang="de-DE" altLang="de-DE" sz="2400" dirty="0" err="1">
                <a:solidFill>
                  <a:srgbClr val="000000"/>
                </a:solidFill>
              </a:rPr>
              <a:t>is</a:t>
            </a:r>
            <a:r>
              <a:rPr lang="de-DE" altLang="de-DE" sz="2400" dirty="0">
                <a:solidFill>
                  <a:srgbClr val="000000"/>
                </a:solidFill>
              </a:rPr>
              <a:t> </a:t>
            </a:r>
            <a:r>
              <a:rPr lang="de-DE" altLang="de-DE" sz="2400" dirty="0" err="1">
                <a:solidFill>
                  <a:srgbClr val="000000"/>
                </a:solidFill>
              </a:rPr>
              <a:t>what</a:t>
            </a:r>
            <a:r>
              <a:rPr lang="de-DE" altLang="de-DE" sz="2400" dirty="0">
                <a:solidFill>
                  <a:srgbClr val="000000"/>
                </a:solidFill>
              </a:rPr>
              <a:t> </a:t>
            </a:r>
            <a:r>
              <a:rPr lang="de-DE" altLang="de-DE" sz="2400" dirty="0" err="1">
                <a:solidFill>
                  <a:srgbClr val="000000"/>
                </a:solidFill>
              </a:rPr>
              <a:t>Economists</a:t>
            </a:r>
            <a:r>
              <a:rPr lang="de-DE" altLang="de-DE" sz="2400" dirty="0">
                <a:solidFill>
                  <a:srgbClr val="000000"/>
                </a:solidFill>
              </a:rPr>
              <a:t> do! </a:t>
            </a:r>
            <a:r>
              <a:rPr lang="de-DE" altLang="de-DE" sz="2400">
                <a:solidFill>
                  <a:srgbClr val="000000"/>
                </a:solidFill>
              </a:rPr>
              <a:t>(Tautology)</a:t>
            </a: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SzTx/>
              <a:buFontTx/>
              <a:buAutoNum type="arabicPeriod"/>
            </a:pPr>
            <a:r>
              <a:rPr lang="de-DE" altLang="de-DE" sz="2400">
                <a:solidFill>
                  <a:srgbClr val="000000"/>
                </a:solidFill>
              </a:rPr>
              <a:t>„National economics is, if poeple wonder, why they do not have any money. There are many reasons, the most meaningful reasons are the scientific ones.“ </a:t>
            </a:r>
            <a:r>
              <a:rPr lang="de-DE" altLang="de-DE" sz="2400" dirty="0">
                <a:solidFill>
                  <a:srgbClr val="000000"/>
                </a:solidFill>
              </a:rPr>
              <a:t>(</a:t>
            </a:r>
            <a:r>
              <a:rPr lang="de-DE" altLang="de-DE" sz="2400">
                <a:solidFill>
                  <a:srgbClr val="000000"/>
                </a:solidFill>
              </a:rPr>
              <a:t>Kurt Tucholsky, 1931)</a:t>
            </a:r>
            <a:endParaRPr lang="de-DE" altLang="de-DE" sz="2400" dirty="0">
              <a:solidFill>
                <a:srgbClr val="000000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6C566EA3-1EC5-4DE3-B308-150C21BC64A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Freihand 1">
                <a:extLst>
                  <a:ext uri="{FF2B5EF4-FFF2-40B4-BE49-F238E27FC236}">
                    <a16:creationId xmlns:a16="http://schemas.microsoft.com/office/drawing/2014/main" id="{51F6B3CC-30EC-4DBB-9B57-4D013279EA3C}"/>
                  </a:ext>
                </a:extLst>
              </p14:cNvPr>
              <p14:cNvContentPartPr/>
              <p14:nvPr/>
            </p14:nvContentPartPr>
            <p14:xfrm>
              <a:off x="5311872" y="3802248"/>
              <a:ext cx="1112760" cy="625320"/>
            </p14:xfrm>
          </p:contentPart>
        </mc:Choice>
        <mc:Fallback>
          <p:pic>
            <p:nvPicPr>
              <p:cNvPr id="2" name="Freihand 1">
                <a:extLst>
                  <a:ext uri="{FF2B5EF4-FFF2-40B4-BE49-F238E27FC236}">
                    <a16:creationId xmlns:a16="http://schemas.microsoft.com/office/drawing/2014/main" id="{51F6B3CC-30EC-4DBB-9B57-4D013279EA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07552" y="3797928"/>
                <a:ext cx="1121400" cy="633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ChangeArrowheads="1"/>
          </p:cNvSpPr>
          <p:nvPr/>
        </p:nvSpPr>
        <p:spPr bwMode="auto">
          <a:xfrm>
            <a:off x="5050535" y="204603"/>
            <a:ext cx="3798825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  <a:latin typeface="Sparkasse Rg" pitchFamily="34" charset="0"/>
              </a:rPr>
              <a:t>Economics – Definitions</a:t>
            </a:r>
            <a:endParaRPr lang="de-DE" altLang="de-DE" sz="24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7172" name="Text Box 3"/>
          <p:cNvSpPr txBox="1">
            <a:spLocks noChangeArrowheads="1"/>
          </p:cNvSpPr>
          <p:nvPr/>
        </p:nvSpPr>
        <p:spPr bwMode="auto">
          <a:xfrm>
            <a:off x="603555" y="666713"/>
            <a:ext cx="9144000" cy="5634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en-US" altLang="de-DE" sz="2400" dirty="0">
                <a:solidFill>
                  <a:srgbClr val="000000"/>
                </a:solidFill>
              </a:rPr>
              <a:t>Economics is the study of economies, at both the level of individuals and of society as a whole (Krugman and Wells, 2004, p. 2).</a:t>
            </a:r>
          </a:p>
          <a:p>
            <a:pPr eaLnBrk="1" hangingPunct="1">
              <a:buClrTx/>
            </a:pPr>
            <a:endParaRPr lang="en-US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2400" dirty="0">
                <a:solidFill>
                  <a:srgbClr val="000000"/>
                </a:solidFill>
              </a:rPr>
              <a:t>Economics is the study of how human beings coordinate their wants and desires, given the decision-making mechanisms, social customs, and political realities of the society (Colander, 2006a, p. 4).</a:t>
            </a:r>
          </a:p>
          <a:p>
            <a:pPr eaLnBrk="1" hangingPunct="1">
              <a:buClrTx/>
            </a:pPr>
            <a:endParaRPr lang="en-US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2400" dirty="0">
                <a:solidFill>
                  <a:srgbClr val="000000"/>
                </a:solidFill>
              </a:rPr>
              <a:t>Economics is the study of how society manages its scarce resources (Mankiw, 2001, p. 4).</a:t>
            </a:r>
          </a:p>
          <a:p>
            <a:pPr eaLnBrk="1" hangingPunct="1">
              <a:buClrTx/>
            </a:pPr>
            <a:endParaRPr lang="en-US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2400" dirty="0">
                <a:solidFill>
                  <a:srgbClr val="000000"/>
                </a:solidFill>
              </a:rPr>
              <a:t>See in general this nice essay:</a:t>
            </a:r>
          </a:p>
          <a:p>
            <a:pPr eaLnBrk="1" hangingPunct="1">
              <a:buClrTx/>
            </a:pPr>
            <a:endParaRPr lang="en-US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Retrospectives: On the Definition of Economics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Roger E. Backhouse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Steven G. </a:t>
            </a:r>
            <a:r>
              <a:rPr lang="en-US" altLang="de-DE" sz="1200" dirty="0" err="1">
                <a:solidFill>
                  <a:srgbClr val="000000"/>
                </a:solidFill>
                <a:hlinkClick r:id="" action="ppaction://noaction"/>
              </a:rPr>
              <a:t>Medema</a:t>
            </a:r>
            <a:endParaRPr lang="en-US" altLang="de-DE" sz="1200" dirty="0">
              <a:solidFill>
                <a:srgbClr val="000000"/>
              </a:solidFill>
              <a:hlinkClick r:id="" action="ppaction://noaction"/>
            </a:endParaRP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JOURNAL OF ECONOMIC PERSPECTIVES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VOL. 23, NO. 1, WINTER 2009</a:t>
            </a:r>
          </a:p>
          <a:p>
            <a:pPr eaLnBrk="1" hangingPunct="1">
              <a:buClrTx/>
            </a:pPr>
            <a:r>
              <a:rPr lang="en-US" altLang="de-DE" sz="1200" dirty="0">
                <a:solidFill>
                  <a:srgbClr val="000000"/>
                </a:solidFill>
                <a:hlinkClick r:id="" action="ppaction://noaction"/>
              </a:rPr>
              <a:t>(pp. 221-33)</a:t>
            </a:r>
            <a:endParaRPr lang="de-DE" altLang="de-DE" sz="1200" dirty="0">
              <a:solidFill>
                <a:srgbClr val="000000"/>
              </a:solidFill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9C254BD-7883-4073-8D7B-B49B3564BA6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714568" y="116881"/>
            <a:ext cx="8178732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b="1">
                <a:latin typeface="Times New Roman" panose="02020603050405020304" pitchFamily="18" charset="0"/>
                <a:cs typeface="Times New Roman" panose="02020603050405020304" pitchFamily="18" charset="0"/>
              </a:rPr>
              <a:t>Economic Analysis:</a:t>
            </a:r>
            <a:endParaRPr lang="de-DE" sz="326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31634" y="861822"/>
            <a:ext cx="8197746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Description of the economic events (Diagnosis)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Model building in order to explain the economic development (Theoretical design)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Matching Theory and Reality (Evaluation)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177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68279" lvl="1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Forecasting the future economic development based on the evaluated models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68279" lvl="1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Advisor of politicians and governments in economic issues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B456CA03-37CC-4CA4-B86C-3D9E81EDFBB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8435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97459"/>
            <a:ext cx="7598011" cy="925787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 algn="ctr">
              <a:lnSpc>
                <a:spcPct val="100000"/>
              </a:lnSpc>
            </a:pPr>
            <a:r>
              <a:rPr lang="de-DE" sz="2400" b="1">
                <a:solidFill>
                  <a:srgbClr val="000000"/>
                </a:solidFill>
                <a:latin typeface="Arial"/>
                <a:ea typeface="Droid Sans Fallback"/>
              </a:rPr>
              <a:t>Economists as Scientists and Advisors</a:t>
            </a:r>
            <a:endParaRPr lang="de-DE" sz="2400" b="1" dirty="0">
              <a:solidFill>
                <a:srgbClr val="000000"/>
              </a:solidFill>
              <a:latin typeface="Arial"/>
              <a:ea typeface="Droid Sans Fallback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91948" y="1374379"/>
            <a:ext cx="8197746" cy="11466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</a:pPr>
            <a:r>
              <a:rPr lang="de-DE" sz="2903">
                <a:latin typeface="Times New Roman" panose="02020603050405020304" pitchFamily="18" charset="0"/>
                <a:cs typeface="Times New Roman" panose="02020603050405020304" pitchFamily="18" charset="0"/>
              </a:rPr>
              <a:t>If economists try to explain the world, they work as scientists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1891948" y="2407796"/>
            <a:ext cx="10158163" cy="167158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14772" indent="-414772">
              <a:buFont typeface="Arial" panose="020B0604020202020204" pitchFamily="34" charset="0"/>
              <a:buChar char="•"/>
            </a:pPr>
            <a:endParaRPr lang="de-DE" sz="2903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14772" indent="-414772">
              <a:buFont typeface="Arial" panose="020B0604020202020204" pitchFamily="34" charset="0"/>
              <a:buChar char="•"/>
            </a:pPr>
            <a:r>
              <a:rPr lang="de-DE" sz="2903">
                <a:latin typeface="Times New Roman" panose="02020603050405020304" pitchFamily="18" charset="0"/>
                <a:cs typeface="Times New Roman" panose="02020603050405020304" pitchFamily="18" charset="0"/>
              </a:rPr>
              <a:t>If economists try to change the world, they work as advisors, since chosing one specific model means to use their own conviction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93B1651-4C49-486F-9F03-28F9846F8EE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1552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2359572" y="104181"/>
            <a:ext cx="6838707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200" b="1">
                <a:solidFill>
                  <a:srgbClr val="000000"/>
                </a:solidFill>
                <a:latin typeface="Arial"/>
                <a:ea typeface="Droid Sans Fallback"/>
              </a:rPr>
              <a:t>Positive and normative issue</a:t>
            </a:r>
            <a:endParaRPr sz="3200" dirty="0"/>
          </a:p>
        </p:txBody>
      </p:sp>
      <p:sp>
        <p:nvSpPr>
          <p:cNvPr id="7" name="Textfeld 6"/>
          <p:cNvSpPr txBox="1"/>
          <p:nvPr/>
        </p:nvSpPr>
        <p:spPr>
          <a:xfrm>
            <a:off x="1056240" y="939195"/>
            <a:ext cx="10383920" cy="31976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Positive issues		</a:t>
            </a:r>
            <a:r>
              <a:rPr lang="de-DE" sz="2200">
                <a:latin typeface="Times New Roman" panose="02020603050405020304" pitchFamily="18" charset="0"/>
                <a:cs typeface="Times New Roman" panose="02020603050405020304" pitchFamily="18" charset="0"/>
              </a:rPr>
              <a:t>are descriptive and want to explain the functioning of the world. 				In this case the issue is totally neutral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Normative issues	</a:t>
            </a:r>
            <a:r>
              <a:rPr lang="de-DE" sz="2200">
                <a:latin typeface="Times New Roman" panose="02020603050405020304" pitchFamily="18" charset="0"/>
                <a:cs typeface="Times New Roman" panose="02020603050405020304" pitchFamily="18" charset="0"/>
              </a:rPr>
              <a:t>are judging how the world is functioning. Thus the own 					conviction influence the result. In this case the issue is not neutral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de-DE" sz="22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F0611D4-4001-437F-AF27-E34A219247C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4273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2121561" y="0"/>
            <a:ext cx="7598011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629" b="1">
                <a:solidFill>
                  <a:srgbClr val="000000"/>
                </a:solidFill>
                <a:latin typeface="Arial"/>
              </a:rPr>
              <a:t>Examples – positive/normative?</a:t>
            </a:r>
            <a:endParaRPr sz="1633" dirty="0"/>
          </a:p>
        </p:txBody>
      </p:sp>
      <p:sp>
        <p:nvSpPr>
          <p:cNvPr id="7" name="Textfeld 6"/>
          <p:cNvSpPr txBox="1"/>
          <p:nvPr/>
        </p:nvSpPr>
        <p:spPr>
          <a:xfrm>
            <a:off x="0" y="728057"/>
            <a:ext cx="8585200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minimum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wage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unemployment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skilled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workers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income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some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people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due to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minimum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wage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outweigh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unemployment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people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Increasing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oil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prices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increase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demand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mobiliy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manufactores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combustion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engines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incorporate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</a:t>
            </a:r>
            <a:r>
              <a:rPr lang="de-DE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-Emissions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causing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climate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change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500 Bil. Euro  Infrastructure and Climate Programm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German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government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due to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higher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payments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national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budget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therefore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tightens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possibilities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r>
              <a:rPr lang="de-D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generations</a:t>
            </a:r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200A4E8E-4367-419C-9B2A-FD2608273748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3279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82958" y="150325"/>
            <a:ext cx="5228348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177" b="1">
                <a:latin typeface="Times New Roman" panose="02020603050405020304" pitchFamily="18" charset="0"/>
                <a:cs typeface="Times New Roman" panose="02020603050405020304" pitchFamily="18" charset="0"/>
              </a:rPr>
              <a:t>Microeconomics</a:t>
            </a:r>
            <a:endParaRPr lang="de-DE" sz="21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Behaviour of single persons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Analyzing single enterprises, households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Demand of one household for i.e. food</a:t>
            </a: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Supply of one enterprise for cars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Demand of one construction enterprise for cement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286080" y="157163"/>
            <a:ext cx="5515852" cy="46768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de-DE" sz="2177" b="1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Macroeconomics</a:t>
            </a:r>
            <a:endParaRPr lang="de-DE" sz="2177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Looking at the whole economy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Arial" panose="020B0604020202020204" pitchFamily="34" charset="0"/>
              <a:buChar char="•"/>
            </a:pP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Analyzing economic aggregates</a:t>
            </a:r>
          </a:p>
          <a:p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endParaRPr lang="de-DE" sz="2177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Total demand of all households → total consumption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Total supply of all enterprises → aggregate production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1079" indent="-311079">
              <a:buFont typeface="Wingdings" panose="05000000000000000000" pitchFamily="2" charset="2"/>
              <a:buChar char="§"/>
            </a:pPr>
            <a:r>
              <a:rPr lang="de-DE" sz="2177">
                <a:latin typeface="Times New Roman" panose="02020603050405020304" pitchFamily="18" charset="0"/>
                <a:cs typeface="Times New Roman" panose="02020603050405020304" pitchFamily="18" charset="0"/>
              </a:rPr>
              <a:t>Total Demand of enterprises for investment</a:t>
            </a:r>
            <a:endParaRPr lang="de-DE" sz="2177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2424" y="4827187"/>
            <a:ext cx="8546621" cy="9737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1996" b="1">
                <a:latin typeface="Times New Roman" panose="02020603050405020304" pitchFamily="18" charset="0"/>
                <a:cs typeface="Times New Roman" panose="02020603050405020304" pitchFamily="18" charset="0"/>
              </a:rPr>
              <a:t>Analyzing aggregates gives deeper insight in general connectionsGesamtzusammenhängen</a:t>
            </a:r>
            <a:r>
              <a:rPr lang="de-DE" sz="1996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11079" indent="-311079">
              <a:buFont typeface="Wingdings" panose="05000000000000000000" pitchFamily="2" charset="2"/>
              <a:buChar char="Ø"/>
            </a:pPr>
            <a:r>
              <a:rPr lang="de-DE" sz="1996" b="1">
                <a:latin typeface="Times New Roman" panose="02020603050405020304" pitchFamily="18" charset="0"/>
                <a:cs typeface="Times New Roman" panose="02020603050405020304" pitchFamily="18" charset="0"/>
              </a:rPr>
              <a:t>But we loose information of important details</a:t>
            </a:r>
            <a:endParaRPr lang="de-DE" sz="1996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2424" y="5987103"/>
            <a:ext cx="8546621" cy="7388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>
                <a:latin typeface="Times New Roman" panose="02020603050405020304" pitchFamily="18" charset="0"/>
                <a:cs typeface="Times New Roman" panose="02020603050405020304" pitchFamily="18" charset="0"/>
              </a:rPr>
              <a:t>Compare with statistics → building aggregates like mean and variance in order to describe a data set!!  </a:t>
            </a:r>
            <a:endParaRPr lang="de-D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sz="199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4FCABC1-26C8-430B-9E7E-586D39F7F27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07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pPr>
              <a:lnSpc>
                <a:spcPct val="100000"/>
              </a:lnSpc>
            </a:pPr>
            <a:r>
              <a:rPr lang="de-DE" sz="3266" b="1">
                <a:solidFill>
                  <a:srgbClr val="000000"/>
                </a:solidFill>
                <a:latin typeface="Arial"/>
              </a:rPr>
              <a:t>Macroeconomic Questions</a:t>
            </a:r>
            <a:endParaRPr sz="3266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57584" y="714110"/>
            <a:ext cx="8295271" cy="5933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Impact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labour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market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developments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whole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Impact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interest</a:t>
            </a:r>
            <a:r>
              <a:rPr lang="de-DE" altLang="de-DE" sz="2000" dirty="0">
                <a:solidFill>
                  <a:srgbClr val="000000"/>
                </a:solidFill>
              </a:rPr>
              <a:t> rate </a:t>
            </a:r>
            <a:r>
              <a:rPr lang="de-DE" altLang="de-DE" sz="2000" dirty="0" err="1">
                <a:solidFill>
                  <a:srgbClr val="000000"/>
                </a:solidFill>
              </a:rPr>
              <a:t>decisions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central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banks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general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interest</a:t>
            </a:r>
            <a:r>
              <a:rPr lang="de-DE" altLang="de-DE" sz="2000" dirty="0">
                <a:solidFill>
                  <a:srgbClr val="000000"/>
                </a:solidFill>
              </a:rPr>
              <a:t> rate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developments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Impact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demographic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changes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capital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accumulation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>
                <a:solidFill>
                  <a:srgbClr val="000000"/>
                </a:solidFill>
              </a:rPr>
              <a:t>Global </a:t>
            </a:r>
            <a:r>
              <a:rPr lang="de-DE" altLang="de-DE" sz="2000" dirty="0" err="1">
                <a:solidFill>
                  <a:srgbClr val="000000"/>
                </a:solidFill>
              </a:rPr>
              <a:t>changes</a:t>
            </a:r>
            <a:r>
              <a:rPr lang="de-DE" altLang="de-DE" sz="2000" dirty="0">
                <a:solidFill>
                  <a:srgbClr val="000000"/>
                </a:solidFill>
              </a:rPr>
              <a:t> in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relation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USA/EU </a:t>
            </a:r>
            <a:r>
              <a:rPr lang="de-DE" altLang="de-DE" sz="2000" dirty="0" err="1">
                <a:solidFill>
                  <a:srgbClr val="000000"/>
                </a:solidFill>
              </a:rPr>
              <a:t>vs</a:t>
            </a:r>
            <a:r>
              <a:rPr lang="de-DE" altLang="de-DE" sz="2000" dirty="0">
                <a:solidFill>
                  <a:srgbClr val="000000"/>
                </a:solidFill>
              </a:rPr>
              <a:t> China and </a:t>
            </a:r>
            <a:r>
              <a:rPr lang="de-DE" altLang="de-DE" sz="2000" dirty="0" err="1">
                <a:solidFill>
                  <a:srgbClr val="000000"/>
                </a:solidFill>
              </a:rPr>
              <a:t>their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impact</a:t>
            </a:r>
            <a:r>
              <a:rPr lang="de-DE" altLang="de-DE" sz="2000" dirty="0">
                <a:solidFill>
                  <a:srgbClr val="000000"/>
                </a:solidFill>
              </a:rPr>
              <a:t> on international trade?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 err="1">
                <a:solidFill>
                  <a:srgbClr val="000000"/>
                </a:solidFill>
              </a:rPr>
              <a:t>Effects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programs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against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climate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change</a:t>
            </a:r>
            <a:r>
              <a:rPr lang="de-DE" altLang="de-DE" sz="2000" dirty="0">
                <a:solidFill>
                  <a:srgbClr val="000000"/>
                </a:solidFill>
              </a:rPr>
              <a:t> on </a:t>
            </a:r>
            <a:r>
              <a:rPr lang="de-DE" altLang="de-DE" sz="2000" dirty="0" err="1">
                <a:solidFill>
                  <a:srgbClr val="000000"/>
                </a:solidFill>
              </a:rPr>
              <a:t>income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distributions</a:t>
            </a:r>
            <a:r>
              <a:rPr lang="de-DE" altLang="de-DE" sz="2000" dirty="0">
                <a:solidFill>
                  <a:srgbClr val="000000"/>
                </a:solidFill>
              </a:rPr>
              <a:t> and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growth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000" dirty="0" err="1">
                <a:solidFill>
                  <a:srgbClr val="000000"/>
                </a:solidFill>
              </a:rPr>
              <a:t>Effects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russian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attac</a:t>
            </a:r>
            <a:r>
              <a:rPr lang="de-DE" altLang="de-DE" sz="2000" dirty="0">
                <a:solidFill>
                  <a:srgbClr val="000000"/>
                </a:solidFill>
              </a:rPr>
              <a:t> on Ukraine on </a:t>
            </a:r>
            <a:r>
              <a:rPr lang="de-DE" altLang="de-DE" sz="2000" dirty="0" err="1">
                <a:solidFill>
                  <a:srgbClr val="000000"/>
                </a:solidFill>
              </a:rPr>
              <a:t>economic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developments</a:t>
            </a:r>
            <a:r>
              <a:rPr lang="de-DE" altLang="de-DE" sz="2000" dirty="0">
                <a:solidFill>
                  <a:srgbClr val="000000"/>
                </a:solidFill>
              </a:rPr>
              <a:t>, </a:t>
            </a:r>
            <a:r>
              <a:rPr lang="de-DE" altLang="de-DE" sz="2000" dirty="0" err="1">
                <a:solidFill>
                  <a:srgbClr val="000000"/>
                </a:solidFill>
              </a:rPr>
              <a:t>since</a:t>
            </a:r>
            <a:r>
              <a:rPr lang="de-DE" altLang="de-DE" sz="2000" dirty="0">
                <a:solidFill>
                  <a:srgbClr val="000000"/>
                </a:solidFill>
              </a:rPr>
              <a:t> Russia </a:t>
            </a:r>
            <a:r>
              <a:rPr lang="de-DE" altLang="de-DE" sz="2000" dirty="0" err="1">
                <a:solidFill>
                  <a:srgbClr val="000000"/>
                </a:solidFill>
              </a:rPr>
              <a:t>is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largest</a:t>
            </a:r>
            <a:r>
              <a:rPr lang="de-DE" altLang="de-DE" sz="2000" dirty="0">
                <a:solidFill>
                  <a:srgbClr val="000000"/>
                </a:solidFill>
              </a:rPr>
              <a:t> supplier </a:t>
            </a:r>
            <a:r>
              <a:rPr lang="de-DE" altLang="de-DE" sz="2000" dirty="0" err="1">
                <a:solidFill>
                  <a:srgbClr val="000000"/>
                </a:solidFill>
              </a:rPr>
              <a:t>of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raw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materials</a:t>
            </a:r>
            <a:r>
              <a:rPr lang="de-DE" altLang="de-DE" sz="2000" dirty="0">
                <a:solidFill>
                  <a:srgbClr val="000000"/>
                </a:solidFill>
              </a:rPr>
              <a:t> in </a:t>
            </a:r>
            <a:r>
              <a:rPr lang="de-DE" altLang="de-DE" sz="2000" dirty="0" err="1">
                <a:solidFill>
                  <a:srgbClr val="000000"/>
                </a:solidFill>
              </a:rPr>
              <a:t>the</a:t>
            </a:r>
            <a:r>
              <a:rPr lang="de-DE" altLang="de-DE" sz="2000" dirty="0">
                <a:solidFill>
                  <a:srgbClr val="000000"/>
                </a:solidFill>
              </a:rPr>
              <a:t> </a:t>
            </a:r>
            <a:r>
              <a:rPr lang="de-DE" altLang="de-DE" sz="2000" dirty="0" err="1">
                <a:solidFill>
                  <a:srgbClr val="000000"/>
                </a:solidFill>
              </a:rPr>
              <a:t>world</a:t>
            </a:r>
            <a:r>
              <a:rPr lang="de-DE" altLang="de-DE" sz="2000" dirty="0">
                <a:solidFill>
                  <a:srgbClr val="000000"/>
                </a:solidFill>
              </a:rPr>
              <a:t>?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000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en-US" altLang="de-DE" sz="2000" dirty="0">
                <a:solidFill>
                  <a:srgbClr val="000000"/>
                </a:solidFill>
              </a:rPr>
              <a:t>What impact is the erratic economic policy of the current US administration having on the global economy?</a:t>
            </a:r>
            <a:endParaRPr lang="de-DE" altLang="de-DE" sz="2000" dirty="0">
              <a:solidFill>
                <a:srgbClr val="000000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28517683-C53A-44C5-B8E2-A49559A4ACDB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364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0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 b="1"/>
              <a:t>Macroeconomic issues</a:t>
            </a:r>
            <a:endParaRPr lang="de-DE" sz="3266" b="1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28087" y="714108"/>
            <a:ext cx="8155513" cy="544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Economic </a:t>
            </a:r>
            <a:r>
              <a:rPr lang="de-DE" altLang="de-DE" sz="2177" dirty="0" err="1">
                <a:solidFill>
                  <a:srgbClr val="000000"/>
                </a:solidFill>
              </a:rPr>
              <a:t>growth</a:t>
            </a:r>
            <a:r>
              <a:rPr lang="de-DE" altLang="de-DE" sz="2177" dirty="0">
                <a:solidFill>
                  <a:srgbClr val="000000"/>
                </a:solidFill>
              </a:rPr>
              <a:t> of the </a:t>
            </a:r>
            <a:r>
              <a:rPr lang="de-DE" altLang="de-DE" sz="2177" dirty="0" err="1">
                <a:solidFill>
                  <a:srgbClr val="000000"/>
                </a:solidFill>
              </a:rPr>
              <a:t>german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economy</a:t>
            </a:r>
            <a:r>
              <a:rPr lang="de-DE" altLang="de-DE" sz="2177" dirty="0">
                <a:solidFill>
                  <a:srgbClr val="000000"/>
                </a:solidFill>
              </a:rPr>
              <a:t> 2025 +0,2% 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Inflation rate Germany 2025 </a:t>
            </a:r>
            <a:r>
              <a:rPr lang="de-DE" altLang="de-DE" sz="2177" dirty="0" err="1">
                <a:solidFill>
                  <a:srgbClr val="000000"/>
                </a:solidFill>
              </a:rPr>
              <a:t>is</a:t>
            </a:r>
            <a:r>
              <a:rPr lang="de-DE" altLang="de-DE" sz="2177" dirty="0">
                <a:solidFill>
                  <a:srgbClr val="000000"/>
                </a:solidFill>
              </a:rPr>
              <a:t> 2,2%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Government </a:t>
            </a:r>
            <a:r>
              <a:rPr lang="de-DE" altLang="de-DE" sz="2177" dirty="0" err="1">
                <a:solidFill>
                  <a:srgbClr val="000000"/>
                </a:solidFill>
              </a:rPr>
              <a:t>debt</a:t>
            </a:r>
            <a:r>
              <a:rPr lang="de-DE" altLang="de-DE" sz="2177" dirty="0">
                <a:solidFill>
                  <a:srgbClr val="000000"/>
                </a:solidFill>
              </a:rPr>
              <a:t> of Germany </a:t>
            </a:r>
            <a:r>
              <a:rPr lang="de-DE" altLang="de-DE" sz="2177" dirty="0" err="1">
                <a:solidFill>
                  <a:srgbClr val="000000"/>
                </a:solidFill>
              </a:rPr>
              <a:t>is</a:t>
            </a:r>
            <a:r>
              <a:rPr lang="de-DE" altLang="de-DE" sz="2177" dirty="0">
                <a:solidFill>
                  <a:srgbClr val="000000"/>
                </a:solidFill>
              </a:rPr>
              <a:t> in 2025 2,8 Billionen Euro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 err="1">
                <a:solidFill>
                  <a:srgbClr val="000000"/>
                </a:solidFill>
              </a:rPr>
              <a:t>Retirement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age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raises</a:t>
            </a:r>
            <a:r>
              <a:rPr lang="de-DE" altLang="de-DE" sz="2177" dirty="0">
                <a:solidFill>
                  <a:srgbClr val="000000"/>
                </a:solidFill>
              </a:rPr>
              <a:t> in Germany </a:t>
            </a:r>
            <a:r>
              <a:rPr lang="de-DE" altLang="de-DE" sz="2177" dirty="0" err="1">
                <a:solidFill>
                  <a:srgbClr val="000000"/>
                </a:solidFill>
              </a:rPr>
              <a:t>until</a:t>
            </a:r>
            <a:r>
              <a:rPr lang="de-DE" altLang="de-DE" sz="2177" dirty="0">
                <a:solidFill>
                  <a:srgbClr val="000000"/>
                </a:solidFill>
              </a:rPr>
              <a:t> 2030 </a:t>
            </a:r>
            <a:r>
              <a:rPr lang="de-DE" altLang="de-DE" sz="2177" dirty="0" err="1">
                <a:solidFill>
                  <a:srgbClr val="000000"/>
                </a:solidFill>
              </a:rPr>
              <a:t>from</a:t>
            </a:r>
            <a:r>
              <a:rPr lang="de-DE" altLang="de-DE" sz="2177" dirty="0">
                <a:solidFill>
                  <a:srgbClr val="000000"/>
                </a:solidFill>
              </a:rPr>
              <a:t> 65 </a:t>
            </a:r>
            <a:r>
              <a:rPr lang="de-DE" altLang="de-DE" sz="2177" dirty="0" err="1">
                <a:solidFill>
                  <a:srgbClr val="000000"/>
                </a:solidFill>
              </a:rPr>
              <a:t>to</a:t>
            </a:r>
            <a:r>
              <a:rPr lang="de-DE" altLang="de-DE" sz="2177" dirty="0">
                <a:solidFill>
                  <a:srgbClr val="000000"/>
                </a:solidFill>
              </a:rPr>
              <a:t> 67 </a:t>
            </a:r>
            <a:r>
              <a:rPr lang="de-DE" altLang="de-DE" sz="2177" dirty="0" err="1">
                <a:solidFill>
                  <a:srgbClr val="000000"/>
                </a:solidFill>
              </a:rPr>
              <a:t>years</a:t>
            </a: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en-US" altLang="de-DE" sz="2177" dirty="0">
                <a:solidFill>
                  <a:srgbClr val="000000"/>
                </a:solidFill>
              </a:rPr>
              <a:t>The interest rate on the main refinancing operations (MRO) of the ECB is 2,9% on September 2026.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In 2023 the last </a:t>
            </a:r>
            <a:r>
              <a:rPr lang="de-DE" altLang="de-DE" sz="2177" dirty="0" err="1">
                <a:solidFill>
                  <a:srgbClr val="000000"/>
                </a:solidFill>
              </a:rPr>
              <a:t>Atomic</a:t>
            </a:r>
            <a:r>
              <a:rPr lang="de-DE" altLang="de-DE" sz="2177" dirty="0">
                <a:solidFill>
                  <a:srgbClr val="000000"/>
                </a:solidFill>
              </a:rPr>
              <a:t> power plant in Germany </a:t>
            </a:r>
            <a:r>
              <a:rPr lang="de-DE" altLang="de-DE" sz="2177" dirty="0" err="1">
                <a:solidFill>
                  <a:srgbClr val="000000"/>
                </a:solidFill>
              </a:rPr>
              <a:t>has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been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shut</a:t>
            </a:r>
            <a:r>
              <a:rPr lang="de-DE" altLang="de-DE" sz="2177" dirty="0">
                <a:solidFill>
                  <a:srgbClr val="000000"/>
                </a:solidFill>
              </a:rPr>
              <a:t> down and the Coal power plants </a:t>
            </a:r>
            <a:r>
              <a:rPr lang="de-DE" altLang="de-DE" sz="2177" dirty="0" err="1">
                <a:solidFill>
                  <a:srgbClr val="000000"/>
                </a:solidFill>
              </a:rPr>
              <a:t>are</a:t>
            </a:r>
            <a:r>
              <a:rPr lang="de-DE" altLang="de-DE" sz="2177" dirty="0">
                <a:solidFill>
                  <a:srgbClr val="000000"/>
                </a:solidFill>
              </a:rPr>
              <a:t> planned to </a:t>
            </a:r>
            <a:r>
              <a:rPr lang="de-DE" altLang="de-DE" sz="2177" dirty="0" err="1">
                <a:solidFill>
                  <a:srgbClr val="000000"/>
                </a:solidFill>
              </a:rPr>
              <a:t>be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shut</a:t>
            </a:r>
            <a:r>
              <a:rPr lang="de-DE" altLang="de-DE" sz="2177" dirty="0">
                <a:solidFill>
                  <a:srgbClr val="000000"/>
                </a:solidFill>
              </a:rPr>
              <a:t> down in 2038.</a:t>
            </a: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endParaRPr lang="de-DE" altLang="de-DE" sz="2177" dirty="0">
              <a:solidFill>
                <a:srgbClr val="000000"/>
              </a:solidFill>
            </a:endParaRPr>
          </a:p>
          <a:p>
            <a:pPr marL="311079" indent="-311079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177" dirty="0">
                <a:solidFill>
                  <a:srgbClr val="000000"/>
                </a:solidFill>
              </a:rPr>
              <a:t>In Wilhelmshaven </a:t>
            </a:r>
            <a:r>
              <a:rPr lang="de-DE" altLang="de-DE" sz="2177" dirty="0" err="1">
                <a:solidFill>
                  <a:srgbClr val="000000"/>
                </a:solidFill>
              </a:rPr>
              <a:t>the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first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german</a:t>
            </a:r>
            <a:r>
              <a:rPr lang="de-DE" altLang="de-DE" sz="2177" dirty="0">
                <a:solidFill>
                  <a:srgbClr val="000000"/>
                </a:solidFill>
              </a:rPr>
              <a:t> LNG-Terminal </a:t>
            </a:r>
            <a:r>
              <a:rPr lang="de-DE" altLang="de-DE" sz="2177" dirty="0" err="1">
                <a:solidFill>
                  <a:srgbClr val="000000"/>
                </a:solidFill>
              </a:rPr>
              <a:t>started</a:t>
            </a:r>
            <a:r>
              <a:rPr lang="de-DE" altLang="de-DE" sz="2177" dirty="0">
                <a:solidFill>
                  <a:srgbClr val="000000"/>
                </a:solidFill>
              </a:rPr>
              <a:t> to </a:t>
            </a:r>
            <a:r>
              <a:rPr lang="de-DE" altLang="de-DE" sz="2177" dirty="0" err="1">
                <a:solidFill>
                  <a:srgbClr val="000000"/>
                </a:solidFill>
              </a:rPr>
              <a:t>operate</a:t>
            </a:r>
            <a:r>
              <a:rPr lang="de-DE" altLang="de-DE" sz="2177" dirty="0">
                <a:solidFill>
                  <a:srgbClr val="000000"/>
                </a:solidFill>
              </a:rPr>
              <a:t> in 2022. In May 2025 a second LNG-Terminal </a:t>
            </a:r>
            <a:r>
              <a:rPr lang="de-DE" altLang="de-DE" sz="2177" dirty="0" err="1">
                <a:solidFill>
                  <a:srgbClr val="000000"/>
                </a:solidFill>
              </a:rPr>
              <a:t>has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been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  <a:r>
              <a:rPr lang="de-DE" altLang="de-DE" sz="2177" dirty="0" err="1">
                <a:solidFill>
                  <a:srgbClr val="000000"/>
                </a:solidFill>
              </a:rPr>
              <a:t>opened</a:t>
            </a:r>
            <a:r>
              <a:rPr lang="de-DE" altLang="de-DE" sz="2177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0C8DB175-FE02-496C-A0F2-0EC9901A7A2A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85903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1328110" y="243752"/>
            <a:ext cx="1023143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3200" b="1">
                <a:solidFill>
                  <a:srgbClr val="000000"/>
                </a:solidFill>
                <a:latin typeface="Sparkasse Rg" pitchFamily="34" charset="0"/>
              </a:rPr>
              <a:t>The historical circular flow of income</a:t>
            </a:r>
            <a:endParaRPr lang="de-DE" altLang="de-DE" sz="32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sp>
        <p:nvSpPr>
          <p:cNvPr id="33796" name="Text Box 3"/>
          <p:cNvSpPr txBox="1">
            <a:spLocks noChangeArrowheads="1"/>
          </p:cNvSpPr>
          <p:nvPr/>
        </p:nvSpPr>
        <p:spPr bwMode="auto">
          <a:xfrm>
            <a:off x="7673" y="830709"/>
            <a:ext cx="9109075" cy="4895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Char char="•"/>
            </a:pPr>
            <a:endParaRPr lang="de-DE" altLang="de-DE" sz="2400" dirty="0">
              <a:solidFill>
                <a:srgbClr val="000000"/>
              </a:solidFill>
            </a:endParaRPr>
          </a:p>
          <a:p>
            <a:pPr eaLnBrk="1" hangingPunct="1">
              <a:buClrTx/>
              <a:buFontTx/>
              <a:buNone/>
            </a:pPr>
            <a:r>
              <a:rPr lang="de-DE" altLang="de-DE" sz="2400" dirty="0">
                <a:solidFill>
                  <a:srgbClr val="000000"/>
                </a:solidFill>
              </a:rPr>
              <a:t>The </a:t>
            </a:r>
            <a:r>
              <a:rPr lang="de-DE" altLang="de-DE" sz="2400" dirty="0" err="1">
                <a:solidFill>
                  <a:srgbClr val="000000"/>
                </a:solidFill>
              </a:rPr>
              <a:t>french</a:t>
            </a:r>
            <a:r>
              <a:rPr lang="de-DE" altLang="de-DE" sz="2400" dirty="0">
                <a:solidFill>
                  <a:srgbClr val="000000"/>
                </a:solidFill>
              </a:rPr>
              <a:t> </a:t>
            </a:r>
            <a:r>
              <a:rPr lang="de-DE" altLang="de-DE" sz="2400" dirty="0" err="1">
                <a:solidFill>
                  <a:srgbClr val="000000"/>
                </a:solidFill>
              </a:rPr>
              <a:t>physician</a:t>
            </a:r>
            <a:r>
              <a:rPr lang="de-DE" altLang="de-DE" sz="2400" dirty="0">
                <a:solidFill>
                  <a:srgbClr val="000000"/>
                </a:solidFill>
              </a:rPr>
              <a:t> Fran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çois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Quesnay (1694-1774) compared the blood circulation with economic developments and visualized the interdependencies in his Tableau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Economique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.</a:t>
            </a:r>
          </a:p>
          <a:p>
            <a:pPr eaLnBrk="1" hangingPunct="1">
              <a:buClrTx/>
              <a:buFontTx/>
              <a:buNone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None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The economy is divided in to three classes:</a:t>
            </a:r>
          </a:p>
          <a:p>
            <a:pPr eaLnBrk="1" hangingPunct="1">
              <a:buClrTx/>
              <a:buFontTx/>
              <a:buNone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Classe productive (P):	agricultural sector</a:t>
            </a:r>
          </a:p>
          <a:p>
            <a:pPr eaLnBrk="1" hangingPunct="1">
              <a:buClrTx/>
              <a:buFontTx/>
              <a:buChar char="•"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Classe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propi</a:t>
            </a:r>
            <a:r>
              <a:rPr lang="en-US" altLang="de-DE" sz="2400" dirty="0" err="1">
                <a:solidFill>
                  <a:srgbClr val="000000"/>
                </a:solidFill>
              </a:rPr>
              <a:t>é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taire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(E):	Noble man and clergy man (land owners)</a:t>
            </a:r>
          </a:p>
          <a:p>
            <a:pPr eaLnBrk="1" hangingPunct="1">
              <a:buClrTx/>
              <a:buFontTx/>
              <a:buChar char="•"/>
            </a:pPr>
            <a:endParaRPr lang="en-US" altLang="de-DE" sz="2400" dirty="0">
              <a:solidFill>
                <a:srgbClr val="000000"/>
              </a:solidFill>
              <a:cs typeface="Times New Roman" pitchFamily="18" charset="0"/>
            </a:endParaRPr>
          </a:p>
          <a:p>
            <a:pPr eaLnBrk="1" hangingPunct="1">
              <a:buClrTx/>
              <a:buFontTx/>
              <a:buChar char="•"/>
            </a:pP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	Classe 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stérile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 (H):			Trade (merchants) and manufacturing 									(</a:t>
            </a:r>
            <a:r>
              <a:rPr lang="en-US" altLang="de-DE" sz="2400" dirty="0" err="1">
                <a:solidFill>
                  <a:srgbClr val="000000"/>
                </a:solidFill>
                <a:cs typeface="Times New Roman" pitchFamily="18" charset="0"/>
              </a:rPr>
              <a:t>artisians</a:t>
            </a:r>
            <a:r>
              <a:rPr lang="en-US" altLang="de-DE" sz="2400" dirty="0">
                <a:solidFill>
                  <a:srgbClr val="000000"/>
                </a:solidFill>
                <a:cs typeface="Times New Roman" pitchFamily="18" charset="0"/>
              </a:rPr>
              <a:t>) sector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A6525F3B-83B8-4501-972D-D4F7D777CCF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440109E-8A15-4B72-915B-A32F226DC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3288" y="131017"/>
            <a:ext cx="2735964" cy="3714473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EA87DD98-A5A1-4BBF-8559-AF1E517E5F35}"/>
              </a:ext>
            </a:extLst>
          </p:cNvPr>
          <p:cNvSpPr/>
          <p:nvPr/>
        </p:nvSpPr>
        <p:spPr>
          <a:xfrm>
            <a:off x="8689605" y="3820874"/>
            <a:ext cx="33277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/>
              <a:t>Zigzag tableau économique </a:t>
            </a:r>
            <a:r>
              <a:rPr lang="fr-FR" sz="1200" b="1" dirty="0" err="1"/>
              <a:t>from</a:t>
            </a:r>
            <a:r>
              <a:rPr lang="fr-FR" sz="1200" b="1" dirty="0"/>
              <a:t> the </a:t>
            </a:r>
            <a:r>
              <a:rPr lang="fr-FR" sz="1200" b="1" dirty="0" err="1"/>
              <a:t>frontispiece</a:t>
            </a:r>
            <a:r>
              <a:rPr lang="fr-FR" sz="1200" b="1" dirty="0"/>
              <a:t> of </a:t>
            </a:r>
            <a:r>
              <a:rPr lang="fr-FR" sz="1200" b="1" dirty="0" err="1"/>
              <a:t>Élémens</a:t>
            </a:r>
            <a:r>
              <a:rPr lang="fr-FR" sz="1200" b="1" dirty="0"/>
              <a:t> de la philosophie rurale (1767)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856891" y="172077"/>
            <a:ext cx="10391955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3200" b="1">
                <a:solidFill>
                  <a:srgbClr val="000000"/>
                </a:solidFill>
                <a:latin typeface="Sparkasse Rg" pitchFamily="34" charset="0"/>
              </a:rPr>
              <a:t>General Visualization of the circular flow of income</a:t>
            </a:r>
            <a:endParaRPr lang="de-DE" altLang="de-DE" sz="3200" b="1" dirty="0">
              <a:solidFill>
                <a:srgbClr val="000000"/>
              </a:solidFill>
              <a:latin typeface="Sparkasse Rg" pitchFamily="34" charset="0"/>
            </a:endParaRPr>
          </a:p>
        </p:txBody>
      </p:sp>
      <p:graphicFrame>
        <p:nvGraphicFramePr>
          <p:cNvPr id="276483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720454"/>
              </p:ext>
            </p:extLst>
          </p:nvPr>
        </p:nvGraphicFramePr>
        <p:xfrm>
          <a:off x="8759825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6493" name="Group 13"/>
          <p:cNvGraphicFramePr>
            <a:graphicFrameLocks noGrp="1"/>
          </p:cNvGraphicFramePr>
          <p:nvPr/>
        </p:nvGraphicFramePr>
        <p:xfrm>
          <a:off x="4583113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6503" name="Group 23"/>
          <p:cNvGraphicFramePr>
            <a:graphicFrameLocks noGrp="1"/>
          </p:cNvGraphicFramePr>
          <p:nvPr/>
        </p:nvGraphicFramePr>
        <p:xfrm>
          <a:off x="6659563" y="1268413"/>
          <a:ext cx="1524000" cy="12319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857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043"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44" marB="4574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3"/>
          <p:cNvSpPr txBox="1">
            <a:spLocks noChangeArrowheads="1"/>
          </p:cNvSpPr>
          <p:nvPr/>
        </p:nvSpPr>
        <p:spPr bwMode="auto">
          <a:xfrm>
            <a:off x="1682751" y="1649413"/>
            <a:ext cx="195848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Account form:</a:t>
            </a:r>
          </a:p>
        </p:txBody>
      </p:sp>
      <p:sp>
        <p:nvSpPr>
          <p:cNvPr id="34851" name="Text Box 34"/>
          <p:cNvSpPr txBox="1">
            <a:spLocks noChangeArrowheads="1"/>
          </p:cNvSpPr>
          <p:nvPr/>
        </p:nvSpPr>
        <p:spPr bwMode="auto">
          <a:xfrm>
            <a:off x="1703388" y="3476625"/>
            <a:ext cx="175907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Matrix form:</a:t>
            </a:r>
          </a:p>
        </p:txBody>
      </p:sp>
      <p:graphicFrame>
        <p:nvGraphicFramePr>
          <p:cNvPr id="276515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5461826"/>
              </p:ext>
            </p:extLst>
          </p:nvPr>
        </p:nvGraphicFramePr>
        <p:xfrm>
          <a:off x="6486525" y="2917825"/>
          <a:ext cx="2057400" cy="1685924"/>
        </p:xfrm>
        <a:graphic>
          <a:graphicData uri="http://schemas.openxmlformats.org/drawingml/2006/table">
            <a:tbl>
              <a:tblPr/>
              <a:tblGrid>
                <a:gridCol w="51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481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689" marB="4568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4879" name="Text Box 62"/>
          <p:cNvSpPr txBox="1">
            <a:spLocks noChangeArrowheads="1"/>
          </p:cNvSpPr>
          <p:nvPr/>
        </p:nvSpPr>
        <p:spPr bwMode="auto">
          <a:xfrm>
            <a:off x="1703388" y="5203825"/>
            <a:ext cx="179395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Grafics form:</a:t>
            </a:r>
          </a:p>
        </p:txBody>
      </p:sp>
      <p:sp>
        <p:nvSpPr>
          <p:cNvPr id="34880" name="Text Box 63"/>
          <p:cNvSpPr txBox="1">
            <a:spLocks noChangeArrowheads="1"/>
          </p:cNvSpPr>
          <p:nvPr/>
        </p:nvSpPr>
        <p:spPr bwMode="auto">
          <a:xfrm>
            <a:off x="6813749" y="4652963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/>
              <a:t>P</a:t>
            </a:r>
          </a:p>
        </p:txBody>
      </p:sp>
      <p:sp>
        <p:nvSpPr>
          <p:cNvPr id="34881" name="Text Box 64"/>
          <p:cNvSpPr txBox="1">
            <a:spLocks noChangeArrowheads="1"/>
          </p:cNvSpPr>
          <p:nvPr/>
        </p:nvSpPr>
        <p:spPr bwMode="auto">
          <a:xfrm>
            <a:off x="5898148" y="5734051"/>
            <a:ext cx="33534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E</a:t>
            </a:r>
          </a:p>
        </p:txBody>
      </p:sp>
      <p:sp>
        <p:nvSpPr>
          <p:cNvPr id="34882" name="Text Box 65"/>
          <p:cNvSpPr txBox="1">
            <a:spLocks noChangeArrowheads="1"/>
          </p:cNvSpPr>
          <p:nvPr/>
        </p:nvSpPr>
        <p:spPr bwMode="auto">
          <a:xfrm>
            <a:off x="7966274" y="5734051"/>
            <a:ext cx="4074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/>
              <a:t>H</a:t>
            </a:r>
          </a:p>
        </p:txBody>
      </p:sp>
      <p:sp>
        <p:nvSpPr>
          <p:cNvPr id="34883" name="Line 66"/>
          <p:cNvSpPr>
            <a:spLocks noChangeShapeType="1"/>
          </p:cNvSpPr>
          <p:nvPr/>
        </p:nvSpPr>
        <p:spPr bwMode="auto">
          <a:xfrm flipV="1">
            <a:off x="6094611" y="5013325"/>
            <a:ext cx="6477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4" name="Line 67"/>
          <p:cNvSpPr>
            <a:spLocks noChangeShapeType="1"/>
          </p:cNvSpPr>
          <p:nvPr/>
        </p:nvSpPr>
        <p:spPr bwMode="auto">
          <a:xfrm flipH="1">
            <a:off x="6237486" y="5084764"/>
            <a:ext cx="64770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5" name="Line 68"/>
          <p:cNvSpPr>
            <a:spLocks noChangeShapeType="1"/>
          </p:cNvSpPr>
          <p:nvPr/>
        </p:nvSpPr>
        <p:spPr bwMode="auto">
          <a:xfrm>
            <a:off x="6258510" y="6021388"/>
            <a:ext cx="1657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6" name="Line 69"/>
          <p:cNvSpPr>
            <a:spLocks noChangeShapeType="1"/>
          </p:cNvSpPr>
          <p:nvPr/>
        </p:nvSpPr>
        <p:spPr bwMode="auto">
          <a:xfrm flipH="1">
            <a:off x="6258511" y="5876925"/>
            <a:ext cx="1584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7" name="Line 70"/>
          <p:cNvSpPr>
            <a:spLocks noChangeShapeType="1"/>
          </p:cNvSpPr>
          <p:nvPr/>
        </p:nvSpPr>
        <p:spPr bwMode="auto">
          <a:xfrm flipH="1" flipV="1">
            <a:off x="7174112" y="5084764"/>
            <a:ext cx="792163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34888" name="Line 71"/>
          <p:cNvSpPr>
            <a:spLocks noChangeShapeType="1"/>
          </p:cNvSpPr>
          <p:nvPr/>
        </p:nvSpPr>
        <p:spPr bwMode="auto">
          <a:xfrm>
            <a:off x="7318574" y="5013325"/>
            <a:ext cx="792162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4D1DAAE1-694A-490A-99A7-FDDD56EC8ED7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2542478" y="191243"/>
            <a:ext cx="761256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Example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34820" name="Text Box 3"/>
          <p:cNvSpPr txBox="1">
            <a:spLocks noChangeArrowheads="1"/>
          </p:cNvSpPr>
          <p:nvPr/>
        </p:nvSpPr>
        <p:spPr bwMode="auto">
          <a:xfrm>
            <a:off x="248817" y="423166"/>
            <a:ext cx="9400705" cy="4526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AutoNum type="arabicPeriod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marL="0" indent="0" eaLnBrk="1" hangingPunct="1">
              <a:buSzPct val="100000"/>
              <a:defRPr/>
            </a:pPr>
            <a:r>
              <a:rPr lang="de-DE" sz="2400" dirty="0">
                <a:solidFill>
                  <a:srgbClr val="000000"/>
                </a:solidFill>
              </a:rPr>
              <a:t>Ausgangslage: P </a:t>
            </a:r>
            <a:r>
              <a:rPr lang="de-DE" sz="2400" dirty="0" err="1">
                <a:solidFill>
                  <a:srgbClr val="000000"/>
                </a:solidFill>
              </a:rPr>
              <a:t>produced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commodities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valued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with</a:t>
            </a:r>
            <a:r>
              <a:rPr lang="de-DE" sz="2400" dirty="0">
                <a:solidFill>
                  <a:srgbClr val="000000"/>
                </a:solidFill>
              </a:rPr>
              <a:t> 5MU (</a:t>
            </a:r>
            <a:r>
              <a:rPr lang="de-DE" sz="2400" dirty="0" err="1">
                <a:solidFill>
                  <a:srgbClr val="000000"/>
                </a:solidFill>
              </a:rPr>
              <a:t>monetary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units</a:t>
            </a:r>
            <a:r>
              <a:rPr lang="de-DE" sz="2400" dirty="0">
                <a:solidFill>
                  <a:srgbClr val="000000"/>
                </a:solidFill>
              </a:rPr>
              <a:t>)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>
                <a:solidFill>
                  <a:srgbClr val="000000"/>
                </a:solidFill>
              </a:rPr>
              <a:t>Own </a:t>
            </a:r>
            <a:r>
              <a:rPr lang="de-DE" sz="2400" dirty="0" err="1">
                <a:solidFill>
                  <a:srgbClr val="000000"/>
                </a:solidFill>
              </a:rPr>
              <a:t>consumption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of</a:t>
            </a:r>
            <a:r>
              <a:rPr lang="de-DE" sz="2400" dirty="0">
                <a:solidFill>
                  <a:srgbClr val="000000"/>
                </a:solidFill>
              </a:rPr>
              <a:t> P 2MU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 err="1">
                <a:solidFill>
                  <a:srgbClr val="000000"/>
                </a:solidFill>
              </a:rPr>
              <a:t>Buying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manufactored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commodities</a:t>
            </a:r>
            <a:r>
              <a:rPr lang="de-DE" sz="2400" dirty="0">
                <a:solidFill>
                  <a:srgbClr val="000000"/>
                </a:solidFill>
              </a:rPr>
              <a:t> P 1MU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 err="1">
                <a:solidFill>
                  <a:srgbClr val="000000"/>
                </a:solidFill>
              </a:rPr>
              <a:t>Rent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for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the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land</a:t>
            </a:r>
            <a:r>
              <a:rPr lang="de-DE" sz="2400" dirty="0">
                <a:solidFill>
                  <a:srgbClr val="000000"/>
                </a:solidFill>
              </a:rPr>
              <a:t> P 2MU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 err="1">
                <a:solidFill>
                  <a:srgbClr val="000000"/>
                </a:solidFill>
              </a:rPr>
              <a:t>Agricultural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products</a:t>
            </a:r>
            <a:r>
              <a:rPr lang="de-DE" sz="2400" dirty="0">
                <a:solidFill>
                  <a:srgbClr val="000000"/>
                </a:solidFill>
              </a:rPr>
              <a:t> E 1MU</a:t>
            </a:r>
          </a:p>
          <a:p>
            <a:pPr eaLnBrk="1" hangingPunct="1">
              <a:buSzPct val="100000"/>
              <a:buFontTx/>
              <a:buAutoNum type="arabicPeriod"/>
              <a:defRPr/>
            </a:pPr>
            <a:r>
              <a:rPr lang="de-DE" sz="2400" dirty="0" err="1">
                <a:solidFill>
                  <a:srgbClr val="000000"/>
                </a:solidFill>
              </a:rPr>
              <a:t>Agricultural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products</a:t>
            </a:r>
            <a:r>
              <a:rPr lang="de-DE" sz="2400" dirty="0">
                <a:solidFill>
                  <a:srgbClr val="000000"/>
                </a:solidFill>
              </a:rPr>
              <a:t> H 2MU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2400" dirty="0" err="1">
                <a:solidFill>
                  <a:srgbClr val="000000"/>
                </a:solidFill>
              </a:rPr>
              <a:t>Illustrate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the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circular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flow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of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income</a:t>
            </a:r>
            <a:r>
              <a:rPr lang="de-DE" sz="2400" dirty="0">
                <a:solidFill>
                  <a:srgbClr val="000000"/>
                </a:solidFill>
              </a:rPr>
              <a:t> in </a:t>
            </a:r>
            <a:r>
              <a:rPr lang="de-DE" sz="2400" dirty="0" err="1">
                <a:solidFill>
                  <a:srgbClr val="000000"/>
                </a:solidFill>
              </a:rPr>
              <a:t>accout</a:t>
            </a:r>
            <a:r>
              <a:rPr lang="de-DE" sz="2400" dirty="0">
                <a:solidFill>
                  <a:srgbClr val="000000"/>
                </a:solidFill>
              </a:rPr>
              <a:t>, </a:t>
            </a:r>
            <a:r>
              <a:rPr lang="de-DE" sz="2400" dirty="0" err="1">
                <a:solidFill>
                  <a:srgbClr val="000000"/>
                </a:solidFill>
              </a:rPr>
              <a:t>matrix</a:t>
            </a:r>
            <a:r>
              <a:rPr lang="de-DE" sz="2400" dirty="0">
                <a:solidFill>
                  <a:srgbClr val="000000"/>
                </a:solidFill>
              </a:rPr>
              <a:t> and </a:t>
            </a:r>
            <a:r>
              <a:rPr lang="de-DE" sz="2400" dirty="0" err="1">
                <a:solidFill>
                  <a:srgbClr val="000000"/>
                </a:solidFill>
              </a:rPr>
              <a:t>graphics</a:t>
            </a:r>
            <a:r>
              <a:rPr lang="de-DE" sz="2400" dirty="0">
                <a:solidFill>
                  <a:srgbClr val="000000"/>
                </a:solidFill>
              </a:rPr>
              <a:t> form. </a:t>
            </a:r>
            <a:r>
              <a:rPr lang="de-DE" sz="2400" dirty="0" err="1">
                <a:solidFill>
                  <a:srgbClr val="000000"/>
                </a:solidFill>
              </a:rPr>
              <a:t>Which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assumption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is</a:t>
            </a:r>
            <a:r>
              <a:rPr lang="de-DE" sz="2400" dirty="0">
                <a:solidFill>
                  <a:srgbClr val="000000"/>
                </a:solidFill>
              </a:rPr>
              <a:t> </a:t>
            </a:r>
            <a:r>
              <a:rPr lang="de-DE" sz="2400" dirty="0" err="1">
                <a:solidFill>
                  <a:srgbClr val="000000"/>
                </a:solidFill>
              </a:rPr>
              <a:t>needed</a:t>
            </a:r>
            <a:r>
              <a:rPr lang="de-DE" sz="2400" dirty="0">
                <a:solidFill>
                  <a:srgbClr val="000000"/>
                </a:solidFill>
              </a:rPr>
              <a:t>?</a:t>
            </a:r>
          </a:p>
          <a:p>
            <a:pPr eaLnBrk="1" hangingPunct="1">
              <a:buSzPct val="100000"/>
              <a:defRPr/>
            </a:pPr>
            <a:endParaRPr lang="de-DE" sz="2400" dirty="0">
              <a:solidFill>
                <a:srgbClr val="000000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20235E1-5603-4FD0-A387-519800CEAB52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5087938" y="210210"/>
            <a:ext cx="2004666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Account form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graphicFrame>
        <p:nvGraphicFramePr>
          <p:cNvPr id="262276" name="Group 132"/>
          <p:cNvGraphicFramePr>
            <a:graphicFrameLocks noGrp="1"/>
          </p:cNvGraphicFramePr>
          <p:nvPr/>
        </p:nvGraphicFramePr>
        <p:xfrm>
          <a:off x="3875667" y="1973264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2241" name="Group 97"/>
          <p:cNvGraphicFramePr>
            <a:graphicFrameLocks noGrp="1"/>
          </p:cNvGraphicFramePr>
          <p:nvPr/>
        </p:nvGraphicFramePr>
        <p:xfrm>
          <a:off x="1138817" y="1973264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62274" name="Group 1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803994"/>
              </p:ext>
            </p:extLst>
          </p:nvPr>
        </p:nvGraphicFramePr>
        <p:xfrm>
          <a:off x="6561717" y="1989139"/>
          <a:ext cx="1706562" cy="2851149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734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marT="45730" marB="45730" anchor="b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980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ts val="2563"/>
                        </a:lnSpc>
                        <a:spcBef>
                          <a:spcPts val="675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5" name="Rechteck 44">
            <a:extLst>
              <a:ext uri="{FF2B5EF4-FFF2-40B4-BE49-F238E27FC236}">
                <a16:creationId xmlns:a16="http://schemas.microsoft.com/office/drawing/2014/main" id="{BAD41F5C-8C03-42A8-B62B-9CB1E43C1376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4224338" y="215752"/>
            <a:ext cx="64436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Matrix form</a:t>
            </a:r>
          </a:p>
        </p:txBody>
      </p:sp>
      <p:graphicFrame>
        <p:nvGraphicFramePr>
          <p:cNvPr id="264341" name="Group 1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255137"/>
              </p:ext>
            </p:extLst>
          </p:nvPr>
        </p:nvGraphicFramePr>
        <p:xfrm>
          <a:off x="672807" y="1125539"/>
          <a:ext cx="5975350" cy="4679951"/>
        </p:xfrm>
        <a:graphic>
          <a:graphicData uri="http://schemas.openxmlformats.org/drawingml/2006/table">
            <a:tbl>
              <a:tblPr/>
              <a:tblGrid>
                <a:gridCol w="149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5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63725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In/Out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9800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8213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8213"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" latinLnBrk="0" hangingPunct="1">
                        <a:lnSpc>
                          <a:spcPts val="2563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en-GB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Rechteck 20">
            <a:extLst>
              <a:ext uri="{FF2B5EF4-FFF2-40B4-BE49-F238E27FC236}">
                <a16:creationId xmlns:a16="http://schemas.microsoft.com/office/drawing/2014/main" id="{146C98BE-77F8-4006-B6F8-329B8E2E00AF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4224338" y="215752"/>
            <a:ext cx="6443662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Grafical form</a:t>
            </a:r>
          </a:p>
        </p:txBody>
      </p:sp>
      <p:sp>
        <p:nvSpPr>
          <p:cNvPr id="38916" name="Text Box 3"/>
          <p:cNvSpPr txBox="1">
            <a:spLocks noChangeArrowheads="1"/>
          </p:cNvSpPr>
          <p:nvPr/>
        </p:nvSpPr>
        <p:spPr bwMode="auto">
          <a:xfrm>
            <a:off x="3222486" y="1982211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P</a:t>
            </a:r>
          </a:p>
        </p:txBody>
      </p:sp>
      <p:sp>
        <p:nvSpPr>
          <p:cNvPr id="38917" name="Text Box 4"/>
          <p:cNvSpPr txBox="1">
            <a:spLocks noChangeArrowheads="1"/>
          </p:cNvSpPr>
          <p:nvPr/>
        </p:nvSpPr>
        <p:spPr bwMode="auto">
          <a:xfrm>
            <a:off x="5383073" y="5077837"/>
            <a:ext cx="3770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/>
              <a:t>H</a:t>
            </a:r>
          </a:p>
        </p:txBody>
      </p:sp>
      <p:sp>
        <p:nvSpPr>
          <p:cNvPr id="38918" name="Text Box 5"/>
          <p:cNvSpPr txBox="1">
            <a:spLocks noChangeArrowheads="1"/>
          </p:cNvSpPr>
          <p:nvPr/>
        </p:nvSpPr>
        <p:spPr bwMode="auto">
          <a:xfrm>
            <a:off x="1063485" y="5150862"/>
            <a:ext cx="3722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de-DE" altLang="de-DE" sz="2400" dirty="0"/>
              <a:t>E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548BF1E0-A013-4F94-8FCB-8AD5CAF5590C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602104" y="195739"/>
            <a:ext cx="5845573" cy="420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177" b="1">
                <a:solidFill>
                  <a:srgbClr val="000000"/>
                </a:solidFill>
              </a:rPr>
              <a:t>The modern circular flow of income</a:t>
            </a:r>
            <a:endParaRPr lang="de-DE" altLang="de-DE" sz="2177" b="1" dirty="0">
              <a:solidFill>
                <a:srgbClr val="000000"/>
              </a:solidFill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97108" y="742667"/>
            <a:ext cx="11559364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 dirty="0">
                <a:solidFill>
                  <a:srgbClr val="000000"/>
                </a:solidFill>
              </a:rPr>
              <a:t>4 </a:t>
            </a:r>
            <a:r>
              <a:rPr lang="de-DE" sz="2177" dirty="0" err="1">
                <a:solidFill>
                  <a:srgbClr val="000000"/>
                </a:solidFill>
              </a:rPr>
              <a:t>Sectors</a:t>
            </a:r>
            <a:r>
              <a:rPr lang="de-DE" sz="2177" dirty="0">
                <a:solidFill>
                  <a:srgbClr val="000000"/>
                </a:solidFill>
              </a:rPr>
              <a:t>:</a:t>
            </a:r>
          </a:p>
          <a:p>
            <a:pPr eaLnBrk="1" hangingPunct="1">
              <a:buSzPct val="100000"/>
              <a:defRPr/>
            </a:pPr>
            <a:r>
              <a:rPr lang="de-DE" sz="2177" dirty="0">
                <a:solidFill>
                  <a:srgbClr val="000000"/>
                </a:solidFill>
              </a:rPr>
              <a:t>		Households (H), Government (G), Enterprises (E), Overseas (A)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18358" y="1400481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>
                <a:solidFill>
                  <a:srgbClr val="000000"/>
                </a:solidFill>
              </a:rPr>
              <a:t>The circular flow of income is closed via the sector of the </a:t>
            </a:r>
            <a:r>
              <a:rPr lang="de-DE" sz="2177" b="1">
                <a:solidFill>
                  <a:srgbClr val="000000"/>
                </a:solidFill>
              </a:rPr>
              <a:t>financial institutions</a:t>
            </a:r>
            <a:r>
              <a:rPr lang="de-DE" sz="2177">
                <a:solidFill>
                  <a:srgbClr val="000000"/>
                </a:solidFill>
              </a:rPr>
              <a:t> (FI). Via FI savings and investment is processed or assets and liabilities against the overseas sector</a:t>
            </a: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18358" y="2642609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>
                <a:solidFill>
                  <a:srgbClr val="000000"/>
                </a:solidFill>
              </a:rPr>
              <a:t>Arrows represents always money flows between the sectors</a:t>
            </a: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318358" y="3398405"/>
            <a:ext cx="11559364" cy="109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buFontTx/>
              <a:buChar char="•"/>
              <a:defRPr/>
            </a:pPr>
            <a:r>
              <a:rPr lang="de-DE" sz="2177">
                <a:solidFill>
                  <a:srgbClr val="000000"/>
                </a:solidFill>
              </a:rPr>
              <a:t>The circle is closed if at any sector we have incoming flow equals outgoing flow (Axiom of the closed circle).</a:t>
            </a: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18358" y="4800248"/>
            <a:ext cx="11559364" cy="755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81646" tIns="42456" rIns="81646" bIns="42456">
            <a:spAutoFit/>
          </a:bodyPr>
          <a:lstStyle>
            <a:lvl1pPr marL="457200" indent="-4572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buSzPct val="100000"/>
              <a:defRPr/>
            </a:pPr>
            <a:endParaRPr lang="de-DE" sz="2177" dirty="0">
              <a:solidFill>
                <a:srgbClr val="000000"/>
              </a:solidFill>
            </a:endParaRPr>
          </a:p>
          <a:p>
            <a:pPr eaLnBrk="1" hangingPunct="1">
              <a:buSzPct val="100000"/>
              <a:defRPr/>
            </a:pPr>
            <a:r>
              <a:rPr lang="de-DE" sz="2177" dirty="0">
                <a:solidFill>
                  <a:srgbClr val="000000"/>
                </a:solidFill>
                <a:cs typeface="Times New Roman" pitchFamily="18" charset="0"/>
              </a:rPr>
              <a:t>	</a:t>
            </a:r>
            <a:r>
              <a:rPr lang="de-DE" sz="2177">
                <a:solidFill>
                  <a:srgbClr val="000000"/>
                </a:solidFill>
                <a:cs typeface="Times New Roman" pitchFamily="18" charset="0"/>
              </a:rPr>
              <a:t>→ Every relevant flows are considered</a:t>
            </a:r>
            <a:r>
              <a:rPr lang="de-DE" sz="2177">
                <a:solidFill>
                  <a:srgbClr val="000000"/>
                </a:solidFill>
              </a:rPr>
              <a:t>  </a:t>
            </a:r>
            <a:endParaRPr lang="de-DE" sz="2177" dirty="0">
              <a:solidFill>
                <a:srgbClr val="000000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3202247B-0684-4A65-8E35-9F5A555E721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021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741219" y="-24635"/>
            <a:ext cx="787446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de-DE" altLang="de-DE" sz="2400" b="1">
                <a:solidFill>
                  <a:srgbClr val="000000"/>
                </a:solidFill>
              </a:rPr>
              <a:t>The modern circular flow of income of an open economy</a:t>
            </a:r>
            <a:endParaRPr lang="de-DE" altLang="de-DE" sz="2400" b="1" dirty="0">
              <a:solidFill>
                <a:srgbClr val="000000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6BF04D69-95CC-4722-83AA-1EEFD52A4099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65649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82835" y="101102"/>
            <a:ext cx="7326351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 anchor="ctr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de-DE" altLang="de-DE" sz="2400" b="1">
                <a:solidFill>
                  <a:srgbClr val="000000"/>
                </a:solidFill>
              </a:rPr>
              <a:t>Circular flow of income of an open economy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741219" y="3338946"/>
            <a:ext cx="328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H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313218" y="333894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7409186" y="19292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C</a:t>
            </a:r>
            <a:r>
              <a:rPr lang="de-DE" sz="1400" baseline="-25000" dirty="0"/>
              <a:t>H</a:t>
            </a:r>
            <a:r>
              <a:rPr lang="de-DE" sz="1400"/>
              <a:t>: Consumption of Housholds</a:t>
            </a:r>
            <a:endParaRPr lang="de-DE" sz="1400" baseline="-25000" dirty="0"/>
          </a:p>
        </p:txBody>
      </p:sp>
      <p:cxnSp>
        <p:nvCxnSpPr>
          <p:cNvPr id="6" name="Gerade Verbindung mit Pfeil 5"/>
          <p:cNvCxnSpPr/>
          <p:nvPr/>
        </p:nvCxnSpPr>
        <p:spPr>
          <a:xfrm>
            <a:off x="1070155" y="3579031"/>
            <a:ext cx="42430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/>
          <p:cNvSpPr/>
          <p:nvPr/>
        </p:nvSpPr>
        <p:spPr>
          <a:xfrm>
            <a:off x="1399091" y="3530540"/>
            <a:ext cx="404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C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7409187" y="438341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Y</a:t>
            </a:r>
            <a:r>
              <a:rPr lang="de-DE" sz="1400" baseline="-25000"/>
              <a:t>H/E</a:t>
            </a:r>
            <a:r>
              <a:rPr lang="de-DE" sz="1400"/>
              <a:t>: Salary of Households paid by Enterprises</a:t>
            </a:r>
            <a:endParaRPr lang="de-DE" sz="1400" baseline="-25000" dirty="0"/>
          </a:p>
        </p:txBody>
      </p:sp>
      <p:cxnSp>
        <p:nvCxnSpPr>
          <p:cNvPr id="11" name="Gerade Verbindung mit Pfeil 10"/>
          <p:cNvCxnSpPr/>
          <p:nvPr/>
        </p:nvCxnSpPr>
        <p:spPr>
          <a:xfrm flipH="1" flipV="1">
            <a:off x="1011382" y="3401291"/>
            <a:ext cx="4208210" cy="20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11"/>
          <p:cNvSpPr/>
          <p:nvPr/>
        </p:nvSpPr>
        <p:spPr>
          <a:xfrm>
            <a:off x="4580004" y="3052742"/>
            <a:ext cx="527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Y</a:t>
            </a:r>
            <a:r>
              <a:rPr lang="de-DE" baseline="-25000"/>
              <a:t>H/E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7409186" y="756995"/>
            <a:ext cx="4692759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T</a:t>
            </a:r>
            <a:r>
              <a:rPr lang="de-DE" sz="1400" baseline="-25000" dirty="0"/>
              <a:t>H</a:t>
            </a:r>
            <a:r>
              <a:rPr lang="de-DE" sz="1400"/>
              <a:t>: Tax payment of the households</a:t>
            </a:r>
            <a:endParaRPr lang="de-DE" sz="1400" baseline="-25000" dirty="0"/>
          </a:p>
        </p:txBody>
      </p:sp>
      <p:sp>
        <p:nvSpPr>
          <p:cNvPr id="15" name="Textfeld 14"/>
          <p:cNvSpPr txBox="1"/>
          <p:nvPr/>
        </p:nvSpPr>
        <p:spPr>
          <a:xfrm>
            <a:off x="7409186" y="1035725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T</a:t>
            </a:r>
            <a:r>
              <a:rPr lang="de-DE" sz="1400" baseline="-25000"/>
              <a:t>E</a:t>
            </a:r>
            <a:r>
              <a:rPr lang="de-DE" sz="1400"/>
              <a:t>: Tax payment of the enterprises</a:t>
            </a:r>
            <a:endParaRPr lang="de-DE" sz="1400" baseline="-25000" dirty="0"/>
          </a:p>
        </p:txBody>
      </p:sp>
      <p:cxnSp>
        <p:nvCxnSpPr>
          <p:cNvPr id="16" name="Gerade Verbindung mit Pfeil 15"/>
          <p:cNvCxnSpPr/>
          <p:nvPr/>
        </p:nvCxnSpPr>
        <p:spPr>
          <a:xfrm flipH="1" flipV="1">
            <a:off x="3236342" y="1254515"/>
            <a:ext cx="1953490" cy="2010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V="1">
            <a:off x="905687" y="1364673"/>
            <a:ext cx="1955277" cy="1944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2932171" y="877709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</a:t>
            </a:r>
          </a:p>
        </p:txBody>
      </p:sp>
      <p:sp>
        <p:nvSpPr>
          <p:cNvPr id="22" name="Rechteck 21"/>
          <p:cNvSpPr/>
          <p:nvPr/>
        </p:nvSpPr>
        <p:spPr>
          <a:xfrm>
            <a:off x="2599434" y="1533245"/>
            <a:ext cx="393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T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25" name="Rechteck 24"/>
          <p:cNvSpPr/>
          <p:nvPr/>
        </p:nvSpPr>
        <p:spPr>
          <a:xfrm>
            <a:off x="4274369" y="2547237"/>
            <a:ext cx="372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T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26" name="Textfeld 25"/>
          <p:cNvSpPr txBox="1"/>
          <p:nvPr/>
        </p:nvSpPr>
        <p:spPr>
          <a:xfrm>
            <a:off x="7378706" y="1303631"/>
            <a:ext cx="4692761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Z</a:t>
            </a:r>
            <a:r>
              <a:rPr lang="de-DE" sz="1400" baseline="-25000"/>
              <a:t>E</a:t>
            </a:r>
            <a:r>
              <a:rPr lang="de-DE" sz="1400"/>
              <a:t>: Transfer from Government to Enterprises</a:t>
            </a:r>
            <a:endParaRPr lang="de-DE" sz="1400" baseline="-25000" dirty="0"/>
          </a:p>
        </p:txBody>
      </p:sp>
      <p:sp>
        <p:nvSpPr>
          <p:cNvPr id="27" name="Textfeld 26"/>
          <p:cNvSpPr txBox="1"/>
          <p:nvPr/>
        </p:nvSpPr>
        <p:spPr>
          <a:xfrm>
            <a:off x="7427502" y="1586482"/>
            <a:ext cx="434058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Z</a:t>
            </a:r>
            <a:r>
              <a:rPr lang="de-DE" sz="1400" baseline="-25000" dirty="0"/>
              <a:t>H</a:t>
            </a:r>
            <a:r>
              <a:rPr lang="de-DE" sz="1400"/>
              <a:t>: Transfer from Government to Households</a:t>
            </a:r>
            <a:endParaRPr lang="de-DE" sz="1400" baseline="-25000" dirty="0"/>
          </a:p>
        </p:txBody>
      </p:sp>
      <p:cxnSp>
        <p:nvCxnSpPr>
          <p:cNvPr id="28" name="Gerade Verbindung mit Pfeil 27"/>
          <p:cNvCxnSpPr/>
          <p:nvPr/>
        </p:nvCxnSpPr>
        <p:spPr>
          <a:xfrm>
            <a:off x="3367868" y="1197346"/>
            <a:ext cx="1974319" cy="2040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 flipH="1">
            <a:off x="915522" y="1197346"/>
            <a:ext cx="1801619" cy="1822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12" name="Rechteck 38911"/>
          <p:cNvSpPr/>
          <p:nvPr/>
        </p:nvSpPr>
        <p:spPr>
          <a:xfrm>
            <a:off x="2067363" y="1211309"/>
            <a:ext cx="388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Z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34" name="Rechteck 33"/>
          <p:cNvSpPr/>
          <p:nvPr/>
        </p:nvSpPr>
        <p:spPr>
          <a:xfrm>
            <a:off x="3746011" y="1275188"/>
            <a:ext cx="3674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Z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35" name="Textfeld 34"/>
          <p:cNvSpPr txBox="1"/>
          <p:nvPr/>
        </p:nvSpPr>
        <p:spPr>
          <a:xfrm>
            <a:off x="7404240" y="2088010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Y</a:t>
            </a:r>
            <a:r>
              <a:rPr lang="de-DE" sz="1400" baseline="-25000"/>
              <a:t>H/G</a:t>
            </a:r>
            <a:r>
              <a:rPr lang="de-DE" sz="1400"/>
              <a:t>: Salary of Households paid by the government</a:t>
            </a:r>
            <a:endParaRPr lang="de-DE" sz="1400" baseline="-25000" dirty="0"/>
          </a:p>
        </p:txBody>
      </p:sp>
      <p:sp>
        <p:nvSpPr>
          <p:cNvPr id="38916" name="Rechteck 38915"/>
          <p:cNvSpPr/>
          <p:nvPr/>
        </p:nvSpPr>
        <p:spPr>
          <a:xfrm>
            <a:off x="965687" y="928349"/>
            <a:ext cx="550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Y</a:t>
            </a:r>
            <a:r>
              <a:rPr lang="de-DE" baseline="-25000"/>
              <a:t>H/G</a:t>
            </a:r>
            <a:endParaRPr lang="de-DE" dirty="0"/>
          </a:p>
        </p:txBody>
      </p:sp>
      <p:grpSp>
        <p:nvGrpSpPr>
          <p:cNvPr id="38920" name="Gruppieren 38919"/>
          <p:cNvGrpSpPr/>
          <p:nvPr/>
        </p:nvGrpSpPr>
        <p:grpSpPr>
          <a:xfrm>
            <a:off x="620875" y="1019078"/>
            <a:ext cx="2182947" cy="2385677"/>
            <a:chOff x="620876" y="810492"/>
            <a:chExt cx="2066908" cy="2594263"/>
          </a:xfrm>
        </p:grpSpPr>
        <p:sp>
          <p:nvSpPr>
            <p:cNvPr id="38914" name="Freihandform 38913"/>
            <p:cNvSpPr/>
            <p:nvPr/>
          </p:nvSpPr>
          <p:spPr>
            <a:xfrm>
              <a:off x="620876" y="810492"/>
              <a:ext cx="2066908" cy="2535382"/>
            </a:xfrm>
            <a:custGeom>
              <a:avLst/>
              <a:gdLst>
                <a:gd name="connsiteX0" fmla="*/ 2066908 w 2066908"/>
                <a:gd name="connsiteY0" fmla="*/ 0 h 2535382"/>
                <a:gd name="connsiteX1" fmla="*/ 265817 w 2066908"/>
                <a:gd name="connsiteY1" fmla="*/ 858982 h 2535382"/>
                <a:gd name="connsiteX2" fmla="*/ 44144 w 2066908"/>
                <a:gd name="connsiteY2" fmla="*/ 2535382 h 2535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908" h="2535382">
                  <a:moveTo>
                    <a:pt x="2066908" y="0"/>
                  </a:moveTo>
                  <a:cubicBezTo>
                    <a:pt x="1334926" y="218209"/>
                    <a:pt x="602944" y="436418"/>
                    <a:pt x="265817" y="858982"/>
                  </a:cubicBezTo>
                  <a:cubicBezTo>
                    <a:pt x="-71310" y="1281546"/>
                    <a:pt x="-13583" y="1908464"/>
                    <a:pt x="44144" y="253538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39" name="Gerade Verbindung mit Pfeil 38"/>
            <p:cNvCxnSpPr/>
            <p:nvPr/>
          </p:nvCxnSpPr>
          <p:spPr>
            <a:xfrm>
              <a:off x="642233" y="3299379"/>
              <a:ext cx="131928" cy="1053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feld 43"/>
          <p:cNvSpPr txBox="1"/>
          <p:nvPr/>
        </p:nvSpPr>
        <p:spPr>
          <a:xfrm>
            <a:off x="5800062" y="583763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A</a:t>
            </a:r>
          </a:p>
        </p:txBody>
      </p:sp>
      <p:cxnSp>
        <p:nvCxnSpPr>
          <p:cNvPr id="45" name="Gerade Verbindung mit Pfeil 44"/>
          <p:cNvCxnSpPr/>
          <p:nvPr/>
        </p:nvCxnSpPr>
        <p:spPr>
          <a:xfrm flipH="1" flipV="1">
            <a:off x="5642154" y="3708278"/>
            <a:ext cx="385787" cy="2199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/>
          <p:cNvSpPr txBox="1"/>
          <p:nvPr/>
        </p:nvSpPr>
        <p:spPr>
          <a:xfrm>
            <a:off x="7376530" y="2640532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EX</a:t>
            </a:r>
            <a:r>
              <a:rPr lang="de-DE" sz="1400"/>
              <a:t>: Exports</a:t>
            </a:r>
            <a:endParaRPr lang="de-DE" sz="1400" baseline="-25000" dirty="0"/>
          </a:p>
        </p:txBody>
      </p:sp>
      <p:sp>
        <p:nvSpPr>
          <p:cNvPr id="48" name="Textfeld 47"/>
          <p:cNvSpPr txBox="1"/>
          <p:nvPr/>
        </p:nvSpPr>
        <p:spPr>
          <a:xfrm>
            <a:off x="7376530" y="3100180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IM</a:t>
            </a:r>
            <a:r>
              <a:rPr lang="de-DE" sz="1400"/>
              <a:t>: Imports</a:t>
            </a:r>
            <a:endParaRPr lang="de-DE" sz="1400" baseline="-25000" dirty="0"/>
          </a:p>
        </p:txBody>
      </p:sp>
      <p:cxnSp>
        <p:nvCxnSpPr>
          <p:cNvPr id="49" name="Gerade Verbindung mit Pfeil 48"/>
          <p:cNvCxnSpPr>
            <a:stCxn id="4" idx="2"/>
          </p:cNvCxnSpPr>
          <p:nvPr/>
        </p:nvCxnSpPr>
        <p:spPr>
          <a:xfrm>
            <a:off x="5476083" y="3708278"/>
            <a:ext cx="323979" cy="20621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4" name="Rechteck 38923"/>
          <p:cNvSpPr/>
          <p:nvPr/>
        </p:nvSpPr>
        <p:spPr>
          <a:xfrm>
            <a:off x="5800062" y="4081306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EX</a:t>
            </a:r>
          </a:p>
        </p:txBody>
      </p:sp>
      <p:sp>
        <p:nvSpPr>
          <p:cNvPr id="53" name="Rechteck 52"/>
          <p:cNvSpPr/>
          <p:nvPr/>
        </p:nvSpPr>
        <p:spPr>
          <a:xfrm>
            <a:off x="5186901" y="4394499"/>
            <a:ext cx="4395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IM</a:t>
            </a:r>
          </a:p>
        </p:txBody>
      </p:sp>
      <p:grpSp>
        <p:nvGrpSpPr>
          <p:cNvPr id="38929" name="Gruppieren 38928"/>
          <p:cNvGrpSpPr/>
          <p:nvPr/>
        </p:nvGrpSpPr>
        <p:grpSpPr>
          <a:xfrm>
            <a:off x="355834" y="3761509"/>
            <a:ext cx="5479213" cy="2641467"/>
            <a:chOff x="355834" y="3761509"/>
            <a:chExt cx="5479213" cy="2641467"/>
          </a:xfrm>
        </p:grpSpPr>
        <p:sp>
          <p:nvSpPr>
            <p:cNvPr id="38925" name="Freihandform 38924"/>
            <p:cNvSpPr/>
            <p:nvPr/>
          </p:nvSpPr>
          <p:spPr>
            <a:xfrm>
              <a:off x="355834" y="3761509"/>
              <a:ext cx="5345311" cy="2641467"/>
            </a:xfrm>
            <a:custGeom>
              <a:avLst/>
              <a:gdLst>
                <a:gd name="connsiteX0" fmla="*/ 454657 w 5345311"/>
                <a:gd name="connsiteY0" fmla="*/ 0 h 2641467"/>
                <a:gd name="connsiteX1" fmla="*/ 475439 w 5345311"/>
                <a:gd name="connsiteY1" fmla="*/ 2396836 h 2641467"/>
                <a:gd name="connsiteX2" fmla="*/ 5345311 w 5345311"/>
                <a:gd name="connsiteY2" fmla="*/ 2438400 h 2641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45311" h="2641467">
                  <a:moveTo>
                    <a:pt x="454657" y="0"/>
                  </a:moveTo>
                  <a:cubicBezTo>
                    <a:pt x="57493" y="995218"/>
                    <a:pt x="-339670" y="1990436"/>
                    <a:pt x="475439" y="2396836"/>
                  </a:cubicBezTo>
                  <a:cubicBezTo>
                    <a:pt x="1290548" y="2803236"/>
                    <a:pt x="3317929" y="2620818"/>
                    <a:pt x="5345311" y="243840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55" name="Gerade Verbindung mit Pfeil 54"/>
            <p:cNvCxnSpPr>
              <a:stCxn id="38925" idx="2"/>
            </p:cNvCxnSpPr>
            <p:nvPr/>
          </p:nvCxnSpPr>
          <p:spPr>
            <a:xfrm flipV="1">
              <a:off x="5701145" y="6143446"/>
              <a:ext cx="133902" cy="5646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feld 59"/>
          <p:cNvSpPr txBox="1"/>
          <p:nvPr/>
        </p:nvSpPr>
        <p:spPr>
          <a:xfrm>
            <a:off x="7376530" y="3388395"/>
            <a:ext cx="4787760" cy="3832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NT: Net Transfer from Households to foreign countries</a:t>
            </a:r>
            <a:endParaRPr lang="de-DE" sz="1400" baseline="-25000" dirty="0"/>
          </a:p>
        </p:txBody>
      </p:sp>
      <p:sp>
        <p:nvSpPr>
          <p:cNvPr id="38930" name="Rechteck 38929"/>
          <p:cNvSpPr/>
          <p:nvPr/>
        </p:nvSpPr>
        <p:spPr>
          <a:xfrm>
            <a:off x="3562462" y="6326970"/>
            <a:ext cx="4459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NT</a:t>
            </a:r>
            <a:endParaRPr lang="de-DE" dirty="0"/>
          </a:p>
        </p:txBody>
      </p:sp>
      <p:sp>
        <p:nvSpPr>
          <p:cNvPr id="62" name="Textfeld 61"/>
          <p:cNvSpPr txBox="1"/>
          <p:nvPr/>
        </p:nvSpPr>
        <p:spPr>
          <a:xfrm>
            <a:off x="2786939" y="5723226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FI</a:t>
            </a:r>
            <a:endParaRPr lang="de-DE" dirty="0"/>
          </a:p>
        </p:txBody>
      </p:sp>
      <p:cxnSp>
        <p:nvCxnSpPr>
          <p:cNvPr id="63" name="Gerade Verbindung mit Pfeil 62"/>
          <p:cNvCxnSpPr/>
          <p:nvPr/>
        </p:nvCxnSpPr>
        <p:spPr>
          <a:xfrm>
            <a:off x="1070155" y="3837709"/>
            <a:ext cx="1529279" cy="1885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/>
          <p:cNvCxnSpPr/>
          <p:nvPr/>
        </p:nvCxnSpPr>
        <p:spPr>
          <a:xfrm flipH="1">
            <a:off x="3313755" y="3681648"/>
            <a:ext cx="1999463" cy="1952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mit Pfeil 67"/>
          <p:cNvCxnSpPr/>
          <p:nvPr/>
        </p:nvCxnSpPr>
        <p:spPr>
          <a:xfrm flipH="1">
            <a:off x="2931636" y="1418292"/>
            <a:ext cx="110789" cy="4044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mit Pfeil 69"/>
          <p:cNvCxnSpPr/>
          <p:nvPr/>
        </p:nvCxnSpPr>
        <p:spPr>
          <a:xfrm flipV="1">
            <a:off x="3083987" y="1383215"/>
            <a:ext cx="81856" cy="41655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/>
          <p:cNvCxnSpPr/>
          <p:nvPr/>
        </p:nvCxnSpPr>
        <p:spPr>
          <a:xfrm flipV="1">
            <a:off x="3141342" y="3761510"/>
            <a:ext cx="1930675" cy="1879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mit Pfeil 77"/>
          <p:cNvCxnSpPr/>
          <p:nvPr/>
        </p:nvCxnSpPr>
        <p:spPr>
          <a:xfrm flipH="1" flipV="1">
            <a:off x="1157890" y="3735989"/>
            <a:ext cx="1648758" cy="1973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feld 79"/>
          <p:cNvSpPr txBox="1"/>
          <p:nvPr/>
        </p:nvSpPr>
        <p:spPr>
          <a:xfrm>
            <a:off x="7376530" y="4031952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I</a:t>
            </a:r>
            <a:r>
              <a:rPr lang="de-DE" sz="1400" baseline="-25000" dirty="0"/>
              <a:t>E</a:t>
            </a:r>
            <a:r>
              <a:rPr lang="de-DE" sz="1400"/>
              <a:t>: Investment of  Enterprises</a:t>
            </a:r>
            <a:endParaRPr lang="de-DE" sz="1400" baseline="-25000" dirty="0"/>
          </a:p>
        </p:txBody>
      </p:sp>
      <p:sp>
        <p:nvSpPr>
          <p:cNvPr id="81" name="Textfeld 80"/>
          <p:cNvSpPr txBox="1"/>
          <p:nvPr/>
        </p:nvSpPr>
        <p:spPr>
          <a:xfrm>
            <a:off x="7376530" y="4296423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I</a:t>
            </a:r>
            <a:r>
              <a:rPr lang="de-DE" sz="1400" baseline="-25000"/>
              <a:t>H</a:t>
            </a:r>
            <a:r>
              <a:rPr lang="de-DE" sz="1400"/>
              <a:t>: Investment of Households</a:t>
            </a:r>
            <a:endParaRPr lang="de-DE" sz="1400" baseline="-25000" dirty="0"/>
          </a:p>
        </p:txBody>
      </p:sp>
      <p:sp>
        <p:nvSpPr>
          <p:cNvPr id="82" name="Textfeld 81"/>
          <p:cNvSpPr txBox="1"/>
          <p:nvPr/>
        </p:nvSpPr>
        <p:spPr>
          <a:xfrm>
            <a:off x="7373641" y="4569287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I</a:t>
            </a:r>
            <a:r>
              <a:rPr lang="de-DE" sz="1400" baseline="-25000" dirty="0" err="1"/>
              <a:t>St</a:t>
            </a:r>
            <a:r>
              <a:rPr lang="de-DE" sz="1400"/>
              <a:t>: Investment of the Government</a:t>
            </a:r>
            <a:endParaRPr lang="de-DE" sz="1400" baseline="-25000" dirty="0"/>
          </a:p>
        </p:txBody>
      </p:sp>
      <p:sp>
        <p:nvSpPr>
          <p:cNvPr id="83" name="Textfeld 82"/>
          <p:cNvSpPr txBox="1"/>
          <p:nvPr/>
        </p:nvSpPr>
        <p:spPr>
          <a:xfrm>
            <a:off x="7370752" y="4903981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 baseline="-25000" dirty="0"/>
              <a:t>U</a:t>
            </a:r>
            <a:r>
              <a:rPr lang="de-DE" sz="1400"/>
              <a:t>: Savings of Enterprises</a:t>
            </a:r>
            <a:endParaRPr lang="de-DE" sz="1400" baseline="-25000" dirty="0"/>
          </a:p>
        </p:txBody>
      </p:sp>
      <p:sp>
        <p:nvSpPr>
          <p:cNvPr id="84" name="Textfeld 83"/>
          <p:cNvSpPr txBox="1"/>
          <p:nvPr/>
        </p:nvSpPr>
        <p:spPr>
          <a:xfrm>
            <a:off x="7376530" y="5208256"/>
            <a:ext cx="4692760" cy="4592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/>
              <a:t>S</a:t>
            </a:r>
            <a:r>
              <a:rPr lang="de-DE" sz="1400" baseline="-25000" dirty="0"/>
              <a:t>H</a:t>
            </a:r>
            <a:r>
              <a:rPr lang="de-DE" sz="1400"/>
              <a:t>: Savings of Households</a:t>
            </a:r>
            <a:endParaRPr lang="de-DE" sz="1400" baseline="-25000" dirty="0"/>
          </a:p>
        </p:txBody>
      </p:sp>
      <p:sp>
        <p:nvSpPr>
          <p:cNvPr id="85" name="Textfeld 84"/>
          <p:cNvSpPr txBox="1"/>
          <p:nvPr/>
        </p:nvSpPr>
        <p:spPr>
          <a:xfrm>
            <a:off x="7370752" y="5511070"/>
            <a:ext cx="4692760" cy="3096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 dirty="0" err="1"/>
              <a:t>S</a:t>
            </a:r>
            <a:r>
              <a:rPr lang="de-DE" sz="1400" baseline="-25000" dirty="0" err="1"/>
              <a:t>St</a:t>
            </a:r>
            <a:r>
              <a:rPr lang="de-DE" sz="1400"/>
              <a:t>: Savings of the Government</a:t>
            </a:r>
            <a:endParaRPr lang="de-DE" sz="1400" baseline="-25000" dirty="0"/>
          </a:p>
        </p:txBody>
      </p:sp>
      <p:sp>
        <p:nvSpPr>
          <p:cNvPr id="38942" name="Rechteck 38941"/>
          <p:cNvSpPr/>
          <p:nvPr/>
        </p:nvSpPr>
        <p:spPr>
          <a:xfrm>
            <a:off x="4006842" y="4209291"/>
            <a:ext cx="317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I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87" name="Rechteck 86"/>
          <p:cNvSpPr/>
          <p:nvPr/>
        </p:nvSpPr>
        <p:spPr>
          <a:xfrm>
            <a:off x="3162780" y="2526665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I</a:t>
            </a:r>
            <a:r>
              <a:rPr lang="de-DE" baseline="-25000"/>
              <a:t>G</a:t>
            </a:r>
            <a:endParaRPr lang="de-DE" dirty="0"/>
          </a:p>
        </p:txBody>
      </p:sp>
      <p:sp>
        <p:nvSpPr>
          <p:cNvPr id="88" name="Rechteck 87"/>
          <p:cNvSpPr/>
          <p:nvPr/>
        </p:nvSpPr>
        <p:spPr>
          <a:xfrm>
            <a:off x="1825458" y="4232840"/>
            <a:ext cx="338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I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89" name="Rechteck 88"/>
          <p:cNvSpPr/>
          <p:nvPr/>
        </p:nvSpPr>
        <p:spPr>
          <a:xfrm>
            <a:off x="4206657" y="4666821"/>
            <a:ext cx="365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S</a:t>
            </a:r>
            <a:r>
              <a:rPr lang="de-DE" baseline="-25000" dirty="0"/>
              <a:t>E</a:t>
            </a:r>
            <a:endParaRPr lang="de-DE" dirty="0"/>
          </a:p>
        </p:txBody>
      </p:sp>
      <p:sp>
        <p:nvSpPr>
          <p:cNvPr id="90" name="Rechteck 89"/>
          <p:cNvSpPr/>
          <p:nvPr/>
        </p:nvSpPr>
        <p:spPr>
          <a:xfrm>
            <a:off x="2664016" y="2679065"/>
            <a:ext cx="388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S</a:t>
            </a:r>
            <a:r>
              <a:rPr lang="de-DE" baseline="-25000"/>
              <a:t>G</a:t>
            </a:r>
            <a:endParaRPr lang="de-DE" dirty="0"/>
          </a:p>
        </p:txBody>
      </p:sp>
      <p:sp>
        <p:nvSpPr>
          <p:cNvPr id="91" name="Rechteck 90"/>
          <p:cNvSpPr/>
          <p:nvPr/>
        </p:nvSpPr>
        <p:spPr>
          <a:xfrm>
            <a:off x="1326694" y="4385240"/>
            <a:ext cx="386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/>
              <a:t>S</a:t>
            </a:r>
            <a:r>
              <a:rPr lang="de-DE" baseline="-25000" dirty="0"/>
              <a:t>H</a:t>
            </a:r>
            <a:endParaRPr lang="de-DE" dirty="0"/>
          </a:p>
        </p:txBody>
      </p:sp>
      <p:sp>
        <p:nvSpPr>
          <p:cNvPr id="92" name="Textfeld 91"/>
          <p:cNvSpPr txBox="1"/>
          <p:nvPr/>
        </p:nvSpPr>
        <p:spPr>
          <a:xfrm>
            <a:off x="7370752" y="5763135"/>
            <a:ext cx="4793538" cy="10104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CA:  Current accout equals by The axoim of te closed circle CA=EX-IM-NT</a:t>
            </a:r>
            <a:endParaRPr lang="de-DE" sz="1400" baseline="-25000" dirty="0"/>
          </a:p>
        </p:txBody>
      </p:sp>
      <p:cxnSp>
        <p:nvCxnSpPr>
          <p:cNvPr id="93" name="Gerade Verbindung mit Pfeil 92"/>
          <p:cNvCxnSpPr>
            <a:endCxn id="44" idx="1"/>
          </p:cNvCxnSpPr>
          <p:nvPr/>
        </p:nvCxnSpPr>
        <p:spPr>
          <a:xfrm>
            <a:off x="3222636" y="5918681"/>
            <a:ext cx="2577426" cy="103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hteck 94"/>
          <p:cNvSpPr/>
          <p:nvPr/>
        </p:nvSpPr>
        <p:spPr>
          <a:xfrm>
            <a:off x="3851831" y="5621992"/>
            <a:ext cx="1446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CA=EX-IM-NT</a:t>
            </a:r>
            <a:endParaRPr lang="de-DE" dirty="0"/>
          </a:p>
        </p:txBody>
      </p:sp>
      <p:sp>
        <p:nvSpPr>
          <p:cNvPr id="64" name="Textfeld 63"/>
          <p:cNvSpPr txBox="1"/>
          <p:nvPr/>
        </p:nvSpPr>
        <p:spPr>
          <a:xfrm>
            <a:off x="3851831" y="521708"/>
            <a:ext cx="3499968" cy="72201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G: Government</a:t>
            </a:r>
            <a:r>
              <a:rPr lang="de-DE" sz="1400" dirty="0"/>
              <a:t> </a:t>
            </a:r>
            <a:r>
              <a:rPr lang="de-DE" sz="1400"/>
              <a:t>H: households       </a:t>
            </a:r>
            <a:r>
              <a:rPr lang="de-DE" sz="1400" dirty="0"/>
              <a:t>A</a:t>
            </a:r>
            <a:r>
              <a:rPr lang="de-DE" sz="1400"/>
              <a:t>: Overseas</a:t>
            </a:r>
            <a:endParaRPr lang="de-DE" sz="1400" dirty="0"/>
          </a:p>
          <a:p>
            <a:r>
              <a:rPr lang="de-DE" sz="1400"/>
              <a:t>                       FI: Financial institutions</a:t>
            </a:r>
            <a:endParaRPr lang="de-DE" sz="1400" dirty="0"/>
          </a:p>
          <a:p>
            <a:r>
              <a:rPr lang="de-DE" sz="1400"/>
              <a:t>                       E: Enterprises</a:t>
            </a:r>
            <a:endParaRPr lang="de-DE" sz="1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54A6369-92BB-A9B9-23E4-E643AC735002}"/>
              </a:ext>
            </a:extLst>
          </p:cNvPr>
          <p:cNvSpPr txBox="1"/>
          <p:nvPr/>
        </p:nvSpPr>
        <p:spPr>
          <a:xfrm>
            <a:off x="7378706" y="2386572"/>
            <a:ext cx="4692759" cy="3544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400"/>
              <a:t>C</a:t>
            </a:r>
            <a:r>
              <a:rPr lang="de-DE" sz="1400" baseline="-25000"/>
              <a:t>St</a:t>
            </a:r>
            <a:r>
              <a:rPr lang="de-DE" sz="1400"/>
              <a:t>: Consumption of the Government</a:t>
            </a:r>
            <a:endParaRPr lang="de-DE" sz="1400" baseline="-25000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D4D981F4-B790-3ECC-D4CB-3968CD17E914}"/>
              </a:ext>
            </a:extLst>
          </p:cNvPr>
          <p:cNvGrpSpPr/>
          <p:nvPr/>
        </p:nvGrpSpPr>
        <p:grpSpPr>
          <a:xfrm flipH="1">
            <a:off x="3437664" y="1019078"/>
            <a:ext cx="2263480" cy="2324398"/>
            <a:chOff x="620876" y="810492"/>
            <a:chExt cx="2066908" cy="2594263"/>
          </a:xfrm>
        </p:grpSpPr>
        <p:sp>
          <p:nvSpPr>
            <p:cNvPr id="9" name="Freihandform 38913">
              <a:extLst>
                <a:ext uri="{FF2B5EF4-FFF2-40B4-BE49-F238E27FC236}">
                  <a16:creationId xmlns:a16="http://schemas.microsoft.com/office/drawing/2014/main" id="{29950A4F-9358-61DC-E6CF-D865D8EEBA41}"/>
                </a:ext>
              </a:extLst>
            </p:cNvPr>
            <p:cNvSpPr/>
            <p:nvPr/>
          </p:nvSpPr>
          <p:spPr>
            <a:xfrm>
              <a:off x="620876" y="810492"/>
              <a:ext cx="2066908" cy="2535382"/>
            </a:xfrm>
            <a:custGeom>
              <a:avLst/>
              <a:gdLst>
                <a:gd name="connsiteX0" fmla="*/ 2066908 w 2066908"/>
                <a:gd name="connsiteY0" fmla="*/ 0 h 2535382"/>
                <a:gd name="connsiteX1" fmla="*/ 265817 w 2066908"/>
                <a:gd name="connsiteY1" fmla="*/ 858982 h 2535382"/>
                <a:gd name="connsiteX2" fmla="*/ 44144 w 2066908"/>
                <a:gd name="connsiteY2" fmla="*/ 2535382 h 2535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908" h="2535382">
                  <a:moveTo>
                    <a:pt x="2066908" y="0"/>
                  </a:moveTo>
                  <a:cubicBezTo>
                    <a:pt x="1334926" y="218209"/>
                    <a:pt x="602944" y="436418"/>
                    <a:pt x="265817" y="858982"/>
                  </a:cubicBezTo>
                  <a:cubicBezTo>
                    <a:pt x="-71310" y="1281546"/>
                    <a:pt x="-13583" y="1908464"/>
                    <a:pt x="44144" y="2535382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13" name="Gerade Verbindung mit Pfeil 12">
              <a:extLst>
                <a:ext uri="{FF2B5EF4-FFF2-40B4-BE49-F238E27FC236}">
                  <a16:creationId xmlns:a16="http://schemas.microsoft.com/office/drawing/2014/main" id="{A8BF385B-09B6-CF28-65D4-184D1FBE76FD}"/>
                </a:ext>
              </a:extLst>
            </p:cNvPr>
            <p:cNvCxnSpPr/>
            <p:nvPr/>
          </p:nvCxnSpPr>
          <p:spPr>
            <a:xfrm>
              <a:off x="642233" y="3299379"/>
              <a:ext cx="131928" cy="1053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hteck 16">
            <a:extLst>
              <a:ext uri="{FF2B5EF4-FFF2-40B4-BE49-F238E27FC236}">
                <a16:creationId xmlns:a16="http://schemas.microsoft.com/office/drawing/2014/main" id="{7EDF3584-EC86-34BE-4D4B-E0DD2D5783CD}"/>
              </a:ext>
            </a:extLst>
          </p:cNvPr>
          <p:cNvSpPr/>
          <p:nvPr/>
        </p:nvSpPr>
        <p:spPr>
          <a:xfrm>
            <a:off x="5344933" y="1346341"/>
            <a:ext cx="403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/>
              <a:t>C</a:t>
            </a:r>
            <a:r>
              <a:rPr lang="de-DE" baseline="-25000"/>
              <a:t>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562675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Shape 2"/>
          <p:cNvSpPr txBox="1"/>
          <p:nvPr/>
        </p:nvSpPr>
        <p:spPr>
          <a:xfrm>
            <a:off x="1600268" y="104181"/>
            <a:ext cx="7761950" cy="744941"/>
          </a:xfrm>
          <a:prstGeom prst="rect">
            <a:avLst/>
          </a:prstGeom>
          <a:noFill/>
          <a:ln>
            <a:noFill/>
          </a:ln>
        </p:spPr>
        <p:txBody>
          <a:bodyPr lIns="81646" tIns="40823" rIns="81646" bIns="40823" anchor="ctr" anchorCtr="1"/>
          <a:lstStyle/>
          <a:p>
            <a:r>
              <a:rPr lang="de-DE" sz="3266"/>
              <a:t>National account system (NAS)</a:t>
            </a:r>
            <a:endParaRPr lang="de-DE" sz="3266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66334" y="987198"/>
            <a:ext cx="8295271" cy="3994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81646" tIns="42456" rIns="81646" bIns="42456">
            <a:spAutoFit/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1pPr>
            <a:lvl2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2pPr>
            <a:lvl3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3pPr>
            <a:lvl4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4pPr>
            <a:lvl5pPr eaLnBrk="0" hangingPunct="0"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Tx/>
            </a:pPr>
            <a:r>
              <a:rPr lang="en-US" altLang="de-DE" sz="2540" dirty="0">
                <a:solidFill>
                  <a:srgbClr val="000000"/>
                </a:solidFill>
              </a:rPr>
              <a:t>National accounts provide information to </a:t>
            </a:r>
            <a:r>
              <a:rPr lang="en-US" altLang="de-DE" sz="2540" dirty="0" err="1">
                <a:solidFill>
                  <a:srgbClr val="000000"/>
                </a:solidFill>
              </a:rPr>
              <a:t>analyse</a:t>
            </a:r>
            <a:r>
              <a:rPr lang="en-US" altLang="de-DE" sz="2540" dirty="0">
                <a:solidFill>
                  <a:srgbClr val="000000"/>
                </a:solidFill>
              </a:rPr>
              <a:t> the structure of economies and their development over time. They contain a wide range of statistics describing an economy in various ways. The main GDP aggregates provide an overview about key economic developments.</a:t>
            </a:r>
            <a:r>
              <a:rPr lang="de-DE" altLang="de-DE" sz="2540" dirty="0">
                <a:solidFill>
                  <a:srgbClr val="000000"/>
                </a:solidFill>
              </a:rPr>
              <a:t>.</a:t>
            </a:r>
          </a:p>
          <a:p>
            <a:pPr eaLnBrk="1" hangingPunct="1">
              <a:buClrTx/>
            </a:pP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540" dirty="0">
                <a:solidFill>
                  <a:srgbClr val="000000"/>
                </a:solidFill>
              </a:rPr>
              <a:t>Information, Forecast, international </a:t>
            </a:r>
            <a:r>
              <a:rPr lang="de-DE" altLang="de-DE" sz="2540" dirty="0" err="1">
                <a:solidFill>
                  <a:srgbClr val="000000"/>
                </a:solidFill>
              </a:rPr>
              <a:t>comparision</a:t>
            </a: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endParaRPr lang="de-DE" altLang="de-DE" sz="2540" dirty="0">
              <a:solidFill>
                <a:srgbClr val="000000"/>
              </a:solidFill>
            </a:endParaRPr>
          </a:p>
          <a:p>
            <a:pPr marL="414772" indent="-414772" eaLnBrk="1" hangingPunct="1">
              <a:buClrTx/>
              <a:buFont typeface="Arial" panose="020B0604020202020204" pitchFamily="34" charset="0"/>
              <a:buChar char="•"/>
            </a:pPr>
            <a:r>
              <a:rPr lang="de-DE" altLang="de-DE" sz="2540" dirty="0" err="1">
                <a:solidFill>
                  <a:srgbClr val="000000"/>
                </a:solidFill>
              </a:rPr>
              <a:t>Since</a:t>
            </a:r>
            <a:r>
              <a:rPr lang="de-DE" altLang="de-DE" sz="2540" dirty="0">
                <a:solidFill>
                  <a:srgbClr val="000000"/>
                </a:solidFill>
              </a:rPr>
              <a:t> 1995 NAS </a:t>
            </a:r>
            <a:r>
              <a:rPr lang="de-DE" altLang="de-DE" sz="2540" dirty="0" err="1">
                <a:solidFill>
                  <a:srgbClr val="000000"/>
                </a:solidFill>
              </a:rPr>
              <a:t>is</a:t>
            </a:r>
            <a:r>
              <a:rPr lang="de-DE" altLang="de-DE" sz="2540" dirty="0">
                <a:solidFill>
                  <a:srgbClr val="000000"/>
                </a:solidFill>
              </a:rPr>
              <a:t> </a:t>
            </a:r>
            <a:r>
              <a:rPr lang="de-DE" altLang="de-DE" sz="2540" dirty="0" err="1">
                <a:solidFill>
                  <a:srgbClr val="000000"/>
                </a:solidFill>
              </a:rPr>
              <a:t>standardized</a:t>
            </a:r>
            <a:r>
              <a:rPr lang="de-DE" altLang="de-DE" sz="2540" dirty="0">
                <a:solidFill>
                  <a:srgbClr val="000000"/>
                </a:solidFill>
              </a:rPr>
              <a:t> in </a:t>
            </a:r>
            <a:r>
              <a:rPr lang="de-DE" altLang="de-DE" sz="2540" dirty="0" err="1">
                <a:solidFill>
                  <a:srgbClr val="000000"/>
                </a:solidFill>
              </a:rPr>
              <a:t>the</a:t>
            </a:r>
            <a:r>
              <a:rPr lang="de-DE" altLang="de-DE" sz="2540">
                <a:solidFill>
                  <a:srgbClr val="000000"/>
                </a:solidFill>
              </a:rPr>
              <a:t> (</a:t>
            </a:r>
            <a:r>
              <a:rPr lang="en-US" altLang="de-DE" sz="2540" dirty="0">
                <a:solidFill>
                  <a:srgbClr val="000000"/>
                </a:solidFill>
              </a:rPr>
              <a:t>European System of National and Regional Accounts, ESA</a:t>
            </a:r>
            <a:r>
              <a:rPr lang="de-DE" altLang="de-DE" sz="2540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301D9A2D-A2CA-486E-B503-03385CF83075}"/>
              </a:ext>
            </a:extLst>
          </p:cNvPr>
          <p:cNvSpPr/>
          <p:nvPr/>
        </p:nvSpPr>
        <p:spPr>
          <a:xfrm>
            <a:off x="8689605" y="4226929"/>
            <a:ext cx="3502395" cy="26306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9116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31FFE6D-4279-4734-AE08-9453E4297157}">
  <we:reference id="wa200005566" version="3.0.0.3" store="de-DE" storeType="OMEX"/>
  <we:alternateReferences>
    <we:reference id="wa200005566" version="3.0.0.3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1699</Words>
  <Application>Microsoft Office PowerPoint</Application>
  <PresentationFormat>Breitbild</PresentationFormat>
  <Paragraphs>351</Paragraphs>
  <Slides>25</Slides>
  <Notes>21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25</vt:i4>
      </vt:variant>
    </vt:vector>
  </HeadingPairs>
  <TitlesOfParts>
    <vt:vector size="31" baseType="lpstr">
      <vt:lpstr>Arial</vt:lpstr>
      <vt:lpstr>Calibri</vt:lpstr>
      <vt:lpstr>Sparkasse Rg</vt:lpstr>
      <vt:lpstr>Times New Roman</vt:lpstr>
      <vt:lpstr>Wingdings</vt:lpstr>
      <vt:lpstr>Office</vt:lpstr>
      <vt:lpstr>PowerPoint-Präsentation</vt:lpstr>
      <vt:lpstr>Macroeconomics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bjk</dc:creator>
  <cp:lastModifiedBy>Köster, Bernhard Johannes</cp:lastModifiedBy>
  <cp:revision>261</cp:revision>
  <cp:lastPrinted>2022-03-02T20:18:27Z</cp:lastPrinted>
  <dcterms:created xsi:type="dcterms:W3CDTF">2022-03-01T20:52:11Z</dcterms:created>
  <dcterms:modified xsi:type="dcterms:W3CDTF">2026-09-24T11:35:25Z</dcterms:modified>
</cp:coreProperties>
</file>