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262" r:id="rId2"/>
    <p:sldId id="1263" r:id="rId3"/>
    <p:sldId id="1264" r:id="rId4"/>
    <p:sldId id="1265" r:id="rId5"/>
    <p:sldId id="1266" r:id="rId6"/>
    <p:sldId id="1267" r:id="rId7"/>
    <p:sldId id="1268" r:id="rId8"/>
    <p:sldId id="1269" r:id="rId9"/>
    <p:sldId id="1270" r:id="rId10"/>
    <p:sldId id="1271" r:id="rId11"/>
    <p:sldId id="1272" r:id="rId12"/>
    <p:sldId id="1273" r:id="rId13"/>
    <p:sldId id="1274" r:id="rId14"/>
    <p:sldId id="1275" r:id="rId15"/>
    <p:sldId id="1276" r:id="rId16"/>
    <p:sldId id="1277" r:id="rId17"/>
    <p:sldId id="1278" r:id="rId18"/>
    <p:sldId id="1279" r:id="rId19"/>
    <p:sldId id="1280" r:id="rId20"/>
    <p:sldId id="1281" r:id="rId21"/>
    <p:sldId id="1282" r:id="rId22"/>
    <p:sldId id="1283" r:id="rId23"/>
    <p:sldId id="1285" r:id="rId24"/>
    <p:sldId id="1286" r:id="rId25"/>
    <p:sldId id="1288" r:id="rId26"/>
    <p:sldId id="1289" r:id="rId27"/>
    <p:sldId id="1290" r:id="rId2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8" autoAdjust="0"/>
    <p:restoredTop sz="93227" autoAdjust="0"/>
  </p:normalViewPr>
  <p:slideViewPr>
    <p:cSldViewPr snapToGrid="0">
      <p:cViewPr varScale="1">
        <p:scale>
          <a:sx n="71" d="100"/>
          <a:sy n="71" d="100"/>
        </p:scale>
        <p:origin x="2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28.10.2026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49892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692414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31972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655411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226718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645527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525640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390846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473644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089762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209242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19057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953551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317482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92095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5048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157308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857027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234012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146483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438164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1061983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996778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1551721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237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D45C7708-F9DB-4E7E-BADF-68367F90445D}"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44237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1064182A-E47F-4923-9C1A-091E7BAB97E7}" type="slidenum">
              <a:rPr lang="de-DE" sz="1200">
                <a:solidFill>
                  <a:srgbClr val="000000"/>
                </a:solidFill>
                <a:latin typeface="Sparkasse Rg" pitchFamily="34" charset="0"/>
              </a:rPr>
              <a:pPr algn="r" eaLnBrk="1" hangingPunct="1">
                <a:buClrTx/>
                <a:buFontTx/>
                <a:buNone/>
              </a:pPr>
              <a:t>25</a:t>
            </a:fld>
            <a:endParaRPr lang="de-DE" sz="1200">
              <a:solidFill>
                <a:srgbClr val="000000"/>
              </a:solidFill>
              <a:latin typeface="Sparkasse Rg" pitchFamily="34" charset="0"/>
            </a:endParaRPr>
          </a:p>
        </p:txBody>
      </p:sp>
      <p:sp>
        <p:nvSpPr>
          <p:cNvPr id="44237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237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1844776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3360829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610602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28.10.2026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1351430" cy="564050"/>
          </a:xfrm>
          <a:prstGeom prst="rect">
            <a:avLst/>
          </a:prstGeom>
          <a:noFill/>
          <a:ln>
            <a:noFill/>
          </a:ln>
        </p:spPr>
        <p:txBody>
          <a:bodyPr vert="horz" wrap="none" lIns="81646" tIns="40823" rIns="81646" bIns="40823" anchorCtr="0" compatLnSpc="0">
            <a:spAutoFit/>
          </a:bodyPr>
          <a:lstStyle/>
          <a:p>
            <a:r>
              <a:rPr lang="de-DE" sz="3266"/>
              <a:t>Money</a:t>
            </a:r>
            <a:endParaRPr lang="de-DE" sz="3266" dirty="0"/>
          </a:p>
        </p:txBody>
      </p:sp>
      <p:sp>
        <p:nvSpPr>
          <p:cNvPr id="4" name="Textfeld 3"/>
          <p:cNvSpPr txBox="1"/>
          <p:nvPr/>
        </p:nvSpPr>
        <p:spPr>
          <a:xfrm>
            <a:off x="1458072" y="975925"/>
            <a:ext cx="8883125" cy="5094890"/>
          </a:xfrm>
          <a:prstGeom prst="rect">
            <a:avLst/>
          </a:prstGeom>
          <a:noFill/>
          <a:ln>
            <a:noFill/>
          </a:ln>
        </p:spPr>
        <p:txBody>
          <a:bodyPr vert="horz" wrap="square" lIns="81646" tIns="40823" rIns="81646" bIns="40823" anchorCtr="0" compatLnSpc="0">
            <a:noAutofit/>
          </a:bodyPr>
          <a:lstStyle/>
          <a:p>
            <a:r>
              <a:rPr lang="de-DE" sz="2540"/>
              <a:t>Properties of goods in order to have the character of money:</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Scarcity</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Divisibility</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Equality</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Storability</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Transferability</a:t>
            </a:r>
            <a:endParaRPr lang="de-DE" sz="2540" dirty="0"/>
          </a:p>
          <a:p>
            <a:endParaRPr lang="de-DE" sz="2540" dirty="0"/>
          </a:p>
        </p:txBody>
      </p:sp>
      <p:sp>
        <p:nvSpPr>
          <p:cNvPr id="10" name="Rechteck 9">
            <a:extLst>
              <a:ext uri="{FF2B5EF4-FFF2-40B4-BE49-F238E27FC236}">
                <a16:creationId xmlns:a16="http://schemas.microsoft.com/office/drawing/2014/main" id="{A6CA1CC5-8DAC-4B9B-9A07-E122EC12D8A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88700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3515356" cy="564050"/>
          </a:xfrm>
          <a:prstGeom prst="rect">
            <a:avLst/>
          </a:prstGeom>
          <a:noFill/>
          <a:ln>
            <a:noFill/>
          </a:ln>
        </p:spPr>
        <p:txBody>
          <a:bodyPr vert="horz" wrap="none" lIns="81646" tIns="40823" rIns="81646" bIns="40823" anchorCtr="0" compatLnSpc="0">
            <a:spAutoFit/>
          </a:bodyPr>
          <a:lstStyle/>
          <a:p>
            <a:r>
              <a:rPr lang="de-DE" sz="3266"/>
              <a:t>Functions of money</a:t>
            </a:r>
            <a:endParaRPr lang="de-DE" sz="3266" dirty="0"/>
          </a:p>
        </p:txBody>
      </p:sp>
      <p:sp>
        <p:nvSpPr>
          <p:cNvPr id="4" name="Textfeld 3"/>
          <p:cNvSpPr txBox="1"/>
          <p:nvPr/>
        </p:nvSpPr>
        <p:spPr>
          <a:xfrm>
            <a:off x="2082575" y="1256142"/>
            <a:ext cx="8883125" cy="5094890"/>
          </a:xfrm>
          <a:prstGeom prst="rect">
            <a:avLst/>
          </a:prstGeom>
          <a:noFill/>
          <a:ln>
            <a:noFill/>
          </a:ln>
        </p:spPr>
        <p:txBody>
          <a:bodyPr vert="horz" wrap="square" lIns="81646" tIns="40823" rIns="81646" bIns="40823" anchorCtr="0" compatLnSpc="0">
            <a:noAutofit/>
          </a:bodyPr>
          <a:lstStyle/>
          <a:p>
            <a:r>
              <a:rPr lang="de-DE" sz="2540"/>
              <a:t>In a modern economy, we define money as a good, which fullfills the followining functions:</a:t>
            </a:r>
            <a:endParaRPr lang="de-DE" sz="2540" dirty="0"/>
          </a:p>
          <a:p>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Medium of exchange and payment method</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Store of value</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Unit of account</a:t>
            </a:r>
            <a:endParaRPr lang="de-DE" sz="2540" dirty="0"/>
          </a:p>
        </p:txBody>
      </p:sp>
      <p:sp>
        <p:nvSpPr>
          <p:cNvPr id="5" name="Rechteck 4">
            <a:extLst>
              <a:ext uri="{FF2B5EF4-FFF2-40B4-BE49-F238E27FC236}">
                <a16:creationId xmlns:a16="http://schemas.microsoft.com/office/drawing/2014/main" id="{29A014C4-957D-451C-9293-C0BB75ADE26C}"/>
              </a:ext>
            </a:extLst>
          </p:cNvPr>
          <p:cNvSpPr/>
          <p:nvPr/>
        </p:nvSpPr>
        <p:spPr>
          <a:xfrm>
            <a:off x="8689605" y="423720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F926ED60-129E-43F8-8F9D-7164586D88CA}"/>
              </a:ext>
            </a:extLst>
          </p:cNvPr>
          <p:cNvSpPr/>
          <p:nvPr/>
        </p:nvSpPr>
        <p:spPr>
          <a:xfrm>
            <a:off x="8689605" y="423720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590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7341018" cy="564050"/>
          </a:xfrm>
          <a:prstGeom prst="rect">
            <a:avLst/>
          </a:prstGeom>
          <a:noFill/>
          <a:ln>
            <a:noFill/>
          </a:ln>
        </p:spPr>
        <p:txBody>
          <a:bodyPr vert="horz" wrap="none" lIns="81646" tIns="40823" rIns="81646" bIns="40823" anchorCtr="0" compatLnSpc="0">
            <a:spAutoFit/>
          </a:bodyPr>
          <a:lstStyle/>
          <a:p>
            <a:r>
              <a:rPr lang="en-US" sz="3266"/>
              <a:t>Medium of exchange and payment method</a:t>
            </a:r>
            <a:endParaRPr lang="en-US" sz="3266" dirty="0"/>
          </a:p>
        </p:txBody>
      </p:sp>
      <p:sp>
        <p:nvSpPr>
          <p:cNvPr id="4" name="Textfeld 3"/>
          <p:cNvSpPr txBox="1"/>
          <p:nvPr/>
        </p:nvSpPr>
        <p:spPr>
          <a:xfrm>
            <a:off x="213772" y="831103"/>
            <a:ext cx="7667485" cy="5094890"/>
          </a:xfrm>
          <a:prstGeom prst="rect">
            <a:avLst/>
          </a:prstGeom>
          <a:noFill/>
          <a:ln>
            <a:noFill/>
          </a:ln>
        </p:spPr>
        <p:txBody>
          <a:bodyPr vert="horz" wrap="square" lIns="81646" tIns="40823" rIns="81646" bIns="40823" anchorCtr="0" compatLnSpc="0">
            <a:noAutofit/>
          </a:bodyPr>
          <a:lstStyle/>
          <a:p>
            <a:endParaRPr lang="de-DE" sz="2400" dirty="0"/>
          </a:p>
          <a:p>
            <a:r>
              <a:rPr lang="de-DE" sz="2400"/>
              <a:t>Money simplifies the process of echange, since suppliers and demanders do not meet physically in order to echange goods.</a:t>
            </a:r>
            <a:endParaRPr lang="de-DE" sz="2400" dirty="0"/>
          </a:p>
          <a:p>
            <a:pPr marL="414772" indent="-414772">
              <a:buFont typeface="Arial" panose="020B0604020202020204" pitchFamily="34" charset="0"/>
              <a:buChar char="•"/>
            </a:pPr>
            <a:endParaRPr lang="de-DE" sz="2400" dirty="0"/>
          </a:p>
          <a:p>
            <a:pPr marL="414772" indent="-414772">
              <a:buFont typeface="Arial" panose="020B0604020202020204" pitchFamily="34" charset="0"/>
              <a:buChar char="•"/>
            </a:pPr>
            <a:r>
              <a:rPr lang="de-DE" sz="2400"/>
              <a:t>Money reduces transactions costs</a:t>
            </a:r>
            <a:endParaRPr lang="de-DE" sz="2400" dirty="0"/>
          </a:p>
          <a:p>
            <a:pPr marL="414772" indent="-414772">
              <a:buFont typeface="Arial" panose="020B0604020202020204" pitchFamily="34" charset="0"/>
              <a:buChar char="•"/>
            </a:pPr>
            <a:endParaRPr lang="de-DE" sz="2400" dirty="0"/>
          </a:p>
          <a:p>
            <a:pPr marL="414772" indent="-414772">
              <a:buFont typeface="Arial" panose="020B0604020202020204" pitchFamily="34" charset="0"/>
              <a:buChar char="•"/>
            </a:pPr>
            <a:endParaRPr lang="de-DE" sz="2400" dirty="0"/>
          </a:p>
          <a:p>
            <a:pPr marL="414772" indent="-414772">
              <a:buFont typeface="Arial" panose="020B0604020202020204" pitchFamily="34" charset="0"/>
              <a:buChar char="•"/>
            </a:pPr>
            <a:r>
              <a:rPr lang="de-DE" sz="2400"/>
              <a:t>Money simplifies the division of labour in the production process</a:t>
            </a:r>
            <a:endParaRPr lang="de-DE" sz="2400" dirty="0"/>
          </a:p>
        </p:txBody>
      </p:sp>
      <p:sp>
        <p:nvSpPr>
          <p:cNvPr id="23" name="Rechteck 22">
            <a:extLst>
              <a:ext uri="{FF2B5EF4-FFF2-40B4-BE49-F238E27FC236}">
                <a16:creationId xmlns:a16="http://schemas.microsoft.com/office/drawing/2014/main" id="{A9569FCB-340A-4859-8C7B-FD17CDCF2E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72802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2754570" cy="1094900"/>
          </a:xfrm>
          <a:prstGeom prst="rect">
            <a:avLst/>
          </a:prstGeom>
          <a:noFill/>
          <a:ln>
            <a:noFill/>
          </a:ln>
        </p:spPr>
        <p:txBody>
          <a:bodyPr vert="horz" wrap="none" lIns="81646" tIns="40823" rIns="81646" bIns="40823" anchorCtr="0" compatLnSpc="0">
            <a:spAutoFit/>
          </a:bodyPr>
          <a:lstStyle/>
          <a:p>
            <a:r>
              <a:rPr lang="de-DE" sz="3600"/>
              <a:t>Store of value</a:t>
            </a:r>
          </a:p>
          <a:p>
            <a:r>
              <a:rPr lang="de-DE" sz="3266" dirty="0"/>
              <a:t>	</a:t>
            </a:r>
          </a:p>
        </p:txBody>
      </p:sp>
      <p:sp>
        <p:nvSpPr>
          <p:cNvPr id="4" name="Textfeld 3"/>
          <p:cNvSpPr txBox="1"/>
          <p:nvPr/>
        </p:nvSpPr>
        <p:spPr>
          <a:xfrm>
            <a:off x="1654154" y="1077732"/>
            <a:ext cx="8883125" cy="5094890"/>
          </a:xfrm>
          <a:prstGeom prst="rect">
            <a:avLst/>
          </a:prstGeom>
          <a:noFill/>
          <a:ln>
            <a:noFill/>
          </a:ln>
        </p:spPr>
        <p:txBody>
          <a:bodyPr vert="horz" wrap="square" lIns="81646" tIns="40823" rIns="81646" bIns="40823" anchorCtr="0" compatLnSpc="0">
            <a:noAutofit/>
          </a:bodyPr>
          <a:lstStyle/>
          <a:p>
            <a:pPr marL="414772" indent="-414772">
              <a:buFont typeface="Arial" panose="020B0604020202020204" pitchFamily="34" charset="0"/>
              <a:buChar char="•"/>
            </a:pPr>
            <a:r>
              <a:rPr lang="de-DE" sz="2540"/>
              <a:t>Time difference between income and expenditure</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Shifting consumption plans into the future</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Money is in competition with other assets (i.e. stocks, bonds, …) but in general money has the higher degree of liquidity</a:t>
            </a:r>
          </a:p>
          <a:p>
            <a:endParaRPr lang="de-DE" sz="2540" dirty="0"/>
          </a:p>
        </p:txBody>
      </p:sp>
      <p:sp>
        <p:nvSpPr>
          <p:cNvPr id="5" name="Rechteck 4">
            <a:extLst>
              <a:ext uri="{FF2B5EF4-FFF2-40B4-BE49-F238E27FC236}">
                <a16:creationId xmlns:a16="http://schemas.microsoft.com/office/drawing/2014/main" id="{EA4D01A2-3977-4289-B32F-E072AA9A228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91581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3036570" cy="613294"/>
          </a:xfrm>
          <a:prstGeom prst="rect">
            <a:avLst/>
          </a:prstGeom>
          <a:noFill/>
          <a:ln>
            <a:noFill/>
          </a:ln>
        </p:spPr>
        <p:txBody>
          <a:bodyPr vert="horz" wrap="none" lIns="81646" tIns="40823" rIns="81646" bIns="40823" anchorCtr="0" compatLnSpc="0">
            <a:spAutoFit/>
          </a:bodyPr>
          <a:lstStyle/>
          <a:p>
            <a:r>
              <a:rPr lang="de-DE" sz="3600"/>
              <a:t>Unit of account</a:t>
            </a:r>
            <a:endParaRPr lang="de-DE" sz="3600" dirty="0"/>
          </a:p>
        </p:txBody>
      </p:sp>
      <p:sp>
        <p:nvSpPr>
          <p:cNvPr id="4" name="Textfeld 3"/>
          <p:cNvSpPr txBox="1"/>
          <p:nvPr/>
        </p:nvSpPr>
        <p:spPr>
          <a:xfrm>
            <a:off x="456726" y="1143046"/>
            <a:ext cx="8883125" cy="3769397"/>
          </a:xfrm>
          <a:prstGeom prst="rect">
            <a:avLst/>
          </a:prstGeom>
          <a:noFill/>
          <a:ln>
            <a:noFill/>
          </a:ln>
        </p:spPr>
        <p:txBody>
          <a:bodyPr vert="horz" wrap="square" lIns="81646" tIns="40823" rIns="81646" bIns="40823" anchorCtr="0" compatLnSpc="0">
            <a:noAutofit/>
          </a:bodyPr>
          <a:lstStyle/>
          <a:p>
            <a:pPr marL="414772" indent="-414772">
              <a:buFont typeface="Arial" panose="020B0604020202020204" pitchFamily="34" charset="0"/>
              <a:buChar char="•"/>
            </a:pPr>
            <a:r>
              <a:rPr lang="de-DE" sz="2540"/>
              <a:t>Standardization of general valuation </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Possibility to express with relative prices Die </a:t>
            </a:r>
            <a:r>
              <a:rPr lang="de-DE" sz="2540" dirty="0"/>
              <a:t>relativen </a:t>
            </a:r>
            <a:r>
              <a:rPr lang="de-DE" sz="2540"/>
              <a:t>Preisverhältnisse the exchange ratio between real goods.</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Money is the basis of the national account system. Thus prices menasured in money are the weights of real goods in GDP. These prices are the outcome of an market process and represent therefore the information of the whole economy</a:t>
            </a:r>
            <a:endParaRPr lang="de-DE" sz="2540" dirty="0"/>
          </a:p>
        </p:txBody>
      </p:sp>
      <p:sp>
        <p:nvSpPr>
          <p:cNvPr id="5" name="Rechteck 4">
            <a:extLst>
              <a:ext uri="{FF2B5EF4-FFF2-40B4-BE49-F238E27FC236}">
                <a16:creationId xmlns:a16="http://schemas.microsoft.com/office/drawing/2014/main" id="{7B258D37-25FC-441C-A4F5-D4BC55D119F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805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403197" y="15092"/>
            <a:ext cx="4759991" cy="564050"/>
          </a:xfrm>
          <a:prstGeom prst="rect">
            <a:avLst/>
          </a:prstGeom>
          <a:noFill/>
          <a:ln>
            <a:noFill/>
          </a:ln>
        </p:spPr>
        <p:txBody>
          <a:bodyPr vert="horz" wrap="none" lIns="81646" tIns="40823" rIns="81646" bIns="40823" anchorCtr="0" compatLnSpc="0">
            <a:spAutoFit/>
          </a:bodyPr>
          <a:lstStyle/>
          <a:p>
            <a:r>
              <a:rPr lang="de-DE" sz="3266"/>
              <a:t>Motives for holding money</a:t>
            </a:r>
            <a:endParaRPr lang="de-DE" sz="3266" dirty="0"/>
          </a:p>
        </p:txBody>
      </p:sp>
      <p:sp>
        <p:nvSpPr>
          <p:cNvPr id="4" name="Textfeld 3"/>
          <p:cNvSpPr txBox="1"/>
          <p:nvPr/>
        </p:nvSpPr>
        <p:spPr>
          <a:xfrm>
            <a:off x="90937" y="554406"/>
            <a:ext cx="12013975" cy="5693994"/>
          </a:xfrm>
          <a:prstGeom prst="rect">
            <a:avLst/>
          </a:prstGeom>
          <a:noFill/>
          <a:ln>
            <a:noFill/>
          </a:ln>
        </p:spPr>
        <p:txBody>
          <a:bodyPr vert="horz" wrap="square" lIns="81646" tIns="40823" rIns="81646" bIns="40823" anchorCtr="0" compatLnSpc="0">
            <a:noAutofit/>
          </a:bodyPr>
          <a:lstStyle/>
          <a:p>
            <a:r>
              <a:rPr lang="de-DE" sz="1996" b="1" u="sng"/>
              <a:t>Transaction motive</a:t>
            </a:r>
            <a:endParaRPr lang="de-DE" sz="1996" dirty="0"/>
          </a:p>
          <a:p>
            <a:r>
              <a:rPr lang="de-DE" sz="1996"/>
              <a:t>Need for liquidity because of both time and local difference between income an expenditure in</a:t>
            </a:r>
          </a:p>
          <a:p>
            <a:endParaRPr lang="de-DE" sz="1996" b="1" u="sng"/>
          </a:p>
          <a:p>
            <a:endParaRPr lang="de-DE" sz="1996" b="1" u="sng" dirty="0"/>
          </a:p>
          <a:p>
            <a:r>
              <a:rPr lang="de-DE" sz="1996" b="1" u="sng"/>
              <a:t>Precautionary demand</a:t>
            </a:r>
            <a:endParaRPr lang="de-DE" sz="1996" dirty="0"/>
          </a:p>
          <a:p>
            <a:r>
              <a:rPr lang="de-DE" sz="1996"/>
              <a:t>Holding money because of the general uncertainty of economic developments and unexpected expenditures in particular</a:t>
            </a:r>
            <a:endParaRPr lang="de-DE" sz="1996" dirty="0"/>
          </a:p>
          <a:p>
            <a:endParaRPr lang="de-DE" sz="1996" dirty="0"/>
          </a:p>
        </p:txBody>
      </p:sp>
      <p:sp>
        <p:nvSpPr>
          <p:cNvPr id="8" name="Rechteck 7">
            <a:extLst>
              <a:ext uri="{FF2B5EF4-FFF2-40B4-BE49-F238E27FC236}">
                <a16:creationId xmlns:a16="http://schemas.microsoft.com/office/drawing/2014/main" id="{E3C709BC-0364-4F04-8915-CC70142EA2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FCA7AC7F-DC63-4285-96DD-AE1D18DE9EFD}"/>
              </a:ext>
            </a:extLst>
          </p:cNvPr>
          <p:cNvSpPr txBox="1"/>
          <p:nvPr/>
        </p:nvSpPr>
        <p:spPr>
          <a:xfrm>
            <a:off x="87088" y="3157732"/>
            <a:ext cx="8602518" cy="3416320"/>
          </a:xfrm>
          <a:prstGeom prst="rect">
            <a:avLst/>
          </a:prstGeom>
          <a:noFill/>
        </p:spPr>
        <p:txBody>
          <a:bodyPr wrap="square">
            <a:spAutoFit/>
          </a:bodyPr>
          <a:lstStyle/>
          <a:p>
            <a:r>
              <a:rPr lang="de-DE" sz="1800" b="1" u="sng"/>
              <a:t>Speculative motive</a:t>
            </a:r>
            <a:endParaRPr lang="de-DE" sz="1800"/>
          </a:p>
          <a:p>
            <a:r>
              <a:rPr lang="de-DE" sz="1800"/>
              <a:t>The speculative motive is based on the general choice betweeen holding money and bonds. If interest rates are low, in general more poeple will expect that interest rates will rise in the future and thus bond prices will decline. Therefore in general agents will hold more money at low interest rates than at high interest rates since they wait for a situation where bond prices will rise again. Thus we obtain a negative dependence between money demand an interest rates.</a:t>
            </a:r>
          </a:p>
          <a:p>
            <a:endParaRPr lang="de-DE"/>
          </a:p>
          <a:p>
            <a:r>
              <a:rPr lang="de-DE" sz="1800" i="1" u="sng"/>
              <a:t>Another explaination </a:t>
            </a:r>
            <a:r>
              <a:rPr lang="de-DE" sz="1800"/>
              <a:t>for the negative dependence between money demand and interest rates are the classical opportunity costs of holding money, since money can be interpreted as an asset with interest rate zero and thus is less attractive compared to assets with a positive interest rate.</a:t>
            </a:r>
            <a:endParaRPr lang="de-DE" sz="1800" dirty="0"/>
          </a:p>
        </p:txBody>
      </p:sp>
    </p:spTree>
    <p:extLst>
      <p:ext uri="{BB962C8B-B14F-4D97-AF65-F5344CB8AC3E}">
        <p14:creationId xmlns:p14="http://schemas.microsoft.com/office/powerpoint/2010/main" val="96281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243901" y="129219"/>
            <a:ext cx="7879636" cy="744863"/>
          </a:xfrm>
          <a:prstGeom prst="rect">
            <a:avLst/>
          </a:prstGeom>
          <a:noFill/>
          <a:ln>
            <a:noFill/>
          </a:ln>
        </p:spPr>
        <p:txBody>
          <a:bodyPr lIns="81638" tIns="40819" rIns="81638" bIns="40819" anchor="ctr" anchorCtr="1"/>
          <a:lstStyle/>
          <a:p>
            <a:r>
              <a:rPr lang="de-DE" altLang="de-DE" sz="3628" b="1">
                <a:solidFill>
                  <a:srgbClr val="000000"/>
                </a:solidFill>
                <a:latin typeface="Sparkasse Rg" pitchFamily="34" charset="0"/>
              </a:rPr>
              <a:t>Money Demand</a:t>
            </a:r>
            <a:endParaRPr lang="de-DE" altLang="de-DE" sz="3628" b="1" dirty="0">
              <a:solidFill>
                <a:srgbClr val="000000"/>
              </a:solidFill>
              <a:latin typeface="Sparkasse Rg" pitchFamily="34" charset="0"/>
            </a:endParaRP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82198" y="848739"/>
                <a:ext cx="9980567" cy="4493310"/>
              </a:xfrm>
              <a:prstGeom prst="rect">
                <a:avLst/>
              </a:prstGeom>
              <a:noFill/>
            </p:spPr>
            <p:txBody>
              <a:bodyPr wrap="square" rtlCol="0">
                <a:noAutofit/>
              </a:bodyPr>
              <a:lstStyle/>
              <a:p>
                <a:pPr marL="342900" indent="-342900">
                  <a:buFont typeface="Arial" panose="020B0604020202020204" pitchFamily="34" charset="0"/>
                  <a:buChar char="•"/>
                </a:pPr>
                <a:r>
                  <a:rPr lang="de-DE" sz="2400"/>
                  <a:t>In general the volume of transactions will be proportional to income. </a:t>
                </a:r>
              </a:p>
              <a:p>
                <a:pPr marL="800100" lvl="1" indent="-342900">
                  <a:buFont typeface="Wingdings" panose="05000000000000000000" pitchFamily="2" charset="2"/>
                  <a:buChar char="Ø"/>
                </a:pPr>
                <a:r>
                  <a:rPr lang="de-DE" sz="2400"/>
                  <a:t>Positive dependence of money demand on income</a:t>
                </a:r>
                <a:endParaRPr lang="de-DE" sz="2400" b="1"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a:t>Precautionary demand is inpricipal dependent of expected transactions in the future</a:t>
                </a:r>
              </a:p>
              <a:p>
                <a:pPr marL="800100" lvl="1" indent="-342900">
                  <a:buFont typeface="Wingdings" panose="05000000000000000000" pitchFamily="2" charset="2"/>
                  <a:buChar char="Ø"/>
                </a:pPr>
                <a:r>
                  <a:rPr lang="de-DE" sz="2400"/>
                  <a:t>Positive dependence of money demand on income</a:t>
                </a:r>
                <a:endParaRPr lang="de-DE" sz="2400" b="1"/>
              </a:p>
              <a:p>
                <a:endParaRPr lang="de-DE" sz="2400" dirty="0"/>
              </a:p>
              <a:p>
                <a:pPr marL="342900" indent="-342900">
                  <a:buFont typeface="Arial" panose="020B0604020202020204" pitchFamily="34" charset="0"/>
                  <a:buChar char="•"/>
                </a:pPr>
                <a:r>
                  <a:rPr lang="de-DE" sz="2400"/>
                  <a:t>Due to the speculative motive or the interpretation of the opporunity costs of holding money, we obtain a negative dependence of money demand on interest rates</a:t>
                </a:r>
              </a:p>
              <a:p>
                <a:pPr marL="342900" indent="-342900">
                  <a:buFont typeface="Arial" panose="020B0604020202020204" pitchFamily="34" charset="0"/>
                  <a:buChar char="•"/>
                </a:pPr>
                <a:endParaRPr lang="de-DE" sz="2400" dirty="0"/>
              </a:p>
              <a:p>
                <a:pPr algn="ctr"/>
                <a14:m>
                  <m:oMathPara xmlns:m="http://schemas.openxmlformats.org/officeDocument/2006/math">
                    <m:oMath>
                      <m:r>
                        <a:rPr lang="de-DE" sz="2400">
                          <a:latin typeface="Cambria Math" panose="02040503050406030204" pitchFamily="18" charset="0"/>
                        </a:rPr>
                        <m:t> </m:t>
                      </m:r>
                      <m:r>
                        <m:rPr>
                          <m:sty m:val="p"/>
                        </m:rPr>
                        <a:rPr lang="de-DE" sz="2400" b="0" i="0" smtClean="0">
                          <a:latin typeface="Cambria Math" panose="02040503050406030204" pitchFamily="18" charset="0"/>
                        </a:rPr>
                        <m:t>Money</m:t>
                      </m:r>
                      <m:r>
                        <a:rPr lang="de-DE" sz="2400" b="0" i="0" smtClean="0">
                          <a:latin typeface="Cambria Math" panose="02040503050406030204" pitchFamily="18" charset="0"/>
                        </a:rPr>
                        <m:t> </m:t>
                      </m:r>
                      <m:r>
                        <m:rPr>
                          <m:sty m:val="p"/>
                        </m:rPr>
                        <a:rPr lang="de-DE" sz="2400" b="0" i="0" smtClean="0">
                          <a:latin typeface="Cambria Math" panose="02040503050406030204" pitchFamily="18" charset="0"/>
                        </a:rPr>
                        <m:t>demand</m:t>
                      </m:r>
                      <m:r>
                        <a:rPr lang="de-DE" sz="2400">
                          <a:latin typeface="Cambria Math" panose="02040503050406030204" pitchFamily="18" charset="0"/>
                        </a:rPr>
                        <m:t>=</m:t>
                      </m:r>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m:t>
                      </m:r>
                      <m:r>
                        <a:rPr lang="de-DE" sz="2400" i="1">
                          <a:latin typeface="Cambria Math" panose="02040503050406030204" pitchFamily="18" charset="0"/>
                        </a:rPr>
                        <m:t>𝑌</m:t>
                      </m:r>
                      <m:r>
                        <a:rPr lang="de-DE" sz="2400" i="1">
                          <a:latin typeface="Cambria Math" panose="02040503050406030204" pitchFamily="18" charset="0"/>
                        </a:rPr>
                        <m:t>,</m:t>
                      </m:r>
                      <m:r>
                        <a:rPr lang="de-DE" sz="2400" i="1">
                          <a:latin typeface="Cambria Math" panose="02040503050406030204" pitchFamily="18" charset="0"/>
                        </a:rPr>
                        <m:t>𝑖</m:t>
                      </m:r>
                      <m:r>
                        <a:rPr lang="de-DE" sz="2400" i="1">
                          <a:latin typeface="Cambria Math" panose="02040503050406030204" pitchFamily="18" charset="0"/>
                        </a:rPr>
                        <m:t>)</m:t>
                      </m:r>
                    </m:oMath>
                  </m:oMathPara>
                </a14:m>
                <a:endParaRPr lang="de-DE" sz="2400" dirty="0"/>
              </a:p>
              <a:p>
                <a:pPr algn="ctr"/>
                <a:endParaRPr lang="de-DE" sz="2400" dirty="0"/>
              </a:p>
              <a:p>
                <a:endParaRPr lang="de-DE" sz="2400" dirty="0"/>
              </a:p>
              <a:p>
                <a:endParaRPr lang="de-DE" sz="2400" b="1"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82198" y="848739"/>
                <a:ext cx="9980567" cy="4493310"/>
              </a:xfrm>
              <a:prstGeom prst="rect">
                <a:avLst/>
              </a:prstGeom>
              <a:blipFill>
                <a:blip r:embed="rId3"/>
                <a:stretch>
                  <a:fillRect l="-794" t="-1085" r="-672" b="-1764"/>
                </a:stretch>
              </a:blipFill>
            </p:spPr>
            <p:txBody>
              <a:bodyPr/>
              <a:lstStyle/>
              <a:p>
                <a:r>
                  <a:rPr lang="de-DE">
                    <a:noFill/>
                  </a:rPr>
                  <a:t> </a:t>
                </a:r>
              </a:p>
            </p:txBody>
          </p:sp>
        </mc:Fallback>
      </mc:AlternateContent>
      <p:sp>
        <p:nvSpPr>
          <p:cNvPr id="2" name="Textfeld 1">
            <a:extLst>
              <a:ext uri="{FF2B5EF4-FFF2-40B4-BE49-F238E27FC236}">
                <a16:creationId xmlns:a16="http://schemas.microsoft.com/office/drawing/2014/main" id="{B57B2530-8644-4D44-82CC-2E1579D09983}"/>
              </a:ext>
            </a:extLst>
          </p:cNvPr>
          <p:cNvSpPr txBox="1"/>
          <p:nvPr/>
        </p:nvSpPr>
        <p:spPr>
          <a:xfrm>
            <a:off x="6203042" y="4750193"/>
            <a:ext cx="300082" cy="369332"/>
          </a:xfrm>
          <a:prstGeom prst="rect">
            <a:avLst/>
          </a:prstGeom>
          <a:noFill/>
        </p:spPr>
        <p:txBody>
          <a:bodyPr wrap="none" rtlCol="0">
            <a:spAutoFit/>
          </a:bodyPr>
          <a:lstStyle/>
          <a:p>
            <a:r>
              <a:rPr lang="de-DE" dirty="0"/>
              <a:t>+</a:t>
            </a:r>
          </a:p>
        </p:txBody>
      </p:sp>
      <p:sp>
        <p:nvSpPr>
          <p:cNvPr id="8" name="Textfeld 7">
            <a:extLst>
              <a:ext uri="{FF2B5EF4-FFF2-40B4-BE49-F238E27FC236}">
                <a16:creationId xmlns:a16="http://schemas.microsoft.com/office/drawing/2014/main" id="{7558E943-6F68-4701-A5C0-E070B128BCDD}"/>
              </a:ext>
            </a:extLst>
          </p:cNvPr>
          <p:cNvSpPr txBox="1"/>
          <p:nvPr/>
        </p:nvSpPr>
        <p:spPr>
          <a:xfrm>
            <a:off x="6503124" y="4750193"/>
            <a:ext cx="255198" cy="369332"/>
          </a:xfrm>
          <a:prstGeom prst="rect">
            <a:avLst/>
          </a:prstGeom>
          <a:noFill/>
        </p:spPr>
        <p:txBody>
          <a:bodyPr wrap="none" rtlCol="0">
            <a:spAutoFit/>
          </a:bodyPr>
          <a:lstStyle/>
          <a:p>
            <a:r>
              <a:rPr lang="de-DE" dirty="0"/>
              <a:t>-</a:t>
            </a:r>
          </a:p>
        </p:txBody>
      </p:sp>
      <p:sp>
        <p:nvSpPr>
          <p:cNvPr id="14" name="Rechteck 13">
            <a:extLst>
              <a:ext uri="{FF2B5EF4-FFF2-40B4-BE49-F238E27FC236}">
                <a16:creationId xmlns:a16="http://schemas.microsoft.com/office/drawing/2014/main" id="{EAC83140-F7C9-4BFE-B550-E1C9F30B224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233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8</a:t>
            </a:fld>
            <a:endParaRPr lang="de-DE" dirty="0"/>
          </a:p>
        </p:txBody>
      </p:sp>
      <p:sp>
        <p:nvSpPr>
          <p:cNvPr id="7" name="TextShape 2"/>
          <p:cNvSpPr txBox="1"/>
          <p:nvPr/>
        </p:nvSpPr>
        <p:spPr>
          <a:xfrm>
            <a:off x="1600740" y="29522"/>
            <a:ext cx="8610060" cy="744863"/>
          </a:xfrm>
          <a:prstGeom prst="rect">
            <a:avLst/>
          </a:prstGeom>
          <a:noFill/>
          <a:ln>
            <a:noFill/>
          </a:ln>
        </p:spPr>
        <p:txBody>
          <a:bodyPr lIns="81638" tIns="40819" rIns="81638" bIns="40819" anchor="ctr" anchorCtr="1"/>
          <a:lstStyle/>
          <a:p>
            <a:r>
              <a:rPr lang="de-DE" altLang="de-DE" sz="3628" b="1">
                <a:solidFill>
                  <a:srgbClr val="000000"/>
                </a:solidFill>
                <a:latin typeface="Sparkasse Rg" pitchFamily="34" charset="0"/>
              </a:rPr>
              <a:t>Interest rates and inflation – </a:t>
            </a:r>
            <a:r>
              <a:rPr lang="de-DE" altLang="de-DE" sz="3628" b="1" dirty="0">
                <a:solidFill>
                  <a:srgbClr val="000000"/>
                </a:solidFill>
                <a:latin typeface="Sparkasse Rg" pitchFamily="34" charset="0"/>
              </a:rPr>
              <a:t>Fisher Relation</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540523" y="774385"/>
                <a:ext cx="7653566" cy="5472607"/>
              </a:xfrm>
              <a:prstGeom prst="rect">
                <a:avLst/>
              </a:prstGeom>
              <a:noFill/>
            </p:spPr>
            <p:txBody>
              <a:bodyPr wrap="square" rtlCol="0">
                <a:noAutofit/>
              </a:bodyPr>
              <a:lstStyle/>
              <a:p>
                <a:r>
                  <a:rPr lang="en-US" sz="2400" b="1"/>
                  <a:t>Suppose an investment of amount K with the nomnal interest rate i p.a.:</a:t>
                </a:r>
                <a:endParaRPr lang="en-US" sz="2400" b="1" dirty="0"/>
              </a:p>
              <a:p>
                <a:endParaRPr lang="en-US" sz="2000" dirty="0"/>
              </a:p>
              <a:p>
                <a:pPr marL="342900" indent="-342900">
                  <a:buFont typeface="Arial" panose="020B0604020202020204" pitchFamily="34" charset="0"/>
                  <a:buChar char="•"/>
                </a:pPr>
                <a:r>
                  <a:rPr lang="en-US" sz="2000"/>
                  <a:t>After one year, we obtain K</a:t>
                </a:r>
                <a:r>
                  <a:rPr lang="en-US" sz="2000" dirty="0"/>
                  <a:t>(1+i</a:t>
                </a:r>
                <a:r>
                  <a:rPr lang="en-US" sz="2000"/>
                  <a:t>) Euros</a:t>
                </a: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a:t>But, suppose we have an inflation of </a:t>
                </a:r>
                <a14:m>
                  <m:oMath xmlns:m="http://schemas.openxmlformats.org/officeDocument/2006/math">
                    <m:r>
                      <a:rPr lang="el-GR" sz="2000" i="1">
                        <a:latin typeface="Cambria Math" panose="02040503050406030204" pitchFamily="18" charset="0"/>
                      </a:rPr>
                      <m:t>𝜋</m:t>
                    </m:r>
                  </m:oMath>
                </a14:m>
                <a:r>
                  <a:rPr lang="de-DE" sz="2000"/>
                  <a:t>, we need K</a:t>
                </a:r>
                <a:r>
                  <a:rPr lang="de-DE" sz="2000" dirty="0"/>
                  <a:t>(1+</a:t>
                </a:r>
                <a:r>
                  <a:rPr lang="el-GR" sz="2000" dirty="0"/>
                  <a:t> </a:t>
                </a:r>
                <a14:m>
                  <m:oMath xmlns:m="http://schemas.openxmlformats.org/officeDocument/2006/math">
                    <m:r>
                      <a:rPr lang="el-GR" sz="2000" i="1">
                        <a:latin typeface="Cambria Math" panose="02040503050406030204" pitchFamily="18" charset="0"/>
                      </a:rPr>
                      <m:t>𝜋</m:t>
                    </m:r>
                  </m:oMath>
                </a14:m>
                <a:r>
                  <a:rPr lang="de-DE" sz="2000"/>
                  <a:t>) Euros in order to purchase the same basket of goods as in the period before</a:t>
                </a:r>
                <a:endParaRPr lang="de-DE" sz="2000" dirty="0"/>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a:t>Thus in real units, we we have to discount  </a:t>
                </a:r>
                <a:r>
                  <a:rPr lang="en-US" sz="2000" dirty="0"/>
                  <a:t>K(1+i) </a:t>
                </a:r>
                <a:r>
                  <a:rPr lang="en-US" sz="2000"/>
                  <a:t>Euro with </a:t>
                </a:r>
                <a:r>
                  <a:rPr lang="en-US" sz="2000" dirty="0"/>
                  <a:t>1/</a:t>
                </a:r>
                <a:r>
                  <a:rPr lang="de-DE" sz="2000" dirty="0"/>
                  <a:t>(1+</a:t>
                </a:r>
                <a:r>
                  <a:rPr lang="el-GR" sz="2000" dirty="0"/>
                  <a:t> </a:t>
                </a:r>
                <a14:m>
                  <m:oMath xmlns:m="http://schemas.openxmlformats.org/officeDocument/2006/math">
                    <m:r>
                      <a:rPr lang="el-GR" sz="2000" i="1">
                        <a:latin typeface="Cambria Math" panose="02040503050406030204" pitchFamily="18" charset="0"/>
                      </a:rPr>
                      <m:t>𝜋</m:t>
                    </m:r>
                  </m:oMath>
                </a14:m>
                <a:r>
                  <a:rPr lang="de-DE" sz="2000" dirty="0"/>
                  <a:t>)</a:t>
                </a:r>
                <a:endParaRPr lang="de-DE" sz="2400" dirty="0"/>
              </a:p>
              <a:p>
                <a:pPr algn="ctr"/>
                <a:r>
                  <a:rPr lang="de-DE" sz="2000" dirty="0"/>
                  <a:t>→	</a:t>
                </a:r>
                <a14:m>
                  <m:oMath xmlns:m="http://schemas.openxmlformats.org/officeDocument/2006/math">
                    <m:r>
                      <a:rPr lang="de-DE" sz="2000" i="1">
                        <a:latin typeface="Cambria Math" panose="02040503050406030204" pitchFamily="18" charset="0"/>
                      </a:rPr>
                      <m:t>1+</m:t>
                    </m:r>
                    <m:r>
                      <a:rPr lang="de-DE" sz="2000" i="1">
                        <a:latin typeface="Cambria Math" panose="02040503050406030204" pitchFamily="18" charset="0"/>
                      </a:rPr>
                      <m:t>𝑟</m:t>
                    </m:r>
                    <m:r>
                      <a:rPr lang="de-DE" sz="2000" i="1">
                        <a:latin typeface="Cambria Math" panose="02040503050406030204" pitchFamily="18" charset="0"/>
                      </a:rPr>
                      <m:t>=</m:t>
                    </m:r>
                    <m:f>
                      <m:fPr>
                        <m:ctrlPr>
                          <a:rPr lang="de-DE" sz="2000" i="1">
                            <a:latin typeface="Cambria Math" panose="02040503050406030204" pitchFamily="18" charset="0"/>
                          </a:rPr>
                        </m:ctrlPr>
                      </m:fPr>
                      <m:num>
                        <m:r>
                          <a:rPr lang="de-DE" sz="2000" i="1">
                            <a:latin typeface="Cambria Math" panose="02040503050406030204" pitchFamily="18" charset="0"/>
                          </a:rPr>
                          <m:t>1+</m:t>
                        </m:r>
                        <m:r>
                          <a:rPr lang="de-DE" sz="2000" i="1">
                            <a:latin typeface="Cambria Math" panose="02040503050406030204" pitchFamily="18" charset="0"/>
                          </a:rPr>
                          <m:t>𝑖</m:t>
                        </m:r>
                      </m:num>
                      <m:den>
                        <m:r>
                          <a:rPr lang="de-DE" sz="2000" i="1">
                            <a:latin typeface="Cambria Math" panose="02040503050406030204" pitchFamily="18" charset="0"/>
                          </a:rPr>
                          <m:t>1+</m:t>
                        </m:r>
                        <m:r>
                          <a:rPr lang="el-GR" sz="2000" i="1">
                            <a:latin typeface="Cambria Math" panose="02040503050406030204" pitchFamily="18" charset="0"/>
                          </a:rPr>
                          <m:t>𝜋</m:t>
                        </m:r>
                      </m:den>
                    </m:f>
                  </m:oMath>
                </a14:m>
                <a:r>
                  <a:rPr lang="de-DE" sz="2000" dirty="0"/>
                  <a:t>	(r</a:t>
                </a:r>
                <a:r>
                  <a:rPr lang="de-DE" sz="2000"/>
                  <a:t>: real interest rate </a:t>
                </a:r>
                <a:r>
                  <a:rPr lang="de-DE" sz="2000" dirty="0"/>
                  <a:t>i</a:t>
                </a:r>
                <a:r>
                  <a:rPr lang="de-DE" sz="2000"/>
                  <a:t>: nominal interest rate)</a:t>
                </a:r>
              </a:p>
              <a:p>
                <a:pPr algn="ctr"/>
                <a:endParaRPr lang="de-DE" sz="2000" dirty="0"/>
              </a:p>
              <a:p>
                <a:pPr algn="ctr"/>
                <a:r>
                  <a:rPr lang="de-DE" sz="2000"/>
                  <a:t>for „small“ </a:t>
                </a:r>
                <a:r>
                  <a:rPr lang="de-DE" sz="2000" dirty="0"/>
                  <a:t>i,</a:t>
                </a:r>
                <a14:m>
                  <m:oMath xmlns:m="http://schemas.openxmlformats.org/officeDocument/2006/math">
                    <m:r>
                      <a:rPr lang="el-GR" sz="2000" i="1">
                        <a:latin typeface="Cambria Math" panose="02040503050406030204" pitchFamily="18" charset="0"/>
                      </a:rPr>
                      <m:t>𝜋</m:t>
                    </m:r>
                  </m:oMath>
                </a14:m>
                <a:r>
                  <a:rPr lang="de-DE" sz="2000" dirty="0"/>
                  <a:t> (&lt;10</a:t>
                </a:r>
                <a:r>
                  <a:rPr lang="de-DE" sz="2000"/>
                  <a:t>%) we obtain (1. order Taylor expansion!) </a:t>
                </a:r>
                <a:endParaRPr lang="de-DE" sz="2000" dirty="0"/>
              </a:p>
              <a:p>
                <a:pPr algn="ctr"/>
                <a:r>
                  <a:rPr lang="de-DE" sz="2000" dirty="0"/>
                  <a:t>		</a:t>
                </a:r>
                <a14:m>
                  <m:oMath xmlns:m="http://schemas.openxmlformats.org/officeDocument/2006/math">
                    <m:r>
                      <a:rPr lang="de-DE" sz="2000" i="1">
                        <a:latin typeface="Cambria Math" panose="02040503050406030204" pitchFamily="18" charset="0"/>
                      </a:rPr>
                      <m:t>𝑟</m:t>
                    </m:r>
                    <m:r>
                      <a:rPr lang="de-DE" sz="2000" i="1">
                        <a:latin typeface="Cambria Math" panose="02040503050406030204" pitchFamily="18" charset="0"/>
                      </a:rPr>
                      <m:t>=</m:t>
                    </m:r>
                    <m:r>
                      <a:rPr lang="de-DE" sz="2000" i="1">
                        <a:latin typeface="Cambria Math" panose="02040503050406030204" pitchFamily="18" charset="0"/>
                      </a:rPr>
                      <m:t>𝑖</m:t>
                    </m:r>
                    <m:r>
                      <a:rPr lang="de-DE" sz="2000" i="1">
                        <a:latin typeface="Cambria Math" panose="02040503050406030204" pitchFamily="18" charset="0"/>
                      </a:rPr>
                      <m:t>−</m:t>
                    </m:r>
                    <m:r>
                      <a:rPr lang="el-GR" sz="2000" i="1">
                        <a:latin typeface="Cambria Math" panose="02040503050406030204" pitchFamily="18" charset="0"/>
                      </a:rPr>
                      <m:t>𝜋</m:t>
                    </m:r>
                  </m:oMath>
                </a14:m>
                <a:r>
                  <a:rPr lang="de-DE" sz="2000" dirty="0"/>
                  <a:t>	(Fisher Relation)</a:t>
                </a:r>
              </a:p>
              <a:p>
                <a:pPr algn="ctr"/>
                <a:endParaRPr lang="de-DE" sz="2000" dirty="0"/>
              </a:p>
              <a:p>
                <a:pPr algn="ctr"/>
                <a:r>
                  <a:rPr lang="de-DE" sz="2000"/>
                  <a:t>Since investment is often a decision in the future, we also use</a:t>
                </a:r>
                <a:endParaRPr lang="de-DE" sz="2000" dirty="0"/>
              </a:p>
              <a:p>
                <a:pPr algn="ctr"/>
                <a:r>
                  <a:rPr lang="de-DE" sz="2000" dirty="0"/>
                  <a:t>		</a:t>
                </a:r>
                <a14:m>
                  <m:oMath xmlns:m="http://schemas.openxmlformats.org/officeDocument/2006/math">
                    <m:r>
                      <a:rPr lang="de-DE" sz="2000" i="1" dirty="0">
                        <a:latin typeface="Cambria Math" panose="02040503050406030204" pitchFamily="18" charset="0"/>
                      </a:rPr>
                      <m:t>𝑟</m:t>
                    </m:r>
                    <m:r>
                      <a:rPr lang="de-DE" sz="2000" i="1" dirty="0">
                        <a:latin typeface="Cambria Math" panose="02040503050406030204" pitchFamily="18" charset="0"/>
                      </a:rPr>
                      <m:t>=</m:t>
                    </m:r>
                    <m:r>
                      <a:rPr lang="de-DE" sz="2000" i="1" dirty="0">
                        <a:latin typeface="Cambria Math" panose="02040503050406030204" pitchFamily="18" charset="0"/>
                      </a:rPr>
                      <m:t>𝑖</m:t>
                    </m:r>
                    <m:r>
                      <a:rPr lang="de-DE" sz="2000" i="1" dirty="0">
                        <a:latin typeface="Cambria Math" panose="02040503050406030204" pitchFamily="18" charset="0"/>
                      </a:rPr>
                      <m:t>−</m:t>
                    </m:r>
                    <m:sSup>
                      <m:sSupPr>
                        <m:ctrlPr>
                          <a:rPr lang="el-GR" sz="2000" i="1" dirty="0">
                            <a:latin typeface="Cambria Math" panose="02040503050406030204" pitchFamily="18" charset="0"/>
                          </a:rPr>
                        </m:ctrlPr>
                      </m:sSupPr>
                      <m:e>
                        <m:r>
                          <a:rPr lang="el-GR" sz="2000" i="1" dirty="0">
                            <a:latin typeface="Cambria Math" panose="02040503050406030204" pitchFamily="18" charset="0"/>
                          </a:rPr>
                          <m:t>𝜋</m:t>
                        </m:r>
                      </m:e>
                      <m:sup>
                        <m:r>
                          <a:rPr lang="de-DE" sz="2000" i="1" dirty="0">
                            <a:latin typeface="Cambria Math" panose="02040503050406030204" pitchFamily="18" charset="0"/>
                          </a:rPr>
                          <m:t>𝑒</m:t>
                        </m:r>
                      </m:sup>
                    </m:sSup>
                  </m:oMath>
                </a14:m>
                <a:r>
                  <a:rPr lang="de-DE" sz="2000" dirty="0"/>
                  <a:t>	(</a:t>
                </a:r>
                <a14:m>
                  <m:oMath xmlns:m="http://schemas.openxmlformats.org/officeDocument/2006/math">
                    <m:sSup>
                      <m:sSupPr>
                        <m:ctrlPr>
                          <a:rPr lang="el-GR" sz="2000" i="1" dirty="0">
                            <a:latin typeface="Cambria Math" panose="02040503050406030204" pitchFamily="18" charset="0"/>
                          </a:rPr>
                        </m:ctrlPr>
                      </m:sSupPr>
                      <m:e>
                        <m:r>
                          <a:rPr lang="el-GR" sz="2000" i="1" dirty="0">
                            <a:latin typeface="Cambria Math" panose="02040503050406030204" pitchFamily="18" charset="0"/>
                          </a:rPr>
                          <m:t>𝜋</m:t>
                        </m:r>
                      </m:e>
                      <m:sup>
                        <m:r>
                          <a:rPr lang="de-DE" sz="2000" i="1" dirty="0">
                            <a:latin typeface="Cambria Math" panose="02040503050406030204" pitchFamily="18" charset="0"/>
                          </a:rPr>
                          <m:t>𝑒</m:t>
                        </m:r>
                      </m:sup>
                    </m:sSup>
                  </m:oMath>
                </a14:m>
                <a:r>
                  <a:rPr lang="de-DE" sz="2000"/>
                  <a:t>: expected inflation)</a:t>
                </a:r>
                <a:endParaRPr lang="de-DE" sz="2000" dirty="0"/>
              </a:p>
              <a:p>
                <a:pPr algn="ctr"/>
                <a:endParaRPr lang="de-DE" sz="24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540523" y="774385"/>
                <a:ext cx="7653566" cy="5472607"/>
              </a:xfrm>
              <a:prstGeom prst="rect">
                <a:avLst/>
              </a:prstGeom>
              <a:blipFill>
                <a:blip r:embed="rId3"/>
                <a:stretch>
                  <a:fillRect l="-1275" t="-891" r="-319"/>
                </a:stretch>
              </a:blipFill>
            </p:spPr>
            <p:txBody>
              <a:bodyPr/>
              <a:lstStyle/>
              <a:p>
                <a:r>
                  <a:rPr lang="de-DE">
                    <a:noFill/>
                  </a:rPr>
                  <a:t> </a:t>
                </a:r>
              </a:p>
            </p:txBody>
          </p:sp>
        </mc:Fallback>
      </mc:AlternateContent>
      <p:sp>
        <p:nvSpPr>
          <p:cNvPr id="17" name="Rechteck 16">
            <a:extLst>
              <a:ext uri="{FF2B5EF4-FFF2-40B4-BE49-F238E27FC236}">
                <a16:creationId xmlns:a16="http://schemas.microsoft.com/office/drawing/2014/main" id="{41A452C5-6701-459F-8300-A841A73C1C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23954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5643181" cy="564050"/>
          </a:xfrm>
          <a:prstGeom prst="rect">
            <a:avLst/>
          </a:prstGeom>
          <a:noFill/>
          <a:ln>
            <a:noFill/>
          </a:ln>
        </p:spPr>
        <p:txBody>
          <a:bodyPr vert="horz" wrap="none" lIns="81646" tIns="40823" rIns="81646" bIns="40823" anchorCtr="0" compatLnSpc="0">
            <a:spAutoFit/>
          </a:bodyPr>
          <a:lstStyle/>
          <a:p>
            <a:r>
              <a:rPr lang="de-DE" sz="3266"/>
              <a:t>Modern understanding of money</a:t>
            </a:r>
            <a:endParaRPr lang="de-DE" sz="3266" dirty="0"/>
          </a:p>
        </p:txBody>
      </p:sp>
      <p:sp>
        <p:nvSpPr>
          <p:cNvPr id="4" name="Textfeld 3"/>
          <p:cNvSpPr txBox="1"/>
          <p:nvPr/>
        </p:nvSpPr>
        <p:spPr>
          <a:xfrm>
            <a:off x="228462" y="881555"/>
            <a:ext cx="8883125" cy="5094890"/>
          </a:xfrm>
          <a:prstGeom prst="rect">
            <a:avLst/>
          </a:prstGeom>
          <a:noFill/>
          <a:ln>
            <a:noFill/>
          </a:ln>
        </p:spPr>
        <p:txBody>
          <a:bodyPr vert="horz" wrap="square" lIns="81646" tIns="40823" rIns="81646" bIns="40823" anchorCtr="0" compatLnSpc="0">
            <a:noAutofit/>
          </a:bodyPr>
          <a:lstStyle/>
          <a:p>
            <a:endParaRPr lang="de-DE" sz="2540" dirty="0"/>
          </a:p>
          <a:p>
            <a:pPr marL="414772" indent="-414772">
              <a:buFont typeface="Arial" panose="020B0604020202020204" pitchFamily="34" charset="0"/>
              <a:buChar char="•"/>
            </a:pPr>
            <a:r>
              <a:rPr lang="de-DE" sz="2540"/>
              <a:t>In our modern world with flexible exchange rates we do not have a „physical“ anchor anymore. Until 1931 we had the so called gold standard </a:t>
            </a:r>
            <a:r>
              <a:rPr lang="de-DE" sz="2540" dirty="0"/>
              <a:t>(bis 1931</a:t>
            </a:r>
            <a:r>
              <a:rPr lang="de-DE" sz="2540"/>
              <a:t>) or after World War II we had until 1973 the System of Bretton Woods, which was anchored by the US-Dollar backed by gold.</a:t>
            </a: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endParaRPr lang="de-DE" sz="2540" dirty="0"/>
          </a:p>
          <a:p>
            <a:pPr marL="414772" indent="-414772">
              <a:buFont typeface="Arial" panose="020B0604020202020204" pitchFamily="34" charset="0"/>
              <a:buChar char="•"/>
            </a:pPr>
            <a:r>
              <a:rPr lang="de-DE" sz="2540"/>
              <a:t>Modern money is „only“ based on the promise to pay of our Central banks and therefore in the trust in the stability of our countries. Therefore we call our money</a:t>
            </a:r>
          </a:p>
          <a:p>
            <a:r>
              <a:rPr lang="de-DE" sz="2540"/>
              <a:t>		</a:t>
            </a:r>
          </a:p>
          <a:p>
            <a:r>
              <a:rPr lang="de-DE" sz="2540"/>
              <a:t>			→„</a:t>
            </a:r>
            <a:r>
              <a:rPr lang="de-DE" sz="2540" dirty="0"/>
              <a:t>fiat </a:t>
            </a:r>
            <a:r>
              <a:rPr lang="de-DE" sz="2540" dirty="0" err="1"/>
              <a:t>money</a:t>
            </a:r>
            <a:r>
              <a:rPr lang="de-DE" sz="2540" dirty="0"/>
              <a:t>“</a:t>
            </a:r>
          </a:p>
        </p:txBody>
      </p:sp>
      <p:sp>
        <p:nvSpPr>
          <p:cNvPr id="8" name="Rechteck 7">
            <a:extLst>
              <a:ext uri="{FF2B5EF4-FFF2-40B4-BE49-F238E27FC236}">
                <a16:creationId xmlns:a16="http://schemas.microsoft.com/office/drawing/2014/main" id="{52791CF5-E3D8-44BD-89D9-73145D295FF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55899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647042" y="91704"/>
            <a:ext cx="3688480" cy="564050"/>
          </a:xfrm>
          <a:prstGeom prst="rect">
            <a:avLst/>
          </a:prstGeom>
          <a:noFill/>
          <a:ln>
            <a:noFill/>
          </a:ln>
        </p:spPr>
        <p:txBody>
          <a:bodyPr vert="horz" wrap="none" lIns="81646" tIns="40823" rIns="81646" bIns="40823" anchorCtr="0" compatLnSpc="0">
            <a:spAutoFit/>
          </a:bodyPr>
          <a:lstStyle/>
          <a:p>
            <a:r>
              <a:rPr lang="de-DE" sz="3266"/>
              <a:t>Monetary aggregates</a:t>
            </a:r>
            <a:endParaRPr lang="de-DE" sz="3266" dirty="0"/>
          </a:p>
        </p:txBody>
      </p:sp>
      <p:sp>
        <p:nvSpPr>
          <p:cNvPr id="4" name="Textfeld 3"/>
          <p:cNvSpPr txBox="1"/>
          <p:nvPr/>
        </p:nvSpPr>
        <p:spPr>
          <a:xfrm>
            <a:off x="280136" y="881555"/>
            <a:ext cx="8883125" cy="5094890"/>
          </a:xfrm>
          <a:prstGeom prst="rect">
            <a:avLst/>
          </a:prstGeom>
          <a:noFill/>
          <a:ln>
            <a:noFill/>
          </a:ln>
        </p:spPr>
        <p:txBody>
          <a:bodyPr vert="horz" wrap="square" lIns="81646" tIns="40823" rIns="81646" bIns="40823" anchorCtr="0" compatLnSpc="0">
            <a:noAutofit/>
          </a:bodyPr>
          <a:lstStyle/>
          <a:p>
            <a:r>
              <a:rPr lang="de-DE" sz="2177"/>
              <a:t>M0</a:t>
            </a:r>
            <a:r>
              <a:rPr lang="de-DE" sz="2177" dirty="0"/>
              <a:t>	: </a:t>
            </a:r>
            <a:r>
              <a:rPr lang="de-DE" sz="2177"/>
              <a:t>	cash	(not defined in the Eurozone)</a:t>
            </a:r>
            <a:endParaRPr lang="de-DE" sz="2177" dirty="0"/>
          </a:p>
          <a:p>
            <a:endParaRPr lang="de-DE" sz="2177" dirty="0"/>
          </a:p>
          <a:p>
            <a:r>
              <a:rPr lang="de-DE" sz="2177" dirty="0"/>
              <a:t>M1	:</a:t>
            </a:r>
            <a:r>
              <a:rPr lang="de-DE" sz="2177"/>
              <a:t>	</a:t>
            </a:r>
            <a:r>
              <a:rPr lang="en-US" sz="2177"/>
              <a:t>The sum of currency in circulation and overnight deposits 		(cash + sight deposits)</a:t>
            </a:r>
            <a:endParaRPr lang="de-DE" sz="2177" dirty="0"/>
          </a:p>
          <a:p>
            <a:r>
              <a:rPr lang="de-DE" sz="2177" dirty="0"/>
              <a:t>	 </a:t>
            </a:r>
          </a:p>
          <a:p>
            <a:r>
              <a:rPr lang="de-DE" sz="2177" dirty="0"/>
              <a:t>M2	:</a:t>
            </a:r>
            <a:r>
              <a:rPr lang="de-DE" sz="2177"/>
              <a:t>	</a:t>
            </a:r>
            <a:r>
              <a:rPr lang="en-US" sz="2177"/>
              <a:t>M1 +</a:t>
            </a:r>
          </a:p>
          <a:p>
            <a:r>
              <a:rPr lang="en-US" sz="2177"/>
              <a:t>		deposits redeemable at notice of up to three months and 			deposits with an agreed maturity of up to two years</a:t>
            </a:r>
            <a:endParaRPr lang="de-DE" sz="2177" dirty="0"/>
          </a:p>
          <a:p>
            <a:endParaRPr lang="de-DE" sz="2177" dirty="0"/>
          </a:p>
          <a:p>
            <a:r>
              <a:rPr lang="de-DE" sz="2177" dirty="0"/>
              <a:t>M3	:</a:t>
            </a:r>
            <a:r>
              <a:rPr lang="de-DE" sz="2177"/>
              <a:t>	</a:t>
            </a:r>
            <a:r>
              <a:rPr lang="en-US" sz="2177"/>
              <a:t>M2 +</a:t>
            </a:r>
          </a:p>
          <a:p>
            <a:r>
              <a:rPr lang="en-US" sz="2177"/>
              <a:t>		repurchase agreements,</a:t>
            </a:r>
          </a:p>
          <a:p>
            <a:r>
              <a:rPr lang="en-US" sz="2177"/>
              <a:t>		money market fund shares/units 	and</a:t>
            </a:r>
          </a:p>
          <a:p>
            <a:r>
              <a:rPr lang="en-US" sz="2177"/>
              <a:t>		debt securities with a maturity of up to two years.</a:t>
            </a:r>
            <a:endParaRPr lang="de-DE" sz="2177" dirty="0"/>
          </a:p>
        </p:txBody>
      </p:sp>
      <p:sp>
        <p:nvSpPr>
          <p:cNvPr id="9" name="Rechteck 8">
            <a:extLst>
              <a:ext uri="{FF2B5EF4-FFF2-40B4-BE49-F238E27FC236}">
                <a16:creationId xmlns:a16="http://schemas.microsoft.com/office/drawing/2014/main" id="{E8548219-3B70-4191-AB1C-171270DC5BA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7721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19268" y="10375"/>
            <a:ext cx="3688480" cy="564050"/>
          </a:xfrm>
          <a:prstGeom prst="rect">
            <a:avLst/>
          </a:prstGeom>
          <a:noFill/>
          <a:ln>
            <a:noFill/>
          </a:ln>
        </p:spPr>
        <p:txBody>
          <a:bodyPr vert="horz" wrap="none" lIns="81646" tIns="40823" rIns="81646" bIns="40823" anchorCtr="0" compatLnSpc="0">
            <a:spAutoFit/>
          </a:bodyPr>
          <a:lstStyle/>
          <a:p>
            <a:r>
              <a:rPr lang="de-DE" sz="3266"/>
              <a:t>Monetary aggregates</a:t>
            </a:r>
            <a:endParaRPr lang="de-DE" sz="3266" dirty="0"/>
          </a:p>
        </p:txBody>
      </p:sp>
      <p:sp>
        <p:nvSpPr>
          <p:cNvPr id="4" name="Textfeld 3"/>
          <p:cNvSpPr txBox="1"/>
          <p:nvPr/>
        </p:nvSpPr>
        <p:spPr>
          <a:xfrm>
            <a:off x="8611267" y="32723"/>
            <a:ext cx="2653763" cy="2424387"/>
          </a:xfrm>
          <a:prstGeom prst="rect">
            <a:avLst/>
          </a:prstGeom>
          <a:noFill/>
          <a:ln>
            <a:noFill/>
          </a:ln>
        </p:spPr>
        <p:txBody>
          <a:bodyPr vert="horz" wrap="square" lIns="81646" tIns="40823" rIns="81646" bIns="40823" anchorCtr="0" compatLnSpc="0">
            <a:noAutofit/>
          </a:bodyPr>
          <a:lstStyle/>
          <a:p>
            <a:r>
              <a:rPr lang="de-DE" sz="2177" dirty="0"/>
              <a:t>Sept 2026</a:t>
            </a:r>
          </a:p>
          <a:p>
            <a:endParaRPr lang="de-DE" sz="2177" dirty="0"/>
          </a:p>
          <a:p>
            <a:r>
              <a:rPr lang="de-DE" sz="2177" dirty="0"/>
              <a:t>M3: 17,7 </a:t>
            </a:r>
            <a:r>
              <a:rPr lang="de-DE" sz="2177" dirty="0" err="1"/>
              <a:t>Tri</a:t>
            </a:r>
            <a:r>
              <a:rPr lang="de-DE" sz="2177" dirty="0"/>
              <a:t>. Euro</a:t>
            </a:r>
          </a:p>
          <a:p>
            <a:endParaRPr lang="de-DE" sz="2177" dirty="0"/>
          </a:p>
        </p:txBody>
      </p:sp>
      <p:sp>
        <p:nvSpPr>
          <p:cNvPr id="14" name="Rechteck 13">
            <a:extLst>
              <a:ext uri="{FF2B5EF4-FFF2-40B4-BE49-F238E27FC236}">
                <a16:creationId xmlns:a16="http://schemas.microsoft.com/office/drawing/2014/main" id="{0336FD8E-14ED-4F8B-80BE-2167EC849AB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764AD234-9078-A490-0F41-C71EB3862D6B}"/>
              </a:ext>
            </a:extLst>
          </p:cNvPr>
          <p:cNvSpPr txBox="1"/>
          <p:nvPr/>
        </p:nvSpPr>
        <p:spPr>
          <a:xfrm>
            <a:off x="591671" y="5925671"/>
            <a:ext cx="1338828" cy="369332"/>
          </a:xfrm>
          <a:prstGeom prst="rect">
            <a:avLst/>
          </a:prstGeom>
          <a:noFill/>
        </p:spPr>
        <p:txBody>
          <a:bodyPr wrap="none" rtlCol="0">
            <a:spAutoFit/>
          </a:bodyPr>
          <a:lstStyle/>
          <a:p>
            <a:r>
              <a:rPr lang="de-DE" dirty="0" err="1"/>
              <a:t>Source:ECB</a:t>
            </a:r>
            <a:endParaRPr lang="de-DE" dirty="0"/>
          </a:p>
        </p:txBody>
      </p:sp>
      <p:pic>
        <p:nvPicPr>
          <p:cNvPr id="9" name="Grafik 8">
            <a:extLst>
              <a:ext uri="{FF2B5EF4-FFF2-40B4-BE49-F238E27FC236}">
                <a16:creationId xmlns:a16="http://schemas.microsoft.com/office/drawing/2014/main" id="{38AAD26C-6835-9F4C-A300-32CA039C14EF}"/>
              </a:ext>
            </a:extLst>
          </p:cNvPr>
          <p:cNvPicPr>
            <a:picLocks noChangeAspect="1"/>
          </p:cNvPicPr>
          <p:nvPr/>
        </p:nvPicPr>
        <p:blipFill>
          <a:blip r:embed="rId3"/>
          <a:stretch>
            <a:fillRect/>
          </a:stretch>
        </p:blipFill>
        <p:spPr>
          <a:xfrm>
            <a:off x="298505" y="948525"/>
            <a:ext cx="7937520" cy="4770957"/>
          </a:xfrm>
          <a:prstGeom prst="rect">
            <a:avLst/>
          </a:prstGeom>
        </p:spPr>
      </p:pic>
    </p:spTree>
    <p:extLst>
      <p:ext uri="{BB962C8B-B14F-4D97-AF65-F5344CB8AC3E}">
        <p14:creationId xmlns:p14="http://schemas.microsoft.com/office/powerpoint/2010/main" val="3085402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647042" y="91704"/>
            <a:ext cx="4503510" cy="564050"/>
          </a:xfrm>
          <a:prstGeom prst="rect">
            <a:avLst/>
          </a:prstGeom>
          <a:noFill/>
          <a:ln>
            <a:noFill/>
          </a:ln>
        </p:spPr>
        <p:txBody>
          <a:bodyPr vert="horz" wrap="none" lIns="81646" tIns="40823" rIns="81646" bIns="40823" anchorCtr="0" compatLnSpc="0">
            <a:spAutoFit/>
          </a:bodyPr>
          <a:lstStyle/>
          <a:p>
            <a:r>
              <a:rPr lang="de-DE" sz="3266" dirty="0" err="1"/>
              <a:t>Quantity</a:t>
            </a:r>
            <a:r>
              <a:rPr lang="de-DE" sz="3266" dirty="0"/>
              <a:t> </a:t>
            </a:r>
            <a:r>
              <a:rPr lang="de-DE" sz="3266" dirty="0" err="1"/>
              <a:t>theory</a:t>
            </a:r>
            <a:r>
              <a:rPr lang="de-DE" sz="3266" dirty="0"/>
              <a:t> </a:t>
            </a:r>
            <a:r>
              <a:rPr lang="de-DE" sz="3266" dirty="0" err="1"/>
              <a:t>of</a:t>
            </a:r>
            <a:r>
              <a:rPr lang="de-DE" sz="3266" dirty="0"/>
              <a:t> </a:t>
            </a:r>
            <a:r>
              <a:rPr lang="de-DE" sz="3266" dirty="0" err="1"/>
              <a:t>money</a:t>
            </a:r>
            <a:endParaRPr lang="de-DE" sz="3266" dirty="0"/>
          </a:p>
        </p:txBody>
      </p:sp>
      <p:sp>
        <p:nvSpPr>
          <p:cNvPr id="5" name="Text Box 3">
            <a:extLst>
              <a:ext uri="{FF2B5EF4-FFF2-40B4-BE49-F238E27FC236}">
                <a16:creationId xmlns:a16="http://schemas.microsoft.com/office/drawing/2014/main" id="{0D16ED0A-49DA-4594-AC26-D5D5F00401DC}"/>
              </a:ext>
            </a:extLst>
          </p:cNvPr>
          <p:cNvSpPr txBox="1">
            <a:spLocks noChangeArrowheads="1"/>
          </p:cNvSpPr>
          <p:nvPr/>
        </p:nvSpPr>
        <p:spPr bwMode="auto">
          <a:xfrm>
            <a:off x="0" y="568480"/>
            <a:ext cx="12192000" cy="48612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800" dirty="0">
                <a:solidFill>
                  <a:srgbClr val="000000"/>
                </a:solidFill>
              </a:rPr>
              <a:t>					</a:t>
            </a:r>
          </a:p>
          <a:p>
            <a:pPr eaLnBrk="1" hangingPunct="1">
              <a:buClrTx/>
              <a:buFontTx/>
              <a:buNone/>
            </a:pPr>
            <a:r>
              <a:rPr lang="de-DE" sz="2800" dirty="0">
                <a:solidFill>
                  <a:srgbClr val="000000"/>
                </a:solidFill>
              </a:rPr>
              <a:t>					</a:t>
            </a:r>
            <a:r>
              <a:rPr lang="de-DE" sz="2800">
                <a:solidFill>
                  <a:srgbClr val="000000"/>
                </a:solidFill>
              </a:rPr>
              <a:t>	</a:t>
            </a:r>
            <a:r>
              <a:rPr lang="de-DE" sz="2400">
                <a:solidFill>
                  <a:srgbClr val="000000"/>
                </a:solidFill>
              </a:rPr>
              <a:t>(total amount of money)</a:t>
            </a:r>
            <a:r>
              <a:rPr lang="de-DE" sz="2400" dirty="0">
                <a:solidFill>
                  <a:srgbClr val="000000"/>
                </a:solidFill>
              </a:rPr>
              <a:t>	x</a:t>
            </a:r>
            <a:r>
              <a:rPr lang="de-DE" sz="2400">
                <a:solidFill>
                  <a:srgbClr val="000000"/>
                </a:solidFill>
              </a:rPr>
              <a:t>	(velocity of money)</a:t>
            </a:r>
            <a:endParaRPr lang="de-DE" sz="2400" dirty="0">
              <a:solidFill>
                <a:srgbClr val="000000"/>
              </a:solidFill>
            </a:endParaRP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										=</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					</a:t>
            </a:r>
            <a:r>
              <a:rPr lang="de-DE" sz="2400">
                <a:solidFill>
                  <a:srgbClr val="000000"/>
                </a:solidFill>
              </a:rPr>
              <a:t>	(price level)</a:t>
            </a:r>
            <a:r>
              <a:rPr lang="de-DE" sz="2400" dirty="0">
                <a:solidFill>
                  <a:srgbClr val="000000"/>
                </a:solidFill>
              </a:rPr>
              <a:t>	x </a:t>
            </a:r>
            <a:r>
              <a:rPr lang="de-DE" sz="2400">
                <a:solidFill>
                  <a:srgbClr val="000000"/>
                </a:solidFill>
              </a:rPr>
              <a:t>	(real output)</a:t>
            </a:r>
            <a:endParaRPr lang="de-DE" sz="2400" dirty="0">
              <a:solidFill>
                <a:srgbClr val="000000"/>
              </a:solidFill>
            </a:endParaRP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cs typeface="Times New Roman" pitchFamily="18" charset="0"/>
              </a:rPr>
              <a:t>→</a:t>
            </a:r>
            <a:r>
              <a:rPr lang="de-DE" sz="2400">
                <a:solidFill>
                  <a:srgbClr val="000000"/>
                </a:solidFill>
                <a:cs typeface="Times New Roman" pitchFamily="18" charset="0"/>
              </a:rPr>
              <a:t>	if in short term we assume the velocity of money as constant and real output is changing also slowly relative to prices, we obtain a directly proportional dependence between the growth rate of money and inflation.</a:t>
            </a: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9CFF2F5C-C443-468A-8E80-8A07D22784A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596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103120" y="26583"/>
            <a:ext cx="9532620" cy="564050"/>
          </a:xfrm>
          <a:prstGeom prst="rect">
            <a:avLst/>
          </a:prstGeom>
          <a:noFill/>
          <a:ln>
            <a:noFill/>
          </a:ln>
        </p:spPr>
        <p:txBody>
          <a:bodyPr vert="horz" wrap="square" lIns="81646" tIns="40823" rIns="81646" bIns="40823" anchorCtr="0" compatLnSpc="0">
            <a:spAutoFit/>
          </a:bodyPr>
          <a:lstStyle/>
          <a:p>
            <a:r>
              <a:rPr lang="de-DE" sz="3266" dirty="0" err="1"/>
              <a:t>Quantity</a:t>
            </a:r>
            <a:r>
              <a:rPr lang="de-DE" sz="3266" dirty="0"/>
              <a:t> </a:t>
            </a:r>
            <a:r>
              <a:rPr lang="de-DE" sz="3266" dirty="0" err="1"/>
              <a:t>theory</a:t>
            </a:r>
            <a:r>
              <a:rPr lang="de-DE" sz="3266" dirty="0"/>
              <a:t> </a:t>
            </a:r>
            <a:r>
              <a:rPr lang="de-DE" sz="3266" dirty="0" err="1"/>
              <a:t>of</a:t>
            </a:r>
            <a:r>
              <a:rPr lang="de-DE" sz="3266" dirty="0"/>
              <a:t> </a:t>
            </a:r>
            <a:r>
              <a:rPr lang="de-DE" sz="3266" dirty="0" err="1"/>
              <a:t>money</a:t>
            </a:r>
            <a:r>
              <a:rPr lang="de-DE" sz="3266" dirty="0"/>
              <a:t> -- </a:t>
            </a:r>
            <a:r>
              <a:rPr lang="de-DE" sz="3266" dirty="0" err="1"/>
              <a:t>History</a:t>
            </a:r>
            <a:endParaRPr lang="de-DE" sz="3266" dirty="0"/>
          </a:p>
        </p:txBody>
      </p:sp>
      <p:sp>
        <p:nvSpPr>
          <p:cNvPr id="5" name="Text Box 3">
            <a:extLst>
              <a:ext uri="{FF2B5EF4-FFF2-40B4-BE49-F238E27FC236}">
                <a16:creationId xmlns:a16="http://schemas.microsoft.com/office/drawing/2014/main" id="{0D16ED0A-49DA-4594-AC26-D5D5F00401DC}"/>
              </a:ext>
            </a:extLst>
          </p:cNvPr>
          <p:cNvSpPr txBox="1">
            <a:spLocks noChangeArrowheads="1"/>
          </p:cNvSpPr>
          <p:nvPr/>
        </p:nvSpPr>
        <p:spPr bwMode="auto">
          <a:xfrm>
            <a:off x="0" y="579597"/>
            <a:ext cx="12192000" cy="5954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ClrTx/>
              <a:buFont typeface="Arial" panose="020B0604020202020204" pitchFamily="34" charset="0"/>
              <a:buChar char="•"/>
            </a:pPr>
            <a:r>
              <a:rPr lang="en-US" sz="1800" dirty="0">
                <a:solidFill>
                  <a:srgbClr val="000000"/>
                </a:solidFill>
              </a:rPr>
              <a:t>In the wake of the influx of silver from South America to Europe in the 16th century, a significant rise in prices was observed, from which the French philosopher Jean Bodin first concluded that there was a correlation similar to the quantity equation.</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en-US" sz="1800" dirty="0">
                <a:solidFill>
                  <a:srgbClr val="000000"/>
                </a:solidFill>
              </a:rPr>
              <a:t>Bimetallism (currency backed by gold and silver) in Prussia in the 18th and 19th centuries was due in no small part to the rapid catch-up process during the Industrial Revolution. As a result of the sharp increase in trade volume in this context, the economy demanded more means of payment, which could not be covered by gold alone. </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en-US" sz="1800" dirty="0">
                <a:solidFill>
                  <a:srgbClr val="000000"/>
                </a:solidFill>
              </a:rPr>
              <a:t>The first modern formulation of the quantity theory was made by Irving Fisher (1911). He argued against the then widely held thesis that higher inflation promotes trade. Rather, he believed that long-term factors such as natural resources or technological progress influence the economy, rather than prices or the demand for money.</a:t>
            </a:r>
            <a:r>
              <a:rPr lang="de-DE" sz="1800" dirty="0">
                <a:solidFill>
                  <a:srgbClr val="000000"/>
                </a:solidFill>
              </a:rPr>
              <a:t>.</a:t>
            </a:r>
          </a:p>
          <a:p>
            <a:pPr marL="342900" indent="-342900" eaLnBrk="1" hangingPunct="1">
              <a:buClrTx/>
              <a:buFont typeface="Arial" panose="020B0604020202020204" pitchFamily="34" charset="0"/>
              <a:buChar char="•"/>
            </a:pPr>
            <a:endParaRPr lang="de-DE" sz="1800" dirty="0">
              <a:solidFill>
                <a:srgbClr val="000000"/>
              </a:solidFill>
            </a:endParaRPr>
          </a:p>
          <a:p>
            <a:pPr marL="342900" indent="-342900" eaLnBrk="1" hangingPunct="1">
              <a:buClrTx/>
              <a:buFont typeface="Arial" panose="020B0604020202020204" pitchFamily="34" charset="0"/>
              <a:buChar char="•"/>
            </a:pPr>
            <a:r>
              <a:rPr lang="en-US" sz="1800" dirty="0">
                <a:solidFill>
                  <a:srgbClr val="000000"/>
                </a:solidFill>
              </a:rPr>
              <a:t>The current formulation goes back to Milton Friedman (1963), who stated, in accordance with the relationship MV=PY: “Inflation is always and everywhere a monetary phenomenon.” </a:t>
            </a:r>
            <a:endParaRPr lang="de-DE" sz="2000" dirty="0">
              <a:solidFill>
                <a:srgbClr val="000000"/>
              </a:solidFill>
            </a:endParaRPr>
          </a:p>
          <a:p>
            <a:pPr eaLnBrk="1" hangingPunct="1">
              <a:buClrTx/>
              <a:buFontTx/>
              <a:buNone/>
            </a:pPr>
            <a:endParaRPr lang="de-DE" sz="2000" dirty="0">
              <a:solidFill>
                <a:srgbClr val="000000"/>
              </a:solidFill>
            </a:endParaRPr>
          </a:p>
          <a:p>
            <a:pPr eaLnBrk="1" hangingPunct="1">
              <a:buClrTx/>
              <a:buFontTx/>
              <a:buNone/>
            </a:pPr>
            <a:r>
              <a:rPr lang="de-DE" sz="1100" dirty="0">
                <a:solidFill>
                  <a:srgbClr val="000000"/>
                </a:solidFill>
              </a:rPr>
              <a:t>1) Fisher, I. (1911) </a:t>
            </a:r>
            <a:r>
              <a:rPr lang="en-US" sz="1100" dirty="0">
                <a:solidFill>
                  <a:srgbClr val="000000"/>
                </a:solidFill>
              </a:rPr>
              <a:t>The Purchasing Power of Money, Publications of the American Statistical Association, Vol. 12, No. 96 (Dec., 1911), pp.818-829</a:t>
            </a:r>
            <a:endParaRPr lang="de-DE" sz="1100" dirty="0">
              <a:solidFill>
                <a:srgbClr val="000000"/>
              </a:solidFill>
            </a:endParaRPr>
          </a:p>
          <a:p>
            <a:pPr eaLnBrk="1" hangingPunct="1">
              <a:buClrTx/>
              <a:buFontTx/>
              <a:buNone/>
            </a:pPr>
            <a:r>
              <a:rPr lang="de-DE" sz="1100" dirty="0">
                <a:solidFill>
                  <a:srgbClr val="000000"/>
                </a:solidFill>
              </a:rPr>
              <a:t>2) Friedman, M. and Schwartz, A. </a:t>
            </a:r>
            <a:r>
              <a:rPr lang="en-US" sz="1100" dirty="0">
                <a:solidFill>
                  <a:srgbClr val="000000"/>
                </a:solidFill>
              </a:rPr>
              <a:t>(1963) A Monetary History of the United States, Princeton University Press</a:t>
            </a:r>
            <a:r>
              <a:rPr lang="de-DE" sz="1100" dirty="0">
                <a:solidFill>
                  <a:srgbClr val="000000"/>
                </a:solidFill>
              </a:rPr>
              <a:t>  </a:t>
            </a:r>
            <a:endParaRPr lang="de-DE" sz="2400" dirty="0">
              <a:solidFill>
                <a:srgbClr val="000000"/>
              </a:solidFill>
            </a:endParaRPr>
          </a:p>
          <a:p>
            <a:pPr eaLnBrk="1" hangingPunct="1">
              <a:buClrTx/>
              <a:buFontTx/>
              <a:buNone/>
            </a:pPr>
            <a:r>
              <a:rPr lang="de-DE" sz="2400" dirty="0">
                <a:solidFill>
                  <a:srgbClr val="000000"/>
                </a:solidFill>
              </a:rPr>
              <a:t> </a:t>
            </a:r>
          </a:p>
        </p:txBody>
      </p:sp>
      <p:sp>
        <p:nvSpPr>
          <p:cNvPr id="8" name="Rechteck 7">
            <a:extLst>
              <a:ext uri="{FF2B5EF4-FFF2-40B4-BE49-F238E27FC236}">
                <a16:creationId xmlns:a16="http://schemas.microsoft.com/office/drawing/2014/main" id="{6F6575D0-1BB8-4CB7-8AF9-900F17927A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6812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sz="3200"/>
              <a:t>Quantity theory of money and Money Demand</a:t>
            </a:r>
            <a:endParaRPr lang="de-DE" sz="3200" dirty="0"/>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943050" y="589000"/>
                <a:ext cx="8928993" cy="4772694"/>
              </a:xfrm>
              <a:prstGeom prst="rect">
                <a:avLst/>
              </a:prstGeom>
              <a:noFill/>
            </p:spPr>
            <p:txBody>
              <a:bodyPr wrap="square" rtlCol="0">
                <a:noAutofit/>
              </a:bodyPr>
              <a:lstStyle/>
              <a:p>
                <a:pPr algn="ctr"/>
                <a:r>
                  <a:rPr lang="en-US" sz="2400" dirty="0"/>
                  <a:t>M∙V </a:t>
                </a:r>
                <a:r>
                  <a:rPr lang="de-DE" sz="2400" dirty="0"/>
                  <a:t>= </a:t>
                </a:r>
                <a:r>
                  <a:rPr lang="en-US" sz="2400" dirty="0"/>
                  <a:t>P∙Y → M </a:t>
                </a:r>
                <a:r>
                  <a:rPr lang="de-DE" sz="2400" dirty="0"/>
                  <a:t>= </a:t>
                </a:r>
                <a:r>
                  <a:rPr lang="en-US" sz="2400" dirty="0"/>
                  <a:t>P∙Y/V </a:t>
                </a:r>
              </a:p>
              <a:p>
                <a:pPr algn="ctr"/>
                <a:endParaRPr lang="en-US" sz="2400" dirty="0"/>
              </a:p>
              <a:p>
                <a:pPr algn="ctr"/>
                <a:r>
                  <a:rPr lang="en-US" sz="2400"/>
                  <a:t>Within the money market equilibrium we obtain:</a:t>
                </a:r>
                <a:endParaRPr lang="en-US" sz="2400" dirty="0"/>
              </a:p>
              <a:p>
                <a:pPr algn="ctr"/>
                <a:endParaRPr lang="en-US" sz="2400" dirty="0"/>
              </a:p>
              <a:p>
                <a:pPr algn="ctr"/>
                <a:r>
                  <a:rPr lang="en-US" sz="2400" dirty="0"/>
                  <a:t>M=</a:t>
                </a:r>
                <a:r>
                  <a:rPr lang="en-US" sz="2400"/>
                  <a:t>M</a:t>
                </a:r>
                <a:r>
                  <a:rPr lang="en-US" sz="2400" baseline="30000"/>
                  <a:t>d</a:t>
                </a:r>
                <a:r>
                  <a:rPr lang="en-US" sz="2400"/>
                  <a:t> (money demand)</a:t>
                </a:r>
                <a:endParaRPr lang="en-US" sz="2400" dirty="0"/>
              </a:p>
              <a:p>
                <a:pPr algn="ctr"/>
                <a:endParaRPr lang="en-US" sz="2400" dirty="0"/>
              </a:p>
              <a:p>
                <a:pPr algn="ctr"/>
                <a:r>
                  <a:rPr lang="en-US" sz="2400"/>
                  <a:t>Cash holding coefficient: </a:t>
                </a:r>
                <a:r>
                  <a:rPr lang="en-US" sz="2400" dirty="0"/>
                  <a:t>k = 1/V → M</a:t>
                </a:r>
                <a:r>
                  <a:rPr lang="en-US" sz="2400" baseline="30000" dirty="0"/>
                  <a:t>d</a:t>
                </a:r>
                <a:r>
                  <a:rPr lang="en-US" sz="2400" dirty="0"/>
                  <a:t> = k ∙ P ∙ Y </a:t>
                </a:r>
              </a:p>
              <a:p>
                <a:endParaRPr lang="en-US" sz="2400" dirty="0"/>
              </a:p>
              <a:p>
                <a:r>
                  <a:rPr lang="en-US" sz="2400"/>
                  <a:t>Assuming k to be constant in the short-run, then the level of transactions representet by PY determines the level of money demand M</a:t>
                </a:r>
                <a:r>
                  <a:rPr lang="en-US" sz="2400" baseline="30000"/>
                  <a:t>d</a:t>
                </a:r>
                <a:r>
                  <a:rPr lang="en-US" sz="2400"/>
                  <a:t> </a:t>
                </a:r>
                <a:endParaRPr lang="en-US" sz="2400" dirty="0"/>
              </a:p>
              <a:p>
                <a:endParaRPr lang="en-US" sz="2400" dirty="0"/>
              </a:p>
              <a:p>
                <a:r>
                  <a:rPr lang="en-US" sz="2400" dirty="0"/>
                  <a:t>→</a:t>
                </a:r>
                <a:r>
                  <a:rPr lang="en-US" sz="2400"/>
                  <a:t>	The real money demand </a:t>
                </a:r>
                <a:r>
                  <a:rPr lang="en-US" sz="2400" dirty="0"/>
                  <a:t>M</a:t>
                </a:r>
                <a:r>
                  <a:rPr lang="en-US" sz="2400" baseline="30000" dirty="0"/>
                  <a:t>d</a:t>
                </a:r>
                <a:r>
                  <a:rPr lang="en-US" sz="2400" dirty="0"/>
                  <a:t>/</a:t>
                </a:r>
                <a:r>
                  <a:rPr lang="en-US" sz="2400"/>
                  <a:t>P therefore depends only</a:t>
                </a:r>
              </a:p>
              <a:p>
                <a:r>
                  <a:rPr lang="en-US" sz="2400"/>
                  <a:t>	on Y and we obtain:</a:t>
                </a:r>
                <a:endParaRPr lang="en-US" sz="2400" dirty="0"/>
              </a:p>
              <a:p>
                <a:r>
                  <a:rPr lang="de-DE" sz="2800" dirty="0"/>
                  <a:t>		</a:t>
                </a:r>
              </a:p>
              <a:p>
                <a:r>
                  <a:rPr lang="de-DE" sz="2800" dirty="0"/>
                  <a:t>		Money Demand </a:t>
                </a:r>
                <a14:m>
                  <m:oMath xmlns:m="http://schemas.openxmlformats.org/officeDocument/2006/math">
                    <m:r>
                      <a:rPr lang="de-DE" sz="2800">
                        <a:latin typeface="Cambria Math" panose="02040503050406030204" pitchFamily="18" charset="0"/>
                      </a:rPr>
                      <m:t>=</m:t>
                    </m:r>
                    <m:sSup>
                      <m:sSupPr>
                        <m:ctrlPr>
                          <a:rPr lang="de-DE" sz="2800" i="1">
                            <a:latin typeface="Cambria Math" panose="02040503050406030204" pitchFamily="18" charset="0"/>
                          </a:rPr>
                        </m:ctrlPr>
                      </m:sSupPr>
                      <m:e>
                        <m:r>
                          <a:rPr lang="de-DE" sz="2800" i="1">
                            <a:latin typeface="Cambria Math" panose="02040503050406030204" pitchFamily="18" charset="0"/>
                          </a:rPr>
                          <m:t>𝐿</m:t>
                        </m:r>
                      </m:e>
                      <m:sup>
                        <m:r>
                          <a:rPr lang="de-DE" sz="2800" i="1">
                            <a:latin typeface="Cambria Math" panose="02040503050406030204" pitchFamily="18" charset="0"/>
                          </a:rPr>
                          <m:t>𝐷</m:t>
                        </m:r>
                      </m:sup>
                    </m:sSup>
                    <m:r>
                      <a:rPr lang="de-DE" sz="2800" i="1">
                        <a:latin typeface="Cambria Math" panose="02040503050406030204" pitchFamily="18" charset="0"/>
                      </a:rPr>
                      <m:t>(</m:t>
                    </m:r>
                    <m:r>
                      <a:rPr lang="de-DE" sz="2800" i="1">
                        <a:latin typeface="Cambria Math" panose="02040503050406030204" pitchFamily="18" charset="0"/>
                      </a:rPr>
                      <m:t>𝑌</m:t>
                    </m:r>
                    <m:r>
                      <a:rPr lang="de-DE" sz="2800" i="1">
                        <a:latin typeface="Cambria Math" panose="02040503050406030204" pitchFamily="18" charset="0"/>
                      </a:rPr>
                      <m:t>)</m:t>
                    </m:r>
                  </m:oMath>
                </a14:m>
                <a:endParaRPr lang="de-DE" sz="2800" dirty="0"/>
              </a:p>
              <a:p>
                <a:endParaRPr lang="en-US" sz="28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943050" y="589000"/>
                <a:ext cx="8928993" cy="4772694"/>
              </a:xfrm>
              <a:prstGeom prst="rect">
                <a:avLst/>
              </a:prstGeom>
              <a:blipFill>
                <a:blip r:embed="rId3"/>
                <a:stretch>
                  <a:fillRect l="-1093" t="-1022" b="-30651"/>
                </a:stretch>
              </a:blipFill>
            </p:spPr>
            <p:txBody>
              <a:bodyPr/>
              <a:lstStyle/>
              <a:p>
                <a:r>
                  <a:rPr lang="de-DE">
                    <a:noFill/>
                  </a:rPr>
                  <a:t> </a:t>
                </a:r>
              </a:p>
            </p:txBody>
          </p:sp>
        </mc:Fallback>
      </mc:AlternateContent>
      <p:sp>
        <p:nvSpPr>
          <p:cNvPr id="8" name="Rechteck 7">
            <a:extLst>
              <a:ext uri="{FF2B5EF4-FFF2-40B4-BE49-F238E27FC236}">
                <a16:creationId xmlns:a16="http://schemas.microsoft.com/office/drawing/2014/main" id="{B267333F-A00C-46E6-B59C-80D2A27DA33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55351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a:solidFill>
                  <a:srgbClr val="000000"/>
                </a:solidFill>
                <a:latin typeface="Sparkasse Rg" pitchFamily="34" charset="0"/>
              </a:rPr>
              <a:t>Monetary growth and </a:t>
            </a:r>
            <a:r>
              <a:rPr lang="de-DE" altLang="de-DE" sz="3200" b="1" dirty="0">
                <a:solidFill>
                  <a:srgbClr val="000000"/>
                </a:solidFill>
                <a:latin typeface="Sparkasse Rg" pitchFamily="34" charset="0"/>
              </a:rPr>
              <a:t>Inflation</a:t>
            </a:r>
          </a:p>
        </p:txBody>
      </p:sp>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6BE30830-6FB1-4289-BC97-C5EBBBF3610D}"/>
                  </a:ext>
                </a:extLst>
              </p:cNvPr>
              <p:cNvSpPr txBox="1"/>
              <p:nvPr/>
            </p:nvSpPr>
            <p:spPr>
              <a:xfrm>
                <a:off x="386447" y="621604"/>
                <a:ext cx="10694020" cy="5323780"/>
              </a:xfrm>
              <a:prstGeom prst="rect">
                <a:avLst/>
              </a:prstGeom>
              <a:noFill/>
            </p:spPr>
            <p:txBody>
              <a:bodyPr wrap="square" rtlCol="0">
                <a:noAutofit/>
              </a:bodyPr>
              <a:lstStyle/>
              <a:p>
                <a:pPr algn="ctr"/>
                <a:r>
                  <a:rPr lang="en-US" sz="2400"/>
                  <a:t>Calculating the total differential of M</a:t>
                </a:r>
                <a:r>
                  <a:rPr lang="en-US" sz="2400" dirty="0"/>
                  <a:t>∙V </a:t>
                </a:r>
                <a:r>
                  <a:rPr lang="de-DE" sz="2400" dirty="0"/>
                  <a:t>= </a:t>
                </a:r>
                <a:r>
                  <a:rPr lang="en-US" sz="2400" dirty="0"/>
                  <a:t>P∙Y → </a:t>
                </a:r>
                <a:r>
                  <a:rPr lang="el-GR" sz="2400" dirty="0"/>
                  <a:t>Δ</a:t>
                </a:r>
                <a:r>
                  <a:rPr lang="en-US" sz="2400" dirty="0"/>
                  <a:t>M/M+ </a:t>
                </a:r>
                <a:r>
                  <a:rPr lang="el-GR" sz="2400" dirty="0"/>
                  <a:t>Δ</a:t>
                </a:r>
                <a:r>
                  <a:rPr lang="en-US" sz="2400" dirty="0"/>
                  <a:t>V/V </a:t>
                </a:r>
                <a:r>
                  <a:rPr lang="de-DE" sz="2400" dirty="0"/>
                  <a:t>= </a:t>
                </a:r>
                <a:r>
                  <a:rPr lang="el-GR" sz="2400" dirty="0"/>
                  <a:t>Δ</a:t>
                </a:r>
                <a:r>
                  <a:rPr lang="en-US" sz="2400" dirty="0"/>
                  <a:t>P/P+</a:t>
                </a:r>
                <a:r>
                  <a:rPr lang="el-GR" sz="2400" dirty="0"/>
                  <a:t> Δ</a:t>
                </a:r>
                <a:r>
                  <a:rPr lang="en-US" sz="2400" dirty="0"/>
                  <a:t>Y/Y</a:t>
                </a:r>
              </a:p>
              <a:p>
                <a:pPr algn="ctr"/>
                <a:endParaRPr lang="en-US" sz="2000" dirty="0"/>
              </a:p>
              <a:p>
                <a:pPr algn="ctr"/>
                <a:r>
                  <a:rPr lang="en-US" sz="2000"/>
                  <a:t>Assuming again V to be constant in the short run</a:t>
                </a:r>
                <a:endParaRPr lang="en-US" sz="2000" dirty="0"/>
              </a:p>
              <a:p>
                <a:pPr algn="ctr"/>
                <a:r>
                  <a:rPr lang="en-US" sz="2000" dirty="0"/>
                  <a:t>→</a:t>
                </a:r>
              </a:p>
              <a:p>
                <a:pPr algn="ctr"/>
                <a:endParaRPr lang="en-US" sz="2000" dirty="0"/>
              </a:p>
              <a:p>
                <a:pPr algn="ctr"/>
                <a14:m>
                  <m:oMathPara xmlns:m="http://schemas.openxmlformats.org/officeDocument/2006/math">
                    <m:oMath>
                      <m:r>
                        <a:rPr lang="de-DE" sz="2000" i="1">
                          <a:latin typeface="Cambria Math"/>
                          <a:ea typeface="Cambria Math"/>
                        </a:rPr>
                        <m:t>𝜋</m:t>
                      </m:r>
                      <m:r>
                        <a:rPr lang="de-DE" sz="2000" i="1">
                          <a:latin typeface="Cambria Math" panose="02040503050406030204" pitchFamily="18" charset="0"/>
                          <a:ea typeface="Cambria Math"/>
                        </a:rPr>
                        <m:t>(</m:t>
                      </m:r>
                      <m:r>
                        <a:rPr lang="de-DE" sz="2000" i="1">
                          <a:latin typeface="Cambria Math" panose="02040503050406030204" pitchFamily="18" charset="0"/>
                          <a:ea typeface="Cambria Math"/>
                        </a:rPr>
                        <m:t>𝑖𝑛𝑓𝑙𝑎𝑡𝑖𝑜𝑛</m:t>
                      </m:r>
                      <m:r>
                        <a:rPr lang="de-DE" sz="2000" i="1">
                          <a:latin typeface="Cambria Math" panose="02040503050406030204" pitchFamily="18" charset="0"/>
                          <a:ea typeface="Cambria Math"/>
                        </a:rPr>
                        <m:t>)=</m:t>
                      </m:r>
                      <m:sSub>
                        <m:sSubPr>
                          <m:ctrlPr>
                            <a:rPr lang="de-DE" sz="2000" i="1">
                              <a:latin typeface="Cambria Math"/>
                            </a:rPr>
                          </m:ctrlPr>
                        </m:sSubPr>
                        <m:e>
                          <m:r>
                            <a:rPr lang="de-DE" sz="2000" i="1">
                              <a:latin typeface="Cambria Math"/>
                            </a:rPr>
                            <m:t>𝑔</m:t>
                          </m:r>
                        </m:e>
                        <m:sub>
                          <m:r>
                            <a:rPr lang="de-DE" sz="2000" i="1">
                              <a:latin typeface="Cambria Math"/>
                            </a:rPr>
                            <m:t>𝑀</m:t>
                          </m:r>
                        </m:sub>
                      </m:sSub>
                      <m:r>
                        <a:rPr lang="de-DE" sz="2000" i="1">
                          <a:latin typeface="Cambria Math" panose="02040503050406030204" pitchFamily="18" charset="0"/>
                        </a:rPr>
                        <m:t>(</m:t>
                      </m:r>
                      <m:r>
                        <a:rPr lang="de-DE" sz="2000" b="0" i="1" smtClean="0">
                          <a:latin typeface="Cambria Math" panose="02040503050406030204" pitchFamily="18" charset="0"/>
                        </a:rPr>
                        <m:t>𝑚𝑜𝑛𝑒𝑡𝑟𝑎𝑦</m:t>
                      </m:r>
                      <m:r>
                        <a:rPr lang="de-DE" sz="2000" b="0" i="1" smtClean="0">
                          <a:latin typeface="Cambria Math" panose="02040503050406030204" pitchFamily="18" charset="0"/>
                        </a:rPr>
                        <m:t> </m:t>
                      </m:r>
                      <m:r>
                        <a:rPr lang="de-DE" sz="2000" b="0" i="1" smtClean="0">
                          <a:latin typeface="Cambria Math" panose="02040503050406030204" pitchFamily="18" charset="0"/>
                        </a:rPr>
                        <m:t>𝑔𝑟𝑜𝑤𝑡ℎ</m:t>
                      </m:r>
                      <m:r>
                        <a:rPr lang="de-DE" sz="2000" b="0" i="1" smtClean="0">
                          <a:latin typeface="Cambria Math" panose="02040503050406030204" pitchFamily="18" charset="0"/>
                        </a:rPr>
                        <m:t> </m:t>
                      </m:r>
                      <m:r>
                        <a:rPr lang="de-DE" sz="2000" b="0" i="1" smtClean="0">
                          <a:latin typeface="Cambria Math" panose="02040503050406030204" pitchFamily="18" charset="0"/>
                        </a:rPr>
                        <m:t>𝑟𝑎𝑡𝑒</m:t>
                      </m:r>
                      <m:r>
                        <a:rPr lang="de-DE" sz="2000" i="1">
                          <a:latin typeface="Cambria Math" panose="02040503050406030204" pitchFamily="18" charset="0"/>
                        </a:rPr>
                        <m:t>)−</m:t>
                      </m:r>
                      <m:sSub>
                        <m:sSubPr>
                          <m:ctrlPr>
                            <a:rPr lang="de-DE" sz="2000" i="1">
                              <a:latin typeface="Cambria Math"/>
                            </a:rPr>
                          </m:ctrlPr>
                        </m:sSubPr>
                        <m:e>
                          <m:r>
                            <a:rPr lang="de-DE" sz="2000" i="1">
                              <a:latin typeface="Cambria Math"/>
                            </a:rPr>
                            <m:t>𝑔</m:t>
                          </m:r>
                        </m:e>
                        <m:sub>
                          <m:r>
                            <a:rPr lang="de-DE" sz="2000" i="1">
                              <a:latin typeface="Cambria Math"/>
                            </a:rPr>
                            <m:t>𝑌</m:t>
                          </m:r>
                        </m:sub>
                      </m:sSub>
                      <m:r>
                        <a:rPr lang="de-DE" sz="2000" b="0" i="1" smtClean="0">
                          <a:latin typeface="Cambria Math" panose="02040503050406030204" pitchFamily="18" charset="0"/>
                        </a:rPr>
                        <m:t>(</m:t>
                      </m:r>
                      <m:r>
                        <a:rPr lang="de-DE" sz="2000" b="0" i="1" smtClean="0">
                          <a:latin typeface="Cambria Math" panose="02040503050406030204" pitchFamily="18" charset="0"/>
                        </a:rPr>
                        <m:t>𝐺𝐷𝑃</m:t>
                      </m:r>
                      <m:r>
                        <a:rPr lang="de-DE" sz="2000" b="0" i="1" smtClean="0">
                          <a:latin typeface="Cambria Math" panose="02040503050406030204" pitchFamily="18" charset="0"/>
                        </a:rPr>
                        <m:t>−</m:t>
                      </m:r>
                      <m:r>
                        <a:rPr lang="de-DE" sz="2000" b="0" i="1" smtClean="0">
                          <a:latin typeface="Cambria Math" panose="02040503050406030204" pitchFamily="18" charset="0"/>
                        </a:rPr>
                        <m:t>𝑔𝑟𝑜𝑤𝑡ℎ</m:t>
                      </m:r>
                      <m:r>
                        <a:rPr lang="de-DE" sz="2000" b="0" i="1" smtClean="0">
                          <a:latin typeface="Cambria Math" panose="02040503050406030204" pitchFamily="18" charset="0"/>
                        </a:rPr>
                        <m:t> </m:t>
                      </m:r>
                      <m:r>
                        <a:rPr lang="de-DE" sz="2000" b="0" i="1" smtClean="0">
                          <a:latin typeface="Cambria Math" panose="02040503050406030204" pitchFamily="18" charset="0"/>
                        </a:rPr>
                        <m:t>𝑟𝑎𝑡𝑒</m:t>
                      </m:r>
                      <m:r>
                        <a:rPr lang="de-DE" sz="2000" i="1">
                          <a:latin typeface="Cambria Math" panose="02040503050406030204" pitchFamily="18" charset="0"/>
                        </a:rPr>
                        <m:t>)</m:t>
                      </m:r>
                    </m:oMath>
                  </m:oMathPara>
                </a14:m>
                <a:endParaRPr lang="de-DE" sz="2000" dirty="0"/>
              </a:p>
              <a:p>
                <a:pPr algn="ctr"/>
                <a:endParaRPr lang="en-US" sz="2000" dirty="0"/>
              </a:p>
              <a:p>
                <a:pPr marL="342900" indent="-342900">
                  <a:lnSpc>
                    <a:spcPct val="105000"/>
                  </a:lnSpc>
                  <a:spcBef>
                    <a:spcPct val="50000"/>
                  </a:spcBef>
                  <a:buFont typeface="Arial" panose="020B0604020202020204" pitchFamily="34" charset="0"/>
                  <a:buChar char="•"/>
                </a:pPr>
                <a:r>
                  <a:rPr lang="en-US" altLang="en-US" sz="2000"/>
                  <a:t>“usual” GDP-growth </a:t>
                </a:r>
                <a:r>
                  <a:rPr lang="en-US" altLang="en-US" sz="2000" dirty="0"/>
                  <a:t>(</a:t>
                </a:r>
                <a14:m>
                  <m:oMath xmlns:m="http://schemas.openxmlformats.org/officeDocument/2006/math">
                    <m:sSub>
                      <m:sSubPr>
                        <m:ctrlPr>
                          <a:rPr lang="de-DE" sz="2000" i="1">
                            <a:latin typeface="Cambria Math"/>
                          </a:rPr>
                        </m:ctrlPr>
                      </m:sSubPr>
                      <m:e>
                        <m:r>
                          <a:rPr lang="de-DE" sz="2000" i="1">
                            <a:latin typeface="Cambria Math"/>
                          </a:rPr>
                          <m:t>𝑔</m:t>
                        </m:r>
                      </m:e>
                      <m:sub>
                        <m:r>
                          <a:rPr lang="de-DE" sz="2000" i="1">
                            <a:latin typeface="Cambria Math"/>
                          </a:rPr>
                          <m:t>𝑌</m:t>
                        </m:r>
                      </m:sub>
                    </m:sSub>
                    <m:r>
                      <a:rPr lang="de-DE" sz="2000" i="1">
                        <a:latin typeface="Cambria Math" panose="02040503050406030204" pitchFamily="18" charset="0"/>
                      </a:rPr>
                      <m:t>&gt;0</m:t>
                    </m:r>
                  </m:oMath>
                </a14:m>
                <a:r>
                  <a:rPr lang="en-US" altLang="en-US" sz="2000"/>
                  <a:t>, approx. 1%-3% for developed economies. Then these economies need a certain monetary growth due to the increase of total transactions over time)</a:t>
                </a:r>
                <a:endParaRPr lang="en-US" altLang="en-US" sz="2000" dirty="0"/>
              </a:p>
              <a:p>
                <a:pPr marL="342900" indent="-342900">
                  <a:lnSpc>
                    <a:spcPct val="105000"/>
                  </a:lnSpc>
                  <a:spcBef>
                    <a:spcPct val="50000"/>
                  </a:spcBef>
                  <a:buFont typeface="Arial" panose="020B0604020202020204" pitchFamily="34" charset="0"/>
                  <a:buChar char="•"/>
                </a:pPr>
                <a14:m>
                  <m:oMath xmlns:m="http://schemas.openxmlformats.org/officeDocument/2006/math">
                    <m:sSub>
                      <m:sSubPr>
                        <m:ctrlPr>
                          <a:rPr lang="de-DE" sz="2000" i="1">
                            <a:latin typeface="Cambria Math"/>
                          </a:rPr>
                        </m:ctrlPr>
                      </m:sSubPr>
                      <m:e>
                        <m:r>
                          <a:rPr lang="de-DE" sz="2000" i="1">
                            <a:latin typeface="Cambria Math"/>
                          </a:rPr>
                          <m:t>𝑔</m:t>
                        </m:r>
                      </m:e>
                      <m:sub>
                        <m:r>
                          <a:rPr lang="de-DE" sz="2000" i="1">
                            <a:latin typeface="Cambria Math"/>
                          </a:rPr>
                          <m:t>𝑌</m:t>
                        </m:r>
                      </m:sub>
                    </m:sSub>
                  </m:oMath>
                </a14:m>
                <a:r>
                  <a:rPr lang="en-US" altLang="en-US" sz="2000" dirty="0"/>
                  <a:t> </a:t>
                </a:r>
                <a:r>
                  <a:rPr lang="en-US" altLang="en-US" sz="2000"/>
                  <a:t>in the long run depends mainly on the technological progress (compare with potential output!)</a:t>
                </a:r>
                <a:endParaRPr lang="de-DE" altLang="en-US" sz="2000" i="1" dirty="0">
                  <a:latin typeface="Cambria Math" panose="02040503050406030204" pitchFamily="18" charset="0"/>
                </a:endParaRPr>
              </a:p>
              <a:p>
                <a:pPr>
                  <a:lnSpc>
                    <a:spcPct val="105000"/>
                  </a:lnSpc>
                  <a:spcBef>
                    <a:spcPct val="50000"/>
                  </a:spcBef>
                </a:pPr>
                <a:r>
                  <a:rPr lang="en-US" sz="2400"/>
                  <a:t>→ 	</a:t>
                </a:r>
                <a:r>
                  <a:rPr lang="en-US" sz="2400" b="1"/>
                  <a:t>excessive monetary growth translates according</a:t>
                </a:r>
              </a:p>
              <a:p>
                <a:pPr>
                  <a:lnSpc>
                    <a:spcPct val="105000"/>
                  </a:lnSpc>
                  <a:spcBef>
                    <a:spcPct val="50000"/>
                  </a:spcBef>
                </a:pPr>
                <a:r>
                  <a:rPr lang="en-US" sz="2400" b="1"/>
                  <a:t>	to quantity theory of money into inflation!</a:t>
                </a:r>
                <a:endParaRPr lang="en-US" altLang="en-US" sz="2400" b="1"/>
              </a:p>
              <a:p>
                <a:pPr>
                  <a:lnSpc>
                    <a:spcPct val="105000"/>
                  </a:lnSpc>
                  <a:spcBef>
                    <a:spcPct val="50000"/>
                  </a:spcBef>
                </a:pPr>
                <a:r>
                  <a:rPr lang="en-US" altLang="en-US" sz="2400"/>
                  <a:t>Milton Friedman (nobel laureate 1976):</a:t>
                </a:r>
              </a:p>
              <a:p>
                <a:pPr>
                  <a:lnSpc>
                    <a:spcPct val="105000"/>
                  </a:lnSpc>
                  <a:spcBef>
                    <a:spcPct val="50000"/>
                  </a:spcBef>
                </a:pPr>
                <a:r>
                  <a:rPr lang="en-US" altLang="en-US" sz="2400"/>
                  <a:t>“</a:t>
                </a:r>
                <a:r>
                  <a:rPr lang="en-US" altLang="en-US" sz="2400" i="1"/>
                  <a:t>Inflation is always and everywhere a monetary phenomenon</a:t>
                </a:r>
                <a:r>
                  <a:rPr lang="en-US" altLang="en-US" sz="2400"/>
                  <a:t>.” </a:t>
                </a:r>
                <a:endParaRPr lang="en-US" altLang="en-US" sz="2400" dirty="0"/>
              </a:p>
              <a:p>
                <a:pPr algn="ctr"/>
                <a:endParaRPr lang="en-US" sz="2400" dirty="0"/>
              </a:p>
            </p:txBody>
          </p:sp>
        </mc:Choice>
        <mc:Fallback xmlns="">
          <p:sp>
            <p:nvSpPr>
              <p:cNvPr id="6" name="Textfeld 5">
                <a:extLst>
                  <a:ext uri="{FF2B5EF4-FFF2-40B4-BE49-F238E27FC236}">
                    <a16:creationId xmlns:a16="http://schemas.microsoft.com/office/drawing/2014/main" id="{6BE30830-6FB1-4289-BC97-C5EBBBF3610D}"/>
                  </a:ext>
                </a:extLst>
              </p:cNvPr>
              <p:cNvSpPr txBox="1">
                <a:spLocks noRot="1" noChangeAspect="1" noMove="1" noResize="1" noEditPoints="1" noAdjustHandles="1" noChangeArrowheads="1" noChangeShapeType="1" noTextEdit="1"/>
              </p:cNvSpPr>
              <p:nvPr/>
            </p:nvSpPr>
            <p:spPr>
              <a:xfrm>
                <a:off x="386447" y="621604"/>
                <a:ext cx="10694020" cy="5323780"/>
              </a:xfrm>
              <a:prstGeom prst="rect">
                <a:avLst/>
              </a:prstGeom>
              <a:blipFill>
                <a:blip r:embed="rId3"/>
                <a:stretch>
                  <a:fillRect l="-855" t="-916" b="-11569"/>
                </a:stretch>
              </a:blipFill>
            </p:spPr>
            <p:txBody>
              <a:bodyPr/>
              <a:lstStyle/>
              <a:p>
                <a:r>
                  <a:rPr lang="de-DE">
                    <a:noFill/>
                  </a:rPr>
                  <a:t> </a:t>
                </a:r>
              </a:p>
            </p:txBody>
          </p:sp>
        </mc:Fallback>
      </mc:AlternateContent>
      <p:sp>
        <p:nvSpPr>
          <p:cNvPr id="8" name="Rechteck 7">
            <a:extLst>
              <a:ext uri="{FF2B5EF4-FFF2-40B4-BE49-F238E27FC236}">
                <a16:creationId xmlns:a16="http://schemas.microsoft.com/office/drawing/2014/main" id="{20B569C7-EB71-4FC4-8DC1-7FCDEAF485D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0240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a:solidFill>
                  <a:srgbClr val="000000"/>
                </a:solidFill>
                <a:latin typeface="Sparkasse Rg" pitchFamily="34" charset="0"/>
              </a:rPr>
              <a:t>Classical </a:t>
            </a:r>
            <a:r>
              <a:rPr lang="de-DE" altLang="de-DE" sz="3200" b="1" dirty="0" err="1">
                <a:solidFill>
                  <a:srgbClr val="000000"/>
                </a:solidFill>
                <a:latin typeface="Sparkasse Rg" pitchFamily="34" charset="0"/>
              </a:rPr>
              <a:t>Dichotomy</a:t>
            </a:r>
            <a:endParaRPr lang="de-DE" altLang="de-DE" sz="3200" b="1" dirty="0">
              <a:solidFill>
                <a:srgbClr val="000000"/>
              </a:solidFill>
              <a:latin typeface="Sparkasse Rg" pitchFamily="34" charset="0"/>
            </a:endParaRPr>
          </a:p>
        </p:txBody>
      </p:sp>
      <p:sp>
        <p:nvSpPr>
          <p:cNvPr id="6" name="Textfeld 5">
            <a:extLst>
              <a:ext uri="{FF2B5EF4-FFF2-40B4-BE49-F238E27FC236}">
                <a16:creationId xmlns:a16="http://schemas.microsoft.com/office/drawing/2014/main" id="{6BE30830-6FB1-4289-BC97-C5EBBBF3610D}"/>
              </a:ext>
            </a:extLst>
          </p:cNvPr>
          <p:cNvSpPr txBox="1"/>
          <p:nvPr/>
        </p:nvSpPr>
        <p:spPr>
          <a:xfrm>
            <a:off x="0" y="620688"/>
            <a:ext cx="8689605" cy="4772694"/>
          </a:xfrm>
          <a:prstGeom prst="rect">
            <a:avLst/>
          </a:prstGeom>
          <a:noFill/>
        </p:spPr>
        <p:txBody>
          <a:bodyPr wrap="square" rtlCol="0">
            <a:noAutofit/>
          </a:bodyPr>
          <a:lstStyle/>
          <a:p>
            <a:r>
              <a:rPr lang="en-US" sz="2800" b="1" err="1"/>
              <a:t>Reale</a:t>
            </a:r>
            <a:r>
              <a:rPr lang="en-US" sz="2800" b="1"/>
              <a:t> Variables: </a:t>
            </a:r>
            <a:r>
              <a:rPr lang="en-US" sz="2800"/>
              <a:t>Measured in physical units – quantities and relative prices, for example</a:t>
            </a:r>
            <a:endParaRPr lang="en-US" sz="2800" dirty="0"/>
          </a:p>
          <a:p>
            <a:endParaRPr lang="en-US" sz="2800" dirty="0"/>
          </a:p>
          <a:p>
            <a:pPr marL="914400" lvl="1" indent="-457200">
              <a:buFont typeface="Arial" panose="020B0604020202020204" pitchFamily="34" charset="0"/>
              <a:buChar char="•"/>
            </a:pPr>
            <a:r>
              <a:rPr lang="en-US" sz="2200"/>
              <a:t>quantity of output produced</a:t>
            </a:r>
          </a:p>
          <a:p>
            <a:pPr marL="914400" lvl="1" indent="-457200">
              <a:buFont typeface="Arial" panose="020B0604020202020204" pitchFamily="34" charset="0"/>
              <a:buChar char="•"/>
            </a:pPr>
            <a:r>
              <a:rPr lang="en-US" sz="2200"/>
              <a:t>real wage:  output earned per hour of work</a:t>
            </a:r>
          </a:p>
          <a:p>
            <a:pPr marL="914400" lvl="1" indent="-457200">
              <a:buFont typeface="Arial" panose="020B0604020202020204" pitchFamily="34" charset="0"/>
              <a:buChar char="•"/>
            </a:pPr>
            <a:r>
              <a:rPr lang="en-US" sz="2200"/>
              <a:t>real interest rate:  output earned in the future </a:t>
            </a:r>
            <a:br>
              <a:rPr lang="en-US" sz="2200"/>
            </a:br>
            <a:r>
              <a:rPr lang="en-US" sz="2200"/>
              <a:t>by lending one unit of output today</a:t>
            </a:r>
          </a:p>
          <a:p>
            <a:pPr lvl="1"/>
            <a:endParaRPr lang="en-US" sz="2800" dirty="0"/>
          </a:p>
          <a:p>
            <a:r>
              <a:rPr lang="en-US" sz="2800" b="1" err="1"/>
              <a:t>Nominale</a:t>
            </a:r>
            <a:r>
              <a:rPr lang="en-US" sz="2800" b="1"/>
              <a:t> Variables: </a:t>
            </a:r>
            <a:r>
              <a:rPr lang="en-US" sz="2800"/>
              <a:t> Measured in money units</a:t>
            </a:r>
            <a:endParaRPr lang="en-US" sz="2800" dirty="0"/>
          </a:p>
          <a:p>
            <a:endParaRPr lang="en-US" sz="2800" dirty="0"/>
          </a:p>
          <a:p>
            <a:pPr marL="914400" lvl="1" indent="-457200">
              <a:buFont typeface="Arial" panose="020B0604020202020204" pitchFamily="34" charset="0"/>
              <a:buChar char="•"/>
            </a:pPr>
            <a:r>
              <a:rPr lang="en-US" sz="2200"/>
              <a:t>nominal wage:  Dollars per hour of work.</a:t>
            </a:r>
          </a:p>
          <a:p>
            <a:pPr marL="914400" lvl="1" indent="-457200">
              <a:buFont typeface="Arial" panose="020B0604020202020204" pitchFamily="34" charset="0"/>
              <a:buChar char="•"/>
            </a:pPr>
            <a:r>
              <a:rPr lang="en-US" sz="2200"/>
              <a:t>nominal interest rate:  Dollars earned in future </a:t>
            </a:r>
            <a:br>
              <a:rPr lang="en-US" sz="2200"/>
            </a:br>
            <a:r>
              <a:rPr lang="en-US" sz="2200"/>
              <a:t>by lending one dollar today.</a:t>
            </a:r>
          </a:p>
          <a:p>
            <a:pPr marL="914400" lvl="1" indent="-457200">
              <a:buFont typeface="Arial" panose="020B0604020202020204" pitchFamily="34" charset="0"/>
              <a:buChar char="•"/>
            </a:pPr>
            <a:r>
              <a:rPr lang="en-US" sz="2200"/>
              <a:t>the price level:  The amount of dollars needed </a:t>
            </a:r>
            <a:br>
              <a:rPr lang="en-US" sz="2200"/>
            </a:br>
            <a:r>
              <a:rPr lang="en-US" sz="2200"/>
              <a:t>to buy a representative basket of goods.</a:t>
            </a:r>
          </a:p>
          <a:p>
            <a:pPr algn="ctr"/>
            <a:endParaRPr lang="en-US" sz="2400" dirty="0"/>
          </a:p>
          <a:p>
            <a:pPr algn="ctr"/>
            <a:r>
              <a:rPr lang="en-US" sz="2400" dirty="0"/>
              <a:t> </a:t>
            </a:r>
            <a:endParaRPr lang="en-US" sz="2800" dirty="0"/>
          </a:p>
        </p:txBody>
      </p:sp>
      <p:sp>
        <p:nvSpPr>
          <p:cNvPr id="4" name="Rechteck 3">
            <a:extLst>
              <a:ext uri="{FF2B5EF4-FFF2-40B4-BE49-F238E27FC236}">
                <a16:creationId xmlns:a16="http://schemas.microsoft.com/office/drawing/2014/main" id="{BC561EB8-84BC-47BF-A0EC-F05CB439D7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33038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524000" y="26710"/>
            <a:ext cx="9005732" cy="744863"/>
          </a:xfrm>
          <a:prstGeom prst="rect">
            <a:avLst/>
          </a:prstGeom>
          <a:noFill/>
          <a:ln>
            <a:noFill/>
          </a:ln>
        </p:spPr>
        <p:txBody>
          <a:bodyPr lIns="81638" tIns="40819" rIns="81638" bIns="40819" anchor="ctr" anchorCtr="1"/>
          <a:lstStyle/>
          <a:p>
            <a:r>
              <a:rPr lang="de-DE" altLang="de-DE" sz="3200" b="1">
                <a:solidFill>
                  <a:srgbClr val="000000"/>
                </a:solidFill>
                <a:latin typeface="Sparkasse Rg" pitchFamily="34" charset="0"/>
              </a:rPr>
              <a:t>Classical </a:t>
            </a:r>
            <a:r>
              <a:rPr lang="de-DE" altLang="de-DE" sz="3200" b="1" dirty="0" err="1">
                <a:solidFill>
                  <a:srgbClr val="000000"/>
                </a:solidFill>
                <a:latin typeface="Sparkasse Rg" pitchFamily="34" charset="0"/>
              </a:rPr>
              <a:t>Dichotomy</a:t>
            </a:r>
            <a:endParaRPr lang="de-DE" altLang="de-DE" sz="3200" b="1" dirty="0">
              <a:solidFill>
                <a:srgbClr val="000000"/>
              </a:solidFill>
              <a:latin typeface="Sparkasse Rg" pitchFamily="34" charset="0"/>
            </a:endParaRPr>
          </a:p>
        </p:txBody>
      </p:sp>
      <p:sp>
        <p:nvSpPr>
          <p:cNvPr id="6" name="Textfeld 5">
            <a:extLst>
              <a:ext uri="{FF2B5EF4-FFF2-40B4-BE49-F238E27FC236}">
                <a16:creationId xmlns:a16="http://schemas.microsoft.com/office/drawing/2014/main" id="{6BE30830-6FB1-4289-BC97-C5EBBBF3610D}"/>
              </a:ext>
            </a:extLst>
          </p:cNvPr>
          <p:cNvSpPr txBox="1"/>
          <p:nvPr/>
        </p:nvSpPr>
        <p:spPr>
          <a:xfrm>
            <a:off x="1631504" y="1412776"/>
            <a:ext cx="9564320" cy="3037843"/>
          </a:xfrm>
          <a:prstGeom prst="rect">
            <a:avLst/>
          </a:prstGeom>
          <a:noFill/>
        </p:spPr>
        <p:txBody>
          <a:bodyPr wrap="square" rtlCol="0">
            <a:noAutofit/>
          </a:bodyPr>
          <a:lstStyle/>
          <a:p>
            <a:r>
              <a:rPr lang="de-DE" altLang="de-DE" sz="2800" b="1">
                <a:solidFill>
                  <a:srgbClr val="000000"/>
                </a:solidFill>
                <a:latin typeface="Sparkasse Rg" pitchFamily="34" charset="0"/>
              </a:rPr>
              <a:t>Classical Dichotomy</a:t>
            </a:r>
            <a:r>
              <a:rPr lang="en-US" sz="2800" b="1"/>
              <a:t>: </a:t>
            </a:r>
            <a:r>
              <a:rPr lang="en-US" sz="2800"/>
              <a:t>In Theory, we have an independence between real and nominal variables.</a:t>
            </a:r>
            <a:endParaRPr lang="en-US" sz="2800" dirty="0"/>
          </a:p>
          <a:p>
            <a:endParaRPr lang="en-US" sz="2800" dirty="0"/>
          </a:p>
          <a:p>
            <a:r>
              <a:rPr lang="en-US" sz="2800" b="1"/>
              <a:t>Neutrality of money: </a:t>
            </a:r>
            <a:r>
              <a:rPr lang="en-US" sz="2800"/>
              <a:t>Changes in monetary aggregates do not have any influence on real variables. At least in long run “</a:t>
            </a:r>
            <a:r>
              <a:rPr lang="en-US" sz="2800" i="1"/>
              <a:t>money is veil</a:t>
            </a:r>
            <a:r>
              <a:rPr lang="en-US" sz="2800"/>
              <a:t>”.</a:t>
            </a:r>
            <a:r>
              <a:rPr lang="en-US" sz="2400"/>
              <a:t> </a:t>
            </a:r>
            <a:endParaRPr lang="en-US" sz="2800" dirty="0"/>
          </a:p>
        </p:txBody>
      </p:sp>
      <p:sp>
        <p:nvSpPr>
          <p:cNvPr id="9" name="Rechteck 8">
            <a:extLst>
              <a:ext uri="{FF2B5EF4-FFF2-40B4-BE49-F238E27FC236}">
                <a16:creationId xmlns:a16="http://schemas.microsoft.com/office/drawing/2014/main" id="{886BC237-1F77-4289-838D-BF40BE13F28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6472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5723973" cy="564050"/>
          </a:xfrm>
          <a:prstGeom prst="rect">
            <a:avLst/>
          </a:prstGeom>
          <a:noFill/>
          <a:ln>
            <a:noFill/>
          </a:ln>
        </p:spPr>
        <p:txBody>
          <a:bodyPr vert="horz" wrap="none" lIns="81646" tIns="40823" rIns="81646" bIns="40823" anchorCtr="0" compatLnSpc="0">
            <a:spAutoFit/>
          </a:bodyPr>
          <a:lstStyle/>
          <a:p>
            <a:r>
              <a:rPr lang="de-DE" sz="3266"/>
              <a:t>Central bank and money creation</a:t>
            </a:r>
            <a:endParaRPr lang="de-DE" sz="3266" dirty="0"/>
          </a:p>
        </p:txBody>
      </p:sp>
      <p:sp>
        <p:nvSpPr>
          <p:cNvPr id="7" name="Text Box 2"/>
          <p:cNvSpPr txBox="1">
            <a:spLocks noChangeArrowheads="1"/>
          </p:cNvSpPr>
          <p:nvPr/>
        </p:nvSpPr>
        <p:spPr bwMode="auto">
          <a:xfrm>
            <a:off x="719808" y="4386943"/>
            <a:ext cx="7969797" cy="9797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0823" rIns="81646" bIns="40823"/>
          <a:lstStyle>
            <a:lvl1pPr marL="342900" indent="-3429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lvl="1" eaLnBrk="1" hangingPunct="1">
              <a:buClrTx/>
              <a:buFontTx/>
              <a:buNone/>
            </a:pPr>
            <a:r>
              <a:rPr lang="de-DE" sz="2177">
                <a:solidFill>
                  <a:srgbClr val="000000"/>
                </a:solidFill>
              </a:rPr>
              <a:t>Changing for example assets via buying/selling foreign currency or changing deposits increases or lowers the monetary base</a:t>
            </a:r>
          </a:p>
        </p:txBody>
      </p:sp>
      <p:sp>
        <p:nvSpPr>
          <p:cNvPr id="5" name="Rechteck 4">
            <a:extLst>
              <a:ext uri="{FF2B5EF4-FFF2-40B4-BE49-F238E27FC236}">
                <a16:creationId xmlns:a16="http://schemas.microsoft.com/office/drawing/2014/main" id="{C6AD7CA9-0BF8-41C8-B22E-57B4DAF5932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Tabelle 3">
            <a:extLst>
              <a:ext uri="{FF2B5EF4-FFF2-40B4-BE49-F238E27FC236}">
                <a16:creationId xmlns:a16="http://schemas.microsoft.com/office/drawing/2014/main" id="{887CC5EB-56B3-3339-4284-D645AB9D6E6D}"/>
              </a:ext>
            </a:extLst>
          </p:cNvPr>
          <p:cNvGraphicFramePr>
            <a:graphicFrameLocks noGrp="1"/>
          </p:cNvGraphicFramePr>
          <p:nvPr/>
        </p:nvGraphicFramePr>
        <p:xfrm>
          <a:off x="1248228" y="1108456"/>
          <a:ext cx="8128000" cy="23926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1640742407"/>
                    </a:ext>
                  </a:extLst>
                </a:gridCol>
                <a:gridCol w="4064000">
                  <a:extLst>
                    <a:ext uri="{9D8B030D-6E8A-4147-A177-3AD203B41FA5}">
                      <a16:colId xmlns:a16="http://schemas.microsoft.com/office/drawing/2014/main" val="2317494901"/>
                    </a:ext>
                  </a:extLst>
                </a:gridCol>
              </a:tblGrid>
              <a:tr h="370840">
                <a:tc gridSpan="2">
                  <a:txBody>
                    <a:bodyPr/>
                    <a:lstStyle/>
                    <a:p>
                      <a:pPr algn="ctr"/>
                      <a:r>
                        <a:rPr lang="de-DE"/>
                        <a:t>Balance sheet</a:t>
                      </a:r>
                    </a:p>
                  </a:txBody>
                  <a:tcPr/>
                </a:tc>
                <a:tc hMerge="1">
                  <a:txBody>
                    <a:bodyPr/>
                    <a:lstStyle/>
                    <a:p>
                      <a:endParaRPr lang="de-DE"/>
                    </a:p>
                  </a:txBody>
                  <a:tcPr/>
                </a:tc>
                <a:extLst>
                  <a:ext uri="{0D108BD9-81ED-4DB2-BD59-A6C34878D82A}">
                    <a16:rowId xmlns:a16="http://schemas.microsoft.com/office/drawing/2014/main" val="507502713"/>
                  </a:ext>
                </a:extLst>
              </a:tr>
              <a:tr h="370840">
                <a:tc>
                  <a:txBody>
                    <a:bodyPr/>
                    <a:lstStyle/>
                    <a:p>
                      <a:pPr algn="ctr"/>
                      <a:r>
                        <a:rPr lang="de-DE"/>
                        <a:t>Assets</a:t>
                      </a:r>
                    </a:p>
                  </a:txBody>
                  <a:tcPr/>
                </a:tc>
                <a:tc>
                  <a:txBody>
                    <a:bodyPr/>
                    <a:lstStyle/>
                    <a:p>
                      <a:pPr algn="ctr"/>
                      <a:r>
                        <a:rPr lang="de-DE"/>
                        <a:t>Liabilities</a:t>
                      </a:r>
                    </a:p>
                  </a:txBody>
                  <a:tcPr/>
                </a:tc>
                <a:extLst>
                  <a:ext uri="{0D108BD9-81ED-4DB2-BD59-A6C34878D82A}">
                    <a16:rowId xmlns:a16="http://schemas.microsoft.com/office/drawing/2014/main" val="215651120"/>
                  </a:ext>
                </a:extLst>
              </a:tr>
              <a:tr h="370840">
                <a:tc>
                  <a:txBody>
                    <a:bodyPr/>
                    <a:lstStyle/>
                    <a:p>
                      <a:r>
                        <a:rPr lang="en-US"/>
                        <a:t>Net holdings of foreign reserves (incl. gold)</a:t>
                      </a:r>
                      <a:endParaRPr lang="de-DE"/>
                    </a:p>
                  </a:txBody>
                  <a:tcPr/>
                </a:tc>
                <a:tc>
                  <a:txBody>
                    <a:bodyPr/>
                    <a:lstStyle/>
                    <a:p>
                      <a:r>
                        <a:rPr lang="de-DE"/>
                        <a:t>Currency in circulation</a:t>
                      </a:r>
                    </a:p>
                  </a:txBody>
                  <a:tcPr/>
                </a:tc>
                <a:extLst>
                  <a:ext uri="{0D108BD9-81ED-4DB2-BD59-A6C34878D82A}">
                    <a16:rowId xmlns:a16="http://schemas.microsoft.com/office/drawing/2014/main" val="1286224660"/>
                  </a:ext>
                </a:extLst>
              </a:tr>
              <a:tr h="370840">
                <a:tc>
                  <a:txBody>
                    <a:bodyPr/>
                    <a:lstStyle/>
                    <a:p>
                      <a:r>
                        <a:rPr lang="en-US"/>
                        <a:t>Credits to domestic banking sector</a:t>
                      </a:r>
                      <a:endParaRPr lang="de-DE"/>
                    </a:p>
                  </a:txBody>
                  <a:tcPr/>
                </a:tc>
                <a:tc>
                  <a:txBody>
                    <a:bodyPr/>
                    <a:lstStyle/>
                    <a:p>
                      <a:r>
                        <a:rPr lang="en-US"/>
                        <a:t>Deposits of the domestic banking sector (i.e. deposit facility, minimum reserve)</a:t>
                      </a:r>
                      <a:endParaRPr lang="de-DE"/>
                    </a:p>
                  </a:txBody>
                  <a:tcPr/>
                </a:tc>
                <a:extLst>
                  <a:ext uri="{0D108BD9-81ED-4DB2-BD59-A6C34878D82A}">
                    <a16:rowId xmlns:a16="http://schemas.microsoft.com/office/drawing/2014/main" val="520899730"/>
                  </a:ext>
                </a:extLst>
              </a:tr>
              <a:tr h="370840">
                <a:tc>
                  <a:txBody>
                    <a:bodyPr/>
                    <a:lstStyle/>
                    <a:p>
                      <a:r>
                        <a:rPr lang="de-DE"/>
                        <a:t>Other assets</a:t>
                      </a:r>
                    </a:p>
                  </a:txBody>
                  <a:tcPr/>
                </a:tc>
                <a:tc>
                  <a:txBody>
                    <a:bodyPr/>
                    <a:lstStyle/>
                    <a:p>
                      <a:r>
                        <a:rPr lang="de-DE"/>
                        <a:t>Other liabilities</a:t>
                      </a:r>
                    </a:p>
                  </a:txBody>
                  <a:tcPr/>
                </a:tc>
                <a:extLst>
                  <a:ext uri="{0D108BD9-81ED-4DB2-BD59-A6C34878D82A}">
                    <a16:rowId xmlns:a16="http://schemas.microsoft.com/office/drawing/2014/main" val="2426988503"/>
                  </a:ext>
                </a:extLst>
              </a:tr>
            </a:tbl>
          </a:graphicData>
        </a:graphic>
      </p:graphicFrame>
    </p:spTree>
    <p:extLst>
      <p:ext uri="{BB962C8B-B14F-4D97-AF65-F5344CB8AC3E}">
        <p14:creationId xmlns:p14="http://schemas.microsoft.com/office/powerpoint/2010/main" val="386688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8"/>
            <a:ext cx="6178777" cy="480053"/>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2540" b="1">
                <a:solidFill>
                  <a:srgbClr val="000000"/>
                </a:solidFill>
                <a:latin typeface="Sparkasse Rg" pitchFamily="34" charset="0"/>
              </a:rPr>
              <a:t>Active money creation via commercial banks</a:t>
            </a:r>
            <a:endParaRPr lang="de-DE" sz="2540" b="1" dirty="0">
              <a:solidFill>
                <a:srgbClr val="000000"/>
              </a:solidFill>
              <a:latin typeface="Sparkasse Rg" pitchFamily="34" charset="0"/>
            </a:endParaRPr>
          </a:p>
        </p:txBody>
      </p:sp>
      <p:sp>
        <p:nvSpPr>
          <p:cNvPr id="6" name="Text Box 2"/>
          <p:cNvSpPr txBox="1">
            <a:spLocks noChangeArrowheads="1"/>
          </p:cNvSpPr>
          <p:nvPr/>
        </p:nvSpPr>
        <p:spPr bwMode="auto">
          <a:xfrm>
            <a:off x="284268" y="913776"/>
            <a:ext cx="8295271" cy="50304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0823" rIns="81646" bIns="40823"/>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725851" lvl="1" indent="-311079" eaLnBrk="1" hangingPunct="1">
              <a:buFont typeface="Arial" panose="020B0604020202020204" pitchFamily="34" charset="0"/>
              <a:buChar char="•"/>
            </a:pPr>
            <a:r>
              <a:rPr lang="de-DE" sz="2177">
                <a:solidFill>
                  <a:srgbClr val="000000"/>
                </a:solidFill>
              </a:rPr>
              <a:t>Commercial banks obtain deposits from their customers. </a:t>
            </a:r>
            <a:endParaRPr lang="de-DE" sz="2177" dirty="0">
              <a:solidFill>
                <a:srgbClr val="000000"/>
              </a:solidFill>
            </a:endParaRP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a:solidFill>
                  <a:srgbClr val="000000"/>
                </a:solidFill>
              </a:rPr>
              <a:t>These deposits will be partially lend to other customers and appear as deposits at other banks.</a:t>
            </a:r>
            <a:endParaRPr lang="de-DE" sz="2177" dirty="0">
              <a:solidFill>
                <a:srgbClr val="000000"/>
              </a:solidFill>
            </a:endParaRP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a:solidFill>
                  <a:srgbClr val="000000"/>
                </a:solidFill>
              </a:rPr>
              <a:t>This initiates a multiplier process for creation of money, since the „new“ sight deposits have also the character of money.</a:t>
            </a:r>
            <a:endParaRPr lang="de-DE" sz="2177" dirty="0">
              <a:solidFill>
                <a:srgbClr val="000000"/>
              </a:solidFill>
            </a:endParaRPr>
          </a:p>
          <a:p>
            <a:pPr eaLnBrk="1" hangingPunct="1">
              <a:buClrTx/>
              <a:buFontTx/>
              <a:buChar char="•"/>
            </a:pPr>
            <a:endParaRPr lang="de-DE" sz="2177" dirty="0">
              <a:solidFill>
                <a:srgbClr val="000000"/>
              </a:solidFill>
            </a:endParaRPr>
          </a:p>
          <a:p>
            <a:pPr marL="725851" lvl="1" indent="-311079" eaLnBrk="1" hangingPunct="1">
              <a:buFont typeface="Arial" panose="020B0604020202020204" pitchFamily="34" charset="0"/>
              <a:buChar char="•"/>
            </a:pPr>
            <a:r>
              <a:rPr lang="de-DE" sz="2177">
                <a:solidFill>
                  <a:srgbClr val="000000"/>
                </a:solidFill>
              </a:rPr>
              <a:t>In general commercial banks are limited by the required minimum reserve ratio set by the central banks. In general commercial banks hold a higher reserve ratio than the officially required reserved in order to insure against a „bank run“. Anyhow during the financial crisis 2008/09 we had some bank runs and after Lehman bankruptcy 16.09.2008 there was a danger of a general „bank run“.  </a:t>
            </a:r>
            <a:endParaRPr lang="de-DE" sz="2177" dirty="0">
              <a:solidFill>
                <a:srgbClr val="000000"/>
              </a:solidFill>
            </a:endParaRPr>
          </a:p>
        </p:txBody>
      </p:sp>
      <p:sp>
        <p:nvSpPr>
          <p:cNvPr id="4" name="Rechteck 3">
            <a:extLst>
              <a:ext uri="{FF2B5EF4-FFF2-40B4-BE49-F238E27FC236}">
                <a16:creationId xmlns:a16="http://schemas.microsoft.com/office/drawing/2014/main" id="{5B75BE3C-366B-4A0C-A6A5-63A40B6E106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1046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4598408" cy="593674"/>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3266" b="1">
                <a:solidFill>
                  <a:srgbClr val="000000"/>
                </a:solidFill>
                <a:latin typeface="Sparkasse Rg" pitchFamily="34" charset="0"/>
              </a:rPr>
              <a:t>Money creation: Example</a:t>
            </a:r>
            <a:endParaRPr lang="de-DE" sz="3266" b="1" dirty="0">
              <a:solidFill>
                <a:srgbClr val="000000"/>
              </a:solidFill>
              <a:latin typeface="Sparkasse Rg" pitchFamily="34" charset="0"/>
            </a:endParaRPr>
          </a:p>
        </p:txBody>
      </p:sp>
      <p:sp>
        <p:nvSpPr>
          <p:cNvPr id="4" name="Textfeld 3"/>
          <p:cNvSpPr txBox="1"/>
          <p:nvPr/>
        </p:nvSpPr>
        <p:spPr>
          <a:xfrm>
            <a:off x="631469" y="1077732"/>
            <a:ext cx="8883125" cy="5094890"/>
          </a:xfrm>
          <a:prstGeom prst="rect">
            <a:avLst/>
          </a:prstGeom>
          <a:noFill/>
          <a:ln>
            <a:noFill/>
          </a:ln>
        </p:spPr>
        <p:txBody>
          <a:bodyPr vert="horz" wrap="square" lIns="81646" tIns="40823" rIns="81646" bIns="40823" anchorCtr="0" compatLnSpc="0">
            <a:noAutofit/>
          </a:bodyPr>
          <a:lstStyle/>
          <a:p>
            <a:r>
              <a:rPr lang="de-DE" sz="2177">
                <a:solidFill>
                  <a:srgbClr val="000000"/>
                </a:solidFill>
              </a:rPr>
              <a:t>Commercial bank 1 holds deposits of 1 Mio. Euros. According to an reserve ratio of </a:t>
            </a:r>
            <a:r>
              <a:rPr lang="de-DE" sz="2177" dirty="0">
                <a:solidFill>
                  <a:srgbClr val="000000"/>
                </a:solidFill>
              </a:rPr>
              <a:t>10</a:t>
            </a:r>
            <a:r>
              <a:rPr lang="de-DE" sz="2177">
                <a:solidFill>
                  <a:srgbClr val="000000"/>
                </a:solidFill>
              </a:rPr>
              <a:t>% commercial bank 2 obtain the leftover as deposits.</a:t>
            </a:r>
          </a:p>
          <a:p>
            <a:endParaRPr lang="de-DE" sz="2177" dirty="0">
              <a:solidFill>
                <a:srgbClr val="000000"/>
              </a:solidFill>
            </a:endParaRPr>
          </a:p>
          <a:p>
            <a:r>
              <a:rPr lang="de-DE" sz="2177" dirty="0">
                <a:solidFill>
                  <a:srgbClr val="000000"/>
                </a:solidFill>
              </a:rPr>
              <a:t>1. </a:t>
            </a:r>
            <a:r>
              <a:rPr lang="de-DE" sz="2177">
                <a:solidFill>
                  <a:srgbClr val="000000"/>
                </a:solidFill>
              </a:rPr>
              <a:t>	Calculate the amount of deposits of commercial bank  </a:t>
            </a:r>
            <a:r>
              <a:rPr lang="de-DE" sz="2177" dirty="0">
                <a:solidFill>
                  <a:srgbClr val="000000"/>
                </a:solidFill>
              </a:rPr>
              <a:t>2?</a:t>
            </a:r>
          </a:p>
          <a:p>
            <a:endParaRPr lang="de-DE" sz="2177" dirty="0">
              <a:solidFill>
                <a:srgbClr val="000000"/>
              </a:solidFill>
            </a:endParaRPr>
          </a:p>
          <a:p>
            <a:r>
              <a:rPr lang="de-DE" sz="2177">
                <a:solidFill>
                  <a:srgbClr val="000000"/>
                </a:solidFill>
              </a:rPr>
              <a:t>Commercial bank 2 has the same reserve ratio, thus commercial bank 3 obtains also the leftover as deposits … .</a:t>
            </a:r>
          </a:p>
          <a:p>
            <a:endParaRPr lang="de-DE" sz="2177" dirty="0">
              <a:solidFill>
                <a:srgbClr val="000000"/>
              </a:solidFill>
            </a:endParaRPr>
          </a:p>
          <a:p>
            <a:r>
              <a:rPr lang="de-DE" sz="2177" dirty="0">
                <a:solidFill>
                  <a:srgbClr val="000000"/>
                </a:solidFill>
              </a:rPr>
              <a:t>2. </a:t>
            </a:r>
            <a:r>
              <a:rPr lang="de-DE" sz="2177">
                <a:solidFill>
                  <a:srgbClr val="000000"/>
                </a:solidFill>
              </a:rPr>
              <a:t>	Calculate the total amount of new deposits?</a:t>
            </a:r>
            <a:endParaRPr lang="de-DE" sz="2177" dirty="0">
              <a:solidFill>
                <a:srgbClr val="000000"/>
              </a:solidFill>
            </a:endParaRPr>
          </a:p>
        </p:txBody>
      </p:sp>
      <p:sp>
        <p:nvSpPr>
          <p:cNvPr id="5" name="Rechteck 4">
            <a:extLst>
              <a:ext uri="{FF2B5EF4-FFF2-40B4-BE49-F238E27FC236}">
                <a16:creationId xmlns:a16="http://schemas.microsoft.com/office/drawing/2014/main" id="{6D291A48-4B1B-4FB8-99A3-43FBAFF5C4C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3116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9"/>
            <a:ext cx="2912049" cy="593674"/>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3266" b="1">
                <a:solidFill>
                  <a:srgbClr val="000000"/>
                </a:solidFill>
                <a:latin typeface="Sparkasse Rg" pitchFamily="34" charset="0"/>
              </a:rPr>
              <a:t>Money creation</a:t>
            </a:r>
            <a:endParaRPr lang="de-DE" sz="3266" b="1" dirty="0">
              <a:solidFill>
                <a:srgbClr val="000000"/>
              </a:solidFill>
              <a:latin typeface="Sparkasse Rg" pitchFamily="34" charset="0"/>
            </a:endParaRPr>
          </a:p>
        </p:txBody>
      </p:sp>
      <p:sp>
        <p:nvSpPr>
          <p:cNvPr id="16" name="Rechteck 15">
            <a:extLst>
              <a:ext uri="{FF2B5EF4-FFF2-40B4-BE49-F238E27FC236}">
                <a16:creationId xmlns:a16="http://schemas.microsoft.com/office/drawing/2014/main" id="{57A547F9-49F3-4C91-8D6D-92896EC6023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14184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503160" y="97458"/>
            <a:ext cx="4998261" cy="423242"/>
          </a:xfrm>
          <a:prstGeom prst="rect">
            <a:avLst/>
          </a:prstGeom>
          <a:noFill/>
          <a:ln>
            <a:noFill/>
          </a:ln>
        </p:spPr>
        <p:txBody>
          <a:bodyPr vert="horz" wrap="none" lIns="81646" tIns="40823" rIns="81646" bIns="40823" anchorCtr="0" compatLnSpc="0">
            <a:spAutoFit/>
          </a:bodyPr>
          <a:lstStyle/>
          <a:p>
            <a: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pPr>
            <a:r>
              <a:rPr lang="de-DE" sz="2177" b="1">
                <a:solidFill>
                  <a:srgbClr val="000000"/>
                </a:solidFill>
                <a:latin typeface="Sparkasse Rg" pitchFamily="34" charset="0"/>
              </a:rPr>
              <a:t>Active money creation (money multiplier)</a:t>
            </a:r>
            <a:endParaRPr lang="de-DE" sz="2177" b="1" dirty="0">
              <a:solidFill>
                <a:srgbClr val="000000"/>
              </a:solidFill>
              <a:latin typeface="Sparkasse Rg" pitchFamily="34" charset="0"/>
            </a:endParaRPr>
          </a:p>
        </p:txBody>
      </p:sp>
      <p:sp>
        <p:nvSpPr>
          <p:cNvPr id="4" name="Textfeld 3"/>
          <p:cNvSpPr txBox="1"/>
          <p:nvPr/>
        </p:nvSpPr>
        <p:spPr>
          <a:xfrm>
            <a:off x="901594" y="956351"/>
            <a:ext cx="8883125" cy="5094890"/>
          </a:xfrm>
          <a:prstGeom prst="rect">
            <a:avLst/>
          </a:prstGeom>
          <a:noFill/>
          <a:ln>
            <a:noFill/>
          </a:ln>
        </p:spPr>
        <p:txBody>
          <a:bodyPr vert="horz" wrap="square" lIns="81646" tIns="40823" rIns="81646" bIns="40823" anchorCtr="0" compatLnSpc="0">
            <a:noAutofit/>
          </a:bodyPr>
          <a:lstStyle/>
          <a:p>
            <a:r>
              <a:rPr lang="de-DE" sz="2177">
                <a:solidFill>
                  <a:srgbClr val="000000"/>
                </a:solidFill>
              </a:rPr>
              <a:t>Commercial bank 1 (CB1) holds deposits D with reserve ratio R</a:t>
            </a:r>
            <a:endParaRPr lang="de-DE" sz="2177" dirty="0">
              <a:solidFill>
                <a:srgbClr val="000000"/>
              </a:solidFill>
            </a:endParaRPr>
          </a:p>
          <a:p>
            <a:endParaRPr lang="de-DE" sz="2177" dirty="0">
              <a:solidFill>
                <a:srgbClr val="000000"/>
              </a:solidFill>
            </a:endParaRPr>
          </a:p>
          <a:p>
            <a:r>
              <a:rPr lang="de-DE" sz="2177" dirty="0">
                <a:solidFill>
                  <a:srgbClr val="000000"/>
                </a:solidFill>
              </a:rPr>
              <a:t>→</a:t>
            </a:r>
            <a:r>
              <a:rPr lang="de-DE" sz="2177">
                <a:solidFill>
                  <a:srgbClr val="000000"/>
                </a:solidFill>
              </a:rPr>
              <a:t>	CB 1 holds back the proportion R of depostis D, thus CB2 obtains </a:t>
            </a:r>
            <a:endParaRPr lang="de-DE" sz="2177" dirty="0">
              <a:solidFill>
                <a:srgbClr val="000000"/>
              </a:solidFill>
            </a:endParaRPr>
          </a:p>
          <a:p>
            <a:r>
              <a:rPr lang="de-DE" sz="2177" dirty="0">
                <a:solidFill>
                  <a:srgbClr val="000000"/>
                </a:solidFill>
              </a:rPr>
              <a:t>		</a:t>
            </a:r>
            <a:r>
              <a:rPr lang="de-DE" sz="2177">
                <a:solidFill>
                  <a:srgbClr val="000000"/>
                </a:solidFill>
              </a:rPr>
              <a:t>(1-R)D new deposits</a:t>
            </a:r>
            <a:endParaRPr lang="de-DE" sz="2177" dirty="0">
              <a:solidFill>
                <a:srgbClr val="000000"/>
              </a:solidFill>
            </a:endParaRPr>
          </a:p>
          <a:p>
            <a:endParaRPr lang="de-DE" sz="2177" dirty="0">
              <a:solidFill>
                <a:srgbClr val="000000"/>
              </a:solidFill>
            </a:endParaRPr>
          </a:p>
          <a:p>
            <a:r>
              <a:rPr lang="de-DE" sz="2177" dirty="0">
                <a:solidFill>
                  <a:srgbClr val="000000"/>
                </a:solidFill>
              </a:rPr>
              <a:t>→</a:t>
            </a:r>
            <a:r>
              <a:rPr lang="de-DE" sz="2177">
                <a:solidFill>
                  <a:srgbClr val="000000"/>
                </a:solidFill>
              </a:rPr>
              <a:t>	CB 2 holds back (1-R)RD of deposits, thus CB3 </a:t>
            </a:r>
            <a:endParaRPr lang="de-DE" sz="2177" dirty="0">
              <a:solidFill>
                <a:srgbClr val="000000"/>
              </a:solidFill>
            </a:endParaRPr>
          </a:p>
          <a:p>
            <a:r>
              <a:rPr lang="de-DE" sz="2177" dirty="0">
                <a:solidFill>
                  <a:srgbClr val="000000"/>
                </a:solidFill>
              </a:rPr>
              <a:t>		</a:t>
            </a:r>
            <a:r>
              <a:rPr lang="de-DE" sz="2177">
                <a:solidFill>
                  <a:srgbClr val="000000"/>
                </a:solidFill>
              </a:rPr>
              <a:t>(1-R)(1-R)D new deposits	 …..</a:t>
            </a:r>
            <a:endParaRPr lang="de-DE" sz="2177" dirty="0">
              <a:solidFill>
                <a:srgbClr val="000000"/>
              </a:solidFill>
            </a:endParaRPr>
          </a:p>
          <a:p>
            <a:r>
              <a:rPr lang="de-DE" sz="2177" dirty="0">
                <a:solidFill>
                  <a:srgbClr val="000000"/>
                </a:solidFill>
              </a:rPr>
              <a:t>									.</a:t>
            </a:r>
          </a:p>
          <a:p>
            <a:r>
              <a:rPr lang="de-DE" sz="2177" dirty="0">
                <a:solidFill>
                  <a:srgbClr val="000000"/>
                </a:solidFill>
              </a:rPr>
              <a:t>									.</a:t>
            </a:r>
          </a:p>
          <a:p>
            <a:r>
              <a:rPr lang="de-DE" sz="2177" dirty="0">
                <a:solidFill>
                  <a:srgbClr val="000000"/>
                </a:solidFill>
              </a:rPr>
              <a:t>→</a:t>
            </a:r>
            <a:r>
              <a:rPr lang="de-DE" sz="2177">
                <a:solidFill>
                  <a:srgbClr val="000000"/>
                </a:solidFill>
              </a:rPr>
              <a:t>	Total amount of new deposits:</a:t>
            </a:r>
            <a:endParaRPr lang="de-DE" sz="2177" dirty="0">
              <a:solidFill>
                <a:srgbClr val="000000"/>
              </a:solidFill>
            </a:endParaRPr>
          </a:p>
          <a:p>
            <a:endParaRPr lang="de-DE" sz="2177" dirty="0">
              <a:solidFill>
                <a:srgbClr val="000000"/>
              </a:solidFill>
            </a:endParaRPr>
          </a:p>
          <a:p>
            <a:r>
              <a:rPr lang="de-DE" sz="2177" dirty="0">
                <a:solidFill>
                  <a:srgbClr val="000000"/>
                </a:solidFill>
              </a:rPr>
              <a:t>				</a:t>
            </a:r>
            <a:r>
              <a:rPr lang="de-DE" sz="2177">
                <a:solidFill>
                  <a:srgbClr val="000000"/>
                </a:solidFill>
              </a:rPr>
              <a:t>[(1-R)+(1-R)</a:t>
            </a:r>
            <a:r>
              <a:rPr lang="de-DE" sz="2177" baseline="30000" dirty="0">
                <a:solidFill>
                  <a:srgbClr val="000000"/>
                </a:solidFill>
              </a:rPr>
              <a:t>2</a:t>
            </a:r>
            <a:r>
              <a:rPr lang="de-DE" sz="2177">
                <a:solidFill>
                  <a:srgbClr val="000000"/>
                </a:solidFill>
              </a:rPr>
              <a:t>+(1-R)</a:t>
            </a:r>
            <a:r>
              <a:rPr lang="de-DE" sz="2177" baseline="30000" dirty="0">
                <a:solidFill>
                  <a:srgbClr val="000000"/>
                </a:solidFill>
              </a:rPr>
              <a:t>3</a:t>
            </a:r>
            <a:r>
              <a:rPr lang="de-DE" sz="2177" dirty="0">
                <a:solidFill>
                  <a:srgbClr val="000000"/>
                </a:solidFill>
              </a:rPr>
              <a:t>+….]D=D/r</a:t>
            </a:r>
          </a:p>
          <a:p>
            <a:endParaRPr lang="de-DE" sz="2177" dirty="0">
              <a:solidFill>
                <a:srgbClr val="000000"/>
              </a:solidFill>
            </a:endParaRPr>
          </a:p>
          <a:p>
            <a:r>
              <a:rPr lang="de-DE" sz="2177" dirty="0">
                <a:solidFill>
                  <a:srgbClr val="000000"/>
                </a:solidFill>
              </a:rPr>
              <a:t>→	</a:t>
            </a:r>
            <a:r>
              <a:rPr lang="de-DE" sz="2177">
                <a:solidFill>
                  <a:srgbClr val="000000"/>
                </a:solidFill>
              </a:rPr>
              <a:t>1/R is called the „money multiplier“</a:t>
            </a:r>
            <a:endParaRPr lang="de-DE" sz="2177" dirty="0">
              <a:solidFill>
                <a:srgbClr val="000000"/>
              </a:solidFill>
            </a:endParaRPr>
          </a:p>
        </p:txBody>
      </p:sp>
      <p:sp>
        <p:nvSpPr>
          <p:cNvPr id="6" name="Rechteck 5">
            <a:extLst>
              <a:ext uri="{FF2B5EF4-FFF2-40B4-BE49-F238E27FC236}">
                <a16:creationId xmlns:a16="http://schemas.microsoft.com/office/drawing/2014/main" id="{E4260B0A-0C60-41EA-AFB0-954C4B04972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05677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140838" y="137903"/>
            <a:ext cx="5190237" cy="564050"/>
          </a:xfrm>
          <a:prstGeom prst="rect">
            <a:avLst/>
          </a:prstGeom>
          <a:noFill/>
          <a:ln>
            <a:noFill/>
          </a:ln>
        </p:spPr>
        <p:txBody>
          <a:bodyPr vert="horz" wrap="none" lIns="81646" tIns="40823" rIns="81646" bIns="40823" anchorCtr="0" compatLnSpc="0">
            <a:spAutoFit/>
          </a:bodyPr>
          <a:lstStyle/>
          <a:p>
            <a:r>
              <a:rPr lang="de-DE" sz="3266" b="1"/>
              <a:t>Monetary policy of the ECB</a:t>
            </a:r>
            <a:endParaRPr lang="de-DE" sz="3266" dirty="0"/>
          </a:p>
        </p:txBody>
      </p:sp>
      <p:sp>
        <p:nvSpPr>
          <p:cNvPr id="4" name="Textfeld 3"/>
          <p:cNvSpPr txBox="1"/>
          <p:nvPr/>
        </p:nvSpPr>
        <p:spPr>
          <a:xfrm>
            <a:off x="721375" y="900527"/>
            <a:ext cx="10649531" cy="2408732"/>
          </a:xfrm>
          <a:prstGeom prst="rect">
            <a:avLst/>
          </a:prstGeom>
          <a:noFill/>
          <a:ln>
            <a:noFill/>
          </a:ln>
        </p:spPr>
        <p:txBody>
          <a:bodyPr vert="horz" wrap="square" lIns="81646" tIns="40823" rIns="81646" bIns="40823" anchorCtr="0" compatLnSpc="0">
            <a:noAutofit/>
          </a:bodyPr>
          <a:lstStyle/>
          <a:p>
            <a:endParaRPr lang="de-DE" sz="2540" dirty="0"/>
          </a:p>
          <a:p>
            <a:r>
              <a:rPr lang="en-US" sz="2540">
                <a:solidFill>
                  <a:srgbClr val="000000"/>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 </a:t>
            </a:r>
            <a:endParaRPr lang="de-DE" sz="2540" dirty="0"/>
          </a:p>
        </p:txBody>
      </p:sp>
      <p:sp>
        <p:nvSpPr>
          <p:cNvPr id="9" name="Rechteck 8">
            <a:extLst>
              <a:ext uri="{FF2B5EF4-FFF2-40B4-BE49-F238E27FC236}">
                <a16:creationId xmlns:a16="http://schemas.microsoft.com/office/drawing/2014/main" id="{FE1059A1-F4A5-4B91-8372-147FAA2651F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65622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509618" y="0"/>
            <a:ext cx="8064165" cy="564050"/>
          </a:xfrm>
          <a:prstGeom prst="rect">
            <a:avLst/>
          </a:prstGeom>
          <a:noFill/>
          <a:ln>
            <a:noFill/>
          </a:ln>
        </p:spPr>
        <p:txBody>
          <a:bodyPr vert="horz" wrap="none" lIns="81646" tIns="40823" rIns="81646" bIns="40823" anchorCtr="0" compatLnSpc="0">
            <a:spAutoFit/>
          </a:bodyPr>
          <a:lstStyle/>
          <a:p>
            <a:r>
              <a:rPr lang="de-DE" sz="3266" b="1"/>
              <a:t>Classical monetary instruments of the ECB</a:t>
            </a:r>
            <a:endParaRPr lang="de-DE" sz="3266" dirty="0"/>
          </a:p>
        </p:txBody>
      </p:sp>
      <p:sp>
        <p:nvSpPr>
          <p:cNvPr id="4" name="Textfeld 3"/>
          <p:cNvSpPr txBox="1"/>
          <p:nvPr/>
        </p:nvSpPr>
        <p:spPr>
          <a:xfrm>
            <a:off x="0" y="470631"/>
            <a:ext cx="12192000" cy="1791077"/>
          </a:xfrm>
          <a:prstGeom prst="rect">
            <a:avLst/>
          </a:prstGeom>
          <a:noFill/>
          <a:ln>
            <a:noFill/>
          </a:ln>
        </p:spPr>
        <p:txBody>
          <a:bodyPr vert="horz" wrap="square" lIns="81646" tIns="40823" rIns="81646" bIns="40823" anchorCtr="0" compatLnSpc="0">
            <a:noAutofit/>
          </a:bodyPr>
          <a:lstStyle/>
          <a:p>
            <a:endParaRPr lang="de-DE" sz="2177" dirty="0"/>
          </a:p>
          <a:p>
            <a:pPr marL="414772" indent="-414772">
              <a:buFont typeface="Arial" panose="020B0604020202020204" pitchFamily="34" charset="0"/>
              <a:buChar char="•"/>
            </a:pPr>
            <a:r>
              <a:rPr lang="de-DE" b="1" u="sng"/>
              <a:t>Main refinancing operations:</a:t>
            </a:r>
            <a:r>
              <a:rPr lang="de-DE"/>
              <a:t> 	</a:t>
            </a:r>
            <a:r>
              <a:rPr lang="en-US"/>
              <a:t>The main refinancing operations, with a weekly frequency and a 							maturity of one week, are the most important monetary policy 							instrument used by the Eurosystem for money market management.</a:t>
            </a:r>
          </a:p>
          <a:p>
            <a:pPr lvl="5"/>
            <a:r>
              <a:rPr lang="en-US"/>
              <a:t>		→ The main refinancing operations (MRO) rate is “in general” the 					key interest rate of the central bank for steering the money market</a:t>
            </a:r>
            <a:endParaRPr lang="de-DE" u="sng"/>
          </a:p>
          <a:p>
            <a:pPr marL="414772" indent="-414772">
              <a:buFont typeface="Arial" panose="020B0604020202020204" pitchFamily="34" charset="0"/>
              <a:buChar char="•"/>
            </a:pPr>
            <a:endParaRPr lang="de-DE" u="sng"/>
          </a:p>
          <a:p>
            <a:pPr marL="414772" indent="-414772">
              <a:buFont typeface="Arial" panose="020B0604020202020204" pitchFamily="34" charset="0"/>
              <a:buChar char="•"/>
            </a:pPr>
            <a:endParaRPr lang="de-DE" sz="2177" u="sng" dirty="0"/>
          </a:p>
          <a:p>
            <a:pPr marL="414772" indent="-414772">
              <a:buFont typeface="Arial" panose="020B0604020202020204" pitchFamily="34" charset="0"/>
              <a:buChar char="•"/>
            </a:pPr>
            <a:endParaRPr lang="de-DE" sz="2177" u="sng" dirty="0"/>
          </a:p>
          <a:p>
            <a:endParaRPr lang="de-DE" sz="2177" dirty="0"/>
          </a:p>
        </p:txBody>
      </p:sp>
      <p:sp>
        <p:nvSpPr>
          <p:cNvPr id="8" name="Rechteck 7">
            <a:extLst>
              <a:ext uri="{FF2B5EF4-FFF2-40B4-BE49-F238E27FC236}">
                <a16:creationId xmlns:a16="http://schemas.microsoft.com/office/drawing/2014/main" id="{A196F91D-C5B8-4A6E-A3C1-D1DD4AEF285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1512902C-CDA8-0981-82A4-1F1313C26448}"/>
              </a:ext>
            </a:extLst>
          </p:cNvPr>
          <p:cNvSpPr txBox="1"/>
          <p:nvPr/>
        </p:nvSpPr>
        <p:spPr>
          <a:xfrm>
            <a:off x="0" y="2077027"/>
            <a:ext cx="12192000" cy="2334583"/>
          </a:xfrm>
          <a:prstGeom prst="rect">
            <a:avLst/>
          </a:prstGeom>
          <a:noFill/>
          <a:ln>
            <a:noFill/>
          </a:ln>
        </p:spPr>
        <p:txBody>
          <a:bodyPr vert="horz" wrap="square" lIns="81646" tIns="40823" rIns="81646" bIns="40823" anchorCtr="0" compatLnSpc="0">
            <a:noAutofit/>
          </a:bodyPr>
          <a:lstStyle/>
          <a:p>
            <a:endParaRPr lang="de-DE" dirty="0"/>
          </a:p>
          <a:p>
            <a:pPr marL="311079" indent="-311079">
              <a:buFont typeface="Arial" panose="020B0604020202020204" pitchFamily="34" charset="0"/>
              <a:buChar char="•"/>
            </a:pPr>
            <a:r>
              <a:rPr lang="de-DE" b="1"/>
              <a:t>Deposit facility</a:t>
            </a:r>
            <a:r>
              <a:rPr lang="de-DE"/>
              <a:t>: 	</a:t>
            </a:r>
            <a:r>
              <a:rPr lang="en-US"/>
              <a:t>The deposit facility rate is one of the three interest rates the ECB sets every six weeks as part of its 				monetary policy. The rate defines the interest banks receive for depositing money with the central 				bank overnight.</a:t>
            </a:r>
            <a:endParaRPr lang="de-DE" dirty="0"/>
          </a:p>
          <a:p>
            <a:pPr marL="311079" indent="-311079">
              <a:buFont typeface="Arial" panose="020B0604020202020204" pitchFamily="34" charset="0"/>
              <a:buChar char="•"/>
            </a:pPr>
            <a:endParaRPr lang="de-DE" dirty="0"/>
          </a:p>
          <a:p>
            <a:pPr marL="311079" indent="-311079">
              <a:buFont typeface="Arial" panose="020B0604020202020204" pitchFamily="34" charset="0"/>
              <a:buChar char="•"/>
            </a:pPr>
            <a:r>
              <a:rPr lang="de-DE" b="1"/>
              <a:t>Marginal lending facility</a:t>
            </a:r>
            <a:r>
              <a:rPr lang="de-DE"/>
              <a:t>: </a:t>
            </a:r>
            <a:r>
              <a:rPr lang="en-US"/>
              <a:t>The marginal lending facility rate is the interest rate banks pay when they borrow from the ECB 				  overnight. When they do this, they have to provide collateral, for example securities, to guarantee 				  that the money will be paid back.</a:t>
            </a:r>
            <a:endParaRPr lang="de-DE" dirty="0"/>
          </a:p>
          <a:p>
            <a:endParaRPr lang="de-DE" dirty="0"/>
          </a:p>
          <a:p>
            <a:endParaRPr lang="de-DE" dirty="0"/>
          </a:p>
        </p:txBody>
      </p:sp>
      <p:sp>
        <p:nvSpPr>
          <p:cNvPr id="5" name="Textfeld 4">
            <a:extLst>
              <a:ext uri="{FF2B5EF4-FFF2-40B4-BE49-F238E27FC236}">
                <a16:creationId xmlns:a16="http://schemas.microsoft.com/office/drawing/2014/main" id="{B77F9ACA-9C87-C4C1-9F4E-9ADCB46FD202}"/>
              </a:ext>
            </a:extLst>
          </p:cNvPr>
          <p:cNvSpPr txBox="1"/>
          <p:nvPr/>
        </p:nvSpPr>
        <p:spPr>
          <a:xfrm>
            <a:off x="250274" y="4736866"/>
            <a:ext cx="8265159" cy="646331"/>
          </a:xfrm>
          <a:prstGeom prst="rect">
            <a:avLst/>
          </a:prstGeom>
          <a:noFill/>
        </p:spPr>
        <p:txBody>
          <a:bodyPr wrap="square">
            <a:spAutoFit/>
          </a:bodyPr>
          <a:lstStyle/>
          <a:p>
            <a:r>
              <a:rPr lang="de-DE" b="1" u="sng"/>
              <a:t>Minimum reserve:</a:t>
            </a:r>
            <a:r>
              <a:rPr lang="de-DE" b="1"/>
              <a:t>	 </a:t>
            </a:r>
            <a:r>
              <a:rPr lang="en-US"/>
              <a:t>The minimum amount of reserves a credit institution is required to 		  hold with a central bank. </a:t>
            </a:r>
            <a:endParaRPr lang="de-DE" dirty="0"/>
          </a:p>
        </p:txBody>
      </p:sp>
    </p:spTree>
    <p:extLst>
      <p:ext uri="{BB962C8B-B14F-4D97-AF65-F5344CB8AC3E}">
        <p14:creationId xmlns:p14="http://schemas.microsoft.com/office/powerpoint/2010/main" val="3020774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7" name="Rectangle 1"/>
          <p:cNvSpPr>
            <a:spLocks noChangeArrowheads="1"/>
          </p:cNvSpPr>
          <p:nvPr/>
        </p:nvSpPr>
        <p:spPr bwMode="auto">
          <a:xfrm>
            <a:off x="4813262" y="9297"/>
            <a:ext cx="379733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Monetary policy in practice</a:t>
            </a:r>
            <a:endParaRPr lang="de-DE" sz="2400" b="1" dirty="0">
              <a:solidFill>
                <a:srgbClr val="000000"/>
              </a:solidFill>
              <a:latin typeface="Sparkasse Rg" pitchFamily="34" charset="0"/>
            </a:endParaRPr>
          </a:p>
        </p:txBody>
      </p:sp>
      <p:sp>
        <p:nvSpPr>
          <p:cNvPr id="5" name="Text Box 2">
            <a:extLst>
              <a:ext uri="{FF2B5EF4-FFF2-40B4-BE49-F238E27FC236}">
                <a16:creationId xmlns:a16="http://schemas.microsoft.com/office/drawing/2014/main" id="{7695E815-8449-4C77-AC70-4E1E1EF46910}"/>
              </a:ext>
            </a:extLst>
          </p:cNvPr>
          <p:cNvSpPr txBox="1">
            <a:spLocks noChangeArrowheads="1"/>
          </p:cNvSpPr>
          <p:nvPr/>
        </p:nvSpPr>
        <p:spPr bwMode="auto">
          <a:xfrm>
            <a:off x="-1" y="399830"/>
            <a:ext cx="12192001" cy="517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Font typeface="Arial" panose="020B0604020202020204" pitchFamily="34" charset="0"/>
              <a:buChar char="•"/>
            </a:pPr>
            <a:r>
              <a:rPr lang="de-DE">
                <a:solidFill>
                  <a:schemeClr val="tx1"/>
                </a:solidFill>
              </a:rPr>
              <a:t>Modern central banks try to influence via thir interest rate policy the economic performance of the economy. But in practice „directly“ they can only influence the short-term interest rates of the financial markets. Therefore in Europe the ECB has the aim to „steer“ the ESTR (Euro short term rate). ESTR represents the interest rate level of the overnight interbank interest rate in the european banking sector.</a:t>
            </a:r>
            <a:endParaRPr lang="de-DE" dirty="0">
              <a:solidFill>
                <a:schemeClr val="tx1"/>
              </a:solidFill>
            </a:endParaRPr>
          </a:p>
          <a:p>
            <a:pPr marL="342900" indent="-342900" eaLnBrk="1" hangingPunct="1">
              <a:buFont typeface="Arial" panose="020B0604020202020204" pitchFamily="34" charset="0"/>
              <a:buChar char="•"/>
            </a:pPr>
            <a:endParaRPr lang="de-DE" dirty="0">
              <a:solidFill>
                <a:schemeClr val="tx1"/>
              </a:solidFill>
            </a:endParaRPr>
          </a:p>
          <a:p>
            <a:pPr marL="800100" lvl="1" indent="-342900" eaLnBrk="1" hangingPunct="1">
              <a:buFont typeface="Wingdings" panose="05000000000000000000" pitchFamily="2" charset="2"/>
              <a:buChar char="Ø"/>
            </a:pPr>
            <a:r>
              <a:rPr lang="de-DE" u="sng">
                <a:solidFill>
                  <a:schemeClr val="tx1"/>
                </a:solidFill>
              </a:rPr>
              <a:t>Classical effect of an key interest rate cut of  the central bank:</a:t>
            </a:r>
            <a:endParaRPr lang="de-DE" u="sng" dirty="0">
              <a:solidFill>
                <a:schemeClr val="tx1"/>
              </a:solidFill>
            </a:endParaRPr>
          </a:p>
          <a:p>
            <a:pPr marL="1257300" lvl="2" indent="-342900" eaLnBrk="1" hangingPunct="1">
              <a:buFont typeface="Wingdings" panose="05000000000000000000" pitchFamily="2" charset="2"/>
              <a:buChar char="Ø"/>
            </a:pPr>
            <a:r>
              <a:rPr lang="de-DE">
                <a:solidFill>
                  <a:schemeClr val="tx1"/>
                </a:solidFill>
                <a:cs typeface="Times New Roman" pitchFamily="18" charset="0"/>
              </a:rPr>
              <a:t>Short term interest rate↓	→Shifting investments to longer term bonds with higher interest rates</a:t>
            </a:r>
          </a:p>
          <a:p>
            <a:pPr marL="1257300" lvl="2" indent="-342900" eaLnBrk="1" hangingPunct="1">
              <a:buFont typeface="Wingdings" panose="05000000000000000000" pitchFamily="2" charset="2"/>
              <a:buChar char="Ø"/>
            </a:pPr>
            <a:endParaRPr lang="de-DE" dirty="0">
              <a:solidFill>
                <a:schemeClr val="tx1"/>
              </a:solidFill>
              <a:cs typeface="Times New Roman" pitchFamily="18" charset="0"/>
            </a:endParaRPr>
          </a:p>
          <a:p>
            <a:pPr marL="1714500" lvl="3" indent="-342900" eaLnBrk="1" hangingPunct="1">
              <a:buFont typeface="Wingdings" panose="05000000000000000000" pitchFamily="2" charset="2"/>
              <a:buChar char="Ø"/>
            </a:pPr>
            <a:r>
              <a:rPr lang="de-DE">
                <a:solidFill>
                  <a:schemeClr val="tx1"/>
                </a:solidFill>
                <a:cs typeface="Times New Roman" pitchFamily="18" charset="0"/>
              </a:rPr>
              <a:t>Prices of longer term bonds increase</a:t>
            </a:r>
            <a:r>
              <a:rPr lang="de-DE" dirty="0">
                <a:solidFill>
                  <a:schemeClr val="tx1"/>
                </a:solidFill>
              </a:rPr>
              <a:t>	→</a:t>
            </a:r>
            <a:r>
              <a:rPr lang="de-DE">
                <a:solidFill>
                  <a:schemeClr val="tx1"/>
                </a:solidFill>
              </a:rPr>
              <a:t>	Adjustment of interest rates over different 												maturities</a:t>
            </a:r>
          </a:p>
          <a:p>
            <a:pPr marL="1714500" lvl="3" indent="-342900" eaLnBrk="1" hangingPunct="1">
              <a:buFont typeface="Wingdings" panose="05000000000000000000" pitchFamily="2" charset="2"/>
              <a:buChar char="Ø"/>
            </a:pPr>
            <a:endParaRPr lang="de-DE" dirty="0">
              <a:solidFill>
                <a:schemeClr val="tx1"/>
              </a:solidFill>
            </a:endParaRPr>
          </a:p>
          <a:p>
            <a:pPr marL="342900" indent="-342900" eaLnBrk="1" hangingPunct="1">
              <a:buFont typeface="Arial" panose="020B0604020202020204" pitchFamily="34" charset="0"/>
              <a:buChar char="•"/>
            </a:pPr>
            <a:r>
              <a:rPr lang="de-DE" b="1" u="sng">
                <a:solidFill>
                  <a:schemeClr val="tx1"/>
                </a:solidFill>
              </a:rPr>
              <a:t>But</a:t>
            </a:r>
            <a:r>
              <a:rPr lang="de-DE">
                <a:solidFill>
                  <a:schemeClr val="tx1"/>
                </a:solidFill>
              </a:rPr>
              <a:t> „in general“ we will have a difference between interest rates for</a:t>
            </a:r>
          </a:p>
          <a:p>
            <a:pPr eaLnBrk="1" hangingPunct="1"/>
            <a:r>
              <a:rPr lang="de-DE">
                <a:solidFill>
                  <a:schemeClr val="tx1"/>
                </a:solidFill>
              </a:rPr>
              <a:t>     different maturities. This relationship is called </a:t>
            </a:r>
            <a:r>
              <a:rPr lang="de-DE" b="1" err="1">
                <a:solidFill>
                  <a:schemeClr val="tx1"/>
                </a:solidFill>
              </a:rPr>
              <a:t>Yield</a:t>
            </a:r>
            <a:r>
              <a:rPr lang="de-DE" b="1">
                <a:solidFill>
                  <a:schemeClr val="tx1"/>
                </a:solidFill>
              </a:rPr>
              <a:t> Curve</a:t>
            </a:r>
            <a:r>
              <a:rPr lang="de-DE" dirty="0">
                <a:solidFill>
                  <a:schemeClr val="tx1"/>
                </a:solidFill>
              </a:rPr>
              <a:t>.</a:t>
            </a:r>
          </a:p>
        </p:txBody>
      </p:sp>
      <p:sp>
        <p:nvSpPr>
          <p:cNvPr id="8" name="Rechteck 7">
            <a:extLst>
              <a:ext uri="{FF2B5EF4-FFF2-40B4-BE49-F238E27FC236}">
                <a16:creationId xmlns:a16="http://schemas.microsoft.com/office/drawing/2014/main" id="{471C79C4-F88A-411B-94C3-F555C85A77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8233341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4789" y="237428"/>
            <a:ext cx="9501866" cy="457033"/>
          </a:xfrm>
          <a:prstGeom prst="rect">
            <a:avLst/>
          </a:prstGeom>
          <a:noFill/>
          <a:ln>
            <a:noFill/>
          </a:ln>
        </p:spPr>
        <p:txBody>
          <a:bodyPr vert="horz" wrap="none" lIns="81646" tIns="40823" rIns="81646" bIns="40823" anchorCtr="0" compatLnSpc="0">
            <a:spAutoFit/>
          </a:bodyPr>
          <a:lstStyle/>
          <a:p>
            <a:r>
              <a:rPr lang="de-DE" sz="2540" b="1"/>
              <a:t>Classical effect of monetary policy via consumption and investment</a:t>
            </a:r>
            <a:endParaRPr lang="de-DE" sz="2540" dirty="0"/>
          </a:p>
        </p:txBody>
      </p:sp>
      <p:sp>
        <p:nvSpPr>
          <p:cNvPr id="4" name="Textfeld 3"/>
          <p:cNvSpPr txBox="1"/>
          <p:nvPr/>
        </p:nvSpPr>
        <p:spPr>
          <a:xfrm>
            <a:off x="254562" y="717481"/>
            <a:ext cx="8354483" cy="5094890"/>
          </a:xfrm>
          <a:prstGeom prst="rect">
            <a:avLst/>
          </a:prstGeom>
          <a:noFill/>
          <a:ln>
            <a:noFill/>
          </a:ln>
        </p:spPr>
        <p:txBody>
          <a:bodyPr vert="horz" wrap="square" lIns="81646" tIns="40823" rIns="81646" bIns="40823" anchorCtr="0" compatLnSpc="0">
            <a:noAutofit/>
          </a:bodyPr>
          <a:lstStyle/>
          <a:p>
            <a:r>
              <a:rPr lang="de-DE" sz="1996"/>
              <a:t>In general, we assume that the central bank can influence directly and indirectly the interest rates in the economy:</a:t>
            </a:r>
            <a:endParaRPr lang="de-DE" sz="1996" dirty="0"/>
          </a:p>
          <a:p>
            <a:endParaRPr lang="de-DE" sz="1996" dirty="0"/>
          </a:p>
          <a:p>
            <a:r>
              <a:rPr lang="de-DE" sz="1996"/>
              <a:t>Cutting interest rates will in general expand credit demand:</a:t>
            </a:r>
            <a:endParaRPr lang="de-DE" sz="1996" dirty="0"/>
          </a:p>
          <a:p>
            <a:endParaRPr lang="de-DE" sz="1996" dirty="0"/>
          </a:p>
          <a:p>
            <a:r>
              <a:rPr lang="de-DE" sz="1996"/>
              <a:t>→ expands credit based investment and consumption</a:t>
            </a:r>
            <a:endParaRPr lang="de-DE" sz="1996" dirty="0"/>
          </a:p>
          <a:p>
            <a:endParaRPr lang="de-DE" sz="1996" dirty="0"/>
          </a:p>
          <a:p>
            <a:r>
              <a:rPr lang="de-DE" sz="1996"/>
              <a:t>→ increase the utilization of production, which pushes economic growth</a:t>
            </a:r>
            <a:endParaRPr lang="de-DE" sz="1996" dirty="0"/>
          </a:p>
          <a:p>
            <a:endParaRPr lang="de-DE" sz="1996" dirty="0"/>
          </a:p>
          <a:p>
            <a:r>
              <a:rPr lang="de-DE" sz="1996"/>
              <a:t>→ but, if the economy starts to produce at the limit of their capacity, profits will                start to stagnate or expected profits will even fall.</a:t>
            </a:r>
          </a:p>
          <a:p>
            <a:endParaRPr lang="de-DE" sz="1996" dirty="0"/>
          </a:p>
          <a:p>
            <a:r>
              <a:rPr lang="de-DE" sz="1996"/>
              <a:t>→ pushing liqudity via low interest rates will not increase investment anymore</a:t>
            </a:r>
          </a:p>
          <a:p>
            <a:endParaRPr lang="de-DE" sz="1996" dirty="0"/>
          </a:p>
          <a:p>
            <a:r>
              <a:rPr lang="de-DE" sz="1996"/>
              <a:t>→ in the end pushing liquity and increasing the amount of money only creates inflation</a:t>
            </a:r>
            <a:endParaRPr lang="de-DE" sz="1996" dirty="0"/>
          </a:p>
        </p:txBody>
      </p:sp>
      <p:sp>
        <p:nvSpPr>
          <p:cNvPr id="10" name="Rechteck 9">
            <a:extLst>
              <a:ext uri="{FF2B5EF4-FFF2-40B4-BE49-F238E27FC236}">
                <a16:creationId xmlns:a16="http://schemas.microsoft.com/office/drawing/2014/main" id="{EA51E145-7BEC-4532-BD76-9C6C22414FA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34140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472554" y="215126"/>
            <a:ext cx="10486045" cy="613294"/>
          </a:xfrm>
          <a:prstGeom prst="rect">
            <a:avLst/>
          </a:prstGeom>
          <a:noFill/>
          <a:ln>
            <a:noFill/>
          </a:ln>
        </p:spPr>
        <p:txBody>
          <a:bodyPr vert="horz" wrap="none" lIns="81646" tIns="40823" rIns="81646" bIns="40823" anchorCtr="0" compatLnSpc="0">
            <a:spAutoFit/>
          </a:bodyPr>
          <a:lstStyle/>
          <a:p>
            <a:r>
              <a:rPr lang="de-DE" sz="3600" b="1"/>
              <a:t>Classical effect of monetary policy via stock markets</a:t>
            </a:r>
            <a:endParaRPr lang="de-DE" sz="3266" dirty="0"/>
          </a:p>
        </p:txBody>
      </p:sp>
      <p:sp>
        <p:nvSpPr>
          <p:cNvPr id="4" name="Textfeld 3"/>
          <p:cNvSpPr txBox="1"/>
          <p:nvPr/>
        </p:nvSpPr>
        <p:spPr>
          <a:xfrm>
            <a:off x="61729" y="1003087"/>
            <a:ext cx="8883125" cy="5094890"/>
          </a:xfrm>
          <a:prstGeom prst="rect">
            <a:avLst/>
          </a:prstGeom>
          <a:noFill/>
          <a:ln>
            <a:noFill/>
          </a:ln>
        </p:spPr>
        <p:txBody>
          <a:bodyPr vert="horz" wrap="square" lIns="81646" tIns="40823" rIns="81646" bIns="40823" anchorCtr="0" compatLnSpc="0">
            <a:noAutofit/>
          </a:bodyPr>
          <a:lstStyle/>
          <a:p>
            <a:r>
              <a:rPr lang="de-DE" sz="1996"/>
              <a:t>Interest rate cut of the central bank</a:t>
            </a:r>
            <a:endParaRPr lang="de-DE" sz="1996" dirty="0"/>
          </a:p>
          <a:p>
            <a:r>
              <a:rPr lang="de-DE" sz="1996" dirty="0"/>
              <a:t> </a:t>
            </a:r>
          </a:p>
          <a:p>
            <a:r>
              <a:rPr lang="de-DE" sz="1996"/>
              <a:t>→ Yields of bonds decline.</a:t>
            </a:r>
            <a:endParaRPr lang="de-DE" sz="1996" dirty="0"/>
          </a:p>
          <a:p>
            <a:endParaRPr lang="de-DE" sz="1996" dirty="0"/>
          </a:p>
          <a:p>
            <a:r>
              <a:rPr lang="de-DE" sz="1996"/>
              <a:t>→ In the short run, stock investments are more attractive than n investment in bonds</a:t>
            </a:r>
          </a:p>
          <a:p>
            <a:endParaRPr lang="de-DE" sz="1996" dirty="0"/>
          </a:p>
          <a:p>
            <a:r>
              <a:rPr lang="de-DE" sz="1996"/>
              <a:t>→ This will in general will increase stock market prices until yields at the bond market and the stock market will adjust.</a:t>
            </a:r>
          </a:p>
          <a:p>
            <a:endParaRPr lang="de-DE" sz="1996" dirty="0"/>
          </a:p>
          <a:p>
            <a:r>
              <a:rPr lang="de-DE" sz="1996"/>
              <a:t>→ Thus, via the increase of prices at capital markets income of investors will increase</a:t>
            </a:r>
          </a:p>
          <a:p>
            <a:endParaRPr lang="de-DE" sz="1996"/>
          </a:p>
          <a:p>
            <a:r>
              <a:rPr lang="de-DE" sz="1996"/>
              <a:t>→ increase of investment and consumption in general</a:t>
            </a:r>
          </a:p>
          <a:p>
            <a:endParaRPr lang="de-DE" sz="1996"/>
          </a:p>
          <a:p>
            <a:r>
              <a:rPr lang="de-DE" sz="1996"/>
              <a:t>→ … (see former slide!)</a:t>
            </a:r>
          </a:p>
          <a:p>
            <a:endParaRPr lang="de-DE" sz="1996" dirty="0"/>
          </a:p>
          <a:p>
            <a:r>
              <a:rPr lang="de-DE" sz="1996"/>
              <a:t>→ in the end pushing liquity and increasing the amount of money only creates inflation</a:t>
            </a:r>
            <a:endParaRPr lang="de-DE" sz="1996" dirty="0"/>
          </a:p>
        </p:txBody>
      </p:sp>
      <p:sp>
        <p:nvSpPr>
          <p:cNvPr id="7" name="Rechteck 6">
            <a:extLst>
              <a:ext uri="{FF2B5EF4-FFF2-40B4-BE49-F238E27FC236}">
                <a16:creationId xmlns:a16="http://schemas.microsoft.com/office/drawing/2014/main" id="{57057358-598A-4FD4-9920-D1DD663E64B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48522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2695</Words>
  <Application>Microsoft Office PowerPoint</Application>
  <PresentationFormat>Breitbild</PresentationFormat>
  <Paragraphs>277</Paragraphs>
  <Slides>27</Slides>
  <Notes>27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27</vt:i4>
      </vt:variant>
    </vt:vector>
  </HeadingPairs>
  <TitlesOfParts>
    <vt:vector size="34" baseType="lpstr">
      <vt:lpstr>Arial</vt:lpstr>
      <vt:lpstr>Calibri</vt:lpstr>
      <vt:lpstr>Cambria Math</vt:lpstr>
      <vt:lpstr>Sparkasse Rg</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277</cp:revision>
  <cp:lastPrinted>2022-03-02T20:18:27Z</cp:lastPrinted>
  <dcterms:created xsi:type="dcterms:W3CDTF">2022-03-01T20:52:11Z</dcterms:created>
  <dcterms:modified xsi:type="dcterms:W3CDTF">2026-10-28T05:58:35Z</dcterms:modified>
</cp:coreProperties>
</file>