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830" r:id="rId2"/>
    <p:sldId id="975" r:id="rId3"/>
    <p:sldId id="453" r:id="rId4"/>
    <p:sldId id="833" r:id="rId5"/>
    <p:sldId id="1203" r:id="rId6"/>
    <p:sldId id="1204" r:id="rId7"/>
    <p:sldId id="1429" r:id="rId8"/>
    <p:sldId id="1206" r:id="rId9"/>
    <p:sldId id="1207" r:id="rId10"/>
    <p:sldId id="1208" r:id="rId11"/>
    <p:sldId id="1364" r:id="rId12"/>
    <p:sldId id="1212" r:id="rId13"/>
    <p:sldId id="1213" r:id="rId14"/>
    <p:sldId id="1214" r:id="rId15"/>
    <p:sldId id="1215" r:id="rId16"/>
    <p:sldId id="1361" r:id="rId17"/>
    <p:sldId id="1527" r:id="rId18"/>
    <p:sldId id="1223" r:id="rId19"/>
    <p:sldId id="1211" r:id="rId20"/>
    <p:sldId id="1216" r:id="rId21"/>
    <p:sldId id="1255" r:id="rId22"/>
    <p:sldId id="1218" r:id="rId23"/>
    <p:sldId id="1222" r:id="rId24"/>
    <p:sldId id="1534" r:id="rId25"/>
    <p:sldId id="1533" r:id="rId26"/>
    <p:sldId id="1224" r:id="rId27"/>
    <p:sldId id="1225" r:id="rId28"/>
    <p:sldId id="1253" r:id="rId29"/>
    <p:sldId id="1228" r:id="rId30"/>
    <p:sldId id="1229" r:id="rId31"/>
    <p:sldId id="1232" r:id="rId32"/>
    <p:sldId id="1233" r:id="rId33"/>
    <p:sldId id="1234" r:id="rId34"/>
    <p:sldId id="1235" r:id="rId35"/>
    <p:sldId id="1535" r:id="rId36"/>
    <p:sldId id="1236" r:id="rId37"/>
    <p:sldId id="1237" r:id="rId38"/>
    <p:sldId id="1536" r:id="rId39"/>
    <p:sldId id="1219" r:id="rId40"/>
    <p:sldId id="1239" r:id="rId41"/>
    <p:sldId id="1240" r:id="rId42"/>
    <p:sldId id="1241" r:id="rId43"/>
    <p:sldId id="1242" r:id="rId44"/>
    <p:sldId id="1431" r:id="rId45"/>
    <p:sldId id="1248" r:id="rId46"/>
    <p:sldId id="1249" r:id="rId47"/>
    <p:sldId id="1250" r:id="rId48"/>
    <p:sldId id="1434" r:id="rId49"/>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8" autoAdjust="0"/>
    <p:restoredTop sz="93227" autoAdjust="0"/>
  </p:normalViewPr>
  <p:slideViewPr>
    <p:cSldViewPr snapToGrid="0">
      <p:cViewPr varScale="1">
        <p:scale>
          <a:sx n="105" d="100"/>
          <a:sy n="105" d="100"/>
        </p:scale>
        <p:origin x="54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07.10.2026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72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9171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11</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18</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93784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27</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28</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38</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72713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40</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41</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43</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43</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Excel_Worksheet.xlsx"/></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service.destatis.de/inflationsrechner/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package" Target="../embeddings/Microsoft_Excel_Worksheet1.xlsx"/></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Magic Square</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552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Price level stability</a:t>
            </a:r>
            <a:endParaRPr lang="de-DE" dirty="0"/>
          </a:p>
        </p:txBody>
      </p:sp>
      <p:sp>
        <p:nvSpPr>
          <p:cNvPr id="472069" name="Text Box 5"/>
          <p:cNvSpPr txBox="1">
            <a:spLocks noChangeArrowheads="1"/>
          </p:cNvSpPr>
          <p:nvPr/>
        </p:nvSpPr>
        <p:spPr bwMode="auto">
          <a:xfrm>
            <a:off x="4947578" y="5084763"/>
            <a:ext cx="341661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High level of employment</a:t>
            </a:r>
            <a:endParaRPr lang="de-DE" dirty="0"/>
          </a:p>
        </p:txBody>
      </p:sp>
      <p:sp>
        <p:nvSpPr>
          <p:cNvPr id="472070" name="Text Box 6"/>
          <p:cNvSpPr txBox="1">
            <a:spLocks noChangeArrowheads="1"/>
          </p:cNvSpPr>
          <p:nvPr/>
        </p:nvSpPr>
        <p:spPr bwMode="auto">
          <a:xfrm>
            <a:off x="194604" y="1268413"/>
            <a:ext cx="317996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Steady and appropriate economic growth</a:t>
            </a:r>
            <a:endParaRPr lang="de-DE" dirty="0"/>
          </a:p>
        </p:txBody>
      </p:sp>
      <p:sp>
        <p:nvSpPr>
          <p:cNvPr id="472071" name="Text Box 7"/>
          <p:cNvSpPr txBox="1">
            <a:spLocks noChangeArrowheads="1"/>
          </p:cNvSpPr>
          <p:nvPr/>
        </p:nvSpPr>
        <p:spPr bwMode="auto">
          <a:xfrm>
            <a:off x="5306354" y="1268413"/>
            <a:ext cx="223680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External balance</a:t>
            </a:r>
            <a:endParaRPr lang="de-DE" dirty="0"/>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72252"/>
            <a:ext cx="7198949"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000" i="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i="1" dirty="0"/>
              <a:t>Law on the Promotion of Economic Stability and Growth</a:t>
            </a:r>
            <a:endParaRPr lang="de-DE" sz="2000" i="1" dirty="0"/>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8229438" cy="4524315"/>
          </a:xfrm>
          <a:prstGeom prst="rect">
            <a:avLst/>
          </a:prstGeom>
          <a:noFill/>
        </p:spPr>
        <p:txBody>
          <a:bodyPr wrap="square" rtlCol="0">
            <a:spAutoFit/>
          </a:bodyPr>
          <a:lstStyle/>
          <a:p>
            <a:pPr algn="ctr"/>
            <a:r>
              <a:rPr lang="de-DE" sz="2400" dirty="0"/>
              <a:t>§ 1</a:t>
            </a:r>
          </a:p>
          <a:p>
            <a:endParaRPr lang="de-DE" sz="2400" dirty="0"/>
          </a:p>
          <a:p>
            <a:r>
              <a:rPr lang="de-DE" sz="2000" dirty="0"/>
              <a:t>Bund und Länder haben bei ihren wirtschafts- und finanzpolitischen Maßnahmen die Erfordernisse des </a:t>
            </a:r>
            <a:r>
              <a:rPr lang="de-DE" sz="2000" b="1" dirty="0"/>
              <a:t>gesamtwirtschaftlichen Gleichgewichts</a:t>
            </a:r>
            <a:r>
              <a:rPr lang="de-DE" sz="2000" dirty="0"/>
              <a:t> zu beachten. Die Maßnahmen sind so zu treffen, dass sie im Rahmen der  marktwirtschaftlichen Ordnung gleichzeitig zur </a:t>
            </a:r>
            <a:r>
              <a:rPr lang="de-DE" sz="2000" b="1" dirty="0"/>
              <a:t>Stabilität des Preisniveaus</a:t>
            </a:r>
            <a:r>
              <a:rPr lang="de-DE" sz="2000" dirty="0"/>
              <a:t>, zu  einem </a:t>
            </a:r>
            <a:r>
              <a:rPr lang="de-DE" sz="2000" b="1" dirty="0"/>
              <a:t>hohen Beschäftigungsstand </a:t>
            </a:r>
            <a:r>
              <a:rPr lang="de-DE" sz="2000" dirty="0"/>
              <a:t>und </a:t>
            </a:r>
            <a:r>
              <a:rPr lang="de-DE" sz="2000" b="1" dirty="0"/>
              <a:t>außenwirtschaftlichem Gleichgewicht  </a:t>
            </a:r>
            <a:r>
              <a:rPr lang="de-DE" sz="2000" dirty="0"/>
              <a:t>bei </a:t>
            </a:r>
            <a:r>
              <a:rPr lang="de-DE" sz="2000" b="1" dirty="0"/>
              <a:t>stetigem und angemessenem Wirtschaftswachstum</a:t>
            </a:r>
            <a:r>
              <a:rPr lang="de-DE" sz="2000" dirty="0"/>
              <a:t>.</a:t>
            </a:r>
          </a:p>
          <a:p>
            <a:endParaRPr lang="de-DE" sz="2000" dirty="0"/>
          </a:p>
          <a:p>
            <a:r>
              <a:rPr lang="en-US" sz="2000" dirty="0"/>
              <a:t>The federal and state governments must take into account the requirements of macroeconomic balance in their economic and fiscal policy. The policy has to be within the framework of the market economy, they simultaneously contribute to </a:t>
            </a:r>
            <a:r>
              <a:rPr lang="en-US" sz="2000" b="1" dirty="0"/>
              <a:t>price stability</a:t>
            </a:r>
            <a:r>
              <a:rPr lang="en-US" sz="2000" dirty="0"/>
              <a:t>, a </a:t>
            </a:r>
            <a:r>
              <a:rPr lang="en-US" sz="2000" b="1" dirty="0"/>
              <a:t>high level of employment</a:t>
            </a:r>
            <a:r>
              <a:rPr lang="en-US" sz="2000" dirty="0"/>
              <a:t> and </a:t>
            </a:r>
            <a:r>
              <a:rPr lang="en-US" sz="2000" b="1" dirty="0"/>
              <a:t>external economic balance</a:t>
            </a:r>
            <a:r>
              <a:rPr lang="en-US" sz="2000" dirty="0"/>
              <a:t>, with </a:t>
            </a:r>
            <a:r>
              <a:rPr lang="en-US" sz="2000" b="1" dirty="0"/>
              <a:t>steady and appropriate economic growth</a:t>
            </a:r>
            <a:r>
              <a:rPr lang="en-US" sz="2000" dirty="0"/>
              <a:t>.</a:t>
            </a:r>
            <a:endParaRPr lang="de-DE" sz="2000" dirty="0"/>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2649" y="2396692"/>
            <a:ext cx="8995797"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Relative change of the nominal GDP compared to the previous period (year)</a:t>
            </a:r>
            <a:endParaRPr lang="de-DE" altLang="de-DE" sz="1600" dirty="0">
              <a:solidFill>
                <a:srgbClr val="000000"/>
              </a:solidFill>
            </a:endParaRPr>
          </a:p>
        </p:txBody>
      </p:sp>
      <p:sp>
        <p:nvSpPr>
          <p:cNvPr id="8" name="Text Box 3"/>
          <p:cNvSpPr txBox="1">
            <a:spLocks noChangeArrowheads="1"/>
          </p:cNvSpPr>
          <p:nvPr/>
        </p:nvSpPr>
        <p:spPr bwMode="auto">
          <a:xfrm>
            <a:off x="87749" y="3870306"/>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prices</a:t>
            </a:r>
            <a:endParaRPr lang="de-DE" altLang="de-DE" sz="1600" dirty="0">
              <a:solidFill>
                <a:srgbClr val="000000"/>
              </a:solidFill>
            </a:endParaRPr>
          </a:p>
        </p:txBody>
      </p:sp>
      <p:sp>
        <p:nvSpPr>
          <p:cNvPr id="9" name="Text Box 3"/>
          <p:cNvSpPr txBox="1">
            <a:spLocks noChangeArrowheads="1"/>
          </p:cNvSpPr>
          <p:nvPr/>
        </p:nvSpPr>
        <p:spPr bwMode="auto">
          <a:xfrm>
            <a:off x="4856426" y="3899152"/>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quantity</a:t>
            </a:r>
            <a:endParaRPr lang="de-DE" altLang="de-DE" sz="1600" dirty="0">
              <a:solidFill>
                <a:srgbClr val="000000"/>
              </a:solidFill>
            </a:endParaRPr>
          </a:p>
        </p:txBody>
      </p:sp>
      <p:sp>
        <p:nvSpPr>
          <p:cNvPr id="10" name="Text Box 3"/>
          <p:cNvSpPr txBox="1">
            <a:spLocks noChangeArrowheads="1"/>
          </p:cNvSpPr>
          <p:nvPr/>
        </p:nvSpPr>
        <p:spPr bwMode="auto">
          <a:xfrm>
            <a:off x="22650" y="5401612"/>
            <a:ext cx="8213674" cy="1316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dirty="0">
                <a:solidFill>
                  <a:srgbClr val="000000"/>
                </a:solidFill>
              </a:rPr>
              <a:t>In </a:t>
            </a:r>
            <a:r>
              <a:rPr lang="de-DE" altLang="de-DE" sz="1600" dirty="0" err="1">
                <a:solidFill>
                  <a:srgbClr val="000000"/>
                </a:solidFill>
              </a:rPr>
              <a:t>order</a:t>
            </a:r>
            <a:r>
              <a:rPr lang="de-DE" altLang="de-DE" sz="1600" dirty="0">
                <a:solidFill>
                  <a:srgbClr val="000000"/>
                </a:solidFill>
              </a:rPr>
              <a:t> to do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changes</a:t>
            </a:r>
            <a:r>
              <a:rPr lang="de-DE" altLang="de-DE" sz="1600" dirty="0">
                <a:solidFill>
                  <a:srgbClr val="000000"/>
                </a:solidFill>
              </a:rPr>
              <a:t> in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the</a:t>
            </a:r>
            <a:r>
              <a:rPr lang="de-DE" altLang="de-DE" sz="1600" dirty="0">
                <a:solidFill>
                  <a:srgbClr val="000000"/>
                </a:solidFill>
              </a:rPr>
              <a:t> </a:t>
            </a:r>
            <a:r>
              <a:rPr lang="de-DE" altLang="de-DE" sz="1600" b="1" dirty="0">
                <a:solidFill>
                  <a:srgbClr val="000000"/>
                </a:solidFill>
              </a:rPr>
              <a:t>real GDP </a:t>
            </a:r>
            <a:r>
              <a:rPr lang="de-DE" altLang="de-DE" sz="1600" dirty="0" err="1">
                <a:solidFill>
                  <a:srgbClr val="000000"/>
                </a:solidFill>
              </a:rPr>
              <a:t>is</a:t>
            </a:r>
            <a:r>
              <a:rPr lang="de-DE" altLang="de-DE" sz="1600" dirty="0">
                <a:solidFill>
                  <a:srgbClr val="000000"/>
                </a:solidFill>
              </a:rPr>
              <a:t> </a:t>
            </a:r>
            <a:r>
              <a:rPr lang="de-DE" altLang="de-DE" sz="1600" dirty="0" err="1">
                <a:solidFill>
                  <a:srgbClr val="000000"/>
                </a:solidFill>
              </a:rPr>
              <a:t>calculated</a:t>
            </a:r>
            <a:r>
              <a:rPr lang="de-DE" altLang="de-DE" sz="1600" dirty="0">
                <a:solidFill>
                  <a:srgbClr val="000000"/>
                </a:solidFill>
              </a:rPr>
              <a:t> </a:t>
            </a:r>
            <a:r>
              <a:rPr lang="de-DE" altLang="de-DE" sz="1600" dirty="0" err="1">
                <a:solidFill>
                  <a:srgbClr val="000000"/>
                </a:solidFill>
              </a:rPr>
              <a:t>with</a:t>
            </a:r>
            <a:r>
              <a:rPr lang="de-DE" altLang="de-DE" sz="1600" dirty="0">
                <a:solidFill>
                  <a:srgbClr val="000000"/>
                </a:solidFill>
              </a:rPr>
              <a:t> </a:t>
            </a:r>
            <a:r>
              <a:rPr lang="de-DE" altLang="de-DE" sz="1600" dirty="0" err="1">
                <a:solidFill>
                  <a:srgbClr val="000000"/>
                </a:solidFill>
              </a:rPr>
              <a:t>repected</a:t>
            </a:r>
            <a:r>
              <a:rPr lang="de-DE" altLang="de-DE" sz="1600" dirty="0">
                <a:solidFill>
                  <a:srgbClr val="000000"/>
                </a:solidFill>
              </a:rPr>
              <a:t> to </a:t>
            </a:r>
            <a:r>
              <a:rPr lang="de-DE" altLang="de-DE" sz="1600" dirty="0" err="1">
                <a:solidFill>
                  <a:srgbClr val="000000"/>
                </a:solidFill>
              </a:rPr>
              <a:t>the</a:t>
            </a:r>
            <a:r>
              <a:rPr lang="de-DE" altLang="de-DE" sz="1600" dirty="0">
                <a:solidFill>
                  <a:srgbClr val="000000"/>
                </a:solidFill>
              </a:rPr>
              <a:t> </a:t>
            </a:r>
            <a:r>
              <a:rPr lang="de-DE" altLang="de-DE" sz="1600" b="1" dirty="0" err="1">
                <a:solidFill>
                  <a:srgbClr val="000000"/>
                </a:solidFill>
              </a:rPr>
              <a:t>prices</a:t>
            </a:r>
            <a:r>
              <a:rPr lang="de-DE" altLang="de-DE" sz="1600" b="1" dirty="0">
                <a:solidFill>
                  <a:srgbClr val="000000"/>
                </a:solidFill>
              </a:rPr>
              <a:t> </a:t>
            </a:r>
            <a:r>
              <a:rPr lang="de-DE" altLang="de-DE" sz="1600" b="1" dirty="0" err="1">
                <a:solidFill>
                  <a:srgbClr val="000000"/>
                </a:solidFill>
              </a:rPr>
              <a:t>of</a:t>
            </a:r>
            <a:r>
              <a:rPr lang="de-DE" altLang="de-DE" sz="1600" b="1" dirty="0">
                <a:solidFill>
                  <a:srgbClr val="000000"/>
                </a:solidFill>
              </a:rPr>
              <a:t> </a:t>
            </a:r>
            <a:r>
              <a:rPr lang="de-DE" altLang="de-DE" sz="1600" b="1" dirty="0" err="1">
                <a:solidFill>
                  <a:srgbClr val="000000"/>
                </a:solidFill>
              </a:rPr>
              <a:t>the</a:t>
            </a:r>
            <a:r>
              <a:rPr lang="de-DE" altLang="de-DE" sz="1600" b="1" dirty="0">
                <a:solidFill>
                  <a:srgbClr val="000000"/>
                </a:solidFill>
              </a:rPr>
              <a:t> </a:t>
            </a:r>
            <a:r>
              <a:rPr lang="de-DE" altLang="de-DE" sz="1600" b="1" dirty="0" err="1">
                <a:solidFill>
                  <a:srgbClr val="000000"/>
                </a:solidFill>
              </a:rPr>
              <a:t>previous</a:t>
            </a:r>
            <a:r>
              <a:rPr lang="de-DE" altLang="de-DE" sz="1600" b="1" dirty="0">
                <a:solidFill>
                  <a:srgbClr val="000000"/>
                </a:solidFill>
              </a:rPr>
              <a:t> </a:t>
            </a:r>
            <a:r>
              <a:rPr lang="de-DE" altLang="de-DE" sz="1600" b="1" dirty="0" err="1">
                <a:solidFill>
                  <a:srgbClr val="000000"/>
                </a:solidFill>
              </a:rPr>
              <a:t>year</a:t>
            </a:r>
            <a:r>
              <a:rPr lang="de-DE" altLang="de-DE" sz="1600" b="1" dirty="0">
                <a:solidFill>
                  <a:srgbClr val="000000"/>
                </a:solidFill>
              </a:rPr>
              <a:t>,</a:t>
            </a:r>
          </a:p>
          <a:p>
            <a:pPr algn="ctr" eaLnBrk="1" hangingPunct="1">
              <a:buClrTx/>
            </a:pPr>
            <a:endParaRPr lang="de-DE" altLang="de-DE" sz="1600" dirty="0">
              <a:solidFill>
                <a:srgbClr val="000000"/>
              </a:solidFill>
            </a:endParaRPr>
          </a:p>
          <a:p>
            <a:pPr algn="ctr" eaLnBrk="1" hangingPunct="1">
              <a:buClrTx/>
            </a:pPr>
            <a:r>
              <a:rPr lang="de-DE" altLang="de-DE" sz="1600" dirty="0" err="1">
                <a:solidFill>
                  <a:srgbClr val="000000"/>
                </a:solidFill>
              </a:rPr>
              <a:t>Since</a:t>
            </a:r>
            <a:r>
              <a:rPr lang="de-DE" altLang="de-DE" sz="1600" dirty="0">
                <a:solidFill>
                  <a:srgbClr val="000000"/>
                </a:solidFill>
              </a:rPr>
              <a:t> </a:t>
            </a:r>
            <a:r>
              <a:rPr lang="de-DE" altLang="de-DE" sz="1600" dirty="0" err="1">
                <a:solidFill>
                  <a:srgbClr val="000000"/>
                </a:solidFill>
              </a:rPr>
              <a:t>only</a:t>
            </a:r>
            <a:r>
              <a:rPr lang="de-DE" altLang="de-DE" sz="1600" dirty="0">
                <a:solidFill>
                  <a:srgbClr val="000000"/>
                </a:solidFill>
              </a:rPr>
              <a:t> a </a:t>
            </a:r>
            <a:r>
              <a:rPr lang="de-DE" altLang="de-DE" sz="1600" dirty="0" err="1">
                <a:solidFill>
                  <a:srgbClr val="000000"/>
                </a:solidFill>
              </a:rPr>
              <a:t>change</a:t>
            </a:r>
            <a:r>
              <a:rPr lang="de-DE" altLang="de-DE" sz="1600" dirty="0">
                <a:solidFill>
                  <a:srgbClr val="000000"/>
                </a:solidFill>
              </a:rPr>
              <a:t> </a:t>
            </a:r>
            <a:r>
              <a:rPr lang="de-DE" altLang="de-DE" sz="1600" dirty="0" err="1">
                <a:solidFill>
                  <a:srgbClr val="000000"/>
                </a:solidFill>
              </a:rPr>
              <a:t>because</a:t>
            </a:r>
            <a:r>
              <a:rPr lang="de-DE" altLang="de-DE" sz="1600" dirty="0">
                <a:solidFill>
                  <a:srgbClr val="000000"/>
                </a:solidFill>
              </a:rPr>
              <a:t> </a:t>
            </a:r>
            <a:r>
              <a:rPr lang="de-DE" altLang="de-DE" sz="1600" dirty="0" err="1">
                <a:solidFill>
                  <a:srgbClr val="000000"/>
                </a:solidFill>
              </a:rPr>
              <a:t>higher</a:t>
            </a:r>
            <a:r>
              <a:rPr lang="de-DE" altLang="de-DE" sz="1600" dirty="0">
                <a:solidFill>
                  <a:srgbClr val="000000"/>
                </a:solidFill>
              </a:rPr>
              <a:t>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does</a:t>
            </a:r>
            <a:r>
              <a:rPr lang="de-DE" altLang="de-DE" sz="1600" dirty="0">
                <a:solidFill>
                  <a:srgbClr val="000000"/>
                </a:solidFill>
              </a:rPr>
              <a:t>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for</a:t>
            </a:r>
            <a:r>
              <a:rPr lang="de-DE" altLang="de-DE" sz="1600" dirty="0">
                <a:solidFill>
                  <a:srgbClr val="000000"/>
                </a:solidFill>
              </a:rPr>
              <a:t> an </a:t>
            </a:r>
            <a:r>
              <a:rPr lang="de-DE" altLang="de-DE" sz="1600" dirty="0" err="1">
                <a:solidFill>
                  <a:srgbClr val="000000"/>
                </a:solidFill>
              </a:rPr>
              <a:t>increase</a:t>
            </a:r>
            <a:r>
              <a:rPr lang="de-DE" altLang="de-DE" sz="1600" dirty="0">
                <a:solidFill>
                  <a:srgbClr val="000000"/>
                </a:solidFill>
              </a:rPr>
              <a:t> </a:t>
            </a:r>
            <a:r>
              <a:rPr lang="de-DE" altLang="de-DE" sz="1600" dirty="0" err="1">
                <a:solidFill>
                  <a:srgbClr val="000000"/>
                </a:solidFill>
              </a:rPr>
              <a:t>of</a:t>
            </a:r>
            <a:r>
              <a:rPr lang="de-DE" altLang="de-DE" sz="1600" dirty="0">
                <a:solidFill>
                  <a:srgbClr val="000000"/>
                </a:solidFill>
              </a:rPr>
              <a:t> </a:t>
            </a:r>
            <a:r>
              <a:rPr lang="de-DE" altLang="de-DE" sz="1600" dirty="0" err="1">
                <a:solidFill>
                  <a:srgbClr val="000000"/>
                </a:solidFill>
              </a:rPr>
              <a:t>overall</a:t>
            </a:r>
            <a:r>
              <a:rPr lang="de-DE" altLang="de-DE" sz="1600" dirty="0">
                <a:solidFill>
                  <a:srgbClr val="000000"/>
                </a:solidFill>
              </a:rPr>
              <a:t> </a:t>
            </a:r>
            <a:r>
              <a:rPr lang="de-DE" altLang="de-DE" sz="1600" dirty="0" err="1">
                <a:solidFill>
                  <a:srgbClr val="000000"/>
                </a:solidFill>
              </a:rPr>
              <a:t>economic</a:t>
            </a:r>
            <a:r>
              <a:rPr lang="de-DE" altLang="de-DE" sz="1600" dirty="0">
                <a:solidFill>
                  <a:srgbClr val="000000"/>
                </a:solidFill>
              </a:rPr>
              <a:t> </a:t>
            </a:r>
            <a:r>
              <a:rPr lang="de-DE" altLang="de-DE" sz="1600" dirty="0" err="1">
                <a:solidFill>
                  <a:srgbClr val="000000"/>
                </a:solidFill>
              </a:rPr>
              <a:t>performance</a:t>
            </a:r>
            <a:r>
              <a:rPr lang="de-DE" altLang="de-DE" sz="1600" dirty="0">
                <a:solidFill>
                  <a:srgbClr val="000000"/>
                </a:solidFill>
              </a:rPr>
              <a:t>!</a:t>
            </a:r>
          </a:p>
        </p:txBody>
      </p:sp>
      <p:cxnSp>
        <p:nvCxnSpPr>
          <p:cNvPr id="4" name="Gerade Verbindung mit Pfeil 3"/>
          <p:cNvCxnSpPr/>
          <p:nvPr/>
        </p:nvCxnSpPr>
        <p:spPr>
          <a:xfrm flipH="1">
            <a:off x="2635399" y="326421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3293066"/>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5488274" y="476667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91271" y="4716103"/>
            <a:ext cx="1119966"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sz="1600"/>
          </a:p>
        </p:txBody>
      </p:sp>
      <p:sp>
        <p:nvSpPr>
          <p:cNvPr id="2" name="Text Box 3">
            <a:extLst>
              <a:ext uri="{FF2B5EF4-FFF2-40B4-BE49-F238E27FC236}">
                <a16:creationId xmlns:a16="http://schemas.microsoft.com/office/drawing/2014/main" id="{48CC5434-2EFF-0B3A-F3DD-EFA6620D8283}"/>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800" dirty="0">
                <a:solidFill>
                  <a:srgbClr val="000000"/>
                </a:solidFill>
              </a:rPr>
              <a:t>When measuring overall economic performance, the question arises as to how to deal with a situation in which the value of GDP in monetary units or euros increases solely due to price inflation.</a:t>
            </a:r>
          </a:p>
          <a:p>
            <a:pPr eaLnBrk="1" hangingPunct="1">
              <a:buClrTx/>
            </a:pPr>
            <a:endParaRPr lang="en-US" altLang="de-DE" sz="1800" dirty="0">
              <a:solidFill>
                <a:srgbClr val="000000"/>
              </a:solidFill>
            </a:endParaRPr>
          </a:p>
          <a:p>
            <a:pPr eaLnBrk="1" hangingPunct="1">
              <a:buClrTx/>
            </a:pPr>
            <a:r>
              <a:rPr lang="en-US" altLang="de-DE" sz="1800" dirty="0">
                <a:solidFill>
                  <a:srgbClr val="000000"/>
                </a:solidFill>
              </a:rPr>
              <a:t>-&gt; Therefor we distinguish between </a:t>
            </a:r>
            <a:r>
              <a:rPr lang="en-US" altLang="de-DE" sz="1800" b="1" dirty="0">
                <a:solidFill>
                  <a:srgbClr val="000000"/>
                </a:solidFill>
              </a:rPr>
              <a:t>nominal and real economic growth.</a:t>
            </a:r>
            <a:endParaRPr lang="de-DE" altLang="de-DE" sz="1800" b="1" dirty="0">
              <a:solidFill>
                <a:srgbClr val="000000"/>
              </a:solidFill>
            </a:endParaRPr>
          </a:p>
        </p:txBody>
      </p:sp>
      <p:sp>
        <p:nvSpPr>
          <p:cNvPr id="3" name="Rectangle 2">
            <a:extLst>
              <a:ext uri="{FF2B5EF4-FFF2-40B4-BE49-F238E27FC236}">
                <a16:creationId xmlns:a16="http://schemas.microsoft.com/office/drawing/2014/main" id="{43AE2AFF-9C81-8595-8AB7-C7ED69E69F87}"/>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a:t>Steady and appropriate economic growth</a:t>
            </a:r>
            <a:endParaRPr lang="en-US" sz="2400" b="1" dirty="0"/>
          </a:p>
        </p:txBody>
      </p:sp>
      <p:sp>
        <p:nvSpPr>
          <p:cNvPr id="478211" name="Text Box 3"/>
          <p:cNvSpPr txBox="1">
            <a:spLocks noChangeArrowheads="1"/>
          </p:cNvSpPr>
          <p:nvPr/>
        </p:nvSpPr>
        <p:spPr bwMode="auto">
          <a:xfrm>
            <a:off x="552202" y="290319"/>
            <a:ext cx="11639798" cy="3172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2000" u="sng">
                <a:solidFill>
                  <a:schemeClr val="tx1"/>
                </a:solidFill>
              </a:rPr>
              <a:t>Indicators</a:t>
            </a:r>
            <a:endParaRPr lang="de-DE" sz="2000" u="sng" dirty="0">
              <a:solidFill>
                <a:schemeClr val="tx1"/>
              </a:solidFill>
            </a:endParaRPr>
          </a:p>
          <a:p>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change of overall economic performance, not including singular changes in prices (price adjusted GDP)</a:t>
            </a:r>
            <a:endParaRPr lang="de-DE" sz="2000" dirty="0">
              <a:solidFill>
                <a:schemeClr val="tx1"/>
              </a:solidFill>
            </a:endParaRPr>
          </a:p>
          <a:p>
            <a:pPr>
              <a:buFontTx/>
              <a:buChar char="•"/>
            </a:pPr>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 per capita</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since in general new inhabitants will increase GDP, we also to adjust for population growth</a:t>
            </a:r>
            <a:endParaRPr lang="de-DE" sz="2000" dirty="0">
              <a:solidFill>
                <a:schemeClr val="tx1"/>
              </a:solidFill>
            </a:endParaRPr>
          </a:p>
          <a:p>
            <a:endParaRPr lang="de-DE" sz="2000" dirty="0">
              <a:solidFill>
                <a:schemeClr val="tx1"/>
              </a:solidFill>
            </a:endParaRPr>
          </a:p>
          <a:p>
            <a:r>
              <a:rPr lang="de-DE" sz="2000" dirty="0">
                <a:solidFill>
                  <a:schemeClr val="tx1"/>
                </a:solidFill>
                <a:cs typeface="Times New Roman" pitchFamily="18" charset="0"/>
              </a:rPr>
              <a:t>→	</a:t>
            </a:r>
            <a:r>
              <a:rPr lang="de-DE" sz="2000">
                <a:solidFill>
                  <a:schemeClr val="tx1"/>
                </a:solidFill>
              </a:rPr>
              <a:t>In developed countries an growth rate of GDP of roughly </a:t>
            </a:r>
            <a:r>
              <a:rPr lang="de-DE" sz="2000" dirty="0">
                <a:solidFill>
                  <a:schemeClr val="tx1"/>
                </a:solidFill>
              </a:rPr>
              <a:t>1%-3</a:t>
            </a:r>
            <a:r>
              <a:rPr lang="de-DE" sz="2000">
                <a:solidFill>
                  <a:schemeClr val="tx1"/>
                </a:solidFill>
              </a:rPr>
              <a:t>% p.a. is claimed to be appropriate on average, without high volatily around this traget growth rate.</a:t>
            </a:r>
            <a:endParaRPr lang="de-DE" sz="2000" dirty="0">
              <a:solidFill>
                <a:schemeClr val="tx1"/>
              </a:solidFill>
            </a:endParaRP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a:t>Source: </a:t>
            </a:r>
            <a:r>
              <a:rPr lang="de-DE" sz="1400" dirty="0"/>
              <a:t>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D25E193F-0047-4477-0ED0-6A1222643F1C}"/>
              </a:ext>
            </a:extLst>
          </p:cNvPr>
          <p:cNvPicPr>
            <a:picLocks noChangeAspect="1"/>
          </p:cNvPicPr>
          <p:nvPr/>
        </p:nvPicPr>
        <p:blipFill>
          <a:blip r:embed="rId3"/>
          <a:stretch>
            <a:fillRect/>
          </a:stretch>
        </p:blipFill>
        <p:spPr>
          <a:xfrm>
            <a:off x="870402" y="3580309"/>
            <a:ext cx="6391051" cy="2950707"/>
          </a:xfrm>
          <a:prstGeom prst="rect">
            <a:avLst/>
          </a:prstGeom>
        </p:spPr>
      </p:pic>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Calculating real GDP</a:t>
            </a:r>
            <a:endParaRPr sz="2540" dirty="0"/>
          </a:p>
        </p:txBody>
      </p:sp>
      <p:sp>
        <p:nvSpPr>
          <p:cNvPr id="7" name="Text Box 3"/>
          <p:cNvSpPr txBox="1">
            <a:spLocks noChangeArrowheads="1"/>
          </p:cNvSpPr>
          <p:nvPr/>
        </p:nvSpPr>
        <p:spPr bwMode="auto">
          <a:xfrm>
            <a:off x="488740" y="957495"/>
            <a:ext cx="7155193" cy="5625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Since 2005 real GDP is calculated via a chain index (</a:t>
            </a:r>
            <a:r>
              <a:rPr lang="de-DE" altLang="de-DE" sz="1800" b="1">
                <a:solidFill>
                  <a:srgbClr val="000000"/>
                </a:solidFill>
              </a:rPr>
              <a:t>caution, in many textbooks and in the web real GDP is explained due to a fixed price bases, but this is wrong!</a:t>
            </a:r>
            <a:r>
              <a:rPr lang="de-DE" altLang="de-DE" sz="1800">
                <a:solidFill>
                  <a:srgbClr val="000000"/>
                </a:solidFill>
              </a:rPr>
              <a:t>).</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Real GDP </a:t>
            </a:r>
            <a:r>
              <a:rPr lang="en-US" altLang="de-DE" sz="1800">
                <a:solidFill>
                  <a:srgbClr val="000000"/>
                </a:solidFill>
              </a:rPr>
              <a:t>is the value of final goods and services calculated via constant prices of the previous year.</a:t>
            </a:r>
            <a:r>
              <a:rPr lang="de-DE" altLang="de-DE" sz="1800">
                <a:solidFill>
                  <a:srgbClr val="000000"/>
                </a:solidFill>
              </a:rPr>
              <a:t> We set a base year in time t wird equal to Index</a:t>
            </a:r>
            <a:r>
              <a:rPr lang="de-DE" altLang="de-DE" sz="1800" baseline="-25000">
                <a:solidFill>
                  <a:srgbClr val="000000"/>
                </a:solidFill>
              </a:rPr>
              <a:t>real</a:t>
            </a:r>
            <a:r>
              <a:rPr lang="de-DE" altLang="de-DE" sz="1800" dirty="0">
                <a:solidFill>
                  <a:srgbClr val="000000"/>
                </a:solidFill>
              </a:rPr>
              <a:t>(t)=</a:t>
            </a:r>
            <a:r>
              <a:rPr lang="de-DE" altLang="de-DE" sz="1800">
                <a:solidFill>
                  <a:srgbClr val="000000"/>
                </a:solidFill>
              </a:rPr>
              <a:t>100 and the indices of the following years are the calculated recursively</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1) in prices of </a:t>
            </a:r>
            <a:r>
              <a:rPr lang="de-DE" altLang="de-DE" sz="1800" dirty="0">
                <a:solidFill>
                  <a:srgbClr val="000000"/>
                </a:solidFill>
              </a:rPr>
              <a:t>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 in prices of </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with </a:t>
            </a:r>
            <a:r>
              <a:rPr lang="de-DE" altLang="de-DE" sz="1800" dirty="0">
                <a:solidFill>
                  <a:srgbClr val="000000"/>
                </a:solidFill>
              </a:rPr>
              <a:t>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baseline="-25000">
                <a:solidFill>
                  <a:srgbClr val="000000"/>
                </a:solidFill>
              </a:rPr>
              <a:t>,</a:t>
            </a:r>
            <a:r>
              <a:rPr lang="de-DE" altLang="de-DE" sz="1800">
                <a:solidFill>
                  <a:srgbClr val="000000"/>
                </a:solidFill>
              </a:rPr>
              <a:t>… prices of goods an services </a:t>
            </a:r>
            <a:r>
              <a:rPr lang="de-DE" altLang="de-DE" sz="1800" dirty="0">
                <a:solidFill>
                  <a:srgbClr val="000000"/>
                </a:solidFill>
              </a:rPr>
              <a:t>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a:solidFill>
                  <a:srgbClr val="000000"/>
                </a:solidFill>
              </a:rPr>
              <a:t>,…  quantities of goods an services </a:t>
            </a:r>
            <a:r>
              <a:rPr lang="de-DE" altLang="de-DE" sz="1800" dirty="0">
                <a:solidFill>
                  <a:srgbClr val="000000"/>
                </a:solidFill>
              </a:rPr>
              <a:t>1,2</a:t>
            </a:r>
            <a:r>
              <a:rPr lang="de-DE" altLang="de-DE" sz="1800">
                <a:solidFill>
                  <a:srgbClr val="000000"/>
                </a:solidFill>
              </a:rPr>
              <a:t>,…  and time t</a:t>
            </a:r>
            <a:endParaRPr lang="de-DE" altLang="de-DE" sz="1800" dirty="0">
              <a:solidFill>
                <a:srgbClr val="000000"/>
              </a:solidFill>
            </a:endParaRPr>
          </a:p>
        </p:txBody>
      </p:sp>
      <p:cxnSp>
        <p:nvCxnSpPr>
          <p:cNvPr id="4" name="Gerade Verbindung 3"/>
          <p:cNvCxnSpPr/>
          <p:nvPr/>
        </p:nvCxnSpPr>
        <p:spPr>
          <a:xfrm>
            <a:off x="3500100" y="392743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500988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62828" y="0"/>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Real economic growth and GDP-Deflator</a:t>
            </a:r>
            <a:endParaRPr sz="2540" dirty="0"/>
          </a:p>
        </p:txBody>
      </p:sp>
      <p:sp>
        <p:nvSpPr>
          <p:cNvPr id="7" name="Text Box 3"/>
          <p:cNvSpPr txBox="1">
            <a:spLocks noChangeArrowheads="1"/>
          </p:cNvSpPr>
          <p:nvPr/>
        </p:nvSpPr>
        <p:spPr bwMode="auto">
          <a:xfrm>
            <a:off x="178932" y="794899"/>
            <a:ext cx="8397032" cy="5960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a:solidFill>
                  <a:srgbClr val="000000"/>
                </a:solidFill>
              </a:rPr>
              <a:t>Real economic change is the realtive change of the chain-index of real GDP:</a:t>
            </a:r>
            <a:endParaRPr lang="de-DE" altLang="de-DE" sz="2000" dirty="0">
              <a:solidFill>
                <a:srgbClr val="000000"/>
              </a:solidFill>
            </a:endParaRPr>
          </a:p>
          <a:p>
            <a:pPr eaLnBrk="1" hangingPunct="1">
              <a:buClrTx/>
            </a:pPr>
            <a:endParaRPr lang="de-DE" altLang="de-DE" sz="200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(t-1)</a:t>
            </a:r>
          </a:p>
          <a:p>
            <a:pPr eaLnBrk="1" hangingPunct="1">
              <a:buClrTx/>
            </a:pPr>
            <a:r>
              <a:rPr lang="de-DE" altLang="de-DE" sz="2000">
                <a:solidFill>
                  <a:srgbClr val="000000"/>
                </a:solidFill>
              </a:rPr>
              <a:t>Real economic growth  </a:t>
            </a:r>
            <a:r>
              <a:rPr lang="de-DE" altLang="de-DE" sz="2000" dirty="0">
                <a:solidFill>
                  <a:srgbClr val="000000"/>
                </a:solidFill>
              </a:rPr>
              <a:t>= g(t)=   </a:t>
            </a: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a:t>
            </a:r>
            <a:r>
              <a:rPr lang="de-DE" altLang="de-DE" sz="2000">
                <a:solidFill>
                  <a:srgbClr val="000000"/>
                </a:solidFill>
              </a:rPr>
              <a:t> GDP-Index</a:t>
            </a:r>
            <a:r>
              <a:rPr lang="de-DE" altLang="de-DE" sz="2000" baseline="-2500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a:solidFill>
                  <a:srgbClr val="000000"/>
                </a:solidFill>
              </a:rPr>
              <a:t>The relative change of the BIP-Deflator represents the pure price effectof the realative change of nominal GDP</a:t>
            </a:r>
          </a:p>
          <a:p>
            <a:pPr eaLnBrk="1" hangingPunct="1">
              <a:buClrTx/>
            </a:pPr>
            <a:endParaRPr lang="de-DE" altLang="de-DE" sz="2000">
              <a:solidFill>
                <a:srgbClr val="000000"/>
              </a:solidFill>
            </a:endParaRPr>
          </a:p>
          <a:p>
            <a:pPr eaLnBrk="1" hangingPunct="1">
              <a:buClrTx/>
            </a:pPr>
            <a:r>
              <a:rPr lang="de-DE" altLang="de-DE" sz="2000">
                <a:solidFill>
                  <a:srgbClr val="000000"/>
                </a:solidFill>
              </a:rPr>
              <a:t>(in opposite to case, if real GDP would be calculated via a fixed price base, since then, the BIP-Deflator itself represents the price effect, </a:t>
            </a:r>
            <a:r>
              <a:rPr lang="de-DE" altLang="de-DE" sz="2000" b="1">
                <a:solidFill>
                  <a:srgbClr val="000000"/>
                </a:solidFill>
              </a:rPr>
              <a:t>be careful, if you read other text books!</a:t>
            </a:r>
            <a:r>
              <a:rPr lang="de-DE" altLang="de-DE" sz="2000">
                <a:solidFill>
                  <a:srgbClr val="000000"/>
                </a:solidFill>
              </a:rPr>
              <a:t>)</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Example</a:t>
            </a:r>
            <a:endParaRPr sz="3266" dirty="0"/>
          </a:p>
        </p:txBody>
      </p:sp>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Objekt 1">
            <a:extLst>
              <a:ext uri="{FF2B5EF4-FFF2-40B4-BE49-F238E27FC236}">
                <a16:creationId xmlns:a16="http://schemas.microsoft.com/office/drawing/2014/main" id="{ABC9120A-7EA6-D5FE-57FC-12B19F66AC13}"/>
              </a:ext>
            </a:extLst>
          </p:cNvPr>
          <p:cNvGraphicFramePr>
            <a:graphicFrameLocks noChangeAspect="1"/>
          </p:cNvGraphicFramePr>
          <p:nvPr>
            <p:extLst>
              <p:ext uri="{D42A27DB-BD31-4B8C-83A1-F6EECF244321}">
                <p14:modId xmlns:p14="http://schemas.microsoft.com/office/powerpoint/2010/main" val="3433792150"/>
              </p:ext>
            </p:extLst>
          </p:nvPr>
        </p:nvGraphicFramePr>
        <p:xfrm>
          <a:off x="520700" y="849313"/>
          <a:ext cx="10526713" cy="2619375"/>
        </p:xfrm>
        <a:graphic>
          <a:graphicData uri="http://schemas.openxmlformats.org/presentationml/2006/ole">
            <mc:AlternateContent xmlns:mc="http://schemas.openxmlformats.org/markup-compatibility/2006">
              <mc:Choice xmlns:v="urn:schemas-microsoft-com:vml" Requires="v">
                <p:oleObj spid="_x0000_s1027" name="Worksheet" r:id="rId4" imgW="7035891" imgH="1847741" progId="Excel.Sheet.12">
                  <p:embed/>
                </p:oleObj>
              </mc:Choice>
              <mc:Fallback>
                <p:oleObj name="Worksheet" r:id="rId4" imgW="7035891" imgH="1847741" progId="Excel.Sheet.12">
                  <p:embed/>
                  <p:pic>
                    <p:nvPicPr>
                      <p:cNvPr id="2" name="Objekt 1">
                        <a:extLst>
                          <a:ext uri="{FF2B5EF4-FFF2-40B4-BE49-F238E27FC236}">
                            <a16:creationId xmlns:a16="http://schemas.microsoft.com/office/drawing/2014/main" id="{ABC9120A-7EA6-D5FE-57FC-12B19F66AC13}"/>
                          </a:ext>
                        </a:extLst>
                      </p:cNvPr>
                      <p:cNvPicPr/>
                      <p:nvPr/>
                    </p:nvPicPr>
                    <p:blipFill>
                      <a:blip r:embed="rId5"/>
                      <a:stretch>
                        <a:fillRect/>
                      </a:stretch>
                    </p:blipFill>
                    <p:spPr>
                      <a:xfrm>
                        <a:off x="520700" y="849313"/>
                        <a:ext cx="10526713" cy="2619375"/>
                      </a:xfrm>
                      <a:prstGeom prst="rect">
                        <a:avLst/>
                      </a:prstGeom>
                    </p:spPr>
                  </p:pic>
                </p:oleObj>
              </mc:Fallback>
            </mc:AlternateContent>
          </a:graphicData>
        </a:graphic>
      </p:graphicFrame>
    </p:spTree>
    <p:extLst>
      <p:ext uri="{BB962C8B-B14F-4D97-AF65-F5344CB8AC3E}">
        <p14:creationId xmlns:p14="http://schemas.microsoft.com/office/powerpoint/2010/main" val="409490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a:solidFill>
                  <a:srgbClr val="000000"/>
                </a:solidFill>
                <a:latin typeface="Arial"/>
              </a:rPr>
              <a:t>Nominal and real economic growth (Germany)</a:t>
            </a:r>
            <a:endParaRPr sz="2540" dirty="0"/>
          </a:p>
        </p:txBody>
      </p:sp>
      <p:sp>
        <p:nvSpPr>
          <p:cNvPr id="8" name="Textfeld 7"/>
          <p:cNvSpPr txBox="1"/>
          <p:nvPr/>
        </p:nvSpPr>
        <p:spPr>
          <a:xfrm>
            <a:off x="732013" y="5978027"/>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61561DA-8BE9-6B7E-F466-E3C574C9A182}"/>
              </a:ext>
            </a:extLst>
          </p:cNvPr>
          <p:cNvPicPr>
            <a:picLocks noChangeAspect="1"/>
          </p:cNvPicPr>
          <p:nvPr/>
        </p:nvPicPr>
        <p:blipFill>
          <a:blip r:embed="rId3"/>
          <a:stretch>
            <a:fillRect/>
          </a:stretch>
        </p:blipFill>
        <p:spPr>
          <a:xfrm>
            <a:off x="425570" y="849122"/>
            <a:ext cx="7619654" cy="4794032"/>
          </a:xfrm>
          <a:prstGeom prst="rect">
            <a:avLst/>
          </a:prstGeom>
        </p:spPr>
      </p:pic>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a:t>Relative change of the GDP-Deflator (Germany)</a:t>
            </a:r>
            <a:endParaRPr lang="de-DE" sz="2540" dirty="0"/>
          </a:p>
        </p:txBody>
      </p:sp>
      <p:sp>
        <p:nvSpPr>
          <p:cNvPr id="8" name="Textfeld 7"/>
          <p:cNvSpPr txBox="1"/>
          <p:nvPr/>
        </p:nvSpPr>
        <p:spPr>
          <a:xfrm>
            <a:off x="2106351" y="6164193"/>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10" name="Rechteck 9">
            <a:extLst>
              <a:ext uri="{FF2B5EF4-FFF2-40B4-BE49-F238E27FC236}">
                <a16:creationId xmlns:a16="http://schemas.microsoft.com/office/drawing/2014/main" id="{9395EECD-4647-450E-AE65-01DE3ECDAF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D161C67-A55F-699F-574F-801D88C03C8E}"/>
              </a:ext>
            </a:extLst>
          </p:cNvPr>
          <p:cNvPicPr>
            <a:picLocks noChangeAspect="1"/>
          </p:cNvPicPr>
          <p:nvPr/>
        </p:nvPicPr>
        <p:blipFill>
          <a:blip r:embed="rId3"/>
          <a:stretch>
            <a:fillRect/>
          </a:stretch>
        </p:blipFill>
        <p:spPr>
          <a:xfrm>
            <a:off x="686813" y="849122"/>
            <a:ext cx="7723466" cy="4859347"/>
          </a:xfrm>
          <a:prstGeom prst="rect">
            <a:avLst/>
          </a:prstGeom>
        </p:spPr>
      </p:pic>
    </p:spTree>
    <p:extLst>
      <p:ext uri="{BB962C8B-B14F-4D97-AF65-F5344CB8AC3E}">
        <p14:creationId xmlns:p14="http://schemas.microsoft.com/office/powerpoint/2010/main" val="300806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Nominale GDP/real GDP/GDP-Deflator</a:t>
            </a:r>
            <a:endParaRPr lang="de-DE" sz="3266" dirty="0"/>
          </a:p>
        </p:txBody>
      </p:sp>
      <p:sp>
        <p:nvSpPr>
          <p:cNvPr id="7" name="Text Box 3"/>
          <p:cNvSpPr txBox="1">
            <a:spLocks noChangeArrowheads="1"/>
          </p:cNvSpPr>
          <p:nvPr/>
        </p:nvSpPr>
        <p:spPr bwMode="auto">
          <a:xfrm>
            <a:off x="86451" y="1151352"/>
            <a:ext cx="8603154" cy="3436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nominal GDP represents changes in prices and quantities.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real GDP represents changes in quantities and therefore counts for the change of economic performance</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With the realtive change of the GDP-Deflator we can correct nominal growth in order to obtain real growth</a:t>
            </a:r>
            <a:endParaRPr lang="de-DE" altLang="de-DE" sz="2177" dirty="0">
              <a:solidFill>
                <a:srgbClr val="000000"/>
              </a:solidFill>
            </a:endParaRP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362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a:t>Difference of economic growth measured via real GDP and real GDP per capita (Germany)</a:t>
            </a:r>
            <a:endParaRPr lang="de-DE" sz="2000" b="1" dirty="0"/>
          </a:p>
        </p:txBody>
      </p:sp>
      <p:sp>
        <p:nvSpPr>
          <p:cNvPr id="480260" name="Text Box 4"/>
          <p:cNvSpPr txBox="1">
            <a:spLocks noChangeArrowheads="1"/>
          </p:cNvSpPr>
          <p:nvPr/>
        </p:nvSpPr>
        <p:spPr bwMode="auto">
          <a:xfrm>
            <a:off x="1558925" y="6021389"/>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E77E392-4458-1330-AE41-65D8D9DD0EA3}"/>
              </a:ext>
            </a:extLst>
          </p:cNvPr>
          <p:cNvPicPr>
            <a:picLocks noChangeAspect="1"/>
          </p:cNvPicPr>
          <p:nvPr/>
        </p:nvPicPr>
        <p:blipFill>
          <a:blip r:embed="rId3"/>
          <a:stretch>
            <a:fillRect/>
          </a:stretch>
        </p:blipFill>
        <p:spPr>
          <a:xfrm>
            <a:off x="222068" y="996414"/>
            <a:ext cx="8168395" cy="4748560"/>
          </a:xfrm>
          <a:prstGeom prst="rect">
            <a:avLst/>
          </a:prstGeom>
        </p:spPr>
      </p:pic>
    </p:spTree>
    <p:extLst>
      <p:ext uri="{BB962C8B-B14F-4D97-AF65-F5344CB8AC3E}">
        <p14:creationId xmlns:p14="http://schemas.microsoft.com/office/powerpoint/2010/main" val="139826957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Why price level stabiliy?</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68883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u="sng" dirty="0" err="1"/>
              <a:t>reasons</a:t>
            </a:r>
            <a:r>
              <a:rPr lang="de-DE" sz="2400" b="1" u="sng" dirty="0"/>
              <a:t>:</a:t>
            </a:r>
          </a:p>
          <a:p>
            <a:endParaRPr lang="de-DE" sz="2400" dirty="0"/>
          </a:p>
          <a:p>
            <a:pPr>
              <a:buFontTx/>
              <a:buChar char="•"/>
            </a:pPr>
            <a:r>
              <a:rPr lang="de-DE" sz="2400" dirty="0"/>
              <a:t> In a </a:t>
            </a:r>
            <a:r>
              <a:rPr lang="de-DE" sz="2400" dirty="0" err="1"/>
              <a:t>market</a:t>
            </a:r>
            <a:r>
              <a:rPr lang="de-DE" sz="2400" dirty="0"/>
              <a:t> </a:t>
            </a:r>
            <a:r>
              <a:rPr lang="de-DE" sz="2400" dirty="0" err="1"/>
              <a:t>economy</a:t>
            </a:r>
            <a:r>
              <a:rPr lang="de-DE" sz="2400" dirty="0"/>
              <a:t> </a:t>
            </a:r>
            <a:r>
              <a:rPr lang="de-DE" sz="2400" dirty="0" err="1"/>
              <a:t>price</a:t>
            </a:r>
            <a:r>
              <a:rPr lang="de-DE" sz="2400" dirty="0"/>
              <a:t> </a:t>
            </a:r>
            <a:r>
              <a:rPr lang="de-DE" sz="2400" dirty="0" err="1"/>
              <a:t>give</a:t>
            </a:r>
            <a:r>
              <a:rPr lang="de-DE" sz="2400" dirty="0"/>
              <a:t> </a:t>
            </a:r>
            <a:r>
              <a:rPr lang="de-DE" sz="2400" dirty="0" err="1"/>
              <a:t>the</a:t>
            </a:r>
            <a:r>
              <a:rPr lang="de-DE" sz="2400" dirty="0"/>
              <a:t> </a:t>
            </a:r>
            <a:r>
              <a:rPr lang="de-DE" sz="2400" dirty="0" err="1"/>
              <a:t>signal</a:t>
            </a:r>
            <a:r>
              <a:rPr lang="de-DE" sz="2400" dirty="0"/>
              <a:t> </a:t>
            </a:r>
            <a:r>
              <a:rPr lang="de-DE" sz="2400" dirty="0" err="1"/>
              <a:t>of</a:t>
            </a:r>
            <a:r>
              <a:rPr lang="de-DE" sz="2400" dirty="0"/>
              <a:t> </a:t>
            </a:r>
            <a:r>
              <a:rPr lang="de-DE" sz="2400" dirty="0" err="1"/>
              <a:t>scarcity</a:t>
            </a:r>
            <a:r>
              <a:rPr lang="de-DE" sz="2400" dirty="0"/>
              <a:t> </a:t>
            </a:r>
            <a:r>
              <a:rPr lang="de-DE" sz="2400" dirty="0" err="1"/>
              <a:t>of</a:t>
            </a:r>
            <a:r>
              <a:rPr lang="de-DE" sz="2400" dirty="0"/>
              <a:t> </a:t>
            </a:r>
            <a:r>
              <a:rPr lang="de-DE" sz="2400" dirty="0" err="1"/>
              <a:t>goods</a:t>
            </a:r>
            <a:r>
              <a:rPr lang="de-DE" sz="2400" dirty="0"/>
              <a:t> and </a:t>
            </a:r>
            <a:r>
              <a:rPr lang="de-DE" sz="2400" dirty="0" err="1"/>
              <a:t>services</a:t>
            </a:r>
            <a:r>
              <a:rPr lang="de-DE" sz="2400" dirty="0"/>
              <a:t>, </a:t>
            </a:r>
            <a:r>
              <a:rPr lang="de-DE" sz="2400" dirty="0" err="1"/>
              <a:t>therefore</a:t>
            </a:r>
            <a:r>
              <a:rPr lang="de-DE" sz="2400" dirty="0"/>
              <a:t> </a:t>
            </a:r>
            <a:r>
              <a:rPr lang="de-DE" sz="2400" dirty="0" err="1"/>
              <a:t>the</a:t>
            </a:r>
            <a:r>
              <a:rPr lang="de-DE" sz="2400" dirty="0"/>
              <a:t> </a:t>
            </a:r>
            <a:r>
              <a:rPr lang="de-DE" sz="2400" dirty="0" err="1"/>
              <a:t>overall</a:t>
            </a:r>
            <a:r>
              <a:rPr lang="de-DE" sz="2400" dirty="0"/>
              <a:t> </a:t>
            </a:r>
            <a:r>
              <a:rPr lang="de-DE" sz="2400" dirty="0" err="1"/>
              <a:t>price</a:t>
            </a:r>
            <a:r>
              <a:rPr lang="de-DE" sz="2400" dirty="0"/>
              <a:t> </a:t>
            </a:r>
            <a:r>
              <a:rPr lang="de-DE" sz="2400" dirty="0" err="1"/>
              <a:t>level</a:t>
            </a:r>
            <a:r>
              <a:rPr lang="de-DE" sz="2400" dirty="0"/>
              <a:t> </a:t>
            </a:r>
            <a:r>
              <a:rPr lang="de-DE" sz="2400" dirty="0" err="1"/>
              <a:t>should</a:t>
            </a:r>
            <a:r>
              <a:rPr lang="de-DE" sz="2400" dirty="0"/>
              <a:t> not to </a:t>
            </a:r>
            <a:r>
              <a:rPr lang="de-DE" sz="2400" dirty="0" err="1"/>
              <a:t>be</a:t>
            </a:r>
            <a:r>
              <a:rPr lang="de-DE" sz="2400" dirty="0"/>
              <a:t> to volatile.</a:t>
            </a:r>
          </a:p>
          <a:p>
            <a:pPr>
              <a:buFontTx/>
              <a:buChar char="•"/>
            </a:pPr>
            <a:endParaRPr lang="de-DE" sz="2400" dirty="0"/>
          </a:p>
          <a:p>
            <a:pPr>
              <a:buFontTx/>
              <a:buChar char="•"/>
            </a:pPr>
            <a:r>
              <a:rPr lang="de-DE" sz="2400" dirty="0"/>
              <a:t> </a:t>
            </a:r>
            <a:r>
              <a:rPr lang="de-DE" sz="2400" dirty="0" err="1"/>
              <a:t>preservation</a:t>
            </a:r>
            <a:r>
              <a:rPr lang="de-DE" sz="2400" dirty="0"/>
              <a:t> </a:t>
            </a:r>
            <a:r>
              <a:rPr lang="de-DE" sz="2400" dirty="0" err="1"/>
              <a:t>of</a:t>
            </a:r>
            <a:r>
              <a:rPr lang="de-DE" sz="2400" dirty="0"/>
              <a:t> </a:t>
            </a:r>
            <a:r>
              <a:rPr lang="de-DE" sz="2400" dirty="0" err="1"/>
              <a:t>the</a:t>
            </a:r>
            <a:r>
              <a:rPr lang="de-DE" sz="2400" dirty="0"/>
              <a:t> </a:t>
            </a:r>
            <a:r>
              <a:rPr lang="de-DE" sz="2400" dirty="0" err="1"/>
              <a:t>value</a:t>
            </a:r>
            <a:r>
              <a:rPr lang="de-DE" sz="2400" dirty="0"/>
              <a:t> </a:t>
            </a:r>
            <a:r>
              <a:rPr lang="de-DE" sz="2400" dirty="0" err="1"/>
              <a:t>of</a:t>
            </a:r>
            <a:r>
              <a:rPr lang="de-DE" sz="2400" dirty="0"/>
              <a:t> </a:t>
            </a:r>
            <a:r>
              <a:rPr lang="de-DE" sz="2400" dirty="0" err="1"/>
              <a:t>money</a:t>
            </a:r>
            <a:r>
              <a:rPr lang="de-DE" sz="2400" dirty="0"/>
              <a:t> </a:t>
            </a:r>
            <a:r>
              <a:rPr lang="de-DE" sz="2400" dirty="0" err="1"/>
              <a:t>over</a:t>
            </a:r>
            <a:r>
              <a:rPr lang="de-DE" sz="2400" dirty="0"/>
              <a:t> time</a:t>
            </a:r>
          </a:p>
          <a:p>
            <a:pPr>
              <a:buFontTx/>
              <a:buChar char="•"/>
            </a:pPr>
            <a:endParaRPr lang="de-DE" sz="2400" dirty="0"/>
          </a:p>
          <a:p>
            <a:pPr>
              <a:buFontTx/>
              <a:buChar char="•"/>
            </a:pPr>
            <a:r>
              <a:rPr lang="de-DE" sz="2400" dirty="0"/>
              <a:t> </a:t>
            </a:r>
            <a:r>
              <a:rPr lang="de-DE" sz="2400" dirty="0" err="1"/>
              <a:t>Avoiding</a:t>
            </a:r>
            <a:r>
              <a:rPr lang="de-DE" sz="2400" dirty="0"/>
              <a:t> </a:t>
            </a:r>
            <a:r>
              <a:rPr lang="de-DE" sz="2400" dirty="0" err="1"/>
              <a:t>transaction</a:t>
            </a:r>
            <a:r>
              <a:rPr lang="de-DE" sz="2400" dirty="0"/>
              <a:t> </a:t>
            </a:r>
            <a:r>
              <a:rPr lang="de-DE" sz="2400" dirty="0" err="1"/>
              <a:t>cost</a:t>
            </a:r>
            <a:r>
              <a:rPr lang="de-DE" sz="2400" dirty="0"/>
              <a:t> </a:t>
            </a:r>
            <a:r>
              <a:rPr lang="de-DE" sz="2400" dirty="0" err="1"/>
              <a:t>because</a:t>
            </a:r>
            <a:r>
              <a:rPr lang="de-DE" sz="2400" dirty="0"/>
              <a:t> </a:t>
            </a:r>
            <a:r>
              <a:rPr lang="de-DE" sz="2400" dirty="0" err="1"/>
              <a:t>of</a:t>
            </a:r>
            <a:r>
              <a:rPr lang="de-DE" sz="2400" dirty="0"/>
              <a:t> </a:t>
            </a:r>
            <a:r>
              <a:rPr lang="de-DE" sz="2400" dirty="0" err="1"/>
              <a:t>new</a:t>
            </a:r>
            <a:r>
              <a:rPr lang="de-DE" sz="2400" dirty="0"/>
              <a:t> </a:t>
            </a:r>
            <a:r>
              <a:rPr lang="de-DE" sz="2400" dirty="0" err="1"/>
              <a:t>price</a:t>
            </a:r>
            <a:r>
              <a:rPr lang="de-DE" sz="2400" dirty="0"/>
              <a:t> </a:t>
            </a:r>
            <a:r>
              <a:rPr lang="de-DE" sz="2400" dirty="0" err="1"/>
              <a:t>declarations</a:t>
            </a:r>
            <a:r>
              <a:rPr lang="de-DE" sz="2400" dirty="0"/>
              <a:t> (</a:t>
            </a:r>
            <a:r>
              <a:rPr lang="de-DE" sz="2400" dirty="0" err="1"/>
              <a:t>menue</a:t>
            </a:r>
            <a:r>
              <a:rPr lang="de-DE" sz="2400" dirty="0"/>
              <a:t> </a:t>
            </a:r>
            <a:r>
              <a:rPr lang="de-DE" sz="2400" dirty="0" err="1"/>
              <a:t>costs</a:t>
            </a:r>
            <a:r>
              <a:rPr lang="de-DE" sz="2400" dirty="0"/>
              <a:t>)</a:t>
            </a:r>
          </a:p>
          <a:p>
            <a:pPr>
              <a:buFontTx/>
              <a:buChar char="•"/>
            </a:pPr>
            <a:endParaRPr lang="de-DE" sz="2400" dirty="0"/>
          </a:p>
          <a:p>
            <a:pPr>
              <a:buFontTx/>
              <a:buChar char="•"/>
            </a:pPr>
            <a:r>
              <a:rPr lang="de-DE" sz="2400" dirty="0"/>
              <a:t> </a:t>
            </a:r>
            <a:r>
              <a:rPr lang="de-DE" sz="2400" dirty="0" err="1"/>
              <a:t>Injustice</a:t>
            </a:r>
            <a:r>
              <a:rPr lang="de-DE" sz="2400" dirty="0"/>
              <a:t> in </a:t>
            </a:r>
            <a:r>
              <a:rPr lang="de-DE" sz="2400" dirty="0" err="1"/>
              <a:t>the</a:t>
            </a:r>
            <a:r>
              <a:rPr lang="de-DE" sz="2400" dirty="0"/>
              <a:t> </a:t>
            </a:r>
            <a:r>
              <a:rPr lang="de-DE" sz="2400" dirty="0" err="1"/>
              <a:t>creditor-debtor</a:t>
            </a:r>
            <a:r>
              <a:rPr lang="de-DE" sz="2400" dirty="0"/>
              <a:t> </a:t>
            </a:r>
            <a:r>
              <a:rPr lang="de-DE" sz="2400" dirty="0" err="1"/>
              <a:t>relationship</a:t>
            </a:r>
            <a:endParaRPr lang="de-DE" sz="2400" dirty="0"/>
          </a:p>
          <a:p>
            <a:pPr>
              <a:buFontTx/>
              <a:buChar char="•"/>
            </a:pPr>
            <a:endParaRPr lang="de-DE" sz="2400" dirty="0"/>
          </a:p>
          <a:p>
            <a:pPr>
              <a:buFontTx/>
              <a:buChar char="•"/>
            </a:pPr>
            <a:r>
              <a:rPr lang="de-DE" sz="2400" dirty="0"/>
              <a:t> </a:t>
            </a:r>
            <a:r>
              <a:rPr lang="de-DE" sz="2400" dirty="0" err="1"/>
              <a:t>Stable</a:t>
            </a:r>
            <a:r>
              <a:rPr lang="de-DE" sz="2400" dirty="0"/>
              <a:t> </a:t>
            </a:r>
            <a:r>
              <a:rPr lang="de-DE" sz="2400" dirty="0" err="1"/>
              <a:t>decisions</a:t>
            </a:r>
            <a:r>
              <a:rPr lang="de-DE" sz="2400" dirty="0"/>
              <a:t> </a:t>
            </a:r>
            <a:r>
              <a:rPr lang="de-DE" sz="2400" dirty="0" err="1"/>
              <a:t>between</a:t>
            </a:r>
            <a:r>
              <a:rPr lang="de-DE" sz="2400" dirty="0"/>
              <a:t> </a:t>
            </a:r>
            <a:r>
              <a:rPr lang="de-DE" sz="2400" dirty="0" err="1"/>
              <a:t>consumption</a:t>
            </a:r>
            <a:r>
              <a:rPr lang="de-DE" sz="2400" dirty="0"/>
              <a:t> and </a:t>
            </a:r>
            <a:r>
              <a:rPr lang="de-DE" sz="2400" dirty="0" err="1"/>
              <a:t>saving</a:t>
            </a:r>
            <a:endParaRPr lang="de-DE" sz="2400" dirty="0"/>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Measuring the value of money</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230832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a:t>In order to determine the puchasing power of money we cannot only look at single prices. Therefore we calculate an average of many prices.</a:t>
            </a:r>
            <a:endParaRPr lang="de-DE" sz="2400" dirty="0"/>
          </a:p>
          <a:p>
            <a:endParaRPr lang="de-DE" sz="2400" dirty="0"/>
          </a:p>
          <a:p>
            <a:r>
              <a:rPr lang="de-DE" sz="2400" dirty="0">
                <a:cs typeface="Times New Roman" pitchFamily="18" charset="0"/>
              </a:rPr>
              <a:t>→</a:t>
            </a:r>
            <a:r>
              <a:rPr lang="de-DE" sz="2400">
                <a:cs typeface="Times New Roman" pitchFamily="18" charset="0"/>
              </a:rPr>
              <a:t>	The value of money is measured in a price index. This price 	index is base on representative choice of a basket of single goods.</a:t>
            </a:r>
            <a:endParaRPr lang="de-DE" sz="2400" dirty="0"/>
          </a:p>
          <a:p>
            <a:endParaRPr lang="de-DE" sz="2400" dirty="0"/>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616684" y="827688"/>
            <a:ext cx="9299475"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a:solidFill>
                  <a:srgbClr val="000000"/>
                </a:solidFill>
              </a:rPr>
              <a:t>Choice of the basket of single goods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Determine the relevant goods and services, a representative household is consuming</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Weighting the goods due to their significanse in the consumption plan of the representative household</a:t>
            </a:r>
            <a:endParaRPr lang="de-DE" altLang="de-DE" sz="2540" dirty="0">
              <a:solidFill>
                <a:srgbClr val="000000"/>
              </a:solidFill>
            </a:endParaRP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81112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a:solidFill>
                  <a:srgbClr val="000000"/>
                </a:solidFill>
              </a:rPr>
              <a:t>Dertermine the prices: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Looking up the prices of the goods in the chosen basket for a given time t.</a:t>
            </a:r>
            <a:endParaRPr lang="de-DE" altLang="de-DE" sz="2540" dirty="0">
              <a:solidFill>
                <a:srgbClr val="000000"/>
              </a:solidFill>
            </a:endParaRPr>
          </a:p>
        </p:txBody>
      </p:sp>
      <p:sp>
        <p:nvSpPr>
          <p:cNvPr id="5" name="Text Box 3"/>
          <p:cNvSpPr txBox="1">
            <a:spLocks noChangeArrowheads="1"/>
          </p:cNvSpPr>
          <p:nvPr/>
        </p:nvSpPr>
        <p:spPr bwMode="auto">
          <a:xfrm>
            <a:off x="506265" y="459784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a:solidFill>
                  <a:srgbClr val="000000"/>
                </a:solidFill>
              </a:rPr>
              <a:t>Value of the basket:</a:t>
            </a:r>
            <a:endParaRPr lang="de-DE" altLang="de-DE" sz="2540" dirty="0">
              <a:solidFill>
                <a:srgbClr val="000000"/>
              </a:solidFill>
            </a:endParaRPr>
          </a:p>
          <a:p>
            <a:pPr marL="829544" lvl="1" indent="-414772" eaLnBrk="1" hangingPunct="1">
              <a:buClrTx/>
              <a:buFont typeface="Symbol" panose="05050102010706020507" pitchFamily="18" charset="2"/>
              <a:buChar char="-"/>
            </a:pPr>
            <a:r>
              <a:rPr lang="de-DE" altLang="de-DE" sz="2540">
                <a:solidFill>
                  <a:srgbClr val="000000"/>
                </a:solidFill>
              </a:rPr>
              <a:t>Multiply the determined prices with the chosen weight.  Summing up give the Value of the basket for the given time t.</a:t>
            </a:r>
            <a:endParaRPr lang="de-DE" altLang="de-DE" sz="2540" dirty="0">
              <a:solidFill>
                <a:srgbClr val="000000"/>
              </a:solidFill>
            </a:endParaRP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a:solidFill>
                  <a:srgbClr val="000000"/>
                </a:solidFill>
              </a:rPr>
              <a:t>Choose a base year t</a:t>
            </a:r>
            <a:r>
              <a:rPr lang="de-DE" altLang="de-DE" sz="2540" baseline="-25000">
                <a:solidFill>
                  <a:srgbClr val="000000"/>
                </a:solidFill>
              </a:rPr>
              <a:t>0</a:t>
            </a:r>
            <a:r>
              <a:rPr lang="de-DE" altLang="de-DE" sz="2540">
                <a:solidFill>
                  <a:srgbClr val="000000"/>
                </a:solidFill>
              </a:rPr>
              <a:t> :</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The Price-Index of  the base year t</a:t>
            </a:r>
            <a:r>
              <a:rPr lang="de-DE" altLang="de-DE" sz="2540" baseline="-25000">
                <a:solidFill>
                  <a:srgbClr val="000000"/>
                </a:solidFill>
              </a:rPr>
              <a:t>0 </a:t>
            </a:r>
            <a:r>
              <a:rPr lang="de-DE" altLang="de-DE" sz="2540">
                <a:solidFill>
                  <a:srgbClr val="000000"/>
                </a:solidFill>
              </a:rPr>
              <a:t>is set to 100.</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Index of time t is calculated as value of the basket at time t divided by the value of the basket in t</a:t>
            </a:r>
            <a:r>
              <a:rPr lang="de-DE" altLang="de-DE" sz="2540" baseline="-25000">
                <a:solidFill>
                  <a:srgbClr val="000000"/>
                </a:solidFill>
              </a:rPr>
              <a:t>0</a:t>
            </a:r>
            <a:r>
              <a:rPr lang="de-DE" altLang="de-DE" sz="2540">
                <a:solidFill>
                  <a:srgbClr val="000000"/>
                </a:solidFill>
              </a:rPr>
              <a:t> multiplied by 100</a:t>
            </a:r>
            <a:endParaRPr lang="de-DE" altLang="de-DE" sz="2540" dirty="0">
              <a:solidFill>
                <a:srgbClr val="000000"/>
              </a:solidFill>
            </a:endParaRP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a:solidFill>
                  <a:srgbClr val="000000"/>
                </a:solidFill>
              </a:rPr>
              <a:t>Calculating inflation:</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Inflation equals the rate of change of the Price-Index.</a:t>
            </a:r>
            <a:endParaRPr lang="de-DE" altLang="de-DE" sz="2540" dirty="0">
              <a:solidFill>
                <a:srgbClr val="000000"/>
              </a:solidFill>
            </a:endParaRP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5" y="0"/>
            <a:ext cx="8827321" cy="744941"/>
          </a:xfrm>
          <a:prstGeom prst="rect">
            <a:avLst/>
          </a:prstGeom>
          <a:noFill/>
          <a:ln>
            <a:noFill/>
          </a:ln>
        </p:spPr>
        <p:txBody>
          <a:bodyPr lIns="81646" tIns="40823" rIns="81646" bIns="40823" anchor="ctr" anchorCtr="1"/>
          <a:lstStyle/>
          <a:p>
            <a:r>
              <a:rPr lang="de-DE" sz="3266" b="1"/>
              <a:t>Harmonized Indices of consumer Prices (HICP)</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a:solidFill>
                      <a:srgbClr val="000000"/>
                    </a:solidFill>
                  </a:rPr>
                  <a:t>Definition Eurostat:</a:t>
                </a:r>
              </a:p>
              <a:p>
                <a:pPr eaLnBrk="1" hangingPunct="1">
                  <a:buClrTx/>
                </a:pPr>
                <a:r>
                  <a:rPr lang="en-US" altLang="de-DE" sz="2540">
                    <a:solidFill>
                      <a:srgbClr val="000000"/>
                    </a:solidFill>
                  </a:rPr>
                  <a:t>The Harmonised Indices of Consumer Prices (HICP) measure the changes over time in the prices of consumer goods and services acquired by households. They give a comparable measure of inflation as they are calculated according to harmonised definitions. Data is available on a monthly and annual basis, broken down by detailed consumption categories.</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𝐻𝐼𝐶𝑃</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Weight of i-th good</a:t>
                </a:r>
                <a:endParaRPr lang="de-DE" altLang="de-DE" sz="2540" dirty="0">
                  <a:solidFill>
                    <a:srgbClr val="000000"/>
                  </a:solidFill>
                </a:endParaRP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Price of i-th good</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978"/>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hlinkClick r:id="rId4"/>
              </a:rPr>
              <a:t>A personal inflation calculator</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Weighting</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Price level stability </a:t>
            </a:r>
            <a:endParaRPr lang="de-DE" sz="2400" b="1" dirty="0"/>
          </a:p>
        </p:txBody>
      </p:sp>
      <p:sp>
        <p:nvSpPr>
          <p:cNvPr id="482307" name="Text Box 3"/>
          <p:cNvSpPr txBox="1">
            <a:spLocks noChangeArrowheads="1"/>
          </p:cNvSpPr>
          <p:nvPr/>
        </p:nvSpPr>
        <p:spPr bwMode="auto">
          <a:xfrm>
            <a:off x="253695" y="792231"/>
            <a:ext cx="8501344" cy="47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a:solidFill>
                  <a:schemeClr val="tx1"/>
                </a:solidFill>
              </a:rPr>
              <a:t>Price level stability is in general calculated via the consumer price index (</a:t>
            </a:r>
            <a:r>
              <a:rPr lang="de-DE" dirty="0">
                <a:solidFill>
                  <a:schemeClr val="tx1"/>
                </a:solidFill>
              </a:rPr>
              <a:t>C</a:t>
            </a:r>
            <a:r>
              <a:rPr lang="de-DE">
                <a:solidFill>
                  <a:schemeClr val="tx1"/>
                </a:solidFill>
              </a:rPr>
              <a:t>PI) or in the Eurozone the harmonized consumer price index (HCPI</a:t>
            </a:r>
            <a:r>
              <a:rPr lang="de-DE" dirty="0">
                <a:solidFill>
                  <a:schemeClr val="tx1"/>
                </a:solidFill>
              </a:rPr>
              <a:t>).</a:t>
            </a:r>
          </a:p>
          <a:p>
            <a:endParaRPr lang="de-DE" dirty="0">
              <a:solidFill>
                <a:schemeClr val="tx1"/>
              </a:solidFill>
            </a:endParaRPr>
          </a:p>
          <a:p>
            <a:endParaRPr lang="de-DE" dirty="0">
              <a:solidFill>
                <a:schemeClr val="tx1"/>
              </a:solidFill>
            </a:endParaRPr>
          </a:p>
          <a:p>
            <a:r>
              <a:rPr lang="de-DE" u="sng">
                <a:solidFill>
                  <a:schemeClr val="tx1"/>
                </a:solidFill>
              </a:rPr>
              <a:t>Definition of price level stability of the European central bank:</a:t>
            </a:r>
            <a:endParaRPr lang="de-DE" u="sng" dirty="0">
              <a:solidFill>
                <a:schemeClr val="tx1"/>
              </a:solidFill>
            </a:endParaRPr>
          </a:p>
          <a:p>
            <a:endParaRPr lang="de-DE" dirty="0">
              <a:solidFill>
                <a:schemeClr val="tx1"/>
              </a:solidFill>
            </a:endParaRPr>
          </a:p>
          <a:p>
            <a:r>
              <a:rPr lang="de-DE" sz="2200" dirty="0">
                <a:solidFill>
                  <a:schemeClr val="tx1"/>
                </a:solidFill>
              </a:rPr>
              <a:t>	</a:t>
            </a:r>
            <a:r>
              <a:rPr lang="de-DE" sz="2200">
                <a:solidFill>
                  <a:schemeClr val="tx1"/>
                </a:solidFill>
              </a:rPr>
              <a:t>	</a:t>
            </a:r>
            <a:r>
              <a:rPr lang="en-US" sz="2200">
                <a:solidFill>
                  <a:schemeClr val="tx1"/>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a:t>
            </a:r>
            <a:r>
              <a:rPr lang="de-DE" sz="2000">
                <a:solidFill>
                  <a:schemeClr val="tx1"/>
                </a:solidFill>
              </a:rPr>
              <a:t> </a:t>
            </a:r>
            <a:endParaRPr lang="de-DE" sz="2000" dirty="0">
              <a:solidFill>
                <a:schemeClr val="tx1"/>
              </a:solidFill>
            </a:endParaRP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3202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Inflation</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rPr>
                  <a:t>The inflation rate is the relative change of CPI with respect to the previous year. :</a:t>
                </a:r>
                <a:endParaRPr lang="de-DE" altLang="de-DE" sz="2540" dirty="0">
                  <a:solidFill>
                    <a:srgbClr val="000000"/>
                  </a:solidFill>
                </a:endParaRP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b="0" i="1" smtClean="0">
                            <a:solidFill>
                              <a:srgbClr val="000000"/>
                            </a:solidFill>
                            <a:latin typeface="Cambria Math" panose="02040503050406030204" pitchFamily="18" charset="0"/>
                          </a:rPr>
                        </m:ctrlPr>
                      </m:fPr>
                      <m:num>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a:t>
                </a:r>
                <a:r>
                  <a:rPr lang="de-DE" altLang="de-DE" sz="2540">
                    <a:solidFill>
                      <a:srgbClr val="000000"/>
                    </a:solidFill>
                  </a:rPr>
                  <a:t>: time index </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34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5937" cy="4078288"/>
        </p:xfrm>
        <a:graphic>
          <a:graphicData uri="http://schemas.openxmlformats.org/presentationml/2006/ole">
            <mc:AlternateContent xmlns:mc="http://schemas.openxmlformats.org/markup-compatibility/2006">
              <mc:Choice xmlns:v="urn:schemas-microsoft-com:vml" Requires="v">
                <p:oleObj spid="_x0000_s2051" name="Worksheet" r:id="rId4" imgW="6102313" imgH="2330538" progId="Excel.Sheet.12">
                  <p:embed/>
                </p:oleObj>
              </mc:Choice>
              <mc:Fallback>
                <p:oleObj name="Worksheet" r:id="rId4" imgW="6102313" imgH="2330538" progId="Excel.Sheet.12">
                  <p:embed/>
                  <p:pic>
                    <p:nvPicPr>
                      <p:cNvPr id="2" name="Objekt 1"/>
                      <p:cNvPicPr/>
                      <p:nvPr/>
                    </p:nvPicPr>
                    <p:blipFill>
                      <a:blip r:embed="rId5"/>
                      <a:stretch>
                        <a:fillRect/>
                      </a:stretch>
                    </p:blipFill>
                    <p:spPr>
                      <a:xfrm>
                        <a:off x="668338" y="949325"/>
                        <a:ext cx="10675937" cy="4078288"/>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Calcuate the price index 2017 </a:t>
            </a:r>
            <a:r>
              <a:rPr lang="de-DE" altLang="de-DE" sz="1800" dirty="0">
                <a:solidFill>
                  <a:srgbClr val="000000"/>
                </a:solidFill>
              </a:rPr>
              <a:t>– 2019 (2017=100)</a:t>
            </a:r>
          </a:p>
          <a:p>
            <a:pPr eaLnBrk="1" hangingPunct="1">
              <a:buClrTx/>
            </a:pPr>
            <a:r>
              <a:rPr lang="de-DE" altLang="de-DE" sz="1800">
                <a:solidFill>
                  <a:srgbClr val="000000"/>
                </a:solidFill>
              </a:rPr>
              <a:t>Inflation rates </a:t>
            </a:r>
            <a:r>
              <a:rPr lang="de-DE" altLang="de-DE" sz="1800" dirty="0">
                <a:solidFill>
                  <a:srgbClr val="000000"/>
                </a:solidFill>
              </a:rPr>
              <a:t>2018 und 2019</a:t>
            </a:r>
            <a:r>
              <a:rPr lang="de-DE" altLang="de-DE" sz="1800">
                <a:solidFill>
                  <a:srgbClr val="000000"/>
                </a:solidFill>
              </a:rPr>
              <a:t>, and the average inflation 2018 </a:t>
            </a:r>
            <a:r>
              <a:rPr lang="de-DE" altLang="de-DE" sz="1800" dirty="0">
                <a:solidFill>
                  <a:srgbClr val="000000"/>
                </a:solidFill>
              </a:rPr>
              <a:t>– 2019.</a:t>
            </a:r>
          </a:p>
        </p:txBody>
      </p:sp>
    </p:spTree>
    <p:extLst>
      <p:ext uri="{BB962C8B-B14F-4D97-AF65-F5344CB8AC3E}">
        <p14:creationId xmlns:p14="http://schemas.microsoft.com/office/powerpoint/2010/main" val="109895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Different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97031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Consumer </a:t>
            </a:r>
            <a:r>
              <a:rPr lang="de-DE" dirty="0" err="1"/>
              <a:t>price</a:t>
            </a:r>
            <a:r>
              <a:rPr lang="de-DE" dirty="0"/>
              <a:t> </a:t>
            </a:r>
            <a:r>
              <a:rPr lang="de-DE" dirty="0" err="1"/>
              <a:t>index</a:t>
            </a:r>
            <a:r>
              <a:rPr lang="de-DE" dirty="0"/>
              <a:t> → </a:t>
            </a:r>
            <a:r>
              <a:rPr lang="de-DE" dirty="0" err="1"/>
              <a:t>general</a:t>
            </a:r>
            <a:r>
              <a:rPr lang="de-DE" dirty="0"/>
              <a:t> </a:t>
            </a:r>
            <a:r>
              <a:rPr lang="de-DE" dirty="0" err="1"/>
              <a:t>inflation</a:t>
            </a:r>
            <a:r>
              <a:rPr lang="de-DE" dirty="0"/>
              <a:t>, relevant </a:t>
            </a:r>
            <a:r>
              <a:rPr lang="de-DE" dirty="0" err="1"/>
              <a:t>for</a:t>
            </a:r>
            <a:r>
              <a:rPr lang="de-DE" dirty="0"/>
              <a:t> private </a:t>
            </a:r>
            <a:r>
              <a:rPr lang="de-DE" dirty="0" err="1"/>
              <a:t>consumption</a:t>
            </a:r>
            <a:endParaRPr lang="de-DE" dirty="0"/>
          </a:p>
          <a:p>
            <a:endParaRPr lang="de-DE" dirty="0"/>
          </a:p>
          <a:p>
            <a:endParaRPr lang="de-DE" dirty="0"/>
          </a:p>
          <a:p>
            <a:endParaRPr lang="de-DE" dirty="0"/>
          </a:p>
          <a:p>
            <a:r>
              <a:rPr lang="de-DE" dirty="0"/>
              <a:t>GDP-</a:t>
            </a:r>
            <a:r>
              <a:rPr lang="de-DE" dirty="0" err="1"/>
              <a:t>Deflator</a:t>
            </a:r>
            <a:r>
              <a:rPr lang="de-DE" dirty="0"/>
              <a:t> → Index </a:t>
            </a:r>
            <a:r>
              <a:rPr lang="de-DE" dirty="0" err="1"/>
              <a:t>for</a:t>
            </a:r>
            <a:r>
              <a:rPr lang="de-DE" dirty="0"/>
              <a:t> </a:t>
            </a:r>
            <a:r>
              <a:rPr lang="de-DE" dirty="0" err="1"/>
              <a:t>the</a:t>
            </a:r>
            <a:r>
              <a:rPr lang="de-DE" dirty="0"/>
              <a:t> </a:t>
            </a:r>
            <a:r>
              <a:rPr lang="de-DE" dirty="0" err="1"/>
              <a:t>whole</a:t>
            </a:r>
            <a:r>
              <a:rPr lang="de-DE" dirty="0"/>
              <a:t> </a:t>
            </a:r>
            <a:r>
              <a:rPr lang="de-DE" dirty="0" err="1"/>
              <a:t>economy</a:t>
            </a:r>
            <a:r>
              <a:rPr lang="de-DE" dirty="0"/>
              <a:t>, </a:t>
            </a:r>
            <a:r>
              <a:rPr lang="de-DE" dirty="0" err="1"/>
              <a:t>scope</a:t>
            </a:r>
            <a:r>
              <a:rPr lang="de-DE" dirty="0"/>
              <a:t> </a:t>
            </a:r>
            <a:r>
              <a:rPr lang="de-DE" dirty="0" err="1"/>
              <a:t>of</a:t>
            </a:r>
            <a:r>
              <a:rPr lang="de-DE" dirty="0"/>
              <a:t> </a:t>
            </a:r>
            <a:r>
              <a:rPr lang="de-DE" dirty="0" err="1"/>
              <a:t>distirbution</a:t>
            </a:r>
            <a:r>
              <a:rPr lang="de-DE" dirty="0"/>
              <a:t> in wage </a:t>
            </a:r>
            <a:r>
              <a:rPr lang="de-DE" dirty="0" err="1"/>
              <a:t>negotiations</a:t>
            </a:r>
            <a:endParaRPr lang="de-DE" dirty="0"/>
          </a:p>
          <a:p>
            <a:endParaRPr lang="de-DE" dirty="0"/>
          </a:p>
          <a:p>
            <a:endParaRPr lang="de-DE" dirty="0"/>
          </a:p>
          <a:p>
            <a:endParaRPr lang="de-DE" dirty="0"/>
          </a:p>
          <a:p>
            <a:r>
              <a:rPr lang="de-DE" dirty="0"/>
              <a:t>Export- and Import </a:t>
            </a:r>
            <a:r>
              <a:rPr lang="de-DE" dirty="0" err="1"/>
              <a:t>prices</a:t>
            </a:r>
            <a:r>
              <a:rPr lang="de-DE" dirty="0"/>
              <a:t> → Indices </a:t>
            </a:r>
            <a:r>
              <a:rPr lang="de-DE" dirty="0" err="1"/>
              <a:t>for</a:t>
            </a:r>
            <a:r>
              <a:rPr lang="de-DE" dirty="0"/>
              <a:t> international trade (relevant </a:t>
            </a:r>
            <a:r>
              <a:rPr lang="de-DE" dirty="0" err="1"/>
              <a:t>for</a:t>
            </a:r>
            <a:r>
              <a:rPr lang="de-DE" dirty="0"/>
              <a:t> „</a:t>
            </a:r>
            <a:r>
              <a:rPr lang="de-DE" dirty="0" err="1"/>
              <a:t>imported</a:t>
            </a:r>
            <a:r>
              <a:rPr lang="de-DE" dirty="0"/>
              <a:t>“ </a:t>
            </a:r>
            <a:r>
              <a:rPr lang="de-DE" dirty="0" err="1"/>
              <a:t>inflation</a:t>
            </a:r>
            <a:r>
              <a:rPr lang="de-DE" dirty="0"/>
              <a:t>)</a:t>
            </a:r>
          </a:p>
          <a:p>
            <a:endParaRPr lang="de-DE" dirty="0"/>
          </a:p>
          <a:p>
            <a:endParaRPr lang="de-DE" dirty="0"/>
          </a:p>
          <a:p>
            <a:endParaRPr lang="de-DE" dirty="0"/>
          </a:p>
          <a:p>
            <a:endParaRPr lang="de-DE" dirty="0"/>
          </a:p>
          <a:p>
            <a:r>
              <a:rPr lang="de-DE" dirty="0" err="1"/>
              <a:t>Wolesale</a:t>
            </a:r>
            <a:r>
              <a:rPr lang="de-DE" dirty="0"/>
              <a:t> </a:t>
            </a:r>
            <a:r>
              <a:rPr lang="de-DE" dirty="0" err="1"/>
              <a:t>price</a:t>
            </a:r>
            <a:r>
              <a:rPr lang="de-DE" dirty="0"/>
              <a:t> </a:t>
            </a:r>
            <a:r>
              <a:rPr lang="de-DE" dirty="0" err="1"/>
              <a:t>index</a:t>
            </a:r>
            <a:r>
              <a:rPr lang="de-DE" dirty="0"/>
              <a:t>→ Whole </a:t>
            </a:r>
            <a:r>
              <a:rPr lang="de-DE" dirty="0" err="1"/>
              <a:t>sale</a:t>
            </a:r>
            <a:r>
              <a:rPr lang="de-DE" dirty="0"/>
              <a:t> trade </a:t>
            </a:r>
            <a:r>
              <a:rPr lang="de-DE" dirty="0" err="1"/>
              <a:t>is</a:t>
            </a:r>
            <a:r>
              <a:rPr lang="de-DE" dirty="0"/>
              <a:t> </a:t>
            </a:r>
            <a:r>
              <a:rPr lang="de-DE" dirty="0" err="1"/>
              <a:t>some</a:t>
            </a:r>
            <a:r>
              <a:rPr lang="de-DE" dirty="0"/>
              <a:t> </a:t>
            </a:r>
            <a:r>
              <a:rPr lang="de-DE" dirty="0" err="1"/>
              <a:t>kind</a:t>
            </a:r>
            <a:r>
              <a:rPr lang="de-DE" dirty="0"/>
              <a:t> </a:t>
            </a:r>
            <a:r>
              <a:rPr lang="de-DE" dirty="0" err="1"/>
              <a:t>of</a:t>
            </a:r>
            <a:r>
              <a:rPr lang="de-DE" dirty="0"/>
              <a:t> an </a:t>
            </a:r>
            <a:r>
              <a:rPr lang="de-DE" dirty="0" err="1"/>
              <a:t>early</a:t>
            </a:r>
            <a:r>
              <a:rPr lang="de-DE" dirty="0"/>
              <a:t> </a:t>
            </a:r>
            <a:r>
              <a:rPr lang="de-DE" dirty="0" err="1"/>
              <a:t>indicator</a:t>
            </a:r>
            <a:r>
              <a:rPr lang="de-DE" dirty="0"/>
              <a:t> </a:t>
            </a:r>
            <a:r>
              <a:rPr lang="de-DE" dirty="0" err="1"/>
              <a:t>for</a:t>
            </a:r>
            <a:r>
              <a:rPr lang="de-DE" dirty="0"/>
              <a:t> </a:t>
            </a:r>
            <a:r>
              <a:rPr lang="de-DE" dirty="0" err="1"/>
              <a:t>inflation</a:t>
            </a:r>
            <a:r>
              <a:rPr lang="de-DE" dirty="0"/>
              <a:t> </a:t>
            </a:r>
            <a:r>
              <a:rPr lang="de-DE" dirty="0" err="1"/>
              <a:t>based</a:t>
            </a:r>
            <a:r>
              <a:rPr lang="de-DE" dirty="0"/>
              <a:t> on CPI.</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4392613" y="9774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Inflation Germany</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205051" y="4334585"/>
            <a:ext cx="140294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Destatis</a:t>
            </a:r>
            <a:endParaRPr lang="de-DE" sz="1400" dirty="0"/>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 Box 5">
            <a:extLst>
              <a:ext uri="{FF2B5EF4-FFF2-40B4-BE49-F238E27FC236}">
                <a16:creationId xmlns:a16="http://schemas.microsoft.com/office/drawing/2014/main" id="{9AEF68A6-255E-DB22-EEDC-5EBB2F56EF9A}"/>
              </a:ext>
            </a:extLst>
          </p:cNvPr>
          <p:cNvSpPr txBox="1">
            <a:spLocks noChangeArrowheads="1"/>
          </p:cNvSpPr>
          <p:nvPr/>
        </p:nvSpPr>
        <p:spPr bwMode="auto">
          <a:xfrm>
            <a:off x="1995487" y="342374"/>
            <a:ext cx="65562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Yearly</a:t>
            </a:r>
            <a:endParaRPr lang="de-DE" sz="1400" dirty="0"/>
          </a:p>
        </p:txBody>
      </p:sp>
      <p:sp>
        <p:nvSpPr>
          <p:cNvPr id="8" name="Text Box 5">
            <a:extLst>
              <a:ext uri="{FF2B5EF4-FFF2-40B4-BE49-F238E27FC236}">
                <a16:creationId xmlns:a16="http://schemas.microsoft.com/office/drawing/2014/main" id="{96FB6B54-5B4B-BD28-9FD1-6EF2BF51EF45}"/>
              </a:ext>
            </a:extLst>
          </p:cNvPr>
          <p:cNvSpPr txBox="1">
            <a:spLocks noChangeArrowheads="1"/>
          </p:cNvSpPr>
          <p:nvPr/>
        </p:nvSpPr>
        <p:spPr bwMode="auto">
          <a:xfrm>
            <a:off x="8496871" y="266117"/>
            <a:ext cx="105830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Monthy p.a.</a:t>
            </a:r>
            <a:endParaRPr lang="de-DE" sz="1400" dirty="0"/>
          </a:p>
        </p:txBody>
      </p:sp>
      <p:pic>
        <p:nvPicPr>
          <p:cNvPr id="4" name="Grafik 3">
            <a:extLst>
              <a:ext uri="{FF2B5EF4-FFF2-40B4-BE49-F238E27FC236}">
                <a16:creationId xmlns:a16="http://schemas.microsoft.com/office/drawing/2014/main" id="{35BFA994-11CC-10AF-2166-8CEA2023DAA2}"/>
              </a:ext>
            </a:extLst>
          </p:cNvPr>
          <p:cNvPicPr>
            <a:picLocks noChangeAspect="1"/>
          </p:cNvPicPr>
          <p:nvPr/>
        </p:nvPicPr>
        <p:blipFill>
          <a:blip r:embed="rId3"/>
          <a:stretch>
            <a:fillRect/>
          </a:stretch>
        </p:blipFill>
        <p:spPr>
          <a:xfrm>
            <a:off x="6397310" y="742268"/>
            <a:ext cx="5524007" cy="3320281"/>
          </a:xfrm>
          <a:prstGeom prst="rect">
            <a:avLst/>
          </a:prstGeom>
        </p:spPr>
      </p:pic>
      <p:pic>
        <p:nvPicPr>
          <p:cNvPr id="10" name="Grafik 9">
            <a:extLst>
              <a:ext uri="{FF2B5EF4-FFF2-40B4-BE49-F238E27FC236}">
                <a16:creationId xmlns:a16="http://schemas.microsoft.com/office/drawing/2014/main" id="{B0CB6660-5412-0167-8F2F-4E1B782D40F4}"/>
              </a:ext>
            </a:extLst>
          </p:cNvPr>
          <p:cNvPicPr>
            <a:picLocks noChangeAspect="1"/>
          </p:cNvPicPr>
          <p:nvPr/>
        </p:nvPicPr>
        <p:blipFill>
          <a:blip r:embed="rId4"/>
          <a:stretch>
            <a:fillRect/>
          </a:stretch>
        </p:blipFill>
        <p:spPr>
          <a:xfrm>
            <a:off x="37102" y="573893"/>
            <a:ext cx="6298335" cy="3653035"/>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Foreign Trade Prices Germany</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772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F217CF5-882C-4C0F-AC9E-9B34C49348B3}"/>
              </a:ext>
            </a:extLst>
          </p:cNvPr>
          <p:cNvPicPr>
            <a:picLocks noChangeAspect="1"/>
          </p:cNvPicPr>
          <p:nvPr/>
        </p:nvPicPr>
        <p:blipFill>
          <a:blip r:embed="rId3"/>
          <a:stretch>
            <a:fillRect/>
          </a:stretch>
        </p:blipFill>
        <p:spPr>
          <a:xfrm>
            <a:off x="341026" y="125311"/>
            <a:ext cx="5314169" cy="6607378"/>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Wholesale</a:t>
            </a:r>
            <a:r>
              <a:rPr lang="de-DE" sz="2400" b="1" dirty="0">
                <a:solidFill>
                  <a:srgbClr val="000000"/>
                </a:solidFill>
                <a:latin typeface="Sparkasse Rg" pitchFamily="34" charset="0"/>
              </a:rPr>
              <a:t> Prices Germany</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20820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F796A341-65B9-A9D6-6CCC-D764ABC6B97C}"/>
              </a:ext>
            </a:extLst>
          </p:cNvPr>
          <p:cNvPicPr>
            <a:picLocks noChangeAspect="1"/>
          </p:cNvPicPr>
          <p:nvPr/>
        </p:nvPicPr>
        <p:blipFill>
          <a:blip r:embed="rId3"/>
          <a:stretch>
            <a:fillRect/>
          </a:stretch>
        </p:blipFill>
        <p:spPr>
          <a:xfrm>
            <a:off x="185293" y="46815"/>
            <a:ext cx="5301107" cy="655589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a:solidFill>
                  <a:srgbClr val="000000"/>
                </a:solidFill>
                <a:latin typeface="Sparkasse Rg" pitchFamily="34" charset="0"/>
              </a:rPr>
              <a:t>CPI and the Energy component (Germany)</a:t>
            </a:r>
            <a:endParaRPr lang="de-DE" sz="2200" b="1" dirty="0">
              <a:solidFill>
                <a:srgbClr val="000000"/>
              </a:solidFill>
              <a:latin typeface="Sparkasse Rg" pitchFamily="34" charset="0"/>
            </a:endParaRPr>
          </a:p>
        </p:txBody>
      </p:sp>
      <p:sp>
        <p:nvSpPr>
          <p:cNvPr id="150533" name="Text Box 4"/>
          <p:cNvSpPr txBox="1">
            <a:spLocks noChangeArrowheads="1"/>
          </p:cNvSpPr>
          <p:nvPr/>
        </p:nvSpPr>
        <p:spPr bwMode="auto">
          <a:xfrm>
            <a:off x="381189" y="5989949"/>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E17B094-4E01-AA8B-7B42-EAA3E42581EB}"/>
              </a:ext>
            </a:extLst>
          </p:cNvPr>
          <p:cNvPicPr>
            <a:picLocks noChangeAspect="1"/>
          </p:cNvPicPr>
          <p:nvPr/>
        </p:nvPicPr>
        <p:blipFill>
          <a:blip r:embed="rId3"/>
          <a:stretch>
            <a:fillRect/>
          </a:stretch>
        </p:blipFill>
        <p:spPr>
          <a:xfrm>
            <a:off x="0" y="673369"/>
            <a:ext cx="7962776" cy="4786137"/>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Energy and Inflation</a:t>
            </a:r>
            <a:endParaRPr lang="de-DE" sz="2400" b="1" dirty="0">
              <a:solidFill>
                <a:srgbClr val="000000"/>
              </a:solidFill>
              <a:latin typeface="Sparkasse Rg" pitchFamily="34" charset="0"/>
            </a:endParaRPr>
          </a:p>
        </p:txBody>
      </p:sp>
      <p:sp>
        <p:nvSpPr>
          <p:cNvPr id="149508" name="Text Box 3"/>
          <p:cNvSpPr txBox="1">
            <a:spLocks noChangeArrowheads="1"/>
          </p:cNvSpPr>
          <p:nvPr/>
        </p:nvSpPr>
        <p:spPr bwMode="auto">
          <a:xfrm>
            <a:off x="538728" y="817007"/>
            <a:ext cx="11382762"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The </a:t>
            </a:r>
            <a:r>
              <a:rPr lang="de-DE" sz="2400" dirty="0" err="1">
                <a:solidFill>
                  <a:srgbClr val="000000"/>
                </a:solidFill>
              </a:rPr>
              <a:t>weight</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component</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roughly</a:t>
            </a:r>
            <a:r>
              <a:rPr lang="de-DE" sz="2400" dirty="0">
                <a:solidFill>
                  <a:srgbClr val="000000"/>
                </a:solidFill>
              </a:rPr>
              <a:t> 10% in CPI.</a:t>
            </a:r>
          </a:p>
          <a:p>
            <a:pPr eaLnBrk="1" hangingPunct="1">
              <a:buClrTx/>
              <a:buFontTx/>
              <a:buNone/>
            </a:pPr>
            <a:endParaRPr lang="de-DE" sz="2400" dirty="0">
              <a:solidFill>
                <a:srgbClr val="000000"/>
              </a:solidFill>
            </a:endParaRPr>
          </a:p>
          <a:p>
            <a:pPr eaLnBrk="1" hangingPunct="1">
              <a:buClrTx/>
              <a:buFontTx/>
              <a:buNone/>
            </a:pPr>
            <a:r>
              <a:rPr lang="de-DE" sz="2400" dirty="0" err="1">
                <a:solidFill>
                  <a:srgbClr val="000000"/>
                </a:solidFill>
              </a:rPr>
              <a:t>Calculate</a:t>
            </a:r>
            <a:r>
              <a:rPr lang="de-DE" sz="2400" dirty="0">
                <a:solidFill>
                  <a:srgbClr val="000000"/>
                </a:solidFill>
              </a:rPr>
              <a:t> </a:t>
            </a:r>
            <a:r>
              <a:rPr lang="de-DE" sz="2400" dirty="0" err="1">
                <a:solidFill>
                  <a:srgbClr val="000000"/>
                </a:solidFill>
              </a:rPr>
              <a:t>inflation</a:t>
            </a:r>
            <a:r>
              <a:rPr lang="de-DE" sz="2400" dirty="0">
                <a:solidFill>
                  <a:srgbClr val="000000"/>
                </a:solidFill>
              </a:rPr>
              <a:t>, </a:t>
            </a:r>
            <a:r>
              <a:rPr lang="de-DE" sz="2400" dirty="0" err="1">
                <a:solidFill>
                  <a:srgbClr val="000000"/>
                </a:solidFill>
              </a:rPr>
              <a:t>if</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price</a:t>
            </a:r>
            <a:r>
              <a:rPr lang="de-DE" sz="2400" dirty="0">
                <a:solidFill>
                  <a:srgbClr val="000000"/>
                </a:solidFill>
              </a:rPr>
              <a:t> </a:t>
            </a:r>
            <a:r>
              <a:rPr lang="de-DE" sz="2400" dirty="0" err="1">
                <a:solidFill>
                  <a:srgbClr val="000000"/>
                </a:solidFill>
              </a:rPr>
              <a:t>have</a:t>
            </a:r>
            <a:r>
              <a:rPr lang="de-DE" sz="2400" dirty="0">
                <a:solidFill>
                  <a:srgbClr val="000000"/>
                </a:solidFill>
              </a:rPr>
              <a:t> fallen </a:t>
            </a:r>
            <a:r>
              <a:rPr lang="de-DE" sz="2400" dirty="0" err="1">
                <a:solidFill>
                  <a:srgbClr val="000000"/>
                </a:solidFill>
              </a:rPr>
              <a:t>by</a:t>
            </a:r>
            <a:r>
              <a:rPr lang="de-DE" sz="2400" dirty="0">
                <a:solidFill>
                  <a:srgbClr val="000000"/>
                </a:solidFill>
              </a:rPr>
              <a:t> 15% and all </a:t>
            </a:r>
            <a:r>
              <a:rPr lang="de-DE" sz="2400" dirty="0" err="1">
                <a:solidFill>
                  <a:srgbClr val="000000"/>
                </a:solidFill>
              </a:rPr>
              <a:t>other</a:t>
            </a:r>
            <a:r>
              <a:rPr lang="de-DE" sz="2400" dirty="0">
                <a:solidFill>
                  <a:srgbClr val="000000"/>
                </a:solidFill>
              </a:rPr>
              <a:t> </a:t>
            </a:r>
            <a:r>
              <a:rPr lang="de-DE" sz="2400" dirty="0" err="1">
                <a:solidFill>
                  <a:srgbClr val="000000"/>
                </a:solidFill>
              </a:rPr>
              <a:t>prices</a:t>
            </a:r>
            <a:r>
              <a:rPr lang="de-DE" sz="2400" dirty="0">
                <a:solidFill>
                  <a:srgbClr val="000000"/>
                </a:solidFill>
              </a:rPr>
              <a:t> </a:t>
            </a:r>
            <a:r>
              <a:rPr lang="de-DE" sz="2400" dirty="0" err="1">
                <a:solidFill>
                  <a:srgbClr val="000000"/>
                </a:solidFill>
              </a:rPr>
              <a:t>stayed</a:t>
            </a:r>
            <a:r>
              <a:rPr lang="de-DE" sz="2400" dirty="0">
                <a:solidFill>
                  <a:srgbClr val="000000"/>
                </a:solidFill>
              </a:rPr>
              <a:t> </a:t>
            </a:r>
            <a:r>
              <a:rPr lang="de-DE" sz="2400" dirty="0" err="1">
                <a:solidFill>
                  <a:srgbClr val="000000"/>
                </a:solidFill>
              </a:rPr>
              <a:t>the</a:t>
            </a:r>
            <a:r>
              <a:rPr lang="de-DE" sz="2400" dirty="0">
                <a:solidFill>
                  <a:srgbClr val="000000"/>
                </a:solidFill>
              </a:rPr>
              <a:t> same.</a:t>
            </a: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buClrTx/>
              <a:buFontTx/>
              <a:buNone/>
            </a:pPr>
            <a:r>
              <a:rPr lang="de-DE" sz="2400" b="1"/>
              <a:t>High level of employment</a:t>
            </a:r>
            <a:endParaRPr lang="de-DE" sz="2400" b="1" dirty="0"/>
          </a:p>
        </p:txBody>
      </p:sp>
      <p:sp>
        <p:nvSpPr>
          <p:cNvPr id="486403" name="Text Box 3"/>
          <p:cNvSpPr txBox="1">
            <a:spLocks noChangeArrowheads="1"/>
          </p:cNvSpPr>
          <p:nvPr/>
        </p:nvSpPr>
        <p:spPr bwMode="auto">
          <a:xfrm>
            <a:off x="742249" y="1096099"/>
            <a:ext cx="953801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a:solidFill>
                  <a:schemeClr val="tx1"/>
                </a:solidFill>
              </a:rPr>
              <a:t>Principal aim is to reach a state of full employment.</a:t>
            </a:r>
            <a:endParaRPr lang="de-DE" dirty="0">
              <a:solidFill>
                <a:schemeClr val="tx1"/>
              </a:solidFill>
            </a:endParaRPr>
          </a:p>
          <a:p>
            <a:pPr marL="0" indent="0"/>
            <a:r>
              <a:rPr lang="de-DE" dirty="0">
                <a:solidFill>
                  <a:schemeClr val="tx1"/>
                </a:solidFill>
              </a:rPr>
              <a:t>	</a:t>
            </a:r>
            <a:r>
              <a:rPr lang="de-DE">
                <a:solidFill>
                  <a:schemeClr val="tx1"/>
                </a:solidFill>
              </a:rPr>
              <a:t>	→ every person willing has a job.</a:t>
            </a:r>
            <a:endParaRPr lang="de-DE" dirty="0">
              <a:solidFill>
                <a:schemeClr val="tx1"/>
              </a:solidFill>
            </a:endParaRPr>
          </a:p>
          <a:p>
            <a:pPr marL="0" indent="0"/>
            <a:endParaRPr lang="de-DE" dirty="0">
              <a:solidFill>
                <a:schemeClr val="tx1"/>
              </a:solidFill>
            </a:endParaRPr>
          </a:p>
          <a:p>
            <a:pPr marL="342900" indent="-342900">
              <a:buFont typeface="Arial" pitchFamily="34" charset="0"/>
              <a:buChar char="•"/>
            </a:pPr>
            <a:r>
              <a:rPr lang="de-DE">
                <a:solidFill>
                  <a:schemeClr val="tx1"/>
                </a:solidFill>
              </a:rPr>
              <a:t>	The general variable to measure unemployment is the unemployment       	rate.</a:t>
            </a:r>
            <a:endParaRPr lang="de-DE" dirty="0">
              <a:solidFill>
                <a:schemeClr val="tx1"/>
              </a:solidFill>
            </a:endParaRP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a:solidFill>
                  <a:schemeClr val="tx1"/>
                </a:solidFill>
              </a:rPr>
              <a:t>In Germany a level of </a:t>
            </a:r>
            <a:r>
              <a:rPr lang="de-DE" dirty="0">
                <a:solidFill>
                  <a:schemeClr val="tx1"/>
                </a:solidFill>
              </a:rPr>
              <a:t>3%-4</a:t>
            </a:r>
            <a:r>
              <a:rPr lang="de-DE">
                <a:solidFill>
                  <a:schemeClr val="tx1"/>
                </a:solidFill>
              </a:rPr>
              <a:t>% unemployment rate is considered as a state of full eployment.</a:t>
            </a:r>
            <a:r>
              <a:rPr lang="de-DE" sz="2000">
                <a:solidFill>
                  <a:schemeClr val="tx1"/>
                </a:solidFill>
              </a:rPr>
              <a:t> </a:t>
            </a:r>
            <a:endParaRPr lang="de-DE" sz="2000" dirty="0">
              <a:solidFill>
                <a:schemeClr val="tx1"/>
              </a:solidFill>
            </a:endParaRP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2467188" y="192348"/>
            <a:ext cx="734493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BA</a:t>
            </a:r>
            <a:endParaRPr lang="de-DE" sz="2400" b="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(registered unemployed people)</a:t>
            </a:r>
            <a:endParaRPr lang="de-DE" sz="2400" b="1" dirty="0"/>
          </a:p>
        </p:txBody>
      </p:sp>
      <p:sp>
        <p:nvSpPr>
          <p:cNvPr id="131076" name="Text Box 3"/>
          <p:cNvSpPr txBox="1">
            <a:spLocks noChangeArrowheads="1"/>
          </p:cNvSpPr>
          <p:nvPr/>
        </p:nvSpPr>
        <p:spPr bwMode="auto">
          <a:xfrm>
            <a:off x="0" y="1025526"/>
            <a:ext cx="9056687" cy="44935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200"/>
              <a:t>Age between 15 – 65 (67) years</a:t>
            </a:r>
            <a:endParaRPr lang="de-DE" sz="2200" dirty="0"/>
          </a:p>
          <a:p>
            <a:endParaRPr lang="de-DE" sz="2200" dirty="0"/>
          </a:p>
          <a:p>
            <a:r>
              <a:rPr lang="en-US" sz="2200"/>
              <a:t>Defined by the Social Code, Book III (SGB III), the unemployed include all those who are</a:t>
            </a:r>
          </a:p>
          <a:p>
            <a:endParaRPr lang="en-US" sz="2200"/>
          </a:p>
          <a:p>
            <a:pPr marL="285750" indent="-285750">
              <a:buFont typeface="Arial" panose="020B0604020202020204" pitchFamily="34" charset="0"/>
              <a:buChar char="•"/>
            </a:pPr>
            <a:r>
              <a:rPr lang="en-US" sz="2200"/>
              <a:t>temporarily not employed or work in a job for fewer than 15 hours per week,</a:t>
            </a:r>
          </a:p>
          <a:p>
            <a:pPr marL="285750" indent="-285750">
              <a:buFont typeface="Arial" panose="020B0604020202020204" pitchFamily="34" charset="0"/>
              <a:buChar char="•"/>
            </a:pPr>
            <a:r>
              <a:rPr lang="en-US" sz="2200"/>
              <a:t>seek employment subject to social insurance contributions for at least 15 hours per week,</a:t>
            </a:r>
          </a:p>
          <a:p>
            <a:pPr marL="285750" indent="-285750">
              <a:buFont typeface="Arial" panose="020B0604020202020204" pitchFamily="34" charset="0"/>
              <a:buChar char="•"/>
            </a:pPr>
            <a:r>
              <a:rPr lang="en-US" sz="2200"/>
              <a:t>and in the process are available for placement efforts undertaken by the employment agencies or institutions administering basic security benefits for job-seekers</a:t>
            </a:r>
          </a:p>
          <a:p>
            <a:pPr marL="285750" indent="-285750">
              <a:buFont typeface="Arial" panose="020B0604020202020204" pitchFamily="34" charset="0"/>
              <a:buChar char="•"/>
            </a:pPr>
            <a:r>
              <a:rPr lang="en-US" sz="2200"/>
              <a:t>and have registered there as unemployed.</a:t>
            </a:r>
            <a:endParaRPr lang="de-DE" sz="2200" dirty="0"/>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271511"/>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ILO</a:t>
            </a:r>
          </a:p>
        </p:txBody>
      </p:sp>
      <p:sp>
        <p:nvSpPr>
          <p:cNvPr id="132100" name="Text Box 3"/>
          <p:cNvSpPr txBox="1">
            <a:spLocks noChangeArrowheads="1"/>
          </p:cNvSpPr>
          <p:nvPr/>
        </p:nvSpPr>
        <p:spPr bwMode="auto">
          <a:xfrm>
            <a:off x="742426" y="979742"/>
            <a:ext cx="9720147" cy="26776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2400"/>
              <a:t>Unemployed is any person aged between 15 and 74 years</a:t>
            </a:r>
          </a:p>
          <a:p>
            <a:pPr>
              <a:buFontTx/>
              <a:buNone/>
            </a:pPr>
            <a:endParaRPr lang="en-US" sz="2400"/>
          </a:p>
          <a:p>
            <a:pPr marL="342900" indent="-342900">
              <a:buFont typeface="Arial" panose="020B0604020202020204" pitchFamily="34" charset="0"/>
              <a:buChar char="•"/>
            </a:pPr>
            <a:r>
              <a:rPr lang="en-US" sz="2400"/>
              <a:t>who was not in employment, but actively sought work over the four weeks preceding the survey</a:t>
            </a:r>
          </a:p>
          <a:p>
            <a:pPr marL="342900" indent="-342900">
              <a:buFont typeface="Arial" panose="020B0604020202020204" pitchFamily="34" charset="0"/>
              <a:buChar char="•"/>
            </a:pPr>
            <a:r>
              <a:rPr lang="en-US" sz="2400"/>
              <a:t>and would be available for starting a job within two weeks.</a:t>
            </a:r>
          </a:p>
          <a:p>
            <a:pPr marL="342900" indent="-342900">
              <a:buFont typeface="Arial" panose="020B0604020202020204" pitchFamily="34" charset="0"/>
              <a:buChar char="•"/>
            </a:pPr>
            <a:r>
              <a:rPr lang="en-US" sz="2400"/>
              <a:t>In this context, it is irrelevant whether the persons concerned are registered with a government authority and receive social benefits from there</a:t>
            </a:r>
            <a:endParaRPr lang="de-DE" sz="2400" dirty="0"/>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Monthly development of unemployment in Germany</a:t>
            </a:r>
            <a:endParaRPr lang="de-DE" sz="2400" b="1" dirty="0">
              <a:solidFill>
                <a:srgbClr val="000000"/>
              </a:solidFill>
              <a:latin typeface="Sparkasse Rg" pitchFamily="34" charset="0"/>
            </a:endParaRPr>
          </a:p>
        </p:txBody>
      </p:sp>
      <p:sp>
        <p:nvSpPr>
          <p:cNvPr id="135172" name="Text Box 4"/>
          <p:cNvSpPr txBox="1">
            <a:spLocks noChangeArrowheads="1"/>
          </p:cNvSpPr>
          <p:nvPr/>
        </p:nvSpPr>
        <p:spPr bwMode="auto">
          <a:xfrm>
            <a:off x="1611314"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BA</a:t>
            </a:r>
            <a:endParaRPr lang="de-DE" sz="1400" dirty="0"/>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401AFB67-E874-1CE0-2D8A-7C2354D787DE}"/>
              </a:ext>
            </a:extLst>
          </p:cNvPr>
          <p:cNvPicPr>
            <a:picLocks noChangeAspect="1"/>
          </p:cNvPicPr>
          <p:nvPr/>
        </p:nvPicPr>
        <p:blipFill>
          <a:blip r:embed="rId3"/>
          <a:stretch>
            <a:fillRect/>
          </a:stretch>
        </p:blipFill>
        <p:spPr>
          <a:xfrm>
            <a:off x="115715" y="561667"/>
            <a:ext cx="6925215" cy="4153767"/>
          </a:xfrm>
          <a:prstGeom prst="rect">
            <a:avLst/>
          </a:prstGeom>
        </p:spPr>
      </p:pic>
      <p:pic>
        <p:nvPicPr>
          <p:cNvPr id="7" name="Grafik 6">
            <a:extLst>
              <a:ext uri="{FF2B5EF4-FFF2-40B4-BE49-F238E27FC236}">
                <a16:creationId xmlns:a16="http://schemas.microsoft.com/office/drawing/2014/main" id="{ACEC8B33-1A66-17F1-4925-2BC77F31EE3A}"/>
              </a:ext>
            </a:extLst>
          </p:cNvPr>
          <p:cNvPicPr>
            <a:picLocks noChangeAspect="1"/>
          </p:cNvPicPr>
          <p:nvPr/>
        </p:nvPicPr>
        <p:blipFill>
          <a:blip r:embed="rId4"/>
          <a:stretch>
            <a:fillRect/>
          </a:stretch>
        </p:blipFill>
        <p:spPr>
          <a:xfrm>
            <a:off x="7226444" y="498323"/>
            <a:ext cx="4572396" cy="2651990"/>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Types of unemployment</a:t>
            </a:r>
          </a:p>
        </p:txBody>
      </p:sp>
      <p:sp>
        <p:nvSpPr>
          <p:cNvPr id="136196" name="Text Box 3"/>
          <p:cNvSpPr txBox="1">
            <a:spLocks noChangeArrowheads="1"/>
          </p:cNvSpPr>
          <p:nvPr/>
        </p:nvSpPr>
        <p:spPr bwMode="auto">
          <a:xfrm>
            <a:off x="429359" y="1878331"/>
            <a:ext cx="7432141"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a:solidFill>
                  <a:srgbClr val="000000"/>
                </a:solidFill>
              </a:rPr>
              <a:t>Short-term:</a:t>
            </a:r>
            <a:r>
              <a:rPr lang="de-DE" sz="2400" b="1" dirty="0">
                <a:solidFill>
                  <a:srgbClr val="000000"/>
                </a:solidFill>
              </a:rPr>
              <a:t>	</a:t>
            </a:r>
            <a:r>
              <a:rPr lang="de-DE" sz="2400" b="1">
                <a:solidFill>
                  <a:srgbClr val="000000"/>
                </a:solidFill>
              </a:rPr>
              <a:t>	seasonal and frictional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Medium-term:	cyclical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Long-term:</a:t>
            </a:r>
            <a:r>
              <a:rPr lang="de-DE" sz="2400" b="1" dirty="0">
                <a:solidFill>
                  <a:srgbClr val="000000"/>
                </a:solidFill>
              </a:rPr>
              <a:t>	</a:t>
            </a:r>
            <a:r>
              <a:rPr lang="de-DE" sz="2400" b="1">
                <a:solidFill>
                  <a:srgbClr val="000000"/>
                </a:solidFill>
              </a:rPr>
              <a:t>	structural unemployment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Short term unemployment</a:t>
            </a:r>
          </a:p>
        </p:txBody>
      </p:sp>
      <p:sp>
        <p:nvSpPr>
          <p:cNvPr id="137220" name="Text Box 3"/>
          <p:cNvSpPr txBox="1">
            <a:spLocks noChangeArrowheads="1"/>
          </p:cNvSpPr>
          <p:nvPr/>
        </p:nvSpPr>
        <p:spPr bwMode="auto">
          <a:xfrm>
            <a:off x="600984" y="842586"/>
            <a:ext cx="8088621"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a:solidFill>
                  <a:schemeClr val="tx1"/>
                </a:solidFill>
              </a:rPr>
              <a:t>seasonal unemployment:</a:t>
            </a:r>
            <a:endParaRPr lang="de-DE" b="1" dirty="0">
              <a:solidFill>
                <a:schemeClr val="tx1"/>
              </a:solidFill>
            </a:endParaRPr>
          </a:p>
          <a:p>
            <a:pPr marL="342900" indent="-342900" eaLnBrk="1" hangingPunct="1">
              <a:buFont typeface="Arial" panose="020B0604020202020204" pitchFamily="34" charset="0"/>
              <a:buChar char="•"/>
            </a:pPr>
            <a:r>
              <a:rPr lang="de-DE">
                <a:solidFill>
                  <a:schemeClr val="tx1"/>
                </a:solidFill>
              </a:rPr>
              <a:t>Fluctuation in production during a year i.e. in theagricultural sector or the construction sector </a:t>
            </a:r>
          </a:p>
          <a:p>
            <a:pPr marL="342900" indent="-342900" eaLnBrk="1" hangingPunct="1">
              <a:buFont typeface="Arial" panose="020B0604020202020204" pitchFamily="34" charset="0"/>
              <a:buChar char="•"/>
            </a:pPr>
            <a:r>
              <a:rPr lang="de-DE">
                <a:solidFill>
                  <a:schemeClr val="tx1"/>
                </a:solidFill>
              </a:rPr>
              <a:t>Fuctuations in demand during the year i.e. in Tourism sector because of the weather or because of school holidays</a:t>
            </a:r>
            <a:endParaRPr lang="de-DE" dirty="0">
              <a:solidFill>
                <a:schemeClr val="tx1"/>
              </a:solidFill>
            </a:endParaRPr>
          </a:p>
          <a:p>
            <a:pPr marL="342900" indent="-342900" eaLnBrk="1" hangingPunct="1">
              <a:buFont typeface="Arial" panose="020B0604020202020204" pitchFamily="34" charset="0"/>
              <a:buChar char="•"/>
            </a:pPr>
            <a:r>
              <a:rPr lang="de-DE">
                <a:solidFill>
                  <a:schemeClr val="tx1"/>
                </a:solidFill>
              </a:rPr>
              <a:t>Hiring cycles</a:t>
            </a:r>
            <a:endParaRPr lang="de-DE" dirty="0">
              <a:solidFill>
                <a:schemeClr val="tx1"/>
              </a:solidFill>
            </a:endParaRP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a:solidFill>
                  <a:srgbClr val="000000"/>
                </a:solidFill>
              </a:rPr>
              <a:t>frictional unemployment </a:t>
            </a:r>
            <a:r>
              <a:rPr lang="de-DE" b="1">
                <a:solidFill>
                  <a:schemeClr val="tx1"/>
                </a:solidFill>
              </a:rPr>
              <a:t>:</a:t>
            </a:r>
            <a:endParaRPr lang="de-DE" b="1" dirty="0">
              <a:solidFill>
                <a:schemeClr val="tx1"/>
              </a:solidFill>
            </a:endParaRPr>
          </a:p>
          <a:p>
            <a:pPr eaLnBrk="1" hangingPunct="1"/>
            <a:endParaRPr lang="de-DE" b="1" dirty="0">
              <a:solidFill>
                <a:schemeClr val="tx1"/>
              </a:solidFill>
            </a:endParaRPr>
          </a:p>
          <a:p>
            <a:pPr eaLnBrk="1" hangingPunct="1"/>
            <a:r>
              <a:rPr lang="de-DE">
                <a:solidFill>
                  <a:schemeClr val="tx1"/>
                </a:solidFill>
              </a:rPr>
              <a:t>Incomplete information in the labour market causes a mismatch between job seeking poeple and poeple seeking enterprises</a:t>
            </a:r>
          </a:p>
          <a:p>
            <a:pPr eaLnBrk="1" hangingPunct="1"/>
            <a:endParaRPr lang="de-DE">
              <a:solidFill>
                <a:schemeClr val="tx1"/>
              </a:solidFill>
            </a:endParaRPr>
          </a:p>
          <a:p>
            <a:pPr marL="800100" lvl="1" indent="-342900" eaLnBrk="1" hangingPunct="1">
              <a:buFont typeface="Symbol" panose="05050102010706020507" pitchFamily="18" charset="2"/>
              <a:buChar char="-"/>
            </a:pPr>
            <a:r>
              <a:rPr lang="de-DE">
                <a:solidFill>
                  <a:schemeClr val="tx1"/>
                </a:solidFill>
              </a:rPr>
              <a:t>Transition time between on job and another new job</a:t>
            </a:r>
          </a:p>
          <a:p>
            <a:pPr marL="800100" lvl="1" indent="-342900" eaLnBrk="1" hangingPunct="1">
              <a:buFont typeface="Symbol" panose="05050102010706020507" pitchFamily="18" charset="2"/>
              <a:buChar char="-"/>
            </a:pPr>
            <a:r>
              <a:rPr lang="de-DE">
                <a:solidFill>
                  <a:schemeClr val="tx1"/>
                </a:solidFill>
              </a:rPr>
              <a:t>Additional time because of moving from one location to another</a:t>
            </a:r>
            <a:endParaRPr lang="de-DE" dirty="0">
              <a:solidFill>
                <a:schemeClr val="tx1"/>
              </a:solidFill>
            </a:endParaRP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392614" y="215752"/>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Medium- and long-term unemployment</a:t>
            </a:r>
          </a:p>
        </p:txBody>
      </p:sp>
      <p:sp>
        <p:nvSpPr>
          <p:cNvPr id="138244" name="Text Box 3"/>
          <p:cNvSpPr txBox="1">
            <a:spLocks noChangeArrowheads="1"/>
          </p:cNvSpPr>
          <p:nvPr/>
        </p:nvSpPr>
        <p:spPr bwMode="auto">
          <a:xfrm>
            <a:off x="6726" y="604352"/>
            <a:ext cx="8895227"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Cyclical</a:t>
            </a:r>
            <a:r>
              <a:rPr lang="de-DE" b="1" dirty="0">
                <a:solidFill>
                  <a:schemeClr val="tx1"/>
                </a:solidFill>
              </a:rPr>
              <a:t> </a:t>
            </a:r>
            <a:r>
              <a:rPr lang="de-DE" b="1" dirty="0" err="1">
                <a:solidFill>
                  <a:schemeClr val="tx1"/>
                </a:solidFill>
              </a:rPr>
              <a:t>unemployment</a:t>
            </a:r>
            <a:r>
              <a:rPr lang="de-DE" b="1" dirty="0">
                <a:solidFill>
                  <a:schemeClr val="tx1"/>
                </a:solidFill>
              </a:rPr>
              <a:t>:</a:t>
            </a:r>
          </a:p>
          <a:p>
            <a:pPr eaLnBrk="1" hangingPunct="1">
              <a:buFontTx/>
              <a:buNone/>
            </a:pPr>
            <a:r>
              <a:rPr lang="de-DE" dirty="0" err="1">
                <a:solidFill>
                  <a:schemeClr val="tx1"/>
                </a:solidFill>
              </a:rPr>
              <a:t>Within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business</a:t>
            </a:r>
            <a:r>
              <a:rPr lang="de-DE" dirty="0">
                <a:solidFill>
                  <a:schemeClr val="tx1"/>
                </a:solidFill>
              </a:rPr>
              <a:t> </a:t>
            </a:r>
            <a:r>
              <a:rPr lang="de-DE" dirty="0" err="1">
                <a:solidFill>
                  <a:schemeClr val="tx1"/>
                </a:solidFill>
              </a:rPr>
              <a:t>cycle</a:t>
            </a:r>
            <a:r>
              <a:rPr lang="de-DE" dirty="0">
                <a:solidFill>
                  <a:schemeClr val="tx1"/>
                </a:solidFill>
              </a:rPr>
              <a:t> </a:t>
            </a:r>
            <a:r>
              <a:rPr lang="de-DE" dirty="0" err="1">
                <a:solidFill>
                  <a:schemeClr val="tx1"/>
                </a:solidFill>
              </a:rPr>
              <a:t>we</a:t>
            </a:r>
            <a:r>
              <a:rPr lang="de-DE" dirty="0">
                <a:solidFill>
                  <a:schemeClr val="tx1"/>
                </a:solidFill>
              </a:rPr>
              <a:t> </a:t>
            </a:r>
            <a:r>
              <a:rPr lang="de-DE" dirty="0" err="1">
                <a:solidFill>
                  <a:schemeClr val="tx1"/>
                </a:solidFill>
              </a:rPr>
              <a:t>have</a:t>
            </a:r>
            <a:r>
              <a:rPr lang="de-DE" dirty="0">
                <a:solidFill>
                  <a:schemeClr val="tx1"/>
                </a:solidFill>
              </a:rPr>
              <a:t> an </a:t>
            </a:r>
            <a:r>
              <a:rPr lang="de-DE" dirty="0" err="1">
                <a:solidFill>
                  <a:schemeClr val="tx1"/>
                </a:solidFill>
              </a:rPr>
              <a:t>under</a:t>
            </a:r>
            <a:r>
              <a:rPr lang="de-DE" dirty="0">
                <a:solidFill>
                  <a:schemeClr val="tx1"/>
                </a:solidFill>
              </a:rPr>
              <a:t> </a:t>
            </a:r>
            <a:r>
              <a:rPr lang="de-DE" dirty="0" err="1">
                <a:solidFill>
                  <a:schemeClr val="tx1"/>
                </a:solidFill>
              </a:rPr>
              <a:t>utilization</a:t>
            </a:r>
            <a:r>
              <a:rPr lang="de-DE" dirty="0">
                <a:solidFill>
                  <a:schemeClr val="tx1"/>
                </a:solidFill>
              </a:rPr>
              <a:t> </a:t>
            </a:r>
            <a:r>
              <a:rPr lang="de-DE" dirty="0" err="1">
                <a:solidFill>
                  <a:schemeClr val="tx1"/>
                </a:solidFill>
              </a:rPr>
              <a:t>of</a:t>
            </a:r>
            <a:r>
              <a:rPr lang="de-DE" dirty="0">
                <a:solidFill>
                  <a:schemeClr val="tx1"/>
                </a:solidFill>
              </a:rPr>
              <a:t> potential </a:t>
            </a:r>
            <a:r>
              <a:rPr lang="de-DE" dirty="0" err="1">
                <a:solidFill>
                  <a:schemeClr val="tx1"/>
                </a:solidFill>
              </a:rPr>
              <a:t>output</a:t>
            </a:r>
            <a:r>
              <a:rPr lang="de-DE" dirty="0">
                <a:solidFill>
                  <a:schemeClr val="tx1"/>
                </a:solidFill>
              </a:rPr>
              <a:t> </a:t>
            </a:r>
            <a:r>
              <a:rPr lang="de-DE" dirty="0">
                <a:solidFill>
                  <a:schemeClr val="tx1"/>
                </a:solidFill>
                <a:cs typeface="Times New Roman" pitchFamily="18" charset="0"/>
              </a:rPr>
              <a:t>→ </a:t>
            </a:r>
            <a:r>
              <a:rPr lang="de-DE" dirty="0" err="1">
                <a:solidFill>
                  <a:schemeClr val="tx1"/>
                </a:solidFill>
                <a:cs typeface="Times New Roman" pitchFamily="18" charset="0"/>
              </a:rPr>
              <a:t>causing</a:t>
            </a:r>
            <a:r>
              <a:rPr lang="de-DE" dirty="0">
                <a:solidFill>
                  <a:schemeClr val="tx1"/>
                </a:solidFill>
                <a:cs typeface="Times New Roman" pitchFamily="18" charset="0"/>
              </a:rPr>
              <a:t> a </a:t>
            </a:r>
            <a:r>
              <a:rPr lang="de-DE" dirty="0" err="1">
                <a:solidFill>
                  <a:schemeClr val="tx1"/>
                </a:solidFill>
                <a:cs typeface="Times New Roman" pitchFamily="18" charset="0"/>
              </a:rPr>
              <a:t>decrease</a:t>
            </a:r>
            <a:r>
              <a:rPr lang="de-DE" dirty="0">
                <a:solidFill>
                  <a:schemeClr val="tx1"/>
                </a:solidFill>
                <a:cs typeface="Times New Roman" pitchFamily="18" charset="0"/>
              </a:rPr>
              <a:t> in </a:t>
            </a:r>
            <a:r>
              <a:rPr lang="de-DE" dirty="0" err="1">
                <a:solidFill>
                  <a:schemeClr val="tx1"/>
                </a:solidFill>
                <a:cs typeface="Times New Roman" pitchFamily="18" charset="0"/>
              </a:rPr>
              <a:t>labor</a:t>
            </a:r>
            <a:r>
              <a:rPr lang="de-DE" dirty="0">
                <a:solidFill>
                  <a:schemeClr val="tx1"/>
                </a:solidFill>
                <a:cs typeface="Times New Roman" pitchFamily="18" charset="0"/>
              </a:rPr>
              <a:t> </a:t>
            </a:r>
            <a:r>
              <a:rPr lang="de-DE" dirty="0" err="1">
                <a:solidFill>
                  <a:schemeClr val="tx1"/>
                </a:solidFill>
                <a:cs typeface="Times New Roman" pitchFamily="18" charset="0"/>
              </a:rPr>
              <a:t>demand</a:t>
            </a:r>
            <a:endParaRPr lang="de-DE" dirty="0">
              <a:solidFill>
                <a:schemeClr val="tx1"/>
              </a:solidFill>
              <a:cs typeface="Times New Roman" pitchFamily="18" charset="0"/>
            </a:endParaRPr>
          </a:p>
          <a:p>
            <a:pPr eaLnBrk="1" hangingPunct="1">
              <a:buFontTx/>
              <a:buNone/>
            </a:pPr>
            <a:endParaRPr lang="de-DE" dirty="0">
              <a:solidFill>
                <a:schemeClr val="tx1"/>
              </a:solidFill>
            </a:endParaRPr>
          </a:p>
          <a:p>
            <a:pPr eaLnBrk="1" hangingPunct="1"/>
            <a:r>
              <a:rPr lang="de-DE" b="1" dirty="0" err="1">
                <a:solidFill>
                  <a:schemeClr val="tx1"/>
                </a:solidFill>
              </a:rPr>
              <a:t>Structural</a:t>
            </a:r>
            <a:r>
              <a:rPr lang="de-DE" b="1" dirty="0">
                <a:solidFill>
                  <a:schemeClr val="tx1"/>
                </a:solidFill>
              </a:rPr>
              <a:t> </a:t>
            </a:r>
            <a:r>
              <a:rPr lang="de-DE" b="1" dirty="0" err="1">
                <a:solidFill>
                  <a:schemeClr val="tx1"/>
                </a:solidFill>
              </a:rPr>
              <a:t>unemployment</a:t>
            </a:r>
            <a:r>
              <a:rPr lang="de-DE" b="1" dirty="0">
                <a:solidFill>
                  <a:schemeClr val="tx1"/>
                </a:solidFill>
              </a:rPr>
              <a:t> :</a:t>
            </a:r>
          </a:p>
          <a:p>
            <a:pPr eaLnBrk="1" hangingPunct="1"/>
            <a:endParaRPr lang="de-DE" b="1" dirty="0">
              <a:solidFill>
                <a:schemeClr val="tx1"/>
              </a:solidFill>
            </a:endParaRPr>
          </a:p>
          <a:p>
            <a:pPr eaLnBrk="1" hangingPunct="1">
              <a:buFontTx/>
              <a:buChar char="•"/>
            </a:pPr>
            <a:r>
              <a:rPr lang="de-DE" dirty="0">
                <a:solidFill>
                  <a:schemeClr val="tx1"/>
                </a:solidFill>
              </a:rPr>
              <a:t> </a:t>
            </a:r>
            <a:r>
              <a:rPr lang="de-DE" dirty="0" err="1">
                <a:solidFill>
                  <a:schemeClr val="tx1"/>
                </a:solidFill>
              </a:rPr>
              <a:t>Sectoral</a:t>
            </a:r>
            <a:r>
              <a:rPr lang="de-DE" dirty="0">
                <a:solidFill>
                  <a:schemeClr val="tx1"/>
                </a:solidFill>
              </a:rPr>
              <a:t> </a:t>
            </a:r>
            <a:r>
              <a:rPr lang="de-DE" dirty="0" err="1">
                <a:solidFill>
                  <a:schemeClr val="tx1"/>
                </a:solidFill>
              </a:rPr>
              <a:t>change</a:t>
            </a:r>
            <a:r>
              <a:rPr lang="de-DE" dirty="0">
                <a:solidFill>
                  <a:schemeClr val="tx1"/>
                </a:solidFill>
              </a:rPr>
              <a:t>, i.e. legislative </a:t>
            </a:r>
            <a:r>
              <a:rPr lang="de-DE" dirty="0" err="1">
                <a:solidFill>
                  <a:schemeClr val="tx1"/>
                </a:solidFill>
              </a:rPr>
              <a:t>amendment</a:t>
            </a:r>
            <a:r>
              <a:rPr lang="de-DE" dirty="0">
                <a:solidFill>
                  <a:schemeClr val="tx1"/>
                </a:solidFill>
              </a:rPr>
              <a:t> (Change in Energy </a:t>
            </a:r>
            <a:r>
              <a:rPr lang="de-DE" dirty="0" err="1">
                <a:solidFill>
                  <a:schemeClr val="tx1"/>
                </a:solidFill>
              </a:rPr>
              <a:t>politics</a:t>
            </a:r>
            <a:r>
              <a:rPr lang="de-DE" dirty="0">
                <a:solidFill>
                  <a:schemeClr val="tx1"/>
                </a:solidFill>
              </a:rPr>
              <a:t>)</a:t>
            </a:r>
          </a:p>
          <a:p>
            <a:pPr eaLnBrk="1" hangingPunct="1">
              <a:buFontTx/>
              <a:buNone/>
            </a:pPr>
            <a:r>
              <a:rPr lang="de-DE" dirty="0">
                <a:solidFill>
                  <a:schemeClr val="tx1"/>
                </a:solidFill>
              </a:rPr>
              <a:t>            					     →  </a:t>
            </a:r>
            <a:r>
              <a:rPr lang="de-DE" dirty="0" err="1">
                <a:solidFill>
                  <a:schemeClr val="tx1"/>
                </a:solidFill>
              </a:rPr>
              <a:t>job</a:t>
            </a:r>
            <a:r>
              <a:rPr lang="de-DE" dirty="0">
                <a:solidFill>
                  <a:schemeClr val="tx1"/>
                </a:solidFill>
              </a:rPr>
              <a:t> </a:t>
            </a:r>
            <a:r>
              <a:rPr lang="de-DE" dirty="0" err="1">
                <a:solidFill>
                  <a:schemeClr val="tx1"/>
                </a:solidFill>
              </a:rPr>
              <a:t>loss</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coal</a:t>
            </a:r>
            <a:r>
              <a:rPr lang="de-DE" dirty="0">
                <a:solidFill>
                  <a:schemeClr val="tx1"/>
                </a:solidFill>
              </a:rPr>
              <a:t> </a:t>
            </a:r>
            <a:r>
              <a:rPr lang="de-DE" dirty="0" err="1">
                <a:solidFill>
                  <a:schemeClr val="tx1"/>
                </a:solidFill>
              </a:rPr>
              <a:t>industry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nuclear</a:t>
            </a:r>
            <a:r>
              <a:rPr lang="de-DE" dirty="0">
                <a:solidFill>
                  <a:schemeClr val="tx1"/>
                </a:solidFill>
              </a:rPr>
              <a:t> 								    </a:t>
            </a:r>
            <a:r>
              <a:rPr lang="de-DE" dirty="0" err="1">
                <a:solidFill>
                  <a:schemeClr val="tx1"/>
                </a:solidFill>
              </a:rPr>
              <a:t>sector</a:t>
            </a:r>
            <a:endParaRPr lang="de-DE" dirty="0">
              <a:solidFill>
                <a:schemeClr val="tx1"/>
              </a:solidFill>
            </a:endParaRPr>
          </a:p>
          <a:p>
            <a:pPr eaLnBrk="1" hangingPunct="1">
              <a:buFontTx/>
              <a:buChar char="•"/>
            </a:pPr>
            <a:r>
              <a:rPr lang="de-DE" dirty="0">
                <a:solidFill>
                  <a:schemeClr val="tx1"/>
                </a:solidFill>
              </a:rPr>
              <a:t> Technological </a:t>
            </a:r>
            <a:r>
              <a:rPr lang="de-DE" dirty="0" err="1">
                <a:solidFill>
                  <a:schemeClr val="tx1"/>
                </a:solidFill>
              </a:rPr>
              <a:t>change</a:t>
            </a:r>
            <a:r>
              <a:rPr lang="de-DE" dirty="0">
                <a:solidFill>
                  <a:schemeClr val="tx1"/>
                </a:solidFill>
              </a:rPr>
              <a:t>, i.e. </a:t>
            </a:r>
            <a:r>
              <a:rPr lang="de-DE" dirty="0" err="1">
                <a:solidFill>
                  <a:schemeClr val="tx1"/>
                </a:solidFill>
              </a:rPr>
              <a:t>digitalization</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many</a:t>
            </a:r>
            <a:r>
              <a:rPr lang="de-DE" dirty="0">
                <a:solidFill>
                  <a:schemeClr val="tx1"/>
                </a:solidFill>
              </a:rPr>
              <a:t> </a:t>
            </a:r>
            <a:r>
              <a:rPr lang="de-DE" dirty="0" err="1">
                <a:solidFill>
                  <a:schemeClr val="tx1"/>
                </a:solidFill>
              </a:rPr>
              <a:t>process</a:t>
            </a:r>
            <a:r>
              <a:rPr lang="de-DE" dirty="0">
                <a:solidFill>
                  <a:schemeClr val="tx1"/>
                </a:solidFill>
              </a:rPr>
              <a:t> will </a:t>
            </a:r>
            <a:r>
              <a:rPr lang="de-DE" dirty="0" err="1">
                <a:solidFill>
                  <a:schemeClr val="tx1"/>
                </a:solidFill>
              </a:rPr>
              <a:t>change</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labor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dramatically</a:t>
            </a:r>
            <a:r>
              <a:rPr lang="de-DE" dirty="0">
                <a:solidFill>
                  <a:schemeClr val="tx1"/>
                </a:solidFill>
              </a:rPr>
              <a:t> (i.e. AI)</a:t>
            </a:r>
          </a:p>
          <a:p>
            <a:pPr marL="3200400" lvl="7" indent="0" eaLnBrk="1" hangingPunct="1"/>
            <a:r>
              <a:rPr lang="de-DE" dirty="0">
                <a:solidFill>
                  <a:schemeClr val="tx1"/>
                </a:solidFill>
              </a:rPr>
              <a:t> → </a:t>
            </a:r>
            <a:r>
              <a:rPr lang="de-DE" dirty="0" err="1">
                <a:solidFill>
                  <a:schemeClr val="tx1"/>
                </a:solidFill>
              </a:rPr>
              <a:t>new</a:t>
            </a:r>
            <a:r>
              <a:rPr lang="de-DE" dirty="0">
                <a:solidFill>
                  <a:schemeClr val="tx1"/>
                </a:solidFill>
              </a:rPr>
              <a:t> </a:t>
            </a:r>
            <a:r>
              <a:rPr lang="de-DE" dirty="0" err="1">
                <a:solidFill>
                  <a:schemeClr val="tx1"/>
                </a:solidFill>
              </a:rPr>
              <a:t>skills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neede</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future</a:t>
            </a:r>
            <a:endParaRPr lang="de-DE" dirty="0">
              <a:solidFill>
                <a:schemeClr val="tx1"/>
              </a:solidFill>
            </a:endParaRPr>
          </a:p>
          <a:p>
            <a:pPr eaLnBrk="1" hangingPunct="1">
              <a:buFontTx/>
              <a:buChar char="•"/>
            </a:pPr>
            <a:endParaRPr lang="de-DE" dirty="0">
              <a:solidFill>
                <a:schemeClr val="tx1"/>
              </a:solidFill>
            </a:endParaRPr>
          </a:p>
          <a:p>
            <a:pPr eaLnBrk="1" hangingPunct="1">
              <a:buFontTx/>
              <a:buChar char="•"/>
            </a:pPr>
            <a:r>
              <a:rPr lang="de-DE" dirty="0">
                <a:solidFill>
                  <a:schemeClr val="tx1"/>
                </a:solidFill>
              </a:rPr>
              <a:t> Regional </a:t>
            </a:r>
            <a:r>
              <a:rPr lang="de-DE" dirty="0" err="1">
                <a:solidFill>
                  <a:schemeClr val="tx1"/>
                </a:solidFill>
              </a:rPr>
              <a:t>descrepancy</a:t>
            </a:r>
            <a:r>
              <a:rPr lang="de-DE" dirty="0">
                <a:solidFill>
                  <a:schemeClr val="tx1"/>
                </a:solidFill>
              </a:rPr>
              <a:t> in </a:t>
            </a:r>
            <a:r>
              <a:rPr lang="de-DE" dirty="0" err="1">
                <a:solidFill>
                  <a:schemeClr val="tx1"/>
                </a:solidFill>
              </a:rPr>
              <a:t>job</a:t>
            </a:r>
            <a:r>
              <a:rPr lang="de-DE" dirty="0">
                <a:solidFill>
                  <a:schemeClr val="tx1"/>
                </a:solidFill>
              </a:rPr>
              <a:t> </a:t>
            </a:r>
            <a:r>
              <a:rPr lang="de-DE" dirty="0" err="1">
                <a:solidFill>
                  <a:schemeClr val="tx1"/>
                </a:solidFill>
              </a:rPr>
              <a:t>demand</a:t>
            </a:r>
            <a:r>
              <a:rPr lang="de-DE" dirty="0">
                <a:solidFill>
                  <a:schemeClr val="tx1"/>
                </a:solidFill>
              </a:rPr>
              <a:t> and </a:t>
            </a:r>
            <a:r>
              <a:rPr lang="de-DE" dirty="0" err="1">
                <a:solidFill>
                  <a:schemeClr val="tx1"/>
                </a:solidFill>
              </a:rPr>
              <a:t>supply</a:t>
            </a:r>
            <a:r>
              <a:rPr lang="de-DE" dirty="0">
                <a:solidFill>
                  <a:schemeClr val="tx1"/>
                </a:solidFill>
              </a:rPr>
              <a:t> </a:t>
            </a:r>
            <a:r>
              <a:rPr lang="de-DE" dirty="0" err="1">
                <a:solidFill>
                  <a:schemeClr val="tx1"/>
                </a:solidFill>
              </a:rPr>
              <a:t>specially</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demographic</a:t>
            </a:r>
            <a:r>
              <a:rPr lang="de-DE" dirty="0">
                <a:solidFill>
                  <a:schemeClr val="tx1"/>
                </a:solidFill>
              </a:rPr>
              <a:t> </a:t>
            </a:r>
            <a:r>
              <a:rPr lang="de-DE" dirty="0" err="1">
                <a:solidFill>
                  <a:schemeClr val="tx1"/>
                </a:solidFill>
              </a:rPr>
              <a:t>change</a:t>
            </a:r>
            <a:r>
              <a:rPr lang="de-DE" dirty="0">
                <a:solidFill>
                  <a:schemeClr val="tx1"/>
                </a:solidFill>
              </a:rPr>
              <a:t> in </a:t>
            </a:r>
            <a:r>
              <a:rPr lang="de-DE" dirty="0" err="1">
                <a:solidFill>
                  <a:schemeClr val="tx1"/>
                </a:solidFill>
              </a:rPr>
              <a:t>the</a:t>
            </a:r>
            <a:r>
              <a:rPr lang="de-DE" dirty="0">
                <a:solidFill>
                  <a:schemeClr val="tx1"/>
                </a:solidFill>
              </a:rPr>
              <a:t> rural </a:t>
            </a:r>
            <a:r>
              <a:rPr lang="de-DE" dirty="0" err="1">
                <a:solidFill>
                  <a:schemeClr val="tx1"/>
                </a:solidFill>
              </a:rPr>
              <a:t>area</a:t>
            </a:r>
            <a:endParaRPr lang="de-DE" dirty="0">
              <a:solidFill>
                <a:schemeClr val="tx1"/>
              </a:solidFill>
            </a:endParaRP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Graduate </a:t>
            </a:r>
            <a:r>
              <a:rPr lang="de-DE" sz="2400" b="1" dirty="0" err="1">
                <a:solidFill>
                  <a:srgbClr val="000000"/>
                </a:solidFill>
                <a:latin typeface="Sparkasse Rg" pitchFamily="34" charset="0"/>
              </a:rPr>
              <a:t>Unemployment</a:t>
            </a:r>
            <a:r>
              <a:rPr lang="de-DE" sz="2400" b="1" dirty="0">
                <a:solidFill>
                  <a:srgbClr val="000000"/>
                </a:solidFill>
                <a:latin typeface="Sparkasse Rg" pitchFamily="34" charset="0"/>
              </a:rPr>
              <a:t> </a:t>
            </a:r>
            <a:r>
              <a:rPr lang="de-DE" sz="2400" b="1" dirty="0">
                <a:solidFill>
                  <a:srgbClr val="000000"/>
                </a:solidFill>
                <a:latin typeface="Sparkasse Rg" pitchFamily="34" charset="0"/>
                <a:hlinkClick r:id="rId3"/>
              </a:rPr>
              <a:t>(Source: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a:t>
            </a:r>
          </a:p>
        </p:txBody>
      </p:sp>
      <p:sp>
        <p:nvSpPr>
          <p:cNvPr id="139268" name="Text Box 3"/>
          <p:cNvSpPr txBox="1">
            <a:spLocks noChangeArrowheads="1"/>
          </p:cNvSpPr>
          <p:nvPr/>
        </p:nvSpPr>
        <p:spPr bwMode="auto">
          <a:xfrm>
            <a:off x="1919289" y="1223964"/>
            <a:ext cx="7559675"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People in qualification programs</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Early retirement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Short time work</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Job creation sheme</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 Germany</a:t>
            </a:r>
            <a:endParaRPr lang="de-DE" sz="2400" b="1" dirty="0">
              <a:solidFill>
                <a:srgbClr val="000000"/>
              </a:solidFill>
              <a:latin typeface="Sparkasse Rg" pitchFamily="34" charset="0"/>
            </a:endParaRPr>
          </a:p>
        </p:txBody>
      </p:sp>
      <p:sp>
        <p:nvSpPr>
          <p:cNvPr id="140293" name="Text Box 4"/>
          <p:cNvSpPr txBox="1">
            <a:spLocks noChangeArrowheads="1"/>
          </p:cNvSpPr>
          <p:nvPr/>
        </p:nvSpPr>
        <p:spPr bwMode="auto">
          <a:xfrm>
            <a:off x="1611313" y="6235701"/>
            <a:ext cx="108715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Rectangle 2">
            <a:extLst>
              <a:ext uri="{FF2B5EF4-FFF2-40B4-BE49-F238E27FC236}">
                <a16:creationId xmlns:a16="http://schemas.microsoft.com/office/drawing/2014/main" id="{0107232D-EE66-66E1-999E-BA74AE7A30C7}"/>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programs: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Neither employed nor registered as unemployed. Examples: further education, language courses, early retirement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the narrower sense: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Not currently looking for work, but fundamentally willing to take up employment</a:t>
            </a: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3" name="Grafik 2">
            <a:extLst>
              <a:ext uri="{FF2B5EF4-FFF2-40B4-BE49-F238E27FC236}">
                <a16:creationId xmlns:a16="http://schemas.microsoft.com/office/drawing/2014/main" id="{3741AEF8-F1CA-4EA6-7223-4E6A96585EF4}"/>
              </a:ext>
            </a:extLst>
          </p:cNvPr>
          <p:cNvPicPr>
            <a:picLocks noChangeAspect="1"/>
          </p:cNvPicPr>
          <p:nvPr/>
        </p:nvPicPr>
        <p:blipFill>
          <a:blip r:embed="rId3"/>
          <a:stretch>
            <a:fillRect/>
          </a:stretch>
        </p:blipFill>
        <p:spPr>
          <a:xfrm>
            <a:off x="289541" y="794941"/>
            <a:ext cx="7464340" cy="4565953"/>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Short time </a:t>
            </a:r>
            <a:r>
              <a:rPr lang="de-DE" sz="2400" b="1" dirty="0" err="1">
                <a:solidFill>
                  <a:srgbClr val="000000"/>
                </a:solidFill>
                <a:latin typeface="Sparkasse Rg" pitchFamily="34" charset="0"/>
              </a:rPr>
              <a:t>work</a:t>
            </a:r>
            <a:r>
              <a:rPr lang="de-DE" sz="2400" b="1" dirty="0">
                <a:solidFill>
                  <a:srgbClr val="000000"/>
                </a:solidFill>
                <a:latin typeface="Sparkasse Rg" pitchFamily="34" charset="0"/>
              </a:rPr>
              <a:t>: Germany</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708313DD-DF34-3385-A1EE-E804C20FC5B6}"/>
              </a:ext>
            </a:extLst>
          </p:cNvPr>
          <p:cNvPicPr>
            <a:picLocks noChangeAspect="1"/>
          </p:cNvPicPr>
          <p:nvPr/>
        </p:nvPicPr>
        <p:blipFill>
          <a:blip r:embed="rId3"/>
          <a:stretch>
            <a:fillRect/>
          </a:stretch>
        </p:blipFill>
        <p:spPr>
          <a:xfrm>
            <a:off x="319969" y="964093"/>
            <a:ext cx="8059172" cy="492981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62890" y="104181"/>
            <a:ext cx="11498580" cy="744941"/>
          </a:xfrm>
          <a:prstGeom prst="rect">
            <a:avLst/>
          </a:prstGeom>
          <a:noFill/>
          <a:ln>
            <a:noFill/>
          </a:ln>
        </p:spPr>
        <p:txBody>
          <a:bodyPr lIns="81646" tIns="40823" rIns="81646" bIns="40823" anchor="ctr" anchorCtr="1"/>
          <a:lstStyle/>
          <a:p>
            <a:r>
              <a:rPr lang="de-DE" sz="3266" b="1" dirty="0" err="1"/>
              <a:t>Importance</a:t>
            </a:r>
            <a:r>
              <a:rPr lang="de-DE" sz="3266" b="1" dirty="0"/>
              <a:t> </a:t>
            </a:r>
            <a:r>
              <a:rPr lang="de-DE" sz="3266" b="1" dirty="0" err="1"/>
              <a:t>of</a:t>
            </a:r>
            <a:r>
              <a:rPr lang="de-DE" sz="3266" b="1" dirty="0"/>
              <a:t> CPI und GDP-</a:t>
            </a:r>
            <a:r>
              <a:rPr lang="de-DE" sz="3266" b="1" dirty="0" err="1"/>
              <a:t>Deflator</a:t>
            </a:r>
            <a:r>
              <a:rPr lang="de-DE" sz="3266" b="1" dirty="0"/>
              <a:t> </a:t>
            </a:r>
            <a:r>
              <a:rPr lang="de-DE" sz="3266" b="1" dirty="0" err="1"/>
              <a:t>for</a:t>
            </a:r>
            <a:r>
              <a:rPr lang="de-DE" sz="3266" b="1" dirty="0"/>
              <a:t> </a:t>
            </a:r>
            <a:r>
              <a:rPr lang="de-DE" sz="3266" b="1" dirty="0" err="1"/>
              <a:t>the</a:t>
            </a:r>
            <a:r>
              <a:rPr lang="de-DE" sz="3266" b="1" dirty="0"/>
              <a:t> Labour </a:t>
            </a:r>
            <a:r>
              <a:rPr lang="de-DE" sz="3266" b="1" dirty="0" err="1"/>
              <a:t>market</a:t>
            </a:r>
            <a:endParaRPr lang="de-DE" sz="3266" b="1" dirty="0"/>
          </a:p>
        </p:txBody>
      </p:sp>
      <p:sp>
        <p:nvSpPr>
          <p:cNvPr id="8" name="Text Box 3"/>
          <p:cNvSpPr txBox="1">
            <a:spLocks noChangeArrowheads="1"/>
          </p:cNvSpPr>
          <p:nvPr/>
        </p:nvSpPr>
        <p:spPr bwMode="auto">
          <a:xfrm>
            <a:off x="358208" y="600538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a:solidFill>
                  <a:srgbClr val="000000"/>
                </a:solidFill>
              </a:rPr>
              <a:t>Source: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5A719C34-B5F3-E611-BB12-BF7138E11E28}"/>
              </a:ext>
            </a:extLst>
          </p:cNvPr>
          <p:cNvPicPr>
            <a:picLocks noChangeAspect="1"/>
          </p:cNvPicPr>
          <p:nvPr/>
        </p:nvPicPr>
        <p:blipFill>
          <a:blip r:embed="rId3"/>
          <a:stretch>
            <a:fillRect/>
          </a:stretch>
        </p:blipFill>
        <p:spPr>
          <a:xfrm>
            <a:off x="164279" y="1072274"/>
            <a:ext cx="7895160" cy="4933113"/>
          </a:xfrm>
          <a:prstGeom prst="rect">
            <a:avLst/>
          </a:prstGeom>
        </p:spPr>
      </p:pic>
    </p:spTree>
    <p:extLst>
      <p:ext uri="{BB962C8B-B14F-4D97-AF65-F5344CB8AC3E}">
        <p14:creationId xmlns:p14="http://schemas.microsoft.com/office/powerpoint/2010/main" val="308547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3478213" y="45540"/>
            <a:ext cx="58039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External balance</a:t>
            </a:r>
          </a:p>
        </p:txBody>
      </p:sp>
      <p:sp>
        <p:nvSpPr>
          <p:cNvPr id="490499" name="Text Box 3"/>
          <p:cNvSpPr txBox="1">
            <a:spLocks noChangeArrowheads="1"/>
          </p:cNvSpPr>
          <p:nvPr/>
        </p:nvSpPr>
        <p:spPr bwMode="auto">
          <a:xfrm>
            <a:off x="589428" y="570941"/>
            <a:ext cx="11080057" cy="6311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a:solidFill>
                  <a:schemeClr val="tx1"/>
                </a:solidFill>
              </a:rPr>
              <a:t>There is no generally accepted definition!</a:t>
            </a:r>
            <a:endParaRPr lang="de-DE" b="1" u="sng" dirty="0">
              <a:solidFill>
                <a:schemeClr val="tx1"/>
              </a:solidFill>
            </a:endParaRPr>
          </a:p>
          <a:p>
            <a:endParaRPr lang="de-DE" sz="2000" u="sng" dirty="0">
              <a:solidFill>
                <a:schemeClr val="tx1"/>
              </a:solidFill>
            </a:endParaRPr>
          </a:p>
          <a:p>
            <a:r>
              <a:rPr lang="de-DE" sz="2000">
                <a:solidFill>
                  <a:schemeClr val="tx1"/>
                </a:solidFill>
              </a:rPr>
              <a:t>	This aim has to be understood within the historical context. Until 1973 we had a system of fixed exchange rates in the world. Every convertible currency was fixed in realtion to the US-Dollar 	</a:t>
            </a:r>
            <a:r>
              <a:rPr lang="de-DE" sz="2000">
                <a:solidFill>
                  <a:schemeClr val="tx1"/>
                </a:solidFill>
                <a:cs typeface="Times New Roman" pitchFamily="18" charset="0"/>
              </a:rPr>
              <a:t>→ In such a framework it is suitable</a:t>
            </a:r>
            <a:r>
              <a:rPr lang="de-DE" sz="2000">
                <a:solidFill>
                  <a:schemeClr val="tx1"/>
                </a:solidFill>
              </a:rPr>
              <a:t> to balance i.e. the current accout or the trade balance, because otherwise the own currency can be out under pressure</a:t>
            </a:r>
          </a:p>
          <a:p>
            <a:endParaRPr lang="de-DE" sz="2000">
              <a:solidFill>
                <a:schemeClr val="tx1"/>
              </a:solidFill>
            </a:endParaRPr>
          </a:p>
          <a:p>
            <a:r>
              <a:rPr lang="de-DE" sz="2000">
                <a:solidFill>
                  <a:schemeClr val="tx1"/>
                </a:solidFill>
              </a:rPr>
              <a:t>But in 1973 the system of Bretton woods collapsed! Since the, we have free floating currencies, and therefore there is no need anymore for a balanced current account. Nevertheless you find in textbooks the following aims:</a:t>
            </a:r>
          </a:p>
          <a:p>
            <a:r>
              <a:rPr lang="de-DE" sz="2000">
                <a:solidFill>
                  <a:schemeClr val="tx1"/>
                </a:solidFill>
              </a:rPr>
              <a:t>	</a:t>
            </a:r>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trade balance</a:t>
            </a:r>
            <a:endParaRPr lang="de-DE" sz="2000" dirty="0">
              <a:solidFill>
                <a:schemeClr val="tx1"/>
              </a:solidFill>
              <a:cs typeface="Times New Roman" pitchFamily="18" charset="0"/>
            </a:endParaRP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current account</a:t>
            </a: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rPr>
              <a:t>Low fluctuating currency</a:t>
            </a:r>
          </a:p>
          <a:p>
            <a:pPr>
              <a:buFontTx/>
              <a:buChar char="•"/>
            </a:pPr>
            <a:endParaRPr lang="de-DE" sz="2000">
              <a:solidFill>
                <a:schemeClr val="tx1"/>
              </a:solidFill>
              <a:cs typeface="Times New Roman" pitchFamily="18" charset="0"/>
            </a:endParaRPr>
          </a:p>
          <a:p>
            <a:pPr>
              <a:buFontTx/>
              <a:buChar char="•"/>
            </a:pPr>
            <a:r>
              <a:rPr lang="de-DE" sz="2000">
                <a:solidFill>
                  <a:schemeClr val="tx1"/>
                </a:solidFill>
                <a:cs typeface="Times New Roman" pitchFamily="18" charset="0"/>
              </a:rPr>
              <a:t>Low susceptibility from foreign economies</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International economic relationships Germany</a:t>
            </a:r>
            <a:endParaRPr lang="de-DE" sz="2800" b="1" dirty="0"/>
          </a:p>
        </p:txBody>
      </p:sp>
      <p:sp>
        <p:nvSpPr>
          <p:cNvPr id="492547" name="Text Box 3"/>
          <p:cNvSpPr txBox="1">
            <a:spLocks noChangeArrowheads="1"/>
          </p:cNvSpPr>
          <p:nvPr/>
        </p:nvSpPr>
        <p:spPr bwMode="auto">
          <a:xfrm>
            <a:off x="253212" y="475918"/>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Bundesbank</a:t>
            </a:r>
          </a:p>
        </p:txBody>
      </p:sp>
      <p:sp>
        <p:nvSpPr>
          <p:cNvPr id="7" name="Rectangle 2">
            <a:extLst>
              <a:ext uri="{FF2B5EF4-FFF2-40B4-BE49-F238E27FC236}">
                <a16:creationId xmlns:a16="http://schemas.microsoft.com/office/drawing/2014/main" id="{7777CE9F-27D6-4CBC-AAE9-B18CEBD83964}"/>
              </a:ext>
            </a:extLst>
          </p:cNvPr>
          <p:cNvSpPr>
            <a:spLocks noChangeArrowheads="1"/>
          </p:cNvSpPr>
          <p:nvPr/>
        </p:nvSpPr>
        <p:spPr bwMode="auto">
          <a:xfrm>
            <a:off x="142015" y="727626"/>
            <a:ext cx="3606529"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Exchange rate </a:t>
            </a:r>
            <a:r>
              <a:rPr lang="de-DE" b="1" dirty="0"/>
              <a:t>Euro – 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680892" y="727625"/>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Trade </a:t>
            </a:r>
            <a:r>
              <a:rPr lang="de-DE" b="1" dirty="0" err="1"/>
              <a:t>balance</a:t>
            </a:r>
            <a:endParaRPr lang="de-DE" b="1" dirty="0"/>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32D7876-ED2F-0678-5298-851737CB3DC8}"/>
              </a:ext>
            </a:extLst>
          </p:cNvPr>
          <p:cNvPicPr>
            <a:picLocks noChangeAspect="1"/>
          </p:cNvPicPr>
          <p:nvPr/>
        </p:nvPicPr>
        <p:blipFill>
          <a:blip r:embed="rId3"/>
          <a:stretch>
            <a:fillRect/>
          </a:stretch>
        </p:blipFill>
        <p:spPr>
          <a:xfrm>
            <a:off x="253212" y="1262290"/>
            <a:ext cx="5163381" cy="3103522"/>
          </a:xfrm>
          <a:prstGeom prst="rect">
            <a:avLst/>
          </a:prstGeom>
        </p:spPr>
      </p:pic>
      <p:pic>
        <p:nvPicPr>
          <p:cNvPr id="6" name="Grafik 5">
            <a:extLst>
              <a:ext uri="{FF2B5EF4-FFF2-40B4-BE49-F238E27FC236}">
                <a16:creationId xmlns:a16="http://schemas.microsoft.com/office/drawing/2014/main" id="{878C3DA1-1921-3FFC-3C6E-E3AA29414EB9}"/>
              </a:ext>
            </a:extLst>
          </p:cNvPr>
          <p:cNvPicPr>
            <a:picLocks noChangeAspect="1"/>
          </p:cNvPicPr>
          <p:nvPr/>
        </p:nvPicPr>
        <p:blipFill>
          <a:blip r:embed="rId4"/>
          <a:stretch>
            <a:fillRect/>
          </a:stretch>
        </p:blipFill>
        <p:spPr>
          <a:xfrm>
            <a:off x="5864400" y="1253255"/>
            <a:ext cx="4982894" cy="2995038"/>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 Payments</a:t>
            </a:r>
            <a:endParaRPr lang="de-DE" sz="2400" b="1" dirty="0">
              <a:solidFill>
                <a:srgbClr val="000000"/>
              </a:solidFill>
              <a:latin typeface="Sparkasse Rg" pitchFamily="34" charset="0"/>
            </a:endParaRPr>
          </a:p>
        </p:txBody>
      </p:sp>
      <p:sp>
        <p:nvSpPr>
          <p:cNvPr id="102404" name="Text Box 2"/>
          <p:cNvSpPr txBox="1">
            <a:spLocks noChangeArrowheads="1"/>
          </p:cNvSpPr>
          <p:nvPr/>
        </p:nvSpPr>
        <p:spPr bwMode="auto">
          <a:xfrm>
            <a:off x="872939" y="826434"/>
            <a:ext cx="855409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en-US" sz="2400" u="sng">
                <a:solidFill>
                  <a:srgbClr val="000000"/>
                </a:solidFill>
              </a:rPr>
              <a:t>Definition of Balance of Payments:</a:t>
            </a:r>
          </a:p>
          <a:p>
            <a:pPr eaLnBrk="1" hangingPunct="1">
              <a:buFontTx/>
              <a:buNone/>
            </a:pPr>
            <a:r>
              <a:rPr lang="en-US" sz="2400">
                <a:solidFill>
                  <a:srgbClr val="000000"/>
                </a:solidFill>
              </a:rPr>
              <a:t>The balance of payments is a summary of all the international transactions of a country and its citizens during a specified period of time. This period is usually of one year, though many countries have now started preparing the quarterly accounts for the purposes of forecasting.</a:t>
            </a:r>
            <a:endParaRPr lang="de-DE" sz="240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a:solidFill>
                  <a:srgbClr val="000000"/>
                </a:solidFill>
              </a:rPr>
              <a:t>Caution:</a:t>
            </a:r>
            <a:r>
              <a:rPr lang="de-DE" sz="2400">
                <a:solidFill>
                  <a:srgbClr val="000000"/>
                </a:solidFill>
              </a:rPr>
              <a:t> </a:t>
            </a:r>
            <a:r>
              <a:rPr lang="de-DE" sz="2400" dirty="0">
                <a:solidFill>
                  <a:srgbClr val="000000"/>
                </a:solidFill>
              </a:rPr>
              <a:t>	</a:t>
            </a:r>
          </a:p>
          <a:p>
            <a:pPr eaLnBrk="1" hangingPunct="1">
              <a:buFontTx/>
              <a:buNone/>
            </a:pPr>
            <a:r>
              <a:rPr lang="de-DE" sz="2400">
                <a:solidFill>
                  <a:srgbClr val="000000"/>
                </a:solidFill>
              </a:rPr>
              <a:t>In the balance of payments we count flow, while usually in a balance sheet you report stocks!</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3467327"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ofpayments</a:t>
            </a:r>
          </a:p>
        </p:txBody>
      </p:sp>
      <p:sp>
        <p:nvSpPr>
          <p:cNvPr id="103428" name="Text Box 2"/>
          <p:cNvSpPr txBox="1">
            <a:spLocks noChangeArrowheads="1"/>
          </p:cNvSpPr>
          <p:nvPr/>
        </p:nvSpPr>
        <p:spPr bwMode="auto">
          <a:xfrm>
            <a:off x="1775052" y="1017588"/>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Current Account</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B.Capital account</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 Financial account</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5271632" y="1196975"/>
            <a:ext cx="6365197"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Balance of goods</a:t>
            </a:r>
          </a:p>
          <a:p>
            <a:pPr eaLnBrk="1" hangingPunct="1">
              <a:buFontTx/>
              <a:buNone/>
            </a:pPr>
            <a:r>
              <a:rPr lang="de-DE" sz="2000">
                <a:solidFill>
                  <a:srgbClr val="000000"/>
                </a:solidFill>
              </a:rPr>
              <a:t>A2. Balance of services</a:t>
            </a:r>
          </a:p>
          <a:p>
            <a:pPr eaLnBrk="1" hangingPunct="1">
              <a:buFontTx/>
              <a:buNone/>
            </a:pPr>
            <a:r>
              <a:rPr lang="de-DE" sz="2000">
                <a:solidFill>
                  <a:srgbClr val="000000"/>
                </a:solidFill>
              </a:rPr>
              <a:t>A3. Primary income (payments form work (wages) oder inverstments (dividends)</a:t>
            </a:r>
          </a:p>
          <a:p>
            <a:pPr eaLnBrk="1" hangingPunct="1">
              <a:buFontTx/>
              <a:buNone/>
            </a:pPr>
            <a:r>
              <a:rPr lang="de-DE" sz="2000">
                <a:solidFill>
                  <a:srgbClr val="000000"/>
                </a:solidFill>
              </a:rPr>
              <a:t>A4. Secondary income (payments from government (tax, refunds) or one way transfers i.e. disaster relief)</a:t>
            </a:r>
          </a:p>
          <a:p>
            <a:pPr eaLnBrk="1" hangingPunct="1">
              <a:buFontTx/>
              <a:buNone/>
            </a:pPr>
            <a:endParaRPr lang="de-DE" sz="2000">
              <a:solidFill>
                <a:srgbClr val="000000"/>
              </a:solidFill>
            </a:endParaRPr>
          </a:p>
          <a:p>
            <a:pPr eaLnBrk="1" hangingPunct="1">
              <a:buFontTx/>
              <a:buNone/>
            </a:pPr>
            <a:r>
              <a:rPr lang="de-DE" sz="2000">
                <a:solidFill>
                  <a:srgbClr val="000000"/>
                </a:solidFill>
              </a:rPr>
              <a:t>B1. Capital transfers</a:t>
            </a:r>
          </a:p>
          <a:p>
            <a:pPr eaLnBrk="1" hangingPunct="1">
              <a:buFontTx/>
              <a:buNone/>
            </a:pPr>
            <a:endParaRPr lang="de-DE" sz="2000">
              <a:solidFill>
                <a:srgbClr val="000000"/>
              </a:solidFill>
            </a:endParaRPr>
          </a:p>
          <a:p>
            <a:pPr eaLnBrk="1" hangingPunct="1">
              <a:buFontTx/>
              <a:buNone/>
            </a:pPr>
            <a:r>
              <a:rPr lang="de-DE" sz="2000">
                <a:solidFill>
                  <a:srgbClr val="000000"/>
                </a:solidFill>
              </a:rPr>
              <a:t>B1. Direct investment</a:t>
            </a:r>
          </a:p>
          <a:p>
            <a:pPr eaLnBrk="1" hangingPunct="1">
              <a:buFontTx/>
              <a:buNone/>
            </a:pPr>
            <a:r>
              <a:rPr lang="de-DE" sz="2000">
                <a:solidFill>
                  <a:srgbClr val="000000"/>
                </a:solidFill>
              </a:rPr>
              <a:t>B2. Porfolio investment</a:t>
            </a:r>
          </a:p>
          <a:p>
            <a:pPr eaLnBrk="1" hangingPunct="1">
              <a:buFontTx/>
              <a:buNone/>
            </a:pPr>
            <a:r>
              <a:rPr lang="de-DE" sz="2000">
                <a:solidFill>
                  <a:srgbClr val="000000"/>
                </a:solidFill>
              </a:rPr>
              <a:t>B3. Financial derivative</a:t>
            </a:r>
          </a:p>
          <a:p>
            <a:pPr eaLnBrk="1" hangingPunct="1"/>
            <a:r>
              <a:rPr lang="de-DE" sz="2000">
                <a:solidFill>
                  <a:srgbClr val="000000"/>
                </a:solidFill>
              </a:rPr>
              <a:t>B4. Reserve investement</a:t>
            </a:r>
          </a:p>
          <a:p>
            <a:pPr eaLnBrk="1" hangingPunct="1"/>
            <a:r>
              <a:rPr lang="de-DE" sz="2000">
                <a:solidFill>
                  <a:srgbClr val="000000"/>
                </a:solidFill>
              </a:rPr>
              <a:t>B5. Other investment</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3875315"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3875315"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3875315"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3875314" y="1989139"/>
            <a:ext cx="1439862" cy="6378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flipV="1">
            <a:off x="3722914" y="2964999"/>
            <a:ext cx="1519238"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Line 12">
            <a:extLst>
              <a:ext uri="{FF2B5EF4-FFF2-40B4-BE49-F238E27FC236}">
                <a16:creationId xmlns:a16="http://schemas.microsoft.com/office/drawing/2014/main" id="{97A4EA50-C01B-7F20-C32F-AEB4B12D16D2}"/>
              </a:ext>
            </a:extLst>
          </p:cNvPr>
          <p:cNvSpPr>
            <a:spLocks noChangeShapeType="1"/>
          </p:cNvSpPr>
          <p:nvPr/>
        </p:nvSpPr>
        <p:spPr bwMode="auto">
          <a:xfrm flipV="1">
            <a:off x="4060370" y="4158348"/>
            <a:ext cx="1181781" cy="1193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Line 12">
            <a:extLst>
              <a:ext uri="{FF2B5EF4-FFF2-40B4-BE49-F238E27FC236}">
                <a16:creationId xmlns:a16="http://schemas.microsoft.com/office/drawing/2014/main" id="{8D9CF327-37AC-610B-3274-318232294D23}"/>
              </a:ext>
            </a:extLst>
          </p:cNvPr>
          <p:cNvSpPr>
            <a:spLocks noChangeShapeType="1"/>
          </p:cNvSpPr>
          <p:nvPr/>
        </p:nvSpPr>
        <p:spPr bwMode="auto">
          <a:xfrm>
            <a:off x="4060371" y="4376978"/>
            <a:ext cx="1172259" cy="505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Line 12">
            <a:extLst>
              <a:ext uri="{FF2B5EF4-FFF2-40B4-BE49-F238E27FC236}">
                <a16:creationId xmlns:a16="http://schemas.microsoft.com/office/drawing/2014/main" id="{96C19369-E9CB-6FEA-EEC4-4E588EA022DD}"/>
              </a:ext>
            </a:extLst>
          </p:cNvPr>
          <p:cNvSpPr>
            <a:spLocks noChangeShapeType="1"/>
          </p:cNvSpPr>
          <p:nvPr/>
        </p:nvSpPr>
        <p:spPr bwMode="auto">
          <a:xfrm>
            <a:off x="3948341" y="4427563"/>
            <a:ext cx="1366838" cy="2979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12">
            <a:extLst>
              <a:ext uri="{FF2B5EF4-FFF2-40B4-BE49-F238E27FC236}">
                <a16:creationId xmlns:a16="http://schemas.microsoft.com/office/drawing/2014/main" id="{384ED608-6CC0-BFD0-7F1E-0B0ACC4110A3}"/>
              </a:ext>
            </a:extLst>
          </p:cNvPr>
          <p:cNvSpPr>
            <a:spLocks noChangeShapeType="1"/>
          </p:cNvSpPr>
          <p:nvPr/>
        </p:nvSpPr>
        <p:spPr bwMode="auto">
          <a:xfrm>
            <a:off x="3948340" y="4496338"/>
            <a:ext cx="1284290" cy="51737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 name="Line 12">
            <a:extLst>
              <a:ext uri="{FF2B5EF4-FFF2-40B4-BE49-F238E27FC236}">
                <a16:creationId xmlns:a16="http://schemas.microsoft.com/office/drawing/2014/main" id="{8AD356A6-D422-CF81-3B68-F6618CFCCB26}"/>
              </a:ext>
            </a:extLst>
          </p:cNvPr>
          <p:cNvSpPr>
            <a:spLocks noChangeShapeType="1"/>
          </p:cNvSpPr>
          <p:nvPr/>
        </p:nvSpPr>
        <p:spPr bwMode="auto">
          <a:xfrm>
            <a:off x="3875314" y="4546924"/>
            <a:ext cx="1439864" cy="788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Further economic goals</a:t>
            </a:r>
            <a:endParaRPr lang="de-DE" sz="3266" dirty="0"/>
          </a:p>
        </p:txBody>
      </p:sp>
      <p:sp>
        <p:nvSpPr>
          <p:cNvPr id="7" name="Text Box 3"/>
          <p:cNvSpPr txBox="1">
            <a:spLocks noChangeArrowheads="1"/>
          </p:cNvSpPr>
          <p:nvPr/>
        </p:nvSpPr>
        <p:spPr bwMode="auto">
          <a:xfrm>
            <a:off x="401279" y="1127088"/>
            <a:ext cx="1186692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Fair </a:t>
            </a:r>
            <a:r>
              <a:rPr lang="de-DE" altLang="de-DE" sz="2540" dirty="0" err="1">
                <a:solidFill>
                  <a:srgbClr val="000000"/>
                </a:solidFill>
              </a:rPr>
              <a:t>balanced</a:t>
            </a:r>
            <a:r>
              <a:rPr lang="de-DE" altLang="de-DE" sz="2540" dirty="0">
                <a:solidFill>
                  <a:srgbClr val="000000"/>
                </a:solidFill>
              </a:rPr>
              <a:t> </a:t>
            </a:r>
            <a:r>
              <a:rPr lang="de-DE" altLang="de-DE" sz="2540" dirty="0" err="1">
                <a:solidFill>
                  <a:srgbClr val="000000"/>
                </a:solidFill>
              </a:rPr>
              <a:t>income</a:t>
            </a:r>
            <a:r>
              <a:rPr lang="de-DE" altLang="de-DE" sz="2540" dirty="0">
                <a:solidFill>
                  <a:srgbClr val="000000"/>
                </a:solidFill>
              </a:rPr>
              <a:t> </a:t>
            </a:r>
            <a:r>
              <a:rPr lang="de-DE" altLang="de-DE" sz="2540" dirty="0" err="1">
                <a:solidFill>
                  <a:srgbClr val="000000"/>
                </a:solidFill>
              </a:rPr>
              <a:t>distribution</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72 Satz 2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ecological</a:t>
            </a:r>
            <a:r>
              <a:rPr lang="de-DE" altLang="de-DE" sz="2540" dirty="0">
                <a:solidFill>
                  <a:srgbClr val="000000"/>
                </a:solidFill>
              </a:rPr>
              <a:t> </a:t>
            </a:r>
            <a:r>
              <a:rPr lang="de-DE" altLang="de-DE" sz="2540" dirty="0" err="1">
                <a:solidFill>
                  <a:srgbClr val="000000"/>
                </a:solidFill>
              </a:rPr>
              <a:t>conditions</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20a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public</a:t>
            </a:r>
            <a:r>
              <a:rPr lang="de-DE" altLang="de-DE" sz="2540" dirty="0">
                <a:solidFill>
                  <a:srgbClr val="000000"/>
                </a:solidFill>
              </a:rPr>
              <a:t> </a:t>
            </a:r>
            <a:r>
              <a:rPr lang="de-DE" altLang="de-DE" sz="2540" dirty="0" err="1">
                <a:solidFill>
                  <a:srgbClr val="000000"/>
                </a:solidFill>
              </a:rPr>
              <a:t>financial</a:t>
            </a:r>
            <a:r>
              <a:rPr lang="de-DE" altLang="de-DE" sz="2540" dirty="0">
                <a:solidFill>
                  <a:srgbClr val="000000"/>
                </a:solidFill>
              </a:rPr>
              <a:t> </a:t>
            </a:r>
            <a:r>
              <a:rPr lang="de-DE" altLang="de-DE" sz="2540" dirty="0" err="1">
                <a:solidFill>
                  <a:srgbClr val="000000"/>
                </a:solidFill>
              </a:rPr>
              <a:t>budget</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109 Satz 3 GG</a:t>
            </a:r>
          </a:p>
          <a:p>
            <a:pPr eaLnBrk="1" hangingPunct="1">
              <a:buClrTx/>
            </a:pPr>
            <a:r>
              <a:rPr lang="de-DE" altLang="de-DE" sz="2540" dirty="0">
                <a:solidFill>
                  <a:srgbClr val="000000"/>
                </a:solidFill>
              </a:rPr>
              <a:t>											  → Maastricht </a:t>
            </a:r>
            <a:r>
              <a:rPr lang="de-DE" altLang="de-DE" sz="2540" dirty="0" err="1">
                <a:solidFill>
                  <a:srgbClr val="000000"/>
                </a:solidFill>
              </a:rPr>
              <a:t>criteria</a:t>
            </a:r>
            <a:r>
              <a:rPr lang="de-DE" altLang="de-DE" sz="2540" dirty="0">
                <a:solidFill>
                  <a:srgbClr val="000000"/>
                </a:solidFill>
              </a:rPr>
              <a:t> 3% </a:t>
            </a:r>
            <a:r>
              <a:rPr lang="de-DE" altLang="de-DE" sz="2540" dirty="0" err="1">
                <a:solidFill>
                  <a:srgbClr val="000000"/>
                </a:solidFill>
              </a:rPr>
              <a:t>Deficit</a:t>
            </a:r>
            <a:endParaRPr lang="de-DE" altLang="de-DE" sz="2540" dirty="0">
              <a:solidFill>
                <a:srgbClr val="000000"/>
              </a:solidFill>
            </a:endParaRPr>
          </a:p>
          <a:p>
            <a:pPr eaLnBrk="1" hangingPunct="1">
              <a:buClrTx/>
            </a:pPr>
            <a:r>
              <a:rPr lang="de-DE" altLang="de-DE" sz="2540" dirty="0">
                <a:solidFill>
                  <a:srgbClr val="000000"/>
                </a:solidFill>
              </a:rPr>
              <a:t>												  60% </a:t>
            </a:r>
            <a:r>
              <a:rPr lang="de-DE" altLang="de-DE" sz="2540" dirty="0" err="1">
                <a:solidFill>
                  <a:srgbClr val="000000"/>
                </a:solidFill>
              </a:rPr>
              <a:t>government</a:t>
            </a:r>
            <a:r>
              <a:rPr lang="de-DE" altLang="de-DE" sz="2540" dirty="0">
                <a:solidFill>
                  <a:srgbClr val="000000"/>
                </a:solidFill>
              </a:rPr>
              <a:t> </a:t>
            </a:r>
            <a:r>
              <a:rPr lang="de-DE" altLang="de-DE" sz="2540" dirty="0" err="1">
                <a:solidFill>
                  <a:srgbClr val="000000"/>
                </a:solidFill>
              </a:rPr>
              <a:t>debt</a:t>
            </a:r>
            <a:r>
              <a:rPr lang="de-DE" altLang="de-DE" sz="2540" dirty="0">
                <a:solidFill>
                  <a:srgbClr val="000000"/>
                </a:solidFill>
              </a:rPr>
              <a:t> </a:t>
            </a:r>
            <a:r>
              <a:rPr lang="de-DE" altLang="de-DE" sz="2540" dirty="0" err="1">
                <a:solidFill>
                  <a:srgbClr val="000000"/>
                </a:solidFill>
              </a:rPr>
              <a:t>ratio</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4146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altLang="de-DE" sz="3600" dirty="0">
                <a:solidFill>
                  <a:srgbClr val="000000"/>
                </a:solidFill>
              </a:rPr>
              <a:t>Fair </a:t>
            </a:r>
            <a:r>
              <a:rPr lang="de-DE" altLang="de-DE" sz="3600" dirty="0" err="1">
                <a:solidFill>
                  <a:srgbClr val="000000"/>
                </a:solidFill>
              </a:rPr>
              <a:t>balanced</a:t>
            </a:r>
            <a:r>
              <a:rPr lang="de-DE" altLang="de-DE" sz="3600" dirty="0">
                <a:solidFill>
                  <a:srgbClr val="000000"/>
                </a:solidFill>
              </a:rPr>
              <a:t> </a:t>
            </a:r>
            <a:r>
              <a:rPr lang="de-DE" altLang="de-DE" sz="3600" dirty="0" err="1">
                <a:solidFill>
                  <a:srgbClr val="000000"/>
                </a:solidFill>
              </a:rPr>
              <a:t>income</a:t>
            </a:r>
            <a:r>
              <a:rPr lang="de-DE" altLang="de-DE" sz="3600" dirty="0">
                <a:solidFill>
                  <a:srgbClr val="000000"/>
                </a:solidFill>
              </a:rPr>
              <a:t> </a:t>
            </a:r>
            <a:r>
              <a:rPr lang="de-DE" altLang="de-DE" sz="3600" dirty="0" err="1">
                <a:solidFill>
                  <a:srgbClr val="000000"/>
                </a:solidFill>
              </a:rPr>
              <a:t>distribution</a:t>
            </a:r>
            <a:endParaRPr lang="de-DE" sz="3266" dirty="0"/>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Due to </a:t>
            </a:r>
            <a:r>
              <a:rPr lang="de-DE" altLang="de-DE" sz="2540" dirty="0" err="1">
                <a:solidFill>
                  <a:srgbClr val="000000"/>
                </a:solidFill>
              </a:rPr>
              <a:t>article</a:t>
            </a:r>
            <a:r>
              <a:rPr lang="de-DE" altLang="de-DE" sz="2540" dirty="0">
                <a:solidFill>
                  <a:srgbClr val="000000"/>
                </a:solidFill>
              </a:rPr>
              <a:t> 74 Abs. 1 Nr. 4, 7, 11, 13, 15, 19a, 20, 22, 25 and 26 </a:t>
            </a:r>
            <a:r>
              <a:rPr lang="en-US" altLang="de-DE" sz="2540" dirty="0">
                <a:solidFill>
                  <a:srgbClr val="000000"/>
                </a:solidFill>
              </a:rPr>
              <a:t>the federal government has legislative power if and to the extent that the establishment of equivalent living conditions within the federal territory or the preservation of legal or economic unity in the national interest requires federal legislation.</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err="1"/>
              <a:t>Sustainable</a:t>
            </a:r>
            <a:r>
              <a:rPr lang="de-DE" sz="3266" dirty="0"/>
              <a:t> </a:t>
            </a:r>
            <a:r>
              <a:rPr lang="de-DE" sz="3266" dirty="0" err="1"/>
              <a:t>ecological</a:t>
            </a:r>
            <a:r>
              <a:rPr lang="de-DE" sz="3266" dirty="0"/>
              <a:t> </a:t>
            </a:r>
            <a:r>
              <a:rPr lang="de-DE" sz="3266" dirty="0" err="1"/>
              <a:t>conditions</a:t>
            </a:r>
            <a:r>
              <a:rPr lang="de-DE" sz="3266" dirty="0"/>
              <a:t> </a:t>
            </a:r>
          </a:p>
        </p:txBody>
      </p:sp>
      <p:sp>
        <p:nvSpPr>
          <p:cNvPr id="7" name="Text Box 3"/>
          <p:cNvSpPr txBox="1">
            <a:spLocks noChangeArrowheads="1"/>
          </p:cNvSpPr>
          <p:nvPr/>
        </p:nvSpPr>
        <p:spPr bwMode="auto">
          <a:xfrm>
            <a:off x="1916163" y="1534594"/>
            <a:ext cx="8295271" cy="2430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r>
              <a:rPr lang="en-US" altLang="de-DE" sz="2540" dirty="0">
                <a:solidFill>
                  <a:srgbClr val="000000"/>
                </a:solidFill>
              </a:rPr>
              <a:t>The state shall also protect the natural foundations of life and animals in accordance with the constitutional order through legislation and, in accordance with the law and justice, through the executive power and the judiciary, in responsibility for future generations.</a:t>
            </a:r>
            <a:endParaRPr lang="de-DE" altLang="de-DE" sz="2540" dirty="0">
              <a:solidFill>
                <a:srgbClr val="000000"/>
              </a:solidFill>
            </a:endParaRP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err="1"/>
              <a:t>Sustainable</a:t>
            </a:r>
            <a:r>
              <a:rPr lang="de-DE" sz="2600" dirty="0"/>
              <a:t> </a:t>
            </a:r>
            <a:r>
              <a:rPr lang="de-DE" sz="2600" dirty="0" err="1"/>
              <a:t>public</a:t>
            </a:r>
            <a:r>
              <a:rPr lang="de-DE" sz="2600" dirty="0"/>
              <a:t> </a:t>
            </a:r>
            <a:r>
              <a:rPr lang="de-DE" sz="2600" dirty="0" err="1"/>
              <a:t>financial</a:t>
            </a:r>
            <a:r>
              <a:rPr lang="de-DE" sz="2600" dirty="0"/>
              <a:t> </a:t>
            </a:r>
            <a:r>
              <a:rPr lang="de-DE" sz="2600" dirty="0" err="1"/>
              <a:t>budget</a:t>
            </a:r>
            <a:r>
              <a:rPr lang="de-DE" sz="2600" dirty="0"/>
              <a:t> </a:t>
            </a:r>
          </a:p>
        </p:txBody>
      </p:sp>
      <p:sp>
        <p:nvSpPr>
          <p:cNvPr id="7" name="Text Box 3"/>
          <p:cNvSpPr txBox="1">
            <a:spLocks noChangeArrowheads="1"/>
          </p:cNvSpPr>
          <p:nvPr/>
        </p:nvSpPr>
        <p:spPr bwMode="auto">
          <a:xfrm>
            <a:off x="0" y="374373"/>
            <a:ext cx="8689605" cy="6241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600" dirty="0">
                <a:solidFill>
                  <a:srgbClr val="000000"/>
                </a:solidFill>
              </a:rPr>
              <a:t>(1) The Federation and the Länder shall be autonomous and independent of each other in their budgetary management.(2) The Federation and the Länder shall jointly fulfill the obligations of the Federal Republic of Germany under European Community legal acts based on Article 104 of the Treaty establishing the European Community to maintain budgetary discipline and, within this framework, shall take into account the requirements of overall economic balance.(3) The budgets of the Federation and the Länder shall, in principle, be balanced without revenue from loans. The Federation and the Länder may provide for rules to take account symmetrically, in times of economic expansion and contraction, of the effects of economic developments that deviate from the normal situation, as well as for an exception for natural disasters or exceptional emergency situations that are beyond the control of the state and significantly affect the state's financial position. A corresponding repayment arrangement must be provided for the exemption. The details are regulated for the federal budget in Article 115, with the proviso that sentence 1 is complied with if the revenue from loans does not exceed 0.35 percent in relation to nominal gross domestic product. The amount by which defense expenditures, federal expenditures for civil protection and civil defense, as well as for intelligence services and for the protection of information technology systems, exceed the amount of revenues from loans to be taken into account shall be deducted from the amount of revenues from loans to be taken into account. The amount by which defense spending, federal spending on civil protection and civil defense, intelligence services, IT systems protection, and aid to states attacked in violation of international law exceeds 1 percent of nominal gross domestic product shall be deducted from the revenue from loans to be taken into account. The states as a whole shall comply with sentence 1 if the revenue from loans generated by them does not exceed 0.35 percent in relation to nominal gross domestic product. The distribution of the borrowing permitted for the states as a whole in accordance with sentence 6 among the individual states shall be regulated by a federal law with the consent of the Bundesrat. The details for the budgets of the states shall be regulated by the states within the framework of their constitutional powers. Existing state regulations that fall short of the borrowing limit specified in sentence 7 shall cease to have effect.</a:t>
            </a:r>
            <a:endParaRPr lang="de-DE" altLang="de-DE" sz="1600" dirty="0">
              <a:solidFill>
                <a:srgbClr val="000000"/>
              </a:solidFill>
            </a:endParaRP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Development of the public budget and debt (Germany)</a:t>
            </a:r>
            <a:endParaRPr lang="de-DE" sz="28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a:latin typeface="Times New Roman" panose="02020603050405020304" pitchFamily="18" charset="0"/>
                <a:cs typeface="Times New Roman" panose="02020603050405020304" pitchFamily="18" charset="0"/>
              </a:rPr>
              <a:t>Cource: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8487" y="3827269"/>
            <a:ext cx="3822632" cy="246221"/>
          </a:xfrm>
          <a:prstGeom prst="rect">
            <a:avLst/>
          </a:prstGeom>
          <a:noFill/>
        </p:spPr>
        <p:txBody>
          <a:bodyPr wrap="square" rtlCol="0">
            <a:spAutoFit/>
          </a:bodyPr>
          <a:lstStyle/>
          <a:p>
            <a:r>
              <a:rPr lang="de-DE" sz="1000"/>
              <a:t>Deficit</a:t>
            </a:r>
            <a:r>
              <a:rPr lang="de-DE" sz="1000" dirty="0"/>
              <a:t>:</a:t>
            </a:r>
            <a:r>
              <a:rPr lang="de-DE" sz="1000"/>
              <a:t>	Public Budget in relation to GDP</a:t>
            </a:r>
            <a:endParaRPr lang="de-DE" sz="1000" dirty="0"/>
          </a:p>
        </p:txBody>
      </p:sp>
      <p:sp>
        <p:nvSpPr>
          <p:cNvPr id="7" name="Textfeld 6">
            <a:extLst>
              <a:ext uri="{FF2B5EF4-FFF2-40B4-BE49-F238E27FC236}">
                <a16:creationId xmlns:a16="http://schemas.microsoft.com/office/drawing/2014/main" id="{300E660F-7FF5-46BD-A65E-542C9FD0A2EE}"/>
              </a:ext>
            </a:extLst>
          </p:cNvPr>
          <p:cNvSpPr txBox="1"/>
          <p:nvPr/>
        </p:nvSpPr>
        <p:spPr>
          <a:xfrm>
            <a:off x="3840527" y="3851872"/>
            <a:ext cx="3500086" cy="246221"/>
          </a:xfrm>
          <a:prstGeom prst="rect">
            <a:avLst/>
          </a:prstGeom>
          <a:noFill/>
        </p:spPr>
        <p:txBody>
          <a:bodyPr wrap="square" rtlCol="0">
            <a:spAutoFit/>
          </a:bodyPr>
          <a:lstStyle/>
          <a:p>
            <a:r>
              <a:rPr lang="de-DE" sz="1000"/>
              <a:t>Government debt ratio : governemnt debt in relation to GDP</a:t>
            </a:r>
            <a:endParaRPr lang="de-DE" sz="1000" dirty="0"/>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11823756-7AE4-BBC8-2518-02194D2A60B7}"/>
              </a:ext>
            </a:extLst>
          </p:cNvPr>
          <p:cNvPicPr>
            <a:picLocks noChangeAspect="1"/>
          </p:cNvPicPr>
          <p:nvPr/>
        </p:nvPicPr>
        <p:blipFill>
          <a:blip r:embed="rId2"/>
          <a:stretch>
            <a:fillRect/>
          </a:stretch>
        </p:blipFill>
        <p:spPr>
          <a:xfrm>
            <a:off x="146351" y="772308"/>
            <a:ext cx="7584081" cy="2810500"/>
          </a:xfrm>
          <a:prstGeom prst="rect">
            <a:avLst/>
          </a:prstGeom>
        </p:spPr>
      </p:pic>
    </p:spTree>
    <p:extLst>
      <p:ext uri="{BB962C8B-B14F-4D97-AF65-F5344CB8AC3E}">
        <p14:creationId xmlns:p14="http://schemas.microsoft.com/office/powerpoint/2010/main" val="7615158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3231</Words>
  <Application>Microsoft Office PowerPoint</Application>
  <PresentationFormat>Breitbild</PresentationFormat>
  <Paragraphs>361</Paragraphs>
  <Slides>48</Slides>
  <Notes>47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48</vt:i4>
      </vt:variant>
    </vt:vector>
  </HeadingPairs>
  <TitlesOfParts>
    <vt:vector size="56" baseType="lpstr">
      <vt:lpstr>Arial</vt:lpstr>
      <vt:lpstr>Calibri</vt:lpstr>
      <vt:lpstr>Cambria Math</vt:lpstr>
      <vt:lpstr>Sparkasse Rg</vt:lpstr>
      <vt:lpstr>Symbol</vt:lpstr>
      <vt:lpstr>Times New Roman</vt:lpstr>
      <vt:lpstr>Office</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277</cp:revision>
  <cp:lastPrinted>2022-03-02T20:18:27Z</cp:lastPrinted>
  <dcterms:created xsi:type="dcterms:W3CDTF">2022-03-01T20:52:11Z</dcterms:created>
  <dcterms:modified xsi:type="dcterms:W3CDTF">2026-10-07T06:22:03Z</dcterms:modified>
</cp:coreProperties>
</file>