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372" r:id="rId2"/>
    <p:sldId id="424" r:id="rId3"/>
    <p:sldId id="426" r:id="rId4"/>
    <p:sldId id="427" r:id="rId5"/>
    <p:sldId id="384" r:id="rId6"/>
    <p:sldId id="387" r:id="rId7"/>
    <p:sldId id="390" r:id="rId8"/>
    <p:sldId id="392" r:id="rId9"/>
    <p:sldId id="393" r:id="rId10"/>
    <p:sldId id="394" r:id="rId11"/>
    <p:sldId id="395" r:id="rId12"/>
  </p:sldIdLst>
  <p:sldSz cx="12192000" cy="6858000"/>
  <p:notesSz cx="6797675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8" autoAdjust="0"/>
    <p:restoredTop sz="93227" autoAdjust="0"/>
  </p:normalViewPr>
  <p:slideViewPr>
    <p:cSldViewPr snapToGrid="0">
      <p:cViewPr varScale="1">
        <p:scale>
          <a:sx n="71" d="100"/>
          <a:sy n="71" d="100"/>
        </p:scale>
        <p:origin x="2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5578" tIns="47790" rIns="95578" bIns="4779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5578" tIns="47790" rIns="95578" bIns="4779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8" tIns="47790" rIns="95578" bIns="4779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5578" tIns="47790" rIns="95578" bIns="4779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5578" tIns="47790" rIns="95578" bIns="4779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5578" tIns="47790" rIns="95578" bIns="4779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784234" indent="-253113" defTabSz="49743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290458" indent="-253113" defTabSz="49743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796683" indent="-253113" defTabSz="49743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02907" indent="-253113" defTabSz="497436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1521" algn="l"/>
                <a:tab pos="1601287" algn="l"/>
                <a:tab pos="2406324" algn="l"/>
                <a:tab pos="3206087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52450" y="889000"/>
            <a:ext cx="7920038" cy="4456113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5382" y="5640478"/>
            <a:ext cx="5004252" cy="534240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1258" tIns="50628" rIns="101258" bIns="50628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4788" y="808038"/>
            <a:ext cx="7073900" cy="3979862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79768" y="4778723"/>
            <a:ext cx="5438140" cy="281179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4788" y="808038"/>
            <a:ext cx="7073900" cy="3979862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79768" y="4778723"/>
            <a:ext cx="5438140" cy="281179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04788" y="808038"/>
            <a:ext cx="7073900" cy="3979862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79768" y="4778723"/>
            <a:ext cx="5438140" cy="281179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D9F3A82-C5AB-41AB-9423-7C684689752A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499" name="Rectangle 28"/>
          <p:cNvSpPr txBox="1">
            <a:spLocks noGrp="1" noChangeArrowheads="1"/>
          </p:cNvSpPr>
          <p:nvPr/>
        </p:nvSpPr>
        <p:spPr bwMode="auto">
          <a:xfrm>
            <a:off x="3814557" y="9363792"/>
            <a:ext cx="2882528" cy="45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281" tIns="46427" rIns="89281" bIns="46427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625A102-B141-410D-AB89-69B896BECDE4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650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2819BAE-667F-461C-AEFD-034F7310BD53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1" name="Rectangle 28"/>
          <p:cNvSpPr txBox="1">
            <a:spLocks noGrp="1" noChangeArrowheads="1"/>
          </p:cNvSpPr>
          <p:nvPr/>
        </p:nvSpPr>
        <p:spPr bwMode="auto">
          <a:xfrm>
            <a:off x="3814557" y="9363792"/>
            <a:ext cx="2882528" cy="45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281" tIns="46427" rIns="89281" bIns="46427" anchor="b"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EC0DA41-BECA-4F6A-B6CA-402E76C1446D}" type="slidenum">
              <a:rPr lang="de-DE" altLang="de-DE">
                <a:latin typeface="Sparkasse Rg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0957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957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1187FACD-EB06-496E-B61C-C6410A61C444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1ABF143-93FE-446C-8F3B-26520A7874C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9E9EA269-331E-4CA1-A6F3-5274331E43B0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79B0EB5-7EA8-4872-8CBA-591F15ACAB0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10" tIns="45354" rIns="90710" bIns="4535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423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47728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1225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54722" indent="-226748" defTabSz="445624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18036" algn="l"/>
                <a:tab pos="1434499" algn="l"/>
                <a:tab pos="2155684" algn="l"/>
                <a:tab pos="2872146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38B193B-0651-488D-954C-EF0082D05DC4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8188"/>
            <a:ext cx="6573838" cy="3698875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4308" y="4684262"/>
            <a:ext cx="4943048" cy="44367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10" tIns="45354" rIns="90710" bIns="45354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352134" y="1874728"/>
            <a:ext cx="51237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/>
              <a:t>This lecture will be recorded and </a:t>
            </a:r>
          </a:p>
          <a:p>
            <a:pPr algn="ctr"/>
            <a:r>
              <a:rPr lang="de-DE" sz="2800" b="1" u="sng"/>
              <a:t>Subsequently uploaded in the </a:t>
            </a:r>
          </a:p>
          <a:p>
            <a:pPr algn="ctr"/>
            <a:r>
              <a:rPr lang="de-DE" sz="2800" b="1" u="sng"/>
              <a:t>world-wide-web</a:t>
            </a:r>
          </a:p>
          <a:p>
            <a:pPr algn="ctr"/>
            <a:endParaRPr lang="de-DE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2540" b="1" dirty="0"/>
              <a:t>Gross </a:t>
            </a:r>
            <a:r>
              <a:rPr lang="de-DE" sz="2540" b="1" dirty="0" err="1"/>
              <a:t>domestic</a:t>
            </a:r>
            <a:r>
              <a:rPr lang="de-DE" sz="2540" b="1" dirty="0"/>
              <a:t> </a:t>
            </a:r>
            <a:r>
              <a:rPr lang="de-DE" sz="2540" b="1" dirty="0" err="1"/>
              <a:t>product</a:t>
            </a:r>
            <a:endParaRPr lang="de-DE" sz="2540" b="1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304484" y="2003552"/>
            <a:ext cx="6870391" cy="156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Gross domestic product (GDP) is the total market value of all the goods and services produced within a country’s borders in a specific time period (i.e. 1 year) used for final consumption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117F462-7D2C-41AD-989C-E400E486449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749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GDP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06849" y="1024884"/>
            <a:ext cx="8295271" cy="2095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>
                <a:solidFill>
                  <a:srgbClr val="000000"/>
                </a:solidFill>
              </a:rPr>
              <a:t>„market value“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In order to aggregate different goods and service their market prices are considered.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Some goods do not have a market price. In this case production prices are considered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For public services wages public employees are considered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44504" y="3338593"/>
            <a:ext cx="8295271" cy="243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>
                <a:solidFill>
                  <a:srgbClr val="000000"/>
                </a:solidFill>
              </a:rPr>
              <a:t>„all“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owner-occupied residential property is value by an average market rent.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Some goods and service cannot be statistically counted and are therefore not included into GDP (</a:t>
            </a:r>
            <a:r>
              <a:rPr lang="de-DE" altLang="de-DE" sz="2177" dirty="0">
                <a:solidFill>
                  <a:srgbClr val="000000"/>
                </a:solidFill>
              </a:rPr>
              <a:t>i</a:t>
            </a:r>
            <a:r>
              <a:rPr lang="de-DE" altLang="de-DE" sz="2177">
                <a:solidFill>
                  <a:srgbClr val="000000"/>
                </a:solidFill>
              </a:rPr>
              <a:t>. </a:t>
            </a:r>
            <a:r>
              <a:rPr lang="de-DE" altLang="de-DE" sz="2177" dirty="0">
                <a:solidFill>
                  <a:srgbClr val="000000"/>
                </a:solidFill>
              </a:rPr>
              <a:t>e</a:t>
            </a:r>
            <a:r>
              <a:rPr lang="de-DE" altLang="de-DE" sz="2177">
                <a:solidFill>
                  <a:srgbClr val="000000"/>
                </a:solidFill>
              </a:rPr>
              <a:t>. black market, educational performance of parents, honory posts)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1F499A6-F4F4-458D-82A7-666AE6F598D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059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GDP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4333" y="653193"/>
            <a:ext cx="8295271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</a:t>
            </a:r>
            <a:r>
              <a:rPr lang="de-DE" altLang="de-DE" sz="2177" dirty="0" err="1">
                <a:solidFill>
                  <a:srgbClr val="000000"/>
                </a:solidFill>
              </a:rPr>
              <a:t>goods</a:t>
            </a:r>
            <a:r>
              <a:rPr lang="de-DE" altLang="de-DE" sz="2177" dirty="0">
                <a:solidFill>
                  <a:srgbClr val="000000"/>
                </a:solidFill>
              </a:rPr>
              <a:t> and </a:t>
            </a:r>
            <a:r>
              <a:rPr lang="de-DE" altLang="de-DE" sz="2177" dirty="0" err="1">
                <a:solidFill>
                  <a:srgbClr val="000000"/>
                </a:solidFill>
              </a:rPr>
              <a:t>services</a:t>
            </a:r>
            <a:r>
              <a:rPr lang="de-DE" altLang="de-DE" sz="2177" dirty="0">
                <a:solidFill>
                  <a:srgbClr val="000000"/>
                </a:solidFill>
              </a:rPr>
              <a:t>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material and </a:t>
            </a:r>
            <a:r>
              <a:rPr lang="de-DE" altLang="de-DE" sz="2177" dirty="0" err="1">
                <a:solidFill>
                  <a:srgbClr val="000000"/>
                </a:solidFill>
              </a:rPr>
              <a:t>immaterial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goods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31464" y="3697890"/>
            <a:ext cx="8295271" cy="14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>
                <a:solidFill>
                  <a:srgbClr val="000000"/>
                </a:solidFill>
              </a:rPr>
              <a:t>„specific time period “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>
                <a:solidFill>
                  <a:srgbClr val="000000"/>
                </a:solidFill>
              </a:rPr>
              <a:t>Quater or year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94333" y="4829332"/>
            <a:ext cx="8295271" cy="1425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„final </a:t>
            </a:r>
            <a:r>
              <a:rPr lang="de-DE" altLang="de-DE" sz="2177" dirty="0" err="1">
                <a:solidFill>
                  <a:srgbClr val="000000"/>
                </a:solidFill>
              </a:rPr>
              <a:t>consumption</a:t>
            </a:r>
            <a:r>
              <a:rPr lang="de-DE" altLang="de-DE" sz="2177" dirty="0">
                <a:solidFill>
                  <a:srgbClr val="000000"/>
                </a:solidFill>
              </a:rPr>
              <a:t>“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Only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value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added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considered</a:t>
            </a:r>
            <a:r>
              <a:rPr lang="de-DE" altLang="de-DE" sz="2177" dirty="0">
                <a:solidFill>
                  <a:srgbClr val="000000"/>
                </a:solidFill>
              </a:rPr>
              <a:t> = 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</a:t>
            </a:r>
            <a:r>
              <a:rPr lang="de-DE" altLang="de-DE" sz="2177" dirty="0" err="1">
                <a:solidFill>
                  <a:srgbClr val="000000"/>
                </a:solidFill>
              </a:rPr>
              <a:t>Production</a:t>
            </a:r>
            <a:r>
              <a:rPr lang="de-DE" altLang="de-DE" sz="2177" dirty="0">
                <a:solidFill>
                  <a:srgbClr val="000000"/>
                </a:solidFill>
              </a:rPr>
              <a:t> – intermediate </a:t>
            </a:r>
            <a:r>
              <a:rPr lang="de-DE" altLang="de-DE" sz="2177" dirty="0" err="1">
                <a:solidFill>
                  <a:srgbClr val="000000"/>
                </a:solidFill>
              </a:rPr>
              <a:t>consumption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5EB6028-F964-44A6-B422-815F1D333080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1D570688-5845-95A9-9850-EFFC0738A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667" y="2953878"/>
            <a:ext cx="10245751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					+	</a:t>
            </a:r>
            <a:r>
              <a:rPr lang="de-DE" altLang="de-DE" sz="2177" dirty="0" err="1">
                <a:solidFill>
                  <a:srgbClr val="000000"/>
                </a:solidFill>
              </a:rPr>
              <a:t>factor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income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of</a:t>
            </a:r>
            <a:r>
              <a:rPr lang="de-DE" altLang="de-DE" sz="2177" dirty="0">
                <a:solidFill>
                  <a:srgbClr val="000000"/>
                </a:solidFill>
              </a:rPr>
              <a:t> non </a:t>
            </a:r>
            <a:r>
              <a:rPr lang="de-DE" altLang="de-DE" sz="2177" dirty="0" err="1">
                <a:solidFill>
                  <a:srgbClr val="000000"/>
                </a:solidFill>
              </a:rPr>
              <a:t>citizens</a:t>
            </a:r>
            <a:r>
              <a:rPr lang="de-DE" altLang="de-DE" sz="2177" dirty="0">
                <a:solidFill>
                  <a:srgbClr val="000000"/>
                </a:solidFill>
              </a:rPr>
              <a:t> in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considered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country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7A9B7F3A-E630-9BDD-F3AF-A4E4C0E74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34" y="2544584"/>
            <a:ext cx="8295271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domestic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concept</a:t>
            </a:r>
            <a:r>
              <a:rPr lang="de-DE" altLang="de-DE" sz="2177" dirty="0">
                <a:solidFill>
                  <a:srgbClr val="000000"/>
                </a:solidFill>
              </a:rPr>
              <a:t> =     national </a:t>
            </a:r>
            <a:r>
              <a:rPr lang="de-DE" altLang="de-DE" sz="2177" dirty="0" err="1">
                <a:solidFill>
                  <a:srgbClr val="000000"/>
                </a:solidFill>
              </a:rPr>
              <a:t>concept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D92EE2BF-509E-6A65-8352-951E3487A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33" y="3055504"/>
            <a:ext cx="11797667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</a:t>
            </a:r>
          </a:p>
          <a:p>
            <a:pPr eaLnBrk="1" hangingPunct="1">
              <a:buClrTx/>
            </a:pPr>
            <a:r>
              <a:rPr lang="de-DE" altLang="de-DE" sz="2177" dirty="0">
                <a:solidFill>
                  <a:srgbClr val="000000"/>
                </a:solidFill>
              </a:rPr>
              <a:t>							 – </a:t>
            </a:r>
            <a:r>
              <a:rPr lang="de-DE" altLang="de-DE" sz="2177" dirty="0" err="1">
                <a:solidFill>
                  <a:srgbClr val="000000"/>
                </a:solidFill>
              </a:rPr>
              <a:t>factor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income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of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citizens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of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considered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country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from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abroad</a:t>
            </a:r>
            <a:endParaRPr lang="de-DE" altLang="de-DE" sz="2177" dirty="0">
              <a:solidFill>
                <a:srgbClr val="00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9F6647-1C3B-68C3-DBFE-ED18FBD3C44C}"/>
              </a:ext>
            </a:extLst>
          </p:cNvPr>
          <p:cNvSpPr txBox="1"/>
          <p:nvPr/>
        </p:nvSpPr>
        <p:spPr>
          <a:xfrm>
            <a:off x="309237" y="2192356"/>
            <a:ext cx="6146800" cy="42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ClrTx/>
            </a:pPr>
            <a:r>
              <a:rPr lang="de-DE" altLang="de-DE" sz="218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„wihin a countries borders“:</a:t>
            </a:r>
            <a:endParaRPr lang="de-DE" altLang="de-DE" sz="218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04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2" grpId="0"/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1"/>
          <p:cNvSpPr>
            <a:spLocks noChangeArrowheads="1"/>
          </p:cNvSpPr>
          <p:nvPr/>
        </p:nvSpPr>
        <p:spPr bwMode="auto">
          <a:xfrm>
            <a:off x="2958306" y="118770"/>
            <a:ext cx="62753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Calculating GDP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48132" name="Text Box 2"/>
          <p:cNvSpPr txBox="1">
            <a:spLocks noChangeArrowheads="1"/>
          </p:cNvSpPr>
          <p:nvPr/>
        </p:nvSpPr>
        <p:spPr bwMode="auto">
          <a:xfrm>
            <a:off x="242454" y="1126549"/>
            <a:ext cx="11007436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Production approach 		– 	Value added of all economic sectors (activities) 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Expenditure approach </a:t>
            </a:r>
            <a:r>
              <a:rPr lang="de-DE" altLang="de-DE" sz="2400" dirty="0">
                <a:solidFill>
                  <a:srgbClr val="000000"/>
                </a:solidFill>
              </a:rPr>
              <a:t>	– </a:t>
            </a:r>
            <a:r>
              <a:rPr lang="de-DE" altLang="de-DE" sz="2400">
                <a:solidFill>
                  <a:srgbClr val="000000"/>
                </a:solidFill>
              </a:rPr>
              <a:t>	</a:t>
            </a:r>
            <a:r>
              <a:rPr lang="en-US" altLang="de-DE" sz="2400">
                <a:solidFill>
                  <a:srgbClr val="000000"/>
                </a:solidFill>
              </a:rPr>
              <a:t>final uses of goods and services (consumption, investment,</a:t>
            </a:r>
          </a:p>
          <a:p>
            <a:pPr eaLnBrk="1" hangingPunct="1">
              <a:buClrTx/>
              <a:buFontTx/>
              <a:buNone/>
            </a:pPr>
            <a:r>
              <a:rPr lang="en-US" altLang="de-DE" sz="2400">
                <a:solidFill>
                  <a:srgbClr val="000000"/>
                </a:solidFill>
              </a:rPr>
              <a:t>									government expentitures, net exports (Ex-Im)</a:t>
            </a:r>
          </a:p>
          <a:p>
            <a:pPr eaLnBrk="1" hangingPunct="1">
              <a:buClr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Income approach </a:t>
            </a:r>
            <a:r>
              <a:rPr lang="de-DE" altLang="de-DE" sz="2400" dirty="0">
                <a:solidFill>
                  <a:srgbClr val="000000"/>
                </a:solidFill>
              </a:rPr>
              <a:t>	</a:t>
            </a:r>
            <a:r>
              <a:rPr lang="de-DE" altLang="de-DE" sz="2400">
                <a:solidFill>
                  <a:srgbClr val="000000"/>
                </a:solidFill>
              </a:rPr>
              <a:t>		–	Distribution of income on the different factors of production</a:t>
            </a:r>
          </a:p>
          <a:p>
            <a:pPr eaLnBrk="1" hangingPunct="1">
              <a:buClr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									(capital and labor) 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08EFE30-2376-4480-99CE-CDC8A1B08CE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1"/>
          <p:cNvSpPr>
            <a:spLocks noChangeArrowheads="1"/>
          </p:cNvSpPr>
          <p:nvPr/>
        </p:nvSpPr>
        <p:spPr bwMode="auto">
          <a:xfrm>
            <a:off x="3990278" y="48768"/>
            <a:ext cx="627538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Gross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dpmestic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Product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(Germany 2025)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E0AAC95-B01C-4615-9B29-9CEADEE2109E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D41BBAD-4FBE-7414-3E72-4E3F4DF0A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512317"/>
            <a:ext cx="8322288" cy="3059557"/>
          </a:xfrm>
          <a:prstGeom prst="rect">
            <a:avLst/>
          </a:prstGeom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BBF01E36-71BD-0953-CD2A-CB6E70C82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571874"/>
            <a:ext cx="31582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Source: Destatis, </a:t>
            </a:r>
            <a:r>
              <a:rPr lang="de-DE" altLang="de-DE" sz="1400" dirty="0" err="1"/>
              <a:t>current</a:t>
            </a:r>
            <a:r>
              <a:rPr lang="de-DE" altLang="de-DE" sz="1400" dirty="0"/>
              <a:t> </a:t>
            </a:r>
            <a:r>
              <a:rPr lang="de-DE" altLang="de-DE" sz="1400" dirty="0" err="1"/>
              <a:t>prices</a:t>
            </a:r>
            <a:r>
              <a:rPr lang="de-DE" altLang="de-DE" sz="1400" dirty="0"/>
              <a:t>, Bil. Euro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ChangeArrowheads="1"/>
          </p:cNvSpPr>
          <p:nvPr/>
        </p:nvSpPr>
        <p:spPr bwMode="auto">
          <a:xfrm>
            <a:off x="137558" y="40740"/>
            <a:ext cx="1205444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Production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approach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–  Gross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value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added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dirty="0">
                <a:solidFill>
                  <a:srgbClr val="000000"/>
                </a:solidFill>
                <a:latin typeface="Sparkasse Rg" pitchFamily="34" charset="0"/>
              </a:rPr>
              <a:t>+ </a:t>
            </a:r>
            <a:r>
              <a:rPr lang="de-DE" altLang="de-DE" sz="2400" dirty="0" err="1">
                <a:solidFill>
                  <a:srgbClr val="000000"/>
                </a:solidFill>
                <a:latin typeface="Sparkasse Rg" pitchFamily="34" charset="0"/>
              </a:rPr>
              <a:t>taxes</a:t>
            </a:r>
            <a:r>
              <a:rPr lang="de-DE" altLang="de-DE" sz="2400" dirty="0">
                <a:solidFill>
                  <a:srgbClr val="000000"/>
                </a:solidFill>
                <a:latin typeface="Sparkasse Rg" pitchFamily="34" charset="0"/>
              </a:rPr>
              <a:t> –  </a:t>
            </a:r>
            <a:r>
              <a:rPr lang="de-DE" altLang="de-DE" sz="2400" dirty="0" err="1">
                <a:solidFill>
                  <a:srgbClr val="000000"/>
                </a:solidFill>
                <a:latin typeface="Sparkasse Rg" pitchFamily="34" charset="0"/>
              </a:rPr>
              <a:t>subsidies</a:t>
            </a:r>
            <a:r>
              <a:rPr lang="de-DE" altLang="de-DE" sz="2400" dirty="0">
                <a:solidFill>
                  <a:srgbClr val="000000"/>
                </a:solidFill>
                <a:latin typeface="Sparkasse Rg" pitchFamily="34" charset="0"/>
              </a:rPr>
              <a:t> = GDP 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(Germany 2025)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703388" y="6509483"/>
            <a:ext cx="31582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 dirty="0"/>
              <a:t>Source: Destatis, </a:t>
            </a:r>
            <a:r>
              <a:rPr lang="de-DE" altLang="de-DE" sz="1400" dirty="0" err="1"/>
              <a:t>current</a:t>
            </a:r>
            <a:r>
              <a:rPr lang="de-DE" altLang="de-DE" sz="1400" dirty="0"/>
              <a:t> </a:t>
            </a:r>
            <a:r>
              <a:rPr lang="de-DE" altLang="de-DE" sz="1400" dirty="0" err="1"/>
              <a:t>prices</a:t>
            </a:r>
            <a:r>
              <a:rPr lang="de-DE" altLang="de-DE" sz="1400" dirty="0"/>
              <a:t>, Bil. Euro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2E68E0-160E-427C-8A27-F3109F5B96E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5B2CE23-7774-FBBF-F1EC-EE2686AB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4856"/>
            <a:ext cx="7609654" cy="520109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C690917-01E1-5A59-1577-C7202E4A0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477" y="494855"/>
            <a:ext cx="4976398" cy="32699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4392613" y="217489"/>
            <a:ext cx="58039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Expenditure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</a:t>
            </a:r>
            <a:r>
              <a:rPr lang="de-DE" altLang="de-DE" sz="2400" b="1" dirty="0" err="1">
                <a:solidFill>
                  <a:srgbClr val="000000"/>
                </a:solidFill>
                <a:latin typeface="Sparkasse Rg" pitchFamily="34" charset="0"/>
              </a:rPr>
              <a:t>approach</a:t>
            </a:r>
            <a:r>
              <a:rPr lang="de-DE" altLang="de-DE" sz="2400" b="1" dirty="0">
                <a:solidFill>
                  <a:srgbClr val="000000"/>
                </a:solidFill>
                <a:latin typeface="Sparkasse Rg" pitchFamily="34" charset="0"/>
              </a:rPr>
              <a:t> Germany 2025</a:t>
            </a: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6020173" y="1154692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5894253" y="1835729"/>
            <a:ext cx="91598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2000" dirty="0">
                <a:cs typeface="Times New Roman" pitchFamily="18" charset="0"/>
              </a:rPr>
              <a:t>}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2" name="Text Box 5"/>
          <p:cNvSpPr txBox="1">
            <a:spLocks noChangeArrowheads="1"/>
          </p:cNvSpPr>
          <p:nvPr/>
        </p:nvSpPr>
        <p:spPr bwMode="auto">
          <a:xfrm>
            <a:off x="6457899" y="3841469"/>
            <a:ext cx="28039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>
                <a:cs typeface="Times New Roman" pitchFamily="18" charset="0"/>
              </a:rPr>
              <a:t>External contribution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3" name="Text Box 6"/>
          <p:cNvSpPr txBox="1">
            <a:spLocks noChangeArrowheads="1"/>
          </p:cNvSpPr>
          <p:nvPr/>
        </p:nvSpPr>
        <p:spPr bwMode="auto">
          <a:xfrm>
            <a:off x="6064623" y="3624788"/>
            <a:ext cx="3786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4800">
                <a:cs typeface="Times New Roman" pitchFamily="18" charset="0"/>
              </a:rPr>
              <a:t>}</a:t>
            </a:r>
          </a:p>
        </p:txBody>
      </p:sp>
      <p:sp>
        <p:nvSpPr>
          <p:cNvPr id="55304" name="Text Box 7"/>
          <p:cNvSpPr txBox="1">
            <a:spLocks noChangeArrowheads="1"/>
          </p:cNvSpPr>
          <p:nvPr/>
        </p:nvSpPr>
        <p:spPr bwMode="auto">
          <a:xfrm>
            <a:off x="6644062" y="2554867"/>
            <a:ext cx="179889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 err="1">
                <a:cs typeface="Times New Roman" pitchFamily="18" charset="0"/>
              </a:rPr>
              <a:t>Gross</a:t>
            </a:r>
            <a:r>
              <a:rPr lang="de-DE" altLang="de-DE" sz="2400" dirty="0">
                <a:cs typeface="Times New Roman" pitchFamily="18" charset="0"/>
              </a:rPr>
              <a:t> </a:t>
            </a:r>
            <a:r>
              <a:rPr lang="de-DE" altLang="de-DE" sz="2400" dirty="0" err="1">
                <a:cs typeface="Times New Roman" pitchFamily="18" charset="0"/>
              </a:rPr>
              <a:t>capital</a:t>
            </a:r>
            <a:endParaRPr lang="de-DE" altLang="de-DE" sz="2400" dirty="0">
              <a:cs typeface="Times New Roman" pitchFamily="18" charset="0"/>
            </a:endParaRP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 err="1">
                <a:cs typeface="Times New Roman" pitchFamily="18" charset="0"/>
              </a:rPr>
              <a:t>investment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5" name="Text Box 8"/>
          <p:cNvSpPr txBox="1">
            <a:spLocks noChangeArrowheads="1"/>
          </p:cNvSpPr>
          <p:nvPr/>
        </p:nvSpPr>
        <p:spPr bwMode="auto">
          <a:xfrm>
            <a:off x="6647236" y="1402341"/>
            <a:ext cx="18421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>
                <a:cs typeface="Times New Roman" pitchFamily="18" charset="0"/>
              </a:rPr>
              <a:t>Consumption</a:t>
            </a:r>
            <a:endParaRPr lang="de-DE" altLang="de-DE" sz="2400" dirty="0">
              <a:cs typeface="Times New Roman" pitchFamily="18" charset="0"/>
            </a:endParaRPr>
          </a:p>
        </p:txBody>
      </p:sp>
      <p:sp>
        <p:nvSpPr>
          <p:cNvPr id="55306" name="Text Box 11"/>
          <p:cNvSpPr txBox="1">
            <a:spLocks noChangeArrowheads="1"/>
          </p:cNvSpPr>
          <p:nvPr/>
        </p:nvSpPr>
        <p:spPr bwMode="auto">
          <a:xfrm>
            <a:off x="6112937" y="4366777"/>
            <a:ext cx="281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/>
              <a:t>Source: Destatis ,current prices, </a:t>
            </a:r>
            <a:r>
              <a:rPr lang="de-DE" altLang="de-DE" sz="1400" dirty="0"/>
              <a:t>Mrd. Euro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CB43FD1-7E4D-49FF-B53E-9A627B94C6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25B37C0-11B5-5C7E-1DB9-0CC8CE5B0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8" y="1298303"/>
            <a:ext cx="6003609" cy="37368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8838321-119B-768D-F1C0-8298E2100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9407" y="795507"/>
            <a:ext cx="3686002" cy="31494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1" grpId="0"/>
      <p:bldP spid="55302" grpId="0"/>
      <p:bldP spid="55303" grpId="0"/>
      <p:bldP spid="55304" grpId="0"/>
      <p:bldP spid="553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1179253" y="79017"/>
            <a:ext cx="6275387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Development of the nominal proportions of the expenditure sectors of GDP (Germany)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6004502"/>
            <a:ext cx="243047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/>
              <a:t>Source: </a:t>
            </a:r>
            <a:r>
              <a:rPr lang="de-DE" altLang="de-DE" sz="1400" dirty="0" err="1"/>
              <a:t>Destatis</a:t>
            </a:r>
            <a:r>
              <a:rPr lang="de-DE" altLang="de-DE" sz="1400"/>
              <a:t>, current prices</a:t>
            </a:r>
            <a:endParaRPr lang="de-DE" altLang="de-DE" sz="14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BF330EE3-507B-49BB-BE37-DE0E3A04E98D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8DD7D00-7A33-1152-E1AE-6657A6C59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4" y="912195"/>
            <a:ext cx="8341748" cy="48223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4140015" y="96009"/>
            <a:ext cx="630078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Income approach</a:t>
            </a:r>
          </a:p>
        </p:txBody>
      </p:sp>
      <p:sp>
        <p:nvSpPr>
          <p:cNvPr id="57348" name="Text Box 3"/>
          <p:cNvSpPr txBox="1">
            <a:spLocks noChangeArrowheads="1"/>
          </p:cNvSpPr>
          <p:nvPr/>
        </p:nvSpPr>
        <p:spPr bwMode="auto">
          <a:xfrm>
            <a:off x="102033" y="679598"/>
            <a:ext cx="9180513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/>
              <a:t>The income approach counts the different typs contributing to </a:t>
            </a:r>
            <a:r>
              <a:rPr lang="de-DE" altLang="de-DE" sz="2300" b="1"/>
              <a:t>national income</a:t>
            </a:r>
            <a:r>
              <a:rPr lang="de-DE" altLang="de-DE" sz="2300"/>
              <a:t>.</a:t>
            </a: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/>
              <a:t>Mainly we look at the income from the general factors of production: Capital and Labor. Thus we count </a:t>
            </a:r>
            <a:r>
              <a:rPr lang="de-DE" altLang="de-DE" sz="2300" b="1"/>
              <a:t>corporate and investment income </a:t>
            </a:r>
            <a:r>
              <a:rPr lang="de-DE" altLang="de-DE" sz="2300"/>
              <a:t>from capital and </a:t>
            </a:r>
            <a:r>
              <a:rPr lang="de-DE" altLang="de-DE" sz="2300" b="1"/>
              <a:t>compensation of employees </a:t>
            </a:r>
            <a:r>
              <a:rPr lang="de-DE" altLang="de-DE" sz="2300"/>
              <a:t>from labor. The aggregate variable measuring the division of national income is the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</a:t>
            </a:r>
            <a:r>
              <a:rPr lang="de-DE" altLang="de-DE" sz="2300"/>
              <a:t>	</a:t>
            </a:r>
            <a:r>
              <a:rPr lang="de-DE" altLang="de-DE" sz="2300" b="1"/>
              <a:t> 	compensation of employees </a:t>
            </a:r>
            <a:endParaRPr lang="de-DE" altLang="de-DE" sz="230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b="1"/>
              <a:t>Labor Share 		= </a:t>
            </a: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300" dirty="0"/>
              <a:t>			</a:t>
            </a:r>
            <a:r>
              <a:rPr lang="de-DE" altLang="de-DE" sz="2300"/>
              <a:t>	          </a:t>
            </a:r>
            <a:r>
              <a:rPr lang="de-DE" altLang="de-DE" sz="2300" b="1"/>
              <a:t>national income</a:t>
            </a:r>
            <a:endParaRPr lang="de-DE" altLang="de-DE" sz="2300" dirty="0"/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de-DE" altLang="de-DE" sz="2300" dirty="0"/>
          </a:p>
        </p:txBody>
      </p:sp>
      <p:cxnSp>
        <p:nvCxnSpPr>
          <p:cNvPr id="57349" name="Gerade Verbindung 2"/>
          <p:cNvCxnSpPr>
            <a:cxnSpLocks noChangeShapeType="1"/>
          </p:cNvCxnSpPr>
          <p:nvPr/>
        </p:nvCxnSpPr>
        <p:spPr bwMode="auto">
          <a:xfrm>
            <a:off x="4078283" y="4094650"/>
            <a:ext cx="30972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CDCCDBD6-CAD9-42D6-B11A-1B62EA4DCD84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1631951" y="156864"/>
            <a:ext cx="962598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Development of the labor share (Germany): Income approach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207124" y="5455861"/>
            <a:ext cx="13580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1400"/>
              <a:t>Source: </a:t>
            </a:r>
            <a:r>
              <a:rPr lang="de-DE" altLang="de-DE" sz="1400" dirty="0" err="1"/>
              <a:t>Destatis</a:t>
            </a:r>
            <a:endParaRPr lang="de-DE" altLang="de-DE" sz="1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A384232-9C66-4D07-B241-7135F72D446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C9D3695-623C-B7C7-E1E5-4712BCFBA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4" y="620709"/>
            <a:ext cx="8342828" cy="451299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31FFE6D-4279-4734-AE08-9453E4297157}">
  <we:reference id="wa200005566" version="3.0.0.3" store="de-DE" storeType="OMEX"/>
  <we:alternateReferences>
    <we:reference id="wa200005566" version="3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517</Words>
  <Application>Microsoft Office PowerPoint</Application>
  <PresentationFormat>Breitbild</PresentationFormat>
  <Paragraphs>78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Sparkasse Rg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266</cp:revision>
  <cp:lastPrinted>2026-10-01T07:57:27Z</cp:lastPrinted>
  <dcterms:created xsi:type="dcterms:W3CDTF">2022-03-01T20:52:11Z</dcterms:created>
  <dcterms:modified xsi:type="dcterms:W3CDTF">2026-10-01T07:58:00Z</dcterms:modified>
</cp:coreProperties>
</file>