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33" r:id="rId2"/>
    <p:sldId id="1334" r:id="rId3"/>
    <p:sldId id="1335" r:id="rId4"/>
    <p:sldId id="1336" r:id="rId5"/>
    <p:sldId id="1337" r:id="rId6"/>
    <p:sldId id="1338" r:id="rId7"/>
    <p:sldId id="1339" r:id="rId8"/>
    <p:sldId id="1340" r:id="rId9"/>
    <p:sldId id="1341" r:id="rId10"/>
    <p:sldId id="1342" r:id="rId11"/>
    <p:sldId id="1343" r:id="rId12"/>
    <p:sldId id="1344" r:id="rId13"/>
    <p:sldId id="1345" r:id="rId14"/>
    <p:sldId id="1346" r:id="rId15"/>
    <p:sldId id="1435" r:id="rId16"/>
    <p:sldId id="1348" r:id="rId17"/>
    <p:sldId id="1349" r:id="rId18"/>
    <p:sldId id="1528" r:id="rId19"/>
    <p:sldId id="1529" r:id="rId20"/>
    <p:sldId id="1530" r:id="rId21"/>
    <p:sldId id="1380" r:id="rId22"/>
    <p:sldId id="1531" r:id="rId23"/>
    <p:sldId id="1377" r:id="rId24"/>
    <p:sldId id="1381" r:id="rId25"/>
    <p:sldId id="1355" r:id="rId26"/>
    <p:sldId id="1356" r:id="rId27"/>
    <p:sldId id="1532" r:id="rId28"/>
    <p:sldId id="1358" r:id="rId29"/>
    <p:sldId id="1428" r:id="rId30"/>
    <p:sldId id="1359" r:id="rId31"/>
    <p:sldId id="1368" r:id="rId32"/>
    <p:sldId id="143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3227" autoAdjust="0"/>
  </p:normalViewPr>
  <p:slideViewPr>
    <p:cSldViewPr snapToGrid="0">
      <p:cViewPr varScale="1">
        <p:scale>
          <a:sx n="56" d="100"/>
          <a:sy n="56" d="100"/>
        </p:scale>
        <p:origin x="4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60BF-03BA-1F40-4410-85E2297D50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9615E-3C23-EE77-1D78-29AD1C469E2C}"/>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F505B16-31F2-AC1B-2626-F945189DFDF3}"/>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81245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2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9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8.jpeg"/><Relationship Id="rId7" Type="http://schemas.openxmlformats.org/officeDocument/2006/relationships/hyperlink" Target="https://www.britannica.com/animal/shar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0.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9.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10.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C380065-3D49-9436-CADA-C8949E9E6E5A}"/>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p:spTree>
    <p:extLst>
      <p:ext uri="{BB962C8B-B14F-4D97-AF65-F5344CB8AC3E}">
        <p14:creationId xmlns:p14="http://schemas.microsoft.com/office/powerpoint/2010/main" val="377730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p:spTree>
    <p:extLst>
      <p:ext uri="{BB962C8B-B14F-4D97-AF65-F5344CB8AC3E}">
        <p14:creationId xmlns:p14="http://schemas.microsoft.com/office/powerpoint/2010/main" val="20036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00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69457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Labor </a:t>
            </a:r>
            <a:r>
              <a:rPr lang="de-DE" sz="2400" b="1" dirty="0" err="1"/>
              <a:t>market</a:t>
            </a:r>
            <a:r>
              <a:rPr lang="de-DE" sz="2400" b="1" dirty="0"/>
              <a:t> − Labor </a:t>
            </a:r>
            <a:r>
              <a:rPr lang="de-DE" sz="2400" b="1" dirty="0" err="1"/>
              <a:t>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5" name="Textfeld 4">
            <a:extLst>
              <a:ext uri="{FF2B5EF4-FFF2-40B4-BE49-F238E27FC236}">
                <a16:creationId xmlns:a16="http://schemas.microsoft.com/office/drawing/2014/main" id="{87BF937E-CDDC-A148-90AE-2227F623A90C}"/>
              </a:ext>
            </a:extLst>
          </p:cNvPr>
          <p:cNvSpPr txBox="1"/>
          <p:nvPr/>
        </p:nvSpPr>
        <p:spPr>
          <a:xfrm>
            <a:off x="457200" y="2010713"/>
            <a:ext cx="1542602" cy="369332"/>
          </a:xfrm>
          <a:prstGeom prst="rect">
            <a:avLst/>
          </a:prstGeom>
          <a:noFill/>
        </p:spPr>
        <p:txBody>
          <a:bodyPr wrap="none" rtlCol="0">
            <a:spAutoFit/>
          </a:bodyPr>
          <a:lstStyle/>
          <a:p>
            <a:r>
              <a:rPr lang="de-DE" dirty="0"/>
              <a:t>Eulertheorem:</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p:spTree>
    <p:extLst>
      <p:ext uri="{BB962C8B-B14F-4D97-AF65-F5344CB8AC3E}">
        <p14:creationId xmlns:p14="http://schemas.microsoft.com/office/powerpoint/2010/main" val="260203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35577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L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7" name="Rechteck 6"/>
          <p:cNvSpPr/>
          <p:nvPr/>
        </p:nvSpPr>
        <p:spPr>
          <a:xfrm>
            <a:off x="8523636" y="185544"/>
            <a:ext cx="1897314" cy="369332"/>
          </a:xfrm>
          <a:prstGeom prst="rect">
            <a:avLst/>
          </a:prstGeom>
        </p:spPr>
        <p:txBody>
          <a:bodyPr wrap="none">
            <a:spAutoFit/>
          </a:bodyPr>
          <a:lstStyle/>
          <a:p>
            <a:r>
              <a:rPr lang="de-DE" b="1" dirty="0"/>
              <a:t> </a:t>
            </a:r>
            <a:r>
              <a:rPr lang="el-GR" b="1" dirty="0"/>
              <a:t>ω</a:t>
            </a:r>
            <a:r>
              <a:rPr lang="de-DE" b="1" dirty="0"/>
              <a:t>=w/p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541448"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541448" cy="369332"/>
          </a:xfrm>
          <a:prstGeom prst="rect">
            <a:avLst/>
          </a:prstGeom>
        </p:spPr>
        <p:txBody>
          <a:bodyPr wrap="none">
            <a:spAutoFit/>
          </a:bodyPr>
          <a:lstStyle/>
          <a:p>
            <a:r>
              <a:rPr lang="el-GR" b="1" dirty="0">
                <a:solidFill>
                  <a:srgbClr val="FF0000"/>
                </a:solidFill>
              </a:rPr>
              <a:t>ω</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BA3BC73-48A6-2113-B698-4B7C3C254F55}"/>
              </a:ext>
            </a:extLst>
          </p:cNvPr>
          <p:cNvSpPr txBox="1"/>
          <p:nvPr/>
        </p:nvSpPr>
        <p:spPr>
          <a:xfrm>
            <a:off x="2623109" y="0"/>
            <a:ext cx="726471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Capital </a:t>
            </a:r>
            <a:r>
              <a:rPr lang="de-DE" sz="2400" b="1" dirty="0" err="1"/>
              <a:t>market</a:t>
            </a:r>
            <a:r>
              <a:rPr lang="de-DE" sz="2400" b="1" dirty="0"/>
              <a:t> − Capital </a:t>
            </a:r>
            <a:r>
              <a:rPr lang="de-DE" sz="2400" b="1" dirty="0" err="1"/>
              <a:t>demand</a:t>
            </a:r>
            <a:endParaRPr lang="de-DE" sz="2400"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F15AC9A4-4C23-4B0D-5C06-9B566CB78225}"/>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8" name="Textfeld 7">
                <a:extLst>
                  <a:ext uri="{FF2B5EF4-FFF2-40B4-BE49-F238E27FC236}">
                    <a16:creationId xmlns:a16="http://schemas.microsoft.com/office/drawing/2014/main" id="{F15AC9A4-4C23-4B0D-5C06-9B566CB78225}"/>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28720F74-AF8A-DB57-17DA-595F415D1161}"/>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10" name="Textfeld 9">
            <a:extLst>
              <a:ext uri="{FF2B5EF4-FFF2-40B4-BE49-F238E27FC236}">
                <a16:creationId xmlns:a16="http://schemas.microsoft.com/office/drawing/2014/main" id="{9591FF2F-93E1-AAE3-2AD1-4FC55347B530}"/>
              </a:ext>
            </a:extLst>
          </p:cNvPr>
          <p:cNvSpPr txBox="1"/>
          <p:nvPr/>
        </p:nvSpPr>
        <p:spPr>
          <a:xfrm>
            <a:off x="457200" y="2010713"/>
            <a:ext cx="1542602" cy="369332"/>
          </a:xfrm>
          <a:prstGeom prst="rect">
            <a:avLst/>
          </a:prstGeom>
          <a:noFill/>
        </p:spPr>
        <p:txBody>
          <a:bodyPr wrap="none" rtlCol="0">
            <a:spAutoFit/>
          </a:bodyPr>
          <a:lstStyle/>
          <a:p>
            <a:r>
              <a:rPr lang="de-DE" dirty="0"/>
              <a:t>Eulertheorem:</a:t>
            </a:r>
          </a:p>
        </p:txBody>
      </p:sp>
      <p:sp>
        <p:nvSpPr>
          <p:cNvPr id="11" name="Textfeld 10">
            <a:extLst>
              <a:ext uri="{FF2B5EF4-FFF2-40B4-BE49-F238E27FC236}">
                <a16:creationId xmlns:a16="http://schemas.microsoft.com/office/drawing/2014/main" id="{EC052770-DB77-5C80-D395-4E10897A3B35}"/>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p:spTree>
    <p:extLst>
      <p:ext uri="{BB962C8B-B14F-4D97-AF65-F5344CB8AC3E}">
        <p14:creationId xmlns:p14="http://schemas.microsoft.com/office/powerpoint/2010/main" val="3710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4068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K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7" name="Rechteck 6"/>
          <p:cNvSpPr/>
          <p:nvPr/>
        </p:nvSpPr>
        <p:spPr>
          <a:xfrm>
            <a:off x="8523636" y="185544"/>
            <a:ext cx="2581797" cy="369332"/>
          </a:xfrm>
          <a:prstGeom prst="rect">
            <a:avLst/>
          </a:prstGeom>
        </p:spPr>
        <p:txBody>
          <a:bodyPr wrap="none">
            <a:spAutoFit/>
          </a:bodyPr>
          <a:lstStyle/>
          <a:p>
            <a:r>
              <a:rPr lang="de-DE" b="1" dirty="0"/>
              <a:t> r=i/p Real </a:t>
            </a:r>
            <a:r>
              <a:rPr lang="de-DE" b="1" dirty="0" err="1"/>
              <a:t>interest</a:t>
            </a:r>
            <a:r>
              <a:rPr lang="de-DE" b="1" dirty="0"/>
              <a:t> rate</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4" name="Rechteck 3">
            <a:extLst>
              <a:ext uri="{FF2B5EF4-FFF2-40B4-BE49-F238E27FC236}">
                <a16:creationId xmlns:a16="http://schemas.microsoft.com/office/drawing/2014/main" id="{1FA318CC-A696-BCFF-4E6A-1C6F7A06578A}"/>
              </a:ext>
            </a:extLst>
          </p:cNvPr>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5" name="Rechteck 4">
            <a:extLst>
              <a:ext uri="{FF2B5EF4-FFF2-40B4-BE49-F238E27FC236}">
                <a16:creationId xmlns:a16="http://schemas.microsoft.com/office/drawing/2014/main" id="{33C2D461-7FD9-0A1D-82A8-7216648330E3}"/>
              </a:ext>
            </a:extLst>
          </p:cNvPr>
          <p:cNvSpPr/>
          <p:nvPr/>
        </p:nvSpPr>
        <p:spPr>
          <a:xfrm>
            <a:off x="7281565" y="745443"/>
            <a:ext cx="1475725"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sp>
        <p:nvSpPr>
          <p:cNvPr id="10" name="Rechteck 9">
            <a:extLst>
              <a:ext uri="{FF2B5EF4-FFF2-40B4-BE49-F238E27FC236}">
                <a16:creationId xmlns:a16="http://schemas.microsoft.com/office/drawing/2014/main" id="{2614F208-2ED7-D345-F9DC-3E61EBB3BBDB}"/>
              </a:ext>
            </a:extLst>
          </p:cNvPr>
          <p:cNvSpPr/>
          <p:nvPr/>
        </p:nvSpPr>
        <p:spPr>
          <a:xfrm>
            <a:off x="4965973" y="764678"/>
            <a:ext cx="1475725"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Labor </a:t>
            </a:r>
            <a:r>
              <a:rPr lang="de-DE" sz="2400" b="1" dirty="0" err="1"/>
              <a:t>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dirty="0"/>
              <a:t>Budget </a:t>
            </a:r>
            <a:r>
              <a:rPr lang="de-DE" dirty="0" err="1"/>
              <a:t>restriction</a:t>
            </a:r>
            <a:r>
              <a:rPr lang="de-DE" dirty="0"/>
              <a:t>: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358338" cy="369332"/>
          </a:xfrm>
          <a:prstGeom prst="rect">
            <a:avLst/>
          </a:prstGeom>
        </p:spPr>
        <p:txBody>
          <a:bodyPr wrap="none">
            <a:spAutoFit/>
          </a:bodyPr>
          <a:lstStyle/>
          <a:p>
            <a:r>
              <a:rPr lang="de-DE" dirty="0" err="1"/>
              <a:t>Unitilty</a:t>
            </a:r>
            <a:r>
              <a:rPr lang="de-DE" dirty="0"/>
              <a:t> </a:t>
            </a:r>
            <a:r>
              <a:rPr lang="de-DE" dirty="0" err="1"/>
              <a:t>function</a:t>
            </a:r>
            <a:r>
              <a:rPr lang="de-DE" dirty="0"/>
              <a:t>: u(</a:t>
            </a:r>
            <a:r>
              <a:rPr lang="de-DE" dirty="0" err="1"/>
              <a:t>f,c</a:t>
            </a:r>
            <a:r>
              <a:rPr lang="de-DE" dirty="0"/>
              <a:t>)</a:t>
            </a:r>
          </a:p>
        </p:txBody>
      </p:sp>
    </p:spTree>
    <p:extLst>
      <p:ext uri="{BB962C8B-B14F-4D97-AF65-F5344CB8AC3E}">
        <p14:creationId xmlns:p14="http://schemas.microsoft.com/office/powerpoint/2010/main" val="106413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08938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Capital </a:t>
            </a:r>
            <a:r>
              <a:rPr lang="de-DE" sz="2400" b="1" dirty="0" err="1"/>
              <a:t>supply</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733441" cy="369332"/>
          </a:xfrm>
          <a:prstGeom prst="rect">
            <a:avLst/>
          </a:prstGeom>
        </p:spPr>
        <p:txBody>
          <a:bodyPr wrap="none">
            <a:spAutoFit/>
          </a:bodyPr>
          <a:lstStyle/>
          <a:p>
            <a:r>
              <a:rPr lang="de-DE" dirty="0"/>
              <a:t>Budget </a:t>
            </a:r>
            <a:r>
              <a:rPr lang="de-DE" dirty="0" err="1"/>
              <a:t>restriction</a:t>
            </a:r>
            <a:r>
              <a:rPr lang="de-DE" dirty="0"/>
              <a:t>: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374094" cy="369332"/>
          </a:xfrm>
          <a:prstGeom prst="rect">
            <a:avLst/>
          </a:prstGeom>
        </p:spPr>
        <p:txBody>
          <a:bodyPr wrap="none">
            <a:spAutoFit/>
          </a:bodyPr>
          <a:lstStyle/>
          <a:p>
            <a:r>
              <a:rPr lang="de-DE" dirty="0"/>
              <a:t>und (1+i)s=c</a:t>
            </a:r>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22458" cy="369332"/>
          </a:xfrm>
          <a:prstGeom prst="rect">
            <a:avLst/>
          </a:prstGeom>
        </p:spPr>
        <p:txBody>
          <a:bodyPr wrap="none">
            <a:spAutoFit/>
          </a:bodyPr>
          <a:lstStyle/>
          <a:p>
            <a:r>
              <a:rPr lang="de-DE" dirty="0"/>
              <a:t>Utility </a:t>
            </a:r>
            <a:r>
              <a:rPr lang="de-DE" dirty="0" err="1"/>
              <a:t>function</a:t>
            </a:r>
            <a:r>
              <a:rPr lang="de-DE" dirty="0"/>
              <a:t>: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68555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Capital </a:t>
            </a:r>
            <a:r>
              <a:rPr lang="de-DE" sz="3266" b="1" dirty="0" err="1"/>
              <a:t>market</a:t>
            </a:r>
            <a:r>
              <a:rPr lang="de-DE" sz="3266" b="1" dirty="0"/>
              <a:t>- und Labor </a:t>
            </a:r>
            <a:r>
              <a:rPr lang="de-DE" sz="3266" b="1" dirty="0" err="1"/>
              <a:t>market</a:t>
            </a:r>
            <a:r>
              <a:rPr lang="de-DE" sz="3266" b="1" dirty="0"/>
              <a:t> </a:t>
            </a:r>
            <a:r>
              <a:rPr lang="de-DE" sz="3266" b="1" dirty="0" err="1"/>
              <a:t>equilibrium</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2950-0A9C-BB7A-6B4F-085B6C923F1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A8131497-E032-DBB0-A015-F8F988EBF133}"/>
              </a:ext>
            </a:extLst>
          </p:cNvPr>
          <p:cNvSpPr txBox="1"/>
          <p:nvPr/>
        </p:nvSpPr>
        <p:spPr>
          <a:xfrm>
            <a:off x="1827955" y="123129"/>
            <a:ext cx="405441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a:t>
            </a:r>
            <a:r>
              <a:rPr lang="de-DE" sz="2400" b="1" dirty="0" err="1"/>
              <a:t>Say´s</a:t>
            </a:r>
            <a:r>
              <a:rPr lang="de-DE" sz="2400" b="1" dirty="0"/>
              <a:t> </a:t>
            </a:r>
            <a:r>
              <a:rPr lang="de-DE" sz="2400" b="1" dirty="0" err="1"/>
              <a:t>law</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66D38988-4084-77F8-501B-D01C9FD95D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44EA5D07-230E-BE1F-294A-637A5402F47F}"/>
              </a:ext>
            </a:extLst>
          </p:cNvPr>
          <p:cNvSpPr txBox="1"/>
          <p:nvPr/>
        </p:nvSpPr>
        <p:spPr>
          <a:xfrm>
            <a:off x="1394460" y="2526030"/>
            <a:ext cx="1223412" cy="369332"/>
          </a:xfrm>
          <a:prstGeom prst="rect">
            <a:avLst/>
          </a:prstGeom>
          <a:noFill/>
          <a:ln>
            <a:solidFill>
              <a:schemeClr val="accent1"/>
            </a:solidFill>
          </a:ln>
        </p:spPr>
        <p:txBody>
          <a:bodyPr wrap="none" rtlCol="0">
            <a:spAutoFit/>
          </a:bodyPr>
          <a:lstStyle/>
          <a:p>
            <a:r>
              <a:rPr lang="de-DE" dirty="0"/>
              <a:t>Enterprises</a:t>
            </a:r>
          </a:p>
        </p:txBody>
      </p:sp>
      <p:sp>
        <p:nvSpPr>
          <p:cNvPr id="5" name="Textfeld 4">
            <a:extLst>
              <a:ext uri="{FF2B5EF4-FFF2-40B4-BE49-F238E27FC236}">
                <a16:creationId xmlns:a16="http://schemas.microsoft.com/office/drawing/2014/main" id="{01288908-5862-C9D2-A18A-94E13535F772}"/>
              </a:ext>
            </a:extLst>
          </p:cNvPr>
          <p:cNvSpPr txBox="1"/>
          <p:nvPr/>
        </p:nvSpPr>
        <p:spPr>
          <a:xfrm>
            <a:off x="5484294" y="2526030"/>
            <a:ext cx="1274708" cy="369332"/>
          </a:xfrm>
          <a:prstGeom prst="rect">
            <a:avLst/>
          </a:prstGeom>
          <a:noFill/>
          <a:ln>
            <a:solidFill>
              <a:schemeClr val="accent1"/>
            </a:solidFill>
          </a:ln>
        </p:spPr>
        <p:txBody>
          <a:bodyPr wrap="none" rtlCol="0">
            <a:spAutoFit/>
          </a:bodyPr>
          <a:lstStyle/>
          <a:p>
            <a:r>
              <a:rPr lang="de-DE" dirty="0"/>
              <a:t>Households</a:t>
            </a:r>
          </a:p>
        </p:txBody>
      </p:sp>
      <p:sp>
        <p:nvSpPr>
          <p:cNvPr id="7" name="Textfeld 6">
            <a:extLst>
              <a:ext uri="{FF2B5EF4-FFF2-40B4-BE49-F238E27FC236}">
                <a16:creationId xmlns:a16="http://schemas.microsoft.com/office/drawing/2014/main" id="{51483DE1-7936-192B-8C5C-6EEFB2CD5FDC}"/>
              </a:ext>
            </a:extLst>
          </p:cNvPr>
          <p:cNvSpPr txBox="1"/>
          <p:nvPr/>
        </p:nvSpPr>
        <p:spPr>
          <a:xfrm>
            <a:off x="3347993" y="5238343"/>
            <a:ext cx="1640193" cy="369332"/>
          </a:xfrm>
          <a:prstGeom prst="rect">
            <a:avLst/>
          </a:prstGeom>
          <a:noFill/>
          <a:ln>
            <a:solidFill>
              <a:schemeClr val="accent1"/>
            </a:solidFill>
          </a:ln>
        </p:spPr>
        <p:txBody>
          <a:bodyPr wrap="none" rtlCol="0">
            <a:spAutoFit/>
          </a:bodyPr>
          <a:lstStyle/>
          <a:p>
            <a:r>
              <a:rPr lang="de-DE" dirty="0"/>
              <a:t>Capital </a:t>
            </a:r>
            <a:r>
              <a:rPr lang="de-DE" dirty="0" err="1"/>
              <a:t>markets</a:t>
            </a:r>
            <a:endParaRPr lang="de-DE" dirty="0"/>
          </a:p>
        </p:txBody>
      </p:sp>
      <p:sp>
        <p:nvSpPr>
          <p:cNvPr id="8" name="Textfeld 7">
            <a:extLst>
              <a:ext uri="{FF2B5EF4-FFF2-40B4-BE49-F238E27FC236}">
                <a16:creationId xmlns:a16="http://schemas.microsoft.com/office/drawing/2014/main" id="{2AC8C89E-2D6C-C5B2-7126-5DF29B3C954D}"/>
              </a:ext>
            </a:extLst>
          </p:cNvPr>
          <p:cNvSpPr txBox="1"/>
          <p:nvPr/>
        </p:nvSpPr>
        <p:spPr>
          <a:xfrm>
            <a:off x="5638182" y="4301658"/>
            <a:ext cx="915635" cy="369332"/>
          </a:xfrm>
          <a:prstGeom prst="rect">
            <a:avLst/>
          </a:prstGeom>
          <a:noFill/>
          <a:ln>
            <a:solidFill>
              <a:srgbClr val="FF0000"/>
            </a:solidFill>
          </a:ln>
        </p:spPr>
        <p:txBody>
          <a:bodyPr wrap="none" rtlCol="0">
            <a:spAutoFit/>
          </a:bodyPr>
          <a:lstStyle/>
          <a:p>
            <a:r>
              <a:rPr lang="de-DE" dirty="0" err="1"/>
              <a:t>Savings</a:t>
            </a:r>
            <a:endParaRPr lang="de-DE" dirty="0"/>
          </a:p>
        </p:txBody>
      </p:sp>
      <p:sp>
        <p:nvSpPr>
          <p:cNvPr id="9" name="Textfeld 8">
            <a:extLst>
              <a:ext uri="{FF2B5EF4-FFF2-40B4-BE49-F238E27FC236}">
                <a16:creationId xmlns:a16="http://schemas.microsoft.com/office/drawing/2014/main" id="{FD3E4BCF-B167-22EA-AC0F-ED5F32F7A6C1}"/>
              </a:ext>
            </a:extLst>
          </p:cNvPr>
          <p:cNvSpPr txBox="1"/>
          <p:nvPr/>
        </p:nvSpPr>
        <p:spPr>
          <a:xfrm>
            <a:off x="1671462" y="4305636"/>
            <a:ext cx="1210588" cy="369332"/>
          </a:xfrm>
          <a:prstGeom prst="rect">
            <a:avLst/>
          </a:prstGeom>
          <a:noFill/>
          <a:ln>
            <a:solidFill>
              <a:srgbClr val="FF0000"/>
            </a:solidFill>
          </a:ln>
        </p:spPr>
        <p:txBody>
          <a:bodyPr wrap="none" rtlCol="0">
            <a:spAutoFit/>
          </a:bodyPr>
          <a:lstStyle/>
          <a:p>
            <a:r>
              <a:rPr lang="de-DE" dirty="0"/>
              <a:t>Investment</a:t>
            </a:r>
          </a:p>
        </p:txBody>
      </p:sp>
      <p:sp>
        <p:nvSpPr>
          <p:cNvPr id="10" name="Textfeld 9">
            <a:extLst>
              <a:ext uri="{FF2B5EF4-FFF2-40B4-BE49-F238E27FC236}">
                <a16:creationId xmlns:a16="http://schemas.microsoft.com/office/drawing/2014/main" id="{B2C98534-5873-521A-FCCE-474746B16EF3}"/>
              </a:ext>
            </a:extLst>
          </p:cNvPr>
          <p:cNvSpPr txBox="1"/>
          <p:nvPr/>
        </p:nvSpPr>
        <p:spPr>
          <a:xfrm>
            <a:off x="3350694" y="3487015"/>
            <a:ext cx="1428596" cy="369332"/>
          </a:xfrm>
          <a:prstGeom prst="rect">
            <a:avLst/>
          </a:prstGeom>
          <a:noFill/>
          <a:ln>
            <a:solidFill>
              <a:srgbClr val="FF0000"/>
            </a:solidFill>
          </a:ln>
        </p:spPr>
        <p:txBody>
          <a:bodyPr wrap="none" rtlCol="0">
            <a:spAutoFit/>
          </a:bodyPr>
          <a:lstStyle/>
          <a:p>
            <a:r>
              <a:rPr lang="de-DE" dirty="0" err="1"/>
              <a:t>Consumption</a:t>
            </a:r>
            <a:endParaRPr lang="de-DE" dirty="0"/>
          </a:p>
        </p:txBody>
      </p:sp>
      <p:sp>
        <p:nvSpPr>
          <p:cNvPr id="11" name="Textfeld 10">
            <a:extLst>
              <a:ext uri="{FF2B5EF4-FFF2-40B4-BE49-F238E27FC236}">
                <a16:creationId xmlns:a16="http://schemas.microsoft.com/office/drawing/2014/main" id="{0B0D5975-6DC3-45FD-3EE9-EF291492970C}"/>
              </a:ext>
            </a:extLst>
          </p:cNvPr>
          <p:cNvSpPr txBox="1"/>
          <p:nvPr/>
        </p:nvSpPr>
        <p:spPr>
          <a:xfrm>
            <a:off x="3562291" y="1016560"/>
            <a:ext cx="877163" cy="369332"/>
          </a:xfrm>
          <a:prstGeom prst="rect">
            <a:avLst/>
          </a:prstGeom>
          <a:noFill/>
          <a:ln>
            <a:solidFill>
              <a:srgbClr val="FF0000"/>
            </a:solidFill>
          </a:ln>
        </p:spPr>
        <p:txBody>
          <a:bodyPr wrap="none" rtlCol="0">
            <a:spAutoFit/>
          </a:bodyPr>
          <a:lstStyle/>
          <a:p>
            <a:r>
              <a:rPr lang="de-DE" dirty="0"/>
              <a:t>Income</a:t>
            </a:r>
          </a:p>
        </p:txBody>
      </p:sp>
      <p:cxnSp>
        <p:nvCxnSpPr>
          <p:cNvPr id="13" name="Gerade Verbindung mit Pfeil 12">
            <a:extLst>
              <a:ext uri="{FF2B5EF4-FFF2-40B4-BE49-F238E27FC236}">
                <a16:creationId xmlns:a16="http://schemas.microsoft.com/office/drawing/2014/main" id="{65422002-1393-4D26-8AC3-DD94F97C8510}"/>
              </a:ext>
            </a:extLst>
          </p:cNvPr>
          <p:cNvCxnSpPr/>
          <p:nvPr/>
        </p:nvCxnSpPr>
        <p:spPr>
          <a:xfrm flipV="1">
            <a:off x="2413407" y="1541417"/>
            <a:ext cx="937287" cy="770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a:extLst>
              <a:ext uri="{FF2B5EF4-FFF2-40B4-BE49-F238E27FC236}">
                <a16:creationId xmlns:a16="http://schemas.microsoft.com/office/drawing/2014/main" id="{2C2E63EA-8E64-EB4A-086F-2700A0C24A76}"/>
              </a:ext>
            </a:extLst>
          </p:cNvPr>
          <p:cNvCxnSpPr>
            <a:cxnSpLocks/>
          </p:cNvCxnSpPr>
          <p:nvPr/>
        </p:nvCxnSpPr>
        <p:spPr>
          <a:xfrm>
            <a:off x="4645667" y="1383722"/>
            <a:ext cx="838627" cy="9284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Gerade Verbindung mit Pfeil 15">
            <a:extLst>
              <a:ext uri="{FF2B5EF4-FFF2-40B4-BE49-F238E27FC236}">
                <a16:creationId xmlns:a16="http://schemas.microsoft.com/office/drawing/2014/main" id="{27183221-23ED-48E5-992A-E1C8B613419C}"/>
              </a:ext>
            </a:extLst>
          </p:cNvPr>
          <p:cNvCxnSpPr>
            <a:cxnSpLocks/>
          </p:cNvCxnSpPr>
          <p:nvPr/>
        </p:nvCxnSpPr>
        <p:spPr>
          <a:xfrm flipH="1">
            <a:off x="5138370" y="303423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Gerade Verbindung mit Pfeil 17">
            <a:extLst>
              <a:ext uri="{FF2B5EF4-FFF2-40B4-BE49-F238E27FC236}">
                <a16:creationId xmlns:a16="http://schemas.microsoft.com/office/drawing/2014/main" id="{96DD4065-24D0-515F-C3B6-BC8F67814759}"/>
              </a:ext>
            </a:extLst>
          </p:cNvPr>
          <p:cNvCxnSpPr>
            <a:cxnSpLocks/>
          </p:cNvCxnSpPr>
          <p:nvPr/>
        </p:nvCxnSpPr>
        <p:spPr>
          <a:xfrm flipH="1" flipV="1">
            <a:off x="2413407" y="3109266"/>
            <a:ext cx="784887" cy="5206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a:extLst>
              <a:ext uri="{FF2B5EF4-FFF2-40B4-BE49-F238E27FC236}">
                <a16:creationId xmlns:a16="http://schemas.microsoft.com/office/drawing/2014/main" id="{EF9B2F9E-8A15-A3E7-328D-74078D284CAA}"/>
              </a:ext>
            </a:extLst>
          </p:cNvPr>
          <p:cNvCxnSpPr>
            <a:cxnSpLocks/>
          </p:cNvCxnSpPr>
          <p:nvPr/>
        </p:nvCxnSpPr>
        <p:spPr>
          <a:xfrm>
            <a:off x="6072775" y="3186635"/>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83220613-1A1D-AEB7-66B6-F0EC34F549D5}"/>
              </a:ext>
            </a:extLst>
          </p:cNvPr>
          <p:cNvCxnSpPr>
            <a:cxnSpLocks/>
          </p:cNvCxnSpPr>
          <p:nvPr/>
        </p:nvCxnSpPr>
        <p:spPr>
          <a:xfrm>
            <a:off x="2149563" y="3118712"/>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Gerade Verbindung mit Pfeil 24">
            <a:extLst>
              <a:ext uri="{FF2B5EF4-FFF2-40B4-BE49-F238E27FC236}">
                <a16:creationId xmlns:a16="http://schemas.microsoft.com/office/drawing/2014/main" id="{D379E0C0-BA54-27DB-0321-A9A8FB170AC8}"/>
              </a:ext>
            </a:extLst>
          </p:cNvPr>
          <p:cNvCxnSpPr>
            <a:cxnSpLocks/>
          </p:cNvCxnSpPr>
          <p:nvPr/>
        </p:nvCxnSpPr>
        <p:spPr>
          <a:xfrm flipH="1">
            <a:off x="5159523" y="477005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Gerade Verbindung mit Pfeil 25">
            <a:extLst>
              <a:ext uri="{FF2B5EF4-FFF2-40B4-BE49-F238E27FC236}">
                <a16:creationId xmlns:a16="http://schemas.microsoft.com/office/drawing/2014/main" id="{AD2B9466-63B6-7010-1E43-B389B81B95EC}"/>
              </a:ext>
            </a:extLst>
          </p:cNvPr>
          <p:cNvCxnSpPr>
            <a:cxnSpLocks/>
          </p:cNvCxnSpPr>
          <p:nvPr/>
        </p:nvCxnSpPr>
        <p:spPr>
          <a:xfrm flipH="1" flipV="1">
            <a:off x="2413407" y="4860594"/>
            <a:ext cx="845708" cy="5163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936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err="1"/>
                  <a:t>Since</a:t>
                </a:r>
                <a:r>
                  <a:rPr lang="de-DE" sz="1996" dirty="0"/>
                  <a:t> </a:t>
                </a:r>
                <a:r>
                  <a:rPr lang="de-DE" sz="1996" dirty="0" err="1"/>
                  <a:t>the</a:t>
                </a:r>
                <a:r>
                  <a:rPr lang="de-DE" sz="1996" dirty="0"/>
                  <a:t> IS-LM-Model </a:t>
                </a:r>
                <a:r>
                  <a:rPr lang="de-DE" sz="1996" dirty="0" err="1"/>
                  <a:t>is</a:t>
                </a:r>
                <a:r>
                  <a:rPr lang="de-DE" sz="1996" dirty="0"/>
                  <a:t> </a:t>
                </a:r>
                <a:r>
                  <a:rPr lang="de-DE" sz="1996" dirty="0" err="1"/>
                  <a:t>demand</a:t>
                </a:r>
                <a:r>
                  <a:rPr lang="de-DE" sz="1996" dirty="0"/>
                  <a:t> </a:t>
                </a:r>
                <a:r>
                  <a:rPr lang="de-DE" sz="1996" dirty="0" err="1"/>
                  <a:t>driven</a:t>
                </a:r>
                <a:r>
                  <a:rPr lang="de-DE" sz="1996" dirty="0"/>
                  <a:t>, </a:t>
                </a:r>
                <a:r>
                  <a:rPr lang="de-DE" sz="1996" dirty="0" err="1"/>
                  <a:t>we</a:t>
                </a:r>
                <a:r>
                  <a:rPr lang="de-DE" sz="1996" dirty="0"/>
                  <a:t> </a:t>
                </a:r>
                <a:r>
                  <a:rPr lang="de-DE" sz="1996" dirty="0" err="1"/>
                  <a:t>derive</a:t>
                </a:r>
                <a:r>
                  <a:rPr lang="de-DE" sz="1996" dirty="0"/>
                  <a:t> </a:t>
                </a:r>
                <a:r>
                  <a:rPr lang="de-DE" sz="1996" dirty="0" err="1"/>
                  <a:t>aggregated</a:t>
                </a:r>
                <a:r>
                  <a:rPr lang="de-DE" sz="1996" dirty="0"/>
                  <a:t> </a:t>
                </a:r>
                <a:r>
                  <a:rPr lang="de-DE" sz="1996" dirty="0" err="1"/>
                  <a:t>demand</a:t>
                </a:r>
                <a:r>
                  <a:rPr lang="de-DE" sz="1996" dirty="0"/>
                  <a:t> </a:t>
                </a:r>
                <a:r>
                  <a:rPr lang="de-DE" sz="1996" dirty="0" err="1"/>
                  <a:t>from</a:t>
                </a:r>
                <a:r>
                  <a:rPr lang="de-DE" sz="1996" dirty="0"/>
                  <a:t> </a:t>
                </a:r>
                <a:r>
                  <a:rPr lang="de-DE" sz="1996" dirty="0" err="1"/>
                  <a:t>the</a:t>
                </a:r>
                <a:r>
                  <a:rPr lang="de-DE" sz="1996" dirty="0"/>
                  <a:t> </a:t>
                </a:r>
                <a:r>
                  <a:rPr lang="de-DE" sz="1996" dirty="0" err="1"/>
                  <a:t>simulainous</a:t>
                </a:r>
                <a:r>
                  <a:rPr lang="de-DE" sz="1996" dirty="0"/>
                  <a:t> </a:t>
                </a:r>
                <a:r>
                  <a:rPr lang="de-DE" sz="1996" dirty="0" err="1"/>
                  <a:t>equililibrium</a:t>
                </a:r>
                <a:r>
                  <a:rPr lang="de-DE" sz="1996" dirty="0"/>
                  <a:t> at </a:t>
                </a:r>
                <a:r>
                  <a:rPr lang="de-DE" sz="1996" dirty="0" err="1"/>
                  <a:t>the</a:t>
                </a:r>
                <a:r>
                  <a:rPr lang="de-DE" sz="1996" dirty="0"/>
                  <a:t> </a:t>
                </a:r>
                <a:r>
                  <a:rPr lang="de-DE" sz="1996" dirty="0" err="1"/>
                  <a:t>commodity</a:t>
                </a:r>
                <a:r>
                  <a:rPr lang="de-DE" sz="1996" dirty="0"/>
                  <a:t> and </a:t>
                </a:r>
                <a:r>
                  <a:rPr lang="de-DE" sz="1996" dirty="0" err="1"/>
                  <a:t>money</a:t>
                </a:r>
                <a:r>
                  <a:rPr lang="de-DE" sz="1996" dirty="0"/>
                  <a:t> </a:t>
                </a:r>
                <a:r>
                  <a:rPr lang="de-DE" sz="1996" dirty="0" err="1"/>
                  <a:t>market</a:t>
                </a:r>
                <a:r>
                  <a:rPr lang="de-DE" sz="1996" dirty="0"/>
                  <a:t>:</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a:t>
                </a:r>
                <a:r>
                  <a:rPr lang="de-DE" sz="2000" dirty="0" err="1">
                    <a:solidFill>
                      <a:srgbClr val="000000"/>
                    </a:solidFill>
                  </a:rPr>
                  <a:t>Commodity</a:t>
                </a:r>
                <a:r>
                  <a:rPr lang="de-DE" sz="2000" dirty="0">
                    <a:solidFill>
                      <a:srgbClr val="000000"/>
                    </a:solidFill>
                  </a:rPr>
                  <a:t> </a:t>
                </a:r>
                <a:r>
                  <a:rPr lang="de-DE" sz="2000" dirty="0" err="1">
                    <a:solidFill>
                      <a:srgbClr val="000000"/>
                    </a:solidFill>
                  </a:rPr>
                  <a:t>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dirty="0" err="1"/>
                  <a:t>Assume</a:t>
                </a:r>
                <a:r>
                  <a:rPr lang="de-DE" sz="1996" dirty="0"/>
                  <a:t>, that </a:t>
                </a:r>
                <a:r>
                  <a:rPr lang="de-DE" sz="1996" dirty="0" err="1"/>
                  <a:t>the</a:t>
                </a:r>
                <a:r>
                  <a:rPr lang="de-DE" sz="1996" dirty="0"/>
                  <a:t> </a:t>
                </a:r>
                <a:r>
                  <a:rPr lang="de-DE" sz="1996" dirty="0" err="1"/>
                  <a:t>price</a:t>
                </a:r>
                <a:r>
                  <a:rPr lang="de-DE" sz="1996" dirty="0"/>
                  <a:t> </a:t>
                </a:r>
                <a:r>
                  <a:rPr lang="de-DE" sz="1996" dirty="0" err="1"/>
                  <a:t>level</a:t>
                </a:r>
                <a:r>
                  <a:rPr lang="de-DE" sz="1996" dirty="0"/>
                  <a:t> p </a:t>
                </a:r>
                <a:r>
                  <a:rPr lang="de-DE" sz="1996" dirty="0" err="1"/>
                  <a:t>can</a:t>
                </a:r>
                <a:r>
                  <a:rPr lang="de-DE" sz="1996" dirty="0"/>
                  <a:t> </a:t>
                </a:r>
                <a:r>
                  <a:rPr lang="de-DE" sz="1996" dirty="0" err="1"/>
                  <a:t>change</a:t>
                </a:r>
                <a:r>
                  <a:rPr lang="de-DE" sz="1996" dirty="0"/>
                  <a:t>:</a:t>
                </a:r>
              </a:p>
              <a:p>
                <a:r>
                  <a:rPr lang="de-DE" sz="1996" dirty="0" err="1"/>
                  <a:t>If</a:t>
                </a:r>
                <a:r>
                  <a:rPr lang="de-DE" sz="1996" dirty="0"/>
                  <a:t> p </a:t>
                </a:r>
                <a:r>
                  <a:rPr lang="de-DE" sz="1996" dirty="0" err="1"/>
                  <a:t>rises</a:t>
                </a:r>
                <a:r>
                  <a:rPr lang="de-DE" sz="1996" dirty="0"/>
                  <a:t> → real </a:t>
                </a:r>
                <a:r>
                  <a:rPr lang="de-DE" sz="1996" dirty="0" err="1"/>
                  <a:t>amount</a:t>
                </a:r>
                <a:r>
                  <a:rPr lang="de-DE" sz="1996" dirty="0"/>
                  <a:t> </a:t>
                </a:r>
                <a:r>
                  <a:rPr lang="de-DE" sz="1996" dirty="0" err="1"/>
                  <a:t>of</a:t>
                </a:r>
                <a:r>
                  <a:rPr lang="de-DE" sz="1996" dirty="0"/>
                  <a:t> </a:t>
                </a:r>
                <a:r>
                  <a:rPr lang="de-DE" sz="1996" dirty="0" err="1"/>
                  <a:t>money</a:t>
                </a:r>
                <a:r>
                  <a:rPr lang="de-DE" sz="1996" dirty="0"/>
                  <a:t> </a:t>
                </a:r>
                <a:r>
                  <a:rPr lang="de-DE" sz="1996" dirty="0" err="1"/>
                  <a:t>decreases</a:t>
                </a:r>
                <a:r>
                  <a:rPr lang="de-DE" sz="1996" dirty="0"/>
                  <a:t> → shift </a:t>
                </a:r>
                <a:r>
                  <a:rPr lang="de-DE" sz="1996" dirty="0" err="1"/>
                  <a:t>of</a:t>
                </a:r>
                <a:r>
                  <a:rPr lang="de-DE" sz="1996" dirty="0"/>
                  <a:t> </a:t>
                </a:r>
                <a:r>
                  <a:rPr lang="de-DE" sz="1996" dirty="0" err="1"/>
                  <a:t>the</a:t>
                </a:r>
                <a:r>
                  <a:rPr lang="de-DE" sz="1996" dirty="0"/>
                  <a:t> LM-</a:t>
                </a:r>
                <a:r>
                  <a:rPr lang="de-DE" sz="1996" dirty="0" err="1"/>
                  <a:t>curve</a:t>
                </a:r>
                <a:r>
                  <a:rPr lang="de-DE" sz="1996" dirty="0"/>
                  <a:t> to </a:t>
                </a:r>
                <a:r>
                  <a:rPr lang="de-DE" sz="1996" dirty="0" err="1"/>
                  <a:t>the</a:t>
                </a:r>
                <a:r>
                  <a:rPr lang="de-DE" sz="1996" dirty="0"/>
                  <a:t> </a:t>
                </a:r>
                <a:r>
                  <a:rPr lang="de-DE" sz="1996" dirty="0" err="1"/>
                  <a:t>left</a:t>
                </a:r>
                <a:r>
                  <a:rPr lang="de-DE" sz="1996" dirty="0"/>
                  <a:t> → </a:t>
                </a:r>
                <a:r>
                  <a:rPr lang="de-DE" sz="1996" dirty="0" err="1"/>
                  <a:t>equilibrium</a:t>
                </a:r>
                <a:r>
                  <a:rPr lang="de-DE" sz="1996" dirty="0"/>
                  <a:t> </a:t>
                </a:r>
                <a:r>
                  <a:rPr lang="de-DE" sz="1996" dirty="0" err="1"/>
                  <a:t>income</a:t>
                </a:r>
                <a:r>
                  <a:rPr lang="de-DE" sz="1996" dirty="0"/>
                  <a:t> y </a:t>
                </a:r>
                <a:r>
                  <a:rPr lang="de-DE" sz="1996" dirty="0" err="1"/>
                  <a:t>decreases</a:t>
                </a:r>
                <a:r>
                  <a:rPr lang="de-DE" sz="1996" dirty="0"/>
                  <a:t> → </a:t>
                </a:r>
                <a:r>
                  <a:rPr lang="de-DE" sz="1996" dirty="0" err="1"/>
                  <a:t>decreased</a:t>
                </a:r>
                <a:r>
                  <a:rPr lang="de-DE" sz="1996" dirty="0"/>
                  <a:t> </a:t>
                </a:r>
                <a:r>
                  <a:rPr lang="de-DE" sz="1996" dirty="0" err="1"/>
                  <a:t>prices</a:t>
                </a:r>
                <a:r>
                  <a:rPr lang="de-DE" sz="1996" dirty="0"/>
                  <a:t> </a:t>
                </a:r>
                <a:r>
                  <a:rPr lang="de-DE" sz="1996" dirty="0" err="1"/>
                  <a:t>imply</a:t>
                </a:r>
                <a:r>
                  <a:rPr lang="de-DE" sz="1996" dirty="0"/>
                  <a:t> </a:t>
                </a:r>
                <a:r>
                  <a:rPr lang="de-DE" sz="1996" dirty="0" err="1"/>
                  <a:t>decreasing</a:t>
                </a:r>
                <a:r>
                  <a:rPr lang="de-DE" sz="1996" dirty="0"/>
                  <a:t> </a:t>
                </a:r>
                <a:r>
                  <a:rPr lang="de-DE" sz="1996" dirty="0" err="1"/>
                  <a:t>aggregated</a:t>
                </a:r>
                <a:r>
                  <a:rPr lang="de-DE" sz="1996" dirty="0"/>
                  <a:t> </a:t>
                </a:r>
                <a:r>
                  <a:rPr lang="de-DE" sz="1996" dirty="0" err="1"/>
                  <a:t>demand</a:t>
                </a:r>
                <a:endParaRPr lang="de-DE" sz="1996" dirty="0"/>
              </a:p>
              <a:p>
                <a:endParaRPr lang="de-DE" sz="1996" dirty="0"/>
              </a:p>
              <a:p>
                <a:endParaRPr lang="de-DE" sz="1996" dirty="0"/>
              </a:p>
              <a:p>
                <a:pPr algn="ctr"/>
                <a:r>
                  <a:rPr lang="de-DE" sz="1996" dirty="0" err="1"/>
                  <a:t>Aggregated</a:t>
                </a:r>
                <a:r>
                  <a:rPr lang="de-DE" sz="1996" dirty="0"/>
                  <a:t> </a:t>
                </a:r>
                <a:r>
                  <a:rPr lang="de-DE" sz="1996" dirty="0" err="1"/>
                  <a:t>demand</a:t>
                </a:r>
                <a:r>
                  <a:rPr lang="de-DE" sz="1996" dirty="0"/>
                  <a:t>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Breitbild</PresentationFormat>
  <Paragraphs>282</Paragraphs>
  <Slides>32</Slides>
  <Notes>28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256</cp:revision>
  <cp:lastPrinted>2022-03-02T20:18:27Z</cp:lastPrinted>
  <dcterms:created xsi:type="dcterms:W3CDTF">2022-03-01T20:52:11Z</dcterms:created>
  <dcterms:modified xsi:type="dcterms:W3CDTF">2025-11-25T08:58:18Z</dcterms:modified>
</cp:coreProperties>
</file>