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1411" r:id="rId2"/>
    <p:sldId id="1412" r:id="rId3"/>
    <p:sldId id="1413" r:id="rId4"/>
    <p:sldId id="1414" r:id="rId5"/>
    <p:sldId id="1415" r:id="rId6"/>
    <p:sldId id="1416" r:id="rId7"/>
    <p:sldId id="1417" r:id="rId8"/>
    <p:sldId id="1418" r:id="rId9"/>
    <p:sldId id="1312" r:id="rId10"/>
    <p:sldId id="1313" r:id="rId11"/>
    <p:sldId id="1314" r:id="rId12"/>
    <p:sldId id="1315" r:id="rId13"/>
    <p:sldId id="1419" r:id="rId14"/>
    <p:sldId id="1317" r:id="rId15"/>
    <p:sldId id="1318" r:id="rId16"/>
    <p:sldId id="1319" r:id="rId17"/>
    <p:sldId id="1320" r:id="rId18"/>
    <p:sldId id="1328" r:id="rId19"/>
    <p:sldId id="1322" r:id="rId20"/>
    <p:sldId id="1329" r:id="rId21"/>
    <p:sldId id="1324" r:id="rId22"/>
    <p:sldId id="1325" r:id="rId23"/>
    <p:sldId id="1327" r:id="rId24"/>
    <p:sldId id="1420" r:id="rId25"/>
    <p:sldId id="1421" r:id="rId26"/>
    <p:sldId id="1330" r:id="rId27"/>
    <p:sldId id="1331" r:id="rId28"/>
    <p:sldId id="1332" r:id="rId29"/>
    <p:sldId id="1369" r:id="rId30"/>
  </p:sldIdLst>
  <p:sldSz cx="12192000" cy="6858000"/>
  <p:notesSz cx="6865938" cy="99980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8" autoAdjust="0"/>
    <p:restoredTop sz="93227" autoAdjust="0"/>
  </p:normalViewPr>
  <p:slideViewPr>
    <p:cSldViewPr snapToGrid="0">
      <p:cViewPr varScale="1">
        <p:scale>
          <a:sx n="56" d="100"/>
          <a:sy n="56" d="100"/>
        </p:scale>
        <p:origin x="4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0524BEED-E0BF-4555-8E2F-C31A69315841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75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6594" y="4811574"/>
            <a:ext cx="5492750" cy="3936742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B85F1F99-80BC-4C62-BD17-0AD959982C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330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6415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A6C623F-5A89-4F6B-B0D8-3142D21F65AF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10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0387" name="Text Box 2"/>
          <p:cNvSpPr txBox="1">
            <a:spLocks noChangeArrowheads="1"/>
          </p:cNvSpPr>
          <p:nvPr/>
        </p:nvSpPr>
        <p:spPr bwMode="auto">
          <a:xfrm>
            <a:off x="3852863" y="9428163"/>
            <a:ext cx="2913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9" tIns="46799" rIns="89999" bIns="46799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E1A1DAE7-36E9-4E62-907F-C6D2BAEC3DC1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10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038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40038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57763" cy="4433887"/>
          </a:xfrm>
          <a:noFill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98945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D088B04-D973-4DE8-AC03-B1F696C1E115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11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1411" name="Text Box 2"/>
          <p:cNvSpPr txBox="1">
            <a:spLocks noChangeArrowheads="1"/>
          </p:cNvSpPr>
          <p:nvPr/>
        </p:nvSpPr>
        <p:spPr bwMode="auto">
          <a:xfrm>
            <a:off x="3852863" y="9428163"/>
            <a:ext cx="2913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9" tIns="46799" rIns="89999" bIns="46799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28D59F9-AF27-478B-ABBE-5ADADA2E5190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11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141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40141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57763" cy="44338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18189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3FFB355-CA87-4859-AD5D-0FB55E960B31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12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2435" name="Text Box 2"/>
          <p:cNvSpPr txBox="1">
            <a:spLocks noChangeArrowheads="1"/>
          </p:cNvSpPr>
          <p:nvPr/>
        </p:nvSpPr>
        <p:spPr bwMode="auto">
          <a:xfrm>
            <a:off x="3852863" y="9428163"/>
            <a:ext cx="2913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9" tIns="46799" rIns="89999" bIns="46799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CBD079D-87B0-49E0-8C97-D7F6E7367A96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12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243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40243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57763" cy="4433887"/>
          </a:xfrm>
          <a:noFill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66896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3FFB355-CA87-4859-AD5D-0FB55E960B31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13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2435" name="Text Box 2"/>
          <p:cNvSpPr txBox="1">
            <a:spLocks noChangeArrowheads="1"/>
          </p:cNvSpPr>
          <p:nvPr/>
        </p:nvSpPr>
        <p:spPr bwMode="auto">
          <a:xfrm>
            <a:off x="3852863" y="9428163"/>
            <a:ext cx="2913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9" tIns="46799" rIns="89999" bIns="46799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CBD079D-87B0-49E0-8C97-D7F6E7367A96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13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243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40243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57763" cy="4433887"/>
          </a:xfrm>
          <a:noFill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56406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69247B2-41D2-489C-A107-E1842452A0E7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14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3459" name="Text Box 2"/>
          <p:cNvSpPr txBox="1">
            <a:spLocks noChangeArrowheads="1"/>
          </p:cNvSpPr>
          <p:nvPr/>
        </p:nvSpPr>
        <p:spPr bwMode="auto">
          <a:xfrm>
            <a:off x="3852863" y="9428163"/>
            <a:ext cx="2913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9" tIns="46799" rIns="89999" bIns="46799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F69C26F5-D671-40CF-8D25-8DC4A0306CB1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14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346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40346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57763" cy="4433887"/>
          </a:xfrm>
          <a:noFill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62878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09811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85944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39462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97420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9816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D80A0D1-2000-4D58-B44F-FAD67E504749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2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398339" name="Text Box 2"/>
          <p:cNvSpPr txBox="1">
            <a:spLocks noChangeArrowheads="1"/>
          </p:cNvSpPr>
          <p:nvPr/>
        </p:nvSpPr>
        <p:spPr bwMode="auto">
          <a:xfrm>
            <a:off x="3852863" y="9428163"/>
            <a:ext cx="2913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9" tIns="46799" rIns="89999" bIns="46799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292581E5-F558-44C7-ACC4-B7162D3C67ED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2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39834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39834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57763" cy="4433887"/>
          </a:xfrm>
          <a:noFill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88918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27662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91575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79497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23996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92557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3179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6785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512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7946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6272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8296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30642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3584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615CB2-164D-45E6-81B7-F9CF999FD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C8AC0E-B42C-4009-94F5-37F408DD0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FCB69C-750A-416A-B650-4459DCD8B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7216FC-CDDA-4FC7-856F-6D1BF7657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07EAD6-C532-4CB3-BDD4-5B25A832A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112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5622B-77DC-4621-9F34-AAB053DB0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2D3FE9F-066E-48C2-A6E9-6A535EE52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8923FA-6CAC-4572-A797-292068B6B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46BFD5-5C63-412F-9FE3-D7DE010F3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298081-41C9-44DC-ADE1-6A320FEE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94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BC5AE35-7A10-4D44-85E7-23D69967DD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1766F43-CBDD-4128-9318-2F1BBB7E3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8ADD35-D1AC-44EE-AB57-95A3D90A4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7B51C0-C5FE-43BD-B471-BE358A075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627E67-7EB3-4AC3-8844-CFDC3F66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7108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77072-9838-42DE-9738-1E38E8CA4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FA340A-F7F9-4297-A59B-8597B8C5D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F45680-A9F5-47DC-9FEE-218898FF4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EA3E5B-4D65-4F5C-AA51-BE434200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9447C8-8C37-4773-8BD4-CF43165FA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4961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5835BA-3C4B-49D3-8BA5-2B5FB9691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578CB4-1C3A-4F80-A91B-B36E5963B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7463A4-F863-4846-804B-5B4B35AF4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C99560-DED2-44F0-A62A-C280BA670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446564-D7E0-4FC7-84EB-EDC4C0D5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0763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2DBB5-E341-4F05-9A36-02A7A279A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FA02BB-95C1-46BD-A783-3D7A0FEF9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88EF066-687C-42E1-9080-B54BFAE44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A4718D-56E8-457D-87D1-B9F47998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8FD24A-9CF2-4CD7-8B3E-2F775593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16550E-EAAF-4911-A231-2907F17E1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98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3FD2C-65F5-4272-BDFB-8F7379263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D78C2D-0DE4-4D23-82CD-7330DE94D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23BADA4-F8AA-4D37-BC58-CE0545591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A8DC1A4-70D5-4838-A2A2-52A9F27F2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731E668-ED59-4B2B-B32E-FD24F4577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F5175B-967C-43EC-A81E-DB8AE2DD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C18A539-8D53-4E47-BEB3-A02BA46AA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E9B1300-DECA-4AAA-AEC4-6D613B117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394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B9E8FD-3A8F-45F0-918D-433651BC4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E34814-E549-4F5D-BBDA-26EA8D1E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5817922-9D56-4558-BA69-BDAD2C1C0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A5B991F-7519-4BA1-983B-70277BC2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072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0E3B0A2-06E1-43B4-B3A5-C1BEE069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55C4017-C068-43F7-8C83-D20824A74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92927ED-0109-42D7-A20B-363532393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017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810113-C27D-4DFD-AB0F-A090B7517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6794ED-E4E3-4CAB-9803-58C798D7C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075357A-B974-4F7C-BD2F-AD88D5954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0F3F03-70D5-4E57-822E-36E24CA5E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F198CB-399D-4196-AD5E-C3E822C24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7466C0-BC3C-4E32-9B9C-817462FE4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083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B12A0-FA96-4F2D-BBD1-D18DB12FE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862DB75-3F7B-4F33-A6A3-DF686245E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04915E9-990C-46A4-BAB7-FC6217343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1CB4F7-2473-473C-9668-000BC70C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7A5594-DD81-4A7F-8819-122D3F36A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ED47D4-6DE6-44B6-9583-46117EB1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10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528A667-8FFB-4005-AC59-C410C8413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A12286-93FF-421B-8567-169718828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A553E2-6455-47F5-801A-FAB945225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66509-52CD-4576-A1AB-8D0CC0C7B472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983ED2-A3DB-496A-B968-74A4AA2D3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DEE7F7-FB34-452D-8DEE-1D81F27D8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3777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NUL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0.png"/><Relationship Id="rId7" Type="http://schemas.openxmlformats.org/officeDocument/2006/relationships/image" Target="../media/image46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5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30219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Keynesian Economics</a:t>
            </a:r>
            <a:endParaRPr lang="de-DE" sz="2903" b="1" dirty="0"/>
          </a:p>
        </p:txBody>
      </p:sp>
      <p:sp>
        <p:nvSpPr>
          <p:cNvPr id="8" name="Textfeld 7"/>
          <p:cNvSpPr txBox="1"/>
          <p:nvPr/>
        </p:nvSpPr>
        <p:spPr>
          <a:xfrm>
            <a:off x="352380" y="464900"/>
            <a:ext cx="9531453" cy="50299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11079" indent="-311079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 run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Production capacities are not fully utilized</a:t>
            </a:r>
          </a:p>
          <a:p>
            <a:pPr marL="414772" lvl="1">
              <a:lnSpc>
                <a:spcPct val="140000"/>
              </a:lnSpc>
              <a:spcBef>
                <a:spcPct val="20000"/>
              </a:spcBef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Consumptions- and investment plans are totally fulfilled</a:t>
            </a: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the supply-side to adjust due to changes</a:t>
            </a: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Supply and demand are only equalized via changes in production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in prices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short run prices are fixed</a:t>
            </a: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sz="217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sz="217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sz="217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endParaRPr lang="en-US" sz="199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endParaRPr lang="en-US" sz="199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540" dirty="0"/>
          </a:p>
        </p:txBody>
      </p:sp>
      <p:sp>
        <p:nvSpPr>
          <p:cNvPr id="3" name="Rechteck 2"/>
          <p:cNvSpPr/>
          <p:nvPr/>
        </p:nvSpPr>
        <p:spPr>
          <a:xfrm>
            <a:off x="0" y="5534692"/>
            <a:ext cx="8689605" cy="976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Wingdings"/>
              <a:buChar char="à"/>
            </a:pPr>
            <a:r>
              <a:rPr lang="en-US" sz="217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177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Aggregate Demand determines the equilibrium in the     	economy.</a:t>
            </a:r>
            <a:endParaRPr lang="en-US" sz="2177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6C26C183-3FD4-40DC-BAC3-0947CC12616C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7391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4224338" y="187326"/>
            <a:ext cx="58039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400" b="1">
                <a:solidFill>
                  <a:srgbClr val="000000"/>
                </a:solidFill>
                <a:latin typeface="Sparkasse Rg" pitchFamily="34" charset="0"/>
              </a:rPr>
              <a:t>Multiplier effect </a:t>
            </a:r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150613" y="566809"/>
            <a:ext cx="11464444" cy="1404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/>
          <a:lstStyle>
            <a:lvl1pPr marL="609600" indent="-608013"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sz="2000">
                <a:solidFill>
                  <a:srgbClr val="000000"/>
                </a:solidFill>
              </a:rPr>
              <a:t>External increase of demand, increase of government expenditure of </a:t>
            </a:r>
            <a:r>
              <a:rPr lang="de-DE" sz="2000" dirty="0">
                <a:solidFill>
                  <a:srgbClr val="000000"/>
                </a:solidFill>
              </a:rPr>
              <a:t>∆G = </a:t>
            </a:r>
            <a:r>
              <a:rPr lang="de-DE" sz="2000">
                <a:solidFill>
                  <a:srgbClr val="000000"/>
                </a:solidFill>
              </a:rPr>
              <a:t>5 and marginal propensity to consum of  </a:t>
            </a:r>
            <a:r>
              <a:rPr lang="de-DE" sz="2000" dirty="0" err="1">
                <a:solidFill>
                  <a:srgbClr val="000000"/>
                </a:solidFill>
              </a:rPr>
              <a:t>c</a:t>
            </a:r>
            <a:r>
              <a:rPr lang="de-DE" sz="2000" baseline="-25000" dirty="0" err="1">
                <a:solidFill>
                  <a:srgbClr val="000000"/>
                </a:solidFill>
              </a:rPr>
              <a:t>y</a:t>
            </a:r>
            <a:r>
              <a:rPr lang="de-DE" sz="2000" dirty="0">
                <a:solidFill>
                  <a:srgbClr val="000000"/>
                </a:solidFill>
              </a:rPr>
              <a:t>=</a:t>
            </a:r>
            <a:r>
              <a:rPr lang="de-DE" sz="2000">
                <a:solidFill>
                  <a:srgbClr val="000000"/>
                </a:solidFill>
              </a:rPr>
              <a:t>0,9:</a:t>
            </a:r>
          </a:p>
          <a:p>
            <a:pPr eaLnBrk="1" hangingPunct="1">
              <a:buClrTx/>
              <a:buFontTx/>
              <a:buNone/>
            </a:pPr>
            <a:endParaRPr lang="de-DE" sz="20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000">
                <a:solidFill>
                  <a:srgbClr val="000000"/>
                </a:solidFill>
              </a:rPr>
              <a:t>→ additional government consumption ∆G increases directly income Y bei ∆Y</a:t>
            </a:r>
            <a:r>
              <a:rPr lang="de-DE" sz="2000" baseline="-25000">
                <a:solidFill>
                  <a:srgbClr val="000000"/>
                </a:solidFill>
              </a:rPr>
              <a:t>1</a:t>
            </a:r>
            <a:r>
              <a:rPr lang="de-DE" sz="2000">
                <a:solidFill>
                  <a:srgbClr val="000000"/>
                </a:solidFill>
              </a:rPr>
              <a:t>= ∆G</a:t>
            </a:r>
            <a:endParaRPr lang="de-DE" sz="20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200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000">
                <a:solidFill>
                  <a:srgbClr val="000000"/>
                </a:solidFill>
              </a:rPr>
              <a:t>→</a:t>
            </a:r>
            <a:endParaRPr lang="de-DE" sz="20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20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2400" dirty="0">
              <a:solidFill>
                <a:srgbClr val="000000"/>
              </a:solidFill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3ED438B8-106A-4BB9-ADA4-9201A166A7F9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81994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3"/>
          <p:cNvSpPr>
            <a:spLocks noChangeArrowheads="1"/>
          </p:cNvSpPr>
          <p:nvPr/>
        </p:nvSpPr>
        <p:spPr bwMode="auto">
          <a:xfrm>
            <a:off x="4224338" y="187326"/>
            <a:ext cx="58039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400" b="1">
                <a:solidFill>
                  <a:srgbClr val="000000"/>
                </a:solidFill>
                <a:latin typeface="Sparkasse Rg" pitchFamily="34" charset="0"/>
              </a:rPr>
              <a:t>(Government expenditure) Multiplier</a:t>
            </a:r>
          </a:p>
        </p:txBody>
      </p:sp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1524000" y="798195"/>
            <a:ext cx="9144000" cy="554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/>
          <a:lstStyle>
            <a:lvl1pPr marL="609600" indent="-608013"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endParaRPr 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Multiplier: How much increases one variable, if another variable increase by one unit</a:t>
            </a:r>
          </a:p>
          <a:p>
            <a:pPr eaLnBrk="1" hangingPunct="1">
              <a:buClrTx/>
              <a:buFontTx/>
              <a:buNone/>
            </a:pPr>
            <a:endParaRPr 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400" u="sng">
                <a:solidFill>
                  <a:srgbClr val="000000"/>
                </a:solidFill>
              </a:rPr>
              <a:t>Government expenditure Multiplier:</a:t>
            </a:r>
            <a:endParaRPr lang="de-DE" sz="2400" u="sng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Change of equilibrium income, of governement expenditure increases by one unit.</a:t>
            </a:r>
            <a:endParaRPr lang="de-DE" sz="2400" dirty="0">
              <a:solidFill>
                <a:srgbClr val="000000"/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B724838-27D2-41A1-920E-3ECDE2DF2AFB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96905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4224338" y="187326"/>
            <a:ext cx="58039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400" b="1">
                <a:solidFill>
                  <a:srgbClr val="000000"/>
                </a:solidFill>
                <a:latin typeface="Sparkasse Rg" pitchFamily="34" charset="0"/>
              </a:rPr>
              <a:t>Multiplier effect (example)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62001" y="1009782"/>
            <a:ext cx="8359697" cy="3601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/>
          <a:lstStyle>
            <a:lvl1pPr marL="609600" indent="-608013"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endParaRPr lang="de-DE" sz="240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400" dirty="0">
                <a:solidFill>
                  <a:srgbClr val="000000"/>
                </a:solidFill>
              </a:rPr>
              <a:t>C(Y)= 100+0,8Y;	I=400; G=200</a:t>
            </a:r>
          </a:p>
          <a:p>
            <a:pPr eaLnBrk="1" hangingPunct="1">
              <a:buClrTx/>
              <a:buFontTx/>
              <a:buNone/>
            </a:pPr>
            <a:endParaRPr lang="de-DE" sz="240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Calculate equlibrium income?</a:t>
            </a:r>
            <a:endParaRPr 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Change in equilibrium income, if governement expenditure increades by 100</a:t>
            </a:r>
          </a:p>
          <a:p>
            <a:pPr eaLnBrk="1" hangingPunct="1">
              <a:buClrTx/>
              <a:buFontTx/>
              <a:buNone/>
            </a:pPr>
            <a:endParaRPr 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Calculate the government expenditure multiplier?</a:t>
            </a:r>
            <a:endParaRPr 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2400" dirty="0">
              <a:solidFill>
                <a:srgbClr val="000000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21CBD8A8-9743-4FD4-BC6B-0E9E4B7F963F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36306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/>
        </p:nvGrpSpPr>
        <p:grpSpPr>
          <a:xfrm>
            <a:off x="462015" y="987731"/>
            <a:ext cx="3300077" cy="3454221"/>
            <a:chOff x="462015" y="987731"/>
            <a:chExt cx="3300077" cy="3454221"/>
          </a:xfrm>
        </p:grpSpPr>
        <p:grpSp>
          <p:nvGrpSpPr>
            <p:cNvPr id="39" name="Group 7"/>
            <p:cNvGrpSpPr/>
            <p:nvPr/>
          </p:nvGrpSpPr>
          <p:grpSpPr>
            <a:xfrm>
              <a:off x="963382" y="1042140"/>
              <a:ext cx="2798710" cy="2904421"/>
              <a:chOff x="1187624" y="908720"/>
              <a:chExt cx="5184576" cy="4608512"/>
            </a:xfrm>
          </p:grpSpPr>
          <p:cxnSp>
            <p:nvCxnSpPr>
              <p:cNvPr id="40" name="Straight Arrow Connector 8"/>
              <p:cNvCxnSpPr/>
              <p:nvPr/>
            </p:nvCxnSpPr>
            <p:spPr>
              <a:xfrm>
                <a:off x="1187624" y="5517232"/>
                <a:ext cx="518457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9"/>
              <p:cNvCxnSpPr/>
              <p:nvPr/>
            </p:nvCxnSpPr>
            <p:spPr>
              <a:xfrm flipV="1">
                <a:off x="1187624" y="908720"/>
                <a:ext cx="0" cy="4608512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TextBox 13"/>
            <p:cNvSpPr txBox="1"/>
            <p:nvPr/>
          </p:nvSpPr>
          <p:spPr>
            <a:xfrm>
              <a:off x="3354086" y="3980287"/>
              <a:ext cx="287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TextBox 14"/>
            <p:cNvSpPr txBox="1"/>
            <p:nvPr/>
          </p:nvSpPr>
          <p:spPr>
            <a:xfrm>
              <a:off x="462015" y="987731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>
                  <a:solidFill>
                    <a:srgbClr val="000000"/>
                  </a:solidFill>
                </a:rPr>
                <a:t>Y</a:t>
              </a:r>
              <a:r>
                <a:rPr lang="de-DE" sz="1200" baseline="30000" dirty="0">
                  <a:solidFill>
                    <a:srgbClr val="000000"/>
                  </a:solidFill>
                </a:rPr>
                <a:t>D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9537680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4224338" y="185590"/>
            <a:ext cx="580390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400" b="1">
                <a:solidFill>
                  <a:srgbClr val="000000"/>
                </a:solidFill>
                <a:latin typeface="Sparkasse Rg" pitchFamily="34" charset="0"/>
              </a:rPr>
              <a:t>Consequences of Keynesian economics</a:t>
            </a:r>
          </a:p>
        </p:txBody>
      </p:sp>
      <p:sp>
        <p:nvSpPr>
          <p:cNvPr id="172036" name="Text Box 4"/>
          <p:cNvSpPr txBox="1">
            <a:spLocks noChangeArrowheads="1"/>
          </p:cNvSpPr>
          <p:nvPr/>
        </p:nvSpPr>
        <p:spPr bwMode="auto">
          <a:xfrm>
            <a:off x="0" y="981075"/>
            <a:ext cx="8286161" cy="554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/>
          <a:lstStyle>
            <a:lvl1pPr marL="609600" indent="-608013"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endParaRPr lang="de-DE" sz="240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Disequilibria over time are possible</a:t>
            </a: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 </a:t>
            </a: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→ Aggregate demand is too low in order to fully utilize labor force.</a:t>
            </a: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	→ Permant high unemployment level</a:t>
            </a:r>
          </a:p>
          <a:p>
            <a:pPr eaLnBrk="1" hangingPunct="1">
              <a:buClrTx/>
              <a:buFontTx/>
              <a:buNone/>
            </a:pPr>
            <a:endParaRPr lang="de-DE" sz="240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→ Aggregate demand exceeds the capacity of production. </a:t>
            </a: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	 → Economy is overheating</a:t>
            </a:r>
          </a:p>
          <a:p>
            <a:pPr eaLnBrk="1" hangingPunct="1">
              <a:buClrTx/>
              <a:buFontTx/>
              <a:buNone/>
            </a:pPr>
            <a:endParaRPr lang="de-DE" sz="240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400">
                <a:solidFill>
                  <a:srgbClr val="000000"/>
                </a:solidFill>
              </a:rPr>
              <a:t>Especially full employment is not reached via a euqilibrium process, but can only be reached within a specific parameter constellation of the Economy → the Economy needs external interference!</a:t>
            </a:r>
          </a:p>
          <a:p>
            <a:pPr eaLnBrk="1" hangingPunct="1">
              <a:buClrTx/>
              <a:buFontTx/>
              <a:buNone/>
            </a:pPr>
            <a:endParaRPr lang="de-DE" sz="240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2400">
              <a:solidFill>
                <a:srgbClr val="000000"/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ABC7385-D6AE-4A00-AE87-5E73AF386EBE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64206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IS</a:t>
            </a:r>
            <a:r>
              <a:rPr lang="de-DE" sz="2903" b="1" dirty="0"/>
              <a:t>/LM-Model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80487" y="891257"/>
            <a:ext cx="11072241" cy="128627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Until now in the Keeynsian model we have no prices ( respectively we normalized P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and therefore P vanishes in all equations) since due to the demand oriented view supply and demand equalizes only because of adjustments of quantities on the production side.</a:t>
            </a:r>
            <a:endParaRPr lang="en-US" sz="199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540" dirty="0"/>
          </a:p>
        </p:txBody>
      </p:sp>
      <p:sp>
        <p:nvSpPr>
          <p:cNvPr id="4" name="Textfeld 3"/>
          <p:cNvSpPr txBox="1"/>
          <p:nvPr/>
        </p:nvSpPr>
        <p:spPr>
          <a:xfrm>
            <a:off x="632074" y="2652657"/>
            <a:ext cx="11072241" cy="9466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Additionally the money market is not incorporated and the connection between nominal and real variables is missing. But this link is essential in a modern economy since in general goods an services are measured in money.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32075" y="3889787"/>
            <a:ext cx="7719445" cy="9466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connection between the goods market and the money market is realized via interest rates steering Investment and money demand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32075" y="5021133"/>
            <a:ext cx="7719446" cy="9466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resulting model is still demand oriented and called the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/LM-Model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2B58769-46D6-40C6-8555-C9580F67648C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981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 </a:t>
            </a:r>
            <a:r>
              <a:rPr lang="de-DE" sz="2903" b="1" dirty="0"/>
              <a:t>IS/LM-Model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30066" y="741477"/>
            <a:ext cx="9068213" cy="50299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 sz="244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IS: Investment = </a:t>
            </a:r>
            <a:r>
              <a:rPr lang="en-US" sz="2449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Saving (or Income = Expenditure)</a:t>
            </a:r>
            <a:endParaRPr lang="en-US" sz="244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endParaRPr lang="en-US" sz="244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 sz="244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49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 Commodity market</a:t>
            </a:r>
            <a:endParaRPr lang="en-US" sz="244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endParaRPr lang="en-US" sz="244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 sz="244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LM: Liquidity Preference = Money Supply</a:t>
            </a: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endParaRPr lang="en-US" sz="244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 sz="244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49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 Money market</a:t>
            </a:r>
            <a:endParaRPr lang="en-US" sz="199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endParaRPr lang="en-US" sz="199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540" dirty="0"/>
          </a:p>
        </p:txBody>
      </p:sp>
      <p:sp>
        <p:nvSpPr>
          <p:cNvPr id="4" name="Textfeld 3"/>
          <p:cNvSpPr txBox="1"/>
          <p:nvPr/>
        </p:nvSpPr>
        <p:spPr>
          <a:xfrm>
            <a:off x="5257625" y="1402245"/>
            <a:ext cx="6546027" cy="8837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IS-curve</a:t>
            </a: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represents the equilibrium at the goods market with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=S or Y</a:t>
            </a:r>
            <a:r>
              <a:rPr lang="en-US" baseline="30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=Y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endParaRPr lang="en-US" sz="199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540" dirty="0"/>
          </a:p>
        </p:txBody>
      </p:sp>
      <p:sp>
        <p:nvSpPr>
          <p:cNvPr id="5" name="Textfeld 4"/>
          <p:cNvSpPr txBox="1"/>
          <p:nvPr/>
        </p:nvSpPr>
        <p:spPr>
          <a:xfrm>
            <a:off x="5257624" y="2286000"/>
            <a:ext cx="6546027" cy="8837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Caution! I=S is in this case a condition and not an (ex post) identity as in the circular flow! 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endParaRPr lang="en-US" sz="199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540" dirty="0"/>
          </a:p>
        </p:txBody>
      </p:sp>
      <p:sp>
        <p:nvSpPr>
          <p:cNvPr id="7" name="Textfeld 6"/>
          <p:cNvSpPr txBox="1"/>
          <p:nvPr/>
        </p:nvSpPr>
        <p:spPr>
          <a:xfrm>
            <a:off x="3114936" y="3889055"/>
            <a:ext cx="5318849" cy="175333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Equilibrium at the money market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money supply = money demand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While we obtain money demand via the Keynesian function of money demand. </a:t>
            </a:r>
            <a:endParaRPr lang="en-US" sz="199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540" dirty="0"/>
          </a:p>
        </p:txBody>
      </p:sp>
      <p:sp>
        <p:nvSpPr>
          <p:cNvPr id="2" name="Rechteck 1"/>
          <p:cNvSpPr/>
          <p:nvPr/>
        </p:nvSpPr>
        <p:spPr>
          <a:xfrm>
            <a:off x="3172310" y="5589722"/>
            <a:ext cx="5046604" cy="823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The </a:t>
            </a:r>
            <a:r>
              <a:rPr lang="en-US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LM-Kurve</a:t>
            </a:r>
            <a:r>
              <a: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represents then the equilibrium at the money market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BE32273-C7DA-46EE-9083-C9A4834E8F52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029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9191" y="26634"/>
            <a:ext cx="12080838" cy="552094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Interest rates and Investment (Keynes` marginal efficiency of capital)</a:t>
            </a:r>
            <a:endParaRPr lang="de-DE" sz="2903" b="1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5164" y="436972"/>
            <a:ext cx="7873305" cy="5944516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pt-BR" sz="7200"/>
              <a:t>Investment depends interest rate i:</a:t>
            </a:r>
            <a:endParaRPr lang="pt-BR" sz="7200" dirty="0"/>
          </a:p>
          <a:p>
            <a:r>
              <a:rPr lang="pt-BR" sz="7200" dirty="0"/>
              <a:t>		</a:t>
            </a:r>
          </a:p>
          <a:p>
            <a:r>
              <a:rPr lang="pt-BR" sz="7200" dirty="0"/>
              <a:t>			I(i)=I</a:t>
            </a:r>
            <a:r>
              <a:rPr lang="pt-BR" sz="7200" baseline="-25000" dirty="0"/>
              <a:t>0</a:t>
            </a:r>
            <a:r>
              <a:rPr lang="pt-BR" sz="7200" dirty="0"/>
              <a:t>+i</a:t>
            </a:r>
            <a:r>
              <a:rPr lang="pt-BR" sz="7200" baseline="-25000" dirty="0"/>
              <a:t>i</a:t>
            </a:r>
            <a:r>
              <a:rPr lang="pt-BR" sz="7200" dirty="0"/>
              <a:t>∙i	</a:t>
            </a:r>
            <a:r>
              <a:rPr lang="pt-BR" sz="7200"/>
              <a:t> with  </a:t>
            </a:r>
            <a:r>
              <a:rPr lang="pt-BR" sz="7200" dirty="0"/>
              <a:t>i</a:t>
            </a:r>
            <a:r>
              <a:rPr lang="pt-BR" sz="7200" baseline="-25000" dirty="0"/>
              <a:t>i </a:t>
            </a:r>
            <a:r>
              <a:rPr lang="pt-BR" sz="7200" dirty="0"/>
              <a:t>&lt;0   </a:t>
            </a:r>
            <a:r>
              <a:rPr lang="pt-BR" sz="7200"/>
              <a:t>I</a:t>
            </a:r>
            <a:r>
              <a:rPr lang="pt-BR" sz="7200" baseline="-25000"/>
              <a:t>0&gt;0</a:t>
            </a:r>
            <a:r>
              <a:rPr lang="pt-BR" sz="7200"/>
              <a:t> Autonomous investment </a:t>
            </a:r>
            <a:r>
              <a:rPr lang="de-DE" sz="7200"/>
              <a:t>and </a:t>
            </a:r>
            <a:r>
              <a:rPr lang="pt-BR" sz="7200"/>
              <a:t>i</a:t>
            </a:r>
            <a:r>
              <a:rPr lang="pt-BR" sz="7200" baseline="-25000"/>
              <a:t>i </a:t>
            </a:r>
            <a:r>
              <a:rPr lang="pt-BR" sz="7200"/>
              <a:t>&lt;0 why</a:t>
            </a:r>
            <a:r>
              <a:rPr lang="de-DE" sz="7200"/>
              <a:t>?</a:t>
            </a:r>
            <a:endParaRPr lang="de-DE" sz="7200" dirty="0"/>
          </a:p>
          <a:p>
            <a:pPr marL="1244316" indent="-1244316">
              <a:buFont typeface="+mj-lt"/>
              <a:buAutoNum type="alphaLcPeriod"/>
            </a:pPr>
            <a:r>
              <a:rPr lang="de-DE" sz="7200"/>
              <a:t>The yield i* or marginal efficiency of capital of an investment is compared with i the interest rate of the capital market. For example we calculate the internal rate of return</a:t>
            </a:r>
            <a:endParaRPr lang="de-DE" sz="7200" dirty="0"/>
          </a:p>
          <a:p>
            <a:endParaRPr lang="de-DE" sz="7200" dirty="0"/>
          </a:p>
          <a:p>
            <a:endParaRPr lang="de-DE" sz="7200" dirty="0"/>
          </a:p>
          <a:p>
            <a:r>
              <a:rPr lang="de-DE" sz="7200" dirty="0">
                <a:latin typeface="Arial Unicode MS"/>
                <a:ea typeface="Arial Unicode MS"/>
                <a:cs typeface="Arial Unicode MS"/>
              </a:rPr>
              <a:t>	⇒</a:t>
            </a:r>
            <a:r>
              <a:rPr lang="de-DE" sz="7200">
                <a:latin typeface="Arial Unicode MS"/>
                <a:ea typeface="Arial Unicode MS"/>
                <a:cs typeface="Arial Unicode MS"/>
              </a:rPr>
              <a:t>	the Investment is done if i</a:t>
            </a:r>
            <a:r>
              <a:rPr lang="de-DE" sz="7200" dirty="0">
                <a:latin typeface="Arial Unicode MS"/>
                <a:ea typeface="Arial Unicode MS"/>
                <a:cs typeface="Arial Unicode MS"/>
              </a:rPr>
              <a:t>*&gt;i</a:t>
            </a:r>
            <a:endParaRPr lang="de-DE" sz="7200" dirty="0"/>
          </a:p>
          <a:p>
            <a:r>
              <a:rPr lang="de-DE" sz="7200" dirty="0">
                <a:latin typeface="Arial Unicode MS"/>
                <a:ea typeface="Arial Unicode MS"/>
                <a:cs typeface="Arial Unicode MS"/>
              </a:rPr>
              <a:t>	⇒</a:t>
            </a:r>
            <a:r>
              <a:rPr lang="de-DE" sz="7200">
                <a:latin typeface="Arial Unicode MS"/>
                <a:ea typeface="Arial Unicode MS"/>
                <a:cs typeface="Arial Unicode MS"/>
              </a:rPr>
              <a:t>	The aggregated investment in the economy corresponds 		to the sum of all investments with </a:t>
            </a:r>
            <a:r>
              <a:rPr lang="de-DE" sz="7200" dirty="0">
                <a:latin typeface="Arial Unicode MS"/>
                <a:ea typeface="Arial Unicode MS"/>
                <a:cs typeface="Arial Unicode MS"/>
              </a:rPr>
              <a:t>i*&gt;i.</a:t>
            </a:r>
          </a:p>
          <a:p>
            <a:endParaRPr lang="de-DE" sz="7200" dirty="0">
              <a:latin typeface="Arial Unicode MS"/>
              <a:ea typeface="Arial Unicode MS"/>
              <a:cs typeface="Arial Unicode MS"/>
            </a:endParaRPr>
          </a:p>
          <a:p>
            <a:pPr marL="1244316" indent="-1244316">
              <a:buFont typeface="+mj-lt"/>
              <a:buAutoNum type="alphaLcPeriod" startAt="2"/>
            </a:pPr>
            <a:r>
              <a:rPr lang="de-DE" sz="7200">
                <a:latin typeface="Arial Unicode MS"/>
                <a:ea typeface="Arial Unicode MS"/>
                <a:cs typeface="Arial Unicode MS"/>
              </a:rPr>
              <a:t>Interest rates reflects the opportunity costs of a specific investment.</a:t>
            </a:r>
            <a:endParaRPr lang="de-DE" sz="7200" dirty="0">
              <a:latin typeface="Arial Unicode MS"/>
              <a:ea typeface="Arial Unicode MS"/>
              <a:cs typeface="Arial Unicode MS"/>
            </a:endParaRPr>
          </a:p>
          <a:p>
            <a:endParaRPr lang="de-DE" sz="8709" dirty="0">
              <a:latin typeface="Arial Unicode MS"/>
              <a:ea typeface="Arial Unicode MS"/>
              <a:cs typeface="Arial Unicode MS"/>
            </a:endParaRPr>
          </a:p>
          <a:p>
            <a:endParaRPr lang="de-DE" sz="8709" dirty="0">
              <a:latin typeface="Arial Unicode MS"/>
              <a:ea typeface="Arial Unicode MS"/>
              <a:cs typeface="Arial Unicode MS"/>
            </a:endParaRPr>
          </a:p>
          <a:p>
            <a:endParaRPr lang="de-DE" sz="8709" dirty="0"/>
          </a:p>
          <a:p>
            <a:endParaRPr lang="en-US" sz="2903" dirty="0">
              <a:solidFill>
                <a:sysClr val="windowText" lastClr="000000"/>
              </a:solidFill>
            </a:endParaRPr>
          </a:p>
          <a:p>
            <a:endParaRPr lang="en-US" sz="2903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feld 8"/>
              <p:cNvSpPr txBox="1"/>
              <p:nvPr/>
            </p:nvSpPr>
            <p:spPr>
              <a:xfrm>
                <a:off x="2517646" y="2532723"/>
                <a:ext cx="3351904" cy="79138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lvl="0">
                  <a:lnSpc>
                    <a:spcPct val="140000"/>
                  </a:lnSpc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m:t>𝐴</m:t>
                      </m:r>
                      <m:r>
                        <a:rPr lang="de-DE" sz="1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m:t>=</m:t>
                      </m:r>
                      <m:f>
                        <m:fPr>
                          <m:ctrlPr>
                            <a:rPr lang="de-DE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de-DE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  <a:sym typeface="Wingdings" panose="05000000000000000000" pitchFamily="2" charset="2"/>
                            </a:rPr>
                            <m:t>1+</m:t>
                          </m:r>
                          <m:sSup>
                            <m:sSupPr>
                              <m:ctrlP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</m:ctrlPr>
                            </m:sSupPr>
                            <m:e>
                              <m: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de-DE" sz="1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m:t>+</m:t>
                      </m:r>
                      <m:f>
                        <m:fPr>
                          <m:ctrlPr>
                            <a:rPr lang="de-DE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de-DE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de-DE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de-DE" sz="1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</m:ctrlPr>
                            </m:sSupPr>
                            <m:e>
                              <m: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(</m:t>
                              </m:r>
                              <m:r>
                                <a:rPr lang="de-DE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de-DE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  <a:sym typeface="Wingdings" panose="05000000000000000000" pitchFamily="2" charset="2"/>
                                    </a:rPr>
                                  </m:ctrlPr>
                                </m:sSupPr>
                                <m:e>
                                  <m:r>
                                    <a:rPr lang="de-DE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  <a:sym typeface="Wingdings" panose="05000000000000000000" pitchFamily="2" charset="2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de-DE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  <a:sym typeface="Wingdings" panose="05000000000000000000" pitchFamily="2" charset="2"/>
                                    </a:rPr>
                                    <m:t>∗</m:t>
                                  </m:r>
                                </m:sup>
                              </m:sSup>
                              <m: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)</m:t>
                              </m:r>
                            </m:e>
                            <m:sup>
                              <m: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de-DE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m:t>+</m:t>
                      </m:r>
                      <m:f>
                        <m:fPr>
                          <m:ctrlPr>
                            <a:rPr lang="de-DE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de-DE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de-DE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de-DE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</m:ctrlPr>
                            </m:sSupPr>
                            <m:e>
                              <m:r>
                                <a:rPr lang="de-DE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(1+</m:t>
                              </m:r>
                              <m:sSup>
                                <m:sSupPr>
                                  <m:ctrlPr>
                                    <a:rPr lang="de-DE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  <a:sym typeface="Wingdings" panose="05000000000000000000" pitchFamily="2" charset="2"/>
                                    </a:rPr>
                                  </m:ctrlPr>
                                </m:sSupPr>
                                <m:e>
                                  <m:r>
                                    <a:rPr lang="de-DE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  <a:sym typeface="Wingdings" panose="05000000000000000000" pitchFamily="2" charset="2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de-DE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  <a:sym typeface="Wingdings" panose="05000000000000000000" pitchFamily="2" charset="2"/>
                                    </a:rPr>
                                    <m:t>∗</m:t>
                                  </m:r>
                                </m:sup>
                              </m:sSup>
                              <m:r>
                                <a:rPr lang="de-DE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)</m:t>
                              </m:r>
                            </m:e>
                            <m:sup>
                              <m:r>
                                <a:rPr lang="de-DE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  <a:sym typeface="Wingdings" panose="05000000000000000000" pitchFamily="2" charset="2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de-DE" sz="1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m:t>+..</m:t>
                      </m:r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9" name="Textfeld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646" y="2532723"/>
                <a:ext cx="3351904" cy="7913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hteck 12">
            <a:extLst>
              <a:ext uri="{FF2B5EF4-FFF2-40B4-BE49-F238E27FC236}">
                <a16:creationId xmlns:a16="http://schemas.microsoft.com/office/drawing/2014/main" id="{2963DC5A-2E71-4622-8C44-42AF5F11B2D8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227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FA981BDF-4CAC-48C3-9649-AF879A56B8A0}"/>
              </a:ext>
            </a:extLst>
          </p:cNvPr>
          <p:cNvCxnSpPr/>
          <p:nvPr/>
        </p:nvCxnSpPr>
        <p:spPr>
          <a:xfrm flipV="1">
            <a:off x="907133" y="739456"/>
            <a:ext cx="0" cy="255889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Shape 2">
            <a:extLst>
              <a:ext uri="{FF2B5EF4-FFF2-40B4-BE49-F238E27FC236}">
                <a16:creationId xmlns:a16="http://schemas.microsoft.com/office/drawing/2014/main" id="{44F13ACD-D3E7-4B7A-8321-4BD7AF6FE2E3}"/>
              </a:ext>
            </a:extLst>
          </p:cNvPr>
          <p:cNvSpPr txBox="1"/>
          <p:nvPr/>
        </p:nvSpPr>
        <p:spPr>
          <a:xfrm>
            <a:off x="794534" y="41269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The IS-curve</a:t>
            </a:r>
            <a:endParaRPr lang="de-DE" sz="2903" b="1" dirty="0"/>
          </a:p>
        </p:txBody>
      </p:sp>
      <p:cxnSp>
        <p:nvCxnSpPr>
          <p:cNvPr id="63" name="Gerade Verbindung mit Pfeil 62">
            <a:extLst>
              <a:ext uri="{FF2B5EF4-FFF2-40B4-BE49-F238E27FC236}">
                <a16:creationId xmlns:a16="http://schemas.microsoft.com/office/drawing/2014/main" id="{9713AD30-0A06-40AD-A3F1-F5359028DEBB}"/>
              </a:ext>
            </a:extLst>
          </p:cNvPr>
          <p:cNvCxnSpPr/>
          <p:nvPr/>
        </p:nvCxnSpPr>
        <p:spPr>
          <a:xfrm>
            <a:off x="907133" y="3298351"/>
            <a:ext cx="378120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mit Pfeil 63">
            <a:extLst>
              <a:ext uri="{FF2B5EF4-FFF2-40B4-BE49-F238E27FC236}">
                <a16:creationId xmlns:a16="http://schemas.microsoft.com/office/drawing/2014/main" id="{00DA858D-F407-41DC-8998-80880562135D}"/>
              </a:ext>
            </a:extLst>
          </p:cNvPr>
          <p:cNvCxnSpPr/>
          <p:nvPr/>
        </p:nvCxnSpPr>
        <p:spPr>
          <a:xfrm flipV="1">
            <a:off x="907133" y="3744376"/>
            <a:ext cx="0" cy="255889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rade Verbindung mit Pfeil 66">
            <a:extLst>
              <a:ext uri="{FF2B5EF4-FFF2-40B4-BE49-F238E27FC236}">
                <a16:creationId xmlns:a16="http://schemas.microsoft.com/office/drawing/2014/main" id="{801DAA74-37A7-4AA4-BDB4-98D71944E1DC}"/>
              </a:ext>
            </a:extLst>
          </p:cNvPr>
          <p:cNvCxnSpPr/>
          <p:nvPr/>
        </p:nvCxnSpPr>
        <p:spPr>
          <a:xfrm>
            <a:off x="907133" y="6303271"/>
            <a:ext cx="378120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feld 67">
            <a:extLst>
              <a:ext uri="{FF2B5EF4-FFF2-40B4-BE49-F238E27FC236}">
                <a16:creationId xmlns:a16="http://schemas.microsoft.com/office/drawing/2014/main" id="{D0741340-F41F-4669-AF1C-D311578F6536}"/>
              </a:ext>
            </a:extLst>
          </p:cNvPr>
          <p:cNvSpPr txBox="1"/>
          <p:nvPr/>
        </p:nvSpPr>
        <p:spPr>
          <a:xfrm>
            <a:off x="576850" y="685377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endParaRPr lang="de-DE" sz="1633" dirty="0"/>
          </a:p>
        </p:txBody>
      </p:sp>
      <p:sp>
        <p:nvSpPr>
          <p:cNvPr id="73" name="Textfeld 72">
            <a:extLst>
              <a:ext uri="{FF2B5EF4-FFF2-40B4-BE49-F238E27FC236}">
                <a16:creationId xmlns:a16="http://schemas.microsoft.com/office/drawing/2014/main" id="{F7172ED6-12BF-45C5-A724-6679D5AD6FF2}"/>
              </a:ext>
            </a:extLst>
          </p:cNvPr>
          <p:cNvSpPr txBox="1"/>
          <p:nvPr/>
        </p:nvSpPr>
        <p:spPr>
          <a:xfrm>
            <a:off x="4369324" y="3363676"/>
            <a:ext cx="28725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65F0DC88-D373-41EC-879E-481AA87CF0C7}"/>
              </a:ext>
            </a:extLst>
          </p:cNvPr>
          <p:cNvSpPr txBox="1"/>
          <p:nvPr/>
        </p:nvSpPr>
        <p:spPr>
          <a:xfrm>
            <a:off x="645836" y="3755622"/>
            <a:ext cx="232756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i</a:t>
            </a: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C9087FA2-29B0-4D8D-A083-358396691B14}"/>
              </a:ext>
            </a:extLst>
          </p:cNvPr>
          <p:cNvSpPr txBox="1"/>
          <p:nvPr/>
        </p:nvSpPr>
        <p:spPr>
          <a:xfrm>
            <a:off x="4369324" y="6360166"/>
            <a:ext cx="28725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E2515266-B056-4761-B5A6-4F382349B2AF}"/>
              </a:ext>
            </a:extLst>
          </p:cNvPr>
          <p:cNvSpPr txBox="1"/>
          <p:nvPr/>
        </p:nvSpPr>
        <p:spPr>
          <a:xfrm>
            <a:off x="4688341" y="4789837"/>
            <a:ext cx="4001262" cy="1448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11079" indent="-311079">
              <a:buFont typeface="Arial" panose="020B0604020202020204" pitchFamily="34" charset="0"/>
              <a:buChar char="•"/>
            </a:pPr>
            <a:r>
              <a:rPr lang="en-US" sz="2177"/>
              <a:t>The IS-curve is the locus of all (</a:t>
            </a:r>
            <a:r>
              <a:rPr lang="en-US" sz="2177" dirty="0" err="1"/>
              <a:t>i,</a:t>
            </a:r>
            <a:r>
              <a:rPr lang="en-US" sz="2177" err="1"/>
              <a:t>y</a:t>
            </a:r>
            <a:r>
              <a:rPr lang="en-US" sz="2177"/>
              <a:t>)-combinations of commodity market equilibria</a:t>
            </a:r>
          </a:p>
          <a:p>
            <a:pPr marL="311079" indent="-311079">
              <a:buFont typeface="Arial" panose="020B0604020202020204" pitchFamily="34" charset="0"/>
              <a:buChar char="•"/>
            </a:pPr>
            <a:r>
              <a:rPr lang="en-US" sz="2177"/>
              <a:t>The IS-curve is decreasing in </a:t>
            </a:r>
            <a:r>
              <a:rPr lang="en-US" sz="2177" dirty="0"/>
              <a:t>y</a:t>
            </a:r>
            <a:endParaRPr lang="de-DE" sz="2177" dirty="0"/>
          </a:p>
        </p:txBody>
      </p:sp>
      <p:sp>
        <p:nvSpPr>
          <p:cNvPr id="77" name="Rechteck 76">
            <a:extLst>
              <a:ext uri="{FF2B5EF4-FFF2-40B4-BE49-F238E27FC236}">
                <a16:creationId xmlns:a16="http://schemas.microsoft.com/office/drawing/2014/main" id="{427F0223-1482-4936-AACA-C6CC359670AD}"/>
              </a:ext>
            </a:extLst>
          </p:cNvPr>
          <p:cNvSpPr/>
          <p:nvPr/>
        </p:nvSpPr>
        <p:spPr>
          <a:xfrm>
            <a:off x="4363810" y="3914576"/>
            <a:ext cx="3954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/>
              <a:t>Equilibrium at the commodity market</a:t>
            </a:r>
            <a:endParaRPr lang="de-DE" b="1" dirty="0"/>
          </a:p>
        </p:txBody>
      </p:sp>
      <p:sp>
        <p:nvSpPr>
          <p:cNvPr id="78" name="Rechteck 77">
            <a:extLst>
              <a:ext uri="{FF2B5EF4-FFF2-40B4-BE49-F238E27FC236}">
                <a16:creationId xmlns:a16="http://schemas.microsoft.com/office/drawing/2014/main" id="{C3308036-5507-4305-9176-8A59B95714C3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058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Money market</a:t>
            </a:r>
            <a:endParaRPr lang="de-DE" sz="2903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/>
              <p:cNvSpPr txBox="1">
                <a:spLocks/>
              </p:cNvSpPr>
              <p:nvPr/>
            </p:nvSpPr>
            <p:spPr>
              <a:xfrm>
                <a:off x="169502" y="626990"/>
                <a:ext cx="7506079" cy="5813867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0" marR="0" indent="0" rtl="0" hangingPunct="0">
                  <a:spcBef>
                    <a:spcPts val="0"/>
                  </a:spcBef>
                  <a:spcAft>
                    <a:spcPts val="1417"/>
                  </a:spcAft>
                  <a:tabLst/>
                  <a:defRPr lang="de-DE" sz="3200" b="0" i="0" u="none" strike="noStrike" kern="1200">
                    <a:ln>
                      <a:noFill/>
                    </a:ln>
                    <a:latin typeface="Arial" pitchFamily="18"/>
                  </a:defRPr>
                </a:lvl1pPr>
              </a:lstStyle>
              <a:p>
                <a:pPr marL="414772" indent="-414772">
                  <a:buFont typeface="Arial" panose="020B0604020202020204" pitchFamily="34" charset="0"/>
                  <a:buChar char="•"/>
                </a:pPr>
                <a:r>
                  <a:rPr lang="en-US" sz="2903">
                    <a:solidFill>
                      <a:sysClr val="windowText" lastClr="000000"/>
                    </a:solidFill>
                    <a:latin typeface="+mn-lt"/>
                  </a:rPr>
                  <a:t>Money supply</a:t>
                </a:r>
                <a:endParaRPr lang="en-US" sz="2903" dirty="0">
                  <a:solidFill>
                    <a:sysClr val="windowText" lastClr="000000"/>
                  </a:solidFill>
                  <a:latin typeface="+mn-lt"/>
                </a:endParaRPr>
              </a:p>
              <a:p>
                <a:pPr marL="0" lvl="1"/>
                <a:r>
                  <a:rPr lang="en-US" sz="2177" kern="0" dirty="0">
                    <a:solidFill>
                      <a:sysClr val="windowText" lastClr="000000"/>
                    </a:solidFill>
                  </a:rPr>
                  <a:t>	m=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77" i="1" kern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177" b="0" i="1" kern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r>
                          <a:rPr lang="de-DE" sz="2177" b="0" i="1" kern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177" kern="0" dirty="0">
                    <a:solidFill>
                      <a:sysClr val="windowText" lastClr="000000"/>
                    </a:solidFill>
                  </a:rPr>
                  <a:t>	m</a:t>
                </a:r>
                <a:r>
                  <a:rPr lang="en-US" sz="2177" kern="0">
                    <a:solidFill>
                      <a:sysClr val="windowText" lastClr="000000"/>
                    </a:solidFill>
                  </a:rPr>
                  <a:t>: real quantity of money; </a:t>
                </a:r>
                <a:r>
                  <a:rPr lang="en-US" sz="2177" kern="0" dirty="0">
                    <a:solidFill>
                      <a:sysClr val="windowText" lastClr="000000"/>
                    </a:solidFill>
                  </a:rPr>
                  <a:t>M</a:t>
                </a:r>
                <a:r>
                  <a:rPr lang="en-US" sz="2177" kern="0">
                    <a:solidFill>
                      <a:sysClr val="windowText" lastClr="000000"/>
                    </a:solidFill>
                  </a:rPr>
                  <a:t>: nominal quantity 			of money </a:t>
                </a:r>
                <a:r>
                  <a:rPr lang="en-US" sz="2177" kern="0" err="1">
                    <a:solidFill>
                      <a:sysClr val="windowText" lastClr="000000"/>
                    </a:solidFill>
                  </a:rPr>
                  <a:t>Geldmenge</a:t>
                </a:r>
                <a:r>
                  <a:rPr lang="en-US" sz="2177" kern="0">
                    <a:solidFill>
                      <a:sysClr val="windowText" lastClr="000000"/>
                    </a:solidFill>
                  </a:rPr>
                  <a:t>; p: Price level</a:t>
                </a:r>
                <a:endParaRPr lang="en-US" sz="2177" kern="0" dirty="0">
                  <a:solidFill>
                    <a:sysClr val="windowText" lastClr="000000"/>
                  </a:solidFill>
                </a:endParaRPr>
              </a:p>
              <a:p>
                <a:pPr marL="0" lvl="1"/>
                <a:r>
                  <a:rPr lang="en-US" sz="2177" kern="0" dirty="0">
                    <a:solidFill>
                      <a:sysClr val="windowText" lastClr="000000"/>
                    </a:solidFill>
                  </a:rPr>
                  <a:t>	</a:t>
                </a:r>
                <a:r>
                  <a:rPr lang="en-US" sz="2177" kern="0">
                    <a:solidFill>
                      <a:sysClr val="windowText" lastClr="000000"/>
                    </a:solidFill>
                  </a:rPr>
                  <a:t>	The nominal quantity of money is set by the 			central bank and the price level is still fixed in 			the short run</a:t>
                </a:r>
                <a:endParaRPr lang="en-US" sz="1633" dirty="0">
                  <a:solidFill>
                    <a:sysClr val="windowText" lastClr="000000"/>
                  </a:solidFill>
                </a:endParaRPr>
              </a:p>
              <a:p>
                <a:pPr marL="414772" indent="-414772">
                  <a:buFont typeface="Arial" panose="020B0604020202020204" pitchFamily="34" charset="0"/>
                  <a:buChar char="•"/>
                </a:pPr>
                <a:r>
                  <a:rPr lang="en-US" sz="2903">
                    <a:solidFill>
                      <a:sysClr val="windowText" lastClr="000000"/>
                    </a:solidFill>
                    <a:latin typeface="+mn-lt"/>
                  </a:rPr>
                  <a:t>Money demand</a:t>
                </a:r>
                <a:endParaRPr lang="en-US" sz="2903" dirty="0">
                  <a:solidFill>
                    <a:sysClr val="windowText" lastClr="000000"/>
                  </a:solidFill>
                  <a:latin typeface="+mn-lt"/>
                </a:endParaRPr>
              </a:p>
              <a:p>
                <a:r>
                  <a:rPr lang="de-DE" sz="1814">
                    <a:latin typeface="+mn-lt"/>
                  </a:rPr>
                  <a:t>Transaction motive</a:t>
                </a:r>
                <a:r>
                  <a:rPr lang="de-DE" sz="1814" dirty="0">
                    <a:latin typeface="+mn-lt"/>
                  </a:rPr>
                  <a:t>	→</a:t>
                </a:r>
                <a:r>
                  <a:rPr lang="de-DE" sz="1814">
                    <a:latin typeface="+mn-lt"/>
                  </a:rPr>
                  <a:t>	the higher income y the higher is 					money demand</a:t>
                </a:r>
                <a:endParaRPr lang="de-DE" sz="1814" dirty="0">
                  <a:latin typeface="+mn-lt"/>
                </a:endParaRPr>
              </a:p>
              <a:p>
                <a:r>
                  <a:rPr lang="de-DE" sz="1814">
                    <a:latin typeface="+mn-lt"/>
                  </a:rPr>
                  <a:t>Spekulative motive</a:t>
                </a:r>
                <a:r>
                  <a:rPr lang="de-DE" sz="1814" dirty="0">
                    <a:latin typeface="+mn-lt"/>
                  </a:rPr>
                  <a:t>	→</a:t>
                </a:r>
                <a:r>
                  <a:rPr lang="de-DE" sz="1814">
                    <a:latin typeface="+mn-lt"/>
                  </a:rPr>
                  <a:t>	the higher the interest rate i, the 					lower is money demand</a:t>
                </a:r>
                <a:endParaRPr lang="de-DE" sz="1814" dirty="0">
                  <a:latin typeface="+mn-lt"/>
                </a:endParaRPr>
              </a:p>
              <a:p>
                <a:r>
                  <a:rPr lang="de-DE" sz="1814" dirty="0">
                    <a:latin typeface="+mn-lt"/>
                  </a:rPr>
                  <a:t>	</a:t>
                </a:r>
                <a:r>
                  <a:rPr lang="de-DE" sz="1814" dirty="0">
                    <a:latin typeface="+mn-lt"/>
                    <a:cs typeface="Times New Roman" panose="02020603050405020304" pitchFamily="18" charset="0"/>
                  </a:rPr>
                  <a:t>L(</a:t>
                </a:r>
                <a:r>
                  <a:rPr lang="de-DE" sz="1814" dirty="0" err="1">
                    <a:latin typeface="+mn-lt"/>
                    <a:cs typeface="Times New Roman" panose="02020603050405020304" pitchFamily="18" charset="0"/>
                  </a:rPr>
                  <a:t>Y,i</a:t>
                </a:r>
                <a:r>
                  <a:rPr lang="de-DE" sz="1814" dirty="0">
                    <a:latin typeface="+mn-lt"/>
                    <a:cs typeface="Times New Roman" panose="02020603050405020304" pitchFamily="18" charset="0"/>
                  </a:rPr>
                  <a:t>)=</a:t>
                </a:r>
                <a:r>
                  <a:rPr lang="de-DE" sz="1814" dirty="0" err="1">
                    <a:latin typeface="+mn-lt"/>
                    <a:cs typeface="Times New Roman" panose="02020603050405020304" pitchFamily="18" charset="0"/>
                  </a:rPr>
                  <a:t>l</a:t>
                </a:r>
                <a:r>
                  <a:rPr lang="de-DE" sz="1814" baseline="-25000" dirty="0" err="1">
                    <a:latin typeface="+mn-lt"/>
                    <a:cs typeface="Times New Roman" panose="02020603050405020304" pitchFamily="18" charset="0"/>
                  </a:rPr>
                  <a:t>y</a:t>
                </a:r>
                <a:r>
                  <a:rPr lang="de-DE" sz="1814" dirty="0" err="1">
                    <a:latin typeface="+mn-lt"/>
                    <a:cs typeface="Times New Roman" panose="02020603050405020304" pitchFamily="18" charset="0"/>
                  </a:rPr>
                  <a:t>∙Y+l</a:t>
                </a:r>
                <a:r>
                  <a:rPr lang="de-DE" sz="1814" baseline="-25000" dirty="0" err="1">
                    <a:latin typeface="+mn-lt"/>
                    <a:cs typeface="Times New Roman" panose="02020603050405020304" pitchFamily="18" charset="0"/>
                  </a:rPr>
                  <a:t>i</a:t>
                </a:r>
                <a:r>
                  <a:rPr lang="de-DE" sz="1814" dirty="0" err="1">
                    <a:latin typeface="+mn-lt"/>
                    <a:cs typeface="Times New Roman" panose="02020603050405020304" pitchFamily="18" charset="0"/>
                  </a:rPr>
                  <a:t>∙i</a:t>
                </a:r>
                <a:r>
                  <a:rPr lang="de-DE" sz="1814" dirty="0">
                    <a:latin typeface="+mn-lt"/>
                    <a:cs typeface="Times New Roman" panose="02020603050405020304" pitchFamily="18" charset="0"/>
                  </a:rPr>
                  <a:t>	</a:t>
                </a:r>
                <a:r>
                  <a:rPr lang="de-DE" sz="1814">
                    <a:latin typeface="+mn-lt"/>
                    <a:cs typeface="Times New Roman" panose="02020603050405020304" pitchFamily="18" charset="0"/>
                  </a:rPr>
                  <a:t>	with </a:t>
                </a:r>
                <a:r>
                  <a:rPr lang="de-DE" sz="1814" dirty="0" err="1">
                    <a:latin typeface="+mn-lt"/>
                    <a:cs typeface="Times New Roman" panose="02020603050405020304" pitchFamily="18" charset="0"/>
                  </a:rPr>
                  <a:t>l</a:t>
                </a:r>
                <a:r>
                  <a:rPr lang="de-DE" sz="1814" baseline="-25000" dirty="0" err="1">
                    <a:latin typeface="+mn-lt"/>
                    <a:cs typeface="Times New Roman" panose="02020603050405020304" pitchFamily="18" charset="0"/>
                  </a:rPr>
                  <a:t>Y</a:t>
                </a:r>
                <a:r>
                  <a:rPr lang="de-DE" sz="1814" dirty="0">
                    <a:latin typeface="+mn-lt"/>
                    <a:cs typeface="Times New Roman" panose="02020603050405020304" pitchFamily="18" charset="0"/>
                  </a:rPr>
                  <a:t>&gt;0	</a:t>
                </a:r>
                <a:r>
                  <a:rPr lang="de-DE" sz="1814">
                    <a:latin typeface="+mn-lt"/>
                    <a:cs typeface="Times New Roman" panose="02020603050405020304" pitchFamily="18" charset="0"/>
                  </a:rPr>
                  <a:t>     and</a:t>
                </a:r>
                <a:r>
                  <a:rPr lang="de-DE" sz="1814" dirty="0">
                    <a:latin typeface="+mn-lt"/>
                    <a:cs typeface="Times New Roman" panose="02020603050405020304" pitchFamily="18" charset="0"/>
                  </a:rPr>
                  <a:t>	l</a:t>
                </a:r>
                <a:r>
                  <a:rPr lang="de-DE" sz="1814" baseline="-25000" dirty="0">
                    <a:latin typeface="+mn-lt"/>
                    <a:cs typeface="Times New Roman" panose="02020603050405020304" pitchFamily="18" charset="0"/>
                  </a:rPr>
                  <a:t>i</a:t>
                </a:r>
                <a:r>
                  <a:rPr lang="de-DE" sz="1814" dirty="0">
                    <a:latin typeface="+mn-lt"/>
                    <a:cs typeface="Times New Roman" panose="02020603050405020304" pitchFamily="18" charset="0"/>
                  </a:rPr>
                  <a:t>&lt;0</a:t>
                </a:r>
              </a:p>
            </p:txBody>
          </p:sp>
        </mc:Choice>
        <mc:Fallback xmlns="">
          <p:sp>
            <p:nvSpPr>
              <p:cNvPr id="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02" y="626990"/>
                <a:ext cx="7506079" cy="5813867"/>
              </a:xfrm>
              <a:prstGeom prst="rect">
                <a:avLst/>
              </a:prstGeom>
              <a:blipFill>
                <a:blip r:embed="rId3"/>
                <a:stretch>
                  <a:fillRect l="-1543" t="-115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hteck 7">
            <a:extLst>
              <a:ext uri="{FF2B5EF4-FFF2-40B4-BE49-F238E27FC236}">
                <a16:creationId xmlns:a16="http://schemas.microsoft.com/office/drawing/2014/main" id="{9CE7E583-8515-4D8C-BFE5-215625D9CFEF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658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3477578" y="162730"/>
            <a:ext cx="580390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400" b="1">
                <a:solidFill>
                  <a:srgbClr val="000000"/>
                </a:solidFill>
                <a:latin typeface="Sparkasse Rg" pitchFamily="34" charset="0"/>
              </a:rPr>
              <a:t>Keynesian Cross</a:t>
            </a:r>
            <a:endParaRPr lang="de-DE" sz="2400" b="1" dirty="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166916" name="Text Box 4"/>
          <p:cNvSpPr txBox="1">
            <a:spLocks noChangeArrowheads="1"/>
          </p:cNvSpPr>
          <p:nvPr/>
        </p:nvSpPr>
        <p:spPr bwMode="auto">
          <a:xfrm>
            <a:off x="0" y="626576"/>
            <a:ext cx="12192000" cy="554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/>
          <a:lstStyle>
            <a:lvl1pPr marL="609600" indent="-608013"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sz="1600">
                <a:solidFill>
                  <a:srgbClr val="000000"/>
                </a:solidFill>
              </a:rPr>
              <a:t>Aggregate demand Y</a:t>
            </a:r>
            <a:r>
              <a:rPr lang="de-DE" sz="1600" baseline="30000">
                <a:solidFill>
                  <a:srgbClr val="000000"/>
                </a:solidFill>
              </a:rPr>
              <a:t>D</a:t>
            </a:r>
            <a:r>
              <a:rPr lang="de-DE" sz="1600">
                <a:solidFill>
                  <a:srgbClr val="000000"/>
                </a:solidFill>
              </a:rPr>
              <a:t>:</a:t>
            </a: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algn="ctr" eaLnBrk="1" hangingPunct="1">
              <a:buClrTx/>
              <a:buFontTx/>
              <a:buNone/>
            </a:pPr>
            <a:r>
              <a:rPr lang="de-DE" sz="1600" dirty="0">
                <a:solidFill>
                  <a:srgbClr val="000000"/>
                </a:solidFill>
              </a:rPr>
              <a:t>Y</a:t>
            </a:r>
            <a:r>
              <a:rPr lang="de-DE" sz="1600" baseline="30000" dirty="0">
                <a:solidFill>
                  <a:srgbClr val="000000"/>
                </a:solidFill>
              </a:rPr>
              <a:t>D</a:t>
            </a:r>
            <a:r>
              <a:rPr lang="de-DE" sz="1600" dirty="0">
                <a:solidFill>
                  <a:srgbClr val="000000"/>
                </a:solidFill>
              </a:rPr>
              <a:t>=C+I+G</a:t>
            </a: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1600">
                <a:solidFill>
                  <a:srgbClr val="000000"/>
                </a:solidFill>
              </a:rPr>
              <a:t>C (private consumption); </a:t>
            </a:r>
            <a:r>
              <a:rPr lang="de-DE" sz="1600" dirty="0">
                <a:solidFill>
                  <a:srgbClr val="000000"/>
                </a:solidFill>
              </a:rPr>
              <a:t>I </a:t>
            </a:r>
            <a:r>
              <a:rPr lang="de-DE" sz="1600">
                <a:solidFill>
                  <a:srgbClr val="000000"/>
                </a:solidFill>
              </a:rPr>
              <a:t>(Investment); G (Government expenditure); I and G sare exogenously fixed variables, C depends positively on aggregate income (production) Y</a:t>
            </a:r>
          </a:p>
          <a:p>
            <a:pPr eaLnBrk="1" hangingPunct="1">
              <a:buClrTx/>
              <a:buFontTx/>
              <a:buNone/>
            </a:pPr>
            <a:endParaRPr lang="de-DE" sz="160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1600">
                <a:solidFill>
                  <a:srgbClr val="000000"/>
                </a:solidFill>
              </a:rPr>
              <a:t>Keynesian consumption function: </a:t>
            </a: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1600" dirty="0">
                <a:solidFill>
                  <a:srgbClr val="000000"/>
                </a:solidFill>
              </a:rPr>
              <a:t>C(Y)=C</a:t>
            </a:r>
            <a:r>
              <a:rPr lang="de-DE" sz="1600" baseline="-25000" dirty="0">
                <a:solidFill>
                  <a:srgbClr val="000000"/>
                </a:solidFill>
              </a:rPr>
              <a:t>0</a:t>
            </a:r>
            <a:r>
              <a:rPr lang="de-DE" sz="1600" dirty="0">
                <a:solidFill>
                  <a:srgbClr val="000000"/>
                </a:solidFill>
              </a:rPr>
              <a:t>+c</a:t>
            </a:r>
            <a:r>
              <a:rPr lang="de-DE" sz="1600" baseline="-25000" dirty="0">
                <a:solidFill>
                  <a:srgbClr val="000000"/>
                </a:solidFill>
              </a:rPr>
              <a:t>y</a:t>
            </a:r>
            <a:r>
              <a:rPr lang="de-DE" sz="1600" dirty="0">
                <a:solidFill>
                  <a:srgbClr val="000000"/>
                </a:solidFill>
              </a:rPr>
              <a:t>Y			C</a:t>
            </a:r>
            <a:r>
              <a:rPr lang="de-DE" sz="1600" baseline="-25000" dirty="0">
                <a:solidFill>
                  <a:srgbClr val="000000"/>
                </a:solidFill>
              </a:rPr>
              <a:t>0</a:t>
            </a:r>
            <a:r>
              <a:rPr lang="de-DE" sz="1600" dirty="0">
                <a:solidFill>
                  <a:srgbClr val="000000"/>
                </a:solidFill>
              </a:rPr>
              <a:t>&gt;0 </a:t>
            </a:r>
            <a:r>
              <a:rPr lang="de-DE" sz="1600">
                <a:solidFill>
                  <a:srgbClr val="000000"/>
                </a:solidFill>
              </a:rPr>
              <a:t>(autonous consumption); </a:t>
            </a:r>
            <a:r>
              <a:rPr lang="de-DE" sz="1600" dirty="0">
                <a:solidFill>
                  <a:srgbClr val="000000"/>
                </a:solidFill>
              </a:rPr>
              <a:t>0&lt;</a:t>
            </a:r>
            <a:r>
              <a:rPr lang="de-DE" sz="1600" dirty="0" err="1">
                <a:solidFill>
                  <a:srgbClr val="000000"/>
                </a:solidFill>
              </a:rPr>
              <a:t>c</a:t>
            </a:r>
            <a:r>
              <a:rPr lang="de-DE" sz="1600" baseline="-25000" dirty="0" err="1">
                <a:solidFill>
                  <a:srgbClr val="000000"/>
                </a:solidFill>
              </a:rPr>
              <a:t>y</a:t>
            </a:r>
            <a:r>
              <a:rPr lang="de-DE" sz="1600" dirty="0">
                <a:solidFill>
                  <a:srgbClr val="000000"/>
                </a:solidFill>
              </a:rPr>
              <a:t>&lt;1</a:t>
            </a:r>
            <a:r>
              <a:rPr lang="de-DE" sz="1600">
                <a:solidFill>
                  <a:srgbClr val="000000"/>
                </a:solidFill>
              </a:rPr>
              <a:t>(marginal propensity to consum)</a:t>
            </a: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1600">
                <a:solidFill>
                  <a:srgbClr val="000000"/>
                </a:solidFill>
              </a:rPr>
              <a:t>Euqilibrium: With aggregate income (production) Y is determined by the aggreate demand Y</a:t>
            </a:r>
            <a:r>
              <a:rPr lang="de-DE" sz="1600" baseline="30000">
                <a:solidFill>
                  <a:srgbClr val="000000"/>
                </a:solidFill>
              </a:rPr>
              <a:t>D</a:t>
            </a:r>
            <a:r>
              <a:rPr lang="de-DE" sz="1600">
                <a:solidFill>
                  <a:srgbClr val="000000"/>
                </a:solidFill>
              </a:rPr>
              <a:t> →</a:t>
            </a: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algn="ctr" eaLnBrk="1" hangingPunct="1">
              <a:buClrTx/>
              <a:buFontTx/>
              <a:buNone/>
            </a:pPr>
            <a:r>
              <a:rPr lang="de-DE" sz="1600" dirty="0">
                <a:solidFill>
                  <a:srgbClr val="000000"/>
                </a:solidFill>
              </a:rPr>
              <a:t>Y=Y</a:t>
            </a:r>
            <a:r>
              <a:rPr lang="de-DE" sz="1600" baseline="30000" dirty="0">
                <a:solidFill>
                  <a:srgbClr val="000000"/>
                </a:solidFill>
              </a:rPr>
              <a:t>D</a:t>
            </a:r>
            <a:r>
              <a:rPr lang="de-DE" sz="1600" dirty="0">
                <a:solidFill>
                  <a:srgbClr val="000000"/>
                </a:solidFill>
              </a:rPr>
              <a:t>=C</a:t>
            </a:r>
            <a:r>
              <a:rPr lang="de-DE" sz="1600" baseline="-25000" dirty="0">
                <a:solidFill>
                  <a:srgbClr val="000000"/>
                </a:solidFill>
              </a:rPr>
              <a:t>0</a:t>
            </a:r>
            <a:r>
              <a:rPr lang="de-DE" sz="1600" dirty="0">
                <a:solidFill>
                  <a:srgbClr val="000000"/>
                </a:solidFill>
              </a:rPr>
              <a:t>+c</a:t>
            </a:r>
            <a:r>
              <a:rPr lang="de-DE" sz="1600" baseline="-25000" dirty="0">
                <a:solidFill>
                  <a:srgbClr val="000000"/>
                </a:solidFill>
              </a:rPr>
              <a:t>y</a:t>
            </a:r>
            <a:r>
              <a:rPr lang="de-DE" sz="1600" dirty="0">
                <a:solidFill>
                  <a:srgbClr val="000000"/>
                </a:solidFill>
              </a:rPr>
              <a:t>Y+I+G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A2D1D1B-FEDB-4DC2-9A50-23D128123392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011473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2">
            <a:extLst>
              <a:ext uri="{FF2B5EF4-FFF2-40B4-BE49-F238E27FC236}">
                <a16:creationId xmlns:a16="http://schemas.microsoft.com/office/drawing/2014/main" id="{1AE419F9-E9DF-412E-9679-13A34F743970}"/>
              </a:ext>
            </a:extLst>
          </p:cNvPr>
          <p:cNvSpPr txBox="1"/>
          <p:nvPr/>
        </p:nvSpPr>
        <p:spPr>
          <a:xfrm>
            <a:off x="8164715" y="31645"/>
            <a:ext cx="4027285" cy="97153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600" b="1"/>
              <a:t>The LM-curve</a:t>
            </a:r>
            <a:endParaRPr lang="de-DE" sz="2600" b="1" dirty="0"/>
          </a:p>
        </p:txBody>
      </p:sp>
      <p:cxnSp>
        <p:nvCxnSpPr>
          <p:cNvPr id="51" name="Straight Arrow Connector 7">
            <a:extLst>
              <a:ext uri="{FF2B5EF4-FFF2-40B4-BE49-F238E27FC236}">
                <a16:creationId xmlns:a16="http://schemas.microsoft.com/office/drawing/2014/main" id="{297E16CD-354A-4ED5-9D40-5744F428BFFF}"/>
              </a:ext>
            </a:extLst>
          </p:cNvPr>
          <p:cNvCxnSpPr/>
          <p:nvPr/>
        </p:nvCxnSpPr>
        <p:spPr>
          <a:xfrm>
            <a:off x="318104" y="3268819"/>
            <a:ext cx="4087634" cy="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9">
            <a:extLst>
              <a:ext uri="{FF2B5EF4-FFF2-40B4-BE49-F238E27FC236}">
                <a16:creationId xmlns:a16="http://schemas.microsoft.com/office/drawing/2014/main" id="{6C72AB29-1685-4114-A0C3-403E43A513B4}"/>
              </a:ext>
            </a:extLst>
          </p:cNvPr>
          <p:cNvSpPr txBox="1"/>
          <p:nvPr/>
        </p:nvSpPr>
        <p:spPr>
          <a:xfrm>
            <a:off x="3922573" y="3340584"/>
            <a:ext cx="766557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L, M/p</a:t>
            </a:r>
          </a:p>
        </p:txBody>
      </p:sp>
      <p:cxnSp>
        <p:nvCxnSpPr>
          <p:cNvPr id="55" name="Straight Arrow Connector 6">
            <a:extLst>
              <a:ext uri="{FF2B5EF4-FFF2-40B4-BE49-F238E27FC236}">
                <a16:creationId xmlns:a16="http://schemas.microsoft.com/office/drawing/2014/main" id="{3008843C-FAA5-4653-95A7-CE4FBE33AC94}"/>
              </a:ext>
            </a:extLst>
          </p:cNvPr>
          <p:cNvCxnSpPr/>
          <p:nvPr/>
        </p:nvCxnSpPr>
        <p:spPr>
          <a:xfrm flipV="1">
            <a:off x="318104" y="154956"/>
            <a:ext cx="3213" cy="31138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7">
            <a:extLst>
              <a:ext uri="{FF2B5EF4-FFF2-40B4-BE49-F238E27FC236}">
                <a16:creationId xmlns:a16="http://schemas.microsoft.com/office/drawing/2014/main" id="{B40D93FD-44F4-42E3-9381-3D3A5160A399}"/>
              </a:ext>
            </a:extLst>
          </p:cNvPr>
          <p:cNvCxnSpPr/>
          <p:nvPr/>
        </p:nvCxnSpPr>
        <p:spPr>
          <a:xfrm>
            <a:off x="4847541" y="3257018"/>
            <a:ext cx="4087634" cy="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6">
            <a:extLst>
              <a:ext uri="{FF2B5EF4-FFF2-40B4-BE49-F238E27FC236}">
                <a16:creationId xmlns:a16="http://schemas.microsoft.com/office/drawing/2014/main" id="{4C2BA91B-443D-42D8-BF48-B838EA32E37A}"/>
              </a:ext>
            </a:extLst>
          </p:cNvPr>
          <p:cNvCxnSpPr/>
          <p:nvPr/>
        </p:nvCxnSpPr>
        <p:spPr>
          <a:xfrm flipV="1">
            <a:off x="4847540" y="143154"/>
            <a:ext cx="3213" cy="31138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44">
                <a:extLst>
                  <a:ext uri="{FF2B5EF4-FFF2-40B4-BE49-F238E27FC236}">
                    <a16:creationId xmlns:a16="http://schemas.microsoft.com/office/drawing/2014/main" id="{2B200A97-0D0E-4611-80F5-3B6241AEE127}"/>
                  </a:ext>
                </a:extLst>
              </p:cNvPr>
              <p:cNvSpPr txBox="1"/>
              <p:nvPr/>
            </p:nvSpPr>
            <p:spPr>
              <a:xfrm>
                <a:off x="-79586" y="252100"/>
                <a:ext cx="305147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633" b="0" i="1" smtClean="0"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US" sz="1633" dirty="0"/>
              </a:p>
            </p:txBody>
          </p:sp>
        </mc:Choice>
        <mc:Fallback xmlns="">
          <p:sp>
            <p:nvSpPr>
              <p:cNvPr id="58" name="TextBox 44">
                <a:extLst>
                  <a:ext uri="{FF2B5EF4-FFF2-40B4-BE49-F238E27FC236}">
                    <a16:creationId xmlns:a16="http://schemas.microsoft.com/office/drawing/2014/main" id="{2B200A97-0D0E-4611-80F5-3B6241AEE1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586" y="252100"/>
                <a:ext cx="305147" cy="3436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44">
                <a:extLst>
                  <a:ext uri="{FF2B5EF4-FFF2-40B4-BE49-F238E27FC236}">
                    <a16:creationId xmlns:a16="http://schemas.microsoft.com/office/drawing/2014/main" id="{A64C72AD-4727-4A7E-B7FA-BAD825AEEAD7}"/>
                  </a:ext>
                </a:extLst>
              </p:cNvPr>
              <p:cNvSpPr txBox="1"/>
              <p:nvPr/>
            </p:nvSpPr>
            <p:spPr>
              <a:xfrm>
                <a:off x="4536557" y="231669"/>
                <a:ext cx="305147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633" b="0" i="1" smtClean="0"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US" sz="1633" dirty="0"/>
              </a:p>
            </p:txBody>
          </p:sp>
        </mc:Choice>
        <mc:Fallback xmlns="">
          <p:sp>
            <p:nvSpPr>
              <p:cNvPr id="59" name="TextBox 44">
                <a:extLst>
                  <a:ext uri="{FF2B5EF4-FFF2-40B4-BE49-F238E27FC236}">
                    <a16:creationId xmlns:a16="http://schemas.microsoft.com/office/drawing/2014/main" id="{A64C72AD-4727-4A7E-B7FA-BAD825AEE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6557" y="231669"/>
                <a:ext cx="305147" cy="3436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hteck 59">
            <a:extLst>
              <a:ext uri="{FF2B5EF4-FFF2-40B4-BE49-F238E27FC236}">
                <a16:creationId xmlns:a16="http://schemas.microsoft.com/office/drawing/2014/main" id="{2ED2C6A2-7685-4469-A234-5BD15AA436F8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TextBox 9">
            <a:extLst>
              <a:ext uri="{FF2B5EF4-FFF2-40B4-BE49-F238E27FC236}">
                <a16:creationId xmlns:a16="http://schemas.microsoft.com/office/drawing/2014/main" id="{7E6466E8-6930-4D2E-9220-AE47CFFC194A}"/>
              </a:ext>
            </a:extLst>
          </p:cNvPr>
          <p:cNvSpPr txBox="1"/>
          <p:nvPr/>
        </p:nvSpPr>
        <p:spPr>
          <a:xfrm>
            <a:off x="8168618" y="3340584"/>
            <a:ext cx="28886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66C4E0E-7AD0-F918-605C-44D77F15A9BA}"/>
              </a:ext>
            </a:extLst>
          </p:cNvPr>
          <p:cNvSpPr txBox="1"/>
          <p:nvPr/>
        </p:nvSpPr>
        <p:spPr>
          <a:xfrm>
            <a:off x="4405738" y="3799042"/>
            <a:ext cx="4212843" cy="1448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11079" indent="-311079">
              <a:buFont typeface="Arial" panose="020B0604020202020204" pitchFamily="34" charset="0"/>
              <a:buChar char="•"/>
            </a:pPr>
            <a:r>
              <a:rPr lang="en-US" sz="2177"/>
              <a:t>The LM-curve is the locus of all (</a:t>
            </a:r>
            <a:r>
              <a:rPr lang="en-US" sz="2177" dirty="0" err="1"/>
              <a:t>i,</a:t>
            </a:r>
            <a:r>
              <a:rPr lang="en-US" sz="2177" err="1"/>
              <a:t>y</a:t>
            </a:r>
            <a:r>
              <a:rPr lang="en-US" sz="2177"/>
              <a:t>)-combinations of money market equilibria</a:t>
            </a:r>
          </a:p>
          <a:p>
            <a:pPr marL="311079" indent="-311079">
              <a:buFont typeface="Arial" panose="020B0604020202020204" pitchFamily="34" charset="0"/>
              <a:buChar char="•"/>
            </a:pPr>
            <a:r>
              <a:rPr lang="en-US" sz="2177"/>
              <a:t>The LM-curve is increasing in </a:t>
            </a:r>
            <a:r>
              <a:rPr lang="en-US" sz="2177" dirty="0"/>
              <a:t>y</a:t>
            </a:r>
            <a:endParaRPr lang="de-DE" sz="2177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F200F2F-97F6-5513-24F5-58D2F8FC5283}"/>
              </a:ext>
            </a:extLst>
          </p:cNvPr>
          <p:cNvSpPr/>
          <p:nvPr/>
        </p:nvSpPr>
        <p:spPr>
          <a:xfrm>
            <a:off x="581628" y="3755966"/>
            <a:ext cx="35060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/>
              <a:t>Equilibrium at the money market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56176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2314670" y="55436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Overall equilibrium</a:t>
            </a:r>
            <a:endParaRPr lang="de-DE" sz="2903" b="1" dirty="0"/>
          </a:p>
        </p:txBody>
      </p:sp>
      <p:cxnSp>
        <p:nvCxnSpPr>
          <p:cNvPr id="8" name="Straight Arrow Connector 6"/>
          <p:cNvCxnSpPr/>
          <p:nvPr/>
        </p:nvCxnSpPr>
        <p:spPr>
          <a:xfrm flipV="1">
            <a:off x="2271237" y="1174921"/>
            <a:ext cx="0" cy="356597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7"/>
          <p:cNvCxnSpPr/>
          <p:nvPr/>
        </p:nvCxnSpPr>
        <p:spPr>
          <a:xfrm>
            <a:off x="2271238" y="4740892"/>
            <a:ext cx="582933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1936593" y="1109596"/>
            <a:ext cx="232756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i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7619811" y="4759330"/>
            <a:ext cx="28725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</a:t>
            </a:r>
          </a:p>
        </p:txBody>
      </p:sp>
      <p:cxnSp>
        <p:nvCxnSpPr>
          <p:cNvPr id="12" name="Gerade Verbindung 11"/>
          <p:cNvCxnSpPr/>
          <p:nvPr/>
        </p:nvCxnSpPr>
        <p:spPr>
          <a:xfrm flipV="1">
            <a:off x="3251103" y="1444648"/>
            <a:ext cx="3723488" cy="24738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3744105" y="1893488"/>
            <a:ext cx="2417001" cy="1865959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5834485" y="3194971"/>
            <a:ext cx="1207382" cy="4273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77" b="1"/>
              <a:t>IS-curve</a:t>
            </a:r>
            <a:endParaRPr lang="de-DE" sz="2177" b="1" dirty="0"/>
          </a:p>
        </p:txBody>
      </p:sp>
      <p:sp>
        <p:nvSpPr>
          <p:cNvPr id="16" name="Textfeld 15"/>
          <p:cNvSpPr txBox="1"/>
          <p:nvPr/>
        </p:nvSpPr>
        <p:spPr>
          <a:xfrm>
            <a:off x="6422404" y="978948"/>
            <a:ext cx="1391728" cy="4273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77" b="1"/>
              <a:t>LM-curve</a:t>
            </a:r>
            <a:endParaRPr lang="de-DE" sz="2177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4836809" y="4759330"/>
            <a:ext cx="391454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Y*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1991622" y="2668951"/>
            <a:ext cx="33695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i*</a:t>
            </a:r>
          </a:p>
        </p:txBody>
      </p:sp>
      <p:cxnSp>
        <p:nvCxnSpPr>
          <p:cNvPr id="21" name="Gerade Verbindung 20"/>
          <p:cNvCxnSpPr/>
          <p:nvPr/>
        </p:nvCxnSpPr>
        <p:spPr>
          <a:xfrm flipH="1">
            <a:off x="2271237" y="2826468"/>
            <a:ext cx="26813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>
            <a:off x="4952606" y="2808030"/>
            <a:ext cx="0" cy="193286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/>
        </p:nvSpPr>
        <p:spPr>
          <a:xfrm>
            <a:off x="63549" y="5523952"/>
            <a:ext cx="8723607" cy="10974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77" b="1"/>
              <a:t>The Intersection of </a:t>
            </a:r>
            <a:r>
              <a:rPr lang="de-DE" sz="2177" b="1" dirty="0"/>
              <a:t>LM- </a:t>
            </a:r>
            <a:r>
              <a:rPr lang="de-DE" sz="2177" b="1"/>
              <a:t>und IS-curve is the overall equilibrium</a:t>
            </a:r>
            <a:endParaRPr lang="de-DE" sz="2177" b="1" dirty="0"/>
          </a:p>
          <a:p>
            <a:endParaRPr lang="de-DE" sz="2177" b="1" dirty="0"/>
          </a:p>
          <a:p>
            <a:r>
              <a:rPr lang="de-DE" sz="2177" b="1" dirty="0"/>
              <a:t>→</a:t>
            </a:r>
            <a:r>
              <a:rPr lang="de-DE" sz="2177" b="1"/>
              <a:t>	money and commodity market are simultanously in equilibrium</a:t>
            </a:r>
            <a:endParaRPr lang="de-DE" sz="2177" b="1" dirty="0"/>
          </a:p>
        </p:txBody>
      </p:sp>
      <p:sp>
        <p:nvSpPr>
          <p:cNvPr id="25" name="Rechteck 24"/>
          <p:cNvSpPr/>
          <p:nvPr/>
        </p:nvSpPr>
        <p:spPr>
          <a:xfrm>
            <a:off x="23876" y="5469469"/>
            <a:ext cx="8841732" cy="13064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33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53E181B1-00D2-4DA3-A5CD-7CC3868784DD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9065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7653" y="672525"/>
            <a:ext cx="8567868" cy="579282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hangingPunct="0"/>
            <a:r>
              <a:rPr lang="de-DE" sz="2400" dirty="0">
                <a:latin typeface="Times New Roman" pitchFamily="18"/>
                <a:ea typeface="Droid Sans Fallback" pitchFamily="2"/>
                <a:cs typeface="Lohit Hindi" pitchFamily="2"/>
              </a:rPr>
              <a:t>C(Y)=C</a:t>
            </a:r>
            <a:r>
              <a:rPr lang="de-DE" sz="2400" baseline="-33000" dirty="0">
                <a:latin typeface="Times New Roman" pitchFamily="18"/>
                <a:ea typeface="Droid Sans Fallback" pitchFamily="2"/>
                <a:cs typeface="Lohit Hindi" pitchFamily="2"/>
              </a:rPr>
              <a:t>0</a:t>
            </a:r>
            <a:r>
              <a:rPr lang="de-DE" sz="2400" dirty="0">
                <a:latin typeface="Times New Roman" pitchFamily="18"/>
                <a:ea typeface="Droid Sans Fallback" pitchFamily="2"/>
                <a:cs typeface="Lohit Hindi" pitchFamily="2"/>
              </a:rPr>
              <a:t>+c</a:t>
            </a:r>
            <a:r>
              <a:rPr lang="de-DE" sz="2400" baseline="-33000" dirty="0">
                <a:latin typeface="Times New Roman" pitchFamily="18"/>
                <a:ea typeface="Droid Sans Fallback" pitchFamily="2"/>
                <a:cs typeface="Lohit Hindi" pitchFamily="2"/>
              </a:rPr>
              <a:t>y</a:t>
            </a:r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∙Y=50+0,8Y</a:t>
            </a: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lvl="0" hangingPunct="0"/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I(i)=I</a:t>
            </a:r>
            <a:r>
              <a:rPr lang="de-DE" sz="2400" baseline="-33000" dirty="0">
                <a:latin typeface="Times New Roman" pitchFamily="18"/>
                <a:ea typeface="Arial" pitchFamily="34"/>
                <a:cs typeface="Arial" pitchFamily="34"/>
              </a:rPr>
              <a:t>0</a:t>
            </a:r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+i</a:t>
            </a:r>
            <a:r>
              <a:rPr lang="de-DE" sz="2400" baseline="-33000" dirty="0">
                <a:latin typeface="Times New Roman" pitchFamily="18"/>
                <a:ea typeface="Arial" pitchFamily="34"/>
                <a:cs typeface="Arial" pitchFamily="34"/>
              </a:rPr>
              <a:t>i</a:t>
            </a:r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∙i=30-300i</a:t>
            </a: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lvl="0" hangingPunct="0"/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G=20</a:t>
            </a: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lvl="0" hangingPunct="0"/>
            <a:r>
              <a:rPr lang="de-DE" sz="2400" dirty="0">
                <a:latin typeface="Times New Roman" pitchFamily="18"/>
                <a:ea typeface="Arial Unicode MS" pitchFamily="34"/>
                <a:cs typeface="Arial Unicode MS" pitchFamily="34"/>
              </a:rPr>
              <a:t>L(</a:t>
            </a:r>
            <a:r>
              <a:rPr lang="de-DE" sz="2400" dirty="0" err="1">
                <a:latin typeface="Times New Roman" pitchFamily="18"/>
                <a:ea typeface="Arial Unicode MS" pitchFamily="34"/>
                <a:cs typeface="Arial Unicode MS" pitchFamily="34"/>
              </a:rPr>
              <a:t>Y,r</a:t>
            </a:r>
            <a:r>
              <a:rPr lang="de-DE" sz="2400" dirty="0">
                <a:latin typeface="Times New Roman" pitchFamily="18"/>
                <a:ea typeface="Arial Unicode MS" pitchFamily="34"/>
                <a:cs typeface="Arial Unicode MS" pitchFamily="34"/>
              </a:rPr>
              <a:t>)=</a:t>
            </a:r>
            <a:r>
              <a:rPr lang="de-DE" sz="2400" dirty="0" err="1">
                <a:latin typeface="Times New Roman" pitchFamily="18"/>
                <a:ea typeface="Arial Unicode MS" pitchFamily="34"/>
                <a:cs typeface="Arial Unicode MS" pitchFamily="34"/>
              </a:rPr>
              <a:t>l</a:t>
            </a:r>
            <a:r>
              <a:rPr lang="de-DE" sz="2400" baseline="-33000" dirty="0" err="1">
                <a:latin typeface="Times New Roman" pitchFamily="18"/>
                <a:ea typeface="Arial Unicode MS" pitchFamily="34"/>
                <a:cs typeface="Arial Unicode MS" pitchFamily="34"/>
              </a:rPr>
              <a:t>y</a:t>
            </a:r>
            <a:r>
              <a:rPr lang="de-DE" sz="2400" dirty="0" err="1">
                <a:latin typeface="Times New Roman" pitchFamily="18"/>
                <a:ea typeface="Arial" pitchFamily="34"/>
                <a:cs typeface="Arial" pitchFamily="34"/>
              </a:rPr>
              <a:t>∙Y+l</a:t>
            </a:r>
            <a:r>
              <a:rPr lang="de-DE" sz="2400" baseline="-33000" dirty="0" err="1">
                <a:latin typeface="Times New Roman" pitchFamily="18"/>
                <a:ea typeface="Arial" pitchFamily="34"/>
                <a:cs typeface="Arial" pitchFamily="34"/>
              </a:rPr>
              <a:t>i</a:t>
            </a:r>
            <a:r>
              <a:rPr lang="de-DE" sz="2400" dirty="0" err="1">
                <a:latin typeface="Times New Roman" pitchFamily="18"/>
                <a:ea typeface="Arial" pitchFamily="34"/>
                <a:cs typeface="Arial" pitchFamily="34"/>
              </a:rPr>
              <a:t>∙i</a:t>
            </a:r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=0,5Y – 250i</a:t>
            </a: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lvl="0" hangingPunct="0"/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M=400		p=2 </a:t>
            </a: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marL="457200" lvl="0" indent="-457200" hangingPunct="0">
              <a:buFont typeface="+mj-lt"/>
              <a:buAutoNum type="alphaLcParenR"/>
            </a:pPr>
            <a:r>
              <a:rPr lang="de-DE" sz="2000">
                <a:latin typeface="Times New Roman" pitchFamily="18"/>
                <a:ea typeface="Arial" pitchFamily="34"/>
                <a:cs typeface="Arial" pitchFamily="34"/>
              </a:rPr>
              <a:t>Determine the IS-Kurve</a:t>
            </a:r>
            <a:endParaRPr lang="de-DE" sz="2000" dirty="0">
              <a:latin typeface="Times New Roman" pitchFamily="18"/>
              <a:ea typeface="Arial" pitchFamily="34"/>
              <a:cs typeface="Arial" pitchFamily="34"/>
            </a:endParaRPr>
          </a:p>
          <a:p>
            <a:pPr marL="457200" indent="-457200" hangingPunct="0">
              <a:buFont typeface="+mj-lt"/>
              <a:buAutoNum type="alphaLcParenR"/>
            </a:pPr>
            <a:r>
              <a:rPr lang="de-DE" sz="2000">
                <a:latin typeface="Times New Roman" pitchFamily="18"/>
                <a:ea typeface="Arial" pitchFamily="34"/>
                <a:cs typeface="Arial" pitchFamily="34"/>
              </a:rPr>
              <a:t>Determine the LM-Kurve</a:t>
            </a:r>
            <a:endParaRPr lang="de-DE" sz="2000" dirty="0">
              <a:latin typeface="Times New Roman" pitchFamily="18"/>
              <a:ea typeface="Arial" pitchFamily="34"/>
              <a:cs typeface="Arial" pitchFamily="34"/>
            </a:endParaRPr>
          </a:p>
          <a:p>
            <a:pPr marL="457200" indent="-457200" hangingPunct="0">
              <a:buFont typeface="+mj-lt"/>
              <a:buAutoNum type="alphaLcParenR"/>
            </a:pPr>
            <a:r>
              <a:rPr lang="de-DE" sz="2000">
                <a:latin typeface="Times New Roman" pitchFamily="18"/>
                <a:ea typeface="Arial" pitchFamily="34"/>
                <a:cs typeface="Arial" pitchFamily="34"/>
              </a:rPr>
              <a:t>Determine the simultanous equilibrium at the money and commidity market with equilibrium interest rate </a:t>
            </a:r>
            <a:r>
              <a:rPr lang="de-DE" sz="2000" dirty="0">
                <a:latin typeface="Times New Roman" pitchFamily="18"/>
                <a:ea typeface="Arial" pitchFamily="34"/>
                <a:cs typeface="Arial" pitchFamily="34"/>
              </a:rPr>
              <a:t>i</a:t>
            </a:r>
            <a:r>
              <a:rPr lang="de-DE" sz="2000">
                <a:latin typeface="Times New Roman" pitchFamily="18"/>
                <a:ea typeface="Arial" pitchFamily="34"/>
                <a:cs typeface="Arial" pitchFamily="34"/>
              </a:rPr>
              <a:t>* and income </a:t>
            </a:r>
            <a:r>
              <a:rPr lang="de-DE" sz="2000" dirty="0">
                <a:latin typeface="Times New Roman" pitchFamily="18"/>
                <a:ea typeface="Arial" pitchFamily="34"/>
                <a:cs typeface="Arial" pitchFamily="34"/>
              </a:rPr>
              <a:t>Y*</a:t>
            </a:r>
          </a:p>
        </p:txBody>
      </p:sp>
      <p:sp>
        <p:nvSpPr>
          <p:cNvPr id="3" name="TextShape 2"/>
          <p:cNvSpPr txBox="1"/>
          <p:nvPr/>
        </p:nvSpPr>
        <p:spPr>
          <a:xfrm>
            <a:off x="2314670" y="55436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Example</a:t>
            </a:r>
            <a:endParaRPr lang="de-DE" sz="2903" b="1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1A8277C-6542-4FA4-BAE0-354C3E885814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9407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13429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Shape 2"/>
          <p:cNvSpPr txBox="1"/>
          <p:nvPr/>
        </p:nvSpPr>
        <p:spPr>
          <a:xfrm>
            <a:off x="363084" y="-991"/>
            <a:ext cx="5238725" cy="532585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400" b="1"/>
              <a:t>Fiscal policy in the IS-LM-Model</a:t>
            </a:r>
            <a:endParaRPr lang="de-DE" sz="2400" b="1" dirty="0"/>
          </a:p>
        </p:txBody>
      </p:sp>
      <p:cxnSp>
        <p:nvCxnSpPr>
          <p:cNvPr id="2" name="Gerade Verbindung mit Pfeil 1">
            <a:extLst>
              <a:ext uri="{FF2B5EF4-FFF2-40B4-BE49-F238E27FC236}">
                <a16:creationId xmlns:a16="http://schemas.microsoft.com/office/drawing/2014/main" id="{FBBCD74B-060F-E6EA-C558-9ACCDD81CB20}"/>
              </a:ext>
            </a:extLst>
          </p:cNvPr>
          <p:cNvCxnSpPr/>
          <p:nvPr/>
        </p:nvCxnSpPr>
        <p:spPr>
          <a:xfrm flipV="1">
            <a:off x="1270218" y="739456"/>
            <a:ext cx="0" cy="255889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8273607C-B21D-5BBF-3500-0BFCF77020CD}"/>
              </a:ext>
            </a:extLst>
          </p:cNvPr>
          <p:cNvCxnSpPr/>
          <p:nvPr/>
        </p:nvCxnSpPr>
        <p:spPr>
          <a:xfrm>
            <a:off x="1270218" y="3298351"/>
            <a:ext cx="378120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>
            <a:extLst>
              <a:ext uri="{FF2B5EF4-FFF2-40B4-BE49-F238E27FC236}">
                <a16:creationId xmlns:a16="http://schemas.microsoft.com/office/drawing/2014/main" id="{DD754C75-BC53-75B1-E789-1E757C00FD3D}"/>
              </a:ext>
            </a:extLst>
          </p:cNvPr>
          <p:cNvCxnSpPr/>
          <p:nvPr/>
        </p:nvCxnSpPr>
        <p:spPr>
          <a:xfrm flipV="1">
            <a:off x="1270218" y="3744376"/>
            <a:ext cx="0" cy="255889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8B76D66A-91DD-29B4-0307-214F245763A0}"/>
              </a:ext>
            </a:extLst>
          </p:cNvPr>
          <p:cNvCxnSpPr/>
          <p:nvPr/>
        </p:nvCxnSpPr>
        <p:spPr>
          <a:xfrm>
            <a:off x="1270218" y="6303271"/>
            <a:ext cx="378120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21">
            <a:extLst>
              <a:ext uri="{FF2B5EF4-FFF2-40B4-BE49-F238E27FC236}">
                <a16:creationId xmlns:a16="http://schemas.microsoft.com/office/drawing/2014/main" id="{19ACB1B1-681E-881B-5524-EE292DC4EB88}"/>
              </a:ext>
            </a:extLst>
          </p:cNvPr>
          <p:cNvCxnSpPr/>
          <p:nvPr/>
        </p:nvCxnSpPr>
        <p:spPr>
          <a:xfrm flipV="1">
            <a:off x="1270218" y="1011999"/>
            <a:ext cx="2417001" cy="2286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25">
            <a:extLst>
              <a:ext uri="{FF2B5EF4-FFF2-40B4-BE49-F238E27FC236}">
                <a16:creationId xmlns:a16="http://schemas.microsoft.com/office/drawing/2014/main" id="{92E643E6-0D65-0910-4066-1FC95D0DB7B3}"/>
              </a:ext>
            </a:extLst>
          </p:cNvPr>
          <p:cNvCxnSpPr/>
          <p:nvPr/>
        </p:nvCxnSpPr>
        <p:spPr>
          <a:xfrm flipV="1">
            <a:off x="1270218" y="2018904"/>
            <a:ext cx="3222735" cy="822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38">
            <a:extLst>
              <a:ext uri="{FF2B5EF4-FFF2-40B4-BE49-F238E27FC236}">
                <a16:creationId xmlns:a16="http://schemas.microsoft.com/office/drawing/2014/main" id="{FB411A77-73B7-F5B1-2538-0B68F01CE24D}"/>
              </a:ext>
            </a:extLst>
          </p:cNvPr>
          <p:cNvCxnSpPr/>
          <p:nvPr/>
        </p:nvCxnSpPr>
        <p:spPr>
          <a:xfrm>
            <a:off x="1923461" y="2710432"/>
            <a:ext cx="0" cy="3565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410B8F1B-0904-F1B8-B1B7-DDBEA6A5EFDF}"/>
              </a:ext>
            </a:extLst>
          </p:cNvPr>
          <p:cNvSpPr txBox="1"/>
          <p:nvPr/>
        </p:nvSpPr>
        <p:spPr>
          <a:xfrm>
            <a:off x="4529711" y="1861215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r>
              <a:rPr lang="de-DE" dirty="0"/>
              <a:t>(i</a:t>
            </a:r>
            <a:r>
              <a:rPr lang="de-DE" baseline="-25000" dirty="0"/>
              <a:t>1</a:t>
            </a:r>
            <a:r>
              <a:rPr lang="de-DE" dirty="0"/>
              <a:t>, G)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B9A06D0-1378-A1E8-6C1B-0905890ED758}"/>
              </a:ext>
            </a:extLst>
          </p:cNvPr>
          <p:cNvSpPr txBox="1"/>
          <p:nvPr/>
        </p:nvSpPr>
        <p:spPr>
          <a:xfrm>
            <a:off x="939935" y="685377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endParaRPr lang="de-DE" sz="1633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438CDA8-3861-5240-025E-CCFFFFE4F17B}"/>
              </a:ext>
            </a:extLst>
          </p:cNvPr>
          <p:cNvSpPr txBox="1"/>
          <p:nvPr/>
        </p:nvSpPr>
        <p:spPr>
          <a:xfrm>
            <a:off x="4732409" y="3363676"/>
            <a:ext cx="28725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3CB108D-3FE5-208C-0B9E-5D745D707BFC}"/>
              </a:ext>
            </a:extLst>
          </p:cNvPr>
          <p:cNvSpPr txBox="1"/>
          <p:nvPr/>
        </p:nvSpPr>
        <p:spPr>
          <a:xfrm>
            <a:off x="1008921" y="3755622"/>
            <a:ext cx="232756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i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E91C543-0842-8A13-CBC0-704F1A05CB55}"/>
              </a:ext>
            </a:extLst>
          </p:cNvPr>
          <p:cNvSpPr txBox="1"/>
          <p:nvPr/>
        </p:nvSpPr>
        <p:spPr>
          <a:xfrm>
            <a:off x="4732409" y="6360166"/>
            <a:ext cx="28725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B276938-3989-4F15-83A1-6D9087B60278}"/>
              </a:ext>
            </a:extLst>
          </p:cNvPr>
          <p:cNvSpPr txBox="1"/>
          <p:nvPr/>
        </p:nvSpPr>
        <p:spPr>
          <a:xfrm>
            <a:off x="943596" y="4147568"/>
            <a:ext cx="30328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i</a:t>
            </a:r>
            <a:r>
              <a:rPr lang="de-DE" sz="1633" baseline="-25000" dirty="0"/>
              <a:t>1</a:t>
            </a:r>
            <a:endParaRPr lang="de-DE" sz="1633" dirty="0"/>
          </a:p>
        </p:txBody>
      </p:sp>
      <p:cxnSp>
        <p:nvCxnSpPr>
          <p:cNvPr id="15" name="Gerade Verbindung 49">
            <a:extLst>
              <a:ext uri="{FF2B5EF4-FFF2-40B4-BE49-F238E27FC236}">
                <a16:creationId xmlns:a16="http://schemas.microsoft.com/office/drawing/2014/main" id="{06127E01-2512-1FE4-6FDB-1840A0E0C2E9}"/>
              </a:ext>
            </a:extLst>
          </p:cNvPr>
          <p:cNvCxnSpPr/>
          <p:nvPr/>
        </p:nvCxnSpPr>
        <p:spPr>
          <a:xfrm>
            <a:off x="1596840" y="4103967"/>
            <a:ext cx="2417001" cy="1865959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>
            <a:extLst>
              <a:ext uri="{FF2B5EF4-FFF2-40B4-BE49-F238E27FC236}">
                <a16:creationId xmlns:a16="http://schemas.microsoft.com/office/drawing/2014/main" id="{5D0F0769-8400-C258-DFAF-FEAB94EF7EA3}"/>
              </a:ext>
            </a:extLst>
          </p:cNvPr>
          <p:cNvSpPr txBox="1"/>
          <p:nvPr/>
        </p:nvSpPr>
        <p:spPr>
          <a:xfrm>
            <a:off x="3702471" y="5890256"/>
            <a:ext cx="740908" cy="4273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77" b="1" dirty="0"/>
              <a:t>IS(G)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BDAEDB2B-8378-BC8D-6B46-E353E69E3E81}"/>
              </a:ext>
            </a:extLst>
          </p:cNvPr>
          <p:cNvSpPr txBox="1"/>
          <p:nvPr/>
        </p:nvSpPr>
        <p:spPr>
          <a:xfrm>
            <a:off x="3948517" y="2702003"/>
            <a:ext cx="779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∆G </a:t>
            </a:r>
            <a:r>
              <a:rPr lang="de-DE" sz="1633" dirty="0"/>
              <a:t>&gt;0</a:t>
            </a:r>
          </a:p>
        </p:txBody>
      </p:sp>
      <p:cxnSp>
        <p:nvCxnSpPr>
          <p:cNvPr id="19" name="Gerade Verbindung 65">
            <a:extLst>
              <a:ext uri="{FF2B5EF4-FFF2-40B4-BE49-F238E27FC236}">
                <a16:creationId xmlns:a16="http://schemas.microsoft.com/office/drawing/2014/main" id="{DF7B206E-DC8B-8865-BE8C-3DFD6E56D78E}"/>
              </a:ext>
            </a:extLst>
          </p:cNvPr>
          <p:cNvCxnSpPr/>
          <p:nvPr/>
        </p:nvCxnSpPr>
        <p:spPr>
          <a:xfrm flipH="1">
            <a:off x="1270218" y="4343541"/>
            <a:ext cx="653244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>
            <a:extLst>
              <a:ext uri="{FF2B5EF4-FFF2-40B4-BE49-F238E27FC236}">
                <a16:creationId xmlns:a16="http://schemas.microsoft.com/office/drawing/2014/main" id="{F151703A-17BD-47C7-19B7-7B42A819D5AC}"/>
              </a:ext>
            </a:extLst>
          </p:cNvPr>
          <p:cNvSpPr txBox="1"/>
          <p:nvPr/>
        </p:nvSpPr>
        <p:spPr>
          <a:xfrm>
            <a:off x="7634924" y="2028741"/>
            <a:ext cx="184731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1633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5F9A3109-30F7-D2BB-04D0-6DE8EBB68762}"/>
              </a:ext>
            </a:extLst>
          </p:cNvPr>
          <p:cNvSpPr txBox="1"/>
          <p:nvPr/>
        </p:nvSpPr>
        <p:spPr>
          <a:xfrm>
            <a:off x="3477059" y="75070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r>
              <a:rPr lang="de-DE" sz="1633" dirty="0"/>
              <a:t>=Y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76F67D1-C16E-A756-40FF-FED064AA3FD2}"/>
              </a:ext>
            </a:extLst>
          </p:cNvPr>
          <p:cNvSpPr txBox="1"/>
          <p:nvPr/>
        </p:nvSpPr>
        <p:spPr>
          <a:xfrm>
            <a:off x="98155" y="2637525"/>
            <a:ext cx="952545" cy="38800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lnSpc>
                <a:spcPct val="140000"/>
              </a:lnSpc>
              <a:spcBef>
                <a:spcPct val="20000"/>
              </a:spcBef>
            </a:pP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DE" sz="1200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+I(i</a:t>
            </a:r>
            <a:r>
              <a:rPr lang="de-DE" sz="1200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)+G</a:t>
            </a:r>
            <a:endParaRPr lang="en-US" sz="199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540" dirty="0"/>
          </a:p>
          <a:p>
            <a:endParaRPr lang="de-DE" sz="2540" dirty="0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238E7EB0-3F24-B086-63C8-4F02356F69E4}"/>
              </a:ext>
            </a:extLst>
          </p:cNvPr>
          <p:cNvSpPr txBox="1"/>
          <p:nvPr/>
        </p:nvSpPr>
        <p:spPr>
          <a:xfrm>
            <a:off x="1575186" y="6324416"/>
            <a:ext cx="98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*</a:t>
            </a:r>
            <a:r>
              <a:rPr lang="de-DE" baseline="-25000" dirty="0"/>
              <a:t>1</a:t>
            </a:r>
            <a:r>
              <a:rPr lang="de-DE" dirty="0">
                <a:solidFill>
                  <a:srgbClr val="000000"/>
                </a:solidFill>
              </a:rPr>
              <a:t>(</a:t>
            </a:r>
            <a:r>
              <a:rPr lang="de-DE" dirty="0"/>
              <a:t>i</a:t>
            </a:r>
            <a:r>
              <a:rPr lang="de-DE" baseline="-25000" dirty="0"/>
              <a:t>1</a:t>
            </a:r>
            <a:r>
              <a:rPr lang="de-DE" dirty="0"/>
              <a:t>, G</a:t>
            </a:r>
            <a:r>
              <a:rPr lang="de-DE" dirty="0">
                <a:solidFill>
                  <a:srgbClr val="000000"/>
                </a:solidFill>
              </a:rPr>
              <a:t>)</a:t>
            </a:r>
            <a:endParaRPr lang="de-DE" dirty="0"/>
          </a:p>
        </p:txBody>
      </p:sp>
      <p:sp>
        <p:nvSpPr>
          <p:cNvPr id="30" name="TextShape 2">
            <a:extLst>
              <a:ext uri="{FF2B5EF4-FFF2-40B4-BE49-F238E27FC236}">
                <a16:creationId xmlns:a16="http://schemas.microsoft.com/office/drawing/2014/main" id="{D2E57542-DCFE-A38C-D820-3CC8F2C325E0}"/>
              </a:ext>
            </a:extLst>
          </p:cNvPr>
          <p:cNvSpPr txBox="1"/>
          <p:nvPr/>
        </p:nvSpPr>
        <p:spPr>
          <a:xfrm>
            <a:off x="5026969" y="-9962"/>
            <a:ext cx="4964210" cy="532585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400" b="1" dirty="0"/>
              <a:t>+ 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de-DE" sz="2400" b="1" dirty="0"/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15A84A7F-C9F5-FD06-7014-252DA4E2BEE0}"/>
              </a:ext>
            </a:extLst>
          </p:cNvPr>
          <p:cNvSpPr txBox="1"/>
          <p:nvPr/>
        </p:nvSpPr>
        <p:spPr>
          <a:xfrm>
            <a:off x="1238155" y="328428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*</a:t>
            </a:r>
            <a:r>
              <a:rPr lang="de-DE" baseline="-25000" dirty="0"/>
              <a:t>1</a:t>
            </a:r>
            <a:r>
              <a:rPr lang="de-DE" dirty="0">
                <a:solidFill>
                  <a:srgbClr val="000000"/>
                </a:solidFill>
              </a:rPr>
              <a:t>(</a:t>
            </a:r>
            <a:r>
              <a:rPr lang="de-DE" dirty="0"/>
              <a:t>G</a:t>
            </a:r>
            <a:r>
              <a:rPr lang="de-DE" dirty="0">
                <a:solidFill>
                  <a:srgbClr val="000000"/>
                </a:solidFill>
              </a:rPr>
              <a:t>)</a:t>
            </a:r>
            <a:endParaRPr lang="de-DE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7DD09438-DED0-53BF-BF48-C06C519BBAA4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891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29" grpId="0"/>
      <p:bldP spid="3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608143" y="-16792"/>
            <a:ext cx="4679508" cy="536145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400" b="1" dirty="0"/>
              <a:t>Fiscal </a:t>
            </a:r>
            <a:r>
              <a:rPr lang="de-DE" sz="2400" b="1" dirty="0" err="1"/>
              <a:t>policy</a:t>
            </a:r>
            <a:r>
              <a:rPr lang="de-DE" sz="2400" b="1" dirty="0"/>
              <a:t> in </a:t>
            </a:r>
            <a:r>
              <a:rPr lang="de-DE" sz="2400" b="1" dirty="0" err="1"/>
              <a:t>the</a:t>
            </a:r>
            <a:r>
              <a:rPr lang="de-DE" sz="2400" b="1" dirty="0"/>
              <a:t> IS-LM-Model</a:t>
            </a:r>
          </a:p>
        </p:txBody>
      </p:sp>
      <p:cxnSp>
        <p:nvCxnSpPr>
          <p:cNvPr id="3" name="Straight Arrow Connector 6">
            <a:extLst>
              <a:ext uri="{FF2B5EF4-FFF2-40B4-BE49-F238E27FC236}">
                <a16:creationId xmlns:a16="http://schemas.microsoft.com/office/drawing/2014/main" id="{B6E98ABE-7298-6452-1FD6-4992E06E4B02}"/>
              </a:ext>
            </a:extLst>
          </p:cNvPr>
          <p:cNvCxnSpPr/>
          <p:nvPr/>
        </p:nvCxnSpPr>
        <p:spPr>
          <a:xfrm flipV="1">
            <a:off x="710031" y="557692"/>
            <a:ext cx="0" cy="356597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7">
            <a:extLst>
              <a:ext uri="{FF2B5EF4-FFF2-40B4-BE49-F238E27FC236}">
                <a16:creationId xmlns:a16="http://schemas.microsoft.com/office/drawing/2014/main" id="{A7F3E484-242B-2CB2-654A-4271E9D6551F}"/>
              </a:ext>
            </a:extLst>
          </p:cNvPr>
          <p:cNvCxnSpPr/>
          <p:nvPr/>
        </p:nvCxnSpPr>
        <p:spPr>
          <a:xfrm>
            <a:off x="710032" y="4123663"/>
            <a:ext cx="582933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893A67E5-9937-EE6B-DBEA-6A5F903E236C}"/>
              </a:ext>
            </a:extLst>
          </p:cNvPr>
          <p:cNvSpPr txBox="1"/>
          <p:nvPr/>
        </p:nvSpPr>
        <p:spPr>
          <a:xfrm>
            <a:off x="375387" y="492367"/>
            <a:ext cx="232756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i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9612E05-1457-3D26-D4FA-7CC533102E85}"/>
              </a:ext>
            </a:extLst>
          </p:cNvPr>
          <p:cNvSpPr txBox="1"/>
          <p:nvPr/>
        </p:nvSpPr>
        <p:spPr>
          <a:xfrm>
            <a:off x="6058605" y="4142101"/>
            <a:ext cx="28725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</a:t>
            </a:r>
          </a:p>
        </p:txBody>
      </p:sp>
      <p:cxnSp>
        <p:nvCxnSpPr>
          <p:cNvPr id="17" name="Gerade Verbindung 11">
            <a:extLst>
              <a:ext uri="{FF2B5EF4-FFF2-40B4-BE49-F238E27FC236}">
                <a16:creationId xmlns:a16="http://schemas.microsoft.com/office/drawing/2014/main" id="{23671432-D4F1-DBEE-4997-59928FDAE41F}"/>
              </a:ext>
            </a:extLst>
          </p:cNvPr>
          <p:cNvCxnSpPr/>
          <p:nvPr/>
        </p:nvCxnSpPr>
        <p:spPr>
          <a:xfrm flipV="1">
            <a:off x="1689897" y="827419"/>
            <a:ext cx="3723488" cy="24738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2">
            <a:extLst>
              <a:ext uri="{FF2B5EF4-FFF2-40B4-BE49-F238E27FC236}">
                <a16:creationId xmlns:a16="http://schemas.microsoft.com/office/drawing/2014/main" id="{BBAD7CE1-E274-8D7F-51CC-D23835A98547}"/>
              </a:ext>
            </a:extLst>
          </p:cNvPr>
          <p:cNvCxnSpPr/>
          <p:nvPr/>
        </p:nvCxnSpPr>
        <p:spPr>
          <a:xfrm>
            <a:off x="2182899" y="1276259"/>
            <a:ext cx="2417001" cy="1865959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>
            <a:extLst>
              <a:ext uri="{FF2B5EF4-FFF2-40B4-BE49-F238E27FC236}">
                <a16:creationId xmlns:a16="http://schemas.microsoft.com/office/drawing/2014/main" id="{3E48F7EB-2115-ACE6-3DF8-0E1B06F3CF62}"/>
              </a:ext>
            </a:extLst>
          </p:cNvPr>
          <p:cNvSpPr txBox="1"/>
          <p:nvPr/>
        </p:nvSpPr>
        <p:spPr>
          <a:xfrm>
            <a:off x="1584928" y="821347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77" b="1" dirty="0"/>
              <a:t>IS</a:t>
            </a:r>
            <a:r>
              <a:rPr lang="de-DE" sz="2400" b="1" dirty="0"/>
              <a:t>(G)</a:t>
            </a:r>
            <a:endParaRPr lang="de-DE" sz="2177" b="1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CEE69F94-14B7-BFFF-263B-55A9783A4EA4}"/>
              </a:ext>
            </a:extLst>
          </p:cNvPr>
          <p:cNvSpPr txBox="1"/>
          <p:nvPr/>
        </p:nvSpPr>
        <p:spPr>
          <a:xfrm>
            <a:off x="4861198" y="361719"/>
            <a:ext cx="546945" cy="4273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77" b="1" dirty="0"/>
              <a:t>LM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3B8471E-2251-A4A8-B4D1-91D785595EE2}"/>
              </a:ext>
            </a:extLst>
          </p:cNvPr>
          <p:cNvSpPr txBox="1"/>
          <p:nvPr/>
        </p:nvSpPr>
        <p:spPr>
          <a:xfrm>
            <a:off x="3033994" y="4142101"/>
            <a:ext cx="69923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Y* (G)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73441E60-60E5-8404-8582-55430E338B22}"/>
              </a:ext>
            </a:extLst>
          </p:cNvPr>
          <p:cNvSpPr txBox="1"/>
          <p:nvPr/>
        </p:nvSpPr>
        <p:spPr>
          <a:xfrm>
            <a:off x="-76015" y="2064366"/>
            <a:ext cx="59663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i*(G)</a:t>
            </a:r>
          </a:p>
        </p:txBody>
      </p:sp>
      <p:cxnSp>
        <p:nvCxnSpPr>
          <p:cNvPr id="26" name="Gerade Verbindung 20">
            <a:extLst>
              <a:ext uri="{FF2B5EF4-FFF2-40B4-BE49-F238E27FC236}">
                <a16:creationId xmlns:a16="http://schemas.microsoft.com/office/drawing/2014/main" id="{A2601815-7230-C38F-D8EB-25F8D6B6CE40}"/>
              </a:ext>
            </a:extLst>
          </p:cNvPr>
          <p:cNvCxnSpPr/>
          <p:nvPr/>
        </p:nvCxnSpPr>
        <p:spPr>
          <a:xfrm flipH="1">
            <a:off x="710031" y="2209239"/>
            <a:ext cx="26813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1">
            <a:extLst>
              <a:ext uri="{FF2B5EF4-FFF2-40B4-BE49-F238E27FC236}">
                <a16:creationId xmlns:a16="http://schemas.microsoft.com/office/drawing/2014/main" id="{38126F8D-3A1E-3A04-B7D1-3610F546D073}"/>
              </a:ext>
            </a:extLst>
          </p:cNvPr>
          <p:cNvCxnSpPr/>
          <p:nvPr/>
        </p:nvCxnSpPr>
        <p:spPr>
          <a:xfrm>
            <a:off x="3391400" y="2190801"/>
            <a:ext cx="0" cy="193286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hteck 28">
            <a:extLst>
              <a:ext uri="{FF2B5EF4-FFF2-40B4-BE49-F238E27FC236}">
                <a16:creationId xmlns:a16="http://schemas.microsoft.com/office/drawing/2014/main" id="{85E482A3-2D4B-B9D0-2B8D-C5E942B27ACA}"/>
              </a:ext>
            </a:extLst>
          </p:cNvPr>
          <p:cNvSpPr/>
          <p:nvPr/>
        </p:nvSpPr>
        <p:spPr>
          <a:xfrm>
            <a:off x="5572482" y="0"/>
            <a:ext cx="17852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G</a:t>
            </a:r>
            <a:r>
              <a:rPr lang="de-DE" dirty="0">
                <a:latin typeface="Arial Unicode MS"/>
                <a:ea typeface="Arial Unicode MS"/>
                <a:cs typeface="Arial Unicode MS"/>
              </a:rPr>
              <a:t>↑ -&gt; </a:t>
            </a:r>
            <a:r>
              <a:rPr lang="de-DE" b="1" dirty="0"/>
              <a:t>+ </a:t>
            </a:r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de-DE" b="1" dirty="0"/>
          </a:p>
          <a:p>
            <a:endParaRPr lang="de-DE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DFAC7A69-F0F6-2A30-F494-F7459B28780B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133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2124976" y="12039"/>
            <a:ext cx="4517355" cy="541036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000" b="1"/>
              <a:t>Monetary policy in the IS-LM-Model</a:t>
            </a:r>
            <a:endParaRPr lang="de-DE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23">
                <a:extLst>
                  <a:ext uri="{FF2B5EF4-FFF2-40B4-BE49-F238E27FC236}">
                    <a16:creationId xmlns:a16="http://schemas.microsoft.com/office/drawing/2014/main" id="{4BEF9F9F-4AEF-31D3-FF16-0C4102E27028}"/>
                  </a:ext>
                </a:extLst>
              </p:cNvPr>
              <p:cNvSpPr txBox="1"/>
              <p:nvPr/>
            </p:nvSpPr>
            <p:spPr>
              <a:xfrm>
                <a:off x="4267103" y="3472024"/>
                <a:ext cx="658137" cy="3436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de-DE" sz="1633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de-DE" sz="1633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de-DE" sz="1633" dirty="0" smtClean="0"/>
                      <m:t>Y</m:t>
                    </m:r>
                    <m:r>
                      <m:rPr>
                        <m:nor/>
                      </m:rPr>
                      <a:rPr lang="de-DE" sz="1633" b="0" i="0" baseline="-25000" dirty="0" smtClean="0"/>
                      <m:t>1</m:t>
                    </m:r>
                  </m:oMath>
                </a14:m>
                <a:r>
                  <a:rPr lang="en-US" sz="1633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2" name="TextBox 23">
                <a:extLst>
                  <a:ext uri="{FF2B5EF4-FFF2-40B4-BE49-F238E27FC236}">
                    <a16:creationId xmlns:a16="http://schemas.microsoft.com/office/drawing/2014/main" id="{4BEF9F9F-4AEF-31D3-FF16-0C4102E270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103" y="3472024"/>
                <a:ext cx="658137" cy="343620"/>
              </a:xfrm>
              <a:prstGeom prst="rect">
                <a:avLst/>
              </a:prstGeom>
              <a:blipFill>
                <a:blip r:embed="rId3"/>
                <a:stretch>
                  <a:fillRect l="-5556" b="-9464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7">
            <a:extLst>
              <a:ext uri="{FF2B5EF4-FFF2-40B4-BE49-F238E27FC236}">
                <a16:creationId xmlns:a16="http://schemas.microsoft.com/office/drawing/2014/main" id="{E4D3EC0B-9FC8-3DEC-A5F2-23698D2172C2}"/>
              </a:ext>
            </a:extLst>
          </p:cNvPr>
          <p:cNvCxnSpPr/>
          <p:nvPr/>
        </p:nvCxnSpPr>
        <p:spPr>
          <a:xfrm>
            <a:off x="1226154" y="3808569"/>
            <a:ext cx="4087634" cy="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9">
            <a:extLst>
              <a:ext uri="{FF2B5EF4-FFF2-40B4-BE49-F238E27FC236}">
                <a16:creationId xmlns:a16="http://schemas.microsoft.com/office/drawing/2014/main" id="{FEAB5DF0-FA60-6B6A-DD41-3F0E0D82D9F1}"/>
              </a:ext>
            </a:extLst>
          </p:cNvPr>
          <p:cNvSpPr txBox="1"/>
          <p:nvPr/>
        </p:nvSpPr>
        <p:spPr>
          <a:xfrm>
            <a:off x="4830623" y="3880334"/>
            <a:ext cx="766557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L, M/p</a:t>
            </a:r>
          </a:p>
        </p:txBody>
      </p:sp>
      <p:cxnSp>
        <p:nvCxnSpPr>
          <p:cNvPr id="5" name="Straight Connector 10">
            <a:extLst>
              <a:ext uri="{FF2B5EF4-FFF2-40B4-BE49-F238E27FC236}">
                <a16:creationId xmlns:a16="http://schemas.microsoft.com/office/drawing/2014/main" id="{A27A8165-40D9-1C9E-982B-721FCE004934}"/>
              </a:ext>
            </a:extLst>
          </p:cNvPr>
          <p:cNvCxnSpPr/>
          <p:nvPr/>
        </p:nvCxnSpPr>
        <p:spPr>
          <a:xfrm flipV="1">
            <a:off x="1946345" y="720105"/>
            <a:ext cx="0" cy="3068032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D053717D-BC03-2AC1-D94F-6DE37C0330DA}"/>
              </a:ext>
            </a:extLst>
          </p:cNvPr>
          <p:cNvCxnSpPr/>
          <p:nvPr/>
        </p:nvCxnSpPr>
        <p:spPr>
          <a:xfrm>
            <a:off x="1351059" y="1587541"/>
            <a:ext cx="3245005" cy="19407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27">
                <a:extLst>
                  <a:ext uri="{FF2B5EF4-FFF2-40B4-BE49-F238E27FC236}">
                    <a16:creationId xmlns:a16="http://schemas.microsoft.com/office/drawing/2014/main" id="{D781FB1D-2ED9-C952-D15D-99148E819291}"/>
                  </a:ext>
                </a:extLst>
              </p:cNvPr>
              <p:cNvSpPr txBox="1"/>
              <p:nvPr/>
            </p:nvSpPr>
            <p:spPr>
              <a:xfrm>
                <a:off x="261591" y="1747737"/>
                <a:ext cx="1027845" cy="3629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DE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m:rPr>
                        <m:nor/>
                      </m:rPr>
                      <a:rPr lang="de-DE" baseline="30000" dirty="0">
                        <a:solidFill>
                          <a:srgbClr val="000000"/>
                        </a:solidFill>
                      </a:rPr>
                      <m:t>∗</m:t>
                    </m:r>
                    <m:r>
                      <m:rPr>
                        <m:nor/>
                      </m:rPr>
                      <a:rPr lang="de-DE" baseline="-25000" dirty="0"/>
                      <m:t>1</m:t>
                    </m:r>
                    <m:r>
                      <a:rPr lang="de-DE" i="1" baseline="-25000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33" dirty="0"/>
                  <a:t>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DE" sz="1633" dirty="0"/>
                      <m:t>Y</m:t>
                    </m:r>
                    <m:r>
                      <m:rPr>
                        <m:nor/>
                      </m:rPr>
                      <a:rPr lang="de-DE" sz="1633" baseline="-25000" dirty="0"/>
                      <m:t>1</m:t>
                    </m:r>
                    <m:r>
                      <a:rPr lang="de-DE" sz="1633" i="1" baseline="-25000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633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de-DE" sz="1633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en-US" sz="1633" dirty="0"/>
                  <a:t>)</a:t>
                </a:r>
              </a:p>
            </p:txBody>
          </p:sp>
        </mc:Choice>
        <mc:Fallback xmlns="">
          <p:sp>
            <p:nvSpPr>
              <p:cNvPr id="12" name="TextBox 27">
                <a:extLst>
                  <a:ext uri="{FF2B5EF4-FFF2-40B4-BE49-F238E27FC236}">
                    <a16:creationId xmlns:a16="http://schemas.microsoft.com/office/drawing/2014/main" id="{D781FB1D-2ED9-C952-D15D-99148E8192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591" y="1747737"/>
                <a:ext cx="1027845" cy="362984"/>
              </a:xfrm>
              <a:prstGeom prst="rect">
                <a:avLst/>
              </a:prstGeom>
              <a:blipFill>
                <a:blip r:embed="rId4"/>
                <a:stretch>
                  <a:fillRect t="-1695" r="-7101" b="-2203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25">
                <a:extLst>
                  <a:ext uri="{FF2B5EF4-FFF2-40B4-BE49-F238E27FC236}">
                    <a16:creationId xmlns:a16="http://schemas.microsoft.com/office/drawing/2014/main" id="{E088345B-5F14-2FC2-6DA0-CB2DB7E66B3B}"/>
                  </a:ext>
                </a:extLst>
              </p:cNvPr>
              <p:cNvSpPr txBox="1"/>
              <p:nvPr/>
            </p:nvSpPr>
            <p:spPr>
              <a:xfrm>
                <a:off x="1613949" y="605785"/>
                <a:ext cx="683567" cy="3436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633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𝑀</m:t>
                      </m:r>
                      <m:r>
                        <a:rPr lang="de-DE" sz="1633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/</m:t>
                      </m:r>
                      <m:r>
                        <a:rPr lang="de-DE" sz="1633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</m:oMath>
                  </m:oMathPara>
                </a14:m>
                <a:endParaRPr lang="en-US" sz="1633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25">
                <a:extLst>
                  <a:ext uri="{FF2B5EF4-FFF2-40B4-BE49-F238E27FC236}">
                    <a16:creationId xmlns:a16="http://schemas.microsoft.com/office/drawing/2014/main" id="{E088345B-5F14-2FC2-6DA0-CB2DB7E66B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3949" y="605785"/>
                <a:ext cx="683567" cy="343620"/>
              </a:xfrm>
              <a:prstGeom prst="rect">
                <a:avLst/>
              </a:prstGeom>
              <a:blipFill>
                <a:blip r:embed="rId5"/>
                <a:stretch>
                  <a:fillRect b="-122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6">
            <a:extLst>
              <a:ext uri="{FF2B5EF4-FFF2-40B4-BE49-F238E27FC236}">
                <a16:creationId xmlns:a16="http://schemas.microsoft.com/office/drawing/2014/main" id="{820BBE76-0343-C01B-462C-94DEA78F943A}"/>
              </a:ext>
            </a:extLst>
          </p:cNvPr>
          <p:cNvCxnSpPr/>
          <p:nvPr/>
        </p:nvCxnSpPr>
        <p:spPr>
          <a:xfrm flipV="1">
            <a:off x="1226154" y="694706"/>
            <a:ext cx="3213" cy="31138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7">
            <a:extLst>
              <a:ext uri="{FF2B5EF4-FFF2-40B4-BE49-F238E27FC236}">
                <a16:creationId xmlns:a16="http://schemas.microsoft.com/office/drawing/2014/main" id="{B6C9C1EB-12F5-8A7C-CF9C-9CBA4DCBD9C9}"/>
              </a:ext>
            </a:extLst>
          </p:cNvPr>
          <p:cNvCxnSpPr/>
          <p:nvPr/>
        </p:nvCxnSpPr>
        <p:spPr>
          <a:xfrm flipV="1">
            <a:off x="5755591" y="3781764"/>
            <a:ext cx="2274043" cy="1500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6">
            <a:extLst>
              <a:ext uri="{FF2B5EF4-FFF2-40B4-BE49-F238E27FC236}">
                <a16:creationId xmlns:a16="http://schemas.microsoft.com/office/drawing/2014/main" id="{1178F163-135D-9D95-A289-03B284DD6ED6}"/>
              </a:ext>
            </a:extLst>
          </p:cNvPr>
          <p:cNvCxnSpPr/>
          <p:nvPr/>
        </p:nvCxnSpPr>
        <p:spPr>
          <a:xfrm flipV="1">
            <a:off x="5755590" y="682904"/>
            <a:ext cx="3213" cy="31138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44">
                <a:extLst>
                  <a:ext uri="{FF2B5EF4-FFF2-40B4-BE49-F238E27FC236}">
                    <a16:creationId xmlns:a16="http://schemas.microsoft.com/office/drawing/2014/main" id="{BDD90307-A1B1-03DC-F8C1-A8C8BAA6FC70}"/>
                  </a:ext>
                </a:extLst>
              </p:cNvPr>
              <p:cNvSpPr txBox="1"/>
              <p:nvPr/>
            </p:nvSpPr>
            <p:spPr>
              <a:xfrm>
                <a:off x="828464" y="791850"/>
                <a:ext cx="305147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633" b="0" i="1" smtClean="0"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US" sz="1633" dirty="0"/>
              </a:p>
            </p:txBody>
          </p:sp>
        </mc:Choice>
        <mc:Fallback xmlns="">
          <p:sp>
            <p:nvSpPr>
              <p:cNvPr id="20" name="TextBox 44">
                <a:extLst>
                  <a:ext uri="{FF2B5EF4-FFF2-40B4-BE49-F238E27FC236}">
                    <a16:creationId xmlns:a16="http://schemas.microsoft.com/office/drawing/2014/main" id="{BDD90307-A1B1-03DC-F8C1-A8C8BAA6FC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64" y="791850"/>
                <a:ext cx="305147" cy="3436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11">
            <a:extLst>
              <a:ext uri="{FF2B5EF4-FFF2-40B4-BE49-F238E27FC236}">
                <a16:creationId xmlns:a16="http://schemas.microsoft.com/office/drawing/2014/main" id="{5402ED40-79C3-81E9-3DDE-6D9C2D5E5DF7}"/>
              </a:ext>
            </a:extLst>
          </p:cNvPr>
          <p:cNvCxnSpPr>
            <a:cxnSpLocks/>
          </p:cNvCxnSpPr>
          <p:nvPr/>
        </p:nvCxnSpPr>
        <p:spPr>
          <a:xfrm flipH="1" flipV="1">
            <a:off x="1220410" y="1940813"/>
            <a:ext cx="6162513" cy="84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560C085E-4F24-BB17-F17F-C8D884A35188}"/>
              </a:ext>
            </a:extLst>
          </p:cNvPr>
          <p:cNvSpPr txBox="1"/>
          <p:nvPr/>
        </p:nvSpPr>
        <p:spPr>
          <a:xfrm>
            <a:off x="7245580" y="3782136"/>
            <a:ext cx="35779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</a:t>
            </a:r>
            <a:r>
              <a:rPr lang="de-DE" sz="1633" baseline="-25000" dirty="0"/>
              <a:t>1</a:t>
            </a:r>
          </a:p>
        </p:txBody>
      </p:sp>
      <p:cxnSp>
        <p:nvCxnSpPr>
          <p:cNvPr id="23" name="Gerade Verbindung 42">
            <a:extLst>
              <a:ext uri="{FF2B5EF4-FFF2-40B4-BE49-F238E27FC236}">
                <a16:creationId xmlns:a16="http://schemas.microsoft.com/office/drawing/2014/main" id="{81692760-B2E5-EF33-4EA3-C8B98911B2AC}"/>
              </a:ext>
            </a:extLst>
          </p:cNvPr>
          <p:cNvCxnSpPr/>
          <p:nvPr/>
        </p:nvCxnSpPr>
        <p:spPr>
          <a:xfrm flipV="1">
            <a:off x="6511682" y="959375"/>
            <a:ext cx="1991765" cy="175532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feld 26">
                <a:extLst>
                  <a:ext uri="{FF2B5EF4-FFF2-40B4-BE49-F238E27FC236}">
                    <a16:creationId xmlns:a16="http://schemas.microsoft.com/office/drawing/2014/main" id="{65F63C44-0AF0-A0E9-9217-32DB06B107C0}"/>
                  </a:ext>
                </a:extLst>
              </p:cNvPr>
              <p:cNvSpPr txBox="1"/>
              <p:nvPr/>
            </p:nvSpPr>
            <p:spPr>
              <a:xfrm>
                <a:off x="8223406" y="526843"/>
                <a:ext cx="988860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177" b="1" dirty="0"/>
                  <a:t>LM(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de-DE" sz="2177" b="1" dirty="0"/>
                  <a:t>)</a:t>
                </a:r>
              </a:p>
            </p:txBody>
          </p:sp>
        </mc:Choice>
        <mc:Fallback xmlns="">
          <p:sp>
            <p:nvSpPr>
              <p:cNvPr id="27" name="Textfeld 26">
                <a:extLst>
                  <a:ext uri="{FF2B5EF4-FFF2-40B4-BE49-F238E27FC236}">
                    <a16:creationId xmlns:a16="http://schemas.microsoft.com/office/drawing/2014/main" id="{65F63C44-0AF0-A0E9-9217-32DB06B107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3406" y="526843"/>
                <a:ext cx="988860" cy="453137"/>
              </a:xfrm>
              <a:prstGeom prst="rect">
                <a:avLst/>
              </a:prstGeom>
              <a:blipFill>
                <a:blip r:embed="rId7"/>
                <a:stretch>
                  <a:fillRect l="-8025" t="-1333" r="-16049" b="-2533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44">
                <a:extLst>
                  <a:ext uri="{FF2B5EF4-FFF2-40B4-BE49-F238E27FC236}">
                    <a16:creationId xmlns:a16="http://schemas.microsoft.com/office/drawing/2014/main" id="{2D4434BA-D42D-3D16-4F56-17C18C0D7396}"/>
                  </a:ext>
                </a:extLst>
              </p:cNvPr>
              <p:cNvSpPr txBox="1"/>
              <p:nvPr/>
            </p:nvSpPr>
            <p:spPr>
              <a:xfrm>
                <a:off x="5444607" y="771419"/>
                <a:ext cx="305147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633" b="0" i="1" smtClean="0"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US" sz="1633" dirty="0"/>
              </a:p>
            </p:txBody>
          </p:sp>
        </mc:Choice>
        <mc:Fallback xmlns="">
          <p:sp>
            <p:nvSpPr>
              <p:cNvPr id="29" name="TextBox 44">
                <a:extLst>
                  <a:ext uri="{FF2B5EF4-FFF2-40B4-BE49-F238E27FC236}">
                    <a16:creationId xmlns:a16="http://schemas.microsoft.com/office/drawing/2014/main" id="{2D4434BA-D42D-3D16-4F56-17C18C0D73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4607" y="771419"/>
                <a:ext cx="305147" cy="3436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Shape 2">
            <a:extLst>
              <a:ext uri="{FF2B5EF4-FFF2-40B4-BE49-F238E27FC236}">
                <a16:creationId xmlns:a16="http://schemas.microsoft.com/office/drawing/2014/main" id="{CB67B084-1494-FC2A-D53C-0BB232BBC744}"/>
              </a:ext>
            </a:extLst>
          </p:cNvPr>
          <p:cNvSpPr txBox="1"/>
          <p:nvPr/>
        </p:nvSpPr>
        <p:spPr>
          <a:xfrm>
            <a:off x="6562065" y="-27466"/>
            <a:ext cx="3743985" cy="541036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000" b="1" dirty="0"/>
              <a:t>+ </a:t>
            </a: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de-DE" sz="2000" b="1" dirty="0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C89E9680-CBC2-AC8C-FEFC-80B7FBAD5525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2" name="Straight Connector 11">
            <a:extLst>
              <a:ext uri="{FF2B5EF4-FFF2-40B4-BE49-F238E27FC236}">
                <a16:creationId xmlns:a16="http://schemas.microsoft.com/office/drawing/2014/main" id="{C58B2544-F372-BA04-8B20-21C0E2612717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7382923" y="1959935"/>
            <a:ext cx="41552" cy="182220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810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2" grpId="0"/>
      <p:bldP spid="2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998490" y="0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3200" b="1"/>
              <a:t>Monetary policy in the IS-LM-Model</a:t>
            </a:r>
            <a:endParaRPr lang="de-DE" sz="3200" b="1" dirty="0"/>
          </a:p>
        </p:txBody>
      </p:sp>
      <p:cxnSp>
        <p:nvCxnSpPr>
          <p:cNvPr id="3" name="Straight Arrow Connector 6">
            <a:extLst>
              <a:ext uri="{FF2B5EF4-FFF2-40B4-BE49-F238E27FC236}">
                <a16:creationId xmlns:a16="http://schemas.microsoft.com/office/drawing/2014/main" id="{68AF62FC-E443-557A-D959-00CD9F4CE101}"/>
              </a:ext>
            </a:extLst>
          </p:cNvPr>
          <p:cNvCxnSpPr/>
          <p:nvPr/>
        </p:nvCxnSpPr>
        <p:spPr>
          <a:xfrm flipV="1">
            <a:off x="907627" y="1142648"/>
            <a:ext cx="0" cy="356597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7">
            <a:extLst>
              <a:ext uri="{FF2B5EF4-FFF2-40B4-BE49-F238E27FC236}">
                <a16:creationId xmlns:a16="http://schemas.microsoft.com/office/drawing/2014/main" id="{7986C58D-34E3-4616-354B-C796DF91042E}"/>
              </a:ext>
            </a:extLst>
          </p:cNvPr>
          <p:cNvCxnSpPr/>
          <p:nvPr/>
        </p:nvCxnSpPr>
        <p:spPr>
          <a:xfrm>
            <a:off x="907628" y="4708619"/>
            <a:ext cx="582933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DF052E68-F566-9567-0F4C-D39F5CB66E78}"/>
              </a:ext>
            </a:extLst>
          </p:cNvPr>
          <p:cNvSpPr txBox="1"/>
          <p:nvPr/>
        </p:nvSpPr>
        <p:spPr>
          <a:xfrm>
            <a:off x="572983" y="1077323"/>
            <a:ext cx="232756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i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B6F8F8-8846-5AC8-73F3-3319DF77CBDF}"/>
              </a:ext>
            </a:extLst>
          </p:cNvPr>
          <p:cNvSpPr txBox="1"/>
          <p:nvPr/>
        </p:nvSpPr>
        <p:spPr>
          <a:xfrm>
            <a:off x="6256201" y="4727057"/>
            <a:ext cx="28725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</a:t>
            </a:r>
          </a:p>
        </p:txBody>
      </p:sp>
      <p:cxnSp>
        <p:nvCxnSpPr>
          <p:cNvPr id="17" name="Gerade Verbindung 11">
            <a:extLst>
              <a:ext uri="{FF2B5EF4-FFF2-40B4-BE49-F238E27FC236}">
                <a16:creationId xmlns:a16="http://schemas.microsoft.com/office/drawing/2014/main" id="{D0B496F8-8CFF-4B65-6C52-DD7716D72255}"/>
              </a:ext>
            </a:extLst>
          </p:cNvPr>
          <p:cNvCxnSpPr/>
          <p:nvPr/>
        </p:nvCxnSpPr>
        <p:spPr>
          <a:xfrm flipV="1">
            <a:off x="1945211" y="1412375"/>
            <a:ext cx="3723488" cy="24738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2">
            <a:extLst>
              <a:ext uri="{FF2B5EF4-FFF2-40B4-BE49-F238E27FC236}">
                <a16:creationId xmlns:a16="http://schemas.microsoft.com/office/drawing/2014/main" id="{27A44001-D943-47E2-DEA2-D546F8FEAE65}"/>
              </a:ext>
            </a:extLst>
          </p:cNvPr>
          <p:cNvCxnSpPr/>
          <p:nvPr/>
        </p:nvCxnSpPr>
        <p:spPr>
          <a:xfrm>
            <a:off x="2380495" y="1861215"/>
            <a:ext cx="2417001" cy="1865959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>
            <a:extLst>
              <a:ext uri="{FF2B5EF4-FFF2-40B4-BE49-F238E27FC236}">
                <a16:creationId xmlns:a16="http://schemas.microsoft.com/office/drawing/2014/main" id="{9A962923-21D1-592C-2F84-D4F1E65679E9}"/>
              </a:ext>
            </a:extLst>
          </p:cNvPr>
          <p:cNvSpPr txBox="1"/>
          <p:nvPr/>
        </p:nvSpPr>
        <p:spPr>
          <a:xfrm>
            <a:off x="2398435" y="1541060"/>
            <a:ext cx="389850" cy="4273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77" b="1" dirty="0"/>
              <a:t>IS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EB04900-75CA-D450-9962-C86BAC6B78CF}"/>
              </a:ext>
            </a:extLst>
          </p:cNvPr>
          <p:cNvSpPr txBox="1"/>
          <p:nvPr/>
        </p:nvSpPr>
        <p:spPr>
          <a:xfrm>
            <a:off x="5058793" y="946675"/>
            <a:ext cx="982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177" b="1" dirty="0"/>
              <a:t>LM(</a:t>
            </a:r>
            <a:r>
              <a:rPr lang="de-DE" sz="2400" dirty="0"/>
              <a:t>M</a:t>
            </a:r>
            <a:r>
              <a:rPr lang="de-DE" sz="2177" b="1" dirty="0"/>
              <a:t>)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592CC9C-30B2-22CF-69EC-E1DC1336C298}"/>
              </a:ext>
            </a:extLst>
          </p:cNvPr>
          <p:cNvSpPr txBox="1"/>
          <p:nvPr/>
        </p:nvSpPr>
        <p:spPr>
          <a:xfrm>
            <a:off x="3231590" y="4727057"/>
            <a:ext cx="74732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Y* (M)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21A5D927-CA5C-892F-E7E8-A6E214F504B9}"/>
              </a:ext>
            </a:extLst>
          </p:cNvPr>
          <p:cNvSpPr txBox="1"/>
          <p:nvPr/>
        </p:nvSpPr>
        <p:spPr>
          <a:xfrm>
            <a:off x="121582" y="2649322"/>
            <a:ext cx="64472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i*(M)</a:t>
            </a:r>
          </a:p>
        </p:txBody>
      </p:sp>
      <p:cxnSp>
        <p:nvCxnSpPr>
          <p:cNvPr id="26" name="Gerade Verbindung 20">
            <a:extLst>
              <a:ext uri="{FF2B5EF4-FFF2-40B4-BE49-F238E27FC236}">
                <a16:creationId xmlns:a16="http://schemas.microsoft.com/office/drawing/2014/main" id="{F3647BF5-EB3D-129C-EDB2-858AA2177345}"/>
              </a:ext>
            </a:extLst>
          </p:cNvPr>
          <p:cNvCxnSpPr/>
          <p:nvPr/>
        </p:nvCxnSpPr>
        <p:spPr>
          <a:xfrm flipH="1">
            <a:off x="907627" y="2794195"/>
            <a:ext cx="26813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1">
            <a:extLst>
              <a:ext uri="{FF2B5EF4-FFF2-40B4-BE49-F238E27FC236}">
                <a16:creationId xmlns:a16="http://schemas.microsoft.com/office/drawing/2014/main" id="{EE62AE3A-5F7B-659B-A93E-01E0DF89C48F}"/>
              </a:ext>
            </a:extLst>
          </p:cNvPr>
          <p:cNvCxnSpPr/>
          <p:nvPr/>
        </p:nvCxnSpPr>
        <p:spPr>
          <a:xfrm>
            <a:off x="3588996" y="2775757"/>
            <a:ext cx="0" cy="193286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hteck 27">
            <a:extLst>
              <a:ext uri="{FF2B5EF4-FFF2-40B4-BE49-F238E27FC236}">
                <a16:creationId xmlns:a16="http://schemas.microsoft.com/office/drawing/2014/main" id="{81DDE074-B283-4AE6-42B8-3CD3C95CBBE5}"/>
              </a:ext>
            </a:extLst>
          </p:cNvPr>
          <p:cNvSpPr/>
          <p:nvPr/>
        </p:nvSpPr>
        <p:spPr>
          <a:xfrm>
            <a:off x="8401565" y="155498"/>
            <a:ext cx="16993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M</a:t>
            </a:r>
            <a:r>
              <a:rPr lang="de-DE" dirty="0">
                <a:latin typeface="Arial Unicode MS"/>
                <a:ea typeface="Arial Unicode MS"/>
                <a:cs typeface="Arial Unicode MS"/>
              </a:rPr>
              <a:t>↑ -&gt; </a:t>
            </a:r>
            <a:r>
              <a:rPr lang="de-DE" b="1" dirty="0"/>
              <a:t>+ </a:t>
            </a:r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de-DE" b="1" dirty="0"/>
          </a:p>
          <a:p>
            <a:endParaRPr lang="de-DE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40E335B9-3DA0-9B8F-DCBD-6FE0A89911E6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976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7653" y="672525"/>
            <a:ext cx="8557708" cy="579282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hangingPunct="0"/>
            <a:r>
              <a:rPr lang="de-DE" sz="2400" dirty="0">
                <a:latin typeface="Times New Roman" pitchFamily="18"/>
                <a:ea typeface="Droid Sans Fallback" pitchFamily="2"/>
                <a:cs typeface="Lohit Hindi" pitchFamily="2"/>
              </a:rPr>
              <a:t>C(Y)=C</a:t>
            </a:r>
            <a:r>
              <a:rPr lang="de-DE" sz="2400" baseline="-33000" dirty="0">
                <a:latin typeface="Times New Roman" pitchFamily="18"/>
                <a:ea typeface="Droid Sans Fallback" pitchFamily="2"/>
                <a:cs typeface="Lohit Hindi" pitchFamily="2"/>
              </a:rPr>
              <a:t>0</a:t>
            </a:r>
            <a:r>
              <a:rPr lang="de-DE" sz="2400" dirty="0">
                <a:latin typeface="Times New Roman" pitchFamily="18"/>
                <a:ea typeface="Droid Sans Fallback" pitchFamily="2"/>
                <a:cs typeface="Lohit Hindi" pitchFamily="2"/>
              </a:rPr>
              <a:t>+c</a:t>
            </a:r>
            <a:r>
              <a:rPr lang="de-DE" sz="2400" baseline="-33000" dirty="0">
                <a:latin typeface="Times New Roman" pitchFamily="18"/>
                <a:ea typeface="Droid Sans Fallback" pitchFamily="2"/>
                <a:cs typeface="Lohit Hindi" pitchFamily="2"/>
              </a:rPr>
              <a:t>y</a:t>
            </a:r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∙Y=50+0,8Y</a:t>
            </a: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lvl="0" hangingPunct="0"/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I(i)=I</a:t>
            </a:r>
            <a:r>
              <a:rPr lang="de-DE" sz="2400" baseline="-33000" dirty="0">
                <a:latin typeface="Times New Roman" pitchFamily="18"/>
                <a:ea typeface="Arial" pitchFamily="34"/>
                <a:cs typeface="Arial" pitchFamily="34"/>
              </a:rPr>
              <a:t>0</a:t>
            </a:r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+i</a:t>
            </a:r>
            <a:r>
              <a:rPr lang="de-DE" sz="2400" baseline="-33000" dirty="0">
                <a:latin typeface="Times New Roman" pitchFamily="18"/>
                <a:ea typeface="Arial" pitchFamily="34"/>
                <a:cs typeface="Arial" pitchFamily="34"/>
              </a:rPr>
              <a:t>i</a:t>
            </a:r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∙i=30-300i</a:t>
            </a: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lvl="0" hangingPunct="0"/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G=20</a:t>
            </a: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lvl="0" hangingPunct="0"/>
            <a:r>
              <a:rPr lang="de-DE" sz="2400" dirty="0">
                <a:latin typeface="Times New Roman" pitchFamily="18"/>
                <a:ea typeface="Arial Unicode MS" pitchFamily="34"/>
                <a:cs typeface="Arial Unicode MS" pitchFamily="34"/>
              </a:rPr>
              <a:t>L(</a:t>
            </a:r>
            <a:r>
              <a:rPr lang="de-DE" sz="2400" dirty="0" err="1">
                <a:latin typeface="Times New Roman" pitchFamily="18"/>
                <a:ea typeface="Arial Unicode MS" pitchFamily="34"/>
                <a:cs typeface="Arial Unicode MS" pitchFamily="34"/>
              </a:rPr>
              <a:t>Y,i</a:t>
            </a:r>
            <a:r>
              <a:rPr lang="de-DE" sz="2400" dirty="0">
                <a:latin typeface="Times New Roman" pitchFamily="18"/>
                <a:ea typeface="Arial Unicode MS" pitchFamily="34"/>
                <a:cs typeface="Arial Unicode MS" pitchFamily="34"/>
              </a:rPr>
              <a:t>)=</a:t>
            </a:r>
            <a:r>
              <a:rPr lang="de-DE" sz="2400" dirty="0" err="1">
                <a:latin typeface="Times New Roman" pitchFamily="18"/>
                <a:ea typeface="Arial Unicode MS" pitchFamily="34"/>
                <a:cs typeface="Arial Unicode MS" pitchFamily="34"/>
              </a:rPr>
              <a:t>l</a:t>
            </a:r>
            <a:r>
              <a:rPr lang="de-DE" sz="2400" baseline="-33000" dirty="0" err="1">
                <a:latin typeface="Times New Roman" pitchFamily="18"/>
                <a:ea typeface="Arial Unicode MS" pitchFamily="34"/>
                <a:cs typeface="Arial Unicode MS" pitchFamily="34"/>
              </a:rPr>
              <a:t>y</a:t>
            </a:r>
            <a:r>
              <a:rPr lang="de-DE" sz="2400" dirty="0" err="1">
                <a:latin typeface="Times New Roman" pitchFamily="18"/>
                <a:ea typeface="Arial" pitchFamily="34"/>
                <a:cs typeface="Arial" pitchFamily="34"/>
              </a:rPr>
              <a:t>∙Y+l</a:t>
            </a:r>
            <a:r>
              <a:rPr lang="de-DE" sz="2400" baseline="-33000" dirty="0" err="1">
                <a:latin typeface="Times New Roman" pitchFamily="18"/>
                <a:ea typeface="Arial" pitchFamily="34"/>
                <a:cs typeface="Arial" pitchFamily="34"/>
              </a:rPr>
              <a:t>i</a:t>
            </a:r>
            <a:r>
              <a:rPr lang="de-DE" sz="2400" dirty="0" err="1">
                <a:latin typeface="Times New Roman" pitchFamily="18"/>
                <a:ea typeface="Arial" pitchFamily="34"/>
                <a:cs typeface="Arial" pitchFamily="34"/>
              </a:rPr>
              <a:t>∙i</a:t>
            </a:r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=0,5Y – 250i</a:t>
            </a: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lvl="0" hangingPunct="0"/>
            <a:r>
              <a:rPr lang="de-DE" sz="2400" dirty="0">
                <a:latin typeface="Times New Roman" pitchFamily="18"/>
                <a:ea typeface="Arial" pitchFamily="34"/>
                <a:cs typeface="Arial" pitchFamily="34"/>
              </a:rPr>
              <a:t>M=400		p=2 </a:t>
            </a: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lvl="0" hangingPunct="0"/>
            <a:endParaRPr lang="de-DE" sz="2400" dirty="0">
              <a:latin typeface="Times New Roman" pitchFamily="18"/>
              <a:ea typeface="Arial" pitchFamily="34"/>
              <a:cs typeface="Arial" pitchFamily="34"/>
            </a:endParaRPr>
          </a:p>
          <a:p>
            <a:pPr marL="457200" lvl="0" indent="-457200" hangingPunct="0">
              <a:buFont typeface="+mj-lt"/>
              <a:buAutoNum type="alphaLcParenR"/>
            </a:pPr>
            <a:r>
              <a:rPr lang="de-DE" sz="2000">
                <a:latin typeface="Times New Roman" pitchFamily="18"/>
                <a:ea typeface="Arial" pitchFamily="34"/>
                <a:cs typeface="Arial" pitchFamily="34"/>
              </a:rPr>
              <a:t>Determine the fiscal impulse if government expenditure doubles.</a:t>
            </a:r>
            <a:endParaRPr lang="de-DE" sz="2000" dirty="0">
              <a:latin typeface="Times New Roman" pitchFamily="18"/>
              <a:ea typeface="Arial" pitchFamily="34"/>
              <a:cs typeface="Arial" pitchFamily="34"/>
            </a:endParaRPr>
          </a:p>
          <a:p>
            <a:pPr marL="457200" indent="-457200" hangingPunct="0">
              <a:buFont typeface="+mj-lt"/>
              <a:buAutoNum type="alphaLcParenR"/>
            </a:pPr>
            <a:r>
              <a:rPr lang="de-DE" sz="2000">
                <a:latin typeface="Times New Roman" pitchFamily="18"/>
                <a:ea typeface="Arial" pitchFamily="34"/>
                <a:cs typeface="Arial" pitchFamily="34"/>
              </a:rPr>
              <a:t>Determine the monetary impuls if the quantity of money is increased by 25%.</a:t>
            </a:r>
            <a:endParaRPr lang="de-DE" sz="2000" dirty="0">
              <a:latin typeface="Times New Roman" pitchFamily="18"/>
              <a:ea typeface="Arial" pitchFamily="34"/>
              <a:cs typeface="Arial" pitchFamily="34"/>
            </a:endParaRPr>
          </a:p>
        </p:txBody>
      </p:sp>
      <p:sp>
        <p:nvSpPr>
          <p:cNvPr id="3" name="TextShape 2"/>
          <p:cNvSpPr txBox="1"/>
          <p:nvPr/>
        </p:nvSpPr>
        <p:spPr>
          <a:xfrm>
            <a:off x="2314670" y="55436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Example</a:t>
            </a:r>
            <a:endParaRPr lang="de-DE" sz="2903" b="1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0C6F380-30FC-41B3-BC19-ACC4A7CF8E3F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28440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Shape 2"/>
          <p:cNvSpPr txBox="1"/>
          <p:nvPr/>
        </p:nvSpPr>
        <p:spPr>
          <a:xfrm>
            <a:off x="0" y="0"/>
            <a:ext cx="1740023" cy="393053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pPr algn="ctr"/>
            <a:r>
              <a:rPr lang="de-DE" sz="2903" b="1"/>
              <a:t>Example</a:t>
            </a:r>
            <a:endParaRPr lang="de-DE" sz="2903" b="1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92FC040A-2DBF-497F-9779-DEC300528F77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2512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Consumption</a:t>
            </a:r>
            <a:endParaRPr lang="de-DE" sz="2903" b="1" dirty="0"/>
          </a:p>
        </p:txBody>
      </p:sp>
      <p:sp>
        <p:nvSpPr>
          <p:cNvPr id="8" name="Textfeld 7"/>
          <p:cNvSpPr txBox="1"/>
          <p:nvPr/>
        </p:nvSpPr>
        <p:spPr>
          <a:xfrm>
            <a:off x="546849" y="576796"/>
            <a:ext cx="10907552" cy="9444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  <a:spcAft>
                <a:spcPts val="544"/>
              </a:spcAft>
            </a:pPr>
            <a:r>
              <a:rPr lang="en-US" sz="2000">
                <a:solidFill>
                  <a:prstClr val="black"/>
                </a:solidFill>
              </a:rPr>
              <a:t>In Germany the savings rate</a:t>
            </a:r>
            <a:r>
              <a:rPr lang="en-US" sz="2000">
                <a:solidFill>
                  <a:prstClr val="black"/>
                </a:solidFill>
                <a:sym typeface="Wingdings" panose="05000000000000000000" pitchFamily="2" charset="2"/>
              </a:rPr>
              <a:t> is roughly s</a:t>
            </a:r>
            <a:r>
              <a:rPr lang="de-DE" sz="2000" baseline="-25000" dirty="0">
                <a:solidFill>
                  <a:srgbClr val="000000"/>
                </a:solidFill>
              </a:rPr>
              <a:t>y</a:t>
            </a:r>
            <a:r>
              <a:rPr lang="en-US" sz="2000">
                <a:solidFill>
                  <a:prstClr val="black"/>
                </a:solidFill>
                <a:sym typeface="Wingdings" panose="05000000000000000000" pitchFamily="2" charset="2"/>
              </a:rPr>
              <a:t>= 11% </a:t>
            </a:r>
            <a:r>
              <a:rPr lang="en-US" sz="2000">
                <a:solidFill>
                  <a:prstClr val="black"/>
                </a:solidFill>
              </a:rPr>
              <a:t>:</a:t>
            </a:r>
          </a:p>
          <a:p>
            <a:pPr>
              <a:lnSpc>
                <a:spcPct val="120000"/>
              </a:lnSpc>
              <a:spcAft>
                <a:spcPts val="544"/>
              </a:spcAft>
            </a:pPr>
            <a:br>
              <a:rPr lang="en-US" sz="2000">
                <a:solidFill>
                  <a:prstClr val="black"/>
                </a:solidFill>
              </a:rPr>
            </a:br>
            <a:endParaRPr lang="de-DE" sz="2000" dirty="0"/>
          </a:p>
        </p:txBody>
      </p:sp>
      <p:sp>
        <p:nvSpPr>
          <p:cNvPr id="4" name="Textfeld 3"/>
          <p:cNvSpPr txBox="1"/>
          <p:nvPr/>
        </p:nvSpPr>
        <p:spPr>
          <a:xfrm>
            <a:off x="490819" y="3769658"/>
            <a:ext cx="10907552" cy="6721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  <a:spcAft>
                <a:spcPts val="544"/>
              </a:spcAft>
            </a:pPr>
            <a:r>
              <a:rPr lang="de-DE" sz="2000">
                <a:solidFill>
                  <a:prstClr val="black"/>
                </a:solidFill>
              </a:rPr>
              <a:t>→</a:t>
            </a:r>
            <a:r>
              <a:rPr lang="en-US" sz="2000">
                <a:solidFill>
                  <a:prstClr val="black"/>
                </a:solidFill>
              </a:rPr>
              <a:t>c</a:t>
            </a:r>
            <a:r>
              <a:rPr lang="de-DE" sz="2000" baseline="-25000" dirty="0">
                <a:solidFill>
                  <a:srgbClr val="000000"/>
                </a:solidFill>
              </a:rPr>
              <a:t>y</a:t>
            </a:r>
            <a:r>
              <a:rPr lang="de-DE" sz="2000" dirty="0">
                <a:solidFill>
                  <a:prstClr val="black"/>
                </a:solidFill>
              </a:rPr>
              <a:t>+</a:t>
            </a:r>
            <a:r>
              <a:rPr lang="en-US" sz="2000" dirty="0">
                <a:solidFill>
                  <a:prstClr val="black"/>
                </a:solidFill>
              </a:rPr>
              <a:t> s</a:t>
            </a:r>
            <a:r>
              <a:rPr lang="de-DE" sz="2000" baseline="-25000" dirty="0">
                <a:solidFill>
                  <a:srgbClr val="000000"/>
                </a:solidFill>
              </a:rPr>
              <a:t>y </a:t>
            </a:r>
            <a:r>
              <a:rPr lang="de-DE" sz="2000" dirty="0">
                <a:solidFill>
                  <a:prstClr val="black"/>
                </a:solidFill>
              </a:rPr>
              <a:t>=1</a:t>
            </a:r>
            <a:r>
              <a:rPr lang="en-US" sz="2000" dirty="0">
                <a:solidFill>
                  <a:prstClr val="black"/>
                </a:solidFill>
              </a:rPr>
              <a:t>	→	 c</a:t>
            </a:r>
            <a:r>
              <a:rPr lang="de-DE" sz="2000" baseline="-25000" dirty="0">
                <a:solidFill>
                  <a:srgbClr val="000000"/>
                </a:solidFill>
              </a:rPr>
              <a:t>y</a:t>
            </a:r>
            <a:r>
              <a:rPr lang="de-DE" sz="2000" dirty="0">
                <a:solidFill>
                  <a:prstClr val="black"/>
                </a:solidFill>
              </a:rPr>
              <a:t>=1 –</a:t>
            </a:r>
            <a:r>
              <a:rPr lang="en-US" sz="2000" dirty="0">
                <a:solidFill>
                  <a:prstClr val="black"/>
                </a:solidFill>
              </a:rPr>
              <a:t> s</a:t>
            </a:r>
            <a:r>
              <a:rPr lang="de-DE" sz="2000" baseline="-25000" dirty="0">
                <a:solidFill>
                  <a:srgbClr val="000000"/>
                </a:solidFill>
              </a:rPr>
              <a:t>y </a:t>
            </a:r>
            <a:r>
              <a:rPr lang="de-DE" sz="2000">
                <a:solidFill>
                  <a:prstClr val="black"/>
                </a:solidFill>
              </a:rPr>
              <a:t>=89</a:t>
            </a:r>
            <a:r>
              <a:rPr lang="en-US" sz="200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n-US" sz="2000" dirty="0">
                <a:solidFill>
                  <a:prstClr val="black"/>
                </a:solidFill>
                <a:sym typeface="Wingdings" panose="05000000000000000000" pitchFamily="2" charset="2"/>
              </a:rPr>
              <a:t>%</a:t>
            </a:r>
            <a:endParaRPr lang="de-DE" sz="2000" dirty="0"/>
          </a:p>
        </p:txBody>
      </p:sp>
      <p:sp>
        <p:nvSpPr>
          <p:cNvPr id="5" name="Textfeld 4"/>
          <p:cNvSpPr txBox="1"/>
          <p:nvPr/>
        </p:nvSpPr>
        <p:spPr>
          <a:xfrm>
            <a:off x="546849" y="2628900"/>
            <a:ext cx="10907552" cy="103926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  <a:spcAft>
                <a:spcPts val="544"/>
              </a:spcAft>
            </a:pPr>
            <a:r>
              <a:rPr lang="de-DE" sz="2000">
                <a:solidFill>
                  <a:prstClr val="black"/>
                </a:solidFill>
              </a:rPr>
              <a:t>Income Y is divided into consumption and savings (compare the circular flow!)</a:t>
            </a:r>
            <a:br>
              <a:rPr lang="en-US" sz="2000" dirty="0">
                <a:solidFill>
                  <a:prstClr val="black"/>
                </a:solidFill>
              </a:rPr>
            </a:br>
            <a:endParaRPr lang="de-DE" sz="2000" dirty="0"/>
          </a:p>
        </p:txBody>
      </p:sp>
      <p:sp>
        <p:nvSpPr>
          <p:cNvPr id="7" name="Textfeld 6"/>
          <p:cNvSpPr txBox="1"/>
          <p:nvPr/>
        </p:nvSpPr>
        <p:spPr>
          <a:xfrm>
            <a:off x="0" y="4441773"/>
            <a:ext cx="8689605" cy="6721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  <a:spcAft>
                <a:spcPts val="544"/>
              </a:spcAft>
            </a:pPr>
            <a:r>
              <a:rPr lang="de-DE" sz="2000" dirty="0">
                <a:solidFill>
                  <a:prstClr val="black"/>
                </a:solidFill>
              </a:rPr>
              <a:t>Interpretation</a:t>
            </a:r>
            <a:r>
              <a:rPr lang="de-DE" sz="2000">
                <a:solidFill>
                  <a:prstClr val="black"/>
                </a:solidFill>
              </a:rPr>
              <a:t>: If we have1000 additional Euros, then 890 Euros are directly spent  for consumption (first derivative of the consumption function!)</a:t>
            </a:r>
            <a:endParaRPr lang="de-DE" sz="2000" dirty="0"/>
          </a:p>
        </p:txBody>
      </p:sp>
      <p:sp>
        <p:nvSpPr>
          <p:cNvPr id="10" name="Textfeld 9"/>
          <p:cNvSpPr txBox="1"/>
          <p:nvPr/>
        </p:nvSpPr>
        <p:spPr>
          <a:xfrm>
            <a:off x="490819" y="1402955"/>
            <a:ext cx="10907552" cy="95215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  <a:spcAft>
                <a:spcPts val="544"/>
              </a:spcAft>
            </a:pPr>
            <a:r>
              <a:rPr lang="en-US" sz="2000">
                <a:solidFill>
                  <a:prstClr val="black"/>
                </a:solidFill>
              </a:rPr>
              <a:t>What is then the consumption rate </a:t>
            </a:r>
            <a:r>
              <a:rPr lang="en-US" sz="2000" dirty="0">
                <a:solidFill>
                  <a:prstClr val="black"/>
                </a:solidFill>
              </a:rPr>
              <a:t>c</a:t>
            </a:r>
            <a:r>
              <a:rPr lang="de-DE" sz="2000" baseline="-25000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prstClr val="black"/>
                </a:solidFill>
              </a:rPr>
              <a:t>?</a:t>
            </a:r>
            <a:br>
              <a:rPr lang="en-US" sz="2000" dirty="0">
                <a:solidFill>
                  <a:prstClr val="black"/>
                </a:solidFill>
              </a:rPr>
            </a:br>
            <a:endParaRPr lang="de-DE" sz="2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E5F7ACC9-ED3E-4A81-88BD-EC678A2CB0D8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283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Consumption</a:t>
            </a:r>
            <a:endParaRPr lang="de-DE" sz="2903" b="1" dirty="0"/>
          </a:p>
        </p:txBody>
      </p:sp>
      <p:grpSp>
        <p:nvGrpSpPr>
          <p:cNvPr id="7" name="Group 23"/>
          <p:cNvGrpSpPr/>
          <p:nvPr/>
        </p:nvGrpSpPr>
        <p:grpSpPr>
          <a:xfrm>
            <a:off x="3515452" y="549060"/>
            <a:ext cx="4115434" cy="4180758"/>
            <a:chOff x="1187624" y="908720"/>
            <a:chExt cx="4536504" cy="4608512"/>
          </a:xfrm>
        </p:grpSpPr>
        <p:cxnSp>
          <p:nvCxnSpPr>
            <p:cNvPr id="8" name="Straight Arrow Connector 6"/>
            <p:cNvCxnSpPr/>
            <p:nvPr/>
          </p:nvCxnSpPr>
          <p:spPr>
            <a:xfrm>
              <a:off x="1187624" y="5517232"/>
              <a:ext cx="453650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7"/>
            <p:cNvCxnSpPr/>
            <p:nvPr/>
          </p:nvCxnSpPr>
          <p:spPr>
            <a:xfrm flipV="1">
              <a:off x="1187624" y="908720"/>
              <a:ext cx="0" cy="460851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27"/>
          <p:cNvCxnSpPr/>
          <p:nvPr/>
        </p:nvCxnSpPr>
        <p:spPr>
          <a:xfrm flipV="1">
            <a:off x="3515452" y="810358"/>
            <a:ext cx="3984785" cy="2678298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Brace 28"/>
          <p:cNvSpPr/>
          <p:nvPr/>
        </p:nvSpPr>
        <p:spPr>
          <a:xfrm flipH="1">
            <a:off x="2969358" y="3488656"/>
            <a:ext cx="539830" cy="1175838"/>
          </a:xfrm>
          <a:prstGeom prst="rightBrac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33"/>
          </a:p>
        </p:txBody>
      </p:sp>
      <p:sp>
        <p:nvSpPr>
          <p:cNvPr id="12" name="TextBox 29"/>
          <p:cNvSpPr txBox="1"/>
          <p:nvPr/>
        </p:nvSpPr>
        <p:spPr>
          <a:xfrm>
            <a:off x="18037" y="3918212"/>
            <a:ext cx="2610010" cy="5949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Autonomous consumption</a:t>
            </a:r>
          </a:p>
          <a:p>
            <a:r>
              <a:rPr lang="de-DE" sz="1600">
                <a:solidFill>
                  <a:srgbClr val="000000"/>
                </a:solidFill>
              </a:rPr>
              <a:t>C</a:t>
            </a:r>
            <a:r>
              <a:rPr lang="de-DE" sz="1600" baseline="-25000">
                <a:solidFill>
                  <a:srgbClr val="000000"/>
                </a:solidFill>
              </a:rPr>
              <a:t>0 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=100</a:t>
            </a:r>
          </a:p>
        </p:txBody>
      </p:sp>
      <p:sp>
        <p:nvSpPr>
          <p:cNvPr id="13" name="TextBox 30"/>
          <p:cNvSpPr txBox="1"/>
          <p:nvPr/>
        </p:nvSpPr>
        <p:spPr>
          <a:xfrm>
            <a:off x="6555887" y="4852038"/>
            <a:ext cx="117532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Income 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(y)</a:t>
            </a:r>
          </a:p>
        </p:txBody>
      </p:sp>
      <p:sp>
        <p:nvSpPr>
          <p:cNvPr id="14" name="TextBox 31"/>
          <p:cNvSpPr txBox="1"/>
          <p:nvPr/>
        </p:nvSpPr>
        <p:spPr>
          <a:xfrm>
            <a:off x="1188533" y="549060"/>
            <a:ext cx="2229169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Consumption 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C(y)</a:t>
            </a:r>
          </a:p>
        </p:txBody>
      </p:sp>
      <p:cxnSp>
        <p:nvCxnSpPr>
          <p:cNvPr id="15" name="Straight Arrow Connector 33"/>
          <p:cNvCxnSpPr/>
          <p:nvPr/>
        </p:nvCxnSpPr>
        <p:spPr>
          <a:xfrm>
            <a:off x="4560642" y="2835412"/>
            <a:ext cx="130648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35"/>
          <p:cNvCxnSpPr/>
          <p:nvPr/>
        </p:nvCxnSpPr>
        <p:spPr>
          <a:xfrm flipV="1">
            <a:off x="5842372" y="1986196"/>
            <a:ext cx="0" cy="84921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36"/>
          <p:cNvSpPr txBox="1"/>
          <p:nvPr/>
        </p:nvSpPr>
        <p:spPr>
          <a:xfrm>
            <a:off x="5841333" y="2215620"/>
            <a:ext cx="3198824" cy="5949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+ 0,89€ Consumption</a:t>
            </a:r>
            <a:b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 corresponds to savings of 0,11€</a:t>
            </a:r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37"/>
          <p:cNvSpPr txBox="1"/>
          <p:nvPr/>
        </p:nvSpPr>
        <p:spPr>
          <a:xfrm>
            <a:off x="4400910" y="2966061"/>
            <a:ext cx="2315436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+ 1</a:t>
            </a:r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€ Income</a:t>
            </a:r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506501" y="507899"/>
            <a:ext cx="2629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C(y)=</a:t>
            </a:r>
            <a:r>
              <a:rPr lang="de-DE" dirty="0">
                <a:solidFill>
                  <a:srgbClr val="000000"/>
                </a:solidFill>
              </a:rPr>
              <a:t> C</a:t>
            </a:r>
            <a:r>
              <a:rPr lang="de-DE" baseline="-25000" dirty="0">
                <a:solidFill>
                  <a:srgbClr val="000000"/>
                </a:solidFill>
              </a:rPr>
              <a:t>0</a:t>
            </a:r>
            <a:r>
              <a:rPr lang="de-DE" dirty="0">
                <a:solidFill>
                  <a:srgbClr val="000000"/>
                </a:solidFill>
              </a:rPr>
              <a:t>+c</a:t>
            </a:r>
            <a:r>
              <a:rPr lang="de-DE" baseline="-25000" dirty="0">
                <a:solidFill>
                  <a:srgbClr val="000000"/>
                </a:solidFill>
              </a:rPr>
              <a:t>y</a:t>
            </a:r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>
                <a:solidFill>
                  <a:srgbClr val="000000"/>
                </a:solidFill>
              </a:rPr>
              <a:t>=100+0,89Y</a:t>
            </a:r>
            <a:endParaRPr lang="de-DE" sz="1633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3AA9EF4D-D393-497D-9B25-FE8AE1F44E0D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035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7" grpId="0"/>
      <p:bldP spid="18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/>
              <a:t>Keynesian Cross</a:t>
            </a:r>
            <a:endParaRPr lang="de-DE" sz="2903" b="1" dirty="0"/>
          </a:p>
        </p:txBody>
      </p:sp>
      <p:grpSp>
        <p:nvGrpSpPr>
          <p:cNvPr id="7" name="Group 7"/>
          <p:cNvGrpSpPr/>
          <p:nvPr/>
        </p:nvGrpSpPr>
        <p:grpSpPr>
          <a:xfrm>
            <a:off x="2091719" y="1412294"/>
            <a:ext cx="4115434" cy="4180758"/>
            <a:chOff x="1187624" y="908720"/>
            <a:chExt cx="4536504" cy="4608512"/>
          </a:xfrm>
        </p:grpSpPr>
        <p:cxnSp>
          <p:nvCxnSpPr>
            <p:cNvPr id="8" name="Straight Arrow Connector 8"/>
            <p:cNvCxnSpPr/>
            <p:nvPr/>
          </p:nvCxnSpPr>
          <p:spPr>
            <a:xfrm>
              <a:off x="1187624" y="5517232"/>
              <a:ext cx="453650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9"/>
            <p:cNvCxnSpPr/>
            <p:nvPr/>
          </p:nvCxnSpPr>
          <p:spPr>
            <a:xfrm flipV="1">
              <a:off x="1187624" y="908720"/>
              <a:ext cx="0" cy="460851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3"/>
          <p:cNvSpPr txBox="1"/>
          <p:nvPr/>
        </p:nvSpPr>
        <p:spPr>
          <a:xfrm>
            <a:off x="5326384" y="5650112"/>
            <a:ext cx="115288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Income(</a:t>
            </a:r>
            <a:r>
              <a:rPr lang="en-US" sz="1633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2" name="TextBox 14"/>
          <p:cNvSpPr txBox="1"/>
          <p:nvPr/>
        </p:nvSpPr>
        <p:spPr>
          <a:xfrm>
            <a:off x="368811" y="1346970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Expenditure(</a:t>
            </a:r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77EAEDD0-9FA0-46B8-ADE0-9EC314DE1315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4906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 dirty="0" err="1"/>
              <a:t>Commodity</a:t>
            </a:r>
            <a:r>
              <a:rPr lang="de-DE" sz="2903" b="1" dirty="0"/>
              <a:t> Market </a:t>
            </a:r>
            <a:r>
              <a:rPr lang="de-DE" sz="2903" b="1" dirty="0" err="1"/>
              <a:t>euqilibrium</a:t>
            </a:r>
            <a:endParaRPr lang="de-DE" sz="2903" b="1" dirty="0"/>
          </a:p>
        </p:txBody>
      </p:sp>
      <p:grpSp>
        <p:nvGrpSpPr>
          <p:cNvPr id="7" name="Group 7"/>
          <p:cNvGrpSpPr/>
          <p:nvPr/>
        </p:nvGrpSpPr>
        <p:grpSpPr>
          <a:xfrm>
            <a:off x="4550439" y="1412294"/>
            <a:ext cx="4115434" cy="4180758"/>
            <a:chOff x="1187624" y="908720"/>
            <a:chExt cx="4536504" cy="4608512"/>
          </a:xfrm>
        </p:grpSpPr>
        <p:cxnSp>
          <p:nvCxnSpPr>
            <p:cNvPr id="8" name="Straight Arrow Connector 8"/>
            <p:cNvCxnSpPr/>
            <p:nvPr/>
          </p:nvCxnSpPr>
          <p:spPr>
            <a:xfrm>
              <a:off x="1187624" y="5517232"/>
              <a:ext cx="453650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9"/>
            <p:cNvCxnSpPr/>
            <p:nvPr/>
          </p:nvCxnSpPr>
          <p:spPr>
            <a:xfrm flipV="1">
              <a:off x="1187624" y="908720"/>
              <a:ext cx="0" cy="460851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10"/>
          <p:cNvCxnSpPr/>
          <p:nvPr/>
        </p:nvCxnSpPr>
        <p:spPr>
          <a:xfrm flipV="1">
            <a:off x="4550439" y="1804240"/>
            <a:ext cx="5291272" cy="1959731"/>
          </a:xfrm>
          <a:prstGeom prst="line">
            <a:avLst/>
          </a:prstGeom>
          <a:ln w="381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3"/>
          <p:cNvSpPr txBox="1"/>
          <p:nvPr/>
        </p:nvSpPr>
        <p:spPr>
          <a:xfrm>
            <a:off x="7610928" y="5650112"/>
            <a:ext cx="115288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Income(</a:t>
            </a:r>
            <a:r>
              <a:rPr lang="en-US" sz="1633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2" name="TextBox 14"/>
          <p:cNvSpPr txBox="1"/>
          <p:nvPr/>
        </p:nvSpPr>
        <p:spPr>
          <a:xfrm>
            <a:off x="2830251" y="1346970"/>
            <a:ext cx="178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Expenditure (</a:t>
            </a:r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cxnSp>
        <p:nvCxnSpPr>
          <p:cNvPr id="13" name="Straight Connector 23"/>
          <p:cNvCxnSpPr/>
          <p:nvPr/>
        </p:nvCxnSpPr>
        <p:spPr>
          <a:xfrm flipV="1">
            <a:off x="4550439" y="1477618"/>
            <a:ext cx="4180758" cy="411543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Brace 27"/>
          <p:cNvSpPr/>
          <p:nvPr/>
        </p:nvSpPr>
        <p:spPr>
          <a:xfrm>
            <a:off x="7580785" y="2709583"/>
            <a:ext cx="522595" cy="1235582"/>
          </a:xfrm>
          <a:prstGeom prst="rightBrace">
            <a:avLst>
              <a:gd name="adj1" fmla="val 8333"/>
              <a:gd name="adj2" fmla="val 20842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33"/>
          </a:p>
        </p:txBody>
      </p:sp>
      <p:sp>
        <p:nvSpPr>
          <p:cNvPr id="17" name="TextBox 31"/>
          <p:cNvSpPr txBox="1"/>
          <p:nvPr/>
        </p:nvSpPr>
        <p:spPr>
          <a:xfrm>
            <a:off x="8835946" y="3690297"/>
            <a:ext cx="2613216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consumption 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C(Y)=</a:t>
            </a:r>
            <a:r>
              <a:rPr lang="de-DE" sz="1600" dirty="0">
                <a:solidFill>
                  <a:srgbClr val="000000"/>
                </a:solidFill>
              </a:rPr>
              <a:t>C</a:t>
            </a:r>
            <a:r>
              <a:rPr lang="de-DE" sz="1600" baseline="-25000" dirty="0">
                <a:solidFill>
                  <a:srgbClr val="000000"/>
                </a:solidFill>
              </a:rPr>
              <a:t>0</a:t>
            </a:r>
            <a:r>
              <a:rPr lang="de-DE" sz="1600" dirty="0">
                <a:solidFill>
                  <a:srgbClr val="000000"/>
                </a:solidFill>
              </a:rPr>
              <a:t>+c</a:t>
            </a:r>
            <a:r>
              <a:rPr lang="de-DE" sz="1600" baseline="-25000" dirty="0">
                <a:solidFill>
                  <a:srgbClr val="000000"/>
                </a:solidFill>
              </a:rPr>
              <a:t>y</a:t>
            </a:r>
            <a:r>
              <a:rPr lang="de-DE" sz="1600" dirty="0">
                <a:solidFill>
                  <a:srgbClr val="000000"/>
                </a:solidFill>
              </a:rPr>
              <a:t>Y</a:t>
            </a:r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32"/>
          <p:cNvSpPr txBox="1"/>
          <p:nvPr/>
        </p:nvSpPr>
        <p:spPr>
          <a:xfrm>
            <a:off x="8150864" y="2549962"/>
            <a:ext cx="2717411" cy="5949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Investment 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I +</a:t>
            </a:r>
          </a:p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Government expenditure 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</p:txBody>
      </p:sp>
      <p:cxnSp>
        <p:nvCxnSpPr>
          <p:cNvPr id="19" name="Straight Arrow Connector 33"/>
          <p:cNvCxnSpPr/>
          <p:nvPr/>
        </p:nvCxnSpPr>
        <p:spPr>
          <a:xfrm flipH="1" flipV="1">
            <a:off x="9449765" y="3380454"/>
            <a:ext cx="653244" cy="25286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35"/>
          <p:cNvSpPr txBox="1"/>
          <p:nvPr/>
        </p:nvSpPr>
        <p:spPr>
          <a:xfrm>
            <a:off x="8450785" y="177459"/>
            <a:ext cx="2941831" cy="6206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Income 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Expenditure </a:t>
            </a:r>
            <a:r>
              <a:rPr lang="de-DE" sz="1600" dirty="0">
                <a:solidFill>
                  <a:srgbClr val="000000"/>
                </a:solidFill>
              </a:rPr>
              <a:t>Y</a:t>
            </a:r>
            <a:r>
              <a:rPr lang="de-DE" sz="1600" baseline="30000" dirty="0">
                <a:solidFill>
                  <a:srgbClr val="000000"/>
                </a:solidFill>
              </a:rPr>
              <a:t>D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de-DE" dirty="0">
                <a:solidFill>
                  <a:srgbClr val="000000"/>
                </a:solidFill>
              </a:rPr>
              <a:t>C</a:t>
            </a:r>
            <a:r>
              <a:rPr lang="de-DE" baseline="-25000" dirty="0">
                <a:solidFill>
                  <a:srgbClr val="000000"/>
                </a:solidFill>
              </a:rPr>
              <a:t>0</a:t>
            </a:r>
            <a:r>
              <a:rPr lang="de-DE" dirty="0">
                <a:solidFill>
                  <a:srgbClr val="000000"/>
                </a:solidFill>
              </a:rPr>
              <a:t>+c</a:t>
            </a:r>
            <a:r>
              <a:rPr lang="de-DE" baseline="-25000" dirty="0">
                <a:solidFill>
                  <a:srgbClr val="000000"/>
                </a:solidFill>
              </a:rPr>
              <a:t>y</a:t>
            </a:r>
            <a:r>
              <a:rPr lang="de-DE" dirty="0">
                <a:solidFill>
                  <a:srgbClr val="000000"/>
                </a:solidFill>
              </a:rPr>
              <a:t>Y+I+G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Straight Arrow Connector 37"/>
          <p:cNvCxnSpPr>
            <a:stCxn id="20" idx="2"/>
          </p:cNvCxnSpPr>
          <p:nvPr/>
        </p:nvCxnSpPr>
        <p:spPr>
          <a:xfrm flipH="1">
            <a:off x="9329543" y="798078"/>
            <a:ext cx="592158" cy="11133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/>
          <p:cNvSpPr txBox="1"/>
          <p:nvPr/>
        </p:nvSpPr>
        <p:spPr>
          <a:xfrm>
            <a:off x="2514092" y="4033917"/>
            <a:ext cx="1446229" cy="10974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1633"/>
              <a:t>Investment </a:t>
            </a:r>
            <a:r>
              <a:rPr lang="de-DE" sz="1633" dirty="0"/>
              <a:t>I</a:t>
            </a:r>
          </a:p>
          <a:p>
            <a:pPr algn="ctr"/>
            <a:r>
              <a:rPr lang="de-DE" sz="1633" dirty="0"/>
              <a:t>+</a:t>
            </a:r>
          </a:p>
          <a:p>
            <a:pPr algn="r"/>
            <a:r>
              <a:rPr lang="de-DE" sz="1633"/>
              <a:t>Governement</a:t>
            </a:r>
          </a:p>
          <a:p>
            <a:pPr algn="r"/>
            <a:r>
              <a:rPr lang="de-DE" sz="1633"/>
              <a:t>expenditure </a:t>
            </a:r>
            <a:r>
              <a:rPr lang="de-DE" sz="1633" dirty="0"/>
              <a:t>G</a:t>
            </a:r>
          </a:p>
        </p:txBody>
      </p:sp>
      <p:cxnSp>
        <p:nvCxnSpPr>
          <p:cNvPr id="24" name="Straight Connector 30"/>
          <p:cNvCxnSpPr/>
          <p:nvPr/>
        </p:nvCxnSpPr>
        <p:spPr>
          <a:xfrm flipV="1">
            <a:off x="4576695" y="3110727"/>
            <a:ext cx="5291272" cy="1959731"/>
          </a:xfrm>
          <a:prstGeom prst="line">
            <a:avLst/>
          </a:prstGeom>
          <a:ln w="381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/>
        </p:nvSpPr>
        <p:spPr>
          <a:xfrm>
            <a:off x="-26766" y="6358804"/>
            <a:ext cx="6886116" cy="3715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1814" b="1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Equilibrium</a:t>
            </a:r>
            <a:r>
              <a:rPr lang="en-US" sz="1700" b="1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Expenditure (</a:t>
            </a:r>
            <a:r>
              <a:rPr lang="de-DE" sz="1700" dirty="0">
                <a:solidFill>
                  <a:srgbClr val="000000"/>
                </a:solidFill>
              </a:rPr>
              <a:t>Y</a:t>
            </a:r>
            <a:r>
              <a:rPr lang="de-DE" sz="1700" baseline="30000" dirty="0">
                <a:solidFill>
                  <a:srgbClr val="000000"/>
                </a:solidFill>
              </a:rPr>
              <a:t>D</a:t>
            </a:r>
            <a:r>
              <a:rPr lang="en-US" sz="1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</a:t>
            </a:r>
            <a:r>
              <a:rPr lang="en-US" sz="17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</a:t>
            </a:r>
            <a:r>
              <a:rPr lang="en-US" sz="1700" b="1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Income</a:t>
            </a:r>
            <a:r>
              <a:rPr lang="en-US" sz="17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(Y) </a:t>
            </a:r>
            <a:r>
              <a:rPr lang="en-US" sz="17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Production </a:t>
            </a:r>
            <a:r>
              <a:rPr lang="en-US" sz="1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(Y) = </a:t>
            </a:r>
            <a:r>
              <a:rPr lang="de-DE" sz="1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de-DE" sz="17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n-US" sz="1700" b="1" baseline="30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8496156" y="119954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r>
              <a:rPr lang="de-DE" sz="1633" dirty="0"/>
              <a:t>=Y</a:t>
            </a:r>
          </a:p>
        </p:txBody>
      </p:sp>
      <p:sp>
        <p:nvSpPr>
          <p:cNvPr id="22" name="Right Brace 28"/>
          <p:cNvSpPr/>
          <p:nvPr/>
        </p:nvSpPr>
        <p:spPr>
          <a:xfrm flipH="1">
            <a:off x="3968866" y="5070458"/>
            <a:ext cx="539830" cy="419391"/>
          </a:xfrm>
          <a:prstGeom prst="rightBrac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33"/>
          </a:p>
        </p:txBody>
      </p:sp>
      <p:sp>
        <p:nvSpPr>
          <p:cNvPr id="28" name="Textfeld 27"/>
          <p:cNvSpPr txBox="1"/>
          <p:nvPr/>
        </p:nvSpPr>
        <p:spPr>
          <a:xfrm>
            <a:off x="1952807" y="5070458"/>
            <a:ext cx="2145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Autonomer Konsum </a:t>
            </a:r>
            <a:r>
              <a:rPr lang="de-DE" dirty="0">
                <a:solidFill>
                  <a:srgbClr val="000000"/>
                </a:solidFill>
              </a:rPr>
              <a:t>C</a:t>
            </a:r>
            <a:r>
              <a:rPr lang="de-DE" baseline="-25000" dirty="0">
                <a:solidFill>
                  <a:srgbClr val="000000"/>
                </a:solidFill>
              </a:rPr>
              <a:t>0</a:t>
            </a:r>
            <a:endParaRPr lang="de-DE" sz="1633" dirty="0"/>
          </a:p>
        </p:txBody>
      </p:sp>
      <p:sp>
        <p:nvSpPr>
          <p:cNvPr id="29" name="Right Brace 28"/>
          <p:cNvSpPr/>
          <p:nvPr/>
        </p:nvSpPr>
        <p:spPr>
          <a:xfrm flipH="1">
            <a:off x="3968122" y="3763971"/>
            <a:ext cx="539830" cy="1258404"/>
          </a:xfrm>
          <a:prstGeom prst="rightBrac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33"/>
          </a:p>
        </p:txBody>
      </p:sp>
      <p:sp>
        <p:nvSpPr>
          <p:cNvPr id="30" name="Right Brace 28"/>
          <p:cNvSpPr/>
          <p:nvPr/>
        </p:nvSpPr>
        <p:spPr>
          <a:xfrm flipH="1">
            <a:off x="1736086" y="3885891"/>
            <a:ext cx="539830" cy="1745342"/>
          </a:xfrm>
          <a:prstGeom prst="rightBrac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33"/>
          </a:p>
        </p:txBody>
      </p:sp>
      <p:sp>
        <p:nvSpPr>
          <p:cNvPr id="31" name="Textfeld 30"/>
          <p:cNvSpPr txBox="1"/>
          <p:nvPr/>
        </p:nvSpPr>
        <p:spPr>
          <a:xfrm>
            <a:off x="7690" y="4184043"/>
            <a:ext cx="2065924" cy="11522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633"/>
              <a:t>Aggregate demand not dependent on income Y</a:t>
            </a:r>
            <a:endParaRPr lang="de-DE" sz="1633" dirty="0"/>
          </a:p>
        </p:txBody>
      </p:sp>
      <p:cxnSp>
        <p:nvCxnSpPr>
          <p:cNvPr id="32" name="Straight Connector 30"/>
          <p:cNvCxnSpPr/>
          <p:nvPr/>
        </p:nvCxnSpPr>
        <p:spPr>
          <a:xfrm flipV="1">
            <a:off x="7516290" y="2693443"/>
            <a:ext cx="6643" cy="2899609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0"/>
          <p:cNvCxnSpPr/>
          <p:nvPr/>
        </p:nvCxnSpPr>
        <p:spPr>
          <a:xfrm flipV="1">
            <a:off x="4576694" y="2659129"/>
            <a:ext cx="2939596" cy="34314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3569335" y="2508777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r>
              <a:rPr lang="de-DE" dirty="0"/>
              <a:t>=Y=</a:t>
            </a:r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*</a:t>
            </a:r>
            <a:endParaRPr lang="de-DE" dirty="0"/>
          </a:p>
        </p:txBody>
      </p:sp>
      <p:sp>
        <p:nvSpPr>
          <p:cNvPr id="38" name="Textfeld 37"/>
          <p:cNvSpPr txBox="1"/>
          <p:nvPr/>
        </p:nvSpPr>
        <p:spPr>
          <a:xfrm>
            <a:off x="6653505" y="5625944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r>
              <a:rPr lang="de-DE" dirty="0"/>
              <a:t>=Y=</a:t>
            </a:r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*</a:t>
            </a:r>
            <a:endParaRPr lang="de-DE" dirty="0"/>
          </a:p>
        </p:txBody>
      </p:sp>
      <p:sp>
        <p:nvSpPr>
          <p:cNvPr id="39" name="TextBox 35"/>
          <p:cNvSpPr txBox="1"/>
          <p:nvPr/>
        </p:nvSpPr>
        <p:spPr>
          <a:xfrm>
            <a:off x="4639792" y="768461"/>
            <a:ext cx="3930884" cy="12669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r>
              <a:rPr lang="de-DE" sz="1633">
                <a:latin typeface="Arial" panose="020B0604020202020204" pitchFamily="34" charset="0"/>
                <a:cs typeface="Arial" panose="020B0604020202020204" pitchFamily="34" charset="0"/>
              </a:rPr>
              <a:t>°-Line: locus of every possibility with </a:t>
            </a:r>
            <a:endParaRPr lang="de-DE" sz="163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>
                <a:solidFill>
                  <a:srgbClr val="000000"/>
                </a:solidFill>
              </a:rPr>
              <a:t>Y</a:t>
            </a:r>
            <a:r>
              <a:rPr lang="de-DE" sz="2000" baseline="30000" dirty="0">
                <a:solidFill>
                  <a:srgbClr val="000000"/>
                </a:solidFill>
              </a:rPr>
              <a:t>D</a:t>
            </a:r>
            <a:r>
              <a:rPr lang="de-DE" sz="2000" dirty="0"/>
              <a:t>=</a:t>
            </a:r>
            <a:r>
              <a:rPr lang="de-DE" sz="2000"/>
              <a:t>Y → possible equlibria</a:t>
            </a:r>
            <a:endParaRPr lang="de-DE" sz="2000" dirty="0"/>
          </a:p>
          <a:p>
            <a:r>
              <a:rPr lang="de-DE" sz="2000"/>
              <a:t>Linear linear through the origin with</a:t>
            </a:r>
          </a:p>
          <a:p>
            <a:r>
              <a:rPr lang="de-DE" sz="2000"/>
              <a:t>Slope 1</a:t>
            </a:r>
            <a:endParaRPr lang="de-DE" sz="2000" dirty="0"/>
          </a:p>
        </p:txBody>
      </p:sp>
      <p:cxnSp>
        <p:nvCxnSpPr>
          <p:cNvPr id="40" name="Straight Arrow Connector 37"/>
          <p:cNvCxnSpPr/>
          <p:nvPr/>
        </p:nvCxnSpPr>
        <p:spPr>
          <a:xfrm>
            <a:off x="7340463" y="1688024"/>
            <a:ext cx="855278" cy="24485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ihandform 42"/>
          <p:cNvSpPr/>
          <p:nvPr/>
        </p:nvSpPr>
        <p:spPr>
          <a:xfrm>
            <a:off x="5089402" y="5090615"/>
            <a:ext cx="286603" cy="477672"/>
          </a:xfrm>
          <a:custGeom>
            <a:avLst/>
            <a:gdLst>
              <a:gd name="connsiteX0" fmla="*/ 0 w 286603"/>
              <a:gd name="connsiteY0" fmla="*/ 0 h 477672"/>
              <a:gd name="connsiteX1" fmla="*/ 218364 w 286603"/>
              <a:gd name="connsiteY1" fmla="*/ 218364 h 477672"/>
              <a:gd name="connsiteX2" fmla="*/ 286603 w 286603"/>
              <a:gd name="connsiteY2" fmla="*/ 477672 h 477672"/>
              <a:gd name="connsiteX3" fmla="*/ 286603 w 286603"/>
              <a:gd name="connsiteY3" fmla="*/ 477672 h 47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6603" h="477672">
                <a:moveTo>
                  <a:pt x="0" y="0"/>
                </a:moveTo>
                <a:cubicBezTo>
                  <a:pt x="85298" y="69376"/>
                  <a:pt x="170597" y="138752"/>
                  <a:pt x="218364" y="218364"/>
                </a:cubicBezTo>
                <a:cubicBezTo>
                  <a:pt x="266131" y="297976"/>
                  <a:pt x="286603" y="477672"/>
                  <a:pt x="286603" y="477672"/>
                </a:cubicBezTo>
                <a:lnTo>
                  <a:pt x="286603" y="47767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Rechteck 43"/>
          <p:cNvSpPr/>
          <p:nvPr/>
        </p:nvSpPr>
        <p:spPr>
          <a:xfrm>
            <a:off x="4783869" y="5211338"/>
            <a:ext cx="534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45°</a:t>
            </a:r>
            <a:endParaRPr lang="de-DE" dirty="0"/>
          </a:p>
        </p:txBody>
      </p:sp>
      <p:sp>
        <p:nvSpPr>
          <p:cNvPr id="46" name="TextBox 14"/>
          <p:cNvSpPr txBox="1"/>
          <p:nvPr/>
        </p:nvSpPr>
        <p:spPr>
          <a:xfrm>
            <a:off x="-2258" y="2155093"/>
            <a:ext cx="40639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Intersection or 45°-Line and aggregate demand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14"/>
          <p:cNvSpPr txBox="1"/>
          <p:nvPr/>
        </p:nvSpPr>
        <p:spPr>
          <a:xfrm>
            <a:off x="3408277" y="5873938"/>
            <a:ext cx="39340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Intersection or 45°-Line and aggregate demand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77EAEDD0-9FA0-46B8-ADE0-9EC314DE1315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214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/>
      <p:bldP spid="18" grpId="0"/>
      <p:bldP spid="20" grpId="0"/>
      <p:bldP spid="23" grpId="0"/>
      <p:bldP spid="25" grpId="0" animBg="1"/>
      <p:bldP spid="27" grpId="0"/>
      <p:bldP spid="22" grpId="0" animBg="1"/>
      <p:bldP spid="28" grpId="0"/>
      <p:bldP spid="29" grpId="0" animBg="1"/>
      <p:bldP spid="30" grpId="0" animBg="1"/>
      <p:bldP spid="31" grpId="0"/>
      <p:bldP spid="37" grpId="0"/>
      <p:bldP spid="38" grpId="0"/>
      <p:bldP spid="39" grpId="0"/>
      <p:bldP spid="43" grpId="0" animBg="1"/>
      <p:bldP spid="44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471790" y="1483414"/>
            <a:ext cx="6999223" cy="4146761"/>
            <a:chOff x="1187624" y="908720"/>
            <a:chExt cx="4536504" cy="4608512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1187624" y="5517232"/>
              <a:ext cx="453650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1187624" y="908720"/>
              <a:ext cx="0" cy="460851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 flipV="1">
            <a:off x="1471791" y="1875360"/>
            <a:ext cx="5291272" cy="195973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3"/>
          <p:cNvSpPr txBox="1"/>
          <p:nvPr/>
        </p:nvSpPr>
        <p:spPr>
          <a:xfrm>
            <a:off x="7233448" y="5712498"/>
            <a:ext cx="121058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Income (</a:t>
            </a:r>
            <a:r>
              <a:rPr lang="en-US" sz="1633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cxnSp>
        <p:nvCxnSpPr>
          <p:cNvPr id="14" name="Straight Connector 23"/>
          <p:cNvCxnSpPr/>
          <p:nvPr/>
        </p:nvCxnSpPr>
        <p:spPr>
          <a:xfrm flipV="1">
            <a:off x="1471790" y="1156792"/>
            <a:ext cx="4572705" cy="450738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31"/>
          <p:cNvSpPr txBox="1"/>
          <p:nvPr/>
        </p:nvSpPr>
        <p:spPr>
          <a:xfrm>
            <a:off x="2716756" y="886385"/>
            <a:ext cx="2682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Equilibrium </a:t>
            </a:r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r>
              <a:rPr lang="en-US" sz="1633" i="1" dirty="0">
                <a:latin typeface="Arial" panose="020B0604020202020204" pitchFamily="34" charset="0"/>
                <a:cs typeface="Arial" panose="020B0604020202020204" pitchFamily="34" charset="0"/>
              </a:rPr>
              <a:t>=Y=</a:t>
            </a:r>
            <a:r>
              <a:rPr lang="de-DE" sz="1600" dirty="0">
                <a:solidFill>
                  <a:srgbClr val="000000"/>
                </a:solidFill>
              </a:rPr>
              <a:t>Y</a:t>
            </a:r>
            <a:r>
              <a:rPr lang="de-DE" sz="1600" baseline="30000" dirty="0">
                <a:solidFill>
                  <a:srgbClr val="000000"/>
                </a:solidFill>
              </a:rPr>
              <a:t>*</a:t>
            </a:r>
            <a:endParaRPr lang="de-DE" sz="1600" dirty="0"/>
          </a:p>
        </p:txBody>
      </p:sp>
      <p:sp>
        <p:nvSpPr>
          <p:cNvPr id="17" name="TextBox 35"/>
          <p:cNvSpPr txBox="1"/>
          <p:nvPr/>
        </p:nvSpPr>
        <p:spPr>
          <a:xfrm>
            <a:off x="7721564" y="2164443"/>
            <a:ext cx="2754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Expenditure(</a:t>
            </a:r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= Demand</a:t>
            </a:r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Arrow Connector 37"/>
          <p:cNvCxnSpPr/>
          <p:nvPr/>
        </p:nvCxnSpPr>
        <p:spPr>
          <a:xfrm flipH="1" flipV="1">
            <a:off x="6561822" y="2050388"/>
            <a:ext cx="1173617" cy="27207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1"/>
              <p:cNvSpPr txBox="1"/>
              <p:nvPr/>
            </p:nvSpPr>
            <p:spPr>
              <a:xfrm>
                <a:off x="2040455" y="5722139"/>
                <a:ext cx="421910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33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33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de-DE" sz="1633" i="1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33" dirty="0"/>
              </a:p>
            </p:txBody>
          </p:sp>
        </mc:Choice>
        <mc:Fallback xmlns="">
          <p:sp>
            <p:nvSpPr>
              <p:cNvPr id="20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0455" y="5722139"/>
                <a:ext cx="421910" cy="3436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15"/>
          <p:cNvCxnSpPr/>
          <p:nvPr/>
        </p:nvCxnSpPr>
        <p:spPr>
          <a:xfrm flipV="1">
            <a:off x="2255683" y="4880280"/>
            <a:ext cx="0" cy="783892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8"/>
          <p:cNvCxnSpPr/>
          <p:nvPr/>
        </p:nvCxnSpPr>
        <p:spPr>
          <a:xfrm flipV="1">
            <a:off x="2255683" y="3573793"/>
            <a:ext cx="0" cy="1306487"/>
          </a:xfrm>
          <a:prstGeom prst="line">
            <a:avLst/>
          </a:prstGeom>
          <a:ln w="317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ight Brace 29"/>
          <p:cNvSpPr/>
          <p:nvPr/>
        </p:nvSpPr>
        <p:spPr>
          <a:xfrm rot="10800000">
            <a:off x="968761" y="3594833"/>
            <a:ext cx="1270198" cy="1306487"/>
          </a:xfrm>
          <a:prstGeom prst="rightBrace">
            <a:avLst>
              <a:gd name="adj1" fmla="val 8333"/>
              <a:gd name="adj2" fmla="val 48897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33"/>
          </a:p>
        </p:txBody>
      </p:sp>
      <p:sp>
        <p:nvSpPr>
          <p:cNvPr id="24" name="TextBox 34"/>
          <p:cNvSpPr txBox="1"/>
          <p:nvPr/>
        </p:nvSpPr>
        <p:spPr>
          <a:xfrm>
            <a:off x="-3883" y="4235210"/>
            <a:ext cx="1584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Iinventory has to decrease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Straight Arrow Connector 45"/>
          <p:cNvCxnSpPr>
            <a:stCxn id="16" idx="2"/>
          </p:cNvCxnSpPr>
          <p:nvPr/>
        </p:nvCxnSpPr>
        <p:spPr>
          <a:xfrm>
            <a:off x="4058021" y="1255717"/>
            <a:ext cx="366734" cy="138710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ight Brace 32"/>
          <p:cNvSpPr/>
          <p:nvPr/>
        </p:nvSpPr>
        <p:spPr>
          <a:xfrm>
            <a:off x="5810788" y="1429678"/>
            <a:ext cx="233707" cy="772304"/>
          </a:xfrm>
          <a:prstGeom prst="rightBrace">
            <a:avLst>
              <a:gd name="adj1" fmla="val 8333"/>
              <a:gd name="adj2" fmla="val 48897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33"/>
          </a:p>
        </p:txBody>
      </p:sp>
      <p:sp>
        <p:nvSpPr>
          <p:cNvPr id="67" name="Title 1"/>
          <p:cNvSpPr txBox="1">
            <a:spLocks/>
          </p:cNvSpPr>
          <p:nvPr/>
        </p:nvSpPr>
        <p:spPr>
          <a:xfrm>
            <a:off x="1784593" y="32134"/>
            <a:ext cx="7465744" cy="640552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903">
                <a:solidFill>
                  <a:sysClr val="windowText" lastClr="000000"/>
                </a:solidFill>
              </a:rPr>
              <a:t>Adaption process</a:t>
            </a:r>
            <a:endParaRPr lang="en-US" sz="2903" dirty="0">
              <a:solidFill>
                <a:sysClr val="windowText" lastClr="000000"/>
              </a:solidFill>
            </a:endParaRPr>
          </a:p>
        </p:txBody>
      </p:sp>
      <p:sp>
        <p:nvSpPr>
          <p:cNvPr id="68" name="Textfeld 67"/>
          <p:cNvSpPr txBox="1"/>
          <p:nvPr/>
        </p:nvSpPr>
        <p:spPr>
          <a:xfrm>
            <a:off x="5801909" y="87871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Y=</a:t>
            </a:r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endParaRPr lang="de-DE" sz="1633" dirty="0"/>
          </a:p>
        </p:txBody>
      </p:sp>
      <p:sp>
        <p:nvSpPr>
          <p:cNvPr id="37" name="TextBox 14"/>
          <p:cNvSpPr txBox="1"/>
          <p:nvPr/>
        </p:nvSpPr>
        <p:spPr>
          <a:xfrm>
            <a:off x="17061" y="3572358"/>
            <a:ext cx="1650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Demand larger than Production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Straight Connector 42"/>
          <p:cNvCxnSpPr/>
          <p:nvPr/>
        </p:nvCxnSpPr>
        <p:spPr>
          <a:xfrm flipV="1">
            <a:off x="4422255" y="2762068"/>
            <a:ext cx="7685" cy="2822285"/>
          </a:xfrm>
          <a:prstGeom prst="line">
            <a:avLst/>
          </a:prstGeom>
          <a:ln w="254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2"/>
          <p:cNvCxnSpPr/>
          <p:nvPr/>
        </p:nvCxnSpPr>
        <p:spPr>
          <a:xfrm flipH="1">
            <a:off x="1471789" y="2725144"/>
            <a:ext cx="2932775" cy="26427"/>
          </a:xfrm>
          <a:prstGeom prst="line">
            <a:avLst/>
          </a:prstGeom>
          <a:ln w="254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reihandform 48"/>
          <p:cNvSpPr/>
          <p:nvPr/>
        </p:nvSpPr>
        <p:spPr>
          <a:xfrm>
            <a:off x="1926907" y="5182207"/>
            <a:ext cx="286603" cy="477672"/>
          </a:xfrm>
          <a:custGeom>
            <a:avLst/>
            <a:gdLst>
              <a:gd name="connsiteX0" fmla="*/ 0 w 286603"/>
              <a:gd name="connsiteY0" fmla="*/ 0 h 477672"/>
              <a:gd name="connsiteX1" fmla="*/ 218364 w 286603"/>
              <a:gd name="connsiteY1" fmla="*/ 218364 h 477672"/>
              <a:gd name="connsiteX2" fmla="*/ 286603 w 286603"/>
              <a:gd name="connsiteY2" fmla="*/ 477672 h 477672"/>
              <a:gd name="connsiteX3" fmla="*/ 286603 w 286603"/>
              <a:gd name="connsiteY3" fmla="*/ 477672 h 47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6603" h="477672">
                <a:moveTo>
                  <a:pt x="0" y="0"/>
                </a:moveTo>
                <a:cubicBezTo>
                  <a:pt x="85298" y="69376"/>
                  <a:pt x="170597" y="138752"/>
                  <a:pt x="218364" y="218364"/>
                </a:cubicBezTo>
                <a:cubicBezTo>
                  <a:pt x="266131" y="297976"/>
                  <a:pt x="286603" y="477672"/>
                  <a:pt x="286603" y="477672"/>
                </a:cubicBezTo>
                <a:lnTo>
                  <a:pt x="286603" y="47767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Rechteck 49"/>
          <p:cNvSpPr/>
          <p:nvPr/>
        </p:nvSpPr>
        <p:spPr>
          <a:xfrm>
            <a:off x="1621374" y="5302930"/>
            <a:ext cx="534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45°</a:t>
            </a:r>
            <a:endParaRPr lang="de-DE" dirty="0"/>
          </a:p>
        </p:txBody>
      </p:sp>
      <p:cxnSp>
        <p:nvCxnSpPr>
          <p:cNvPr id="55" name="Straight Connector 43"/>
          <p:cNvCxnSpPr/>
          <p:nvPr/>
        </p:nvCxnSpPr>
        <p:spPr>
          <a:xfrm>
            <a:off x="5746187" y="1492434"/>
            <a:ext cx="2098" cy="762328"/>
          </a:xfrm>
          <a:prstGeom prst="line">
            <a:avLst/>
          </a:prstGeom>
          <a:ln w="317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hteck 71"/>
          <p:cNvSpPr/>
          <p:nvPr/>
        </p:nvSpPr>
        <p:spPr>
          <a:xfrm>
            <a:off x="4267103" y="5705951"/>
            <a:ext cx="373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*</a:t>
            </a:r>
            <a:endParaRPr lang="de-DE" dirty="0"/>
          </a:p>
        </p:txBody>
      </p:sp>
      <p:sp>
        <p:nvSpPr>
          <p:cNvPr id="73" name="Rechteck 72"/>
          <p:cNvSpPr/>
          <p:nvPr/>
        </p:nvSpPr>
        <p:spPr>
          <a:xfrm>
            <a:off x="1110405" y="2556675"/>
            <a:ext cx="373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*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11"/>
              <p:cNvSpPr txBox="1"/>
              <p:nvPr/>
            </p:nvSpPr>
            <p:spPr>
              <a:xfrm>
                <a:off x="5831581" y="5681856"/>
                <a:ext cx="476412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33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33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de-DE" sz="1633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de-DE" sz="1633" b="0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sz="1633" dirty="0"/>
              </a:p>
            </p:txBody>
          </p:sp>
        </mc:Choice>
        <mc:Fallback xmlns="">
          <p:sp>
            <p:nvSpPr>
              <p:cNvPr id="75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1581" y="5681856"/>
                <a:ext cx="476412" cy="3436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TextBox 34"/>
          <p:cNvSpPr txBox="1"/>
          <p:nvPr/>
        </p:nvSpPr>
        <p:spPr>
          <a:xfrm>
            <a:off x="6147507" y="1365374"/>
            <a:ext cx="3134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Production larger than demand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34"/>
          <p:cNvSpPr txBox="1"/>
          <p:nvPr/>
        </p:nvSpPr>
        <p:spPr>
          <a:xfrm>
            <a:off x="6069787" y="1600456"/>
            <a:ext cx="1556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Inventory built-up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E0E3CB3-881E-4CFA-80D6-F70BA6488741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Box 14">
            <a:extLst>
              <a:ext uri="{FF2B5EF4-FFF2-40B4-BE49-F238E27FC236}">
                <a16:creationId xmlns:a16="http://schemas.microsoft.com/office/drawing/2014/main" id="{4CC65F43-EF73-9261-A36A-F83F59F758F2}"/>
              </a:ext>
            </a:extLst>
          </p:cNvPr>
          <p:cNvSpPr txBox="1"/>
          <p:nvPr/>
        </p:nvSpPr>
        <p:spPr>
          <a:xfrm>
            <a:off x="-3883" y="1075940"/>
            <a:ext cx="178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Expenditure (</a:t>
            </a:r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7877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23" grpId="0" animBg="1"/>
      <p:bldP spid="24" grpId="0"/>
      <p:bldP spid="34" grpId="0" animBg="1"/>
      <p:bldP spid="37" grpId="0"/>
      <p:bldP spid="72" grpId="0"/>
      <p:bldP spid="73" grpId="0"/>
      <p:bldP spid="75" grpId="0"/>
      <p:bldP spid="81" grpId="0"/>
      <p:bldP spid="8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2935" y="912001"/>
            <a:ext cx="3327391" cy="2098816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5602" y="2879312"/>
            <a:ext cx="4426080" cy="2725148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0" y="97458"/>
            <a:ext cx="12094029" cy="640552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Scrappage Allowance 2009 (Germany): Increase of government expenditure 5 Bil.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6420011" y="3199062"/>
            <a:ext cx="1401346" cy="315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452"/>
              <a:t>Source: </a:t>
            </a:r>
            <a:r>
              <a:rPr lang="de-DE" sz="1452" dirty="0" err="1"/>
              <a:t>Destatis</a:t>
            </a:r>
            <a:endParaRPr lang="de-DE" sz="1452" dirty="0"/>
          </a:p>
        </p:txBody>
      </p:sp>
      <p:sp>
        <p:nvSpPr>
          <p:cNvPr id="17" name="TextBox 9"/>
          <p:cNvSpPr txBox="1"/>
          <p:nvPr/>
        </p:nvSpPr>
        <p:spPr>
          <a:xfrm>
            <a:off x="7061537" y="566200"/>
            <a:ext cx="225895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>
                <a:latin typeface="Arial" panose="020B0604020202020204" pitchFamily="34" charset="0"/>
                <a:cs typeface="Arial" panose="020B0604020202020204" pitchFamily="34" charset="0"/>
              </a:rPr>
              <a:t>Real economic growth</a:t>
            </a:r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4B51B7E-C9AC-4C55-94E4-E4DCB6A250F4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65FA3A5-EC0C-6718-FE82-1536480921EF}"/>
              </a:ext>
            </a:extLst>
          </p:cNvPr>
          <p:cNvSpPr txBox="1"/>
          <p:nvPr/>
        </p:nvSpPr>
        <p:spPr>
          <a:xfrm>
            <a:off x="2383972" y="2879311"/>
            <a:ext cx="230777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/>
              <a:t>Incoming orders</a:t>
            </a:r>
          </a:p>
        </p:txBody>
      </p:sp>
    </p:spTree>
    <p:extLst>
      <p:ext uri="{BB962C8B-B14F-4D97-AF65-F5344CB8AC3E}">
        <p14:creationId xmlns:p14="http://schemas.microsoft.com/office/powerpoint/2010/main" val="1449113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996287" y="249147"/>
            <a:ext cx="10365473" cy="640552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177" dirty="0">
                <a:solidFill>
                  <a:sysClr val="windowText" lastClr="000000"/>
                </a:solidFill>
              </a:rPr>
              <a:t>Der </a:t>
            </a:r>
            <a:r>
              <a:rPr lang="en-US" sz="2177" dirty="0" err="1">
                <a:solidFill>
                  <a:sysClr val="windowText" lastClr="000000"/>
                </a:solidFill>
              </a:rPr>
              <a:t>Multiplikatoreffekt</a:t>
            </a:r>
            <a:r>
              <a:rPr lang="en-US" sz="2177" dirty="0">
                <a:solidFill>
                  <a:sysClr val="windowText" lastClr="000000"/>
                </a:solidFill>
              </a:rPr>
              <a:t>: Die </a:t>
            </a:r>
            <a:r>
              <a:rPr lang="en-US" sz="2177" dirty="0" err="1">
                <a:solidFill>
                  <a:sysClr val="windowText" lastClr="000000"/>
                </a:solidFill>
              </a:rPr>
              <a:t>Abwrackprämie</a:t>
            </a:r>
            <a:r>
              <a:rPr lang="en-US" sz="2177" dirty="0">
                <a:solidFill>
                  <a:sysClr val="windowText" lastClr="000000"/>
                </a:solidFill>
              </a:rPr>
              <a:t> </a:t>
            </a:r>
            <a:r>
              <a:rPr lang="en-US" sz="2177" dirty="0" err="1">
                <a:solidFill>
                  <a:sysClr val="windowText" lastClr="000000"/>
                </a:solidFill>
              </a:rPr>
              <a:t>im</a:t>
            </a:r>
            <a:r>
              <a:rPr lang="en-US" sz="2177" dirty="0">
                <a:solidFill>
                  <a:sysClr val="windowText" lastClr="000000"/>
                </a:solidFill>
              </a:rPr>
              <a:t> </a:t>
            </a:r>
            <a:r>
              <a:rPr lang="en-US" sz="2177" dirty="0" err="1">
                <a:solidFill>
                  <a:sysClr val="windowText" lastClr="000000"/>
                </a:solidFill>
              </a:rPr>
              <a:t>Keynesianischen</a:t>
            </a:r>
            <a:r>
              <a:rPr lang="en-US" sz="2177" dirty="0">
                <a:solidFill>
                  <a:sysClr val="windowText" lastClr="000000"/>
                </a:solidFill>
              </a:rPr>
              <a:t> </a:t>
            </a:r>
            <a:r>
              <a:rPr lang="en-US" sz="2177" dirty="0" err="1">
                <a:solidFill>
                  <a:sysClr val="windowText" lastClr="000000"/>
                </a:solidFill>
              </a:rPr>
              <a:t>Gütermarktmodell</a:t>
            </a:r>
            <a:endParaRPr lang="en-US" sz="2177" dirty="0">
              <a:solidFill>
                <a:sysClr val="windowText" lastClr="0000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188831" y="1412294"/>
            <a:ext cx="4703353" cy="4180758"/>
            <a:chOff x="1187624" y="908720"/>
            <a:chExt cx="5184576" cy="4608512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1187624" y="5517232"/>
              <a:ext cx="518457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1187624" y="908720"/>
              <a:ext cx="0" cy="460851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3"/>
          <p:cNvSpPr txBox="1"/>
          <p:nvPr/>
        </p:nvSpPr>
        <p:spPr>
          <a:xfrm>
            <a:off x="7153597" y="5622001"/>
            <a:ext cx="1210588" cy="5949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Income (</a:t>
            </a:r>
            <a:r>
              <a:rPr lang="en-US" sz="1633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3"/>
          <p:cNvCxnSpPr/>
          <p:nvPr/>
        </p:nvCxnSpPr>
        <p:spPr>
          <a:xfrm flipV="1">
            <a:off x="3188831" y="1477618"/>
            <a:ext cx="4180758" cy="411543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26"/>
              <p:cNvSpPr txBox="1"/>
              <p:nvPr/>
            </p:nvSpPr>
            <p:spPr>
              <a:xfrm>
                <a:off x="7369589" y="2261510"/>
                <a:ext cx="2076274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33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de-DE" sz="1633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𝐸𝑥𝑝𝑒𝑛𝑑𝑖𝑡𝑢𝑟𝑒</m:t>
                          </m:r>
                        </m:e>
                        <m:sub>
                          <m:r>
                            <a:rPr lang="de-DE" sz="1633" i="1">
                              <a:latin typeface="Cambria Math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de-DE" sz="1633" i="1" smtClean="0">
                          <a:latin typeface="Cambria Math"/>
                          <a:cs typeface="Arial" panose="020B0604020202020204" pitchFamily="34" charset="0"/>
                        </a:rPr>
                        <m:t> (</m:t>
                      </m:r>
                      <m:sSub>
                        <m:sSubPr>
                          <m:ctrlPr>
                            <a:rPr lang="de-DE" sz="1633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de-DE" sz="1600" dirty="0">
                              <a:solidFill>
                                <a:srgbClr val="000000"/>
                              </a:solidFill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de-DE" sz="1600" baseline="30000" dirty="0">
                              <a:solidFill>
                                <a:srgbClr val="000000"/>
                              </a:solidFill>
                            </a:rPr>
                            <m:t>D</m:t>
                          </m:r>
                        </m:e>
                        <m:sub>
                          <m:r>
                            <a:rPr lang="de-DE" sz="1633" i="1">
                              <a:latin typeface="Cambria Math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de-DE" sz="1633" i="1">
                          <a:latin typeface="Cambria Math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1633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589" y="2261510"/>
                <a:ext cx="2076274" cy="343620"/>
              </a:xfrm>
              <a:prstGeom prst="rect">
                <a:avLst/>
              </a:prstGeom>
              <a:blipFill>
                <a:blip r:embed="rId3"/>
                <a:stretch>
                  <a:fillRect b="-1607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1"/>
              <p:cNvSpPr txBox="1"/>
              <p:nvPr/>
            </p:nvSpPr>
            <p:spPr>
              <a:xfrm>
                <a:off x="4808857" y="5649947"/>
                <a:ext cx="421910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1633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33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de-DE" sz="1633" i="1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33" dirty="0"/>
              </a:p>
            </p:txBody>
          </p:sp>
        </mc:Choice>
        <mc:Fallback xmlns="">
          <p:sp>
            <p:nvSpPr>
              <p:cNvPr id="19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857" y="5649947"/>
                <a:ext cx="421910" cy="3436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41"/>
          <p:cNvCxnSpPr/>
          <p:nvPr/>
        </p:nvCxnSpPr>
        <p:spPr>
          <a:xfrm flipV="1">
            <a:off x="5017912" y="3759758"/>
            <a:ext cx="0" cy="176797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48"/>
              <p:cNvSpPr txBox="1"/>
              <p:nvPr/>
            </p:nvSpPr>
            <p:spPr>
              <a:xfrm>
                <a:off x="6773417" y="5649947"/>
                <a:ext cx="417037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1633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33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de-DE" sz="1633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33" dirty="0"/>
              </a:p>
            </p:txBody>
          </p:sp>
        </mc:Choice>
        <mc:Fallback xmlns="">
          <p:sp>
            <p:nvSpPr>
              <p:cNvPr id="23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417" y="5649947"/>
                <a:ext cx="417037" cy="3436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32"/>
          <p:cNvCxnSpPr/>
          <p:nvPr/>
        </p:nvCxnSpPr>
        <p:spPr>
          <a:xfrm flipV="1">
            <a:off x="3188831" y="1804240"/>
            <a:ext cx="5029975" cy="3135569"/>
          </a:xfrm>
          <a:prstGeom prst="line">
            <a:avLst/>
          </a:prstGeom>
          <a:ln w="381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5"/>
              <p:cNvSpPr txBox="1"/>
              <p:nvPr/>
            </p:nvSpPr>
            <p:spPr>
              <a:xfrm>
                <a:off x="7369589" y="2948443"/>
                <a:ext cx="1791388" cy="455638"/>
              </a:xfrm>
              <a:prstGeom prst="rect">
                <a:avLst/>
              </a:prstGeom>
              <a:noFill/>
              <a:ln w="38100">
                <a:solidFill>
                  <a:srgbClr val="C0000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de-DE" sz="1633" b="1"/>
                  <a:t>Multiplicator</a:t>
                </a:r>
                <a14:m>
                  <m:oMath xmlns:m="http://schemas.openxmlformats.org/officeDocument/2006/math">
                    <m:r>
                      <a:rPr lang="de-DE" sz="1633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1633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1633" b="1" i="1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de-DE" sz="1633" b="1" i="1">
                            <a:latin typeface="Cambria Math"/>
                            <a:ea typeface="Cambria Math"/>
                          </a:rPr>
                          <m:t>𝒀</m:t>
                        </m:r>
                      </m:num>
                      <m:den>
                        <m:r>
                          <a:rPr lang="de-DE" sz="1633" b="1" i="1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de-DE" sz="1633" b="1" i="1">
                            <a:latin typeface="Cambria Math"/>
                            <a:ea typeface="Cambria Math"/>
                          </a:rPr>
                          <m:t>𝑮</m:t>
                        </m:r>
                      </m:den>
                    </m:f>
                  </m:oMath>
                </a14:m>
                <a:endParaRPr lang="en-US" sz="1633" b="1" dirty="0"/>
              </a:p>
            </p:txBody>
          </p:sp>
        </mc:Choice>
        <mc:Fallback xmlns="">
          <p:sp>
            <p:nvSpPr>
              <p:cNvPr id="28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589" y="2948443"/>
                <a:ext cx="1791388" cy="455638"/>
              </a:xfrm>
              <a:prstGeom prst="rect">
                <a:avLst/>
              </a:prstGeom>
              <a:blipFill>
                <a:blip r:embed="rId7"/>
                <a:stretch>
                  <a:fillRect l="-1000" b="-1250"/>
                </a:stretch>
              </a:blipFill>
              <a:ln w="3810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feld 36"/>
          <p:cNvSpPr txBox="1"/>
          <p:nvPr/>
        </p:nvSpPr>
        <p:spPr>
          <a:xfrm>
            <a:off x="7127003" y="1134218"/>
            <a:ext cx="574196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</a:rPr>
              <a:t>Y</a:t>
            </a:r>
            <a:r>
              <a:rPr lang="de-DE" sz="1600" baseline="30000" dirty="0">
                <a:solidFill>
                  <a:srgbClr val="000000"/>
                </a:solidFill>
              </a:rPr>
              <a:t>D</a:t>
            </a:r>
            <a:r>
              <a:rPr lang="de-DE" sz="1633" dirty="0"/>
              <a:t>=Y</a:t>
            </a: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9EA81AA2-B4C4-43F6-9316-D4D951C82E42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Box 14">
            <a:extLst>
              <a:ext uri="{FF2B5EF4-FFF2-40B4-BE49-F238E27FC236}">
                <a16:creationId xmlns:a16="http://schemas.microsoft.com/office/drawing/2014/main" id="{8E04C774-493E-8C5E-0C25-C907E2591A50}"/>
              </a:ext>
            </a:extLst>
          </p:cNvPr>
          <p:cNvSpPr txBox="1"/>
          <p:nvPr/>
        </p:nvSpPr>
        <p:spPr>
          <a:xfrm>
            <a:off x="1448985" y="1542942"/>
            <a:ext cx="178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Expenditure (</a:t>
            </a:r>
            <a:r>
              <a:rPr lang="de-DE" dirty="0">
                <a:solidFill>
                  <a:srgbClr val="000000"/>
                </a:solidFill>
              </a:rPr>
              <a:t>Y</a:t>
            </a:r>
            <a:r>
              <a:rPr lang="de-DE" baseline="30000" dirty="0">
                <a:solidFill>
                  <a:srgbClr val="000000"/>
                </a:solidFill>
              </a:rPr>
              <a:t>D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1836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3" grpId="0"/>
      <p:bldP spid="28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31FFE6D-4279-4734-AE08-9453E4297157}">
  <we:reference id="wa200005566" version="3.0.0.3" store="de-DE" storeType="OMEX"/>
  <we:alternateReferences>
    <we:reference id="wa200005566" version="3.0.0.3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1621</Words>
  <Application>Microsoft Office PowerPoint</Application>
  <PresentationFormat>Breitbild</PresentationFormat>
  <Paragraphs>294</Paragraphs>
  <Slides>29</Slides>
  <Notes>25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7" baseType="lpstr">
      <vt:lpstr>Arial</vt:lpstr>
      <vt:lpstr>Arial Unicode MS</vt:lpstr>
      <vt:lpstr>Calibri</vt:lpstr>
      <vt:lpstr>Cambria Math</vt:lpstr>
      <vt:lpstr>Sparkasse Rg</vt:lpstr>
      <vt:lpstr>Times New Roman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bjk</dc:creator>
  <cp:lastModifiedBy>Köster, Bernhard Johannes</cp:lastModifiedBy>
  <cp:revision>251</cp:revision>
  <cp:lastPrinted>2022-03-02T20:18:27Z</cp:lastPrinted>
  <dcterms:created xsi:type="dcterms:W3CDTF">2022-03-01T20:52:11Z</dcterms:created>
  <dcterms:modified xsi:type="dcterms:W3CDTF">2025-11-03T17:05:09Z</dcterms:modified>
</cp:coreProperties>
</file>