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1270" r:id="rId2"/>
    <p:sldId id="1271" r:id="rId3"/>
    <p:sldId id="1272" r:id="rId4"/>
    <p:sldId id="1273" r:id="rId5"/>
    <p:sldId id="1275" r:id="rId6"/>
    <p:sldId id="1276" r:id="rId7"/>
    <p:sldId id="1277" r:id="rId8"/>
    <p:sldId id="1278" r:id="rId9"/>
    <p:sldId id="1279" r:id="rId10"/>
    <p:sldId id="1280" r:id="rId11"/>
    <p:sldId id="1281" r:id="rId12"/>
    <p:sldId id="1282" r:id="rId13"/>
    <p:sldId id="1283" r:id="rId14"/>
    <p:sldId id="1285" r:id="rId15"/>
    <p:sldId id="1286" r:id="rId16"/>
    <p:sldId id="1288" r:id="rId17"/>
    <p:sldId id="1289" r:id="rId18"/>
    <p:sldId id="1290" r:id="rId19"/>
    <p:sldId id="1398" r:id="rId20"/>
    <p:sldId id="1400" r:id="rId21"/>
    <p:sldId id="1401" r:id="rId22"/>
    <p:sldId id="1402" r:id="rId23"/>
    <p:sldId id="1405" r:id="rId24"/>
    <p:sldId id="1406" r:id="rId25"/>
    <p:sldId id="1407" r:id="rId26"/>
    <p:sldId id="1408" r:id="rId27"/>
    <p:sldId id="1409" r:id="rId28"/>
    <p:sldId id="1410" r:id="rId29"/>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8" autoAdjust="0"/>
    <p:restoredTop sz="93227" autoAdjust="0"/>
  </p:normalViewPr>
  <p:slideViewPr>
    <p:cSldViewPr snapToGrid="0">
      <p:cViewPr varScale="1">
        <p:scale>
          <a:sx n="59" d="100"/>
          <a:sy n="59" d="100"/>
        </p:scale>
        <p:origin x="7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22.10.2025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473644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340121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146483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438164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106198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996778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551721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16</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16</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844776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360829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610602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19</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19</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1502303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10897620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20</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20</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327019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237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D45C7708-F9DB-4E7E-BADF-68367F90445D}" type="slidenum">
              <a:rPr lang="de-DE" sz="1200">
                <a:solidFill>
                  <a:srgbClr val="000000"/>
                </a:solidFill>
                <a:latin typeface="Sparkasse Rg" pitchFamily="34" charset="0"/>
              </a:rPr>
              <a:pPr eaLnBrk="1" hangingPunct="1"/>
              <a:t>21</a:t>
            </a:fld>
            <a:endParaRPr lang="de-DE" sz="1200">
              <a:solidFill>
                <a:srgbClr val="000000"/>
              </a:solidFill>
              <a:latin typeface="Sparkasse Rg" pitchFamily="34" charset="0"/>
            </a:endParaRPr>
          </a:p>
        </p:txBody>
      </p:sp>
      <p:sp>
        <p:nvSpPr>
          <p:cNvPr id="44237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1064182A-E47F-4923-9C1A-091E7BAB97E7}" type="slidenum">
              <a:rPr lang="de-DE" sz="1200">
                <a:solidFill>
                  <a:srgbClr val="000000"/>
                </a:solidFill>
                <a:latin typeface="Sparkasse Rg" pitchFamily="34" charset="0"/>
              </a:rPr>
              <a:pPr algn="r" eaLnBrk="1" hangingPunct="1">
                <a:buClrTx/>
                <a:buFontTx/>
                <a:buNone/>
              </a:pPr>
              <a:t>21</a:t>
            </a:fld>
            <a:endParaRPr lang="de-DE" sz="1200">
              <a:solidFill>
                <a:srgbClr val="000000"/>
              </a:solidFill>
              <a:latin typeface="Sparkasse Rg" pitchFamily="34" charset="0"/>
            </a:endParaRPr>
          </a:p>
        </p:txBody>
      </p:sp>
      <p:sp>
        <p:nvSpPr>
          <p:cNvPr id="44237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237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5474331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339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D5AD5D0-AE5A-4A2A-850B-1A291916B2C7}" type="slidenum">
              <a:rPr lang="de-DE" sz="1200">
                <a:solidFill>
                  <a:srgbClr val="000000"/>
                </a:solidFill>
                <a:latin typeface="Sparkasse Rg" pitchFamily="34" charset="0"/>
              </a:rPr>
              <a:pPr eaLnBrk="1" hangingPunct="1"/>
              <a:t>22</a:t>
            </a:fld>
            <a:endParaRPr lang="de-DE" sz="1200">
              <a:solidFill>
                <a:srgbClr val="000000"/>
              </a:solidFill>
              <a:latin typeface="Sparkasse Rg" pitchFamily="34" charset="0"/>
            </a:endParaRPr>
          </a:p>
        </p:txBody>
      </p:sp>
      <p:sp>
        <p:nvSpPr>
          <p:cNvPr id="443395"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75EDB5B-D3E5-48FF-8F21-84AF21E8E21D}" type="slidenum">
              <a:rPr lang="de-DE" sz="1200">
                <a:solidFill>
                  <a:srgbClr val="000000"/>
                </a:solidFill>
                <a:latin typeface="Sparkasse Rg" pitchFamily="34" charset="0"/>
              </a:rPr>
              <a:pPr algn="r" eaLnBrk="1" hangingPunct="1">
                <a:buClrTx/>
                <a:buFontTx/>
                <a:buNone/>
              </a:pPr>
              <a:t>22</a:t>
            </a:fld>
            <a:endParaRPr lang="de-DE" sz="1200">
              <a:solidFill>
                <a:srgbClr val="000000"/>
              </a:solidFill>
              <a:latin typeface="Sparkasse Rg" pitchFamily="34" charset="0"/>
            </a:endParaRPr>
          </a:p>
        </p:txBody>
      </p:sp>
      <p:sp>
        <p:nvSpPr>
          <p:cNvPr id="443396"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43397"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3281916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6960133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679537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7845837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829745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7819545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3939644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2209242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4190575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317482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49209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50485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15730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a:p>
        </p:txBody>
      </p:sp>
    </p:spTree>
    <p:extLst>
      <p:ext uri="{BB962C8B-B14F-4D97-AF65-F5344CB8AC3E}">
        <p14:creationId xmlns:p14="http://schemas.microsoft.com/office/powerpoint/2010/main" val="857027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22.10.2025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22.10.2025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qz.com/1038954/whatever-it-takes-five-years-ago-today-mario-draghi-saved-the-euro-with-a-momentous-speech/"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hyperlink" Target="https://www.ecb.europa.eu/mopo/implement/pepp/html/index.en.html" TargetMode="External"/><Relationship Id="rId4" Type="http://schemas.openxmlformats.org/officeDocument/2006/relationships/hyperlink" Target="https://www.ecb.europa.eu/mopo/implement/app/html/index.en.html"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ecb.europa.eu/mopo/implement/omt/html/index.en.html"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40.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5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5643181" cy="564050"/>
          </a:xfrm>
          <a:prstGeom prst="rect">
            <a:avLst/>
          </a:prstGeom>
          <a:noFill/>
          <a:ln>
            <a:noFill/>
          </a:ln>
        </p:spPr>
        <p:txBody>
          <a:bodyPr vert="horz" wrap="none" lIns="81646" tIns="40823" rIns="81646" bIns="40823" anchorCtr="0" compatLnSpc="0">
            <a:spAutoFit/>
          </a:bodyPr>
          <a:lstStyle/>
          <a:p>
            <a:r>
              <a:rPr lang="de-DE" sz="3266"/>
              <a:t>Modern understanding of money</a:t>
            </a:r>
            <a:endParaRPr lang="de-DE" sz="3266" dirty="0"/>
          </a:p>
        </p:txBody>
      </p:sp>
      <p:sp>
        <p:nvSpPr>
          <p:cNvPr id="4" name="Textfeld 3"/>
          <p:cNvSpPr txBox="1"/>
          <p:nvPr/>
        </p:nvSpPr>
        <p:spPr>
          <a:xfrm>
            <a:off x="228462" y="881555"/>
            <a:ext cx="8883125" cy="5094890"/>
          </a:xfrm>
          <a:prstGeom prst="rect">
            <a:avLst/>
          </a:prstGeom>
          <a:noFill/>
          <a:ln>
            <a:noFill/>
          </a:ln>
        </p:spPr>
        <p:txBody>
          <a:bodyPr vert="horz" wrap="square" lIns="81646" tIns="40823" rIns="81646" bIns="40823" anchorCtr="0" compatLnSpc="0">
            <a:noAutofit/>
          </a:bodyPr>
          <a:lstStyle/>
          <a:p>
            <a:endParaRPr lang="de-DE" sz="2540" dirty="0"/>
          </a:p>
          <a:p>
            <a:pPr marL="414772" indent="-414772">
              <a:buFont typeface="Arial" panose="020B0604020202020204" pitchFamily="34" charset="0"/>
              <a:buChar char="•"/>
            </a:pPr>
            <a:r>
              <a:rPr lang="de-DE" sz="2540"/>
              <a:t>In our modern world with flexible exchange rates we do not have a „physical“ anchor anymore. Until 1931 we had the so called gold standard </a:t>
            </a:r>
            <a:r>
              <a:rPr lang="de-DE" sz="2540" dirty="0"/>
              <a:t>(bis 1931</a:t>
            </a:r>
            <a:r>
              <a:rPr lang="de-DE" sz="2540"/>
              <a:t>) or after World War II we had until 1973 the System of Bretton Woods, which was anchored by the US-Dollar backed by gold.</a:t>
            </a: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endParaRPr lang="de-DE" sz="2540" dirty="0"/>
          </a:p>
          <a:p>
            <a:pPr marL="414772" indent="-414772">
              <a:buFont typeface="Arial" panose="020B0604020202020204" pitchFamily="34" charset="0"/>
              <a:buChar char="•"/>
            </a:pPr>
            <a:r>
              <a:rPr lang="de-DE" sz="2540"/>
              <a:t>Modern money is „only“ based on the promise to pay of our Central banks and therefore in the trust in the stability of our countries. Therefore we call our money</a:t>
            </a:r>
          </a:p>
          <a:p>
            <a:r>
              <a:rPr lang="de-DE" sz="2540"/>
              <a:t>		</a:t>
            </a:r>
          </a:p>
          <a:p>
            <a:r>
              <a:rPr lang="de-DE" sz="2540"/>
              <a:t>			→„</a:t>
            </a:r>
            <a:r>
              <a:rPr lang="de-DE" sz="2540" dirty="0"/>
              <a:t>fiat </a:t>
            </a:r>
            <a:r>
              <a:rPr lang="de-DE" sz="2540" dirty="0" err="1"/>
              <a:t>money</a:t>
            </a:r>
            <a:r>
              <a:rPr lang="de-DE" sz="2540" dirty="0"/>
              <a:t>“</a:t>
            </a:r>
          </a:p>
        </p:txBody>
      </p:sp>
      <p:sp>
        <p:nvSpPr>
          <p:cNvPr id="8" name="Rechteck 7">
            <a:extLst>
              <a:ext uri="{FF2B5EF4-FFF2-40B4-BE49-F238E27FC236}">
                <a16:creationId xmlns:a16="http://schemas.microsoft.com/office/drawing/2014/main" id="{52791CF5-E3D8-44BD-89D9-73145D295FF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5589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8"/>
            <a:ext cx="6178777" cy="480053"/>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2540" b="1">
                <a:solidFill>
                  <a:srgbClr val="000000"/>
                </a:solidFill>
                <a:latin typeface="Sparkasse Rg" pitchFamily="34" charset="0"/>
              </a:rPr>
              <a:t>Active money creation via commercial banks</a:t>
            </a:r>
            <a:endParaRPr lang="de-DE" sz="2540" b="1" dirty="0">
              <a:solidFill>
                <a:srgbClr val="000000"/>
              </a:solidFill>
              <a:latin typeface="Sparkasse Rg" pitchFamily="34" charset="0"/>
            </a:endParaRPr>
          </a:p>
        </p:txBody>
      </p:sp>
      <p:sp>
        <p:nvSpPr>
          <p:cNvPr id="6" name="Text Box 2"/>
          <p:cNvSpPr txBox="1">
            <a:spLocks noChangeArrowheads="1"/>
          </p:cNvSpPr>
          <p:nvPr/>
        </p:nvSpPr>
        <p:spPr bwMode="auto">
          <a:xfrm>
            <a:off x="284268" y="913776"/>
            <a:ext cx="8295271" cy="50304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0823" rIns="81646" bIns="40823"/>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725851" lvl="1" indent="-311079" eaLnBrk="1" hangingPunct="1">
              <a:buFont typeface="Arial" panose="020B0604020202020204" pitchFamily="34" charset="0"/>
              <a:buChar char="•"/>
            </a:pPr>
            <a:r>
              <a:rPr lang="de-DE" sz="2177">
                <a:solidFill>
                  <a:srgbClr val="000000"/>
                </a:solidFill>
              </a:rPr>
              <a:t>Commercial banks obtain deposits from their customers. </a:t>
            </a:r>
            <a:endParaRPr lang="de-DE" sz="2177" dirty="0">
              <a:solidFill>
                <a:srgbClr val="000000"/>
              </a:solidFill>
            </a:endParaRP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a:solidFill>
                  <a:srgbClr val="000000"/>
                </a:solidFill>
              </a:rPr>
              <a:t>These deposits will be partially lend to other customers and appear as deposits at other banks.</a:t>
            </a:r>
            <a:endParaRPr lang="de-DE" sz="2177" dirty="0">
              <a:solidFill>
                <a:srgbClr val="000000"/>
              </a:solidFill>
            </a:endParaRP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a:solidFill>
                  <a:srgbClr val="000000"/>
                </a:solidFill>
              </a:rPr>
              <a:t>This initiates a multiplier process for creation of money, since the „new“ sight deposits have also the character of money.</a:t>
            </a:r>
            <a:endParaRPr lang="de-DE" sz="2177" dirty="0">
              <a:solidFill>
                <a:srgbClr val="000000"/>
              </a:solidFill>
            </a:endParaRPr>
          </a:p>
          <a:p>
            <a:pPr eaLnBrk="1" hangingPunct="1">
              <a:buClrTx/>
              <a:buFontTx/>
              <a:buChar char="•"/>
            </a:pPr>
            <a:endParaRPr lang="de-DE" sz="2177" dirty="0">
              <a:solidFill>
                <a:srgbClr val="000000"/>
              </a:solidFill>
            </a:endParaRPr>
          </a:p>
          <a:p>
            <a:pPr marL="725851" lvl="1" indent="-311079" eaLnBrk="1" hangingPunct="1">
              <a:buFont typeface="Arial" panose="020B0604020202020204" pitchFamily="34" charset="0"/>
              <a:buChar char="•"/>
            </a:pPr>
            <a:r>
              <a:rPr lang="de-DE" sz="2177">
                <a:solidFill>
                  <a:srgbClr val="000000"/>
                </a:solidFill>
              </a:rPr>
              <a:t>In general commercial banks are limited by the required minimum reserve ratio set by the central banks. In general commercial banks hold a higher reserve ratio than the officially required reserved in order to insure against a „bank run“. Anyhow during the financial crisis 2008/09 we had some bank runs and after Lehman bankruptcy 16.09.2008 there was a danger of a general „bank run“.  </a:t>
            </a:r>
            <a:endParaRPr lang="de-DE" sz="2177" dirty="0">
              <a:solidFill>
                <a:srgbClr val="000000"/>
              </a:solidFill>
            </a:endParaRPr>
          </a:p>
        </p:txBody>
      </p:sp>
      <p:sp>
        <p:nvSpPr>
          <p:cNvPr id="4" name="Rechteck 3">
            <a:extLst>
              <a:ext uri="{FF2B5EF4-FFF2-40B4-BE49-F238E27FC236}">
                <a16:creationId xmlns:a16="http://schemas.microsoft.com/office/drawing/2014/main" id="{5B75BE3C-366B-4A0C-A6A5-63A40B6E106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10462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4598408" cy="593674"/>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3266" b="1">
                <a:solidFill>
                  <a:srgbClr val="000000"/>
                </a:solidFill>
                <a:latin typeface="Sparkasse Rg" pitchFamily="34" charset="0"/>
              </a:rPr>
              <a:t>Money creation: Example</a:t>
            </a:r>
            <a:endParaRPr lang="de-DE" sz="3266" b="1" dirty="0">
              <a:solidFill>
                <a:srgbClr val="000000"/>
              </a:solidFill>
              <a:latin typeface="Sparkasse Rg" pitchFamily="34" charset="0"/>
            </a:endParaRPr>
          </a:p>
        </p:txBody>
      </p:sp>
      <p:sp>
        <p:nvSpPr>
          <p:cNvPr id="4" name="Textfeld 3"/>
          <p:cNvSpPr txBox="1"/>
          <p:nvPr/>
        </p:nvSpPr>
        <p:spPr>
          <a:xfrm>
            <a:off x="631469" y="1077732"/>
            <a:ext cx="8883125" cy="5094890"/>
          </a:xfrm>
          <a:prstGeom prst="rect">
            <a:avLst/>
          </a:prstGeom>
          <a:noFill/>
          <a:ln>
            <a:noFill/>
          </a:ln>
        </p:spPr>
        <p:txBody>
          <a:bodyPr vert="horz" wrap="square" lIns="81646" tIns="40823" rIns="81646" bIns="40823" anchorCtr="0" compatLnSpc="0">
            <a:noAutofit/>
          </a:bodyPr>
          <a:lstStyle/>
          <a:p>
            <a:r>
              <a:rPr lang="de-DE" sz="2177">
                <a:solidFill>
                  <a:srgbClr val="000000"/>
                </a:solidFill>
              </a:rPr>
              <a:t>Commercial bank 1 holds deposits of 1 Mio. Euros. According to an reserve ratio of </a:t>
            </a:r>
            <a:r>
              <a:rPr lang="de-DE" sz="2177" dirty="0">
                <a:solidFill>
                  <a:srgbClr val="000000"/>
                </a:solidFill>
              </a:rPr>
              <a:t>10</a:t>
            </a:r>
            <a:r>
              <a:rPr lang="de-DE" sz="2177">
                <a:solidFill>
                  <a:srgbClr val="000000"/>
                </a:solidFill>
              </a:rPr>
              <a:t>% commercial bank 2 obtain the leftover as deposits.</a:t>
            </a:r>
          </a:p>
          <a:p>
            <a:endParaRPr lang="de-DE" sz="2177" dirty="0">
              <a:solidFill>
                <a:srgbClr val="000000"/>
              </a:solidFill>
            </a:endParaRPr>
          </a:p>
          <a:p>
            <a:r>
              <a:rPr lang="de-DE" sz="2177" dirty="0">
                <a:solidFill>
                  <a:srgbClr val="000000"/>
                </a:solidFill>
              </a:rPr>
              <a:t>1. </a:t>
            </a:r>
            <a:r>
              <a:rPr lang="de-DE" sz="2177">
                <a:solidFill>
                  <a:srgbClr val="000000"/>
                </a:solidFill>
              </a:rPr>
              <a:t>	Calculate the amount of deposits of commercial bank  </a:t>
            </a:r>
            <a:r>
              <a:rPr lang="de-DE" sz="2177" dirty="0">
                <a:solidFill>
                  <a:srgbClr val="000000"/>
                </a:solidFill>
              </a:rPr>
              <a:t>2?</a:t>
            </a:r>
          </a:p>
          <a:p>
            <a:endParaRPr lang="de-DE" sz="2177" dirty="0">
              <a:solidFill>
                <a:srgbClr val="000000"/>
              </a:solidFill>
            </a:endParaRPr>
          </a:p>
          <a:p>
            <a:r>
              <a:rPr lang="de-DE" sz="2177">
                <a:solidFill>
                  <a:srgbClr val="000000"/>
                </a:solidFill>
              </a:rPr>
              <a:t>Commercial bank 2 has the same reserve ratio, thus commercial bank 3 obtains also the leftover as deposits … .</a:t>
            </a:r>
          </a:p>
          <a:p>
            <a:endParaRPr lang="de-DE" sz="2177" dirty="0">
              <a:solidFill>
                <a:srgbClr val="000000"/>
              </a:solidFill>
            </a:endParaRPr>
          </a:p>
          <a:p>
            <a:r>
              <a:rPr lang="de-DE" sz="2177" dirty="0">
                <a:solidFill>
                  <a:srgbClr val="000000"/>
                </a:solidFill>
              </a:rPr>
              <a:t>2. </a:t>
            </a:r>
            <a:r>
              <a:rPr lang="de-DE" sz="2177">
                <a:solidFill>
                  <a:srgbClr val="000000"/>
                </a:solidFill>
              </a:rPr>
              <a:t>	Calculate the total amount of new deposits?</a:t>
            </a:r>
            <a:endParaRPr lang="de-DE" sz="2177" dirty="0">
              <a:solidFill>
                <a:srgbClr val="000000"/>
              </a:solidFill>
            </a:endParaRPr>
          </a:p>
        </p:txBody>
      </p:sp>
      <p:sp>
        <p:nvSpPr>
          <p:cNvPr id="5" name="Rechteck 4">
            <a:extLst>
              <a:ext uri="{FF2B5EF4-FFF2-40B4-BE49-F238E27FC236}">
                <a16:creationId xmlns:a16="http://schemas.microsoft.com/office/drawing/2014/main" id="{6D291A48-4B1B-4FB8-99A3-43FBAFF5C4C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116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2912049" cy="593674"/>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3266" b="1">
                <a:solidFill>
                  <a:srgbClr val="000000"/>
                </a:solidFill>
                <a:latin typeface="Sparkasse Rg" pitchFamily="34" charset="0"/>
              </a:rPr>
              <a:t>Money creation</a:t>
            </a:r>
            <a:endParaRPr lang="de-DE" sz="3266" b="1" dirty="0">
              <a:solidFill>
                <a:srgbClr val="000000"/>
              </a:solidFill>
              <a:latin typeface="Sparkasse Rg" pitchFamily="34" charset="0"/>
            </a:endParaRPr>
          </a:p>
        </p:txBody>
      </p:sp>
      <p:sp>
        <p:nvSpPr>
          <p:cNvPr id="16" name="Rechteck 15">
            <a:extLst>
              <a:ext uri="{FF2B5EF4-FFF2-40B4-BE49-F238E27FC236}">
                <a16:creationId xmlns:a16="http://schemas.microsoft.com/office/drawing/2014/main" id="{57A547F9-49F3-4C91-8D6D-92896EC6023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14184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3160" y="97458"/>
            <a:ext cx="4998261" cy="423242"/>
          </a:xfrm>
          <a:prstGeom prst="rect">
            <a:avLst/>
          </a:prstGeom>
          <a:noFill/>
          <a:ln>
            <a:noFill/>
          </a:ln>
        </p:spPr>
        <p:txBody>
          <a:bodyPr vert="horz" wrap="none" lIns="81646" tIns="40823" rIns="81646" bIns="40823" anchorCtr="0" compatLnSpc="0">
            <a:spAutoFit/>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de-DE" sz="2177" b="1">
                <a:solidFill>
                  <a:srgbClr val="000000"/>
                </a:solidFill>
                <a:latin typeface="Sparkasse Rg" pitchFamily="34" charset="0"/>
              </a:rPr>
              <a:t>Active money creation (money multiplier)</a:t>
            </a:r>
            <a:endParaRPr lang="de-DE" sz="2177" b="1" dirty="0">
              <a:solidFill>
                <a:srgbClr val="000000"/>
              </a:solidFill>
              <a:latin typeface="Sparkasse Rg" pitchFamily="34" charset="0"/>
            </a:endParaRPr>
          </a:p>
        </p:txBody>
      </p:sp>
      <p:sp>
        <p:nvSpPr>
          <p:cNvPr id="4" name="Textfeld 3"/>
          <p:cNvSpPr txBox="1"/>
          <p:nvPr/>
        </p:nvSpPr>
        <p:spPr>
          <a:xfrm>
            <a:off x="901594" y="956351"/>
            <a:ext cx="8883125" cy="5094890"/>
          </a:xfrm>
          <a:prstGeom prst="rect">
            <a:avLst/>
          </a:prstGeom>
          <a:noFill/>
          <a:ln>
            <a:noFill/>
          </a:ln>
        </p:spPr>
        <p:txBody>
          <a:bodyPr vert="horz" wrap="square" lIns="81646" tIns="40823" rIns="81646" bIns="40823" anchorCtr="0" compatLnSpc="0">
            <a:noAutofit/>
          </a:bodyPr>
          <a:lstStyle/>
          <a:p>
            <a:r>
              <a:rPr lang="de-DE" sz="2177">
                <a:solidFill>
                  <a:srgbClr val="000000"/>
                </a:solidFill>
              </a:rPr>
              <a:t>Commercial bank 1 (CB1) holds deposits D with reserve ratio R</a:t>
            </a:r>
            <a:endParaRPr lang="de-DE" sz="2177" dirty="0">
              <a:solidFill>
                <a:srgbClr val="000000"/>
              </a:solidFill>
            </a:endParaRPr>
          </a:p>
          <a:p>
            <a:endParaRPr lang="de-DE" sz="2177" dirty="0">
              <a:solidFill>
                <a:srgbClr val="000000"/>
              </a:solidFill>
            </a:endParaRPr>
          </a:p>
          <a:p>
            <a:r>
              <a:rPr lang="de-DE" sz="2177" dirty="0">
                <a:solidFill>
                  <a:srgbClr val="000000"/>
                </a:solidFill>
              </a:rPr>
              <a:t>→</a:t>
            </a:r>
            <a:r>
              <a:rPr lang="de-DE" sz="2177">
                <a:solidFill>
                  <a:srgbClr val="000000"/>
                </a:solidFill>
              </a:rPr>
              <a:t>	CB 1 holds back the proportion R of depostis D, thus CB2 obtains </a:t>
            </a:r>
            <a:endParaRPr lang="de-DE" sz="2177" dirty="0">
              <a:solidFill>
                <a:srgbClr val="000000"/>
              </a:solidFill>
            </a:endParaRPr>
          </a:p>
          <a:p>
            <a:r>
              <a:rPr lang="de-DE" sz="2177" dirty="0">
                <a:solidFill>
                  <a:srgbClr val="000000"/>
                </a:solidFill>
              </a:rPr>
              <a:t>		</a:t>
            </a:r>
            <a:r>
              <a:rPr lang="de-DE" sz="2177">
                <a:solidFill>
                  <a:srgbClr val="000000"/>
                </a:solidFill>
              </a:rPr>
              <a:t>(1-R)D new deposits</a:t>
            </a:r>
            <a:endParaRPr lang="de-DE" sz="2177" dirty="0">
              <a:solidFill>
                <a:srgbClr val="000000"/>
              </a:solidFill>
            </a:endParaRPr>
          </a:p>
          <a:p>
            <a:endParaRPr lang="de-DE" sz="2177" dirty="0">
              <a:solidFill>
                <a:srgbClr val="000000"/>
              </a:solidFill>
            </a:endParaRPr>
          </a:p>
          <a:p>
            <a:r>
              <a:rPr lang="de-DE" sz="2177" dirty="0">
                <a:solidFill>
                  <a:srgbClr val="000000"/>
                </a:solidFill>
              </a:rPr>
              <a:t>→</a:t>
            </a:r>
            <a:r>
              <a:rPr lang="de-DE" sz="2177">
                <a:solidFill>
                  <a:srgbClr val="000000"/>
                </a:solidFill>
              </a:rPr>
              <a:t>	CB 2 holds back (1-R)RD of deposits, thus CB3 </a:t>
            </a:r>
            <a:endParaRPr lang="de-DE" sz="2177" dirty="0">
              <a:solidFill>
                <a:srgbClr val="000000"/>
              </a:solidFill>
            </a:endParaRPr>
          </a:p>
          <a:p>
            <a:r>
              <a:rPr lang="de-DE" sz="2177" dirty="0">
                <a:solidFill>
                  <a:srgbClr val="000000"/>
                </a:solidFill>
              </a:rPr>
              <a:t>		</a:t>
            </a:r>
            <a:r>
              <a:rPr lang="de-DE" sz="2177">
                <a:solidFill>
                  <a:srgbClr val="000000"/>
                </a:solidFill>
              </a:rPr>
              <a:t>(1-R)(1-R)D new deposits	 …..</a:t>
            </a:r>
            <a:endParaRPr lang="de-DE" sz="2177" dirty="0">
              <a:solidFill>
                <a:srgbClr val="000000"/>
              </a:solidFill>
            </a:endParaRPr>
          </a:p>
          <a:p>
            <a:r>
              <a:rPr lang="de-DE" sz="2177" dirty="0">
                <a:solidFill>
                  <a:srgbClr val="000000"/>
                </a:solidFill>
              </a:rPr>
              <a:t>									.</a:t>
            </a:r>
          </a:p>
          <a:p>
            <a:r>
              <a:rPr lang="de-DE" sz="2177" dirty="0">
                <a:solidFill>
                  <a:srgbClr val="000000"/>
                </a:solidFill>
              </a:rPr>
              <a:t>									.</a:t>
            </a:r>
          </a:p>
          <a:p>
            <a:r>
              <a:rPr lang="de-DE" sz="2177" dirty="0">
                <a:solidFill>
                  <a:srgbClr val="000000"/>
                </a:solidFill>
              </a:rPr>
              <a:t>→</a:t>
            </a:r>
            <a:r>
              <a:rPr lang="de-DE" sz="2177">
                <a:solidFill>
                  <a:srgbClr val="000000"/>
                </a:solidFill>
              </a:rPr>
              <a:t>	Total amount of new deposits:</a:t>
            </a:r>
            <a:endParaRPr lang="de-DE" sz="2177" dirty="0">
              <a:solidFill>
                <a:srgbClr val="000000"/>
              </a:solidFill>
            </a:endParaRPr>
          </a:p>
          <a:p>
            <a:endParaRPr lang="de-DE" sz="2177" dirty="0">
              <a:solidFill>
                <a:srgbClr val="000000"/>
              </a:solidFill>
            </a:endParaRPr>
          </a:p>
          <a:p>
            <a:r>
              <a:rPr lang="de-DE" sz="2177" dirty="0">
                <a:solidFill>
                  <a:srgbClr val="000000"/>
                </a:solidFill>
              </a:rPr>
              <a:t>				</a:t>
            </a:r>
            <a:r>
              <a:rPr lang="de-DE" sz="2177">
                <a:solidFill>
                  <a:srgbClr val="000000"/>
                </a:solidFill>
              </a:rPr>
              <a:t>[(1-R)+(1-R)</a:t>
            </a:r>
            <a:r>
              <a:rPr lang="de-DE" sz="2177" baseline="30000" dirty="0">
                <a:solidFill>
                  <a:srgbClr val="000000"/>
                </a:solidFill>
              </a:rPr>
              <a:t>2</a:t>
            </a:r>
            <a:r>
              <a:rPr lang="de-DE" sz="2177">
                <a:solidFill>
                  <a:srgbClr val="000000"/>
                </a:solidFill>
              </a:rPr>
              <a:t>+(1-R)</a:t>
            </a:r>
            <a:r>
              <a:rPr lang="de-DE" sz="2177" baseline="30000" dirty="0">
                <a:solidFill>
                  <a:srgbClr val="000000"/>
                </a:solidFill>
              </a:rPr>
              <a:t>3</a:t>
            </a:r>
            <a:r>
              <a:rPr lang="de-DE" sz="2177" dirty="0">
                <a:solidFill>
                  <a:srgbClr val="000000"/>
                </a:solidFill>
              </a:rPr>
              <a:t>+….]D=D/r</a:t>
            </a:r>
          </a:p>
          <a:p>
            <a:endParaRPr lang="de-DE" sz="2177" dirty="0">
              <a:solidFill>
                <a:srgbClr val="000000"/>
              </a:solidFill>
            </a:endParaRPr>
          </a:p>
          <a:p>
            <a:r>
              <a:rPr lang="de-DE" sz="2177" dirty="0">
                <a:solidFill>
                  <a:srgbClr val="000000"/>
                </a:solidFill>
              </a:rPr>
              <a:t>→	</a:t>
            </a:r>
            <a:r>
              <a:rPr lang="de-DE" sz="2177">
                <a:solidFill>
                  <a:srgbClr val="000000"/>
                </a:solidFill>
              </a:rPr>
              <a:t>1/R is called the „money multiplier“</a:t>
            </a:r>
            <a:endParaRPr lang="de-DE" sz="2177" dirty="0">
              <a:solidFill>
                <a:srgbClr val="000000"/>
              </a:solidFill>
            </a:endParaRPr>
          </a:p>
        </p:txBody>
      </p:sp>
      <p:sp>
        <p:nvSpPr>
          <p:cNvPr id="6" name="Rechteck 5">
            <a:extLst>
              <a:ext uri="{FF2B5EF4-FFF2-40B4-BE49-F238E27FC236}">
                <a16:creationId xmlns:a16="http://schemas.microsoft.com/office/drawing/2014/main" id="{E4260B0A-0C60-41EA-AFB0-954C4B04972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05677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140838" y="137903"/>
            <a:ext cx="5190237" cy="564050"/>
          </a:xfrm>
          <a:prstGeom prst="rect">
            <a:avLst/>
          </a:prstGeom>
          <a:noFill/>
          <a:ln>
            <a:noFill/>
          </a:ln>
        </p:spPr>
        <p:txBody>
          <a:bodyPr vert="horz" wrap="none" lIns="81646" tIns="40823" rIns="81646" bIns="40823" anchorCtr="0" compatLnSpc="0">
            <a:spAutoFit/>
          </a:bodyPr>
          <a:lstStyle/>
          <a:p>
            <a:r>
              <a:rPr lang="de-DE" sz="3266" b="1"/>
              <a:t>Monetary policy of the ECB</a:t>
            </a:r>
            <a:endParaRPr lang="de-DE" sz="3266" dirty="0"/>
          </a:p>
        </p:txBody>
      </p:sp>
      <p:sp>
        <p:nvSpPr>
          <p:cNvPr id="4" name="Textfeld 3"/>
          <p:cNvSpPr txBox="1"/>
          <p:nvPr/>
        </p:nvSpPr>
        <p:spPr>
          <a:xfrm>
            <a:off x="721375" y="900527"/>
            <a:ext cx="10649531" cy="2408732"/>
          </a:xfrm>
          <a:prstGeom prst="rect">
            <a:avLst/>
          </a:prstGeom>
          <a:noFill/>
          <a:ln>
            <a:noFill/>
          </a:ln>
        </p:spPr>
        <p:txBody>
          <a:bodyPr vert="horz" wrap="square" lIns="81646" tIns="40823" rIns="81646" bIns="40823" anchorCtr="0" compatLnSpc="0">
            <a:noAutofit/>
          </a:bodyPr>
          <a:lstStyle/>
          <a:p>
            <a:endParaRPr lang="de-DE" sz="2540" dirty="0"/>
          </a:p>
          <a:p>
            <a:r>
              <a:rPr lang="en-US" sz="2540">
                <a:solidFill>
                  <a:srgbClr val="000000"/>
                </a:solidFill>
              </a:rPr>
              <a:t>The ECB’s Governing Council considers that price stability is best maintained by aiming for 2% inflation over the medium term. Inflation is measured by the Harmonised Index of Consumer Prices (HICP). The Governing Council’s commitment to the 2% target is symmetric. This means that we consider negative and positive deviations from the target to be equally undesirable. </a:t>
            </a:r>
            <a:endParaRPr lang="de-DE" sz="2540" dirty="0"/>
          </a:p>
        </p:txBody>
      </p:sp>
      <p:sp>
        <p:nvSpPr>
          <p:cNvPr id="9" name="Rechteck 8">
            <a:extLst>
              <a:ext uri="{FF2B5EF4-FFF2-40B4-BE49-F238E27FC236}">
                <a16:creationId xmlns:a16="http://schemas.microsoft.com/office/drawing/2014/main" id="{FE1059A1-F4A5-4B91-8372-147FAA2651F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65622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2509618" y="0"/>
            <a:ext cx="8064165" cy="564050"/>
          </a:xfrm>
          <a:prstGeom prst="rect">
            <a:avLst/>
          </a:prstGeom>
          <a:noFill/>
          <a:ln>
            <a:noFill/>
          </a:ln>
        </p:spPr>
        <p:txBody>
          <a:bodyPr vert="horz" wrap="none" lIns="81646" tIns="40823" rIns="81646" bIns="40823" anchorCtr="0" compatLnSpc="0">
            <a:spAutoFit/>
          </a:bodyPr>
          <a:lstStyle/>
          <a:p>
            <a:r>
              <a:rPr lang="de-DE" sz="3266" b="1"/>
              <a:t>Classical monetary instruments of the ECB</a:t>
            </a:r>
            <a:endParaRPr lang="de-DE" sz="3266" dirty="0"/>
          </a:p>
        </p:txBody>
      </p:sp>
      <p:sp>
        <p:nvSpPr>
          <p:cNvPr id="4" name="Textfeld 3"/>
          <p:cNvSpPr txBox="1"/>
          <p:nvPr/>
        </p:nvSpPr>
        <p:spPr>
          <a:xfrm>
            <a:off x="0" y="470631"/>
            <a:ext cx="12192000" cy="1791077"/>
          </a:xfrm>
          <a:prstGeom prst="rect">
            <a:avLst/>
          </a:prstGeom>
          <a:noFill/>
          <a:ln>
            <a:noFill/>
          </a:ln>
        </p:spPr>
        <p:txBody>
          <a:bodyPr vert="horz" wrap="square" lIns="81646" tIns="40823" rIns="81646" bIns="40823" anchorCtr="0" compatLnSpc="0">
            <a:noAutofit/>
          </a:bodyPr>
          <a:lstStyle/>
          <a:p>
            <a:endParaRPr lang="de-DE" sz="2177" dirty="0"/>
          </a:p>
          <a:p>
            <a:pPr marL="414772" indent="-414772">
              <a:buFont typeface="Arial" panose="020B0604020202020204" pitchFamily="34" charset="0"/>
              <a:buChar char="•"/>
            </a:pPr>
            <a:r>
              <a:rPr lang="de-DE" b="1" u="sng"/>
              <a:t>Main refinancing operations:</a:t>
            </a:r>
            <a:r>
              <a:rPr lang="de-DE"/>
              <a:t> 	</a:t>
            </a:r>
            <a:r>
              <a:rPr lang="en-US"/>
              <a:t>The main refinancing operations, with a weekly frequency and a 							maturity of one week, are the most important monetary policy 							instrument used by the Eurosystem for money market management.</a:t>
            </a:r>
          </a:p>
          <a:p>
            <a:pPr lvl="5"/>
            <a:r>
              <a:rPr lang="en-US"/>
              <a:t>		→ The main refinancing operations (MRO) rate is “in general” the 					key interest rate of the central bank for steering the money market</a:t>
            </a:r>
            <a:endParaRPr lang="de-DE" u="sng"/>
          </a:p>
          <a:p>
            <a:pPr marL="414772" indent="-414772">
              <a:buFont typeface="Arial" panose="020B0604020202020204" pitchFamily="34" charset="0"/>
              <a:buChar char="•"/>
            </a:pPr>
            <a:endParaRPr lang="de-DE" u="sng"/>
          </a:p>
          <a:p>
            <a:pPr marL="414772" indent="-414772">
              <a:buFont typeface="Arial" panose="020B0604020202020204" pitchFamily="34" charset="0"/>
              <a:buChar char="•"/>
            </a:pPr>
            <a:endParaRPr lang="de-DE" sz="2177" u="sng" dirty="0"/>
          </a:p>
          <a:p>
            <a:pPr marL="414772" indent="-414772">
              <a:buFont typeface="Arial" panose="020B0604020202020204" pitchFamily="34" charset="0"/>
              <a:buChar char="•"/>
            </a:pPr>
            <a:endParaRPr lang="de-DE" sz="2177" u="sng" dirty="0"/>
          </a:p>
          <a:p>
            <a:endParaRPr lang="de-DE" sz="2177" dirty="0"/>
          </a:p>
        </p:txBody>
      </p:sp>
      <p:sp>
        <p:nvSpPr>
          <p:cNvPr id="8" name="Rechteck 7">
            <a:extLst>
              <a:ext uri="{FF2B5EF4-FFF2-40B4-BE49-F238E27FC236}">
                <a16:creationId xmlns:a16="http://schemas.microsoft.com/office/drawing/2014/main" id="{A196F91D-C5B8-4A6E-A3C1-D1DD4AEF285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1512902C-CDA8-0981-82A4-1F1313C26448}"/>
              </a:ext>
            </a:extLst>
          </p:cNvPr>
          <p:cNvSpPr txBox="1"/>
          <p:nvPr/>
        </p:nvSpPr>
        <p:spPr>
          <a:xfrm>
            <a:off x="0" y="2077027"/>
            <a:ext cx="12192000" cy="2334583"/>
          </a:xfrm>
          <a:prstGeom prst="rect">
            <a:avLst/>
          </a:prstGeom>
          <a:noFill/>
          <a:ln>
            <a:noFill/>
          </a:ln>
        </p:spPr>
        <p:txBody>
          <a:bodyPr vert="horz" wrap="square" lIns="81646" tIns="40823" rIns="81646" bIns="40823" anchorCtr="0" compatLnSpc="0">
            <a:noAutofit/>
          </a:bodyPr>
          <a:lstStyle/>
          <a:p>
            <a:endParaRPr lang="de-DE" dirty="0"/>
          </a:p>
          <a:p>
            <a:pPr marL="311079" indent="-311079">
              <a:buFont typeface="Arial" panose="020B0604020202020204" pitchFamily="34" charset="0"/>
              <a:buChar char="•"/>
            </a:pPr>
            <a:r>
              <a:rPr lang="de-DE" b="1"/>
              <a:t>Deposit facility</a:t>
            </a:r>
            <a:r>
              <a:rPr lang="de-DE"/>
              <a:t>: 	</a:t>
            </a:r>
            <a:r>
              <a:rPr lang="en-US"/>
              <a:t>The deposit facility rate is one of the three interest rates the ECB sets every six weeks as part of its 				monetary policy. The rate defines the interest banks receive for depositing money with the central 				bank overnight.</a:t>
            </a:r>
            <a:endParaRPr lang="de-DE" dirty="0"/>
          </a:p>
          <a:p>
            <a:pPr marL="311079" indent="-311079">
              <a:buFont typeface="Arial" panose="020B0604020202020204" pitchFamily="34" charset="0"/>
              <a:buChar char="•"/>
            </a:pPr>
            <a:endParaRPr lang="de-DE" dirty="0"/>
          </a:p>
          <a:p>
            <a:pPr marL="311079" indent="-311079">
              <a:buFont typeface="Arial" panose="020B0604020202020204" pitchFamily="34" charset="0"/>
              <a:buChar char="•"/>
            </a:pPr>
            <a:r>
              <a:rPr lang="de-DE" b="1"/>
              <a:t>Marginal lending facility</a:t>
            </a:r>
            <a:r>
              <a:rPr lang="de-DE"/>
              <a:t>: </a:t>
            </a:r>
            <a:r>
              <a:rPr lang="en-US"/>
              <a:t>The marginal lending facility rate is the interest rate banks pay when they borrow from the ECB 				  overnight. When they do this, they have to provide collateral, for example securities, to guarantee 				  that the money will be paid back.</a:t>
            </a:r>
            <a:endParaRPr lang="de-DE" dirty="0"/>
          </a:p>
          <a:p>
            <a:endParaRPr lang="de-DE" dirty="0"/>
          </a:p>
          <a:p>
            <a:endParaRPr lang="de-DE" dirty="0"/>
          </a:p>
        </p:txBody>
      </p:sp>
      <p:sp>
        <p:nvSpPr>
          <p:cNvPr id="5" name="Textfeld 4">
            <a:extLst>
              <a:ext uri="{FF2B5EF4-FFF2-40B4-BE49-F238E27FC236}">
                <a16:creationId xmlns:a16="http://schemas.microsoft.com/office/drawing/2014/main" id="{B77F9ACA-9C87-C4C1-9F4E-9ADCB46FD202}"/>
              </a:ext>
            </a:extLst>
          </p:cNvPr>
          <p:cNvSpPr txBox="1"/>
          <p:nvPr/>
        </p:nvSpPr>
        <p:spPr>
          <a:xfrm>
            <a:off x="250274" y="4736866"/>
            <a:ext cx="8265159" cy="646331"/>
          </a:xfrm>
          <a:prstGeom prst="rect">
            <a:avLst/>
          </a:prstGeom>
          <a:noFill/>
        </p:spPr>
        <p:txBody>
          <a:bodyPr wrap="square">
            <a:spAutoFit/>
          </a:bodyPr>
          <a:lstStyle/>
          <a:p>
            <a:r>
              <a:rPr lang="de-DE" b="1" u="sng"/>
              <a:t>Minimum reserve:</a:t>
            </a:r>
            <a:r>
              <a:rPr lang="de-DE" b="1"/>
              <a:t>	 </a:t>
            </a:r>
            <a:r>
              <a:rPr lang="en-US"/>
              <a:t>The minimum amount of reserves a credit institution is required to 		  hold with a central bank. </a:t>
            </a:r>
            <a:endParaRPr lang="de-DE" dirty="0"/>
          </a:p>
        </p:txBody>
      </p:sp>
    </p:spTree>
    <p:extLst>
      <p:ext uri="{BB962C8B-B14F-4D97-AF65-F5344CB8AC3E}">
        <p14:creationId xmlns:p14="http://schemas.microsoft.com/office/powerpoint/2010/main" val="3020774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813262" y="9297"/>
            <a:ext cx="379733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Monetary policy in practice</a:t>
            </a:r>
            <a:endParaRPr lang="de-DE" sz="2400" b="1" dirty="0">
              <a:solidFill>
                <a:srgbClr val="000000"/>
              </a:solidFill>
              <a:latin typeface="Sparkasse Rg" pitchFamily="34" charset="0"/>
            </a:endParaRPr>
          </a:p>
        </p:txBody>
      </p:sp>
      <p:sp>
        <p:nvSpPr>
          <p:cNvPr id="5" name="Text Box 2">
            <a:extLst>
              <a:ext uri="{FF2B5EF4-FFF2-40B4-BE49-F238E27FC236}">
                <a16:creationId xmlns:a16="http://schemas.microsoft.com/office/drawing/2014/main" id="{7695E815-8449-4C77-AC70-4E1E1EF46910}"/>
              </a:ext>
            </a:extLst>
          </p:cNvPr>
          <p:cNvSpPr txBox="1">
            <a:spLocks noChangeArrowheads="1"/>
          </p:cNvSpPr>
          <p:nvPr/>
        </p:nvSpPr>
        <p:spPr bwMode="auto">
          <a:xfrm>
            <a:off x="-1" y="399830"/>
            <a:ext cx="12192001" cy="5178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42900" indent="-342900" eaLnBrk="1" hangingPunct="1">
              <a:buFont typeface="Arial" panose="020B0604020202020204" pitchFamily="34" charset="0"/>
              <a:buChar char="•"/>
            </a:pPr>
            <a:r>
              <a:rPr lang="de-DE">
                <a:solidFill>
                  <a:schemeClr val="tx1"/>
                </a:solidFill>
              </a:rPr>
              <a:t>Modern central banks try to influence via thir interest rate policy the economic performance of the economy. But in practice „directly“ they can only influence the short-term interest rates of the financial markets. Therefore in Europe the ECB has the aim to „steer“ the ESTR (Euro short term rate). ESTR represents the interest rate level of the overnight interbank interest rate in the european banking sector.</a:t>
            </a:r>
            <a:endParaRPr lang="de-DE" dirty="0">
              <a:solidFill>
                <a:schemeClr val="tx1"/>
              </a:solidFill>
            </a:endParaRPr>
          </a:p>
          <a:p>
            <a:pPr marL="342900" indent="-342900" eaLnBrk="1" hangingPunct="1">
              <a:buFont typeface="Arial" panose="020B0604020202020204" pitchFamily="34" charset="0"/>
              <a:buChar char="•"/>
            </a:pPr>
            <a:endParaRPr lang="de-DE" dirty="0">
              <a:solidFill>
                <a:schemeClr val="tx1"/>
              </a:solidFill>
            </a:endParaRPr>
          </a:p>
          <a:p>
            <a:pPr marL="800100" lvl="1" indent="-342900" eaLnBrk="1" hangingPunct="1">
              <a:buFont typeface="Wingdings" panose="05000000000000000000" pitchFamily="2" charset="2"/>
              <a:buChar char="Ø"/>
            </a:pPr>
            <a:r>
              <a:rPr lang="de-DE" u="sng">
                <a:solidFill>
                  <a:schemeClr val="tx1"/>
                </a:solidFill>
              </a:rPr>
              <a:t>Classical effect of an key interest rate cut of  the central bank:</a:t>
            </a:r>
            <a:endParaRPr lang="de-DE" u="sng" dirty="0">
              <a:solidFill>
                <a:schemeClr val="tx1"/>
              </a:solidFill>
            </a:endParaRPr>
          </a:p>
          <a:p>
            <a:pPr marL="1257300" lvl="2" indent="-342900" eaLnBrk="1" hangingPunct="1">
              <a:buFont typeface="Wingdings" panose="05000000000000000000" pitchFamily="2" charset="2"/>
              <a:buChar char="Ø"/>
            </a:pPr>
            <a:r>
              <a:rPr lang="de-DE">
                <a:solidFill>
                  <a:schemeClr val="tx1"/>
                </a:solidFill>
                <a:cs typeface="Times New Roman" pitchFamily="18" charset="0"/>
              </a:rPr>
              <a:t>Short term interest rate↓	→Shifting investments to longer term bonds with higher interest rates</a:t>
            </a:r>
          </a:p>
          <a:p>
            <a:pPr marL="1257300" lvl="2" indent="-342900" eaLnBrk="1" hangingPunct="1">
              <a:buFont typeface="Wingdings" panose="05000000000000000000" pitchFamily="2" charset="2"/>
              <a:buChar char="Ø"/>
            </a:pPr>
            <a:endParaRPr lang="de-DE" dirty="0">
              <a:solidFill>
                <a:schemeClr val="tx1"/>
              </a:solidFill>
              <a:cs typeface="Times New Roman" pitchFamily="18" charset="0"/>
            </a:endParaRPr>
          </a:p>
          <a:p>
            <a:pPr marL="1714500" lvl="3" indent="-342900" eaLnBrk="1" hangingPunct="1">
              <a:buFont typeface="Wingdings" panose="05000000000000000000" pitchFamily="2" charset="2"/>
              <a:buChar char="Ø"/>
            </a:pPr>
            <a:r>
              <a:rPr lang="de-DE">
                <a:solidFill>
                  <a:schemeClr val="tx1"/>
                </a:solidFill>
                <a:cs typeface="Times New Roman" pitchFamily="18" charset="0"/>
              </a:rPr>
              <a:t>Prices of longer term bonds increase</a:t>
            </a:r>
            <a:r>
              <a:rPr lang="de-DE" dirty="0">
                <a:solidFill>
                  <a:schemeClr val="tx1"/>
                </a:solidFill>
              </a:rPr>
              <a:t>	→</a:t>
            </a:r>
            <a:r>
              <a:rPr lang="de-DE">
                <a:solidFill>
                  <a:schemeClr val="tx1"/>
                </a:solidFill>
              </a:rPr>
              <a:t>	Adjustment of interest rates over different 												maturities</a:t>
            </a:r>
          </a:p>
          <a:p>
            <a:pPr marL="1714500" lvl="3" indent="-342900" eaLnBrk="1" hangingPunct="1">
              <a:buFont typeface="Wingdings" panose="05000000000000000000" pitchFamily="2" charset="2"/>
              <a:buChar char="Ø"/>
            </a:pPr>
            <a:endParaRPr lang="de-DE" dirty="0">
              <a:solidFill>
                <a:schemeClr val="tx1"/>
              </a:solidFill>
            </a:endParaRPr>
          </a:p>
          <a:p>
            <a:pPr marL="342900" indent="-342900" eaLnBrk="1" hangingPunct="1">
              <a:buFont typeface="Arial" panose="020B0604020202020204" pitchFamily="34" charset="0"/>
              <a:buChar char="•"/>
            </a:pPr>
            <a:r>
              <a:rPr lang="de-DE" b="1" u="sng">
                <a:solidFill>
                  <a:schemeClr val="tx1"/>
                </a:solidFill>
              </a:rPr>
              <a:t>But</a:t>
            </a:r>
            <a:r>
              <a:rPr lang="de-DE">
                <a:solidFill>
                  <a:schemeClr val="tx1"/>
                </a:solidFill>
              </a:rPr>
              <a:t> „in general“ we will have a difference between interest rates for</a:t>
            </a:r>
          </a:p>
          <a:p>
            <a:pPr eaLnBrk="1" hangingPunct="1"/>
            <a:r>
              <a:rPr lang="de-DE">
                <a:solidFill>
                  <a:schemeClr val="tx1"/>
                </a:solidFill>
              </a:rPr>
              <a:t>     different maturities. This relationship is called </a:t>
            </a:r>
            <a:r>
              <a:rPr lang="de-DE" b="1" err="1">
                <a:solidFill>
                  <a:schemeClr val="tx1"/>
                </a:solidFill>
              </a:rPr>
              <a:t>Yield</a:t>
            </a:r>
            <a:r>
              <a:rPr lang="de-DE" b="1">
                <a:solidFill>
                  <a:schemeClr val="tx1"/>
                </a:solidFill>
              </a:rPr>
              <a:t> Curve</a:t>
            </a:r>
            <a:r>
              <a:rPr lang="de-DE" dirty="0">
                <a:solidFill>
                  <a:schemeClr val="tx1"/>
                </a:solidFill>
              </a:rPr>
              <a:t>.</a:t>
            </a:r>
          </a:p>
        </p:txBody>
      </p:sp>
      <p:sp>
        <p:nvSpPr>
          <p:cNvPr id="8" name="Rechteck 7">
            <a:extLst>
              <a:ext uri="{FF2B5EF4-FFF2-40B4-BE49-F238E27FC236}">
                <a16:creationId xmlns:a16="http://schemas.microsoft.com/office/drawing/2014/main" id="{471C79C4-F88A-411B-94C3-F555C85A772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82333419"/>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8"/>
            <a:ext cx="9501866" cy="457033"/>
          </a:xfrm>
          <a:prstGeom prst="rect">
            <a:avLst/>
          </a:prstGeom>
          <a:noFill/>
          <a:ln>
            <a:noFill/>
          </a:ln>
        </p:spPr>
        <p:txBody>
          <a:bodyPr vert="horz" wrap="none" lIns="81646" tIns="40823" rIns="81646" bIns="40823" anchorCtr="0" compatLnSpc="0">
            <a:spAutoFit/>
          </a:bodyPr>
          <a:lstStyle/>
          <a:p>
            <a:r>
              <a:rPr lang="de-DE" sz="2540" b="1"/>
              <a:t>Classical effect of monetary policy via consumption and investment</a:t>
            </a:r>
            <a:endParaRPr lang="de-DE" sz="2540" dirty="0"/>
          </a:p>
        </p:txBody>
      </p:sp>
      <p:sp>
        <p:nvSpPr>
          <p:cNvPr id="4" name="Textfeld 3"/>
          <p:cNvSpPr txBox="1"/>
          <p:nvPr/>
        </p:nvSpPr>
        <p:spPr>
          <a:xfrm>
            <a:off x="254562" y="717481"/>
            <a:ext cx="8354483" cy="5094890"/>
          </a:xfrm>
          <a:prstGeom prst="rect">
            <a:avLst/>
          </a:prstGeom>
          <a:noFill/>
          <a:ln>
            <a:noFill/>
          </a:ln>
        </p:spPr>
        <p:txBody>
          <a:bodyPr vert="horz" wrap="square" lIns="81646" tIns="40823" rIns="81646" bIns="40823" anchorCtr="0" compatLnSpc="0">
            <a:noAutofit/>
          </a:bodyPr>
          <a:lstStyle/>
          <a:p>
            <a:r>
              <a:rPr lang="de-DE" sz="1996"/>
              <a:t>In general, we assume that the central bank can influence directly and indirectly the interest rates in the economy:</a:t>
            </a:r>
            <a:endParaRPr lang="de-DE" sz="1996" dirty="0"/>
          </a:p>
          <a:p>
            <a:endParaRPr lang="de-DE" sz="1996" dirty="0"/>
          </a:p>
          <a:p>
            <a:r>
              <a:rPr lang="de-DE" sz="1996"/>
              <a:t>Cutting interest rates will in general expand credit demand:</a:t>
            </a:r>
            <a:endParaRPr lang="de-DE" sz="1996" dirty="0"/>
          </a:p>
          <a:p>
            <a:endParaRPr lang="de-DE" sz="1996" dirty="0"/>
          </a:p>
          <a:p>
            <a:r>
              <a:rPr lang="de-DE" sz="1996"/>
              <a:t>→ expands credit based investment and consumption</a:t>
            </a:r>
            <a:endParaRPr lang="de-DE" sz="1996" dirty="0"/>
          </a:p>
          <a:p>
            <a:endParaRPr lang="de-DE" sz="1996" dirty="0"/>
          </a:p>
          <a:p>
            <a:r>
              <a:rPr lang="de-DE" sz="1996"/>
              <a:t>→ increase the utilization of production, which pushes economic growth</a:t>
            </a:r>
            <a:endParaRPr lang="de-DE" sz="1996" dirty="0"/>
          </a:p>
          <a:p>
            <a:endParaRPr lang="de-DE" sz="1996" dirty="0"/>
          </a:p>
          <a:p>
            <a:r>
              <a:rPr lang="de-DE" sz="1996"/>
              <a:t>→ but, if the economy starts to produce at the limit of their capacity, profits will                start to stagnate or expected profits will even fall.</a:t>
            </a:r>
          </a:p>
          <a:p>
            <a:endParaRPr lang="de-DE" sz="1996" dirty="0"/>
          </a:p>
          <a:p>
            <a:r>
              <a:rPr lang="de-DE" sz="1996"/>
              <a:t>→ pushing liqudity via low interest rates will not increase investment anymore</a:t>
            </a:r>
          </a:p>
          <a:p>
            <a:endParaRPr lang="de-DE" sz="1996" dirty="0"/>
          </a:p>
          <a:p>
            <a:r>
              <a:rPr lang="de-DE" sz="1996"/>
              <a:t>→ in the end pushing liquity and increasing the amount of money only creates inflation</a:t>
            </a:r>
            <a:endParaRPr lang="de-DE" sz="1996" dirty="0"/>
          </a:p>
        </p:txBody>
      </p:sp>
      <p:sp>
        <p:nvSpPr>
          <p:cNvPr id="10" name="Rechteck 9">
            <a:extLst>
              <a:ext uri="{FF2B5EF4-FFF2-40B4-BE49-F238E27FC236}">
                <a16:creationId xmlns:a16="http://schemas.microsoft.com/office/drawing/2014/main" id="{EA51E145-7BEC-4532-BD76-9C6C22414FA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34140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472554" y="215126"/>
            <a:ext cx="10486045" cy="613294"/>
          </a:xfrm>
          <a:prstGeom prst="rect">
            <a:avLst/>
          </a:prstGeom>
          <a:noFill/>
          <a:ln>
            <a:noFill/>
          </a:ln>
        </p:spPr>
        <p:txBody>
          <a:bodyPr vert="horz" wrap="none" lIns="81646" tIns="40823" rIns="81646" bIns="40823" anchorCtr="0" compatLnSpc="0">
            <a:spAutoFit/>
          </a:bodyPr>
          <a:lstStyle/>
          <a:p>
            <a:r>
              <a:rPr lang="de-DE" sz="3600" b="1"/>
              <a:t>Classical effect of monetary policy via stock markets</a:t>
            </a:r>
            <a:endParaRPr lang="de-DE" sz="3266" dirty="0"/>
          </a:p>
        </p:txBody>
      </p:sp>
      <p:sp>
        <p:nvSpPr>
          <p:cNvPr id="4" name="Textfeld 3"/>
          <p:cNvSpPr txBox="1"/>
          <p:nvPr/>
        </p:nvSpPr>
        <p:spPr>
          <a:xfrm>
            <a:off x="61729" y="1003087"/>
            <a:ext cx="8883125" cy="5094890"/>
          </a:xfrm>
          <a:prstGeom prst="rect">
            <a:avLst/>
          </a:prstGeom>
          <a:noFill/>
          <a:ln>
            <a:noFill/>
          </a:ln>
        </p:spPr>
        <p:txBody>
          <a:bodyPr vert="horz" wrap="square" lIns="81646" tIns="40823" rIns="81646" bIns="40823" anchorCtr="0" compatLnSpc="0">
            <a:noAutofit/>
          </a:bodyPr>
          <a:lstStyle/>
          <a:p>
            <a:r>
              <a:rPr lang="de-DE" sz="1996"/>
              <a:t>Interest rate cut of the central bank</a:t>
            </a:r>
            <a:endParaRPr lang="de-DE" sz="1996" dirty="0"/>
          </a:p>
          <a:p>
            <a:r>
              <a:rPr lang="de-DE" sz="1996" dirty="0"/>
              <a:t> </a:t>
            </a:r>
          </a:p>
          <a:p>
            <a:r>
              <a:rPr lang="de-DE" sz="1996"/>
              <a:t>→ Yields of bonds decline.</a:t>
            </a:r>
            <a:endParaRPr lang="de-DE" sz="1996" dirty="0"/>
          </a:p>
          <a:p>
            <a:endParaRPr lang="de-DE" sz="1996" dirty="0"/>
          </a:p>
          <a:p>
            <a:r>
              <a:rPr lang="de-DE" sz="1996"/>
              <a:t>→ In the short run, stock investments are more attractive than n investment in bonds</a:t>
            </a:r>
          </a:p>
          <a:p>
            <a:endParaRPr lang="de-DE" sz="1996" dirty="0"/>
          </a:p>
          <a:p>
            <a:r>
              <a:rPr lang="de-DE" sz="1996"/>
              <a:t>→ This will in general will increase stock market prices until yields at the bond market and the stock market will adjust.</a:t>
            </a:r>
          </a:p>
          <a:p>
            <a:endParaRPr lang="de-DE" sz="1996" dirty="0"/>
          </a:p>
          <a:p>
            <a:r>
              <a:rPr lang="de-DE" sz="1996"/>
              <a:t>→ Thus, via the increase of prices at capital markets income of investors will increase</a:t>
            </a:r>
          </a:p>
          <a:p>
            <a:endParaRPr lang="de-DE" sz="1996"/>
          </a:p>
          <a:p>
            <a:r>
              <a:rPr lang="de-DE" sz="1996"/>
              <a:t>→ increase of investment and consumption in general</a:t>
            </a:r>
          </a:p>
          <a:p>
            <a:endParaRPr lang="de-DE" sz="1996"/>
          </a:p>
          <a:p>
            <a:r>
              <a:rPr lang="de-DE" sz="1996"/>
              <a:t>→ … (see former slide!)</a:t>
            </a:r>
          </a:p>
          <a:p>
            <a:endParaRPr lang="de-DE" sz="1996" dirty="0"/>
          </a:p>
          <a:p>
            <a:r>
              <a:rPr lang="de-DE" sz="1996"/>
              <a:t>→ in the end pushing liquity and increasing the amount of money only creates inflation</a:t>
            </a:r>
            <a:endParaRPr lang="de-DE" sz="1996" dirty="0"/>
          </a:p>
        </p:txBody>
      </p:sp>
      <p:sp>
        <p:nvSpPr>
          <p:cNvPr id="7" name="Rechteck 6">
            <a:extLst>
              <a:ext uri="{FF2B5EF4-FFF2-40B4-BE49-F238E27FC236}">
                <a16:creationId xmlns:a16="http://schemas.microsoft.com/office/drawing/2014/main" id="{57057358-598A-4FD4-9920-D1DD663E64B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44852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071938" y="63002"/>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solidFill>
                  <a:srgbClr val="000000"/>
                </a:solidFill>
                <a:latin typeface="Sparkasse Rg" pitchFamily="34" charset="0"/>
              </a:rPr>
              <a:t>Yield curve: Market expectation theory (Example)</a:t>
            </a:r>
            <a:endParaRPr lang="de-DE" b="1" dirty="0">
              <a:solidFill>
                <a:srgbClr val="000000"/>
              </a:solidFill>
              <a:latin typeface="Sparkasse Rg" pitchFamily="34" charset="0"/>
            </a:endParaRPr>
          </a:p>
        </p:txBody>
      </p:sp>
      <p:sp>
        <p:nvSpPr>
          <p:cNvPr id="210948" name="Text Box 2"/>
          <p:cNvSpPr txBox="1">
            <a:spLocks noChangeArrowheads="1"/>
          </p:cNvSpPr>
          <p:nvPr/>
        </p:nvSpPr>
        <p:spPr bwMode="auto">
          <a:xfrm>
            <a:off x="7726" y="6203057"/>
            <a:ext cx="12192000" cy="5919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800">
                <a:solidFill>
                  <a:schemeClr val="tx1"/>
                </a:solidFill>
              </a:rPr>
              <a:t>→ </a:t>
            </a:r>
            <a:r>
              <a:rPr lang="de-DE" sz="1800" b="1">
                <a:solidFill>
                  <a:schemeClr val="tx1"/>
                </a:solidFill>
              </a:rPr>
              <a:t>short term expected interest rate =</a:t>
            </a:r>
            <a:endParaRPr lang="de-DE" sz="1800" b="1" dirty="0">
              <a:solidFill>
                <a:schemeClr val="tx1"/>
              </a:solidFill>
            </a:endParaRPr>
          </a:p>
          <a:p>
            <a:pPr eaLnBrk="1" hangingPunct="1"/>
            <a:r>
              <a:rPr lang="de-DE" sz="1800" b="1">
                <a:solidFill>
                  <a:schemeClr val="tx1"/>
                </a:solidFill>
              </a:rPr>
              <a:t>     longterm interest rate + difference between long term and short term interest rates</a:t>
            </a:r>
            <a:endParaRPr lang="de-DE" sz="1900" b="1" dirty="0">
              <a:solidFill>
                <a:schemeClr val="tx1"/>
              </a:solidFill>
            </a:endParaRPr>
          </a:p>
        </p:txBody>
      </p:sp>
      <p:cxnSp>
        <p:nvCxnSpPr>
          <p:cNvPr id="3" name="Gerade Verbindung mit Pfeil 2">
            <a:extLst>
              <a:ext uri="{FF2B5EF4-FFF2-40B4-BE49-F238E27FC236}">
                <a16:creationId xmlns:a16="http://schemas.microsoft.com/office/drawing/2014/main" id="{3DD9729C-D1BE-4015-99DC-C200CFD4927B}"/>
              </a:ext>
            </a:extLst>
          </p:cNvPr>
          <p:cNvCxnSpPr>
            <a:cxnSpLocks/>
          </p:cNvCxnSpPr>
          <p:nvPr/>
        </p:nvCxnSpPr>
        <p:spPr>
          <a:xfrm flipH="1">
            <a:off x="1212980" y="2533040"/>
            <a:ext cx="3946047" cy="8434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513130D6-3975-40CE-B858-BA10FB059F1E}"/>
              </a:ext>
            </a:extLst>
          </p:cNvPr>
          <p:cNvCxnSpPr>
            <a:cxnSpLocks/>
          </p:cNvCxnSpPr>
          <p:nvPr/>
        </p:nvCxnSpPr>
        <p:spPr>
          <a:xfrm>
            <a:off x="5363799" y="2533040"/>
            <a:ext cx="4623954" cy="75964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hteck 1"/>
          <p:cNvSpPr/>
          <p:nvPr/>
        </p:nvSpPr>
        <p:spPr>
          <a:xfrm>
            <a:off x="7726" y="466938"/>
            <a:ext cx="5204976" cy="1077218"/>
          </a:xfrm>
          <a:prstGeom prst="rect">
            <a:avLst/>
          </a:prstGeom>
        </p:spPr>
        <p:txBody>
          <a:bodyPr wrap="square">
            <a:spAutoFit/>
          </a:bodyPr>
          <a:lstStyle/>
          <a:p>
            <a:r>
              <a:rPr lang="de-DE" sz="1600" dirty="0">
                <a:cs typeface="Times New Roman" pitchFamily="18" charset="0"/>
              </a:rPr>
              <a:t>i</a:t>
            </a:r>
            <a:r>
              <a:rPr lang="de-DE" sz="1600" baseline="-25000" dirty="0">
                <a:cs typeface="Times New Roman" pitchFamily="18" charset="0"/>
              </a:rPr>
              <a:t>1</a:t>
            </a:r>
            <a:r>
              <a:rPr lang="de-DE" sz="1600" dirty="0">
                <a:cs typeface="Times New Roman" pitchFamily="18" charset="0"/>
              </a:rPr>
              <a:t>:</a:t>
            </a:r>
            <a:r>
              <a:rPr lang="de-DE" sz="1600">
                <a:cs typeface="Times New Roman" pitchFamily="18" charset="0"/>
              </a:rPr>
              <a:t>	interest rate 1 year (</a:t>
            </a:r>
            <a:r>
              <a:rPr lang="de-DE" sz="1600" dirty="0">
                <a:cs typeface="Times New Roman" pitchFamily="18" charset="0"/>
              </a:rPr>
              <a:t>p.a.) 2%</a:t>
            </a:r>
          </a:p>
          <a:p>
            <a:r>
              <a:rPr lang="de-DE" sz="1600" dirty="0">
                <a:cs typeface="Times New Roman" pitchFamily="18" charset="0"/>
              </a:rPr>
              <a:t>i</a:t>
            </a:r>
            <a:r>
              <a:rPr lang="de-DE" sz="1600" baseline="-25000" dirty="0">
                <a:cs typeface="Times New Roman" pitchFamily="18" charset="0"/>
              </a:rPr>
              <a:t>2</a:t>
            </a:r>
            <a:r>
              <a:rPr lang="de-DE" sz="1600" dirty="0">
                <a:cs typeface="Times New Roman" pitchFamily="18" charset="0"/>
              </a:rPr>
              <a:t>:</a:t>
            </a:r>
            <a:r>
              <a:rPr lang="de-DE" sz="1600">
                <a:cs typeface="Times New Roman" pitchFamily="18" charset="0"/>
              </a:rPr>
              <a:t>	interest rate 2 years </a:t>
            </a:r>
            <a:r>
              <a:rPr lang="de-DE" sz="1600"/>
              <a:t>(</a:t>
            </a:r>
            <a:r>
              <a:rPr lang="de-DE" sz="1600" dirty="0"/>
              <a:t>p.a.) 4%</a:t>
            </a:r>
          </a:p>
          <a:p>
            <a:r>
              <a:rPr lang="de-DE" sz="1600" dirty="0"/>
              <a:t>i</a:t>
            </a:r>
            <a:r>
              <a:rPr lang="de-DE" sz="1600" baseline="-25000" dirty="0"/>
              <a:t>1</a:t>
            </a:r>
            <a:r>
              <a:rPr lang="de-DE" sz="1600" baseline="30000" dirty="0"/>
              <a:t>e</a:t>
            </a:r>
            <a:r>
              <a:rPr lang="de-DE" sz="1600" dirty="0"/>
              <a:t>:</a:t>
            </a:r>
            <a:r>
              <a:rPr lang="de-DE" sz="1600"/>
              <a:t>	expected</a:t>
            </a:r>
            <a:r>
              <a:rPr lang="de-DE" sz="1600">
                <a:cs typeface="Times New Roman" pitchFamily="18" charset="0"/>
              </a:rPr>
              <a:t> interest rate 1 year</a:t>
            </a:r>
            <a:r>
              <a:rPr lang="de-DE" sz="1600"/>
              <a:t> </a:t>
            </a:r>
            <a:r>
              <a:rPr lang="de-DE" sz="1600" dirty="0"/>
              <a:t>in </a:t>
            </a:r>
            <a:r>
              <a:rPr lang="de-DE" sz="1600"/>
              <a:t>1 year </a:t>
            </a:r>
            <a:r>
              <a:rPr lang="de-DE" sz="1600" dirty="0"/>
              <a:t>(p.a.)???</a:t>
            </a:r>
          </a:p>
          <a:p>
            <a:r>
              <a:rPr lang="de-DE" sz="1600"/>
              <a:t>	Investment 1 </a:t>
            </a:r>
            <a:r>
              <a:rPr lang="de-DE" sz="1600" dirty="0"/>
              <a:t>Euro</a:t>
            </a:r>
          </a:p>
        </p:txBody>
      </p:sp>
      <p:sp>
        <p:nvSpPr>
          <p:cNvPr id="7" name="Rechteck 6"/>
          <p:cNvSpPr/>
          <p:nvPr/>
        </p:nvSpPr>
        <p:spPr>
          <a:xfrm>
            <a:off x="4851702" y="465366"/>
            <a:ext cx="7340297" cy="646331"/>
          </a:xfrm>
          <a:prstGeom prst="rect">
            <a:avLst/>
          </a:prstGeom>
        </p:spPr>
        <p:txBody>
          <a:bodyPr wrap="square">
            <a:spAutoFit/>
          </a:bodyPr>
          <a:lstStyle/>
          <a:p>
            <a:r>
              <a:rPr lang="de-DE">
                <a:cs typeface="Times New Roman" pitchFamily="18" charset="0"/>
              </a:rPr>
              <a:t>Assume long term and short term investments are </a:t>
            </a:r>
            <a:r>
              <a:rPr lang="de-DE" b="1">
                <a:cs typeface="Times New Roman" pitchFamily="18" charset="0"/>
              </a:rPr>
              <a:t>perfect substitues</a:t>
            </a:r>
            <a:r>
              <a:rPr lang="de-DE">
                <a:cs typeface="Times New Roman" pitchFamily="18" charset="0"/>
              </a:rPr>
              <a:t>, investors are </a:t>
            </a:r>
            <a:r>
              <a:rPr lang="de-DE" b="1">
                <a:cs typeface="Times New Roman" pitchFamily="18" charset="0"/>
              </a:rPr>
              <a:t>risk neutral </a:t>
            </a:r>
            <a:r>
              <a:rPr lang="de-DE">
                <a:cs typeface="Times New Roman" pitchFamily="18" charset="0"/>
              </a:rPr>
              <a:t>and we have </a:t>
            </a:r>
            <a:r>
              <a:rPr lang="de-DE" b="1">
                <a:cs typeface="Times New Roman" pitchFamily="18" charset="0"/>
              </a:rPr>
              <a:t>perfect capital markets</a:t>
            </a:r>
            <a:endParaRPr lang="de-DE" b="1" dirty="0"/>
          </a:p>
        </p:txBody>
      </p:sp>
      <p:sp>
        <p:nvSpPr>
          <p:cNvPr id="4" name="Rechteck 3"/>
          <p:cNvSpPr/>
          <p:nvPr/>
        </p:nvSpPr>
        <p:spPr>
          <a:xfrm>
            <a:off x="4851703" y="2090562"/>
            <a:ext cx="786882" cy="369332"/>
          </a:xfrm>
          <a:prstGeom prst="rect">
            <a:avLst/>
          </a:prstGeom>
        </p:spPr>
        <p:txBody>
          <a:bodyPr wrap="none">
            <a:spAutoFit/>
          </a:bodyPr>
          <a:lstStyle/>
          <a:p>
            <a:r>
              <a:rPr lang="de-DE" dirty="0"/>
              <a:t>1 Euro</a:t>
            </a:r>
          </a:p>
        </p:txBody>
      </p:sp>
      <p:sp>
        <p:nvSpPr>
          <p:cNvPr id="11" name="Rechteck 10"/>
          <p:cNvSpPr/>
          <p:nvPr/>
        </p:nvSpPr>
        <p:spPr>
          <a:xfrm>
            <a:off x="2106693" y="2386748"/>
            <a:ext cx="1268296" cy="369332"/>
          </a:xfrm>
          <a:prstGeom prst="rect">
            <a:avLst/>
          </a:prstGeom>
        </p:spPr>
        <p:txBody>
          <a:bodyPr wrap="none">
            <a:spAutoFit/>
          </a:bodyPr>
          <a:lstStyle/>
          <a:p>
            <a:r>
              <a:rPr lang="de-DE"/>
              <a:t>Short term?</a:t>
            </a:r>
            <a:endParaRPr lang="de-DE" dirty="0"/>
          </a:p>
        </p:txBody>
      </p:sp>
      <p:sp>
        <p:nvSpPr>
          <p:cNvPr id="12" name="Rechteck 11"/>
          <p:cNvSpPr/>
          <p:nvPr/>
        </p:nvSpPr>
        <p:spPr>
          <a:xfrm>
            <a:off x="8726830" y="2265341"/>
            <a:ext cx="1255472" cy="369332"/>
          </a:xfrm>
          <a:prstGeom prst="rect">
            <a:avLst/>
          </a:prstGeom>
        </p:spPr>
        <p:txBody>
          <a:bodyPr wrap="none">
            <a:spAutoFit/>
          </a:bodyPr>
          <a:lstStyle/>
          <a:p>
            <a:r>
              <a:rPr lang="de-DE"/>
              <a:t>Long term?</a:t>
            </a:r>
            <a:endParaRPr lang="de-DE" dirty="0"/>
          </a:p>
        </p:txBody>
      </p:sp>
      <p:sp>
        <p:nvSpPr>
          <p:cNvPr id="16" name="Rechteck 15"/>
          <p:cNvSpPr/>
          <p:nvPr/>
        </p:nvSpPr>
        <p:spPr>
          <a:xfrm>
            <a:off x="4219175" y="2727593"/>
            <a:ext cx="2838820" cy="276999"/>
          </a:xfrm>
          <a:prstGeom prst="rect">
            <a:avLst/>
          </a:prstGeom>
        </p:spPr>
        <p:txBody>
          <a:bodyPr wrap="square">
            <a:spAutoFit/>
          </a:bodyPr>
          <a:lstStyle/>
          <a:p>
            <a:r>
              <a:rPr lang="de-DE" sz="1200">
                <a:cs typeface="Times New Roman" pitchFamily="18" charset="0"/>
              </a:rPr>
              <a:t>Compare the two investments1</a:t>
            </a:r>
            <a:endParaRPr lang="de-DE" sz="1200" b="1" dirty="0"/>
          </a:p>
        </p:txBody>
      </p:sp>
      <p:sp>
        <p:nvSpPr>
          <p:cNvPr id="29" name="Rechteck 28">
            <a:extLst>
              <a:ext uri="{FF2B5EF4-FFF2-40B4-BE49-F238E27FC236}">
                <a16:creationId xmlns:a16="http://schemas.microsoft.com/office/drawing/2014/main" id="{EC6D4F84-8416-4DF4-A422-83AE22050BC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9756356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09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p:bldP spid="2" grpId="0"/>
      <p:bldP spid="7" grpId="0"/>
      <p:bldP spid="4" grpId="0"/>
      <p:bldP spid="11" grpId="0"/>
      <p:bldP spid="12"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47042" y="91704"/>
            <a:ext cx="3688480" cy="564050"/>
          </a:xfrm>
          <a:prstGeom prst="rect">
            <a:avLst/>
          </a:prstGeom>
          <a:noFill/>
          <a:ln>
            <a:noFill/>
          </a:ln>
        </p:spPr>
        <p:txBody>
          <a:bodyPr vert="horz" wrap="none" lIns="81646" tIns="40823" rIns="81646" bIns="40823" anchorCtr="0" compatLnSpc="0">
            <a:spAutoFit/>
          </a:bodyPr>
          <a:lstStyle/>
          <a:p>
            <a:r>
              <a:rPr lang="de-DE" sz="3266"/>
              <a:t>Monetary aggregates</a:t>
            </a:r>
            <a:endParaRPr lang="de-DE" sz="3266" dirty="0"/>
          </a:p>
        </p:txBody>
      </p:sp>
      <p:sp>
        <p:nvSpPr>
          <p:cNvPr id="4" name="Textfeld 3"/>
          <p:cNvSpPr txBox="1"/>
          <p:nvPr/>
        </p:nvSpPr>
        <p:spPr>
          <a:xfrm>
            <a:off x="280136" y="881555"/>
            <a:ext cx="8883125" cy="5094890"/>
          </a:xfrm>
          <a:prstGeom prst="rect">
            <a:avLst/>
          </a:prstGeom>
          <a:noFill/>
          <a:ln>
            <a:noFill/>
          </a:ln>
        </p:spPr>
        <p:txBody>
          <a:bodyPr vert="horz" wrap="square" lIns="81646" tIns="40823" rIns="81646" bIns="40823" anchorCtr="0" compatLnSpc="0">
            <a:noAutofit/>
          </a:bodyPr>
          <a:lstStyle/>
          <a:p>
            <a:r>
              <a:rPr lang="de-DE" sz="2177"/>
              <a:t>M0</a:t>
            </a:r>
            <a:r>
              <a:rPr lang="de-DE" sz="2177" dirty="0"/>
              <a:t>	: </a:t>
            </a:r>
            <a:r>
              <a:rPr lang="de-DE" sz="2177"/>
              <a:t>	cash	(not defined in the Eurozone)</a:t>
            </a:r>
            <a:endParaRPr lang="de-DE" sz="2177" dirty="0"/>
          </a:p>
          <a:p>
            <a:endParaRPr lang="de-DE" sz="2177" dirty="0"/>
          </a:p>
          <a:p>
            <a:r>
              <a:rPr lang="de-DE" sz="2177" dirty="0"/>
              <a:t>M1	:</a:t>
            </a:r>
            <a:r>
              <a:rPr lang="de-DE" sz="2177"/>
              <a:t>	</a:t>
            </a:r>
            <a:r>
              <a:rPr lang="en-US" sz="2177"/>
              <a:t>The sum of currency in circulation and overnight deposits 		(cash + sight deposits)</a:t>
            </a:r>
            <a:endParaRPr lang="de-DE" sz="2177" dirty="0"/>
          </a:p>
          <a:p>
            <a:r>
              <a:rPr lang="de-DE" sz="2177" dirty="0"/>
              <a:t>	 </a:t>
            </a:r>
          </a:p>
          <a:p>
            <a:r>
              <a:rPr lang="de-DE" sz="2177" dirty="0"/>
              <a:t>M2	:</a:t>
            </a:r>
            <a:r>
              <a:rPr lang="de-DE" sz="2177"/>
              <a:t>	</a:t>
            </a:r>
            <a:r>
              <a:rPr lang="en-US" sz="2177"/>
              <a:t>M1 +</a:t>
            </a:r>
          </a:p>
          <a:p>
            <a:r>
              <a:rPr lang="en-US" sz="2177"/>
              <a:t>		deposits redeemable at notice of up to three months and 			deposits with an agreed maturity of up to two years</a:t>
            </a:r>
            <a:endParaRPr lang="de-DE" sz="2177" dirty="0"/>
          </a:p>
          <a:p>
            <a:endParaRPr lang="de-DE" sz="2177" dirty="0"/>
          </a:p>
          <a:p>
            <a:r>
              <a:rPr lang="de-DE" sz="2177" dirty="0"/>
              <a:t>M3	:</a:t>
            </a:r>
            <a:r>
              <a:rPr lang="de-DE" sz="2177"/>
              <a:t>	</a:t>
            </a:r>
            <a:r>
              <a:rPr lang="en-US" sz="2177"/>
              <a:t>M2 +</a:t>
            </a:r>
          </a:p>
          <a:p>
            <a:r>
              <a:rPr lang="en-US" sz="2177"/>
              <a:t>		repurchase agreements,</a:t>
            </a:r>
          </a:p>
          <a:p>
            <a:r>
              <a:rPr lang="en-US" sz="2177"/>
              <a:t>		money market fund shares/units 	and</a:t>
            </a:r>
          </a:p>
          <a:p>
            <a:r>
              <a:rPr lang="en-US" sz="2177"/>
              <a:t>		debt securities with a maturity of up to two years.</a:t>
            </a:r>
            <a:endParaRPr lang="de-DE" sz="2177" dirty="0"/>
          </a:p>
        </p:txBody>
      </p:sp>
      <p:sp>
        <p:nvSpPr>
          <p:cNvPr id="9" name="Rechteck 8">
            <a:extLst>
              <a:ext uri="{FF2B5EF4-FFF2-40B4-BE49-F238E27FC236}">
                <a16:creationId xmlns:a16="http://schemas.microsoft.com/office/drawing/2014/main" id="{E8548219-3B70-4191-AB1C-171270DC5BA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77212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367213" y="263507"/>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solidFill>
                  <a:srgbClr val="000000"/>
                </a:solidFill>
                <a:latin typeface="Sparkasse Rg" pitchFamily="34" charset="0"/>
              </a:rPr>
              <a:t>Yield Curve: Liquidity premium theory</a:t>
            </a:r>
            <a:endParaRPr lang="de-DE" b="1" dirty="0">
              <a:solidFill>
                <a:srgbClr val="000000"/>
              </a:solidFill>
              <a:latin typeface="Sparkasse Rg" pitchFamily="34" charset="0"/>
            </a:endParaRPr>
          </a:p>
        </p:txBody>
      </p:sp>
      <p:sp>
        <p:nvSpPr>
          <p:cNvPr id="210948" name="Text Box 2"/>
          <p:cNvSpPr txBox="1">
            <a:spLocks noChangeArrowheads="1"/>
          </p:cNvSpPr>
          <p:nvPr/>
        </p:nvSpPr>
        <p:spPr bwMode="auto">
          <a:xfrm>
            <a:off x="3824" y="660629"/>
            <a:ext cx="8084262" cy="44898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800">
                <a:solidFill>
                  <a:schemeClr val="tx1"/>
                </a:solidFill>
                <a:cs typeface="Times New Roman" pitchFamily="18" charset="0"/>
              </a:rPr>
              <a:t>Preferences between creditors and debtors differ. Investors are in general </a:t>
            </a:r>
            <a:r>
              <a:rPr lang="de-DE" sz="1800" b="1">
                <a:solidFill>
                  <a:schemeClr val="tx1"/>
                </a:solidFill>
                <a:cs typeface="Times New Roman" pitchFamily="18" charset="0"/>
              </a:rPr>
              <a:t>risk avers.</a:t>
            </a:r>
          </a:p>
          <a:p>
            <a:pPr eaLnBrk="1" hangingPunct="1"/>
            <a:endParaRPr lang="de-DE" sz="1800" dirty="0">
              <a:solidFill>
                <a:schemeClr val="tx1"/>
              </a:solidFill>
            </a:endParaRPr>
          </a:p>
          <a:p>
            <a:pPr eaLnBrk="1" hangingPunct="1"/>
            <a:r>
              <a:rPr lang="de-DE" sz="1800" dirty="0">
                <a:solidFill>
                  <a:schemeClr val="tx1"/>
                </a:solidFill>
              </a:rPr>
              <a:t>		</a:t>
            </a:r>
          </a:p>
          <a:p>
            <a:pPr eaLnBrk="1" hangingPunct="1"/>
            <a:r>
              <a:rPr lang="de-DE" sz="1800" dirty="0">
                <a:solidFill>
                  <a:schemeClr val="tx1"/>
                </a:solidFill>
              </a:rPr>
              <a:t>		→</a:t>
            </a:r>
            <a:r>
              <a:rPr lang="de-DE" sz="1800">
                <a:solidFill>
                  <a:schemeClr val="tx1"/>
                </a:solidFill>
              </a:rPr>
              <a:t>	Creditors will demand a premium since they lower their liquidity 			for the maturity of the loan. For this loss of liquidity they want to be 			compensated.</a:t>
            </a:r>
          </a:p>
          <a:p>
            <a:pPr eaLnBrk="1" hangingPunct="1"/>
            <a:endParaRPr lang="de-DE" sz="1800">
              <a:solidFill>
                <a:schemeClr val="tx1"/>
              </a:solidFill>
            </a:endParaRPr>
          </a:p>
          <a:p>
            <a:pPr eaLnBrk="1" hangingPunct="1"/>
            <a:r>
              <a:rPr lang="de-DE" sz="1800">
                <a:solidFill>
                  <a:schemeClr val="tx1"/>
                </a:solidFill>
              </a:rPr>
              <a:t>		→	the longer the maturity higher the liquidity premium</a:t>
            </a:r>
          </a:p>
          <a:p>
            <a:pPr eaLnBrk="1" hangingPunct="1"/>
            <a:endParaRPr lang="de-DE" sz="1800">
              <a:solidFill>
                <a:schemeClr val="tx1"/>
              </a:solidFill>
            </a:endParaRPr>
          </a:p>
          <a:p>
            <a:pPr eaLnBrk="1" hangingPunct="1"/>
            <a:r>
              <a:rPr lang="de-DE" sz="1800">
                <a:solidFill>
                  <a:schemeClr val="tx1"/>
                </a:solidFill>
              </a:rPr>
              <a:t>		→	in general we expect long term interest rates to be higher than short 			term interest rates </a:t>
            </a:r>
            <a:endParaRPr lang="de-DE" sz="1800" dirty="0">
              <a:solidFill>
                <a:schemeClr val="tx1"/>
              </a:solidFill>
            </a:endParaRPr>
          </a:p>
        </p:txBody>
      </p:sp>
      <p:sp>
        <p:nvSpPr>
          <p:cNvPr id="12" name="Rechteck 11">
            <a:extLst>
              <a:ext uri="{FF2B5EF4-FFF2-40B4-BE49-F238E27FC236}">
                <a16:creationId xmlns:a16="http://schemas.microsoft.com/office/drawing/2014/main" id="{65E66477-4EA5-4E1E-982C-4A89596B2C6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2768981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7" name="Rectangle 1"/>
          <p:cNvSpPr>
            <a:spLocks noChangeArrowheads="1"/>
          </p:cNvSpPr>
          <p:nvPr/>
        </p:nvSpPr>
        <p:spPr bwMode="auto">
          <a:xfrm>
            <a:off x="4367213" y="263507"/>
            <a:ext cx="61214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solidFill>
                  <a:srgbClr val="000000"/>
                </a:solidFill>
                <a:latin typeface="Sparkasse Rg" pitchFamily="34" charset="0"/>
              </a:rPr>
              <a:t>Yield curve:  Market Segmentation Theory</a:t>
            </a:r>
            <a:endParaRPr lang="de-DE" b="1" dirty="0">
              <a:solidFill>
                <a:srgbClr val="000000"/>
              </a:solidFill>
              <a:latin typeface="Sparkasse Rg" pitchFamily="34" charset="0"/>
            </a:endParaRPr>
          </a:p>
        </p:txBody>
      </p:sp>
      <p:sp>
        <p:nvSpPr>
          <p:cNvPr id="6" name="Text Box 2">
            <a:extLst>
              <a:ext uri="{FF2B5EF4-FFF2-40B4-BE49-F238E27FC236}">
                <a16:creationId xmlns:a16="http://schemas.microsoft.com/office/drawing/2014/main" id="{6A416600-EBF1-4217-915B-356234073D34}"/>
              </a:ext>
            </a:extLst>
          </p:cNvPr>
          <p:cNvSpPr txBox="1">
            <a:spLocks noChangeArrowheads="1"/>
          </p:cNvSpPr>
          <p:nvPr/>
        </p:nvSpPr>
        <p:spPr bwMode="auto">
          <a:xfrm>
            <a:off x="242690" y="774112"/>
            <a:ext cx="8565407" cy="38103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1600" dirty="0">
                <a:solidFill>
                  <a:schemeClr val="tx1"/>
                </a:solidFill>
              </a:rPr>
              <a:t>Für einen Anleger entsteht ein Risiko, wenn sich der Anlagehorizont nicht</a:t>
            </a:r>
          </a:p>
          <a:p>
            <a:pPr eaLnBrk="1" hangingPunct="1"/>
            <a:r>
              <a:rPr lang="de-DE" sz="1600" dirty="0">
                <a:solidFill>
                  <a:schemeClr val="tx1"/>
                </a:solidFill>
              </a:rPr>
              <a:t>mit der Laufzeit des Wertpapiers deckt</a:t>
            </a:r>
          </a:p>
          <a:p>
            <a:pPr eaLnBrk="1" hangingPunct="1"/>
            <a:endParaRPr lang="de-DE" sz="1600" dirty="0">
              <a:solidFill>
                <a:schemeClr val="tx1"/>
              </a:solidFill>
            </a:endParaRPr>
          </a:p>
          <a:p>
            <a:pPr eaLnBrk="1" hangingPunct="1"/>
            <a:r>
              <a:rPr lang="de-DE" sz="1600">
                <a:solidFill>
                  <a:schemeClr val="tx1"/>
                </a:solidFill>
              </a:rPr>
              <a:t>Maturity &gt; Investment horizon</a:t>
            </a:r>
            <a:r>
              <a:rPr lang="de-DE" sz="1600" dirty="0">
                <a:solidFill>
                  <a:schemeClr val="tx1"/>
                </a:solidFill>
              </a:rPr>
              <a:t>	→</a:t>
            </a:r>
            <a:r>
              <a:rPr lang="de-DE" sz="1600">
                <a:solidFill>
                  <a:schemeClr val="tx1"/>
                </a:solidFill>
              </a:rPr>
              <a:t>	price risk</a:t>
            </a:r>
            <a:endParaRPr lang="de-DE" sz="1600" dirty="0">
              <a:solidFill>
                <a:schemeClr val="tx1"/>
              </a:solidFill>
            </a:endParaRPr>
          </a:p>
          <a:p>
            <a:pPr eaLnBrk="1" hangingPunct="1"/>
            <a:endParaRPr lang="de-DE" sz="1600" dirty="0">
              <a:solidFill>
                <a:schemeClr val="tx1"/>
              </a:solidFill>
            </a:endParaRPr>
          </a:p>
          <a:p>
            <a:pPr eaLnBrk="1" hangingPunct="1"/>
            <a:r>
              <a:rPr lang="de-DE" sz="1600">
                <a:solidFill>
                  <a:schemeClr val="tx1"/>
                </a:solidFill>
              </a:rPr>
              <a:t>Maturity &lt; Investment horizon </a:t>
            </a:r>
            <a:r>
              <a:rPr lang="de-DE" sz="1600" dirty="0">
                <a:solidFill>
                  <a:schemeClr val="tx1"/>
                </a:solidFill>
              </a:rPr>
              <a:t>	→</a:t>
            </a:r>
            <a:r>
              <a:rPr lang="de-DE" sz="1600">
                <a:solidFill>
                  <a:schemeClr val="tx1"/>
                </a:solidFill>
              </a:rPr>
              <a:t>	income risk</a:t>
            </a:r>
            <a:endParaRPr lang="de-DE" sz="1600" dirty="0">
              <a:solidFill>
                <a:schemeClr val="tx1"/>
              </a:solidFill>
            </a:endParaRPr>
          </a:p>
          <a:p>
            <a:pPr eaLnBrk="1" hangingPunct="1"/>
            <a:endParaRPr lang="de-DE" sz="1600" dirty="0">
              <a:solidFill>
                <a:schemeClr val="tx1"/>
              </a:solidFill>
            </a:endParaRPr>
          </a:p>
          <a:p>
            <a:pPr eaLnBrk="1" hangingPunct="1"/>
            <a:r>
              <a:rPr lang="de-DE" sz="1600">
                <a:solidFill>
                  <a:schemeClr val="tx1"/>
                </a:solidFill>
              </a:rPr>
              <a:t>Investors try to reduce their risk</a:t>
            </a:r>
            <a:endParaRPr lang="de-DE" sz="1600" dirty="0">
              <a:solidFill>
                <a:schemeClr val="tx1"/>
              </a:solidFill>
            </a:endParaRPr>
          </a:p>
          <a:p>
            <a:pPr eaLnBrk="1" hangingPunct="1"/>
            <a:endParaRPr lang="de-DE" sz="1600" dirty="0">
              <a:solidFill>
                <a:schemeClr val="tx1"/>
              </a:solidFill>
            </a:endParaRPr>
          </a:p>
          <a:p>
            <a:pPr eaLnBrk="1" hangingPunct="1"/>
            <a:r>
              <a:rPr lang="de-DE" sz="1600" dirty="0">
                <a:solidFill>
                  <a:schemeClr val="tx1"/>
                </a:solidFill>
              </a:rPr>
              <a:t>			→</a:t>
            </a:r>
            <a:r>
              <a:rPr lang="de-DE" sz="1600">
                <a:solidFill>
                  <a:schemeClr val="tx1"/>
                </a:solidFill>
              </a:rPr>
              <a:t>	the market will be segmented into areas maturity and investment horizon will match</a:t>
            </a:r>
          </a:p>
          <a:p>
            <a:pPr eaLnBrk="1" hangingPunct="1"/>
            <a:endParaRPr lang="de-DE" sz="1600">
              <a:solidFill>
                <a:schemeClr val="tx1"/>
              </a:solidFill>
            </a:endParaRPr>
          </a:p>
          <a:p>
            <a:pPr eaLnBrk="1" hangingPunct="1"/>
            <a:r>
              <a:rPr lang="de-DE" sz="1600" dirty="0">
                <a:solidFill>
                  <a:schemeClr val="tx1"/>
                </a:solidFill>
              </a:rPr>
              <a:t>				</a:t>
            </a:r>
            <a:r>
              <a:rPr lang="de-DE" sz="1600">
                <a:solidFill>
                  <a:schemeClr val="tx1"/>
                </a:solidFill>
              </a:rPr>
              <a:t>	financial assets are  </a:t>
            </a:r>
            <a:r>
              <a:rPr lang="de-DE" sz="1600" b="1">
                <a:solidFill>
                  <a:schemeClr val="tx1"/>
                </a:solidFill>
              </a:rPr>
              <a:t>no perfect substitutes</a:t>
            </a:r>
            <a:endParaRPr lang="de-DE" sz="1600" b="1" dirty="0">
              <a:solidFill>
                <a:schemeClr val="tx1"/>
              </a:solidFill>
            </a:endParaRPr>
          </a:p>
          <a:p>
            <a:pPr eaLnBrk="1" hangingPunct="1"/>
            <a:r>
              <a:rPr lang="de-DE" dirty="0">
                <a:solidFill>
                  <a:schemeClr val="tx1"/>
                </a:solidFill>
              </a:rPr>
              <a:t>							</a:t>
            </a:r>
          </a:p>
          <a:p>
            <a:pPr eaLnBrk="1" hangingPunct="1"/>
            <a:endParaRPr lang="de-DE" dirty="0">
              <a:solidFill>
                <a:schemeClr val="tx1"/>
              </a:solidFill>
            </a:endParaRPr>
          </a:p>
        </p:txBody>
      </p:sp>
      <p:sp>
        <p:nvSpPr>
          <p:cNvPr id="8" name="Rechteck 7">
            <a:extLst>
              <a:ext uri="{FF2B5EF4-FFF2-40B4-BE49-F238E27FC236}">
                <a16:creationId xmlns:a16="http://schemas.microsoft.com/office/drawing/2014/main" id="{DE89CE91-F116-47A7-AF3E-55121E49FB2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12450773"/>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1"/>
          <p:cNvSpPr>
            <a:spLocks noChangeArrowheads="1"/>
          </p:cNvSpPr>
          <p:nvPr/>
        </p:nvSpPr>
        <p:spPr bwMode="auto">
          <a:xfrm>
            <a:off x="1631951" y="68068"/>
            <a:ext cx="7377423"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solidFill>
                  <a:srgbClr val="000000"/>
                </a:solidFill>
                <a:latin typeface="Sparkasse Rg" pitchFamily="34" charset="0"/>
              </a:rPr>
              <a:t>Yield curve (Germany)</a:t>
            </a:r>
            <a:endParaRPr lang="de-DE" b="1" dirty="0">
              <a:solidFill>
                <a:srgbClr val="000000"/>
              </a:solidFill>
              <a:latin typeface="Sparkasse Rg" pitchFamily="34" charset="0"/>
            </a:endParaRPr>
          </a:p>
        </p:txBody>
      </p:sp>
      <p:sp>
        <p:nvSpPr>
          <p:cNvPr id="26" name="Rechteck 25">
            <a:extLst>
              <a:ext uri="{FF2B5EF4-FFF2-40B4-BE49-F238E27FC236}">
                <a16:creationId xmlns:a16="http://schemas.microsoft.com/office/drawing/2014/main" id="{623ADD6B-2C41-4AD7-8F73-B9167730003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1" name="Text Box 6">
            <a:extLst>
              <a:ext uri="{FF2B5EF4-FFF2-40B4-BE49-F238E27FC236}">
                <a16:creationId xmlns:a16="http://schemas.microsoft.com/office/drawing/2014/main" id="{8379204A-1830-4CEE-991C-7473D94806A6}"/>
              </a:ext>
            </a:extLst>
          </p:cNvPr>
          <p:cNvSpPr txBox="1">
            <a:spLocks noChangeArrowheads="1"/>
          </p:cNvSpPr>
          <p:nvPr/>
        </p:nvSpPr>
        <p:spPr bwMode="auto">
          <a:xfrm>
            <a:off x="80791" y="131804"/>
            <a:ext cx="1667444"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a:t>Source: Bundesbank</a:t>
            </a:r>
            <a:endParaRPr lang="de-DE" sz="1400" dirty="0"/>
          </a:p>
        </p:txBody>
      </p:sp>
      <p:pic>
        <p:nvPicPr>
          <p:cNvPr id="2" name="Grafik 1">
            <a:extLst>
              <a:ext uri="{FF2B5EF4-FFF2-40B4-BE49-F238E27FC236}">
                <a16:creationId xmlns:a16="http://schemas.microsoft.com/office/drawing/2014/main" id="{E5EBDC30-9CE7-3F38-295A-360E231852ED}"/>
              </a:ext>
            </a:extLst>
          </p:cNvPr>
          <p:cNvPicPr>
            <a:picLocks noChangeAspect="1"/>
          </p:cNvPicPr>
          <p:nvPr/>
        </p:nvPicPr>
        <p:blipFill>
          <a:blip r:embed="rId3"/>
          <a:stretch>
            <a:fillRect/>
          </a:stretch>
        </p:blipFill>
        <p:spPr>
          <a:xfrm>
            <a:off x="80791" y="539246"/>
            <a:ext cx="8573355" cy="5244340"/>
          </a:xfrm>
          <a:prstGeom prst="rect">
            <a:avLst/>
          </a:prstGeom>
        </p:spPr>
      </p:pic>
    </p:spTree>
    <p:extLst>
      <p:ext uri="{BB962C8B-B14F-4D97-AF65-F5344CB8AC3E}">
        <p14:creationId xmlns:p14="http://schemas.microsoft.com/office/powerpoint/2010/main" val="118316175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32134"/>
            <a:ext cx="9447043" cy="564050"/>
          </a:xfrm>
          <a:prstGeom prst="rect">
            <a:avLst/>
          </a:prstGeom>
          <a:noFill/>
          <a:ln>
            <a:noFill/>
          </a:ln>
        </p:spPr>
        <p:txBody>
          <a:bodyPr vert="horz" wrap="none" lIns="81646" tIns="40823" rIns="81646" bIns="40823" anchorCtr="0" compatLnSpc="0">
            <a:spAutoFit/>
          </a:bodyPr>
          <a:lstStyle/>
          <a:p>
            <a:r>
              <a:rPr lang="de-DE" sz="3266" b="1"/>
              <a:t>Monetary policy since the financial crisis (overview)</a:t>
            </a:r>
            <a:endParaRPr lang="de-DE" sz="3266" dirty="0"/>
          </a:p>
        </p:txBody>
      </p:sp>
      <p:sp>
        <p:nvSpPr>
          <p:cNvPr id="4" name="Textfeld 3"/>
          <p:cNvSpPr txBox="1"/>
          <p:nvPr/>
        </p:nvSpPr>
        <p:spPr>
          <a:xfrm>
            <a:off x="286899" y="440897"/>
            <a:ext cx="9765282" cy="5862826"/>
          </a:xfrm>
          <a:prstGeom prst="rect">
            <a:avLst/>
          </a:prstGeom>
          <a:noFill/>
          <a:ln>
            <a:noFill/>
          </a:ln>
        </p:spPr>
        <p:txBody>
          <a:bodyPr vert="horz" wrap="square" lIns="81646" tIns="40823" rIns="81646" bIns="40823" anchorCtr="0" compatLnSpc="0">
            <a:noAutofit/>
          </a:bodyPr>
          <a:lstStyle/>
          <a:p>
            <a:pPr marL="311079" indent="-311079">
              <a:buFont typeface="Arial" panose="020B0604020202020204" pitchFamily="34" charset="0"/>
              <a:buChar char="•"/>
            </a:pPr>
            <a:r>
              <a:rPr lang="de-DE" sz="2400"/>
              <a:t>Key interest rates down to 0%</a:t>
            </a: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en-US" sz="2400"/>
              <a:t>ECB is switching to fixed-rate tender procedure with full allotment for all its refinancing operations, meaning that it would supply all funds demanded at a fixed interest rate.</a:t>
            </a: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de-DE" sz="2400"/>
              <a:t>Downgrade the rating requirements</a:t>
            </a:r>
            <a:endParaRPr lang="de-DE" sz="2400" dirty="0"/>
          </a:p>
          <a:p>
            <a:endParaRPr lang="de-DE" sz="2400" dirty="0"/>
          </a:p>
          <a:p>
            <a:endParaRPr lang="de-DE" sz="2400" dirty="0"/>
          </a:p>
          <a:p>
            <a:pPr marL="311079" indent="-311079">
              <a:buFont typeface="Arial" panose="020B0604020202020204" pitchFamily="34" charset="0"/>
              <a:buChar char="•"/>
            </a:pPr>
            <a:r>
              <a:rPr lang="de-DE" sz="2400"/>
              <a:t>Introducing long term refinancing opterations up to one year</a:t>
            </a:r>
            <a:endParaRPr lang="de-DE" sz="2400" dirty="0"/>
          </a:p>
          <a:p>
            <a:pPr marL="311079" indent="-311079">
              <a:buFont typeface="Arial" panose="020B0604020202020204" pitchFamily="34" charset="0"/>
              <a:buChar char="•"/>
            </a:pPr>
            <a:endParaRPr lang="de-DE" sz="2400" dirty="0"/>
          </a:p>
          <a:p>
            <a:pPr marL="311079" indent="-311079">
              <a:buFont typeface="Arial" panose="020B0604020202020204" pitchFamily="34" charset="0"/>
              <a:buChar char="•"/>
            </a:pPr>
            <a:r>
              <a:rPr lang="de-DE" sz="2400"/>
              <a:t>Liquidity provision of foreign currency (Euro-US-Dollar-swaps)</a:t>
            </a:r>
            <a:endParaRPr lang="de-DE" sz="2400" dirty="0"/>
          </a:p>
        </p:txBody>
      </p:sp>
      <p:sp>
        <p:nvSpPr>
          <p:cNvPr id="11" name="Rechteck 10">
            <a:extLst>
              <a:ext uri="{FF2B5EF4-FFF2-40B4-BE49-F238E27FC236}">
                <a16:creationId xmlns:a16="http://schemas.microsoft.com/office/drawing/2014/main" id="{9ECE9A7F-DBAF-4F32-901C-151817C8210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2641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32134"/>
            <a:ext cx="9447043" cy="564050"/>
          </a:xfrm>
          <a:prstGeom prst="rect">
            <a:avLst/>
          </a:prstGeom>
          <a:noFill/>
          <a:ln>
            <a:noFill/>
          </a:ln>
        </p:spPr>
        <p:txBody>
          <a:bodyPr vert="horz" wrap="none" lIns="81646" tIns="40823" rIns="81646" bIns="40823" anchorCtr="0" compatLnSpc="0">
            <a:spAutoFit/>
          </a:bodyPr>
          <a:lstStyle/>
          <a:p>
            <a:r>
              <a:rPr lang="de-DE" sz="3266" b="1"/>
              <a:t>Monetary policy since the financial crisis (overview)</a:t>
            </a:r>
            <a:endParaRPr lang="de-DE" sz="3266" dirty="0"/>
          </a:p>
        </p:txBody>
      </p:sp>
      <p:sp>
        <p:nvSpPr>
          <p:cNvPr id="4" name="Textfeld 3"/>
          <p:cNvSpPr txBox="1"/>
          <p:nvPr/>
        </p:nvSpPr>
        <p:spPr>
          <a:xfrm>
            <a:off x="156117" y="596184"/>
            <a:ext cx="12035883" cy="6009840"/>
          </a:xfrm>
          <a:prstGeom prst="rect">
            <a:avLst/>
          </a:prstGeom>
          <a:noFill/>
          <a:ln>
            <a:noFill/>
          </a:ln>
        </p:spPr>
        <p:txBody>
          <a:bodyPr vert="horz" wrap="square" lIns="81646" tIns="40823" rIns="81646" bIns="40823" anchorCtr="0" compatLnSpc="0">
            <a:noAutofit/>
          </a:bodyPr>
          <a:lstStyle/>
          <a:p>
            <a:pPr marL="342900" indent="-342900">
              <a:buFont typeface="Arial" panose="020B0604020202020204" pitchFamily="34" charset="0"/>
              <a:buChar char="•"/>
            </a:pPr>
            <a:r>
              <a:rPr lang="de-DE" sz="1600"/>
              <a:t>Two 3-years tender with 500 Bil. </a:t>
            </a:r>
            <a:r>
              <a:rPr lang="de-DE" sz="1600" dirty="0"/>
              <a:t>Euro </a:t>
            </a:r>
            <a:r>
              <a:rPr lang="de-DE" sz="1600"/>
              <a:t>Winter 2011/12 </a:t>
            </a:r>
            <a:r>
              <a:rPr lang="de-DE" sz="1600" dirty="0"/>
              <a:t>(</a:t>
            </a:r>
            <a:r>
              <a:rPr lang="de-DE" sz="1600"/>
              <a:t>Bazooka) especially for the italien and spanish banking sector</a:t>
            </a:r>
            <a:endParaRPr lang="de-DE" sz="1600" dirty="0"/>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a:t>Minimum reserve rate dwon from </a:t>
            </a:r>
            <a:r>
              <a:rPr lang="de-DE" sz="1600" dirty="0"/>
              <a:t>2</a:t>
            </a:r>
            <a:r>
              <a:rPr lang="de-DE" sz="1600"/>
              <a:t>% to </a:t>
            </a:r>
            <a:r>
              <a:rPr lang="de-DE" sz="1600" dirty="0"/>
              <a:t>1</a:t>
            </a:r>
            <a:r>
              <a:rPr lang="de-DE" sz="1600"/>
              <a:t>% January </a:t>
            </a:r>
            <a:r>
              <a:rPr lang="de-DE" sz="1600" dirty="0"/>
              <a:t>2012</a:t>
            </a:r>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dirty="0"/>
              <a:t>Draghi Put</a:t>
            </a:r>
            <a:r>
              <a:rPr lang="en-US" sz="1600" dirty="0"/>
              <a:t>/“Whatever it takes“ (26.07.2012)</a:t>
            </a:r>
          </a:p>
          <a:p>
            <a:r>
              <a:rPr lang="en-US" sz="1600" dirty="0"/>
              <a:t>		“Within our mandate, the ECB is ready to do whatever it takes to preserve the euro.</a:t>
            </a:r>
          </a:p>
          <a:p>
            <a:r>
              <a:rPr lang="en-US" sz="1600" dirty="0"/>
              <a:t>		  and believe me, it will be enough.”</a:t>
            </a:r>
          </a:p>
          <a:p>
            <a:r>
              <a:rPr lang="en-US" sz="1600" dirty="0">
                <a:hlinkClick r:id="rId3"/>
              </a:rPr>
              <a:t>https://qz.com/1038954/whatever-it-takes-five-years-ago-today-mario-draghi-saved-the-euro-with-a-momentous-speech/</a:t>
            </a:r>
            <a:endParaRPr lang="de-DE" sz="1600" dirty="0"/>
          </a:p>
          <a:p>
            <a:endParaRPr lang="de-DE" sz="1600" dirty="0"/>
          </a:p>
          <a:p>
            <a:pPr marL="342900" indent="-342900">
              <a:buFont typeface="Arial" panose="020B0604020202020204" pitchFamily="34" charset="0"/>
              <a:buChar char="•"/>
            </a:pPr>
            <a:endParaRPr lang="de-DE" sz="1600" dirty="0"/>
          </a:p>
          <a:p>
            <a:pPr marL="342900" indent="-342900">
              <a:buFont typeface="Arial" panose="020B0604020202020204" pitchFamily="34" charset="0"/>
              <a:buChar char="•"/>
            </a:pPr>
            <a:r>
              <a:rPr lang="de-DE" sz="1600"/>
              <a:t>Start of buying low rating government bonds  </a:t>
            </a:r>
            <a:r>
              <a:rPr lang="en-US" sz="1600" dirty="0"/>
              <a:t>(26.09.2012)</a:t>
            </a:r>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endParaRPr lang="en-US" sz="1600" dirty="0"/>
          </a:p>
          <a:p>
            <a:pPr marL="342900" indent="-342900">
              <a:buFont typeface="Arial" panose="020B0604020202020204" pitchFamily="34" charset="0"/>
              <a:buChar char="•"/>
            </a:pPr>
            <a:r>
              <a:rPr lang="en-US" sz="1600"/>
              <a:t>Different programs to buy government and private bonds at the secondary financial markets according to the capital key of the eurozone. Especially buying a monthly volume up to 60 Bil. Euros. 2015 -&gt; stop July 2022 (</a:t>
            </a:r>
            <a:r>
              <a:rPr lang="en-US" sz="1600" b="1"/>
              <a:t>only reinvestment!</a:t>
            </a:r>
            <a:r>
              <a:rPr lang="en-US" sz="1600"/>
              <a:t>)</a:t>
            </a:r>
          </a:p>
          <a:p>
            <a:pPr marL="800100" lvl="1" indent="-342900">
              <a:buFont typeface="Arial" panose="020B0604020202020204" pitchFamily="34" charset="0"/>
              <a:buChar char="•"/>
            </a:pPr>
            <a:r>
              <a:rPr lang="en-US" sz="1600">
                <a:hlinkClick r:id="rId4"/>
              </a:rPr>
              <a:t>https://www.ecb.europa.eu/mopo/implement/app/html/index.en.html</a:t>
            </a:r>
            <a:endParaRPr lang="en-US" sz="1600"/>
          </a:p>
          <a:p>
            <a:pPr lvl="1"/>
            <a:endParaRPr lang="en-US" sz="1600"/>
          </a:p>
          <a:p>
            <a:endParaRPr lang="en-US" sz="1600" dirty="0"/>
          </a:p>
          <a:p>
            <a:endParaRPr lang="en-US" sz="1600" dirty="0"/>
          </a:p>
          <a:p>
            <a:pPr marL="342900" indent="-342900">
              <a:buFont typeface="Arial" panose="020B0604020202020204" pitchFamily="34" charset="0"/>
              <a:buChar char="•"/>
            </a:pPr>
            <a:r>
              <a:rPr lang="en-US" sz="1600"/>
              <a:t>PEPP: Pandemic emergency purchase programme (March 2020) Volume 1,7 Tril. Euros (Oct 2022)</a:t>
            </a:r>
          </a:p>
          <a:p>
            <a:pPr marL="800100" lvl="1" indent="-342900">
              <a:buFont typeface="Arial" panose="020B0604020202020204" pitchFamily="34" charset="0"/>
              <a:buChar char="•"/>
            </a:pPr>
            <a:r>
              <a:rPr lang="en-US" sz="1600">
                <a:hlinkClick r:id="rId5"/>
              </a:rPr>
              <a:t>https://www.ecb.europa.eu/mopo/implement/pepp/html/index.en.html</a:t>
            </a:r>
            <a:endParaRPr lang="en-US" sz="1600"/>
          </a:p>
          <a:p>
            <a:pPr marL="342900" indent="-342900">
              <a:buFont typeface="Arial" panose="020B0604020202020204" pitchFamily="34" charset="0"/>
              <a:buChar char="•"/>
            </a:pPr>
            <a:endParaRPr lang="en-US" sz="1600"/>
          </a:p>
          <a:p>
            <a:pPr marL="342900" indent="-342900">
              <a:buFont typeface="Arial" panose="020B0604020202020204" pitchFamily="34" charset="0"/>
              <a:buChar char="•"/>
            </a:pPr>
            <a:r>
              <a:rPr lang="en-US" sz="1600"/>
              <a:t>Increase of interest rates since July 2022</a:t>
            </a:r>
          </a:p>
          <a:p>
            <a:endParaRPr lang="de-DE" sz="1996" dirty="0"/>
          </a:p>
        </p:txBody>
      </p:sp>
      <p:sp>
        <p:nvSpPr>
          <p:cNvPr id="10" name="Rechteck 9">
            <a:extLst>
              <a:ext uri="{FF2B5EF4-FFF2-40B4-BE49-F238E27FC236}">
                <a16:creationId xmlns:a16="http://schemas.microsoft.com/office/drawing/2014/main" id="{4DD70569-FD8D-422C-8EFA-67442F0DBE2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71082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598011" cy="744941"/>
          </a:xfrm>
          <a:prstGeom prst="rect">
            <a:avLst/>
          </a:prstGeom>
          <a:noFill/>
          <a:ln>
            <a:noFill/>
          </a:ln>
        </p:spPr>
        <p:txBody>
          <a:bodyPr lIns="81646" tIns="40823" rIns="81646" bIns="40823" anchor="ctr" anchorCtr="1"/>
          <a:lstStyle/>
          <a:p>
            <a:r>
              <a:rPr lang="en-US" sz="2903" b="1">
                <a:solidFill>
                  <a:sysClr val="windowText" lastClr="000000"/>
                </a:solidFill>
              </a:rPr>
              <a:t>Key rates ECB</a:t>
            </a:r>
            <a:endParaRPr lang="en-US" sz="2903" dirty="0">
              <a:solidFill>
                <a:sysClr val="windowText" lastClr="000000"/>
              </a:solidFill>
            </a:endParaRPr>
          </a:p>
        </p:txBody>
      </p:sp>
      <p:sp>
        <p:nvSpPr>
          <p:cNvPr id="7" name="Textfeld 6"/>
          <p:cNvSpPr txBox="1"/>
          <p:nvPr/>
        </p:nvSpPr>
        <p:spPr>
          <a:xfrm>
            <a:off x="279178" y="6384680"/>
            <a:ext cx="8426841" cy="359655"/>
          </a:xfrm>
          <a:prstGeom prst="rect">
            <a:avLst/>
          </a:prstGeom>
          <a:noFill/>
        </p:spPr>
        <p:txBody>
          <a:bodyPr wrap="square" rtlCol="0">
            <a:noAutofit/>
          </a:bodyPr>
          <a:lstStyle/>
          <a:p>
            <a:r>
              <a:rPr lang="en-GB" altLang="de-DE" sz="1089" dirty="0">
                <a:ea typeface="ＭＳ Ｐゴシック" pitchFamily="34" charset="-128"/>
              </a:rPr>
              <a:t>Source: ECB</a:t>
            </a:r>
          </a:p>
        </p:txBody>
      </p:sp>
      <p:sp>
        <p:nvSpPr>
          <p:cNvPr id="11" name="Rechteck 10">
            <a:extLst>
              <a:ext uri="{FF2B5EF4-FFF2-40B4-BE49-F238E27FC236}">
                <a16:creationId xmlns:a16="http://schemas.microsoft.com/office/drawing/2014/main" id="{7D24E761-D280-47AE-AC82-072B072E96D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59E38EC-25F9-3132-11A2-C2D8EE656E74}"/>
              </a:ext>
            </a:extLst>
          </p:cNvPr>
          <p:cNvPicPr>
            <a:picLocks noChangeAspect="1"/>
          </p:cNvPicPr>
          <p:nvPr/>
        </p:nvPicPr>
        <p:blipFill>
          <a:blip r:embed="rId3"/>
          <a:stretch>
            <a:fillRect/>
          </a:stretch>
        </p:blipFill>
        <p:spPr>
          <a:xfrm>
            <a:off x="279178" y="849122"/>
            <a:ext cx="7199308" cy="5233344"/>
          </a:xfrm>
          <a:prstGeom prst="rect">
            <a:avLst/>
          </a:prstGeom>
        </p:spPr>
      </p:pic>
    </p:spTree>
    <p:extLst>
      <p:ext uri="{BB962C8B-B14F-4D97-AF65-F5344CB8AC3E}">
        <p14:creationId xmlns:p14="http://schemas.microsoft.com/office/powerpoint/2010/main" val="274359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653143" y="104181"/>
            <a:ext cx="11538857" cy="744941"/>
          </a:xfrm>
          <a:prstGeom prst="rect">
            <a:avLst/>
          </a:prstGeom>
          <a:noFill/>
          <a:ln>
            <a:noFill/>
          </a:ln>
        </p:spPr>
        <p:txBody>
          <a:bodyPr lIns="81646" tIns="40823" rIns="81646" bIns="40823" anchor="ctr" anchorCtr="1"/>
          <a:lstStyle/>
          <a:p>
            <a:r>
              <a:rPr lang="en-US" sz="2903" b="1">
                <a:solidFill>
                  <a:sysClr val="windowText" lastClr="000000"/>
                </a:solidFill>
              </a:rPr>
              <a:t>Financial markets interventions of the ECB since 2015 without PEPP</a:t>
            </a:r>
            <a:endParaRPr lang="en-US" sz="2903" dirty="0">
              <a:solidFill>
                <a:sysClr val="windowText" lastClr="000000"/>
              </a:solidFill>
            </a:endParaRPr>
          </a:p>
        </p:txBody>
      </p:sp>
      <p:sp>
        <p:nvSpPr>
          <p:cNvPr id="7" name="Textfeld 6"/>
          <p:cNvSpPr txBox="1"/>
          <p:nvPr/>
        </p:nvSpPr>
        <p:spPr>
          <a:xfrm>
            <a:off x="845311" y="6175744"/>
            <a:ext cx="8426841" cy="359655"/>
          </a:xfrm>
          <a:prstGeom prst="rect">
            <a:avLst/>
          </a:prstGeom>
          <a:noFill/>
        </p:spPr>
        <p:txBody>
          <a:bodyPr wrap="square" rtlCol="0">
            <a:noAutofit/>
          </a:bodyPr>
          <a:lstStyle/>
          <a:p>
            <a:r>
              <a:rPr lang="en-GB" altLang="de-DE" sz="1089" dirty="0">
                <a:ea typeface="ＭＳ Ｐゴシック" pitchFamily="34" charset="-128"/>
              </a:rPr>
              <a:t>Source: ECB, Asset Purchase Program </a:t>
            </a:r>
          </a:p>
          <a:p>
            <a:r>
              <a:rPr lang="de-DE" sz="1100" dirty="0">
                <a:hlinkClick r:id="rId3"/>
              </a:rPr>
              <a:t>https://www.ecb.europa.eu/mopo/implement/omt/html/index.en.html</a:t>
            </a:r>
            <a:endParaRPr lang="en-GB" altLang="de-DE" sz="1089" dirty="0">
              <a:ea typeface="ＭＳ Ｐゴシック" pitchFamily="34" charset="-128"/>
            </a:endParaRPr>
          </a:p>
        </p:txBody>
      </p:sp>
      <p:sp>
        <p:nvSpPr>
          <p:cNvPr id="15" name="Rechteck 14">
            <a:extLst>
              <a:ext uri="{FF2B5EF4-FFF2-40B4-BE49-F238E27FC236}">
                <a16:creationId xmlns:a16="http://schemas.microsoft.com/office/drawing/2014/main" id="{AE1B2C3C-8D1B-4423-819D-C97BC6D08584}"/>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Picture 2" descr="Eurosystem cumulative net asset purchases from 2015-2018, broken down by purchase programme type. Reinvestments from 2019.">
            <a:extLst>
              <a:ext uri="{FF2B5EF4-FFF2-40B4-BE49-F238E27FC236}">
                <a16:creationId xmlns:a16="http://schemas.microsoft.com/office/drawing/2014/main" id="{1D8DE39E-3A18-A9BC-ADC2-97A3B7E6F4C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0163" y="762036"/>
            <a:ext cx="8659442" cy="4895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634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414307" y="0"/>
            <a:ext cx="7598011" cy="744941"/>
          </a:xfrm>
          <a:prstGeom prst="rect">
            <a:avLst/>
          </a:prstGeom>
          <a:noFill/>
          <a:ln>
            <a:noFill/>
          </a:ln>
        </p:spPr>
        <p:txBody>
          <a:bodyPr lIns="81646" tIns="40823" rIns="81646" bIns="40823" anchor="ctr" anchorCtr="1"/>
          <a:lstStyle/>
          <a:p>
            <a:r>
              <a:rPr lang="en-US" sz="2903" b="1">
                <a:solidFill>
                  <a:sysClr val="windowText" lastClr="000000"/>
                </a:solidFill>
              </a:rPr>
              <a:t>ECB balance sheet</a:t>
            </a:r>
            <a:endParaRPr lang="en-US" sz="2903" dirty="0">
              <a:solidFill>
                <a:sysClr val="windowText" lastClr="000000"/>
              </a:solidFill>
            </a:endParaRPr>
          </a:p>
        </p:txBody>
      </p:sp>
      <p:sp>
        <p:nvSpPr>
          <p:cNvPr id="7" name="Textfeld 6"/>
          <p:cNvSpPr txBox="1"/>
          <p:nvPr/>
        </p:nvSpPr>
        <p:spPr>
          <a:xfrm>
            <a:off x="1784593" y="6237948"/>
            <a:ext cx="8426841" cy="359655"/>
          </a:xfrm>
          <a:prstGeom prst="rect">
            <a:avLst/>
          </a:prstGeom>
          <a:noFill/>
        </p:spPr>
        <p:txBody>
          <a:bodyPr wrap="square" rtlCol="0">
            <a:noAutofit/>
          </a:bodyPr>
          <a:lstStyle/>
          <a:p>
            <a:r>
              <a:rPr lang="en-GB" altLang="de-DE" sz="1089" dirty="0">
                <a:ea typeface="ＭＳ Ｐゴシック" pitchFamily="34" charset="-128"/>
              </a:rPr>
              <a:t>Source: ECB</a:t>
            </a:r>
          </a:p>
        </p:txBody>
      </p:sp>
      <p:sp>
        <p:nvSpPr>
          <p:cNvPr id="17" name="Rechteck 16">
            <a:extLst>
              <a:ext uri="{FF2B5EF4-FFF2-40B4-BE49-F238E27FC236}">
                <a16:creationId xmlns:a16="http://schemas.microsoft.com/office/drawing/2014/main" id="{278795BD-CC52-431C-AE80-3AAC753C7DE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5" name="Grafik 4" descr="Ein Bild, das Text, Screenshot, Diagramm, Reihe enthält.&#10;&#10;KI-generierte Inhalte können fehlerhaft sein.">
            <a:extLst>
              <a:ext uri="{FF2B5EF4-FFF2-40B4-BE49-F238E27FC236}">
                <a16:creationId xmlns:a16="http://schemas.microsoft.com/office/drawing/2014/main" id="{F09BE463-563D-CF58-DADC-81EF9A9B21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399" y="979640"/>
            <a:ext cx="7012767" cy="5258308"/>
          </a:xfrm>
          <a:prstGeom prst="rect">
            <a:avLst/>
          </a:prstGeom>
        </p:spPr>
      </p:pic>
    </p:spTree>
    <p:extLst>
      <p:ext uri="{BB962C8B-B14F-4D97-AF65-F5344CB8AC3E}">
        <p14:creationId xmlns:p14="http://schemas.microsoft.com/office/powerpoint/2010/main" val="41097990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1341" y="0"/>
            <a:ext cx="7598011" cy="744941"/>
          </a:xfrm>
          <a:prstGeom prst="rect">
            <a:avLst/>
          </a:prstGeom>
          <a:noFill/>
          <a:ln>
            <a:noFill/>
          </a:ln>
        </p:spPr>
        <p:txBody>
          <a:bodyPr lIns="81646" tIns="40823" rIns="81646" bIns="40823" anchor="ctr" anchorCtr="1"/>
          <a:lstStyle/>
          <a:p>
            <a:r>
              <a:rPr lang="en-US" sz="2903" b="1">
                <a:solidFill>
                  <a:sysClr val="windowText" lastClr="000000"/>
                </a:solidFill>
              </a:rPr>
              <a:t>10 Year government bonds Eurozone</a:t>
            </a:r>
            <a:endParaRPr lang="en-US" sz="2903" dirty="0">
              <a:solidFill>
                <a:sysClr val="windowText" lastClr="000000"/>
              </a:solidFill>
            </a:endParaRPr>
          </a:p>
        </p:txBody>
      </p:sp>
      <p:sp>
        <p:nvSpPr>
          <p:cNvPr id="7" name="Textfeld 6"/>
          <p:cNvSpPr txBox="1"/>
          <p:nvPr/>
        </p:nvSpPr>
        <p:spPr>
          <a:xfrm>
            <a:off x="196731" y="5561168"/>
            <a:ext cx="1037450" cy="428664"/>
          </a:xfrm>
          <a:prstGeom prst="rect">
            <a:avLst/>
          </a:prstGeom>
          <a:noFill/>
        </p:spPr>
        <p:txBody>
          <a:bodyPr wrap="square" rtlCol="0">
            <a:noAutofit/>
          </a:bodyPr>
          <a:lstStyle/>
          <a:p>
            <a:r>
              <a:rPr lang="en-GB" altLang="de-DE" sz="1089" dirty="0">
                <a:ea typeface="ＭＳ Ｐゴシック" pitchFamily="34" charset="-128"/>
              </a:rPr>
              <a:t>Source: ECB</a:t>
            </a:r>
          </a:p>
        </p:txBody>
      </p:sp>
      <p:sp>
        <p:nvSpPr>
          <p:cNvPr id="23" name="Rechteck 22">
            <a:extLst>
              <a:ext uri="{FF2B5EF4-FFF2-40B4-BE49-F238E27FC236}">
                <a16:creationId xmlns:a16="http://schemas.microsoft.com/office/drawing/2014/main" id="{142FDF43-954E-44FC-A256-51966DA95C2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D5651115-8C39-A2A7-309A-25BE36188C66}"/>
              </a:ext>
            </a:extLst>
          </p:cNvPr>
          <p:cNvPicPr>
            <a:picLocks noChangeAspect="1"/>
          </p:cNvPicPr>
          <p:nvPr/>
        </p:nvPicPr>
        <p:blipFill>
          <a:blip r:embed="rId3"/>
          <a:stretch>
            <a:fillRect/>
          </a:stretch>
        </p:blipFill>
        <p:spPr>
          <a:xfrm>
            <a:off x="334322" y="810889"/>
            <a:ext cx="7620660" cy="4444369"/>
          </a:xfrm>
          <a:prstGeom prst="rect">
            <a:avLst/>
          </a:prstGeom>
        </p:spPr>
      </p:pic>
    </p:spTree>
    <p:extLst>
      <p:ext uri="{BB962C8B-B14F-4D97-AF65-F5344CB8AC3E}">
        <p14:creationId xmlns:p14="http://schemas.microsoft.com/office/powerpoint/2010/main" val="3886726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19268" y="10375"/>
            <a:ext cx="3688480" cy="564050"/>
          </a:xfrm>
          <a:prstGeom prst="rect">
            <a:avLst/>
          </a:prstGeom>
          <a:noFill/>
          <a:ln>
            <a:noFill/>
          </a:ln>
        </p:spPr>
        <p:txBody>
          <a:bodyPr vert="horz" wrap="none" lIns="81646" tIns="40823" rIns="81646" bIns="40823" anchorCtr="0" compatLnSpc="0">
            <a:spAutoFit/>
          </a:bodyPr>
          <a:lstStyle/>
          <a:p>
            <a:r>
              <a:rPr lang="de-DE" sz="3266"/>
              <a:t>Monetary aggregates</a:t>
            </a:r>
            <a:endParaRPr lang="de-DE" sz="3266" dirty="0"/>
          </a:p>
        </p:txBody>
      </p:sp>
      <p:sp>
        <p:nvSpPr>
          <p:cNvPr id="4" name="Textfeld 3"/>
          <p:cNvSpPr txBox="1"/>
          <p:nvPr/>
        </p:nvSpPr>
        <p:spPr>
          <a:xfrm>
            <a:off x="8611267" y="32723"/>
            <a:ext cx="2653763" cy="2424387"/>
          </a:xfrm>
          <a:prstGeom prst="rect">
            <a:avLst/>
          </a:prstGeom>
          <a:noFill/>
          <a:ln>
            <a:noFill/>
          </a:ln>
        </p:spPr>
        <p:txBody>
          <a:bodyPr vert="horz" wrap="square" lIns="81646" tIns="40823" rIns="81646" bIns="40823" anchorCtr="0" compatLnSpc="0">
            <a:noAutofit/>
          </a:bodyPr>
          <a:lstStyle/>
          <a:p>
            <a:r>
              <a:rPr lang="de-DE" sz="2177" dirty="0"/>
              <a:t>Aug 2025</a:t>
            </a:r>
          </a:p>
          <a:p>
            <a:endParaRPr lang="de-DE" sz="2177" dirty="0"/>
          </a:p>
          <a:p>
            <a:r>
              <a:rPr lang="de-DE" sz="2177" dirty="0"/>
              <a:t>M3: 16,9 </a:t>
            </a:r>
            <a:r>
              <a:rPr lang="de-DE" sz="2177" dirty="0" err="1"/>
              <a:t>Tri</a:t>
            </a:r>
            <a:r>
              <a:rPr lang="de-DE" sz="2177" dirty="0"/>
              <a:t>. Euro</a:t>
            </a:r>
          </a:p>
          <a:p>
            <a:endParaRPr lang="de-DE" sz="2177" dirty="0"/>
          </a:p>
        </p:txBody>
      </p:sp>
      <p:sp>
        <p:nvSpPr>
          <p:cNvPr id="14" name="Rechteck 13">
            <a:extLst>
              <a:ext uri="{FF2B5EF4-FFF2-40B4-BE49-F238E27FC236}">
                <a16:creationId xmlns:a16="http://schemas.microsoft.com/office/drawing/2014/main" id="{0336FD8E-14ED-4F8B-80BE-2167EC849ABD}"/>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070BE505-C369-4E1E-B02C-BA18EE27A5D8}"/>
              </a:ext>
            </a:extLst>
          </p:cNvPr>
          <p:cNvPicPr>
            <a:picLocks noChangeAspect="1"/>
          </p:cNvPicPr>
          <p:nvPr/>
        </p:nvPicPr>
        <p:blipFill>
          <a:blip r:embed="rId3"/>
          <a:stretch>
            <a:fillRect/>
          </a:stretch>
        </p:blipFill>
        <p:spPr>
          <a:xfrm>
            <a:off x="298505" y="810212"/>
            <a:ext cx="7924738" cy="4763274"/>
          </a:xfrm>
          <a:prstGeom prst="rect">
            <a:avLst/>
          </a:prstGeom>
        </p:spPr>
      </p:pic>
    </p:spTree>
    <p:extLst>
      <p:ext uri="{BB962C8B-B14F-4D97-AF65-F5344CB8AC3E}">
        <p14:creationId xmlns:p14="http://schemas.microsoft.com/office/powerpoint/2010/main" val="308540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3647042" y="91704"/>
            <a:ext cx="4503510" cy="564050"/>
          </a:xfrm>
          <a:prstGeom prst="rect">
            <a:avLst/>
          </a:prstGeom>
          <a:noFill/>
          <a:ln>
            <a:noFill/>
          </a:ln>
        </p:spPr>
        <p:txBody>
          <a:bodyPr vert="horz" wrap="none" lIns="81646" tIns="40823" rIns="81646" bIns="40823" anchorCtr="0" compatLnSpc="0">
            <a:spAutoFit/>
          </a:bodyPr>
          <a:lstStyle/>
          <a:p>
            <a:r>
              <a:rPr lang="de-DE" sz="3266"/>
              <a:t>Quantity theory of money</a:t>
            </a:r>
            <a:endParaRPr lang="de-DE" sz="3266" dirty="0"/>
          </a:p>
        </p:txBody>
      </p:sp>
      <p:sp>
        <p:nvSpPr>
          <p:cNvPr id="5" name="Text Box 3">
            <a:extLst>
              <a:ext uri="{FF2B5EF4-FFF2-40B4-BE49-F238E27FC236}">
                <a16:creationId xmlns:a16="http://schemas.microsoft.com/office/drawing/2014/main" id="{0D16ED0A-49DA-4594-AC26-D5D5F00401DC}"/>
              </a:ext>
            </a:extLst>
          </p:cNvPr>
          <p:cNvSpPr txBox="1">
            <a:spLocks noChangeArrowheads="1"/>
          </p:cNvSpPr>
          <p:nvPr/>
        </p:nvSpPr>
        <p:spPr bwMode="auto">
          <a:xfrm>
            <a:off x="0" y="568480"/>
            <a:ext cx="12192000" cy="48612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sz="2800" dirty="0">
                <a:solidFill>
                  <a:srgbClr val="000000"/>
                </a:solidFill>
              </a:rPr>
              <a:t>					</a:t>
            </a:r>
          </a:p>
          <a:p>
            <a:pPr eaLnBrk="1" hangingPunct="1">
              <a:buClrTx/>
              <a:buFontTx/>
              <a:buNone/>
            </a:pPr>
            <a:r>
              <a:rPr lang="de-DE" sz="2800" dirty="0">
                <a:solidFill>
                  <a:srgbClr val="000000"/>
                </a:solidFill>
              </a:rPr>
              <a:t>					</a:t>
            </a:r>
            <a:r>
              <a:rPr lang="de-DE" sz="2800">
                <a:solidFill>
                  <a:srgbClr val="000000"/>
                </a:solidFill>
              </a:rPr>
              <a:t>	</a:t>
            </a:r>
            <a:r>
              <a:rPr lang="de-DE" sz="2400">
                <a:solidFill>
                  <a:srgbClr val="000000"/>
                </a:solidFill>
              </a:rPr>
              <a:t>(total amount of money)</a:t>
            </a:r>
            <a:r>
              <a:rPr lang="de-DE" sz="2400" dirty="0">
                <a:solidFill>
                  <a:srgbClr val="000000"/>
                </a:solidFill>
              </a:rPr>
              <a:t>	x</a:t>
            </a:r>
            <a:r>
              <a:rPr lang="de-DE" sz="2400">
                <a:solidFill>
                  <a:srgbClr val="000000"/>
                </a:solidFill>
              </a:rPr>
              <a:t>	(velocity of money)</a:t>
            </a:r>
            <a:endParaRPr lang="de-DE" sz="2400" dirty="0">
              <a:solidFill>
                <a:srgbClr val="000000"/>
              </a:solidFill>
            </a:endParaRP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										=</a:t>
            </a: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rPr>
              <a:t>					</a:t>
            </a:r>
            <a:r>
              <a:rPr lang="de-DE" sz="2400">
                <a:solidFill>
                  <a:srgbClr val="000000"/>
                </a:solidFill>
              </a:rPr>
              <a:t>	(price level)</a:t>
            </a:r>
            <a:r>
              <a:rPr lang="de-DE" sz="2400" dirty="0">
                <a:solidFill>
                  <a:srgbClr val="000000"/>
                </a:solidFill>
              </a:rPr>
              <a:t>	x </a:t>
            </a:r>
            <a:r>
              <a:rPr lang="de-DE" sz="2400">
                <a:solidFill>
                  <a:srgbClr val="000000"/>
                </a:solidFill>
              </a:rPr>
              <a:t>	(real output)</a:t>
            </a:r>
            <a:endParaRPr lang="de-DE" sz="2400" dirty="0">
              <a:solidFill>
                <a:srgbClr val="000000"/>
              </a:solidFill>
            </a:endParaRPr>
          </a:p>
          <a:p>
            <a:pPr eaLnBrk="1" hangingPunct="1">
              <a:buClrTx/>
              <a:buFontTx/>
              <a:buNone/>
            </a:pPr>
            <a:endParaRPr lang="de-DE" sz="2400" dirty="0">
              <a:solidFill>
                <a:srgbClr val="000000"/>
              </a:solidFill>
            </a:endParaRPr>
          </a:p>
          <a:p>
            <a:pPr eaLnBrk="1" hangingPunct="1">
              <a:buClrTx/>
              <a:buFontTx/>
              <a:buNone/>
            </a:pPr>
            <a:r>
              <a:rPr lang="de-DE" sz="2400" dirty="0">
                <a:solidFill>
                  <a:srgbClr val="000000"/>
                </a:solidFill>
                <a:cs typeface="Times New Roman" pitchFamily="18" charset="0"/>
              </a:rPr>
              <a:t>→</a:t>
            </a:r>
            <a:r>
              <a:rPr lang="de-DE" sz="2400">
                <a:solidFill>
                  <a:srgbClr val="000000"/>
                </a:solidFill>
                <a:cs typeface="Times New Roman" pitchFamily="18" charset="0"/>
              </a:rPr>
              <a:t>	if in short term we assume the velocity of money as constant and real output is changing also slowly relative to prices, we obtain a directly proportional dependence between the growth rate of money and inflation.</a:t>
            </a: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7" name="Rechteck 6">
            <a:extLst>
              <a:ext uri="{FF2B5EF4-FFF2-40B4-BE49-F238E27FC236}">
                <a16:creationId xmlns:a16="http://schemas.microsoft.com/office/drawing/2014/main" id="{9CFF2F5C-C443-468A-8E80-8A07D22784A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5963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sz="3200"/>
              <a:t>Quantity theory of money and Money Demand</a:t>
            </a:r>
            <a:endParaRPr lang="de-DE" sz="3200" dirty="0"/>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943050" y="589000"/>
                <a:ext cx="8928993" cy="4772694"/>
              </a:xfrm>
              <a:prstGeom prst="rect">
                <a:avLst/>
              </a:prstGeom>
              <a:noFill/>
            </p:spPr>
            <p:txBody>
              <a:bodyPr wrap="square" rtlCol="0">
                <a:noAutofit/>
              </a:bodyPr>
              <a:lstStyle/>
              <a:p>
                <a:pPr algn="ctr"/>
                <a:r>
                  <a:rPr lang="en-US" sz="2400" dirty="0"/>
                  <a:t>M∙V </a:t>
                </a:r>
                <a:r>
                  <a:rPr lang="de-DE" sz="2400" dirty="0"/>
                  <a:t>= </a:t>
                </a:r>
                <a:r>
                  <a:rPr lang="en-US" sz="2400" dirty="0"/>
                  <a:t>P∙Y → M </a:t>
                </a:r>
                <a:r>
                  <a:rPr lang="de-DE" sz="2400" dirty="0"/>
                  <a:t>= </a:t>
                </a:r>
                <a:r>
                  <a:rPr lang="en-US" sz="2400" dirty="0"/>
                  <a:t>P∙Y/V </a:t>
                </a:r>
              </a:p>
              <a:p>
                <a:pPr algn="ctr"/>
                <a:endParaRPr lang="en-US" sz="2400" dirty="0"/>
              </a:p>
              <a:p>
                <a:pPr algn="ctr"/>
                <a:r>
                  <a:rPr lang="en-US" sz="2400"/>
                  <a:t>Within the money market equilibrium we obtain:</a:t>
                </a:r>
                <a:endParaRPr lang="en-US" sz="2400" dirty="0"/>
              </a:p>
              <a:p>
                <a:pPr algn="ctr"/>
                <a:endParaRPr lang="en-US" sz="2400" dirty="0"/>
              </a:p>
              <a:p>
                <a:pPr algn="ctr"/>
                <a:r>
                  <a:rPr lang="en-US" sz="2400" dirty="0"/>
                  <a:t>M=</a:t>
                </a:r>
                <a:r>
                  <a:rPr lang="en-US" sz="2400"/>
                  <a:t>M</a:t>
                </a:r>
                <a:r>
                  <a:rPr lang="en-US" sz="2400" baseline="30000"/>
                  <a:t>d</a:t>
                </a:r>
                <a:r>
                  <a:rPr lang="en-US" sz="2400"/>
                  <a:t> (money demand)</a:t>
                </a:r>
                <a:endParaRPr lang="en-US" sz="2400" dirty="0"/>
              </a:p>
              <a:p>
                <a:pPr algn="ctr"/>
                <a:endParaRPr lang="en-US" sz="2400" dirty="0"/>
              </a:p>
              <a:p>
                <a:pPr algn="ctr"/>
                <a:r>
                  <a:rPr lang="en-US" sz="2400"/>
                  <a:t>Cash holding coefficient: </a:t>
                </a:r>
                <a:r>
                  <a:rPr lang="en-US" sz="2400" dirty="0"/>
                  <a:t>k = 1/V → M</a:t>
                </a:r>
                <a:r>
                  <a:rPr lang="en-US" sz="2400" baseline="30000" dirty="0"/>
                  <a:t>d</a:t>
                </a:r>
                <a:r>
                  <a:rPr lang="en-US" sz="2400" dirty="0"/>
                  <a:t> = k ∙ P ∙ Y </a:t>
                </a:r>
              </a:p>
              <a:p>
                <a:endParaRPr lang="en-US" sz="2400" dirty="0"/>
              </a:p>
              <a:p>
                <a:r>
                  <a:rPr lang="en-US" sz="2400"/>
                  <a:t>Assuming k to be constant in the short-run, then the level of transactions representet by PY determines the level of money demand M</a:t>
                </a:r>
                <a:r>
                  <a:rPr lang="en-US" sz="2400" baseline="30000"/>
                  <a:t>d</a:t>
                </a:r>
                <a:r>
                  <a:rPr lang="en-US" sz="2400"/>
                  <a:t> </a:t>
                </a:r>
                <a:endParaRPr lang="en-US" sz="2400" dirty="0"/>
              </a:p>
              <a:p>
                <a:endParaRPr lang="en-US" sz="2400" dirty="0"/>
              </a:p>
              <a:p>
                <a:r>
                  <a:rPr lang="en-US" sz="2400" dirty="0"/>
                  <a:t>→</a:t>
                </a:r>
                <a:r>
                  <a:rPr lang="en-US" sz="2400"/>
                  <a:t>	The real money demand </a:t>
                </a:r>
                <a:r>
                  <a:rPr lang="en-US" sz="2400" dirty="0"/>
                  <a:t>M</a:t>
                </a:r>
                <a:r>
                  <a:rPr lang="en-US" sz="2400" baseline="30000" dirty="0"/>
                  <a:t>d</a:t>
                </a:r>
                <a:r>
                  <a:rPr lang="en-US" sz="2400" dirty="0"/>
                  <a:t>/</a:t>
                </a:r>
                <a:r>
                  <a:rPr lang="en-US" sz="2400"/>
                  <a:t>P therefore depends only</a:t>
                </a:r>
              </a:p>
              <a:p>
                <a:r>
                  <a:rPr lang="en-US" sz="2400"/>
                  <a:t>	on Y and we obtain:</a:t>
                </a:r>
                <a:endParaRPr lang="en-US" sz="2400" dirty="0"/>
              </a:p>
              <a:p>
                <a:r>
                  <a:rPr lang="de-DE" sz="2800" dirty="0"/>
                  <a:t>		</a:t>
                </a:r>
              </a:p>
              <a:p>
                <a:r>
                  <a:rPr lang="de-DE" sz="2800" dirty="0"/>
                  <a:t>		Money Demand </a:t>
                </a:r>
                <a14:m>
                  <m:oMath xmlns:m="http://schemas.openxmlformats.org/officeDocument/2006/math">
                    <m:r>
                      <a:rPr lang="de-DE" sz="2800">
                        <a:latin typeface="Cambria Math" panose="02040503050406030204" pitchFamily="18" charset="0"/>
                      </a:rPr>
                      <m:t>=</m:t>
                    </m:r>
                    <m:sSup>
                      <m:sSupPr>
                        <m:ctrlPr>
                          <a:rPr lang="de-DE" sz="2800" i="1">
                            <a:latin typeface="Cambria Math" panose="02040503050406030204" pitchFamily="18" charset="0"/>
                          </a:rPr>
                        </m:ctrlPr>
                      </m:sSupPr>
                      <m:e>
                        <m:r>
                          <a:rPr lang="de-DE" sz="2800" i="1">
                            <a:latin typeface="Cambria Math" panose="02040503050406030204" pitchFamily="18" charset="0"/>
                          </a:rPr>
                          <m:t>𝐿</m:t>
                        </m:r>
                      </m:e>
                      <m:sup>
                        <m:r>
                          <a:rPr lang="de-DE" sz="2800" i="1">
                            <a:latin typeface="Cambria Math" panose="02040503050406030204" pitchFamily="18" charset="0"/>
                          </a:rPr>
                          <m:t>𝐷</m:t>
                        </m:r>
                      </m:sup>
                    </m:sSup>
                    <m:r>
                      <a:rPr lang="de-DE" sz="2800" i="1">
                        <a:latin typeface="Cambria Math" panose="02040503050406030204" pitchFamily="18" charset="0"/>
                      </a:rPr>
                      <m:t>(</m:t>
                    </m:r>
                    <m:r>
                      <a:rPr lang="de-DE" sz="2800" i="1">
                        <a:latin typeface="Cambria Math" panose="02040503050406030204" pitchFamily="18" charset="0"/>
                      </a:rPr>
                      <m:t>𝑌</m:t>
                    </m:r>
                    <m:r>
                      <a:rPr lang="de-DE" sz="2800" i="1">
                        <a:latin typeface="Cambria Math" panose="02040503050406030204" pitchFamily="18" charset="0"/>
                      </a:rPr>
                      <m:t>)</m:t>
                    </m:r>
                  </m:oMath>
                </a14:m>
                <a:endParaRPr lang="de-DE" sz="2800" dirty="0"/>
              </a:p>
              <a:p>
                <a:endParaRPr lang="en-US" sz="2800"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943050" y="589000"/>
                <a:ext cx="8928993" cy="4772694"/>
              </a:xfrm>
              <a:prstGeom prst="rect">
                <a:avLst/>
              </a:prstGeom>
              <a:blipFill>
                <a:blip r:embed="rId3"/>
                <a:stretch>
                  <a:fillRect l="-1093" t="-1022" b="-30651"/>
                </a:stretch>
              </a:blipFill>
            </p:spPr>
            <p:txBody>
              <a:bodyPr/>
              <a:lstStyle/>
              <a:p>
                <a:r>
                  <a:rPr lang="de-DE">
                    <a:noFill/>
                  </a:rPr>
                  <a:t> </a:t>
                </a:r>
              </a:p>
            </p:txBody>
          </p:sp>
        </mc:Fallback>
      </mc:AlternateContent>
      <p:sp>
        <p:nvSpPr>
          <p:cNvPr id="8" name="Rechteck 7">
            <a:extLst>
              <a:ext uri="{FF2B5EF4-FFF2-40B4-BE49-F238E27FC236}">
                <a16:creationId xmlns:a16="http://schemas.microsoft.com/office/drawing/2014/main" id="{B267333F-A00C-46E6-B59C-80D2A27DA33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5351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a:solidFill>
                  <a:srgbClr val="000000"/>
                </a:solidFill>
                <a:latin typeface="Sparkasse Rg" pitchFamily="34" charset="0"/>
              </a:rPr>
              <a:t>Monetary growth and </a:t>
            </a:r>
            <a:r>
              <a:rPr lang="de-DE" altLang="de-DE" sz="3200" b="1" dirty="0">
                <a:solidFill>
                  <a:srgbClr val="000000"/>
                </a:solidFill>
                <a:latin typeface="Sparkasse Rg" pitchFamily="34" charset="0"/>
              </a:rPr>
              <a:t>Inflation</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6BE30830-6FB1-4289-BC97-C5EBBBF3610D}"/>
                  </a:ext>
                </a:extLst>
              </p:cNvPr>
              <p:cNvSpPr txBox="1"/>
              <p:nvPr/>
            </p:nvSpPr>
            <p:spPr>
              <a:xfrm>
                <a:off x="386447" y="621604"/>
                <a:ext cx="10694020" cy="5323780"/>
              </a:xfrm>
              <a:prstGeom prst="rect">
                <a:avLst/>
              </a:prstGeom>
              <a:noFill/>
            </p:spPr>
            <p:txBody>
              <a:bodyPr wrap="square" rtlCol="0">
                <a:noAutofit/>
              </a:bodyPr>
              <a:lstStyle/>
              <a:p>
                <a:pPr algn="ctr"/>
                <a:r>
                  <a:rPr lang="en-US" sz="2400"/>
                  <a:t>Calculating the total differential of M</a:t>
                </a:r>
                <a:r>
                  <a:rPr lang="en-US" sz="2400" dirty="0"/>
                  <a:t>∙V </a:t>
                </a:r>
                <a:r>
                  <a:rPr lang="de-DE" sz="2400" dirty="0"/>
                  <a:t>= </a:t>
                </a:r>
                <a:r>
                  <a:rPr lang="en-US" sz="2400" dirty="0"/>
                  <a:t>P∙Y → </a:t>
                </a:r>
                <a:r>
                  <a:rPr lang="el-GR" sz="2400" dirty="0"/>
                  <a:t>Δ</a:t>
                </a:r>
                <a:r>
                  <a:rPr lang="en-US" sz="2400" dirty="0"/>
                  <a:t>M/M+ </a:t>
                </a:r>
                <a:r>
                  <a:rPr lang="el-GR" sz="2400" dirty="0"/>
                  <a:t>Δ</a:t>
                </a:r>
                <a:r>
                  <a:rPr lang="en-US" sz="2400" dirty="0"/>
                  <a:t>V/V </a:t>
                </a:r>
                <a:r>
                  <a:rPr lang="de-DE" sz="2400" dirty="0"/>
                  <a:t>= </a:t>
                </a:r>
                <a:r>
                  <a:rPr lang="el-GR" sz="2400" dirty="0"/>
                  <a:t>Δ</a:t>
                </a:r>
                <a:r>
                  <a:rPr lang="en-US" sz="2400" dirty="0"/>
                  <a:t>P/P+</a:t>
                </a:r>
                <a:r>
                  <a:rPr lang="el-GR" sz="2400" dirty="0"/>
                  <a:t> Δ</a:t>
                </a:r>
                <a:r>
                  <a:rPr lang="en-US" sz="2400" dirty="0"/>
                  <a:t>Y/Y</a:t>
                </a:r>
              </a:p>
              <a:p>
                <a:pPr algn="ctr"/>
                <a:endParaRPr lang="en-US" sz="2000" dirty="0"/>
              </a:p>
              <a:p>
                <a:pPr algn="ctr"/>
                <a:r>
                  <a:rPr lang="en-US" sz="2000"/>
                  <a:t>Assuming again V to be constant in the short run</a:t>
                </a:r>
                <a:endParaRPr lang="en-US" sz="2000" dirty="0"/>
              </a:p>
              <a:p>
                <a:pPr algn="ctr"/>
                <a:r>
                  <a:rPr lang="en-US" sz="2000" dirty="0"/>
                  <a:t>→</a:t>
                </a:r>
              </a:p>
              <a:p>
                <a:pPr algn="ctr"/>
                <a:endParaRPr lang="en-US" sz="2000" dirty="0"/>
              </a:p>
              <a:p>
                <a:pPr algn="ctr"/>
                <a14:m>
                  <m:oMathPara xmlns:m="http://schemas.openxmlformats.org/officeDocument/2006/math">
                    <m:oMathParaPr>
                      <m:jc m:val="centerGroup"/>
                    </m:oMathParaPr>
                    <m:oMath xmlns:m="http://schemas.openxmlformats.org/officeDocument/2006/math">
                      <m:r>
                        <a:rPr lang="de-DE" sz="2000" i="1">
                          <a:latin typeface="Cambria Math"/>
                          <a:ea typeface="Cambria Math"/>
                        </a:rPr>
                        <m:t>𝜋</m:t>
                      </m:r>
                      <m:r>
                        <a:rPr lang="de-DE" sz="2000" i="1">
                          <a:latin typeface="Cambria Math" panose="02040503050406030204" pitchFamily="18" charset="0"/>
                          <a:ea typeface="Cambria Math"/>
                        </a:rPr>
                        <m:t>(</m:t>
                      </m:r>
                      <m:r>
                        <a:rPr lang="de-DE" sz="2000" i="1">
                          <a:latin typeface="Cambria Math" panose="02040503050406030204" pitchFamily="18" charset="0"/>
                          <a:ea typeface="Cambria Math"/>
                        </a:rPr>
                        <m:t>𝑖𝑛𝑓𝑙𝑎𝑡𝑖𝑜𝑛</m:t>
                      </m:r>
                      <m:r>
                        <a:rPr lang="de-DE" sz="2000" i="1">
                          <a:latin typeface="Cambria Math" panose="02040503050406030204" pitchFamily="18" charset="0"/>
                          <a:ea typeface="Cambria Math"/>
                        </a:rPr>
                        <m:t>)=</m:t>
                      </m:r>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𝑀</m:t>
                          </m:r>
                        </m:sub>
                      </m:sSub>
                      <m:r>
                        <a:rPr lang="de-DE" sz="2000" i="1">
                          <a:latin typeface="Cambria Math" panose="02040503050406030204" pitchFamily="18" charset="0"/>
                        </a:rPr>
                        <m:t>(</m:t>
                      </m:r>
                      <m:r>
                        <a:rPr lang="de-DE" sz="2000" b="0" i="1" smtClean="0">
                          <a:latin typeface="Cambria Math" panose="02040503050406030204" pitchFamily="18" charset="0"/>
                        </a:rPr>
                        <m:t>𝑚𝑜𝑛𝑒𝑡𝑟𝑎𝑦</m:t>
                      </m:r>
                      <m:r>
                        <a:rPr lang="de-DE" sz="2000" b="0" i="1" smtClean="0">
                          <a:latin typeface="Cambria Math" panose="02040503050406030204" pitchFamily="18" charset="0"/>
                        </a:rPr>
                        <m:t> </m:t>
                      </m:r>
                      <m:r>
                        <a:rPr lang="de-DE" sz="2000" b="0" i="1" smtClean="0">
                          <a:latin typeface="Cambria Math" panose="02040503050406030204" pitchFamily="18" charset="0"/>
                        </a:rPr>
                        <m:t>𝑔𝑟𝑜𝑤𝑡h</m:t>
                      </m:r>
                      <m:r>
                        <a:rPr lang="de-DE" sz="2000" b="0" i="1" smtClean="0">
                          <a:latin typeface="Cambria Math" panose="02040503050406030204" pitchFamily="18" charset="0"/>
                        </a:rPr>
                        <m:t> </m:t>
                      </m:r>
                      <m:r>
                        <a:rPr lang="de-DE" sz="2000" b="0" i="1" smtClean="0">
                          <a:latin typeface="Cambria Math" panose="02040503050406030204" pitchFamily="18" charset="0"/>
                        </a:rPr>
                        <m:t>𝑟𝑎𝑡𝑒</m:t>
                      </m:r>
                      <m:r>
                        <a:rPr lang="de-DE" sz="2000" i="1">
                          <a:latin typeface="Cambria Math" panose="02040503050406030204" pitchFamily="18" charset="0"/>
                        </a:rPr>
                        <m:t>)−</m:t>
                      </m:r>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r>
                        <a:rPr lang="de-DE" sz="2000" b="0" i="1" smtClean="0">
                          <a:latin typeface="Cambria Math" panose="02040503050406030204" pitchFamily="18" charset="0"/>
                        </a:rPr>
                        <m:t>(</m:t>
                      </m:r>
                      <m:r>
                        <a:rPr lang="de-DE" sz="2000" b="0" i="1" smtClean="0">
                          <a:latin typeface="Cambria Math" panose="02040503050406030204" pitchFamily="18" charset="0"/>
                        </a:rPr>
                        <m:t>𝐺𝐷𝑃</m:t>
                      </m:r>
                      <m:r>
                        <a:rPr lang="de-DE" sz="2000" b="0" i="1" smtClean="0">
                          <a:latin typeface="Cambria Math" panose="02040503050406030204" pitchFamily="18" charset="0"/>
                        </a:rPr>
                        <m:t>−</m:t>
                      </m:r>
                      <m:r>
                        <a:rPr lang="de-DE" sz="2000" b="0" i="1" smtClean="0">
                          <a:latin typeface="Cambria Math" panose="02040503050406030204" pitchFamily="18" charset="0"/>
                        </a:rPr>
                        <m:t>𝑔𝑟𝑜𝑤𝑡h</m:t>
                      </m:r>
                      <m:r>
                        <a:rPr lang="de-DE" sz="2000" b="0" i="1" smtClean="0">
                          <a:latin typeface="Cambria Math" panose="02040503050406030204" pitchFamily="18" charset="0"/>
                        </a:rPr>
                        <m:t> </m:t>
                      </m:r>
                      <m:r>
                        <a:rPr lang="de-DE" sz="2000" b="0" i="1" smtClean="0">
                          <a:latin typeface="Cambria Math" panose="02040503050406030204" pitchFamily="18" charset="0"/>
                        </a:rPr>
                        <m:t>𝑟𝑎𝑡𝑒</m:t>
                      </m:r>
                      <m:r>
                        <a:rPr lang="de-DE" sz="2000" i="1">
                          <a:latin typeface="Cambria Math" panose="02040503050406030204" pitchFamily="18" charset="0"/>
                        </a:rPr>
                        <m:t>)</m:t>
                      </m:r>
                    </m:oMath>
                  </m:oMathPara>
                </a14:m>
                <a:endParaRPr lang="de-DE" sz="2000" dirty="0"/>
              </a:p>
              <a:p>
                <a:pPr algn="ctr"/>
                <a:endParaRPr lang="en-US" sz="2000" dirty="0"/>
              </a:p>
              <a:p>
                <a:pPr marL="342900" indent="-342900">
                  <a:lnSpc>
                    <a:spcPct val="105000"/>
                  </a:lnSpc>
                  <a:spcBef>
                    <a:spcPct val="50000"/>
                  </a:spcBef>
                  <a:buFont typeface="Arial" panose="020B0604020202020204" pitchFamily="34" charset="0"/>
                  <a:buChar char="•"/>
                </a:pPr>
                <a:r>
                  <a:rPr lang="en-US" altLang="en-US" sz="2000"/>
                  <a:t>“usual” GDP-growth </a:t>
                </a:r>
                <a:r>
                  <a:rPr lang="en-US" altLang="en-US" sz="2000" dirty="0"/>
                  <a:t>(</a:t>
                </a:r>
                <a14:m>
                  <m:oMath xmlns:m="http://schemas.openxmlformats.org/officeDocument/2006/math">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r>
                      <a:rPr lang="de-DE" sz="2000" i="1">
                        <a:latin typeface="Cambria Math" panose="02040503050406030204" pitchFamily="18" charset="0"/>
                      </a:rPr>
                      <m:t>&gt;0</m:t>
                    </m:r>
                  </m:oMath>
                </a14:m>
                <a:r>
                  <a:rPr lang="en-US" altLang="en-US" sz="2000"/>
                  <a:t>, approx. 1%-3% for developed economies. Then these economies need a certain monetary growth due to the increase of total transactions over time)</a:t>
                </a:r>
                <a:endParaRPr lang="en-US" altLang="en-US" sz="2000" dirty="0"/>
              </a:p>
              <a:p>
                <a:pPr marL="342900" indent="-342900">
                  <a:lnSpc>
                    <a:spcPct val="105000"/>
                  </a:lnSpc>
                  <a:spcBef>
                    <a:spcPct val="50000"/>
                  </a:spcBef>
                  <a:buFont typeface="Arial" panose="020B0604020202020204" pitchFamily="34" charset="0"/>
                  <a:buChar char="•"/>
                </a:pPr>
                <a14:m>
                  <m:oMath xmlns:m="http://schemas.openxmlformats.org/officeDocument/2006/math">
                    <m:sSub>
                      <m:sSubPr>
                        <m:ctrlPr>
                          <a:rPr lang="de-DE" sz="2000" i="1">
                            <a:latin typeface="Cambria Math" panose="02040503050406030204" pitchFamily="18" charset="0"/>
                          </a:rPr>
                        </m:ctrlPr>
                      </m:sSubPr>
                      <m:e>
                        <m:r>
                          <a:rPr lang="de-DE" sz="2000" i="1">
                            <a:latin typeface="Cambria Math"/>
                          </a:rPr>
                          <m:t>𝑔</m:t>
                        </m:r>
                      </m:e>
                      <m:sub>
                        <m:r>
                          <a:rPr lang="de-DE" sz="2000" i="1">
                            <a:latin typeface="Cambria Math"/>
                          </a:rPr>
                          <m:t>𝑌</m:t>
                        </m:r>
                      </m:sub>
                    </m:sSub>
                  </m:oMath>
                </a14:m>
                <a:r>
                  <a:rPr lang="en-US" altLang="en-US" sz="2000" dirty="0"/>
                  <a:t> </a:t>
                </a:r>
                <a:r>
                  <a:rPr lang="en-US" altLang="en-US" sz="2000"/>
                  <a:t>in the long run depends mainly on the technological progress (compare with potential output!)</a:t>
                </a:r>
                <a:endParaRPr lang="de-DE" altLang="en-US" sz="2000" i="1" dirty="0">
                  <a:latin typeface="Cambria Math" panose="02040503050406030204" pitchFamily="18" charset="0"/>
                </a:endParaRPr>
              </a:p>
              <a:p>
                <a:pPr>
                  <a:lnSpc>
                    <a:spcPct val="105000"/>
                  </a:lnSpc>
                  <a:spcBef>
                    <a:spcPct val="50000"/>
                  </a:spcBef>
                </a:pPr>
                <a:r>
                  <a:rPr lang="en-US" sz="2400"/>
                  <a:t>→ 	</a:t>
                </a:r>
                <a:r>
                  <a:rPr lang="en-US" sz="2400" b="1"/>
                  <a:t>excessive monetary growth translates according</a:t>
                </a:r>
              </a:p>
              <a:p>
                <a:pPr>
                  <a:lnSpc>
                    <a:spcPct val="105000"/>
                  </a:lnSpc>
                  <a:spcBef>
                    <a:spcPct val="50000"/>
                  </a:spcBef>
                </a:pPr>
                <a:r>
                  <a:rPr lang="en-US" sz="2400" b="1"/>
                  <a:t>	to quantity theory of money into inflation!</a:t>
                </a:r>
                <a:endParaRPr lang="en-US" altLang="en-US" sz="2400" b="1"/>
              </a:p>
              <a:p>
                <a:pPr>
                  <a:lnSpc>
                    <a:spcPct val="105000"/>
                  </a:lnSpc>
                  <a:spcBef>
                    <a:spcPct val="50000"/>
                  </a:spcBef>
                </a:pPr>
                <a:r>
                  <a:rPr lang="en-US" altLang="en-US" sz="2400"/>
                  <a:t>Milton Friedman (nobel laureate 1976):</a:t>
                </a:r>
              </a:p>
              <a:p>
                <a:pPr>
                  <a:lnSpc>
                    <a:spcPct val="105000"/>
                  </a:lnSpc>
                  <a:spcBef>
                    <a:spcPct val="50000"/>
                  </a:spcBef>
                </a:pPr>
                <a:r>
                  <a:rPr lang="en-US" altLang="en-US" sz="2400"/>
                  <a:t>“</a:t>
                </a:r>
                <a:r>
                  <a:rPr lang="en-US" altLang="en-US" sz="2400" i="1"/>
                  <a:t>Inflation is always and everywhere a monetary phenomenon</a:t>
                </a:r>
                <a:r>
                  <a:rPr lang="en-US" altLang="en-US" sz="2400"/>
                  <a:t>.” </a:t>
                </a:r>
                <a:endParaRPr lang="en-US" altLang="en-US" sz="2400" dirty="0"/>
              </a:p>
              <a:p>
                <a:pPr algn="ctr"/>
                <a:endParaRPr lang="en-US" sz="2400" dirty="0"/>
              </a:p>
            </p:txBody>
          </p:sp>
        </mc:Choice>
        <mc:Fallback xmlns="">
          <p:sp>
            <p:nvSpPr>
              <p:cNvPr id="6" name="Textfeld 5">
                <a:extLst>
                  <a:ext uri="{FF2B5EF4-FFF2-40B4-BE49-F238E27FC236}">
                    <a16:creationId xmlns:a16="http://schemas.microsoft.com/office/drawing/2014/main" id="{6BE30830-6FB1-4289-BC97-C5EBBBF3610D}"/>
                  </a:ext>
                </a:extLst>
              </p:cNvPr>
              <p:cNvSpPr txBox="1">
                <a:spLocks noRot="1" noChangeAspect="1" noMove="1" noResize="1" noEditPoints="1" noAdjustHandles="1" noChangeArrowheads="1" noChangeShapeType="1" noTextEdit="1"/>
              </p:cNvSpPr>
              <p:nvPr/>
            </p:nvSpPr>
            <p:spPr>
              <a:xfrm>
                <a:off x="386447" y="621604"/>
                <a:ext cx="10694020" cy="5323780"/>
              </a:xfrm>
              <a:prstGeom prst="rect">
                <a:avLst/>
              </a:prstGeom>
              <a:blipFill>
                <a:blip r:embed="rId3"/>
                <a:stretch>
                  <a:fillRect l="-855" t="-916" b="-11569"/>
                </a:stretch>
              </a:blipFill>
            </p:spPr>
            <p:txBody>
              <a:bodyPr/>
              <a:lstStyle/>
              <a:p>
                <a:r>
                  <a:rPr lang="de-DE">
                    <a:noFill/>
                  </a:rPr>
                  <a:t> </a:t>
                </a:r>
              </a:p>
            </p:txBody>
          </p:sp>
        </mc:Fallback>
      </mc:AlternateContent>
      <p:sp>
        <p:nvSpPr>
          <p:cNvPr id="8" name="Rechteck 7">
            <a:extLst>
              <a:ext uri="{FF2B5EF4-FFF2-40B4-BE49-F238E27FC236}">
                <a16:creationId xmlns:a16="http://schemas.microsoft.com/office/drawing/2014/main" id="{20B569C7-EB71-4FC4-8DC1-7FCDEAF485D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60240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a:solidFill>
                  <a:srgbClr val="000000"/>
                </a:solidFill>
                <a:latin typeface="Sparkasse Rg" pitchFamily="34" charset="0"/>
              </a:rPr>
              <a:t>Classical </a:t>
            </a:r>
            <a:r>
              <a:rPr lang="de-DE" altLang="de-DE" sz="3200" b="1" dirty="0" err="1">
                <a:solidFill>
                  <a:srgbClr val="000000"/>
                </a:solidFill>
                <a:latin typeface="Sparkasse Rg" pitchFamily="34" charset="0"/>
              </a:rPr>
              <a:t>Dichotomy</a:t>
            </a:r>
            <a:endParaRPr lang="de-DE" altLang="de-DE" sz="3200" b="1" dirty="0">
              <a:solidFill>
                <a:srgbClr val="000000"/>
              </a:solidFill>
              <a:latin typeface="Sparkasse Rg" pitchFamily="34" charset="0"/>
            </a:endParaRPr>
          </a:p>
        </p:txBody>
      </p:sp>
      <p:sp>
        <p:nvSpPr>
          <p:cNvPr id="6" name="Textfeld 5">
            <a:extLst>
              <a:ext uri="{FF2B5EF4-FFF2-40B4-BE49-F238E27FC236}">
                <a16:creationId xmlns:a16="http://schemas.microsoft.com/office/drawing/2014/main" id="{6BE30830-6FB1-4289-BC97-C5EBBBF3610D}"/>
              </a:ext>
            </a:extLst>
          </p:cNvPr>
          <p:cNvSpPr txBox="1"/>
          <p:nvPr/>
        </p:nvSpPr>
        <p:spPr>
          <a:xfrm>
            <a:off x="0" y="620688"/>
            <a:ext cx="8689605" cy="4772694"/>
          </a:xfrm>
          <a:prstGeom prst="rect">
            <a:avLst/>
          </a:prstGeom>
          <a:noFill/>
        </p:spPr>
        <p:txBody>
          <a:bodyPr wrap="square" rtlCol="0">
            <a:noAutofit/>
          </a:bodyPr>
          <a:lstStyle/>
          <a:p>
            <a:r>
              <a:rPr lang="en-US" sz="2800" b="1" err="1"/>
              <a:t>Reale</a:t>
            </a:r>
            <a:r>
              <a:rPr lang="en-US" sz="2800" b="1"/>
              <a:t> Variables: </a:t>
            </a:r>
            <a:r>
              <a:rPr lang="en-US" sz="2800"/>
              <a:t>Measured in physical units – quantities and relative prices, for example</a:t>
            </a:r>
            <a:endParaRPr lang="en-US" sz="2800" dirty="0"/>
          </a:p>
          <a:p>
            <a:endParaRPr lang="en-US" sz="2800" dirty="0"/>
          </a:p>
          <a:p>
            <a:pPr marL="914400" lvl="1" indent="-457200">
              <a:buFont typeface="Arial" panose="020B0604020202020204" pitchFamily="34" charset="0"/>
              <a:buChar char="•"/>
            </a:pPr>
            <a:r>
              <a:rPr lang="en-US" sz="2200"/>
              <a:t>quantity of output produced</a:t>
            </a:r>
          </a:p>
          <a:p>
            <a:pPr marL="914400" lvl="1" indent="-457200">
              <a:buFont typeface="Arial" panose="020B0604020202020204" pitchFamily="34" charset="0"/>
              <a:buChar char="•"/>
            </a:pPr>
            <a:r>
              <a:rPr lang="en-US" sz="2200"/>
              <a:t>real wage:  output earned per hour of work</a:t>
            </a:r>
          </a:p>
          <a:p>
            <a:pPr marL="914400" lvl="1" indent="-457200">
              <a:buFont typeface="Arial" panose="020B0604020202020204" pitchFamily="34" charset="0"/>
              <a:buChar char="•"/>
            </a:pPr>
            <a:r>
              <a:rPr lang="en-US" sz="2200"/>
              <a:t>real interest rate:  output earned in the future </a:t>
            </a:r>
            <a:br>
              <a:rPr lang="en-US" sz="2200"/>
            </a:br>
            <a:r>
              <a:rPr lang="en-US" sz="2200"/>
              <a:t>by lending one unit of output today</a:t>
            </a:r>
          </a:p>
          <a:p>
            <a:pPr lvl="1"/>
            <a:endParaRPr lang="en-US" sz="2800" dirty="0"/>
          </a:p>
          <a:p>
            <a:r>
              <a:rPr lang="en-US" sz="2800" b="1" err="1"/>
              <a:t>Nominale</a:t>
            </a:r>
            <a:r>
              <a:rPr lang="en-US" sz="2800" b="1"/>
              <a:t> Variables: </a:t>
            </a:r>
            <a:r>
              <a:rPr lang="en-US" sz="2800"/>
              <a:t> Measured in money units</a:t>
            </a:r>
            <a:endParaRPr lang="en-US" sz="2800" dirty="0"/>
          </a:p>
          <a:p>
            <a:endParaRPr lang="en-US" sz="2800" dirty="0"/>
          </a:p>
          <a:p>
            <a:pPr marL="914400" lvl="1" indent="-457200">
              <a:buFont typeface="Arial" panose="020B0604020202020204" pitchFamily="34" charset="0"/>
              <a:buChar char="•"/>
            </a:pPr>
            <a:r>
              <a:rPr lang="en-US" sz="2200"/>
              <a:t>nominal wage:  Dollars per hour of work.</a:t>
            </a:r>
          </a:p>
          <a:p>
            <a:pPr marL="914400" lvl="1" indent="-457200">
              <a:buFont typeface="Arial" panose="020B0604020202020204" pitchFamily="34" charset="0"/>
              <a:buChar char="•"/>
            </a:pPr>
            <a:r>
              <a:rPr lang="en-US" sz="2200"/>
              <a:t>nominal interest rate:  Dollars earned in future </a:t>
            </a:r>
            <a:br>
              <a:rPr lang="en-US" sz="2200"/>
            </a:br>
            <a:r>
              <a:rPr lang="en-US" sz="2200"/>
              <a:t>by lending one dollar today.</a:t>
            </a:r>
          </a:p>
          <a:p>
            <a:pPr marL="914400" lvl="1" indent="-457200">
              <a:buFont typeface="Arial" panose="020B0604020202020204" pitchFamily="34" charset="0"/>
              <a:buChar char="•"/>
            </a:pPr>
            <a:r>
              <a:rPr lang="en-US" sz="2200"/>
              <a:t>the price level:  The amount of dollars needed </a:t>
            </a:r>
            <a:br>
              <a:rPr lang="en-US" sz="2200"/>
            </a:br>
            <a:r>
              <a:rPr lang="en-US" sz="2200"/>
              <a:t>to buy a representative basket of goods.</a:t>
            </a:r>
          </a:p>
          <a:p>
            <a:pPr algn="ctr"/>
            <a:endParaRPr lang="en-US" sz="2400" dirty="0"/>
          </a:p>
          <a:p>
            <a:pPr algn="ctr"/>
            <a:r>
              <a:rPr lang="en-US" sz="2400" dirty="0"/>
              <a:t> </a:t>
            </a:r>
            <a:endParaRPr lang="en-US" sz="2800" dirty="0"/>
          </a:p>
        </p:txBody>
      </p:sp>
      <p:sp>
        <p:nvSpPr>
          <p:cNvPr id="4" name="Rechteck 3">
            <a:extLst>
              <a:ext uri="{FF2B5EF4-FFF2-40B4-BE49-F238E27FC236}">
                <a16:creationId xmlns:a16="http://schemas.microsoft.com/office/drawing/2014/main" id="{BC561EB8-84BC-47BF-A0EC-F05CB439D77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33038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524000" y="26710"/>
            <a:ext cx="9005732" cy="744863"/>
          </a:xfrm>
          <a:prstGeom prst="rect">
            <a:avLst/>
          </a:prstGeom>
          <a:noFill/>
          <a:ln>
            <a:noFill/>
          </a:ln>
        </p:spPr>
        <p:txBody>
          <a:bodyPr lIns="81638" tIns="40819" rIns="81638" bIns="40819" anchor="ctr" anchorCtr="1"/>
          <a:lstStyle/>
          <a:p>
            <a:r>
              <a:rPr lang="de-DE" altLang="de-DE" sz="3200" b="1">
                <a:solidFill>
                  <a:srgbClr val="000000"/>
                </a:solidFill>
                <a:latin typeface="Sparkasse Rg" pitchFamily="34" charset="0"/>
              </a:rPr>
              <a:t>Classical </a:t>
            </a:r>
            <a:r>
              <a:rPr lang="de-DE" altLang="de-DE" sz="3200" b="1" dirty="0" err="1">
                <a:solidFill>
                  <a:srgbClr val="000000"/>
                </a:solidFill>
                <a:latin typeface="Sparkasse Rg" pitchFamily="34" charset="0"/>
              </a:rPr>
              <a:t>Dichotomy</a:t>
            </a:r>
            <a:endParaRPr lang="de-DE" altLang="de-DE" sz="3200" b="1" dirty="0">
              <a:solidFill>
                <a:srgbClr val="000000"/>
              </a:solidFill>
              <a:latin typeface="Sparkasse Rg" pitchFamily="34" charset="0"/>
            </a:endParaRPr>
          </a:p>
        </p:txBody>
      </p:sp>
      <p:sp>
        <p:nvSpPr>
          <p:cNvPr id="6" name="Textfeld 5">
            <a:extLst>
              <a:ext uri="{FF2B5EF4-FFF2-40B4-BE49-F238E27FC236}">
                <a16:creationId xmlns:a16="http://schemas.microsoft.com/office/drawing/2014/main" id="{6BE30830-6FB1-4289-BC97-C5EBBBF3610D}"/>
              </a:ext>
            </a:extLst>
          </p:cNvPr>
          <p:cNvSpPr txBox="1"/>
          <p:nvPr/>
        </p:nvSpPr>
        <p:spPr>
          <a:xfrm>
            <a:off x="1631504" y="1412776"/>
            <a:ext cx="9564320" cy="3037843"/>
          </a:xfrm>
          <a:prstGeom prst="rect">
            <a:avLst/>
          </a:prstGeom>
          <a:noFill/>
        </p:spPr>
        <p:txBody>
          <a:bodyPr wrap="square" rtlCol="0">
            <a:noAutofit/>
          </a:bodyPr>
          <a:lstStyle/>
          <a:p>
            <a:r>
              <a:rPr lang="de-DE" altLang="de-DE" sz="2800" b="1">
                <a:solidFill>
                  <a:srgbClr val="000000"/>
                </a:solidFill>
                <a:latin typeface="Sparkasse Rg" pitchFamily="34" charset="0"/>
              </a:rPr>
              <a:t>Classical Dichotomy</a:t>
            </a:r>
            <a:r>
              <a:rPr lang="en-US" sz="2800" b="1"/>
              <a:t>: </a:t>
            </a:r>
            <a:r>
              <a:rPr lang="en-US" sz="2800"/>
              <a:t>In Theory, we have an independence between real and nominal variables.</a:t>
            </a:r>
            <a:endParaRPr lang="en-US" sz="2800" dirty="0"/>
          </a:p>
          <a:p>
            <a:endParaRPr lang="en-US" sz="2800" dirty="0"/>
          </a:p>
          <a:p>
            <a:r>
              <a:rPr lang="en-US" sz="2800" b="1"/>
              <a:t>Neutrality of money: </a:t>
            </a:r>
            <a:r>
              <a:rPr lang="en-US" sz="2800"/>
              <a:t>Changes in monetary aggregates do not have any influence on real variables. At least in long run “</a:t>
            </a:r>
            <a:r>
              <a:rPr lang="en-US" sz="2800" i="1"/>
              <a:t>money is veil</a:t>
            </a:r>
            <a:r>
              <a:rPr lang="en-US" sz="2800"/>
              <a:t>”.</a:t>
            </a:r>
            <a:r>
              <a:rPr lang="en-US" sz="2400"/>
              <a:t> </a:t>
            </a:r>
            <a:endParaRPr lang="en-US" sz="2800" dirty="0"/>
          </a:p>
        </p:txBody>
      </p:sp>
      <p:sp>
        <p:nvSpPr>
          <p:cNvPr id="9" name="Rechteck 8">
            <a:extLst>
              <a:ext uri="{FF2B5EF4-FFF2-40B4-BE49-F238E27FC236}">
                <a16:creationId xmlns:a16="http://schemas.microsoft.com/office/drawing/2014/main" id="{886BC237-1F77-4289-838D-BF40BE13F28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6472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1784789" y="237429"/>
            <a:ext cx="5723973" cy="564050"/>
          </a:xfrm>
          <a:prstGeom prst="rect">
            <a:avLst/>
          </a:prstGeom>
          <a:noFill/>
          <a:ln>
            <a:noFill/>
          </a:ln>
        </p:spPr>
        <p:txBody>
          <a:bodyPr vert="horz" wrap="none" lIns="81646" tIns="40823" rIns="81646" bIns="40823" anchorCtr="0" compatLnSpc="0">
            <a:spAutoFit/>
          </a:bodyPr>
          <a:lstStyle/>
          <a:p>
            <a:r>
              <a:rPr lang="de-DE" sz="3266"/>
              <a:t>Central bank and money creation</a:t>
            </a:r>
            <a:endParaRPr lang="de-DE" sz="3266" dirty="0"/>
          </a:p>
        </p:txBody>
      </p:sp>
      <p:sp>
        <p:nvSpPr>
          <p:cNvPr id="7" name="Text Box 2"/>
          <p:cNvSpPr txBox="1">
            <a:spLocks noChangeArrowheads="1"/>
          </p:cNvSpPr>
          <p:nvPr/>
        </p:nvSpPr>
        <p:spPr bwMode="auto">
          <a:xfrm>
            <a:off x="719808" y="4386943"/>
            <a:ext cx="7969797" cy="9797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0823" rIns="81646" bIns="40823"/>
          <a:lstStyle>
            <a:lvl1pPr marL="342900" indent="-3429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lvl="1" eaLnBrk="1" hangingPunct="1">
              <a:buClrTx/>
              <a:buFontTx/>
              <a:buNone/>
            </a:pPr>
            <a:r>
              <a:rPr lang="de-DE" sz="2177">
                <a:solidFill>
                  <a:srgbClr val="000000"/>
                </a:solidFill>
              </a:rPr>
              <a:t>Changing for example assets via buying/selling foreign currency or changing deposits increases or lowers the monetary base</a:t>
            </a:r>
          </a:p>
        </p:txBody>
      </p:sp>
      <p:sp>
        <p:nvSpPr>
          <p:cNvPr id="5" name="Rechteck 4">
            <a:extLst>
              <a:ext uri="{FF2B5EF4-FFF2-40B4-BE49-F238E27FC236}">
                <a16:creationId xmlns:a16="http://schemas.microsoft.com/office/drawing/2014/main" id="{C6AD7CA9-0BF8-41C8-B22E-57B4DAF5932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graphicFrame>
        <p:nvGraphicFramePr>
          <p:cNvPr id="2" name="Tabelle 3">
            <a:extLst>
              <a:ext uri="{FF2B5EF4-FFF2-40B4-BE49-F238E27FC236}">
                <a16:creationId xmlns:a16="http://schemas.microsoft.com/office/drawing/2014/main" id="{887CC5EB-56B3-3339-4284-D645AB9D6E6D}"/>
              </a:ext>
            </a:extLst>
          </p:cNvPr>
          <p:cNvGraphicFramePr>
            <a:graphicFrameLocks noGrp="1"/>
          </p:cNvGraphicFramePr>
          <p:nvPr/>
        </p:nvGraphicFramePr>
        <p:xfrm>
          <a:off x="1248228" y="1108456"/>
          <a:ext cx="8128000" cy="239268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1640742407"/>
                    </a:ext>
                  </a:extLst>
                </a:gridCol>
                <a:gridCol w="4064000">
                  <a:extLst>
                    <a:ext uri="{9D8B030D-6E8A-4147-A177-3AD203B41FA5}">
                      <a16:colId xmlns:a16="http://schemas.microsoft.com/office/drawing/2014/main" val="2317494901"/>
                    </a:ext>
                  </a:extLst>
                </a:gridCol>
              </a:tblGrid>
              <a:tr h="370840">
                <a:tc gridSpan="2">
                  <a:txBody>
                    <a:bodyPr/>
                    <a:lstStyle/>
                    <a:p>
                      <a:pPr algn="ctr"/>
                      <a:r>
                        <a:rPr lang="de-DE"/>
                        <a:t>Balance sheet</a:t>
                      </a:r>
                    </a:p>
                  </a:txBody>
                  <a:tcPr/>
                </a:tc>
                <a:tc hMerge="1">
                  <a:txBody>
                    <a:bodyPr/>
                    <a:lstStyle/>
                    <a:p>
                      <a:endParaRPr lang="de-DE"/>
                    </a:p>
                  </a:txBody>
                  <a:tcPr/>
                </a:tc>
                <a:extLst>
                  <a:ext uri="{0D108BD9-81ED-4DB2-BD59-A6C34878D82A}">
                    <a16:rowId xmlns:a16="http://schemas.microsoft.com/office/drawing/2014/main" val="507502713"/>
                  </a:ext>
                </a:extLst>
              </a:tr>
              <a:tr h="370840">
                <a:tc>
                  <a:txBody>
                    <a:bodyPr/>
                    <a:lstStyle/>
                    <a:p>
                      <a:pPr algn="ctr"/>
                      <a:r>
                        <a:rPr lang="de-DE"/>
                        <a:t>Assets</a:t>
                      </a:r>
                    </a:p>
                  </a:txBody>
                  <a:tcPr/>
                </a:tc>
                <a:tc>
                  <a:txBody>
                    <a:bodyPr/>
                    <a:lstStyle/>
                    <a:p>
                      <a:pPr algn="ctr"/>
                      <a:r>
                        <a:rPr lang="de-DE"/>
                        <a:t>Liabilities</a:t>
                      </a:r>
                    </a:p>
                  </a:txBody>
                  <a:tcPr/>
                </a:tc>
                <a:extLst>
                  <a:ext uri="{0D108BD9-81ED-4DB2-BD59-A6C34878D82A}">
                    <a16:rowId xmlns:a16="http://schemas.microsoft.com/office/drawing/2014/main" val="215651120"/>
                  </a:ext>
                </a:extLst>
              </a:tr>
              <a:tr h="370840">
                <a:tc>
                  <a:txBody>
                    <a:bodyPr/>
                    <a:lstStyle/>
                    <a:p>
                      <a:r>
                        <a:rPr lang="en-US"/>
                        <a:t>Net holdings of foreign reserves (incl. gold)</a:t>
                      </a:r>
                      <a:endParaRPr lang="de-DE"/>
                    </a:p>
                  </a:txBody>
                  <a:tcPr/>
                </a:tc>
                <a:tc>
                  <a:txBody>
                    <a:bodyPr/>
                    <a:lstStyle/>
                    <a:p>
                      <a:r>
                        <a:rPr lang="de-DE"/>
                        <a:t>Currency in circulation</a:t>
                      </a:r>
                    </a:p>
                  </a:txBody>
                  <a:tcPr/>
                </a:tc>
                <a:extLst>
                  <a:ext uri="{0D108BD9-81ED-4DB2-BD59-A6C34878D82A}">
                    <a16:rowId xmlns:a16="http://schemas.microsoft.com/office/drawing/2014/main" val="1286224660"/>
                  </a:ext>
                </a:extLst>
              </a:tr>
              <a:tr h="370840">
                <a:tc>
                  <a:txBody>
                    <a:bodyPr/>
                    <a:lstStyle/>
                    <a:p>
                      <a:r>
                        <a:rPr lang="en-US"/>
                        <a:t>Credits to domestic banking sector</a:t>
                      </a:r>
                      <a:endParaRPr lang="de-DE"/>
                    </a:p>
                  </a:txBody>
                  <a:tcPr/>
                </a:tc>
                <a:tc>
                  <a:txBody>
                    <a:bodyPr/>
                    <a:lstStyle/>
                    <a:p>
                      <a:r>
                        <a:rPr lang="en-US"/>
                        <a:t>Deposits of the domestic banking sector (i.e. deposit facility, minimum reserve)</a:t>
                      </a:r>
                      <a:endParaRPr lang="de-DE"/>
                    </a:p>
                  </a:txBody>
                  <a:tcPr/>
                </a:tc>
                <a:extLst>
                  <a:ext uri="{0D108BD9-81ED-4DB2-BD59-A6C34878D82A}">
                    <a16:rowId xmlns:a16="http://schemas.microsoft.com/office/drawing/2014/main" val="520899730"/>
                  </a:ext>
                </a:extLst>
              </a:tr>
              <a:tr h="370840">
                <a:tc>
                  <a:txBody>
                    <a:bodyPr/>
                    <a:lstStyle/>
                    <a:p>
                      <a:r>
                        <a:rPr lang="de-DE"/>
                        <a:t>Other assets</a:t>
                      </a:r>
                    </a:p>
                  </a:txBody>
                  <a:tcPr/>
                </a:tc>
                <a:tc>
                  <a:txBody>
                    <a:bodyPr/>
                    <a:lstStyle/>
                    <a:p>
                      <a:r>
                        <a:rPr lang="de-DE"/>
                        <a:t>Other liabilities</a:t>
                      </a:r>
                    </a:p>
                  </a:txBody>
                  <a:tcPr/>
                </a:tc>
                <a:extLst>
                  <a:ext uri="{0D108BD9-81ED-4DB2-BD59-A6C34878D82A}">
                    <a16:rowId xmlns:a16="http://schemas.microsoft.com/office/drawing/2014/main" val="2426988503"/>
                  </a:ext>
                </a:extLst>
              </a:tr>
            </a:tbl>
          </a:graphicData>
        </a:graphic>
      </p:graphicFrame>
    </p:spTree>
    <p:extLst>
      <p:ext uri="{BB962C8B-B14F-4D97-AF65-F5344CB8AC3E}">
        <p14:creationId xmlns:p14="http://schemas.microsoft.com/office/powerpoint/2010/main" val="386688683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31FFE6D-4279-4734-AE08-9453E4297157}">
  <we:reference id="wa200005566" version="3.0.0.3" store="de-DE"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2452</Words>
  <Application>Microsoft Office PowerPoint</Application>
  <PresentationFormat>Breitbild</PresentationFormat>
  <Paragraphs>268</Paragraphs>
  <Slides>28</Slides>
  <Notes>28</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28</vt:i4>
      </vt:variant>
    </vt:vector>
  </HeadingPairs>
  <TitlesOfParts>
    <vt:vector size="36" baseType="lpstr">
      <vt:lpstr>ＭＳ Ｐゴシック</vt:lpstr>
      <vt:lpstr>Arial</vt:lpstr>
      <vt:lpstr>Calibri</vt:lpstr>
      <vt:lpstr>Cambria Math</vt:lpstr>
      <vt:lpstr>Sparkasse Rg</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244</cp:revision>
  <cp:lastPrinted>2022-03-02T20:18:27Z</cp:lastPrinted>
  <dcterms:created xsi:type="dcterms:W3CDTF">2022-03-01T20:52:11Z</dcterms:created>
  <dcterms:modified xsi:type="dcterms:W3CDTF">2025-10-22T12:55:31Z</dcterms:modified>
</cp:coreProperties>
</file>