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830" r:id="rId2"/>
    <p:sldId id="975" r:id="rId3"/>
    <p:sldId id="453" r:id="rId4"/>
    <p:sldId id="833" r:id="rId5"/>
    <p:sldId id="1203" r:id="rId6"/>
    <p:sldId id="1204" r:id="rId7"/>
    <p:sldId id="1362" r:id="rId8"/>
    <p:sldId id="1429" r:id="rId9"/>
    <p:sldId id="1206" r:id="rId10"/>
    <p:sldId id="1207" r:id="rId11"/>
    <p:sldId id="1208" r:id="rId12"/>
    <p:sldId id="1364" r:id="rId13"/>
    <p:sldId id="1212" r:id="rId14"/>
    <p:sldId id="1213" r:id="rId15"/>
    <p:sldId id="1214" r:id="rId16"/>
    <p:sldId id="1215" r:id="rId17"/>
    <p:sldId id="1361" r:id="rId18"/>
    <p:sldId id="1527" r:id="rId19"/>
    <p:sldId id="1223" r:id="rId20"/>
    <p:sldId id="1211" r:id="rId21"/>
    <p:sldId id="1216" r:id="rId22"/>
    <p:sldId id="1255" r:id="rId23"/>
    <p:sldId id="1218" r:id="rId24"/>
    <p:sldId id="1222" r:id="rId25"/>
    <p:sldId id="1224" r:id="rId26"/>
    <p:sldId id="1225" r:id="rId27"/>
    <p:sldId id="1253" r:id="rId28"/>
    <p:sldId id="1226" r:id="rId29"/>
    <p:sldId id="1228" r:id="rId30"/>
    <p:sldId id="1229" r:id="rId31"/>
    <p:sldId id="1232" r:id="rId32"/>
    <p:sldId id="1233" r:id="rId33"/>
    <p:sldId id="1234" r:id="rId34"/>
    <p:sldId id="1235" r:id="rId35"/>
    <p:sldId id="1236" r:id="rId36"/>
    <p:sldId id="1237" r:id="rId37"/>
    <p:sldId id="1219" r:id="rId38"/>
    <p:sldId id="1239" r:id="rId39"/>
    <p:sldId id="1240" r:id="rId40"/>
    <p:sldId id="1241" r:id="rId41"/>
    <p:sldId id="1242" r:id="rId42"/>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8" autoAdjust="0"/>
    <p:restoredTop sz="93227" autoAdjust="0"/>
  </p:normalViewPr>
  <p:slideViewPr>
    <p:cSldViewPr snapToGrid="0">
      <p:cViewPr varScale="1">
        <p:scale>
          <a:sx n="56" d="100"/>
          <a:sy n="56" d="100"/>
        </p:scale>
        <p:origin x="4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07.10.2025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D9894258-9A99-43E2-A812-A5BDFDD33DA4}" type="slidenum">
              <a:rPr lang="de-DE"/>
              <a:pPr/>
              <a:t>1</a:t>
            </a:fld>
            <a:endParaRPr lang="de-DE"/>
          </a:p>
        </p:txBody>
      </p:sp>
      <p:sp>
        <p:nvSpPr>
          <p:cNvPr id="473090" name="Rectangle 2"/>
          <p:cNvSpPr txBox="1">
            <a:spLocks noGrp="1" noRot="1" noChangeAspect="1" noChangeArrowheads="1" noTextEdit="1"/>
          </p:cNvSpPr>
          <p:nvPr>
            <p:ph type="sldImg"/>
          </p:nvPr>
        </p:nvSpPr>
        <p:spPr>
          <a:xfrm>
            <a:off x="87313" y="742950"/>
            <a:ext cx="6623050" cy="3725863"/>
          </a:xfrm>
          <a:ln/>
        </p:spPr>
      </p:sp>
      <p:sp>
        <p:nvSpPr>
          <p:cNvPr id="47309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191719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39577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667D3BA4-C826-496B-816E-FA612258FAF1}" type="slidenum">
              <a:rPr lang="de-DE"/>
              <a:pPr/>
              <a:t>12</a:t>
            </a:fld>
            <a:endParaRPr lang="de-DE"/>
          </a:p>
        </p:txBody>
      </p:sp>
      <p:sp>
        <p:nvSpPr>
          <p:cNvPr id="481282" name="Rectangle 2"/>
          <p:cNvSpPr txBox="1">
            <a:spLocks noGrp="1" noRot="1" noChangeAspect="1" noChangeArrowheads="1" noTextEdit="1"/>
          </p:cNvSpPr>
          <p:nvPr>
            <p:ph type="sldImg"/>
          </p:nvPr>
        </p:nvSpPr>
        <p:spPr>
          <a:xfrm>
            <a:off x="87313" y="742950"/>
            <a:ext cx="6623050" cy="3725863"/>
          </a:xfrm>
          <a:ln/>
        </p:spPr>
      </p:sp>
      <p:sp>
        <p:nvSpPr>
          <p:cNvPr id="481283"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36540366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478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8DD3533A-9447-4D4D-8C68-7162F12C3DDB}" type="slidenum">
              <a:rPr lang="de-DE" sz="1200">
                <a:solidFill>
                  <a:srgbClr val="000000"/>
                </a:solidFill>
                <a:latin typeface="Sparkasse Rg" pitchFamily="34" charset="0"/>
              </a:rPr>
              <a:pPr eaLnBrk="1" hangingPunct="1"/>
              <a:t>13</a:t>
            </a:fld>
            <a:endParaRPr lang="de-DE" sz="1200">
              <a:solidFill>
                <a:srgbClr val="000000"/>
              </a:solidFill>
              <a:latin typeface="Sparkasse Rg" pitchFamily="34" charset="0"/>
            </a:endParaRPr>
          </a:p>
        </p:txBody>
      </p:sp>
      <p:sp>
        <p:nvSpPr>
          <p:cNvPr id="374787" name="Rectangle 2"/>
          <p:cNvSpPr>
            <a:spLocks noGrp="1" noRot="1" noChangeAspect="1" noChangeArrowheads="1" noTextEdit="1"/>
          </p:cNvSpPr>
          <p:nvPr>
            <p:ph type="sldImg"/>
          </p:nvPr>
        </p:nvSpPr>
        <p:spPr>
          <a:xfrm>
            <a:off x="93663" y="742950"/>
            <a:ext cx="6619875" cy="3724275"/>
          </a:xfrm>
          <a:ln/>
        </p:spPr>
      </p:sp>
      <p:sp>
        <p:nvSpPr>
          <p:cNvPr id="37478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96561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581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1CB57CA6-6D5E-4E11-AD6B-B5417ACA0A32}" type="slidenum">
              <a:rPr lang="de-DE" sz="1200">
                <a:solidFill>
                  <a:srgbClr val="000000"/>
                </a:solidFill>
                <a:latin typeface="Sparkasse Rg" pitchFamily="34" charset="0"/>
              </a:rPr>
              <a:pPr eaLnBrk="1" hangingPunct="1"/>
              <a:t>14</a:t>
            </a:fld>
            <a:endParaRPr lang="de-DE" sz="1200">
              <a:solidFill>
                <a:srgbClr val="000000"/>
              </a:solidFill>
              <a:latin typeface="Sparkasse Rg" pitchFamily="34" charset="0"/>
            </a:endParaRPr>
          </a:p>
        </p:txBody>
      </p:sp>
      <p:sp>
        <p:nvSpPr>
          <p:cNvPr id="375811" name="Rectangle 2"/>
          <p:cNvSpPr>
            <a:spLocks noGrp="1" noRot="1" noChangeAspect="1" noChangeArrowheads="1" noTextEdit="1"/>
          </p:cNvSpPr>
          <p:nvPr>
            <p:ph type="sldImg"/>
          </p:nvPr>
        </p:nvSpPr>
        <p:spPr>
          <a:xfrm>
            <a:off x="93663" y="742950"/>
            <a:ext cx="6619875" cy="3724275"/>
          </a:xfrm>
          <a:ln/>
        </p:spPr>
      </p:sp>
      <p:sp>
        <p:nvSpPr>
          <p:cNvPr id="37581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3089779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245290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2295925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9581395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99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BFE1B2D-07F3-499D-9B85-08002EEE54CB}" type="slidenum">
              <a:rPr lang="de-DE" sz="1200">
                <a:solidFill>
                  <a:srgbClr val="000000"/>
                </a:solidFill>
                <a:latin typeface="Sparkasse Rg" pitchFamily="34" charset="0"/>
              </a:rPr>
              <a:pPr eaLnBrk="1" hangingPunct="1"/>
              <a:t>18</a:t>
            </a:fld>
            <a:endParaRPr lang="de-DE" sz="1200">
              <a:solidFill>
                <a:srgbClr val="000000"/>
              </a:solidFill>
              <a:latin typeface="Sparkasse Rg" pitchFamily="34" charset="0"/>
            </a:endParaRPr>
          </a:p>
        </p:txBody>
      </p:sp>
      <p:sp>
        <p:nvSpPr>
          <p:cNvPr id="379907" name="Rectangle 2"/>
          <p:cNvSpPr>
            <a:spLocks noGrp="1" noRot="1" noChangeAspect="1" noChangeArrowheads="1" noTextEdit="1"/>
          </p:cNvSpPr>
          <p:nvPr>
            <p:ph type="sldImg"/>
          </p:nvPr>
        </p:nvSpPr>
        <p:spPr>
          <a:xfrm>
            <a:off x="93663" y="742950"/>
            <a:ext cx="6619875" cy="3724275"/>
          </a:xfrm>
          <a:ln/>
        </p:spPr>
      </p:sp>
      <p:sp>
        <p:nvSpPr>
          <p:cNvPr id="37990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18402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99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BFE1B2D-07F3-499D-9B85-08002EEE54CB}" type="slidenum">
              <a:rPr lang="de-DE" sz="1200">
                <a:solidFill>
                  <a:srgbClr val="000000"/>
                </a:solidFill>
                <a:latin typeface="Sparkasse Rg" pitchFamily="34" charset="0"/>
              </a:rPr>
              <a:pPr eaLnBrk="1" hangingPunct="1"/>
              <a:t>19</a:t>
            </a:fld>
            <a:endParaRPr lang="de-DE" sz="1200">
              <a:solidFill>
                <a:srgbClr val="000000"/>
              </a:solidFill>
              <a:latin typeface="Sparkasse Rg" pitchFamily="34" charset="0"/>
            </a:endParaRPr>
          </a:p>
        </p:txBody>
      </p:sp>
      <p:sp>
        <p:nvSpPr>
          <p:cNvPr id="379907" name="Rectangle 2"/>
          <p:cNvSpPr>
            <a:spLocks noGrp="1" noRot="1" noChangeAspect="1" noChangeArrowheads="1" noTextEdit="1"/>
          </p:cNvSpPr>
          <p:nvPr>
            <p:ph type="sldImg"/>
          </p:nvPr>
        </p:nvSpPr>
        <p:spPr>
          <a:xfrm>
            <a:off x="93663" y="742950"/>
            <a:ext cx="6619875" cy="3724275"/>
          </a:xfrm>
          <a:ln/>
        </p:spPr>
      </p:sp>
      <p:sp>
        <p:nvSpPr>
          <p:cNvPr id="37990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6245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243879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354BF954-DCBE-409C-AF58-1F1EC3553479}" type="slidenum">
              <a:rPr lang="de-DE"/>
              <a:pPr/>
              <a:t>20</a:t>
            </a:fld>
            <a:endParaRPr lang="de-DE"/>
          </a:p>
        </p:txBody>
      </p:sp>
      <p:sp>
        <p:nvSpPr>
          <p:cNvPr id="483330" name="Rectangle 2"/>
          <p:cNvSpPr txBox="1">
            <a:spLocks noGrp="1" noRot="1" noChangeAspect="1" noChangeArrowheads="1" noTextEdit="1"/>
          </p:cNvSpPr>
          <p:nvPr>
            <p:ph type="sldImg"/>
          </p:nvPr>
        </p:nvSpPr>
        <p:spPr>
          <a:xfrm>
            <a:off x="87313" y="742950"/>
            <a:ext cx="6623050" cy="3725863"/>
          </a:xfrm>
          <a:ln/>
        </p:spPr>
      </p:sp>
      <p:sp>
        <p:nvSpPr>
          <p:cNvPr id="48333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19378414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3493001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497863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683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9D0616EB-C823-4719-AC60-1E9A01BCEA34}" type="slidenum">
              <a:rPr lang="de-DE" sz="1200">
                <a:solidFill>
                  <a:srgbClr val="000000"/>
                </a:solidFill>
                <a:latin typeface="Sparkasse Rg" pitchFamily="34" charset="0"/>
              </a:rPr>
              <a:pPr eaLnBrk="1" hangingPunct="1"/>
              <a:t>23</a:t>
            </a:fld>
            <a:endParaRPr lang="de-DE" sz="1200">
              <a:solidFill>
                <a:srgbClr val="000000"/>
              </a:solidFill>
              <a:latin typeface="Sparkasse Rg" pitchFamily="34" charset="0"/>
            </a:endParaRPr>
          </a:p>
        </p:txBody>
      </p:sp>
      <p:sp>
        <p:nvSpPr>
          <p:cNvPr id="376835" name="Rectangle 2"/>
          <p:cNvSpPr>
            <a:spLocks noGrp="1" noRot="1" noChangeAspect="1" noChangeArrowheads="1" noTextEdit="1"/>
          </p:cNvSpPr>
          <p:nvPr>
            <p:ph type="sldImg"/>
          </p:nvPr>
        </p:nvSpPr>
        <p:spPr>
          <a:xfrm>
            <a:off x="93663" y="742950"/>
            <a:ext cx="6619875" cy="3724275"/>
          </a:xfrm>
          <a:ln/>
        </p:spPr>
      </p:sp>
      <p:sp>
        <p:nvSpPr>
          <p:cNvPr id="37683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3865451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8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46C91F46-67A2-4F50-BC16-FE131C3E1787}" type="slidenum">
              <a:rPr lang="de-DE" sz="1200">
                <a:solidFill>
                  <a:srgbClr val="000000"/>
                </a:solidFill>
                <a:latin typeface="Sparkasse Rg" pitchFamily="34" charset="0"/>
              </a:rPr>
              <a:pPr eaLnBrk="1" hangingPunct="1"/>
              <a:t>24</a:t>
            </a:fld>
            <a:endParaRPr lang="de-DE" sz="1200">
              <a:solidFill>
                <a:srgbClr val="000000"/>
              </a:solidFill>
              <a:latin typeface="Sparkasse Rg" pitchFamily="34" charset="0"/>
            </a:endParaRPr>
          </a:p>
        </p:txBody>
      </p:sp>
      <p:sp>
        <p:nvSpPr>
          <p:cNvPr id="378883" name="Rectangle 2"/>
          <p:cNvSpPr>
            <a:spLocks noGrp="1" noRot="1" noChangeAspect="1" noChangeArrowheads="1" noTextEdit="1"/>
          </p:cNvSpPr>
          <p:nvPr>
            <p:ph type="sldImg"/>
          </p:nvPr>
        </p:nvSpPr>
        <p:spPr>
          <a:xfrm>
            <a:off x="93663" y="742950"/>
            <a:ext cx="6619875" cy="3724275"/>
          </a:xfrm>
          <a:ln/>
        </p:spPr>
      </p:sp>
      <p:sp>
        <p:nvSpPr>
          <p:cNvPr id="37888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6468520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195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0468201D-C911-4012-9DD8-43E7A284D292}" type="slidenum">
              <a:rPr lang="de-DE" sz="1200">
                <a:solidFill>
                  <a:srgbClr val="000000"/>
                </a:solidFill>
                <a:latin typeface="Sparkasse Rg" pitchFamily="34" charset="0"/>
              </a:rPr>
              <a:pPr eaLnBrk="1" hangingPunct="1"/>
              <a:t>25</a:t>
            </a:fld>
            <a:endParaRPr lang="de-DE" sz="1200">
              <a:solidFill>
                <a:srgbClr val="000000"/>
              </a:solidFill>
              <a:latin typeface="Sparkasse Rg" pitchFamily="34" charset="0"/>
            </a:endParaRPr>
          </a:p>
        </p:txBody>
      </p:sp>
      <p:sp>
        <p:nvSpPr>
          <p:cNvPr id="381955" name="Rectangle 2"/>
          <p:cNvSpPr>
            <a:spLocks noGrp="1" noRot="1" noChangeAspect="1" noChangeArrowheads="1" noTextEdit="1"/>
          </p:cNvSpPr>
          <p:nvPr>
            <p:ph type="sldImg"/>
          </p:nvPr>
        </p:nvSpPr>
        <p:spPr>
          <a:xfrm>
            <a:off x="93663" y="742950"/>
            <a:ext cx="6619875" cy="3724275"/>
          </a:xfrm>
          <a:ln/>
        </p:spPr>
      </p:sp>
      <p:sp>
        <p:nvSpPr>
          <p:cNvPr id="38195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0663790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093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423A066-B1CF-4DC4-A7A9-D6EE4AB30EB8}" type="slidenum">
              <a:rPr lang="de-DE" sz="1200">
                <a:solidFill>
                  <a:srgbClr val="000000"/>
                </a:solidFill>
                <a:latin typeface="Sparkasse Rg" pitchFamily="34" charset="0"/>
              </a:rPr>
              <a:pPr eaLnBrk="1" hangingPunct="1"/>
              <a:t>26</a:t>
            </a:fld>
            <a:endParaRPr lang="de-DE" sz="1200">
              <a:solidFill>
                <a:srgbClr val="000000"/>
              </a:solidFill>
              <a:latin typeface="Sparkasse Rg" pitchFamily="34" charset="0"/>
            </a:endParaRPr>
          </a:p>
        </p:txBody>
      </p:sp>
      <p:sp>
        <p:nvSpPr>
          <p:cNvPr id="380931" name="Rectangle 2"/>
          <p:cNvSpPr>
            <a:spLocks noGrp="1" noRot="1" noChangeAspect="1" noChangeArrowheads="1" noTextEdit="1"/>
          </p:cNvSpPr>
          <p:nvPr>
            <p:ph type="sldImg"/>
          </p:nvPr>
        </p:nvSpPr>
        <p:spPr>
          <a:xfrm>
            <a:off x="93663" y="742950"/>
            <a:ext cx="6619875" cy="3724275"/>
          </a:xfrm>
          <a:ln/>
        </p:spPr>
      </p:sp>
      <p:sp>
        <p:nvSpPr>
          <p:cNvPr id="38093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37811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F7E041A3-935E-4547-BFC8-42EC311BE9EB}" type="slidenum">
              <a:rPr lang="de-DE"/>
              <a:pPr/>
              <a:t>27</a:t>
            </a:fld>
            <a:endParaRPr lang="de-DE"/>
          </a:p>
        </p:txBody>
      </p:sp>
      <p:sp>
        <p:nvSpPr>
          <p:cNvPr id="487426" name="Rectangle 2"/>
          <p:cNvSpPr txBox="1">
            <a:spLocks noGrp="1" noRot="1" noChangeAspect="1" noChangeArrowheads="1" noTextEdit="1"/>
          </p:cNvSpPr>
          <p:nvPr>
            <p:ph type="sldImg"/>
          </p:nvPr>
        </p:nvSpPr>
        <p:spPr>
          <a:xfrm>
            <a:off x="87313" y="742950"/>
            <a:ext cx="6623050" cy="3725863"/>
          </a:xfrm>
          <a:ln/>
        </p:spPr>
      </p:sp>
      <p:sp>
        <p:nvSpPr>
          <p:cNvPr id="487427"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20106781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78223B00-B333-47C3-8628-9022D13D7F02}" type="slidenum">
              <a:rPr lang="de-DE"/>
              <a:pPr/>
              <a:t>28</a:t>
            </a:fld>
            <a:endParaRPr lang="de-DE"/>
          </a:p>
        </p:txBody>
      </p:sp>
      <p:sp>
        <p:nvSpPr>
          <p:cNvPr id="489474" name="Rectangle 2"/>
          <p:cNvSpPr txBox="1">
            <a:spLocks noGrp="1" noRot="1" noChangeAspect="1" noChangeArrowheads="1" noTextEdit="1"/>
          </p:cNvSpPr>
          <p:nvPr>
            <p:ph type="sldImg"/>
          </p:nvPr>
        </p:nvSpPr>
        <p:spPr>
          <a:xfrm>
            <a:off x="87313" y="742950"/>
            <a:ext cx="6623050" cy="3725863"/>
          </a:xfrm>
          <a:ln/>
        </p:spPr>
      </p:sp>
      <p:sp>
        <p:nvSpPr>
          <p:cNvPr id="489475"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8236181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249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39139B9-EBBB-4FD7-9E6A-D792144CFDCA}" type="slidenum">
              <a:rPr lang="de-DE" sz="1200">
                <a:solidFill>
                  <a:srgbClr val="000000"/>
                </a:solidFill>
                <a:latin typeface="Sparkasse Rg" pitchFamily="34" charset="0"/>
              </a:rPr>
              <a:pPr eaLnBrk="1" hangingPunct="1"/>
              <a:t>29</a:t>
            </a:fld>
            <a:endParaRPr lang="de-DE" sz="1200">
              <a:solidFill>
                <a:srgbClr val="000000"/>
              </a:solidFill>
              <a:latin typeface="Sparkasse Rg" pitchFamily="34" charset="0"/>
            </a:endParaRPr>
          </a:p>
        </p:txBody>
      </p:sp>
      <p:sp>
        <p:nvSpPr>
          <p:cNvPr id="362499" name="Rectangle 2"/>
          <p:cNvSpPr>
            <a:spLocks noGrp="1" noRot="1" noChangeAspect="1" noChangeArrowheads="1" noTextEdit="1"/>
          </p:cNvSpPr>
          <p:nvPr>
            <p:ph type="sldImg"/>
          </p:nvPr>
        </p:nvSpPr>
        <p:spPr>
          <a:xfrm>
            <a:off x="93663" y="742950"/>
            <a:ext cx="6619875" cy="3724275"/>
          </a:xfrm>
          <a:ln/>
        </p:spPr>
      </p:sp>
      <p:sp>
        <p:nvSpPr>
          <p:cNvPr id="362500"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109481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1772071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352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70794984-4538-4862-B949-D8817848F907}" type="slidenum">
              <a:rPr lang="de-DE" sz="1200">
                <a:solidFill>
                  <a:srgbClr val="000000"/>
                </a:solidFill>
                <a:latin typeface="Sparkasse Rg" pitchFamily="34" charset="0"/>
              </a:rPr>
              <a:pPr eaLnBrk="1" hangingPunct="1"/>
              <a:t>30</a:t>
            </a:fld>
            <a:endParaRPr lang="de-DE" sz="1200">
              <a:solidFill>
                <a:srgbClr val="000000"/>
              </a:solidFill>
              <a:latin typeface="Sparkasse Rg" pitchFamily="34" charset="0"/>
            </a:endParaRPr>
          </a:p>
        </p:txBody>
      </p:sp>
      <p:sp>
        <p:nvSpPr>
          <p:cNvPr id="363523" name="Rectangle 2"/>
          <p:cNvSpPr>
            <a:spLocks noGrp="1" noRot="1" noChangeAspect="1" noChangeArrowheads="1" noTextEdit="1"/>
          </p:cNvSpPr>
          <p:nvPr>
            <p:ph type="sldImg"/>
          </p:nvPr>
        </p:nvSpPr>
        <p:spPr>
          <a:xfrm>
            <a:off x="93663" y="742950"/>
            <a:ext cx="6619875" cy="3724275"/>
          </a:xfrm>
          <a:ln/>
        </p:spPr>
      </p:sp>
      <p:sp>
        <p:nvSpPr>
          <p:cNvPr id="36352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6002652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659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337C616-BD52-49BA-B1BF-8A8B2D075DBB}" type="slidenum">
              <a:rPr lang="de-DE" sz="1200">
                <a:solidFill>
                  <a:srgbClr val="000000"/>
                </a:solidFill>
                <a:latin typeface="Sparkasse Rg" pitchFamily="34" charset="0"/>
              </a:rPr>
              <a:pPr eaLnBrk="1" hangingPunct="1"/>
              <a:t>31</a:t>
            </a:fld>
            <a:endParaRPr lang="de-DE" sz="1200">
              <a:solidFill>
                <a:srgbClr val="000000"/>
              </a:solidFill>
              <a:latin typeface="Sparkasse Rg" pitchFamily="34" charset="0"/>
            </a:endParaRPr>
          </a:p>
        </p:txBody>
      </p:sp>
      <p:sp>
        <p:nvSpPr>
          <p:cNvPr id="366595" name="Rectangle 2"/>
          <p:cNvSpPr>
            <a:spLocks noGrp="1" noRot="1" noChangeAspect="1" noChangeArrowheads="1" noTextEdit="1"/>
          </p:cNvSpPr>
          <p:nvPr>
            <p:ph type="sldImg"/>
          </p:nvPr>
        </p:nvSpPr>
        <p:spPr>
          <a:xfrm>
            <a:off x="93663" y="742950"/>
            <a:ext cx="6619875" cy="3724275"/>
          </a:xfrm>
          <a:ln/>
        </p:spPr>
      </p:sp>
      <p:sp>
        <p:nvSpPr>
          <p:cNvPr id="36659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5246567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761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11575C7-254A-4E97-98EC-CFDC4EE472B3}" type="slidenum">
              <a:rPr lang="de-DE" sz="1200">
                <a:solidFill>
                  <a:srgbClr val="000000"/>
                </a:solidFill>
                <a:latin typeface="Sparkasse Rg" pitchFamily="34" charset="0"/>
              </a:rPr>
              <a:pPr eaLnBrk="1" hangingPunct="1"/>
              <a:t>32</a:t>
            </a:fld>
            <a:endParaRPr lang="de-DE" sz="1200">
              <a:solidFill>
                <a:srgbClr val="000000"/>
              </a:solidFill>
              <a:latin typeface="Sparkasse Rg" pitchFamily="34" charset="0"/>
            </a:endParaRPr>
          </a:p>
        </p:txBody>
      </p:sp>
      <p:sp>
        <p:nvSpPr>
          <p:cNvPr id="367619" name="Rectangle 2"/>
          <p:cNvSpPr>
            <a:spLocks noGrp="1" noRot="1" noChangeAspect="1" noChangeArrowheads="1" noTextEdit="1"/>
          </p:cNvSpPr>
          <p:nvPr>
            <p:ph type="sldImg"/>
          </p:nvPr>
        </p:nvSpPr>
        <p:spPr>
          <a:xfrm>
            <a:off x="93663" y="742950"/>
            <a:ext cx="6619875" cy="3724275"/>
          </a:xfrm>
          <a:ln/>
        </p:spPr>
      </p:sp>
      <p:sp>
        <p:nvSpPr>
          <p:cNvPr id="367620"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001920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4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00FE689E-BF72-4A8C-B8F6-C3A8F960CBF5}" type="slidenum">
              <a:rPr lang="de-DE" sz="1200">
                <a:solidFill>
                  <a:srgbClr val="000000"/>
                </a:solidFill>
                <a:latin typeface="Sparkasse Rg" pitchFamily="34" charset="0"/>
              </a:rPr>
              <a:pPr eaLnBrk="1" hangingPunct="1"/>
              <a:t>33</a:t>
            </a:fld>
            <a:endParaRPr lang="de-DE" sz="1200">
              <a:solidFill>
                <a:srgbClr val="000000"/>
              </a:solidFill>
              <a:latin typeface="Sparkasse Rg" pitchFamily="34" charset="0"/>
            </a:endParaRPr>
          </a:p>
        </p:txBody>
      </p:sp>
      <p:sp>
        <p:nvSpPr>
          <p:cNvPr id="368643" name="Rectangle 2"/>
          <p:cNvSpPr>
            <a:spLocks noGrp="1" noRot="1" noChangeAspect="1" noChangeArrowheads="1" noTextEdit="1"/>
          </p:cNvSpPr>
          <p:nvPr>
            <p:ph type="sldImg"/>
          </p:nvPr>
        </p:nvSpPr>
        <p:spPr>
          <a:xfrm>
            <a:off x="93663" y="742950"/>
            <a:ext cx="6619875" cy="3724275"/>
          </a:xfrm>
          <a:ln/>
        </p:spPr>
      </p:sp>
      <p:sp>
        <p:nvSpPr>
          <p:cNvPr id="36864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2993815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966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300AD6E-65F9-4309-9C0C-9ED38E9DA83C}" type="slidenum">
              <a:rPr lang="de-DE" sz="1200">
                <a:solidFill>
                  <a:srgbClr val="000000"/>
                </a:solidFill>
                <a:latin typeface="Sparkasse Rg" pitchFamily="34" charset="0"/>
              </a:rPr>
              <a:pPr eaLnBrk="1" hangingPunct="1"/>
              <a:t>34</a:t>
            </a:fld>
            <a:endParaRPr lang="de-DE" sz="1200">
              <a:solidFill>
                <a:srgbClr val="000000"/>
              </a:solidFill>
              <a:latin typeface="Sparkasse Rg" pitchFamily="34" charset="0"/>
            </a:endParaRPr>
          </a:p>
        </p:txBody>
      </p:sp>
      <p:sp>
        <p:nvSpPr>
          <p:cNvPr id="369667" name="Rectangle 2"/>
          <p:cNvSpPr>
            <a:spLocks noGrp="1" noRot="1" noChangeAspect="1" noChangeArrowheads="1" noTextEdit="1"/>
          </p:cNvSpPr>
          <p:nvPr>
            <p:ph type="sldImg"/>
          </p:nvPr>
        </p:nvSpPr>
        <p:spPr>
          <a:xfrm>
            <a:off x="93663" y="742950"/>
            <a:ext cx="6619875" cy="3724275"/>
          </a:xfrm>
          <a:ln/>
        </p:spPr>
      </p:sp>
      <p:sp>
        <p:nvSpPr>
          <p:cNvPr id="36966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44838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069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3161AB3E-DD77-44D9-AC97-2928F5F87C62}" type="slidenum">
              <a:rPr lang="de-DE" sz="1200">
                <a:solidFill>
                  <a:srgbClr val="000000"/>
                </a:solidFill>
                <a:latin typeface="Sparkasse Rg" pitchFamily="34" charset="0"/>
              </a:rPr>
              <a:pPr eaLnBrk="1" hangingPunct="1"/>
              <a:t>35</a:t>
            </a:fld>
            <a:endParaRPr lang="de-DE" sz="1200">
              <a:solidFill>
                <a:srgbClr val="000000"/>
              </a:solidFill>
              <a:latin typeface="Sparkasse Rg" pitchFamily="34" charset="0"/>
            </a:endParaRPr>
          </a:p>
        </p:txBody>
      </p:sp>
      <p:sp>
        <p:nvSpPr>
          <p:cNvPr id="370691" name="Rectangle 2"/>
          <p:cNvSpPr>
            <a:spLocks noGrp="1" noRot="1" noChangeAspect="1" noChangeArrowheads="1" noTextEdit="1"/>
          </p:cNvSpPr>
          <p:nvPr>
            <p:ph type="sldImg"/>
          </p:nvPr>
        </p:nvSpPr>
        <p:spPr>
          <a:xfrm>
            <a:off x="93663" y="742950"/>
            <a:ext cx="6619875" cy="3724275"/>
          </a:xfrm>
          <a:ln/>
        </p:spPr>
      </p:sp>
      <p:sp>
        <p:nvSpPr>
          <p:cNvPr id="37069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5974579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17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B9DEB884-CAFA-4896-A5C0-9B0ED68CD259}" type="slidenum">
              <a:rPr lang="de-DE" sz="1200">
                <a:solidFill>
                  <a:srgbClr val="000000"/>
                </a:solidFill>
                <a:latin typeface="Sparkasse Rg" pitchFamily="34" charset="0"/>
              </a:rPr>
              <a:pPr eaLnBrk="1" hangingPunct="1"/>
              <a:t>36</a:t>
            </a:fld>
            <a:endParaRPr lang="de-DE" sz="1200">
              <a:solidFill>
                <a:srgbClr val="000000"/>
              </a:solidFill>
              <a:latin typeface="Sparkasse Rg" pitchFamily="34" charset="0"/>
            </a:endParaRPr>
          </a:p>
        </p:txBody>
      </p:sp>
      <p:sp>
        <p:nvSpPr>
          <p:cNvPr id="371715" name="Rectangle 2"/>
          <p:cNvSpPr>
            <a:spLocks noGrp="1" noRot="1" noChangeAspect="1" noChangeArrowheads="1" noTextEdit="1"/>
          </p:cNvSpPr>
          <p:nvPr>
            <p:ph type="sldImg"/>
          </p:nvPr>
        </p:nvSpPr>
        <p:spPr>
          <a:xfrm>
            <a:off x="93663" y="742950"/>
            <a:ext cx="6619875" cy="3724275"/>
          </a:xfrm>
          <a:ln/>
        </p:spPr>
      </p:sp>
      <p:sp>
        <p:nvSpPr>
          <p:cNvPr id="37171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2015536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6727139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49F0B7FD-EAB7-41D6-9601-A77E8113FF78}" type="slidenum">
              <a:rPr lang="de-DE"/>
              <a:pPr/>
              <a:t>38</a:t>
            </a:fld>
            <a:endParaRPr lang="de-DE"/>
          </a:p>
        </p:txBody>
      </p:sp>
      <p:sp>
        <p:nvSpPr>
          <p:cNvPr id="491522" name="Rectangle 2"/>
          <p:cNvSpPr txBox="1">
            <a:spLocks noGrp="1" noRot="1" noChangeAspect="1" noChangeArrowheads="1" noTextEdit="1"/>
          </p:cNvSpPr>
          <p:nvPr>
            <p:ph type="sldImg"/>
          </p:nvPr>
        </p:nvSpPr>
        <p:spPr>
          <a:xfrm>
            <a:off x="87313" y="742950"/>
            <a:ext cx="6623050" cy="3725863"/>
          </a:xfrm>
          <a:ln/>
        </p:spPr>
      </p:sp>
      <p:sp>
        <p:nvSpPr>
          <p:cNvPr id="491523"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9376757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EDB53AC3-F79C-4526-A9B2-B64A4DED83AC}" type="slidenum">
              <a:rPr lang="de-DE"/>
              <a:pPr/>
              <a:t>39</a:t>
            </a:fld>
            <a:endParaRPr lang="de-DE"/>
          </a:p>
        </p:txBody>
      </p:sp>
      <p:sp>
        <p:nvSpPr>
          <p:cNvPr id="493570" name="Rectangle 2"/>
          <p:cNvSpPr txBox="1">
            <a:spLocks noGrp="1" noRot="1" noChangeAspect="1" noChangeArrowheads="1" noTextEdit="1"/>
          </p:cNvSpPr>
          <p:nvPr>
            <p:ph type="sldImg"/>
          </p:nvPr>
        </p:nvSpPr>
        <p:spPr>
          <a:xfrm>
            <a:off x="87313" y="742950"/>
            <a:ext cx="6623050" cy="3725863"/>
          </a:xfrm>
          <a:ln/>
        </p:spPr>
      </p:sp>
      <p:sp>
        <p:nvSpPr>
          <p:cNvPr id="49357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1030741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FEE52045-57BA-4681-B080-A72A34E7F599}" type="slidenum">
              <a:rPr lang="de-DE"/>
              <a:pPr/>
              <a:t>4</a:t>
            </a:fld>
            <a:endParaRPr lang="de-DE"/>
          </a:p>
        </p:txBody>
      </p:sp>
      <p:sp>
        <p:nvSpPr>
          <p:cNvPr id="479234" name="Rectangle 2"/>
          <p:cNvSpPr txBox="1">
            <a:spLocks noGrp="1" noRot="1" noChangeAspect="1" noChangeArrowheads="1" noTextEdit="1"/>
          </p:cNvSpPr>
          <p:nvPr>
            <p:ph type="sldImg"/>
          </p:nvPr>
        </p:nvSpPr>
        <p:spPr>
          <a:xfrm>
            <a:off x="87313" y="742950"/>
            <a:ext cx="6623050" cy="3725863"/>
          </a:xfrm>
          <a:ln/>
        </p:spPr>
      </p:sp>
      <p:sp>
        <p:nvSpPr>
          <p:cNvPr id="479235"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382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9D37A7D-E720-4A45-9D64-0A7ACBBC781D}" type="slidenum">
              <a:rPr lang="de-DE" sz="1200">
                <a:solidFill>
                  <a:srgbClr val="000000"/>
                </a:solidFill>
                <a:latin typeface="Sparkasse Rg" pitchFamily="34" charset="0"/>
              </a:rPr>
              <a:pPr eaLnBrk="1" hangingPunct="1"/>
              <a:t>40</a:t>
            </a:fld>
            <a:endParaRPr lang="de-DE" sz="1200">
              <a:solidFill>
                <a:srgbClr val="000000"/>
              </a:solidFill>
              <a:latin typeface="Sparkasse Rg" pitchFamily="34" charset="0"/>
            </a:endParaRPr>
          </a:p>
        </p:txBody>
      </p:sp>
      <p:sp>
        <p:nvSpPr>
          <p:cNvPr id="333827"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22B2BB9-1ADA-498A-BFE4-0490C2CA987E}" type="slidenum">
              <a:rPr lang="de-DE" sz="1200">
                <a:solidFill>
                  <a:srgbClr val="000000"/>
                </a:solidFill>
                <a:latin typeface="Sparkasse Rg" pitchFamily="34" charset="0"/>
              </a:rPr>
              <a:pPr algn="r" eaLnBrk="1" hangingPunct="1">
                <a:buClrTx/>
                <a:buFontTx/>
                <a:buNone/>
              </a:pPr>
              <a:t>40</a:t>
            </a:fld>
            <a:endParaRPr lang="de-DE" sz="1200">
              <a:solidFill>
                <a:srgbClr val="000000"/>
              </a:solidFill>
              <a:latin typeface="Sparkasse Rg" pitchFamily="34" charset="0"/>
            </a:endParaRPr>
          </a:p>
        </p:txBody>
      </p:sp>
      <p:sp>
        <p:nvSpPr>
          <p:cNvPr id="333828"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3829"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42345205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485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5625151-3D25-46E5-8C05-3F39028BCDDC}" type="slidenum">
              <a:rPr lang="de-DE" sz="1200">
                <a:solidFill>
                  <a:srgbClr val="000000"/>
                </a:solidFill>
                <a:latin typeface="Sparkasse Rg" pitchFamily="34" charset="0"/>
              </a:rPr>
              <a:pPr eaLnBrk="1" hangingPunct="1"/>
              <a:t>41</a:t>
            </a:fld>
            <a:endParaRPr lang="de-DE" sz="1200">
              <a:solidFill>
                <a:srgbClr val="000000"/>
              </a:solidFill>
              <a:latin typeface="Sparkasse Rg" pitchFamily="34" charset="0"/>
            </a:endParaRPr>
          </a:p>
        </p:txBody>
      </p:sp>
      <p:sp>
        <p:nvSpPr>
          <p:cNvPr id="33485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DC4F38AA-52C0-4EBE-B07A-1615AFCDD3F3}" type="slidenum">
              <a:rPr lang="de-DE" sz="1200">
                <a:solidFill>
                  <a:srgbClr val="000000"/>
                </a:solidFill>
                <a:latin typeface="Sparkasse Rg" pitchFamily="34" charset="0"/>
              </a:rPr>
              <a:pPr algn="r" eaLnBrk="1" hangingPunct="1">
                <a:buClrTx/>
                <a:buFontTx/>
                <a:buNone/>
              </a:pPr>
              <a:t>41</a:t>
            </a:fld>
            <a:endParaRPr lang="de-DE" sz="1200">
              <a:solidFill>
                <a:srgbClr val="000000"/>
              </a:solidFill>
              <a:latin typeface="Sparkasse Rg" pitchFamily="34" charset="0"/>
            </a:endParaRPr>
          </a:p>
        </p:txBody>
      </p:sp>
      <p:sp>
        <p:nvSpPr>
          <p:cNvPr id="33485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485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684807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55396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498217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745937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97298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16877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07.10.2025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07.10.2025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s://service.destatis.de/inflationsrechner/EN/"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destatis.de/DE/Themen/Wirtschaft/Preise/Verbraucherpreisindex/PreisKaleidoskopUebersicht.html"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hyperlink" Target="https://www.destatis.de/DE/Themen/Wirtschaft/Preise/Verbraucherpreisindex/inflation.html" TargetMode="External"/><Relationship Id="rId4" Type="http://schemas.openxmlformats.org/officeDocument/2006/relationships/hyperlink" Target="https://www.destatis.de/DE/Service/Statistik-Visualisiert/persoenlicher-inflationsrechner-uebersicht.html"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ecb.europa.eu/stats/macroeconomic_and_sectoral/hicp/html/index.en.html" TargetMode="External"/><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p:cNvSpPr>
            <a:spLocks noChangeArrowheads="1"/>
          </p:cNvSpPr>
          <p:nvPr/>
        </p:nvSpPr>
        <p:spPr bwMode="auto">
          <a:xfrm>
            <a:off x="2523466"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Magic Square</a:t>
            </a:r>
          </a:p>
        </p:txBody>
      </p:sp>
      <p:sp>
        <p:nvSpPr>
          <p:cNvPr id="472067" name="Rectangle 3"/>
          <p:cNvSpPr>
            <a:spLocks noChangeArrowheads="1"/>
          </p:cNvSpPr>
          <p:nvPr/>
        </p:nvSpPr>
        <p:spPr bwMode="auto">
          <a:xfrm>
            <a:off x="1923391" y="2420938"/>
            <a:ext cx="4248150" cy="2120900"/>
          </a:xfrm>
          <a:prstGeom prst="rect">
            <a:avLst/>
          </a:prstGeom>
          <a:noFill/>
          <a:ln w="9360">
            <a:solidFill>
              <a:srgbClr val="80808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p>
        </p:txBody>
      </p:sp>
      <p:sp>
        <p:nvSpPr>
          <p:cNvPr id="472068" name="Text Box 4"/>
          <p:cNvSpPr txBox="1">
            <a:spLocks noChangeArrowheads="1"/>
          </p:cNvSpPr>
          <p:nvPr/>
        </p:nvSpPr>
        <p:spPr bwMode="auto">
          <a:xfrm>
            <a:off x="194603" y="5084763"/>
            <a:ext cx="25526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a:t>Price level stability</a:t>
            </a:r>
            <a:endParaRPr lang="de-DE" dirty="0"/>
          </a:p>
        </p:txBody>
      </p:sp>
      <p:sp>
        <p:nvSpPr>
          <p:cNvPr id="472069" name="Text Box 5"/>
          <p:cNvSpPr txBox="1">
            <a:spLocks noChangeArrowheads="1"/>
          </p:cNvSpPr>
          <p:nvPr/>
        </p:nvSpPr>
        <p:spPr bwMode="auto">
          <a:xfrm>
            <a:off x="4947578" y="5084763"/>
            <a:ext cx="3416618"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a:t>High level of employment</a:t>
            </a:r>
            <a:endParaRPr lang="de-DE" dirty="0"/>
          </a:p>
        </p:txBody>
      </p:sp>
      <p:sp>
        <p:nvSpPr>
          <p:cNvPr id="472070" name="Text Box 6"/>
          <p:cNvSpPr txBox="1">
            <a:spLocks noChangeArrowheads="1"/>
          </p:cNvSpPr>
          <p:nvPr/>
        </p:nvSpPr>
        <p:spPr bwMode="auto">
          <a:xfrm>
            <a:off x="194604" y="1268413"/>
            <a:ext cx="3179967"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a:t>Steady and appropriate economic growth</a:t>
            </a:r>
            <a:endParaRPr lang="de-DE" dirty="0"/>
          </a:p>
        </p:txBody>
      </p:sp>
      <p:sp>
        <p:nvSpPr>
          <p:cNvPr id="472071" name="Text Box 7"/>
          <p:cNvSpPr txBox="1">
            <a:spLocks noChangeArrowheads="1"/>
          </p:cNvSpPr>
          <p:nvPr/>
        </p:nvSpPr>
        <p:spPr bwMode="auto">
          <a:xfrm>
            <a:off x="5306354" y="1268413"/>
            <a:ext cx="2236808"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5146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29718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4290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3886200" indent="-2286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ClrTx/>
              <a:buFontTx/>
              <a:buNone/>
            </a:pPr>
            <a:r>
              <a:rPr lang="de-DE"/>
              <a:t>External balance</a:t>
            </a:r>
            <a:endParaRPr lang="de-DE" dirty="0"/>
          </a:p>
        </p:txBody>
      </p:sp>
      <p:sp>
        <p:nvSpPr>
          <p:cNvPr id="8" name="Rechteck 7">
            <a:extLst>
              <a:ext uri="{FF2B5EF4-FFF2-40B4-BE49-F238E27FC236}">
                <a16:creationId xmlns:a16="http://schemas.microsoft.com/office/drawing/2014/main" id="{6CE5DD57-58D6-4708-8157-A6FD6CDAEDF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1297240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20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20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20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20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68" grpId="0"/>
      <p:bldP spid="472069" grpId="0"/>
      <p:bldP spid="472070" grpId="0"/>
      <p:bldP spid="47207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2540"/>
              <a:t>Relative change of the GDP-Deflator (Germany)</a:t>
            </a:r>
            <a:endParaRPr lang="de-DE" sz="2540" dirty="0"/>
          </a:p>
        </p:txBody>
      </p:sp>
      <p:sp>
        <p:nvSpPr>
          <p:cNvPr id="8" name="Textfeld 7"/>
          <p:cNvSpPr txBox="1"/>
          <p:nvPr/>
        </p:nvSpPr>
        <p:spPr>
          <a:xfrm>
            <a:off x="2106351" y="6164193"/>
            <a:ext cx="1550424" cy="343620"/>
          </a:xfrm>
          <a:prstGeom prst="rect">
            <a:avLst/>
          </a:prstGeom>
          <a:noFill/>
        </p:spPr>
        <p:txBody>
          <a:bodyPr wrap="none" rtlCol="0">
            <a:spAutoFit/>
          </a:bodyPr>
          <a:lstStyle/>
          <a:p>
            <a:r>
              <a:rPr lang="de-DE" sz="1633"/>
              <a:t>Source: </a:t>
            </a:r>
            <a:r>
              <a:rPr lang="de-DE" sz="1633" dirty="0" err="1"/>
              <a:t>Destatis</a:t>
            </a:r>
            <a:endParaRPr lang="de-DE" sz="1633" dirty="0"/>
          </a:p>
        </p:txBody>
      </p:sp>
      <p:sp>
        <p:nvSpPr>
          <p:cNvPr id="10" name="Rechteck 9">
            <a:extLst>
              <a:ext uri="{FF2B5EF4-FFF2-40B4-BE49-F238E27FC236}">
                <a16:creationId xmlns:a16="http://schemas.microsoft.com/office/drawing/2014/main" id="{9395EECD-4647-450E-AE65-01DE3ECDAFA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CB45CD08-A3BA-4AAB-8223-9EC84D01BA8D}"/>
              </a:ext>
            </a:extLst>
          </p:cNvPr>
          <p:cNvPicPr>
            <a:picLocks noChangeAspect="1"/>
          </p:cNvPicPr>
          <p:nvPr/>
        </p:nvPicPr>
        <p:blipFill>
          <a:blip r:embed="rId3"/>
          <a:stretch>
            <a:fillRect/>
          </a:stretch>
        </p:blipFill>
        <p:spPr>
          <a:xfrm>
            <a:off x="838010" y="849122"/>
            <a:ext cx="7443176" cy="4682998"/>
          </a:xfrm>
          <a:prstGeom prst="rect">
            <a:avLst/>
          </a:prstGeom>
        </p:spPr>
      </p:pic>
    </p:spTree>
    <p:extLst>
      <p:ext uri="{BB962C8B-B14F-4D97-AF65-F5344CB8AC3E}">
        <p14:creationId xmlns:p14="http://schemas.microsoft.com/office/powerpoint/2010/main" val="3008064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a:t>Nominale GDP/real GDP/GDP-Deflator</a:t>
            </a:r>
            <a:endParaRPr lang="de-DE" sz="3266" dirty="0"/>
          </a:p>
        </p:txBody>
      </p:sp>
      <p:sp>
        <p:nvSpPr>
          <p:cNvPr id="7" name="Text Box 3"/>
          <p:cNvSpPr txBox="1">
            <a:spLocks noChangeArrowheads="1"/>
          </p:cNvSpPr>
          <p:nvPr/>
        </p:nvSpPr>
        <p:spPr bwMode="auto">
          <a:xfrm>
            <a:off x="86451" y="1151352"/>
            <a:ext cx="8603154" cy="34360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a:solidFill>
                  <a:srgbClr val="000000"/>
                </a:solidFill>
              </a:rPr>
              <a:t>The realtive change of nominal GDP represents changes in prices and quantities.</a:t>
            </a:r>
            <a:endParaRPr lang="de-DE" altLang="de-DE" sz="2177" dirty="0">
              <a:solidFill>
                <a:srgbClr val="000000"/>
              </a:solidFill>
            </a:endParaRP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a:solidFill>
                  <a:srgbClr val="000000"/>
                </a:solidFill>
              </a:rPr>
              <a:t>The realtive change of real GDP represents changes in quantities and therefore counts for the change of economic performance</a:t>
            </a:r>
            <a:endParaRPr lang="de-DE" altLang="de-DE" sz="2177" dirty="0">
              <a:solidFill>
                <a:srgbClr val="000000"/>
              </a:solidFill>
            </a:endParaRPr>
          </a:p>
          <a:p>
            <a:pPr marL="311079" indent="-311079" eaLnBrk="1" hangingPunct="1">
              <a:buClrTx/>
              <a:buFont typeface="Arial" panose="020B0604020202020204" pitchFamily="34" charset="0"/>
              <a:buChar char="•"/>
            </a:pPr>
            <a:endParaRPr lang="de-DE" altLang="de-DE" sz="2177" dirty="0">
              <a:solidFill>
                <a:srgbClr val="000000"/>
              </a:solidFill>
            </a:endParaRPr>
          </a:p>
          <a:p>
            <a:pPr marL="311079" indent="-311079" eaLnBrk="1" hangingPunct="1">
              <a:buClrTx/>
              <a:buFont typeface="Arial" panose="020B0604020202020204" pitchFamily="34" charset="0"/>
              <a:buChar char="•"/>
            </a:pPr>
            <a:r>
              <a:rPr lang="de-DE" altLang="de-DE" sz="2177">
                <a:solidFill>
                  <a:srgbClr val="000000"/>
                </a:solidFill>
              </a:rPr>
              <a:t>With the realtive change of the GDP-Deflator we can correct nominal growth in order to obtain real growth</a:t>
            </a:r>
            <a:endParaRPr lang="de-DE" altLang="de-DE" sz="2177" dirty="0">
              <a:solidFill>
                <a:srgbClr val="000000"/>
              </a:solidFill>
            </a:endParaRPr>
          </a:p>
        </p:txBody>
      </p:sp>
      <p:sp>
        <p:nvSpPr>
          <p:cNvPr id="4" name="Rechteck 3">
            <a:extLst>
              <a:ext uri="{FF2B5EF4-FFF2-40B4-BE49-F238E27FC236}">
                <a16:creationId xmlns:a16="http://schemas.microsoft.com/office/drawing/2014/main" id="{58C88DCD-6317-4224-9BDF-37D640B1ECA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93625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ChangeArrowheads="1"/>
          </p:cNvSpPr>
          <p:nvPr/>
        </p:nvSpPr>
        <p:spPr bwMode="auto">
          <a:xfrm>
            <a:off x="0" y="0"/>
            <a:ext cx="12192000" cy="72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no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b="1"/>
              <a:t>Difference of economic growth measured via real GDP and real GDP per capita (Germany)</a:t>
            </a:r>
            <a:endParaRPr lang="de-DE" sz="2000" b="1" dirty="0"/>
          </a:p>
        </p:txBody>
      </p:sp>
      <p:sp>
        <p:nvSpPr>
          <p:cNvPr id="480260" name="Text Box 4"/>
          <p:cNvSpPr txBox="1">
            <a:spLocks noChangeArrowheads="1"/>
          </p:cNvSpPr>
          <p:nvPr/>
        </p:nvSpPr>
        <p:spPr bwMode="auto">
          <a:xfrm>
            <a:off x="1558925" y="6021389"/>
            <a:ext cx="1358064"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Source: </a:t>
            </a:r>
            <a:r>
              <a:rPr lang="de-DE" sz="1400" dirty="0" err="1"/>
              <a:t>Destatis</a:t>
            </a:r>
            <a:endParaRPr lang="de-DE" sz="1400" dirty="0"/>
          </a:p>
        </p:txBody>
      </p:sp>
      <p:sp>
        <p:nvSpPr>
          <p:cNvPr id="10" name="Rechteck 9">
            <a:extLst>
              <a:ext uri="{FF2B5EF4-FFF2-40B4-BE49-F238E27FC236}">
                <a16:creationId xmlns:a16="http://schemas.microsoft.com/office/drawing/2014/main" id="{AA9827BA-1BA3-43F2-B4A2-8001A9B60E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764D1574-D958-A14F-EBA5-51979DA7C26C}"/>
              </a:ext>
            </a:extLst>
          </p:cNvPr>
          <p:cNvPicPr>
            <a:picLocks noChangeAspect="1"/>
          </p:cNvPicPr>
          <p:nvPr/>
        </p:nvPicPr>
        <p:blipFill>
          <a:blip r:embed="rId3"/>
          <a:stretch>
            <a:fillRect/>
          </a:stretch>
        </p:blipFill>
        <p:spPr>
          <a:xfrm>
            <a:off x="-48241" y="528834"/>
            <a:ext cx="8272322" cy="4808976"/>
          </a:xfrm>
          <a:prstGeom prst="rect">
            <a:avLst/>
          </a:prstGeom>
        </p:spPr>
      </p:pic>
    </p:spTree>
    <p:extLst>
      <p:ext uri="{BB962C8B-B14F-4D97-AF65-F5344CB8AC3E}">
        <p14:creationId xmlns:p14="http://schemas.microsoft.com/office/powerpoint/2010/main" val="139826957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Why price level stabiliy?</a:t>
            </a:r>
          </a:p>
        </p:txBody>
      </p:sp>
      <p:sp>
        <p:nvSpPr>
          <p:cNvPr id="14336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3365" name="Text Box 4"/>
          <p:cNvSpPr txBox="1">
            <a:spLocks noChangeArrowheads="1"/>
          </p:cNvSpPr>
          <p:nvPr/>
        </p:nvSpPr>
        <p:spPr bwMode="auto">
          <a:xfrm>
            <a:off x="723900" y="880035"/>
            <a:ext cx="9688830" cy="452431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sz="2400" b="1" u="sng" dirty="0" err="1"/>
              <a:t>reasons</a:t>
            </a:r>
            <a:r>
              <a:rPr lang="de-DE" sz="2400" b="1" u="sng" dirty="0"/>
              <a:t>:</a:t>
            </a:r>
          </a:p>
          <a:p>
            <a:endParaRPr lang="de-DE" sz="2400" dirty="0"/>
          </a:p>
          <a:p>
            <a:pPr>
              <a:buFontTx/>
              <a:buChar char="•"/>
            </a:pPr>
            <a:r>
              <a:rPr lang="de-DE" sz="2400" dirty="0"/>
              <a:t> In a </a:t>
            </a:r>
            <a:r>
              <a:rPr lang="de-DE" sz="2400" dirty="0" err="1"/>
              <a:t>market</a:t>
            </a:r>
            <a:r>
              <a:rPr lang="de-DE" sz="2400" dirty="0"/>
              <a:t> </a:t>
            </a:r>
            <a:r>
              <a:rPr lang="de-DE" sz="2400" dirty="0" err="1"/>
              <a:t>economy</a:t>
            </a:r>
            <a:r>
              <a:rPr lang="de-DE" sz="2400" dirty="0"/>
              <a:t> </a:t>
            </a:r>
            <a:r>
              <a:rPr lang="de-DE" sz="2400" dirty="0" err="1"/>
              <a:t>price</a:t>
            </a:r>
            <a:r>
              <a:rPr lang="de-DE" sz="2400" dirty="0"/>
              <a:t> </a:t>
            </a:r>
            <a:r>
              <a:rPr lang="de-DE" sz="2400" dirty="0" err="1"/>
              <a:t>give</a:t>
            </a:r>
            <a:r>
              <a:rPr lang="de-DE" sz="2400" dirty="0"/>
              <a:t> </a:t>
            </a:r>
            <a:r>
              <a:rPr lang="de-DE" sz="2400" dirty="0" err="1"/>
              <a:t>the</a:t>
            </a:r>
            <a:r>
              <a:rPr lang="de-DE" sz="2400" dirty="0"/>
              <a:t> </a:t>
            </a:r>
            <a:r>
              <a:rPr lang="de-DE" sz="2400" dirty="0" err="1"/>
              <a:t>signal</a:t>
            </a:r>
            <a:r>
              <a:rPr lang="de-DE" sz="2400" dirty="0"/>
              <a:t> </a:t>
            </a:r>
            <a:r>
              <a:rPr lang="de-DE" sz="2400" dirty="0" err="1"/>
              <a:t>of</a:t>
            </a:r>
            <a:r>
              <a:rPr lang="de-DE" sz="2400" dirty="0"/>
              <a:t> </a:t>
            </a:r>
            <a:r>
              <a:rPr lang="de-DE" sz="2400" dirty="0" err="1"/>
              <a:t>scarcity</a:t>
            </a:r>
            <a:r>
              <a:rPr lang="de-DE" sz="2400" dirty="0"/>
              <a:t> </a:t>
            </a:r>
            <a:r>
              <a:rPr lang="de-DE" sz="2400" dirty="0" err="1"/>
              <a:t>of</a:t>
            </a:r>
            <a:r>
              <a:rPr lang="de-DE" sz="2400" dirty="0"/>
              <a:t> </a:t>
            </a:r>
            <a:r>
              <a:rPr lang="de-DE" sz="2400" dirty="0" err="1"/>
              <a:t>goods</a:t>
            </a:r>
            <a:r>
              <a:rPr lang="de-DE" sz="2400" dirty="0"/>
              <a:t> and </a:t>
            </a:r>
            <a:r>
              <a:rPr lang="de-DE" sz="2400" dirty="0" err="1"/>
              <a:t>services</a:t>
            </a:r>
            <a:r>
              <a:rPr lang="de-DE" sz="2400" dirty="0"/>
              <a:t>, </a:t>
            </a:r>
            <a:r>
              <a:rPr lang="de-DE" sz="2400" dirty="0" err="1"/>
              <a:t>therefore</a:t>
            </a:r>
            <a:r>
              <a:rPr lang="de-DE" sz="2400" dirty="0"/>
              <a:t> </a:t>
            </a:r>
            <a:r>
              <a:rPr lang="de-DE" sz="2400" dirty="0" err="1"/>
              <a:t>the</a:t>
            </a:r>
            <a:r>
              <a:rPr lang="de-DE" sz="2400" dirty="0"/>
              <a:t> </a:t>
            </a:r>
            <a:r>
              <a:rPr lang="de-DE" sz="2400" dirty="0" err="1"/>
              <a:t>overall</a:t>
            </a:r>
            <a:r>
              <a:rPr lang="de-DE" sz="2400" dirty="0"/>
              <a:t> </a:t>
            </a:r>
            <a:r>
              <a:rPr lang="de-DE" sz="2400" dirty="0" err="1"/>
              <a:t>price</a:t>
            </a:r>
            <a:r>
              <a:rPr lang="de-DE" sz="2400" dirty="0"/>
              <a:t> </a:t>
            </a:r>
            <a:r>
              <a:rPr lang="de-DE" sz="2400" dirty="0" err="1"/>
              <a:t>level</a:t>
            </a:r>
            <a:r>
              <a:rPr lang="de-DE" sz="2400" dirty="0"/>
              <a:t> </a:t>
            </a:r>
            <a:r>
              <a:rPr lang="de-DE" sz="2400" dirty="0" err="1"/>
              <a:t>should</a:t>
            </a:r>
            <a:r>
              <a:rPr lang="de-DE" sz="2400" dirty="0"/>
              <a:t> not to </a:t>
            </a:r>
            <a:r>
              <a:rPr lang="de-DE" sz="2400" dirty="0" err="1"/>
              <a:t>be</a:t>
            </a:r>
            <a:r>
              <a:rPr lang="de-DE" sz="2400" dirty="0"/>
              <a:t> to volatile.</a:t>
            </a:r>
          </a:p>
          <a:p>
            <a:pPr>
              <a:buFontTx/>
              <a:buChar char="•"/>
            </a:pPr>
            <a:endParaRPr lang="de-DE" sz="2400" dirty="0"/>
          </a:p>
          <a:p>
            <a:pPr>
              <a:buFontTx/>
              <a:buChar char="•"/>
            </a:pPr>
            <a:r>
              <a:rPr lang="de-DE" sz="2400" dirty="0"/>
              <a:t> </a:t>
            </a:r>
            <a:r>
              <a:rPr lang="de-DE" sz="2400" dirty="0" err="1"/>
              <a:t>preservation</a:t>
            </a:r>
            <a:r>
              <a:rPr lang="de-DE" sz="2400" dirty="0"/>
              <a:t> </a:t>
            </a:r>
            <a:r>
              <a:rPr lang="de-DE" sz="2400" dirty="0" err="1"/>
              <a:t>of</a:t>
            </a:r>
            <a:r>
              <a:rPr lang="de-DE" sz="2400" dirty="0"/>
              <a:t> </a:t>
            </a:r>
            <a:r>
              <a:rPr lang="de-DE" sz="2400" dirty="0" err="1"/>
              <a:t>the</a:t>
            </a:r>
            <a:r>
              <a:rPr lang="de-DE" sz="2400" dirty="0"/>
              <a:t> </a:t>
            </a:r>
            <a:r>
              <a:rPr lang="de-DE" sz="2400" dirty="0" err="1"/>
              <a:t>value</a:t>
            </a:r>
            <a:r>
              <a:rPr lang="de-DE" sz="2400" dirty="0"/>
              <a:t> </a:t>
            </a:r>
            <a:r>
              <a:rPr lang="de-DE" sz="2400" dirty="0" err="1"/>
              <a:t>of</a:t>
            </a:r>
            <a:r>
              <a:rPr lang="de-DE" sz="2400" dirty="0"/>
              <a:t> </a:t>
            </a:r>
            <a:r>
              <a:rPr lang="de-DE" sz="2400" dirty="0" err="1"/>
              <a:t>money</a:t>
            </a:r>
            <a:r>
              <a:rPr lang="de-DE" sz="2400" dirty="0"/>
              <a:t> </a:t>
            </a:r>
            <a:r>
              <a:rPr lang="de-DE" sz="2400" dirty="0" err="1"/>
              <a:t>over</a:t>
            </a:r>
            <a:r>
              <a:rPr lang="de-DE" sz="2400" dirty="0"/>
              <a:t> time</a:t>
            </a:r>
          </a:p>
          <a:p>
            <a:pPr>
              <a:buFontTx/>
              <a:buChar char="•"/>
            </a:pPr>
            <a:endParaRPr lang="de-DE" sz="2400" dirty="0"/>
          </a:p>
          <a:p>
            <a:pPr>
              <a:buFontTx/>
              <a:buChar char="•"/>
            </a:pPr>
            <a:r>
              <a:rPr lang="de-DE" sz="2400" dirty="0"/>
              <a:t> </a:t>
            </a:r>
            <a:r>
              <a:rPr lang="de-DE" sz="2400" dirty="0" err="1"/>
              <a:t>Avoiding</a:t>
            </a:r>
            <a:r>
              <a:rPr lang="de-DE" sz="2400" dirty="0"/>
              <a:t> </a:t>
            </a:r>
            <a:r>
              <a:rPr lang="de-DE" sz="2400" dirty="0" err="1"/>
              <a:t>transaction</a:t>
            </a:r>
            <a:r>
              <a:rPr lang="de-DE" sz="2400" dirty="0"/>
              <a:t> </a:t>
            </a:r>
            <a:r>
              <a:rPr lang="de-DE" sz="2400" dirty="0" err="1"/>
              <a:t>cost</a:t>
            </a:r>
            <a:r>
              <a:rPr lang="de-DE" sz="2400" dirty="0"/>
              <a:t> </a:t>
            </a:r>
            <a:r>
              <a:rPr lang="de-DE" sz="2400" dirty="0" err="1"/>
              <a:t>because</a:t>
            </a:r>
            <a:r>
              <a:rPr lang="de-DE" sz="2400" dirty="0"/>
              <a:t> </a:t>
            </a:r>
            <a:r>
              <a:rPr lang="de-DE" sz="2400" dirty="0" err="1"/>
              <a:t>of</a:t>
            </a:r>
            <a:r>
              <a:rPr lang="de-DE" sz="2400" dirty="0"/>
              <a:t> </a:t>
            </a:r>
            <a:r>
              <a:rPr lang="de-DE" sz="2400" dirty="0" err="1"/>
              <a:t>new</a:t>
            </a:r>
            <a:r>
              <a:rPr lang="de-DE" sz="2400" dirty="0"/>
              <a:t> </a:t>
            </a:r>
            <a:r>
              <a:rPr lang="de-DE" sz="2400" dirty="0" err="1"/>
              <a:t>price</a:t>
            </a:r>
            <a:r>
              <a:rPr lang="de-DE" sz="2400" dirty="0"/>
              <a:t> </a:t>
            </a:r>
            <a:r>
              <a:rPr lang="de-DE" sz="2400" dirty="0" err="1"/>
              <a:t>declarations</a:t>
            </a:r>
            <a:r>
              <a:rPr lang="de-DE" sz="2400" dirty="0"/>
              <a:t> (</a:t>
            </a:r>
            <a:r>
              <a:rPr lang="de-DE" sz="2400" dirty="0" err="1"/>
              <a:t>menue</a:t>
            </a:r>
            <a:r>
              <a:rPr lang="de-DE" sz="2400" dirty="0"/>
              <a:t> </a:t>
            </a:r>
            <a:r>
              <a:rPr lang="de-DE" sz="2400" dirty="0" err="1"/>
              <a:t>costs</a:t>
            </a:r>
            <a:r>
              <a:rPr lang="de-DE" sz="2400" dirty="0"/>
              <a:t>)</a:t>
            </a:r>
          </a:p>
          <a:p>
            <a:pPr>
              <a:buFontTx/>
              <a:buChar char="•"/>
            </a:pPr>
            <a:endParaRPr lang="de-DE" sz="2400" dirty="0"/>
          </a:p>
          <a:p>
            <a:pPr>
              <a:buFontTx/>
              <a:buChar char="•"/>
            </a:pPr>
            <a:r>
              <a:rPr lang="de-DE" sz="2400" dirty="0"/>
              <a:t> </a:t>
            </a:r>
            <a:r>
              <a:rPr lang="de-DE" sz="2400" dirty="0" err="1"/>
              <a:t>Injustice</a:t>
            </a:r>
            <a:r>
              <a:rPr lang="de-DE" sz="2400" dirty="0"/>
              <a:t> in </a:t>
            </a:r>
            <a:r>
              <a:rPr lang="de-DE" sz="2400" dirty="0" err="1"/>
              <a:t>the</a:t>
            </a:r>
            <a:r>
              <a:rPr lang="de-DE" sz="2400" dirty="0"/>
              <a:t> </a:t>
            </a:r>
            <a:r>
              <a:rPr lang="de-DE" sz="2400" dirty="0" err="1"/>
              <a:t>creditor-debtor</a:t>
            </a:r>
            <a:r>
              <a:rPr lang="de-DE" sz="2400" dirty="0"/>
              <a:t> </a:t>
            </a:r>
            <a:r>
              <a:rPr lang="de-DE" sz="2400" dirty="0" err="1"/>
              <a:t>relationship</a:t>
            </a:r>
            <a:endParaRPr lang="de-DE" sz="2400" dirty="0"/>
          </a:p>
          <a:p>
            <a:pPr>
              <a:buFontTx/>
              <a:buChar char="•"/>
            </a:pPr>
            <a:endParaRPr lang="de-DE" sz="2400" dirty="0"/>
          </a:p>
          <a:p>
            <a:pPr>
              <a:buFontTx/>
              <a:buChar char="•"/>
            </a:pPr>
            <a:r>
              <a:rPr lang="de-DE" sz="2400" dirty="0"/>
              <a:t> </a:t>
            </a:r>
            <a:r>
              <a:rPr lang="de-DE" sz="2400" dirty="0" err="1"/>
              <a:t>Stable</a:t>
            </a:r>
            <a:r>
              <a:rPr lang="de-DE" sz="2400" dirty="0"/>
              <a:t> </a:t>
            </a:r>
            <a:r>
              <a:rPr lang="de-DE" sz="2400" dirty="0" err="1"/>
              <a:t>decisions</a:t>
            </a:r>
            <a:r>
              <a:rPr lang="de-DE" sz="2400" dirty="0"/>
              <a:t> </a:t>
            </a:r>
            <a:r>
              <a:rPr lang="de-DE" sz="2400" dirty="0" err="1"/>
              <a:t>between</a:t>
            </a:r>
            <a:r>
              <a:rPr lang="de-DE" sz="2400" dirty="0"/>
              <a:t> </a:t>
            </a:r>
            <a:r>
              <a:rPr lang="de-DE" sz="2400" dirty="0" err="1"/>
              <a:t>consumption</a:t>
            </a:r>
            <a:r>
              <a:rPr lang="de-DE" sz="2400" dirty="0"/>
              <a:t> and </a:t>
            </a:r>
            <a:r>
              <a:rPr lang="de-DE" sz="2400" dirty="0" err="1"/>
              <a:t>saving</a:t>
            </a:r>
            <a:endParaRPr lang="de-DE" sz="2400" dirty="0"/>
          </a:p>
        </p:txBody>
      </p:sp>
      <p:sp>
        <p:nvSpPr>
          <p:cNvPr id="5" name="Rechteck 4">
            <a:extLst>
              <a:ext uri="{FF2B5EF4-FFF2-40B4-BE49-F238E27FC236}">
                <a16:creationId xmlns:a16="http://schemas.microsoft.com/office/drawing/2014/main" id="{6A46589A-AA2D-4B42-AE43-09B6D8A1C49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4273922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Measuring the value of money</a:t>
            </a:r>
          </a:p>
        </p:txBody>
      </p:sp>
      <p:sp>
        <p:nvSpPr>
          <p:cNvPr id="144388"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4389" name="Text Box 4"/>
          <p:cNvSpPr txBox="1">
            <a:spLocks noChangeArrowheads="1"/>
          </p:cNvSpPr>
          <p:nvPr/>
        </p:nvSpPr>
        <p:spPr bwMode="auto">
          <a:xfrm>
            <a:off x="1524000" y="1384301"/>
            <a:ext cx="9144000" cy="2308324"/>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sz="2400"/>
              <a:t>In order to determine the puchasing power of money we cannot only look at single prices. Therefore we calculate an average of many prices.</a:t>
            </a:r>
            <a:endParaRPr lang="de-DE" sz="2400" dirty="0"/>
          </a:p>
          <a:p>
            <a:endParaRPr lang="de-DE" sz="2400" dirty="0"/>
          </a:p>
          <a:p>
            <a:r>
              <a:rPr lang="de-DE" sz="2400" dirty="0">
                <a:cs typeface="Times New Roman" pitchFamily="18" charset="0"/>
              </a:rPr>
              <a:t>→</a:t>
            </a:r>
            <a:r>
              <a:rPr lang="de-DE" sz="2400">
                <a:cs typeface="Times New Roman" pitchFamily="18" charset="0"/>
              </a:rPr>
              <a:t>	The value of money is measured in a price index. This price 	index is base on representative choice of a basket of single goods.</a:t>
            </a:r>
            <a:endParaRPr lang="de-DE" sz="2400" dirty="0"/>
          </a:p>
          <a:p>
            <a:endParaRPr lang="de-DE" sz="2400" dirty="0"/>
          </a:p>
        </p:txBody>
      </p:sp>
      <p:sp>
        <p:nvSpPr>
          <p:cNvPr id="5" name="Rechteck 4">
            <a:extLst>
              <a:ext uri="{FF2B5EF4-FFF2-40B4-BE49-F238E27FC236}">
                <a16:creationId xmlns:a16="http://schemas.microsoft.com/office/drawing/2014/main" id="{E87EBB99-EE8E-4157-A55B-CE03CA8D89B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5993563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a:t>Calculating Inflation</a:t>
            </a:r>
            <a:endParaRPr lang="de-DE" sz="3266" b="1" dirty="0"/>
          </a:p>
        </p:txBody>
      </p:sp>
      <p:sp>
        <p:nvSpPr>
          <p:cNvPr id="7" name="Text Box 3"/>
          <p:cNvSpPr txBox="1">
            <a:spLocks noChangeArrowheads="1"/>
          </p:cNvSpPr>
          <p:nvPr/>
        </p:nvSpPr>
        <p:spPr bwMode="auto">
          <a:xfrm>
            <a:off x="616684" y="827688"/>
            <a:ext cx="9299475" cy="17867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mj-lt"/>
              <a:buAutoNum type="arabicPeriod"/>
            </a:pPr>
            <a:r>
              <a:rPr lang="de-DE" altLang="de-DE" sz="2540">
                <a:solidFill>
                  <a:srgbClr val="000000"/>
                </a:solidFill>
              </a:rPr>
              <a:t>Choice of the basket of single goods</a:t>
            </a:r>
            <a:endParaRPr lang="de-DE" altLang="de-DE" sz="2540" dirty="0">
              <a:solidFill>
                <a:srgbClr val="000000"/>
              </a:solidFill>
            </a:endParaRPr>
          </a:p>
          <a:p>
            <a:pPr marL="881390" lvl="1" indent="-466618" eaLnBrk="1" hangingPunct="1">
              <a:buClrTx/>
              <a:buFont typeface="Symbol" panose="05050102010706020507" pitchFamily="18" charset="2"/>
              <a:buChar char="-"/>
            </a:pPr>
            <a:r>
              <a:rPr lang="de-DE" altLang="de-DE" sz="2540">
                <a:solidFill>
                  <a:srgbClr val="000000"/>
                </a:solidFill>
              </a:rPr>
              <a:t>Determine the relevant goods and services, a representative household is consuming</a:t>
            </a:r>
            <a:endParaRPr lang="de-DE" altLang="de-DE" sz="2540" dirty="0">
              <a:solidFill>
                <a:srgbClr val="000000"/>
              </a:solidFill>
            </a:endParaRPr>
          </a:p>
          <a:p>
            <a:pPr marL="881390" lvl="1" indent="-466618" eaLnBrk="1" hangingPunct="1">
              <a:buClrTx/>
              <a:buFont typeface="Symbol" panose="05050102010706020507" pitchFamily="18" charset="2"/>
              <a:buChar char="-"/>
            </a:pPr>
            <a:r>
              <a:rPr lang="de-DE" altLang="de-DE" sz="2540">
                <a:solidFill>
                  <a:srgbClr val="000000"/>
                </a:solidFill>
              </a:rPr>
              <a:t>Weighting the goods due to their significanse in the consumption plan of the representative household</a:t>
            </a:r>
            <a:endParaRPr lang="de-DE" altLang="de-DE" sz="2540" dirty="0">
              <a:solidFill>
                <a:srgbClr val="000000"/>
              </a:solidFill>
            </a:endParaRPr>
          </a:p>
          <a:p>
            <a:pPr marL="466618" indent="-466618" eaLnBrk="1" hangingPunct="1">
              <a:buClrTx/>
              <a:buFont typeface="+mj-lt"/>
              <a:buAutoNum type="arabicPeriod"/>
            </a:pPr>
            <a:endParaRPr lang="de-DE" altLang="de-DE" sz="2540" dirty="0">
              <a:solidFill>
                <a:srgbClr val="000000"/>
              </a:solidFill>
            </a:endParaRPr>
          </a:p>
        </p:txBody>
      </p:sp>
      <p:sp>
        <p:nvSpPr>
          <p:cNvPr id="4" name="Text Box 3"/>
          <p:cNvSpPr txBox="1">
            <a:spLocks noChangeArrowheads="1"/>
          </p:cNvSpPr>
          <p:nvPr/>
        </p:nvSpPr>
        <p:spPr bwMode="auto">
          <a:xfrm>
            <a:off x="506265" y="2811124"/>
            <a:ext cx="8603154" cy="19255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mj-lt"/>
              <a:buAutoNum type="arabicPeriod"/>
            </a:pPr>
            <a:endParaRPr lang="de-DE" altLang="de-DE" sz="2540" dirty="0">
              <a:solidFill>
                <a:srgbClr val="000000"/>
              </a:solidFill>
            </a:endParaRPr>
          </a:p>
          <a:p>
            <a:pPr marL="514350" indent="-514350" eaLnBrk="1" hangingPunct="1">
              <a:buClrTx/>
              <a:buFont typeface="+mj-lt"/>
              <a:buAutoNum type="arabicPeriod" startAt="2"/>
            </a:pPr>
            <a:r>
              <a:rPr lang="de-DE" altLang="de-DE" sz="2540">
                <a:solidFill>
                  <a:srgbClr val="000000"/>
                </a:solidFill>
              </a:rPr>
              <a:t>Dertermine the prices:</a:t>
            </a:r>
            <a:endParaRPr lang="de-DE" altLang="de-DE" sz="2540" dirty="0">
              <a:solidFill>
                <a:srgbClr val="000000"/>
              </a:solidFill>
            </a:endParaRPr>
          </a:p>
          <a:p>
            <a:pPr marL="881390" lvl="1" indent="-466618" eaLnBrk="1" hangingPunct="1">
              <a:buClrTx/>
              <a:buFont typeface="Symbol" panose="05050102010706020507" pitchFamily="18" charset="2"/>
              <a:buChar char="-"/>
            </a:pPr>
            <a:r>
              <a:rPr lang="de-DE" altLang="de-DE" sz="2540">
                <a:solidFill>
                  <a:srgbClr val="000000"/>
                </a:solidFill>
              </a:rPr>
              <a:t>Looking up the prices of the goods in the chosen basket for a given time t.</a:t>
            </a:r>
            <a:endParaRPr lang="de-DE" altLang="de-DE" sz="2540" dirty="0">
              <a:solidFill>
                <a:srgbClr val="000000"/>
              </a:solidFill>
            </a:endParaRPr>
          </a:p>
        </p:txBody>
      </p:sp>
      <p:sp>
        <p:nvSpPr>
          <p:cNvPr id="5" name="Text Box 3"/>
          <p:cNvSpPr txBox="1">
            <a:spLocks noChangeArrowheads="1"/>
          </p:cNvSpPr>
          <p:nvPr/>
        </p:nvSpPr>
        <p:spPr bwMode="auto">
          <a:xfrm>
            <a:off x="506265" y="4597842"/>
            <a:ext cx="8603154" cy="2131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2540" dirty="0">
              <a:solidFill>
                <a:srgbClr val="000000"/>
              </a:solidFill>
            </a:endParaRPr>
          </a:p>
          <a:p>
            <a:pPr marL="466618" indent="-466618" eaLnBrk="1" hangingPunct="1">
              <a:buClrTx/>
              <a:buFont typeface="+mj-lt"/>
              <a:buAutoNum type="arabicPeriod" startAt="3"/>
            </a:pPr>
            <a:r>
              <a:rPr lang="de-DE" altLang="de-DE" sz="2540">
                <a:solidFill>
                  <a:srgbClr val="000000"/>
                </a:solidFill>
              </a:rPr>
              <a:t>Value of the basket:</a:t>
            </a:r>
            <a:endParaRPr lang="de-DE" altLang="de-DE" sz="2540" dirty="0">
              <a:solidFill>
                <a:srgbClr val="000000"/>
              </a:solidFill>
            </a:endParaRPr>
          </a:p>
          <a:p>
            <a:pPr marL="829544" lvl="1" indent="-414772" eaLnBrk="1" hangingPunct="1">
              <a:buClrTx/>
              <a:buFont typeface="Symbol" panose="05050102010706020507" pitchFamily="18" charset="2"/>
              <a:buChar char="-"/>
            </a:pPr>
            <a:r>
              <a:rPr lang="de-DE" altLang="de-DE" sz="2540">
                <a:solidFill>
                  <a:srgbClr val="000000"/>
                </a:solidFill>
              </a:rPr>
              <a:t>Multiply the determined prices with the chosen weight.  Summing up give the Value of the basket for the given time t.</a:t>
            </a:r>
            <a:endParaRPr lang="de-DE" altLang="de-DE" sz="2540" dirty="0">
              <a:solidFill>
                <a:srgbClr val="000000"/>
              </a:solidFill>
            </a:endParaRPr>
          </a:p>
        </p:txBody>
      </p:sp>
      <p:sp>
        <p:nvSpPr>
          <p:cNvPr id="8" name="Rechteck 7">
            <a:extLst>
              <a:ext uri="{FF2B5EF4-FFF2-40B4-BE49-F238E27FC236}">
                <a16:creationId xmlns:a16="http://schemas.microsoft.com/office/drawing/2014/main" id="{B1776A83-F044-46FF-9C71-19A4CA163E9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77804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a:t>Calculating Inflation</a:t>
            </a:r>
            <a:endParaRPr lang="de-DE" sz="3266" b="1" dirty="0"/>
          </a:p>
        </p:txBody>
      </p:sp>
      <p:sp>
        <p:nvSpPr>
          <p:cNvPr id="7" name="Text Box 3"/>
          <p:cNvSpPr txBox="1">
            <a:spLocks noChangeArrowheads="1"/>
          </p:cNvSpPr>
          <p:nvPr/>
        </p:nvSpPr>
        <p:spPr bwMode="auto">
          <a:xfrm>
            <a:off x="275035" y="1126223"/>
            <a:ext cx="8937326" cy="29694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AutoNum type="arabicPeriod" startAt="4"/>
            </a:pPr>
            <a:r>
              <a:rPr lang="de-DE" altLang="de-DE" sz="2540">
                <a:solidFill>
                  <a:srgbClr val="000000"/>
                </a:solidFill>
              </a:rPr>
              <a:t>Choose a base year t</a:t>
            </a:r>
            <a:r>
              <a:rPr lang="de-DE" altLang="de-DE" sz="2540" baseline="-25000">
                <a:solidFill>
                  <a:srgbClr val="000000"/>
                </a:solidFill>
              </a:rPr>
              <a:t>0</a:t>
            </a:r>
            <a:r>
              <a:rPr lang="de-DE" altLang="de-DE" sz="2540">
                <a:solidFill>
                  <a:srgbClr val="000000"/>
                </a:solidFill>
              </a:rPr>
              <a:t> :</a:t>
            </a:r>
            <a:endParaRPr lang="de-DE" altLang="de-DE" sz="2540" dirty="0">
              <a:solidFill>
                <a:srgbClr val="000000"/>
              </a:solidFill>
            </a:endParaRPr>
          </a:p>
          <a:p>
            <a:pPr marL="881390" lvl="1" indent="-466618" eaLnBrk="1" hangingPunct="1">
              <a:buClrTx/>
              <a:buFont typeface="Symbol" panose="05050102010706020507" pitchFamily="18" charset="2"/>
              <a:buChar char="-"/>
            </a:pPr>
            <a:r>
              <a:rPr lang="de-DE" altLang="de-DE" sz="2540">
                <a:solidFill>
                  <a:srgbClr val="000000"/>
                </a:solidFill>
              </a:rPr>
              <a:t>The Price-Index of  the base year t</a:t>
            </a:r>
            <a:r>
              <a:rPr lang="de-DE" altLang="de-DE" sz="2540" baseline="-25000">
                <a:solidFill>
                  <a:srgbClr val="000000"/>
                </a:solidFill>
              </a:rPr>
              <a:t>0 </a:t>
            </a:r>
            <a:r>
              <a:rPr lang="de-DE" altLang="de-DE" sz="2540">
                <a:solidFill>
                  <a:srgbClr val="000000"/>
                </a:solidFill>
              </a:rPr>
              <a:t>is set to 100.</a:t>
            </a:r>
            <a:endParaRPr lang="de-DE" altLang="de-DE" sz="2540" dirty="0">
              <a:solidFill>
                <a:srgbClr val="000000"/>
              </a:solidFill>
            </a:endParaRPr>
          </a:p>
          <a:p>
            <a:pPr marL="881390" lvl="1" indent="-466618" eaLnBrk="1" hangingPunct="1">
              <a:buClrTx/>
              <a:buFont typeface="Symbol" panose="05050102010706020507" pitchFamily="18" charset="2"/>
              <a:buChar char="-"/>
            </a:pPr>
            <a:r>
              <a:rPr lang="de-DE" altLang="de-DE" sz="2540">
                <a:solidFill>
                  <a:srgbClr val="000000"/>
                </a:solidFill>
              </a:rPr>
              <a:t>Index of time t is calculated as value of the basket at time t divided by the value of the basket in t</a:t>
            </a:r>
            <a:r>
              <a:rPr lang="de-DE" altLang="de-DE" sz="2540" baseline="-25000">
                <a:solidFill>
                  <a:srgbClr val="000000"/>
                </a:solidFill>
              </a:rPr>
              <a:t>0</a:t>
            </a:r>
            <a:r>
              <a:rPr lang="de-DE" altLang="de-DE" sz="2540">
                <a:solidFill>
                  <a:srgbClr val="000000"/>
                </a:solidFill>
              </a:rPr>
              <a:t> multiplied by 100</a:t>
            </a:r>
            <a:endParaRPr lang="de-DE" altLang="de-DE" sz="2540" dirty="0">
              <a:solidFill>
                <a:srgbClr val="000000"/>
              </a:solidFill>
            </a:endParaRPr>
          </a:p>
        </p:txBody>
      </p:sp>
      <p:sp>
        <p:nvSpPr>
          <p:cNvPr id="4" name="Text Box 3"/>
          <p:cNvSpPr txBox="1">
            <a:spLocks noChangeArrowheads="1"/>
          </p:cNvSpPr>
          <p:nvPr/>
        </p:nvSpPr>
        <p:spPr bwMode="auto">
          <a:xfrm>
            <a:off x="153663" y="3742574"/>
            <a:ext cx="8603154" cy="21161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66618" indent="-466618" eaLnBrk="1" hangingPunct="1">
              <a:buClrTx/>
              <a:buFont typeface="Symbol" panose="05050102010706020507" pitchFamily="18" charset="2"/>
              <a:buChar char="-"/>
            </a:pPr>
            <a:endParaRPr lang="de-DE" altLang="de-DE" sz="2540" dirty="0">
              <a:solidFill>
                <a:srgbClr val="000000"/>
              </a:solidFill>
            </a:endParaRPr>
          </a:p>
          <a:p>
            <a:pPr marL="466618" indent="-466618" eaLnBrk="1" hangingPunct="1">
              <a:buClrTx/>
              <a:buFont typeface="+mj-lt"/>
              <a:buAutoNum type="arabicPeriod" startAt="5"/>
            </a:pPr>
            <a:r>
              <a:rPr lang="de-DE" altLang="de-DE" sz="2540">
                <a:solidFill>
                  <a:srgbClr val="000000"/>
                </a:solidFill>
              </a:rPr>
              <a:t>Calculating inflation:</a:t>
            </a:r>
            <a:endParaRPr lang="de-DE" altLang="de-DE" sz="2540" dirty="0">
              <a:solidFill>
                <a:srgbClr val="000000"/>
              </a:solidFill>
            </a:endParaRPr>
          </a:p>
          <a:p>
            <a:pPr marL="881390" lvl="1" indent="-466618" eaLnBrk="1" hangingPunct="1">
              <a:buClrTx/>
              <a:buFont typeface="Symbol" panose="05050102010706020507" pitchFamily="18" charset="2"/>
              <a:buChar char="-"/>
            </a:pPr>
            <a:r>
              <a:rPr lang="de-DE" altLang="de-DE" sz="2540">
                <a:solidFill>
                  <a:srgbClr val="000000"/>
                </a:solidFill>
              </a:rPr>
              <a:t>Inflation equals the rate of change of the Price-Index.</a:t>
            </a:r>
            <a:endParaRPr lang="de-DE" altLang="de-DE" sz="2540" dirty="0">
              <a:solidFill>
                <a:srgbClr val="000000"/>
              </a:solidFill>
            </a:endParaRPr>
          </a:p>
        </p:txBody>
      </p:sp>
      <p:sp>
        <p:nvSpPr>
          <p:cNvPr id="5" name="Rechteck 4">
            <a:extLst>
              <a:ext uri="{FF2B5EF4-FFF2-40B4-BE49-F238E27FC236}">
                <a16:creationId xmlns:a16="http://schemas.microsoft.com/office/drawing/2014/main" id="{B76EFB7D-061F-48B6-A0EA-7D5AD98D9EC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9632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938115" y="0"/>
            <a:ext cx="8827321" cy="744941"/>
          </a:xfrm>
          <a:prstGeom prst="rect">
            <a:avLst/>
          </a:prstGeom>
          <a:noFill/>
          <a:ln>
            <a:noFill/>
          </a:ln>
        </p:spPr>
        <p:txBody>
          <a:bodyPr lIns="81646" tIns="40823" rIns="81646" bIns="40823" anchor="ctr" anchorCtr="1"/>
          <a:lstStyle/>
          <a:p>
            <a:r>
              <a:rPr lang="de-DE" sz="3266" b="1"/>
              <a:t>Harmonized Indices of consumer Prices (HICP)</a:t>
            </a:r>
            <a:endParaRPr lang="de-DE" sz="3266" b="1" dirty="0"/>
          </a:p>
        </p:txBody>
      </p:sp>
      <mc:AlternateContent xmlns:mc="http://schemas.openxmlformats.org/markup-compatibility/2006" xmlns:a14="http://schemas.microsoft.com/office/drawing/2010/main">
        <mc:Choice Requires="a14">
          <p:sp>
            <p:nvSpPr>
              <p:cNvPr id="7" name="Text Box 3"/>
              <p:cNvSpPr txBox="1">
                <a:spLocks noChangeArrowheads="1"/>
              </p:cNvSpPr>
              <p:nvPr/>
            </p:nvSpPr>
            <p:spPr bwMode="auto">
              <a:xfrm>
                <a:off x="123409" y="719556"/>
                <a:ext cx="8937326" cy="4360177"/>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80808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en-US" altLang="de-DE" sz="2540">
                    <a:solidFill>
                      <a:srgbClr val="000000"/>
                    </a:solidFill>
                  </a:rPr>
                  <a:t>Definition Eurostat:</a:t>
                </a:r>
              </a:p>
              <a:p>
                <a:pPr eaLnBrk="1" hangingPunct="1">
                  <a:buClrTx/>
                </a:pPr>
                <a:r>
                  <a:rPr lang="en-US" altLang="de-DE" sz="2540">
                    <a:solidFill>
                      <a:srgbClr val="000000"/>
                    </a:solidFill>
                  </a:rPr>
                  <a:t>The Harmonised Indices of Consumer Prices (HICP) measure the changes over time in the prices of consumer goods and services acquired by households. They give a comparable measure of inflation as they are calculated according to harmonised definitions. Data is available on a monthly and annual basis, broken down by detailed consumption categories.</a:t>
                </a:r>
              </a:p>
              <a:p>
                <a:pPr eaLnBrk="1" hangingPunct="1">
                  <a:buClrTx/>
                </a:pPr>
                <a:endParaRPr lang="de-DE" altLang="de-DE" sz="2540" dirty="0">
                  <a:solidFill>
                    <a:srgbClr val="000000"/>
                  </a:solidFill>
                </a:endParaRPr>
              </a:p>
              <a:p>
                <a:pPr eaLnBrk="1" hangingPunct="1">
                  <a:buClrTx/>
                </a:pPr>
                <a14:m>
                  <m:oMath xmlns:m="http://schemas.openxmlformats.org/officeDocument/2006/math">
                    <m:r>
                      <a:rPr lang="de-DE" altLang="de-DE" sz="2540" b="0" i="1" smtClean="0">
                        <a:solidFill>
                          <a:srgbClr val="000000"/>
                        </a:solidFill>
                        <a:latin typeface="Cambria Math" panose="02040503050406030204" pitchFamily="18" charset="0"/>
                      </a:rPr>
                      <m:t>𝐻𝐼𝐶𝑃</m:t>
                    </m:r>
                    <m:r>
                      <a:rPr lang="de-DE" altLang="de-DE" sz="2540" b="0" i="1" smtClean="0">
                        <a:solidFill>
                          <a:srgbClr val="000000"/>
                        </a:solidFill>
                        <a:latin typeface="Cambria Math" panose="02040503050406030204" pitchFamily="18" charset="0"/>
                      </a:rPr>
                      <m:t>=</m:t>
                    </m:r>
                    <m:nary>
                      <m:naryPr>
                        <m:chr m:val="∑"/>
                        <m:ctrlPr>
                          <a:rPr lang="de-DE" altLang="de-DE" sz="2540" b="0" i="1" smtClean="0">
                            <a:solidFill>
                              <a:srgbClr val="000000"/>
                            </a:solidFill>
                            <a:latin typeface="Cambria Math" panose="02040503050406030204" pitchFamily="18" charset="0"/>
                          </a:rPr>
                        </m:ctrlPr>
                      </m:naryPr>
                      <m:sub>
                        <m:r>
                          <m:rPr>
                            <m:brk m:alnAt="23"/>
                          </m:rPr>
                          <a:rPr lang="de-DE" altLang="de-DE" sz="2540" b="0" i="1" smtClean="0">
                            <a:solidFill>
                              <a:srgbClr val="000000"/>
                            </a:solidFill>
                            <a:latin typeface="Cambria Math" panose="02040503050406030204" pitchFamily="18" charset="0"/>
                          </a:rPr>
                          <m:t>𝑖</m:t>
                        </m:r>
                        <m:r>
                          <a:rPr lang="de-DE" altLang="de-DE" sz="2540" b="0" i="1" smtClean="0">
                            <a:solidFill>
                              <a:srgbClr val="000000"/>
                            </a:solidFill>
                            <a:latin typeface="Cambria Math" panose="02040503050406030204" pitchFamily="18" charset="0"/>
                          </a:rPr>
                          <m:t>=1</m:t>
                        </m:r>
                      </m:sub>
                      <m:sup>
                        <m:r>
                          <a:rPr lang="de-DE" altLang="de-DE" sz="2540" b="0" i="1" smtClean="0">
                            <a:solidFill>
                              <a:srgbClr val="000000"/>
                            </a:solidFill>
                            <a:latin typeface="Cambria Math" panose="02040503050406030204" pitchFamily="18" charset="0"/>
                          </a:rPr>
                          <m:t>𝑛</m:t>
                        </m:r>
                      </m:sup>
                      <m:e>
                        <m:sSub>
                          <m:sSubPr>
                            <m:ctrlPr>
                              <a:rPr lang="de-DE" altLang="de-DE" sz="2540" b="0" i="1" smtClean="0">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𝑔</m:t>
                            </m:r>
                          </m:e>
                          <m:sub>
                            <m:r>
                              <a:rPr lang="de-DE" altLang="de-DE" sz="2540" b="0" i="1" smtClean="0">
                                <a:solidFill>
                                  <a:srgbClr val="000000"/>
                                </a:solidFill>
                                <a:latin typeface="Cambria Math" panose="02040503050406030204" pitchFamily="18" charset="0"/>
                              </a:rPr>
                              <m:t>𝑖</m:t>
                            </m:r>
                          </m:sub>
                        </m:sSub>
                        <m:r>
                          <a:rPr lang="de-DE" altLang="de-DE" sz="2540" b="0" i="1" smtClean="0">
                            <a:solidFill>
                              <a:srgbClr val="000000"/>
                            </a:solidFill>
                            <a:latin typeface="Cambria Math" panose="02040503050406030204" pitchFamily="18" charset="0"/>
                            <a:ea typeface="Cambria Math" panose="02040503050406030204" pitchFamily="18" charset="0"/>
                          </a:rPr>
                          <m:t>∙</m:t>
                        </m:r>
                        <m:sSub>
                          <m:sSubPr>
                            <m:ctrlPr>
                              <a:rPr lang="de-DE" altLang="de-DE" sz="2540" i="1">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𝑝</m:t>
                            </m:r>
                          </m:e>
                          <m:sub>
                            <m:r>
                              <a:rPr lang="de-DE" altLang="de-DE" sz="2540" i="1">
                                <a:solidFill>
                                  <a:srgbClr val="000000"/>
                                </a:solidFill>
                                <a:latin typeface="Cambria Math" panose="02040503050406030204" pitchFamily="18" charset="0"/>
                              </a:rPr>
                              <m:t>𝑖</m:t>
                            </m:r>
                          </m:sub>
                        </m:sSub>
                      </m:e>
                    </m:nary>
                  </m:oMath>
                </a14:m>
                <a:r>
                  <a:rPr lang="de-DE" altLang="de-DE" sz="2540" dirty="0">
                    <a:solidFill>
                      <a:srgbClr val="000000"/>
                    </a:solidFill>
                  </a:rPr>
                  <a:t>	</a:t>
                </a:r>
                <a14:m>
                  <m:oMath xmlns:m="http://schemas.openxmlformats.org/officeDocument/2006/math">
                    <m:sSub>
                      <m:sSubPr>
                        <m:ctrlPr>
                          <a:rPr lang="de-DE" altLang="de-DE" sz="2540" i="1">
                            <a:solidFill>
                              <a:srgbClr val="000000"/>
                            </a:solidFill>
                            <a:latin typeface="Cambria Math" panose="02040503050406030204" pitchFamily="18" charset="0"/>
                          </a:rPr>
                        </m:ctrlPr>
                      </m:sSubPr>
                      <m:e>
                        <m:r>
                          <a:rPr lang="de-DE" altLang="de-DE" sz="2540" i="1">
                            <a:solidFill>
                              <a:srgbClr val="000000"/>
                            </a:solidFill>
                            <a:latin typeface="Cambria Math" panose="02040503050406030204" pitchFamily="18" charset="0"/>
                          </a:rPr>
                          <m:t>𝑔</m:t>
                        </m:r>
                      </m:e>
                      <m:sub>
                        <m:r>
                          <a:rPr lang="de-DE" altLang="de-DE" sz="2540" i="1">
                            <a:solidFill>
                              <a:srgbClr val="000000"/>
                            </a:solidFill>
                            <a:latin typeface="Cambria Math" panose="02040503050406030204" pitchFamily="18" charset="0"/>
                          </a:rPr>
                          <m:t>𝑖</m:t>
                        </m:r>
                      </m:sub>
                    </m:sSub>
                  </m:oMath>
                </a14:m>
                <a:r>
                  <a:rPr lang="de-DE" altLang="de-DE" sz="2540">
                    <a:solidFill>
                      <a:srgbClr val="000000"/>
                    </a:solidFill>
                  </a:rPr>
                  <a:t>: Weight of i-th good</a:t>
                </a:r>
                <a:endParaRPr lang="de-DE" altLang="de-DE" sz="2540" dirty="0">
                  <a:solidFill>
                    <a:srgbClr val="000000"/>
                  </a:solidFill>
                </a:endParaRPr>
              </a:p>
              <a:p>
                <a:pPr eaLnBrk="1" hangingPunct="1">
                  <a:buClrTx/>
                </a:pPr>
                <a:r>
                  <a:rPr lang="de-DE" altLang="de-DE" sz="2540" dirty="0">
                    <a:solidFill>
                      <a:srgbClr val="000000"/>
                    </a:solidFill>
                  </a:rPr>
                  <a:t>                                 </a:t>
                </a:r>
                <a14:m>
                  <m:oMath xmlns:m="http://schemas.openxmlformats.org/officeDocument/2006/math">
                    <m:sSub>
                      <m:sSubPr>
                        <m:ctrlPr>
                          <a:rPr lang="de-DE" altLang="de-DE" sz="2540" i="1" smtClean="0">
                            <a:solidFill>
                              <a:srgbClr val="000000"/>
                            </a:solidFill>
                            <a:latin typeface="Cambria Math" panose="02040503050406030204" pitchFamily="18" charset="0"/>
                          </a:rPr>
                        </m:ctrlPr>
                      </m:sSubPr>
                      <m:e>
                        <m:r>
                          <a:rPr lang="de-DE" altLang="de-DE" sz="2540" b="0" i="1" smtClean="0">
                            <a:solidFill>
                              <a:srgbClr val="000000"/>
                            </a:solidFill>
                            <a:latin typeface="Cambria Math" panose="02040503050406030204" pitchFamily="18" charset="0"/>
                          </a:rPr>
                          <m:t>𝑝</m:t>
                        </m:r>
                      </m:e>
                      <m:sub>
                        <m:r>
                          <a:rPr lang="de-DE" altLang="de-DE" sz="2540" i="1">
                            <a:solidFill>
                              <a:srgbClr val="000000"/>
                            </a:solidFill>
                            <a:latin typeface="Cambria Math" panose="02040503050406030204" pitchFamily="18" charset="0"/>
                          </a:rPr>
                          <m:t>𝑖</m:t>
                        </m:r>
                      </m:sub>
                    </m:sSub>
                  </m:oMath>
                </a14:m>
                <a:r>
                  <a:rPr lang="de-DE" altLang="de-DE" sz="2540">
                    <a:solidFill>
                      <a:srgbClr val="000000"/>
                    </a:solidFill>
                  </a:rPr>
                  <a:t>: Price of i-th good</a:t>
                </a:r>
                <a:endParaRPr lang="de-DE" altLang="de-DE" sz="2540" dirty="0">
                  <a:solidFill>
                    <a:srgbClr val="000000"/>
                  </a:solidFill>
                </a:endParaRPr>
              </a:p>
            </p:txBody>
          </p:sp>
        </mc:Choice>
        <mc:Fallback xmlns="">
          <p:sp>
            <p:nvSpPr>
              <p:cNvPr id="7" name="Text Box 3"/>
              <p:cNvSpPr txBox="1">
                <a:spLocks noRot="1" noChangeAspect="1" noMove="1" noResize="1" noEditPoints="1" noAdjustHandles="1" noChangeArrowheads="1" noChangeShapeType="1" noTextEdit="1"/>
              </p:cNvSpPr>
              <p:nvPr/>
            </p:nvSpPr>
            <p:spPr bwMode="auto">
              <a:xfrm>
                <a:off x="123409" y="719556"/>
                <a:ext cx="8937326" cy="4360177"/>
              </a:xfrm>
              <a:prstGeom prst="rect">
                <a:avLst/>
              </a:prstGeom>
              <a:blipFill>
                <a:blip r:embed="rId3"/>
                <a:stretch>
                  <a:fillRect l="-1296" t="-1399" r="-1978"/>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5" name="Text Box 3"/>
          <p:cNvSpPr txBox="1">
            <a:spLocks noChangeArrowheads="1"/>
          </p:cNvSpPr>
          <p:nvPr/>
        </p:nvSpPr>
        <p:spPr bwMode="auto">
          <a:xfrm>
            <a:off x="332565" y="5856930"/>
            <a:ext cx="7840279" cy="5564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a:solidFill>
                  <a:srgbClr val="000000"/>
                </a:solidFill>
                <a:hlinkClick r:id="rId4"/>
              </a:rPr>
              <a:t>A personal inflation calculator</a:t>
            </a:r>
            <a:endParaRPr lang="de-DE" altLang="de-DE" sz="2540" dirty="0">
              <a:solidFill>
                <a:srgbClr val="000000"/>
              </a:solidFill>
            </a:endParaRPr>
          </a:p>
        </p:txBody>
      </p:sp>
      <p:sp>
        <p:nvSpPr>
          <p:cNvPr id="9" name="Rechteck 8">
            <a:extLst>
              <a:ext uri="{FF2B5EF4-FFF2-40B4-BE49-F238E27FC236}">
                <a16:creationId xmlns:a16="http://schemas.microsoft.com/office/drawing/2014/main" id="{6816EF6D-9778-4799-B681-BF201C230D0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4200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2"/>
          <p:cNvSpPr>
            <a:spLocks noChangeArrowheads="1"/>
          </p:cNvSpPr>
          <p:nvPr/>
        </p:nvSpPr>
        <p:spPr bwMode="auto">
          <a:xfrm>
            <a:off x="3143251" y="182298"/>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Wägungsschema des Verbraucherpreisindex</a:t>
            </a:r>
          </a:p>
        </p:txBody>
      </p:sp>
      <p:sp>
        <p:nvSpPr>
          <p:cNvPr id="14848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6" name="Text Box 3"/>
          <p:cNvSpPr txBox="1">
            <a:spLocks noChangeArrowheads="1"/>
          </p:cNvSpPr>
          <p:nvPr/>
        </p:nvSpPr>
        <p:spPr bwMode="auto">
          <a:xfrm>
            <a:off x="0" y="4706016"/>
            <a:ext cx="8270964" cy="21142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400" dirty="0">
                <a:solidFill>
                  <a:srgbClr val="000000"/>
                </a:solidFill>
              </a:rPr>
              <a:t>Oder das Preiskaleidoskop des </a:t>
            </a:r>
            <a:r>
              <a:rPr lang="de-DE" altLang="de-DE" sz="1400" dirty="0" err="1">
                <a:solidFill>
                  <a:srgbClr val="000000"/>
                </a:solidFill>
              </a:rPr>
              <a:t>Stabu</a:t>
            </a:r>
            <a:endParaRPr lang="de-DE" altLang="de-DE" sz="1400" dirty="0">
              <a:solidFill>
                <a:srgbClr val="000000"/>
              </a:solidFill>
            </a:endParaRPr>
          </a:p>
          <a:p>
            <a:pPr eaLnBrk="1" hangingPunct="1">
              <a:buClrTx/>
            </a:pPr>
            <a:endParaRPr lang="de-DE" altLang="de-DE" sz="1400" dirty="0">
              <a:solidFill>
                <a:srgbClr val="000000"/>
              </a:solidFill>
            </a:endParaRPr>
          </a:p>
          <a:p>
            <a:pPr eaLnBrk="1" hangingPunct="1">
              <a:buClrTx/>
            </a:pPr>
            <a:r>
              <a:rPr lang="de-DE" sz="1400" dirty="0">
                <a:hlinkClick r:id="rId3"/>
              </a:rPr>
              <a:t>https://www.destatis.de/DE/Themen/Wirtschaft/Preise/Verbraucherpreisindex/PreisKaleidoskopUebersicht.html</a:t>
            </a:r>
            <a:endParaRPr lang="de-DE" sz="1400" dirty="0"/>
          </a:p>
          <a:p>
            <a:pPr eaLnBrk="1" hangingPunct="1">
              <a:buClrTx/>
            </a:pPr>
            <a:endParaRPr lang="de-DE" altLang="de-DE" sz="1400" dirty="0">
              <a:solidFill>
                <a:srgbClr val="000000"/>
              </a:solidFill>
            </a:endParaRPr>
          </a:p>
          <a:p>
            <a:pPr eaLnBrk="1" hangingPunct="1">
              <a:buClrTx/>
            </a:pPr>
            <a:r>
              <a:rPr lang="de-DE" altLang="de-DE" sz="1400" dirty="0">
                <a:solidFill>
                  <a:srgbClr val="000000"/>
                </a:solidFill>
              </a:rPr>
              <a:t>Hier könnt Ihr eure eigene Inflationsrate ausrechnen</a:t>
            </a:r>
          </a:p>
          <a:p>
            <a:pPr eaLnBrk="1" hangingPunct="1">
              <a:buClrTx/>
            </a:pPr>
            <a:r>
              <a:rPr lang="de-DE" sz="1400">
                <a:hlinkClick r:id="rId4"/>
              </a:rPr>
              <a:t>https</a:t>
            </a:r>
            <a:r>
              <a:rPr lang="de-DE" sz="1400" dirty="0">
                <a:hlinkClick r:id="rId4"/>
              </a:rPr>
              <a:t>://www.destatis.de/DE/Service/Statistik-Visualisiert/persoenlicher-inflationsrechner-uebersicht.html</a:t>
            </a:r>
            <a:endParaRPr lang="de-DE" altLang="de-DE" sz="1400" dirty="0">
              <a:solidFill>
                <a:srgbClr val="000000"/>
              </a:solidFill>
            </a:endParaRPr>
          </a:p>
          <a:p>
            <a:pPr eaLnBrk="1" hangingPunct="1">
              <a:buClrTx/>
            </a:pPr>
            <a:endParaRPr lang="de-DE" altLang="de-DE" sz="1400">
              <a:solidFill>
                <a:srgbClr val="000000"/>
              </a:solidFill>
            </a:endParaRPr>
          </a:p>
          <a:p>
            <a:pPr eaLnBrk="1" hangingPunct="1">
              <a:buClrTx/>
            </a:pPr>
            <a:r>
              <a:rPr lang="de-DE" altLang="de-DE" sz="1400">
                <a:solidFill>
                  <a:srgbClr val="000000"/>
                </a:solidFill>
              </a:rPr>
              <a:t>Video Destatis</a:t>
            </a:r>
          </a:p>
          <a:p>
            <a:pPr eaLnBrk="1" hangingPunct="1">
              <a:buClrTx/>
            </a:pPr>
            <a:r>
              <a:rPr lang="de-DE" sz="1400">
                <a:hlinkClick r:id="rId5"/>
              </a:rPr>
              <a:t>https://www.destatis.de/DE/Themen/Wirtschaft/Preise/Verbraucherpreisindex/inflation.html</a:t>
            </a:r>
            <a:endParaRPr lang="de-DE" sz="1400"/>
          </a:p>
        </p:txBody>
      </p:sp>
      <p:sp>
        <p:nvSpPr>
          <p:cNvPr id="7" name="Rechteck 6">
            <a:extLst>
              <a:ext uri="{FF2B5EF4-FFF2-40B4-BE49-F238E27FC236}">
                <a16:creationId xmlns:a16="http://schemas.microsoft.com/office/drawing/2014/main" id="{35D8F276-50C6-465F-817C-0770CCC16DD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1FC37158-1DCD-C7F8-2679-F4BE3AC7C9CF}"/>
              </a:ext>
            </a:extLst>
          </p:cNvPr>
          <p:cNvPicPr>
            <a:picLocks noChangeAspect="1"/>
          </p:cNvPicPr>
          <p:nvPr/>
        </p:nvPicPr>
        <p:blipFill>
          <a:blip r:embed="rId6"/>
          <a:stretch>
            <a:fillRect/>
          </a:stretch>
        </p:blipFill>
        <p:spPr>
          <a:xfrm>
            <a:off x="202232" y="587814"/>
            <a:ext cx="7168052" cy="4032029"/>
          </a:xfrm>
          <a:prstGeom prst="rect">
            <a:avLst/>
          </a:prstGeom>
        </p:spPr>
      </p:pic>
    </p:spTree>
    <p:extLst>
      <p:ext uri="{BB962C8B-B14F-4D97-AF65-F5344CB8AC3E}">
        <p14:creationId xmlns:p14="http://schemas.microsoft.com/office/powerpoint/2010/main" val="404082007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2"/>
          <p:cNvSpPr>
            <a:spLocks noChangeArrowheads="1"/>
          </p:cNvSpPr>
          <p:nvPr/>
        </p:nvSpPr>
        <p:spPr bwMode="auto">
          <a:xfrm>
            <a:off x="3143251" y="182298"/>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err="1">
                <a:solidFill>
                  <a:srgbClr val="000000"/>
                </a:solidFill>
                <a:latin typeface="Sparkasse Rg" pitchFamily="34" charset="0"/>
              </a:rPr>
              <a:t>Weighting</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scheme</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of</a:t>
            </a:r>
            <a:r>
              <a:rPr lang="de-DE" sz="2400" b="1" dirty="0">
                <a:solidFill>
                  <a:srgbClr val="000000"/>
                </a:solidFill>
                <a:latin typeface="Sparkasse Rg" pitchFamily="34" charset="0"/>
              </a:rPr>
              <a:t> </a:t>
            </a:r>
            <a:r>
              <a:rPr lang="de-DE" sz="2400" b="1" dirty="0" err="1">
                <a:solidFill>
                  <a:srgbClr val="000000"/>
                </a:solidFill>
                <a:latin typeface="Sparkasse Rg" pitchFamily="34" charset="0"/>
              </a:rPr>
              <a:t>the</a:t>
            </a:r>
            <a:r>
              <a:rPr lang="de-DE" sz="2400" b="1" dirty="0">
                <a:solidFill>
                  <a:srgbClr val="000000"/>
                </a:solidFill>
                <a:latin typeface="Sparkasse Rg" pitchFamily="34" charset="0"/>
              </a:rPr>
              <a:t> HCPI</a:t>
            </a:r>
          </a:p>
        </p:txBody>
      </p:sp>
      <p:sp>
        <p:nvSpPr>
          <p:cNvPr id="148484"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6" name="Text Box 3"/>
          <p:cNvSpPr txBox="1">
            <a:spLocks noChangeArrowheads="1"/>
          </p:cNvSpPr>
          <p:nvPr/>
        </p:nvSpPr>
        <p:spPr bwMode="auto">
          <a:xfrm>
            <a:off x="7634434" y="612530"/>
            <a:ext cx="4060288" cy="65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endParaRPr lang="de-DE" altLang="de-DE" sz="1400" dirty="0">
              <a:solidFill>
                <a:srgbClr val="000000"/>
              </a:solidFill>
            </a:endParaRPr>
          </a:p>
          <a:p>
            <a:pPr eaLnBrk="1" hangingPunct="1">
              <a:buClrTx/>
            </a:pPr>
            <a:r>
              <a:rPr lang="de-DE" altLang="de-DE" sz="1400" dirty="0">
                <a:solidFill>
                  <a:srgbClr val="000000"/>
                </a:solidFill>
                <a:hlinkClick r:id="rId3"/>
              </a:rPr>
              <a:t>https://www.ecb.europa.eu/stats/macroeconomic_and_sectoral/hicp/html/index.en.html</a:t>
            </a:r>
            <a:endParaRPr lang="de-DE" altLang="de-DE" sz="1400" dirty="0">
              <a:solidFill>
                <a:srgbClr val="000000"/>
              </a:solidFill>
            </a:endParaRPr>
          </a:p>
          <a:p>
            <a:pPr eaLnBrk="1" hangingPunct="1">
              <a:buClrTx/>
            </a:pPr>
            <a:endParaRPr lang="de-DE" altLang="de-DE" sz="1400" dirty="0">
              <a:solidFill>
                <a:srgbClr val="000000"/>
              </a:solidFill>
            </a:endParaRPr>
          </a:p>
          <a:p>
            <a:pPr eaLnBrk="1" hangingPunct="1">
              <a:buClrTx/>
            </a:pPr>
            <a:endParaRPr lang="de-DE" altLang="de-DE" sz="1400" dirty="0">
              <a:solidFill>
                <a:srgbClr val="000000"/>
              </a:solidFill>
            </a:endParaRPr>
          </a:p>
        </p:txBody>
      </p:sp>
      <p:sp>
        <p:nvSpPr>
          <p:cNvPr id="7" name="Rechteck 6">
            <a:extLst>
              <a:ext uri="{FF2B5EF4-FFF2-40B4-BE49-F238E27FC236}">
                <a16:creationId xmlns:a16="http://schemas.microsoft.com/office/drawing/2014/main" id="{35D8F276-50C6-465F-817C-0770CCC16DD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descr="Ein Bild, das Text, Screenshot, Schrift, Reihe enthält.&#10;&#10;KI-generierte Inhalte können fehlerhaft sein.">
            <a:extLst>
              <a:ext uri="{FF2B5EF4-FFF2-40B4-BE49-F238E27FC236}">
                <a16:creationId xmlns:a16="http://schemas.microsoft.com/office/drawing/2014/main" id="{6B3FA779-9A50-813A-FC15-09EE97C890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7278" y="646144"/>
            <a:ext cx="6417405" cy="5696152"/>
          </a:xfrm>
          <a:prstGeom prst="rect">
            <a:avLst/>
          </a:prstGeom>
        </p:spPr>
      </p:pic>
    </p:spTree>
    <p:extLst>
      <p:ext uri="{BB962C8B-B14F-4D97-AF65-F5344CB8AC3E}">
        <p14:creationId xmlns:p14="http://schemas.microsoft.com/office/powerpoint/2010/main" val="75410002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231D700-F615-4737-B55A-810A2DF756A3}"/>
              </a:ext>
            </a:extLst>
          </p:cNvPr>
          <p:cNvSpPr>
            <a:spLocks noChangeArrowheads="1"/>
          </p:cNvSpPr>
          <p:nvPr/>
        </p:nvSpPr>
        <p:spPr bwMode="auto">
          <a:xfrm>
            <a:off x="2207941" y="-172252"/>
            <a:ext cx="7198949" cy="15718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b="1" dirty="0"/>
              <a:t>Gesetz zur Förderung der Stabilität und des Wachstums der Wirtschaft (</a:t>
            </a:r>
            <a:r>
              <a:rPr lang="de-DE" sz="2800" b="1" dirty="0" err="1"/>
              <a:t>StabG</a:t>
            </a:r>
            <a:r>
              <a:rPr lang="de-DE" sz="2800" b="1" dirty="0"/>
              <a:t> 1967)</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2000" i="1" dirty="0"/>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000" i="1" dirty="0"/>
              <a:t>Law on the Promotion of Economic Stability and Growth</a:t>
            </a:r>
            <a:endParaRPr lang="de-DE" sz="2000" i="1" dirty="0"/>
          </a:p>
        </p:txBody>
      </p:sp>
      <p:sp>
        <p:nvSpPr>
          <p:cNvPr id="2" name="Textfeld 1">
            <a:extLst>
              <a:ext uri="{FF2B5EF4-FFF2-40B4-BE49-F238E27FC236}">
                <a16:creationId xmlns:a16="http://schemas.microsoft.com/office/drawing/2014/main" id="{41292832-50DD-4BEA-8F7D-66EE46CD7C38}"/>
              </a:ext>
            </a:extLst>
          </p:cNvPr>
          <p:cNvSpPr txBox="1"/>
          <p:nvPr/>
        </p:nvSpPr>
        <p:spPr>
          <a:xfrm>
            <a:off x="460167" y="1498619"/>
            <a:ext cx="8229438" cy="4524315"/>
          </a:xfrm>
          <a:prstGeom prst="rect">
            <a:avLst/>
          </a:prstGeom>
          <a:noFill/>
        </p:spPr>
        <p:txBody>
          <a:bodyPr wrap="square" rtlCol="0">
            <a:spAutoFit/>
          </a:bodyPr>
          <a:lstStyle/>
          <a:p>
            <a:pPr algn="ctr"/>
            <a:r>
              <a:rPr lang="de-DE" sz="2400" dirty="0"/>
              <a:t>§ 1</a:t>
            </a:r>
          </a:p>
          <a:p>
            <a:endParaRPr lang="de-DE" sz="2400" dirty="0"/>
          </a:p>
          <a:p>
            <a:r>
              <a:rPr lang="de-DE" sz="2000" dirty="0"/>
              <a:t>Bund und Länder haben bei ihren wirtschafts- und finanzpolitischen Maßnahmen die Erfordernisse des </a:t>
            </a:r>
            <a:r>
              <a:rPr lang="de-DE" sz="2000" b="1" dirty="0"/>
              <a:t>gesamtwirtschaftlichen Gleichgewichts</a:t>
            </a:r>
            <a:r>
              <a:rPr lang="de-DE" sz="2000" dirty="0"/>
              <a:t> zu beachten. Die Maßnahmen sind so zu treffen, dass sie im Rahmen der  marktwirtschaftlichen Ordnung gleichzeitig zur </a:t>
            </a:r>
            <a:r>
              <a:rPr lang="de-DE" sz="2000" b="1" dirty="0"/>
              <a:t>Stabilität des Preisniveaus</a:t>
            </a:r>
            <a:r>
              <a:rPr lang="de-DE" sz="2000" dirty="0"/>
              <a:t>, zu  einem </a:t>
            </a:r>
            <a:r>
              <a:rPr lang="de-DE" sz="2000" b="1" dirty="0"/>
              <a:t>hohen Beschäftigungsstand </a:t>
            </a:r>
            <a:r>
              <a:rPr lang="de-DE" sz="2000" dirty="0"/>
              <a:t>und </a:t>
            </a:r>
            <a:r>
              <a:rPr lang="de-DE" sz="2000" b="1" dirty="0"/>
              <a:t>außenwirtschaftlichem Gleichgewicht  </a:t>
            </a:r>
            <a:r>
              <a:rPr lang="de-DE" sz="2000" dirty="0"/>
              <a:t>bei </a:t>
            </a:r>
            <a:r>
              <a:rPr lang="de-DE" sz="2000" b="1" dirty="0"/>
              <a:t>stetigem und angemessenem Wirtschaftswachstum</a:t>
            </a:r>
            <a:r>
              <a:rPr lang="de-DE" sz="2000" dirty="0"/>
              <a:t>.</a:t>
            </a:r>
          </a:p>
          <a:p>
            <a:endParaRPr lang="de-DE" sz="2000" dirty="0"/>
          </a:p>
          <a:p>
            <a:r>
              <a:rPr lang="en-US" sz="2000" dirty="0"/>
              <a:t>The federal and state governments must take into account the requirements of macroeconomic balance in their economic and fiscal policy. The policy has to be within the framework of the market economy, they simultaneously contribute to </a:t>
            </a:r>
            <a:r>
              <a:rPr lang="en-US" sz="2000" b="1" dirty="0"/>
              <a:t>price stability</a:t>
            </a:r>
            <a:r>
              <a:rPr lang="en-US" sz="2000" dirty="0"/>
              <a:t>, a </a:t>
            </a:r>
            <a:r>
              <a:rPr lang="en-US" sz="2000" b="1" dirty="0"/>
              <a:t>high level of employment</a:t>
            </a:r>
            <a:r>
              <a:rPr lang="en-US" sz="2000" dirty="0"/>
              <a:t> and </a:t>
            </a:r>
            <a:r>
              <a:rPr lang="en-US" sz="2000" b="1" dirty="0"/>
              <a:t>external economic balance</a:t>
            </a:r>
            <a:r>
              <a:rPr lang="en-US" sz="2000" dirty="0"/>
              <a:t>, with </a:t>
            </a:r>
            <a:r>
              <a:rPr lang="en-US" sz="2000" b="1" dirty="0"/>
              <a:t>steady and appropriate economic growth</a:t>
            </a:r>
            <a:r>
              <a:rPr lang="en-US" sz="2000" dirty="0"/>
              <a:t>.</a:t>
            </a:r>
            <a:endParaRPr lang="de-DE" sz="2000" dirty="0"/>
          </a:p>
        </p:txBody>
      </p:sp>
      <p:sp>
        <p:nvSpPr>
          <p:cNvPr id="11" name="Rechteck 10">
            <a:extLst>
              <a:ext uri="{FF2B5EF4-FFF2-40B4-BE49-F238E27FC236}">
                <a16:creationId xmlns:a16="http://schemas.microsoft.com/office/drawing/2014/main" id="{A4F415C7-2C5E-417C-8871-0D86DF18ABF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54235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ChangeArrowheads="1"/>
          </p:cNvSpPr>
          <p:nvPr/>
        </p:nvSpPr>
        <p:spPr bwMode="auto">
          <a:xfrm>
            <a:off x="3485833" y="253060"/>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t>Price level stability </a:t>
            </a:r>
            <a:endParaRPr lang="de-DE" sz="2400" b="1" dirty="0"/>
          </a:p>
        </p:txBody>
      </p:sp>
      <p:sp>
        <p:nvSpPr>
          <p:cNvPr id="482307" name="Text Box 3"/>
          <p:cNvSpPr txBox="1">
            <a:spLocks noChangeArrowheads="1"/>
          </p:cNvSpPr>
          <p:nvPr/>
        </p:nvSpPr>
        <p:spPr bwMode="auto">
          <a:xfrm>
            <a:off x="253695" y="792231"/>
            <a:ext cx="8501344" cy="4711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r>
              <a:rPr lang="de-DE">
                <a:solidFill>
                  <a:schemeClr val="tx1"/>
                </a:solidFill>
              </a:rPr>
              <a:t>Price level stability is in general calculated via the consumer price index (</a:t>
            </a:r>
            <a:r>
              <a:rPr lang="de-DE" dirty="0">
                <a:solidFill>
                  <a:schemeClr val="tx1"/>
                </a:solidFill>
              </a:rPr>
              <a:t>C</a:t>
            </a:r>
            <a:r>
              <a:rPr lang="de-DE">
                <a:solidFill>
                  <a:schemeClr val="tx1"/>
                </a:solidFill>
              </a:rPr>
              <a:t>PI) or in the Eurozone the harmonized consumer price index (HCPI</a:t>
            </a:r>
            <a:r>
              <a:rPr lang="de-DE" dirty="0">
                <a:solidFill>
                  <a:schemeClr val="tx1"/>
                </a:solidFill>
              </a:rPr>
              <a:t>).</a:t>
            </a:r>
          </a:p>
          <a:p>
            <a:endParaRPr lang="de-DE" dirty="0">
              <a:solidFill>
                <a:schemeClr val="tx1"/>
              </a:solidFill>
            </a:endParaRPr>
          </a:p>
          <a:p>
            <a:endParaRPr lang="de-DE" dirty="0">
              <a:solidFill>
                <a:schemeClr val="tx1"/>
              </a:solidFill>
            </a:endParaRPr>
          </a:p>
          <a:p>
            <a:r>
              <a:rPr lang="de-DE" u="sng">
                <a:solidFill>
                  <a:schemeClr val="tx1"/>
                </a:solidFill>
              </a:rPr>
              <a:t>Definition of price level stability of the European central bank:</a:t>
            </a:r>
            <a:endParaRPr lang="de-DE" u="sng" dirty="0">
              <a:solidFill>
                <a:schemeClr val="tx1"/>
              </a:solidFill>
            </a:endParaRPr>
          </a:p>
          <a:p>
            <a:endParaRPr lang="de-DE" dirty="0">
              <a:solidFill>
                <a:schemeClr val="tx1"/>
              </a:solidFill>
            </a:endParaRPr>
          </a:p>
          <a:p>
            <a:r>
              <a:rPr lang="de-DE" sz="2200" dirty="0">
                <a:solidFill>
                  <a:schemeClr val="tx1"/>
                </a:solidFill>
              </a:rPr>
              <a:t>	</a:t>
            </a:r>
            <a:r>
              <a:rPr lang="de-DE" sz="2200">
                <a:solidFill>
                  <a:schemeClr val="tx1"/>
                </a:solidFill>
              </a:rPr>
              <a:t>	</a:t>
            </a:r>
            <a:r>
              <a:rPr lang="en-US" sz="2200">
                <a:solidFill>
                  <a:schemeClr val="tx1"/>
                </a:solidFill>
              </a:rPr>
              <a:t>The ECB’s Governing Council considers that price stability is best maintained by aiming for 2% inflation over the medium term. Inflation is measured by the Harmonised Index of Consumer Prices (HICP). The Governing Council’s commitment to the 2% target is symmetric. This means that we consider negative and positive deviations from the target to be equally undesirable.</a:t>
            </a:r>
            <a:r>
              <a:rPr lang="de-DE" sz="2000">
                <a:solidFill>
                  <a:schemeClr val="tx1"/>
                </a:solidFill>
              </a:rPr>
              <a:t> </a:t>
            </a:r>
            <a:endParaRPr lang="de-DE" sz="2000" dirty="0">
              <a:solidFill>
                <a:schemeClr val="tx1"/>
              </a:solidFill>
            </a:endParaRPr>
          </a:p>
        </p:txBody>
      </p:sp>
      <p:sp>
        <p:nvSpPr>
          <p:cNvPr id="5" name="Rechteck 4">
            <a:extLst>
              <a:ext uri="{FF2B5EF4-FFF2-40B4-BE49-F238E27FC236}">
                <a16:creationId xmlns:a16="http://schemas.microsoft.com/office/drawing/2014/main" id="{5C785182-46B0-41A6-A5E5-0BA0067E40B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6832022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b="1"/>
              <a:t>Inflation</a:t>
            </a:r>
            <a:endParaRPr lang="de-DE" sz="3266" b="1" dirty="0"/>
          </a:p>
        </p:txBody>
      </p:sp>
      <mc:AlternateContent xmlns:mc="http://schemas.openxmlformats.org/markup-compatibility/2006" xmlns:a14="http://schemas.microsoft.com/office/drawing/2010/main">
        <mc:Choice Requires="a14">
          <p:sp>
            <p:nvSpPr>
              <p:cNvPr id="7" name="Text Box 3"/>
              <p:cNvSpPr txBox="1">
                <a:spLocks noChangeArrowheads="1"/>
              </p:cNvSpPr>
              <p:nvPr/>
            </p:nvSpPr>
            <p:spPr bwMode="auto">
              <a:xfrm>
                <a:off x="188505" y="1964379"/>
                <a:ext cx="8603154" cy="2576092"/>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808080"/>
                    </a:solidFill>
                    <a:round/>
                    <a:headEnd/>
                    <a:tailEnd/>
                  </a14:hiddenLine>
                </a:ext>
                <a:ext uri="{AF507438-7753-43E0-B8FC-AC1667EBCBE1}">
                  <a14:hiddenEffects>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540">
                    <a:solidFill>
                      <a:srgbClr val="000000"/>
                    </a:solidFill>
                  </a:rPr>
                  <a:t>The inflation rate is the relative change of CPI with respect to the previous year. :</a:t>
                </a:r>
                <a:endParaRPr lang="de-DE" altLang="de-DE" sz="2540" dirty="0">
                  <a:solidFill>
                    <a:srgbClr val="000000"/>
                  </a:solidFill>
                </a:endParaRPr>
              </a:p>
              <a:p>
                <a:pPr eaLnBrk="1" hangingPunct="1">
                  <a:buClrTx/>
                </a:pPr>
                <a:endParaRPr lang="de-DE" altLang="de-DE" sz="2540" dirty="0">
                  <a:solidFill>
                    <a:srgbClr val="000000"/>
                  </a:solidFill>
                </a:endParaRPr>
              </a:p>
              <a:p>
                <a:pPr eaLnBrk="1" hangingPunct="1">
                  <a:buClrTx/>
                </a:pPr>
                <a14:m>
                  <m:oMath xmlns:m="http://schemas.openxmlformats.org/officeDocument/2006/math">
                    <m:r>
                      <m:rPr>
                        <m:sty m:val="p"/>
                      </m:rPr>
                      <a:rPr lang="de-DE" altLang="de-DE" sz="2540" b="0" i="0">
                        <a:solidFill>
                          <a:srgbClr val="000000"/>
                        </a:solidFill>
                        <a:latin typeface="Cambria Math" panose="02040503050406030204" pitchFamily="18" charset="0"/>
                      </a:rPr>
                      <m:t>Inflation</m:t>
                    </m:r>
                    <m:d>
                      <m:dPr>
                        <m:ctrlPr>
                          <a:rPr lang="de-DE" altLang="de-DE" sz="2540" b="0" i="1">
                            <a:solidFill>
                              <a:srgbClr val="000000"/>
                            </a:solidFill>
                            <a:latin typeface="Cambria Math" panose="02040503050406030204" pitchFamily="18" charset="0"/>
                          </a:rPr>
                        </m:ctrlPr>
                      </m:dPr>
                      <m:e>
                        <m:r>
                          <a:rPr lang="de-DE" altLang="de-DE" sz="2540" i="1">
                            <a:solidFill>
                              <a:srgbClr val="000000"/>
                            </a:solidFill>
                            <a:latin typeface="Cambria Math" panose="02040503050406030204" pitchFamily="18" charset="0"/>
                          </a:rPr>
                          <m:t>𝑡</m:t>
                        </m:r>
                      </m:e>
                    </m:d>
                    <m:r>
                      <a:rPr lang="de-DE" altLang="de-DE" sz="2540" b="0" i="1" smtClean="0">
                        <a:solidFill>
                          <a:srgbClr val="000000"/>
                        </a:solidFill>
                        <a:latin typeface="Cambria Math" panose="02040503050406030204" pitchFamily="18" charset="0"/>
                      </a:rPr>
                      <m:t>=</m:t>
                    </m:r>
                    <m:f>
                      <m:fPr>
                        <m:ctrlPr>
                          <a:rPr lang="de-DE" altLang="de-DE" sz="2540" b="0" i="1" smtClean="0">
                            <a:solidFill>
                              <a:srgbClr val="000000"/>
                            </a:solidFill>
                            <a:latin typeface="Cambria Math" panose="02040503050406030204" pitchFamily="18" charset="0"/>
                          </a:rPr>
                        </m:ctrlPr>
                      </m:fPr>
                      <m:num>
                        <m:r>
                          <a:rPr lang="de-DE" altLang="de-DE" sz="2540" b="0" i="1" smtClean="0">
                            <a:solidFill>
                              <a:srgbClr val="000000"/>
                            </a:solidFill>
                            <a:latin typeface="Cambria Math" panose="02040503050406030204" pitchFamily="18" charset="0"/>
                          </a:rPr>
                          <m:t>𝐶</m:t>
                        </m:r>
                        <m:r>
                          <a:rPr lang="de-DE" altLang="de-DE" sz="2540" i="1">
                            <a:solidFill>
                              <a:srgbClr val="000000"/>
                            </a:solidFill>
                            <a:latin typeface="Cambria Math" panose="02040503050406030204" pitchFamily="18" charset="0"/>
                          </a:rPr>
                          <m:t>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m:t>
                        </m:r>
                        <m:r>
                          <a:rPr lang="de-DE" altLang="de-DE" sz="2540" b="0" i="1" smtClean="0">
                            <a:solidFill>
                              <a:srgbClr val="000000"/>
                            </a:solidFill>
                            <a:latin typeface="Cambria Math" panose="02040503050406030204" pitchFamily="18" charset="0"/>
                          </a:rPr>
                          <m:t>𝐶</m:t>
                        </m:r>
                        <m:r>
                          <a:rPr lang="de-DE" altLang="de-DE" sz="2540" i="1">
                            <a:solidFill>
                              <a:srgbClr val="000000"/>
                            </a:solidFill>
                            <a:latin typeface="Cambria Math" panose="02040503050406030204" pitchFamily="18" charset="0"/>
                          </a:rPr>
                          <m:t>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−1) </m:t>
                        </m:r>
                      </m:num>
                      <m:den>
                        <m:r>
                          <a:rPr lang="de-DE" altLang="de-DE" sz="2540" b="0" i="1" smtClean="0">
                            <a:solidFill>
                              <a:srgbClr val="000000"/>
                            </a:solidFill>
                            <a:latin typeface="Cambria Math" panose="02040503050406030204" pitchFamily="18" charset="0"/>
                          </a:rPr>
                          <m:t>𝐶</m:t>
                        </m:r>
                        <m:r>
                          <a:rPr lang="de-DE" altLang="de-DE" sz="2540" i="1">
                            <a:solidFill>
                              <a:srgbClr val="000000"/>
                            </a:solidFill>
                            <a:latin typeface="Cambria Math" panose="02040503050406030204" pitchFamily="18" charset="0"/>
                          </a:rPr>
                          <m:t>𝑃𝐼</m:t>
                        </m:r>
                        <m:r>
                          <a:rPr lang="de-DE" altLang="de-DE" sz="2540" i="1">
                            <a:solidFill>
                              <a:srgbClr val="000000"/>
                            </a:solidFill>
                            <a:latin typeface="Cambria Math" panose="02040503050406030204" pitchFamily="18" charset="0"/>
                          </a:rPr>
                          <m:t>(</m:t>
                        </m:r>
                        <m:r>
                          <a:rPr lang="de-DE" altLang="de-DE" sz="2540" i="1">
                            <a:solidFill>
                              <a:srgbClr val="000000"/>
                            </a:solidFill>
                            <a:latin typeface="Cambria Math" panose="02040503050406030204" pitchFamily="18" charset="0"/>
                          </a:rPr>
                          <m:t>𝑡</m:t>
                        </m:r>
                        <m:r>
                          <a:rPr lang="de-DE" altLang="de-DE" sz="2540" i="1">
                            <a:solidFill>
                              <a:srgbClr val="000000"/>
                            </a:solidFill>
                            <a:latin typeface="Cambria Math" panose="02040503050406030204" pitchFamily="18" charset="0"/>
                          </a:rPr>
                          <m:t>−1)</m:t>
                        </m:r>
                      </m:den>
                    </m:f>
                  </m:oMath>
                </a14:m>
                <a:r>
                  <a:rPr lang="de-DE" altLang="de-DE" sz="2540" dirty="0">
                    <a:solidFill>
                      <a:srgbClr val="000000"/>
                    </a:solidFill>
                  </a:rPr>
                  <a:t> 		t</a:t>
                </a:r>
                <a:r>
                  <a:rPr lang="de-DE" altLang="de-DE" sz="2540">
                    <a:solidFill>
                      <a:srgbClr val="000000"/>
                    </a:solidFill>
                  </a:rPr>
                  <a:t>: time index </a:t>
                </a:r>
                <a:endParaRPr lang="de-DE" altLang="de-DE" sz="2540" dirty="0">
                  <a:solidFill>
                    <a:srgbClr val="000000"/>
                  </a:solidFill>
                </a:endParaRPr>
              </a:p>
            </p:txBody>
          </p:sp>
        </mc:Choice>
        <mc:Fallback xmlns="">
          <p:sp>
            <p:nvSpPr>
              <p:cNvPr id="7" name="Text Box 3"/>
              <p:cNvSpPr txBox="1">
                <a:spLocks noRot="1" noChangeAspect="1" noMove="1" noResize="1" noEditPoints="1" noAdjustHandles="1" noChangeArrowheads="1" noChangeShapeType="1" noTextEdit="1"/>
              </p:cNvSpPr>
              <p:nvPr/>
            </p:nvSpPr>
            <p:spPr bwMode="auto">
              <a:xfrm>
                <a:off x="188505" y="1964379"/>
                <a:ext cx="8603154" cy="2576092"/>
              </a:xfrm>
              <a:prstGeom prst="rect">
                <a:avLst/>
              </a:prstGeom>
              <a:blipFill>
                <a:blip r:embed="rId3"/>
                <a:stretch>
                  <a:fillRect l="-1347" t="-2364" r="-1347"/>
                </a:stretch>
              </a:blip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de-DE">
                    <a:noFill/>
                  </a:rPr>
                  <a:t> </a:t>
                </a:r>
              </a:p>
            </p:txBody>
          </p:sp>
        </mc:Fallback>
      </mc:AlternateContent>
      <p:sp>
        <p:nvSpPr>
          <p:cNvPr id="8" name="Rechteck 7">
            <a:extLst>
              <a:ext uri="{FF2B5EF4-FFF2-40B4-BE49-F238E27FC236}">
                <a16:creationId xmlns:a16="http://schemas.microsoft.com/office/drawing/2014/main" id="{7968BB03-7437-4301-9973-364D08D1737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64431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0420647" y="0"/>
            <a:ext cx="1771353" cy="744941"/>
          </a:xfrm>
          <a:prstGeom prst="rect">
            <a:avLst/>
          </a:prstGeom>
          <a:noFill/>
          <a:ln>
            <a:noFill/>
          </a:ln>
        </p:spPr>
        <p:txBody>
          <a:bodyPr lIns="81646" tIns="40823" rIns="81646" bIns="40823" anchor="ctr" anchorCtr="1"/>
          <a:lstStyle/>
          <a:p>
            <a:r>
              <a:rPr lang="de-DE" sz="3266" b="1" dirty="0"/>
              <a:t>Beispiel</a:t>
            </a:r>
          </a:p>
        </p:txBody>
      </p:sp>
      <p:graphicFrame>
        <p:nvGraphicFramePr>
          <p:cNvPr id="2" name="Objekt 1"/>
          <p:cNvGraphicFramePr>
            <a:graphicFrameLocks noChangeAspect="1"/>
          </p:cNvGraphicFramePr>
          <p:nvPr/>
        </p:nvGraphicFramePr>
        <p:xfrm>
          <a:off x="668338" y="949325"/>
          <a:ext cx="10675937" cy="4078288"/>
        </p:xfrm>
        <a:graphic>
          <a:graphicData uri="http://schemas.openxmlformats.org/presentationml/2006/ole">
            <mc:AlternateContent xmlns:mc="http://schemas.openxmlformats.org/markup-compatibility/2006">
              <mc:Choice xmlns:v="urn:schemas-microsoft-com:vml" Requires="v">
                <p:oleObj name="Worksheet" r:id="rId3" imgW="6102313" imgH="2330538" progId="Excel.Sheet.12">
                  <p:embed/>
                </p:oleObj>
              </mc:Choice>
              <mc:Fallback>
                <p:oleObj name="Worksheet" r:id="rId3" imgW="6102313" imgH="2330538" progId="Excel.Sheet.12">
                  <p:embed/>
                  <p:pic>
                    <p:nvPicPr>
                      <p:cNvPr id="2" name="Objekt 1"/>
                      <p:cNvPicPr/>
                      <p:nvPr/>
                    </p:nvPicPr>
                    <p:blipFill>
                      <a:blip r:embed="rId4"/>
                      <a:stretch>
                        <a:fillRect/>
                      </a:stretch>
                    </p:blipFill>
                    <p:spPr>
                      <a:xfrm>
                        <a:off x="668338" y="949325"/>
                        <a:ext cx="10675937" cy="4078288"/>
                      </a:xfrm>
                      <a:prstGeom prst="rect">
                        <a:avLst/>
                      </a:prstGeom>
                    </p:spPr>
                  </p:pic>
                </p:oleObj>
              </mc:Fallback>
            </mc:AlternateContent>
          </a:graphicData>
        </a:graphic>
      </p:graphicFrame>
      <p:sp>
        <p:nvSpPr>
          <p:cNvPr id="4" name="Rechteck 3">
            <a:extLst>
              <a:ext uri="{FF2B5EF4-FFF2-40B4-BE49-F238E27FC236}">
                <a16:creationId xmlns:a16="http://schemas.microsoft.com/office/drawing/2014/main" id="{1435915A-4340-428F-BD2D-5B937473C4F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5" name="Text Box 3">
            <a:extLst>
              <a:ext uri="{FF2B5EF4-FFF2-40B4-BE49-F238E27FC236}">
                <a16:creationId xmlns:a16="http://schemas.microsoft.com/office/drawing/2014/main" id="{D45B1398-8D27-46AE-83F5-0DF1ED6E004B}"/>
              </a:ext>
            </a:extLst>
          </p:cNvPr>
          <p:cNvSpPr txBox="1">
            <a:spLocks noChangeArrowheads="1"/>
          </p:cNvSpPr>
          <p:nvPr/>
        </p:nvSpPr>
        <p:spPr bwMode="auto">
          <a:xfrm>
            <a:off x="109644" y="52791"/>
            <a:ext cx="9588905" cy="6393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a:solidFill>
                  <a:srgbClr val="000000"/>
                </a:solidFill>
              </a:rPr>
              <a:t>Calcuate the price index 2017 </a:t>
            </a:r>
            <a:r>
              <a:rPr lang="de-DE" altLang="de-DE" sz="1800" dirty="0">
                <a:solidFill>
                  <a:srgbClr val="000000"/>
                </a:solidFill>
              </a:rPr>
              <a:t>– 2019 (2017=100)</a:t>
            </a:r>
          </a:p>
          <a:p>
            <a:pPr eaLnBrk="1" hangingPunct="1">
              <a:buClrTx/>
            </a:pPr>
            <a:r>
              <a:rPr lang="de-DE" altLang="de-DE" sz="1800">
                <a:solidFill>
                  <a:srgbClr val="000000"/>
                </a:solidFill>
              </a:rPr>
              <a:t>Inflation rates </a:t>
            </a:r>
            <a:r>
              <a:rPr lang="de-DE" altLang="de-DE" sz="1800" dirty="0">
                <a:solidFill>
                  <a:srgbClr val="000000"/>
                </a:solidFill>
              </a:rPr>
              <a:t>2018 und 2019</a:t>
            </a:r>
            <a:r>
              <a:rPr lang="de-DE" altLang="de-DE" sz="1800">
                <a:solidFill>
                  <a:srgbClr val="000000"/>
                </a:solidFill>
              </a:rPr>
              <a:t>, and the average inflation 2018 </a:t>
            </a:r>
            <a:r>
              <a:rPr lang="de-DE" altLang="de-DE" sz="1800" dirty="0">
                <a:solidFill>
                  <a:srgbClr val="000000"/>
                </a:solidFill>
              </a:rPr>
              <a:t>– 2019.</a:t>
            </a:r>
          </a:p>
        </p:txBody>
      </p:sp>
    </p:spTree>
    <p:extLst>
      <p:ext uri="{BB962C8B-B14F-4D97-AF65-F5344CB8AC3E}">
        <p14:creationId xmlns:p14="http://schemas.microsoft.com/office/powerpoint/2010/main" val="109895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Different Preisindices</a:t>
            </a:r>
          </a:p>
        </p:txBody>
      </p:sp>
      <p:sp>
        <p:nvSpPr>
          <p:cNvPr id="145412" name="Text Box 3"/>
          <p:cNvSpPr txBox="1">
            <a:spLocks noChangeArrowheads="1"/>
          </p:cNvSpPr>
          <p:nvPr/>
        </p:nvSpPr>
        <p:spPr bwMode="auto">
          <a:xfrm>
            <a:off x="1908176" y="1223963"/>
            <a:ext cx="8456613" cy="558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p>
        </p:txBody>
      </p:sp>
      <p:sp>
        <p:nvSpPr>
          <p:cNvPr id="145413" name="Text Box 4"/>
          <p:cNvSpPr txBox="1">
            <a:spLocks noChangeArrowheads="1"/>
          </p:cNvSpPr>
          <p:nvPr/>
        </p:nvSpPr>
        <p:spPr bwMode="auto">
          <a:xfrm>
            <a:off x="87607" y="637013"/>
            <a:ext cx="12166448" cy="397031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dirty="0"/>
              <a:t>Consumer </a:t>
            </a:r>
            <a:r>
              <a:rPr lang="de-DE" dirty="0" err="1"/>
              <a:t>price</a:t>
            </a:r>
            <a:r>
              <a:rPr lang="de-DE" dirty="0"/>
              <a:t> </a:t>
            </a:r>
            <a:r>
              <a:rPr lang="de-DE" dirty="0" err="1"/>
              <a:t>index</a:t>
            </a:r>
            <a:r>
              <a:rPr lang="de-DE" dirty="0"/>
              <a:t> → </a:t>
            </a:r>
            <a:r>
              <a:rPr lang="de-DE" dirty="0" err="1"/>
              <a:t>general</a:t>
            </a:r>
            <a:r>
              <a:rPr lang="de-DE" dirty="0"/>
              <a:t> </a:t>
            </a:r>
            <a:r>
              <a:rPr lang="de-DE" dirty="0" err="1"/>
              <a:t>inflation</a:t>
            </a:r>
            <a:r>
              <a:rPr lang="de-DE" dirty="0"/>
              <a:t>, relevant </a:t>
            </a:r>
            <a:r>
              <a:rPr lang="de-DE" dirty="0" err="1"/>
              <a:t>for</a:t>
            </a:r>
            <a:r>
              <a:rPr lang="de-DE" dirty="0"/>
              <a:t> private </a:t>
            </a:r>
            <a:r>
              <a:rPr lang="de-DE" dirty="0" err="1"/>
              <a:t>consumption</a:t>
            </a:r>
            <a:endParaRPr lang="de-DE" dirty="0"/>
          </a:p>
          <a:p>
            <a:endParaRPr lang="de-DE" dirty="0"/>
          </a:p>
          <a:p>
            <a:endParaRPr lang="de-DE" dirty="0"/>
          </a:p>
          <a:p>
            <a:endParaRPr lang="de-DE" dirty="0"/>
          </a:p>
          <a:p>
            <a:r>
              <a:rPr lang="de-DE" dirty="0"/>
              <a:t>GDP-</a:t>
            </a:r>
            <a:r>
              <a:rPr lang="de-DE" dirty="0" err="1"/>
              <a:t>Deflator</a:t>
            </a:r>
            <a:r>
              <a:rPr lang="de-DE" dirty="0"/>
              <a:t> → Index </a:t>
            </a:r>
            <a:r>
              <a:rPr lang="de-DE" dirty="0" err="1"/>
              <a:t>for</a:t>
            </a:r>
            <a:r>
              <a:rPr lang="de-DE" dirty="0"/>
              <a:t> </a:t>
            </a:r>
            <a:r>
              <a:rPr lang="de-DE" dirty="0" err="1"/>
              <a:t>the</a:t>
            </a:r>
            <a:r>
              <a:rPr lang="de-DE" dirty="0"/>
              <a:t> </a:t>
            </a:r>
            <a:r>
              <a:rPr lang="de-DE" dirty="0" err="1"/>
              <a:t>whole</a:t>
            </a:r>
            <a:r>
              <a:rPr lang="de-DE" dirty="0"/>
              <a:t> </a:t>
            </a:r>
            <a:r>
              <a:rPr lang="de-DE" dirty="0" err="1"/>
              <a:t>economy</a:t>
            </a:r>
            <a:r>
              <a:rPr lang="de-DE" dirty="0"/>
              <a:t>, </a:t>
            </a:r>
            <a:r>
              <a:rPr lang="de-DE" dirty="0" err="1"/>
              <a:t>scope</a:t>
            </a:r>
            <a:r>
              <a:rPr lang="de-DE" dirty="0"/>
              <a:t> </a:t>
            </a:r>
            <a:r>
              <a:rPr lang="de-DE" dirty="0" err="1"/>
              <a:t>of</a:t>
            </a:r>
            <a:r>
              <a:rPr lang="de-DE" dirty="0"/>
              <a:t> </a:t>
            </a:r>
            <a:r>
              <a:rPr lang="de-DE" dirty="0" err="1"/>
              <a:t>distirbution</a:t>
            </a:r>
            <a:r>
              <a:rPr lang="de-DE" dirty="0"/>
              <a:t> in wage </a:t>
            </a:r>
            <a:r>
              <a:rPr lang="de-DE" dirty="0" err="1"/>
              <a:t>negotiations</a:t>
            </a:r>
            <a:endParaRPr lang="de-DE" dirty="0"/>
          </a:p>
          <a:p>
            <a:endParaRPr lang="de-DE" dirty="0"/>
          </a:p>
          <a:p>
            <a:endParaRPr lang="de-DE" dirty="0"/>
          </a:p>
          <a:p>
            <a:endParaRPr lang="de-DE" dirty="0"/>
          </a:p>
          <a:p>
            <a:r>
              <a:rPr lang="de-DE" dirty="0"/>
              <a:t>Export- and Import </a:t>
            </a:r>
            <a:r>
              <a:rPr lang="de-DE" dirty="0" err="1"/>
              <a:t>prices</a:t>
            </a:r>
            <a:r>
              <a:rPr lang="de-DE" dirty="0"/>
              <a:t> → Indices </a:t>
            </a:r>
            <a:r>
              <a:rPr lang="de-DE" dirty="0" err="1"/>
              <a:t>for</a:t>
            </a:r>
            <a:r>
              <a:rPr lang="de-DE" dirty="0"/>
              <a:t> international trade (relevant </a:t>
            </a:r>
            <a:r>
              <a:rPr lang="de-DE" dirty="0" err="1"/>
              <a:t>for</a:t>
            </a:r>
            <a:r>
              <a:rPr lang="de-DE" dirty="0"/>
              <a:t> „</a:t>
            </a:r>
            <a:r>
              <a:rPr lang="de-DE" dirty="0" err="1"/>
              <a:t>imported</a:t>
            </a:r>
            <a:r>
              <a:rPr lang="de-DE" dirty="0"/>
              <a:t>“ </a:t>
            </a:r>
            <a:r>
              <a:rPr lang="de-DE" dirty="0" err="1"/>
              <a:t>inflation</a:t>
            </a:r>
            <a:r>
              <a:rPr lang="de-DE" dirty="0"/>
              <a:t>)</a:t>
            </a:r>
          </a:p>
          <a:p>
            <a:endParaRPr lang="de-DE" dirty="0"/>
          </a:p>
          <a:p>
            <a:endParaRPr lang="de-DE" dirty="0"/>
          </a:p>
          <a:p>
            <a:endParaRPr lang="de-DE" dirty="0"/>
          </a:p>
          <a:p>
            <a:endParaRPr lang="de-DE" dirty="0"/>
          </a:p>
          <a:p>
            <a:r>
              <a:rPr lang="de-DE" dirty="0" err="1"/>
              <a:t>Wolesale</a:t>
            </a:r>
            <a:r>
              <a:rPr lang="de-DE" dirty="0"/>
              <a:t> </a:t>
            </a:r>
            <a:r>
              <a:rPr lang="de-DE" dirty="0" err="1"/>
              <a:t>price</a:t>
            </a:r>
            <a:r>
              <a:rPr lang="de-DE" dirty="0"/>
              <a:t> </a:t>
            </a:r>
            <a:r>
              <a:rPr lang="de-DE" dirty="0" err="1"/>
              <a:t>index</a:t>
            </a:r>
            <a:r>
              <a:rPr lang="de-DE" dirty="0"/>
              <a:t>→ Whole </a:t>
            </a:r>
            <a:r>
              <a:rPr lang="de-DE" dirty="0" err="1"/>
              <a:t>sale</a:t>
            </a:r>
            <a:r>
              <a:rPr lang="de-DE" dirty="0"/>
              <a:t> trade </a:t>
            </a:r>
            <a:r>
              <a:rPr lang="de-DE" dirty="0" err="1"/>
              <a:t>is</a:t>
            </a:r>
            <a:r>
              <a:rPr lang="de-DE" dirty="0"/>
              <a:t> </a:t>
            </a:r>
            <a:r>
              <a:rPr lang="de-DE" dirty="0" err="1"/>
              <a:t>some</a:t>
            </a:r>
            <a:r>
              <a:rPr lang="de-DE" dirty="0"/>
              <a:t> </a:t>
            </a:r>
            <a:r>
              <a:rPr lang="de-DE" dirty="0" err="1"/>
              <a:t>kind</a:t>
            </a:r>
            <a:r>
              <a:rPr lang="de-DE" dirty="0"/>
              <a:t> </a:t>
            </a:r>
            <a:r>
              <a:rPr lang="de-DE" dirty="0" err="1"/>
              <a:t>of</a:t>
            </a:r>
            <a:r>
              <a:rPr lang="de-DE" dirty="0"/>
              <a:t> an </a:t>
            </a:r>
            <a:r>
              <a:rPr lang="de-DE" dirty="0" err="1"/>
              <a:t>early</a:t>
            </a:r>
            <a:r>
              <a:rPr lang="de-DE" dirty="0"/>
              <a:t> </a:t>
            </a:r>
            <a:r>
              <a:rPr lang="de-DE" dirty="0" err="1"/>
              <a:t>indicator</a:t>
            </a:r>
            <a:r>
              <a:rPr lang="de-DE" dirty="0"/>
              <a:t> </a:t>
            </a:r>
            <a:r>
              <a:rPr lang="de-DE" dirty="0" err="1"/>
              <a:t>for</a:t>
            </a:r>
            <a:r>
              <a:rPr lang="de-DE" dirty="0"/>
              <a:t> </a:t>
            </a:r>
            <a:r>
              <a:rPr lang="de-DE" dirty="0" err="1"/>
              <a:t>inflation</a:t>
            </a:r>
            <a:r>
              <a:rPr lang="de-DE" dirty="0"/>
              <a:t> </a:t>
            </a:r>
            <a:r>
              <a:rPr lang="de-DE" dirty="0" err="1"/>
              <a:t>based</a:t>
            </a:r>
            <a:r>
              <a:rPr lang="de-DE" dirty="0"/>
              <a:t> on CPI.</a:t>
            </a:r>
          </a:p>
        </p:txBody>
      </p:sp>
      <p:sp>
        <p:nvSpPr>
          <p:cNvPr id="8" name="Rechteck 7">
            <a:extLst>
              <a:ext uri="{FF2B5EF4-FFF2-40B4-BE49-F238E27FC236}">
                <a16:creationId xmlns:a16="http://schemas.microsoft.com/office/drawing/2014/main" id="{DD6EE8D7-AD6E-48BC-BFE2-C04CFF322D0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24178368"/>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2"/>
          <p:cNvSpPr>
            <a:spLocks noChangeArrowheads="1"/>
          </p:cNvSpPr>
          <p:nvPr/>
        </p:nvSpPr>
        <p:spPr bwMode="auto">
          <a:xfrm>
            <a:off x="4392613" y="97743"/>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Inflation Germany</a:t>
            </a:r>
          </a:p>
        </p:txBody>
      </p:sp>
      <p:sp>
        <p:nvSpPr>
          <p:cNvPr id="147460" name="Text Box 3"/>
          <p:cNvSpPr txBox="1">
            <a:spLocks noChangeArrowheads="1"/>
          </p:cNvSpPr>
          <p:nvPr/>
        </p:nvSpPr>
        <p:spPr bwMode="auto">
          <a:xfrm>
            <a:off x="6045201" y="1223963"/>
            <a:ext cx="18097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a:solidFill>
                <a:srgbClr val="000000"/>
              </a:solidFill>
            </a:endParaRPr>
          </a:p>
          <a:p>
            <a:pPr eaLnBrk="1" hangingPunct="1">
              <a:buClrTx/>
              <a:buFontTx/>
              <a:buNone/>
            </a:pPr>
            <a:endParaRPr lang="de-DE" sz="2400">
              <a:solidFill>
                <a:srgbClr val="000000"/>
              </a:solidFill>
            </a:endParaRPr>
          </a:p>
        </p:txBody>
      </p:sp>
      <p:sp>
        <p:nvSpPr>
          <p:cNvPr id="147462" name="Text Box 5"/>
          <p:cNvSpPr txBox="1">
            <a:spLocks noChangeArrowheads="1"/>
          </p:cNvSpPr>
          <p:nvPr/>
        </p:nvSpPr>
        <p:spPr bwMode="auto">
          <a:xfrm>
            <a:off x="5205051" y="4334585"/>
            <a:ext cx="1402948"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Source: Destatis</a:t>
            </a:r>
            <a:endParaRPr lang="de-DE" sz="1400" dirty="0"/>
          </a:p>
        </p:txBody>
      </p:sp>
      <p:sp>
        <p:nvSpPr>
          <p:cNvPr id="7" name="Rechteck 6">
            <a:extLst>
              <a:ext uri="{FF2B5EF4-FFF2-40B4-BE49-F238E27FC236}">
                <a16:creationId xmlns:a16="http://schemas.microsoft.com/office/drawing/2014/main" id="{62E19168-D8B8-4BA7-AE2B-CEE329AA2D0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6" name="Text Box 5">
            <a:extLst>
              <a:ext uri="{FF2B5EF4-FFF2-40B4-BE49-F238E27FC236}">
                <a16:creationId xmlns:a16="http://schemas.microsoft.com/office/drawing/2014/main" id="{9AEF68A6-255E-DB22-EEDC-5EBB2F56EF9A}"/>
              </a:ext>
            </a:extLst>
          </p:cNvPr>
          <p:cNvSpPr txBox="1">
            <a:spLocks noChangeArrowheads="1"/>
          </p:cNvSpPr>
          <p:nvPr/>
        </p:nvSpPr>
        <p:spPr bwMode="auto">
          <a:xfrm>
            <a:off x="1995487" y="342374"/>
            <a:ext cx="655629"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Yearly</a:t>
            </a:r>
            <a:endParaRPr lang="de-DE" sz="1400" dirty="0"/>
          </a:p>
        </p:txBody>
      </p:sp>
      <p:sp>
        <p:nvSpPr>
          <p:cNvPr id="8" name="Text Box 5">
            <a:extLst>
              <a:ext uri="{FF2B5EF4-FFF2-40B4-BE49-F238E27FC236}">
                <a16:creationId xmlns:a16="http://schemas.microsoft.com/office/drawing/2014/main" id="{96FB6B54-5B4B-BD28-9FD1-6EF2BF51EF45}"/>
              </a:ext>
            </a:extLst>
          </p:cNvPr>
          <p:cNvSpPr txBox="1">
            <a:spLocks noChangeArrowheads="1"/>
          </p:cNvSpPr>
          <p:nvPr/>
        </p:nvSpPr>
        <p:spPr bwMode="auto">
          <a:xfrm>
            <a:off x="8496871" y="266117"/>
            <a:ext cx="1058303"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Monthy p.a.</a:t>
            </a:r>
            <a:endParaRPr lang="de-DE" sz="1400" dirty="0"/>
          </a:p>
        </p:txBody>
      </p:sp>
      <p:pic>
        <p:nvPicPr>
          <p:cNvPr id="3" name="Grafik 2">
            <a:extLst>
              <a:ext uri="{FF2B5EF4-FFF2-40B4-BE49-F238E27FC236}">
                <a16:creationId xmlns:a16="http://schemas.microsoft.com/office/drawing/2014/main" id="{9DE2D5C8-B8F4-D2B3-B1DA-9BA07D738C30}"/>
              </a:ext>
            </a:extLst>
          </p:cNvPr>
          <p:cNvPicPr>
            <a:picLocks noChangeAspect="1"/>
          </p:cNvPicPr>
          <p:nvPr/>
        </p:nvPicPr>
        <p:blipFill>
          <a:blip r:embed="rId3"/>
          <a:stretch>
            <a:fillRect/>
          </a:stretch>
        </p:blipFill>
        <p:spPr>
          <a:xfrm>
            <a:off x="37103" y="617442"/>
            <a:ext cx="5793442" cy="3360197"/>
          </a:xfrm>
          <a:prstGeom prst="rect">
            <a:avLst/>
          </a:prstGeom>
        </p:spPr>
      </p:pic>
      <p:pic>
        <p:nvPicPr>
          <p:cNvPr id="9" name="Grafik 8">
            <a:extLst>
              <a:ext uri="{FF2B5EF4-FFF2-40B4-BE49-F238E27FC236}">
                <a16:creationId xmlns:a16="http://schemas.microsoft.com/office/drawing/2014/main" id="{585AB65E-1C82-834A-209D-1B9FD27D399A}"/>
              </a:ext>
            </a:extLst>
          </p:cNvPr>
          <p:cNvPicPr>
            <a:picLocks noChangeAspect="1"/>
          </p:cNvPicPr>
          <p:nvPr/>
        </p:nvPicPr>
        <p:blipFill>
          <a:blip r:embed="rId4"/>
          <a:stretch>
            <a:fillRect/>
          </a:stretch>
        </p:blipFill>
        <p:spPr>
          <a:xfrm>
            <a:off x="6330660" y="742268"/>
            <a:ext cx="5590415" cy="3360197"/>
          </a:xfrm>
          <a:prstGeom prst="rect">
            <a:avLst/>
          </a:prstGeom>
        </p:spPr>
      </p:pic>
    </p:spTree>
    <p:extLst>
      <p:ext uri="{BB962C8B-B14F-4D97-AF65-F5344CB8AC3E}">
        <p14:creationId xmlns:p14="http://schemas.microsoft.com/office/powerpoint/2010/main" val="3120391664"/>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2"/>
          <p:cNvSpPr>
            <a:spLocks noChangeArrowheads="1"/>
          </p:cNvSpPr>
          <p:nvPr/>
        </p:nvSpPr>
        <p:spPr bwMode="auto">
          <a:xfrm>
            <a:off x="0" y="188531"/>
            <a:ext cx="12089791" cy="4330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200" b="1">
                <a:solidFill>
                  <a:srgbClr val="000000"/>
                </a:solidFill>
                <a:latin typeface="Sparkasse Rg" pitchFamily="34" charset="0"/>
              </a:rPr>
              <a:t>CPI and the Energy component (Germany)</a:t>
            </a:r>
            <a:endParaRPr lang="de-DE" sz="2200" b="1" dirty="0">
              <a:solidFill>
                <a:srgbClr val="000000"/>
              </a:solidFill>
              <a:latin typeface="Sparkasse Rg" pitchFamily="34" charset="0"/>
            </a:endParaRPr>
          </a:p>
        </p:txBody>
      </p:sp>
      <p:sp>
        <p:nvSpPr>
          <p:cNvPr id="150533" name="Text Box 4"/>
          <p:cNvSpPr txBox="1">
            <a:spLocks noChangeArrowheads="1"/>
          </p:cNvSpPr>
          <p:nvPr/>
        </p:nvSpPr>
        <p:spPr bwMode="auto">
          <a:xfrm>
            <a:off x="381189" y="5989949"/>
            <a:ext cx="1667444"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Source: Bundesbank</a:t>
            </a:r>
            <a:endParaRPr lang="de-DE" sz="1400" dirty="0"/>
          </a:p>
        </p:txBody>
      </p:sp>
      <p:sp>
        <p:nvSpPr>
          <p:cNvPr id="11" name="Rechteck 10">
            <a:extLst>
              <a:ext uri="{FF2B5EF4-FFF2-40B4-BE49-F238E27FC236}">
                <a16:creationId xmlns:a16="http://schemas.microsoft.com/office/drawing/2014/main" id="{ADA4D5F5-6579-4DA8-AFC5-7BDDF80B9F5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A6C2CDD8-A0AD-4D9B-D53E-3F85D4E4CFA6}"/>
              </a:ext>
            </a:extLst>
          </p:cNvPr>
          <p:cNvPicPr>
            <a:picLocks noChangeAspect="1"/>
          </p:cNvPicPr>
          <p:nvPr/>
        </p:nvPicPr>
        <p:blipFill>
          <a:blip r:embed="rId3"/>
          <a:stretch>
            <a:fillRect/>
          </a:stretch>
        </p:blipFill>
        <p:spPr>
          <a:xfrm>
            <a:off x="1311965" y="771024"/>
            <a:ext cx="7217512" cy="4338186"/>
          </a:xfrm>
          <a:prstGeom prst="rect">
            <a:avLst/>
          </a:prstGeom>
        </p:spPr>
      </p:pic>
    </p:spTree>
    <p:extLst>
      <p:ext uri="{BB962C8B-B14F-4D97-AF65-F5344CB8AC3E}">
        <p14:creationId xmlns:p14="http://schemas.microsoft.com/office/powerpoint/2010/main" val="1995524581"/>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2"/>
          <p:cNvSpPr>
            <a:spLocks noChangeArrowheads="1"/>
          </p:cNvSpPr>
          <p:nvPr/>
        </p:nvSpPr>
        <p:spPr bwMode="auto">
          <a:xfrm>
            <a:off x="3341687" y="260356"/>
            <a:ext cx="65305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Energy and Inflation</a:t>
            </a:r>
            <a:endParaRPr lang="de-DE" sz="2400" b="1" dirty="0">
              <a:solidFill>
                <a:srgbClr val="000000"/>
              </a:solidFill>
              <a:latin typeface="Sparkasse Rg" pitchFamily="34" charset="0"/>
            </a:endParaRPr>
          </a:p>
        </p:txBody>
      </p:sp>
      <p:sp>
        <p:nvSpPr>
          <p:cNvPr id="149508" name="Text Box 3"/>
          <p:cNvSpPr txBox="1">
            <a:spLocks noChangeArrowheads="1"/>
          </p:cNvSpPr>
          <p:nvPr/>
        </p:nvSpPr>
        <p:spPr bwMode="auto">
          <a:xfrm>
            <a:off x="538728" y="817007"/>
            <a:ext cx="11382762" cy="16042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2400" dirty="0">
                <a:solidFill>
                  <a:srgbClr val="000000"/>
                </a:solidFill>
              </a:rPr>
              <a:t>The </a:t>
            </a:r>
            <a:r>
              <a:rPr lang="de-DE" sz="2400" dirty="0" err="1">
                <a:solidFill>
                  <a:srgbClr val="000000"/>
                </a:solidFill>
              </a:rPr>
              <a:t>weight</a:t>
            </a:r>
            <a:r>
              <a:rPr lang="de-DE" sz="2400" dirty="0">
                <a:solidFill>
                  <a:srgbClr val="000000"/>
                </a:solidFill>
              </a:rPr>
              <a:t> </a:t>
            </a:r>
            <a:r>
              <a:rPr lang="de-DE" sz="2400" dirty="0" err="1">
                <a:solidFill>
                  <a:srgbClr val="000000"/>
                </a:solidFill>
              </a:rPr>
              <a:t>of</a:t>
            </a:r>
            <a:r>
              <a:rPr lang="de-DE" sz="2400" dirty="0">
                <a:solidFill>
                  <a:srgbClr val="000000"/>
                </a:solidFill>
              </a:rPr>
              <a:t> </a:t>
            </a:r>
            <a:r>
              <a:rPr lang="de-DE" sz="2400" dirty="0" err="1">
                <a:solidFill>
                  <a:srgbClr val="000000"/>
                </a:solidFill>
              </a:rPr>
              <a:t>the</a:t>
            </a:r>
            <a:r>
              <a:rPr lang="de-DE" sz="2400" dirty="0">
                <a:solidFill>
                  <a:srgbClr val="000000"/>
                </a:solidFill>
              </a:rPr>
              <a:t> </a:t>
            </a:r>
            <a:r>
              <a:rPr lang="de-DE" sz="2400" dirty="0" err="1">
                <a:solidFill>
                  <a:srgbClr val="000000"/>
                </a:solidFill>
              </a:rPr>
              <a:t>energy</a:t>
            </a:r>
            <a:r>
              <a:rPr lang="de-DE" sz="2400" dirty="0">
                <a:solidFill>
                  <a:srgbClr val="000000"/>
                </a:solidFill>
              </a:rPr>
              <a:t> </a:t>
            </a:r>
            <a:r>
              <a:rPr lang="de-DE" sz="2400" dirty="0" err="1">
                <a:solidFill>
                  <a:srgbClr val="000000"/>
                </a:solidFill>
              </a:rPr>
              <a:t>component</a:t>
            </a:r>
            <a:r>
              <a:rPr lang="de-DE" sz="2400" dirty="0">
                <a:solidFill>
                  <a:srgbClr val="000000"/>
                </a:solidFill>
              </a:rPr>
              <a:t> </a:t>
            </a:r>
            <a:r>
              <a:rPr lang="de-DE" sz="2400" dirty="0" err="1">
                <a:solidFill>
                  <a:srgbClr val="000000"/>
                </a:solidFill>
              </a:rPr>
              <a:t>is</a:t>
            </a:r>
            <a:r>
              <a:rPr lang="de-DE" sz="2400" dirty="0">
                <a:solidFill>
                  <a:srgbClr val="000000"/>
                </a:solidFill>
              </a:rPr>
              <a:t> </a:t>
            </a:r>
            <a:r>
              <a:rPr lang="de-DE" sz="2400" dirty="0" err="1">
                <a:solidFill>
                  <a:srgbClr val="000000"/>
                </a:solidFill>
              </a:rPr>
              <a:t>roughly</a:t>
            </a:r>
            <a:r>
              <a:rPr lang="de-DE" sz="2400" dirty="0">
                <a:solidFill>
                  <a:srgbClr val="000000"/>
                </a:solidFill>
              </a:rPr>
              <a:t> 10% in CPI.</a:t>
            </a:r>
          </a:p>
          <a:p>
            <a:pPr eaLnBrk="1" hangingPunct="1">
              <a:buClrTx/>
              <a:buFontTx/>
              <a:buNone/>
            </a:pPr>
            <a:endParaRPr lang="de-DE" sz="2400" dirty="0">
              <a:solidFill>
                <a:srgbClr val="000000"/>
              </a:solidFill>
            </a:endParaRPr>
          </a:p>
          <a:p>
            <a:pPr eaLnBrk="1" hangingPunct="1">
              <a:buClrTx/>
              <a:buFontTx/>
              <a:buNone/>
            </a:pPr>
            <a:r>
              <a:rPr lang="de-DE" sz="2400" dirty="0" err="1">
                <a:solidFill>
                  <a:srgbClr val="000000"/>
                </a:solidFill>
              </a:rPr>
              <a:t>Calculate</a:t>
            </a:r>
            <a:r>
              <a:rPr lang="de-DE" sz="2400" dirty="0">
                <a:solidFill>
                  <a:srgbClr val="000000"/>
                </a:solidFill>
              </a:rPr>
              <a:t> </a:t>
            </a:r>
            <a:r>
              <a:rPr lang="de-DE" sz="2400" dirty="0" err="1">
                <a:solidFill>
                  <a:srgbClr val="000000"/>
                </a:solidFill>
              </a:rPr>
              <a:t>inflation</a:t>
            </a:r>
            <a:r>
              <a:rPr lang="de-DE" sz="2400" dirty="0">
                <a:solidFill>
                  <a:srgbClr val="000000"/>
                </a:solidFill>
              </a:rPr>
              <a:t>, </a:t>
            </a:r>
            <a:r>
              <a:rPr lang="de-DE" sz="2400" dirty="0" err="1">
                <a:solidFill>
                  <a:srgbClr val="000000"/>
                </a:solidFill>
              </a:rPr>
              <a:t>if</a:t>
            </a:r>
            <a:r>
              <a:rPr lang="de-DE" sz="2400" dirty="0">
                <a:solidFill>
                  <a:srgbClr val="000000"/>
                </a:solidFill>
              </a:rPr>
              <a:t> </a:t>
            </a:r>
            <a:r>
              <a:rPr lang="de-DE" sz="2400" dirty="0" err="1">
                <a:solidFill>
                  <a:srgbClr val="000000"/>
                </a:solidFill>
              </a:rPr>
              <a:t>energy</a:t>
            </a:r>
            <a:r>
              <a:rPr lang="de-DE" sz="2400" dirty="0">
                <a:solidFill>
                  <a:srgbClr val="000000"/>
                </a:solidFill>
              </a:rPr>
              <a:t> </a:t>
            </a:r>
            <a:r>
              <a:rPr lang="de-DE" sz="2400" dirty="0" err="1">
                <a:solidFill>
                  <a:srgbClr val="000000"/>
                </a:solidFill>
              </a:rPr>
              <a:t>price</a:t>
            </a:r>
            <a:r>
              <a:rPr lang="de-DE" sz="2400" dirty="0">
                <a:solidFill>
                  <a:srgbClr val="000000"/>
                </a:solidFill>
              </a:rPr>
              <a:t> </a:t>
            </a:r>
            <a:r>
              <a:rPr lang="de-DE" sz="2400" dirty="0" err="1">
                <a:solidFill>
                  <a:srgbClr val="000000"/>
                </a:solidFill>
              </a:rPr>
              <a:t>have</a:t>
            </a:r>
            <a:r>
              <a:rPr lang="de-DE" sz="2400" dirty="0">
                <a:solidFill>
                  <a:srgbClr val="000000"/>
                </a:solidFill>
              </a:rPr>
              <a:t> fallen </a:t>
            </a:r>
            <a:r>
              <a:rPr lang="de-DE" sz="2400" dirty="0" err="1">
                <a:solidFill>
                  <a:srgbClr val="000000"/>
                </a:solidFill>
              </a:rPr>
              <a:t>by</a:t>
            </a:r>
            <a:r>
              <a:rPr lang="de-DE" sz="2400" dirty="0">
                <a:solidFill>
                  <a:srgbClr val="000000"/>
                </a:solidFill>
              </a:rPr>
              <a:t> 15% and all </a:t>
            </a:r>
            <a:r>
              <a:rPr lang="de-DE" sz="2400" dirty="0" err="1">
                <a:solidFill>
                  <a:srgbClr val="000000"/>
                </a:solidFill>
              </a:rPr>
              <a:t>other</a:t>
            </a:r>
            <a:r>
              <a:rPr lang="de-DE" sz="2400" dirty="0">
                <a:solidFill>
                  <a:srgbClr val="000000"/>
                </a:solidFill>
              </a:rPr>
              <a:t> </a:t>
            </a:r>
            <a:r>
              <a:rPr lang="de-DE" sz="2400" dirty="0" err="1">
                <a:solidFill>
                  <a:srgbClr val="000000"/>
                </a:solidFill>
              </a:rPr>
              <a:t>prices</a:t>
            </a:r>
            <a:r>
              <a:rPr lang="de-DE" sz="2400" dirty="0">
                <a:solidFill>
                  <a:srgbClr val="000000"/>
                </a:solidFill>
              </a:rPr>
              <a:t> </a:t>
            </a:r>
            <a:r>
              <a:rPr lang="de-DE" sz="2400" dirty="0" err="1">
                <a:solidFill>
                  <a:srgbClr val="000000"/>
                </a:solidFill>
              </a:rPr>
              <a:t>stayed</a:t>
            </a:r>
            <a:r>
              <a:rPr lang="de-DE" sz="2400" dirty="0">
                <a:solidFill>
                  <a:srgbClr val="000000"/>
                </a:solidFill>
              </a:rPr>
              <a:t> </a:t>
            </a:r>
            <a:r>
              <a:rPr lang="de-DE" sz="2400" dirty="0" err="1">
                <a:solidFill>
                  <a:srgbClr val="000000"/>
                </a:solidFill>
              </a:rPr>
              <a:t>the</a:t>
            </a:r>
            <a:r>
              <a:rPr lang="de-DE" sz="2400" dirty="0">
                <a:solidFill>
                  <a:srgbClr val="000000"/>
                </a:solidFill>
              </a:rPr>
              <a:t> same.</a:t>
            </a:r>
          </a:p>
          <a:p>
            <a:pPr eaLnBrk="1" hangingPunct="1">
              <a:buClrTx/>
              <a:buFontTx/>
              <a:buNone/>
            </a:pPr>
            <a:endParaRPr lang="de-DE" sz="2400" dirty="0">
              <a:solidFill>
                <a:srgbClr val="000000"/>
              </a:solidFill>
            </a:endParaRPr>
          </a:p>
        </p:txBody>
      </p:sp>
      <p:sp>
        <p:nvSpPr>
          <p:cNvPr id="5" name="Rechteck 4">
            <a:extLst>
              <a:ext uri="{FF2B5EF4-FFF2-40B4-BE49-F238E27FC236}">
                <a16:creationId xmlns:a16="http://schemas.microsoft.com/office/drawing/2014/main" id="{57C27A8B-F9C5-4425-BDDB-B473C53FE20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52208837"/>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ChangeArrowheads="1"/>
          </p:cNvSpPr>
          <p:nvPr/>
        </p:nvSpPr>
        <p:spPr bwMode="auto">
          <a:xfrm>
            <a:off x="3355550" y="259565"/>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buClrTx/>
              <a:buFontTx/>
              <a:buNone/>
            </a:pPr>
            <a:r>
              <a:rPr lang="de-DE" sz="2400" b="1"/>
              <a:t>High level of employment</a:t>
            </a:r>
            <a:endParaRPr lang="de-DE" sz="2400" b="1" dirty="0"/>
          </a:p>
        </p:txBody>
      </p:sp>
      <p:sp>
        <p:nvSpPr>
          <p:cNvPr id="486403" name="Text Box 3"/>
          <p:cNvSpPr txBox="1">
            <a:spLocks noChangeArrowheads="1"/>
          </p:cNvSpPr>
          <p:nvPr/>
        </p:nvSpPr>
        <p:spPr bwMode="auto">
          <a:xfrm>
            <a:off x="742249" y="1096099"/>
            <a:ext cx="9538010" cy="30491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Font typeface="Arial" pitchFamily="34" charset="0"/>
              <a:buChar char="•"/>
            </a:pPr>
            <a:r>
              <a:rPr lang="de-DE">
                <a:solidFill>
                  <a:schemeClr val="tx1"/>
                </a:solidFill>
              </a:rPr>
              <a:t>Principal aim is to reach a state of full employment.</a:t>
            </a:r>
            <a:endParaRPr lang="de-DE" dirty="0">
              <a:solidFill>
                <a:schemeClr val="tx1"/>
              </a:solidFill>
            </a:endParaRPr>
          </a:p>
          <a:p>
            <a:pPr marL="0" indent="0"/>
            <a:r>
              <a:rPr lang="de-DE" dirty="0">
                <a:solidFill>
                  <a:schemeClr val="tx1"/>
                </a:solidFill>
              </a:rPr>
              <a:t>	</a:t>
            </a:r>
            <a:r>
              <a:rPr lang="de-DE">
                <a:solidFill>
                  <a:schemeClr val="tx1"/>
                </a:solidFill>
              </a:rPr>
              <a:t>	→ every person willing has a job.</a:t>
            </a:r>
            <a:endParaRPr lang="de-DE" dirty="0">
              <a:solidFill>
                <a:schemeClr val="tx1"/>
              </a:solidFill>
            </a:endParaRPr>
          </a:p>
          <a:p>
            <a:pPr marL="0" indent="0"/>
            <a:endParaRPr lang="de-DE" dirty="0">
              <a:solidFill>
                <a:schemeClr val="tx1"/>
              </a:solidFill>
            </a:endParaRPr>
          </a:p>
          <a:p>
            <a:pPr marL="342900" indent="-342900">
              <a:buFont typeface="Arial" pitchFamily="34" charset="0"/>
              <a:buChar char="•"/>
            </a:pPr>
            <a:r>
              <a:rPr lang="de-DE">
                <a:solidFill>
                  <a:schemeClr val="tx1"/>
                </a:solidFill>
              </a:rPr>
              <a:t>	The general variable to measure unemployment is the unemployment       	rate.</a:t>
            </a:r>
            <a:endParaRPr lang="de-DE" dirty="0">
              <a:solidFill>
                <a:schemeClr val="tx1"/>
              </a:solidFill>
            </a:endParaRPr>
          </a:p>
          <a:p>
            <a:pPr marL="342900" indent="-342900">
              <a:buFont typeface="Arial" pitchFamily="34" charset="0"/>
              <a:buChar char="•"/>
            </a:pPr>
            <a:endParaRPr lang="de-DE" dirty="0">
              <a:solidFill>
                <a:schemeClr val="tx1"/>
              </a:solidFill>
            </a:endParaRPr>
          </a:p>
          <a:p>
            <a:pPr marL="342900" indent="-342900">
              <a:buFont typeface="Arial" pitchFamily="34" charset="0"/>
              <a:buChar char="•"/>
            </a:pPr>
            <a:r>
              <a:rPr lang="de-DE">
                <a:solidFill>
                  <a:schemeClr val="tx1"/>
                </a:solidFill>
              </a:rPr>
              <a:t>In Germany a level of </a:t>
            </a:r>
            <a:r>
              <a:rPr lang="de-DE" dirty="0">
                <a:solidFill>
                  <a:schemeClr val="tx1"/>
                </a:solidFill>
              </a:rPr>
              <a:t>3%-4</a:t>
            </a:r>
            <a:r>
              <a:rPr lang="de-DE">
                <a:solidFill>
                  <a:schemeClr val="tx1"/>
                </a:solidFill>
              </a:rPr>
              <a:t>% unemployment rate is considered as a state of full eployment.</a:t>
            </a:r>
            <a:r>
              <a:rPr lang="de-DE" sz="2000">
                <a:solidFill>
                  <a:schemeClr val="tx1"/>
                </a:solidFill>
              </a:rPr>
              <a:t> </a:t>
            </a:r>
            <a:endParaRPr lang="de-DE" sz="2000" dirty="0">
              <a:solidFill>
                <a:schemeClr val="tx1"/>
              </a:solidFill>
            </a:endParaRPr>
          </a:p>
        </p:txBody>
      </p:sp>
      <p:sp>
        <p:nvSpPr>
          <p:cNvPr id="8" name="Rechteck 7">
            <a:extLst>
              <a:ext uri="{FF2B5EF4-FFF2-40B4-BE49-F238E27FC236}">
                <a16:creationId xmlns:a16="http://schemas.microsoft.com/office/drawing/2014/main" id="{D442FED7-0BE4-414F-A66A-D3114D0A9FC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5856154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ChangeArrowheads="1"/>
          </p:cNvSpPr>
          <p:nvPr/>
        </p:nvSpPr>
        <p:spPr bwMode="auto">
          <a:xfrm>
            <a:off x="1360448" y="215752"/>
            <a:ext cx="930011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t>Development of unemployment in Germany</a:t>
            </a:r>
            <a:endParaRPr lang="de-DE" b="1" dirty="0"/>
          </a:p>
        </p:txBody>
      </p:sp>
      <p:sp>
        <p:nvSpPr>
          <p:cNvPr id="488452" name="Text Box 4"/>
          <p:cNvSpPr txBox="1">
            <a:spLocks noChangeArrowheads="1"/>
          </p:cNvSpPr>
          <p:nvPr/>
        </p:nvSpPr>
        <p:spPr bwMode="auto">
          <a:xfrm>
            <a:off x="568326" y="5201108"/>
            <a:ext cx="1027845"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Source: BA</a:t>
            </a:r>
          </a:p>
        </p:txBody>
      </p:sp>
      <p:sp>
        <p:nvSpPr>
          <p:cNvPr id="7" name="Rechteck 6">
            <a:extLst>
              <a:ext uri="{FF2B5EF4-FFF2-40B4-BE49-F238E27FC236}">
                <a16:creationId xmlns:a16="http://schemas.microsoft.com/office/drawing/2014/main" id="{282E1427-5C1E-45E3-91F9-9BB624F41A3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7224B05B-52D8-7B02-ECB7-857CCD5676D2}"/>
              </a:ext>
            </a:extLst>
          </p:cNvPr>
          <p:cNvPicPr>
            <a:picLocks noChangeAspect="1"/>
          </p:cNvPicPr>
          <p:nvPr/>
        </p:nvPicPr>
        <p:blipFill>
          <a:blip r:embed="rId3"/>
          <a:stretch>
            <a:fillRect/>
          </a:stretch>
        </p:blipFill>
        <p:spPr>
          <a:xfrm>
            <a:off x="201255" y="792812"/>
            <a:ext cx="7284409" cy="4224958"/>
          </a:xfrm>
          <a:prstGeom prst="rect">
            <a:avLst/>
          </a:prstGeom>
        </p:spPr>
      </p:pic>
    </p:spTree>
    <p:extLst>
      <p:ext uri="{BB962C8B-B14F-4D97-AF65-F5344CB8AC3E}">
        <p14:creationId xmlns:p14="http://schemas.microsoft.com/office/powerpoint/2010/main" val="858925710"/>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2"/>
          <p:cNvSpPr>
            <a:spLocks noChangeArrowheads="1"/>
          </p:cNvSpPr>
          <p:nvPr/>
        </p:nvSpPr>
        <p:spPr bwMode="auto">
          <a:xfrm>
            <a:off x="2467188" y="192348"/>
            <a:ext cx="7344937"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t>Unemployment definition BA</a:t>
            </a:r>
            <a:endParaRPr lang="de-DE" sz="2400" b="1" dirty="0"/>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t>(registered unemployed people)</a:t>
            </a:r>
            <a:endParaRPr lang="de-DE" sz="2400" b="1" dirty="0"/>
          </a:p>
        </p:txBody>
      </p:sp>
      <p:sp>
        <p:nvSpPr>
          <p:cNvPr id="131076" name="Text Box 3"/>
          <p:cNvSpPr txBox="1">
            <a:spLocks noChangeArrowheads="1"/>
          </p:cNvSpPr>
          <p:nvPr/>
        </p:nvSpPr>
        <p:spPr bwMode="auto">
          <a:xfrm>
            <a:off x="0" y="1025526"/>
            <a:ext cx="9056687" cy="449353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sz="2200"/>
              <a:t>Age between 15 – 65 (67) years</a:t>
            </a:r>
            <a:endParaRPr lang="de-DE" sz="2200" dirty="0"/>
          </a:p>
          <a:p>
            <a:endParaRPr lang="de-DE" sz="2200" dirty="0"/>
          </a:p>
          <a:p>
            <a:r>
              <a:rPr lang="en-US" sz="2200"/>
              <a:t>Defined by the Social Code, Book III (SGB III), the unemployed include all those who are</a:t>
            </a:r>
          </a:p>
          <a:p>
            <a:endParaRPr lang="en-US" sz="2200"/>
          </a:p>
          <a:p>
            <a:pPr marL="285750" indent="-285750">
              <a:buFont typeface="Arial" panose="020B0604020202020204" pitchFamily="34" charset="0"/>
              <a:buChar char="•"/>
            </a:pPr>
            <a:r>
              <a:rPr lang="en-US" sz="2200"/>
              <a:t>temporarily not employed or work in a job for fewer than 15 hours per week,</a:t>
            </a:r>
          </a:p>
          <a:p>
            <a:pPr marL="285750" indent="-285750">
              <a:buFont typeface="Arial" panose="020B0604020202020204" pitchFamily="34" charset="0"/>
              <a:buChar char="•"/>
            </a:pPr>
            <a:r>
              <a:rPr lang="en-US" sz="2200"/>
              <a:t>seek employment subject to social insurance contributions for at least 15 hours per week,</a:t>
            </a:r>
          </a:p>
          <a:p>
            <a:pPr marL="285750" indent="-285750">
              <a:buFont typeface="Arial" panose="020B0604020202020204" pitchFamily="34" charset="0"/>
              <a:buChar char="•"/>
            </a:pPr>
            <a:r>
              <a:rPr lang="en-US" sz="2200"/>
              <a:t>and in the process are available for placement efforts undertaken by the employment agencies or institutions administering basic security benefits for job-seekers</a:t>
            </a:r>
          </a:p>
          <a:p>
            <a:pPr marL="285750" indent="-285750">
              <a:buFont typeface="Arial" panose="020B0604020202020204" pitchFamily="34" charset="0"/>
              <a:buChar char="•"/>
            </a:pPr>
            <a:r>
              <a:rPr lang="en-US" sz="2200"/>
              <a:t>and have registered there as unemployed.</a:t>
            </a:r>
            <a:endParaRPr lang="de-DE" sz="2200" dirty="0"/>
          </a:p>
        </p:txBody>
      </p:sp>
      <p:sp>
        <p:nvSpPr>
          <p:cNvPr id="4" name="Rechteck 3">
            <a:extLst>
              <a:ext uri="{FF2B5EF4-FFF2-40B4-BE49-F238E27FC236}">
                <a16:creationId xmlns:a16="http://schemas.microsoft.com/office/drawing/2014/main" id="{0D4C2494-8FAB-45E6-B670-FA781755F81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97881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22649" y="2396692"/>
            <a:ext cx="8995797" cy="33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600">
                <a:solidFill>
                  <a:srgbClr val="000000"/>
                </a:solidFill>
              </a:rPr>
              <a:t>Relative change of the nominal GDP compared to the previous period (year)</a:t>
            </a:r>
            <a:endParaRPr lang="de-DE" altLang="de-DE" sz="1600" dirty="0">
              <a:solidFill>
                <a:srgbClr val="000000"/>
              </a:solidFill>
            </a:endParaRPr>
          </a:p>
        </p:txBody>
      </p:sp>
      <p:sp>
        <p:nvSpPr>
          <p:cNvPr id="8" name="Text Box 3"/>
          <p:cNvSpPr txBox="1">
            <a:spLocks noChangeArrowheads="1"/>
          </p:cNvSpPr>
          <p:nvPr/>
        </p:nvSpPr>
        <p:spPr bwMode="auto">
          <a:xfrm>
            <a:off x="87749" y="3870306"/>
            <a:ext cx="4050110" cy="33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600">
                <a:solidFill>
                  <a:srgbClr val="000000"/>
                </a:solidFill>
              </a:rPr>
              <a:t>Difference because of changes in prices</a:t>
            </a:r>
            <a:endParaRPr lang="de-DE" altLang="de-DE" sz="1600" dirty="0">
              <a:solidFill>
                <a:srgbClr val="000000"/>
              </a:solidFill>
            </a:endParaRPr>
          </a:p>
        </p:txBody>
      </p:sp>
      <p:sp>
        <p:nvSpPr>
          <p:cNvPr id="9" name="Text Box 3"/>
          <p:cNvSpPr txBox="1">
            <a:spLocks noChangeArrowheads="1"/>
          </p:cNvSpPr>
          <p:nvPr/>
        </p:nvSpPr>
        <p:spPr bwMode="auto">
          <a:xfrm>
            <a:off x="4856426" y="3899152"/>
            <a:ext cx="4050110" cy="33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600">
                <a:solidFill>
                  <a:srgbClr val="000000"/>
                </a:solidFill>
              </a:rPr>
              <a:t>Difference because of changes in quantity</a:t>
            </a:r>
            <a:endParaRPr lang="de-DE" altLang="de-DE" sz="1600" dirty="0">
              <a:solidFill>
                <a:srgbClr val="000000"/>
              </a:solidFill>
            </a:endParaRPr>
          </a:p>
        </p:txBody>
      </p:sp>
      <p:sp>
        <p:nvSpPr>
          <p:cNvPr id="10" name="Text Box 3"/>
          <p:cNvSpPr txBox="1">
            <a:spLocks noChangeArrowheads="1"/>
          </p:cNvSpPr>
          <p:nvPr/>
        </p:nvSpPr>
        <p:spPr bwMode="auto">
          <a:xfrm>
            <a:off x="22650" y="5401612"/>
            <a:ext cx="8213674" cy="13168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1600" dirty="0">
                <a:solidFill>
                  <a:srgbClr val="000000"/>
                </a:solidFill>
              </a:rPr>
              <a:t>In </a:t>
            </a:r>
            <a:r>
              <a:rPr lang="de-DE" altLang="de-DE" sz="1600" dirty="0" err="1">
                <a:solidFill>
                  <a:srgbClr val="000000"/>
                </a:solidFill>
              </a:rPr>
              <a:t>order</a:t>
            </a:r>
            <a:r>
              <a:rPr lang="de-DE" altLang="de-DE" sz="1600" dirty="0">
                <a:solidFill>
                  <a:srgbClr val="000000"/>
                </a:solidFill>
              </a:rPr>
              <a:t> to do not </a:t>
            </a:r>
            <a:r>
              <a:rPr lang="de-DE" altLang="de-DE" sz="1600" dirty="0" err="1">
                <a:solidFill>
                  <a:srgbClr val="000000"/>
                </a:solidFill>
              </a:rPr>
              <a:t>count</a:t>
            </a:r>
            <a:r>
              <a:rPr lang="de-DE" altLang="de-DE" sz="1600" dirty="0">
                <a:solidFill>
                  <a:srgbClr val="000000"/>
                </a:solidFill>
              </a:rPr>
              <a:t> </a:t>
            </a:r>
            <a:r>
              <a:rPr lang="de-DE" altLang="de-DE" sz="1600" dirty="0" err="1">
                <a:solidFill>
                  <a:srgbClr val="000000"/>
                </a:solidFill>
              </a:rPr>
              <a:t>changes</a:t>
            </a:r>
            <a:r>
              <a:rPr lang="de-DE" altLang="de-DE" sz="1600" dirty="0">
                <a:solidFill>
                  <a:srgbClr val="000000"/>
                </a:solidFill>
              </a:rPr>
              <a:t> in </a:t>
            </a:r>
            <a:r>
              <a:rPr lang="de-DE" altLang="de-DE" sz="1600" dirty="0" err="1">
                <a:solidFill>
                  <a:srgbClr val="000000"/>
                </a:solidFill>
              </a:rPr>
              <a:t>prices</a:t>
            </a:r>
            <a:r>
              <a:rPr lang="de-DE" altLang="de-DE" sz="1600" dirty="0">
                <a:solidFill>
                  <a:srgbClr val="000000"/>
                </a:solidFill>
              </a:rPr>
              <a:t>, </a:t>
            </a:r>
            <a:r>
              <a:rPr lang="de-DE" altLang="de-DE" sz="1600" dirty="0" err="1">
                <a:solidFill>
                  <a:srgbClr val="000000"/>
                </a:solidFill>
              </a:rPr>
              <a:t>the</a:t>
            </a:r>
            <a:r>
              <a:rPr lang="de-DE" altLang="de-DE" sz="1600" dirty="0">
                <a:solidFill>
                  <a:srgbClr val="000000"/>
                </a:solidFill>
              </a:rPr>
              <a:t> </a:t>
            </a:r>
            <a:r>
              <a:rPr lang="de-DE" altLang="de-DE" sz="1600" b="1" dirty="0">
                <a:solidFill>
                  <a:srgbClr val="000000"/>
                </a:solidFill>
              </a:rPr>
              <a:t>real GDP </a:t>
            </a:r>
            <a:r>
              <a:rPr lang="de-DE" altLang="de-DE" sz="1600" dirty="0" err="1">
                <a:solidFill>
                  <a:srgbClr val="000000"/>
                </a:solidFill>
              </a:rPr>
              <a:t>is</a:t>
            </a:r>
            <a:r>
              <a:rPr lang="de-DE" altLang="de-DE" sz="1600" dirty="0">
                <a:solidFill>
                  <a:srgbClr val="000000"/>
                </a:solidFill>
              </a:rPr>
              <a:t> </a:t>
            </a:r>
            <a:r>
              <a:rPr lang="de-DE" altLang="de-DE" sz="1600" dirty="0" err="1">
                <a:solidFill>
                  <a:srgbClr val="000000"/>
                </a:solidFill>
              </a:rPr>
              <a:t>calculated</a:t>
            </a:r>
            <a:r>
              <a:rPr lang="de-DE" altLang="de-DE" sz="1600" dirty="0">
                <a:solidFill>
                  <a:srgbClr val="000000"/>
                </a:solidFill>
              </a:rPr>
              <a:t> </a:t>
            </a:r>
            <a:r>
              <a:rPr lang="de-DE" altLang="de-DE" sz="1600" dirty="0" err="1">
                <a:solidFill>
                  <a:srgbClr val="000000"/>
                </a:solidFill>
              </a:rPr>
              <a:t>with</a:t>
            </a:r>
            <a:r>
              <a:rPr lang="de-DE" altLang="de-DE" sz="1600" dirty="0">
                <a:solidFill>
                  <a:srgbClr val="000000"/>
                </a:solidFill>
              </a:rPr>
              <a:t> </a:t>
            </a:r>
            <a:r>
              <a:rPr lang="de-DE" altLang="de-DE" sz="1600" dirty="0" err="1">
                <a:solidFill>
                  <a:srgbClr val="000000"/>
                </a:solidFill>
              </a:rPr>
              <a:t>repected</a:t>
            </a:r>
            <a:r>
              <a:rPr lang="de-DE" altLang="de-DE" sz="1600" dirty="0">
                <a:solidFill>
                  <a:srgbClr val="000000"/>
                </a:solidFill>
              </a:rPr>
              <a:t> to </a:t>
            </a:r>
            <a:r>
              <a:rPr lang="de-DE" altLang="de-DE" sz="1600" dirty="0" err="1">
                <a:solidFill>
                  <a:srgbClr val="000000"/>
                </a:solidFill>
              </a:rPr>
              <a:t>the</a:t>
            </a:r>
            <a:r>
              <a:rPr lang="de-DE" altLang="de-DE" sz="1600" dirty="0">
                <a:solidFill>
                  <a:srgbClr val="000000"/>
                </a:solidFill>
              </a:rPr>
              <a:t> </a:t>
            </a:r>
            <a:r>
              <a:rPr lang="de-DE" altLang="de-DE" sz="1600" b="1" dirty="0" err="1">
                <a:solidFill>
                  <a:srgbClr val="000000"/>
                </a:solidFill>
              </a:rPr>
              <a:t>prices</a:t>
            </a:r>
            <a:r>
              <a:rPr lang="de-DE" altLang="de-DE" sz="1600" b="1" dirty="0">
                <a:solidFill>
                  <a:srgbClr val="000000"/>
                </a:solidFill>
              </a:rPr>
              <a:t> </a:t>
            </a:r>
            <a:r>
              <a:rPr lang="de-DE" altLang="de-DE" sz="1600" b="1" dirty="0" err="1">
                <a:solidFill>
                  <a:srgbClr val="000000"/>
                </a:solidFill>
              </a:rPr>
              <a:t>of</a:t>
            </a:r>
            <a:r>
              <a:rPr lang="de-DE" altLang="de-DE" sz="1600" b="1" dirty="0">
                <a:solidFill>
                  <a:srgbClr val="000000"/>
                </a:solidFill>
              </a:rPr>
              <a:t> </a:t>
            </a:r>
            <a:r>
              <a:rPr lang="de-DE" altLang="de-DE" sz="1600" b="1" dirty="0" err="1">
                <a:solidFill>
                  <a:srgbClr val="000000"/>
                </a:solidFill>
              </a:rPr>
              <a:t>the</a:t>
            </a:r>
            <a:r>
              <a:rPr lang="de-DE" altLang="de-DE" sz="1600" b="1" dirty="0">
                <a:solidFill>
                  <a:srgbClr val="000000"/>
                </a:solidFill>
              </a:rPr>
              <a:t> </a:t>
            </a:r>
            <a:r>
              <a:rPr lang="de-DE" altLang="de-DE" sz="1600" b="1" dirty="0" err="1">
                <a:solidFill>
                  <a:srgbClr val="000000"/>
                </a:solidFill>
              </a:rPr>
              <a:t>previous</a:t>
            </a:r>
            <a:r>
              <a:rPr lang="de-DE" altLang="de-DE" sz="1600" b="1" dirty="0">
                <a:solidFill>
                  <a:srgbClr val="000000"/>
                </a:solidFill>
              </a:rPr>
              <a:t> </a:t>
            </a:r>
            <a:r>
              <a:rPr lang="de-DE" altLang="de-DE" sz="1600" b="1" dirty="0" err="1">
                <a:solidFill>
                  <a:srgbClr val="000000"/>
                </a:solidFill>
              </a:rPr>
              <a:t>year</a:t>
            </a:r>
            <a:r>
              <a:rPr lang="de-DE" altLang="de-DE" sz="1600" b="1" dirty="0">
                <a:solidFill>
                  <a:srgbClr val="000000"/>
                </a:solidFill>
              </a:rPr>
              <a:t>,</a:t>
            </a:r>
          </a:p>
          <a:p>
            <a:pPr algn="ctr" eaLnBrk="1" hangingPunct="1">
              <a:buClrTx/>
            </a:pPr>
            <a:endParaRPr lang="de-DE" altLang="de-DE" sz="1600" dirty="0">
              <a:solidFill>
                <a:srgbClr val="000000"/>
              </a:solidFill>
            </a:endParaRPr>
          </a:p>
          <a:p>
            <a:pPr algn="ctr" eaLnBrk="1" hangingPunct="1">
              <a:buClrTx/>
            </a:pPr>
            <a:r>
              <a:rPr lang="de-DE" altLang="de-DE" sz="1600" dirty="0" err="1">
                <a:solidFill>
                  <a:srgbClr val="000000"/>
                </a:solidFill>
              </a:rPr>
              <a:t>Since</a:t>
            </a:r>
            <a:r>
              <a:rPr lang="de-DE" altLang="de-DE" sz="1600" dirty="0">
                <a:solidFill>
                  <a:srgbClr val="000000"/>
                </a:solidFill>
              </a:rPr>
              <a:t> </a:t>
            </a:r>
            <a:r>
              <a:rPr lang="de-DE" altLang="de-DE" sz="1600" dirty="0" err="1">
                <a:solidFill>
                  <a:srgbClr val="000000"/>
                </a:solidFill>
              </a:rPr>
              <a:t>only</a:t>
            </a:r>
            <a:r>
              <a:rPr lang="de-DE" altLang="de-DE" sz="1600" dirty="0">
                <a:solidFill>
                  <a:srgbClr val="000000"/>
                </a:solidFill>
              </a:rPr>
              <a:t> a </a:t>
            </a:r>
            <a:r>
              <a:rPr lang="de-DE" altLang="de-DE" sz="1600" dirty="0" err="1">
                <a:solidFill>
                  <a:srgbClr val="000000"/>
                </a:solidFill>
              </a:rPr>
              <a:t>change</a:t>
            </a:r>
            <a:r>
              <a:rPr lang="de-DE" altLang="de-DE" sz="1600" dirty="0">
                <a:solidFill>
                  <a:srgbClr val="000000"/>
                </a:solidFill>
              </a:rPr>
              <a:t> </a:t>
            </a:r>
            <a:r>
              <a:rPr lang="de-DE" altLang="de-DE" sz="1600" dirty="0" err="1">
                <a:solidFill>
                  <a:srgbClr val="000000"/>
                </a:solidFill>
              </a:rPr>
              <a:t>because</a:t>
            </a:r>
            <a:r>
              <a:rPr lang="de-DE" altLang="de-DE" sz="1600" dirty="0">
                <a:solidFill>
                  <a:srgbClr val="000000"/>
                </a:solidFill>
              </a:rPr>
              <a:t> </a:t>
            </a:r>
            <a:r>
              <a:rPr lang="de-DE" altLang="de-DE" sz="1600" dirty="0" err="1">
                <a:solidFill>
                  <a:srgbClr val="000000"/>
                </a:solidFill>
              </a:rPr>
              <a:t>higher</a:t>
            </a:r>
            <a:r>
              <a:rPr lang="de-DE" altLang="de-DE" sz="1600" dirty="0">
                <a:solidFill>
                  <a:srgbClr val="000000"/>
                </a:solidFill>
              </a:rPr>
              <a:t> </a:t>
            </a:r>
            <a:r>
              <a:rPr lang="de-DE" altLang="de-DE" sz="1600" dirty="0" err="1">
                <a:solidFill>
                  <a:srgbClr val="000000"/>
                </a:solidFill>
              </a:rPr>
              <a:t>prices</a:t>
            </a:r>
            <a:r>
              <a:rPr lang="de-DE" altLang="de-DE" sz="1600" dirty="0">
                <a:solidFill>
                  <a:srgbClr val="000000"/>
                </a:solidFill>
              </a:rPr>
              <a:t> </a:t>
            </a:r>
            <a:r>
              <a:rPr lang="de-DE" altLang="de-DE" sz="1600" dirty="0" err="1">
                <a:solidFill>
                  <a:srgbClr val="000000"/>
                </a:solidFill>
              </a:rPr>
              <a:t>does</a:t>
            </a:r>
            <a:r>
              <a:rPr lang="de-DE" altLang="de-DE" sz="1600" dirty="0">
                <a:solidFill>
                  <a:srgbClr val="000000"/>
                </a:solidFill>
              </a:rPr>
              <a:t> not </a:t>
            </a:r>
            <a:r>
              <a:rPr lang="de-DE" altLang="de-DE" sz="1600" dirty="0" err="1">
                <a:solidFill>
                  <a:srgbClr val="000000"/>
                </a:solidFill>
              </a:rPr>
              <a:t>count</a:t>
            </a:r>
            <a:r>
              <a:rPr lang="de-DE" altLang="de-DE" sz="1600" dirty="0">
                <a:solidFill>
                  <a:srgbClr val="000000"/>
                </a:solidFill>
              </a:rPr>
              <a:t> </a:t>
            </a:r>
            <a:r>
              <a:rPr lang="de-DE" altLang="de-DE" sz="1600" dirty="0" err="1">
                <a:solidFill>
                  <a:srgbClr val="000000"/>
                </a:solidFill>
              </a:rPr>
              <a:t>for</a:t>
            </a:r>
            <a:r>
              <a:rPr lang="de-DE" altLang="de-DE" sz="1600" dirty="0">
                <a:solidFill>
                  <a:srgbClr val="000000"/>
                </a:solidFill>
              </a:rPr>
              <a:t> an </a:t>
            </a:r>
            <a:r>
              <a:rPr lang="de-DE" altLang="de-DE" sz="1600" dirty="0" err="1">
                <a:solidFill>
                  <a:srgbClr val="000000"/>
                </a:solidFill>
              </a:rPr>
              <a:t>increase</a:t>
            </a:r>
            <a:r>
              <a:rPr lang="de-DE" altLang="de-DE" sz="1600" dirty="0">
                <a:solidFill>
                  <a:srgbClr val="000000"/>
                </a:solidFill>
              </a:rPr>
              <a:t> </a:t>
            </a:r>
            <a:r>
              <a:rPr lang="de-DE" altLang="de-DE" sz="1600" dirty="0" err="1">
                <a:solidFill>
                  <a:srgbClr val="000000"/>
                </a:solidFill>
              </a:rPr>
              <a:t>of</a:t>
            </a:r>
            <a:r>
              <a:rPr lang="de-DE" altLang="de-DE" sz="1600" dirty="0">
                <a:solidFill>
                  <a:srgbClr val="000000"/>
                </a:solidFill>
              </a:rPr>
              <a:t> </a:t>
            </a:r>
            <a:r>
              <a:rPr lang="de-DE" altLang="de-DE" sz="1600" dirty="0" err="1">
                <a:solidFill>
                  <a:srgbClr val="000000"/>
                </a:solidFill>
              </a:rPr>
              <a:t>overall</a:t>
            </a:r>
            <a:r>
              <a:rPr lang="de-DE" altLang="de-DE" sz="1600" dirty="0">
                <a:solidFill>
                  <a:srgbClr val="000000"/>
                </a:solidFill>
              </a:rPr>
              <a:t> </a:t>
            </a:r>
            <a:r>
              <a:rPr lang="de-DE" altLang="de-DE" sz="1600" dirty="0" err="1">
                <a:solidFill>
                  <a:srgbClr val="000000"/>
                </a:solidFill>
              </a:rPr>
              <a:t>economic</a:t>
            </a:r>
            <a:r>
              <a:rPr lang="de-DE" altLang="de-DE" sz="1600" dirty="0">
                <a:solidFill>
                  <a:srgbClr val="000000"/>
                </a:solidFill>
              </a:rPr>
              <a:t> </a:t>
            </a:r>
            <a:r>
              <a:rPr lang="de-DE" altLang="de-DE" sz="1600" dirty="0" err="1">
                <a:solidFill>
                  <a:srgbClr val="000000"/>
                </a:solidFill>
              </a:rPr>
              <a:t>performance</a:t>
            </a:r>
            <a:r>
              <a:rPr lang="de-DE" altLang="de-DE" sz="1600" dirty="0">
                <a:solidFill>
                  <a:srgbClr val="000000"/>
                </a:solidFill>
              </a:rPr>
              <a:t>!</a:t>
            </a:r>
          </a:p>
        </p:txBody>
      </p:sp>
      <p:cxnSp>
        <p:nvCxnSpPr>
          <p:cNvPr id="4" name="Gerade Verbindung mit Pfeil 3"/>
          <p:cNvCxnSpPr/>
          <p:nvPr/>
        </p:nvCxnSpPr>
        <p:spPr>
          <a:xfrm flipH="1">
            <a:off x="2635399" y="3264219"/>
            <a:ext cx="1344973" cy="6060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p:nvPr/>
        </p:nvCxnSpPr>
        <p:spPr>
          <a:xfrm>
            <a:off x="5193035" y="3293066"/>
            <a:ext cx="1231176" cy="475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H="1">
            <a:off x="5488274" y="4766679"/>
            <a:ext cx="1344973" cy="6060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p:nvPr/>
        </p:nvCxnSpPr>
        <p:spPr>
          <a:xfrm>
            <a:off x="2691271" y="4716103"/>
            <a:ext cx="1119966" cy="6060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hteck 16">
            <a:extLst>
              <a:ext uri="{FF2B5EF4-FFF2-40B4-BE49-F238E27FC236}">
                <a16:creationId xmlns:a16="http://schemas.microsoft.com/office/drawing/2014/main" id="{9E95A176-E50B-4E1F-B2CC-304C7C647C2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sz="1600"/>
          </a:p>
        </p:txBody>
      </p:sp>
      <p:sp>
        <p:nvSpPr>
          <p:cNvPr id="2" name="Text Box 3">
            <a:extLst>
              <a:ext uri="{FF2B5EF4-FFF2-40B4-BE49-F238E27FC236}">
                <a16:creationId xmlns:a16="http://schemas.microsoft.com/office/drawing/2014/main" id="{48CC5434-2EFF-0B3A-F3DD-EFA6620D8283}"/>
              </a:ext>
            </a:extLst>
          </p:cNvPr>
          <p:cNvSpPr txBox="1">
            <a:spLocks noChangeArrowheads="1"/>
          </p:cNvSpPr>
          <p:nvPr/>
        </p:nvSpPr>
        <p:spPr bwMode="auto">
          <a:xfrm>
            <a:off x="22649" y="545148"/>
            <a:ext cx="12169351" cy="119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en-US" altLang="de-DE" sz="1800" dirty="0">
                <a:solidFill>
                  <a:srgbClr val="000000"/>
                </a:solidFill>
              </a:rPr>
              <a:t>When measuring overall economic performance, the question arises as to how to deal with a situation in which the value of GDP in monetary units or euros increases solely due to price inflation.</a:t>
            </a:r>
          </a:p>
          <a:p>
            <a:pPr eaLnBrk="1" hangingPunct="1">
              <a:buClrTx/>
            </a:pPr>
            <a:endParaRPr lang="en-US" altLang="de-DE" sz="1800" dirty="0">
              <a:solidFill>
                <a:srgbClr val="000000"/>
              </a:solidFill>
            </a:endParaRPr>
          </a:p>
          <a:p>
            <a:pPr eaLnBrk="1" hangingPunct="1">
              <a:buClrTx/>
            </a:pPr>
            <a:r>
              <a:rPr lang="en-US" altLang="de-DE" sz="1800" dirty="0">
                <a:solidFill>
                  <a:srgbClr val="000000"/>
                </a:solidFill>
              </a:rPr>
              <a:t>-&gt; Therefor we distinguish between </a:t>
            </a:r>
            <a:r>
              <a:rPr lang="en-US" altLang="de-DE" sz="1800" b="1" dirty="0">
                <a:solidFill>
                  <a:srgbClr val="000000"/>
                </a:solidFill>
              </a:rPr>
              <a:t>nominal and real economic growth.</a:t>
            </a:r>
            <a:endParaRPr lang="de-DE" altLang="de-DE" sz="1800" b="1" dirty="0">
              <a:solidFill>
                <a:srgbClr val="000000"/>
              </a:solidFill>
            </a:endParaRPr>
          </a:p>
        </p:txBody>
      </p:sp>
      <p:sp>
        <p:nvSpPr>
          <p:cNvPr id="3" name="Rectangle 2">
            <a:extLst>
              <a:ext uri="{FF2B5EF4-FFF2-40B4-BE49-F238E27FC236}">
                <a16:creationId xmlns:a16="http://schemas.microsoft.com/office/drawing/2014/main" id="{43AE2AFF-9C81-8595-8AB7-C7ED69E69F87}"/>
              </a:ext>
            </a:extLst>
          </p:cNvPr>
          <p:cNvSpPr>
            <a:spLocks noChangeArrowheads="1"/>
          </p:cNvSpPr>
          <p:nvPr/>
        </p:nvSpPr>
        <p:spPr bwMode="auto">
          <a:xfrm>
            <a:off x="2089881" y="48046"/>
            <a:ext cx="73083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Angemessenes stetiges Wirtschaftswachstum</a:t>
            </a:r>
          </a:p>
        </p:txBody>
      </p:sp>
    </p:spTree>
    <p:extLst>
      <p:ext uri="{BB962C8B-B14F-4D97-AF65-F5344CB8AC3E}">
        <p14:creationId xmlns:p14="http://schemas.microsoft.com/office/powerpoint/2010/main" val="208038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2"/>
          <p:cNvSpPr>
            <a:spLocks noChangeArrowheads="1"/>
          </p:cNvSpPr>
          <p:nvPr/>
        </p:nvSpPr>
        <p:spPr bwMode="auto">
          <a:xfrm>
            <a:off x="2484748" y="271511"/>
            <a:ext cx="6443662"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t>Unemployment definition ILO</a:t>
            </a:r>
          </a:p>
        </p:txBody>
      </p:sp>
      <p:sp>
        <p:nvSpPr>
          <p:cNvPr id="132100" name="Text Box 3"/>
          <p:cNvSpPr txBox="1">
            <a:spLocks noChangeArrowheads="1"/>
          </p:cNvSpPr>
          <p:nvPr/>
        </p:nvSpPr>
        <p:spPr bwMode="auto">
          <a:xfrm>
            <a:off x="742426" y="979742"/>
            <a:ext cx="9720147" cy="2677656"/>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en-US" sz="2400"/>
              <a:t>Unemployed is any person aged between 15 and 74 years</a:t>
            </a:r>
          </a:p>
          <a:p>
            <a:pPr>
              <a:buFontTx/>
              <a:buNone/>
            </a:pPr>
            <a:endParaRPr lang="en-US" sz="2400"/>
          </a:p>
          <a:p>
            <a:pPr marL="342900" indent="-342900">
              <a:buFont typeface="Arial" panose="020B0604020202020204" pitchFamily="34" charset="0"/>
              <a:buChar char="•"/>
            </a:pPr>
            <a:r>
              <a:rPr lang="en-US" sz="2400"/>
              <a:t>who was not in employment, but actively sought work over the four weeks preceding the survey</a:t>
            </a:r>
          </a:p>
          <a:p>
            <a:pPr marL="342900" indent="-342900">
              <a:buFont typeface="Arial" panose="020B0604020202020204" pitchFamily="34" charset="0"/>
              <a:buChar char="•"/>
            </a:pPr>
            <a:r>
              <a:rPr lang="en-US" sz="2400"/>
              <a:t>and would be available for starting a job within two weeks.</a:t>
            </a:r>
          </a:p>
          <a:p>
            <a:pPr marL="342900" indent="-342900">
              <a:buFont typeface="Arial" panose="020B0604020202020204" pitchFamily="34" charset="0"/>
              <a:buChar char="•"/>
            </a:pPr>
            <a:r>
              <a:rPr lang="en-US" sz="2400"/>
              <a:t>In this context, it is irrelevant whether the persons concerned are registered with a government authority and receive social benefits from there</a:t>
            </a:r>
            <a:endParaRPr lang="de-DE" sz="2400" dirty="0"/>
          </a:p>
        </p:txBody>
      </p:sp>
      <p:sp>
        <p:nvSpPr>
          <p:cNvPr id="4" name="Rechteck 3">
            <a:extLst>
              <a:ext uri="{FF2B5EF4-FFF2-40B4-BE49-F238E27FC236}">
                <a16:creationId xmlns:a16="http://schemas.microsoft.com/office/drawing/2014/main" id="{2EAF3F47-F0C4-450D-9924-7668FAD950E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7471802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2"/>
          <p:cNvSpPr>
            <a:spLocks noChangeArrowheads="1"/>
          </p:cNvSpPr>
          <p:nvPr/>
        </p:nvSpPr>
        <p:spPr bwMode="auto">
          <a:xfrm>
            <a:off x="393160" y="97822"/>
            <a:ext cx="7950571"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Monthly development of unemployment in Germany</a:t>
            </a:r>
            <a:endParaRPr lang="de-DE" sz="2400" b="1" dirty="0">
              <a:solidFill>
                <a:srgbClr val="000000"/>
              </a:solidFill>
              <a:latin typeface="Sparkasse Rg" pitchFamily="34" charset="0"/>
            </a:endParaRPr>
          </a:p>
        </p:txBody>
      </p:sp>
      <p:sp>
        <p:nvSpPr>
          <p:cNvPr id="135172" name="Text Box 4"/>
          <p:cNvSpPr txBox="1">
            <a:spLocks noChangeArrowheads="1"/>
          </p:cNvSpPr>
          <p:nvPr/>
        </p:nvSpPr>
        <p:spPr bwMode="auto">
          <a:xfrm>
            <a:off x="1611314" y="6235701"/>
            <a:ext cx="1027845"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Source: BA</a:t>
            </a:r>
            <a:endParaRPr lang="de-DE" sz="1400" dirty="0"/>
          </a:p>
        </p:txBody>
      </p:sp>
      <p:sp>
        <p:nvSpPr>
          <p:cNvPr id="11" name="Rechteck 10">
            <a:extLst>
              <a:ext uri="{FF2B5EF4-FFF2-40B4-BE49-F238E27FC236}">
                <a16:creationId xmlns:a16="http://schemas.microsoft.com/office/drawing/2014/main" id="{A9D58666-B24B-4EAE-B54C-6F7591185D3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A487FC0E-2FA7-ECE6-F694-03B1A6194D29}"/>
              </a:ext>
            </a:extLst>
          </p:cNvPr>
          <p:cNvPicPr>
            <a:picLocks noChangeAspect="1"/>
          </p:cNvPicPr>
          <p:nvPr/>
        </p:nvPicPr>
        <p:blipFill>
          <a:blip r:embed="rId3"/>
          <a:stretch>
            <a:fillRect/>
          </a:stretch>
        </p:blipFill>
        <p:spPr>
          <a:xfrm>
            <a:off x="36164" y="679598"/>
            <a:ext cx="7331303" cy="4898242"/>
          </a:xfrm>
          <a:prstGeom prst="rect">
            <a:avLst/>
          </a:prstGeom>
        </p:spPr>
      </p:pic>
      <p:pic>
        <p:nvPicPr>
          <p:cNvPr id="4" name="Grafik 3">
            <a:extLst>
              <a:ext uri="{FF2B5EF4-FFF2-40B4-BE49-F238E27FC236}">
                <a16:creationId xmlns:a16="http://schemas.microsoft.com/office/drawing/2014/main" id="{CAA513F0-7F7D-4DF9-5C4D-9012692689BB}"/>
              </a:ext>
            </a:extLst>
          </p:cNvPr>
          <p:cNvPicPr>
            <a:picLocks noChangeAspect="1"/>
          </p:cNvPicPr>
          <p:nvPr/>
        </p:nvPicPr>
        <p:blipFill>
          <a:blip r:embed="rId4"/>
          <a:stretch>
            <a:fillRect/>
          </a:stretch>
        </p:blipFill>
        <p:spPr>
          <a:xfrm>
            <a:off x="7027905" y="454799"/>
            <a:ext cx="5127931" cy="2974201"/>
          </a:xfrm>
          <a:prstGeom prst="rect">
            <a:avLst/>
          </a:prstGeom>
        </p:spPr>
      </p:pic>
    </p:spTree>
    <p:extLst>
      <p:ext uri="{BB962C8B-B14F-4D97-AF65-F5344CB8AC3E}">
        <p14:creationId xmlns:p14="http://schemas.microsoft.com/office/powerpoint/2010/main" val="3259785748"/>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Types of unemployment</a:t>
            </a:r>
          </a:p>
        </p:txBody>
      </p:sp>
      <p:sp>
        <p:nvSpPr>
          <p:cNvPr id="136196" name="Text Box 3"/>
          <p:cNvSpPr txBox="1">
            <a:spLocks noChangeArrowheads="1"/>
          </p:cNvSpPr>
          <p:nvPr/>
        </p:nvSpPr>
        <p:spPr bwMode="auto">
          <a:xfrm>
            <a:off x="429359" y="1878331"/>
            <a:ext cx="7432141" cy="30491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dirty="0">
              <a:solidFill>
                <a:srgbClr val="000000"/>
              </a:solidFill>
            </a:endParaRPr>
          </a:p>
          <a:p>
            <a:pPr eaLnBrk="1" hangingPunct="1">
              <a:buClrTx/>
              <a:buFontTx/>
              <a:buNone/>
            </a:pPr>
            <a:r>
              <a:rPr lang="de-DE" sz="2400" b="1">
                <a:solidFill>
                  <a:srgbClr val="000000"/>
                </a:solidFill>
              </a:rPr>
              <a:t>Short-term:</a:t>
            </a:r>
            <a:r>
              <a:rPr lang="de-DE" sz="2400" b="1" dirty="0">
                <a:solidFill>
                  <a:srgbClr val="000000"/>
                </a:solidFill>
              </a:rPr>
              <a:t>	</a:t>
            </a:r>
            <a:r>
              <a:rPr lang="de-DE" sz="2400" b="1">
                <a:solidFill>
                  <a:srgbClr val="000000"/>
                </a:solidFill>
              </a:rPr>
              <a:t>	seasonal and frictional unemployment</a:t>
            </a:r>
            <a:endParaRPr lang="de-DE" sz="2400" b="1" dirty="0">
              <a:solidFill>
                <a:srgbClr val="000000"/>
              </a:solidFill>
            </a:endParaRPr>
          </a:p>
          <a:p>
            <a:pPr eaLnBrk="1" hangingPunct="1">
              <a:buClrTx/>
              <a:buFontTx/>
              <a:buNone/>
            </a:pPr>
            <a:endParaRPr lang="de-DE" sz="2400" b="1" dirty="0">
              <a:solidFill>
                <a:srgbClr val="000000"/>
              </a:solidFill>
            </a:endParaRPr>
          </a:p>
          <a:p>
            <a:pPr eaLnBrk="1" hangingPunct="1">
              <a:buClrTx/>
              <a:buFontTx/>
              <a:buNone/>
            </a:pPr>
            <a:r>
              <a:rPr lang="de-DE" sz="2400" b="1">
                <a:solidFill>
                  <a:srgbClr val="000000"/>
                </a:solidFill>
              </a:rPr>
              <a:t>Medium-term:	cyclical unemployment</a:t>
            </a:r>
            <a:endParaRPr lang="de-DE" sz="2400" b="1" dirty="0">
              <a:solidFill>
                <a:srgbClr val="000000"/>
              </a:solidFill>
            </a:endParaRPr>
          </a:p>
          <a:p>
            <a:pPr eaLnBrk="1" hangingPunct="1">
              <a:buClrTx/>
              <a:buFontTx/>
              <a:buNone/>
            </a:pPr>
            <a:endParaRPr lang="de-DE" sz="2400" b="1" dirty="0">
              <a:solidFill>
                <a:srgbClr val="000000"/>
              </a:solidFill>
            </a:endParaRPr>
          </a:p>
          <a:p>
            <a:pPr eaLnBrk="1" hangingPunct="1">
              <a:buClrTx/>
              <a:buFontTx/>
              <a:buNone/>
            </a:pPr>
            <a:r>
              <a:rPr lang="de-DE" sz="2400" b="1">
                <a:solidFill>
                  <a:srgbClr val="000000"/>
                </a:solidFill>
              </a:rPr>
              <a:t>Long-term:</a:t>
            </a:r>
            <a:r>
              <a:rPr lang="de-DE" sz="2400" b="1" dirty="0">
                <a:solidFill>
                  <a:srgbClr val="000000"/>
                </a:solidFill>
              </a:rPr>
              <a:t>	</a:t>
            </a:r>
            <a:r>
              <a:rPr lang="de-DE" sz="2400" b="1">
                <a:solidFill>
                  <a:srgbClr val="000000"/>
                </a:solidFill>
              </a:rPr>
              <a:t>	structural unemployment</a:t>
            </a:r>
          </a:p>
          <a:p>
            <a:pPr eaLnBrk="1" hangingPunct="1">
              <a:buClrTx/>
              <a:buFontTx/>
              <a:buNone/>
            </a:pPr>
            <a:endParaRPr lang="de-DE" sz="2400" dirty="0">
              <a:solidFill>
                <a:srgbClr val="000000"/>
              </a:solidFill>
            </a:endParaRPr>
          </a:p>
          <a:p>
            <a:pPr eaLnBrk="1" hangingPunct="1">
              <a:buClrTx/>
              <a:buFontTx/>
              <a:buNone/>
            </a:pPr>
            <a:endParaRPr lang="de-DE" sz="2400" dirty="0">
              <a:solidFill>
                <a:srgbClr val="000000"/>
              </a:solidFill>
            </a:endParaRPr>
          </a:p>
        </p:txBody>
      </p:sp>
      <p:sp>
        <p:nvSpPr>
          <p:cNvPr id="7" name="Rechteck 6">
            <a:extLst>
              <a:ext uri="{FF2B5EF4-FFF2-40B4-BE49-F238E27FC236}">
                <a16:creationId xmlns:a16="http://schemas.microsoft.com/office/drawing/2014/main" id="{1F8AB83E-378F-435D-8DA0-08CAA654C95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68255002"/>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9"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Short term unemployment</a:t>
            </a:r>
          </a:p>
        </p:txBody>
      </p:sp>
      <p:sp>
        <p:nvSpPr>
          <p:cNvPr id="137220" name="Text Box 3"/>
          <p:cNvSpPr txBox="1">
            <a:spLocks noChangeArrowheads="1"/>
          </p:cNvSpPr>
          <p:nvPr/>
        </p:nvSpPr>
        <p:spPr bwMode="auto">
          <a:xfrm>
            <a:off x="600984" y="842586"/>
            <a:ext cx="8088621" cy="58499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b="1">
                <a:solidFill>
                  <a:schemeClr val="tx1"/>
                </a:solidFill>
              </a:rPr>
              <a:t>seasonal unemployment:</a:t>
            </a:r>
            <a:endParaRPr lang="de-DE" b="1" dirty="0">
              <a:solidFill>
                <a:schemeClr val="tx1"/>
              </a:solidFill>
            </a:endParaRPr>
          </a:p>
          <a:p>
            <a:pPr marL="342900" indent="-342900" eaLnBrk="1" hangingPunct="1">
              <a:buFont typeface="Arial" panose="020B0604020202020204" pitchFamily="34" charset="0"/>
              <a:buChar char="•"/>
            </a:pPr>
            <a:r>
              <a:rPr lang="de-DE">
                <a:solidFill>
                  <a:schemeClr val="tx1"/>
                </a:solidFill>
              </a:rPr>
              <a:t>Fluctuation in production during a year i.e. in theagricultural sector or the construction sector </a:t>
            </a:r>
          </a:p>
          <a:p>
            <a:pPr marL="342900" indent="-342900" eaLnBrk="1" hangingPunct="1">
              <a:buFont typeface="Arial" panose="020B0604020202020204" pitchFamily="34" charset="0"/>
              <a:buChar char="•"/>
            </a:pPr>
            <a:r>
              <a:rPr lang="de-DE">
                <a:solidFill>
                  <a:schemeClr val="tx1"/>
                </a:solidFill>
              </a:rPr>
              <a:t>Fuctuations in demand during the year i.e. in Tourism sector because of the weather or because of school holidays</a:t>
            </a:r>
            <a:endParaRPr lang="de-DE" dirty="0">
              <a:solidFill>
                <a:schemeClr val="tx1"/>
              </a:solidFill>
            </a:endParaRPr>
          </a:p>
          <a:p>
            <a:pPr marL="342900" indent="-342900" eaLnBrk="1" hangingPunct="1">
              <a:buFont typeface="Arial" panose="020B0604020202020204" pitchFamily="34" charset="0"/>
              <a:buChar char="•"/>
            </a:pPr>
            <a:r>
              <a:rPr lang="de-DE">
                <a:solidFill>
                  <a:schemeClr val="tx1"/>
                </a:solidFill>
              </a:rPr>
              <a:t>Hiring cycles</a:t>
            </a:r>
            <a:endParaRPr lang="de-DE" dirty="0">
              <a:solidFill>
                <a:schemeClr val="tx1"/>
              </a:solidFill>
            </a:endParaRPr>
          </a:p>
          <a:p>
            <a:pPr eaLnBrk="1" hangingPunct="1"/>
            <a:endParaRPr lang="de-DE" dirty="0">
              <a:solidFill>
                <a:schemeClr val="tx1"/>
              </a:solidFill>
            </a:endParaRPr>
          </a:p>
          <a:p>
            <a:pPr eaLnBrk="1" hangingPunct="1"/>
            <a:endParaRPr lang="de-DE" dirty="0">
              <a:solidFill>
                <a:schemeClr val="tx1"/>
              </a:solidFill>
            </a:endParaRPr>
          </a:p>
          <a:p>
            <a:pPr eaLnBrk="1" hangingPunct="1"/>
            <a:r>
              <a:rPr lang="de-DE" b="1">
                <a:solidFill>
                  <a:srgbClr val="000000"/>
                </a:solidFill>
              </a:rPr>
              <a:t>frictional unemployment </a:t>
            </a:r>
            <a:r>
              <a:rPr lang="de-DE" b="1">
                <a:solidFill>
                  <a:schemeClr val="tx1"/>
                </a:solidFill>
              </a:rPr>
              <a:t>:</a:t>
            </a:r>
            <a:endParaRPr lang="de-DE" b="1" dirty="0">
              <a:solidFill>
                <a:schemeClr val="tx1"/>
              </a:solidFill>
            </a:endParaRPr>
          </a:p>
          <a:p>
            <a:pPr eaLnBrk="1" hangingPunct="1"/>
            <a:endParaRPr lang="de-DE" b="1" dirty="0">
              <a:solidFill>
                <a:schemeClr val="tx1"/>
              </a:solidFill>
            </a:endParaRPr>
          </a:p>
          <a:p>
            <a:pPr eaLnBrk="1" hangingPunct="1"/>
            <a:r>
              <a:rPr lang="de-DE">
                <a:solidFill>
                  <a:schemeClr val="tx1"/>
                </a:solidFill>
              </a:rPr>
              <a:t>Incomplete information in the labour market causes a mismatch between job seeking poeple and poeple seeking enterprises</a:t>
            </a:r>
          </a:p>
          <a:p>
            <a:pPr eaLnBrk="1" hangingPunct="1"/>
            <a:endParaRPr lang="de-DE">
              <a:solidFill>
                <a:schemeClr val="tx1"/>
              </a:solidFill>
            </a:endParaRPr>
          </a:p>
          <a:p>
            <a:pPr marL="800100" lvl="1" indent="-342900" eaLnBrk="1" hangingPunct="1">
              <a:buFont typeface="Symbol" panose="05050102010706020507" pitchFamily="18" charset="2"/>
              <a:buChar char="-"/>
            </a:pPr>
            <a:r>
              <a:rPr lang="de-DE">
                <a:solidFill>
                  <a:schemeClr val="tx1"/>
                </a:solidFill>
              </a:rPr>
              <a:t>Transition time between on job and another new job</a:t>
            </a:r>
          </a:p>
          <a:p>
            <a:pPr marL="800100" lvl="1" indent="-342900" eaLnBrk="1" hangingPunct="1">
              <a:buFont typeface="Symbol" panose="05050102010706020507" pitchFamily="18" charset="2"/>
              <a:buChar char="-"/>
            </a:pPr>
            <a:r>
              <a:rPr lang="de-DE">
                <a:solidFill>
                  <a:schemeClr val="tx1"/>
                </a:solidFill>
              </a:rPr>
              <a:t>Additional time because of moving from one location to another</a:t>
            </a:r>
            <a:endParaRPr lang="de-DE" dirty="0">
              <a:solidFill>
                <a:schemeClr val="tx1"/>
              </a:solidFill>
            </a:endParaRPr>
          </a:p>
          <a:p>
            <a:pPr eaLnBrk="1" hangingPunct="1"/>
            <a:endParaRPr lang="de-DE" dirty="0">
              <a:solidFill>
                <a:schemeClr val="tx1"/>
              </a:solidFill>
            </a:endParaRPr>
          </a:p>
        </p:txBody>
      </p:sp>
      <p:sp>
        <p:nvSpPr>
          <p:cNvPr id="5" name="Rechteck 4">
            <a:extLst>
              <a:ext uri="{FF2B5EF4-FFF2-40B4-BE49-F238E27FC236}">
                <a16:creationId xmlns:a16="http://schemas.microsoft.com/office/drawing/2014/main" id="{5B5D9D03-2113-46A4-A8A4-56CA1630ECC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9177100"/>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2"/>
          <p:cNvSpPr>
            <a:spLocks noChangeArrowheads="1"/>
          </p:cNvSpPr>
          <p:nvPr/>
        </p:nvSpPr>
        <p:spPr bwMode="auto">
          <a:xfrm>
            <a:off x="4392614" y="215752"/>
            <a:ext cx="627538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Medium- and long-term unemployment</a:t>
            </a:r>
          </a:p>
        </p:txBody>
      </p:sp>
      <p:sp>
        <p:nvSpPr>
          <p:cNvPr id="138244" name="Text Box 3"/>
          <p:cNvSpPr txBox="1">
            <a:spLocks noChangeArrowheads="1"/>
          </p:cNvSpPr>
          <p:nvPr/>
        </p:nvSpPr>
        <p:spPr bwMode="auto">
          <a:xfrm>
            <a:off x="6726" y="604352"/>
            <a:ext cx="8895227" cy="51728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b="1" dirty="0" err="1">
                <a:solidFill>
                  <a:schemeClr val="tx1"/>
                </a:solidFill>
              </a:rPr>
              <a:t>Cyclical</a:t>
            </a:r>
            <a:r>
              <a:rPr lang="de-DE" b="1" dirty="0">
                <a:solidFill>
                  <a:schemeClr val="tx1"/>
                </a:solidFill>
              </a:rPr>
              <a:t> </a:t>
            </a:r>
            <a:r>
              <a:rPr lang="de-DE" b="1" dirty="0" err="1">
                <a:solidFill>
                  <a:schemeClr val="tx1"/>
                </a:solidFill>
              </a:rPr>
              <a:t>unemployment</a:t>
            </a:r>
            <a:r>
              <a:rPr lang="de-DE" b="1" dirty="0">
                <a:solidFill>
                  <a:schemeClr val="tx1"/>
                </a:solidFill>
              </a:rPr>
              <a:t>:</a:t>
            </a:r>
          </a:p>
          <a:p>
            <a:pPr eaLnBrk="1" hangingPunct="1">
              <a:buFontTx/>
              <a:buNone/>
            </a:pPr>
            <a:r>
              <a:rPr lang="de-DE" dirty="0" err="1">
                <a:solidFill>
                  <a:schemeClr val="tx1"/>
                </a:solidFill>
              </a:rPr>
              <a:t>Within</a:t>
            </a:r>
            <a:r>
              <a:rPr lang="de-DE" dirty="0">
                <a:solidFill>
                  <a:schemeClr val="tx1"/>
                </a:solidFill>
              </a:rPr>
              <a:t> </a:t>
            </a:r>
            <a:r>
              <a:rPr lang="de-DE" dirty="0" err="1">
                <a:solidFill>
                  <a:schemeClr val="tx1"/>
                </a:solidFill>
              </a:rPr>
              <a:t>the</a:t>
            </a:r>
            <a:r>
              <a:rPr lang="de-DE" dirty="0">
                <a:solidFill>
                  <a:schemeClr val="tx1"/>
                </a:solidFill>
              </a:rPr>
              <a:t> </a:t>
            </a:r>
            <a:r>
              <a:rPr lang="de-DE" dirty="0" err="1">
                <a:solidFill>
                  <a:schemeClr val="tx1"/>
                </a:solidFill>
              </a:rPr>
              <a:t>business</a:t>
            </a:r>
            <a:r>
              <a:rPr lang="de-DE" dirty="0">
                <a:solidFill>
                  <a:schemeClr val="tx1"/>
                </a:solidFill>
              </a:rPr>
              <a:t> </a:t>
            </a:r>
            <a:r>
              <a:rPr lang="de-DE" dirty="0" err="1">
                <a:solidFill>
                  <a:schemeClr val="tx1"/>
                </a:solidFill>
              </a:rPr>
              <a:t>cycle</a:t>
            </a:r>
            <a:r>
              <a:rPr lang="de-DE" dirty="0">
                <a:solidFill>
                  <a:schemeClr val="tx1"/>
                </a:solidFill>
              </a:rPr>
              <a:t> </a:t>
            </a:r>
            <a:r>
              <a:rPr lang="de-DE" dirty="0" err="1">
                <a:solidFill>
                  <a:schemeClr val="tx1"/>
                </a:solidFill>
              </a:rPr>
              <a:t>we</a:t>
            </a:r>
            <a:r>
              <a:rPr lang="de-DE" dirty="0">
                <a:solidFill>
                  <a:schemeClr val="tx1"/>
                </a:solidFill>
              </a:rPr>
              <a:t> </a:t>
            </a:r>
            <a:r>
              <a:rPr lang="de-DE" dirty="0" err="1">
                <a:solidFill>
                  <a:schemeClr val="tx1"/>
                </a:solidFill>
              </a:rPr>
              <a:t>have</a:t>
            </a:r>
            <a:r>
              <a:rPr lang="de-DE" dirty="0">
                <a:solidFill>
                  <a:schemeClr val="tx1"/>
                </a:solidFill>
              </a:rPr>
              <a:t> an </a:t>
            </a:r>
            <a:r>
              <a:rPr lang="de-DE" dirty="0" err="1">
                <a:solidFill>
                  <a:schemeClr val="tx1"/>
                </a:solidFill>
              </a:rPr>
              <a:t>under</a:t>
            </a:r>
            <a:r>
              <a:rPr lang="de-DE" dirty="0">
                <a:solidFill>
                  <a:schemeClr val="tx1"/>
                </a:solidFill>
              </a:rPr>
              <a:t> </a:t>
            </a:r>
            <a:r>
              <a:rPr lang="de-DE" dirty="0" err="1">
                <a:solidFill>
                  <a:schemeClr val="tx1"/>
                </a:solidFill>
              </a:rPr>
              <a:t>utilization</a:t>
            </a:r>
            <a:r>
              <a:rPr lang="de-DE" dirty="0">
                <a:solidFill>
                  <a:schemeClr val="tx1"/>
                </a:solidFill>
              </a:rPr>
              <a:t> </a:t>
            </a:r>
            <a:r>
              <a:rPr lang="de-DE" dirty="0" err="1">
                <a:solidFill>
                  <a:schemeClr val="tx1"/>
                </a:solidFill>
              </a:rPr>
              <a:t>of</a:t>
            </a:r>
            <a:r>
              <a:rPr lang="de-DE" dirty="0">
                <a:solidFill>
                  <a:schemeClr val="tx1"/>
                </a:solidFill>
              </a:rPr>
              <a:t> potential </a:t>
            </a:r>
            <a:r>
              <a:rPr lang="de-DE" dirty="0" err="1">
                <a:solidFill>
                  <a:schemeClr val="tx1"/>
                </a:solidFill>
              </a:rPr>
              <a:t>output</a:t>
            </a:r>
            <a:r>
              <a:rPr lang="de-DE" dirty="0">
                <a:solidFill>
                  <a:schemeClr val="tx1"/>
                </a:solidFill>
              </a:rPr>
              <a:t> </a:t>
            </a:r>
            <a:r>
              <a:rPr lang="de-DE" dirty="0">
                <a:solidFill>
                  <a:schemeClr val="tx1"/>
                </a:solidFill>
                <a:cs typeface="Times New Roman" pitchFamily="18" charset="0"/>
              </a:rPr>
              <a:t>→ </a:t>
            </a:r>
            <a:r>
              <a:rPr lang="de-DE" dirty="0" err="1">
                <a:solidFill>
                  <a:schemeClr val="tx1"/>
                </a:solidFill>
                <a:cs typeface="Times New Roman" pitchFamily="18" charset="0"/>
              </a:rPr>
              <a:t>causing</a:t>
            </a:r>
            <a:r>
              <a:rPr lang="de-DE" dirty="0">
                <a:solidFill>
                  <a:schemeClr val="tx1"/>
                </a:solidFill>
                <a:cs typeface="Times New Roman" pitchFamily="18" charset="0"/>
              </a:rPr>
              <a:t> a </a:t>
            </a:r>
            <a:r>
              <a:rPr lang="de-DE" dirty="0" err="1">
                <a:solidFill>
                  <a:schemeClr val="tx1"/>
                </a:solidFill>
                <a:cs typeface="Times New Roman" pitchFamily="18" charset="0"/>
              </a:rPr>
              <a:t>decrease</a:t>
            </a:r>
            <a:r>
              <a:rPr lang="de-DE" dirty="0">
                <a:solidFill>
                  <a:schemeClr val="tx1"/>
                </a:solidFill>
                <a:cs typeface="Times New Roman" pitchFamily="18" charset="0"/>
              </a:rPr>
              <a:t> in </a:t>
            </a:r>
            <a:r>
              <a:rPr lang="de-DE" dirty="0" err="1">
                <a:solidFill>
                  <a:schemeClr val="tx1"/>
                </a:solidFill>
                <a:cs typeface="Times New Roman" pitchFamily="18" charset="0"/>
              </a:rPr>
              <a:t>labor</a:t>
            </a:r>
            <a:r>
              <a:rPr lang="de-DE" dirty="0">
                <a:solidFill>
                  <a:schemeClr val="tx1"/>
                </a:solidFill>
                <a:cs typeface="Times New Roman" pitchFamily="18" charset="0"/>
              </a:rPr>
              <a:t> </a:t>
            </a:r>
            <a:r>
              <a:rPr lang="de-DE" dirty="0" err="1">
                <a:solidFill>
                  <a:schemeClr val="tx1"/>
                </a:solidFill>
                <a:cs typeface="Times New Roman" pitchFamily="18" charset="0"/>
              </a:rPr>
              <a:t>demand</a:t>
            </a:r>
            <a:endParaRPr lang="de-DE" dirty="0">
              <a:solidFill>
                <a:schemeClr val="tx1"/>
              </a:solidFill>
              <a:cs typeface="Times New Roman" pitchFamily="18" charset="0"/>
            </a:endParaRPr>
          </a:p>
          <a:p>
            <a:pPr eaLnBrk="1" hangingPunct="1">
              <a:buFontTx/>
              <a:buNone/>
            </a:pPr>
            <a:endParaRPr lang="de-DE" dirty="0">
              <a:solidFill>
                <a:schemeClr val="tx1"/>
              </a:solidFill>
            </a:endParaRPr>
          </a:p>
          <a:p>
            <a:pPr eaLnBrk="1" hangingPunct="1"/>
            <a:r>
              <a:rPr lang="de-DE" b="1" dirty="0" err="1">
                <a:solidFill>
                  <a:schemeClr val="tx1"/>
                </a:solidFill>
              </a:rPr>
              <a:t>Structural</a:t>
            </a:r>
            <a:r>
              <a:rPr lang="de-DE" b="1" dirty="0">
                <a:solidFill>
                  <a:schemeClr val="tx1"/>
                </a:solidFill>
              </a:rPr>
              <a:t> </a:t>
            </a:r>
            <a:r>
              <a:rPr lang="de-DE" b="1" dirty="0" err="1">
                <a:solidFill>
                  <a:schemeClr val="tx1"/>
                </a:solidFill>
              </a:rPr>
              <a:t>unemployment</a:t>
            </a:r>
            <a:r>
              <a:rPr lang="de-DE" b="1" dirty="0">
                <a:solidFill>
                  <a:schemeClr val="tx1"/>
                </a:solidFill>
              </a:rPr>
              <a:t> :</a:t>
            </a:r>
          </a:p>
          <a:p>
            <a:pPr eaLnBrk="1" hangingPunct="1"/>
            <a:endParaRPr lang="de-DE" b="1" dirty="0">
              <a:solidFill>
                <a:schemeClr val="tx1"/>
              </a:solidFill>
            </a:endParaRPr>
          </a:p>
          <a:p>
            <a:pPr eaLnBrk="1" hangingPunct="1">
              <a:buFontTx/>
              <a:buChar char="•"/>
            </a:pPr>
            <a:r>
              <a:rPr lang="de-DE" dirty="0">
                <a:solidFill>
                  <a:schemeClr val="tx1"/>
                </a:solidFill>
              </a:rPr>
              <a:t> </a:t>
            </a:r>
            <a:r>
              <a:rPr lang="de-DE" dirty="0" err="1">
                <a:solidFill>
                  <a:schemeClr val="tx1"/>
                </a:solidFill>
              </a:rPr>
              <a:t>Sectoral</a:t>
            </a:r>
            <a:r>
              <a:rPr lang="de-DE" dirty="0">
                <a:solidFill>
                  <a:schemeClr val="tx1"/>
                </a:solidFill>
              </a:rPr>
              <a:t> </a:t>
            </a:r>
            <a:r>
              <a:rPr lang="de-DE" dirty="0" err="1">
                <a:solidFill>
                  <a:schemeClr val="tx1"/>
                </a:solidFill>
              </a:rPr>
              <a:t>change</a:t>
            </a:r>
            <a:r>
              <a:rPr lang="de-DE" dirty="0">
                <a:solidFill>
                  <a:schemeClr val="tx1"/>
                </a:solidFill>
              </a:rPr>
              <a:t>, i.e. legislative </a:t>
            </a:r>
            <a:r>
              <a:rPr lang="de-DE" dirty="0" err="1">
                <a:solidFill>
                  <a:schemeClr val="tx1"/>
                </a:solidFill>
              </a:rPr>
              <a:t>amendment</a:t>
            </a:r>
            <a:r>
              <a:rPr lang="de-DE" dirty="0">
                <a:solidFill>
                  <a:schemeClr val="tx1"/>
                </a:solidFill>
              </a:rPr>
              <a:t> (Change in Energy </a:t>
            </a:r>
            <a:r>
              <a:rPr lang="de-DE" dirty="0" err="1">
                <a:solidFill>
                  <a:schemeClr val="tx1"/>
                </a:solidFill>
              </a:rPr>
              <a:t>politics</a:t>
            </a:r>
            <a:r>
              <a:rPr lang="de-DE" dirty="0">
                <a:solidFill>
                  <a:schemeClr val="tx1"/>
                </a:solidFill>
              </a:rPr>
              <a:t>)</a:t>
            </a:r>
          </a:p>
          <a:p>
            <a:pPr eaLnBrk="1" hangingPunct="1">
              <a:buFontTx/>
              <a:buNone/>
            </a:pPr>
            <a:r>
              <a:rPr lang="de-DE" dirty="0">
                <a:solidFill>
                  <a:schemeClr val="tx1"/>
                </a:solidFill>
              </a:rPr>
              <a:t>            					     →  </a:t>
            </a:r>
            <a:r>
              <a:rPr lang="de-DE" dirty="0" err="1">
                <a:solidFill>
                  <a:schemeClr val="tx1"/>
                </a:solidFill>
              </a:rPr>
              <a:t>job</a:t>
            </a:r>
            <a:r>
              <a:rPr lang="de-DE" dirty="0">
                <a:solidFill>
                  <a:schemeClr val="tx1"/>
                </a:solidFill>
              </a:rPr>
              <a:t> </a:t>
            </a:r>
            <a:r>
              <a:rPr lang="de-DE" dirty="0" err="1">
                <a:solidFill>
                  <a:schemeClr val="tx1"/>
                </a:solidFill>
              </a:rPr>
              <a:t>loss</a:t>
            </a:r>
            <a:r>
              <a:rPr lang="de-DE" dirty="0">
                <a:solidFill>
                  <a:schemeClr val="tx1"/>
                </a:solidFill>
              </a:rPr>
              <a:t> in </a:t>
            </a:r>
            <a:r>
              <a:rPr lang="de-DE" dirty="0" err="1">
                <a:solidFill>
                  <a:schemeClr val="tx1"/>
                </a:solidFill>
              </a:rPr>
              <a:t>the</a:t>
            </a:r>
            <a:r>
              <a:rPr lang="de-DE" dirty="0">
                <a:solidFill>
                  <a:schemeClr val="tx1"/>
                </a:solidFill>
              </a:rPr>
              <a:t> </a:t>
            </a:r>
            <a:r>
              <a:rPr lang="de-DE" dirty="0" err="1">
                <a:solidFill>
                  <a:schemeClr val="tx1"/>
                </a:solidFill>
              </a:rPr>
              <a:t>coal</a:t>
            </a:r>
            <a:r>
              <a:rPr lang="de-DE" dirty="0">
                <a:solidFill>
                  <a:schemeClr val="tx1"/>
                </a:solidFill>
              </a:rPr>
              <a:t> </a:t>
            </a:r>
            <a:r>
              <a:rPr lang="de-DE" dirty="0" err="1">
                <a:solidFill>
                  <a:schemeClr val="tx1"/>
                </a:solidFill>
              </a:rPr>
              <a:t>industry</a:t>
            </a:r>
            <a:r>
              <a:rPr lang="de-DE" dirty="0">
                <a:solidFill>
                  <a:schemeClr val="tx1"/>
                </a:solidFill>
              </a:rPr>
              <a:t> </a:t>
            </a:r>
            <a:r>
              <a:rPr lang="de-DE" dirty="0" err="1">
                <a:solidFill>
                  <a:schemeClr val="tx1"/>
                </a:solidFill>
              </a:rPr>
              <a:t>or</a:t>
            </a:r>
            <a:r>
              <a:rPr lang="de-DE" dirty="0">
                <a:solidFill>
                  <a:schemeClr val="tx1"/>
                </a:solidFill>
              </a:rPr>
              <a:t> </a:t>
            </a:r>
            <a:r>
              <a:rPr lang="de-DE" dirty="0" err="1">
                <a:solidFill>
                  <a:schemeClr val="tx1"/>
                </a:solidFill>
              </a:rPr>
              <a:t>the</a:t>
            </a:r>
            <a:r>
              <a:rPr lang="de-DE" dirty="0">
                <a:solidFill>
                  <a:schemeClr val="tx1"/>
                </a:solidFill>
              </a:rPr>
              <a:t> </a:t>
            </a:r>
            <a:r>
              <a:rPr lang="de-DE" dirty="0" err="1">
                <a:solidFill>
                  <a:schemeClr val="tx1"/>
                </a:solidFill>
              </a:rPr>
              <a:t>nuclear</a:t>
            </a:r>
            <a:r>
              <a:rPr lang="de-DE" dirty="0">
                <a:solidFill>
                  <a:schemeClr val="tx1"/>
                </a:solidFill>
              </a:rPr>
              <a:t> 								    </a:t>
            </a:r>
            <a:r>
              <a:rPr lang="de-DE" dirty="0" err="1">
                <a:solidFill>
                  <a:schemeClr val="tx1"/>
                </a:solidFill>
              </a:rPr>
              <a:t>sector</a:t>
            </a:r>
            <a:endParaRPr lang="de-DE" dirty="0">
              <a:solidFill>
                <a:schemeClr val="tx1"/>
              </a:solidFill>
            </a:endParaRPr>
          </a:p>
          <a:p>
            <a:pPr eaLnBrk="1" hangingPunct="1">
              <a:buFontTx/>
              <a:buChar char="•"/>
            </a:pPr>
            <a:r>
              <a:rPr lang="de-DE" dirty="0">
                <a:solidFill>
                  <a:schemeClr val="tx1"/>
                </a:solidFill>
              </a:rPr>
              <a:t> Technological </a:t>
            </a:r>
            <a:r>
              <a:rPr lang="de-DE" dirty="0" err="1">
                <a:solidFill>
                  <a:schemeClr val="tx1"/>
                </a:solidFill>
              </a:rPr>
              <a:t>change</a:t>
            </a:r>
            <a:r>
              <a:rPr lang="de-DE" dirty="0">
                <a:solidFill>
                  <a:schemeClr val="tx1"/>
                </a:solidFill>
              </a:rPr>
              <a:t>, i.e. </a:t>
            </a:r>
            <a:r>
              <a:rPr lang="de-DE" dirty="0" err="1">
                <a:solidFill>
                  <a:schemeClr val="tx1"/>
                </a:solidFill>
              </a:rPr>
              <a:t>digitalization</a:t>
            </a:r>
            <a:r>
              <a:rPr lang="de-DE" dirty="0">
                <a:solidFill>
                  <a:schemeClr val="tx1"/>
                </a:solidFill>
              </a:rPr>
              <a:t> </a:t>
            </a:r>
            <a:r>
              <a:rPr lang="de-DE" dirty="0" err="1">
                <a:solidFill>
                  <a:schemeClr val="tx1"/>
                </a:solidFill>
              </a:rPr>
              <a:t>of</a:t>
            </a:r>
            <a:r>
              <a:rPr lang="de-DE" dirty="0">
                <a:solidFill>
                  <a:schemeClr val="tx1"/>
                </a:solidFill>
              </a:rPr>
              <a:t> </a:t>
            </a:r>
            <a:r>
              <a:rPr lang="de-DE" dirty="0" err="1">
                <a:solidFill>
                  <a:schemeClr val="tx1"/>
                </a:solidFill>
              </a:rPr>
              <a:t>many</a:t>
            </a:r>
            <a:r>
              <a:rPr lang="de-DE" dirty="0">
                <a:solidFill>
                  <a:schemeClr val="tx1"/>
                </a:solidFill>
              </a:rPr>
              <a:t> </a:t>
            </a:r>
            <a:r>
              <a:rPr lang="de-DE" dirty="0" err="1">
                <a:solidFill>
                  <a:schemeClr val="tx1"/>
                </a:solidFill>
              </a:rPr>
              <a:t>process</a:t>
            </a:r>
            <a:r>
              <a:rPr lang="de-DE" dirty="0">
                <a:solidFill>
                  <a:schemeClr val="tx1"/>
                </a:solidFill>
              </a:rPr>
              <a:t> will </a:t>
            </a:r>
            <a:r>
              <a:rPr lang="de-DE" dirty="0" err="1">
                <a:solidFill>
                  <a:schemeClr val="tx1"/>
                </a:solidFill>
              </a:rPr>
              <a:t>change</a:t>
            </a:r>
            <a:r>
              <a:rPr lang="de-DE" dirty="0">
                <a:solidFill>
                  <a:schemeClr val="tx1"/>
                </a:solidFill>
              </a:rPr>
              <a:t> </a:t>
            </a:r>
            <a:r>
              <a:rPr lang="de-DE" dirty="0" err="1">
                <a:solidFill>
                  <a:schemeClr val="tx1"/>
                </a:solidFill>
              </a:rPr>
              <a:t>the</a:t>
            </a:r>
            <a:r>
              <a:rPr lang="de-DE" dirty="0">
                <a:solidFill>
                  <a:schemeClr val="tx1"/>
                </a:solidFill>
              </a:rPr>
              <a:t> 								 </a:t>
            </a:r>
            <a:r>
              <a:rPr lang="de-DE" dirty="0" err="1">
                <a:solidFill>
                  <a:schemeClr val="tx1"/>
                </a:solidFill>
              </a:rPr>
              <a:t>labor</a:t>
            </a:r>
            <a:r>
              <a:rPr lang="de-DE" dirty="0">
                <a:solidFill>
                  <a:schemeClr val="tx1"/>
                </a:solidFill>
              </a:rPr>
              <a:t> </a:t>
            </a:r>
            <a:r>
              <a:rPr lang="de-DE" dirty="0" err="1">
                <a:solidFill>
                  <a:schemeClr val="tx1"/>
                </a:solidFill>
              </a:rPr>
              <a:t>market</a:t>
            </a:r>
            <a:r>
              <a:rPr lang="de-DE" dirty="0">
                <a:solidFill>
                  <a:schemeClr val="tx1"/>
                </a:solidFill>
              </a:rPr>
              <a:t> </a:t>
            </a:r>
            <a:r>
              <a:rPr lang="de-DE" dirty="0" err="1">
                <a:solidFill>
                  <a:schemeClr val="tx1"/>
                </a:solidFill>
              </a:rPr>
              <a:t>dramatically</a:t>
            </a:r>
            <a:r>
              <a:rPr lang="de-DE" dirty="0">
                <a:solidFill>
                  <a:schemeClr val="tx1"/>
                </a:solidFill>
              </a:rPr>
              <a:t> (i.e. AI)</a:t>
            </a:r>
          </a:p>
          <a:p>
            <a:pPr marL="3200400" lvl="7" indent="0" eaLnBrk="1" hangingPunct="1"/>
            <a:r>
              <a:rPr lang="de-DE" dirty="0">
                <a:solidFill>
                  <a:schemeClr val="tx1"/>
                </a:solidFill>
              </a:rPr>
              <a:t> → </a:t>
            </a:r>
            <a:r>
              <a:rPr lang="de-DE" dirty="0" err="1">
                <a:solidFill>
                  <a:schemeClr val="tx1"/>
                </a:solidFill>
              </a:rPr>
              <a:t>new</a:t>
            </a:r>
            <a:r>
              <a:rPr lang="de-DE" dirty="0">
                <a:solidFill>
                  <a:schemeClr val="tx1"/>
                </a:solidFill>
              </a:rPr>
              <a:t> </a:t>
            </a:r>
            <a:r>
              <a:rPr lang="de-DE" dirty="0" err="1">
                <a:solidFill>
                  <a:schemeClr val="tx1"/>
                </a:solidFill>
              </a:rPr>
              <a:t>skills</a:t>
            </a:r>
            <a:r>
              <a:rPr lang="de-DE" dirty="0">
                <a:solidFill>
                  <a:schemeClr val="tx1"/>
                </a:solidFill>
              </a:rPr>
              <a:t> </a:t>
            </a:r>
            <a:r>
              <a:rPr lang="de-DE" dirty="0" err="1">
                <a:solidFill>
                  <a:schemeClr val="tx1"/>
                </a:solidFill>
              </a:rPr>
              <a:t>are</a:t>
            </a:r>
            <a:r>
              <a:rPr lang="de-DE" dirty="0">
                <a:solidFill>
                  <a:schemeClr val="tx1"/>
                </a:solidFill>
              </a:rPr>
              <a:t> </a:t>
            </a:r>
            <a:r>
              <a:rPr lang="de-DE" dirty="0" err="1">
                <a:solidFill>
                  <a:schemeClr val="tx1"/>
                </a:solidFill>
              </a:rPr>
              <a:t>neede</a:t>
            </a:r>
            <a:r>
              <a:rPr lang="de-DE" dirty="0">
                <a:solidFill>
                  <a:schemeClr val="tx1"/>
                </a:solidFill>
              </a:rPr>
              <a:t> in </a:t>
            </a:r>
            <a:r>
              <a:rPr lang="de-DE" dirty="0" err="1">
                <a:solidFill>
                  <a:schemeClr val="tx1"/>
                </a:solidFill>
              </a:rPr>
              <a:t>the</a:t>
            </a:r>
            <a:r>
              <a:rPr lang="de-DE" dirty="0">
                <a:solidFill>
                  <a:schemeClr val="tx1"/>
                </a:solidFill>
              </a:rPr>
              <a:t> </a:t>
            </a:r>
            <a:r>
              <a:rPr lang="de-DE" dirty="0" err="1">
                <a:solidFill>
                  <a:schemeClr val="tx1"/>
                </a:solidFill>
              </a:rPr>
              <a:t>future</a:t>
            </a:r>
            <a:endParaRPr lang="de-DE" dirty="0">
              <a:solidFill>
                <a:schemeClr val="tx1"/>
              </a:solidFill>
            </a:endParaRPr>
          </a:p>
          <a:p>
            <a:pPr eaLnBrk="1" hangingPunct="1">
              <a:buFontTx/>
              <a:buChar char="•"/>
            </a:pPr>
            <a:endParaRPr lang="de-DE" dirty="0">
              <a:solidFill>
                <a:schemeClr val="tx1"/>
              </a:solidFill>
            </a:endParaRPr>
          </a:p>
          <a:p>
            <a:pPr eaLnBrk="1" hangingPunct="1">
              <a:buFontTx/>
              <a:buChar char="•"/>
            </a:pPr>
            <a:r>
              <a:rPr lang="de-DE" dirty="0">
                <a:solidFill>
                  <a:schemeClr val="tx1"/>
                </a:solidFill>
              </a:rPr>
              <a:t> Regional </a:t>
            </a:r>
            <a:r>
              <a:rPr lang="de-DE" dirty="0" err="1">
                <a:solidFill>
                  <a:schemeClr val="tx1"/>
                </a:solidFill>
              </a:rPr>
              <a:t>descrepancy</a:t>
            </a:r>
            <a:r>
              <a:rPr lang="de-DE" dirty="0">
                <a:solidFill>
                  <a:schemeClr val="tx1"/>
                </a:solidFill>
              </a:rPr>
              <a:t> in </a:t>
            </a:r>
            <a:r>
              <a:rPr lang="de-DE" dirty="0" err="1">
                <a:solidFill>
                  <a:schemeClr val="tx1"/>
                </a:solidFill>
              </a:rPr>
              <a:t>job</a:t>
            </a:r>
            <a:r>
              <a:rPr lang="de-DE" dirty="0">
                <a:solidFill>
                  <a:schemeClr val="tx1"/>
                </a:solidFill>
              </a:rPr>
              <a:t> </a:t>
            </a:r>
            <a:r>
              <a:rPr lang="de-DE" dirty="0" err="1">
                <a:solidFill>
                  <a:schemeClr val="tx1"/>
                </a:solidFill>
              </a:rPr>
              <a:t>demand</a:t>
            </a:r>
            <a:r>
              <a:rPr lang="de-DE" dirty="0">
                <a:solidFill>
                  <a:schemeClr val="tx1"/>
                </a:solidFill>
              </a:rPr>
              <a:t> and </a:t>
            </a:r>
            <a:r>
              <a:rPr lang="de-DE" dirty="0" err="1">
                <a:solidFill>
                  <a:schemeClr val="tx1"/>
                </a:solidFill>
              </a:rPr>
              <a:t>supply</a:t>
            </a:r>
            <a:r>
              <a:rPr lang="de-DE" dirty="0">
                <a:solidFill>
                  <a:schemeClr val="tx1"/>
                </a:solidFill>
              </a:rPr>
              <a:t> </a:t>
            </a:r>
            <a:r>
              <a:rPr lang="de-DE" dirty="0" err="1">
                <a:solidFill>
                  <a:schemeClr val="tx1"/>
                </a:solidFill>
              </a:rPr>
              <a:t>specially</a:t>
            </a:r>
            <a:r>
              <a:rPr lang="de-DE" dirty="0">
                <a:solidFill>
                  <a:schemeClr val="tx1"/>
                </a:solidFill>
              </a:rPr>
              <a:t> </a:t>
            </a:r>
            <a:r>
              <a:rPr lang="de-DE" dirty="0" err="1">
                <a:solidFill>
                  <a:schemeClr val="tx1"/>
                </a:solidFill>
              </a:rPr>
              <a:t>because</a:t>
            </a:r>
            <a:r>
              <a:rPr lang="de-DE" dirty="0">
                <a:solidFill>
                  <a:schemeClr val="tx1"/>
                </a:solidFill>
              </a:rPr>
              <a:t> </a:t>
            </a:r>
            <a:r>
              <a:rPr lang="de-DE" dirty="0" err="1">
                <a:solidFill>
                  <a:schemeClr val="tx1"/>
                </a:solidFill>
              </a:rPr>
              <a:t>of</a:t>
            </a:r>
            <a:r>
              <a:rPr lang="de-DE" dirty="0">
                <a:solidFill>
                  <a:schemeClr val="tx1"/>
                </a:solidFill>
              </a:rPr>
              <a:t> </a:t>
            </a:r>
            <a:r>
              <a:rPr lang="de-DE" dirty="0" err="1">
                <a:solidFill>
                  <a:schemeClr val="tx1"/>
                </a:solidFill>
              </a:rPr>
              <a:t>the</a:t>
            </a:r>
            <a:r>
              <a:rPr lang="de-DE" dirty="0">
                <a:solidFill>
                  <a:schemeClr val="tx1"/>
                </a:solidFill>
              </a:rPr>
              <a:t> 	     	  </a:t>
            </a:r>
            <a:r>
              <a:rPr lang="de-DE" dirty="0" err="1">
                <a:solidFill>
                  <a:schemeClr val="tx1"/>
                </a:solidFill>
              </a:rPr>
              <a:t>demographic</a:t>
            </a:r>
            <a:r>
              <a:rPr lang="de-DE" dirty="0">
                <a:solidFill>
                  <a:schemeClr val="tx1"/>
                </a:solidFill>
              </a:rPr>
              <a:t> </a:t>
            </a:r>
            <a:r>
              <a:rPr lang="de-DE" dirty="0" err="1">
                <a:solidFill>
                  <a:schemeClr val="tx1"/>
                </a:solidFill>
              </a:rPr>
              <a:t>change</a:t>
            </a:r>
            <a:r>
              <a:rPr lang="de-DE" dirty="0">
                <a:solidFill>
                  <a:schemeClr val="tx1"/>
                </a:solidFill>
              </a:rPr>
              <a:t> in </a:t>
            </a:r>
            <a:r>
              <a:rPr lang="de-DE" dirty="0" err="1">
                <a:solidFill>
                  <a:schemeClr val="tx1"/>
                </a:solidFill>
              </a:rPr>
              <a:t>the</a:t>
            </a:r>
            <a:r>
              <a:rPr lang="de-DE" dirty="0">
                <a:solidFill>
                  <a:schemeClr val="tx1"/>
                </a:solidFill>
              </a:rPr>
              <a:t> rural </a:t>
            </a:r>
            <a:r>
              <a:rPr lang="de-DE" dirty="0" err="1">
                <a:solidFill>
                  <a:schemeClr val="tx1"/>
                </a:solidFill>
              </a:rPr>
              <a:t>area</a:t>
            </a:r>
            <a:endParaRPr lang="de-DE" dirty="0">
              <a:solidFill>
                <a:schemeClr val="tx1"/>
              </a:solidFill>
            </a:endParaRPr>
          </a:p>
        </p:txBody>
      </p:sp>
      <p:sp>
        <p:nvSpPr>
          <p:cNvPr id="6" name="Rechteck 5">
            <a:extLst>
              <a:ext uri="{FF2B5EF4-FFF2-40B4-BE49-F238E27FC236}">
                <a16:creationId xmlns:a16="http://schemas.microsoft.com/office/drawing/2014/main" id="{ABFC2558-8065-48C2-9ED2-88FDCE233C9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13187908"/>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Hidden unemployment</a:t>
            </a:r>
          </a:p>
        </p:txBody>
      </p:sp>
      <p:sp>
        <p:nvSpPr>
          <p:cNvPr id="139268" name="Text Box 3"/>
          <p:cNvSpPr txBox="1">
            <a:spLocks noChangeArrowheads="1"/>
          </p:cNvSpPr>
          <p:nvPr/>
        </p:nvSpPr>
        <p:spPr bwMode="auto">
          <a:xfrm>
            <a:off x="1919289" y="1223964"/>
            <a:ext cx="7559675" cy="3418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b="1">
              <a:solidFill>
                <a:srgbClr val="000000"/>
              </a:solidFill>
            </a:endParaRPr>
          </a:p>
          <a:p>
            <a:pPr eaLnBrk="1" hangingPunct="1">
              <a:buClrTx/>
              <a:buFontTx/>
              <a:buChar char="•"/>
            </a:pPr>
            <a:r>
              <a:rPr lang="de-DE" sz="2400">
                <a:solidFill>
                  <a:srgbClr val="000000"/>
                </a:solidFill>
              </a:rPr>
              <a:t> 	People in qualification programs</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Early retirement</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Short time work</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Job creation sheme</a:t>
            </a:r>
          </a:p>
          <a:p>
            <a:pPr eaLnBrk="1" hangingPunct="1">
              <a:buClrTx/>
              <a:buFontTx/>
              <a:buNone/>
            </a:pPr>
            <a:endParaRPr lang="de-DE" sz="2400">
              <a:solidFill>
                <a:srgbClr val="000000"/>
              </a:solidFill>
            </a:endParaRPr>
          </a:p>
        </p:txBody>
      </p:sp>
      <p:sp>
        <p:nvSpPr>
          <p:cNvPr id="4" name="Rechteck 3">
            <a:extLst>
              <a:ext uri="{FF2B5EF4-FFF2-40B4-BE49-F238E27FC236}">
                <a16:creationId xmlns:a16="http://schemas.microsoft.com/office/drawing/2014/main" id="{97A614EA-25C5-473B-AFF4-092B52AC409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34520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2"/>
          <p:cNvSpPr>
            <a:spLocks noChangeArrowheads="1"/>
          </p:cNvSpPr>
          <p:nvPr/>
        </p:nvSpPr>
        <p:spPr bwMode="auto">
          <a:xfrm>
            <a:off x="1759527" y="223372"/>
            <a:ext cx="9608128"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Hidden unemployment Germany</a:t>
            </a:r>
            <a:endParaRPr lang="de-DE" sz="2400" b="1" dirty="0">
              <a:solidFill>
                <a:srgbClr val="000000"/>
              </a:solidFill>
              <a:latin typeface="Sparkasse Rg" pitchFamily="34" charset="0"/>
            </a:endParaRPr>
          </a:p>
        </p:txBody>
      </p:sp>
      <p:sp>
        <p:nvSpPr>
          <p:cNvPr id="140293" name="Text Box 4"/>
          <p:cNvSpPr txBox="1">
            <a:spLocks noChangeArrowheads="1"/>
          </p:cNvSpPr>
          <p:nvPr/>
        </p:nvSpPr>
        <p:spPr bwMode="auto">
          <a:xfrm>
            <a:off x="1611313" y="6235701"/>
            <a:ext cx="1087157"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Source: </a:t>
            </a:r>
            <a:r>
              <a:rPr lang="de-DE" sz="1400" dirty="0"/>
              <a:t>IAB</a:t>
            </a:r>
          </a:p>
        </p:txBody>
      </p:sp>
      <p:sp>
        <p:nvSpPr>
          <p:cNvPr id="6" name="Rechteck 5">
            <a:extLst>
              <a:ext uri="{FF2B5EF4-FFF2-40B4-BE49-F238E27FC236}">
                <a16:creationId xmlns:a16="http://schemas.microsoft.com/office/drawing/2014/main" id="{94B5F575-FEDF-473A-ADBC-0EFD9018348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210A3568-95D1-214E-4A8E-088F7191B0BC}"/>
              </a:ext>
            </a:extLst>
          </p:cNvPr>
          <p:cNvPicPr>
            <a:picLocks noChangeAspect="1"/>
          </p:cNvPicPr>
          <p:nvPr/>
        </p:nvPicPr>
        <p:blipFill>
          <a:blip r:embed="rId3"/>
          <a:stretch>
            <a:fillRect/>
          </a:stretch>
        </p:blipFill>
        <p:spPr>
          <a:xfrm>
            <a:off x="214685" y="657056"/>
            <a:ext cx="7782814" cy="4760764"/>
          </a:xfrm>
          <a:prstGeom prst="rect">
            <a:avLst/>
          </a:prstGeom>
        </p:spPr>
      </p:pic>
      <p:sp>
        <p:nvSpPr>
          <p:cNvPr id="5" name="Rectangle 2">
            <a:extLst>
              <a:ext uri="{FF2B5EF4-FFF2-40B4-BE49-F238E27FC236}">
                <a16:creationId xmlns:a16="http://schemas.microsoft.com/office/drawing/2014/main" id="{0107232D-EE66-66E1-999E-BA74AE7A30C7}"/>
              </a:ext>
            </a:extLst>
          </p:cNvPr>
          <p:cNvSpPr>
            <a:spLocks noChangeArrowheads="1"/>
          </p:cNvSpPr>
          <p:nvPr/>
        </p:nvSpPr>
        <p:spPr bwMode="auto">
          <a:xfrm>
            <a:off x="8325293" y="794941"/>
            <a:ext cx="3866707" cy="224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dirty="0">
                <a:solidFill>
                  <a:srgbClr val="000000"/>
                </a:solidFill>
                <a:latin typeface="Sparkasse Rg" pitchFamily="34" charset="0"/>
              </a:rPr>
              <a:t>Hidden reserve in programs:</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dirty="0">
                <a:solidFill>
                  <a:srgbClr val="000000"/>
                </a:solidFill>
                <a:latin typeface="Sparkasse Rg" pitchFamily="34" charset="0"/>
              </a:rPr>
              <a:t>Neither employed nor registered as unemployed. Examples: further education, language courses, early retirement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400" dirty="0">
              <a:solidFill>
                <a:srgbClr val="000000"/>
              </a:solidFill>
              <a:latin typeface="Sparkasse Rg"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b="1" dirty="0">
                <a:solidFill>
                  <a:srgbClr val="000000"/>
                </a:solidFill>
                <a:latin typeface="Sparkasse Rg" pitchFamily="34" charset="0"/>
              </a:rPr>
              <a:t>Hidden reserve in the narrower sense: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400" dirty="0">
                <a:solidFill>
                  <a:srgbClr val="000000"/>
                </a:solidFill>
                <a:latin typeface="Sparkasse Rg" pitchFamily="34" charset="0"/>
              </a:rPr>
              <a:t>Not currently looking for work, but fundamentally willing to take up employment</a:t>
            </a:r>
            <a:endParaRPr lang="de-DE" sz="1400" dirty="0">
              <a:solidFill>
                <a:srgbClr val="000000"/>
              </a:solidFill>
              <a:latin typeface="Sparkasse Rg"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p:txBody>
      </p:sp>
    </p:spTree>
    <p:extLst>
      <p:ext uri="{BB962C8B-B14F-4D97-AF65-F5344CB8AC3E}">
        <p14:creationId xmlns:p14="http://schemas.microsoft.com/office/powerpoint/2010/main" val="58756752"/>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62890" y="104181"/>
            <a:ext cx="11498580" cy="744941"/>
          </a:xfrm>
          <a:prstGeom prst="rect">
            <a:avLst/>
          </a:prstGeom>
          <a:noFill/>
          <a:ln>
            <a:noFill/>
          </a:ln>
        </p:spPr>
        <p:txBody>
          <a:bodyPr lIns="81646" tIns="40823" rIns="81646" bIns="40823" anchor="ctr" anchorCtr="1"/>
          <a:lstStyle/>
          <a:p>
            <a:r>
              <a:rPr lang="de-DE" sz="3266" b="1" dirty="0" err="1"/>
              <a:t>Importance</a:t>
            </a:r>
            <a:r>
              <a:rPr lang="de-DE" sz="3266" b="1" dirty="0"/>
              <a:t> </a:t>
            </a:r>
            <a:r>
              <a:rPr lang="de-DE" sz="3266" b="1" dirty="0" err="1"/>
              <a:t>of</a:t>
            </a:r>
            <a:r>
              <a:rPr lang="de-DE" sz="3266" b="1" dirty="0"/>
              <a:t> CPI und GDP-</a:t>
            </a:r>
            <a:r>
              <a:rPr lang="de-DE" sz="3266" b="1" dirty="0" err="1"/>
              <a:t>Deflator</a:t>
            </a:r>
            <a:r>
              <a:rPr lang="de-DE" sz="3266" b="1" dirty="0"/>
              <a:t> </a:t>
            </a:r>
            <a:r>
              <a:rPr lang="de-DE" sz="3266" b="1" dirty="0" err="1"/>
              <a:t>for</a:t>
            </a:r>
            <a:r>
              <a:rPr lang="de-DE" sz="3266" b="1" dirty="0"/>
              <a:t> </a:t>
            </a:r>
            <a:r>
              <a:rPr lang="de-DE" sz="3266" b="1" dirty="0" err="1"/>
              <a:t>the</a:t>
            </a:r>
            <a:r>
              <a:rPr lang="de-DE" sz="3266" b="1" dirty="0"/>
              <a:t> Labour </a:t>
            </a:r>
            <a:r>
              <a:rPr lang="de-DE" sz="3266" b="1" dirty="0" err="1"/>
              <a:t>market</a:t>
            </a:r>
            <a:endParaRPr lang="de-DE" sz="3266" b="1" dirty="0"/>
          </a:p>
        </p:txBody>
      </p:sp>
      <p:sp>
        <p:nvSpPr>
          <p:cNvPr id="8" name="Text Box 3"/>
          <p:cNvSpPr txBox="1">
            <a:spLocks noChangeArrowheads="1"/>
          </p:cNvSpPr>
          <p:nvPr/>
        </p:nvSpPr>
        <p:spPr bwMode="auto">
          <a:xfrm>
            <a:off x="358208" y="6005387"/>
            <a:ext cx="1135312" cy="314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089">
                <a:solidFill>
                  <a:srgbClr val="000000"/>
                </a:solidFill>
              </a:rPr>
              <a:t>Source: </a:t>
            </a:r>
            <a:r>
              <a:rPr lang="de-DE" altLang="de-DE" sz="1089" dirty="0" err="1">
                <a:solidFill>
                  <a:srgbClr val="000000"/>
                </a:solidFill>
              </a:rPr>
              <a:t>Destatis</a:t>
            </a:r>
            <a:r>
              <a:rPr lang="de-DE" altLang="de-DE" sz="1089" dirty="0">
                <a:solidFill>
                  <a:srgbClr val="000000"/>
                </a:solidFill>
              </a:rPr>
              <a:t>,</a:t>
            </a:r>
          </a:p>
        </p:txBody>
      </p:sp>
      <p:sp>
        <p:nvSpPr>
          <p:cNvPr id="16" name="Rechteck 15">
            <a:extLst>
              <a:ext uri="{FF2B5EF4-FFF2-40B4-BE49-F238E27FC236}">
                <a16:creationId xmlns:a16="http://schemas.microsoft.com/office/drawing/2014/main" id="{FE317181-24FD-4072-85CE-71C8B9ADF83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ED0E294F-077B-4A6F-8B52-3E2E4ACF554E}"/>
              </a:ext>
            </a:extLst>
          </p:cNvPr>
          <p:cNvPicPr>
            <a:picLocks noChangeAspect="1"/>
          </p:cNvPicPr>
          <p:nvPr/>
        </p:nvPicPr>
        <p:blipFill>
          <a:blip r:embed="rId3"/>
          <a:stretch>
            <a:fillRect/>
          </a:stretch>
        </p:blipFill>
        <p:spPr>
          <a:xfrm>
            <a:off x="619790" y="849122"/>
            <a:ext cx="7476918" cy="4671784"/>
          </a:xfrm>
          <a:prstGeom prst="rect">
            <a:avLst/>
          </a:prstGeom>
        </p:spPr>
      </p:pic>
    </p:spTree>
    <p:extLst>
      <p:ext uri="{BB962C8B-B14F-4D97-AF65-F5344CB8AC3E}">
        <p14:creationId xmlns:p14="http://schemas.microsoft.com/office/powerpoint/2010/main" val="30854722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ChangeArrowheads="1"/>
          </p:cNvSpPr>
          <p:nvPr/>
        </p:nvSpPr>
        <p:spPr bwMode="auto">
          <a:xfrm>
            <a:off x="3478213" y="45540"/>
            <a:ext cx="5803900"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b="1"/>
              <a:t>External balance</a:t>
            </a:r>
          </a:p>
        </p:txBody>
      </p:sp>
      <p:sp>
        <p:nvSpPr>
          <p:cNvPr id="490499" name="Text Box 3"/>
          <p:cNvSpPr txBox="1">
            <a:spLocks noChangeArrowheads="1"/>
          </p:cNvSpPr>
          <p:nvPr/>
        </p:nvSpPr>
        <p:spPr bwMode="auto">
          <a:xfrm>
            <a:off x="589428" y="570941"/>
            <a:ext cx="11080057" cy="6311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lgn="ctr"/>
            <a:r>
              <a:rPr lang="de-DE" b="1" u="sng">
                <a:solidFill>
                  <a:schemeClr val="tx1"/>
                </a:solidFill>
              </a:rPr>
              <a:t>There is no generally accepted definition!</a:t>
            </a:r>
            <a:endParaRPr lang="de-DE" b="1" u="sng" dirty="0">
              <a:solidFill>
                <a:schemeClr val="tx1"/>
              </a:solidFill>
            </a:endParaRPr>
          </a:p>
          <a:p>
            <a:endParaRPr lang="de-DE" sz="2000" u="sng" dirty="0">
              <a:solidFill>
                <a:schemeClr val="tx1"/>
              </a:solidFill>
            </a:endParaRPr>
          </a:p>
          <a:p>
            <a:r>
              <a:rPr lang="de-DE" sz="2000">
                <a:solidFill>
                  <a:schemeClr val="tx1"/>
                </a:solidFill>
              </a:rPr>
              <a:t>	This aim has to be understood within the historical context. Until 1973 we had a system of fixed exchange rates in the world. Every convertible currency was fixed in realtion to the US-Dollar 	</a:t>
            </a:r>
            <a:r>
              <a:rPr lang="de-DE" sz="2000">
                <a:solidFill>
                  <a:schemeClr val="tx1"/>
                </a:solidFill>
                <a:cs typeface="Times New Roman" pitchFamily="18" charset="0"/>
              </a:rPr>
              <a:t>→ In such a framework it is suitable</a:t>
            </a:r>
            <a:r>
              <a:rPr lang="de-DE" sz="2000">
                <a:solidFill>
                  <a:schemeClr val="tx1"/>
                </a:solidFill>
              </a:rPr>
              <a:t> to balance i.e. the current accout or the trade balance, because otherwise the own currency can be out under pressure</a:t>
            </a:r>
          </a:p>
          <a:p>
            <a:endParaRPr lang="de-DE" sz="2000">
              <a:solidFill>
                <a:schemeClr val="tx1"/>
              </a:solidFill>
            </a:endParaRPr>
          </a:p>
          <a:p>
            <a:r>
              <a:rPr lang="de-DE" sz="2000">
                <a:solidFill>
                  <a:schemeClr val="tx1"/>
                </a:solidFill>
              </a:rPr>
              <a:t>But in 1973 the system of Bretton woods collapsed! Since the, we have free floating currencies, and therefore there is no need anymore for a balanced current account. Nevertheless you find in textbooks the following aims:</a:t>
            </a:r>
          </a:p>
          <a:p>
            <a:r>
              <a:rPr lang="de-DE" sz="2000">
                <a:solidFill>
                  <a:schemeClr val="tx1"/>
                </a:solidFill>
              </a:rPr>
              <a:t>	</a:t>
            </a:r>
            <a:endParaRPr lang="de-DE" sz="2000" dirty="0">
              <a:solidFill>
                <a:schemeClr val="tx1"/>
              </a:solidFill>
              <a:cs typeface="Times New Roman" pitchFamily="18" charset="0"/>
            </a:endParaRPr>
          </a:p>
          <a:p>
            <a:r>
              <a:rPr lang="de-DE" sz="2000" u="sng" dirty="0">
                <a:solidFill>
                  <a:schemeClr val="tx1"/>
                </a:solidFill>
                <a:cs typeface="Times New Roman" pitchFamily="18" charset="0"/>
              </a:rPr>
              <a:t>Andere Interpretationen:</a:t>
            </a:r>
          </a:p>
          <a:p>
            <a:endParaRPr lang="de-DE" sz="2000" dirty="0">
              <a:solidFill>
                <a:schemeClr val="tx1"/>
              </a:solidFill>
              <a:cs typeface="Times New Roman" pitchFamily="18" charset="0"/>
            </a:endParaRPr>
          </a:p>
          <a:p>
            <a:pPr>
              <a:buFontTx/>
              <a:buChar char="•"/>
            </a:pPr>
            <a:r>
              <a:rPr lang="de-DE" sz="2000">
                <a:solidFill>
                  <a:schemeClr val="tx1"/>
                </a:solidFill>
                <a:cs typeface="Times New Roman" pitchFamily="18" charset="0"/>
              </a:rPr>
              <a:t>Balanced trade balance</a:t>
            </a:r>
            <a:endParaRPr lang="de-DE" sz="2000" dirty="0">
              <a:solidFill>
                <a:schemeClr val="tx1"/>
              </a:solidFill>
              <a:cs typeface="Times New Roman" pitchFamily="18" charset="0"/>
            </a:endParaRPr>
          </a:p>
          <a:p>
            <a:pPr>
              <a:buFontTx/>
              <a:buChar char="•"/>
            </a:pPr>
            <a:endParaRPr lang="de-DE" sz="2000" dirty="0">
              <a:solidFill>
                <a:schemeClr val="tx1"/>
              </a:solidFill>
              <a:cs typeface="Times New Roman" pitchFamily="18" charset="0"/>
            </a:endParaRPr>
          </a:p>
          <a:p>
            <a:pPr>
              <a:buFontTx/>
              <a:buChar char="•"/>
            </a:pPr>
            <a:r>
              <a:rPr lang="de-DE" sz="2000">
                <a:solidFill>
                  <a:schemeClr val="tx1"/>
                </a:solidFill>
                <a:cs typeface="Times New Roman" pitchFamily="18" charset="0"/>
              </a:rPr>
              <a:t>Balanced current account</a:t>
            </a:r>
          </a:p>
          <a:p>
            <a:pPr>
              <a:buFontTx/>
              <a:buChar char="•"/>
            </a:pPr>
            <a:endParaRPr lang="de-DE" sz="2000" dirty="0">
              <a:solidFill>
                <a:schemeClr val="tx1"/>
              </a:solidFill>
              <a:cs typeface="Times New Roman" pitchFamily="18" charset="0"/>
            </a:endParaRPr>
          </a:p>
          <a:p>
            <a:pPr>
              <a:buFontTx/>
              <a:buChar char="•"/>
            </a:pPr>
            <a:r>
              <a:rPr lang="de-DE" sz="2000">
                <a:solidFill>
                  <a:schemeClr val="tx1"/>
                </a:solidFill>
              </a:rPr>
              <a:t>Low fluctuating currency</a:t>
            </a:r>
          </a:p>
          <a:p>
            <a:pPr>
              <a:buFontTx/>
              <a:buChar char="•"/>
            </a:pPr>
            <a:endParaRPr lang="de-DE" sz="2000">
              <a:solidFill>
                <a:schemeClr val="tx1"/>
              </a:solidFill>
              <a:cs typeface="Times New Roman" pitchFamily="18" charset="0"/>
            </a:endParaRPr>
          </a:p>
          <a:p>
            <a:pPr>
              <a:buFontTx/>
              <a:buChar char="•"/>
            </a:pPr>
            <a:r>
              <a:rPr lang="de-DE" sz="2000">
                <a:solidFill>
                  <a:schemeClr val="tx1"/>
                </a:solidFill>
                <a:cs typeface="Times New Roman" pitchFamily="18" charset="0"/>
              </a:rPr>
              <a:t>Low susceptibility from foreign economies</a:t>
            </a:r>
            <a:endParaRPr lang="de-DE" sz="2000" dirty="0">
              <a:solidFill>
                <a:schemeClr val="tx1"/>
              </a:solidFill>
              <a:cs typeface="Times New Roman" pitchFamily="18" charset="0"/>
            </a:endParaRPr>
          </a:p>
        </p:txBody>
      </p:sp>
      <p:sp>
        <p:nvSpPr>
          <p:cNvPr id="4" name="Rechteck 3">
            <a:extLst>
              <a:ext uri="{FF2B5EF4-FFF2-40B4-BE49-F238E27FC236}">
                <a16:creationId xmlns:a16="http://schemas.microsoft.com/office/drawing/2014/main" id="{4CF4B963-FD5A-4FC1-A9E5-30EE496765E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039499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ChangeArrowheads="1"/>
          </p:cNvSpPr>
          <p:nvPr/>
        </p:nvSpPr>
        <p:spPr bwMode="auto">
          <a:xfrm>
            <a:off x="2383831" y="147463"/>
            <a:ext cx="8084634"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b="1"/>
              <a:t>International economic relationships Germany</a:t>
            </a:r>
            <a:endParaRPr lang="de-DE" sz="2800" b="1" dirty="0"/>
          </a:p>
        </p:txBody>
      </p:sp>
      <p:sp>
        <p:nvSpPr>
          <p:cNvPr id="492547" name="Text Box 3"/>
          <p:cNvSpPr txBox="1">
            <a:spLocks noChangeArrowheads="1"/>
          </p:cNvSpPr>
          <p:nvPr/>
        </p:nvSpPr>
        <p:spPr bwMode="auto">
          <a:xfrm>
            <a:off x="253212" y="475918"/>
            <a:ext cx="1667444"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Source: </a:t>
            </a:r>
            <a:r>
              <a:rPr lang="de-DE" sz="1400" dirty="0"/>
              <a:t>Bundesbank</a:t>
            </a:r>
          </a:p>
        </p:txBody>
      </p:sp>
      <p:sp>
        <p:nvSpPr>
          <p:cNvPr id="7" name="Rectangle 2">
            <a:extLst>
              <a:ext uri="{FF2B5EF4-FFF2-40B4-BE49-F238E27FC236}">
                <a16:creationId xmlns:a16="http://schemas.microsoft.com/office/drawing/2014/main" id="{7777CE9F-27D6-4CBC-AAE9-B18CEBD83964}"/>
              </a:ext>
            </a:extLst>
          </p:cNvPr>
          <p:cNvSpPr>
            <a:spLocks noChangeArrowheads="1"/>
          </p:cNvSpPr>
          <p:nvPr/>
        </p:nvSpPr>
        <p:spPr bwMode="auto">
          <a:xfrm>
            <a:off x="142015" y="727626"/>
            <a:ext cx="3606529"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t>Exchange rate </a:t>
            </a:r>
            <a:r>
              <a:rPr lang="de-DE" b="1" dirty="0"/>
              <a:t>Euro – Dollar</a:t>
            </a:r>
          </a:p>
        </p:txBody>
      </p:sp>
      <p:sp>
        <p:nvSpPr>
          <p:cNvPr id="10" name="Rectangle 2">
            <a:extLst>
              <a:ext uri="{FF2B5EF4-FFF2-40B4-BE49-F238E27FC236}">
                <a16:creationId xmlns:a16="http://schemas.microsoft.com/office/drawing/2014/main" id="{7777CE9F-27D6-4CBC-AAE9-B18CEBD83964}"/>
              </a:ext>
            </a:extLst>
          </p:cNvPr>
          <p:cNvSpPr>
            <a:spLocks noChangeArrowheads="1"/>
          </p:cNvSpPr>
          <p:nvPr/>
        </p:nvSpPr>
        <p:spPr bwMode="auto">
          <a:xfrm>
            <a:off x="3995527" y="710228"/>
            <a:ext cx="4253345"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t>Trade balance</a:t>
            </a:r>
            <a:endParaRPr lang="de-DE" b="1" dirty="0"/>
          </a:p>
        </p:txBody>
      </p:sp>
      <p:sp>
        <p:nvSpPr>
          <p:cNvPr id="11" name="Rechteck 10">
            <a:extLst>
              <a:ext uri="{FF2B5EF4-FFF2-40B4-BE49-F238E27FC236}">
                <a16:creationId xmlns:a16="http://schemas.microsoft.com/office/drawing/2014/main" id="{85244E58-D99C-4C6D-90EB-CD551CADEEE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F3D72983-3496-232F-DFA2-DDD6728DD7DF}"/>
              </a:ext>
            </a:extLst>
          </p:cNvPr>
          <p:cNvPicPr>
            <a:picLocks noChangeAspect="1"/>
          </p:cNvPicPr>
          <p:nvPr/>
        </p:nvPicPr>
        <p:blipFill>
          <a:blip r:embed="rId3"/>
          <a:stretch>
            <a:fillRect/>
          </a:stretch>
        </p:blipFill>
        <p:spPr>
          <a:xfrm>
            <a:off x="-18819" y="1333448"/>
            <a:ext cx="8659689" cy="3764331"/>
          </a:xfrm>
          <a:prstGeom prst="rect">
            <a:avLst/>
          </a:prstGeom>
        </p:spPr>
      </p:pic>
    </p:spTree>
    <p:extLst>
      <p:ext uri="{BB962C8B-B14F-4D97-AF65-F5344CB8AC3E}">
        <p14:creationId xmlns:p14="http://schemas.microsoft.com/office/powerpoint/2010/main" val="329005357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ChangeArrowheads="1"/>
          </p:cNvSpPr>
          <p:nvPr/>
        </p:nvSpPr>
        <p:spPr bwMode="auto">
          <a:xfrm>
            <a:off x="2089881" y="48046"/>
            <a:ext cx="730834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b="1"/>
              <a:t>Steady and appropriate economic growth</a:t>
            </a:r>
            <a:endParaRPr lang="en-US" sz="2400" b="1" dirty="0"/>
          </a:p>
        </p:txBody>
      </p:sp>
      <p:sp>
        <p:nvSpPr>
          <p:cNvPr id="478211" name="Text Box 3"/>
          <p:cNvSpPr txBox="1">
            <a:spLocks noChangeArrowheads="1"/>
          </p:cNvSpPr>
          <p:nvPr/>
        </p:nvSpPr>
        <p:spPr bwMode="auto">
          <a:xfrm>
            <a:off x="552202" y="290319"/>
            <a:ext cx="11639798" cy="31722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r>
              <a:rPr lang="de-DE" sz="2000" u="sng">
                <a:solidFill>
                  <a:schemeClr val="tx1"/>
                </a:solidFill>
              </a:rPr>
              <a:t>Indicators</a:t>
            </a:r>
            <a:endParaRPr lang="de-DE" sz="2000" u="sng" dirty="0">
              <a:solidFill>
                <a:schemeClr val="tx1"/>
              </a:solidFill>
            </a:endParaRPr>
          </a:p>
          <a:p>
            <a:endParaRPr lang="de-DE" sz="2000" dirty="0">
              <a:solidFill>
                <a:schemeClr val="tx1"/>
              </a:solidFill>
            </a:endParaRPr>
          </a:p>
          <a:p>
            <a:pPr>
              <a:buFontTx/>
              <a:buChar char="•"/>
            </a:pPr>
            <a:r>
              <a:rPr lang="de-DE" sz="2000">
                <a:solidFill>
                  <a:schemeClr val="tx1"/>
                </a:solidFill>
              </a:rPr>
              <a:t>Growth of </a:t>
            </a:r>
            <a:r>
              <a:rPr lang="de-DE" sz="2000" b="1">
                <a:solidFill>
                  <a:schemeClr val="tx1"/>
                </a:solidFill>
              </a:rPr>
              <a:t>real</a:t>
            </a:r>
            <a:r>
              <a:rPr lang="de-DE" sz="2000">
                <a:solidFill>
                  <a:schemeClr val="tx1"/>
                </a:solidFill>
              </a:rPr>
              <a:t> GDP</a:t>
            </a:r>
            <a:endParaRPr lang="de-DE" sz="2000" dirty="0">
              <a:solidFill>
                <a:schemeClr val="tx1"/>
              </a:solidFill>
            </a:endParaRPr>
          </a:p>
          <a:p>
            <a:pPr>
              <a:buFontTx/>
              <a:buNone/>
            </a:pPr>
            <a:r>
              <a:rPr lang="de-DE" sz="2000" dirty="0">
                <a:solidFill>
                  <a:schemeClr val="tx1"/>
                </a:solidFill>
              </a:rPr>
              <a:t>	</a:t>
            </a:r>
            <a:r>
              <a:rPr lang="de-DE" sz="2000">
                <a:solidFill>
                  <a:schemeClr val="tx1"/>
                </a:solidFill>
              </a:rPr>
              <a:t>	</a:t>
            </a:r>
            <a:r>
              <a:rPr lang="de-DE" sz="2000">
                <a:solidFill>
                  <a:schemeClr val="tx1"/>
                </a:solidFill>
                <a:cs typeface="Times New Roman" pitchFamily="18" charset="0"/>
              </a:rPr>
              <a:t>→	change of overall economic performance, not including singular changes in prices (price adjusted GDP)</a:t>
            </a:r>
            <a:endParaRPr lang="de-DE" sz="2000" dirty="0">
              <a:solidFill>
                <a:schemeClr val="tx1"/>
              </a:solidFill>
            </a:endParaRPr>
          </a:p>
          <a:p>
            <a:pPr>
              <a:buFontTx/>
              <a:buChar char="•"/>
            </a:pPr>
            <a:endParaRPr lang="de-DE" sz="2000" dirty="0">
              <a:solidFill>
                <a:schemeClr val="tx1"/>
              </a:solidFill>
            </a:endParaRPr>
          </a:p>
          <a:p>
            <a:pPr>
              <a:buFontTx/>
              <a:buChar char="•"/>
            </a:pPr>
            <a:r>
              <a:rPr lang="de-DE" sz="2000">
                <a:solidFill>
                  <a:schemeClr val="tx1"/>
                </a:solidFill>
              </a:rPr>
              <a:t>Growth of </a:t>
            </a:r>
            <a:r>
              <a:rPr lang="de-DE" sz="2000" b="1">
                <a:solidFill>
                  <a:schemeClr val="tx1"/>
                </a:solidFill>
              </a:rPr>
              <a:t>real</a:t>
            </a:r>
            <a:r>
              <a:rPr lang="de-DE" sz="2000">
                <a:solidFill>
                  <a:schemeClr val="tx1"/>
                </a:solidFill>
              </a:rPr>
              <a:t> GDP per capita</a:t>
            </a:r>
            <a:endParaRPr lang="de-DE" sz="2000" dirty="0">
              <a:solidFill>
                <a:schemeClr val="tx1"/>
              </a:solidFill>
            </a:endParaRPr>
          </a:p>
          <a:p>
            <a:pPr>
              <a:buFontTx/>
              <a:buNone/>
            </a:pPr>
            <a:r>
              <a:rPr lang="de-DE" sz="2000" dirty="0">
                <a:solidFill>
                  <a:schemeClr val="tx1"/>
                </a:solidFill>
              </a:rPr>
              <a:t>	</a:t>
            </a:r>
            <a:r>
              <a:rPr lang="de-DE" sz="2000">
                <a:solidFill>
                  <a:schemeClr val="tx1"/>
                </a:solidFill>
              </a:rPr>
              <a:t>	</a:t>
            </a:r>
            <a:r>
              <a:rPr lang="de-DE" sz="2000">
                <a:solidFill>
                  <a:schemeClr val="tx1"/>
                </a:solidFill>
                <a:cs typeface="Times New Roman" pitchFamily="18" charset="0"/>
              </a:rPr>
              <a:t>→	since in general new inhabitants will increase GDP, we also to adjust for population growth</a:t>
            </a:r>
            <a:endParaRPr lang="de-DE" sz="2000" dirty="0">
              <a:solidFill>
                <a:schemeClr val="tx1"/>
              </a:solidFill>
            </a:endParaRPr>
          </a:p>
          <a:p>
            <a:endParaRPr lang="de-DE" sz="2000" dirty="0">
              <a:solidFill>
                <a:schemeClr val="tx1"/>
              </a:solidFill>
            </a:endParaRPr>
          </a:p>
          <a:p>
            <a:r>
              <a:rPr lang="de-DE" sz="2000" dirty="0">
                <a:solidFill>
                  <a:schemeClr val="tx1"/>
                </a:solidFill>
                <a:cs typeface="Times New Roman" pitchFamily="18" charset="0"/>
              </a:rPr>
              <a:t>→	</a:t>
            </a:r>
            <a:r>
              <a:rPr lang="de-DE" sz="2000">
                <a:solidFill>
                  <a:schemeClr val="tx1"/>
                </a:solidFill>
              </a:rPr>
              <a:t>In developed countries an growth rate of GDP of roughly </a:t>
            </a:r>
            <a:r>
              <a:rPr lang="de-DE" sz="2000" dirty="0">
                <a:solidFill>
                  <a:schemeClr val="tx1"/>
                </a:solidFill>
              </a:rPr>
              <a:t>1%-3</a:t>
            </a:r>
            <a:r>
              <a:rPr lang="de-DE" sz="2000">
                <a:solidFill>
                  <a:schemeClr val="tx1"/>
                </a:solidFill>
              </a:rPr>
              <a:t>% p.a. is claimed to be appropriate on average, without high volatily around this traget growth rate.</a:t>
            </a:r>
            <a:endParaRPr lang="de-DE" sz="2000" dirty="0">
              <a:solidFill>
                <a:schemeClr val="tx1"/>
              </a:solidFill>
            </a:endParaRPr>
          </a:p>
        </p:txBody>
      </p:sp>
      <p:sp>
        <p:nvSpPr>
          <p:cNvPr id="10" name="Textfeld 9"/>
          <p:cNvSpPr txBox="1"/>
          <p:nvPr/>
        </p:nvSpPr>
        <p:spPr>
          <a:xfrm>
            <a:off x="28650" y="6531017"/>
            <a:ext cx="2313063" cy="237246"/>
          </a:xfrm>
          <a:prstGeom prst="rect">
            <a:avLst/>
          </a:prstGeom>
          <a:noFill/>
        </p:spPr>
        <p:txBody>
          <a:bodyPr wrap="square" rtlCol="0">
            <a:noAutofit/>
          </a:bodyPr>
          <a:lstStyle/>
          <a:p>
            <a:r>
              <a:rPr lang="de-DE" sz="1400"/>
              <a:t>Source: </a:t>
            </a:r>
            <a:r>
              <a:rPr lang="de-DE" sz="1400" dirty="0"/>
              <a:t>IMF</a:t>
            </a:r>
          </a:p>
        </p:txBody>
      </p:sp>
      <p:sp>
        <p:nvSpPr>
          <p:cNvPr id="18" name="Rechteck 17">
            <a:extLst>
              <a:ext uri="{FF2B5EF4-FFF2-40B4-BE49-F238E27FC236}">
                <a16:creationId xmlns:a16="http://schemas.microsoft.com/office/drawing/2014/main" id="{6E26D9F9-CEC4-4F93-ACE7-A6F04CEC94E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D0E008C5-600D-02BC-7E15-F0C35A67E4EA}"/>
              </a:ext>
            </a:extLst>
          </p:cNvPr>
          <p:cNvPicPr>
            <a:picLocks noChangeAspect="1"/>
          </p:cNvPicPr>
          <p:nvPr/>
        </p:nvPicPr>
        <p:blipFill>
          <a:blip r:embed="rId3"/>
          <a:stretch>
            <a:fillRect/>
          </a:stretch>
        </p:blipFill>
        <p:spPr>
          <a:xfrm>
            <a:off x="1040130" y="3369724"/>
            <a:ext cx="6926579" cy="3197957"/>
          </a:xfrm>
          <a:prstGeom prst="rect">
            <a:avLst/>
          </a:prstGeom>
        </p:spPr>
      </p:pic>
    </p:spTree>
    <p:extLst>
      <p:ext uri="{BB962C8B-B14F-4D97-AF65-F5344CB8AC3E}">
        <p14:creationId xmlns:p14="http://schemas.microsoft.com/office/powerpoint/2010/main" val="40977018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1"/>
          <p:cNvSpPr>
            <a:spLocks noChangeArrowheads="1"/>
          </p:cNvSpPr>
          <p:nvPr/>
        </p:nvSpPr>
        <p:spPr bwMode="auto">
          <a:xfrm>
            <a:off x="2486722" y="215753"/>
            <a:ext cx="7709791"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Balance of Payments</a:t>
            </a:r>
            <a:endParaRPr lang="de-DE" sz="2400" b="1" dirty="0">
              <a:solidFill>
                <a:srgbClr val="000000"/>
              </a:solidFill>
              <a:latin typeface="Sparkasse Rg" pitchFamily="34" charset="0"/>
            </a:endParaRPr>
          </a:p>
        </p:txBody>
      </p:sp>
      <p:sp>
        <p:nvSpPr>
          <p:cNvPr id="102404" name="Text Box 2"/>
          <p:cNvSpPr txBox="1">
            <a:spLocks noChangeArrowheads="1"/>
          </p:cNvSpPr>
          <p:nvPr/>
        </p:nvSpPr>
        <p:spPr bwMode="auto">
          <a:xfrm>
            <a:off x="872939" y="826434"/>
            <a:ext cx="855409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en-US" sz="2400" u="sng">
                <a:solidFill>
                  <a:srgbClr val="000000"/>
                </a:solidFill>
              </a:rPr>
              <a:t>Definition of Balance of Payments:</a:t>
            </a:r>
          </a:p>
          <a:p>
            <a:pPr eaLnBrk="1" hangingPunct="1">
              <a:buFontTx/>
              <a:buNone/>
            </a:pPr>
            <a:r>
              <a:rPr lang="en-US" sz="2400">
                <a:solidFill>
                  <a:srgbClr val="000000"/>
                </a:solidFill>
              </a:rPr>
              <a:t>The balance of payments is a summary of all the international transactions of a country and its citizens during a specified period of time. This period is usually of one year, though many countries have now started preparing the quarterly accounts for the purposes of forecasting.</a:t>
            </a:r>
            <a:endParaRPr lang="de-DE" sz="2400">
              <a:solidFill>
                <a:srgbClr val="000000"/>
              </a:solidFill>
            </a:endParaRPr>
          </a:p>
          <a:p>
            <a:pPr eaLnBrk="1" hangingPunct="1">
              <a:buFontTx/>
              <a:buNone/>
            </a:pPr>
            <a:endParaRPr lang="de-DE" sz="2400" dirty="0">
              <a:solidFill>
                <a:srgbClr val="000000"/>
              </a:solidFill>
            </a:endParaRPr>
          </a:p>
          <a:p>
            <a:pPr eaLnBrk="1" hangingPunct="1">
              <a:buFontTx/>
              <a:buNone/>
            </a:pPr>
            <a:r>
              <a:rPr lang="de-DE" sz="2400" u="sng">
                <a:solidFill>
                  <a:srgbClr val="000000"/>
                </a:solidFill>
              </a:rPr>
              <a:t>Caution:</a:t>
            </a:r>
            <a:r>
              <a:rPr lang="de-DE" sz="2400">
                <a:solidFill>
                  <a:srgbClr val="000000"/>
                </a:solidFill>
              </a:rPr>
              <a:t> </a:t>
            </a:r>
            <a:r>
              <a:rPr lang="de-DE" sz="2400" dirty="0">
                <a:solidFill>
                  <a:srgbClr val="000000"/>
                </a:solidFill>
              </a:rPr>
              <a:t>	</a:t>
            </a:r>
          </a:p>
          <a:p>
            <a:pPr eaLnBrk="1" hangingPunct="1">
              <a:buFontTx/>
              <a:buNone/>
            </a:pPr>
            <a:r>
              <a:rPr lang="de-DE" sz="2400">
                <a:solidFill>
                  <a:srgbClr val="000000"/>
                </a:solidFill>
              </a:rPr>
              <a:t>In the balance of payments we count flow, while usually in a balance sheet you report stocks!</a:t>
            </a:r>
            <a:endParaRPr lang="de-DE" sz="2400" u="sng" dirty="0">
              <a:solidFill>
                <a:srgbClr val="000000"/>
              </a:solidFill>
            </a:endParaRPr>
          </a:p>
        </p:txBody>
      </p:sp>
      <p:sp>
        <p:nvSpPr>
          <p:cNvPr id="5" name="Rechteck 4">
            <a:extLst>
              <a:ext uri="{FF2B5EF4-FFF2-40B4-BE49-F238E27FC236}">
                <a16:creationId xmlns:a16="http://schemas.microsoft.com/office/drawing/2014/main" id="{4DF5A04E-E954-4DFA-A236-28E27E89E0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5071364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1"/>
          <p:cNvSpPr>
            <a:spLocks noChangeArrowheads="1"/>
          </p:cNvSpPr>
          <p:nvPr/>
        </p:nvSpPr>
        <p:spPr bwMode="auto">
          <a:xfrm>
            <a:off x="3467327" y="215752"/>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Balance ofpayments</a:t>
            </a:r>
          </a:p>
        </p:txBody>
      </p:sp>
      <p:sp>
        <p:nvSpPr>
          <p:cNvPr id="103428" name="Text Box 2"/>
          <p:cNvSpPr txBox="1">
            <a:spLocks noChangeArrowheads="1"/>
          </p:cNvSpPr>
          <p:nvPr/>
        </p:nvSpPr>
        <p:spPr bwMode="auto">
          <a:xfrm>
            <a:off x="1775052" y="1017588"/>
            <a:ext cx="338455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A. Current Account</a:t>
            </a:r>
          </a:p>
          <a:p>
            <a:pPr eaLnBrk="1" hangingPunct="1">
              <a:buFontTx/>
              <a:buChar char="•"/>
            </a:pPr>
            <a:endParaRPr lang="de-DE" sz="2000">
              <a:solidFill>
                <a:srgbClr val="000000"/>
              </a:solidFill>
            </a:endParaRPr>
          </a:p>
          <a:p>
            <a:pPr eaLnBrk="1" hangingPunct="1">
              <a:buFontTx/>
              <a:buChar char="•"/>
            </a:pPr>
            <a:endParaRPr lang="de-DE" sz="2000">
              <a:solidFill>
                <a:srgbClr val="000000"/>
              </a:solidFill>
            </a:endParaRPr>
          </a:p>
          <a:p>
            <a:pPr eaLnBrk="1" hangingPunct="1"/>
            <a:endParaRPr lang="de-DE" sz="2000">
              <a:solidFill>
                <a:srgbClr val="000000"/>
              </a:solidFill>
            </a:endParaRPr>
          </a:p>
          <a:p>
            <a:pPr eaLnBrk="1" hangingPunct="1"/>
            <a:r>
              <a:rPr lang="de-DE" sz="2000">
                <a:solidFill>
                  <a:srgbClr val="000000"/>
                </a:solidFill>
              </a:rPr>
              <a:t>B.Capital account</a:t>
            </a:r>
          </a:p>
          <a:p>
            <a:pPr eaLnBrk="1" hangingPunct="1">
              <a:buFontTx/>
              <a:buAutoNum type="arabicPeriod"/>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C. Financial account</a:t>
            </a:r>
          </a:p>
          <a:p>
            <a:pPr eaLnBrk="1" hangingPunct="1">
              <a:buFontTx/>
              <a:buNone/>
            </a:pPr>
            <a:r>
              <a:rPr lang="de-DE" sz="2400">
                <a:solidFill>
                  <a:srgbClr val="000000"/>
                </a:solidFill>
              </a:rPr>
              <a:t>		</a:t>
            </a:r>
          </a:p>
        </p:txBody>
      </p:sp>
      <p:sp>
        <p:nvSpPr>
          <p:cNvPr id="103429" name="Text Box 2"/>
          <p:cNvSpPr txBox="1">
            <a:spLocks noChangeArrowheads="1"/>
          </p:cNvSpPr>
          <p:nvPr/>
        </p:nvSpPr>
        <p:spPr bwMode="auto">
          <a:xfrm>
            <a:off x="5271632" y="1196975"/>
            <a:ext cx="6365197"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de-DE" sz="2000">
                <a:solidFill>
                  <a:srgbClr val="000000"/>
                </a:solidFill>
              </a:rPr>
              <a:t>A1. Balance of goods</a:t>
            </a:r>
          </a:p>
          <a:p>
            <a:pPr eaLnBrk="1" hangingPunct="1">
              <a:buFontTx/>
              <a:buNone/>
            </a:pPr>
            <a:r>
              <a:rPr lang="de-DE" sz="2000">
                <a:solidFill>
                  <a:srgbClr val="000000"/>
                </a:solidFill>
              </a:rPr>
              <a:t>A2. Balance of services</a:t>
            </a:r>
          </a:p>
          <a:p>
            <a:pPr eaLnBrk="1" hangingPunct="1">
              <a:buFontTx/>
              <a:buNone/>
            </a:pPr>
            <a:r>
              <a:rPr lang="de-DE" sz="2000">
                <a:solidFill>
                  <a:srgbClr val="000000"/>
                </a:solidFill>
              </a:rPr>
              <a:t>A3. Primary income (payments form work (wages) oder inverstments (dividends)</a:t>
            </a:r>
          </a:p>
          <a:p>
            <a:pPr eaLnBrk="1" hangingPunct="1">
              <a:buFontTx/>
              <a:buNone/>
            </a:pPr>
            <a:r>
              <a:rPr lang="de-DE" sz="2000">
                <a:solidFill>
                  <a:srgbClr val="000000"/>
                </a:solidFill>
              </a:rPr>
              <a:t>A4. Secondary income (payments from government (tax, refunds) or one way transfers i.e. disaster relief)</a:t>
            </a:r>
          </a:p>
          <a:p>
            <a:pPr eaLnBrk="1" hangingPunct="1">
              <a:buFontTx/>
              <a:buNone/>
            </a:pPr>
            <a:endParaRPr lang="de-DE" sz="2000">
              <a:solidFill>
                <a:srgbClr val="000000"/>
              </a:solidFill>
            </a:endParaRPr>
          </a:p>
          <a:p>
            <a:pPr eaLnBrk="1" hangingPunct="1">
              <a:buFontTx/>
              <a:buNone/>
            </a:pPr>
            <a:r>
              <a:rPr lang="de-DE" sz="2000">
                <a:solidFill>
                  <a:srgbClr val="000000"/>
                </a:solidFill>
              </a:rPr>
              <a:t>B1. Capital transfers</a:t>
            </a:r>
          </a:p>
          <a:p>
            <a:pPr eaLnBrk="1" hangingPunct="1">
              <a:buFontTx/>
              <a:buNone/>
            </a:pPr>
            <a:endParaRPr lang="de-DE" sz="2000">
              <a:solidFill>
                <a:srgbClr val="000000"/>
              </a:solidFill>
            </a:endParaRPr>
          </a:p>
          <a:p>
            <a:pPr eaLnBrk="1" hangingPunct="1">
              <a:buFontTx/>
              <a:buNone/>
            </a:pPr>
            <a:r>
              <a:rPr lang="de-DE" sz="2000">
                <a:solidFill>
                  <a:srgbClr val="000000"/>
                </a:solidFill>
              </a:rPr>
              <a:t>B1. Direct investment</a:t>
            </a:r>
          </a:p>
          <a:p>
            <a:pPr eaLnBrk="1" hangingPunct="1">
              <a:buFontTx/>
              <a:buNone/>
            </a:pPr>
            <a:r>
              <a:rPr lang="de-DE" sz="2000">
                <a:solidFill>
                  <a:srgbClr val="000000"/>
                </a:solidFill>
              </a:rPr>
              <a:t>B2. Porfolio investment</a:t>
            </a:r>
          </a:p>
          <a:p>
            <a:pPr eaLnBrk="1" hangingPunct="1">
              <a:buFontTx/>
              <a:buNone/>
            </a:pPr>
            <a:r>
              <a:rPr lang="de-DE" sz="2000">
                <a:solidFill>
                  <a:srgbClr val="000000"/>
                </a:solidFill>
              </a:rPr>
              <a:t>B3. Financial derivative</a:t>
            </a:r>
          </a:p>
          <a:p>
            <a:pPr eaLnBrk="1" hangingPunct="1"/>
            <a:r>
              <a:rPr lang="de-DE" sz="2000">
                <a:solidFill>
                  <a:srgbClr val="000000"/>
                </a:solidFill>
              </a:rPr>
              <a:t>B4. Reserve investement</a:t>
            </a:r>
          </a:p>
          <a:p>
            <a:pPr eaLnBrk="1" hangingPunct="1"/>
            <a:r>
              <a:rPr lang="de-DE" sz="2000">
                <a:solidFill>
                  <a:srgbClr val="000000"/>
                </a:solidFill>
              </a:rPr>
              <a:t>B5. Other investment</a:t>
            </a:r>
          </a:p>
          <a:p>
            <a:pPr eaLnBrk="1" hangingPunct="1">
              <a:buFontTx/>
              <a:buNone/>
            </a:pPr>
            <a:endParaRPr lang="de-DE" sz="2000">
              <a:solidFill>
                <a:srgbClr val="000000"/>
              </a:solidFill>
            </a:endParaRPr>
          </a:p>
          <a:p>
            <a:pPr eaLnBrk="1" hangingPunct="1">
              <a:buFontTx/>
              <a:buNone/>
            </a:pPr>
            <a:r>
              <a:rPr lang="de-DE" sz="2400">
                <a:solidFill>
                  <a:srgbClr val="000000"/>
                </a:solidFill>
              </a:rPr>
              <a:t>		</a:t>
            </a:r>
          </a:p>
        </p:txBody>
      </p:sp>
      <p:sp>
        <p:nvSpPr>
          <p:cNvPr id="103430" name="Line 6"/>
          <p:cNvSpPr>
            <a:spLocks noChangeShapeType="1"/>
          </p:cNvSpPr>
          <p:nvPr/>
        </p:nvSpPr>
        <p:spPr bwMode="auto">
          <a:xfrm flipV="1">
            <a:off x="3875315" y="1412876"/>
            <a:ext cx="1439863"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1" name="Line 7"/>
          <p:cNvSpPr>
            <a:spLocks noChangeShapeType="1"/>
          </p:cNvSpPr>
          <p:nvPr/>
        </p:nvSpPr>
        <p:spPr bwMode="auto">
          <a:xfrm flipV="1">
            <a:off x="3875315" y="1700213"/>
            <a:ext cx="1439863"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2" name="Line 8"/>
          <p:cNvSpPr>
            <a:spLocks noChangeShapeType="1"/>
          </p:cNvSpPr>
          <p:nvPr/>
        </p:nvSpPr>
        <p:spPr bwMode="auto">
          <a:xfrm>
            <a:off x="3875315" y="1916114"/>
            <a:ext cx="14398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3" name="Line 9"/>
          <p:cNvSpPr>
            <a:spLocks noChangeShapeType="1"/>
          </p:cNvSpPr>
          <p:nvPr/>
        </p:nvSpPr>
        <p:spPr bwMode="auto">
          <a:xfrm>
            <a:off x="3875314" y="1989139"/>
            <a:ext cx="1439862" cy="63787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6" name="Line 12"/>
          <p:cNvSpPr>
            <a:spLocks noChangeShapeType="1"/>
          </p:cNvSpPr>
          <p:nvPr/>
        </p:nvSpPr>
        <p:spPr bwMode="auto">
          <a:xfrm flipV="1">
            <a:off x="3722914" y="2964999"/>
            <a:ext cx="1519238"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4" name="Rechteck 13">
            <a:extLst>
              <a:ext uri="{FF2B5EF4-FFF2-40B4-BE49-F238E27FC236}">
                <a16:creationId xmlns:a16="http://schemas.microsoft.com/office/drawing/2014/main" id="{97237BE1-85FD-42E4-A2AF-16DD140C264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Line 12">
            <a:extLst>
              <a:ext uri="{FF2B5EF4-FFF2-40B4-BE49-F238E27FC236}">
                <a16:creationId xmlns:a16="http://schemas.microsoft.com/office/drawing/2014/main" id="{97A4EA50-C01B-7F20-C32F-AEB4B12D16D2}"/>
              </a:ext>
            </a:extLst>
          </p:cNvPr>
          <p:cNvSpPr>
            <a:spLocks noChangeShapeType="1"/>
          </p:cNvSpPr>
          <p:nvPr/>
        </p:nvSpPr>
        <p:spPr bwMode="auto">
          <a:xfrm flipV="1">
            <a:off x="4060370" y="4158348"/>
            <a:ext cx="1181781" cy="1193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 name="Line 12">
            <a:extLst>
              <a:ext uri="{FF2B5EF4-FFF2-40B4-BE49-F238E27FC236}">
                <a16:creationId xmlns:a16="http://schemas.microsoft.com/office/drawing/2014/main" id="{8D9CF327-37AC-610B-3274-318232294D23}"/>
              </a:ext>
            </a:extLst>
          </p:cNvPr>
          <p:cNvSpPr>
            <a:spLocks noChangeShapeType="1"/>
          </p:cNvSpPr>
          <p:nvPr/>
        </p:nvSpPr>
        <p:spPr bwMode="auto">
          <a:xfrm>
            <a:off x="4060371" y="4376978"/>
            <a:ext cx="1172259" cy="5058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4" name="Line 12">
            <a:extLst>
              <a:ext uri="{FF2B5EF4-FFF2-40B4-BE49-F238E27FC236}">
                <a16:creationId xmlns:a16="http://schemas.microsoft.com/office/drawing/2014/main" id="{96C19369-E9CB-6FEA-EEC4-4E588EA022DD}"/>
              </a:ext>
            </a:extLst>
          </p:cNvPr>
          <p:cNvSpPr>
            <a:spLocks noChangeShapeType="1"/>
          </p:cNvSpPr>
          <p:nvPr/>
        </p:nvSpPr>
        <p:spPr bwMode="auto">
          <a:xfrm>
            <a:off x="3948341" y="4427563"/>
            <a:ext cx="1366838" cy="29797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5" name="Line 12">
            <a:extLst>
              <a:ext uri="{FF2B5EF4-FFF2-40B4-BE49-F238E27FC236}">
                <a16:creationId xmlns:a16="http://schemas.microsoft.com/office/drawing/2014/main" id="{384ED608-6CC0-BFD0-7F1E-0B0ACC4110A3}"/>
              </a:ext>
            </a:extLst>
          </p:cNvPr>
          <p:cNvSpPr>
            <a:spLocks noChangeShapeType="1"/>
          </p:cNvSpPr>
          <p:nvPr/>
        </p:nvSpPr>
        <p:spPr bwMode="auto">
          <a:xfrm>
            <a:off x="3948340" y="4496338"/>
            <a:ext cx="1284290" cy="51737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6" name="Line 12">
            <a:extLst>
              <a:ext uri="{FF2B5EF4-FFF2-40B4-BE49-F238E27FC236}">
                <a16:creationId xmlns:a16="http://schemas.microsoft.com/office/drawing/2014/main" id="{8AD356A6-D422-CF81-3B68-F6618CFCCB26}"/>
              </a:ext>
            </a:extLst>
          </p:cNvPr>
          <p:cNvSpPr>
            <a:spLocks noChangeShapeType="1"/>
          </p:cNvSpPr>
          <p:nvPr/>
        </p:nvSpPr>
        <p:spPr bwMode="auto">
          <a:xfrm>
            <a:off x="3875314" y="4546924"/>
            <a:ext cx="1439864" cy="78845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extLst>
      <p:ext uri="{BB962C8B-B14F-4D97-AF65-F5344CB8AC3E}">
        <p14:creationId xmlns:p14="http://schemas.microsoft.com/office/powerpoint/2010/main" val="312836724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91811" y="-1888"/>
            <a:ext cx="7761950" cy="744941"/>
          </a:xfrm>
          <a:prstGeom prst="rect">
            <a:avLst/>
          </a:prstGeom>
          <a:noFill/>
          <a:ln>
            <a:noFill/>
          </a:ln>
        </p:spPr>
        <p:txBody>
          <a:bodyPr lIns="81646" tIns="40823" rIns="81646" bIns="40823" anchor="ctr" anchorCtr="1"/>
          <a:lstStyle/>
          <a:p>
            <a:pPr>
              <a:lnSpc>
                <a:spcPct val="100000"/>
              </a:lnSpc>
            </a:pPr>
            <a:r>
              <a:rPr lang="de-DE" sz="2540" b="1">
                <a:solidFill>
                  <a:srgbClr val="000000"/>
                </a:solidFill>
                <a:latin typeface="Arial"/>
              </a:rPr>
              <a:t>Calculating real GDP</a:t>
            </a:r>
            <a:endParaRPr sz="2540" dirty="0"/>
          </a:p>
        </p:txBody>
      </p:sp>
      <p:sp>
        <p:nvSpPr>
          <p:cNvPr id="7" name="Text Box 3"/>
          <p:cNvSpPr txBox="1">
            <a:spLocks noChangeArrowheads="1"/>
          </p:cNvSpPr>
          <p:nvPr/>
        </p:nvSpPr>
        <p:spPr bwMode="auto">
          <a:xfrm>
            <a:off x="488740" y="957495"/>
            <a:ext cx="7155193" cy="56257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800">
                <a:solidFill>
                  <a:srgbClr val="000000"/>
                </a:solidFill>
              </a:rPr>
              <a:t>Since 2005 real GDP is calculated via a chain index (</a:t>
            </a:r>
            <a:r>
              <a:rPr lang="de-DE" altLang="de-DE" sz="1800" b="1">
                <a:solidFill>
                  <a:srgbClr val="000000"/>
                </a:solidFill>
              </a:rPr>
              <a:t>caution, in many textbooks and in the web real GDP is explained due to a fixed price bases, but this is wrong!</a:t>
            </a:r>
            <a:r>
              <a:rPr lang="de-DE" altLang="de-DE" sz="1800">
                <a:solidFill>
                  <a:srgbClr val="000000"/>
                </a:solidFill>
              </a:rPr>
              <a:t>).</a:t>
            </a:r>
            <a:endParaRPr lang="de-DE" altLang="de-DE" sz="1800" dirty="0">
              <a:solidFill>
                <a:srgbClr val="000000"/>
              </a:solidFill>
            </a:endParaRPr>
          </a:p>
          <a:p>
            <a:pPr eaLnBrk="1" hangingPunct="1">
              <a:buClrTx/>
            </a:pPr>
            <a:endParaRPr lang="de-DE" altLang="de-DE" sz="1800" dirty="0">
              <a:solidFill>
                <a:srgbClr val="000000"/>
              </a:solidFill>
            </a:endParaRPr>
          </a:p>
          <a:p>
            <a:pPr eaLnBrk="1" hangingPunct="1">
              <a:buClrTx/>
            </a:pPr>
            <a:r>
              <a:rPr lang="de-DE" altLang="de-DE" sz="1800">
                <a:solidFill>
                  <a:srgbClr val="000000"/>
                </a:solidFill>
              </a:rPr>
              <a:t>Real GDP </a:t>
            </a:r>
            <a:r>
              <a:rPr lang="en-US" altLang="de-DE" sz="1800">
                <a:solidFill>
                  <a:srgbClr val="000000"/>
                </a:solidFill>
              </a:rPr>
              <a:t>is the value of final goods and services calculated via constant prices of the previous year.</a:t>
            </a:r>
            <a:r>
              <a:rPr lang="de-DE" altLang="de-DE" sz="1800">
                <a:solidFill>
                  <a:srgbClr val="000000"/>
                </a:solidFill>
              </a:rPr>
              <a:t> We set a base year in time t wird equal to Index</a:t>
            </a:r>
            <a:r>
              <a:rPr lang="de-DE" altLang="de-DE" sz="1800" baseline="-25000">
                <a:solidFill>
                  <a:srgbClr val="000000"/>
                </a:solidFill>
              </a:rPr>
              <a:t>real</a:t>
            </a:r>
            <a:r>
              <a:rPr lang="de-DE" altLang="de-DE" sz="1800" dirty="0">
                <a:solidFill>
                  <a:srgbClr val="000000"/>
                </a:solidFill>
              </a:rPr>
              <a:t>(t)=</a:t>
            </a:r>
            <a:r>
              <a:rPr lang="de-DE" altLang="de-DE" sz="1800">
                <a:solidFill>
                  <a:srgbClr val="000000"/>
                </a:solidFill>
              </a:rPr>
              <a:t>100 and the indices of the following years are the calculated recursively</a:t>
            </a:r>
            <a:endParaRPr lang="de-DE" altLang="de-DE" sz="1800" dirty="0">
              <a:solidFill>
                <a:srgbClr val="000000"/>
              </a:solidFill>
            </a:endParaRP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								</a:t>
            </a:r>
            <a:r>
              <a:rPr lang="de-DE" altLang="de-DE" sz="1800">
                <a:solidFill>
                  <a:srgbClr val="000000"/>
                </a:solidFill>
              </a:rPr>
              <a:t> GDP(</a:t>
            </a:r>
            <a:r>
              <a:rPr lang="de-DE" altLang="de-DE" sz="1800" dirty="0">
                <a:solidFill>
                  <a:srgbClr val="000000"/>
                </a:solidFill>
              </a:rPr>
              <a:t>t+</a:t>
            </a:r>
            <a:r>
              <a:rPr lang="de-DE" altLang="de-DE" sz="1800">
                <a:solidFill>
                  <a:srgbClr val="000000"/>
                </a:solidFill>
              </a:rPr>
              <a:t>1) in prices of </a:t>
            </a:r>
            <a:r>
              <a:rPr lang="de-DE" altLang="de-DE" sz="1800" dirty="0">
                <a:solidFill>
                  <a:srgbClr val="000000"/>
                </a:solidFill>
              </a:rPr>
              <a:t>t</a:t>
            </a:r>
          </a:p>
          <a:p>
            <a:pPr eaLnBrk="1" hangingPunct="1">
              <a:buClrTx/>
            </a:pPr>
            <a:r>
              <a:rPr lang="de-DE" altLang="de-DE" sz="1800" dirty="0">
                <a:solidFill>
                  <a:srgbClr val="000000"/>
                </a:solidFill>
              </a:rPr>
              <a:t>Index</a:t>
            </a:r>
            <a:r>
              <a:rPr lang="de-DE" altLang="de-DE" sz="1800" baseline="-25000" dirty="0">
                <a:solidFill>
                  <a:srgbClr val="000000"/>
                </a:solidFill>
              </a:rPr>
              <a:t>real</a:t>
            </a:r>
            <a:r>
              <a:rPr lang="de-DE" altLang="de-DE" sz="1800" dirty="0">
                <a:solidFill>
                  <a:srgbClr val="000000"/>
                </a:solidFill>
              </a:rPr>
              <a:t>(t+1)	=	Index</a:t>
            </a:r>
            <a:r>
              <a:rPr lang="de-DE" altLang="de-DE" sz="1800" baseline="-25000" dirty="0">
                <a:solidFill>
                  <a:srgbClr val="000000"/>
                </a:solidFill>
              </a:rPr>
              <a:t>real</a:t>
            </a:r>
            <a:r>
              <a:rPr lang="de-DE" altLang="de-DE" sz="1800" dirty="0">
                <a:solidFill>
                  <a:srgbClr val="000000"/>
                </a:solidFill>
              </a:rPr>
              <a:t>(t)</a:t>
            </a:r>
          </a:p>
          <a:p>
            <a:pPr eaLnBrk="1" hangingPunct="1">
              <a:buClrTx/>
            </a:pPr>
            <a:r>
              <a:rPr lang="de-DE" altLang="de-DE" sz="1800" dirty="0">
                <a:solidFill>
                  <a:srgbClr val="000000"/>
                </a:solidFill>
              </a:rPr>
              <a:t>								</a:t>
            </a:r>
            <a:r>
              <a:rPr lang="de-DE" altLang="de-DE" sz="1800">
                <a:solidFill>
                  <a:srgbClr val="000000"/>
                </a:solidFill>
              </a:rPr>
              <a:t>   GDP(</a:t>
            </a:r>
            <a:r>
              <a:rPr lang="de-DE" altLang="de-DE" sz="1800" dirty="0">
                <a:solidFill>
                  <a:srgbClr val="000000"/>
                </a:solidFill>
              </a:rPr>
              <a:t>t</a:t>
            </a:r>
            <a:r>
              <a:rPr lang="de-DE" altLang="de-DE" sz="1800">
                <a:solidFill>
                  <a:srgbClr val="000000"/>
                </a:solidFill>
              </a:rPr>
              <a:t>) in prices of </a:t>
            </a:r>
            <a:r>
              <a:rPr lang="de-DE" altLang="de-DE" sz="1800" dirty="0">
                <a:solidFill>
                  <a:srgbClr val="000000"/>
                </a:solidFill>
              </a:rPr>
              <a:t>t</a:t>
            </a:r>
          </a:p>
          <a:p>
            <a:pPr eaLnBrk="1" hangingPunct="1">
              <a:buClrTx/>
            </a:pPr>
            <a:endParaRPr lang="de-DE" altLang="de-DE" sz="1800" dirty="0">
              <a:solidFill>
                <a:srgbClr val="000000"/>
              </a:solidFill>
            </a:endParaRPr>
          </a:p>
          <a:p>
            <a:pPr eaLnBrk="1" hangingPunct="1">
              <a:buClrTx/>
            </a:pPr>
            <a:r>
              <a:rPr lang="de-DE" altLang="de-DE" sz="1800" dirty="0">
                <a:solidFill>
                  <a:srgbClr val="000000"/>
                </a:solidFill>
              </a:rPr>
              <a:t>								P</a:t>
            </a:r>
            <a:r>
              <a:rPr lang="de-DE" altLang="de-DE" sz="1800" baseline="-25000" dirty="0">
                <a:solidFill>
                  <a:srgbClr val="000000"/>
                </a:solidFill>
              </a:rPr>
              <a:t>1</a:t>
            </a:r>
            <a:r>
              <a:rPr lang="de-DE" altLang="de-DE" sz="1800" dirty="0">
                <a:solidFill>
                  <a:srgbClr val="000000"/>
                </a:solidFill>
              </a:rPr>
              <a:t>(t)•X</a:t>
            </a:r>
            <a:r>
              <a:rPr lang="de-DE" altLang="de-DE" sz="1800" baseline="-25000" dirty="0">
                <a:solidFill>
                  <a:srgbClr val="000000"/>
                </a:solidFill>
              </a:rPr>
              <a:t>1</a:t>
            </a:r>
            <a:r>
              <a:rPr lang="de-DE" altLang="de-DE" sz="1800" dirty="0">
                <a:solidFill>
                  <a:srgbClr val="000000"/>
                </a:solidFill>
              </a:rPr>
              <a:t>(t+1)+P</a:t>
            </a:r>
            <a:r>
              <a:rPr lang="de-DE" altLang="de-DE" sz="1800" baseline="-25000" dirty="0">
                <a:solidFill>
                  <a:srgbClr val="000000"/>
                </a:solidFill>
              </a:rPr>
              <a:t>2</a:t>
            </a:r>
            <a:r>
              <a:rPr lang="de-DE" altLang="de-DE" sz="1800" dirty="0">
                <a:solidFill>
                  <a:srgbClr val="000000"/>
                </a:solidFill>
              </a:rPr>
              <a:t>(t) •X</a:t>
            </a:r>
            <a:r>
              <a:rPr lang="de-DE" altLang="de-DE" sz="1800" baseline="-25000" dirty="0">
                <a:solidFill>
                  <a:srgbClr val="000000"/>
                </a:solidFill>
              </a:rPr>
              <a:t>2</a:t>
            </a:r>
            <a:r>
              <a:rPr lang="de-DE" altLang="de-DE" sz="1800" dirty="0">
                <a:solidFill>
                  <a:srgbClr val="000000"/>
                </a:solidFill>
              </a:rPr>
              <a:t>(t+1)+…</a:t>
            </a:r>
          </a:p>
          <a:p>
            <a:pPr eaLnBrk="1" hangingPunct="1">
              <a:buClrTx/>
            </a:pPr>
            <a:r>
              <a:rPr lang="de-DE" altLang="de-DE" sz="1800" dirty="0">
                <a:solidFill>
                  <a:srgbClr val="000000"/>
                </a:solidFill>
              </a:rPr>
              <a:t>			=	 Index</a:t>
            </a:r>
            <a:r>
              <a:rPr lang="de-DE" altLang="de-DE" sz="1800" baseline="-25000" dirty="0">
                <a:solidFill>
                  <a:srgbClr val="000000"/>
                </a:solidFill>
              </a:rPr>
              <a:t>real</a:t>
            </a:r>
            <a:r>
              <a:rPr lang="de-DE" altLang="de-DE" sz="1800" dirty="0">
                <a:solidFill>
                  <a:srgbClr val="000000"/>
                </a:solidFill>
              </a:rPr>
              <a:t>(t)</a:t>
            </a:r>
          </a:p>
          <a:p>
            <a:pPr eaLnBrk="1" hangingPunct="1">
              <a:buClrTx/>
            </a:pPr>
            <a:r>
              <a:rPr lang="de-DE" altLang="de-DE" sz="1800" dirty="0">
                <a:solidFill>
                  <a:srgbClr val="000000"/>
                </a:solidFill>
              </a:rPr>
              <a:t>								    P</a:t>
            </a:r>
            <a:r>
              <a:rPr lang="de-DE" altLang="de-DE" sz="1800" baseline="-25000" dirty="0">
                <a:solidFill>
                  <a:srgbClr val="000000"/>
                </a:solidFill>
              </a:rPr>
              <a:t>1</a:t>
            </a:r>
            <a:r>
              <a:rPr lang="de-DE" altLang="de-DE" sz="1800" dirty="0">
                <a:solidFill>
                  <a:srgbClr val="000000"/>
                </a:solidFill>
              </a:rPr>
              <a:t>(t) •X</a:t>
            </a:r>
            <a:r>
              <a:rPr lang="de-DE" altLang="de-DE" sz="1800" baseline="-25000" dirty="0">
                <a:solidFill>
                  <a:srgbClr val="000000"/>
                </a:solidFill>
              </a:rPr>
              <a:t>1</a:t>
            </a:r>
            <a:r>
              <a:rPr lang="de-DE" altLang="de-DE" sz="1800" dirty="0">
                <a:solidFill>
                  <a:srgbClr val="000000"/>
                </a:solidFill>
              </a:rPr>
              <a:t>(t)+P</a:t>
            </a:r>
            <a:r>
              <a:rPr lang="de-DE" altLang="de-DE" sz="1800" baseline="-25000" dirty="0">
                <a:solidFill>
                  <a:srgbClr val="000000"/>
                </a:solidFill>
              </a:rPr>
              <a:t>2</a:t>
            </a:r>
            <a:r>
              <a:rPr lang="de-DE" altLang="de-DE" sz="1800" dirty="0">
                <a:solidFill>
                  <a:srgbClr val="000000"/>
                </a:solidFill>
              </a:rPr>
              <a:t>(t) •X</a:t>
            </a:r>
            <a:r>
              <a:rPr lang="de-DE" altLang="de-DE" sz="1800" baseline="-25000" dirty="0">
                <a:solidFill>
                  <a:srgbClr val="000000"/>
                </a:solidFill>
              </a:rPr>
              <a:t>2</a:t>
            </a:r>
            <a:r>
              <a:rPr lang="de-DE" altLang="de-DE" sz="1800" dirty="0">
                <a:solidFill>
                  <a:srgbClr val="000000"/>
                </a:solidFill>
              </a:rPr>
              <a:t>(t)+…</a:t>
            </a:r>
          </a:p>
          <a:p>
            <a:pPr eaLnBrk="1" hangingPunct="1">
              <a:buClrTx/>
            </a:pPr>
            <a:endParaRPr lang="de-DE" altLang="de-DE" sz="1800" dirty="0">
              <a:solidFill>
                <a:srgbClr val="000000"/>
              </a:solidFill>
            </a:endParaRPr>
          </a:p>
          <a:p>
            <a:pPr eaLnBrk="1" hangingPunct="1">
              <a:buClrTx/>
            </a:pPr>
            <a:endParaRPr lang="de-DE" altLang="de-DE" sz="1800" dirty="0">
              <a:solidFill>
                <a:srgbClr val="000000"/>
              </a:solidFill>
            </a:endParaRPr>
          </a:p>
          <a:p>
            <a:pPr eaLnBrk="1" hangingPunct="1">
              <a:buClrTx/>
            </a:pPr>
            <a:r>
              <a:rPr lang="de-DE" altLang="de-DE" sz="1800">
                <a:solidFill>
                  <a:srgbClr val="000000"/>
                </a:solidFill>
              </a:rPr>
              <a:t>with </a:t>
            </a:r>
            <a:r>
              <a:rPr lang="de-DE" altLang="de-DE" sz="1800" dirty="0">
                <a:solidFill>
                  <a:srgbClr val="000000"/>
                </a:solidFill>
              </a:rPr>
              <a:t>P</a:t>
            </a:r>
            <a:r>
              <a:rPr lang="de-DE" altLang="de-DE" sz="1800" baseline="-25000" dirty="0">
                <a:solidFill>
                  <a:srgbClr val="000000"/>
                </a:solidFill>
              </a:rPr>
              <a:t>1</a:t>
            </a:r>
            <a:r>
              <a:rPr lang="de-DE" altLang="de-DE" sz="1800" dirty="0">
                <a:solidFill>
                  <a:srgbClr val="000000"/>
                </a:solidFill>
              </a:rPr>
              <a:t>, P</a:t>
            </a:r>
            <a:r>
              <a:rPr lang="de-DE" altLang="de-DE" sz="1800" baseline="-25000" dirty="0">
                <a:solidFill>
                  <a:srgbClr val="000000"/>
                </a:solidFill>
              </a:rPr>
              <a:t>2</a:t>
            </a:r>
            <a:r>
              <a:rPr lang="de-DE" altLang="de-DE" sz="1800" baseline="-25000">
                <a:solidFill>
                  <a:srgbClr val="000000"/>
                </a:solidFill>
              </a:rPr>
              <a:t>,</a:t>
            </a:r>
            <a:r>
              <a:rPr lang="de-DE" altLang="de-DE" sz="1800">
                <a:solidFill>
                  <a:srgbClr val="000000"/>
                </a:solidFill>
              </a:rPr>
              <a:t>… prices of goods an services </a:t>
            </a:r>
            <a:r>
              <a:rPr lang="de-DE" altLang="de-DE" sz="1800" dirty="0">
                <a:solidFill>
                  <a:srgbClr val="000000"/>
                </a:solidFill>
              </a:rPr>
              <a:t>1,2,… ;X</a:t>
            </a:r>
            <a:r>
              <a:rPr lang="de-DE" altLang="de-DE" sz="1800" baseline="-25000" dirty="0">
                <a:solidFill>
                  <a:srgbClr val="000000"/>
                </a:solidFill>
              </a:rPr>
              <a:t>1</a:t>
            </a:r>
            <a:r>
              <a:rPr lang="de-DE" altLang="de-DE" sz="1800" dirty="0">
                <a:solidFill>
                  <a:srgbClr val="000000"/>
                </a:solidFill>
              </a:rPr>
              <a:t>, X</a:t>
            </a:r>
            <a:r>
              <a:rPr lang="de-DE" altLang="de-DE" sz="1800" baseline="-25000" dirty="0">
                <a:solidFill>
                  <a:srgbClr val="000000"/>
                </a:solidFill>
              </a:rPr>
              <a:t>2</a:t>
            </a:r>
            <a:r>
              <a:rPr lang="de-DE" altLang="de-DE" sz="1800">
                <a:solidFill>
                  <a:srgbClr val="000000"/>
                </a:solidFill>
              </a:rPr>
              <a:t>,…  quantities of goods an services </a:t>
            </a:r>
            <a:r>
              <a:rPr lang="de-DE" altLang="de-DE" sz="1800" dirty="0">
                <a:solidFill>
                  <a:srgbClr val="000000"/>
                </a:solidFill>
              </a:rPr>
              <a:t>1,2</a:t>
            </a:r>
            <a:r>
              <a:rPr lang="de-DE" altLang="de-DE" sz="1800">
                <a:solidFill>
                  <a:srgbClr val="000000"/>
                </a:solidFill>
              </a:rPr>
              <a:t>,…  and time t</a:t>
            </a:r>
            <a:endParaRPr lang="de-DE" altLang="de-DE" sz="1800" dirty="0">
              <a:solidFill>
                <a:srgbClr val="000000"/>
              </a:solidFill>
            </a:endParaRPr>
          </a:p>
        </p:txBody>
      </p:sp>
      <p:cxnSp>
        <p:nvCxnSpPr>
          <p:cNvPr id="4" name="Gerade Verbindung 3"/>
          <p:cNvCxnSpPr/>
          <p:nvPr/>
        </p:nvCxnSpPr>
        <p:spPr>
          <a:xfrm>
            <a:off x="3500100" y="3927432"/>
            <a:ext cx="320089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3215932" y="5009885"/>
            <a:ext cx="398478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hteck 12">
            <a:extLst>
              <a:ext uri="{FF2B5EF4-FFF2-40B4-BE49-F238E27FC236}">
                <a16:creationId xmlns:a16="http://schemas.microsoft.com/office/drawing/2014/main" id="{693BA297-718A-4B74-9C56-93ED74B98B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4707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762828" y="0"/>
            <a:ext cx="7761950" cy="744941"/>
          </a:xfrm>
          <a:prstGeom prst="rect">
            <a:avLst/>
          </a:prstGeom>
          <a:noFill/>
          <a:ln>
            <a:noFill/>
          </a:ln>
        </p:spPr>
        <p:txBody>
          <a:bodyPr lIns="81646" tIns="40823" rIns="81646" bIns="40823" anchor="ctr" anchorCtr="1"/>
          <a:lstStyle/>
          <a:p>
            <a:pPr>
              <a:lnSpc>
                <a:spcPct val="100000"/>
              </a:lnSpc>
            </a:pPr>
            <a:r>
              <a:rPr lang="de-DE" sz="2540" b="1">
                <a:solidFill>
                  <a:srgbClr val="000000"/>
                </a:solidFill>
                <a:latin typeface="Arial"/>
              </a:rPr>
              <a:t>Real economic growth and GDP-Deflator</a:t>
            </a:r>
            <a:endParaRPr sz="2540" dirty="0"/>
          </a:p>
        </p:txBody>
      </p:sp>
      <p:sp>
        <p:nvSpPr>
          <p:cNvPr id="7" name="Text Box 3"/>
          <p:cNvSpPr txBox="1">
            <a:spLocks noChangeArrowheads="1"/>
          </p:cNvSpPr>
          <p:nvPr/>
        </p:nvSpPr>
        <p:spPr bwMode="auto">
          <a:xfrm>
            <a:off x="178932" y="794899"/>
            <a:ext cx="8397032" cy="59607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2000">
                <a:solidFill>
                  <a:srgbClr val="000000"/>
                </a:solidFill>
              </a:rPr>
              <a:t>Real economic change is the realtive change of the chain-index of real GDP:</a:t>
            </a:r>
            <a:endParaRPr lang="de-DE" altLang="de-DE" sz="2000" dirty="0">
              <a:solidFill>
                <a:srgbClr val="000000"/>
              </a:solidFill>
            </a:endParaRPr>
          </a:p>
          <a:p>
            <a:pPr eaLnBrk="1" hangingPunct="1">
              <a:buClrTx/>
            </a:pPr>
            <a:endParaRPr lang="de-DE" altLang="de-DE" sz="2000">
              <a:solidFill>
                <a:srgbClr val="000000"/>
              </a:solidFill>
            </a:endParaRP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a:t>
            </a:r>
            <a:r>
              <a:rPr lang="de-DE" altLang="de-DE" sz="2000">
                <a:solidFill>
                  <a:srgbClr val="000000"/>
                </a:solidFill>
              </a:rPr>
              <a:t>         GDP-Index</a:t>
            </a:r>
            <a:r>
              <a:rPr lang="de-DE" altLang="de-DE" sz="2000" baseline="-25000">
                <a:solidFill>
                  <a:srgbClr val="000000"/>
                </a:solidFill>
              </a:rPr>
              <a:t>real</a:t>
            </a:r>
            <a:r>
              <a:rPr lang="de-DE" altLang="de-DE" sz="2000" dirty="0">
                <a:solidFill>
                  <a:srgbClr val="000000"/>
                </a:solidFill>
              </a:rPr>
              <a:t>(t) </a:t>
            </a:r>
            <a:r>
              <a:rPr lang="de-DE" altLang="de-DE" sz="2000">
                <a:solidFill>
                  <a:srgbClr val="000000"/>
                </a:solidFill>
              </a:rPr>
              <a:t>– GDP-Index</a:t>
            </a:r>
            <a:r>
              <a:rPr lang="de-DE" altLang="de-DE" sz="2000" baseline="-25000">
                <a:solidFill>
                  <a:srgbClr val="000000"/>
                </a:solidFill>
              </a:rPr>
              <a:t>real</a:t>
            </a:r>
            <a:r>
              <a:rPr lang="de-DE" altLang="de-DE" sz="2000" dirty="0">
                <a:solidFill>
                  <a:srgbClr val="000000"/>
                </a:solidFill>
              </a:rPr>
              <a:t>(t-1)</a:t>
            </a:r>
          </a:p>
          <a:p>
            <a:pPr eaLnBrk="1" hangingPunct="1">
              <a:buClrTx/>
            </a:pPr>
            <a:r>
              <a:rPr lang="de-DE" altLang="de-DE" sz="2000">
                <a:solidFill>
                  <a:srgbClr val="000000"/>
                </a:solidFill>
              </a:rPr>
              <a:t>Real economic growth  </a:t>
            </a:r>
            <a:r>
              <a:rPr lang="de-DE" altLang="de-DE" sz="2000" dirty="0">
                <a:solidFill>
                  <a:srgbClr val="000000"/>
                </a:solidFill>
              </a:rPr>
              <a:t>= g(t)=   </a:t>
            </a:r>
          </a:p>
          <a:p>
            <a:pPr eaLnBrk="1" hangingPunct="1">
              <a:buClrTx/>
            </a:pPr>
            <a:r>
              <a:rPr lang="de-DE" altLang="de-DE" sz="2000" dirty="0">
                <a:solidFill>
                  <a:srgbClr val="000000"/>
                </a:solidFill>
              </a:rPr>
              <a:t>								 			</a:t>
            </a:r>
            <a:r>
              <a:rPr lang="de-DE" altLang="de-DE" sz="2000">
                <a:solidFill>
                  <a:srgbClr val="000000"/>
                </a:solidFill>
              </a:rPr>
              <a:t>	GDP-Index</a:t>
            </a:r>
            <a:r>
              <a:rPr lang="de-DE" altLang="de-DE" sz="2000" baseline="-25000">
                <a:solidFill>
                  <a:srgbClr val="000000"/>
                </a:solidFill>
              </a:rPr>
              <a:t>real</a:t>
            </a:r>
            <a:r>
              <a:rPr lang="de-DE" altLang="de-DE" sz="2000" dirty="0">
                <a:solidFill>
                  <a:srgbClr val="000000"/>
                </a:solidFill>
              </a:rPr>
              <a:t>(t-1)</a:t>
            </a:r>
          </a:p>
          <a:p>
            <a:pPr eaLnBrk="1" hangingPunct="1">
              <a:buClrTx/>
            </a:pPr>
            <a:endParaRPr lang="de-DE" altLang="de-DE" sz="2000" dirty="0">
              <a:solidFill>
                <a:srgbClr val="000000"/>
              </a:solidFill>
            </a:endParaRP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a:t>
            </a:r>
            <a:r>
              <a:rPr lang="de-DE" altLang="de-DE" sz="2000">
                <a:solidFill>
                  <a:srgbClr val="000000"/>
                </a:solidFill>
              </a:rPr>
              <a:t> GDP-Index</a:t>
            </a:r>
            <a:r>
              <a:rPr lang="de-DE" altLang="de-DE" sz="2000" baseline="-25000">
                <a:solidFill>
                  <a:srgbClr val="000000"/>
                </a:solidFill>
              </a:rPr>
              <a:t>nom</a:t>
            </a:r>
            <a:r>
              <a:rPr lang="de-DE" altLang="de-DE" sz="2000" dirty="0">
                <a:solidFill>
                  <a:srgbClr val="000000"/>
                </a:solidFill>
              </a:rPr>
              <a:t>(t)</a:t>
            </a:r>
          </a:p>
          <a:p>
            <a:pPr eaLnBrk="1" hangingPunct="1">
              <a:buClrTx/>
            </a:pPr>
            <a:r>
              <a:rPr lang="de-DE" altLang="de-DE" sz="2000" dirty="0">
                <a:solidFill>
                  <a:srgbClr val="000000"/>
                </a:solidFill>
              </a:rPr>
              <a:t>BIP-</a:t>
            </a:r>
            <a:r>
              <a:rPr lang="de-DE" altLang="de-DE" sz="2000" dirty="0" err="1">
                <a:solidFill>
                  <a:srgbClr val="000000"/>
                </a:solidFill>
              </a:rPr>
              <a:t>Deflator</a:t>
            </a:r>
            <a:r>
              <a:rPr lang="de-DE" altLang="de-DE" sz="2000" dirty="0">
                <a:solidFill>
                  <a:srgbClr val="000000"/>
                </a:solidFill>
              </a:rPr>
              <a:t>(t)		=	      100</a:t>
            </a:r>
          </a:p>
          <a:p>
            <a:pPr eaLnBrk="1" hangingPunct="1">
              <a:buClrTx/>
            </a:pPr>
            <a:r>
              <a:rPr lang="de-DE" altLang="de-DE" sz="2000" dirty="0">
                <a:solidFill>
                  <a:srgbClr val="000000"/>
                </a:solidFill>
              </a:rPr>
              <a:t>								 		</a:t>
            </a:r>
            <a:r>
              <a:rPr lang="de-DE" altLang="de-DE" sz="2000">
                <a:solidFill>
                  <a:srgbClr val="000000"/>
                </a:solidFill>
              </a:rPr>
              <a:t> GDP-Index</a:t>
            </a:r>
            <a:r>
              <a:rPr lang="de-DE" altLang="de-DE" sz="2000" baseline="-25000">
                <a:solidFill>
                  <a:srgbClr val="000000"/>
                </a:solidFill>
              </a:rPr>
              <a:t>real</a:t>
            </a:r>
            <a:r>
              <a:rPr lang="de-DE" altLang="de-DE" sz="2000" dirty="0">
                <a:solidFill>
                  <a:srgbClr val="000000"/>
                </a:solidFill>
              </a:rPr>
              <a:t>(t)</a:t>
            </a:r>
          </a:p>
          <a:p>
            <a:pPr eaLnBrk="1" hangingPunct="1">
              <a:buClrTx/>
            </a:pPr>
            <a:endParaRPr lang="de-DE" altLang="de-DE" sz="2000" dirty="0">
              <a:solidFill>
                <a:srgbClr val="000000"/>
              </a:solidFill>
            </a:endParaRPr>
          </a:p>
          <a:p>
            <a:pPr eaLnBrk="1" hangingPunct="1">
              <a:buClrTx/>
            </a:pPr>
            <a:r>
              <a:rPr lang="de-DE" altLang="de-DE" sz="2000" dirty="0">
                <a:solidFill>
                  <a:srgbClr val="000000"/>
                </a:solidFill>
              </a:rPr>
              <a:t>	</a:t>
            </a:r>
          </a:p>
          <a:p>
            <a:pPr eaLnBrk="1" hangingPunct="1">
              <a:buClrTx/>
            </a:pPr>
            <a:r>
              <a:rPr lang="de-DE" altLang="de-DE" sz="2000">
                <a:solidFill>
                  <a:srgbClr val="000000"/>
                </a:solidFill>
              </a:rPr>
              <a:t>The relative change of the BIP-Deflator represents the pure price effectof the realative change of nominal GDP</a:t>
            </a:r>
          </a:p>
          <a:p>
            <a:pPr eaLnBrk="1" hangingPunct="1">
              <a:buClrTx/>
            </a:pPr>
            <a:endParaRPr lang="de-DE" altLang="de-DE" sz="2000">
              <a:solidFill>
                <a:srgbClr val="000000"/>
              </a:solidFill>
            </a:endParaRPr>
          </a:p>
          <a:p>
            <a:pPr eaLnBrk="1" hangingPunct="1">
              <a:buClrTx/>
            </a:pPr>
            <a:r>
              <a:rPr lang="de-DE" altLang="de-DE" sz="2000">
                <a:solidFill>
                  <a:srgbClr val="000000"/>
                </a:solidFill>
              </a:rPr>
              <a:t>(in opposite to case, if real GDP would be calculated via a fixed price base, since then, the BIP-Deflator itself represents the price effect, </a:t>
            </a:r>
            <a:r>
              <a:rPr lang="de-DE" altLang="de-DE" sz="2000" b="1">
                <a:solidFill>
                  <a:srgbClr val="000000"/>
                </a:solidFill>
              </a:rPr>
              <a:t>be careful, if you read other text books!</a:t>
            </a:r>
            <a:r>
              <a:rPr lang="de-DE" altLang="de-DE" sz="2000">
                <a:solidFill>
                  <a:srgbClr val="000000"/>
                </a:solidFill>
              </a:rPr>
              <a:t>)</a:t>
            </a:r>
            <a:r>
              <a:rPr lang="de-DE" altLang="de-DE" sz="2177" dirty="0">
                <a:solidFill>
                  <a:srgbClr val="000000"/>
                </a:solidFill>
              </a:rPr>
              <a:t>			</a:t>
            </a:r>
          </a:p>
        </p:txBody>
      </p:sp>
      <p:cxnSp>
        <p:nvCxnSpPr>
          <p:cNvPr id="4" name="Gerade Verbindung 3"/>
          <p:cNvCxnSpPr/>
          <p:nvPr/>
        </p:nvCxnSpPr>
        <p:spPr>
          <a:xfrm>
            <a:off x="3725762" y="2240347"/>
            <a:ext cx="457270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3899300" y="3759578"/>
            <a:ext cx="228635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hteck 10">
            <a:extLst>
              <a:ext uri="{FF2B5EF4-FFF2-40B4-BE49-F238E27FC236}">
                <a16:creationId xmlns:a16="http://schemas.microsoft.com/office/drawing/2014/main" id="{9205ED76-9A0D-4275-9886-98A35D2E63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99071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pPr>
              <a:lnSpc>
                <a:spcPct val="100000"/>
              </a:lnSpc>
            </a:pPr>
            <a:r>
              <a:rPr lang="de-DE" sz="3266" b="1">
                <a:solidFill>
                  <a:srgbClr val="000000"/>
                </a:solidFill>
                <a:latin typeface="Arial"/>
              </a:rPr>
              <a:t>Example</a:t>
            </a:r>
            <a:endParaRPr sz="3266" dirty="0"/>
          </a:p>
        </p:txBody>
      </p:sp>
      <p:sp>
        <p:nvSpPr>
          <p:cNvPr id="7" name="Rechteck 6">
            <a:extLst>
              <a:ext uri="{FF2B5EF4-FFF2-40B4-BE49-F238E27FC236}">
                <a16:creationId xmlns:a16="http://schemas.microsoft.com/office/drawing/2014/main" id="{B8485C00-1970-49C5-BDC9-B7991197E9D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FF49702C-A880-EDF5-C69F-970582DF20A8}"/>
              </a:ext>
            </a:extLst>
          </p:cNvPr>
          <p:cNvPicPr>
            <a:picLocks noChangeAspect="1"/>
          </p:cNvPicPr>
          <p:nvPr/>
        </p:nvPicPr>
        <p:blipFill>
          <a:blip r:embed="rId3"/>
          <a:stretch>
            <a:fillRect/>
          </a:stretch>
        </p:blipFill>
        <p:spPr>
          <a:xfrm>
            <a:off x="186690" y="849122"/>
            <a:ext cx="11567058" cy="2280158"/>
          </a:xfrm>
          <a:prstGeom prst="rect">
            <a:avLst/>
          </a:prstGeom>
        </p:spPr>
      </p:pic>
    </p:spTree>
    <p:extLst>
      <p:ext uri="{BB962C8B-B14F-4D97-AF65-F5344CB8AC3E}">
        <p14:creationId xmlns:p14="http://schemas.microsoft.com/office/powerpoint/2010/main" val="4170327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pPr>
              <a:lnSpc>
                <a:spcPct val="100000"/>
              </a:lnSpc>
            </a:pPr>
            <a:r>
              <a:rPr lang="de-DE" sz="3266" b="1">
                <a:solidFill>
                  <a:srgbClr val="000000"/>
                </a:solidFill>
                <a:latin typeface="Arial"/>
              </a:rPr>
              <a:t>Example</a:t>
            </a:r>
            <a:endParaRPr sz="3266" dirty="0"/>
          </a:p>
        </p:txBody>
      </p:sp>
      <p:sp>
        <p:nvSpPr>
          <p:cNvPr id="7" name="Rechteck 6">
            <a:extLst>
              <a:ext uri="{FF2B5EF4-FFF2-40B4-BE49-F238E27FC236}">
                <a16:creationId xmlns:a16="http://schemas.microsoft.com/office/drawing/2014/main" id="{B8485C00-1970-49C5-BDC9-B7991197E9D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graphicFrame>
        <p:nvGraphicFramePr>
          <p:cNvPr id="2" name="Objekt 1">
            <a:extLst>
              <a:ext uri="{FF2B5EF4-FFF2-40B4-BE49-F238E27FC236}">
                <a16:creationId xmlns:a16="http://schemas.microsoft.com/office/drawing/2014/main" id="{ABC9120A-7EA6-D5FE-57FC-12B19F66AC13}"/>
              </a:ext>
            </a:extLst>
          </p:cNvPr>
          <p:cNvGraphicFramePr>
            <a:graphicFrameLocks noChangeAspect="1"/>
          </p:cNvGraphicFramePr>
          <p:nvPr/>
        </p:nvGraphicFramePr>
        <p:xfrm>
          <a:off x="520700" y="849313"/>
          <a:ext cx="10526713" cy="2619375"/>
        </p:xfrm>
        <a:graphic>
          <a:graphicData uri="http://schemas.openxmlformats.org/presentationml/2006/ole">
            <mc:AlternateContent xmlns:mc="http://schemas.openxmlformats.org/markup-compatibility/2006">
              <mc:Choice xmlns:v="urn:schemas-microsoft-com:vml" Requires="v">
                <p:oleObj name="Worksheet" r:id="rId3" imgW="7035849" imgH="1847719" progId="Excel.Sheet.12">
                  <p:embed/>
                </p:oleObj>
              </mc:Choice>
              <mc:Fallback>
                <p:oleObj name="Worksheet" r:id="rId3" imgW="7035849" imgH="1847719" progId="Excel.Sheet.12">
                  <p:embed/>
                  <p:pic>
                    <p:nvPicPr>
                      <p:cNvPr id="2" name="Objekt 1">
                        <a:extLst>
                          <a:ext uri="{FF2B5EF4-FFF2-40B4-BE49-F238E27FC236}">
                            <a16:creationId xmlns:a16="http://schemas.microsoft.com/office/drawing/2014/main" id="{ABC9120A-7EA6-D5FE-57FC-12B19F66AC13}"/>
                          </a:ext>
                        </a:extLst>
                      </p:cNvPr>
                      <p:cNvPicPr/>
                      <p:nvPr/>
                    </p:nvPicPr>
                    <p:blipFill>
                      <a:blip r:embed="rId4"/>
                      <a:stretch>
                        <a:fillRect/>
                      </a:stretch>
                    </p:blipFill>
                    <p:spPr>
                      <a:xfrm>
                        <a:off x="520700" y="849313"/>
                        <a:ext cx="10526713" cy="2619375"/>
                      </a:xfrm>
                      <a:prstGeom prst="rect">
                        <a:avLst/>
                      </a:prstGeom>
                    </p:spPr>
                  </p:pic>
                </p:oleObj>
              </mc:Fallback>
            </mc:AlternateContent>
          </a:graphicData>
        </a:graphic>
      </p:graphicFrame>
    </p:spTree>
    <p:extLst>
      <p:ext uri="{BB962C8B-B14F-4D97-AF65-F5344CB8AC3E}">
        <p14:creationId xmlns:p14="http://schemas.microsoft.com/office/powerpoint/2010/main" val="4094909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43774" y="104181"/>
            <a:ext cx="11622656" cy="744941"/>
          </a:xfrm>
          <a:prstGeom prst="rect">
            <a:avLst/>
          </a:prstGeom>
          <a:noFill/>
          <a:ln>
            <a:noFill/>
          </a:ln>
        </p:spPr>
        <p:txBody>
          <a:bodyPr lIns="81646" tIns="40823" rIns="81646" bIns="40823" anchor="ctr" anchorCtr="1"/>
          <a:lstStyle/>
          <a:p>
            <a:pPr algn="ctr">
              <a:lnSpc>
                <a:spcPct val="100000"/>
              </a:lnSpc>
            </a:pPr>
            <a:r>
              <a:rPr lang="de-DE" sz="2540" b="1">
                <a:solidFill>
                  <a:srgbClr val="000000"/>
                </a:solidFill>
                <a:latin typeface="Arial"/>
              </a:rPr>
              <a:t>Nominal and real economic growth (Germany)</a:t>
            </a:r>
            <a:endParaRPr sz="2540" dirty="0"/>
          </a:p>
        </p:txBody>
      </p:sp>
      <p:sp>
        <p:nvSpPr>
          <p:cNvPr id="8" name="Textfeld 7"/>
          <p:cNvSpPr txBox="1"/>
          <p:nvPr/>
        </p:nvSpPr>
        <p:spPr>
          <a:xfrm>
            <a:off x="732013" y="5978027"/>
            <a:ext cx="1550424" cy="343620"/>
          </a:xfrm>
          <a:prstGeom prst="rect">
            <a:avLst/>
          </a:prstGeom>
          <a:noFill/>
        </p:spPr>
        <p:txBody>
          <a:bodyPr wrap="none" rtlCol="0">
            <a:spAutoFit/>
          </a:bodyPr>
          <a:lstStyle/>
          <a:p>
            <a:r>
              <a:rPr lang="de-DE" sz="1633"/>
              <a:t>Source: </a:t>
            </a:r>
            <a:r>
              <a:rPr lang="de-DE" sz="1633" dirty="0" err="1"/>
              <a:t>Destatis</a:t>
            </a:r>
            <a:endParaRPr lang="de-DE" sz="1633" dirty="0"/>
          </a:p>
        </p:txBody>
      </p:sp>
      <p:sp>
        <p:nvSpPr>
          <p:cNvPr id="9" name="Rechteck 8">
            <a:extLst>
              <a:ext uri="{FF2B5EF4-FFF2-40B4-BE49-F238E27FC236}">
                <a16:creationId xmlns:a16="http://schemas.microsoft.com/office/drawing/2014/main" id="{6DB5B233-2936-469F-8350-0DDB4656A9D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26D4551A-5EED-447D-CB4E-A663DD317D85}"/>
              </a:ext>
            </a:extLst>
          </p:cNvPr>
          <p:cNvPicPr>
            <a:picLocks noChangeAspect="1"/>
          </p:cNvPicPr>
          <p:nvPr/>
        </p:nvPicPr>
        <p:blipFill>
          <a:blip r:embed="rId3"/>
          <a:stretch>
            <a:fillRect/>
          </a:stretch>
        </p:blipFill>
        <p:spPr>
          <a:xfrm>
            <a:off x="1192340" y="667273"/>
            <a:ext cx="7459704" cy="4693397"/>
          </a:xfrm>
          <a:prstGeom prst="rect">
            <a:avLst/>
          </a:prstGeom>
        </p:spPr>
      </p:pic>
    </p:spTree>
    <p:extLst>
      <p:ext uri="{BB962C8B-B14F-4D97-AF65-F5344CB8AC3E}">
        <p14:creationId xmlns:p14="http://schemas.microsoft.com/office/powerpoint/2010/main" val="397819324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31FFE6D-4279-4734-AE08-9453E4297157}">
  <we:reference id="wa200005566" version="3.0.0.3" store="de-DE" storeType="OMEX"/>
  <we:alternateReferences>
    <we:reference id="wa200005566" version="3.0.0.3"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2526</Words>
  <Application>Microsoft Office PowerPoint</Application>
  <PresentationFormat>Breitbild</PresentationFormat>
  <Paragraphs>333</Paragraphs>
  <Slides>41</Slides>
  <Notes>41</Notes>
  <HiddenSlides>0</HiddenSlides>
  <MMClips>0</MMClips>
  <ScaleCrop>false</ScaleCrop>
  <HeadingPairs>
    <vt:vector size="8" baseType="variant">
      <vt:variant>
        <vt:lpstr>Verwendete Schriftarten</vt:lpstr>
      </vt:variant>
      <vt:variant>
        <vt:i4>6</vt:i4>
      </vt:variant>
      <vt:variant>
        <vt:lpstr>Design</vt:lpstr>
      </vt:variant>
      <vt:variant>
        <vt:i4>1</vt:i4>
      </vt:variant>
      <vt:variant>
        <vt:lpstr>Eingebettete OLE-Server</vt:lpstr>
      </vt:variant>
      <vt:variant>
        <vt:i4>1</vt:i4>
      </vt:variant>
      <vt:variant>
        <vt:lpstr>Folientitel</vt:lpstr>
      </vt:variant>
      <vt:variant>
        <vt:i4>41</vt:i4>
      </vt:variant>
    </vt:vector>
  </HeadingPairs>
  <TitlesOfParts>
    <vt:vector size="49" baseType="lpstr">
      <vt:lpstr>Arial</vt:lpstr>
      <vt:lpstr>Calibri</vt:lpstr>
      <vt:lpstr>Cambria Math</vt:lpstr>
      <vt:lpstr>Sparkasse Rg</vt:lpstr>
      <vt:lpstr>Symbol</vt:lpstr>
      <vt:lpstr>Times New Roman</vt:lpstr>
      <vt:lpstr>Office</vt:lpstr>
      <vt:lpstr>Worksheet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239</cp:revision>
  <cp:lastPrinted>2022-03-02T20:18:27Z</cp:lastPrinted>
  <dcterms:created xsi:type="dcterms:W3CDTF">2022-03-01T20:52:11Z</dcterms:created>
  <dcterms:modified xsi:type="dcterms:W3CDTF">2025-10-07T13:40:29Z</dcterms:modified>
</cp:coreProperties>
</file>