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1040" r:id="rId25"/>
    <p:sldId id="423" r:id="rId26"/>
    <p:sldId id="424" r:id="rId27"/>
    <p:sldId id="426" r:id="rId28"/>
    <p:sldId id="427" r:id="rId29"/>
    <p:sldId id="384" r:id="rId30"/>
    <p:sldId id="387" r:id="rId31"/>
    <p:sldId id="390" r:id="rId32"/>
    <p:sldId id="392" r:id="rId33"/>
    <p:sldId id="393" r:id="rId34"/>
    <p:sldId id="394" r:id="rId35"/>
    <p:sldId id="395" r:id="rId3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3227" autoAdjust="0"/>
  </p:normalViewPr>
  <p:slideViewPr>
    <p:cSldViewPr snapToGrid="0">
      <p:cViewPr varScale="1">
        <p:scale>
          <a:sx n="56" d="100"/>
          <a:sy n="56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28.09.2025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nber.org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esri.ie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brookings.edu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piie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change the world, they work as advisors, since chosing one specific model means to use their own 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Positive issues	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are descriptive and want to explain the functioning of the world. 				In this case the issue is totally neutral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Normative issues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are judging how the world is functioning. Thus the own 					conviction influence the result. In this case the issue is not neutral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manufactores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combustion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500 Bil. Euro  Infrastructure and Climate Programm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 aggregates gives deeper insight in general connectionsGesamtzusammenhängen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But we loose information of important 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9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USA/EU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</a:rPr>
              <a:t>What impact is the erratic economic policy of the current US administration having on the global economy?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Economic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2024 -0,2%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2024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2,2%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Germany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in 2024 2,7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is 2,15% on September 2025.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2024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and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Coal power plants </a:t>
            </a:r>
            <a:r>
              <a:rPr lang="de-DE" altLang="de-DE" sz="2177" dirty="0" err="1">
                <a:solidFill>
                  <a:srgbClr val="000000"/>
                </a:solidFill>
              </a:rPr>
              <a:t>are</a:t>
            </a:r>
            <a:r>
              <a:rPr lang="de-DE" altLang="de-DE" sz="2177" dirty="0">
                <a:solidFill>
                  <a:srgbClr val="000000"/>
                </a:solidFill>
              </a:rPr>
              <a:t> planned to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 in 2038.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started</a:t>
            </a:r>
            <a:r>
              <a:rPr lang="de-DE" altLang="de-DE" sz="2177" dirty="0">
                <a:solidFill>
                  <a:srgbClr val="000000"/>
                </a:solidFill>
              </a:rPr>
              <a:t> to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2022. In 2025 a </a:t>
            </a:r>
            <a:r>
              <a:rPr lang="de-DE" altLang="de-DE" sz="2177" dirty="0" err="1">
                <a:solidFill>
                  <a:srgbClr val="000000"/>
                </a:solidFill>
              </a:rPr>
              <a:t>second</a:t>
            </a:r>
            <a:r>
              <a:rPr lang="de-DE" altLang="de-DE" sz="2177" dirty="0">
                <a:solidFill>
                  <a:srgbClr val="000000"/>
                </a:solidFill>
              </a:rPr>
              <a:t> LNG-Terminal </a:t>
            </a:r>
            <a:r>
              <a:rPr lang="de-DE" altLang="de-DE" sz="2177" dirty="0" err="1">
                <a:solidFill>
                  <a:srgbClr val="000000"/>
                </a:solidFill>
              </a:rPr>
              <a:t>has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been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opened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The </a:t>
            </a:r>
            <a:r>
              <a:rPr lang="de-DE" altLang="de-DE" sz="2400" dirty="0" err="1">
                <a:solidFill>
                  <a:srgbClr val="000000"/>
                </a:solidFill>
              </a:rPr>
              <a:t>french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physician</a:t>
            </a:r>
            <a:r>
              <a:rPr lang="de-DE" altLang="de-DE" sz="2400" dirty="0">
                <a:solidFill>
                  <a:srgbClr val="000000"/>
                </a:solidFill>
              </a:rPr>
              <a:t>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(1694-1774) compared the blood circulation with economic developments and visualized the interdependencies in his Tableau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Economique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productive (P):	agricultural sector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(E):	Noble man and clergy man (land owners)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Classe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(H):			Trade (merchants) and manufacturing 									(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artisians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) sector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20454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1826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H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40070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P </a:t>
            </a:r>
            <a:r>
              <a:rPr lang="de-DE" sz="2400" dirty="0" err="1">
                <a:solidFill>
                  <a:srgbClr val="000000"/>
                </a:solidFill>
              </a:rPr>
              <a:t>produced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valued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with</a:t>
            </a:r>
            <a:r>
              <a:rPr lang="de-DE" sz="2400" dirty="0">
                <a:solidFill>
                  <a:srgbClr val="000000"/>
                </a:solidFill>
              </a:rPr>
              <a:t> 5MU (</a:t>
            </a:r>
            <a:r>
              <a:rPr lang="de-DE" sz="2400" dirty="0" err="1">
                <a:solidFill>
                  <a:srgbClr val="000000"/>
                </a:solidFill>
              </a:rPr>
              <a:t>monetary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units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Own </a:t>
            </a:r>
            <a:r>
              <a:rPr lang="de-DE" sz="2400" dirty="0" err="1">
                <a:solidFill>
                  <a:srgbClr val="000000"/>
                </a:solidFill>
              </a:rPr>
              <a:t>consumption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Buying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manufactored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P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Rent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land</a:t>
            </a:r>
            <a:r>
              <a:rPr lang="de-DE" sz="2400" dirty="0">
                <a:solidFill>
                  <a:srgbClr val="000000"/>
                </a:solidFill>
              </a:rPr>
              <a:t> P 2MU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E 1MU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H 2MU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Illustrate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circular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flow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 in </a:t>
            </a:r>
            <a:r>
              <a:rPr lang="de-DE" sz="2400" dirty="0" err="1">
                <a:solidFill>
                  <a:srgbClr val="000000"/>
                </a:solidFill>
              </a:rPr>
              <a:t>accout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matrix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graphics</a:t>
            </a:r>
            <a:r>
              <a:rPr lang="de-DE" sz="2400" dirty="0">
                <a:solidFill>
                  <a:srgbClr val="000000"/>
                </a:solidFill>
              </a:rPr>
              <a:t> form. </a:t>
            </a:r>
            <a:r>
              <a:rPr lang="de-DE" sz="2400" dirty="0" err="1">
                <a:solidFill>
                  <a:srgbClr val="000000"/>
                </a:solidFill>
              </a:rPr>
              <a:t>Which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assumption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needed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3994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55137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In/Out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4 </a:t>
            </a:r>
            <a:r>
              <a:rPr lang="de-DE" sz="2177" dirty="0" err="1">
                <a:solidFill>
                  <a:srgbClr val="000000"/>
                </a:solidFill>
              </a:rPr>
              <a:t>Sectors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Households (H), Government (G), Enterprises (E), Overseas 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6083" y="3708278"/>
            <a:ext cx="323979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Gross </a:t>
            </a:r>
            <a:r>
              <a:rPr lang="de-DE" sz="2540" b="1" dirty="0" err="1"/>
              <a:t>domestic</a:t>
            </a:r>
            <a:r>
              <a:rPr lang="de-DE" sz="2540" b="1" dirty="0"/>
              <a:t> </a:t>
            </a:r>
            <a:r>
              <a:rPr lang="de-DE" sz="2540" b="1" dirty="0" err="1"/>
              <a:t>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4484" y="2003552"/>
            <a:ext cx="6870391" cy="15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Gross domestic product (GDP) is the total market value of all the goods and services produced within a country’s borders in a specific time period (i.e. 1 year) used for final consumption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653193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r>
              <a:rPr lang="de-DE" altLang="de-DE" sz="2177" dirty="0">
                <a:solidFill>
                  <a:srgbClr val="000000"/>
                </a:solidFill>
              </a:rPr>
              <a:t> and </a:t>
            </a:r>
            <a:r>
              <a:rPr lang="de-DE" altLang="de-DE" sz="2177" dirty="0" err="1">
                <a:solidFill>
                  <a:srgbClr val="000000"/>
                </a:solidFill>
              </a:rPr>
              <a:t>services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material and </a:t>
            </a:r>
            <a:r>
              <a:rPr lang="de-DE" altLang="de-DE" sz="2177" dirty="0" err="1">
                <a:solidFill>
                  <a:srgbClr val="000000"/>
                </a:solidFill>
              </a:rPr>
              <a:t>immaterial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369789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4333" y="4829332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„final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r>
              <a:rPr lang="de-DE" altLang="de-DE" sz="2177" dirty="0">
                <a:solidFill>
                  <a:srgbClr val="000000"/>
                </a:solidFill>
              </a:rPr>
              <a:t>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Only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value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added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  <a:r>
              <a:rPr lang="de-DE" altLang="de-DE" sz="2177" dirty="0" err="1">
                <a:solidFill>
                  <a:srgbClr val="000000"/>
                </a:solidFill>
              </a:rPr>
              <a:t>Production</a:t>
            </a:r>
            <a:r>
              <a:rPr lang="de-DE" altLang="de-DE" sz="2177" dirty="0">
                <a:solidFill>
                  <a:srgbClr val="000000"/>
                </a:solidFill>
              </a:rPr>
              <a:t> – intermediate </a:t>
            </a:r>
            <a:r>
              <a:rPr lang="de-DE" altLang="de-DE" sz="2177" dirty="0" err="1">
                <a:solidFill>
                  <a:srgbClr val="000000"/>
                </a:solidFill>
              </a:rPr>
              <a:t>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2953878"/>
            <a:ext cx="1024575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non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2544584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domestic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r>
              <a:rPr lang="de-DE" altLang="de-DE" sz="2177" dirty="0">
                <a:solidFill>
                  <a:srgbClr val="000000"/>
                </a:solidFill>
              </a:rPr>
              <a:t> =     national </a:t>
            </a:r>
            <a:r>
              <a:rPr lang="de-DE" altLang="de-DE" sz="2177" dirty="0" err="1">
                <a:solidFill>
                  <a:srgbClr val="000000"/>
                </a:solidFill>
              </a:rPr>
              <a:t>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3055504"/>
            <a:ext cx="11797667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 – </a:t>
            </a:r>
            <a:r>
              <a:rPr lang="de-DE" altLang="de-DE" sz="2177" dirty="0" err="1">
                <a:solidFill>
                  <a:srgbClr val="000000"/>
                </a:solidFill>
              </a:rPr>
              <a:t>factor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income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citizens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considered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country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219235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Gross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2024)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F23CF3-ACF4-AF8A-39F7-ABE6F6AE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9349084" cy="334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37558" y="40740"/>
            <a:ext cx="1205444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Gross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+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taxes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dirty="0" err="1">
                <a:solidFill>
                  <a:srgbClr val="000000"/>
                </a:solidFill>
                <a:latin typeface="Sparkasse Rg" pitchFamily="34" charset="0"/>
              </a:rPr>
              <a:t>subsidies</a:t>
            </a:r>
            <a:r>
              <a:rPr lang="de-DE" altLang="de-DE" sz="2400" dirty="0">
                <a:solidFill>
                  <a:srgbClr val="000000"/>
                </a:solidFill>
                <a:latin typeface="Sparkasse Rg" pitchFamily="34" charset="0"/>
              </a:rPr>
              <a:t> = GDP 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(Germany 2024)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47F86A-6FBC-345A-45CF-A1436AD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593398"/>
            <a:ext cx="7576966" cy="51787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9DF2A7-EB45-A801-C7CE-459A13C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77" y="593398"/>
            <a:ext cx="5229763" cy="34364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2024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315BA9-F33A-ECAB-46E7-006CD18A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54691"/>
            <a:ext cx="6001207" cy="3735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A02313-9C37-928A-C847-C347EB23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80" y="858035"/>
            <a:ext cx="3637665" cy="3108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05355B-D081-33B4-254C-A01AED05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2195"/>
            <a:ext cx="8505569" cy="49171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7A72F-E153-A4DE-B35E-7F39F9EA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914"/>
            <a:ext cx="8379085" cy="45326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Burda and Wyplosz,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Advanced Macroeconomics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7" y="27280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 dirty="0">
                <a:solidFill>
                  <a:srgbClr val="000000"/>
                </a:solidFill>
                <a:latin typeface="Sparkasse Rg" pitchFamily="34" charset="0"/>
              </a:rPr>
              <a:t>Data Sources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99249" y="508687"/>
          <a:ext cx="8800048" cy="6322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2033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" action="ppaction://noactio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" action="ppaction://noaction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Peterson </a:t>
                      </a:r>
                      <a:r>
                        <a:rPr lang="de-DE" sz="2400" dirty="0" err="1">
                          <a:hlinkClick r:id="rId27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8"/>
                        </a:rPr>
                        <a:t>Brookins</a:t>
                      </a:r>
                      <a:r>
                        <a:rPr lang="de-DE" sz="2400" dirty="0">
                          <a:hlinkClick r:id="rId28"/>
                        </a:rPr>
                        <a:t> Institution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" action="ppaction://noaction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" action="ppaction://noaction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" action="ppaction://noaction"/>
              </a:rPr>
              <a:t>Steven G. Medema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" action="ppaction://noaction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" action="ppaction://noaction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" action="ppaction://noaction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economic events (Diagnosis)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Model building in order to explain the economic development (Theoretical design)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Matching Theory and Reality (Evaluation)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the future economic development based on the evaluated 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Advisor of politicians and governments in economic 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1FFE6D-4279-4734-AE08-9453E4297157}">
  <we:reference id="wa200005566" version="3.0.0.3" store="de-DE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Microsoft Office PowerPoint</Application>
  <PresentationFormat>Breitbild</PresentationFormat>
  <Paragraphs>417</Paragraphs>
  <Slides>35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Droid Sans Fallback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234</cp:revision>
  <cp:lastPrinted>2022-03-02T20:18:27Z</cp:lastPrinted>
  <dcterms:created xsi:type="dcterms:W3CDTF">2022-03-01T20:52:11Z</dcterms:created>
  <dcterms:modified xsi:type="dcterms:W3CDTF">2025-09-28T11:45:59Z</dcterms:modified>
</cp:coreProperties>
</file>