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257" r:id="rId3"/>
    <p:sldId id="256" r:id="rId4"/>
    <p:sldId id="1333" r:id="rId5"/>
    <p:sldId id="1334" r:id="rId6"/>
    <p:sldId id="1335" r:id="rId7"/>
    <p:sldId id="1336" r:id="rId8"/>
    <p:sldId id="1337" r:id="rId9"/>
    <p:sldId id="1338" r:id="rId10"/>
    <p:sldId id="1339" r:id="rId11"/>
    <p:sldId id="1340" r:id="rId12"/>
    <p:sldId id="1341" r:id="rId13"/>
    <p:sldId id="1342" r:id="rId14"/>
    <p:sldId id="1343" r:id="rId15"/>
    <p:sldId id="1344" r:id="rId16"/>
    <p:sldId id="1345" r:id="rId17"/>
    <p:sldId id="1346" r:id="rId18"/>
    <p:sldId id="1435" r:id="rId19"/>
    <p:sldId id="1348" r:id="rId20"/>
    <p:sldId id="1349" r:id="rId21"/>
    <p:sldId id="1350" r:id="rId22"/>
    <p:sldId id="1351" r:id="rId23"/>
    <p:sldId id="1427" r:id="rId24"/>
    <p:sldId id="1352" r:id="rId25"/>
    <p:sldId id="1354" r:id="rId26"/>
    <p:sldId id="1355" r:id="rId27"/>
    <p:sldId id="1356" r:id="rId28"/>
    <p:sldId id="1358" r:id="rId29"/>
    <p:sldId id="1428" r:id="rId30"/>
    <p:sldId id="1359" r:id="rId31"/>
    <p:sldId id="1368" r:id="rId32"/>
    <p:sldId id="143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51" d="100"/>
          <a:sy n="51" d="100"/>
        </p:scale>
        <p:origin x="68"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02.12.2024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12</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13</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14</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17</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6174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6</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7</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8</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11</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02.12.2024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02.12.2024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0.png"/></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0.png"/></Relationships>
</file>

<file path=ppt/slides/_rels/slide29.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59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4.jpeg"/><Relationship Id="rId7" Type="http://schemas.openxmlformats.org/officeDocument/2006/relationships/hyperlink" Target="https://www.britannica.com/animal/shark"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6.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5.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10.png"/><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25515"/>
            <a:ext cx="325932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The Neoclassical Model</a:t>
            </a:r>
            <a:endParaRPr lang="de-DE" sz="2400" b="1" dirty="0">
              <a:latin typeface="Arial" pitchFamily="18"/>
              <a:ea typeface="Droid Sans Fallback" pitchFamily="2"/>
              <a:cs typeface="Lohit Hindi" pitchFamily="2"/>
            </a:endParaRPr>
          </a:p>
        </p:txBody>
      </p:sp>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73F471-E285-0FDA-44FC-04FE84812863}"/>
              </a:ext>
            </a:extLst>
          </p:cNvPr>
          <p:cNvPicPr>
            <a:picLocks noChangeAspect="1"/>
          </p:cNvPicPr>
          <p:nvPr/>
        </p:nvPicPr>
        <p:blipFill>
          <a:blip r:embed="rId3"/>
          <a:stretch>
            <a:fillRect/>
          </a:stretch>
        </p:blipFill>
        <p:spPr>
          <a:xfrm>
            <a:off x="0" y="614294"/>
            <a:ext cx="8700644" cy="5100706"/>
          </a:xfrm>
          <a:prstGeom prst="rect">
            <a:avLst/>
          </a:prstGeom>
        </p:spPr>
      </p:pic>
    </p:spTree>
    <p:extLst>
      <p:ext uri="{BB962C8B-B14F-4D97-AF65-F5344CB8AC3E}">
        <p14:creationId xmlns:p14="http://schemas.microsoft.com/office/powerpoint/2010/main" val="377730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322239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Aggregated Production</a:t>
            </a:r>
            <a:endParaRPr lang="de-DE" sz="2400" dirty="0">
              <a:latin typeface="Arial" pitchFamily="18"/>
              <a:ea typeface="Droid Sans Fallback" pitchFamily="2"/>
              <a:cs typeface="Lohit Hindi" pitchFamily="2"/>
            </a:endParaRPr>
          </a:p>
        </p:txBody>
      </p:sp>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DC0E3F1-A179-9DB2-CEC0-B17B8FE0BF3D}"/>
              </a:ext>
            </a:extLst>
          </p:cNvPr>
          <p:cNvPicPr>
            <a:picLocks noChangeAspect="1"/>
          </p:cNvPicPr>
          <p:nvPr/>
        </p:nvPicPr>
        <p:blipFill>
          <a:blip r:embed="rId3"/>
          <a:stretch>
            <a:fillRect/>
          </a:stretch>
        </p:blipFill>
        <p:spPr>
          <a:xfrm>
            <a:off x="0" y="437668"/>
            <a:ext cx="8688728" cy="6180845"/>
          </a:xfrm>
          <a:prstGeom prst="rect">
            <a:avLst/>
          </a:prstGeom>
        </p:spPr>
      </p:pic>
    </p:spTree>
    <p:extLst>
      <p:ext uri="{BB962C8B-B14F-4D97-AF65-F5344CB8AC3E}">
        <p14:creationId xmlns:p14="http://schemas.microsoft.com/office/powerpoint/2010/main" val="20036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a:latin typeface="Times New Roman" panose="02020603050405020304" pitchFamily="18" charset="0"/>
                <a:cs typeface="Times New Roman" panose="02020603050405020304" pitchFamily="18" charset="0"/>
              </a:rPr>
              <a:t>Macroeconomics</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5889274" cy="348927"/>
          </a:xfrm>
          <a:prstGeom prst="rect">
            <a:avLst/>
          </a:prstGeom>
          <a:noFill/>
          <a:ln>
            <a:noFill/>
          </a:ln>
        </p:spPr>
        <p:txBody>
          <a:bodyPr vert="horz" wrap="none" lIns="81646" tIns="40823" rIns="81646" bIns="40823" anchorCtr="0" compatLnSpc="0">
            <a:spAutoFit/>
          </a:bodyPr>
          <a:lstStyle/>
          <a:p>
            <a:r>
              <a:rPr lang="de-DE" b="1"/>
              <a:t>Neoclassical production: positive diminishing productivity</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190938"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a:t>Suppose K=constant</a:t>
            </a:r>
            <a:endParaRPr lang="de-DE" sz="2177" dirty="0"/>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00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0608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demand</a:t>
            </a:r>
            <a:endParaRPr lang="de-DE" sz="2400" dirty="0">
              <a:latin typeface="Arial" pitchFamily="18"/>
              <a:ea typeface="Droid Sans Fallback" pitchFamily="2"/>
              <a:cs typeface="Lohit Hindi" pitchFamily="2"/>
            </a:endParaRPr>
          </a:p>
        </p:txBody>
      </p: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FF0FE0C-FCEC-340D-D62A-014940276D2B}"/>
              </a:ext>
            </a:extLst>
          </p:cNvPr>
          <p:cNvPicPr>
            <a:picLocks noChangeAspect="1"/>
          </p:cNvPicPr>
          <p:nvPr/>
        </p:nvPicPr>
        <p:blipFill>
          <a:blip r:embed="rId3"/>
          <a:stretch>
            <a:fillRect/>
          </a:stretch>
        </p:blipFill>
        <p:spPr>
          <a:xfrm>
            <a:off x="0" y="459185"/>
            <a:ext cx="8680597" cy="5290320"/>
          </a:xfrm>
          <a:prstGeom prst="rect">
            <a:avLst/>
          </a:prstGeom>
        </p:spPr>
      </p:pic>
    </p:spTree>
    <p:extLst>
      <p:ext uri="{BB962C8B-B14F-4D97-AF65-F5344CB8AC3E}">
        <p14:creationId xmlns:p14="http://schemas.microsoft.com/office/powerpoint/2010/main" val="3079055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217395"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Profit maximization with respect to L: Labor demand</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576072" cy="369332"/>
          </a:xfrm>
          <a:prstGeom prst="rect">
            <a:avLst/>
          </a:prstGeom>
        </p:spPr>
        <p:txBody>
          <a:bodyPr wrap="none">
            <a:spAutoFit/>
          </a:bodyPr>
          <a:lstStyle/>
          <a:p>
            <a:r>
              <a:rPr lang="de-DE" b="1"/>
              <a:t>Costs; </a:t>
            </a:r>
            <a:r>
              <a:rPr lang="de-DE" b="1" dirty="0"/>
              <a:t>Output</a:t>
            </a:r>
            <a:endParaRPr lang="de-DE" dirty="0"/>
          </a:p>
        </p:txBody>
      </p:sp>
      <p:sp>
        <p:nvSpPr>
          <p:cNvPr id="7" name="Rechteck 6"/>
          <p:cNvSpPr/>
          <p:nvPr/>
        </p:nvSpPr>
        <p:spPr>
          <a:xfrm>
            <a:off x="8523636" y="185544"/>
            <a:ext cx="1965603" cy="369332"/>
          </a:xfrm>
          <a:prstGeom prst="rect">
            <a:avLst/>
          </a:prstGeom>
        </p:spPr>
        <p:txBody>
          <a:bodyPr wrap="none">
            <a:spAutoFit/>
          </a:bodyPr>
          <a:lstStyle/>
          <a:p>
            <a:r>
              <a:rPr lang="de-DE" b="1" dirty="0"/>
              <a:t> </a:t>
            </a:r>
            <a:r>
              <a:rPr lang="el-GR" b="1" dirty="0"/>
              <a:t>ω</a:t>
            </a:r>
            <a:r>
              <a:rPr lang="de-DE" b="1" dirty="0"/>
              <a:t>=w/</a:t>
            </a:r>
            <a:r>
              <a:rPr lang="de-DE" b="1"/>
              <a:t>p Real wage</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695336"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a:t>
            </a:r>
            <a:r>
              <a:rPr lang="de-DE" b="1">
                <a:solidFill>
                  <a:schemeClr val="accent2"/>
                </a:solidFill>
              </a:rPr>
              <a:t>: real Costs</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EB0E1ABD-352F-638B-3988-DBB88C089690}"/>
              </a:ext>
            </a:extLst>
          </p:cNvPr>
          <p:cNvSpPr/>
          <p:nvPr/>
        </p:nvSpPr>
        <p:spPr>
          <a:xfrm>
            <a:off x="4910436" y="728056"/>
            <a:ext cx="1695336"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 real Costs</a:t>
            </a:r>
            <a:endParaRPr lang="de-DE" dirty="0">
              <a:solidFill>
                <a:srgbClr val="FF0000"/>
              </a:solidFill>
            </a:endParaRPr>
          </a:p>
        </p:txBody>
      </p:sp>
      <p:sp>
        <p:nvSpPr>
          <p:cNvPr id="5" name="Textfeld 4">
            <a:extLst>
              <a:ext uri="{FF2B5EF4-FFF2-40B4-BE49-F238E27FC236}">
                <a16:creationId xmlns:a16="http://schemas.microsoft.com/office/drawing/2014/main" id="{7ED450A2-29CE-3F35-53AC-C322F6DB7B2F}"/>
              </a:ext>
            </a:extLst>
          </p:cNvPr>
          <p:cNvSpPr txBox="1"/>
          <p:nvPr/>
        </p:nvSpPr>
        <p:spPr>
          <a:xfrm>
            <a:off x="1120487" y="6252308"/>
            <a:ext cx="3300129" cy="378122"/>
          </a:xfrm>
          <a:prstGeom prst="rect">
            <a:avLst/>
          </a:prstGeom>
          <a:noFill/>
        </p:spPr>
        <p:txBody>
          <a:bodyPr wrap="square">
            <a:spAutoFit/>
          </a:bodyPr>
          <a:lstStyle/>
          <a:p>
            <a:r>
              <a:rPr lang="el-GR"/>
              <a:t>ω</a:t>
            </a:r>
            <a:r>
              <a:rPr lang="de-DE" baseline="-25000"/>
              <a:t>1 </a:t>
            </a:r>
            <a:r>
              <a:rPr lang="de-DE"/>
              <a:t>&lt;</a:t>
            </a:r>
            <a:r>
              <a:rPr lang="el-GR"/>
              <a:t> ω </a:t>
            </a:r>
            <a:r>
              <a:rPr lang="de-DE" baseline="-25000"/>
              <a:t>2</a:t>
            </a:r>
            <a:endParaRPr lang="de-DE"/>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1929922"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Labor supply</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622834" cy="369332"/>
          </a:xfrm>
          <a:prstGeom prst="rect">
            <a:avLst/>
          </a:prstGeom>
        </p:spPr>
        <p:txBody>
          <a:bodyPr wrap="none">
            <a:spAutoFit/>
          </a:bodyPr>
          <a:lstStyle/>
          <a:p>
            <a:r>
              <a:rPr lang="de-DE"/>
              <a:t>Budget restriction: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42922" cy="369332"/>
          </a:xfrm>
          <a:prstGeom prst="rect">
            <a:avLst/>
          </a:prstGeom>
        </p:spPr>
        <p:txBody>
          <a:bodyPr wrap="none">
            <a:spAutoFit/>
          </a:bodyPr>
          <a:lstStyle/>
          <a:p>
            <a:r>
              <a:rPr lang="de-DE"/>
              <a:t>Utility function: </a:t>
            </a:r>
            <a:r>
              <a:rPr lang="de-DE" dirty="0"/>
              <a:t>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707494"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Labor market − Labor supply</a:t>
            </a:r>
            <a:endParaRPr lang="de-DE" sz="2400" dirty="0">
              <a:latin typeface="Arial" pitchFamily="18"/>
              <a:ea typeface="Droid Sans Fallback" pitchFamily="2"/>
              <a:cs typeface="Lohit Hindi" pitchFamily="2"/>
            </a:endParaRPr>
          </a:p>
        </p:txBody>
      </p:sp>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17A4A2-1F1A-4906-43F8-4C71C2CA2755}"/>
              </a:ext>
            </a:extLst>
          </p:cNvPr>
          <p:cNvPicPr>
            <a:picLocks noChangeAspect="1"/>
          </p:cNvPicPr>
          <p:nvPr/>
        </p:nvPicPr>
        <p:blipFill>
          <a:blip r:embed="rId3"/>
          <a:stretch>
            <a:fillRect/>
          </a:stretch>
        </p:blipFill>
        <p:spPr>
          <a:xfrm>
            <a:off x="-1" y="458124"/>
            <a:ext cx="8709503" cy="5910019"/>
          </a:xfrm>
          <a:prstGeom prst="rect">
            <a:avLst/>
          </a:prstGeom>
        </p:spPr>
      </p:pic>
    </p:spTree>
    <p:extLst>
      <p:ext uri="{BB962C8B-B14F-4D97-AF65-F5344CB8AC3E}">
        <p14:creationId xmlns:p14="http://schemas.microsoft.com/office/powerpoint/2010/main" val="269488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6080160" cy="615346"/>
          </a:xfrm>
          <a:prstGeom prst="rect">
            <a:avLst/>
          </a:prstGeom>
          <a:noFill/>
          <a:ln>
            <a:noFill/>
          </a:ln>
        </p:spPr>
        <p:txBody>
          <a:bodyPr vert="horz" wrap="none" lIns="81646" tIns="40823" rIns="81646" bIns="40823" anchorCtr="0" compatLnSpc="0">
            <a:spAutoFit/>
          </a:bodyPr>
          <a:lstStyle/>
          <a:p>
            <a:pPr lvl="0" hangingPunct="0">
              <a:defRPr sz="3600"/>
            </a:pPr>
            <a:r>
              <a:rPr lang="de-DE" sz="3600" b="1"/>
              <a:t>Labor market − Labor supply</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13358"/>
          </a:xfrm>
          <a:prstGeom prst="rect">
            <a:avLst/>
          </a:prstGeom>
          <a:noFill/>
          <a:ln>
            <a:noFill/>
          </a:ln>
        </p:spPr>
        <p:txBody>
          <a:bodyPr vert="horz" wrap="square" lIns="81646" tIns="40823" rIns="81646" bIns="40823" anchorCtr="0" compatLnSpc="0">
            <a:spAutoFit/>
          </a:bodyPr>
          <a:lstStyle/>
          <a:p>
            <a:r>
              <a:rPr lang="de-DE"/>
              <a:t>In general we assume in neoclassical theory, that the labor market determine the level of output. Thus via the labor market equilibrium we obtain the supply of production dependent on real wages </a:t>
            </a:r>
            <a:r>
              <a:rPr lang="de-DE" dirty="0"/>
              <a:t>Y</a:t>
            </a:r>
            <a:r>
              <a:rPr lang="de-DE" baseline="30000" dirty="0"/>
              <a:t>S</a:t>
            </a:r>
            <a:r>
              <a:rPr lang="de-DE" dirty="0"/>
              <a:t>(</a:t>
            </a:r>
            <a:r>
              <a:rPr lang="el-GR" dirty="0"/>
              <a:t>ω</a:t>
            </a:r>
            <a:r>
              <a:rPr lang="de-DE"/>
              <a:t>*) in our economy</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878815"/>
          </a:xfrm>
          <a:prstGeom prst="rect">
            <a:avLst/>
          </a:prstGeom>
          <a:noFill/>
          <a:ln>
            <a:noFill/>
          </a:ln>
        </p:spPr>
        <p:txBody>
          <a:bodyPr vert="horz" wrap="square" lIns="81646" tIns="40823" rIns="81646" bIns="40823" anchorCtr="0" compatLnSpc="0">
            <a:spAutoFit/>
          </a:bodyPr>
          <a:lstStyle/>
          <a:p>
            <a:r>
              <a:rPr lang="de-DE"/>
              <a:t>In opposite to the keynesian theory, we assume that the economy is </a:t>
            </a:r>
            <a:r>
              <a:rPr lang="de-DE" b="1"/>
              <a:t>supply side driven via Y</a:t>
            </a:r>
            <a:r>
              <a:rPr lang="de-DE" b="1" baseline="30000"/>
              <a:t>S </a:t>
            </a:r>
            <a:r>
              <a:rPr lang="de-DE"/>
              <a:t>and equilibrium with demand (</a:t>
            </a:r>
            <a:r>
              <a:rPr lang="de-DE" b="1"/>
              <a:t>Y</a:t>
            </a:r>
            <a:r>
              <a:rPr lang="de-DE" b="1" baseline="30000"/>
              <a:t>S</a:t>
            </a:r>
            <a:r>
              <a:rPr lang="de-DE" b="1"/>
              <a:t>=Y</a:t>
            </a:r>
            <a:r>
              <a:rPr lang="de-DE" b="1" baseline="30000"/>
              <a:t>D</a:t>
            </a:r>
            <a:r>
              <a:rPr lang="de-DE"/>
              <a:t>) is reached, that this time demand follows supply.</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1746410"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Walras´ law</a:t>
            </a:r>
            <a:endParaRPr lang="de-DE" sz="2400"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876C5971-B5BC-E248-4217-E7074946EF05}"/>
              </a:ext>
            </a:extLst>
          </p:cNvPr>
          <p:cNvPicPr>
            <a:picLocks noChangeAspect="1"/>
          </p:cNvPicPr>
          <p:nvPr/>
        </p:nvPicPr>
        <p:blipFill>
          <a:blip r:embed="rId3"/>
          <a:stretch>
            <a:fillRect/>
          </a:stretch>
        </p:blipFill>
        <p:spPr>
          <a:xfrm>
            <a:off x="136829" y="760759"/>
            <a:ext cx="9023261" cy="3354041"/>
          </a:xfrm>
          <a:prstGeom prst="rect">
            <a:avLst/>
          </a:prstGeom>
        </p:spPr>
      </p:pic>
    </p:spTree>
    <p:extLst>
      <p:ext uri="{BB962C8B-B14F-4D97-AF65-F5344CB8AC3E}">
        <p14:creationId xmlns:p14="http://schemas.microsoft.com/office/powerpoint/2010/main" val="38075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6672053" cy="437669"/>
          </a:xfrm>
          <a:prstGeom prst="rect">
            <a:avLst/>
          </a:prstGeom>
          <a:noFill/>
          <a:ln>
            <a:noFill/>
          </a:ln>
        </p:spPr>
        <p:txBody>
          <a:bodyPr vert="horz" wrap="none" lIns="81646" tIns="40823" rIns="81646" bIns="40823" anchorCtr="0" compatLnSpc="0">
            <a:spAutoFit/>
          </a:bodyPr>
          <a:lstStyle/>
          <a:p>
            <a:pPr lvl="0" hangingPunct="0">
              <a:defRPr sz="3600"/>
            </a:pPr>
            <a:r>
              <a:rPr lang="de-DE" sz="2400" b="1"/>
              <a:t>Neoclassic: Say´s law and natural unemployment</a:t>
            </a:r>
            <a:endParaRPr lang="de-DE" sz="2400" b="1" dirty="0">
              <a:latin typeface="Arial" pitchFamily="18"/>
              <a:ea typeface="Droid Sans Fallback" pitchFamily="2"/>
              <a:cs typeface="Lohit Hindi" pitchFamily="2"/>
            </a:endParaRPr>
          </a:p>
        </p:txBody>
      </p:sp>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5DA498D-8F6A-2896-30CD-49C265F466A5}"/>
              </a:ext>
            </a:extLst>
          </p:cNvPr>
          <p:cNvPicPr>
            <a:picLocks noChangeAspect="1"/>
          </p:cNvPicPr>
          <p:nvPr/>
        </p:nvPicPr>
        <p:blipFill>
          <a:blip r:embed="rId3"/>
          <a:stretch>
            <a:fillRect/>
          </a:stretch>
        </p:blipFill>
        <p:spPr>
          <a:xfrm>
            <a:off x="80334" y="560798"/>
            <a:ext cx="8449790" cy="5404573"/>
          </a:xfrm>
          <a:prstGeom prst="rect">
            <a:avLst/>
          </a:prstGeom>
        </p:spPr>
      </p:pic>
    </p:spTree>
    <p:extLst>
      <p:ext uri="{BB962C8B-B14F-4D97-AF65-F5344CB8AC3E}">
        <p14:creationId xmlns:p14="http://schemas.microsoft.com/office/powerpoint/2010/main" val="348326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535008" y="43543"/>
            <a:ext cx="4039089"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synthesis</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7633341"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Neoclassical model of general equilibrium</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040612-5555-A235-6056-50FED552CBA0}"/>
              </a:ext>
            </a:extLst>
          </p:cNvPr>
          <p:cNvSpPr txBox="1"/>
          <p:nvPr/>
        </p:nvSpPr>
        <p:spPr>
          <a:xfrm>
            <a:off x="413760" y="866159"/>
            <a:ext cx="2133918" cy="369332"/>
          </a:xfrm>
          <a:prstGeom prst="rect">
            <a:avLst/>
          </a:prstGeom>
          <a:solidFill>
            <a:schemeClr val="bg1"/>
          </a:solidFill>
        </p:spPr>
        <p:txBody>
          <a:bodyPr wrap="none" rtlCol="0">
            <a:spAutoFit/>
          </a:bodyPr>
          <a:lstStyle/>
          <a:p>
            <a:r>
              <a:rPr lang="de-DE"/>
              <a:t> price and real wages</a:t>
            </a:r>
          </a:p>
        </p:txBody>
      </p:sp>
      <p:sp>
        <p:nvSpPr>
          <p:cNvPr id="3" name="Textfeld 2">
            <a:extLst>
              <a:ext uri="{FF2B5EF4-FFF2-40B4-BE49-F238E27FC236}">
                <a16:creationId xmlns:a16="http://schemas.microsoft.com/office/drawing/2014/main" id="{3CFABAD4-7DF4-58CB-4611-8B6048E72B37}"/>
              </a:ext>
            </a:extLst>
          </p:cNvPr>
          <p:cNvSpPr txBox="1"/>
          <p:nvPr/>
        </p:nvSpPr>
        <p:spPr>
          <a:xfrm>
            <a:off x="3689160" y="778767"/>
            <a:ext cx="2108269" cy="369332"/>
          </a:xfrm>
          <a:prstGeom prst="rect">
            <a:avLst/>
          </a:prstGeom>
          <a:solidFill>
            <a:schemeClr val="bg1"/>
          </a:solidFill>
        </p:spPr>
        <p:txBody>
          <a:bodyPr wrap="none" rtlCol="0">
            <a:spAutoFit/>
          </a:bodyPr>
          <a:lstStyle/>
          <a:p>
            <a:r>
              <a:rPr lang="de-DE"/>
              <a:t> production               </a:t>
            </a:r>
          </a:p>
        </p:txBody>
      </p:sp>
      <p:sp>
        <p:nvSpPr>
          <p:cNvPr id="6" name="Textfeld 5">
            <a:extLst>
              <a:ext uri="{FF2B5EF4-FFF2-40B4-BE49-F238E27FC236}">
                <a16:creationId xmlns:a16="http://schemas.microsoft.com/office/drawing/2014/main" id="{4587B458-4905-C870-13AD-7BDB5249A199}"/>
              </a:ext>
            </a:extLst>
          </p:cNvPr>
          <p:cNvSpPr txBox="1"/>
          <p:nvPr/>
        </p:nvSpPr>
        <p:spPr>
          <a:xfrm>
            <a:off x="3808365" y="4500189"/>
            <a:ext cx="2024913" cy="369332"/>
          </a:xfrm>
          <a:prstGeom prst="rect">
            <a:avLst/>
          </a:prstGeom>
          <a:solidFill>
            <a:schemeClr val="bg1"/>
          </a:solidFill>
        </p:spPr>
        <p:txBody>
          <a:bodyPr wrap="none" rtlCol="0">
            <a:spAutoFit/>
          </a:bodyPr>
          <a:lstStyle/>
          <a:p>
            <a:r>
              <a:rPr lang="de-DE"/>
              <a:t>Production function</a:t>
            </a:r>
          </a:p>
        </p:txBody>
      </p:sp>
      <p:sp>
        <p:nvSpPr>
          <p:cNvPr id="7" name="Textfeld 6">
            <a:extLst>
              <a:ext uri="{FF2B5EF4-FFF2-40B4-BE49-F238E27FC236}">
                <a16:creationId xmlns:a16="http://schemas.microsoft.com/office/drawing/2014/main" id="{B4639C69-502D-31C5-65CE-12A63DD1DFD1}"/>
              </a:ext>
            </a:extLst>
          </p:cNvPr>
          <p:cNvSpPr txBox="1"/>
          <p:nvPr/>
        </p:nvSpPr>
        <p:spPr>
          <a:xfrm>
            <a:off x="948199" y="4664330"/>
            <a:ext cx="1377300" cy="369332"/>
          </a:xfrm>
          <a:prstGeom prst="rect">
            <a:avLst/>
          </a:prstGeom>
          <a:solidFill>
            <a:schemeClr val="bg1"/>
          </a:solidFill>
        </p:spPr>
        <p:txBody>
          <a:bodyPr wrap="none" rtlCol="0">
            <a:spAutoFit/>
          </a:bodyPr>
          <a:lstStyle/>
          <a:p>
            <a:r>
              <a:rPr lang="de-DE"/>
              <a:t>Labormarket</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1B961FE4-AE06-D79C-8C0B-7E2B16084711}"/>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9" name="Textfeld 8">
                <a:extLst>
                  <a:ext uri="{FF2B5EF4-FFF2-40B4-BE49-F238E27FC236}">
                    <a16:creationId xmlns:a16="http://schemas.microsoft.com/office/drawing/2014/main" id="{1B961FE4-AE06-D79C-8C0B-7E2B16084711}"/>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4426"/>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555" y="41486"/>
            <a:ext cx="9692303" cy="565909"/>
          </a:xfrm>
          <a:prstGeom prst="rect">
            <a:avLst/>
          </a:prstGeom>
          <a:noFill/>
          <a:ln>
            <a:noFill/>
          </a:ln>
        </p:spPr>
        <p:txBody>
          <a:bodyPr vert="horz" wrap="none" lIns="81646" tIns="40823" rIns="81646" bIns="40823" anchorCtr="0" compatLnSpc="0">
            <a:spAutoFit/>
          </a:bodyPr>
          <a:lstStyle/>
          <a:p>
            <a:pPr lvl="0" hangingPunct="0">
              <a:defRPr sz="3600"/>
            </a:pPr>
            <a:r>
              <a:rPr lang="de-DE" sz="3266" b="1"/>
              <a:t>Monetary and Fiscal policy in the Neocalssical theory</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884009"/>
              </a:xfrm>
              <a:prstGeom prst="rect">
                <a:avLst/>
              </a:prstGeom>
              <a:noFill/>
              <a:ln>
                <a:noFill/>
              </a:ln>
            </p:spPr>
            <p:txBody>
              <a:bodyPr vert="horz" wrap="square" lIns="81646" tIns="40823" rIns="81646" bIns="40823" anchorCtr="0" compatLnSpc="0">
                <a:spAutoFit/>
              </a:bodyPr>
              <a:lstStyle/>
              <a:p>
                <a:r>
                  <a:rPr lang="de-DE"/>
                  <a:t>In the neocalssical theory monetary and fiscal policy have ultimately no effect on real variables since the production level </a:t>
                </a:r>
                <a:r>
                  <a:rPr lang="de-DE" err="1"/>
                  <a:t>y</a:t>
                </a:r>
                <a:r>
                  <a:rPr lang="de-DE" baseline="30000" err="1"/>
                  <a:t>S</a:t>
                </a:r>
                <a:r>
                  <a:rPr lang="de-DE"/>
                  <a:t> depends only on the framework conditions of the economy. Thus only the production function and preferences of households are relevant. Whilst this framework is not change production level</a:t>
                </a:r>
                <a:r>
                  <a:rPr lang="en-US" altLang="en-US"/>
                  <a:t> </a:t>
                </a:r>
                <a:r>
                  <a:rPr lang="en-US" altLang="en-US" dirty="0"/>
                  <a:t>y</a:t>
                </a:r>
                <a:r>
                  <a:rPr lang="en-US" altLang="en-US"/>
                  <a:t>* and real wage </a:t>
                </a:r>
                <a14:m>
                  <m:oMath xmlns:m="http://schemas.openxmlformats.org/officeDocument/2006/math">
                    <m:r>
                      <m:rPr>
                        <m:sty m:val="p"/>
                      </m:rPr>
                      <a:rPr lang="el-GR" i="1">
                        <a:latin typeface="Cambria Math" panose="02040503050406030204" pitchFamily="18" charset="0"/>
                      </a:rPr>
                      <m:t>ω</m:t>
                    </m:r>
                  </m:oMath>
                </a14:m>
                <a:r>
                  <a:rPr lang="en-US" altLang="en-US"/>
                  <a:t>* stays unchanged.</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884009"/>
              </a:xfrm>
              <a:prstGeom prst="rect">
                <a:avLst/>
              </a:prstGeom>
              <a:blipFill>
                <a:blip r:embed="rId3"/>
                <a:stretch>
                  <a:fillRect l="-458" t="-11034" r="-611"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884009"/>
              </a:xfrm>
              <a:prstGeom prst="rect">
                <a:avLst/>
              </a:prstGeom>
              <a:noFill/>
              <a:ln>
                <a:noFill/>
              </a:ln>
            </p:spPr>
            <p:txBody>
              <a:bodyPr vert="horz" wrap="square" lIns="81646" tIns="40823" rIns="81646" bIns="40823" anchorCtr="0" compatLnSpc="0">
                <a:spAutoFit/>
              </a:bodyPr>
              <a:lstStyle/>
              <a:p>
                <a:r>
                  <a:rPr lang="de-DE" b="1"/>
                  <a:t>Monetary policy: </a:t>
                </a:r>
                <a:r>
                  <a:rPr lang="de-DE"/>
                  <a:t>An increase of the amount of money shifts the curve of the camebridge equation to the leftand thus price level is increased 1:1. Therefore an increased amount of money increases nominal wages, but this increase is totally absorbed by the increase of price implying,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884009"/>
              </a:xfrm>
              <a:prstGeom prst="rect">
                <a:avLst/>
              </a:prstGeom>
              <a:blipFill>
                <a:blip r:embed="rId4"/>
                <a:stretch>
                  <a:fillRect l="-450" t="-3448" r="-800" b="-10345"/>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03413" y="3251480"/>
                <a:ext cx="11968843" cy="878815"/>
              </a:xfrm>
              <a:prstGeom prst="rect">
                <a:avLst/>
              </a:prstGeom>
              <a:noFill/>
              <a:ln>
                <a:noFill/>
              </a:ln>
            </p:spPr>
            <p:txBody>
              <a:bodyPr vert="horz" wrap="square" lIns="81646" tIns="40823" rIns="81646" bIns="40823" anchorCtr="0" compatLnSpc="0">
                <a:spAutoFit/>
              </a:bodyPr>
              <a:lstStyle/>
              <a:p>
                <a:r>
                  <a:rPr lang="de-DE" b="1"/>
                  <a:t>Fiscal policy: </a:t>
                </a:r>
                <a:r>
                  <a:rPr lang="de-DE"/>
                  <a:t>Increased governement expenditure increases the demand for goods in general. Enterprises can react via an increase of quantity and prices. This time in opposite to Keynes prices are fully flexible and therefore additional demand is totally absorbed by an increase of prices and again that real wages  </a:t>
                </a:r>
                <a14:m>
                  <m:oMath xmlns:m="http://schemas.openxmlformats.org/officeDocument/2006/math">
                    <m:r>
                      <m:rPr>
                        <m:sty m:val="p"/>
                      </m:rPr>
                      <a:rPr lang="el-GR" i="1">
                        <a:latin typeface="Cambria Math" panose="02040503050406030204" pitchFamily="18" charset="0"/>
                      </a:rPr>
                      <m:t>ω</m:t>
                    </m:r>
                  </m:oMath>
                </a14:m>
                <a:r>
                  <a:rPr lang="en-US" altLang="en-US" dirty="0"/>
                  <a:t>* </a:t>
                </a:r>
                <a:r>
                  <a:rPr lang="de-DE"/>
                  <a:t>are not changed and so the level of output</a:t>
                </a:r>
                <a:r>
                  <a:rPr lang="en-US" altLang="en-US"/>
                  <a:t> y*</a:t>
                </a:r>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103413" y="3251480"/>
                <a:ext cx="11968843" cy="878815"/>
              </a:xfrm>
              <a:prstGeom prst="rect">
                <a:avLst/>
              </a:prstGeom>
              <a:blipFill>
                <a:blip r:embed="rId5"/>
                <a:stretch>
                  <a:fillRect l="-458" t="-3448" b="-10345"/>
                </a:stretch>
              </a:blipFill>
              <a:ln>
                <a:noFill/>
              </a:ln>
            </p:spPr>
            <p:txBody>
              <a:bodyPr/>
              <a:lstStyle/>
              <a:p>
                <a:r>
                  <a:rPr lang="de-DE">
                    <a:noFill/>
                  </a:rPr>
                  <a:t> </a:t>
                </a:r>
              </a:p>
            </p:txBody>
          </p:sp>
        </mc:Fallback>
      </mc:AlternateContent>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Neoclassical and Keynesian theory </a:t>
            </a:r>
            <a:endParaRPr lang="de-DE" sz="2400" b="1" dirty="0">
              <a:solidFill>
                <a:srgbClr val="000000"/>
              </a:solidFill>
              <a:latin typeface="Sparkasse Rg" pitchFamily="34" charset="0"/>
            </a:endParaRPr>
          </a:p>
        </p:txBody>
      </p:sp>
      <p:sp>
        <p:nvSpPr>
          <p:cNvPr id="6" name="Textfeld 5"/>
          <p:cNvSpPr txBox="1"/>
          <p:nvPr/>
        </p:nvSpPr>
        <p:spPr>
          <a:xfrm>
            <a:off x="130392" y="410614"/>
            <a:ext cx="11968843" cy="3724274"/>
          </a:xfrm>
          <a:prstGeom prst="rect">
            <a:avLst/>
          </a:prstGeom>
          <a:noFill/>
          <a:ln>
            <a:noFill/>
          </a:ln>
        </p:spPr>
        <p:txBody>
          <a:bodyPr vert="horz" wrap="square" lIns="81646" tIns="40823" rIns="81646" bIns="40823" anchorCtr="0" compatLnSpc="0">
            <a:spAutoFit/>
          </a:bodyPr>
          <a:lstStyle/>
          <a:p>
            <a:r>
              <a:rPr lang="de-DE" sz="1900">
                <a:solidFill>
                  <a:srgbClr val="000000"/>
                </a:solidFill>
              </a:rPr>
              <a:t>In the short run an impulse via fiscal policy can work, since in practice prices are not fully flexible. But in the long run prices will change and artificially stimulated demand will be absorbed via an price level increase.</a:t>
            </a:r>
            <a:endParaRPr lang="de-DE" sz="1900" dirty="0">
              <a:solidFill>
                <a:srgbClr val="000000"/>
              </a:solidFill>
            </a:endParaRPr>
          </a:p>
          <a:p>
            <a:endParaRPr lang="de-DE" sz="1900" dirty="0">
              <a:solidFill>
                <a:srgbClr val="000000"/>
              </a:solidFill>
            </a:endParaRPr>
          </a:p>
          <a:p>
            <a:r>
              <a:rPr lang="de-DE" sz="1900">
                <a:solidFill>
                  <a:srgbClr val="000000"/>
                </a:solidFill>
              </a:rPr>
              <a:t>A similar reasoning is seein case of monetary policy. An induced increase of the amount of money channeled byreduced interest rates can stimulated investment if prices are rigid in the short run. But in the long rund will become flexible and adjust and thus the stimulus will be absorbed by anincreasing price level.</a:t>
            </a:r>
            <a:endParaRPr lang="de-DE" sz="1900" dirty="0">
              <a:solidFill>
                <a:srgbClr val="000000"/>
              </a:solidFill>
            </a:endParaRPr>
          </a:p>
          <a:p>
            <a:endParaRPr lang="de-DE" sz="1900" dirty="0">
              <a:solidFill>
                <a:srgbClr val="000000"/>
              </a:solidFill>
            </a:endParaRPr>
          </a:p>
          <a:p>
            <a:r>
              <a:rPr lang="de-DE" sz="1900">
                <a:solidFill>
                  <a:srgbClr val="000000"/>
                </a:solidFill>
              </a:rPr>
              <a:t>In general, we have:  </a:t>
            </a:r>
            <a:endParaRPr lang="de-DE" sz="1900" dirty="0">
              <a:solidFill>
                <a:srgbClr val="000000"/>
              </a:solidFill>
            </a:endParaRPr>
          </a:p>
          <a:p>
            <a:endParaRPr lang="de-DE" sz="1900" dirty="0">
              <a:solidFill>
                <a:srgbClr val="000000"/>
              </a:solidFill>
            </a:endParaRPr>
          </a:p>
          <a:p>
            <a:r>
              <a:rPr lang="de-DE" sz="1900" dirty="0">
                <a:solidFill>
                  <a:srgbClr val="000000"/>
                </a:solidFill>
              </a:rPr>
              <a:t>→ Keynes</a:t>
            </a:r>
            <a:r>
              <a:rPr lang="de-DE" sz="1900">
                <a:solidFill>
                  <a:srgbClr val="000000"/>
                </a:solidFill>
              </a:rPr>
              <a:t>: short run</a:t>
            </a:r>
            <a:endParaRPr lang="de-DE" sz="1900" dirty="0">
              <a:solidFill>
                <a:srgbClr val="000000"/>
              </a:solidFill>
            </a:endParaRPr>
          </a:p>
          <a:p>
            <a:endParaRPr lang="de-DE" sz="1900" dirty="0">
              <a:solidFill>
                <a:srgbClr val="000000"/>
              </a:solidFill>
            </a:endParaRPr>
          </a:p>
          <a:p>
            <a:r>
              <a:rPr lang="de-DE" sz="1900">
                <a:solidFill>
                  <a:srgbClr val="000000"/>
                </a:solidFill>
              </a:rPr>
              <a:t>→ Neoclassic: long </a:t>
            </a:r>
            <a:r>
              <a:rPr lang="de-DE" sz="1900" dirty="0">
                <a:solidFill>
                  <a:srgbClr val="000000"/>
                </a:solidFill>
              </a:rPr>
              <a:t>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1754326"/>
          </a:xfrm>
          <a:prstGeom prst="rect">
            <a:avLst/>
          </a:prstGeom>
          <a:noFill/>
        </p:spPr>
        <p:txBody>
          <a:bodyPr wrap="square">
            <a:spAutoFit/>
          </a:bodyPr>
          <a:lstStyle/>
          <a:p>
            <a:r>
              <a:rPr lang="de-DE" sz="1800">
                <a:solidFill>
                  <a:srgbClr val="000000"/>
                </a:solidFill>
              </a:rPr>
              <a:t>Caution! We are in social sciences and thus, there is no „true“ model, since we can always change the framework conditions by ourselves. Please stay sceptical if people tell you, that the economy functions in a specific way. It is much more important to observe the circumstances and apply the „right“ theory in the „right“ time. For example the development of inflation rates over the last 10 years can be well explained via a crossing from keynesan theory to neoclassical theory</a:t>
            </a:r>
            <a:endParaRPr lang="de-DE" sz="1800" dirty="0">
              <a:solidFill>
                <a:srgbClr val="000000"/>
              </a:solidFill>
            </a:endParaRP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1775</Words>
  <Application>Microsoft Office PowerPoint</Application>
  <PresentationFormat>Breitbild</PresentationFormat>
  <Paragraphs>289</Paragraphs>
  <Slides>32</Slides>
  <Notes>26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32</vt:i4>
      </vt:variant>
    </vt:vector>
  </HeadingPairs>
  <TitlesOfParts>
    <vt:vector size="42" baseType="lpstr">
      <vt:lpstr>Arial</vt:lpstr>
      <vt:lpstr>Calibri</vt:lpstr>
      <vt:lpstr>Cambria Math</vt:lpstr>
      <vt:lpstr>Droid Sans Fallback</vt:lpstr>
      <vt:lpstr>Helvetica Neue</vt:lpstr>
      <vt:lpstr>Lohit Hindi</vt:lpstr>
      <vt:lpstr>Sparkasse Rg</vt:lpstr>
      <vt:lpstr>Times New Roman</vt:lpstr>
      <vt:lpstr>Wingdings</vt:lpstr>
      <vt:lpstr>Office</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224</cp:revision>
  <cp:lastPrinted>2022-03-02T20:18:27Z</cp:lastPrinted>
  <dcterms:created xsi:type="dcterms:W3CDTF">2022-03-01T20:52:11Z</dcterms:created>
  <dcterms:modified xsi:type="dcterms:W3CDTF">2024-12-02T06:51:56Z</dcterms:modified>
</cp:coreProperties>
</file>