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372" r:id="rId2"/>
    <p:sldId id="257" r:id="rId3"/>
    <p:sldId id="1411" r:id="rId4"/>
    <p:sldId id="1412" r:id="rId5"/>
    <p:sldId id="1413" r:id="rId6"/>
    <p:sldId id="1414" r:id="rId7"/>
    <p:sldId id="1415" r:id="rId8"/>
    <p:sldId id="1416" r:id="rId9"/>
    <p:sldId id="1417" r:id="rId10"/>
    <p:sldId id="1418" r:id="rId11"/>
    <p:sldId id="1312" r:id="rId12"/>
    <p:sldId id="1313" r:id="rId13"/>
    <p:sldId id="1314" r:id="rId14"/>
    <p:sldId id="1315" r:id="rId15"/>
    <p:sldId id="1419" r:id="rId16"/>
    <p:sldId id="1317" r:id="rId17"/>
    <p:sldId id="1318" r:id="rId18"/>
    <p:sldId id="1319" r:id="rId19"/>
    <p:sldId id="1320" r:id="rId20"/>
    <p:sldId id="1328" r:id="rId21"/>
    <p:sldId id="1322" r:id="rId22"/>
    <p:sldId id="1329" r:id="rId23"/>
    <p:sldId id="1324" r:id="rId24"/>
    <p:sldId id="1325" r:id="rId25"/>
    <p:sldId id="1327" r:id="rId26"/>
    <p:sldId id="1420" r:id="rId27"/>
    <p:sldId id="1421" r:id="rId28"/>
    <p:sldId id="1330" r:id="rId29"/>
    <p:sldId id="1331" r:id="rId30"/>
    <p:sldId id="1332" r:id="rId31"/>
    <p:sldId id="1369" r:id="rId32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8" autoAdjust="0"/>
    <p:restoredTop sz="93227" autoAdjust="0"/>
  </p:normalViewPr>
  <p:slideViewPr>
    <p:cSldViewPr snapToGrid="0">
      <p:cViewPr varScale="1">
        <p:scale>
          <a:sx n="63" d="100"/>
          <a:sy n="63" d="100"/>
        </p:scale>
        <p:origin x="6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3584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6C623F-5A89-4F6B-B0D8-3142D21F65AF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7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1A1DAE7-36E9-4E62-907F-C6D2BAEC3DC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03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894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D088B04-D973-4DE8-AC03-B1F696C1E115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1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28D59F9-AF27-478B-ABBE-5ADADA2E5190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1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818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689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640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9247B2-41D2-489C-A107-E1842452A0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5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69C26F5-D671-40CF-8D25-8DC4A0306CB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346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287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09811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594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3946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9742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1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98164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6629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1575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9497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399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92557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179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80A0D1-2000-4D58-B44F-FAD67E50474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3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92581E5-F558-44C7-ACC4-B7162D3C67E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39834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91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78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12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46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6272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296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06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0.png"/><Relationship Id="rId7" Type="http://schemas.openxmlformats.org/officeDocument/2006/relationships/image" Target="../media/image46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../media/image45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935" y="912001"/>
            <a:ext cx="3327391" cy="209881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602" y="2879312"/>
            <a:ext cx="4426080" cy="272514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97458"/>
            <a:ext cx="12094029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Scrappage Allowance 2009 (Germany): Increase of government expenditure 5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€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420011" y="3199062"/>
            <a:ext cx="1401346" cy="31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52"/>
              <a:t>Source: </a:t>
            </a:r>
            <a:r>
              <a:rPr lang="de-DE" sz="1452" dirty="0" err="1"/>
              <a:t>Destatis</a:t>
            </a:r>
            <a:endParaRPr lang="de-DE" sz="1452" dirty="0"/>
          </a:p>
        </p:txBody>
      </p:sp>
      <p:sp>
        <p:nvSpPr>
          <p:cNvPr id="17" name="TextBox 9"/>
          <p:cNvSpPr txBox="1"/>
          <p:nvPr/>
        </p:nvSpPr>
        <p:spPr>
          <a:xfrm>
            <a:off x="7061537" y="566200"/>
            <a:ext cx="22589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>
                <a:latin typeface="Arial" panose="020B0604020202020204" pitchFamily="34" charset="0"/>
                <a:cs typeface="Arial" panose="020B0604020202020204" pitchFamily="34" charset="0"/>
              </a:rPr>
              <a:t>Real economic growth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4B51B7E-C9AC-4C55-94E4-E4DCB6A250F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65FA3A5-EC0C-6718-FE82-1536480921EF}"/>
              </a:ext>
            </a:extLst>
          </p:cNvPr>
          <p:cNvSpPr txBox="1"/>
          <p:nvPr/>
        </p:nvSpPr>
        <p:spPr>
          <a:xfrm>
            <a:off x="2383972" y="2879311"/>
            <a:ext cx="23077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/>
              <a:t>Incoming orders</a:t>
            </a:r>
          </a:p>
        </p:txBody>
      </p:sp>
    </p:spTree>
    <p:extLst>
      <p:ext uri="{BB962C8B-B14F-4D97-AF65-F5344CB8AC3E}">
        <p14:creationId xmlns:p14="http://schemas.microsoft.com/office/powerpoint/2010/main" val="1449113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996287" y="249147"/>
            <a:ext cx="10365473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177" dirty="0">
                <a:solidFill>
                  <a:sysClr val="windowText" lastClr="000000"/>
                </a:solidFill>
              </a:rPr>
              <a:t>Multiplier effect </a:t>
            </a:r>
          </a:p>
          <a:p>
            <a:r>
              <a:rPr lang="en-US" sz="2177" dirty="0">
                <a:solidFill>
                  <a:sysClr val="windowText" lastClr="000000"/>
                </a:solidFill>
              </a:rPr>
              <a:t>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Scrappage Allowance 2009 </a:t>
            </a:r>
            <a:r>
              <a:rPr lang="en-US" sz="2177" dirty="0">
                <a:solidFill>
                  <a:sysClr val="windowText" lastClr="000000"/>
                </a:solidFill>
              </a:rPr>
              <a:t>within the Keynesian cross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188831" y="1412294"/>
            <a:ext cx="4703353" cy="4180758"/>
            <a:chOff x="1187624" y="908720"/>
            <a:chExt cx="5184576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518457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7153597" y="5622001"/>
            <a:ext cx="1210588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 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3188831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6"/>
              <p:cNvSpPr txBox="1"/>
              <p:nvPr/>
            </p:nvSpPr>
            <p:spPr>
              <a:xfrm>
                <a:off x="7369589" y="2261510"/>
                <a:ext cx="2076274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𝐸𝑥𝑝𝑒𝑛𝑑𝑖𝑡𝑢𝑟𝑒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 smtClean="0">
                          <a:latin typeface="Cambria Math"/>
                          <a:cs typeface="Arial" panose="020B0604020202020204" pitchFamily="34" charset="0"/>
                        </a:rPr>
                        <m:t> 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600" dirty="0">
                              <a:solidFill>
                                <a:srgbClr val="000000"/>
                              </a:solidFill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de-DE" sz="1600" baseline="30000" dirty="0">
                              <a:solidFill>
                                <a:srgbClr val="000000"/>
                              </a:solidFill>
                            </a:rPr>
                            <m:t>D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261510"/>
                <a:ext cx="2076274" cy="343620"/>
              </a:xfrm>
              <a:prstGeom prst="rect">
                <a:avLst/>
              </a:prstGeom>
              <a:blipFill>
                <a:blip r:embed="rId3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35"/>
              <p:cNvSpPr txBox="1"/>
              <p:nvPr/>
            </p:nvSpPr>
            <p:spPr>
              <a:xfrm>
                <a:off x="543758" y="4093615"/>
                <a:ext cx="1830833" cy="84619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increase</m:t>
                      </m:r>
                      <m: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of</m:t>
                      </m:r>
                      <m: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governemnt</m:t>
                      </m:r>
                    </m:oMath>
                  </m:oMathPara>
                </a14:m>
                <a:endParaRPr lang="de-DE" sz="1633" b="0" i="0">
                  <a:latin typeface="Cambria Math" panose="02040503050406030204" pitchFamily="18" charset="0"/>
                  <a:ea typeface="Cambria Math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expenditure</m:t>
                      </m:r>
                    </m:oMath>
                  </m:oMathPara>
                </a14:m>
                <a:endParaRPr lang="de-DE" sz="1633" b="0" i="0">
                  <a:latin typeface="Cambria Math" panose="02040503050406030204" pitchFamily="18" charset="0"/>
                  <a:ea typeface="Cambria Math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33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de-DE" sz="1633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𝐺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58" y="4093615"/>
                <a:ext cx="1830833" cy="846194"/>
              </a:xfrm>
              <a:prstGeom prst="rect">
                <a:avLst/>
              </a:prstGeom>
              <a:blipFill>
                <a:blip r:embed="rId4"/>
                <a:stretch>
                  <a:fillRect r="-239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/>
              <p:cNvSpPr txBox="1"/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19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41"/>
          <p:cNvCxnSpPr/>
          <p:nvPr/>
        </p:nvCxnSpPr>
        <p:spPr>
          <a:xfrm flipV="1">
            <a:off x="5017912" y="3759758"/>
            <a:ext cx="0" cy="176797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48"/>
              <p:cNvSpPr txBox="1"/>
              <p:nvPr/>
            </p:nvSpPr>
            <p:spPr>
              <a:xfrm>
                <a:off x="6773417" y="5649947"/>
                <a:ext cx="41703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3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417" y="5649947"/>
                <a:ext cx="417037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32"/>
          <p:cNvCxnSpPr/>
          <p:nvPr/>
        </p:nvCxnSpPr>
        <p:spPr>
          <a:xfrm flipV="1">
            <a:off x="3188831" y="1804240"/>
            <a:ext cx="5029975" cy="3135569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5"/>
              <p:cNvSpPr txBox="1"/>
              <p:nvPr/>
            </p:nvSpPr>
            <p:spPr>
              <a:xfrm>
                <a:off x="7369589" y="2948443"/>
                <a:ext cx="1791388" cy="455638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de-DE" sz="1633" b="1"/>
                  <a:t>Multiplicator</a:t>
                </a:r>
                <a14:m>
                  <m:oMath xmlns:m="http://schemas.openxmlformats.org/officeDocument/2006/math">
                    <m:r>
                      <a:rPr lang="de-DE" sz="1633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1633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𝒀</m:t>
                        </m:r>
                      </m:num>
                      <m:den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𝑮</m:t>
                        </m:r>
                      </m:den>
                    </m:f>
                  </m:oMath>
                </a14:m>
                <a:endParaRPr lang="en-US" sz="1633" b="1" dirty="0"/>
              </a:p>
            </p:txBody>
          </p:sp>
        </mc:Choice>
        <mc:Fallback xmlns="">
          <p:sp>
            <p:nvSpPr>
              <p:cNvPr id="28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948443"/>
                <a:ext cx="1791388" cy="455638"/>
              </a:xfrm>
              <a:prstGeom prst="rect">
                <a:avLst/>
              </a:prstGeom>
              <a:blipFill>
                <a:blip r:embed="rId7"/>
                <a:stretch>
                  <a:fillRect l="-1000" b="-1250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feld 36"/>
          <p:cNvSpPr txBox="1"/>
          <p:nvPr/>
        </p:nvSpPr>
        <p:spPr>
          <a:xfrm>
            <a:off x="7127003" y="1134218"/>
            <a:ext cx="57419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38" name="Right Brace 29"/>
          <p:cNvSpPr/>
          <p:nvPr/>
        </p:nvSpPr>
        <p:spPr>
          <a:xfrm rot="10800000">
            <a:off x="2816107" y="4221241"/>
            <a:ext cx="261297" cy="653244"/>
          </a:xfrm>
          <a:prstGeom prst="rightBrace">
            <a:avLst>
              <a:gd name="adj1" fmla="val 8333"/>
              <a:gd name="adj2" fmla="val 51850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9EA81AA2-B4C4-43F6-9316-D4D951C82E4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Box 14">
            <a:extLst>
              <a:ext uri="{FF2B5EF4-FFF2-40B4-BE49-F238E27FC236}">
                <a16:creationId xmlns:a16="http://schemas.microsoft.com/office/drawing/2014/main" id="{8E04C774-493E-8C5E-0C25-C907E2591A50}"/>
              </a:ext>
            </a:extLst>
          </p:cNvPr>
          <p:cNvSpPr txBox="1"/>
          <p:nvPr/>
        </p:nvSpPr>
        <p:spPr>
          <a:xfrm>
            <a:off x="1448985" y="1542942"/>
            <a:ext cx="1781257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836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3" grpId="0"/>
      <p:bldP spid="28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Multiplier </a:t>
            </a:r>
            <a:r>
              <a:rPr lang="de-DE" sz="2400" b="1" dirty="0" err="1">
                <a:solidFill>
                  <a:srgbClr val="000000"/>
                </a:solidFill>
                <a:latin typeface="Sparkasse Rg" pitchFamily="34" charset="0"/>
              </a:rPr>
              <a:t>effect</a:t>
            </a: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 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50613" y="566809"/>
            <a:ext cx="11464444" cy="140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External increase of demand, increase of government expenditure of </a:t>
            </a:r>
            <a:r>
              <a:rPr lang="de-DE" sz="2000" dirty="0">
                <a:solidFill>
                  <a:srgbClr val="000000"/>
                </a:solidFill>
              </a:rPr>
              <a:t>∆G = </a:t>
            </a:r>
            <a:r>
              <a:rPr lang="de-DE" sz="2000">
                <a:solidFill>
                  <a:srgbClr val="000000"/>
                </a:solidFill>
              </a:rPr>
              <a:t>5 and marginal propensity to consum of  </a:t>
            </a:r>
            <a:r>
              <a:rPr lang="de-DE" sz="2000" dirty="0" err="1">
                <a:solidFill>
                  <a:srgbClr val="000000"/>
                </a:solidFill>
              </a:rPr>
              <a:t>c</a:t>
            </a:r>
            <a:r>
              <a:rPr lang="de-DE" sz="2000" baseline="-25000" dirty="0" err="1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srgbClr val="000000"/>
                </a:solidFill>
              </a:rPr>
              <a:t>=</a:t>
            </a:r>
            <a:r>
              <a:rPr lang="de-DE" sz="2000">
                <a:solidFill>
                  <a:srgbClr val="000000"/>
                </a:solidFill>
              </a:rPr>
              <a:t>0,9:</a:t>
            </a:r>
          </a:p>
          <a:p>
            <a:pPr eaLnBrk="1" hangingPunct="1">
              <a:buClrTx/>
              <a:buFontTx/>
              <a:buNone/>
            </a:pP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→ additional government consumption ∆G increases directly income Y bei ∆Y</a:t>
            </a:r>
            <a:r>
              <a:rPr lang="de-DE" sz="2000" baseline="-25000">
                <a:solidFill>
                  <a:srgbClr val="000000"/>
                </a:solidFill>
              </a:rPr>
              <a:t>1</a:t>
            </a:r>
            <a:r>
              <a:rPr lang="de-DE" sz="2000">
                <a:solidFill>
                  <a:srgbClr val="000000"/>
                </a:solidFill>
              </a:rPr>
              <a:t>= ∆G</a:t>
            </a: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0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000">
                <a:solidFill>
                  <a:srgbClr val="000000"/>
                </a:solidFill>
              </a:rPr>
              <a:t>→</a:t>
            </a: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ED438B8-106A-4BB9-ADA4-9201A166A7F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1994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(Government expenditure) Multiplier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1524000" y="79819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Multiplier: How much increases one variable, if another variable increase by one unit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u="sng">
                <a:solidFill>
                  <a:srgbClr val="000000"/>
                </a:solidFill>
              </a:rPr>
              <a:t>Government expenditure Multiplier:</a:t>
            </a:r>
            <a:endParaRPr lang="de-DE" sz="2400" u="sng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Change of equilibrium income, of governement expenditure increases by one unit.</a:t>
            </a: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B724838-27D2-41A1-920E-3ECDE2DF2AF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690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Multiplier effect (example)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2001" y="1009782"/>
            <a:ext cx="8359697" cy="360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C(Y)= 100+0,8Y;	I=400; G=200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Calculate equlibrium income?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Change in equilibrium income, if governement expenditure increades by 100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Calculate the government expenditure multiplier?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1CBD8A8-9743-4FD4-BC6B-0E9E4B7F96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36306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462015" y="987731"/>
            <a:ext cx="3300077" cy="3454221"/>
            <a:chOff x="462015" y="987731"/>
            <a:chExt cx="3300077" cy="3454221"/>
          </a:xfrm>
        </p:grpSpPr>
        <p:grpSp>
          <p:nvGrpSpPr>
            <p:cNvPr id="39" name="Group 7"/>
            <p:cNvGrpSpPr/>
            <p:nvPr/>
          </p:nvGrpSpPr>
          <p:grpSpPr>
            <a:xfrm>
              <a:off x="963382" y="1042140"/>
              <a:ext cx="2798710" cy="2904421"/>
              <a:chOff x="1187624" y="908720"/>
              <a:chExt cx="5184576" cy="4608512"/>
            </a:xfrm>
          </p:grpSpPr>
          <p:cxnSp>
            <p:nvCxnSpPr>
              <p:cNvPr id="40" name="Straight Arrow Connector 8"/>
              <p:cNvCxnSpPr/>
              <p:nvPr/>
            </p:nvCxnSpPr>
            <p:spPr>
              <a:xfrm>
                <a:off x="1187624" y="5517232"/>
                <a:ext cx="518457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9"/>
              <p:cNvCxnSpPr/>
              <p:nvPr/>
            </p:nvCxnSpPr>
            <p:spPr>
              <a:xfrm flipV="1">
                <a:off x="1187624" y="908720"/>
                <a:ext cx="0" cy="460851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13"/>
            <p:cNvSpPr txBox="1"/>
            <p:nvPr/>
          </p:nvSpPr>
          <p:spPr>
            <a:xfrm>
              <a:off x="3354086" y="3980287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14"/>
            <p:cNvSpPr txBox="1"/>
            <p:nvPr/>
          </p:nvSpPr>
          <p:spPr>
            <a:xfrm>
              <a:off x="462015" y="987731"/>
              <a:ext cx="5116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de-DE" sz="1200" dirty="0">
                  <a:solidFill>
                    <a:srgbClr val="000000"/>
                  </a:solidFill>
                </a:rPr>
                <a:t>Y</a:t>
              </a:r>
              <a:r>
                <a:rPr lang="de-DE" sz="1200" baseline="30000" dirty="0">
                  <a:solidFill>
                    <a:srgbClr val="000000"/>
                  </a:solidFill>
                </a:rPr>
                <a:t>D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953768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4224338" y="18559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Consequences of Keynesian economics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0" y="981075"/>
            <a:ext cx="8286161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Disequilibria over time are possible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Aggregate demand is too low in order to fully utilize labor force.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→ Permant high unemployment level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Aggregate demand exceeds the capacity of production.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 → Economy is overheating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Especially full employment is not reached via a euqilibrium process, but can only be reached within a specific parameter constellation of the Economy → the Economy needs external interference!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ABC7385-D6AE-4A00-AE87-5E73AF386EB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420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IS</a:t>
            </a:r>
            <a:r>
              <a:rPr lang="de-DE" sz="2903" b="1" dirty="0"/>
              <a:t>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0487" y="891257"/>
            <a:ext cx="11072241" cy="12862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now in the Keeynsian model we have no prices ( respectively we normalized P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and therefore P vanishes in all equations) since due to the demand oriented view supply and demand equalizes only because of adjustments of quantities on the production side.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632074" y="2652657"/>
            <a:ext cx="11072241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Additionally the money market is not incorporated and the connection between nominal and real variables is missing. But this link is essential in a modern economy since in general goods an services are measured in money.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32075" y="3889787"/>
            <a:ext cx="7719445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connection between the goods market and the money market is realized via interest rates steering Investment and money demand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2075" y="5021133"/>
            <a:ext cx="7719446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resulting model is still demand oriented and called the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/LM-Model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58769-46D6-40C6-8555-C9580F67648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81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 </a:t>
            </a:r>
            <a:r>
              <a:rPr lang="de-DE" sz="2903" b="1" dirty="0"/>
              <a:t>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30066" y="741477"/>
            <a:ext cx="906821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IS: Investment = </a:t>
            </a:r>
            <a:r>
              <a:rPr lang="en-US" sz="2449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Saving (or Income = Expenditure)</a:t>
            </a: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49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Commodity market</a:t>
            </a: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LM: Liquidity Preference = Money Supply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49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Money market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5257625" y="1402245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IS-curve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represents the equilibrium at the goods market with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=S or Y</a:t>
            </a:r>
            <a:r>
              <a:rPr lang="en-US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=Y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5" name="Textfeld 4"/>
          <p:cNvSpPr txBox="1"/>
          <p:nvPr/>
        </p:nvSpPr>
        <p:spPr>
          <a:xfrm>
            <a:off x="5257624" y="2286000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Caution! I=S is in this case a condition and not an (ex post) identity as in the circular flow!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7" name="Textfeld 6"/>
          <p:cNvSpPr txBox="1"/>
          <p:nvPr/>
        </p:nvSpPr>
        <p:spPr>
          <a:xfrm>
            <a:off x="3114936" y="3889055"/>
            <a:ext cx="5318849" cy="1753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Equilibrium at the money market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money supply = money demand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While we obtain money demand via the Keynesian function of money demand. 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2" name="Rechteck 1"/>
          <p:cNvSpPr/>
          <p:nvPr/>
        </p:nvSpPr>
        <p:spPr>
          <a:xfrm>
            <a:off x="3172310" y="5589722"/>
            <a:ext cx="5046604" cy="823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 </a:t>
            </a:r>
            <a:r>
              <a:rPr lang="en-US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LM-Kurve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represents then the equilibrium at the money market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BE32273-C7DA-46EE-9083-C9A4834E8F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9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191" y="26634"/>
            <a:ext cx="12080838" cy="552094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Interest rates and Investment (Keynes` marginal efficiency of capital)</a:t>
            </a:r>
            <a:endParaRPr lang="de-DE" sz="2903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5164" y="436972"/>
            <a:ext cx="7873305" cy="594451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pt-BR" sz="7200"/>
              <a:t>Investment depends interest rate i:</a:t>
            </a:r>
            <a:endParaRPr lang="pt-BR" sz="7200" dirty="0"/>
          </a:p>
          <a:p>
            <a:r>
              <a:rPr lang="pt-BR" sz="7200" dirty="0"/>
              <a:t>		</a:t>
            </a:r>
          </a:p>
          <a:p>
            <a:r>
              <a:rPr lang="pt-BR" sz="7200" dirty="0"/>
              <a:t>			I(i)=I</a:t>
            </a:r>
            <a:r>
              <a:rPr lang="pt-BR" sz="7200" baseline="-25000" dirty="0"/>
              <a:t>0</a:t>
            </a:r>
            <a:r>
              <a:rPr lang="pt-BR" sz="7200" dirty="0"/>
              <a:t>+i</a:t>
            </a:r>
            <a:r>
              <a:rPr lang="pt-BR" sz="7200" baseline="-25000" dirty="0"/>
              <a:t>i</a:t>
            </a:r>
            <a:r>
              <a:rPr lang="pt-BR" sz="7200" dirty="0"/>
              <a:t>∙i	</a:t>
            </a:r>
            <a:r>
              <a:rPr lang="pt-BR" sz="7200"/>
              <a:t> with  </a:t>
            </a:r>
            <a:r>
              <a:rPr lang="pt-BR" sz="7200" dirty="0"/>
              <a:t>i</a:t>
            </a:r>
            <a:r>
              <a:rPr lang="pt-BR" sz="7200" baseline="-25000" dirty="0"/>
              <a:t>i </a:t>
            </a:r>
            <a:r>
              <a:rPr lang="pt-BR" sz="7200" dirty="0"/>
              <a:t>&lt;0   </a:t>
            </a:r>
            <a:r>
              <a:rPr lang="pt-BR" sz="7200"/>
              <a:t>I</a:t>
            </a:r>
            <a:r>
              <a:rPr lang="pt-BR" sz="7200" baseline="-25000"/>
              <a:t>0&gt;0</a:t>
            </a:r>
            <a:r>
              <a:rPr lang="pt-BR" sz="7200"/>
              <a:t> Autonomous investment </a:t>
            </a:r>
            <a:r>
              <a:rPr lang="de-DE" sz="7200"/>
              <a:t>and </a:t>
            </a:r>
            <a:r>
              <a:rPr lang="pt-BR" sz="7200"/>
              <a:t>i</a:t>
            </a:r>
            <a:r>
              <a:rPr lang="pt-BR" sz="7200" baseline="-25000"/>
              <a:t>i </a:t>
            </a:r>
            <a:r>
              <a:rPr lang="pt-BR" sz="7200"/>
              <a:t>&lt;0 why</a:t>
            </a:r>
            <a:r>
              <a:rPr lang="de-DE" sz="7200"/>
              <a:t>?</a:t>
            </a:r>
            <a:endParaRPr lang="de-DE" sz="7200" dirty="0"/>
          </a:p>
          <a:p>
            <a:pPr marL="1244316" indent="-1244316">
              <a:buFont typeface="+mj-lt"/>
              <a:buAutoNum type="alphaLcPeriod"/>
            </a:pPr>
            <a:r>
              <a:rPr lang="de-DE" sz="7200"/>
              <a:t>The yield i* or marginal efficiency of capital of an investment is compared with i the interest rate of the capital market. For example we calculate the internal rate of return</a:t>
            </a:r>
            <a:endParaRPr lang="de-DE" sz="7200" dirty="0"/>
          </a:p>
          <a:p>
            <a:endParaRPr lang="de-DE" sz="7200" dirty="0"/>
          </a:p>
          <a:p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</a:t>
            </a:r>
            <a:r>
              <a:rPr lang="de-DE" sz="7200">
                <a:latin typeface="Arial Unicode MS"/>
                <a:ea typeface="Arial Unicode MS"/>
                <a:cs typeface="Arial Unicode MS"/>
              </a:rPr>
              <a:t>	the Investment is done if i</a:t>
            </a:r>
            <a:r>
              <a:rPr lang="de-DE" sz="7200" dirty="0">
                <a:latin typeface="Arial Unicode MS"/>
                <a:ea typeface="Arial Unicode MS"/>
                <a:cs typeface="Arial Unicode MS"/>
              </a:rPr>
              <a:t>*&gt;i</a:t>
            </a:r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</a:t>
            </a:r>
            <a:r>
              <a:rPr lang="de-DE" sz="7200">
                <a:latin typeface="Arial Unicode MS"/>
                <a:ea typeface="Arial Unicode MS"/>
                <a:cs typeface="Arial Unicode MS"/>
              </a:rPr>
              <a:t>	The aggregated investment in the economy corresponds 		to the sum of all investments with </a:t>
            </a:r>
            <a:r>
              <a:rPr lang="de-DE" sz="7200" dirty="0">
                <a:latin typeface="Arial Unicode MS"/>
                <a:ea typeface="Arial Unicode MS"/>
                <a:cs typeface="Arial Unicode MS"/>
              </a:rPr>
              <a:t>i*&gt;i.</a:t>
            </a:r>
          </a:p>
          <a:p>
            <a:endParaRPr lang="de-DE" sz="7200" dirty="0">
              <a:latin typeface="Arial Unicode MS"/>
              <a:ea typeface="Arial Unicode MS"/>
              <a:cs typeface="Arial Unicode MS"/>
            </a:endParaRPr>
          </a:p>
          <a:p>
            <a:pPr marL="1244316" indent="-1244316">
              <a:buFont typeface="+mj-lt"/>
              <a:buAutoNum type="alphaLcPeriod" startAt="2"/>
            </a:pPr>
            <a:r>
              <a:rPr lang="de-DE" sz="7200">
                <a:latin typeface="Arial Unicode MS"/>
                <a:ea typeface="Arial Unicode MS"/>
                <a:cs typeface="Arial Unicode MS"/>
              </a:rPr>
              <a:t>Interest rates reflects the opportunity costs of a specific investment.</a:t>
            </a:r>
            <a:endParaRPr lang="de-DE" sz="7200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/>
          </a:p>
          <a:p>
            <a:endParaRPr lang="en-US" sz="2903" dirty="0">
              <a:solidFill>
                <a:sysClr val="windowText" lastClr="000000"/>
              </a:solidFill>
            </a:endParaRPr>
          </a:p>
          <a:p>
            <a:endParaRPr lang="en-US" sz="2903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2517646" y="2532723"/>
                <a:ext cx="3351904" cy="7913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lvl="0">
                  <a:lnSpc>
                    <a:spcPct val="140000"/>
                  </a:lnSpc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  <m:t>1+</m:t>
                          </m:r>
                          <m:sSup>
                            <m:sSup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</m:t>
                              </m:r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+..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646" y="2532723"/>
                <a:ext cx="3351904" cy="791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2963DC5A-2E71-4622-8C44-42AF5F11B2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27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300" y="355765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FA981BDF-4CAC-48C3-9649-AF879A56B8A0}"/>
              </a:ext>
            </a:extLst>
          </p:cNvPr>
          <p:cNvCxnSpPr/>
          <p:nvPr/>
        </p:nvCxnSpPr>
        <p:spPr>
          <a:xfrm flipV="1">
            <a:off x="907133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Shape 2">
            <a:extLst>
              <a:ext uri="{FF2B5EF4-FFF2-40B4-BE49-F238E27FC236}">
                <a16:creationId xmlns:a16="http://schemas.microsoft.com/office/drawing/2014/main" id="{44F13ACD-D3E7-4B7A-8321-4BD7AF6FE2E3}"/>
              </a:ext>
            </a:extLst>
          </p:cNvPr>
          <p:cNvSpPr txBox="1"/>
          <p:nvPr/>
        </p:nvSpPr>
        <p:spPr>
          <a:xfrm>
            <a:off x="794534" y="4126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The IS-curve</a:t>
            </a:r>
            <a:endParaRPr lang="de-DE" sz="2903" b="1" dirty="0"/>
          </a:p>
        </p:txBody>
      </p: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9713AD30-0A06-40AD-A3F1-F5359028DEBB}"/>
              </a:ext>
            </a:extLst>
          </p:cNvPr>
          <p:cNvCxnSpPr/>
          <p:nvPr/>
        </p:nvCxnSpPr>
        <p:spPr>
          <a:xfrm>
            <a:off x="907133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00DA858D-F407-41DC-8998-80880562135D}"/>
              </a:ext>
            </a:extLst>
          </p:cNvPr>
          <p:cNvCxnSpPr/>
          <p:nvPr/>
        </p:nvCxnSpPr>
        <p:spPr>
          <a:xfrm flipV="1">
            <a:off x="907133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801DAA74-37A7-4AA4-BDB4-98D71944E1DC}"/>
              </a:ext>
            </a:extLst>
          </p:cNvPr>
          <p:cNvCxnSpPr/>
          <p:nvPr/>
        </p:nvCxnSpPr>
        <p:spPr>
          <a:xfrm>
            <a:off x="907133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feld 67">
            <a:extLst>
              <a:ext uri="{FF2B5EF4-FFF2-40B4-BE49-F238E27FC236}">
                <a16:creationId xmlns:a16="http://schemas.microsoft.com/office/drawing/2014/main" id="{D0741340-F41F-4669-AF1C-D311578F6536}"/>
              </a:ext>
            </a:extLst>
          </p:cNvPr>
          <p:cNvSpPr txBox="1"/>
          <p:nvPr/>
        </p:nvSpPr>
        <p:spPr>
          <a:xfrm>
            <a:off x="576850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F7172ED6-12BF-45C5-A724-6679D5AD6FF2}"/>
              </a:ext>
            </a:extLst>
          </p:cNvPr>
          <p:cNvSpPr txBox="1"/>
          <p:nvPr/>
        </p:nvSpPr>
        <p:spPr>
          <a:xfrm>
            <a:off x="4369324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5F0DC88-D373-41EC-879E-481AA87CF0C7}"/>
              </a:ext>
            </a:extLst>
          </p:cNvPr>
          <p:cNvSpPr txBox="1"/>
          <p:nvPr/>
        </p:nvSpPr>
        <p:spPr>
          <a:xfrm>
            <a:off x="645836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C9087FA2-29B0-4D8D-A083-358396691B14}"/>
              </a:ext>
            </a:extLst>
          </p:cNvPr>
          <p:cNvSpPr txBox="1"/>
          <p:nvPr/>
        </p:nvSpPr>
        <p:spPr>
          <a:xfrm>
            <a:off x="4369324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E2515266-B056-4761-B5A6-4F382349B2AF}"/>
              </a:ext>
            </a:extLst>
          </p:cNvPr>
          <p:cNvSpPr txBox="1"/>
          <p:nvPr/>
        </p:nvSpPr>
        <p:spPr>
          <a:xfrm>
            <a:off x="4688341" y="4789837"/>
            <a:ext cx="4001262" cy="1448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/>
              <a:t>The IS-curve is the locus of all (</a:t>
            </a:r>
            <a:r>
              <a:rPr lang="en-US" sz="2177" dirty="0" err="1"/>
              <a:t>i,</a:t>
            </a:r>
            <a:r>
              <a:rPr lang="en-US" sz="2177" err="1"/>
              <a:t>y</a:t>
            </a:r>
            <a:r>
              <a:rPr lang="en-US" sz="2177"/>
              <a:t>)-combinations of commodity market equilibria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/>
              <a:t>The IS-curve is decreasing in </a:t>
            </a:r>
            <a:r>
              <a:rPr lang="en-US" sz="2177" dirty="0"/>
              <a:t>y</a:t>
            </a:r>
            <a:endParaRPr lang="de-DE" sz="2177" dirty="0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27F0223-1482-4936-AACA-C6CC359670AD}"/>
              </a:ext>
            </a:extLst>
          </p:cNvPr>
          <p:cNvSpPr/>
          <p:nvPr/>
        </p:nvSpPr>
        <p:spPr>
          <a:xfrm>
            <a:off x="4363810" y="3914576"/>
            <a:ext cx="3954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Equilibrium at the commodity market</a:t>
            </a:r>
            <a:endParaRPr lang="de-DE" b="1" dirty="0"/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C3308036-5507-4305-9176-8A59B95714C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58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Money market</a:t>
            </a:r>
            <a:endParaRPr lang="de-DE" sz="2903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0" marR="0" indent="0" rtl="0" hangingPunct="0">
                  <a:spcBef>
                    <a:spcPts val="0"/>
                  </a:spcBef>
                  <a:spcAft>
                    <a:spcPts val="1417"/>
                  </a:spcAft>
                  <a:tabLst/>
                  <a:defRPr lang="de-DE" sz="3200" b="0" i="0" u="none" strike="noStrike" kern="1200">
                    <a:ln>
                      <a:noFill/>
                    </a:ln>
                    <a:latin typeface="Arial" pitchFamily="18"/>
                  </a:defRPr>
                </a:lvl1pPr>
              </a:lstStyle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>
                    <a:solidFill>
                      <a:sysClr val="windowText" lastClr="000000"/>
                    </a:solidFill>
                    <a:latin typeface="+mn-lt"/>
                  </a:rPr>
                  <a:t>Money supply</a:t>
                </a:r>
                <a:endParaRPr lang="en-US" sz="2903" dirty="0">
                  <a:solidFill>
                    <a:sysClr val="windowText" lastClr="000000"/>
                  </a:solidFill>
                  <a:latin typeface="+mn-lt"/>
                </a:endParaRP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77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</a:t>
                </a:r>
                <a:r>
                  <a:rPr lang="en-US" sz="2177" kern="0">
                    <a:solidFill>
                      <a:sysClr val="windowText" lastClr="000000"/>
                    </a:solidFill>
                  </a:rPr>
                  <a:t>: real quantity of money; 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M</a:t>
                </a:r>
                <a:r>
                  <a:rPr lang="en-US" sz="2177" kern="0">
                    <a:solidFill>
                      <a:sysClr val="windowText" lastClr="000000"/>
                    </a:solidFill>
                  </a:rPr>
                  <a:t>: nominal quantity 			of money </a:t>
                </a:r>
                <a:r>
                  <a:rPr lang="en-US" sz="2177" kern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>
                    <a:solidFill>
                      <a:sysClr val="windowText" lastClr="000000"/>
                    </a:solidFill>
                  </a:rPr>
                  <a:t>; p: Price level</a:t>
                </a:r>
                <a:endParaRPr lang="en-US" sz="2177" kern="0" dirty="0">
                  <a:solidFill>
                    <a:sysClr val="windowText" lastClr="000000"/>
                  </a:solidFill>
                </a:endParaRP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</a:t>
                </a:r>
                <a:r>
                  <a:rPr lang="en-US" sz="2177" kern="0">
                    <a:solidFill>
                      <a:sysClr val="windowText" lastClr="000000"/>
                    </a:solidFill>
                  </a:rPr>
                  <a:t>	The nominal quantity of money is set by the 			central bank and the price level is still fixed in 			the short run</a:t>
                </a:r>
                <a:endParaRPr lang="en-US" sz="1633" dirty="0">
                  <a:solidFill>
                    <a:sysClr val="windowText" lastClr="000000"/>
                  </a:solidFill>
                </a:endParaRPr>
              </a:p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>
                    <a:solidFill>
                      <a:sysClr val="windowText" lastClr="000000"/>
                    </a:solidFill>
                    <a:latin typeface="+mn-lt"/>
                  </a:rPr>
                  <a:t>Money demand</a:t>
                </a:r>
                <a:endParaRPr lang="en-US" sz="2903" dirty="0">
                  <a:solidFill>
                    <a:sysClr val="windowText" lastClr="000000"/>
                  </a:solidFill>
                  <a:latin typeface="+mn-lt"/>
                </a:endParaRPr>
              </a:p>
              <a:p>
                <a:r>
                  <a:rPr lang="de-DE" sz="1814">
                    <a:latin typeface="+mn-lt"/>
                  </a:rPr>
                  <a:t>Transaction motive</a:t>
                </a:r>
                <a:r>
                  <a:rPr lang="de-DE" sz="1814" dirty="0">
                    <a:latin typeface="+mn-lt"/>
                  </a:rPr>
                  <a:t>	→</a:t>
                </a:r>
                <a:r>
                  <a:rPr lang="de-DE" sz="1814">
                    <a:latin typeface="+mn-lt"/>
                  </a:rPr>
                  <a:t>	the higher income y the higher is 					money demand</a:t>
                </a:r>
                <a:endParaRPr lang="de-DE" sz="1814" dirty="0">
                  <a:latin typeface="+mn-lt"/>
                </a:endParaRPr>
              </a:p>
              <a:p>
                <a:r>
                  <a:rPr lang="de-DE" sz="1814">
                    <a:latin typeface="+mn-lt"/>
                  </a:rPr>
                  <a:t>Spekulative motive</a:t>
                </a:r>
                <a:r>
                  <a:rPr lang="de-DE" sz="1814" dirty="0">
                    <a:latin typeface="+mn-lt"/>
                  </a:rPr>
                  <a:t>	→</a:t>
                </a:r>
                <a:r>
                  <a:rPr lang="de-DE" sz="1814">
                    <a:latin typeface="+mn-lt"/>
                  </a:rPr>
                  <a:t>	the higher the interest rate i, the 					lower is money demand</a:t>
                </a:r>
                <a:endParaRPr lang="de-DE" sz="1814" dirty="0">
                  <a:latin typeface="+mn-lt"/>
                </a:endParaRPr>
              </a:p>
              <a:p>
                <a:r>
                  <a:rPr lang="de-DE" sz="1814" dirty="0">
                    <a:latin typeface="+mn-lt"/>
                  </a:rPr>
                  <a:t>	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L(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Y,i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)=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+mn-lt"/>
                    <a:cs typeface="Times New Roman" panose="02020603050405020304" pitchFamily="18" charset="0"/>
                  </a:rPr>
                  <a:t>y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∙Y+l</a:t>
                </a:r>
                <a:r>
                  <a:rPr lang="de-DE" sz="1814" baseline="-25000" dirty="0" err="1">
                    <a:latin typeface="+mn-lt"/>
                    <a:cs typeface="Times New Roman" panose="02020603050405020304" pitchFamily="18" charset="0"/>
                  </a:rPr>
                  <a:t>i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∙i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	</a:t>
                </a:r>
                <a:r>
                  <a:rPr lang="de-DE" sz="1814">
                    <a:latin typeface="+mn-lt"/>
                    <a:cs typeface="Times New Roman" panose="02020603050405020304" pitchFamily="18" charset="0"/>
                  </a:rPr>
                  <a:t>	with </a:t>
                </a:r>
                <a:r>
                  <a:rPr lang="de-DE" sz="1814" dirty="0" err="1">
                    <a:latin typeface="+mn-lt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+mn-lt"/>
                    <a:cs typeface="Times New Roman" panose="02020603050405020304" pitchFamily="18" charset="0"/>
                  </a:rPr>
                  <a:t>Y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&gt;0	</a:t>
                </a:r>
                <a:r>
                  <a:rPr lang="de-DE" sz="1814">
                    <a:latin typeface="+mn-lt"/>
                    <a:cs typeface="Times New Roman" panose="02020603050405020304" pitchFamily="18" charset="0"/>
                  </a:rPr>
                  <a:t>     and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	l</a:t>
                </a:r>
                <a:r>
                  <a:rPr lang="de-DE" sz="1814" baseline="-25000" dirty="0">
                    <a:latin typeface="+mn-lt"/>
                    <a:cs typeface="Times New Roman" panose="02020603050405020304" pitchFamily="18" charset="0"/>
                  </a:rPr>
                  <a:t>i</a:t>
                </a:r>
                <a:r>
                  <a:rPr lang="de-DE" sz="1814" dirty="0">
                    <a:latin typeface="+mn-lt"/>
                    <a:cs typeface="Times New Roman" panose="02020603050405020304" pitchFamily="18" charset="0"/>
                  </a:rPr>
                  <a:t>&lt;0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  <a:blipFill>
                <a:blip r:embed="rId3"/>
                <a:stretch>
                  <a:fillRect l="-1543" t="-115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9CE7E583-8515-4D8C-BFE5-215625D9CFE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658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2">
            <a:extLst>
              <a:ext uri="{FF2B5EF4-FFF2-40B4-BE49-F238E27FC236}">
                <a16:creationId xmlns:a16="http://schemas.microsoft.com/office/drawing/2014/main" id="{1AE419F9-E9DF-412E-9679-13A34F743970}"/>
              </a:ext>
            </a:extLst>
          </p:cNvPr>
          <p:cNvSpPr txBox="1"/>
          <p:nvPr/>
        </p:nvSpPr>
        <p:spPr>
          <a:xfrm>
            <a:off x="8164715" y="31645"/>
            <a:ext cx="4027285" cy="97153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600" b="1"/>
              <a:t>The LM-curve</a:t>
            </a:r>
            <a:endParaRPr lang="de-DE" sz="2600" b="1" dirty="0"/>
          </a:p>
        </p:txBody>
      </p:sp>
      <p:cxnSp>
        <p:nvCxnSpPr>
          <p:cNvPr id="51" name="Straight Arrow Connector 7">
            <a:extLst>
              <a:ext uri="{FF2B5EF4-FFF2-40B4-BE49-F238E27FC236}">
                <a16:creationId xmlns:a16="http://schemas.microsoft.com/office/drawing/2014/main" id="{297E16CD-354A-4ED5-9D40-5744F428BFFF}"/>
              </a:ext>
            </a:extLst>
          </p:cNvPr>
          <p:cNvCxnSpPr/>
          <p:nvPr/>
        </p:nvCxnSpPr>
        <p:spPr>
          <a:xfrm>
            <a:off x="318104" y="326881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9">
            <a:extLst>
              <a:ext uri="{FF2B5EF4-FFF2-40B4-BE49-F238E27FC236}">
                <a16:creationId xmlns:a16="http://schemas.microsoft.com/office/drawing/2014/main" id="{6C72AB29-1685-4114-A0C3-403E43A513B4}"/>
              </a:ext>
            </a:extLst>
          </p:cNvPr>
          <p:cNvSpPr txBox="1"/>
          <p:nvPr/>
        </p:nvSpPr>
        <p:spPr>
          <a:xfrm>
            <a:off x="3922573" y="334058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55" name="Straight Arrow Connector 6">
            <a:extLst>
              <a:ext uri="{FF2B5EF4-FFF2-40B4-BE49-F238E27FC236}">
                <a16:creationId xmlns:a16="http://schemas.microsoft.com/office/drawing/2014/main" id="{3008843C-FAA5-4653-95A7-CE4FBE33AC94}"/>
              </a:ext>
            </a:extLst>
          </p:cNvPr>
          <p:cNvCxnSpPr/>
          <p:nvPr/>
        </p:nvCxnSpPr>
        <p:spPr>
          <a:xfrm flipV="1">
            <a:off x="318104" y="15495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7">
            <a:extLst>
              <a:ext uri="{FF2B5EF4-FFF2-40B4-BE49-F238E27FC236}">
                <a16:creationId xmlns:a16="http://schemas.microsoft.com/office/drawing/2014/main" id="{B40D93FD-44F4-42E3-9381-3D3A5160A399}"/>
              </a:ext>
            </a:extLst>
          </p:cNvPr>
          <p:cNvCxnSpPr/>
          <p:nvPr/>
        </p:nvCxnSpPr>
        <p:spPr>
          <a:xfrm>
            <a:off x="4847541" y="3257018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6">
            <a:extLst>
              <a:ext uri="{FF2B5EF4-FFF2-40B4-BE49-F238E27FC236}">
                <a16:creationId xmlns:a16="http://schemas.microsoft.com/office/drawing/2014/main" id="{4C2BA91B-443D-42D8-BF48-B838EA32E37A}"/>
              </a:ext>
            </a:extLst>
          </p:cNvPr>
          <p:cNvCxnSpPr/>
          <p:nvPr/>
        </p:nvCxnSpPr>
        <p:spPr>
          <a:xfrm flipV="1">
            <a:off x="4847540" y="14315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/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/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hteck 59">
            <a:extLst>
              <a:ext uri="{FF2B5EF4-FFF2-40B4-BE49-F238E27FC236}">
                <a16:creationId xmlns:a16="http://schemas.microsoft.com/office/drawing/2014/main" id="{2ED2C6A2-7685-4469-A234-5BD15AA436F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Box 9">
            <a:extLst>
              <a:ext uri="{FF2B5EF4-FFF2-40B4-BE49-F238E27FC236}">
                <a16:creationId xmlns:a16="http://schemas.microsoft.com/office/drawing/2014/main" id="{7E6466E8-6930-4D2E-9220-AE47CFFC194A}"/>
              </a:ext>
            </a:extLst>
          </p:cNvPr>
          <p:cNvSpPr txBox="1"/>
          <p:nvPr/>
        </p:nvSpPr>
        <p:spPr>
          <a:xfrm>
            <a:off x="8168618" y="3340584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66C4E0E-7AD0-F918-605C-44D77F15A9BA}"/>
              </a:ext>
            </a:extLst>
          </p:cNvPr>
          <p:cNvSpPr txBox="1"/>
          <p:nvPr/>
        </p:nvSpPr>
        <p:spPr>
          <a:xfrm>
            <a:off x="4405738" y="3799042"/>
            <a:ext cx="4212843" cy="1448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/>
              <a:t>The LM-curve is the locus of all (</a:t>
            </a:r>
            <a:r>
              <a:rPr lang="en-US" sz="2177" dirty="0" err="1"/>
              <a:t>i,</a:t>
            </a:r>
            <a:r>
              <a:rPr lang="en-US" sz="2177" err="1"/>
              <a:t>y</a:t>
            </a:r>
            <a:r>
              <a:rPr lang="en-US" sz="2177"/>
              <a:t>)-combinations of money market equilibria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/>
              <a:t>The LM-curve is increasing in </a:t>
            </a:r>
            <a:r>
              <a:rPr lang="en-US" sz="2177" dirty="0"/>
              <a:t>y</a:t>
            </a:r>
            <a:endParaRPr lang="de-DE" sz="2177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F200F2F-97F6-5513-24F5-58D2F8FC5283}"/>
              </a:ext>
            </a:extLst>
          </p:cNvPr>
          <p:cNvSpPr/>
          <p:nvPr/>
        </p:nvSpPr>
        <p:spPr>
          <a:xfrm>
            <a:off x="581628" y="3755966"/>
            <a:ext cx="3506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Equilibrium at the money market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56176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Overall equilibrium</a:t>
            </a:r>
            <a:endParaRPr lang="de-DE" sz="2903" b="1" dirty="0"/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2271237" y="1174921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2271238" y="4740892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936593" y="1109596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619811" y="4759330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3251103" y="1444648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744105" y="1893488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834485" y="3194971"/>
            <a:ext cx="1207382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/>
              <a:t>IS-curve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422404" y="978948"/>
            <a:ext cx="1391728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/>
              <a:t>LM-curve</a:t>
            </a:r>
            <a:endParaRPr lang="de-DE" sz="2177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4836809" y="4759330"/>
            <a:ext cx="39145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991622" y="2668951"/>
            <a:ext cx="3369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2271237" y="2826468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952606" y="2808030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63549" y="5523952"/>
            <a:ext cx="8723607" cy="1097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/>
              <a:t>The Intersection of </a:t>
            </a:r>
            <a:r>
              <a:rPr lang="de-DE" sz="2177" b="1" dirty="0"/>
              <a:t>LM- </a:t>
            </a:r>
            <a:r>
              <a:rPr lang="de-DE" sz="2177" b="1"/>
              <a:t>und IS-curve is the overall equilibrium</a:t>
            </a:r>
            <a:endParaRPr lang="de-DE" sz="2177" b="1" dirty="0"/>
          </a:p>
          <a:p>
            <a:endParaRPr lang="de-DE" sz="2177" b="1" dirty="0"/>
          </a:p>
          <a:p>
            <a:r>
              <a:rPr lang="de-DE" sz="2177" b="1" dirty="0"/>
              <a:t>→</a:t>
            </a:r>
            <a:r>
              <a:rPr lang="de-DE" sz="2177" b="1"/>
              <a:t>	money and commodity market are simultanously in equilibrium</a:t>
            </a:r>
            <a:endParaRPr lang="de-DE" sz="2177" b="1" dirty="0"/>
          </a:p>
        </p:txBody>
      </p:sp>
      <p:sp>
        <p:nvSpPr>
          <p:cNvPr id="25" name="Rechteck 24"/>
          <p:cNvSpPr/>
          <p:nvPr/>
        </p:nvSpPr>
        <p:spPr>
          <a:xfrm>
            <a:off x="23876" y="5469469"/>
            <a:ext cx="8841732" cy="1306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3E181B1-00D2-4DA3-A5CD-7CC3868784D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065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6786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Y,r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IS-Kurve</a:t>
            </a:r>
            <a:endParaRPr lang="de-DE" sz="20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LM-Kurve</a:t>
            </a:r>
            <a:endParaRPr lang="de-DE" sz="20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simultanous equilibrium at the money and commidity market with equilibrium interest rate </a:t>
            </a: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* and income </a:t>
            </a: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Y*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Example</a:t>
            </a:r>
            <a:endParaRPr lang="de-DE" sz="2903" b="1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1A8277C-6542-4FA4-BAE0-354C3E88581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940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342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mit Pfeil 17"/>
          <p:cNvCxnSpPr/>
          <p:nvPr/>
        </p:nvCxnSpPr>
        <p:spPr>
          <a:xfrm flipV="1">
            <a:off x="1270218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Shape 2"/>
          <p:cNvSpPr txBox="1"/>
          <p:nvPr/>
        </p:nvSpPr>
        <p:spPr>
          <a:xfrm>
            <a:off x="363084" y="-991"/>
            <a:ext cx="5238725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/>
              <a:t>Fiscal policy in the IS-LM-Model</a:t>
            </a:r>
            <a:endParaRPr lang="de-DE" sz="2400" b="1" dirty="0"/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1270218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1270218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1270218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1270218" y="1011999"/>
            <a:ext cx="2417001" cy="228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1270218" y="2018904"/>
            <a:ext cx="3222735" cy="82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923461" y="2710432"/>
            <a:ext cx="0" cy="3565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4529711" y="186121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(G)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939935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8" name="Textfeld 37"/>
          <p:cNvSpPr txBox="1"/>
          <p:nvPr/>
        </p:nvSpPr>
        <p:spPr>
          <a:xfrm>
            <a:off x="4732409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008921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4732409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943596" y="4147568"/>
            <a:ext cx="30328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  <a:r>
              <a:rPr lang="de-DE" sz="1633" baseline="-25000" dirty="0"/>
              <a:t>1</a:t>
            </a:r>
            <a:endParaRPr lang="de-DE" sz="1633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1596840" y="4103967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702471" y="5890256"/>
            <a:ext cx="740908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IS(G)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3948517" y="2702003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 </a:t>
            </a:r>
            <a:r>
              <a:rPr lang="de-DE" sz="1633" dirty="0"/>
              <a:t>&gt;0</a:t>
            </a:r>
          </a:p>
        </p:txBody>
      </p:sp>
      <p:cxnSp>
        <p:nvCxnSpPr>
          <p:cNvPr id="66" name="Gerade Verbindung 65"/>
          <p:cNvCxnSpPr/>
          <p:nvPr/>
        </p:nvCxnSpPr>
        <p:spPr>
          <a:xfrm flipH="1">
            <a:off x="1270218" y="4343541"/>
            <a:ext cx="65324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7634924" y="2028741"/>
            <a:ext cx="18473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33" dirty="0"/>
          </a:p>
        </p:txBody>
      </p:sp>
      <p:sp>
        <p:nvSpPr>
          <p:cNvPr id="70" name="Textfeld 69"/>
          <p:cNvSpPr txBox="1"/>
          <p:nvPr/>
        </p:nvSpPr>
        <p:spPr>
          <a:xfrm>
            <a:off x="3477059" y="75070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98155" y="2637525"/>
            <a:ext cx="952545" cy="3880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+I(i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)+G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  <a:p>
            <a:endParaRPr lang="de-DE" sz="2540" dirty="0"/>
          </a:p>
        </p:txBody>
      </p:sp>
      <p:sp>
        <p:nvSpPr>
          <p:cNvPr id="55" name="Textfeld 54"/>
          <p:cNvSpPr txBox="1"/>
          <p:nvPr/>
        </p:nvSpPr>
        <p:spPr>
          <a:xfrm>
            <a:off x="1575186" y="6324416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65" name="TextShape 2"/>
          <p:cNvSpPr txBox="1"/>
          <p:nvPr/>
        </p:nvSpPr>
        <p:spPr>
          <a:xfrm>
            <a:off x="5026969" y="-9962"/>
            <a:ext cx="4964210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+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de-DE" sz="2400" b="1" dirty="0"/>
          </a:p>
        </p:txBody>
      </p:sp>
      <p:sp>
        <p:nvSpPr>
          <p:cNvPr id="68" name="Textfeld 67"/>
          <p:cNvSpPr txBox="1"/>
          <p:nvPr/>
        </p:nvSpPr>
        <p:spPr>
          <a:xfrm>
            <a:off x="2453421" y="6312529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 +</a:t>
            </a: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238155" y="3284281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70AC08F9-2ADD-43D1-AF9D-7859030AAE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91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5" grpId="0"/>
      <p:bldP spid="68" grpId="0"/>
      <p:bldP spid="7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516898" y="173651"/>
            <a:ext cx="4679508" cy="53614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/>
              <a:t>Fiscal policy in the IS-LM-Model</a:t>
            </a:r>
            <a:endParaRPr lang="de-DE" sz="2400" b="1" dirty="0"/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710031" y="761879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710032" y="4327850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75387" y="696554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058605" y="4346288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689897" y="1031606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182899" y="1480446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584928" y="1025534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</a:t>
            </a:r>
            <a:r>
              <a:rPr lang="de-DE" sz="2400" b="1" dirty="0"/>
              <a:t>(G</a:t>
            </a:r>
            <a:r>
              <a:rPr lang="de-DE" sz="2400" b="1" baseline="-25000" dirty="0"/>
              <a:t>1</a:t>
            </a:r>
            <a:r>
              <a:rPr lang="de-DE" sz="2400" b="1" dirty="0"/>
              <a:t>)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4861198" y="565906"/>
            <a:ext cx="546945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033994" y="4346288"/>
            <a:ext cx="76976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-76015" y="2268553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710031" y="2413426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391400" y="2394988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-52753" y="1788630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sp>
        <p:nvSpPr>
          <p:cNvPr id="2" name="Rechteck 1"/>
          <p:cNvSpPr/>
          <p:nvPr/>
        </p:nvSpPr>
        <p:spPr>
          <a:xfrm>
            <a:off x="5572482" y="204187"/>
            <a:ext cx="486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G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cxnSp>
        <p:nvCxnSpPr>
          <p:cNvPr id="54" name="Gerade Verbindung mit Pfeil 53"/>
          <p:cNvCxnSpPr/>
          <p:nvPr/>
        </p:nvCxnSpPr>
        <p:spPr>
          <a:xfrm flipV="1">
            <a:off x="595069" y="1987697"/>
            <a:ext cx="6429" cy="33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894DC714-A3D1-411F-9710-7D976EFE314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33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3"/>
              <p:cNvSpPr txBox="1"/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de-DE" sz="1633" dirty="0" smtClean="0"/>
                      <m:t>Y</m:t>
                    </m:r>
                    <m:r>
                      <m:rPr>
                        <m:nor/>
                      </m:rPr>
                      <a:rPr lang="de-DE" sz="1633" baseline="-25000" dirty="0" smtClean="0"/>
                      <m:t>0</m:t>
                    </m:r>
                  </m:oMath>
                </a14:m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8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blipFill>
                <a:blip r:embed="rId3"/>
                <a:stretch>
                  <a:fillRect t="-7143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Shape 2"/>
          <p:cNvSpPr txBox="1"/>
          <p:nvPr/>
        </p:nvSpPr>
        <p:spPr>
          <a:xfrm>
            <a:off x="2124976" y="12039"/>
            <a:ext cx="451735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/>
              <a:t>Monetary policy in the IS-LM-Model</a:t>
            </a:r>
            <a:endParaRPr lang="de-DE" sz="2000" b="1" dirty="0"/>
          </a:p>
        </p:txBody>
      </p:sp>
      <p:cxnSp>
        <p:nvCxnSpPr>
          <p:cNvPr id="7" name="Straight Arrow Connector 7"/>
          <p:cNvCxnSpPr/>
          <p:nvPr/>
        </p:nvCxnSpPr>
        <p:spPr>
          <a:xfrm>
            <a:off x="1226154" y="380856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4830623" y="388033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9" name="Straight Connector 10"/>
          <p:cNvCxnSpPr/>
          <p:nvPr/>
        </p:nvCxnSpPr>
        <p:spPr>
          <a:xfrm flipV="1">
            <a:off x="1946345" y="720105"/>
            <a:ext cx="0" cy="3068032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351059" y="1587541"/>
            <a:ext cx="3245005" cy="19407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7"/>
              <p:cNvSpPr txBox="1"/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33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633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33" dirty="0"/>
                  <a:t>(</a:t>
                </a:r>
                <a14:m>
                  <m:oMath xmlns:m="http://schemas.openxmlformats.org/officeDocument/2006/math">
                    <m:r>
                      <a:rPr lang="de-DE" sz="1633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633" dirty="0"/>
                  <a:t>)</a:t>
                </a:r>
              </a:p>
            </p:txBody>
          </p:sp>
        </mc:Choice>
        <mc:Fallback xmlns="">
          <p:sp>
            <p:nvSpPr>
              <p:cNvPr id="13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blipFill>
                <a:blip r:embed="rId4"/>
                <a:stretch>
                  <a:fillRect t="-5357" r="-3704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5"/>
              <p:cNvSpPr txBox="1"/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blipFill>
                <a:blip r:embed="rId5"/>
                <a:stretch>
                  <a:fillRect b="-122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6"/>
          <p:cNvCxnSpPr/>
          <p:nvPr/>
        </p:nvCxnSpPr>
        <p:spPr>
          <a:xfrm flipV="1">
            <a:off x="1226154" y="69470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7"/>
          <p:cNvCxnSpPr/>
          <p:nvPr/>
        </p:nvCxnSpPr>
        <p:spPr>
          <a:xfrm flipV="1">
            <a:off x="5755591" y="3781764"/>
            <a:ext cx="2274043" cy="15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flipV="1">
            <a:off x="5755590" y="68290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4"/>
              <p:cNvSpPr txBox="1"/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6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11"/>
          <p:cNvCxnSpPr/>
          <p:nvPr/>
        </p:nvCxnSpPr>
        <p:spPr>
          <a:xfrm flipH="1">
            <a:off x="1220410" y="1951446"/>
            <a:ext cx="619185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7245580" y="3782136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</a:t>
            </a:r>
          </a:p>
        </p:txBody>
      </p:sp>
      <p:cxnSp>
        <p:nvCxnSpPr>
          <p:cNvPr id="43" name="Gerade Verbindung 42"/>
          <p:cNvCxnSpPr/>
          <p:nvPr/>
        </p:nvCxnSpPr>
        <p:spPr>
          <a:xfrm flipV="1">
            <a:off x="6511682" y="959375"/>
            <a:ext cx="1991765" cy="1755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77" b="1" dirty="0"/>
                  <a:t>LM(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2177" b="1" dirty="0"/>
                  <a:t>)</a:t>
                </a:r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blipFill>
                <a:blip r:embed="rId7"/>
                <a:stretch>
                  <a:fillRect l="-8025" t="-1333" r="-6173" b="-25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4"/>
              <p:cNvSpPr txBox="1"/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40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Shape 2"/>
          <p:cNvSpPr txBox="1"/>
          <p:nvPr/>
        </p:nvSpPr>
        <p:spPr>
          <a:xfrm>
            <a:off x="6562065" y="-27466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+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2000" b="1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1AB1A49-92D7-475F-88F5-235C636421B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0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4" grpId="0"/>
      <p:bldP spid="5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98490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00" b="1"/>
              <a:t>Monetary policy in the IS-LM-Model</a:t>
            </a:r>
            <a:endParaRPr lang="de-DE" sz="3200" b="1" dirty="0"/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907627" y="1142648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907628" y="4708619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72983" y="1077323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56201" y="4727057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945211" y="1412375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380495" y="1861215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470875" y="3162698"/>
            <a:ext cx="1122487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058793" y="946675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LM(</a:t>
            </a:r>
            <a:r>
              <a:rPr lang="de-DE" sz="2400" dirty="0"/>
              <a:t>M</a:t>
            </a:r>
            <a:r>
              <a:rPr lang="de-DE" sz="2400" baseline="-25000" dirty="0"/>
              <a:t>1</a:t>
            </a:r>
            <a:r>
              <a:rPr lang="de-DE" sz="2177" b="1" dirty="0"/>
              <a:t>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31590" y="4727057"/>
            <a:ext cx="817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21582" y="2649322"/>
            <a:ext cx="7152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07627" y="2794195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588996" y="2775757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1380826" y="975632"/>
            <a:ext cx="880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</a:t>
            </a:r>
            <a:r>
              <a:rPr lang="de-DE" baseline="-25000" dirty="0"/>
              <a:t>1</a:t>
            </a:r>
            <a:r>
              <a:rPr lang="de-DE" b="1"/>
              <a:t>&lt;</a:t>
            </a:r>
            <a:r>
              <a:rPr lang="de-DE"/>
              <a:t>M</a:t>
            </a:r>
            <a:r>
              <a:rPr lang="de-DE" baseline="-25000"/>
              <a:t>2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8401565" y="155498"/>
            <a:ext cx="576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M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cxnSp>
        <p:nvCxnSpPr>
          <p:cNvPr id="37" name="Gerade Verbindung mit Pfeil 36"/>
          <p:cNvCxnSpPr/>
          <p:nvPr/>
        </p:nvCxnSpPr>
        <p:spPr>
          <a:xfrm flipH="1">
            <a:off x="133310" y="2787577"/>
            <a:ext cx="3806" cy="56936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>
            <a:extLst>
              <a:ext uri="{FF2B5EF4-FFF2-40B4-BE49-F238E27FC236}">
                <a16:creationId xmlns:a16="http://schemas.microsoft.com/office/drawing/2014/main" id="{5954CB66-EF6D-44C6-A94E-31E6583041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7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3021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Keynesian Economics</a:t>
            </a:r>
            <a:endParaRPr lang="de-DE" sz="2903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352380" y="464900"/>
            <a:ext cx="953145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u="sng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 run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capacities are not fully utilized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4772" lvl="1">
              <a:lnSpc>
                <a:spcPct val="140000"/>
              </a:lnSpc>
              <a:spcBef>
                <a:spcPct val="20000"/>
              </a:spcBef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Consumptions- and investment plans are totally fulfilled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the supply-side to adjust due to changes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Supply and demand are only equalized via changes in production </a:t>
            </a:r>
            <a:r>
              <a:rPr lang="en-US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in prices</a:t>
            </a: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3" name="Rechteck 2"/>
          <p:cNvSpPr/>
          <p:nvPr/>
        </p:nvSpPr>
        <p:spPr>
          <a:xfrm>
            <a:off x="0" y="5534692"/>
            <a:ext cx="8689605" cy="976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Wingdings"/>
              <a:buChar char="à"/>
            </a:pP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Aggregate Demand determines the equilibrium in the     	economy.</a:t>
            </a:r>
            <a:endParaRPr lang="en-US" sz="2177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C26C183-3FD4-40DC-BAC3-0947CC12616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391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5770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Y,i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fiscal impulse if government expenditure doubles.</a:t>
            </a:r>
            <a:endParaRPr lang="de-DE" sz="20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Determine the monetary impuls if the quantity of money is increased by 25%.</a:t>
            </a:r>
            <a:endParaRPr lang="de-DE" sz="2000" dirty="0">
              <a:latin typeface="Times New Roman" pitchFamily="18"/>
              <a:ea typeface="Arial" pitchFamily="34"/>
              <a:cs typeface="Arial" pitchFamily="34"/>
            </a:endParaRP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Example</a:t>
            </a:r>
            <a:endParaRPr lang="de-DE" sz="2903" b="1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0C6F380-30FC-41B3-BC19-ACC4A7CF8E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44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Shape 2"/>
          <p:cNvSpPr txBox="1"/>
          <p:nvPr/>
        </p:nvSpPr>
        <p:spPr>
          <a:xfrm>
            <a:off x="0" y="0"/>
            <a:ext cx="1740023" cy="39305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/>
            <a:r>
              <a:rPr lang="de-DE" sz="2903" b="1"/>
              <a:t>Example</a:t>
            </a:r>
            <a:endParaRPr lang="de-DE" sz="2903" b="1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FC040A-2DBF-497F-9779-DEC300528F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3477578" y="16273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Keynesian Cross</a:t>
            </a:r>
            <a:endParaRPr 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0" y="626576"/>
            <a:ext cx="12192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1600">
                <a:solidFill>
                  <a:srgbClr val="000000"/>
                </a:solidFill>
              </a:rPr>
              <a:t>Aggregate demand Y</a:t>
            </a:r>
            <a:r>
              <a:rPr lang="de-DE" sz="1600" baseline="30000">
                <a:solidFill>
                  <a:srgbClr val="000000"/>
                </a:solidFill>
              </a:rPr>
              <a:t>D</a:t>
            </a:r>
            <a:r>
              <a:rPr lang="de-DE" sz="1600">
                <a:solidFill>
                  <a:srgbClr val="000000"/>
                </a:solidFill>
              </a:rPr>
              <a:t>: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=C+I+G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>
                <a:solidFill>
                  <a:srgbClr val="000000"/>
                </a:solidFill>
              </a:rPr>
              <a:t>C (private consumption); </a:t>
            </a:r>
            <a:r>
              <a:rPr lang="de-DE" sz="1600" dirty="0">
                <a:solidFill>
                  <a:srgbClr val="000000"/>
                </a:solidFill>
              </a:rPr>
              <a:t>I </a:t>
            </a:r>
            <a:r>
              <a:rPr lang="de-DE" sz="1600">
                <a:solidFill>
                  <a:srgbClr val="000000"/>
                </a:solidFill>
              </a:rPr>
              <a:t>(Investment); G (Government expenditure); I and G sare exogenously fixed variables, C depends positively on aggregate income (production) Y</a:t>
            </a:r>
          </a:p>
          <a:p>
            <a:pPr eaLnBrk="1" hangingPunct="1">
              <a:buClrTx/>
              <a:buFontTx/>
              <a:buNone/>
            </a:pPr>
            <a:endParaRPr lang="de-DE" sz="16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>
                <a:solidFill>
                  <a:srgbClr val="000000"/>
                </a:solidFill>
              </a:rPr>
              <a:t>Keynesian consumption function: </a:t>
            </a: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C(Y)=C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			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&gt;0 </a:t>
            </a:r>
            <a:r>
              <a:rPr lang="de-DE" sz="1600">
                <a:solidFill>
                  <a:srgbClr val="000000"/>
                </a:solidFill>
              </a:rPr>
              <a:t>(autonous consumption); </a:t>
            </a:r>
            <a:r>
              <a:rPr lang="de-DE" sz="1600" dirty="0">
                <a:solidFill>
                  <a:srgbClr val="000000"/>
                </a:solidFill>
              </a:rPr>
              <a:t>0&lt;</a:t>
            </a:r>
            <a:r>
              <a:rPr lang="de-DE" sz="1600" dirty="0" err="1">
                <a:solidFill>
                  <a:srgbClr val="000000"/>
                </a:solidFill>
              </a:rPr>
              <a:t>c</a:t>
            </a:r>
            <a:r>
              <a:rPr lang="de-DE" sz="1600" baseline="-25000" dirty="0" err="1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&lt;1</a:t>
            </a:r>
            <a:r>
              <a:rPr lang="de-DE" sz="1600">
                <a:solidFill>
                  <a:srgbClr val="000000"/>
                </a:solidFill>
              </a:rPr>
              <a:t>(marginal propensity to consum)</a:t>
            </a: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>
                <a:solidFill>
                  <a:srgbClr val="000000"/>
                </a:solidFill>
              </a:rPr>
              <a:t>Euqilibrium: With aggregate income (production) Y is determined by the aggreate demand Y</a:t>
            </a:r>
            <a:r>
              <a:rPr lang="de-DE" sz="1600" baseline="30000">
                <a:solidFill>
                  <a:srgbClr val="000000"/>
                </a:solidFill>
              </a:rPr>
              <a:t>D</a:t>
            </a:r>
            <a:r>
              <a:rPr lang="de-DE" sz="1600">
                <a:solidFill>
                  <a:srgbClr val="000000"/>
                </a:solidFill>
              </a:rPr>
              <a:t> →</a:t>
            </a: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Y=Y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Y+I+G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A2D1D1B-FEDB-4DC2-9A50-23D1281233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1473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Consumption</a:t>
            </a:r>
            <a:endParaRPr lang="de-DE" sz="2903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546849" y="576796"/>
            <a:ext cx="10907552" cy="9444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>
                <a:solidFill>
                  <a:prstClr val="black"/>
                </a:solidFill>
              </a:rPr>
              <a:t>In Germany the savings rate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is roughly s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= 11% </a:t>
            </a:r>
            <a:r>
              <a:rPr lang="en-US" sz="2000">
                <a:solidFill>
                  <a:prstClr val="black"/>
                </a:solidFill>
              </a:rPr>
              <a:t>:</a:t>
            </a:r>
          </a:p>
          <a:p>
            <a:pPr>
              <a:lnSpc>
                <a:spcPct val="120000"/>
              </a:lnSpc>
              <a:spcAft>
                <a:spcPts val="544"/>
              </a:spcAft>
            </a:pPr>
            <a:br>
              <a:rPr lang="en-US" sz="200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4" name="Textfeld 3"/>
          <p:cNvSpPr txBox="1"/>
          <p:nvPr/>
        </p:nvSpPr>
        <p:spPr>
          <a:xfrm>
            <a:off x="490819" y="3769658"/>
            <a:ext cx="10907552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>
                <a:solidFill>
                  <a:prstClr val="black"/>
                </a:solidFill>
              </a:rPr>
              <a:t>→</a:t>
            </a:r>
            <a:r>
              <a:rPr lang="en-US" sz="2000">
                <a:solidFill>
                  <a:prstClr val="black"/>
                </a:solidFill>
              </a:rPr>
              <a:t>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+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 dirty="0">
                <a:solidFill>
                  <a:prstClr val="black"/>
                </a:solidFill>
              </a:rPr>
              <a:t>=1</a:t>
            </a:r>
            <a:r>
              <a:rPr lang="en-US" sz="2000" dirty="0">
                <a:solidFill>
                  <a:prstClr val="black"/>
                </a:solidFill>
              </a:rPr>
              <a:t>	→	 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=1 –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>
                <a:solidFill>
                  <a:prstClr val="black"/>
                </a:solidFill>
              </a:rPr>
              <a:t>=89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prstClr val="black"/>
                </a:solidFill>
                <a:sym typeface="Wingdings" panose="05000000000000000000" pitchFamily="2" charset="2"/>
              </a:rPr>
              <a:t>%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546849" y="2628900"/>
            <a:ext cx="10907552" cy="10392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>
                <a:solidFill>
                  <a:prstClr val="black"/>
                </a:solidFill>
              </a:rPr>
              <a:t>Income Y is divided into consumption and savings (compare the circular flow!)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4441773"/>
            <a:ext cx="8689605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Interpretation</a:t>
            </a:r>
            <a:r>
              <a:rPr lang="de-DE" sz="2000">
                <a:solidFill>
                  <a:prstClr val="black"/>
                </a:solidFill>
              </a:rPr>
              <a:t>: If we have1000 additional Euros, then 890 Euros are directly spent  for consumption (first derivative of the consumption function!)</a:t>
            </a:r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490819" y="1402955"/>
            <a:ext cx="10907552" cy="9521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>
                <a:solidFill>
                  <a:prstClr val="black"/>
                </a:solidFill>
              </a:rPr>
              <a:t>What is then the consumption rate </a:t>
            </a:r>
            <a:r>
              <a:rPr lang="en-US" sz="2000" dirty="0">
                <a:solidFill>
                  <a:prstClr val="black"/>
                </a:solidFill>
              </a:rPr>
              <a:t>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 dirty="0">
                <a:solidFill>
                  <a:prstClr val="black"/>
                </a:solidFill>
              </a:rPr>
              <a:t>?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5F7ACC9-ED3E-4A81-88BD-EC678A2CB0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83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Consumption</a:t>
            </a:r>
            <a:endParaRPr lang="de-DE" sz="2903" b="1" dirty="0"/>
          </a:p>
        </p:txBody>
      </p:sp>
      <p:grpSp>
        <p:nvGrpSpPr>
          <p:cNvPr id="7" name="Group 23"/>
          <p:cNvGrpSpPr/>
          <p:nvPr/>
        </p:nvGrpSpPr>
        <p:grpSpPr>
          <a:xfrm>
            <a:off x="3515452" y="549060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6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7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27"/>
          <p:cNvCxnSpPr/>
          <p:nvPr/>
        </p:nvCxnSpPr>
        <p:spPr>
          <a:xfrm flipV="1">
            <a:off x="3515452" y="810358"/>
            <a:ext cx="3984785" cy="267829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28"/>
          <p:cNvSpPr/>
          <p:nvPr/>
        </p:nvSpPr>
        <p:spPr>
          <a:xfrm flipH="1">
            <a:off x="2969358" y="3488656"/>
            <a:ext cx="539830" cy="1175838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2" name="TextBox 29"/>
          <p:cNvSpPr txBox="1"/>
          <p:nvPr/>
        </p:nvSpPr>
        <p:spPr>
          <a:xfrm>
            <a:off x="18037" y="3918212"/>
            <a:ext cx="2610010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Autonomous consumption</a:t>
            </a:r>
          </a:p>
          <a:p>
            <a:r>
              <a:rPr lang="de-DE" sz="1600">
                <a:solidFill>
                  <a:srgbClr val="000000"/>
                </a:solidFill>
              </a:rPr>
              <a:t>C</a:t>
            </a:r>
            <a:r>
              <a:rPr lang="de-DE" sz="1600" baseline="-25000">
                <a:solidFill>
                  <a:srgbClr val="000000"/>
                </a:solidFill>
              </a:rPr>
              <a:t>0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=100</a:t>
            </a:r>
          </a:p>
        </p:txBody>
      </p:sp>
      <p:sp>
        <p:nvSpPr>
          <p:cNvPr id="13" name="TextBox 30"/>
          <p:cNvSpPr txBox="1"/>
          <p:nvPr/>
        </p:nvSpPr>
        <p:spPr>
          <a:xfrm>
            <a:off x="6555887" y="4852038"/>
            <a:ext cx="117532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(y)</a:t>
            </a:r>
          </a:p>
        </p:txBody>
      </p:sp>
      <p:sp>
        <p:nvSpPr>
          <p:cNvPr id="14" name="TextBox 31"/>
          <p:cNvSpPr txBox="1"/>
          <p:nvPr/>
        </p:nvSpPr>
        <p:spPr>
          <a:xfrm>
            <a:off x="1188533" y="549060"/>
            <a:ext cx="2229169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Consumption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C(y)</a:t>
            </a:r>
          </a:p>
        </p:txBody>
      </p:sp>
      <p:cxnSp>
        <p:nvCxnSpPr>
          <p:cNvPr id="15" name="Straight Arrow Connector 33"/>
          <p:cNvCxnSpPr/>
          <p:nvPr/>
        </p:nvCxnSpPr>
        <p:spPr>
          <a:xfrm>
            <a:off x="4560642" y="2835412"/>
            <a:ext cx="13064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35"/>
          <p:cNvCxnSpPr/>
          <p:nvPr/>
        </p:nvCxnSpPr>
        <p:spPr>
          <a:xfrm flipV="1">
            <a:off x="5842372" y="1986196"/>
            <a:ext cx="0" cy="84921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6"/>
          <p:cNvSpPr txBox="1"/>
          <p:nvPr/>
        </p:nvSpPr>
        <p:spPr>
          <a:xfrm>
            <a:off x="5841333" y="2215620"/>
            <a:ext cx="3198824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+ 0,89€ Consumption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 corresponds to savings of 0,11€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7"/>
          <p:cNvSpPr txBox="1"/>
          <p:nvPr/>
        </p:nvSpPr>
        <p:spPr>
          <a:xfrm>
            <a:off x="4400910" y="2966061"/>
            <a:ext cx="2315436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+ 1</a:t>
            </a: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€ Income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06501" y="507899"/>
            <a:ext cx="2629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C(y)=</a:t>
            </a:r>
            <a:r>
              <a:rPr lang="de-DE" dirty="0">
                <a:solidFill>
                  <a:srgbClr val="000000"/>
                </a:solidFill>
              </a:rPr>
              <a:t> 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>
                <a:solidFill>
                  <a:srgbClr val="000000"/>
                </a:solidFill>
              </a:rPr>
              <a:t>=100+0,89Y</a:t>
            </a:r>
            <a:endParaRPr lang="de-DE" sz="1633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AA9EF4D-D393-497D-9B25-FE8AE1F44E0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35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7" grpId="0"/>
      <p:bldP spid="18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/>
              <a:t>Keynesian Cross</a:t>
            </a:r>
            <a:endParaRPr lang="de-DE" sz="2903" b="1" dirty="0"/>
          </a:p>
        </p:txBody>
      </p:sp>
      <p:grpSp>
        <p:nvGrpSpPr>
          <p:cNvPr id="7" name="Group 7"/>
          <p:cNvGrpSpPr/>
          <p:nvPr/>
        </p:nvGrpSpPr>
        <p:grpSpPr>
          <a:xfrm>
            <a:off x="209171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3"/>
          <p:cNvSpPr txBox="1"/>
          <p:nvPr/>
        </p:nvSpPr>
        <p:spPr>
          <a:xfrm>
            <a:off x="5326384" y="5650112"/>
            <a:ext cx="11528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425961" y="1346970"/>
            <a:ext cx="1723549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906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 err="1"/>
              <a:t>Commodity</a:t>
            </a:r>
            <a:r>
              <a:rPr lang="de-DE" sz="2903" b="1" dirty="0"/>
              <a:t> Market </a:t>
            </a:r>
            <a:r>
              <a:rPr lang="de-DE" sz="2903" b="1" dirty="0" err="1"/>
              <a:t>euqilibrium</a:t>
            </a:r>
            <a:endParaRPr lang="de-DE" sz="2903" b="1" dirty="0"/>
          </a:p>
        </p:txBody>
      </p:sp>
      <p:grpSp>
        <p:nvGrpSpPr>
          <p:cNvPr id="7" name="Group 7"/>
          <p:cNvGrpSpPr/>
          <p:nvPr/>
        </p:nvGrpSpPr>
        <p:grpSpPr>
          <a:xfrm>
            <a:off x="455043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10"/>
          <p:cNvCxnSpPr/>
          <p:nvPr/>
        </p:nvCxnSpPr>
        <p:spPr>
          <a:xfrm flipV="1">
            <a:off x="4550439" y="1804240"/>
            <a:ext cx="5291272" cy="1959731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3"/>
          <p:cNvSpPr txBox="1"/>
          <p:nvPr/>
        </p:nvSpPr>
        <p:spPr>
          <a:xfrm>
            <a:off x="7610928" y="5650112"/>
            <a:ext cx="11528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2830251" y="1346970"/>
            <a:ext cx="1781257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3" name="Straight Connector 23"/>
          <p:cNvCxnSpPr/>
          <p:nvPr/>
        </p:nvCxnSpPr>
        <p:spPr>
          <a:xfrm flipV="1">
            <a:off x="4550439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27"/>
          <p:cNvSpPr/>
          <p:nvPr/>
        </p:nvSpPr>
        <p:spPr>
          <a:xfrm>
            <a:off x="7580785" y="2709583"/>
            <a:ext cx="522595" cy="1235582"/>
          </a:xfrm>
          <a:prstGeom prst="rightBrace">
            <a:avLst>
              <a:gd name="adj1" fmla="val 8333"/>
              <a:gd name="adj2" fmla="val 20842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31"/>
          <p:cNvSpPr txBox="1"/>
          <p:nvPr/>
        </p:nvSpPr>
        <p:spPr>
          <a:xfrm>
            <a:off x="8835946" y="3690297"/>
            <a:ext cx="261321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consumption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C(Y)=</a:t>
            </a:r>
            <a:r>
              <a:rPr lang="de-DE" sz="1600" dirty="0">
                <a:solidFill>
                  <a:srgbClr val="000000"/>
                </a:solidFill>
              </a:rPr>
              <a:t>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2"/>
          <p:cNvSpPr txBox="1"/>
          <p:nvPr/>
        </p:nvSpPr>
        <p:spPr>
          <a:xfrm>
            <a:off x="8150864" y="2549962"/>
            <a:ext cx="2717411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Investment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I +</a:t>
            </a:r>
          </a:p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Government expenditure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cxnSp>
        <p:nvCxnSpPr>
          <p:cNvPr id="19" name="Straight Arrow Connector 33"/>
          <p:cNvCxnSpPr/>
          <p:nvPr/>
        </p:nvCxnSpPr>
        <p:spPr>
          <a:xfrm flipH="1" flipV="1">
            <a:off x="9449765" y="3380454"/>
            <a:ext cx="653244" cy="2528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5"/>
          <p:cNvSpPr txBox="1"/>
          <p:nvPr/>
        </p:nvSpPr>
        <p:spPr>
          <a:xfrm>
            <a:off x="8450785" y="177459"/>
            <a:ext cx="2941831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 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Y+I+G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37"/>
          <p:cNvCxnSpPr>
            <a:stCxn id="20" idx="2"/>
          </p:cNvCxnSpPr>
          <p:nvPr/>
        </p:nvCxnSpPr>
        <p:spPr>
          <a:xfrm flipH="1">
            <a:off x="9329543" y="798078"/>
            <a:ext cx="592158" cy="11133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514092" y="4033917"/>
            <a:ext cx="1446229" cy="1097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633"/>
              <a:t>Investment </a:t>
            </a:r>
            <a:r>
              <a:rPr lang="de-DE" sz="1633" dirty="0"/>
              <a:t>I</a:t>
            </a:r>
          </a:p>
          <a:p>
            <a:pPr algn="ctr"/>
            <a:r>
              <a:rPr lang="de-DE" sz="1633" dirty="0"/>
              <a:t>+</a:t>
            </a:r>
          </a:p>
          <a:p>
            <a:pPr algn="r"/>
            <a:r>
              <a:rPr lang="de-DE" sz="1633"/>
              <a:t>Governement</a:t>
            </a:r>
          </a:p>
          <a:p>
            <a:pPr algn="r"/>
            <a:r>
              <a:rPr lang="de-DE" sz="1633"/>
              <a:t>expenditure </a:t>
            </a:r>
            <a:r>
              <a:rPr lang="de-DE" sz="1633" dirty="0"/>
              <a:t>G</a:t>
            </a:r>
          </a:p>
        </p:txBody>
      </p:sp>
      <p:cxnSp>
        <p:nvCxnSpPr>
          <p:cNvPr id="24" name="Straight Connector 30"/>
          <p:cNvCxnSpPr/>
          <p:nvPr/>
        </p:nvCxnSpPr>
        <p:spPr>
          <a:xfrm flipV="1">
            <a:off x="4576695" y="3110727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-26766" y="6358804"/>
            <a:ext cx="6886116" cy="3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14" b="1" u="sng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Equilibrium</a:t>
            </a:r>
            <a:r>
              <a:rPr lang="en-US" sz="1700" b="1" u="sng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Expenditure (</a:t>
            </a:r>
            <a:r>
              <a:rPr lang="de-DE" sz="1700" dirty="0">
                <a:solidFill>
                  <a:srgbClr val="000000"/>
                </a:solidFill>
              </a:rPr>
              <a:t>Y</a:t>
            </a:r>
            <a:r>
              <a:rPr lang="de-DE" sz="1700" baseline="30000" dirty="0">
                <a:solidFill>
                  <a:srgbClr val="000000"/>
                </a:solidFill>
              </a:rPr>
              <a:t>D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</a:t>
            </a:r>
            <a:r>
              <a:rPr lang="en-US" sz="17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</a:t>
            </a:r>
            <a:r>
              <a:rPr lang="en-US" sz="1700" b="1" u="sng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Income</a:t>
            </a:r>
            <a:r>
              <a:rPr lang="en-US" sz="17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(Y) </a:t>
            </a:r>
            <a:r>
              <a:rPr lang="en-US" sz="17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Production 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(Y) = </a:t>
            </a:r>
            <a:r>
              <a:rPr lang="de-DE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17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n-US" sz="1700" b="1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8496156" y="119954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22" name="Right Brace 28"/>
          <p:cNvSpPr/>
          <p:nvPr/>
        </p:nvSpPr>
        <p:spPr>
          <a:xfrm flipH="1">
            <a:off x="3968866" y="5070458"/>
            <a:ext cx="539830" cy="419391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8" name="Textfeld 27"/>
          <p:cNvSpPr txBox="1"/>
          <p:nvPr/>
        </p:nvSpPr>
        <p:spPr>
          <a:xfrm>
            <a:off x="1952807" y="5070458"/>
            <a:ext cx="2145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Autonomer Konsum 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endParaRPr lang="de-DE" sz="1633" dirty="0"/>
          </a:p>
        </p:txBody>
      </p:sp>
      <p:sp>
        <p:nvSpPr>
          <p:cNvPr id="29" name="Right Brace 28"/>
          <p:cNvSpPr/>
          <p:nvPr/>
        </p:nvSpPr>
        <p:spPr>
          <a:xfrm flipH="1">
            <a:off x="3968122" y="3763971"/>
            <a:ext cx="539830" cy="1258404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0" name="Right Brace 28"/>
          <p:cNvSpPr/>
          <p:nvPr/>
        </p:nvSpPr>
        <p:spPr>
          <a:xfrm flipH="1">
            <a:off x="1736086" y="3885891"/>
            <a:ext cx="539830" cy="1745342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1" name="Textfeld 30"/>
          <p:cNvSpPr txBox="1"/>
          <p:nvPr/>
        </p:nvSpPr>
        <p:spPr>
          <a:xfrm>
            <a:off x="7690" y="4184043"/>
            <a:ext cx="2065924" cy="11522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633"/>
              <a:t>Aggregate demand not dependent on income Y</a:t>
            </a:r>
            <a:endParaRPr lang="de-DE" sz="1633" dirty="0"/>
          </a:p>
        </p:txBody>
      </p:sp>
      <p:cxnSp>
        <p:nvCxnSpPr>
          <p:cNvPr id="32" name="Straight Connector 30"/>
          <p:cNvCxnSpPr/>
          <p:nvPr/>
        </p:nvCxnSpPr>
        <p:spPr>
          <a:xfrm flipV="1">
            <a:off x="7516290" y="2693443"/>
            <a:ext cx="6643" cy="2899609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0"/>
          <p:cNvCxnSpPr/>
          <p:nvPr/>
        </p:nvCxnSpPr>
        <p:spPr>
          <a:xfrm flipV="1">
            <a:off x="4576694" y="2659129"/>
            <a:ext cx="2939596" cy="34314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3569335" y="2508777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653505" y="5625944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9" name="TextBox 35"/>
          <p:cNvSpPr txBox="1"/>
          <p:nvPr/>
        </p:nvSpPr>
        <p:spPr>
          <a:xfrm>
            <a:off x="4639792" y="768461"/>
            <a:ext cx="3930884" cy="12669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de-DE" sz="1633">
                <a:latin typeface="Arial" panose="020B0604020202020204" pitchFamily="34" charset="0"/>
                <a:cs typeface="Arial" panose="020B0604020202020204" pitchFamily="34" charset="0"/>
              </a:rPr>
              <a:t>°-Line: locus of every possibility with </a:t>
            </a:r>
            <a:endParaRPr lang="de-DE" sz="16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dirty="0">
                <a:solidFill>
                  <a:srgbClr val="000000"/>
                </a:solidFill>
              </a:rPr>
              <a:t>Y</a:t>
            </a:r>
            <a:r>
              <a:rPr lang="de-DE" sz="2000" baseline="30000" dirty="0">
                <a:solidFill>
                  <a:srgbClr val="000000"/>
                </a:solidFill>
              </a:rPr>
              <a:t>D</a:t>
            </a:r>
            <a:r>
              <a:rPr lang="de-DE" sz="2000" dirty="0"/>
              <a:t>=</a:t>
            </a:r>
            <a:r>
              <a:rPr lang="de-DE" sz="2000"/>
              <a:t>Y → possible equlibria</a:t>
            </a:r>
            <a:endParaRPr lang="de-DE" sz="2000" dirty="0"/>
          </a:p>
          <a:p>
            <a:r>
              <a:rPr lang="de-DE" sz="2000"/>
              <a:t>Linear linear through the origin with</a:t>
            </a:r>
          </a:p>
          <a:p>
            <a:r>
              <a:rPr lang="de-DE" sz="2000"/>
              <a:t>Slope 1</a:t>
            </a:r>
            <a:endParaRPr lang="de-DE" sz="2000" dirty="0"/>
          </a:p>
        </p:txBody>
      </p:sp>
      <p:cxnSp>
        <p:nvCxnSpPr>
          <p:cNvPr id="40" name="Straight Arrow Connector 37"/>
          <p:cNvCxnSpPr/>
          <p:nvPr/>
        </p:nvCxnSpPr>
        <p:spPr>
          <a:xfrm>
            <a:off x="7340463" y="1688024"/>
            <a:ext cx="855278" cy="2448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ihandform 42"/>
          <p:cNvSpPr/>
          <p:nvPr/>
        </p:nvSpPr>
        <p:spPr>
          <a:xfrm>
            <a:off x="5089402" y="5090615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783869" y="5211338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sp>
        <p:nvSpPr>
          <p:cNvPr id="46" name="TextBox 14"/>
          <p:cNvSpPr txBox="1"/>
          <p:nvPr/>
        </p:nvSpPr>
        <p:spPr>
          <a:xfrm>
            <a:off x="-2258" y="2155093"/>
            <a:ext cx="40639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Intersection or 45°-Line and aggregate demand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14"/>
          <p:cNvSpPr txBox="1"/>
          <p:nvPr/>
        </p:nvSpPr>
        <p:spPr>
          <a:xfrm>
            <a:off x="3408277" y="5873938"/>
            <a:ext cx="3934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Intersection or 45°-Line and aggregate demand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1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8" grpId="0"/>
      <p:bldP spid="20" grpId="0"/>
      <p:bldP spid="23" grpId="0"/>
      <p:bldP spid="25" grpId="0" animBg="1"/>
      <p:bldP spid="27" grpId="0"/>
      <p:bldP spid="22" grpId="0" animBg="1"/>
      <p:bldP spid="28" grpId="0"/>
      <p:bldP spid="29" grpId="0" animBg="1"/>
      <p:bldP spid="30" grpId="0" animBg="1"/>
      <p:bldP spid="31" grpId="0"/>
      <p:bldP spid="37" grpId="0"/>
      <p:bldP spid="38" grpId="0"/>
      <p:bldP spid="39" grpId="0"/>
      <p:bldP spid="43" grpId="0" animBg="1"/>
      <p:bldP spid="44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471790" y="1483414"/>
            <a:ext cx="6999223" cy="4146761"/>
            <a:chOff x="1187624" y="908720"/>
            <a:chExt cx="4536504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flipV="1">
            <a:off x="1471791" y="1875360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/>
          <p:nvPr/>
        </p:nvSpPr>
        <p:spPr>
          <a:xfrm>
            <a:off x="7233448" y="5712498"/>
            <a:ext cx="15728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1471790" y="1156792"/>
            <a:ext cx="4572705" cy="450738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1"/>
          <p:cNvSpPr txBox="1"/>
          <p:nvPr/>
        </p:nvSpPr>
        <p:spPr>
          <a:xfrm>
            <a:off x="2716756" y="886385"/>
            <a:ext cx="268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Equilibrium 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=Y=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*</a:t>
            </a:r>
            <a:endParaRPr lang="de-DE" sz="1600" dirty="0"/>
          </a:p>
        </p:txBody>
      </p:sp>
      <p:sp>
        <p:nvSpPr>
          <p:cNvPr id="17" name="TextBox 35"/>
          <p:cNvSpPr txBox="1"/>
          <p:nvPr/>
        </p:nvSpPr>
        <p:spPr>
          <a:xfrm>
            <a:off x="7721564" y="2164443"/>
            <a:ext cx="2754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= Demand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37"/>
          <p:cNvCxnSpPr/>
          <p:nvPr/>
        </p:nvCxnSpPr>
        <p:spPr>
          <a:xfrm flipH="1" flipV="1">
            <a:off x="6561822" y="2050388"/>
            <a:ext cx="1173617" cy="2720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1"/>
              <p:cNvSpPr txBox="1"/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0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15"/>
          <p:cNvCxnSpPr/>
          <p:nvPr/>
        </p:nvCxnSpPr>
        <p:spPr>
          <a:xfrm flipV="1">
            <a:off x="2255683" y="4880280"/>
            <a:ext cx="0" cy="78389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8"/>
          <p:cNvCxnSpPr/>
          <p:nvPr/>
        </p:nvCxnSpPr>
        <p:spPr>
          <a:xfrm flipV="1">
            <a:off x="2255683" y="3573793"/>
            <a:ext cx="0" cy="1306487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9"/>
          <p:cNvSpPr/>
          <p:nvPr/>
        </p:nvSpPr>
        <p:spPr>
          <a:xfrm rot="10800000">
            <a:off x="968761" y="3594833"/>
            <a:ext cx="1270198" cy="1306487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4" name="TextBox 34"/>
          <p:cNvSpPr txBox="1"/>
          <p:nvPr/>
        </p:nvSpPr>
        <p:spPr>
          <a:xfrm>
            <a:off x="-3883" y="4235210"/>
            <a:ext cx="1584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Iinventory has to decrease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45"/>
          <p:cNvCxnSpPr>
            <a:stCxn id="16" idx="2"/>
          </p:cNvCxnSpPr>
          <p:nvPr/>
        </p:nvCxnSpPr>
        <p:spPr>
          <a:xfrm>
            <a:off x="4058021" y="1255717"/>
            <a:ext cx="366734" cy="13871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2"/>
          <p:cNvSpPr txBox="1"/>
          <p:nvPr/>
        </p:nvSpPr>
        <p:spPr>
          <a:xfrm>
            <a:off x="4020177" y="3174145"/>
            <a:ext cx="493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/>
              <a:t>Etc.</a:t>
            </a:r>
          </a:p>
        </p:txBody>
      </p:sp>
      <p:sp>
        <p:nvSpPr>
          <p:cNvPr id="34" name="Right Brace 32"/>
          <p:cNvSpPr/>
          <p:nvPr/>
        </p:nvSpPr>
        <p:spPr>
          <a:xfrm>
            <a:off x="5810788" y="1429678"/>
            <a:ext cx="233707" cy="772304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1784593" y="32134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903">
                <a:solidFill>
                  <a:sysClr val="windowText" lastClr="000000"/>
                </a:solidFill>
              </a:rPr>
              <a:t>Adaption process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5801909" y="8787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7" name="TextBox 14"/>
          <p:cNvSpPr txBox="1"/>
          <p:nvPr/>
        </p:nvSpPr>
        <p:spPr>
          <a:xfrm>
            <a:off x="17061" y="3572358"/>
            <a:ext cx="1650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Demand larger than Production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Connector 42"/>
          <p:cNvCxnSpPr/>
          <p:nvPr/>
        </p:nvCxnSpPr>
        <p:spPr>
          <a:xfrm flipV="1">
            <a:off x="4422255" y="2762068"/>
            <a:ext cx="7685" cy="2822285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2"/>
          <p:cNvCxnSpPr/>
          <p:nvPr/>
        </p:nvCxnSpPr>
        <p:spPr>
          <a:xfrm flipH="1">
            <a:off x="1471789" y="2725144"/>
            <a:ext cx="2932775" cy="26427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ihandform 48"/>
          <p:cNvSpPr/>
          <p:nvPr/>
        </p:nvSpPr>
        <p:spPr>
          <a:xfrm>
            <a:off x="1926907" y="5182207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1621374" y="5302930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cxnSp>
        <p:nvCxnSpPr>
          <p:cNvPr id="55" name="Straight Connector 43"/>
          <p:cNvCxnSpPr/>
          <p:nvPr/>
        </p:nvCxnSpPr>
        <p:spPr>
          <a:xfrm>
            <a:off x="5746187" y="1492434"/>
            <a:ext cx="2098" cy="762328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4267103" y="5705951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>
          <a:xfrm>
            <a:off x="1110405" y="2556675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11"/>
              <p:cNvSpPr txBox="1"/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75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34"/>
          <p:cNvSpPr txBox="1"/>
          <p:nvPr/>
        </p:nvSpPr>
        <p:spPr>
          <a:xfrm>
            <a:off x="6147507" y="1365374"/>
            <a:ext cx="3134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Production larger than demand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34"/>
          <p:cNvSpPr txBox="1"/>
          <p:nvPr/>
        </p:nvSpPr>
        <p:spPr>
          <a:xfrm>
            <a:off x="6069787" y="1600456"/>
            <a:ext cx="1556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Inventory built-up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E0E3CB3-881E-4CFA-80D6-F70BA648874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Box 14">
            <a:extLst>
              <a:ext uri="{FF2B5EF4-FFF2-40B4-BE49-F238E27FC236}">
                <a16:creationId xmlns:a16="http://schemas.microsoft.com/office/drawing/2014/main" id="{4CC65F43-EF73-9261-A36A-F83F59F758F2}"/>
              </a:ext>
            </a:extLst>
          </p:cNvPr>
          <p:cNvSpPr txBox="1"/>
          <p:nvPr/>
        </p:nvSpPr>
        <p:spPr>
          <a:xfrm>
            <a:off x="-48300" y="914083"/>
            <a:ext cx="1781257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Income(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Expenditure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7877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3" grpId="0" animBg="1"/>
      <p:bldP spid="24" grpId="0"/>
      <p:bldP spid="33" grpId="0"/>
      <p:bldP spid="34" grpId="0" animBg="1"/>
      <p:bldP spid="37" grpId="0"/>
      <p:bldP spid="72" grpId="0"/>
      <p:bldP spid="73" grpId="0"/>
      <p:bldP spid="75" grpId="0"/>
      <p:bldP spid="81" grpId="0"/>
      <p:bldP spid="83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1692</Words>
  <Application>Microsoft Office PowerPoint</Application>
  <PresentationFormat>Breitbild</PresentationFormat>
  <Paragraphs>312</Paragraphs>
  <Slides>31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41" baseType="lpstr">
      <vt:lpstr>Arial</vt:lpstr>
      <vt:lpstr>Arial Unicode MS</vt:lpstr>
      <vt:lpstr>Calibri</vt:lpstr>
      <vt:lpstr>Cambria Math</vt:lpstr>
      <vt:lpstr>Droid Sans Fallback</vt:lpstr>
      <vt:lpstr>Lohit Hindi</vt:lpstr>
      <vt:lpstr>Sparkasse Rg</vt:lpstr>
      <vt:lpstr>Times New Roman</vt:lpstr>
      <vt:lpstr>Wingdings</vt:lpstr>
      <vt:lpstr>Office</vt:lpstr>
      <vt:lpstr>PowerPoint-Präsentation</vt:lpstr>
      <vt:lpstr>Macroeconomics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be1046</cp:lastModifiedBy>
  <cp:revision>220</cp:revision>
  <cp:lastPrinted>2022-03-02T20:18:27Z</cp:lastPrinted>
  <dcterms:created xsi:type="dcterms:W3CDTF">2022-03-01T20:52:11Z</dcterms:created>
  <dcterms:modified xsi:type="dcterms:W3CDTF">2024-11-13T23:37:12Z</dcterms:modified>
</cp:coreProperties>
</file>