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1372" r:id="rId2"/>
    <p:sldId id="257" r:id="rId3"/>
    <p:sldId id="1384" r:id="rId4"/>
    <p:sldId id="1437" r:id="rId5"/>
    <p:sldId id="1525" r:id="rId6"/>
    <p:sldId id="884" r:id="rId7"/>
    <p:sldId id="1526" r:id="rId8"/>
  </p:sldIdLst>
  <p:sldSz cx="12192000" cy="6858000"/>
  <p:notesSz cx="6865938" cy="999807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8" autoAdjust="0"/>
    <p:restoredTop sz="93227" autoAdjust="0"/>
  </p:normalViewPr>
  <p:slideViewPr>
    <p:cSldViewPr snapToGrid="0">
      <p:cViewPr varScale="1">
        <p:scale>
          <a:sx n="63" d="100"/>
          <a:sy n="63" d="100"/>
        </p:scale>
        <p:origin x="61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9109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fld id="{0524BEED-E0BF-4555-8E2F-C31A69315841}" type="datetimeFigureOut">
              <a:rPr lang="de-DE" smtClean="0"/>
              <a:t>14.10.2024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49363"/>
            <a:ext cx="5997575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9" tIns="48180" rIns="96359" bIns="4818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6594" y="4811574"/>
            <a:ext cx="5492750" cy="3936742"/>
          </a:xfrm>
          <a:prstGeom prst="rect">
            <a:avLst/>
          </a:prstGeom>
        </p:spPr>
        <p:txBody>
          <a:bodyPr vert="horz" lIns="96359" tIns="48180" rIns="96359" bIns="4818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9109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B85F1F99-80BC-4C62-BD17-0AD959982C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8330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5pPr>
            <a:lvl6pPr marL="2806970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6pPr>
            <a:lvl7pPr marL="3317328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7pPr>
            <a:lvl8pPr marL="3827687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8pPr>
            <a:lvl9pPr marL="4338045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654DD85-E7C0-41FF-966F-0F038781302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544513" y="895350"/>
            <a:ext cx="7974013" cy="448627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74" y="5679253"/>
            <a:ext cx="5054505" cy="5379134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02085" tIns="51041" rIns="102085" bIns="51041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0730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F2A043B-9C45-4FA2-98B7-822C5F74EC59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3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351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2950"/>
            <a:ext cx="6619875" cy="3724275"/>
          </a:xfrm>
          <a:ln/>
        </p:spPr>
      </p:sp>
      <p:sp>
        <p:nvSpPr>
          <p:cNvPr id="3512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7000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044303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5112" cy="3722687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797" y="4715068"/>
            <a:ext cx="5438050" cy="30777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33975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5112" cy="3722687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797" y="4715068"/>
            <a:ext cx="5438050" cy="30777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357847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5112" cy="3722687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797" y="4715068"/>
            <a:ext cx="5438050" cy="30777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33928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615CB2-164D-45E6-81B7-F9CF999FDF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FC8AC0E-B42C-4009-94F5-37F408DD09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0FCB69C-750A-416A-B650-4459DCD8B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14.10.2024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D7216FC-CDDA-4FC7-856F-6D1BF7657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07EAD6-C532-4CB3-BDD4-5B25A832A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9112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F5622B-77DC-4621-9F34-AAB053DB0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2D3FE9F-066E-48C2-A6E9-6A535EE520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88923FA-6CAC-4572-A797-292068B6B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14.10.2024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846BFD5-5C63-412F-9FE3-D7DE010F3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2298081-41C9-44DC-ADE1-6A320FEE7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9943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BC5AE35-7A10-4D44-85E7-23D69967DD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1766F43-CBDD-4128-9318-2F1BBB7E36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D8ADD35-D1AC-44EE-AB57-95A3D90A4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14.10.2024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37B51C0-C5FE-43BD-B471-BE358A075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627E67-7EB3-4AC3-8844-CFDC3F665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7108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97200" y="2401889"/>
            <a:ext cx="8595784" cy="90963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947818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A77072-9838-42DE-9738-1E38E8CA4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3FA340A-F7F9-4297-A59B-8597B8C5D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EF45680-A9F5-47DC-9FEE-218898FF4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14.10.2024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3EA3E5B-4D65-4F5C-AA51-BE4342003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C9447C8-8C37-4773-8BD4-CF43165FA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4961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5835BA-3C4B-49D3-8BA5-2B5FB9691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9578CB4-1C3A-4F80-A91B-B36E5963B8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A7463A4-F863-4846-804B-5B4B35AF4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14.10.2024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CC99560-DED2-44F0-A62A-C280BA670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446564-D7E0-4FC7-84EB-EDC4C0D59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0763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12DBB5-E341-4F05-9A36-02A7A279A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AFA02BB-95C1-46BD-A783-3D7A0FEF9E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88EF066-687C-42E1-9080-B54BFAE449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6A4718D-56E8-457D-87D1-B9F47998A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14.10.2024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78FD24A-9CF2-4CD7-8B3E-2F775593A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A16550E-EAAF-4911-A231-2907F17E1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9981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93FD2C-65F5-4272-BDFB-8F7379263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2D78C2D-0DE4-4D23-82CD-7330DE94D9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23BADA4-F8AA-4D37-BC58-CE0545591D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A8DC1A4-70D5-4838-A2A2-52A9F27F2D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731E668-ED59-4B2B-B32E-FD24F45771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FF5175B-967C-43EC-A81E-DB8AE2DDE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14.10.2024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C18A539-8D53-4E47-BEB3-A02BA46AA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E9B1300-DECA-4AAA-AEC4-6D613B117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3947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B9E8FD-3A8F-45F0-918D-433651BC4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1E34814-E549-4F5D-BBDA-26EA8D1EA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14.10.2024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5817922-9D56-4558-BA69-BDAD2C1C0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A5B991F-7519-4BA1-983B-70277BC2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0720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0E3B0A2-06E1-43B4-B3A5-C1BEE069D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14.10.2024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55C4017-C068-43F7-8C83-D20824A74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92927ED-0109-42D7-A20B-363532393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0170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810113-C27D-4DFD-AB0F-A090B7517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6794ED-E4E3-4CAB-9803-58C798D7C9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075357A-B974-4F7C-BD2F-AD88D59548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D0F3F03-70D5-4E57-822E-36E24CA5E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14.10.2024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7F198CB-399D-4196-AD5E-C3E822C24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C7466C0-BC3C-4E32-9B9C-817462FE4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0838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0B12A0-FA96-4F2D-BBD1-D18DB12FE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862DB75-3F7B-4F33-A6A3-DF686245E0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04915E9-990C-46A4-BAB7-FC6217343C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D1CB4F7-2473-473C-9668-000BC70C5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14.10.2024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87A5594-DD81-4A7F-8819-122D3F36A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9ED47D4-6DE6-44B6-9583-46117EB1B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7107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528A667-8FFB-4005-AC59-C410C8413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0A12286-93FF-421B-8567-169718828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EA553E2-6455-47F5-801A-FAB9452252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66509-52CD-4576-A1AB-8D0CC0C7B472}" type="datetimeFigureOut">
              <a:rPr lang="de-DE" smtClean="0"/>
              <a:t>14.10.2024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D983ED2-A3DB-496A-B968-74A4AA2D3F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EDEE7F7-FB34-452D-8DEE-1D81F27D8C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3777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bernhardkoester.de/vorlesungen/inhalt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2775472" y="159476"/>
            <a:ext cx="6277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>
                <a:latin typeface="Times New Roman" panose="02020603050405020304" pitchFamily="18" charset="0"/>
                <a:cs typeface="Times New Roman" panose="02020603050405020304" pitchFamily="18" charset="0"/>
              </a:rPr>
              <a:t>Macroeconomics</a:t>
            </a:r>
            <a:endParaRPr lang="de-DE" sz="2800" b="1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01" y="1171482"/>
            <a:ext cx="1330796" cy="998097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117080" y="765139"/>
            <a:ext cx="1831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/>
              <a:t>Wilhelmshaven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735536" y="5762816"/>
            <a:ext cx="449379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/>
              <a:t>Prof. Dr. Bernhard Köster</a:t>
            </a:r>
          </a:p>
          <a:p>
            <a:pPr algn="ctr"/>
            <a:r>
              <a:rPr lang="de-DE" sz="1400" b="1" dirty="0"/>
              <a:t>Jade-Hochschule Wilhelmshaven</a:t>
            </a:r>
          </a:p>
          <a:p>
            <a:pPr algn="ctr"/>
            <a:r>
              <a:rPr lang="de-DE" sz="1400" b="1" dirty="0">
                <a:hlinkClick r:id="rId4"/>
              </a:rPr>
              <a:t>http://www.bernhardkoester.de/vorlesungen/inhalt.html</a:t>
            </a:r>
            <a:endParaRPr lang="de-DE" sz="14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3352134" y="1874728"/>
            <a:ext cx="512377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800" b="1" u="sng"/>
              <a:t>This lecture will be recorded and </a:t>
            </a:r>
          </a:p>
          <a:p>
            <a:pPr algn="ctr"/>
            <a:r>
              <a:rPr lang="de-DE" sz="2800" b="1" u="sng"/>
              <a:t>Subsequently uploaded in the </a:t>
            </a:r>
          </a:p>
          <a:p>
            <a:pPr algn="ctr"/>
            <a:r>
              <a:rPr lang="de-DE" sz="2800" b="1" u="sng"/>
              <a:t>world-wide-web</a:t>
            </a:r>
          </a:p>
          <a:p>
            <a:pPr algn="ctr"/>
            <a:endParaRPr lang="de-DE" sz="2800" b="1" u="sng" dirty="0"/>
          </a:p>
        </p:txBody>
      </p:sp>
    </p:spTree>
    <p:extLst>
      <p:ext uri="{BB962C8B-B14F-4D97-AF65-F5344CB8AC3E}">
        <p14:creationId xmlns:p14="http://schemas.microsoft.com/office/powerpoint/2010/main" val="30645763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9971B7-33EB-4BC2-8BB2-56149CB51E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8082" y="1118586"/>
            <a:ext cx="9149918" cy="2391377"/>
          </a:xfrm>
        </p:spPr>
        <p:txBody>
          <a:bodyPr>
            <a:noAutofit/>
          </a:bodyPr>
          <a:lstStyle/>
          <a:p>
            <a:r>
              <a:rPr lang="de-DE">
                <a:latin typeface="Times New Roman" panose="02020603050405020304" pitchFamily="18" charset="0"/>
                <a:cs typeface="Times New Roman" panose="02020603050405020304" pitchFamily="18" charset="0"/>
              </a:rPr>
              <a:t>Macroeconomics</a:t>
            </a: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00375F8-BC01-4333-A1BB-F4E22450B1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6300" y="3557650"/>
            <a:ext cx="9077325" cy="438788"/>
          </a:xfrm>
        </p:spPr>
        <p:txBody>
          <a:bodyPr>
            <a:noAutofit/>
          </a:bodyPr>
          <a:lstStyle/>
          <a:p>
            <a:r>
              <a:rPr lang="de-DE">
                <a:latin typeface="Times New Roman" panose="02020603050405020304" pitchFamily="18" charset="0"/>
                <a:cs typeface="Times New Roman" panose="02020603050405020304" pitchFamily="18" charset="0"/>
              </a:rPr>
              <a:t>Winter term 2024</a:t>
            </a: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Untertitel 2">
            <a:extLst>
              <a:ext uri="{FF2B5EF4-FFF2-40B4-BE49-F238E27FC236}">
                <a16:creationId xmlns:a16="http://schemas.microsoft.com/office/drawing/2014/main" id="{9785B7A5-5F1F-4A59-8352-502B0D44D345}"/>
              </a:ext>
            </a:extLst>
          </p:cNvPr>
          <p:cNvSpPr txBox="1">
            <a:spLocks/>
          </p:cNvSpPr>
          <p:nvPr/>
        </p:nvSpPr>
        <p:spPr>
          <a:xfrm>
            <a:off x="1590675" y="4876800"/>
            <a:ext cx="9078798" cy="4512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Bernhard Köster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4BEBF484-332A-4E5A-ADB1-A980912EFC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5362" y="390525"/>
            <a:ext cx="2581275" cy="1771650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5E683233-D8D3-4E3D-9C4E-AA239CA7FE25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8924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Rectangle 2"/>
          <p:cNvSpPr>
            <a:spLocks noChangeArrowheads="1"/>
          </p:cNvSpPr>
          <p:nvPr/>
        </p:nvSpPr>
        <p:spPr bwMode="auto">
          <a:xfrm>
            <a:off x="4688378" y="8273"/>
            <a:ext cx="7507499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 dirty="0" err="1">
                <a:solidFill>
                  <a:srgbClr val="000000"/>
                </a:solidFill>
                <a:latin typeface="Sparkasse Rg" pitchFamily="34" charset="0"/>
              </a:rPr>
              <a:t>Economic</a:t>
            </a:r>
            <a:r>
              <a:rPr lang="de-DE" sz="2400" b="1" dirty="0">
                <a:solidFill>
                  <a:srgbClr val="000000"/>
                </a:solidFill>
                <a:latin typeface="Sparkasse Rg" pitchFamily="34" charset="0"/>
              </a:rPr>
              <a:t> Forecast Sept HRI 2024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D65B434D-CEFA-4A3A-B074-B4CE2B8690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273"/>
            <a:ext cx="3628613" cy="5990211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AF67AA80-A730-41E2-A282-698433D357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37997" y="879406"/>
            <a:ext cx="3763134" cy="4935257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4F6F347A-B7EB-4D7F-A99D-5D2458283DF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10516" y="472119"/>
            <a:ext cx="4502150" cy="2038350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0E14B70F-0DA6-4B77-A6B8-776E1FF4E1B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0993215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233571" y="-872"/>
            <a:ext cx="11622656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pPr algn="ctr">
              <a:lnSpc>
                <a:spcPct val="100000"/>
              </a:lnSpc>
            </a:pPr>
            <a:r>
              <a:rPr lang="de-DE" sz="2540" b="1" dirty="0">
                <a:solidFill>
                  <a:srgbClr val="000000"/>
                </a:solidFill>
                <a:latin typeface="Arial"/>
              </a:rPr>
              <a:t>Exkurs: </a:t>
            </a:r>
            <a:r>
              <a:rPr lang="de-DE" sz="2540" b="1" dirty="0" err="1">
                <a:solidFill>
                  <a:srgbClr val="000000"/>
                </a:solidFill>
                <a:latin typeface="Arial"/>
              </a:rPr>
              <a:t>Demographics</a:t>
            </a:r>
            <a:r>
              <a:rPr lang="de-DE" sz="2540" b="1" dirty="0">
                <a:solidFill>
                  <a:srgbClr val="000000"/>
                </a:solidFill>
                <a:latin typeface="Arial"/>
              </a:rPr>
              <a:t> in Germany</a:t>
            </a:r>
            <a:endParaRPr sz="2540" dirty="0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8C236F25-475F-9EFB-E680-3224B04769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56" y="581704"/>
            <a:ext cx="4584589" cy="2755631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99DFA9BF-1C6E-9D41-EC83-846C4AD86A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06483" y="581703"/>
            <a:ext cx="4054882" cy="2755631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F3DDDE41-14F5-9844-1C8C-09B830CEBDE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56" y="3730770"/>
            <a:ext cx="4584589" cy="2755631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9AF6644A-5491-D5FB-6792-FCA5D3B5D46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93896" y="3705370"/>
            <a:ext cx="4054882" cy="2755631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E79A244F-9B50-0000-AFE6-8B1E46C15DC2}"/>
              </a:ext>
            </a:extLst>
          </p:cNvPr>
          <p:cNvSpPr txBox="1"/>
          <p:nvPr/>
        </p:nvSpPr>
        <p:spPr>
          <a:xfrm>
            <a:off x="335773" y="283877"/>
            <a:ext cx="1524328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Quelle: </a:t>
            </a:r>
            <a:r>
              <a:rPr lang="de-DE" sz="1633" dirty="0" err="1"/>
              <a:t>Destatis</a:t>
            </a:r>
            <a:endParaRPr lang="de-DE" sz="1633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00A15B0-6258-4DED-9331-78285797C67E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6880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376517" y="2269"/>
            <a:ext cx="9744120" cy="616457"/>
          </a:xfrm>
          <a:prstGeom prst="rect">
            <a:avLst/>
          </a:prstGeom>
          <a:noFill/>
          <a:ln>
            <a:noFill/>
          </a:ln>
        </p:spPr>
        <p:txBody>
          <a:bodyPr lIns="81638" tIns="40819" rIns="81638" bIns="40819" anchor="ctr" anchorCtr="1"/>
          <a:lstStyle/>
          <a:p>
            <a:pPr>
              <a:lnSpc>
                <a:spcPct val="100000"/>
              </a:lnSpc>
            </a:pPr>
            <a:r>
              <a:rPr lang="de-DE" sz="2903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Median </a:t>
            </a:r>
            <a:r>
              <a:rPr lang="de-DE" sz="2903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Voter</a:t>
            </a:r>
            <a:endParaRPr sz="290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215991" y="6073377"/>
            <a:ext cx="8194398" cy="53001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de-D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Quelle: </a:t>
            </a:r>
            <a:r>
              <a:rPr lang="de-DE" sz="1400">
                <a:latin typeface="Times New Roman" panose="02020603050405020304" pitchFamily="18" charset="0"/>
                <a:cs typeface="Times New Roman" panose="02020603050405020304" pitchFamily="18" charset="0"/>
              </a:rPr>
              <a:t>Statistisches Bundesamt</a:t>
            </a:r>
            <a:endParaRPr lang="de-D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8CC75393-22BD-40B6-B271-D167A2E12C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992" y="681427"/>
            <a:ext cx="8332786" cy="5391950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E6097A0F-7536-4F63-B33E-B8F4CE6BC43C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9139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376517" y="2269"/>
            <a:ext cx="9744120" cy="616457"/>
          </a:xfrm>
          <a:prstGeom prst="rect">
            <a:avLst/>
          </a:prstGeom>
          <a:noFill/>
          <a:ln>
            <a:noFill/>
          </a:ln>
        </p:spPr>
        <p:txBody>
          <a:bodyPr lIns="81638" tIns="40819" rIns="81638" bIns="40819" anchor="ctr" anchorCtr="1"/>
          <a:lstStyle/>
          <a:p>
            <a:pPr>
              <a:lnSpc>
                <a:spcPct val="100000"/>
              </a:lnSpc>
            </a:pPr>
            <a:r>
              <a:rPr lang="de-DE" sz="2903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Exkurs </a:t>
            </a:r>
            <a:r>
              <a:rPr lang="de-DE" sz="2903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Pensions</a:t>
            </a:r>
            <a:r>
              <a:rPr lang="de-DE" sz="2903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Labor Market Germany</a:t>
            </a:r>
            <a:endParaRPr sz="290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166115" y="6256040"/>
            <a:ext cx="8194398" cy="53001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de-D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Quelle: Statistisches Bundesamt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93462A39-9E8F-4146-99B3-918EAFF3B3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47" y="590420"/>
            <a:ext cx="6114818" cy="2755631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BBC213A5-EDF4-4F08-8544-83D0B726EF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36048" y="590420"/>
            <a:ext cx="4584589" cy="2755631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B0E6D76F-7FA0-48A5-9F19-40898A95A17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47" y="3346051"/>
            <a:ext cx="7626757" cy="2755631"/>
          </a:xfrm>
          <a:prstGeom prst="rect">
            <a:avLst/>
          </a:prstGeom>
        </p:spPr>
      </p:pic>
      <p:sp>
        <p:nvSpPr>
          <p:cNvPr id="9" name="Rechteck 8">
            <a:extLst>
              <a:ext uri="{FF2B5EF4-FFF2-40B4-BE49-F238E27FC236}">
                <a16:creationId xmlns:a16="http://schemas.microsoft.com/office/drawing/2014/main" id="{08E67590-A9BE-4C1A-8CDE-C3A39CB82891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3889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376517" y="2269"/>
            <a:ext cx="9744120" cy="616457"/>
          </a:xfrm>
          <a:prstGeom prst="rect">
            <a:avLst/>
          </a:prstGeom>
          <a:noFill/>
          <a:ln>
            <a:noFill/>
          </a:ln>
        </p:spPr>
        <p:txBody>
          <a:bodyPr lIns="81638" tIns="40819" rIns="81638" bIns="40819" anchor="ctr" anchorCtr="1"/>
          <a:lstStyle/>
          <a:p>
            <a:pPr>
              <a:lnSpc>
                <a:spcPct val="100000"/>
              </a:lnSpc>
            </a:pPr>
            <a:r>
              <a:rPr lang="de-DE" sz="2903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Exkurs Care Germany</a:t>
            </a:r>
            <a:endParaRPr sz="290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166115" y="6256040"/>
            <a:ext cx="8194398" cy="53001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de-D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Quelle: Statistisches Bundesamt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E6CE1AAC-FAF4-4C1B-AE23-0848BC97E6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115" y="618726"/>
            <a:ext cx="4584589" cy="2755631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5824522F-BE2B-494F-99E4-CD6F468834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9003" y="618726"/>
            <a:ext cx="4584589" cy="2755631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9A8A0869-1A33-4F9F-BDD6-96C27A29F30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6115" y="3500409"/>
            <a:ext cx="4584589" cy="2755631"/>
          </a:xfrm>
          <a:prstGeom prst="rect">
            <a:avLst/>
          </a:prstGeom>
        </p:spPr>
      </p:pic>
      <p:sp>
        <p:nvSpPr>
          <p:cNvPr id="7" name="Rechteck 6">
            <a:extLst>
              <a:ext uri="{FF2B5EF4-FFF2-40B4-BE49-F238E27FC236}">
                <a16:creationId xmlns:a16="http://schemas.microsoft.com/office/drawing/2014/main" id="{2BE1BF06-F35F-43AF-AB1A-A6B5DA740B00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0374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</Words>
  <Application>Microsoft Office PowerPoint</Application>
  <PresentationFormat>Breitbild</PresentationFormat>
  <Paragraphs>22</Paragraphs>
  <Slides>7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Arial</vt:lpstr>
      <vt:lpstr>Calibri</vt:lpstr>
      <vt:lpstr>Sparkasse Rg</vt:lpstr>
      <vt:lpstr>Times New Roman</vt:lpstr>
      <vt:lpstr>Office</vt:lpstr>
      <vt:lpstr>PowerPoint-Präsentation</vt:lpstr>
      <vt:lpstr>Macroeconomics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bjk</dc:creator>
  <cp:lastModifiedBy>be1046</cp:lastModifiedBy>
  <cp:revision>216</cp:revision>
  <cp:lastPrinted>2022-03-02T20:18:27Z</cp:lastPrinted>
  <dcterms:created xsi:type="dcterms:W3CDTF">2022-03-01T20:52:11Z</dcterms:created>
  <dcterms:modified xsi:type="dcterms:W3CDTF">2024-10-14T16:40:49Z</dcterms:modified>
</cp:coreProperties>
</file>