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1372" r:id="rId2"/>
    <p:sldId id="257" r:id="rId3"/>
    <p:sldId id="485" r:id="rId4"/>
    <p:sldId id="486" r:id="rId5"/>
    <p:sldId id="1201" r:id="rId6"/>
    <p:sldId id="310" r:id="rId7"/>
    <p:sldId id="379" r:id="rId8"/>
    <p:sldId id="348" r:id="rId9"/>
    <p:sldId id="327" r:id="rId10"/>
    <p:sldId id="328" r:id="rId11"/>
    <p:sldId id="329" r:id="rId12"/>
    <p:sldId id="330" r:id="rId13"/>
    <p:sldId id="326" r:id="rId14"/>
    <p:sldId id="312" r:id="rId15"/>
    <p:sldId id="389" r:id="rId16"/>
    <p:sldId id="366" r:id="rId17"/>
    <p:sldId id="375" r:id="rId18"/>
    <p:sldId id="368" r:id="rId19"/>
    <p:sldId id="369" r:id="rId20"/>
    <p:sldId id="370" r:id="rId21"/>
    <p:sldId id="376" r:id="rId22"/>
    <p:sldId id="972" r:id="rId23"/>
    <p:sldId id="1370" r:id="rId24"/>
    <p:sldId id="1040" r:id="rId25"/>
    <p:sldId id="423" r:id="rId26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8" autoAdjust="0"/>
    <p:restoredTop sz="93447" autoAdjust="0"/>
  </p:normalViewPr>
  <p:slideViewPr>
    <p:cSldViewPr snapToGrid="0">
      <p:cViewPr varScale="1">
        <p:scale>
          <a:sx n="72" d="100"/>
          <a:sy n="72" d="100"/>
        </p:scale>
        <p:origin x="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731750C-C2D9-4EA0-92BE-F14DF5E7411F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544C13F-9959-4DF1-9B30-B723B52168F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B0D5615-F20B-4D76-B320-60E40A97873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45B7816-A449-4EA6-BADC-09902857C38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BCA0C5D-FFD6-43C2-8CEA-75241ABDFBD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15424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3768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3334B05-98D5-4FA7-B331-874ED2CB13B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A0E7716-4F65-4B76-8FC5-7B1BD20C5EA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380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25.09.2023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ankofengland.co.uk/" TargetMode="External"/><Relationship Id="rId13" Type="http://schemas.openxmlformats.org/officeDocument/2006/relationships/hyperlink" Target="https://www.arbeitsagentur.de/" TargetMode="External"/><Relationship Id="rId18" Type="http://schemas.openxmlformats.org/officeDocument/2006/relationships/hyperlink" Target="http://www.imk-boeckler.de/" TargetMode="External"/><Relationship Id="rId26" Type="http://schemas.openxmlformats.org/officeDocument/2006/relationships/hyperlink" Target="https://www.esri.ie/" TargetMode="External"/><Relationship Id="rId3" Type="http://schemas.openxmlformats.org/officeDocument/2006/relationships/hyperlink" Target="https://www.destatis.de/DE/Home/_inhalt.html" TargetMode="External"/><Relationship Id="rId21" Type="http://schemas.openxmlformats.org/officeDocument/2006/relationships/hyperlink" Target="https://kof.ethz.ch/" TargetMode="External"/><Relationship Id="rId7" Type="http://schemas.openxmlformats.org/officeDocument/2006/relationships/hyperlink" Target="https://www.federalreserve.gov/" TargetMode="External"/><Relationship Id="rId12" Type="http://schemas.openxmlformats.org/officeDocument/2006/relationships/hyperlink" Target="https://www.sachverstaendigenrat-wirtschaft.de/" TargetMode="External"/><Relationship Id="rId17" Type="http://schemas.openxmlformats.org/officeDocument/2006/relationships/hyperlink" Target="https://www.ifw-kiel.de/" TargetMode="External"/><Relationship Id="rId25" Type="http://schemas.openxmlformats.org/officeDocument/2006/relationships/hyperlink" Target="https://www.niesr.ac.uk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iab.de/" TargetMode="External"/><Relationship Id="rId20" Type="http://schemas.openxmlformats.org/officeDocument/2006/relationships/hyperlink" Target="https://www.iwh-halle.de/" TargetMode="External"/><Relationship Id="rId29" Type="http://schemas.openxmlformats.org/officeDocument/2006/relationships/hyperlink" Target="https://www.brookings.ed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cb.europa.eu/" TargetMode="External"/><Relationship Id="rId11" Type="http://schemas.openxmlformats.org/officeDocument/2006/relationships/hyperlink" Target="https://www.worldbank.org/" TargetMode="External"/><Relationship Id="rId24" Type="http://schemas.openxmlformats.org/officeDocument/2006/relationships/hyperlink" Target="https://www.bruegel.org/" TargetMode="External"/><Relationship Id="rId5" Type="http://schemas.openxmlformats.org/officeDocument/2006/relationships/hyperlink" Target="https://ec.europa.eu/eurostat" TargetMode="External"/><Relationship Id="rId15" Type="http://schemas.openxmlformats.org/officeDocument/2006/relationships/hyperlink" Target="https://www.diw.de/" TargetMode="External"/><Relationship Id="rId23" Type="http://schemas.openxmlformats.org/officeDocument/2006/relationships/hyperlink" Target="https://www.zew.de/" TargetMode="External"/><Relationship Id="rId28" Type="http://schemas.openxmlformats.org/officeDocument/2006/relationships/hyperlink" Target="https://www.piie.com/" TargetMode="External"/><Relationship Id="rId10" Type="http://schemas.openxmlformats.org/officeDocument/2006/relationships/hyperlink" Target="https://www.imf.org/" TargetMode="External"/><Relationship Id="rId19" Type="http://schemas.openxmlformats.org/officeDocument/2006/relationships/hyperlink" Target="https://www.iwkoeln.de/" TargetMode="External"/><Relationship Id="rId4" Type="http://schemas.openxmlformats.org/officeDocument/2006/relationships/hyperlink" Target="https://www.bundesbank.de/" TargetMode="External"/><Relationship Id="rId9" Type="http://schemas.openxmlformats.org/officeDocument/2006/relationships/hyperlink" Target="https://www.oecd.org/" TargetMode="External"/><Relationship Id="rId14" Type="http://schemas.openxmlformats.org/officeDocument/2006/relationships/hyperlink" Target="https://www.cesifo.org/" TargetMode="External"/><Relationship Id="rId22" Type="http://schemas.openxmlformats.org/officeDocument/2006/relationships/hyperlink" Target="https://www.rwi-essen.de/" TargetMode="External"/><Relationship Id="rId27" Type="http://schemas.openxmlformats.org/officeDocument/2006/relationships/hyperlink" Target="https://www.nber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aweb.org/articles?id=10.1257/jep.23.1.2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97459"/>
            <a:ext cx="7598011" cy="925787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400" b="1">
                <a:solidFill>
                  <a:srgbClr val="000000"/>
                </a:solidFill>
                <a:latin typeface="Arial"/>
                <a:ea typeface="Droid Sans Fallback"/>
              </a:rPr>
              <a:t>Economists as Scientists and Advisors</a:t>
            </a:r>
            <a:endParaRPr lang="de-DE" sz="2400" b="1" dirty="0">
              <a:solidFill>
                <a:srgbClr val="000000"/>
              </a:solidFill>
              <a:latin typeface="Arial"/>
              <a:ea typeface="Droid Sans Fallback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91948" y="1374379"/>
            <a:ext cx="8197746" cy="11466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>
                <a:latin typeface="Times New Roman" panose="02020603050405020304" pitchFamily="18" charset="0"/>
                <a:cs typeface="Times New Roman" panose="02020603050405020304" pitchFamily="18" charset="0"/>
              </a:rPr>
              <a:t>If economists try to explain the world, they work as scientists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891948" y="2407796"/>
            <a:ext cx="10158163" cy="16715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>
                <a:latin typeface="Times New Roman" panose="02020603050405020304" pitchFamily="18" charset="0"/>
                <a:cs typeface="Times New Roman" panose="02020603050405020304" pitchFamily="18" charset="0"/>
              </a:rPr>
              <a:t>If economists try to change the world, they work as advisors, since chosing one specific model means to use their own conviction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93B1651-4C49-486F-9F03-28F9846F8E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55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59572" y="104181"/>
            <a:ext cx="6838707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00" b="1">
                <a:solidFill>
                  <a:srgbClr val="000000"/>
                </a:solidFill>
                <a:latin typeface="Arial"/>
                <a:ea typeface="Droid Sans Fallback"/>
              </a:rPr>
              <a:t>Positive and normative issue</a:t>
            </a:r>
            <a:endParaRPr sz="3200" dirty="0"/>
          </a:p>
        </p:txBody>
      </p:sp>
      <p:sp>
        <p:nvSpPr>
          <p:cNvPr id="7" name="Textfeld 6"/>
          <p:cNvSpPr txBox="1"/>
          <p:nvPr/>
        </p:nvSpPr>
        <p:spPr>
          <a:xfrm>
            <a:off x="1056240" y="939195"/>
            <a:ext cx="10383920" cy="31976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Positive issues	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are descriptive and want to explain the functioning of the world. 				In this case the issue is totally neutral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Normative issues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are judging how the world is functioning. Thus the own 					conviction influence the result. In this case the issue is not neutral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F0611D4-4001-437F-AF27-E34A219247C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27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121561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629" b="1">
                <a:solidFill>
                  <a:srgbClr val="000000"/>
                </a:solidFill>
                <a:latin typeface="Arial"/>
              </a:rPr>
              <a:t>Examples – positive/normative?</a:t>
            </a:r>
            <a:endParaRPr sz="1633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728057"/>
            <a:ext cx="8585200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 minimum wage causes unemployment of low skilled workers.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The higher income of some people due to the introduction of a minimum wage outweigh the higher unemployment of other people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oil prices increase the demand for electro mobiliy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Coal fired powwer stations have to incorporate the cost of CO</a:t>
            </a:r>
            <a:r>
              <a:rPr lang="de-DE" sz="2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-Emissions causing climate change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the military budget to 2% of GDP in Europe reduces due to higher interests payments the national budget and therefore tightens the possibilities of future generations</a:t>
            </a:r>
          </a:p>
          <a:p>
            <a:endParaRPr lang="de-DE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00A4E8E-4367-419C-9B2A-FD260827374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27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82958" y="150325"/>
            <a:ext cx="5228348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endParaRPr lang="de-DE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Behaviour of single persons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Analyzing single enterprises, households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Demand of one household for i.e. food</a:t>
            </a: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Supply of one enterprise for cars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Demand of one construction enterprise for cement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286080" y="157163"/>
            <a:ext cx="5515852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Looking at the whole economy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Analyzing economic aggregates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demand of all households → total consumption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supply of all enterprises → aggregate production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Demand of enterprises for investment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2424" y="4827187"/>
            <a:ext cx="8546621" cy="9737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>
                <a:latin typeface="Times New Roman" panose="02020603050405020304" pitchFamily="18" charset="0"/>
                <a:cs typeface="Times New Roman" panose="02020603050405020304" pitchFamily="18" charset="0"/>
              </a:rPr>
              <a:t>Analyzing aggregates gives deeper insight in general connectionsGesamtzusammenhängen</a:t>
            </a:r>
            <a:r>
              <a:rPr lang="de-DE" sz="19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>
                <a:latin typeface="Times New Roman" panose="02020603050405020304" pitchFamily="18" charset="0"/>
                <a:cs typeface="Times New Roman" panose="02020603050405020304" pitchFamily="18" charset="0"/>
              </a:rPr>
              <a:t>But we loose information of important details</a:t>
            </a:r>
            <a:endParaRPr lang="de-DE" sz="19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424" y="5987103"/>
            <a:ext cx="8546621" cy="7388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Compare with statistics → building aggregates like mean and variance in order to describe a data set!!  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9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4FCABC1-26C8-430B-9E7E-586D39F7F27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Macroeconomic Questions</a:t>
            </a:r>
            <a:endParaRPr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7584" y="714110"/>
            <a:ext cx="8295271" cy="470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labour market developments on the whole economic development?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the interest rate decisions of central banks on general interest rate developments?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demographic changes on capital accumulation?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Global economic changes of the Corona crisis on international trade?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Effects of economic programs against climate change on income distributions and economic growth?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Effects of the russian attac on Ukraine on economic developments, since Russia is the largest supplier of raw materials in the world?</a:t>
            </a:r>
            <a:endParaRPr lang="de-DE" altLang="de-DE" sz="200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8517683-C53A-44C5-B8E2-A49559A4ACD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364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0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Macroeconomic issues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8087" y="714108"/>
            <a:ext cx="8155513" cy="544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Economic growth of the german economy 2021 2,6</a:t>
            </a:r>
            <a:r>
              <a:rPr lang="de-DE" altLang="de-DE" sz="2177" dirty="0">
                <a:solidFill>
                  <a:srgbClr val="000000"/>
                </a:solidFill>
              </a:rPr>
              <a:t>% 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Inflation rate Germany August 2022 bei 7,9%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Government debt Germany 2,45 </a:t>
            </a:r>
            <a:r>
              <a:rPr lang="de-DE" altLang="de-DE" sz="2177" dirty="0">
                <a:solidFill>
                  <a:srgbClr val="000000"/>
                </a:solidFill>
              </a:rPr>
              <a:t>Billionen Euro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Retirement age raises in Germany until 2030 from 65 to 67 years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en-US" altLang="de-DE" sz="2177">
                <a:solidFill>
                  <a:srgbClr val="000000"/>
                </a:solidFill>
              </a:rPr>
              <a:t>The interest rate on the main refinancing operations (MRO) of the ECB has been raised to 0,75% on September 14</a:t>
            </a:r>
            <a:r>
              <a:rPr lang="en-US" altLang="de-DE" sz="2177" baseline="30000">
                <a:solidFill>
                  <a:srgbClr val="000000"/>
                </a:solidFill>
              </a:rPr>
              <a:t>th</a:t>
            </a:r>
            <a:r>
              <a:rPr lang="en-US" altLang="de-DE" sz="2177">
                <a:solidFill>
                  <a:srgbClr val="000000"/>
                </a:solidFill>
              </a:rPr>
              <a:t>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Until now next year (2023) the last Atomic power plants in Germany will be shut down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In </a:t>
            </a:r>
            <a:r>
              <a:rPr lang="de-DE" altLang="de-DE" sz="2177">
                <a:solidFill>
                  <a:srgbClr val="000000"/>
                </a:solidFill>
              </a:rPr>
              <a:t>Wilhelmshaven the first german LNG-Terminal will operate in the end of 2022 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C8DB175-FE02-496C-A0F2-0EC9901A7A2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59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328110" y="243752"/>
            <a:ext cx="10231430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>
                <a:solidFill>
                  <a:srgbClr val="000000"/>
                </a:solidFill>
                <a:latin typeface="Sparkasse Rg" pitchFamily="34" charset="0"/>
              </a:rPr>
              <a:t>The historical circular flow of income</a:t>
            </a:r>
            <a:endParaRPr lang="de-DE" altLang="de-DE" sz="3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673" y="830709"/>
            <a:ext cx="9109075" cy="489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The french physician Fran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çois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Quesnay (1694-1774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) compared the blood circulation with economic developments and visualized the interdependencies in his Tableau Economique.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The economy is divided in to three classes: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productive (P):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agricultural sector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propi</a:t>
            </a:r>
            <a:r>
              <a:rPr lang="en-US" altLang="de-DE" sz="2400" dirty="0" err="1">
                <a:solidFill>
                  <a:srgbClr val="000000"/>
                </a:solidFill>
              </a:rPr>
              <a:t>é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taire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E):	Noble man and clergy man (land owners)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de-DE" sz="2400" err="1">
                <a:solidFill>
                  <a:srgbClr val="000000"/>
                </a:solidFill>
                <a:cs typeface="Times New Roman" pitchFamily="18" charset="0"/>
              </a:rPr>
              <a:t>stérile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 (S):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Trade (merchants) and manufacturing 									(artisians) sector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6525F3B-83B8-4501-972D-D4F7D777CCF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856891" y="172077"/>
            <a:ext cx="1039195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>
                <a:solidFill>
                  <a:srgbClr val="000000"/>
                </a:solidFill>
                <a:latin typeface="Sparkasse Rg" pitchFamily="34" charset="0"/>
              </a:rPr>
              <a:t>General Visualization of the circular flow of income</a:t>
            </a:r>
            <a:endParaRPr lang="de-DE" altLang="de-DE" sz="3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852660"/>
              </p:ext>
            </p:extLst>
          </p:nvPr>
        </p:nvGraphicFramePr>
        <p:xfrm>
          <a:off x="8759825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493" name="Group 13"/>
          <p:cNvGraphicFramePr>
            <a:graphicFrameLocks noGrp="1"/>
          </p:cNvGraphicFramePr>
          <p:nvPr/>
        </p:nvGraphicFramePr>
        <p:xfrm>
          <a:off x="458311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503" name="Group 23"/>
          <p:cNvGraphicFramePr>
            <a:graphicFrameLocks noGrp="1"/>
          </p:cNvGraphicFramePr>
          <p:nvPr/>
        </p:nvGraphicFramePr>
        <p:xfrm>
          <a:off x="665956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50" name="Text Box 33"/>
          <p:cNvSpPr txBox="1">
            <a:spLocks noChangeArrowheads="1"/>
          </p:cNvSpPr>
          <p:nvPr/>
        </p:nvSpPr>
        <p:spPr bwMode="auto">
          <a:xfrm>
            <a:off x="1682751" y="1649413"/>
            <a:ext cx="1958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Account form:</a:t>
            </a:r>
          </a:p>
        </p:txBody>
      </p:sp>
      <p:sp>
        <p:nvSpPr>
          <p:cNvPr id="34851" name="Text Box 34"/>
          <p:cNvSpPr txBox="1">
            <a:spLocks noChangeArrowheads="1"/>
          </p:cNvSpPr>
          <p:nvPr/>
        </p:nvSpPr>
        <p:spPr bwMode="auto">
          <a:xfrm>
            <a:off x="1703388" y="3476625"/>
            <a:ext cx="17590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Matrix form:</a:t>
            </a:r>
          </a:p>
        </p:txBody>
      </p:sp>
      <p:graphicFrame>
        <p:nvGraphicFramePr>
          <p:cNvPr id="27651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326305"/>
              </p:ext>
            </p:extLst>
          </p:nvPr>
        </p:nvGraphicFramePr>
        <p:xfrm>
          <a:off x="6486525" y="2917825"/>
          <a:ext cx="2057400" cy="1685924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879" name="Text Box 62"/>
          <p:cNvSpPr txBox="1">
            <a:spLocks noChangeArrowheads="1"/>
          </p:cNvSpPr>
          <p:nvPr/>
        </p:nvSpPr>
        <p:spPr bwMode="auto">
          <a:xfrm>
            <a:off x="1703388" y="5203825"/>
            <a:ext cx="1793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Grafics form:</a:t>
            </a:r>
          </a:p>
        </p:txBody>
      </p:sp>
      <p:sp>
        <p:nvSpPr>
          <p:cNvPr id="34880" name="Text Box 63"/>
          <p:cNvSpPr txBox="1">
            <a:spLocks noChangeArrowheads="1"/>
          </p:cNvSpPr>
          <p:nvPr/>
        </p:nvSpPr>
        <p:spPr bwMode="auto">
          <a:xfrm>
            <a:off x="6813749" y="46529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/>
              <a:t>P</a:t>
            </a:r>
          </a:p>
        </p:txBody>
      </p:sp>
      <p:sp>
        <p:nvSpPr>
          <p:cNvPr id="34881" name="Text Box 64"/>
          <p:cNvSpPr txBox="1">
            <a:spLocks noChangeArrowheads="1"/>
          </p:cNvSpPr>
          <p:nvPr/>
        </p:nvSpPr>
        <p:spPr bwMode="auto">
          <a:xfrm>
            <a:off x="5898148" y="5734051"/>
            <a:ext cx="3353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E</a:t>
            </a:r>
          </a:p>
        </p:txBody>
      </p:sp>
      <p:sp>
        <p:nvSpPr>
          <p:cNvPr id="34882" name="Text Box 65"/>
          <p:cNvSpPr txBox="1">
            <a:spLocks noChangeArrowheads="1"/>
          </p:cNvSpPr>
          <p:nvPr/>
        </p:nvSpPr>
        <p:spPr bwMode="auto">
          <a:xfrm>
            <a:off x="7966274" y="5734051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S</a:t>
            </a:r>
          </a:p>
        </p:txBody>
      </p:sp>
      <p:sp>
        <p:nvSpPr>
          <p:cNvPr id="34883" name="Line 66"/>
          <p:cNvSpPr>
            <a:spLocks noChangeShapeType="1"/>
          </p:cNvSpPr>
          <p:nvPr/>
        </p:nvSpPr>
        <p:spPr bwMode="auto">
          <a:xfrm flipV="1">
            <a:off x="6094611" y="5013325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4" name="Line 67"/>
          <p:cNvSpPr>
            <a:spLocks noChangeShapeType="1"/>
          </p:cNvSpPr>
          <p:nvPr/>
        </p:nvSpPr>
        <p:spPr bwMode="auto">
          <a:xfrm flipH="1">
            <a:off x="6237486" y="5084764"/>
            <a:ext cx="6477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5" name="Line 68"/>
          <p:cNvSpPr>
            <a:spLocks noChangeShapeType="1"/>
          </p:cNvSpPr>
          <p:nvPr/>
        </p:nvSpPr>
        <p:spPr bwMode="auto">
          <a:xfrm>
            <a:off x="6258510" y="602138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6" name="Line 69"/>
          <p:cNvSpPr>
            <a:spLocks noChangeShapeType="1"/>
          </p:cNvSpPr>
          <p:nvPr/>
        </p:nvSpPr>
        <p:spPr bwMode="auto">
          <a:xfrm flipH="1">
            <a:off x="6258511" y="587692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7" name="Line 70"/>
          <p:cNvSpPr>
            <a:spLocks noChangeShapeType="1"/>
          </p:cNvSpPr>
          <p:nvPr/>
        </p:nvSpPr>
        <p:spPr bwMode="auto">
          <a:xfrm flipH="1" flipV="1">
            <a:off x="7174112" y="5084764"/>
            <a:ext cx="7921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8" name="Line 71"/>
          <p:cNvSpPr>
            <a:spLocks noChangeShapeType="1"/>
          </p:cNvSpPr>
          <p:nvPr/>
        </p:nvSpPr>
        <p:spPr bwMode="auto">
          <a:xfrm>
            <a:off x="7318574" y="5013325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D1DAAE1-694A-490A-99A7-FDDD56EC8ED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2542478" y="191243"/>
            <a:ext cx="76125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Example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48817" y="423166"/>
            <a:ext cx="9109075" cy="452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r>
              <a:rPr lang="de-DE" sz="2400" dirty="0">
                <a:solidFill>
                  <a:srgbClr val="000000"/>
                </a:solidFill>
              </a:rPr>
              <a:t>Ausgangslage: </a:t>
            </a:r>
            <a:r>
              <a:rPr lang="de-DE" sz="2400">
                <a:solidFill>
                  <a:srgbClr val="000000"/>
                </a:solidFill>
              </a:rPr>
              <a:t>P produced commodities valued with 5ME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Own consumption of P 2ME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Buying manufactored commodities P 1E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Rent for the land P </a:t>
            </a:r>
            <a:r>
              <a:rPr lang="de-DE" sz="2400" dirty="0">
                <a:solidFill>
                  <a:srgbClr val="000000"/>
                </a:solidFill>
              </a:rPr>
              <a:t>2GE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Agricultural products E 1GE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Agricultural products H 2GE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400">
                <a:solidFill>
                  <a:srgbClr val="000000"/>
                </a:solidFill>
              </a:rPr>
              <a:t>Illustrate the circular flow of income in accout, matrix and graphics form. Which assumption is needed?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20235E1-5603-4FD0-A387-519800CEAB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5087938" y="210210"/>
            <a:ext cx="20046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Account form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graphicFrame>
        <p:nvGraphicFramePr>
          <p:cNvPr id="262276" name="Group 132"/>
          <p:cNvGraphicFramePr>
            <a:graphicFrameLocks noGrp="1"/>
          </p:cNvGraphicFramePr>
          <p:nvPr/>
        </p:nvGraphicFramePr>
        <p:xfrm>
          <a:off x="387566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41" name="Group 97"/>
          <p:cNvGraphicFramePr>
            <a:graphicFrameLocks noGrp="1"/>
          </p:cNvGraphicFramePr>
          <p:nvPr/>
        </p:nvGraphicFramePr>
        <p:xfrm>
          <a:off x="113881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74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76497"/>
              </p:ext>
            </p:extLst>
          </p:nvPr>
        </p:nvGraphicFramePr>
        <p:xfrm>
          <a:off x="6561717" y="1989139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" name="Rechteck 44">
            <a:extLst>
              <a:ext uri="{FF2B5EF4-FFF2-40B4-BE49-F238E27FC236}">
                <a16:creationId xmlns:a16="http://schemas.microsoft.com/office/drawing/2014/main" id="{BAD41F5C-8C03-42A8-B62B-9CB1E43C1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300" y="355765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2023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Matrix form</a:t>
            </a:r>
          </a:p>
        </p:txBody>
      </p:sp>
      <p:graphicFrame>
        <p:nvGraphicFramePr>
          <p:cNvPr id="264341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54416"/>
              </p:ext>
            </p:extLst>
          </p:nvPr>
        </p:nvGraphicFramePr>
        <p:xfrm>
          <a:off x="672807" y="1125539"/>
          <a:ext cx="5975350" cy="4679951"/>
        </p:xfrm>
        <a:graphic>
          <a:graphicData uri="http://schemas.openxmlformats.org/drawingml/2006/table">
            <a:tbl>
              <a:tblPr/>
              <a:tblGrid>
                <a:gridCol w="149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372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Ein/Aus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chteck 20">
            <a:extLst>
              <a:ext uri="{FF2B5EF4-FFF2-40B4-BE49-F238E27FC236}">
                <a16:creationId xmlns:a16="http://schemas.microsoft.com/office/drawing/2014/main" id="{146C98BE-77F8-4006-B6F8-329B8E2E00A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Grafical form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222486" y="1982211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P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383073" y="5077837"/>
            <a:ext cx="377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H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063485" y="5150862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S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48BF1E0-A013-4F94-8FCB-8AD5CAF5590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2104" y="195739"/>
            <a:ext cx="5845573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177" b="1">
                <a:solidFill>
                  <a:srgbClr val="000000"/>
                </a:solidFill>
              </a:rPr>
              <a:t>The modern circular flow of income</a:t>
            </a:r>
            <a:endParaRPr lang="de-DE" altLang="de-DE" sz="2177" b="1" dirty="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7108" y="742667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4 Sectors:</a:t>
            </a: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</a:rPr>
              <a:t>	</a:t>
            </a:r>
            <a:r>
              <a:rPr lang="de-DE" sz="2177">
                <a:solidFill>
                  <a:srgbClr val="000000"/>
                </a:solidFill>
              </a:rPr>
              <a:t>	Households </a:t>
            </a:r>
            <a:r>
              <a:rPr lang="de-DE" sz="2177" dirty="0">
                <a:solidFill>
                  <a:srgbClr val="000000"/>
                </a:solidFill>
              </a:rPr>
              <a:t>(H</a:t>
            </a:r>
            <a:r>
              <a:rPr lang="de-DE" sz="2177">
                <a:solidFill>
                  <a:srgbClr val="000000"/>
                </a:solidFill>
              </a:rPr>
              <a:t>), Government (G), Enterprises (E), Overseas </a:t>
            </a:r>
            <a:r>
              <a:rPr lang="de-DE" sz="2177" dirty="0">
                <a:solidFill>
                  <a:srgbClr val="000000"/>
                </a:solidFill>
              </a:rPr>
              <a:t>(A)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8358" y="1400481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The circular flow of income is closed via the sector of the </a:t>
            </a:r>
            <a:r>
              <a:rPr lang="de-DE" sz="2177" b="1">
                <a:solidFill>
                  <a:srgbClr val="000000"/>
                </a:solidFill>
              </a:rPr>
              <a:t>financial institutions</a:t>
            </a:r>
            <a:r>
              <a:rPr lang="de-DE" sz="2177">
                <a:solidFill>
                  <a:srgbClr val="000000"/>
                </a:solidFill>
              </a:rPr>
              <a:t> (FI). Via FI savings and investment is processed or assets and liabilities against the overseas sector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18358" y="2642609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Arrows represents always money flows between the sectors</a:t>
            </a: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18358" y="3398405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The circle is closed if at any sector we have incoming flow equals outgoing flow (Axiom of the closed circle).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8358" y="4800248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de-DE" sz="2177">
                <a:solidFill>
                  <a:srgbClr val="000000"/>
                </a:solidFill>
                <a:cs typeface="Times New Roman" pitchFamily="18" charset="0"/>
              </a:rPr>
              <a:t>→ Every relevant flows are considered</a:t>
            </a:r>
            <a:r>
              <a:rPr lang="de-DE" sz="2177">
                <a:solidFill>
                  <a:srgbClr val="000000"/>
                </a:solidFill>
              </a:rPr>
              <a:t>  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202247B-0684-4A65-8E35-9F5A555E72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21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741219" y="-24635"/>
            <a:ext cx="787446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The modern circular flow of income of an open economy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BF04D69-95CC-4722-83AA-1EEFD52A40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5649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82835" y="101102"/>
            <a:ext cx="732635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400" b="1">
                <a:solidFill>
                  <a:srgbClr val="000000"/>
                </a:solidFill>
              </a:rPr>
              <a:t>Circular flow of income of an open economy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41219" y="333894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313218" y="3338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7409186" y="19292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C</a:t>
            </a:r>
            <a:r>
              <a:rPr lang="de-DE" sz="1400" baseline="-25000" dirty="0"/>
              <a:t>H</a:t>
            </a:r>
            <a:r>
              <a:rPr lang="de-DE" sz="1400"/>
              <a:t>: Consumption of Housholds</a:t>
            </a:r>
            <a:endParaRPr lang="de-DE" sz="1400" baseline="-25000" dirty="0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1070155" y="3579031"/>
            <a:ext cx="4243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399091" y="3530540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C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409187" y="438341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Y</a:t>
            </a:r>
            <a:r>
              <a:rPr lang="de-DE" sz="1400" baseline="-25000"/>
              <a:t>H/E</a:t>
            </a:r>
            <a:r>
              <a:rPr lang="de-DE" sz="1400"/>
              <a:t>: Salary of Households paid by Enterprises</a:t>
            </a:r>
            <a:endParaRPr lang="de-DE" sz="1400" baseline="-25000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 flipV="1">
            <a:off x="1011382" y="3401291"/>
            <a:ext cx="4208210" cy="20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4580004" y="3052742"/>
            <a:ext cx="527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Y</a:t>
            </a:r>
            <a:r>
              <a:rPr lang="de-DE" baseline="-25000"/>
              <a:t>H/E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7409186" y="756995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T</a:t>
            </a:r>
            <a:r>
              <a:rPr lang="de-DE" sz="1400" baseline="-25000" dirty="0"/>
              <a:t>H</a:t>
            </a:r>
            <a:r>
              <a:rPr lang="de-DE" sz="1400"/>
              <a:t>: Tax payment of the households</a:t>
            </a:r>
            <a:endParaRPr lang="de-DE" sz="1400" baseline="-25000" dirty="0"/>
          </a:p>
        </p:txBody>
      </p:sp>
      <p:sp>
        <p:nvSpPr>
          <p:cNvPr id="15" name="Textfeld 14"/>
          <p:cNvSpPr txBox="1"/>
          <p:nvPr/>
        </p:nvSpPr>
        <p:spPr>
          <a:xfrm>
            <a:off x="7409186" y="1035725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T</a:t>
            </a:r>
            <a:r>
              <a:rPr lang="de-DE" sz="1400" baseline="-25000"/>
              <a:t>E</a:t>
            </a:r>
            <a:r>
              <a:rPr lang="de-DE" sz="1400"/>
              <a:t>: Tax payment of the enterprises</a:t>
            </a:r>
            <a:endParaRPr lang="de-DE" sz="1400" baseline="-25000" dirty="0"/>
          </a:p>
        </p:txBody>
      </p:sp>
      <p:cxnSp>
        <p:nvCxnSpPr>
          <p:cNvPr id="16" name="Gerade Verbindung mit Pfeil 15"/>
          <p:cNvCxnSpPr/>
          <p:nvPr/>
        </p:nvCxnSpPr>
        <p:spPr>
          <a:xfrm flipH="1" flipV="1">
            <a:off x="3236342" y="1254515"/>
            <a:ext cx="1953490" cy="2010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905687" y="1364673"/>
            <a:ext cx="1955277" cy="1944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932171" y="87770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</a:t>
            </a:r>
          </a:p>
        </p:txBody>
      </p:sp>
      <p:sp>
        <p:nvSpPr>
          <p:cNvPr id="22" name="Rechteck 21"/>
          <p:cNvSpPr/>
          <p:nvPr/>
        </p:nvSpPr>
        <p:spPr>
          <a:xfrm>
            <a:off x="2599434" y="1533245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4274369" y="2547237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T</a:t>
            </a:r>
            <a:r>
              <a:rPr lang="de-DE" baseline="-25000" dirty="0"/>
              <a:t>E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7378706" y="1303631"/>
            <a:ext cx="4692761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Z</a:t>
            </a:r>
            <a:r>
              <a:rPr lang="de-DE" sz="1400" baseline="-25000"/>
              <a:t>E</a:t>
            </a:r>
            <a:r>
              <a:rPr lang="de-DE" sz="1400"/>
              <a:t>: Transfer from Government to Enterprises</a:t>
            </a:r>
            <a:endParaRPr lang="de-DE" sz="1400" baseline="-25000" dirty="0"/>
          </a:p>
        </p:txBody>
      </p:sp>
      <p:sp>
        <p:nvSpPr>
          <p:cNvPr id="27" name="Textfeld 26"/>
          <p:cNvSpPr txBox="1"/>
          <p:nvPr/>
        </p:nvSpPr>
        <p:spPr>
          <a:xfrm>
            <a:off x="7427502" y="1586482"/>
            <a:ext cx="434058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Z</a:t>
            </a:r>
            <a:r>
              <a:rPr lang="de-DE" sz="1400" baseline="-25000" dirty="0"/>
              <a:t>H</a:t>
            </a:r>
            <a:r>
              <a:rPr lang="de-DE" sz="1400"/>
              <a:t>: Transfer from Government to Households</a:t>
            </a:r>
            <a:endParaRPr lang="de-DE" sz="1400" baseline="-25000" dirty="0"/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3367868" y="1197346"/>
            <a:ext cx="1974319" cy="2040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H="1">
            <a:off x="915522" y="1197346"/>
            <a:ext cx="1801619" cy="1822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2" name="Rechteck 38911"/>
          <p:cNvSpPr/>
          <p:nvPr/>
        </p:nvSpPr>
        <p:spPr>
          <a:xfrm>
            <a:off x="2067363" y="1211309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34" name="Rechteck 33"/>
          <p:cNvSpPr/>
          <p:nvPr/>
        </p:nvSpPr>
        <p:spPr>
          <a:xfrm>
            <a:off x="3746011" y="1275188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Z</a:t>
            </a:r>
            <a:r>
              <a:rPr lang="de-DE" baseline="-25000" dirty="0"/>
              <a:t>E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404240" y="2088010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Y</a:t>
            </a:r>
            <a:r>
              <a:rPr lang="de-DE" sz="1400" baseline="-25000"/>
              <a:t>H/G</a:t>
            </a:r>
            <a:r>
              <a:rPr lang="de-DE" sz="1400"/>
              <a:t>: Salary of Households paid by the government</a:t>
            </a:r>
            <a:endParaRPr lang="de-DE" sz="1400" baseline="-25000" dirty="0"/>
          </a:p>
        </p:txBody>
      </p:sp>
      <p:sp>
        <p:nvSpPr>
          <p:cNvPr id="38916" name="Rechteck 38915"/>
          <p:cNvSpPr/>
          <p:nvPr/>
        </p:nvSpPr>
        <p:spPr>
          <a:xfrm>
            <a:off x="965687" y="928349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Y</a:t>
            </a:r>
            <a:r>
              <a:rPr lang="de-DE" baseline="-25000"/>
              <a:t>H/G</a:t>
            </a:r>
            <a:endParaRPr lang="de-DE" dirty="0"/>
          </a:p>
        </p:txBody>
      </p:sp>
      <p:grpSp>
        <p:nvGrpSpPr>
          <p:cNvPr id="38920" name="Gruppieren 38919"/>
          <p:cNvGrpSpPr/>
          <p:nvPr/>
        </p:nvGrpSpPr>
        <p:grpSpPr>
          <a:xfrm>
            <a:off x="620875" y="1019078"/>
            <a:ext cx="2182947" cy="2385677"/>
            <a:chOff x="620876" y="810492"/>
            <a:chExt cx="2066908" cy="2594263"/>
          </a:xfrm>
        </p:grpSpPr>
        <p:sp>
          <p:nvSpPr>
            <p:cNvPr id="38914" name="Freihandform 38913"/>
            <p:cNvSpPr/>
            <p:nvPr/>
          </p:nvSpPr>
          <p:spPr>
            <a:xfrm>
              <a:off x="620876" y="810492"/>
              <a:ext cx="2066908" cy="2535382"/>
            </a:xfrm>
            <a:custGeom>
              <a:avLst/>
              <a:gdLst>
                <a:gd name="connsiteX0" fmla="*/ 2066908 w 2066908"/>
                <a:gd name="connsiteY0" fmla="*/ 0 h 2535382"/>
                <a:gd name="connsiteX1" fmla="*/ 265817 w 2066908"/>
                <a:gd name="connsiteY1" fmla="*/ 858982 h 2535382"/>
                <a:gd name="connsiteX2" fmla="*/ 44144 w 2066908"/>
                <a:gd name="connsiteY2" fmla="*/ 2535382 h 2535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6908" h="2535382">
                  <a:moveTo>
                    <a:pt x="2066908" y="0"/>
                  </a:moveTo>
                  <a:cubicBezTo>
                    <a:pt x="1334926" y="218209"/>
                    <a:pt x="602944" y="436418"/>
                    <a:pt x="265817" y="858982"/>
                  </a:cubicBezTo>
                  <a:cubicBezTo>
                    <a:pt x="-71310" y="1281546"/>
                    <a:pt x="-13583" y="1908464"/>
                    <a:pt x="44144" y="253538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 Verbindung mit Pfeil 38"/>
            <p:cNvCxnSpPr/>
            <p:nvPr/>
          </p:nvCxnSpPr>
          <p:spPr>
            <a:xfrm>
              <a:off x="642233" y="3299379"/>
              <a:ext cx="131928" cy="1053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feld 43"/>
          <p:cNvSpPr txBox="1"/>
          <p:nvPr/>
        </p:nvSpPr>
        <p:spPr>
          <a:xfrm>
            <a:off x="5800062" y="583763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45" name="Gerade Verbindung mit Pfeil 44"/>
          <p:cNvCxnSpPr/>
          <p:nvPr/>
        </p:nvCxnSpPr>
        <p:spPr>
          <a:xfrm flipH="1" flipV="1">
            <a:off x="5642154" y="3708278"/>
            <a:ext cx="385787" cy="219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7376530" y="2640532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EX</a:t>
            </a:r>
            <a:r>
              <a:rPr lang="de-DE" sz="1400"/>
              <a:t>: Exports</a:t>
            </a:r>
            <a:endParaRPr lang="de-DE" sz="1400" baseline="-25000" dirty="0"/>
          </a:p>
        </p:txBody>
      </p:sp>
      <p:sp>
        <p:nvSpPr>
          <p:cNvPr id="48" name="Textfeld 47"/>
          <p:cNvSpPr txBox="1"/>
          <p:nvPr/>
        </p:nvSpPr>
        <p:spPr>
          <a:xfrm>
            <a:off x="7376530" y="3100180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IM</a:t>
            </a:r>
            <a:r>
              <a:rPr lang="de-DE" sz="1400"/>
              <a:t>: Imports</a:t>
            </a:r>
            <a:endParaRPr lang="de-DE" sz="1400" baseline="-25000" dirty="0"/>
          </a:p>
        </p:txBody>
      </p:sp>
      <p:cxnSp>
        <p:nvCxnSpPr>
          <p:cNvPr id="49" name="Gerade Verbindung mit Pfeil 48"/>
          <p:cNvCxnSpPr>
            <a:stCxn id="4" idx="2"/>
          </p:cNvCxnSpPr>
          <p:nvPr/>
        </p:nvCxnSpPr>
        <p:spPr>
          <a:xfrm>
            <a:off x="5461656" y="3708278"/>
            <a:ext cx="338406" cy="2062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4" name="Rechteck 38923"/>
          <p:cNvSpPr/>
          <p:nvPr/>
        </p:nvSpPr>
        <p:spPr>
          <a:xfrm>
            <a:off x="5800062" y="4081306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EX</a:t>
            </a:r>
          </a:p>
        </p:txBody>
      </p:sp>
      <p:sp>
        <p:nvSpPr>
          <p:cNvPr id="53" name="Rechteck 52"/>
          <p:cNvSpPr/>
          <p:nvPr/>
        </p:nvSpPr>
        <p:spPr>
          <a:xfrm>
            <a:off x="5186901" y="4394499"/>
            <a:ext cx="439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IM</a:t>
            </a:r>
          </a:p>
        </p:txBody>
      </p:sp>
      <p:grpSp>
        <p:nvGrpSpPr>
          <p:cNvPr id="38929" name="Gruppieren 38928"/>
          <p:cNvGrpSpPr/>
          <p:nvPr/>
        </p:nvGrpSpPr>
        <p:grpSpPr>
          <a:xfrm>
            <a:off x="355834" y="3761509"/>
            <a:ext cx="5479213" cy="2641467"/>
            <a:chOff x="355834" y="3761509"/>
            <a:chExt cx="5479213" cy="2641467"/>
          </a:xfrm>
        </p:grpSpPr>
        <p:sp>
          <p:nvSpPr>
            <p:cNvPr id="38925" name="Freihandform 38924"/>
            <p:cNvSpPr/>
            <p:nvPr/>
          </p:nvSpPr>
          <p:spPr>
            <a:xfrm>
              <a:off x="355834" y="3761509"/>
              <a:ext cx="5345311" cy="2641467"/>
            </a:xfrm>
            <a:custGeom>
              <a:avLst/>
              <a:gdLst>
                <a:gd name="connsiteX0" fmla="*/ 454657 w 5345311"/>
                <a:gd name="connsiteY0" fmla="*/ 0 h 2641467"/>
                <a:gd name="connsiteX1" fmla="*/ 475439 w 5345311"/>
                <a:gd name="connsiteY1" fmla="*/ 2396836 h 2641467"/>
                <a:gd name="connsiteX2" fmla="*/ 5345311 w 5345311"/>
                <a:gd name="connsiteY2" fmla="*/ 2438400 h 2641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45311" h="2641467">
                  <a:moveTo>
                    <a:pt x="454657" y="0"/>
                  </a:moveTo>
                  <a:cubicBezTo>
                    <a:pt x="57493" y="995218"/>
                    <a:pt x="-339670" y="1990436"/>
                    <a:pt x="475439" y="2396836"/>
                  </a:cubicBezTo>
                  <a:cubicBezTo>
                    <a:pt x="1290548" y="2803236"/>
                    <a:pt x="3317929" y="2620818"/>
                    <a:pt x="5345311" y="243840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5" name="Gerade Verbindung mit Pfeil 54"/>
            <p:cNvCxnSpPr>
              <a:stCxn id="38925" idx="2"/>
            </p:cNvCxnSpPr>
            <p:nvPr/>
          </p:nvCxnSpPr>
          <p:spPr>
            <a:xfrm flipV="1">
              <a:off x="5701145" y="6143446"/>
              <a:ext cx="133902" cy="564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feld 59"/>
          <p:cNvSpPr txBox="1"/>
          <p:nvPr/>
        </p:nvSpPr>
        <p:spPr>
          <a:xfrm>
            <a:off x="7376530" y="3388395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NT: Net Transfer from Households to foreign countries</a:t>
            </a:r>
            <a:endParaRPr lang="de-DE" sz="1400" baseline="-25000" dirty="0"/>
          </a:p>
        </p:txBody>
      </p:sp>
      <p:sp>
        <p:nvSpPr>
          <p:cNvPr id="38930" name="Rechteck 38929"/>
          <p:cNvSpPr/>
          <p:nvPr/>
        </p:nvSpPr>
        <p:spPr>
          <a:xfrm>
            <a:off x="3562462" y="6326970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NT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786939" y="5723226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FI</a:t>
            </a:r>
            <a:endParaRPr lang="de-DE" dirty="0"/>
          </a:p>
        </p:txBody>
      </p:sp>
      <p:cxnSp>
        <p:nvCxnSpPr>
          <p:cNvPr id="63" name="Gerade Verbindung mit Pfeil 62"/>
          <p:cNvCxnSpPr/>
          <p:nvPr/>
        </p:nvCxnSpPr>
        <p:spPr>
          <a:xfrm>
            <a:off x="1070155" y="3837709"/>
            <a:ext cx="1529279" cy="188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 flipH="1">
            <a:off x="3313755" y="3681648"/>
            <a:ext cx="1999463" cy="1952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H="1">
            <a:off x="2931636" y="1418292"/>
            <a:ext cx="110789" cy="4044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/>
          <p:nvPr/>
        </p:nvCxnSpPr>
        <p:spPr>
          <a:xfrm flipV="1">
            <a:off x="3083987" y="1383215"/>
            <a:ext cx="81856" cy="4165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V="1">
            <a:off x="3141342" y="3761510"/>
            <a:ext cx="1930675" cy="1879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 flipH="1" flipV="1">
            <a:off x="1157890" y="3735989"/>
            <a:ext cx="1648758" cy="1973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/>
          <p:cNvSpPr txBox="1"/>
          <p:nvPr/>
        </p:nvSpPr>
        <p:spPr>
          <a:xfrm>
            <a:off x="7376530" y="4031952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I</a:t>
            </a:r>
            <a:r>
              <a:rPr lang="de-DE" sz="1400" baseline="-25000" dirty="0"/>
              <a:t>E</a:t>
            </a:r>
            <a:r>
              <a:rPr lang="de-DE" sz="1400"/>
              <a:t>: Investment of  Enterprises</a:t>
            </a:r>
            <a:endParaRPr lang="de-DE" sz="1400" baseline="-25000" dirty="0"/>
          </a:p>
        </p:txBody>
      </p:sp>
      <p:sp>
        <p:nvSpPr>
          <p:cNvPr id="81" name="Textfeld 80"/>
          <p:cNvSpPr txBox="1"/>
          <p:nvPr/>
        </p:nvSpPr>
        <p:spPr>
          <a:xfrm>
            <a:off x="7376530" y="4296423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I</a:t>
            </a:r>
            <a:r>
              <a:rPr lang="de-DE" sz="1400" baseline="-25000"/>
              <a:t>H</a:t>
            </a:r>
            <a:r>
              <a:rPr lang="de-DE" sz="1400"/>
              <a:t>: Investment of Households</a:t>
            </a:r>
            <a:endParaRPr lang="de-DE" sz="1400" baseline="-25000" dirty="0"/>
          </a:p>
        </p:txBody>
      </p:sp>
      <p:sp>
        <p:nvSpPr>
          <p:cNvPr id="82" name="Textfeld 81"/>
          <p:cNvSpPr txBox="1"/>
          <p:nvPr/>
        </p:nvSpPr>
        <p:spPr>
          <a:xfrm>
            <a:off x="7373641" y="4569287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err="1"/>
              <a:t>I</a:t>
            </a:r>
            <a:r>
              <a:rPr lang="de-DE" sz="1400" baseline="-25000" dirty="0" err="1"/>
              <a:t>St</a:t>
            </a:r>
            <a:r>
              <a:rPr lang="de-DE" sz="1400"/>
              <a:t>: Investment of the Government</a:t>
            </a:r>
            <a:endParaRPr lang="de-DE" sz="1400" baseline="-25000" dirty="0"/>
          </a:p>
        </p:txBody>
      </p:sp>
      <p:sp>
        <p:nvSpPr>
          <p:cNvPr id="83" name="Textfeld 82"/>
          <p:cNvSpPr txBox="1"/>
          <p:nvPr/>
        </p:nvSpPr>
        <p:spPr>
          <a:xfrm>
            <a:off x="7370752" y="4903981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S</a:t>
            </a:r>
            <a:r>
              <a:rPr lang="de-DE" sz="1400" baseline="-25000" dirty="0"/>
              <a:t>U</a:t>
            </a:r>
            <a:r>
              <a:rPr lang="de-DE" sz="1400"/>
              <a:t>: Savings of Enterprises</a:t>
            </a:r>
            <a:endParaRPr lang="de-DE" sz="1400" baseline="-25000" dirty="0"/>
          </a:p>
        </p:txBody>
      </p:sp>
      <p:sp>
        <p:nvSpPr>
          <p:cNvPr id="84" name="Textfeld 83"/>
          <p:cNvSpPr txBox="1"/>
          <p:nvPr/>
        </p:nvSpPr>
        <p:spPr>
          <a:xfrm>
            <a:off x="7376530" y="5208256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S</a:t>
            </a:r>
            <a:r>
              <a:rPr lang="de-DE" sz="1400" baseline="-25000" dirty="0"/>
              <a:t>H</a:t>
            </a:r>
            <a:r>
              <a:rPr lang="de-DE" sz="1400"/>
              <a:t>: Savings of Households</a:t>
            </a:r>
            <a:endParaRPr lang="de-DE" sz="1400" baseline="-25000" dirty="0"/>
          </a:p>
        </p:txBody>
      </p:sp>
      <p:sp>
        <p:nvSpPr>
          <p:cNvPr id="85" name="Textfeld 84"/>
          <p:cNvSpPr txBox="1"/>
          <p:nvPr/>
        </p:nvSpPr>
        <p:spPr>
          <a:xfrm>
            <a:off x="7370752" y="5511070"/>
            <a:ext cx="4692760" cy="30966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err="1"/>
              <a:t>S</a:t>
            </a:r>
            <a:r>
              <a:rPr lang="de-DE" sz="1400" baseline="-25000" dirty="0" err="1"/>
              <a:t>St</a:t>
            </a:r>
            <a:r>
              <a:rPr lang="de-DE" sz="1400"/>
              <a:t>: Savings of the Government</a:t>
            </a:r>
            <a:endParaRPr lang="de-DE" sz="1400" baseline="-25000" dirty="0"/>
          </a:p>
        </p:txBody>
      </p:sp>
      <p:sp>
        <p:nvSpPr>
          <p:cNvPr id="38942" name="Rechteck 38941"/>
          <p:cNvSpPr/>
          <p:nvPr/>
        </p:nvSpPr>
        <p:spPr>
          <a:xfrm>
            <a:off x="4006842" y="4209291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I</a:t>
            </a:r>
            <a:r>
              <a:rPr lang="de-DE" baseline="-25000" dirty="0"/>
              <a:t>E</a:t>
            </a:r>
            <a:endParaRPr lang="de-DE" dirty="0"/>
          </a:p>
        </p:txBody>
      </p:sp>
      <p:sp>
        <p:nvSpPr>
          <p:cNvPr id="87" name="Rechteck 86"/>
          <p:cNvSpPr/>
          <p:nvPr/>
        </p:nvSpPr>
        <p:spPr>
          <a:xfrm>
            <a:off x="3162780" y="2526665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I</a:t>
            </a:r>
            <a:r>
              <a:rPr lang="de-DE" baseline="-25000"/>
              <a:t>G</a:t>
            </a:r>
            <a:endParaRPr lang="de-DE" dirty="0"/>
          </a:p>
        </p:txBody>
      </p:sp>
      <p:sp>
        <p:nvSpPr>
          <p:cNvPr id="88" name="Rechteck 87"/>
          <p:cNvSpPr/>
          <p:nvPr/>
        </p:nvSpPr>
        <p:spPr>
          <a:xfrm>
            <a:off x="1825458" y="4232840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>
          <a:xfrm>
            <a:off x="4206657" y="4666821"/>
            <a:ext cx="365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S</a:t>
            </a:r>
            <a:r>
              <a:rPr lang="de-DE" baseline="-25000" dirty="0"/>
              <a:t>E</a:t>
            </a:r>
            <a:endParaRPr lang="de-DE" dirty="0"/>
          </a:p>
        </p:txBody>
      </p:sp>
      <p:sp>
        <p:nvSpPr>
          <p:cNvPr id="90" name="Rechteck 89"/>
          <p:cNvSpPr/>
          <p:nvPr/>
        </p:nvSpPr>
        <p:spPr>
          <a:xfrm>
            <a:off x="2664016" y="2679065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S</a:t>
            </a:r>
            <a:r>
              <a:rPr lang="de-DE" baseline="-25000"/>
              <a:t>G</a:t>
            </a:r>
            <a:endParaRPr lang="de-DE" dirty="0"/>
          </a:p>
        </p:txBody>
      </p:sp>
      <p:sp>
        <p:nvSpPr>
          <p:cNvPr id="91" name="Rechteck 90"/>
          <p:cNvSpPr/>
          <p:nvPr/>
        </p:nvSpPr>
        <p:spPr>
          <a:xfrm>
            <a:off x="1326694" y="438524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370752" y="5763135"/>
            <a:ext cx="4793538" cy="10104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CA:  Current accout equals by The axoim of te closed circle CA=EX-IM-NT</a:t>
            </a:r>
            <a:endParaRPr lang="de-DE" sz="1400" baseline="-25000" dirty="0"/>
          </a:p>
        </p:txBody>
      </p:sp>
      <p:cxnSp>
        <p:nvCxnSpPr>
          <p:cNvPr id="93" name="Gerade Verbindung mit Pfeil 92"/>
          <p:cNvCxnSpPr>
            <a:endCxn id="44" idx="1"/>
          </p:cNvCxnSpPr>
          <p:nvPr/>
        </p:nvCxnSpPr>
        <p:spPr>
          <a:xfrm>
            <a:off x="3222636" y="5918681"/>
            <a:ext cx="2577426" cy="10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/>
          <p:cNvSpPr/>
          <p:nvPr/>
        </p:nvSpPr>
        <p:spPr>
          <a:xfrm>
            <a:off x="3851831" y="5621992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CA=EX-IM-NT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3851831" y="521708"/>
            <a:ext cx="3499968" cy="7220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G: Government</a:t>
            </a:r>
            <a:r>
              <a:rPr lang="de-DE" sz="1400" dirty="0"/>
              <a:t> </a:t>
            </a:r>
            <a:r>
              <a:rPr lang="de-DE" sz="1400"/>
              <a:t>H: households       </a:t>
            </a:r>
            <a:r>
              <a:rPr lang="de-DE" sz="1400" dirty="0"/>
              <a:t>A</a:t>
            </a:r>
            <a:r>
              <a:rPr lang="de-DE" sz="1400"/>
              <a:t>: Overseas</a:t>
            </a:r>
            <a:endParaRPr lang="de-DE" sz="1400" dirty="0"/>
          </a:p>
          <a:p>
            <a:r>
              <a:rPr lang="de-DE" sz="1400"/>
              <a:t>                       FI: Financial institutions</a:t>
            </a:r>
            <a:endParaRPr lang="de-DE" sz="1400" dirty="0"/>
          </a:p>
          <a:p>
            <a:r>
              <a:rPr lang="de-DE" sz="1400"/>
              <a:t>                       E: Enterprises</a:t>
            </a:r>
            <a:endParaRPr lang="de-DE" sz="1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54A6369-92BB-A9B9-23E4-E643AC735002}"/>
              </a:ext>
            </a:extLst>
          </p:cNvPr>
          <p:cNvSpPr txBox="1"/>
          <p:nvPr/>
        </p:nvSpPr>
        <p:spPr>
          <a:xfrm>
            <a:off x="7378706" y="2386572"/>
            <a:ext cx="4692759" cy="3544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C</a:t>
            </a:r>
            <a:r>
              <a:rPr lang="de-DE" sz="1400" baseline="-25000"/>
              <a:t>St</a:t>
            </a:r>
            <a:r>
              <a:rPr lang="de-DE" sz="1400"/>
              <a:t>: Consumption of the Government</a:t>
            </a:r>
            <a:endParaRPr lang="de-DE" sz="1400" baseline="-25000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D4D981F4-B790-3ECC-D4CB-3968CD17E914}"/>
              </a:ext>
            </a:extLst>
          </p:cNvPr>
          <p:cNvGrpSpPr/>
          <p:nvPr/>
        </p:nvGrpSpPr>
        <p:grpSpPr>
          <a:xfrm flipH="1">
            <a:off x="3437664" y="1019078"/>
            <a:ext cx="2263480" cy="2324398"/>
            <a:chOff x="620876" y="810492"/>
            <a:chExt cx="2066908" cy="2594263"/>
          </a:xfrm>
        </p:grpSpPr>
        <p:sp>
          <p:nvSpPr>
            <p:cNvPr id="9" name="Freihandform 38913">
              <a:extLst>
                <a:ext uri="{FF2B5EF4-FFF2-40B4-BE49-F238E27FC236}">
                  <a16:creationId xmlns:a16="http://schemas.microsoft.com/office/drawing/2014/main" id="{29950A4F-9358-61DC-E6CF-D865D8EEBA41}"/>
                </a:ext>
              </a:extLst>
            </p:cNvPr>
            <p:cNvSpPr/>
            <p:nvPr/>
          </p:nvSpPr>
          <p:spPr>
            <a:xfrm>
              <a:off x="620876" y="810492"/>
              <a:ext cx="2066908" cy="2535382"/>
            </a:xfrm>
            <a:custGeom>
              <a:avLst/>
              <a:gdLst>
                <a:gd name="connsiteX0" fmla="*/ 2066908 w 2066908"/>
                <a:gd name="connsiteY0" fmla="*/ 0 h 2535382"/>
                <a:gd name="connsiteX1" fmla="*/ 265817 w 2066908"/>
                <a:gd name="connsiteY1" fmla="*/ 858982 h 2535382"/>
                <a:gd name="connsiteX2" fmla="*/ 44144 w 2066908"/>
                <a:gd name="connsiteY2" fmla="*/ 2535382 h 2535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6908" h="2535382">
                  <a:moveTo>
                    <a:pt x="2066908" y="0"/>
                  </a:moveTo>
                  <a:cubicBezTo>
                    <a:pt x="1334926" y="218209"/>
                    <a:pt x="602944" y="436418"/>
                    <a:pt x="265817" y="858982"/>
                  </a:cubicBezTo>
                  <a:cubicBezTo>
                    <a:pt x="-71310" y="1281546"/>
                    <a:pt x="-13583" y="1908464"/>
                    <a:pt x="44144" y="253538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A8BF385B-09B6-CF28-65D4-184D1FBE76FD}"/>
                </a:ext>
              </a:extLst>
            </p:cNvPr>
            <p:cNvCxnSpPr/>
            <p:nvPr/>
          </p:nvCxnSpPr>
          <p:spPr>
            <a:xfrm>
              <a:off x="642233" y="3299379"/>
              <a:ext cx="131928" cy="1053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7EDF3584-EC86-34BE-4D4B-E0DD2D5783CD}"/>
              </a:ext>
            </a:extLst>
          </p:cNvPr>
          <p:cNvSpPr/>
          <p:nvPr/>
        </p:nvSpPr>
        <p:spPr>
          <a:xfrm>
            <a:off x="5344933" y="1346341"/>
            <a:ext cx="403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C</a:t>
            </a:r>
            <a:r>
              <a:rPr lang="de-DE" baseline="-25000"/>
              <a:t>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562675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/>
              <a:t>National account system (NAS)</a:t>
            </a:r>
            <a:endParaRPr lang="de-DE"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66334" y="987198"/>
            <a:ext cx="8295271" cy="4776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de-DE" sz="2540">
                <a:solidFill>
                  <a:srgbClr val="000000"/>
                </a:solidFill>
              </a:rPr>
              <a:t>National accounts provide information to analyse the structure of economies and their development over time. They contain a wide range of statistics describing an economy in various ways. The main GDP aggregates provide an overview about key economic developments.</a:t>
            </a:r>
            <a:r>
              <a:rPr lang="de-DE" altLang="de-DE" sz="2540">
                <a:solidFill>
                  <a:srgbClr val="000000"/>
                </a:solidFill>
              </a:rPr>
              <a:t>.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540">
                <a:solidFill>
                  <a:srgbClr val="000000"/>
                </a:solidFill>
              </a:rPr>
              <a:t>Information, Forecast, international comparision</a:t>
            </a: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endParaRPr lang="de-DE" altLang="de-DE" sz="2540" dirty="0">
              <a:solidFill>
                <a:srgbClr val="000000"/>
              </a:solidFill>
            </a:endParaRPr>
          </a:p>
          <a:p>
            <a:pPr marL="414772" indent="-414772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540">
                <a:solidFill>
                  <a:srgbClr val="000000"/>
                </a:solidFill>
              </a:rPr>
              <a:t>Since 1995 NAS is standardized in the EUgilt </a:t>
            </a:r>
            <a:r>
              <a:rPr lang="de-DE" altLang="de-DE" sz="2540" dirty="0">
                <a:solidFill>
                  <a:srgbClr val="000000"/>
                </a:solidFill>
              </a:rPr>
              <a:t>für EU-Mitgliedsstaaten das Europäische System Volkswirtschaftlicher </a:t>
            </a:r>
            <a:r>
              <a:rPr lang="de-DE" altLang="de-DE" sz="2540">
                <a:solidFill>
                  <a:srgbClr val="000000"/>
                </a:solidFill>
              </a:rPr>
              <a:t>Gesamtrechnungen (</a:t>
            </a:r>
            <a:r>
              <a:rPr lang="en-US" altLang="de-DE" sz="2540">
                <a:solidFill>
                  <a:srgbClr val="000000"/>
                </a:solidFill>
              </a:rPr>
              <a:t>European System of National and Regional Accounts, ESA</a:t>
            </a:r>
            <a:r>
              <a:rPr lang="de-DE" altLang="de-DE" sz="2540">
                <a:solidFill>
                  <a:srgbClr val="000000"/>
                </a:solidFill>
              </a:rPr>
              <a:t>)</a:t>
            </a:r>
            <a:endParaRPr lang="de-DE" altLang="de-DE" sz="254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01D9A2D-A2CA-486E-B503-03385CF830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911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14646" y="116632"/>
            <a:ext cx="8928993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  <a:latin typeface="Arial"/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Room:			S 113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Street:			Friedrich-Paffrath-Straße 101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location:		26389 Wilhelmshaven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Consultation hour:	by arrangement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			or just have a look into my office!</a:t>
            </a: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</a:rPr>
              <a:t>			or Webex/Zoom …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			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2AA7FF7-62BC-4C36-A222-9B71D57B676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5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255704"/>
            <a:ext cx="12172951" cy="6505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Blanchard,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,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Mankiw/Taylor, Macroeconomics</a:t>
            </a:r>
          </a:p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Barro Macroeconomics, A Modern Approach</a:t>
            </a:r>
          </a:p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Krugman,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Burda and Wyplosz, Macroeconomics A European Text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Heijdra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Foundations of Modern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B.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Sørensen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/Hans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-Jacobsen Introducing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Advanced Macroeconomics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00E449C-B50E-40D2-B9BE-91DD8FAAB94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1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3076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9255" y="512949"/>
            <a:ext cx="8366247" cy="58321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As in every lecture you should read further. Reading different bookes gives you a deeper insight, since economics is social science and therefore, we do not have the „only truth“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Although, there are many good textbooks, I`m one the „old“ lectures who does not just take the slides of the „Mankiw“ or the „Blanchard“. I`m creating my own slides and I`ll show my point of view on Macroeconomics. Nevertheless, many things will be similar as in the standard textbooks.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 the end my content is what matters for the exam. You 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Excercises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Videos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Review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E00F71B-EC7E-451C-A403-DB31F78AF4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7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/>
          <p:cNvSpPr txBox="1"/>
          <p:nvPr/>
        </p:nvSpPr>
        <p:spPr>
          <a:xfrm>
            <a:off x="1600268" y="1"/>
            <a:ext cx="7598011" cy="50728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altLang="de-DE" sz="3629" b="1">
                <a:solidFill>
                  <a:srgbClr val="000000"/>
                </a:solidFill>
                <a:latin typeface="Sparkasse Rg" pitchFamily="34" charset="0"/>
              </a:rPr>
              <a:t>Data Sources</a:t>
            </a:r>
            <a:endParaRPr lang="de-DE" altLang="de-DE" sz="3629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60276"/>
              </p:ext>
            </p:extLst>
          </p:nvPr>
        </p:nvGraphicFramePr>
        <p:xfrm>
          <a:off x="999249" y="508687"/>
          <a:ext cx="8800048" cy="7032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0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3737">
                <a:tc>
                  <a:txBody>
                    <a:bodyPr/>
                    <a:lstStyle/>
                    <a:p>
                      <a:r>
                        <a:rPr lang="de-DE" sz="2400" u="sng"/>
                        <a:t>Institutions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3"/>
                        </a:rPr>
                        <a:t>Statistisches Bundesamt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4"/>
                        </a:rPr>
                        <a:t>Bundesbank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5"/>
                        </a:rPr>
                        <a:t>Eurostat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6"/>
                        </a:rPr>
                        <a:t>EZB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7"/>
                        </a:rPr>
                        <a:t>FED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8"/>
                        </a:rPr>
                        <a:t>BoE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9"/>
                        </a:rPr>
                        <a:t>OECD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0"/>
                        </a:rPr>
                        <a:t>IMF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11"/>
                        </a:rPr>
                        <a:t>Worldbank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2"/>
                        </a:rPr>
                        <a:t>SVR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3"/>
                        </a:rPr>
                        <a:t>BA</a:t>
                      </a:r>
                      <a:endParaRPr lang="de-DE" sz="2400" dirty="0"/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r>
                        <a:rPr lang="de-DE" sz="2400" u="sng"/>
                        <a:t>Economic scientific Institutes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4"/>
                        </a:rPr>
                        <a:t>Cesifo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5"/>
                        </a:rPr>
                        <a:t>DIW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6"/>
                        </a:rPr>
                        <a:t>IAB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7"/>
                        </a:rPr>
                        <a:t>IfW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8"/>
                        </a:rPr>
                        <a:t>IMK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9"/>
                        </a:rPr>
                        <a:t>IW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0"/>
                        </a:rPr>
                        <a:t>IWH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21"/>
                        </a:rPr>
                        <a:t>KOF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2"/>
                        </a:rPr>
                        <a:t>RWI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3"/>
                        </a:rPr>
                        <a:t>ZEW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4"/>
                        </a:rPr>
                        <a:t>Bruegel</a:t>
                      </a:r>
                      <a:endParaRPr lang="de-DE" sz="2400">
                        <a:hlinkClick r:id="rId25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5"/>
                        </a:rPr>
                        <a:t>NIESR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6"/>
                        </a:rPr>
                        <a:t>ESRI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7"/>
                        </a:rPr>
                        <a:t>NBER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8"/>
                        </a:rPr>
                        <a:t>Peterson Institue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9"/>
                        </a:rPr>
                        <a:t>Brookins Institution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</a:txBody>
                  <a:tcPr marL="82953" marR="82953" marT="41476" marB="4147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hteck 8">
            <a:extLst>
              <a:ext uri="{FF2B5EF4-FFF2-40B4-BE49-F238E27FC236}">
                <a16:creationId xmlns:a16="http://schemas.microsoft.com/office/drawing/2014/main" id="{CD521921-11BC-4778-952C-7FEFC05C667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90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367213" y="215752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Economics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615822" y="696558"/>
            <a:ext cx="91440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What is economics?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813117" y="1268846"/>
            <a:ext cx="9144000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There is no general answer:</a:t>
            </a: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 dirty="0">
                <a:solidFill>
                  <a:srgbClr val="000000"/>
                </a:solidFill>
              </a:rPr>
              <a:t>Economics </a:t>
            </a:r>
            <a:r>
              <a:rPr lang="de-DE" altLang="de-DE" sz="2400" dirty="0" err="1">
                <a:solidFill>
                  <a:srgbClr val="000000"/>
                </a:solidFill>
              </a:rPr>
              <a:t>is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what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Economists</a:t>
            </a:r>
            <a:r>
              <a:rPr lang="de-DE" altLang="de-DE" sz="2400" dirty="0">
                <a:solidFill>
                  <a:srgbClr val="000000"/>
                </a:solidFill>
              </a:rPr>
              <a:t> do! </a:t>
            </a:r>
            <a:r>
              <a:rPr lang="de-DE" altLang="de-DE" sz="2400">
                <a:solidFill>
                  <a:srgbClr val="000000"/>
                </a:solidFill>
              </a:rPr>
              <a:t>(Tautology)</a:t>
            </a: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>
                <a:solidFill>
                  <a:srgbClr val="000000"/>
                </a:solidFill>
              </a:rPr>
              <a:t>„National economics is, if poeple wonder, why they do not have any money. There are many reasons, the most meaningful reasons are the scientific ones.“ </a:t>
            </a:r>
            <a:r>
              <a:rPr lang="de-DE" altLang="de-DE" sz="2400" dirty="0">
                <a:solidFill>
                  <a:srgbClr val="000000"/>
                </a:solidFill>
              </a:rPr>
              <a:t>(</a:t>
            </a:r>
            <a:r>
              <a:rPr lang="de-DE" altLang="de-DE" sz="2400">
                <a:solidFill>
                  <a:srgbClr val="000000"/>
                </a:solidFill>
              </a:rPr>
              <a:t>Kurt Tucholsky, 1931)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C566EA3-1EC5-4DE3-B308-150C21BC64A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050535" y="204603"/>
            <a:ext cx="37988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Economics – Definitions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03555" y="666713"/>
            <a:ext cx="9144000" cy="563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economies, at both the level of individuals and of society as a whole (Krugman and Wells, 2004, p. 2).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how human beings coordinate their wants and desires, given the decision-making mechanisms, social customs, and political realities of the society (Colander, 2006a, p. 4).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how society manages its scarce resources (Mankiw, 2001, p. 4).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See in general this nice essay: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Retrospectives: On the Definition of Economics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Roger E. Backhouse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Steven G. Medema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JOURNAL OF ECONOMIC PERSPECTIVES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VOL. 23, NO. 1, WINTER 2009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(pp. 221-33)</a:t>
            </a:r>
            <a:endParaRPr lang="de-DE" altLang="de-DE" sz="1200" dirty="0">
              <a:solidFill>
                <a:srgbClr val="00000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9C254BD-7883-4073-8D7B-B49B3564BA6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14568" y="116881"/>
            <a:ext cx="8178732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>
                <a:latin typeface="Times New Roman" panose="02020603050405020304" pitchFamily="18" charset="0"/>
                <a:cs typeface="Times New Roman" panose="02020603050405020304" pitchFamily="18" charset="0"/>
              </a:rPr>
              <a:t>Economic Analysis:</a:t>
            </a:r>
            <a:endParaRPr lang="de-DE" sz="326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1634" y="861822"/>
            <a:ext cx="8197746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economic events (Diagnosis)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Model building in order to explain the economic development (Theoretical design)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Matching Theory and Reality (Evaluation)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68279" lvl="1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Forecasting the future economic development based on the evaluated models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279" lvl="1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Advisor of politicians and governments in economic issues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456CA03-37CC-4CA4-B86C-3D9E81EDFBB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43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1633</Words>
  <Application>Microsoft Office PowerPoint</Application>
  <PresentationFormat>Breitbild</PresentationFormat>
  <Paragraphs>346</Paragraphs>
  <Slides>25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Arial</vt:lpstr>
      <vt:lpstr>Calibri</vt:lpstr>
      <vt:lpstr>Sparkasse Rg</vt:lpstr>
      <vt:lpstr>Times New Roman</vt:lpstr>
      <vt:lpstr>Wingdings</vt:lpstr>
      <vt:lpstr>Office</vt:lpstr>
      <vt:lpstr>PowerPoint-Präsentation</vt:lpstr>
      <vt:lpstr>Macroeconomics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173</cp:revision>
  <cp:lastPrinted>2022-03-02T20:18:27Z</cp:lastPrinted>
  <dcterms:created xsi:type="dcterms:W3CDTF">2022-03-01T20:52:11Z</dcterms:created>
  <dcterms:modified xsi:type="dcterms:W3CDTF">2023-09-25T15:56:04Z</dcterms:modified>
</cp:coreProperties>
</file>