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1372" r:id="rId2"/>
    <p:sldId id="1435" r:id="rId3"/>
    <p:sldId id="1348" r:id="rId4"/>
    <p:sldId id="1349" r:id="rId5"/>
    <p:sldId id="1350" r:id="rId6"/>
    <p:sldId id="1351" r:id="rId7"/>
    <p:sldId id="1427" r:id="rId8"/>
    <p:sldId id="1352" r:id="rId9"/>
    <p:sldId id="1354" r:id="rId10"/>
    <p:sldId id="1355" r:id="rId11"/>
    <p:sldId id="1356" r:id="rId12"/>
    <p:sldId id="1358" r:id="rId13"/>
    <p:sldId id="1428" r:id="rId14"/>
    <p:sldId id="1359" r:id="rId15"/>
    <p:sldId id="1368" r:id="rId16"/>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8" autoAdjust="0"/>
    <p:restoredTop sz="93227" autoAdjust="0"/>
  </p:normalViewPr>
  <p:slideViewPr>
    <p:cSldViewPr snapToGrid="0">
      <p:cViewPr varScale="1">
        <p:scale>
          <a:sx n="71" d="100"/>
          <a:sy n="71" d="100"/>
        </p:scale>
        <p:origin x="2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04.12.2023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133408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706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15664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15</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4156741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6174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57305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64257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96648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7688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521025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4640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095038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140.png"/><Relationship Id="rId1" Type="http://schemas.openxmlformats.org/officeDocument/2006/relationships/slideLayout" Target="../slideLayouts/slideLayout1.xml"/><Relationship Id="rId5" Type="http://schemas.openxmlformats.org/officeDocument/2006/relationships/image" Target="../media/image170.png"/><Relationship Id="rId4" Type="http://schemas.openxmlformats.org/officeDocument/2006/relationships/image" Target="../media/image160.png"/></Relationships>
</file>

<file path=ppt/slides/_rels/slide13.xml.rels><?xml version="1.0" encoding="UTF-8" standalone="yes"?>
<Relationships xmlns="http://schemas.openxmlformats.org/package/2006/relationships"><Relationship Id="rId8" Type="http://schemas.openxmlformats.org/officeDocument/2006/relationships/image" Target="../media/image260.png"/><Relationship Id="rId13" Type="http://schemas.openxmlformats.org/officeDocument/2006/relationships/image" Target="../media/image310.png"/><Relationship Id="rId7" Type="http://schemas.openxmlformats.org/officeDocument/2006/relationships/image" Target="../media/image250.png"/><Relationship Id="rId12" Type="http://schemas.openxmlformats.org/officeDocument/2006/relationships/image" Target="../media/image300.png"/><Relationship Id="rId2" Type="http://schemas.openxmlformats.org/officeDocument/2006/relationships/image" Target="../media/image200.png"/><Relationship Id="rId1" Type="http://schemas.openxmlformats.org/officeDocument/2006/relationships/slideLayout" Target="../slideLayouts/slideLayout1.xml"/><Relationship Id="rId6" Type="http://schemas.openxmlformats.org/officeDocument/2006/relationships/image" Target="../media/image240.png"/><Relationship Id="rId11" Type="http://schemas.openxmlformats.org/officeDocument/2006/relationships/image" Target="../media/image290.png"/><Relationship Id="rId5" Type="http://schemas.openxmlformats.org/officeDocument/2006/relationships/image" Target="../media/image230.png"/><Relationship Id="rId15" Type="http://schemas.openxmlformats.org/officeDocument/2006/relationships/image" Target="../media/image59.png"/><Relationship Id="rId10" Type="http://schemas.openxmlformats.org/officeDocument/2006/relationships/image" Target="../media/image280.png"/><Relationship Id="rId4" Type="http://schemas.openxmlformats.org/officeDocument/2006/relationships/image" Target="../media/image220.png"/><Relationship Id="rId9" Type="http://schemas.openxmlformats.org/officeDocument/2006/relationships/image" Target="../media/image270.png"/><Relationship Id="rId14" Type="http://schemas.openxmlformats.org/officeDocument/2006/relationships/image" Target="../media/image320.png"/></Relationships>
</file>

<file path=ppt/slides/_rels/slide14.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64.png"/><Relationship Id="rId4" Type="http://schemas.openxmlformats.org/officeDocument/2006/relationships/image" Target="../media/image6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70.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00.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Macroeconomics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989146" y="9192"/>
            <a:ext cx="1746410" cy="437669"/>
          </a:xfrm>
          <a:prstGeom prst="rect">
            <a:avLst/>
          </a:prstGeom>
          <a:noFill/>
          <a:ln>
            <a:noFill/>
          </a:ln>
        </p:spPr>
        <p:txBody>
          <a:bodyPr vert="horz" wrap="none" lIns="81646" tIns="40823" rIns="81646" bIns="40823" anchorCtr="0" compatLnSpc="0">
            <a:spAutoFit/>
          </a:bodyPr>
          <a:lstStyle/>
          <a:p>
            <a:pPr lvl="0" hangingPunct="0">
              <a:defRPr sz="3600"/>
            </a:pPr>
            <a:r>
              <a:rPr lang="de-DE" sz="2400" b="1"/>
              <a:t>Walras´ law</a:t>
            </a:r>
            <a:endParaRPr lang="de-DE" sz="2400" dirty="0">
              <a:latin typeface="Arial" pitchFamily="18"/>
              <a:ea typeface="Droid Sans Fallback" pitchFamily="2"/>
              <a:cs typeface="Lohit Hindi" pitchFamily="2"/>
            </a:endParaRPr>
          </a:p>
        </p:txBody>
      </p:sp>
      <p:sp>
        <p:nvSpPr>
          <p:cNvPr id="4" name="Rechteck 3">
            <a:extLst>
              <a:ext uri="{FF2B5EF4-FFF2-40B4-BE49-F238E27FC236}">
                <a16:creationId xmlns:a16="http://schemas.microsoft.com/office/drawing/2014/main" id="{8D700FBD-EFD0-4BF6-8D0C-748D8480D7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876C5971-B5BC-E248-4217-E7074946EF05}"/>
              </a:ext>
            </a:extLst>
          </p:cNvPr>
          <p:cNvPicPr>
            <a:picLocks noChangeAspect="1"/>
          </p:cNvPicPr>
          <p:nvPr/>
        </p:nvPicPr>
        <p:blipFill>
          <a:blip r:embed="rId3"/>
          <a:stretch>
            <a:fillRect/>
          </a:stretch>
        </p:blipFill>
        <p:spPr>
          <a:xfrm>
            <a:off x="136829" y="760759"/>
            <a:ext cx="9023261" cy="3354041"/>
          </a:xfrm>
          <a:prstGeom prst="rect">
            <a:avLst/>
          </a:prstGeom>
        </p:spPr>
      </p:pic>
    </p:spTree>
    <p:extLst>
      <p:ext uri="{BB962C8B-B14F-4D97-AF65-F5344CB8AC3E}">
        <p14:creationId xmlns:p14="http://schemas.microsoft.com/office/powerpoint/2010/main" val="380756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827955" y="123129"/>
            <a:ext cx="6672053" cy="437669"/>
          </a:xfrm>
          <a:prstGeom prst="rect">
            <a:avLst/>
          </a:prstGeom>
          <a:noFill/>
          <a:ln>
            <a:noFill/>
          </a:ln>
        </p:spPr>
        <p:txBody>
          <a:bodyPr vert="horz" wrap="none" lIns="81646" tIns="40823" rIns="81646" bIns="40823" anchorCtr="0" compatLnSpc="0">
            <a:spAutoFit/>
          </a:bodyPr>
          <a:lstStyle/>
          <a:p>
            <a:pPr lvl="0" hangingPunct="0">
              <a:defRPr sz="3600"/>
            </a:pPr>
            <a:r>
              <a:rPr lang="de-DE" sz="2400" b="1"/>
              <a:t>Neoclassic: Say´s law and natural unemployment</a:t>
            </a:r>
            <a:endParaRPr lang="de-DE" sz="2400" b="1" dirty="0">
              <a:latin typeface="Arial" pitchFamily="18"/>
              <a:ea typeface="Droid Sans Fallback" pitchFamily="2"/>
              <a:cs typeface="Lohit Hindi" pitchFamily="2"/>
            </a:endParaRPr>
          </a:p>
        </p:txBody>
      </p:sp>
      <p:sp>
        <p:nvSpPr>
          <p:cNvPr id="4" name="Rechteck 3">
            <a:extLst>
              <a:ext uri="{FF2B5EF4-FFF2-40B4-BE49-F238E27FC236}">
                <a16:creationId xmlns:a16="http://schemas.microsoft.com/office/drawing/2014/main" id="{8CCF89FF-D2ED-4B1B-9334-A45EE782E77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F5DA498D-8F6A-2896-30CD-49C265F466A5}"/>
              </a:ext>
            </a:extLst>
          </p:cNvPr>
          <p:cNvPicPr>
            <a:picLocks noChangeAspect="1"/>
          </p:cNvPicPr>
          <p:nvPr/>
        </p:nvPicPr>
        <p:blipFill>
          <a:blip r:embed="rId3"/>
          <a:stretch>
            <a:fillRect/>
          </a:stretch>
        </p:blipFill>
        <p:spPr>
          <a:xfrm>
            <a:off x="80334" y="560798"/>
            <a:ext cx="8449790" cy="5404573"/>
          </a:xfrm>
          <a:prstGeom prst="rect">
            <a:avLst/>
          </a:prstGeom>
        </p:spPr>
      </p:pic>
    </p:spTree>
    <p:extLst>
      <p:ext uri="{BB962C8B-B14F-4D97-AF65-F5344CB8AC3E}">
        <p14:creationId xmlns:p14="http://schemas.microsoft.com/office/powerpoint/2010/main" val="3483266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a:extLst>
              <a:ext uri="{FF2B5EF4-FFF2-40B4-BE49-F238E27FC236}">
                <a16:creationId xmlns:a16="http://schemas.microsoft.com/office/drawing/2014/main" id="{0DFBC97E-FE41-4013-EAA4-67573D485C77}"/>
              </a:ext>
            </a:extLst>
          </p:cNvPr>
          <p:cNvGrpSpPr/>
          <p:nvPr/>
        </p:nvGrpSpPr>
        <p:grpSpPr>
          <a:xfrm>
            <a:off x="177448" y="991942"/>
            <a:ext cx="7828631" cy="5073578"/>
            <a:chOff x="-15591" y="1154502"/>
            <a:chExt cx="5693076" cy="3671901"/>
          </a:xfrm>
        </p:grpSpPr>
        <p:cxnSp>
          <p:nvCxnSpPr>
            <p:cNvPr id="5" name="Gerade Verbindung mit Pfeil 4"/>
            <p:cNvCxnSpPr/>
            <p:nvPr/>
          </p:nvCxnSpPr>
          <p:spPr>
            <a:xfrm>
              <a:off x="2981983" y="3014954"/>
              <a:ext cx="4550" cy="18114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V="1">
              <a:off x="2977433" y="2990348"/>
              <a:ext cx="2685866" cy="2460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51304" y="3013477"/>
              <a:ext cx="2721808" cy="1355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2986533" y="1174620"/>
              <a:ext cx="0" cy="18527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3" name="Rechteck 52"/>
                <p:cNvSpPr/>
                <p:nvPr/>
              </p:nvSpPr>
              <p:spPr>
                <a:xfrm>
                  <a:off x="-15591" y="3027468"/>
                  <a:ext cx="811248" cy="5538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l-GR" sz="1600" i="1">
                            <a:latin typeface="Cambria Math" panose="02040503050406030204" pitchFamily="18" charset="0"/>
                          </a:rPr>
                          <m:t>ω</m:t>
                        </m:r>
                        <m:r>
                          <a:rPr lang="de-DE" sz="1600" b="0" i="1" smtClean="0">
                            <a:latin typeface="Cambria Math" panose="02040503050406030204" pitchFamily="18" charset="0"/>
                          </a:rPr>
                          <m:t>=</m:t>
                        </m:r>
                        <m:f>
                          <m:fPr>
                            <m:ctrlPr>
                              <a:rPr lang="de-DE" sz="1600" i="1" smtClean="0">
                                <a:latin typeface="Cambria Math" panose="02040503050406030204" pitchFamily="18" charset="0"/>
                              </a:rPr>
                            </m:ctrlPr>
                          </m:fPr>
                          <m:num>
                            <m:r>
                              <a:rPr lang="de-DE" sz="1600" b="0" i="1" smtClean="0">
                                <a:latin typeface="Cambria Math" panose="02040503050406030204" pitchFamily="18" charset="0"/>
                              </a:rPr>
                              <m:t>𝑤</m:t>
                            </m:r>
                          </m:num>
                          <m:den>
                            <m:r>
                              <a:rPr lang="de-DE" sz="1600" b="0" i="1" smtClean="0">
                                <a:latin typeface="Cambria Math" panose="02040503050406030204" pitchFamily="18" charset="0"/>
                              </a:rPr>
                              <m:t>𝑝</m:t>
                            </m:r>
                          </m:den>
                        </m:f>
                      </m:oMath>
                    </m:oMathPara>
                  </a14:m>
                  <a:endParaRPr lang="de-DE" sz="1600" dirty="0"/>
                </a:p>
              </p:txBody>
            </p:sp>
          </mc:Choice>
          <mc:Fallback xmlns="">
            <p:sp>
              <p:nvSpPr>
                <p:cNvPr id="53" name="Rechteck 52"/>
                <p:cNvSpPr>
                  <a:spLocks noRot="1" noChangeAspect="1" noMove="1" noResize="1" noEditPoints="1" noAdjustHandles="1" noChangeArrowheads="1" noChangeShapeType="1" noTextEdit="1"/>
                </p:cNvSpPr>
                <p:nvPr/>
              </p:nvSpPr>
              <p:spPr>
                <a:xfrm>
                  <a:off x="-15591" y="3027468"/>
                  <a:ext cx="811248" cy="553870"/>
                </a:xfrm>
                <a:prstGeom prst="rect">
                  <a:avLst/>
                </a:prstGeom>
                <a:blipFill>
                  <a:blip r:embed="rId2"/>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4" name="Rechteck 53"/>
                <p:cNvSpPr/>
                <p:nvPr/>
              </p:nvSpPr>
              <p:spPr>
                <a:xfrm>
                  <a:off x="2655381" y="1154502"/>
                  <a:ext cx="392347"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oMath>
                    </m:oMathPara>
                  </a14:m>
                  <a:endParaRPr lang="de-DE" sz="2400" dirty="0"/>
                </a:p>
              </p:txBody>
            </p:sp>
          </mc:Choice>
          <mc:Fallback xmlns="">
            <p:sp>
              <p:nvSpPr>
                <p:cNvPr id="54" name="Rechteck 53"/>
                <p:cNvSpPr>
                  <a:spLocks noRot="1" noChangeAspect="1" noMove="1" noResize="1" noEditPoints="1" noAdjustHandles="1" noChangeArrowheads="1" noChangeShapeType="1" noTextEdit="1"/>
                </p:cNvSpPr>
                <p:nvPr/>
              </p:nvSpPr>
              <p:spPr>
                <a:xfrm>
                  <a:off x="2655381" y="1154502"/>
                  <a:ext cx="392347" cy="422321"/>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5283789" y="2938773"/>
                  <a:ext cx="393696"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𝑦</m:t>
                        </m:r>
                      </m:oMath>
                    </m:oMathPara>
                  </a14:m>
                  <a:endParaRPr lang="de-DE" sz="2400" dirty="0"/>
                </a:p>
              </p:txBody>
            </p:sp>
          </mc:Choice>
          <mc:Fallback xmlns="">
            <p:sp>
              <p:nvSpPr>
                <p:cNvPr id="55" name="Rechteck 54"/>
                <p:cNvSpPr>
                  <a:spLocks noRot="1" noChangeAspect="1" noMove="1" noResize="1" noEditPoints="1" noAdjustHandles="1" noChangeArrowheads="1" noChangeShapeType="1" noTextEdit="1"/>
                </p:cNvSpPr>
                <p:nvPr/>
              </p:nvSpPr>
              <p:spPr>
                <a:xfrm>
                  <a:off x="5283789" y="2938773"/>
                  <a:ext cx="393696" cy="422321"/>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Rechteck 57"/>
                <p:cNvSpPr/>
                <p:nvPr/>
              </p:nvSpPr>
              <p:spPr>
                <a:xfrm>
                  <a:off x="2643963" y="4394968"/>
                  <a:ext cx="387303"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𝐿</m:t>
                        </m:r>
                      </m:oMath>
                    </m:oMathPara>
                  </a14:m>
                  <a:endParaRPr lang="de-DE" sz="2400" dirty="0"/>
                </a:p>
              </p:txBody>
            </p:sp>
          </mc:Choice>
          <mc:Fallback xmlns="">
            <p:sp>
              <p:nvSpPr>
                <p:cNvPr id="58" name="Rechteck 57"/>
                <p:cNvSpPr>
                  <a:spLocks noRot="1" noChangeAspect="1" noMove="1" noResize="1" noEditPoints="1" noAdjustHandles="1" noChangeArrowheads="1" noChangeShapeType="1" noTextEdit="1"/>
                </p:cNvSpPr>
                <p:nvPr/>
              </p:nvSpPr>
              <p:spPr>
                <a:xfrm>
                  <a:off x="2643963" y="4394968"/>
                  <a:ext cx="387303" cy="422321"/>
                </a:xfrm>
                <a:prstGeom prst="rect">
                  <a:avLst/>
                </a:prstGeom>
                <a:blipFill>
                  <a:blip r:embed="rId5"/>
                  <a:stretch>
                    <a:fillRect/>
                  </a:stretch>
                </a:blipFill>
              </p:spPr>
              <p:txBody>
                <a:bodyPr/>
                <a:lstStyle/>
                <a:p>
                  <a:r>
                    <a:rPr lang="de-DE">
                      <a:noFill/>
                    </a:rPr>
                    <a:t> </a:t>
                  </a:r>
                </a:p>
              </p:txBody>
            </p:sp>
          </mc:Fallback>
        </mc:AlternateContent>
      </p:grpSp>
      <p:sp>
        <p:nvSpPr>
          <p:cNvPr id="60" name="Rechteck 59"/>
          <p:cNvSpPr/>
          <p:nvPr/>
        </p:nvSpPr>
        <p:spPr>
          <a:xfrm>
            <a:off x="5424315" y="3128900"/>
            <a:ext cx="149782" cy="299458"/>
          </a:xfrm>
          <a:prstGeom prst="rect">
            <a:avLst/>
          </a:prstGeom>
        </p:spPr>
        <p:txBody>
          <a:bodyPr wrap="none">
            <a:spAutoFit/>
          </a:bodyPr>
          <a:lstStyle/>
          <a:p>
            <a:endParaRPr lang="de-DE" dirty="0"/>
          </a:p>
        </p:txBody>
      </p:sp>
      <p:sp>
        <p:nvSpPr>
          <p:cNvPr id="72" name="Textfeld 71"/>
          <p:cNvSpPr txBox="1"/>
          <p:nvPr/>
        </p:nvSpPr>
        <p:spPr>
          <a:xfrm>
            <a:off x="1535008" y="43543"/>
            <a:ext cx="4039089" cy="565909"/>
          </a:xfrm>
          <a:prstGeom prst="rect">
            <a:avLst/>
          </a:prstGeom>
          <a:noFill/>
          <a:ln>
            <a:noFill/>
          </a:ln>
        </p:spPr>
        <p:txBody>
          <a:bodyPr vert="horz" wrap="none" lIns="81646" tIns="40823" rIns="81646" bIns="40823" anchorCtr="0" compatLnSpc="0">
            <a:spAutoFit/>
          </a:bodyPr>
          <a:lstStyle/>
          <a:p>
            <a:pPr lvl="0" hangingPunct="0">
              <a:defRPr sz="3600"/>
            </a:pPr>
            <a:r>
              <a:rPr lang="de-DE" sz="3266" b="1"/>
              <a:t>Neoclassical synthesis</a:t>
            </a:r>
            <a:endParaRPr lang="de-DE" sz="3266" dirty="0">
              <a:latin typeface="Arial" pitchFamily="18"/>
              <a:ea typeface="Droid Sans Fallback" pitchFamily="2"/>
              <a:cs typeface="Lohit Hindi" pitchFamily="2"/>
            </a:endParaRPr>
          </a:p>
        </p:txBody>
      </p:sp>
      <p:sp>
        <p:nvSpPr>
          <p:cNvPr id="49" name="Rechteck 48">
            <a:extLst>
              <a:ext uri="{FF2B5EF4-FFF2-40B4-BE49-F238E27FC236}">
                <a16:creationId xmlns:a16="http://schemas.microsoft.com/office/drawing/2014/main" id="{E5DFE926-27A0-4AB7-81FC-9A1D4D8319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036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mit Pfeil 4"/>
          <p:cNvCxnSpPr/>
          <p:nvPr/>
        </p:nvCxnSpPr>
        <p:spPr>
          <a:xfrm>
            <a:off x="2981983" y="3014954"/>
            <a:ext cx="4550" cy="18114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V="1">
            <a:off x="2977433" y="2990348"/>
            <a:ext cx="2685866" cy="2460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51304" y="3013477"/>
            <a:ext cx="2721808" cy="1355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2986533" y="1174620"/>
            <a:ext cx="0" cy="18527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Freihandform 14"/>
          <p:cNvSpPr/>
          <p:nvPr/>
        </p:nvSpPr>
        <p:spPr>
          <a:xfrm>
            <a:off x="3321118" y="1262748"/>
            <a:ext cx="2065787" cy="1357556"/>
          </a:xfrm>
          <a:custGeom>
            <a:avLst/>
            <a:gdLst>
              <a:gd name="connsiteX0" fmla="*/ 0 w 2882900"/>
              <a:gd name="connsiteY0" fmla="*/ 0 h 2089150"/>
              <a:gd name="connsiteX1" fmla="*/ 1149350 w 2882900"/>
              <a:gd name="connsiteY1" fmla="*/ 1511300 h 2089150"/>
              <a:gd name="connsiteX2" fmla="*/ 2882900 w 2882900"/>
              <a:gd name="connsiteY2" fmla="*/ 2089150 h 2089150"/>
              <a:gd name="connsiteX3" fmla="*/ 2882900 w 2882900"/>
              <a:gd name="connsiteY3" fmla="*/ 2089150 h 2089150"/>
            </a:gdLst>
            <a:ahLst/>
            <a:cxnLst>
              <a:cxn ang="0">
                <a:pos x="connsiteX0" y="connsiteY0"/>
              </a:cxn>
              <a:cxn ang="0">
                <a:pos x="connsiteX1" y="connsiteY1"/>
              </a:cxn>
              <a:cxn ang="0">
                <a:pos x="connsiteX2" y="connsiteY2"/>
              </a:cxn>
              <a:cxn ang="0">
                <a:pos x="connsiteX3" y="connsiteY3"/>
              </a:cxn>
            </a:cxnLst>
            <a:rect l="l" t="t" r="r" b="b"/>
            <a:pathLst>
              <a:path w="2882900" h="2089150">
                <a:moveTo>
                  <a:pt x="0" y="0"/>
                </a:moveTo>
                <a:cubicBezTo>
                  <a:pt x="334433" y="581554"/>
                  <a:pt x="668867" y="1163108"/>
                  <a:pt x="1149350" y="1511300"/>
                </a:cubicBezTo>
                <a:cubicBezTo>
                  <a:pt x="1629833" y="1859492"/>
                  <a:pt x="2882900" y="2089150"/>
                  <a:pt x="2882900" y="2089150"/>
                </a:cubicBezTo>
                <a:lnTo>
                  <a:pt x="2882900" y="208915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Freihandform 15"/>
          <p:cNvSpPr/>
          <p:nvPr/>
        </p:nvSpPr>
        <p:spPr>
          <a:xfrm>
            <a:off x="2987828" y="3021843"/>
            <a:ext cx="1641075" cy="1499099"/>
          </a:xfrm>
          <a:custGeom>
            <a:avLst/>
            <a:gdLst>
              <a:gd name="connsiteX0" fmla="*/ 0 w 3238150"/>
              <a:gd name="connsiteY0" fmla="*/ 0 h 2306972"/>
              <a:gd name="connsiteX1" fmla="*/ 1853967 w 3238150"/>
              <a:gd name="connsiteY1" fmla="*/ 713064 h 2306972"/>
              <a:gd name="connsiteX2" fmla="*/ 3238150 w 3238150"/>
              <a:gd name="connsiteY2" fmla="*/ 2306972 h 2306972"/>
              <a:gd name="connsiteX3" fmla="*/ 3238150 w 3238150"/>
              <a:gd name="connsiteY3" fmla="*/ 2306972 h 2306972"/>
            </a:gdLst>
            <a:ahLst/>
            <a:cxnLst>
              <a:cxn ang="0">
                <a:pos x="connsiteX0" y="connsiteY0"/>
              </a:cxn>
              <a:cxn ang="0">
                <a:pos x="connsiteX1" y="connsiteY1"/>
              </a:cxn>
              <a:cxn ang="0">
                <a:pos x="connsiteX2" y="connsiteY2"/>
              </a:cxn>
              <a:cxn ang="0">
                <a:pos x="connsiteX3" y="connsiteY3"/>
              </a:cxn>
            </a:cxnLst>
            <a:rect l="l" t="t" r="r" b="b"/>
            <a:pathLst>
              <a:path w="3238150" h="2306972">
                <a:moveTo>
                  <a:pt x="0" y="0"/>
                </a:moveTo>
                <a:cubicBezTo>
                  <a:pt x="657137" y="164284"/>
                  <a:pt x="1314275" y="328569"/>
                  <a:pt x="1853967" y="713064"/>
                </a:cubicBezTo>
                <a:cubicBezTo>
                  <a:pt x="2393659" y="1097559"/>
                  <a:pt x="3238150" y="2306972"/>
                  <a:pt x="3238150" y="2306972"/>
                </a:cubicBezTo>
                <a:lnTo>
                  <a:pt x="3238150" y="2306972"/>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16"/>
          <p:cNvSpPr/>
          <p:nvPr/>
        </p:nvSpPr>
        <p:spPr>
          <a:xfrm>
            <a:off x="690735" y="3174478"/>
            <a:ext cx="1960460" cy="1089338"/>
          </a:xfrm>
          <a:custGeom>
            <a:avLst/>
            <a:gdLst>
              <a:gd name="connsiteX0" fmla="*/ 2735912 w 2735912"/>
              <a:gd name="connsiteY0" fmla="*/ 0 h 1676388"/>
              <a:gd name="connsiteX1" fmla="*/ 1704066 w 2735912"/>
              <a:gd name="connsiteY1" fmla="*/ 1023457 h 1676388"/>
              <a:gd name="connsiteX2" fmla="*/ 152102 w 2735912"/>
              <a:gd name="connsiteY2" fmla="*/ 1619075 h 1676388"/>
              <a:gd name="connsiteX3" fmla="*/ 143713 w 2735912"/>
              <a:gd name="connsiteY3" fmla="*/ 1619075 h 1676388"/>
            </a:gdLst>
            <a:ahLst/>
            <a:cxnLst>
              <a:cxn ang="0">
                <a:pos x="connsiteX0" y="connsiteY0"/>
              </a:cxn>
              <a:cxn ang="0">
                <a:pos x="connsiteX1" y="connsiteY1"/>
              </a:cxn>
              <a:cxn ang="0">
                <a:pos x="connsiteX2" y="connsiteY2"/>
              </a:cxn>
              <a:cxn ang="0">
                <a:pos x="connsiteX3" y="connsiteY3"/>
              </a:cxn>
            </a:cxnLst>
            <a:rect l="l" t="t" r="r" b="b"/>
            <a:pathLst>
              <a:path w="2735912" h="1676388">
                <a:moveTo>
                  <a:pt x="2735912" y="0"/>
                </a:moveTo>
                <a:cubicBezTo>
                  <a:pt x="2435306" y="376805"/>
                  <a:pt x="2134701" y="753611"/>
                  <a:pt x="1704066" y="1023457"/>
                </a:cubicBezTo>
                <a:cubicBezTo>
                  <a:pt x="1273431" y="1293303"/>
                  <a:pt x="152102" y="1619075"/>
                  <a:pt x="152102" y="1619075"/>
                </a:cubicBezTo>
                <a:cubicBezTo>
                  <a:pt x="-107957" y="1718345"/>
                  <a:pt x="17878" y="1668710"/>
                  <a:pt x="143713" y="1619075"/>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17"/>
          <p:cNvSpPr/>
          <p:nvPr/>
        </p:nvSpPr>
        <p:spPr>
          <a:xfrm>
            <a:off x="1112313" y="3327114"/>
            <a:ext cx="1382591" cy="1013937"/>
          </a:xfrm>
          <a:custGeom>
            <a:avLst/>
            <a:gdLst>
              <a:gd name="connsiteX0" fmla="*/ 0 w 1929468"/>
              <a:gd name="connsiteY0" fmla="*/ 0 h 1560353"/>
              <a:gd name="connsiteX1" fmla="*/ 1124125 w 1929468"/>
              <a:gd name="connsiteY1" fmla="*/ 402672 h 1560353"/>
              <a:gd name="connsiteX2" fmla="*/ 1929468 w 1929468"/>
              <a:gd name="connsiteY2" fmla="*/ 1560353 h 1560353"/>
            </a:gdLst>
            <a:ahLst/>
            <a:cxnLst>
              <a:cxn ang="0">
                <a:pos x="connsiteX0" y="connsiteY0"/>
              </a:cxn>
              <a:cxn ang="0">
                <a:pos x="connsiteX1" y="connsiteY1"/>
              </a:cxn>
              <a:cxn ang="0">
                <a:pos x="connsiteX2" y="connsiteY2"/>
              </a:cxn>
            </a:cxnLst>
            <a:rect l="l" t="t" r="r" b="b"/>
            <a:pathLst>
              <a:path w="1929468" h="1560353">
                <a:moveTo>
                  <a:pt x="0" y="0"/>
                </a:moveTo>
                <a:cubicBezTo>
                  <a:pt x="401273" y="71306"/>
                  <a:pt x="802547" y="142613"/>
                  <a:pt x="1124125" y="402672"/>
                </a:cubicBezTo>
                <a:cubicBezTo>
                  <a:pt x="1445703" y="662731"/>
                  <a:pt x="1687585" y="1111542"/>
                  <a:pt x="1929468" y="15603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Freihandform 33"/>
          <p:cNvSpPr/>
          <p:nvPr/>
        </p:nvSpPr>
        <p:spPr>
          <a:xfrm>
            <a:off x="865852" y="1337401"/>
            <a:ext cx="1586973" cy="1406428"/>
          </a:xfrm>
          <a:custGeom>
            <a:avLst/>
            <a:gdLst>
              <a:gd name="connsiteX0" fmla="*/ 2214694 w 2214694"/>
              <a:gd name="connsiteY0" fmla="*/ 0 h 2164359"/>
              <a:gd name="connsiteX1" fmla="*/ 1669409 w 2214694"/>
              <a:gd name="connsiteY1" fmla="*/ 1409350 h 2164359"/>
              <a:gd name="connsiteX2" fmla="*/ 0 w 2214694"/>
              <a:gd name="connsiteY2" fmla="*/ 2164359 h 2164359"/>
            </a:gdLst>
            <a:ahLst/>
            <a:cxnLst>
              <a:cxn ang="0">
                <a:pos x="connsiteX0" y="connsiteY0"/>
              </a:cxn>
              <a:cxn ang="0">
                <a:pos x="connsiteX1" y="connsiteY1"/>
              </a:cxn>
              <a:cxn ang="0">
                <a:pos x="connsiteX2" y="connsiteY2"/>
              </a:cxn>
            </a:cxnLst>
            <a:rect l="l" t="t" r="r" b="b"/>
            <a:pathLst>
              <a:path w="2214694" h="2164359">
                <a:moveTo>
                  <a:pt x="2214694" y="0"/>
                </a:moveTo>
                <a:cubicBezTo>
                  <a:pt x="2126609" y="524312"/>
                  <a:pt x="2038525" y="1048624"/>
                  <a:pt x="1669409" y="1409350"/>
                </a:cubicBezTo>
                <a:cubicBezTo>
                  <a:pt x="1300293" y="1770077"/>
                  <a:pt x="650146" y="1967218"/>
                  <a:pt x="0" y="216435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r Verbinder 35"/>
          <p:cNvCxnSpPr/>
          <p:nvPr/>
        </p:nvCxnSpPr>
        <p:spPr>
          <a:xfrm flipH="1" flipV="1">
            <a:off x="4156871" y="1337401"/>
            <a:ext cx="13025" cy="16652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Textfeld 50"/>
              <p:cNvSpPr txBox="1"/>
              <p:nvPr/>
            </p:nvSpPr>
            <p:spPr>
              <a:xfrm>
                <a:off x="4173013" y="1139943"/>
                <a:ext cx="368769"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51" name="Textfeld 50"/>
              <p:cNvSpPr txBox="1">
                <a:spLocks noRot="1" noChangeAspect="1" noMove="1" noResize="1" noEditPoints="1" noAdjustHandles="1" noChangeArrowheads="1" noChangeShapeType="1" noTextEdit="1"/>
              </p:cNvSpPr>
              <p:nvPr/>
            </p:nvSpPr>
            <p:spPr>
              <a:xfrm>
                <a:off x="4173013" y="1139943"/>
                <a:ext cx="368769" cy="338972"/>
              </a:xfrm>
              <a:prstGeom prst="rect">
                <a:avLst/>
              </a:prstGeom>
              <a:blipFill>
                <a:blip r:embed="rId2"/>
                <a:stretch>
                  <a:fillRect l="-25000" t="-3571" r="-11667"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3" name="Rechteck 52"/>
              <p:cNvSpPr/>
              <p:nvPr/>
            </p:nvSpPr>
            <p:spPr>
              <a:xfrm>
                <a:off x="-15591" y="3027468"/>
                <a:ext cx="811248" cy="5538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l-GR" sz="1600" i="1">
                          <a:latin typeface="Cambria Math" panose="02040503050406030204" pitchFamily="18" charset="0"/>
                        </a:rPr>
                        <m:t>ω</m:t>
                      </m:r>
                      <m:r>
                        <a:rPr lang="de-DE" sz="1600" b="0" i="1" smtClean="0">
                          <a:latin typeface="Cambria Math" panose="02040503050406030204" pitchFamily="18" charset="0"/>
                        </a:rPr>
                        <m:t>=</m:t>
                      </m:r>
                      <m:f>
                        <m:fPr>
                          <m:ctrlPr>
                            <a:rPr lang="de-DE" sz="1600" i="1" smtClean="0">
                              <a:latin typeface="Cambria Math" panose="02040503050406030204" pitchFamily="18" charset="0"/>
                            </a:rPr>
                          </m:ctrlPr>
                        </m:fPr>
                        <m:num>
                          <m:r>
                            <a:rPr lang="de-DE" sz="1600" b="0" i="1" smtClean="0">
                              <a:latin typeface="Cambria Math" panose="02040503050406030204" pitchFamily="18" charset="0"/>
                            </a:rPr>
                            <m:t>𝑤</m:t>
                          </m:r>
                        </m:num>
                        <m:den>
                          <m:r>
                            <a:rPr lang="de-DE" sz="1600" b="0" i="1" smtClean="0">
                              <a:latin typeface="Cambria Math" panose="02040503050406030204" pitchFamily="18" charset="0"/>
                            </a:rPr>
                            <m:t>𝑝</m:t>
                          </m:r>
                        </m:den>
                      </m:f>
                    </m:oMath>
                  </m:oMathPara>
                </a14:m>
                <a:endParaRPr lang="de-DE" sz="1600" dirty="0"/>
              </a:p>
            </p:txBody>
          </p:sp>
        </mc:Choice>
        <mc:Fallback xmlns="">
          <p:sp>
            <p:nvSpPr>
              <p:cNvPr id="53" name="Rechteck 52"/>
              <p:cNvSpPr>
                <a:spLocks noRot="1" noChangeAspect="1" noMove="1" noResize="1" noEditPoints="1" noAdjustHandles="1" noChangeArrowheads="1" noChangeShapeType="1" noTextEdit="1"/>
              </p:cNvSpPr>
              <p:nvPr/>
            </p:nvSpPr>
            <p:spPr>
              <a:xfrm>
                <a:off x="-15591" y="3027468"/>
                <a:ext cx="811248" cy="553870"/>
              </a:xfrm>
              <a:prstGeom prst="rect">
                <a:avLst/>
              </a:prstGeom>
              <a:blipFill>
                <a:blip r:embed="rId4"/>
                <a:stretch>
                  <a:fillRect b="-444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4" name="Rechteck 53"/>
              <p:cNvSpPr/>
              <p:nvPr/>
            </p:nvSpPr>
            <p:spPr>
              <a:xfrm>
                <a:off x="2655381" y="1154502"/>
                <a:ext cx="392347"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oMath>
                  </m:oMathPara>
                </a14:m>
                <a:endParaRPr lang="de-DE" sz="2400" dirty="0"/>
              </a:p>
            </p:txBody>
          </p:sp>
        </mc:Choice>
        <mc:Fallback xmlns="">
          <p:sp>
            <p:nvSpPr>
              <p:cNvPr id="54" name="Rechteck 53"/>
              <p:cNvSpPr>
                <a:spLocks noRot="1" noChangeAspect="1" noMove="1" noResize="1" noEditPoints="1" noAdjustHandles="1" noChangeArrowheads="1" noChangeShapeType="1" noTextEdit="1"/>
              </p:cNvSpPr>
              <p:nvPr/>
            </p:nvSpPr>
            <p:spPr>
              <a:xfrm>
                <a:off x="2655381" y="1154502"/>
                <a:ext cx="392347" cy="422321"/>
              </a:xfrm>
              <a:prstGeom prst="rect">
                <a:avLst/>
              </a:prstGeom>
              <a:blipFill>
                <a:blip r:embed="rId5"/>
                <a:stretch>
                  <a:fillRect b="-20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5283789" y="2938773"/>
                <a:ext cx="393696"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𝑦</m:t>
                      </m:r>
                    </m:oMath>
                  </m:oMathPara>
                </a14:m>
                <a:endParaRPr lang="de-DE" sz="2400" dirty="0"/>
              </a:p>
            </p:txBody>
          </p:sp>
        </mc:Choice>
        <mc:Fallback xmlns="">
          <p:sp>
            <p:nvSpPr>
              <p:cNvPr id="55" name="Rechteck 54"/>
              <p:cNvSpPr>
                <a:spLocks noRot="1" noChangeAspect="1" noMove="1" noResize="1" noEditPoints="1" noAdjustHandles="1" noChangeArrowheads="1" noChangeShapeType="1" noTextEdit="1"/>
              </p:cNvSpPr>
              <p:nvPr/>
            </p:nvSpPr>
            <p:spPr>
              <a:xfrm>
                <a:off x="5283789" y="2938773"/>
                <a:ext cx="393696" cy="422321"/>
              </a:xfrm>
              <a:prstGeom prst="rect">
                <a:avLst/>
              </a:prstGeom>
              <a:blipFill>
                <a:blip r:embed="rId6"/>
                <a:stretch>
                  <a:fillRect b="-2173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Rechteck 57"/>
              <p:cNvSpPr/>
              <p:nvPr/>
            </p:nvSpPr>
            <p:spPr>
              <a:xfrm>
                <a:off x="2643963" y="4394968"/>
                <a:ext cx="387303"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𝐿</m:t>
                      </m:r>
                    </m:oMath>
                  </m:oMathPara>
                </a14:m>
                <a:endParaRPr lang="de-DE" sz="2400" dirty="0"/>
              </a:p>
            </p:txBody>
          </p:sp>
        </mc:Choice>
        <mc:Fallback xmlns="">
          <p:sp>
            <p:nvSpPr>
              <p:cNvPr id="58" name="Rechteck 57"/>
              <p:cNvSpPr>
                <a:spLocks noRot="1" noChangeAspect="1" noMove="1" noResize="1" noEditPoints="1" noAdjustHandles="1" noChangeArrowheads="1" noChangeShapeType="1" noTextEdit="1"/>
              </p:cNvSpPr>
              <p:nvPr/>
            </p:nvSpPr>
            <p:spPr>
              <a:xfrm>
                <a:off x="2643963" y="4394968"/>
                <a:ext cx="387303" cy="422321"/>
              </a:xfrm>
              <a:prstGeom prst="rect">
                <a:avLst/>
              </a:prstGeom>
              <a:blipFill>
                <a:blip r:embed="rId7"/>
                <a:stretch>
                  <a:fillRect b="-4348"/>
                </a:stretch>
              </a:blipFill>
            </p:spPr>
            <p:txBody>
              <a:bodyPr/>
              <a:lstStyle/>
              <a:p>
                <a:r>
                  <a:rPr lang="de-DE">
                    <a:noFill/>
                  </a:rPr>
                  <a:t> </a:t>
                </a:r>
              </a:p>
            </p:txBody>
          </p:sp>
        </mc:Fallback>
      </mc:AlternateContent>
      <p:sp>
        <p:nvSpPr>
          <p:cNvPr id="60" name="Rechteck 59"/>
          <p:cNvSpPr/>
          <p:nvPr/>
        </p:nvSpPr>
        <p:spPr>
          <a:xfrm>
            <a:off x="5424315" y="3128900"/>
            <a:ext cx="149782" cy="299458"/>
          </a:xfrm>
          <a:prstGeom prst="rect">
            <a:avLst/>
          </a:prstGeom>
        </p:spPr>
        <p:txBody>
          <a:bodyPr wrap="none">
            <a:spAutoFit/>
          </a:bodyPr>
          <a:lstStyle/>
          <a:p>
            <a:endParaRPr lang="de-DE" dirty="0"/>
          </a:p>
        </p:txBody>
      </p:sp>
      <mc:AlternateContent xmlns:mc="http://schemas.openxmlformats.org/markup-compatibility/2006" xmlns:a14="http://schemas.microsoft.com/office/drawing/2010/main">
        <mc:Choice Requires="a14">
          <p:sp>
            <p:nvSpPr>
              <p:cNvPr id="61" name="Textfeld 60"/>
              <p:cNvSpPr txBox="1"/>
              <p:nvPr/>
            </p:nvSpPr>
            <p:spPr>
              <a:xfrm>
                <a:off x="712050" y="4224925"/>
                <a:ext cx="331463"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61" name="Textfeld 60"/>
              <p:cNvSpPr txBox="1">
                <a:spLocks noRot="1" noChangeAspect="1" noMove="1" noResize="1" noEditPoints="1" noAdjustHandles="1" noChangeArrowheads="1" noChangeShapeType="1" noTextEdit="1"/>
              </p:cNvSpPr>
              <p:nvPr/>
            </p:nvSpPr>
            <p:spPr>
              <a:xfrm>
                <a:off x="712050" y="4224925"/>
                <a:ext cx="331463" cy="338972"/>
              </a:xfrm>
              <a:prstGeom prst="rect">
                <a:avLst/>
              </a:prstGeom>
              <a:blipFill>
                <a:blip r:embed="rId8"/>
                <a:stretch>
                  <a:fillRect l="-27778" t="-1786" r="-11111"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2" name="Textfeld 61"/>
              <p:cNvSpPr txBox="1"/>
              <p:nvPr/>
            </p:nvSpPr>
            <p:spPr>
              <a:xfrm>
                <a:off x="2101960" y="4235398"/>
                <a:ext cx="35967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𝐷</m:t>
                          </m:r>
                        </m:sup>
                      </m:sSup>
                    </m:oMath>
                  </m:oMathPara>
                </a14:m>
                <a:endParaRPr lang="de-DE" sz="2400" dirty="0"/>
              </a:p>
            </p:txBody>
          </p:sp>
        </mc:Choice>
        <mc:Fallback xmlns="">
          <p:sp>
            <p:nvSpPr>
              <p:cNvPr id="62" name="Textfeld 61"/>
              <p:cNvSpPr txBox="1">
                <a:spLocks noRot="1" noChangeAspect="1" noMove="1" noResize="1" noEditPoints="1" noAdjustHandles="1" noChangeArrowheads="1" noChangeShapeType="1" noTextEdit="1"/>
              </p:cNvSpPr>
              <p:nvPr/>
            </p:nvSpPr>
            <p:spPr>
              <a:xfrm>
                <a:off x="2101960" y="4235398"/>
                <a:ext cx="359676" cy="337857"/>
              </a:xfrm>
              <a:prstGeom prst="rect">
                <a:avLst/>
              </a:prstGeom>
              <a:blipFill>
                <a:blip r:embed="rId9"/>
                <a:stretch>
                  <a:fillRect l="-25424" r="-10169" b="-163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p:cNvSpPr txBox="1"/>
              <p:nvPr/>
            </p:nvSpPr>
            <p:spPr>
              <a:xfrm>
                <a:off x="1769574" y="1957701"/>
                <a:ext cx="399855"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𝑤</m:t>
                          </m:r>
                        </m:e>
                        <m:sup>
                          <m:r>
                            <a:rPr lang="de-DE" sz="2400" b="0" i="1" smtClean="0">
                              <a:latin typeface="Cambria Math" panose="02040503050406030204" pitchFamily="18" charset="0"/>
                            </a:rPr>
                            <m:t>∗</m:t>
                          </m:r>
                        </m:sup>
                      </m:sSup>
                    </m:oMath>
                  </m:oMathPara>
                </a14:m>
                <a:endParaRPr lang="de-DE" sz="2400" dirty="0"/>
              </a:p>
            </p:txBody>
          </p:sp>
        </mc:Choice>
        <mc:Fallback xmlns="">
          <p:sp>
            <p:nvSpPr>
              <p:cNvPr id="65" name="Textfeld 64"/>
              <p:cNvSpPr txBox="1">
                <a:spLocks noRot="1" noChangeAspect="1" noMove="1" noResize="1" noEditPoints="1" noAdjustHandles="1" noChangeArrowheads="1" noChangeShapeType="1" noTextEdit="1"/>
              </p:cNvSpPr>
              <p:nvPr/>
            </p:nvSpPr>
            <p:spPr>
              <a:xfrm>
                <a:off x="1769574" y="1957701"/>
                <a:ext cx="399855" cy="337857"/>
              </a:xfrm>
              <a:prstGeom prst="rect">
                <a:avLst/>
              </a:prstGeom>
              <a:blipFill>
                <a:blip r:embed="rId10"/>
                <a:stretch>
                  <a:fillRect l="-13636" r="-6061" b="-714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6" name="Textfeld 65"/>
              <p:cNvSpPr txBox="1"/>
              <p:nvPr/>
            </p:nvSpPr>
            <p:spPr>
              <a:xfrm>
                <a:off x="2619186" y="2251143"/>
                <a:ext cx="337562"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𝑝</m:t>
                          </m:r>
                        </m:e>
                        <m:sup>
                          <m:r>
                            <a:rPr lang="de-DE" sz="2400" b="0" i="1" smtClean="0">
                              <a:latin typeface="Cambria Math" panose="02040503050406030204" pitchFamily="18" charset="0"/>
                            </a:rPr>
                            <m:t>∗</m:t>
                          </m:r>
                        </m:sup>
                      </m:sSup>
                    </m:oMath>
                  </m:oMathPara>
                </a14:m>
                <a:endParaRPr lang="de-DE" sz="2400" dirty="0"/>
              </a:p>
            </p:txBody>
          </p:sp>
        </mc:Choice>
        <mc:Fallback xmlns="">
          <p:sp>
            <p:nvSpPr>
              <p:cNvPr id="66" name="Textfeld 65"/>
              <p:cNvSpPr txBox="1">
                <a:spLocks noRot="1" noChangeAspect="1" noMove="1" noResize="1" noEditPoints="1" noAdjustHandles="1" noChangeArrowheads="1" noChangeShapeType="1" noTextEdit="1"/>
              </p:cNvSpPr>
              <p:nvPr/>
            </p:nvSpPr>
            <p:spPr>
              <a:xfrm>
                <a:off x="2619186" y="2251143"/>
                <a:ext cx="337562" cy="337857"/>
              </a:xfrm>
              <a:prstGeom prst="rect">
                <a:avLst/>
              </a:prstGeom>
              <a:blipFill>
                <a:blip r:embed="rId11"/>
                <a:stretch>
                  <a:fillRect l="-27273" r="-7273"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8" name="Textfeld 67"/>
              <p:cNvSpPr txBox="1"/>
              <p:nvPr/>
            </p:nvSpPr>
            <p:spPr>
              <a:xfrm>
                <a:off x="2108821" y="2499379"/>
                <a:ext cx="415576" cy="4622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1400" b="0" i="1" dirty="0" smtClean="0">
                              <a:latin typeface="Cambria Math" panose="02040503050406030204" pitchFamily="18" charset="0"/>
                            </a:rPr>
                          </m:ctrlPr>
                        </m:sSupPr>
                        <m:e>
                          <m:d>
                            <m:dPr>
                              <m:ctrlPr>
                                <a:rPr lang="de-DE" sz="1400" b="0" i="1" dirty="0" smtClean="0">
                                  <a:latin typeface="Cambria Math" panose="02040503050406030204" pitchFamily="18" charset="0"/>
                                </a:rPr>
                              </m:ctrlPr>
                            </m:dPr>
                            <m:e>
                              <m:f>
                                <m:fPr>
                                  <m:ctrlPr>
                                    <a:rPr lang="de-DE" sz="1400" b="0" i="1" dirty="0" smtClean="0">
                                      <a:latin typeface="Cambria Math" panose="02040503050406030204" pitchFamily="18" charset="0"/>
                                    </a:rPr>
                                  </m:ctrlPr>
                                </m:fPr>
                                <m:num>
                                  <m:r>
                                    <a:rPr lang="de-DE" sz="1400" b="0" i="1" dirty="0" smtClean="0">
                                      <a:latin typeface="Cambria Math" panose="02040503050406030204" pitchFamily="18" charset="0"/>
                                    </a:rPr>
                                    <m:t>𝑤</m:t>
                                  </m:r>
                                </m:num>
                                <m:den>
                                  <m:r>
                                    <a:rPr lang="de-DE" sz="1400" b="0" i="1" dirty="0" smtClean="0">
                                      <a:latin typeface="Cambria Math" panose="02040503050406030204" pitchFamily="18" charset="0"/>
                                    </a:rPr>
                                    <m:t>𝑝</m:t>
                                  </m:r>
                                </m:den>
                              </m:f>
                            </m:e>
                          </m:d>
                        </m:e>
                        <m:sup>
                          <m:r>
                            <a:rPr lang="de-DE" sz="1400" b="0" i="1" dirty="0" smtClean="0">
                              <a:latin typeface="Cambria Math" panose="02040503050406030204" pitchFamily="18" charset="0"/>
                            </a:rPr>
                            <m:t>∗</m:t>
                          </m:r>
                        </m:sup>
                      </m:sSup>
                    </m:oMath>
                  </m:oMathPara>
                </a14:m>
                <a:endParaRPr lang="de-DE" sz="1400" dirty="0"/>
              </a:p>
            </p:txBody>
          </p:sp>
        </mc:Choice>
        <mc:Fallback xmlns="">
          <p:sp>
            <p:nvSpPr>
              <p:cNvPr id="68" name="Textfeld 67"/>
              <p:cNvSpPr txBox="1">
                <a:spLocks noRot="1" noChangeAspect="1" noMove="1" noResize="1" noEditPoints="1" noAdjustHandles="1" noChangeArrowheads="1" noChangeShapeType="1" noTextEdit="1"/>
              </p:cNvSpPr>
              <p:nvPr/>
            </p:nvSpPr>
            <p:spPr>
              <a:xfrm>
                <a:off x="2108821" y="2499379"/>
                <a:ext cx="415576" cy="462265"/>
              </a:xfrm>
              <a:prstGeom prst="rect">
                <a:avLst/>
              </a:prstGeom>
              <a:blipFill>
                <a:blip r:embed="rId12"/>
                <a:stretch>
                  <a:fillRect b="-789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9" name="Textfeld 68"/>
              <p:cNvSpPr txBox="1"/>
              <p:nvPr/>
            </p:nvSpPr>
            <p:spPr>
              <a:xfrm>
                <a:off x="2644131" y="3739882"/>
                <a:ext cx="30776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m:t>
                          </m:r>
                        </m:sup>
                      </m:sSup>
                    </m:oMath>
                  </m:oMathPara>
                </a14:m>
                <a:endParaRPr lang="de-DE" sz="2400" dirty="0"/>
              </a:p>
            </p:txBody>
          </p:sp>
        </mc:Choice>
        <mc:Fallback xmlns="">
          <p:sp>
            <p:nvSpPr>
              <p:cNvPr id="69" name="Textfeld 68"/>
              <p:cNvSpPr txBox="1">
                <a:spLocks noRot="1" noChangeAspect="1" noMove="1" noResize="1" noEditPoints="1" noAdjustHandles="1" noChangeArrowheads="1" noChangeShapeType="1" noTextEdit="1"/>
              </p:cNvSpPr>
              <p:nvPr/>
            </p:nvSpPr>
            <p:spPr>
              <a:xfrm>
                <a:off x="2644131" y="3739882"/>
                <a:ext cx="307766" cy="337857"/>
              </a:xfrm>
              <a:prstGeom prst="rect">
                <a:avLst/>
              </a:prstGeom>
              <a:blipFill>
                <a:blip r:embed="rId13"/>
                <a:stretch>
                  <a:fillRect l="-30000" r="-8000"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feld 75"/>
              <p:cNvSpPr txBox="1"/>
              <p:nvPr/>
            </p:nvSpPr>
            <p:spPr>
              <a:xfrm>
                <a:off x="4251033" y="3036716"/>
                <a:ext cx="345071"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m:t>
                          </m:r>
                        </m:sup>
                      </m:sSup>
                    </m:oMath>
                  </m:oMathPara>
                </a14:m>
                <a:endParaRPr lang="de-DE" sz="2400" dirty="0"/>
              </a:p>
            </p:txBody>
          </p:sp>
        </mc:Choice>
        <mc:Fallback xmlns="">
          <p:sp>
            <p:nvSpPr>
              <p:cNvPr id="76" name="Textfeld 75"/>
              <p:cNvSpPr txBox="1">
                <a:spLocks noRot="1" noChangeAspect="1" noMove="1" noResize="1" noEditPoints="1" noAdjustHandles="1" noChangeArrowheads="1" noChangeShapeType="1" noTextEdit="1"/>
              </p:cNvSpPr>
              <p:nvPr/>
            </p:nvSpPr>
            <p:spPr>
              <a:xfrm>
                <a:off x="4251033" y="3036716"/>
                <a:ext cx="345071" cy="337857"/>
              </a:xfrm>
              <a:prstGeom prst="rect">
                <a:avLst/>
              </a:prstGeom>
              <a:blipFill>
                <a:blip r:embed="rId14"/>
                <a:stretch>
                  <a:fillRect l="-26316" r="-7018" b="-35714"/>
                </a:stretch>
              </a:blipFill>
            </p:spPr>
            <p:txBody>
              <a:bodyPr/>
              <a:lstStyle/>
              <a:p>
                <a:r>
                  <a:rPr lang="de-DE">
                    <a:noFill/>
                  </a:rPr>
                  <a:t> </a:t>
                </a:r>
              </a:p>
            </p:txBody>
          </p:sp>
        </mc:Fallback>
      </mc:AlternateContent>
      <p:sp>
        <p:nvSpPr>
          <p:cNvPr id="46" name="Textfeld 45"/>
          <p:cNvSpPr txBox="1"/>
          <p:nvPr/>
        </p:nvSpPr>
        <p:spPr>
          <a:xfrm>
            <a:off x="3974504" y="865366"/>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a:t>Produktionsniveau</a:t>
            </a:r>
            <a:endParaRPr lang="de-DE" sz="1400" dirty="0"/>
          </a:p>
        </p:txBody>
      </p:sp>
      <p:sp>
        <p:nvSpPr>
          <p:cNvPr id="50" name="Textfeld 49"/>
          <p:cNvSpPr txBox="1"/>
          <p:nvPr/>
        </p:nvSpPr>
        <p:spPr>
          <a:xfrm>
            <a:off x="3904629" y="4500189"/>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a:t>Produktionsfunktion</a:t>
            </a:r>
            <a:endParaRPr lang="de-DE" sz="1400" dirty="0"/>
          </a:p>
        </p:txBody>
      </p:sp>
      <p:sp>
        <p:nvSpPr>
          <p:cNvPr id="59" name="Textfeld 58"/>
          <p:cNvSpPr txBox="1"/>
          <p:nvPr/>
        </p:nvSpPr>
        <p:spPr>
          <a:xfrm>
            <a:off x="1217161" y="4665136"/>
            <a:ext cx="1173591" cy="301606"/>
          </a:xfrm>
          <a:prstGeom prst="rect">
            <a:avLst/>
          </a:prstGeom>
          <a:noFill/>
          <a:ln>
            <a:noFill/>
          </a:ln>
        </p:spPr>
        <p:txBody>
          <a:bodyPr vert="horz" wrap="square" lIns="81646" tIns="40823" rIns="81646" bIns="40823" anchorCtr="0" compatLnSpc="0">
            <a:spAutoFit/>
          </a:bodyPr>
          <a:lstStyle/>
          <a:p>
            <a:pPr>
              <a:defRPr/>
            </a:pPr>
            <a:r>
              <a:rPr lang="de-DE" altLang="en-US" sz="1400" dirty="0"/>
              <a:t>Arbeitsmarkt</a:t>
            </a:r>
            <a:endParaRPr lang="de-DE" sz="1400" dirty="0"/>
          </a:p>
        </p:txBody>
      </p:sp>
      <p:sp>
        <p:nvSpPr>
          <p:cNvPr id="67" name="Textfeld 66"/>
          <p:cNvSpPr txBox="1"/>
          <p:nvPr/>
        </p:nvSpPr>
        <p:spPr>
          <a:xfrm>
            <a:off x="586109" y="889130"/>
            <a:ext cx="2052198" cy="301606"/>
          </a:xfrm>
          <a:prstGeom prst="rect">
            <a:avLst/>
          </a:prstGeom>
          <a:noFill/>
          <a:ln>
            <a:noFill/>
          </a:ln>
        </p:spPr>
        <p:txBody>
          <a:bodyPr vert="horz" wrap="square" lIns="81646" tIns="40823" rIns="81646" bIns="40823" anchorCtr="0" compatLnSpc="0">
            <a:spAutoFit/>
          </a:bodyPr>
          <a:lstStyle/>
          <a:p>
            <a:pPr>
              <a:defRPr/>
            </a:pPr>
            <a:r>
              <a:rPr lang="de-DE" altLang="en-US" sz="1400" dirty="0"/>
              <a:t>Preis- und Reallohnniveau</a:t>
            </a:r>
            <a:endParaRPr lang="de-DE" sz="1400" dirty="0"/>
          </a:p>
        </p:txBody>
      </p:sp>
      <p:sp>
        <p:nvSpPr>
          <p:cNvPr id="72" name="Textfeld 71"/>
          <p:cNvSpPr txBox="1"/>
          <p:nvPr/>
        </p:nvSpPr>
        <p:spPr>
          <a:xfrm>
            <a:off x="1043513" y="-47321"/>
            <a:ext cx="7633341" cy="565909"/>
          </a:xfrm>
          <a:prstGeom prst="rect">
            <a:avLst/>
          </a:prstGeom>
          <a:noFill/>
          <a:ln>
            <a:noFill/>
          </a:ln>
        </p:spPr>
        <p:txBody>
          <a:bodyPr vert="horz" wrap="none" lIns="81646" tIns="40823" rIns="81646" bIns="40823" anchorCtr="0" compatLnSpc="0">
            <a:spAutoFit/>
          </a:bodyPr>
          <a:lstStyle/>
          <a:p>
            <a:pPr lvl="0" hangingPunct="0">
              <a:defRPr sz="3600"/>
            </a:pPr>
            <a:r>
              <a:rPr lang="de-DE" sz="3266" b="1"/>
              <a:t>Neoclassical model of general equilibrium</a:t>
            </a:r>
            <a:endParaRPr lang="de-DE" sz="3266" dirty="0">
              <a:latin typeface="Arial" pitchFamily="18"/>
              <a:ea typeface="Droid Sans Fallback" pitchFamily="2"/>
              <a:cs typeface="Lohit Hindi" pitchFamily="2"/>
            </a:endParaRPr>
          </a:p>
        </p:txBody>
      </p:sp>
      <p:cxnSp>
        <p:nvCxnSpPr>
          <p:cNvPr id="87" name="Gerader Verbinder 86"/>
          <p:cNvCxnSpPr/>
          <p:nvPr/>
        </p:nvCxnSpPr>
        <p:spPr>
          <a:xfrm flipV="1">
            <a:off x="2111345" y="3726889"/>
            <a:ext cx="872913" cy="1225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Gerader Verbinder 87"/>
          <p:cNvCxnSpPr/>
          <p:nvPr/>
        </p:nvCxnSpPr>
        <p:spPr>
          <a:xfrm>
            <a:off x="2101960" y="3013477"/>
            <a:ext cx="0" cy="70496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9" name="Gerader Verbinder 88"/>
          <p:cNvCxnSpPr/>
          <p:nvPr/>
        </p:nvCxnSpPr>
        <p:spPr>
          <a:xfrm>
            <a:off x="3004932" y="3724903"/>
            <a:ext cx="1151939" cy="954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0" name="Gerader Verbinder 89"/>
          <p:cNvCxnSpPr/>
          <p:nvPr/>
        </p:nvCxnSpPr>
        <p:spPr>
          <a:xfrm>
            <a:off x="4156871" y="2990348"/>
            <a:ext cx="6512" cy="74953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2981983" y="2260305"/>
            <a:ext cx="1187913" cy="266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Gerader Verbinder 91"/>
          <p:cNvCxnSpPr/>
          <p:nvPr/>
        </p:nvCxnSpPr>
        <p:spPr>
          <a:xfrm>
            <a:off x="2108821" y="2251143"/>
            <a:ext cx="0" cy="75150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3" name="Gerader Verbinder 92"/>
          <p:cNvCxnSpPr/>
          <p:nvPr/>
        </p:nvCxnSpPr>
        <p:spPr>
          <a:xfrm>
            <a:off x="2096730" y="2241183"/>
            <a:ext cx="860360" cy="507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Rechteck 48">
            <a:extLst>
              <a:ext uri="{FF2B5EF4-FFF2-40B4-BE49-F238E27FC236}">
                <a16:creationId xmlns:a16="http://schemas.microsoft.com/office/drawing/2014/main" id="{E5DFE926-27A0-4AB7-81FC-9A1D4D8319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A8040612-5555-A235-6056-50FED552CBA0}"/>
              </a:ext>
            </a:extLst>
          </p:cNvPr>
          <p:cNvSpPr txBox="1"/>
          <p:nvPr/>
        </p:nvSpPr>
        <p:spPr>
          <a:xfrm>
            <a:off x="413760" y="866159"/>
            <a:ext cx="2133918" cy="369332"/>
          </a:xfrm>
          <a:prstGeom prst="rect">
            <a:avLst/>
          </a:prstGeom>
          <a:solidFill>
            <a:schemeClr val="bg1"/>
          </a:solidFill>
        </p:spPr>
        <p:txBody>
          <a:bodyPr wrap="none" rtlCol="0">
            <a:spAutoFit/>
          </a:bodyPr>
          <a:lstStyle/>
          <a:p>
            <a:r>
              <a:rPr lang="de-DE"/>
              <a:t> price and real wages</a:t>
            </a:r>
          </a:p>
        </p:txBody>
      </p:sp>
      <p:sp>
        <p:nvSpPr>
          <p:cNvPr id="3" name="Textfeld 2">
            <a:extLst>
              <a:ext uri="{FF2B5EF4-FFF2-40B4-BE49-F238E27FC236}">
                <a16:creationId xmlns:a16="http://schemas.microsoft.com/office/drawing/2014/main" id="{3CFABAD4-7DF4-58CB-4611-8B6048E72B37}"/>
              </a:ext>
            </a:extLst>
          </p:cNvPr>
          <p:cNvSpPr txBox="1"/>
          <p:nvPr/>
        </p:nvSpPr>
        <p:spPr>
          <a:xfrm>
            <a:off x="3689160" y="778767"/>
            <a:ext cx="2108269" cy="369332"/>
          </a:xfrm>
          <a:prstGeom prst="rect">
            <a:avLst/>
          </a:prstGeom>
          <a:solidFill>
            <a:schemeClr val="bg1"/>
          </a:solidFill>
        </p:spPr>
        <p:txBody>
          <a:bodyPr wrap="none" rtlCol="0">
            <a:spAutoFit/>
          </a:bodyPr>
          <a:lstStyle/>
          <a:p>
            <a:r>
              <a:rPr lang="de-DE"/>
              <a:t> production               </a:t>
            </a:r>
          </a:p>
        </p:txBody>
      </p:sp>
      <p:sp>
        <p:nvSpPr>
          <p:cNvPr id="6" name="Textfeld 5">
            <a:extLst>
              <a:ext uri="{FF2B5EF4-FFF2-40B4-BE49-F238E27FC236}">
                <a16:creationId xmlns:a16="http://schemas.microsoft.com/office/drawing/2014/main" id="{4587B458-4905-C870-13AD-7BDB5249A199}"/>
              </a:ext>
            </a:extLst>
          </p:cNvPr>
          <p:cNvSpPr txBox="1"/>
          <p:nvPr/>
        </p:nvSpPr>
        <p:spPr>
          <a:xfrm>
            <a:off x="3808365" y="4500189"/>
            <a:ext cx="2024913" cy="369332"/>
          </a:xfrm>
          <a:prstGeom prst="rect">
            <a:avLst/>
          </a:prstGeom>
          <a:solidFill>
            <a:schemeClr val="bg1"/>
          </a:solidFill>
        </p:spPr>
        <p:txBody>
          <a:bodyPr wrap="none" rtlCol="0">
            <a:spAutoFit/>
          </a:bodyPr>
          <a:lstStyle/>
          <a:p>
            <a:r>
              <a:rPr lang="de-DE"/>
              <a:t>Production function</a:t>
            </a:r>
          </a:p>
        </p:txBody>
      </p:sp>
      <p:sp>
        <p:nvSpPr>
          <p:cNvPr id="7" name="Textfeld 6">
            <a:extLst>
              <a:ext uri="{FF2B5EF4-FFF2-40B4-BE49-F238E27FC236}">
                <a16:creationId xmlns:a16="http://schemas.microsoft.com/office/drawing/2014/main" id="{B4639C69-502D-31C5-65CE-12A63DD1DFD1}"/>
              </a:ext>
            </a:extLst>
          </p:cNvPr>
          <p:cNvSpPr txBox="1"/>
          <p:nvPr/>
        </p:nvSpPr>
        <p:spPr>
          <a:xfrm>
            <a:off x="948199" y="4664330"/>
            <a:ext cx="1377300" cy="369332"/>
          </a:xfrm>
          <a:prstGeom prst="rect">
            <a:avLst/>
          </a:prstGeom>
          <a:solidFill>
            <a:schemeClr val="bg1"/>
          </a:solidFill>
        </p:spPr>
        <p:txBody>
          <a:bodyPr wrap="none" rtlCol="0">
            <a:spAutoFit/>
          </a:bodyPr>
          <a:lstStyle/>
          <a:p>
            <a:r>
              <a:rPr lang="de-DE"/>
              <a:t>Labormarket</a:t>
            </a:r>
          </a:p>
        </p:txBody>
      </p:sp>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id="{1B961FE4-AE06-D79C-8C0B-7E2B16084711}"/>
                  </a:ext>
                </a:extLst>
              </p:cNvPr>
              <p:cNvSpPr txBox="1"/>
              <p:nvPr/>
            </p:nvSpPr>
            <p:spPr>
              <a:xfrm>
                <a:off x="5480637" y="2316127"/>
                <a:ext cx="157767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𝐷</m:t>
                          </m:r>
                        </m:sup>
                      </m:sSup>
                      <m:r>
                        <a:rPr lang="de-DE" sz="2400" b="0" i="1" smtClean="0">
                          <a:latin typeface="Cambria Math" panose="02040503050406030204" pitchFamily="18" charset="0"/>
                        </a:rPr>
                        <m:t>(</m:t>
                      </m:r>
                      <m:r>
                        <a:rPr lang="de-DE" sz="2400" b="0" i="1" smtClean="0">
                          <a:latin typeface="Cambria Math" panose="02040503050406030204" pitchFamily="18" charset="0"/>
                        </a:rPr>
                        <m:t>𝑝</m:t>
                      </m:r>
                      <m:r>
                        <a:rPr lang="de-DE" sz="2400" b="0" i="1" smtClean="0">
                          <a:latin typeface="Cambria Math" panose="02040503050406030204" pitchFamily="18" charset="0"/>
                        </a:rPr>
                        <m:t>,</m:t>
                      </m:r>
                      <m:r>
                        <a:rPr lang="de-DE" sz="2400" b="0" i="1" smtClean="0">
                          <a:latin typeface="Cambria Math" panose="02040503050406030204" pitchFamily="18" charset="0"/>
                        </a:rPr>
                        <m:t>𝐺</m:t>
                      </m:r>
                      <m:r>
                        <a:rPr lang="de-DE" sz="2400" b="0" i="1" smtClean="0">
                          <a:latin typeface="Cambria Math" panose="02040503050406030204" pitchFamily="18" charset="0"/>
                        </a:rPr>
                        <m:t>,</m:t>
                      </m:r>
                      <m:r>
                        <a:rPr lang="de-DE" sz="2400" b="0" i="1" smtClean="0">
                          <a:latin typeface="Cambria Math" panose="02040503050406030204" pitchFamily="18" charset="0"/>
                        </a:rPr>
                        <m:t>𝑀</m:t>
                      </m:r>
                      <m:r>
                        <a:rPr lang="de-DE" sz="2400" b="0" i="1" smtClean="0">
                          <a:latin typeface="Cambria Math" panose="02040503050406030204" pitchFamily="18" charset="0"/>
                        </a:rPr>
                        <m:t>)</m:t>
                      </m:r>
                    </m:oMath>
                  </m:oMathPara>
                </a14:m>
                <a:endParaRPr lang="de-DE" sz="2400" dirty="0"/>
              </a:p>
            </p:txBody>
          </p:sp>
        </mc:Choice>
        <mc:Fallback xmlns="">
          <p:sp>
            <p:nvSpPr>
              <p:cNvPr id="9" name="Textfeld 8">
                <a:extLst>
                  <a:ext uri="{FF2B5EF4-FFF2-40B4-BE49-F238E27FC236}">
                    <a16:creationId xmlns:a16="http://schemas.microsoft.com/office/drawing/2014/main" id="{1B961FE4-AE06-D79C-8C0B-7E2B16084711}"/>
                  </a:ext>
                </a:extLst>
              </p:cNvPr>
              <p:cNvSpPr txBox="1">
                <a:spLocks noRot="1" noChangeAspect="1" noMove="1" noResize="1" noEditPoints="1" noAdjustHandles="1" noChangeArrowheads="1" noChangeShapeType="1" noTextEdit="1"/>
              </p:cNvSpPr>
              <p:nvPr/>
            </p:nvSpPr>
            <p:spPr>
              <a:xfrm>
                <a:off x="5480637" y="2316127"/>
                <a:ext cx="1577676" cy="369332"/>
              </a:xfrm>
              <a:prstGeom prst="rect">
                <a:avLst/>
              </a:prstGeom>
              <a:blipFill>
                <a:blip r:embed="rId15"/>
                <a:stretch>
                  <a:fillRect l="-4247" r="-6178" b="-34426"/>
                </a:stretch>
              </a:blipFill>
            </p:spPr>
            <p:txBody>
              <a:bodyPr/>
              <a:lstStyle/>
              <a:p>
                <a:r>
                  <a:rPr lang="de-DE">
                    <a:noFill/>
                  </a:rPr>
                  <a:t> </a:t>
                </a:r>
              </a:p>
            </p:txBody>
          </p:sp>
        </mc:Fallback>
      </mc:AlternateContent>
    </p:spTree>
    <p:extLst>
      <p:ext uri="{BB962C8B-B14F-4D97-AF65-F5344CB8AC3E}">
        <p14:creationId xmlns:p14="http://schemas.microsoft.com/office/powerpoint/2010/main" val="302096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9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9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9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34" grpId="0" animBg="1"/>
      <p:bldP spid="51" grpId="0"/>
      <p:bldP spid="53" grpId="0"/>
      <p:bldP spid="54" grpId="0"/>
      <p:bldP spid="55" grpId="0"/>
      <p:bldP spid="58" grpId="0"/>
      <p:bldP spid="61" grpId="0"/>
      <p:bldP spid="62" grpId="0"/>
      <p:bldP spid="65" grpId="0"/>
      <p:bldP spid="66" grpId="0"/>
      <p:bldP spid="68" grpId="0"/>
      <p:bldP spid="69" grpId="0"/>
      <p:bldP spid="76" grpId="0"/>
      <p:bldP spid="46" grpId="0"/>
      <p:bldP spid="50" grpId="0"/>
      <p:bldP spid="59" grpId="0"/>
      <p:bldP spid="67"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259555" y="41486"/>
            <a:ext cx="9692303" cy="565909"/>
          </a:xfrm>
          <a:prstGeom prst="rect">
            <a:avLst/>
          </a:prstGeom>
          <a:noFill/>
          <a:ln>
            <a:noFill/>
          </a:ln>
        </p:spPr>
        <p:txBody>
          <a:bodyPr vert="horz" wrap="none" lIns="81646" tIns="40823" rIns="81646" bIns="40823" anchorCtr="0" compatLnSpc="0">
            <a:spAutoFit/>
          </a:bodyPr>
          <a:lstStyle/>
          <a:p>
            <a:pPr lvl="0" hangingPunct="0">
              <a:defRPr sz="3600"/>
            </a:pPr>
            <a:r>
              <a:rPr lang="de-DE" sz="3266" b="1"/>
              <a:t>Monetary and Fiscal policy in the Neocalssical theory</a:t>
            </a:r>
            <a:endParaRPr lang="de-DE" sz="3266" dirty="0">
              <a:latin typeface="Arial"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4" name="Textfeld 3"/>
              <p:cNvSpPr txBox="1"/>
              <p:nvPr/>
            </p:nvSpPr>
            <p:spPr>
              <a:xfrm>
                <a:off x="81643" y="673401"/>
                <a:ext cx="11968843" cy="884009"/>
              </a:xfrm>
              <a:prstGeom prst="rect">
                <a:avLst/>
              </a:prstGeom>
              <a:noFill/>
              <a:ln>
                <a:noFill/>
              </a:ln>
            </p:spPr>
            <p:txBody>
              <a:bodyPr vert="horz" wrap="square" lIns="81646" tIns="40823" rIns="81646" bIns="40823" anchorCtr="0" compatLnSpc="0">
                <a:spAutoFit/>
              </a:bodyPr>
              <a:lstStyle/>
              <a:p>
                <a:r>
                  <a:rPr lang="de-DE"/>
                  <a:t>In the neocalssical theory monetary and fiscal policy have ultimately no effect on real variables since the production level </a:t>
                </a:r>
                <a:r>
                  <a:rPr lang="de-DE" err="1"/>
                  <a:t>y</a:t>
                </a:r>
                <a:r>
                  <a:rPr lang="de-DE" baseline="30000" err="1"/>
                  <a:t>S</a:t>
                </a:r>
                <a:r>
                  <a:rPr lang="de-DE"/>
                  <a:t> depends only on the framework conditions of the economy. Thus only the production function and preferences of households are relevant. Whilst this framework is not change production level</a:t>
                </a:r>
                <a:r>
                  <a:rPr lang="en-US" altLang="en-US"/>
                  <a:t> </a:t>
                </a:r>
                <a:r>
                  <a:rPr lang="en-US" altLang="en-US" dirty="0"/>
                  <a:t>y</a:t>
                </a:r>
                <a:r>
                  <a:rPr lang="en-US" altLang="en-US"/>
                  <a:t>* and real wage </a:t>
                </a:r>
                <a14:m>
                  <m:oMath xmlns:m="http://schemas.openxmlformats.org/officeDocument/2006/math">
                    <m:r>
                      <m:rPr>
                        <m:sty m:val="p"/>
                      </m:rPr>
                      <a:rPr lang="el-GR" i="1">
                        <a:latin typeface="Cambria Math" panose="02040503050406030204" pitchFamily="18" charset="0"/>
                      </a:rPr>
                      <m:t>ω</m:t>
                    </m:r>
                  </m:oMath>
                </a14:m>
                <a:r>
                  <a:rPr lang="en-US" altLang="en-US"/>
                  <a:t>* stays unchanged.</a:t>
                </a:r>
                <a:endParaRPr lang="de-DE" altLang="en-US" dirty="0"/>
              </a:p>
            </p:txBody>
          </p:sp>
        </mc:Choice>
        <mc:Fallback xmlns="">
          <p:sp>
            <p:nvSpPr>
              <p:cNvPr id="4" name="Textfeld 3"/>
              <p:cNvSpPr txBox="1">
                <a:spLocks noRot="1" noChangeAspect="1" noMove="1" noResize="1" noEditPoints="1" noAdjustHandles="1" noChangeArrowheads="1" noChangeShapeType="1" noTextEdit="1"/>
              </p:cNvSpPr>
              <p:nvPr/>
            </p:nvSpPr>
            <p:spPr>
              <a:xfrm>
                <a:off x="81643" y="673401"/>
                <a:ext cx="11968843" cy="884009"/>
              </a:xfrm>
              <a:prstGeom prst="rect">
                <a:avLst/>
              </a:prstGeom>
              <a:blipFill>
                <a:blip r:embed="rId3"/>
                <a:stretch>
                  <a:fillRect l="-458" t="-11034" r="-611" b="-10345"/>
                </a:stretch>
              </a:blipFill>
              <a:ln>
                <a:no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 name="Textfeld 5"/>
              <p:cNvSpPr txBox="1"/>
              <p:nvPr/>
            </p:nvSpPr>
            <p:spPr>
              <a:xfrm>
                <a:off x="0" y="2135695"/>
                <a:ext cx="12192000" cy="884009"/>
              </a:xfrm>
              <a:prstGeom prst="rect">
                <a:avLst/>
              </a:prstGeom>
              <a:noFill/>
              <a:ln>
                <a:noFill/>
              </a:ln>
            </p:spPr>
            <p:txBody>
              <a:bodyPr vert="horz" wrap="square" lIns="81646" tIns="40823" rIns="81646" bIns="40823" anchorCtr="0" compatLnSpc="0">
                <a:spAutoFit/>
              </a:bodyPr>
              <a:lstStyle/>
              <a:p>
                <a:r>
                  <a:rPr lang="de-DE" b="1"/>
                  <a:t>Monetary policy: </a:t>
                </a:r>
                <a:r>
                  <a:rPr lang="de-DE"/>
                  <a:t>An increase of the amount of money shifts the curve of the camebridge equation to the leftand thus price level is increased 1:1. Therefore an increased amount of money increases nominal wages, but this increase is totally absorbed by the increase of price implying, that real wages  </a:t>
                </a:r>
                <a14:m>
                  <m:oMath xmlns:m="http://schemas.openxmlformats.org/officeDocument/2006/math">
                    <m:r>
                      <m:rPr>
                        <m:sty m:val="p"/>
                      </m:rPr>
                      <a:rPr lang="el-GR" i="1">
                        <a:latin typeface="Cambria Math" panose="02040503050406030204" pitchFamily="18" charset="0"/>
                      </a:rPr>
                      <m:t>ω</m:t>
                    </m:r>
                  </m:oMath>
                </a14:m>
                <a:r>
                  <a:rPr lang="en-US" altLang="en-US" dirty="0"/>
                  <a:t>* </a:t>
                </a:r>
                <a:r>
                  <a:rPr lang="de-DE"/>
                  <a:t>are not changed and so the level of output</a:t>
                </a:r>
                <a:r>
                  <a:rPr lang="en-US" altLang="en-US"/>
                  <a:t> y*</a:t>
                </a:r>
                <a:endParaRPr lang="de-DE" dirty="0"/>
              </a:p>
            </p:txBody>
          </p:sp>
        </mc:Choice>
        <mc:Fallback xmlns="">
          <p:sp>
            <p:nvSpPr>
              <p:cNvPr id="6" name="Textfeld 5"/>
              <p:cNvSpPr txBox="1">
                <a:spLocks noRot="1" noChangeAspect="1" noMove="1" noResize="1" noEditPoints="1" noAdjustHandles="1" noChangeArrowheads="1" noChangeShapeType="1" noTextEdit="1"/>
              </p:cNvSpPr>
              <p:nvPr/>
            </p:nvSpPr>
            <p:spPr>
              <a:xfrm>
                <a:off x="0" y="2135695"/>
                <a:ext cx="12192000" cy="884009"/>
              </a:xfrm>
              <a:prstGeom prst="rect">
                <a:avLst/>
              </a:prstGeom>
              <a:blipFill>
                <a:blip r:embed="rId4"/>
                <a:stretch>
                  <a:fillRect l="-450" t="-3448" r="-800" b="-10345"/>
                </a:stretch>
              </a:blipFill>
              <a:ln>
                <a:no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Textfeld 6"/>
              <p:cNvSpPr txBox="1"/>
              <p:nvPr/>
            </p:nvSpPr>
            <p:spPr>
              <a:xfrm>
                <a:off x="103413" y="3251480"/>
                <a:ext cx="11968843" cy="878815"/>
              </a:xfrm>
              <a:prstGeom prst="rect">
                <a:avLst/>
              </a:prstGeom>
              <a:noFill/>
              <a:ln>
                <a:noFill/>
              </a:ln>
            </p:spPr>
            <p:txBody>
              <a:bodyPr vert="horz" wrap="square" lIns="81646" tIns="40823" rIns="81646" bIns="40823" anchorCtr="0" compatLnSpc="0">
                <a:spAutoFit/>
              </a:bodyPr>
              <a:lstStyle/>
              <a:p>
                <a:r>
                  <a:rPr lang="de-DE" b="1"/>
                  <a:t>Fiscal policy: </a:t>
                </a:r>
                <a:r>
                  <a:rPr lang="de-DE"/>
                  <a:t>Increased governement expenditure increases the demand for goods in general. Enterprises can react via an increase of quantity and prices. This time in opposite to Keynes prices are fully flexible and therefore additional demand is totally absorbed by an increase of prices and again that real wages  </a:t>
                </a:r>
                <a14:m>
                  <m:oMath xmlns:m="http://schemas.openxmlformats.org/officeDocument/2006/math">
                    <m:r>
                      <m:rPr>
                        <m:sty m:val="p"/>
                      </m:rPr>
                      <a:rPr lang="el-GR" i="1">
                        <a:latin typeface="Cambria Math" panose="02040503050406030204" pitchFamily="18" charset="0"/>
                      </a:rPr>
                      <m:t>ω</m:t>
                    </m:r>
                  </m:oMath>
                </a14:m>
                <a:r>
                  <a:rPr lang="en-US" altLang="en-US" dirty="0"/>
                  <a:t>* </a:t>
                </a:r>
                <a:r>
                  <a:rPr lang="de-DE"/>
                  <a:t>are not changed and so the level of output</a:t>
                </a:r>
                <a:r>
                  <a:rPr lang="en-US" altLang="en-US"/>
                  <a:t> y*</a:t>
                </a:r>
                <a:endParaRPr lang="de-DE" dirty="0"/>
              </a:p>
            </p:txBody>
          </p:sp>
        </mc:Choice>
        <mc:Fallback xmlns="">
          <p:sp>
            <p:nvSpPr>
              <p:cNvPr id="7" name="Textfeld 6"/>
              <p:cNvSpPr txBox="1">
                <a:spLocks noRot="1" noChangeAspect="1" noMove="1" noResize="1" noEditPoints="1" noAdjustHandles="1" noChangeArrowheads="1" noChangeShapeType="1" noTextEdit="1"/>
              </p:cNvSpPr>
              <p:nvPr/>
            </p:nvSpPr>
            <p:spPr>
              <a:xfrm>
                <a:off x="103413" y="3251480"/>
                <a:ext cx="11968843" cy="878815"/>
              </a:xfrm>
              <a:prstGeom prst="rect">
                <a:avLst/>
              </a:prstGeom>
              <a:blipFill>
                <a:blip r:embed="rId5"/>
                <a:stretch>
                  <a:fillRect l="-458" t="-3448" b="-10345"/>
                </a:stretch>
              </a:blipFill>
              <a:ln>
                <a:noFill/>
              </a:ln>
            </p:spPr>
            <p:txBody>
              <a:bodyPr/>
              <a:lstStyle/>
              <a:p>
                <a:r>
                  <a:rPr lang="de-DE">
                    <a:noFill/>
                  </a:rPr>
                  <a:t> </a:t>
                </a:r>
              </a:p>
            </p:txBody>
          </p:sp>
        </mc:Fallback>
      </mc:AlternateContent>
      <p:sp>
        <p:nvSpPr>
          <p:cNvPr id="9" name="Rechteck 8">
            <a:extLst>
              <a:ext uri="{FF2B5EF4-FFF2-40B4-BE49-F238E27FC236}">
                <a16:creationId xmlns:a16="http://schemas.microsoft.com/office/drawing/2014/main" id="{5A4DE060-DAA8-4E93-A083-A9D978C081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7604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2652823" y="893"/>
            <a:ext cx="737541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Neoclassical and Keynesian theory </a:t>
            </a:r>
            <a:endParaRPr lang="de-DE" sz="2400" b="1" dirty="0">
              <a:solidFill>
                <a:srgbClr val="000000"/>
              </a:solidFill>
              <a:latin typeface="Sparkasse Rg" pitchFamily="34" charset="0"/>
            </a:endParaRPr>
          </a:p>
        </p:txBody>
      </p:sp>
      <p:sp>
        <p:nvSpPr>
          <p:cNvPr id="6" name="Textfeld 5"/>
          <p:cNvSpPr txBox="1"/>
          <p:nvPr/>
        </p:nvSpPr>
        <p:spPr>
          <a:xfrm>
            <a:off x="130392" y="410614"/>
            <a:ext cx="11968843" cy="3724274"/>
          </a:xfrm>
          <a:prstGeom prst="rect">
            <a:avLst/>
          </a:prstGeom>
          <a:noFill/>
          <a:ln>
            <a:noFill/>
          </a:ln>
        </p:spPr>
        <p:txBody>
          <a:bodyPr vert="horz" wrap="square" lIns="81646" tIns="40823" rIns="81646" bIns="40823" anchorCtr="0" compatLnSpc="0">
            <a:spAutoFit/>
          </a:bodyPr>
          <a:lstStyle/>
          <a:p>
            <a:r>
              <a:rPr lang="de-DE" sz="1900">
                <a:solidFill>
                  <a:srgbClr val="000000"/>
                </a:solidFill>
              </a:rPr>
              <a:t>In the short run an impulse via fiscal policy can work, since in practice prices are not fully flexible. But in the long run prices will change and artificially stimulated demand will be absorbed via an price level increase.</a:t>
            </a:r>
            <a:endParaRPr lang="de-DE" sz="1900" dirty="0">
              <a:solidFill>
                <a:srgbClr val="000000"/>
              </a:solidFill>
            </a:endParaRPr>
          </a:p>
          <a:p>
            <a:endParaRPr lang="de-DE" sz="1900" dirty="0">
              <a:solidFill>
                <a:srgbClr val="000000"/>
              </a:solidFill>
            </a:endParaRPr>
          </a:p>
          <a:p>
            <a:r>
              <a:rPr lang="de-DE" sz="1900">
                <a:solidFill>
                  <a:srgbClr val="000000"/>
                </a:solidFill>
              </a:rPr>
              <a:t>A similar reasoning is seein case of monetary policy. An induced increase of the amount of money channeled byreduced interest rates can stimulated investment if prices are rigid in the short run. But in the long rund will become flexible and adjust and thus the stimulus will be absorbed by anincreasing price level.</a:t>
            </a:r>
            <a:endParaRPr lang="de-DE" sz="1900" dirty="0">
              <a:solidFill>
                <a:srgbClr val="000000"/>
              </a:solidFill>
            </a:endParaRPr>
          </a:p>
          <a:p>
            <a:endParaRPr lang="de-DE" sz="1900" dirty="0">
              <a:solidFill>
                <a:srgbClr val="000000"/>
              </a:solidFill>
            </a:endParaRPr>
          </a:p>
          <a:p>
            <a:r>
              <a:rPr lang="de-DE" sz="1900">
                <a:solidFill>
                  <a:srgbClr val="000000"/>
                </a:solidFill>
              </a:rPr>
              <a:t>In general, we have:  </a:t>
            </a:r>
            <a:endParaRPr lang="de-DE" sz="1900" dirty="0">
              <a:solidFill>
                <a:srgbClr val="000000"/>
              </a:solidFill>
            </a:endParaRPr>
          </a:p>
          <a:p>
            <a:endParaRPr lang="de-DE" sz="1900" dirty="0">
              <a:solidFill>
                <a:srgbClr val="000000"/>
              </a:solidFill>
            </a:endParaRPr>
          </a:p>
          <a:p>
            <a:r>
              <a:rPr lang="de-DE" sz="1900" dirty="0">
                <a:solidFill>
                  <a:srgbClr val="000000"/>
                </a:solidFill>
              </a:rPr>
              <a:t>→ Keynes</a:t>
            </a:r>
            <a:r>
              <a:rPr lang="de-DE" sz="1900">
                <a:solidFill>
                  <a:srgbClr val="000000"/>
                </a:solidFill>
              </a:rPr>
              <a:t>: short run</a:t>
            </a:r>
            <a:endParaRPr lang="de-DE" sz="1900" dirty="0">
              <a:solidFill>
                <a:srgbClr val="000000"/>
              </a:solidFill>
            </a:endParaRPr>
          </a:p>
          <a:p>
            <a:endParaRPr lang="de-DE" sz="1900" dirty="0">
              <a:solidFill>
                <a:srgbClr val="000000"/>
              </a:solidFill>
            </a:endParaRPr>
          </a:p>
          <a:p>
            <a:r>
              <a:rPr lang="de-DE" sz="1900">
                <a:solidFill>
                  <a:srgbClr val="000000"/>
                </a:solidFill>
              </a:rPr>
              <a:t>→ Neoclassic: long </a:t>
            </a:r>
            <a:r>
              <a:rPr lang="de-DE" sz="1900" dirty="0">
                <a:solidFill>
                  <a:srgbClr val="000000"/>
                </a:solidFill>
              </a:rPr>
              <a:t>Frist</a:t>
            </a:r>
          </a:p>
          <a:p>
            <a:endParaRPr lang="de-DE" sz="1900" dirty="0">
              <a:solidFill>
                <a:srgbClr val="000000"/>
              </a:solidFill>
            </a:endParaRPr>
          </a:p>
        </p:txBody>
      </p:sp>
      <p:sp>
        <p:nvSpPr>
          <p:cNvPr id="4" name="Rechteck 3">
            <a:extLst>
              <a:ext uri="{FF2B5EF4-FFF2-40B4-BE49-F238E27FC236}">
                <a16:creationId xmlns:a16="http://schemas.microsoft.com/office/drawing/2014/main" id="{91587F6B-BA64-40B3-A972-004A3B3F743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15A40215-D33D-792E-7264-AC5DB3C31097}"/>
              </a:ext>
            </a:extLst>
          </p:cNvPr>
          <p:cNvSpPr txBox="1"/>
          <p:nvPr/>
        </p:nvSpPr>
        <p:spPr>
          <a:xfrm>
            <a:off x="92764" y="4255760"/>
            <a:ext cx="8504075" cy="1754326"/>
          </a:xfrm>
          <a:prstGeom prst="rect">
            <a:avLst/>
          </a:prstGeom>
          <a:noFill/>
        </p:spPr>
        <p:txBody>
          <a:bodyPr wrap="square">
            <a:spAutoFit/>
          </a:bodyPr>
          <a:lstStyle/>
          <a:p>
            <a:r>
              <a:rPr lang="de-DE" sz="1800">
                <a:solidFill>
                  <a:srgbClr val="000000"/>
                </a:solidFill>
              </a:rPr>
              <a:t>Caution! We are in social sciences and thus, there is no „true“ model, since we can always change the framework conditions by ourselves. Please stay sceptical if people tell you, that the economy functions in a specific way. It is much more important to observe the circumstances and apply the „right“ theory in the „right“ time. For example the development of inflation rates over the last 10 years can be well explained via a crossing from keynesan theory to neoclassical theory</a:t>
            </a:r>
            <a:endParaRPr lang="de-DE" sz="1800" dirty="0">
              <a:solidFill>
                <a:srgbClr val="000000"/>
              </a:solidFill>
            </a:endParaRPr>
          </a:p>
        </p:txBody>
      </p:sp>
    </p:spTree>
    <p:extLst>
      <p:ext uri="{BB962C8B-B14F-4D97-AF65-F5344CB8AC3E}">
        <p14:creationId xmlns:p14="http://schemas.microsoft.com/office/powerpoint/2010/main" val="24701159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3635078" y="25515"/>
            <a:ext cx="3259324" cy="437669"/>
          </a:xfrm>
          <a:prstGeom prst="rect">
            <a:avLst/>
          </a:prstGeom>
          <a:noFill/>
          <a:ln>
            <a:noFill/>
          </a:ln>
        </p:spPr>
        <p:txBody>
          <a:bodyPr vert="horz" wrap="none" lIns="81646" tIns="40823" rIns="81646" bIns="40823" anchorCtr="0" compatLnSpc="0">
            <a:spAutoFit/>
          </a:bodyPr>
          <a:lstStyle/>
          <a:p>
            <a:pPr lvl="0" hangingPunct="0">
              <a:defRPr sz="3600"/>
            </a:pPr>
            <a:r>
              <a:rPr lang="de-DE" sz="2400" b="1"/>
              <a:t>The Neoclassical Model</a:t>
            </a:r>
            <a:endParaRPr lang="de-DE" sz="2400" b="1" dirty="0">
              <a:latin typeface="Arial" pitchFamily="18"/>
              <a:ea typeface="Droid Sans Fallback" pitchFamily="2"/>
              <a:cs typeface="Lohit Hindi" pitchFamily="2"/>
            </a:endParaRPr>
          </a:p>
        </p:txBody>
      </p:sp>
      <p:sp>
        <p:nvSpPr>
          <p:cNvPr id="13" name="Rechteck 12">
            <a:extLst>
              <a:ext uri="{FF2B5EF4-FFF2-40B4-BE49-F238E27FC236}">
                <a16:creationId xmlns:a16="http://schemas.microsoft.com/office/drawing/2014/main" id="{B706C477-8DBF-4B8A-82DC-1ACB81B170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F273F471-E285-0FDA-44FC-04FE84812863}"/>
              </a:ext>
            </a:extLst>
          </p:cNvPr>
          <p:cNvPicPr>
            <a:picLocks noChangeAspect="1"/>
          </p:cNvPicPr>
          <p:nvPr/>
        </p:nvPicPr>
        <p:blipFill>
          <a:blip r:embed="rId3"/>
          <a:stretch>
            <a:fillRect/>
          </a:stretch>
        </p:blipFill>
        <p:spPr>
          <a:xfrm>
            <a:off x="0" y="614294"/>
            <a:ext cx="8700644" cy="5100706"/>
          </a:xfrm>
          <a:prstGeom prst="rect">
            <a:avLst/>
          </a:prstGeom>
        </p:spPr>
      </p:pic>
    </p:spTree>
    <p:extLst>
      <p:ext uri="{BB962C8B-B14F-4D97-AF65-F5344CB8AC3E}">
        <p14:creationId xmlns:p14="http://schemas.microsoft.com/office/powerpoint/2010/main" val="3777307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0"/>
            <a:ext cx="3222390" cy="437669"/>
          </a:xfrm>
          <a:prstGeom prst="rect">
            <a:avLst/>
          </a:prstGeom>
          <a:noFill/>
          <a:ln>
            <a:noFill/>
          </a:ln>
        </p:spPr>
        <p:txBody>
          <a:bodyPr vert="horz" wrap="none" lIns="81646" tIns="40823" rIns="81646" bIns="40823" anchorCtr="0" compatLnSpc="0">
            <a:spAutoFit/>
          </a:bodyPr>
          <a:lstStyle/>
          <a:p>
            <a:pPr lvl="0" hangingPunct="0">
              <a:defRPr sz="3600"/>
            </a:pPr>
            <a:r>
              <a:rPr lang="de-DE" sz="2400" b="1"/>
              <a:t>Aggregated Production</a:t>
            </a:r>
            <a:endParaRPr lang="de-DE" sz="2400" dirty="0">
              <a:latin typeface="Arial" pitchFamily="18"/>
              <a:ea typeface="Droid Sans Fallback" pitchFamily="2"/>
              <a:cs typeface="Lohit Hindi" pitchFamily="2"/>
            </a:endParaRPr>
          </a:p>
        </p:txBody>
      </p:sp>
      <p:sp>
        <p:nvSpPr>
          <p:cNvPr id="20" name="Rechteck 19">
            <a:extLst>
              <a:ext uri="{FF2B5EF4-FFF2-40B4-BE49-F238E27FC236}">
                <a16:creationId xmlns:a16="http://schemas.microsoft.com/office/drawing/2014/main" id="{4B99E373-D671-46CC-895F-1B76A92AFBE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9DC0E3F1-A179-9DB2-CEC0-B17B8FE0BF3D}"/>
              </a:ext>
            </a:extLst>
          </p:cNvPr>
          <p:cNvPicPr>
            <a:picLocks noChangeAspect="1"/>
          </p:cNvPicPr>
          <p:nvPr/>
        </p:nvPicPr>
        <p:blipFill>
          <a:blip r:embed="rId3"/>
          <a:stretch>
            <a:fillRect/>
          </a:stretch>
        </p:blipFill>
        <p:spPr>
          <a:xfrm>
            <a:off x="0" y="437668"/>
            <a:ext cx="8688728" cy="6180845"/>
          </a:xfrm>
          <a:prstGeom prst="rect">
            <a:avLst/>
          </a:prstGeom>
        </p:spPr>
      </p:pic>
    </p:spTree>
    <p:extLst>
      <p:ext uri="{BB962C8B-B14F-4D97-AF65-F5344CB8AC3E}">
        <p14:creationId xmlns:p14="http://schemas.microsoft.com/office/powerpoint/2010/main" val="2003617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272491" y="188110"/>
            <a:ext cx="5889274" cy="348927"/>
          </a:xfrm>
          <a:prstGeom prst="rect">
            <a:avLst/>
          </a:prstGeom>
          <a:noFill/>
          <a:ln>
            <a:noFill/>
          </a:ln>
        </p:spPr>
        <p:txBody>
          <a:bodyPr vert="horz" wrap="none" lIns="81646" tIns="40823" rIns="81646" bIns="40823" anchorCtr="0" compatLnSpc="0">
            <a:spAutoFit/>
          </a:bodyPr>
          <a:lstStyle/>
          <a:p>
            <a:r>
              <a:rPr lang="de-DE" b="1"/>
              <a:t>Neoclassical production: positive diminishing productivity</a:t>
            </a:r>
            <a:endParaRPr lang="de-DE" b="1" dirty="0">
              <a:latin typeface="Arial" pitchFamily="18"/>
              <a:ea typeface="Droid Sans Fallback" pitchFamily="2"/>
              <a:cs typeface="Lohit Hindi" pitchFamily="2"/>
            </a:endParaRPr>
          </a:p>
        </p:txBody>
      </p:sp>
      <p:cxnSp>
        <p:nvCxnSpPr>
          <p:cNvPr id="26" name="Straight Arrow Connector 7"/>
          <p:cNvCxnSpPr/>
          <p:nvPr/>
        </p:nvCxnSpPr>
        <p:spPr>
          <a:xfrm>
            <a:off x="1142236" y="5462404"/>
            <a:ext cx="640178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9"/>
          <p:cNvCxnSpPr/>
          <p:nvPr/>
        </p:nvCxnSpPr>
        <p:spPr>
          <a:xfrm flipV="1">
            <a:off x="1142236" y="1804240"/>
            <a:ext cx="0" cy="36581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Rectangle 12"/>
              <p:cNvSpPr/>
              <p:nvPr/>
            </p:nvSpPr>
            <p:spPr>
              <a:xfrm>
                <a:off x="292626" y="1924960"/>
                <a:ext cx="979865"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a:latin typeface="Cambria Math"/>
                        </a:rPr>
                        <m:t>𝒀</m:t>
                      </m:r>
                    </m:oMath>
                  </m:oMathPara>
                </a14:m>
                <a:endParaRPr lang="en-US" sz="1633" b="1" dirty="0"/>
              </a:p>
            </p:txBody>
          </p:sp>
        </mc:Choice>
        <mc:Fallback xmlns="">
          <p:sp>
            <p:nvSpPr>
              <p:cNvPr id="29" name="Rectangle 12"/>
              <p:cNvSpPr>
                <a:spLocks noRot="1" noChangeAspect="1" noMove="1" noResize="1" noEditPoints="1" noAdjustHandles="1" noChangeArrowheads="1" noChangeShapeType="1" noTextEdit="1"/>
              </p:cNvSpPr>
              <p:nvPr/>
            </p:nvSpPr>
            <p:spPr>
              <a:xfrm>
                <a:off x="292626" y="1924960"/>
                <a:ext cx="979865"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Rectangle 14"/>
              <p:cNvSpPr/>
              <p:nvPr/>
            </p:nvSpPr>
            <p:spPr>
              <a:xfrm>
                <a:off x="6662379" y="5502190"/>
                <a:ext cx="1078088" cy="4273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nor/>
                        </m:rPr>
                        <a:rPr lang="de-DE" sz="2177" b="1" dirty="0">
                          <a:solidFill>
                            <a:srgbClr val="FF0000"/>
                          </a:solidFill>
                          <a:latin typeface="Cambria Math"/>
                          <a:ea typeface="Cambria Math"/>
                        </a:rPr>
                        <m:t>L</m:t>
                      </m:r>
                    </m:oMath>
                  </m:oMathPara>
                </a14:m>
                <a:endParaRPr lang="en-US" sz="1633" b="1" dirty="0">
                  <a:solidFill>
                    <a:srgbClr val="FF0000"/>
                  </a:solidFill>
                </a:endParaRPr>
              </a:p>
            </p:txBody>
          </p:sp>
        </mc:Choice>
        <mc:Fallback xmlns="">
          <p:sp>
            <p:nvSpPr>
              <p:cNvPr id="30" name="Rectangle 14"/>
              <p:cNvSpPr>
                <a:spLocks noRot="1" noChangeAspect="1" noMove="1" noResize="1" noEditPoints="1" noAdjustHandles="1" noChangeArrowheads="1" noChangeShapeType="1" noTextEdit="1"/>
              </p:cNvSpPr>
              <p:nvPr/>
            </p:nvSpPr>
            <p:spPr>
              <a:xfrm>
                <a:off x="6662379" y="5502190"/>
                <a:ext cx="1078088" cy="427361"/>
              </a:xfrm>
              <a:prstGeom prst="rect">
                <a:avLst/>
              </a:prstGeom>
              <a:blipFill>
                <a:blip r:embed="rId4"/>
                <a:stretch>
                  <a:fillRect/>
                </a:stretch>
              </a:blipFill>
            </p:spPr>
            <p:txBody>
              <a:bodyPr/>
              <a:lstStyle/>
              <a:p>
                <a:r>
                  <a:rPr lang="de-DE">
                    <a:noFill/>
                  </a:rPr>
                  <a:t> </a:t>
                </a:r>
              </a:p>
            </p:txBody>
          </p:sp>
        </mc:Fallback>
      </mc:AlternateContent>
      <p:sp>
        <p:nvSpPr>
          <p:cNvPr id="31" name="Freeform 16"/>
          <p:cNvSpPr/>
          <p:nvPr/>
        </p:nvSpPr>
        <p:spPr>
          <a:xfrm>
            <a:off x="1137709" y="2392159"/>
            <a:ext cx="5361124" cy="3019059"/>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46" name="Textfeld 45"/>
          <p:cNvSpPr txBox="1"/>
          <p:nvPr/>
        </p:nvSpPr>
        <p:spPr>
          <a:xfrm>
            <a:off x="3857700" y="1338621"/>
            <a:ext cx="3190938" cy="762388"/>
          </a:xfrm>
          <a:prstGeom prst="rect">
            <a:avLst/>
          </a:prstGeom>
          <a:noFill/>
        </p:spPr>
        <p:txBody>
          <a:bodyPr wrap="none" rtlCol="0">
            <a:spAutoFit/>
          </a:bodyPr>
          <a:lstStyle/>
          <a:p>
            <a:r>
              <a:rPr lang="de-DE" sz="2177" dirty="0"/>
              <a:t>Y	=	A ∙ F(K,</a:t>
            </a:r>
            <a:r>
              <a:rPr lang="de-DE" sz="2177" b="1" dirty="0">
                <a:solidFill>
                  <a:srgbClr val="FF0000"/>
                </a:solidFill>
                <a:latin typeface="Cambria Math"/>
                <a:ea typeface="Cambria Math"/>
              </a:rPr>
              <a:t>L</a:t>
            </a:r>
            <a:r>
              <a:rPr lang="de-DE" sz="2177" dirty="0"/>
              <a:t>)</a:t>
            </a:r>
          </a:p>
          <a:p>
            <a:r>
              <a:rPr lang="de-DE" sz="2177"/>
              <a:t>Suppose K=constant</a:t>
            </a:r>
            <a:endParaRPr lang="de-DE" sz="2177" dirty="0"/>
          </a:p>
        </p:txBody>
      </p:sp>
      <p:sp>
        <p:nvSpPr>
          <p:cNvPr id="28" name="Rechteck 27">
            <a:extLst>
              <a:ext uri="{FF2B5EF4-FFF2-40B4-BE49-F238E27FC236}">
                <a16:creationId xmlns:a16="http://schemas.microsoft.com/office/drawing/2014/main" id="{1D2ED66C-721A-482B-9C33-A302E03964D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8001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65632" y="0"/>
            <a:ext cx="5706084" cy="437669"/>
          </a:xfrm>
          <a:prstGeom prst="rect">
            <a:avLst/>
          </a:prstGeom>
          <a:noFill/>
          <a:ln>
            <a:noFill/>
          </a:ln>
        </p:spPr>
        <p:txBody>
          <a:bodyPr vert="horz" wrap="none" lIns="81646" tIns="40823" rIns="81646" bIns="40823" anchorCtr="0" compatLnSpc="0">
            <a:spAutoFit/>
          </a:bodyPr>
          <a:lstStyle/>
          <a:p>
            <a:pPr lvl="0" hangingPunct="0">
              <a:defRPr sz="3600"/>
            </a:pPr>
            <a:r>
              <a:rPr lang="de-DE" sz="2400" b="1"/>
              <a:t>Neoclassic: Labor market − labor demand</a:t>
            </a:r>
            <a:endParaRPr lang="de-DE" sz="2400" dirty="0">
              <a:latin typeface="Arial" pitchFamily="18"/>
              <a:ea typeface="Droid Sans Fallback" pitchFamily="2"/>
              <a:cs typeface="Lohit Hindi" pitchFamily="2"/>
            </a:endParaRPr>
          </a:p>
        </p:txBody>
      </p:sp>
      <p:sp>
        <p:nvSpPr>
          <p:cNvPr id="18" name="Rechteck 17">
            <a:extLst>
              <a:ext uri="{FF2B5EF4-FFF2-40B4-BE49-F238E27FC236}">
                <a16:creationId xmlns:a16="http://schemas.microsoft.com/office/drawing/2014/main" id="{EF22A3C8-B9CC-49CF-BC09-1DEE0FA35C3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4FF0FE0C-FCEC-340D-D62A-014940276D2B}"/>
              </a:ext>
            </a:extLst>
          </p:cNvPr>
          <p:cNvPicPr>
            <a:picLocks noChangeAspect="1"/>
          </p:cNvPicPr>
          <p:nvPr/>
        </p:nvPicPr>
        <p:blipFill>
          <a:blip r:embed="rId3"/>
          <a:stretch>
            <a:fillRect/>
          </a:stretch>
        </p:blipFill>
        <p:spPr>
          <a:xfrm>
            <a:off x="0" y="459185"/>
            <a:ext cx="8680597" cy="5290320"/>
          </a:xfrm>
          <a:prstGeom prst="rect">
            <a:avLst/>
          </a:prstGeom>
        </p:spPr>
      </p:pic>
    </p:spTree>
    <p:extLst>
      <p:ext uri="{BB962C8B-B14F-4D97-AF65-F5344CB8AC3E}">
        <p14:creationId xmlns:p14="http://schemas.microsoft.com/office/powerpoint/2010/main" val="3079055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99343" y="96752"/>
            <a:ext cx="7217395" cy="437669"/>
          </a:xfrm>
          <a:prstGeom prst="rect">
            <a:avLst/>
          </a:prstGeom>
          <a:noFill/>
          <a:ln>
            <a:noFill/>
          </a:ln>
        </p:spPr>
        <p:txBody>
          <a:bodyPr vert="horz" wrap="none" lIns="81646" tIns="40823" rIns="81646" bIns="40823" anchorCtr="0" compatLnSpc="0">
            <a:spAutoFit/>
          </a:bodyPr>
          <a:lstStyle/>
          <a:p>
            <a:pPr lvl="0" hangingPunct="0">
              <a:defRPr sz="3600"/>
            </a:pPr>
            <a:r>
              <a:rPr lang="de-DE" sz="2400" b="1"/>
              <a:t>Profit maximization with respect to L: Labor demand</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720000" y="1080000"/>
            <a:ext cx="7187256" cy="4320000"/>
          </a:xfrm>
          <a:prstGeom prst="rect">
            <a:avLst/>
          </a:prstGeom>
        </p:spPr>
      </p:pic>
      <p:sp>
        <p:nvSpPr>
          <p:cNvPr id="6" name="Rechteck 5"/>
          <p:cNvSpPr/>
          <p:nvPr/>
        </p:nvSpPr>
        <p:spPr>
          <a:xfrm>
            <a:off x="232034" y="697848"/>
            <a:ext cx="1576072" cy="369332"/>
          </a:xfrm>
          <a:prstGeom prst="rect">
            <a:avLst/>
          </a:prstGeom>
        </p:spPr>
        <p:txBody>
          <a:bodyPr wrap="none">
            <a:spAutoFit/>
          </a:bodyPr>
          <a:lstStyle/>
          <a:p>
            <a:r>
              <a:rPr lang="de-DE" b="1"/>
              <a:t>Costs; </a:t>
            </a:r>
            <a:r>
              <a:rPr lang="de-DE" b="1" dirty="0"/>
              <a:t>Output</a:t>
            </a:r>
            <a:endParaRPr lang="de-DE" dirty="0"/>
          </a:p>
        </p:txBody>
      </p:sp>
      <p:sp>
        <p:nvSpPr>
          <p:cNvPr id="7" name="Rechteck 6"/>
          <p:cNvSpPr/>
          <p:nvPr/>
        </p:nvSpPr>
        <p:spPr>
          <a:xfrm>
            <a:off x="8523636" y="185544"/>
            <a:ext cx="1965603" cy="369332"/>
          </a:xfrm>
          <a:prstGeom prst="rect">
            <a:avLst/>
          </a:prstGeom>
        </p:spPr>
        <p:txBody>
          <a:bodyPr wrap="none">
            <a:spAutoFit/>
          </a:bodyPr>
          <a:lstStyle/>
          <a:p>
            <a:r>
              <a:rPr lang="de-DE" b="1" dirty="0"/>
              <a:t> </a:t>
            </a:r>
            <a:r>
              <a:rPr lang="el-GR" b="1" dirty="0"/>
              <a:t>ω</a:t>
            </a:r>
            <a:r>
              <a:rPr lang="de-DE" b="1" dirty="0"/>
              <a:t>=w/</a:t>
            </a:r>
            <a:r>
              <a:rPr lang="de-DE" b="1"/>
              <a:t>p Real wage</a:t>
            </a:r>
            <a:endParaRPr lang="de-DE" dirty="0"/>
          </a:p>
        </p:txBody>
      </p:sp>
      <p:sp>
        <p:nvSpPr>
          <p:cNvPr id="8" name="Rechteck 7"/>
          <p:cNvSpPr/>
          <p:nvPr/>
        </p:nvSpPr>
        <p:spPr>
          <a:xfrm>
            <a:off x="7877066" y="1151403"/>
            <a:ext cx="1338828" cy="369332"/>
          </a:xfrm>
          <a:prstGeom prst="rect">
            <a:avLst/>
          </a:prstGeom>
        </p:spPr>
        <p:txBody>
          <a:bodyPr wrap="none">
            <a:spAutoFit/>
          </a:bodyPr>
          <a:lstStyle/>
          <a:p>
            <a:r>
              <a:rPr lang="de-DE" b="1" dirty="0">
                <a:solidFill>
                  <a:schemeClr val="accent1"/>
                </a:solidFill>
              </a:rPr>
              <a:t>y(L): Output</a:t>
            </a:r>
            <a:endParaRPr lang="de-DE" dirty="0">
              <a:solidFill>
                <a:schemeClr val="accent1"/>
              </a:solidFill>
            </a:endParaRPr>
          </a:p>
        </p:txBody>
      </p:sp>
      <p:sp>
        <p:nvSpPr>
          <p:cNvPr id="9" name="Rechteck 8"/>
          <p:cNvSpPr/>
          <p:nvPr/>
        </p:nvSpPr>
        <p:spPr>
          <a:xfrm>
            <a:off x="7281565" y="745443"/>
            <a:ext cx="1695336" cy="369332"/>
          </a:xfrm>
          <a:prstGeom prst="rect">
            <a:avLst/>
          </a:prstGeom>
        </p:spPr>
        <p:txBody>
          <a:bodyPr wrap="none">
            <a:spAutoFit/>
          </a:bodyPr>
          <a:lstStyle/>
          <a:p>
            <a:r>
              <a:rPr lang="el-GR" b="1" dirty="0">
                <a:solidFill>
                  <a:schemeClr val="accent2"/>
                </a:solidFill>
              </a:rPr>
              <a:t>ω</a:t>
            </a:r>
            <a:r>
              <a:rPr lang="de-DE" b="1" baseline="-25000" dirty="0">
                <a:solidFill>
                  <a:schemeClr val="accent2"/>
                </a:solidFill>
              </a:rPr>
              <a:t>1</a:t>
            </a:r>
            <a:r>
              <a:rPr lang="de-DE" b="1" dirty="0">
                <a:solidFill>
                  <a:schemeClr val="accent2"/>
                </a:solidFill>
              </a:rPr>
              <a:t>L</a:t>
            </a:r>
            <a:r>
              <a:rPr lang="de-DE" b="1">
                <a:solidFill>
                  <a:schemeClr val="accent2"/>
                </a:solidFill>
              </a:rPr>
              <a:t>: real Costs</a:t>
            </a:r>
            <a:endParaRPr lang="de-DE" dirty="0">
              <a:solidFill>
                <a:schemeClr val="accent2"/>
              </a:solidFill>
            </a:endParaRPr>
          </a:p>
        </p:txBody>
      </p:sp>
      <p:cxnSp>
        <p:nvCxnSpPr>
          <p:cNvPr id="12" name="Gerade Verbindung mit Pfeil 11"/>
          <p:cNvCxnSpPr>
            <a:cxnSpLocks/>
          </p:cNvCxnSpPr>
          <p:nvPr/>
        </p:nvCxnSpPr>
        <p:spPr>
          <a:xfrm flipH="1">
            <a:off x="4773336" y="1866676"/>
            <a:ext cx="3133920" cy="6607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2420695" y="5641488"/>
            <a:ext cx="777777" cy="369332"/>
          </a:xfrm>
          <a:prstGeom prst="rect">
            <a:avLst/>
          </a:prstGeom>
        </p:spPr>
        <p:txBody>
          <a:bodyPr wrap="none">
            <a:spAutoFit/>
          </a:bodyPr>
          <a:lstStyle/>
          <a:p>
            <a:r>
              <a:rPr lang="de-DE" dirty="0"/>
              <a:t>L*(</a:t>
            </a:r>
            <a:r>
              <a:rPr lang="el-GR" dirty="0"/>
              <a:t>ω</a:t>
            </a:r>
            <a:r>
              <a:rPr lang="de-DE" baseline="-25000" dirty="0"/>
              <a:t>1</a:t>
            </a:r>
            <a:r>
              <a:rPr lang="de-DE" dirty="0"/>
              <a:t>)</a:t>
            </a:r>
          </a:p>
        </p:txBody>
      </p:sp>
      <p:sp>
        <p:nvSpPr>
          <p:cNvPr id="16" name="Rechteck 15"/>
          <p:cNvSpPr/>
          <p:nvPr/>
        </p:nvSpPr>
        <p:spPr>
          <a:xfrm>
            <a:off x="1149378" y="5652881"/>
            <a:ext cx="777777" cy="369332"/>
          </a:xfrm>
          <a:prstGeom prst="rect">
            <a:avLst/>
          </a:prstGeom>
        </p:spPr>
        <p:txBody>
          <a:bodyPr wrap="none">
            <a:spAutoFit/>
          </a:bodyPr>
          <a:lstStyle/>
          <a:p>
            <a:r>
              <a:rPr lang="de-DE" dirty="0"/>
              <a:t>L*(</a:t>
            </a:r>
            <a:r>
              <a:rPr lang="el-GR" dirty="0"/>
              <a:t>ω</a:t>
            </a:r>
            <a:r>
              <a:rPr lang="de-DE" baseline="-25000" dirty="0"/>
              <a:t>2</a:t>
            </a:r>
            <a:r>
              <a:rPr lang="de-DE" dirty="0"/>
              <a:t>)</a:t>
            </a:r>
          </a:p>
        </p:txBody>
      </p:sp>
      <p:cxnSp>
        <p:nvCxnSpPr>
          <p:cNvPr id="23" name="Straight Arrow Connector 7"/>
          <p:cNvCxnSpPr/>
          <p:nvPr/>
        </p:nvCxnSpPr>
        <p:spPr>
          <a:xfrm>
            <a:off x="5397791" y="6679368"/>
            <a:ext cx="235876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9"/>
          <p:cNvCxnSpPr/>
          <p:nvPr/>
        </p:nvCxnSpPr>
        <p:spPr>
          <a:xfrm flipV="1">
            <a:off x="5397791" y="5428236"/>
            <a:ext cx="27045" cy="125113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4973052" y="5587074"/>
            <a:ext cx="521297" cy="276999"/>
          </a:xfrm>
          <a:prstGeom prst="rect">
            <a:avLst/>
          </a:prstGeom>
        </p:spPr>
        <p:txBody>
          <a:bodyPr wrap="none">
            <a:spAutoFit/>
          </a:bodyPr>
          <a:lstStyle/>
          <a:p>
            <a:r>
              <a:rPr lang="de-DE" sz="1200" b="1" dirty="0"/>
              <a:t>L</a:t>
            </a:r>
            <a:r>
              <a:rPr lang="de-DE" sz="1200" b="1" baseline="30000" dirty="0"/>
              <a:t>D</a:t>
            </a:r>
            <a:r>
              <a:rPr lang="de-DE" sz="1200" b="1" dirty="0"/>
              <a:t>(</a:t>
            </a:r>
            <a:r>
              <a:rPr lang="el-GR" sz="1200" b="1" dirty="0"/>
              <a:t>ω</a:t>
            </a:r>
            <a:r>
              <a:rPr lang="de-DE" sz="1200" b="1" dirty="0"/>
              <a:t>)</a:t>
            </a:r>
            <a:endParaRPr lang="de-DE" sz="1200" dirty="0"/>
          </a:p>
        </p:txBody>
      </p:sp>
      <p:sp>
        <p:nvSpPr>
          <p:cNvPr id="32" name="Rechteck 31"/>
          <p:cNvSpPr/>
          <p:nvPr/>
        </p:nvSpPr>
        <p:spPr>
          <a:xfrm>
            <a:off x="7449267" y="6261098"/>
            <a:ext cx="349776" cy="369332"/>
          </a:xfrm>
          <a:prstGeom prst="rect">
            <a:avLst/>
          </a:prstGeom>
        </p:spPr>
        <p:txBody>
          <a:bodyPr wrap="none">
            <a:spAutoFit/>
          </a:bodyPr>
          <a:lstStyle/>
          <a:p>
            <a:r>
              <a:rPr lang="el-GR" b="1" dirty="0"/>
              <a:t>ω</a:t>
            </a:r>
            <a:endParaRPr lang="de-DE" dirty="0"/>
          </a:p>
        </p:txBody>
      </p:sp>
      <p:sp>
        <p:nvSpPr>
          <p:cNvPr id="34" name="Freihandform 33"/>
          <p:cNvSpPr/>
          <p:nvPr/>
        </p:nvSpPr>
        <p:spPr>
          <a:xfrm>
            <a:off x="5634139" y="5579238"/>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pic>
        <p:nvPicPr>
          <p:cNvPr id="35" name="Grafik 34"/>
          <p:cNvPicPr>
            <a:picLocks noChangeAspect="1"/>
          </p:cNvPicPr>
          <p:nvPr/>
        </p:nvPicPr>
        <p:blipFill>
          <a:blip r:embed="rId4"/>
          <a:stretch>
            <a:fillRect/>
          </a:stretch>
        </p:blipFill>
        <p:spPr>
          <a:xfrm>
            <a:off x="720000" y="1080000"/>
            <a:ext cx="7187256" cy="4320000"/>
          </a:xfrm>
          <a:prstGeom prst="rect">
            <a:avLst/>
          </a:prstGeom>
        </p:spPr>
      </p:pic>
      <p:pic>
        <p:nvPicPr>
          <p:cNvPr id="41" name="Grafik 40"/>
          <p:cNvPicPr>
            <a:picLocks noChangeAspect="1"/>
          </p:cNvPicPr>
          <p:nvPr/>
        </p:nvPicPr>
        <p:blipFill>
          <a:blip r:embed="rId5"/>
          <a:stretch>
            <a:fillRect/>
          </a:stretch>
        </p:blipFill>
        <p:spPr>
          <a:xfrm>
            <a:off x="720000" y="1080000"/>
            <a:ext cx="7187256" cy="4320000"/>
          </a:xfrm>
          <a:prstGeom prst="rect">
            <a:avLst/>
          </a:prstGeom>
        </p:spPr>
      </p:pic>
      <p:cxnSp>
        <p:nvCxnSpPr>
          <p:cNvPr id="39" name="Gerade Verbindung mit Pfeil 38"/>
          <p:cNvCxnSpPr/>
          <p:nvPr/>
        </p:nvCxnSpPr>
        <p:spPr>
          <a:xfrm flipV="1">
            <a:off x="1463323" y="5184396"/>
            <a:ext cx="145041" cy="4570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Gerade Verbindung mit Pfeil 36"/>
          <p:cNvCxnSpPr>
            <a:stCxn id="15" idx="0"/>
          </p:cNvCxnSpPr>
          <p:nvPr/>
        </p:nvCxnSpPr>
        <p:spPr>
          <a:xfrm flipH="1" flipV="1">
            <a:off x="2318657" y="5184397"/>
            <a:ext cx="490927" cy="4570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Rechteck 26">
            <a:extLst>
              <a:ext uri="{FF2B5EF4-FFF2-40B4-BE49-F238E27FC236}">
                <a16:creationId xmlns:a16="http://schemas.microsoft.com/office/drawing/2014/main" id="{353C7294-4CF0-4019-83E4-BDA4E60339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E1F5E6B8-B2F7-3F1B-D44A-CC1CD567D7D5}"/>
              </a:ext>
            </a:extLst>
          </p:cNvPr>
          <p:cNvSpPr txBox="1"/>
          <p:nvPr/>
        </p:nvSpPr>
        <p:spPr>
          <a:xfrm>
            <a:off x="7561157" y="5357592"/>
            <a:ext cx="642552" cy="369332"/>
          </a:xfrm>
          <a:prstGeom prst="rect">
            <a:avLst/>
          </a:prstGeom>
          <a:noFill/>
        </p:spPr>
        <p:txBody>
          <a:bodyPr wrap="square">
            <a:spAutoFit/>
          </a:bodyPr>
          <a:lstStyle/>
          <a:p>
            <a:r>
              <a:rPr lang="de-DE" b="1" dirty="0"/>
              <a:t>L</a:t>
            </a:r>
            <a:endParaRPr lang="de-DE" dirty="0"/>
          </a:p>
        </p:txBody>
      </p:sp>
      <p:sp>
        <p:nvSpPr>
          <p:cNvPr id="4" name="Rechteck 3">
            <a:extLst>
              <a:ext uri="{FF2B5EF4-FFF2-40B4-BE49-F238E27FC236}">
                <a16:creationId xmlns:a16="http://schemas.microsoft.com/office/drawing/2014/main" id="{EB0E1ABD-352F-638B-3988-DBB88C089690}"/>
              </a:ext>
            </a:extLst>
          </p:cNvPr>
          <p:cNvSpPr/>
          <p:nvPr/>
        </p:nvSpPr>
        <p:spPr>
          <a:xfrm>
            <a:off x="4910436" y="728056"/>
            <a:ext cx="1695336" cy="369332"/>
          </a:xfrm>
          <a:prstGeom prst="rect">
            <a:avLst/>
          </a:prstGeom>
        </p:spPr>
        <p:txBody>
          <a:bodyPr wrap="none">
            <a:spAutoFit/>
          </a:bodyPr>
          <a:lstStyle/>
          <a:p>
            <a:r>
              <a:rPr lang="el-GR" b="1">
                <a:solidFill>
                  <a:srgbClr val="FF0000"/>
                </a:solidFill>
              </a:rPr>
              <a:t>ω</a:t>
            </a:r>
            <a:r>
              <a:rPr lang="de-DE" b="1" baseline="-25000">
                <a:solidFill>
                  <a:srgbClr val="FF0000"/>
                </a:solidFill>
              </a:rPr>
              <a:t>2</a:t>
            </a:r>
            <a:r>
              <a:rPr lang="de-DE" b="1">
                <a:solidFill>
                  <a:srgbClr val="FF0000"/>
                </a:solidFill>
              </a:rPr>
              <a:t>L: real Costs</a:t>
            </a:r>
            <a:endParaRPr lang="de-DE" dirty="0">
              <a:solidFill>
                <a:srgbClr val="FF0000"/>
              </a:solidFill>
            </a:endParaRPr>
          </a:p>
        </p:txBody>
      </p:sp>
      <p:sp>
        <p:nvSpPr>
          <p:cNvPr id="5" name="Textfeld 4">
            <a:extLst>
              <a:ext uri="{FF2B5EF4-FFF2-40B4-BE49-F238E27FC236}">
                <a16:creationId xmlns:a16="http://schemas.microsoft.com/office/drawing/2014/main" id="{7ED450A2-29CE-3F35-53AC-C322F6DB7B2F}"/>
              </a:ext>
            </a:extLst>
          </p:cNvPr>
          <p:cNvSpPr txBox="1"/>
          <p:nvPr/>
        </p:nvSpPr>
        <p:spPr>
          <a:xfrm>
            <a:off x="1120487" y="6252308"/>
            <a:ext cx="3300129" cy="378122"/>
          </a:xfrm>
          <a:prstGeom prst="rect">
            <a:avLst/>
          </a:prstGeom>
          <a:noFill/>
        </p:spPr>
        <p:txBody>
          <a:bodyPr wrap="square">
            <a:spAutoFit/>
          </a:bodyPr>
          <a:lstStyle/>
          <a:p>
            <a:r>
              <a:rPr lang="el-GR"/>
              <a:t>ω</a:t>
            </a:r>
            <a:r>
              <a:rPr lang="de-DE" baseline="-25000"/>
              <a:t>1 </a:t>
            </a:r>
            <a:r>
              <a:rPr lang="de-DE"/>
              <a:t>&lt;</a:t>
            </a:r>
            <a:r>
              <a:rPr lang="el-GR"/>
              <a:t> ω </a:t>
            </a:r>
            <a:r>
              <a:rPr lang="de-DE" baseline="-25000"/>
              <a:t>2</a:t>
            </a:r>
            <a:endParaRPr lang="de-DE"/>
          </a:p>
        </p:txBody>
      </p:sp>
    </p:spTree>
    <p:extLst>
      <p:ext uri="{BB962C8B-B14F-4D97-AF65-F5344CB8AC3E}">
        <p14:creationId xmlns:p14="http://schemas.microsoft.com/office/powerpoint/2010/main" val="3094424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31" grpId="0"/>
      <p:bldP spid="32" grpId="0"/>
      <p:bldP spid="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hteck 42">
            <a:extLst>
              <a:ext uri="{FF2B5EF4-FFF2-40B4-BE49-F238E27FC236}">
                <a16:creationId xmlns:a16="http://schemas.microsoft.com/office/drawing/2014/main" id="{A6F5F0E8-242D-4143-9A3F-F3C4E1B1CF5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9DB451B5-6832-F881-7A1D-5121964048E0}"/>
              </a:ext>
            </a:extLst>
          </p:cNvPr>
          <p:cNvSpPr txBox="1"/>
          <p:nvPr/>
        </p:nvSpPr>
        <p:spPr>
          <a:xfrm>
            <a:off x="999343" y="96752"/>
            <a:ext cx="1929922" cy="437669"/>
          </a:xfrm>
          <a:prstGeom prst="rect">
            <a:avLst/>
          </a:prstGeom>
          <a:noFill/>
          <a:ln>
            <a:noFill/>
          </a:ln>
        </p:spPr>
        <p:txBody>
          <a:bodyPr vert="horz" wrap="none" lIns="81646" tIns="40823" rIns="81646" bIns="40823" anchorCtr="0" compatLnSpc="0">
            <a:spAutoFit/>
          </a:bodyPr>
          <a:lstStyle/>
          <a:p>
            <a:pPr lvl="0" hangingPunct="0">
              <a:defRPr sz="3600"/>
            </a:pPr>
            <a:r>
              <a:rPr lang="de-DE" sz="2400" b="1"/>
              <a:t>Labor supply</a:t>
            </a:r>
            <a:endParaRPr lang="de-DE" sz="2400" dirty="0">
              <a:latin typeface="Arial" pitchFamily="18"/>
              <a:ea typeface="Droid Sans Fallback" pitchFamily="2"/>
              <a:cs typeface="Lohit Hindi" pitchFamily="2"/>
            </a:endParaRPr>
          </a:p>
        </p:txBody>
      </p:sp>
      <p:cxnSp>
        <p:nvCxnSpPr>
          <p:cNvPr id="8" name="Straight Arrow Connector 7">
            <a:extLst>
              <a:ext uri="{FF2B5EF4-FFF2-40B4-BE49-F238E27FC236}">
                <a16:creationId xmlns:a16="http://schemas.microsoft.com/office/drawing/2014/main" id="{D3F1FB77-C1EC-E2FD-2E96-75456B0FF2AA}"/>
              </a:ext>
            </a:extLst>
          </p:cNvPr>
          <p:cNvCxnSpPr/>
          <p:nvPr/>
        </p:nvCxnSpPr>
        <p:spPr>
          <a:xfrm flipV="1">
            <a:off x="1519786" y="4824866"/>
            <a:ext cx="4971980" cy="4790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a:extLst>
              <a:ext uri="{FF2B5EF4-FFF2-40B4-BE49-F238E27FC236}">
                <a16:creationId xmlns:a16="http://schemas.microsoft.com/office/drawing/2014/main" id="{9A29C0E4-2E5D-EBAD-FCCD-2BD5285499D3}"/>
              </a:ext>
            </a:extLst>
          </p:cNvPr>
          <p:cNvCxnSpPr/>
          <p:nvPr/>
        </p:nvCxnSpPr>
        <p:spPr>
          <a:xfrm flipV="1">
            <a:off x="1519786" y="1060036"/>
            <a:ext cx="11118" cy="38127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57323F6D-05A6-CC58-D3EF-5959B7AC2BC8}"/>
              </a:ext>
            </a:extLst>
          </p:cNvPr>
          <p:cNvSpPr/>
          <p:nvPr/>
        </p:nvSpPr>
        <p:spPr>
          <a:xfrm>
            <a:off x="1123000" y="1157289"/>
            <a:ext cx="793571" cy="369332"/>
          </a:xfrm>
          <a:prstGeom prst="rect">
            <a:avLst/>
          </a:prstGeom>
        </p:spPr>
        <p:txBody>
          <a:bodyPr wrap="square">
            <a:spAutoFit/>
          </a:bodyPr>
          <a:lstStyle/>
          <a:p>
            <a:r>
              <a:rPr lang="de-DE" dirty="0"/>
              <a:t>c</a:t>
            </a:r>
            <a:endParaRPr lang="de-DE" baseline="-25000" dirty="0"/>
          </a:p>
        </p:txBody>
      </p:sp>
      <p:sp>
        <p:nvSpPr>
          <p:cNvPr id="11" name="Rechteck 10">
            <a:extLst>
              <a:ext uri="{FF2B5EF4-FFF2-40B4-BE49-F238E27FC236}">
                <a16:creationId xmlns:a16="http://schemas.microsoft.com/office/drawing/2014/main" id="{12C33BFF-5350-E70E-21BD-FABEDC12EC0E}"/>
              </a:ext>
            </a:extLst>
          </p:cNvPr>
          <p:cNvSpPr/>
          <p:nvPr/>
        </p:nvSpPr>
        <p:spPr>
          <a:xfrm>
            <a:off x="6008896" y="4872771"/>
            <a:ext cx="255198" cy="369332"/>
          </a:xfrm>
          <a:prstGeom prst="rect">
            <a:avLst/>
          </a:prstGeom>
        </p:spPr>
        <p:txBody>
          <a:bodyPr wrap="none">
            <a:spAutoFit/>
          </a:bodyPr>
          <a:lstStyle/>
          <a:p>
            <a:r>
              <a:rPr lang="de-DE" dirty="0"/>
              <a:t>f</a:t>
            </a:r>
          </a:p>
        </p:txBody>
      </p:sp>
      <p:sp>
        <p:nvSpPr>
          <p:cNvPr id="12" name="Rechteck 11">
            <a:extLst>
              <a:ext uri="{FF2B5EF4-FFF2-40B4-BE49-F238E27FC236}">
                <a16:creationId xmlns:a16="http://schemas.microsoft.com/office/drawing/2014/main" id="{E01143AA-C4A3-5EE8-E544-D1E54A50D6E8}"/>
              </a:ext>
            </a:extLst>
          </p:cNvPr>
          <p:cNvSpPr/>
          <p:nvPr/>
        </p:nvSpPr>
        <p:spPr>
          <a:xfrm>
            <a:off x="6963936" y="459864"/>
            <a:ext cx="2622834" cy="369332"/>
          </a:xfrm>
          <a:prstGeom prst="rect">
            <a:avLst/>
          </a:prstGeom>
        </p:spPr>
        <p:txBody>
          <a:bodyPr wrap="none">
            <a:spAutoFit/>
          </a:bodyPr>
          <a:lstStyle/>
          <a:p>
            <a:r>
              <a:rPr lang="de-DE"/>
              <a:t>Budget restriction: </a:t>
            </a:r>
            <a:r>
              <a:rPr lang="de-DE" dirty="0" err="1"/>
              <a:t>pc</a:t>
            </a:r>
            <a:r>
              <a:rPr lang="de-DE" dirty="0"/>
              <a:t>=</a:t>
            </a:r>
            <a:r>
              <a:rPr lang="de-DE" dirty="0" err="1"/>
              <a:t>wL</a:t>
            </a:r>
            <a:endParaRPr lang="de-DE" dirty="0"/>
          </a:p>
        </p:txBody>
      </p:sp>
      <mc:AlternateContent xmlns:mc="http://schemas.openxmlformats.org/markup-compatibility/2006" xmlns:a14="http://schemas.microsoft.com/office/drawing/2010/main">
        <mc:Choice Requires="a14">
          <p:sp>
            <p:nvSpPr>
              <p:cNvPr id="13" name="Rechteck 12">
                <a:extLst>
                  <a:ext uri="{FF2B5EF4-FFF2-40B4-BE49-F238E27FC236}">
                    <a16:creationId xmlns:a16="http://schemas.microsoft.com/office/drawing/2014/main" id="{B2BB3D55-AA66-DB3D-2329-E3D2810BC4A4}"/>
                  </a:ext>
                </a:extLst>
              </p:cNvPr>
              <p:cNvSpPr/>
              <p:nvPr/>
            </p:nvSpPr>
            <p:spPr>
              <a:xfrm>
                <a:off x="9768096" y="472688"/>
                <a:ext cx="1266693" cy="369332"/>
              </a:xfrm>
              <a:prstGeom prst="rect">
                <a:avLst/>
              </a:prstGeom>
            </p:spPr>
            <p:txBody>
              <a:bodyPr wrap="none">
                <a:spAutoFit/>
              </a:bodyPr>
              <a:lstStyle/>
              <a:p>
                <a:r>
                  <a:rPr lang="de-DE" dirty="0"/>
                  <a:t>und </a:t>
                </a:r>
                <a14:m>
                  <m:oMath xmlns:m="http://schemas.openxmlformats.org/officeDocument/2006/math">
                    <m:acc>
                      <m:accPr>
                        <m:chr m:val="̅"/>
                        <m:ctrlPr>
                          <a:rPr lang="de-DE" i="1" smtClean="0">
                            <a:latin typeface="Cambria Math" panose="02040503050406030204" pitchFamily="18" charset="0"/>
                          </a:rPr>
                        </m:ctrlPr>
                      </m:accPr>
                      <m:e>
                        <m:r>
                          <a:rPr lang="de-DE" b="0" i="1" smtClean="0">
                            <a:latin typeface="Cambria Math" panose="02040503050406030204" pitchFamily="18" charset="0"/>
                          </a:rPr>
                          <m:t>𝐿</m:t>
                        </m:r>
                      </m:e>
                    </m:acc>
                  </m:oMath>
                </a14:m>
                <a:r>
                  <a:rPr lang="de-DE" dirty="0"/>
                  <a:t>-L=f	   </a:t>
                </a:r>
              </a:p>
            </p:txBody>
          </p:sp>
        </mc:Choice>
        <mc:Fallback xmlns="">
          <p:sp>
            <p:nvSpPr>
              <p:cNvPr id="13" name="Rechteck 12">
                <a:extLst>
                  <a:ext uri="{FF2B5EF4-FFF2-40B4-BE49-F238E27FC236}">
                    <a16:creationId xmlns:a16="http://schemas.microsoft.com/office/drawing/2014/main" id="{B2BB3D55-AA66-DB3D-2329-E3D2810BC4A4}"/>
                  </a:ext>
                </a:extLst>
              </p:cNvPr>
              <p:cNvSpPr>
                <a:spLocks noRot="1" noChangeAspect="1" noMove="1" noResize="1" noEditPoints="1" noAdjustHandles="1" noChangeArrowheads="1" noChangeShapeType="1" noTextEdit="1"/>
              </p:cNvSpPr>
              <p:nvPr/>
            </p:nvSpPr>
            <p:spPr>
              <a:xfrm>
                <a:off x="9768096" y="472688"/>
                <a:ext cx="1266693" cy="369332"/>
              </a:xfrm>
              <a:prstGeom prst="rect">
                <a:avLst/>
              </a:prstGeom>
              <a:blipFill>
                <a:blip r:embed="rId3"/>
                <a:stretch>
                  <a:fillRect l="-3846" t="-10000" b="-26667"/>
                </a:stretch>
              </a:blipFill>
            </p:spPr>
            <p:txBody>
              <a:bodyPr/>
              <a:lstStyle/>
              <a:p>
                <a:r>
                  <a:rPr lang="de-DE">
                    <a:noFill/>
                  </a:rPr>
                  <a:t> </a:t>
                </a:r>
              </a:p>
            </p:txBody>
          </p:sp>
        </mc:Fallback>
      </mc:AlternateContent>
      <p:sp>
        <p:nvSpPr>
          <p:cNvPr id="14" name="Rechteck 13">
            <a:extLst>
              <a:ext uri="{FF2B5EF4-FFF2-40B4-BE49-F238E27FC236}">
                <a16:creationId xmlns:a16="http://schemas.microsoft.com/office/drawing/2014/main" id="{A199B6C1-8467-F32D-7CE9-673A50991D6F}"/>
              </a:ext>
            </a:extLst>
          </p:cNvPr>
          <p:cNvSpPr/>
          <p:nvPr/>
        </p:nvSpPr>
        <p:spPr>
          <a:xfrm>
            <a:off x="6988592" y="77708"/>
            <a:ext cx="2242922" cy="369332"/>
          </a:xfrm>
          <a:prstGeom prst="rect">
            <a:avLst/>
          </a:prstGeom>
        </p:spPr>
        <p:txBody>
          <a:bodyPr wrap="none">
            <a:spAutoFit/>
          </a:bodyPr>
          <a:lstStyle/>
          <a:p>
            <a:r>
              <a:rPr lang="de-DE"/>
              <a:t>Utility function: </a:t>
            </a:r>
            <a:r>
              <a:rPr lang="de-DE" dirty="0"/>
              <a:t>u(</a:t>
            </a:r>
            <a:r>
              <a:rPr lang="de-DE" dirty="0" err="1"/>
              <a:t>c,f</a:t>
            </a:r>
            <a:r>
              <a:rPr lang="de-DE" dirty="0"/>
              <a:t>)</a:t>
            </a:r>
          </a:p>
        </p:txBody>
      </p:sp>
    </p:spTree>
    <p:extLst>
      <p:ext uri="{BB962C8B-B14F-4D97-AF65-F5344CB8AC3E}">
        <p14:creationId xmlns:p14="http://schemas.microsoft.com/office/powerpoint/2010/main" val="914159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002145" y="0"/>
            <a:ext cx="5707494" cy="437669"/>
          </a:xfrm>
          <a:prstGeom prst="rect">
            <a:avLst/>
          </a:prstGeom>
          <a:noFill/>
          <a:ln>
            <a:noFill/>
          </a:ln>
        </p:spPr>
        <p:txBody>
          <a:bodyPr vert="horz" wrap="none" lIns="81646" tIns="40823" rIns="81646" bIns="40823" anchorCtr="0" compatLnSpc="0">
            <a:spAutoFit/>
          </a:bodyPr>
          <a:lstStyle/>
          <a:p>
            <a:pPr lvl="0" hangingPunct="0">
              <a:defRPr sz="3600"/>
            </a:pPr>
            <a:r>
              <a:rPr lang="de-DE" sz="2400" b="1"/>
              <a:t>Neoclassic: Labor market − Labor supply</a:t>
            </a:r>
            <a:endParaRPr lang="de-DE" sz="2400" dirty="0">
              <a:latin typeface="Arial" pitchFamily="18"/>
              <a:ea typeface="Droid Sans Fallback" pitchFamily="2"/>
              <a:cs typeface="Lohit Hindi" pitchFamily="2"/>
            </a:endParaRPr>
          </a:p>
        </p:txBody>
      </p:sp>
      <p:sp>
        <p:nvSpPr>
          <p:cNvPr id="9" name="Rechteck 8">
            <a:extLst>
              <a:ext uri="{FF2B5EF4-FFF2-40B4-BE49-F238E27FC236}">
                <a16:creationId xmlns:a16="http://schemas.microsoft.com/office/drawing/2014/main" id="{6FE192A9-88CB-4A10-994F-010C58FDB2A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5" name="Grafik 4">
            <a:extLst>
              <a:ext uri="{FF2B5EF4-FFF2-40B4-BE49-F238E27FC236}">
                <a16:creationId xmlns:a16="http://schemas.microsoft.com/office/drawing/2014/main" id="{CB17A4A2-1F1A-4906-43F8-4C71C2CA2755}"/>
              </a:ext>
            </a:extLst>
          </p:cNvPr>
          <p:cNvPicPr>
            <a:picLocks noChangeAspect="1"/>
          </p:cNvPicPr>
          <p:nvPr/>
        </p:nvPicPr>
        <p:blipFill>
          <a:blip r:embed="rId3"/>
          <a:stretch>
            <a:fillRect/>
          </a:stretch>
        </p:blipFill>
        <p:spPr>
          <a:xfrm>
            <a:off x="-1" y="458124"/>
            <a:ext cx="8709503" cy="5910019"/>
          </a:xfrm>
          <a:prstGeom prst="rect">
            <a:avLst/>
          </a:prstGeom>
        </p:spPr>
      </p:pic>
    </p:spTree>
    <p:extLst>
      <p:ext uri="{BB962C8B-B14F-4D97-AF65-F5344CB8AC3E}">
        <p14:creationId xmlns:p14="http://schemas.microsoft.com/office/powerpoint/2010/main" val="2694887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80832" y="0"/>
            <a:ext cx="6080160" cy="615346"/>
          </a:xfrm>
          <a:prstGeom prst="rect">
            <a:avLst/>
          </a:prstGeom>
          <a:noFill/>
          <a:ln>
            <a:noFill/>
          </a:ln>
        </p:spPr>
        <p:txBody>
          <a:bodyPr vert="horz" wrap="none" lIns="81646" tIns="40823" rIns="81646" bIns="40823" anchorCtr="0" compatLnSpc="0">
            <a:spAutoFit/>
          </a:bodyPr>
          <a:lstStyle/>
          <a:p>
            <a:pPr lvl="0" hangingPunct="0">
              <a:defRPr sz="3600"/>
            </a:pPr>
            <a:r>
              <a:rPr lang="de-DE" sz="3600" b="1"/>
              <a:t>Labor market − Labor supply</a:t>
            </a:r>
            <a:endParaRPr lang="de-DE" sz="3266" dirty="0">
              <a:latin typeface="Arial" pitchFamily="18"/>
              <a:ea typeface="Droid Sans Fallback" pitchFamily="2"/>
              <a:cs typeface="Lohit Hindi" pitchFamily="2"/>
            </a:endParaRPr>
          </a:p>
        </p:txBody>
      </p:sp>
      <p:sp>
        <p:nvSpPr>
          <p:cNvPr id="4" name="Textfeld 3"/>
          <p:cNvSpPr txBox="1"/>
          <p:nvPr/>
        </p:nvSpPr>
        <p:spPr>
          <a:xfrm>
            <a:off x="81643" y="673401"/>
            <a:ext cx="11968843" cy="613358"/>
          </a:xfrm>
          <a:prstGeom prst="rect">
            <a:avLst/>
          </a:prstGeom>
          <a:noFill/>
          <a:ln>
            <a:noFill/>
          </a:ln>
        </p:spPr>
        <p:txBody>
          <a:bodyPr vert="horz" wrap="square" lIns="81646" tIns="40823" rIns="81646" bIns="40823" anchorCtr="0" compatLnSpc="0">
            <a:spAutoFit/>
          </a:bodyPr>
          <a:lstStyle/>
          <a:p>
            <a:r>
              <a:rPr lang="de-DE"/>
              <a:t>In general we assume in neoclassical theory, that the labor market determine the level of output. Thus via the labor market equilibrium we obtain the supply of production dependent on real wages </a:t>
            </a:r>
            <a:r>
              <a:rPr lang="de-DE" dirty="0"/>
              <a:t>Y</a:t>
            </a:r>
            <a:r>
              <a:rPr lang="de-DE" baseline="30000" dirty="0"/>
              <a:t>S</a:t>
            </a:r>
            <a:r>
              <a:rPr lang="de-DE" dirty="0"/>
              <a:t>(</a:t>
            </a:r>
            <a:r>
              <a:rPr lang="el-GR" dirty="0"/>
              <a:t>ω</a:t>
            </a:r>
            <a:r>
              <a:rPr lang="de-DE"/>
              <a:t>*) in our economy</a:t>
            </a:r>
            <a:endParaRPr lang="en-US" altLang="en-US" sz="2000" dirty="0"/>
          </a:p>
        </p:txBody>
      </p:sp>
      <p:cxnSp>
        <p:nvCxnSpPr>
          <p:cNvPr id="6" name="Straight Arrow Connector 7"/>
          <p:cNvCxnSpPr/>
          <p:nvPr/>
        </p:nvCxnSpPr>
        <p:spPr>
          <a:xfrm flipV="1">
            <a:off x="4148068" y="3487939"/>
            <a:ext cx="2272578" cy="1964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9"/>
          <p:cNvCxnSpPr/>
          <p:nvPr/>
        </p:nvCxnSpPr>
        <p:spPr>
          <a:xfrm flipV="1">
            <a:off x="4148068" y="1943956"/>
            <a:ext cx="5082" cy="156363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3795086" y="2057724"/>
            <a:ext cx="282450" cy="369332"/>
          </a:xfrm>
          <a:prstGeom prst="rect">
            <a:avLst/>
          </a:prstGeom>
        </p:spPr>
        <p:txBody>
          <a:bodyPr wrap="none">
            <a:spAutoFit/>
          </a:bodyPr>
          <a:lstStyle/>
          <a:p>
            <a:r>
              <a:rPr lang="de-DE" dirty="0"/>
              <a:t>L</a:t>
            </a:r>
            <a:endParaRPr lang="de-DE" baseline="30000" dirty="0"/>
          </a:p>
        </p:txBody>
      </p:sp>
      <p:sp>
        <p:nvSpPr>
          <p:cNvPr id="9" name="Rechteck 8"/>
          <p:cNvSpPr/>
          <p:nvPr/>
        </p:nvSpPr>
        <p:spPr>
          <a:xfrm>
            <a:off x="5967742" y="3439907"/>
            <a:ext cx="344966" cy="369332"/>
          </a:xfrm>
          <a:prstGeom prst="rect">
            <a:avLst/>
          </a:prstGeom>
        </p:spPr>
        <p:txBody>
          <a:bodyPr wrap="none">
            <a:spAutoFit/>
          </a:bodyPr>
          <a:lstStyle/>
          <a:p>
            <a:r>
              <a:rPr lang="el-GR" dirty="0"/>
              <a:t>ω</a:t>
            </a:r>
            <a:endParaRPr lang="de-DE" dirty="0"/>
          </a:p>
        </p:txBody>
      </p:sp>
      <p:sp>
        <p:nvSpPr>
          <p:cNvPr id="10" name="Freihandform 9"/>
          <p:cNvSpPr/>
          <p:nvPr/>
        </p:nvSpPr>
        <p:spPr>
          <a:xfrm>
            <a:off x="4404813" y="2338645"/>
            <a:ext cx="1577130" cy="931178"/>
          </a:xfrm>
          <a:custGeom>
            <a:avLst/>
            <a:gdLst>
              <a:gd name="connsiteX0" fmla="*/ 0 w 1577130"/>
              <a:gd name="connsiteY0" fmla="*/ 931178 h 931178"/>
              <a:gd name="connsiteX1" fmla="*/ 822121 w 1577130"/>
              <a:gd name="connsiteY1" fmla="*/ 595619 h 931178"/>
              <a:gd name="connsiteX2" fmla="*/ 1577130 w 1577130"/>
              <a:gd name="connsiteY2" fmla="*/ 0 h 931178"/>
            </a:gdLst>
            <a:ahLst/>
            <a:cxnLst>
              <a:cxn ang="0">
                <a:pos x="connsiteX0" y="connsiteY0"/>
              </a:cxn>
              <a:cxn ang="0">
                <a:pos x="connsiteX1" y="connsiteY1"/>
              </a:cxn>
              <a:cxn ang="0">
                <a:pos x="connsiteX2" y="connsiteY2"/>
              </a:cxn>
            </a:cxnLst>
            <a:rect l="l" t="t" r="r" b="b"/>
            <a:pathLst>
              <a:path w="1577130" h="931178">
                <a:moveTo>
                  <a:pt x="0" y="931178"/>
                </a:moveTo>
                <a:cubicBezTo>
                  <a:pt x="279633" y="840996"/>
                  <a:pt x="559266" y="750815"/>
                  <a:pt x="822121" y="595619"/>
                </a:cubicBezTo>
                <a:cubicBezTo>
                  <a:pt x="1084976" y="440423"/>
                  <a:pt x="1331053" y="220211"/>
                  <a:pt x="157713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1" name="Rechteck 10"/>
          <p:cNvSpPr/>
          <p:nvPr/>
        </p:nvSpPr>
        <p:spPr>
          <a:xfrm>
            <a:off x="4324442" y="2322440"/>
            <a:ext cx="521297" cy="276999"/>
          </a:xfrm>
          <a:prstGeom prst="rect">
            <a:avLst/>
          </a:prstGeom>
        </p:spPr>
        <p:txBody>
          <a:bodyPr wrap="none">
            <a:spAutoFit/>
          </a:bodyPr>
          <a:lstStyle/>
          <a:p>
            <a:r>
              <a:rPr lang="de-DE" sz="1200" dirty="0"/>
              <a:t>L</a:t>
            </a:r>
            <a:r>
              <a:rPr lang="de-DE" sz="1200" baseline="30000" dirty="0"/>
              <a:t>D</a:t>
            </a:r>
            <a:r>
              <a:rPr lang="de-DE" sz="1200" dirty="0"/>
              <a:t>(</a:t>
            </a:r>
            <a:r>
              <a:rPr lang="el-GR" sz="1200" dirty="0"/>
              <a:t>ω</a:t>
            </a:r>
            <a:r>
              <a:rPr lang="de-DE" sz="1200" dirty="0"/>
              <a:t>)</a:t>
            </a:r>
          </a:p>
        </p:txBody>
      </p:sp>
      <p:sp>
        <p:nvSpPr>
          <p:cNvPr id="12" name="Freihandform 11"/>
          <p:cNvSpPr/>
          <p:nvPr/>
        </p:nvSpPr>
        <p:spPr>
          <a:xfrm>
            <a:off x="4985529" y="2314604"/>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3" name="Rechteck 12"/>
          <p:cNvSpPr/>
          <p:nvPr/>
        </p:nvSpPr>
        <p:spPr>
          <a:xfrm>
            <a:off x="5801665" y="2120529"/>
            <a:ext cx="495649" cy="276999"/>
          </a:xfrm>
          <a:prstGeom prst="rect">
            <a:avLst/>
          </a:prstGeom>
        </p:spPr>
        <p:txBody>
          <a:bodyPr wrap="none">
            <a:spAutoFit/>
          </a:bodyPr>
          <a:lstStyle/>
          <a:p>
            <a:r>
              <a:rPr lang="de-DE" sz="1200" dirty="0"/>
              <a:t>L</a:t>
            </a:r>
            <a:r>
              <a:rPr lang="de-DE" sz="1200" baseline="30000" dirty="0"/>
              <a:t>S</a:t>
            </a:r>
            <a:r>
              <a:rPr lang="de-DE" sz="1200" dirty="0"/>
              <a:t>(</a:t>
            </a:r>
            <a:r>
              <a:rPr lang="el-GR" sz="1200" dirty="0"/>
              <a:t>ω</a:t>
            </a:r>
            <a:r>
              <a:rPr lang="de-DE" sz="1200" dirty="0"/>
              <a:t>)</a:t>
            </a:r>
          </a:p>
        </p:txBody>
      </p:sp>
      <p:cxnSp>
        <p:nvCxnSpPr>
          <p:cNvPr id="14" name="Gerader Verbinder 13"/>
          <p:cNvCxnSpPr/>
          <p:nvPr/>
        </p:nvCxnSpPr>
        <p:spPr>
          <a:xfrm>
            <a:off x="5302686" y="2881174"/>
            <a:ext cx="16778" cy="5887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Gerader Verbinder 14"/>
          <p:cNvCxnSpPr/>
          <p:nvPr/>
        </p:nvCxnSpPr>
        <p:spPr>
          <a:xfrm flipH="1">
            <a:off x="4148068" y="2899239"/>
            <a:ext cx="114467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3813962" y="2696508"/>
            <a:ext cx="397866" cy="369332"/>
          </a:xfrm>
          <a:prstGeom prst="rect">
            <a:avLst/>
          </a:prstGeom>
        </p:spPr>
        <p:txBody>
          <a:bodyPr wrap="none">
            <a:spAutoFit/>
          </a:bodyPr>
          <a:lstStyle/>
          <a:p>
            <a:r>
              <a:rPr lang="de-DE" dirty="0"/>
              <a:t>L*</a:t>
            </a:r>
            <a:endParaRPr lang="de-DE" baseline="30000" dirty="0"/>
          </a:p>
        </p:txBody>
      </p:sp>
      <p:sp>
        <p:nvSpPr>
          <p:cNvPr id="20" name="Rechteck 19"/>
          <p:cNvSpPr/>
          <p:nvPr/>
        </p:nvSpPr>
        <p:spPr>
          <a:xfrm>
            <a:off x="5146714" y="3487378"/>
            <a:ext cx="476378" cy="369332"/>
          </a:xfrm>
          <a:prstGeom prst="rect">
            <a:avLst/>
          </a:prstGeom>
        </p:spPr>
        <p:txBody>
          <a:bodyPr wrap="square">
            <a:spAutoFit/>
          </a:bodyPr>
          <a:lstStyle/>
          <a:p>
            <a:r>
              <a:rPr lang="el-GR" dirty="0"/>
              <a:t>ω</a:t>
            </a:r>
            <a:r>
              <a:rPr lang="de-DE" dirty="0"/>
              <a:t>*</a:t>
            </a:r>
            <a:endParaRPr lang="de-DE" baseline="30000" dirty="0"/>
          </a:p>
        </p:txBody>
      </p:sp>
      <p:sp>
        <p:nvSpPr>
          <p:cNvPr id="21" name="Textfeld 20"/>
          <p:cNvSpPr txBox="1"/>
          <p:nvPr/>
        </p:nvSpPr>
        <p:spPr>
          <a:xfrm>
            <a:off x="25943" y="4032383"/>
            <a:ext cx="8381213" cy="878815"/>
          </a:xfrm>
          <a:prstGeom prst="rect">
            <a:avLst/>
          </a:prstGeom>
          <a:noFill/>
          <a:ln>
            <a:noFill/>
          </a:ln>
        </p:spPr>
        <p:txBody>
          <a:bodyPr vert="horz" wrap="square" lIns="81646" tIns="40823" rIns="81646" bIns="40823" anchorCtr="0" compatLnSpc="0">
            <a:spAutoFit/>
          </a:bodyPr>
          <a:lstStyle/>
          <a:p>
            <a:r>
              <a:rPr lang="de-DE"/>
              <a:t>In opposite to the keynesian theory, we assume that the economy is </a:t>
            </a:r>
            <a:r>
              <a:rPr lang="de-DE" b="1"/>
              <a:t>supply side driven via Y</a:t>
            </a:r>
            <a:r>
              <a:rPr lang="de-DE" b="1" baseline="30000"/>
              <a:t>S </a:t>
            </a:r>
            <a:r>
              <a:rPr lang="de-DE"/>
              <a:t>and equilibrium with demand (</a:t>
            </a:r>
            <a:r>
              <a:rPr lang="de-DE" b="1"/>
              <a:t>Y</a:t>
            </a:r>
            <a:r>
              <a:rPr lang="de-DE" b="1" baseline="30000"/>
              <a:t>S</a:t>
            </a:r>
            <a:r>
              <a:rPr lang="de-DE" b="1"/>
              <a:t>=Y</a:t>
            </a:r>
            <a:r>
              <a:rPr lang="de-DE" b="1" baseline="30000"/>
              <a:t>D</a:t>
            </a:r>
            <a:r>
              <a:rPr lang="de-DE"/>
              <a:t>) is reached, that this time demand follows supply.</a:t>
            </a:r>
            <a:endParaRPr lang="en-US" altLang="en-US" sz="2000" dirty="0"/>
          </a:p>
        </p:txBody>
      </p:sp>
      <p:sp>
        <p:nvSpPr>
          <p:cNvPr id="23" name="Rechteck 22">
            <a:extLst>
              <a:ext uri="{FF2B5EF4-FFF2-40B4-BE49-F238E27FC236}">
                <a16:creationId xmlns:a16="http://schemas.microsoft.com/office/drawing/2014/main" id="{536981DC-2C16-48EB-8B66-C1068431B63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224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P spid="13" grpId="0"/>
      <p:bldP spid="19" grpId="0"/>
      <p:bldP spid="20"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734</Words>
  <Application>Microsoft Office PowerPoint</Application>
  <PresentationFormat>Breitbild</PresentationFormat>
  <Paragraphs>91</Paragraphs>
  <Slides>15</Slides>
  <Notes>13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15</vt:i4>
      </vt:variant>
    </vt:vector>
  </HeadingPairs>
  <TitlesOfParts>
    <vt:vector size="21" baseType="lpstr">
      <vt:lpstr>Arial</vt:lpstr>
      <vt:lpstr>Calibri</vt:lpstr>
      <vt:lpstr>Cambria Math</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195</cp:revision>
  <cp:lastPrinted>2022-03-02T20:18:27Z</cp:lastPrinted>
  <dcterms:created xsi:type="dcterms:W3CDTF">2022-03-01T20:52:11Z</dcterms:created>
  <dcterms:modified xsi:type="dcterms:W3CDTF">2023-12-04T23:55:59Z</dcterms:modified>
</cp:coreProperties>
</file>