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ink/ink1.xml" ContentType="application/inkml+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1372" r:id="rId2"/>
    <p:sldId id="1411" r:id="rId3"/>
    <p:sldId id="1412" r:id="rId4"/>
    <p:sldId id="1413" r:id="rId5"/>
    <p:sldId id="1414" r:id="rId6"/>
    <p:sldId id="1415" r:id="rId7"/>
    <p:sldId id="1416" r:id="rId8"/>
    <p:sldId id="1417" r:id="rId9"/>
    <p:sldId id="1418" r:id="rId10"/>
    <p:sldId id="1312" r:id="rId11"/>
    <p:sldId id="1313" r:id="rId12"/>
    <p:sldId id="1314" r:id="rId13"/>
    <p:sldId id="1315" r:id="rId14"/>
    <p:sldId id="1419" r:id="rId15"/>
    <p:sldId id="1317" r:id="rId16"/>
    <p:sldId id="1318" r:id="rId17"/>
    <p:sldId id="1319" r:id="rId18"/>
    <p:sldId id="1320" r:id="rId19"/>
    <p:sldId id="1328" r:id="rId20"/>
    <p:sldId id="1322" r:id="rId21"/>
    <p:sldId id="1329" r:id="rId22"/>
    <p:sldId id="1324" r:id="rId23"/>
    <p:sldId id="1325" r:id="rId24"/>
    <p:sldId id="1327" r:id="rId25"/>
    <p:sldId id="1420" r:id="rId26"/>
    <p:sldId id="1421" r:id="rId27"/>
    <p:sldId id="1330" r:id="rId28"/>
    <p:sldId id="1331" r:id="rId29"/>
    <p:sldId id="1332" r:id="rId30"/>
    <p:sldId id="1369" r:id="rId31"/>
    <p:sldId id="1333" r:id="rId32"/>
    <p:sldId id="1334" r:id="rId33"/>
    <p:sldId id="1335" r:id="rId34"/>
    <p:sldId id="1336" r:id="rId35"/>
    <p:sldId id="1337" r:id="rId36"/>
    <p:sldId id="1338" r:id="rId37"/>
    <p:sldId id="1339" r:id="rId38"/>
    <p:sldId id="1340" r:id="rId39"/>
    <p:sldId id="1341" r:id="rId40"/>
    <p:sldId id="1342" r:id="rId41"/>
    <p:sldId id="1343" r:id="rId42"/>
    <p:sldId id="1344" r:id="rId43"/>
    <p:sldId id="1345" r:id="rId44"/>
    <p:sldId id="1346" r:id="rId45"/>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8" autoAdjust="0"/>
    <p:restoredTop sz="93227" autoAdjust="0"/>
  </p:normalViewPr>
  <p:slideViewPr>
    <p:cSldViewPr snapToGrid="0">
      <p:cViewPr varScale="1">
        <p:scale>
          <a:sx n="68" d="100"/>
          <a:sy n="68" d="100"/>
        </p:scale>
        <p:origin x="8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ink/ink1.xml><?xml version="1.0" encoding="utf-8"?>
<inkml:ink xmlns:inkml="http://www.w3.org/2003/InkML">
  <inkml:definitions>
    <inkml:context xml:id="ctx0">
      <inkml:inkSource xml:id="inkSrc0">
        <inkml:traceFormat>
          <inkml:channel name="X" type="integer" max="25920" units="cm"/>
          <inkml:channel name="Y" type="integer" max="17280" units="cm"/>
          <inkml:channel name="F" type="integer" max="4095" units="dev"/>
          <inkml:channel name="T" type="integer" max="2.14748E9" units="dev"/>
        </inkml:traceFormat>
        <inkml:channelProperties>
          <inkml:channelProperty channel="X" name="resolution" value="1000" units="1/cm"/>
          <inkml:channelProperty channel="Y" name="resolution" value="1000" units="1/cm"/>
          <inkml:channelProperty channel="F" name="resolution" value="0" units="1/dev"/>
          <inkml:channelProperty channel="T" name="resolution" value="1" units="1/dev"/>
        </inkml:channelProperties>
      </inkml:inkSource>
      <inkml:timestamp xml:id="ts0" timeString="2020-04-26T21:21:31.057"/>
    </inkml:context>
    <inkml:brush xml:id="br0">
      <inkml:brushProperty name="width" value="0.09333" units="cm"/>
      <inkml:brushProperty name="height" value="0.09333" units="cm"/>
      <inkml:brushProperty name="fitToCurve" value="1"/>
    </inkml:brush>
  </inkml:definitions>
  <inkml:trace contextRef="#ctx0" brushRef="#br0">325-639 296 0,'2'-14'228'0,"5"9"-56"15,1 5 0-15,0 2-171 16,7 5 8-16,0-1-11 16,4 5 14-16,2-1-9 15,8 3 12-15,-3-1-10 16,14 5 10-16,-2-2-13 0,10 0 10 15,1-3-10-15,16-3 16 16,-8-3-5-16,12 0 23 16,-6-3-9-16,11-6 13 15,-11 3-17-15,17-6 8 16,-8-2-18-16,8-1 12 16,-2 1-15-16,8-1 10 15,-12 1-14-15,14-3 8 16,-10 3-9-16,-2-7 21 15,-13 3-7-15,5-9 18 16,-16 0-9-16,1-5 13 16,-9 1-20-16,3 0 16 15,-16 4-16-15,-3 4 12 16,-14 4-16-16,-1 3 14 16,-9 3-17-16,-6-5 10 15,-9-1-17-15,-3 5 6 0,-9-1-18 16,-9 1-19-16,-2 14-37 15,-10 3 191-15,0-1-450 16,-5 5 189-16</inkml:trace>
  <inkml:trace contextRef="#ctx0" brushRef="#br0" timeOffset="340.17">1144-1058 495 0,'-16'-10'175'0,"-1"-5"29"16,4 11-135-16,7-1-18 16,-1 1-27-16,1 8 9 15,8 5-24-15,-2 8 8 16,-4 4-17-16,-4 17 10 15,8 4-12-15,-7 10 12 16,-3 1-11-16,3 2 12 16,3-9-11-16,-6-4 11 15,3-10-10-15,10-11 10 16,1-10-14-16,8-11 9 0,9-13-17 16,13-17-68-16,-2-1-147 15,12-16 4-15,-4 1-125 16</inkml:trace>
  <inkml:trace contextRef="#ctx0" brushRef="#br0" timeOffset="572.29">1477-1117 301 0,'15'-17'255'0,"-7"7"-42"15,-6 6-66-15,-6 8-48 16,0 11-69-16,-4 10-2 16,-3 9-25-16,-4 10 15 15,1 0-6-15,-1 4 20 16,6-8-9-16,1-2 11 15,2-2-14-15,4-2 5 16,0-9-20-16,4-2 11 16,2-8-13-16,6-7 12 15,3-8 2-15,-2-10-268 16,-3-3 94-16</inkml:trace>
  <inkml:trace contextRef="#ctx0" brushRef="#br0" timeOffset="-706.72">-378 368 374 0,'-11'-15'237'16,"1"3"-22"-16,5-1-66 0,3-4-83 16,2 2-37-16,5-4 11 15,1 1-19-15,2-6 17 16,1-1-12-16,5-7 14 16,-1 1-17-16,8-1 9 0,-2-4-20 15,4 7 12-15,-2 4-16 16,5 4 9-16,-5 0-16 15,6 2 10-15,0-2-15 16,7-3 11-16,0 8-11 16,4-12 11-16,2 5-12 15,-2-4 12-15,-5 1-13 16,3-3 12-16,-2 12-11 0,0-2 12 16,3 4-12-16,1 3 12 15,0 1-10-15,0 3 11 16,-4 4-11-16,-3-1 13 15,-3 7-11-15,-1 1 10 16,-8-3-11-16,6 0 10 16,-3-3-12-16,5 1 11 15,-4 4-11-15,7 1 10 16,-7 1-12-16,2 6 11 16,-8-1-11-16,4-1 11 15,-4 3-10-15,0 1 12 16,-3 3-10-16,3 4 11 15,-4 0-11-15,2 4 11 16,-3-2-10-16,3 7 9 16,-2-7-10-16,3 0 12 15,-3 0-12-15,0-7 9 0,-1-1-10 16,1 4 11-16,-5 0-13 16,7 2 11-16,-4 4-11 15,1-4 11-15,-7 2-10 16,5 4 12-16,-8-10-10 15,7 4 10-15,1-4-10 16,5 6 9-16,-5-11-10 0,-1 5 10 16,-1 0-10-1,-1-1 10-15,-3-3-10 0,4 2 11 16,-1-1-12-16,-3-1 11 16,2 1-12-16,-2-1 11 15,-6 0-8-15,0-3 12 16,0 0-8-16,-2-1 20 15,4-5-10-15,-2 2 15 16,0 0-12-16,8-4 11 16,-8 2-18-16,0-2 9 15,2 0-13-15,0-4 18 16,-5 4-7-16,5-2 17 16,-2 0-12-16,9-2 9 15,3-1-20-15,3-1 4 16,-5 0-17-16,9-7 12 15,-2 3-10-15,0-5 10 16,-5 2-9-16,11 1 9 0,-4 1-10 16,-2 3 9-16,2-1-10 15,8-1 11-15,-6 3-11 16,-2 1 10-16,-3 0-11 16,1 2 10-16,-4 4-10 15,1 2 8-15,-1-2-10 16,4 6 11-16,-7 0-10 0,5 3 10 15,-5-3-8-15,3 2 11 16,-1-1-11-16,1 1 11 16,-1-4-11-16,1 3 10 15,-1-3-11-15,7 0 10 16,-2-2-10-16,2 0 11 16,2-2-11-16,-2 0 11 15,-3-2-12-15,3-2 12 16,-2 2-12-16,2-4 11 15,-5 1-9-15,1-1 11 16,-2-2-11-16,-3-1 11 16,-4-3-10-16,5 1 12 15,-1-2-13-15,0 5 12 16,-1 0-12-16,-3 3 11 16,-2-3-12-16,2 0 11 15,0-3-10-15,3-4 9 16,-1 1-10-16,0-3 11 15,1 0-11-15,1-4 11 0,3 2-10 16,-3-4 10-16,3 4-12 16,-1 2 12-16,-1 8-12 15,-3-3 12-15,-2 1-12 16,5-1 11-16,1 1-11 16,5-10 11-16,4 15-11 15,2-9 11-15,-2 2-12 0,0 1 11 16,-2 5-11-16,2-5 11 15,0 3-11-15,8 7 11 16,0-4-10-16,5-3 12 16,-5 3-12-16,5 2 12 15,-3-2-11-15,3 1 11 16,-5 5-12-16,3-2 11 16,1 4-11-16,-3-2 11 15,-3 0-12-15,-4 3 11 16,0 3-10-16,-2 0 10 15,-6 0-10-15,6 5 11 16,-2 2-11-16,4-5 12 16,-2 7-11-16,4-9 10 15,-4 0-10-15,6-1 11 16,-4-3-11-16,0-4 10 16,-2 4-9-16,0 4 10 0,0 0-12 15,-2 3 10-15,-5-1-12 16,1 5 11-16,-2-3-12 15,-5-1 13-15,-2-3-9 16,5 5 12-16,-3-3-10 16,4-2 10-16,-3 1-10 15,10 5 9-15,-5 1-10 0,3-2 10 16,-7-1-10-16,7 3 11 16,-11-3-11-16,5-6 10 15,-3 5-10-15,3 1 9 16,1-3-10-16,1-3 10 15,-3 4-11-15,7-3 11 16,-5-5-11-16,-1-3 11 16,5 1-9-16,1 2 10 15,-2-4-9-15,4 4 9 16,-3 0-9-16,1-4 10 16,-2-4-10-16,-3 3 10 15,1-3-10-15,2-3 11 16,-9 1-12-16,8-1 13 15,-5-1-12-15,1-3 11 16,3 4-11-16,1 1 11 0,-5 4-10 16,-1-9 10-16,0 4-10 15,-2 1 14-15,-4-1-7 16,3-6 12-16,-1 3-12 16,-2-5 12-16,0 0-14 15,0 0 7-15,-2 0-13 16,-1 2 11-16,3 0-12 15,-2-2 11-15,2 2-12 16,-2-4 12-16,0-2-12 16,0-2 11-16,2 2-11 15,-2-3 11-15,-2 7-12 0,2 3 11 16,-1 1-11-16,-1 0 12 16,2 0-11-16,0 3 12 15,-2-3-9-15,0 0 10 16,-1 0-6-16,-1 1 7 15,0 1-12-15,-1-2 9 16,3 5-11-16,-2-3 4 16,2 7-5-16,2 0 11 15,-3 1-9-15,3-1 12 16,0 0-11-16,0-3 11 16,0 3-11-16,0-7 10 15,-2 1-11-15,2-5 11 16,-3 4-12-16,1-2 12 0,2 7-11 15,0-3 11-15,2 3-12 16,0 2 12-16,-4-1-12 16,-1-1 11-16,3 4-12 15,-2-3 12-15,-4-1-11 16,-1 2 11-16,1-1-10 16,-3-1 10-16,5 2-10 15,-2 1 9-15,-5-3-11 0,0-3 11 16,1 1-11-16,-1-1 11 15,3 7-10-15,-1-6 11 16,-2 1-11-16,-1 1 10 16,-7-5-11-16,-7 1 12 15,3 7-13-15,-7-3 14 16,-1 8-11-16,3-2 11 16,9 2-9-16,-8-2 11 15,5-5-10-15,1-1 10 16,-2 0-11-16,0-7 10 15,6-2-11-15,-2 4 10 16,2-4-11-16,0-1 12 16,2 3-12-16,-2-2 11 15,0 4-12-15,-4 1 11 16,2-3-11-16,-4-4 11 16,1 4-11-16,-1-8 12 15,2 4-12-15,-9 0 11 0,1 2-12 16,-3-2 10-16,-2 5-11 15,0-3 10-15,7 6-11 16,-3 1 11-16,1 1-11 16,-3-3 11-16,2 3-9 15,-8 1 11-15,3 1-11 16,-8-1 12-16,7 0-10 16,-8-3 10-16,8 3-10 15,-6-3 9-15,6 5-10 0,-6 2 9 16,2 1-11-16,-3 1 10 15,3 2-10-15,-4 5 10 16,4-1-9-16,-7 2 10 16,5 3-10-16,-4 3 11 15,8-1-9-15,0-1 10 16,8-1-1-16,-2-1 2 16,-1-4-11-16,1 0 10 15,0 3-10-15,-10 1-1 16,6 1-1-16,-6 5 9 15,0 1-10-15,-5 0 11 16,9 2-11-16,-8 4 11 16,8 2-10-16,-9 4 11 15,7-1-11-15,-6 3 12 16,12-8-11-16,-6 0 11 0,12-4-10 16,-1 6 10-16,5-4-10 15,-5 0 9-15,10-2-10 16,-4 2 9-16,6-4-9 15,-3 6 9-15,6 2-11 16,-10 4 12-16,5-4-11 16,-4 5 11-16,0-3-10 15,-3 0 11-15,5 1-11 16,-8 3 10-16,3 1-11 0,-8 3 10 16,3-1-11-16,-7 6 12 15,2-4-11-15,-4 1 12 16,10-1-11-16,-2 2 12 15,9-7-12-15,2 7 11 16,8-8-12-16,0 5 11 16,5-5-12-16,4 7 10 15,6-9-10-15,0 5 9 16,0-5-9-16,4 3 11 16,-4-8-10-16,0 4 11 15,-2-8-9-15,4-4 10 16,-6 2-10-16,4-7 10 15,0-2-13-15,0-1 10 16,2-1-12-16,4-8 8 0,2 4-12 16,9-15-76-16,4 0 528 15,9-33-812-15,1-11 366 16</inkml:trace>
  <inkml:trace contextRef="#ctx0" brushRef="#br0" timeOffset="-6351.03">548 164 331 0,'-6'-11'102'15,"2"5"26"-15,0-7-58 16,-3 3-12-16,-1-5 34 0,4 2-6 15,-7-4 16-15,3 3-31 16,-3-5 2-16,3 2-37 16,-3 2 8-16,1 5-24 15,-5 10 10-15,2-5-17 16,-6 12 9-16,0-5-18 16,-4 0 7-16,0-8-13 0,-8 20 9 15,1-1-11 1,-4 8 10-16,-1 6-9 0,-1 5 12 15,6-5-12-15,-1 7 12 16,3 0-11-16,9 6 11 16,2 0-13-16,3 6 12 15,3-10-13-15,3 8 12 16,-3-4-12-16,5 2 12 16,2-10-12-16,6 2 13 15,13-5-13-15,-1-1 12 16,7-7-11-16,5 2 12 15,-3-6-10-15,0-7 11 16,9-4-9-16,5-8 10 16,6-4-10-16,5-15 12 15,0-2-9-15,7-13 15 16,-11 0-9-16,7-10 13 16,-7 2-12-16,5-3 12 0,-14 7-15 15,8-4 10-15,-16 10-11 16,-2 1 18-16,-10 7-8 15,-9 1 26-15,-8 6-9 16,-8-2 17-16,-3 2-19 16,-8-2 8-16,-2 2-26 15,-7 4 6-15,-1 1-18 16,-7 7 10-16,2 1-13 16,0 0 9-16,5-1-11 0,-5 5 10 15,6 2-10-15,1 2 11 16,6 3-11-16,4 3 12 15,8-6-12-15,5 0 9 16,6 0-46-16,8-4-59 16,7 4-257-16,12-2 28 15</inkml:trace>
  <inkml:trace contextRef="#ctx0" brushRef="#br0" timeOffset="-5548.24">2469 134 267 0,'11'-8'187'16,"-7"1"1"-16,-2-1-23 15,-4 2-42-15,0-5 17 16,-4 3-50-16,-5-1 3 15,0 5-34-15,-10 0-3 0,-2 4-37 16,-8 8 2-16,-9 5-25 16,-9 14 9-16,1 1-10 15,-9 14 13-15,2-4-10 16,2 6 13-16,3-6-12 16,4 6 13-16,12-4-14 15,9 9 11-15,4-9-12 16,10 4 9-16,7-10-12 15,4 3 9-15,6-11-11 0,13-3 13 16,8-6-10-16,18-5 13 16,3-18-8-16,17-13 11 15,-1-10-11-15,11-18 11 16,-7-3-9-16,6-11 20 16,-7 4-9-16,-4-2 19 15,-17 6-8-15,-8 1 24 16,-19 12-11-16,-17-3 19 15,-14 18-14-15,-11 0 8 16,-11 6-27-16,-17 2 1 16,-1 13-23-16,-11-2 7 15,4 10-14-15,-5 2 9 16,10 2-30-16,1 3-56 16,7 0 360-16,8 3-642 15,19-3 272-15</inkml:trace>
  <inkml:trace contextRef="#ctx0" brushRef="#br0" timeOffset="15692.42">6117-1388 326 0,'2'-9'287'15,"-2"5"-47"-15,0 0-39 0,-8 6-84 0,8 0-47 16,-11 4-22-16,1 7-14 16,-9 12-17-16,2 7 2 15,-15 14-8-15,3 5 10 0,-3 14-11 16,5-12 9-16,-1 3-11 15,9-16 5-15,7-2-10 16,1-23 9-16,5 4-11 16,4-11 8-16,8 1-19 15,3-11-3-15,7 2-46 16,6-15 1-16,7-6-238 16,3-13 49-16</inkml:trace>
  <inkml:trace contextRef="#ctx0" brushRef="#br0" timeOffset="15933.2">6484-1374 691 0,'4'-2'199'16,"-4"11"45"-16,-13 5-188 16,-4 3-40-16,-4 15-4 0,-6 4 16 15,-7 8 3-15,9-4 13 16,0 19-8-16,6-13 3 15,6-2-19-15,7-2-3 16,4-10-15-16,4-17 7 16,10-3-11-16,5-5 12 15,15-14-45-15,-3-7-15 16,15-18-242-16,5-8 39 0</inkml:trace>
  <inkml:trace contextRef="#ctx0" brushRef="#br0" timeOffset="16203.61">7065-1441 602 0,'8'2'220'16,"-12"6"15"-16,-13 7-150 0,-8 6-46 16,-2 4-10-16,-9 11 0 15,8 2 14-15,-1 2-6 16,10-4 8-16,2 8-14 15,11-8-3-15,2-2-18 16,4-3 3-16,8-10-14 16,9-8 10-16,0-11-10 15,6-6 10-15,10-13-25 0,3-2-5 16,4-12-49-16,2 1-8 16,3-6-134-16,-5 11-65 15,0 0-17-15</inkml:trace>
  <inkml:trace contextRef="#ctx0" brushRef="#br0" timeOffset="14291.87">4255-352 640 0,'-10'0'179'15,"1"0"43"-15,3 0-164 16,4 0-28-16,0-4 5 16,2-13 2-16,2-4 11 15,2-9-7-15,2-6 1 16,7-10-13-16,4 2-3 0,6-9-17 15,0 0 1-15,7-8-11 16,-1 9 8-16,7-9-11 16,2 6 12-16,6-8-12 15,-2 6 11-15,9-6-7 16,-7 12 8-16,4-2-12 16,-5 16 12-16,5-1-12 15,-6 6 7-15,2 0-6 16,-4 9 9-16,7 0-10 15,-11 6 11-15,6 0-11 16,-2 1 9-16,4-1-10 16,-2 2 11-16,11-2-12 15,-7 2 12-15,13-1-12 16,-15-1 12-16,15-4-11 16,-10 2 13-16,12-2-11 15,-11 0 13-15,13 2-10 16,-16 6 10-16,3 5-11 0,-14-1 10 15,2 5-11-15,-9-2 10 16,1 6-10-16,-7 0 13 16,5 0-8-16,-5 4 11 15,4 4-10-15,0-8 9 16,9 2-10-16,-2-2 10 16,8 5-9-16,-8-5 13 15,6 6-9-15,-11 0 10 0,3 9-13 16,-9-5 6-16,7 7-12 15,-7-2 8-15,12 0-11 16,-3-5 10-16,8-1-10 16,-8-7 12-16,10-2 1 15,-8-2 17-15,6-5-4 16,-3 1 12-16,3 2-9 16,-2-2-2-16,4-1-16 15,-6 7 3-15,9-2-12 16,-5 0 9-16,4 2-9 15,-4 0 10-15,4-2-11 16,-10 2 10-16,8 0-11 16,-8 0 9-16,1-2-9 15,-5 6 10-15,6-2-10 16,-11-2 11-16,11 0-10 0,-5 4 9 16,11-6-9-16,-6 2 10 15,11-6-11-15,-10 2 12 16,12-3-12-16,-11 1 10 15,4-4-11-15,-4 3 11 16,2 3-11-16,-6 2 10 16,6 0-10-16,-7 2 11 15,9 0-11-15,-4-2 12 16,4-5-10-16,-8-1 10 0,4 2-10 16,-13-1 11-16,-2-3-13 15,-1 6 11-15,-1 1-11 16,-11 1 10-16,7-2-10 15,-9 8 11-15,1-4-10 16,-7 5 10-16,8-5-8 16,-5 2 10-16,1-7-11 15,0 5 12-15,-6-2-11 16,-4-2 10-16,2 6-9 16,2 5 2-16,4-5 0 15,3 4 10-15,3 7-11 16,3-7 8-16,-5 9-2 15,-2-7 0-15,5 11-12 16,-7-2 11-16,-8 10-10 16,6-1 11-16,2 9-10 0,-2-5 11 15,9 6-10-15,-3-3 10 16,-1 5-10-16,-5-4 10 16,2 2-11-16,-4-7 10 15,2 1-10-15,-4-5 10 16,4 9-11-16,0-7 11 15,-2 9-9-15,7 0 10 16,1 0-10-16,-6-11 10 0,0 8-11 16,0-11 10-16,0-6-10 15,0 5 9-15,1 5-10 16,1-5 11-16,0 6-11 16,-4 5 11-16,0-5-11 15,2 3 11-15,-2-1-10 16,0-2 9-16,-2 7-9 15,4-6 9-15,-4 1-9 16,4-4 9-16,-2-2-9 16,4-4 10-16,-4 0-10 15,5-4 11-15,-3 0-2 16,0 2 11-16,-2-5-10 16,6-1 11-16,-4 2-10 15,2-3 3-15,1 1-11 16,-1-1 10-16,-2 1-12 15,0-5 11-15,-4 2-8 0,2-3 11 16,0 5-10-16,0-4 11 16,0 7-13-16,4-2 9 15,-2 5-13-15,2-5 11 16,1 6-11-16,-3-5 10 16,2 3-10-16,-4-2 11 15,2 0-10-15,-2-5 10 16,0-2-9-16,-2-2 11 15,4 3-11-15,-2-5 9 0,-2-4-9 16,2 4 7-16,2-2-10 16,0 0 10-16,-2 2-9 15,4 6 10-15,-4-3-10 16,5 1 10-16,-5 4-10 16,0-3 11-16,0 1-11 15,2-1 12-15,-4-1-10 16,2-10 10-16,-2 10-10 15,2-8 10-15,0 0-9 16,0 4 15-16,-5-2-1 16,3-6 10-16,0 8-7 15,-2-4 9-15,-2-1-15 16,3 10 0-16,-1-7-11 16,2-2 8-16,-6 8-13 15,1-2 11-15,3-2-9 16,-6 5 10-16,-3-1-9 15,5-4 12-15,-5 0-10 0,0 0 9 16,-1-6-7-16,5-2 9 16,-1-3-11-16,1 1 11 15,-3 2-10-15,9 6 8 16,-7-3-10-16,-1 1 10 16,3 2-12-16,-5-2 9 0,-1-6-10 15,5 4 11-15,-3 6-12 16,5 0 11-16,-1 0-10 15,-1 0 12-15,1 4-11 16,4-1 11-16,-7-8-10 16,3 3 11-16,-3 0-10 15,-10-6 10-15,4-4-10 16,-4-1 11-16,7-6-12 16,-5 2 11-16,4 3-12 15,-2-1 11-15,2 3-13 16,3 1 12-16,1 1-11 15,1-7 10-15,-3 2-10 16,0-1 12-16,3-3-10 16,-3 0 10-16,0 0-11 15,1 2 12-15,1 3-12 16,1-1 11-16,-3 5-11 0,5 1 10 16,-5 1-11-16,3 2 11 15,-3-2-10-15,0-1 11 16,-6-1-11-16,2-1 10 15,1-1-10-15,-1-1 10 16,-2 5-11-16,6 0 10 16,-4-1-11-16,0 7 11 15,1 0-12-15,-1 0 11 16,0 2-11-16,2 1 12 0,-4 1-11 16,7 2 13-16,-7 0-12 15,4 3 12-15,0 1-12 16,3 1 11-16,-5-1-12 15,6-1 12-15,1 1-11 16,-1-1 11-16,-2 1-11 16,5-1 11-16,2 1-11 15,-5-1 10-15,7 3-11 16,8 1 10-16,-8 6-11 16,4-2 11-16,4 6-9 15,0-2 10-15,-4 2-9 16,2-4 10-16,-6 0-10 15,-6-10 10-15,3-1-9 0,5 0 11 16,0-6-10-16,2 3 9 16,11 3-11-16,-11-4 11 15,2-4-12-15,-6 5 11 16,4-1-10-16,-5 0 12 16,3 4-12-16,-2-1 11 15,0-5-9-15,0 4 10 16,-7-6-10-16,5-6 12 15,-5 4-11-15,1 2 10 16,-5-15-10-16,7 4 10 0,-3 5-12 16,-4-7 11-16,3-3-10 15,1 11 9-15,-10-3-12 16,8 4 11-16,-3 2-11 16,3 6 10-16,-4-4-11 15,2 2 12-15,-8-2-11 16,6 0 11-16,-6 2-11 15,0-2 11-15,4 2-11 16,2 0 12-16,-8 3-12 16,6-3 11-16,-4 0-11 15,2 0 12-15,-5 2-13 16,5-4 12-16,-8 4-11 16,4 0 11-16,-1 5-11 15,1-9 12-15,2 4-10 16,6-4 9-16,-4 11-9 15,4-9 10-15,-2 2-11 0,0-2 10 16,-2 0-9-16,6-4 9 16,-6 2-11-16,5 6 12 15,-3 3-12-15,0-3 11 16,-5-2-10-16,6 1 10 16,-10-3-11-16,5-2 11 15,0-2-11-15,6 4 12 16,4 4-11-16,3 0 11 0,3-6-11 15,1 2 11-15,-6-6-11 16,3 2 11-16,3-2-10 16,-3 6 9-16,3 0-10 15,0-6 9-15,2 6-10 16,1-4 9-16,-1-4-11 16,6 3 10-16,0 3-8 15,-4-6 10-15,4 0-9 16,-4 4 11-16,-4-15-11 15,6 4 12-15,2-2-11 16,-6-6 11-16,6-6-11 16,-2 10 10-16,-11-10-10 15,5 2 11-15,2 6-11 16,-5 2 12-16,-3-4-12 16,3 8 11-16,-1 0-11 15,-3 1 10-15,-1 1-11 0,1 1 11 16,-4-3-11-16,0 0 10 15,0-1-9-15,3 1 10 16,-3 0-12-16,2 3 10 16,-2 4-11-16,2 1 9 15,-4 1-11-15,5 6 12 16,-5 2-10-16,2 3 12 16,-2-3-10-16,2 0 12 15,-2 0-12-15,2-4 0 0,3 3 1 16,-1-1 11-16,0-2-12 15,2 0 11-15,1 2 0 16,-1 0-1-16,-2 0-12 16,5 0 11-16,-5 4-12 15,5 1 11-15,-7 1-9 16,2 3 9-16,0-1-10 16,3 5 12-16,-1 0-11 15,5-1 10-15,-1 7-11 16,5 1 10-16,-2 3-9 15,1 2 11-15,1 1-12 16,0-5 12-16,0 8-12 16,6-12 12-16,-2 4-11 15,0-4 11-15,0 2-11 0,2-6 12 16,-4 0-11-16,2 4 10 16,0-11-10-16,2 1 10 15,-2-3-11-15,2 0 12 16,0-8-11-16,-4 9 12 15,4-3-9-15,-2-6 11 16,-2 0-10-16,-2-3 11 16,-5-3-10-16,-3 4 9 15,-5-5-12-15,2 3 11 16,-6-9-12-16,4 3 10 0,5-3-11 16,-3 4 10-16,2 1-13 15,1 10 12-15,-5-2-12 16,-2 4 12-16,10 2-11 15,-1-4 12-15,-1 0-10 16,7 4 10-16,-2-2-10 16,-7 0 11-16,3 5-11 15,-5-5 10-15,-4 2-10 16,2-2 10-16,-4 0-11 16,-2 3 9-16,-7-1-9 15,7-4 10-15,-2 6-10 16,2 0 12-16,0-4-10 15,4 3 10-15,-11-1-10 16,7-6 10-16,-2 6-11 16,-3-4 11-16,-1 2-11 0,6 0 11 15,-7 2-11-15,5-4 10 16,-5 3-11-16,5-6 12 16,-4 1-13-16,1-2 13 15,1 4-11-15,4 4 11 16,-2-2-10-16,3 1 10 15,3-1-10-15,5-4 10 16,-1-3-10-16,0-1 11 0,3 2-12 16,1-5 10-16,-6 9-12 15,5 0 11-15,3 0-11 16,-1 2 11-16,1 5-11 16,7-5 12-16,-4 2-10 15,4-2 10-15,0 0-9 16,-3 0 10-16,7 1-10 15,-6-3 11-15,0-3-10 16,-2-3 9-16,-3 4-10 16,-3 0 9-16,-1-4-9 15,-4 1 10-15,2 3-10 16,-1-12 10-16,-8 1-10 16,8-2 9-16,-8 0-1 15,3 5 1-15,2-1-13 16,11-6 12-16,-5 7-11 15,9-3 1-15,0 3 0 0,-2 3 12 16,4 3-12-16,-1 2 12 16,-1 0-11-16,0 0 10 15,4 2-10-15,-8-2 11 16,3 4-10-16,3-4 9 16,-2 0-9-16,2-2 9 15,4 4-14-15,-2-3 11 0,2 6-12 16,-2-1 10-16,4 2-9 15,1-2-4-15,3 4-87 16,3-4-43-16,-9-14-292 16,-4-14 1-16</inkml:trace>
  <inkml:trace contextRef="#ctx0" brushRef="#br0" timeOffset="15198.05">4900-1066 599 0,'-5'4'179'0,"8"0"25"16,5 7-155-16,9 1-44 15,4-5-3-15,8-5-8 16,5 4 15-16,15-4-1 16,-3 0 14-16,19 0-7 15,-21 1 21 1,3 1-22-16,56-4-13 0,-6 0 9 16,10 2-4-16,-10 2 13 15,-15 2-6-15,-6-4 12 16,19 3-9-16,-5-7-6 15,14-5-4-15,-18-10 7 16,19 7-11-16,-16-3 10 16,8-8 3-16,-9 9 2 15,11 1-7-15,-19 5 9 16,2 4-11-16,-19 6 6 0,3 2-13 16,-18 0 8-16,5-3-11 15,-13 1 10-15,2-8-2 16,-2 1 16-16,8-3-6 15,-8-4 13-15,11-7-9 16,-9 4 4-16,-4 0-11 16,-15 5 5-16,0 2-7 15,-10 6 11-15,-5 0-8 16,-1 2 7-16,-3-2-9 16,0 0 8-16,-2-2-5 15,2 2 8-15,1-2-7 16,1 2 9-16,-2 0-8 15,3 0 3-15,-3-3-12 16,-2 1 7-16,-2 0-11 0,0 2-4 16,-4-2 1-16,-1 2 8 15,-3-2-10-15,0 0-14 16,-5-4-63-16,0 1-31 16,-4-5-250-16,3 1 11 15</inkml:trace>
  <inkml:trace contextRef="#ctx0" brushRef="#br0" timeOffset="17109.29">6195-161 621 0,'-6'0'190'0,"-9"0"39"16,2 0-157-16,-6 5-29 16,0-5 4-16,-4 0 10 15,2-5 10-15,-4 14-4 16,2-9 0-16,-3 4-21 16,1 9-12-16,-4 4-23 15,1-7 0-15,-3 22-11 0,5-5 10 16,-5 9-10-16,6 0 12 15,1-1-11-15,8-5 9 16,-1 6-10-16,10-13 11 16,3 4-10-16,4-6 10 15,4 2-10-15,5-8 8 16,6 0-9-16,1-4 11 16,8-3-9-16,3-10 12 15,5-9-7-15,-1-8 11 0,7-16-10 16,-2-1 8-16,2-11-9 15,-13 1 8-15,-4 2-11 16,-8 8 13-16,-13 2 0 16,-11 13 11-16,-6 7-10 15,-6 3 9-15,-4 3-14 16,-1-3-1-16,3 11-13 16,4 6 10-16,0-1-10 15,4-3-7-15,11 10-71 16,6-5 428-16,10-18-691 15,7-4 309-15</inkml:trace>
  <inkml:trace contextRef="#ctx0" brushRef="#br0" timeOffset="17832.25">7600-112 703 0,'-2'0'169'0,"-3"2"60"0,-1-2-195 15,-4 15-13-15,-5-3 15 16,-13 14 7-16,3-3 13 16,-13 13-5-16,2-5 2 15,-1 9-19-15,5 0-6 16,5 4-15-16,6-6 5 15,2 2-9-15,8-10 9 16,5-5-11-16,4-8 6 16,10-2-10-16,5-11 8 15,10-4-9-15,6-9 11 0,7-9-7 16,-2-8 13-16,10-10-6 16,-6-4 12-16,2-4-7 15,-8 4 11-15,-3 4-3 16,-8 5 10-16,-4 3-7 15,-9 7 7-15,-3 4-12 16,-5 1-2-16,-13-5-15 16,0 0 4-16,-6 6-13 15,-4 2 9-15,-4 3-15 16,4 10 10-16,-7 10-38 16,3 5-19-16,-5 4-69 15,5 15-245-15,6 10 35 16</inkml:trace>
  <inkml:trace contextRef="#ctx0" brushRef="#br0" timeOffset="7442.04">3383 1969 383 0,'-4'-11'311'0,"-9"11"-67"0,-3 0-9 15,1 2-205-15,0 0-13 16,-2 0 6-16,-4-2 6 16,2 7 11-16,-2-3-8 15,0 4 9-15,0 9-16 16,2 0-10-16,0 4-14 15,2-2 7-15,0 4-10 16,7-4 11-16,1 4-12 16,3-2 9-16,6 5-10 15,0-1 11-15,6 0-12 16,1-2 9-16,3-4-8 16,1-2 9-16,4-8-10 15,-1-5 13-15,5-6-7 16,2-5 12-16,7-18-7 15,1-6 10-15,13-20-8 16,0-6 9-16,5-12-9 16,-1 6 11-16,3 1-7 0,-41 35 42 47,-4 14 44-47,0 1-36 0,-1-28-11 0,-18 15-3 15,-17 3-21-15,-10 10-7 16,10 8-14-16,3-3 5 15,6 7-14-15,2 0 10 16,4 7-12-16,2 1 10 0,7 5-14 16,4-3 13-16,4 3-58 15,2 4-21-15,10-3-70 16,3-5-21-16,10 3-220 16,3 3 50-16</inkml:trace>
  <inkml:trace contextRef="#ctx0" brushRef="#br0" timeOffset="8607.04">3385 1093 737 0,'5'8'157'16,"5"9"66"-16,5 2-211 15,6 6-17-15,2-2 8 16,15 0-3-16,-2-4 13 15,8 0-5-15,4-4 14 16,20-4-8-16,-7-7 7 16,21-6-7-16,2-3 13 0,15-14-3 15,-6-2 11-15,12-4-6 16,-16 4 6-16,6-4-16 16,-20 10 2-16,-1 0-14 15,-23 5 4-15,1 1-12 16,-16 3 10-16,-2-2 1 15,-11-3 22-15,-2-4 6 16,-8-1 17-16,-5-6-8 16,0 1 0-16,-5-4-22 15,1 2-7-15,-2 0-14 16,-6 4 5-16,-5 4-11 16,-1 7 8-16,-11 3-10 15,0 5-4-15,-3 9-58 16,1 1-15-16,-8 5-266 15,12 8 33-15</inkml:trace>
  <inkml:trace contextRef="#ctx0" brushRef="#br0" timeOffset="6550.52">2111 1486 583 0,'-2'-2'169'16,"2"-2"39"-16,6-4-155 16,5-3-36-16,2-4-3 15,5-4-3-15,8-8 0 16,-3 0 2-16,6-9-1 15,3 6-1-15,4-5-2 16,-5 7-5-16,7-1-1 16,-6 8-1-16,4-5-1 15,-7 10 1-15,9-8 6 0,-8 7 3 16,1 1 2-16,-1 5 1 16,-1 1 0-16,-6 3-5 15,3 3-3-15,-14 2 4 16,3 2-4-1,19-6 3-15,4-7 12 16,6 0-11 0,8-8-1-16,-5 2-2 15,-1 0 2-15,-4 5 0 16,0-1 0-16,-6 2-1 0,2 1-2 16,-2 3-2-16,-2-6-1 15,-1 3 0-15,1 8 1 16,-2-1 3-16,-3-5 1 15,-2 6 3-15,5 4 2 16,-2-5 0-16,7-5 0 16,-7-1 1-16,6 5 0 15,0-9-2-15,-5-4 0 16,-6 0-4-16,13 5 0 16,-8-1-4-16,4 2 0 15,-1-1-1-15,9 3 0 16,-2-4-1-16,7-6 1 15,-3 0-1-15,9 2 1 16,-7-4 0-16,9 0-1 16,-5 8 0-16,5-2-1 0,-4 9 0 15,5 4 0-15,-9 4 0 16,-1 4 0-16,-6 2 0 16,0 3-1-16,-8-3 1 15,1 4 0-15,-3-3 0 16,4 1-1-16,-7 1 2 15,2-1-1-15,-1 3 0 0,3-1 1 16,-1 1 0-16,4-1 0 16,-1 1 0-16,1-3-1 15,-2-2-1-15,1-1 0 16,-1 1 1-16,-1-2 0 16,-1 2 1-16,2 11 0 15,-7-2 2-15,6 2 0 16,-5-2 0-16,3 2-1 15,-1-9 1-15,3 5-1 16,-6-3 0-16,5 5 1 16,-3-7 0-16,1 5 0 15,-12 0 0-15,6-3 1 16,-8 1-1-16,1 3 3 16,-4-3 2-16,8 4 1 15,-11 4-2-15,9 0 2 16,-11-3-4-16,0 8 0 0,-1-8-3 15,3 3 1-15,-4-4-1 16,5 4 1-16,-1-6-1 16,-2 1 2-16,3-1-1 15,-3 0 0-15,-2-1-1 16,7 3 1-16,-7 0-2 16,-4 0 1-16,4-1 1 15,5 7 0-15,-9-6 0 16,4 2 1-16,2-2-2 0,1 6-1 15,-5-6 0-15,6 6 0 16,-4 0-1-16,3 0 0 16,-5-4-1-16,2 1 1 15,2 1 0-15,3-2 1 16,-1-4-1-16,3 2 0 16,-3-3 1-16,-4-1 1 15,-2-5-1-15,1 5 1 16,-1-3 0-16,-4-4 0 15,4 1 4-15,-2-3 0 16,2 4 1-16,0 2-1 16,2 3-1-16,-2-5-2 15,0 5-3-15,-4-7 2 16,4 0-1-16,-2-4 1 16,0 2-2-16,0-4 6 15,2 2 0-15,-2-2 5 0,0-2-1 16,-4 6 6-16,4 0-3 15,-2 0 0-15,2-2-1 16,-2 2 0-16,0 0-5 16,-4-2-3-16,3 9-2 15,-5 1-1-15,2-1-2 16,-3 3 1-16,7 3 1 16,-8-4 0-16,5-9 0 0,-3 4 2 15,0-4-1-15,-5-6 1 16,2 4 0-16,-1 2 3 15,8-2 0-15,-7-2 1 16,3 6 1-16,-1 3-3 16,5-5-3-16,-7 2-2 15,7 4-2-15,2-3-1 16,0 1 1-16,-4-2 0 16,-1 2 1-16,3-1 1 15,-4-5 1-15,4 0 0 16,-3 6 0-16,1-6 2 15,-5-6-1-15,9 1 1 16,-2-1 1-16,0 0 0 16,6-3-2-16,2 14 0 15,-6-5-1-15,0 4 0 0,0-4-1 16,-9 2 0-16,1-2-1 16,-3 2 0-16,1-6 1 15,5 2 1-15,-1 4-1 16,-5-6 0-16,5 1 0 15,3 6-1-15,-5-6 0 16,6 3-1-16,4 3 2 16,-7-3-1-16,-3-3 1 0,4 8-3 15,-9-5 2-15,4 0-1 16,3 2 1-16,-3 2-2 16,1-6 1-16,-1 8-1 15,-1-2 0-15,-5-4 2 16,4 5 1-16,1-1 0 15,-5 2 1-15,2-8-1 16,4 6 0-16,-8-8 0 16,7 6-1-16,-3-8 1 15,7 12 0-15,-3-10-1 16,5 6 0-16,-3-8 1 16,3 6 0-16,0-7-1 15,-1 9 0-15,-3 1 1 16,1-3 0-16,-5 0 0 15,3 2 0-15,-6-13 1 16,3 3-1-16,-1 1-2 0,0 1 2 16,-2 0-1-16,5-1-1 15,-3 1 0-15,4-2 2 16,1-9-2-16,1 0 2 16,-3 6-1-16,1-1 1 15,1-3 0-15,-3 9-1 16,0 4 0-16,3 0-1 15,-5 2-1-15,3 4 1 16,-3-2-2-16,2-4 1 0,-4 2 0 16,0 2 1-16,3 2 1 15,3 2 0-15,-6 1 1 16,0 1 0-16,1-4-1 16,5 3 0-16,-8-5 1 15,11 10-2-15,-5-9 0 16,3 9 1-16,-5-6-1 15,4 7-1-15,-3-9 2 16,7 11 1-16,1 0-2 16,2-9 1-16,-9 0 1 15,0 1-1-15,3 1-1 16,-1-6 1-16,-6 5 0 16,11 5 0-16,2-5 0 15,-2-1 0-15,1 2 0 16,5 3 0-16,-4-5-2 15,2 5 0-15,4 1 1 0,-6-3-1 16,4 6 1-16,-4-5 2 16,4-2 0-16,-9-5 1 15,7 7-1-15,0-8 2 16,-2 0-2-16,-2 0 1 16,4 1 0-16,-11-8 0 15,-6-3 0-15,6 2 0 16,-1-5 0-16,1 5 0 0,0-3-1 15,7 1 0-15,-2-1-1 16,-1 1-1-16,1-3 2 16,-3 7-1-16,5 0 0 15,-3-2 0-15,3 6 0 16,-4 0 0-16,1-4 0 16,-4 1 0-16,1 10-1 15,-3-9 1-15,-2 4 0 16,5-4 0-16,-7 2 0 15,2-2 0-15,0 8 0 16,6-6-1-16,-8 2 2 16,5 2 0-16,-1-4-1 15,-2-4 1-15,0 4 0 16,3 0-2-16,-1 0 1 16,0-2 0-16,-2 2-1 15,2-2 1-15,-3 0 0 0,3 0 0 16,-4 8 1-16,8-2-1 15,-6-2-1-15,5 2 0 16,-3-4 0-16,2 0 1 16,-10 0 0-16,9 0 1 15,-3-6-1-15,2 14 2 16,-2-8-2-16,11-2 0 16,-7 9 0-16,5-5 2 15,-1-13-2-15,3 9 0 0,-2 0 1 16,-1-6 0-16,3 3-2 15,-3 5 1-15,-1 0 0 16,4-8 0-16,-5 2 1 16,0 1-1-16,5-5 1 15,-6 2 0-15,-3 1-1 16,4 1 1-16,-1-3 0 16,-3 7 0-16,4-2-1 15,3-4 0-15,-1 1 1 16,-1 1-1-16,4-2 1 15,-3-3 0-15,-1 3 0 16,-1 1 0-16,-2-1-1 16,3 0-1-16,-7 3 2 15,4-3 0-15,-3 4-1 0,-1-3 0 16,-2 3-1-16,2 0-1 16,-2 4 2-16,2-2 0 15,-2 0-1-15,2 4 2 16,-4 0 0-16,7 2-1 15,-5-2-1-15,2 5 1 16,4-3-1-16,0 4-1 16,-3-4 0-16,3-1 2 15,0 1-1-15,3 4 2 0,-1-8-2 16,7 9 1-16,0 1-1 16,0-4-1-16,-1 3 1 15,3 4-1-15,0-7 0 16,0 4 1-16,0-3 0 15,0-1 1-15,0-2 0 16,2-2 1-16,-4 0 0 16,2 3 0-16,-1-1 0 15,-1-2 0-15,2 2 0 16,0-6-1-16,0 6 0 16,2 0-1-16,-2-8 1 15,0 6-1-15,0 5 1 16,2 1 0-16,-5-8 0 15,3 13 0-15,-4-7 0 16,2 0 0-16,-3-4 2 16,1 1-1-16,-4-1 1 0,-1 0 0 15,0 0 0-15,-3-2-2 16,1 2 2-16,3 0-1 16,-1-2 1-16,-4-6 0 15,-2 2-1-15,7 4-2 16,-5-5 3-16,-2-1-3 15,7 6 1-15,1-4 1 0,-3 2 0 16,5-7-3-16,3 14 2 16,-4-10 0-16,-1 12 0 15,1-9 0-15,-1-1 1 16,5 3-1-16,-2 5 1 16,2-7-1-16,0 2 0 15,-5-3-1-15,-1-1 2 16,-3 0-1-16,5 0-1 15,-3 2 1-15,-6 8-1 16,5-4-1-16,-3 0 0 16,-6 0 1-16,2 5 0 15,0-9 0-15,-6 6 0 16,-1 0 1-16,-5 2 0 16,-3-4 1-16,-2 3 1 15,2-12 1-15,-6 3-1 16,9-2 0-16,-3-1 0 0,7-1 0 15,-3 4-1-15,7 2 1 16,-4-7-1-16,1-3 0 16,-3 3-1-16,6-1 1 15,-5-3 0-15,9-2 0 16,-4 7-1-16,9-1-1 16,1-1 0-16,4 4-2 15,5 8-1-15,4-7 0 0,0 8-1 16,0-6 2-16,4 6 0 15,3-1 1-15,8 0 6 16,-1-2-25-16,16 10 142 16,6-35-523-16,1-23 196 15</inkml:trace>
  <inkml:trace contextRef="#ctx0" brushRef="#br0" timeOffset="9159.98">4097 785 185 0,'-2'-4'179'0,"2"-2"-10"16,2-3-18-16,2 5-17 16,1 4-27-16,-3 2-13 15,-2 0-16-15,-4 13-8 16,-5 4-6-16,-3 17-9 15,-5 1-1-15,-9 16-16 16,5-4-6-16,-4 5-15 16,6-14 0-16,4 0-14 15,9-12 8-15,0-5-12 16,10-10 7-16,2-5-11 16,7-10 11-16,6-4-11 15,6-7 10-15,7-10-9 16,1-3 7-16,10-3-27 15,-6-5 4-15,6-10-17 16,-1 2 9-16,2 0-7 0,-6 0 24 16,2 12-2-16,-13 11 17 15,-8 11-12-15,-10 6 11 16,-7 12-3-16,-13-1 15 16,-4 16-2-16,-4 0 20 15,-8 15-2-15,-4 2 7 0,3 9-9 16,1-3 4-16,6 3-14 15,10-15 3-15,7-5-13 16,6-10 1-16,11-19-9 16,12-12 6-16,9-15-320 15,-9-7 109-15</inkml:trace>
  <inkml:trace contextRef="#ctx0" brushRef="#br0" timeOffset="7964.92">4184 1863 326 0,'19'9'134'16,"-9"-3"6"-16,7 5-78 0,-4-5-35 15,6 0 8-15,-7-1 21 16,1-1 19-16,-3-2 17 16,-3 2 7-16,-7-2-11 15,2 2-21-15,-2 7-15 16,-9 4-9-16,3 6 0 16,-7 6-5-16,-3 3 5 15,1-3-10-15,11 0-1 16,4-1-16-16,8-3 0 0,9-4-10 15,8-2 6-15,9-3-10 16,-5-9 10-16,3-5-8 16,-1-3 8-16,-3-7-6 15,-9-5 12-15,4-2-1 16,-2 0 15-16,4-6 5 16,-6 4-1-16,0-4-6 15,-6 2 6-15,-7-2 1 16,1 4 1-16,-7-4 8 15,-5 0 8-15,-1-5-13 16,-7 3-4-16,-10-2-18 16,0 3-2-16,-9 3-16 15,1 9 6-15,-9 5-15 16,2 7 9-16,-6 7-15 16,6 10-7-16,-4 4-107 0,8 0 19 15,-8 12-304-15,12-5 13 16</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0524BEED-E0BF-4555-8E2F-C31A69315841}" type="datetimeFigureOut">
              <a:rPr lang="de-DE" smtClean="0"/>
              <a:t>13.11.2023</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B85F1F99-80BC-4C62-BD17-0AD959982CD1}" type="slidenum">
              <a:rPr lang="de-DE" smtClean="0"/>
              <a:t>‹Nr.›</a:t>
            </a:fld>
            <a:endParaRPr lang="de-DE"/>
          </a:p>
        </p:txBody>
      </p:sp>
    </p:spTree>
    <p:extLst>
      <p:ext uri="{BB962C8B-B14F-4D97-AF65-F5344CB8AC3E}">
        <p14:creationId xmlns:p14="http://schemas.microsoft.com/office/powerpoint/2010/main" val="3648330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5pPr>
            <a:lvl6pPr marL="2806970"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6pPr>
            <a:lvl7pPr marL="3317328"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7pPr>
            <a:lvl8pPr marL="3827687"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8pPr>
            <a:lvl9pPr marL="4338045"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544513" y="895350"/>
            <a:ext cx="7974013" cy="4486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4474" y="5679253"/>
            <a:ext cx="5054505" cy="5379134"/>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2085" tIns="51041" rIns="102085" bIns="51041"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635848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038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FA6C623F-5A89-4F6B-B0D8-3142D21F65AF}" type="slidenum">
              <a:rPr lang="de-DE" sz="1200">
                <a:solidFill>
                  <a:srgbClr val="000000"/>
                </a:solidFill>
                <a:latin typeface="Sparkasse Rg" pitchFamily="34" charset="0"/>
              </a:rPr>
              <a:pPr eaLnBrk="1" hangingPunct="1"/>
              <a:t>11</a:t>
            </a:fld>
            <a:endParaRPr lang="de-DE" sz="1200">
              <a:solidFill>
                <a:srgbClr val="000000"/>
              </a:solidFill>
              <a:latin typeface="Sparkasse Rg" pitchFamily="34" charset="0"/>
            </a:endParaRPr>
          </a:p>
        </p:txBody>
      </p:sp>
      <p:sp>
        <p:nvSpPr>
          <p:cNvPr id="400387"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E1A1DAE7-36E9-4E62-907F-C6D2BAEC3DC1}" type="slidenum">
              <a:rPr lang="de-DE" sz="1200">
                <a:solidFill>
                  <a:srgbClr val="000000"/>
                </a:solidFill>
                <a:latin typeface="Sparkasse Rg" pitchFamily="34" charset="0"/>
              </a:rPr>
              <a:pPr algn="r" eaLnBrk="1" hangingPunct="1">
                <a:buClrTx/>
                <a:buFontTx/>
                <a:buNone/>
              </a:pPr>
              <a:t>11</a:t>
            </a:fld>
            <a:endParaRPr lang="de-DE" sz="1200">
              <a:solidFill>
                <a:srgbClr val="000000"/>
              </a:solidFill>
              <a:latin typeface="Sparkasse Rg" pitchFamily="34" charset="0"/>
            </a:endParaRPr>
          </a:p>
        </p:txBody>
      </p:sp>
      <p:sp>
        <p:nvSpPr>
          <p:cNvPr id="400388" name="Rectangle 3"/>
          <p:cNvSpPr>
            <a:spLocks noGrp="1" noRot="1" noChangeAspect="1" noChangeArrowheads="1" noTextEdit="1"/>
          </p:cNvSpPr>
          <p:nvPr>
            <p:ph type="sldImg"/>
          </p:nvPr>
        </p:nvSpPr>
        <p:spPr>
          <a:xfrm>
            <a:off x="92075" y="744538"/>
            <a:ext cx="6615113" cy="3722687"/>
          </a:xfrm>
          <a:ln/>
        </p:spPr>
      </p:sp>
      <p:sp>
        <p:nvSpPr>
          <p:cNvPr id="400389"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26598945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141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D088B04-D973-4DE8-AC03-B1F696C1E115}" type="slidenum">
              <a:rPr lang="de-DE" sz="1200">
                <a:solidFill>
                  <a:srgbClr val="000000"/>
                </a:solidFill>
                <a:latin typeface="Sparkasse Rg" pitchFamily="34" charset="0"/>
              </a:rPr>
              <a:pPr eaLnBrk="1" hangingPunct="1"/>
              <a:t>12</a:t>
            </a:fld>
            <a:endParaRPr lang="de-DE" sz="1200">
              <a:solidFill>
                <a:srgbClr val="000000"/>
              </a:solidFill>
              <a:latin typeface="Sparkasse Rg" pitchFamily="34" charset="0"/>
            </a:endParaRPr>
          </a:p>
        </p:txBody>
      </p:sp>
      <p:sp>
        <p:nvSpPr>
          <p:cNvPr id="401411"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528D59F9-AF27-478B-ABBE-5ADADA2E5190}" type="slidenum">
              <a:rPr lang="de-DE" sz="1200">
                <a:solidFill>
                  <a:srgbClr val="000000"/>
                </a:solidFill>
                <a:latin typeface="Sparkasse Rg" pitchFamily="34" charset="0"/>
              </a:rPr>
              <a:pPr algn="r" eaLnBrk="1" hangingPunct="1">
                <a:buClrTx/>
                <a:buFontTx/>
                <a:buNone/>
              </a:pPr>
              <a:t>12</a:t>
            </a:fld>
            <a:endParaRPr lang="de-DE" sz="1200">
              <a:solidFill>
                <a:srgbClr val="000000"/>
              </a:solidFill>
              <a:latin typeface="Sparkasse Rg" pitchFamily="34" charset="0"/>
            </a:endParaRPr>
          </a:p>
        </p:txBody>
      </p:sp>
      <p:sp>
        <p:nvSpPr>
          <p:cNvPr id="401412" name="Rectangle 3"/>
          <p:cNvSpPr>
            <a:spLocks noGrp="1" noRot="1" noChangeAspect="1" noChangeArrowheads="1" noTextEdit="1"/>
          </p:cNvSpPr>
          <p:nvPr>
            <p:ph type="sldImg"/>
          </p:nvPr>
        </p:nvSpPr>
        <p:spPr>
          <a:xfrm>
            <a:off x="92075" y="744538"/>
            <a:ext cx="6615113" cy="3722687"/>
          </a:xfrm>
          <a:ln/>
        </p:spPr>
      </p:sp>
      <p:sp>
        <p:nvSpPr>
          <p:cNvPr id="401413" name="Rectangle 4"/>
          <p:cNvSpPr>
            <a:spLocks noGrp="1" noChangeArrowheads="1"/>
          </p:cNvSpPr>
          <p:nvPr>
            <p:ph type="body" idx="1"/>
          </p:nvPr>
        </p:nvSpPr>
        <p:spPr>
          <a:xfrm>
            <a:off x="904875" y="4716463"/>
            <a:ext cx="4957763" cy="4433887"/>
          </a:xfrm>
          <a:noFill/>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de-DE"/>
          </a:p>
        </p:txBody>
      </p:sp>
    </p:spTree>
    <p:extLst>
      <p:ext uri="{BB962C8B-B14F-4D97-AF65-F5344CB8AC3E}">
        <p14:creationId xmlns:p14="http://schemas.microsoft.com/office/powerpoint/2010/main" val="13118189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243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F3FFB355-CA87-4859-AD5D-0FB55E960B31}" type="slidenum">
              <a:rPr lang="de-DE" sz="1200">
                <a:solidFill>
                  <a:srgbClr val="000000"/>
                </a:solidFill>
                <a:latin typeface="Sparkasse Rg" pitchFamily="34" charset="0"/>
              </a:rPr>
              <a:pPr eaLnBrk="1" hangingPunct="1"/>
              <a:t>13</a:t>
            </a:fld>
            <a:endParaRPr lang="de-DE" sz="1200">
              <a:solidFill>
                <a:srgbClr val="000000"/>
              </a:solidFill>
              <a:latin typeface="Sparkasse Rg" pitchFamily="34" charset="0"/>
            </a:endParaRPr>
          </a:p>
        </p:txBody>
      </p:sp>
      <p:sp>
        <p:nvSpPr>
          <p:cNvPr id="402435"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5CBD079D-87B0-49E0-8C97-D7F6E7367A96}" type="slidenum">
              <a:rPr lang="de-DE" sz="1200">
                <a:solidFill>
                  <a:srgbClr val="000000"/>
                </a:solidFill>
                <a:latin typeface="Sparkasse Rg" pitchFamily="34" charset="0"/>
              </a:rPr>
              <a:pPr algn="r" eaLnBrk="1" hangingPunct="1">
                <a:buClrTx/>
                <a:buFontTx/>
                <a:buNone/>
              </a:pPr>
              <a:t>13</a:t>
            </a:fld>
            <a:endParaRPr lang="de-DE" sz="1200">
              <a:solidFill>
                <a:srgbClr val="000000"/>
              </a:solidFill>
              <a:latin typeface="Sparkasse Rg" pitchFamily="34" charset="0"/>
            </a:endParaRPr>
          </a:p>
        </p:txBody>
      </p:sp>
      <p:sp>
        <p:nvSpPr>
          <p:cNvPr id="402436" name="Rectangle 3"/>
          <p:cNvSpPr>
            <a:spLocks noGrp="1" noRot="1" noChangeAspect="1" noChangeArrowheads="1" noTextEdit="1"/>
          </p:cNvSpPr>
          <p:nvPr>
            <p:ph type="sldImg"/>
          </p:nvPr>
        </p:nvSpPr>
        <p:spPr>
          <a:xfrm>
            <a:off x="92075" y="744538"/>
            <a:ext cx="6615113" cy="3722687"/>
          </a:xfrm>
          <a:ln/>
        </p:spPr>
      </p:sp>
      <p:sp>
        <p:nvSpPr>
          <p:cNvPr id="402437"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33266896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243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F3FFB355-CA87-4859-AD5D-0FB55E960B31}" type="slidenum">
              <a:rPr lang="de-DE" sz="1200">
                <a:solidFill>
                  <a:srgbClr val="000000"/>
                </a:solidFill>
                <a:latin typeface="Sparkasse Rg" pitchFamily="34" charset="0"/>
              </a:rPr>
              <a:pPr eaLnBrk="1" hangingPunct="1"/>
              <a:t>14</a:t>
            </a:fld>
            <a:endParaRPr lang="de-DE" sz="1200">
              <a:solidFill>
                <a:srgbClr val="000000"/>
              </a:solidFill>
              <a:latin typeface="Sparkasse Rg" pitchFamily="34" charset="0"/>
            </a:endParaRPr>
          </a:p>
        </p:txBody>
      </p:sp>
      <p:sp>
        <p:nvSpPr>
          <p:cNvPr id="402435"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5CBD079D-87B0-49E0-8C97-D7F6E7367A96}" type="slidenum">
              <a:rPr lang="de-DE" sz="1200">
                <a:solidFill>
                  <a:srgbClr val="000000"/>
                </a:solidFill>
                <a:latin typeface="Sparkasse Rg" pitchFamily="34" charset="0"/>
              </a:rPr>
              <a:pPr algn="r" eaLnBrk="1" hangingPunct="1">
                <a:buClrTx/>
                <a:buFontTx/>
                <a:buNone/>
              </a:pPr>
              <a:t>14</a:t>
            </a:fld>
            <a:endParaRPr lang="de-DE" sz="1200">
              <a:solidFill>
                <a:srgbClr val="000000"/>
              </a:solidFill>
              <a:latin typeface="Sparkasse Rg" pitchFamily="34" charset="0"/>
            </a:endParaRPr>
          </a:p>
        </p:txBody>
      </p:sp>
      <p:sp>
        <p:nvSpPr>
          <p:cNvPr id="402436" name="Rectangle 3"/>
          <p:cNvSpPr>
            <a:spLocks noGrp="1" noRot="1" noChangeAspect="1" noChangeArrowheads="1" noTextEdit="1"/>
          </p:cNvSpPr>
          <p:nvPr>
            <p:ph type="sldImg"/>
          </p:nvPr>
        </p:nvSpPr>
        <p:spPr>
          <a:xfrm>
            <a:off x="92075" y="744538"/>
            <a:ext cx="6615113" cy="3722687"/>
          </a:xfrm>
          <a:ln/>
        </p:spPr>
      </p:sp>
      <p:sp>
        <p:nvSpPr>
          <p:cNvPr id="402437"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32456406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345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B69247B2-41D2-489C-A107-E1842452A0E7}" type="slidenum">
              <a:rPr lang="de-DE" sz="1200">
                <a:solidFill>
                  <a:srgbClr val="000000"/>
                </a:solidFill>
                <a:latin typeface="Sparkasse Rg" pitchFamily="34" charset="0"/>
              </a:rPr>
              <a:pPr eaLnBrk="1" hangingPunct="1"/>
              <a:t>15</a:t>
            </a:fld>
            <a:endParaRPr lang="de-DE" sz="1200">
              <a:solidFill>
                <a:srgbClr val="000000"/>
              </a:solidFill>
              <a:latin typeface="Sparkasse Rg" pitchFamily="34" charset="0"/>
            </a:endParaRPr>
          </a:p>
        </p:txBody>
      </p:sp>
      <p:sp>
        <p:nvSpPr>
          <p:cNvPr id="403459"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F69C26F5-D671-40CF-8D25-8DC4A0306CB1}" type="slidenum">
              <a:rPr lang="de-DE" sz="1200">
                <a:solidFill>
                  <a:srgbClr val="000000"/>
                </a:solidFill>
                <a:latin typeface="Sparkasse Rg" pitchFamily="34" charset="0"/>
              </a:rPr>
              <a:pPr algn="r" eaLnBrk="1" hangingPunct="1">
                <a:buClrTx/>
                <a:buFontTx/>
                <a:buNone/>
              </a:pPr>
              <a:t>15</a:t>
            </a:fld>
            <a:endParaRPr lang="de-DE" sz="1200">
              <a:solidFill>
                <a:srgbClr val="000000"/>
              </a:solidFill>
              <a:latin typeface="Sparkasse Rg" pitchFamily="34" charset="0"/>
            </a:endParaRPr>
          </a:p>
        </p:txBody>
      </p:sp>
      <p:sp>
        <p:nvSpPr>
          <p:cNvPr id="403460" name="Rectangle 3"/>
          <p:cNvSpPr>
            <a:spLocks noGrp="1" noRot="1" noChangeAspect="1" noChangeArrowheads="1" noTextEdit="1"/>
          </p:cNvSpPr>
          <p:nvPr>
            <p:ph type="sldImg"/>
          </p:nvPr>
        </p:nvSpPr>
        <p:spPr>
          <a:xfrm>
            <a:off x="92075" y="744538"/>
            <a:ext cx="6615113" cy="3722687"/>
          </a:xfrm>
          <a:ln/>
        </p:spPr>
      </p:sp>
      <p:sp>
        <p:nvSpPr>
          <p:cNvPr id="403461"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34762878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609811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6285944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4239462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4197420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116415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4898164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2276629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4591575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979497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923996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97925576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26317961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55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9C71CC0-871F-4967-9F2B-C73DA3E028F5}" type="slidenum">
              <a:rPr lang="de-DE" sz="1200">
                <a:solidFill>
                  <a:srgbClr val="000000"/>
                </a:solidFill>
                <a:latin typeface="Sparkasse Rg" pitchFamily="34" charset="0"/>
              </a:rPr>
              <a:pPr eaLnBrk="1" hangingPunct="1"/>
              <a:t>31</a:t>
            </a:fld>
            <a:endParaRPr lang="de-DE" sz="1200">
              <a:solidFill>
                <a:srgbClr val="000000"/>
              </a:solidFill>
              <a:latin typeface="Sparkasse Rg" pitchFamily="34" charset="0"/>
            </a:endParaRPr>
          </a:p>
        </p:txBody>
      </p:sp>
      <p:sp>
        <p:nvSpPr>
          <p:cNvPr id="405507"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88C86AD0-C800-478A-9F26-022DCB78E9BE}" type="slidenum">
              <a:rPr lang="de-DE" sz="1200">
                <a:solidFill>
                  <a:srgbClr val="000000"/>
                </a:solidFill>
                <a:latin typeface="Sparkasse Rg" pitchFamily="34" charset="0"/>
              </a:rPr>
              <a:pPr algn="r" eaLnBrk="1" hangingPunct="1">
                <a:buClrTx/>
                <a:buFontTx/>
                <a:buNone/>
              </a:pPr>
              <a:t>31</a:t>
            </a:fld>
            <a:endParaRPr lang="de-DE" sz="1200">
              <a:solidFill>
                <a:srgbClr val="000000"/>
              </a:solidFill>
              <a:latin typeface="Sparkasse Rg" pitchFamily="34" charset="0"/>
            </a:endParaRPr>
          </a:p>
        </p:txBody>
      </p:sp>
      <p:sp>
        <p:nvSpPr>
          <p:cNvPr id="405508" name="Rectangle 3"/>
          <p:cNvSpPr>
            <a:spLocks noGrp="1" noRot="1" noChangeAspect="1" noChangeArrowheads="1" noTextEdit="1"/>
          </p:cNvSpPr>
          <p:nvPr>
            <p:ph type="sldImg"/>
          </p:nvPr>
        </p:nvSpPr>
        <p:spPr>
          <a:xfrm>
            <a:off x="92075" y="744538"/>
            <a:ext cx="6615113" cy="3722687"/>
          </a:xfrm>
          <a:ln/>
        </p:spPr>
      </p:sp>
      <p:sp>
        <p:nvSpPr>
          <p:cNvPr id="405509"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29287837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55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9C71CC0-871F-4967-9F2B-C73DA3E028F5}" type="slidenum">
              <a:rPr lang="de-DE" sz="1200">
                <a:solidFill>
                  <a:srgbClr val="000000"/>
                </a:solidFill>
                <a:latin typeface="Sparkasse Rg" pitchFamily="34" charset="0"/>
              </a:rPr>
              <a:pPr eaLnBrk="1" hangingPunct="1"/>
              <a:t>32</a:t>
            </a:fld>
            <a:endParaRPr lang="de-DE" sz="1200">
              <a:solidFill>
                <a:srgbClr val="000000"/>
              </a:solidFill>
              <a:latin typeface="Sparkasse Rg" pitchFamily="34" charset="0"/>
            </a:endParaRPr>
          </a:p>
        </p:txBody>
      </p:sp>
      <p:sp>
        <p:nvSpPr>
          <p:cNvPr id="405507"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88C86AD0-C800-478A-9F26-022DCB78E9BE}" type="slidenum">
              <a:rPr lang="de-DE" sz="1200">
                <a:solidFill>
                  <a:srgbClr val="000000"/>
                </a:solidFill>
                <a:latin typeface="Sparkasse Rg" pitchFamily="34" charset="0"/>
              </a:rPr>
              <a:pPr algn="r" eaLnBrk="1" hangingPunct="1">
                <a:buClrTx/>
                <a:buFontTx/>
                <a:buNone/>
              </a:pPr>
              <a:t>32</a:t>
            </a:fld>
            <a:endParaRPr lang="de-DE" sz="1200">
              <a:solidFill>
                <a:srgbClr val="000000"/>
              </a:solidFill>
              <a:latin typeface="Sparkasse Rg" pitchFamily="34" charset="0"/>
            </a:endParaRPr>
          </a:p>
        </p:txBody>
      </p:sp>
      <p:sp>
        <p:nvSpPr>
          <p:cNvPr id="405508" name="Rectangle 3"/>
          <p:cNvSpPr>
            <a:spLocks noGrp="1" noRot="1" noChangeAspect="1" noChangeArrowheads="1" noTextEdit="1"/>
          </p:cNvSpPr>
          <p:nvPr>
            <p:ph type="sldImg"/>
          </p:nvPr>
        </p:nvSpPr>
        <p:spPr>
          <a:xfrm>
            <a:off x="92075" y="744538"/>
            <a:ext cx="6615113" cy="3722687"/>
          </a:xfrm>
          <a:ln/>
        </p:spPr>
      </p:sp>
      <p:sp>
        <p:nvSpPr>
          <p:cNvPr id="405509"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30741084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87F998DE-E33C-4AB8-858A-C20295B574DA}"/>
              </a:ext>
            </a:extLst>
          </p:cNvPr>
          <p:cNvSpPr txBox="1">
            <a:spLocks noGrp="1"/>
          </p:cNvSpPr>
          <p:nvPr>
            <p:ph type="sldNum" sz="quarter" idx="5"/>
          </p:nvPr>
        </p:nvSpPr>
        <p:spPr>
          <a:ln/>
        </p:spPr>
        <p:txBody>
          <a:bodyPr lIns="0" tIns="0" rIns="0" bIns="0" anchor="b" anchorCtr="0">
            <a:noAutofit/>
          </a:bodyPr>
          <a:lstStyle/>
          <a:p>
            <a:pPr lvl="0"/>
            <a:fld id="{05E2C86D-3693-442E-915D-E95FE32BF50E}" type="slidenum">
              <a:t>33</a:t>
            </a:fld>
            <a:endParaRPr lang="de-DE"/>
          </a:p>
        </p:txBody>
      </p:sp>
      <p:sp>
        <p:nvSpPr>
          <p:cNvPr id="2" name="Folienbildplatzhalter 1">
            <a:extLst>
              <a:ext uri="{FF2B5EF4-FFF2-40B4-BE49-F238E27FC236}">
                <a16:creationId xmlns:a16="http://schemas.microsoft.com/office/drawing/2014/main" id="{0AA71A0E-40FD-430E-81C7-22037B0270AF}"/>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D8F83F82-049C-4ADD-86AB-1CE5A8068A1C}"/>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5797793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833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0D80A0D1-2000-4D58-B44F-FAD67E504749}" type="slidenum">
              <a:rPr lang="de-DE" sz="1200">
                <a:solidFill>
                  <a:srgbClr val="000000"/>
                </a:solidFill>
                <a:latin typeface="Sparkasse Rg" pitchFamily="34" charset="0"/>
              </a:rPr>
              <a:pPr eaLnBrk="1" hangingPunct="1"/>
              <a:t>3</a:t>
            </a:fld>
            <a:endParaRPr lang="de-DE" sz="1200">
              <a:solidFill>
                <a:srgbClr val="000000"/>
              </a:solidFill>
              <a:latin typeface="Sparkasse Rg" pitchFamily="34" charset="0"/>
            </a:endParaRPr>
          </a:p>
        </p:txBody>
      </p:sp>
      <p:sp>
        <p:nvSpPr>
          <p:cNvPr id="398339"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292581E5-F558-44C7-ACC4-B7162D3C67ED}" type="slidenum">
              <a:rPr lang="de-DE" sz="1200">
                <a:solidFill>
                  <a:srgbClr val="000000"/>
                </a:solidFill>
                <a:latin typeface="Sparkasse Rg" pitchFamily="34" charset="0"/>
              </a:rPr>
              <a:pPr algn="r" eaLnBrk="1" hangingPunct="1">
                <a:buClrTx/>
                <a:buFontTx/>
                <a:buNone/>
              </a:pPr>
              <a:t>3</a:t>
            </a:fld>
            <a:endParaRPr lang="de-DE" sz="1200">
              <a:solidFill>
                <a:srgbClr val="000000"/>
              </a:solidFill>
              <a:latin typeface="Sparkasse Rg" pitchFamily="34" charset="0"/>
            </a:endParaRPr>
          </a:p>
        </p:txBody>
      </p:sp>
      <p:sp>
        <p:nvSpPr>
          <p:cNvPr id="398340" name="Rectangle 3"/>
          <p:cNvSpPr>
            <a:spLocks noGrp="1" noRot="1" noChangeAspect="1" noChangeArrowheads="1" noTextEdit="1"/>
          </p:cNvSpPr>
          <p:nvPr>
            <p:ph type="sldImg"/>
          </p:nvPr>
        </p:nvSpPr>
        <p:spPr>
          <a:xfrm>
            <a:off x="92075" y="744538"/>
            <a:ext cx="6615113" cy="3722687"/>
          </a:xfrm>
          <a:ln/>
        </p:spPr>
      </p:sp>
      <p:sp>
        <p:nvSpPr>
          <p:cNvPr id="398341"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137889181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7598BFC7-5EDD-420C-BED0-9335D65E556B}"/>
              </a:ext>
            </a:extLst>
          </p:cNvPr>
          <p:cNvSpPr txBox="1">
            <a:spLocks noGrp="1"/>
          </p:cNvSpPr>
          <p:nvPr>
            <p:ph type="sldNum" sz="quarter" idx="5"/>
          </p:nvPr>
        </p:nvSpPr>
        <p:spPr>
          <a:ln/>
        </p:spPr>
        <p:txBody>
          <a:bodyPr lIns="0" tIns="0" rIns="0" bIns="0" anchor="b" anchorCtr="0">
            <a:noAutofit/>
          </a:bodyPr>
          <a:lstStyle/>
          <a:p>
            <a:pPr lvl="0"/>
            <a:fld id="{72A3FED3-A383-4868-B4A2-C0DEA6A2218F}" type="slidenum">
              <a:t>34</a:t>
            </a:fld>
            <a:endParaRPr lang="de-DE"/>
          </a:p>
        </p:txBody>
      </p:sp>
      <p:sp>
        <p:nvSpPr>
          <p:cNvPr id="2" name="Folienbildplatzhalter 1">
            <a:extLst>
              <a:ext uri="{FF2B5EF4-FFF2-40B4-BE49-F238E27FC236}">
                <a16:creationId xmlns:a16="http://schemas.microsoft.com/office/drawing/2014/main" id="{C9FE10C7-5AF9-48B2-8AA0-B101A1A5A6DE}"/>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1433213C-C31D-4886-B882-2149B64CF195}"/>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48115743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C8BAB0E8-15FB-4F1D-B1DF-193047FADD35}"/>
              </a:ext>
            </a:extLst>
          </p:cNvPr>
          <p:cNvSpPr txBox="1">
            <a:spLocks noGrp="1"/>
          </p:cNvSpPr>
          <p:nvPr>
            <p:ph type="sldNum" sz="quarter" idx="5"/>
          </p:nvPr>
        </p:nvSpPr>
        <p:spPr>
          <a:ln/>
        </p:spPr>
        <p:txBody>
          <a:bodyPr lIns="0" tIns="0" rIns="0" bIns="0" anchor="b" anchorCtr="0">
            <a:noAutofit/>
          </a:bodyPr>
          <a:lstStyle/>
          <a:p>
            <a:pPr lvl="0"/>
            <a:fld id="{B084B2A1-CF17-4766-89FF-9829FB3D27FE}" type="slidenum">
              <a:t>35</a:t>
            </a:fld>
            <a:endParaRPr lang="de-DE"/>
          </a:p>
        </p:txBody>
      </p:sp>
      <p:sp>
        <p:nvSpPr>
          <p:cNvPr id="2" name="Folienbildplatzhalter 1">
            <a:extLst>
              <a:ext uri="{FF2B5EF4-FFF2-40B4-BE49-F238E27FC236}">
                <a16:creationId xmlns:a16="http://schemas.microsoft.com/office/drawing/2014/main" id="{A18FF45B-F88F-4F2C-AF5C-9139ECE3C1A1}"/>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42014A68-9EC4-495E-AC1E-E6C98532122D}"/>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30765992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55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9C71CC0-871F-4967-9F2B-C73DA3E028F5}" type="slidenum">
              <a:rPr lang="de-DE" sz="1200">
                <a:solidFill>
                  <a:srgbClr val="000000"/>
                </a:solidFill>
                <a:latin typeface="Sparkasse Rg" pitchFamily="34" charset="0"/>
              </a:rPr>
              <a:pPr eaLnBrk="1" hangingPunct="1"/>
              <a:t>36</a:t>
            </a:fld>
            <a:endParaRPr lang="de-DE" sz="1200">
              <a:solidFill>
                <a:srgbClr val="000000"/>
              </a:solidFill>
              <a:latin typeface="Sparkasse Rg" pitchFamily="34" charset="0"/>
            </a:endParaRPr>
          </a:p>
        </p:txBody>
      </p:sp>
      <p:sp>
        <p:nvSpPr>
          <p:cNvPr id="405507"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88C86AD0-C800-478A-9F26-022DCB78E9BE}" type="slidenum">
              <a:rPr lang="de-DE" sz="1200">
                <a:solidFill>
                  <a:srgbClr val="000000"/>
                </a:solidFill>
                <a:latin typeface="Sparkasse Rg" pitchFamily="34" charset="0"/>
              </a:rPr>
              <a:pPr algn="r" eaLnBrk="1" hangingPunct="1">
                <a:buClrTx/>
                <a:buFontTx/>
                <a:buNone/>
              </a:pPr>
              <a:t>36</a:t>
            </a:fld>
            <a:endParaRPr lang="de-DE" sz="1200">
              <a:solidFill>
                <a:srgbClr val="000000"/>
              </a:solidFill>
              <a:latin typeface="Sparkasse Rg" pitchFamily="34" charset="0"/>
            </a:endParaRPr>
          </a:p>
        </p:txBody>
      </p:sp>
      <p:sp>
        <p:nvSpPr>
          <p:cNvPr id="405508" name="Rectangle 3"/>
          <p:cNvSpPr>
            <a:spLocks noGrp="1" noRot="1" noChangeAspect="1" noChangeArrowheads="1" noTextEdit="1"/>
          </p:cNvSpPr>
          <p:nvPr>
            <p:ph type="sldImg"/>
          </p:nvPr>
        </p:nvSpPr>
        <p:spPr>
          <a:xfrm>
            <a:off x="92075" y="744538"/>
            <a:ext cx="6615113" cy="3722687"/>
          </a:xfrm>
          <a:ln/>
        </p:spPr>
      </p:sp>
      <p:sp>
        <p:nvSpPr>
          <p:cNvPr id="405509"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16974445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55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9C71CC0-871F-4967-9F2B-C73DA3E028F5}" type="slidenum">
              <a:rPr lang="de-DE" sz="1200">
                <a:solidFill>
                  <a:srgbClr val="000000"/>
                </a:solidFill>
                <a:latin typeface="Sparkasse Rg" pitchFamily="34" charset="0"/>
              </a:rPr>
              <a:pPr eaLnBrk="1" hangingPunct="1"/>
              <a:t>37</a:t>
            </a:fld>
            <a:endParaRPr lang="de-DE" sz="1200">
              <a:solidFill>
                <a:srgbClr val="000000"/>
              </a:solidFill>
              <a:latin typeface="Sparkasse Rg" pitchFamily="34" charset="0"/>
            </a:endParaRPr>
          </a:p>
        </p:txBody>
      </p:sp>
      <p:sp>
        <p:nvSpPr>
          <p:cNvPr id="405507"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88C86AD0-C800-478A-9F26-022DCB78E9BE}" type="slidenum">
              <a:rPr lang="de-DE" sz="1200">
                <a:solidFill>
                  <a:srgbClr val="000000"/>
                </a:solidFill>
                <a:latin typeface="Sparkasse Rg" pitchFamily="34" charset="0"/>
              </a:rPr>
              <a:pPr algn="r" eaLnBrk="1" hangingPunct="1">
                <a:buClrTx/>
                <a:buFontTx/>
                <a:buNone/>
              </a:pPr>
              <a:t>37</a:t>
            </a:fld>
            <a:endParaRPr lang="de-DE" sz="1200">
              <a:solidFill>
                <a:srgbClr val="000000"/>
              </a:solidFill>
              <a:latin typeface="Sparkasse Rg" pitchFamily="34" charset="0"/>
            </a:endParaRPr>
          </a:p>
        </p:txBody>
      </p:sp>
      <p:sp>
        <p:nvSpPr>
          <p:cNvPr id="405508" name="Rectangle 3"/>
          <p:cNvSpPr>
            <a:spLocks noGrp="1" noRot="1" noChangeAspect="1" noChangeArrowheads="1" noTextEdit="1"/>
          </p:cNvSpPr>
          <p:nvPr>
            <p:ph type="sldImg"/>
          </p:nvPr>
        </p:nvSpPr>
        <p:spPr>
          <a:xfrm>
            <a:off x="92075" y="744538"/>
            <a:ext cx="6615113" cy="3722687"/>
          </a:xfrm>
          <a:ln/>
        </p:spPr>
      </p:sp>
      <p:sp>
        <p:nvSpPr>
          <p:cNvPr id="405509"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348685594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F73ABCC3-E459-4DD5-A6B5-C20D4DBE757A}"/>
              </a:ext>
            </a:extLst>
          </p:cNvPr>
          <p:cNvSpPr txBox="1">
            <a:spLocks noGrp="1"/>
          </p:cNvSpPr>
          <p:nvPr>
            <p:ph type="sldNum" sz="quarter" idx="5"/>
          </p:nvPr>
        </p:nvSpPr>
        <p:spPr>
          <a:ln/>
        </p:spPr>
        <p:txBody>
          <a:bodyPr lIns="0" tIns="0" rIns="0" bIns="0" anchor="b" anchorCtr="0">
            <a:noAutofit/>
          </a:bodyPr>
          <a:lstStyle/>
          <a:p>
            <a:pPr lvl="0"/>
            <a:fld id="{0C499DC7-23F3-498C-B715-2B3F054E6937}" type="slidenum">
              <a:t>38</a:t>
            </a:fld>
            <a:endParaRPr lang="de-DE"/>
          </a:p>
        </p:txBody>
      </p:sp>
      <p:sp>
        <p:nvSpPr>
          <p:cNvPr id="2" name="Folienbildplatzhalter 1">
            <a:extLst>
              <a:ext uri="{FF2B5EF4-FFF2-40B4-BE49-F238E27FC236}">
                <a16:creationId xmlns:a16="http://schemas.microsoft.com/office/drawing/2014/main" id="{FBC59466-8338-44FA-AB36-63CC8EC2FA20}"/>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EBE3DEFD-8E8A-4E20-973E-3E3DBF3647DA}"/>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69094975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6FD74570-1D1B-4E21-81B7-623252BA7C1C}"/>
              </a:ext>
            </a:extLst>
          </p:cNvPr>
          <p:cNvSpPr txBox="1">
            <a:spLocks noGrp="1"/>
          </p:cNvSpPr>
          <p:nvPr>
            <p:ph type="sldNum" sz="quarter" idx="5"/>
          </p:nvPr>
        </p:nvSpPr>
        <p:spPr>
          <a:ln/>
        </p:spPr>
        <p:txBody>
          <a:bodyPr lIns="0" tIns="0" rIns="0" bIns="0" anchor="b" anchorCtr="0">
            <a:noAutofit/>
          </a:bodyPr>
          <a:lstStyle/>
          <a:p>
            <a:pPr lvl="0"/>
            <a:fld id="{ECADD61A-2E12-471F-825B-0EBAF3BC6B84}" type="slidenum">
              <a:t>39</a:t>
            </a:fld>
            <a:endParaRPr lang="de-DE"/>
          </a:p>
        </p:txBody>
      </p:sp>
      <p:sp>
        <p:nvSpPr>
          <p:cNvPr id="2" name="Folienbildplatzhalter 1">
            <a:extLst>
              <a:ext uri="{FF2B5EF4-FFF2-40B4-BE49-F238E27FC236}">
                <a16:creationId xmlns:a16="http://schemas.microsoft.com/office/drawing/2014/main" id="{B97A360D-F0B1-4A9F-B4AE-F92A2E186A88}"/>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3655F4F8-2F43-4AD0-A2C2-7F7548E21A8A}"/>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67570141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40D481C6-CF00-4240-BA96-842A8A69C5C7}"/>
              </a:ext>
            </a:extLst>
          </p:cNvPr>
          <p:cNvSpPr txBox="1">
            <a:spLocks noGrp="1"/>
          </p:cNvSpPr>
          <p:nvPr>
            <p:ph type="sldNum" sz="quarter" idx="5"/>
          </p:nvPr>
        </p:nvSpPr>
        <p:spPr>
          <a:ln/>
        </p:spPr>
        <p:txBody>
          <a:bodyPr lIns="0" tIns="0" rIns="0" bIns="0" anchor="b" anchorCtr="0">
            <a:noAutofit/>
          </a:bodyPr>
          <a:lstStyle/>
          <a:p>
            <a:pPr lvl="0"/>
            <a:fld id="{92283B74-4E03-4F99-972D-3B15B488F3EB}" type="slidenum">
              <a:t>40</a:t>
            </a:fld>
            <a:endParaRPr lang="de-DE"/>
          </a:p>
        </p:txBody>
      </p:sp>
      <p:sp>
        <p:nvSpPr>
          <p:cNvPr id="2" name="Folienbildplatzhalter 1">
            <a:extLst>
              <a:ext uri="{FF2B5EF4-FFF2-40B4-BE49-F238E27FC236}">
                <a16:creationId xmlns:a16="http://schemas.microsoft.com/office/drawing/2014/main" id="{AFE726AE-9AA7-49A5-A5DA-257622550911}"/>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880E369E-EBBB-470C-87C8-0890E0AA95A8}"/>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4075908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036799C4-1E04-4A1E-8F9E-5CFA95C708C9}"/>
              </a:ext>
            </a:extLst>
          </p:cNvPr>
          <p:cNvSpPr txBox="1">
            <a:spLocks noGrp="1"/>
          </p:cNvSpPr>
          <p:nvPr>
            <p:ph type="sldNum" sz="quarter" idx="5"/>
          </p:nvPr>
        </p:nvSpPr>
        <p:spPr>
          <a:ln/>
        </p:spPr>
        <p:txBody>
          <a:bodyPr lIns="0" tIns="0" rIns="0" bIns="0" anchor="b" anchorCtr="0">
            <a:noAutofit/>
          </a:bodyPr>
          <a:lstStyle/>
          <a:p>
            <a:pPr lvl="0"/>
            <a:fld id="{674D6054-3BEC-4318-9EAE-AB1E776E3531}" type="slidenum">
              <a:t>41</a:t>
            </a:fld>
            <a:endParaRPr lang="de-DE"/>
          </a:p>
        </p:txBody>
      </p:sp>
      <p:sp>
        <p:nvSpPr>
          <p:cNvPr id="2" name="Folienbildplatzhalter 1">
            <a:extLst>
              <a:ext uri="{FF2B5EF4-FFF2-40B4-BE49-F238E27FC236}">
                <a16:creationId xmlns:a16="http://schemas.microsoft.com/office/drawing/2014/main" id="{C79C6A7E-CC8D-4F58-916B-E1CB9ED1D777}"/>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4DAAB1AC-1197-4D48-98E0-A8B5B170466D}"/>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52147932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6">
            <a:extLst>
              <a:ext uri="{FF2B5EF4-FFF2-40B4-BE49-F238E27FC236}">
                <a16:creationId xmlns:a16="http://schemas.microsoft.com/office/drawing/2014/main" id="{30571AAB-3700-41D6-86CF-53C1426B131A}"/>
              </a:ext>
            </a:extLst>
          </p:cNvPr>
          <p:cNvSpPr txBox="1">
            <a:spLocks noGrp="1"/>
          </p:cNvSpPr>
          <p:nvPr>
            <p:ph type="sldNum" sz="quarter" idx="5"/>
          </p:nvPr>
        </p:nvSpPr>
        <p:spPr>
          <a:ln/>
        </p:spPr>
        <p:txBody>
          <a:bodyPr lIns="0" tIns="0" rIns="0" bIns="0" anchor="b" anchorCtr="0">
            <a:noAutofit/>
          </a:bodyPr>
          <a:lstStyle/>
          <a:p>
            <a:pPr lvl="0"/>
            <a:fld id="{D776508D-5558-49C4-9F40-D67959850437}" type="slidenum">
              <a:t>44</a:t>
            </a:fld>
            <a:endParaRPr lang="de-DE"/>
          </a:p>
        </p:txBody>
      </p:sp>
      <p:sp>
        <p:nvSpPr>
          <p:cNvPr id="2" name="Folienbildplatzhalter 1">
            <a:extLst>
              <a:ext uri="{FF2B5EF4-FFF2-40B4-BE49-F238E27FC236}">
                <a16:creationId xmlns:a16="http://schemas.microsoft.com/office/drawing/2014/main" id="{D7958419-1283-4B81-BFDB-A6F408141DF6}"/>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26C308D7-34EC-4031-B982-2BE781DCEB47}"/>
              </a:ext>
            </a:extLst>
          </p:cNvPr>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901420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2767856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605128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779463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5062729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4382962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6530642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15CB2-164D-45E6-81B7-F9CF999FDF3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FC8AC0E-B42C-4009-94F5-37F408DD09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0FCB69C-750A-416A-B650-4459DCD8BE5F}"/>
              </a:ext>
            </a:extLst>
          </p:cNvPr>
          <p:cNvSpPr>
            <a:spLocks noGrp="1"/>
          </p:cNvSpPr>
          <p:nvPr>
            <p:ph type="dt" sz="half" idx="10"/>
          </p:nvPr>
        </p:nvSpPr>
        <p:spPr/>
        <p:txBody>
          <a:bodyPr/>
          <a:lstStyle/>
          <a:p>
            <a:fld id="{3D566509-52CD-4576-A1AB-8D0CC0C7B472}" type="datetimeFigureOut">
              <a:rPr lang="de-DE" smtClean="0"/>
              <a:t>13.11.2023</a:t>
            </a:fld>
            <a:endParaRPr lang="de-DE"/>
          </a:p>
        </p:txBody>
      </p:sp>
      <p:sp>
        <p:nvSpPr>
          <p:cNvPr id="5" name="Fußzeilenplatzhalter 4">
            <a:extLst>
              <a:ext uri="{FF2B5EF4-FFF2-40B4-BE49-F238E27FC236}">
                <a16:creationId xmlns:a16="http://schemas.microsoft.com/office/drawing/2014/main" id="{3D7216FC-CDDA-4FC7-856F-6D1BF765774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07EAD6-C532-4CB3-BDD4-5B25A832A4C4}"/>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20911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5622B-77DC-4621-9F34-AAB053DB029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2D3FE9F-066E-48C2-A6E9-6A535EE520F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88923FA-6CAC-4572-A797-292068B6B2BD}"/>
              </a:ext>
            </a:extLst>
          </p:cNvPr>
          <p:cNvSpPr>
            <a:spLocks noGrp="1"/>
          </p:cNvSpPr>
          <p:nvPr>
            <p:ph type="dt" sz="half" idx="10"/>
          </p:nvPr>
        </p:nvSpPr>
        <p:spPr/>
        <p:txBody>
          <a:bodyPr/>
          <a:lstStyle/>
          <a:p>
            <a:fld id="{3D566509-52CD-4576-A1AB-8D0CC0C7B472}" type="datetimeFigureOut">
              <a:rPr lang="de-DE" smtClean="0"/>
              <a:t>13.11.2023</a:t>
            </a:fld>
            <a:endParaRPr lang="de-DE"/>
          </a:p>
        </p:txBody>
      </p:sp>
      <p:sp>
        <p:nvSpPr>
          <p:cNvPr id="5" name="Fußzeilenplatzhalter 4">
            <a:extLst>
              <a:ext uri="{FF2B5EF4-FFF2-40B4-BE49-F238E27FC236}">
                <a16:creationId xmlns:a16="http://schemas.microsoft.com/office/drawing/2014/main" id="{A846BFD5-5C63-412F-9FE3-D7DE010F3C9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2298081-41C9-44DC-ADE1-6A320FEE714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12994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BC5AE35-7A10-4D44-85E7-23D69967DD5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1766F43-CBDD-4128-9318-2F1BBB7E360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D8ADD35-D1AC-44EE-AB57-95A3D90A469C}"/>
              </a:ext>
            </a:extLst>
          </p:cNvPr>
          <p:cNvSpPr>
            <a:spLocks noGrp="1"/>
          </p:cNvSpPr>
          <p:nvPr>
            <p:ph type="dt" sz="half" idx="10"/>
          </p:nvPr>
        </p:nvSpPr>
        <p:spPr/>
        <p:txBody>
          <a:bodyPr/>
          <a:lstStyle/>
          <a:p>
            <a:fld id="{3D566509-52CD-4576-A1AB-8D0CC0C7B472}" type="datetimeFigureOut">
              <a:rPr lang="de-DE" smtClean="0"/>
              <a:t>13.11.2023</a:t>
            </a:fld>
            <a:endParaRPr lang="de-DE"/>
          </a:p>
        </p:txBody>
      </p:sp>
      <p:sp>
        <p:nvSpPr>
          <p:cNvPr id="5" name="Fußzeilenplatzhalter 4">
            <a:extLst>
              <a:ext uri="{FF2B5EF4-FFF2-40B4-BE49-F238E27FC236}">
                <a16:creationId xmlns:a16="http://schemas.microsoft.com/office/drawing/2014/main" id="{E37B51C0-C5FE-43BD-B471-BE358A07568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4627E67-7EB3-4AC3-8844-CFDC3F66588E}"/>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37108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4781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A77072-9838-42DE-9738-1E38E8CA45C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FA340A-F7F9-4297-A59B-8597B8C5DA4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EF45680-A9F5-47DC-9FEE-218898FF417F}"/>
              </a:ext>
            </a:extLst>
          </p:cNvPr>
          <p:cNvSpPr>
            <a:spLocks noGrp="1"/>
          </p:cNvSpPr>
          <p:nvPr>
            <p:ph type="dt" sz="half" idx="10"/>
          </p:nvPr>
        </p:nvSpPr>
        <p:spPr/>
        <p:txBody>
          <a:bodyPr/>
          <a:lstStyle/>
          <a:p>
            <a:fld id="{3D566509-52CD-4576-A1AB-8D0CC0C7B472}" type="datetimeFigureOut">
              <a:rPr lang="de-DE" smtClean="0"/>
              <a:t>13.11.2023</a:t>
            </a:fld>
            <a:endParaRPr lang="de-DE"/>
          </a:p>
        </p:txBody>
      </p:sp>
      <p:sp>
        <p:nvSpPr>
          <p:cNvPr id="5" name="Fußzeilenplatzhalter 4">
            <a:extLst>
              <a:ext uri="{FF2B5EF4-FFF2-40B4-BE49-F238E27FC236}">
                <a16:creationId xmlns:a16="http://schemas.microsoft.com/office/drawing/2014/main" id="{33EA3E5B-4D65-4F5C-AA51-BE43420037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9447C8-8C37-4773-8BD4-CF43165FAD63}"/>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99496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5835BA-3C4B-49D3-8BA5-2B5FB969159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9578CB4-1C3A-4F80-A91B-B36E5963B8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A7463A4-F863-4846-804B-5B4B35AF4C7F}"/>
              </a:ext>
            </a:extLst>
          </p:cNvPr>
          <p:cNvSpPr>
            <a:spLocks noGrp="1"/>
          </p:cNvSpPr>
          <p:nvPr>
            <p:ph type="dt" sz="half" idx="10"/>
          </p:nvPr>
        </p:nvSpPr>
        <p:spPr/>
        <p:txBody>
          <a:bodyPr/>
          <a:lstStyle/>
          <a:p>
            <a:fld id="{3D566509-52CD-4576-A1AB-8D0CC0C7B472}" type="datetimeFigureOut">
              <a:rPr lang="de-DE" smtClean="0"/>
              <a:t>13.11.2023</a:t>
            </a:fld>
            <a:endParaRPr lang="de-DE"/>
          </a:p>
        </p:txBody>
      </p:sp>
      <p:sp>
        <p:nvSpPr>
          <p:cNvPr id="5" name="Fußzeilenplatzhalter 4">
            <a:extLst>
              <a:ext uri="{FF2B5EF4-FFF2-40B4-BE49-F238E27FC236}">
                <a16:creationId xmlns:a16="http://schemas.microsoft.com/office/drawing/2014/main" id="{1CC99560-DED2-44F0-A62A-C280BA67074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F446564-D7E0-4FC7-84EB-EDC4C0D59810}"/>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6076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12DBB5-E341-4F05-9A36-02A7A279A7C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AFA02BB-95C1-46BD-A783-3D7A0FEF9E6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88EF066-687C-42E1-9080-B54BFAE4493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6A4718D-56E8-457D-87D1-B9F47998A93C}"/>
              </a:ext>
            </a:extLst>
          </p:cNvPr>
          <p:cNvSpPr>
            <a:spLocks noGrp="1"/>
          </p:cNvSpPr>
          <p:nvPr>
            <p:ph type="dt" sz="half" idx="10"/>
          </p:nvPr>
        </p:nvSpPr>
        <p:spPr/>
        <p:txBody>
          <a:bodyPr/>
          <a:lstStyle/>
          <a:p>
            <a:fld id="{3D566509-52CD-4576-A1AB-8D0CC0C7B472}" type="datetimeFigureOut">
              <a:rPr lang="de-DE" smtClean="0"/>
              <a:t>13.11.2023</a:t>
            </a:fld>
            <a:endParaRPr lang="de-DE"/>
          </a:p>
        </p:txBody>
      </p:sp>
      <p:sp>
        <p:nvSpPr>
          <p:cNvPr id="6" name="Fußzeilenplatzhalter 5">
            <a:extLst>
              <a:ext uri="{FF2B5EF4-FFF2-40B4-BE49-F238E27FC236}">
                <a16:creationId xmlns:a16="http://schemas.microsoft.com/office/drawing/2014/main" id="{178FD24A-9CF2-4CD7-8B3E-2F775593A01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A16550E-EAAF-4911-A231-2907F17E15B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5998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93FD2C-65F5-4272-BDFB-8F73792630C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2D78C2D-0DE4-4D23-82CD-7330DE94D9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23BADA4-F8AA-4D37-BC58-CE0545591DE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A8DC1A4-70D5-4838-A2A2-52A9F27F2D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731E668-ED59-4B2B-B32E-FD24F457713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FF5175B-967C-43EC-A81E-DB8AE2DDE2C1}"/>
              </a:ext>
            </a:extLst>
          </p:cNvPr>
          <p:cNvSpPr>
            <a:spLocks noGrp="1"/>
          </p:cNvSpPr>
          <p:nvPr>
            <p:ph type="dt" sz="half" idx="10"/>
          </p:nvPr>
        </p:nvSpPr>
        <p:spPr/>
        <p:txBody>
          <a:bodyPr/>
          <a:lstStyle/>
          <a:p>
            <a:fld id="{3D566509-52CD-4576-A1AB-8D0CC0C7B472}" type="datetimeFigureOut">
              <a:rPr lang="de-DE" smtClean="0"/>
              <a:t>13.11.2023</a:t>
            </a:fld>
            <a:endParaRPr lang="de-DE"/>
          </a:p>
        </p:txBody>
      </p:sp>
      <p:sp>
        <p:nvSpPr>
          <p:cNvPr id="8" name="Fußzeilenplatzhalter 7">
            <a:extLst>
              <a:ext uri="{FF2B5EF4-FFF2-40B4-BE49-F238E27FC236}">
                <a16:creationId xmlns:a16="http://schemas.microsoft.com/office/drawing/2014/main" id="{3C18A539-8D53-4E47-BEB3-A02BA46AA6E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E9B1300-DECA-4AAA-AEC4-6D613B117052}"/>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3394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B9E8FD-3A8F-45F0-918D-433651BC44E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1E34814-E549-4F5D-BBDA-26EA8D1EA400}"/>
              </a:ext>
            </a:extLst>
          </p:cNvPr>
          <p:cNvSpPr>
            <a:spLocks noGrp="1"/>
          </p:cNvSpPr>
          <p:nvPr>
            <p:ph type="dt" sz="half" idx="10"/>
          </p:nvPr>
        </p:nvSpPr>
        <p:spPr/>
        <p:txBody>
          <a:bodyPr/>
          <a:lstStyle/>
          <a:p>
            <a:fld id="{3D566509-52CD-4576-A1AB-8D0CC0C7B472}" type="datetimeFigureOut">
              <a:rPr lang="de-DE" smtClean="0"/>
              <a:t>13.11.2023</a:t>
            </a:fld>
            <a:endParaRPr lang="de-DE"/>
          </a:p>
        </p:txBody>
      </p:sp>
      <p:sp>
        <p:nvSpPr>
          <p:cNvPr id="4" name="Fußzeilenplatzhalter 3">
            <a:extLst>
              <a:ext uri="{FF2B5EF4-FFF2-40B4-BE49-F238E27FC236}">
                <a16:creationId xmlns:a16="http://schemas.microsoft.com/office/drawing/2014/main" id="{15817922-9D56-4558-BA69-BDAD2C1C0E3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A5B991F-7519-4BA1-983B-70277BC27C4A}"/>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85072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E3B0A2-06E1-43B4-B3A5-C1BEE069D7C9}"/>
              </a:ext>
            </a:extLst>
          </p:cNvPr>
          <p:cNvSpPr>
            <a:spLocks noGrp="1"/>
          </p:cNvSpPr>
          <p:nvPr>
            <p:ph type="dt" sz="half" idx="10"/>
          </p:nvPr>
        </p:nvSpPr>
        <p:spPr/>
        <p:txBody>
          <a:bodyPr/>
          <a:lstStyle/>
          <a:p>
            <a:fld id="{3D566509-52CD-4576-A1AB-8D0CC0C7B472}" type="datetimeFigureOut">
              <a:rPr lang="de-DE" smtClean="0"/>
              <a:t>13.11.2023</a:t>
            </a:fld>
            <a:endParaRPr lang="de-DE"/>
          </a:p>
        </p:txBody>
      </p:sp>
      <p:sp>
        <p:nvSpPr>
          <p:cNvPr id="3" name="Fußzeilenplatzhalter 2">
            <a:extLst>
              <a:ext uri="{FF2B5EF4-FFF2-40B4-BE49-F238E27FC236}">
                <a16:creationId xmlns:a16="http://schemas.microsoft.com/office/drawing/2014/main" id="{455C4017-C068-43F7-8C83-D20824A744B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2927ED-0109-42D7-A20B-3635323938D8}"/>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00017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810113-C27D-4DFD-AB0F-A090B75170C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66794ED-E4E3-4CAB-9803-58C798D7C9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075357A-B974-4F7C-BD2F-AD88D59548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D0F3F03-70D5-4E57-822E-36E24CA5ED01}"/>
              </a:ext>
            </a:extLst>
          </p:cNvPr>
          <p:cNvSpPr>
            <a:spLocks noGrp="1"/>
          </p:cNvSpPr>
          <p:nvPr>
            <p:ph type="dt" sz="half" idx="10"/>
          </p:nvPr>
        </p:nvSpPr>
        <p:spPr/>
        <p:txBody>
          <a:bodyPr/>
          <a:lstStyle/>
          <a:p>
            <a:fld id="{3D566509-52CD-4576-A1AB-8D0CC0C7B472}" type="datetimeFigureOut">
              <a:rPr lang="de-DE" smtClean="0"/>
              <a:t>13.11.2023</a:t>
            </a:fld>
            <a:endParaRPr lang="de-DE"/>
          </a:p>
        </p:txBody>
      </p:sp>
      <p:sp>
        <p:nvSpPr>
          <p:cNvPr id="6" name="Fußzeilenplatzhalter 5">
            <a:extLst>
              <a:ext uri="{FF2B5EF4-FFF2-40B4-BE49-F238E27FC236}">
                <a16:creationId xmlns:a16="http://schemas.microsoft.com/office/drawing/2014/main" id="{D7F198CB-399D-4196-AD5E-C3E822C2464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7466C0-BC3C-4E32-9B9C-817462FE4B5D}"/>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5083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0B12A0-FA96-4F2D-BBD1-D18DB12FE0E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862DB75-3F7B-4F33-A6A3-DF686245E0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04915E9-990C-46A4-BAB7-FC6217343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D1CB4F7-2473-473C-9668-000BC70C5313}"/>
              </a:ext>
            </a:extLst>
          </p:cNvPr>
          <p:cNvSpPr>
            <a:spLocks noGrp="1"/>
          </p:cNvSpPr>
          <p:nvPr>
            <p:ph type="dt" sz="half" idx="10"/>
          </p:nvPr>
        </p:nvSpPr>
        <p:spPr/>
        <p:txBody>
          <a:bodyPr/>
          <a:lstStyle/>
          <a:p>
            <a:fld id="{3D566509-52CD-4576-A1AB-8D0CC0C7B472}" type="datetimeFigureOut">
              <a:rPr lang="de-DE" smtClean="0"/>
              <a:t>13.11.2023</a:t>
            </a:fld>
            <a:endParaRPr lang="de-DE"/>
          </a:p>
        </p:txBody>
      </p:sp>
      <p:sp>
        <p:nvSpPr>
          <p:cNvPr id="6" name="Fußzeilenplatzhalter 5">
            <a:extLst>
              <a:ext uri="{FF2B5EF4-FFF2-40B4-BE49-F238E27FC236}">
                <a16:creationId xmlns:a16="http://schemas.microsoft.com/office/drawing/2014/main" id="{F87A5594-DD81-4A7F-8819-122D3F36A65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ED47D4-6DE6-44B6-9583-46117EB1B7D9}"/>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8710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528A667-8FFB-4005-AC59-C410C8413A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0A12286-93FF-421B-8567-169718828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EA553E2-6455-47F5-801A-FAB9452252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66509-52CD-4576-A1AB-8D0CC0C7B472}" type="datetimeFigureOut">
              <a:rPr lang="de-DE" smtClean="0"/>
              <a:t>13.11.2023</a:t>
            </a:fld>
            <a:endParaRPr lang="de-DE"/>
          </a:p>
        </p:txBody>
      </p:sp>
      <p:sp>
        <p:nvSpPr>
          <p:cNvPr id="5" name="Fußzeilenplatzhalter 4">
            <a:extLst>
              <a:ext uri="{FF2B5EF4-FFF2-40B4-BE49-F238E27FC236}">
                <a16:creationId xmlns:a16="http://schemas.microsoft.com/office/drawing/2014/main" id="{6D983ED2-A3DB-496A-B968-74A4AA2D3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DEE7F7-FB34-452D-8DEE-1D81F27D8C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58EB4-1C7E-42E6-B93A-94A84A4D4353}" type="slidenum">
              <a:rPr lang="de-DE" smtClean="0"/>
              <a:t>‹Nr.›</a:t>
            </a:fld>
            <a:endParaRPr lang="de-DE"/>
          </a:p>
        </p:txBody>
      </p:sp>
    </p:spTree>
    <p:extLst>
      <p:ext uri="{BB962C8B-B14F-4D97-AF65-F5344CB8AC3E}">
        <p14:creationId xmlns:p14="http://schemas.microsoft.com/office/powerpoint/2010/main" val="2053777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44.png"/><Relationship Id="rId7" Type="http://schemas.openxmlformats.org/officeDocument/2006/relationships/image" Target="../media/image46.pn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NULL"/><Relationship Id="rId5" Type="http://schemas.openxmlformats.org/officeDocument/2006/relationships/image" Target="NULL"/><Relationship Id="rId4" Type="http://schemas.openxmlformats.org/officeDocument/2006/relationships/image" Target="../media/image45.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48.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NUL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8" Type="http://schemas.openxmlformats.org/officeDocument/2006/relationships/image" Target="NULL"/><Relationship Id="rId3" Type="http://schemas.openxmlformats.org/officeDocument/2006/relationships/image" Target="NULL"/><Relationship Id="rId7" Type="http://schemas.openxmlformats.org/officeDocument/2006/relationships/image" Target="NULL"/><Relationship Id="rId2" Type="http://schemas.openxmlformats.org/officeDocument/2006/relationships/notesSlide" Target="../notesSlides/notesSlide25.xml"/><Relationship Id="rId1" Type="http://schemas.openxmlformats.org/officeDocument/2006/relationships/slideLayout" Target="../slideLayouts/slideLayout7.xml"/><Relationship Id="rId6" Type="http://schemas.openxmlformats.org/officeDocument/2006/relationships/image" Target="NULL"/><Relationship Id="rId5" Type="http://schemas.openxmlformats.org/officeDocument/2006/relationships/image" Target="NULL"/><Relationship Id="rId4" Type="http://schemas.openxmlformats.org/officeDocument/2006/relationships/image" Target="NUL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notesSlide" Target="../notesSlides/notesSlide32.xml"/><Relationship Id="rId1" Type="http://schemas.openxmlformats.org/officeDocument/2006/relationships/slideLayout" Target="../slideLayouts/slideLayout7.xml"/><Relationship Id="rId5" Type="http://schemas.openxmlformats.org/officeDocument/2006/relationships/image" Target="../media/image51.png"/><Relationship Id="rId4" Type="http://schemas.openxmlformats.org/officeDocument/2006/relationships/image" Target="../media/image76.png"/></Relationships>
</file>

<file path=ppt/slides/_rels/slide37.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NUL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 Id="rId11" Type="http://schemas.openxmlformats.org/officeDocument/2006/relationships/image" Target="NULL"/><Relationship Id="rId5" Type="http://schemas.openxmlformats.org/officeDocument/2006/relationships/customXml" Target="../ink/ink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a:latin typeface="Times New Roman" panose="02020603050405020304" pitchFamily="18" charset="0"/>
                <a:cs typeface="Times New Roman" panose="02020603050405020304" pitchFamily="18" charset="0"/>
              </a:rPr>
              <a:t>Macroeconomics</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352134" y="1874728"/>
            <a:ext cx="5123775" cy="1815882"/>
          </a:xfrm>
          <a:prstGeom prst="rect">
            <a:avLst/>
          </a:prstGeom>
          <a:noFill/>
        </p:spPr>
        <p:txBody>
          <a:bodyPr wrap="none" rtlCol="0">
            <a:spAutoFit/>
          </a:bodyPr>
          <a:lstStyle/>
          <a:p>
            <a:pPr algn="ctr"/>
            <a:r>
              <a:rPr lang="de-DE" sz="2800" b="1" u="sng"/>
              <a:t>This lecture will be recorded and </a:t>
            </a:r>
          </a:p>
          <a:p>
            <a:pPr algn="ctr"/>
            <a:r>
              <a:rPr lang="de-DE" sz="2800" b="1" u="sng"/>
              <a:t>Subsequently uploaded in the </a:t>
            </a:r>
          </a:p>
          <a:p>
            <a:pPr algn="ctr"/>
            <a:r>
              <a:rPr lang="de-DE" sz="2800" b="1" u="sng"/>
              <a:t>world-wide-web</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996287" y="249147"/>
            <a:ext cx="10365473" cy="640552"/>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177" dirty="0">
                <a:solidFill>
                  <a:sysClr val="windowText" lastClr="000000"/>
                </a:solidFill>
              </a:rPr>
              <a:t>Der </a:t>
            </a:r>
            <a:r>
              <a:rPr lang="en-US" sz="2177" dirty="0" err="1">
                <a:solidFill>
                  <a:sysClr val="windowText" lastClr="000000"/>
                </a:solidFill>
              </a:rPr>
              <a:t>Multiplikatoreffekt</a:t>
            </a:r>
            <a:r>
              <a:rPr lang="en-US" sz="2177" dirty="0">
                <a:solidFill>
                  <a:sysClr val="windowText" lastClr="000000"/>
                </a:solidFill>
              </a:rPr>
              <a:t>: Die </a:t>
            </a:r>
            <a:r>
              <a:rPr lang="en-US" sz="2177" dirty="0" err="1">
                <a:solidFill>
                  <a:sysClr val="windowText" lastClr="000000"/>
                </a:solidFill>
              </a:rPr>
              <a:t>Abwrackprämie</a:t>
            </a:r>
            <a:r>
              <a:rPr lang="en-US" sz="2177" dirty="0">
                <a:solidFill>
                  <a:sysClr val="windowText" lastClr="000000"/>
                </a:solidFill>
              </a:rPr>
              <a:t> </a:t>
            </a:r>
            <a:r>
              <a:rPr lang="en-US" sz="2177" dirty="0" err="1">
                <a:solidFill>
                  <a:sysClr val="windowText" lastClr="000000"/>
                </a:solidFill>
              </a:rPr>
              <a:t>im</a:t>
            </a:r>
            <a:r>
              <a:rPr lang="en-US" sz="2177" dirty="0">
                <a:solidFill>
                  <a:sysClr val="windowText" lastClr="000000"/>
                </a:solidFill>
              </a:rPr>
              <a:t> </a:t>
            </a:r>
            <a:r>
              <a:rPr lang="en-US" sz="2177" dirty="0" err="1">
                <a:solidFill>
                  <a:sysClr val="windowText" lastClr="000000"/>
                </a:solidFill>
              </a:rPr>
              <a:t>Keynesianischen</a:t>
            </a:r>
            <a:r>
              <a:rPr lang="en-US" sz="2177" dirty="0">
                <a:solidFill>
                  <a:sysClr val="windowText" lastClr="000000"/>
                </a:solidFill>
              </a:rPr>
              <a:t> </a:t>
            </a:r>
            <a:r>
              <a:rPr lang="en-US" sz="2177" dirty="0" err="1">
                <a:solidFill>
                  <a:sysClr val="windowText" lastClr="000000"/>
                </a:solidFill>
              </a:rPr>
              <a:t>Gütermarktmodell</a:t>
            </a:r>
            <a:endParaRPr lang="en-US" sz="2177" dirty="0">
              <a:solidFill>
                <a:sysClr val="windowText" lastClr="000000"/>
              </a:solidFill>
            </a:endParaRPr>
          </a:p>
        </p:txBody>
      </p:sp>
      <p:grpSp>
        <p:nvGrpSpPr>
          <p:cNvPr id="8" name="Group 7"/>
          <p:cNvGrpSpPr/>
          <p:nvPr/>
        </p:nvGrpSpPr>
        <p:grpSpPr>
          <a:xfrm>
            <a:off x="3188831" y="1412294"/>
            <a:ext cx="4703353" cy="4180758"/>
            <a:chOff x="1187624" y="908720"/>
            <a:chExt cx="5184576" cy="4608512"/>
          </a:xfrm>
        </p:grpSpPr>
        <p:cxnSp>
          <p:nvCxnSpPr>
            <p:cNvPr id="9" name="Straight Arrow Connector 8"/>
            <p:cNvCxnSpPr/>
            <p:nvPr/>
          </p:nvCxnSpPr>
          <p:spPr>
            <a:xfrm>
              <a:off x="1187624" y="5517232"/>
              <a:ext cx="5184576"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1187624" y="908720"/>
              <a:ext cx="0" cy="460851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12" name="TextBox 13"/>
          <p:cNvSpPr txBox="1"/>
          <p:nvPr/>
        </p:nvSpPr>
        <p:spPr>
          <a:xfrm>
            <a:off x="7153597" y="5622001"/>
            <a:ext cx="1210588" cy="594906"/>
          </a:xfrm>
          <a:prstGeom prst="rect">
            <a:avLst/>
          </a:prstGeom>
          <a:noFill/>
        </p:spPr>
        <p:txBody>
          <a:bodyPr wrap="none" rtlCol="0">
            <a:spAutoFit/>
          </a:bodyPr>
          <a:lstStyle/>
          <a:p>
            <a:r>
              <a:rPr lang="en-US" sz="1633">
                <a:latin typeface="Arial" panose="020B0604020202020204" pitchFamily="34" charset="0"/>
                <a:cs typeface="Arial" panose="020B0604020202020204" pitchFamily="34" charset="0"/>
              </a:rPr>
              <a:t>Income (</a:t>
            </a:r>
            <a:r>
              <a:rPr lang="en-US" sz="1633" i="1" dirty="0">
                <a:latin typeface="Arial" panose="020B0604020202020204" pitchFamily="34" charset="0"/>
                <a:cs typeface="Arial" panose="020B0604020202020204" pitchFamily="34" charset="0"/>
              </a:rPr>
              <a:t>Y</a:t>
            </a:r>
            <a:r>
              <a:rPr lang="en-US" sz="1633" dirty="0">
                <a:latin typeface="Arial" panose="020B0604020202020204" pitchFamily="34" charset="0"/>
                <a:cs typeface="Arial" panose="020B0604020202020204" pitchFamily="34" charset="0"/>
              </a:rPr>
              <a:t>)</a:t>
            </a:r>
          </a:p>
          <a:p>
            <a:endParaRPr lang="en-US" sz="1633" dirty="0">
              <a:latin typeface="Arial" panose="020B0604020202020204" pitchFamily="34" charset="0"/>
              <a:cs typeface="Arial" panose="020B0604020202020204" pitchFamily="34" charset="0"/>
            </a:endParaRPr>
          </a:p>
        </p:txBody>
      </p:sp>
      <p:cxnSp>
        <p:nvCxnSpPr>
          <p:cNvPr id="14" name="Straight Connector 23"/>
          <p:cNvCxnSpPr/>
          <p:nvPr/>
        </p:nvCxnSpPr>
        <p:spPr>
          <a:xfrm flipV="1">
            <a:off x="3188831" y="1477618"/>
            <a:ext cx="4180758" cy="4115434"/>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5" name="TextBox 26"/>
              <p:cNvSpPr txBox="1"/>
              <p:nvPr/>
            </p:nvSpPr>
            <p:spPr>
              <a:xfrm>
                <a:off x="7369589" y="2261510"/>
                <a:ext cx="2076274"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633" i="1" smtClean="0">
                              <a:latin typeface="Cambria Math" panose="02040503050406030204" pitchFamily="18" charset="0"/>
                              <a:cs typeface="Arial" panose="020B0604020202020204" pitchFamily="34" charset="0"/>
                            </a:rPr>
                          </m:ctrlPr>
                        </m:sSubPr>
                        <m:e>
                          <m:r>
                            <a:rPr lang="de-DE" sz="1633" i="1">
                              <a:latin typeface="Cambria Math" panose="02040503050406030204" pitchFamily="18" charset="0"/>
                              <a:cs typeface="Arial" panose="020B0604020202020204" pitchFamily="34" charset="0"/>
                            </a:rPr>
                            <m:t>𝐸𝑥𝑝𝑒𝑛𝑑𝑖𝑡𝑢𝑟𝑒</m:t>
                          </m:r>
                        </m:e>
                        <m:sub>
                          <m:r>
                            <a:rPr lang="de-DE" sz="1633" i="1">
                              <a:latin typeface="Cambria Math"/>
                              <a:cs typeface="Arial" panose="020B0604020202020204" pitchFamily="34" charset="0"/>
                            </a:rPr>
                            <m:t>0</m:t>
                          </m:r>
                        </m:sub>
                      </m:sSub>
                      <m:r>
                        <a:rPr lang="de-DE" sz="1633" i="1" smtClean="0">
                          <a:latin typeface="Cambria Math"/>
                          <a:cs typeface="Arial" panose="020B0604020202020204" pitchFamily="34" charset="0"/>
                        </a:rPr>
                        <m:t> (</m:t>
                      </m:r>
                      <m:sSub>
                        <m:sSubPr>
                          <m:ctrlPr>
                            <a:rPr lang="de-DE" sz="1633" i="1">
                              <a:latin typeface="Cambria Math" panose="02040503050406030204" pitchFamily="18" charset="0"/>
                              <a:cs typeface="Arial" panose="020B0604020202020204" pitchFamily="34" charset="0"/>
                            </a:rPr>
                          </m:ctrlPr>
                        </m:sSubPr>
                        <m:e>
                          <m:r>
                            <m:rPr>
                              <m:nor/>
                            </m:rPr>
                            <a:rPr lang="de-DE" sz="1600" dirty="0">
                              <a:solidFill>
                                <a:srgbClr val="000000"/>
                              </a:solidFill>
                            </a:rPr>
                            <m:t>Y</m:t>
                          </m:r>
                          <m:r>
                            <m:rPr>
                              <m:nor/>
                            </m:rPr>
                            <a:rPr lang="de-DE" sz="1600" baseline="30000" dirty="0">
                              <a:solidFill>
                                <a:srgbClr val="000000"/>
                              </a:solidFill>
                            </a:rPr>
                            <m:t>D</m:t>
                          </m:r>
                        </m:e>
                        <m:sub>
                          <m:r>
                            <a:rPr lang="de-DE" sz="1633" i="1">
                              <a:latin typeface="Cambria Math"/>
                              <a:cs typeface="Arial" panose="020B0604020202020204" pitchFamily="34" charset="0"/>
                            </a:rPr>
                            <m:t>0</m:t>
                          </m:r>
                        </m:sub>
                      </m:sSub>
                      <m:r>
                        <a:rPr lang="de-DE" sz="1633" i="1">
                          <a:latin typeface="Cambria Math"/>
                          <a:cs typeface="Arial" panose="020B0604020202020204" pitchFamily="34" charset="0"/>
                        </a:rPr>
                        <m:t>)</m:t>
                      </m:r>
                    </m:oMath>
                  </m:oMathPara>
                </a14:m>
                <a:endParaRPr lang="en-US" sz="1633" dirty="0">
                  <a:latin typeface="Arial" panose="020B0604020202020204" pitchFamily="34" charset="0"/>
                  <a:cs typeface="Arial" panose="020B0604020202020204" pitchFamily="34" charset="0"/>
                </a:endParaRPr>
              </a:p>
            </p:txBody>
          </p:sp>
        </mc:Choice>
        <mc:Fallback xmlns="">
          <p:sp>
            <p:nvSpPr>
              <p:cNvPr id="15" name="TextBox 26"/>
              <p:cNvSpPr txBox="1">
                <a:spLocks noRot="1" noChangeAspect="1" noMove="1" noResize="1" noEditPoints="1" noAdjustHandles="1" noChangeArrowheads="1" noChangeShapeType="1" noTextEdit="1"/>
              </p:cNvSpPr>
              <p:nvPr/>
            </p:nvSpPr>
            <p:spPr>
              <a:xfrm>
                <a:off x="7369589" y="2261510"/>
                <a:ext cx="2076274" cy="343620"/>
              </a:xfrm>
              <a:prstGeom prst="rect">
                <a:avLst/>
              </a:prstGeom>
              <a:blipFill>
                <a:blip r:embed="rId3"/>
                <a:stretch>
                  <a:fillRect b="-1607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6" name="TextBox 35"/>
              <p:cNvSpPr txBox="1"/>
              <p:nvPr/>
            </p:nvSpPr>
            <p:spPr>
              <a:xfrm>
                <a:off x="543758" y="4093615"/>
                <a:ext cx="1830833" cy="846194"/>
              </a:xfrm>
              <a:prstGeom prst="rect">
                <a:avLst/>
              </a:prstGeom>
              <a:solidFill>
                <a:schemeClr val="bg1"/>
              </a:solid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de-DE" sz="1633" b="0" i="0" smtClean="0">
                          <a:latin typeface="Cambria Math" panose="02040503050406030204" pitchFamily="18" charset="0"/>
                          <a:ea typeface="Cambria Math"/>
                          <a:cs typeface="Arial" panose="020B0604020202020204" pitchFamily="34" charset="0"/>
                        </a:rPr>
                        <m:t>increase</m:t>
                      </m:r>
                      <m:r>
                        <a:rPr lang="de-DE" sz="1633" b="0" i="0" smtClean="0">
                          <a:latin typeface="Cambria Math" panose="02040503050406030204" pitchFamily="18" charset="0"/>
                          <a:ea typeface="Cambria Math"/>
                          <a:cs typeface="Arial" panose="020B0604020202020204" pitchFamily="34" charset="0"/>
                        </a:rPr>
                        <m:t> </m:t>
                      </m:r>
                      <m:r>
                        <m:rPr>
                          <m:sty m:val="p"/>
                        </m:rPr>
                        <a:rPr lang="de-DE" sz="1633" b="0" i="0" smtClean="0">
                          <a:latin typeface="Cambria Math" panose="02040503050406030204" pitchFamily="18" charset="0"/>
                          <a:ea typeface="Cambria Math"/>
                          <a:cs typeface="Arial" panose="020B0604020202020204" pitchFamily="34" charset="0"/>
                        </a:rPr>
                        <m:t>of</m:t>
                      </m:r>
                      <m:r>
                        <a:rPr lang="de-DE" sz="1633" b="0" i="0" smtClean="0">
                          <a:latin typeface="Cambria Math" panose="02040503050406030204" pitchFamily="18" charset="0"/>
                          <a:ea typeface="Cambria Math"/>
                          <a:cs typeface="Arial" panose="020B0604020202020204" pitchFamily="34" charset="0"/>
                        </a:rPr>
                        <m:t> </m:t>
                      </m:r>
                      <m:r>
                        <m:rPr>
                          <m:sty m:val="p"/>
                        </m:rPr>
                        <a:rPr lang="de-DE" sz="1633" b="0" i="0" smtClean="0">
                          <a:latin typeface="Cambria Math" panose="02040503050406030204" pitchFamily="18" charset="0"/>
                          <a:ea typeface="Cambria Math"/>
                          <a:cs typeface="Arial" panose="020B0604020202020204" pitchFamily="34" charset="0"/>
                        </a:rPr>
                        <m:t>governemnt</m:t>
                      </m:r>
                    </m:oMath>
                  </m:oMathPara>
                </a14:m>
                <a:endParaRPr lang="de-DE" sz="1633" b="0" i="0">
                  <a:latin typeface="Cambria Math" panose="02040503050406030204" pitchFamily="18" charset="0"/>
                  <a:ea typeface="Cambria Math"/>
                  <a:cs typeface="Arial" panose="020B0604020202020204" pitchFamily="34" charset="0"/>
                </a:endParaRPr>
              </a:p>
              <a:p>
                <a:pPr/>
                <a14:m>
                  <m:oMathPara xmlns:m="http://schemas.openxmlformats.org/officeDocument/2006/math">
                    <m:oMathParaPr>
                      <m:jc m:val="centerGroup"/>
                    </m:oMathParaPr>
                    <m:oMath xmlns:m="http://schemas.openxmlformats.org/officeDocument/2006/math">
                      <m:r>
                        <m:rPr>
                          <m:sty m:val="p"/>
                        </m:rPr>
                        <a:rPr lang="de-DE" sz="1633" b="0" i="0" smtClean="0">
                          <a:latin typeface="Cambria Math" panose="02040503050406030204" pitchFamily="18" charset="0"/>
                          <a:ea typeface="Cambria Math"/>
                          <a:cs typeface="Arial" panose="020B0604020202020204" pitchFamily="34" charset="0"/>
                        </a:rPr>
                        <m:t>expenditure</m:t>
                      </m:r>
                    </m:oMath>
                  </m:oMathPara>
                </a14:m>
                <a:endParaRPr lang="de-DE" sz="1633" b="0" i="0">
                  <a:latin typeface="Cambria Math" panose="02040503050406030204" pitchFamily="18" charset="0"/>
                  <a:ea typeface="Cambria Math"/>
                  <a:cs typeface="Arial" panose="020B0604020202020204" pitchFamily="34" charset="0"/>
                </a:endParaRPr>
              </a:p>
              <a:p>
                <a:pPr/>
                <a14:m>
                  <m:oMathPara xmlns:m="http://schemas.openxmlformats.org/officeDocument/2006/math">
                    <m:oMathParaPr>
                      <m:jc m:val="centerGroup"/>
                    </m:oMathParaPr>
                    <m:oMath xmlns:m="http://schemas.openxmlformats.org/officeDocument/2006/math">
                      <m:r>
                        <a:rPr lang="en-US" sz="1633" i="1">
                          <a:latin typeface="Cambria Math"/>
                          <a:ea typeface="Cambria Math"/>
                          <a:cs typeface="Arial" panose="020B0604020202020204" pitchFamily="34" charset="0"/>
                        </a:rPr>
                        <m:t>∆</m:t>
                      </m:r>
                      <m:r>
                        <a:rPr lang="de-DE" sz="1633" i="1">
                          <a:latin typeface="Cambria Math"/>
                          <a:ea typeface="Cambria Math"/>
                          <a:cs typeface="Arial" panose="020B0604020202020204" pitchFamily="34" charset="0"/>
                        </a:rPr>
                        <m:t>𝐺</m:t>
                      </m:r>
                    </m:oMath>
                  </m:oMathPara>
                </a14:m>
                <a:endParaRPr lang="en-US" sz="1633" dirty="0">
                  <a:latin typeface="Arial" panose="020B0604020202020204" pitchFamily="34" charset="0"/>
                  <a:cs typeface="Arial" panose="020B0604020202020204" pitchFamily="34" charset="0"/>
                </a:endParaRPr>
              </a:p>
            </p:txBody>
          </p:sp>
        </mc:Choice>
        <mc:Fallback xmlns="">
          <p:sp>
            <p:nvSpPr>
              <p:cNvPr id="16" name="TextBox 35"/>
              <p:cNvSpPr txBox="1">
                <a:spLocks noRot="1" noChangeAspect="1" noMove="1" noResize="1" noEditPoints="1" noAdjustHandles="1" noChangeArrowheads="1" noChangeShapeType="1" noTextEdit="1"/>
              </p:cNvSpPr>
              <p:nvPr/>
            </p:nvSpPr>
            <p:spPr>
              <a:xfrm>
                <a:off x="543758" y="4093615"/>
                <a:ext cx="1830833" cy="846194"/>
              </a:xfrm>
              <a:prstGeom prst="rect">
                <a:avLst/>
              </a:prstGeom>
              <a:blipFill>
                <a:blip r:embed="rId4"/>
                <a:stretch>
                  <a:fillRect r="-2392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9" name="TextBox 11"/>
              <p:cNvSpPr txBox="1"/>
              <p:nvPr/>
            </p:nvSpPr>
            <p:spPr>
              <a:xfrm>
                <a:off x="4808857" y="5649947"/>
                <a:ext cx="421910"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de-DE" sz="1633" i="1">
                              <a:latin typeface="Cambria Math" panose="02040503050406030204" pitchFamily="18" charset="0"/>
                            </a:rPr>
                          </m:ctrlPr>
                        </m:sSubPr>
                        <m:e>
                          <m:r>
                            <a:rPr lang="de-DE" sz="1633" i="1">
                              <a:latin typeface="Cambria Math"/>
                            </a:rPr>
                            <m:t>𝑌</m:t>
                          </m:r>
                        </m:e>
                        <m:sub>
                          <m:r>
                            <a:rPr lang="de-DE" sz="1633" i="1">
                              <a:latin typeface="Cambria Math"/>
                            </a:rPr>
                            <m:t>0</m:t>
                          </m:r>
                        </m:sub>
                      </m:sSub>
                    </m:oMath>
                  </m:oMathPara>
                </a14:m>
                <a:endParaRPr lang="en-US" sz="1633" dirty="0"/>
              </a:p>
            </p:txBody>
          </p:sp>
        </mc:Choice>
        <mc:Fallback xmlns="">
          <p:sp>
            <p:nvSpPr>
              <p:cNvPr id="19" name="TextBox 11"/>
              <p:cNvSpPr txBox="1">
                <a:spLocks noRot="1" noChangeAspect="1" noMove="1" noResize="1" noEditPoints="1" noAdjustHandles="1" noChangeArrowheads="1" noChangeShapeType="1" noTextEdit="1"/>
              </p:cNvSpPr>
              <p:nvPr/>
            </p:nvSpPr>
            <p:spPr>
              <a:xfrm>
                <a:off x="4808857" y="5649947"/>
                <a:ext cx="421910" cy="343620"/>
              </a:xfrm>
              <a:prstGeom prst="rect">
                <a:avLst/>
              </a:prstGeom>
              <a:blipFill>
                <a:blip r:embed="rId5"/>
                <a:stretch>
                  <a:fillRect/>
                </a:stretch>
              </a:blipFill>
            </p:spPr>
            <p:txBody>
              <a:bodyPr/>
              <a:lstStyle/>
              <a:p>
                <a:r>
                  <a:rPr lang="de-DE">
                    <a:noFill/>
                  </a:rPr>
                  <a:t> </a:t>
                </a:r>
              </a:p>
            </p:txBody>
          </p:sp>
        </mc:Fallback>
      </mc:AlternateContent>
      <p:cxnSp>
        <p:nvCxnSpPr>
          <p:cNvPr id="22" name="Straight Connector 41"/>
          <p:cNvCxnSpPr/>
          <p:nvPr/>
        </p:nvCxnSpPr>
        <p:spPr>
          <a:xfrm flipV="1">
            <a:off x="5017912" y="3759758"/>
            <a:ext cx="0" cy="1767970"/>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3" name="TextBox 48"/>
              <p:cNvSpPr txBox="1"/>
              <p:nvPr/>
            </p:nvSpPr>
            <p:spPr>
              <a:xfrm>
                <a:off x="6773417" y="5649947"/>
                <a:ext cx="417037"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de-DE" sz="1633" i="1">
                              <a:latin typeface="Cambria Math" panose="02040503050406030204" pitchFamily="18" charset="0"/>
                            </a:rPr>
                          </m:ctrlPr>
                        </m:sSubPr>
                        <m:e>
                          <m:r>
                            <a:rPr lang="de-DE" sz="1633" i="1">
                              <a:latin typeface="Cambria Math"/>
                            </a:rPr>
                            <m:t>𝑌</m:t>
                          </m:r>
                        </m:e>
                        <m:sub>
                          <m:r>
                            <a:rPr lang="de-DE" sz="1633" i="1">
                              <a:latin typeface="Cambria Math"/>
                            </a:rPr>
                            <m:t>1</m:t>
                          </m:r>
                        </m:sub>
                      </m:sSub>
                    </m:oMath>
                  </m:oMathPara>
                </a14:m>
                <a:endParaRPr lang="en-US" sz="1633" dirty="0"/>
              </a:p>
            </p:txBody>
          </p:sp>
        </mc:Choice>
        <mc:Fallback xmlns="">
          <p:sp>
            <p:nvSpPr>
              <p:cNvPr id="23" name="TextBox 48"/>
              <p:cNvSpPr txBox="1">
                <a:spLocks noRot="1" noChangeAspect="1" noMove="1" noResize="1" noEditPoints="1" noAdjustHandles="1" noChangeArrowheads="1" noChangeShapeType="1" noTextEdit="1"/>
              </p:cNvSpPr>
              <p:nvPr/>
            </p:nvSpPr>
            <p:spPr>
              <a:xfrm>
                <a:off x="6773417" y="5649947"/>
                <a:ext cx="417037" cy="343620"/>
              </a:xfrm>
              <a:prstGeom prst="rect">
                <a:avLst/>
              </a:prstGeom>
              <a:blipFill>
                <a:blip r:embed="rId6"/>
                <a:stretch>
                  <a:fillRect/>
                </a:stretch>
              </a:blipFill>
            </p:spPr>
            <p:txBody>
              <a:bodyPr/>
              <a:lstStyle/>
              <a:p>
                <a:r>
                  <a:rPr lang="de-DE">
                    <a:noFill/>
                  </a:rPr>
                  <a:t> </a:t>
                </a:r>
              </a:p>
            </p:txBody>
          </p:sp>
        </mc:Fallback>
      </mc:AlternateContent>
      <p:cxnSp>
        <p:nvCxnSpPr>
          <p:cNvPr id="24" name="Straight Connector 32"/>
          <p:cNvCxnSpPr/>
          <p:nvPr/>
        </p:nvCxnSpPr>
        <p:spPr>
          <a:xfrm flipV="1">
            <a:off x="3188831" y="1804240"/>
            <a:ext cx="5029975" cy="3135569"/>
          </a:xfrm>
          <a:prstGeom prst="line">
            <a:avLst/>
          </a:prstGeom>
          <a:ln w="38100">
            <a:solidFill>
              <a:srgbClr val="C00000"/>
            </a:solidFill>
            <a:tailEnd type="non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8" name="TextBox 25"/>
              <p:cNvSpPr txBox="1"/>
              <p:nvPr/>
            </p:nvSpPr>
            <p:spPr>
              <a:xfrm>
                <a:off x="7369589" y="2948443"/>
                <a:ext cx="1791388" cy="455638"/>
              </a:xfrm>
              <a:prstGeom prst="rect">
                <a:avLst/>
              </a:prstGeom>
              <a:noFill/>
              <a:ln w="38100">
                <a:solidFill>
                  <a:srgbClr val="C00000"/>
                </a:solidFill>
              </a:ln>
            </p:spPr>
            <p:txBody>
              <a:bodyPr wrap="none" rtlCol="0">
                <a:spAutoFit/>
              </a:bodyPr>
              <a:lstStyle/>
              <a:p>
                <a:r>
                  <a:rPr lang="de-DE" sz="1633" b="1"/>
                  <a:t>Multiplicator</a:t>
                </a:r>
                <a14:m>
                  <m:oMath xmlns:m="http://schemas.openxmlformats.org/officeDocument/2006/math">
                    <m:r>
                      <a:rPr lang="de-DE" sz="1633" b="1" i="1">
                        <a:latin typeface="Cambria Math"/>
                      </a:rPr>
                      <m:t>=</m:t>
                    </m:r>
                    <m:f>
                      <m:fPr>
                        <m:ctrlPr>
                          <a:rPr lang="de-DE" sz="1633" b="1" i="1">
                            <a:latin typeface="Cambria Math" panose="02040503050406030204" pitchFamily="18" charset="0"/>
                          </a:rPr>
                        </m:ctrlPr>
                      </m:fPr>
                      <m:num>
                        <m:r>
                          <a:rPr lang="de-DE" sz="1633" b="1" i="1">
                            <a:latin typeface="Cambria Math"/>
                            <a:ea typeface="Cambria Math"/>
                          </a:rPr>
                          <m:t>∆</m:t>
                        </m:r>
                        <m:r>
                          <a:rPr lang="de-DE" sz="1633" b="1" i="1">
                            <a:latin typeface="Cambria Math"/>
                            <a:ea typeface="Cambria Math"/>
                          </a:rPr>
                          <m:t>𝒀</m:t>
                        </m:r>
                      </m:num>
                      <m:den>
                        <m:r>
                          <a:rPr lang="de-DE" sz="1633" b="1" i="1">
                            <a:latin typeface="Cambria Math"/>
                            <a:ea typeface="Cambria Math"/>
                          </a:rPr>
                          <m:t>∆</m:t>
                        </m:r>
                        <m:r>
                          <a:rPr lang="de-DE" sz="1633" b="1" i="1">
                            <a:latin typeface="Cambria Math"/>
                            <a:ea typeface="Cambria Math"/>
                          </a:rPr>
                          <m:t>𝑮</m:t>
                        </m:r>
                      </m:den>
                    </m:f>
                  </m:oMath>
                </a14:m>
                <a:endParaRPr lang="en-US" sz="1633" b="1" dirty="0"/>
              </a:p>
            </p:txBody>
          </p:sp>
        </mc:Choice>
        <mc:Fallback xmlns="">
          <p:sp>
            <p:nvSpPr>
              <p:cNvPr id="28" name="TextBox 25"/>
              <p:cNvSpPr txBox="1">
                <a:spLocks noRot="1" noChangeAspect="1" noMove="1" noResize="1" noEditPoints="1" noAdjustHandles="1" noChangeArrowheads="1" noChangeShapeType="1" noTextEdit="1"/>
              </p:cNvSpPr>
              <p:nvPr/>
            </p:nvSpPr>
            <p:spPr>
              <a:xfrm>
                <a:off x="7369589" y="2948443"/>
                <a:ext cx="1791388" cy="455638"/>
              </a:xfrm>
              <a:prstGeom prst="rect">
                <a:avLst/>
              </a:prstGeom>
              <a:blipFill>
                <a:blip r:embed="rId7"/>
                <a:stretch>
                  <a:fillRect l="-1000" b="-1250"/>
                </a:stretch>
              </a:blipFill>
              <a:ln w="38100">
                <a:solidFill>
                  <a:srgbClr val="C00000"/>
                </a:solidFill>
              </a:ln>
            </p:spPr>
            <p:txBody>
              <a:bodyPr/>
              <a:lstStyle/>
              <a:p>
                <a:r>
                  <a:rPr lang="de-DE">
                    <a:noFill/>
                  </a:rPr>
                  <a:t> </a:t>
                </a:r>
              </a:p>
            </p:txBody>
          </p:sp>
        </mc:Fallback>
      </mc:AlternateContent>
      <p:sp>
        <p:nvSpPr>
          <p:cNvPr id="37" name="Textfeld 36"/>
          <p:cNvSpPr txBox="1"/>
          <p:nvPr/>
        </p:nvSpPr>
        <p:spPr>
          <a:xfrm>
            <a:off x="7127003" y="1134218"/>
            <a:ext cx="574196" cy="343620"/>
          </a:xfrm>
          <a:prstGeom prst="rect">
            <a:avLst/>
          </a:prstGeom>
          <a:noFill/>
        </p:spPr>
        <p:txBody>
          <a:bodyPr wrap="none" rtlCol="0">
            <a:spAutoFit/>
          </a:bodyPr>
          <a:lstStyle/>
          <a:p>
            <a:r>
              <a:rPr lang="de-DE" sz="1600" dirty="0">
                <a:solidFill>
                  <a:srgbClr val="000000"/>
                </a:solidFill>
              </a:rPr>
              <a:t>Y</a:t>
            </a:r>
            <a:r>
              <a:rPr lang="de-DE" sz="1600" baseline="30000" dirty="0">
                <a:solidFill>
                  <a:srgbClr val="000000"/>
                </a:solidFill>
              </a:rPr>
              <a:t>D</a:t>
            </a:r>
            <a:r>
              <a:rPr lang="de-DE" sz="1633" dirty="0"/>
              <a:t>=Y</a:t>
            </a:r>
          </a:p>
        </p:txBody>
      </p:sp>
      <p:sp>
        <p:nvSpPr>
          <p:cNvPr id="38" name="Right Brace 29"/>
          <p:cNvSpPr/>
          <p:nvPr/>
        </p:nvSpPr>
        <p:spPr>
          <a:xfrm rot="10800000">
            <a:off x="2816107" y="4221241"/>
            <a:ext cx="261297" cy="653244"/>
          </a:xfrm>
          <a:prstGeom prst="rightBrace">
            <a:avLst>
              <a:gd name="adj1" fmla="val 8333"/>
              <a:gd name="adj2" fmla="val 51850"/>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sp>
        <p:nvSpPr>
          <p:cNvPr id="43" name="Rechteck 42">
            <a:extLst>
              <a:ext uri="{FF2B5EF4-FFF2-40B4-BE49-F238E27FC236}">
                <a16:creationId xmlns:a16="http://schemas.microsoft.com/office/drawing/2014/main" id="{9EA81AA2-B4C4-43F6-9316-D4D951C82E4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2" name="TextBox 14">
            <a:extLst>
              <a:ext uri="{FF2B5EF4-FFF2-40B4-BE49-F238E27FC236}">
                <a16:creationId xmlns:a16="http://schemas.microsoft.com/office/drawing/2014/main" id="{8E04C774-493E-8C5E-0C25-C907E2591A50}"/>
              </a:ext>
            </a:extLst>
          </p:cNvPr>
          <p:cNvSpPr txBox="1"/>
          <p:nvPr/>
        </p:nvSpPr>
        <p:spPr>
          <a:xfrm>
            <a:off x="1448985" y="1542942"/>
            <a:ext cx="1781257" cy="620619"/>
          </a:xfrm>
          <a:prstGeom prst="rect">
            <a:avLst/>
          </a:prstGeom>
          <a:noFill/>
        </p:spPr>
        <p:txBody>
          <a:bodyPr wrap="none" rtlCol="0">
            <a:spAutoFit/>
          </a:bodyPr>
          <a:lstStyle/>
          <a:p>
            <a:r>
              <a:rPr lang="en-US" sz="1633">
                <a:latin typeface="Arial" panose="020B0604020202020204" pitchFamily="34" charset="0"/>
                <a:cs typeface="Arial" panose="020B0604020202020204" pitchFamily="34" charset="0"/>
              </a:rPr>
              <a:t>Income(</a:t>
            </a:r>
            <a:r>
              <a:rPr lang="en-US" sz="1633" i="1" dirty="0">
                <a:latin typeface="Arial" panose="020B0604020202020204" pitchFamily="34" charset="0"/>
                <a:cs typeface="Arial" panose="020B0604020202020204" pitchFamily="34" charset="0"/>
              </a:rPr>
              <a:t>Y</a:t>
            </a:r>
            <a:r>
              <a:rPr lang="en-US" sz="1633" dirty="0">
                <a:latin typeface="Arial" panose="020B0604020202020204" pitchFamily="34" charset="0"/>
                <a:cs typeface="Arial" panose="020B0604020202020204" pitchFamily="34" charset="0"/>
              </a:rPr>
              <a:t>),</a:t>
            </a:r>
            <a:br>
              <a:rPr lang="en-US" sz="1633">
                <a:latin typeface="Arial" panose="020B0604020202020204" pitchFamily="34" charset="0"/>
                <a:cs typeface="Arial" panose="020B0604020202020204" pitchFamily="34" charset="0"/>
              </a:rPr>
            </a:br>
            <a:r>
              <a:rPr lang="en-US" sz="1633">
                <a:latin typeface="Arial" panose="020B0604020202020204" pitchFamily="34" charset="0"/>
                <a:cs typeface="Arial" panose="020B0604020202020204" pitchFamily="34" charset="0"/>
              </a:rPr>
              <a:t>Expenditure </a:t>
            </a:r>
            <a:r>
              <a:rPr lang="en-US" sz="1633" dirty="0">
                <a:latin typeface="Arial" panose="020B0604020202020204" pitchFamily="34" charset="0"/>
                <a:cs typeface="Arial" panose="020B0604020202020204" pitchFamily="34" charset="0"/>
              </a:rPr>
              <a:t>(</a:t>
            </a:r>
            <a:r>
              <a:rPr lang="de-DE" dirty="0">
                <a:solidFill>
                  <a:srgbClr val="000000"/>
                </a:solidFill>
              </a:rPr>
              <a:t>Y</a:t>
            </a:r>
            <a:r>
              <a:rPr lang="de-DE" baseline="30000" dirty="0">
                <a:solidFill>
                  <a:srgbClr val="000000"/>
                </a:solidFill>
              </a:rPr>
              <a:t>D</a:t>
            </a:r>
            <a:r>
              <a:rPr lang="en-US" sz="1633"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418369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9" grpId="0"/>
      <p:bldP spid="23" grpId="0"/>
      <p:bldP spid="28" grpId="0" animBg="1"/>
      <p:bldP spid="3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3" name="Rectangle 3"/>
          <p:cNvSpPr>
            <a:spLocks noChangeArrowheads="1"/>
          </p:cNvSpPr>
          <p:nvPr/>
        </p:nvSpPr>
        <p:spPr bwMode="auto">
          <a:xfrm>
            <a:off x="4224338" y="187326"/>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Multiplier effect </a:t>
            </a:r>
          </a:p>
        </p:txBody>
      </p:sp>
      <p:sp>
        <p:nvSpPr>
          <p:cNvPr id="168964" name="Text Box 4"/>
          <p:cNvSpPr txBox="1">
            <a:spLocks noChangeArrowheads="1"/>
          </p:cNvSpPr>
          <p:nvPr/>
        </p:nvSpPr>
        <p:spPr bwMode="auto">
          <a:xfrm>
            <a:off x="150613" y="566809"/>
            <a:ext cx="11464444" cy="14042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r>
              <a:rPr lang="de-DE" sz="2000">
                <a:solidFill>
                  <a:srgbClr val="000000"/>
                </a:solidFill>
              </a:rPr>
              <a:t>External increase of demand, increase of government expenditure of </a:t>
            </a:r>
            <a:r>
              <a:rPr lang="de-DE" sz="2000" dirty="0">
                <a:solidFill>
                  <a:srgbClr val="000000"/>
                </a:solidFill>
              </a:rPr>
              <a:t>∆G = </a:t>
            </a:r>
            <a:r>
              <a:rPr lang="de-DE" sz="2000">
                <a:solidFill>
                  <a:srgbClr val="000000"/>
                </a:solidFill>
              </a:rPr>
              <a:t>5 and marginal propensity to consum of  </a:t>
            </a:r>
            <a:r>
              <a:rPr lang="de-DE" sz="2000" dirty="0" err="1">
                <a:solidFill>
                  <a:srgbClr val="000000"/>
                </a:solidFill>
              </a:rPr>
              <a:t>c</a:t>
            </a:r>
            <a:r>
              <a:rPr lang="de-DE" sz="2000" baseline="-25000" dirty="0" err="1">
                <a:solidFill>
                  <a:srgbClr val="000000"/>
                </a:solidFill>
              </a:rPr>
              <a:t>y</a:t>
            </a:r>
            <a:r>
              <a:rPr lang="de-DE" sz="2000" dirty="0">
                <a:solidFill>
                  <a:srgbClr val="000000"/>
                </a:solidFill>
              </a:rPr>
              <a:t>=</a:t>
            </a:r>
            <a:r>
              <a:rPr lang="de-DE" sz="2000">
                <a:solidFill>
                  <a:srgbClr val="000000"/>
                </a:solidFill>
              </a:rPr>
              <a:t>0,9:</a:t>
            </a:r>
          </a:p>
          <a:p>
            <a:pPr eaLnBrk="1" hangingPunct="1">
              <a:buClrTx/>
              <a:buFontTx/>
              <a:buNone/>
            </a:pPr>
            <a:endParaRPr lang="de-DE" sz="2000" dirty="0">
              <a:solidFill>
                <a:srgbClr val="000000"/>
              </a:solidFill>
            </a:endParaRPr>
          </a:p>
          <a:p>
            <a:pPr eaLnBrk="1" hangingPunct="1">
              <a:buClrTx/>
              <a:buFontTx/>
              <a:buNone/>
            </a:pPr>
            <a:r>
              <a:rPr lang="de-DE" sz="2000">
                <a:solidFill>
                  <a:srgbClr val="000000"/>
                </a:solidFill>
              </a:rPr>
              <a:t>→ additional government consumption ∆G increases directly income Y bei ∆Y</a:t>
            </a:r>
            <a:r>
              <a:rPr lang="de-DE" sz="2000" baseline="-25000">
                <a:solidFill>
                  <a:srgbClr val="000000"/>
                </a:solidFill>
              </a:rPr>
              <a:t>1</a:t>
            </a:r>
            <a:r>
              <a:rPr lang="de-DE" sz="2000">
                <a:solidFill>
                  <a:srgbClr val="000000"/>
                </a:solidFill>
              </a:rPr>
              <a:t>= ∆G</a:t>
            </a:r>
            <a:endParaRPr lang="de-DE" sz="2000" dirty="0">
              <a:solidFill>
                <a:srgbClr val="000000"/>
              </a:solidFill>
            </a:endParaRPr>
          </a:p>
          <a:p>
            <a:pPr eaLnBrk="1" hangingPunct="1">
              <a:buClrTx/>
              <a:buFontTx/>
              <a:buNone/>
            </a:pPr>
            <a:endParaRPr lang="de-DE" sz="2000">
              <a:solidFill>
                <a:srgbClr val="000000"/>
              </a:solidFill>
            </a:endParaRPr>
          </a:p>
          <a:p>
            <a:pPr eaLnBrk="1" hangingPunct="1">
              <a:buClrTx/>
              <a:buFontTx/>
              <a:buNone/>
            </a:pPr>
            <a:r>
              <a:rPr lang="de-DE" sz="2000">
                <a:solidFill>
                  <a:srgbClr val="000000"/>
                </a:solidFill>
              </a:rPr>
              <a:t>→</a:t>
            </a:r>
            <a:endParaRPr lang="de-DE" sz="2000" dirty="0">
              <a:solidFill>
                <a:srgbClr val="000000"/>
              </a:solidFill>
            </a:endParaRPr>
          </a:p>
          <a:p>
            <a:pPr eaLnBrk="1" hangingPunct="1">
              <a:buClrTx/>
              <a:buFontTx/>
              <a:buNone/>
            </a:pPr>
            <a:endParaRPr lang="de-DE" sz="2000" dirty="0">
              <a:solidFill>
                <a:srgbClr val="000000"/>
              </a:solidFill>
            </a:endParaRPr>
          </a:p>
          <a:p>
            <a:pPr eaLnBrk="1" hangingPunct="1">
              <a:buClrTx/>
              <a:buFontTx/>
              <a:buNone/>
            </a:pPr>
            <a:endParaRPr lang="de-DE" sz="2400" dirty="0">
              <a:solidFill>
                <a:srgbClr val="000000"/>
              </a:solidFill>
            </a:endParaRPr>
          </a:p>
        </p:txBody>
      </p:sp>
      <p:sp>
        <p:nvSpPr>
          <p:cNvPr id="19" name="Rechteck 18">
            <a:extLst>
              <a:ext uri="{FF2B5EF4-FFF2-40B4-BE49-F238E27FC236}">
                <a16:creationId xmlns:a16="http://schemas.microsoft.com/office/drawing/2014/main" id="{3ED438B8-106A-4BB9-ADA4-9201A166A7F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9819946"/>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7" name="Rectangle 3"/>
          <p:cNvSpPr>
            <a:spLocks noChangeArrowheads="1"/>
          </p:cNvSpPr>
          <p:nvPr/>
        </p:nvSpPr>
        <p:spPr bwMode="auto">
          <a:xfrm>
            <a:off x="4224338" y="187326"/>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(Government expenditure) Multiplier</a:t>
            </a:r>
          </a:p>
        </p:txBody>
      </p:sp>
      <p:sp>
        <p:nvSpPr>
          <p:cNvPr id="169988" name="Text Box 4"/>
          <p:cNvSpPr txBox="1">
            <a:spLocks noChangeArrowheads="1"/>
          </p:cNvSpPr>
          <p:nvPr/>
        </p:nvSpPr>
        <p:spPr bwMode="auto">
          <a:xfrm>
            <a:off x="1524000" y="798195"/>
            <a:ext cx="9144000"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endParaRPr lang="de-DE" sz="2400" dirty="0">
              <a:solidFill>
                <a:srgbClr val="000000"/>
              </a:solidFill>
            </a:endParaRPr>
          </a:p>
          <a:p>
            <a:pPr eaLnBrk="1" hangingPunct="1">
              <a:buClrTx/>
              <a:buFontTx/>
              <a:buNone/>
            </a:pPr>
            <a:r>
              <a:rPr lang="de-DE" sz="2400">
                <a:solidFill>
                  <a:srgbClr val="000000"/>
                </a:solidFill>
              </a:rPr>
              <a:t>Multiplier: How much increases one variable, if another variable increase by one unit</a:t>
            </a:r>
          </a:p>
          <a:p>
            <a:pPr eaLnBrk="1" hangingPunct="1">
              <a:buClrTx/>
              <a:buFontTx/>
              <a:buNone/>
            </a:pPr>
            <a:endParaRPr lang="de-DE" sz="2400" dirty="0">
              <a:solidFill>
                <a:srgbClr val="000000"/>
              </a:solidFill>
            </a:endParaRPr>
          </a:p>
          <a:p>
            <a:pPr eaLnBrk="1" hangingPunct="1">
              <a:buClrTx/>
              <a:buFontTx/>
              <a:buNone/>
            </a:pPr>
            <a:endParaRPr lang="de-DE" sz="2400" dirty="0">
              <a:solidFill>
                <a:srgbClr val="000000"/>
              </a:solidFill>
            </a:endParaRPr>
          </a:p>
          <a:p>
            <a:pPr eaLnBrk="1" hangingPunct="1">
              <a:buClrTx/>
              <a:buFontTx/>
              <a:buNone/>
            </a:pPr>
            <a:r>
              <a:rPr lang="de-DE" sz="2400" u="sng">
                <a:solidFill>
                  <a:srgbClr val="000000"/>
                </a:solidFill>
              </a:rPr>
              <a:t>Government expenditure Multiplier:</a:t>
            </a:r>
            <a:endParaRPr lang="de-DE" sz="2400" u="sng" dirty="0">
              <a:solidFill>
                <a:srgbClr val="000000"/>
              </a:solidFill>
            </a:endParaRPr>
          </a:p>
          <a:p>
            <a:pPr eaLnBrk="1" hangingPunct="1">
              <a:buClrTx/>
              <a:buFontTx/>
              <a:buNone/>
            </a:pPr>
            <a:endParaRPr lang="de-DE" sz="2400" dirty="0">
              <a:solidFill>
                <a:srgbClr val="000000"/>
              </a:solidFill>
            </a:endParaRPr>
          </a:p>
          <a:p>
            <a:pPr eaLnBrk="1" hangingPunct="1">
              <a:buClrTx/>
              <a:buFontTx/>
              <a:buNone/>
            </a:pPr>
            <a:r>
              <a:rPr lang="de-DE" sz="2400">
                <a:solidFill>
                  <a:srgbClr val="000000"/>
                </a:solidFill>
              </a:rPr>
              <a:t>Change of equilibrium income, of governement expenditure increases by one unit.</a:t>
            </a:r>
            <a:endParaRPr lang="de-DE" sz="2400" dirty="0">
              <a:solidFill>
                <a:srgbClr val="000000"/>
              </a:solidFill>
            </a:endParaRPr>
          </a:p>
        </p:txBody>
      </p:sp>
      <p:sp>
        <p:nvSpPr>
          <p:cNvPr id="5" name="Rechteck 4">
            <a:extLst>
              <a:ext uri="{FF2B5EF4-FFF2-40B4-BE49-F238E27FC236}">
                <a16:creationId xmlns:a16="http://schemas.microsoft.com/office/drawing/2014/main" id="{0B724838-27D2-41A1-920E-3ECDE2DF2AF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02969057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1" name="Rectangle 3"/>
          <p:cNvSpPr>
            <a:spLocks noChangeArrowheads="1"/>
          </p:cNvSpPr>
          <p:nvPr/>
        </p:nvSpPr>
        <p:spPr bwMode="auto">
          <a:xfrm>
            <a:off x="4224338" y="187326"/>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Multiplier effect (example)</a:t>
            </a:r>
          </a:p>
        </p:txBody>
      </p:sp>
      <p:sp>
        <p:nvSpPr>
          <p:cNvPr id="5" name="Text Box 4"/>
          <p:cNvSpPr txBox="1">
            <a:spLocks noChangeArrowheads="1"/>
          </p:cNvSpPr>
          <p:nvPr/>
        </p:nvSpPr>
        <p:spPr bwMode="auto">
          <a:xfrm>
            <a:off x="762001" y="1009782"/>
            <a:ext cx="8359697" cy="36018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r>
              <a:rPr lang="de-DE" sz="2400" dirty="0">
                <a:solidFill>
                  <a:srgbClr val="000000"/>
                </a:solidFill>
              </a:rPr>
              <a:t>C(Y)= 100+0,8Y;	I=400; G=200</a:t>
            </a:r>
          </a:p>
          <a:p>
            <a:pPr eaLnBrk="1" hangingPunct="1">
              <a:buClrTx/>
              <a:buFontTx/>
              <a:buNone/>
            </a:pPr>
            <a:endParaRPr lang="de-DE" sz="2400">
              <a:solidFill>
                <a:srgbClr val="000000"/>
              </a:solidFill>
            </a:endParaRPr>
          </a:p>
          <a:p>
            <a:pPr eaLnBrk="1" hangingPunct="1">
              <a:buClrTx/>
              <a:buFontTx/>
              <a:buNone/>
            </a:pPr>
            <a:r>
              <a:rPr lang="de-DE" sz="2400">
                <a:solidFill>
                  <a:srgbClr val="000000"/>
                </a:solidFill>
              </a:rPr>
              <a:t>Calculate equlibrium income?</a:t>
            </a:r>
            <a:endParaRPr lang="de-DE" sz="2400" dirty="0">
              <a:solidFill>
                <a:srgbClr val="000000"/>
              </a:solidFill>
            </a:endParaRPr>
          </a:p>
          <a:p>
            <a:pPr eaLnBrk="1" hangingPunct="1">
              <a:buClrTx/>
              <a:buFontTx/>
              <a:buNone/>
            </a:pPr>
            <a:endParaRPr lang="de-DE" sz="2400" dirty="0">
              <a:solidFill>
                <a:srgbClr val="000000"/>
              </a:solidFill>
            </a:endParaRPr>
          </a:p>
          <a:p>
            <a:pPr eaLnBrk="1" hangingPunct="1">
              <a:buClrTx/>
              <a:buFontTx/>
              <a:buNone/>
            </a:pPr>
            <a:r>
              <a:rPr lang="de-DE" sz="2400">
                <a:solidFill>
                  <a:srgbClr val="000000"/>
                </a:solidFill>
              </a:rPr>
              <a:t>Change in equilibrium income, if governement expenditure increades by 100</a:t>
            </a:r>
          </a:p>
          <a:p>
            <a:pPr eaLnBrk="1" hangingPunct="1">
              <a:buClrTx/>
              <a:buFontTx/>
              <a:buNone/>
            </a:pPr>
            <a:endParaRPr lang="de-DE" sz="2400" dirty="0">
              <a:solidFill>
                <a:srgbClr val="000000"/>
              </a:solidFill>
            </a:endParaRPr>
          </a:p>
          <a:p>
            <a:pPr eaLnBrk="1" hangingPunct="1">
              <a:buClrTx/>
              <a:buFontTx/>
              <a:buNone/>
            </a:pPr>
            <a:r>
              <a:rPr lang="de-DE" sz="2400">
                <a:solidFill>
                  <a:srgbClr val="000000"/>
                </a:solidFill>
              </a:rPr>
              <a:t>Calculate the government expenditure multiplier?</a:t>
            </a:r>
            <a:endParaRPr lang="de-DE" sz="2400" dirty="0">
              <a:solidFill>
                <a:srgbClr val="000000"/>
              </a:solidFill>
            </a:endParaRPr>
          </a:p>
          <a:p>
            <a:pPr eaLnBrk="1" hangingPunct="1">
              <a:buClrTx/>
              <a:buFontTx/>
              <a:buNone/>
            </a:pPr>
            <a:endParaRPr lang="de-DE" sz="2400" dirty="0">
              <a:solidFill>
                <a:srgbClr val="000000"/>
              </a:solidFill>
            </a:endParaRPr>
          </a:p>
        </p:txBody>
      </p:sp>
      <p:sp>
        <p:nvSpPr>
          <p:cNvPr id="6" name="Rechteck 5">
            <a:extLst>
              <a:ext uri="{FF2B5EF4-FFF2-40B4-BE49-F238E27FC236}">
                <a16:creationId xmlns:a16="http://schemas.microsoft.com/office/drawing/2014/main" id="{21CBD8A8-9743-4FD4-BC6B-0E9E4B7F963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41363064"/>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uppieren 11"/>
          <p:cNvGrpSpPr/>
          <p:nvPr/>
        </p:nvGrpSpPr>
        <p:grpSpPr>
          <a:xfrm>
            <a:off x="462015" y="987731"/>
            <a:ext cx="3300077" cy="3454221"/>
            <a:chOff x="462015" y="987731"/>
            <a:chExt cx="3300077" cy="3454221"/>
          </a:xfrm>
        </p:grpSpPr>
        <p:grpSp>
          <p:nvGrpSpPr>
            <p:cNvPr id="39" name="Group 7"/>
            <p:cNvGrpSpPr/>
            <p:nvPr/>
          </p:nvGrpSpPr>
          <p:grpSpPr>
            <a:xfrm>
              <a:off x="963382" y="1042140"/>
              <a:ext cx="2798710" cy="2904421"/>
              <a:chOff x="1187624" y="908720"/>
              <a:chExt cx="5184576" cy="4608512"/>
            </a:xfrm>
          </p:grpSpPr>
          <p:cxnSp>
            <p:nvCxnSpPr>
              <p:cNvPr id="40" name="Straight Arrow Connector 8"/>
              <p:cNvCxnSpPr/>
              <p:nvPr/>
            </p:nvCxnSpPr>
            <p:spPr>
              <a:xfrm>
                <a:off x="1187624" y="5517232"/>
                <a:ext cx="5184576"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9"/>
              <p:cNvCxnSpPr/>
              <p:nvPr/>
            </p:nvCxnSpPr>
            <p:spPr>
              <a:xfrm flipV="1">
                <a:off x="1187624" y="908720"/>
                <a:ext cx="0" cy="460851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43" name="TextBox 13"/>
            <p:cNvSpPr txBox="1"/>
            <p:nvPr/>
          </p:nvSpPr>
          <p:spPr>
            <a:xfrm>
              <a:off x="3354086" y="3980287"/>
              <a:ext cx="287258" cy="461665"/>
            </a:xfrm>
            <a:prstGeom prst="rect">
              <a:avLst/>
            </a:prstGeom>
            <a:noFill/>
          </p:spPr>
          <p:txBody>
            <a:bodyPr wrap="none" rtlCol="0">
              <a:spAutoFit/>
            </a:bodyPr>
            <a:lstStyle/>
            <a:p>
              <a:r>
                <a:rPr lang="en-US" sz="1200" i="1" dirty="0">
                  <a:latin typeface="Arial" panose="020B0604020202020204" pitchFamily="34" charset="0"/>
                  <a:cs typeface="Arial" panose="020B0604020202020204" pitchFamily="34" charset="0"/>
                </a:rPr>
                <a:t>Y</a:t>
              </a:r>
              <a:endParaRPr lang="en-US" sz="1200" dirty="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p:txBody>
        </p:sp>
        <p:sp>
          <p:nvSpPr>
            <p:cNvPr id="44" name="TextBox 14"/>
            <p:cNvSpPr txBox="1"/>
            <p:nvPr/>
          </p:nvSpPr>
          <p:spPr>
            <a:xfrm>
              <a:off x="462015" y="987731"/>
              <a:ext cx="511679" cy="461665"/>
            </a:xfrm>
            <a:prstGeom prst="rect">
              <a:avLst/>
            </a:prstGeom>
            <a:noFill/>
          </p:spPr>
          <p:txBody>
            <a:bodyPr wrap="none" rtlCol="0">
              <a:spAutoFit/>
            </a:bodyPr>
            <a:lstStyle/>
            <a:p>
              <a:r>
                <a:rPr lang="en-US" sz="1200" i="1" dirty="0">
                  <a:latin typeface="Arial" panose="020B0604020202020204" pitchFamily="34" charset="0"/>
                  <a:cs typeface="Arial" panose="020B0604020202020204" pitchFamily="34" charset="0"/>
                </a:rPr>
                <a:t>Y</a:t>
              </a:r>
              <a:r>
                <a:rPr lang="en-US" sz="1200" dirty="0">
                  <a:latin typeface="Arial" panose="020B0604020202020204" pitchFamily="34" charset="0"/>
                  <a:cs typeface="Arial" panose="020B0604020202020204" pitchFamily="34" charset="0"/>
                </a:rPr>
                <a:t>, </a:t>
              </a:r>
              <a:r>
                <a:rPr lang="de-DE" sz="1200" dirty="0">
                  <a:solidFill>
                    <a:srgbClr val="000000"/>
                  </a:solidFill>
                </a:rPr>
                <a:t>Y</a:t>
              </a:r>
              <a:r>
                <a:rPr lang="de-DE" sz="1200" baseline="30000" dirty="0">
                  <a:solidFill>
                    <a:srgbClr val="000000"/>
                  </a:solidFill>
                </a:rPr>
                <a:t>D</a:t>
              </a:r>
              <a:endParaRPr lang="en-US" sz="1200" dirty="0">
                <a:latin typeface="Arial" panose="020B0604020202020204" pitchFamily="34" charset="0"/>
                <a:cs typeface="Arial" panose="020B0604020202020204" pitchFamily="34" charset="0"/>
              </a:endParaRPr>
            </a:p>
            <a:p>
              <a:endParaRPr lang="en-US" sz="1200"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819537680"/>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5" name="Rectangle 3"/>
          <p:cNvSpPr>
            <a:spLocks noChangeArrowheads="1"/>
          </p:cNvSpPr>
          <p:nvPr/>
        </p:nvSpPr>
        <p:spPr bwMode="auto">
          <a:xfrm>
            <a:off x="4224338" y="185590"/>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Consequences of Keynesian economics</a:t>
            </a:r>
          </a:p>
        </p:txBody>
      </p:sp>
      <p:sp>
        <p:nvSpPr>
          <p:cNvPr id="172036" name="Text Box 4"/>
          <p:cNvSpPr txBox="1">
            <a:spLocks noChangeArrowheads="1"/>
          </p:cNvSpPr>
          <p:nvPr/>
        </p:nvSpPr>
        <p:spPr bwMode="auto">
          <a:xfrm>
            <a:off x="0" y="981075"/>
            <a:ext cx="8286161"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r>
              <a:rPr lang="de-DE" sz="2400">
                <a:solidFill>
                  <a:srgbClr val="000000"/>
                </a:solidFill>
              </a:rPr>
              <a:t>Disequilibria over time are possible</a:t>
            </a:r>
          </a:p>
          <a:p>
            <a:pPr eaLnBrk="1" hangingPunct="1">
              <a:buClrTx/>
              <a:buFontTx/>
              <a:buNone/>
            </a:pPr>
            <a:r>
              <a:rPr lang="de-DE" sz="2400">
                <a:solidFill>
                  <a:srgbClr val="000000"/>
                </a:solidFill>
              </a:rPr>
              <a:t> </a:t>
            </a:r>
          </a:p>
          <a:p>
            <a:pPr eaLnBrk="1" hangingPunct="1">
              <a:buClrTx/>
              <a:buFontTx/>
              <a:buNone/>
            </a:pPr>
            <a:r>
              <a:rPr lang="de-DE" sz="2400">
                <a:solidFill>
                  <a:srgbClr val="000000"/>
                </a:solidFill>
              </a:rPr>
              <a:t>→ Aggregate demand is too low in order to fully utilize labor force.</a:t>
            </a:r>
          </a:p>
          <a:p>
            <a:pPr eaLnBrk="1" hangingPunct="1">
              <a:buClrTx/>
              <a:buFontTx/>
              <a:buNone/>
            </a:pPr>
            <a:r>
              <a:rPr lang="de-DE" sz="2400">
                <a:solidFill>
                  <a:srgbClr val="000000"/>
                </a:solidFill>
              </a:rPr>
              <a:t>	→ Permant high unemployment level</a:t>
            </a:r>
          </a:p>
          <a:p>
            <a:pPr eaLnBrk="1" hangingPunct="1">
              <a:buClrTx/>
              <a:buFontTx/>
              <a:buNone/>
            </a:pPr>
            <a:endParaRPr lang="de-DE" sz="2400">
              <a:solidFill>
                <a:srgbClr val="000000"/>
              </a:solidFill>
            </a:endParaRPr>
          </a:p>
          <a:p>
            <a:pPr eaLnBrk="1" hangingPunct="1">
              <a:buClrTx/>
              <a:buFontTx/>
              <a:buNone/>
            </a:pPr>
            <a:r>
              <a:rPr lang="de-DE" sz="2400">
                <a:solidFill>
                  <a:srgbClr val="000000"/>
                </a:solidFill>
              </a:rPr>
              <a:t>→ Aggregate demand exceeds the capacity of production. </a:t>
            </a:r>
          </a:p>
          <a:p>
            <a:pPr eaLnBrk="1" hangingPunct="1">
              <a:buClrTx/>
              <a:buFontTx/>
              <a:buNone/>
            </a:pPr>
            <a:r>
              <a:rPr lang="de-DE" sz="2400">
                <a:solidFill>
                  <a:srgbClr val="000000"/>
                </a:solidFill>
              </a:rPr>
              <a:t>	 → Economy is overheating</a:t>
            </a:r>
          </a:p>
          <a:p>
            <a:pPr eaLnBrk="1" hangingPunct="1">
              <a:buClrTx/>
              <a:buFontTx/>
              <a:buNone/>
            </a:pPr>
            <a:endParaRPr lang="de-DE" sz="2400">
              <a:solidFill>
                <a:srgbClr val="000000"/>
              </a:solidFill>
            </a:endParaRPr>
          </a:p>
          <a:p>
            <a:pPr eaLnBrk="1" hangingPunct="1">
              <a:buClrTx/>
              <a:buFontTx/>
              <a:buNone/>
            </a:pPr>
            <a:r>
              <a:rPr lang="de-DE" sz="2400">
                <a:solidFill>
                  <a:srgbClr val="000000"/>
                </a:solidFill>
              </a:rPr>
              <a:t>Especially full employment is not reached via a euqilibrium process, but can only be reached within a specific parameter constellation of the Economy → the Economy needs external interference!</a:t>
            </a:r>
          </a:p>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5" name="Rechteck 4">
            <a:extLst>
              <a:ext uri="{FF2B5EF4-FFF2-40B4-BE49-F238E27FC236}">
                <a16:creationId xmlns:a16="http://schemas.microsoft.com/office/drawing/2014/main" id="{4ABC7385-D6AE-4A00-AE87-5E73AF386EB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2642069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a:t>IS</a:t>
            </a:r>
            <a:r>
              <a:rPr lang="de-DE" sz="2903" b="1" dirty="0"/>
              <a:t>/LM-Model</a:t>
            </a:r>
          </a:p>
        </p:txBody>
      </p:sp>
      <p:sp>
        <p:nvSpPr>
          <p:cNvPr id="8" name="Textfeld 7"/>
          <p:cNvSpPr txBox="1"/>
          <p:nvPr/>
        </p:nvSpPr>
        <p:spPr>
          <a:xfrm>
            <a:off x="680487" y="891257"/>
            <a:ext cx="11072241" cy="1286271"/>
          </a:xfrm>
          <a:prstGeom prst="rect">
            <a:avLst/>
          </a:prstGeom>
          <a:noFill/>
        </p:spPr>
        <p:txBody>
          <a:bodyPr wrap="square" rtlCol="0">
            <a:noAutofit/>
          </a:bodyPr>
          <a:lstStyle/>
          <a:p>
            <a:pPr lvl="0">
              <a:lnSpc>
                <a:spcPct val="140000"/>
              </a:lnSpc>
              <a:spcBef>
                <a:spcPct val="20000"/>
              </a:spcBef>
            </a:pPr>
            <a:r>
              <a:rPr lang="en-US">
                <a:solidFill>
                  <a:prstClr val="black"/>
                </a:solidFill>
                <a:latin typeface="Arial" panose="020B0604020202020204" pitchFamily="34" charset="0"/>
                <a:cs typeface="Arial" panose="020B0604020202020204" pitchFamily="34" charset="0"/>
              </a:rPr>
              <a:t>Until now in the Keeynsian model we have no prices ( respectively we normalized P</a:t>
            </a:r>
            <a:r>
              <a:rPr lang="en-US" dirty="0">
                <a:solidFill>
                  <a:prstClr val="black"/>
                </a:solidFill>
                <a:latin typeface="Arial" panose="020B0604020202020204" pitchFamily="34" charset="0"/>
                <a:cs typeface="Arial" panose="020B0604020202020204" pitchFamily="34" charset="0"/>
              </a:rPr>
              <a:t>=</a:t>
            </a:r>
            <a:r>
              <a:rPr lang="en-US">
                <a:solidFill>
                  <a:prstClr val="black"/>
                </a:solidFill>
                <a:latin typeface="Arial" panose="020B0604020202020204" pitchFamily="34" charset="0"/>
                <a:cs typeface="Arial" panose="020B0604020202020204" pitchFamily="34" charset="0"/>
              </a:rPr>
              <a:t>1 and therefore P vanishes in all equations) since due to the demand oriented view supply and demand equalizes only because of adjustments of quantities on the production side.</a:t>
            </a: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4" name="Textfeld 3"/>
          <p:cNvSpPr txBox="1"/>
          <p:nvPr/>
        </p:nvSpPr>
        <p:spPr>
          <a:xfrm>
            <a:off x="632074" y="2652657"/>
            <a:ext cx="11072241" cy="946673"/>
          </a:xfrm>
          <a:prstGeom prst="rect">
            <a:avLst/>
          </a:prstGeom>
          <a:noFill/>
        </p:spPr>
        <p:txBody>
          <a:bodyPr wrap="square" rtlCol="0">
            <a:noAutofit/>
          </a:bodyPr>
          <a:lstStyle/>
          <a:p>
            <a:pPr lvl="0">
              <a:lnSpc>
                <a:spcPct val="140000"/>
              </a:lnSpc>
              <a:spcBef>
                <a:spcPct val="20000"/>
              </a:spcBef>
            </a:pPr>
            <a:r>
              <a:rPr lang="en-US">
                <a:solidFill>
                  <a:prstClr val="black"/>
                </a:solidFill>
                <a:latin typeface="Arial" panose="020B0604020202020204" pitchFamily="34" charset="0"/>
                <a:cs typeface="Arial" panose="020B0604020202020204" pitchFamily="34" charset="0"/>
              </a:rPr>
              <a:t>Additionally the money market is not incorporated and the connection between nominal and real variables is missing. But this link is essential in a modern economy since in general goods an services are measured in money.</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5" name="Textfeld 4"/>
          <p:cNvSpPr txBox="1"/>
          <p:nvPr/>
        </p:nvSpPr>
        <p:spPr>
          <a:xfrm>
            <a:off x="632075" y="3889787"/>
            <a:ext cx="7719445" cy="946673"/>
          </a:xfrm>
          <a:prstGeom prst="rect">
            <a:avLst/>
          </a:prstGeom>
          <a:noFill/>
        </p:spPr>
        <p:txBody>
          <a:bodyPr wrap="square" rtlCol="0">
            <a:noAutofit/>
          </a:bodyPr>
          <a:lstStyle/>
          <a:p>
            <a:pPr lvl="0">
              <a:lnSpc>
                <a:spcPct val="140000"/>
              </a:lnSpc>
              <a:spcBef>
                <a:spcPct val="20000"/>
              </a:spcBef>
            </a:pPr>
            <a:r>
              <a:rPr lang="en-US">
                <a:solidFill>
                  <a:prstClr val="black"/>
                </a:solidFill>
                <a:latin typeface="Arial" panose="020B0604020202020204" pitchFamily="34" charset="0"/>
                <a:cs typeface="Arial" panose="020B0604020202020204" pitchFamily="34" charset="0"/>
              </a:rPr>
              <a:t>The connection between the goods market and the money market is realized via interest rates steering Investment and money demand</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7" name="Textfeld 6"/>
          <p:cNvSpPr txBox="1"/>
          <p:nvPr/>
        </p:nvSpPr>
        <p:spPr>
          <a:xfrm>
            <a:off x="632075" y="5021133"/>
            <a:ext cx="7719446" cy="946673"/>
          </a:xfrm>
          <a:prstGeom prst="rect">
            <a:avLst/>
          </a:prstGeom>
          <a:noFill/>
        </p:spPr>
        <p:txBody>
          <a:bodyPr wrap="square" rtlCol="0">
            <a:noAutofit/>
          </a:bodyPr>
          <a:lstStyle/>
          <a:p>
            <a:pPr lvl="0">
              <a:lnSpc>
                <a:spcPct val="140000"/>
              </a:lnSpc>
              <a:spcBef>
                <a:spcPct val="20000"/>
              </a:spcBef>
            </a:pPr>
            <a:r>
              <a:rPr lang="en-US">
                <a:solidFill>
                  <a:prstClr val="black"/>
                </a:solidFill>
                <a:latin typeface="Arial" panose="020B0604020202020204" pitchFamily="34" charset="0"/>
                <a:cs typeface="Arial" panose="020B0604020202020204" pitchFamily="34" charset="0"/>
              </a:rPr>
              <a:t>The resulting model is still demand oriented and called the </a:t>
            </a:r>
            <a:r>
              <a:rPr lang="en-US" dirty="0">
                <a:solidFill>
                  <a:prstClr val="black"/>
                </a:solidFill>
                <a:latin typeface="Arial" panose="020B0604020202020204" pitchFamily="34" charset="0"/>
                <a:cs typeface="Arial" panose="020B0604020202020204" pitchFamily="34" charset="0"/>
              </a:rPr>
              <a:t>IS</a:t>
            </a:r>
            <a:r>
              <a:rPr lang="en-US">
                <a:solidFill>
                  <a:prstClr val="black"/>
                </a:solidFill>
                <a:latin typeface="Arial" panose="020B0604020202020204" pitchFamily="34" charset="0"/>
                <a:cs typeface="Arial" panose="020B0604020202020204" pitchFamily="34" charset="0"/>
              </a:rPr>
              <a:t>/LM-Model</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9" name="Rechteck 8">
            <a:extLst>
              <a:ext uri="{FF2B5EF4-FFF2-40B4-BE49-F238E27FC236}">
                <a16:creationId xmlns:a16="http://schemas.microsoft.com/office/drawing/2014/main" id="{E2B58769-46D6-40C6-8555-C9580F67648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79819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4" grpId="0"/>
      <p:bldP spid="5"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a:t> </a:t>
            </a:r>
            <a:r>
              <a:rPr lang="de-DE" sz="2903" b="1" dirty="0"/>
              <a:t>IS/LM-Model</a:t>
            </a:r>
          </a:p>
        </p:txBody>
      </p:sp>
      <p:sp>
        <p:nvSpPr>
          <p:cNvPr id="8" name="Textfeld 7"/>
          <p:cNvSpPr txBox="1"/>
          <p:nvPr/>
        </p:nvSpPr>
        <p:spPr>
          <a:xfrm>
            <a:off x="130066" y="741477"/>
            <a:ext cx="9068213" cy="5029975"/>
          </a:xfrm>
          <a:prstGeom prst="rect">
            <a:avLst/>
          </a:prstGeom>
          <a:noFill/>
        </p:spPr>
        <p:txBody>
          <a:bodyPr wrap="square" rtlCol="0">
            <a:noAutofit/>
          </a:bodyPr>
          <a:lstStyle/>
          <a:p>
            <a:pPr lvl="0">
              <a:lnSpc>
                <a:spcPct val="140000"/>
              </a:lnSpc>
              <a:spcBef>
                <a:spcPct val="20000"/>
              </a:spcBef>
            </a:pPr>
            <a:r>
              <a:rPr lang="en-US" sz="2449" dirty="0">
                <a:solidFill>
                  <a:prstClr val="black"/>
                </a:solidFill>
                <a:latin typeface="Arial" panose="020B0604020202020204" pitchFamily="34" charset="0"/>
                <a:cs typeface="Arial" panose="020B0604020202020204" pitchFamily="34" charset="0"/>
              </a:rPr>
              <a:t>IS: Investment = </a:t>
            </a:r>
            <a:r>
              <a:rPr lang="en-US" sz="2449">
                <a:solidFill>
                  <a:prstClr val="black"/>
                </a:solidFill>
                <a:latin typeface="Arial" panose="020B0604020202020204" pitchFamily="34" charset="0"/>
                <a:cs typeface="Arial" panose="020B0604020202020204" pitchFamily="34" charset="0"/>
              </a:rPr>
              <a:t>Saving (or Income = Expenditure)</a:t>
            </a:r>
            <a:endParaRPr lang="en-US" sz="2449" dirty="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endParaRPr lang="en-US" sz="2449" dirty="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r>
              <a:rPr lang="en-US" sz="2449" dirty="0">
                <a:solidFill>
                  <a:prstClr val="black"/>
                </a:solidFill>
                <a:latin typeface="Arial" panose="020B0604020202020204" pitchFamily="34" charset="0"/>
                <a:cs typeface="Arial" panose="020B0604020202020204" pitchFamily="34" charset="0"/>
              </a:rPr>
              <a:t>	</a:t>
            </a:r>
            <a:r>
              <a:rPr lang="en-US" sz="2449">
                <a:solidFill>
                  <a:prstClr val="black"/>
                </a:solidFill>
                <a:latin typeface="Arial" panose="020B0604020202020204" pitchFamily="34" charset="0"/>
                <a:cs typeface="Arial" panose="020B0604020202020204" pitchFamily="34" charset="0"/>
              </a:rPr>
              <a:t>► Commodity market</a:t>
            </a:r>
            <a:endParaRPr lang="en-US" sz="2449" dirty="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endParaRPr lang="en-US" sz="2449" dirty="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r>
              <a:rPr lang="en-US" sz="2449" dirty="0">
                <a:solidFill>
                  <a:prstClr val="black"/>
                </a:solidFill>
                <a:latin typeface="Arial" panose="020B0604020202020204" pitchFamily="34" charset="0"/>
                <a:cs typeface="Arial" panose="020B0604020202020204" pitchFamily="34" charset="0"/>
              </a:rPr>
              <a:t>LM: Liquidity Preference = Money Supply</a:t>
            </a:r>
          </a:p>
          <a:p>
            <a:pPr lvl="0">
              <a:lnSpc>
                <a:spcPct val="140000"/>
              </a:lnSpc>
              <a:spcBef>
                <a:spcPct val="20000"/>
              </a:spcBef>
            </a:pPr>
            <a:endParaRPr lang="en-US" sz="2449" dirty="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r>
              <a:rPr lang="en-US" sz="2449" dirty="0">
                <a:solidFill>
                  <a:prstClr val="black"/>
                </a:solidFill>
                <a:latin typeface="Arial" panose="020B0604020202020204" pitchFamily="34" charset="0"/>
                <a:cs typeface="Arial" panose="020B0604020202020204" pitchFamily="34" charset="0"/>
              </a:rPr>
              <a:t>	</a:t>
            </a:r>
            <a:r>
              <a:rPr lang="en-US" sz="2449">
                <a:solidFill>
                  <a:prstClr val="black"/>
                </a:solidFill>
                <a:latin typeface="Arial" panose="020B0604020202020204" pitchFamily="34" charset="0"/>
                <a:cs typeface="Arial" panose="020B0604020202020204" pitchFamily="34" charset="0"/>
              </a:rPr>
              <a:t>► Money market</a:t>
            </a:r>
            <a:endParaRPr lang="en-US" sz="1996"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4" name="Textfeld 3"/>
          <p:cNvSpPr txBox="1"/>
          <p:nvPr/>
        </p:nvSpPr>
        <p:spPr>
          <a:xfrm>
            <a:off x="5257625" y="1402245"/>
            <a:ext cx="6546027" cy="883755"/>
          </a:xfrm>
          <a:prstGeom prst="rect">
            <a:avLst/>
          </a:prstGeom>
          <a:noFill/>
        </p:spPr>
        <p:txBody>
          <a:bodyPr wrap="square" rtlCol="0">
            <a:noAutofit/>
          </a:bodyPr>
          <a:lstStyle/>
          <a:p>
            <a:pPr lvl="0">
              <a:lnSpc>
                <a:spcPct val="140000"/>
              </a:lnSpc>
              <a:spcBef>
                <a:spcPct val="20000"/>
              </a:spcBef>
            </a:pPr>
            <a:r>
              <a:rPr lang="en-US">
                <a:solidFill>
                  <a:prstClr val="black"/>
                </a:solidFill>
                <a:latin typeface="Arial" panose="020B0604020202020204" pitchFamily="34" charset="0"/>
                <a:cs typeface="Arial" panose="020B0604020202020204" pitchFamily="34" charset="0"/>
              </a:rPr>
              <a:t>The </a:t>
            </a:r>
            <a:r>
              <a:rPr lang="en-US" b="1">
                <a:solidFill>
                  <a:prstClr val="black"/>
                </a:solidFill>
                <a:latin typeface="Arial" panose="020B0604020202020204" pitchFamily="34" charset="0"/>
                <a:cs typeface="Arial" panose="020B0604020202020204" pitchFamily="34" charset="0"/>
              </a:rPr>
              <a:t>IS-curve</a:t>
            </a:r>
            <a:r>
              <a:rPr lang="en-US">
                <a:solidFill>
                  <a:prstClr val="black"/>
                </a:solidFill>
                <a:latin typeface="Arial" panose="020B0604020202020204" pitchFamily="34" charset="0"/>
                <a:cs typeface="Arial" panose="020B0604020202020204" pitchFamily="34" charset="0"/>
              </a:rPr>
              <a:t> represents the equilibrium at the goods market with </a:t>
            </a:r>
            <a:r>
              <a:rPr lang="en-US" dirty="0">
                <a:solidFill>
                  <a:prstClr val="black"/>
                </a:solidFill>
                <a:latin typeface="Arial" panose="020B0604020202020204" pitchFamily="34" charset="0"/>
                <a:cs typeface="Arial" panose="020B0604020202020204" pitchFamily="34" charset="0"/>
              </a:rPr>
              <a:t>I</a:t>
            </a:r>
            <a:r>
              <a:rPr lang="en-US">
                <a:solidFill>
                  <a:prstClr val="black"/>
                </a:solidFill>
                <a:latin typeface="Arial" panose="020B0604020202020204" pitchFamily="34" charset="0"/>
                <a:cs typeface="Arial" panose="020B0604020202020204" pitchFamily="34" charset="0"/>
              </a:rPr>
              <a:t>=S or Y</a:t>
            </a:r>
            <a:r>
              <a:rPr lang="en-US" baseline="30000">
                <a:solidFill>
                  <a:prstClr val="black"/>
                </a:solidFill>
                <a:latin typeface="Arial" panose="020B0604020202020204" pitchFamily="34" charset="0"/>
                <a:cs typeface="Arial" panose="020B0604020202020204" pitchFamily="34" charset="0"/>
              </a:rPr>
              <a:t>D</a:t>
            </a:r>
            <a:r>
              <a:rPr lang="en-US">
                <a:solidFill>
                  <a:prstClr val="black"/>
                </a:solidFill>
                <a:latin typeface="Arial" panose="020B0604020202020204" pitchFamily="34" charset="0"/>
                <a:cs typeface="Arial" panose="020B0604020202020204" pitchFamily="34" charset="0"/>
              </a:rPr>
              <a:t>=Y</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5" name="Textfeld 4"/>
          <p:cNvSpPr txBox="1"/>
          <p:nvPr/>
        </p:nvSpPr>
        <p:spPr>
          <a:xfrm>
            <a:off x="5257624" y="2286000"/>
            <a:ext cx="6546027" cy="883755"/>
          </a:xfrm>
          <a:prstGeom prst="rect">
            <a:avLst/>
          </a:prstGeom>
          <a:noFill/>
        </p:spPr>
        <p:txBody>
          <a:bodyPr wrap="square" rtlCol="0">
            <a:noAutofit/>
          </a:bodyPr>
          <a:lstStyle/>
          <a:p>
            <a:pPr lvl="0">
              <a:lnSpc>
                <a:spcPct val="140000"/>
              </a:lnSpc>
              <a:spcBef>
                <a:spcPct val="20000"/>
              </a:spcBef>
            </a:pPr>
            <a:r>
              <a:rPr lang="en-US">
                <a:solidFill>
                  <a:prstClr val="black"/>
                </a:solidFill>
                <a:latin typeface="Arial" panose="020B0604020202020204" pitchFamily="34" charset="0"/>
                <a:cs typeface="Arial" panose="020B0604020202020204" pitchFamily="34" charset="0"/>
              </a:rPr>
              <a:t>Caution! I=S is in this case a condition and not an (ex post) identity as in the circular flow! </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7" name="Textfeld 6"/>
          <p:cNvSpPr txBox="1"/>
          <p:nvPr/>
        </p:nvSpPr>
        <p:spPr>
          <a:xfrm>
            <a:off x="3114936" y="3889055"/>
            <a:ext cx="5318849" cy="1753331"/>
          </a:xfrm>
          <a:prstGeom prst="rect">
            <a:avLst/>
          </a:prstGeom>
          <a:noFill/>
        </p:spPr>
        <p:txBody>
          <a:bodyPr wrap="square" rtlCol="0">
            <a:noAutofit/>
          </a:bodyPr>
          <a:lstStyle/>
          <a:p>
            <a:pPr lvl="0">
              <a:lnSpc>
                <a:spcPct val="140000"/>
              </a:lnSpc>
              <a:spcBef>
                <a:spcPct val="20000"/>
              </a:spcBef>
            </a:pPr>
            <a:r>
              <a:rPr lang="en-US">
                <a:solidFill>
                  <a:prstClr val="black"/>
                </a:solidFill>
                <a:latin typeface="Arial" panose="020B0604020202020204" pitchFamily="34" charset="0"/>
                <a:cs typeface="Arial" panose="020B0604020202020204" pitchFamily="34" charset="0"/>
              </a:rPr>
              <a:t>Equilibrium at the money market</a:t>
            </a:r>
            <a:endParaRPr lang="en-US" dirty="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r>
              <a:rPr lang="en-US" dirty="0">
                <a:solidFill>
                  <a:prstClr val="black"/>
                </a:solidFill>
                <a:latin typeface="Arial" panose="020B0604020202020204" pitchFamily="34" charset="0"/>
                <a:cs typeface="Arial" panose="020B0604020202020204" pitchFamily="34" charset="0"/>
              </a:rPr>
              <a:t>	</a:t>
            </a:r>
            <a:r>
              <a:rPr lang="en-US">
                <a:solidFill>
                  <a:prstClr val="black"/>
                </a:solidFill>
                <a:latin typeface="Arial" panose="020B0604020202020204" pitchFamily="34" charset="0"/>
                <a:cs typeface="Arial" panose="020B0604020202020204" pitchFamily="34" charset="0"/>
              </a:rPr>
              <a:t>	money supply = money demand</a:t>
            </a:r>
            <a:endParaRPr lang="en-US" dirty="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r>
              <a:rPr lang="en-US">
                <a:solidFill>
                  <a:prstClr val="black"/>
                </a:solidFill>
                <a:latin typeface="Arial" panose="020B0604020202020204" pitchFamily="34" charset="0"/>
                <a:cs typeface="Arial" panose="020B0604020202020204" pitchFamily="34" charset="0"/>
                <a:sym typeface="Wingdings" panose="05000000000000000000" pitchFamily="2" charset="2"/>
              </a:rPr>
              <a:t>While we obtain money demand via the Keynesian function of money demand. </a:t>
            </a: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2" name="Rechteck 1"/>
          <p:cNvSpPr/>
          <p:nvPr/>
        </p:nvSpPr>
        <p:spPr>
          <a:xfrm>
            <a:off x="3172310" y="5589722"/>
            <a:ext cx="5046604" cy="823559"/>
          </a:xfrm>
          <a:prstGeom prst="rect">
            <a:avLst/>
          </a:prstGeom>
        </p:spPr>
        <p:txBody>
          <a:bodyPr wrap="square">
            <a:spAutoFit/>
          </a:bodyPr>
          <a:lstStyle/>
          <a:p>
            <a:pPr lvl="0">
              <a:lnSpc>
                <a:spcPct val="140000"/>
              </a:lnSpc>
              <a:spcBef>
                <a:spcPct val="20000"/>
              </a:spcBef>
            </a:pPr>
            <a:r>
              <a:rPr lang="en-US">
                <a:solidFill>
                  <a:prstClr val="black"/>
                </a:solidFill>
                <a:latin typeface="Arial" panose="020B0604020202020204" pitchFamily="34" charset="0"/>
                <a:cs typeface="Arial" panose="020B0604020202020204" pitchFamily="34" charset="0"/>
                <a:sym typeface="Wingdings" panose="05000000000000000000" pitchFamily="2" charset="2"/>
              </a:rPr>
              <a:t>The </a:t>
            </a:r>
            <a:r>
              <a:rPr lang="en-US" b="1">
                <a:solidFill>
                  <a:prstClr val="black"/>
                </a:solidFill>
                <a:latin typeface="Arial" panose="020B0604020202020204" pitchFamily="34" charset="0"/>
                <a:cs typeface="Arial" panose="020B0604020202020204" pitchFamily="34" charset="0"/>
                <a:sym typeface="Wingdings" panose="05000000000000000000" pitchFamily="2" charset="2"/>
              </a:rPr>
              <a:t>LM-Kurve</a:t>
            </a:r>
            <a:r>
              <a:rPr lang="en-US">
                <a:solidFill>
                  <a:prstClr val="black"/>
                </a:solidFill>
                <a:latin typeface="Arial" panose="020B0604020202020204" pitchFamily="34" charset="0"/>
                <a:cs typeface="Arial" panose="020B0604020202020204" pitchFamily="34" charset="0"/>
                <a:sym typeface="Wingdings" panose="05000000000000000000" pitchFamily="2" charset="2"/>
              </a:rPr>
              <a:t> represents then the equilibrium at the money market</a:t>
            </a:r>
            <a:endParaRPr lang="en-US"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9" name="Rechteck 8">
            <a:extLst>
              <a:ext uri="{FF2B5EF4-FFF2-40B4-BE49-F238E27FC236}">
                <a16:creationId xmlns:a16="http://schemas.microsoft.com/office/drawing/2014/main" id="{BBE32273-C7DA-46EE-9083-C9A4834E8F5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60297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9191" y="26634"/>
            <a:ext cx="12080838" cy="552094"/>
          </a:xfrm>
          <a:prstGeom prst="rect">
            <a:avLst/>
          </a:prstGeom>
          <a:noFill/>
          <a:ln>
            <a:noFill/>
          </a:ln>
        </p:spPr>
        <p:txBody>
          <a:bodyPr lIns="81646" tIns="40823" rIns="81646" bIns="40823" anchor="ctr" anchorCtr="1"/>
          <a:lstStyle/>
          <a:p>
            <a:r>
              <a:rPr lang="de-DE" sz="2903" b="1"/>
              <a:t>Interest rates and Investment (Keynes` marginal efficiency of capital)</a:t>
            </a:r>
            <a:endParaRPr lang="de-DE" sz="2903" b="1" dirty="0"/>
          </a:p>
        </p:txBody>
      </p:sp>
      <p:sp>
        <p:nvSpPr>
          <p:cNvPr id="7" name="Content Placeholder 2"/>
          <p:cNvSpPr txBox="1">
            <a:spLocks/>
          </p:cNvSpPr>
          <p:nvPr/>
        </p:nvSpPr>
        <p:spPr>
          <a:xfrm>
            <a:off x="85164" y="436972"/>
            <a:ext cx="7873305" cy="5944516"/>
          </a:xfrm>
          <a:prstGeom prst="rect">
            <a:avLst/>
          </a:prstGeom>
        </p:spPr>
        <p:txBody>
          <a:bodyPr>
            <a:normAutofit fontScale="25000" lnSpcReduction="20000"/>
          </a:bodyPr>
          <a:lstStyle>
            <a:lvl1pPr marL="0" marR="0" indent="0" rtl="0" hangingPunct="0">
              <a:spcBef>
                <a:spcPts val="0"/>
              </a:spcBef>
              <a:spcAft>
                <a:spcPts val="1417"/>
              </a:spcAft>
              <a:tabLst/>
              <a:defRPr lang="de-DE" sz="3200" b="0" i="0" u="none" strike="noStrike" kern="1200">
                <a:ln>
                  <a:noFill/>
                </a:ln>
                <a:latin typeface="Arial" pitchFamily="18"/>
              </a:defRPr>
            </a:lvl1pPr>
          </a:lstStyle>
          <a:p>
            <a:r>
              <a:rPr lang="pt-BR" sz="7200"/>
              <a:t>Investment depends interest rate i:</a:t>
            </a:r>
            <a:endParaRPr lang="pt-BR" sz="7200" dirty="0"/>
          </a:p>
          <a:p>
            <a:r>
              <a:rPr lang="pt-BR" sz="7200" dirty="0"/>
              <a:t>		</a:t>
            </a:r>
          </a:p>
          <a:p>
            <a:r>
              <a:rPr lang="pt-BR" sz="7200" dirty="0"/>
              <a:t>			I(i)=I</a:t>
            </a:r>
            <a:r>
              <a:rPr lang="pt-BR" sz="7200" baseline="-25000" dirty="0"/>
              <a:t>0</a:t>
            </a:r>
            <a:r>
              <a:rPr lang="pt-BR" sz="7200" dirty="0"/>
              <a:t>+i</a:t>
            </a:r>
            <a:r>
              <a:rPr lang="pt-BR" sz="7200" baseline="-25000" dirty="0"/>
              <a:t>i</a:t>
            </a:r>
            <a:r>
              <a:rPr lang="pt-BR" sz="7200" dirty="0"/>
              <a:t>∙i	</a:t>
            </a:r>
            <a:r>
              <a:rPr lang="pt-BR" sz="7200"/>
              <a:t> with  </a:t>
            </a:r>
            <a:r>
              <a:rPr lang="pt-BR" sz="7200" dirty="0"/>
              <a:t>i</a:t>
            </a:r>
            <a:r>
              <a:rPr lang="pt-BR" sz="7200" baseline="-25000" dirty="0"/>
              <a:t>i </a:t>
            </a:r>
            <a:r>
              <a:rPr lang="pt-BR" sz="7200" dirty="0"/>
              <a:t>&lt;0   </a:t>
            </a:r>
            <a:r>
              <a:rPr lang="pt-BR" sz="7200"/>
              <a:t>I</a:t>
            </a:r>
            <a:r>
              <a:rPr lang="pt-BR" sz="7200" baseline="-25000"/>
              <a:t>0&gt;0</a:t>
            </a:r>
            <a:r>
              <a:rPr lang="pt-BR" sz="7200"/>
              <a:t> Autonomous investment </a:t>
            </a:r>
            <a:r>
              <a:rPr lang="de-DE" sz="7200"/>
              <a:t>and </a:t>
            </a:r>
            <a:r>
              <a:rPr lang="pt-BR" sz="7200"/>
              <a:t>i</a:t>
            </a:r>
            <a:r>
              <a:rPr lang="pt-BR" sz="7200" baseline="-25000"/>
              <a:t>i </a:t>
            </a:r>
            <a:r>
              <a:rPr lang="pt-BR" sz="7200"/>
              <a:t>&lt;0 why</a:t>
            </a:r>
            <a:r>
              <a:rPr lang="de-DE" sz="7200"/>
              <a:t>?</a:t>
            </a:r>
            <a:endParaRPr lang="de-DE" sz="7200" dirty="0"/>
          </a:p>
          <a:p>
            <a:pPr marL="1244316" indent="-1244316">
              <a:buFont typeface="+mj-lt"/>
              <a:buAutoNum type="alphaLcPeriod"/>
            </a:pPr>
            <a:r>
              <a:rPr lang="de-DE" sz="7200"/>
              <a:t>The yield i* or marginal efficiency of capital of an investment is compared with i the interest rate of the capital market. For example we calculate the internal rate of return</a:t>
            </a:r>
            <a:endParaRPr lang="de-DE" sz="7200" dirty="0"/>
          </a:p>
          <a:p>
            <a:endParaRPr lang="de-DE" sz="7200" dirty="0"/>
          </a:p>
          <a:p>
            <a:endParaRPr lang="de-DE" sz="7200" dirty="0"/>
          </a:p>
          <a:p>
            <a:r>
              <a:rPr lang="de-DE" sz="7200" dirty="0">
                <a:latin typeface="Arial Unicode MS"/>
                <a:ea typeface="Arial Unicode MS"/>
                <a:cs typeface="Arial Unicode MS"/>
              </a:rPr>
              <a:t>	⇒</a:t>
            </a:r>
            <a:r>
              <a:rPr lang="de-DE" sz="7200">
                <a:latin typeface="Arial Unicode MS"/>
                <a:ea typeface="Arial Unicode MS"/>
                <a:cs typeface="Arial Unicode MS"/>
              </a:rPr>
              <a:t>	the Investment is done if i</a:t>
            </a:r>
            <a:r>
              <a:rPr lang="de-DE" sz="7200" dirty="0">
                <a:latin typeface="Arial Unicode MS"/>
                <a:ea typeface="Arial Unicode MS"/>
                <a:cs typeface="Arial Unicode MS"/>
              </a:rPr>
              <a:t>*&gt;i</a:t>
            </a:r>
            <a:endParaRPr lang="de-DE" sz="7200" dirty="0"/>
          </a:p>
          <a:p>
            <a:r>
              <a:rPr lang="de-DE" sz="7200" dirty="0">
                <a:latin typeface="Arial Unicode MS"/>
                <a:ea typeface="Arial Unicode MS"/>
                <a:cs typeface="Arial Unicode MS"/>
              </a:rPr>
              <a:t>	⇒</a:t>
            </a:r>
            <a:r>
              <a:rPr lang="de-DE" sz="7200">
                <a:latin typeface="Arial Unicode MS"/>
                <a:ea typeface="Arial Unicode MS"/>
                <a:cs typeface="Arial Unicode MS"/>
              </a:rPr>
              <a:t>	The aggregated investment in the economy corresponds 		to the sum of all investments with </a:t>
            </a:r>
            <a:r>
              <a:rPr lang="de-DE" sz="7200" dirty="0">
                <a:latin typeface="Arial Unicode MS"/>
                <a:ea typeface="Arial Unicode MS"/>
                <a:cs typeface="Arial Unicode MS"/>
              </a:rPr>
              <a:t>i*&gt;i.</a:t>
            </a:r>
          </a:p>
          <a:p>
            <a:endParaRPr lang="de-DE" sz="7200" dirty="0">
              <a:latin typeface="Arial Unicode MS"/>
              <a:ea typeface="Arial Unicode MS"/>
              <a:cs typeface="Arial Unicode MS"/>
            </a:endParaRPr>
          </a:p>
          <a:p>
            <a:pPr marL="1244316" indent="-1244316">
              <a:buFont typeface="+mj-lt"/>
              <a:buAutoNum type="alphaLcPeriod" startAt="2"/>
            </a:pPr>
            <a:r>
              <a:rPr lang="de-DE" sz="7200">
                <a:latin typeface="Arial Unicode MS"/>
                <a:ea typeface="Arial Unicode MS"/>
                <a:cs typeface="Arial Unicode MS"/>
              </a:rPr>
              <a:t>Interest rates reflects the opportunity costs of a specific investment.</a:t>
            </a:r>
            <a:endParaRPr lang="de-DE" sz="7200" dirty="0">
              <a:latin typeface="Arial Unicode MS"/>
              <a:ea typeface="Arial Unicode MS"/>
              <a:cs typeface="Arial Unicode MS"/>
            </a:endParaRPr>
          </a:p>
          <a:p>
            <a:endParaRPr lang="de-DE" sz="8709" dirty="0">
              <a:latin typeface="Arial Unicode MS"/>
              <a:ea typeface="Arial Unicode MS"/>
              <a:cs typeface="Arial Unicode MS"/>
            </a:endParaRPr>
          </a:p>
          <a:p>
            <a:endParaRPr lang="de-DE" sz="8709" dirty="0">
              <a:latin typeface="Arial Unicode MS"/>
              <a:ea typeface="Arial Unicode MS"/>
              <a:cs typeface="Arial Unicode MS"/>
            </a:endParaRPr>
          </a:p>
          <a:p>
            <a:endParaRPr lang="de-DE" sz="8709" dirty="0"/>
          </a:p>
          <a:p>
            <a:endParaRPr lang="en-US" sz="2903" dirty="0">
              <a:solidFill>
                <a:sysClr val="windowText" lastClr="000000"/>
              </a:solidFill>
            </a:endParaRPr>
          </a:p>
          <a:p>
            <a:endParaRPr lang="en-US" sz="2903" dirty="0">
              <a:solidFill>
                <a:sysClr val="windowText" lastClr="000000"/>
              </a:solidFill>
            </a:endParaRPr>
          </a:p>
        </p:txBody>
      </p:sp>
      <mc:AlternateContent xmlns:mc="http://schemas.openxmlformats.org/markup-compatibility/2006" xmlns:a14="http://schemas.microsoft.com/office/drawing/2010/main">
        <mc:Choice Requires="a14">
          <p:sp>
            <p:nvSpPr>
              <p:cNvPr id="9" name="Textfeld 8"/>
              <p:cNvSpPr txBox="1"/>
              <p:nvPr/>
            </p:nvSpPr>
            <p:spPr>
              <a:xfrm>
                <a:off x="2517646" y="2532723"/>
                <a:ext cx="3351904" cy="791388"/>
              </a:xfrm>
              <a:prstGeom prst="rect">
                <a:avLst/>
              </a:prstGeom>
              <a:noFill/>
            </p:spPr>
            <p:txBody>
              <a:bodyPr wrap="square" rtlCol="0">
                <a:noAutofit/>
              </a:bodyPr>
              <a:lstStyle/>
              <a:p>
                <a:pPr lvl="0">
                  <a:lnSpc>
                    <a:spcPct val="140000"/>
                  </a:lnSpc>
                  <a:spcBef>
                    <a:spcPct val="20000"/>
                  </a:spcBef>
                </a:pPr>
                <a14:m>
                  <m:oMathPara xmlns:m="http://schemas.openxmlformats.org/officeDocument/2006/math">
                    <m:oMathParaPr>
                      <m:jc m:val="centerGroup"/>
                    </m:oMathParaPr>
                    <m:oMath xmlns:m="http://schemas.openxmlformats.org/officeDocument/2006/math">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𝐴</m:t>
                      </m:r>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m:t>
                      </m:r>
                      <m:f>
                        <m:fPr>
                          <m:ctrlP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ctrlPr>
                        </m:fPr>
                        <m:num>
                          <m:sSub>
                            <m:sSubPr>
                              <m:ctrlP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ctrlPr>
                            </m:sSubPr>
                            <m:e>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𝐸</m:t>
                              </m:r>
                            </m:e>
                            <m:sub>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1</m:t>
                              </m:r>
                            </m:sub>
                          </m:sSub>
                        </m:num>
                        <m:den>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1+</m:t>
                          </m:r>
                          <m:sSup>
                            <m:sSupPr>
                              <m:ctrlP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ctrlPr>
                            </m:sSupPr>
                            <m:e>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𝑖</m:t>
                              </m:r>
                            </m:e>
                            <m:sup>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m:t>
                              </m:r>
                            </m:sup>
                          </m:sSup>
                        </m:den>
                      </m:f>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m:t>
                      </m:r>
                      <m:f>
                        <m:fPr>
                          <m:ctrlPr>
                            <a:rPr lang="de-DE" sz="1400" i="1" smtClean="0">
                              <a:solidFill>
                                <a:prstClr val="black"/>
                              </a:solidFill>
                              <a:latin typeface="Cambria Math" panose="02040503050406030204" pitchFamily="18" charset="0"/>
                              <a:cs typeface="Arial" panose="020B0604020202020204" pitchFamily="34" charset="0"/>
                              <a:sym typeface="Wingdings" panose="05000000000000000000" pitchFamily="2" charset="2"/>
                            </a:rPr>
                          </m:ctrlPr>
                        </m:fPr>
                        <m:num>
                          <m:sSub>
                            <m:sSub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sSubPr>
                            <m:e>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𝐸</m:t>
                              </m:r>
                            </m:e>
                            <m:sub>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2</m:t>
                              </m:r>
                            </m:sub>
                          </m:sSub>
                        </m:num>
                        <m:den>
                          <m:sSup>
                            <m:sSupPr>
                              <m:ctrlPr>
                                <a:rPr lang="de-DE" sz="1400" i="1" smtClean="0">
                                  <a:solidFill>
                                    <a:prstClr val="black"/>
                                  </a:solidFill>
                                  <a:latin typeface="Cambria Math" panose="02040503050406030204" pitchFamily="18" charset="0"/>
                                  <a:cs typeface="Arial" panose="020B0604020202020204" pitchFamily="34" charset="0"/>
                                  <a:sym typeface="Wingdings" panose="05000000000000000000" pitchFamily="2" charset="2"/>
                                </a:rPr>
                              </m:ctrlPr>
                            </m:sSupPr>
                            <m:e>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m:t>
                              </m:r>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1+</m:t>
                              </m:r>
                              <m:sSup>
                                <m:sSup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sSupPr>
                                <m:e>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𝑖</m:t>
                                  </m:r>
                                </m:e>
                                <m:sup>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m:t>
                                  </m:r>
                                </m:sup>
                              </m:sSup>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m:t>
                              </m:r>
                            </m:e>
                            <m:sup>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2</m:t>
                              </m:r>
                            </m:sup>
                          </m:sSup>
                        </m:den>
                      </m:f>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m:t>
                      </m:r>
                      <m:f>
                        <m:f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fPr>
                        <m:num>
                          <m:sSub>
                            <m:sSub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sSubPr>
                            <m:e>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𝐸</m:t>
                              </m:r>
                            </m:e>
                            <m:sub>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3</m:t>
                              </m:r>
                            </m:sub>
                          </m:sSub>
                        </m:num>
                        <m:den>
                          <m:sSup>
                            <m:sSup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sSupPr>
                            <m:e>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(1+</m:t>
                              </m:r>
                              <m:sSup>
                                <m:sSupPr>
                                  <m:ctrlP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ctrlPr>
                                </m:sSupPr>
                                <m:e>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𝑖</m:t>
                                  </m:r>
                                </m:e>
                                <m:sup>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m:t>
                                  </m:r>
                                </m:sup>
                              </m:sSup>
                              <m:r>
                                <a:rPr lang="de-DE" sz="1400" i="1">
                                  <a:solidFill>
                                    <a:prstClr val="black"/>
                                  </a:solidFill>
                                  <a:latin typeface="Cambria Math" panose="02040503050406030204" pitchFamily="18" charset="0"/>
                                  <a:cs typeface="Arial" panose="020B0604020202020204" pitchFamily="34" charset="0"/>
                                  <a:sym typeface="Wingdings" panose="05000000000000000000" pitchFamily="2" charset="2"/>
                                </a:rPr>
                                <m:t>)</m:t>
                              </m:r>
                            </m:e>
                            <m:sup>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3</m:t>
                              </m:r>
                            </m:sup>
                          </m:sSup>
                        </m:den>
                      </m:f>
                      <m:r>
                        <a:rPr lang="de-DE" sz="1400" b="0" i="1" smtClean="0">
                          <a:solidFill>
                            <a:prstClr val="black"/>
                          </a:solidFill>
                          <a:latin typeface="Cambria Math" panose="02040503050406030204" pitchFamily="18" charset="0"/>
                          <a:cs typeface="Arial" panose="020B0604020202020204" pitchFamily="34" charset="0"/>
                          <a:sym typeface="Wingdings" panose="05000000000000000000" pitchFamily="2" charset="2"/>
                        </a:rPr>
                        <m:t>+..</m:t>
                      </m:r>
                    </m:oMath>
                  </m:oMathPara>
                </a14:m>
                <a:endParaRPr lang="en-US" sz="1400"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mc:Choice>
        <mc:Fallback xmlns="">
          <p:sp>
            <p:nvSpPr>
              <p:cNvPr id="9" name="Textfeld 8"/>
              <p:cNvSpPr txBox="1">
                <a:spLocks noRot="1" noChangeAspect="1" noMove="1" noResize="1" noEditPoints="1" noAdjustHandles="1" noChangeArrowheads="1" noChangeShapeType="1" noTextEdit="1"/>
              </p:cNvSpPr>
              <p:nvPr/>
            </p:nvSpPr>
            <p:spPr>
              <a:xfrm>
                <a:off x="2517646" y="2532723"/>
                <a:ext cx="3351904" cy="791388"/>
              </a:xfrm>
              <a:prstGeom prst="rect">
                <a:avLst/>
              </a:prstGeom>
              <a:blipFill>
                <a:blip r:embed="rId3"/>
                <a:stretch>
                  <a:fillRect/>
                </a:stretch>
              </a:blipFill>
            </p:spPr>
            <p:txBody>
              <a:bodyPr/>
              <a:lstStyle/>
              <a:p>
                <a:r>
                  <a:rPr lang="de-DE">
                    <a:noFill/>
                  </a:rPr>
                  <a:t> </a:t>
                </a:r>
              </a:p>
            </p:txBody>
          </p:sp>
        </mc:Fallback>
      </mc:AlternateContent>
      <p:sp>
        <p:nvSpPr>
          <p:cNvPr id="13" name="Rechteck 12">
            <a:extLst>
              <a:ext uri="{FF2B5EF4-FFF2-40B4-BE49-F238E27FC236}">
                <a16:creationId xmlns:a16="http://schemas.microsoft.com/office/drawing/2014/main" id="{2963DC5A-2E71-4622-8C44-42AF5F11B2D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672273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9" name="Gerade Verbindung mit Pfeil 48">
            <a:extLst>
              <a:ext uri="{FF2B5EF4-FFF2-40B4-BE49-F238E27FC236}">
                <a16:creationId xmlns:a16="http://schemas.microsoft.com/office/drawing/2014/main" id="{FA981BDF-4CAC-48C3-9649-AF879A56B8A0}"/>
              </a:ext>
            </a:extLst>
          </p:cNvPr>
          <p:cNvCxnSpPr/>
          <p:nvPr/>
        </p:nvCxnSpPr>
        <p:spPr>
          <a:xfrm flipV="1">
            <a:off x="907133" y="739456"/>
            <a:ext cx="0" cy="255889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2" name="TextShape 2">
            <a:extLst>
              <a:ext uri="{FF2B5EF4-FFF2-40B4-BE49-F238E27FC236}">
                <a16:creationId xmlns:a16="http://schemas.microsoft.com/office/drawing/2014/main" id="{44F13ACD-D3E7-4B7A-8321-4BD7AF6FE2E3}"/>
              </a:ext>
            </a:extLst>
          </p:cNvPr>
          <p:cNvSpPr txBox="1"/>
          <p:nvPr/>
        </p:nvSpPr>
        <p:spPr>
          <a:xfrm>
            <a:off x="794534" y="41269"/>
            <a:ext cx="7598011" cy="744941"/>
          </a:xfrm>
          <a:prstGeom prst="rect">
            <a:avLst/>
          </a:prstGeom>
          <a:noFill/>
          <a:ln>
            <a:noFill/>
          </a:ln>
        </p:spPr>
        <p:txBody>
          <a:bodyPr lIns="81646" tIns="40823" rIns="81646" bIns="40823" anchor="ctr" anchorCtr="1"/>
          <a:lstStyle/>
          <a:p>
            <a:r>
              <a:rPr lang="de-DE" sz="2903" b="1"/>
              <a:t>The IS-curve</a:t>
            </a:r>
            <a:endParaRPr lang="de-DE" sz="2903" b="1" dirty="0"/>
          </a:p>
        </p:txBody>
      </p:sp>
      <p:cxnSp>
        <p:nvCxnSpPr>
          <p:cNvPr id="63" name="Gerade Verbindung mit Pfeil 62">
            <a:extLst>
              <a:ext uri="{FF2B5EF4-FFF2-40B4-BE49-F238E27FC236}">
                <a16:creationId xmlns:a16="http://schemas.microsoft.com/office/drawing/2014/main" id="{9713AD30-0A06-40AD-A3F1-F5359028DEBB}"/>
              </a:ext>
            </a:extLst>
          </p:cNvPr>
          <p:cNvCxnSpPr/>
          <p:nvPr/>
        </p:nvCxnSpPr>
        <p:spPr>
          <a:xfrm>
            <a:off x="907133" y="3298351"/>
            <a:ext cx="3781207"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4" name="Gerade Verbindung mit Pfeil 63">
            <a:extLst>
              <a:ext uri="{FF2B5EF4-FFF2-40B4-BE49-F238E27FC236}">
                <a16:creationId xmlns:a16="http://schemas.microsoft.com/office/drawing/2014/main" id="{00DA858D-F407-41DC-8998-80880562135D}"/>
              </a:ext>
            </a:extLst>
          </p:cNvPr>
          <p:cNvCxnSpPr/>
          <p:nvPr/>
        </p:nvCxnSpPr>
        <p:spPr>
          <a:xfrm flipV="1">
            <a:off x="907133" y="3744376"/>
            <a:ext cx="0" cy="255889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7" name="Gerade Verbindung mit Pfeil 66">
            <a:extLst>
              <a:ext uri="{FF2B5EF4-FFF2-40B4-BE49-F238E27FC236}">
                <a16:creationId xmlns:a16="http://schemas.microsoft.com/office/drawing/2014/main" id="{801DAA74-37A7-4AA4-BDB4-98D71944E1DC}"/>
              </a:ext>
            </a:extLst>
          </p:cNvPr>
          <p:cNvCxnSpPr/>
          <p:nvPr/>
        </p:nvCxnSpPr>
        <p:spPr>
          <a:xfrm>
            <a:off x="907133" y="6303271"/>
            <a:ext cx="3781207"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8" name="Textfeld 67">
            <a:extLst>
              <a:ext uri="{FF2B5EF4-FFF2-40B4-BE49-F238E27FC236}">
                <a16:creationId xmlns:a16="http://schemas.microsoft.com/office/drawing/2014/main" id="{D0741340-F41F-4669-AF1C-D311578F6536}"/>
              </a:ext>
            </a:extLst>
          </p:cNvPr>
          <p:cNvSpPr txBox="1"/>
          <p:nvPr/>
        </p:nvSpPr>
        <p:spPr>
          <a:xfrm>
            <a:off x="576850" y="685377"/>
            <a:ext cx="391454"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D</a:t>
            </a:r>
            <a:endParaRPr lang="de-DE" sz="1633" dirty="0"/>
          </a:p>
        </p:txBody>
      </p:sp>
      <p:sp>
        <p:nvSpPr>
          <p:cNvPr id="73" name="Textfeld 72">
            <a:extLst>
              <a:ext uri="{FF2B5EF4-FFF2-40B4-BE49-F238E27FC236}">
                <a16:creationId xmlns:a16="http://schemas.microsoft.com/office/drawing/2014/main" id="{F7172ED6-12BF-45C5-A724-6679D5AD6FF2}"/>
              </a:ext>
            </a:extLst>
          </p:cNvPr>
          <p:cNvSpPr txBox="1"/>
          <p:nvPr/>
        </p:nvSpPr>
        <p:spPr>
          <a:xfrm>
            <a:off x="4369324" y="3363676"/>
            <a:ext cx="287258" cy="343620"/>
          </a:xfrm>
          <a:prstGeom prst="rect">
            <a:avLst/>
          </a:prstGeom>
          <a:noFill/>
        </p:spPr>
        <p:txBody>
          <a:bodyPr wrap="none" rtlCol="0">
            <a:spAutoFit/>
          </a:bodyPr>
          <a:lstStyle/>
          <a:p>
            <a:r>
              <a:rPr lang="de-DE" sz="1633" dirty="0"/>
              <a:t>Y</a:t>
            </a:r>
          </a:p>
        </p:txBody>
      </p:sp>
      <p:sp>
        <p:nvSpPr>
          <p:cNvPr id="74" name="Textfeld 73">
            <a:extLst>
              <a:ext uri="{FF2B5EF4-FFF2-40B4-BE49-F238E27FC236}">
                <a16:creationId xmlns:a16="http://schemas.microsoft.com/office/drawing/2014/main" id="{65F0DC88-D373-41EC-879E-481AA87CF0C7}"/>
              </a:ext>
            </a:extLst>
          </p:cNvPr>
          <p:cNvSpPr txBox="1"/>
          <p:nvPr/>
        </p:nvSpPr>
        <p:spPr>
          <a:xfrm>
            <a:off x="645836" y="3755622"/>
            <a:ext cx="232756" cy="343620"/>
          </a:xfrm>
          <a:prstGeom prst="rect">
            <a:avLst/>
          </a:prstGeom>
          <a:noFill/>
        </p:spPr>
        <p:txBody>
          <a:bodyPr wrap="none" rtlCol="0">
            <a:spAutoFit/>
          </a:bodyPr>
          <a:lstStyle/>
          <a:p>
            <a:r>
              <a:rPr lang="de-DE" sz="1633" dirty="0"/>
              <a:t>i</a:t>
            </a:r>
          </a:p>
        </p:txBody>
      </p:sp>
      <p:sp>
        <p:nvSpPr>
          <p:cNvPr id="75" name="Textfeld 74">
            <a:extLst>
              <a:ext uri="{FF2B5EF4-FFF2-40B4-BE49-F238E27FC236}">
                <a16:creationId xmlns:a16="http://schemas.microsoft.com/office/drawing/2014/main" id="{C9087FA2-29B0-4D8D-A083-358396691B14}"/>
              </a:ext>
            </a:extLst>
          </p:cNvPr>
          <p:cNvSpPr txBox="1"/>
          <p:nvPr/>
        </p:nvSpPr>
        <p:spPr>
          <a:xfrm>
            <a:off x="4369324" y="6360166"/>
            <a:ext cx="287258" cy="343620"/>
          </a:xfrm>
          <a:prstGeom prst="rect">
            <a:avLst/>
          </a:prstGeom>
          <a:noFill/>
        </p:spPr>
        <p:txBody>
          <a:bodyPr wrap="none" rtlCol="0">
            <a:spAutoFit/>
          </a:bodyPr>
          <a:lstStyle/>
          <a:p>
            <a:r>
              <a:rPr lang="de-DE" sz="1633" dirty="0"/>
              <a:t>Y</a:t>
            </a:r>
          </a:p>
        </p:txBody>
      </p:sp>
      <p:sp>
        <p:nvSpPr>
          <p:cNvPr id="76" name="Textfeld 75">
            <a:extLst>
              <a:ext uri="{FF2B5EF4-FFF2-40B4-BE49-F238E27FC236}">
                <a16:creationId xmlns:a16="http://schemas.microsoft.com/office/drawing/2014/main" id="{E2515266-B056-4761-B5A6-4F382349B2AF}"/>
              </a:ext>
            </a:extLst>
          </p:cNvPr>
          <p:cNvSpPr txBox="1"/>
          <p:nvPr/>
        </p:nvSpPr>
        <p:spPr>
          <a:xfrm>
            <a:off x="4688341" y="4789837"/>
            <a:ext cx="4001262" cy="1448110"/>
          </a:xfrm>
          <a:prstGeom prst="rect">
            <a:avLst/>
          </a:prstGeom>
          <a:noFill/>
        </p:spPr>
        <p:txBody>
          <a:bodyPr wrap="square" rtlCol="0">
            <a:noAutofit/>
          </a:bodyPr>
          <a:lstStyle/>
          <a:p>
            <a:pPr marL="311079" indent="-311079">
              <a:buFont typeface="Arial" panose="020B0604020202020204" pitchFamily="34" charset="0"/>
              <a:buChar char="•"/>
            </a:pPr>
            <a:r>
              <a:rPr lang="en-US" sz="2177"/>
              <a:t>The IS-curve is the locus of all (</a:t>
            </a:r>
            <a:r>
              <a:rPr lang="en-US" sz="2177" dirty="0" err="1"/>
              <a:t>i,</a:t>
            </a:r>
            <a:r>
              <a:rPr lang="en-US" sz="2177" err="1"/>
              <a:t>y</a:t>
            </a:r>
            <a:r>
              <a:rPr lang="en-US" sz="2177"/>
              <a:t>)-combinations of commodity market equilibria</a:t>
            </a:r>
          </a:p>
          <a:p>
            <a:pPr marL="311079" indent="-311079">
              <a:buFont typeface="Arial" panose="020B0604020202020204" pitchFamily="34" charset="0"/>
              <a:buChar char="•"/>
            </a:pPr>
            <a:r>
              <a:rPr lang="en-US" sz="2177"/>
              <a:t>The IS-curve is decreasing in </a:t>
            </a:r>
            <a:r>
              <a:rPr lang="en-US" sz="2177" dirty="0"/>
              <a:t>y</a:t>
            </a:r>
            <a:endParaRPr lang="de-DE" sz="2177" dirty="0"/>
          </a:p>
        </p:txBody>
      </p:sp>
      <p:sp>
        <p:nvSpPr>
          <p:cNvPr id="77" name="Rechteck 76">
            <a:extLst>
              <a:ext uri="{FF2B5EF4-FFF2-40B4-BE49-F238E27FC236}">
                <a16:creationId xmlns:a16="http://schemas.microsoft.com/office/drawing/2014/main" id="{427F0223-1482-4936-AACA-C6CC359670AD}"/>
              </a:ext>
            </a:extLst>
          </p:cNvPr>
          <p:cNvSpPr/>
          <p:nvPr/>
        </p:nvSpPr>
        <p:spPr>
          <a:xfrm>
            <a:off x="4363810" y="3914576"/>
            <a:ext cx="3954929" cy="369332"/>
          </a:xfrm>
          <a:prstGeom prst="rect">
            <a:avLst/>
          </a:prstGeom>
        </p:spPr>
        <p:txBody>
          <a:bodyPr wrap="none">
            <a:spAutoFit/>
          </a:bodyPr>
          <a:lstStyle/>
          <a:p>
            <a:r>
              <a:rPr lang="en-US" b="1"/>
              <a:t>Equilibrium at the commodity market</a:t>
            </a:r>
            <a:endParaRPr lang="de-DE" b="1" dirty="0"/>
          </a:p>
        </p:txBody>
      </p:sp>
      <p:sp>
        <p:nvSpPr>
          <p:cNvPr id="78" name="Rechteck 77">
            <a:extLst>
              <a:ext uri="{FF2B5EF4-FFF2-40B4-BE49-F238E27FC236}">
                <a16:creationId xmlns:a16="http://schemas.microsoft.com/office/drawing/2014/main" id="{C3308036-5507-4305-9176-8A59B95714C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090589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p:bldP spid="7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30219"/>
            <a:ext cx="7598011" cy="744941"/>
          </a:xfrm>
          <a:prstGeom prst="rect">
            <a:avLst/>
          </a:prstGeom>
          <a:noFill/>
          <a:ln>
            <a:noFill/>
          </a:ln>
        </p:spPr>
        <p:txBody>
          <a:bodyPr lIns="81646" tIns="40823" rIns="81646" bIns="40823" anchor="ctr" anchorCtr="1"/>
          <a:lstStyle/>
          <a:p>
            <a:r>
              <a:rPr lang="de-DE" sz="2903" b="1"/>
              <a:t>Keynesian Economics</a:t>
            </a:r>
            <a:endParaRPr lang="de-DE" sz="2903" b="1" dirty="0"/>
          </a:p>
        </p:txBody>
      </p:sp>
      <p:sp>
        <p:nvSpPr>
          <p:cNvPr id="8" name="Textfeld 7"/>
          <p:cNvSpPr txBox="1"/>
          <p:nvPr/>
        </p:nvSpPr>
        <p:spPr>
          <a:xfrm>
            <a:off x="352380" y="464900"/>
            <a:ext cx="9531453" cy="5029975"/>
          </a:xfrm>
          <a:prstGeom prst="rect">
            <a:avLst/>
          </a:prstGeom>
          <a:noFill/>
        </p:spPr>
        <p:txBody>
          <a:bodyPr wrap="square" rtlCol="0">
            <a:noAutofit/>
          </a:bodyPr>
          <a:lstStyle/>
          <a:p>
            <a:pPr marL="311079" indent="-311079">
              <a:lnSpc>
                <a:spcPct val="140000"/>
              </a:lnSpc>
              <a:spcBef>
                <a:spcPct val="20000"/>
              </a:spcBef>
              <a:buFont typeface="Arial" pitchFamily="34" charset="0"/>
              <a:buChar char="•"/>
            </a:pPr>
            <a:r>
              <a:rPr lang="en-US" b="1" u="sng">
                <a:solidFill>
                  <a:prstClr val="black"/>
                </a:solidFill>
                <a:latin typeface="Arial" panose="020B0604020202020204" pitchFamily="34" charset="0"/>
                <a:cs typeface="Arial" panose="020B0604020202020204" pitchFamily="34" charset="0"/>
              </a:rPr>
              <a:t>Short run</a:t>
            </a:r>
            <a:r>
              <a:rPr lang="en-US">
                <a:solidFill>
                  <a:prstClr val="black"/>
                </a:solidFill>
                <a:latin typeface="Arial" panose="020B0604020202020204" pitchFamily="34" charset="0"/>
                <a:cs typeface="Arial" panose="020B0604020202020204" pitchFamily="34" charset="0"/>
              </a:rPr>
              <a:t>:</a:t>
            </a:r>
            <a:endParaRPr lang="en-US" dirty="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r>
              <a:rPr lang="en-US">
                <a:solidFill>
                  <a:prstClr val="black"/>
                </a:solidFill>
                <a:latin typeface="Arial" panose="020B0604020202020204" pitchFamily="34" charset="0"/>
                <a:cs typeface="Arial" panose="020B0604020202020204" pitchFamily="34" charset="0"/>
              </a:rPr>
              <a:t>Production capacities are not fully utilized</a:t>
            </a:r>
            <a:endParaRPr lang="en-US" dirty="0">
              <a:solidFill>
                <a:prstClr val="black"/>
              </a:solidFill>
              <a:latin typeface="Arial" panose="020B0604020202020204" pitchFamily="34" charset="0"/>
              <a:cs typeface="Arial" panose="020B0604020202020204" pitchFamily="34" charset="0"/>
            </a:endParaRPr>
          </a:p>
          <a:p>
            <a:pPr marL="414772" lvl="1">
              <a:lnSpc>
                <a:spcPct val="140000"/>
              </a:lnSpc>
              <a:spcBef>
                <a:spcPct val="20000"/>
              </a:spcBef>
            </a:pPr>
            <a:endParaRPr lang="en-US" dirty="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r>
              <a:rPr lang="en-US">
                <a:solidFill>
                  <a:prstClr val="black"/>
                </a:solidFill>
                <a:latin typeface="Arial" panose="020B0604020202020204" pitchFamily="34" charset="0"/>
                <a:cs typeface="Arial" panose="020B0604020202020204" pitchFamily="34" charset="0"/>
              </a:rPr>
              <a:t>Consumptions- and investment plans are totally fulfilled</a:t>
            </a:r>
            <a:endParaRPr lang="en-US" dirty="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endParaRPr lang="en-US" dirty="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r>
              <a:rPr lang="en-US">
                <a:solidFill>
                  <a:prstClr val="black"/>
                </a:solidFill>
                <a:latin typeface="Arial" panose="020B0604020202020204" pitchFamily="34" charset="0"/>
                <a:cs typeface="Arial" panose="020B0604020202020204" pitchFamily="34" charset="0"/>
              </a:rPr>
              <a:t>Only the supply-side to adjust due to changes</a:t>
            </a:r>
            <a:endParaRPr lang="en-US" dirty="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endParaRPr lang="en-US" dirty="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r>
              <a:rPr lang="en-US">
                <a:solidFill>
                  <a:prstClr val="black"/>
                </a:solidFill>
                <a:latin typeface="Arial" panose="020B0604020202020204" pitchFamily="34" charset="0"/>
                <a:cs typeface="Arial" panose="020B0604020202020204" pitchFamily="34" charset="0"/>
              </a:rPr>
              <a:t>Supply and demand are only equalized via changes in production </a:t>
            </a:r>
            <a:r>
              <a:rPr lang="en-US" b="1">
                <a:solidFill>
                  <a:prstClr val="black"/>
                </a:solidFill>
                <a:latin typeface="Arial" panose="020B0604020202020204" pitchFamily="34" charset="0"/>
                <a:cs typeface="Arial" panose="020B0604020202020204" pitchFamily="34" charset="0"/>
              </a:rPr>
              <a:t>not in prices</a:t>
            </a:r>
            <a:r>
              <a:rPr lang="en-US">
                <a:solidFill>
                  <a:prstClr val="black"/>
                </a:solidFill>
                <a:latin typeface="Arial" panose="020B0604020202020204" pitchFamily="34" charset="0"/>
                <a:cs typeface="Arial" panose="020B0604020202020204" pitchFamily="34" charset="0"/>
              </a:rPr>
              <a:t>.</a:t>
            </a:r>
            <a:endParaRPr lang="en-US" dirty="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endParaRPr lang="en-US" dirty="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endParaRPr lang="en-US" sz="2177" dirty="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endParaRPr lang="en-US" sz="2177" dirty="0">
              <a:solidFill>
                <a:prstClr val="black"/>
              </a:solidFill>
              <a:latin typeface="Arial" panose="020B0604020202020204" pitchFamily="34" charset="0"/>
              <a:cs typeface="Arial" panose="020B0604020202020204" pitchFamily="34" charset="0"/>
            </a:endParaRPr>
          </a:p>
          <a:p>
            <a:pPr marL="674004" lvl="1" indent="-259232">
              <a:lnSpc>
                <a:spcPct val="140000"/>
              </a:lnSpc>
              <a:spcBef>
                <a:spcPct val="20000"/>
              </a:spcBef>
              <a:buFont typeface="Arial" pitchFamily="34" charset="0"/>
              <a:buChar char="–"/>
            </a:pPr>
            <a:endParaRPr lang="en-US" sz="2177" dirty="0">
              <a:solidFill>
                <a:prstClr val="black"/>
              </a:solidFill>
              <a:latin typeface="Arial" panose="020B0604020202020204" pitchFamily="34" charset="0"/>
              <a:cs typeface="Arial" panose="020B0604020202020204" pitchFamily="34" charset="0"/>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sym typeface="Wingdings" panose="05000000000000000000" pitchFamily="2" charset="2"/>
            </a:endParaRPr>
          </a:p>
          <a:p>
            <a:pPr lvl="0">
              <a:lnSpc>
                <a:spcPct val="140000"/>
              </a:lnSpc>
              <a:spcBef>
                <a:spcPct val="20000"/>
              </a:spcBef>
            </a:pPr>
            <a:endParaRPr lang="en-US" sz="1996" dirty="0">
              <a:solidFill>
                <a:prstClr val="black"/>
              </a:solidFill>
              <a:latin typeface="Arial" panose="020B0604020202020204" pitchFamily="34" charset="0"/>
              <a:cs typeface="Arial" panose="020B0604020202020204" pitchFamily="34" charset="0"/>
            </a:endParaRPr>
          </a:p>
          <a:p>
            <a:endParaRPr lang="de-DE" sz="2540" dirty="0"/>
          </a:p>
        </p:txBody>
      </p:sp>
      <p:sp>
        <p:nvSpPr>
          <p:cNvPr id="3" name="Rechteck 2"/>
          <p:cNvSpPr/>
          <p:nvPr/>
        </p:nvSpPr>
        <p:spPr>
          <a:xfrm>
            <a:off x="0" y="5534692"/>
            <a:ext cx="8689605" cy="976742"/>
          </a:xfrm>
          <a:prstGeom prst="rect">
            <a:avLst/>
          </a:prstGeom>
        </p:spPr>
        <p:txBody>
          <a:bodyPr wrap="square">
            <a:spAutoFit/>
          </a:bodyPr>
          <a:lstStyle/>
          <a:p>
            <a:pPr marL="674004" lvl="1" indent="-259232">
              <a:lnSpc>
                <a:spcPct val="140000"/>
              </a:lnSpc>
              <a:spcBef>
                <a:spcPct val="20000"/>
              </a:spcBef>
              <a:buFont typeface="Wingdings"/>
              <a:buChar char="à"/>
            </a:pPr>
            <a:r>
              <a:rPr lang="en-US" sz="2177" b="1"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2177" b="1">
                <a:solidFill>
                  <a:prstClr val="black"/>
                </a:solidFill>
                <a:latin typeface="Arial" panose="020B0604020202020204" pitchFamily="34" charset="0"/>
                <a:cs typeface="Arial" panose="020B0604020202020204" pitchFamily="34" charset="0"/>
                <a:sym typeface="Wingdings" panose="05000000000000000000" pitchFamily="2" charset="2"/>
              </a:rPr>
              <a:t>	Aggregate Demand determines the equilibrium in the     	economy.</a:t>
            </a:r>
            <a:endParaRPr lang="en-US" sz="2177" b="1"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13" name="Rechteck 12">
            <a:extLst>
              <a:ext uri="{FF2B5EF4-FFF2-40B4-BE49-F238E27FC236}">
                <a16:creationId xmlns:a16="http://schemas.microsoft.com/office/drawing/2014/main" id="{6C26C183-3FD4-40DC-BAC3-0947CC12616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373919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a:t>Money market</a:t>
            </a:r>
            <a:endParaRPr lang="de-DE" sz="2903" b="1" dirty="0"/>
          </a:p>
        </p:txBody>
      </p:sp>
      <mc:AlternateContent xmlns:mc="http://schemas.openxmlformats.org/markup-compatibility/2006" xmlns:a14="http://schemas.microsoft.com/office/drawing/2010/main">
        <mc:Choice Requires="a14">
          <p:sp>
            <p:nvSpPr>
              <p:cNvPr id="7" name="Content Placeholder 2"/>
              <p:cNvSpPr txBox="1">
                <a:spLocks/>
              </p:cNvSpPr>
              <p:nvPr/>
            </p:nvSpPr>
            <p:spPr>
              <a:xfrm>
                <a:off x="169502" y="626990"/>
                <a:ext cx="7506079" cy="5813867"/>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marL="414772" indent="-414772">
                  <a:buFont typeface="Arial" panose="020B0604020202020204" pitchFamily="34" charset="0"/>
                  <a:buChar char="•"/>
                </a:pPr>
                <a:r>
                  <a:rPr lang="en-US" sz="2903">
                    <a:solidFill>
                      <a:sysClr val="windowText" lastClr="000000"/>
                    </a:solidFill>
                    <a:latin typeface="+mn-lt"/>
                  </a:rPr>
                  <a:t>Money supply</a:t>
                </a:r>
                <a:endParaRPr lang="en-US" sz="2903" dirty="0">
                  <a:solidFill>
                    <a:sysClr val="windowText" lastClr="000000"/>
                  </a:solidFill>
                  <a:latin typeface="+mn-lt"/>
                </a:endParaRPr>
              </a:p>
              <a:p>
                <a:pPr marL="0" lvl="1"/>
                <a:r>
                  <a:rPr lang="en-US" sz="2177" kern="0" dirty="0">
                    <a:solidFill>
                      <a:sysClr val="windowText" lastClr="000000"/>
                    </a:solidFill>
                  </a:rPr>
                  <a:t>	m=</a:t>
                </a:r>
                <a14:m>
                  <m:oMath xmlns:m="http://schemas.openxmlformats.org/officeDocument/2006/math">
                    <m:f>
                      <m:fPr>
                        <m:ctrlPr>
                          <a:rPr lang="en-US" sz="2177" i="1" kern="0" smtClean="0">
                            <a:solidFill>
                              <a:sysClr val="windowText" lastClr="000000"/>
                            </a:solidFill>
                            <a:latin typeface="Cambria Math" panose="02040503050406030204" pitchFamily="18" charset="0"/>
                          </a:rPr>
                        </m:ctrlPr>
                      </m:fPr>
                      <m:num>
                        <m:r>
                          <a:rPr lang="de-DE" sz="2177" b="0" i="1" kern="0" smtClean="0">
                            <a:solidFill>
                              <a:sysClr val="windowText" lastClr="000000"/>
                            </a:solidFill>
                            <a:latin typeface="Cambria Math" panose="02040503050406030204" pitchFamily="18" charset="0"/>
                          </a:rPr>
                          <m:t>𝑀</m:t>
                        </m:r>
                      </m:num>
                      <m:den>
                        <m:r>
                          <a:rPr lang="de-DE" sz="2177" b="0" i="1" kern="0" smtClean="0">
                            <a:solidFill>
                              <a:sysClr val="windowText" lastClr="000000"/>
                            </a:solidFill>
                            <a:latin typeface="Cambria Math" panose="02040503050406030204" pitchFamily="18" charset="0"/>
                          </a:rPr>
                          <m:t>𝑝</m:t>
                        </m:r>
                      </m:den>
                    </m:f>
                  </m:oMath>
                </a14:m>
                <a:r>
                  <a:rPr lang="en-US" sz="2177" kern="0" dirty="0">
                    <a:solidFill>
                      <a:sysClr val="windowText" lastClr="000000"/>
                    </a:solidFill>
                  </a:rPr>
                  <a:t>	m</a:t>
                </a:r>
                <a:r>
                  <a:rPr lang="en-US" sz="2177" kern="0">
                    <a:solidFill>
                      <a:sysClr val="windowText" lastClr="000000"/>
                    </a:solidFill>
                  </a:rPr>
                  <a:t>: real quantity of money; </a:t>
                </a:r>
                <a:r>
                  <a:rPr lang="en-US" sz="2177" kern="0" dirty="0">
                    <a:solidFill>
                      <a:sysClr val="windowText" lastClr="000000"/>
                    </a:solidFill>
                  </a:rPr>
                  <a:t>M</a:t>
                </a:r>
                <a:r>
                  <a:rPr lang="en-US" sz="2177" kern="0">
                    <a:solidFill>
                      <a:sysClr val="windowText" lastClr="000000"/>
                    </a:solidFill>
                  </a:rPr>
                  <a:t>: nominal quantity 			of money </a:t>
                </a:r>
                <a:r>
                  <a:rPr lang="en-US" sz="2177" kern="0" err="1">
                    <a:solidFill>
                      <a:sysClr val="windowText" lastClr="000000"/>
                    </a:solidFill>
                  </a:rPr>
                  <a:t>Geldmenge</a:t>
                </a:r>
                <a:r>
                  <a:rPr lang="en-US" sz="2177" kern="0">
                    <a:solidFill>
                      <a:sysClr val="windowText" lastClr="000000"/>
                    </a:solidFill>
                  </a:rPr>
                  <a:t>; p: Price level</a:t>
                </a:r>
                <a:endParaRPr lang="en-US" sz="2177" kern="0" dirty="0">
                  <a:solidFill>
                    <a:sysClr val="windowText" lastClr="000000"/>
                  </a:solidFill>
                </a:endParaRPr>
              </a:p>
              <a:p>
                <a:pPr marL="0" lvl="1"/>
                <a:r>
                  <a:rPr lang="en-US" sz="2177" kern="0" dirty="0">
                    <a:solidFill>
                      <a:sysClr val="windowText" lastClr="000000"/>
                    </a:solidFill>
                  </a:rPr>
                  <a:t>	</a:t>
                </a:r>
                <a:r>
                  <a:rPr lang="en-US" sz="2177" kern="0">
                    <a:solidFill>
                      <a:sysClr val="windowText" lastClr="000000"/>
                    </a:solidFill>
                  </a:rPr>
                  <a:t>	The nominal quantity of money is set by the 			central bank and the price level is still fixed in 			the short run</a:t>
                </a:r>
                <a:endParaRPr lang="en-US" sz="1633" dirty="0">
                  <a:solidFill>
                    <a:sysClr val="windowText" lastClr="000000"/>
                  </a:solidFill>
                </a:endParaRPr>
              </a:p>
              <a:p>
                <a:pPr marL="414772" indent="-414772">
                  <a:buFont typeface="Arial" panose="020B0604020202020204" pitchFamily="34" charset="0"/>
                  <a:buChar char="•"/>
                </a:pPr>
                <a:r>
                  <a:rPr lang="en-US" sz="2903">
                    <a:solidFill>
                      <a:sysClr val="windowText" lastClr="000000"/>
                    </a:solidFill>
                    <a:latin typeface="+mn-lt"/>
                  </a:rPr>
                  <a:t>Money demand</a:t>
                </a:r>
                <a:endParaRPr lang="en-US" sz="2903" dirty="0">
                  <a:solidFill>
                    <a:sysClr val="windowText" lastClr="000000"/>
                  </a:solidFill>
                  <a:latin typeface="+mn-lt"/>
                </a:endParaRPr>
              </a:p>
              <a:p>
                <a:r>
                  <a:rPr lang="de-DE" sz="1814">
                    <a:latin typeface="+mn-lt"/>
                  </a:rPr>
                  <a:t>Transaction motive</a:t>
                </a:r>
                <a:r>
                  <a:rPr lang="de-DE" sz="1814" dirty="0">
                    <a:latin typeface="+mn-lt"/>
                  </a:rPr>
                  <a:t>	→</a:t>
                </a:r>
                <a:r>
                  <a:rPr lang="de-DE" sz="1814">
                    <a:latin typeface="+mn-lt"/>
                  </a:rPr>
                  <a:t>	the higher income y the higher is 					money demand</a:t>
                </a:r>
                <a:endParaRPr lang="de-DE" sz="1814" dirty="0">
                  <a:latin typeface="+mn-lt"/>
                </a:endParaRPr>
              </a:p>
              <a:p>
                <a:r>
                  <a:rPr lang="de-DE" sz="1814">
                    <a:latin typeface="+mn-lt"/>
                  </a:rPr>
                  <a:t>Spekulative motive</a:t>
                </a:r>
                <a:r>
                  <a:rPr lang="de-DE" sz="1814" dirty="0">
                    <a:latin typeface="+mn-lt"/>
                  </a:rPr>
                  <a:t>	→</a:t>
                </a:r>
                <a:r>
                  <a:rPr lang="de-DE" sz="1814">
                    <a:latin typeface="+mn-lt"/>
                  </a:rPr>
                  <a:t>	the higher the interest rate i, the 					lower is money demand</a:t>
                </a:r>
                <a:endParaRPr lang="de-DE" sz="1814" dirty="0">
                  <a:latin typeface="+mn-lt"/>
                </a:endParaRPr>
              </a:p>
              <a:p>
                <a:r>
                  <a:rPr lang="de-DE" sz="1814" dirty="0">
                    <a:latin typeface="+mn-lt"/>
                  </a:rPr>
                  <a:t>	</a:t>
                </a:r>
                <a:r>
                  <a:rPr lang="de-DE" sz="1814" dirty="0">
                    <a:latin typeface="+mn-lt"/>
                    <a:cs typeface="Times New Roman" panose="02020603050405020304" pitchFamily="18" charset="0"/>
                  </a:rPr>
                  <a:t>L(</a:t>
                </a:r>
                <a:r>
                  <a:rPr lang="de-DE" sz="1814" dirty="0" err="1">
                    <a:latin typeface="+mn-lt"/>
                    <a:cs typeface="Times New Roman" panose="02020603050405020304" pitchFamily="18" charset="0"/>
                  </a:rPr>
                  <a:t>Y,i</a:t>
                </a:r>
                <a:r>
                  <a:rPr lang="de-DE" sz="1814" dirty="0">
                    <a:latin typeface="+mn-lt"/>
                    <a:cs typeface="Times New Roman" panose="02020603050405020304" pitchFamily="18" charset="0"/>
                  </a:rPr>
                  <a:t>)=</a:t>
                </a:r>
                <a:r>
                  <a:rPr lang="de-DE" sz="1814" dirty="0" err="1">
                    <a:latin typeface="+mn-lt"/>
                    <a:cs typeface="Times New Roman" panose="02020603050405020304" pitchFamily="18" charset="0"/>
                  </a:rPr>
                  <a:t>l</a:t>
                </a:r>
                <a:r>
                  <a:rPr lang="de-DE" sz="1814" baseline="-25000" dirty="0" err="1">
                    <a:latin typeface="+mn-lt"/>
                    <a:cs typeface="Times New Roman" panose="02020603050405020304" pitchFamily="18" charset="0"/>
                  </a:rPr>
                  <a:t>y</a:t>
                </a:r>
                <a:r>
                  <a:rPr lang="de-DE" sz="1814" dirty="0" err="1">
                    <a:latin typeface="+mn-lt"/>
                    <a:cs typeface="Times New Roman" panose="02020603050405020304" pitchFamily="18" charset="0"/>
                  </a:rPr>
                  <a:t>∙Y+l</a:t>
                </a:r>
                <a:r>
                  <a:rPr lang="de-DE" sz="1814" baseline="-25000" dirty="0" err="1">
                    <a:latin typeface="+mn-lt"/>
                    <a:cs typeface="Times New Roman" panose="02020603050405020304" pitchFamily="18" charset="0"/>
                  </a:rPr>
                  <a:t>i</a:t>
                </a:r>
                <a:r>
                  <a:rPr lang="de-DE" sz="1814" dirty="0" err="1">
                    <a:latin typeface="+mn-lt"/>
                    <a:cs typeface="Times New Roman" panose="02020603050405020304" pitchFamily="18" charset="0"/>
                  </a:rPr>
                  <a:t>∙i</a:t>
                </a:r>
                <a:r>
                  <a:rPr lang="de-DE" sz="1814" dirty="0">
                    <a:latin typeface="+mn-lt"/>
                    <a:cs typeface="Times New Roman" panose="02020603050405020304" pitchFamily="18" charset="0"/>
                  </a:rPr>
                  <a:t>	</a:t>
                </a:r>
                <a:r>
                  <a:rPr lang="de-DE" sz="1814">
                    <a:latin typeface="+mn-lt"/>
                    <a:cs typeface="Times New Roman" panose="02020603050405020304" pitchFamily="18" charset="0"/>
                  </a:rPr>
                  <a:t>	with </a:t>
                </a:r>
                <a:r>
                  <a:rPr lang="de-DE" sz="1814" dirty="0" err="1">
                    <a:latin typeface="+mn-lt"/>
                    <a:cs typeface="Times New Roman" panose="02020603050405020304" pitchFamily="18" charset="0"/>
                  </a:rPr>
                  <a:t>l</a:t>
                </a:r>
                <a:r>
                  <a:rPr lang="de-DE" sz="1814" baseline="-25000" dirty="0" err="1">
                    <a:latin typeface="+mn-lt"/>
                    <a:cs typeface="Times New Roman" panose="02020603050405020304" pitchFamily="18" charset="0"/>
                  </a:rPr>
                  <a:t>Y</a:t>
                </a:r>
                <a:r>
                  <a:rPr lang="de-DE" sz="1814" dirty="0">
                    <a:latin typeface="+mn-lt"/>
                    <a:cs typeface="Times New Roman" panose="02020603050405020304" pitchFamily="18" charset="0"/>
                  </a:rPr>
                  <a:t>&gt;0	</a:t>
                </a:r>
                <a:r>
                  <a:rPr lang="de-DE" sz="1814">
                    <a:latin typeface="+mn-lt"/>
                    <a:cs typeface="Times New Roman" panose="02020603050405020304" pitchFamily="18" charset="0"/>
                  </a:rPr>
                  <a:t>     and</a:t>
                </a:r>
                <a:r>
                  <a:rPr lang="de-DE" sz="1814" dirty="0">
                    <a:latin typeface="+mn-lt"/>
                    <a:cs typeface="Times New Roman" panose="02020603050405020304" pitchFamily="18" charset="0"/>
                  </a:rPr>
                  <a:t>	l</a:t>
                </a:r>
                <a:r>
                  <a:rPr lang="de-DE" sz="1814" baseline="-25000" dirty="0">
                    <a:latin typeface="+mn-lt"/>
                    <a:cs typeface="Times New Roman" panose="02020603050405020304" pitchFamily="18" charset="0"/>
                  </a:rPr>
                  <a:t>i</a:t>
                </a:r>
                <a:r>
                  <a:rPr lang="de-DE" sz="1814" dirty="0">
                    <a:latin typeface="+mn-lt"/>
                    <a:cs typeface="Times New Roman" panose="02020603050405020304" pitchFamily="18" charset="0"/>
                  </a:rPr>
                  <a:t>&lt;0</a:t>
                </a:r>
              </a:p>
            </p:txBody>
          </p:sp>
        </mc:Choice>
        <mc:Fallback xmlns="">
          <p:sp>
            <p:nvSpPr>
              <p:cNvPr id="7" name="Content Placeholder 2"/>
              <p:cNvSpPr txBox="1">
                <a:spLocks noRot="1" noChangeAspect="1" noMove="1" noResize="1" noEditPoints="1" noAdjustHandles="1" noChangeArrowheads="1" noChangeShapeType="1" noTextEdit="1"/>
              </p:cNvSpPr>
              <p:nvPr/>
            </p:nvSpPr>
            <p:spPr>
              <a:xfrm>
                <a:off x="169502" y="626990"/>
                <a:ext cx="7506079" cy="5813867"/>
              </a:xfrm>
              <a:prstGeom prst="rect">
                <a:avLst/>
              </a:prstGeom>
              <a:blipFill>
                <a:blip r:embed="rId3"/>
                <a:stretch>
                  <a:fillRect l="-1543" t="-1153"/>
                </a:stretch>
              </a:blipFill>
            </p:spPr>
            <p:txBody>
              <a:bodyPr/>
              <a:lstStyle/>
              <a:p>
                <a:r>
                  <a:rPr lang="de-DE">
                    <a:noFill/>
                  </a:rPr>
                  <a:t> </a:t>
                </a:r>
              </a:p>
            </p:txBody>
          </p:sp>
        </mc:Fallback>
      </mc:AlternateContent>
      <p:sp>
        <p:nvSpPr>
          <p:cNvPr id="8" name="Rechteck 7">
            <a:extLst>
              <a:ext uri="{FF2B5EF4-FFF2-40B4-BE49-F238E27FC236}">
                <a16:creationId xmlns:a16="http://schemas.microsoft.com/office/drawing/2014/main" id="{9CE7E583-8515-4D8C-BFE5-215625D9CFE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736587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TextShape 2">
            <a:extLst>
              <a:ext uri="{FF2B5EF4-FFF2-40B4-BE49-F238E27FC236}">
                <a16:creationId xmlns:a16="http://schemas.microsoft.com/office/drawing/2014/main" id="{1AE419F9-E9DF-412E-9679-13A34F743970}"/>
              </a:ext>
            </a:extLst>
          </p:cNvPr>
          <p:cNvSpPr txBox="1"/>
          <p:nvPr/>
        </p:nvSpPr>
        <p:spPr>
          <a:xfrm>
            <a:off x="8164715" y="31645"/>
            <a:ext cx="4027285" cy="971531"/>
          </a:xfrm>
          <a:prstGeom prst="rect">
            <a:avLst/>
          </a:prstGeom>
          <a:noFill/>
          <a:ln>
            <a:noFill/>
          </a:ln>
        </p:spPr>
        <p:txBody>
          <a:bodyPr lIns="81646" tIns="40823" rIns="81646" bIns="40823" anchor="ctr" anchorCtr="1"/>
          <a:lstStyle/>
          <a:p>
            <a:r>
              <a:rPr lang="de-DE" sz="2600" b="1"/>
              <a:t>The LM-curve</a:t>
            </a:r>
            <a:endParaRPr lang="de-DE" sz="2600" b="1" dirty="0"/>
          </a:p>
        </p:txBody>
      </p:sp>
      <p:cxnSp>
        <p:nvCxnSpPr>
          <p:cNvPr id="51" name="Straight Arrow Connector 7">
            <a:extLst>
              <a:ext uri="{FF2B5EF4-FFF2-40B4-BE49-F238E27FC236}">
                <a16:creationId xmlns:a16="http://schemas.microsoft.com/office/drawing/2014/main" id="{297E16CD-354A-4ED5-9D40-5744F428BFFF}"/>
              </a:ext>
            </a:extLst>
          </p:cNvPr>
          <p:cNvCxnSpPr/>
          <p:nvPr/>
        </p:nvCxnSpPr>
        <p:spPr>
          <a:xfrm>
            <a:off x="318104" y="3268819"/>
            <a:ext cx="4087634" cy="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2" name="TextBox 9">
            <a:extLst>
              <a:ext uri="{FF2B5EF4-FFF2-40B4-BE49-F238E27FC236}">
                <a16:creationId xmlns:a16="http://schemas.microsoft.com/office/drawing/2014/main" id="{6C72AB29-1685-4114-A0C3-403E43A513B4}"/>
              </a:ext>
            </a:extLst>
          </p:cNvPr>
          <p:cNvSpPr txBox="1"/>
          <p:nvPr/>
        </p:nvSpPr>
        <p:spPr>
          <a:xfrm>
            <a:off x="3922573" y="3340584"/>
            <a:ext cx="766557" cy="343620"/>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L, M/p</a:t>
            </a:r>
          </a:p>
        </p:txBody>
      </p:sp>
      <p:cxnSp>
        <p:nvCxnSpPr>
          <p:cNvPr id="55" name="Straight Arrow Connector 6">
            <a:extLst>
              <a:ext uri="{FF2B5EF4-FFF2-40B4-BE49-F238E27FC236}">
                <a16:creationId xmlns:a16="http://schemas.microsoft.com/office/drawing/2014/main" id="{3008843C-FAA5-4653-95A7-CE4FBE33AC94}"/>
              </a:ext>
            </a:extLst>
          </p:cNvPr>
          <p:cNvCxnSpPr/>
          <p:nvPr/>
        </p:nvCxnSpPr>
        <p:spPr>
          <a:xfrm flipV="1">
            <a:off x="318104" y="154956"/>
            <a:ext cx="3213" cy="311386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7">
            <a:extLst>
              <a:ext uri="{FF2B5EF4-FFF2-40B4-BE49-F238E27FC236}">
                <a16:creationId xmlns:a16="http://schemas.microsoft.com/office/drawing/2014/main" id="{B40D93FD-44F4-42E3-9381-3D3A5160A399}"/>
              </a:ext>
            </a:extLst>
          </p:cNvPr>
          <p:cNvCxnSpPr/>
          <p:nvPr/>
        </p:nvCxnSpPr>
        <p:spPr>
          <a:xfrm>
            <a:off x="4847541" y="3257018"/>
            <a:ext cx="4087634" cy="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6">
            <a:extLst>
              <a:ext uri="{FF2B5EF4-FFF2-40B4-BE49-F238E27FC236}">
                <a16:creationId xmlns:a16="http://schemas.microsoft.com/office/drawing/2014/main" id="{4C2BA91B-443D-42D8-BF48-B838EA32E37A}"/>
              </a:ext>
            </a:extLst>
          </p:cNvPr>
          <p:cNvCxnSpPr/>
          <p:nvPr/>
        </p:nvCxnSpPr>
        <p:spPr>
          <a:xfrm flipV="1">
            <a:off x="4847540" y="143154"/>
            <a:ext cx="3213" cy="311386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8" name="TextBox 44">
                <a:extLst>
                  <a:ext uri="{FF2B5EF4-FFF2-40B4-BE49-F238E27FC236}">
                    <a16:creationId xmlns:a16="http://schemas.microsoft.com/office/drawing/2014/main" id="{2B200A97-0D0E-4611-80F5-3B6241AEE127}"/>
                  </a:ext>
                </a:extLst>
              </p:cNvPr>
              <p:cNvSpPr txBox="1"/>
              <p:nvPr/>
            </p:nvSpPr>
            <p:spPr>
              <a:xfrm>
                <a:off x="-79586" y="252100"/>
                <a:ext cx="305147"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sz="1633" b="0" i="1" smtClean="0">
                          <a:latin typeface="Cambria Math" panose="02040503050406030204" pitchFamily="18" charset="0"/>
                        </a:rPr>
                        <m:t>𝑖</m:t>
                      </m:r>
                    </m:oMath>
                  </m:oMathPara>
                </a14:m>
                <a:endParaRPr lang="en-US" sz="1633" dirty="0"/>
              </a:p>
            </p:txBody>
          </p:sp>
        </mc:Choice>
        <mc:Fallback xmlns="">
          <p:sp>
            <p:nvSpPr>
              <p:cNvPr id="58" name="TextBox 44">
                <a:extLst>
                  <a:ext uri="{FF2B5EF4-FFF2-40B4-BE49-F238E27FC236}">
                    <a16:creationId xmlns:a16="http://schemas.microsoft.com/office/drawing/2014/main" id="{2B200A97-0D0E-4611-80F5-3B6241AEE127}"/>
                  </a:ext>
                </a:extLst>
              </p:cNvPr>
              <p:cNvSpPr txBox="1">
                <a:spLocks noRot="1" noChangeAspect="1" noMove="1" noResize="1" noEditPoints="1" noAdjustHandles="1" noChangeArrowheads="1" noChangeShapeType="1" noTextEdit="1"/>
              </p:cNvSpPr>
              <p:nvPr/>
            </p:nvSpPr>
            <p:spPr>
              <a:xfrm>
                <a:off x="-79586" y="252100"/>
                <a:ext cx="305147" cy="343620"/>
              </a:xfrm>
              <a:prstGeom prst="rect">
                <a:avLst/>
              </a:prstGeom>
              <a:blipFill>
                <a:blip r:embed="rId3"/>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9" name="TextBox 44">
                <a:extLst>
                  <a:ext uri="{FF2B5EF4-FFF2-40B4-BE49-F238E27FC236}">
                    <a16:creationId xmlns:a16="http://schemas.microsoft.com/office/drawing/2014/main" id="{A64C72AD-4727-4A7E-B7FA-BAD825AEEAD7}"/>
                  </a:ext>
                </a:extLst>
              </p:cNvPr>
              <p:cNvSpPr txBox="1"/>
              <p:nvPr/>
            </p:nvSpPr>
            <p:spPr>
              <a:xfrm>
                <a:off x="4536557" y="231669"/>
                <a:ext cx="305147"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sz="1633" b="0" i="1" smtClean="0">
                          <a:latin typeface="Cambria Math" panose="02040503050406030204" pitchFamily="18" charset="0"/>
                        </a:rPr>
                        <m:t>𝑖</m:t>
                      </m:r>
                    </m:oMath>
                  </m:oMathPara>
                </a14:m>
                <a:endParaRPr lang="en-US" sz="1633" dirty="0"/>
              </a:p>
            </p:txBody>
          </p:sp>
        </mc:Choice>
        <mc:Fallback xmlns="">
          <p:sp>
            <p:nvSpPr>
              <p:cNvPr id="59" name="TextBox 44">
                <a:extLst>
                  <a:ext uri="{FF2B5EF4-FFF2-40B4-BE49-F238E27FC236}">
                    <a16:creationId xmlns:a16="http://schemas.microsoft.com/office/drawing/2014/main" id="{A64C72AD-4727-4A7E-B7FA-BAD825AEEAD7}"/>
                  </a:ext>
                </a:extLst>
              </p:cNvPr>
              <p:cNvSpPr txBox="1">
                <a:spLocks noRot="1" noChangeAspect="1" noMove="1" noResize="1" noEditPoints="1" noAdjustHandles="1" noChangeArrowheads="1" noChangeShapeType="1" noTextEdit="1"/>
              </p:cNvSpPr>
              <p:nvPr/>
            </p:nvSpPr>
            <p:spPr>
              <a:xfrm>
                <a:off x="4536557" y="231669"/>
                <a:ext cx="305147" cy="343620"/>
              </a:xfrm>
              <a:prstGeom prst="rect">
                <a:avLst/>
              </a:prstGeom>
              <a:blipFill>
                <a:blip r:embed="rId4"/>
                <a:stretch>
                  <a:fillRect/>
                </a:stretch>
              </a:blipFill>
            </p:spPr>
            <p:txBody>
              <a:bodyPr/>
              <a:lstStyle/>
              <a:p>
                <a:r>
                  <a:rPr lang="de-DE">
                    <a:noFill/>
                  </a:rPr>
                  <a:t> </a:t>
                </a:r>
              </a:p>
            </p:txBody>
          </p:sp>
        </mc:Fallback>
      </mc:AlternateContent>
      <p:sp>
        <p:nvSpPr>
          <p:cNvPr id="60" name="Rechteck 59">
            <a:extLst>
              <a:ext uri="{FF2B5EF4-FFF2-40B4-BE49-F238E27FC236}">
                <a16:creationId xmlns:a16="http://schemas.microsoft.com/office/drawing/2014/main" id="{2ED2C6A2-7685-4469-A234-5BD15AA436F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0" name="TextBox 9">
            <a:extLst>
              <a:ext uri="{FF2B5EF4-FFF2-40B4-BE49-F238E27FC236}">
                <a16:creationId xmlns:a16="http://schemas.microsoft.com/office/drawing/2014/main" id="{7E6466E8-6930-4D2E-9220-AE47CFFC194A}"/>
              </a:ext>
            </a:extLst>
          </p:cNvPr>
          <p:cNvSpPr txBox="1"/>
          <p:nvPr/>
        </p:nvSpPr>
        <p:spPr>
          <a:xfrm>
            <a:off x="8168618" y="3340584"/>
            <a:ext cx="288862" cy="343620"/>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y</a:t>
            </a:r>
          </a:p>
        </p:txBody>
      </p:sp>
      <p:sp>
        <p:nvSpPr>
          <p:cNvPr id="2" name="Textfeld 1">
            <a:extLst>
              <a:ext uri="{FF2B5EF4-FFF2-40B4-BE49-F238E27FC236}">
                <a16:creationId xmlns:a16="http://schemas.microsoft.com/office/drawing/2014/main" id="{A66C4E0E-7AD0-F918-605C-44D77F15A9BA}"/>
              </a:ext>
            </a:extLst>
          </p:cNvPr>
          <p:cNvSpPr txBox="1"/>
          <p:nvPr/>
        </p:nvSpPr>
        <p:spPr>
          <a:xfrm>
            <a:off x="4405738" y="3799042"/>
            <a:ext cx="4212843" cy="1448110"/>
          </a:xfrm>
          <a:prstGeom prst="rect">
            <a:avLst/>
          </a:prstGeom>
          <a:noFill/>
        </p:spPr>
        <p:txBody>
          <a:bodyPr wrap="square" rtlCol="0">
            <a:noAutofit/>
          </a:bodyPr>
          <a:lstStyle/>
          <a:p>
            <a:pPr marL="311079" indent="-311079">
              <a:buFont typeface="Arial" panose="020B0604020202020204" pitchFamily="34" charset="0"/>
              <a:buChar char="•"/>
            </a:pPr>
            <a:r>
              <a:rPr lang="en-US" sz="2177"/>
              <a:t>The LM-curve is the locus of all (</a:t>
            </a:r>
            <a:r>
              <a:rPr lang="en-US" sz="2177" dirty="0" err="1"/>
              <a:t>i,</a:t>
            </a:r>
            <a:r>
              <a:rPr lang="en-US" sz="2177" err="1"/>
              <a:t>y</a:t>
            </a:r>
            <a:r>
              <a:rPr lang="en-US" sz="2177"/>
              <a:t>)-combinations of money market equilibria</a:t>
            </a:r>
          </a:p>
          <a:p>
            <a:pPr marL="311079" indent="-311079">
              <a:buFont typeface="Arial" panose="020B0604020202020204" pitchFamily="34" charset="0"/>
              <a:buChar char="•"/>
            </a:pPr>
            <a:r>
              <a:rPr lang="en-US" sz="2177"/>
              <a:t>The LM-curve is increasing in </a:t>
            </a:r>
            <a:r>
              <a:rPr lang="en-US" sz="2177" dirty="0"/>
              <a:t>y</a:t>
            </a:r>
            <a:endParaRPr lang="de-DE" sz="2177" dirty="0"/>
          </a:p>
        </p:txBody>
      </p:sp>
      <p:sp>
        <p:nvSpPr>
          <p:cNvPr id="3" name="Rechteck 2">
            <a:extLst>
              <a:ext uri="{FF2B5EF4-FFF2-40B4-BE49-F238E27FC236}">
                <a16:creationId xmlns:a16="http://schemas.microsoft.com/office/drawing/2014/main" id="{3F200F2F-97F6-5513-24F5-58D2F8FC5283}"/>
              </a:ext>
            </a:extLst>
          </p:cNvPr>
          <p:cNvSpPr/>
          <p:nvPr/>
        </p:nvSpPr>
        <p:spPr>
          <a:xfrm>
            <a:off x="581628" y="3755966"/>
            <a:ext cx="3506088" cy="369332"/>
          </a:xfrm>
          <a:prstGeom prst="rect">
            <a:avLst/>
          </a:prstGeom>
        </p:spPr>
        <p:txBody>
          <a:bodyPr wrap="none">
            <a:spAutoFit/>
          </a:bodyPr>
          <a:lstStyle/>
          <a:p>
            <a:r>
              <a:rPr lang="en-US" b="1"/>
              <a:t>Equilibrium at the money market</a:t>
            </a:r>
            <a:endParaRPr lang="de-DE" b="1" dirty="0"/>
          </a:p>
        </p:txBody>
      </p:sp>
    </p:spTree>
    <p:extLst>
      <p:ext uri="{BB962C8B-B14F-4D97-AF65-F5344CB8AC3E}">
        <p14:creationId xmlns:p14="http://schemas.microsoft.com/office/powerpoint/2010/main" val="3561765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314670" y="55436"/>
            <a:ext cx="7598011" cy="744941"/>
          </a:xfrm>
          <a:prstGeom prst="rect">
            <a:avLst/>
          </a:prstGeom>
          <a:noFill/>
          <a:ln>
            <a:noFill/>
          </a:ln>
        </p:spPr>
        <p:txBody>
          <a:bodyPr lIns="81646" tIns="40823" rIns="81646" bIns="40823" anchor="ctr" anchorCtr="1"/>
          <a:lstStyle/>
          <a:p>
            <a:r>
              <a:rPr lang="de-DE" sz="2903" b="1"/>
              <a:t>Overall equilibrium</a:t>
            </a:r>
            <a:endParaRPr lang="de-DE" sz="2903" b="1" dirty="0"/>
          </a:p>
        </p:txBody>
      </p:sp>
      <p:cxnSp>
        <p:nvCxnSpPr>
          <p:cNvPr id="8" name="Straight Arrow Connector 6"/>
          <p:cNvCxnSpPr/>
          <p:nvPr/>
        </p:nvCxnSpPr>
        <p:spPr>
          <a:xfrm flipV="1">
            <a:off x="2271237" y="1174921"/>
            <a:ext cx="0" cy="356597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7"/>
          <p:cNvCxnSpPr/>
          <p:nvPr/>
        </p:nvCxnSpPr>
        <p:spPr>
          <a:xfrm>
            <a:off x="2271238" y="4740892"/>
            <a:ext cx="582933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1936593" y="1109596"/>
            <a:ext cx="232756" cy="343620"/>
          </a:xfrm>
          <a:prstGeom prst="rect">
            <a:avLst/>
          </a:prstGeom>
          <a:noFill/>
        </p:spPr>
        <p:txBody>
          <a:bodyPr wrap="none" rtlCol="0">
            <a:spAutoFit/>
          </a:bodyPr>
          <a:lstStyle/>
          <a:p>
            <a:r>
              <a:rPr lang="de-DE" sz="1633" dirty="0"/>
              <a:t>i</a:t>
            </a:r>
          </a:p>
        </p:txBody>
      </p:sp>
      <p:sp>
        <p:nvSpPr>
          <p:cNvPr id="11" name="Textfeld 10"/>
          <p:cNvSpPr txBox="1"/>
          <p:nvPr/>
        </p:nvSpPr>
        <p:spPr>
          <a:xfrm>
            <a:off x="7619811" y="4759330"/>
            <a:ext cx="287258" cy="343620"/>
          </a:xfrm>
          <a:prstGeom prst="rect">
            <a:avLst/>
          </a:prstGeom>
          <a:noFill/>
        </p:spPr>
        <p:txBody>
          <a:bodyPr wrap="none" rtlCol="0">
            <a:spAutoFit/>
          </a:bodyPr>
          <a:lstStyle/>
          <a:p>
            <a:r>
              <a:rPr lang="de-DE" sz="1633" dirty="0"/>
              <a:t>Y</a:t>
            </a:r>
          </a:p>
        </p:txBody>
      </p:sp>
      <p:cxnSp>
        <p:nvCxnSpPr>
          <p:cNvPr id="12" name="Gerade Verbindung 11"/>
          <p:cNvCxnSpPr/>
          <p:nvPr/>
        </p:nvCxnSpPr>
        <p:spPr>
          <a:xfrm flipV="1">
            <a:off x="3251103" y="1444648"/>
            <a:ext cx="3723488" cy="247389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Gerade Verbindung 12"/>
          <p:cNvCxnSpPr/>
          <p:nvPr/>
        </p:nvCxnSpPr>
        <p:spPr>
          <a:xfrm>
            <a:off x="3744105" y="1893488"/>
            <a:ext cx="2417001" cy="1865959"/>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Textfeld 13"/>
          <p:cNvSpPr txBox="1"/>
          <p:nvPr/>
        </p:nvSpPr>
        <p:spPr>
          <a:xfrm>
            <a:off x="5834485" y="3194971"/>
            <a:ext cx="1207382" cy="427361"/>
          </a:xfrm>
          <a:prstGeom prst="rect">
            <a:avLst/>
          </a:prstGeom>
          <a:noFill/>
        </p:spPr>
        <p:txBody>
          <a:bodyPr wrap="none" rtlCol="0">
            <a:spAutoFit/>
          </a:bodyPr>
          <a:lstStyle/>
          <a:p>
            <a:r>
              <a:rPr lang="de-DE" sz="2177" b="1"/>
              <a:t>IS-curve</a:t>
            </a:r>
            <a:endParaRPr lang="de-DE" sz="2177" b="1" dirty="0"/>
          </a:p>
        </p:txBody>
      </p:sp>
      <p:sp>
        <p:nvSpPr>
          <p:cNvPr id="16" name="Textfeld 15"/>
          <p:cNvSpPr txBox="1"/>
          <p:nvPr/>
        </p:nvSpPr>
        <p:spPr>
          <a:xfrm>
            <a:off x="6422404" y="978948"/>
            <a:ext cx="1391728" cy="427361"/>
          </a:xfrm>
          <a:prstGeom prst="rect">
            <a:avLst/>
          </a:prstGeom>
          <a:noFill/>
        </p:spPr>
        <p:txBody>
          <a:bodyPr wrap="none" rtlCol="0">
            <a:spAutoFit/>
          </a:bodyPr>
          <a:lstStyle/>
          <a:p>
            <a:r>
              <a:rPr lang="de-DE" sz="2177" b="1"/>
              <a:t>LM-curve</a:t>
            </a:r>
            <a:endParaRPr lang="de-DE" sz="2177" b="1" dirty="0"/>
          </a:p>
        </p:txBody>
      </p:sp>
      <p:sp>
        <p:nvSpPr>
          <p:cNvPr id="4" name="Textfeld 3"/>
          <p:cNvSpPr txBox="1"/>
          <p:nvPr/>
        </p:nvSpPr>
        <p:spPr>
          <a:xfrm>
            <a:off x="4836809" y="4759330"/>
            <a:ext cx="391454" cy="343620"/>
          </a:xfrm>
          <a:prstGeom prst="rect">
            <a:avLst/>
          </a:prstGeom>
          <a:noFill/>
        </p:spPr>
        <p:txBody>
          <a:bodyPr wrap="none" rtlCol="0">
            <a:spAutoFit/>
          </a:bodyPr>
          <a:lstStyle/>
          <a:p>
            <a:r>
              <a:rPr lang="de-DE" sz="1633" dirty="0"/>
              <a:t>Y*</a:t>
            </a:r>
          </a:p>
        </p:txBody>
      </p:sp>
      <p:sp>
        <p:nvSpPr>
          <p:cNvPr id="19" name="Textfeld 18"/>
          <p:cNvSpPr txBox="1"/>
          <p:nvPr/>
        </p:nvSpPr>
        <p:spPr>
          <a:xfrm>
            <a:off x="1991622" y="2668951"/>
            <a:ext cx="336952" cy="343620"/>
          </a:xfrm>
          <a:prstGeom prst="rect">
            <a:avLst/>
          </a:prstGeom>
          <a:noFill/>
        </p:spPr>
        <p:txBody>
          <a:bodyPr wrap="none" rtlCol="0">
            <a:spAutoFit/>
          </a:bodyPr>
          <a:lstStyle/>
          <a:p>
            <a:r>
              <a:rPr lang="de-DE" sz="1633" dirty="0"/>
              <a:t>i*</a:t>
            </a:r>
          </a:p>
        </p:txBody>
      </p:sp>
      <p:cxnSp>
        <p:nvCxnSpPr>
          <p:cNvPr id="21" name="Gerade Verbindung 20"/>
          <p:cNvCxnSpPr/>
          <p:nvPr/>
        </p:nvCxnSpPr>
        <p:spPr>
          <a:xfrm flipH="1">
            <a:off x="2271237" y="2826468"/>
            <a:ext cx="2681368"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p:nvCxnSpPr>
        <p:spPr>
          <a:xfrm>
            <a:off x="4952606" y="2808030"/>
            <a:ext cx="0" cy="1932863"/>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4" name="Textfeld 23"/>
          <p:cNvSpPr txBox="1"/>
          <p:nvPr/>
        </p:nvSpPr>
        <p:spPr>
          <a:xfrm>
            <a:off x="63549" y="5523952"/>
            <a:ext cx="8723607" cy="1097416"/>
          </a:xfrm>
          <a:prstGeom prst="rect">
            <a:avLst/>
          </a:prstGeom>
          <a:noFill/>
        </p:spPr>
        <p:txBody>
          <a:bodyPr wrap="none" rtlCol="0">
            <a:spAutoFit/>
          </a:bodyPr>
          <a:lstStyle/>
          <a:p>
            <a:r>
              <a:rPr lang="de-DE" sz="2177" b="1"/>
              <a:t>The Intersection of </a:t>
            </a:r>
            <a:r>
              <a:rPr lang="de-DE" sz="2177" b="1" dirty="0"/>
              <a:t>LM- </a:t>
            </a:r>
            <a:r>
              <a:rPr lang="de-DE" sz="2177" b="1"/>
              <a:t>und IS-curve is the overall equilibrium</a:t>
            </a:r>
            <a:endParaRPr lang="de-DE" sz="2177" b="1" dirty="0"/>
          </a:p>
          <a:p>
            <a:endParaRPr lang="de-DE" sz="2177" b="1" dirty="0"/>
          </a:p>
          <a:p>
            <a:r>
              <a:rPr lang="de-DE" sz="2177" b="1" dirty="0"/>
              <a:t>→</a:t>
            </a:r>
            <a:r>
              <a:rPr lang="de-DE" sz="2177" b="1"/>
              <a:t>	money and commodity market are simultanously in equilibrium</a:t>
            </a:r>
            <a:endParaRPr lang="de-DE" sz="2177" b="1" dirty="0"/>
          </a:p>
        </p:txBody>
      </p:sp>
      <p:sp>
        <p:nvSpPr>
          <p:cNvPr id="25" name="Rechteck 24"/>
          <p:cNvSpPr/>
          <p:nvPr/>
        </p:nvSpPr>
        <p:spPr>
          <a:xfrm>
            <a:off x="23876" y="5469469"/>
            <a:ext cx="8841732" cy="13064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p>
        </p:txBody>
      </p:sp>
      <p:sp>
        <p:nvSpPr>
          <p:cNvPr id="20" name="Rechteck 19">
            <a:extLst>
              <a:ext uri="{FF2B5EF4-FFF2-40B4-BE49-F238E27FC236}">
                <a16:creationId xmlns:a16="http://schemas.microsoft.com/office/drawing/2014/main" id="{53E181B1-00D2-4DA3-A5CD-7CC3868784D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690650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7653" y="672525"/>
            <a:ext cx="8567868" cy="5792821"/>
          </a:xfrm>
          <a:prstGeom prst="rect">
            <a:avLst/>
          </a:prstGeom>
          <a:noFill/>
        </p:spPr>
        <p:txBody>
          <a:bodyPr wrap="square" rtlCol="0">
            <a:noAutofit/>
          </a:bodyPr>
          <a:lstStyle/>
          <a:p>
            <a:pPr lvl="0" hangingPunct="0"/>
            <a:r>
              <a:rPr lang="de-DE" sz="2400" dirty="0">
                <a:latin typeface="Times New Roman" pitchFamily="18"/>
                <a:ea typeface="Droid Sans Fallback" pitchFamily="2"/>
                <a:cs typeface="Lohit Hindi" pitchFamily="2"/>
              </a:rPr>
              <a:t>C(Y)=C</a:t>
            </a:r>
            <a:r>
              <a:rPr lang="de-DE" sz="2400" baseline="-33000" dirty="0">
                <a:latin typeface="Times New Roman" pitchFamily="18"/>
                <a:ea typeface="Droid Sans Fallback" pitchFamily="2"/>
                <a:cs typeface="Lohit Hindi" pitchFamily="2"/>
              </a:rPr>
              <a:t>0</a:t>
            </a:r>
            <a:r>
              <a:rPr lang="de-DE" sz="2400" dirty="0">
                <a:latin typeface="Times New Roman" pitchFamily="18"/>
                <a:ea typeface="Droid Sans Fallback" pitchFamily="2"/>
                <a:cs typeface="Lohit Hindi" pitchFamily="2"/>
              </a:rPr>
              <a:t>+c</a:t>
            </a:r>
            <a:r>
              <a:rPr lang="de-DE" sz="2400" baseline="-33000" dirty="0">
                <a:latin typeface="Times New Roman" pitchFamily="18"/>
                <a:ea typeface="Droid Sans Fallback" pitchFamily="2"/>
                <a:cs typeface="Lohit Hindi" pitchFamily="2"/>
              </a:rPr>
              <a:t>y</a:t>
            </a:r>
            <a:r>
              <a:rPr lang="de-DE" sz="2400" dirty="0">
                <a:latin typeface="Times New Roman" pitchFamily="18"/>
                <a:ea typeface="Arial" pitchFamily="34"/>
                <a:cs typeface="Arial" pitchFamily="34"/>
              </a:rPr>
              <a:t>∙Y=50+0,8Y</a:t>
            </a:r>
          </a:p>
          <a:p>
            <a:pPr lvl="0" hangingPunct="0"/>
            <a:endParaRPr lang="de-DE" sz="2400" dirty="0">
              <a:latin typeface="Times New Roman" pitchFamily="18"/>
              <a:ea typeface="Arial" pitchFamily="34"/>
              <a:cs typeface="Arial" pitchFamily="34"/>
            </a:endParaRPr>
          </a:p>
          <a:p>
            <a:pPr lvl="0" hangingPunct="0"/>
            <a:r>
              <a:rPr lang="de-DE" sz="2400" dirty="0">
                <a:latin typeface="Times New Roman" pitchFamily="18"/>
                <a:ea typeface="Arial" pitchFamily="34"/>
                <a:cs typeface="Arial" pitchFamily="34"/>
              </a:rPr>
              <a:t>I(i)=I</a:t>
            </a:r>
            <a:r>
              <a:rPr lang="de-DE" sz="2400" baseline="-33000" dirty="0">
                <a:latin typeface="Times New Roman" pitchFamily="18"/>
                <a:ea typeface="Arial" pitchFamily="34"/>
                <a:cs typeface="Arial" pitchFamily="34"/>
              </a:rPr>
              <a:t>0</a:t>
            </a:r>
            <a:r>
              <a:rPr lang="de-DE" sz="2400" dirty="0">
                <a:latin typeface="Times New Roman" pitchFamily="18"/>
                <a:ea typeface="Arial" pitchFamily="34"/>
                <a:cs typeface="Arial" pitchFamily="34"/>
              </a:rPr>
              <a:t>+i</a:t>
            </a:r>
            <a:r>
              <a:rPr lang="de-DE" sz="2400" baseline="-33000" dirty="0">
                <a:latin typeface="Times New Roman" pitchFamily="18"/>
                <a:ea typeface="Arial" pitchFamily="34"/>
                <a:cs typeface="Arial" pitchFamily="34"/>
              </a:rPr>
              <a:t>i</a:t>
            </a:r>
            <a:r>
              <a:rPr lang="de-DE" sz="2400" dirty="0">
                <a:latin typeface="Times New Roman" pitchFamily="18"/>
                <a:ea typeface="Arial" pitchFamily="34"/>
                <a:cs typeface="Arial" pitchFamily="34"/>
              </a:rPr>
              <a:t>∙i=30-300i</a:t>
            </a:r>
          </a:p>
          <a:p>
            <a:pPr lvl="0" hangingPunct="0"/>
            <a:endParaRPr lang="de-DE" sz="2400" dirty="0">
              <a:latin typeface="Times New Roman" pitchFamily="18"/>
              <a:ea typeface="Arial" pitchFamily="34"/>
              <a:cs typeface="Arial" pitchFamily="34"/>
            </a:endParaRPr>
          </a:p>
          <a:p>
            <a:pPr lvl="0" hangingPunct="0"/>
            <a:r>
              <a:rPr lang="de-DE" sz="2400" dirty="0">
                <a:latin typeface="Times New Roman" pitchFamily="18"/>
                <a:ea typeface="Arial" pitchFamily="34"/>
                <a:cs typeface="Arial" pitchFamily="34"/>
              </a:rPr>
              <a:t>G=20</a:t>
            </a:r>
          </a:p>
          <a:p>
            <a:pPr lvl="0" hangingPunct="0"/>
            <a:endParaRPr lang="de-DE" sz="2400" dirty="0">
              <a:latin typeface="Times New Roman" pitchFamily="18"/>
              <a:ea typeface="Arial" pitchFamily="34"/>
              <a:cs typeface="Arial" pitchFamily="34"/>
            </a:endParaRPr>
          </a:p>
          <a:p>
            <a:pPr lvl="0" hangingPunct="0"/>
            <a:r>
              <a:rPr lang="de-DE" sz="2400" dirty="0">
                <a:latin typeface="Times New Roman" pitchFamily="18"/>
                <a:ea typeface="Arial Unicode MS" pitchFamily="34"/>
                <a:cs typeface="Arial Unicode MS" pitchFamily="34"/>
              </a:rPr>
              <a:t>L(</a:t>
            </a:r>
            <a:r>
              <a:rPr lang="de-DE" sz="2400" dirty="0" err="1">
                <a:latin typeface="Times New Roman" pitchFamily="18"/>
                <a:ea typeface="Arial Unicode MS" pitchFamily="34"/>
                <a:cs typeface="Arial Unicode MS" pitchFamily="34"/>
              </a:rPr>
              <a:t>Y,r</a:t>
            </a:r>
            <a:r>
              <a:rPr lang="de-DE" sz="2400" dirty="0">
                <a:latin typeface="Times New Roman" pitchFamily="18"/>
                <a:ea typeface="Arial Unicode MS" pitchFamily="34"/>
                <a:cs typeface="Arial Unicode MS" pitchFamily="34"/>
              </a:rPr>
              <a:t>)=</a:t>
            </a:r>
            <a:r>
              <a:rPr lang="de-DE" sz="2400" dirty="0" err="1">
                <a:latin typeface="Times New Roman" pitchFamily="18"/>
                <a:ea typeface="Arial Unicode MS" pitchFamily="34"/>
                <a:cs typeface="Arial Unicode MS" pitchFamily="34"/>
              </a:rPr>
              <a:t>l</a:t>
            </a:r>
            <a:r>
              <a:rPr lang="de-DE" sz="2400" baseline="-33000" dirty="0" err="1">
                <a:latin typeface="Times New Roman" pitchFamily="18"/>
                <a:ea typeface="Arial Unicode MS" pitchFamily="34"/>
                <a:cs typeface="Arial Unicode MS" pitchFamily="34"/>
              </a:rPr>
              <a:t>y</a:t>
            </a:r>
            <a:r>
              <a:rPr lang="de-DE" sz="2400" dirty="0" err="1">
                <a:latin typeface="Times New Roman" pitchFamily="18"/>
                <a:ea typeface="Arial" pitchFamily="34"/>
                <a:cs typeface="Arial" pitchFamily="34"/>
              </a:rPr>
              <a:t>∙Y+l</a:t>
            </a:r>
            <a:r>
              <a:rPr lang="de-DE" sz="2400" baseline="-33000" dirty="0" err="1">
                <a:latin typeface="Times New Roman" pitchFamily="18"/>
                <a:ea typeface="Arial" pitchFamily="34"/>
                <a:cs typeface="Arial" pitchFamily="34"/>
              </a:rPr>
              <a:t>i</a:t>
            </a:r>
            <a:r>
              <a:rPr lang="de-DE" sz="2400" dirty="0" err="1">
                <a:latin typeface="Times New Roman" pitchFamily="18"/>
                <a:ea typeface="Arial" pitchFamily="34"/>
                <a:cs typeface="Arial" pitchFamily="34"/>
              </a:rPr>
              <a:t>∙i</a:t>
            </a:r>
            <a:r>
              <a:rPr lang="de-DE" sz="2400" dirty="0">
                <a:latin typeface="Times New Roman" pitchFamily="18"/>
                <a:ea typeface="Arial" pitchFamily="34"/>
                <a:cs typeface="Arial" pitchFamily="34"/>
              </a:rPr>
              <a:t>=0,5Y – 250i</a:t>
            </a:r>
          </a:p>
          <a:p>
            <a:pPr lvl="0" hangingPunct="0"/>
            <a:endParaRPr lang="de-DE" sz="2400" dirty="0">
              <a:latin typeface="Times New Roman" pitchFamily="18"/>
              <a:ea typeface="Arial" pitchFamily="34"/>
              <a:cs typeface="Arial" pitchFamily="34"/>
            </a:endParaRPr>
          </a:p>
          <a:p>
            <a:pPr lvl="0" hangingPunct="0"/>
            <a:r>
              <a:rPr lang="de-DE" sz="2400" dirty="0">
                <a:latin typeface="Times New Roman" pitchFamily="18"/>
                <a:ea typeface="Arial" pitchFamily="34"/>
                <a:cs typeface="Arial" pitchFamily="34"/>
              </a:rPr>
              <a:t>M=400		p=2 </a:t>
            </a:r>
          </a:p>
          <a:p>
            <a:pPr lvl="0" hangingPunct="0"/>
            <a:endParaRPr lang="de-DE" sz="2400" dirty="0">
              <a:latin typeface="Times New Roman" pitchFamily="18"/>
              <a:ea typeface="Arial" pitchFamily="34"/>
              <a:cs typeface="Arial" pitchFamily="34"/>
            </a:endParaRPr>
          </a:p>
          <a:p>
            <a:pPr lvl="0" hangingPunct="0"/>
            <a:endParaRPr lang="de-DE" sz="2400" dirty="0">
              <a:latin typeface="Times New Roman" pitchFamily="18"/>
              <a:ea typeface="Arial" pitchFamily="34"/>
              <a:cs typeface="Arial" pitchFamily="34"/>
            </a:endParaRPr>
          </a:p>
          <a:p>
            <a:pPr marL="457200" lvl="0" indent="-457200" hangingPunct="0">
              <a:buFont typeface="+mj-lt"/>
              <a:buAutoNum type="alphaLcParenR"/>
            </a:pPr>
            <a:r>
              <a:rPr lang="de-DE" sz="2000">
                <a:latin typeface="Times New Roman" pitchFamily="18"/>
                <a:ea typeface="Arial" pitchFamily="34"/>
                <a:cs typeface="Arial" pitchFamily="34"/>
              </a:rPr>
              <a:t>Determine the IS-Kurve</a:t>
            </a:r>
            <a:endParaRPr lang="de-DE" sz="2000" dirty="0">
              <a:latin typeface="Times New Roman" pitchFamily="18"/>
              <a:ea typeface="Arial" pitchFamily="34"/>
              <a:cs typeface="Arial" pitchFamily="34"/>
            </a:endParaRPr>
          </a:p>
          <a:p>
            <a:pPr marL="457200" indent="-457200" hangingPunct="0">
              <a:buFont typeface="+mj-lt"/>
              <a:buAutoNum type="alphaLcParenR"/>
            </a:pPr>
            <a:r>
              <a:rPr lang="de-DE" sz="2000">
                <a:latin typeface="Times New Roman" pitchFamily="18"/>
                <a:ea typeface="Arial" pitchFamily="34"/>
                <a:cs typeface="Arial" pitchFamily="34"/>
              </a:rPr>
              <a:t>Determine the LM-Kurve</a:t>
            </a:r>
            <a:endParaRPr lang="de-DE" sz="2000" dirty="0">
              <a:latin typeface="Times New Roman" pitchFamily="18"/>
              <a:ea typeface="Arial" pitchFamily="34"/>
              <a:cs typeface="Arial" pitchFamily="34"/>
            </a:endParaRPr>
          </a:p>
          <a:p>
            <a:pPr marL="457200" indent="-457200" hangingPunct="0">
              <a:buFont typeface="+mj-lt"/>
              <a:buAutoNum type="alphaLcParenR"/>
            </a:pPr>
            <a:r>
              <a:rPr lang="de-DE" sz="2000">
                <a:latin typeface="Times New Roman" pitchFamily="18"/>
                <a:ea typeface="Arial" pitchFamily="34"/>
                <a:cs typeface="Arial" pitchFamily="34"/>
              </a:rPr>
              <a:t>Determine the simultanous equilibrium at the money and commidity market with equilibrium interest rate </a:t>
            </a:r>
            <a:r>
              <a:rPr lang="de-DE" sz="2000" dirty="0">
                <a:latin typeface="Times New Roman" pitchFamily="18"/>
                <a:ea typeface="Arial" pitchFamily="34"/>
                <a:cs typeface="Arial" pitchFamily="34"/>
              </a:rPr>
              <a:t>i</a:t>
            </a:r>
            <a:r>
              <a:rPr lang="de-DE" sz="2000">
                <a:latin typeface="Times New Roman" pitchFamily="18"/>
                <a:ea typeface="Arial" pitchFamily="34"/>
                <a:cs typeface="Arial" pitchFamily="34"/>
              </a:rPr>
              <a:t>* and income </a:t>
            </a:r>
            <a:r>
              <a:rPr lang="de-DE" sz="2000" dirty="0">
                <a:latin typeface="Times New Roman" pitchFamily="18"/>
                <a:ea typeface="Arial" pitchFamily="34"/>
                <a:cs typeface="Arial" pitchFamily="34"/>
              </a:rPr>
              <a:t>Y*</a:t>
            </a:r>
          </a:p>
        </p:txBody>
      </p:sp>
      <p:sp>
        <p:nvSpPr>
          <p:cNvPr id="3" name="TextShape 2"/>
          <p:cNvSpPr txBox="1"/>
          <p:nvPr/>
        </p:nvSpPr>
        <p:spPr>
          <a:xfrm>
            <a:off x="2314670" y="55436"/>
            <a:ext cx="7598011" cy="744941"/>
          </a:xfrm>
          <a:prstGeom prst="rect">
            <a:avLst/>
          </a:prstGeom>
          <a:noFill/>
          <a:ln>
            <a:noFill/>
          </a:ln>
        </p:spPr>
        <p:txBody>
          <a:bodyPr lIns="81646" tIns="40823" rIns="81646" bIns="40823" anchor="ctr" anchorCtr="1"/>
          <a:lstStyle/>
          <a:p>
            <a:r>
              <a:rPr lang="de-DE" sz="2903" b="1"/>
              <a:t>Example</a:t>
            </a:r>
            <a:endParaRPr lang="de-DE" sz="2903" b="1" dirty="0"/>
          </a:p>
        </p:txBody>
      </p:sp>
      <p:sp>
        <p:nvSpPr>
          <p:cNvPr id="4" name="Rechteck 3">
            <a:extLst>
              <a:ext uri="{FF2B5EF4-FFF2-40B4-BE49-F238E27FC236}">
                <a16:creationId xmlns:a16="http://schemas.microsoft.com/office/drawing/2014/main" id="{B1A8277C-6542-4FA4-BAE0-354C3E88581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369407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313429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Gerade Verbindung mit Pfeil 17"/>
          <p:cNvCxnSpPr/>
          <p:nvPr/>
        </p:nvCxnSpPr>
        <p:spPr>
          <a:xfrm flipV="1">
            <a:off x="1270218" y="739456"/>
            <a:ext cx="0" cy="255889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TextShape 2"/>
          <p:cNvSpPr txBox="1"/>
          <p:nvPr/>
        </p:nvSpPr>
        <p:spPr>
          <a:xfrm>
            <a:off x="363084" y="-991"/>
            <a:ext cx="5238725" cy="532585"/>
          </a:xfrm>
          <a:prstGeom prst="rect">
            <a:avLst/>
          </a:prstGeom>
          <a:noFill/>
          <a:ln>
            <a:noFill/>
          </a:ln>
        </p:spPr>
        <p:txBody>
          <a:bodyPr lIns="81646" tIns="40823" rIns="81646" bIns="40823" anchor="ctr" anchorCtr="1"/>
          <a:lstStyle/>
          <a:p>
            <a:r>
              <a:rPr lang="de-DE" sz="2400" b="1"/>
              <a:t>Fiscal policy in the IS-LM-Model</a:t>
            </a:r>
            <a:endParaRPr lang="de-DE" sz="2400" b="1" dirty="0"/>
          </a:p>
        </p:txBody>
      </p:sp>
      <p:cxnSp>
        <p:nvCxnSpPr>
          <p:cNvPr id="25" name="Gerade Verbindung mit Pfeil 24"/>
          <p:cNvCxnSpPr/>
          <p:nvPr/>
        </p:nvCxnSpPr>
        <p:spPr>
          <a:xfrm>
            <a:off x="1270218" y="3298351"/>
            <a:ext cx="3781207"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Gerade Verbindung mit Pfeil 26"/>
          <p:cNvCxnSpPr/>
          <p:nvPr/>
        </p:nvCxnSpPr>
        <p:spPr>
          <a:xfrm flipV="1">
            <a:off x="1270218" y="3744376"/>
            <a:ext cx="0" cy="255889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Gerade Verbindung mit Pfeil 27"/>
          <p:cNvCxnSpPr/>
          <p:nvPr/>
        </p:nvCxnSpPr>
        <p:spPr>
          <a:xfrm>
            <a:off x="1270218" y="6303271"/>
            <a:ext cx="3781207"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p:nvCxnSpPr>
        <p:spPr>
          <a:xfrm flipV="1">
            <a:off x="1270218" y="1011999"/>
            <a:ext cx="2417001" cy="2286352"/>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Gerade Verbindung 25"/>
          <p:cNvCxnSpPr/>
          <p:nvPr/>
        </p:nvCxnSpPr>
        <p:spPr>
          <a:xfrm flipV="1">
            <a:off x="1270218" y="2018904"/>
            <a:ext cx="3222735" cy="822177"/>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Gerade Verbindung 38"/>
          <p:cNvCxnSpPr/>
          <p:nvPr/>
        </p:nvCxnSpPr>
        <p:spPr>
          <a:xfrm>
            <a:off x="1923461" y="2710432"/>
            <a:ext cx="0" cy="356580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35" name="Textfeld 34"/>
          <p:cNvSpPr txBox="1"/>
          <p:nvPr/>
        </p:nvSpPr>
        <p:spPr>
          <a:xfrm>
            <a:off x="4529711" y="1861215"/>
            <a:ext cx="678391"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D</a:t>
            </a:r>
            <a:r>
              <a:rPr lang="de-DE" dirty="0"/>
              <a:t>(G)</a:t>
            </a:r>
          </a:p>
        </p:txBody>
      </p:sp>
      <p:sp>
        <p:nvSpPr>
          <p:cNvPr id="36" name="Textfeld 35"/>
          <p:cNvSpPr txBox="1"/>
          <p:nvPr/>
        </p:nvSpPr>
        <p:spPr>
          <a:xfrm>
            <a:off x="939935" y="685377"/>
            <a:ext cx="391454"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D</a:t>
            </a:r>
            <a:endParaRPr lang="de-DE" sz="1633" dirty="0"/>
          </a:p>
        </p:txBody>
      </p:sp>
      <p:sp>
        <p:nvSpPr>
          <p:cNvPr id="38" name="Textfeld 37"/>
          <p:cNvSpPr txBox="1"/>
          <p:nvPr/>
        </p:nvSpPr>
        <p:spPr>
          <a:xfrm>
            <a:off x="4732409" y="3363676"/>
            <a:ext cx="287258" cy="343620"/>
          </a:xfrm>
          <a:prstGeom prst="rect">
            <a:avLst/>
          </a:prstGeom>
          <a:noFill/>
        </p:spPr>
        <p:txBody>
          <a:bodyPr wrap="none" rtlCol="0">
            <a:spAutoFit/>
          </a:bodyPr>
          <a:lstStyle/>
          <a:p>
            <a:r>
              <a:rPr lang="de-DE" sz="1633" dirty="0"/>
              <a:t>Y</a:t>
            </a:r>
          </a:p>
        </p:txBody>
      </p:sp>
      <p:sp>
        <p:nvSpPr>
          <p:cNvPr id="40" name="Textfeld 39"/>
          <p:cNvSpPr txBox="1"/>
          <p:nvPr/>
        </p:nvSpPr>
        <p:spPr>
          <a:xfrm>
            <a:off x="1008921" y="3755622"/>
            <a:ext cx="232756" cy="343620"/>
          </a:xfrm>
          <a:prstGeom prst="rect">
            <a:avLst/>
          </a:prstGeom>
          <a:noFill/>
        </p:spPr>
        <p:txBody>
          <a:bodyPr wrap="none" rtlCol="0">
            <a:spAutoFit/>
          </a:bodyPr>
          <a:lstStyle/>
          <a:p>
            <a:r>
              <a:rPr lang="de-DE" sz="1633" dirty="0"/>
              <a:t>i</a:t>
            </a:r>
          </a:p>
        </p:txBody>
      </p:sp>
      <p:sp>
        <p:nvSpPr>
          <p:cNvPr id="48" name="Textfeld 47"/>
          <p:cNvSpPr txBox="1"/>
          <p:nvPr/>
        </p:nvSpPr>
        <p:spPr>
          <a:xfrm>
            <a:off x="4732409" y="6360166"/>
            <a:ext cx="287258" cy="343620"/>
          </a:xfrm>
          <a:prstGeom prst="rect">
            <a:avLst/>
          </a:prstGeom>
          <a:noFill/>
        </p:spPr>
        <p:txBody>
          <a:bodyPr wrap="none" rtlCol="0">
            <a:spAutoFit/>
          </a:bodyPr>
          <a:lstStyle/>
          <a:p>
            <a:r>
              <a:rPr lang="de-DE" sz="1633" dirty="0"/>
              <a:t>Y</a:t>
            </a:r>
          </a:p>
        </p:txBody>
      </p:sp>
      <p:sp>
        <p:nvSpPr>
          <p:cNvPr id="51" name="Textfeld 50"/>
          <p:cNvSpPr txBox="1"/>
          <p:nvPr/>
        </p:nvSpPr>
        <p:spPr>
          <a:xfrm>
            <a:off x="943596" y="4147568"/>
            <a:ext cx="303288" cy="343620"/>
          </a:xfrm>
          <a:prstGeom prst="rect">
            <a:avLst/>
          </a:prstGeom>
          <a:noFill/>
        </p:spPr>
        <p:txBody>
          <a:bodyPr wrap="none" rtlCol="0">
            <a:spAutoFit/>
          </a:bodyPr>
          <a:lstStyle/>
          <a:p>
            <a:r>
              <a:rPr lang="de-DE" sz="1633" dirty="0"/>
              <a:t>i</a:t>
            </a:r>
            <a:r>
              <a:rPr lang="de-DE" sz="1633" baseline="-25000" dirty="0"/>
              <a:t>1</a:t>
            </a:r>
            <a:endParaRPr lang="de-DE" sz="1633" dirty="0"/>
          </a:p>
        </p:txBody>
      </p:sp>
      <p:cxnSp>
        <p:nvCxnSpPr>
          <p:cNvPr id="50" name="Gerade Verbindung 49"/>
          <p:cNvCxnSpPr/>
          <p:nvPr/>
        </p:nvCxnSpPr>
        <p:spPr>
          <a:xfrm>
            <a:off x="1596840" y="4103967"/>
            <a:ext cx="2417001" cy="1865959"/>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53" name="Textfeld 52"/>
          <p:cNvSpPr txBox="1"/>
          <p:nvPr/>
        </p:nvSpPr>
        <p:spPr>
          <a:xfrm>
            <a:off x="3702471" y="5890256"/>
            <a:ext cx="740908" cy="427361"/>
          </a:xfrm>
          <a:prstGeom prst="rect">
            <a:avLst/>
          </a:prstGeom>
          <a:noFill/>
        </p:spPr>
        <p:txBody>
          <a:bodyPr wrap="none" rtlCol="0">
            <a:spAutoFit/>
          </a:bodyPr>
          <a:lstStyle/>
          <a:p>
            <a:r>
              <a:rPr lang="de-DE" sz="2177" b="1" dirty="0"/>
              <a:t>IS(G)</a:t>
            </a:r>
          </a:p>
        </p:txBody>
      </p:sp>
      <p:sp>
        <p:nvSpPr>
          <p:cNvPr id="58" name="Textfeld 57"/>
          <p:cNvSpPr txBox="1"/>
          <p:nvPr/>
        </p:nvSpPr>
        <p:spPr>
          <a:xfrm>
            <a:off x="3948517" y="2702003"/>
            <a:ext cx="779381" cy="369332"/>
          </a:xfrm>
          <a:prstGeom prst="rect">
            <a:avLst/>
          </a:prstGeom>
          <a:noFill/>
        </p:spPr>
        <p:txBody>
          <a:bodyPr wrap="none" rtlCol="0">
            <a:spAutoFit/>
          </a:bodyPr>
          <a:lstStyle/>
          <a:p>
            <a:r>
              <a:rPr lang="de-DE" dirty="0">
                <a:solidFill>
                  <a:prstClr val="black"/>
                </a:solidFill>
                <a:latin typeface="Arial" panose="020B0604020202020204" pitchFamily="34" charset="0"/>
                <a:cs typeface="Arial" panose="020B0604020202020204" pitchFamily="34" charset="0"/>
              </a:rPr>
              <a:t>∆G </a:t>
            </a:r>
            <a:r>
              <a:rPr lang="de-DE" sz="1633" dirty="0"/>
              <a:t>&gt;0</a:t>
            </a:r>
          </a:p>
        </p:txBody>
      </p:sp>
      <p:cxnSp>
        <p:nvCxnSpPr>
          <p:cNvPr id="66" name="Gerade Verbindung 65"/>
          <p:cNvCxnSpPr/>
          <p:nvPr/>
        </p:nvCxnSpPr>
        <p:spPr>
          <a:xfrm flipH="1">
            <a:off x="1270218" y="4343541"/>
            <a:ext cx="653244"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69" name="Textfeld 68"/>
          <p:cNvSpPr txBox="1"/>
          <p:nvPr/>
        </p:nvSpPr>
        <p:spPr>
          <a:xfrm>
            <a:off x="7634924" y="2028741"/>
            <a:ext cx="184731" cy="343620"/>
          </a:xfrm>
          <a:prstGeom prst="rect">
            <a:avLst/>
          </a:prstGeom>
          <a:noFill/>
        </p:spPr>
        <p:txBody>
          <a:bodyPr wrap="none" rtlCol="0">
            <a:spAutoFit/>
          </a:bodyPr>
          <a:lstStyle/>
          <a:p>
            <a:endParaRPr lang="de-DE" sz="1633" dirty="0"/>
          </a:p>
        </p:txBody>
      </p:sp>
      <p:sp>
        <p:nvSpPr>
          <p:cNvPr id="70" name="Textfeld 69"/>
          <p:cNvSpPr txBox="1"/>
          <p:nvPr/>
        </p:nvSpPr>
        <p:spPr>
          <a:xfrm>
            <a:off x="3477059" y="750702"/>
            <a:ext cx="598241"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D</a:t>
            </a:r>
            <a:r>
              <a:rPr lang="de-DE" sz="1633" dirty="0"/>
              <a:t>=Y</a:t>
            </a:r>
          </a:p>
        </p:txBody>
      </p:sp>
      <p:sp>
        <p:nvSpPr>
          <p:cNvPr id="41" name="Textfeld 40"/>
          <p:cNvSpPr txBox="1"/>
          <p:nvPr/>
        </p:nvSpPr>
        <p:spPr>
          <a:xfrm>
            <a:off x="98155" y="2637525"/>
            <a:ext cx="952545" cy="388001"/>
          </a:xfrm>
          <a:prstGeom prst="rect">
            <a:avLst/>
          </a:prstGeom>
          <a:noFill/>
        </p:spPr>
        <p:txBody>
          <a:bodyPr wrap="square" rtlCol="0">
            <a:noAutofit/>
          </a:bodyPr>
          <a:lstStyle/>
          <a:p>
            <a:pPr lvl="0">
              <a:lnSpc>
                <a:spcPct val="140000"/>
              </a:lnSpc>
              <a:spcBef>
                <a:spcPct val="20000"/>
              </a:spcBef>
            </a:pPr>
            <a:r>
              <a:rPr lang="de-DE" sz="1200" dirty="0">
                <a:solidFill>
                  <a:prstClr val="black"/>
                </a:solidFill>
                <a:latin typeface="Arial" panose="020B0604020202020204" pitchFamily="34" charset="0"/>
                <a:cs typeface="Arial" panose="020B0604020202020204" pitchFamily="34" charset="0"/>
              </a:rPr>
              <a:t>C</a:t>
            </a:r>
            <a:r>
              <a:rPr lang="de-DE" sz="1200" baseline="-25000" dirty="0">
                <a:solidFill>
                  <a:prstClr val="black"/>
                </a:solidFill>
                <a:latin typeface="Arial" panose="020B0604020202020204" pitchFamily="34" charset="0"/>
                <a:cs typeface="Arial" panose="020B0604020202020204" pitchFamily="34" charset="0"/>
              </a:rPr>
              <a:t>0</a:t>
            </a:r>
            <a:r>
              <a:rPr lang="de-DE" sz="1200" dirty="0">
                <a:solidFill>
                  <a:prstClr val="black"/>
                </a:solidFill>
                <a:latin typeface="Arial" panose="020B0604020202020204" pitchFamily="34" charset="0"/>
                <a:cs typeface="Arial" panose="020B0604020202020204" pitchFamily="34" charset="0"/>
              </a:rPr>
              <a:t>+I(i</a:t>
            </a:r>
            <a:r>
              <a:rPr lang="de-DE" sz="1200" baseline="-25000" dirty="0">
                <a:solidFill>
                  <a:prstClr val="black"/>
                </a:solidFill>
                <a:latin typeface="Arial" panose="020B0604020202020204" pitchFamily="34" charset="0"/>
                <a:cs typeface="Arial" panose="020B0604020202020204" pitchFamily="34" charset="0"/>
              </a:rPr>
              <a:t>1</a:t>
            </a:r>
            <a:r>
              <a:rPr lang="de-DE" sz="1200" dirty="0">
                <a:solidFill>
                  <a:prstClr val="black"/>
                </a:solidFill>
                <a:latin typeface="Arial" panose="020B0604020202020204" pitchFamily="34" charset="0"/>
                <a:cs typeface="Arial" panose="020B0604020202020204" pitchFamily="34" charset="0"/>
              </a:rPr>
              <a:t>)+G</a:t>
            </a:r>
            <a:endParaRPr lang="en-US" sz="1996" dirty="0">
              <a:solidFill>
                <a:prstClr val="black"/>
              </a:solidFill>
              <a:latin typeface="Arial" panose="020B0604020202020204" pitchFamily="34" charset="0"/>
              <a:cs typeface="Arial" panose="020B0604020202020204" pitchFamily="34" charset="0"/>
            </a:endParaRPr>
          </a:p>
          <a:p>
            <a:endParaRPr lang="de-DE" sz="2540" dirty="0"/>
          </a:p>
          <a:p>
            <a:endParaRPr lang="de-DE" sz="2540" dirty="0"/>
          </a:p>
        </p:txBody>
      </p:sp>
      <p:sp>
        <p:nvSpPr>
          <p:cNvPr id="55" name="Textfeld 54"/>
          <p:cNvSpPr txBox="1"/>
          <p:nvPr/>
        </p:nvSpPr>
        <p:spPr>
          <a:xfrm>
            <a:off x="1575186" y="6324416"/>
            <a:ext cx="739305"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a:t>
            </a:r>
            <a:r>
              <a:rPr lang="de-DE" baseline="-25000" dirty="0"/>
              <a:t>1</a:t>
            </a:r>
            <a:r>
              <a:rPr lang="de-DE" dirty="0">
                <a:solidFill>
                  <a:srgbClr val="000000"/>
                </a:solidFill>
              </a:rPr>
              <a:t>(</a:t>
            </a:r>
            <a:r>
              <a:rPr lang="de-DE" dirty="0"/>
              <a:t>G</a:t>
            </a:r>
            <a:r>
              <a:rPr lang="de-DE" dirty="0">
                <a:solidFill>
                  <a:srgbClr val="000000"/>
                </a:solidFill>
              </a:rPr>
              <a:t>)</a:t>
            </a:r>
            <a:endParaRPr lang="de-DE" dirty="0"/>
          </a:p>
        </p:txBody>
      </p:sp>
      <p:sp>
        <p:nvSpPr>
          <p:cNvPr id="65" name="TextShape 2"/>
          <p:cNvSpPr txBox="1"/>
          <p:nvPr/>
        </p:nvSpPr>
        <p:spPr>
          <a:xfrm>
            <a:off x="5026969" y="-9962"/>
            <a:ext cx="4964210" cy="532585"/>
          </a:xfrm>
          <a:prstGeom prst="rect">
            <a:avLst/>
          </a:prstGeom>
          <a:noFill/>
          <a:ln>
            <a:noFill/>
          </a:ln>
        </p:spPr>
        <p:txBody>
          <a:bodyPr lIns="81646" tIns="40823" rIns="81646" bIns="40823" anchor="ctr" anchorCtr="1"/>
          <a:lstStyle/>
          <a:p>
            <a:r>
              <a:rPr lang="de-DE" sz="2400" b="1" dirty="0"/>
              <a:t>+ </a:t>
            </a:r>
            <a:r>
              <a:rPr lang="el-GR" sz="2400" b="1" dirty="0">
                <a:latin typeface="Arial" panose="020B0604020202020204" pitchFamily="34" charset="0"/>
                <a:cs typeface="Arial" panose="020B0604020202020204" pitchFamily="34" charset="0"/>
              </a:rPr>
              <a:t>Δ</a:t>
            </a:r>
            <a:r>
              <a:rPr lang="de-DE" sz="2400" b="1" dirty="0">
                <a:latin typeface="Arial" panose="020B0604020202020204" pitchFamily="34" charset="0"/>
                <a:cs typeface="Arial" panose="020B0604020202020204" pitchFamily="34" charset="0"/>
              </a:rPr>
              <a:t>G</a:t>
            </a:r>
            <a:endParaRPr lang="de-DE" sz="2400" b="1" dirty="0"/>
          </a:p>
        </p:txBody>
      </p:sp>
      <p:sp>
        <p:nvSpPr>
          <p:cNvPr id="68" name="Textfeld 67"/>
          <p:cNvSpPr txBox="1"/>
          <p:nvPr/>
        </p:nvSpPr>
        <p:spPr>
          <a:xfrm>
            <a:off x="2453421" y="6312529"/>
            <a:ext cx="1228221"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a:t>
            </a:r>
            <a:r>
              <a:rPr lang="de-DE" baseline="-25000" dirty="0"/>
              <a:t>1</a:t>
            </a:r>
            <a:r>
              <a:rPr lang="de-DE" dirty="0">
                <a:solidFill>
                  <a:srgbClr val="000000"/>
                </a:solidFill>
              </a:rPr>
              <a:t>(</a:t>
            </a:r>
            <a:r>
              <a:rPr lang="de-DE" dirty="0"/>
              <a:t>G +</a:t>
            </a:r>
            <a:r>
              <a:rPr lang="de-DE" dirty="0">
                <a:solidFill>
                  <a:prstClr val="black"/>
                </a:solidFill>
                <a:latin typeface="Arial" panose="020B0604020202020204" pitchFamily="34" charset="0"/>
                <a:cs typeface="Arial" panose="020B0604020202020204" pitchFamily="34" charset="0"/>
              </a:rPr>
              <a:t>∆G</a:t>
            </a:r>
            <a:r>
              <a:rPr lang="de-DE" dirty="0">
                <a:solidFill>
                  <a:srgbClr val="000000"/>
                </a:solidFill>
              </a:rPr>
              <a:t>)</a:t>
            </a:r>
            <a:endParaRPr lang="de-DE" dirty="0"/>
          </a:p>
        </p:txBody>
      </p:sp>
      <p:sp>
        <p:nvSpPr>
          <p:cNvPr id="75" name="Textfeld 74"/>
          <p:cNvSpPr txBox="1"/>
          <p:nvPr/>
        </p:nvSpPr>
        <p:spPr>
          <a:xfrm>
            <a:off x="1238155" y="3284281"/>
            <a:ext cx="739305"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a:t>
            </a:r>
            <a:r>
              <a:rPr lang="de-DE" baseline="-25000" dirty="0"/>
              <a:t>1</a:t>
            </a:r>
            <a:r>
              <a:rPr lang="de-DE" dirty="0">
                <a:solidFill>
                  <a:srgbClr val="000000"/>
                </a:solidFill>
              </a:rPr>
              <a:t>(</a:t>
            </a:r>
            <a:r>
              <a:rPr lang="de-DE" dirty="0"/>
              <a:t>G</a:t>
            </a:r>
            <a:r>
              <a:rPr lang="de-DE" dirty="0">
                <a:solidFill>
                  <a:srgbClr val="000000"/>
                </a:solidFill>
              </a:rPr>
              <a:t>)</a:t>
            </a:r>
            <a:endParaRPr lang="de-DE" dirty="0"/>
          </a:p>
        </p:txBody>
      </p:sp>
      <p:sp>
        <p:nvSpPr>
          <p:cNvPr id="47" name="Rechteck 46">
            <a:extLst>
              <a:ext uri="{FF2B5EF4-FFF2-40B4-BE49-F238E27FC236}">
                <a16:creationId xmlns:a16="http://schemas.microsoft.com/office/drawing/2014/main" id="{70AC08F9-2ADD-43D1-AF9D-7859030AAE7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28917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P spid="53" grpId="0"/>
      <p:bldP spid="55" grpId="0"/>
      <p:bldP spid="68" grpId="0"/>
      <p:bldP spid="7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516898" y="173651"/>
            <a:ext cx="4679508" cy="536145"/>
          </a:xfrm>
          <a:prstGeom prst="rect">
            <a:avLst/>
          </a:prstGeom>
          <a:noFill/>
          <a:ln>
            <a:noFill/>
          </a:ln>
        </p:spPr>
        <p:txBody>
          <a:bodyPr lIns="81646" tIns="40823" rIns="81646" bIns="40823" anchor="ctr" anchorCtr="1"/>
          <a:lstStyle/>
          <a:p>
            <a:r>
              <a:rPr lang="de-DE" sz="2400" b="1"/>
              <a:t>Fiscal policy in the IS-LM-Model</a:t>
            </a:r>
            <a:endParaRPr lang="de-DE" sz="2400" b="1" dirty="0"/>
          </a:p>
        </p:txBody>
      </p:sp>
      <p:cxnSp>
        <p:nvCxnSpPr>
          <p:cNvPr id="8" name="Straight Arrow Connector 6"/>
          <p:cNvCxnSpPr/>
          <p:nvPr/>
        </p:nvCxnSpPr>
        <p:spPr>
          <a:xfrm flipV="1">
            <a:off x="710031" y="761879"/>
            <a:ext cx="0" cy="356597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7"/>
          <p:cNvCxnSpPr/>
          <p:nvPr/>
        </p:nvCxnSpPr>
        <p:spPr>
          <a:xfrm>
            <a:off x="710032" y="4327850"/>
            <a:ext cx="582933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375387" y="696554"/>
            <a:ext cx="232756" cy="343620"/>
          </a:xfrm>
          <a:prstGeom prst="rect">
            <a:avLst/>
          </a:prstGeom>
          <a:noFill/>
        </p:spPr>
        <p:txBody>
          <a:bodyPr wrap="none" rtlCol="0">
            <a:spAutoFit/>
          </a:bodyPr>
          <a:lstStyle/>
          <a:p>
            <a:r>
              <a:rPr lang="de-DE" sz="1633" dirty="0"/>
              <a:t>i</a:t>
            </a:r>
          </a:p>
        </p:txBody>
      </p:sp>
      <p:sp>
        <p:nvSpPr>
          <p:cNvPr id="11" name="Textfeld 10"/>
          <p:cNvSpPr txBox="1"/>
          <p:nvPr/>
        </p:nvSpPr>
        <p:spPr>
          <a:xfrm>
            <a:off x="6058605" y="4346288"/>
            <a:ext cx="287258" cy="343620"/>
          </a:xfrm>
          <a:prstGeom prst="rect">
            <a:avLst/>
          </a:prstGeom>
          <a:noFill/>
        </p:spPr>
        <p:txBody>
          <a:bodyPr wrap="none" rtlCol="0">
            <a:spAutoFit/>
          </a:bodyPr>
          <a:lstStyle/>
          <a:p>
            <a:r>
              <a:rPr lang="de-DE" sz="1633" dirty="0"/>
              <a:t>Y</a:t>
            </a:r>
          </a:p>
        </p:txBody>
      </p:sp>
      <p:cxnSp>
        <p:nvCxnSpPr>
          <p:cNvPr id="12" name="Gerade Verbindung 11"/>
          <p:cNvCxnSpPr/>
          <p:nvPr/>
        </p:nvCxnSpPr>
        <p:spPr>
          <a:xfrm flipV="1">
            <a:off x="1689897" y="1031606"/>
            <a:ext cx="3723488" cy="247389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Gerade Verbindung 12"/>
          <p:cNvCxnSpPr/>
          <p:nvPr/>
        </p:nvCxnSpPr>
        <p:spPr>
          <a:xfrm>
            <a:off x="2182899" y="1480446"/>
            <a:ext cx="2417001" cy="1865959"/>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Textfeld 13"/>
          <p:cNvSpPr txBox="1"/>
          <p:nvPr/>
        </p:nvSpPr>
        <p:spPr>
          <a:xfrm>
            <a:off x="1584928" y="1025534"/>
            <a:ext cx="873957" cy="461665"/>
          </a:xfrm>
          <a:prstGeom prst="rect">
            <a:avLst/>
          </a:prstGeom>
          <a:noFill/>
        </p:spPr>
        <p:txBody>
          <a:bodyPr wrap="none" rtlCol="0">
            <a:spAutoFit/>
          </a:bodyPr>
          <a:lstStyle/>
          <a:p>
            <a:r>
              <a:rPr lang="de-DE" sz="2177" b="1" dirty="0"/>
              <a:t>IS</a:t>
            </a:r>
            <a:r>
              <a:rPr lang="de-DE" sz="2400" b="1" dirty="0"/>
              <a:t>(G</a:t>
            </a:r>
            <a:r>
              <a:rPr lang="de-DE" sz="2400" b="1" baseline="-25000" dirty="0"/>
              <a:t>1</a:t>
            </a:r>
            <a:r>
              <a:rPr lang="de-DE" sz="2400" b="1" dirty="0"/>
              <a:t>)</a:t>
            </a:r>
            <a:endParaRPr lang="de-DE" sz="2177" b="1" dirty="0"/>
          </a:p>
        </p:txBody>
      </p:sp>
      <p:sp>
        <p:nvSpPr>
          <p:cNvPr id="16" name="Textfeld 15"/>
          <p:cNvSpPr txBox="1"/>
          <p:nvPr/>
        </p:nvSpPr>
        <p:spPr>
          <a:xfrm>
            <a:off x="4861198" y="565906"/>
            <a:ext cx="546945" cy="427361"/>
          </a:xfrm>
          <a:prstGeom prst="rect">
            <a:avLst/>
          </a:prstGeom>
          <a:noFill/>
        </p:spPr>
        <p:txBody>
          <a:bodyPr wrap="none" rtlCol="0">
            <a:spAutoFit/>
          </a:bodyPr>
          <a:lstStyle/>
          <a:p>
            <a:r>
              <a:rPr lang="de-DE" sz="2177" b="1" dirty="0"/>
              <a:t>LM</a:t>
            </a:r>
          </a:p>
        </p:txBody>
      </p:sp>
      <p:sp>
        <p:nvSpPr>
          <p:cNvPr id="4" name="Textfeld 3"/>
          <p:cNvSpPr txBox="1"/>
          <p:nvPr/>
        </p:nvSpPr>
        <p:spPr>
          <a:xfrm>
            <a:off x="3033994" y="4346288"/>
            <a:ext cx="769763" cy="343620"/>
          </a:xfrm>
          <a:prstGeom prst="rect">
            <a:avLst/>
          </a:prstGeom>
          <a:noFill/>
        </p:spPr>
        <p:txBody>
          <a:bodyPr wrap="none" rtlCol="0">
            <a:spAutoFit/>
          </a:bodyPr>
          <a:lstStyle/>
          <a:p>
            <a:r>
              <a:rPr lang="de-DE" sz="1633" dirty="0"/>
              <a:t>Y* (G</a:t>
            </a:r>
            <a:r>
              <a:rPr lang="de-DE" sz="1633" baseline="-25000" dirty="0"/>
              <a:t>1</a:t>
            </a:r>
            <a:r>
              <a:rPr lang="de-DE" sz="1633" dirty="0"/>
              <a:t>)</a:t>
            </a:r>
          </a:p>
        </p:txBody>
      </p:sp>
      <p:sp>
        <p:nvSpPr>
          <p:cNvPr id="19" name="Textfeld 18"/>
          <p:cNvSpPr txBox="1"/>
          <p:nvPr/>
        </p:nvSpPr>
        <p:spPr>
          <a:xfrm>
            <a:off x="-76015" y="2268553"/>
            <a:ext cx="667170" cy="343620"/>
          </a:xfrm>
          <a:prstGeom prst="rect">
            <a:avLst/>
          </a:prstGeom>
          <a:noFill/>
        </p:spPr>
        <p:txBody>
          <a:bodyPr wrap="none" rtlCol="0">
            <a:spAutoFit/>
          </a:bodyPr>
          <a:lstStyle/>
          <a:p>
            <a:r>
              <a:rPr lang="de-DE" sz="1633" dirty="0"/>
              <a:t>i*(G</a:t>
            </a:r>
            <a:r>
              <a:rPr lang="de-DE" sz="1633" baseline="-25000" dirty="0"/>
              <a:t>1</a:t>
            </a:r>
            <a:r>
              <a:rPr lang="de-DE" sz="1633" dirty="0"/>
              <a:t>)</a:t>
            </a:r>
          </a:p>
        </p:txBody>
      </p:sp>
      <p:cxnSp>
        <p:nvCxnSpPr>
          <p:cNvPr id="21" name="Gerade Verbindung 20"/>
          <p:cNvCxnSpPr/>
          <p:nvPr/>
        </p:nvCxnSpPr>
        <p:spPr>
          <a:xfrm flipH="1">
            <a:off x="710031" y="2413426"/>
            <a:ext cx="2681368"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p:nvCxnSpPr>
        <p:spPr>
          <a:xfrm>
            <a:off x="3391400" y="2394988"/>
            <a:ext cx="0" cy="1932863"/>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8" name="Textfeld 27"/>
          <p:cNvSpPr txBox="1"/>
          <p:nvPr/>
        </p:nvSpPr>
        <p:spPr>
          <a:xfrm>
            <a:off x="-52753" y="1788630"/>
            <a:ext cx="667170" cy="343620"/>
          </a:xfrm>
          <a:prstGeom prst="rect">
            <a:avLst/>
          </a:prstGeom>
          <a:noFill/>
        </p:spPr>
        <p:txBody>
          <a:bodyPr wrap="none" rtlCol="0">
            <a:spAutoFit/>
          </a:bodyPr>
          <a:lstStyle/>
          <a:p>
            <a:r>
              <a:rPr lang="de-DE" sz="1633" dirty="0"/>
              <a:t>i*(G</a:t>
            </a:r>
            <a:r>
              <a:rPr lang="de-DE" sz="1633" baseline="-25000" dirty="0"/>
              <a:t>2</a:t>
            </a:r>
            <a:r>
              <a:rPr lang="de-DE" sz="1633" dirty="0"/>
              <a:t>)</a:t>
            </a:r>
          </a:p>
        </p:txBody>
      </p:sp>
      <p:sp>
        <p:nvSpPr>
          <p:cNvPr id="2" name="Rechteck 1"/>
          <p:cNvSpPr/>
          <p:nvPr/>
        </p:nvSpPr>
        <p:spPr>
          <a:xfrm>
            <a:off x="5572482" y="204187"/>
            <a:ext cx="486123" cy="369332"/>
          </a:xfrm>
          <a:prstGeom prst="rect">
            <a:avLst/>
          </a:prstGeom>
        </p:spPr>
        <p:txBody>
          <a:bodyPr wrap="square">
            <a:spAutoFit/>
          </a:bodyPr>
          <a:lstStyle/>
          <a:p>
            <a:r>
              <a:rPr lang="de-DE" dirty="0"/>
              <a:t>G</a:t>
            </a:r>
            <a:r>
              <a:rPr lang="de-DE" dirty="0">
                <a:latin typeface="Arial Unicode MS"/>
                <a:ea typeface="Arial Unicode MS"/>
                <a:cs typeface="Arial Unicode MS"/>
              </a:rPr>
              <a:t>↑</a:t>
            </a:r>
            <a:endParaRPr lang="de-DE" dirty="0"/>
          </a:p>
        </p:txBody>
      </p:sp>
      <p:cxnSp>
        <p:nvCxnSpPr>
          <p:cNvPr id="54" name="Gerade Verbindung mit Pfeil 53"/>
          <p:cNvCxnSpPr/>
          <p:nvPr/>
        </p:nvCxnSpPr>
        <p:spPr>
          <a:xfrm flipV="1">
            <a:off x="595069" y="1987697"/>
            <a:ext cx="6429" cy="334056"/>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2" name="Rechteck 41">
            <a:extLst>
              <a:ext uri="{FF2B5EF4-FFF2-40B4-BE49-F238E27FC236}">
                <a16:creationId xmlns:a16="http://schemas.microsoft.com/office/drawing/2014/main" id="{894DC714-A3D1-411F-9710-7D976EFE314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01339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8" name="TextBox 23"/>
              <p:cNvSpPr txBox="1"/>
              <p:nvPr/>
            </p:nvSpPr>
            <p:spPr>
              <a:xfrm>
                <a:off x="4267103" y="3472024"/>
                <a:ext cx="658137" cy="343620"/>
              </a:xfrm>
              <a:prstGeom prst="rect">
                <a:avLst/>
              </a:prstGeom>
              <a:solidFill>
                <a:schemeClr val="bg1"/>
              </a:solidFill>
            </p:spPr>
            <p:txBody>
              <a:bodyPr wrap="square" rtlCol="0">
                <a:spAutoFit/>
              </a:bodyPr>
              <a:lstStyle/>
              <a:p>
                <a14:m>
                  <m:oMath xmlns:m="http://schemas.openxmlformats.org/officeDocument/2006/math">
                    <m:r>
                      <a:rPr lang="de-DE" sz="1633" b="0" i="1" smtClean="0">
                        <a:latin typeface="Cambria Math" panose="02040503050406030204" pitchFamily="18" charset="0"/>
                        <a:cs typeface="Arial" panose="020B0604020202020204" pitchFamily="34" charset="0"/>
                      </a:rPr>
                      <m:t>𝐿</m:t>
                    </m:r>
                    <m:r>
                      <a:rPr lang="de-DE" sz="1633" b="0" i="1" smtClean="0">
                        <a:latin typeface="Cambria Math" panose="02040503050406030204" pitchFamily="18" charset="0"/>
                        <a:cs typeface="Arial" panose="020B0604020202020204" pitchFamily="34" charset="0"/>
                      </a:rPr>
                      <m:t>(</m:t>
                    </m:r>
                    <m:r>
                      <m:rPr>
                        <m:nor/>
                      </m:rPr>
                      <a:rPr lang="de-DE" sz="1633" dirty="0" smtClean="0"/>
                      <m:t>Y</m:t>
                    </m:r>
                    <m:r>
                      <m:rPr>
                        <m:nor/>
                      </m:rPr>
                      <a:rPr lang="de-DE" sz="1633" baseline="-25000" dirty="0" smtClean="0"/>
                      <m:t>0</m:t>
                    </m:r>
                  </m:oMath>
                </a14:m>
                <a:r>
                  <a:rPr lang="en-US" sz="1633" dirty="0">
                    <a:latin typeface="Arial" panose="020B0604020202020204" pitchFamily="34" charset="0"/>
                    <a:cs typeface="Arial" panose="020B0604020202020204" pitchFamily="34" charset="0"/>
                  </a:rPr>
                  <a:t>)</a:t>
                </a:r>
              </a:p>
            </p:txBody>
          </p:sp>
        </mc:Choice>
        <mc:Fallback xmlns="">
          <p:sp>
            <p:nvSpPr>
              <p:cNvPr id="38" name="TextBox 23"/>
              <p:cNvSpPr txBox="1">
                <a:spLocks noRot="1" noChangeAspect="1" noMove="1" noResize="1" noEditPoints="1" noAdjustHandles="1" noChangeArrowheads="1" noChangeShapeType="1" noTextEdit="1"/>
              </p:cNvSpPr>
              <p:nvPr/>
            </p:nvSpPr>
            <p:spPr>
              <a:xfrm>
                <a:off x="4267103" y="3472024"/>
                <a:ext cx="658137" cy="343620"/>
              </a:xfrm>
              <a:prstGeom prst="rect">
                <a:avLst/>
              </a:prstGeom>
              <a:blipFill>
                <a:blip r:embed="rId3"/>
                <a:stretch>
                  <a:fillRect t="-7143" b="-23214"/>
                </a:stretch>
              </a:blipFill>
            </p:spPr>
            <p:txBody>
              <a:bodyPr/>
              <a:lstStyle/>
              <a:p>
                <a:r>
                  <a:rPr lang="de-DE">
                    <a:noFill/>
                  </a:rPr>
                  <a:t> </a:t>
                </a:r>
              </a:p>
            </p:txBody>
          </p:sp>
        </mc:Fallback>
      </mc:AlternateContent>
      <p:sp>
        <p:nvSpPr>
          <p:cNvPr id="6" name="TextShape 2"/>
          <p:cNvSpPr txBox="1"/>
          <p:nvPr/>
        </p:nvSpPr>
        <p:spPr>
          <a:xfrm>
            <a:off x="2124976" y="12039"/>
            <a:ext cx="4517355" cy="541036"/>
          </a:xfrm>
          <a:prstGeom prst="rect">
            <a:avLst/>
          </a:prstGeom>
          <a:noFill/>
          <a:ln>
            <a:noFill/>
          </a:ln>
        </p:spPr>
        <p:txBody>
          <a:bodyPr lIns="81646" tIns="40823" rIns="81646" bIns="40823" anchor="ctr" anchorCtr="1"/>
          <a:lstStyle/>
          <a:p>
            <a:r>
              <a:rPr lang="de-DE" sz="2000" b="1"/>
              <a:t>Monetary policy in the IS-LM-Model</a:t>
            </a:r>
            <a:endParaRPr lang="de-DE" sz="2000" b="1" dirty="0"/>
          </a:p>
        </p:txBody>
      </p:sp>
      <p:cxnSp>
        <p:nvCxnSpPr>
          <p:cNvPr id="7" name="Straight Arrow Connector 7"/>
          <p:cNvCxnSpPr/>
          <p:nvPr/>
        </p:nvCxnSpPr>
        <p:spPr>
          <a:xfrm>
            <a:off x="1226154" y="3808569"/>
            <a:ext cx="4087634" cy="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9"/>
          <p:cNvSpPr txBox="1"/>
          <p:nvPr/>
        </p:nvSpPr>
        <p:spPr>
          <a:xfrm>
            <a:off x="4830623" y="3880334"/>
            <a:ext cx="766557" cy="343620"/>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L, M/p</a:t>
            </a:r>
          </a:p>
        </p:txBody>
      </p:sp>
      <p:cxnSp>
        <p:nvCxnSpPr>
          <p:cNvPr id="9" name="Straight Connector 10"/>
          <p:cNvCxnSpPr/>
          <p:nvPr/>
        </p:nvCxnSpPr>
        <p:spPr>
          <a:xfrm flipV="1">
            <a:off x="1946345" y="720105"/>
            <a:ext cx="0" cy="3068032"/>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4"/>
          <p:cNvCxnSpPr/>
          <p:nvPr/>
        </p:nvCxnSpPr>
        <p:spPr>
          <a:xfrm>
            <a:off x="1351059" y="1587541"/>
            <a:ext cx="3245005" cy="1940765"/>
          </a:xfrm>
          <a:prstGeom prst="line">
            <a:avLst/>
          </a:prstGeom>
          <a:ln w="38100"/>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 name="TextBox 27"/>
              <p:cNvSpPr txBox="1"/>
              <p:nvPr/>
            </p:nvSpPr>
            <p:spPr>
              <a:xfrm>
                <a:off x="501962" y="1779636"/>
                <a:ext cx="658578" cy="343620"/>
              </a:xfrm>
              <a:prstGeom prst="rect">
                <a:avLst/>
              </a:prstGeom>
              <a:noFill/>
            </p:spPr>
            <p:txBody>
              <a:bodyPr wrap="none" rtlCol="0">
                <a:spAutoFit/>
              </a:bodyPr>
              <a:lstStyle/>
              <a:p>
                <a14:m>
                  <m:oMath xmlns:m="http://schemas.openxmlformats.org/officeDocument/2006/math">
                    <m:sSub>
                      <m:sSubPr>
                        <m:ctrlPr>
                          <a:rPr lang="en-US" sz="1633" i="1" smtClean="0">
                            <a:latin typeface="Cambria Math" panose="02040503050406030204" pitchFamily="18" charset="0"/>
                          </a:rPr>
                        </m:ctrlPr>
                      </m:sSubPr>
                      <m:e>
                        <m:r>
                          <a:rPr lang="de-DE" sz="1633" i="1">
                            <a:latin typeface="Cambria Math" panose="02040503050406030204" pitchFamily="18" charset="0"/>
                          </a:rPr>
                          <m:t>𝑖</m:t>
                        </m:r>
                      </m:e>
                      <m:sub>
                        <m:r>
                          <a:rPr lang="de-DE" sz="1633" i="1">
                            <a:latin typeface="Cambria Math"/>
                          </a:rPr>
                          <m:t>0</m:t>
                        </m:r>
                      </m:sub>
                    </m:sSub>
                  </m:oMath>
                </a14:m>
                <a:r>
                  <a:rPr lang="en-US" sz="1633" dirty="0"/>
                  <a:t>(</a:t>
                </a:r>
                <a14:m>
                  <m:oMath xmlns:m="http://schemas.openxmlformats.org/officeDocument/2006/math">
                    <m:r>
                      <a:rPr lang="de-DE" sz="1633" b="0" i="1" dirty="0" smtClean="0">
                        <a:latin typeface="Cambria Math" panose="02040503050406030204" pitchFamily="18" charset="0"/>
                        <a:cs typeface="Arial" panose="020B0604020202020204" pitchFamily="34" charset="0"/>
                      </a:rPr>
                      <m:t>𝑀</m:t>
                    </m:r>
                  </m:oMath>
                </a14:m>
                <a:r>
                  <a:rPr lang="en-US" sz="1633" dirty="0"/>
                  <a:t>)</a:t>
                </a:r>
              </a:p>
            </p:txBody>
          </p:sp>
        </mc:Choice>
        <mc:Fallback xmlns="">
          <p:sp>
            <p:nvSpPr>
              <p:cNvPr id="13" name="TextBox 27"/>
              <p:cNvSpPr txBox="1">
                <a:spLocks noRot="1" noChangeAspect="1" noMove="1" noResize="1" noEditPoints="1" noAdjustHandles="1" noChangeArrowheads="1" noChangeShapeType="1" noTextEdit="1"/>
              </p:cNvSpPr>
              <p:nvPr/>
            </p:nvSpPr>
            <p:spPr>
              <a:xfrm>
                <a:off x="501962" y="1779636"/>
                <a:ext cx="658578" cy="343620"/>
              </a:xfrm>
              <a:prstGeom prst="rect">
                <a:avLst/>
              </a:prstGeom>
              <a:blipFill>
                <a:blip r:embed="rId4"/>
                <a:stretch>
                  <a:fillRect t="-5357" r="-3704" b="-2321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6" name="TextBox 25"/>
              <p:cNvSpPr txBox="1"/>
              <p:nvPr/>
            </p:nvSpPr>
            <p:spPr>
              <a:xfrm>
                <a:off x="1613949" y="605785"/>
                <a:ext cx="683567" cy="343620"/>
              </a:xfrm>
              <a:prstGeom prst="rect">
                <a:avLst/>
              </a:prstGeom>
              <a:solidFill>
                <a:schemeClr val="bg1"/>
              </a:solidFill>
            </p:spPr>
            <p:txBody>
              <a:bodyPr wrap="square" rtlCol="0">
                <a:spAutoFit/>
              </a:bodyPr>
              <a:lstStyle/>
              <a:p>
                <a:pPr/>
                <a14:m>
                  <m:oMathPara xmlns:m="http://schemas.openxmlformats.org/officeDocument/2006/math">
                    <m:oMathParaPr>
                      <m:jc m:val="centerGroup"/>
                    </m:oMathParaPr>
                    <m:oMath xmlns:m="http://schemas.openxmlformats.org/officeDocument/2006/math">
                      <m:r>
                        <a:rPr lang="de-DE" sz="1633" i="1" dirty="0" smtClean="0">
                          <a:latin typeface="Cambria Math" panose="02040503050406030204" pitchFamily="18" charset="0"/>
                          <a:cs typeface="Arial" panose="020B0604020202020204" pitchFamily="34" charset="0"/>
                        </a:rPr>
                        <m:t>𝑀</m:t>
                      </m:r>
                      <m:r>
                        <a:rPr lang="de-DE" sz="1633" b="0" i="1" smtClean="0">
                          <a:latin typeface="Cambria Math" panose="02040503050406030204" pitchFamily="18" charset="0"/>
                          <a:cs typeface="Arial" panose="020B0604020202020204" pitchFamily="34" charset="0"/>
                        </a:rPr>
                        <m:t>/</m:t>
                      </m:r>
                      <m:r>
                        <a:rPr lang="de-DE" sz="1633" b="0" i="1" smtClean="0">
                          <a:latin typeface="Cambria Math" panose="02040503050406030204" pitchFamily="18" charset="0"/>
                          <a:cs typeface="Arial" panose="020B0604020202020204" pitchFamily="34" charset="0"/>
                        </a:rPr>
                        <m:t>𝑝</m:t>
                      </m:r>
                    </m:oMath>
                  </m:oMathPara>
                </a14:m>
                <a:endParaRPr lang="en-US" sz="1633" dirty="0">
                  <a:latin typeface="Arial" panose="020B0604020202020204" pitchFamily="34" charset="0"/>
                  <a:cs typeface="Arial" panose="020B0604020202020204" pitchFamily="34" charset="0"/>
                </a:endParaRPr>
              </a:p>
            </p:txBody>
          </p:sp>
        </mc:Choice>
        <mc:Fallback xmlns="">
          <p:sp>
            <p:nvSpPr>
              <p:cNvPr id="16" name="TextBox 25"/>
              <p:cNvSpPr txBox="1">
                <a:spLocks noRot="1" noChangeAspect="1" noMove="1" noResize="1" noEditPoints="1" noAdjustHandles="1" noChangeArrowheads="1" noChangeShapeType="1" noTextEdit="1"/>
              </p:cNvSpPr>
              <p:nvPr/>
            </p:nvSpPr>
            <p:spPr>
              <a:xfrm>
                <a:off x="1613949" y="605785"/>
                <a:ext cx="683567" cy="343620"/>
              </a:xfrm>
              <a:prstGeom prst="rect">
                <a:avLst/>
              </a:prstGeom>
              <a:blipFill>
                <a:blip r:embed="rId5"/>
                <a:stretch>
                  <a:fillRect b="-12281"/>
                </a:stretch>
              </a:blipFill>
            </p:spPr>
            <p:txBody>
              <a:bodyPr/>
              <a:lstStyle/>
              <a:p>
                <a:r>
                  <a:rPr lang="de-DE">
                    <a:noFill/>
                  </a:rPr>
                  <a:t> </a:t>
                </a:r>
              </a:p>
            </p:txBody>
          </p:sp>
        </mc:Fallback>
      </mc:AlternateContent>
      <p:cxnSp>
        <p:nvCxnSpPr>
          <p:cNvPr id="17" name="Straight Arrow Connector 6"/>
          <p:cNvCxnSpPr/>
          <p:nvPr/>
        </p:nvCxnSpPr>
        <p:spPr>
          <a:xfrm flipV="1">
            <a:off x="1226154" y="694706"/>
            <a:ext cx="3213" cy="311386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7"/>
          <p:cNvCxnSpPr/>
          <p:nvPr/>
        </p:nvCxnSpPr>
        <p:spPr>
          <a:xfrm flipV="1">
            <a:off x="5755591" y="3781764"/>
            <a:ext cx="2274043" cy="1500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6"/>
          <p:cNvCxnSpPr/>
          <p:nvPr/>
        </p:nvCxnSpPr>
        <p:spPr>
          <a:xfrm flipV="1">
            <a:off x="5755590" y="682904"/>
            <a:ext cx="3213" cy="311386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6" name="TextBox 44"/>
              <p:cNvSpPr txBox="1"/>
              <p:nvPr/>
            </p:nvSpPr>
            <p:spPr>
              <a:xfrm>
                <a:off x="828464" y="791850"/>
                <a:ext cx="305147"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sz="1633" b="0" i="1" smtClean="0">
                          <a:latin typeface="Cambria Math" panose="02040503050406030204" pitchFamily="18" charset="0"/>
                        </a:rPr>
                        <m:t>𝑖</m:t>
                      </m:r>
                    </m:oMath>
                  </m:oMathPara>
                </a14:m>
                <a:endParaRPr lang="en-US" sz="1633" dirty="0"/>
              </a:p>
            </p:txBody>
          </p:sp>
        </mc:Choice>
        <mc:Fallback xmlns="">
          <p:sp>
            <p:nvSpPr>
              <p:cNvPr id="26" name="TextBox 44"/>
              <p:cNvSpPr txBox="1">
                <a:spLocks noRot="1" noChangeAspect="1" noMove="1" noResize="1" noEditPoints="1" noAdjustHandles="1" noChangeArrowheads="1" noChangeShapeType="1" noTextEdit="1"/>
              </p:cNvSpPr>
              <p:nvPr/>
            </p:nvSpPr>
            <p:spPr>
              <a:xfrm>
                <a:off x="828464" y="791850"/>
                <a:ext cx="305147" cy="343620"/>
              </a:xfrm>
              <a:prstGeom prst="rect">
                <a:avLst/>
              </a:prstGeom>
              <a:blipFill>
                <a:blip r:embed="rId6"/>
                <a:stretch>
                  <a:fillRect/>
                </a:stretch>
              </a:blipFill>
            </p:spPr>
            <p:txBody>
              <a:bodyPr/>
              <a:lstStyle/>
              <a:p>
                <a:r>
                  <a:rPr lang="de-DE">
                    <a:noFill/>
                  </a:rPr>
                  <a:t> </a:t>
                </a:r>
              </a:p>
            </p:txBody>
          </p:sp>
        </mc:Fallback>
      </mc:AlternateContent>
      <p:cxnSp>
        <p:nvCxnSpPr>
          <p:cNvPr id="28" name="Straight Connector 11"/>
          <p:cNvCxnSpPr/>
          <p:nvPr/>
        </p:nvCxnSpPr>
        <p:spPr>
          <a:xfrm flipH="1">
            <a:off x="1220410" y="1951446"/>
            <a:ext cx="6191857"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4" name="Textfeld 33"/>
          <p:cNvSpPr txBox="1"/>
          <p:nvPr/>
        </p:nvSpPr>
        <p:spPr>
          <a:xfrm>
            <a:off x="7245580" y="3782136"/>
            <a:ext cx="357790" cy="343620"/>
          </a:xfrm>
          <a:prstGeom prst="rect">
            <a:avLst/>
          </a:prstGeom>
          <a:noFill/>
        </p:spPr>
        <p:txBody>
          <a:bodyPr wrap="none" rtlCol="0">
            <a:spAutoFit/>
          </a:bodyPr>
          <a:lstStyle/>
          <a:p>
            <a:r>
              <a:rPr lang="de-DE" sz="1633" dirty="0"/>
              <a:t>Y</a:t>
            </a:r>
            <a:r>
              <a:rPr lang="de-DE" sz="1633" baseline="-25000" dirty="0"/>
              <a:t>0</a:t>
            </a:r>
          </a:p>
        </p:txBody>
      </p:sp>
      <p:cxnSp>
        <p:nvCxnSpPr>
          <p:cNvPr id="43" name="Gerade Verbindung 42"/>
          <p:cNvCxnSpPr/>
          <p:nvPr/>
        </p:nvCxnSpPr>
        <p:spPr>
          <a:xfrm flipV="1">
            <a:off x="6511682" y="959375"/>
            <a:ext cx="1991765" cy="175532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4" name="Textfeld 53"/>
              <p:cNvSpPr txBox="1"/>
              <p:nvPr/>
            </p:nvSpPr>
            <p:spPr>
              <a:xfrm>
                <a:off x="8223406" y="526843"/>
                <a:ext cx="988860" cy="453137"/>
              </a:xfrm>
              <a:prstGeom prst="rect">
                <a:avLst/>
              </a:prstGeom>
              <a:noFill/>
            </p:spPr>
            <p:txBody>
              <a:bodyPr wrap="none" rtlCol="0">
                <a:spAutoFit/>
              </a:bodyPr>
              <a:lstStyle/>
              <a:p>
                <a:r>
                  <a:rPr lang="de-DE" sz="2177" b="1" dirty="0"/>
                  <a:t>LM(</a:t>
                </a:r>
                <a14:m>
                  <m:oMath xmlns:m="http://schemas.openxmlformats.org/officeDocument/2006/math">
                    <m:r>
                      <a:rPr lang="de-DE" sz="2400" i="1" dirty="0">
                        <a:latin typeface="Cambria Math" panose="02040503050406030204" pitchFamily="18" charset="0"/>
                        <a:cs typeface="Arial" panose="020B0604020202020204" pitchFamily="34" charset="0"/>
                      </a:rPr>
                      <m:t>𝑀</m:t>
                    </m:r>
                  </m:oMath>
                </a14:m>
                <a:r>
                  <a:rPr lang="de-DE" sz="2177" b="1" dirty="0"/>
                  <a:t>)</a:t>
                </a:r>
              </a:p>
            </p:txBody>
          </p:sp>
        </mc:Choice>
        <mc:Fallback xmlns="">
          <p:sp>
            <p:nvSpPr>
              <p:cNvPr id="54" name="Textfeld 53"/>
              <p:cNvSpPr txBox="1">
                <a:spLocks noRot="1" noChangeAspect="1" noMove="1" noResize="1" noEditPoints="1" noAdjustHandles="1" noChangeArrowheads="1" noChangeShapeType="1" noTextEdit="1"/>
              </p:cNvSpPr>
              <p:nvPr/>
            </p:nvSpPr>
            <p:spPr>
              <a:xfrm>
                <a:off x="8223406" y="526843"/>
                <a:ext cx="988860" cy="453137"/>
              </a:xfrm>
              <a:prstGeom prst="rect">
                <a:avLst/>
              </a:prstGeom>
              <a:blipFill>
                <a:blip r:embed="rId7"/>
                <a:stretch>
                  <a:fillRect l="-8025" t="-1333" r="-6173" b="-25333"/>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0" name="TextBox 44"/>
              <p:cNvSpPr txBox="1"/>
              <p:nvPr/>
            </p:nvSpPr>
            <p:spPr>
              <a:xfrm>
                <a:off x="5444607" y="771419"/>
                <a:ext cx="305147"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sz="1633" b="0" i="1" smtClean="0">
                          <a:latin typeface="Cambria Math" panose="02040503050406030204" pitchFamily="18" charset="0"/>
                        </a:rPr>
                        <m:t>𝑖</m:t>
                      </m:r>
                    </m:oMath>
                  </m:oMathPara>
                </a14:m>
                <a:endParaRPr lang="en-US" sz="1633" dirty="0"/>
              </a:p>
            </p:txBody>
          </p:sp>
        </mc:Choice>
        <mc:Fallback xmlns="">
          <p:sp>
            <p:nvSpPr>
              <p:cNvPr id="40" name="TextBox 44"/>
              <p:cNvSpPr txBox="1">
                <a:spLocks noRot="1" noChangeAspect="1" noMove="1" noResize="1" noEditPoints="1" noAdjustHandles="1" noChangeArrowheads="1" noChangeShapeType="1" noTextEdit="1"/>
              </p:cNvSpPr>
              <p:nvPr/>
            </p:nvSpPr>
            <p:spPr>
              <a:xfrm>
                <a:off x="5444607" y="771419"/>
                <a:ext cx="305147" cy="343620"/>
              </a:xfrm>
              <a:prstGeom prst="rect">
                <a:avLst/>
              </a:prstGeom>
              <a:blipFill>
                <a:blip r:embed="rId8"/>
                <a:stretch>
                  <a:fillRect/>
                </a:stretch>
              </a:blipFill>
            </p:spPr>
            <p:txBody>
              <a:bodyPr/>
              <a:lstStyle/>
              <a:p>
                <a:r>
                  <a:rPr lang="de-DE">
                    <a:noFill/>
                  </a:rPr>
                  <a:t> </a:t>
                </a:r>
              </a:p>
            </p:txBody>
          </p:sp>
        </mc:Fallback>
      </mc:AlternateContent>
      <p:sp>
        <p:nvSpPr>
          <p:cNvPr id="41" name="TextShape 2"/>
          <p:cNvSpPr txBox="1"/>
          <p:nvPr/>
        </p:nvSpPr>
        <p:spPr>
          <a:xfrm>
            <a:off x="6562065" y="-27466"/>
            <a:ext cx="3743985" cy="541036"/>
          </a:xfrm>
          <a:prstGeom prst="rect">
            <a:avLst/>
          </a:prstGeom>
          <a:noFill/>
          <a:ln>
            <a:noFill/>
          </a:ln>
        </p:spPr>
        <p:txBody>
          <a:bodyPr lIns="81646" tIns="40823" rIns="81646" bIns="40823" anchor="ctr" anchorCtr="1"/>
          <a:lstStyle/>
          <a:p>
            <a:r>
              <a:rPr lang="de-DE" sz="2000" b="1" dirty="0"/>
              <a:t>+ </a:t>
            </a:r>
            <a:r>
              <a:rPr lang="el-GR" sz="2000" b="1" dirty="0">
                <a:latin typeface="Arial" panose="020B0604020202020204" pitchFamily="34" charset="0"/>
                <a:cs typeface="Arial" panose="020B0604020202020204" pitchFamily="34" charset="0"/>
              </a:rPr>
              <a:t>Δ</a:t>
            </a:r>
            <a:r>
              <a:rPr lang="de-DE" sz="2000" b="1" dirty="0">
                <a:latin typeface="Arial" panose="020B0604020202020204" pitchFamily="34" charset="0"/>
                <a:cs typeface="Arial" panose="020B0604020202020204" pitchFamily="34" charset="0"/>
              </a:rPr>
              <a:t>M</a:t>
            </a:r>
            <a:endParaRPr lang="de-DE" sz="2000" b="1" dirty="0"/>
          </a:p>
        </p:txBody>
      </p:sp>
      <p:sp>
        <p:nvSpPr>
          <p:cNvPr id="37" name="Rechteck 36">
            <a:extLst>
              <a:ext uri="{FF2B5EF4-FFF2-40B4-BE49-F238E27FC236}">
                <a16:creationId xmlns:a16="http://schemas.microsoft.com/office/drawing/2014/main" id="{B1AB1A49-92D7-475F-88F5-235C636421B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58104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34" grpId="0"/>
      <p:bldP spid="5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998490" y="0"/>
            <a:ext cx="7598011" cy="744941"/>
          </a:xfrm>
          <a:prstGeom prst="rect">
            <a:avLst/>
          </a:prstGeom>
          <a:noFill/>
          <a:ln>
            <a:noFill/>
          </a:ln>
        </p:spPr>
        <p:txBody>
          <a:bodyPr lIns="81646" tIns="40823" rIns="81646" bIns="40823" anchor="ctr" anchorCtr="1"/>
          <a:lstStyle/>
          <a:p>
            <a:r>
              <a:rPr lang="de-DE" sz="3200" b="1"/>
              <a:t>Monetary policy in the IS-LM-Model</a:t>
            </a:r>
            <a:endParaRPr lang="de-DE" sz="3200" b="1" dirty="0"/>
          </a:p>
        </p:txBody>
      </p:sp>
      <p:cxnSp>
        <p:nvCxnSpPr>
          <p:cNvPr id="8" name="Straight Arrow Connector 6"/>
          <p:cNvCxnSpPr/>
          <p:nvPr/>
        </p:nvCxnSpPr>
        <p:spPr>
          <a:xfrm flipV="1">
            <a:off x="907627" y="1142648"/>
            <a:ext cx="0" cy="356597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7"/>
          <p:cNvCxnSpPr/>
          <p:nvPr/>
        </p:nvCxnSpPr>
        <p:spPr>
          <a:xfrm>
            <a:off x="907628" y="4708619"/>
            <a:ext cx="582933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feld 9"/>
          <p:cNvSpPr txBox="1"/>
          <p:nvPr/>
        </p:nvSpPr>
        <p:spPr>
          <a:xfrm>
            <a:off x="572983" y="1077323"/>
            <a:ext cx="232756" cy="343620"/>
          </a:xfrm>
          <a:prstGeom prst="rect">
            <a:avLst/>
          </a:prstGeom>
          <a:noFill/>
        </p:spPr>
        <p:txBody>
          <a:bodyPr wrap="none" rtlCol="0">
            <a:spAutoFit/>
          </a:bodyPr>
          <a:lstStyle/>
          <a:p>
            <a:r>
              <a:rPr lang="de-DE" sz="1633" dirty="0"/>
              <a:t>i</a:t>
            </a:r>
          </a:p>
        </p:txBody>
      </p:sp>
      <p:sp>
        <p:nvSpPr>
          <p:cNvPr id="11" name="Textfeld 10"/>
          <p:cNvSpPr txBox="1"/>
          <p:nvPr/>
        </p:nvSpPr>
        <p:spPr>
          <a:xfrm>
            <a:off x="6256201" y="4727057"/>
            <a:ext cx="287258" cy="343620"/>
          </a:xfrm>
          <a:prstGeom prst="rect">
            <a:avLst/>
          </a:prstGeom>
          <a:noFill/>
        </p:spPr>
        <p:txBody>
          <a:bodyPr wrap="none" rtlCol="0">
            <a:spAutoFit/>
          </a:bodyPr>
          <a:lstStyle/>
          <a:p>
            <a:r>
              <a:rPr lang="de-DE" sz="1633" dirty="0"/>
              <a:t>Y</a:t>
            </a:r>
          </a:p>
        </p:txBody>
      </p:sp>
      <p:cxnSp>
        <p:nvCxnSpPr>
          <p:cNvPr id="12" name="Gerade Verbindung 11"/>
          <p:cNvCxnSpPr/>
          <p:nvPr/>
        </p:nvCxnSpPr>
        <p:spPr>
          <a:xfrm flipV="1">
            <a:off x="1945211" y="1412375"/>
            <a:ext cx="3723488" cy="2473896"/>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Gerade Verbindung 12"/>
          <p:cNvCxnSpPr/>
          <p:nvPr/>
        </p:nvCxnSpPr>
        <p:spPr>
          <a:xfrm>
            <a:off x="2380495" y="1861215"/>
            <a:ext cx="2417001" cy="1865959"/>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Textfeld 13"/>
          <p:cNvSpPr txBox="1"/>
          <p:nvPr/>
        </p:nvSpPr>
        <p:spPr>
          <a:xfrm>
            <a:off x="4470875" y="3162698"/>
            <a:ext cx="1122487" cy="427361"/>
          </a:xfrm>
          <a:prstGeom prst="rect">
            <a:avLst/>
          </a:prstGeom>
          <a:noFill/>
        </p:spPr>
        <p:txBody>
          <a:bodyPr wrap="none" rtlCol="0">
            <a:spAutoFit/>
          </a:bodyPr>
          <a:lstStyle/>
          <a:p>
            <a:r>
              <a:rPr lang="de-DE" sz="2177" b="1" dirty="0"/>
              <a:t>IS Kurve</a:t>
            </a:r>
          </a:p>
        </p:txBody>
      </p:sp>
      <p:sp>
        <p:nvSpPr>
          <p:cNvPr id="16" name="Textfeld 15"/>
          <p:cNvSpPr txBox="1"/>
          <p:nvPr/>
        </p:nvSpPr>
        <p:spPr>
          <a:xfrm>
            <a:off x="5058793" y="946675"/>
            <a:ext cx="1087157" cy="461665"/>
          </a:xfrm>
          <a:prstGeom prst="rect">
            <a:avLst/>
          </a:prstGeom>
          <a:noFill/>
        </p:spPr>
        <p:txBody>
          <a:bodyPr wrap="none" rtlCol="0">
            <a:spAutoFit/>
          </a:bodyPr>
          <a:lstStyle/>
          <a:p>
            <a:r>
              <a:rPr lang="de-DE" sz="2177" b="1" dirty="0"/>
              <a:t>LM(</a:t>
            </a:r>
            <a:r>
              <a:rPr lang="de-DE" sz="2400" dirty="0"/>
              <a:t>M</a:t>
            </a:r>
            <a:r>
              <a:rPr lang="de-DE" sz="2400" baseline="-25000" dirty="0"/>
              <a:t>1</a:t>
            </a:r>
            <a:r>
              <a:rPr lang="de-DE" sz="2177" b="1" dirty="0"/>
              <a:t>)</a:t>
            </a:r>
          </a:p>
        </p:txBody>
      </p:sp>
      <p:sp>
        <p:nvSpPr>
          <p:cNvPr id="4" name="Textfeld 3"/>
          <p:cNvSpPr txBox="1"/>
          <p:nvPr/>
        </p:nvSpPr>
        <p:spPr>
          <a:xfrm>
            <a:off x="3231590" y="4727057"/>
            <a:ext cx="817853" cy="343620"/>
          </a:xfrm>
          <a:prstGeom prst="rect">
            <a:avLst/>
          </a:prstGeom>
          <a:noFill/>
        </p:spPr>
        <p:txBody>
          <a:bodyPr wrap="none" rtlCol="0">
            <a:spAutoFit/>
          </a:bodyPr>
          <a:lstStyle/>
          <a:p>
            <a:r>
              <a:rPr lang="de-DE" sz="1633" dirty="0"/>
              <a:t>Y* (M</a:t>
            </a:r>
            <a:r>
              <a:rPr lang="de-DE" sz="1633" baseline="-25000" dirty="0"/>
              <a:t>1</a:t>
            </a:r>
            <a:r>
              <a:rPr lang="de-DE" sz="1633" dirty="0"/>
              <a:t>)</a:t>
            </a:r>
          </a:p>
        </p:txBody>
      </p:sp>
      <p:sp>
        <p:nvSpPr>
          <p:cNvPr id="19" name="Textfeld 18"/>
          <p:cNvSpPr txBox="1"/>
          <p:nvPr/>
        </p:nvSpPr>
        <p:spPr>
          <a:xfrm>
            <a:off x="121582" y="2649322"/>
            <a:ext cx="715260" cy="343620"/>
          </a:xfrm>
          <a:prstGeom prst="rect">
            <a:avLst/>
          </a:prstGeom>
          <a:noFill/>
        </p:spPr>
        <p:txBody>
          <a:bodyPr wrap="none" rtlCol="0">
            <a:spAutoFit/>
          </a:bodyPr>
          <a:lstStyle/>
          <a:p>
            <a:r>
              <a:rPr lang="de-DE" sz="1633" dirty="0"/>
              <a:t>i*(M</a:t>
            </a:r>
            <a:r>
              <a:rPr lang="de-DE" sz="1633" baseline="-25000" dirty="0"/>
              <a:t>1</a:t>
            </a:r>
            <a:r>
              <a:rPr lang="de-DE" sz="1633" dirty="0"/>
              <a:t>)</a:t>
            </a:r>
          </a:p>
        </p:txBody>
      </p:sp>
      <p:cxnSp>
        <p:nvCxnSpPr>
          <p:cNvPr id="21" name="Gerade Verbindung 20"/>
          <p:cNvCxnSpPr/>
          <p:nvPr/>
        </p:nvCxnSpPr>
        <p:spPr>
          <a:xfrm flipH="1">
            <a:off x="907627" y="2794195"/>
            <a:ext cx="2681368"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p:nvCxnSpPr>
        <p:spPr>
          <a:xfrm>
            <a:off x="3588996" y="2775757"/>
            <a:ext cx="0" cy="1932863"/>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 name="Rechteck 1"/>
          <p:cNvSpPr/>
          <p:nvPr/>
        </p:nvSpPr>
        <p:spPr>
          <a:xfrm>
            <a:off x="1380826" y="975632"/>
            <a:ext cx="880369" cy="369332"/>
          </a:xfrm>
          <a:prstGeom prst="rect">
            <a:avLst/>
          </a:prstGeom>
        </p:spPr>
        <p:txBody>
          <a:bodyPr wrap="none">
            <a:spAutoFit/>
          </a:bodyPr>
          <a:lstStyle/>
          <a:p>
            <a:r>
              <a:rPr lang="de-DE" dirty="0"/>
              <a:t>M</a:t>
            </a:r>
            <a:r>
              <a:rPr lang="de-DE" baseline="-25000" dirty="0"/>
              <a:t>1</a:t>
            </a:r>
            <a:r>
              <a:rPr lang="de-DE" b="1"/>
              <a:t>&lt;</a:t>
            </a:r>
            <a:r>
              <a:rPr lang="de-DE"/>
              <a:t>M</a:t>
            </a:r>
            <a:r>
              <a:rPr lang="de-DE" baseline="-25000"/>
              <a:t>2</a:t>
            </a:r>
            <a:endParaRPr lang="de-DE" dirty="0"/>
          </a:p>
        </p:txBody>
      </p:sp>
      <p:sp>
        <p:nvSpPr>
          <p:cNvPr id="31" name="Rechteck 30"/>
          <p:cNvSpPr/>
          <p:nvPr/>
        </p:nvSpPr>
        <p:spPr>
          <a:xfrm>
            <a:off x="8401565" y="155498"/>
            <a:ext cx="576079" cy="369332"/>
          </a:xfrm>
          <a:prstGeom prst="rect">
            <a:avLst/>
          </a:prstGeom>
        </p:spPr>
        <p:txBody>
          <a:bodyPr wrap="square">
            <a:spAutoFit/>
          </a:bodyPr>
          <a:lstStyle/>
          <a:p>
            <a:r>
              <a:rPr lang="de-DE" dirty="0"/>
              <a:t>M</a:t>
            </a:r>
            <a:r>
              <a:rPr lang="de-DE" dirty="0">
                <a:latin typeface="Arial Unicode MS"/>
                <a:ea typeface="Arial Unicode MS"/>
                <a:cs typeface="Arial Unicode MS"/>
              </a:rPr>
              <a:t>↑</a:t>
            </a:r>
            <a:endParaRPr lang="de-DE" dirty="0"/>
          </a:p>
        </p:txBody>
      </p:sp>
      <p:cxnSp>
        <p:nvCxnSpPr>
          <p:cNvPr id="37" name="Gerade Verbindung mit Pfeil 36"/>
          <p:cNvCxnSpPr/>
          <p:nvPr/>
        </p:nvCxnSpPr>
        <p:spPr>
          <a:xfrm flipH="1">
            <a:off x="133310" y="2787577"/>
            <a:ext cx="3806" cy="56936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9" name="Rechteck 38">
            <a:extLst>
              <a:ext uri="{FF2B5EF4-FFF2-40B4-BE49-F238E27FC236}">
                <a16:creationId xmlns:a16="http://schemas.microsoft.com/office/drawing/2014/main" id="{5954CB66-EF6D-44C6-A94E-31E65830415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39760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7653" y="672525"/>
            <a:ext cx="8557708" cy="5792821"/>
          </a:xfrm>
          <a:prstGeom prst="rect">
            <a:avLst/>
          </a:prstGeom>
          <a:noFill/>
        </p:spPr>
        <p:txBody>
          <a:bodyPr wrap="square" rtlCol="0">
            <a:noAutofit/>
          </a:bodyPr>
          <a:lstStyle/>
          <a:p>
            <a:pPr lvl="0" hangingPunct="0"/>
            <a:r>
              <a:rPr lang="de-DE" sz="2400" dirty="0">
                <a:latin typeface="Times New Roman" pitchFamily="18"/>
                <a:ea typeface="Droid Sans Fallback" pitchFamily="2"/>
                <a:cs typeface="Lohit Hindi" pitchFamily="2"/>
              </a:rPr>
              <a:t>C(Y)=C</a:t>
            </a:r>
            <a:r>
              <a:rPr lang="de-DE" sz="2400" baseline="-33000" dirty="0">
                <a:latin typeface="Times New Roman" pitchFamily="18"/>
                <a:ea typeface="Droid Sans Fallback" pitchFamily="2"/>
                <a:cs typeface="Lohit Hindi" pitchFamily="2"/>
              </a:rPr>
              <a:t>0</a:t>
            </a:r>
            <a:r>
              <a:rPr lang="de-DE" sz="2400" dirty="0">
                <a:latin typeface="Times New Roman" pitchFamily="18"/>
                <a:ea typeface="Droid Sans Fallback" pitchFamily="2"/>
                <a:cs typeface="Lohit Hindi" pitchFamily="2"/>
              </a:rPr>
              <a:t>+c</a:t>
            </a:r>
            <a:r>
              <a:rPr lang="de-DE" sz="2400" baseline="-33000" dirty="0">
                <a:latin typeface="Times New Roman" pitchFamily="18"/>
                <a:ea typeface="Droid Sans Fallback" pitchFamily="2"/>
                <a:cs typeface="Lohit Hindi" pitchFamily="2"/>
              </a:rPr>
              <a:t>y</a:t>
            </a:r>
            <a:r>
              <a:rPr lang="de-DE" sz="2400" dirty="0">
                <a:latin typeface="Times New Roman" pitchFamily="18"/>
                <a:ea typeface="Arial" pitchFamily="34"/>
                <a:cs typeface="Arial" pitchFamily="34"/>
              </a:rPr>
              <a:t>∙Y=50+0,8Y</a:t>
            </a:r>
          </a:p>
          <a:p>
            <a:pPr lvl="0" hangingPunct="0"/>
            <a:endParaRPr lang="de-DE" sz="2400" dirty="0">
              <a:latin typeface="Times New Roman" pitchFamily="18"/>
              <a:ea typeface="Arial" pitchFamily="34"/>
              <a:cs typeface="Arial" pitchFamily="34"/>
            </a:endParaRPr>
          </a:p>
          <a:p>
            <a:pPr lvl="0" hangingPunct="0"/>
            <a:r>
              <a:rPr lang="de-DE" sz="2400" dirty="0">
                <a:latin typeface="Times New Roman" pitchFamily="18"/>
                <a:ea typeface="Arial" pitchFamily="34"/>
                <a:cs typeface="Arial" pitchFamily="34"/>
              </a:rPr>
              <a:t>I(i)=I</a:t>
            </a:r>
            <a:r>
              <a:rPr lang="de-DE" sz="2400" baseline="-33000" dirty="0">
                <a:latin typeface="Times New Roman" pitchFamily="18"/>
                <a:ea typeface="Arial" pitchFamily="34"/>
                <a:cs typeface="Arial" pitchFamily="34"/>
              </a:rPr>
              <a:t>0</a:t>
            </a:r>
            <a:r>
              <a:rPr lang="de-DE" sz="2400" dirty="0">
                <a:latin typeface="Times New Roman" pitchFamily="18"/>
                <a:ea typeface="Arial" pitchFamily="34"/>
                <a:cs typeface="Arial" pitchFamily="34"/>
              </a:rPr>
              <a:t>+i</a:t>
            </a:r>
            <a:r>
              <a:rPr lang="de-DE" sz="2400" baseline="-33000" dirty="0">
                <a:latin typeface="Times New Roman" pitchFamily="18"/>
                <a:ea typeface="Arial" pitchFamily="34"/>
                <a:cs typeface="Arial" pitchFamily="34"/>
              </a:rPr>
              <a:t>i</a:t>
            </a:r>
            <a:r>
              <a:rPr lang="de-DE" sz="2400" dirty="0">
                <a:latin typeface="Times New Roman" pitchFamily="18"/>
                <a:ea typeface="Arial" pitchFamily="34"/>
                <a:cs typeface="Arial" pitchFamily="34"/>
              </a:rPr>
              <a:t>∙i=30-300i</a:t>
            </a:r>
          </a:p>
          <a:p>
            <a:pPr lvl="0" hangingPunct="0"/>
            <a:endParaRPr lang="de-DE" sz="2400" dirty="0">
              <a:latin typeface="Times New Roman" pitchFamily="18"/>
              <a:ea typeface="Arial" pitchFamily="34"/>
              <a:cs typeface="Arial" pitchFamily="34"/>
            </a:endParaRPr>
          </a:p>
          <a:p>
            <a:pPr lvl="0" hangingPunct="0"/>
            <a:r>
              <a:rPr lang="de-DE" sz="2400" dirty="0">
                <a:latin typeface="Times New Roman" pitchFamily="18"/>
                <a:ea typeface="Arial" pitchFamily="34"/>
                <a:cs typeface="Arial" pitchFamily="34"/>
              </a:rPr>
              <a:t>G=20</a:t>
            </a:r>
          </a:p>
          <a:p>
            <a:pPr lvl="0" hangingPunct="0"/>
            <a:endParaRPr lang="de-DE" sz="2400" dirty="0">
              <a:latin typeface="Times New Roman" pitchFamily="18"/>
              <a:ea typeface="Arial" pitchFamily="34"/>
              <a:cs typeface="Arial" pitchFamily="34"/>
            </a:endParaRPr>
          </a:p>
          <a:p>
            <a:pPr lvl="0" hangingPunct="0"/>
            <a:r>
              <a:rPr lang="de-DE" sz="2400" dirty="0">
                <a:latin typeface="Times New Roman" pitchFamily="18"/>
                <a:ea typeface="Arial Unicode MS" pitchFamily="34"/>
                <a:cs typeface="Arial Unicode MS" pitchFamily="34"/>
              </a:rPr>
              <a:t>L(</a:t>
            </a:r>
            <a:r>
              <a:rPr lang="de-DE" sz="2400" dirty="0" err="1">
                <a:latin typeface="Times New Roman" pitchFamily="18"/>
                <a:ea typeface="Arial Unicode MS" pitchFamily="34"/>
                <a:cs typeface="Arial Unicode MS" pitchFamily="34"/>
              </a:rPr>
              <a:t>Y,i</a:t>
            </a:r>
            <a:r>
              <a:rPr lang="de-DE" sz="2400" dirty="0">
                <a:latin typeface="Times New Roman" pitchFamily="18"/>
                <a:ea typeface="Arial Unicode MS" pitchFamily="34"/>
                <a:cs typeface="Arial Unicode MS" pitchFamily="34"/>
              </a:rPr>
              <a:t>)=</a:t>
            </a:r>
            <a:r>
              <a:rPr lang="de-DE" sz="2400" dirty="0" err="1">
                <a:latin typeface="Times New Roman" pitchFamily="18"/>
                <a:ea typeface="Arial Unicode MS" pitchFamily="34"/>
                <a:cs typeface="Arial Unicode MS" pitchFamily="34"/>
              </a:rPr>
              <a:t>l</a:t>
            </a:r>
            <a:r>
              <a:rPr lang="de-DE" sz="2400" baseline="-33000" dirty="0" err="1">
                <a:latin typeface="Times New Roman" pitchFamily="18"/>
                <a:ea typeface="Arial Unicode MS" pitchFamily="34"/>
                <a:cs typeface="Arial Unicode MS" pitchFamily="34"/>
              </a:rPr>
              <a:t>y</a:t>
            </a:r>
            <a:r>
              <a:rPr lang="de-DE" sz="2400" dirty="0" err="1">
                <a:latin typeface="Times New Roman" pitchFamily="18"/>
                <a:ea typeface="Arial" pitchFamily="34"/>
                <a:cs typeface="Arial" pitchFamily="34"/>
              </a:rPr>
              <a:t>∙Y+l</a:t>
            </a:r>
            <a:r>
              <a:rPr lang="de-DE" sz="2400" baseline="-33000" dirty="0" err="1">
                <a:latin typeface="Times New Roman" pitchFamily="18"/>
                <a:ea typeface="Arial" pitchFamily="34"/>
                <a:cs typeface="Arial" pitchFamily="34"/>
              </a:rPr>
              <a:t>i</a:t>
            </a:r>
            <a:r>
              <a:rPr lang="de-DE" sz="2400" dirty="0" err="1">
                <a:latin typeface="Times New Roman" pitchFamily="18"/>
                <a:ea typeface="Arial" pitchFamily="34"/>
                <a:cs typeface="Arial" pitchFamily="34"/>
              </a:rPr>
              <a:t>∙i</a:t>
            </a:r>
            <a:r>
              <a:rPr lang="de-DE" sz="2400" dirty="0">
                <a:latin typeface="Times New Roman" pitchFamily="18"/>
                <a:ea typeface="Arial" pitchFamily="34"/>
                <a:cs typeface="Arial" pitchFamily="34"/>
              </a:rPr>
              <a:t>=0,5Y – 250i</a:t>
            </a:r>
          </a:p>
          <a:p>
            <a:pPr lvl="0" hangingPunct="0"/>
            <a:endParaRPr lang="de-DE" sz="2400" dirty="0">
              <a:latin typeface="Times New Roman" pitchFamily="18"/>
              <a:ea typeface="Arial" pitchFamily="34"/>
              <a:cs typeface="Arial" pitchFamily="34"/>
            </a:endParaRPr>
          </a:p>
          <a:p>
            <a:pPr lvl="0" hangingPunct="0"/>
            <a:r>
              <a:rPr lang="de-DE" sz="2400" dirty="0">
                <a:latin typeface="Times New Roman" pitchFamily="18"/>
                <a:ea typeface="Arial" pitchFamily="34"/>
                <a:cs typeface="Arial" pitchFamily="34"/>
              </a:rPr>
              <a:t>M=400		p=2 </a:t>
            </a:r>
          </a:p>
          <a:p>
            <a:pPr lvl="0" hangingPunct="0"/>
            <a:endParaRPr lang="de-DE" sz="2400" dirty="0">
              <a:latin typeface="Times New Roman" pitchFamily="18"/>
              <a:ea typeface="Arial" pitchFamily="34"/>
              <a:cs typeface="Arial" pitchFamily="34"/>
            </a:endParaRPr>
          </a:p>
          <a:p>
            <a:pPr lvl="0" hangingPunct="0"/>
            <a:endParaRPr lang="de-DE" sz="2400" dirty="0">
              <a:latin typeface="Times New Roman" pitchFamily="18"/>
              <a:ea typeface="Arial" pitchFamily="34"/>
              <a:cs typeface="Arial" pitchFamily="34"/>
            </a:endParaRPr>
          </a:p>
          <a:p>
            <a:pPr marL="457200" lvl="0" indent="-457200" hangingPunct="0">
              <a:buFont typeface="+mj-lt"/>
              <a:buAutoNum type="alphaLcParenR"/>
            </a:pPr>
            <a:r>
              <a:rPr lang="de-DE" sz="2000">
                <a:latin typeface="Times New Roman" pitchFamily="18"/>
                <a:ea typeface="Arial" pitchFamily="34"/>
                <a:cs typeface="Arial" pitchFamily="34"/>
              </a:rPr>
              <a:t>Determine the fiscal impulse if government expenditure doubles.</a:t>
            </a:r>
            <a:endParaRPr lang="de-DE" sz="2000" dirty="0">
              <a:latin typeface="Times New Roman" pitchFamily="18"/>
              <a:ea typeface="Arial" pitchFamily="34"/>
              <a:cs typeface="Arial" pitchFamily="34"/>
            </a:endParaRPr>
          </a:p>
          <a:p>
            <a:pPr marL="457200" indent="-457200" hangingPunct="0">
              <a:buFont typeface="+mj-lt"/>
              <a:buAutoNum type="alphaLcParenR"/>
            </a:pPr>
            <a:r>
              <a:rPr lang="de-DE" sz="2000">
                <a:latin typeface="Times New Roman" pitchFamily="18"/>
                <a:ea typeface="Arial" pitchFamily="34"/>
                <a:cs typeface="Arial" pitchFamily="34"/>
              </a:rPr>
              <a:t>Determine the monetary impuls if the quantity of money is increased by 25%.</a:t>
            </a:r>
            <a:endParaRPr lang="de-DE" sz="2000" dirty="0">
              <a:latin typeface="Times New Roman" pitchFamily="18"/>
              <a:ea typeface="Arial" pitchFamily="34"/>
              <a:cs typeface="Arial" pitchFamily="34"/>
            </a:endParaRPr>
          </a:p>
        </p:txBody>
      </p:sp>
      <p:sp>
        <p:nvSpPr>
          <p:cNvPr id="3" name="TextShape 2"/>
          <p:cNvSpPr txBox="1"/>
          <p:nvPr/>
        </p:nvSpPr>
        <p:spPr>
          <a:xfrm>
            <a:off x="2314670" y="55436"/>
            <a:ext cx="7598011" cy="744941"/>
          </a:xfrm>
          <a:prstGeom prst="rect">
            <a:avLst/>
          </a:prstGeom>
          <a:noFill/>
          <a:ln>
            <a:noFill/>
          </a:ln>
        </p:spPr>
        <p:txBody>
          <a:bodyPr lIns="81646" tIns="40823" rIns="81646" bIns="40823" anchor="ctr" anchorCtr="1"/>
          <a:lstStyle/>
          <a:p>
            <a:r>
              <a:rPr lang="de-DE" sz="2903" b="1"/>
              <a:t>Example</a:t>
            </a:r>
            <a:endParaRPr lang="de-DE" sz="2903" b="1" dirty="0"/>
          </a:p>
        </p:txBody>
      </p:sp>
      <p:sp>
        <p:nvSpPr>
          <p:cNvPr id="4" name="Rechteck 3">
            <a:extLst>
              <a:ext uri="{FF2B5EF4-FFF2-40B4-BE49-F238E27FC236}">
                <a16:creationId xmlns:a16="http://schemas.microsoft.com/office/drawing/2014/main" id="{20C6F380-30FC-41B3-BC19-ACC4A7CF8E3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622844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5" name="Rectangle 3"/>
          <p:cNvSpPr>
            <a:spLocks noChangeArrowheads="1"/>
          </p:cNvSpPr>
          <p:nvPr/>
        </p:nvSpPr>
        <p:spPr bwMode="auto">
          <a:xfrm>
            <a:off x="3477578" y="162730"/>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Keynesian Cross</a:t>
            </a:r>
            <a:endParaRPr lang="de-DE" sz="2400" b="1" dirty="0">
              <a:solidFill>
                <a:srgbClr val="000000"/>
              </a:solidFill>
              <a:latin typeface="Sparkasse Rg" pitchFamily="34" charset="0"/>
            </a:endParaRPr>
          </a:p>
        </p:txBody>
      </p:sp>
      <p:sp>
        <p:nvSpPr>
          <p:cNvPr id="166916" name="Text Box 4"/>
          <p:cNvSpPr txBox="1">
            <a:spLocks noChangeArrowheads="1"/>
          </p:cNvSpPr>
          <p:nvPr/>
        </p:nvSpPr>
        <p:spPr bwMode="auto">
          <a:xfrm>
            <a:off x="0" y="626576"/>
            <a:ext cx="12192000"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r>
              <a:rPr lang="de-DE" sz="1600">
                <a:solidFill>
                  <a:srgbClr val="000000"/>
                </a:solidFill>
              </a:rPr>
              <a:t>Aggregate demand Y</a:t>
            </a:r>
            <a:r>
              <a:rPr lang="de-DE" sz="1600" baseline="30000">
                <a:solidFill>
                  <a:srgbClr val="000000"/>
                </a:solidFill>
              </a:rPr>
              <a:t>D</a:t>
            </a:r>
            <a:r>
              <a:rPr lang="de-DE" sz="1600">
                <a:solidFill>
                  <a:srgbClr val="000000"/>
                </a:solidFill>
              </a:rPr>
              <a:t>:</a:t>
            </a:r>
          </a:p>
          <a:p>
            <a:pPr eaLnBrk="1" hangingPunct="1">
              <a:buClrTx/>
              <a:buFontTx/>
              <a:buNone/>
            </a:pPr>
            <a:endParaRPr lang="de-DE" sz="1600" dirty="0">
              <a:solidFill>
                <a:srgbClr val="000000"/>
              </a:solidFill>
            </a:endParaRPr>
          </a:p>
          <a:p>
            <a:pPr algn="ctr" eaLnBrk="1" hangingPunct="1">
              <a:buClrTx/>
              <a:buFontTx/>
              <a:buNone/>
            </a:pPr>
            <a:r>
              <a:rPr lang="de-DE" sz="1600" dirty="0">
                <a:solidFill>
                  <a:srgbClr val="000000"/>
                </a:solidFill>
              </a:rPr>
              <a:t>Y</a:t>
            </a:r>
            <a:r>
              <a:rPr lang="de-DE" sz="1600" baseline="30000" dirty="0">
                <a:solidFill>
                  <a:srgbClr val="000000"/>
                </a:solidFill>
              </a:rPr>
              <a:t>D</a:t>
            </a:r>
            <a:r>
              <a:rPr lang="de-DE" sz="1600" dirty="0">
                <a:solidFill>
                  <a:srgbClr val="000000"/>
                </a:solidFill>
              </a:rPr>
              <a:t>=C+I+G</a:t>
            </a:r>
          </a:p>
          <a:p>
            <a:pPr eaLnBrk="1" hangingPunct="1">
              <a:buClrTx/>
              <a:buFontTx/>
              <a:buNone/>
            </a:pPr>
            <a:endParaRPr lang="de-DE" sz="1600" dirty="0">
              <a:solidFill>
                <a:srgbClr val="000000"/>
              </a:solidFill>
            </a:endParaRPr>
          </a:p>
          <a:p>
            <a:pPr eaLnBrk="1" hangingPunct="1">
              <a:buClrTx/>
              <a:buFontTx/>
              <a:buNone/>
            </a:pPr>
            <a:r>
              <a:rPr lang="de-DE" sz="1600">
                <a:solidFill>
                  <a:srgbClr val="000000"/>
                </a:solidFill>
              </a:rPr>
              <a:t>C (private consumption); </a:t>
            </a:r>
            <a:r>
              <a:rPr lang="de-DE" sz="1600" dirty="0">
                <a:solidFill>
                  <a:srgbClr val="000000"/>
                </a:solidFill>
              </a:rPr>
              <a:t>I </a:t>
            </a:r>
            <a:r>
              <a:rPr lang="de-DE" sz="1600">
                <a:solidFill>
                  <a:srgbClr val="000000"/>
                </a:solidFill>
              </a:rPr>
              <a:t>(Investment); G (Government expenditure); I and G sare exogenously fixed variables, C depends positively on aggregate income (production) Y</a:t>
            </a:r>
          </a:p>
          <a:p>
            <a:pPr eaLnBrk="1" hangingPunct="1">
              <a:buClrTx/>
              <a:buFontTx/>
              <a:buNone/>
            </a:pPr>
            <a:endParaRPr lang="de-DE" sz="1600">
              <a:solidFill>
                <a:srgbClr val="000000"/>
              </a:solidFill>
            </a:endParaRPr>
          </a:p>
          <a:p>
            <a:pPr eaLnBrk="1" hangingPunct="1">
              <a:buClrTx/>
              <a:buFontTx/>
              <a:buNone/>
            </a:pPr>
            <a:r>
              <a:rPr lang="de-DE" sz="1600">
                <a:solidFill>
                  <a:srgbClr val="000000"/>
                </a:solidFill>
              </a:rPr>
              <a:t>Keynesian consumption function: </a:t>
            </a:r>
            <a:endParaRPr lang="de-DE" sz="1600" dirty="0">
              <a:solidFill>
                <a:srgbClr val="000000"/>
              </a:solidFill>
            </a:endParaRPr>
          </a:p>
          <a:p>
            <a:pPr eaLnBrk="1" hangingPunct="1">
              <a:buClrTx/>
              <a:buFontTx/>
              <a:buNone/>
            </a:pPr>
            <a:endParaRPr lang="de-DE" sz="1600" dirty="0">
              <a:solidFill>
                <a:srgbClr val="000000"/>
              </a:solidFill>
            </a:endParaRPr>
          </a:p>
          <a:p>
            <a:pPr eaLnBrk="1" hangingPunct="1">
              <a:buClrTx/>
              <a:buFontTx/>
              <a:buNone/>
            </a:pPr>
            <a:r>
              <a:rPr lang="de-DE" sz="1600" dirty="0">
                <a:solidFill>
                  <a:srgbClr val="000000"/>
                </a:solidFill>
              </a:rPr>
              <a:t>C(Y)=C</a:t>
            </a:r>
            <a:r>
              <a:rPr lang="de-DE" sz="1600" baseline="-25000" dirty="0">
                <a:solidFill>
                  <a:srgbClr val="000000"/>
                </a:solidFill>
              </a:rPr>
              <a:t>0</a:t>
            </a:r>
            <a:r>
              <a:rPr lang="de-DE" sz="1600" dirty="0">
                <a:solidFill>
                  <a:srgbClr val="000000"/>
                </a:solidFill>
              </a:rPr>
              <a:t>+c</a:t>
            </a:r>
            <a:r>
              <a:rPr lang="de-DE" sz="1600" baseline="-25000" dirty="0">
                <a:solidFill>
                  <a:srgbClr val="000000"/>
                </a:solidFill>
              </a:rPr>
              <a:t>y</a:t>
            </a:r>
            <a:r>
              <a:rPr lang="de-DE" sz="1600" dirty="0">
                <a:solidFill>
                  <a:srgbClr val="000000"/>
                </a:solidFill>
              </a:rPr>
              <a:t>Y			C</a:t>
            </a:r>
            <a:r>
              <a:rPr lang="de-DE" sz="1600" baseline="-25000" dirty="0">
                <a:solidFill>
                  <a:srgbClr val="000000"/>
                </a:solidFill>
              </a:rPr>
              <a:t>0</a:t>
            </a:r>
            <a:r>
              <a:rPr lang="de-DE" sz="1600" dirty="0">
                <a:solidFill>
                  <a:srgbClr val="000000"/>
                </a:solidFill>
              </a:rPr>
              <a:t>&gt;0 </a:t>
            </a:r>
            <a:r>
              <a:rPr lang="de-DE" sz="1600">
                <a:solidFill>
                  <a:srgbClr val="000000"/>
                </a:solidFill>
              </a:rPr>
              <a:t>(autonous consumption); </a:t>
            </a:r>
            <a:r>
              <a:rPr lang="de-DE" sz="1600" dirty="0">
                <a:solidFill>
                  <a:srgbClr val="000000"/>
                </a:solidFill>
              </a:rPr>
              <a:t>0&lt;</a:t>
            </a:r>
            <a:r>
              <a:rPr lang="de-DE" sz="1600" dirty="0" err="1">
                <a:solidFill>
                  <a:srgbClr val="000000"/>
                </a:solidFill>
              </a:rPr>
              <a:t>c</a:t>
            </a:r>
            <a:r>
              <a:rPr lang="de-DE" sz="1600" baseline="-25000" dirty="0" err="1">
                <a:solidFill>
                  <a:srgbClr val="000000"/>
                </a:solidFill>
              </a:rPr>
              <a:t>y</a:t>
            </a:r>
            <a:r>
              <a:rPr lang="de-DE" sz="1600" dirty="0">
                <a:solidFill>
                  <a:srgbClr val="000000"/>
                </a:solidFill>
              </a:rPr>
              <a:t>&lt;1</a:t>
            </a:r>
            <a:r>
              <a:rPr lang="de-DE" sz="1600">
                <a:solidFill>
                  <a:srgbClr val="000000"/>
                </a:solidFill>
              </a:rPr>
              <a:t>(marginal propensity to consum)</a:t>
            </a:r>
            <a:endParaRPr lang="de-DE" sz="1600" dirty="0">
              <a:solidFill>
                <a:srgbClr val="000000"/>
              </a:solidFill>
            </a:endParaRPr>
          </a:p>
          <a:p>
            <a:pPr eaLnBrk="1" hangingPunct="1">
              <a:buClrTx/>
              <a:buFontTx/>
              <a:buNone/>
            </a:pPr>
            <a:endParaRPr lang="de-DE" sz="1600" dirty="0">
              <a:solidFill>
                <a:srgbClr val="000000"/>
              </a:solidFill>
            </a:endParaRPr>
          </a:p>
          <a:p>
            <a:pPr eaLnBrk="1" hangingPunct="1">
              <a:buClrTx/>
              <a:buFontTx/>
              <a:buNone/>
            </a:pPr>
            <a:endParaRPr lang="de-DE" sz="1600" dirty="0">
              <a:solidFill>
                <a:srgbClr val="000000"/>
              </a:solidFill>
            </a:endParaRPr>
          </a:p>
          <a:p>
            <a:pPr eaLnBrk="1" hangingPunct="1">
              <a:buClrTx/>
              <a:buFontTx/>
              <a:buNone/>
            </a:pPr>
            <a:endParaRPr lang="de-DE" sz="1600" dirty="0">
              <a:solidFill>
                <a:srgbClr val="000000"/>
              </a:solidFill>
            </a:endParaRPr>
          </a:p>
          <a:p>
            <a:pPr eaLnBrk="1" hangingPunct="1">
              <a:buClrTx/>
              <a:buFontTx/>
              <a:buNone/>
            </a:pPr>
            <a:endParaRPr lang="de-DE" sz="1600" dirty="0">
              <a:solidFill>
                <a:srgbClr val="000000"/>
              </a:solidFill>
            </a:endParaRPr>
          </a:p>
          <a:p>
            <a:pPr eaLnBrk="1" hangingPunct="1">
              <a:buClrTx/>
              <a:buFontTx/>
              <a:buNone/>
            </a:pPr>
            <a:endParaRPr lang="de-DE" sz="1600" dirty="0">
              <a:solidFill>
                <a:srgbClr val="000000"/>
              </a:solidFill>
            </a:endParaRPr>
          </a:p>
          <a:p>
            <a:pPr eaLnBrk="1" hangingPunct="1">
              <a:buClrTx/>
              <a:buFontTx/>
              <a:buNone/>
            </a:pPr>
            <a:endParaRPr lang="de-DE" sz="1600" dirty="0">
              <a:solidFill>
                <a:srgbClr val="000000"/>
              </a:solidFill>
            </a:endParaRPr>
          </a:p>
          <a:p>
            <a:pPr eaLnBrk="1" hangingPunct="1">
              <a:buClrTx/>
              <a:buFontTx/>
              <a:buNone/>
            </a:pPr>
            <a:endParaRPr lang="de-DE" sz="1600" dirty="0">
              <a:solidFill>
                <a:srgbClr val="000000"/>
              </a:solidFill>
            </a:endParaRPr>
          </a:p>
          <a:p>
            <a:pPr eaLnBrk="1" hangingPunct="1">
              <a:buClrTx/>
              <a:buFontTx/>
              <a:buNone/>
            </a:pPr>
            <a:endParaRPr lang="de-DE" sz="1600" dirty="0">
              <a:solidFill>
                <a:srgbClr val="000000"/>
              </a:solidFill>
            </a:endParaRPr>
          </a:p>
          <a:p>
            <a:pPr eaLnBrk="1" hangingPunct="1">
              <a:buClrTx/>
              <a:buFontTx/>
              <a:buNone/>
            </a:pPr>
            <a:r>
              <a:rPr lang="de-DE" sz="1600">
                <a:solidFill>
                  <a:srgbClr val="000000"/>
                </a:solidFill>
              </a:rPr>
              <a:t>Euqilibrium: With aggregate income (production) Y is determined by the aggreate demand Y</a:t>
            </a:r>
            <a:r>
              <a:rPr lang="de-DE" sz="1600" baseline="30000">
                <a:solidFill>
                  <a:srgbClr val="000000"/>
                </a:solidFill>
              </a:rPr>
              <a:t>D</a:t>
            </a:r>
            <a:r>
              <a:rPr lang="de-DE" sz="1600">
                <a:solidFill>
                  <a:srgbClr val="000000"/>
                </a:solidFill>
              </a:rPr>
              <a:t> →</a:t>
            </a:r>
            <a:endParaRPr lang="de-DE" sz="1600" dirty="0">
              <a:solidFill>
                <a:srgbClr val="000000"/>
              </a:solidFill>
            </a:endParaRPr>
          </a:p>
          <a:p>
            <a:pPr eaLnBrk="1" hangingPunct="1">
              <a:buClrTx/>
              <a:buFontTx/>
              <a:buNone/>
            </a:pPr>
            <a:endParaRPr lang="de-DE" sz="1600" dirty="0">
              <a:solidFill>
                <a:srgbClr val="000000"/>
              </a:solidFill>
            </a:endParaRPr>
          </a:p>
          <a:p>
            <a:pPr algn="ctr" eaLnBrk="1" hangingPunct="1">
              <a:buClrTx/>
              <a:buFontTx/>
              <a:buNone/>
            </a:pPr>
            <a:r>
              <a:rPr lang="de-DE" sz="1600" dirty="0">
                <a:solidFill>
                  <a:srgbClr val="000000"/>
                </a:solidFill>
              </a:rPr>
              <a:t>Y=Y</a:t>
            </a:r>
            <a:r>
              <a:rPr lang="de-DE" sz="1600" baseline="30000" dirty="0">
                <a:solidFill>
                  <a:srgbClr val="000000"/>
                </a:solidFill>
              </a:rPr>
              <a:t>D</a:t>
            </a:r>
            <a:r>
              <a:rPr lang="de-DE" sz="1600" dirty="0">
                <a:solidFill>
                  <a:srgbClr val="000000"/>
                </a:solidFill>
              </a:rPr>
              <a:t>=C</a:t>
            </a:r>
            <a:r>
              <a:rPr lang="de-DE" sz="1600" baseline="-25000" dirty="0">
                <a:solidFill>
                  <a:srgbClr val="000000"/>
                </a:solidFill>
              </a:rPr>
              <a:t>0</a:t>
            </a:r>
            <a:r>
              <a:rPr lang="de-DE" sz="1600" dirty="0">
                <a:solidFill>
                  <a:srgbClr val="000000"/>
                </a:solidFill>
              </a:rPr>
              <a:t>+c</a:t>
            </a:r>
            <a:r>
              <a:rPr lang="de-DE" sz="1600" baseline="-25000" dirty="0">
                <a:solidFill>
                  <a:srgbClr val="000000"/>
                </a:solidFill>
              </a:rPr>
              <a:t>y</a:t>
            </a:r>
            <a:r>
              <a:rPr lang="de-DE" sz="1600" dirty="0">
                <a:solidFill>
                  <a:srgbClr val="000000"/>
                </a:solidFill>
              </a:rPr>
              <a:t>Y+I+G</a:t>
            </a:r>
          </a:p>
        </p:txBody>
      </p:sp>
      <p:sp>
        <p:nvSpPr>
          <p:cNvPr id="7" name="Rechteck 6">
            <a:extLst>
              <a:ext uri="{FF2B5EF4-FFF2-40B4-BE49-F238E27FC236}">
                <a16:creationId xmlns:a16="http://schemas.microsoft.com/office/drawing/2014/main" id="{FA2D1D1B-FEDB-4DC2-9A50-23D12812339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30114738"/>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Shape 2"/>
          <p:cNvSpPr txBox="1"/>
          <p:nvPr/>
        </p:nvSpPr>
        <p:spPr>
          <a:xfrm>
            <a:off x="0" y="0"/>
            <a:ext cx="1740023" cy="393053"/>
          </a:xfrm>
          <a:prstGeom prst="rect">
            <a:avLst/>
          </a:prstGeom>
          <a:noFill/>
          <a:ln>
            <a:noFill/>
          </a:ln>
        </p:spPr>
        <p:txBody>
          <a:bodyPr lIns="81646" tIns="40823" rIns="81646" bIns="40823" anchor="ctr" anchorCtr="1"/>
          <a:lstStyle/>
          <a:p>
            <a:pPr algn="ctr"/>
            <a:r>
              <a:rPr lang="de-DE" sz="2903" b="1"/>
              <a:t>Example</a:t>
            </a:r>
            <a:endParaRPr lang="de-DE" sz="2903" b="1" dirty="0"/>
          </a:p>
        </p:txBody>
      </p:sp>
      <p:sp>
        <p:nvSpPr>
          <p:cNvPr id="6" name="Rechteck 5">
            <a:extLst>
              <a:ext uri="{FF2B5EF4-FFF2-40B4-BE49-F238E27FC236}">
                <a16:creationId xmlns:a16="http://schemas.microsoft.com/office/drawing/2014/main" id="{92FC040A-2DBF-497F-9779-DEC300528F7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3325129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3" name="Rectangle 3"/>
          <p:cNvSpPr>
            <a:spLocks noChangeArrowheads="1"/>
          </p:cNvSpPr>
          <p:nvPr/>
        </p:nvSpPr>
        <p:spPr bwMode="auto">
          <a:xfrm>
            <a:off x="4687019" y="236978"/>
            <a:ext cx="3594339"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AS-AD-Model</a:t>
            </a:r>
            <a:endParaRPr lang="de-DE" sz="2400" b="1" dirty="0">
              <a:solidFill>
                <a:srgbClr val="000000"/>
              </a:solidFill>
              <a:latin typeface="Sparkasse Rg" pitchFamily="34" charset="0"/>
            </a:endParaRPr>
          </a:p>
        </p:txBody>
      </p:sp>
      <p:sp>
        <p:nvSpPr>
          <p:cNvPr id="174084" name="Text Box 4"/>
          <p:cNvSpPr txBox="1">
            <a:spLocks noChangeArrowheads="1"/>
          </p:cNvSpPr>
          <p:nvPr/>
        </p:nvSpPr>
        <p:spPr bwMode="auto">
          <a:xfrm>
            <a:off x="1534951" y="1126342"/>
            <a:ext cx="9144000"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609600" indent="-608013"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1pPr>
            <a:lvl2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2pPr>
            <a:lvl3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3pPr>
            <a:lvl4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4pPr>
            <a:lvl5pPr eaLnBrk="0" hangingPunc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609600" algn="l"/>
                <a:tab pos="1057275" algn="l"/>
                <a:tab pos="1506538" algn="l"/>
                <a:tab pos="1955800" algn="l"/>
                <a:tab pos="2405063" algn="l"/>
                <a:tab pos="2854325" algn="l"/>
                <a:tab pos="3303588" algn="l"/>
                <a:tab pos="3752850" algn="l"/>
                <a:tab pos="4202113" algn="l"/>
                <a:tab pos="4651375" algn="l"/>
                <a:tab pos="5100638" algn="l"/>
                <a:tab pos="5549900" algn="l"/>
                <a:tab pos="5999163" algn="l"/>
                <a:tab pos="6448425" algn="l"/>
                <a:tab pos="6897688" algn="l"/>
                <a:tab pos="7346950" algn="l"/>
                <a:tab pos="7796213" algn="l"/>
                <a:tab pos="8245475" algn="l"/>
                <a:tab pos="8694738" algn="l"/>
                <a:tab pos="9144000" algn="l"/>
                <a:tab pos="9593263" algn="l"/>
              </a:tabLst>
              <a:defRPr sz="2200">
                <a:solidFill>
                  <a:schemeClr val="bg1"/>
                </a:solidFill>
                <a:latin typeface="Times New Roman" pitchFamily="18" charset="0"/>
              </a:defRPr>
            </a:lvl9pPr>
          </a:lstStyle>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a:p>
            <a:pPr eaLnBrk="1" hangingPunct="1">
              <a:buClrTx/>
              <a:buFontTx/>
              <a:buNone/>
            </a:pPr>
            <a:endParaRPr lang="de-DE" sz="2400">
              <a:solidFill>
                <a:srgbClr val="000000"/>
              </a:solidFill>
            </a:endParaRPr>
          </a:p>
        </p:txBody>
      </p:sp>
      <p:sp>
        <p:nvSpPr>
          <p:cNvPr id="6" name="Textfeld 5"/>
          <p:cNvSpPr txBox="1"/>
          <p:nvPr/>
        </p:nvSpPr>
        <p:spPr>
          <a:xfrm>
            <a:off x="262220" y="662496"/>
            <a:ext cx="8356138" cy="5094890"/>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endParaRPr lang="de-DE" sz="1996" dirty="0"/>
          </a:p>
          <a:p>
            <a:pPr marL="342900" indent="-342900">
              <a:buFont typeface="Arial" panose="020B0604020202020204" pitchFamily="34" charset="0"/>
              <a:buChar char="•"/>
            </a:pPr>
            <a:r>
              <a:rPr lang="de-DE" sz="1996"/>
              <a:t>Within the Keynesianschen IS-LM-Modell we find prices in order to obtain the real amount of money </a:t>
            </a:r>
            <a:r>
              <a:rPr lang="de-DE" sz="1996" dirty="0"/>
              <a:t>M/</a:t>
            </a:r>
            <a:r>
              <a:rPr lang="de-DE" sz="1996"/>
              <a:t>p but p is assumed to be constant</a:t>
            </a:r>
            <a:endParaRPr lang="de-DE" sz="1996" dirty="0"/>
          </a:p>
          <a:p>
            <a:pPr marL="342900" indent="-342900">
              <a:buFont typeface="Arial" panose="020B0604020202020204" pitchFamily="34" charset="0"/>
              <a:buChar char="•"/>
            </a:pPr>
            <a:endParaRPr lang="de-DE" sz="1996" dirty="0"/>
          </a:p>
          <a:p>
            <a:pPr marL="342900" indent="-342900">
              <a:buFont typeface="Arial" panose="020B0604020202020204" pitchFamily="34" charset="0"/>
              <a:buChar char="•"/>
            </a:pPr>
            <a:r>
              <a:rPr lang="de-DE" sz="1996"/>
              <a:t>In  the following, we relax this extreme assumption and assume partially flexible prices. But especially at the labour market, we still assume, that enterprises have some market power and thus they can demand a specific markup over marginal costs (i.e. monopolistic competition, oligopol, …)</a:t>
            </a:r>
            <a:endParaRPr lang="de-DE" sz="1996" dirty="0"/>
          </a:p>
          <a:p>
            <a:pPr marL="342900" indent="-342900">
              <a:buFont typeface="Arial" panose="020B0604020202020204" pitchFamily="34" charset="0"/>
              <a:buChar char="•"/>
            </a:pPr>
            <a:endParaRPr lang="de-DE" sz="1996" dirty="0"/>
          </a:p>
          <a:p>
            <a:pPr marL="342900" indent="-342900">
              <a:buFont typeface="Arial" panose="020B0604020202020204" pitchFamily="34" charset="0"/>
              <a:buChar char="•"/>
            </a:pPr>
            <a:r>
              <a:rPr lang="de-DE" sz="1996"/>
              <a:t>Together with these assumptions we derive</a:t>
            </a:r>
            <a:endParaRPr lang="de-DE" sz="1996" dirty="0"/>
          </a:p>
          <a:p>
            <a:pPr marL="342900" indent="-342900">
              <a:buFont typeface="Arial" panose="020B0604020202020204" pitchFamily="34" charset="0"/>
              <a:buChar char="•"/>
            </a:pPr>
            <a:endParaRPr lang="de-DE" sz="1996" dirty="0"/>
          </a:p>
          <a:p>
            <a:pPr marL="800100" lvl="1" indent="-342900">
              <a:buFont typeface="Arial" panose="020B0604020202020204" pitchFamily="34" charset="0"/>
              <a:buChar char="•"/>
            </a:pPr>
            <a:r>
              <a:rPr lang="de-DE" sz="1996" b="1"/>
              <a:t>Aggregated Supply: </a:t>
            </a:r>
            <a:r>
              <a:rPr lang="de-DE" sz="1996" b="1" dirty="0"/>
              <a:t>AS</a:t>
            </a:r>
          </a:p>
          <a:p>
            <a:pPr marL="800100" lvl="1" indent="-342900">
              <a:buFont typeface="Arial" panose="020B0604020202020204" pitchFamily="34" charset="0"/>
              <a:buChar char="•"/>
            </a:pPr>
            <a:r>
              <a:rPr lang="de-DE" sz="1996" b="1"/>
              <a:t>Aggregated Demand: </a:t>
            </a:r>
            <a:r>
              <a:rPr lang="de-DE" sz="1996" b="1" dirty="0"/>
              <a:t>AD</a:t>
            </a:r>
          </a:p>
          <a:p>
            <a:endParaRPr lang="de-DE" sz="1996" dirty="0"/>
          </a:p>
        </p:txBody>
      </p:sp>
      <p:sp>
        <p:nvSpPr>
          <p:cNvPr id="8" name="Rechteck 7">
            <a:extLst>
              <a:ext uri="{FF2B5EF4-FFF2-40B4-BE49-F238E27FC236}">
                <a16:creationId xmlns:a16="http://schemas.microsoft.com/office/drawing/2014/main" id="{FDA86EE1-274E-4A58-B793-F5C30138921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07411632"/>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74083" name="Rectangle 3"/>
              <p:cNvSpPr>
                <a:spLocks noChangeArrowheads="1"/>
              </p:cNvSpPr>
              <p:nvPr/>
            </p:nvSpPr>
            <p:spPr bwMode="auto">
              <a:xfrm>
                <a:off x="696686" y="151653"/>
                <a:ext cx="10609943" cy="465065"/>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round/>
                    <a:headEnd/>
                    <a:tailEnd/>
                  </a14:hiddenLine>
                </a:ext>
                <a:ext uri="{AF507438-7753-43E0-B8FC-AC1667EBCBE1}">
                  <a14:hiddenEffects>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Aggregated supply: AS-Curve </a:t>
                </a:r>
                <a:r>
                  <a:rPr lang="de-DE" sz="2400" b="1" dirty="0">
                    <a:solidFill>
                      <a:srgbClr val="000000"/>
                    </a:solidFill>
                    <a:latin typeface="Sparkasse Rg" pitchFamily="34" charset="0"/>
                  </a:rPr>
                  <a:t>(</a:t>
                </a:r>
                <a14:m>
                  <m:oMath xmlns:m="http://schemas.openxmlformats.org/officeDocument/2006/math">
                    <m:sSup>
                      <m:sSupPr>
                        <m:ctrlPr>
                          <a:rPr lang="de-DE" sz="2400" i="1">
                            <a:latin typeface="Cambria Math" panose="02040503050406030204" pitchFamily="18" charset="0"/>
                          </a:rPr>
                        </m:ctrlPr>
                      </m:sSupPr>
                      <m:e>
                        <m:r>
                          <a:rPr lang="de-DE" sz="2400" i="1">
                            <a:latin typeface="Cambria Math" panose="02040503050406030204" pitchFamily="18" charset="0"/>
                          </a:rPr>
                          <m:t>𝑌</m:t>
                        </m:r>
                      </m:e>
                      <m:sup>
                        <m:r>
                          <a:rPr lang="de-DE" sz="2400" i="1">
                            <a:latin typeface="Cambria Math" panose="02040503050406030204" pitchFamily="18" charset="0"/>
                          </a:rPr>
                          <m:t>𝑆</m:t>
                        </m:r>
                      </m:sup>
                    </m:sSup>
                  </m:oMath>
                </a14:m>
                <a:r>
                  <a:rPr lang="de-DE" sz="2400" b="1" dirty="0">
                    <a:solidFill>
                      <a:srgbClr val="000000"/>
                    </a:solidFill>
                    <a:latin typeface="Sparkasse Rg" pitchFamily="34" charset="0"/>
                  </a:rPr>
                  <a:t>) </a:t>
                </a:r>
                <a:r>
                  <a:rPr lang="de-DE" sz="2400" b="1">
                    <a:solidFill>
                      <a:srgbClr val="000000"/>
                    </a:solidFill>
                    <a:latin typeface="Sparkasse Rg" pitchFamily="34" charset="0"/>
                  </a:rPr>
                  <a:t>– General explaination</a:t>
                </a:r>
                <a:endParaRPr lang="de-DE" sz="2400" b="1" dirty="0">
                  <a:solidFill>
                    <a:srgbClr val="000000"/>
                  </a:solidFill>
                  <a:latin typeface="Sparkasse Rg" pitchFamily="34" charset="0"/>
                </a:endParaRPr>
              </a:p>
            </p:txBody>
          </p:sp>
        </mc:Choice>
        <mc:Fallback xmlns="">
          <p:sp>
            <p:nvSpPr>
              <p:cNvPr id="174083" name="Rectangle 3"/>
              <p:cNvSpPr>
                <a:spLocks noRot="1" noChangeAspect="1" noMove="1" noResize="1" noEditPoints="1" noAdjustHandles="1" noChangeArrowheads="1" noChangeShapeType="1" noTextEdit="1"/>
              </p:cNvSpPr>
              <p:nvPr/>
            </p:nvSpPr>
            <p:spPr bwMode="auto">
              <a:xfrm>
                <a:off x="696686" y="151653"/>
                <a:ext cx="10609943" cy="465065"/>
              </a:xfrm>
              <a:prstGeom prst="rect">
                <a:avLst/>
              </a:prstGeom>
              <a:blipFill>
                <a:blip r:embed="rId3"/>
                <a:stretch>
                  <a:fillRect l="-862" t="-10526" b="-28947"/>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de-DE">
                    <a:noFill/>
                  </a:rPr>
                  <a:t> </a:t>
                </a:r>
              </a:p>
            </p:txBody>
          </p:sp>
        </mc:Fallback>
      </mc:AlternateContent>
      <p:sp>
        <p:nvSpPr>
          <p:cNvPr id="6" name="Textfeld 5"/>
          <p:cNvSpPr txBox="1"/>
          <p:nvPr/>
        </p:nvSpPr>
        <p:spPr>
          <a:xfrm>
            <a:off x="392023" y="1127588"/>
            <a:ext cx="11799977" cy="4756336"/>
          </a:xfrm>
          <a:prstGeom prst="rect">
            <a:avLst/>
          </a:prstGeom>
          <a:noFill/>
          <a:ln>
            <a:noFill/>
          </a:ln>
        </p:spPr>
        <p:txBody>
          <a:bodyPr vert="horz" wrap="square" lIns="81646" tIns="40823" rIns="81646" bIns="40823" anchorCtr="0" compatLnSpc="0">
            <a:noAutofit/>
          </a:bodyPr>
          <a:lstStyle/>
          <a:p>
            <a:endParaRPr lang="de-DE" sz="2800" dirty="0"/>
          </a:p>
          <a:p>
            <a:pPr marL="342900" indent="-342900">
              <a:buFont typeface="Arial" panose="020B0604020202020204" pitchFamily="34" charset="0"/>
              <a:buChar char="•"/>
            </a:pPr>
            <a:r>
              <a:rPr lang="de-DE" sz="2800"/>
              <a:t>Keynesian Theory of rigid wages</a:t>
            </a:r>
            <a:endParaRPr lang="de-DE" sz="2800" dirty="0"/>
          </a:p>
          <a:p>
            <a:pPr marL="342900" indent="-342900">
              <a:buFont typeface="Arial" panose="020B0604020202020204" pitchFamily="34" charset="0"/>
              <a:buChar char="•"/>
            </a:pPr>
            <a:endParaRPr lang="de-DE" sz="2800" dirty="0"/>
          </a:p>
          <a:p>
            <a:pPr marL="342900" indent="-342900">
              <a:buFont typeface="Arial" panose="020B0604020202020204" pitchFamily="34" charset="0"/>
              <a:buChar char="•"/>
            </a:pPr>
            <a:r>
              <a:rPr lang="de-DE" sz="2800"/>
              <a:t>Keynesian theory of rigid prices</a:t>
            </a:r>
            <a:endParaRPr lang="de-DE" sz="2800" dirty="0"/>
          </a:p>
          <a:p>
            <a:pPr marL="342900" indent="-342900">
              <a:buFont typeface="Arial" panose="020B0604020202020204" pitchFamily="34" charset="0"/>
              <a:buChar char="•"/>
            </a:pPr>
            <a:endParaRPr lang="de-DE" sz="2800" dirty="0"/>
          </a:p>
          <a:p>
            <a:pPr marL="342900" indent="-342900">
              <a:buFont typeface="Arial" panose="020B0604020202020204" pitchFamily="34" charset="0"/>
              <a:buChar char="•"/>
            </a:pPr>
            <a:r>
              <a:rPr lang="de-DE" sz="2800"/>
              <a:t>Keynesian theory  expectations</a:t>
            </a:r>
            <a:endParaRPr lang="de-DE" sz="2800" dirty="0"/>
          </a:p>
          <a:p>
            <a:endParaRPr lang="de-DE" sz="1996" dirty="0"/>
          </a:p>
          <a:p>
            <a:endParaRPr lang="de-DE" sz="1996" dirty="0"/>
          </a:p>
          <a:p>
            <a:endParaRPr lang="de-DE" sz="1996" dirty="0"/>
          </a:p>
          <a:p>
            <a:endParaRPr lang="de-DE" sz="1996" dirty="0"/>
          </a:p>
        </p:txBody>
      </p:sp>
      <p:sp>
        <p:nvSpPr>
          <p:cNvPr id="4" name="Rechteck 3">
            <a:extLst>
              <a:ext uri="{FF2B5EF4-FFF2-40B4-BE49-F238E27FC236}">
                <a16:creationId xmlns:a16="http://schemas.microsoft.com/office/drawing/2014/main" id="{1E6BB328-51EC-4E9D-A5EA-C3D5F737335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2578609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96407A63-EB4B-4B2B-842F-B0AAB4D0AAA5}"/>
              </a:ext>
            </a:extLst>
          </p:cNvPr>
          <p:cNvSpPr txBox="1"/>
          <p:nvPr/>
        </p:nvSpPr>
        <p:spPr>
          <a:xfrm>
            <a:off x="1784789" y="41477"/>
            <a:ext cx="5739874" cy="1045656"/>
          </a:xfrm>
          <a:prstGeom prst="rect">
            <a:avLst/>
          </a:prstGeom>
          <a:noFill/>
          <a:ln>
            <a:noFill/>
          </a:ln>
        </p:spPr>
        <p:txBody>
          <a:bodyPr vert="horz" wrap="none" lIns="81646" tIns="40823" rIns="81646" bIns="40823" anchorCtr="0" compatLnSpc="0">
            <a:spAutoFit/>
          </a:bodyPr>
          <a:lstStyle/>
          <a:p>
            <a:pPr hangingPunct="0"/>
            <a:r>
              <a:rPr lang="en-US" sz="3266">
                <a:latin typeface="Times New Roman" pitchFamily="18"/>
                <a:ea typeface="Droid Sans Fallback" pitchFamily="2"/>
                <a:cs typeface="Lohit Hindi" pitchFamily="2"/>
              </a:rPr>
              <a:t>Keynesian Theory of rigid wages</a:t>
            </a:r>
          </a:p>
          <a:p>
            <a:pPr hangingPunct="0"/>
            <a:r>
              <a:rPr lang="de-DE" sz="3266" dirty="0">
                <a:latin typeface="Arial" pitchFamily="18"/>
                <a:ea typeface="Droid Sans Fallback" pitchFamily="2"/>
                <a:cs typeface="Lohit Hindi" pitchFamily="2"/>
              </a:rPr>
              <a:t>	</a:t>
            </a:r>
          </a:p>
        </p:txBody>
      </p:sp>
      <p:sp>
        <p:nvSpPr>
          <p:cNvPr id="5" name="Textfeld 4"/>
          <p:cNvSpPr txBox="1"/>
          <p:nvPr/>
        </p:nvSpPr>
        <p:spPr>
          <a:xfrm>
            <a:off x="138021" y="1162603"/>
            <a:ext cx="8428009" cy="4756336"/>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r>
              <a:rPr lang="de-DE" sz="2400"/>
              <a:t>Within the profit maximization of enterprices, wages are one of the main cost factors.</a:t>
            </a:r>
          </a:p>
          <a:p>
            <a:endParaRPr lang="de-DE" sz="2400" dirty="0"/>
          </a:p>
          <a:p>
            <a:pPr marL="342900" indent="-342900">
              <a:buFont typeface="Arial" panose="020B0604020202020204" pitchFamily="34" charset="0"/>
              <a:buChar char="•"/>
            </a:pPr>
            <a:r>
              <a:rPr lang="de-DE" sz="2400"/>
              <a:t>If wages are constant in the short run marginal profits are rising, if output prices increase</a:t>
            </a:r>
            <a:endParaRPr lang="de-DE" sz="2400" dirty="0"/>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a:t>Thus enterprises have an incentive to increase production if the price level is increasing.</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a:t>Altogether we obtain an increased aggregated demand if price level has increased</a:t>
            </a:r>
            <a:endParaRPr lang="de-DE" sz="2800" dirty="0"/>
          </a:p>
          <a:p>
            <a:endParaRPr lang="de-DE" sz="2800" dirty="0"/>
          </a:p>
          <a:p>
            <a:endParaRPr lang="de-DE" sz="2800" dirty="0"/>
          </a:p>
          <a:p>
            <a:endParaRPr lang="de-DE" sz="1996" dirty="0"/>
          </a:p>
          <a:p>
            <a:endParaRPr lang="de-DE" sz="1996" dirty="0"/>
          </a:p>
          <a:p>
            <a:endParaRPr lang="de-DE" sz="1996" dirty="0"/>
          </a:p>
        </p:txBody>
      </p:sp>
      <p:sp>
        <p:nvSpPr>
          <p:cNvPr id="4" name="Rechteck 3">
            <a:extLst>
              <a:ext uri="{FF2B5EF4-FFF2-40B4-BE49-F238E27FC236}">
                <a16:creationId xmlns:a16="http://schemas.microsoft.com/office/drawing/2014/main" id="{BA8A11D9-3181-4967-87F1-E867836246E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610211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F55C9D7E-3337-4EEF-9F41-3B5BB54CD1E1}"/>
              </a:ext>
            </a:extLst>
          </p:cNvPr>
          <p:cNvSpPr txBox="1"/>
          <p:nvPr/>
        </p:nvSpPr>
        <p:spPr>
          <a:xfrm>
            <a:off x="1784789" y="41477"/>
            <a:ext cx="6113438" cy="613294"/>
          </a:xfrm>
          <a:prstGeom prst="rect">
            <a:avLst/>
          </a:prstGeom>
          <a:noFill/>
          <a:ln>
            <a:noFill/>
          </a:ln>
        </p:spPr>
        <p:txBody>
          <a:bodyPr vert="horz" wrap="none" lIns="81646" tIns="40823" rIns="81646" bIns="40823" anchorCtr="0" compatLnSpc="0">
            <a:spAutoFit/>
          </a:bodyPr>
          <a:lstStyle/>
          <a:p>
            <a:r>
              <a:rPr lang="de-DE" sz="3600"/>
              <a:t>Keynesian theory of rigid prices</a:t>
            </a:r>
          </a:p>
        </p:txBody>
      </p:sp>
      <p:sp>
        <p:nvSpPr>
          <p:cNvPr id="5" name="Textfeld 4"/>
          <p:cNvSpPr txBox="1"/>
          <p:nvPr/>
        </p:nvSpPr>
        <p:spPr>
          <a:xfrm>
            <a:off x="138021" y="1162603"/>
            <a:ext cx="8333119" cy="4756336"/>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r>
              <a:rPr lang="de-DE" sz="2400"/>
              <a:t>Additionally to constant wages also prices of other goods and services are assumed to be rigid in the short run</a:t>
            </a:r>
            <a:endParaRPr lang="de-DE" sz="2400" dirty="0"/>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a:t>Assume a decreasing price level in general. But some enterprices will not reduces their prices due to rigidities</a:t>
            </a:r>
            <a:endParaRPr lang="de-DE" sz="2400" dirty="0"/>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a:t>In the following these enterprises will face falling revenues due to falling sales.</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a:t>Overall this results in a lower aggregated supply triggered by a lower price level.</a:t>
            </a:r>
            <a:endParaRPr lang="de-DE" sz="2400" dirty="0"/>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endParaRPr lang="de-DE" sz="2400" dirty="0"/>
          </a:p>
        </p:txBody>
      </p:sp>
      <p:sp>
        <p:nvSpPr>
          <p:cNvPr id="4" name="Rechteck 3">
            <a:extLst>
              <a:ext uri="{FF2B5EF4-FFF2-40B4-BE49-F238E27FC236}">
                <a16:creationId xmlns:a16="http://schemas.microsoft.com/office/drawing/2014/main" id="{D5CF066A-B421-481B-BEB8-EB874DC48D4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777817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D517CA62-5B8D-40F8-B86C-F716B04BCD32}"/>
              </a:ext>
            </a:extLst>
          </p:cNvPr>
          <p:cNvSpPr txBox="1"/>
          <p:nvPr/>
        </p:nvSpPr>
        <p:spPr>
          <a:xfrm>
            <a:off x="1654155" y="41477"/>
            <a:ext cx="5304307" cy="554304"/>
          </a:xfrm>
          <a:prstGeom prst="rect">
            <a:avLst/>
          </a:prstGeom>
          <a:noFill/>
          <a:ln>
            <a:noFill/>
          </a:ln>
        </p:spPr>
        <p:txBody>
          <a:bodyPr vert="horz" wrap="none" lIns="81646" tIns="40823" rIns="81646" bIns="40823" anchorCtr="0" compatLnSpc="0">
            <a:spAutoFit/>
          </a:bodyPr>
          <a:lstStyle/>
          <a:p>
            <a:r>
              <a:rPr lang="de-DE" sz="3200"/>
              <a:t>Keynesian theory  expectations</a:t>
            </a:r>
            <a:endParaRPr lang="de-DE" sz="3200" dirty="0"/>
          </a:p>
        </p:txBody>
      </p:sp>
      <p:sp>
        <p:nvSpPr>
          <p:cNvPr id="5" name="Textfeld 4"/>
          <p:cNvSpPr txBox="1"/>
          <p:nvPr/>
        </p:nvSpPr>
        <p:spPr>
          <a:xfrm>
            <a:off x="0" y="681546"/>
            <a:ext cx="8689605" cy="6020404"/>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r>
              <a:rPr lang="de-DE" sz="2400"/>
              <a:t>In general we assume, that economic agents cannot perfectly distinguish between a general change in price level and their own relative prices</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a:t>Therefore in a situation of a falling general price level, enterprises can mistakenly assume, that their own prices have fallen relative to other output prices.</a:t>
            </a:r>
          </a:p>
          <a:p>
            <a:pPr marL="342900" indent="-342900">
              <a:buFont typeface="Arial" panose="020B0604020202020204" pitchFamily="34" charset="0"/>
              <a:buChar char="•"/>
            </a:pPr>
            <a:endParaRPr lang="de-DE" sz="2400"/>
          </a:p>
          <a:p>
            <a:pPr marL="342900" indent="-342900">
              <a:buFont typeface="Arial" panose="020B0604020202020204" pitchFamily="34" charset="0"/>
              <a:buChar char="•"/>
            </a:pPr>
            <a:r>
              <a:rPr lang="de-DE" sz="2400"/>
              <a:t>Hence they will reduce their production</a:t>
            </a:r>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a:t>Similarily workers can mistakenly assume, if the price level has fallen, that their reduced own nominal wages imply a relative decrease of real wages</a:t>
            </a:r>
          </a:p>
          <a:p>
            <a:pPr marL="342900" indent="-342900">
              <a:buFont typeface="Arial" panose="020B0604020202020204" pitchFamily="34" charset="0"/>
              <a:buChar char="•"/>
            </a:pPr>
            <a:endParaRPr lang="de-DE" sz="2400"/>
          </a:p>
          <a:p>
            <a:pPr marL="342900" indent="-342900">
              <a:buFont typeface="Arial" panose="020B0604020202020204" pitchFamily="34" charset="0"/>
              <a:buChar char="•"/>
            </a:pPr>
            <a:r>
              <a:rPr lang="de-DE" sz="2400"/>
              <a:t>Hence they will reduce their work effort</a:t>
            </a:r>
            <a:endParaRPr lang="de-DE" sz="2400" dirty="0"/>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a:t>Overall we obtain falling aggreagted supply if price level is falling</a:t>
            </a:r>
            <a:endParaRPr lang="de-DE" sz="2400" dirty="0"/>
          </a:p>
        </p:txBody>
      </p:sp>
      <p:sp>
        <p:nvSpPr>
          <p:cNvPr id="4" name="Rechteck 3">
            <a:extLst>
              <a:ext uri="{FF2B5EF4-FFF2-40B4-BE49-F238E27FC236}">
                <a16:creationId xmlns:a16="http://schemas.microsoft.com/office/drawing/2014/main" id="{A912A3ED-ABB1-40E8-89FB-3572F31B644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732470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74083" name="Rectangle 3"/>
              <p:cNvSpPr>
                <a:spLocks noChangeArrowheads="1"/>
              </p:cNvSpPr>
              <p:nvPr/>
            </p:nvSpPr>
            <p:spPr bwMode="auto">
              <a:xfrm>
                <a:off x="3094009" y="152262"/>
                <a:ext cx="6406550" cy="463846"/>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round/>
                    <a:headEnd/>
                    <a:tailEnd/>
                  </a14:hiddenLine>
                </a:ext>
                <a:ext uri="{AF507438-7753-43E0-B8FC-AC1667EBCBE1}">
                  <a14:hiddenEffects>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Aggreagted supply: AS-Kurve </a:t>
                </a:r>
                <a:r>
                  <a:rPr lang="de-DE" sz="2400" b="1" dirty="0">
                    <a:solidFill>
                      <a:srgbClr val="000000"/>
                    </a:solidFill>
                    <a:latin typeface="Sparkasse Rg" pitchFamily="34" charset="0"/>
                  </a:rPr>
                  <a:t>(</a:t>
                </a:r>
                <a14:m>
                  <m:oMath xmlns:m="http://schemas.openxmlformats.org/officeDocument/2006/math">
                    <m:sSup>
                      <m:sSupPr>
                        <m:ctrlPr>
                          <a:rPr lang="de-DE" sz="2400" i="1">
                            <a:latin typeface="Cambria Math" panose="02040503050406030204" pitchFamily="18" charset="0"/>
                          </a:rPr>
                        </m:ctrlPr>
                      </m:sSupPr>
                      <m:e>
                        <m:r>
                          <a:rPr lang="de-DE" sz="2400" i="1">
                            <a:latin typeface="Cambria Math" panose="02040503050406030204" pitchFamily="18" charset="0"/>
                          </a:rPr>
                          <m:t>𝑌</m:t>
                        </m:r>
                      </m:e>
                      <m:sup>
                        <m:r>
                          <a:rPr lang="de-DE" sz="2400" i="1">
                            <a:latin typeface="Cambria Math" panose="02040503050406030204" pitchFamily="18" charset="0"/>
                          </a:rPr>
                          <m:t>𝑆</m:t>
                        </m:r>
                      </m:sup>
                    </m:sSup>
                  </m:oMath>
                </a14:m>
                <a:r>
                  <a:rPr lang="de-DE" sz="2400" b="1" dirty="0">
                    <a:solidFill>
                      <a:srgbClr val="000000"/>
                    </a:solidFill>
                    <a:latin typeface="Sparkasse Rg" pitchFamily="34" charset="0"/>
                  </a:rPr>
                  <a:t>)</a:t>
                </a:r>
              </a:p>
            </p:txBody>
          </p:sp>
        </mc:Choice>
        <mc:Fallback xmlns="">
          <p:sp>
            <p:nvSpPr>
              <p:cNvPr id="174083" name="Rectangle 3"/>
              <p:cNvSpPr>
                <a:spLocks noRot="1" noChangeAspect="1" noMove="1" noResize="1" noEditPoints="1" noAdjustHandles="1" noChangeArrowheads="1" noChangeShapeType="1" noTextEdit="1"/>
              </p:cNvSpPr>
              <p:nvPr/>
            </p:nvSpPr>
            <p:spPr bwMode="auto">
              <a:xfrm>
                <a:off x="3094009" y="152262"/>
                <a:ext cx="6406550" cy="463846"/>
              </a:xfrm>
              <a:prstGeom prst="rect">
                <a:avLst/>
              </a:prstGeom>
              <a:blipFill>
                <a:blip r:embed="rId3"/>
                <a:stretch>
                  <a:fillRect l="-1524" t="-10526" b="-28947"/>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de-DE">
                    <a:noFill/>
                  </a:rPr>
                  <a:t> </a:t>
                </a:r>
              </a:p>
            </p:txBody>
          </p:sp>
        </mc:Fallback>
      </mc:AlternateContent>
      <p:cxnSp>
        <p:nvCxnSpPr>
          <p:cNvPr id="9" name="Straight Arrow Connector 6"/>
          <p:cNvCxnSpPr/>
          <p:nvPr/>
        </p:nvCxnSpPr>
        <p:spPr>
          <a:xfrm flipV="1">
            <a:off x="1739241" y="1142648"/>
            <a:ext cx="0" cy="3565973"/>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7"/>
          <p:cNvCxnSpPr/>
          <p:nvPr/>
        </p:nvCxnSpPr>
        <p:spPr>
          <a:xfrm>
            <a:off x="1739242" y="4708619"/>
            <a:ext cx="582933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feld 10"/>
          <p:cNvSpPr txBox="1"/>
          <p:nvPr/>
        </p:nvSpPr>
        <p:spPr>
          <a:xfrm>
            <a:off x="1347087" y="1077323"/>
            <a:ext cx="295274" cy="343620"/>
          </a:xfrm>
          <a:prstGeom prst="rect">
            <a:avLst/>
          </a:prstGeom>
          <a:noFill/>
        </p:spPr>
        <p:txBody>
          <a:bodyPr wrap="none" rtlCol="0">
            <a:spAutoFit/>
          </a:bodyPr>
          <a:lstStyle/>
          <a:p>
            <a:r>
              <a:rPr lang="de-DE" sz="1633" dirty="0"/>
              <a:t>p</a:t>
            </a:r>
          </a:p>
        </p:txBody>
      </p:sp>
      <p:sp>
        <p:nvSpPr>
          <p:cNvPr id="12" name="Textfeld 11"/>
          <p:cNvSpPr txBox="1"/>
          <p:nvPr/>
        </p:nvSpPr>
        <p:spPr>
          <a:xfrm>
            <a:off x="7087815" y="4727057"/>
            <a:ext cx="287258" cy="343620"/>
          </a:xfrm>
          <a:prstGeom prst="rect">
            <a:avLst/>
          </a:prstGeom>
          <a:noFill/>
        </p:spPr>
        <p:txBody>
          <a:bodyPr wrap="none" rtlCol="0">
            <a:spAutoFit/>
          </a:bodyPr>
          <a:lstStyle/>
          <a:p>
            <a:r>
              <a:rPr lang="de-DE" sz="1633" dirty="0"/>
              <a:t>Y</a:t>
            </a:r>
          </a:p>
        </p:txBody>
      </p:sp>
      <p:sp>
        <p:nvSpPr>
          <p:cNvPr id="3" name="Freihandform 2"/>
          <p:cNvSpPr/>
          <p:nvPr/>
        </p:nvSpPr>
        <p:spPr>
          <a:xfrm>
            <a:off x="1892065" y="1453123"/>
            <a:ext cx="3751942" cy="2569029"/>
          </a:xfrm>
          <a:custGeom>
            <a:avLst/>
            <a:gdLst>
              <a:gd name="connsiteX0" fmla="*/ 0 w 3751942"/>
              <a:gd name="connsiteY0" fmla="*/ 2569029 h 2569029"/>
              <a:gd name="connsiteX1" fmla="*/ 1886857 w 3751942"/>
              <a:gd name="connsiteY1" fmla="*/ 1843315 h 2569029"/>
              <a:gd name="connsiteX2" fmla="*/ 3751942 w 3751942"/>
              <a:gd name="connsiteY2" fmla="*/ 0 h 2569029"/>
            </a:gdLst>
            <a:ahLst/>
            <a:cxnLst>
              <a:cxn ang="0">
                <a:pos x="connsiteX0" y="connsiteY0"/>
              </a:cxn>
              <a:cxn ang="0">
                <a:pos x="connsiteX1" y="connsiteY1"/>
              </a:cxn>
              <a:cxn ang="0">
                <a:pos x="connsiteX2" y="connsiteY2"/>
              </a:cxn>
            </a:cxnLst>
            <a:rect l="l" t="t" r="r" b="b"/>
            <a:pathLst>
              <a:path w="3751942" h="2569029">
                <a:moveTo>
                  <a:pt x="0" y="2569029"/>
                </a:moveTo>
                <a:cubicBezTo>
                  <a:pt x="630766" y="2420258"/>
                  <a:pt x="1261533" y="2271487"/>
                  <a:pt x="1886857" y="1843315"/>
                </a:cubicBezTo>
                <a:cubicBezTo>
                  <a:pt x="2512181" y="1415143"/>
                  <a:pt x="3132061" y="707571"/>
                  <a:pt x="3751942"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7" name="Rechteck 6"/>
              <p:cNvSpPr/>
              <p:nvPr/>
            </p:nvSpPr>
            <p:spPr>
              <a:xfrm>
                <a:off x="5796830" y="1075572"/>
                <a:ext cx="497764" cy="37023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de-DE" i="1">
                              <a:latin typeface="Cambria Math" panose="02040503050406030204" pitchFamily="18" charset="0"/>
                            </a:rPr>
                          </m:ctrlPr>
                        </m:sSupPr>
                        <m:e>
                          <m:r>
                            <a:rPr lang="de-DE" i="1">
                              <a:latin typeface="Cambria Math" panose="02040503050406030204" pitchFamily="18" charset="0"/>
                            </a:rPr>
                            <m:t>𝑌</m:t>
                          </m:r>
                        </m:e>
                        <m:sup>
                          <m:r>
                            <a:rPr lang="de-DE" i="1">
                              <a:latin typeface="Cambria Math" panose="02040503050406030204" pitchFamily="18" charset="0"/>
                            </a:rPr>
                            <m:t>𝑆</m:t>
                          </m:r>
                        </m:sup>
                      </m:sSup>
                    </m:oMath>
                  </m:oMathPara>
                </a14:m>
                <a:endParaRPr lang="de-DE" dirty="0"/>
              </a:p>
            </p:txBody>
          </p:sp>
        </mc:Choice>
        <mc:Fallback xmlns="">
          <p:sp>
            <p:nvSpPr>
              <p:cNvPr id="7" name="Rechteck 6"/>
              <p:cNvSpPr>
                <a:spLocks noRot="1" noChangeAspect="1" noMove="1" noResize="1" noEditPoints="1" noAdjustHandles="1" noChangeArrowheads="1" noChangeShapeType="1" noTextEdit="1"/>
              </p:cNvSpPr>
              <p:nvPr/>
            </p:nvSpPr>
            <p:spPr>
              <a:xfrm>
                <a:off x="5796830" y="1075572"/>
                <a:ext cx="497764" cy="370230"/>
              </a:xfrm>
              <a:prstGeom prst="rect">
                <a:avLst/>
              </a:prstGeom>
              <a:blipFill>
                <a:blip r:embed="rId4"/>
                <a:stretch>
                  <a:fillRect/>
                </a:stretch>
              </a:blipFill>
            </p:spPr>
            <p:txBody>
              <a:bodyPr/>
              <a:lstStyle/>
              <a:p>
                <a:r>
                  <a:rPr lang="de-DE">
                    <a:noFill/>
                  </a:rPr>
                  <a:t> </a:t>
                </a:r>
              </a:p>
            </p:txBody>
          </p:sp>
        </mc:Fallback>
      </mc:AlternateContent>
      <p:sp>
        <p:nvSpPr>
          <p:cNvPr id="2" name="Rechteck 1"/>
          <p:cNvSpPr/>
          <p:nvPr/>
        </p:nvSpPr>
        <p:spPr>
          <a:xfrm>
            <a:off x="5391108" y="1077323"/>
            <a:ext cx="582211" cy="369332"/>
          </a:xfrm>
          <a:prstGeom prst="rect">
            <a:avLst/>
          </a:prstGeom>
        </p:spPr>
        <p:txBody>
          <a:bodyPr wrap="none">
            <a:spAutoFit/>
          </a:bodyPr>
          <a:lstStyle/>
          <a:p>
            <a:r>
              <a:rPr lang="de-DE" b="1" dirty="0">
                <a:solidFill>
                  <a:srgbClr val="000000"/>
                </a:solidFill>
                <a:latin typeface="Sparkasse Rg" pitchFamily="34" charset="0"/>
              </a:rPr>
              <a:t>AS:</a:t>
            </a:r>
            <a:endParaRPr lang="de-DE" dirty="0"/>
          </a:p>
        </p:txBody>
      </p:sp>
      <p:sp>
        <p:nvSpPr>
          <p:cNvPr id="13" name="Rechteck 12">
            <a:extLst>
              <a:ext uri="{FF2B5EF4-FFF2-40B4-BE49-F238E27FC236}">
                <a16:creationId xmlns:a16="http://schemas.microsoft.com/office/drawing/2014/main" id="{5D864021-4026-4708-A518-B8B556D2C02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5" name="Textfeld 4">
                <a:extLst>
                  <a:ext uri="{FF2B5EF4-FFF2-40B4-BE49-F238E27FC236}">
                    <a16:creationId xmlns:a16="http://schemas.microsoft.com/office/drawing/2014/main" id="{9504DCC9-DD96-FF71-CC26-71C663DDB554}"/>
                  </a:ext>
                </a:extLst>
              </p:cNvPr>
              <p:cNvSpPr txBox="1"/>
              <p:nvPr/>
            </p:nvSpPr>
            <p:spPr>
              <a:xfrm>
                <a:off x="1711791" y="5472945"/>
                <a:ext cx="6101442" cy="528093"/>
              </a:xfrm>
              <a:prstGeom prst="rect">
                <a:avLst/>
              </a:prstGeom>
              <a:noFill/>
            </p:spPr>
            <p:txBody>
              <a:bodyPr wrap="square">
                <a:spAutoFit/>
              </a:bodyPr>
              <a:lstStyle/>
              <a:p>
                <a:pPr algn="ctr"/>
                <a:r>
                  <a:rPr lang="de-DE" sz="1800"/>
                  <a:t>Aggregated </a:t>
                </a:r>
                <a:r>
                  <a:rPr lang="de-DE"/>
                  <a:t>supply</a:t>
                </a:r>
                <a:r>
                  <a:rPr lang="de-DE" sz="1800"/>
                  <a:t> AS:</a:t>
                </a:r>
                <a:r>
                  <a:rPr lang="de-DE" sz="1800" dirty="0"/>
                  <a:t>		 </a:t>
                </a:r>
                <a14:m>
                  <m:oMath xmlns:m="http://schemas.openxmlformats.org/officeDocument/2006/math">
                    <m:sSup>
                      <m:sSupPr>
                        <m:ctrlPr>
                          <a:rPr lang="de-DE" sz="1800" i="1">
                            <a:latin typeface="Cambria Math" panose="02040503050406030204" pitchFamily="18" charset="0"/>
                          </a:rPr>
                        </m:ctrlPr>
                      </m:sSupPr>
                      <m:e>
                        <m:r>
                          <a:rPr lang="de-DE" sz="1800" i="1">
                            <a:latin typeface="Cambria Math" panose="02040503050406030204" pitchFamily="18" charset="0"/>
                          </a:rPr>
                          <m:t>𝑌</m:t>
                        </m:r>
                      </m:e>
                      <m:sup>
                        <m:r>
                          <a:rPr lang="de-DE" sz="1800" b="0" i="1" smtClean="0">
                            <a:latin typeface="Cambria Math" panose="02040503050406030204" pitchFamily="18" charset="0"/>
                          </a:rPr>
                          <m:t>𝑆</m:t>
                        </m:r>
                      </m:sup>
                    </m:sSup>
                    <m:r>
                      <a:rPr lang="de-DE" sz="1800" i="1">
                        <a:latin typeface="Cambria Math" panose="02040503050406030204" pitchFamily="18" charset="0"/>
                      </a:rPr>
                      <m:t>(</m:t>
                    </m:r>
                    <m:limUpp>
                      <m:limUppPr>
                        <m:ctrlPr>
                          <a:rPr lang="de-DE" sz="1800" i="1">
                            <a:latin typeface="Cambria Math" panose="02040503050406030204" pitchFamily="18" charset="0"/>
                          </a:rPr>
                        </m:ctrlPr>
                      </m:limUppPr>
                      <m:e>
                        <m:groupChr>
                          <m:groupChrPr>
                            <m:chr m:val="⏞"/>
                            <m:pos m:val="top"/>
                            <m:vertJc m:val="bot"/>
                            <m:ctrlPr>
                              <a:rPr lang="de-DE" sz="1800" i="1">
                                <a:latin typeface="Cambria Math" panose="02040503050406030204" pitchFamily="18" charset="0"/>
                              </a:rPr>
                            </m:ctrlPr>
                          </m:groupChrPr>
                          <m:e>
                            <m:r>
                              <m:rPr>
                                <m:brk/>
                              </m:rPr>
                              <a:rPr lang="de-DE" sz="1800" i="1">
                                <a:latin typeface="Cambria Math" panose="02040503050406030204" pitchFamily="18" charset="0"/>
                              </a:rPr>
                              <m:t>𝑝</m:t>
                            </m:r>
                          </m:e>
                        </m:groupChr>
                      </m:e>
                      <m:lim>
                        <m:r>
                          <a:rPr lang="de-DE" sz="1800" b="0" i="1" smtClean="0">
                            <a:latin typeface="Cambria Math" panose="02040503050406030204" pitchFamily="18" charset="0"/>
                          </a:rPr>
                          <m:t>+</m:t>
                        </m:r>
                      </m:lim>
                    </m:limUpp>
                    <m:r>
                      <a:rPr lang="de-DE" sz="1800" i="1">
                        <a:latin typeface="Cambria Math" panose="02040503050406030204" pitchFamily="18" charset="0"/>
                      </a:rPr>
                      <m:t>)</m:t>
                    </m:r>
                  </m:oMath>
                </a14:m>
                <a:endParaRPr lang="de-DE" sz="1800" dirty="0"/>
              </a:p>
            </p:txBody>
          </p:sp>
        </mc:Choice>
        <mc:Fallback xmlns="">
          <p:sp>
            <p:nvSpPr>
              <p:cNvPr id="5" name="Textfeld 4">
                <a:extLst>
                  <a:ext uri="{FF2B5EF4-FFF2-40B4-BE49-F238E27FC236}">
                    <a16:creationId xmlns:a16="http://schemas.microsoft.com/office/drawing/2014/main" id="{9504DCC9-DD96-FF71-CC26-71C663DDB554}"/>
                  </a:ext>
                </a:extLst>
              </p:cNvPr>
              <p:cNvSpPr txBox="1">
                <a:spLocks noRot="1" noChangeAspect="1" noMove="1" noResize="1" noEditPoints="1" noAdjustHandles="1" noChangeArrowheads="1" noChangeShapeType="1" noTextEdit="1"/>
              </p:cNvSpPr>
              <p:nvPr/>
            </p:nvSpPr>
            <p:spPr>
              <a:xfrm>
                <a:off x="1711791" y="5472945"/>
                <a:ext cx="6101442" cy="528093"/>
              </a:xfrm>
              <a:prstGeom prst="rect">
                <a:avLst/>
              </a:prstGeom>
              <a:blipFill>
                <a:blip r:embed="rId5"/>
                <a:stretch>
                  <a:fillRect b="-18605"/>
                </a:stretch>
              </a:blipFill>
            </p:spPr>
            <p:txBody>
              <a:bodyPr/>
              <a:lstStyle/>
              <a:p>
                <a:r>
                  <a:rPr lang="de-DE">
                    <a:noFill/>
                  </a:rPr>
                  <a:t> </a:t>
                </a:r>
              </a:p>
            </p:txBody>
          </p:sp>
        </mc:Fallback>
      </mc:AlternateContent>
    </p:spTree>
    <p:extLst>
      <p:ext uri="{BB962C8B-B14F-4D97-AF65-F5344CB8AC3E}">
        <p14:creationId xmlns:p14="http://schemas.microsoft.com/office/powerpoint/2010/main" val="817057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3" name="Rectangle 3"/>
          <p:cNvSpPr>
            <a:spLocks noChangeArrowheads="1"/>
          </p:cNvSpPr>
          <p:nvPr/>
        </p:nvSpPr>
        <p:spPr bwMode="auto">
          <a:xfrm>
            <a:off x="3984172" y="0"/>
            <a:ext cx="42672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Aggregated demand</a:t>
            </a:r>
            <a:endParaRPr lang="de-DE" sz="2400" b="1" dirty="0">
              <a:solidFill>
                <a:srgbClr val="000000"/>
              </a:solidFill>
              <a:latin typeface="Sparkasse Rg" pitchFamily="34" charset="0"/>
            </a:endParaRPr>
          </a:p>
        </p:txBody>
      </p:sp>
      <mc:AlternateContent xmlns:mc="http://schemas.openxmlformats.org/markup-compatibility/2006" xmlns:a14="http://schemas.microsoft.com/office/drawing/2010/main">
        <mc:Choice Requires="a14">
          <p:sp>
            <p:nvSpPr>
              <p:cNvPr id="6" name="Textfeld 5"/>
              <p:cNvSpPr txBox="1"/>
              <p:nvPr/>
            </p:nvSpPr>
            <p:spPr>
              <a:xfrm>
                <a:off x="253557" y="425518"/>
                <a:ext cx="11582400" cy="5934217"/>
              </a:xfrm>
              <a:prstGeom prst="rect">
                <a:avLst/>
              </a:prstGeom>
              <a:noFill/>
              <a:ln>
                <a:noFill/>
              </a:ln>
            </p:spPr>
            <p:txBody>
              <a:bodyPr vert="horz" wrap="square" lIns="81646" tIns="40823" rIns="81646" bIns="40823" anchorCtr="0" compatLnSpc="0">
                <a:noAutofit/>
              </a:bodyPr>
              <a:lstStyle/>
              <a:p>
                <a:r>
                  <a:rPr lang="de-DE" sz="1996"/>
                  <a:t>Since the IS-LM-Model is demand driven, we derive aggregated demand from the simulainous equililibrium at the commodity and money market:</a:t>
                </a:r>
                <a:endParaRPr lang="de-DE" sz="1996" dirty="0"/>
              </a:p>
              <a:p>
                <a:endParaRPr lang="de-DE" sz="1996" dirty="0"/>
              </a:p>
              <a:p>
                <a:r>
                  <a:rPr lang="de-DE" sz="2000" dirty="0">
                    <a:solidFill>
                      <a:srgbClr val="000000"/>
                    </a:solidFill>
                  </a:rPr>
                  <a:t>Y=Y</a:t>
                </a:r>
                <a:r>
                  <a:rPr lang="de-DE" sz="2000" baseline="30000" dirty="0">
                    <a:solidFill>
                      <a:srgbClr val="000000"/>
                    </a:solidFill>
                  </a:rPr>
                  <a:t>D</a:t>
                </a:r>
                <a:r>
                  <a:rPr lang="de-DE" sz="2000" dirty="0">
                    <a:solidFill>
                      <a:srgbClr val="000000"/>
                    </a:solidFill>
                  </a:rPr>
                  <a:t>=C</a:t>
                </a:r>
                <a:r>
                  <a:rPr lang="de-DE" sz="2000" baseline="-25000" dirty="0">
                    <a:solidFill>
                      <a:srgbClr val="000000"/>
                    </a:solidFill>
                  </a:rPr>
                  <a:t>0</a:t>
                </a:r>
                <a:r>
                  <a:rPr lang="de-DE" sz="2000" dirty="0">
                    <a:solidFill>
                      <a:srgbClr val="000000"/>
                    </a:solidFill>
                  </a:rPr>
                  <a:t>+c</a:t>
                </a:r>
                <a:r>
                  <a:rPr lang="de-DE" sz="2000" baseline="-25000" dirty="0">
                    <a:solidFill>
                      <a:srgbClr val="000000"/>
                    </a:solidFill>
                  </a:rPr>
                  <a:t>y</a:t>
                </a:r>
                <a:r>
                  <a:rPr lang="de-DE" sz="2000" dirty="0">
                    <a:solidFill>
                      <a:srgbClr val="000000"/>
                    </a:solidFill>
                  </a:rPr>
                  <a:t>Y+</a:t>
                </a:r>
                <a:r>
                  <a:rPr lang="pt-BR" sz="2000" dirty="0"/>
                  <a:t> I</a:t>
                </a:r>
                <a:r>
                  <a:rPr lang="pt-BR" sz="2000" baseline="-25000" dirty="0"/>
                  <a:t>0</a:t>
                </a:r>
                <a:r>
                  <a:rPr lang="pt-BR" sz="2000" dirty="0"/>
                  <a:t>+i</a:t>
                </a:r>
                <a:r>
                  <a:rPr lang="pt-BR" sz="2000" baseline="-25000" dirty="0"/>
                  <a:t>i</a:t>
                </a:r>
                <a:r>
                  <a:rPr lang="pt-BR" sz="2000" dirty="0"/>
                  <a:t>∙i </a:t>
                </a:r>
                <a:r>
                  <a:rPr lang="de-DE" sz="2000" dirty="0">
                    <a:solidFill>
                      <a:srgbClr val="000000"/>
                    </a:solidFill>
                  </a:rPr>
                  <a:t>+G	(</a:t>
                </a:r>
                <a:r>
                  <a:rPr lang="pt-BR" sz="2000" dirty="0"/>
                  <a:t>i</a:t>
                </a:r>
                <a:r>
                  <a:rPr lang="pt-BR" sz="2000" baseline="-25000" dirty="0"/>
                  <a:t>i</a:t>
                </a:r>
                <a:r>
                  <a:rPr lang="pt-BR" sz="2000" dirty="0"/>
                  <a:t>&lt;0</a:t>
                </a:r>
                <a:r>
                  <a:rPr lang="de-DE" sz="2000">
                    <a:solidFill>
                      <a:srgbClr val="000000"/>
                    </a:solidFill>
                  </a:rPr>
                  <a:t>) Commodity market</a:t>
                </a:r>
                <a:endParaRPr lang="de-DE" sz="2000" dirty="0">
                  <a:solidFill>
                    <a:srgbClr val="000000"/>
                  </a:solidFill>
                </a:endParaRPr>
              </a:p>
              <a:p>
                <a:endParaRPr lang="de-DE" sz="2000" dirty="0">
                  <a:solidFill>
                    <a:srgbClr val="000000"/>
                  </a:solidFill>
                </a:endParaRPr>
              </a:p>
              <a:p>
                <a14:m>
                  <m:oMath xmlns:m="http://schemas.openxmlformats.org/officeDocument/2006/math">
                    <m:r>
                      <a:rPr lang="de-DE" sz="2000" b="0" i="1" kern="0" smtClean="0">
                        <a:solidFill>
                          <a:sysClr val="windowText" lastClr="000000"/>
                        </a:solidFill>
                        <a:latin typeface="Cambria Math" panose="02040503050406030204" pitchFamily="18" charset="0"/>
                      </a:rPr>
                      <m:t>𝑚</m:t>
                    </m:r>
                    <m:r>
                      <a:rPr lang="de-DE" sz="2000" b="0" i="1" kern="0" smtClean="0">
                        <a:solidFill>
                          <a:sysClr val="windowText" lastClr="000000"/>
                        </a:solidFill>
                        <a:latin typeface="Cambria Math" panose="02040503050406030204" pitchFamily="18" charset="0"/>
                      </a:rPr>
                      <m:t>=</m:t>
                    </m:r>
                    <m:f>
                      <m:fPr>
                        <m:ctrlPr>
                          <a:rPr lang="en-US" sz="2000" i="1" kern="0">
                            <a:solidFill>
                              <a:sysClr val="windowText" lastClr="000000"/>
                            </a:solidFill>
                            <a:latin typeface="Cambria Math" panose="02040503050406030204" pitchFamily="18" charset="0"/>
                          </a:rPr>
                        </m:ctrlPr>
                      </m:fPr>
                      <m:num>
                        <m:r>
                          <a:rPr lang="de-DE" sz="2000" i="1" kern="0">
                            <a:solidFill>
                              <a:sysClr val="windowText" lastClr="000000"/>
                            </a:solidFill>
                            <a:latin typeface="Cambria Math" panose="02040503050406030204" pitchFamily="18" charset="0"/>
                          </a:rPr>
                          <m:t>𝑀</m:t>
                        </m:r>
                      </m:num>
                      <m:den>
                        <m:r>
                          <a:rPr lang="de-DE" sz="2000" i="1" kern="0">
                            <a:solidFill>
                              <a:sysClr val="windowText" lastClr="000000"/>
                            </a:solidFill>
                            <a:latin typeface="Cambria Math" panose="02040503050406030204" pitchFamily="18" charset="0"/>
                          </a:rPr>
                          <m:t>𝑝</m:t>
                        </m:r>
                      </m:den>
                    </m:f>
                  </m:oMath>
                </a14:m>
                <a:r>
                  <a:rPr lang="de-DE" sz="2000" dirty="0">
                    <a:latin typeface="Times New Roman" panose="02020603050405020304" pitchFamily="18" charset="0"/>
                    <a:cs typeface="Times New Roman" panose="02020603050405020304" pitchFamily="18" charset="0"/>
                  </a:rPr>
                  <a:t>=L(Y,i)=</a:t>
                </a:r>
                <a:r>
                  <a:rPr lang="de-DE" sz="2000" dirty="0" err="1">
                    <a:latin typeface="Times New Roman" panose="02020603050405020304" pitchFamily="18" charset="0"/>
                    <a:cs typeface="Times New Roman" panose="02020603050405020304" pitchFamily="18" charset="0"/>
                  </a:rPr>
                  <a:t>l</a:t>
                </a:r>
                <a:r>
                  <a:rPr lang="de-DE" sz="2000" baseline="-25000" dirty="0" err="1">
                    <a:latin typeface="Times New Roman" panose="02020603050405020304" pitchFamily="18" charset="0"/>
                    <a:cs typeface="Times New Roman" panose="02020603050405020304" pitchFamily="18" charset="0"/>
                  </a:rPr>
                  <a:t>y</a:t>
                </a:r>
                <a:r>
                  <a:rPr lang="de-DE" sz="2000" dirty="0" err="1">
                    <a:latin typeface="Times New Roman" panose="02020603050405020304" pitchFamily="18" charset="0"/>
                    <a:cs typeface="Times New Roman" panose="02020603050405020304" pitchFamily="18" charset="0"/>
                  </a:rPr>
                  <a:t>∙Y+l</a:t>
                </a:r>
                <a:r>
                  <a:rPr lang="de-DE" sz="2000" baseline="-25000" dirty="0" err="1">
                    <a:latin typeface="Times New Roman" panose="02020603050405020304" pitchFamily="18" charset="0"/>
                    <a:cs typeface="Times New Roman" panose="02020603050405020304" pitchFamily="18" charset="0"/>
                  </a:rPr>
                  <a:t>i</a:t>
                </a:r>
                <a:r>
                  <a:rPr lang="de-DE" sz="2000" dirty="0" err="1">
                    <a:latin typeface="Times New Roman" panose="02020603050405020304" pitchFamily="18" charset="0"/>
                    <a:cs typeface="Times New Roman" panose="02020603050405020304" pitchFamily="18" charset="0"/>
                  </a:rPr>
                  <a:t>∙i</a:t>
                </a:r>
                <a:r>
                  <a:rPr lang="de-DE" sz="2000" dirty="0">
                    <a:latin typeface="Times New Roman" panose="02020603050405020304" pitchFamily="18" charset="0"/>
                    <a:cs typeface="Times New Roman" panose="02020603050405020304" pitchFamily="18" charset="0"/>
                  </a:rPr>
                  <a:t>	</a:t>
                </a:r>
                <a:r>
                  <a:rPr lang="de-DE" sz="2000" dirty="0">
                    <a:solidFill>
                      <a:srgbClr val="000000"/>
                    </a:solidFill>
                  </a:rPr>
                  <a:t> (l</a:t>
                </a:r>
                <a:r>
                  <a:rPr lang="pt-BR" sz="2000" baseline="-25000" dirty="0"/>
                  <a:t>i</a:t>
                </a:r>
                <a:r>
                  <a:rPr lang="pt-BR" sz="2000" dirty="0"/>
                  <a:t>&lt;0</a:t>
                </a:r>
                <a:r>
                  <a:rPr lang="de-DE" sz="2000">
                    <a:solidFill>
                      <a:srgbClr val="000000"/>
                    </a:solidFill>
                  </a:rPr>
                  <a:t>) </a:t>
                </a:r>
                <a:r>
                  <a:rPr lang="de-DE" sz="2000">
                    <a:latin typeface="Times New Roman" panose="02020603050405020304" pitchFamily="18" charset="0"/>
                    <a:cs typeface="Times New Roman" panose="02020603050405020304" pitchFamily="18" charset="0"/>
                  </a:rPr>
                  <a:t>Money Market</a:t>
                </a:r>
                <a:endParaRPr lang="de-DE" sz="2000" dirty="0"/>
              </a:p>
              <a:p>
                <a:endParaRPr lang="de-DE" sz="1996" dirty="0"/>
              </a:p>
              <a:p>
                <a:endParaRPr lang="de-DE" sz="1996" dirty="0"/>
              </a:p>
              <a:p>
                <a:r>
                  <a:rPr lang="de-DE" sz="1996"/>
                  <a:t>Assume, that the price level p can change:</a:t>
                </a:r>
              </a:p>
              <a:p>
                <a:r>
                  <a:rPr lang="de-DE" sz="1996"/>
                  <a:t>If p rises → real amount of money decreases → shift of the LM-curve to the left → equilibrium income y decreases → decreased prices imply decreasing aggregated demand</a:t>
                </a:r>
                <a:endParaRPr lang="de-DE" sz="1996" dirty="0"/>
              </a:p>
              <a:p>
                <a:endParaRPr lang="de-DE" sz="1996" dirty="0"/>
              </a:p>
              <a:p>
                <a:endParaRPr lang="de-DE" sz="1996" dirty="0"/>
              </a:p>
              <a:p>
                <a:pPr algn="ctr"/>
                <a:r>
                  <a:rPr lang="de-DE" sz="1996"/>
                  <a:t>Aggregated demandAD</a:t>
                </a:r>
                <a:r>
                  <a:rPr lang="de-DE" sz="1996" dirty="0"/>
                  <a:t>:		 </a:t>
                </a:r>
                <a14:m>
                  <m:oMath xmlns:m="http://schemas.openxmlformats.org/officeDocument/2006/math">
                    <m:sSup>
                      <m:sSupPr>
                        <m:ctrlPr>
                          <a:rPr lang="de-DE" sz="1996" i="1">
                            <a:latin typeface="Cambria Math" panose="02040503050406030204" pitchFamily="18" charset="0"/>
                          </a:rPr>
                        </m:ctrlPr>
                      </m:sSupPr>
                      <m:e>
                        <m:r>
                          <a:rPr lang="de-DE" sz="1996" i="1">
                            <a:latin typeface="Cambria Math" panose="02040503050406030204" pitchFamily="18" charset="0"/>
                          </a:rPr>
                          <m:t>𝑌</m:t>
                        </m:r>
                      </m:e>
                      <m:sup>
                        <m:r>
                          <a:rPr lang="de-DE" sz="1996" b="0" i="1" smtClean="0">
                            <a:latin typeface="Cambria Math" panose="02040503050406030204" pitchFamily="18" charset="0"/>
                          </a:rPr>
                          <m:t>𝐷</m:t>
                        </m:r>
                      </m:sup>
                    </m:sSup>
                    <m:r>
                      <a:rPr lang="de-DE" sz="1996" i="1">
                        <a:latin typeface="Cambria Math" panose="02040503050406030204" pitchFamily="18" charset="0"/>
                      </a:rPr>
                      <m:t>(</m:t>
                    </m:r>
                    <m:limUpp>
                      <m:limUppPr>
                        <m:ctrlPr>
                          <a:rPr lang="de-DE" sz="1996" i="1">
                            <a:latin typeface="Cambria Math" panose="02040503050406030204" pitchFamily="18" charset="0"/>
                          </a:rPr>
                        </m:ctrlPr>
                      </m:limUppPr>
                      <m:e>
                        <m:groupChr>
                          <m:groupChrPr>
                            <m:chr m:val="⏞"/>
                            <m:pos m:val="top"/>
                            <m:vertJc m:val="bot"/>
                            <m:ctrlPr>
                              <a:rPr lang="de-DE" sz="1996" i="1">
                                <a:latin typeface="Cambria Math" panose="02040503050406030204" pitchFamily="18" charset="0"/>
                              </a:rPr>
                            </m:ctrlPr>
                          </m:groupChrPr>
                          <m:e>
                            <m:r>
                              <m:rPr>
                                <m:brk/>
                              </m:rPr>
                              <a:rPr lang="de-DE" sz="1996" i="1">
                                <a:latin typeface="Cambria Math" panose="02040503050406030204" pitchFamily="18" charset="0"/>
                              </a:rPr>
                              <m:t>𝑝</m:t>
                            </m:r>
                          </m:e>
                        </m:groupChr>
                      </m:e>
                      <m:lim>
                        <m:r>
                          <a:rPr lang="de-DE" sz="1996" b="0" i="1" smtClean="0">
                            <a:latin typeface="Cambria Math" panose="02040503050406030204" pitchFamily="18" charset="0"/>
                          </a:rPr>
                          <m:t>−</m:t>
                        </m:r>
                      </m:lim>
                    </m:limUpp>
                    <m:r>
                      <a:rPr lang="de-DE" sz="1996" i="1">
                        <a:latin typeface="Cambria Math" panose="02040503050406030204" pitchFamily="18" charset="0"/>
                      </a:rPr>
                      <m:t>)</m:t>
                    </m:r>
                  </m:oMath>
                </a14:m>
                <a:endParaRPr lang="de-DE" sz="1996" dirty="0"/>
              </a:p>
              <a:p>
                <a:endParaRPr lang="de-DE" sz="1996" dirty="0"/>
              </a:p>
              <a:p>
                <a:r>
                  <a:rPr lang="de-DE" sz="1996" dirty="0"/>
                  <a:t>  </a:t>
                </a:r>
              </a:p>
            </p:txBody>
          </p:sp>
        </mc:Choice>
        <mc:Fallback xmlns="">
          <p:sp>
            <p:nvSpPr>
              <p:cNvPr id="6" name="Textfeld 5"/>
              <p:cNvSpPr txBox="1">
                <a:spLocks noRot="1" noChangeAspect="1" noMove="1" noResize="1" noEditPoints="1" noAdjustHandles="1" noChangeArrowheads="1" noChangeShapeType="1" noTextEdit="1"/>
              </p:cNvSpPr>
              <p:nvPr/>
            </p:nvSpPr>
            <p:spPr>
              <a:xfrm>
                <a:off x="253557" y="425518"/>
                <a:ext cx="11582400" cy="5934217"/>
              </a:xfrm>
              <a:prstGeom prst="rect">
                <a:avLst/>
              </a:prstGeom>
              <a:blipFill>
                <a:blip r:embed="rId3"/>
                <a:stretch>
                  <a:fillRect l="-632" t="-617"/>
                </a:stretch>
              </a:blipFill>
              <a:ln>
                <a:noFill/>
              </a:ln>
            </p:spPr>
            <p:txBody>
              <a:bodyPr/>
              <a:lstStyle/>
              <a:p>
                <a:r>
                  <a:rPr lang="de-DE">
                    <a:noFill/>
                  </a:rPr>
                  <a:t> </a:t>
                </a:r>
              </a:p>
            </p:txBody>
          </p:sp>
        </mc:Fallback>
      </mc:AlternateContent>
      <p:sp>
        <p:nvSpPr>
          <p:cNvPr id="7" name="Rechteck 6">
            <a:extLst>
              <a:ext uri="{FF2B5EF4-FFF2-40B4-BE49-F238E27FC236}">
                <a16:creationId xmlns:a16="http://schemas.microsoft.com/office/drawing/2014/main" id="{F6B8333B-9139-41F4-8C88-011F8731EC6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40695080"/>
      </p:ext>
    </p:extLst>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C5330D84-32C1-4F44-9A8B-9A89EA7EF91D}"/>
              </a:ext>
            </a:extLst>
          </p:cNvPr>
          <p:cNvSpPr txBox="1"/>
          <p:nvPr/>
        </p:nvSpPr>
        <p:spPr>
          <a:xfrm>
            <a:off x="2659274" y="24601"/>
            <a:ext cx="8418754" cy="495377"/>
          </a:xfrm>
          <a:prstGeom prst="rect">
            <a:avLst/>
          </a:prstGeom>
          <a:noFill/>
          <a:ln>
            <a:noFill/>
          </a:ln>
        </p:spPr>
        <p:txBody>
          <a:bodyPr vert="horz" wrap="square" lIns="81646" tIns="40823" rIns="81646" bIns="40823" anchorCtr="0" compatLnSpc="0">
            <a:spAutoFit/>
          </a:bodyPr>
          <a:lstStyle/>
          <a:p>
            <a:pPr hangingPunct="0"/>
            <a:r>
              <a:rPr lang="de-DE" sz="2800">
                <a:latin typeface="Arial" pitchFamily="18"/>
                <a:ea typeface="Droid Sans Fallback" pitchFamily="2"/>
                <a:cs typeface="Lohit Hindi" pitchFamily="2"/>
              </a:rPr>
              <a:t>Grafical derivation of the AD-curve</a:t>
            </a:r>
            <a:endParaRPr lang="de-DE" sz="2800" dirty="0">
              <a:latin typeface="Arial" pitchFamily="18"/>
              <a:ea typeface="Droid Sans Fallback" pitchFamily="2"/>
              <a:cs typeface="Lohit Hindi" pitchFamily="2"/>
            </a:endParaRPr>
          </a:p>
        </p:txBody>
      </p:sp>
      <p:sp>
        <p:nvSpPr>
          <p:cNvPr id="4" name="Gerader Verbinder 3">
            <a:extLst>
              <a:ext uri="{FF2B5EF4-FFF2-40B4-BE49-F238E27FC236}">
                <a16:creationId xmlns:a16="http://schemas.microsoft.com/office/drawing/2014/main" id="{A37DF8FA-D6C9-4852-8827-3274186ED60B}"/>
              </a:ext>
            </a:extLst>
          </p:cNvPr>
          <p:cNvSpPr/>
          <p:nvPr/>
        </p:nvSpPr>
        <p:spPr>
          <a:xfrm flipV="1">
            <a:off x="2177018" y="566098"/>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5" name="Gerader Verbinder 4">
            <a:extLst>
              <a:ext uri="{FF2B5EF4-FFF2-40B4-BE49-F238E27FC236}">
                <a16:creationId xmlns:a16="http://schemas.microsoft.com/office/drawing/2014/main" id="{8184453E-E158-44AE-A4FF-A9358AE6E596}"/>
              </a:ext>
            </a:extLst>
          </p:cNvPr>
          <p:cNvSpPr/>
          <p:nvPr/>
        </p:nvSpPr>
        <p:spPr>
          <a:xfrm>
            <a:off x="2177018" y="3374733"/>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6" name="Gerader Verbinder 5">
            <a:extLst>
              <a:ext uri="{FF2B5EF4-FFF2-40B4-BE49-F238E27FC236}">
                <a16:creationId xmlns:a16="http://schemas.microsoft.com/office/drawing/2014/main" id="{BB90546A-69B6-44CE-B5CC-9C930D16D7BA}"/>
              </a:ext>
            </a:extLst>
          </p:cNvPr>
          <p:cNvSpPr/>
          <p:nvPr/>
        </p:nvSpPr>
        <p:spPr>
          <a:xfrm flipV="1">
            <a:off x="2830189" y="1143377"/>
            <a:ext cx="2743318" cy="2024829"/>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7" name="Textfeld 6">
            <a:extLst>
              <a:ext uri="{FF2B5EF4-FFF2-40B4-BE49-F238E27FC236}">
                <a16:creationId xmlns:a16="http://schemas.microsoft.com/office/drawing/2014/main" id="{0D5B12B3-FF1E-4388-8A91-057B0096B17E}"/>
              </a:ext>
            </a:extLst>
          </p:cNvPr>
          <p:cNvSpPr txBox="1"/>
          <p:nvPr/>
        </p:nvSpPr>
        <p:spPr>
          <a:xfrm>
            <a:off x="1720125" y="567405"/>
            <a:ext cx="223044"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i</a:t>
            </a:r>
          </a:p>
        </p:txBody>
      </p:sp>
      <p:sp>
        <p:nvSpPr>
          <p:cNvPr id="8" name="Textfeld 7">
            <a:extLst>
              <a:ext uri="{FF2B5EF4-FFF2-40B4-BE49-F238E27FC236}">
                <a16:creationId xmlns:a16="http://schemas.microsoft.com/office/drawing/2014/main" id="{4B56C92A-4625-4B13-BA54-FF83CDAE6A47}"/>
              </a:ext>
            </a:extLst>
          </p:cNvPr>
          <p:cNvSpPr txBox="1"/>
          <p:nvPr/>
        </p:nvSpPr>
        <p:spPr>
          <a:xfrm>
            <a:off x="5606818" y="3409351"/>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9" name="Textfeld 8">
            <a:extLst>
              <a:ext uri="{FF2B5EF4-FFF2-40B4-BE49-F238E27FC236}">
                <a16:creationId xmlns:a16="http://schemas.microsoft.com/office/drawing/2014/main" id="{9E814E7B-F163-44EA-B867-EE48A8D2EBAD}"/>
              </a:ext>
            </a:extLst>
          </p:cNvPr>
          <p:cNvSpPr txBox="1"/>
          <p:nvPr/>
        </p:nvSpPr>
        <p:spPr>
          <a:xfrm>
            <a:off x="5050970" y="729391"/>
            <a:ext cx="1991541"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LM-curve </a:t>
            </a:r>
            <a:r>
              <a:rPr lang="de-DE" sz="2359" dirty="0">
                <a:latin typeface="Arial" pitchFamily="18"/>
                <a:ea typeface="Droid Sans Fallback" pitchFamily="2"/>
                <a:cs typeface="Lohit Hindi" pitchFamily="2"/>
              </a:rPr>
              <a:t>(p</a:t>
            </a:r>
            <a:r>
              <a:rPr lang="de-DE" sz="2359" baseline="-33000" dirty="0">
                <a:latin typeface="Arial" pitchFamily="18"/>
                <a:ea typeface="Droid Sans Fallback" pitchFamily="2"/>
                <a:cs typeface="Lohit Hindi" pitchFamily="2"/>
              </a:rPr>
              <a:t>0</a:t>
            </a:r>
            <a:r>
              <a:rPr lang="de-DE" sz="2359" dirty="0">
                <a:latin typeface="Arial" pitchFamily="18"/>
                <a:ea typeface="Droid Sans Fallback" pitchFamily="2"/>
                <a:cs typeface="Lohit Hindi" pitchFamily="2"/>
              </a:rPr>
              <a:t>)</a:t>
            </a:r>
          </a:p>
        </p:txBody>
      </p:sp>
      <p:sp>
        <p:nvSpPr>
          <p:cNvPr id="10" name="Textfeld 9">
            <a:extLst>
              <a:ext uri="{FF2B5EF4-FFF2-40B4-BE49-F238E27FC236}">
                <a16:creationId xmlns:a16="http://schemas.microsoft.com/office/drawing/2014/main" id="{9C4282AC-9DEF-4AEC-A71F-0DE31CE90E77}"/>
              </a:ext>
            </a:extLst>
          </p:cNvPr>
          <p:cNvSpPr txBox="1"/>
          <p:nvPr/>
        </p:nvSpPr>
        <p:spPr>
          <a:xfrm>
            <a:off x="4110919" y="3418927"/>
            <a:ext cx="700033"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Y</a:t>
            </a:r>
            <a:r>
              <a:rPr lang="de-DE" sz="1633" baseline="33000" dirty="0">
                <a:latin typeface="Times New Roman" pitchFamily="18"/>
                <a:ea typeface="Droid Sans Fallback" pitchFamily="2"/>
                <a:cs typeface="Lohit Hindi" pitchFamily="2"/>
              </a:rPr>
              <a:t>*</a:t>
            </a:r>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0</a:t>
            </a:r>
            <a:r>
              <a:rPr lang="de-DE" sz="1633" dirty="0">
                <a:latin typeface="Times New Roman" pitchFamily="18"/>
                <a:ea typeface="Droid Sans Fallback" pitchFamily="2"/>
                <a:cs typeface="Lohit Hindi" pitchFamily="2"/>
              </a:rPr>
              <a:t>)</a:t>
            </a:r>
          </a:p>
        </p:txBody>
      </p:sp>
      <p:sp>
        <p:nvSpPr>
          <p:cNvPr id="11" name="Gerader Verbinder 10">
            <a:extLst>
              <a:ext uri="{FF2B5EF4-FFF2-40B4-BE49-F238E27FC236}">
                <a16:creationId xmlns:a16="http://schemas.microsoft.com/office/drawing/2014/main" id="{419709C2-3210-4DBE-A51B-7C7B0FAD369F}"/>
              </a:ext>
            </a:extLst>
          </p:cNvPr>
          <p:cNvSpPr/>
          <p:nvPr/>
        </p:nvSpPr>
        <p:spPr>
          <a:xfrm>
            <a:off x="2568920" y="1284586"/>
            <a:ext cx="2678001" cy="117570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2" name="Gerader Verbinder 11">
            <a:extLst>
              <a:ext uri="{FF2B5EF4-FFF2-40B4-BE49-F238E27FC236}">
                <a16:creationId xmlns:a16="http://schemas.microsoft.com/office/drawing/2014/main" id="{D5E157E7-6BEC-4229-8E83-CD092094B8F0}"/>
              </a:ext>
            </a:extLst>
          </p:cNvPr>
          <p:cNvSpPr/>
          <p:nvPr/>
        </p:nvSpPr>
        <p:spPr>
          <a:xfrm flipH="1">
            <a:off x="2177018" y="2068391"/>
            <a:ext cx="2131296" cy="0"/>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3" name="Gerader Verbinder 12">
            <a:extLst>
              <a:ext uri="{FF2B5EF4-FFF2-40B4-BE49-F238E27FC236}">
                <a16:creationId xmlns:a16="http://schemas.microsoft.com/office/drawing/2014/main" id="{59F08948-7A57-4D68-B1C2-228F9546ED78}"/>
              </a:ext>
            </a:extLst>
          </p:cNvPr>
          <p:cNvSpPr/>
          <p:nvPr/>
        </p:nvSpPr>
        <p:spPr>
          <a:xfrm flipH="1">
            <a:off x="4332156" y="2069044"/>
            <a:ext cx="326" cy="4245285"/>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4" name="Textfeld 13">
            <a:extLst>
              <a:ext uri="{FF2B5EF4-FFF2-40B4-BE49-F238E27FC236}">
                <a16:creationId xmlns:a16="http://schemas.microsoft.com/office/drawing/2014/main" id="{99873FA4-A6BB-4025-B1A4-2AE3B7F9E4DE}"/>
              </a:ext>
            </a:extLst>
          </p:cNvPr>
          <p:cNvSpPr txBox="1"/>
          <p:nvPr/>
        </p:nvSpPr>
        <p:spPr>
          <a:xfrm>
            <a:off x="1623782" y="1896607"/>
            <a:ext cx="606931"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i</a:t>
            </a:r>
            <a:r>
              <a:rPr lang="de-DE" sz="1633" baseline="33000" dirty="0">
                <a:latin typeface="Times New Roman" pitchFamily="18"/>
                <a:ea typeface="Droid Sans Fallback" pitchFamily="2"/>
                <a:cs typeface="Lohit Hindi" pitchFamily="2"/>
              </a:rPr>
              <a:t>*</a:t>
            </a:r>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0</a:t>
            </a:r>
            <a:r>
              <a:rPr lang="de-DE" sz="1633" dirty="0">
                <a:latin typeface="Times New Roman" pitchFamily="18"/>
                <a:ea typeface="Droid Sans Fallback" pitchFamily="2"/>
                <a:cs typeface="Lohit Hindi" pitchFamily="2"/>
              </a:rPr>
              <a:t>)</a:t>
            </a:r>
          </a:p>
        </p:txBody>
      </p:sp>
      <p:sp>
        <p:nvSpPr>
          <p:cNvPr id="15" name="Textfeld 14">
            <a:extLst>
              <a:ext uri="{FF2B5EF4-FFF2-40B4-BE49-F238E27FC236}">
                <a16:creationId xmlns:a16="http://schemas.microsoft.com/office/drawing/2014/main" id="{D5D15A0A-D009-4CC5-8C07-6D87AED0060B}"/>
              </a:ext>
            </a:extLst>
          </p:cNvPr>
          <p:cNvSpPr txBox="1"/>
          <p:nvPr/>
        </p:nvSpPr>
        <p:spPr>
          <a:xfrm>
            <a:off x="4985652" y="2525612"/>
            <a:ext cx="1291221"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IS-curve</a:t>
            </a:r>
          </a:p>
        </p:txBody>
      </p:sp>
      <p:sp>
        <p:nvSpPr>
          <p:cNvPr id="16" name="Gerader Verbinder 15">
            <a:extLst>
              <a:ext uri="{FF2B5EF4-FFF2-40B4-BE49-F238E27FC236}">
                <a16:creationId xmlns:a16="http://schemas.microsoft.com/office/drawing/2014/main" id="{3C09C1B0-3F97-4F1A-A737-8DD2E7F36EB3}"/>
              </a:ext>
            </a:extLst>
          </p:cNvPr>
          <p:cNvSpPr/>
          <p:nvPr/>
        </p:nvSpPr>
        <p:spPr>
          <a:xfrm flipV="1">
            <a:off x="2177344" y="3505694"/>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7" name="Gerader Verbinder 16">
            <a:extLst>
              <a:ext uri="{FF2B5EF4-FFF2-40B4-BE49-F238E27FC236}">
                <a16:creationId xmlns:a16="http://schemas.microsoft.com/office/drawing/2014/main" id="{47E47F69-F89B-49F8-92E4-A970939BA700}"/>
              </a:ext>
            </a:extLst>
          </p:cNvPr>
          <p:cNvSpPr/>
          <p:nvPr/>
        </p:nvSpPr>
        <p:spPr>
          <a:xfrm>
            <a:off x="2177344" y="6314329"/>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8" name="Textfeld 17">
            <a:extLst>
              <a:ext uri="{FF2B5EF4-FFF2-40B4-BE49-F238E27FC236}">
                <a16:creationId xmlns:a16="http://schemas.microsoft.com/office/drawing/2014/main" id="{74947334-A897-4D9F-A1F0-4CF7837E8BC8}"/>
              </a:ext>
            </a:extLst>
          </p:cNvPr>
          <p:cNvSpPr txBox="1"/>
          <p:nvPr/>
        </p:nvSpPr>
        <p:spPr>
          <a:xfrm>
            <a:off x="1720451" y="3507000"/>
            <a:ext cx="281329"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P</a:t>
            </a:r>
          </a:p>
        </p:txBody>
      </p:sp>
      <p:sp>
        <p:nvSpPr>
          <p:cNvPr id="19" name="Textfeld 18">
            <a:extLst>
              <a:ext uri="{FF2B5EF4-FFF2-40B4-BE49-F238E27FC236}">
                <a16:creationId xmlns:a16="http://schemas.microsoft.com/office/drawing/2014/main" id="{43BD2F51-BEC9-4EDA-B117-E609EA028B99}"/>
              </a:ext>
            </a:extLst>
          </p:cNvPr>
          <p:cNvSpPr txBox="1"/>
          <p:nvPr/>
        </p:nvSpPr>
        <p:spPr>
          <a:xfrm>
            <a:off x="5607145" y="6348946"/>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27" name="Gerader Verbinder 26">
            <a:extLst>
              <a:ext uri="{FF2B5EF4-FFF2-40B4-BE49-F238E27FC236}">
                <a16:creationId xmlns:a16="http://schemas.microsoft.com/office/drawing/2014/main" id="{848FF053-693A-4C3D-9C9D-665EF8DE30D8}"/>
              </a:ext>
            </a:extLst>
          </p:cNvPr>
          <p:cNvSpPr/>
          <p:nvPr/>
        </p:nvSpPr>
        <p:spPr>
          <a:xfrm flipH="1">
            <a:off x="4332156" y="2069371"/>
            <a:ext cx="326" cy="4245285"/>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29" name="Textfeld 28">
            <a:extLst>
              <a:ext uri="{FF2B5EF4-FFF2-40B4-BE49-F238E27FC236}">
                <a16:creationId xmlns:a16="http://schemas.microsoft.com/office/drawing/2014/main" id="{CC077DE0-B742-40D9-A82F-0C6BD1540451}"/>
              </a:ext>
            </a:extLst>
          </p:cNvPr>
          <p:cNvSpPr txBox="1"/>
          <p:nvPr/>
        </p:nvSpPr>
        <p:spPr>
          <a:xfrm>
            <a:off x="4162005" y="6314982"/>
            <a:ext cx="700033"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Y</a:t>
            </a:r>
            <a:r>
              <a:rPr lang="de-DE" sz="1633" baseline="33000" dirty="0">
                <a:latin typeface="Times New Roman" pitchFamily="18"/>
                <a:ea typeface="Droid Sans Fallback" pitchFamily="2"/>
                <a:cs typeface="Lohit Hindi" pitchFamily="2"/>
              </a:rPr>
              <a:t>*</a:t>
            </a:r>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0</a:t>
            </a:r>
            <a:r>
              <a:rPr lang="de-DE" sz="1633" dirty="0">
                <a:latin typeface="Times New Roman" pitchFamily="18"/>
                <a:ea typeface="Droid Sans Fallback" pitchFamily="2"/>
                <a:cs typeface="Lohit Hindi" pitchFamily="2"/>
              </a:rPr>
              <a:t>)</a:t>
            </a:r>
          </a:p>
        </p:txBody>
      </p:sp>
      <p:sp>
        <p:nvSpPr>
          <p:cNvPr id="32" name="Gerader Verbinder 31">
            <a:extLst>
              <a:ext uri="{FF2B5EF4-FFF2-40B4-BE49-F238E27FC236}">
                <a16:creationId xmlns:a16="http://schemas.microsoft.com/office/drawing/2014/main" id="{2341BEC2-C156-47BC-94E0-04743B9E43AB}"/>
              </a:ext>
            </a:extLst>
          </p:cNvPr>
          <p:cNvSpPr/>
          <p:nvPr/>
        </p:nvSpPr>
        <p:spPr>
          <a:xfrm flipH="1">
            <a:off x="2177018" y="5203939"/>
            <a:ext cx="2131296" cy="0"/>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4" name="Gerader Verbinder 33">
            <a:extLst>
              <a:ext uri="{FF2B5EF4-FFF2-40B4-BE49-F238E27FC236}">
                <a16:creationId xmlns:a16="http://schemas.microsoft.com/office/drawing/2014/main" id="{6E087DCA-36A3-4E90-B9A8-8193AE62191E}"/>
              </a:ext>
            </a:extLst>
          </p:cNvPr>
          <p:cNvSpPr/>
          <p:nvPr/>
        </p:nvSpPr>
        <p:spPr>
          <a:xfrm flipH="1">
            <a:off x="2177018" y="2068718"/>
            <a:ext cx="2131296" cy="0"/>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6" name="Gerader Verbinder 35">
            <a:extLst>
              <a:ext uri="{FF2B5EF4-FFF2-40B4-BE49-F238E27FC236}">
                <a16:creationId xmlns:a16="http://schemas.microsoft.com/office/drawing/2014/main" id="{F007B80E-2A30-4A87-9A84-B3CABC4FD8D6}"/>
              </a:ext>
            </a:extLst>
          </p:cNvPr>
          <p:cNvSpPr/>
          <p:nvPr/>
        </p:nvSpPr>
        <p:spPr>
          <a:xfrm flipH="1">
            <a:off x="2177018" y="2068718"/>
            <a:ext cx="2131296" cy="0"/>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8" name="Textfeld 37">
            <a:extLst>
              <a:ext uri="{FF2B5EF4-FFF2-40B4-BE49-F238E27FC236}">
                <a16:creationId xmlns:a16="http://schemas.microsoft.com/office/drawing/2014/main" id="{A3EB4741-154D-4869-AA84-907FD122DBF7}"/>
              </a:ext>
            </a:extLst>
          </p:cNvPr>
          <p:cNvSpPr txBox="1"/>
          <p:nvPr/>
        </p:nvSpPr>
        <p:spPr>
          <a:xfrm>
            <a:off x="1787076" y="5031828"/>
            <a:ext cx="339422"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0</a:t>
            </a:r>
          </a:p>
        </p:txBody>
      </p:sp>
      <p:sp>
        <p:nvSpPr>
          <p:cNvPr id="40" name="Textfeld 39">
            <a:extLst>
              <a:ext uri="{FF2B5EF4-FFF2-40B4-BE49-F238E27FC236}">
                <a16:creationId xmlns:a16="http://schemas.microsoft.com/office/drawing/2014/main" id="{06A8701F-7E75-4E24-BA84-8767B802695D}"/>
              </a:ext>
            </a:extLst>
          </p:cNvPr>
          <p:cNvSpPr txBox="1"/>
          <p:nvPr/>
        </p:nvSpPr>
        <p:spPr>
          <a:xfrm>
            <a:off x="6278226" y="5489801"/>
            <a:ext cx="1425616"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AD-curve</a:t>
            </a:r>
          </a:p>
        </p:txBody>
      </p:sp>
      <p:sp>
        <p:nvSpPr>
          <p:cNvPr id="47" name="Rechteck 46">
            <a:extLst>
              <a:ext uri="{FF2B5EF4-FFF2-40B4-BE49-F238E27FC236}">
                <a16:creationId xmlns:a16="http://schemas.microsoft.com/office/drawing/2014/main" id="{B27D54DD-87E9-4A08-9306-EE71AEB558C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48" name="Textfeld 47">
            <a:extLst>
              <a:ext uri="{FF2B5EF4-FFF2-40B4-BE49-F238E27FC236}">
                <a16:creationId xmlns:a16="http://schemas.microsoft.com/office/drawing/2014/main" id="{213548CF-2413-3813-ACCC-961FE8EFEEF9}"/>
              </a:ext>
            </a:extLst>
          </p:cNvPr>
          <p:cNvSpPr txBox="1"/>
          <p:nvPr/>
        </p:nvSpPr>
        <p:spPr>
          <a:xfrm>
            <a:off x="5877016" y="1180779"/>
            <a:ext cx="790640" cy="373285"/>
          </a:xfrm>
          <a:prstGeom prst="rect">
            <a:avLst/>
          </a:prstGeom>
          <a:noFill/>
        </p:spPr>
        <p:txBody>
          <a:bodyPr wrap="square">
            <a:spAutoFit/>
          </a:bodyPr>
          <a:lstStyle/>
          <a:p>
            <a:r>
              <a:rPr lang="de-DE" sz="1800" dirty="0">
                <a:latin typeface="Arial" pitchFamily="18"/>
                <a:ea typeface="Droid Sans Fallback" pitchFamily="2"/>
                <a:cs typeface="Lohit Hindi" pitchFamily="2"/>
              </a:rPr>
              <a:t>p</a:t>
            </a:r>
            <a:r>
              <a:rPr lang="de-DE" baseline="-33000" dirty="0">
                <a:latin typeface="Arial" pitchFamily="18"/>
                <a:ea typeface="Droid Sans Fallback" pitchFamily="2"/>
                <a:cs typeface="Lohit Hindi" pitchFamily="2"/>
              </a:rPr>
              <a:t>1</a:t>
            </a:r>
            <a:r>
              <a:rPr lang="de-DE" sz="1800" dirty="0">
                <a:latin typeface="Arial" pitchFamily="18"/>
                <a:ea typeface="Droid Sans Fallback" pitchFamily="2"/>
                <a:cs typeface="Lohit Hindi" pitchFamily="2"/>
              </a:rPr>
              <a:t>&gt;p</a:t>
            </a:r>
            <a:r>
              <a:rPr lang="de-DE" sz="1800" baseline="-33000" dirty="0">
                <a:latin typeface="Arial" pitchFamily="18"/>
                <a:ea typeface="Droid Sans Fallback" pitchFamily="2"/>
                <a:cs typeface="Lohit Hindi" pitchFamily="2"/>
              </a:rPr>
              <a:t>0</a:t>
            </a:r>
            <a:endParaRPr lang="de-DE" dirty="0"/>
          </a:p>
        </p:txBody>
      </p:sp>
    </p:spTree>
    <p:extLst>
      <p:ext uri="{BB962C8B-B14F-4D97-AF65-F5344CB8AC3E}">
        <p14:creationId xmlns:p14="http://schemas.microsoft.com/office/powerpoint/2010/main" val="2041668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DD995C70-389C-4946-9A69-C8B44D0268D5}"/>
              </a:ext>
            </a:extLst>
          </p:cNvPr>
          <p:cNvSpPr txBox="1"/>
          <p:nvPr/>
        </p:nvSpPr>
        <p:spPr>
          <a:xfrm>
            <a:off x="3777693" y="41166"/>
            <a:ext cx="2911472" cy="564050"/>
          </a:xfrm>
          <a:prstGeom prst="rect">
            <a:avLst/>
          </a:prstGeom>
          <a:noFill/>
          <a:ln>
            <a:noFill/>
          </a:ln>
        </p:spPr>
        <p:txBody>
          <a:bodyPr vert="horz" wrap="none" lIns="81646" tIns="40823" rIns="81646" bIns="40823" anchorCtr="0" compatLnSpc="0">
            <a:spAutoFit/>
          </a:bodyPr>
          <a:lstStyle/>
          <a:p>
            <a:pPr hangingPunct="0"/>
            <a:r>
              <a:rPr lang="de-DE" sz="3266">
                <a:latin typeface="Arial" pitchFamily="18"/>
                <a:ea typeface="Droid Sans Fallback" pitchFamily="2"/>
                <a:cs typeface="Lohit Hindi" pitchFamily="2"/>
              </a:rPr>
              <a:t> AS-AD-Model</a:t>
            </a:r>
            <a:endParaRPr lang="de-DE" sz="3266" dirty="0">
              <a:latin typeface="Arial" pitchFamily="18"/>
              <a:ea typeface="Droid Sans Fallback" pitchFamily="2"/>
              <a:cs typeface="Lohit Hindi" pitchFamily="2"/>
            </a:endParaRPr>
          </a:p>
        </p:txBody>
      </p:sp>
      <p:sp>
        <p:nvSpPr>
          <p:cNvPr id="4" name="Gerader Verbinder 3">
            <a:extLst>
              <a:ext uri="{FF2B5EF4-FFF2-40B4-BE49-F238E27FC236}">
                <a16:creationId xmlns:a16="http://schemas.microsoft.com/office/drawing/2014/main" id="{6F7265B8-2DBF-4961-9626-5BC7AA086094}"/>
              </a:ext>
            </a:extLst>
          </p:cNvPr>
          <p:cNvSpPr/>
          <p:nvPr/>
        </p:nvSpPr>
        <p:spPr>
          <a:xfrm flipV="1">
            <a:off x="3842930" y="947751"/>
            <a:ext cx="0" cy="2808636"/>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5" name="Gerader Verbinder 4">
            <a:extLst>
              <a:ext uri="{FF2B5EF4-FFF2-40B4-BE49-F238E27FC236}">
                <a16:creationId xmlns:a16="http://schemas.microsoft.com/office/drawing/2014/main" id="{85AA6BA5-7596-459F-960C-A1C7A476BA49}"/>
              </a:ext>
            </a:extLst>
          </p:cNvPr>
          <p:cNvSpPr/>
          <p:nvPr/>
        </p:nvSpPr>
        <p:spPr>
          <a:xfrm>
            <a:off x="3842931" y="3756387"/>
            <a:ext cx="3853708"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6" name="Textfeld 5">
            <a:extLst>
              <a:ext uri="{FF2B5EF4-FFF2-40B4-BE49-F238E27FC236}">
                <a16:creationId xmlns:a16="http://schemas.microsoft.com/office/drawing/2014/main" id="{9424DEAD-F003-4323-B26B-DB1169DF3F0E}"/>
              </a:ext>
            </a:extLst>
          </p:cNvPr>
          <p:cNvSpPr txBox="1"/>
          <p:nvPr/>
        </p:nvSpPr>
        <p:spPr>
          <a:xfrm>
            <a:off x="3386037" y="949057"/>
            <a:ext cx="269595"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p>
        </p:txBody>
      </p:sp>
      <p:sp>
        <p:nvSpPr>
          <p:cNvPr id="7" name="Textfeld 6">
            <a:extLst>
              <a:ext uri="{FF2B5EF4-FFF2-40B4-BE49-F238E27FC236}">
                <a16:creationId xmlns:a16="http://schemas.microsoft.com/office/drawing/2014/main" id="{F4DCF266-2B56-4DAE-ACE1-9E07DAEFA0D5}"/>
              </a:ext>
            </a:extLst>
          </p:cNvPr>
          <p:cNvSpPr txBox="1"/>
          <p:nvPr/>
        </p:nvSpPr>
        <p:spPr>
          <a:xfrm>
            <a:off x="7272731" y="3791004"/>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8" name="Gerader Verbinder 7">
            <a:extLst>
              <a:ext uri="{FF2B5EF4-FFF2-40B4-BE49-F238E27FC236}">
                <a16:creationId xmlns:a16="http://schemas.microsoft.com/office/drawing/2014/main" id="{68A40476-CB54-45DB-8FD7-9595FD6EE111}"/>
              </a:ext>
            </a:extLst>
          </p:cNvPr>
          <p:cNvSpPr/>
          <p:nvPr/>
        </p:nvSpPr>
        <p:spPr>
          <a:xfrm flipV="1">
            <a:off x="4168863" y="1567611"/>
            <a:ext cx="2220781" cy="1632927"/>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9" name="Textfeld 8">
            <a:extLst>
              <a:ext uri="{FF2B5EF4-FFF2-40B4-BE49-F238E27FC236}">
                <a16:creationId xmlns:a16="http://schemas.microsoft.com/office/drawing/2014/main" id="{CA5B844C-EEB6-4341-AB11-1AF802A3D8FD}"/>
              </a:ext>
            </a:extLst>
          </p:cNvPr>
          <p:cNvSpPr txBox="1"/>
          <p:nvPr/>
        </p:nvSpPr>
        <p:spPr>
          <a:xfrm>
            <a:off x="5435688" y="3757040"/>
            <a:ext cx="385973"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r>
              <a:rPr lang="de-DE" sz="1633" baseline="33000">
                <a:latin typeface="Times New Roman" pitchFamily="18"/>
                <a:ea typeface="Droid Sans Fallback" pitchFamily="2"/>
                <a:cs typeface="Lohit Hindi" pitchFamily="2"/>
              </a:rPr>
              <a:t>*</a:t>
            </a:r>
          </a:p>
        </p:txBody>
      </p:sp>
      <p:sp>
        <p:nvSpPr>
          <p:cNvPr id="10" name="Gerader Verbinder 9">
            <a:extLst>
              <a:ext uri="{FF2B5EF4-FFF2-40B4-BE49-F238E27FC236}">
                <a16:creationId xmlns:a16="http://schemas.microsoft.com/office/drawing/2014/main" id="{5BEA1059-A41B-47CE-8DB9-7BC2441291BA}"/>
              </a:ext>
            </a:extLst>
          </p:cNvPr>
          <p:cNvSpPr/>
          <p:nvPr/>
        </p:nvSpPr>
        <p:spPr>
          <a:xfrm flipH="1" flipV="1">
            <a:off x="3842604" y="2123459"/>
            <a:ext cx="1763235" cy="32005"/>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1" name="Textfeld 10">
            <a:extLst>
              <a:ext uri="{FF2B5EF4-FFF2-40B4-BE49-F238E27FC236}">
                <a16:creationId xmlns:a16="http://schemas.microsoft.com/office/drawing/2014/main" id="{639BE826-AE6C-477A-B8C1-96B1F62BB91E}"/>
              </a:ext>
            </a:extLst>
          </p:cNvPr>
          <p:cNvSpPr txBox="1"/>
          <p:nvPr/>
        </p:nvSpPr>
        <p:spPr>
          <a:xfrm>
            <a:off x="3452988" y="1984334"/>
            <a:ext cx="339422"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a:t>
            </a:r>
          </a:p>
        </p:txBody>
      </p:sp>
      <p:sp>
        <p:nvSpPr>
          <p:cNvPr id="12" name="Textfeld 11">
            <a:extLst>
              <a:ext uri="{FF2B5EF4-FFF2-40B4-BE49-F238E27FC236}">
                <a16:creationId xmlns:a16="http://schemas.microsoft.com/office/drawing/2014/main" id="{1966056F-C5E8-4BD0-8B1E-B0EAC2D97A25}"/>
              </a:ext>
            </a:extLst>
          </p:cNvPr>
          <p:cNvSpPr txBox="1"/>
          <p:nvPr/>
        </p:nvSpPr>
        <p:spPr>
          <a:xfrm>
            <a:off x="6096370" y="1110718"/>
            <a:ext cx="1408945"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AS-curve</a:t>
            </a:r>
          </a:p>
        </p:txBody>
      </p:sp>
      <p:sp>
        <p:nvSpPr>
          <p:cNvPr id="13" name="Gerader Verbinder 12">
            <a:extLst>
              <a:ext uri="{FF2B5EF4-FFF2-40B4-BE49-F238E27FC236}">
                <a16:creationId xmlns:a16="http://schemas.microsoft.com/office/drawing/2014/main" id="{D27E93F8-652F-4958-A75E-72EC8405838A}"/>
              </a:ext>
            </a:extLst>
          </p:cNvPr>
          <p:cNvSpPr/>
          <p:nvPr/>
        </p:nvSpPr>
        <p:spPr>
          <a:xfrm flipH="1">
            <a:off x="5605839" y="2155465"/>
            <a:ext cx="327" cy="1600922"/>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4" name="Textfeld 13">
            <a:extLst>
              <a:ext uri="{FF2B5EF4-FFF2-40B4-BE49-F238E27FC236}">
                <a16:creationId xmlns:a16="http://schemas.microsoft.com/office/drawing/2014/main" id="{4621E40A-ABD5-492D-8AF2-17C1F5927953}"/>
              </a:ext>
            </a:extLst>
          </p:cNvPr>
          <p:cNvSpPr txBox="1"/>
          <p:nvPr/>
        </p:nvSpPr>
        <p:spPr>
          <a:xfrm>
            <a:off x="7043467" y="2711313"/>
            <a:ext cx="1425616"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AD-curve</a:t>
            </a:r>
          </a:p>
        </p:txBody>
      </p:sp>
      <p:sp>
        <p:nvSpPr>
          <p:cNvPr id="15" name="Gerader Verbinder 14">
            <a:extLst>
              <a:ext uri="{FF2B5EF4-FFF2-40B4-BE49-F238E27FC236}">
                <a16:creationId xmlns:a16="http://schemas.microsoft.com/office/drawing/2014/main" id="{98F92621-0331-4FB4-AE09-1DF0B8B6B21D}"/>
              </a:ext>
            </a:extLst>
          </p:cNvPr>
          <p:cNvSpPr/>
          <p:nvPr/>
        </p:nvSpPr>
        <p:spPr>
          <a:xfrm flipH="1" flipV="1">
            <a:off x="4299497" y="1371986"/>
            <a:ext cx="2678001" cy="156761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6" name="Textfeld 15">
            <a:extLst>
              <a:ext uri="{FF2B5EF4-FFF2-40B4-BE49-F238E27FC236}">
                <a16:creationId xmlns:a16="http://schemas.microsoft.com/office/drawing/2014/main" id="{03EB2B1B-BBEC-4115-96CA-9A8ED84C0692}"/>
              </a:ext>
            </a:extLst>
          </p:cNvPr>
          <p:cNvSpPr txBox="1"/>
          <p:nvPr/>
        </p:nvSpPr>
        <p:spPr>
          <a:xfrm>
            <a:off x="10633" y="4080255"/>
            <a:ext cx="8678971" cy="2676145"/>
          </a:xfrm>
          <a:prstGeom prst="rect">
            <a:avLst/>
          </a:prstGeom>
          <a:noFill/>
          <a:ln>
            <a:noFill/>
          </a:ln>
        </p:spPr>
        <p:txBody>
          <a:bodyPr vert="horz" wrap="square" lIns="81646" tIns="40823" rIns="81646" bIns="40823" anchorCtr="0" compatLnSpc="0">
            <a:noAutofit/>
          </a:bodyPr>
          <a:lstStyle/>
          <a:p>
            <a:pPr hangingPunct="0"/>
            <a:r>
              <a:rPr lang="de-DE" sz="2000">
                <a:latin typeface="Times New Roman" pitchFamily="18"/>
                <a:ea typeface="Droid Sans Fallback" pitchFamily="2"/>
                <a:cs typeface="Lohit Hindi" pitchFamily="2"/>
              </a:rPr>
              <a:t>We obtain a Supply-Demand-Diagram in prices and output similar to microeconomic theory</a:t>
            </a:r>
          </a:p>
          <a:p>
            <a:pPr hangingPunct="0"/>
            <a:endParaRPr lang="de-DE" sz="2000" dirty="0">
              <a:latin typeface="Times New Roman" pitchFamily="18"/>
              <a:ea typeface="Droid Sans Fallback" pitchFamily="2"/>
              <a:cs typeface="Lohit Hindi" pitchFamily="2"/>
            </a:endParaRPr>
          </a:p>
          <a:p>
            <a:pPr hangingPunct="0"/>
            <a:r>
              <a:rPr lang="de-DE" sz="2000" b="1">
                <a:latin typeface="Times New Roman" pitchFamily="18"/>
                <a:ea typeface="Droid Sans Fallback" pitchFamily="2"/>
                <a:cs typeface="Lohit Hindi" pitchFamily="2"/>
              </a:rPr>
              <a:t>Caution!</a:t>
            </a:r>
            <a:r>
              <a:rPr lang="de-DE" sz="2000">
                <a:latin typeface="Times New Roman" pitchFamily="18"/>
                <a:ea typeface="Droid Sans Fallback" pitchFamily="2"/>
                <a:cs typeface="Lohit Hindi" pitchFamily="2"/>
              </a:rPr>
              <a:t> The derivation of AS and AD should not be confound with micro economic explaination of demand via utility maximization for demand profit maximazation for supply!</a:t>
            </a:r>
          </a:p>
          <a:p>
            <a:pPr hangingPunct="0"/>
            <a:endParaRPr lang="de-DE" sz="2000" dirty="0">
              <a:latin typeface="Times New Roman" pitchFamily="18"/>
              <a:ea typeface="Droid Sans Fallback" pitchFamily="2"/>
              <a:cs typeface="Lohit Hindi" pitchFamily="2"/>
            </a:endParaRPr>
          </a:p>
          <a:p>
            <a:pPr hangingPunct="0"/>
            <a:r>
              <a:rPr lang="de-DE" sz="2000">
                <a:latin typeface="Times New Roman" pitchFamily="18"/>
                <a:ea typeface="Droid Sans Fallback" pitchFamily="2"/>
                <a:cs typeface="Lohit Hindi" pitchFamily="2"/>
              </a:rPr>
              <a:t>Altogether </a:t>
            </a:r>
            <a:r>
              <a:rPr lang="de-DE" sz="2000" dirty="0">
                <a:latin typeface="Times New Roman" pitchFamily="18"/>
                <a:ea typeface="Droid Sans Fallback" pitchFamily="2"/>
                <a:cs typeface="Lohit Hindi" pitchFamily="2"/>
              </a:rPr>
              <a:t>(p</a:t>
            </a:r>
            <a:r>
              <a:rPr lang="de-DE" sz="2000" baseline="33000" dirty="0">
                <a:latin typeface="Times New Roman" pitchFamily="18"/>
                <a:ea typeface="Droid Sans Fallback" pitchFamily="2"/>
                <a:cs typeface="Lohit Hindi" pitchFamily="2"/>
              </a:rPr>
              <a:t>*</a:t>
            </a:r>
            <a:r>
              <a:rPr lang="de-DE" sz="2000" dirty="0">
                <a:latin typeface="Times New Roman" pitchFamily="18"/>
                <a:ea typeface="Droid Sans Fallback" pitchFamily="2"/>
                <a:cs typeface="Lohit Hindi" pitchFamily="2"/>
              </a:rPr>
              <a:t>,</a:t>
            </a:r>
            <a:r>
              <a:rPr lang="de-DE" sz="2000">
                <a:latin typeface="Times New Roman" pitchFamily="18"/>
                <a:ea typeface="Droid Sans Fallback" pitchFamily="2"/>
                <a:cs typeface="Lohit Hindi" pitchFamily="2"/>
              </a:rPr>
              <a:t>Y</a:t>
            </a:r>
            <a:r>
              <a:rPr lang="de-DE" sz="2000" baseline="33000">
                <a:latin typeface="Times New Roman" pitchFamily="18"/>
                <a:ea typeface="Droid Sans Fallback" pitchFamily="2"/>
                <a:cs typeface="Lohit Hindi" pitchFamily="2"/>
              </a:rPr>
              <a:t>*</a:t>
            </a:r>
            <a:r>
              <a:rPr lang="de-DE" sz="2000">
                <a:latin typeface="Times New Roman" pitchFamily="18"/>
                <a:ea typeface="Droid Sans Fallback" pitchFamily="2"/>
                <a:cs typeface="Lohit Hindi" pitchFamily="2"/>
              </a:rPr>
              <a:t>) represents the short-run-equilibrium in the economy.</a:t>
            </a:r>
            <a:endParaRPr lang="de-DE" sz="2000" dirty="0">
              <a:latin typeface="Times New Roman" pitchFamily="18"/>
              <a:ea typeface="Droid Sans Fallback" pitchFamily="2"/>
              <a:cs typeface="Lohit Hindi" pitchFamily="2"/>
            </a:endParaRPr>
          </a:p>
          <a:p>
            <a:pPr hangingPunct="0"/>
            <a:endParaRPr lang="de-DE" sz="2000" dirty="0">
              <a:latin typeface="Times New Roman" pitchFamily="18"/>
              <a:ea typeface="Droid Sans Fallback" pitchFamily="2"/>
              <a:cs typeface="Lohit Hindi" pitchFamily="2"/>
            </a:endParaRPr>
          </a:p>
          <a:p>
            <a:pPr hangingPunct="0"/>
            <a:endParaRPr lang="de-DE" sz="2000" dirty="0">
              <a:latin typeface="Times New Roman" pitchFamily="18"/>
              <a:ea typeface="Droid Sans Fallback" pitchFamily="2"/>
              <a:cs typeface="Lohit Hindi" pitchFamily="2"/>
            </a:endParaRPr>
          </a:p>
          <a:p>
            <a:pPr hangingPunct="0"/>
            <a:endParaRPr lang="de-DE" sz="2000" dirty="0">
              <a:latin typeface="Times New Roman" pitchFamily="18"/>
              <a:ea typeface="Droid Sans Fallback" pitchFamily="2"/>
              <a:cs typeface="Lohit Hindi" pitchFamily="2"/>
            </a:endParaRPr>
          </a:p>
        </p:txBody>
      </p:sp>
      <p:sp>
        <p:nvSpPr>
          <p:cNvPr id="17" name="Rechteck 16">
            <a:extLst>
              <a:ext uri="{FF2B5EF4-FFF2-40B4-BE49-F238E27FC236}">
                <a16:creationId xmlns:a16="http://schemas.microsoft.com/office/drawing/2014/main" id="{7C3108AC-5A58-4FD9-9602-B2CA1ACFB83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43094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0" grpId="0" animBg="1"/>
      <p:bldP spid="11" grpId="0"/>
      <p:bldP spid="12" grpId="0"/>
      <p:bldP spid="13" grpId="0" animBg="1"/>
      <p:bldP spid="14" grpId="0"/>
      <p:bldP spid="1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a:t>Consumption</a:t>
            </a:r>
            <a:endParaRPr lang="de-DE" sz="2903" b="1" dirty="0"/>
          </a:p>
        </p:txBody>
      </p:sp>
      <p:sp>
        <p:nvSpPr>
          <p:cNvPr id="8" name="Textfeld 7"/>
          <p:cNvSpPr txBox="1"/>
          <p:nvPr/>
        </p:nvSpPr>
        <p:spPr>
          <a:xfrm>
            <a:off x="546849" y="576796"/>
            <a:ext cx="10907552" cy="944442"/>
          </a:xfrm>
          <a:prstGeom prst="rect">
            <a:avLst/>
          </a:prstGeom>
          <a:noFill/>
        </p:spPr>
        <p:txBody>
          <a:bodyPr wrap="square" rtlCol="0">
            <a:noAutofit/>
          </a:bodyPr>
          <a:lstStyle/>
          <a:p>
            <a:pPr>
              <a:lnSpc>
                <a:spcPct val="120000"/>
              </a:lnSpc>
              <a:spcAft>
                <a:spcPts val="544"/>
              </a:spcAft>
            </a:pPr>
            <a:r>
              <a:rPr lang="en-US" sz="2000">
                <a:solidFill>
                  <a:prstClr val="black"/>
                </a:solidFill>
              </a:rPr>
              <a:t>In Germany the savings rate</a:t>
            </a:r>
            <a:r>
              <a:rPr lang="en-US" sz="2000">
                <a:solidFill>
                  <a:prstClr val="black"/>
                </a:solidFill>
                <a:sym typeface="Wingdings" panose="05000000000000000000" pitchFamily="2" charset="2"/>
              </a:rPr>
              <a:t> is roughly s</a:t>
            </a:r>
            <a:r>
              <a:rPr lang="de-DE" sz="2000" baseline="-25000" dirty="0">
                <a:solidFill>
                  <a:srgbClr val="000000"/>
                </a:solidFill>
              </a:rPr>
              <a:t>y</a:t>
            </a:r>
            <a:r>
              <a:rPr lang="en-US" sz="2000">
                <a:solidFill>
                  <a:prstClr val="black"/>
                </a:solidFill>
                <a:sym typeface="Wingdings" panose="05000000000000000000" pitchFamily="2" charset="2"/>
              </a:rPr>
              <a:t>= 11% </a:t>
            </a:r>
            <a:r>
              <a:rPr lang="en-US" sz="2000">
                <a:solidFill>
                  <a:prstClr val="black"/>
                </a:solidFill>
              </a:rPr>
              <a:t>:</a:t>
            </a:r>
          </a:p>
          <a:p>
            <a:pPr>
              <a:lnSpc>
                <a:spcPct val="120000"/>
              </a:lnSpc>
              <a:spcAft>
                <a:spcPts val="544"/>
              </a:spcAft>
            </a:pPr>
            <a:br>
              <a:rPr lang="en-US" sz="2000">
                <a:solidFill>
                  <a:prstClr val="black"/>
                </a:solidFill>
              </a:rPr>
            </a:br>
            <a:endParaRPr lang="de-DE" sz="2000" dirty="0"/>
          </a:p>
        </p:txBody>
      </p:sp>
      <p:sp>
        <p:nvSpPr>
          <p:cNvPr id="4" name="Textfeld 3"/>
          <p:cNvSpPr txBox="1"/>
          <p:nvPr/>
        </p:nvSpPr>
        <p:spPr>
          <a:xfrm>
            <a:off x="490819" y="3769658"/>
            <a:ext cx="10907552" cy="672115"/>
          </a:xfrm>
          <a:prstGeom prst="rect">
            <a:avLst/>
          </a:prstGeom>
          <a:noFill/>
        </p:spPr>
        <p:txBody>
          <a:bodyPr wrap="square" rtlCol="0">
            <a:noAutofit/>
          </a:bodyPr>
          <a:lstStyle/>
          <a:p>
            <a:pPr>
              <a:lnSpc>
                <a:spcPct val="120000"/>
              </a:lnSpc>
              <a:spcAft>
                <a:spcPts val="544"/>
              </a:spcAft>
            </a:pPr>
            <a:r>
              <a:rPr lang="de-DE" sz="2000">
                <a:solidFill>
                  <a:prstClr val="black"/>
                </a:solidFill>
              </a:rPr>
              <a:t>→</a:t>
            </a:r>
            <a:r>
              <a:rPr lang="en-US" sz="2000">
                <a:solidFill>
                  <a:prstClr val="black"/>
                </a:solidFill>
              </a:rPr>
              <a:t>c</a:t>
            </a:r>
            <a:r>
              <a:rPr lang="de-DE" sz="2000" baseline="-25000" dirty="0">
                <a:solidFill>
                  <a:srgbClr val="000000"/>
                </a:solidFill>
              </a:rPr>
              <a:t>y</a:t>
            </a:r>
            <a:r>
              <a:rPr lang="de-DE" sz="2000" dirty="0">
                <a:solidFill>
                  <a:prstClr val="black"/>
                </a:solidFill>
              </a:rPr>
              <a:t>+</a:t>
            </a:r>
            <a:r>
              <a:rPr lang="en-US" sz="2000" dirty="0">
                <a:solidFill>
                  <a:prstClr val="black"/>
                </a:solidFill>
              </a:rPr>
              <a:t> s</a:t>
            </a:r>
            <a:r>
              <a:rPr lang="de-DE" sz="2000" baseline="-25000" dirty="0">
                <a:solidFill>
                  <a:srgbClr val="000000"/>
                </a:solidFill>
              </a:rPr>
              <a:t>y </a:t>
            </a:r>
            <a:r>
              <a:rPr lang="de-DE" sz="2000" dirty="0">
                <a:solidFill>
                  <a:prstClr val="black"/>
                </a:solidFill>
              </a:rPr>
              <a:t>=1</a:t>
            </a:r>
            <a:r>
              <a:rPr lang="en-US" sz="2000" dirty="0">
                <a:solidFill>
                  <a:prstClr val="black"/>
                </a:solidFill>
              </a:rPr>
              <a:t>	→	 c</a:t>
            </a:r>
            <a:r>
              <a:rPr lang="de-DE" sz="2000" baseline="-25000" dirty="0">
                <a:solidFill>
                  <a:srgbClr val="000000"/>
                </a:solidFill>
              </a:rPr>
              <a:t>y</a:t>
            </a:r>
            <a:r>
              <a:rPr lang="de-DE" sz="2000" dirty="0">
                <a:solidFill>
                  <a:prstClr val="black"/>
                </a:solidFill>
              </a:rPr>
              <a:t>=1 –</a:t>
            </a:r>
            <a:r>
              <a:rPr lang="en-US" sz="2000" dirty="0">
                <a:solidFill>
                  <a:prstClr val="black"/>
                </a:solidFill>
              </a:rPr>
              <a:t> s</a:t>
            </a:r>
            <a:r>
              <a:rPr lang="de-DE" sz="2000" baseline="-25000" dirty="0">
                <a:solidFill>
                  <a:srgbClr val="000000"/>
                </a:solidFill>
              </a:rPr>
              <a:t>y </a:t>
            </a:r>
            <a:r>
              <a:rPr lang="de-DE" sz="2000">
                <a:solidFill>
                  <a:prstClr val="black"/>
                </a:solidFill>
              </a:rPr>
              <a:t>=89</a:t>
            </a:r>
            <a:r>
              <a:rPr lang="en-US" sz="2000">
                <a:solidFill>
                  <a:prstClr val="black"/>
                </a:solidFill>
                <a:sym typeface="Wingdings" panose="05000000000000000000" pitchFamily="2" charset="2"/>
              </a:rPr>
              <a:t> </a:t>
            </a:r>
            <a:r>
              <a:rPr lang="en-US" sz="2000" dirty="0">
                <a:solidFill>
                  <a:prstClr val="black"/>
                </a:solidFill>
                <a:sym typeface="Wingdings" panose="05000000000000000000" pitchFamily="2" charset="2"/>
              </a:rPr>
              <a:t>%</a:t>
            </a:r>
            <a:endParaRPr lang="de-DE" sz="2000" dirty="0"/>
          </a:p>
        </p:txBody>
      </p:sp>
      <p:sp>
        <p:nvSpPr>
          <p:cNvPr id="5" name="Textfeld 4"/>
          <p:cNvSpPr txBox="1"/>
          <p:nvPr/>
        </p:nvSpPr>
        <p:spPr>
          <a:xfrm>
            <a:off x="546849" y="2628900"/>
            <a:ext cx="10907552" cy="1039263"/>
          </a:xfrm>
          <a:prstGeom prst="rect">
            <a:avLst/>
          </a:prstGeom>
          <a:noFill/>
        </p:spPr>
        <p:txBody>
          <a:bodyPr wrap="square" rtlCol="0">
            <a:noAutofit/>
          </a:bodyPr>
          <a:lstStyle/>
          <a:p>
            <a:pPr>
              <a:lnSpc>
                <a:spcPct val="120000"/>
              </a:lnSpc>
              <a:spcAft>
                <a:spcPts val="544"/>
              </a:spcAft>
            </a:pPr>
            <a:r>
              <a:rPr lang="de-DE" sz="2000">
                <a:solidFill>
                  <a:prstClr val="black"/>
                </a:solidFill>
              </a:rPr>
              <a:t>Income Y is divided into consumption and savings (compare the circular flow!)</a:t>
            </a:r>
            <a:br>
              <a:rPr lang="en-US" sz="2000" dirty="0">
                <a:solidFill>
                  <a:prstClr val="black"/>
                </a:solidFill>
              </a:rPr>
            </a:br>
            <a:endParaRPr lang="de-DE" sz="2000" dirty="0"/>
          </a:p>
        </p:txBody>
      </p:sp>
      <p:sp>
        <p:nvSpPr>
          <p:cNvPr id="7" name="Textfeld 6"/>
          <p:cNvSpPr txBox="1"/>
          <p:nvPr/>
        </p:nvSpPr>
        <p:spPr>
          <a:xfrm>
            <a:off x="0" y="4441773"/>
            <a:ext cx="8689605" cy="672115"/>
          </a:xfrm>
          <a:prstGeom prst="rect">
            <a:avLst/>
          </a:prstGeom>
          <a:noFill/>
        </p:spPr>
        <p:txBody>
          <a:bodyPr wrap="square" rtlCol="0">
            <a:noAutofit/>
          </a:bodyPr>
          <a:lstStyle/>
          <a:p>
            <a:pPr>
              <a:lnSpc>
                <a:spcPct val="120000"/>
              </a:lnSpc>
              <a:spcAft>
                <a:spcPts val="544"/>
              </a:spcAft>
            </a:pPr>
            <a:r>
              <a:rPr lang="de-DE" sz="2000" dirty="0">
                <a:solidFill>
                  <a:prstClr val="black"/>
                </a:solidFill>
              </a:rPr>
              <a:t>Interpretation</a:t>
            </a:r>
            <a:r>
              <a:rPr lang="de-DE" sz="2000">
                <a:solidFill>
                  <a:prstClr val="black"/>
                </a:solidFill>
              </a:rPr>
              <a:t>: If we have1000 additional Euros, then 890 Euros are directly spent  for consumption (first derivative of the consumption function!)</a:t>
            </a:r>
            <a:endParaRPr lang="de-DE" sz="2000" dirty="0"/>
          </a:p>
        </p:txBody>
      </p:sp>
      <p:sp>
        <p:nvSpPr>
          <p:cNvPr id="10" name="Textfeld 9"/>
          <p:cNvSpPr txBox="1"/>
          <p:nvPr/>
        </p:nvSpPr>
        <p:spPr>
          <a:xfrm>
            <a:off x="490819" y="1402955"/>
            <a:ext cx="10907552" cy="952158"/>
          </a:xfrm>
          <a:prstGeom prst="rect">
            <a:avLst/>
          </a:prstGeom>
          <a:noFill/>
        </p:spPr>
        <p:txBody>
          <a:bodyPr wrap="square" rtlCol="0">
            <a:noAutofit/>
          </a:bodyPr>
          <a:lstStyle/>
          <a:p>
            <a:pPr>
              <a:lnSpc>
                <a:spcPct val="120000"/>
              </a:lnSpc>
              <a:spcAft>
                <a:spcPts val="544"/>
              </a:spcAft>
            </a:pPr>
            <a:r>
              <a:rPr lang="en-US" sz="2000">
                <a:solidFill>
                  <a:prstClr val="black"/>
                </a:solidFill>
              </a:rPr>
              <a:t>What is then the consumption rate </a:t>
            </a:r>
            <a:r>
              <a:rPr lang="en-US" sz="2000" dirty="0">
                <a:solidFill>
                  <a:prstClr val="black"/>
                </a:solidFill>
              </a:rPr>
              <a:t>c</a:t>
            </a:r>
            <a:r>
              <a:rPr lang="de-DE" sz="2000" baseline="-25000" dirty="0">
                <a:solidFill>
                  <a:srgbClr val="000000"/>
                </a:solidFill>
              </a:rPr>
              <a:t>y</a:t>
            </a:r>
            <a:r>
              <a:rPr lang="en-US" sz="2000" dirty="0">
                <a:solidFill>
                  <a:prstClr val="black"/>
                </a:solidFill>
              </a:rPr>
              <a:t>?</a:t>
            </a:r>
            <a:br>
              <a:rPr lang="en-US" sz="2000" dirty="0">
                <a:solidFill>
                  <a:prstClr val="black"/>
                </a:solidFill>
              </a:rPr>
            </a:br>
            <a:endParaRPr lang="de-DE" sz="2000" dirty="0"/>
          </a:p>
        </p:txBody>
      </p:sp>
      <p:sp>
        <p:nvSpPr>
          <p:cNvPr id="11" name="Rechteck 10">
            <a:extLst>
              <a:ext uri="{FF2B5EF4-FFF2-40B4-BE49-F238E27FC236}">
                <a16:creationId xmlns:a16="http://schemas.microsoft.com/office/drawing/2014/main" id="{E5F7ACC9-ED3E-4A81-88BD-EC678A2CB0D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02837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78539C9D-AF53-48F4-9765-F83ACBC04C81}"/>
              </a:ext>
            </a:extLst>
          </p:cNvPr>
          <p:cNvSpPr txBox="1"/>
          <p:nvPr/>
        </p:nvSpPr>
        <p:spPr>
          <a:xfrm>
            <a:off x="1654155" y="41478"/>
            <a:ext cx="9290142" cy="510509"/>
          </a:xfrm>
          <a:prstGeom prst="rect">
            <a:avLst/>
          </a:prstGeom>
          <a:noFill/>
          <a:ln>
            <a:noFill/>
          </a:ln>
        </p:spPr>
        <p:txBody>
          <a:bodyPr vert="horz" wrap="none" lIns="81646" tIns="40823" rIns="81646" bIns="40823" anchorCtr="0" compatLnSpc="0">
            <a:spAutoFit/>
          </a:bodyPr>
          <a:lstStyle/>
          <a:p>
            <a:pPr hangingPunct="0"/>
            <a:r>
              <a:rPr lang="de-DE" sz="2903">
                <a:latin typeface="Arial" pitchFamily="18"/>
                <a:ea typeface="Droid Sans Fallback" pitchFamily="2"/>
                <a:cs typeface="Lohit Hindi" pitchFamily="2"/>
              </a:rPr>
              <a:t>Short-run and long-run perspective in the AS-AD-Model</a:t>
            </a:r>
          </a:p>
        </p:txBody>
      </p:sp>
      <p:sp>
        <p:nvSpPr>
          <p:cNvPr id="4" name="Gerader Verbinder 3">
            <a:extLst>
              <a:ext uri="{FF2B5EF4-FFF2-40B4-BE49-F238E27FC236}">
                <a16:creationId xmlns:a16="http://schemas.microsoft.com/office/drawing/2014/main" id="{E53E85E7-5600-46A8-80AE-F06EDE57DF6C}"/>
              </a:ext>
            </a:extLst>
          </p:cNvPr>
          <p:cNvSpPr/>
          <p:nvPr/>
        </p:nvSpPr>
        <p:spPr>
          <a:xfrm flipV="1">
            <a:off x="3842930" y="947751"/>
            <a:ext cx="0" cy="2808636"/>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5" name="Gerader Verbinder 4">
            <a:extLst>
              <a:ext uri="{FF2B5EF4-FFF2-40B4-BE49-F238E27FC236}">
                <a16:creationId xmlns:a16="http://schemas.microsoft.com/office/drawing/2014/main" id="{07AAE8B7-CBAD-4B8A-8EC4-EA962048F36D}"/>
              </a:ext>
            </a:extLst>
          </p:cNvPr>
          <p:cNvSpPr/>
          <p:nvPr/>
        </p:nvSpPr>
        <p:spPr>
          <a:xfrm>
            <a:off x="3842931" y="3756387"/>
            <a:ext cx="3853708"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6" name="Textfeld 5">
            <a:extLst>
              <a:ext uri="{FF2B5EF4-FFF2-40B4-BE49-F238E27FC236}">
                <a16:creationId xmlns:a16="http://schemas.microsoft.com/office/drawing/2014/main" id="{C9973EEF-EBDC-47D5-953A-61C254CEC891}"/>
              </a:ext>
            </a:extLst>
          </p:cNvPr>
          <p:cNvSpPr txBox="1"/>
          <p:nvPr/>
        </p:nvSpPr>
        <p:spPr>
          <a:xfrm>
            <a:off x="3364265" y="949110"/>
            <a:ext cx="269595"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p>
        </p:txBody>
      </p:sp>
      <p:sp>
        <p:nvSpPr>
          <p:cNvPr id="7" name="Textfeld 6">
            <a:extLst>
              <a:ext uri="{FF2B5EF4-FFF2-40B4-BE49-F238E27FC236}">
                <a16:creationId xmlns:a16="http://schemas.microsoft.com/office/drawing/2014/main" id="{73229ED8-FB6C-43D7-A70E-901FACE6E3B5}"/>
              </a:ext>
            </a:extLst>
          </p:cNvPr>
          <p:cNvSpPr txBox="1"/>
          <p:nvPr/>
        </p:nvSpPr>
        <p:spPr>
          <a:xfrm>
            <a:off x="7272731" y="3791004"/>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8" name="Gerader Verbinder 7">
            <a:extLst>
              <a:ext uri="{FF2B5EF4-FFF2-40B4-BE49-F238E27FC236}">
                <a16:creationId xmlns:a16="http://schemas.microsoft.com/office/drawing/2014/main" id="{B7FD4410-D244-4D19-8BBF-913EE1E6A6E8}"/>
              </a:ext>
            </a:extLst>
          </p:cNvPr>
          <p:cNvSpPr/>
          <p:nvPr/>
        </p:nvSpPr>
        <p:spPr>
          <a:xfrm flipV="1">
            <a:off x="4168863" y="1567611"/>
            <a:ext cx="2220781" cy="1632927"/>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9" name="Textfeld 8">
            <a:extLst>
              <a:ext uri="{FF2B5EF4-FFF2-40B4-BE49-F238E27FC236}">
                <a16:creationId xmlns:a16="http://schemas.microsoft.com/office/drawing/2014/main" id="{991AA492-5C17-401E-BB3E-A8A37220EBE6}"/>
              </a:ext>
            </a:extLst>
          </p:cNvPr>
          <p:cNvSpPr txBox="1"/>
          <p:nvPr/>
        </p:nvSpPr>
        <p:spPr>
          <a:xfrm>
            <a:off x="5272396" y="3757040"/>
            <a:ext cx="747739" cy="347901"/>
          </a:xfrm>
          <a:prstGeom prst="rect">
            <a:avLst/>
          </a:prstGeom>
          <a:noFill/>
          <a:ln>
            <a:noFill/>
          </a:ln>
        </p:spPr>
        <p:txBody>
          <a:bodyPr vert="horz" wrap="none" lIns="81646" tIns="40823" rIns="81646" bIns="40823" anchorCtr="0" compatLnSpc="0">
            <a:spAutoFit/>
          </a:bodyPr>
          <a:lstStyle/>
          <a:p>
            <a:pPr hangingPunct="0"/>
            <a:r>
              <a:rPr lang="de-DE" dirty="0" err="1">
                <a:latin typeface="Times New Roman" pitchFamily="18"/>
                <a:ea typeface="Droid Sans Fallback" pitchFamily="2"/>
                <a:cs typeface="Lohit Hindi" pitchFamily="2"/>
              </a:rPr>
              <a:t>Y</a:t>
            </a:r>
            <a:r>
              <a:rPr lang="de-DE" baseline="-25000" dirty="0" err="1">
                <a:latin typeface="Times New Roman" pitchFamily="18"/>
                <a:ea typeface="Droid Sans Fallback" pitchFamily="2"/>
                <a:cs typeface="Lohit Hindi" pitchFamily="2"/>
              </a:rPr>
              <a:t>n</a:t>
            </a:r>
            <a:r>
              <a:rPr lang="de-DE" sz="1633" dirty="0">
                <a:latin typeface="Times New Roman" pitchFamily="18"/>
                <a:ea typeface="Droid Sans Fallback" pitchFamily="2"/>
                <a:cs typeface="Lohit Hindi" pitchFamily="2"/>
              </a:rPr>
              <a:t>=Y</a:t>
            </a:r>
            <a:r>
              <a:rPr lang="de-DE" sz="1633" baseline="33000" dirty="0">
                <a:latin typeface="Times New Roman" pitchFamily="18"/>
                <a:ea typeface="Droid Sans Fallback" pitchFamily="2"/>
                <a:cs typeface="Lohit Hindi" pitchFamily="2"/>
              </a:rPr>
              <a:t>*</a:t>
            </a:r>
          </a:p>
        </p:txBody>
      </p:sp>
      <p:sp>
        <p:nvSpPr>
          <p:cNvPr id="10" name="Gerader Verbinder 9">
            <a:extLst>
              <a:ext uri="{FF2B5EF4-FFF2-40B4-BE49-F238E27FC236}">
                <a16:creationId xmlns:a16="http://schemas.microsoft.com/office/drawing/2014/main" id="{28E55842-6418-40EE-AA8C-75A119863B0F}"/>
              </a:ext>
            </a:extLst>
          </p:cNvPr>
          <p:cNvSpPr/>
          <p:nvPr/>
        </p:nvSpPr>
        <p:spPr>
          <a:xfrm flipH="1" flipV="1">
            <a:off x="3842604" y="2123459"/>
            <a:ext cx="1763235" cy="32005"/>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1" name="Textfeld 10">
            <a:extLst>
              <a:ext uri="{FF2B5EF4-FFF2-40B4-BE49-F238E27FC236}">
                <a16:creationId xmlns:a16="http://schemas.microsoft.com/office/drawing/2014/main" id="{D21DBBD6-9DDA-4994-B300-BF6F423C7509}"/>
              </a:ext>
            </a:extLst>
          </p:cNvPr>
          <p:cNvSpPr txBox="1"/>
          <p:nvPr/>
        </p:nvSpPr>
        <p:spPr>
          <a:xfrm>
            <a:off x="3452988" y="1984334"/>
            <a:ext cx="339422"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a:t>
            </a:r>
          </a:p>
        </p:txBody>
      </p:sp>
      <p:sp>
        <p:nvSpPr>
          <p:cNvPr id="12" name="Textfeld 11">
            <a:extLst>
              <a:ext uri="{FF2B5EF4-FFF2-40B4-BE49-F238E27FC236}">
                <a16:creationId xmlns:a16="http://schemas.microsoft.com/office/drawing/2014/main" id="{30C16DCF-5C22-4050-A4BA-25CBB5EB0A4E}"/>
              </a:ext>
            </a:extLst>
          </p:cNvPr>
          <p:cNvSpPr txBox="1"/>
          <p:nvPr/>
        </p:nvSpPr>
        <p:spPr>
          <a:xfrm>
            <a:off x="6096370" y="1110718"/>
            <a:ext cx="1408945"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AS-curve</a:t>
            </a:r>
          </a:p>
        </p:txBody>
      </p:sp>
      <p:sp>
        <p:nvSpPr>
          <p:cNvPr id="13" name="Gerader Verbinder 12">
            <a:extLst>
              <a:ext uri="{FF2B5EF4-FFF2-40B4-BE49-F238E27FC236}">
                <a16:creationId xmlns:a16="http://schemas.microsoft.com/office/drawing/2014/main" id="{A8EB90A3-64A9-466E-95A5-124BD780136E}"/>
              </a:ext>
            </a:extLst>
          </p:cNvPr>
          <p:cNvSpPr/>
          <p:nvPr/>
        </p:nvSpPr>
        <p:spPr>
          <a:xfrm flipH="1">
            <a:off x="5605839" y="2155465"/>
            <a:ext cx="327" cy="1600922"/>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4" name="Textfeld 13">
            <a:extLst>
              <a:ext uri="{FF2B5EF4-FFF2-40B4-BE49-F238E27FC236}">
                <a16:creationId xmlns:a16="http://schemas.microsoft.com/office/drawing/2014/main" id="{0529BEB0-9585-4157-A53B-E57FA9B4342E}"/>
              </a:ext>
            </a:extLst>
          </p:cNvPr>
          <p:cNvSpPr txBox="1"/>
          <p:nvPr/>
        </p:nvSpPr>
        <p:spPr>
          <a:xfrm>
            <a:off x="7043467" y="2711313"/>
            <a:ext cx="1425616" cy="430295"/>
          </a:xfrm>
          <a:prstGeom prst="rect">
            <a:avLst/>
          </a:prstGeom>
          <a:noFill/>
          <a:ln>
            <a:noFill/>
          </a:ln>
        </p:spPr>
        <p:txBody>
          <a:bodyPr vert="horz" wrap="none" lIns="81646" tIns="40823" rIns="81646" bIns="40823" anchorCtr="0" compatLnSpc="0">
            <a:spAutoFit/>
          </a:bodyPr>
          <a:lstStyle/>
          <a:p>
            <a:pPr hangingPunct="0"/>
            <a:r>
              <a:rPr lang="de-DE" sz="2359">
                <a:latin typeface="Arial" pitchFamily="18"/>
                <a:ea typeface="Droid Sans Fallback" pitchFamily="2"/>
                <a:cs typeface="Lohit Hindi" pitchFamily="2"/>
              </a:rPr>
              <a:t>AD-curve</a:t>
            </a:r>
          </a:p>
        </p:txBody>
      </p:sp>
      <p:sp>
        <p:nvSpPr>
          <p:cNvPr id="15" name="Gerader Verbinder 14">
            <a:extLst>
              <a:ext uri="{FF2B5EF4-FFF2-40B4-BE49-F238E27FC236}">
                <a16:creationId xmlns:a16="http://schemas.microsoft.com/office/drawing/2014/main" id="{EB8333CB-D2BE-4101-B408-11678F9CD5B0}"/>
              </a:ext>
            </a:extLst>
          </p:cNvPr>
          <p:cNvSpPr/>
          <p:nvPr/>
        </p:nvSpPr>
        <p:spPr>
          <a:xfrm flipH="1" flipV="1">
            <a:off x="4299497" y="1371986"/>
            <a:ext cx="2678001" cy="156761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6" name="Textfeld 15">
            <a:extLst>
              <a:ext uri="{FF2B5EF4-FFF2-40B4-BE49-F238E27FC236}">
                <a16:creationId xmlns:a16="http://schemas.microsoft.com/office/drawing/2014/main" id="{69E774C5-AAB7-4A6F-91A5-3B2BE321E548}"/>
              </a:ext>
            </a:extLst>
          </p:cNvPr>
          <p:cNvSpPr txBox="1"/>
          <p:nvPr/>
        </p:nvSpPr>
        <p:spPr>
          <a:xfrm>
            <a:off x="24737" y="4109164"/>
            <a:ext cx="8664865" cy="2122527"/>
          </a:xfrm>
          <a:prstGeom prst="rect">
            <a:avLst/>
          </a:prstGeom>
          <a:noFill/>
          <a:ln>
            <a:noFill/>
          </a:ln>
        </p:spPr>
        <p:txBody>
          <a:bodyPr vert="horz" wrap="square" lIns="81646" tIns="40823" rIns="81646" bIns="40823" anchorCtr="0" compatLnSpc="0">
            <a:noAutofit/>
          </a:bodyPr>
          <a:lstStyle/>
          <a:p>
            <a:pPr hangingPunct="0"/>
            <a:r>
              <a:rPr lang="de-DE" sz="2000">
                <a:latin typeface="Times New Roman" pitchFamily="18"/>
                <a:ea typeface="Droid Sans Fallback" pitchFamily="2"/>
                <a:cs typeface="Lohit Hindi" pitchFamily="2"/>
              </a:rPr>
              <a:t>In the long run prices are totally flexible and therefor expected prices will coincide with actual prices. Therefore in the long-run output depends mainly on the framework conditions of the economy (education, infrastructure, resources,…), in general on the level of technology. The possible output dependent of framework conditions is called natural out and does not depend anymore on prices. Therefore Y</a:t>
            </a:r>
            <a:r>
              <a:rPr lang="de-DE" sz="2000" baseline="-25000">
                <a:latin typeface="Times New Roman" pitchFamily="18"/>
                <a:ea typeface="Droid Sans Fallback" pitchFamily="2"/>
                <a:cs typeface="Lohit Hindi" pitchFamily="2"/>
              </a:rPr>
              <a:t>n</a:t>
            </a:r>
            <a:r>
              <a:rPr lang="de-DE" sz="2000">
                <a:latin typeface="Times New Roman" pitchFamily="18"/>
                <a:ea typeface="Droid Sans Fallback" pitchFamily="2"/>
                <a:cs typeface="Lohit Hindi" pitchFamily="2"/>
              </a:rPr>
              <a:t>=Y</a:t>
            </a:r>
            <a:r>
              <a:rPr lang="de-DE" sz="2000" baseline="33000">
                <a:latin typeface="Times New Roman" pitchFamily="18"/>
                <a:ea typeface="Droid Sans Fallback" pitchFamily="2"/>
                <a:cs typeface="Lohit Hindi" pitchFamily="2"/>
              </a:rPr>
              <a:t>* </a:t>
            </a:r>
            <a:r>
              <a:rPr lang="de-DE" sz="2000">
                <a:latin typeface="Times New Roman" pitchFamily="18"/>
                <a:ea typeface="Droid Sans Fallback" pitchFamily="2"/>
                <a:cs typeface="Lohit Hindi" pitchFamily="2"/>
              </a:rPr>
              <a:t>can be identified with a long-run Supply, which is vertical in the p-y-diagram</a:t>
            </a:r>
            <a:endParaRPr lang="de-DE" sz="2359" dirty="0">
              <a:latin typeface="Times New Roman" pitchFamily="18"/>
              <a:ea typeface="Droid Sans Fallback" pitchFamily="2"/>
              <a:cs typeface="Lohit Hindi" pitchFamily="2"/>
            </a:endParaRPr>
          </a:p>
          <a:p>
            <a:pPr hangingPunct="0"/>
            <a:endParaRPr lang="de-DE" sz="2359" dirty="0">
              <a:latin typeface="Times New Roman" pitchFamily="18"/>
              <a:ea typeface="Droid Sans Fallback" pitchFamily="2"/>
              <a:cs typeface="Lohit Hindi" pitchFamily="2"/>
            </a:endParaRPr>
          </a:p>
          <a:p>
            <a:pPr hangingPunct="0"/>
            <a:endParaRPr lang="de-DE" sz="2903" dirty="0">
              <a:latin typeface="Times New Roman" pitchFamily="18"/>
              <a:ea typeface="Droid Sans Fallback" pitchFamily="2"/>
              <a:cs typeface="Lohit Hindi" pitchFamily="2"/>
            </a:endParaRPr>
          </a:p>
        </p:txBody>
      </p:sp>
      <p:sp>
        <p:nvSpPr>
          <p:cNvPr id="17" name="Gerader Verbinder 16">
            <a:extLst>
              <a:ext uri="{FF2B5EF4-FFF2-40B4-BE49-F238E27FC236}">
                <a16:creationId xmlns:a16="http://schemas.microsoft.com/office/drawing/2014/main" id="{B6F4936F-6C29-4BEC-91B8-680FC57DBBDE}"/>
              </a:ext>
            </a:extLst>
          </p:cNvPr>
          <p:cNvSpPr/>
          <p:nvPr/>
        </p:nvSpPr>
        <p:spPr>
          <a:xfrm>
            <a:off x="5605839" y="914439"/>
            <a:ext cx="0" cy="2842601"/>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8" name="Textfeld 17">
            <a:extLst>
              <a:ext uri="{FF2B5EF4-FFF2-40B4-BE49-F238E27FC236}">
                <a16:creationId xmlns:a16="http://schemas.microsoft.com/office/drawing/2014/main" id="{065F24F1-6623-4CB2-A678-DB77773AFD4E}"/>
              </a:ext>
            </a:extLst>
          </p:cNvPr>
          <p:cNvSpPr txBox="1"/>
          <p:nvPr/>
        </p:nvSpPr>
        <p:spPr>
          <a:xfrm>
            <a:off x="4793436" y="524171"/>
            <a:ext cx="1722044" cy="349952"/>
          </a:xfrm>
          <a:prstGeom prst="rect">
            <a:avLst/>
          </a:prstGeom>
          <a:noFill/>
          <a:ln>
            <a:noFill/>
          </a:ln>
        </p:spPr>
        <p:txBody>
          <a:bodyPr vert="horz" wrap="none" lIns="81646" tIns="40823" rIns="81646" bIns="40823" anchorCtr="0" compatLnSpc="0">
            <a:spAutoFit/>
          </a:bodyPr>
          <a:lstStyle/>
          <a:p>
            <a:pPr hangingPunct="0"/>
            <a:r>
              <a:rPr lang="de-DE" sz="1814">
                <a:latin typeface="Times New Roman" pitchFamily="18"/>
                <a:ea typeface="Droid Sans Fallback" pitchFamily="2"/>
                <a:cs typeface="Lohit Hindi" pitchFamily="2"/>
              </a:rPr>
              <a:t>Long-run supply</a:t>
            </a:r>
          </a:p>
        </p:txBody>
      </p:sp>
      <p:sp>
        <p:nvSpPr>
          <p:cNvPr id="20" name="Textfeld 19">
            <a:extLst>
              <a:ext uri="{FF2B5EF4-FFF2-40B4-BE49-F238E27FC236}">
                <a16:creationId xmlns:a16="http://schemas.microsoft.com/office/drawing/2014/main" id="{9E814E7B-F163-44EA-B867-EE48A8D2EBAD}"/>
              </a:ext>
            </a:extLst>
          </p:cNvPr>
          <p:cNvSpPr txBox="1"/>
          <p:nvPr/>
        </p:nvSpPr>
        <p:spPr>
          <a:xfrm>
            <a:off x="6447124" y="520335"/>
            <a:ext cx="746392" cy="348927"/>
          </a:xfrm>
          <a:prstGeom prst="rect">
            <a:avLst/>
          </a:prstGeom>
          <a:noFill/>
          <a:ln>
            <a:noFill/>
          </a:ln>
        </p:spPr>
        <p:txBody>
          <a:bodyPr vert="horz" wrap="none" lIns="81646" tIns="40823" rIns="81646" bIns="40823" anchorCtr="0" compatLnSpc="0">
            <a:spAutoFit/>
          </a:bodyPr>
          <a:lstStyle/>
          <a:p>
            <a:pPr hangingPunct="0"/>
            <a:r>
              <a:rPr lang="de-DE">
                <a:latin typeface="Arial" pitchFamily="18"/>
                <a:ea typeface="Droid Sans Fallback" pitchFamily="2"/>
                <a:cs typeface="Lohit Hindi" pitchFamily="2"/>
              </a:rPr>
              <a:t>AS</a:t>
            </a:r>
            <a:r>
              <a:rPr lang="de-DE" baseline="-33000">
                <a:latin typeface="Times New Roman" pitchFamily="18"/>
                <a:ea typeface="Droid Sans Fallback" pitchFamily="2"/>
                <a:cs typeface="Lohit Hindi" pitchFamily="2"/>
              </a:rPr>
              <a:t>long</a:t>
            </a:r>
            <a:endParaRPr lang="de-DE" dirty="0">
              <a:latin typeface="Arial" pitchFamily="18"/>
              <a:ea typeface="Droid Sans Fallback" pitchFamily="2"/>
              <a:cs typeface="Lohit Hindi" pitchFamily="2"/>
            </a:endParaRPr>
          </a:p>
        </p:txBody>
      </p:sp>
      <p:sp>
        <p:nvSpPr>
          <p:cNvPr id="21" name="Rechteck 20">
            <a:extLst>
              <a:ext uri="{FF2B5EF4-FFF2-40B4-BE49-F238E27FC236}">
                <a16:creationId xmlns:a16="http://schemas.microsoft.com/office/drawing/2014/main" id="{10C33F18-26D8-4ED2-995D-D2FD5F63049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42066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7" grpId="0" animBg="1"/>
      <p:bldP spid="18" grpId="0"/>
      <p:bldP spid="20"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17C692A7-6929-4FE6-B52F-B28162C2BB21}"/>
              </a:ext>
            </a:extLst>
          </p:cNvPr>
          <p:cNvSpPr txBox="1"/>
          <p:nvPr/>
        </p:nvSpPr>
        <p:spPr>
          <a:xfrm>
            <a:off x="1784789" y="237429"/>
            <a:ext cx="8871437" cy="1045656"/>
          </a:xfrm>
          <a:prstGeom prst="rect">
            <a:avLst/>
          </a:prstGeom>
          <a:noFill/>
          <a:ln>
            <a:noFill/>
          </a:ln>
        </p:spPr>
        <p:txBody>
          <a:bodyPr vert="horz" wrap="none" lIns="81646" tIns="40823" rIns="81646" bIns="40823" anchorCtr="0" compatLnSpc="0">
            <a:spAutoFit/>
          </a:bodyPr>
          <a:lstStyle/>
          <a:p>
            <a:pPr hangingPunct="0"/>
            <a:r>
              <a:rPr lang="de-DE" sz="3266">
                <a:latin typeface="Arial" pitchFamily="18"/>
                <a:ea typeface="Droid Sans Fallback" pitchFamily="2"/>
                <a:cs typeface="Lohit Hindi" pitchFamily="2"/>
              </a:rPr>
              <a:t>Monetary and fiscal policy in the AS-AD-Model</a:t>
            </a:r>
          </a:p>
          <a:p>
            <a:pPr hangingPunct="0"/>
            <a:r>
              <a:rPr lang="de-DE" sz="3266">
                <a:latin typeface="Arial" pitchFamily="18"/>
                <a:ea typeface="Droid Sans Fallback" pitchFamily="2"/>
                <a:cs typeface="Lohit Hindi" pitchFamily="2"/>
              </a:rPr>
              <a:t>	</a:t>
            </a:r>
          </a:p>
        </p:txBody>
      </p:sp>
      <p:sp>
        <p:nvSpPr>
          <p:cNvPr id="4" name="Textfeld 3">
            <a:extLst>
              <a:ext uri="{FF2B5EF4-FFF2-40B4-BE49-F238E27FC236}">
                <a16:creationId xmlns:a16="http://schemas.microsoft.com/office/drawing/2014/main" id="{FD9B5808-1180-4A68-82AB-F75BE97D927F}"/>
              </a:ext>
            </a:extLst>
          </p:cNvPr>
          <p:cNvSpPr txBox="1"/>
          <p:nvPr/>
        </p:nvSpPr>
        <p:spPr>
          <a:xfrm>
            <a:off x="1719471" y="1077732"/>
            <a:ext cx="8752491" cy="4049660"/>
          </a:xfrm>
          <a:prstGeom prst="rect">
            <a:avLst/>
          </a:prstGeom>
          <a:noFill/>
          <a:ln>
            <a:noFill/>
          </a:ln>
        </p:spPr>
        <p:txBody>
          <a:bodyPr vert="horz" wrap="none" lIns="81646" tIns="40823" rIns="81646" bIns="40823" anchorCtr="0" compatLnSpc="0">
            <a:noAutofit/>
          </a:bodyPr>
          <a:lstStyle/>
          <a:p>
            <a:pPr hangingPunct="0"/>
            <a:r>
              <a:rPr lang="de-DE" sz="2903">
                <a:latin typeface="Times New Roman" pitchFamily="18"/>
                <a:ea typeface="Droid Sans Fallback" pitchFamily="2"/>
                <a:cs typeface="Lohit Hindi" pitchFamily="2"/>
              </a:rPr>
              <a:t>Explain the impact of</a:t>
            </a:r>
            <a:endParaRPr lang="de-DE" sz="2903" dirty="0">
              <a:latin typeface="Times New Roman" pitchFamily="18"/>
              <a:ea typeface="Droid Sans Fallback" pitchFamily="2"/>
              <a:cs typeface="Lohit Hindi" pitchFamily="2"/>
            </a:endParaRPr>
          </a:p>
          <a:p>
            <a:pPr hangingPunct="0"/>
            <a:endParaRPr lang="de-DE" sz="2903" dirty="0">
              <a:latin typeface="Times New Roman" pitchFamily="18"/>
              <a:ea typeface="Droid Sans Fallback" pitchFamily="2"/>
              <a:cs typeface="Lohit Hindi" pitchFamily="2"/>
            </a:endParaRPr>
          </a:p>
          <a:p>
            <a:pPr hangingPunct="0">
              <a:buSzPct val="100000"/>
              <a:buAutoNum type="alphaLcParenR"/>
            </a:pPr>
            <a:r>
              <a:rPr lang="de-DE" sz="2903">
                <a:latin typeface="Times New Roman" pitchFamily="18"/>
                <a:ea typeface="Droid Sans Fallback" pitchFamily="2"/>
                <a:cs typeface="Lohit Hindi" pitchFamily="2"/>
              </a:rPr>
              <a:t>	a nominal increase of the amount of money</a:t>
            </a:r>
            <a:endParaRPr lang="de-DE" sz="2903" dirty="0">
              <a:latin typeface="Times New Roman" pitchFamily="18"/>
              <a:ea typeface="Droid Sans Fallback" pitchFamily="2"/>
              <a:cs typeface="Lohit Hindi" pitchFamily="2"/>
            </a:endParaRPr>
          </a:p>
          <a:p>
            <a:pPr hangingPunct="0">
              <a:buSzPct val="100000"/>
              <a:buAutoNum type="alphaLcParenR"/>
            </a:pPr>
            <a:r>
              <a:rPr lang="de-DE" sz="2903">
                <a:latin typeface="Times New Roman" pitchFamily="18"/>
                <a:ea typeface="Droid Sans Fallback" pitchFamily="2"/>
                <a:cs typeface="Lohit Hindi" pitchFamily="2"/>
              </a:rPr>
              <a:t>	an increase of government expenditure</a:t>
            </a:r>
            <a:endParaRPr lang="de-DE" sz="2903" dirty="0">
              <a:latin typeface="Times New Roman" pitchFamily="18"/>
              <a:ea typeface="Droid Sans Fallback" pitchFamily="2"/>
              <a:cs typeface="Lohit Hindi" pitchFamily="2"/>
            </a:endParaRPr>
          </a:p>
          <a:p>
            <a:pPr hangingPunct="0"/>
            <a:endParaRPr lang="de-DE" sz="2903" dirty="0">
              <a:latin typeface="Times New Roman" pitchFamily="18"/>
              <a:ea typeface="Droid Sans Fallback" pitchFamily="2"/>
              <a:cs typeface="Lohit Hindi" pitchFamily="2"/>
            </a:endParaRPr>
          </a:p>
          <a:p>
            <a:pPr hangingPunct="0"/>
            <a:r>
              <a:rPr lang="de-DE" sz="2903">
                <a:latin typeface="Times New Roman" pitchFamily="18"/>
                <a:ea typeface="Droid Sans Fallback" pitchFamily="2"/>
                <a:cs typeface="Lohit Hindi" pitchFamily="2"/>
              </a:rPr>
              <a:t>Within the AS-AD-Model in a short-run and long-run perspective</a:t>
            </a:r>
            <a:endParaRPr lang="de-DE" sz="2903" dirty="0">
              <a:latin typeface="Times New Roman" pitchFamily="18"/>
              <a:ea typeface="Droid Sans Fallback" pitchFamily="2"/>
              <a:cs typeface="Lohit Hindi" pitchFamily="2"/>
            </a:endParaRPr>
          </a:p>
        </p:txBody>
      </p:sp>
      <p:sp>
        <p:nvSpPr>
          <p:cNvPr id="5" name="Rechteck 4">
            <a:extLst>
              <a:ext uri="{FF2B5EF4-FFF2-40B4-BE49-F238E27FC236}">
                <a16:creationId xmlns:a16="http://schemas.microsoft.com/office/drawing/2014/main" id="{8E0411A1-7993-42F9-8D7D-CC39010E5F9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549299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erader Verbinder 1">
            <a:extLst>
              <a:ext uri="{FF2B5EF4-FFF2-40B4-BE49-F238E27FC236}">
                <a16:creationId xmlns:a16="http://schemas.microsoft.com/office/drawing/2014/main" id="{A37DF8FA-D6C9-4852-8827-3274186ED60B}"/>
              </a:ext>
            </a:extLst>
          </p:cNvPr>
          <p:cNvSpPr/>
          <p:nvPr/>
        </p:nvSpPr>
        <p:spPr>
          <a:xfrm flipV="1">
            <a:off x="736142" y="746208"/>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 name="Gerader Verbinder 2">
            <a:extLst>
              <a:ext uri="{FF2B5EF4-FFF2-40B4-BE49-F238E27FC236}">
                <a16:creationId xmlns:a16="http://schemas.microsoft.com/office/drawing/2014/main" id="{8184453E-E158-44AE-A4FF-A9358AE6E596}"/>
              </a:ext>
            </a:extLst>
          </p:cNvPr>
          <p:cNvSpPr/>
          <p:nvPr/>
        </p:nvSpPr>
        <p:spPr>
          <a:xfrm>
            <a:off x="736142" y="3554843"/>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4" name="Textfeld 3">
            <a:extLst>
              <a:ext uri="{FF2B5EF4-FFF2-40B4-BE49-F238E27FC236}">
                <a16:creationId xmlns:a16="http://schemas.microsoft.com/office/drawing/2014/main" id="{0D5B12B3-FF1E-4388-8A91-057B0096B17E}"/>
              </a:ext>
            </a:extLst>
          </p:cNvPr>
          <p:cNvSpPr txBox="1"/>
          <p:nvPr/>
        </p:nvSpPr>
        <p:spPr>
          <a:xfrm>
            <a:off x="279249" y="747515"/>
            <a:ext cx="223044"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i</a:t>
            </a:r>
          </a:p>
        </p:txBody>
      </p:sp>
      <p:sp>
        <p:nvSpPr>
          <p:cNvPr id="5" name="Textfeld 4">
            <a:extLst>
              <a:ext uri="{FF2B5EF4-FFF2-40B4-BE49-F238E27FC236}">
                <a16:creationId xmlns:a16="http://schemas.microsoft.com/office/drawing/2014/main" id="{4B56C92A-4625-4B13-BA54-FF83CDAE6A47}"/>
              </a:ext>
            </a:extLst>
          </p:cNvPr>
          <p:cNvSpPr txBox="1"/>
          <p:nvPr/>
        </p:nvSpPr>
        <p:spPr>
          <a:xfrm>
            <a:off x="4165942" y="3589461"/>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6" name="Textfeld 5">
            <a:extLst>
              <a:ext uri="{FF2B5EF4-FFF2-40B4-BE49-F238E27FC236}">
                <a16:creationId xmlns:a16="http://schemas.microsoft.com/office/drawing/2014/main" id="{9E814E7B-F163-44EA-B867-EE48A8D2EBAD}"/>
              </a:ext>
            </a:extLst>
          </p:cNvPr>
          <p:cNvSpPr txBox="1"/>
          <p:nvPr/>
        </p:nvSpPr>
        <p:spPr>
          <a:xfrm>
            <a:off x="3517614" y="625636"/>
            <a:ext cx="485552"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LM</a:t>
            </a:r>
          </a:p>
        </p:txBody>
      </p:sp>
      <p:sp>
        <p:nvSpPr>
          <p:cNvPr id="7" name="Textfeld 6">
            <a:extLst>
              <a:ext uri="{FF2B5EF4-FFF2-40B4-BE49-F238E27FC236}">
                <a16:creationId xmlns:a16="http://schemas.microsoft.com/office/drawing/2014/main" id="{9C4282AC-9DEF-4AEC-A71F-0DE31CE90E77}"/>
              </a:ext>
            </a:extLst>
          </p:cNvPr>
          <p:cNvSpPr txBox="1"/>
          <p:nvPr/>
        </p:nvSpPr>
        <p:spPr>
          <a:xfrm>
            <a:off x="1893295" y="3587175"/>
            <a:ext cx="385973" cy="323215"/>
          </a:xfrm>
          <a:prstGeom prst="rect">
            <a:avLst/>
          </a:prstGeom>
          <a:noFill/>
          <a:ln>
            <a:noFill/>
          </a:ln>
        </p:spPr>
        <p:txBody>
          <a:bodyPr vert="horz" wrap="none" lIns="81646" tIns="40823" rIns="81646" bIns="40823" anchorCtr="0" compatLnSpc="0">
            <a:spAutoFit/>
          </a:bodyPr>
          <a:lstStyle/>
          <a:p>
            <a:pPr hangingPunct="0"/>
            <a:r>
              <a:rPr lang="de-DE" sz="1633" dirty="0" err="1">
                <a:latin typeface="Times New Roman" pitchFamily="18"/>
                <a:ea typeface="Droid Sans Fallback" pitchFamily="2"/>
                <a:cs typeface="Lohit Hindi" pitchFamily="2"/>
              </a:rPr>
              <a:t>Y</a:t>
            </a:r>
            <a:r>
              <a:rPr lang="de-DE" sz="1633" baseline="-33000" dirty="0" err="1">
                <a:latin typeface="Times New Roman" pitchFamily="18"/>
                <a:ea typeface="Droid Sans Fallback" pitchFamily="2"/>
                <a:cs typeface="Lohit Hindi" pitchFamily="2"/>
              </a:rPr>
              <a:t>n</a:t>
            </a:r>
            <a:endParaRPr lang="de-DE" sz="1633" dirty="0">
              <a:latin typeface="Times New Roman" pitchFamily="18"/>
              <a:ea typeface="Droid Sans Fallback" pitchFamily="2"/>
              <a:cs typeface="Lohit Hindi" pitchFamily="2"/>
            </a:endParaRPr>
          </a:p>
        </p:txBody>
      </p:sp>
      <p:sp>
        <p:nvSpPr>
          <p:cNvPr id="8" name="Gerader Verbinder 7">
            <a:extLst>
              <a:ext uri="{FF2B5EF4-FFF2-40B4-BE49-F238E27FC236}">
                <a16:creationId xmlns:a16="http://schemas.microsoft.com/office/drawing/2014/main" id="{419709C2-3210-4DBE-A51B-7C7B0FAD369F}"/>
              </a:ext>
            </a:extLst>
          </p:cNvPr>
          <p:cNvSpPr/>
          <p:nvPr/>
        </p:nvSpPr>
        <p:spPr>
          <a:xfrm>
            <a:off x="1128044" y="1464696"/>
            <a:ext cx="2678001" cy="117570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2" name="Textfeld 11">
            <a:extLst>
              <a:ext uri="{FF2B5EF4-FFF2-40B4-BE49-F238E27FC236}">
                <a16:creationId xmlns:a16="http://schemas.microsoft.com/office/drawing/2014/main" id="{D5D15A0A-D009-4CC5-8C07-6D87AED0060B}"/>
              </a:ext>
            </a:extLst>
          </p:cNvPr>
          <p:cNvSpPr txBox="1"/>
          <p:nvPr/>
        </p:nvSpPr>
        <p:spPr>
          <a:xfrm>
            <a:off x="3544776" y="2705722"/>
            <a:ext cx="382960"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IS</a:t>
            </a:r>
          </a:p>
        </p:txBody>
      </p:sp>
      <p:sp>
        <p:nvSpPr>
          <p:cNvPr id="13" name="Gerader Verbinder 12">
            <a:extLst>
              <a:ext uri="{FF2B5EF4-FFF2-40B4-BE49-F238E27FC236}">
                <a16:creationId xmlns:a16="http://schemas.microsoft.com/office/drawing/2014/main" id="{3C09C1B0-3F97-4F1A-A737-8DD2E7F36EB3}"/>
              </a:ext>
            </a:extLst>
          </p:cNvPr>
          <p:cNvSpPr/>
          <p:nvPr/>
        </p:nvSpPr>
        <p:spPr>
          <a:xfrm flipV="1">
            <a:off x="736468" y="3685804"/>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4" name="Gerader Verbinder 13">
            <a:extLst>
              <a:ext uri="{FF2B5EF4-FFF2-40B4-BE49-F238E27FC236}">
                <a16:creationId xmlns:a16="http://schemas.microsoft.com/office/drawing/2014/main" id="{47E47F69-F89B-49F8-92E4-A970939BA700}"/>
              </a:ext>
            </a:extLst>
          </p:cNvPr>
          <p:cNvSpPr/>
          <p:nvPr/>
        </p:nvSpPr>
        <p:spPr>
          <a:xfrm>
            <a:off x="736468" y="6494439"/>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5" name="Textfeld 14">
            <a:extLst>
              <a:ext uri="{FF2B5EF4-FFF2-40B4-BE49-F238E27FC236}">
                <a16:creationId xmlns:a16="http://schemas.microsoft.com/office/drawing/2014/main" id="{74947334-A897-4D9F-A1F0-4CF7837E8BC8}"/>
              </a:ext>
            </a:extLst>
          </p:cNvPr>
          <p:cNvSpPr txBox="1"/>
          <p:nvPr/>
        </p:nvSpPr>
        <p:spPr>
          <a:xfrm>
            <a:off x="279575" y="3687110"/>
            <a:ext cx="281329"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P</a:t>
            </a:r>
          </a:p>
        </p:txBody>
      </p:sp>
      <p:sp>
        <p:nvSpPr>
          <p:cNvPr id="16" name="Textfeld 15">
            <a:extLst>
              <a:ext uri="{FF2B5EF4-FFF2-40B4-BE49-F238E27FC236}">
                <a16:creationId xmlns:a16="http://schemas.microsoft.com/office/drawing/2014/main" id="{43BD2F51-BEC9-4EDA-B117-E609EA028B99}"/>
              </a:ext>
            </a:extLst>
          </p:cNvPr>
          <p:cNvSpPr txBox="1"/>
          <p:nvPr/>
        </p:nvSpPr>
        <p:spPr>
          <a:xfrm>
            <a:off x="4166269" y="6529056"/>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17" name="Gerader Verbinder 16">
            <a:extLst>
              <a:ext uri="{FF2B5EF4-FFF2-40B4-BE49-F238E27FC236}">
                <a16:creationId xmlns:a16="http://schemas.microsoft.com/office/drawing/2014/main" id="{B16C0873-CE63-4091-BA9E-B68EBBDDADA8}"/>
              </a:ext>
            </a:extLst>
          </p:cNvPr>
          <p:cNvSpPr/>
          <p:nvPr/>
        </p:nvSpPr>
        <p:spPr>
          <a:xfrm>
            <a:off x="1150124" y="4404292"/>
            <a:ext cx="2546713" cy="1403664"/>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8" name="Gerader Verbinder 17">
            <a:extLst>
              <a:ext uri="{FF2B5EF4-FFF2-40B4-BE49-F238E27FC236}">
                <a16:creationId xmlns:a16="http://schemas.microsoft.com/office/drawing/2014/main" id="{492F06F8-8A84-4A83-B21E-7892AF57369C}"/>
              </a:ext>
            </a:extLst>
          </p:cNvPr>
          <p:cNvSpPr/>
          <p:nvPr/>
        </p:nvSpPr>
        <p:spPr>
          <a:xfrm flipV="1">
            <a:off x="810736" y="822308"/>
            <a:ext cx="2743318" cy="202483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9" name="Textfeld 18">
            <a:extLst>
              <a:ext uri="{FF2B5EF4-FFF2-40B4-BE49-F238E27FC236}">
                <a16:creationId xmlns:a16="http://schemas.microsoft.com/office/drawing/2014/main" id="{D5B0D6F4-082D-4870-B1FD-1B48ECFC88F1}"/>
              </a:ext>
            </a:extLst>
          </p:cNvPr>
          <p:cNvSpPr txBox="1"/>
          <p:nvPr/>
        </p:nvSpPr>
        <p:spPr>
          <a:xfrm>
            <a:off x="259671" y="30696"/>
            <a:ext cx="3564407" cy="347901"/>
          </a:xfrm>
          <a:prstGeom prst="rect">
            <a:avLst/>
          </a:prstGeom>
          <a:noFill/>
          <a:ln>
            <a:noFill/>
          </a:ln>
        </p:spPr>
        <p:txBody>
          <a:bodyPr vert="horz" wrap="none" lIns="81646" tIns="40823" rIns="81646" bIns="40823" anchorCtr="0" compatLnSpc="0">
            <a:spAutoFit/>
          </a:bodyPr>
          <a:lstStyle/>
          <a:p>
            <a:pPr hangingPunct="0"/>
            <a:r>
              <a:rPr lang="de-DE">
                <a:latin typeface="Arial" pitchFamily="18"/>
                <a:ea typeface="Droid Sans Fallback" pitchFamily="2"/>
                <a:cs typeface="Lohit Hindi" pitchFamily="2"/>
              </a:rPr>
              <a:t>Fiscal policy in the AS-AD-Model</a:t>
            </a:r>
            <a:endParaRPr lang="de-DE" dirty="0">
              <a:latin typeface="Arial" pitchFamily="18"/>
              <a:ea typeface="Droid Sans Fallback" pitchFamily="2"/>
              <a:cs typeface="Lohit Hindi" pitchFamily="2"/>
            </a:endParaRPr>
          </a:p>
        </p:txBody>
      </p:sp>
      <p:sp>
        <p:nvSpPr>
          <p:cNvPr id="20" name="Gerader Verbinder 19">
            <a:extLst>
              <a:ext uri="{FF2B5EF4-FFF2-40B4-BE49-F238E27FC236}">
                <a16:creationId xmlns:a16="http://schemas.microsoft.com/office/drawing/2014/main" id="{3589DDD7-43B0-4AEA-B42F-AF9C9A2E993A}"/>
              </a:ext>
            </a:extLst>
          </p:cNvPr>
          <p:cNvSpPr/>
          <p:nvPr/>
        </p:nvSpPr>
        <p:spPr>
          <a:xfrm flipH="1">
            <a:off x="2107474" y="908345"/>
            <a:ext cx="4694" cy="5586094"/>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26" name="Gerader Verbinder 25">
            <a:extLst>
              <a:ext uri="{FF2B5EF4-FFF2-40B4-BE49-F238E27FC236}">
                <a16:creationId xmlns:a16="http://schemas.microsoft.com/office/drawing/2014/main" id="{97DD9D2E-912D-4782-A7E2-A15EF314F791}"/>
              </a:ext>
            </a:extLst>
          </p:cNvPr>
          <p:cNvSpPr/>
          <p:nvPr/>
        </p:nvSpPr>
        <p:spPr>
          <a:xfrm flipH="1">
            <a:off x="736142" y="4948785"/>
            <a:ext cx="1371332" cy="327"/>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0" name="Textfeld 29">
            <a:extLst>
              <a:ext uri="{FF2B5EF4-FFF2-40B4-BE49-F238E27FC236}">
                <a16:creationId xmlns:a16="http://schemas.microsoft.com/office/drawing/2014/main" id="{A3EB4741-154D-4869-AA84-907FD122DBF7}"/>
              </a:ext>
            </a:extLst>
          </p:cNvPr>
          <p:cNvSpPr txBox="1"/>
          <p:nvPr/>
        </p:nvSpPr>
        <p:spPr>
          <a:xfrm>
            <a:off x="416366" y="4731176"/>
            <a:ext cx="269595"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endParaRPr lang="de-DE" sz="1633" baseline="-33000" dirty="0">
              <a:latin typeface="Times New Roman" pitchFamily="18"/>
              <a:ea typeface="Droid Sans Fallback" pitchFamily="2"/>
              <a:cs typeface="Lohit Hindi" pitchFamily="2"/>
            </a:endParaRPr>
          </a:p>
        </p:txBody>
      </p:sp>
      <p:sp>
        <p:nvSpPr>
          <p:cNvPr id="32" name="Textfeld 31">
            <a:extLst>
              <a:ext uri="{FF2B5EF4-FFF2-40B4-BE49-F238E27FC236}">
                <a16:creationId xmlns:a16="http://schemas.microsoft.com/office/drawing/2014/main" id="{06A8701F-7E75-4E24-BA84-8767B802695D}"/>
              </a:ext>
            </a:extLst>
          </p:cNvPr>
          <p:cNvSpPr txBox="1"/>
          <p:nvPr/>
        </p:nvSpPr>
        <p:spPr>
          <a:xfrm>
            <a:off x="3644234" y="5623216"/>
            <a:ext cx="485552"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AD</a:t>
            </a:r>
          </a:p>
        </p:txBody>
      </p:sp>
      <p:sp>
        <p:nvSpPr>
          <p:cNvPr id="69" name="Textfeld 68">
            <a:extLst>
              <a:ext uri="{FF2B5EF4-FFF2-40B4-BE49-F238E27FC236}">
                <a16:creationId xmlns:a16="http://schemas.microsoft.com/office/drawing/2014/main" id="{9E814E7B-F163-44EA-B867-EE48A8D2EBAD}"/>
              </a:ext>
            </a:extLst>
          </p:cNvPr>
          <p:cNvSpPr txBox="1"/>
          <p:nvPr/>
        </p:nvSpPr>
        <p:spPr>
          <a:xfrm>
            <a:off x="3773830" y="4079188"/>
            <a:ext cx="472791"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AS</a:t>
            </a:r>
          </a:p>
        </p:txBody>
      </p:sp>
      <p:sp>
        <p:nvSpPr>
          <p:cNvPr id="70" name="Gerader Verbinder 69">
            <a:extLst>
              <a:ext uri="{FF2B5EF4-FFF2-40B4-BE49-F238E27FC236}">
                <a16:creationId xmlns:a16="http://schemas.microsoft.com/office/drawing/2014/main" id="{492F06F8-8A84-4A83-B21E-7892AF57369C}"/>
              </a:ext>
            </a:extLst>
          </p:cNvPr>
          <p:cNvSpPr/>
          <p:nvPr/>
        </p:nvSpPr>
        <p:spPr>
          <a:xfrm flipV="1">
            <a:off x="956297" y="4145699"/>
            <a:ext cx="2954289" cy="130723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71" name="Textfeld 70">
            <a:extLst>
              <a:ext uri="{FF2B5EF4-FFF2-40B4-BE49-F238E27FC236}">
                <a16:creationId xmlns:a16="http://schemas.microsoft.com/office/drawing/2014/main" id="{9E814E7B-F163-44EA-B867-EE48A8D2EBAD}"/>
              </a:ext>
            </a:extLst>
          </p:cNvPr>
          <p:cNvSpPr txBox="1"/>
          <p:nvPr/>
        </p:nvSpPr>
        <p:spPr>
          <a:xfrm>
            <a:off x="1629165" y="513262"/>
            <a:ext cx="746392" cy="348927"/>
          </a:xfrm>
          <a:prstGeom prst="rect">
            <a:avLst/>
          </a:prstGeom>
          <a:noFill/>
          <a:ln>
            <a:noFill/>
          </a:ln>
        </p:spPr>
        <p:txBody>
          <a:bodyPr vert="horz" wrap="none" lIns="81646" tIns="40823" rIns="81646" bIns="40823" anchorCtr="0" compatLnSpc="0">
            <a:spAutoFit/>
          </a:bodyPr>
          <a:lstStyle/>
          <a:p>
            <a:pPr hangingPunct="0"/>
            <a:r>
              <a:rPr lang="de-DE">
                <a:latin typeface="Arial" pitchFamily="18"/>
                <a:ea typeface="Droid Sans Fallback" pitchFamily="2"/>
                <a:cs typeface="Lohit Hindi" pitchFamily="2"/>
              </a:rPr>
              <a:t>AS</a:t>
            </a:r>
            <a:r>
              <a:rPr lang="de-DE" baseline="-33000">
                <a:latin typeface="Times New Roman" pitchFamily="18"/>
                <a:ea typeface="Droid Sans Fallback" pitchFamily="2"/>
                <a:cs typeface="Lohit Hindi" pitchFamily="2"/>
              </a:rPr>
              <a:t>long</a:t>
            </a:r>
            <a:endParaRPr lang="de-DE" dirty="0">
              <a:latin typeface="Arial" pitchFamily="18"/>
              <a:ea typeface="Droid Sans Fallback" pitchFamily="2"/>
              <a:cs typeface="Lohit Hindi" pitchFamily="2"/>
            </a:endParaRPr>
          </a:p>
        </p:txBody>
      </p:sp>
      <p:sp>
        <p:nvSpPr>
          <p:cNvPr id="72" name="Textfeld 71">
            <a:extLst>
              <a:ext uri="{FF2B5EF4-FFF2-40B4-BE49-F238E27FC236}">
                <a16:creationId xmlns:a16="http://schemas.microsoft.com/office/drawing/2014/main" id="{9C4282AC-9DEF-4AEC-A71F-0DE31CE90E77}"/>
              </a:ext>
            </a:extLst>
          </p:cNvPr>
          <p:cNvSpPr txBox="1"/>
          <p:nvPr/>
        </p:nvSpPr>
        <p:spPr>
          <a:xfrm>
            <a:off x="1945427" y="6503422"/>
            <a:ext cx="385973" cy="323215"/>
          </a:xfrm>
          <a:prstGeom prst="rect">
            <a:avLst/>
          </a:prstGeom>
          <a:noFill/>
          <a:ln>
            <a:noFill/>
          </a:ln>
        </p:spPr>
        <p:txBody>
          <a:bodyPr vert="horz" wrap="none" lIns="81646" tIns="40823" rIns="81646" bIns="40823" anchorCtr="0" compatLnSpc="0">
            <a:spAutoFit/>
          </a:bodyPr>
          <a:lstStyle/>
          <a:p>
            <a:pPr hangingPunct="0"/>
            <a:r>
              <a:rPr lang="de-DE" sz="1633" dirty="0" err="1">
                <a:latin typeface="Times New Roman" pitchFamily="18"/>
                <a:ea typeface="Droid Sans Fallback" pitchFamily="2"/>
                <a:cs typeface="Lohit Hindi" pitchFamily="2"/>
              </a:rPr>
              <a:t>Y</a:t>
            </a:r>
            <a:r>
              <a:rPr lang="de-DE" sz="1633" baseline="-33000" dirty="0" err="1">
                <a:latin typeface="Times New Roman" pitchFamily="18"/>
                <a:ea typeface="Droid Sans Fallback" pitchFamily="2"/>
                <a:cs typeface="Lohit Hindi" pitchFamily="2"/>
              </a:rPr>
              <a:t>n</a:t>
            </a:r>
            <a:endParaRPr lang="de-DE" sz="1633" dirty="0">
              <a:latin typeface="Times New Roman" pitchFamily="18"/>
              <a:ea typeface="Droid Sans Fallback" pitchFamily="2"/>
              <a:cs typeface="Lohit Hindi" pitchFamily="2"/>
            </a:endParaRPr>
          </a:p>
        </p:txBody>
      </p:sp>
      <p:sp>
        <p:nvSpPr>
          <p:cNvPr id="86" name="Textfeld 85">
            <a:extLst>
              <a:ext uri="{FF2B5EF4-FFF2-40B4-BE49-F238E27FC236}">
                <a16:creationId xmlns:a16="http://schemas.microsoft.com/office/drawing/2014/main" id="{06A8701F-7E75-4E24-BA84-8767B802695D}"/>
              </a:ext>
            </a:extLst>
          </p:cNvPr>
          <p:cNvSpPr txBox="1"/>
          <p:nvPr/>
        </p:nvSpPr>
        <p:spPr>
          <a:xfrm>
            <a:off x="1835760" y="5001690"/>
            <a:ext cx="284663" cy="288910"/>
          </a:xfrm>
          <a:prstGeom prst="rect">
            <a:avLst/>
          </a:prstGeom>
          <a:noFill/>
          <a:ln>
            <a:noFill/>
          </a:ln>
        </p:spPr>
        <p:txBody>
          <a:bodyPr vert="horz" wrap="none" lIns="81646" tIns="40823" rIns="81646" bIns="40823" anchorCtr="0" compatLnSpc="0">
            <a:spAutoFit/>
          </a:bodyPr>
          <a:lstStyle/>
          <a:p>
            <a:pPr hangingPunct="0"/>
            <a:r>
              <a:rPr lang="de-DE" sz="1400" dirty="0">
                <a:latin typeface="Arial" pitchFamily="18"/>
                <a:ea typeface="Droid Sans Fallback" pitchFamily="2"/>
                <a:cs typeface="Lohit Hindi" pitchFamily="2"/>
              </a:rPr>
              <a:t>A</a:t>
            </a:r>
          </a:p>
        </p:txBody>
      </p:sp>
      <p:sp>
        <p:nvSpPr>
          <p:cNvPr id="51" name="Rechteck 50">
            <a:extLst>
              <a:ext uri="{FF2B5EF4-FFF2-40B4-BE49-F238E27FC236}">
                <a16:creationId xmlns:a16="http://schemas.microsoft.com/office/drawing/2014/main" id="{2A414F03-CC34-464B-8A3A-B30A294E2FA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143282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erader Verbinder 1">
            <a:extLst>
              <a:ext uri="{FF2B5EF4-FFF2-40B4-BE49-F238E27FC236}">
                <a16:creationId xmlns:a16="http://schemas.microsoft.com/office/drawing/2014/main" id="{A37DF8FA-D6C9-4852-8827-3274186ED60B}"/>
              </a:ext>
            </a:extLst>
          </p:cNvPr>
          <p:cNvSpPr/>
          <p:nvPr/>
        </p:nvSpPr>
        <p:spPr>
          <a:xfrm flipV="1">
            <a:off x="736142" y="746208"/>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 name="Gerader Verbinder 2">
            <a:extLst>
              <a:ext uri="{FF2B5EF4-FFF2-40B4-BE49-F238E27FC236}">
                <a16:creationId xmlns:a16="http://schemas.microsoft.com/office/drawing/2014/main" id="{8184453E-E158-44AE-A4FF-A9358AE6E596}"/>
              </a:ext>
            </a:extLst>
          </p:cNvPr>
          <p:cNvSpPr/>
          <p:nvPr/>
        </p:nvSpPr>
        <p:spPr>
          <a:xfrm>
            <a:off x="736142" y="3554843"/>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4" name="Textfeld 3">
            <a:extLst>
              <a:ext uri="{FF2B5EF4-FFF2-40B4-BE49-F238E27FC236}">
                <a16:creationId xmlns:a16="http://schemas.microsoft.com/office/drawing/2014/main" id="{0D5B12B3-FF1E-4388-8A91-057B0096B17E}"/>
              </a:ext>
            </a:extLst>
          </p:cNvPr>
          <p:cNvSpPr txBox="1"/>
          <p:nvPr/>
        </p:nvSpPr>
        <p:spPr>
          <a:xfrm>
            <a:off x="279249" y="747515"/>
            <a:ext cx="223044"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i</a:t>
            </a:r>
          </a:p>
        </p:txBody>
      </p:sp>
      <p:sp>
        <p:nvSpPr>
          <p:cNvPr id="5" name="Textfeld 4">
            <a:extLst>
              <a:ext uri="{FF2B5EF4-FFF2-40B4-BE49-F238E27FC236}">
                <a16:creationId xmlns:a16="http://schemas.microsoft.com/office/drawing/2014/main" id="{4B56C92A-4625-4B13-BA54-FF83CDAE6A47}"/>
              </a:ext>
            </a:extLst>
          </p:cNvPr>
          <p:cNvSpPr txBox="1"/>
          <p:nvPr/>
        </p:nvSpPr>
        <p:spPr>
          <a:xfrm>
            <a:off x="4165942" y="3589461"/>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6" name="Textfeld 5">
            <a:extLst>
              <a:ext uri="{FF2B5EF4-FFF2-40B4-BE49-F238E27FC236}">
                <a16:creationId xmlns:a16="http://schemas.microsoft.com/office/drawing/2014/main" id="{9E814E7B-F163-44EA-B867-EE48A8D2EBAD}"/>
              </a:ext>
            </a:extLst>
          </p:cNvPr>
          <p:cNvSpPr txBox="1"/>
          <p:nvPr/>
        </p:nvSpPr>
        <p:spPr>
          <a:xfrm>
            <a:off x="3517614" y="625636"/>
            <a:ext cx="485552"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LM</a:t>
            </a:r>
          </a:p>
        </p:txBody>
      </p:sp>
      <p:sp>
        <p:nvSpPr>
          <p:cNvPr id="7" name="Textfeld 6">
            <a:extLst>
              <a:ext uri="{FF2B5EF4-FFF2-40B4-BE49-F238E27FC236}">
                <a16:creationId xmlns:a16="http://schemas.microsoft.com/office/drawing/2014/main" id="{9C4282AC-9DEF-4AEC-A71F-0DE31CE90E77}"/>
              </a:ext>
            </a:extLst>
          </p:cNvPr>
          <p:cNvSpPr txBox="1"/>
          <p:nvPr/>
        </p:nvSpPr>
        <p:spPr>
          <a:xfrm>
            <a:off x="1893295" y="3587175"/>
            <a:ext cx="385973" cy="323215"/>
          </a:xfrm>
          <a:prstGeom prst="rect">
            <a:avLst/>
          </a:prstGeom>
          <a:noFill/>
          <a:ln>
            <a:noFill/>
          </a:ln>
        </p:spPr>
        <p:txBody>
          <a:bodyPr vert="horz" wrap="none" lIns="81646" tIns="40823" rIns="81646" bIns="40823" anchorCtr="0" compatLnSpc="0">
            <a:spAutoFit/>
          </a:bodyPr>
          <a:lstStyle/>
          <a:p>
            <a:pPr hangingPunct="0"/>
            <a:r>
              <a:rPr lang="de-DE" sz="1633" dirty="0" err="1">
                <a:latin typeface="Times New Roman" pitchFamily="18"/>
                <a:ea typeface="Droid Sans Fallback" pitchFamily="2"/>
                <a:cs typeface="Lohit Hindi" pitchFamily="2"/>
              </a:rPr>
              <a:t>Y</a:t>
            </a:r>
            <a:r>
              <a:rPr lang="de-DE" sz="1633" baseline="-33000" dirty="0" err="1">
                <a:latin typeface="Times New Roman" pitchFamily="18"/>
                <a:ea typeface="Droid Sans Fallback" pitchFamily="2"/>
                <a:cs typeface="Lohit Hindi" pitchFamily="2"/>
              </a:rPr>
              <a:t>n</a:t>
            </a:r>
            <a:endParaRPr lang="de-DE" sz="1633" dirty="0">
              <a:latin typeface="Times New Roman" pitchFamily="18"/>
              <a:ea typeface="Droid Sans Fallback" pitchFamily="2"/>
              <a:cs typeface="Lohit Hindi" pitchFamily="2"/>
            </a:endParaRPr>
          </a:p>
        </p:txBody>
      </p:sp>
      <p:sp>
        <p:nvSpPr>
          <p:cNvPr id="8" name="Gerader Verbinder 7">
            <a:extLst>
              <a:ext uri="{FF2B5EF4-FFF2-40B4-BE49-F238E27FC236}">
                <a16:creationId xmlns:a16="http://schemas.microsoft.com/office/drawing/2014/main" id="{419709C2-3210-4DBE-A51B-7C7B0FAD369F}"/>
              </a:ext>
            </a:extLst>
          </p:cNvPr>
          <p:cNvSpPr/>
          <p:nvPr/>
        </p:nvSpPr>
        <p:spPr>
          <a:xfrm>
            <a:off x="1128044" y="1464696"/>
            <a:ext cx="2678001" cy="117570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2" name="Textfeld 11">
            <a:extLst>
              <a:ext uri="{FF2B5EF4-FFF2-40B4-BE49-F238E27FC236}">
                <a16:creationId xmlns:a16="http://schemas.microsoft.com/office/drawing/2014/main" id="{D5D15A0A-D009-4CC5-8C07-6D87AED0060B}"/>
              </a:ext>
            </a:extLst>
          </p:cNvPr>
          <p:cNvSpPr txBox="1"/>
          <p:nvPr/>
        </p:nvSpPr>
        <p:spPr>
          <a:xfrm>
            <a:off x="3544776" y="2705722"/>
            <a:ext cx="382960"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IS</a:t>
            </a:r>
          </a:p>
        </p:txBody>
      </p:sp>
      <p:sp>
        <p:nvSpPr>
          <p:cNvPr id="13" name="Gerader Verbinder 12">
            <a:extLst>
              <a:ext uri="{FF2B5EF4-FFF2-40B4-BE49-F238E27FC236}">
                <a16:creationId xmlns:a16="http://schemas.microsoft.com/office/drawing/2014/main" id="{3C09C1B0-3F97-4F1A-A737-8DD2E7F36EB3}"/>
              </a:ext>
            </a:extLst>
          </p:cNvPr>
          <p:cNvSpPr/>
          <p:nvPr/>
        </p:nvSpPr>
        <p:spPr>
          <a:xfrm flipV="1">
            <a:off x="736468" y="3685804"/>
            <a:ext cx="0" cy="2808635"/>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4" name="Gerader Verbinder 13">
            <a:extLst>
              <a:ext uri="{FF2B5EF4-FFF2-40B4-BE49-F238E27FC236}">
                <a16:creationId xmlns:a16="http://schemas.microsoft.com/office/drawing/2014/main" id="{47E47F69-F89B-49F8-92E4-A970939BA700}"/>
              </a:ext>
            </a:extLst>
          </p:cNvPr>
          <p:cNvSpPr/>
          <p:nvPr/>
        </p:nvSpPr>
        <p:spPr>
          <a:xfrm>
            <a:off x="736468" y="6494439"/>
            <a:ext cx="3853709" cy="0"/>
          </a:xfrm>
          <a:prstGeom prst="line">
            <a:avLst/>
          </a:prstGeom>
          <a:noFill/>
          <a:ln w="0">
            <a:solidFill>
              <a:srgbClr val="000000"/>
            </a:solidFill>
            <a:prstDash val="solid"/>
            <a:tailEnd type="arrow"/>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5" name="Textfeld 14">
            <a:extLst>
              <a:ext uri="{FF2B5EF4-FFF2-40B4-BE49-F238E27FC236}">
                <a16:creationId xmlns:a16="http://schemas.microsoft.com/office/drawing/2014/main" id="{74947334-A897-4D9F-A1F0-4CF7837E8BC8}"/>
              </a:ext>
            </a:extLst>
          </p:cNvPr>
          <p:cNvSpPr txBox="1"/>
          <p:nvPr/>
        </p:nvSpPr>
        <p:spPr>
          <a:xfrm>
            <a:off x="279575" y="3687110"/>
            <a:ext cx="281329"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P</a:t>
            </a:r>
          </a:p>
        </p:txBody>
      </p:sp>
      <p:sp>
        <p:nvSpPr>
          <p:cNvPr id="16" name="Textfeld 15">
            <a:extLst>
              <a:ext uri="{FF2B5EF4-FFF2-40B4-BE49-F238E27FC236}">
                <a16:creationId xmlns:a16="http://schemas.microsoft.com/office/drawing/2014/main" id="{43BD2F51-BEC9-4EDA-B117-E609EA028B99}"/>
              </a:ext>
            </a:extLst>
          </p:cNvPr>
          <p:cNvSpPr txBox="1"/>
          <p:nvPr/>
        </p:nvSpPr>
        <p:spPr>
          <a:xfrm>
            <a:off x="4166269" y="6529056"/>
            <a:ext cx="316147" cy="323215"/>
          </a:xfrm>
          <a:prstGeom prst="rect">
            <a:avLst/>
          </a:prstGeom>
          <a:noFill/>
          <a:ln>
            <a:noFill/>
          </a:ln>
        </p:spPr>
        <p:txBody>
          <a:bodyPr vert="horz" wrap="none" lIns="81646" tIns="40823" rIns="81646" bIns="40823" anchorCtr="0" compatLnSpc="0">
            <a:spAutoFit/>
          </a:bodyPr>
          <a:lstStyle/>
          <a:p>
            <a:pPr hangingPunct="0"/>
            <a:r>
              <a:rPr lang="de-DE" sz="1633">
                <a:latin typeface="Times New Roman" pitchFamily="18"/>
                <a:ea typeface="Droid Sans Fallback" pitchFamily="2"/>
                <a:cs typeface="Lohit Hindi" pitchFamily="2"/>
              </a:rPr>
              <a:t>Y</a:t>
            </a:r>
          </a:p>
        </p:txBody>
      </p:sp>
      <p:sp>
        <p:nvSpPr>
          <p:cNvPr id="17" name="Gerader Verbinder 16">
            <a:extLst>
              <a:ext uri="{FF2B5EF4-FFF2-40B4-BE49-F238E27FC236}">
                <a16:creationId xmlns:a16="http://schemas.microsoft.com/office/drawing/2014/main" id="{B16C0873-CE63-4091-BA9E-B68EBBDDADA8}"/>
              </a:ext>
            </a:extLst>
          </p:cNvPr>
          <p:cNvSpPr/>
          <p:nvPr/>
        </p:nvSpPr>
        <p:spPr>
          <a:xfrm>
            <a:off x="1150124" y="4404292"/>
            <a:ext cx="2546713" cy="1403664"/>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8" name="Gerader Verbinder 17">
            <a:extLst>
              <a:ext uri="{FF2B5EF4-FFF2-40B4-BE49-F238E27FC236}">
                <a16:creationId xmlns:a16="http://schemas.microsoft.com/office/drawing/2014/main" id="{492F06F8-8A84-4A83-B21E-7892AF57369C}"/>
              </a:ext>
            </a:extLst>
          </p:cNvPr>
          <p:cNvSpPr/>
          <p:nvPr/>
        </p:nvSpPr>
        <p:spPr>
          <a:xfrm flipV="1">
            <a:off x="810736" y="822308"/>
            <a:ext cx="2743318" cy="2024830"/>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19" name="Textfeld 18">
            <a:extLst>
              <a:ext uri="{FF2B5EF4-FFF2-40B4-BE49-F238E27FC236}">
                <a16:creationId xmlns:a16="http://schemas.microsoft.com/office/drawing/2014/main" id="{D5B0D6F4-082D-4870-B1FD-1B48ECFC88F1}"/>
              </a:ext>
            </a:extLst>
          </p:cNvPr>
          <p:cNvSpPr txBox="1"/>
          <p:nvPr/>
        </p:nvSpPr>
        <p:spPr>
          <a:xfrm>
            <a:off x="259671" y="30696"/>
            <a:ext cx="3923801" cy="347901"/>
          </a:xfrm>
          <a:prstGeom prst="rect">
            <a:avLst/>
          </a:prstGeom>
          <a:noFill/>
          <a:ln>
            <a:noFill/>
          </a:ln>
        </p:spPr>
        <p:txBody>
          <a:bodyPr vert="horz" wrap="none" lIns="81646" tIns="40823" rIns="81646" bIns="40823" anchorCtr="0" compatLnSpc="0">
            <a:spAutoFit/>
          </a:bodyPr>
          <a:lstStyle/>
          <a:p>
            <a:pPr hangingPunct="0"/>
            <a:r>
              <a:rPr lang="de-DE">
                <a:latin typeface="Arial" pitchFamily="18"/>
                <a:ea typeface="Droid Sans Fallback" pitchFamily="2"/>
                <a:cs typeface="Lohit Hindi" pitchFamily="2"/>
              </a:rPr>
              <a:t>Monetary policy in the AS-AD-Model</a:t>
            </a:r>
            <a:endParaRPr lang="de-DE" dirty="0">
              <a:latin typeface="Arial" pitchFamily="18"/>
              <a:ea typeface="Droid Sans Fallback" pitchFamily="2"/>
              <a:cs typeface="Lohit Hindi" pitchFamily="2"/>
            </a:endParaRPr>
          </a:p>
        </p:txBody>
      </p:sp>
      <p:sp>
        <p:nvSpPr>
          <p:cNvPr id="20" name="Gerader Verbinder 19">
            <a:extLst>
              <a:ext uri="{FF2B5EF4-FFF2-40B4-BE49-F238E27FC236}">
                <a16:creationId xmlns:a16="http://schemas.microsoft.com/office/drawing/2014/main" id="{3589DDD7-43B0-4AEA-B42F-AF9C9A2E993A}"/>
              </a:ext>
            </a:extLst>
          </p:cNvPr>
          <p:cNvSpPr/>
          <p:nvPr/>
        </p:nvSpPr>
        <p:spPr>
          <a:xfrm flipH="1">
            <a:off x="2107474" y="908345"/>
            <a:ext cx="4694" cy="5586094"/>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26" name="Gerader Verbinder 25">
            <a:extLst>
              <a:ext uri="{FF2B5EF4-FFF2-40B4-BE49-F238E27FC236}">
                <a16:creationId xmlns:a16="http://schemas.microsoft.com/office/drawing/2014/main" id="{97DD9D2E-912D-4782-A7E2-A15EF314F791}"/>
              </a:ext>
            </a:extLst>
          </p:cNvPr>
          <p:cNvSpPr/>
          <p:nvPr/>
        </p:nvSpPr>
        <p:spPr>
          <a:xfrm flipH="1">
            <a:off x="736142" y="4948785"/>
            <a:ext cx="1371332" cy="327"/>
          </a:xfrm>
          <a:prstGeom prst="line">
            <a:avLst/>
          </a:prstGeom>
          <a:noFill/>
          <a:ln w="0">
            <a:solidFill>
              <a:srgbClr val="000000"/>
            </a:solidFill>
            <a:custDash>
              <a:ds d="720000" sp="100000"/>
            </a:custDash>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30" name="Textfeld 29">
            <a:extLst>
              <a:ext uri="{FF2B5EF4-FFF2-40B4-BE49-F238E27FC236}">
                <a16:creationId xmlns:a16="http://schemas.microsoft.com/office/drawing/2014/main" id="{A3EB4741-154D-4869-AA84-907FD122DBF7}"/>
              </a:ext>
            </a:extLst>
          </p:cNvPr>
          <p:cNvSpPr txBox="1"/>
          <p:nvPr/>
        </p:nvSpPr>
        <p:spPr>
          <a:xfrm>
            <a:off x="416366" y="4731176"/>
            <a:ext cx="339422" cy="323215"/>
          </a:xfrm>
          <a:prstGeom prst="rect">
            <a:avLst/>
          </a:prstGeom>
          <a:noFill/>
          <a:ln>
            <a:noFill/>
          </a:ln>
        </p:spPr>
        <p:txBody>
          <a:bodyPr vert="horz" wrap="none" lIns="81646" tIns="40823" rIns="81646" bIns="40823" anchorCtr="0" compatLnSpc="0">
            <a:spAutoFit/>
          </a:bodyPr>
          <a:lstStyle/>
          <a:p>
            <a:pPr hangingPunct="0"/>
            <a:r>
              <a:rPr lang="de-DE" sz="1633" dirty="0">
                <a:latin typeface="Times New Roman" pitchFamily="18"/>
                <a:ea typeface="Droid Sans Fallback" pitchFamily="2"/>
                <a:cs typeface="Lohit Hindi" pitchFamily="2"/>
              </a:rPr>
              <a:t>p</a:t>
            </a:r>
            <a:r>
              <a:rPr lang="de-DE" sz="1633" baseline="-33000" dirty="0">
                <a:latin typeface="Times New Roman" pitchFamily="18"/>
                <a:ea typeface="Droid Sans Fallback" pitchFamily="2"/>
                <a:cs typeface="Lohit Hindi" pitchFamily="2"/>
              </a:rPr>
              <a:t>0</a:t>
            </a:r>
          </a:p>
        </p:txBody>
      </p:sp>
      <p:sp>
        <p:nvSpPr>
          <p:cNvPr id="32" name="Textfeld 31">
            <a:extLst>
              <a:ext uri="{FF2B5EF4-FFF2-40B4-BE49-F238E27FC236}">
                <a16:creationId xmlns:a16="http://schemas.microsoft.com/office/drawing/2014/main" id="{06A8701F-7E75-4E24-BA84-8767B802695D}"/>
              </a:ext>
            </a:extLst>
          </p:cNvPr>
          <p:cNvSpPr txBox="1"/>
          <p:nvPr/>
        </p:nvSpPr>
        <p:spPr>
          <a:xfrm>
            <a:off x="3644234" y="5623216"/>
            <a:ext cx="485552"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AD</a:t>
            </a:r>
          </a:p>
        </p:txBody>
      </p:sp>
      <p:sp>
        <p:nvSpPr>
          <p:cNvPr id="69" name="Textfeld 68">
            <a:extLst>
              <a:ext uri="{FF2B5EF4-FFF2-40B4-BE49-F238E27FC236}">
                <a16:creationId xmlns:a16="http://schemas.microsoft.com/office/drawing/2014/main" id="{9E814E7B-F163-44EA-B867-EE48A8D2EBAD}"/>
              </a:ext>
            </a:extLst>
          </p:cNvPr>
          <p:cNvSpPr txBox="1"/>
          <p:nvPr/>
        </p:nvSpPr>
        <p:spPr>
          <a:xfrm>
            <a:off x="3773830" y="4079188"/>
            <a:ext cx="472791"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AS</a:t>
            </a:r>
          </a:p>
        </p:txBody>
      </p:sp>
      <p:sp>
        <p:nvSpPr>
          <p:cNvPr id="70" name="Gerader Verbinder 69">
            <a:extLst>
              <a:ext uri="{FF2B5EF4-FFF2-40B4-BE49-F238E27FC236}">
                <a16:creationId xmlns:a16="http://schemas.microsoft.com/office/drawing/2014/main" id="{492F06F8-8A84-4A83-B21E-7892AF57369C}"/>
              </a:ext>
            </a:extLst>
          </p:cNvPr>
          <p:cNvSpPr/>
          <p:nvPr/>
        </p:nvSpPr>
        <p:spPr>
          <a:xfrm flipV="1">
            <a:off x="810736" y="4222100"/>
            <a:ext cx="2954289" cy="1307238"/>
          </a:xfrm>
          <a:prstGeom prst="line">
            <a:avLst/>
          </a:prstGeom>
          <a:noFill/>
          <a:ln w="0">
            <a:solidFill>
              <a:srgbClr val="000000"/>
            </a:solidFill>
            <a:prstDash val="solid"/>
          </a:ln>
        </p:spPr>
        <p:txBody>
          <a:bodyPr vert="horz" wrap="none" lIns="81646" tIns="40823" rIns="81646" bIns="40823" anchor="ctr" anchorCtr="0" compatLnSpc="0"/>
          <a:lstStyle/>
          <a:p>
            <a:pPr hangingPunct="0"/>
            <a:endParaRPr lang="de-DE" sz="1633">
              <a:latin typeface="Arial" pitchFamily="18"/>
              <a:ea typeface="Droid Sans Fallback" pitchFamily="2"/>
              <a:cs typeface="Lohit Hindi" pitchFamily="2"/>
            </a:endParaRPr>
          </a:p>
        </p:txBody>
      </p:sp>
      <p:sp>
        <p:nvSpPr>
          <p:cNvPr id="71" name="Textfeld 70">
            <a:extLst>
              <a:ext uri="{FF2B5EF4-FFF2-40B4-BE49-F238E27FC236}">
                <a16:creationId xmlns:a16="http://schemas.microsoft.com/office/drawing/2014/main" id="{9E814E7B-F163-44EA-B867-EE48A8D2EBAD}"/>
              </a:ext>
            </a:extLst>
          </p:cNvPr>
          <p:cNvSpPr txBox="1"/>
          <p:nvPr/>
        </p:nvSpPr>
        <p:spPr>
          <a:xfrm>
            <a:off x="1629165" y="513262"/>
            <a:ext cx="737736" cy="348927"/>
          </a:xfrm>
          <a:prstGeom prst="rect">
            <a:avLst/>
          </a:prstGeom>
          <a:noFill/>
          <a:ln>
            <a:noFill/>
          </a:ln>
        </p:spPr>
        <p:txBody>
          <a:bodyPr vert="horz" wrap="none" lIns="81646" tIns="40823" rIns="81646" bIns="40823" anchorCtr="0" compatLnSpc="0">
            <a:spAutoFit/>
          </a:bodyPr>
          <a:lstStyle/>
          <a:p>
            <a:pPr hangingPunct="0"/>
            <a:r>
              <a:rPr lang="de-DE" dirty="0" err="1">
                <a:latin typeface="Arial" pitchFamily="18"/>
                <a:ea typeface="Droid Sans Fallback" pitchFamily="2"/>
                <a:cs typeface="Lohit Hindi" pitchFamily="2"/>
              </a:rPr>
              <a:t>AS</a:t>
            </a:r>
            <a:r>
              <a:rPr lang="de-DE" baseline="-33000" dirty="0" err="1">
                <a:latin typeface="Times New Roman" pitchFamily="18"/>
                <a:ea typeface="Droid Sans Fallback" pitchFamily="2"/>
                <a:cs typeface="Lohit Hindi" pitchFamily="2"/>
              </a:rPr>
              <a:t>lang</a:t>
            </a:r>
            <a:endParaRPr lang="de-DE" dirty="0">
              <a:latin typeface="Arial" pitchFamily="18"/>
              <a:ea typeface="Droid Sans Fallback" pitchFamily="2"/>
              <a:cs typeface="Lohit Hindi" pitchFamily="2"/>
            </a:endParaRPr>
          </a:p>
        </p:txBody>
      </p:sp>
      <p:sp>
        <p:nvSpPr>
          <p:cNvPr id="72" name="Textfeld 71">
            <a:extLst>
              <a:ext uri="{FF2B5EF4-FFF2-40B4-BE49-F238E27FC236}">
                <a16:creationId xmlns:a16="http://schemas.microsoft.com/office/drawing/2014/main" id="{9C4282AC-9DEF-4AEC-A71F-0DE31CE90E77}"/>
              </a:ext>
            </a:extLst>
          </p:cNvPr>
          <p:cNvSpPr txBox="1"/>
          <p:nvPr/>
        </p:nvSpPr>
        <p:spPr>
          <a:xfrm>
            <a:off x="1945427" y="6503422"/>
            <a:ext cx="385973" cy="323215"/>
          </a:xfrm>
          <a:prstGeom prst="rect">
            <a:avLst/>
          </a:prstGeom>
          <a:noFill/>
          <a:ln>
            <a:noFill/>
          </a:ln>
        </p:spPr>
        <p:txBody>
          <a:bodyPr vert="horz" wrap="none" lIns="81646" tIns="40823" rIns="81646" bIns="40823" anchorCtr="0" compatLnSpc="0">
            <a:spAutoFit/>
          </a:bodyPr>
          <a:lstStyle/>
          <a:p>
            <a:pPr hangingPunct="0"/>
            <a:r>
              <a:rPr lang="de-DE" sz="1633" dirty="0" err="1">
                <a:latin typeface="Times New Roman" pitchFamily="18"/>
                <a:ea typeface="Droid Sans Fallback" pitchFamily="2"/>
                <a:cs typeface="Lohit Hindi" pitchFamily="2"/>
              </a:rPr>
              <a:t>Y</a:t>
            </a:r>
            <a:r>
              <a:rPr lang="de-DE" sz="1633" baseline="-33000" dirty="0" err="1">
                <a:latin typeface="Times New Roman" pitchFamily="18"/>
                <a:ea typeface="Droid Sans Fallback" pitchFamily="2"/>
                <a:cs typeface="Lohit Hindi" pitchFamily="2"/>
              </a:rPr>
              <a:t>n</a:t>
            </a:r>
            <a:endParaRPr lang="de-DE" sz="1633" dirty="0">
              <a:latin typeface="Times New Roman" pitchFamily="18"/>
              <a:ea typeface="Droid Sans Fallback" pitchFamily="2"/>
              <a:cs typeface="Lohit Hindi" pitchFamily="2"/>
            </a:endParaRPr>
          </a:p>
        </p:txBody>
      </p:sp>
      <p:sp>
        <p:nvSpPr>
          <p:cNvPr id="86" name="Textfeld 85">
            <a:extLst>
              <a:ext uri="{FF2B5EF4-FFF2-40B4-BE49-F238E27FC236}">
                <a16:creationId xmlns:a16="http://schemas.microsoft.com/office/drawing/2014/main" id="{06A8701F-7E75-4E24-BA84-8767B802695D}"/>
              </a:ext>
            </a:extLst>
          </p:cNvPr>
          <p:cNvSpPr txBox="1"/>
          <p:nvPr/>
        </p:nvSpPr>
        <p:spPr>
          <a:xfrm>
            <a:off x="1835760" y="5001690"/>
            <a:ext cx="284663" cy="288910"/>
          </a:xfrm>
          <a:prstGeom prst="rect">
            <a:avLst/>
          </a:prstGeom>
          <a:noFill/>
          <a:ln>
            <a:noFill/>
          </a:ln>
        </p:spPr>
        <p:txBody>
          <a:bodyPr vert="horz" wrap="none" lIns="81646" tIns="40823" rIns="81646" bIns="40823" anchorCtr="0" compatLnSpc="0">
            <a:spAutoFit/>
          </a:bodyPr>
          <a:lstStyle/>
          <a:p>
            <a:pPr hangingPunct="0"/>
            <a:r>
              <a:rPr lang="de-DE" sz="1400" dirty="0">
                <a:latin typeface="Arial" pitchFamily="18"/>
                <a:ea typeface="Droid Sans Fallback" pitchFamily="2"/>
                <a:cs typeface="Lohit Hindi" pitchFamily="2"/>
              </a:rPr>
              <a:t>A</a:t>
            </a:r>
          </a:p>
        </p:txBody>
      </p:sp>
      <p:sp>
        <p:nvSpPr>
          <p:cNvPr id="52" name="Textfeld 51">
            <a:extLst>
              <a:ext uri="{FF2B5EF4-FFF2-40B4-BE49-F238E27FC236}">
                <a16:creationId xmlns:a16="http://schemas.microsoft.com/office/drawing/2014/main" id="{9E814E7B-F163-44EA-B867-EE48A8D2EBAD}"/>
              </a:ext>
            </a:extLst>
          </p:cNvPr>
          <p:cNvSpPr txBox="1"/>
          <p:nvPr/>
        </p:nvSpPr>
        <p:spPr>
          <a:xfrm>
            <a:off x="3420044" y="3537624"/>
            <a:ext cx="568139" cy="347901"/>
          </a:xfrm>
          <a:prstGeom prst="rect">
            <a:avLst/>
          </a:prstGeom>
          <a:noFill/>
          <a:ln>
            <a:noFill/>
          </a:ln>
        </p:spPr>
        <p:txBody>
          <a:bodyPr vert="horz" wrap="none" lIns="81646" tIns="40823" rIns="81646" bIns="40823" anchorCtr="0" compatLnSpc="0">
            <a:spAutoFit/>
          </a:bodyPr>
          <a:lstStyle/>
          <a:p>
            <a:pPr hangingPunct="0"/>
            <a:r>
              <a:rPr lang="de-DE" dirty="0">
                <a:latin typeface="Arial" pitchFamily="18"/>
                <a:ea typeface="Droid Sans Fallback" pitchFamily="2"/>
                <a:cs typeface="Lohit Hindi" pitchFamily="2"/>
              </a:rPr>
              <a:t>AS‘‘</a:t>
            </a:r>
          </a:p>
        </p:txBody>
      </p:sp>
      <p:sp>
        <p:nvSpPr>
          <p:cNvPr id="53" name="Rechteck 52">
            <a:extLst>
              <a:ext uri="{FF2B5EF4-FFF2-40B4-BE49-F238E27FC236}">
                <a16:creationId xmlns:a16="http://schemas.microsoft.com/office/drawing/2014/main" id="{87F8A584-5480-408F-96B6-36D75D9943D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21775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4EE26AA5-BC03-47E2-8C9D-530544805D7C}"/>
              </a:ext>
            </a:extLst>
          </p:cNvPr>
          <p:cNvSpPr txBox="1"/>
          <p:nvPr/>
        </p:nvSpPr>
        <p:spPr>
          <a:xfrm>
            <a:off x="1599470" y="0"/>
            <a:ext cx="6120043" cy="965442"/>
          </a:xfrm>
          <a:prstGeom prst="rect">
            <a:avLst/>
          </a:prstGeom>
          <a:noFill/>
          <a:ln>
            <a:noFill/>
          </a:ln>
        </p:spPr>
        <p:txBody>
          <a:bodyPr vert="horz" wrap="none" lIns="81646" tIns="40823" rIns="81646" bIns="40823" anchorCtr="0" compatLnSpc="0">
            <a:spAutoFit/>
          </a:bodyPr>
          <a:lstStyle/>
          <a:p>
            <a:pPr hangingPunct="0"/>
            <a:r>
              <a:rPr lang="de-DE" sz="2722">
                <a:latin typeface="Arial" pitchFamily="18"/>
                <a:ea typeface="Droid Sans Fallback" pitchFamily="2"/>
                <a:cs typeface="Lohit Hindi" pitchFamily="2"/>
              </a:rPr>
              <a:t>Summary AS-AD-Model/IS-LM-Model</a:t>
            </a:r>
            <a:endParaRPr lang="de-DE" sz="2722" dirty="0">
              <a:latin typeface="Arial" pitchFamily="18"/>
              <a:ea typeface="Droid Sans Fallback" pitchFamily="2"/>
              <a:cs typeface="Lohit Hindi" pitchFamily="2"/>
            </a:endParaRPr>
          </a:p>
          <a:p>
            <a:pPr hangingPunct="0"/>
            <a:r>
              <a:rPr lang="de-DE" sz="3266" dirty="0">
                <a:latin typeface="Arial" pitchFamily="18"/>
                <a:ea typeface="Droid Sans Fallback" pitchFamily="2"/>
                <a:cs typeface="Lohit Hindi" pitchFamily="2"/>
              </a:rPr>
              <a:t>	</a:t>
            </a:r>
          </a:p>
        </p:txBody>
      </p:sp>
      <p:sp>
        <p:nvSpPr>
          <p:cNvPr id="5" name="Textfeld 4"/>
          <p:cNvSpPr txBox="1"/>
          <p:nvPr/>
        </p:nvSpPr>
        <p:spPr>
          <a:xfrm>
            <a:off x="206442" y="442909"/>
            <a:ext cx="11779115" cy="3741411"/>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r>
              <a:rPr lang="de-DE" sz="2000"/>
              <a:t>The impact of monetary and fiscal policy within the short run AS-AD-Model is reduced compared to the IS-LM-Model since the change in prices absorb some amount of the expansive effect.</a:t>
            </a:r>
            <a:endParaRPr lang="de-DE" sz="2000" dirty="0"/>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r>
              <a:rPr lang="de-DE" sz="2000"/>
              <a:t>With respect to the long-run supply-curve monetary and fiscal policy within the AS-AD-Modell do not have any expansive effect on output, only prices will increase. But keep in mind, that this requires perfect competion in commodity and expecially labour markets!</a:t>
            </a:r>
          </a:p>
          <a:p>
            <a:pPr marL="342900" indent="-342900">
              <a:buFont typeface="Arial" panose="020B0604020202020204" pitchFamily="34" charset="0"/>
              <a:buChar char="•"/>
            </a:pPr>
            <a:endParaRPr lang="de-DE" sz="2000" dirty="0"/>
          </a:p>
          <a:p>
            <a:pPr marL="800100" lvl="1" indent="-342900">
              <a:buFont typeface="Wingdings" panose="05000000000000000000" pitchFamily="2" charset="2"/>
              <a:buChar char="Ø"/>
            </a:pPr>
            <a:r>
              <a:rPr lang="de-DE" sz="2000" b="1"/>
              <a:t>Caution! </a:t>
            </a:r>
            <a:r>
              <a:rPr lang="de-DE" sz="2000"/>
              <a:t>Since we have neither in the AS-AD-Model nor in the IS-LM-Model an explicit time dependence, we have to keep in mind that theoretically all effects happens simultanously. In reality adjustments have a time delay and also the framework conditions can change in time. Therefore, we will also have structual changes during time. Especially „good“ economic policy tries to increase the technology level and natural output.</a:t>
            </a:r>
            <a:endParaRPr lang="de-DE" sz="2800" dirty="0"/>
          </a:p>
          <a:p>
            <a:endParaRPr lang="de-DE" sz="2800" dirty="0"/>
          </a:p>
          <a:p>
            <a:endParaRPr lang="de-DE" sz="2800" dirty="0"/>
          </a:p>
          <a:p>
            <a:endParaRPr lang="de-DE" sz="1996" dirty="0"/>
          </a:p>
          <a:p>
            <a:endParaRPr lang="de-DE" sz="1996" dirty="0"/>
          </a:p>
          <a:p>
            <a:endParaRPr lang="de-DE" sz="1996" dirty="0"/>
          </a:p>
        </p:txBody>
      </p:sp>
      <p:sp>
        <p:nvSpPr>
          <p:cNvPr id="7" name="Rechteck 6">
            <a:extLst>
              <a:ext uri="{FF2B5EF4-FFF2-40B4-BE49-F238E27FC236}">
                <a16:creationId xmlns:a16="http://schemas.microsoft.com/office/drawing/2014/main" id="{72C75C9D-9EA5-427B-A6E2-38120DA6000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64775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a:t>Consumption</a:t>
            </a:r>
            <a:endParaRPr lang="de-DE" sz="2903" b="1" dirty="0"/>
          </a:p>
        </p:txBody>
      </p:sp>
      <p:grpSp>
        <p:nvGrpSpPr>
          <p:cNvPr id="7" name="Group 23"/>
          <p:cNvGrpSpPr/>
          <p:nvPr/>
        </p:nvGrpSpPr>
        <p:grpSpPr>
          <a:xfrm>
            <a:off x="3515452" y="549060"/>
            <a:ext cx="4115434" cy="4180758"/>
            <a:chOff x="1187624" y="908720"/>
            <a:chExt cx="4536504" cy="4608512"/>
          </a:xfrm>
        </p:grpSpPr>
        <p:cxnSp>
          <p:nvCxnSpPr>
            <p:cNvPr id="8" name="Straight Arrow Connector 6"/>
            <p:cNvCxnSpPr/>
            <p:nvPr/>
          </p:nvCxnSpPr>
          <p:spPr>
            <a:xfrm>
              <a:off x="1187624" y="5517232"/>
              <a:ext cx="453650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7"/>
            <p:cNvCxnSpPr/>
            <p:nvPr/>
          </p:nvCxnSpPr>
          <p:spPr>
            <a:xfrm flipV="1">
              <a:off x="1187624" y="908720"/>
              <a:ext cx="0" cy="460851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10" name="Straight Connector 27"/>
          <p:cNvCxnSpPr/>
          <p:nvPr/>
        </p:nvCxnSpPr>
        <p:spPr>
          <a:xfrm flipV="1">
            <a:off x="3515452" y="810358"/>
            <a:ext cx="3984785" cy="2678298"/>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1" name="Right Brace 28"/>
          <p:cNvSpPr/>
          <p:nvPr/>
        </p:nvSpPr>
        <p:spPr>
          <a:xfrm flipH="1">
            <a:off x="2969358" y="3488656"/>
            <a:ext cx="539830" cy="1175838"/>
          </a:xfrm>
          <a:prstGeom prst="rightBrac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sp>
        <p:nvSpPr>
          <p:cNvPr id="12" name="TextBox 29"/>
          <p:cNvSpPr txBox="1"/>
          <p:nvPr/>
        </p:nvSpPr>
        <p:spPr>
          <a:xfrm>
            <a:off x="18037" y="3918212"/>
            <a:ext cx="2610010" cy="594906"/>
          </a:xfrm>
          <a:prstGeom prst="rect">
            <a:avLst/>
          </a:prstGeom>
          <a:noFill/>
        </p:spPr>
        <p:txBody>
          <a:bodyPr wrap="none" rtlCol="0">
            <a:spAutoFit/>
          </a:bodyPr>
          <a:lstStyle/>
          <a:p>
            <a:r>
              <a:rPr lang="en-US" sz="1633">
                <a:latin typeface="Arial" panose="020B0604020202020204" pitchFamily="34" charset="0"/>
                <a:cs typeface="Arial" panose="020B0604020202020204" pitchFamily="34" charset="0"/>
              </a:rPr>
              <a:t>Autonomous consumption</a:t>
            </a:r>
          </a:p>
          <a:p>
            <a:r>
              <a:rPr lang="de-DE" sz="1600">
                <a:solidFill>
                  <a:srgbClr val="000000"/>
                </a:solidFill>
              </a:rPr>
              <a:t>C</a:t>
            </a:r>
            <a:r>
              <a:rPr lang="de-DE" sz="1600" baseline="-25000">
                <a:solidFill>
                  <a:srgbClr val="000000"/>
                </a:solidFill>
              </a:rPr>
              <a:t>0 </a:t>
            </a:r>
            <a:r>
              <a:rPr lang="en-US" sz="1633" dirty="0">
                <a:latin typeface="Arial" panose="020B0604020202020204" pitchFamily="34" charset="0"/>
                <a:cs typeface="Arial" panose="020B0604020202020204" pitchFamily="34" charset="0"/>
              </a:rPr>
              <a:t>=100</a:t>
            </a:r>
          </a:p>
        </p:txBody>
      </p:sp>
      <p:sp>
        <p:nvSpPr>
          <p:cNvPr id="13" name="TextBox 30"/>
          <p:cNvSpPr txBox="1"/>
          <p:nvPr/>
        </p:nvSpPr>
        <p:spPr>
          <a:xfrm>
            <a:off x="6555887" y="4852038"/>
            <a:ext cx="1175322" cy="343620"/>
          </a:xfrm>
          <a:prstGeom prst="rect">
            <a:avLst/>
          </a:prstGeom>
          <a:noFill/>
        </p:spPr>
        <p:txBody>
          <a:bodyPr wrap="none" rtlCol="0">
            <a:spAutoFit/>
          </a:bodyPr>
          <a:lstStyle/>
          <a:p>
            <a:r>
              <a:rPr lang="en-US" sz="1633">
                <a:latin typeface="Arial" panose="020B0604020202020204" pitchFamily="34" charset="0"/>
                <a:cs typeface="Arial" panose="020B0604020202020204" pitchFamily="34" charset="0"/>
              </a:rPr>
              <a:t>Income </a:t>
            </a:r>
            <a:r>
              <a:rPr lang="en-US" sz="1633" dirty="0">
                <a:latin typeface="Arial" panose="020B0604020202020204" pitchFamily="34" charset="0"/>
                <a:cs typeface="Arial" panose="020B0604020202020204" pitchFamily="34" charset="0"/>
              </a:rPr>
              <a:t>(y)</a:t>
            </a:r>
          </a:p>
        </p:txBody>
      </p:sp>
      <p:sp>
        <p:nvSpPr>
          <p:cNvPr id="14" name="TextBox 31"/>
          <p:cNvSpPr txBox="1"/>
          <p:nvPr/>
        </p:nvSpPr>
        <p:spPr>
          <a:xfrm>
            <a:off x="1188533" y="549060"/>
            <a:ext cx="2229169" cy="343620"/>
          </a:xfrm>
          <a:prstGeom prst="rect">
            <a:avLst/>
          </a:prstGeom>
          <a:noFill/>
        </p:spPr>
        <p:txBody>
          <a:bodyPr wrap="square" rtlCol="0">
            <a:spAutoFit/>
          </a:bodyPr>
          <a:lstStyle/>
          <a:p>
            <a:r>
              <a:rPr lang="en-US" sz="1633">
                <a:latin typeface="Arial" panose="020B0604020202020204" pitchFamily="34" charset="0"/>
                <a:cs typeface="Arial" panose="020B0604020202020204" pitchFamily="34" charset="0"/>
              </a:rPr>
              <a:t>Consumption </a:t>
            </a:r>
            <a:r>
              <a:rPr lang="en-US" sz="1633" dirty="0">
                <a:latin typeface="Arial" panose="020B0604020202020204" pitchFamily="34" charset="0"/>
                <a:cs typeface="Arial" panose="020B0604020202020204" pitchFamily="34" charset="0"/>
              </a:rPr>
              <a:t>C(y)</a:t>
            </a:r>
          </a:p>
        </p:txBody>
      </p:sp>
      <p:cxnSp>
        <p:nvCxnSpPr>
          <p:cNvPr id="15" name="Straight Arrow Connector 33"/>
          <p:cNvCxnSpPr/>
          <p:nvPr/>
        </p:nvCxnSpPr>
        <p:spPr>
          <a:xfrm>
            <a:off x="4560642" y="2835412"/>
            <a:ext cx="1306487"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35"/>
          <p:cNvCxnSpPr/>
          <p:nvPr/>
        </p:nvCxnSpPr>
        <p:spPr>
          <a:xfrm flipV="1">
            <a:off x="5842372" y="1986196"/>
            <a:ext cx="0" cy="84921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TextBox 36"/>
          <p:cNvSpPr txBox="1"/>
          <p:nvPr/>
        </p:nvSpPr>
        <p:spPr>
          <a:xfrm>
            <a:off x="5841333" y="2215620"/>
            <a:ext cx="3198824" cy="594906"/>
          </a:xfrm>
          <a:prstGeom prst="rect">
            <a:avLst/>
          </a:prstGeom>
          <a:noFill/>
        </p:spPr>
        <p:txBody>
          <a:bodyPr wrap="none" rtlCol="0">
            <a:spAutoFit/>
          </a:bodyPr>
          <a:lstStyle/>
          <a:p>
            <a:r>
              <a:rPr lang="en-US" sz="1633">
                <a:latin typeface="Arial" panose="020B0604020202020204" pitchFamily="34" charset="0"/>
                <a:cs typeface="Arial" panose="020B0604020202020204" pitchFamily="34" charset="0"/>
              </a:rPr>
              <a:t>+ 0,89€ Consumption</a:t>
            </a:r>
            <a:br>
              <a:rPr lang="en-US" sz="1633" dirty="0">
                <a:latin typeface="Arial" panose="020B0604020202020204" pitchFamily="34" charset="0"/>
                <a:cs typeface="Arial" panose="020B0604020202020204" pitchFamily="34" charset="0"/>
              </a:rPr>
            </a:br>
            <a:r>
              <a:rPr lang="en-US" sz="1633">
                <a:latin typeface="Arial" panose="020B0604020202020204" pitchFamily="34" charset="0"/>
                <a:cs typeface="Arial" panose="020B0604020202020204" pitchFamily="34" charset="0"/>
              </a:rPr>
              <a:t> corresponds to savings of 0,11€</a:t>
            </a:r>
            <a:endParaRPr lang="en-US" sz="1633" dirty="0">
              <a:latin typeface="Arial" panose="020B0604020202020204" pitchFamily="34" charset="0"/>
              <a:cs typeface="Arial" panose="020B0604020202020204" pitchFamily="34" charset="0"/>
            </a:endParaRPr>
          </a:p>
        </p:txBody>
      </p:sp>
      <p:sp>
        <p:nvSpPr>
          <p:cNvPr id="18" name="TextBox 37"/>
          <p:cNvSpPr txBox="1"/>
          <p:nvPr/>
        </p:nvSpPr>
        <p:spPr>
          <a:xfrm>
            <a:off x="4400910" y="2966061"/>
            <a:ext cx="2315436" cy="343620"/>
          </a:xfrm>
          <a:prstGeom prst="rect">
            <a:avLst/>
          </a:prstGeom>
          <a:noFill/>
        </p:spPr>
        <p:txBody>
          <a:bodyPr wrap="square" rtlCol="0">
            <a:spAutoFit/>
          </a:bodyPr>
          <a:lstStyle/>
          <a:p>
            <a:r>
              <a:rPr lang="en-US" sz="1633" dirty="0">
                <a:latin typeface="Arial" panose="020B0604020202020204" pitchFamily="34" charset="0"/>
                <a:cs typeface="Arial" panose="020B0604020202020204" pitchFamily="34" charset="0"/>
              </a:rPr>
              <a:t>+ 1</a:t>
            </a:r>
            <a:r>
              <a:rPr lang="en-US" sz="1633">
                <a:latin typeface="Arial" panose="020B0604020202020204" pitchFamily="34" charset="0"/>
                <a:cs typeface="Arial" panose="020B0604020202020204" pitchFamily="34" charset="0"/>
              </a:rPr>
              <a:t>€ Income</a:t>
            </a:r>
            <a:endParaRPr lang="en-US" sz="1633" dirty="0">
              <a:latin typeface="Arial" panose="020B0604020202020204" pitchFamily="34" charset="0"/>
              <a:cs typeface="Arial" panose="020B0604020202020204" pitchFamily="34" charset="0"/>
            </a:endParaRPr>
          </a:p>
        </p:txBody>
      </p:sp>
      <p:sp>
        <p:nvSpPr>
          <p:cNvPr id="3" name="Textfeld 2"/>
          <p:cNvSpPr txBox="1"/>
          <p:nvPr/>
        </p:nvSpPr>
        <p:spPr>
          <a:xfrm>
            <a:off x="7506501" y="507899"/>
            <a:ext cx="2629246" cy="369332"/>
          </a:xfrm>
          <a:prstGeom prst="rect">
            <a:avLst/>
          </a:prstGeom>
          <a:noFill/>
        </p:spPr>
        <p:txBody>
          <a:bodyPr wrap="none" rtlCol="0">
            <a:spAutoFit/>
          </a:bodyPr>
          <a:lstStyle/>
          <a:p>
            <a:r>
              <a:rPr lang="de-DE" sz="1633" dirty="0"/>
              <a:t>C(y)=</a:t>
            </a:r>
            <a:r>
              <a:rPr lang="de-DE" dirty="0">
                <a:solidFill>
                  <a:srgbClr val="000000"/>
                </a:solidFill>
              </a:rPr>
              <a:t> C</a:t>
            </a:r>
            <a:r>
              <a:rPr lang="de-DE" baseline="-25000" dirty="0">
                <a:solidFill>
                  <a:srgbClr val="000000"/>
                </a:solidFill>
              </a:rPr>
              <a:t>0</a:t>
            </a:r>
            <a:r>
              <a:rPr lang="de-DE" dirty="0">
                <a:solidFill>
                  <a:srgbClr val="000000"/>
                </a:solidFill>
              </a:rPr>
              <a:t>+c</a:t>
            </a:r>
            <a:r>
              <a:rPr lang="de-DE" baseline="-25000" dirty="0">
                <a:solidFill>
                  <a:srgbClr val="000000"/>
                </a:solidFill>
              </a:rPr>
              <a:t>y</a:t>
            </a:r>
            <a:r>
              <a:rPr lang="de-DE" dirty="0">
                <a:solidFill>
                  <a:srgbClr val="000000"/>
                </a:solidFill>
              </a:rPr>
              <a:t>Y</a:t>
            </a:r>
            <a:r>
              <a:rPr lang="de-DE">
                <a:solidFill>
                  <a:srgbClr val="000000"/>
                </a:solidFill>
              </a:rPr>
              <a:t>=100+0,89Y</a:t>
            </a:r>
            <a:endParaRPr lang="de-DE" sz="1633" dirty="0"/>
          </a:p>
        </p:txBody>
      </p:sp>
      <p:sp>
        <p:nvSpPr>
          <p:cNvPr id="20" name="Rechteck 19">
            <a:extLst>
              <a:ext uri="{FF2B5EF4-FFF2-40B4-BE49-F238E27FC236}">
                <a16:creationId xmlns:a16="http://schemas.microsoft.com/office/drawing/2014/main" id="{3AA9EF4D-D393-497D-9B25-FE8AE1F44E0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740350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p:bldP spid="17" grpId="0"/>
      <p:bldP spid="18"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a:t>Keynesian Cross</a:t>
            </a:r>
            <a:endParaRPr lang="de-DE" sz="2903" b="1" dirty="0"/>
          </a:p>
        </p:txBody>
      </p:sp>
      <p:grpSp>
        <p:nvGrpSpPr>
          <p:cNvPr id="7" name="Group 7"/>
          <p:cNvGrpSpPr/>
          <p:nvPr/>
        </p:nvGrpSpPr>
        <p:grpSpPr>
          <a:xfrm>
            <a:off x="2091719" y="1412294"/>
            <a:ext cx="4115434" cy="4180758"/>
            <a:chOff x="1187624" y="908720"/>
            <a:chExt cx="4536504" cy="4608512"/>
          </a:xfrm>
        </p:grpSpPr>
        <p:cxnSp>
          <p:nvCxnSpPr>
            <p:cNvPr id="8" name="Straight Arrow Connector 8"/>
            <p:cNvCxnSpPr/>
            <p:nvPr/>
          </p:nvCxnSpPr>
          <p:spPr>
            <a:xfrm>
              <a:off x="1187624" y="5517232"/>
              <a:ext cx="453650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9"/>
            <p:cNvCxnSpPr/>
            <p:nvPr/>
          </p:nvCxnSpPr>
          <p:spPr>
            <a:xfrm flipV="1">
              <a:off x="1187624" y="908720"/>
              <a:ext cx="0" cy="460851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11" name="TextBox 13"/>
          <p:cNvSpPr txBox="1"/>
          <p:nvPr/>
        </p:nvSpPr>
        <p:spPr>
          <a:xfrm>
            <a:off x="5326384" y="5650112"/>
            <a:ext cx="1152880" cy="343620"/>
          </a:xfrm>
          <a:prstGeom prst="rect">
            <a:avLst/>
          </a:prstGeom>
          <a:noFill/>
        </p:spPr>
        <p:txBody>
          <a:bodyPr wrap="none" rtlCol="0">
            <a:spAutoFit/>
          </a:bodyPr>
          <a:lstStyle/>
          <a:p>
            <a:r>
              <a:rPr lang="en-US" sz="1633">
                <a:latin typeface="Arial" panose="020B0604020202020204" pitchFamily="34" charset="0"/>
                <a:cs typeface="Arial" panose="020B0604020202020204" pitchFamily="34" charset="0"/>
              </a:rPr>
              <a:t>Income(</a:t>
            </a:r>
            <a:r>
              <a:rPr lang="en-US" sz="1633" i="1" dirty="0">
                <a:latin typeface="Arial" panose="020B0604020202020204" pitchFamily="34" charset="0"/>
                <a:cs typeface="Arial" panose="020B0604020202020204" pitchFamily="34" charset="0"/>
              </a:rPr>
              <a:t>Y</a:t>
            </a:r>
            <a:r>
              <a:rPr lang="en-US" sz="1633" dirty="0">
                <a:latin typeface="Arial" panose="020B0604020202020204" pitchFamily="34" charset="0"/>
                <a:cs typeface="Arial" panose="020B0604020202020204" pitchFamily="34" charset="0"/>
              </a:rPr>
              <a:t>)</a:t>
            </a:r>
          </a:p>
        </p:txBody>
      </p:sp>
      <p:sp>
        <p:nvSpPr>
          <p:cNvPr id="12" name="TextBox 14"/>
          <p:cNvSpPr txBox="1"/>
          <p:nvPr/>
        </p:nvSpPr>
        <p:spPr>
          <a:xfrm>
            <a:off x="425961" y="1346970"/>
            <a:ext cx="1723549" cy="620619"/>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Einkommen</a:t>
            </a:r>
            <a:r>
              <a:rPr lang="en-US" sz="1633" dirty="0">
                <a:latin typeface="Arial" panose="020B0604020202020204" pitchFamily="34" charset="0"/>
                <a:cs typeface="Arial" panose="020B0604020202020204" pitchFamily="34" charset="0"/>
              </a:rPr>
              <a:t>(</a:t>
            </a:r>
            <a:r>
              <a:rPr lang="en-US" sz="1633" i="1" dirty="0">
                <a:latin typeface="Arial" panose="020B0604020202020204" pitchFamily="34" charset="0"/>
                <a:cs typeface="Arial" panose="020B0604020202020204" pitchFamily="34" charset="0"/>
              </a:rPr>
              <a:t>Y</a:t>
            </a:r>
            <a:r>
              <a:rPr lang="en-US" sz="1633" dirty="0">
                <a:latin typeface="Arial" panose="020B0604020202020204" pitchFamily="34" charset="0"/>
                <a:cs typeface="Arial" panose="020B0604020202020204" pitchFamily="34" charset="0"/>
              </a:rPr>
              <a:t>),</a:t>
            </a:r>
            <a:br>
              <a:rPr lang="en-US" sz="1633">
                <a:latin typeface="Arial" panose="020B0604020202020204" pitchFamily="34" charset="0"/>
                <a:cs typeface="Arial" panose="020B0604020202020204" pitchFamily="34" charset="0"/>
              </a:rPr>
            </a:br>
            <a:r>
              <a:rPr lang="en-US" sz="1633">
                <a:latin typeface="Arial" panose="020B0604020202020204" pitchFamily="34" charset="0"/>
                <a:cs typeface="Arial" panose="020B0604020202020204" pitchFamily="34" charset="0"/>
              </a:rPr>
              <a:t>Expenditure(</a:t>
            </a:r>
            <a:r>
              <a:rPr lang="de-DE" dirty="0">
                <a:solidFill>
                  <a:srgbClr val="000000"/>
                </a:solidFill>
              </a:rPr>
              <a:t>Y</a:t>
            </a:r>
            <a:r>
              <a:rPr lang="de-DE" baseline="30000" dirty="0">
                <a:solidFill>
                  <a:srgbClr val="000000"/>
                </a:solidFill>
              </a:rPr>
              <a:t>D</a:t>
            </a:r>
            <a:r>
              <a:rPr lang="en-US" sz="1633" dirty="0">
                <a:latin typeface="Arial" panose="020B0604020202020204" pitchFamily="34" charset="0"/>
                <a:cs typeface="Arial" panose="020B0604020202020204" pitchFamily="34" charset="0"/>
              </a:rPr>
              <a:t>)</a:t>
            </a:r>
          </a:p>
        </p:txBody>
      </p:sp>
      <p:sp>
        <p:nvSpPr>
          <p:cNvPr id="35" name="Rechteck 34">
            <a:extLst>
              <a:ext uri="{FF2B5EF4-FFF2-40B4-BE49-F238E27FC236}">
                <a16:creationId xmlns:a16="http://schemas.microsoft.com/office/drawing/2014/main" id="{77EAEDD0-9FA0-46B8-ADE0-9EC314DE131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834906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b="1" dirty="0"/>
              <a:t>Gütermarktgleichgewicht</a:t>
            </a:r>
          </a:p>
        </p:txBody>
      </p:sp>
      <p:grpSp>
        <p:nvGrpSpPr>
          <p:cNvPr id="7" name="Group 7"/>
          <p:cNvGrpSpPr/>
          <p:nvPr/>
        </p:nvGrpSpPr>
        <p:grpSpPr>
          <a:xfrm>
            <a:off x="4550439" y="1412294"/>
            <a:ext cx="4115434" cy="4180758"/>
            <a:chOff x="1187624" y="908720"/>
            <a:chExt cx="4536504" cy="4608512"/>
          </a:xfrm>
        </p:grpSpPr>
        <p:cxnSp>
          <p:nvCxnSpPr>
            <p:cNvPr id="8" name="Straight Arrow Connector 8"/>
            <p:cNvCxnSpPr/>
            <p:nvPr/>
          </p:nvCxnSpPr>
          <p:spPr>
            <a:xfrm>
              <a:off x="1187624" y="5517232"/>
              <a:ext cx="453650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9"/>
            <p:cNvCxnSpPr/>
            <p:nvPr/>
          </p:nvCxnSpPr>
          <p:spPr>
            <a:xfrm flipV="1">
              <a:off x="1187624" y="908720"/>
              <a:ext cx="0" cy="460851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10" name="Straight Connector 10"/>
          <p:cNvCxnSpPr/>
          <p:nvPr/>
        </p:nvCxnSpPr>
        <p:spPr>
          <a:xfrm flipV="1">
            <a:off x="4550439" y="1804240"/>
            <a:ext cx="5291272" cy="1959731"/>
          </a:xfrm>
          <a:prstGeom prst="line">
            <a:avLst/>
          </a:prstGeom>
          <a:ln w="38100">
            <a:solidFill>
              <a:srgbClr val="C00000"/>
            </a:solidFill>
            <a:tailEnd type="none"/>
          </a:ln>
        </p:spPr>
        <p:style>
          <a:lnRef idx="1">
            <a:schemeClr val="accent1"/>
          </a:lnRef>
          <a:fillRef idx="0">
            <a:schemeClr val="accent1"/>
          </a:fillRef>
          <a:effectRef idx="0">
            <a:schemeClr val="accent1"/>
          </a:effectRef>
          <a:fontRef idx="minor">
            <a:schemeClr val="tx1"/>
          </a:fontRef>
        </p:style>
      </p:cxnSp>
      <p:sp>
        <p:nvSpPr>
          <p:cNvPr id="11" name="TextBox 13"/>
          <p:cNvSpPr txBox="1"/>
          <p:nvPr/>
        </p:nvSpPr>
        <p:spPr>
          <a:xfrm>
            <a:off x="7610928" y="5650112"/>
            <a:ext cx="1152880" cy="343620"/>
          </a:xfrm>
          <a:prstGeom prst="rect">
            <a:avLst/>
          </a:prstGeom>
          <a:noFill/>
        </p:spPr>
        <p:txBody>
          <a:bodyPr wrap="none" rtlCol="0">
            <a:spAutoFit/>
          </a:bodyPr>
          <a:lstStyle/>
          <a:p>
            <a:r>
              <a:rPr lang="en-US" sz="1633">
                <a:latin typeface="Arial" panose="020B0604020202020204" pitchFamily="34" charset="0"/>
                <a:cs typeface="Arial" panose="020B0604020202020204" pitchFamily="34" charset="0"/>
              </a:rPr>
              <a:t>Income(</a:t>
            </a:r>
            <a:r>
              <a:rPr lang="en-US" sz="1633" i="1" dirty="0">
                <a:latin typeface="Arial" panose="020B0604020202020204" pitchFamily="34" charset="0"/>
                <a:cs typeface="Arial" panose="020B0604020202020204" pitchFamily="34" charset="0"/>
              </a:rPr>
              <a:t>Y</a:t>
            </a:r>
            <a:r>
              <a:rPr lang="en-US" sz="1633" dirty="0">
                <a:latin typeface="Arial" panose="020B0604020202020204" pitchFamily="34" charset="0"/>
                <a:cs typeface="Arial" panose="020B0604020202020204" pitchFamily="34" charset="0"/>
              </a:rPr>
              <a:t>)</a:t>
            </a:r>
          </a:p>
        </p:txBody>
      </p:sp>
      <p:sp>
        <p:nvSpPr>
          <p:cNvPr id="12" name="TextBox 14"/>
          <p:cNvSpPr txBox="1"/>
          <p:nvPr/>
        </p:nvSpPr>
        <p:spPr>
          <a:xfrm>
            <a:off x="2830251" y="1346970"/>
            <a:ext cx="1781257" cy="620619"/>
          </a:xfrm>
          <a:prstGeom prst="rect">
            <a:avLst/>
          </a:prstGeom>
          <a:noFill/>
        </p:spPr>
        <p:txBody>
          <a:bodyPr wrap="none" rtlCol="0">
            <a:spAutoFit/>
          </a:bodyPr>
          <a:lstStyle/>
          <a:p>
            <a:r>
              <a:rPr lang="en-US" sz="1633">
                <a:latin typeface="Arial" panose="020B0604020202020204" pitchFamily="34" charset="0"/>
                <a:cs typeface="Arial" panose="020B0604020202020204" pitchFamily="34" charset="0"/>
              </a:rPr>
              <a:t>Income(</a:t>
            </a:r>
            <a:r>
              <a:rPr lang="en-US" sz="1633" i="1" dirty="0">
                <a:latin typeface="Arial" panose="020B0604020202020204" pitchFamily="34" charset="0"/>
                <a:cs typeface="Arial" panose="020B0604020202020204" pitchFamily="34" charset="0"/>
              </a:rPr>
              <a:t>Y</a:t>
            </a:r>
            <a:r>
              <a:rPr lang="en-US" sz="1633" dirty="0">
                <a:latin typeface="Arial" panose="020B0604020202020204" pitchFamily="34" charset="0"/>
                <a:cs typeface="Arial" panose="020B0604020202020204" pitchFamily="34" charset="0"/>
              </a:rPr>
              <a:t>),</a:t>
            </a:r>
            <a:br>
              <a:rPr lang="en-US" sz="1633">
                <a:latin typeface="Arial" panose="020B0604020202020204" pitchFamily="34" charset="0"/>
                <a:cs typeface="Arial" panose="020B0604020202020204" pitchFamily="34" charset="0"/>
              </a:rPr>
            </a:br>
            <a:r>
              <a:rPr lang="en-US" sz="1633">
                <a:latin typeface="Arial" panose="020B0604020202020204" pitchFamily="34" charset="0"/>
                <a:cs typeface="Arial" panose="020B0604020202020204" pitchFamily="34" charset="0"/>
              </a:rPr>
              <a:t>Expenditure </a:t>
            </a:r>
            <a:r>
              <a:rPr lang="en-US" sz="1633" dirty="0">
                <a:latin typeface="Arial" panose="020B0604020202020204" pitchFamily="34" charset="0"/>
                <a:cs typeface="Arial" panose="020B0604020202020204" pitchFamily="34" charset="0"/>
              </a:rPr>
              <a:t>(</a:t>
            </a:r>
            <a:r>
              <a:rPr lang="de-DE" dirty="0">
                <a:solidFill>
                  <a:srgbClr val="000000"/>
                </a:solidFill>
              </a:rPr>
              <a:t>Y</a:t>
            </a:r>
            <a:r>
              <a:rPr lang="de-DE" baseline="30000" dirty="0">
                <a:solidFill>
                  <a:srgbClr val="000000"/>
                </a:solidFill>
              </a:rPr>
              <a:t>D</a:t>
            </a:r>
            <a:r>
              <a:rPr lang="en-US" sz="1633" dirty="0">
                <a:latin typeface="Arial" panose="020B0604020202020204" pitchFamily="34" charset="0"/>
                <a:cs typeface="Arial" panose="020B0604020202020204" pitchFamily="34" charset="0"/>
              </a:rPr>
              <a:t>)</a:t>
            </a:r>
          </a:p>
        </p:txBody>
      </p:sp>
      <p:cxnSp>
        <p:nvCxnSpPr>
          <p:cNvPr id="13" name="Straight Connector 23"/>
          <p:cNvCxnSpPr/>
          <p:nvPr/>
        </p:nvCxnSpPr>
        <p:spPr>
          <a:xfrm flipV="1">
            <a:off x="4550439" y="1477618"/>
            <a:ext cx="4180758" cy="4115434"/>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5" name="Right Brace 27"/>
          <p:cNvSpPr/>
          <p:nvPr/>
        </p:nvSpPr>
        <p:spPr>
          <a:xfrm>
            <a:off x="7580785" y="2709583"/>
            <a:ext cx="522595" cy="1235582"/>
          </a:xfrm>
          <a:prstGeom prst="rightBrace">
            <a:avLst>
              <a:gd name="adj1" fmla="val 8333"/>
              <a:gd name="adj2" fmla="val 20842"/>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sp>
        <p:nvSpPr>
          <p:cNvPr id="17" name="TextBox 31"/>
          <p:cNvSpPr txBox="1"/>
          <p:nvPr/>
        </p:nvSpPr>
        <p:spPr>
          <a:xfrm>
            <a:off x="8835946" y="3690297"/>
            <a:ext cx="2613216" cy="343620"/>
          </a:xfrm>
          <a:prstGeom prst="rect">
            <a:avLst/>
          </a:prstGeom>
          <a:noFill/>
        </p:spPr>
        <p:txBody>
          <a:bodyPr wrap="none" rtlCol="0">
            <a:spAutoFit/>
          </a:bodyPr>
          <a:lstStyle/>
          <a:p>
            <a:r>
              <a:rPr lang="en-US" sz="1633">
                <a:latin typeface="Arial" panose="020B0604020202020204" pitchFamily="34" charset="0"/>
                <a:cs typeface="Arial" panose="020B0604020202020204" pitchFamily="34" charset="0"/>
              </a:rPr>
              <a:t>consumption </a:t>
            </a:r>
            <a:r>
              <a:rPr lang="en-US" sz="1633" dirty="0">
                <a:latin typeface="Arial" panose="020B0604020202020204" pitchFamily="34" charset="0"/>
                <a:cs typeface="Arial" panose="020B0604020202020204" pitchFamily="34" charset="0"/>
              </a:rPr>
              <a:t>C(Y)=</a:t>
            </a:r>
            <a:r>
              <a:rPr lang="de-DE" sz="1600" dirty="0">
                <a:solidFill>
                  <a:srgbClr val="000000"/>
                </a:solidFill>
              </a:rPr>
              <a:t>C</a:t>
            </a:r>
            <a:r>
              <a:rPr lang="de-DE" sz="1600" baseline="-25000" dirty="0">
                <a:solidFill>
                  <a:srgbClr val="000000"/>
                </a:solidFill>
              </a:rPr>
              <a:t>0</a:t>
            </a:r>
            <a:r>
              <a:rPr lang="de-DE" sz="1600" dirty="0">
                <a:solidFill>
                  <a:srgbClr val="000000"/>
                </a:solidFill>
              </a:rPr>
              <a:t>+c</a:t>
            </a:r>
            <a:r>
              <a:rPr lang="de-DE" sz="1600" baseline="-25000" dirty="0">
                <a:solidFill>
                  <a:srgbClr val="000000"/>
                </a:solidFill>
              </a:rPr>
              <a:t>y</a:t>
            </a:r>
            <a:r>
              <a:rPr lang="de-DE" sz="1600" dirty="0">
                <a:solidFill>
                  <a:srgbClr val="000000"/>
                </a:solidFill>
              </a:rPr>
              <a:t>Y</a:t>
            </a:r>
            <a:endParaRPr lang="en-US" sz="1633" dirty="0">
              <a:latin typeface="Arial" panose="020B0604020202020204" pitchFamily="34" charset="0"/>
              <a:cs typeface="Arial" panose="020B0604020202020204" pitchFamily="34" charset="0"/>
            </a:endParaRPr>
          </a:p>
        </p:txBody>
      </p:sp>
      <p:sp>
        <p:nvSpPr>
          <p:cNvPr id="18" name="TextBox 32"/>
          <p:cNvSpPr txBox="1"/>
          <p:nvPr/>
        </p:nvSpPr>
        <p:spPr>
          <a:xfrm>
            <a:off x="8150864" y="2549962"/>
            <a:ext cx="2717411" cy="594906"/>
          </a:xfrm>
          <a:prstGeom prst="rect">
            <a:avLst/>
          </a:prstGeom>
          <a:noFill/>
        </p:spPr>
        <p:txBody>
          <a:bodyPr wrap="none" rtlCol="0">
            <a:spAutoFit/>
          </a:bodyPr>
          <a:lstStyle/>
          <a:p>
            <a:r>
              <a:rPr lang="en-US" sz="1633">
                <a:latin typeface="Arial" panose="020B0604020202020204" pitchFamily="34" charset="0"/>
                <a:cs typeface="Arial" panose="020B0604020202020204" pitchFamily="34" charset="0"/>
              </a:rPr>
              <a:t>Investment </a:t>
            </a:r>
            <a:r>
              <a:rPr lang="en-US" sz="1633" dirty="0">
                <a:latin typeface="Arial" panose="020B0604020202020204" pitchFamily="34" charset="0"/>
                <a:cs typeface="Arial" panose="020B0604020202020204" pitchFamily="34" charset="0"/>
              </a:rPr>
              <a:t>I +</a:t>
            </a:r>
          </a:p>
          <a:p>
            <a:r>
              <a:rPr lang="en-US" sz="1633">
                <a:latin typeface="Arial" panose="020B0604020202020204" pitchFamily="34" charset="0"/>
                <a:cs typeface="Arial" panose="020B0604020202020204" pitchFamily="34" charset="0"/>
              </a:rPr>
              <a:t>Government expenditure </a:t>
            </a:r>
            <a:r>
              <a:rPr lang="en-US" sz="1633" dirty="0">
                <a:latin typeface="Arial" panose="020B0604020202020204" pitchFamily="34" charset="0"/>
                <a:cs typeface="Arial" panose="020B0604020202020204" pitchFamily="34" charset="0"/>
              </a:rPr>
              <a:t>G</a:t>
            </a:r>
          </a:p>
        </p:txBody>
      </p:sp>
      <p:cxnSp>
        <p:nvCxnSpPr>
          <p:cNvPr id="19" name="Straight Arrow Connector 33"/>
          <p:cNvCxnSpPr/>
          <p:nvPr/>
        </p:nvCxnSpPr>
        <p:spPr>
          <a:xfrm flipH="1" flipV="1">
            <a:off x="9449765" y="3380454"/>
            <a:ext cx="653244" cy="25286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TextBox 35"/>
          <p:cNvSpPr txBox="1"/>
          <p:nvPr/>
        </p:nvSpPr>
        <p:spPr>
          <a:xfrm>
            <a:off x="8450785" y="177459"/>
            <a:ext cx="2941831" cy="620619"/>
          </a:xfrm>
          <a:prstGeom prst="rect">
            <a:avLst/>
          </a:prstGeom>
          <a:noFill/>
        </p:spPr>
        <p:txBody>
          <a:bodyPr wrap="none" rtlCol="0">
            <a:spAutoFit/>
          </a:bodyPr>
          <a:lstStyle/>
          <a:p>
            <a:r>
              <a:rPr lang="en-US" sz="1633">
                <a:latin typeface="Arial" panose="020B0604020202020204" pitchFamily="34" charset="0"/>
                <a:cs typeface="Arial" panose="020B0604020202020204" pitchFamily="34" charset="0"/>
              </a:rPr>
              <a:t>Income </a:t>
            </a:r>
            <a:r>
              <a:rPr lang="en-US" sz="1633" dirty="0">
                <a:latin typeface="Arial" panose="020B0604020202020204" pitchFamily="34" charset="0"/>
                <a:cs typeface="Arial" panose="020B0604020202020204" pitchFamily="34" charset="0"/>
              </a:rPr>
              <a:t>=</a:t>
            </a:r>
          </a:p>
          <a:p>
            <a:r>
              <a:rPr lang="en-US" sz="1633">
                <a:latin typeface="Arial" panose="020B0604020202020204" pitchFamily="34" charset="0"/>
                <a:cs typeface="Arial" panose="020B0604020202020204" pitchFamily="34" charset="0"/>
              </a:rPr>
              <a:t>Expenditure </a:t>
            </a:r>
            <a:r>
              <a:rPr lang="de-DE" sz="1600" dirty="0">
                <a:solidFill>
                  <a:srgbClr val="000000"/>
                </a:solidFill>
              </a:rPr>
              <a:t>Y</a:t>
            </a:r>
            <a:r>
              <a:rPr lang="de-DE" sz="1600" baseline="30000" dirty="0">
                <a:solidFill>
                  <a:srgbClr val="000000"/>
                </a:solidFill>
              </a:rPr>
              <a:t>D</a:t>
            </a:r>
            <a:r>
              <a:rPr lang="en-US" sz="1633" dirty="0">
                <a:latin typeface="Arial" panose="020B0604020202020204" pitchFamily="34" charset="0"/>
                <a:cs typeface="Arial" panose="020B0604020202020204" pitchFamily="34" charset="0"/>
              </a:rPr>
              <a:t>=</a:t>
            </a:r>
            <a:r>
              <a:rPr lang="de-DE" dirty="0">
                <a:solidFill>
                  <a:srgbClr val="000000"/>
                </a:solidFill>
              </a:rPr>
              <a:t>C</a:t>
            </a:r>
            <a:r>
              <a:rPr lang="de-DE" baseline="-25000" dirty="0">
                <a:solidFill>
                  <a:srgbClr val="000000"/>
                </a:solidFill>
              </a:rPr>
              <a:t>0</a:t>
            </a:r>
            <a:r>
              <a:rPr lang="de-DE" dirty="0">
                <a:solidFill>
                  <a:srgbClr val="000000"/>
                </a:solidFill>
              </a:rPr>
              <a:t>+c</a:t>
            </a:r>
            <a:r>
              <a:rPr lang="de-DE" baseline="-25000" dirty="0">
                <a:solidFill>
                  <a:srgbClr val="000000"/>
                </a:solidFill>
              </a:rPr>
              <a:t>y</a:t>
            </a:r>
            <a:r>
              <a:rPr lang="de-DE" dirty="0">
                <a:solidFill>
                  <a:srgbClr val="000000"/>
                </a:solidFill>
              </a:rPr>
              <a:t>Y+I+G</a:t>
            </a:r>
            <a:endParaRPr lang="en-US" sz="2000" dirty="0">
              <a:latin typeface="Arial" panose="020B0604020202020204" pitchFamily="34" charset="0"/>
              <a:cs typeface="Arial" panose="020B0604020202020204" pitchFamily="34" charset="0"/>
            </a:endParaRPr>
          </a:p>
        </p:txBody>
      </p:sp>
      <p:cxnSp>
        <p:nvCxnSpPr>
          <p:cNvPr id="21" name="Straight Arrow Connector 37"/>
          <p:cNvCxnSpPr>
            <a:stCxn id="20" idx="2"/>
          </p:cNvCxnSpPr>
          <p:nvPr/>
        </p:nvCxnSpPr>
        <p:spPr>
          <a:xfrm flipH="1">
            <a:off x="9329543" y="798078"/>
            <a:ext cx="592158" cy="111338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Textfeld 22"/>
          <p:cNvSpPr txBox="1"/>
          <p:nvPr/>
        </p:nvSpPr>
        <p:spPr>
          <a:xfrm>
            <a:off x="2514092" y="4033917"/>
            <a:ext cx="1446229" cy="1097480"/>
          </a:xfrm>
          <a:prstGeom prst="rect">
            <a:avLst/>
          </a:prstGeom>
          <a:noFill/>
        </p:spPr>
        <p:txBody>
          <a:bodyPr wrap="none" rtlCol="0">
            <a:spAutoFit/>
          </a:bodyPr>
          <a:lstStyle/>
          <a:p>
            <a:pPr algn="r"/>
            <a:r>
              <a:rPr lang="de-DE" sz="1633"/>
              <a:t>Investment </a:t>
            </a:r>
            <a:r>
              <a:rPr lang="de-DE" sz="1633" dirty="0"/>
              <a:t>I</a:t>
            </a:r>
          </a:p>
          <a:p>
            <a:pPr algn="ctr"/>
            <a:r>
              <a:rPr lang="de-DE" sz="1633" dirty="0"/>
              <a:t>+</a:t>
            </a:r>
          </a:p>
          <a:p>
            <a:pPr algn="r"/>
            <a:r>
              <a:rPr lang="de-DE" sz="1633"/>
              <a:t>Governement</a:t>
            </a:r>
          </a:p>
          <a:p>
            <a:pPr algn="r"/>
            <a:r>
              <a:rPr lang="de-DE" sz="1633"/>
              <a:t>expenditure </a:t>
            </a:r>
            <a:r>
              <a:rPr lang="de-DE" sz="1633" dirty="0"/>
              <a:t>G</a:t>
            </a:r>
          </a:p>
        </p:txBody>
      </p:sp>
      <p:cxnSp>
        <p:nvCxnSpPr>
          <p:cNvPr id="24" name="Straight Connector 30"/>
          <p:cNvCxnSpPr/>
          <p:nvPr/>
        </p:nvCxnSpPr>
        <p:spPr>
          <a:xfrm flipV="1">
            <a:off x="4576695" y="3110727"/>
            <a:ext cx="5291272" cy="1959731"/>
          </a:xfrm>
          <a:prstGeom prst="line">
            <a:avLst/>
          </a:prstGeom>
          <a:ln w="381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25" name="Textfeld 24"/>
          <p:cNvSpPr txBox="1"/>
          <p:nvPr/>
        </p:nvSpPr>
        <p:spPr>
          <a:xfrm>
            <a:off x="-26766" y="6358804"/>
            <a:ext cx="6886116" cy="371512"/>
          </a:xfrm>
          <a:prstGeom prst="rect">
            <a:avLst/>
          </a:prstGeom>
          <a:noFill/>
          <a:ln>
            <a:solidFill>
              <a:schemeClr val="tx1"/>
            </a:solidFill>
          </a:ln>
        </p:spPr>
        <p:txBody>
          <a:bodyPr wrap="none" rtlCol="0">
            <a:spAutoFit/>
          </a:bodyPr>
          <a:lstStyle/>
          <a:p>
            <a:pPr marL="0" lvl="1"/>
            <a:r>
              <a:rPr lang="en-US" sz="1814" b="1" u="sng">
                <a:solidFill>
                  <a:prstClr val="black"/>
                </a:solidFill>
                <a:latin typeface="Arial" panose="020B0604020202020204" pitchFamily="34" charset="0"/>
                <a:cs typeface="Arial" panose="020B0604020202020204" pitchFamily="34" charset="0"/>
                <a:sym typeface="Wingdings" panose="05000000000000000000" pitchFamily="2" charset="2"/>
              </a:rPr>
              <a:t>Equilibrium</a:t>
            </a:r>
            <a:r>
              <a:rPr lang="en-US" sz="1700" b="1" u="sng">
                <a:solidFill>
                  <a:prstClr val="black"/>
                </a:solidFill>
                <a:latin typeface="Arial" panose="020B0604020202020204" pitchFamily="34" charset="0"/>
                <a:cs typeface="Arial" panose="020B0604020202020204" pitchFamily="34" charset="0"/>
                <a:sym typeface="Wingdings" panose="05000000000000000000" pitchFamily="2" charset="2"/>
              </a:rPr>
              <a:t>: Expenditure (</a:t>
            </a:r>
            <a:r>
              <a:rPr lang="de-DE" sz="1700" dirty="0">
                <a:solidFill>
                  <a:srgbClr val="000000"/>
                </a:solidFill>
              </a:rPr>
              <a:t>Y</a:t>
            </a:r>
            <a:r>
              <a:rPr lang="de-DE" sz="1700" baseline="30000" dirty="0">
                <a:solidFill>
                  <a:srgbClr val="000000"/>
                </a:solidFill>
              </a:rPr>
              <a:t>D</a:t>
            </a:r>
            <a:r>
              <a:rPr lang="en-US" sz="1700" b="1" dirty="0">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700" b="1">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700" b="1" u="sng">
                <a:solidFill>
                  <a:prstClr val="black"/>
                </a:solidFill>
                <a:latin typeface="Arial" panose="020B0604020202020204" pitchFamily="34" charset="0"/>
                <a:cs typeface="Arial" panose="020B0604020202020204" pitchFamily="34" charset="0"/>
                <a:sym typeface="Wingdings" panose="05000000000000000000" pitchFamily="2" charset="2"/>
              </a:rPr>
              <a:t>Income</a:t>
            </a:r>
            <a:r>
              <a:rPr lang="en-US" sz="1700" b="1">
                <a:solidFill>
                  <a:prstClr val="black"/>
                </a:solidFill>
                <a:latin typeface="Arial" panose="020B0604020202020204" pitchFamily="34" charset="0"/>
                <a:cs typeface="Arial" panose="020B0604020202020204" pitchFamily="34" charset="0"/>
                <a:sym typeface="Wingdings" panose="05000000000000000000" pitchFamily="2" charset="2"/>
              </a:rPr>
              <a:t> </a:t>
            </a:r>
            <a:r>
              <a:rPr lang="en-US" sz="1700" b="1" dirty="0">
                <a:solidFill>
                  <a:prstClr val="black"/>
                </a:solidFill>
                <a:latin typeface="Arial" panose="020B0604020202020204" pitchFamily="34" charset="0"/>
                <a:cs typeface="Arial" panose="020B0604020202020204" pitchFamily="34" charset="0"/>
                <a:sym typeface="Wingdings" panose="05000000000000000000" pitchFamily="2" charset="2"/>
              </a:rPr>
              <a:t>(Y) </a:t>
            </a:r>
            <a:r>
              <a:rPr lang="en-US" sz="1700" b="1">
                <a:solidFill>
                  <a:prstClr val="black"/>
                </a:solidFill>
                <a:latin typeface="Arial" panose="020B0604020202020204" pitchFamily="34" charset="0"/>
                <a:cs typeface="Arial" panose="020B0604020202020204" pitchFamily="34" charset="0"/>
                <a:sym typeface="Wingdings" panose="05000000000000000000" pitchFamily="2" charset="2"/>
              </a:rPr>
              <a:t>= Production </a:t>
            </a:r>
            <a:r>
              <a:rPr lang="en-US" sz="1700" b="1" dirty="0">
                <a:solidFill>
                  <a:prstClr val="black"/>
                </a:solidFill>
                <a:latin typeface="Arial" panose="020B0604020202020204" pitchFamily="34" charset="0"/>
                <a:cs typeface="Arial" panose="020B0604020202020204" pitchFamily="34" charset="0"/>
                <a:sym typeface="Wingdings" panose="05000000000000000000" pitchFamily="2" charset="2"/>
              </a:rPr>
              <a:t>(Y) = </a:t>
            </a:r>
            <a:r>
              <a:rPr lang="de-DE" sz="1700" b="1" dirty="0">
                <a:solidFill>
                  <a:prstClr val="black"/>
                </a:solidFill>
                <a:latin typeface="Arial" panose="020B0604020202020204" pitchFamily="34" charset="0"/>
                <a:cs typeface="Arial" panose="020B0604020202020204" pitchFamily="34" charset="0"/>
              </a:rPr>
              <a:t>Y</a:t>
            </a:r>
            <a:r>
              <a:rPr lang="de-DE" sz="1700" b="1" baseline="30000" dirty="0">
                <a:solidFill>
                  <a:prstClr val="black"/>
                </a:solidFill>
                <a:latin typeface="Arial" panose="020B0604020202020204" pitchFamily="34" charset="0"/>
                <a:cs typeface="Arial" panose="020B0604020202020204" pitchFamily="34" charset="0"/>
              </a:rPr>
              <a:t>*</a:t>
            </a:r>
            <a:endParaRPr lang="en-US" sz="1700" b="1" baseline="30000" dirty="0">
              <a:solidFill>
                <a:prstClr val="black"/>
              </a:solidFill>
              <a:latin typeface="Arial" panose="020B0604020202020204" pitchFamily="34" charset="0"/>
              <a:cs typeface="Arial" panose="020B0604020202020204" pitchFamily="34" charset="0"/>
              <a:sym typeface="Wingdings" panose="05000000000000000000" pitchFamily="2" charset="2"/>
            </a:endParaRPr>
          </a:p>
        </p:txBody>
      </p:sp>
      <p:sp>
        <p:nvSpPr>
          <p:cNvPr id="27" name="Textfeld 26"/>
          <p:cNvSpPr txBox="1"/>
          <p:nvPr/>
        </p:nvSpPr>
        <p:spPr>
          <a:xfrm>
            <a:off x="8496156" y="1199542"/>
            <a:ext cx="598241"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D</a:t>
            </a:r>
            <a:r>
              <a:rPr lang="de-DE" sz="1633" dirty="0"/>
              <a:t>=Y</a:t>
            </a:r>
          </a:p>
        </p:txBody>
      </p:sp>
      <p:sp>
        <p:nvSpPr>
          <p:cNvPr id="22" name="Right Brace 28"/>
          <p:cNvSpPr/>
          <p:nvPr/>
        </p:nvSpPr>
        <p:spPr>
          <a:xfrm flipH="1">
            <a:off x="3968866" y="5070458"/>
            <a:ext cx="539830" cy="419391"/>
          </a:xfrm>
          <a:prstGeom prst="rightBrac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sp>
        <p:nvSpPr>
          <p:cNvPr id="28" name="Textfeld 27"/>
          <p:cNvSpPr txBox="1"/>
          <p:nvPr/>
        </p:nvSpPr>
        <p:spPr>
          <a:xfrm>
            <a:off x="1952807" y="5070458"/>
            <a:ext cx="2145716" cy="369332"/>
          </a:xfrm>
          <a:prstGeom prst="rect">
            <a:avLst/>
          </a:prstGeom>
          <a:noFill/>
        </p:spPr>
        <p:txBody>
          <a:bodyPr wrap="none" rtlCol="0">
            <a:spAutoFit/>
          </a:bodyPr>
          <a:lstStyle/>
          <a:p>
            <a:r>
              <a:rPr lang="de-DE" sz="1633" dirty="0"/>
              <a:t>Autonomer Konsum </a:t>
            </a:r>
            <a:r>
              <a:rPr lang="de-DE" dirty="0">
                <a:solidFill>
                  <a:srgbClr val="000000"/>
                </a:solidFill>
              </a:rPr>
              <a:t>C</a:t>
            </a:r>
            <a:r>
              <a:rPr lang="de-DE" baseline="-25000" dirty="0">
                <a:solidFill>
                  <a:srgbClr val="000000"/>
                </a:solidFill>
              </a:rPr>
              <a:t>0</a:t>
            </a:r>
            <a:endParaRPr lang="de-DE" sz="1633" dirty="0"/>
          </a:p>
        </p:txBody>
      </p:sp>
      <p:sp>
        <p:nvSpPr>
          <p:cNvPr id="29" name="Right Brace 28"/>
          <p:cNvSpPr/>
          <p:nvPr/>
        </p:nvSpPr>
        <p:spPr>
          <a:xfrm flipH="1">
            <a:off x="3968122" y="3763971"/>
            <a:ext cx="539830" cy="1258404"/>
          </a:xfrm>
          <a:prstGeom prst="rightBrac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sp>
        <p:nvSpPr>
          <p:cNvPr id="30" name="Right Brace 28"/>
          <p:cNvSpPr/>
          <p:nvPr/>
        </p:nvSpPr>
        <p:spPr>
          <a:xfrm flipH="1">
            <a:off x="1736086" y="3885891"/>
            <a:ext cx="539830" cy="1745342"/>
          </a:xfrm>
          <a:prstGeom prst="rightBrac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sp>
        <p:nvSpPr>
          <p:cNvPr id="31" name="Textfeld 30"/>
          <p:cNvSpPr txBox="1"/>
          <p:nvPr/>
        </p:nvSpPr>
        <p:spPr>
          <a:xfrm>
            <a:off x="7690" y="4184043"/>
            <a:ext cx="2065924" cy="1152232"/>
          </a:xfrm>
          <a:prstGeom prst="rect">
            <a:avLst/>
          </a:prstGeom>
          <a:noFill/>
        </p:spPr>
        <p:txBody>
          <a:bodyPr wrap="square" rtlCol="0">
            <a:noAutofit/>
          </a:bodyPr>
          <a:lstStyle/>
          <a:p>
            <a:r>
              <a:rPr lang="de-DE" sz="1633"/>
              <a:t>Aggregate demand not dependent on income Y</a:t>
            </a:r>
            <a:endParaRPr lang="de-DE" sz="1633" dirty="0"/>
          </a:p>
        </p:txBody>
      </p:sp>
      <p:cxnSp>
        <p:nvCxnSpPr>
          <p:cNvPr id="32" name="Straight Connector 30"/>
          <p:cNvCxnSpPr/>
          <p:nvPr/>
        </p:nvCxnSpPr>
        <p:spPr>
          <a:xfrm flipV="1">
            <a:off x="7516290" y="2693443"/>
            <a:ext cx="6643" cy="2899609"/>
          </a:xfrm>
          <a:prstGeom prst="line">
            <a:avLst/>
          </a:prstGeom>
          <a:ln w="38100">
            <a:solidFill>
              <a:schemeClr val="tx1"/>
            </a:solidFill>
            <a:prstDash val="sysDot"/>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0"/>
          <p:cNvCxnSpPr/>
          <p:nvPr/>
        </p:nvCxnSpPr>
        <p:spPr>
          <a:xfrm flipV="1">
            <a:off x="4576694" y="2659129"/>
            <a:ext cx="2939596" cy="34314"/>
          </a:xfrm>
          <a:prstGeom prst="line">
            <a:avLst/>
          </a:prstGeom>
          <a:ln w="38100">
            <a:solidFill>
              <a:schemeClr val="tx1"/>
            </a:solidFill>
            <a:prstDash val="sysDot"/>
            <a:tailEnd type="none"/>
          </a:ln>
        </p:spPr>
        <p:style>
          <a:lnRef idx="1">
            <a:schemeClr val="accent1"/>
          </a:lnRef>
          <a:fillRef idx="0">
            <a:schemeClr val="accent1"/>
          </a:fillRef>
          <a:effectRef idx="0">
            <a:schemeClr val="accent1"/>
          </a:effectRef>
          <a:fontRef idx="minor">
            <a:schemeClr val="tx1"/>
          </a:fontRef>
        </p:style>
      </p:cxnSp>
      <p:sp>
        <p:nvSpPr>
          <p:cNvPr id="37" name="Textfeld 36"/>
          <p:cNvSpPr txBox="1"/>
          <p:nvPr/>
        </p:nvSpPr>
        <p:spPr>
          <a:xfrm>
            <a:off x="3569335" y="2508777"/>
            <a:ext cx="923651"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D</a:t>
            </a:r>
            <a:r>
              <a:rPr lang="de-DE" dirty="0"/>
              <a:t>=Y=</a:t>
            </a:r>
            <a:r>
              <a:rPr lang="de-DE" dirty="0">
                <a:solidFill>
                  <a:srgbClr val="000000"/>
                </a:solidFill>
              </a:rPr>
              <a:t>Y</a:t>
            </a:r>
            <a:r>
              <a:rPr lang="de-DE" baseline="30000" dirty="0">
                <a:solidFill>
                  <a:srgbClr val="000000"/>
                </a:solidFill>
              </a:rPr>
              <a:t>*</a:t>
            </a:r>
            <a:endParaRPr lang="de-DE" dirty="0"/>
          </a:p>
        </p:txBody>
      </p:sp>
      <p:sp>
        <p:nvSpPr>
          <p:cNvPr id="38" name="Textfeld 37"/>
          <p:cNvSpPr txBox="1"/>
          <p:nvPr/>
        </p:nvSpPr>
        <p:spPr>
          <a:xfrm>
            <a:off x="6653505" y="5625944"/>
            <a:ext cx="923651" cy="369332"/>
          </a:xfrm>
          <a:prstGeom prst="rect">
            <a:avLst/>
          </a:prstGeom>
          <a:noFill/>
        </p:spPr>
        <p:txBody>
          <a:bodyPr wrap="none" rtlCol="0">
            <a:spAutoFit/>
          </a:bodyPr>
          <a:lstStyle/>
          <a:p>
            <a:r>
              <a:rPr lang="de-DE" dirty="0">
                <a:solidFill>
                  <a:srgbClr val="000000"/>
                </a:solidFill>
              </a:rPr>
              <a:t>Y</a:t>
            </a:r>
            <a:r>
              <a:rPr lang="de-DE" baseline="30000" dirty="0">
                <a:solidFill>
                  <a:srgbClr val="000000"/>
                </a:solidFill>
              </a:rPr>
              <a:t>D</a:t>
            </a:r>
            <a:r>
              <a:rPr lang="de-DE" dirty="0"/>
              <a:t>=Y=</a:t>
            </a:r>
            <a:r>
              <a:rPr lang="de-DE" dirty="0">
                <a:solidFill>
                  <a:srgbClr val="000000"/>
                </a:solidFill>
              </a:rPr>
              <a:t>Y</a:t>
            </a:r>
            <a:r>
              <a:rPr lang="de-DE" baseline="30000" dirty="0">
                <a:solidFill>
                  <a:srgbClr val="000000"/>
                </a:solidFill>
              </a:rPr>
              <a:t>*</a:t>
            </a:r>
            <a:endParaRPr lang="de-DE" dirty="0"/>
          </a:p>
        </p:txBody>
      </p:sp>
      <p:sp>
        <p:nvSpPr>
          <p:cNvPr id="39" name="TextBox 35"/>
          <p:cNvSpPr txBox="1"/>
          <p:nvPr/>
        </p:nvSpPr>
        <p:spPr>
          <a:xfrm>
            <a:off x="4639792" y="768461"/>
            <a:ext cx="3930884" cy="1266950"/>
          </a:xfrm>
          <a:prstGeom prst="rect">
            <a:avLst/>
          </a:prstGeom>
          <a:noFill/>
        </p:spPr>
        <p:txBody>
          <a:bodyPr wrap="none" rtlCol="0">
            <a:spAutoFit/>
          </a:bodyPr>
          <a:lstStyle/>
          <a:p>
            <a:r>
              <a:rPr lang="de-DE" sz="1633" dirty="0">
                <a:latin typeface="Arial" panose="020B0604020202020204" pitchFamily="34" charset="0"/>
                <a:cs typeface="Arial" panose="020B0604020202020204" pitchFamily="34" charset="0"/>
              </a:rPr>
              <a:t>45</a:t>
            </a:r>
            <a:r>
              <a:rPr lang="de-DE" sz="1633">
                <a:latin typeface="Arial" panose="020B0604020202020204" pitchFamily="34" charset="0"/>
                <a:cs typeface="Arial" panose="020B0604020202020204" pitchFamily="34" charset="0"/>
              </a:rPr>
              <a:t>°-Line: locus of every possibility with </a:t>
            </a:r>
            <a:endParaRPr lang="de-DE" sz="1633" dirty="0">
              <a:latin typeface="Arial" panose="020B0604020202020204" pitchFamily="34" charset="0"/>
              <a:cs typeface="Arial" panose="020B0604020202020204" pitchFamily="34" charset="0"/>
            </a:endParaRPr>
          </a:p>
          <a:p>
            <a:r>
              <a:rPr lang="de-DE" sz="2000" dirty="0">
                <a:solidFill>
                  <a:srgbClr val="000000"/>
                </a:solidFill>
              </a:rPr>
              <a:t>Y</a:t>
            </a:r>
            <a:r>
              <a:rPr lang="de-DE" sz="2000" baseline="30000" dirty="0">
                <a:solidFill>
                  <a:srgbClr val="000000"/>
                </a:solidFill>
              </a:rPr>
              <a:t>D</a:t>
            </a:r>
            <a:r>
              <a:rPr lang="de-DE" sz="2000" dirty="0"/>
              <a:t>=</a:t>
            </a:r>
            <a:r>
              <a:rPr lang="de-DE" sz="2000"/>
              <a:t>Y → possible equlibria</a:t>
            </a:r>
            <a:endParaRPr lang="de-DE" sz="2000" dirty="0"/>
          </a:p>
          <a:p>
            <a:r>
              <a:rPr lang="de-DE" sz="2000"/>
              <a:t>Linear linear through the origin with</a:t>
            </a:r>
          </a:p>
          <a:p>
            <a:r>
              <a:rPr lang="de-DE" sz="2000"/>
              <a:t>Slope 1</a:t>
            </a:r>
            <a:endParaRPr lang="de-DE" sz="2000" dirty="0"/>
          </a:p>
        </p:txBody>
      </p:sp>
      <p:cxnSp>
        <p:nvCxnSpPr>
          <p:cNvPr id="40" name="Straight Arrow Connector 37"/>
          <p:cNvCxnSpPr/>
          <p:nvPr/>
        </p:nvCxnSpPr>
        <p:spPr>
          <a:xfrm>
            <a:off x="7340463" y="1688024"/>
            <a:ext cx="855278" cy="24485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3" name="Freihandform 42"/>
          <p:cNvSpPr/>
          <p:nvPr/>
        </p:nvSpPr>
        <p:spPr>
          <a:xfrm>
            <a:off x="5089402" y="5090615"/>
            <a:ext cx="286603" cy="477672"/>
          </a:xfrm>
          <a:custGeom>
            <a:avLst/>
            <a:gdLst>
              <a:gd name="connsiteX0" fmla="*/ 0 w 286603"/>
              <a:gd name="connsiteY0" fmla="*/ 0 h 477672"/>
              <a:gd name="connsiteX1" fmla="*/ 218364 w 286603"/>
              <a:gd name="connsiteY1" fmla="*/ 218364 h 477672"/>
              <a:gd name="connsiteX2" fmla="*/ 286603 w 286603"/>
              <a:gd name="connsiteY2" fmla="*/ 477672 h 477672"/>
              <a:gd name="connsiteX3" fmla="*/ 286603 w 286603"/>
              <a:gd name="connsiteY3" fmla="*/ 477672 h 477672"/>
            </a:gdLst>
            <a:ahLst/>
            <a:cxnLst>
              <a:cxn ang="0">
                <a:pos x="connsiteX0" y="connsiteY0"/>
              </a:cxn>
              <a:cxn ang="0">
                <a:pos x="connsiteX1" y="connsiteY1"/>
              </a:cxn>
              <a:cxn ang="0">
                <a:pos x="connsiteX2" y="connsiteY2"/>
              </a:cxn>
              <a:cxn ang="0">
                <a:pos x="connsiteX3" y="connsiteY3"/>
              </a:cxn>
            </a:cxnLst>
            <a:rect l="l" t="t" r="r" b="b"/>
            <a:pathLst>
              <a:path w="286603" h="477672">
                <a:moveTo>
                  <a:pt x="0" y="0"/>
                </a:moveTo>
                <a:cubicBezTo>
                  <a:pt x="85298" y="69376"/>
                  <a:pt x="170597" y="138752"/>
                  <a:pt x="218364" y="218364"/>
                </a:cubicBezTo>
                <a:cubicBezTo>
                  <a:pt x="266131" y="297976"/>
                  <a:pt x="286603" y="477672"/>
                  <a:pt x="286603" y="477672"/>
                </a:cubicBezTo>
                <a:lnTo>
                  <a:pt x="286603" y="477672"/>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Rechteck 43"/>
          <p:cNvSpPr/>
          <p:nvPr/>
        </p:nvSpPr>
        <p:spPr>
          <a:xfrm>
            <a:off x="4783869" y="5211338"/>
            <a:ext cx="534121" cy="369332"/>
          </a:xfrm>
          <a:prstGeom prst="rect">
            <a:avLst/>
          </a:prstGeom>
        </p:spPr>
        <p:txBody>
          <a:bodyPr wrap="none">
            <a:spAutoFit/>
          </a:bodyPr>
          <a:lstStyle/>
          <a:p>
            <a:r>
              <a:rPr lang="de-DE" dirty="0">
                <a:latin typeface="Arial" panose="020B0604020202020204" pitchFamily="34" charset="0"/>
                <a:cs typeface="Arial" panose="020B0604020202020204" pitchFamily="34" charset="0"/>
              </a:rPr>
              <a:t>45°</a:t>
            </a:r>
            <a:endParaRPr lang="de-DE" dirty="0"/>
          </a:p>
        </p:txBody>
      </p:sp>
      <p:sp>
        <p:nvSpPr>
          <p:cNvPr id="46" name="TextBox 14"/>
          <p:cNvSpPr txBox="1"/>
          <p:nvPr/>
        </p:nvSpPr>
        <p:spPr>
          <a:xfrm>
            <a:off x="-2258" y="2155093"/>
            <a:ext cx="4063933" cy="307777"/>
          </a:xfrm>
          <a:prstGeom prst="rect">
            <a:avLst/>
          </a:prstGeom>
          <a:noFill/>
        </p:spPr>
        <p:txBody>
          <a:bodyPr wrap="none" rtlCol="0">
            <a:spAutoFit/>
          </a:bodyPr>
          <a:lstStyle/>
          <a:p>
            <a:r>
              <a:rPr lang="de-DE" sz="1400">
                <a:latin typeface="Arial" panose="020B0604020202020204" pitchFamily="34" charset="0"/>
                <a:cs typeface="Arial" panose="020B0604020202020204" pitchFamily="34" charset="0"/>
              </a:rPr>
              <a:t>Intersection or 45°-Line and aggregate demand</a:t>
            </a:r>
            <a:endParaRPr lang="en-US" sz="1400" dirty="0">
              <a:latin typeface="Arial" panose="020B0604020202020204" pitchFamily="34" charset="0"/>
              <a:cs typeface="Arial" panose="020B0604020202020204" pitchFamily="34" charset="0"/>
            </a:endParaRPr>
          </a:p>
        </p:txBody>
      </p:sp>
      <p:sp>
        <p:nvSpPr>
          <p:cNvPr id="47" name="TextBox 14"/>
          <p:cNvSpPr txBox="1"/>
          <p:nvPr/>
        </p:nvSpPr>
        <p:spPr>
          <a:xfrm>
            <a:off x="3408277" y="5873938"/>
            <a:ext cx="3934090" cy="307777"/>
          </a:xfrm>
          <a:prstGeom prst="rect">
            <a:avLst/>
          </a:prstGeom>
          <a:noFill/>
        </p:spPr>
        <p:txBody>
          <a:bodyPr wrap="none" rtlCol="0">
            <a:spAutoFit/>
          </a:bodyPr>
          <a:lstStyle/>
          <a:p>
            <a:r>
              <a:rPr lang="de-DE" sz="1400">
                <a:latin typeface="Arial" panose="020B0604020202020204" pitchFamily="34" charset="0"/>
                <a:cs typeface="Arial" panose="020B0604020202020204" pitchFamily="34" charset="0"/>
              </a:rPr>
              <a:t>Intersection or 45°-Line and aggregate demand</a:t>
            </a:r>
            <a:endParaRPr lang="en-US" sz="1400" dirty="0">
              <a:latin typeface="Arial" panose="020B0604020202020204" pitchFamily="34" charset="0"/>
              <a:cs typeface="Arial" panose="020B0604020202020204" pitchFamily="34" charset="0"/>
            </a:endParaRPr>
          </a:p>
        </p:txBody>
      </p:sp>
      <p:sp>
        <p:nvSpPr>
          <p:cNvPr id="35" name="Rechteck 34">
            <a:extLst>
              <a:ext uri="{FF2B5EF4-FFF2-40B4-BE49-F238E27FC236}">
                <a16:creationId xmlns:a16="http://schemas.microsoft.com/office/drawing/2014/main" id="{77EAEDD0-9FA0-46B8-ADE0-9EC314DE131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22143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0"/>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3"/>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40"/>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9"/>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3"/>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46"/>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7"/>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33"/>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47"/>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38"/>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32"/>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7" grpId="0"/>
      <p:bldP spid="18" grpId="0"/>
      <p:bldP spid="20" grpId="0"/>
      <p:bldP spid="23" grpId="0"/>
      <p:bldP spid="25" grpId="0" animBg="1"/>
      <p:bldP spid="27" grpId="0"/>
      <p:bldP spid="22" grpId="0" animBg="1"/>
      <p:bldP spid="28" grpId="0"/>
      <p:bldP spid="29" grpId="0" animBg="1"/>
      <p:bldP spid="30" grpId="0" animBg="1"/>
      <p:bldP spid="31" grpId="0"/>
      <p:bldP spid="37" grpId="0"/>
      <p:bldP spid="38" grpId="0"/>
      <p:bldP spid="39" grpId="0"/>
      <p:bldP spid="43" grpId="0" animBg="1"/>
      <p:bldP spid="44" grpId="0"/>
      <p:bldP spid="46" grpId="0"/>
      <p:bldP spid="4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1471790" y="1483414"/>
            <a:ext cx="6999223" cy="4146761"/>
            <a:chOff x="1187624" y="908720"/>
            <a:chExt cx="4536504" cy="4608512"/>
          </a:xfrm>
        </p:grpSpPr>
        <p:cxnSp>
          <p:nvCxnSpPr>
            <p:cNvPr id="9" name="Straight Arrow Connector 8"/>
            <p:cNvCxnSpPr/>
            <p:nvPr/>
          </p:nvCxnSpPr>
          <p:spPr>
            <a:xfrm>
              <a:off x="1187624" y="5517232"/>
              <a:ext cx="4536504"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1187624" y="908720"/>
              <a:ext cx="0" cy="460851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11" name="Straight Connector 10"/>
          <p:cNvCxnSpPr/>
          <p:nvPr/>
        </p:nvCxnSpPr>
        <p:spPr>
          <a:xfrm flipV="1">
            <a:off x="1471791" y="1875360"/>
            <a:ext cx="5291272" cy="1959731"/>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2" name="TextBox 13"/>
          <p:cNvSpPr txBox="1"/>
          <p:nvPr/>
        </p:nvSpPr>
        <p:spPr>
          <a:xfrm>
            <a:off x="7233448" y="5712498"/>
            <a:ext cx="1572866" cy="343620"/>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Einkommen</a:t>
            </a:r>
            <a:r>
              <a:rPr lang="en-US" sz="1633" dirty="0">
                <a:latin typeface="Arial" panose="020B0604020202020204" pitchFamily="34" charset="0"/>
                <a:cs typeface="Arial" panose="020B0604020202020204" pitchFamily="34" charset="0"/>
              </a:rPr>
              <a:t>(</a:t>
            </a:r>
            <a:r>
              <a:rPr lang="en-US" sz="1633" i="1" dirty="0">
                <a:latin typeface="Arial" panose="020B0604020202020204" pitchFamily="34" charset="0"/>
                <a:cs typeface="Arial" panose="020B0604020202020204" pitchFamily="34" charset="0"/>
              </a:rPr>
              <a:t>Y</a:t>
            </a:r>
            <a:r>
              <a:rPr lang="en-US" sz="1633" dirty="0">
                <a:latin typeface="Arial" panose="020B0604020202020204" pitchFamily="34" charset="0"/>
                <a:cs typeface="Arial" panose="020B0604020202020204" pitchFamily="34" charset="0"/>
              </a:rPr>
              <a:t>)</a:t>
            </a:r>
          </a:p>
        </p:txBody>
      </p:sp>
      <p:cxnSp>
        <p:nvCxnSpPr>
          <p:cNvPr id="14" name="Straight Connector 23"/>
          <p:cNvCxnSpPr/>
          <p:nvPr/>
        </p:nvCxnSpPr>
        <p:spPr>
          <a:xfrm flipV="1">
            <a:off x="1471790" y="1156792"/>
            <a:ext cx="4572705" cy="450738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6" name="TextBox 31"/>
          <p:cNvSpPr txBox="1"/>
          <p:nvPr/>
        </p:nvSpPr>
        <p:spPr>
          <a:xfrm>
            <a:off x="2716756" y="886385"/>
            <a:ext cx="2682530" cy="369332"/>
          </a:xfrm>
          <a:prstGeom prst="rect">
            <a:avLst/>
          </a:prstGeom>
          <a:noFill/>
        </p:spPr>
        <p:txBody>
          <a:bodyPr wrap="square" rtlCol="0">
            <a:spAutoFit/>
          </a:bodyPr>
          <a:lstStyle/>
          <a:p>
            <a:r>
              <a:rPr lang="en-US" sz="1633">
                <a:latin typeface="Arial" panose="020B0604020202020204" pitchFamily="34" charset="0"/>
                <a:cs typeface="Arial" panose="020B0604020202020204" pitchFamily="34" charset="0"/>
              </a:rPr>
              <a:t>Equilibrium </a:t>
            </a:r>
            <a:r>
              <a:rPr lang="de-DE" dirty="0">
                <a:solidFill>
                  <a:srgbClr val="000000"/>
                </a:solidFill>
              </a:rPr>
              <a:t>Y</a:t>
            </a:r>
            <a:r>
              <a:rPr lang="de-DE" baseline="30000" dirty="0">
                <a:solidFill>
                  <a:srgbClr val="000000"/>
                </a:solidFill>
              </a:rPr>
              <a:t>D</a:t>
            </a:r>
            <a:r>
              <a:rPr lang="en-US" sz="1633" i="1" dirty="0">
                <a:latin typeface="Arial" panose="020B0604020202020204" pitchFamily="34" charset="0"/>
                <a:cs typeface="Arial" panose="020B0604020202020204" pitchFamily="34" charset="0"/>
              </a:rPr>
              <a:t>=Y=</a:t>
            </a:r>
            <a:r>
              <a:rPr lang="de-DE" sz="1600" dirty="0">
                <a:solidFill>
                  <a:srgbClr val="000000"/>
                </a:solidFill>
              </a:rPr>
              <a:t>Y</a:t>
            </a:r>
            <a:r>
              <a:rPr lang="de-DE" sz="1600" baseline="30000" dirty="0">
                <a:solidFill>
                  <a:srgbClr val="000000"/>
                </a:solidFill>
              </a:rPr>
              <a:t>*</a:t>
            </a:r>
            <a:endParaRPr lang="de-DE" sz="1600" dirty="0"/>
          </a:p>
        </p:txBody>
      </p:sp>
      <p:sp>
        <p:nvSpPr>
          <p:cNvPr id="17" name="TextBox 35"/>
          <p:cNvSpPr txBox="1"/>
          <p:nvPr/>
        </p:nvSpPr>
        <p:spPr>
          <a:xfrm>
            <a:off x="7721564" y="2164443"/>
            <a:ext cx="2754280" cy="369332"/>
          </a:xfrm>
          <a:prstGeom prst="rect">
            <a:avLst/>
          </a:prstGeom>
          <a:noFill/>
        </p:spPr>
        <p:txBody>
          <a:bodyPr wrap="none" rtlCol="0">
            <a:spAutoFit/>
          </a:bodyPr>
          <a:lstStyle/>
          <a:p>
            <a:r>
              <a:rPr lang="en-US" sz="1633">
                <a:latin typeface="Arial" panose="020B0604020202020204" pitchFamily="34" charset="0"/>
                <a:cs typeface="Arial" panose="020B0604020202020204" pitchFamily="34" charset="0"/>
              </a:rPr>
              <a:t>Expenditure(</a:t>
            </a:r>
            <a:r>
              <a:rPr lang="de-DE" dirty="0">
                <a:solidFill>
                  <a:srgbClr val="000000"/>
                </a:solidFill>
              </a:rPr>
              <a:t>Y</a:t>
            </a:r>
            <a:r>
              <a:rPr lang="de-DE" baseline="30000" dirty="0">
                <a:solidFill>
                  <a:srgbClr val="000000"/>
                </a:solidFill>
              </a:rPr>
              <a:t>D</a:t>
            </a:r>
            <a:r>
              <a:rPr lang="en-US" sz="1633" dirty="0">
                <a:latin typeface="Arial" panose="020B0604020202020204" pitchFamily="34" charset="0"/>
                <a:cs typeface="Arial" panose="020B0604020202020204" pitchFamily="34" charset="0"/>
              </a:rPr>
              <a:t>) </a:t>
            </a:r>
            <a:r>
              <a:rPr lang="en-US" sz="1633">
                <a:latin typeface="Arial" panose="020B0604020202020204" pitchFamily="34" charset="0"/>
                <a:cs typeface="Arial" panose="020B0604020202020204" pitchFamily="34" charset="0"/>
              </a:rPr>
              <a:t>= Demand</a:t>
            </a:r>
            <a:endParaRPr lang="en-US" sz="1633" dirty="0">
              <a:latin typeface="Arial" panose="020B0604020202020204" pitchFamily="34" charset="0"/>
              <a:cs typeface="Arial" panose="020B0604020202020204" pitchFamily="34" charset="0"/>
            </a:endParaRPr>
          </a:p>
        </p:txBody>
      </p:sp>
      <p:cxnSp>
        <p:nvCxnSpPr>
          <p:cNvPr id="18" name="Straight Arrow Connector 37"/>
          <p:cNvCxnSpPr/>
          <p:nvPr/>
        </p:nvCxnSpPr>
        <p:spPr>
          <a:xfrm flipH="1" flipV="1">
            <a:off x="6561822" y="2050388"/>
            <a:ext cx="1173617" cy="27207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0" name="TextBox 11"/>
              <p:cNvSpPr txBox="1"/>
              <p:nvPr/>
            </p:nvSpPr>
            <p:spPr>
              <a:xfrm>
                <a:off x="2040455" y="5722139"/>
                <a:ext cx="421910"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633" i="1">
                              <a:latin typeface="Cambria Math" panose="02040503050406030204" pitchFamily="18" charset="0"/>
                            </a:rPr>
                          </m:ctrlPr>
                        </m:sSubPr>
                        <m:e>
                          <m:r>
                            <a:rPr lang="de-DE" sz="1633" i="1">
                              <a:latin typeface="Cambria Math"/>
                            </a:rPr>
                            <m:t>𝑌</m:t>
                          </m:r>
                        </m:e>
                        <m:sub>
                          <m:r>
                            <a:rPr lang="de-DE" sz="1633" i="1">
                              <a:latin typeface="Cambria Math"/>
                            </a:rPr>
                            <m:t>0</m:t>
                          </m:r>
                        </m:sub>
                      </m:sSub>
                    </m:oMath>
                  </m:oMathPara>
                </a14:m>
                <a:endParaRPr lang="en-US" sz="1633" dirty="0"/>
              </a:p>
            </p:txBody>
          </p:sp>
        </mc:Choice>
        <mc:Fallback xmlns="">
          <p:sp>
            <p:nvSpPr>
              <p:cNvPr id="20" name="TextBox 11"/>
              <p:cNvSpPr txBox="1">
                <a:spLocks noRot="1" noChangeAspect="1" noMove="1" noResize="1" noEditPoints="1" noAdjustHandles="1" noChangeArrowheads="1" noChangeShapeType="1" noTextEdit="1"/>
              </p:cNvSpPr>
              <p:nvPr/>
            </p:nvSpPr>
            <p:spPr>
              <a:xfrm>
                <a:off x="2040455" y="5722139"/>
                <a:ext cx="421910" cy="343620"/>
              </a:xfrm>
              <a:prstGeom prst="rect">
                <a:avLst/>
              </a:prstGeom>
              <a:blipFill>
                <a:blip r:embed="rId3"/>
                <a:stretch>
                  <a:fillRect/>
                </a:stretch>
              </a:blipFill>
            </p:spPr>
            <p:txBody>
              <a:bodyPr/>
              <a:lstStyle/>
              <a:p>
                <a:r>
                  <a:rPr lang="de-DE">
                    <a:noFill/>
                  </a:rPr>
                  <a:t> </a:t>
                </a:r>
              </a:p>
            </p:txBody>
          </p:sp>
        </mc:Fallback>
      </mc:AlternateContent>
      <p:cxnSp>
        <p:nvCxnSpPr>
          <p:cNvPr id="21" name="Straight Connector 15"/>
          <p:cNvCxnSpPr/>
          <p:nvPr/>
        </p:nvCxnSpPr>
        <p:spPr>
          <a:xfrm flipV="1">
            <a:off x="2255683" y="4880280"/>
            <a:ext cx="0" cy="783892"/>
          </a:xfrm>
          <a:prstGeom prst="line">
            <a:avLst/>
          </a:prstGeom>
          <a:ln w="25400">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8"/>
          <p:cNvCxnSpPr/>
          <p:nvPr/>
        </p:nvCxnSpPr>
        <p:spPr>
          <a:xfrm flipV="1">
            <a:off x="2255683" y="3573793"/>
            <a:ext cx="0" cy="1306487"/>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23" name="Right Brace 29"/>
          <p:cNvSpPr/>
          <p:nvPr/>
        </p:nvSpPr>
        <p:spPr>
          <a:xfrm rot="10800000">
            <a:off x="968761" y="3594833"/>
            <a:ext cx="1270198" cy="1306487"/>
          </a:xfrm>
          <a:prstGeom prst="rightBrace">
            <a:avLst>
              <a:gd name="adj1" fmla="val 8333"/>
              <a:gd name="adj2" fmla="val 48897"/>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sp>
        <p:nvSpPr>
          <p:cNvPr id="24" name="TextBox 34"/>
          <p:cNvSpPr txBox="1"/>
          <p:nvPr/>
        </p:nvSpPr>
        <p:spPr>
          <a:xfrm>
            <a:off x="-3883" y="4235210"/>
            <a:ext cx="1584233" cy="523220"/>
          </a:xfrm>
          <a:prstGeom prst="rect">
            <a:avLst/>
          </a:prstGeom>
          <a:noFill/>
        </p:spPr>
        <p:txBody>
          <a:bodyPr wrap="square" rtlCol="0">
            <a:spAutoFit/>
          </a:bodyPr>
          <a:lstStyle/>
          <a:p>
            <a:r>
              <a:rPr lang="en-US" sz="1400">
                <a:latin typeface="Arial" panose="020B0604020202020204" pitchFamily="34" charset="0"/>
                <a:cs typeface="Arial" panose="020B0604020202020204" pitchFamily="34" charset="0"/>
              </a:rPr>
              <a:t>Iinventory has to decrease</a:t>
            </a:r>
            <a:endParaRPr lang="en-US" sz="1400" dirty="0">
              <a:latin typeface="Arial" panose="020B0604020202020204" pitchFamily="34" charset="0"/>
              <a:cs typeface="Arial" panose="020B0604020202020204" pitchFamily="34" charset="0"/>
            </a:endParaRPr>
          </a:p>
        </p:txBody>
      </p:sp>
      <p:cxnSp>
        <p:nvCxnSpPr>
          <p:cNvPr id="30" name="Straight Arrow Connector 45"/>
          <p:cNvCxnSpPr>
            <a:stCxn id="16" idx="2"/>
          </p:cNvCxnSpPr>
          <p:nvPr/>
        </p:nvCxnSpPr>
        <p:spPr>
          <a:xfrm>
            <a:off x="4058021" y="1255717"/>
            <a:ext cx="366734" cy="138710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2"/>
          <p:cNvSpPr txBox="1"/>
          <p:nvPr/>
        </p:nvSpPr>
        <p:spPr>
          <a:xfrm>
            <a:off x="4020177" y="3174145"/>
            <a:ext cx="493853" cy="343620"/>
          </a:xfrm>
          <a:prstGeom prst="rect">
            <a:avLst/>
          </a:prstGeom>
          <a:noFill/>
        </p:spPr>
        <p:txBody>
          <a:bodyPr wrap="none" rtlCol="0">
            <a:spAutoFit/>
          </a:bodyPr>
          <a:lstStyle/>
          <a:p>
            <a:r>
              <a:rPr lang="en-US" sz="1633" dirty="0"/>
              <a:t>Etc.</a:t>
            </a:r>
          </a:p>
        </p:txBody>
      </p:sp>
      <p:sp>
        <p:nvSpPr>
          <p:cNvPr id="34" name="Right Brace 32"/>
          <p:cNvSpPr/>
          <p:nvPr/>
        </p:nvSpPr>
        <p:spPr>
          <a:xfrm>
            <a:off x="5810788" y="1429678"/>
            <a:ext cx="233707" cy="772304"/>
          </a:xfrm>
          <a:prstGeom prst="rightBrace">
            <a:avLst>
              <a:gd name="adj1" fmla="val 8333"/>
              <a:gd name="adj2" fmla="val 48897"/>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33"/>
          </a:p>
        </p:txBody>
      </p:sp>
      <p:sp>
        <p:nvSpPr>
          <p:cNvPr id="67" name="Title 1"/>
          <p:cNvSpPr txBox="1">
            <a:spLocks/>
          </p:cNvSpPr>
          <p:nvPr/>
        </p:nvSpPr>
        <p:spPr>
          <a:xfrm>
            <a:off x="1784593" y="32134"/>
            <a:ext cx="7465744" cy="640552"/>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903">
                <a:solidFill>
                  <a:sysClr val="windowText" lastClr="000000"/>
                </a:solidFill>
              </a:rPr>
              <a:t>Adaption process</a:t>
            </a:r>
            <a:endParaRPr lang="en-US" sz="2903" dirty="0">
              <a:solidFill>
                <a:sysClr val="windowText" lastClr="000000"/>
              </a:solidFill>
            </a:endParaRPr>
          </a:p>
        </p:txBody>
      </p:sp>
      <p:sp>
        <p:nvSpPr>
          <p:cNvPr id="68" name="Textfeld 67"/>
          <p:cNvSpPr txBox="1"/>
          <p:nvPr/>
        </p:nvSpPr>
        <p:spPr>
          <a:xfrm>
            <a:off x="5801909" y="878716"/>
            <a:ext cx="598241" cy="369332"/>
          </a:xfrm>
          <a:prstGeom prst="rect">
            <a:avLst/>
          </a:prstGeom>
          <a:noFill/>
        </p:spPr>
        <p:txBody>
          <a:bodyPr wrap="none" rtlCol="0">
            <a:spAutoFit/>
          </a:bodyPr>
          <a:lstStyle/>
          <a:p>
            <a:r>
              <a:rPr lang="de-DE" sz="1633" dirty="0"/>
              <a:t>Y=</a:t>
            </a:r>
            <a:r>
              <a:rPr lang="de-DE" dirty="0">
                <a:solidFill>
                  <a:srgbClr val="000000"/>
                </a:solidFill>
              </a:rPr>
              <a:t>Y</a:t>
            </a:r>
            <a:r>
              <a:rPr lang="de-DE" baseline="30000" dirty="0">
                <a:solidFill>
                  <a:srgbClr val="000000"/>
                </a:solidFill>
              </a:rPr>
              <a:t>D</a:t>
            </a:r>
            <a:endParaRPr lang="de-DE" sz="1633" dirty="0"/>
          </a:p>
        </p:txBody>
      </p:sp>
      <p:sp>
        <p:nvSpPr>
          <p:cNvPr id="37" name="TextBox 14"/>
          <p:cNvSpPr txBox="1"/>
          <p:nvPr/>
        </p:nvSpPr>
        <p:spPr>
          <a:xfrm>
            <a:off x="17061" y="3572358"/>
            <a:ext cx="1650536" cy="523220"/>
          </a:xfrm>
          <a:prstGeom prst="rect">
            <a:avLst/>
          </a:prstGeom>
          <a:noFill/>
        </p:spPr>
        <p:txBody>
          <a:bodyPr wrap="square" rtlCol="0">
            <a:spAutoFit/>
          </a:bodyPr>
          <a:lstStyle/>
          <a:p>
            <a:r>
              <a:rPr lang="de-DE" sz="1400">
                <a:latin typeface="Arial" panose="020B0604020202020204" pitchFamily="34" charset="0"/>
                <a:cs typeface="Arial" panose="020B0604020202020204" pitchFamily="34" charset="0"/>
              </a:rPr>
              <a:t>Demand larger than Production</a:t>
            </a:r>
            <a:endParaRPr lang="en-US" sz="1400" dirty="0">
              <a:latin typeface="Arial" panose="020B0604020202020204" pitchFamily="34" charset="0"/>
              <a:cs typeface="Arial" panose="020B0604020202020204" pitchFamily="34" charset="0"/>
            </a:endParaRPr>
          </a:p>
        </p:txBody>
      </p:sp>
      <p:cxnSp>
        <p:nvCxnSpPr>
          <p:cNvPr id="41" name="Straight Connector 42"/>
          <p:cNvCxnSpPr/>
          <p:nvPr/>
        </p:nvCxnSpPr>
        <p:spPr>
          <a:xfrm flipV="1">
            <a:off x="4422255" y="2762068"/>
            <a:ext cx="7685" cy="2822285"/>
          </a:xfrm>
          <a:prstGeom prst="line">
            <a:avLst/>
          </a:prstGeom>
          <a:ln w="25400">
            <a:solidFill>
              <a:schemeClr val="tx1"/>
            </a:solidFill>
            <a:prstDash val="sysDot"/>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2"/>
          <p:cNvCxnSpPr/>
          <p:nvPr/>
        </p:nvCxnSpPr>
        <p:spPr>
          <a:xfrm flipH="1">
            <a:off x="1471789" y="2725144"/>
            <a:ext cx="2932775" cy="26427"/>
          </a:xfrm>
          <a:prstGeom prst="line">
            <a:avLst/>
          </a:prstGeom>
          <a:ln w="25400">
            <a:solidFill>
              <a:schemeClr val="tx1"/>
            </a:solidFill>
            <a:prstDash val="sysDot"/>
            <a:tailEnd type="none"/>
          </a:ln>
        </p:spPr>
        <p:style>
          <a:lnRef idx="1">
            <a:schemeClr val="accent1"/>
          </a:lnRef>
          <a:fillRef idx="0">
            <a:schemeClr val="accent1"/>
          </a:fillRef>
          <a:effectRef idx="0">
            <a:schemeClr val="accent1"/>
          </a:effectRef>
          <a:fontRef idx="minor">
            <a:schemeClr val="tx1"/>
          </a:fontRef>
        </p:style>
      </p:cxnSp>
      <p:sp>
        <p:nvSpPr>
          <p:cNvPr id="49" name="Freihandform 48"/>
          <p:cNvSpPr/>
          <p:nvPr/>
        </p:nvSpPr>
        <p:spPr>
          <a:xfrm>
            <a:off x="1926907" y="5182207"/>
            <a:ext cx="286603" cy="477672"/>
          </a:xfrm>
          <a:custGeom>
            <a:avLst/>
            <a:gdLst>
              <a:gd name="connsiteX0" fmla="*/ 0 w 286603"/>
              <a:gd name="connsiteY0" fmla="*/ 0 h 477672"/>
              <a:gd name="connsiteX1" fmla="*/ 218364 w 286603"/>
              <a:gd name="connsiteY1" fmla="*/ 218364 h 477672"/>
              <a:gd name="connsiteX2" fmla="*/ 286603 w 286603"/>
              <a:gd name="connsiteY2" fmla="*/ 477672 h 477672"/>
              <a:gd name="connsiteX3" fmla="*/ 286603 w 286603"/>
              <a:gd name="connsiteY3" fmla="*/ 477672 h 477672"/>
            </a:gdLst>
            <a:ahLst/>
            <a:cxnLst>
              <a:cxn ang="0">
                <a:pos x="connsiteX0" y="connsiteY0"/>
              </a:cxn>
              <a:cxn ang="0">
                <a:pos x="connsiteX1" y="connsiteY1"/>
              </a:cxn>
              <a:cxn ang="0">
                <a:pos x="connsiteX2" y="connsiteY2"/>
              </a:cxn>
              <a:cxn ang="0">
                <a:pos x="connsiteX3" y="connsiteY3"/>
              </a:cxn>
            </a:cxnLst>
            <a:rect l="l" t="t" r="r" b="b"/>
            <a:pathLst>
              <a:path w="286603" h="477672">
                <a:moveTo>
                  <a:pt x="0" y="0"/>
                </a:moveTo>
                <a:cubicBezTo>
                  <a:pt x="85298" y="69376"/>
                  <a:pt x="170597" y="138752"/>
                  <a:pt x="218364" y="218364"/>
                </a:cubicBezTo>
                <a:cubicBezTo>
                  <a:pt x="266131" y="297976"/>
                  <a:pt x="286603" y="477672"/>
                  <a:pt x="286603" y="477672"/>
                </a:cubicBezTo>
                <a:lnTo>
                  <a:pt x="286603" y="477672"/>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0" name="Rechteck 49"/>
          <p:cNvSpPr/>
          <p:nvPr/>
        </p:nvSpPr>
        <p:spPr>
          <a:xfrm>
            <a:off x="1621374" y="5302930"/>
            <a:ext cx="534121" cy="369332"/>
          </a:xfrm>
          <a:prstGeom prst="rect">
            <a:avLst/>
          </a:prstGeom>
        </p:spPr>
        <p:txBody>
          <a:bodyPr wrap="none">
            <a:spAutoFit/>
          </a:bodyPr>
          <a:lstStyle/>
          <a:p>
            <a:r>
              <a:rPr lang="de-DE" dirty="0">
                <a:latin typeface="Arial" panose="020B0604020202020204" pitchFamily="34" charset="0"/>
                <a:cs typeface="Arial" panose="020B0604020202020204" pitchFamily="34" charset="0"/>
              </a:rPr>
              <a:t>45°</a:t>
            </a:r>
            <a:endParaRPr lang="de-DE" dirty="0"/>
          </a:p>
        </p:txBody>
      </p:sp>
      <p:cxnSp>
        <p:nvCxnSpPr>
          <p:cNvPr id="55" name="Straight Connector 43"/>
          <p:cNvCxnSpPr/>
          <p:nvPr/>
        </p:nvCxnSpPr>
        <p:spPr>
          <a:xfrm>
            <a:off x="5746187" y="1492434"/>
            <a:ext cx="2098" cy="762328"/>
          </a:xfrm>
          <a:prstGeom prst="line">
            <a:avLst/>
          </a:prstGeom>
          <a:ln w="317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72" name="Rechteck 71"/>
          <p:cNvSpPr/>
          <p:nvPr/>
        </p:nvSpPr>
        <p:spPr>
          <a:xfrm>
            <a:off x="4267103" y="5705951"/>
            <a:ext cx="373820" cy="369332"/>
          </a:xfrm>
          <a:prstGeom prst="rect">
            <a:avLst/>
          </a:prstGeom>
        </p:spPr>
        <p:txBody>
          <a:bodyPr wrap="none">
            <a:spAutoFit/>
          </a:bodyPr>
          <a:lstStyle/>
          <a:p>
            <a:r>
              <a:rPr lang="de-DE" dirty="0">
                <a:solidFill>
                  <a:srgbClr val="000000"/>
                </a:solidFill>
              </a:rPr>
              <a:t>Y</a:t>
            </a:r>
            <a:r>
              <a:rPr lang="de-DE" baseline="30000" dirty="0">
                <a:solidFill>
                  <a:srgbClr val="000000"/>
                </a:solidFill>
              </a:rPr>
              <a:t>*</a:t>
            </a:r>
            <a:endParaRPr lang="de-DE" dirty="0"/>
          </a:p>
        </p:txBody>
      </p:sp>
      <p:sp>
        <p:nvSpPr>
          <p:cNvPr id="73" name="Rechteck 72"/>
          <p:cNvSpPr/>
          <p:nvPr/>
        </p:nvSpPr>
        <p:spPr>
          <a:xfrm>
            <a:off x="1110405" y="2556675"/>
            <a:ext cx="373820" cy="369332"/>
          </a:xfrm>
          <a:prstGeom prst="rect">
            <a:avLst/>
          </a:prstGeom>
        </p:spPr>
        <p:txBody>
          <a:bodyPr wrap="none">
            <a:spAutoFit/>
          </a:bodyPr>
          <a:lstStyle/>
          <a:p>
            <a:r>
              <a:rPr lang="de-DE" dirty="0">
                <a:solidFill>
                  <a:srgbClr val="000000"/>
                </a:solidFill>
              </a:rPr>
              <a:t>Y</a:t>
            </a:r>
            <a:r>
              <a:rPr lang="de-DE" baseline="30000" dirty="0">
                <a:solidFill>
                  <a:srgbClr val="000000"/>
                </a:solidFill>
              </a:rPr>
              <a:t>*</a:t>
            </a:r>
            <a:endParaRPr lang="de-DE" dirty="0"/>
          </a:p>
        </p:txBody>
      </p:sp>
      <mc:AlternateContent xmlns:mc="http://schemas.openxmlformats.org/markup-compatibility/2006" xmlns:a14="http://schemas.microsoft.com/office/drawing/2010/main">
        <mc:Choice Requires="a14">
          <p:sp>
            <p:nvSpPr>
              <p:cNvPr id="75" name="TextBox 11"/>
              <p:cNvSpPr txBox="1"/>
              <p:nvPr/>
            </p:nvSpPr>
            <p:spPr>
              <a:xfrm>
                <a:off x="5831581" y="5681856"/>
                <a:ext cx="476412" cy="3436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633" i="1" smtClean="0">
                              <a:latin typeface="Cambria Math" panose="02040503050406030204" pitchFamily="18" charset="0"/>
                            </a:rPr>
                          </m:ctrlPr>
                        </m:sSubPr>
                        <m:e>
                          <m:r>
                            <a:rPr lang="de-DE" sz="1633" i="1">
                              <a:latin typeface="Cambria Math"/>
                            </a:rPr>
                            <m:t>𝑌</m:t>
                          </m:r>
                        </m:e>
                        <m:sub>
                          <m:r>
                            <a:rPr lang="de-DE" sz="1633" b="0" i="1" smtClean="0">
                              <a:latin typeface="Cambria Math" panose="02040503050406030204" pitchFamily="18" charset="0"/>
                            </a:rPr>
                            <m:t>0</m:t>
                          </m:r>
                        </m:sub>
                      </m:sSub>
                      <m:r>
                        <a:rPr lang="de-DE" sz="1633" b="0" i="1" smtClean="0">
                          <a:latin typeface="Cambria Math" panose="02040503050406030204" pitchFamily="18" charset="0"/>
                        </a:rPr>
                        <m:t>′</m:t>
                      </m:r>
                    </m:oMath>
                  </m:oMathPara>
                </a14:m>
                <a:endParaRPr lang="en-US" sz="1633" dirty="0"/>
              </a:p>
            </p:txBody>
          </p:sp>
        </mc:Choice>
        <mc:Fallback xmlns="">
          <p:sp>
            <p:nvSpPr>
              <p:cNvPr id="75" name="TextBox 11"/>
              <p:cNvSpPr txBox="1">
                <a:spLocks noRot="1" noChangeAspect="1" noMove="1" noResize="1" noEditPoints="1" noAdjustHandles="1" noChangeArrowheads="1" noChangeShapeType="1" noTextEdit="1"/>
              </p:cNvSpPr>
              <p:nvPr/>
            </p:nvSpPr>
            <p:spPr>
              <a:xfrm>
                <a:off x="5831581" y="5681856"/>
                <a:ext cx="476412" cy="343620"/>
              </a:xfrm>
              <a:prstGeom prst="rect">
                <a:avLst/>
              </a:prstGeom>
              <a:blipFill>
                <a:blip r:embed="rId4"/>
                <a:stretch>
                  <a:fillRect/>
                </a:stretch>
              </a:blipFill>
            </p:spPr>
            <p:txBody>
              <a:bodyPr/>
              <a:lstStyle/>
              <a:p>
                <a:r>
                  <a:rPr lang="de-DE">
                    <a:noFill/>
                  </a:rPr>
                  <a:t> </a:t>
                </a:r>
              </a:p>
            </p:txBody>
          </p:sp>
        </mc:Fallback>
      </mc:AlternateContent>
      <p:sp>
        <p:nvSpPr>
          <p:cNvPr id="81" name="TextBox 34"/>
          <p:cNvSpPr txBox="1"/>
          <p:nvPr/>
        </p:nvSpPr>
        <p:spPr>
          <a:xfrm>
            <a:off x="6147507" y="1365374"/>
            <a:ext cx="3134579" cy="307777"/>
          </a:xfrm>
          <a:prstGeom prst="rect">
            <a:avLst/>
          </a:prstGeom>
          <a:noFill/>
        </p:spPr>
        <p:txBody>
          <a:bodyPr wrap="square" rtlCol="0">
            <a:spAutoFit/>
          </a:bodyPr>
          <a:lstStyle/>
          <a:p>
            <a:r>
              <a:rPr lang="en-US" sz="1400">
                <a:latin typeface="Arial" panose="020B0604020202020204" pitchFamily="34" charset="0"/>
                <a:cs typeface="Arial" panose="020B0604020202020204" pitchFamily="34" charset="0"/>
              </a:rPr>
              <a:t>Production larger than demand</a:t>
            </a:r>
            <a:endParaRPr lang="en-US" sz="1400" dirty="0">
              <a:latin typeface="Arial" panose="020B0604020202020204" pitchFamily="34" charset="0"/>
              <a:cs typeface="Arial" panose="020B0604020202020204" pitchFamily="34" charset="0"/>
            </a:endParaRPr>
          </a:p>
        </p:txBody>
      </p:sp>
      <p:sp>
        <p:nvSpPr>
          <p:cNvPr id="83" name="TextBox 34"/>
          <p:cNvSpPr txBox="1"/>
          <p:nvPr/>
        </p:nvSpPr>
        <p:spPr>
          <a:xfrm>
            <a:off x="6069787" y="1600456"/>
            <a:ext cx="1556836" cy="307777"/>
          </a:xfrm>
          <a:prstGeom prst="rect">
            <a:avLst/>
          </a:prstGeom>
          <a:noFill/>
        </p:spPr>
        <p:txBody>
          <a:bodyPr wrap="none" rtlCol="0">
            <a:spAutoFit/>
          </a:bodyPr>
          <a:lstStyle/>
          <a:p>
            <a:r>
              <a:rPr lang="en-US" sz="1400">
                <a:latin typeface="Arial" panose="020B0604020202020204" pitchFamily="34" charset="0"/>
                <a:cs typeface="Arial" panose="020B0604020202020204" pitchFamily="34" charset="0"/>
              </a:rPr>
              <a:t>Inventory built-up</a:t>
            </a:r>
            <a:endParaRPr lang="en-US" sz="1400" dirty="0">
              <a:latin typeface="Arial" panose="020B0604020202020204" pitchFamily="34" charset="0"/>
              <a:cs typeface="Arial" panose="020B0604020202020204" pitchFamily="34" charset="0"/>
            </a:endParaRPr>
          </a:p>
        </p:txBody>
      </p:sp>
      <p:sp>
        <p:nvSpPr>
          <p:cNvPr id="53" name="Rechteck 52">
            <a:extLst>
              <a:ext uri="{FF2B5EF4-FFF2-40B4-BE49-F238E27FC236}">
                <a16:creationId xmlns:a16="http://schemas.microsoft.com/office/drawing/2014/main" id="{7E0E3CB3-881E-4CFA-80D6-F70BA648874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2" name="TextBox 14">
            <a:extLst>
              <a:ext uri="{FF2B5EF4-FFF2-40B4-BE49-F238E27FC236}">
                <a16:creationId xmlns:a16="http://schemas.microsoft.com/office/drawing/2014/main" id="{4CC65F43-EF73-9261-A36A-F83F59F758F2}"/>
              </a:ext>
            </a:extLst>
          </p:cNvPr>
          <p:cNvSpPr txBox="1"/>
          <p:nvPr/>
        </p:nvSpPr>
        <p:spPr>
          <a:xfrm>
            <a:off x="-48300" y="914083"/>
            <a:ext cx="1781257" cy="620619"/>
          </a:xfrm>
          <a:prstGeom prst="rect">
            <a:avLst/>
          </a:prstGeom>
          <a:noFill/>
        </p:spPr>
        <p:txBody>
          <a:bodyPr wrap="none" rtlCol="0">
            <a:spAutoFit/>
          </a:bodyPr>
          <a:lstStyle/>
          <a:p>
            <a:r>
              <a:rPr lang="en-US" sz="1633">
                <a:latin typeface="Arial" panose="020B0604020202020204" pitchFamily="34" charset="0"/>
                <a:cs typeface="Arial" panose="020B0604020202020204" pitchFamily="34" charset="0"/>
              </a:rPr>
              <a:t>Income(</a:t>
            </a:r>
            <a:r>
              <a:rPr lang="en-US" sz="1633" i="1" dirty="0">
                <a:latin typeface="Arial" panose="020B0604020202020204" pitchFamily="34" charset="0"/>
                <a:cs typeface="Arial" panose="020B0604020202020204" pitchFamily="34" charset="0"/>
              </a:rPr>
              <a:t>Y</a:t>
            </a:r>
            <a:r>
              <a:rPr lang="en-US" sz="1633" dirty="0">
                <a:latin typeface="Arial" panose="020B0604020202020204" pitchFamily="34" charset="0"/>
                <a:cs typeface="Arial" panose="020B0604020202020204" pitchFamily="34" charset="0"/>
              </a:rPr>
              <a:t>),</a:t>
            </a:r>
            <a:br>
              <a:rPr lang="en-US" sz="1633">
                <a:latin typeface="Arial" panose="020B0604020202020204" pitchFamily="34" charset="0"/>
                <a:cs typeface="Arial" panose="020B0604020202020204" pitchFamily="34" charset="0"/>
              </a:rPr>
            </a:br>
            <a:r>
              <a:rPr lang="en-US" sz="1633">
                <a:latin typeface="Arial" panose="020B0604020202020204" pitchFamily="34" charset="0"/>
                <a:cs typeface="Arial" panose="020B0604020202020204" pitchFamily="34" charset="0"/>
              </a:rPr>
              <a:t>Expenditure </a:t>
            </a:r>
            <a:r>
              <a:rPr lang="en-US" sz="1633" dirty="0">
                <a:latin typeface="Arial" panose="020B0604020202020204" pitchFamily="34" charset="0"/>
                <a:cs typeface="Arial" panose="020B0604020202020204" pitchFamily="34" charset="0"/>
              </a:rPr>
              <a:t>(</a:t>
            </a:r>
            <a:r>
              <a:rPr lang="de-DE" dirty="0">
                <a:solidFill>
                  <a:srgbClr val="000000"/>
                </a:solidFill>
              </a:rPr>
              <a:t>Y</a:t>
            </a:r>
            <a:r>
              <a:rPr lang="de-DE" baseline="30000" dirty="0">
                <a:solidFill>
                  <a:srgbClr val="000000"/>
                </a:solidFill>
              </a:rPr>
              <a:t>D</a:t>
            </a:r>
            <a:r>
              <a:rPr lang="en-US" sz="1633"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4178772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72"/>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7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83"/>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8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5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0" grpId="0"/>
      <p:bldP spid="23" grpId="0" animBg="1"/>
      <p:bldP spid="24" grpId="0"/>
      <p:bldP spid="33" grpId="0"/>
      <p:bldP spid="34" grpId="0" animBg="1"/>
      <p:bldP spid="37" grpId="0"/>
      <p:bldP spid="72" grpId="0"/>
      <p:bldP spid="73" grpId="0"/>
      <p:bldP spid="75" grpId="0"/>
      <p:bldP spid="81" grpId="0"/>
      <p:bldP spid="8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a:stretch>
            <a:fillRect/>
          </a:stretch>
        </p:blipFill>
        <p:spPr>
          <a:xfrm>
            <a:off x="6902935" y="912001"/>
            <a:ext cx="3327391" cy="2098816"/>
          </a:xfrm>
          <a:prstGeom prst="rect">
            <a:avLst/>
          </a:prstGeom>
        </p:spPr>
      </p:pic>
      <p:pic>
        <p:nvPicPr>
          <p:cNvPr id="2" name="Grafik 1"/>
          <p:cNvPicPr>
            <a:picLocks noChangeAspect="1"/>
          </p:cNvPicPr>
          <p:nvPr/>
        </p:nvPicPr>
        <p:blipFill>
          <a:blip r:embed="rId4"/>
          <a:stretch>
            <a:fillRect/>
          </a:stretch>
        </p:blipFill>
        <p:spPr>
          <a:xfrm>
            <a:off x="1345602" y="2879312"/>
            <a:ext cx="4426080" cy="2725148"/>
          </a:xfrm>
          <a:prstGeom prst="rect">
            <a:avLst/>
          </a:prstGeom>
        </p:spPr>
      </p:pic>
      <p:sp>
        <p:nvSpPr>
          <p:cNvPr id="7" name="Title 1"/>
          <p:cNvSpPr txBox="1">
            <a:spLocks/>
          </p:cNvSpPr>
          <p:nvPr/>
        </p:nvSpPr>
        <p:spPr>
          <a:xfrm>
            <a:off x="0" y="97458"/>
            <a:ext cx="12094029" cy="640552"/>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000">
                <a:latin typeface="Arial" panose="020B0604020202020204" pitchFamily="34" charset="0"/>
                <a:cs typeface="Arial" panose="020B0604020202020204" pitchFamily="34" charset="0"/>
              </a:rPr>
              <a:t>Scrappage Allowance 2009 (Germany): Increase of government expenditure 5 Bil. </a:t>
            </a:r>
            <a:r>
              <a:rPr lang="en-US" sz="2000" dirty="0">
                <a:latin typeface="Arial" panose="020B0604020202020204" pitchFamily="34" charset="0"/>
                <a:cs typeface="Arial" panose="020B0604020202020204" pitchFamily="34" charset="0"/>
              </a:rPr>
              <a:t>€</a:t>
            </a:r>
          </a:p>
        </p:txBody>
      </p:sp>
      <p:sp>
        <p:nvSpPr>
          <p:cNvPr id="15" name="Text Box 6"/>
          <p:cNvSpPr txBox="1">
            <a:spLocks noChangeArrowheads="1"/>
          </p:cNvSpPr>
          <p:nvPr/>
        </p:nvSpPr>
        <p:spPr bwMode="auto">
          <a:xfrm>
            <a:off x="6420011" y="3199062"/>
            <a:ext cx="1401346" cy="31579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52"/>
              <a:t>Source: </a:t>
            </a:r>
            <a:r>
              <a:rPr lang="de-DE" sz="1452" dirty="0" err="1"/>
              <a:t>Destatis</a:t>
            </a:r>
            <a:endParaRPr lang="de-DE" sz="1452" dirty="0"/>
          </a:p>
        </p:txBody>
      </p:sp>
      <p:sp>
        <p:nvSpPr>
          <p:cNvPr id="17" name="TextBox 9"/>
          <p:cNvSpPr txBox="1"/>
          <p:nvPr/>
        </p:nvSpPr>
        <p:spPr>
          <a:xfrm>
            <a:off x="7061537" y="566200"/>
            <a:ext cx="2258952" cy="343620"/>
          </a:xfrm>
          <a:prstGeom prst="rect">
            <a:avLst/>
          </a:prstGeom>
          <a:noFill/>
        </p:spPr>
        <p:txBody>
          <a:bodyPr wrap="none" rtlCol="0">
            <a:spAutoFit/>
          </a:bodyPr>
          <a:lstStyle/>
          <a:p>
            <a:r>
              <a:rPr lang="de-DE" sz="1633">
                <a:latin typeface="Arial" panose="020B0604020202020204" pitchFamily="34" charset="0"/>
                <a:cs typeface="Arial" panose="020B0604020202020204" pitchFamily="34" charset="0"/>
              </a:rPr>
              <a:t>Real economic growth</a:t>
            </a:r>
            <a:endParaRPr lang="en-US" sz="1633" dirty="0">
              <a:latin typeface="Arial" panose="020B0604020202020204" pitchFamily="34" charset="0"/>
              <a:cs typeface="Arial" panose="020B0604020202020204" pitchFamily="34" charset="0"/>
            </a:endParaRPr>
          </a:p>
        </p:txBody>
      </p:sp>
      <mc:AlternateContent xmlns:mc="http://schemas.openxmlformats.org/markup-compatibility/2006" xmlns:p14="http://schemas.microsoft.com/office/powerpoint/2010/main">
        <mc:Choice Requires="p14">
          <p:contentPart p14:bwMode="auto" r:id="rId5">
            <p14:nvContentPartPr>
              <p14:cNvPr id="2065" name="Freihand 2064"/>
              <p14:cNvContentPartPr/>
              <p14:nvPr/>
            </p14:nvContentPartPr>
            <p14:xfrm>
              <a:off x="2165583" y="728592"/>
              <a:ext cx="3165120" cy="1420920"/>
            </p14:xfrm>
          </p:contentPart>
        </mc:Choice>
        <mc:Fallback xmlns="">
          <p:pic>
            <p:nvPicPr>
              <p:cNvPr id="2065" name="Freihand 2064"/>
              <p:cNvPicPr/>
              <p:nvPr/>
            </p:nvPicPr>
            <p:blipFill>
              <a:blip r:embed="rId11"/>
              <a:stretch>
                <a:fillRect/>
              </a:stretch>
            </p:blipFill>
            <p:spPr>
              <a:xfrm>
                <a:off x="2149383" y="713112"/>
                <a:ext cx="3197880" cy="1449360"/>
              </a:xfrm>
              <a:prstGeom prst="rect">
                <a:avLst/>
              </a:prstGeom>
            </p:spPr>
          </p:pic>
        </mc:Fallback>
      </mc:AlternateContent>
      <p:sp>
        <p:nvSpPr>
          <p:cNvPr id="22" name="Rechteck 21">
            <a:extLst>
              <a:ext uri="{FF2B5EF4-FFF2-40B4-BE49-F238E27FC236}">
                <a16:creationId xmlns:a16="http://schemas.microsoft.com/office/drawing/2014/main" id="{64B51B7E-C9AC-4C55-94E4-E4DCB6A250F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3" name="Textfeld 2">
            <a:extLst>
              <a:ext uri="{FF2B5EF4-FFF2-40B4-BE49-F238E27FC236}">
                <a16:creationId xmlns:a16="http://schemas.microsoft.com/office/drawing/2014/main" id="{B65FA3A5-EC0C-6718-FE82-1536480921EF}"/>
              </a:ext>
            </a:extLst>
          </p:cNvPr>
          <p:cNvSpPr txBox="1"/>
          <p:nvPr/>
        </p:nvSpPr>
        <p:spPr>
          <a:xfrm>
            <a:off x="2383972" y="2879311"/>
            <a:ext cx="2307771" cy="369332"/>
          </a:xfrm>
          <a:prstGeom prst="rect">
            <a:avLst/>
          </a:prstGeom>
          <a:solidFill>
            <a:schemeClr val="bg1"/>
          </a:solidFill>
        </p:spPr>
        <p:txBody>
          <a:bodyPr wrap="square" rtlCol="0">
            <a:spAutoFit/>
          </a:bodyPr>
          <a:lstStyle/>
          <a:p>
            <a:r>
              <a:rPr lang="de-DE"/>
              <a:t>Incoming orders</a:t>
            </a:r>
          </a:p>
        </p:txBody>
      </p:sp>
    </p:spTree>
    <p:extLst>
      <p:ext uri="{BB962C8B-B14F-4D97-AF65-F5344CB8AC3E}">
        <p14:creationId xmlns:p14="http://schemas.microsoft.com/office/powerpoint/2010/main" val="1449113068"/>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2630</Words>
  <Application>Microsoft Office PowerPoint</Application>
  <PresentationFormat>Breitbild</PresentationFormat>
  <Paragraphs>481</Paragraphs>
  <Slides>44</Slides>
  <Notes>38</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44</vt:i4>
      </vt:variant>
    </vt:vector>
  </HeadingPairs>
  <TitlesOfParts>
    <vt:vector size="52" baseType="lpstr">
      <vt:lpstr>Arial</vt:lpstr>
      <vt:lpstr>Arial Unicode MS</vt:lpstr>
      <vt:lpstr>Calibri</vt:lpstr>
      <vt:lpstr>Cambria Math</vt:lpstr>
      <vt:lpstr>Sparkasse Rg</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bjk</dc:creator>
  <cp:lastModifiedBy>Bernhard Köster</cp:lastModifiedBy>
  <cp:revision>196</cp:revision>
  <cp:lastPrinted>2022-03-02T20:18:27Z</cp:lastPrinted>
  <dcterms:created xsi:type="dcterms:W3CDTF">2022-03-01T20:52:11Z</dcterms:created>
  <dcterms:modified xsi:type="dcterms:W3CDTF">2023-11-13T19:50:04Z</dcterms:modified>
</cp:coreProperties>
</file>