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259" r:id="rId3"/>
    <p:sldId id="1260" r:id="rId4"/>
    <p:sldId id="1261" r:id="rId5"/>
    <p:sldId id="848" r:id="rId6"/>
    <p:sldId id="1257" r:id="rId7"/>
    <p:sldId id="850" r:id="rId8"/>
    <p:sldId id="1262" r:id="rId9"/>
    <p:sldId id="1263" r:id="rId10"/>
    <p:sldId id="1264" r:id="rId11"/>
    <p:sldId id="1265" r:id="rId12"/>
    <p:sldId id="1266" r:id="rId13"/>
    <p:sldId id="1267" r:id="rId14"/>
    <p:sldId id="1268" r:id="rId15"/>
    <p:sldId id="1269" r:id="rId16"/>
    <p:sldId id="1270" r:id="rId17"/>
    <p:sldId id="1271" r:id="rId18"/>
    <p:sldId id="1272" r:id="rId19"/>
    <p:sldId id="1273" r:id="rId20"/>
    <p:sldId id="1275" r:id="rId21"/>
    <p:sldId id="1276" r:id="rId22"/>
    <p:sldId id="1277" r:id="rId23"/>
    <p:sldId id="1278" r:id="rId24"/>
    <p:sldId id="1279" r:id="rId25"/>
    <p:sldId id="1280" r:id="rId26"/>
    <p:sldId id="1281" r:id="rId27"/>
    <p:sldId id="1282" r:id="rId28"/>
    <p:sldId id="1283" r:id="rId29"/>
    <p:sldId id="1285" r:id="rId30"/>
    <p:sldId id="1286" r:id="rId31"/>
    <p:sldId id="1288" r:id="rId32"/>
    <p:sldId id="1289" r:id="rId33"/>
    <p:sldId id="1290" r:id="rId34"/>
    <p:sldId id="1398" r:id="rId35"/>
    <p:sldId id="1400" r:id="rId36"/>
    <p:sldId id="1401" r:id="rId37"/>
    <p:sldId id="1402" r:id="rId38"/>
    <p:sldId id="1404" r:id="rId39"/>
    <p:sldId id="1405" r:id="rId40"/>
    <p:sldId id="1406" r:id="rId41"/>
    <p:sldId id="1407" r:id="rId42"/>
    <p:sldId id="1408" r:id="rId43"/>
    <p:sldId id="1409" r:id="rId44"/>
    <p:sldId id="1410"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93447" autoAdjust="0"/>
  </p:normalViewPr>
  <p:slideViewPr>
    <p:cSldViewPr snapToGrid="0">
      <p:cViewPr varScale="1">
        <p:scale>
          <a:sx n="55" d="100"/>
          <a:sy n="55" d="100"/>
        </p:scale>
        <p:origin x="7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25.10.2023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667485"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a:t>Money simplifies the process of echange, since suppliers and demanders do not meet physically in order to echange goods.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reduces transactions 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simplifies the division of labour in the production 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Standardization of general valuation </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Possibility to express with relative prices Die </a:t>
            </a:r>
            <a:r>
              <a:rPr lang="de-DE" sz="2540" dirty="0"/>
              <a:t>relativen </a:t>
            </a:r>
            <a:r>
              <a:rPr lang="de-DE" sz="2540"/>
              <a:t>Preisverhältnisse the exchange ratio between real goods.</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the basis of the national account system. Thus prices menasured in money are the weights of real goods in GDP. These prices are the outcome of an market process and represent therefore the information of the whole 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a:t>Speculative motive</a:t>
            </a:r>
            <a:endParaRPr lang="de-DE" sz="1800"/>
          </a:p>
          <a:p>
            <a:r>
              <a:rPr lang="de-DE" sz="1800"/>
              <a:t>The speculative motive is based on the general choice betweeen holding money and bonds. If interest rates are low, in general more poeple will expect that interest rates will rise in the future and thus bond prices will decline. Therefore in general agents will hold more money at low interest rates than at high interest rates since they wait for a situation where bond prices will rise again. Thus we obtain a negative dependence between money demand an interest rates.</a:t>
            </a:r>
          </a:p>
          <a:p>
            <a:endParaRPr lang="de-DE"/>
          </a:p>
          <a:p>
            <a:r>
              <a:rPr lang="de-DE" sz="1800" i="1" u="sng"/>
              <a:t>Another explaination </a:t>
            </a:r>
            <a:r>
              <a:rPr lang="de-DE" sz="1800"/>
              <a:t>for the negative dependence between money demand and interest rates are the classical opportunity costs of holding money, since money can be interpreted as an asset with interest rate zero and thus is less attractive compared to assets with a positive interest rate.</a:t>
            </a:r>
            <a:endParaRPr lang="de-DE" sz="1800" dirty="0"/>
          </a:p>
        </p:txBody>
      </p:sp>
    </p:spTree>
    <p:extLst>
      <p:ext uri="{BB962C8B-B14F-4D97-AF65-F5344CB8AC3E}">
        <p14:creationId xmlns:p14="http://schemas.microsoft.com/office/powerpoint/2010/main" val="96281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15</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a:t>Aug 2023</a:t>
            </a:r>
            <a:endParaRPr lang="de-DE" sz="2177" dirty="0"/>
          </a:p>
          <a:p>
            <a:endParaRPr lang="de-DE" sz="2177" dirty="0"/>
          </a:p>
          <a:p>
            <a:r>
              <a:rPr lang="de-DE" sz="2177" dirty="0"/>
              <a:t>M3</a:t>
            </a:r>
            <a:r>
              <a:rPr lang="de-DE" sz="2177"/>
              <a:t>: 15,94 Tri. </a:t>
            </a:r>
            <a:r>
              <a:rPr lang="de-DE" sz="2177" dirty="0"/>
              <a:t>Euro</a:t>
            </a:r>
          </a:p>
          <a:p>
            <a:endParaRPr lang="de-DE" sz="2177" dirty="0"/>
          </a:p>
          <a:p>
            <a:r>
              <a:rPr lang="de-DE" sz="2177" dirty="0"/>
              <a:t>M2</a:t>
            </a:r>
            <a:r>
              <a:rPr lang="de-DE" sz="2177"/>
              <a:t>:  15,06 Tri. </a:t>
            </a:r>
            <a:r>
              <a:rPr lang="de-DE" sz="2177" dirty="0"/>
              <a:t>Euro</a:t>
            </a:r>
          </a:p>
          <a:p>
            <a:endParaRPr lang="de-DE" sz="2177" dirty="0"/>
          </a:p>
          <a:p>
            <a:r>
              <a:rPr lang="de-DE" sz="2177" dirty="0"/>
              <a:t>M1</a:t>
            </a:r>
            <a:r>
              <a:rPr lang="de-DE" sz="2177"/>
              <a:t>:   10,06 Tri. </a:t>
            </a:r>
            <a:r>
              <a:rPr lang="de-DE" sz="2177" dirty="0"/>
              <a:t>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9E67100-F396-9BAA-5A0E-1548CCD35E77}"/>
              </a:ext>
            </a:extLst>
          </p:cNvPr>
          <p:cNvPicPr>
            <a:picLocks noChangeAspect="1"/>
          </p:cNvPicPr>
          <p:nvPr/>
        </p:nvPicPr>
        <p:blipFill>
          <a:blip r:embed="rId3"/>
          <a:stretch>
            <a:fillRect/>
          </a:stretch>
        </p:blipFill>
        <p:spPr>
          <a:xfrm>
            <a:off x="188536" y="926346"/>
            <a:ext cx="7826147" cy="4889992"/>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p:spTree>
    <p:extLst>
      <p:ext uri="{BB962C8B-B14F-4D97-AF65-F5344CB8AC3E}">
        <p14:creationId xmlns:p14="http://schemas.microsoft.com/office/powerpoint/2010/main" val="31977234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extLst>
              <p:ext uri="{D42A27DB-BD31-4B8C-83A1-F6EECF244321}">
                <p14:modId xmlns:p14="http://schemas.microsoft.com/office/powerpoint/2010/main" val="2941998761"/>
              </p:ext>
            </p:extLst>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Business cycle</a:t>
            </a:r>
            <a:endParaRPr lang="de-DE" sz="2400" b="1" dirty="0">
              <a:solidFill>
                <a:srgbClr val="000000"/>
              </a:solidFill>
              <a:latin typeface="Sparkasse Rg" pitchFamily="34" charset="0"/>
            </a:endParaRP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Expansion:	Increase of production; increasing 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falling unemployment; moderatly increasing prices</a:t>
            </a:r>
            <a:endParaRPr lang="de-DE" sz="2400" dirty="0">
              <a:solidFill>
                <a:srgbClr val="000000"/>
              </a:solidFill>
            </a:endParaRP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Peak:</a:t>
            </a:r>
            <a:r>
              <a:rPr lang="de-DE" sz="2400" dirty="0">
                <a:solidFill>
                  <a:srgbClr val="000000"/>
                </a:solidFill>
              </a:rPr>
              <a:t>		</a:t>
            </a:r>
            <a:r>
              <a:rPr lang="de-DE" sz="2400">
                <a:solidFill>
                  <a:srgbClr val="000000"/>
                </a:solidFill>
              </a:rPr>
              <a:t>	Full or Overutilization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increasing extra ours; increasing wages and prices;</a:t>
            </a:r>
          </a:p>
          <a:p>
            <a:pPr eaLnBrk="1" hangingPunct="1"/>
            <a:r>
              <a:rPr lang="de-DE" sz="2400">
                <a:solidFill>
                  <a:srgbClr val="000000"/>
                </a:solidFill>
              </a:rPr>
              <a:t>					beginning stagnation. Production cannot meet total demand any more</a:t>
            </a:r>
            <a:endParaRPr lang="de-DE" sz="2400" dirty="0">
              <a:solidFill>
                <a:srgbClr val="000000"/>
              </a:solidFill>
            </a:endParaRP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Recession:		falling production; increasing unemployment;</a:t>
            </a:r>
          </a:p>
          <a:p>
            <a:pPr eaLnBrk="1" hangingPunct="1"/>
            <a:r>
              <a:rPr lang="de-DE" sz="2400">
                <a:solidFill>
                  <a:srgbClr val="000000"/>
                </a:solidFill>
              </a:rPr>
              <a:t>					declining consumption</a:t>
            </a:r>
            <a:endParaRPr lang="de-DE" sz="2400" dirty="0">
              <a:solidFill>
                <a:srgbClr val="000000"/>
              </a:solidFill>
            </a:endParaRP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Trough:		Low level production, high unemployment</a:t>
            </a:r>
            <a:endParaRPr lang="de-DE" sz="2400" dirty="0">
              <a:solidFill>
                <a:srgbClr val="000000"/>
              </a:solidFill>
            </a:endParaRP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6232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p:spTree>
    <p:extLst>
      <p:ext uri="{BB962C8B-B14F-4D97-AF65-F5344CB8AC3E}">
        <p14:creationId xmlns:p14="http://schemas.microsoft.com/office/powerpoint/2010/main" val="302077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2" name="Grafik 1">
            <a:extLst>
              <a:ext uri="{FF2B5EF4-FFF2-40B4-BE49-F238E27FC236}">
                <a16:creationId xmlns:a16="http://schemas.microsoft.com/office/drawing/2014/main" id="{378A3B7F-F39A-54A4-D192-F5C2FDCD066A}"/>
              </a:ext>
            </a:extLst>
          </p:cNvPr>
          <p:cNvPicPr>
            <a:picLocks noChangeAspect="1"/>
          </p:cNvPicPr>
          <p:nvPr/>
        </p:nvPicPr>
        <p:blipFill>
          <a:blip r:embed="rId3"/>
          <a:stretch>
            <a:fillRect/>
          </a:stretch>
        </p:blipFill>
        <p:spPr>
          <a:xfrm>
            <a:off x="155531" y="575070"/>
            <a:ext cx="7258418" cy="4439990"/>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474580" cy="564050"/>
          </a:xfrm>
          <a:prstGeom prst="rect">
            <a:avLst/>
          </a:prstGeom>
          <a:noFill/>
          <a:ln>
            <a:noFill/>
          </a:ln>
        </p:spPr>
        <p:txBody>
          <a:bodyPr vert="horz" wrap="none" lIns="81646" tIns="40823" rIns="81646" bIns="40823" anchorCtr="0" compatLnSpc="0">
            <a:spAutoFit/>
          </a:bodyPr>
          <a:lstStyle/>
          <a:p>
            <a:r>
              <a:rPr lang="de-DE" sz="3266" b="1"/>
              <a:t>Stress indicators of the financial markets</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245613" y="160270"/>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94D5B8F-DDFD-03D5-B43D-DD70B5D6EDA8}"/>
              </a:ext>
            </a:extLst>
          </p:cNvPr>
          <p:cNvPicPr>
            <a:picLocks noChangeAspect="1"/>
          </p:cNvPicPr>
          <p:nvPr/>
        </p:nvPicPr>
        <p:blipFill>
          <a:blip r:embed="rId3"/>
          <a:stretch>
            <a:fillRect/>
          </a:stretch>
        </p:blipFill>
        <p:spPr>
          <a:xfrm>
            <a:off x="410056" y="919968"/>
            <a:ext cx="7801134" cy="4688980"/>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046456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1DD7F1E-30ED-9606-48AE-1CDD1ECA0CE4}"/>
              </a:ext>
            </a:extLst>
          </p:cNvPr>
          <p:cNvPicPr>
            <a:picLocks noChangeAspect="1"/>
          </p:cNvPicPr>
          <p:nvPr/>
        </p:nvPicPr>
        <p:blipFill>
          <a:blip r:embed="rId3"/>
          <a:stretch>
            <a:fillRect/>
          </a:stretch>
        </p:blipFill>
        <p:spPr>
          <a:xfrm>
            <a:off x="645215" y="786234"/>
            <a:ext cx="7529219" cy="5473164"/>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14D736B-D466-3BA4-DC50-41F4BA3A9F29}"/>
              </a:ext>
            </a:extLst>
          </p:cNvPr>
          <p:cNvPicPr>
            <a:picLocks noChangeAspect="1"/>
          </p:cNvPicPr>
          <p:nvPr/>
        </p:nvPicPr>
        <p:blipFill>
          <a:blip r:embed="rId4"/>
          <a:stretch>
            <a:fillRect/>
          </a:stretch>
        </p:blipFill>
        <p:spPr>
          <a:xfrm>
            <a:off x="848412" y="832264"/>
            <a:ext cx="7135647" cy="4903946"/>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21C5644-B1C4-A007-E009-6686B9BED218}"/>
              </a:ext>
            </a:extLst>
          </p:cNvPr>
          <p:cNvPicPr>
            <a:picLocks noChangeAspect="1"/>
          </p:cNvPicPr>
          <p:nvPr/>
        </p:nvPicPr>
        <p:blipFill>
          <a:blip r:embed="rId3"/>
          <a:stretch>
            <a:fillRect/>
          </a:stretch>
        </p:blipFill>
        <p:spPr>
          <a:xfrm>
            <a:off x="662779" y="797701"/>
            <a:ext cx="7387357" cy="5046917"/>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21685EB-A085-DB70-C327-47B5758D0804}"/>
              </a:ext>
            </a:extLst>
          </p:cNvPr>
          <p:cNvPicPr>
            <a:picLocks noChangeAspect="1"/>
          </p:cNvPicPr>
          <p:nvPr/>
        </p:nvPicPr>
        <p:blipFill>
          <a:blip r:embed="rId3"/>
          <a:stretch>
            <a:fillRect/>
          </a:stretch>
        </p:blipFill>
        <p:spPr>
          <a:xfrm>
            <a:off x="405354" y="692485"/>
            <a:ext cx="7521028" cy="4600629"/>
          </a:xfrm>
          <a:prstGeom prst="rect">
            <a:avLst/>
          </a:prstGeom>
        </p:spPr>
      </p:pic>
      <p:sp>
        <p:nvSpPr>
          <p:cNvPr id="117763" name="Rectangle 1"/>
          <p:cNvSpPr>
            <a:spLocks noChangeArrowheads="1"/>
          </p:cNvSpPr>
          <p:nvPr/>
        </p:nvSpPr>
        <p:spPr bwMode="auto">
          <a:xfrm>
            <a:off x="2450260" y="17180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Output gap (Germany)</a:t>
            </a:r>
            <a:endParaRPr lang="de-DE" sz="2400" b="1" dirty="0">
              <a:solidFill>
                <a:srgbClr val="000000"/>
              </a:solidFill>
              <a:latin typeface="Sparkasse Rg" pitchFamily="34" charset="0"/>
            </a:endParaRP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Out put gap = (GDP – Potential Output)/Potential Output </a:t>
            </a:r>
            <a:endParaRPr lang="de-DE" sz="2400" dirty="0">
              <a:solidFill>
                <a:srgbClr val="000000"/>
              </a:solidFill>
            </a:endParaRPr>
          </a:p>
          <a:p>
            <a:pPr eaLnBrk="1" hangingPunct="1"/>
            <a:endParaRPr lang="de-DE" sz="2400" dirty="0">
              <a:solidFill>
                <a:srgbClr val="000000"/>
              </a:solidFill>
            </a:endParaRPr>
          </a:p>
          <a:p>
            <a:pPr eaLnBrk="1" hangingPunct="1"/>
            <a:r>
              <a:rPr lang="de-DE" sz="1200">
                <a:solidFill>
                  <a:srgbClr val="000000"/>
                </a:solidFill>
              </a:rPr>
              <a:t>Source: </a:t>
            </a:r>
            <a:r>
              <a:rPr lang="de-DE" sz="1200" dirty="0">
                <a:solidFill>
                  <a:srgbClr val="000000"/>
                </a:solidFill>
              </a:rPr>
              <a:t>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3611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Germany in the long run</a:t>
            </a:r>
            <a:endParaRPr lang="en-US" sz="1814" dirty="0">
              <a:solidFill>
                <a:sysClr val="windowText" lastClr="000000"/>
              </a:solidFill>
            </a:endParaRPr>
          </a:p>
        </p:txBody>
      </p:sp>
      <p:sp>
        <p:nvSpPr>
          <p:cNvPr id="4" name="Textfeld 3"/>
          <p:cNvSpPr txBox="1"/>
          <p:nvPr/>
        </p:nvSpPr>
        <p:spPr>
          <a:xfrm>
            <a:off x="994803" y="6446501"/>
            <a:ext cx="4620176" cy="343620"/>
          </a:xfrm>
          <a:prstGeom prst="rect">
            <a:avLst/>
          </a:prstGeom>
          <a:noFill/>
        </p:spPr>
        <p:txBody>
          <a:bodyPr wrap="none" rtlCol="0">
            <a:spAutoFit/>
          </a:bodyPr>
          <a:lstStyle/>
          <a:p>
            <a:r>
              <a:rPr lang="de-DE" sz="1633"/>
              <a:t>Source: Destatis; </a:t>
            </a:r>
            <a:r>
              <a:rPr lang="en-US" sz="1633"/>
              <a:t>Price, season and calendar adjusted</a:t>
            </a:r>
            <a:endParaRPr lang="de-DE" sz="1633"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8528395" y="200745"/>
            <a:ext cx="2988691" cy="646331"/>
          </a:xfrm>
          <a:prstGeom prst="rect">
            <a:avLst/>
          </a:prstGeom>
          <a:noFill/>
        </p:spPr>
        <p:txBody>
          <a:bodyPr wrap="square" rtlCol="0">
            <a:spAutoFit/>
          </a:bodyPr>
          <a:lstStyle/>
          <a:p>
            <a:r>
              <a:rPr lang="de-DE"/>
              <a:t>Find economic historical events in the business cycle</a:t>
            </a:r>
            <a:endParaRPr lang="de-DE" dirty="0"/>
          </a:p>
        </p:txBody>
      </p:sp>
      <p:pic>
        <p:nvPicPr>
          <p:cNvPr id="8" name="Grafik 7">
            <a:extLst>
              <a:ext uri="{FF2B5EF4-FFF2-40B4-BE49-F238E27FC236}">
                <a16:creationId xmlns:a16="http://schemas.microsoft.com/office/drawing/2014/main" id="{03A352FD-D709-11B6-F84D-40FB5EE4D25D}"/>
              </a:ext>
            </a:extLst>
          </p:cNvPr>
          <p:cNvPicPr>
            <a:picLocks noChangeAspect="1"/>
          </p:cNvPicPr>
          <p:nvPr/>
        </p:nvPicPr>
        <p:blipFill>
          <a:blip r:embed="rId3"/>
          <a:stretch>
            <a:fillRect/>
          </a:stretch>
        </p:blipFill>
        <p:spPr>
          <a:xfrm>
            <a:off x="-1" y="720000"/>
            <a:ext cx="8385366" cy="5400000"/>
          </a:xfrm>
          <a:prstGeom prst="rect">
            <a:avLst/>
          </a:prstGeom>
        </p:spPr>
      </p:pic>
    </p:spTree>
    <p:extLst>
      <p:ext uri="{BB962C8B-B14F-4D97-AF65-F5344CB8AC3E}">
        <p14:creationId xmlns:p14="http://schemas.microsoft.com/office/powerpoint/2010/main" val="74825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Real GDP growth rate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0" y="6036923"/>
            <a:ext cx="357020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a:t>Source: Destatis; </a:t>
            </a:r>
            <a:r>
              <a:rPr lang="en-US" sz="1200"/>
              <a:t>Price, season and calendar adjusted</a:t>
            </a:r>
            <a:r>
              <a:rPr lang="de-DE" sz="1200"/>
              <a:t> </a:t>
            </a:r>
            <a:endParaRPr lang="de-DE" sz="1200" dirty="0"/>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396D071-83E6-7CB7-61F7-B8ACD4684600}"/>
              </a:ext>
            </a:extLst>
          </p:cNvPr>
          <p:cNvPicPr>
            <a:picLocks noChangeAspect="1"/>
          </p:cNvPicPr>
          <p:nvPr/>
        </p:nvPicPr>
        <p:blipFill>
          <a:blip r:embed="rId3"/>
          <a:stretch>
            <a:fillRect/>
          </a:stretch>
        </p:blipFill>
        <p:spPr>
          <a:xfrm>
            <a:off x="104317" y="493265"/>
            <a:ext cx="8313930" cy="5332500"/>
          </a:xfrm>
          <a:prstGeom prst="rect">
            <a:avLst/>
          </a:prstGeom>
        </p:spPr>
      </p:pic>
    </p:spTree>
    <p:extLst>
      <p:ext uri="{BB962C8B-B14F-4D97-AF65-F5344CB8AC3E}">
        <p14:creationId xmlns:p14="http://schemas.microsoft.com/office/powerpoint/2010/main" val="6163026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3438</Words>
  <Application>Microsoft Office PowerPoint</Application>
  <PresentationFormat>Breitbild</PresentationFormat>
  <Paragraphs>413</Paragraphs>
  <Slides>44</Slides>
  <Notes>44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192</cp:revision>
  <cp:lastPrinted>2022-03-02T20:18:27Z</cp:lastPrinted>
  <dcterms:created xsi:type="dcterms:W3CDTF">2022-03-01T20:52:11Z</dcterms:created>
  <dcterms:modified xsi:type="dcterms:W3CDTF">2023-10-25T16:55:07Z</dcterms:modified>
</cp:coreProperties>
</file>