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830" r:id="rId2"/>
    <p:sldId id="833" r:id="rId3"/>
    <p:sldId id="453" r:id="rId4"/>
    <p:sldId id="1203" r:id="rId5"/>
    <p:sldId id="1204" r:id="rId6"/>
    <p:sldId id="1362" r:id="rId7"/>
    <p:sldId id="1429" r:id="rId8"/>
    <p:sldId id="1206" r:id="rId9"/>
    <p:sldId id="1207" r:id="rId10"/>
    <p:sldId id="1208" r:id="rId11"/>
    <p:sldId id="1364" r:id="rId12"/>
    <p:sldId id="1211" r:id="rId13"/>
    <p:sldId id="1212" r:id="rId14"/>
    <p:sldId id="1213" r:id="rId15"/>
    <p:sldId id="1214" r:id="rId16"/>
    <p:sldId id="1215" r:id="rId17"/>
    <p:sldId id="1361" r:id="rId18"/>
    <p:sldId id="1223" r:id="rId19"/>
    <p:sldId id="1216" r:id="rId20"/>
    <p:sldId id="1255" r:id="rId21"/>
    <p:sldId id="1218" r:id="rId22"/>
    <p:sldId id="1219" r:id="rId23"/>
    <p:sldId id="1222" r:id="rId24"/>
    <p:sldId id="1224" r:id="rId25"/>
    <p:sldId id="1225" r:id="rId26"/>
    <p:sldId id="1253" r:id="rId27"/>
    <p:sldId id="1226" r:id="rId28"/>
    <p:sldId id="1228" r:id="rId29"/>
    <p:sldId id="1229" r:id="rId30"/>
    <p:sldId id="1232" r:id="rId31"/>
    <p:sldId id="1233" r:id="rId32"/>
    <p:sldId id="1234" r:id="rId33"/>
    <p:sldId id="1235" r:id="rId34"/>
    <p:sldId id="1236" r:id="rId35"/>
    <p:sldId id="1237" r:id="rId36"/>
    <p:sldId id="1238" r:id="rId37"/>
    <p:sldId id="1239" r:id="rId38"/>
    <p:sldId id="1240" r:id="rId39"/>
    <p:sldId id="1241" r:id="rId40"/>
    <p:sldId id="1242" r:id="rId41"/>
    <p:sldId id="1431" r:id="rId42"/>
    <p:sldId id="1434" r:id="rId43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8" autoAdjust="0"/>
    <p:restoredTop sz="93447" autoAdjust="0"/>
  </p:normalViewPr>
  <p:slideViewPr>
    <p:cSldViewPr snapToGrid="0">
      <p:cViewPr varScale="1">
        <p:scale>
          <a:sx n="53" d="100"/>
          <a:sy n="53" d="100"/>
        </p:scale>
        <p:origin x="8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0524BEED-E0BF-4555-8E2F-C31A69315841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B85F1F99-80BC-4C62-BD17-0AD959982C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33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9894258-9A99-43E2-A812-A5BDFDD33DA4}" type="slidenum">
              <a:rPr lang="de-DE"/>
              <a:pPr/>
              <a:t>1</a:t>
            </a:fld>
            <a:endParaRPr lang="de-DE"/>
          </a:p>
        </p:txBody>
      </p:sp>
      <p:sp>
        <p:nvSpPr>
          <p:cNvPr id="47309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2950"/>
            <a:ext cx="6623050" cy="3725863"/>
          </a:xfrm>
          <a:ln/>
        </p:spPr>
      </p:sp>
      <p:sp>
        <p:nvSpPr>
          <p:cNvPr id="4730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04432" y="4717732"/>
            <a:ext cx="4990332" cy="4465216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95773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67D3BA4-C826-496B-816E-FA612258FAF1}" type="slidenum">
              <a:rPr lang="de-DE"/>
              <a:pPr/>
              <a:t>11</a:t>
            </a:fld>
            <a:endParaRPr lang="de-DE"/>
          </a:p>
        </p:txBody>
      </p:sp>
      <p:sp>
        <p:nvSpPr>
          <p:cNvPr id="48128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2950"/>
            <a:ext cx="6623050" cy="3725863"/>
          </a:xfrm>
          <a:ln/>
        </p:spPr>
      </p:sp>
      <p:sp>
        <p:nvSpPr>
          <p:cNvPr id="48128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04432" y="4717732"/>
            <a:ext cx="4990332" cy="4465216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40366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54BF954-DCBE-409C-AF58-1F1EC3553479}" type="slidenum">
              <a:rPr lang="de-DE"/>
              <a:pPr/>
              <a:t>12</a:t>
            </a:fld>
            <a:endParaRPr lang="de-DE"/>
          </a:p>
        </p:txBody>
      </p:sp>
      <p:sp>
        <p:nvSpPr>
          <p:cNvPr id="48333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2950"/>
            <a:ext cx="6623050" cy="3725863"/>
          </a:xfrm>
          <a:ln/>
        </p:spPr>
      </p:sp>
      <p:sp>
        <p:nvSpPr>
          <p:cNvPr id="48333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04432" y="4717732"/>
            <a:ext cx="4990332" cy="4465216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35777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DD3533A-9447-4D4D-8C68-7162F12C3DDB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13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74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747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5617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CB57CA6-6D5E-4E11-AD6B-B5417ACA0A32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14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75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758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89779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52900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95925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81395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BFE1B2D-07F3-499D-9B85-08002EEE54CB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18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79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799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24533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00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E52045-57BA-4681-B080-A72A34E7F599}" type="slidenum">
              <a:rPr lang="de-DE"/>
              <a:pPr/>
              <a:t>2</a:t>
            </a:fld>
            <a:endParaRPr lang="de-DE"/>
          </a:p>
        </p:txBody>
      </p:sp>
      <p:sp>
        <p:nvSpPr>
          <p:cNvPr id="47923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2950"/>
            <a:ext cx="6623050" cy="3725863"/>
          </a:xfrm>
          <a:ln/>
        </p:spPr>
      </p:sp>
      <p:sp>
        <p:nvSpPr>
          <p:cNvPr id="47923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04432" y="4717732"/>
            <a:ext cx="4990332" cy="4465216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7863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D0616EB-C823-4719-AC60-1E9A01BCEA34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21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76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768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65451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34475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6C91F46-67A2-4F50-BC16-FE131C3E1787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23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78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788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68520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468201D-C911-4012-9DD8-43E7A284D292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24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81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819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63790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423A066-B1CF-4DC4-A7A9-D6EE4AB30EB8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25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80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809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811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7E041A3-935E-4547-BFC8-42EC311BE9EB}" type="slidenum">
              <a:rPr lang="de-DE"/>
              <a:pPr/>
              <a:t>26</a:t>
            </a:fld>
            <a:endParaRPr lang="de-DE"/>
          </a:p>
        </p:txBody>
      </p:sp>
      <p:sp>
        <p:nvSpPr>
          <p:cNvPr id="48742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2950"/>
            <a:ext cx="6623050" cy="3725863"/>
          </a:xfrm>
          <a:ln/>
        </p:spPr>
      </p:sp>
      <p:sp>
        <p:nvSpPr>
          <p:cNvPr id="48742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04432" y="4717732"/>
            <a:ext cx="4990332" cy="4465216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06781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8223B00-B333-47C3-8628-9022D13D7F02}" type="slidenum">
              <a:rPr lang="de-DE"/>
              <a:pPr/>
              <a:t>27</a:t>
            </a:fld>
            <a:endParaRPr lang="de-DE"/>
          </a:p>
        </p:txBody>
      </p:sp>
      <p:sp>
        <p:nvSpPr>
          <p:cNvPr id="48947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2950"/>
            <a:ext cx="6623050" cy="3725863"/>
          </a:xfrm>
          <a:ln/>
        </p:spPr>
      </p:sp>
      <p:sp>
        <p:nvSpPr>
          <p:cNvPr id="48947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04432" y="4717732"/>
            <a:ext cx="4990332" cy="4465216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361817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39139B9-EBBB-4FD7-9E6A-D792144CFDCA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28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62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62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4814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0794984-4538-4862-B949-D8817848F907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29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63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63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0265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72071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337C616-BD52-49BA-B1BF-8A8B2D075DBB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30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66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665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465674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11575C7-254A-4E97-98EC-CFDC4EE472B3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31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67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67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019200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0FE689E-BF72-4A8C-B8F6-C3A8F960CBF5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32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68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686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938157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00AD6E-65F9-4309-9C0C-9ED38E9DA83C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33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69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69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483859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161AB3E-DD77-44D9-AC97-2928F5F87C62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34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70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70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745799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9DEB884-CAFA-4896-A5C0-9B0ED68CD259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35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71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71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55363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59DE523-4DDA-40D6-A56B-428D0E04655E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36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72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72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674838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9F0B7FD-EAB7-41D6-9601-A77E8113FF78}" type="slidenum">
              <a:rPr lang="de-DE"/>
              <a:pPr/>
              <a:t>37</a:t>
            </a:fld>
            <a:endParaRPr lang="de-DE"/>
          </a:p>
        </p:txBody>
      </p:sp>
      <p:sp>
        <p:nvSpPr>
          <p:cNvPr id="49152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2950"/>
            <a:ext cx="6623050" cy="3725863"/>
          </a:xfrm>
          <a:ln/>
        </p:spPr>
      </p:sp>
      <p:sp>
        <p:nvSpPr>
          <p:cNvPr id="49152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04432" y="4717732"/>
            <a:ext cx="4990332" cy="4465216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767571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DB53AC3-F79C-4526-A9B2-B64A4DED83AC}" type="slidenum">
              <a:rPr lang="de-DE"/>
              <a:pPr/>
              <a:t>38</a:t>
            </a:fld>
            <a:endParaRPr lang="de-DE"/>
          </a:p>
        </p:txBody>
      </p:sp>
      <p:sp>
        <p:nvSpPr>
          <p:cNvPr id="49357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2950"/>
            <a:ext cx="6623050" cy="3725863"/>
          </a:xfrm>
          <a:ln/>
        </p:spPr>
      </p:sp>
      <p:sp>
        <p:nvSpPr>
          <p:cNvPr id="49357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04432" y="4717732"/>
            <a:ext cx="4990332" cy="4465216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074189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9D37A7D-E720-4A45-9D64-0A7ACBBC781D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39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33827" name="Rectangle 28"/>
          <p:cNvSpPr txBox="1">
            <a:spLocks noGrp="1" noChangeArrowheads="1"/>
          </p:cNvSpPr>
          <p:nvPr/>
        </p:nvSpPr>
        <p:spPr bwMode="auto">
          <a:xfrm>
            <a:off x="3852863" y="9428163"/>
            <a:ext cx="291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1" tIns="46796" rIns="89991" bIns="46796" anchor="b"/>
          <a:lstStyle>
            <a:lvl1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22B2BB9-1ADA-498A-BFE4-0490C2CA987E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39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3382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382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9991" tIns="46796" rIns="89991" bIns="46796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4520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396226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5625151-3D25-46E5-8C05-3F39028BCDDC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40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34851" name="Rectangle 28"/>
          <p:cNvSpPr txBox="1">
            <a:spLocks noGrp="1" noChangeArrowheads="1"/>
          </p:cNvSpPr>
          <p:nvPr/>
        </p:nvSpPr>
        <p:spPr bwMode="auto">
          <a:xfrm>
            <a:off x="3852863" y="9428163"/>
            <a:ext cx="291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1" tIns="46796" rIns="89991" bIns="46796" anchor="b"/>
          <a:lstStyle>
            <a:lvl1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DC4F38AA-52C0-4EBE-B07A-1615AFCDD3F3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40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3485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485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9991" tIns="46796" rIns="89991" bIns="46796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480751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884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8217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5937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7298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877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1719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615CB2-164D-45E6-81B7-F9CF999FD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C8AC0E-B42C-4009-94F5-37F408DD0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FCB69C-750A-416A-B650-4459DCD8B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7216FC-CDDA-4FC7-856F-6D1BF7657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07EAD6-C532-4CB3-BDD4-5B25A832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11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5622B-77DC-4621-9F34-AAB053DB0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D3FE9F-066E-48C2-A6E9-6A535EE52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8923FA-6CAC-4572-A797-292068B6B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6BFD5-5C63-412F-9FE3-D7DE010F3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298081-41C9-44DC-ADE1-6A320FEE7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94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BC5AE35-7A10-4D44-85E7-23D69967D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766F43-CBDD-4128-9318-2F1BBB7E3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8ADD35-D1AC-44EE-AB57-95A3D90A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7B51C0-C5FE-43BD-B471-BE358A07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627E67-7EB3-4AC3-8844-CFDC3F66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10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77072-9838-42DE-9738-1E38E8CA4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FA340A-F7F9-4297-A59B-8597B8C5D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F45680-A9F5-47DC-9FEE-218898FF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EA3E5B-4D65-4F5C-AA51-BE4342003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9447C8-8C37-4773-8BD4-CF43165FA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96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835BA-3C4B-49D3-8BA5-2B5FB9691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578CB4-1C3A-4F80-A91B-B36E5963B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7463A4-F863-4846-804B-5B4B35AF4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C99560-DED2-44F0-A62A-C280BA67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46564-D7E0-4FC7-84EB-EDC4C0D5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76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12DBB5-E341-4F05-9A36-02A7A279A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FA02BB-95C1-46BD-A783-3D7A0FEF9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8EF066-687C-42E1-9080-B54BFAE44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A4718D-56E8-457D-87D1-B9F47998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8FD24A-9CF2-4CD7-8B3E-2F775593A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16550E-EAAF-4911-A231-2907F17E1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98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3FD2C-65F5-4272-BDFB-8F7379263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D78C2D-0DE4-4D23-82CD-7330DE94D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3BADA4-F8AA-4D37-BC58-CE0545591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8DC1A4-70D5-4838-A2A2-52A9F27F2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731E668-ED59-4B2B-B32E-FD24F4577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F5175B-967C-43EC-A81E-DB8AE2DD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C18A539-8D53-4E47-BEB3-A02BA46AA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E9B1300-DECA-4AAA-AEC4-6D613B11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94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B9E8FD-3A8F-45F0-918D-433651BC4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E34814-E549-4F5D-BBDA-26EA8D1EA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817922-9D56-4558-BA69-BDAD2C1C0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A5B991F-7519-4BA1-983B-70277BC2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72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0E3B0A2-06E1-43B4-B3A5-C1BEE069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5C4017-C068-43F7-8C83-D20824A74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2927ED-0109-42D7-A20B-363532393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17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10113-C27D-4DFD-AB0F-A090B7517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794ED-E4E3-4CAB-9803-58C798D7C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75357A-B974-4F7C-BD2F-AD88D5954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0F3F03-70D5-4E57-822E-36E24CA5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F198CB-399D-4196-AD5E-C3E822C24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7466C0-BC3C-4E32-9B9C-817462FE4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83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B12A0-FA96-4F2D-BBD1-D18DB12FE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62DB75-3F7B-4F33-A6A3-DF686245E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4915E9-990C-46A4-BAB7-FC6217343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1CB4F7-2473-473C-9668-000BC70C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7A5594-DD81-4A7F-8819-122D3F36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ED47D4-6DE6-44B6-9583-46117EB1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10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528A667-8FFB-4005-AC59-C410C8413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A12286-93FF-421B-8567-16971882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A553E2-6455-47F5-801A-FAB945225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66509-52CD-4576-A1AB-8D0CC0C7B472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983ED2-A3DB-496A-B968-74A4AA2D3F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DEE7F7-FB34-452D-8DEE-1D81F27D8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77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service.destatis.de/inflationsrechner/EN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b.europa.eu/stats/macroeconomic_and_sectoral/hicp/html/index.en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ChangeArrowheads="1"/>
          </p:cNvSpPr>
          <p:nvPr/>
        </p:nvSpPr>
        <p:spPr bwMode="auto">
          <a:xfrm>
            <a:off x="2523466" y="217489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Magic Square</a:t>
            </a:r>
          </a:p>
        </p:txBody>
      </p:sp>
      <p:sp>
        <p:nvSpPr>
          <p:cNvPr id="472067" name="Rectangle 3"/>
          <p:cNvSpPr>
            <a:spLocks noChangeArrowheads="1"/>
          </p:cNvSpPr>
          <p:nvPr/>
        </p:nvSpPr>
        <p:spPr bwMode="auto">
          <a:xfrm>
            <a:off x="1923391" y="2420938"/>
            <a:ext cx="4248150" cy="2120900"/>
          </a:xfrm>
          <a:prstGeom prst="rect">
            <a:avLst/>
          </a:prstGeom>
          <a:noFill/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2068" name="Text Box 4"/>
          <p:cNvSpPr txBox="1">
            <a:spLocks noChangeArrowheads="1"/>
          </p:cNvSpPr>
          <p:nvPr/>
        </p:nvSpPr>
        <p:spPr bwMode="auto">
          <a:xfrm>
            <a:off x="194603" y="5084763"/>
            <a:ext cx="25526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de-DE"/>
              <a:t>Price level stability</a:t>
            </a:r>
            <a:endParaRPr lang="de-DE" dirty="0"/>
          </a:p>
        </p:txBody>
      </p:sp>
      <p:sp>
        <p:nvSpPr>
          <p:cNvPr id="472069" name="Text Box 5"/>
          <p:cNvSpPr txBox="1">
            <a:spLocks noChangeArrowheads="1"/>
          </p:cNvSpPr>
          <p:nvPr/>
        </p:nvSpPr>
        <p:spPr bwMode="auto">
          <a:xfrm>
            <a:off x="4947578" y="5084763"/>
            <a:ext cx="3416618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de-DE"/>
              <a:t>High level of employment</a:t>
            </a:r>
            <a:endParaRPr lang="de-DE" dirty="0"/>
          </a:p>
        </p:txBody>
      </p:sp>
      <p:sp>
        <p:nvSpPr>
          <p:cNvPr id="472070" name="Text Box 6"/>
          <p:cNvSpPr txBox="1">
            <a:spLocks noChangeArrowheads="1"/>
          </p:cNvSpPr>
          <p:nvPr/>
        </p:nvSpPr>
        <p:spPr bwMode="auto">
          <a:xfrm>
            <a:off x="194604" y="1268413"/>
            <a:ext cx="3179967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de-DE"/>
              <a:t>Steady and appropriate economic growth</a:t>
            </a:r>
            <a:endParaRPr lang="de-DE" dirty="0"/>
          </a:p>
        </p:txBody>
      </p:sp>
      <p:sp>
        <p:nvSpPr>
          <p:cNvPr id="472071" name="Text Box 7"/>
          <p:cNvSpPr txBox="1">
            <a:spLocks noChangeArrowheads="1"/>
          </p:cNvSpPr>
          <p:nvPr/>
        </p:nvSpPr>
        <p:spPr bwMode="auto">
          <a:xfrm>
            <a:off x="5306354" y="1268413"/>
            <a:ext cx="2236808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de-DE"/>
              <a:t>External balance</a:t>
            </a:r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6CE5DD57-58D6-4708-8157-A6FD6CDAEDF4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29724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68" grpId="0"/>
      <p:bldP spid="472069" grpId="0"/>
      <p:bldP spid="472070" grpId="0"/>
      <p:bldP spid="47207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/>
              <a:t>Nominale GDP/real GDP/GDP-Deflator</a:t>
            </a:r>
            <a:endParaRPr lang="de-DE" sz="3266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86451" y="1151352"/>
            <a:ext cx="8603154" cy="343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The realtive change of nominal GDP represents changes in prices and quantities.</a:t>
            </a: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The realtive change of real GDP represents changes in quantities and therefore counts for the change of economic performance</a:t>
            </a: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With the realtive change of the GDP-Deflator we can correct nominal growth in order to obtain real growth</a:t>
            </a:r>
            <a:endParaRPr lang="de-DE" altLang="de-DE" sz="2177" dirty="0">
              <a:solidFill>
                <a:srgbClr val="000000"/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58C88DCD-6317-4224-9BDF-37D640B1ECAA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3625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ChangeArrowheads="1"/>
          </p:cNvSpPr>
          <p:nvPr/>
        </p:nvSpPr>
        <p:spPr bwMode="auto">
          <a:xfrm>
            <a:off x="0" y="0"/>
            <a:ext cx="12192000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no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000" b="1"/>
              <a:t>Difference of economic growth measured via real GDP and real GDP per capita (Germany)</a:t>
            </a:r>
            <a:endParaRPr lang="de-DE" sz="2000" b="1" dirty="0"/>
          </a:p>
        </p:txBody>
      </p:sp>
      <p:sp>
        <p:nvSpPr>
          <p:cNvPr id="480260" name="Text Box 4"/>
          <p:cNvSpPr txBox="1">
            <a:spLocks noChangeArrowheads="1"/>
          </p:cNvSpPr>
          <p:nvPr/>
        </p:nvSpPr>
        <p:spPr bwMode="auto">
          <a:xfrm>
            <a:off x="1558925" y="6021389"/>
            <a:ext cx="135806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00"/>
              <a:t>Source: </a:t>
            </a:r>
            <a:r>
              <a:rPr lang="de-DE" sz="1400" dirty="0" err="1"/>
              <a:t>Destatis</a:t>
            </a:r>
            <a:endParaRPr lang="de-DE" sz="14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AA9827BA-1BA3-43F2-B4A2-8001A9B60E7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3DFAF63B-B6B4-132D-93F6-8BC794666A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643" y="981019"/>
            <a:ext cx="7625903" cy="4433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269579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ChangeArrowheads="1"/>
          </p:cNvSpPr>
          <p:nvPr/>
        </p:nvSpPr>
        <p:spPr bwMode="auto">
          <a:xfrm>
            <a:off x="3485833" y="253060"/>
            <a:ext cx="58039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/>
              <a:t>Price level stability </a:t>
            </a:r>
            <a:endParaRPr lang="de-DE" sz="2400" b="1" dirty="0"/>
          </a:p>
        </p:txBody>
      </p:sp>
      <p:sp>
        <p:nvSpPr>
          <p:cNvPr id="482307" name="Text Box 3"/>
          <p:cNvSpPr txBox="1">
            <a:spLocks noChangeArrowheads="1"/>
          </p:cNvSpPr>
          <p:nvPr/>
        </p:nvSpPr>
        <p:spPr bwMode="auto">
          <a:xfrm>
            <a:off x="253695" y="792231"/>
            <a:ext cx="8501344" cy="47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4572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1pPr>
            <a:lvl2pPr marL="9144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 marL="13716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3pPr>
            <a:lvl4pPr marL="18288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4pPr>
            <a:lvl5pPr marL="22860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5pPr>
            <a:lvl6pPr marL="27432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6pPr>
            <a:lvl7pPr marL="32004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7pPr>
            <a:lvl8pPr marL="36576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8pPr>
            <a:lvl9pPr marL="41148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r>
              <a:rPr lang="de-DE">
                <a:solidFill>
                  <a:schemeClr val="tx1"/>
                </a:solidFill>
              </a:rPr>
              <a:t>Price level stability is in general calculated via the consumer price index (</a:t>
            </a:r>
            <a:r>
              <a:rPr lang="de-DE" dirty="0">
                <a:solidFill>
                  <a:schemeClr val="tx1"/>
                </a:solidFill>
              </a:rPr>
              <a:t>C</a:t>
            </a:r>
            <a:r>
              <a:rPr lang="de-DE">
                <a:solidFill>
                  <a:schemeClr val="tx1"/>
                </a:solidFill>
              </a:rPr>
              <a:t>PI) or in the Eurozone the harmonized consumer price index (HCPI</a:t>
            </a:r>
            <a:r>
              <a:rPr lang="de-DE" dirty="0">
                <a:solidFill>
                  <a:schemeClr val="tx1"/>
                </a:solidFill>
              </a:rPr>
              <a:t>).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u="sng">
                <a:solidFill>
                  <a:schemeClr val="tx1"/>
                </a:solidFill>
              </a:rPr>
              <a:t>Definition of price level stability of the European central bank:</a:t>
            </a:r>
            <a:endParaRPr lang="de-DE" u="sng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sz="2200" dirty="0">
                <a:solidFill>
                  <a:schemeClr val="tx1"/>
                </a:solidFill>
              </a:rPr>
              <a:t>	</a:t>
            </a:r>
            <a:r>
              <a:rPr lang="de-DE" sz="2200">
                <a:solidFill>
                  <a:schemeClr val="tx1"/>
                </a:solidFill>
              </a:rPr>
              <a:t>	</a:t>
            </a:r>
            <a:r>
              <a:rPr lang="en-US" sz="2200">
                <a:solidFill>
                  <a:schemeClr val="tx1"/>
                </a:solidFill>
              </a:rPr>
              <a:t>The ECB’s Governing Council considers that price stability is best maintained by aiming for 2% inflation over the medium term. Inflation is measured by the Harmonised Index of Consumer Prices (HICP). The Governing Council’s commitment to the 2% target is symmetric. This means that we consider negative and positive deviations from the target to be equally undesirable.</a:t>
            </a:r>
            <a:r>
              <a:rPr lang="de-DE" sz="2000">
                <a:solidFill>
                  <a:schemeClr val="tx1"/>
                </a:solidFill>
              </a:rPr>
              <a:t> 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C785182-46B0-41A6-A5E5-0BA0067E40BA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3733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2"/>
          <p:cNvSpPr>
            <a:spLocks noChangeArrowheads="1"/>
          </p:cNvSpPr>
          <p:nvPr/>
        </p:nvSpPr>
        <p:spPr bwMode="auto">
          <a:xfrm>
            <a:off x="4392613" y="217489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Why price level stabiliy?</a:t>
            </a:r>
          </a:p>
        </p:txBody>
      </p:sp>
      <p:sp>
        <p:nvSpPr>
          <p:cNvPr id="143364" name="Text Box 3"/>
          <p:cNvSpPr txBox="1">
            <a:spLocks noChangeArrowheads="1"/>
          </p:cNvSpPr>
          <p:nvPr/>
        </p:nvSpPr>
        <p:spPr bwMode="auto">
          <a:xfrm>
            <a:off x="6045201" y="1223963"/>
            <a:ext cx="1809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143365" name="Text Box 4"/>
          <p:cNvSpPr txBox="1">
            <a:spLocks noChangeArrowheads="1"/>
          </p:cNvSpPr>
          <p:nvPr/>
        </p:nvSpPr>
        <p:spPr bwMode="auto">
          <a:xfrm>
            <a:off x="723900" y="880035"/>
            <a:ext cx="91440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sz="2400" b="1" u="sng"/>
              <a:t>reasons:</a:t>
            </a:r>
            <a:endParaRPr lang="de-DE" sz="2400" b="1" u="sng" dirty="0"/>
          </a:p>
          <a:p>
            <a:endParaRPr lang="de-DE" sz="2400" dirty="0"/>
          </a:p>
          <a:p>
            <a:pPr>
              <a:buFontTx/>
              <a:buChar char="•"/>
            </a:pPr>
            <a:r>
              <a:rPr lang="de-DE" sz="2400"/>
              <a:t> In a market economy price give the signal of scarcity of goods and services, therefore the overall price level should not to be to volatile.</a:t>
            </a:r>
            <a:endParaRPr lang="de-DE" sz="2400" dirty="0"/>
          </a:p>
          <a:p>
            <a:pPr>
              <a:buFontTx/>
              <a:buChar char="•"/>
            </a:pPr>
            <a:endParaRPr lang="de-DE" sz="2400" dirty="0"/>
          </a:p>
          <a:p>
            <a:pPr>
              <a:buFontTx/>
              <a:buChar char="•"/>
            </a:pPr>
            <a:r>
              <a:rPr lang="de-DE" sz="2400"/>
              <a:t> preservation of the value of money over time</a:t>
            </a:r>
            <a:endParaRPr lang="de-DE" sz="2400" dirty="0"/>
          </a:p>
          <a:p>
            <a:pPr>
              <a:buFontTx/>
              <a:buChar char="•"/>
            </a:pPr>
            <a:endParaRPr lang="de-DE" sz="2400" dirty="0"/>
          </a:p>
          <a:p>
            <a:pPr>
              <a:buFontTx/>
              <a:buChar char="•"/>
            </a:pPr>
            <a:r>
              <a:rPr lang="de-DE" sz="2400"/>
              <a:t> Avoiding transaction cost because of new price declarations (menue costs)</a:t>
            </a:r>
          </a:p>
          <a:p>
            <a:pPr>
              <a:buFontTx/>
              <a:buChar char="•"/>
            </a:pPr>
            <a:endParaRPr lang="de-DE" sz="2400" dirty="0"/>
          </a:p>
          <a:p>
            <a:pPr>
              <a:buFontTx/>
              <a:buChar char="•"/>
            </a:pPr>
            <a:r>
              <a:rPr lang="de-DE" sz="2400"/>
              <a:t> Injustice in the creditor-debtor relationship</a:t>
            </a:r>
            <a:endParaRPr lang="de-DE" sz="2400" dirty="0"/>
          </a:p>
          <a:p>
            <a:pPr>
              <a:buFontTx/>
              <a:buChar char="•"/>
            </a:pPr>
            <a:endParaRPr lang="de-DE" sz="2400" dirty="0"/>
          </a:p>
          <a:p>
            <a:pPr>
              <a:buFontTx/>
              <a:buChar char="•"/>
            </a:pPr>
            <a:r>
              <a:rPr lang="de-DE" sz="2400"/>
              <a:t> Stable decisions between consumption and saving</a:t>
            </a:r>
            <a:endParaRPr lang="de-DE" sz="24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A46589A-AA2D-4B42-AE43-09B6D8A1C49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27392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2"/>
          <p:cNvSpPr>
            <a:spLocks noChangeArrowheads="1"/>
          </p:cNvSpPr>
          <p:nvPr/>
        </p:nvSpPr>
        <p:spPr bwMode="auto">
          <a:xfrm>
            <a:off x="4392613" y="217489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Measuring the value of money</a:t>
            </a:r>
          </a:p>
        </p:txBody>
      </p:sp>
      <p:sp>
        <p:nvSpPr>
          <p:cNvPr id="144388" name="Text Box 3"/>
          <p:cNvSpPr txBox="1">
            <a:spLocks noChangeArrowheads="1"/>
          </p:cNvSpPr>
          <p:nvPr/>
        </p:nvSpPr>
        <p:spPr bwMode="auto">
          <a:xfrm>
            <a:off x="6045201" y="1223963"/>
            <a:ext cx="1809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144389" name="Text Box 4"/>
          <p:cNvSpPr txBox="1">
            <a:spLocks noChangeArrowheads="1"/>
          </p:cNvSpPr>
          <p:nvPr/>
        </p:nvSpPr>
        <p:spPr bwMode="auto">
          <a:xfrm>
            <a:off x="1524000" y="1384301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sz="2400"/>
              <a:t>In order to determine the puchasing power of money we cannot only look at single prices. Therefore we calculate an average of many prices.</a:t>
            </a:r>
            <a:endParaRPr lang="de-DE" sz="2400" dirty="0"/>
          </a:p>
          <a:p>
            <a:endParaRPr lang="de-DE" sz="2400" dirty="0"/>
          </a:p>
          <a:p>
            <a:r>
              <a:rPr lang="de-DE" sz="2400" dirty="0">
                <a:cs typeface="Times New Roman" pitchFamily="18" charset="0"/>
              </a:rPr>
              <a:t>→</a:t>
            </a:r>
            <a:r>
              <a:rPr lang="de-DE" sz="2400">
                <a:cs typeface="Times New Roman" pitchFamily="18" charset="0"/>
              </a:rPr>
              <a:t>	The value of money is measured in a price index. This price 	index is base on representative choice of a basket of single goods.</a:t>
            </a:r>
            <a:endParaRPr lang="de-DE" sz="2400" dirty="0"/>
          </a:p>
          <a:p>
            <a:endParaRPr lang="de-DE" sz="24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E87EBB99-EE8E-4157-A55B-CE03CA8D89B1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99356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 b="1"/>
              <a:t>Calculating Inflation</a:t>
            </a:r>
            <a:endParaRPr lang="de-DE" sz="3266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16684" y="827688"/>
            <a:ext cx="9299475" cy="1786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no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466618" indent="-466618" eaLnBrk="1" hangingPunct="1">
              <a:buClrTx/>
              <a:buFont typeface="+mj-lt"/>
              <a:buAutoNum type="arabicPeriod"/>
            </a:pPr>
            <a:r>
              <a:rPr lang="de-DE" altLang="de-DE" sz="2540">
                <a:solidFill>
                  <a:srgbClr val="000000"/>
                </a:solidFill>
              </a:rPr>
              <a:t>Choice of the basket of single goods</a:t>
            </a:r>
            <a:endParaRPr lang="de-DE" altLang="de-DE" sz="2540" dirty="0">
              <a:solidFill>
                <a:srgbClr val="000000"/>
              </a:solidFill>
            </a:endParaRPr>
          </a:p>
          <a:p>
            <a:pPr marL="881390" lvl="1" indent="-466618" eaLnBrk="1" hangingPunct="1">
              <a:buClrTx/>
              <a:buFont typeface="Symbol" panose="05050102010706020507" pitchFamily="18" charset="2"/>
              <a:buChar char="-"/>
            </a:pPr>
            <a:r>
              <a:rPr lang="de-DE" altLang="de-DE" sz="2540">
                <a:solidFill>
                  <a:srgbClr val="000000"/>
                </a:solidFill>
              </a:rPr>
              <a:t>Determine the relevant goods and services, a representative household is consuming</a:t>
            </a:r>
            <a:endParaRPr lang="de-DE" altLang="de-DE" sz="2540" dirty="0">
              <a:solidFill>
                <a:srgbClr val="000000"/>
              </a:solidFill>
            </a:endParaRPr>
          </a:p>
          <a:p>
            <a:pPr marL="881390" lvl="1" indent="-466618" eaLnBrk="1" hangingPunct="1">
              <a:buClrTx/>
              <a:buFont typeface="Symbol" panose="05050102010706020507" pitchFamily="18" charset="2"/>
              <a:buChar char="-"/>
            </a:pPr>
            <a:r>
              <a:rPr lang="de-DE" altLang="de-DE" sz="2540">
                <a:solidFill>
                  <a:srgbClr val="000000"/>
                </a:solidFill>
              </a:rPr>
              <a:t>Weighting the goods due to their significanse in the consumption plan of the representative household</a:t>
            </a:r>
            <a:endParaRPr lang="de-DE" altLang="de-DE" sz="2540" dirty="0">
              <a:solidFill>
                <a:srgbClr val="000000"/>
              </a:solidFill>
            </a:endParaRPr>
          </a:p>
          <a:p>
            <a:pPr marL="466618" indent="-466618" eaLnBrk="1" hangingPunct="1">
              <a:buClrTx/>
              <a:buFont typeface="+mj-lt"/>
              <a:buAutoNum type="arabicPeriod"/>
            </a:pPr>
            <a:endParaRPr lang="de-DE" altLang="de-DE" sz="2540" dirty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06265" y="2811124"/>
            <a:ext cx="8603154" cy="1925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no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466618" indent="-466618" eaLnBrk="1" hangingPunct="1">
              <a:buClrTx/>
              <a:buFont typeface="+mj-lt"/>
              <a:buAutoNum type="arabicPeriod"/>
            </a:pPr>
            <a:endParaRPr lang="de-DE" altLang="de-DE" sz="2540" dirty="0">
              <a:solidFill>
                <a:srgbClr val="000000"/>
              </a:solidFill>
            </a:endParaRPr>
          </a:p>
          <a:p>
            <a:pPr marL="514350" indent="-514350" eaLnBrk="1" hangingPunct="1">
              <a:buClrTx/>
              <a:buFont typeface="+mj-lt"/>
              <a:buAutoNum type="arabicPeriod" startAt="2"/>
            </a:pPr>
            <a:r>
              <a:rPr lang="de-DE" altLang="de-DE" sz="2540">
                <a:solidFill>
                  <a:srgbClr val="000000"/>
                </a:solidFill>
              </a:rPr>
              <a:t>Dertermine the prices:</a:t>
            </a:r>
            <a:endParaRPr lang="de-DE" altLang="de-DE" sz="2540" dirty="0">
              <a:solidFill>
                <a:srgbClr val="000000"/>
              </a:solidFill>
            </a:endParaRPr>
          </a:p>
          <a:p>
            <a:pPr marL="881390" lvl="1" indent="-466618" eaLnBrk="1" hangingPunct="1">
              <a:buClrTx/>
              <a:buFont typeface="Symbol" panose="05050102010706020507" pitchFamily="18" charset="2"/>
              <a:buChar char="-"/>
            </a:pPr>
            <a:r>
              <a:rPr lang="de-DE" altLang="de-DE" sz="2540">
                <a:solidFill>
                  <a:srgbClr val="000000"/>
                </a:solidFill>
              </a:rPr>
              <a:t>Looking up the prices of the goods in the chosen basket for a given time t.</a:t>
            </a:r>
            <a:endParaRPr lang="de-DE" altLang="de-DE" sz="2540" dirty="0">
              <a:solidFill>
                <a:srgbClr val="000000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06265" y="4597842"/>
            <a:ext cx="8603154" cy="2131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no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endParaRPr lang="de-DE" altLang="de-DE" sz="2540" dirty="0">
              <a:solidFill>
                <a:srgbClr val="000000"/>
              </a:solidFill>
            </a:endParaRPr>
          </a:p>
          <a:p>
            <a:pPr marL="466618" indent="-466618" eaLnBrk="1" hangingPunct="1">
              <a:buClrTx/>
              <a:buFont typeface="+mj-lt"/>
              <a:buAutoNum type="arabicPeriod" startAt="3"/>
            </a:pPr>
            <a:r>
              <a:rPr lang="de-DE" altLang="de-DE" sz="2540">
                <a:solidFill>
                  <a:srgbClr val="000000"/>
                </a:solidFill>
              </a:rPr>
              <a:t>Value of the basket:</a:t>
            </a:r>
            <a:endParaRPr lang="de-DE" altLang="de-DE" sz="2540" dirty="0">
              <a:solidFill>
                <a:srgbClr val="000000"/>
              </a:solidFill>
            </a:endParaRPr>
          </a:p>
          <a:p>
            <a:pPr marL="829544" lvl="1" indent="-414772" eaLnBrk="1" hangingPunct="1">
              <a:buClrTx/>
              <a:buFont typeface="Symbol" panose="05050102010706020507" pitchFamily="18" charset="2"/>
              <a:buChar char="-"/>
            </a:pPr>
            <a:r>
              <a:rPr lang="de-DE" altLang="de-DE" sz="2540">
                <a:solidFill>
                  <a:srgbClr val="000000"/>
                </a:solidFill>
              </a:rPr>
              <a:t>Multiply the determined prices with the chosen weight.  Summing up give the Value of the basket for the given time t.</a:t>
            </a:r>
            <a:endParaRPr lang="de-DE" altLang="de-DE" sz="2540" dirty="0">
              <a:solidFill>
                <a:srgbClr val="000000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1776A83-F044-46FF-9C71-19A4CA163E9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780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 b="1"/>
              <a:t>Calculating Inflation</a:t>
            </a:r>
            <a:endParaRPr lang="de-DE" sz="3266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75035" y="1126223"/>
            <a:ext cx="8937326" cy="2969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no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466618" indent="-466618" eaLnBrk="1" hangingPunct="1">
              <a:buClrTx/>
              <a:buAutoNum type="arabicPeriod" startAt="4"/>
            </a:pPr>
            <a:r>
              <a:rPr lang="de-DE" altLang="de-DE" sz="2540">
                <a:solidFill>
                  <a:srgbClr val="000000"/>
                </a:solidFill>
              </a:rPr>
              <a:t>Choose a base year t</a:t>
            </a:r>
            <a:r>
              <a:rPr lang="de-DE" altLang="de-DE" sz="2540" baseline="-25000">
                <a:solidFill>
                  <a:srgbClr val="000000"/>
                </a:solidFill>
              </a:rPr>
              <a:t>0</a:t>
            </a:r>
            <a:r>
              <a:rPr lang="de-DE" altLang="de-DE" sz="2540">
                <a:solidFill>
                  <a:srgbClr val="000000"/>
                </a:solidFill>
              </a:rPr>
              <a:t> :</a:t>
            </a:r>
            <a:endParaRPr lang="de-DE" altLang="de-DE" sz="2540" dirty="0">
              <a:solidFill>
                <a:srgbClr val="000000"/>
              </a:solidFill>
            </a:endParaRPr>
          </a:p>
          <a:p>
            <a:pPr marL="881390" lvl="1" indent="-466618" eaLnBrk="1" hangingPunct="1">
              <a:buClrTx/>
              <a:buFont typeface="Symbol" panose="05050102010706020507" pitchFamily="18" charset="2"/>
              <a:buChar char="-"/>
            </a:pPr>
            <a:r>
              <a:rPr lang="de-DE" altLang="de-DE" sz="2540">
                <a:solidFill>
                  <a:srgbClr val="000000"/>
                </a:solidFill>
              </a:rPr>
              <a:t>The Price-Index of  the base year t</a:t>
            </a:r>
            <a:r>
              <a:rPr lang="de-DE" altLang="de-DE" sz="2540" baseline="-25000">
                <a:solidFill>
                  <a:srgbClr val="000000"/>
                </a:solidFill>
              </a:rPr>
              <a:t>0 </a:t>
            </a:r>
            <a:r>
              <a:rPr lang="de-DE" altLang="de-DE" sz="2540">
                <a:solidFill>
                  <a:srgbClr val="000000"/>
                </a:solidFill>
              </a:rPr>
              <a:t>is set to 100.</a:t>
            </a:r>
            <a:endParaRPr lang="de-DE" altLang="de-DE" sz="2540" dirty="0">
              <a:solidFill>
                <a:srgbClr val="000000"/>
              </a:solidFill>
            </a:endParaRPr>
          </a:p>
          <a:p>
            <a:pPr marL="881390" lvl="1" indent="-466618" eaLnBrk="1" hangingPunct="1">
              <a:buClrTx/>
              <a:buFont typeface="Symbol" panose="05050102010706020507" pitchFamily="18" charset="2"/>
              <a:buChar char="-"/>
            </a:pPr>
            <a:r>
              <a:rPr lang="de-DE" altLang="de-DE" sz="2540">
                <a:solidFill>
                  <a:srgbClr val="000000"/>
                </a:solidFill>
              </a:rPr>
              <a:t>Index of time t is calculated as value of the basket at time t divided by the value of the basket in t</a:t>
            </a:r>
            <a:r>
              <a:rPr lang="de-DE" altLang="de-DE" sz="2540" baseline="-25000">
                <a:solidFill>
                  <a:srgbClr val="000000"/>
                </a:solidFill>
              </a:rPr>
              <a:t>0</a:t>
            </a:r>
            <a:r>
              <a:rPr lang="de-DE" altLang="de-DE" sz="2540">
                <a:solidFill>
                  <a:srgbClr val="000000"/>
                </a:solidFill>
              </a:rPr>
              <a:t> multiplied by 100</a:t>
            </a:r>
            <a:endParaRPr lang="de-DE" altLang="de-DE" sz="2540" dirty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3663" y="3742574"/>
            <a:ext cx="8603154" cy="2116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no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466618" indent="-466618" eaLnBrk="1" hangingPunct="1">
              <a:buClrTx/>
              <a:buFont typeface="Symbol" panose="05050102010706020507" pitchFamily="18" charset="2"/>
              <a:buChar char="-"/>
            </a:pPr>
            <a:endParaRPr lang="de-DE" altLang="de-DE" sz="2540" dirty="0">
              <a:solidFill>
                <a:srgbClr val="000000"/>
              </a:solidFill>
            </a:endParaRPr>
          </a:p>
          <a:p>
            <a:pPr marL="466618" indent="-466618" eaLnBrk="1" hangingPunct="1">
              <a:buClrTx/>
              <a:buFont typeface="+mj-lt"/>
              <a:buAutoNum type="arabicPeriod" startAt="5"/>
            </a:pPr>
            <a:r>
              <a:rPr lang="de-DE" altLang="de-DE" sz="2540">
                <a:solidFill>
                  <a:srgbClr val="000000"/>
                </a:solidFill>
              </a:rPr>
              <a:t>Calculating inflation:</a:t>
            </a:r>
            <a:endParaRPr lang="de-DE" altLang="de-DE" sz="2540" dirty="0">
              <a:solidFill>
                <a:srgbClr val="000000"/>
              </a:solidFill>
            </a:endParaRPr>
          </a:p>
          <a:p>
            <a:pPr marL="881390" lvl="1" indent="-466618" eaLnBrk="1" hangingPunct="1">
              <a:buClrTx/>
              <a:buFont typeface="Symbol" panose="05050102010706020507" pitchFamily="18" charset="2"/>
              <a:buChar char="-"/>
            </a:pPr>
            <a:r>
              <a:rPr lang="de-DE" altLang="de-DE" sz="2540">
                <a:solidFill>
                  <a:srgbClr val="000000"/>
                </a:solidFill>
              </a:rPr>
              <a:t>Inflation equals the rate of change of the Price-Index.</a:t>
            </a:r>
            <a:endParaRPr lang="de-DE" altLang="de-DE" sz="2540" dirty="0">
              <a:solidFill>
                <a:srgbClr val="000000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B76EFB7D-061F-48B6-A0EA-7D5AD98D9EC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632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938115" y="0"/>
            <a:ext cx="882732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 b="1"/>
              <a:t>Harmonized Indices of consumer Prices (HICP)</a:t>
            </a:r>
            <a:endParaRPr lang="de-DE" sz="3266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3"/>
              <p:cNvSpPr txBox="1">
                <a:spLocks noChangeArrowheads="1"/>
              </p:cNvSpPr>
              <p:nvPr/>
            </p:nvSpPr>
            <p:spPr bwMode="auto">
              <a:xfrm>
                <a:off x="123409" y="719556"/>
                <a:ext cx="8937326" cy="4360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lIns="81646" tIns="42456" rIns="81646" bIns="42456">
                <a:noAutofit/>
              </a:bodyPr>
              <a:lstStyle>
                <a:lvl1pPr eaLnBrk="0" hangingPunct="0"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eaLnBrk="0" hangingPunct="0"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eaLnBrk="0" hangingPunct="0"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eaLnBrk="0" hangingPunct="0"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eaLnBrk="0" hangingPunct="0"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buClrTx/>
                </a:pPr>
                <a:r>
                  <a:rPr lang="en-US" altLang="de-DE" sz="2540">
                    <a:solidFill>
                      <a:srgbClr val="000000"/>
                    </a:solidFill>
                  </a:rPr>
                  <a:t>Definition Eurostat:</a:t>
                </a:r>
              </a:p>
              <a:p>
                <a:pPr eaLnBrk="1" hangingPunct="1">
                  <a:buClrTx/>
                </a:pPr>
                <a:r>
                  <a:rPr lang="en-US" altLang="de-DE" sz="2540">
                    <a:solidFill>
                      <a:srgbClr val="000000"/>
                    </a:solidFill>
                  </a:rPr>
                  <a:t>The Harmonised Indices of Consumer Prices (HICP) measure the changes over time in the prices of consumer goods and services acquired by households. They give a comparable measure of inflation as they are calculated according to harmonised definitions. Data is available on a monthly and annual basis, broken down by detailed consumption categories.</a:t>
                </a:r>
              </a:p>
              <a:p>
                <a:pPr eaLnBrk="1" hangingPunct="1">
                  <a:buClrTx/>
                </a:pPr>
                <a:endParaRPr lang="de-DE" altLang="de-DE" sz="2540" dirty="0">
                  <a:solidFill>
                    <a:srgbClr val="000000"/>
                  </a:solidFill>
                </a:endParaRPr>
              </a:p>
              <a:p>
                <a:pPr eaLnBrk="1" hangingPunct="1">
                  <a:buClrTx/>
                </a:pPr>
                <a14:m>
                  <m:oMath xmlns:m="http://schemas.openxmlformats.org/officeDocument/2006/math">
                    <m:r>
                      <a:rPr lang="de-DE" altLang="de-DE" sz="254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𝐻𝐼𝐶𝑃</m:t>
                    </m:r>
                    <m:r>
                      <a:rPr lang="de-DE" altLang="de-DE" sz="254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de-DE" altLang="de-DE" sz="254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de-DE" altLang="de-DE" sz="254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de-DE" altLang="de-DE" sz="254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de-DE" altLang="de-DE" sz="254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de-DE" altLang="de-DE" sz="254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altLang="de-DE" sz="254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de-DE" altLang="de-DE" sz="254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de-DE" altLang="de-DE" sz="254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de-DE" altLang="de-DE" sz="254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altLang="de-DE" sz="254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altLang="de-DE" sz="254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de-DE" altLang="de-DE" sz="2540" dirty="0">
                    <a:solidFill>
                      <a:srgbClr val="000000"/>
                    </a:solidFill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altLang="de-DE" sz="2540">
                    <a:solidFill>
                      <a:srgbClr val="000000"/>
                    </a:solidFill>
                  </a:rPr>
                  <a:t>: Weight of i-th good</a:t>
                </a:r>
                <a:endParaRPr lang="de-DE" altLang="de-DE" sz="2540" dirty="0">
                  <a:solidFill>
                    <a:srgbClr val="000000"/>
                  </a:solidFill>
                </a:endParaRPr>
              </a:p>
              <a:p>
                <a:pPr eaLnBrk="1" hangingPunct="1">
                  <a:buClrTx/>
                </a:pPr>
                <a:r>
                  <a:rPr lang="de-DE" altLang="de-DE" sz="2540" dirty="0">
                    <a:solidFill>
                      <a:srgbClr val="000000"/>
                    </a:solidFill>
                  </a:rPr>
                  <a:t>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altLang="de-DE" sz="254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altLang="de-DE" sz="254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altLang="de-DE" sz="2540">
                    <a:solidFill>
                      <a:srgbClr val="000000"/>
                    </a:solidFill>
                  </a:rPr>
                  <a:t>: Price of i-th good</a:t>
                </a:r>
                <a:endParaRPr lang="de-DE" altLang="de-DE" sz="254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3409" y="719556"/>
                <a:ext cx="8937326" cy="4360177"/>
              </a:xfrm>
              <a:prstGeom prst="rect">
                <a:avLst/>
              </a:prstGeom>
              <a:blipFill>
                <a:blip r:embed="rId3"/>
                <a:stretch>
                  <a:fillRect l="-1296" t="-1399" r="-19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32565" y="5856930"/>
            <a:ext cx="7840279" cy="556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no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540">
                <a:solidFill>
                  <a:srgbClr val="000000"/>
                </a:solidFill>
                <a:hlinkClick r:id="rId4"/>
              </a:rPr>
              <a:t>A personal inflation calculator</a:t>
            </a:r>
            <a:endParaRPr lang="de-DE" altLang="de-DE" sz="2540" dirty="0">
              <a:solidFill>
                <a:srgbClr val="000000"/>
              </a:solidFill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6816EF6D-9778-4799-B681-BF201C230D0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00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2"/>
          <p:cNvSpPr>
            <a:spLocks noChangeArrowheads="1"/>
          </p:cNvSpPr>
          <p:nvPr/>
        </p:nvSpPr>
        <p:spPr bwMode="auto">
          <a:xfrm>
            <a:off x="3143251" y="182298"/>
            <a:ext cx="58039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Weight scheme of the HCPI</a:t>
            </a:r>
            <a:endParaRPr 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148484" name="Text Box 3"/>
          <p:cNvSpPr txBox="1">
            <a:spLocks noChangeArrowheads="1"/>
          </p:cNvSpPr>
          <p:nvPr/>
        </p:nvSpPr>
        <p:spPr bwMode="auto">
          <a:xfrm>
            <a:off x="6045201" y="1223963"/>
            <a:ext cx="1809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02262" y="4226929"/>
            <a:ext cx="7424057" cy="659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no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endParaRPr lang="de-DE" altLang="de-DE" sz="140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1400">
                <a:solidFill>
                  <a:srgbClr val="000000"/>
                </a:solidFill>
                <a:hlinkClick r:id="rId3"/>
              </a:rPr>
              <a:t>https://www.ecb.europa.eu/stats/macroeconomic_and_sectoral/hicp/html/index.en.html</a:t>
            </a:r>
            <a:endParaRPr lang="de-DE" altLang="de-DE" sz="1400">
              <a:solidFill>
                <a:srgbClr val="000000"/>
              </a:solidFill>
            </a:endParaRPr>
          </a:p>
          <a:p>
            <a:pPr eaLnBrk="1" hangingPunct="1">
              <a:buClrTx/>
            </a:pPr>
            <a:endParaRPr lang="de-DE" altLang="de-DE" sz="1400">
              <a:solidFill>
                <a:srgbClr val="000000"/>
              </a:solidFill>
            </a:endParaRPr>
          </a:p>
          <a:p>
            <a:pPr eaLnBrk="1" hangingPunct="1">
              <a:buClrTx/>
            </a:pPr>
            <a:endParaRPr lang="de-DE" altLang="de-DE" sz="1400" dirty="0">
              <a:solidFill>
                <a:srgbClr val="000000"/>
              </a:solidFill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5D8F276-50C6-465F-817C-0770CCC16DD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65CAC016-3E9A-A39E-7A8E-A74E716ACD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355" y="933059"/>
            <a:ext cx="6864703" cy="3187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1000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 b="1"/>
              <a:t>Inflation</a:t>
            </a:r>
            <a:endParaRPr lang="de-DE" sz="3266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3"/>
              <p:cNvSpPr txBox="1">
                <a:spLocks noChangeArrowheads="1"/>
              </p:cNvSpPr>
              <p:nvPr/>
            </p:nvSpPr>
            <p:spPr bwMode="auto">
              <a:xfrm>
                <a:off x="188505" y="1964379"/>
                <a:ext cx="8603154" cy="25760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lIns="81646" tIns="42456" rIns="81646" bIns="42456">
                <a:noAutofit/>
              </a:bodyPr>
              <a:lstStyle>
                <a:lvl1pPr eaLnBrk="0" hangingPunct="0"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eaLnBrk="0" hangingPunct="0"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eaLnBrk="0" hangingPunct="0"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eaLnBrk="0" hangingPunct="0"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eaLnBrk="0" hangingPunct="0"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buClrTx/>
                </a:pPr>
                <a:r>
                  <a:rPr lang="de-DE" altLang="de-DE" sz="2540">
                    <a:solidFill>
                      <a:srgbClr val="000000"/>
                    </a:solidFill>
                  </a:rPr>
                  <a:t>The inflation rate is the relative change of CPI with respect to the previous year. :</a:t>
                </a:r>
                <a:endParaRPr lang="de-DE" altLang="de-DE" sz="2540" dirty="0">
                  <a:solidFill>
                    <a:srgbClr val="000000"/>
                  </a:solidFill>
                </a:endParaRPr>
              </a:p>
              <a:p>
                <a:pPr eaLnBrk="1" hangingPunct="1">
                  <a:buClrTx/>
                </a:pPr>
                <a:endParaRPr lang="de-DE" altLang="de-DE" sz="2540" dirty="0">
                  <a:solidFill>
                    <a:srgbClr val="000000"/>
                  </a:solidFill>
                </a:endParaRPr>
              </a:p>
              <a:p>
                <a:pPr eaLnBrk="1" hangingPunct="1">
                  <a:buClrTx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altLang="de-DE" sz="2540" b="0" i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Inflation</m:t>
                    </m:r>
                    <m:d>
                      <m:dPr>
                        <m:ctrlPr>
                          <a:rPr lang="de-DE" altLang="de-DE" sz="254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de-DE" altLang="de-DE" sz="254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altLang="de-DE" sz="254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altLang="de-DE" sz="254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𝑃𝐼</m:t>
                        </m:r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)−</m:t>
                        </m:r>
                        <m:r>
                          <a:rPr lang="de-DE" altLang="de-DE" sz="254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𝑃𝐼</m:t>
                        </m:r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−1) </m:t>
                        </m:r>
                      </m:num>
                      <m:den>
                        <m:r>
                          <a:rPr lang="de-DE" altLang="de-DE" sz="254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𝑃𝐼</m:t>
                        </m:r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−1)</m:t>
                        </m:r>
                      </m:den>
                    </m:f>
                  </m:oMath>
                </a14:m>
                <a:r>
                  <a:rPr lang="de-DE" altLang="de-DE" sz="2540" dirty="0">
                    <a:solidFill>
                      <a:srgbClr val="000000"/>
                    </a:solidFill>
                  </a:rPr>
                  <a:t> 		t</a:t>
                </a:r>
                <a:r>
                  <a:rPr lang="de-DE" altLang="de-DE" sz="2540">
                    <a:solidFill>
                      <a:srgbClr val="000000"/>
                    </a:solidFill>
                  </a:rPr>
                  <a:t>: time index </a:t>
                </a:r>
                <a:endParaRPr lang="de-DE" altLang="de-DE" sz="254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8505" y="1964379"/>
                <a:ext cx="8603154" cy="2576092"/>
              </a:xfrm>
              <a:prstGeom prst="rect">
                <a:avLst/>
              </a:prstGeom>
              <a:blipFill>
                <a:blip r:embed="rId3"/>
                <a:stretch>
                  <a:fillRect l="-1347" t="-2364" r="-134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hteck 7">
            <a:extLst>
              <a:ext uri="{FF2B5EF4-FFF2-40B4-BE49-F238E27FC236}">
                <a16:creationId xmlns:a16="http://schemas.microsoft.com/office/drawing/2014/main" id="{7968BB03-7437-4301-9973-364D08D1737A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4431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ChangeArrowheads="1"/>
          </p:cNvSpPr>
          <p:nvPr/>
        </p:nvSpPr>
        <p:spPr bwMode="auto">
          <a:xfrm>
            <a:off x="2089881" y="48046"/>
            <a:ext cx="7308347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b="1"/>
              <a:t>Steady and appropriate economic growth</a:t>
            </a:r>
            <a:endParaRPr lang="en-US" sz="2400" b="1" dirty="0"/>
          </a:p>
        </p:txBody>
      </p:sp>
      <p:sp>
        <p:nvSpPr>
          <p:cNvPr id="478211" name="Text Box 3"/>
          <p:cNvSpPr txBox="1">
            <a:spLocks noChangeArrowheads="1"/>
          </p:cNvSpPr>
          <p:nvPr/>
        </p:nvSpPr>
        <p:spPr bwMode="auto">
          <a:xfrm>
            <a:off x="552202" y="290319"/>
            <a:ext cx="11639798" cy="3172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4572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1pPr>
            <a:lvl2pPr marL="9144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 marL="13716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3pPr>
            <a:lvl4pPr marL="18288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4pPr>
            <a:lvl5pPr marL="22860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5pPr>
            <a:lvl6pPr marL="27432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6pPr>
            <a:lvl7pPr marL="32004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7pPr>
            <a:lvl8pPr marL="36576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8pPr>
            <a:lvl9pPr marL="41148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r>
              <a:rPr lang="de-DE" sz="2000" u="sng">
                <a:solidFill>
                  <a:schemeClr val="tx1"/>
                </a:solidFill>
              </a:rPr>
              <a:t>Indicators</a:t>
            </a:r>
            <a:endParaRPr lang="de-DE" sz="2000" u="sng" dirty="0">
              <a:solidFill>
                <a:schemeClr val="tx1"/>
              </a:solidFill>
            </a:endParaRPr>
          </a:p>
          <a:p>
            <a:endParaRPr lang="de-DE" sz="2000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de-DE" sz="2000">
                <a:solidFill>
                  <a:schemeClr val="tx1"/>
                </a:solidFill>
              </a:rPr>
              <a:t>Growth of </a:t>
            </a:r>
            <a:r>
              <a:rPr lang="de-DE" sz="2000" b="1">
                <a:solidFill>
                  <a:schemeClr val="tx1"/>
                </a:solidFill>
              </a:rPr>
              <a:t>real</a:t>
            </a:r>
            <a:r>
              <a:rPr lang="de-DE" sz="2000">
                <a:solidFill>
                  <a:schemeClr val="tx1"/>
                </a:solidFill>
              </a:rPr>
              <a:t> GDP</a:t>
            </a:r>
            <a:endParaRPr lang="de-DE" sz="2000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de-DE" sz="2000" dirty="0">
                <a:solidFill>
                  <a:schemeClr val="tx1"/>
                </a:solidFill>
              </a:rPr>
              <a:t>	</a:t>
            </a:r>
            <a:r>
              <a:rPr lang="de-DE" sz="2000">
                <a:solidFill>
                  <a:schemeClr val="tx1"/>
                </a:solidFill>
              </a:rPr>
              <a:t>	</a:t>
            </a:r>
            <a:r>
              <a:rPr lang="de-DE" sz="2000">
                <a:solidFill>
                  <a:schemeClr val="tx1"/>
                </a:solidFill>
                <a:cs typeface="Times New Roman" pitchFamily="18" charset="0"/>
              </a:rPr>
              <a:t>→	change of overall economic performance, not including singular changes in prices (price adjusted GDP)</a:t>
            </a:r>
            <a:endParaRPr lang="de-DE" sz="2000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endParaRPr lang="de-DE" sz="2000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de-DE" sz="2000">
                <a:solidFill>
                  <a:schemeClr val="tx1"/>
                </a:solidFill>
              </a:rPr>
              <a:t>Growth of </a:t>
            </a:r>
            <a:r>
              <a:rPr lang="de-DE" sz="2000" b="1">
                <a:solidFill>
                  <a:schemeClr val="tx1"/>
                </a:solidFill>
              </a:rPr>
              <a:t>real</a:t>
            </a:r>
            <a:r>
              <a:rPr lang="de-DE" sz="2000">
                <a:solidFill>
                  <a:schemeClr val="tx1"/>
                </a:solidFill>
              </a:rPr>
              <a:t> GDP per capita</a:t>
            </a:r>
            <a:endParaRPr lang="de-DE" sz="2000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de-DE" sz="2000" dirty="0">
                <a:solidFill>
                  <a:schemeClr val="tx1"/>
                </a:solidFill>
              </a:rPr>
              <a:t>	</a:t>
            </a:r>
            <a:r>
              <a:rPr lang="de-DE" sz="2000">
                <a:solidFill>
                  <a:schemeClr val="tx1"/>
                </a:solidFill>
              </a:rPr>
              <a:t>	</a:t>
            </a:r>
            <a:r>
              <a:rPr lang="de-DE" sz="2000">
                <a:solidFill>
                  <a:schemeClr val="tx1"/>
                </a:solidFill>
                <a:cs typeface="Times New Roman" pitchFamily="18" charset="0"/>
              </a:rPr>
              <a:t>→	since in general new inhabitants will increase GDP, we also to adjust for population growth</a:t>
            </a:r>
            <a:endParaRPr lang="de-DE" sz="2000" dirty="0">
              <a:solidFill>
                <a:schemeClr val="tx1"/>
              </a:solidFill>
            </a:endParaRPr>
          </a:p>
          <a:p>
            <a:endParaRPr lang="de-DE" sz="2000" dirty="0">
              <a:solidFill>
                <a:schemeClr val="tx1"/>
              </a:solidFill>
            </a:endParaRPr>
          </a:p>
          <a:p>
            <a:r>
              <a:rPr lang="de-DE" sz="2000" dirty="0">
                <a:solidFill>
                  <a:schemeClr val="tx1"/>
                </a:solidFill>
                <a:cs typeface="Times New Roman" pitchFamily="18" charset="0"/>
              </a:rPr>
              <a:t>→	</a:t>
            </a:r>
            <a:r>
              <a:rPr lang="de-DE" sz="2000">
                <a:solidFill>
                  <a:schemeClr val="tx1"/>
                </a:solidFill>
              </a:rPr>
              <a:t>In developed countries an growth rate of GDP of roughly </a:t>
            </a:r>
            <a:r>
              <a:rPr lang="de-DE" sz="2000" dirty="0">
                <a:solidFill>
                  <a:schemeClr val="tx1"/>
                </a:solidFill>
              </a:rPr>
              <a:t>1%-3</a:t>
            </a:r>
            <a:r>
              <a:rPr lang="de-DE" sz="2000">
                <a:solidFill>
                  <a:schemeClr val="tx1"/>
                </a:solidFill>
              </a:rPr>
              <a:t>% p.a. is claimed to be appropriate on average, without high volatily around this traget growth rate.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8650" y="6531017"/>
            <a:ext cx="2313063" cy="23724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/>
              <a:t>Source: </a:t>
            </a:r>
            <a:r>
              <a:rPr lang="de-DE" sz="1400" dirty="0"/>
              <a:t>IMF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6E26D9F9-CEC4-4F93-ACE7-A6F04CEC94E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2ADCED40-373E-EC3A-7432-F51B949325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22" y="3368400"/>
            <a:ext cx="7094562" cy="3275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701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0420647" y="0"/>
            <a:ext cx="1771353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 b="1" dirty="0"/>
              <a:t>Beispiel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8224032"/>
              </p:ext>
            </p:extLst>
          </p:nvPr>
        </p:nvGraphicFramePr>
        <p:xfrm>
          <a:off x="668338" y="949325"/>
          <a:ext cx="10675937" cy="407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6102313" imgH="2330538" progId="Excel.Sheet.12">
                  <p:embed/>
                </p:oleObj>
              </mc:Choice>
              <mc:Fallback>
                <p:oleObj name="Worksheet" r:id="rId3" imgW="6102313" imgH="2330538" progId="Excel.Sheet.12">
                  <p:embed/>
                  <p:pic>
                    <p:nvPicPr>
                      <p:cNvPr id="2" name="Objek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8338" y="949325"/>
                        <a:ext cx="10675937" cy="4078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>
            <a:extLst>
              <a:ext uri="{FF2B5EF4-FFF2-40B4-BE49-F238E27FC236}">
                <a16:creationId xmlns:a16="http://schemas.microsoft.com/office/drawing/2014/main" id="{1435915A-4340-428F-BD2D-5B937473C4F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D45B1398-8D27-46AE-83F5-0DF1ED6E0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644" y="52791"/>
            <a:ext cx="9588905" cy="639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no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1800">
                <a:solidFill>
                  <a:srgbClr val="000000"/>
                </a:solidFill>
              </a:rPr>
              <a:t>Calcuate the price index 2017 </a:t>
            </a:r>
            <a:r>
              <a:rPr lang="de-DE" altLang="de-DE" sz="1800" dirty="0">
                <a:solidFill>
                  <a:srgbClr val="000000"/>
                </a:solidFill>
              </a:rPr>
              <a:t>– 2019 (2017=100)</a:t>
            </a:r>
          </a:p>
          <a:p>
            <a:pPr eaLnBrk="1" hangingPunct="1">
              <a:buClrTx/>
            </a:pPr>
            <a:r>
              <a:rPr lang="de-DE" altLang="de-DE" sz="1800">
                <a:solidFill>
                  <a:srgbClr val="000000"/>
                </a:solidFill>
              </a:rPr>
              <a:t>Inflation rates </a:t>
            </a:r>
            <a:r>
              <a:rPr lang="de-DE" altLang="de-DE" sz="1800" dirty="0">
                <a:solidFill>
                  <a:srgbClr val="000000"/>
                </a:solidFill>
              </a:rPr>
              <a:t>2018 und 2019</a:t>
            </a:r>
            <a:r>
              <a:rPr lang="de-DE" altLang="de-DE" sz="1800">
                <a:solidFill>
                  <a:srgbClr val="000000"/>
                </a:solidFill>
              </a:rPr>
              <a:t>, and the average inflation 2018 </a:t>
            </a:r>
            <a:r>
              <a:rPr lang="de-DE" altLang="de-DE" sz="1800" dirty="0">
                <a:solidFill>
                  <a:srgbClr val="000000"/>
                </a:solidFill>
              </a:rPr>
              <a:t>– 2019.</a:t>
            </a:r>
          </a:p>
        </p:txBody>
      </p:sp>
    </p:spTree>
    <p:extLst>
      <p:ext uri="{BB962C8B-B14F-4D97-AF65-F5344CB8AC3E}">
        <p14:creationId xmlns:p14="http://schemas.microsoft.com/office/powerpoint/2010/main" val="1098954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2"/>
          <p:cNvSpPr>
            <a:spLocks noChangeArrowheads="1"/>
          </p:cNvSpPr>
          <p:nvPr/>
        </p:nvSpPr>
        <p:spPr bwMode="auto">
          <a:xfrm>
            <a:off x="4392613" y="217489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Different Preisindices</a:t>
            </a:r>
          </a:p>
        </p:txBody>
      </p:sp>
      <p:sp>
        <p:nvSpPr>
          <p:cNvPr id="145412" name="Text Box 3"/>
          <p:cNvSpPr txBox="1">
            <a:spLocks noChangeArrowheads="1"/>
          </p:cNvSpPr>
          <p:nvPr/>
        </p:nvSpPr>
        <p:spPr bwMode="auto">
          <a:xfrm>
            <a:off x="1908176" y="1223963"/>
            <a:ext cx="8456613" cy="558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413" name="Text Box 4"/>
          <p:cNvSpPr txBox="1">
            <a:spLocks noChangeArrowheads="1"/>
          </p:cNvSpPr>
          <p:nvPr/>
        </p:nvSpPr>
        <p:spPr bwMode="auto">
          <a:xfrm>
            <a:off x="87607" y="637013"/>
            <a:ext cx="12166448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de-DE"/>
              <a:t>Consumer price index → general inflation, relevant for private consumption</a:t>
            </a:r>
            <a:endParaRPr lang="de-DE" dirty="0"/>
          </a:p>
          <a:p>
            <a:endParaRPr lang="de-DE" dirty="0"/>
          </a:p>
          <a:p>
            <a:r>
              <a:rPr lang="de-DE"/>
              <a:t>GDP-Deflator </a:t>
            </a:r>
            <a:r>
              <a:rPr lang="de-DE" dirty="0"/>
              <a:t>→ </a:t>
            </a:r>
            <a:r>
              <a:rPr lang="de-DE"/>
              <a:t>Index for the whole economy, scope of distirbution in wage negotiations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/>
              <a:t>Export- and Import prices </a:t>
            </a:r>
            <a:r>
              <a:rPr lang="de-DE" dirty="0"/>
              <a:t>→ </a:t>
            </a:r>
            <a:r>
              <a:rPr lang="de-DE"/>
              <a:t>Indices for international trade (relevant for „imported“ inflation)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/>
              <a:t>Wolesale price index→ Whole sale trade is some kind of an early indicator for inflation based on CPI.</a:t>
            </a:r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D6EE8D7-AD6E-48BC-BFE2-C04CFF322D0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4178368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 b="1" dirty="0"/>
              <a:t>C</a:t>
            </a:r>
            <a:r>
              <a:rPr lang="de-DE" sz="3266" b="1"/>
              <a:t>PI und GDP-Deflator</a:t>
            </a:r>
            <a:endParaRPr lang="de-DE" sz="3266" b="1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58208" y="6005387"/>
            <a:ext cx="1135312" cy="314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no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1089">
                <a:solidFill>
                  <a:srgbClr val="000000"/>
                </a:solidFill>
              </a:rPr>
              <a:t>Source: </a:t>
            </a:r>
            <a:r>
              <a:rPr lang="de-DE" altLang="de-DE" sz="1089" dirty="0" err="1">
                <a:solidFill>
                  <a:srgbClr val="000000"/>
                </a:solidFill>
              </a:rPr>
              <a:t>Destatis</a:t>
            </a:r>
            <a:r>
              <a:rPr lang="de-DE" altLang="de-DE" sz="1089" dirty="0">
                <a:solidFill>
                  <a:srgbClr val="000000"/>
                </a:solidFill>
              </a:rPr>
              <a:t>,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FE317181-24FD-4072-85CE-71C8B9ADF83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0714060-9F17-655E-3C5B-47A77B947F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219" y="832947"/>
            <a:ext cx="7813441" cy="4882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8447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2"/>
          <p:cNvSpPr>
            <a:spLocks noChangeArrowheads="1"/>
          </p:cNvSpPr>
          <p:nvPr/>
        </p:nvSpPr>
        <p:spPr bwMode="auto">
          <a:xfrm>
            <a:off x="4392613" y="97743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Inflation Germany</a:t>
            </a:r>
          </a:p>
        </p:txBody>
      </p:sp>
      <p:sp>
        <p:nvSpPr>
          <p:cNvPr id="147460" name="Text Box 3"/>
          <p:cNvSpPr txBox="1">
            <a:spLocks noChangeArrowheads="1"/>
          </p:cNvSpPr>
          <p:nvPr/>
        </p:nvSpPr>
        <p:spPr bwMode="auto">
          <a:xfrm>
            <a:off x="6045201" y="1223963"/>
            <a:ext cx="1809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147462" name="Text Box 5"/>
          <p:cNvSpPr txBox="1">
            <a:spLocks noChangeArrowheads="1"/>
          </p:cNvSpPr>
          <p:nvPr/>
        </p:nvSpPr>
        <p:spPr bwMode="auto">
          <a:xfrm>
            <a:off x="5205051" y="4334585"/>
            <a:ext cx="140294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00"/>
              <a:t>Source: Destatis</a:t>
            </a:r>
            <a:endParaRPr lang="de-DE" sz="14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2E19168-D8B8-4BA7-AE2B-CEE329AA2D0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9AEF68A6-255E-DB22-EEDC-5EBB2F56E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5487" y="342374"/>
            <a:ext cx="65562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00"/>
              <a:t>Yearly</a:t>
            </a:r>
            <a:endParaRPr lang="de-DE" sz="1400" dirty="0"/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96FB6B54-5B4B-BD28-9FD1-6EF2BF51E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6871" y="266117"/>
            <a:ext cx="105830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00"/>
              <a:t>Monthy p.a.</a:t>
            </a:r>
            <a:endParaRPr lang="de-DE" sz="1400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2952790F-D244-4745-B99E-0E4C499EA2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599057"/>
            <a:ext cx="5833441" cy="3383396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63314F94-1207-C556-04D3-52EAA1B3EB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9547" y="643490"/>
            <a:ext cx="5595122" cy="3363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391664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2"/>
          <p:cNvSpPr>
            <a:spLocks noChangeArrowheads="1"/>
          </p:cNvSpPr>
          <p:nvPr/>
        </p:nvSpPr>
        <p:spPr bwMode="auto">
          <a:xfrm>
            <a:off x="0" y="188531"/>
            <a:ext cx="12089791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200" b="1">
                <a:solidFill>
                  <a:srgbClr val="000000"/>
                </a:solidFill>
                <a:latin typeface="Sparkasse Rg" pitchFamily="34" charset="0"/>
              </a:rPr>
              <a:t>CPI and the Energy component (Germany)</a:t>
            </a:r>
            <a:endParaRPr lang="de-DE" sz="22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150533" name="Text Box 4"/>
          <p:cNvSpPr txBox="1">
            <a:spLocks noChangeArrowheads="1"/>
          </p:cNvSpPr>
          <p:nvPr/>
        </p:nvSpPr>
        <p:spPr bwMode="auto">
          <a:xfrm>
            <a:off x="381189" y="5989949"/>
            <a:ext cx="166744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00"/>
              <a:t>Source: Bundesbank</a:t>
            </a:r>
            <a:endParaRPr lang="de-DE" sz="14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ADA4D5F5-6579-4DA8-AFC5-7BDDF80B9F5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F1FC3735-0F0F-7A19-2135-43D78ADB2D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199" y="739742"/>
            <a:ext cx="7877076" cy="473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524581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2"/>
          <p:cNvSpPr>
            <a:spLocks noChangeArrowheads="1"/>
          </p:cNvSpPr>
          <p:nvPr/>
        </p:nvSpPr>
        <p:spPr bwMode="auto">
          <a:xfrm>
            <a:off x="3341687" y="260356"/>
            <a:ext cx="6530547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Energy and Inflation</a:t>
            </a:r>
            <a:endParaRPr 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149508" name="Text Box 3"/>
          <p:cNvSpPr txBox="1">
            <a:spLocks noChangeArrowheads="1"/>
          </p:cNvSpPr>
          <p:nvPr/>
        </p:nvSpPr>
        <p:spPr bwMode="auto">
          <a:xfrm>
            <a:off x="538728" y="817007"/>
            <a:ext cx="10907094" cy="1604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The weight of the energy component is roughly </a:t>
            </a:r>
            <a:r>
              <a:rPr lang="de-DE" sz="2400" dirty="0">
                <a:solidFill>
                  <a:srgbClr val="000000"/>
                </a:solidFill>
              </a:rPr>
              <a:t>10</a:t>
            </a:r>
            <a:r>
              <a:rPr lang="de-DE" sz="2400">
                <a:solidFill>
                  <a:srgbClr val="000000"/>
                </a:solidFill>
              </a:rPr>
              <a:t>% in CPI.</a:t>
            </a: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Calculate inflation, if energy price have rised by 40% and all other prices stayed the same.</a:t>
            </a: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7C27A8B-F9C5-4425-BDDB-B473C53FE20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2208837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ChangeArrowheads="1"/>
          </p:cNvSpPr>
          <p:nvPr/>
        </p:nvSpPr>
        <p:spPr bwMode="auto">
          <a:xfrm>
            <a:off x="3355550" y="259565"/>
            <a:ext cx="58039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</a:pPr>
            <a:r>
              <a:rPr lang="de-DE" sz="2400" b="1"/>
              <a:t>High level of employment</a:t>
            </a:r>
            <a:endParaRPr lang="de-DE" sz="2400" b="1" dirty="0"/>
          </a:p>
        </p:txBody>
      </p:sp>
      <p:sp>
        <p:nvSpPr>
          <p:cNvPr id="486403" name="Text Box 3"/>
          <p:cNvSpPr txBox="1">
            <a:spLocks noChangeArrowheads="1"/>
          </p:cNvSpPr>
          <p:nvPr/>
        </p:nvSpPr>
        <p:spPr bwMode="auto">
          <a:xfrm>
            <a:off x="742249" y="1096099"/>
            <a:ext cx="9538010" cy="3049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4572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1pPr>
            <a:lvl2pPr marL="9144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 marL="13716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3pPr>
            <a:lvl4pPr marL="18288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4pPr>
            <a:lvl5pPr marL="22860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5pPr>
            <a:lvl6pPr marL="27432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6pPr>
            <a:lvl7pPr marL="32004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7pPr>
            <a:lvl8pPr marL="36576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8pPr>
            <a:lvl9pPr marL="41148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de-DE">
                <a:solidFill>
                  <a:schemeClr val="tx1"/>
                </a:solidFill>
              </a:rPr>
              <a:t>Principal aim is to reach a state of full employment.</a:t>
            </a:r>
            <a:endParaRPr lang="de-DE" dirty="0">
              <a:solidFill>
                <a:schemeClr val="tx1"/>
              </a:solidFill>
            </a:endParaRPr>
          </a:p>
          <a:p>
            <a:pPr marL="0" indent="0"/>
            <a:r>
              <a:rPr lang="de-DE" dirty="0">
                <a:solidFill>
                  <a:schemeClr val="tx1"/>
                </a:solidFill>
              </a:rPr>
              <a:t>	</a:t>
            </a:r>
            <a:r>
              <a:rPr lang="de-DE">
                <a:solidFill>
                  <a:schemeClr val="tx1"/>
                </a:solidFill>
              </a:rPr>
              <a:t>	→ every person willing has a job.</a:t>
            </a:r>
            <a:endParaRPr lang="de-DE" dirty="0">
              <a:solidFill>
                <a:schemeClr val="tx1"/>
              </a:solidFill>
            </a:endParaRPr>
          </a:p>
          <a:p>
            <a:pPr marL="0" indent="0"/>
            <a:endParaRPr lang="de-DE" dirty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de-DE">
                <a:solidFill>
                  <a:schemeClr val="tx1"/>
                </a:solidFill>
              </a:rPr>
              <a:t>	The general variable to measure unemployment is the unemployment       	rate.</a:t>
            </a:r>
            <a:endParaRPr lang="de-DE" dirty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de-DE" dirty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de-DE">
                <a:solidFill>
                  <a:schemeClr val="tx1"/>
                </a:solidFill>
              </a:rPr>
              <a:t>In Germany a level of </a:t>
            </a:r>
            <a:r>
              <a:rPr lang="de-DE" dirty="0">
                <a:solidFill>
                  <a:schemeClr val="tx1"/>
                </a:solidFill>
              </a:rPr>
              <a:t>3%-4</a:t>
            </a:r>
            <a:r>
              <a:rPr lang="de-DE">
                <a:solidFill>
                  <a:schemeClr val="tx1"/>
                </a:solidFill>
              </a:rPr>
              <a:t>% unemployment rate is considered as a state of full eployment.</a:t>
            </a:r>
            <a:r>
              <a:rPr lang="de-DE" sz="2000">
                <a:solidFill>
                  <a:schemeClr val="tx1"/>
                </a:solidFill>
              </a:rPr>
              <a:t> 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442FED7-0BE4-414F-A66A-D3114D0A9FC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85615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ChangeArrowheads="1"/>
          </p:cNvSpPr>
          <p:nvPr/>
        </p:nvSpPr>
        <p:spPr bwMode="auto">
          <a:xfrm>
            <a:off x="1360448" y="215752"/>
            <a:ext cx="9300117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/>
              <a:t>Development of unemployment in Germany</a:t>
            </a:r>
            <a:endParaRPr lang="de-DE" b="1" dirty="0"/>
          </a:p>
        </p:txBody>
      </p:sp>
      <p:sp>
        <p:nvSpPr>
          <p:cNvPr id="488452" name="Text Box 4"/>
          <p:cNvSpPr txBox="1">
            <a:spLocks noChangeArrowheads="1"/>
          </p:cNvSpPr>
          <p:nvPr/>
        </p:nvSpPr>
        <p:spPr bwMode="auto">
          <a:xfrm>
            <a:off x="568326" y="5201108"/>
            <a:ext cx="102784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00"/>
              <a:t>Source: BA</a:t>
            </a:r>
            <a:endParaRPr lang="de-DE" sz="14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82E1427-5C1E-45E3-91F9-9BB624F41A30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C4C95A2D-0331-5563-8335-3316370AD2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485" y="695310"/>
            <a:ext cx="7866361" cy="4562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925710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2"/>
          <p:cNvSpPr>
            <a:spLocks noChangeArrowheads="1"/>
          </p:cNvSpPr>
          <p:nvPr/>
        </p:nvSpPr>
        <p:spPr bwMode="auto">
          <a:xfrm>
            <a:off x="2467188" y="192348"/>
            <a:ext cx="7344937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/>
              <a:t>Unemployment definition BA</a:t>
            </a:r>
            <a:endParaRPr lang="de-DE" sz="2400" b="1" dirty="0"/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/>
              <a:t>(registered unemployed people)</a:t>
            </a:r>
            <a:endParaRPr lang="de-DE" sz="2400" b="1" dirty="0"/>
          </a:p>
        </p:txBody>
      </p:sp>
      <p:sp>
        <p:nvSpPr>
          <p:cNvPr id="131076" name="Text Box 3"/>
          <p:cNvSpPr txBox="1">
            <a:spLocks noChangeArrowheads="1"/>
          </p:cNvSpPr>
          <p:nvPr/>
        </p:nvSpPr>
        <p:spPr bwMode="auto">
          <a:xfrm>
            <a:off x="0" y="1025526"/>
            <a:ext cx="9056687" cy="449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sz="2200"/>
              <a:t>Age between 15 – 65 (67) years</a:t>
            </a:r>
            <a:endParaRPr lang="de-DE" sz="2200" dirty="0"/>
          </a:p>
          <a:p>
            <a:endParaRPr lang="de-DE" sz="2200" dirty="0"/>
          </a:p>
          <a:p>
            <a:r>
              <a:rPr lang="en-US" sz="2200"/>
              <a:t>Defined by the Social Code, Book III (SGB III), the unemployed include all those who are</a:t>
            </a:r>
          </a:p>
          <a:p>
            <a:endParaRPr lang="en-US" sz="22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/>
              <a:t>temporarily not employed or work in a job for fewer than 15 hours per week,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/>
              <a:t>seek employment subject to social insurance contributions for at least 15 hours per week,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/>
              <a:t>and in the process are available for placement efforts undertaken by the employment agencies or institutions administering basic security benefits for job-seekers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/>
              <a:t>and have registered there as unemployed.</a:t>
            </a:r>
            <a:endParaRPr lang="de-DE" sz="2200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D4C2494-8FAB-45E6-B670-FA781755F81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7881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2"/>
          <p:cNvSpPr>
            <a:spLocks noChangeArrowheads="1"/>
          </p:cNvSpPr>
          <p:nvPr/>
        </p:nvSpPr>
        <p:spPr bwMode="auto">
          <a:xfrm>
            <a:off x="2484748" y="271511"/>
            <a:ext cx="6443662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/>
              <a:t>Unemployment definition ILO</a:t>
            </a:r>
          </a:p>
        </p:txBody>
      </p:sp>
      <p:sp>
        <p:nvSpPr>
          <p:cNvPr id="132100" name="Text Box 3"/>
          <p:cNvSpPr txBox="1">
            <a:spLocks noChangeArrowheads="1"/>
          </p:cNvSpPr>
          <p:nvPr/>
        </p:nvSpPr>
        <p:spPr bwMode="auto">
          <a:xfrm>
            <a:off x="742426" y="979742"/>
            <a:ext cx="972014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2400"/>
              <a:t>Unemployed is any person aged between 15 and 74 years</a:t>
            </a:r>
          </a:p>
          <a:p>
            <a:pPr>
              <a:buFontTx/>
              <a:buNone/>
            </a:pPr>
            <a:endParaRPr lang="en-US" sz="24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who was not in employment, but actively sought work over the four weeks preceding the survey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and would be available for starting a job within two weeks.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In this context, it is irrelevant whether the persons concerned are registered with a government authority and receive social benefits from there</a:t>
            </a:r>
            <a:endParaRPr lang="de-DE" sz="2400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EAF3F47-F0C4-450D-9924-7668FAD950E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47180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99397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800" b="1"/>
              <a:t>Nominal versus real economic growth</a:t>
            </a:r>
            <a:endParaRPr lang="de-DE" sz="28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649" y="1207972"/>
            <a:ext cx="8995797" cy="867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</a:pPr>
            <a:r>
              <a:rPr lang="de-DE" altLang="de-DE" sz="2540">
                <a:solidFill>
                  <a:srgbClr val="000000"/>
                </a:solidFill>
              </a:rPr>
              <a:t>Relative change of the nominal GDP compared to the previous period (year)</a:t>
            </a:r>
            <a:endParaRPr lang="de-DE" altLang="de-DE" sz="2540" dirty="0">
              <a:solidFill>
                <a:srgbClr val="000000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87749" y="2681586"/>
            <a:ext cx="4050110" cy="867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</a:pPr>
            <a:r>
              <a:rPr lang="de-DE" altLang="de-DE" sz="2540">
                <a:solidFill>
                  <a:srgbClr val="000000"/>
                </a:solidFill>
              </a:rPr>
              <a:t>Difference because of changes in prices</a:t>
            </a:r>
            <a:endParaRPr lang="de-DE" altLang="de-DE" sz="2540" dirty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856426" y="2710432"/>
            <a:ext cx="4050110" cy="867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</a:pPr>
            <a:r>
              <a:rPr lang="de-DE" altLang="de-DE" sz="2540">
                <a:solidFill>
                  <a:srgbClr val="000000"/>
                </a:solidFill>
              </a:rPr>
              <a:t>Difference because of changes in quantity</a:t>
            </a:r>
            <a:endParaRPr lang="de-DE" altLang="de-DE" sz="2540" dirty="0">
              <a:solidFill>
                <a:srgbClr val="000000"/>
              </a:solidFill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2650" y="4212892"/>
            <a:ext cx="8213674" cy="1932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</a:pPr>
            <a:r>
              <a:rPr lang="de-DE" altLang="de-DE" sz="2400">
                <a:solidFill>
                  <a:srgbClr val="000000"/>
                </a:solidFill>
              </a:rPr>
              <a:t>In order to do not count changes in prices, the </a:t>
            </a:r>
            <a:r>
              <a:rPr lang="de-DE" altLang="de-DE" sz="2400" b="1">
                <a:solidFill>
                  <a:srgbClr val="000000"/>
                </a:solidFill>
              </a:rPr>
              <a:t>real GDP </a:t>
            </a:r>
            <a:r>
              <a:rPr lang="de-DE" altLang="de-DE" sz="2400">
                <a:solidFill>
                  <a:srgbClr val="000000"/>
                </a:solidFill>
              </a:rPr>
              <a:t>is calculated with repected to the </a:t>
            </a:r>
            <a:r>
              <a:rPr lang="de-DE" altLang="de-DE" sz="2400" b="1">
                <a:solidFill>
                  <a:srgbClr val="000000"/>
                </a:solidFill>
              </a:rPr>
              <a:t>prices of the previous year,</a:t>
            </a:r>
            <a:endParaRPr lang="de-DE" altLang="de-DE" sz="2400" b="1" dirty="0">
              <a:solidFill>
                <a:srgbClr val="000000"/>
              </a:solidFill>
            </a:endParaRPr>
          </a:p>
          <a:p>
            <a:pPr algn="ctr" eaLnBrk="1" hangingPunct="1">
              <a:buClrTx/>
            </a:pPr>
            <a:endParaRPr lang="de-DE" altLang="de-DE" sz="2400" dirty="0">
              <a:solidFill>
                <a:srgbClr val="000000"/>
              </a:solidFill>
            </a:endParaRPr>
          </a:p>
          <a:p>
            <a:pPr algn="ctr" eaLnBrk="1" hangingPunct="1">
              <a:buClrTx/>
            </a:pPr>
            <a:r>
              <a:rPr lang="de-DE" altLang="de-DE" sz="2400">
                <a:solidFill>
                  <a:srgbClr val="000000"/>
                </a:solidFill>
              </a:rPr>
              <a:t>Since only a change because higher prices does not count for an increase of overall economic performance!</a:t>
            </a:r>
            <a:endParaRPr lang="de-DE" altLang="de-DE" sz="2400" dirty="0">
              <a:solidFill>
                <a:srgbClr val="000000"/>
              </a:solidFill>
            </a:endParaRPr>
          </a:p>
        </p:txBody>
      </p:sp>
      <p:cxnSp>
        <p:nvCxnSpPr>
          <p:cNvPr id="4" name="Gerade Verbindung mit Pfeil 3"/>
          <p:cNvCxnSpPr/>
          <p:nvPr/>
        </p:nvCxnSpPr>
        <p:spPr>
          <a:xfrm flipH="1">
            <a:off x="2635399" y="2075499"/>
            <a:ext cx="1344973" cy="6060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>
            <a:off x="5193035" y="2104346"/>
            <a:ext cx="1231176" cy="475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 flipH="1">
            <a:off x="5488274" y="3577959"/>
            <a:ext cx="1344973" cy="6060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>
            <a:off x="2691271" y="3527383"/>
            <a:ext cx="1119966" cy="6060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ck 16">
            <a:extLst>
              <a:ext uri="{FF2B5EF4-FFF2-40B4-BE49-F238E27FC236}">
                <a16:creationId xmlns:a16="http://schemas.microsoft.com/office/drawing/2014/main" id="{9E95A176-E50B-4E1F-B2CC-304C7C647C2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038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2"/>
          <p:cNvSpPr>
            <a:spLocks noChangeArrowheads="1"/>
          </p:cNvSpPr>
          <p:nvPr/>
        </p:nvSpPr>
        <p:spPr bwMode="auto">
          <a:xfrm>
            <a:off x="393160" y="97822"/>
            <a:ext cx="7950571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Monthly development of unemployment in Germany</a:t>
            </a:r>
            <a:endParaRPr 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1611314" y="6235701"/>
            <a:ext cx="102784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00"/>
              <a:t>Source: BA</a:t>
            </a:r>
            <a:endParaRPr lang="de-DE" sz="14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A9D58666-B24B-4EAE-B54C-6F7591185D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34E5BF1-1B32-A93C-5D37-8F2339EEFD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598" y="643127"/>
            <a:ext cx="8201285" cy="54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785748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2"/>
          <p:cNvSpPr>
            <a:spLocks noChangeArrowheads="1"/>
          </p:cNvSpPr>
          <p:nvPr/>
        </p:nvSpPr>
        <p:spPr bwMode="auto">
          <a:xfrm>
            <a:off x="4392613" y="217489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Types of unemployment</a:t>
            </a:r>
          </a:p>
        </p:txBody>
      </p:sp>
      <p:sp>
        <p:nvSpPr>
          <p:cNvPr id="136196" name="Text Box 3"/>
          <p:cNvSpPr txBox="1">
            <a:spLocks noChangeArrowheads="1"/>
          </p:cNvSpPr>
          <p:nvPr/>
        </p:nvSpPr>
        <p:spPr bwMode="auto">
          <a:xfrm>
            <a:off x="429359" y="1878331"/>
            <a:ext cx="7432141" cy="3049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b="1">
                <a:solidFill>
                  <a:srgbClr val="000000"/>
                </a:solidFill>
              </a:rPr>
              <a:t>Short-term:</a:t>
            </a:r>
            <a:r>
              <a:rPr lang="de-DE" sz="2400" b="1" dirty="0">
                <a:solidFill>
                  <a:srgbClr val="000000"/>
                </a:solidFill>
              </a:rPr>
              <a:t>	</a:t>
            </a:r>
            <a:r>
              <a:rPr lang="de-DE" sz="2400" b="1">
                <a:solidFill>
                  <a:srgbClr val="000000"/>
                </a:solidFill>
              </a:rPr>
              <a:t>	seasonal and frictional unemployment</a:t>
            </a:r>
            <a:endParaRPr lang="de-DE" sz="2400" b="1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 b="1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b="1">
                <a:solidFill>
                  <a:srgbClr val="000000"/>
                </a:solidFill>
              </a:rPr>
              <a:t>Medium-term:	cyclical unemployment</a:t>
            </a:r>
            <a:endParaRPr lang="de-DE" sz="2400" b="1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 b="1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b="1">
                <a:solidFill>
                  <a:srgbClr val="000000"/>
                </a:solidFill>
              </a:rPr>
              <a:t>Long-term:</a:t>
            </a:r>
            <a:r>
              <a:rPr lang="de-DE" sz="2400" b="1" dirty="0">
                <a:solidFill>
                  <a:srgbClr val="000000"/>
                </a:solidFill>
              </a:rPr>
              <a:t>	</a:t>
            </a:r>
            <a:r>
              <a:rPr lang="de-DE" sz="2400" b="1">
                <a:solidFill>
                  <a:srgbClr val="000000"/>
                </a:solidFill>
              </a:rPr>
              <a:t>	structural unemployment</a:t>
            </a: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1F8AB83E-378F-435D-8DA0-08CAA654C95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8255002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2"/>
          <p:cNvSpPr>
            <a:spLocks noChangeArrowheads="1"/>
          </p:cNvSpPr>
          <p:nvPr/>
        </p:nvSpPr>
        <p:spPr bwMode="auto">
          <a:xfrm>
            <a:off x="4392613" y="217489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Short term unemployment</a:t>
            </a:r>
          </a:p>
        </p:txBody>
      </p:sp>
      <p:sp>
        <p:nvSpPr>
          <p:cNvPr id="137220" name="Text Box 3"/>
          <p:cNvSpPr txBox="1">
            <a:spLocks noChangeArrowheads="1"/>
          </p:cNvSpPr>
          <p:nvPr/>
        </p:nvSpPr>
        <p:spPr bwMode="auto">
          <a:xfrm>
            <a:off x="600984" y="842586"/>
            <a:ext cx="8088621" cy="5849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b="1">
                <a:solidFill>
                  <a:schemeClr val="tx1"/>
                </a:solidFill>
              </a:rPr>
              <a:t>seasonal unemployment:</a:t>
            </a:r>
            <a:endParaRPr lang="de-DE" b="1" dirty="0">
              <a:solidFill>
                <a:schemeClr val="tx1"/>
              </a:solidFill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>
                <a:solidFill>
                  <a:schemeClr val="tx1"/>
                </a:solidFill>
              </a:rPr>
              <a:t>Fluctuation in production during a year i.e. in theagricultural sector or the construction sector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>
                <a:solidFill>
                  <a:schemeClr val="tx1"/>
                </a:solidFill>
              </a:rPr>
              <a:t>Fuctuations in demand during the year i.e. in Tourism sector because of the weather or because of school holidays</a:t>
            </a:r>
            <a:endParaRPr lang="de-DE" dirty="0">
              <a:solidFill>
                <a:schemeClr val="tx1"/>
              </a:solidFill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>
                <a:solidFill>
                  <a:schemeClr val="tx1"/>
                </a:solidFill>
              </a:rPr>
              <a:t>Hiring cycles</a:t>
            </a:r>
            <a:endParaRPr lang="de-DE" dirty="0">
              <a:solidFill>
                <a:schemeClr val="tx1"/>
              </a:solidFill>
            </a:endParaRPr>
          </a:p>
          <a:p>
            <a:pPr eaLnBrk="1" hangingPunct="1"/>
            <a:endParaRPr lang="de-DE" dirty="0">
              <a:solidFill>
                <a:schemeClr val="tx1"/>
              </a:solidFill>
            </a:endParaRPr>
          </a:p>
          <a:p>
            <a:pPr eaLnBrk="1" hangingPunct="1"/>
            <a:endParaRPr lang="de-DE" dirty="0">
              <a:solidFill>
                <a:schemeClr val="tx1"/>
              </a:solidFill>
            </a:endParaRPr>
          </a:p>
          <a:p>
            <a:pPr eaLnBrk="1" hangingPunct="1"/>
            <a:r>
              <a:rPr lang="de-DE" b="1">
                <a:solidFill>
                  <a:srgbClr val="000000"/>
                </a:solidFill>
              </a:rPr>
              <a:t>frictional unemployment </a:t>
            </a:r>
            <a:r>
              <a:rPr lang="de-DE" b="1">
                <a:solidFill>
                  <a:schemeClr val="tx1"/>
                </a:solidFill>
              </a:rPr>
              <a:t>:</a:t>
            </a:r>
            <a:endParaRPr lang="de-DE" b="1" dirty="0">
              <a:solidFill>
                <a:schemeClr val="tx1"/>
              </a:solidFill>
            </a:endParaRPr>
          </a:p>
          <a:p>
            <a:pPr eaLnBrk="1" hangingPunct="1"/>
            <a:endParaRPr lang="de-DE" b="1" dirty="0">
              <a:solidFill>
                <a:schemeClr val="tx1"/>
              </a:solidFill>
            </a:endParaRPr>
          </a:p>
          <a:p>
            <a:pPr eaLnBrk="1" hangingPunct="1"/>
            <a:r>
              <a:rPr lang="de-DE">
                <a:solidFill>
                  <a:schemeClr val="tx1"/>
                </a:solidFill>
              </a:rPr>
              <a:t>Incomplete information in the labour market causes a mismatch between job seeking poeple and poeple seeking enterprises</a:t>
            </a:r>
          </a:p>
          <a:p>
            <a:pPr eaLnBrk="1" hangingPunct="1"/>
            <a:endParaRPr lang="de-DE">
              <a:solidFill>
                <a:schemeClr val="tx1"/>
              </a:solidFill>
            </a:endParaRPr>
          </a:p>
          <a:p>
            <a:pPr marL="800100" lvl="1" indent="-342900" eaLnBrk="1" hangingPunct="1">
              <a:buFont typeface="Symbol" panose="05050102010706020507" pitchFamily="18" charset="2"/>
              <a:buChar char="-"/>
            </a:pPr>
            <a:r>
              <a:rPr lang="de-DE">
                <a:solidFill>
                  <a:schemeClr val="tx1"/>
                </a:solidFill>
              </a:rPr>
              <a:t>Transition time between on job and another new job</a:t>
            </a:r>
          </a:p>
          <a:p>
            <a:pPr marL="800100" lvl="1" indent="-342900" eaLnBrk="1" hangingPunct="1">
              <a:buFont typeface="Symbol" panose="05050102010706020507" pitchFamily="18" charset="2"/>
              <a:buChar char="-"/>
            </a:pPr>
            <a:r>
              <a:rPr lang="de-DE">
                <a:solidFill>
                  <a:schemeClr val="tx1"/>
                </a:solidFill>
              </a:rPr>
              <a:t>Additional time because of moving from one location to another</a:t>
            </a:r>
            <a:endParaRPr lang="de-DE" dirty="0">
              <a:solidFill>
                <a:schemeClr val="tx1"/>
              </a:solidFill>
            </a:endParaRPr>
          </a:p>
          <a:p>
            <a:pPr eaLnBrk="1" hangingPunct="1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B5D9D03-2113-46A4-A8A4-56CA1630ECC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177100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2"/>
          <p:cNvSpPr>
            <a:spLocks noChangeArrowheads="1"/>
          </p:cNvSpPr>
          <p:nvPr/>
        </p:nvSpPr>
        <p:spPr bwMode="auto">
          <a:xfrm>
            <a:off x="4392614" y="215752"/>
            <a:ext cx="6275387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Medium- and long-term unemployment</a:t>
            </a:r>
          </a:p>
        </p:txBody>
      </p:sp>
      <p:sp>
        <p:nvSpPr>
          <p:cNvPr id="138244" name="Text Box 3"/>
          <p:cNvSpPr txBox="1">
            <a:spLocks noChangeArrowheads="1"/>
          </p:cNvSpPr>
          <p:nvPr/>
        </p:nvSpPr>
        <p:spPr bwMode="auto">
          <a:xfrm>
            <a:off x="6726" y="604352"/>
            <a:ext cx="8895227" cy="5172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b="1">
                <a:solidFill>
                  <a:schemeClr val="tx1"/>
                </a:solidFill>
              </a:rPr>
              <a:t>Cyclical unemployment:</a:t>
            </a:r>
            <a:endParaRPr lang="de-DE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de-DE">
                <a:solidFill>
                  <a:schemeClr val="tx1"/>
                </a:solidFill>
              </a:rPr>
              <a:t>Within the business cycle we have an under utilization of potential output </a:t>
            </a:r>
            <a:r>
              <a:rPr lang="de-DE">
                <a:solidFill>
                  <a:schemeClr val="tx1"/>
                </a:solidFill>
                <a:cs typeface="Times New Roman" pitchFamily="18" charset="0"/>
              </a:rPr>
              <a:t>→ causing a decrease in labor demand</a:t>
            </a:r>
          </a:p>
          <a:p>
            <a:pPr eaLnBrk="1" hangingPunct="1">
              <a:buFontTx/>
              <a:buNone/>
            </a:pPr>
            <a:endParaRPr lang="de-DE">
              <a:solidFill>
                <a:schemeClr val="tx1"/>
              </a:solidFill>
            </a:endParaRPr>
          </a:p>
          <a:p>
            <a:pPr eaLnBrk="1" hangingPunct="1"/>
            <a:r>
              <a:rPr lang="de-DE" b="1">
                <a:solidFill>
                  <a:schemeClr val="tx1"/>
                </a:solidFill>
              </a:rPr>
              <a:t>Structural unemployment :</a:t>
            </a:r>
            <a:endParaRPr lang="de-DE" b="1" dirty="0">
              <a:solidFill>
                <a:schemeClr val="tx1"/>
              </a:solidFill>
            </a:endParaRPr>
          </a:p>
          <a:p>
            <a:pPr eaLnBrk="1" hangingPunct="1"/>
            <a:endParaRPr lang="de-DE" b="1" dirty="0">
              <a:solidFill>
                <a:schemeClr val="tx1"/>
              </a:solidFill>
            </a:endParaRPr>
          </a:p>
          <a:p>
            <a:pPr eaLnBrk="1" hangingPunct="1">
              <a:buFontTx/>
              <a:buChar char="•"/>
            </a:pPr>
            <a:r>
              <a:rPr lang="de-DE">
                <a:solidFill>
                  <a:schemeClr val="tx1"/>
                </a:solidFill>
              </a:rPr>
              <a:t> Sectoral change, i.e. legislative amendment </a:t>
            </a:r>
            <a:r>
              <a:rPr lang="de-DE" dirty="0">
                <a:solidFill>
                  <a:schemeClr val="tx1"/>
                </a:solidFill>
              </a:rPr>
              <a:t>(Energiewende)</a:t>
            </a:r>
          </a:p>
          <a:p>
            <a:pPr eaLnBrk="1" hangingPunct="1">
              <a:buFontTx/>
              <a:buNone/>
            </a:pPr>
            <a:r>
              <a:rPr lang="de-DE" dirty="0">
                <a:solidFill>
                  <a:schemeClr val="tx1"/>
                </a:solidFill>
              </a:rPr>
              <a:t>            					     </a:t>
            </a:r>
            <a:r>
              <a:rPr lang="de-DE">
                <a:solidFill>
                  <a:schemeClr val="tx1"/>
                </a:solidFill>
              </a:rPr>
              <a:t>→  job loss in the coal industry or the nuclear 								    sector</a:t>
            </a:r>
            <a:endParaRPr lang="de-DE" dirty="0">
              <a:solidFill>
                <a:schemeClr val="tx1"/>
              </a:solidFill>
            </a:endParaRPr>
          </a:p>
          <a:p>
            <a:pPr eaLnBrk="1" hangingPunct="1">
              <a:buFontTx/>
              <a:buChar char="•"/>
            </a:pPr>
            <a:r>
              <a:rPr lang="de-DE">
                <a:solidFill>
                  <a:schemeClr val="tx1"/>
                </a:solidFill>
              </a:rPr>
              <a:t> Technological change, i.e. digitalization of many process will change the 								 labor market dramatically</a:t>
            </a:r>
          </a:p>
          <a:p>
            <a:pPr marL="3200400" lvl="7" indent="0" eaLnBrk="1" hangingPunct="1"/>
            <a:r>
              <a:rPr lang="de-DE">
                <a:solidFill>
                  <a:schemeClr val="tx1"/>
                </a:solidFill>
              </a:rPr>
              <a:t> → new skills are neede in the future</a:t>
            </a:r>
            <a:endParaRPr lang="de-DE" dirty="0">
              <a:solidFill>
                <a:schemeClr val="tx1"/>
              </a:solidFill>
            </a:endParaRPr>
          </a:p>
          <a:p>
            <a:pPr eaLnBrk="1" hangingPunct="1">
              <a:buFontTx/>
              <a:buChar char="•"/>
            </a:pPr>
            <a:endParaRPr lang="de-DE" dirty="0">
              <a:solidFill>
                <a:schemeClr val="tx1"/>
              </a:solidFill>
            </a:endParaRPr>
          </a:p>
          <a:p>
            <a:pPr eaLnBrk="1" hangingPunct="1">
              <a:buFontTx/>
              <a:buChar char="•"/>
            </a:pPr>
            <a:r>
              <a:rPr lang="de-DE">
                <a:solidFill>
                  <a:schemeClr val="tx1"/>
                </a:solidFill>
              </a:rPr>
              <a:t> Regional descrepancy in job demand and supply specially because of the 	     	  demographic change in the rural area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BFC2558-8065-48C2-9ED2-88FDCE233C9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3187908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2"/>
          <p:cNvSpPr>
            <a:spLocks noChangeArrowheads="1"/>
          </p:cNvSpPr>
          <p:nvPr/>
        </p:nvSpPr>
        <p:spPr bwMode="auto">
          <a:xfrm>
            <a:off x="4392613" y="217489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Hidden unemployment</a:t>
            </a:r>
          </a:p>
        </p:txBody>
      </p:sp>
      <p:sp>
        <p:nvSpPr>
          <p:cNvPr id="139268" name="Text Box 3"/>
          <p:cNvSpPr txBox="1">
            <a:spLocks noChangeArrowheads="1"/>
          </p:cNvSpPr>
          <p:nvPr/>
        </p:nvSpPr>
        <p:spPr bwMode="auto">
          <a:xfrm>
            <a:off x="1919289" y="1223964"/>
            <a:ext cx="7559675" cy="3418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de-DE" sz="2400" b="1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Char char="•"/>
            </a:pPr>
            <a:r>
              <a:rPr lang="de-DE" sz="2400">
                <a:solidFill>
                  <a:srgbClr val="000000"/>
                </a:solidFill>
              </a:rPr>
              <a:t> 	People in qualification programs</a:t>
            </a:r>
          </a:p>
          <a:p>
            <a:pPr eaLnBrk="1" hangingPunct="1">
              <a:buClrTx/>
              <a:buFontTx/>
              <a:buChar char="•"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Char char="•"/>
            </a:pPr>
            <a:r>
              <a:rPr lang="de-DE" sz="2400">
                <a:solidFill>
                  <a:srgbClr val="000000"/>
                </a:solidFill>
              </a:rPr>
              <a:t> 	Early retirement</a:t>
            </a:r>
          </a:p>
          <a:p>
            <a:pPr eaLnBrk="1" hangingPunct="1">
              <a:buClrTx/>
              <a:buFontTx/>
              <a:buChar char="•"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Char char="•"/>
            </a:pPr>
            <a:r>
              <a:rPr lang="de-DE" sz="2400">
                <a:solidFill>
                  <a:srgbClr val="000000"/>
                </a:solidFill>
              </a:rPr>
              <a:t> 	Short time work</a:t>
            </a:r>
          </a:p>
          <a:p>
            <a:pPr eaLnBrk="1" hangingPunct="1">
              <a:buClrTx/>
              <a:buFontTx/>
              <a:buChar char="•"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Char char="•"/>
            </a:pPr>
            <a:r>
              <a:rPr lang="de-DE" sz="2400">
                <a:solidFill>
                  <a:srgbClr val="000000"/>
                </a:solidFill>
              </a:rPr>
              <a:t> 	Job creation sheme</a:t>
            </a: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97A614EA-25C5-473B-AFF4-092B52AC409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4520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2"/>
          <p:cNvSpPr>
            <a:spLocks noChangeArrowheads="1"/>
          </p:cNvSpPr>
          <p:nvPr/>
        </p:nvSpPr>
        <p:spPr bwMode="auto">
          <a:xfrm>
            <a:off x="1759527" y="223372"/>
            <a:ext cx="9608128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Hidden unemployment Germany</a:t>
            </a:r>
            <a:endParaRPr 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140293" name="Text Box 4"/>
          <p:cNvSpPr txBox="1">
            <a:spLocks noChangeArrowheads="1"/>
          </p:cNvSpPr>
          <p:nvPr/>
        </p:nvSpPr>
        <p:spPr bwMode="auto">
          <a:xfrm>
            <a:off x="1611313" y="6235701"/>
            <a:ext cx="108715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00"/>
              <a:t>Source: </a:t>
            </a:r>
            <a:r>
              <a:rPr lang="de-DE" sz="1400" dirty="0"/>
              <a:t>IAB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94B5F575-FEDF-473A-ADBC-0EFD9018348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BAE2C25-0DF9-039D-86B4-ECD84F0A15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495" y="818483"/>
            <a:ext cx="6616668" cy="404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56752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2"/>
          <p:cNvSpPr>
            <a:spLocks noChangeArrowheads="1"/>
          </p:cNvSpPr>
          <p:nvPr/>
        </p:nvSpPr>
        <p:spPr bwMode="auto">
          <a:xfrm>
            <a:off x="2360122" y="-3498"/>
            <a:ext cx="749046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Development of short-time-work in Germany</a:t>
            </a:r>
            <a:endParaRPr 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141316" name="Text Box 3"/>
          <p:cNvSpPr txBox="1">
            <a:spLocks noChangeArrowheads="1"/>
          </p:cNvSpPr>
          <p:nvPr/>
        </p:nvSpPr>
        <p:spPr bwMode="auto">
          <a:xfrm>
            <a:off x="744677" y="122101"/>
            <a:ext cx="102784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00"/>
              <a:t>Source: </a:t>
            </a:r>
            <a:r>
              <a:rPr lang="de-DE" sz="1400" dirty="0"/>
              <a:t>BA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0F9DDD67-7BFF-48D7-9B6E-55056BB1359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92CCB155-B98D-521E-F728-09E2CD3E78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137" y="513867"/>
            <a:ext cx="8146719" cy="4972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750586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ChangeArrowheads="1"/>
          </p:cNvSpPr>
          <p:nvPr/>
        </p:nvSpPr>
        <p:spPr bwMode="auto">
          <a:xfrm>
            <a:off x="3478213" y="45540"/>
            <a:ext cx="5803900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800" b="1"/>
              <a:t>External balance</a:t>
            </a:r>
          </a:p>
        </p:txBody>
      </p:sp>
      <p:sp>
        <p:nvSpPr>
          <p:cNvPr id="490499" name="Text Box 3"/>
          <p:cNvSpPr txBox="1">
            <a:spLocks noChangeArrowheads="1"/>
          </p:cNvSpPr>
          <p:nvPr/>
        </p:nvSpPr>
        <p:spPr bwMode="auto">
          <a:xfrm>
            <a:off x="589428" y="570941"/>
            <a:ext cx="11080057" cy="631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4572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1pPr>
            <a:lvl2pPr marL="9144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 marL="13716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3pPr>
            <a:lvl4pPr marL="18288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4pPr>
            <a:lvl5pPr marL="22860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5pPr>
            <a:lvl6pPr marL="27432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6pPr>
            <a:lvl7pPr marL="32004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7pPr>
            <a:lvl8pPr marL="36576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8pPr>
            <a:lvl9pPr marL="41148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b="1" u="sng">
                <a:solidFill>
                  <a:schemeClr val="tx1"/>
                </a:solidFill>
              </a:rPr>
              <a:t>There is no generally accepted definition!</a:t>
            </a:r>
            <a:endParaRPr lang="de-DE" b="1" u="sng" dirty="0">
              <a:solidFill>
                <a:schemeClr val="tx1"/>
              </a:solidFill>
            </a:endParaRPr>
          </a:p>
          <a:p>
            <a:endParaRPr lang="de-DE" sz="2000" u="sng" dirty="0">
              <a:solidFill>
                <a:schemeClr val="tx1"/>
              </a:solidFill>
            </a:endParaRPr>
          </a:p>
          <a:p>
            <a:r>
              <a:rPr lang="de-DE" sz="2000">
                <a:solidFill>
                  <a:schemeClr val="tx1"/>
                </a:solidFill>
              </a:rPr>
              <a:t>	This aim has to be understood within the historical context. Until 1973 we had a system of fixed exchange rates in the world. Every convertible currency was fixed in realtion to the US-Dollar 	</a:t>
            </a:r>
            <a:r>
              <a:rPr lang="de-DE" sz="2000">
                <a:solidFill>
                  <a:schemeClr val="tx1"/>
                </a:solidFill>
                <a:cs typeface="Times New Roman" pitchFamily="18" charset="0"/>
              </a:rPr>
              <a:t>→ In such a framework it is suitable</a:t>
            </a:r>
            <a:r>
              <a:rPr lang="de-DE" sz="2000">
                <a:solidFill>
                  <a:schemeClr val="tx1"/>
                </a:solidFill>
              </a:rPr>
              <a:t> to balance i.e. the current accout or the trade balance, because otherwise the own currency can be out under pressure</a:t>
            </a:r>
          </a:p>
          <a:p>
            <a:endParaRPr lang="de-DE" sz="2000">
              <a:solidFill>
                <a:schemeClr val="tx1"/>
              </a:solidFill>
            </a:endParaRPr>
          </a:p>
          <a:p>
            <a:r>
              <a:rPr lang="de-DE" sz="2000">
                <a:solidFill>
                  <a:schemeClr val="tx1"/>
                </a:solidFill>
              </a:rPr>
              <a:t>But in 1973 the system of Bretton woods collapsed! Since the, we have free floating currencies, and therefore there is no need anymore for a balanced current account. Nevertheless you find in textbooks the following aims:</a:t>
            </a:r>
          </a:p>
          <a:p>
            <a:r>
              <a:rPr lang="de-DE" sz="2000">
                <a:solidFill>
                  <a:schemeClr val="tx1"/>
                </a:solidFill>
              </a:rPr>
              <a:t>	</a:t>
            </a:r>
            <a:endParaRPr lang="de-DE" sz="2000" dirty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de-DE" sz="2000" u="sng" dirty="0">
                <a:solidFill>
                  <a:schemeClr val="tx1"/>
                </a:solidFill>
                <a:cs typeface="Times New Roman" pitchFamily="18" charset="0"/>
              </a:rPr>
              <a:t>Andere Interpretationen:</a:t>
            </a:r>
          </a:p>
          <a:p>
            <a:endParaRPr lang="de-DE" sz="2000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de-DE" sz="2000">
                <a:solidFill>
                  <a:schemeClr val="tx1"/>
                </a:solidFill>
                <a:cs typeface="Times New Roman" pitchFamily="18" charset="0"/>
              </a:rPr>
              <a:t>Balanced trade balance</a:t>
            </a:r>
            <a:endParaRPr lang="de-DE" sz="2000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FontTx/>
              <a:buChar char="•"/>
            </a:pPr>
            <a:endParaRPr lang="de-DE" sz="2000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de-DE" sz="2000">
                <a:solidFill>
                  <a:schemeClr val="tx1"/>
                </a:solidFill>
                <a:cs typeface="Times New Roman" pitchFamily="18" charset="0"/>
              </a:rPr>
              <a:t>Balanced current account</a:t>
            </a:r>
          </a:p>
          <a:p>
            <a:pPr>
              <a:buFontTx/>
              <a:buChar char="•"/>
            </a:pPr>
            <a:endParaRPr lang="de-DE" sz="2000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de-DE" sz="2000">
                <a:solidFill>
                  <a:schemeClr val="tx1"/>
                </a:solidFill>
              </a:rPr>
              <a:t>Low fluctuating currency</a:t>
            </a:r>
          </a:p>
          <a:p>
            <a:pPr>
              <a:buFontTx/>
              <a:buChar char="•"/>
            </a:pPr>
            <a:endParaRPr lang="de-DE" sz="200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de-DE" sz="2000">
                <a:solidFill>
                  <a:schemeClr val="tx1"/>
                </a:solidFill>
                <a:cs typeface="Times New Roman" pitchFamily="18" charset="0"/>
              </a:rPr>
              <a:t>Low susceptibility from foreign economies</a:t>
            </a:r>
            <a:endParaRPr lang="de-DE" sz="2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4CF4B963-FD5A-4FC1-A9E5-30EE496765E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39499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ChangeArrowheads="1"/>
          </p:cNvSpPr>
          <p:nvPr/>
        </p:nvSpPr>
        <p:spPr bwMode="auto">
          <a:xfrm>
            <a:off x="2383831" y="147463"/>
            <a:ext cx="8084634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800" b="1"/>
              <a:t>International economic relationships Germany</a:t>
            </a:r>
            <a:endParaRPr lang="de-DE" sz="2800" b="1" dirty="0"/>
          </a:p>
        </p:txBody>
      </p:sp>
      <p:sp>
        <p:nvSpPr>
          <p:cNvPr id="492547" name="Text Box 3"/>
          <p:cNvSpPr txBox="1">
            <a:spLocks noChangeArrowheads="1"/>
          </p:cNvSpPr>
          <p:nvPr/>
        </p:nvSpPr>
        <p:spPr bwMode="auto">
          <a:xfrm>
            <a:off x="253212" y="475918"/>
            <a:ext cx="166744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00"/>
              <a:t>Source: </a:t>
            </a:r>
            <a:r>
              <a:rPr lang="de-DE" sz="1400" dirty="0"/>
              <a:t>Bundesbank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777CE9F-27D6-4CBC-AAE9-B18CEBD83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015" y="727626"/>
            <a:ext cx="3606529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b="1"/>
              <a:t>Exchange rate </a:t>
            </a:r>
            <a:r>
              <a:rPr lang="de-DE" b="1" dirty="0"/>
              <a:t>Euro – Dollar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7777CE9F-27D6-4CBC-AAE9-B18CEBD83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527" y="710228"/>
            <a:ext cx="4253345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b="1"/>
              <a:t>Trade balance</a:t>
            </a:r>
            <a:endParaRPr lang="de-DE" b="1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85244E58-D99C-4C6D-90EB-CD551CADEEE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A7D88EA8-E445-5068-078D-85BF6F1AD6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125399"/>
            <a:ext cx="7742729" cy="3362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053577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1"/>
          <p:cNvSpPr>
            <a:spLocks noChangeArrowheads="1"/>
          </p:cNvSpPr>
          <p:nvPr/>
        </p:nvSpPr>
        <p:spPr bwMode="auto">
          <a:xfrm>
            <a:off x="2486722" y="215753"/>
            <a:ext cx="7709791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Balance of Payments</a:t>
            </a:r>
            <a:endParaRPr 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102404" name="Text Box 2"/>
          <p:cNvSpPr txBox="1">
            <a:spLocks noChangeArrowheads="1"/>
          </p:cNvSpPr>
          <p:nvPr/>
        </p:nvSpPr>
        <p:spPr bwMode="auto">
          <a:xfrm>
            <a:off x="872939" y="826434"/>
            <a:ext cx="8554090" cy="554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/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2400" u="sng">
                <a:solidFill>
                  <a:srgbClr val="000000"/>
                </a:solidFill>
              </a:rPr>
              <a:t>Definition of Balance of Payments:</a:t>
            </a:r>
          </a:p>
          <a:p>
            <a:pPr eaLnBrk="1" hangingPunct="1"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The balance of payments is a summary of all the international transactions of a country and its citizens during a specified period of time. This period is usually of one year, though many countries have now started preparing the quarterly accounts for the purposes of forecasting.</a:t>
            </a: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de-DE" sz="2400" u="sng">
                <a:solidFill>
                  <a:srgbClr val="000000"/>
                </a:solidFill>
              </a:rPr>
              <a:t>Caution:</a:t>
            </a:r>
            <a:r>
              <a:rPr lang="de-DE" sz="2400">
                <a:solidFill>
                  <a:srgbClr val="000000"/>
                </a:solidFill>
              </a:rPr>
              <a:t> </a:t>
            </a:r>
            <a:r>
              <a:rPr lang="de-DE" sz="2400" dirty="0">
                <a:solidFill>
                  <a:srgbClr val="000000"/>
                </a:solidFill>
              </a:rPr>
              <a:t>	</a:t>
            </a:r>
          </a:p>
          <a:p>
            <a:pPr eaLnBrk="1" hangingPunct="1"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In the balance of payments we count flow, while usually in a balance sheet you report stocks!</a:t>
            </a:r>
            <a:endParaRPr lang="de-DE" sz="2400" u="sng" dirty="0">
              <a:solidFill>
                <a:srgbClr val="000000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4DF5A04E-E954-4DFA-A236-28E27E89E07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07136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291811" y="-1888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>
              <a:lnSpc>
                <a:spcPct val="100000"/>
              </a:lnSpc>
            </a:pPr>
            <a:r>
              <a:rPr lang="de-DE" sz="2540" b="1">
                <a:solidFill>
                  <a:srgbClr val="000000"/>
                </a:solidFill>
                <a:latin typeface="Arial"/>
              </a:rPr>
              <a:t>Calculating real GDP</a:t>
            </a:r>
            <a:endParaRPr sz="254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88740" y="957495"/>
            <a:ext cx="7155193" cy="562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1800">
                <a:solidFill>
                  <a:srgbClr val="000000"/>
                </a:solidFill>
              </a:rPr>
              <a:t>Since 2005 real GDP is calculated via a chain index (</a:t>
            </a:r>
            <a:r>
              <a:rPr lang="de-DE" altLang="de-DE" sz="1800" b="1">
                <a:solidFill>
                  <a:srgbClr val="000000"/>
                </a:solidFill>
              </a:rPr>
              <a:t>caution, in many textbooks and in the web real GDP is explained due to a fixed price bases, but this is wrong!</a:t>
            </a:r>
            <a:r>
              <a:rPr lang="de-DE" altLang="de-DE" sz="1800">
                <a:solidFill>
                  <a:srgbClr val="000000"/>
                </a:solidFill>
              </a:rPr>
              <a:t>).</a:t>
            </a:r>
            <a:endParaRPr lang="de-DE" altLang="de-DE" sz="18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endParaRPr lang="de-DE" altLang="de-DE" sz="18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1800">
                <a:solidFill>
                  <a:srgbClr val="000000"/>
                </a:solidFill>
              </a:rPr>
              <a:t>Real GDP </a:t>
            </a:r>
            <a:r>
              <a:rPr lang="en-US" altLang="de-DE" sz="1800">
                <a:solidFill>
                  <a:srgbClr val="000000"/>
                </a:solidFill>
              </a:rPr>
              <a:t>is the value of final goods and services calculated via constant prices of the previous year.</a:t>
            </a:r>
            <a:r>
              <a:rPr lang="de-DE" altLang="de-DE" sz="1800">
                <a:solidFill>
                  <a:srgbClr val="000000"/>
                </a:solidFill>
              </a:rPr>
              <a:t> We set a base year in time t wird equal to Index</a:t>
            </a:r>
            <a:r>
              <a:rPr lang="de-DE" altLang="de-DE" sz="1800" baseline="-25000">
                <a:solidFill>
                  <a:srgbClr val="000000"/>
                </a:solidFill>
              </a:rPr>
              <a:t>real</a:t>
            </a:r>
            <a:r>
              <a:rPr lang="de-DE" altLang="de-DE" sz="1800" dirty="0">
                <a:solidFill>
                  <a:srgbClr val="000000"/>
                </a:solidFill>
              </a:rPr>
              <a:t>(t)=</a:t>
            </a:r>
            <a:r>
              <a:rPr lang="de-DE" altLang="de-DE" sz="1800">
                <a:solidFill>
                  <a:srgbClr val="000000"/>
                </a:solidFill>
              </a:rPr>
              <a:t>100 and the indices of the following years are the calculated recursively</a:t>
            </a:r>
            <a:endParaRPr lang="de-DE" altLang="de-DE" sz="18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endParaRPr lang="de-DE" altLang="de-DE" sz="18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1800" dirty="0">
                <a:solidFill>
                  <a:srgbClr val="000000"/>
                </a:solidFill>
              </a:rPr>
              <a:t>								</a:t>
            </a:r>
            <a:r>
              <a:rPr lang="de-DE" altLang="de-DE" sz="1800">
                <a:solidFill>
                  <a:srgbClr val="000000"/>
                </a:solidFill>
              </a:rPr>
              <a:t> GDP(</a:t>
            </a:r>
            <a:r>
              <a:rPr lang="de-DE" altLang="de-DE" sz="1800" dirty="0">
                <a:solidFill>
                  <a:srgbClr val="000000"/>
                </a:solidFill>
              </a:rPr>
              <a:t>t+</a:t>
            </a:r>
            <a:r>
              <a:rPr lang="de-DE" altLang="de-DE" sz="1800">
                <a:solidFill>
                  <a:srgbClr val="000000"/>
                </a:solidFill>
              </a:rPr>
              <a:t>1) in prices of </a:t>
            </a:r>
            <a:r>
              <a:rPr lang="de-DE" altLang="de-DE" sz="1800" dirty="0">
                <a:solidFill>
                  <a:srgbClr val="000000"/>
                </a:solidFill>
              </a:rPr>
              <a:t>t</a:t>
            </a:r>
          </a:p>
          <a:p>
            <a:pPr eaLnBrk="1" hangingPunct="1">
              <a:buClrTx/>
            </a:pPr>
            <a:r>
              <a:rPr lang="de-DE" altLang="de-DE" sz="1800" dirty="0">
                <a:solidFill>
                  <a:srgbClr val="000000"/>
                </a:solidFill>
              </a:rPr>
              <a:t>Index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real</a:t>
            </a:r>
            <a:r>
              <a:rPr lang="de-DE" altLang="de-DE" sz="1800" dirty="0">
                <a:solidFill>
                  <a:srgbClr val="000000"/>
                </a:solidFill>
              </a:rPr>
              <a:t>(t+1)	=	Index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real</a:t>
            </a:r>
            <a:r>
              <a:rPr lang="de-DE" altLang="de-DE" sz="1800" dirty="0">
                <a:solidFill>
                  <a:srgbClr val="000000"/>
                </a:solidFill>
              </a:rPr>
              <a:t>(t)</a:t>
            </a:r>
          </a:p>
          <a:p>
            <a:pPr eaLnBrk="1" hangingPunct="1">
              <a:buClrTx/>
            </a:pPr>
            <a:r>
              <a:rPr lang="de-DE" altLang="de-DE" sz="1800" dirty="0">
                <a:solidFill>
                  <a:srgbClr val="000000"/>
                </a:solidFill>
              </a:rPr>
              <a:t>								</a:t>
            </a:r>
            <a:r>
              <a:rPr lang="de-DE" altLang="de-DE" sz="1800">
                <a:solidFill>
                  <a:srgbClr val="000000"/>
                </a:solidFill>
              </a:rPr>
              <a:t>   GDP(</a:t>
            </a:r>
            <a:r>
              <a:rPr lang="de-DE" altLang="de-DE" sz="1800" dirty="0">
                <a:solidFill>
                  <a:srgbClr val="000000"/>
                </a:solidFill>
              </a:rPr>
              <a:t>t</a:t>
            </a:r>
            <a:r>
              <a:rPr lang="de-DE" altLang="de-DE" sz="1800">
                <a:solidFill>
                  <a:srgbClr val="000000"/>
                </a:solidFill>
              </a:rPr>
              <a:t>) in prices of </a:t>
            </a:r>
            <a:r>
              <a:rPr lang="de-DE" altLang="de-DE" sz="1800" dirty="0">
                <a:solidFill>
                  <a:srgbClr val="000000"/>
                </a:solidFill>
              </a:rPr>
              <a:t>t</a:t>
            </a:r>
          </a:p>
          <a:p>
            <a:pPr eaLnBrk="1" hangingPunct="1">
              <a:buClrTx/>
            </a:pPr>
            <a:endParaRPr lang="de-DE" altLang="de-DE" sz="18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1800" dirty="0">
                <a:solidFill>
                  <a:srgbClr val="000000"/>
                </a:solidFill>
              </a:rPr>
              <a:t>								P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1</a:t>
            </a:r>
            <a:r>
              <a:rPr lang="de-DE" altLang="de-DE" sz="1800" dirty="0">
                <a:solidFill>
                  <a:srgbClr val="000000"/>
                </a:solidFill>
              </a:rPr>
              <a:t>(t)•X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1</a:t>
            </a:r>
            <a:r>
              <a:rPr lang="de-DE" altLang="de-DE" sz="1800" dirty="0">
                <a:solidFill>
                  <a:srgbClr val="000000"/>
                </a:solidFill>
              </a:rPr>
              <a:t>(t+1)+P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2</a:t>
            </a:r>
            <a:r>
              <a:rPr lang="de-DE" altLang="de-DE" sz="1800" dirty="0">
                <a:solidFill>
                  <a:srgbClr val="000000"/>
                </a:solidFill>
              </a:rPr>
              <a:t>(t) •X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2</a:t>
            </a:r>
            <a:r>
              <a:rPr lang="de-DE" altLang="de-DE" sz="1800" dirty="0">
                <a:solidFill>
                  <a:srgbClr val="000000"/>
                </a:solidFill>
              </a:rPr>
              <a:t>(t+1)+…</a:t>
            </a:r>
          </a:p>
          <a:p>
            <a:pPr eaLnBrk="1" hangingPunct="1">
              <a:buClrTx/>
            </a:pPr>
            <a:r>
              <a:rPr lang="de-DE" altLang="de-DE" sz="1800" dirty="0">
                <a:solidFill>
                  <a:srgbClr val="000000"/>
                </a:solidFill>
              </a:rPr>
              <a:t>			=	 Index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real</a:t>
            </a:r>
            <a:r>
              <a:rPr lang="de-DE" altLang="de-DE" sz="1800" dirty="0">
                <a:solidFill>
                  <a:srgbClr val="000000"/>
                </a:solidFill>
              </a:rPr>
              <a:t>(t)</a:t>
            </a:r>
          </a:p>
          <a:p>
            <a:pPr eaLnBrk="1" hangingPunct="1">
              <a:buClrTx/>
            </a:pPr>
            <a:r>
              <a:rPr lang="de-DE" altLang="de-DE" sz="1800" dirty="0">
                <a:solidFill>
                  <a:srgbClr val="000000"/>
                </a:solidFill>
              </a:rPr>
              <a:t>								    P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1</a:t>
            </a:r>
            <a:r>
              <a:rPr lang="de-DE" altLang="de-DE" sz="1800" dirty="0">
                <a:solidFill>
                  <a:srgbClr val="000000"/>
                </a:solidFill>
              </a:rPr>
              <a:t>(t) •X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1</a:t>
            </a:r>
            <a:r>
              <a:rPr lang="de-DE" altLang="de-DE" sz="1800" dirty="0">
                <a:solidFill>
                  <a:srgbClr val="000000"/>
                </a:solidFill>
              </a:rPr>
              <a:t>(t)+P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2</a:t>
            </a:r>
            <a:r>
              <a:rPr lang="de-DE" altLang="de-DE" sz="1800" dirty="0">
                <a:solidFill>
                  <a:srgbClr val="000000"/>
                </a:solidFill>
              </a:rPr>
              <a:t>(t) •X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2</a:t>
            </a:r>
            <a:r>
              <a:rPr lang="de-DE" altLang="de-DE" sz="1800" dirty="0">
                <a:solidFill>
                  <a:srgbClr val="000000"/>
                </a:solidFill>
              </a:rPr>
              <a:t>(t)+…</a:t>
            </a:r>
          </a:p>
          <a:p>
            <a:pPr eaLnBrk="1" hangingPunct="1">
              <a:buClrTx/>
            </a:pPr>
            <a:endParaRPr lang="de-DE" altLang="de-DE" sz="18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endParaRPr lang="de-DE" altLang="de-DE" sz="18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1800">
                <a:solidFill>
                  <a:srgbClr val="000000"/>
                </a:solidFill>
              </a:rPr>
              <a:t>with </a:t>
            </a:r>
            <a:r>
              <a:rPr lang="de-DE" altLang="de-DE" sz="1800" dirty="0">
                <a:solidFill>
                  <a:srgbClr val="000000"/>
                </a:solidFill>
              </a:rPr>
              <a:t>P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1</a:t>
            </a:r>
            <a:r>
              <a:rPr lang="de-DE" altLang="de-DE" sz="1800" dirty="0">
                <a:solidFill>
                  <a:srgbClr val="000000"/>
                </a:solidFill>
              </a:rPr>
              <a:t>, P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2</a:t>
            </a:r>
            <a:r>
              <a:rPr lang="de-DE" altLang="de-DE" sz="1800" baseline="-25000">
                <a:solidFill>
                  <a:srgbClr val="000000"/>
                </a:solidFill>
              </a:rPr>
              <a:t>,</a:t>
            </a:r>
            <a:r>
              <a:rPr lang="de-DE" altLang="de-DE" sz="1800">
                <a:solidFill>
                  <a:srgbClr val="000000"/>
                </a:solidFill>
              </a:rPr>
              <a:t>… prices of goods an services </a:t>
            </a:r>
            <a:r>
              <a:rPr lang="de-DE" altLang="de-DE" sz="1800" dirty="0">
                <a:solidFill>
                  <a:srgbClr val="000000"/>
                </a:solidFill>
              </a:rPr>
              <a:t>1,2,… ;X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1</a:t>
            </a:r>
            <a:r>
              <a:rPr lang="de-DE" altLang="de-DE" sz="1800" dirty="0">
                <a:solidFill>
                  <a:srgbClr val="000000"/>
                </a:solidFill>
              </a:rPr>
              <a:t>, X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2</a:t>
            </a:r>
            <a:r>
              <a:rPr lang="de-DE" altLang="de-DE" sz="1800">
                <a:solidFill>
                  <a:srgbClr val="000000"/>
                </a:solidFill>
              </a:rPr>
              <a:t>,…  quantities of goods an services </a:t>
            </a:r>
            <a:r>
              <a:rPr lang="de-DE" altLang="de-DE" sz="1800" dirty="0">
                <a:solidFill>
                  <a:srgbClr val="000000"/>
                </a:solidFill>
              </a:rPr>
              <a:t>1,2</a:t>
            </a:r>
            <a:r>
              <a:rPr lang="de-DE" altLang="de-DE" sz="1800">
                <a:solidFill>
                  <a:srgbClr val="000000"/>
                </a:solidFill>
              </a:rPr>
              <a:t>,…  and time t</a:t>
            </a:r>
            <a:endParaRPr lang="de-DE" altLang="de-DE" sz="1800" dirty="0">
              <a:solidFill>
                <a:srgbClr val="000000"/>
              </a:solidFill>
            </a:endParaRPr>
          </a:p>
        </p:txBody>
      </p:sp>
      <p:cxnSp>
        <p:nvCxnSpPr>
          <p:cNvPr id="4" name="Gerade Verbindung 3"/>
          <p:cNvCxnSpPr/>
          <p:nvPr/>
        </p:nvCxnSpPr>
        <p:spPr>
          <a:xfrm>
            <a:off x="3500100" y="3927432"/>
            <a:ext cx="320089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3215932" y="5009885"/>
            <a:ext cx="398478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693BA297-718A-4B74-9C56-93ED74B98B7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70787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1"/>
          <p:cNvSpPr>
            <a:spLocks noChangeArrowheads="1"/>
          </p:cNvSpPr>
          <p:nvPr/>
        </p:nvSpPr>
        <p:spPr bwMode="auto">
          <a:xfrm>
            <a:off x="3467327" y="215752"/>
            <a:ext cx="58039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Balance ofpayments</a:t>
            </a:r>
          </a:p>
        </p:txBody>
      </p:sp>
      <p:sp>
        <p:nvSpPr>
          <p:cNvPr id="103428" name="Text Box 2"/>
          <p:cNvSpPr txBox="1">
            <a:spLocks noChangeArrowheads="1"/>
          </p:cNvSpPr>
          <p:nvPr/>
        </p:nvSpPr>
        <p:spPr bwMode="auto">
          <a:xfrm>
            <a:off x="1775052" y="1017588"/>
            <a:ext cx="3384550" cy="554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endParaRPr lang="de-DE" sz="20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endParaRPr lang="de-DE" sz="20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de-DE" sz="2000">
                <a:solidFill>
                  <a:srgbClr val="000000"/>
                </a:solidFill>
              </a:rPr>
              <a:t>A. Current Account</a:t>
            </a:r>
          </a:p>
          <a:p>
            <a:pPr eaLnBrk="1" hangingPunct="1">
              <a:buFontTx/>
              <a:buChar char="•"/>
            </a:pPr>
            <a:endParaRPr lang="de-DE" sz="2000">
              <a:solidFill>
                <a:srgbClr val="000000"/>
              </a:solidFill>
            </a:endParaRPr>
          </a:p>
          <a:p>
            <a:pPr eaLnBrk="1" hangingPunct="1">
              <a:buFontTx/>
              <a:buChar char="•"/>
            </a:pPr>
            <a:endParaRPr lang="de-DE" sz="2000">
              <a:solidFill>
                <a:srgbClr val="000000"/>
              </a:solidFill>
            </a:endParaRPr>
          </a:p>
          <a:p>
            <a:pPr eaLnBrk="1" hangingPunct="1"/>
            <a:endParaRPr lang="de-DE" sz="2000">
              <a:solidFill>
                <a:srgbClr val="000000"/>
              </a:solidFill>
            </a:endParaRPr>
          </a:p>
          <a:p>
            <a:pPr eaLnBrk="1" hangingPunct="1"/>
            <a:r>
              <a:rPr lang="de-DE" sz="2000">
                <a:solidFill>
                  <a:srgbClr val="000000"/>
                </a:solidFill>
              </a:rPr>
              <a:t>B.Capital account</a:t>
            </a:r>
          </a:p>
          <a:p>
            <a:pPr eaLnBrk="1" hangingPunct="1">
              <a:buFontTx/>
              <a:buAutoNum type="arabicPeriod"/>
            </a:pPr>
            <a:endParaRPr lang="de-DE" sz="20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endParaRPr lang="de-DE" sz="20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endParaRPr lang="de-DE" sz="20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de-DE" sz="2000">
                <a:solidFill>
                  <a:srgbClr val="000000"/>
                </a:solidFill>
              </a:rPr>
              <a:t>C. Financial account</a:t>
            </a:r>
          </a:p>
          <a:p>
            <a:pPr eaLnBrk="1" hangingPunct="1"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		</a:t>
            </a:r>
          </a:p>
        </p:txBody>
      </p:sp>
      <p:sp>
        <p:nvSpPr>
          <p:cNvPr id="103429" name="Text Box 2"/>
          <p:cNvSpPr txBox="1">
            <a:spLocks noChangeArrowheads="1"/>
          </p:cNvSpPr>
          <p:nvPr/>
        </p:nvSpPr>
        <p:spPr bwMode="auto">
          <a:xfrm>
            <a:off x="5271632" y="1196975"/>
            <a:ext cx="6365197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/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sz="2000">
                <a:solidFill>
                  <a:srgbClr val="000000"/>
                </a:solidFill>
              </a:rPr>
              <a:t>A1. Balance of goods</a:t>
            </a:r>
          </a:p>
          <a:p>
            <a:pPr eaLnBrk="1" hangingPunct="1">
              <a:buFontTx/>
              <a:buNone/>
            </a:pPr>
            <a:r>
              <a:rPr lang="de-DE" sz="2000">
                <a:solidFill>
                  <a:srgbClr val="000000"/>
                </a:solidFill>
              </a:rPr>
              <a:t>A2. Balance of services</a:t>
            </a:r>
          </a:p>
          <a:p>
            <a:pPr eaLnBrk="1" hangingPunct="1">
              <a:buFontTx/>
              <a:buNone/>
            </a:pPr>
            <a:r>
              <a:rPr lang="de-DE" sz="2000">
                <a:solidFill>
                  <a:srgbClr val="000000"/>
                </a:solidFill>
              </a:rPr>
              <a:t>A3. Primary income (payments form work (wages) oder inverstments (dividends)</a:t>
            </a:r>
          </a:p>
          <a:p>
            <a:pPr eaLnBrk="1" hangingPunct="1">
              <a:buFontTx/>
              <a:buNone/>
            </a:pPr>
            <a:r>
              <a:rPr lang="de-DE" sz="2000">
                <a:solidFill>
                  <a:srgbClr val="000000"/>
                </a:solidFill>
              </a:rPr>
              <a:t>A4. Secondary income (payments from government (tax, refunds) or one way transfers i.e. disaster relief)</a:t>
            </a:r>
          </a:p>
          <a:p>
            <a:pPr eaLnBrk="1" hangingPunct="1">
              <a:buFontTx/>
              <a:buNone/>
            </a:pPr>
            <a:endParaRPr lang="de-DE" sz="20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de-DE" sz="2000">
                <a:solidFill>
                  <a:srgbClr val="000000"/>
                </a:solidFill>
              </a:rPr>
              <a:t>B1. Capital transfers</a:t>
            </a:r>
          </a:p>
          <a:p>
            <a:pPr eaLnBrk="1" hangingPunct="1">
              <a:buFontTx/>
              <a:buNone/>
            </a:pPr>
            <a:endParaRPr lang="de-DE" sz="20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de-DE" sz="2000">
                <a:solidFill>
                  <a:srgbClr val="000000"/>
                </a:solidFill>
              </a:rPr>
              <a:t>B1. Direct investment</a:t>
            </a:r>
          </a:p>
          <a:p>
            <a:pPr eaLnBrk="1" hangingPunct="1">
              <a:buFontTx/>
              <a:buNone/>
            </a:pPr>
            <a:r>
              <a:rPr lang="de-DE" sz="2000">
                <a:solidFill>
                  <a:srgbClr val="000000"/>
                </a:solidFill>
              </a:rPr>
              <a:t>B2. Porfolio investment</a:t>
            </a:r>
          </a:p>
          <a:p>
            <a:pPr eaLnBrk="1" hangingPunct="1">
              <a:buFontTx/>
              <a:buNone/>
            </a:pPr>
            <a:r>
              <a:rPr lang="de-DE" sz="2000">
                <a:solidFill>
                  <a:srgbClr val="000000"/>
                </a:solidFill>
              </a:rPr>
              <a:t>B3. Financial derivative</a:t>
            </a:r>
          </a:p>
          <a:p>
            <a:pPr eaLnBrk="1" hangingPunct="1"/>
            <a:r>
              <a:rPr lang="de-DE" sz="2000">
                <a:solidFill>
                  <a:srgbClr val="000000"/>
                </a:solidFill>
              </a:rPr>
              <a:t>B4. Reserve investement</a:t>
            </a:r>
          </a:p>
          <a:p>
            <a:pPr eaLnBrk="1" hangingPunct="1"/>
            <a:r>
              <a:rPr lang="de-DE" sz="2000">
                <a:solidFill>
                  <a:srgbClr val="000000"/>
                </a:solidFill>
              </a:rPr>
              <a:t>B5. Other investment</a:t>
            </a:r>
          </a:p>
          <a:p>
            <a:pPr eaLnBrk="1" hangingPunct="1">
              <a:buFontTx/>
              <a:buNone/>
            </a:pPr>
            <a:endParaRPr lang="de-DE" sz="20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		</a:t>
            </a:r>
          </a:p>
        </p:txBody>
      </p:sp>
      <p:sp>
        <p:nvSpPr>
          <p:cNvPr id="103430" name="Line 6"/>
          <p:cNvSpPr>
            <a:spLocks noChangeShapeType="1"/>
          </p:cNvSpPr>
          <p:nvPr/>
        </p:nvSpPr>
        <p:spPr bwMode="auto">
          <a:xfrm flipV="1">
            <a:off x="3875315" y="1412876"/>
            <a:ext cx="14398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431" name="Line 7"/>
          <p:cNvSpPr>
            <a:spLocks noChangeShapeType="1"/>
          </p:cNvSpPr>
          <p:nvPr/>
        </p:nvSpPr>
        <p:spPr bwMode="auto">
          <a:xfrm flipV="1">
            <a:off x="3875315" y="1700213"/>
            <a:ext cx="1439863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432" name="Line 8"/>
          <p:cNvSpPr>
            <a:spLocks noChangeShapeType="1"/>
          </p:cNvSpPr>
          <p:nvPr/>
        </p:nvSpPr>
        <p:spPr bwMode="auto">
          <a:xfrm>
            <a:off x="3875315" y="1916114"/>
            <a:ext cx="1439863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433" name="Line 9"/>
          <p:cNvSpPr>
            <a:spLocks noChangeShapeType="1"/>
          </p:cNvSpPr>
          <p:nvPr/>
        </p:nvSpPr>
        <p:spPr bwMode="auto">
          <a:xfrm>
            <a:off x="3875314" y="1989139"/>
            <a:ext cx="1439862" cy="63787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436" name="Line 12"/>
          <p:cNvSpPr>
            <a:spLocks noChangeShapeType="1"/>
          </p:cNvSpPr>
          <p:nvPr/>
        </p:nvSpPr>
        <p:spPr bwMode="auto">
          <a:xfrm flipV="1">
            <a:off x="3722914" y="2964999"/>
            <a:ext cx="1519238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97237BE1-85FD-42E4-A2AF-16DD140C264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Line 12">
            <a:extLst>
              <a:ext uri="{FF2B5EF4-FFF2-40B4-BE49-F238E27FC236}">
                <a16:creationId xmlns:a16="http://schemas.microsoft.com/office/drawing/2014/main" id="{97A4EA50-C01B-7F20-C32F-AEB4B12D16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60370" y="4158348"/>
            <a:ext cx="1181781" cy="1193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" name="Line 12">
            <a:extLst>
              <a:ext uri="{FF2B5EF4-FFF2-40B4-BE49-F238E27FC236}">
                <a16:creationId xmlns:a16="http://schemas.microsoft.com/office/drawing/2014/main" id="{8D9CF327-37AC-610B-3274-318232294D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0371" y="4376978"/>
            <a:ext cx="1172259" cy="505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" name="Line 12">
            <a:extLst>
              <a:ext uri="{FF2B5EF4-FFF2-40B4-BE49-F238E27FC236}">
                <a16:creationId xmlns:a16="http://schemas.microsoft.com/office/drawing/2014/main" id="{96C19369-E9CB-6FEA-EEC4-4E588EA022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8341" y="4427563"/>
            <a:ext cx="1366838" cy="29797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Line 12">
            <a:extLst>
              <a:ext uri="{FF2B5EF4-FFF2-40B4-BE49-F238E27FC236}">
                <a16:creationId xmlns:a16="http://schemas.microsoft.com/office/drawing/2014/main" id="{384ED608-6CC0-BFD0-7F1E-0B0ACC4110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8340" y="4496338"/>
            <a:ext cx="1284290" cy="5173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Line 12">
            <a:extLst>
              <a:ext uri="{FF2B5EF4-FFF2-40B4-BE49-F238E27FC236}">
                <a16:creationId xmlns:a16="http://schemas.microsoft.com/office/drawing/2014/main" id="{8AD356A6-D422-CF81-3B68-F6618CFCCB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75314" y="4546924"/>
            <a:ext cx="1439864" cy="7884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83672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/>
              <a:t>Further economic goals</a:t>
            </a:r>
            <a:endParaRPr lang="de-DE" sz="3266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01279" y="1127088"/>
            <a:ext cx="11866921" cy="282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540">
                <a:solidFill>
                  <a:srgbClr val="000000"/>
                </a:solidFill>
              </a:rPr>
              <a:t>Fair balanced income distribution → German constitution Art. 72 Satz 2 GG</a:t>
            </a:r>
          </a:p>
          <a:p>
            <a:pPr eaLnBrk="1" hangingPunct="1">
              <a:buClrTx/>
            </a:pPr>
            <a:endParaRPr lang="de-DE" altLang="de-DE" sz="254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540">
                <a:solidFill>
                  <a:srgbClr val="000000"/>
                </a:solidFill>
              </a:rPr>
              <a:t>Sustainable ecological conditions → German constitution Art. 20a GG</a:t>
            </a:r>
          </a:p>
          <a:p>
            <a:pPr eaLnBrk="1" hangingPunct="1">
              <a:buClrTx/>
            </a:pPr>
            <a:endParaRPr lang="de-DE" altLang="de-DE" sz="254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540">
                <a:solidFill>
                  <a:srgbClr val="000000"/>
                </a:solidFill>
              </a:rPr>
              <a:t>Sustainable public financial budget → German constitution Art. 109 Satz 3 GG</a:t>
            </a:r>
          </a:p>
          <a:p>
            <a:pPr eaLnBrk="1" hangingPunct="1">
              <a:buClrTx/>
            </a:pPr>
            <a:r>
              <a:rPr lang="de-DE" altLang="de-DE" sz="2540">
                <a:solidFill>
                  <a:srgbClr val="000000"/>
                </a:solidFill>
              </a:rPr>
              <a:t>											  → Maastricht criteria 3% Deficit</a:t>
            </a:r>
          </a:p>
          <a:p>
            <a:pPr eaLnBrk="1" hangingPunct="1">
              <a:buClrTx/>
            </a:pPr>
            <a:r>
              <a:rPr lang="de-DE" altLang="de-DE" sz="2540">
                <a:solidFill>
                  <a:srgbClr val="000000"/>
                </a:solidFill>
              </a:rPr>
              <a:t>												  60% government debt ratio</a:t>
            </a:r>
            <a:endParaRPr lang="de-DE" altLang="de-DE" sz="2540" dirty="0">
              <a:solidFill>
                <a:srgbClr val="000000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958F0681-487F-4E24-8AB6-CF9E3FA8C55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41468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of the public budget and debt (Germany)</a:t>
            </a:r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A14F6E1-ABD0-460B-9542-70CC99632247}"/>
              </a:ext>
            </a:extLst>
          </p:cNvPr>
          <p:cNvSpPr txBox="1"/>
          <p:nvPr/>
        </p:nvSpPr>
        <p:spPr>
          <a:xfrm>
            <a:off x="304054" y="158617"/>
            <a:ext cx="1787711" cy="28480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000">
                <a:latin typeface="Times New Roman" panose="02020603050405020304" pitchFamily="18" charset="0"/>
                <a:cs typeface="Times New Roman" panose="02020603050405020304" pitchFamily="18" charset="0"/>
              </a:rPr>
              <a:t>Cource: </a:t>
            </a:r>
            <a:r>
              <a:rPr lang="de-DE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Destatis</a:t>
            </a:r>
            <a:r>
              <a:rPr lang="de-DE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Bundesbank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D4C3880-B67D-4928-A137-9595E9C885D6}"/>
              </a:ext>
            </a:extLst>
          </p:cNvPr>
          <p:cNvSpPr txBox="1"/>
          <p:nvPr/>
        </p:nvSpPr>
        <p:spPr>
          <a:xfrm>
            <a:off x="48487" y="3827269"/>
            <a:ext cx="3822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/>
              <a:t>Deficit</a:t>
            </a:r>
            <a:r>
              <a:rPr lang="de-DE" sz="1000" dirty="0"/>
              <a:t>:</a:t>
            </a:r>
            <a:r>
              <a:rPr lang="de-DE" sz="1000"/>
              <a:t>	Public Budget in relation to GDP</a:t>
            </a:r>
            <a:endParaRPr lang="de-DE" sz="10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00E660F-7FF5-46BD-A65E-542C9FD0A2EE}"/>
              </a:ext>
            </a:extLst>
          </p:cNvPr>
          <p:cNvSpPr txBox="1"/>
          <p:nvPr/>
        </p:nvSpPr>
        <p:spPr>
          <a:xfrm>
            <a:off x="3840527" y="3851872"/>
            <a:ext cx="35000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/>
              <a:t>Government debt ratio : governemnt debt in relation to GDP</a:t>
            </a:r>
            <a:endParaRPr lang="de-DE" sz="1000" dirty="0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B6934B8E-538E-45C6-83DC-2031505CF4A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2255D0E1-6E5C-5CEE-0A9C-340A958E62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80750"/>
            <a:ext cx="7584081" cy="281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515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762828" y="0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>
              <a:lnSpc>
                <a:spcPct val="100000"/>
              </a:lnSpc>
            </a:pPr>
            <a:r>
              <a:rPr lang="de-DE" sz="2540" b="1">
                <a:solidFill>
                  <a:srgbClr val="000000"/>
                </a:solidFill>
                <a:latin typeface="Arial"/>
              </a:rPr>
              <a:t>Real economic growth and GDP-Deflator</a:t>
            </a:r>
            <a:endParaRPr sz="254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78932" y="794899"/>
            <a:ext cx="8397032" cy="5960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000">
                <a:solidFill>
                  <a:srgbClr val="000000"/>
                </a:solidFill>
              </a:rPr>
              <a:t>Real economic change is the realtive change of the chain-index of real GDP:</a:t>
            </a:r>
            <a:endParaRPr lang="de-DE" altLang="de-DE" sz="20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endParaRPr lang="de-DE" altLang="de-DE" sz="2000">
              <a:solidFill>
                <a:srgbClr val="000000"/>
              </a:solidFill>
            </a:endParaRPr>
          </a:p>
          <a:p>
            <a:pPr eaLnBrk="1" hangingPunct="1">
              <a:buClrTx/>
            </a:pPr>
            <a:endParaRPr lang="de-DE" altLang="de-DE" sz="20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000" dirty="0">
                <a:solidFill>
                  <a:srgbClr val="000000"/>
                </a:solidFill>
              </a:rPr>
              <a:t>								 	</a:t>
            </a:r>
            <a:r>
              <a:rPr lang="de-DE" altLang="de-DE" sz="2000">
                <a:solidFill>
                  <a:srgbClr val="000000"/>
                </a:solidFill>
              </a:rPr>
              <a:t>         GDP-Index</a:t>
            </a:r>
            <a:r>
              <a:rPr lang="de-DE" altLang="de-DE" sz="2000" baseline="-25000">
                <a:solidFill>
                  <a:srgbClr val="000000"/>
                </a:solidFill>
              </a:rPr>
              <a:t>real</a:t>
            </a:r>
            <a:r>
              <a:rPr lang="de-DE" altLang="de-DE" sz="2000" dirty="0">
                <a:solidFill>
                  <a:srgbClr val="000000"/>
                </a:solidFill>
              </a:rPr>
              <a:t>(t) </a:t>
            </a:r>
            <a:r>
              <a:rPr lang="de-DE" altLang="de-DE" sz="2000">
                <a:solidFill>
                  <a:srgbClr val="000000"/>
                </a:solidFill>
              </a:rPr>
              <a:t>– GDP-Index</a:t>
            </a:r>
            <a:r>
              <a:rPr lang="de-DE" altLang="de-DE" sz="2000" baseline="-25000">
                <a:solidFill>
                  <a:srgbClr val="000000"/>
                </a:solidFill>
              </a:rPr>
              <a:t>real</a:t>
            </a:r>
            <a:r>
              <a:rPr lang="de-DE" altLang="de-DE" sz="2000" dirty="0">
                <a:solidFill>
                  <a:srgbClr val="000000"/>
                </a:solidFill>
              </a:rPr>
              <a:t>(t-1)</a:t>
            </a:r>
          </a:p>
          <a:p>
            <a:pPr eaLnBrk="1" hangingPunct="1">
              <a:buClrTx/>
            </a:pPr>
            <a:r>
              <a:rPr lang="de-DE" altLang="de-DE" sz="2000">
                <a:solidFill>
                  <a:srgbClr val="000000"/>
                </a:solidFill>
              </a:rPr>
              <a:t>Real economic growth  </a:t>
            </a:r>
            <a:r>
              <a:rPr lang="de-DE" altLang="de-DE" sz="2000" dirty="0">
                <a:solidFill>
                  <a:srgbClr val="000000"/>
                </a:solidFill>
              </a:rPr>
              <a:t>= g(t)=   </a:t>
            </a:r>
          </a:p>
          <a:p>
            <a:pPr eaLnBrk="1" hangingPunct="1">
              <a:buClrTx/>
            </a:pPr>
            <a:r>
              <a:rPr lang="de-DE" altLang="de-DE" sz="2000" dirty="0">
                <a:solidFill>
                  <a:srgbClr val="000000"/>
                </a:solidFill>
              </a:rPr>
              <a:t>								 			</a:t>
            </a:r>
            <a:r>
              <a:rPr lang="de-DE" altLang="de-DE" sz="2000">
                <a:solidFill>
                  <a:srgbClr val="000000"/>
                </a:solidFill>
              </a:rPr>
              <a:t>	GDP-Index</a:t>
            </a:r>
            <a:r>
              <a:rPr lang="de-DE" altLang="de-DE" sz="2000" baseline="-25000">
                <a:solidFill>
                  <a:srgbClr val="000000"/>
                </a:solidFill>
              </a:rPr>
              <a:t>real</a:t>
            </a:r>
            <a:r>
              <a:rPr lang="de-DE" altLang="de-DE" sz="2000" dirty="0">
                <a:solidFill>
                  <a:srgbClr val="000000"/>
                </a:solidFill>
              </a:rPr>
              <a:t>(t-1)</a:t>
            </a:r>
          </a:p>
          <a:p>
            <a:pPr eaLnBrk="1" hangingPunct="1">
              <a:buClrTx/>
            </a:pPr>
            <a:endParaRPr lang="de-DE" altLang="de-DE" sz="20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endParaRPr lang="de-DE" altLang="de-DE" sz="20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000" dirty="0">
                <a:solidFill>
                  <a:srgbClr val="000000"/>
                </a:solidFill>
              </a:rPr>
              <a:t>										</a:t>
            </a:r>
            <a:r>
              <a:rPr lang="de-DE" altLang="de-DE" sz="2000">
                <a:solidFill>
                  <a:srgbClr val="000000"/>
                </a:solidFill>
              </a:rPr>
              <a:t> GDP-Index</a:t>
            </a:r>
            <a:r>
              <a:rPr lang="de-DE" altLang="de-DE" sz="2000" baseline="-25000">
                <a:solidFill>
                  <a:srgbClr val="000000"/>
                </a:solidFill>
              </a:rPr>
              <a:t>nom</a:t>
            </a:r>
            <a:r>
              <a:rPr lang="de-DE" altLang="de-DE" sz="2000" dirty="0">
                <a:solidFill>
                  <a:srgbClr val="000000"/>
                </a:solidFill>
              </a:rPr>
              <a:t>(t)</a:t>
            </a:r>
          </a:p>
          <a:p>
            <a:pPr eaLnBrk="1" hangingPunct="1">
              <a:buClrTx/>
            </a:pPr>
            <a:r>
              <a:rPr lang="de-DE" altLang="de-DE" sz="2000" dirty="0">
                <a:solidFill>
                  <a:srgbClr val="000000"/>
                </a:solidFill>
              </a:rPr>
              <a:t>BIP-</a:t>
            </a:r>
            <a:r>
              <a:rPr lang="de-DE" altLang="de-DE" sz="2000" dirty="0" err="1">
                <a:solidFill>
                  <a:srgbClr val="000000"/>
                </a:solidFill>
              </a:rPr>
              <a:t>Deflator</a:t>
            </a:r>
            <a:r>
              <a:rPr lang="de-DE" altLang="de-DE" sz="2000" dirty="0">
                <a:solidFill>
                  <a:srgbClr val="000000"/>
                </a:solidFill>
              </a:rPr>
              <a:t>(t)		=	      100</a:t>
            </a:r>
          </a:p>
          <a:p>
            <a:pPr eaLnBrk="1" hangingPunct="1">
              <a:buClrTx/>
            </a:pPr>
            <a:r>
              <a:rPr lang="de-DE" altLang="de-DE" sz="2000" dirty="0">
                <a:solidFill>
                  <a:srgbClr val="000000"/>
                </a:solidFill>
              </a:rPr>
              <a:t>								 		</a:t>
            </a:r>
            <a:r>
              <a:rPr lang="de-DE" altLang="de-DE" sz="2000">
                <a:solidFill>
                  <a:srgbClr val="000000"/>
                </a:solidFill>
              </a:rPr>
              <a:t> GDP-Index</a:t>
            </a:r>
            <a:r>
              <a:rPr lang="de-DE" altLang="de-DE" sz="2000" baseline="-25000">
                <a:solidFill>
                  <a:srgbClr val="000000"/>
                </a:solidFill>
              </a:rPr>
              <a:t>real</a:t>
            </a:r>
            <a:r>
              <a:rPr lang="de-DE" altLang="de-DE" sz="2000" dirty="0">
                <a:solidFill>
                  <a:srgbClr val="000000"/>
                </a:solidFill>
              </a:rPr>
              <a:t>(t)</a:t>
            </a:r>
          </a:p>
          <a:p>
            <a:pPr eaLnBrk="1" hangingPunct="1">
              <a:buClrTx/>
            </a:pPr>
            <a:endParaRPr lang="de-DE" altLang="de-DE" sz="20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000" dirty="0">
                <a:solidFill>
                  <a:srgbClr val="000000"/>
                </a:solidFill>
              </a:rPr>
              <a:t>	</a:t>
            </a:r>
          </a:p>
          <a:p>
            <a:pPr eaLnBrk="1" hangingPunct="1">
              <a:buClrTx/>
            </a:pPr>
            <a:r>
              <a:rPr lang="de-DE" altLang="de-DE" sz="2000">
                <a:solidFill>
                  <a:srgbClr val="000000"/>
                </a:solidFill>
              </a:rPr>
              <a:t>The relative change of the BIP-Deflator represents the pure price effectof the realative change of nominal GDP</a:t>
            </a:r>
          </a:p>
          <a:p>
            <a:pPr eaLnBrk="1" hangingPunct="1">
              <a:buClrTx/>
            </a:pPr>
            <a:endParaRPr lang="de-DE" altLang="de-DE" sz="200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000">
                <a:solidFill>
                  <a:srgbClr val="000000"/>
                </a:solidFill>
              </a:rPr>
              <a:t>(in opposite to case, if real GDP would be calculated via a fixed price base, since then, the BIP-Deflator itself represents the price effect, </a:t>
            </a:r>
            <a:r>
              <a:rPr lang="de-DE" altLang="de-DE" sz="2000" b="1">
                <a:solidFill>
                  <a:srgbClr val="000000"/>
                </a:solidFill>
              </a:rPr>
              <a:t>be careful, if you read other text books!</a:t>
            </a:r>
            <a:r>
              <a:rPr lang="de-DE" altLang="de-DE" sz="2000">
                <a:solidFill>
                  <a:srgbClr val="000000"/>
                </a:solidFill>
              </a:rPr>
              <a:t>)</a:t>
            </a:r>
            <a:r>
              <a:rPr lang="de-DE" altLang="de-DE" sz="2177" dirty="0">
                <a:solidFill>
                  <a:srgbClr val="000000"/>
                </a:solidFill>
              </a:rPr>
              <a:t>			</a:t>
            </a:r>
          </a:p>
        </p:txBody>
      </p:sp>
      <p:cxnSp>
        <p:nvCxnSpPr>
          <p:cNvPr id="4" name="Gerade Verbindung 3"/>
          <p:cNvCxnSpPr/>
          <p:nvPr/>
        </p:nvCxnSpPr>
        <p:spPr>
          <a:xfrm>
            <a:off x="3725762" y="2240347"/>
            <a:ext cx="457270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3899300" y="3759578"/>
            <a:ext cx="228635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>
            <a:extLst>
              <a:ext uri="{FF2B5EF4-FFF2-40B4-BE49-F238E27FC236}">
                <a16:creationId xmlns:a16="http://schemas.microsoft.com/office/drawing/2014/main" id="{9205ED76-9A0D-4275-9886-98A35D2E637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9071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>
              <a:lnSpc>
                <a:spcPct val="100000"/>
              </a:lnSpc>
            </a:pPr>
            <a:r>
              <a:rPr lang="de-DE" sz="3266" b="1">
                <a:solidFill>
                  <a:srgbClr val="000000"/>
                </a:solidFill>
                <a:latin typeface="Arial"/>
              </a:rPr>
              <a:t>Example</a:t>
            </a:r>
            <a:endParaRPr sz="3266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8485C00-1970-49C5-BDC9-B7991197E9D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FF49702C-A880-EDF5-C69F-970582DF20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690" y="849122"/>
            <a:ext cx="11567058" cy="2280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27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>
              <a:lnSpc>
                <a:spcPct val="100000"/>
              </a:lnSpc>
            </a:pPr>
            <a:r>
              <a:rPr lang="de-DE" sz="3266" b="1">
                <a:solidFill>
                  <a:srgbClr val="000000"/>
                </a:solidFill>
                <a:latin typeface="Arial"/>
              </a:rPr>
              <a:t>Example</a:t>
            </a:r>
            <a:endParaRPr sz="3266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8485C00-1970-49C5-BDC9-B7991197E9D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ABC9120A-7EA6-D5FE-57FC-12B19F66AC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971721"/>
              </p:ext>
            </p:extLst>
          </p:nvPr>
        </p:nvGraphicFramePr>
        <p:xfrm>
          <a:off x="520700" y="849313"/>
          <a:ext cx="10526713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7035849" imgH="1847719" progId="Excel.Sheet.12">
                  <p:embed/>
                </p:oleObj>
              </mc:Choice>
              <mc:Fallback>
                <p:oleObj name="Worksheet" r:id="rId3" imgW="7035849" imgH="184771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0700" y="849313"/>
                        <a:ext cx="10526713" cy="261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4909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43774" y="104181"/>
            <a:ext cx="11622656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 algn="ctr">
              <a:lnSpc>
                <a:spcPct val="100000"/>
              </a:lnSpc>
            </a:pPr>
            <a:r>
              <a:rPr lang="de-DE" sz="2540" b="1">
                <a:solidFill>
                  <a:srgbClr val="000000"/>
                </a:solidFill>
                <a:latin typeface="Arial"/>
              </a:rPr>
              <a:t>Nominal and real economic growth (Germany)</a:t>
            </a:r>
            <a:endParaRPr sz="2540" dirty="0"/>
          </a:p>
        </p:txBody>
      </p:sp>
      <p:sp>
        <p:nvSpPr>
          <p:cNvPr id="8" name="Textfeld 7"/>
          <p:cNvSpPr txBox="1"/>
          <p:nvPr/>
        </p:nvSpPr>
        <p:spPr>
          <a:xfrm>
            <a:off x="732013" y="5978027"/>
            <a:ext cx="1550424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/>
              <a:t>Source: </a:t>
            </a:r>
            <a:r>
              <a:rPr lang="de-DE" sz="1633" dirty="0" err="1"/>
              <a:t>Destatis</a:t>
            </a:r>
            <a:endParaRPr lang="de-DE" sz="1633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6DB5B233-2936-469F-8350-0DDB4656A9DA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7B8EA3B8-DFA8-0412-D6FA-96DE93DA5C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334" y="712631"/>
            <a:ext cx="8237632" cy="5182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193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540"/>
              <a:t>Relative change of the GDP-Deflator (Germany)</a:t>
            </a:r>
            <a:endParaRPr lang="de-DE" sz="2540" dirty="0"/>
          </a:p>
        </p:txBody>
      </p:sp>
      <p:sp>
        <p:nvSpPr>
          <p:cNvPr id="8" name="Textfeld 7"/>
          <p:cNvSpPr txBox="1"/>
          <p:nvPr/>
        </p:nvSpPr>
        <p:spPr>
          <a:xfrm>
            <a:off x="2106351" y="6164193"/>
            <a:ext cx="1550424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/>
              <a:t>Source: </a:t>
            </a:r>
            <a:r>
              <a:rPr lang="de-DE" sz="1633" dirty="0" err="1"/>
              <a:t>Destatis</a:t>
            </a:r>
            <a:endParaRPr lang="de-DE" sz="1633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9395EECD-4647-450E-AE65-01DE3ECDAFA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DD82F26-FAC2-8B23-6288-1EA1317561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156" y="977326"/>
            <a:ext cx="8070170" cy="5077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064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2331</Words>
  <Application>Microsoft Office PowerPoint</Application>
  <PresentationFormat>Breitbild</PresentationFormat>
  <Paragraphs>317</Paragraphs>
  <Slides>42</Slides>
  <Notes>41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42</vt:i4>
      </vt:variant>
    </vt:vector>
  </HeadingPairs>
  <TitlesOfParts>
    <vt:vector size="50" baseType="lpstr">
      <vt:lpstr>Arial</vt:lpstr>
      <vt:lpstr>Calibri</vt:lpstr>
      <vt:lpstr>Cambria Math</vt:lpstr>
      <vt:lpstr>Sparkasse Rg</vt:lpstr>
      <vt:lpstr>Symbol</vt:lpstr>
      <vt:lpstr>Times New Roman</vt:lpstr>
      <vt:lpstr>Office</vt:lpstr>
      <vt:lpstr>Worksheet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bjk</dc:creator>
  <cp:lastModifiedBy>Bernhard Köster</cp:lastModifiedBy>
  <cp:revision>188</cp:revision>
  <cp:lastPrinted>2022-03-02T20:18:27Z</cp:lastPrinted>
  <dcterms:created xsi:type="dcterms:W3CDTF">2022-03-01T20:52:11Z</dcterms:created>
  <dcterms:modified xsi:type="dcterms:W3CDTF">2023-10-08T15:45:38Z</dcterms:modified>
</cp:coreProperties>
</file>