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1333" r:id="rId3"/>
    <p:sldId id="1334" r:id="rId4"/>
    <p:sldId id="1335" r:id="rId5"/>
    <p:sldId id="1336" r:id="rId6"/>
    <p:sldId id="1337" r:id="rId7"/>
    <p:sldId id="1338" r:id="rId8"/>
    <p:sldId id="1339" r:id="rId9"/>
    <p:sldId id="1340" r:id="rId10"/>
    <p:sldId id="1341" r:id="rId11"/>
    <p:sldId id="1342" r:id="rId12"/>
    <p:sldId id="1343" r:id="rId13"/>
    <p:sldId id="1344" r:id="rId14"/>
    <p:sldId id="1345" r:id="rId15"/>
    <p:sldId id="1346"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447" autoAdjust="0"/>
  </p:normalViewPr>
  <p:slideViewPr>
    <p:cSldViewPr snapToGrid="0">
      <p:cViewPr varScale="1">
        <p:scale>
          <a:sx n="59" d="100"/>
          <a:sy n="59" d="100"/>
        </p:scale>
        <p:origin x="77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28.11.2022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10</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11</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12</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15</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4</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5</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6</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9</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28.11.2022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28.11.2022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1.png"/><Relationship Id="rId4" Type="http://schemas.openxmlformats.org/officeDocument/2006/relationships/image" Target="../media/image76.png"/></Relationships>
</file>

<file path=ppt/slides/_rels/slide8.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2911472" cy="564050"/>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 AS-AD-Model</a:t>
            </a:r>
            <a:endParaRPr lang="de-DE" sz="3266"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08945"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AS-curve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a:latin typeface="Times New Roman" pitchFamily="18"/>
                <a:ea typeface="Droid Sans Fallback" pitchFamily="2"/>
                <a:cs typeface="Lohit Hindi" pitchFamily="2"/>
              </a:rPr>
              <a:t>We obtain a Supply-Demand-Diagram in prices and output similar to microeconomic theory</a:t>
            </a:r>
          </a:p>
          <a:p>
            <a:pPr hangingPunct="0"/>
            <a:endParaRPr lang="de-DE" sz="2000" dirty="0">
              <a:latin typeface="Times New Roman" pitchFamily="18"/>
              <a:ea typeface="Droid Sans Fallback" pitchFamily="2"/>
              <a:cs typeface="Lohit Hindi" pitchFamily="2"/>
            </a:endParaRPr>
          </a:p>
          <a:p>
            <a:pPr hangingPunct="0"/>
            <a:r>
              <a:rPr lang="de-DE" sz="2000" b="1">
                <a:latin typeface="Times New Roman" pitchFamily="18"/>
                <a:ea typeface="Droid Sans Fallback" pitchFamily="2"/>
                <a:cs typeface="Lohit Hindi" pitchFamily="2"/>
              </a:rPr>
              <a:t>Caution!</a:t>
            </a:r>
            <a:r>
              <a:rPr lang="de-DE" sz="2000">
                <a:latin typeface="Times New Roman" pitchFamily="18"/>
                <a:ea typeface="Droid Sans Fallback" pitchFamily="2"/>
                <a:cs typeface="Lohit Hindi" pitchFamily="2"/>
              </a:rPr>
              <a:t> The derivation of AS and AD should not be confound with micro economic explaination of demand via utility maximization for demand profit maximazation for supply!</a:t>
            </a:r>
          </a:p>
          <a:p>
            <a:pPr hangingPunct="0"/>
            <a:endParaRPr lang="de-DE" sz="2000" dirty="0">
              <a:latin typeface="Times New Roman" pitchFamily="18"/>
              <a:ea typeface="Droid Sans Fallback" pitchFamily="2"/>
              <a:cs typeface="Lohit Hindi" pitchFamily="2"/>
            </a:endParaRPr>
          </a:p>
          <a:p>
            <a:pPr hangingPunct="0"/>
            <a:r>
              <a:rPr lang="de-DE" sz="2000">
                <a:latin typeface="Times New Roman" pitchFamily="18"/>
                <a:ea typeface="Droid Sans Fallback" pitchFamily="2"/>
                <a:cs typeface="Lohit Hindi" pitchFamily="2"/>
              </a:rPr>
              <a:t>Altogether </a:t>
            </a:r>
            <a:r>
              <a:rPr lang="de-DE" sz="2000" dirty="0">
                <a:latin typeface="Times New Roman" pitchFamily="18"/>
                <a:ea typeface="Droid Sans Fallback" pitchFamily="2"/>
                <a:cs typeface="Lohit Hindi" pitchFamily="2"/>
              </a:rPr>
              <a:t>(p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r>
              <a:rPr lang="de-DE" sz="2000">
                <a:latin typeface="Times New Roman" pitchFamily="18"/>
                <a:ea typeface="Droid Sans Fallback" pitchFamily="2"/>
                <a:cs typeface="Lohit Hindi" pitchFamily="2"/>
              </a:rPr>
              <a:t>Y</a:t>
            </a:r>
            <a:r>
              <a:rPr lang="de-DE" sz="2000" baseline="33000">
                <a:latin typeface="Times New Roman" pitchFamily="18"/>
                <a:ea typeface="Droid Sans Fallback" pitchFamily="2"/>
                <a:cs typeface="Lohit Hindi" pitchFamily="2"/>
              </a:rPr>
              <a:t>*</a:t>
            </a:r>
            <a:r>
              <a:rPr lang="de-DE" sz="2000">
                <a:latin typeface="Times New Roman" pitchFamily="18"/>
                <a:ea typeface="Droid Sans Fallback" pitchFamily="2"/>
                <a:cs typeface="Lohit Hindi" pitchFamily="2"/>
              </a:rPr>
              <a:t>) represents the short-run-equilibrium in the economy.</a:t>
            </a:r>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9290142"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Short-run and long-run perspective in the AS-AD-Model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08945"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AS-curve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a:latin typeface="Times New Roman" pitchFamily="18"/>
                <a:ea typeface="Droid Sans Fallback" pitchFamily="2"/>
                <a:cs typeface="Lohit Hindi" pitchFamily="2"/>
              </a:rPr>
              <a:t>In the long run prices are totally flexible and therefor expected prices will coincide with actual prices. Therefore in the long-run output depends mainly on the framework conditions of the economy (education, infrastructure, resources,…), in general on the level of technology. The possible output dependent of framework conditions is called natural out and does not depend anymore on prices. Therefore Y</a:t>
            </a:r>
            <a:r>
              <a:rPr lang="de-DE" sz="2000" baseline="-25000">
                <a:latin typeface="Times New Roman" pitchFamily="18"/>
                <a:ea typeface="Droid Sans Fallback" pitchFamily="2"/>
                <a:cs typeface="Lohit Hindi" pitchFamily="2"/>
              </a:rPr>
              <a:t>n</a:t>
            </a:r>
            <a:r>
              <a:rPr lang="de-DE" sz="2000">
                <a:latin typeface="Times New Roman" pitchFamily="18"/>
                <a:ea typeface="Droid Sans Fallback" pitchFamily="2"/>
                <a:cs typeface="Lohit Hindi" pitchFamily="2"/>
              </a:rPr>
              <a:t>=Y</a:t>
            </a:r>
            <a:r>
              <a:rPr lang="de-DE" sz="2000" baseline="33000">
                <a:latin typeface="Times New Roman" pitchFamily="18"/>
                <a:ea typeface="Droid Sans Fallback" pitchFamily="2"/>
                <a:cs typeface="Lohit Hindi" pitchFamily="2"/>
              </a:rPr>
              <a:t>* </a:t>
            </a:r>
            <a:r>
              <a:rPr lang="de-DE" sz="2000">
                <a:latin typeface="Times New Roman" pitchFamily="18"/>
                <a:ea typeface="Droid Sans Fallback" pitchFamily="2"/>
                <a:cs typeface="Lohit Hindi" pitchFamily="2"/>
              </a:rPr>
              <a:t>can be identified with a long-run Supply, which is vertical in the p-y-diagram</a:t>
            </a:r>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4793436" y="524171"/>
            <a:ext cx="1722044" cy="34995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Long-run supply</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6447124" y="520335"/>
            <a:ext cx="746392" cy="348927"/>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AS</a:t>
            </a:r>
            <a:r>
              <a:rPr lang="de-DE" baseline="-33000">
                <a:latin typeface="Times New Roman" pitchFamily="18"/>
                <a:ea typeface="Droid Sans Fallback" pitchFamily="2"/>
                <a:cs typeface="Lohit Hindi" pitchFamily="2"/>
              </a:rPr>
              <a:t>long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8871437"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Monetary and fiscal policy in the AS-AD-Model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a:latin typeface="Times New Roman" pitchFamily="18"/>
                <a:ea typeface="Droid Sans Fallback" pitchFamily="2"/>
                <a:cs typeface="Lohit Hindi" pitchFamily="2"/>
              </a:rPr>
              <a:t>Explain the impact of</a:t>
            </a:r>
            <a:endParaRPr lang="de-DE" sz="2903"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a:latin typeface="Times New Roman" pitchFamily="18"/>
                <a:ea typeface="Droid Sans Fallback" pitchFamily="2"/>
                <a:cs typeface="Lohit Hindi" pitchFamily="2"/>
              </a:rPr>
              <a:t>	a nominal increase of the amount of money</a:t>
            </a:r>
            <a:endParaRPr lang="de-DE" sz="2903" dirty="0">
              <a:latin typeface="Times New Roman" pitchFamily="18"/>
              <a:ea typeface="Droid Sans Fallback" pitchFamily="2"/>
              <a:cs typeface="Lohit Hindi" pitchFamily="2"/>
            </a:endParaRPr>
          </a:p>
          <a:p>
            <a:pPr hangingPunct="0">
              <a:buSzPct val="100000"/>
              <a:buAutoNum type="alphaLcParenR"/>
            </a:pPr>
            <a:r>
              <a:rPr lang="de-DE" sz="2903">
                <a:latin typeface="Times New Roman" pitchFamily="18"/>
                <a:ea typeface="Droid Sans Fallback" pitchFamily="2"/>
                <a:cs typeface="Lohit Hindi" pitchFamily="2"/>
              </a:rPr>
              <a:t>	an increase of government expenditure</a:t>
            </a:r>
            <a:endParaRPr lang="de-DE" sz="2903"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a:p>
            <a:pPr hangingPunct="0"/>
            <a:r>
              <a:rPr lang="de-DE" sz="2903">
                <a:latin typeface="Times New Roman" pitchFamily="18"/>
                <a:ea typeface="Droid Sans Fallback" pitchFamily="2"/>
                <a:cs typeface="Lohit Hindi" pitchFamily="2"/>
              </a:rPr>
              <a:t>Within the AS-AD-Model in a short-run and long-run perspective</a:t>
            </a:r>
            <a:endParaRPr lang="de-DE" sz="2903" dirty="0">
              <a:latin typeface="Times New Roman" pitchFamily="18"/>
              <a:ea typeface="Droid Sans Fallback" pitchFamily="2"/>
              <a:cs typeface="Lohit Hindi" pitchFamily="2"/>
            </a:endParaRP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564407"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Fiscal policy in the AS-AD-Model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4" name="Textfeld 73">
            <a:extLst>
              <a:ext uri="{FF2B5EF4-FFF2-40B4-BE49-F238E27FC236}">
                <a16:creationId xmlns:a16="http://schemas.microsoft.com/office/drawing/2014/main" id="{D5D15A0A-D009-4CC5-8C07-6D87AED0060B}"/>
              </a:ext>
            </a:extLst>
          </p:cNvPr>
          <p:cNvSpPr txBox="1"/>
          <p:nvPr/>
        </p:nvSpPr>
        <p:spPr>
          <a:xfrm>
            <a:off x="4250192" y="2212020"/>
            <a:ext cx="43425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49" name="Textfeld 48">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432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animBg="1"/>
      <p:bldP spid="76" grpId="0"/>
      <p:bldP spid="87" grpId="0"/>
      <p:bldP spid="4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923801"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Monetary policy in the AS-AD-Model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79" name="Textfeld 78">
            <a:extLst>
              <a:ext uri="{FF2B5EF4-FFF2-40B4-BE49-F238E27FC236}">
                <a16:creationId xmlns:a16="http://schemas.microsoft.com/office/drawing/2014/main" id="{9E814E7B-F163-44EA-B867-EE48A8D2EBAD}"/>
              </a:ext>
            </a:extLst>
          </p:cNvPr>
          <p:cNvSpPr txBox="1"/>
          <p:nvPr/>
        </p:nvSpPr>
        <p:spPr>
          <a:xfrm>
            <a:off x="3931548" y="1303220"/>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p>
        </p:txBody>
      </p:sp>
      <p:sp>
        <p:nvSpPr>
          <p:cNvPr id="48" name="Textfeld 47">
            <a:extLst>
              <a:ext uri="{FF2B5EF4-FFF2-40B4-BE49-F238E27FC236}">
                <a16:creationId xmlns:a16="http://schemas.microsoft.com/office/drawing/2014/main" id="{9E814E7B-F163-44EA-B867-EE48A8D2EBAD}"/>
              </a:ext>
            </a:extLst>
          </p:cNvPr>
          <p:cNvSpPr txBox="1"/>
          <p:nvPr/>
        </p:nvSpPr>
        <p:spPr>
          <a:xfrm>
            <a:off x="3723730" y="915292"/>
            <a:ext cx="58089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9" grpId="0"/>
      <p:bldP spid="96" grpId="0"/>
      <p:bldP spid="48" grpId="0"/>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6120043" cy="965442"/>
          </a:xfrm>
          <a:prstGeom prst="rect">
            <a:avLst/>
          </a:prstGeom>
          <a:noFill/>
          <a:ln>
            <a:noFill/>
          </a:ln>
        </p:spPr>
        <p:txBody>
          <a:bodyPr vert="horz" wrap="none" lIns="81646" tIns="40823" rIns="81646" bIns="40823" anchorCtr="0" compatLnSpc="0">
            <a:spAutoFit/>
          </a:bodyPr>
          <a:lstStyle/>
          <a:p>
            <a:pPr hangingPunct="0"/>
            <a:r>
              <a:rPr lang="de-DE" sz="2722">
                <a:latin typeface="Arial" pitchFamily="18"/>
                <a:ea typeface="Droid Sans Fallback" pitchFamily="2"/>
                <a:cs typeface="Lohit Hindi" pitchFamily="2"/>
              </a:rPr>
              <a:t>Summary AS-AD-Model/IS-LM-Model</a:t>
            </a:r>
            <a:endParaRPr lang="de-DE" sz="2722" dirty="0">
              <a:latin typeface="Arial" pitchFamily="18"/>
              <a:ea typeface="Droid Sans Fallback" pitchFamily="2"/>
              <a:cs typeface="Lohit Hindi" pitchFamily="2"/>
            </a:endParaRP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a:t>The impact of monetary and fiscal policy within the short run AS-AD-Model is reduced compared to the IS-LM-Model since the change in prices absorb some amount of the expansive effect.</a:t>
            </a: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a:t>With respect to the long-run supply-curve monetary and fiscal policy within the AS-AD-Modell do not have any expansive effect on output, only prices will increase. But keep in mind, that this requires perfect competion in commodity and expecially labour markets!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b="1"/>
              <a:t>Caution! </a:t>
            </a:r>
            <a:r>
              <a:rPr lang="de-DE" sz="2000"/>
              <a:t>Since we have neither in the AS-AD-Model nor in the IS-LM-Model an explicit time dependence, we have to keep in mind that theoretically all effects happens simultanously. In reality adjustments have a time delay and also the framework conditions can change in time. Therefore, we will also have structual changes during time. Especially „good“ economic policy tries to increase the technology level and natural output.</a:t>
            </a:r>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AS-AD-Model</a:t>
            </a:r>
            <a:endParaRPr lang="de-DE" sz="2400" b="1" dirty="0">
              <a:solidFill>
                <a:srgbClr val="000000"/>
              </a:solidFill>
              <a:latin typeface="Sparkasse Rg" pitchFamily="34" charset="0"/>
            </a:endParaRP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Within the Keynesianschen IS-LM-Modell we find prices in order to obtain the real amount of money </a:t>
            </a:r>
            <a:r>
              <a:rPr lang="de-DE" sz="1996" dirty="0"/>
              <a:t>M/</a:t>
            </a:r>
            <a:r>
              <a:rPr lang="de-DE" sz="1996"/>
              <a:t>p but p is assumed to be constant</a:t>
            </a:r>
            <a:endParaRPr lang="de-DE" sz="1996" dirty="0"/>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In  the following, we relax this extreme assumption and assume partially flexible prices. But especially at the labour market, we still assume, that enterprises have some market power and thus they can demand a specific markup over marginal costs (i.e. monopolistic competition, oligopol, …)</a:t>
            </a:r>
            <a:endParaRPr lang="de-DE" sz="1996" dirty="0"/>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Together with these assumptions we derive</a:t>
            </a:r>
            <a:endParaRPr lang="de-DE" sz="1996" dirty="0"/>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a:t>Aggregated Supply: </a:t>
            </a:r>
            <a:r>
              <a:rPr lang="de-DE" sz="1996" b="1" dirty="0"/>
              <a:t>AS</a:t>
            </a:r>
          </a:p>
          <a:p>
            <a:pPr marL="800100" lvl="1" indent="-342900">
              <a:buFont typeface="Arial" panose="020B0604020202020204" pitchFamily="34" charset="0"/>
              <a:buChar char="•"/>
            </a:pPr>
            <a:r>
              <a:rPr lang="de-DE" sz="1996" b="1"/>
              <a:t>Aggregated Demand: </a:t>
            </a:r>
            <a:r>
              <a:rPr lang="de-DE" sz="1996" b="1" dirty="0"/>
              <a:t>AD</a:t>
            </a:r>
          </a:p>
          <a:p>
            <a:endParaRPr lang="de-DE" sz="1996" dirty="0"/>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Aggregated supply: AS-Curve </a:t>
                </a:r>
                <a:r>
                  <a:rPr lang="de-DE" sz="2400" b="1" dirty="0">
                    <a:solidFill>
                      <a:srgbClr val="000000"/>
                    </a:solidFill>
                    <a:latin typeface="Sparkasse Rg" pitchFamily="34" charset="0"/>
                  </a:rPr>
                  <a:t>(</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a:t>
                </a:r>
                <a:r>
                  <a:rPr lang="de-DE" sz="2400" b="1">
                    <a:solidFill>
                      <a:srgbClr val="000000"/>
                    </a:solidFill>
                    <a:latin typeface="Sparkasse Rg" pitchFamily="34" charset="0"/>
                  </a:rPr>
                  <a:t>– General explaination</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10526" b="-2894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392023" y="1127588"/>
            <a:ext cx="11799977" cy="4756336"/>
          </a:xfrm>
          <a:prstGeom prst="rect">
            <a:avLst/>
          </a:prstGeom>
          <a:noFill/>
          <a:ln>
            <a:noFill/>
          </a:ln>
        </p:spPr>
        <p:txBody>
          <a:bodyPr vert="horz" wrap="square" lIns="81646" tIns="40823" rIns="81646" bIns="40823" anchorCtr="0" compatLnSpc="0">
            <a:noAutofit/>
          </a:bodyPr>
          <a:lstStyle/>
          <a:p>
            <a:endParaRPr lang="de-DE" sz="2800" dirty="0"/>
          </a:p>
          <a:p>
            <a:pPr marL="342900" indent="-342900">
              <a:buFont typeface="Arial" panose="020B0604020202020204" pitchFamily="34" charset="0"/>
              <a:buChar char="•"/>
            </a:pPr>
            <a:r>
              <a:rPr lang="de-DE" sz="2800"/>
              <a:t>Keynesian Theory of rigid wages</a:t>
            </a:r>
            <a:endParaRPr lang="de-DE" sz="2800" dirty="0"/>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a:t>Keynesian theory of rigid prices</a:t>
            </a:r>
            <a:endParaRPr lang="de-DE" sz="2800" dirty="0"/>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a:t>Keynesian theory  expectations</a:t>
            </a:r>
            <a:endParaRPr lang="de-DE" sz="2800" dirty="0"/>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5739874" cy="1045656"/>
          </a:xfrm>
          <a:prstGeom prst="rect">
            <a:avLst/>
          </a:prstGeom>
          <a:noFill/>
          <a:ln>
            <a:noFill/>
          </a:ln>
        </p:spPr>
        <p:txBody>
          <a:bodyPr vert="horz" wrap="none" lIns="81646" tIns="40823" rIns="81646" bIns="40823" anchorCtr="0" compatLnSpc="0">
            <a:spAutoFit/>
          </a:bodyPr>
          <a:lstStyle/>
          <a:p>
            <a:pPr hangingPunct="0"/>
            <a:r>
              <a:rPr lang="en-US" sz="3266">
                <a:latin typeface="Times New Roman" pitchFamily="18"/>
                <a:ea typeface="Droid Sans Fallback" pitchFamily="2"/>
                <a:cs typeface="Lohit Hindi" pitchFamily="2"/>
              </a:rPr>
              <a:t>Keynesian Theory of rigid wages</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Within the profit maximization of enterprices, wages are one of the main cost factors.</a:t>
            </a:r>
          </a:p>
          <a:p>
            <a:endParaRPr lang="de-DE" sz="2400" dirty="0"/>
          </a:p>
          <a:p>
            <a:pPr marL="342900" indent="-342900">
              <a:buFont typeface="Arial" panose="020B0604020202020204" pitchFamily="34" charset="0"/>
              <a:buChar char="•"/>
            </a:pPr>
            <a:r>
              <a:rPr lang="de-DE" sz="2400"/>
              <a:t>If wages are constant in the short run marginal profits are rising, if output prices increase</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Thus enterprises have an incentive to increase production if the price level is increasing.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Altogether we obtain an increased aggregated demand if price level has increased</a:t>
            </a:r>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6113438" cy="613294"/>
          </a:xfrm>
          <a:prstGeom prst="rect">
            <a:avLst/>
          </a:prstGeom>
          <a:noFill/>
          <a:ln>
            <a:noFill/>
          </a:ln>
        </p:spPr>
        <p:txBody>
          <a:bodyPr vert="horz" wrap="none" lIns="81646" tIns="40823" rIns="81646" bIns="40823" anchorCtr="0" compatLnSpc="0">
            <a:spAutoFit/>
          </a:bodyPr>
          <a:lstStyle/>
          <a:p>
            <a:r>
              <a:rPr lang="de-DE" sz="3600"/>
              <a:t>Keynesian theory of rigid prices</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Additionally to constant wages also prices of other goods and services are assumed to be rigid in the short run</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Assume a decreasing price level in general. But some enterprices will not reduces their prices due to rigidities</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In the following these enterprises will face falling revenues due to falling sales.</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Overall this results in a lower aggregated supply triggered by a lower price level.</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5304307" cy="554304"/>
          </a:xfrm>
          <a:prstGeom prst="rect">
            <a:avLst/>
          </a:prstGeom>
          <a:noFill/>
          <a:ln>
            <a:noFill/>
          </a:ln>
        </p:spPr>
        <p:txBody>
          <a:bodyPr vert="horz" wrap="none" lIns="81646" tIns="40823" rIns="81646" bIns="40823" anchorCtr="0" compatLnSpc="0">
            <a:spAutoFit/>
          </a:bodyPr>
          <a:lstStyle/>
          <a:p>
            <a:r>
              <a:rPr lang="de-DE" sz="3200"/>
              <a:t>Keynesian theory  expectations</a:t>
            </a:r>
            <a:endParaRPr lang="de-DE" sz="3200" dirty="0"/>
          </a:p>
        </p:txBody>
      </p:sp>
      <p:sp>
        <p:nvSpPr>
          <p:cNvPr id="5" name="Textfeld 4"/>
          <p:cNvSpPr txBox="1"/>
          <p:nvPr/>
        </p:nvSpPr>
        <p:spPr>
          <a:xfrm>
            <a:off x="0" y="681546"/>
            <a:ext cx="8689605"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In general we assume, that economic agents cannot perfectly distinguish between a general change in price level and their own relative prices</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Therefore in a situation of a falling general price level, enterprises can mistakenly assume, that their own prices have fallen relative to other output prices.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Hence they will reduce their production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Similarily workers can mistakenly assume, if the price level has fallen, that their reduced own nominal wages imply a relative decrease of real wages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Hence they will reduce their work effort</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Overall we obtain falling aggreagted supply if price level is falling</a:t>
            </a: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Aggreagted supply: AS-Kurve </a:t>
                </a:r>
                <a:r>
                  <a:rPr lang="de-DE" sz="2400" b="1" dirty="0">
                    <a:solidFill>
                      <a:srgbClr val="000000"/>
                    </a:solidFill>
                    <a:latin typeface="Sparkasse Rg" pitchFamily="34" charset="0"/>
                  </a:rPr>
                  <a:t>(</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10526" b="-2894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9504DCC9-DD96-FF71-CC26-71C663DDB554}"/>
                  </a:ext>
                </a:extLst>
              </p:cNvPr>
              <p:cNvSpPr txBox="1"/>
              <p:nvPr/>
            </p:nvSpPr>
            <p:spPr>
              <a:xfrm>
                <a:off x="1711791" y="5472945"/>
                <a:ext cx="6101442" cy="528093"/>
              </a:xfrm>
              <a:prstGeom prst="rect">
                <a:avLst/>
              </a:prstGeom>
              <a:noFill/>
            </p:spPr>
            <p:txBody>
              <a:bodyPr wrap="square">
                <a:spAutoFit/>
              </a:bodyPr>
              <a:lstStyle/>
              <a:p>
                <a:pPr algn="ctr"/>
                <a:r>
                  <a:rPr lang="de-DE" sz="1800"/>
                  <a:t>Aggregated </a:t>
                </a:r>
                <a:r>
                  <a:rPr lang="de-DE"/>
                  <a:t>supply</a:t>
                </a:r>
                <a:r>
                  <a:rPr lang="de-DE" sz="1800"/>
                  <a:t> AS:</a:t>
                </a:r>
                <a:r>
                  <a:rPr lang="de-DE" sz="1800" dirty="0"/>
                  <a:t>		 </a:t>
                </a:r>
                <a14:m>
                  <m:oMath xmlns:m="http://schemas.openxmlformats.org/officeDocument/2006/math">
                    <m:sSup>
                      <m:sSupPr>
                        <m:ctrlPr>
                          <a:rPr lang="de-DE" sz="1800" i="1">
                            <a:latin typeface="Cambria Math" panose="02040503050406030204" pitchFamily="18" charset="0"/>
                          </a:rPr>
                        </m:ctrlPr>
                      </m:sSupPr>
                      <m:e>
                        <m:r>
                          <a:rPr lang="de-DE" sz="1800" i="1">
                            <a:latin typeface="Cambria Math" panose="02040503050406030204" pitchFamily="18" charset="0"/>
                          </a:rPr>
                          <m:t>𝑌</m:t>
                        </m:r>
                      </m:e>
                      <m:sup>
                        <m:r>
                          <a:rPr lang="de-DE" sz="1800" b="0" i="1" smtClean="0">
                            <a:latin typeface="Cambria Math" panose="02040503050406030204" pitchFamily="18" charset="0"/>
                          </a:rPr>
                          <m:t>𝑆</m:t>
                        </m:r>
                      </m:sup>
                    </m:sSup>
                    <m:r>
                      <a:rPr lang="de-DE" sz="1800" i="1">
                        <a:latin typeface="Cambria Math" panose="02040503050406030204" pitchFamily="18" charset="0"/>
                      </a:rPr>
                      <m:t>(</m:t>
                    </m:r>
                    <m:limUpp>
                      <m:limUppPr>
                        <m:ctrlPr>
                          <a:rPr lang="de-DE" sz="1800" i="1">
                            <a:latin typeface="Cambria Math" panose="02040503050406030204" pitchFamily="18" charset="0"/>
                          </a:rPr>
                        </m:ctrlPr>
                      </m:limUppPr>
                      <m:e>
                        <m:groupChr>
                          <m:groupChrPr>
                            <m:chr m:val="⏞"/>
                            <m:pos m:val="top"/>
                            <m:vertJc m:val="bot"/>
                            <m:ctrlPr>
                              <a:rPr lang="de-DE" sz="1800" i="1">
                                <a:latin typeface="Cambria Math" panose="02040503050406030204" pitchFamily="18" charset="0"/>
                              </a:rPr>
                            </m:ctrlPr>
                          </m:groupChrPr>
                          <m:e>
                            <m:r>
                              <m:rPr>
                                <m:brk/>
                              </m:rPr>
                              <a:rPr lang="de-DE" sz="1800" i="1">
                                <a:latin typeface="Cambria Math" panose="02040503050406030204" pitchFamily="18" charset="0"/>
                              </a:rPr>
                              <m:t>𝑝</m:t>
                            </m:r>
                          </m:e>
                        </m:groupChr>
                      </m:e>
                      <m:lim>
                        <m:r>
                          <a:rPr lang="de-DE" sz="1800" b="0" i="1" smtClean="0">
                            <a:latin typeface="Cambria Math" panose="02040503050406030204" pitchFamily="18" charset="0"/>
                          </a:rPr>
                          <m:t>+</m:t>
                        </m:r>
                      </m:lim>
                    </m:limUpp>
                    <m:r>
                      <a:rPr lang="de-DE" sz="1800" i="1">
                        <a:latin typeface="Cambria Math" panose="02040503050406030204" pitchFamily="18" charset="0"/>
                      </a:rPr>
                      <m:t>)</m:t>
                    </m:r>
                  </m:oMath>
                </a14:m>
                <a:endParaRPr lang="de-DE" sz="1800" dirty="0"/>
              </a:p>
            </p:txBody>
          </p:sp>
        </mc:Choice>
        <mc:Fallback xmlns="">
          <p:sp>
            <p:nvSpPr>
              <p:cNvPr id="5" name="Textfeld 4">
                <a:extLst>
                  <a:ext uri="{FF2B5EF4-FFF2-40B4-BE49-F238E27FC236}">
                    <a16:creationId xmlns:a16="http://schemas.microsoft.com/office/drawing/2014/main" id="{9504DCC9-DD96-FF71-CC26-71C663DDB554}"/>
                  </a:ext>
                </a:extLst>
              </p:cNvPr>
              <p:cNvSpPr txBox="1">
                <a:spLocks noRot="1" noChangeAspect="1" noMove="1" noResize="1" noEditPoints="1" noAdjustHandles="1" noChangeArrowheads="1" noChangeShapeType="1" noTextEdit="1"/>
              </p:cNvSpPr>
              <p:nvPr/>
            </p:nvSpPr>
            <p:spPr>
              <a:xfrm>
                <a:off x="1711791" y="5472945"/>
                <a:ext cx="6101442" cy="528093"/>
              </a:xfrm>
              <a:prstGeom prst="rect">
                <a:avLst/>
              </a:prstGeom>
              <a:blipFill>
                <a:blip r:embed="rId5"/>
                <a:stretch>
                  <a:fillRect b="-18605"/>
                </a:stretch>
              </a:blipFill>
            </p:spPr>
            <p:txBody>
              <a:bodyPr/>
              <a:lstStyle/>
              <a:p>
                <a:r>
                  <a:rPr lang="de-DE">
                    <a:noFill/>
                  </a:rPr>
                  <a:t> </a:t>
                </a:r>
              </a:p>
            </p:txBody>
          </p:sp>
        </mc:Fallback>
      </mc:AlternateContent>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Aggregated demand</a:t>
            </a:r>
            <a:endParaRPr lang="de-DE" sz="2400"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a:t>Since the IS-LM-Model is demand driven, we derive aggregated demand from the simulainous equililibrium at the commodity and money market:</a:t>
                </a:r>
                <a:endParaRPr lang="de-DE" sz="1996" dirty="0"/>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a:solidFill>
                      <a:srgbClr val="000000"/>
                    </a:solidFill>
                  </a:rPr>
                  <a:t>) Commodity market</a:t>
                </a:r>
                <a:endParaRPr lang="de-DE" sz="2000" dirty="0">
                  <a:solidFill>
                    <a:srgbClr val="000000"/>
                  </a:solidFill>
                </a:endParaRP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a:solidFill>
                      <a:srgbClr val="000000"/>
                    </a:solidFill>
                  </a:rPr>
                  <a:t>) </a:t>
                </a:r>
                <a:r>
                  <a:rPr lang="de-DE" sz="2000">
                    <a:latin typeface="Times New Roman" panose="02020603050405020304" pitchFamily="18" charset="0"/>
                    <a:cs typeface="Times New Roman" panose="02020603050405020304" pitchFamily="18" charset="0"/>
                  </a:rPr>
                  <a:t>Money Market</a:t>
                </a:r>
                <a:endParaRPr lang="de-DE" sz="2000" dirty="0"/>
              </a:p>
              <a:p>
                <a:endParaRPr lang="de-DE" sz="1996" dirty="0"/>
              </a:p>
              <a:p>
                <a:endParaRPr lang="de-DE" sz="1996" dirty="0"/>
              </a:p>
              <a:p>
                <a:r>
                  <a:rPr lang="de-DE" sz="1996"/>
                  <a:t>Assume, that the price level p can change:</a:t>
                </a:r>
              </a:p>
              <a:p>
                <a:r>
                  <a:rPr lang="de-DE" sz="1996"/>
                  <a:t>If p rises → real amount of money decreases → shift of the LM-curve to the left → equilibrium income y decreases → decreased prices imply decreasing aggregated demand</a:t>
                </a:r>
                <a:endParaRPr lang="de-DE" sz="1996" dirty="0"/>
              </a:p>
              <a:p>
                <a:endParaRPr lang="de-DE" sz="1996" dirty="0"/>
              </a:p>
              <a:p>
                <a:endParaRPr lang="de-DE" sz="1996" dirty="0"/>
              </a:p>
              <a:p>
                <a:pPr algn="ctr"/>
                <a:r>
                  <a:rPr lang="de-DE" sz="1996"/>
                  <a:t>Aggregated demandAD</a:t>
                </a:r>
                <a:r>
                  <a:rPr lang="de-DE" sz="1996" dirty="0"/>
                  <a:t>: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32" t="-617"/>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59274" y="24601"/>
            <a:ext cx="8418754" cy="495377"/>
          </a:xfrm>
          <a:prstGeom prst="rect">
            <a:avLst/>
          </a:prstGeom>
          <a:noFill/>
          <a:ln>
            <a:noFill/>
          </a:ln>
        </p:spPr>
        <p:txBody>
          <a:bodyPr vert="horz" wrap="square" lIns="81646" tIns="40823" rIns="81646" bIns="40823" anchorCtr="0" compatLnSpc="0">
            <a:spAutoFit/>
          </a:bodyPr>
          <a:lstStyle/>
          <a:p>
            <a:pPr hangingPunct="0"/>
            <a:r>
              <a:rPr lang="de-DE" sz="2800">
                <a:latin typeface="Arial" pitchFamily="18"/>
                <a:ea typeface="Droid Sans Fallback" pitchFamily="2"/>
                <a:cs typeface="Lohit Hindi" pitchFamily="2"/>
              </a:rPr>
              <a:t>Grafical derivation of the AD-curve</a:t>
            </a:r>
            <a:endParaRPr lang="de-DE" sz="2800"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1991541"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LM-curve </a:t>
            </a:r>
            <a:r>
              <a:rPr lang="de-DE" sz="2359" dirty="0">
                <a:latin typeface="Arial" pitchFamily="18"/>
                <a:ea typeface="Droid Sans Fallback" pitchFamily="2"/>
                <a:cs typeface="Lohit Hindi" pitchFamily="2"/>
              </a:rPr>
              <a:t>(p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291221"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IS-curve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6278226" y="5489801"/>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1007</Words>
  <Application>Microsoft Office PowerPoint</Application>
  <PresentationFormat>Breitbild</PresentationFormat>
  <Paragraphs>191</Paragraphs>
  <Slides>15</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155</cp:revision>
  <cp:lastPrinted>2022-03-02T20:18:27Z</cp:lastPrinted>
  <dcterms:created xsi:type="dcterms:W3CDTF">2022-03-01T20:52:11Z</dcterms:created>
  <dcterms:modified xsi:type="dcterms:W3CDTF">2022-11-28T15:17:30Z</dcterms:modified>
</cp:coreProperties>
</file>