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1372" r:id="rId2"/>
    <p:sldId id="1318" r:id="rId3"/>
    <p:sldId id="1319" r:id="rId4"/>
    <p:sldId id="1320" r:id="rId5"/>
    <p:sldId id="1328" r:id="rId6"/>
    <p:sldId id="1322" r:id="rId7"/>
    <p:sldId id="1329" r:id="rId8"/>
    <p:sldId id="1324" r:id="rId9"/>
    <p:sldId id="1325" r:id="rId10"/>
    <p:sldId id="1327" r:id="rId11"/>
    <p:sldId id="1420" r:id="rId12"/>
    <p:sldId id="1421" r:id="rId13"/>
    <p:sldId id="1330" r:id="rId14"/>
    <p:sldId id="1331" r:id="rId15"/>
    <p:sldId id="1332" r:id="rId16"/>
    <p:sldId id="1369" r:id="rId17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8" autoAdjust="0"/>
    <p:restoredTop sz="93447" autoAdjust="0"/>
  </p:normalViewPr>
  <p:slideViewPr>
    <p:cSldViewPr snapToGrid="0">
      <p:cViewPr varScale="1">
        <p:scale>
          <a:sx n="70" d="100"/>
          <a:sy n="70" d="100"/>
        </p:scale>
        <p:origin x="3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24.11.2022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2399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92557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3179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0981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8594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3946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9742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9816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7662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91575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7949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24.11.2022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24.11.2022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24.11.2022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78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24.11.2022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24.11.2022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24.11.2022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24.11.2022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24.11.2022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24.11.2022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24.11.2022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24.11.2022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24.11.2022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352134" y="1874728"/>
            <a:ext cx="512377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/>
              <a:t>This lecture will be recorded and </a:t>
            </a:r>
          </a:p>
          <a:p>
            <a:pPr algn="ctr"/>
            <a:r>
              <a:rPr lang="de-DE" sz="2800" b="1" u="sng"/>
              <a:t>Subsequently uploaded in the </a:t>
            </a:r>
          </a:p>
          <a:p>
            <a:pPr algn="ctr"/>
            <a:r>
              <a:rPr lang="de-DE" sz="2800" b="1" u="sng"/>
              <a:t>world-wide-web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1342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Gerade Verbindung mit Pfeil 17"/>
          <p:cNvCxnSpPr/>
          <p:nvPr/>
        </p:nvCxnSpPr>
        <p:spPr>
          <a:xfrm flipV="1">
            <a:off x="1270218" y="73945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Shape 2"/>
          <p:cNvSpPr txBox="1"/>
          <p:nvPr/>
        </p:nvSpPr>
        <p:spPr>
          <a:xfrm>
            <a:off x="363084" y="-991"/>
            <a:ext cx="5238725" cy="532585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400" b="1"/>
              <a:t>Fiscal policy in the IS-LM-Model</a:t>
            </a:r>
            <a:endParaRPr lang="de-DE" sz="2400" b="1" dirty="0"/>
          </a:p>
        </p:txBody>
      </p:sp>
      <p:cxnSp>
        <p:nvCxnSpPr>
          <p:cNvPr id="25" name="Gerade Verbindung mit Pfeil 24"/>
          <p:cNvCxnSpPr/>
          <p:nvPr/>
        </p:nvCxnSpPr>
        <p:spPr>
          <a:xfrm>
            <a:off x="1270218" y="329835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flipV="1">
            <a:off x="1270218" y="374437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1270218" y="630327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V="1">
            <a:off x="1270218" y="1011999"/>
            <a:ext cx="2417001" cy="2286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V="1">
            <a:off x="1270218" y="2018904"/>
            <a:ext cx="3222735" cy="822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>
            <a:off x="1923461" y="2710432"/>
            <a:ext cx="0" cy="35658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4529711" y="1861215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dirty="0"/>
              <a:t>(G)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939935" y="685377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endParaRPr lang="de-DE" sz="1633" dirty="0"/>
          </a:p>
        </p:txBody>
      </p:sp>
      <p:sp>
        <p:nvSpPr>
          <p:cNvPr id="38" name="Textfeld 37"/>
          <p:cNvSpPr txBox="1"/>
          <p:nvPr/>
        </p:nvSpPr>
        <p:spPr>
          <a:xfrm>
            <a:off x="4732409" y="336367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1008921" y="3755622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4732409" y="636016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943596" y="4147568"/>
            <a:ext cx="30328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  <a:r>
              <a:rPr lang="de-DE" sz="1633" baseline="-25000" dirty="0"/>
              <a:t>1</a:t>
            </a:r>
            <a:endParaRPr lang="de-DE" sz="1633" dirty="0"/>
          </a:p>
        </p:txBody>
      </p:sp>
      <p:cxnSp>
        <p:nvCxnSpPr>
          <p:cNvPr id="50" name="Gerade Verbindung 49"/>
          <p:cNvCxnSpPr/>
          <p:nvPr/>
        </p:nvCxnSpPr>
        <p:spPr>
          <a:xfrm>
            <a:off x="1596840" y="4103967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3702471" y="5890256"/>
            <a:ext cx="740908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IS(G)</a:t>
            </a:r>
          </a:p>
        </p:txBody>
      </p:sp>
      <p:sp>
        <p:nvSpPr>
          <p:cNvPr id="58" name="Textfeld 57"/>
          <p:cNvSpPr txBox="1"/>
          <p:nvPr/>
        </p:nvSpPr>
        <p:spPr>
          <a:xfrm>
            <a:off x="3948517" y="2702003"/>
            <a:ext cx="77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∆G </a:t>
            </a:r>
            <a:r>
              <a:rPr lang="de-DE" sz="1633" dirty="0"/>
              <a:t>&gt;0</a:t>
            </a:r>
          </a:p>
        </p:txBody>
      </p:sp>
      <p:cxnSp>
        <p:nvCxnSpPr>
          <p:cNvPr id="66" name="Gerade Verbindung 65"/>
          <p:cNvCxnSpPr/>
          <p:nvPr/>
        </p:nvCxnSpPr>
        <p:spPr>
          <a:xfrm flipH="1">
            <a:off x="1270218" y="4343541"/>
            <a:ext cx="653244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feld 68"/>
          <p:cNvSpPr txBox="1"/>
          <p:nvPr/>
        </p:nvSpPr>
        <p:spPr>
          <a:xfrm>
            <a:off x="7634924" y="2028741"/>
            <a:ext cx="184731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633" dirty="0"/>
          </a:p>
        </p:txBody>
      </p:sp>
      <p:sp>
        <p:nvSpPr>
          <p:cNvPr id="70" name="Textfeld 69"/>
          <p:cNvSpPr txBox="1"/>
          <p:nvPr/>
        </p:nvSpPr>
        <p:spPr>
          <a:xfrm>
            <a:off x="3477059" y="75070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sz="1633" dirty="0"/>
              <a:t>=Y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98155" y="2637525"/>
            <a:ext cx="952545" cy="38800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12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+I(i</a:t>
            </a:r>
            <a:r>
              <a:rPr lang="de-DE" sz="12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)+G</a:t>
            </a: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  <a:p>
            <a:endParaRPr lang="de-DE" sz="2540" dirty="0"/>
          </a:p>
        </p:txBody>
      </p:sp>
      <p:sp>
        <p:nvSpPr>
          <p:cNvPr id="55" name="Textfeld 54"/>
          <p:cNvSpPr txBox="1"/>
          <p:nvPr/>
        </p:nvSpPr>
        <p:spPr>
          <a:xfrm>
            <a:off x="1575186" y="6324416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r>
              <a:rPr lang="de-DE" baseline="-25000" dirty="0"/>
              <a:t>1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/>
              <a:t>G</a:t>
            </a:r>
            <a:r>
              <a:rPr lang="de-DE" dirty="0">
                <a:solidFill>
                  <a:srgbClr val="000000"/>
                </a:solidFill>
              </a:rPr>
              <a:t>)</a:t>
            </a:r>
            <a:endParaRPr lang="de-DE" dirty="0"/>
          </a:p>
        </p:txBody>
      </p:sp>
      <p:sp>
        <p:nvSpPr>
          <p:cNvPr id="65" name="TextShape 2"/>
          <p:cNvSpPr txBox="1"/>
          <p:nvPr/>
        </p:nvSpPr>
        <p:spPr>
          <a:xfrm>
            <a:off x="5026969" y="-9962"/>
            <a:ext cx="4964210" cy="532585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400" b="1" dirty="0"/>
              <a:t>+ </a:t>
            </a: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de-DE" sz="2400" b="1" dirty="0"/>
          </a:p>
        </p:txBody>
      </p:sp>
      <p:sp>
        <p:nvSpPr>
          <p:cNvPr id="68" name="Textfeld 67"/>
          <p:cNvSpPr txBox="1"/>
          <p:nvPr/>
        </p:nvSpPr>
        <p:spPr>
          <a:xfrm>
            <a:off x="2453421" y="6312529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r>
              <a:rPr lang="de-DE" baseline="-25000" dirty="0"/>
              <a:t>1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/>
              <a:t>G +</a:t>
            </a:r>
            <a:r>
              <a:rPr lang="de-D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∆G</a:t>
            </a:r>
            <a:r>
              <a:rPr lang="de-DE" dirty="0">
                <a:solidFill>
                  <a:srgbClr val="000000"/>
                </a:solidFill>
              </a:rPr>
              <a:t>)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1238155" y="3284281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r>
              <a:rPr lang="de-DE" baseline="-25000" dirty="0"/>
              <a:t>1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/>
              <a:t>G</a:t>
            </a:r>
            <a:r>
              <a:rPr lang="de-DE" dirty="0">
                <a:solidFill>
                  <a:srgbClr val="000000"/>
                </a:solidFill>
              </a:rPr>
              <a:t>)</a:t>
            </a:r>
            <a:endParaRPr lang="de-DE" dirty="0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70AC08F9-2ADD-43D1-AF9D-7859030AAE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891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3" grpId="0"/>
      <p:bldP spid="55" grpId="0"/>
      <p:bldP spid="68" grpId="0"/>
      <p:bldP spid="7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516898" y="173651"/>
            <a:ext cx="4679508" cy="536145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400" b="1"/>
              <a:t>Fiscal policy in the IS-LM-Model</a:t>
            </a:r>
            <a:endParaRPr lang="de-DE" sz="2400" b="1" dirty="0"/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710031" y="761879"/>
            <a:ext cx="0" cy="35659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710032" y="4327850"/>
            <a:ext cx="58293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375387" y="696554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058605" y="4346288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1689897" y="1031606"/>
            <a:ext cx="3723488" cy="24738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2182899" y="1480446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1584928" y="1025534"/>
            <a:ext cx="873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</a:t>
            </a:r>
            <a:r>
              <a:rPr lang="de-DE" sz="2400" b="1" dirty="0"/>
              <a:t>(G</a:t>
            </a:r>
            <a:r>
              <a:rPr lang="de-DE" sz="2400" b="1" baseline="-25000" dirty="0"/>
              <a:t>1</a:t>
            </a:r>
            <a:r>
              <a:rPr lang="de-DE" sz="2400" b="1" dirty="0"/>
              <a:t>)</a:t>
            </a:r>
            <a:endParaRPr lang="de-DE" sz="2177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4861198" y="565906"/>
            <a:ext cx="546945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LM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033994" y="4346288"/>
            <a:ext cx="76976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Y* (G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-76015" y="2268553"/>
            <a:ext cx="66717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i*(G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710031" y="2413426"/>
            <a:ext cx="268136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3391400" y="2394988"/>
            <a:ext cx="0" cy="19328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-52753" y="1788630"/>
            <a:ext cx="66717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i*(G</a:t>
            </a:r>
            <a:r>
              <a:rPr lang="de-DE" sz="1633" baseline="-25000" dirty="0"/>
              <a:t>2</a:t>
            </a:r>
            <a:r>
              <a:rPr lang="de-DE" sz="1633" dirty="0"/>
              <a:t>)</a:t>
            </a:r>
          </a:p>
        </p:txBody>
      </p:sp>
      <p:sp>
        <p:nvSpPr>
          <p:cNvPr id="2" name="Rechteck 1"/>
          <p:cNvSpPr/>
          <p:nvPr/>
        </p:nvSpPr>
        <p:spPr>
          <a:xfrm>
            <a:off x="5572482" y="204187"/>
            <a:ext cx="4861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G</a:t>
            </a:r>
            <a:r>
              <a:rPr lang="de-DE" dirty="0">
                <a:latin typeface="Arial Unicode MS"/>
                <a:ea typeface="Arial Unicode MS"/>
                <a:cs typeface="Arial Unicode MS"/>
              </a:rPr>
              <a:t>↑</a:t>
            </a:r>
            <a:endParaRPr lang="de-DE" dirty="0"/>
          </a:p>
        </p:txBody>
      </p:sp>
      <p:cxnSp>
        <p:nvCxnSpPr>
          <p:cNvPr id="54" name="Gerade Verbindung mit Pfeil 53"/>
          <p:cNvCxnSpPr/>
          <p:nvPr/>
        </p:nvCxnSpPr>
        <p:spPr>
          <a:xfrm flipV="1">
            <a:off x="595069" y="1987697"/>
            <a:ext cx="6429" cy="33405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hteck 41">
            <a:extLst>
              <a:ext uri="{FF2B5EF4-FFF2-40B4-BE49-F238E27FC236}">
                <a16:creationId xmlns:a16="http://schemas.microsoft.com/office/drawing/2014/main" id="{894DC714-A3D1-411F-9710-7D976EFE314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33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23"/>
              <p:cNvSpPr txBox="1"/>
              <p:nvPr/>
            </p:nvSpPr>
            <p:spPr>
              <a:xfrm>
                <a:off x="4267103" y="3472024"/>
                <a:ext cx="658137" cy="3436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1633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de-DE" sz="1633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de-DE" sz="1633" dirty="0" smtClean="0"/>
                      <m:t>Y</m:t>
                    </m:r>
                    <m:r>
                      <m:rPr>
                        <m:nor/>
                      </m:rPr>
                      <a:rPr lang="de-DE" sz="1633" baseline="-25000" dirty="0" smtClean="0"/>
                      <m:t>0</m:t>
                    </m:r>
                  </m:oMath>
                </a14:m>
                <a:r>
                  <a:rPr lang="en-US" sz="1633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8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103" y="3472024"/>
                <a:ext cx="658137" cy="343620"/>
              </a:xfrm>
              <a:prstGeom prst="rect">
                <a:avLst/>
              </a:prstGeom>
              <a:blipFill>
                <a:blip r:embed="rId3"/>
                <a:stretch>
                  <a:fillRect t="-7143" b="-232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Shape 2"/>
          <p:cNvSpPr txBox="1"/>
          <p:nvPr/>
        </p:nvSpPr>
        <p:spPr>
          <a:xfrm>
            <a:off x="2124976" y="12039"/>
            <a:ext cx="4517355" cy="541036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000" b="1"/>
              <a:t>Monetary policy in the IS-LM-Model</a:t>
            </a:r>
            <a:endParaRPr lang="de-DE" sz="2000" b="1" dirty="0"/>
          </a:p>
        </p:txBody>
      </p:sp>
      <p:cxnSp>
        <p:nvCxnSpPr>
          <p:cNvPr id="7" name="Straight Arrow Connector 7"/>
          <p:cNvCxnSpPr/>
          <p:nvPr/>
        </p:nvCxnSpPr>
        <p:spPr>
          <a:xfrm>
            <a:off x="1226154" y="3808569"/>
            <a:ext cx="4087634" cy="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9"/>
          <p:cNvSpPr txBox="1"/>
          <p:nvPr/>
        </p:nvSpPr>
        <p:spPr>
          <a:xfrm>
            <a:off x="4830623" y="3880334"/>
            <a:ext cx="76655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L, M/p</a:t>
            </a:r>
          </a:p>
        </p:txBody>
      </p:sp>
      <p:cxnSp>
        <p:nvCxnSpPr>
          <p:cNvPr id="9" name="Straight Connector 10"/>
          <p:cNvCxnSpPr/>
          <p:nvPr/>
        </p:nvCxnSpPr>
        <p:spPr>
          <a:xfrm flipV="1">
            <a:off x="1946345" y="720105"/>
            <a:ext cx="0" cy="3068032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4"/>
          <p:cNvCxnSpPr/>
          <p:nvPr/>
        </p:nvCxnSpPr>
        <p:spPr>
          <a:xfrm>
            <a:off x="1351059" y="1587541"/>
            <a:ext cx="3245005" cy="19407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27"/>
              <p:cNvSpPr txBox="1"/>
              <p:nvPr/>
            </p:nvSpPr>
            <p:spPr>
              <a:xfrm>
                <a:off x="501962" y="1779636"/>
                <a:ext cx="658578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33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33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de-DE" sz="1633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33" dirty="0"/>
                  <a:t>(</a:t>
                </a:r>
                <a14:m>
                  <m:oMath xmlns:m="http://schemas.openxmlformats.org/officeDocument/2006/math">
                    <m:r>
                      <a:rPr lang="de-DE" sz="1633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en-US" sz="1633" dirty="0"/>
                  <a:t>)</a:t>
                </a:r>
              </a:p>
            </p:txBody>
          </p:sp>
        </mc:Choice>
        <mc:Fallback xmlns="">
          <p:sp>
            <p:nvSpPr>
              <p:cNvPr id="13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962" y="1779636"/>
                <a:ext cx="658578" cy="343620"/>
              </a:xfrm>
              <a:prstGeom prst="rect">
                <a:avLst/>
              </a:prstGeom>
              <a:blipFill>
                <a:blip r:embed="rId4"/>
                <a:stretch>
                  <a:fillRect t="-5357" r="-3704" b="-232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25"/>
              <p:cNvSpPr txBox="1"/>
              <p:nvPr/>
            </p:nvSpPr>
            <p:spPr>
              <a:xfrm>
                <a:off x="1613949" y="605785"/>
                <a:ext cx="683567" cy="3436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𝑀</m:t>
                      </m:r>
                      <m:r>
                        <a:rPr lang="de-DE" sz="1633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a:rPr lang="de-DE" sz="1633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949" y="605785"/>
                <a:ext cx="683567" cy="343620"/>
              </a:xfrm>
              <a:prstGeom prst="rect">
                <a:avLst/>
              </a:prstGeom>
              <a:blipFill>
                <a:blip r:embed="rId5"/>
                <a:stretch>
                  <a:fillRect b="-122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6"/>
          <p:cNvCxnSpPr/>
          <p:nvPr/>
        </p:nvCxnSpPr>
        <p:spPr>
          <a:xfrm flipV="1">
            <a:off x="1226154" y="694706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7"/>
          <p:cNvCxnSpPr/>
          <p:nvPr/>
        </p:nvCxnSpPr>
        <p:spPr>
          <a:xfrm flipV="1">
            <a:off x="5755591" y="3781764"/>
            <a:ext cx="2274043" cy="150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6"/>
          <p:cNvCxnSpPr/>
          <p:nvPr/>
        </p:nvCxnSpPr>
        <p:spPr>
          <a:xfrm flipV="1">
            <a:off x="5755590" y="682904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44"/>
              <p:cNvSpPr txBox="1"/>
              <p:nvPr/>
            </p:nvSpPr>
            <p:spPr>
              <a:xfrm>
                <a:off x="828464" y="791850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26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64" y="791850"/>
                <a:ext cx="305147" cy="3436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11"/>
          <p:cNvCxnSpPr/>
          <p:nvPr/>
        </p:nvCxnSpPr>
        <p:spPr>
          <a:xfrm flipH="1">
            <a:off x="1220410" y="1951446"/>
            <a:ext cx="6191857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/>
          <p:cNvSpPr txBox="1"/>
          <p:nvPr/>
        </p:nvSpPr>
        <p:spPr>
          <a:xfrm>
            <a:off x="7245580" y="3782136"/>
            <a:ext cx="35779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  <a:r>
              <a:rPr lang="de-DE" sz="1633" baseline="-25000" dirty="0"/>
              <a:t>0</a:t>
            </a:r>
          </a:p>
        </p:txBody>
      </p:sp>
      <p:cxnSp>
        <p:nvCxnSpPr>
          <p:cNvPr id="43" name="Gerade Verbindung 42"/>
          <p:cNvCxnSpPr/>
          <p:nvPr/>
        </p:nvCxnSpPr>
        <p:spPr>
          <a:xfrm flipV="1">
            <a:off x="6511682" y="959375"/>
            <a:ext cx="1991765" cy="175532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feld 53"/>
              <p:cNvSpPr txBox="1"/>
              <p:nvPr/>
            </p:nvSpPr>
            <p:spPr>
              <a:xfrm>
                <a:off x="8223406" y="526843"/>
                <a:ext cx="988860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177" b="1" dirty="0"/>
                  <a:t>LM(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de-DE" sz="2177" b="1" dirty="0"/>
                  <a:t>)</a:t>
                </a:r>
              </a:p>
            </p:txBody>
          </p:sp>
        </mc:Choice>
        <mc:Fallback xmlns="">
          <p:sp>
            <p:nvSpPr>
              <p:cNvPr id="54" name="Textfeld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3406" y="526843"/>
                <a:ext cx="988860" cy="453137"/>
              </a:xfrm>
              <a:prstGeom prst="rect">
                <a:avLst/>
              </a:prstGeom>
              <a:blipFill>
                <a:blip r:embed="rId7"/>
                <a:stretch>
                  <a:fillRect l="-8025" t="-1333" r="-6173" b="-25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44"/>
              <p:cNvSpPr txBox="1"/>
              <p:nvPr/>
            </p:nvSpPr>
            <p:spPr>
              <a:xfrm>
                <a:off x="5444607" y="771419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40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4607" y="771419"/>
                <a:ext cx="305147" cy="3436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Shape 2"/>
          <p:cNvSpPr txBox="1"/>
          <p:nvPr/>
        </p:nvSpPr>
        <p:spPr>
          <a:xfrm>
            <a:off x="6562065" y="-27466"/>
            <a:ext cx="3743985" cy="541036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000" b="1" dirty="0"/>
              <a:t>+ </a:t>
            </a:r>
            <a:r>
              <a:rPr lang="el-GR" sz="2000" b="1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de-DE" sz="2000" b="1" dirty="0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B1AB1A49-92D7-475F-88F5-235C636421B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810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4" grpId="0"/>
      <p:bldP spid="5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998490" y="0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00" b="1"/>
              <a:t>Monetary policy in the IS-LM-Model</a:t>
            </a:r>
            <a:endParaRPr lang="de-DE" sz="3200" b="1" dirty="0"/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907627" y="1142648"/>
            <a:ext cx="0" cy="35659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907628" y="4708619"/>
            <a:ext cx="58293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72983" y="1077323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256201" y="4727057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1945211" y="1412375"/>
            <a:ext cx="3723488" cy="24738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2380495" y="1861215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4470875" y="3162698"/>
            <a:ext cx="1122487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 Kurve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5058793" y="946675"/>
            <a:ext cx="1087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LM(</a:t>
            </a:r>
            <a:r>
              <a:rPr lang="de-DE" sz="2400" dirty="0"/>
              <a:t>M</a:t>
            </a:r>
            <a:r>
              <a:rPr lang="de-DE" sz="2400" baseline="-25000" dirty="0"/>
              <a:t>1</a:t>
            </a:r>
            <a:r>
              <a:rPr lang="de-DE" sz="2177" b="1" dirty="0"/>
              <a:t>)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231590" y="4727057"/>
            <a:ext cx="81785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Y* (M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21582" y="2649322"/>
            <a:ext cx="71526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i*(M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907627" y="2794195"/>
            <a:ext cx="268136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3588996" y="2775757"/>
            <a:ext cx="0" cy="19328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1380826" y="975632"/>
            <a:ext cx="880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M</a:t>
            </a:r>
            <a:r>
              <a:rPr lang="de-DE" baseline="-25000" dirty="0"/>
              <a:t>1</a:t>
            </a:r>
            <a:r>
              <a:rPr lang="de-DE" b="1"/>
              <a:t>&lt;</a:t>
            </a:r>
            <a:r>
              <a:rPr lang="de-DE"/>
              <a:t>M</a:t>
            </a:r>
            <a:r>
              <a:rPr lang="de-DE" baseline="-25000"/>
              <a:t>2</a:t>
            </a:r>
            <a:endParaRPr lang="de-DE" dirty="0"/>
          </a:p>
        </p:txBody>
      </p:sp>
      <p:sp>
        <p:nvSpPr>
          <p:cNvPr id="31" name="Rechteck 30"/>
          <p:cNvSpPr/>
          <p:nvPr/>
        </p:nvSpPr>
        <p:spPr>
          <a:xfrm>
            <a:off x="8401565" y="155498"/>
            <a:ext cx="5760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M</a:t>
            </a:r>
            <a:r>
              <a:rPr lang="de-DE" dirty="0">
                <a:latin typeface="Arial Unicode MS"/>
                <a:ea typeface="Arial Unicode MS"/>
                <a:cs typeface="Arial Unicode MS"/>
              </a:rPr>
              <a:t>↑</a:t>
            </a:r>
            <a:endParaRPr lang="de-DE" dirty="0"/>
          </a:p>
        </p:txBody>
      </p:sp>
      <p:cxnSp>
        <p:nvCxnSpPr>
          <p:cNvPr id="37" name="Gerade Verbindung mit Pfeil 36"/>
          <p:cNvCxnSpPr/>
          <p:nvPr/>
        </p:nvCxnSpPr>
        <p:spPr>
          <a:xfrm flipH="1">
            <a:off x="133310" y="2787577"/>
            <a:ext cx="3806" cy="56936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hteck 38">
            <a:extLst>
              <a:ext uri="{FF2B5EF4-FFF2-40B4-BE49-F238E27FC236}">
                <a16:creationId xmlns:a16="http://schemas.microsoft.com/office/drawing/2014/main" id="{5954CB66-EF6D-44C6-A94E-31E65830415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76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7653" y="672525"/>
            <a:ext cx="8557708" cy="57928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hangingPunct="0"/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C(Y)=C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0</a:t>
            </a:r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+c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y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∙Y=50+0,8Y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I(i)=I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0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+i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∙i=30-300i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G=20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L(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Y,i</a:t>
            </a:r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)=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l</a:t>
            </a:r>
            <a:r>
              <a:rPr lang="de-DE" sz="2400" baseline="-33000" dirty="0" err="1">
                <a:latin typeface="Times New Roman" pitchFamily="18"/>
                <a:ea typeface="Arial Unicode MS" pitchFamily="34"/>
                <a:cs typeface="Arial Unicode MS" pitchFamily="34"/>
              </a:rPr>
              <a:t>y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∙Y+l</a:t>
            </a:r>
            <a:r>
              <a:rPr lang="de-DE" sz="2400" baseline="-33000" dirty="0" err="1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=0,5Y – 250i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M=400		p=2 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marL="457200" lvl="0" indent="-457200" hangingPunct="0">
              <a:buFont typeface="+mj-lt"/>
              <a:buAutoNum type="alphaLcParenR"/>
            </a:pPr>
            <a:r>
              <a:rPr lang="de-DE" sz="2000">
                <a:latin typeface="Times New Roman" pitchFamily="18"/>
                <a:ea typeface="Arial" pitchFamily="34"/>
                <a:cs typeface="Arial" pitchFamily="34"/>
              </a:rPr>
              <a:t>Determine the fiscal impulse if government expenditure doubles.</a:t>
            </a:r>
            <a:endParaRPr lang="de-DE" sz="2000" dirty="0">
              <a:latin typeface="Times New Roman" pitchFamily="18"/>
              <a:ea typeface="Arial" pitchFamily="34"/>
              <a:cs typeface="Arial" pitchFamily="34"/>
            </a:endParaRPr>
          </a:p>
          <a:p>
            <a:pPr marL="457200" indent="-457200" hangingPunct="0">
              <a:buFont typeface="+mj-lt"/>
              <a:buAutoNum type="alphaLcParenR"/>
            </a:pPr>
            <a:r>
              <a:rPr lang="de-DE" sz="2000">
                <a:latin typeface="Times New Roman" pitchFamily="18"/>
                <a:ea typeface="Arial" pitchFamily="34"/>
                <a:cs typeface="Arial" pitchFamily="34"/>
              </a:rPr>
              <a:t>Determine the monetary impuls if the quantity of money is increased by 25%.</a:t>
            </a:r>
            <a:endParaRPr lang="de-DE" sz="2000" dirty="0">
              <a:latin typeface="Times New Roman" pitchFamily="18"/>
              <a:ea typeface="Arial" pitchFamily="34"/>
              <a:cs typeface="Arial" pitchFamily="34"/>
            </a:endParaRPr>
          </a:p>
        </p:txBody>
      </p:sp>
      <p:sp>
        <p:nvSpPr>
          <p:cNvPr id="3" name="TextShape 2"/>
          <p:cNvSpPr txBox="1"/>
          <p:nvPr/>
        </p:nvSpPr>
        <p:spPr>
          <a:xfrm>
            <a:off x="2314670" y="55436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Example</a:t>
            </a:r>
            <a:endParaRPr lang="de-DE" sz="2903" b="1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0C6F380-30FC-41B3-BC19-ACC4A7CF8E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2844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Shape 2"/>
          <p:cNvSpPr txBox="1"/>
          <p:nvPr/>
        </p:nvSpPr>
        <p:spPr>
          <a:xfrm>
            <a:off x="0" y="0"/>
            <a:ext cx="1719072" cy="393053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Example</a:t>
            </a:r>
            <a:endParaRPr lang="de-DE" sz="2903" b="1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2FC040A-2DBF-497F-9779-DEC300528F7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512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IS</a:t>
            </a:r>
            <a:r>
              <a:rPr lang="de-DE" sz="2903" b="1" dirty="0"/>
              <a:t>/LM-Model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80487" y="891257"/>
            <a:ext cx="11072241" cy="128627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Until now in the Keynesian model we have no prices ( respectively we normalized P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and therefore P vanishes in all equations) since due to the demand oriented view supply and demand equalizes only because of adjustments of quantities on the production side.</a:t>
            </a: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4" name="Textfeld 3"/>
          <p:cNvSpPr txBox="1"/>
          <p:nvPr/>
        </p:nvSpPr>
        <p:spPr>
          <a:xfrm>
            <a:off x="632074" y="2652657"/>
            <a:ext cx="11072241" cy="9466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Additionally the money market is not incorporated and the connection between nominal and real variables is missing. But this link is essential in a modern economy since in general goods an services are measured in money.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32075" y="3889787"/>
            <a:ext cx="7719445" cy="9466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connection between the goods market and the money market is realized via interest rates steering Investment and money demand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32075" y="5021133"/>
            <a:ext cx="7719446" cy="9466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resulting model is still demand oriented and called the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/LM-Model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58769-46D6-40C6-8555-C9580F67648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981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 </a:t>
            </a:r>
            <a:r>
              <a:rPr lang="de-DE" sz="2903" b="1" dirty="0"/>
              <a:t>IS/LM-Model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30066" y="741477"/>
            <a:ext cx="9068213" cy="50299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IS: Investment = </a:t>
            </a:r>
            <a:r>
              <a:rPr lang="en-US" sz="2449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Saving (or Income = Expenditure)</a:t>
            </a: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49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 Commodity market</a:t>
            </a: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LM: Liquidity Preference = Money Supply</a:t>
            </a: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49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 Money market</a:t>
            </a: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4" name="Textfeld 3"/>
          <p:cNvSpPr txBox="1"/>
          <p:nvPr/>
        </p:nvSpPr>
        <p:spPr>
          <a:xfrm>
            <a:off x="5257625" y="1402245"/>
            <a:ext cx="6546027" cy="8837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IS-curve</a:t>
            </a: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represents the equilibrium at the goods market with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=S or Y</a:t>
            </a:r>
            <a:r>
              <a:rPr lang="en-US" baseline="30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=Y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5" name="Textfeld 4"/>
          <p:cNvSpPr txBox="1"/>
          <p:nvPr/>
        </p:nvSpPr>
        <p:spPr>
          <a:xfrm>
            <a:off x="5257624" y="2286000"/>
            <a:ext cx="6546027" cy="8837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Caution! I=S is in this case a condition and not an (ex post) identity as in the circular flow! 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7" name="Textfeld 6"/>
          <p:cNvSpPr txBox="1"/>
          <p:nvPr/>
        </p:nvSpPr>
        <p:spPr>
          <a:xfrm>
            <a:off x="3114936" y="3889055"/>
            <a:ext cx="5318849" cy="1753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Equilibrium at the money market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money supply = money demand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While we obtain money demand via the Keynesian function of money demand. </a:t>
            </a: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2" name="Rechteck 1"/>
          <p:cNvSpPr/>
          <p:nvPr/>
        </p:nvSpPr>
        <p:spPr>
          <a:xfrm>
            <a:off x="3172310" y="5589722"/>
            <a:ext cx="5046604" cy="823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The </a:t>
            </a:r>
            <a:r>
              <a:rPr lang="en-US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LM-Kurve</a:t>
            </a: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represents then the equilibrium at the money market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BE32273-C7DA-46EE-9083-C9A4834E8F5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297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9191" y="26634"/>
            <a:ext cx="12080838" cy="552094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Interest rates and Investment (Keynes` marginal efficiency of capital)</a:t>
            </a:r>
            <a:endParaRPr lang="de-DE" sz="2903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5164" y="436972"/>
            <a:ext cx="7873305" cy="5944516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pt-BR" sz="7200"/>
              <a:t>Investment depends interest rate i:</a:t>
            </a:r>
            <a:endParaRPr lang="pt-BR" sz="7200" dirty="0"/>
          </a:p>
          <a:p>
            <a:r>
              <a:rPr lang="pt-BR" sz="7200" dirty="0"/>
              <a:t>		</a:t>
            </a:r>
          </a:p>
          <a:p>
            <a:r>
              <a:rPr lang="pt-BR" sz="7200" dirty="0"/>
              <a:t>			I(i)=I</a:t>
            </a:r>
            <a:r>
              <a:rPr lang="pt-BR" sz="7200" baseline="-25000" dirty="0"/>
              <a:t>0</a:t>
            </a:r>
            <a:r>
              <a:rPr lang="pt-BR" sz="7200" dirty="0"/>
              <a:t>+i</a:t>
            </a:r>
            <a:r>
              <a:rPr lang="pt-BR" sz="7200" baseline="-25000" dirty="0"/>
              <a:t>i</a:t>
            </a:r>
            <a:r>
              <a:rPr lang="pt-BR" sz="7200" dirty="0"/>
              <a:t>∙i	</a:t>
            </a:r>
            <a:r>
              <a:rPr lang="pt-BR" sz="7200"/>
              <a:t> with  </a:t>
            </a:r>
            <a:r>
              <a:rPr lang="pt-BR" sz="7200" dirty="0"/>
              <a:t>i</a:t>
            </a:r>
            <a:r>
              <a:rPr lang="pt-BR" sz="7200" baseline="-25000" dirty="0"/>
              <a:t>i </a:t>
            </a:r>
            <a:r>
              <a:rPr lang="pt-BR" sz="7200" dirty="0"/>
              <a:t>&lt;0   </a:t>
            </a:r>
            <a:r>
              <a:rPr lang="pt-BR" sz="7200"/>
              <a:t>I</a:t>
            </a:r>
            <a:r>
              <a:rPr lang="pt-BR" sz="7200" baseline="-25000"/>
              <a:t>0&gt;0</a:t>
            </a:r>
            <a:r>
              <a:rPr lang="pt-BR" sz="7200"/>
              <a:t> Autonomous investment </a:t>
            </a:r>
            <a:r>
              <a:rPr lang="de-DE" sz="7200"/>
              <a:t>and </a:t>
            </a:r>
            <a:r>
              <a:rPr lang="pt-BR" sz="7200"/>
              <a:t>i</a:t>
            </a:r>
            <a:r>
              <a:rPr lang="pt-BR" sz="7200" baseline="-25000"/>
              <a:t>i </a:t>
            </a:r>
            <a:r>
              <a:rPr lang="pt-BR" sz="7200"/>
              <a:t>&lt;0 why</a:t>
            </a:r>
            <a:r>
              <a:rPr lang="de-DE" sz="7200"/>
              <a:t>?</a:t>
            </a:r>
            <a:endParaRPr lang="de-DE" sz="7200" dirty="0"/>
          </a:p>
          <a:p>
            <a:pPr marL="1244316" indent="-1244316">
              <a:buFont typeface="+mj-lt"/>
              <a:buAutoNum type="alphaLcPeriod"/>
            </a:pPr>
            <a:r>
              <a:rPr lang="de-DE" sz="7200"/>
              <a:t>The yield i* or marginal efficiency of capital of an investment is compared with i the interest rate of the capital market. For example we calculate the internal rate of return</a:t>
            </a:r>
            <a:endParaRPr lang="de-DE" sz="7200" dirty="0"/>
          </a:p>
          <a:p>
            <a:endParaRPr lang="de-DE" sz="7200" dirty="0"/>
          </a:p>
          <a:p>
            <a:endParaRPr lang="de-DE" sz="7200" dirty="0"/>
          </a:p>
          <a:p>
            <a:r>
              <a:rPr lang="de-DE" sz="7200" dirty="0">
                <a:latin typeface="Arial Unicode MS"/>
                <a:ea typeface="Arial Unicode MS"/>
                <a:cs typeface="Arial Unicode MS"/>
              </a:rPr>
              <a:t>	⇒</a:t>
            </a:r>
            <a:r>
              <a:rPr lang="de-DE" sz="7200">
                <a:latin typeface="Arial Unicode MS"/>
                <a:ea typeface="Arial Unicode MS"/>
                <a:cs typeface="Arial Unicode MS"/>
              </a:rPr>
              <a:t>	the Investment is done if i</a:t>
            </a:r>
            <a:r>
              <a:rPr lang="de-DE" sz="7200" dirty="0">
                <a:latin typeface="Arial Unicode MS"/>
                <a:ea typeface="Arial Unicode MS"/>
                <a:cs typeface="Arial Unicode MS"/>
              </a:rPr>
              <a:t>*&gt;i</a:t>
            </a:r>
            <a:endParaRPr lang="de-DE" sz="7200" dirty="0"/>
          </a:p>
          <a:p>
            <a:r>
              <a:rPr lang="de-DE" sz="7200" dirty="0">
                <a:latin typeface="Arial Unicode MS"/>
                <a:ea typeface="Arial Unicode MS"/>
                <a:cs typeface="Arial Unicode MS"/>
              </a:rPr>
              <a:t>	⇒</a:t>
            </a:r>
            <a:r>
              <a:rPr lang="de-DE" sz="7200">
                <a:latin typeface="Arial Unicode MS"/>
                <a:ea typeface="Arial Unicode MS"/>
                <a:cs typeface="Arial Unicode MS"/>
              </a:rPr>
              <a:t>	The aggregated investment in the economy corresponds 		to the sum of all investments with </a:t>
            </a:r>
            <a:r>
              <a:rPr lang="de-DE" sz="7200" dirty="0">
                <a:latin typeface="Arial Unicode MS"/>
                <a:ea typeface="Arial Unicode MS"/>
                <a:cs typeface="Arial Unicode MS"/>
              </a:rPr>
              <a:t>i*&gt;i.</a:t>
            </a:r>
          </a:p>
          <a:p>
            <a:endParaRPr lang="de-DE" sz="7200" dirty="0">
              <a:latin typeface="Arial Unicode MS"/>
              <a:ea typeface="Arial Unicode MS"/>
              <a:cs typeface="Arial Unicode MS"/>
            </a:endParaRPr>
          </a:p>
          <a:p>
            <a:pPr marL="1244316" indent="-1244316">
              <a:buFont typeface="+mj-lt"/>
              <a:buAutoNum type="alphaLcPeriod" startAt="2"/>
            </a:pPr>
            <a:r>
              <a:rPr lang="de-DE" sz="7200">
                <a:latin typeface="Arial Unicode MS"/>
                <a:ea typeface="Arial Unicode MS"/>
                <a:cs typeface="Arial Unicode MS"/>
              </a:rPr>
              <a:t>Interest rates reflects the opportunity costs of a specific investment.</a:t>
            </a:r>
            <a:endParaRPr lang="de-DE" sz="7200" dirty="0">
              <a:latin typeface="Arial Unicode MS"/>
              <a:ea typeface="Arial Unicode MS"/>
              <a:cs typeface="Arial Unicode MS"/>
            </a:endParaRPr>
          </a:p>
          <a:p>
            <a:endParaRPr lang="de-DE" sz="8709" dirty="0">
              <a:latin typeface="Arial Unicode MS"/>
              <a:ea typeface="Arial Unicode MS"/>
              <a:cs typeface="Arial Unicode MS"/>
            </a:endParaRPr>
          </a:p>
          <a:p>
            <a:endParaRPr lang="de-DE" sz="8709" dirty="0">
              <a:latin typeface="Arial Unicode MS"/>
              <a:ea typeface="Arial Unicode MS"/>
              <a:cs typeface="Arial Unicode MS"/>
            </a:endParaRPr>
          </a:p>
          <a:p>
            <a:endParaRPr lang="de-DE" sz="8709" dirty="0"/>
          </a:p>
          <a:p>
            <a:endParaRPr lang="en-US" sz="2903" dirty="0">
              <a:solidFill>
                <a:sysClr val="windowText" lastClr="000000"/>
              </a:solidFill>
            </a:endParaRPr>
          </a:p>
          <a:p>
            <a:endParaRPr lang="en-US" sz="2903" dirty="0">
              <a:solidFill>
                <a:sysClr val="windowText" lastClr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2517646" y="2532723"/>
                <a:ext cx="3351904" cy="79138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lvl="0">
                  <a:lnSpc>
                    <a:spcPct val="140000"/>
                  </a:lnSpc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𝐴</m:t>
                      </m:r>
                      <m:r>
                        <a:rPr lang="de-DE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de-DE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de-DE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Wingdings" panose="05000000000000000000" pitchFamily="2" charset="2"/>
                            </a:rPr>
                            <m:t>1+</m:t>
                          </m:r>
                          <m:sSup>
                            <m:sSupPr>
                              <m:ctrlP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  <m:r>
                        <a:rPr lang="de-DE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de-DE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de-DE" sz="1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(</m:t>
                              </m:r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de-DE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de-D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(1+</m:t>
                              </m:r>
                              <m:sSup>
                                <m:sSupPr>
                                  <m:ctrlP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de-DE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+..</m:t>
                      </m:r>
                    </m:oMath>
                  </m:oMathPara>
                </a14:m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7646" y="2532723"/>
                <a:ext cx="3351904" cy="7913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eck 12">
            <a:extLst>
              <a:ext uri="{FF2B5EF4-FFF2-40B4-BE49-F238E27FC236}">
                <a16:creationId xmlns:a16="http://schemas.microsoft.com/office/drawing/2014/main" id="{2963DC5A-2E71-4622-8C44-42AF5F11B2D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227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Gerade Verbindung mit Pfeil 48">
            <a:extLst>
              <a:ext uri="{FF2B5EF4-FFF2-40B4-BE49-F238E27FC236}">
                <a16:creationId xmlns:a16="http://schemas.microsoft.com/office/drawing/2014/main" id="{FA981BDF-4CAC-48C3-9649-AF879A56B8A0}"/>
              </a:ext>
            </a:extLst>
          </p:cNvPr>
          <p:cNvCxnSpPr/>
          <p:nvPr/>
        </p:nvCxnSpPr>
        <p:spPr>
          <a:xfrm flipV="1">
            <a:off x="907133" y="73945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Shape 2">
            <a:extLst>
              <a:ext uri="{FF2B5EF4-FFF2-40B4-BE49-F238E27FC236}">
                <a16:creationId xmlns:a16="http://schemas.microsoft.com/office/drawing/2014/main" id="{44F13ACD-D3E7-4B7A-8321-4BD7AF6FE2E3}"/>
              </a:ext>
            </a:extLst>
          </p:cNvPr>
          <p:cNvSpPr txBox="1"/>
          <p:nvPr/>
        </p:nvSpPr>
        <p:spPr>
          <a:xfrm>
            <a:off x="794534" y="41269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The IS-curve</a:t>
            </a:r>
            <a:endParaRPr lang="de-DE" sz="2903" b="1" dirty="0"/>
          </a:p>
        </p:txBody>
      </p:sp>
      <p:cxnSp>
        <p:nvCxnSpPr>
          <p:cNvPr id="63" name="Gerade Verbindung mit Pfeil 62">
            <a:extLst>
              <a:ext uri="{FF2B5EF4-FFF2-40B4-BE49-F238E27FC236}">
                <a16:creationId xmlns:a16="http://schemas.microsoft.com/office/drawing/2014/main" id="{9713AD30-0A06-40AD-A3F1-F5359028DEBB}"/>
              </a:ext>
            </a:extLst>
          </p:cNvPr>
          <p:cNvCxnSpPr/>
          <p:nvPr/>
        </p:nvCxnSpPr>
        <p:spPr>
          <a:xfrm>
            <a:off x="907133" y="329835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mit Pfeil 63">
            <a:extLst>
              <a:ext uri="{FF2B5EF4-FFF2-40B4-BE49-F238E27FC236}">
                <a16:creationId xmlns:a16="http://schemas.microsoft.com/office/drawing/2014/main" id="{00DA858D-F407-41DC-8998-80880562135D}"/>
              </a:ext>
            </a:extLst>
          </p:cNvPr>
          <p:cNvCxnSpPr/>
          <p:nvPr/>
        </p:nvCxnSpPr>
        <p:spPr>
          <a:xfrm flipV="1">
            <a:off x="907133" y="374437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>
            <a:extLst>
              <a:ext uri="{FF2B5EF4-FFF2-40B4-BE49-F238E27FC236}">
                <a16:creationId xmlns:a16="http://schemas.microsoft.com/office/drawing/2014/main" id="{801DAA74-37A7-4AA4-BDB4-98D71944E1DC}"/>
              </a:ext>
            </a:extLst>
          </p:cNvPr>
          <p:cNvCxnSpPr/>
          <p:nvPr/>
        </p:nvCxnSpPr>
        <p:spPr>
          <a:xfrm>
            <a:off x="907133" y="630327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feld 67">
            <a:extLst>
              <a:ext uri="{FF2B5EF4-FFF2-40B4-BE49-F238E27FC236}">
                <a16:creationId xmlns:a16="http://schemas.microsoft.com/office/drawing/2014/main" id="{D0741340-F41F-4669-AF1C-D311578F6536}"/>
              </a:ext>
            </a:extLst>
          </p:cNvPr>
          <p:cNvSpPr txBox="1"/>
          <p:nvPr/>
        </p:nvSpPr>
        <p:spPr>
          <a:xfrm>
            <a:off x="576850" y="685377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endParaRPr lang="de-DE" sz="1633" dirty="0"/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F7172ED6-12BF-45C5-A724-6679D5AD6FF2}"/>
              </a:ext>
            </a:extLst>
          </p:cNvPr>
          <p:cNvSpPr txBox="1"/>
          <p:nvPr/>
        </p:nvSpPr>
        <p:spPr>
          <a:xfrm>
            <a:off x="4369324" y="336367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65F0DC88-D373-41EC-879E-481AA87CF0C7}"/>
              </a:ext>
            </a:extLst>
          </p:cNvPr>
          <p:cNvSpPr txBox="1"/>
          <p:nvPr/>
        </p:nvSpPr>
        <p:spPr>
          <a:xfrm>
            <a:off x="645836" y="3755622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C9087FA2-29B0-4D8D-A083-358396691B14}"/>
              </a:ext>
            </a:extLst>
          </p:cNvPr>
          <p:cNvSpPr txBox="1"/>
          <p:nvPr/>
        </p:nvSpPr>
        <p:spPr>
          <a:xfrm>
            <a:off x="4369324" y="636016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E2515266-B056-4761-B5A6-4F382349B2AF}"/>
              </a:ext>
            </a:extLst>
          </p:cNvPr>
          <p:cNvSpPr txBox="1"/>
          <p:nvPr/>
        </p:nvSpPr>
        <p:spPr>
          <a:xfrm>
            <a:off x="4688341" y="4789837"/>
            <a:ext cx="4001262" cy="14481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buFont typeface="Arial" panose="020B0604020202020204" pitchFamily="34" charset="0"/>
              <a:buChar char="•"/>
            </a:pPr>
            <a:r>
              <a:rPr lang="en-US" sz="2177"/>
              <a:t>The IS-curve is the locus of all (</a:t>
            </a:r>
            <a:r>
              <a:rPr lang="en-US" sz="2177" dirty="0" err="1"/>
              <a:t>i,</a:t>
            </a:r>
            <a:r>
              <a:rPr lang="en-US" sz="2177" err="1"/>
              <a:t>y</a:t>
            </a:r>
            <a:r>
              <a:rPr lang="en-US" sz="2177"/>
              <a:t>)-combinations of commodity market equilibria</a:t>
            </a: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en-US" sz="2177"/>
              <a:t>The IS-curve is decreasing in </a:t>
            </a:r>
            <a:r>
              <a:rPr lang="en-US" sz="2177" dirty="0"/>
              <a:t>y</a:t>
            </a:r>
            <a:endParaRPr lang="de-DE" sz="2177" dirty="0"/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427F0223-1482-4936-AACA-C6CC359670AD}"/>
              </a:ext>
            </a:extLst>
          </p:cNvPr>
          <p:cNvSpPr/>
          <p:nvPr/>
        </p:nvSpPr>
        <p:spPr>
          <a:xfrm>
            <a:off x="4363810" y="3914576"/>
            <a:ext cx="39549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/>
              <a:t>Equilibrium at the commodity market</a:t>
            </a:r>
            <a:endParaRPr lang="de-DE" b="1" dirty="0"/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C3308036-5507-4305-9176-8A59B95714C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058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Money market</a:t>
            </a:r>
            <a:endParaRPr lang="de-DE" sz="2903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169502" y="626990"/>
                <a:ext cx="7506079" cy="5813867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0" marR="0" indent="0" rtl="0" hangingPunct="0">
                  <a:spcBef>
                    <a:spcPts val="0"/>
                  </a:spcBef>
                  <a:spcAft>
                    <a:spcPts val="1417"/>
                  </a:spcAft>
                  <a:tabLst/>
                  <a:defRPr lang="de-DE" sz="3200" b="0" i="0" u="none" strike="noStrike" kern="1200">
                    <a:ln>
                      <a:noFill/>
                    </a:ln>
                    <a:latin typeface="Arial" pitchFamily="18"/>
                  </a:defRPr>
                </a:lvl1pPr>
              </a:lstStyle>
              <a:p>
                <a:pPr marL="414772" indent="-414772">
                  <a:buFont typeface="Arial" panose="020B0604020202020204" pitchFamily="34" charset="0"/>
                  <a:buChar char="•"/>
                </a:pPr>
                <a:r>
                  <a:rPr lang="en-US" sz="2903">
                    <a:solidFill>
                      <a:sysClr val="windowText" lastClr="000000"/>
                    </a:solidFill>
                    <a:latin typeface="+mn-lt"/>
                  </a:rPr>
                  <a:t>Money supply</a:t>
                </a:r>
                <a:endParaRPr lang="en-US" sz="2903" dirty="0">
                  <a:solidFill>
                    <a:sysClr val="windowText" lastClr="000000"/>
                  </a:solidFill>
                  <a:latin typeface="+mn-lt"/>
                </a:endParaRPr>
              </a:p>
              <a:p>
                <a:pPr marL="0" lvl="1"/>
                <a:r>
                  <a:rPr lang="en-US" sz="2177" kern="0" dirty="0">
                    <a:solidFill>
                      <a:sysClr val="windowText" lastClr="000000"/>
                    </a:solidFill>
                  </a:rPr>
                  <a:t>	m=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177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177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r>
                          <a:rPr lang="de-DE" sz="2177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r>
                  <a:rPr lang="en-US" sz="2177" kern="0" dirty="0">
                    <a:solidFill>
                      <a:sysClr val="windowText" lastClr="000000"/>
                    </a:solidFill>
                  </a:rPr>
                  <a:t>	m</a:t>
                </a:r>
                <a:r>
                  <a:rPr lang="en-US" sz="2177" kern="0">
                    <a:solidFill>
                      <a:sysClr val="windowText" lastClr="000000"/>
                    </a:solidFill>
                  </a:rPr>
                  <a:t>: real quantity of money; 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M</a:t>
                </a:r>
                <a:r>
                  <a:rPr lang="en-US" sz="2177" kern="0">
                    <a:solidFill>
                      <a:sysClr val="windowText" lastClr="000000"/>
                    </a:solidFill>
                  </a:rPr>
                  <a:t>: nominal quantity 			of money </a:t>
                </a:r>
                <a:r>
                  <a:rPr lang="en-US" sz="2177" kern="0" err="1">
                    <a:solidFill>
                      <a:sysClr val="windowText" lastClr="000000"/>
                    </a:solidFill>
                  </a:rPr>
                  <a:t>Geldmenge</a:t>
                </a:r>
                <a:r>
                  <a:rPr lang="en-US" sz="2177" kern="0">
                    <a:solidFill>
                      <a:sysClr val="windowText" lastClr="000000"/>
                    </a:solidFill>
                  </a:rPr>
                  <a:t>; p: Price level</a:t>
                </a:r>
                <a:endParaRPr lang="en-US" sz="2177" kern="0" dirty="0">
                  <a:solidFill>
                    <a:sysClr val="windowText" lastClr="000000"/>
                  </a:solidFill>
                </a:endParaRPr>
              </a:p>
              <a:p>
                <a:pPr marL="0" lvl="1"/>
                <a:r>
                  <a:rPr lang="en-US" sz="2177" kern="0" dirty="0">
                    <a:solidFill>
                      <a:sysClr val="windowText" lastClr="000000"/>
                    </a:solidFill>
                  </a:rPr>
                  <a:t>	</a:t>
                </a:r>
                <a:r>
                  <a:rPr lang="en-US" sz="2177" kern="0">
                    <a:solidFill>
                      <a:sysClr val="windowText" lastClr="000000"/>
                    </a:solidFill>
                  </a:rPr>
                  <a:t>	The nominal quantity of money is set by the 			central bank and the price level is still fixed in 			the short run</a:t>
                </a:r>
                <a:endParaRPr lang="en-US" sz="1633" dirty="0">
                  <a:solidFill>
                    <a:sysClr val="windowText" lastClr="000000"/>
                  </a:solidFill>
                </a:endParaRPr>
              </a:p>
              <a:p>
                <a:pPr marL="414772" indent="-414772">
                  <a:buFont typeface="Arial" panose="020B0604020202020204" pitchFamily="34" charset="0"/>
                  <a:buChar char="•"/>
                </a:pPr>
                <a:r>
                  <a:rPr lang="en-US" sz="2903">
                    <a:solidFill>
                      <a:sysClr val="windowText" lastClr="000000"/>
                    </a:solidFill>
                    <a:latin typeface="+mn-lt"/>
                  </a:rPr>
                  <a:t>Money demand</a:t>
                </a:r>
                <a:endParaRPr lang="en-US" sz="2903" dirty="0">
                  <a:solidFill>
                    <a:sysClr val="windowText" lastClr="000000"/>
                  </a:solidFill>
                  <a:latin typeface="+mn-lt"/>
                </a:endParaRPr>
              </a:p>
              <a:p>
                <a:r>
                  <a:rPr lang="de-DE" sz="1814">
                    <a:latin typeface="+mn-lt"/>
                  </a:rPr>
                  <a:t>Transaction motive</a:t>
                </a:r>
                <a:r>
                  <a:rPr lang="de-DE" sz="1814" dirty="0">
                    <a:latin typeface="+mn-lt"/>
                  </a:rPr>
                  <a:t>	→</a:t>
                </a:r>
                <a:r>
                  <a:rPr lang="de-DE" sz="1814">
                    <a:latin typeface="+mn-lt"/>
                  </a:rPr>
                  <a:t>	the higher income y the higher is 					money demand</a:t>
                </a:r>
                <a:endParaRPr lang="de-DE" sz="1814" dirty="0">
                  <a:latin typeface="+mn-lt"/>
                </a:endParaRPr>
              </a:p>
              <a:p>
                <a:r>
                  <a:rPr lang="de-DE" sz="1814">
                    <a:latin typeface="+mn-lt"/>
                  </a:rPr>
                  <a:t>Spekulative motive</a:t>
                </a:r>
                <a:r>
                  <a:rPr lang="de-DE" sz="1814" dirty="0">
                    <a:latin typeface="+mn-lt"/>
                  </a:rPr>
                  <a:t>	→</a:t>
                </a:r>
                <a:r>
                  <a:rPr lang="de-DE" sz="1814">
                    <a:latin typeface="+mn-lt"/>
                  </a:rPr>
                  <a:t>	the higher the interest rate i, the 					lower is money demand</a:t>
                </a:r>
                <a:endParaRPr lang="de-DE" sz="1814" dirty="0">
                  <a:latin typeface="+mn-lt"/>
                </a:endParaRPr>
              </a:p>
              <a:p>
                <a:r>
                  <a:rPr lang="de-DE" sz="1814" dirty="0">
                    <a:latin typeface="+mn-lt"/>
                  </a:rPr>
                  <a:t>	</a:t>
                </a:r>
                <a:r>
                  <a:rPr lang="de-DE" sz="1814" dirty="0">
                    <a:latin typeface="+mn-lt"/>
                    <a:cs typeface="Times New Roman" panose="02020603050405020304" pitchFamily="18" charset="0"/>
                  </a:rPr>
                  <a:t>L(</a:t>
                </a:r>
                <a:r>
                  <a:rPr lang="de-DE" sz="1814" dirty="0" err="1">
                    <a:latin typeface="+mn-lt"/>
                    <a:cs typeface="Times New Roman" panose="02020603050405020304" pitchFamily="18" charset="0"/>
                  </a:rPr>
                  <a:t>Y,i</a:t>
                </a:r>
                <a:r>
                  <a:rPr lang="de-DE" sz="1814" dirty="0">
                    <a:latin typeface="+mn-lt"/>
                    <a:cs typeface="Times New Roman" panose="02020603050405020304" pitchFamily="18" charset="0"/>
                  </a:rPr>
                  <a:t>)=</a:t>
                </a:r>
                <a:r>
                  <a:rPr lang="de-DE" sz="1814" dirty="0" err="1">
                    <a:latin typeface="+mn-lt"/>
                    <a:cs typeface="Times New Roman" panose="02020603050405020304" pitchFamily="18" charset="0"/>
                  </a:rPr>
                  <a:t>l</a:t>
                </a:r>
                <a:r>
                  <a:rPr lang="de-DE" sz="1814" baseline="-25000" dirty="0" err="1">
                    <a:latin typeface="+mn-lt"/>
                    <a:cs typeface="Times New Roman" panose="02020603050405020304" pitchFamily="18" charset="0"/>
                  </a:rPr>
                  <a:t>y</a:t>
                </a:r>
                <a:r>
                  <a:rPr lang="de-DE" sz="1814" dirty="0" err="1">
                    <a:latin typeface="+mn-lt"/>
                    <a:cs typeface="Times New Roman" panose="02020603050405020304" pitchFamily="18" charset="0"/>
                  </a:rPr>
                  <a:t>∙Y+l</a:t>
                </a:r>
                <a:r>
                  <a:rPr lang="de-DE" sz="1814" baseline="-25000" dirty="0" err="1">
                    <a:latin typeface="+mn-lt"/>
                    <a:cs typeface="Times New Roman" panose="02020603050405020304" pitchFamily="18" charset="0"/>
                  </a:rPr>
                  <a:t>i</a:t>
                </a:r>
                <a:r>
                  <a:rPr lang="de-DE" sz="1814" dirty="0" err="1">
                    <a:latin typeface="+mn-lt"/>
                    <a:cs typeface="Times New Roman" panose="02020603050405020304" pitchFamily="18" charset="0"/>
                  </a:rPr>
                  <a:t>∙i</a:t>
                </a:r>
                <a:r>
                  <a:rPr lang="de-DE" sz="1814" dirty="0">
                    <a:latin typeface="+mn-lt"/>
                    <a:cs typeface="Times New Roman" panose="02020603050405020304" pitchFamily="18" charset="0"/>
                  </a:rPr>
                  <a:t>	</a:t>
                </a:r>
                <a:r>
                  <a:rPr lang="de-DE" sz="1814">
                    <a:latin typeface="+mn-lt"/>
                    <a:cs typeface="Times New Roman" panose="02020603050405020304" pitchFamily="18" charset="0"/>
                  </a:rPr>
                  <a:t>	with </a:t>
                </a:r>
                <a:r>
                  <a:rPr lang="de-DE" sz="1814" dirty="0" err="1">
                    <a:latin typeface="+mn-lt"/>
                    <a:cs typeface="Times New Roman" panose="02020603050405020304" pitchFamily="18" charset="0"/>
                  </a:rPr>
                  <a:t>l</a:t>
                </a:r>
                <a:r>
                  <a:rPr lang="de-DE" sz="1814" baseline="-25000" dirty="0" err="1">
                    <a:latin typeface="+mn-lt"/>
                    <a:cs typeface="Times New Roman" panose="02020603050405020304" pitchFamily="18" charset="0"/>
                  </a:rPr>
                  <a:t>Y</a:t>
                </a:r>
                <a:r>
                  <a:rPr lang="de-DE" sz="1814" dirty="0">
                    <a:latin typeface="+mn-lt"/>
                    <a:cs typeface="Times New Roman" panose="02020603050405020304" pitchFamily="18" charset="0"/>
                  </a:rPr>
                  <a:t>&gt;0	</a:t>
                </a:r>
                <a:r>
                  <a:rPr lang="de-DE" sz="1814">
                    <a:latin typeface="+mn-lt"/>
                    <a:cs typeface="Times New Roman" panose="02020603050405020304" pitchFamily="18" charset="0"/>
                  </a:rPr>
                  <a:t>     and</a:t>
                </a:r>
                <a:r>
                  <a:rPr lang="de-DE" sz="1814" dirty="0">
                    <a:latin typeface="+mn-lt"/>
                    <a:cs typeface="Times New Roman" panose="02020603050405020304" pitchFamily="18" charset="0"/>
                  </a:rPr>
                  <a:t>	l</a:t>
                </a:r>
                <a:r>
                  <a:rPr lang="de-DE" sz="1814" baseline="-25000" dirty="0">
                    <a:latin typeface="+mn-lt"/>
                    <a:cs typeface="Times New Roman" panose="02020603050405020304" pitchFamily="18" charset="0"/>
                  </a:rPr>
                  <a:t>i</a:t>
                </a:r>
                <a:r>
                  <a:rPr lang="de-DE" sz="1814" dirty="0">
                    <a:latin typeface="+mn-lt"/>
                    <a:cs typeface="Times New Roman" panose="02020603050405020304" pitchFamily="18" charset="0"/>
                  </a:rPr>
                  <a:t>&lt;0</a:t>
                </a: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02" y="626990"/>
                <a:ext cx="7506079" cy="5813867"/>
              </a:xfrm>
              <a:prstGeom prst="rect">
                <a:avLst/>
              </a:prstGeom>
              <a:blipFill>
                <a:blip r:embed="rId3"/>
                <a:stretch>
                  <a:fillRect l="-1543" t="-115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9CE7E583-8515-4D8C-BFE5-215625D9CFE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658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2">
            <a:extLst>
              <a:ext uri="{FF2B5EF4-FFF2-40B4-BE49-F238E27FC236}">
                <a16:creationId xmlns:a16="http://schemas.microsoft.com/office/drawing/2014/main" id="{1AE419F9-E9DF-412E-9679-13A34F743970}"/>
              </a:ext>
            </a:extLst>
          </p:cNvPr>
          <p:cNvSpPr txBox="1"/>
          <p:nvPr/>
        </p:nvSpPr>
        <p:spPr>
          <a:xfrm>
            <a:off x="8164715" y="31645"/>
            <a:ext cx="4027285" cy="97153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600" b="1"/>
              <a:t>The LM-curve</a:t>
            </a:r>
            <a:endParaRPr lang="de-DE" sz="2600" b="1" dirty="0"/>
          </a:p>
        </p:txBody>
      </p:sp>
      <p:cxnSp>
        <p:nvCxnSpPr>
          <p:cNvPr id="51" name="Straight Arrow Connector 7">
            <a:extLst>
              <a:ext uri="{FF2B5EF4-FFF2-40B4-BE49-F238E27FC236}">
                <a16:creationId xmlns:a16="http://schemas.microsoft.com/office/drawing/2014/main" id="{297E16CD-354A-4ED5-9D40-5744F428BFFF}"/>
              </a:ext>
            </a:extLst>
          </p:cNvPr>
          <p:cNvCxnSpPr/>
          <p:nvPr/>
        </p:nvCxnSpPr>
        <p:spPr>
          <a:xfrm>
            <a:off x="318104" y="3268819"/>
            <a:ext cx="4087634" cy="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9">
            <a:extLst>
              <a:ext uri="{FF2B5EF4-FFF2-40B4-BE49-F238E27FC236}">
                <a16:creationId xmlns:a16="http://schemas.microsoft.com/office/drawing/2014/main" id="{6C72AB29-1685-4114-A0C3-403E43A513B4}"/>
              </a:ext>
            </a:extLst>
          </p:cNvPr>
          <p:cNvSpPr txBox="1"/>
          <p:nvPr/>
        </p:nvSpPr>
        <p:spPr>
          <a:xfrm>
            <a:off x="3922573" y="3340584"/>
            <a:ext cx="76655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L, M/p</a:t>
            </a:r>
          </a:p>
        </p:txBody>
      </p:sp>
      <p:cxnSp>
        <p:nvCxnSpPr>
          <p:cNvPr id="55" name="Straight Arrow Connector 6">
            <a:extLst>
              <a:ext uri="{FF2B5EF4-FFF2-40B4-BE49-F238E27FC236}">
                <a16:creationId xmlns:a16="http://schemas.microsoft.com/office/drawing/2014/main" id="{3008843C-FAA5-4653-95A7-CE4FBE33AC94}"/>
              </a:ext>
            </a:extLst>
          </p:cNvPr>
          <p:cNvCxnSpPr/>
          <p:nvPr/>
        </p:nvCxnSpPr>
        <p:spPr>
          <a:xfrm flipV="1">
            <a:off x="318104" y="154956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7">
            <a:extLst>
              <a:ext uri="{FF2B5EF4-FFF2-40B4-BE49-F238E27FC236}">
                <a16:creationId xmlns:a16="http://schemas.microsoft.com/office/drawing/2014/main" id="{B40D93FD-44F4-42E3-9381-3D3A5160A399}"/>
              </a:ext>
            </a:extLst>
          </p:cNvPr>
          <p:cNvCxnSpPr/>
          <p:nvPr/>
        </p:nvCxnSpPr>
        <p:spPr>
          <a:xfrm>
            <a:off x="4847541" y="3257018"/>
            <a:ext cx="4087634" cy="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6">
            <a:extLst>
              <a:ext uri="{FF2B5EF4-FFF2-40B4-BE49-F238E27FC236}">
                <a16:creationId xmlns:a16="http://schemas.microsoft.com/office/drawing/2014/main" id="{4C2BA91B-443D-42D8-BF48-B838EA32E37A}"/>
              </a:ext>
            </a:extLst>
          </p:cNvPr>
          <p:cNvCxnSpPr/>
          <p:nvPr/>
        </p:nvCxnSpPr>
        <p:spPr>
          <a:xfrm flipV="1">
            <a:off x="4847540" y="143154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44">
                <a:extLst>
                  <a:ext uri="{FF2B5EF4-FFF2-40B4-BE49-F238E27FC236}">
                    <a16:creationId xmlns:a16="http://schemas.microsoft.com/office/drawing/2014/main" id="{2B200A97-0D0E-4611-80F5-3B6241AEE127}"/>
                  </a:ext>
                </a:extLst>
              </p:cNvPr>
              <p:cNvSpPr txBox="1"/>
              <p:nvPr/>
            </p:nvSpPr>
            <p:spPr>
              <a:xfrm>
                <a:off x="-79586" y="252100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58" name="TextBox 44">
                <a:extLst>
                  <a:ext uri="{FF2B5EF4-FFF2-40B4-BE49-F238E27FC236}">
                    <a16:creationId xmlns:a16="http://schemas.microsoft.com/office/drawing/2014/main" id="{2B200A97-0D0E-4611-80F5-3B6241AEE1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9586" y="252100"/>
                <a:ext cx="305147" cy="3436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44">
                <a:extLst>
                  <a:ext uri="{FF2B5EF4-FFF2-40B4-BE49-F238E27FC236}">
                    <a16:creationId xmlns:a16="http://schemas.microsoft.com/office/drawing/2014/main" id="{A64C72AD-4727-4A7E-B7FA-BAD825AEEAD7}"/>
                  </a:ext>
                </a:extLst>
              </p:cNvPr>
              <p:cNvSpPr txBox="1"/>
              <p:nvPr/>
            </p:nvSpPr>
            <p:spPr>
              <a:xfrm>
                <a:off x="4536557" y="231669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59" name="TextBox 44">
                <a:extLst>
                  <a:ext uri="{FF2B5EF4-FFF2-40B4-BE49-F238E27FC236}">
                    <a16:creationId xmlns:a16="http://schemas.microsoft.com/office/drawing/2014/main" id="{A64C72AD-4727-4A7E-B7FA-BAD825AEE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557" y="231669"/>
                <a:ext cx="305147" cy="3436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echteck 59">
            <a:extLst>
              <a:ext uri="{FF2B5EF4-FFF2-40B4-BE49-F238E27FC236}">
                <a16:creationId xmlns:a16="http://schemas.microsoft.com/office/drawing/2014/main" id="{2ED2C6A2-7685-4469-A234-5BD15AA436F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TextBox 9">
            <a:extLst>
              <a:ext uri="{FF2B5EF4-FFF2-40B4-BE49-F238E27FC236}">
                <a16:creationId xmlns:a16="http://schemas.microsoft.com/office/drawing/2014/main" id="{7E6466E8-6930-4D2E-9220-AE47CFFC194A}"/>
              </a:ext>
            </a:extLst>
          </p:cNvPr>
          <p:cNvSpPr txBox="1"/>
          <p:nvPr/>
        </p:nvSpPr>
        <p:spPr>
          <a:xfrm>
            <a:off x="8168618" y="3340584"/>
            <a:ext cx="28886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66C4E0E-7AD0-F918-605C-44D77F15A9BA}"/>
              </a:ext>
            </a:extLst>
          </p:cNvPr>
          <p:cNvSpPr txBox="1"/>
          <p:nvPr/>
        </p:nvSpPr>
        <p:spPr>
          <a:xfrm>
            <a:off x="4405738" y="3799042"/>
            <a:ext cx="4212843" cy="14481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buFont typeface="Arial" panose="020B0604020202020204" pitchFamily="34" charset="0"/>
              <a:buChar char="•"/>
            </a:pPr>
            <a:r>
              <a:rPr lang="en-US" sz="2177"/>
              <a:t>The LM-curve is the locus of all (</a:t>
            </a:r>
            <a:r>
              <a:rPr lang="en-US" sz="2177" dirty="0" err="1"/>
              <a:t>i,</a:t>
            </a:r>
            <a:r>
              <a:rPr lang="en-US" sz="2177" err="1"/>
              <a:t>y</a:t>
            </a:r>
            <a:r>
              <a:rPr lang="en-US" sz="2177"/>
              <a:t>)-combinations of money market equilibria</a:t>
            </a: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en-US" sz="2177"/>
              <a:t>The LM-curve is increasing in </a:t>
            </a:r>
            <a:r>
              <a:rPr lang="en-US" sz="2177" dirty="0"/>
              <a:t>y</a:t>
            </a:r>
            <a:endParaRPr lang="de-DE" sz="2177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F200F2F-97F6-5513-24F5-58D2F8FC5283}"/>
              </a:ext>
            </a:extLst>
          </p:cNvPr>
          <p:cNvSpPr/>
          <p:nvPr/>
        </p:nvSpPr>
        <p:spPr>
          <a:xfrm>
            <a:off x="581628" y="3755966"/>
            <a:ext cx="3506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/>
              <a:t>Equilibrium at the money market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56176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314670" y="55436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Overall equilibrium</a:t>
            </a:r>
            <a:endParaRPr lang="de-DE" sz="2903" b="1" dirty="0"/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2271237" y="1174921"/>
            <a:ext cx="0" cy="35659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2271238" y="4740892"/>
            <a:ext cx="58293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1936593" y="1109596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7619811" y="4759330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3251103" y="1444648"/>
            <a:ext cx="3723488" cy="24738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3744105" y="1893488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5834485" y="3194971"/>
            <a:ext cx="1207382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/>
              <a:t>IS-curve</a:t>
            </a:r>
            <a:endParaRPr lang="de-DE" sz="2177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6422404" y="978948"/>
            <a:ext cx="1391728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/>
              <a:t>LM-curve</a:t>
            </a:r>
            <a:endParaRPr lang="de-DE" sz="2177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4836809" y="4759330"/>
            <a:ext cx="39145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Y*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991622" y="2668951"/>
            <a:ext cx="33695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2271237" y="2826468"/>
            <a:ext cx="268136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952606" y="2808030"/>
            <a:ext cx="0" cy="19328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63549" y="5523952"/>
            <a:ext cx="8723607" cy="1097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/>
              <a:t>The Intersection of </a:t>
            </a:r>
            <a:r>
              <a:rPr lang="de-DE" sz="2177" b="1" dirty="0"/>
              <a:t>LM- </a:t>
            </a:r>
            <a:r>
              <a:rPr lang="de-DE" sz="2177" b="1"/>
              <a:t>und IS-curve is the overall equilibrium</a:t>
            </a:r>
            <a:endParaRPr lang="de-DE" sz="2177" b="1" dirty="0"/>
          </a:p>
          <a:p>
            <a:endParaRPr lang="de-DE" sz="2177" b="1" dirty="0"/>
          </a:p>
          <a:p>
            <a:r>
              <a:rPr lang="de-DE" sz="2177" b="1" dirty="0"/>
              <a:t>→</a:t>
            </a:r>
            <a:r>
              <a:rPr lang="de-DE" sz="2177" b="1"/>
              <a:t>	money and commodity market are simultanously in equilibrium</a:t>
            </a:r>
            <a:endParaRPr lang="de-DE" sz="2177" b="1" dirty="0"/>
          </a:p>
        </p:txBody>
      </p:sp>
      <p:sp>
        <p:nvSpPr>
          <p:cNvPr id="25" name="Rechteck 24"/>
          <p:cNvSpPr/>
          <p:nvPr/>
        </p:nvSpPr>
        <p:spPr>
          <a:xfrm>
            <a:off x="23876" y="5469469"/>
            <a:ext cx="8841732" cy="13064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53E181B1-00D2-4DA3-A5CD-7CC3868784D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065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7653" y="672525"/>
            <a:ext cx="8567868" cy="57928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hangingPunct="0"/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C(Y)=C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0</a:t>
            </a:r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+c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y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∙Y=50+0,8Y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I(i)=I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0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+i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∙i=30-300i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G=20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L(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Y,r</a:t>
            </a:r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)=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l</a:t>
            </a:r>
            <a:r>
              <a:rPr lang="de-DE" sz="2400" baseline="-33000" dirty="0" err="1">
                <a:latin typeface="Times New Roman" pitchFamily="18"/>
                <a:ea typeface="Arial Unicode MS" pitchFamily="34"/>
                <a:cs typeface="Arial Unicode MS" pitchFamily="34"/>
              </a:rPr>
              <a:t>y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∙Y+l</a:t>
            </a:r>
            <a:r>
              <a:rPr lang="de-DE" sz="2400" baseline="-33000" dirty="0" err="1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=0,5Y – 250i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M=400		p=2 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marL="457200" lvl="0" indent="-457200" hangingPunct="0">
              <a:buFont typeface="+mj-lt"/>
              <a:buAutoNum type="alphaLcParenR"/>
            </a:pPr>
            <a:r>
              <a:rPr lang="de-DE" sz="2000">
                <a:latin typeface="Times New Roman" pitchFamily="18"/>
                <a:ea typeface="Arial" pitchFamily="34"/>
                <a:cs typeface="Arial" pitchFamily="34"/>
              </a:rPr>
              <a:t>Determine the IS-Kurve</a:t>
            </a:r>
            <a:endParaRPr lang="de-DE" sz="2000" dirty="0">
              <a:latin typeface="Times New Roman" pitchFamily="18"/>
              <a:ea typeface="Arial" pitchFamily="34"/>
              <a:cs typeface="Arial" pitchFamily="34"/>
            </a:endParaRPr>
          </a:p>
          <a:p>
            <a:pPr marL="457200" indent="-457200" hangingPunct="0">
              <a:buFont typeface="+mj-lt"/>
              <a:buAutoNum type="alphaLcParenR"/>
            </a:pPr>
            <a:r>
              <a:rPr lang="de-DE" sz="2000">
                <a:latin typeface="Times New Roman" pitchFamily="18"/>
                <a:ea typeface="Arial" pitchFamily="34"/>
                <a:cs typeface="Arial" pitchFamily="34"/>
              </a:rPr>
              <a:t>Determine the LM-Kurve</a:t>
            </a:r>
            <a:endParaRPr lang="de-DE" sz="2000" dirty="0">
              <a:latin typeface="Times New Roman" pitchFamily="18"/>
              <a:ea typeface="Arial" pitchFamily="34"/>
              <a:cs typeface="Arial" pitchFamily="34"/>
            </a:endParaRPr>
          </a:p>
          <a:p>
            <a:pPr marL="457200" indent="-457200" hangingPunct="0">
              <a:buFont typeface="+mj-lt"/>
              <a:buAutoNum type="alphaLcParenR"/>
            </a:pPr>
            <a:r>
              <a:rPr lang="de-DE" sz="2000">
                <a:latin typeface="Times New Roman" pitchFamily="18"/>
                <a:ea typeface="Arial" pitchFamily="34"/>
                <a:cs typeface="Arial" pitchFamily="34"/>
              </a:rPr>
              <a:t>Determine the simultanous equilibrium at the money and commidity market with equilibrium interest rate </a:t>
            </a: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000">
                <a:latin typeface="Times New Roman" pitchFamily="18"/>
                <a:ea typeface="Arial" pitchFamily="34"/>
                <a:cs typeface="Arial" pitchFamily="34"/>
              </a:rPr>
              <a:t>* and income </a:t>
            </a: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Y*</a:t>
            </a:r>
          </a:p>
        </p:txBody>
      </p:sp>
      <p:sp>
        <p:nvSpPr>
          <p:cNvPr id="3" name="TextShape 2"/>
          <p:cNvSpPr txBox="1"/>
          <p:nvPr/>
        </p:nvSpPr>
        <p:spPr>
          <a:xfrm>
            <a:off x="2314670" y="55436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Example</a:t>
            </a:r>
            <a:endParaRPr lang="de-DE" sz="2903" b="1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1A8277C-6542-4FA4-BAE0-354C3E88581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6940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922</Words>
  <Application>Microsoft Office PowerPoint</Application>
  <PresentationFormat>Breitbild</PresentationFormat>
  <Paragraphs>150</Paragraphs>
  <Slides>16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3" baseType="lpstr">
      <vt:lpstr>Arial</vt:lpstr>
      <vt:lpstr>Arial Unicode MS</vt:lpstr>
      <vt:lpstr>Calibri</vt:lpstr>
      <vt:lpstr>Cambria Math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Bernhard Köster</cp:lastModifiedBy>
  <cp:revision>146</cp:revision>
  <cp:lastPrinted>2022-03-02T20:18:27Z</cp:lastPrinted>
  <dcterms:created xsi:type="dcterms:W3CDTF">2022-03-01T20:52:11Z</dcterms:created>
  <dcterms:modified xsi:type="dcterms:W3CDTF">2022-11-24T09:18:37Z</dcterms:modified>
</cp:coreProperties>
</file>