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1372" r:id="rId2"/>
    <p:sldId id="1259" r:id="rId3"/>
    <p:sldId id="1260" r:id="rId4"/>
    <p:sldId id="1261" r:id="rId5"/>
    <p:sldId id="848" r:id="rId6"/>
    <p:sldId id="1257" r:id="rId7"/>
    <p:sldId id="850" r:id="rId8"/>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93447" autoAdjust="0"/>
  </p:normalViewPr>
  <p:slideViewPr>
    <p:cSldViewPr snapToGrid="0">
      <p:cViewPr varScale="1">
        <p:scale>
          <a:sx n="72" d="100"/>
          <a:sy n="72" d="100"/>
        </p:scale>
        <p:origin x="2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17.10.2022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17.10.2022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17.10.2022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Macroeconomics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Economic growth and the business cycle</a:t>
            </a:r>
            <a:endParaRPr lang="de-DE" sz="2400" b="1" dirty="0">
              <a:solidFill>
                <a:srgbClr val="000000"/>
              </a:solidFill>
              <a:latin typeface="Sparkasse Rg" pitchFamily="34" charset="0"/>
            </a:endParaRP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729687" cy="461665"/>
          </a:xfrm>
          <a:prstGeom prst="rect">
            <a:avLst/>
          </a:prstGeom>
          <a:noFill/>
        </p:spPr>
        <p:txBody>
          <a:bodyPr wrap="none" rtlCol="0">
            <a:spAutoFit/>
          </a:bodyPr>
          <a:lstStyle/>
          <a:p>
            <a:r>
              <a:rPr lang="de-DE" sz="2400"/>
              <a:t>time</a:t>
            </a:r>
            <a:endParaRPr lang="de-DE" sz="2400" dirty="0"/>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64681" y="1537775"/>
            <a:ext cx="1441420" cy="461665"/>
          </a:xfrm>
          <a:prstGeom prst="rect">
            <a:avLst/>
          </a:prstGeom>
          <a:noFill/>
        </p:spPr>
        <p:txBody>
          <a:bodyPr wrap="none" rtlCol="0">
            <a:spAutoFit/>
          </a:bodyPr>
          <a:lstStyle/>
          <a:p>
            <a:r>
              <a:rPr lang="de-DE" sz="2400"/>
              <a:t>Real GDP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159292" cy="369332"/>
          </a:xfrm>
          <a:prstGeom prst="rect">
            <a:avLst/>
          </a:prstGeom>
          <a:noFill/>
        </p:spPr>
        <p:txBody>
          <a:bodyPr wrap="none" rtlCol="0">
            <a:spAutoFit/>
          </a:bodyPr>
          <a:lstStyle/>
          <a:p>
            <a:r>
              <a:rPr lang="de-DE"/>
              <a:t>Expansion</a:t>
            </a:r>
            <a:endParaRPr lang="de-DE" dirty="0"/>
          </a:p>
        </p:txBody>
      </p:sp>
      <p:sp>
        <p:nvSpPr>
          <p:cNvPr id="19" name="Textfeld 18">
            <a:extLst>
              <a:ext uri="{FF2B5EF4-FFF2-40B4-BE49-F238E27FC236}">
                <a16:creationId xmlns:a16="http://schemas.microsoft.com/office/drawing/2014/main" id="{9725D671-3D82-4E24-9826-38544209292F}"/>
              </a:ext>
            </a:extLst>
          </p:cNvPr>
          <p:cNvSpPr txBox="1"/>
          <p:nvPr/>
        </p:nvSpPr>
        <p:spPr>
          <a:xfrm>
            <a:off x="2255670" y="5714822"/>
            <a:ext cx="633507" cy="369332"/>
          </a:xfrm>
          <a:prstGeom prst="rect">
            <a:avLst/>
          </a:prstGeom>
          <a:noFill/>
        </p:spPr>
        <p:txBody>
          <a:bodyPr wrap="none" rtlCol="0">
            <a:spAutoFit/>
          </a:bodyPr>
          <a:lstStyle/>
          <a:p>
            <a:pPr algn="ctr"/>
            <a:r>
              <a:rPr lang="de-DE"/>
              <a:t>Peak</a:t>
            </a:r>
            <a:endParaRPr lang="de-DE" dirty="0"/>
          </a:p>
        </p:txBody>
      </p:sp>
      <p:sp>
        <p:nvSpPr>
          <p:cNvPr id="20" name="Textfeld 19">
            <a:extLst>
              <a:ext uri="{FF2B5EF4-FFF2-40B4-BE49-F238E27FC236}">
                <a16:creationId xmlns:a16="http://schemas.microsoft.com/office/drawing/2014/main" id="{5B5B26A3-A445-4C30-9AA3-6C8429BA1BAC}"/>
              </a:ext>
            </a:extLst>
          </p:cNvPr>
          <p:cNvSpPr txBox="1"/>
          <p:nvPr/>
        </p:nvSpPr>
        <p:spPr>
          <a:xfrm>
            <a:off x="3666581" y="5722595"/>
            <a:ext cx="1120820" cy="369332"/>
          </a:xfrm>
          <a:prstGeom prst="rect">
            <a:avLst/>
          </a:prstGeom>
          <a:noFill/>
        </p:spPr>
        <p:txBody>
          <a:bodyPr wrap="none" rtlCol="0">
            <a:spAutoFit/>
          </a:bodyPr>
          <a:lstStyle/>
          <a:p>
            <a:pPr algn="ctr"/>
            <a:r>
              <a:rPr lang="de-DE"/>
              <a:t>Recession</a:t>
            </a:r>
            <a:endParaRPr lang="de-DE" dirty="0"/>
          </a:p>
        </p:txBody>
      </p:sp>
      <p:sp>
        <p:nvSpPr>
          <p:cNvPr id="21" name="Textfeld 20">
            <a:extLst>
              <a:ext uri="{FF2B5EF4-FFF2-40B4-BE49-F238E27FC236}">
                <a16:creationId xmlns:a16="http://schemas.microsoft.com/office/drawing/2014/main" id="{3965B6B7-71B8-4109-8D6F-09360A1691CC}"/>
              </a:ext>
            </a:extLst>
          </p:cNvPr>
          <p:cNvSpPr txBox="1"/>
          <p:nvPr/>
        </p:nvSpPr>
        <p:spPr>
          <a:xfrm>
            <a:off x="6116476" y="5744897"/>
            <a:ext cx="856196" cy="369332"/>
          </a:xfrm>
          <a:prstGeom prst="rect">
            <a:avLst/>
          </a:prstGeom>
          <a:noFill/>
        </p:spPr>
        <p:txBody>
          <a:bodyPr wrap="none" rtlCol="0">
            <a:spAutoFit/>
          </a:bodyPr>
          <a:lstStyle/>
          <a:p>
            <a:pPr algn="ctr"/>
            <a:r>
              <a:rPr lang="de-DE"/>
              <a:t>Trough</a:t>
            </a:r>
            <a:endParaRPr lang="de-DE" dirty="0"/>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1CFF4FBE-C836-786D-D081-03D0B2586B62}"/>
              </a:ext>
            </a:extLst>
          </p:cNvPr>
          <p:cNvSpPr txBox="1">
            <a:spLocks noChangeArrowheads="1"/>
          </p:cNvSpPr>
          <p:nvPr/>
        </p:nvSpPr>
        <p:spPr bwMode="auto">
          <a:xfrm>
            <a:off x="810245" y="662539"/>
            <a:ext cx="10388082" cy="8578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a:solidFill>
                  <a:srgbClr val="000000"/>
                </a:solidFill>
              </a:rPr>
              <a:t>The business cycle is measured by the fluctuations of real GDP in time around some long time trend.</a:t>
            </a:r>
            <a:endParaRPr lang="de-DE" sz="2400" dirty="0">
              <a:solidFill>
                <a:srgbClr val="000000"/>
              </a:solidFill>
            </a:endParaRPr>
          </a:p>
        </p:txBody>
      </p:sp>
    </p:spTree>
    <p:extLst>
      <p:ext uri="{BB962C8B-B14F-4D97-AF65-F5344CB8AC3E}">
        <p14:creationId xmlns:p14="http://schemas.microsoft.com/office/powerpoint/2010/main" val="319772347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164013" y="57863"/>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Business cycle</a:t>
            </a:r>
            <a:endParaRPr lang="de-DE" sz="2400" b="1" dirty="0">
              <a:solidFill>
                <a:srgbClr val="000000"/>
              </a:solidFill>
              <a:latin typeface="Sparkasse Rg" pitchFamily="34" charset="0"/>
            </a:endParaRPr>
          </a:p>
        </p:txBody>
      </p:sp>
      <p:sp>
        <p:nvSpPr>
          <p:cNvPr id="115716" name="Text Box 2"/>
          <p:cNvSpPr txBox="1">
            <a:spLocks noChangeArrowheads="1"/>
          </p:cNvSpPr>
          <p:nvPr/>
        </p:nvSpPr>
        <p:spPr bwMode="auto">
          <a:xfrm>
            <a:off x="238912" y="393248"/>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Expansion:	Increase of production; increasing Utilization of production capacities;</a:t>
            </a:r>
            <a:endParaRPr lang="de-DE" sz="2400" dirty="0">
              <a:solidFill>
                <a:srgbClr val="000000"/>
              </a:solidFill>
            </a:endParaRPr>
          </a:p>
          <a:p>
            <a:pPr eaLnBrk="1" hangingPunct="1"/>
            <a:r>
              <a:rPr lang="de-DE" sz="2400" dirty="0">
                <a:solidFill>
                  <a:srgbClr val="000000"/>
                </a:solidFill>
              </a:rPr>
              <a:t>				</a:t>
            </a:r>
            <a:r>
              <a:rPr lang="de-DE" sz="2400">
                <a:solidFill>
                  <a:srgbClr val="000000"/>
                </a:solidFill>
              </a:rPr>
              <a:t>	falling unemployment; moderatly increasing prices</a:t>
            </a:r>
            <a:endParaRPr lang="de-DE" sz="2400" dirty="0">
              <a:solidFill>
                <a:srgbClr val="000000"/>
              </a:solidFill>
            </a:endParaRPr>
          </a:p>
          <a:p>
            <a:pPr eaLnBrk="1" hangingPunct="1"/>
            <a:endParaRPr lang="de-DE" sz="2400" dirty="0">
              <a:solidFill>
                <a:srgbClr val="000000"/>
              </a:solidFill>
            </a:endParaRPr>
          </a:p>
        </p:txBody>
      </p:sp>
      <p:sp>
        <p:nvSpPr>
          <p:cNvPr id="6" name="Text Box 2"/>
          <p:cNvSpPr txBox="1">
            <a:spLocks noChangeArrowheads="1"/>
          </p:cNvSpPr>
          <p:nvPr/>
        </p:nvSpPr>
        <p:spPr bwMode="auto">
          <a:xfrm>
            <a:off x="238913" y="1710310"/>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Peak:</a:t>
            </a:r>
            <a:r>
              <a:rPr lang="de-DE" sz="2400" dirty="0">
                <a:solidFill>
                  <a:srgbClr val="000000"/>
                </a:solidFill>
              </a:rPr>
              <a:t>		</a:t>
            </a:r>
            <a:r>
              <a:rPr lang="de-DE" sz="2400">
                <a:solidFill>
                  <a:srgbClr val="000000"/>
                </a:solidFill>
              </a:rPr>
              <a:t>	Full or Overutilization of production capacities;</a:t>
            </a:r>
            <a:endParaRPr lang="de-DE" sz="2400" dirty="0">
              <a:solidFill>
                <a:srgbClr val="000000"/>
              </a:solidFill>
            </a:endParaRPr>
          </a:p>
          <a:p>
            <a:pPr eaLnBrk="1" hangingPunct="1"/>
            <a:r>
              <a:rPr lang="de-DE" sz="2400" dirty="0">
                <a:solidFill>
                  <a:srgbClr val="000000"/>
                </a:solidFill>
              </a:rPr>
              <a:t>				</a:t>
            </a:r>
            <a:r>
              <a:rPr lang="de-DE" sz="2400">
                <a:solidFill>
                  <a:srgbClr val="000000"/>
                </a:solidFill>
              </a:rPr>
              <a:t>	increasing extra ours; increasing wages and prices;</a:t>
            </a:r>
          </a:p>
          <a:p>
            <a:pPr eaLnBrk="1" hangingPunct="1"/>
            <a:r>
              <a:rPr lang="de-DE" sz="2400">
                <a:solidFill>
                  <a:srgbClr val="000000"/>
                </a:solidFill>
              </a:rPr>
              <a:t>					beginning stagnation. Production cannot meet total demand any more</a:t>
            </a:r>
            <a:endParaRPr lang="de-DE" sz="2400" dirty="0">
              <a:solidFill>
                <a:srgbClr val="000000"/>
              </a:solidFill>
            </a:endParaRPr>
          </a:p>
        </p:txBody>
      </p:sp>
      <p:sp>
        <p:nvSpPr>
          <p:cNvPr id="7" name="Text Box 2"/>
          <p:cNvSpPr txBox="1">
            <a:spLocks noChangeArrowheads="1"/>
          </p:cNvSpPr>
          <p:nvPr/>
        </p:nvSpPr>
        <p:spPr bwMode="auto">
          <a:xfrm>
            <a:off x="238912" y="3392696"/>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Recession:		falling production; increasing unemployment;</a:t>
            </a:r>
          </a:p>
          <a:p>
            <a:pPr eaLnBrk="1" hangingPunct="1"/>
            <a:r>
              <a:rPr lang="de-DE" sz="2400">
                <a:solidFill>
                  <a:srgbClr val="000000"/>
                </a:solidFill>
              </a:rPr>
              <a:t>					declining consumption</a:t>
            </a:r>
            <a:endParaRPr lang="de-DE" sz="2400" dirty="0">
              <a:solidFill>
                <a:srgbClr val="000000"/>
              </a:solidFill>
            </a:endParaRPr>
          </a:p>
        </p:txBody>
      </p:sp>
      <p:sp>
        <p:nvSpPr>
          <p:cNvPr id="8" name="Text Box 2"/>
          <p:cNvSpPr txBox="1">
            <a:spLocks noChangeArrowheads="1"/>
          </p:cNvSpPr>
          <p:nvPr/>
        </p:nvSpPr>
        <p:spPr bwMode="auto">
          <a:xfrm>
            <a:off x="238912" y="4437325"/>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Trough:		Low level production, high unemployment</a:t>
            </a:r>
            <a:endParaRPr lang="de-DE" sz="2400" dirty="0">
              <a:solidFill>
                <a:srgbClr val="000000"/>
              </a:solidFill>
            </a:endParaRPr>
          </a:p>
        </p:txBody>
      </p:sp>
      <p:sp>
        <p:nvSpPr>
          <p:cNvPr id="9" name="Rechteck 8">
            <a:extLst>
              <a:ext uri="{FF2B5EF4-FFF2-40B4-BE49-F238E27FC236}">
                <a16:creationId xmlns:a16="http://schemas.microsoft.com/office/drawing/2014/main" id="{4D40E7FF-99BE-4E35-BE3D-AA6F1DD5EBF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62320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Potential Output</a:t>
            </a:r>
            <a:endParaRPr lang="de-DE" sz="2400" b="1" dirty="0">
              <a:solidFill>
                <a:srgbClr val="000000"/>
              </a:solidFill>
              <a:latin typeface="Sparkasse Rg" pitchFamily="34" charset="0"/>
            </a:endParaRP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a:solidFill>
                  <a:srgbClr val="000000"/>
                </a:solidFill>
              </a:rPr>
              <a:t>In general, we want to limit the fluctuations within the business cycle.</a:t>
            </a:r>
            <a:endParaRPr lang="de-DE" sz="2000" dirty="0">
              <a:solidFill>
                <a:srgbClr val="000000"/>
              </a:solidFill>
            </a:endParaRPr>
          </a:p>
          <a:p>
            <a:pPr eaLnBrk="1" hangingPunct="1"/>
            <a:endParaRPr lang="de-DE" sz="2000" dirty="0">
              <a:solidFill>
                <a:srgbClr val="000000"/>
              </a:solidFill>
            </a:endParaRPr>
          </a:p>
          <a:p>
            <a:pPr eaLnBrk="1" hangingPunct="1"/>
            <a:r>
              <a:rPr lang="de-DE" sz="2000">
                <a:solidFill>
                  <a:srgbClr val="000000"/>
                </a:solidFill>
              </a:rPr>
              <a:t>In order to have a reference for the fluctuations, the concept of </a:t>
            </a:r>
            <a:r>
              <a:rPr lang="de-DE" sz="2000" b="1">
                <a:solidFill>
                  <a:srgbClr val="000000"/>
                </a:solidFill>
              </a:rPr>
              <a:t>potential output</a:t>
            </a:r>
            <a:r>
              <a:rPr lang="de-DE" sz="2000">
                <a:solidFill>
                  <a:srgbClr val="000000"/>
                </a:solidFill>
              </a:rPr>
              <a:t> is developed:</a:t>
            </a:r>
          </a:p>
          <a:p>
            <a:pPr eaLnBrk="1" hangingPunct="1"/>
            <a:endParaRPr lang="de-DE" sz="2000">
              <a:solidFill>
                <a:srgbClr val="000000"/>
              </a:solidFill>
            </a:endParaRPr>
          </a:p>
          <a:p>
            <a:pPr eaLnBrk="1" hangingPunct="1"/>
            <a:r>
              <a:rPr lang="en-US" sz="2000" b="1">
                <a:solidFill>
                  <a:srgbClr val="000000"/>
                </a:solidFill>
              </a:rPr>
              <a:t>Potential output is the maximum amount an economy can produce over the long run (production at full capacity)</a:t>
            </a:r>
            <a:r>
              <a:rPr lang="de-DE" sz="2000" b="1">
                <a:solidFill>
                  <a:srgbClr val="000000"/>
                </a:solidFill>
              </a:rPr>
              <a:t>.</a:t>
            </a:r>
            <a:endParaRPr lang="de-DE" sz="2000" b="1" dirty="0">
              <a:solidFill>
                <a:srgbClr val="000000"/>
              </a:solidFill>
            </a:endParaRPr>
          </a:p>
          <a:p>
            <a:pPr eaLnBrk="1" hangingPunct="1"/>
            <a:endParaRPr lang="de-DE" sz="2000" b="1" dirty="0">
              <a:solidFill>
                <a:srgbClr val="000000"/>
              </a:solidFill>
            </a:endParaRPr>
          </a:p>
          <a:p>
            <a:pPr eaLnBrk="1" hangingPunct="1"/>
            <a:r>
              <a:rPr lang="de-DE" sz="2000">
                <a:solidFill>
                  <a:srgbClr val="000000"/>
                </a:solidFill>
              </a:rPr>
              <a:t>In the long run it should be the economic aime to increase potential output, since the pure development of real GDP can be below or above the production possibilities of an economy.</a:t>
            </a:r>
          </a:p>
          <a:p>
            <a:pPr eaLnBrk="1" hangingPunct="1"/>
            <a:endParaRPr lang="de-DE" sz="2000" dirty="0">
              <a:solidFill>
                <a:srgbClr val="000000"/>
              </a:solidFill>
            </a:endParaRPr>
          </a:p>
          <a:p>
            <a:pPr eaLnBrk="1" hangingPunct="1"/>
            <a:r>
              <a:rPr lang="de-DE" sz="2000" b="1" u="sng">
                <a:solidFill>
                  <a:srgbClr val="000000"/>
                </a:solidFill>
              </a:rPr>
              <a:t>But:</a:t>
            </a:r>
            <a:r>
              <a:rPr lang="de-DE" sz="2000">
                <a:solidFill>
                  <a:srgbClr val="000000"/>
                </a:solidFill>
              </a:rPr>
              <a:t> Potential output is only a theoretical concept.  Therefore the true value of potential out is difficult to estimate.</a:t>
            </a:r>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046456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02BCB953-BE5F-58C8-E1C9-C35F394126E8}"/>
              </a:ext>
            </a:extLst>
          </p:cNvPr>
          <p:cNvPicPr>
            <a:picLocks noChangeAspect="1"/>
          </p:cNvPicPr>
          <p:nvPr/>
        </p:nvPicPr>
        <p:blipFill>
          <a:blip r:embed="rId3"/>
          <a:stretch>
            <a:fillRect/>
          </a:stretch>
        </p:blipFill>
        <p:spPr>
          <a:xfrm>
            <a:off x="0" y="720000"/>
            <a:ext cx="7650782" cy="4680000"/>
          </a:xfrm>
          <a:prstGeom prst="rect">
            <a:avLst/>
          </a:prstGeom>
        </p:spPr>
      </p:pic>
      <p:sp>
        <p:nvSpPr>
          <p:cNvPr id="117763" name="Rectangle 1"/>
          <p:cNvSpPr>
            <a:spLocks noChangeArrowheads="1"/>
          </p:cNvSpPr>
          <p:nvPr/>
        </p:nvSpPr>
        <p:spPr bwMode="auto">
          <a:xfrm>
            <a:off x="2450260" y="17180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Output gap (Germany)</a:t>
            </a:r>
            <a:endParaRPr lang="de-DE" sz="2400" b="1" dirty="0">
              <a:solidFill>
                <a:srgbClr val="000000"/>
              </a:solidFill>
              <a:latin typeface="Sparkasse Rg" pitchFamily="34" charset="0"/>
            </a:endParaRPr>
          </a:p>
        </p:txBody>
      </p:sp>
      <p:sp>
        <p:nvSpPr>
          <p:cNvPr id="8" name="Text Box 2"/>
          <p:cNvSpPr txBox="1">
            <a:spLocks noChangeArrowheads="1"/>
          </p:cNvSpPr>
          <p:nvPr/>
        </p:nvSpPr>
        <p:spPr bwMode="auto">
          <a:xfrm>
            <a:off x="388582" y="5548321"/>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Out put gap = (GDP – Potential Output)/Potential Output </a:t>
            </a:r>
            <a:endParaRPr lang="de-DE" sz="2400" dirty="0">
              <a:solidFill>
                <a:srgbClr val="000000"/>
              </a:solidFill>
            </a:endParaRPr>
          </a:p>
          <a:p>
            <a:pPr eaLnBrk="1" hangingPunct="1"/>
            <a:endParaRPr lang="de-DE" sz="2400" dirty="0">
              <a:solidFill>
                <a:srgbClr val="000000"/>
              </a:solidFill>
            </a:endParaRPr>
          </a:p>
          <a:p>
            <a:pPr eaLnBrk="1" hangingPunct="1"/>
            <a:r>
              <a:rPr lang="de-DE" sz="1200">
                <a:solidFill>
                  <a:srgbClr val="000000"/>
                </a:solidFill>
              </a:rPr>
              <a:t>Source: </a:t>
            </a:r>
            <a:r>
              <a:rPr lang="de-DE" sz="1200" dirty="0">
                <a:solidFill>
                  <a:srgbClr val="000000"/>
                </a:solidFill>
              </a:rPr>
              <a:t>IWF</a:t>
            </a:r>
          </a:p>
          <a:p>
            <a:pPr eaLnBrk="1" hangingPunct="1"/>
            <a:endParaRPr lang="de-DE" sz="2400" dirty="0">
              <a:solidFill>
                <a:srgbClr val="000000"/>
              </a:solidFill>
            </a:endParaRPr>
          </a:p>
        </p:txBody>
      </p:sp>
      <p:sp>
        <p:nvSpPr>
          <p:cNvPr id="10" name="Rechteck 9">
            <a:extLst>
              <a:ext uri="{FF2B5EF4-FFF2-40B4-BE49-F238E27FC236}">
                <a16:creationId xmlns:a16="http://schemas.microsoft.com/office/drawing/2014/main" id="{9E1266E4-17A6-4455-BFB2-0B93365E709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1A89DBB9-CA4E-47F0-9F7E-56C712DF8C8B}"/>
              </a:ext>
            </a:extLst>
          </p:cNvPr>
          <p:cNvSpPr/>
          <p:nvPr/>
        </p:nvSpPr>
        <p:spPr>
          <a:xfrm>
            <a:off x="972642" y="1822976"/>
            <a:ext cx="6552229" cy="2245473"/>
          </a:xfrm>
          <a:custGeom>
            <a:avLst/>
            <a:gdLst>
              <a:gd name="connsiteX0" fmla="*/ 0 w 6552229"/>
              <a:gd name="connsiteY0" fmla="*/ 0 h 2245473"/>
              <a:gd name="connsiteX1" fmla="*/ 506706 w 6552229"/>
              <a:gd name="connsiteY1" fmla="*/ 1706492 h 2245473"/>
              <a:gd name="connsiteX2" fmla="*/ 867806 w 6552229"/>
              <a:gd name="connsiteY2" fmla="*/ 1881218 h 2245473"/>
              <a:gd name="connsiteX3" fmla="*/ 1386161 w 6552229"/>
              <a:gd name="connsiteY3" fmla="*/ 1071653 h 2245473"/>
              <a:gd name="connsiteX4" fmla="*/ 1747261 w 6552229"/>
              <a:gd name="connsiteY4" fmla="*/ 151429 h 2245473"/>
              <a:gd name="connsiteX5" fmla="*/ 1916163 w 6552229"/>
              <a:gd name="connsiteY5" fmla="*/ 163078 h 2245473"/>
              <a:gd name="connsiteX6" fmla="*/ 2242319 w 6552229"/>
              <a:gd name="connsiteY6" fmla="*/ 1269676 h 2245473"/>
              <a:gd name="connsiteX7" fmla="*/ 2527704 w 6552229"/>
              <a:gd name="connsiteY7" fmla="*/ 1380336 h 2245473"/>
              <a:gd name="connsiteX8" fmla="*/ 3145070 w 6552229"/>
              <a:gd name="connsiteY8" fmla="*/ 629014 h 2245473"/>
              <a:gd name="connsiteX9" fmla="*/ 3308148 w 6552229"/>
              <a:gd name="connsiteY9" fmla="*/ 518354 h 2245473"/>
              <a:gd name="connsiteX10" fmla="*/ 3622655 w 6552229"/>
              <a:gd name="connsiteY10" fmla="*/ 1339567 h 2245473"/>
              <a:gd name="connsiteX11" fmla="*/ 3797381 w 6552229"/>
              <a:gd name="connsiteY11" fmla="*/ 1543414 h 2245473"/>
              <a:gd name="connsiteX12" fmla="*/ 4344856 w 6552229"/>
              <a:gd name="connsiteY12" fmla="*/ 110660 h 2245473"/>
              <a:gd name="connsiteX13" fmla="*/ 4577824 w 6552229"/>
              <a:gd name="connsiteY13" fmla="*/ 2189900 h 2245473"/>
              <a:gd name="connsiteX14" fmla="*/ 4898155 w 6552229"/>
              <a:gd name="connsiteY14" fmla="*/ 623190 h 2245473"/>
              <a:gd name="connsiteX15" fmla="*/ 5195190 w 6552229"/>
              <a:gd name="connsiteY15" fmla="*/ 1258028 h 2245473"/>
              <a:gd name="connsiteX16" fmla="*/ 5929040 w 6552229"/>
              <a:gd name="connsiteY16" fmla="*/ 675607 h 2245473"/>
              <a:gd name="connsiteX17" fmla="*/ 6290140 w 6552229"/>
              <a:gd name="connsiteY17" fmla="*/ 2224846 h 2245473"/>
              <a:gd name="connsiteX18" fmla="*/ 6552229 w 6552229"/>
              <a:gd name="connsiteY18" fmla="*/ 1607480 h 2245473"/>
              <a:gd name="connsiteX19" fmla="*/ 6552229 w 6552229"/>
              <a:gd name="connsiteY19" fmla="*/ 1607480 h 224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52229" h="2245473">
                <a:moveTo>
                  <a:pt x="0" y="0"/>
                </a:moveTo>
                <a:cubicBezTo>
                  <a:pt x="181036" y="696478"/>
                  <a:pt x="362072" y="1392956"/>
                  <a:pt x="506706" y="1706492"/>
                </a:cubicBezTo>
                <a:cubicBezTo>
                  <a:pt x="651340" y="2020028"/>
                  <a:pt x="721230" y="1987024"/>
                  <a:pt x="867806" y="1881218"/>
                </a:cubicBezTo>
                <a:cubicBezTo>
                  <a:pt x="1014382" y="1775412"/>
                  <a:pt x="1239585" y="1359951"/>
                  <a:pt x="1386161" y="1071653"/>
                </a:cubicBezTo>
                <a:cubicBezTo>
                  <a:pt x="1532737" y="783355"/>
                  <a:pt x="1658927" y="302858"/>
                  <a:pt x="1747261" y="151429"/>
                </a:cubicBezTo>
                <a:cubicBezTo>
                  <a:pt x="1835595" y="0"/>
                  <a:pt x="1833653" y="-23296"/>
                  <a:pt x="1916163" y="163078"/>
                </a:cubicBezTo>
                <a:cubicBezTo>
                  <a:pt x="1998673" y="349452"/>
                  <a:pt x="2140395" y="1066800"/>
                  <a:pt x="2242319" y="1269676"/>
                </a:cubicBezTo>
                <a:cubicBezTo>
                  <a:pt x="2344243" y="1472552"/>
                  <a:pt x="2377246" y="1487113"/>
                  <a:pt x="2527704" y="1380336"/>
                </a:cubicBezTo>
                <a:cubicBezTo>
                  <a:pt x="2678162" y="1273559"/>
                  <a:pt x="3014996" y="772678"/>
                  <a:pt x="3145070" y="629014"/>
                </a:cubicBezTo>
                <a:cubicBezTo>
                  <a:pt x="3275144" y="485350"/>
                  <a:pt x="3228551" y="399929"/>
                  <a:pt x="3308148" y="518354"/>
                </a:cubicBezTo>
                <a:cubicBezTo>
                  <a:pt x="3387745" y="636779"/>
                  <a:pt x="3541116" y="1168724"/>
                  <a:pt x="3622655" y="1339567"/>
                </a:cubicBezTo>
                <a:cubicBezTo>
                  <a:pt x="3704194" y="1510410"/>
                  <a:pt x="3677014" y="1748232"/>
                  <a:pt x="3797381" y="1543414"/>
                </a:cubicBezTo>
                <a:cubicBezTo>
                  <a:pt x="3917748" y="1338596"/>
                  <a:pt x="4214782" y="2912"/>
                  <a:pt x="4344856" y="110660"/>
                </a:cubicBezTo>
                <a:cubicBezTo>
                  <a:pt x="4474930" y="218408"/>
                  <a:pt x="4485608" y="2104478"/>
                  <a:pt x="4577824" y="2189900"/>
                </a:cubicBezTo>
                <a:cubicBezTo>
                  <a:pt x="4670040" y="2275322"/>
                  <a:pt x="4795261" y="778502"/>
                  <a:pt x="4898155" y="623190"/>
                </a:cubicBezTo>
                <a:cubicBezTo>
                  <a:pt x="5001049" y="467878"/>
                  <a:pt x="5023376" y="1249292"/>
                  <a:pt x="5195190" y="1258028"/>
                </a:cubicBezTo>
                <a:cubicBezTo>
                  <a:pt x="5367004" y="1266764"/>
                  <a:pt x="5746548" y="514471"/>
                  <a:pt x="5929040" y="675607"/>
                </a:cubicBezTo>
                <a:cubicBezTo>
                  <a:pt x="6111532" y="836743"/>
                  <a:pt x="6186275" y="2069534"/>
                  <a:pt x="6290140" y="2224846"/>
                </a:cubicBezTo>
                <a:cubicBezTo>
                  <a:pt x="6394005" y="2380158"/>
                  <a:pt x="6552229" y="1607480"/>
                  <a:pt x="6552229" y="1607480"/>
                </a:cubicBezTo>
                <a:lnTo>
                  <a:pt x="6552229" y="1607480"/>
                </a:ln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258361111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a:solidFill>
                  <a:sysClr val="windowText" lastClr="000000"/>
                </a:solidFill>
                <a:latin typeface="Arial" panose="020B0604020202020204" pitchFamily="34" charset="0"/>
                <a:cs typeface="Arial" panose="020B0604020202020204" pitchFamily="34" charset="0"/>
              </a:rPr>
              <a:t>Business cycle Germany in the long run</a:t>
            </a:r>
            <a:endParaRPr lang="en-US" sz="1814" dirty="0">
              <a:solidFill>
                <a:sysClr val="windowText" lastClr="000000"/>
              </a:solidFill>
            </a:endParaRPr>
          </a:p>
        </p:txBody>
      </p:sp>
      <p:sp>
        <p:nvSpPr>
          <p:cNvPr id="4" name="Textfeld 3"/>
          <p:cNvSpPr txBox="1"/>
          <p:nvPr/>
        </p:nvSpPr>
        <p:spPr>
          <a:xfrm>
            <a:off x="994803" y="6446501"/>
            <a:ext cx="4620176" cy="343620"/>
          </a:xfrm>
          <a:prstGeom prst="rect">
            <a:avLst/>
          </a:prstGeom>
          <a:noFill/>
        </p:spPr>
        <p:txBody>
          <a:bodyPr wrap="none" rtlCol="0">
            <a:spAutoFit/>
          </a:bodyPr>
          <a:lstStyle/>
          <a:p>
            <a:r>
              <a:rPr lang="de-DE" sz="1633"/>
              <a:t>Source: Destatis; </a:t>
            </a:r>
            <a:r>
              <a:rPr lang="en-US" sz="1633"/>
              <a:t>Price, season and calendar adjusted</a:t>
            </a:r>
            <a:endParaRPr lang="de-DE" sz="1633" dirty="0"/>
          </a:p>
        </p:txBody>
      </p:sp>
      <p:sp>
        <p:nvSpPr>
          <p:cNvPr id="28" name="Rechteck 27">
            <a:extLst>
              <a:ext uri="{FF2B5EF4-FFF2-40B4-BE49-F238E27FC236}">
                <a16:creationId xmlns:a16="http://schemas.microsoft.com/office/drawing/2014/main" id="{F83005C0-BA1C-4B22-A9EA-FE65E124A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8528395" y="200745"/>
            <a:ext cx="2988691" cy="646331"/>
          </a:xfrm>
          <a:prstGeom prst="rect">
            <a:avLst/>
          </a:prstGeom>
          <a:noFill/>
        </p:spPr>
        <p:txBody>
          <a:bodyPr wrap="square" rtlCol="0">
            <a:spAutoFit/>
          </a:bodyPr>
          <a:lstStyle/>
          <a:p>
            <a:r>
              <a:rPr lang="de-DE"/>
              <a:t>Find economic historical events in the business cycle</a:t>
            </a:r>
            <a:endParaRPr lang="de-DE" dirty="0"/>
          </a:p>
        </p:txBody>
      </p:sp>
      <p:pic>
        <p:nvPicPr>
          <p:cNvPr id="8" name="Grafik 7">
            <a:extLst>
              <a:ext uri="{FF2B5EF4-FFF2-40B4-BE49-F238E27FC236}">
                <a16:creationId xmlns:a16="http://schemas.microsoft.com/office/drawing/2014/main" id="{03A352FD-D709-11B6-F84D-40FB5EE4D25D}"/>
              </a:ext>
            </a:extLst>
          </p:cNvPr>
          <p:cNvPicPr>
            <a:picLocks noChangeAspect="1"/>
          </p:cNvPicPr>
          <p:nvPr/>
        </p:nvPicPr>
        <p:blipFill>
          <a:blip r:embed="rId3"/>
          <a:stretch>
            <a:fillRect/>
          </a:stretch>
        </p:blipFill>
        <p:spPr>
          <a:xfrm>
            <a:off x="-1" y="720000"/>
            <a:ext cx="8385366" cy="5400000"/>
          </a:xfrm>
          <a:prstGeom prst="rect">
            <a:avLst/>
          </a:prstGeom>
        </p:spPr>
      </p:pic>
    </p:spTree>
    <p:extLst>
      <p:ext uri="{BB962C8B-B14F-4D97-AF65-F5344CB8AC3E}">
        <p14:creationId xmlns:p14="http://schemas.microsoft.com/office/powerpoint/2010/main" val="748253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Real GDP growth rate Germany</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0" y="6036923"/>
            <a:ext cx="3570208"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a:t>Source: Destatis; </a:t>
            </a:r>
            <a:r>
              <a:rPr lang="en-US" sz="1200"/>
              <a:t>Price, season and calendar adjusted</a:t>
            </a:r>
            <a:r>
              <a:rPr lang="de-DE" sz="1200"/>
              <a:t> </a:t>
            </a:r>
            <a:endParaRPr lang="de-DE" sz="1200" dirty="0"/>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4EF9F081-2B15-3620-9CC5-0E2054B3E0D7}"/>
              </a:ext>
            </a:extLst>
          </p:cNvPr>
          <p:cNvPicPr>
            <a:picLocks noChangeAspect="1"/>
          </p:cNvPicPr>
          <p:nvPr/>
        </p:nvPicPr>
        <p:blipFill>
          <a:blip r:embed="rId3"/>
          <a:stretch>
            <a:fillRect/>
          </a:stretch>
        </p:blipFill>
        <p:spPr>
          <a:xfrm>
            <a:off x="0" y="360000"/>
            <a:ext cx="8419169" cy="5400000"/>
          </a:xfrm>
          <a:prstGeom prst="rect">
            <a:avLst/>
          </a:prstGeom>
        </p:spPr>
      </p:pic>
    </p:spTree>
    <p:extLst>
      <p:ext uri="{BB962C8B-B14F-4D97-AF65-F5344CB8AC3E}">
        <p14:creationId xmlns:p14="http://schemas.microsoft.com/office/powerpoint/2010/main" val="616302648"/>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341</Words>
  <Application>Microsoft Office PowerPoint</Application>
  <PresentationFormat>Breitbild</PresentationFormat>
  <Paragraphs>54</Paragraphs>
  <Slides>7</Slides>
  <Notes>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122</cp:revision>
  <cp:lastPrinted>2022-03-02T20:18:27Z</cp:lastPrinted>
  <dcterms:created xsi:type="dcterms:W3CDTF">2022-03-01T20:52:11Z</dcterms:created>
  <dcterms:modified xsi:type="dcterms:W3CDTF">2022-10-17T16:51:10Z</dcterms:modified>
</cp:coreProperties>
</file>