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1372" r:id="rId2"/>
    <p:sldId id="1259" r:id="rId3"/>
    <p:sldId id="1260" r:id="rId4"/>
    <p:sldId id="1261" r:id="rId5"/>
    <p:sldId id="848" r:id="rId6"/>
    <p:sldId id="1257" r:id="rId7"/>
    <p:sldId id="850" r:id="rId8"/>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8" autoAdjust="0"/>
    <p:restoredTop sz="93447" autoAdjust="0"/>
  </p:normalViewPr>
  <p:slideViewPr>
    <p:cSldViewPr snapToGrid="0">
      <p:cViewPr varScale="1">
        <p:scale>
          <a:sx n="72" d="100"/>
          <a:sy n="72" d="100"/>
        </p:scale>
        <p:origin x="26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17.10.2022</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5pPr>
            <a:lvl6pPr marL="2806970"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6pPr>
            <a:lvl7pPr marL="3317328"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7pPr>
            <a:lvl8pPr marL="3827687"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8pPr>
            <a:lvl9pPr marL="4338045"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44513" y="895350"/>
            <a:ext cx="7974013" cy="4486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4474" y="5679253"/>
            <a:ext cx="5054505" cy="5379134"/>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2085" tIns="51041" rIns="102085" bIns="51041"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611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236D160C-E515-4D8C-9228-C6C42BF8CB28}" type="slidenum">
              <a:rPr lang="de-DE" sz="1200">
                <a:solidFill>
                  <a:srgbClr val="000000"/>
                </a:solidFill>
                <a:latin typeface="Sparkasse Rg" pitchFamily="34" charset="0"/>
              </a:rPr>
              <a:pPr eaLnBrk="1" hangingPunct="1"/>
              <a:t>2</a:t>
            </a:fld>
            <a:endParaRPr lang="de-DE" sz="1200">
              <a:solidFill>
                <a:srgbClr val="000000"/>
              </a:solidFill>
              <a:latin typeface="Sparkasse Rg" pitchFamily="34" charset="0"/>
            </a:endParaRPr>
          </a:p>
        </p:txBody>
      </p:sp>
      <p:sp>
        <p:nvSpPr>
          <p:cNvPr id="346115"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48AFAF50-71D2-472A-B49E-A6BA6CD25389}" type="slidenum">
              <a:rPr lang="de-DE" sz="1200">
                <a:solidFill>
                  <a:srgbClr val="000000"/>
                </a:solidFill>
                <a:latin typeface="Sparkasse Rg" pitchFamily="34" charset="0"/>
              </a:rPr>
              <a:pPr algn="r" eaLnBrk="1" hangingPunct="1">
                <a:buClrTx/>
                <a:buFontTx/>
                <a:buNone/>
              </a:pPr>
              <a:t>2</a:t>
            </a:fld>
            <a:endParaRPr lang="de-DE" sz="1200">
              <a:solidFill>
                <a:srgbClr val="000000"/>
              </a:solidFill>
              <a:latin typeface="Sparkasse Rg" pitchFamily="34" charset="0"/>
            </a:endParaRPr>
          </a:p>
        </p:txBody>
      </p:sp>
      <p:sp>
        <p:nvSpPr>
          <p:cNvPr id="346116"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6117"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610663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713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2B96596-16DD-420B-B9E7-F17FD91BCEB0}" type="slidenum">
              <a:rPr lang="de-DE" sz="1200">
                <a:solidFill>
                  <a:srgbClr val="000000"/>
                </a:solidFill>
                <a:latin typeface="Sparkasse Rg" pitchFamily="34" charset="0"/>
              </a:rPr>
              <a:pPr eaLnBrk="1" hangingPunct="1"/>
              <a:t>3</a:t>
            </a:fld>
            <a:endParaRPr lang="de-DE" sz="1200">
              <a:solidFill>
                <a:srgbClr val="000000"/>
              </a:solidFill>
              <a:latin typeface="Sparkasse Rg" pitchFamily="34" charset="0"/>
            </a:endParaRPr>
          </a:p>
        </p:txBody>
      </p:sp>
      <p:sp>
        <p:nvSpPr>
          <p:cNvPr id="347139"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C27C528B-F7E2-42B5-89AE-C64A0EC2784A}" type="slidenum">
              <a:rPr lang="de-DE" sz="1200">
                <a:solidFill>
                  <a:srgbClr val="000000"/>
                </a:solidFill>
                <a:latin typeface="Sparkasse Rg" pitchFamily="34" charset="0"/>
              </a:rPr>
              <a:pPr algn="r" eaLnBrk="1" hangingPunct="1">
                <a:buClrTx/>
                <a:buFontTx/>
                <a:buNone/>
              </a:pPr>
              <a:t>3</a:t>
            </a:fld>
            <a:endParaRPr lang="de-DE" sz="1200">
              <a:solidFill>
                <a:srgbClr val="000000"/>
              </a:solidFill>
              <a:latin typeface="Sparkasse Rg" pitchFamily="34" charset="0"/>
            </a:endParaRPr>
          </a:p>
        </p:txBody>
      </p:sp>
      <p:sp>
        <p:nvSpPr>
          <p:cNvPr id="347140"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7141"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6753603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6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F5D7A5FD-A29C-4971-A46C-3A436945F7C3}" type="slidenum">
              <a:rPr lang="de-DE" sz="1200">
                <a:solidFill>
                  <a:srgbClr val="000000"/>
                </a:solidFill>
                <a:latin typeface="Sparkasse Rg" pitchFamily="34" charset="0"/>
              </a:rPr>
              <a:pPr eaLnBrk="1" hangingPunct="1"/>
              <a:t>4</a:t>
            </a:fld>
            <a:endParaRPr lang="de-DE" sz="1200">
              <a:solidFill>
                <a:srgbClr val="000000"/>
              </a:solidFill>
              <a:latin typeface="Sparkasse Rg" pitchFamily="34" charset="0"/>
            </a:endParaRPr>
          </a:p>
        </p:txBody>
      </p:sp>
      <p:sp>
        <p:nvSpPr>
          <p:cNvPr id="348163"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4506F5D2-1BA7-431F-8CD4-0184588AF6F9}" type="slidenum">
              <a:rPr lang="de-DE" sz="1200">
                <a:solidFill>
                  <a:srgbClr val="000000"/>
                </a:solidFill>
                <a:latin typeface="Sparkasse Rg" pitchFamily="34" charset="0"/>
              </a:rPr>
              <a:pPr algn="r" eaLnBrk="1" hangingPunct="1">
                <a:buClrTx/>
                <a:buFontTx/>
                <a:buNone/>
              </a:pPr>
              <a:t>4</a:t>
            </a:fld>
            <a:endParaRPr lang="de-DE" sz="1200">
              <a:solidFill>
                <a:srgbClr val="000000"/>
              </a:solidFill>
              <a:latin typeface="Sparkasse Rg" pitchFamily="34" charset="0"/>
            </a:endParaRPr>
          </a:p>
        </p:txBody>
      </p:sp>
      <p:sp>
        <p:nvSpPr>
          <p:cNvPr id="348164"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165"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19069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918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1A8ED098-C9AF-4EB7-995A-DBFE8CCAD845}" type="slidenum">
              <a:rPr lang="de-DE" sz="1200">
                <a:solidFill>
                  <a:srgbClr val="000000"/>
                </a:solidFill>
                <a:latin typeface="Sparkasse Rg" pitchFamily="34" charset="0"/>
              </a:rPr>
              <a:pPr eaLnBrk="1" hangingPunct="1"/>
              <a:t>5</a:t>
            </a:fld>
            <a:endParaRPr lang="de-DE" sz="1200">
              <a:solidFill>
                <a:srgbClr val="000000"/>
              </a:solidFill>
              <a:latin typeface="Sparkasse Rg" pitchFamily="34" charset="0"/>
            </a:endParaRPr>
          </a:p>
        </p:txBody>
      </p:sp>
      <p:sp>
        <p:nvSpPr>
          <p:cNvPr id="349187"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7E537E24-34E2-4F98-BC3C-2144D737ED99}" type="slidenum">
              <a:rPr lang="de-DE" sz="1200">
                <a:solidFill>
                  <a:srgbClr val="000000"/>
                </a:solidFill>
                <a:latin typeface="Sparkasse Rg" pitchFamily="34" charset="0"/>
              </a:rPr>
              <a:pPr algn="r" eaLnBrk="1" hangingPunct="1">
                <a:buClrTx/>
                <a:buFontTx/>
                <a:buNone/>
              </a:pPr>
              <a:t>5</a:t>
            </a:fld>
            <a:endParaRPr lang="de-DE" sz="1200">
              <a:solidFill>
                <a:srgbClr val="000000"/>
              </a:solidFill>
              <a:latin typeface="Sparkasse Rg" pitchFamily="34" charset="0"/>
            </a:endParaRPr>
          </a:p>
        </p:txBody>
      </p:sp>
      <p:sp>
        <p:nvSpPr>
          <p:cNvPr id="349188"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9189"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711347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123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F2A043B-9C45-4FA2-98B7-822C5F74EC59}" type="slidenum">
              <a:rPr lang="de-DE" sz="1200">
                <a:solidFill>
                  <a:srgbClr val="000000"/>
                </a:solidFill>
                <a:latin typeface="Sparkasse Rg" pitchFamily="34" charset="0"/>
              </a:rPr>
              <a:pPr eaLnBrk="1" hangingPunct="1"/>
              <a:t>7</a:t>
            </a:fld>
            <a:endParaRPr lang="de-DE" sz="1200">
              <a:solidFill>
                <a:srgbClr val="000000"/>
              </a:solidFill>
              <a:latin typeface="Sparkasse Rg" pitchFamily="34" charset="0"/>
            </a:endParaRPr>
          </a:p>
        </p:txBody>
      </p:sp>
      <p:sp>
        <p:nvSpPr>
          <p:cNvPr id="351235" name="Rectangle 2"/>
          <p:cNvSpPr>
            <a:spLocks noGrp="1" noRot="1" noChangeAspect="1" noChangeArrowheads="1" noTextEdit="1"/>
          </p:cNvSpPr>
          <p:nvPr>
            <p:ph type="sldImg"/>
          </p:nvPr>
        </p:nvSpPr>
        <p:spPr>
          <a:xfrm>
            <a:off x="93663" y="742950"/>
            <a:ext cx="6619875" cy="3724275"/>
          </a:xfrm>
          <a:ln/>
        </p:spPr>
      </p:sp>
      <p:sp>
        <p:nvSpPr>
          <p:cNvPr id="35123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17.10.2022</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17.10.2022</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17.10.2022</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4781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17.10.2022</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17.10.2022</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17.10.2022</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17.10.2022</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17.10.2022</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17.10.2022</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17.10.2022</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17.10.2022</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17.10.2022</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a:latin typeface="Times New Roman" panose="02020603050405020304" pitchFamily="18" charset="0"/>
                <a:cs typeface="Times New Roman" panose="02020603050405020304" pitchFamily="18" charset="0"/>
              </a:rPr>
              <a:t>Macroeconomics</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352134" y="1874728"/>
            <a:ext cx="5123775" cy="1815882"/>
          </a:xfrm>
          <a:prstGeom prst="rect">
            <a:avLst/>
          </a:prstGeom>
          <a:noFill/>
        </p:spPr>
        <p:txBody>
          <a:bodyPr wrap="none" rtlCol="0">
            <a:spAutoFit/>
          </a:bodyPr>
          <a:lstStyle/>
          <a:p>
            <a:pPr algn="ctr"/>
            <a:r>
              <a:rPr lang="de-DE" sz="2800" b="1" u="sng"/>
              <a:t>This lecture will be recorded and </a:t>
            </a:r>
          </a:p>
          <a:p>
            <a:pPr algn="ctr"/>
            <a:r>
              <a:rPr lang="de-DE" sz="2800" b="1" u="sng"/>
              <a:t>Subsequently uploaded in the </a:t>
            </a:r>
          </a:p>
          <a:p>
            <a:pPr algn="ctr"/>
            <a:r>
              <a:rPr lang="de-DE" sz="2800" b="1" u="sng"/>
              <a:t>world-wide-web</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1"/>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Economic growth and the business cycle</a:t>
            </a:r>
            <a:endParaRPr lang="de-DE" sz="2400" b="1" dirty="0">
              <a:solidFill>
                <a:srgbClr val="000000"/>
              </a:solidFill>
              <a:latin typeface="Sparkasse Rg" pitchFamily="34" charset="0"/>
            </a:endParaRPr>
          </a:p>
        </p:txBody>
      </p:sp>
      <p:cxnSp>
        <p:nvCxnSpPr>
          <p:cNvPr id="3" name="Gerade Verbindung mit Pfeil 2">
            <a:extLst>
              <a:ext uri="{FF2B5EF4-FFF2-40B4-BE49-F238E27FC236}">
                <a16:creationId xmlns:a16="http://schemas.microsoft.com/office/drawing/2014/main" id="{61DA8E8B-7569-4BBF-8169-74EE80988E0E}"/>
              </a:ext>
            </a:extLst>
          </p:cNvPr>
          <p:cNvCxnSpPr>
            <a:cxnSpLocks/>
          </p:cNvCxnSpPr>
          <p:nvPr/>
        </p:nvCxnSpPr>
        <p:spPr>
          <a:xfrm flipV="1">
            <a:off x="434493" y="925550"/>
            <a:ext cx="0" cy="5006899"/>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a:extLst>
              <a:ext uri="{FF2B5EF4-FFF2-40B4-BE49-F238E27FC236}">
                <a16:creationId xmlns:a16="http://schemas.microsoft.com/office/drawing/2014/main" id="{8432A3A4-D5A9-41BA-AAA9-D68D7B43D629}"/>
              </a:ext>
            </a:extLst>
          </p:cNvPr>
          <p:cNvCxnSpPr>
            <a:cxnSpLocks/>
          </p:cNvCxnSpPr>
          <p:nvPr/>
        </p:nvCxnSpPr>
        <p:spPr>
          <a:xfrm flipV="1">
            <a:off x="111109" y="5538237"/>
            <a:ext cx="8445062" cy="11356"/>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Freihandform: Form 8">
            <a:extLst>
              <a:ext uri="{FF2B5EF4-FFF2-40B4-BE49-F238E27FC236}">
                <a16:creationId xmlns:a16="http://schemas.microsoft.com/office/drawing/2014/main" id="{2161B6EE-D55A-468C-9B6A-7CC28FB05C23}"/>
              </a:ext>
            </a:extLst>
          </p:cNvPr>
          <p:cNvSpPr/>
          <p:nvPr/>
        </p:nvSpPr>
        <p:spPr>
          <a:xfrm>
            <a:off x="879103" y="2241755"/>
            <a:ext cx="7846142" cy="2713703"/>
          </a:xfrm>
          <a:custGeom>
            <a:avLst/>
            <a:gdLst>
              <a:gd name="connsiteX0" fmla="*/ 0 w 7226709"/>
              <a:gd name="connsiteY0" fmla="*/ 2713703 h 2713703"/>
              <a:gd name="connsiteX1" fmla="*/ 4306529 w 7226709"/>
              <a:gd name="connsiteY1" fmla="*/ 1253613 h 2713703"/>
              <a:gd name="connsiteX2" fmla="*/ 7226709 w 7226709"/>
              <a:gd name="connsiteY2" fmla="*/ 0 h 2713703"/>
            </a:gdLst>
            <a:ahLst/>
            <a:cxnLst>
              <a:cxn ang="0">
                <a:pos x="connsiteX0" y="connsiteY0"/>
              </a:cxn>
              <a:cxn ang="0">
                <a:pos x="connsiteX1" y="connsiteY1"/>
              </a:cxn>
              <a:cxn ang="0">
                <a:pos x="connsiteX2" y="connsiteY2"/>
              </a:cxn>
            </a:cxnLst>
            <a:rect l="l" t="t" r="r" b="b"/>
            <a:pathLst>
              <a:path w="7226709" h="2713703">
                <a:moveTo>
                  <a:pt x="0" y="2713703"/>
                </a:moveTo>
                <a:cubicBezTo>
                  <a:pt x="1551039" y="2209800"/>
                  <a:pt x="3102078" y="1705897"/>
                  <a:pt x="4306529" y="1253613"/>
                </a:cubicBezTo>
                <a:cubicBezTo>
                  <a:pt x="5510981" y="801329"/>
                  <a:pt x="6368845" y="400664"/>
                  <a:pt x="7226709"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Freihandform: Form 10">
            <a:extLst>
              <a:ext uri="{FF2B5EF4-FFF2-40B4-BE49-F238E27FC236}">
                <a16:creationId xmlns:a16="http://schemas.microsoft.com/office/drawing/2014/main" id="{2CC28C69-9060-44ED-80BF-107CA28A9A31}"/>
              </a:ext>
            </a:extLst>
          </p:cNvPr>
          <p:cNvSpPr/>
          <p:nvPr/>
        </p:nvSpPr>
        <p:spPr>
          <a:xfrm>
            <a:off x="1000893" y="1917290"/>
            <a:ext cx="7399887" cy="3465870"/>
          </a:xfrm>
          <a:custGeom>
            <a:avLst/>
            <a:gdLst>
              <a:gd name="connsiteX0" fmla="*/ 0 w 7182464"/>
              <a:gd name="connsiteY0" fmla="*/ 2905433 h 2905433"/>
              <a:gd name="connsiteX1" fmla="*/ 1371600 w 7182464"/>
              <a:gd name="connsiteY1" fmla="*/ 1032387 h 2905433"/>
              <a:gd name="connsiteX2" fmla="*/ 3775587 w 7182464"/>
              <a:gd name="connsiteY2" fmla="*/ 1666568 h 2905433"/>
              <a:gd name="connsiteX3" fmla="*/ 6002593 w 7182464"/>
              <a:gd name="connsiteY3" fmla="*/ 2020529 h 2905433"/>
              <a:gd name="connsiteX4" fmla="*/ 7182464 w 7182464"/>
              <a:gd name="connsiteY4" fmla="*/ 0 h 290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2464" h="2905433">
                <a:moveTo>
                  <a:pt x="0" y="2905433"/>
                </a:moveTo>
                <a:cubicBezTo>
                  <a:pt x="371168" y="2072148"/>
                  <a:pt x="742336" y="1238864"/>
                  <a:pt x="1371600" y="1032387"/>
                </a:cubicBezTo>
                <a:cubicBezTo>
                  <a:pt x="2000864" y="825910"/>
                  <a:pt x="3003755" y="1501878"/>
                  <a:pt x="3775587" y="1666568"/>
                </a:cubicBezTo>
                <a:cubicBezTo>
                  <a:pt x="4547419" y="1831258"/>
                  <a:pt x="5434780" y="2298290"/>
                  <a:pt x="6002593" y="2020529"/>
                </a:cubicBezTo>
                <a:cubicBezTo>
                  <a:pt x="6570406" y="1742768"/>
                  <a:pt x="6876435" y="871384"/>
                  <a:pt x="7182464"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a:extLst>
              <a:ext uri="{FF2B5EF4-FFF2-40B4-BE49-F238E27FC236}">
                <a16:creationId xmlns:a16="http://schemas.microsoft.com/office/drawing/2014/main" id="{F1707DED-0474-4FC4-BF00-F43A34275868}"/>
              </a:ext>
            </a:extLst>
          </p:cNvPr>
          <p:cNvSpPr txBox="1"/>
          <p:nvPr/>
        </p:nvSpPr>
        <p:spPr>
          <a:xfrm>
            <a:off x="7981684" y="5652564"/>
            <a:ext cx="729687" cy="461665"/>
          </a:xfrm>
          <a:prstGeom prst="rect">
            <a:avLst/>
          </a:prstGeom>
          <a:noFill/>
        </p:spPr>
        <p:txBody>
          <a:bodyPr wrap="none" rtlCol="0">
            <a:spAutoFit/>
          </a:bodyPr>
          <a:lstStyle/>
          <a:p>
            <a:r>
              <a:rPr lang="de-DE" sz="2400"/>
              <a:t>time</a:t>
            </a:r>
            <a:endParaRPr lang="de-DE" sz="2400" dirty="0"/>
          </a:p>
        </p:txBody>
      </p:sp>
      <p:sp>
        <p:nvSpPr>
          <p:cNvPr id="17" name="Textfeld 16">
            <a:extLst>
              <a:ext uri="{FF2B5EF4-FFF2-40B4-BE49-F238E27FC236}">
                <a16:creationId xmlns:a16="http://schemas.microsoft.com/office/drawing/2014/main" id="{F55D6EEB-5F70-4415-B7FF-47C8B53E7681}"/>
              </a:ext>
            </a:extLst>
          </p:cNvPr>
          <p:cNvSpPr txBox="1"/>
          <p:nvPr/>
        </p:nvSpPr>
        <p:spPr>
          <a:xfrm rot="16200000">
            <a:off x="-464681" y="1537775"/>
            <a:ext cx="1441420" cy="461665"/>
          </a:xfrm>
          <a:prstGeom prst="rect">
            <a:avLst/>
          </a:prstGeom>
          <a:noFill/>
        </p:spPr>
        <p:txBody>
          <a:bodyPr wrap="none" rtlCol="0">
            <a:spAutoFit/>
          </a:bodyPr>
          <a:lstStyle/>
          <a:p>
            <a:r>
              <a:rPr lang="de-DE" sz="2400"/>
              <a:t>Real GDP</a:t>
            </a:r>
            <a:endParaRPr lang="de-DE" sz="2400" dirty="0"/>
          </a:p>
        </p:txBody>
      </p:sp>
      <p:sp>
        <p:nvSpPr>
          <p:cNvPr id="14" name="Textfeld 13">
            <a:extLst>
              <a:ext uri="{FF2B5EF4-FFF2-40B4-BE49-F238E27FC236}">
                <a16:creationId xmlns:a16="http://schemas.microsoft.com/office/drawing/2014/main" id="{F7F25198-4E91-470D-8F85-D4ABA4DDFBE3}"/>
              </a:ext>
            </a:extLst>
          </p:cNvPr>
          <p:cNvSpPr txBox="1"/>
          <p:nvPr/>
        </p:nvSpPr>
        <p:spPr>
          <a:xfrm>
            <a:off x="467478" y="5734370"/>
            <a:ext cx="1159292" cy="369332"/>
          </a:xfrm>
          <a:prstGeom prst="rect">
            <a:avLst/>
          </a:prstGeom>
          <a:noFill/>
        </p:spPr>
        <p:txBody>
          <a:bodyPr wrap="none" rtlCol="0">
            <a:spAutoFit/>
          </a:bodyPr>
          <a:lstStyle/>
          <a:p>
            <a:r>
              <a:rPr lang="de-DE"/>
              <a:t>Expansion</a:t>
            </a:r>
            <a:endParaRPr lang="de-DE" dirty="0"/>
          </a:p>
        </p:txBody>
      </p:sp>
      <p:sp>
        <p:nvSpPr>
          <p:cNvPr id="19" name="Textfeld 18">
            <a:extLst>
              <a:ext uri="{FF2B5EF4-FFF2-40B4-BE49-F238E27FC236}">
                <a16:creationId xmlns:a16="http://schemas.microsoft.com/office/drawing/2014/main" id="{9725D671-3D82-4E24-9826-38544209292F}"/>
              </a:ext>
            </a:extLst>
          </p:cNvPr>
          <p:cNvSpPr txBox="1"/>
          <p:nvPr/>
        </p:nvSpPr>
        <p:spPr>
          <a:xfrm>
            <a:off x="2255670" y="5714822"/>
            <a:ext cx="633507" cy="369332"/>
          </a:xfrm>
          <a:prstGeom prst="rect">
            <a:avLst/>
          </a:prstGeom>
          <a:noFill/>
        </p:spPr>
        <p:txBody>
          <a:bodyPr wrap="none" rtlCol="0">
            <a:spAutoFit/>
          </a:bodyPr>
          <a:lstStyle/>
          <a:p>
            <a:pPr algn="ctr"/>
            <a:r>
              <a:rPr lang="de-DE"/>
              <a:t>Peak</a:t>
            </a:r>
            <a:endParaRPr lang="de-DE" dirty="0"/>
          </a:p>
        </p:txBody>
      </p:sp>
      <p:sp>
        <p:nvSpPr>
          <p:cNvPr id="20" name="Textfeld 19">
            <a:extLst>
              <a:ext uri="{FF2B5EF4-FFF2-40B4-BE49-F238E27FC236}">
                <a16:creationId xmlns:a16="http://schemas.microsoft.com/office/drawing/2014/main" id="{5B5B26A3-A445-4C30-9AA3-6C8429BA1BAC}"/>
              </a:ext>
            </a:extLst>
          </p:cNvPr>
          <p:cNvSpPr txBox="1"/>
          <p:nvPr/>
        </p:nvSpPr>
        <p:spPr>
          <a:xfrm>
            <a:off x="3666581" y="5722595"/>
            <a:ext cx="1120820" cy="369332"/>
          </a:xfrm>
          <a:prstGeom prst="rect">
            <a:avLst/>
          </a:prstGeom>
          <a:noFill/>
        </p:spPr>
        <p:txBody>
          <a:bodyPr wrap="none" rtlCol="0">
            <a:spAutoFit/>
          </a:bodyPr>
          <a:lstStyle/>
          <a:p>
            <a:pPr algn="ctr"/>
            <a:r>
              <a:rPr lang="de-DE"/>
              <a:t>Recession</a:t>
            </a:r>
            <a:endParaRPr lang="de-DE" dirty="0"/>
          </a:p>
        </p:txBody>
      </p:sp>
      <p:sp>
        <p:nvSpPr>
          <p:cNvPr id="21" name="Textfeld 20">
            <a:extLst>
              <a:ext uri="{FF2B5EF4-FFF2-40B4-BE49-F238E27FC236}">
                <a16:creationId xmlns:a16="http://schemas.microsoft.com/office/drawing/2014/main" id="{3965B6B7-71B8-4109-8D6F-09360A1691CC}"/>
              </a:ext>
            </a:extLst>
          </p:cNvPr>
          <p:cNvSpPr txBox="1"/>
          <p:nvPr/>
        </p:nvSpPr>
        <p:spPr>
          <a:xfrm>
            <a:off x="6116476" y="5744897"/>
            <a:ext cx="856196" cy="369332"/>
          </a:xfrm>
          <a:prstGeom prst="rect">
            <a:avLst/>
          </a:prstGeom>
          <a:noFill/>
        </p:spPr>
        <p:txBody>
          <a:bodyPr wrap="none" rtlCol="0">
            <a:spAutoFit/>
          </a:bodyPr>
          <a:lstStyle/>
          <a:p>
            <a:pPr algn="ctr"/>
            <a:r>
              <a:rPr lang="de-DE"/>
              <a:t>Trough</a:t>
            </a:r>
            <a:endParaRPr lang="de-DE" dirty="0"/>
          </a:p>
        </p:txBody>
      </p:sp>
      <p:cxnSp>
        <p:nvCxnSpPr>
          <p:cNvPr id="16" name="Gerader Verbinder 15">
            <a:extLst>
              <a:ext uri="{FF2B5EF4-FFF2-40B4-BE49-F238E27FC236}">
                <a16:creationId xmlns:a16="http://schemas.microsoft.com/office/drawing/2014/main" id="{13AB4FBE-CF02-4621-BB04-F7FC71350BA7}"/>
              </a:ext>
            </a:extLst>
          </p:cNvPr>
          <p:cNvCxnSpPr>
            <a:cxnSpLocks/>
          </p:cNvCxnSpPr>
          <p:nvPr/>
        </p:nvCxnSpPr>
        <p:spPr>
          <a:xfrm>
            <a:off x="1852496" y="2846439"/>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Gerader Verbinder 27">
            <a:extLst>
              <a:ext uri="{FF2B5EF4-FFF2-40B4-BE49-F238E27FC236}">
                <a16:creationId xmlns:a16="http://schemas.microsoft.com/office/drawing/2014/main" id="{576DF315-D762-4A42-8766-7C4E3E8305BA}"/>
              </a:ext>
            </a:extLst>
          </p:cNvPr>
          <p:cNvCxnSpPr>
            <a:cxnSpLocks/>
          </p:cNvCxnSpPr>
          <p:nvPr/>
        </p:nvCxnSpPr>
        <p:spPr>
          <a:xfrm>
            <a:off x="3273257" y="2807115"/>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9" name="Gerader Verbinder 28">
            <a:extLst>
              <a:ext uri="{FF2B5EF4-FFF2-40B4-BE49-F238E27FC236}">
                <a16:creationId xmlns:a16="http://schemas.microsoft.com/office/drawing/2014/main" id="{151BE2C0-A385-4932-85E0-F67525950819}"/>
              </a:ext>
            </a:extLst>
          </p:cNvPr>
          <p:cNvCxnSpPr>
            <a:cxnSpLocks/>
          </p:cNvCxnSpPr>
          <p:nvPr/>
        </p:nvCxnSpPr>
        <p:spPr>
          <a:xfrm>
            <a:off x="5446187" y="2723542"/>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Gerader Verbinder 29">
            <a:extLst>
              <a:ext uri="{FF2B5EF4-FFF2-40B4-BE49-F238E27FC236}">
                <a16:creationId xmlns:a16="http://schemas.microsoft.com/office/drawing/2014/main" id="{F2C0F40F-E512-4C2D-88B5-930113BC0353}"/>
              </a:ext>
            </a:extLst>
          </p:cNvPr>
          <p:cNvCxnSpPr>
            <a:cxnSpLocks/>
          </p:cNvCxnSpPr>
          <p:nvPr/>
        </p:nvCxnSpPr>
        <p:spPr>
          <a:xfrm>
            <a:off x="7692858" y="2610471"/>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Rechteck 22">
            <a:extLst>
              <a:ext uri="{FF2B5EF4-FFF2-40B4-BE49-F238E27FC236}">
                <a16:creationId xmlns:a16="http://schemas.microsoft.com/office/drawing/2014/main" id="{74317FCB-5FE9-4493-BE06-2DC59BD9DBC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2" name="Text Box 3">
            <a:extLst>
              <a:ext uri="{FF2B5EF4-FFF2-40B4-BE49-F238E27FC236}">
                <a16:creationId xmlns:a16="http://schemas.microsoft.com/office/drawing/2014/main" id="{1CFF4FBE-C836-786D-D081-03D0B2586B62}"/>
              </a:ext>
            </a:extLst>
          </p:cNvPr>
          <p:cNvSpPr txBox="1">
            <a:spLocks noChangeArrowheads="1"/>
          </p:cNvSpPr>
          <p:nvPr/>
        </p:nvSpPr>
        <p:spPr bwMode="auto">
          <a:xfrm>
            <a:off x="810245" y="662539"/>
            <a:ext cx="10388082" cy="8578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sz="2400">
                <a:solidFill>
                  <a:srgbClr val="000000"/>
                </a:solidFill>
              </a:rPr>
              <a:t>The business cycle is measured by the fluctuations of real GDP in time around some long time trend.</a:t>
            </a:r>
            <a:endParaRPr lang="de-DE" sz="2400" dirty="0">
              <a:solidFill>
                <a:srgbClr val="000000"/>
              </a:solidFill>
            </a:endParaRPr>
          </a:p>
        </p:txBody>
      </p:sp>
    </p:spTree>
    <p:extLst>
      <p:ext uri="{BB962C8B-B14F-4D97-AF65-F5344CB8AC3E}">
        <p14:creationId xmlns:p14="http://schemas.microsoft.com/office/powerpoint/2010/main" val="3197723474"/>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Rectangle 1"/>
          <p:cNvSpPr>
            <a:spLocks noChangeArrowheads="1"/>
          </p:cNvSpPr>
          <p:nvPr/>
        </p:nvSpPr>
        <p:spPr bwMode="auto">
          <a:xfrm>
            <a:off x="4164013" y="57863"/>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Business cycle</a:t>
            </a:r>
            <a:endParaRPr lang="de-DE" sz="2400" b="1" dirty="0">
              <a:solidFill>
                <a:srgbClr val="000000"/>
              </a:solidFill>
              <a:latin typeface="Sparkasse Rg" pitchFamily="34" charset="0"/>
            </a:endParaRPr>
          </a:p>
        </p:txBody>
      </p:sp>
      <p:sp>
        <p:nvSpPr>
          <p:cNvPr id="115716" name="Text Box 2"/>
          <p:cNvSpPr txBox="1">
            <a:spLocks noChangeArrowheads="1"/>
          </p:cNvSpPr>
          <p:nvPr/>
        </p:nvSpPr>
        <p:spPr bwMode="auto">
          <a:xfrm>
            <a:off x="238912" y="393248"/>
            <a:ext cx="9109075" cy="1317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a:solidFill>
                  <a:srgbClr val="000000"/>
                </a:solidFill>
              </a:rPr>
              <a:t>Expansion:	Increase of production; increasing Utilization of production capacities;</a:t>
            </a:r>
            <a:endParaRPr lang="de-DE" sz="2400" dirty="0">
              <a:solidFill>
                <a:srgbClr val="000000"/>
              </a:solidFill>
            </a:endParaRPr>
          </a:p>
          <a:p>
            <a:pPr eaLnBrk="1" hangingPunct="1"/>
            <a:r>
              <a:rPr lang="de-DE" sz="2400" dirty="0">
                <a:solidFill>
                  <a:srgbClr val="000000"/>
                </a:solidFill>
              </a:rPr>
              <a:t>				</a:t>
            </a:r>
            <a:r>
              <a:rPr lang="de-DE" sz="2400">
                <a:solidFill>
                  <a:srgbClr val="000000"/>
                </a:solidFill>
              </a:rPr>
              <a:t>	falling unemployment; moderatly increasing prices</a:t>
            </a:r>
            <a:endParaRPr lang="de-DE" sz="2400" dirty="0">
              <a:solidFill>
                <a:srgbClr val="000000"/>
              </a:solidFill>
            </a:endParaRPr>
          </a:p>
          <a:p>
            <a:pPr eaLnBrk="1" hangingPunct="1"/>
            <a:endParaRPr lang="de-DE" sz="2400" dirty="0">
              <a:solidFill>
                <a:srgbClr val="000000"/>
              </a:solidFill>
            </a:endParaRPr>
          </a:p>
        </p:txBody>
      </p:sp>
      <p:sp>
        <p:nvSpPr>
          <p:cNvPr id="6" name="Text Box 2"/>
          <p:cNvSpPr txBox="1">
            <a:spLocks noChangeArrowheads="1"/>
          </p:cNvSpPr>
          <p:nvPr/>
        </p:nvSpPr>
        <p:spPr bwMode="auto">
          <a:xfrm>
            <a:off x="238913" y="1710310"/>
            <a:ext cx="9109075" cy="16170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a:solidFill>
                  <a:srgbClr val="000000"/>
                </a:solidFill>
              </a:rPr>
              <a:t>Peak:</a:t>
            </a:r>
            <a:r>
              <a:rPr lang="de-DE" sz="2400" dirty="0">
                <a:solidFill>
                  <a:srgbClr val="000000"/>
                </a:solidFill>
              </a:rPr>
              <a:t>		</a:t>
            </a:r>
            <a:r>
              <a:rPr lang="de-DE" sz="2400">
                <a:solidFill>
                  <a:srgbClr val="000000"/>
                </a:solidFill>
              </a:rPr>
              <a:t>	Full or Overutilization of production capacities;</a:t>
            </a:r>
            <a:endParaRPr lang="de-DE" sz="2400" dirty="0">
              <a:solidFill>
                <a:srgbClr val="000000"/>
              </a:solidFill>
            </a:endParaRPr>
          </a:p>
          <a:p>
            <a:pPr eaLnBrk="1" hangingPunct="1"/>
            <a:r>
              <a:rPr lang="de-DE" sz="2400" dirty="0">
                <a:solidFill>
                  <a:srgbClr val="000000"/>
                </a:solidFill>
              </a:rPr>
              <a:t>				</a:t>
            </a:r>
            <a:r>
              <a:rPr lang="de-DE" sz="2400">
                <a:solidFill>
                  <a:srgbClr val="000000"/>
                </a:solidFill>
              </a:rPr>
              <a:t>	increasing extra ours; increasing wages and prices;</a:t>
            </a:r>
          </a:p>
          <a:p>
            <a:pPr eaLnBrk="1" hangingPunct="1"/>
            <a:r>
              <a:rPr lang="de-DE" sz="2400">
                <a:solidFill>
                  <a:srgbClr val="000000"/>
                </a:solidFill>
              </a:rPr>
              <a:t>					beginning stagnation. Production cannot meet total demand any more</a:t>
            </a:r>
            <a:endParaRPr lang="de-DE" sz="2400" dirty="0">
              <a:solidFill>
                <a:srgbClr val="000000"/>
              </a:solidFill>
            </a:endParaRPr>
          </a:p>
        </p:txBody>
      </p:sp>
      <p:sp>
        <p:nvSpPr>
          <p:cNvPr id="7" name="Text Box 2"/>
          <p:cNvSpPr txBox="1">
            <a:spLocks noChangeArrowheads="1"/>
          </p:cNvSpPr>
          <p:nvPr/>
        </p:nvSpPr>
        <p:spPr bwMode="auto">
          <a:xfrm>
            <a:off x="238912" y="3392696"/>
            <a:ext cx="9109075" cy="10446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a:solidFill>
                  <a:srgbClr val="000000"/>
                </a:solidFill>
              </a:rPr>
              <a:t>Recession:		falling production; increasing unemployment;</a:t>
            </a:r>
          </a:p>
          <a:p>
            <a:pPr eaLnBrk="1" hangingPunct="1"/>
            <a:r>
              <a:rPr lang="de-DE" sz="2400">
                <a:solidFill>
                  <a:srgbClr val="000000"/>
                </a:solidFill>
              </a:rPr>
              <a:t>					declining consumption</a:t>
            </a:r>
            <a:endParaRPr lang="de-DE" sz="2400" dirty="0">
              <a:solidFill>
                <a:srgbClr val="000000"/>
              </a:solidFill>
            </a:endParaRPr>
          </a:p>
        </p:txBody>
      </p:sp>
      <p:sp>
        <p:nvSpPr>
          <p:cNvPr id="8" name="Text Box 2"/>
          <p:cNvSpPr txBox="1">
            <a:spLocks noChangeArrowheads="1"/>
          </p:cNvSpPr>
          <p:nvPr/>
        </p:nvSpPr>
        <p:spPr bwMode="auto">
          <a:xfrm>
            <a:off x="238912" y="4437325"/>
            <a:ext cx="9109075" cy="9835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a:solidFill>
                  <a:srgbClr val="000000"/>
                </a:solidFill>
              </a:rPr>
              <a:t>Trough:		Low level production, high unemployment</a:t>
            </a:r>
            <a:endParaRPr lang="de-DE" sz="2400" dirty="0">
              <a:solidFill>
                <a:srgbClr val="000000"/>
              </a:solidFill>
            </a:endParaRPr>
          </a:p>
        </p:txBody>
      </p:sp>
      <p:sp>
        <p:nvSpPr>
          <p:cNvPr id="9" name="Rechteck 8">
            <a:extLst>
              <a:ext uri="{FF2B5EF4-FFF2-40B4-BE49-F238E27FC236}">
                <a16:creationId xmlns:a16="http://schemas.microsoft.com/office/drawing/2014/main" id="{4D40E7FF-99BE-4E35-BE3D-AA6F1DD5EBF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3623204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57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6" grpId="0"/>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Rectangle 1"/>
          <p:cNvSpPr>
            <a:spLocks noChangeArrowheads="1"/>
          </p:cNvSpPr>
          <p:nvPr/>
        </p:nvSpPr>
        <p:spPr bwMode="auto">
          <a:xfrm>
            <a:off x="3204446" y="215752"/>
            <a:ext cx="699206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Potential Output</a:t>
            </a:r>
            <a:endParaRPr lang="de-DE" sz="2400" b="1" dirty="0">
              <a:solidFill>
                <a:srgbClr val="000000"/>
              </a:solidFill>
              <a:latin typeface="Sparkasse Rg" pitchFamily="34" charset="0"/>
            </a:endParaRPr>
          </a:p>
        </p:txBody>
      </p:sp>
      <p:sp>
        <p:nvSpPr>
          <p:cNvPr id="116740" name="Text Box 2"/>
          <p:cNvSpPr txBox="1">
            <a:spLocks noChangeArrowheads="1"/>
          </p:cNvSpPr>
          <p:nvPr/>
        </p:nvSpPr>
        <p:spPr bwMode="auto">
          <a:xfrm>
            <a:off x="249408" y="719925"/>
            <a:ext cx="7251909"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000">
                <a:solidFill>
                  <a:srgbClr val="000000"/>
                </a:solidFill>
              </a:rPr>
              <a:t>In general, we want to limit the fluctuations within the business cycle.</a:t>
            </a:r>
            <a:endParaRPr lang="de-DE" sz="2000" dirty="0">
              <a:solidFill>
                <a:srgbClr val="000000"/>
              </a:solidFill>
            </a:endParaRPr>
          </a:p>
          <a:p>
            <a:pPr eaLnBrk="1" hangingPunct="1"/>
            <a:endParaRPr lang="de-DE" sz="2000" dirty="0">
              <a:solidFill>
                <a:srgbClr val="000000"/>
              </a:solidFill>
            </a:endParaRPr>
          </a:p>
          <a:p>
            <a:pPr eaLnBrk="1" hangingPunct="1"/>
            <a:r>
              <a:rPr lang="de-DE" sz="2000">
                <a:solidFill>
                  <a:srgbClr val="000000"/>
                </a:solidFill>
              </a:rPr>
              <a:t>In order to have a reference for the fluctuations, the concept of </a:t>
            </a:r>
            <a:r>
              <a:rPr lang="de-DE" sz="2000" b="1">
                <a:solidFill>
                  <a:srgbClr val="000000"/>
                </a:solidFill>
              </a:rPr>
              <a:t>potential output</a:t>
            </a:r>
            <a:r>
              <a:rPr lang="de-DE" sz="2000">
                <a:solidFill>
                  <a:srgbClr val="000000"/>
                </a:solidFill>
              </a:rPr>
              <a:t> is developed:</a:t>
            </a:r>
          </a:p>
          <a:p>
            <a:pPr eaLnBrk="1" hangingPunct="1"/>
            <a:endParaRPr lang="de-DE" sz="2000">
              <a:solidFill>
                <a:srgbClr val="000000"/>
              </a:solidFill>
            </a:endParaRPr>
          </a:p>
          <a:p>
            <a:pPr eaLnBrk="1" hangingPunct="1"/>
            <a:r>
              <a:rPr lang="en-US" sz="2000" b="1">
                <a:solidFill>
                  <a:srgbClr val="000000"/>
                </a:solidFill>
              </a:rPr>
              <a:t>Potential output is the maximum amount an economy can produce over the long run (production at full capacity)</a:t>
            </a:r>
            <a:r>
              <a:rPr lang="de-DE" sz="2000" b="1">
                <a:solidFill>
                  <a:srgbClr val="000000"/>
                </a:solidFill>
              </a:rPr>
              <a:t>.</a:t>
            </a:r>
            <a:endParaRPr lang="de-DE" sz="2000" b="1" dirty="0">
              <a:solidFill>
                <a:srgbClr val="000000"/>
              </a:solidFill>
            </a:endParaRPr>
          </a:p>
          <a:p>
            <a:pPr eaLnBrk="1" hangingPunct="1"/>
            <a:endParaRPr lang="de-DE" sz="2000" b="1" dirty="0">
              <a:solidFill>
                <a:srgbClr val="000000"/>
              </a:solidFill>
            </a:endParaRPr>
          </a:p>
          <a:p>
            <a:pPr eaLnBrk="1" hangingPunct="1"/>
            <a:r>
              <a:rPr lang="de-DE" sz="2000">
                <a:solidFill>
                  <a:srgbClr val="000000"/>
                </a:solidFill>
              </a:rPr>
              <a:t>In the long run it should be the economic aime to increase potential output, since the pure development of real GDP can be below or above the production possibilities of an economy.</a:t>
            </a:r>
          </a:p>
          <a:p>
            <a:pPr eaLnBrk="1" hangingPunct="1"/>
            <a:endParaRPr lang="de-DE" sz="2000" dirty="0">
              <a:solidFill>
                <a:srgbClr val="000000"/>
              </a:solidFill>
            </a:endParaRPr>
          </a:p>
          <a:p>
            <a:pPr eaLnBrk="1" hangingPunct="1"/>
            <a:r>
              <a:rPr lang="de-DE" sz="2000" b="1" u="sng">
                <a:solidFill>
                  <a:srgbClr val="000000"/>
                </a:solidFill>
              </a:rPr>
              <a:t>But:</a:t>
            </a:r>
            <a:r>
              <a:rPr lang="de-DE" sz="2000">
                <a:solidFill>
                  <a:srgbClr val="000000"/>
                </a:solidFill>
              </a:rPr>
              <a:t> Potential output is only a theoretical concept.  Therefore the true value of potential out is difficult to estimate.</a:t>
            </a:r>
            <a:endParaRPr lang="de-DE" sz="2000" dirty="0">
              <a:solidFill>
                <a:srgbClr val="000000"/>
              </a:solidFill>
            </a:endParaRPr>
          </a:p>
          <a:p>
            <a:pPr eaLnBrk="1" hangingPunct="1"/>
            <a:endParaRPr lang="de-DE" sz="2400" dirty="0">
              <a:solidFill>
                <a:srgbClr val="000000"/>
              </a:solidFill>
            </a:endParaRPr>
          </a:p>
        </p:txBody>
      </p:sp>
      <p:sp>
        <p:nvSpPr>
          <p:cNvPr id="7" name="Rechteck 6">
            <a:extLst>
              <a:ext uri="{FF2B5EF4-FFF2-40B4-BE49-F238E27FC236}">
                <a16:creationId xmlns:a16="http://schemas.microsoft.com/office/drawing/2014/main" id="{5BFD2CB6-D379-4260-AA5D-1706D201582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90464564"/>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02BCB953-BE5F-58C8-E1C9-C35F394126E8}"/>
              </a:ext>
            </a:extLst>
          </p:cNvPr>
          <p:cNvPicPr>
            <a:picLocks noChangeAspect="1"/>
          </p:cNvPicPr>
          <p:nvPr/>
        </p:nvPicPr>
        <p:blipFill>
          <a:blip r:embed="rId3"/>
          <a:stretch>
            <a:fillRect/>
          </a:stretch>
        </p:blipFill>
        <p:spPr>
          <a:xfrm>
            <a:off x="0" y="720000"/>
            <a:ext cx="7650782" cy="4680000"/>
          </a:xfrm>
          <a:prstGeom prst="rect">
            <a:avLst/>
          </a:prstGeom>
        </p:spPr>
      </p:pic>
      <p:sp>
        <p:nvSpPr>
          <p:cNvPr id="117763" name="Rectangle 1"/>
          <p:cNvSpPr>
            <a:spLocks noChangeArrowheads="1"/>
          </p:cNvSpPr>
          <p:nvPr/>
        </p:nvSpPr>
        <p:spPr bwMode="auto">
          <a:xfrm>
            <a:off x="2450260" y="171808"/>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Output gap (Germany)</a:t>
            </a:r>
            <a:endParaRPr lang="de-DE" sz="2400" b="1" dirty="0">
              <a:solidFill>
                <a:srgbClr val="000000"/>
              </a:solidFill>
              <a:latin typeface="Sparkasse Rg" pitchFamily="34" charset="0"/>
            </a:endParaRPr>
          </a:p>
        </p:txBody>
      </p:sp>
      <p:sp>
        <p:nvSpPr>
          <p:cNvPr id="8" name="Text Box 2"/>
          <p:cNvSpPr txBox="1">
            <a:spLocks noChangeArrowheads="1"/>
          </p:cNvSpPr>
          <p:nvPr/>
        </p:nvSpPr>
        <p:spPr bwMode="auto">
          <a:xfrm>
            <a:off x="388582" y="5548321"/>
            <a:ext cx="8280400" cy="576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a:solidFill>
                  <a:srgbClr val="000000"/>
                </a:solidFill>
              </a:rPr>
              <a:t>Out put gap = (GDP – Potential Output)/Potential Output </a:t>
            </a:r>
            <a:endParaRPr lang="de-DE" sz="2400" dirty="0">
              <a:solidFill>
                <a:srgbClr val="000000"/>
              </a:solidFill>
            </a:endParaRPr>
          </a:p>
          <a:p>
            <a:pPr eaLnBrk="1" hangingPunct="1"/>
            <a:endParaRPr lang="de-DE" sz="2400" dirty="0">
              <a:solidFill>
                <a:srgbClr val="000000"/>
              </a:solidFill>
            </a:endParaRPr>
          </a:p>
          <a:p>
            <a:pPr eaLnBrk="1" hangingPunct="1"/>
            <a:r>
              <a:rPr lang="de-DE" sz="1200">
                <a:solidFill>
                  <a:srgbClr val="000000"/>
                </a:solidFill>
              </a:rPr>
              <a:t>Source: </a:t>
            </a:r>
            <a:r>
              <a:rPr lang="de-DE" sz="1200" dirty="0">
                <a:solidFill>
                  <a:srgbClr val="000000"/>
                </a:solidFill>
              </a:rPr>
              <a:t>IWF</a:t>
            </a:r>
          </a:p>
          <a:p>
            <a:pPr eaLnBrk="1" hangingPunct="1"/>
            <a:endParaRPr lang="de-DE" sz="2400" dirty="0">
              <a:solidFill>
                <a:srgbClr val="000000"/>
              </a:solidFill>
            </a:endParaRPr>
          </a:p>
        </p:txBody>
      </p:sp>
      <p:sp>
        <p:nvSpPr>
          <p:cNvPr id="10" name="Rechteck 9">
            <a:extLst>
              <a:ext uri="{FF2B5EF4-FFF2-40B4-BE49-F238E27FC236}">
                <a16:creationId xmlns:a16="http://schemas.microsoft.com/office/drawing/2014/main" id="{9E1266E4-17A6-4455-BFB2-0B93365E709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3" name="Freihandform: Form 2">
            <a:extLst>
              <a:ext uri="{FF2B5EF4-FFF2-40B4-BE49-F238E27FC236}">
                <a16:creationId xmlns:a16="http://schemas.microsoft.com/office/drawing/2014/main" id="{1A89DBB9-CA4E-47F0-9F7E-56C712DF8C8B}"/>
              </a:ext>
            </a:extLst>
          </p:cNvPr>
          <p:cNvSpPr/>
          <p:nvPr/>
        </p:nvSpPr>
        <p:spPr>
          <a:xfrm>
            <a:off x="972642" y="1822976"/>
            <a:ext cx="6552229" cy="2245473"/>
          </a:xfrm>
          <a:custGeom>
            <a:avLst/>
            <a:gdLst>
              <a:gd name="connsiteX0" fmla="*/ 0 w 6552229"/>
              <a:gd name="connsiteY0" fmla="*/ 0 h 2245473"/>
              <a:gd name="connsiteX1" fmla="*/ 506706 w 6552229"/>
              <a:gd name="connsiteY1" fmla="*/ 1706492 h 2245473"/>
              <a:gd name="connsiteX2" fmla="*/ 867806 w 6552229"/>
              <a:gd name="connsiteY2" fmla="*/ 1881218 h 2245473"/>
              <a:gd name="connsiteX3" fmla="*/ 1386161 w 6552229"/>
              <a:gd name="connsiteY3" fmla="*/ 1071653 h 2245473"/>
              <a:gd name="connsiteX4" fmla="*/ 1747261 w 6552229"/>
              <a:gd name="connsiteY4" fmla="*/ 151429 h 2245473"/>
              <a:gd name="connsiteX5" fmla="*/ 1916163 w 6552229"/>
              <a:gd name="connsiteY5" fmla="*/ 163078 h 2245473"/>
              <a:gd name="connsiteX6" fmla="*/ 2242319 w 6552229"/>
              <a:gd name="connsiteY6" fmla="*/ 1269676 h 2245473"/>
              <a:gd name="connsiteX7" fmla="*/ 2527704 w 6552229"/>
              <a:gd name="connsiteY7" fmla="*/ 1380336 h 2245473"/>
              <a:gd name="connsiteX8" fmla="*/ 3145070 w 6552229"/>
              <a:gd name="connsiteY8" fmla="*/ 629014 h 2245473"/>
              <a:gd name="connsiteX9" fmla="*/ 3308148 w 6552229"/>
              <a:gd name="connsiteY9" fmla="*/ 518354 h 2245473"/>
              <a:gd name="connsiteX10" fmla="*/ 3622655 w 6552229"/>
              <a:gd name="connsiteY10" fmla="*/ 1339567 h 2245473"/>
              <a:gd name="connsiteX11" fmla="*/ 3797381 w 6552229"/>
              <a:gd name="connsiteY11" fmla="*/ 1543414 h 2245473"/>
              <a:gd name="connsiteX12" fmla="*/ 4344856 w 6552229"/>
              <a:gd name="connsiteY12" fmla="*/ 110660 h 2245473"/>
              <a:gd name="connsiteX13" fmla="*/ 4577824 w 6552229"/>
              <a:gd name="connsiteY13" fmla="*/ 2189900 h 2245473"/>
              <a:gd name="connsiteX14" fmla="*/ 4898155 w 6552229"/>
              <a:gd name="connsiteY14" fmla="*/ 623190 h 2245473"/>
              <a:gd name="connsiteX15" fmla="*/ 5195190 w 6552229"/>
              <a:gd name="connsiteY15" fmla="*/ 1258028 h 2245473"/>
              <a:gd name="connsiteX16" fmla="*/ 5929040 w 6552229"/>
              <a:gd name="connsiteY16" fmla="*/ 675607 h 2245473"/>
              <a:gd name="connsiteX17" fmla="*/ 6290140 w 6552229"/>
              <a:gd name="connsiteY17" fmla="*/ 2224846 h 2245473"/>
              <a:gd name="connsiteX18" fmla="*/ 6552229 w 6552229"/>
              <a:gd name="connsiteY18" fmla="*/ 1607480 h 2245473"/>
              <a:gd name="connsiteX19" fmla="*/ 6552229 w 6552229"/>
              <a:gd name="connsiteY19" fmla="*/ 1607480 h 2245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552229" h="2245473">
                <a:moveTo>
                  <a:pt x="0" y="0"/>
                </a:moveTo>
                <a:cubicBezTo>
                  <a:pt x="181036" y="696478"/>
                  <a:pt x="362072" y="1392956"/>
                  <a:pt x="506706" y="1706492"/>
                </a:cubicBezTo>
                <a:cubicBezTo>
                  <a:pt x="651340" y="2020028"/>
                  <a:pt x="721230" y="1987024"/>
                  <a:pt x="867806" y="1881218"/>
                </a:cubicBezTo>
                <a:cubicBezTo>
                  <a:pt x="1014382" y="1775412"/>
                  <a:pt x="1239585" y="1359951"/>
                  <a:pt x="1386161" y="1071653"/>
                </a:cubicBezTo>
                <a:cubicBezTo>
                  <a:pt x="1532737" y="783355"/>
                  <a:pt x="1658927" y="302858"/>
                  <a:pt x="1747261" y="151429"/>
                </a:cubicBezTo>
                <a:cubicBezTo>
                  <a:pt x="1835595" y="0"/>
                  <a:pt x="1833653" y="-23296"/>
                  <a:pt x="1916163" y="163078"/>
                </a:cubicBezTo>
                <a:cubicBezTo>
                  <a:pt x="1998673" y="349452"/>
                  <a:pt x="2140395" y="1066800"/>
                  <a:pt x="2242319" y="1269676"/>
                </a:cubicBezTo>
                <a:cubicBezTo>
                  <a:pt x="2344243" y="1472552"/>
                  <a:pt x="2377246" y="1487113"/>
                  <a:pt x="2527704" y="1380336"/>
                </a:cubicBezTo>
                <a:cubicBezTo>
                  <a:pt x="2678162" y="1273559"/>
                  <a:pt x="3014996" y="772678"/>
                  <a:pt x="3145070" y="629014"/>
                </a:cubicBezTo>
                <a:cubicBezTo>
                  <a:pt x="3275144" y="485350"/>
                  <a:pt x="3228551" y="399929"/>
                  <a:pt x="3308148" y="518354"/>
                </a:cubicBezTo>
                <a:cubicBezTo>
                  <a:pt x="3387745" y="636779"/>
                  <a:pt x="3541116" y="1168724"/>
                  <a:pt x="3622655" y="1339567"/>
                </a:cubicBezTo>
                <a:cubicBezTo>
                  <a:pt x="3704194" y="1510410"/>
                  <a:pt x="3677014" y="1748232"/>
                  <a:pt x="3797381" y="1543414"/>
                </a:cubicBezTo>
                <a:cubicBezTo>
                  <a:pt x="3917748" y="1338596"/>
                  <a:pt x="4214782" y="2912"/>
                  <a:pt x="4344856" y="110660"/>
                </a:cubicBezTo>
                <a:cubicBezTo>
                  <a:pt x="4474930" y="218408"/>
                  <a:pt x="4485608" y="2104478"/>
                  <a:pt x="4577824" y="2189900"/>
                </a:cubicBezTo>
                <a:cubicBezTo>
                  <a:pt x="4670040" y="2275322"/>
                  <a:pt x="4795261" y="778502"/>
                  <a:pt x="4898155" y="623190"/>
                </a:cubicBezTo>
                <a:cubicBezTo>
                  <a:pt x="5001049" y="467878"/>
                  <a:pt x="5023376" y="1249292"/>
                  <a:pt x="5195190" y="1258028"/>
                </a:cubicBezTo>
                <a:cubicBezTo>
                  <a:pt x="5367004" y="1266764"/>
                  <a:pt x="5746548" y="514471"/>
                  <a:pt x="5929040" y="675607"/>
                </a:cubicBezTo>
                <a:cubicBezTo>
                  <a:pt x="6111532" y="836743"/>
                  <a:pt x="6186275" y="2069534"/>
                  <a:pt x="6290140" y="2224846"/>
                </a:cubicBezTo>
                <a:cubicBezTo>
                  <a:pt x="6394005" y="2380158"/>
                  <a:pt x="6552229" y="1607480"/>
                  <a:pt x="6552229" y="1607480"/>
                </a:cubicBezTo>
                <a:lnTo>
                  <a:pt x="6552229" y="1607480"/>
                </a:ln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de-DE"/>
          </a:p>
        </p:txBody>
      </p:sp>
    </p:spTree>
    <p:extLst>
      <p:ext uri="{BB962C8B-B14F-4D97-AF65-F5344CB8AC3E}">
        <p14:creationId xmlns:p14="http://schemas.microsoft.com/office/powerpoint/2010/main" val="2583611119"/>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231093" y="44760"/>
            <a:ext cx="7464960" cy="39425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1814">
                <a:solidFill>
                  <a:sysClr val="windowText" lastClr="000000"/>
                </a:solidFill>
                <a:latin typeface="Arial" panose="020B0604020202020204" pitchFamily="34" charset="0"/>
                <a:cs typeface="Arial" panose="020B0604020202020204" pitchFamily="34" charset="0"/>
              </a:rPr>
              <a:t>Business cycle Germany in the long run</a:t>
            </a:r>
            <a:endParaRPr lang="en-US" sz="1814" dirty="0">
              <a:solidFill>
                <a:sysClr val="windowText" lastClr="000000"/>
              </a:solidFill>
            </a:endParaRPr>
          </a:p>
        </p:txBody>
      </p:sp>
      <p:sp>
        <p:nvSpPr>
          <p:cNvPr id="4" name="Textfeld 3"/>
          <p:cNvSpPr txBox="1"/>
          <p:nvPr/>
        </p:nvSpPr>
        <p:spPr>
          <a:xfrm>
            <a:off x="994803" y="6446501"/>
            <a:ext cx="4620176" cy="343620"/>
          </a:xfrm>
          <a:prstGeom prst="rect">
            <a:avLst/>
          </a:prstGeom>
          <a:noFill/>
        </p:spPr>
        <p:txBody>
          <a:bodyPr wrap="none" rtlCol="0">
            <a:spAutoFit/>
          </a:bodyPr>
          <a:lstStyle/>
          <a:p>
            <a:r>
              <a:rPr lang="de-DE" sz="1633"/>
              <a:t>Source: Destatis; </a:t>
            </a:r>
            <a:r>
              <a:rPr lang="en-US" sz="1633"/>
              <a:t>Price, season and calendar adjusted</a:t>
            </a:r>
            <a:endParaRPr lang="de-DE" sz="1633" dirty="0"/>
          </a:p>
        </p:txBody>
      </p:sp>
      <p:sp>
        <p:nvSpPr>
          <p:cNvPr id="28" name="Rechteck 27">
            <a:extLst>
              <a:ext uri="{FF2B5EF4-FFF2-40B4-BE49-F238E27FC236}">
                <a16:creationId xmlns:a16="http://schemas.microsoft.com/office/drawing/2014/main" id="{F83005C0-BA1C-4B22-A9EA-FE65E124AF7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8528395" y="200745"/>
            <a:ext cx="2988691" cy="646331"/>
          </a:xfrm>
          <a:prstGeom prst="rect">
            <a:avLst/>
          </a:prstGeom>
          <a:noFill/>
        </p:spPr>
        <p:txBody>
          <a:bodyPr wrap="square" rtlCol="0">
            <a:spAutoFit/>
          </a:bodyPr>
          <a:lstStyle/>
          <a:p>
            <a:r>
              <a:rPr lang="de-DE"/>
              <a:t>Find economic historical events in the business cycle</a:t>
            </a:r>
            <a:endParaRPr lang="de-DE" dirty="0"/>
          </a:p>
        </p:txBody>
      </p:sp>
      <p:pic>
        <p:nvPicPr>
          <p:cNvPr id="8" name="Grafik 7">
            <a:extLst>
              <a:ext uri="{FF2B5EF4-FFF2-40B4-BE49-F238E27FC236}">
                <a16:creationId xmlns:a16="http://schemas.microsoft.com/office/drawing/2014/main" id="{03A352FD-D709-11B6-F84D-40FB5EE4D25D}"/>
              </a:ext>
            </a:extLst>
          </p:cNvPr>
          <p:cNvPicPr>
            <a:picLocks noChangeAspect="1"/>
          </p:cNvPicPr>
          <p:nvPr/>
        </p:nvPicPr>
        <p:blipFill>
          <a:blip r:embed="rId3"/>
          <a:stretch>
            <a:fillRect/>
          </a:stretch>
        </p:blipFill>
        <p:spPr>
          <a:xfrm>
            <a:off x="-1" y="720000"/>
            <a:ext cx="8385366" cy="5400000"/>
          </a:xfrm>
          <a:prstGeom prst="rect">
            <a:avLst/>
          </a:prstGeom>
        </p:spPr>
      </p:pic>
    </p:spTree>
    <p:extLst>
      <p:ext uri="{BB962C8B-B14F-4D97-AF65-F5344CB8AC3E}">
        <p14:creationId xmlns:p14="http://schemas.microsoft.com/office/powerpoint/2010/main" val="748253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2"/>
          <p:cNvSpPr>
            <a:spLocks noChangeArrowheads="1"/>
          </p:cNvSpPr>
          <p:nvPr/>
        </p:nvSpPr>
        <p:spPr bwMode="auto">
          <a:xfrm>
            <a:off x="0" y="-9199"/>
            <a:ext cx="1085203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Real GDP growth rate Germany</a:t>
            </a:r>
            <a:endParaRPr lang="de-DE" sz="2400" b="1" dirty="0">
              <a:solidFill>
                <a:srgbClr val="000000"/>
              </a:solidFill>
              <a:latin typeface="Sparkasse Rg" pitchFamily="34" charset="0"/>
            </a:endParaRPr>
          </a:p>
        </p:txBody>
      </p:sp>
      <p:sp>
        <p:nvSpPr>
          <p:cNvPr id="119813" name="Text Box 5"/>
          <p:cNvSpPr txBox="1">
            <a:spLocks noChangeArrowheads="1"/>
          </p:cNvSpPr>
          <p:nvPr/>
        </p:nvSpPr>
        <p:spPr bwMode="auto">
          <a:xfrm>
            <a:off x="0" y="6036923"/>
            <a:ext cx="3570208" cy="276999"/>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200"/>
              <a:t>Source: Destatis; </a:t>
            </a:r>
            <a:r>
              <a:rPr lang="en-US" sz="1200"/>
              <a:t>Price, season and calendar adjusted</a:t>
            </a:r>
            <a:r>
              <a:rPr lang="de-DE" sz="1200"/>
              <a:t> </a:t>
            </a:r>
            <a:endParaRPr lang="de-DE" sz="1200" dirty="0"/>
          </a:p>
        </p:txBody>
      </p:sp>
      <p:sp>
        <p:nvSpPr>
          <p:cNvPr id="14" name="Rechteck 13">
            <a:extLst>
              <a:ext uri="{FF2B5EF4-FFF2-40B4-BE49-F238E27FC236}">
                <a16:creationId xmlns:a16="http://schemas.microsoft.com/office/drawing/2014/main" id="{5E8E458A-E5E4-43CA-AD6A-8BADBAD36D1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4EF9F081-2B15-3620-9CC5-0E2054B3E0D7}"/>
              </a:ext>
            </a:extLst>
          </p:cNvPr>
          <p:cNvPicPr>
            <a:picLocks noChangeAspect="1"/>
          </p:cNvPicPr>
          <p:nvPr/>
        </p:nvPicPr>
        <p:blipFill>
          <a:blip r:embed="rId3"/>
          <a:stretch>
            <a:fillRect/>
          </a:stretch>
        </p:blipFill>
        <p:spPr>
          <a:xfrm>
            <a:off x="0" y="360000"/>
            <a:ext cx="8419169" cy="5400000"/>
          </a:xfrm>
          <a:prstGeom prst="rect">
            <a:avLst/>
          </a:prstGeom>
        </p:spPr>
      </p:pic>
    </p:spTree>
    <p:extLst>
      <p:ext uri="{BB962C8B-B14F-4D97-AF65-F5344CB8AC3E}">
        <p14:creationId xmlns:p14="http://schemas.microsoft.com/office/powerpoint/2010/main" val="616302648"/>
      </p:ext>
    </p:extLst>
  </p:cSld>
  <p:clrMapOvr>
    <a:masterClrMapping/>
  </p:clrMapOvr>
  <p:transition spd="med"/>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341</Words>
  <Application>Microsoft Office PowerPoint</Application>
  <PresentationFormat>Breitbild</PresentationFormat>
  <Paragraphs>54</Paragraphs>
  <Slides>7</Slides>
  <Notes>7</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7</vt:i4>
      </vt:variant>
    </vt:vector>
  </HeadingPairs>
  <TitlesOfParts>
    <vt:vector size="12" baseType="lpstr">
      <vt:lpstr>Arial</vt:lpstr>
      <vt:lpstr>Calibri</vt:lpstr>
      <vt:lpstr>Sparkasse Rg</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Bernhard Köster</cp:lastModifiedBy>
  <cp:revision>122</cp:revision>
  <cp:lastPrinted>2022-03-02T20:18:27Z</cp:lastPrinted>
  <dcterms:created xsi:type="dcterms:W3CDTF">2022-03-01T20:52:11Z</dcterms:created>
  <dcterms:modified xsi:type="dcterms:W3CDTF">2022-10-17T16:51:10Z</dcterms:modified>
</cp:coreProperties>
</file>