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830" r:id="rId2"/>
    <p:sldId id="833" r:id="rId3"/>
    <p:sldId id="453" r:id="rId4"/>
    <p:sldId id="1203" r:id="rId5"/>
    <p:sldId id="1204" r:id="rId6"/>
    <p:sldId id="1362" r:id="rId7"/>
    <p:sldId id="1429" r:id="rId8"/>
    <p:sldId id="1206" r:id="rId9"/>
    <p:sldId id="1207" r:id="rId10"/>
    <p:sldId id="1208" r:id="rId11"/>
    <p:sldId id="1364" r:id="rId12"/>
    <p:sldId id="1211" r:id="rId13"/>
    <p:sldId id="1212" r:id="rId14"/>
    <p:sldId id="1213" r:id="rId15"/>
    <p:sldId id="1214" r:id="rId16"/>
    <p:sldId id="1215" r:id="rId17"/>
    <p:sldId id="1361" r:id="rId18"/>
    <p:sldId id="1223" r:id="rId19"/>
    <p:sldId id="1216" r:id="rId20"/>
    <p:sldId id="1255" r:id="rId21"/>
    <p:sldId id="1218" r:id="rId22"/>
    <p:sldId id="1219" r:id="rId23"/>
    <p:sldId id="1222" r:id="rId24"/>
    <p:sldId id="1224" r:id="rId25"/>
    <p:sldId id="1225" r:id="rId26"/>
    <p:sldId id="1253" r:id="rId27"/>
    <p:sldId id="1226" r:id="rId28"/>
    <p:sldId id="1228" r:id="rId29"/>
    <p:sldId id="1229" r:id="rId30"/>
    <p:sldId id="1232" r:id="rId31"/>
    <p:sldId id="1233" r:id="rId32"/>
    <p:sldId id="1234" r:id="rId33"/>
    <p:sldId id="1235" r:id="rId34"/>
    <p:sldId id="1236" r:id="rId35"/>
    <p:sldId id="1237" r:id="rId36"/>
    <p:sldId id="1238" r:id="rId37"/>
    <p:sldId id="1239" r:id="rId38"/>
    <p:sldId id="1240" r:id="rId39"/>
    <p:sldId id="1241" r:id="rId40"/>
    <p:sldId id="1242" r:id="rId41"/>
    <p:sldId id="1431" r:id="rId42"/>
    <p:sldId id="1434" r:id="rId43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8" autoAdjust="0"/>
    <p:restoredTop sz="93447" autoAdjust="0"/>
  </p:normalViewPr>
  <p:slideViewPr>
    <p:cSldViewPr snapToGrid="0">
      <p:cViewPr varScale="1">
        <p:scale>
          <a:sx n="72" d="100"/>
          <a:sy n="72" d="100"/>
        </p:scale>
        <p:origin x="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894258-9A99-43E2-A812-A5BDFDD33DA4}" type="slidenum">
              <a:rPr lang="de-DE"/>
              <a:pPr/>
              <a:t>1</a:t>
            </a:fld>
            <a:endParaRPr lang="de-DE"/>
          </a:p>
        </p:txBody>
      </p:sp>
      <p:sp>
        <p:nvSpPr>
          <p:cNvPr id="47309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73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9577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7D3BA4-C826-496B-816E-FA612258FAF1}" type="slidenum">
              <a:rPr lang="de-DE"/>
              <a:pPr/>
              <a:t>11</a:t>
            </a:fld>
            <a:endParaRPr lang="de-DE"/>
          </a:p>
        </p:txBody>
      </p:sp>
      <p:sp>
        <p:nvSpPr>
          <p:cNvPr id="48128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12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036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4BF954-DCBE-409C-AF58-1F1EC3553479}" type="slidenum">
              <a:rPr lang="de-DE"/>
              <a:pPr/>
              <a:t>12</a:t>
            </a:fld>
            <a:endParaRPr lang="de-DE"/>
          </a:p>
        </p:txBody>
      </p:sp>
      <p:sp>
        <p:nvSpPr>
          <p:cNvPr id="4833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33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577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D3533A-9447-4D4D-8C68-7162F12C3DDB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4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4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61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B57CA6-6D5E-4E11-AD6B-B5417ACA0A32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5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5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9779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5290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95925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8139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FE1B2D-07F3-499D-9B85-08002EEE54CB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18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9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9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24533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00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E52045-57BA-4681-B080-A72A34E7F599}" type="slidenum">
              <a:rPr lang="de-DE"/>
              <a:pPr/>
              <a:t>2</a:t>
            </a:fld>
            <a:endParaRPr lang="de-DE"/>
          </a:p>
        </p:txBody>
      </p:sp>
      <p:sp>
        <p:nvSpPr>
          <p:cNvPr id="47923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792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78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D0616EB-C823-4719-AC60-1E9A01BCEA34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6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6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5451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34475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C91F46-67A2-4F50-BC16-FE131C3E178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8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8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8520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68201D-C911-4012-9DD8-43E7A284D292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81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81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3790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23A066-B1CF-4DC4-A7A9-D6EE4AB30EB8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80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80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811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E041A3-935E-4547-BFC8-42EC311BE9EB}" type="slidenum">
              <a:rPr lang="de-DE"/>
              <a:pPr/>
              <a:t>26</a:t>
            </a:fld>
            <a:endParaRPr lang="de-DE"/>
          </a:p>
        </p:txBody>
      </p:sp>
      <p:sp>
        <p:nvSpPr>
          <p:cNvPr id="48742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74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6781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223B00-B333-47C3-8628-9022D13D7F02}" type="slidenum">
              <a:rPr lang="de-DE"/>
              <a:pPr/>
              <a:t>27</a:t>
            </a:fld>
            <a:endParaRPr lang="de-DE"/>
          </a:p>
        </p:txBody>
      </p:sp>
      <p:sp>
        <p:nvSpPr>
          <p:cNvPr id="48947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947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36181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9139B9-EBBB-4FD7-9E6A-D792144CFDCA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28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2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2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4814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794984-4538-4862-B949-D8817848F90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29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3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3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265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72071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37C616-BD52-49BA-B1BF-8A8B2D075DBB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30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6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6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6567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1575C7-254A-4E97-98EC-CFDC4EE472B3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7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7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1920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FE689E-BF72-4A8C-B8F6-C3A8F960CBF5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8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8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3815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00AD6E-65F9-4309-9C0C-9ED38E9DA83C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8385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61AB3E-DD77-44D9-AC97-2928F5F87C62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0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4579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EB884-CAFA-4896-A5C0-9B0ED68CD25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1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1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55363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9DE523-4DDA-40D6-A56B-428D0E04655E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2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2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7483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F0B7FD-EAB7-41D6-9601-A77E8113FF78}" type="slidenum">
              <a:rPr lang="de-DE"/>
              <a:pPr/>
              <a:t>37</a:t>
            </a:fld>
            <a:endParaRPr lang="de-DE"/>
          </a:p>
        </p:txBody>
      </p:sp>
      <p:sp>
        <p:nvSpPr>
          <p:cNvPr id="49152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9152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67571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B53AC3-F79C-4526-A9B2-B64A4DED83AC}" type="slidenum">
              <a:rPr lang="de-DE"/>
              <a:pPr/>
              <a:t>38</a:t>
            </a:fld>
            <a:endParaRPr lang="de-DE"/>
          </a:p>
        </p:txBody>
      </p:sp>
      <p:sp>
        <p:nvSpPr>
          <p:cNvPr id="49357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9357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74189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9D37A7D-E720-4A45-9D64-0A7ACBBC781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39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3827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22B2BB9-1ADA-498A-BFE4-0490C2CA987E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39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382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382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520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39622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625151-3D25-46E5-8C05-3F39028BCDDC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40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485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C4F38AA-52C0-4EBE-B07A-1615AFCDD3F3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40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485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48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8075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884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8217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5937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298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877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1719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ervice.destatis.de/inflationsrechner/EN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stats/macroeconomic_and_sectoral/hicp/html/index.en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ChangeArrowheads="1"/>
          </p:cNvSpPr>
          <p:nvPr/>
        </p:nvSpPr>
        <p:spPr bwMode="auto">
          <a:xfrm>
            <a:off x="2523466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Magic Square</a:t>
            </a:r>
          </a:p>
        </p:txBody>
      </p:sp>
      <p:sp>
        <p:nvSpPr>
          <p:cNvPr id="472067" name="Rectangle 3"/>
          <p:cNvSpPr>
            <a:spLocks noChangeArrowheads="1"/>
          </p:cNvSpPr>
          <p:nvPr/>
        </p:nvSpPr>
        <p:spPr bwMode="auto">
          <a:xfrm>
            <a:off x="1923391" y="2420938"/>
            <a:ext cx="4248150" cy="2120900"/>
          </a:xfrm>
          <a:prstGeom prst="rect">
            <a:avLst/>
          </a:prstGeom>
          <a:noFill/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194603" y="5084763"/>
            <a:ext cx="25526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Price level stability</a:t>
            </a:r>
            <a:endParaRPr lang="de-DE" dirty="0"/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4947578" y="5084763"/>
            <a:ext cx="3416618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High level of employment</a:t>
            </a:r>
            <a:endParaRPr lang="de-DE" dirty="0"/>
          </a:p>
        </p:txBody>
      </p:sp>
      <p:sp>
        <p:nvSpPr>
          <p:cNvPr id="472070" name="Text Box 6"/>
          <p:cNvSpPr txBox="1">
            <a:spLocks noChangeArrowheads="1"/>
          </p:cNvSpPr>
          <p:nvPr/>
        </p:nvSpPr>
        <p:spPr bwMode="auto">
          <a:xfrm>
            <a:off x="194604" y="1268413"/>
            <a:ext cx="317996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Steady and appropriate economic growth</a:t>
            </a:r>
            <a:endParaRPr lang="de-DE" dirty="0"/>
          </a:p>
        </p:txBody>
      </p:sp>
      <p:sp>
        <p:nvSpPr>
          <p:cNvPr id="472071" name="Text Box 7"/>
          <p:cNvSpPr txBox="1">
            <a:spLocks noChangeArrowheads="1"/>
          </p:cNvSpPr>
          <p:nvPr/>
        </p:nvSpPr>
        <p:spPr bwMode="auto">
          <a:xfrm>
            <a:off x="5306354" y="1268413"/>
            <a:ext cx="2236808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External balance</a:t>
            </a:r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CE5DD57-58D6-4708-8157-A6FD6CDAEDF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972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/>
      <p:bldP spid="472069" grpId="0"/>
      <p:bldP spid="472070" grpId="0"/>
      <p:bldP spid="47207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/>
              <a:t>Nominale GDP/real GDP/GDP-Deflator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6451" y="1151352"/>
            <a:ext cx="8603154" cy="343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The realtive change of nominal GDP represents changes in prices and quantities.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The realtive change of real GDP represents changes in quantities and therefore counts for the change of economic performance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With the realtive change of the GDP-Deflator we can correct nominal growth in order to obtain real growth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8C88DCD-6317-4224-9BDF-37D640B1ECA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625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ChangeArrowheads="1"/>
          </p:cNvSpPr>
          <p:nvPr/>
        </p:nvSpPr>
        <p:spPr bwMode="auto">
          <a:xfrm>
            <a:off x="0" y="0"/>
            <a:ext cx="12192000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no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 b="1"/>
              <a:t>Difference of economic growth measured via real GDP and real GDP per capita (Germany)</a:t>
            </a:r>
            <a:endParaRPr lang="de-DE" sz="2000" b="1" dirty="0"/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1558925" y="6021389"/>
            <a:ext cx="13580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 err="1"/>
              <a:t>Destatis</a:t>
            </a:r>
            <a:endParaRPr lang="de-DE" sz="14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A9827BA-1BA3-43F2-B4A2-8001A9B60E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5DA1293-7030-9C1E-117D-E142DACDE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0000"/>
            <a:ext cx="7431193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26957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ChangeArrowheads="1"/>
          </p:cNvSpPr>
          <p:nvPr/>
        </p:nvSpPr>
        <p:spPr bwMode="auto">
          <a:xfrm>
            <a:off x="3485833" y="25306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Price level stability </a:t>
            </a:r>
            <a:endParaRPr lang="de-DE" sz="2400" b="1" dirty="0"/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253695" y="792231"/>
            <a:ext cx="8501344" cy="47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r>
              <a:rPr lang="de-DE">
                <a:solidFill>
                  <a:schemeClr val="tx1"/>
                </a:solidFill>
              </a:rPr>
              <a:t>Price level stability is in general calculated via the consumer price index (</a:t>
            </a:r>
            <a:r>
              <a:rPr lang="de-DE" dirty="0">
                <a:solidFill>
                  <a:schemeClr val="tx1"/>
                </a:solidFill>
              </a:rPr>
              <a:t>C</a:t>
            </a:r>
            <a:r>
              <a:rPr lang="de-DE">
                <a:solidFill>
                  <a:schemeClr val="tx1"/>
                </a:solidFill>
              </a:rPr>
              <a:t>PI) or in the Eurozone the harmonized consumer price index (HCPI</a:t>
            </a:r>
            <a:r>
              <a:rPr lang="de-DE" dirty="0">
                <a:solidFill>
                  <a:schemeClr val="tx1"/>
                </a:solidFill>
              </a:rPr>
              <a:t>).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u="sng">
                <a:solidFill>
                  <a:schemeClr val="tx1"/>
                </a:solidFill>
              </a:rPr>
              <a:t>Definition of price level stability of the European central bank:</a:t>
            </a:r>
            <a:endParaRPr lang="de-DE" u="sng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	</a:t>
            </a:r>
            <a:r>
              <a:rPr lang="de-DE" sz="2200">
                <a:solidFill>
                  <a:schemeClr val="tx1"/>
                </a:solidFill>
              </a:rPr>
              <a:t>	</a:t>
            </a:r>
            <a:r>
              <a:rPr lang="en-US" sz="2200">
                <a:solidFill>
                  <a:schemeClr val="tx1"/>
                </a:solidFill>
              </a:rPr>
              <a:t>The ECB’s Governing Council considers that price stability is best maintained by aiming for 2% inflation over the medium term. Inflation is measured by the Harmonised Index of Consumer Prices (HICP). The Governing Council’s commitment to the 2% target is symmetric. This means that we consider negative and positive deviations from the target to be equally undesirable.</a:t>
            </a:r>
            <a:r>
              <a:rPr lang="de-DE" sz="2000">
                <a:solidFill>
                  <a:schemeClr val="tx1"/>
                </a:solidFill>
              </a:rPr>
              <a:t>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C785182-46B0-41A6-A5E5-0BA0067E40B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73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Why price level stabiliy?</a:t>
            </a:r>
          </a:p>
        </p:txBody>
      </p:sp>
      <p:sp>
        <p:nvSpPr>
          <p:cNvPr id="143364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43365" name="Text Box 4"/>
          <p:cNvSpPr txBox="1">
            <a:spLocks noChangeArrowheads="1"/>
          </p:cNvSpPr>
          <p:nvPr/>
        </p:nvSpPr>
        <p:spPr bwMode="auto">
          <a:xfrm>
            <a:off x="723900" y="880035"/>
            <a:ext cx="9144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400" b="1" u="sng"/>
              <a:t>reasons:</a:t>
            </a:r>
            <a:endParaRPr lang="de-DE" sz="2400" b="1" u="sng" dirty="0"/>
          </a:p>
          <a:p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In a market economy price give the signal of scarcity of goods and services, therefore the overall price level should not to be to volatile.</a:t>
            </a:r>
            <a:endParaRPr lang="de-DE" sz="2400" dirty="0"/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preservation of the value of money over time</a:t>
            </a:r>
            <a:endParaRPr lang="de-DE" sz="2400" dirty="0"/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Avoiding transaction cost because of new price declarations (menue costs)</a:t>
            </a:r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Injustice in the creditor-debtor relationship</a:t>
            </a:r>
            <a:endParaRPr lang="de-DE" sz="2400" dirty="0"/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Stable decisions between consumption and saving</a:t>
            </a:r>
            <a:endParaRPr lang="de-DE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A46589A-AA2D-4B42-AE43-09B6D8A1C49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7392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Measuring the value of money</a:t>
            </a:r>
          </a:p>
        </p:txBody>
      </p:sp>
      <p:sp>
        <p:nvSpPr>
          <p:cNvPr id="144388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44389" name="Text Box 4"/>
          <p:cNvSpPr txBox="1">
            <a:spLocks noChangeArrowheads="1"/>
          </p:cNvSpPr>
          <p:nvPr/>
        </p:nvSpPr>
        <p:spPr bwMode="auto">
          <a:xfrm>
            <a:off x="1524000" y="1384301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400"/>
              <a:t>In order to determine the puchasing power of money we cannot only look at single prices. Therefore we calculate an average of many prices.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>
                <a:cs typeface="Times New Roman" pitchFamily="18" charset="0"/>
              </a:rPr>
              <a:t>→</a:t>
            </a:r>
            <a:r>
              <a:rPr lang="de-DE" sz="2400">
                <a:cs typeface="Times New Roman" pitchFamily="18" charset="0"/>
              </a:rPr>
              <a:t>	The value of money is measured in a price index. This price 	index is base on representative choice of a basket of single goods.</a:t>
            </a:r>
            <a:endParaRPr lang="de-DE" sz="2400" dirty="0"/>
          </a:p>
          <a:p>
            <a:endParaRPr lang="de-DE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87EBB99-EE8E-4157-A55B-CE03CA8D89B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935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Calculating Inflation</a:t>
            </a:r>
            <a:endParaRPr lang="de-DE" sz="3266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6684" y="827688"/>
            <a:ext cx="9299475" cy="178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Font typeface="+mj-lt"/>
              <a:buAutoNum type="arabicPeriod"/>
            </a:pPr>
            <a:r>
              <a:rPr lang="de-DE" altLang="de-DE" sz="2540">
                <a:solidFill>
                  <a:srgbClr val="000000"/>
                </a:solidFill>
              </a:rPr>
              <a:t>Choice of the basket of single goods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Determine the relevant goods and services, a representative household is consuming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Weighting the goods due to their significanse in the consumption plan of the representative household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466618" indent="-466618" eaLnBrk="1" hangingPunct="1">
              <a:buClrTx/>
              <a:buFont typeface="+mj-lt"/>
              <a:buAutoNum type="arabicPeriod"/>
            </a:pP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6265" y="2811124"/>
            <a:ext cx="8603154" cy="1925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Font typeface="+mj-lt"/>
              <a:buAutoNum type="arabicPeriod"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514350" indent="-514350" eaLnBrk="1" hangingPunct="1">
              <a:buClrTx/>
              <a:buFont typeface="+mj-lt"/>
              <a:buAutoNum type="arabicPeriod" startAt="2"/>
            </a:pPr>
            <a:r>
              <a:rPr lang="de-DE" altLang="de-DE" sz="2540">
                <a:solidFill>
                  <a:srgbClr val="000000"/>
                </a:solidFill>
              </a:rPr>
              <a:t>Dertermine the prices: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Looking up the prices of the goods in the chosen basket for a given time t.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6265" y="4597842"/>
            <a:ext cx="8603154" cy="2131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66618" indent="-466618" eaLnBrk="1" hangingPunct="1">
              <a:buClrTx/>
              <a:buFont typeface="+mj-lt"/>
              <a:buAutoNum type="arabicPeriod" startAt="3"/>
            </a:pPr>
            <a:r>
              <a:rPr lang="de-DE" altLang="de-DE" sz="2540">
                <a:solidFill>
                  <a:srgbClr val="000000"/>
                </a:solidFill>
              </a:rPr>
              <a:t>Value of the basket: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29544" lvl="1" indent="-414772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Multiply the determined prices with the chosen weight.  Summing up give the Value of the basket for the given time t.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1776A83-F044-46FF-9C71-19A4CA163E9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80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Calculating Inflation</a:t>
            </a:r>
            <a:endParaRPr lang="de-DE" sz="3266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75035" y="1126223"/>
            <a:ext cx="8937326" cy="29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AutoNum type="arabicPeriod" startAt="4"/>
            </a:pPr>
            <a:r>
              <a:rPr lang="de-DE" altLang="de-DE" sz="2540">
                <a:solidFill>
                  <a:srgbClr val="000000"/>
                </a:solidFill>
              </a:rPr>
              <a:t>Choose a base year t</a:t>
            </a:r>
            <a:r>
              <a:rPr lang="de-DE" altLang="de-DE" sz="2540" baseline="-25000">
                <a:solidFill>
                  <a:srgbClr val="000000"/>
                </a:solidFill>
              </a:rPr>
              <a:t>0</a:t>
            </a:r>
            <a:r>
              <a:rPr lang="de-DE" altLang="de-DE" sz="2540">
                <a:solidFill>
                  <a:srgbClr val="000000"/>
                </a:solidFill>
              </a:rPr>
              <a:t> 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The Price-Index of  the base year t</a:t>
            </a:r>
            <a:r>
              <a:rPr lang="de-DE" altLang="de-DE" sz="2540" baseline="-25000">
                <a:solidFill>
                  <a:srgbClr val="000000"/>
                </a:solidFill>
              </a:rPr>
              <a:t>0 </a:t>
            </a:r>
            <a:r>
              <a:rPr lang="de-DE" altLang="de-DE" sz="2540">
                <a:solidFill>
                  <a:srgbClr val="000000"/>
                </a:solidFill>
              </a:rPr>
              <a:t>is set to 100.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Index of time t is calculated as value of the basket at time t divided by the value of the basket in t</a:t>
            </a:r>
            <a:r>
              <a:rPr lang="de-DE" altLang="de-DE" sz="2540" baseline="-25000">
                <a:solidFill>
                  <a:srgbClr val="000000"/>
                </a:solidFill>
              </a:rPr>
              <a:t>0</a:t>
            </a:r>
            <a:r>
              <a:rPr lang="de-DE" altLang="de-DE" sz="2540">
                <a:solidFill>
                  <a:srgbClr val="000000"/>
                </a:solidFill>
              </a:rPr>
              <a:t> multiplied by 100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3663" y="3742574"/>
            <a:ext cx="8603154" cy="211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Font typeface="Symbol" panose="05050102010706020507" pitchFamily="18" charset="2"/>
              <a:buChar char="-"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66618" indent="-466618" eaLnBrk="1" hangingPunct="1">
              <a:buClrTx/>
              <a:buFont typeface="+mj-lt"/>
              <a:buAutoNum type="arabicPeriod" startAt="5"/>
            </a:pPr>
            <a:r>
              <a:rPr lang="de-DE" altLang="de-DE" sz="2540">
                <a:solidFill>
                  <a:srgbClr val="000000"/>
                </a:solidFill>
              </a:rPr>
              <a:t>Calculating inflation: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Inflation equals the rate of change of the Price-Index.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76EFB7D-061F-48B6-A0EA-7D5AD98D9EC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32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38115" y="0"/>
            <a:ext cx="882732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Harmonized Indices of consumer Prices (HICP)</a:t>
            </a:r>
            <a:endParaRPr lang="de-DE" sz="3266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23409" y="719556"/>
                <a:ext cx="8937326" cy="4360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81646" tIns="42456" rIns="81646" bIns="42456">
                <a:noAutofit/>
              </a:bodyPr>
              <a:lstStyle>
                <a:lvl1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buClrTx/>
                </a:pPr>
                <a:r>
                  <a:rPr lang="en-US" altLang="de-DE" sz="2540">
                    <a:solidFill>
                      <a:srgbClr val="000000"/>
                    </a:solidFill>
                  </a:rPr>
                  <a:t>Definition Eurostat:</a:t>
                </a:r>
              </a:p>
              <a:p>
                <a:pPr eaLnBrk="1" hangingPunct="1">
                  <a:buClrTx/>
                </a:pPr>
                <a:r>
                  <a:rPr lang="en-US" altLang="de-DE" sz="2540">
                    <a:solidFill>
                      <a:srgbClr val="000000"/>
                    </a:solidFill>
                  </a:rPr>
                  <a:t>The Harmonised Indices of Consumer Prices (HICP) measure the changes over time in the prices of consumer goods and services acquired by households. They give a comparable measure of inflation as they are calculated according to harmonised definitions. Data is available on a monthly and annual basis, broken down by detailed consumption categories.</a:t>
                </a:r>
              </a:p>
              <a:p>
                <a:pPr eaLnBrk="1" hangingPunct="1">
                  <a:buClrTx/>
                </a:pP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14:m>
                  <m:oMath xmlns:m="http://schemas.openxmlformats.org/officeDocument/2006/math">
                    <m:r>
                      <a:rPr lang="de-DE" altLang="de-DE" sz="254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𝐻𝐼𝐶𝑃</m:t>
                    </m:r>
                    <m:r>
                      <a:rPr lang="de-DE" altLang="de-DE" sz="254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de-DE" altLang="de-DE" sz="254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altLang="de-DE" sz="254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de-DE" altLang="de-DE" sz="2540" dirty="0">
                    <a:solidFill>
                      <a:srgbClr val="000000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altLang="de-DE" sz="2540">
                    <a:solidFill>
                      <a:srgbClr val="000000"/>
                    </a:solidFill>
                  </a:rPr>
                  <a:t>: Weight of i-th good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:r>
                  <a:rPr lang="de-DE" altLang="de-DE" sz="2540" dirty="0">
                    <a:solidFill>
                      <a:srgbClr val="000000"/>
                    </a:solidFill>
                  </a:rPr>
                  <a:t>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de-DE" sz="254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altLang="de-DE" sz="2540">
                    <a:solidFill>
                      <a:srgbClr val="000000"/>
                    </a:solidFill>
                  </a:rPr>
                  <a:t>: Price of i-th good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409" y="719556"/>
                <a:ext cx="8937326" cy="4360177"/>
              </a:xfrm>
              <a:prstGeom prst="rect">
                <a:avLst/>
              </a:prstGeom>
              <a:blipFill>
                <a:blip r:embed="rId3"/>
                <a:stretch>
                  <a:fillRect l="-1296" t="-1399" r="-19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2565" y="5856930"/>
            <a:ext cx="7840279" cy="55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  <a:hlinkClick r:id="rId4"/>
              </a:rPr>
              <a:t>A personal inflation calculator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816EF6D-9778-4799-B681-BF201C230D0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00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2"/>
          <p:cNvSpPr>
            <a:spLocks noChangeArrowheads="1"/>
          </p:cNvSpPr>
          <p:nvPr/>
        </p:nvSpPr>
        <p:spPr bwMode="auto">
          <a:xfrm>
            <a:off x="3143251" y="182298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Weight scheme of the HCPI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8484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02262" y="4226929"/>
            <a:ext cx="7424057" cy="65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1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400">
                <a:solidFill>
                  <a:srgbClr val="000000"/>
                </a:solidFill>
                <a:hlinkClick r:id="rId3"/>
              </a:rPr>
              <a:t>https://www.ecb.europa.eu/stats/macroeconomic_and_sectoral/hicp/html/index.en.html</a:t>
            </a:r>
            <a:endParaRPr lang="de-DE" altLang="de-DE" sz="140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40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5D8F276-50C6-465F-817C-0770CCC16DD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5CAC016-3E9A-A39E-7A8E-A74E716ACD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355" y="933059"/>
            <a:ext cx="6864703" cy="318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100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Inflation</a:t>
            </a:r>
            <a:endParaRPr lang="de-DE" sz="3266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88505" y="1964379"/>
                <a:ext cx="8603154" cy="25760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81646" tIns="42456" rIns="81646" bIns="42456">
                <a:noAutofit/>
              </a:bodyPr>
              <a:lstStyle>
                <a:lvl1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buClrTx/>
                </a:pPr>
                <a:r>
                  <a:rPr lang="de-DE" altLang="de-DE" sz="2540">
                    <a:solidFill>
                      <a:srgbClr val="000000"/>
                    </a:solidFill>
                  </a:rPr>
                  <a:t>The inflation rate is the relative change of CPI with respect to the previous year. :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altLang="de-DE" sz="2540" b="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Inflation</m:t>
                    </m:r>
                    <m:d>
                      <m:dPr>
                        <m:ctrlPr>
                          <a:rPr lang="de-DE" altLang="de-DE" sz="254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altLang="de-DE" sz="254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𝑃𝐼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)−</m:t>
                        </m:r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𝑃𝐼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−1) </m:t>
                        </m:r>
                      </m:num>
                      <m:den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𝑃𝐼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de-DE" altLang="de-DE" sz="2540" dirty="0">
                    <a:solidFill>
                      <a:srgbClr val="000000"/>
                    </a:solidFill>
                  </a:rPr>
                  <a:t> 		t</a:t>
                </a:r>
                <a:r>
                  <a:rPr lang="de-DE" altLang="de-DE" sz="2540">
                    <a:solidFill>
                      <a:srgbClr val="000000"/>
                    </a:solidFill>
                  </a:rPr>
                  <a:t>: time index 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8505" y="1964379"/>
                <a:ext cx="8603154" cy="2576092"/>
              </a:xfrm>
              <a:prstGeom prst="rect">
                <a:avLst/>
              </a:prstGeom>
              <a:blipFill>
                <a:blip r:embed="rId3"/>
                <a:stretch>
                  <a:fillRect l="-1347" t="-2364" r="-13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7968BB03-7437-4301-9973-364D08D1737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43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ChangeArrowheads="1"/>
          </p:cNvSpPr>
          <p:nvPr/>
        </p:nvSpPr>
        <p:spPr bwMode="auto">
          <a:xfrm>
            <a:off x="2089881" y="48046"/>
            <a:ext cx="730834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 b="1"/>
              <a:t>Steady and appropriate economic growth</a:t>
            </a:r>
            <a:endParaRPr lang="en-US" sz="2400" b="1" dirty="0"/>
          </a:p>
        </p:txBody>
      </p:sp>
      <p:sp>
        <p:nvSpPr>
          <p:cNvPr id="478211" name="Text Box 3"/>
          <p:cNvSpPr txBox="1">
            <a:spLocks noChangeArrowheads="1"/>
          </p:cNvSpPr>
          <p:nvPr/>
        </p:nvSpPr>
        <p:spPr bwMode="auto">
          <a:xfrm>
            <a:off x="552202" y="290319"/>
            <a:ext cx="11639798" cy="3172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r>
              <a:rPr lang="de-DE" sz="2000" u="sng">
                <a:solidFill>
                  <a:schemeClr val="tx1"/>
                </a:solidFill>
              </a:rPr>
              <a:t>Indicators</a:t>
            </a:r>
            <a:endParaRPr lang="de-DE" sz="2000" u="sng" dirty="0">
              <a:solidFill>
                <a:schemeClr val="tx1"/>
              </a:solidFill>
            </a:endParaRPr>
          </a:p>
          <a:p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</a:rPr>
              <a:t>Growth of </a:t>
            </a:r>
            <a:r>
              <a:rPr lang="de-DE" sz="2000" b="1">
                <a:solidFill>
                  <a:schemeClr val="tx1"/>
                </a:solidFill>
              </a:rPr>
              <a:t>real</a:t>
            </a:r>
            <a:r>
              <a:rPr lang="de-DE" sz="2000">
                <a:solidFill>
                  <a:schemeClr val="tx1"/>
                </a:solidFill>
              </a:rPr>
              <a:t> GDP</a:t>
            </a: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de-DE" sz="2000" dirty="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→	change of overall economic performance, not including singular changes in prices (price adjusted GDP)</a:t>
            </a: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</a:rPr>
              <a:t>Growth of </a:t>
            </a:r>
            <a:r>
              <a:rPr lang="de-DE" sz="2000" b="1">
                <a:solidFill>
                  <a:schemeClr val="tx1"/>
                </a:solidFill>
              </a:rPr>
              <a:t>real</a:t>
            </a:r>
            <a:r>
              <a:rPr lang="de-DE" sz="2000">
                <a:solidFill>
                  <a:schemeClr val="tx1"/>
                </a:solidFill>
              </a:rPr>
              <a:t> GDP per capita</a:t>
            </a: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de-DE" sz="2000" dirty="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→	since in general new inhabitants will increase GDP, we also to adjust for population growth</a:t>
            </a:r>
            <a:endParaRPr lang="de-DE" sz="2000" dirty="0">
              <a:solidFill>
                <a:schemeClr val="tx1"/>
              </a:solidFill>
            </a:endParaRPr>
          </a:p>
          <a:p>
            <a:endParaRPr lang="de-DE" sz="2000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  <a:cs typeface="Times New Roman" pitchFamily="18" charset="0"/>
              </a:rPr>
              <a:t>→	</a:t>
            </a:r>
            <a:r>
              <a:rPr lang="de-DE" sz="2000">
                <a:solidFill>
                  <a:schemeClr val="tx1"/>
                </a:solidFill>
              </a:rPr>
              <a:t>In developed countries an growth rate of GDP of roughly </a:t>
            </a:r>
            <a:r>
              <a:rPr lang="de-DE" sz="2000" dirty="0">
                <a:solidFill>
                  <a:schemeClr val="tx1"/>
                </a:solidFill>
              </a:rPr>
              <a:t>1%-3</a:t>
            </a:r>
            <a:r>
              <a:rPr lang="de-DE" sz="2000">
                <a:solidFill>
                  <a:schemeClr val="tx1"/>
                </a:solidFill>
              </a:rPr>
              <a:t>% p.a. is claimed to be appropriate on average, without high volatily around this traget growth rate.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8650" y="6531017"/>
            <a:ext cx="2313063" cy="2372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IMF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E26D9F9-CEC4-4F93-ACE7-A6F04CEC94E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0D38A8D-276F-7FD5-A137-CFB588C626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" y="4313448"/>
            <a:ext cx="4882531" cy="225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0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0420647" y="0"/>
            <a:ext cx="1771353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 dirty="0"/>
              <a:t>Beispiel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600642"/>
              </p:ext>
            </p:extLst>
          </p:nvPr>
        </p:nvGraphicFramePr>
        <p:xfrm>
          <a:off x="668338" y="958203"/>
          <a:ext cx="10675937" cy="407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102313" imgH="2330538" progId="Excel.Sheet.12">
                  <p:embed/>
                </p:oleObj>
              </mc:Choice>
              <mc:Fallback>
                <p:oleObj name="Worksheet" r:id="rId3" imgW="6102313" imgH="2330538" progId="Excel.Sheet.12">
                  <p:embed/>
                  <p:pic>
                    <p:nvPicPr>
                      <p:cNvPr id="2" name="Objek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8338" y="958203"/>
                        <a:ext cx="10675937" cy="4078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>
            <a:extLst>
              <a:ext uri="{FF2B5EF4-FFF2-40B4-BE49-F238E27FC236}">
                <a16:creationId xmlns:a16="http://schemas.microsoft.com/office/drawing/2014/main" id="{1435915A-4340-428F-BD2D-5B937473C4F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45B1398-8D27-46AE-83F5-0DF1ED6E0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44" y="52791"/>
            <a:ext cx="9588905" cy="639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Calcuate the price index 2017 </a:t>
            </a:r>
            <a:r>
              <a:rPr lang="de-DE" altLang="de-DE" sz="1800" dirty="0">
                <a:solidFill>
                  <a:srgbClr val="000000"/>
                </a:solidFill>
              </a:rPr>
              <a:t>– 2019 (2017=100)</a:t>
            </a:r>
          </a:p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Inflation rates </a:t>
            </a:r>
            <a:r>
              <a:rPr lang="de-DE" altLang="de-DE" sz="1800" dirty="0">
                <a:solidFill>
                  <a:srgbClr val="000000"/>
                </a:solidFill>
              </a:rPr>
              <a:t>2018 und 2019</a:t>
            </a:r>
            <a:r>
              <a:rPr lang="de-DE" altLang="de-DE" sz="1800">
                <a:solidFill>
                  <a:srgbClr val="000000"/>
                </a:solidFill>
              </a:rPr>
              <a:t>, and the average inflation 2018 </a:t>
            </a:r>
            <a:r>
              <a:rPr lang="de-DE" altLang="de-DE" sz="1800" dirty="0">
                <a:solidFill>
                  <a:srgbClr val="000000"/>
                </a:solidFill>
              </a:rPr>
              <a:t>– 2019.</a:t>
            </a:r>
          </a:p>
        </p:txBody>
      </p:sp>
    </p:spTree>
    <p:extLst>
      <p:ext uri="{BB962C8B-B14F-4D97-AF65-F5344CB8AC3E}">
        <p14:creationId xmlns:p14="http://schemas.microsoft.com/office/powerpoint/2010/main" val="109895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Different Preisindices</a:t>
            </a:r>
          </a:p>
        </p:txBody>
      </p:sp>
      <p:sp>
        <p:nvSpPr>
          <p:cNvPr id="145412" name="Text Box 3"/>
          <p:cNvSpPr txBox="1">
            <a:spLocks noChangeArrowheads="1"/>
          </p:cNvSpPr>
          <p:nvPr/>
        </p:nvSpPr>
        <p:spPr bwMode="auto">
          <a:xfrm>
            <a:off x="1908176" y="1223963"/>
            <a:ext cx="8456613" cy="558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13" name="Text Box 4"/>
          <p:cNvSpPr txBox="1">
            <a:spLocks noChangeArrowheads="1"/>
          </p:cNvSpPr>
          <p:nvPr/>
        </p:nvSpPr>
        <p:spPr bwMode="auto">
          <a:xfrm>
            <a:off x="87607" y="637013"/>
            <a:ext cx="1216644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/>
              <a:t>Consumer price index → general inflation, relevant for private consumption</a:t>
            </a:r>
            <a:endParaRPr lang="de-DE" dirty="0"/>
          </a:p>
          <a:p>
            <a:endParaRPr lang="de-DE" dirty="0"/>
          </a:p>
          <a:p>
            <a:r>
              <a:rPr lang="de-DE"/>
              <a:t>GDP-Deflator </a:t>
            </a:r>
            <a:r>
              <a:rPr lang="de-DE" dirty="0"/>
              <a:t>→ </a:t>
            </a:r>
            <a:r>
              <a:rPr lang="de-DE"/>
              <a:t>Index for the whole economy, scope of distirbution in wage negotiations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/>
              <a:t>Export- and Import prices </a:t>
            </a:r>
            <a:r>
              <a:rPr lang="de-DE" dirty="0"/>
              <a:t>→ </a:t>
            </a:r>
            <a:r>
              <a:rPr lang="de-DE"/>
              <a:t>Indices for international trade (relevant for „imported“ inflation)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/>
              <a:t>Wolesale price index→ Whole sale trade is some kind of an early indicator for inflation based on CPI.</a:t>
            </a:r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D6EE8D7-AD6E-48BC-BFE2-C04CFF322D0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17836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 dirty="0"/>
              <a:t>C</a:t>
            </a:r>
            <a:r>
              <a:rPr lang="de-DE" sz="3266" b="1"/>
              <a:t>PI und GDP-Deflator</a:t>
            </a:r>
            <a:endParaRPr lang="de-DE" sz="3266" b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58208" y="4272839"/>
            <a:ext cx="1135312" cy="314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1089">
                <a:solidFill>
                  <a:srgbClr val="000000"/>
                </a:solidFill>
              </a:rPr>
              <a:t>Source: </a:t>
            </a:r>
            <a:r>
              <a:rPr lang="de-DE" altLang="de-DE" sz="1089" dirty="0" err="1">
                <a:solidFill>
                  <a:srgbClr val="000000"/>
                </a:solidFill>
              </a:rPr>
              <a:t>Destatis</a:t>
            </a:r>
            <a:r>
              <a:rPr lang="de-DE" altLang="de-DE" sz="1089" dirty="0">
                <a:solidFill>
                  <a:srgbClr val="000000"/>
                </a:solidFill>
              </a:rPr>
              <a:t>,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FE317181-24FD-4072-85CE-71C8B9ADF83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18A99B4-0B59-6F99-B186-F273540EFA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0000"/>
            <a:ext cx="576159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44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2"/>
          <p:cNvSpPr>
            <a:spLocks noChangeArrowheads="1"/>
          </p:cNvSpPr>
          <p:nvPr/>
        </p:nvSpPr>
        <p:spPr bwMode="auto">
          <a:xfrm>
            <a:off x="4392613" y="97743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Inflation Germany</a:t>
            </a:r>
          </a:p>
        </p:txBody>
      </p:sp>
      <p:sp>
        <p:nvSpPr>
          <p:cNvPr id="147460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47462" name="Text Box 5"/>
          <p:cNvSpPr txBox="1">
            <a:spLocks noChangeArrowheads="1"/>
          </p:cNvSpPr>
          <p:nvPr/>
        </p:nvSpPr>
        <p:spPr bwMode="auto">
          <a:xfrm>
            <a:off x="5205051" y="4334585"/>
            <a:ext cx="14029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Destatis</a:t>
            </a:r>
            <a:endParaRPr lang="de-DE" sz="14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2E19168-D8B8-4BA7-AE2B-CEE329AA2D0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23AB602-4259-88DD-C689-565FDD4B4F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0000"/>
            <a:ext cx="6045201" cy="350621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664F4C1-6023-69EA-A54B-8001656DEE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5201" y="673369"/>
            <a:ext cx="5558970" cy="3341296"/>
          </a:xfrm>
          <a:prstGeom prst="rect">
            <a:avLst/>
          </a:prstGeom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9AEF68A6-255E-DB22-EEDC-5EBB2F56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7" y="342374"/>
            <a:ext cx="6556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Yearly</a:t>
            </a:r>
            <a:endParaRPr lang="de-DE" sz="140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96FB6B54-5B4B-BD28-9FD1-6EF2BF51E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871" y="266117"/>
            <a:ext cx="105830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Monthy p.a.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12039166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2"/>
          <p:cNvSpPr>
            <a:spLocks noChangeArrowheads="1"/>
          </p:cNvSpPr>
          <p:nvPr/>
        </p:nvSpPr>
        <p:spPr bwMode="auto">
          <a:xfrm>
            <a:off x="0" y="188531"/>
            <a:ext cx="12089791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200" b="1">
                <a:solidFill>
                  <a:srgbClr val="000000"/>
                </a:solidFill>
                <a:latin typeface="Sparkasse Rg" pitchFamily="34" charset="0"/>
              </a:rPr>
              <a:t>HCPI and the Energy component (Germany)</a:t>
            </a:r>
            <a:endParaRPr lang="de-DE" sz="2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50533" name="Text Box 4"/>
          <p:cNvSpPr txBox="1">
            <a:spLocks noChangeArrowheads="1"/>
          </p:cNvSpPr>
          <p:nvPr/>
        </p:nvSpPr>
        <p:spPr bwMode="auto">
          <a:xfrm>
            <a:off x="381189" y="5388369"/>
            <a:ext cx="13756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Eurostat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DA4D5F5-6579-4DA8-AFC5-7BDDF80B9F5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55A7FACE-9579-D950-FCB0-26A50BD46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762" y="621599"/>
            <a:ext cx="7930554" cy="476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524581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2"/>
          <p:cNvSpPr>
            <a:spLocks noChangeArrowheads="1"/>
          </p:cNvSpPr>
          <p:nvPr/>
        </p:nvSpPr>
        <p:spPr bwMode="auto">
          <a:xfrm>
            <a:off x="3341687" y="260356"/>
            <a:ext cx="653054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Energy and Inflation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9508" name="Text Box 3"/>
          <p:cNvSpPr txBox="1">
            <a:spLocks noChangeArrowheads="1"/>
          </p:cNvSpPr>
          <p:nvPr/>
        </p:nvSpPr>
        <p:spPr bwMode="auto">
          <a:xfrm>
            <a:off x="538728" y="817007"/>
            <a:ext cx="10907094" cy="1604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The weight of the energy component is roughly </a:t>
            </a:r>
            <a:r>
              <a:rPr lang="de-DE" sz="2400" dirty="0">
                <a:solidFill>
                  <a:srgbClr val="000000"/>
                </a:solidFill>
              </a:rPr>
              <a:t>10</a:t>
            </a:r>
            <a:r>
              <a:rPr lang="de-DE" sz="2400">
                <a:solidFill>
                  <a:srgbClr val="000000"/>
                </a:solidFill>
              </a:rPr>
              <a:t>% in CPI.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Calculate inflation, if energy price have rised by 40% and all other prices stayed the same.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7C27A8B-F9C5-4425-BDDB-B473C53FE20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208837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ChangeArrowheads="1"/>
          </p:cNvSpPr>
          <p:nvPr/>
        </p:nvSpPr>
        <p:spPr bwMode="auto">
          <a:xfrm>
            <a:off x="3355550" y="259565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buClrTx/>
              <a:buFontTx/>
              <a:buNone/>
            </a:pPr>
            <a:r>
              <a:rPr lang="de-DE" sz="2400" b="1"/>
              <a:t>High level of employment</a:t>
            </a:r>
            <a:endParaRPr lang="de-DE" sz="2400" b="1" dirty="0"/>
          </a:p>
        </p:txBody>
      </p:sp>
      <p:sp>
        <p:nvSpPr>
          <p:cNvPr id="486403" name="Text Box 3"/>
          <p:cNvSpPr txBox="1">
            <a:spLocks noChangeArrowheads="1"/>
          </p:cNvSpPr>
          <p:nvPr/>
        </p:nvSpPr>
        <p:spPr bwMode="auto">
          <a:xfrm>
            <a:off x="742249" y="1096099"/>
            <a:ext cx="9538010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Principal aim is to reach a state of full employment.</a:t>
            </a:r>
            <a:endParaRPr lang="de-DE" dirty="0">
              <a:solidFill>
                <a:schemeClr val="tx1"/>
              </a:solidFill>
            </a:endParaRPr>
          </a:p>
          <a:p>
            <a:pPr marL="0" indent="0"/>
            <a:r>
              <a:rPr lang="de-DE" dirty="0">
                <a:solidFill>
                  <a:schemeClr val="tx1"/>
                </a:solidFill>
              </a:rPr>
              <a:t>	</a:t>
            </a:r>
            <a:r>
              <a:rPr lang="de-DE">
                <a:solidFill>
                  <a:schemeClr val="tx1"/>
                </a:solidFill>
              </a:rPr>
              <a:t>	→ every person willing has a job.</a:t>
            </a:r>
            <a:endParaRPr lang="de-DE" dirty="0">
              <a:solidFill>
                <a:schemeClr val="tx1"/>
              </a:solidFill>
            </a:endParaRPr>
          </a:p>
          <a:p>
            <a:pPr marL="0" indent="0"/>
            <a:endParaRPr lang="de-DE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	The general variable to measure unemployment is the unemployment       	rate.</a:t>
            </a:r>
            <a:endParaRPr lang="de-DE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In Germany a level of </a:t>
            </a:r>
            <a:r>
              <a:rPr lang="de-DE" dirty="0">
                <a:solidFill>
                  <a:schemeClr val="tx1"/>
                </a:solidFill>
              </a:rPr>
              <a:t>3%-4</a:t>
            </a:r>
            <a:r>
              <a:rPr lang="de-DE">
                <a:solidFill>
                  <a:schemeClr val="tx1"/>
                </a:solidFill>
              </a:rPr>
              <a:t>% unemployment rate is considered as a state of full eployment.</a:t>
            </a:r>
            <a:r>
              <a:rPr lang="de-DE" sz="2000">
                <a:solidFill>
                  <a:schemeClr val="tx1"/>
                </a:solidFill>
              </a:rPr>
              <a:t>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442FED7-0BE4-414F-A66A-D3114D0A9FC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5615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1360448" y="215752"/>
            <a:ext cx="930011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Development of unemployment in Germany</a:t>
            </a:r>
            <a:endParaRPr lang="de-DE" b="1" dirty="0"/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568326" y="5201108"/>
            <a:ext cx="10278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BA</a:t>
            </a:r>
            <a:endParaRPr lang="de-DE" sz="14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82E1427-5C1E-45E3-91F9-9BB624F41A3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49BCBF6-48C4-AAC5-CE11-2135320725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5" y="770914"/>
            <a:ext cx="7348601" cy="427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25710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2"/>
          <p:cNvSpPr>
            <a:spLocks noChangeArrowheads="1"/>
          </p:cNvSpPr>
          <p:nvPr/>
        </p:nvSpPr>
        <p:spPr bwMode="auto">
          <a:xfrm>
            <a:off x="2467188" y="192348"/>
            <a:ext cx="734493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Unemployment definition BA</a:t>
            </a:r>
            <a:endParaRPr lang="de-DE" sz="2400" b="1" dirty="0"/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(registered unemployed people)</a:t>
            </a:r>
            <a:endParaRPr lang="de-DE" sz="2400" b="1" dirty="0"/>
          </a:p>
        </p:txBody>
      </p:sp>
      <p:sp>
        <p:nvSpPr>
          <p:cNvPr id="131076" name="Text Box 3"/>
          <p:cNvSpPr txBox="1">
            <a:spLocks noChangeArrowheads="1"/>
          </p:cNvSpPr>
          <p:nvPr/>
        </p:nvSpPr>
        <p:spPr bwMode="auto">
          <a:xfrm>
            <a:off x="0" y="1025526"/>
            <a:ext cx="9056687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200"/>
              <a:t>Age between 15 – 65 (67) years</a:t>
            </a:r>
            <a:endParaRPr lang="de-DE" sz="2200" dirty="0"/>
          </a:p>
          <a:p>
            <a:endParaRPr lang="de-DE" sz="2200" dirty="0"/>
          </a:p>
          <a:p>
            <a:r>
              <a:rPr lang="en-US" sz="2200"/>
              <a:t>Defined by the Social Code, Book III (SGB III), the unemployed include all those who are</a:t>
            </a:r>
          </a:p>
          <a:p>
            <a:endParaRPr lang="en-US" sz="2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temporarily not employed or work in a job for fewer than 15 hours per week,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seek employment subject to social insurance contributions for at least 15 hours per week,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and in the process are available for placement efforts undertaken by the employment agencies or institutions administering basic security benefits for job-seekers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and have registered there as unemployed.</a:t>
            </a:r>
            <a:endParaRPr lang="de-DE" sz="22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D4C2494-8FAB-45E6-B670-FA781755F81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88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2"/>
          <p:cNvSpPr>
            <a:spLocks noChangeArrowheads="1"/>
          </p:cNvSpPr>
          <p:nvPr/>
        </p:nvSpPr>
        <p:spPr bwMode="auto">
          <a:xfrm>
            <a:off x="2484748" y="271511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Unemployment definition ILO</a:t>
            </a:r>
          </a:p>
        </p:txBody>
      </p:sp>
      <p:sp>
        <p:nvSpPr>
          <p:cNvPr id="132100" name="Text Box 3"/>
          <p:cNvSpPr txBox="1">
            <a:spLocks noChangeArrowheads="1"/>
          </p:cNvSpPr>
          <p:nvPr/>
        </p:nvSpPr>
        <p:spPr bwMode="auto">
          <a:xfrm>
            <a:off x="742426" y="979742"/>
            <a:ext cx="972014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400"/>
              <a:t>Unemployed is any person aged between 15 and 74 years</a:t>
            </a:r>
          </a:p>
          <a:p>
            <a:pPr>
              <a:buFontTx/>
              <a:buNone/>
            </a:pPr>
            <a:endParaRPr lang="en-US" sz="24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who was not in employment, but actively sought work over the four weeks preceding the survey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and would be available for starting a job within two weeks.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In this context, it is irrelevant whether the persons concerned are registered with a government authority and receive social benefits from there</a:t>
            </a:r>
            <a:endParaRPr lang="de-DE" sz="24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EAF3F47-F0C4-450D-9924-7668FAD950E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7180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9397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800" b="1"/>
              <a:t>Nominal versus real economic growth</a:t>
            </a:r>
            <a:endParaRPr lang="de-DE" sz="28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649" y="1207972"/>
            <a:ext cx="8995797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Relative change of the nominal GDP compared to the previous period (year)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7749" y="2681586"/>
            <a:ext cx="4050110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Difference because of changes in prices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856426" y="2710432"/>
            <a:ext cx="4050110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Difference because of changes in quantity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650" y="4212892"/>
            <a:ext cx="8213674" cy="1932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400">
                <a:solidFill>
                  <a:srgbClr val="000000"/>
                </a:solidFill>
              </a:rPr>
              <a:t>In order to do not count changes in prices, the </a:t>
            </a:r>
            <a:r>
              <a:rPr lang="de-DE" altLang="de-DE" sz="2400" b="1">
                <a:solidFill>
                  <a:srgbClr val="000000"/>
                </a:solidFill>
              </a:rPr>
              <a:t>real GDP </a:t>
            </a:r>
            <a:r>
              <a:rPr lang="de-DE" altLang="de-DE" sz="2400">
                <a:solidFill>
                  <a:srgbClr val="000000"/>
                </a:solidFill>
              </a:rPr>
              <a:t>is calculated with repected to the </a:t>
            </a:r>
            <a:r>
              <a:rPr lang="de-DE" altLang="de-DE" sz="2400" b="1">
                <a:solidFill>
                  <a:srgbClr val="000000"/>
                </a:solidFill>
              </a:rPr>
              <a:t>prices of the previous year,</a:t>
            </a:r>
            <a:endParaRPr lang="de-DE" altLang="de-DE" sz="2400" b="1" dirty="0">
              <a:solidFill>
                <a:srgbClr val="000000"/>
              </a:solidFill>
            </a:endParaRPr>
          </a:p>
          <a:p>
            <a:pPr algn="ctr" eaLnBrk="1" hangingPunct="1">
              <a:buClrTx/>
            </a:pPr>
            <a:endParaRPr lang="de-DE" altLang="de-DE" sz="2400" dirty="0">
              <a:solidFill>
                <a:srgbClr val="000000"/>
              </a:solidFill>
            </a:endParaRPr>
          </a:p>
          <a:p>
            <a:pPr algn="ctr" eaLnBrk="1" hangingPunct="1">
              <a:buClrTx/>
            </a:pPr>
            <a:r>
              <a:rPr lang="de-DE" altLang="de-DE" sz="2400">
                <a:solidFill>
                  <a:srgbClr val="000000"/>
                </a:solidFill>
              </a:rPr>
              <a:t>Since only a change because higher prices does not count for an increase of overall economic performance!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H="1">
            <a:off x="2635399" y="2075499"/>
            <a:ext cx="1344973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5193035" y="2104346"/>
            <a:ext cx="1231176" cy="475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5488274" y="3577959"/>
            <a:ext cx="1344973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2691271" y="3527383"/>
            <a:ext cx="1119966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9E95A176-E50B-4E1F-B2CC-304C7C647C2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38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2"/>
          <p:cNvSpPr>
            <a:spLocks noChangeArrowheads="1"/>
          </p:cNvSpPr>
          <p:nvPr/>
        </p:nvSpPr>
        <p:spPr bwMode="auto">
          <a:xfrm>
            <a:off x="393160" y="97822"/>
            <a:ext cx="795057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Monthly development of unemployment in Germany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611314" y="6235701"/>
            <a:ext cx="10278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BA</a:t>
            </a:r>
            <a:endParaRPr lang="de-DE" sz="14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9D58666-B24B-4EAE-B54C-6F7591185D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58EA341-285D-6929-F057-D800C52A9B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261" y="690669"/>
            <a:ext cx="7322514" cy="489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85748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Types of unemployment</a:t>
            </a:r>
          </a:p>
        </p:txBody>
      </p:sp>
      <p:sp>
        <p:nvSpPr>
          <p:cNvPr id="136196" name="Text Box 3"/>
          <p:cNvSpPr txBox="1">
            <a:spLocks noChangeArrowheads="1"/>
          </p:cNvSpPr>
          <p:nvPr/>
        </p:nvSpPr>
        <p:spPr bwMode="auto">
          <a:xfrm>
            <a:off x="429359" y="1878331"/>
            <a:ext cx="7432141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b="1">
                <a:solidFill>
                  <a:srgbClr val="000000"/>
                </a:solidFill>
              </a:rPr>
              <a:t>Short-term:</a:t>
            </a:r>
            <a:r>
              <a:rPr lang="de-DE" sz="2400" b="1" dirty="0">
                <a:solidFill>
                  <a:srgbClr val="000000"/>
                </a:solidFill>
              </a:rPr>
              <a:t>	</a:t>
            </a:r>
            <a:r>
              <a:rPr lang="de-DE" sz="2400" b="1">
                <a:solidFill>
                  <a:srgbClr val="000000"/>
                </a:solidFill>
              </a:rPr>
              <a:t>	seasonal and frictional unemployment</a:t>
            </a: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b="1">
                <a:solidFill>
                  <a:srgbClr val="000000"/>
                </a:solidFill>
              </a:rPr>
              <a:t>Medium-term:	cyclical unemployment</a:t>
            </a: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b="1">
                <a:solidFill>
                  <a:srgbClr val="000000"/>
                </a:solidFill>
              </a:rPr>
              <a:t>Long-term:</a:t>
            </a:r>
            <a:r>
              <a:rPr lang="de-DE" sz="2400" b="1" dirty="0">
                <a:solidFill>
                  <a:srgbClr val="000000"/>
                </a:solidFill>
              </a:rPr>
              <a:t>	</a:t>
            </a:r>
            <a:r>
              <a:rPr lang="de-DE" sz="2400" b="1">
                <a:solidFill>
                  <a:srgbClr val="000000"/>
                </a:solidFill>
              </a:rPr>
              <a:t>	structural unemployment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F8AB83E-378F-435D-8DA0-08CAA654C95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255002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Short term unemployment</a:t>
            </a:r>
          </a:p>
        </p:txBody>
      </p:sp>
      <p:sp>
        <p:nvSpPr>
          <p:cNvPr id="137220" name="Text Box 3"/>
          <p:cNvSpPr txBox="1">
            <a:spLocks noChangeArrowheads="1"/>
          </p:cNvSpPr>
          <p:nvPr/>
        </p:nvSpPr>
        <p:spPr bwMode="auto">
          <a:xfrm>
            <a:off x="600984" y="842586"/>
            <a:ext cx="8088621" cy="5849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>
                <a:solidFill>
                  <a:schemeClr val="tx1"/>
                </a:solidFill>
              </a:rPr>
              <a:t>seasonal unemployment:</a:t>
            </a:r>
            <a:endParaRPr lang="de-DE" b="1" dirty="0">
              <a:solidFill>
                <a:schemeClr val="tx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Fluctuation in production during a year i.e. in theagricultural sector or the construction sector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Fuctuations in demand during the year i.e. in Tourism sector because of the weather or because of school holidays</a:t>
            </a:r>
            <a:endParaRPr lang="de-DE" dirty="0">
              <a:solidFill>
                <a:schemeClr val="tx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Hiring cycles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/>
            <a:endParaRPr lang="de-DE" dirty="0">
              <a:solidFill>
                <a:schemeClr val="tx1"/>
              </a:solidFill>
            </a:endParaRPr>
          </a:p>
          <a:p>
            <a:pPr eaLnBrk="1" hangingPunct="1"/>
            <a:endParaRPr lang="de-DE" dirty="0">
              <a:solidFill>
                <a:schemeClr val="tx1"/>
              </a:solidFill>
            </a:endParaRPr>
          </a:p>
          <a:p>
            <a:pPr eaLnBrk="1" hangingPunct="1"/>
            <a:r>
              <a:rPr lang="de-DE" b="1">
                <a:solidFill>
                  <a:srgbClr val="000000"/>
                </a:solidFill>
              </a:rPr>
              <a:t>frictional unemployment </a:t>
            </a:r>
            <a:r>
              <a:rPr lang="de-DE" b="1">
                <a:solidFill>
                  <a:schemeClr val="tx1"/>
                </a:solidFill>
              </a:rPr>
              <a:t>:</a:t>
            </a:r>
            <a:endParaRPr lang="de-DE" b="1" dirty="0">
              <a:solidFill>
                <a:schemeClr val="tx1"/>
              </a:solidFill>
            </a:endParaRPr>
          </a:p>
          <a:p>
            <a:pPr eaLnBrk="1" hangingPunct="1"/>
            <a:endParaRPr lang="de-DE" b="1" dirty="0">
              <a:solidFill>
                <a:schemeClr val="tx1"/>
              </a:solidFill>
            </a:endParaRPr>
          </a:p>
          <a:p>
            <a:pPr eaLnBrk="1" hangingPunct="1"/>
            <a:r>
              <a:rPr lang="de-DE">
                <a:solidFill>
                  <a:schemeClr val="tx1"/>
                </a:solidFill>
              </a:rPr>
              <a:t>Incomplete information in the labour market causes a mismatch between job seeking poeple and poeple seeking enterprises</a:t>
            </a:r>
          </a:p>
          <a:p>
            <a:pPr eaLnBrk="1" hangingPunct="1"/>
            <a:endParaRPr lang="de-DE">
              <a:solidFill>
                <a:schemeClr val="tx1"/>
              </a:solidFill>
            </a:endParaRPr>
          </a:p>
          <a:p>
            <a:pPr marL="800100" lvl="1" indent="-342900" eaLnBrk="1" hangingPunct="1">
              <a:buFont typeface="Symbol" panose="05050102010706020507" pitchFamily="18" charset="2"/>
              <a:buChar char="-"/>
            </a:pPr>
            <a:r>
              <a:rPr lang="de-DE">
                <a:solidFill>
                  <a:schemeClr val="tx1"/>
                </a:solidFill>
              </a:rPr>
              <a:t>Transition time between on job and another new job</a:t>
            </a:r>
          </a:p>
          <a:p>
            <a:pPr marL="800100" lvl="1" indent="-342900" eaLnBrk="1" hangingPunct="1">
              <a:buFont typeface="Symbol" panose="05050102010706020507" pitchFamily="18" charset="2"/>
              <a:buChar char="-"/>
            </a:pPr>
            <a:r>
              <a:rPr lang="de-DE">
                <a:solidFill>
                  <a:schemeClr val="tx1"/>
                </a:solidFill>
              </a:rPr>
              <a:t>Additional time because of moving from one location to another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B5D9D03-2113-46A4-A8A4-56CA1630ECC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77100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2"/>
          <p:cNvSpPr>
            <a:spLocks noChangeArrowheads="1"/>
          </p:cNvSpPr>
          <p:nvPr/>
        </p:nvSpPr>
        <p:spPr bwMode="auto">
          <a:xfrm>
            <a:off x="4392614" y="215752"/>
            <a:ext cx="62753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Medium- and long-term unemployment</a:t>
            </a:r>
          </a:p>
        </p:txBody>
      </p:sp>
      <p:sp>
        <p:nvSpPr>
          <p:cNvPr id="138244" name="Text Box 3"/>
          <p:cNvSpPr txBox="1">
            <a:spLocks noChangeArrowheads="1"/>
          </p:cNvSpPr>
          <p:nvPr/>
        </p:nvSpPr>
        <p:spPr bwMode="auto">
          <a:xfrm>
            <a:off x="6726" y="604352"/>
            <a:ext cx="8895227" cy="517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>
                <a:solidFill>
                  <a:schemeClr val="tx1"/>
                </a:solidFill>
              </a:rPr>
              <a:t>Cyclical unemployment:</a:t>
            </a:r>
            <a:endParaRPr lang="de-DE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de-DE">
                <a:solidFill>
                  <a:schemeClr val="tx1"/>
                </a:solidFill>
              </a:rPr>
              <a:t>Within the business cycle we have an under utilization of potential output </a:t>
            </a:r>
            <a:r>
              <a:rPr lang="de-DE">
                <a:solidFill>
                  <a:schemeClr val="tx1"/>
                </a:solidFill>
                <a:cs typeface="Times New Roman" pitchFamily="18" charset="0"/>
              </a:rPr>
              <a:t>→ causing a decrease in labor demand</a:t>
            </a:r>
          </a:p>
          <a:p>
            <a:pPr eaLnBrk="1" hangingPunct="1">
              <a:buFontTx/>
              <a:buNone/>
            </a:pPr>
            <a:endParaRPr lang="de-DE">
              <a:solidFill>
                <a:schemeClr val="tx1"/>
              </a:solidFill>
            </a:endParaRPr>
          </a:p>
          <a:p>
            <a:pPr eaLnBrk="1" hangingPunct="1"/>
            <a:r>
              <a:rPr lang="de-DE" b="1">
                <a:solidFill>
                  <a:schemeClr val="tx1"/>
                </a:solidFill>
              </a:rPr>
              <a:t>Structural unemployment :</a:t>
            </a:r>
            <a:endParaRPr lang="de-DE" b="1" dirty="0">
              <a:solidFill>
                <a:schemeClr val="tx1"/>
              </a:solidFill>
            </a:endParaRPr>
          </a:p>
          <a:p>
            <a:pPr eaLnBrk="1" hangingPunct="1"/>
            <a:endParaRPr lang="de-DE" b="1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r>
              <a:rPr lang="de-DE">
                <a:solidFill>
                  <a:schemeClr val="tx1"/>
                </a:solidFill>
              </a:rPr>
              <a:t> Sectoral change, i.e. legislative amendment </a:t>
            </a:r>
            <a:r>
              <a:rPr lang="de-DE" dirty="0">
                <a:solidFill>
                  <a:schemeClr val="tx1"/>
                </a:solidFill>
              </a:rPr>
              <a:t>(Energiewende)</a:t>
            </a:r>
          </a:p>
          <a:p>
            <a:pPr eaLnBrk="1" hangingPunct="1">
              <a:buFontTx/>
              <a:buNone/>
            </a:pPr>
            <a:r>
              <a:rPr lang="de-DE" dirty="0">
                <a:solidFill>
                  <a:schemeClr val="tx1"/>
                </a:solidFill>
              </a:rPr>
              <a:t>            					     </a:t>
            </a:r>
            <a:r>
              <a:rPr lang="de-DE">
                <a:solidFill>
                  <a:schemeClr val="tx1"/>
                </a:solidFill>
              </a:rPr>
              <a:t>→  job loss in the coal industry or the nuclear 								    sector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r>
              <a:rPr lang="de-DE">
                <a:solidFill>
                  <a:schemeClr val="tx1"/>
                </a:solidFill>
              </a:rPr>
              <a:t> Technological change, i.e. digitalization of many process will change the 								 labor market dramatically</a:t>
            </a:r>
          </a:p>
          <a:p>
            <a:pPr marL="3200400" lvl="7" indent="0" eaLnBrk="1" hangingPunct="1"/>
            <a:r>
              <a:rPr lang="de-DE">
                <a:solidFill>
                  <a:schemeClr val="tx1"/>
                </a:solidFill>
              </a:rPr>
              <a:t> → new skills are neede in the future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r>
              <a:rPr lang="de-DE">
                <a:solidFill>
                  <a:schemeClr val="tx1"/>
                </a:solidFill>
              </a:rPr>
              <a:t> Regional descrepancy in job demand and supply specially because of the 	     	  demographic change in the rural area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FC2558-8065-48C2-9ED2-88FDCE233C9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187908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Hidden unemployment</a:t>
            </a:r>
          </a:p>
        </p:txBody>
      </p:sp>
      <p:sp>
        <p:nvSpPr>
          <p:cNvPr id="139268" name="Text Box 3"/>
          <p:cNvSpPr txBox="1">
            <a:spLocks noChangeArrowheads="1"/>
          </p:cNvSpPr>
          <p:nvPr/>
        </p:nvSpPr>
        <p:spPr bwMode="auto">
          <a:xfrm>
            <a:off x="1919289" y="1223964"/>
            <a:ext cx="7559675" cy="341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b="1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People in qualification programs</a:t>
            </a:r>
          </a:p>
          <a:p>
            <a:pPr eaLnBrk="1" hangingPunct="1">
              <a:buClrTx/>
              <a:buFontTx/>
              <a:buChar char="•"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Early retirement</a:t>
            </a:r>
          </a:p>
          <a:p>
            <a:pPr eaLnBrk="1" hangingPunct="1">
              <a:buClrTx/>
              <a:buFontTx/>
              <a:buChar char="•"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Short time work</a:t>
            </a:r>
          </a:p>
          <a:p>
            <a:pPr eaLnBrk="1" hangingPunct="1">
              <a:buClrTx/>
              <a:buFontTx/>
              <a:buChar char="•"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Job creation sheme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7A614EA-25C5-473B-AFF4-092B52AC409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52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2"/>
          <p:cNvSpPr>
            <a:spLocks noChangeArrowheads="1"/>
          </p:cNvSpPr>
          <p:nvPr/>
        </p:nvSpPr>
        <p:spPr bwMode="auto">
          <a:xfrm>
            <a:off x="1759527" y="223372"/>
            <a:ext cx="9608128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Hidden unemployment Germany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0293" name="Text Box 4"/>
          <p:cNvSpPr txBox="1">
            <a:spLocks noChangeArrowheads="1"/>
          </p:cNvSpPr>
          <p:nvPr/>
        </p:nvSpPr>
        <p:spPr bwMode="auto">
          <a:xfrm>
            <a:off x="1611313" y="6235701"/>
            <a:ext cx="1087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IAB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4B5F575-FEDF-473A-ADBC-0EFD9018348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BAE2C25-0DF9-039D-86B4-ECD84F0A1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495" y="818483"/>
            <a:ext cx="6616668" cy="404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6752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2"/>
          <p:cNvSpPr>
            <a:spLocks noChangeArrowheads="1"/>
          </p:cNvSpPr>
          <p:nvPr/>
        </p:nvSpPr>
        <p:spPr bwMode="auto">
          <a:xfrm>
            <a:off x="2360122" y="-3498"/>
            <a:ext cx="749046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Development of short-time-work in Germany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1316" name="Text Box 3"/>
          <p:cNvSpPr txBox="1">
            <a:spLocks noChangeArrowheads="1"/>
          </p:cNvSpPr>
          <p:nvPr/>
        </p:nvSpPr>
        <p:spPr bwMode="auto">
          <a:xfrm>
            <a:off x="744677" y="122101"/>
            <a:ext cx="10278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BA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F9DDD67-7BFF-48D7-9B6E-55056BB1359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9C15E7C-6251-EB34-C954-443584E5E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763" y="709627"/>
            <a:ext cx="7915759" cy="484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0586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ChangeArrowheads="1"/>
          </p:cNvSpPr>
          <p:nvPr/>
        </p:nvSpPr>
        <p:spPr bwMode="auto">
          <a:xfrm>
            <a:off x="3478213" y="45540"/>
            <a:ext cx="5803900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/>
              <a:t>External balance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589428" y="570941"/>
            <a:ext cx="11080057" cy="631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b="1" u="sng">
                <a:solidFill>
                  <a:schemeClr val="tx1"/>
                </a:solidFill>
              </a:rPr>
              <a:t>There is no generally accepted definition!</a:t>
            </a:r>
            <a:endParaRPr lang="de-DE" b="1" u="sng" dirty="0">
              <a:solidFill>
                <a:schemeClr val="tx1"/>
              </a:solidFill>
            </a:endParaRPr>
          </a:p>
          <a:p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>
                <a:solidFill>
                  <a:schemeClr val="tx1"/>
                </a:solidFill>
              </a:rPr>
              <a:t>	This aim has to be understood within the historical context. Until 1973 we had a system of fixed exchange rates in the world. Every convertible currency was fixed in realtion to the US-Dollar 	</a:t>
            </a: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→ In such a framework it is suitable</a:t>
            </a:r>
            <a:r>
              <a:rPr lang="de-DE" sz="2000">
                <a:solidFill>
                  <a:schemeClr val="tx1"/>
                </a:solidFill>
              </a:rPr>
              <a:t> to balance i.e. the current accout or the trade balance, because otherwise the own currency can be out under pressure</a:t>
            </a:r>
          </a:p>
          <a:p>
            <a:endParaRPr lang="de-DE" sz="2000">
              <a:solidFill>
                <a:schemeClr val="tx1"/>
              </a:solidFill>
            </a:endParaRPr>
          </a:p>
          <a:p>
            <a:r>
              <a:rPr lang="de-DE" sz="2000">
                <a:solidFill>
                  <a:schemeClr val="tx1"/>
                </a:solidFill>
              </a:rPr>
              <a:t>But in 1973 the system of Bretton woods collapsed! Since the, we have free floating currencies, and therefore there is no need anymore for a balanced current account. Nevertheless you find in textbooks the following aims:</a:t>
            </a:r>
          </a:p>
          <a:p>
            <a:r>
              <a:rPr lang="de-DE" sz="2000">
                <a:solidFill>
                  <a:schemeClr val="tx1"/>
                </a:solidFill>
              </a:rPr>
              <a:t>	</a:t>
            </a: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de-DE" sz="2000" u="sng" dirty="0">
                <a:solidFill>
                  <a:schemeClr val="tx1"/>
                </a:solidFill>
                <a:cs typeface="Times New Roman" pitchFamily="18" charset="0"/>
              </a:rPr>
              <a:t>Andere Interpretationen:</a:t>
            </a:r>
          </a:p>
          <a:p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Balanced trade balance</a:t>
            </a: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Balanced current account</a:t>
            </a:r>
          </a:p>
          <a:p>
            <a:pPr>
              <a:buFontTx/>
              <a:buChar char="•"/>
            </a:pP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</a:rPr>
              <a:t>Low fluctuating currency</a:t>
            </a:r>
          </a:p>
          <a:p>
            <a:pPr>
              <a:buFontTx/>
              <a:buChar char="•"/>
            </a:pPr>
            <a:endParaRPr lang="de-DE" sz="200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Low susceptibility from foreign economies</a:t>
            </a: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CF4B963-FD5A-4FC1-A9E5-30EE496765E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949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ChangeArrowheads="1"/>
          </p:cNvSpPr>
          <p:nvPr/>
        </p:nvSpPr>
        <p:spPr bwMode="auto">
          <a:xfrm>
            <a:off x="2383831" y="147463"/>
            <a:ext cx="8084634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/>
              <a:t>International economic relationships Germany</a:t>
            </a:r>
            <a:endParaRPr lang="de-DE" sz="2800" b="1" dirty="0"/>
          </a:p>
        </p:txBody>
      </p:sp>
      <p:sp>
        <p:nvSpPr>
          <p:cNvPr id="492547" name="Text Box 3"/>
          <p:cNvSpPr txBox="1">
            <a:spLocks noChangeArrowheads="1"/>
          </p:cNvSpPr>
          <p:nvPr/>
        </p:nvSpPr>
        <p:spPr bwMode="auto">
          <a:xfrm>
            <a:off x="253212" y="475918"/>
            <a:ext cx="16674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Bundesbank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777CE9F-27D6-4CBC-AAE9-B18CEBD83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15" y="727626"/>
            <a:ext cx="360652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/>
              <a:t>Exchange rate </a:t>
            </a:r>
            <a:r>
              <a:rPr lang="de-DE" b="1" dirty="0"/>
              <a:t>Euro – Dollar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777CE9F-27D6-4CBC-AAE9-B18CEBD83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527" y="710228"/>
            <a:ext cx="4253345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/>
              <a:t>Trade balance</a:t>
            </a:r>
            <a:endParaRPr lang="de-DE" b="1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5244E58-D99C-4C6D-90EB-CD551CADEEE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7FC4B9A-2D34-42FC-96EE-30CF5A3E7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15" y="1153901"/>
            <a:ext cx="7763028" cy="3374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05357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1"/>
          <p:cNvSpPr>
            <a:spLocks noChangeArrowheads="1"/>
          </p:cNvSpPr>
          <p:nvPr/>
        </p:nvSpPr>
        <p:spPr bwMode="auto">
          <a:xfrm>
            <a:off x="2486722" y="215753"/>
            <a:ext cx="770979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Außenwirtschaftliche Verflechtungen: Zahlungsbilanz</a:t>
            </a:r>
          </a:p>
        </p:txBody>
      </p:sp>
      <p:sp>
        <p:nvSpPr>
          <p:cNvPr id="102404" name="Text Box 2"/>
          <p:cNvSpPr txBox="1">
            <a:spLocks noChangeArrowheads="1"/>
          </p:cNvSpPr>
          <p:nvPr/>
        </p:nvSpPr>
        <p:spPr bwMode="auto">
          <a:xfrm>
            <a:off x="872939" y="826434"/>
            <a:ext cx="855409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2400" u="sng">
                <a:solidFill>
                  <a:srgbClr val="000000"/>
                </a:solidFill>
              </a:rPr>
              <a:t>Definition of Balance of Payments:</a:t>
            </a:r>
          </a:p>
          <a:p>
            <a:pPr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The balance of payments is a summary of all the international transactions of a country and its citizens during a specified period of time. This period is usually of one year, though many countries have now started preparing the quarterly accounts for the purposes of forecasting.</a:t>
            </a: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400" u="sng">
                <a:solidFill>
                  <a:srgbClr val="000000"/>
                </a:solidFill>
              </a:rPr>
              <a:t>Caution:</a:t>
            </a:r>
            <a:r>
              <a:rPr lang="de-DE" sz="240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In the balance of payments we count flow, while usually in a balance sheet you report stocks!</a:t>
            </a:r>
            <a:endParaRPr lang="de-DE" sz="2400" u="sng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DF5A04E-E954-4DFA-A236-28E27E89E0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713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91811" y="-1888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2540" b="1">
                <a:solidFill>
                  <a:srgbClr val="000000"/>
                </a:solidFill>
                <a:latin typeface="Arial"/>
              </a:rPr>
              <a:t>Calculating real GDP</a:t>
            </a:r>
            <a:endParaRPr sz="254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88740" y="957495"/>
            <a:ext cx="7155193" cy="562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Since 2005 real GDP is calculated via a chain index (</a:t>
            </a:r>
            <a:r>
              <a:rPr lang="de-DE" altLang="de-DE" sz="1800" b="1">
                <a:solidFill>
                  <a:srgbClr val="000000"/>
                </a:solidFill>
              </a:rPr>
              <a:t>caution, in many textbooks and in the web real GDP is explained due to a fixed price bases, but this is wrong!</a:t>
            </a:r>
            <a:r>
              <a:rPr lang="de-DE" altLang="de-DE" sz="1800">
                <a:solidFill>
                  <a:srgbClr val="000000"/>
                </a:solidFill>
              </a:rPr>
              <a:t>).</a:t>
            </a: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Real GDP </a:t>
            </a:r>
            <a:r>
              <a:rPr lang="en-US" altLang="de-DE" sz="1800">
                <a:solidFill>
                  <a:srgbClr val="000000"/>
                </a:solidFill>
              </a:rPr>
              <a:t>is the value of final goods and services calculated via constant prices of the previous year.</a:t>
            </a:r>
            <a:r>
              <a:rPr lang="de-DE" altLang="de-DE" sz="1800">
                <a:solidFill>
                  <a:srgbClr val="000000"/>
                </a:solidFill>
              </a:rPr>
              <a:t> We set a base year in time t wird equal to Index</a:t>
            </a:r>
            <a:r>
              <a:rPr lang="de-DE" altLang="de-DE" sz="1800" baseline="-2500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(t)=</a:t>
            </a:r>
            <a:r>
              <a:rPr lang="de-DE" altLang="de-DE" sz="1800">
                <a:solidFill>
                  <a:srgbClr val="000000"/>
                </a:solidFill>
              </a:rPr>
              <a:t>100 and the indices of the following years are the calculated recursively</a:t>
            </a: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</a:t>
            </a:r>
            <a:r>
              <a:rPr lang="de-DE" altLang="de-DE" sz="1800">
                <a:solidFill>
                  <a:srgbClr val="000000"/>
                </a:solidFill>
              </a:rPr>
              <a:t> GDP(</a:t>
            </a:r>
            <a:r>
              <a:rPr lang="de-DE" altLang="de-DE" sz="1800" dirty="0">
                <a:solidFill>
                  <a:srgbClr val="000000"/>
                </a:solidFill>
              </a:rPr>
              <a:t>t+</a:t>
            </a:r>
            <a:r>
              <a:rPr lang="de-DE" altLang="de-DE" sz="1800">
                <a:solidFill>
                  <a:srgbClr val="000000"/>
                </a:solidFill>
              </a:rPr>
              <a:t>1) in prices of </a:t>
            </a:r>
            <a:r>
              <a:rPr lang="de-DE" altLang="de-DE" sz="1800" dirty="0">
                <a:solidFill>
                  <a:srgbClr val="000000"/>
                </a:solidFill>
              </a:rPr>
              <a:t>t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(t+1)	=	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</a:t>
            </a:r>
            <a:r>
              <a:rPr lang="de-DE" altLang="de-DE" sz="1800">
                <a:solidFill>
                  <a:srgbClr val="000000"/>
                </a:solidFill>
              </a:rPr>
              <a:t>   GDP(</a:t>
            </a:r>
            <a:r>
              <a:rPr lang="de-DE" altLang="de-DE" sz="1800" dirty="0">
                <a:solidFill>
                  <a:srgbClr val="000000"/>
                </a:solidFill>
              </a:rPr>
              <a:t>t</a:t>
            </a:r>
            <a:r>
              <a:rPr lang="de-DE" altLang="de-DE" sz="1800">
                <a:solidFill>
                  <a:srgbClr val="000000"/>
                </a:solidFill>
              </a:rPr>
              <a:t>) in prices of </a:t>
            </a:r>
            <a:r>
              <a:rPr lang="de-DE" altLang="de-DE" sz="1800" dirty="0">
                <a:solidFill>
                  <a:srgbClr val="000000"/>
                </a:solidFill>
              </a:rPr>
              <a:t>t</a:t>
            </a: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(t+1)+P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(t+1)+…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=	 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    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(t)+P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(t)+…</a:t>
            </a: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with </a:t>
            </a:r>
            <a:r>
              <a:rPr lang="de-DE" altLang="de-DE" sz="1800" dirty="0">
                <a:solidFill>
                  <a:srgbClr val="000000"/>
                </a:solidFill>
              </a:rPr>
              <a:t>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, 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baseline="-25000">
                <a:solidFill>
                  <a:srgbClr val="000000"/>
                </a:solidFill>
              </a:rPr>
              <a:t>,</a:t>
            </a:r>
            <a:r>
              <a:rPr lang="de-DE" altLang="de-DE" sz="1800">
                <a:solidFill>
                  <a:srgbClr val="000000"/>
                </a:solidFill>
              </a:rPr>
              <a:t>… prices of goods an services </a:t>
            </a:r>
            <a:r>
              <a:rPr lang="de-DE" altLang="de-DE" sz="1800" dirty="0">
                <a:solidFill>
                  <a:srgbClr val="000000"/>
                </a:solidFill>
              </a:rPr>
              <a:t>1,2,… ;X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, 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>
                <a:solidFill>
                  <a:srgbClr val="000000"/>
                </a:solidFill>
              </a:rPr>
              <a:t>,…  quantities of goods an services </a:t>
            </a:r>
            <a:r>
              <a:rPr lang="de-DE" altLang="de-DE" sz="1800" dirty="0">
                <a:solidFill>
                  <a:srgbClr val="000000"/>
                </a:solidFill>
              </a:rPr>
              <a:t>1,2</a:t>
            </a:r>
            <a:r>
              <a:rPr lang="de-DE" altLang="de-DE" sz="1800">
                <a:solidFill>
                  <a:srgbClr val="000000"/>
                </a:solidFill>
              </a:rPr>
              <a:t>,…  and time t</a:t>
            </a:r>
            <a:endParaRPr lang="de-DE" altLang="de-DE" sz="1800" dirty="0">
              <a:solidFill>
                <a:srgbClr val="000000"/>
              </a:solidFill>
            </a:endParaRPr>
          </a:p>
        </p:txBody>
      </p:sp>
      <p:cxnSp>
        <p:nvCxnSpPr>
          <p:cNvPr id="4" name="Gerade Verbindung 3"/>
          <p:cNvCxnSpPr/>
          <p:nvPr/>
        </p:nvCxnSpPr>
        <p:spPr>
          <a:xfrm>
            <a:off x="3500100" y="3927432"/>
            <a:ext cx="320089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3215932" y="5009885"/>
            <a:ext cx="398478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693BA297-718A-4B74-9C56-93ED74B98B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0787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1"/>
          <p:cNvSpPr>
            <a:spLocks noChangeArrowheads="1"/>
          </p:cNvSpPr>
          <p:nvPr/>
        </p:nvSpPr>
        <p:spPr bwMode="auto">
          <a:xfrm>
            <a:off x="3467327" y="215752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Balance of payments</a:t>
            </a:r>
          </a:p>
        </p:txBody>
      </p:sp>
      <p:sp>
        <p:nvSpPr>
          <p:cNvPr id="103428" name="Text Box 2"/>
          <p:cNvSpPr txBox="1">
            <a:spLocks noChangeArrowheads="1"/>
          </p:cNvSpPr>
          <p:nvPr/>
        </p:nvSpPr>
        <p:spPr bwMode="auto">
          <a:xfrm>
            <a:off x="1775052" y="1017588"/>
            <a:ext cx="338455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A. Current Account</a:t>
            </a:r>
          </a:p>
          <a:p>
            <a:pPr eaLnBrk="1" hangingPunct="1">
              <a:buFontTx/>
              <a:buChar char="•"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Char char="•"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/>
            <a:endParaRPr lang="de-DE" sz="2000">
              <a:solidFill>
                <a:srgbClr val="000000"/>
              </a:solidFill>
            </a:endParaRPr>
          </a:p>
          <a:p>
            <a:pPr eaLnBrk="1" hangingPunct="1"/>
            <a:r>
              <a:rPr lang="de-DE" sz="2000">
                <a:solidFill>
                  <a:srgbClr val="000000"/>
                </a:solidFill>
              </a:rPr>
              <a:t>B.Capital account</a:t>
            </a:r>
          </a:p>
          <a:p>
            <a:pPr eaLnBrk="1" hangingPunct="1">
              <a:buFontTx/>
              <a:buAutoNum type="arabicPeriod"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C. Financial account</a:t>
            </a:r>
          </a:p>
          <a:p>
            <a:pPr eaLnBrk="1" hangingPunct="1"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103429" name="Text Box 2"/>
          <p:cNvSpPr txBox="1">
            <a:spLocks noChangeArrowheads="1"/>
          </p:cNvSpPr>
          <p:nvPr/>
        </p:nvSpPr>
        <p:spPr bwMode="auto">
          <a:xfrm>
            <a:off x="5271632" y="1196975"/>
            <a:ext cx="6365197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A1. Balance of goods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A2. Balance of services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A3. Primary income (payments form work (wages) oder inverstments (dividends)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A4. Secondary income (payments from government (tax, refunds) or one way transfers i.e. disaster relief)</a:t>
            </a: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B1. Capital transfers</a:t>
            </a: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B1. Direct investment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B2. Porfolio investment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B3. Financial derivative</a:t>
            </a:r>
          </a:p>
          <a:p>
            <a:pPr eaLnBrk="1" hangingPunct="1"/>
            <a:r>
              <a:rPr lang="de-DE" sz="2000">
                <a:solidFill>
                  <a:srgbClr val="000000"/>
                </a:solidFill>
              </a:rPr>
              <a:t>B4. Reserve investement</a:t>
            </a:r>
          </a:p>
          <a:p>
            <a:pPr eaLnBrk="1" hangingPunct="1"/>
            <a:r>
              <a:rPr lang="de-DE" sz="2000">
                <a:solidFill>
                  <a:srgbClr val="000000"/>
                </a:solidFill>
              </a:rPr>
              <a:t>B5. Other investment</a:t>
            </a: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 flipV="1">
            <a:off x="3875315" y="1412876"/>
            <a:ext cx="14398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 flipV="1">
            <a:off x="3875315" y="1700213"/>
            <a:ext cx="14398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3875315" y="1916114"/>
            <a:ext cx="1439863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3875314" y="1989139"/>
            <a:ext cx="1439862" cy="6378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 flipV="1">
            <a:off x="3722914" y="2964999"/>
            <a:ext cx="1519238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7237BE1-85FD-42E4-A2AF-16DD140C264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id="{97A4EA50-C01B-7F20-C32F-AEB4B12D1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0370" y="4158348"/>
            <a:ext cx="1181781" cy="1193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Line 12">
            <a:extLst>
              <a:ext uri="{FF2B5EF4-FFF2-40B4-BE49-F238E27FC236}">
                <a16:creationId xmlns:a16="http://schemas.microsoft.com/office/drawing/2014/main" id="{8D9CF327-37AC-610B-3274-318232294D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0371" y="4376978"/>
            <a:ext cx="1172259" cy="50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" name="Line 12">
            <a:extLst>
              <a:ext uri="{FF2B5EF4-FFF2-40B4-BE49-F238E27FC236}">
                <a16:creationId xmlns:a16="http://schemas.microsoft.com/office/drawing/2014/main" id="{96C19369-E9CB-6FEA-EEC4-4E588EA02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8341" y="4427563"/>
            <a:ext cx="1366838" cy="2979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Line 12">
            <a:extLst>
              <a:ext uri="{FF2B5EF4-FFF2-40B4-BE49-F238E27FC236}">
                <a16:creationId xmlns:a16="http://schemas.microsoft.com/office/drawing/2014/main" id="{384ED608-6CC0-BFD0-7F1E-0B0ACC4110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8340" y="4496338"/>
            <a:ext cx="1284290" cy="517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Line 12">
            <a:extLst>
              <a:ext uri="{FF2B5EF4-FFF2-40B4-BE49-F238E27FC236}">
                <a16:creationId xmlns:a16="http://schemas.microsoft.com/office/drawing/2014/main" id="{8AD356A6-D422-CF81-3B68-F6618CFCCB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5314" y="4546924"/>
            <a:ext cx="1439864" cy="7884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3672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/>
              <a:t>Further economic goals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01279" y="1127088"/>
            <a:ext cx="11866921" cy="282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Fair balanced income distribution → German constitution Art. 72 Satz 2 GG</a:t>
            </a:r>
          </a:p>
          <a:p>
            <a:pPr eaLnBrk="1" hangingPunct="1">
              <a:buClrTx/>
            </a:pPr>
            <a:endParaRPr lang="de-DE" altLang="de-DE" sz="254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Sustainable ecological conditions → German constitution Art. 20a GG</a:t>
            </a:r>
          </a:p>
          <a:p>
            <a:pPr eaLnBrk="1" hangingPunct="1">
              <a:buClrTx/>
            </a:pPr>
            <a:endParaRPr lang="de-DE" altLang="de-DE" sz="254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Sustainable public financial budget → German constitution Art. 109 Satz 3 GG</a:t>
            </a: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											  → Maastricht criteria 3% Deficit</a:t>
            </a: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												  60% government debt ratio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58F0681-487F-4E24-8AB6-CF9E3FA8C55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41468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the public budget and debt (Germany)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A14F6E1-ABD0-460B-9542-70CC99632247}"/>
              </a:ext>
            </a:extLst>
          </p:cNvPr>
          <p:cNvSpPr txBox="1"/>
          <p:nvPr/>
        </p:nvSpPr>
        <p:spPr>
          <a:xfrm>
            <a:off x="304054" y="158617"/>
            <a:ext cx="1787711" cy="28480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>
                <a:latin typeface="Times New Roman" panose="02020603050405020304" pitchFamily="18" charset="0"/>
                <a:cs typeface="Times New Roman" panose="02020603050405020304" pitchFamily="18" charset="0"/>
              </a:rPr>
              <a:t>Cource: </a:t>
            </a:r>
            <a:r>
              <a:rPr lang="de-D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Destatis</a:t>
            </a:r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Bundesbank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D4C3880-B67D-4928-A137-9595E9C885D6}"/>
              </a:ext>
            </a:extLst>
          </p:cNvPr>
          <p:cNvSpPr txBox="1"/>
          <p:nvPr/>
        </p:nvSpPr>
        <p:spPr>
          <a:xfrm>
            <a:off x="48487" y="3827269"/>
            <a:ext cx="3822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/>
              <a:t>Deficit</a:t>
            </a:r>
            <a:r>
              <a:rPr lang="de-DE" sz="1000" dirty="0"/>
              <a:t>:</a:t>
            </a:r>
            <a:r>
              <a:rPr lang="de-DE" sz="1000"/>
              <a:t>	Public Budget in relation to GDP</a:t>
            </a:r>
            <a:endParaRPr lang="de-DE" sz="10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00E660F-7FF5-46BD-A65E-542C9FD0A2EE}"/>
              </a:ext>
            </a:extLst>
          </p:cNvPr>
          <p:cNvSpPr txBox="1"/>
          <p:nvPr/>
        </p:nvSpPr>
        <p:spPr>
          <a:xfrm>
            <a:off x="3840527" y="3851872"/>
            <a:ext cx="35000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/>
              <a:t>Government debt ratio : governemnt debt in relation to GDP</a:t>
            </a:r>
            <a:endParaRPr lang="de-DE" sz="1000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B6934B8E-538E-45C6-83DC-2031505CF4A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49B06EC-5C7C-C1FC-AD22-0261C10D9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87" y="1041372"/>
            <a:ext cx="7584081" cy="281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15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762828" y="0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2540" b="1">
                <a:solidFill>
                  <a:srgbClr val="000000"/>
                </a:solidFill>
                <a:latin typeface="Arial"/>
              </a:rPr>
              <a:t>Real economic growth and GDP-Deflator</a:t>
            </a:r>
            <a:endParaRPr sz="254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8932" y="794899"/>
            <a:ext cx="8397032" cy="5960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Real economic change is the realtive change of the chain-index of real GDP: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00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</a:t>
            </a:r>
            <a:r>
              <a:rPr lang="de-DE" altLang="de-DE" sz="2000">
                <a:solidFill>
                  <a:srgbClr val="000000"/>
                </a:solidFill>
              </a:rPr>
              <a:t>        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(t) </a:t>
            </a:r>
            <a:r>
              <a:rPr lang="de-DE" altLang="de-DE" sz="2000">
                <a:solidFill>
                  <a:srgbClr val="000000"/>
                </a:solidFill>
              </a:rPr>
              <a:t>–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(t-1)</a:t>
            </a:r>
          </a:p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Real economic growth  </a:t>
            </a:r>
            <a:r>
              <a:rPr lang="de-DE" altLang="de-DE" sz="2000" dirty="0">
                <a:solidFill>
                  <a:srgbClr val="000000"/>
                </a:solidFill>
              </a:rPr>
              <a:t>= g(t)=   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		</a:t>
            </a:r>
            <a:r>
              <a:rPr lang="de-DE" altLang="de-DE" sz="2000">
                <a:solidFill>
                  <a:srgbClr val="000000"/>
                </a:solidFill>
              </a:rPr>
              <a:t>	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(t-1)</a:t>
            </a: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		</a:t>
            </a:r>
            <a:r>
              <a:rPr lang="de-DE" altLang="de-DE" sz="2000">
                <a:solidFill>
                  <a:srgbClr val="000000"/>
                </a:solidFill>
              </a:rPr>
              <a:t>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nom</a:t>
            </a:r>
            <a:r>
              <a:rPr lang="de-DE" altLang="de-DE" sz="20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BIP-</a:t>
            </a:r>
            <a:r>
              <a:rPr lang="de-DE" altLang="de-DE" sz="2000" dirty="0" err="1">
                <a:solidFill>
                  <a:srgbClr val="000000"/>
                </a:solidFill>
              </a:rPr>
              <a:t>Deflator</a:t>
            </a:r>
            <a:r>
              <a:rPr lang="de-DE" altLang="de-DE" sz="2000" dirty="0">
                <a:solidFill>
                  <a:srgbClr val="000000"/>
                </a:solidFill>
              </a:rPr>
              <a:t>(t)		=	      100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	</a:t>
            </a:r>
            <a:r>
              <a:rPr lang="de-DE" altLang="de-DE" sz="2000">
                <a:solidFill>
                  <a:srgbClr val="000000"/>
                </a:solidFill>
              </a:rPr>
              <a:t>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The relative change of the GDP-Deflator represents the pure price effectof the realative change of nominal GDP</a:t>
            </a:r>
          </a:p>
          <a:p>
            <a:pPr eaLnBrk="1" hangingPunct="1">
              <a:buClrTx/>
            </a:pPr>
            <a:endParaRPr lang="de-DE" altLang="de-DE" sz="20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(in opposite to case, if real GDP would be calculated via a fixed price base, since then, the GDP-Deflator itself represents the price effect, </a:t>
            </a:r>
            <a:r>
              <a:rPr lang="de-DE" altLang="de-DE" sz="2000" b="1">
                <a:solidFill>
                  <a:srgbClr val="000000"/>
                </a:solidFill>
              </a:rPr>
              <a:t>be careful, if you read other text books!</a:t>
            </a:r>
            <a:r>
              <a:rPr lang="de-DE" altLang="de-DE" sz="2000">
                <a:solidFill>
                  <a:srgbClr val="000000"/>
                </a:solidFill>
              </a:rPr>
              <a:t>)</a:t>
            </a:r>
            <a:r>
              <a:rPr lang="de-DE" altLang="de-DE" sz="2177" dirty="0">
                <a:solidFill>
                  <a:srgbClr val="000000"/>
                </a:solidFill>
              </a:rPr>
              <a:t>			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3725762" y="2240347"/>
            <a:ext cx="457270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899300" y="3759578"/>
            <a:ext cx="22863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9205ED76-9A0D-4275-9886-98A35D2E6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071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>
                <a:solidFill>
                  <a:srgbClr val="000000"/>
                </a:solidFill>
                <a:latin typeface="Arial"/>
              </a:rPr>
              <a:t>Example</a:t>
            </a:r>
            <a:endParaRPr sz="3266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8485C00-1970-49C5-BDC9-B7991197E9D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F49702C-A880-EDF5-C69F-970582DF2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90" y="849122"/>
            <a:ext cx="11567058" cy="228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2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>
                <a:solidFill>
                  <a:srgbClr val="000000"/>
                </a:solidFill>
                <a:latin typeface="Arial"/>
              </a:rPr>
              <a:t>Example</a:t>
            </a:r>
            <a:endParaRPr sz="3266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8485C00-1970-49C5-BDC9-B7991197E9D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ABC9120A-7EA6-D5FE-57FC-12B19F66AC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71721"/>
              </p:ext>
            </p:extLst>
          </p:nvPr>
        </p:nvGraphicFramePr>
        <p:xfrm>
          <a:off x="520700" y="849313"/>
          <a:ext cx="10526713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035849" imgH="1847719" progId="Excel.Sheet.12">
                  <p:embed/>
                </p:oleObj>
              </mc:Choice>
              <mc:Fallback>
                <p:oleObj name="Worksheet" r:id="rId3" imgW="7035849" imgH="18477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0700" y="849313"/>
                        <a:ext cx="10526713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490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43774" y="104181"/>
            <a:ext cx="11622656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540" b="1">
                <a:solidFill>
                  <a:srgbClr val="000000"/>
                </a:solidFill>
                <a:latin typeface="Arial"/>
              </a:rPr>
              <a:t>Nominal and real economic growth (Germany)</a:t>
            </a:r>
            <a:endParaRPr sz="2540" dirty="0"/>
          </a:p>
        </p:txBody>
      </p:sp>
      <p:sp>
        <p:nvSpPr>
          <p:cNvPr id="8" name="Textfeld 7"/>
          <p:cNvSpPr txBox="1"/>
          <p:nvPr/>
        </p:nvSpPr>
        <p:spPr>
          <a:xfrm>
            <a:off x="732013" y="5978027"/>
            <a:ext cx="155042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/>
              <a:t>Source: </a:t>
            </a:r>
            <a:r>
              <a:rPr lang="de-DE" sz="1633" dirty="0" err="1"/>
              <a:t>Destatis</a:t>
            </a:r>
            <a:endParaRPr lang="de-DE" sz="1633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DB5B233-2936-469F-8350-0DDB4656A9D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FBE3FF1-C498-D1F7-6AEE-46C698E21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0000"/>
            <a:ext cx="6866225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193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540"/>
              <a:t>Relative change of the GDP-Deflator (Germany)</a:t>
            </a:r>
            <a:endParaRPr lang="de-DE" sz="2540" dirty="0"/>
          </a:p>
        </p:txBody>
      </p:sp>
      <p:sp>
        <p:nvSpPr>
          <p:cNvPr id="8" name="Textfeld 7"/>
          <p:cNvSpPr txBox="1"/>
          <p:nvPr/>
        </p:nvSpPr>
        <p:spPr>
          <a:xfrm>
            <a:off x="2106351" y="6164193"/>
            <a:ext cx="155042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/>
              <a:t>Source: </a:t>
            </a:r>
            <a:r>
              <a:rPr lang="de-DE" sz="1633" dirty="0" err="1"/>
              <a:t>Destatis</a:t>
            </a:r>
            <a:endParaRPr lang="de-DE" sz="1633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395EECD-4647-450E-AE65-01DE3ECDAFA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81FE87F-81E6-73CF-9DDC-08C233D3D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0000"/>
            <a:ext cx="685669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6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2333</Words>
  <Application>Microsoft Office PowerPoint</Application>
  <PresentationFormat>Breitbild</PresentationFormat>
  <Paragraphs>317</Paragraphs>
  <Slides>42</Slides>
  <Notes>41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 Math</vt:lpstr>
      <vt:lpstr>Sparkasse Rg</vt:lpstr>
      <vt:lpstr>Symbol</vt:lpstr>
      <vt:lpstr>Times New Roman</vt:lpstr>
      <vt:lpstr>Office</vt:lpstr>
      <vt:lpstr>Worksheet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81</cp:revision>
  <cp:lastPrinted>2022-03-02T20:18:27Z</cp:lastPrinted>
  <dcterms:created xsi:type="dcterms:W3CDTF">2022-03-01T20:52:11Z</dcterms:created>
  <dcterms:modified xsi:type="dcterms:W3CDTF">2022-10-06T10:56:23Z</dcterms:modified>
</cp:coreProperties>
</file>