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23" r:id="rId2"/>
    <p:sldId id="424" r:id="rId3"/>
    <p:sldId id="426" r:id="rId4"/>
    <p:sldId id="427" r:id="rId5"/>
    <p:sldId id="384" r:id="rId6"/>
    <p:sldId id="387" r:id="rId7"/>
    <p:sldId id="390" r:id="rId8"/>
    <p:sldId id="391" r:id="rId9"/>
    <p:sldId id="392" r:id="rId10"/>
    <p:sldId id="393" r:id="rId11"/>
    <p:sldId id="394" r:id="rId12"/>
    <p:sldId id="395" r:id="rId13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7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E9EA269-331E-4CA1-A6F3-5274331E43B0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79B0EB5-7EA8-4872-8CBA-591F15ACAB0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8B193B-0651-488D-954C-EF0082D05DC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D9F3A82-C5AB-41AB-9423-7C684689752A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499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25A102-B141-410D-AB89-69B896BECDE4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50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5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2819BAE-667F-461C-AEFD-034F7310BD53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EC0DA41-BECA-4F6A-B6CA-402E76C1446D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87FACD-EB06-496E-B61C-C6410A61C44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B0C72D-7BFE-4E47-B13E-CEFD29536966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1ABF143-93FE-446C-8F3B-26520A7874C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National account system (NAS)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66334" y="987198"/>
            <a:ext cx="8295271" cy="4776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540">
                <a:solidFill>
                  <a:srgbClr val="000000"/>
                </a:solidFill>
              </a:rPr>
              <a:t>National accounts provide information to analyse the structure of economies and their development over time. They contain a wide range of statistics describing an economy in various ways. The main GDP aggregates provide an overview about key economic developments.</a:t>
            </a:r>
            <a:r>
              <a:rPr lang="de-DE" altLang="de-DE" sz="2540">
                <a:solidFill>
                  <a:srgbClr val="000000"/>
                </a:solidFill>
              </a:rPr>
              <a:t>.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>
                <a:solidFill>
                  <a:srgbClr val="000000"/>
                </a:solidFill>
              </a:rPr>
              <a:t>Information, Forecast, international comparision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>
                <a:solidFill>
                  <a:srgbClr val="000000"/>
                </a:solidFill>
              </a:rPr>
              <a:t>Since 1995 NAS is standardized in the EUgilt </a:t>
            </a:r>
            <a:r>
              <a:rPr lang="de-DE" altLang="de-DE" sz="2540" dirty="0">
                <a:solidFill>
                  <a:srgbClr val="000000"/>
                </a:solidFill>
              </a:rPr>
              <a:t>für EU-Mitgliedsstaaten das Europäische System Volkswirtschaftlicher </a:t>
            </a:r>
            <a:r>
              <a:rPr lang="de-DE" altLang="de-DE" sz="2540">
                <a:solidFill>
                  <a:srgbClr val="000000"/>
                </a:solidFill>
              </a:rPr>
              <a:t>Gesamtrechnungen (</a:t>
            </a:r>
            <a:r>
              <a:rPr lang="en-US" altLang="de-DE" sz="2540">
                <a:solidFill>
                  <a:srgbClr val="000000"/>
                </a:solidFill>
              </a:rPr>
              <a:t>European System of National and Regional Accounts, ESA</a:t>
            </a:r>
            <a:r>
              <a:rPr lang="de-DE" altLang="de-DE" sz="2540">
                <a:solidFill>
                  <a:srgbClr val="000000"/>
                </a:solidFill>
              </a:rPr>
              <a:t>)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01D9A2D-A2CA-486E-B503-03385CF830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116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7F12037-FE44-7CE9-76C6-408F2A32D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0000"/>
            <a:ext cx="7482678" cy="4320000"/>
          </a:xfrm>
          <a:prstGeom prst="rect">
            <a:avLst/>
          </a:prstGeom>
        </p:spPr>
      </p:pic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1179253" y="79017"/>
            <a:ext cx="627538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Development of the nominal proportions of the expenditure sectors of GDP (Germany)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0" y="5234481"/>
            <a:ext cx="243047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/>
              <a:t>Source: </a:t>
            </a:r>
            <a:r>
              <a:rPr lang="de-DE" altLang="de-DE" sz="1400" dirty="0" err="1"/>
              <a:t>Destatis</a:t>
            </a:r>
            <a:r>
              <a:rPr lang="de-DE" altLang="de-DE" sz="1400"/>
              <a:t>, current prices</a:t>
            </a:r>
            <a:endParaRPr lang="de-DE" altLang="de-DE" sz="1400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F330EE3-507B-49BB-BE37-DE0E3A04E98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140015" y="96009"/>
            <a:ext cx="63007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Income approach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102033" y="679598"/>
            <a:ext cx="918051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/>
              <a:t>The income approach counts the different typs contributing to </a:t>
            </a:r>
            <a:r>
              <a:rPr lang="de-DE" altLang="de-DE" sz="2300" b="1"/>
              <a:t>national income</a:t>
            </a:r>
            <a:r>
              <a:rPr lang="de-DE" altLang="de-DE" sz="2300"/>
              <a:t>.</a:t>
            </a: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/>
              <a:t>Mainly we look at the income from the general factors of production: Capital and Labor. Thus we count </a:t>
            </a:r>
            <a:r>
              <a:rPr lang="de-DE" altLang="de-DE" sz="2300" b="1"/>
              <a:t>corporate and investment income </a:t>
            </a:r>
            <a:r>
              <a:rPr lang="de-DE" altLang="de-DE" sz="2300"/>
              <a:t>from capital and </a:t>
            </a:r>
            <a:r>
              <a:rPr lang="de-DE" altLang="de-DE" sz="2300" b="1"/>
              <a:t>compensation of employees </a:t>
            </a:r>
            <a:r>
              <a:rPr lang="de-DE" altLang="de-DE" sz="2300"/>
              <a:t>from labor. The aggregate variable measuring the division of national income is the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</a:t>
            </a:r>
            <a:r>
              <a:rPr lang="de-DE" altLang="de-DE" sz="2300"/>
              <a:t>	</a:t>
            </a:r>
            <a:r>
              <a:rPr lang="de-DE" altLang="de-DE" sz="2300" b="1"/>
              <a:t> 	compensation of employees </a:t>
            </a:r>
            <a:endParaRPr lang="de-DE" altLang="de-DE" sz="230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b="1"/>
              <a:t>Labor Share 		= </a:t>
            </a: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</a:t>
            </a:r>
            <a:r>
              <a:rPr lang="de-DE" altLang="de-DE" sz="2300"/>
              <a:t>	          </a:t>
            </a:r>
            <a:r>
              <a:rPr lang="de-DE" altLang="de-DE" sz="2300" b="1"/>
              <a:t>national income</a:t>
            </a: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</p:txBody>
      </p:sp>
      <p:cxnSp>
        <p:nvCxnSpPr>
          <p:cNvPr id="57349" name="Gerade Verbindung 2"/>
          <p:cNvCxnSpPr>
            <a:cxnSpLocks noChangeShapeType="1"/>
          </p:cNvCxnSpPr>
          <p:nvPr/>
        </p:nvCxnSpPr>
        <p:spPr bwMode="auto">
          <a:xfrm>
            <a:off x="4078283" y="4094650"/>
            <a:ext cx="30972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CDCCDBD6-CAD9-42D6-B11A-1B62EA4DCD8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1631951" y="156864"/>
            <a:ext cx="962598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Development of the labor share (Germany): Income approach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07124" y="5455861"/>
            <a:ext cx="1358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/>
              <a:t>Source: </a:t>
            </a:r>
            <a:r>
              <a:rPr lang="de-DE" altLang="de-DE" sz="1400" dirty="0" err="1"/>
              <a:t>Destatis</a:t>
            </a:r>
            <a:endParaRPr lang="de-DE" altLang="de-DE" sz="1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A384232-9C66-4D07-B241-7135F72D446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65C4B73-4CB9-FC20-C14B-23AE11F81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0000"/>
            <a:ext cx="7986056" cy="43200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 b="1"/>
              <a:t>Gross domestic product and Gross national product</a:t>
            </a:r>
            <a:endParaRPr lang="de-DE" sz="254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58664" y="849122"/>
            <a:ext cx="6870391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177">
                <a:solidFill>
                  <a:srgbClr val="000000"/>
                </a:solidFill>
              </a:rPr>
              <a:t>Gross domestic product (GDP) is the total market value of all the finished goods and services produced within a country’s borders in a specific time period (i.e. 1 year) </a:t>
            </a:r>
            <a:r>
              <a:rPr lang="de-DE" altLang="de-DE" sz="2177" b="1">
                <a:solidFill>
                  <a:srgbClr val="000000"/>
                </a:solidFill>
              </a:rPr>
              <a:t>(domestic concept)</a:t>
            </a:r>
            <a:endParaRPr lang="de-DE" altLang="de-DE" sz="2177" b="1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021" y="3044696"/>
            <a:ext cx="7136397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177">
                <a:solidFill>
                  <a:srgbClr val="000000"/>
                </a:solidFill>
              </a:rPr>
              <a:t>Gross National Product (GNP) is the total market value of all finished goods and services produced by a country’s citizens in a specific time period (i.e. 1 year).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>
                <a:solidFill>
                  <a:srgbClr val="000000"/>
                </a:solidFill>
              </a:rPr>
              <a:t>(</a:t>
            </a:r>
            <a:r>
              <a:rPr lang="de-DE" altLang="de-DE" sz="2177" b="1">
                <a:solidFill>
                  <a:srgbClr val="000000"/>
                </a:solidFill>
              </a:rPr>
              <a:t>national concept</a:t>
            </a:r>
            <a:r>
              <a:rPr lang="de-DE" altLang="de-DE" sz="2177">
                <a:solidFill>
                  <a:srgbClr val="000000"/>
                </a:solidFill>
              </a:rPr>
              <a:t>)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117F462-7D2C-41AD-989C-E400E48644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49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GDP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6849" y="1024884"/>
            <a:ext cx="8295271" cy="209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>
                <a:solidFill>
                  <a:srgbClr val="000000"/>
                </a:solidFill>
              </a:rPr>
              <a:t>„market value“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In order to aggregate different goods and service their market prices are considered.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Some goods do not have a market price. In this case production prices are considered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For public services wages public employees are considered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4504" y="3338593"/>
            <a:ext cx="8295271" cy="243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>
                <a:solidFill>
                  <a:srgbClr val="000000"/>
                </a:solidFill>
              </a:rPr>
              <a:t>„all“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owner-occupied residential property is value by an average market rent.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Some goods and service cannot be statistically counted and are therefore not included into GDP (</a:t>
            </a:r>
            <a:r>
              <a:rPr lang="de-DE" altLang="de-DE" sz="2177" dirty="0">
                <a:solidFill>
                  <a:srgbClr val="000000"/>
                </a:solidFill>
              </a:rPr>
              <a:t>i</a:t>
            </a:r>
            <a:r>
              <a:rPr lang="de-DE" altLang="de-DE" sz="2177">
                <a:solidFill>
                  <a:srgbClr val="000000"/>
                </a:solidFill>
              </a:rPr>
              <a:t>. </a:t>
            </a:r>
            <a:r>
              <a:rPr lang="de-DE" altLang="de-DE" sz="2177" dirty="0">
                <a:solidFill>
                  <a:srgbClr val="000000"/>
                </a:solidFill>
              </a:rPr>
              <a:t>e</a:t>
            </a:r>
            <a:r>
              <a:rPr lang="de-DE" altLang="de-DE" sz="2177">
                <a:solidFill>
                  <a:srgbClr val="000000"/>
                </a:solidFill>
              </a:rPr>
              <a:t>. black market, educational performance of parents, honory posts)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1F499A6-F4F4-458D-82A7-666AE6F598D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59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GDP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4333" y="2280114"/>
            <a:ext cx="8295271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>
                <a:solidFill>
                  <a:srgbClr val="000000"/>
                </a:solidFill>
              </a:rPr>
              <a:t>„goods and services“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material and immaterial goods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1464" y="5324811"/>
            <a:ext cx="8295271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>
                <a:solidFill>
                  <a:srgbClr val="000000"/>
                </a:solidFill>
              </a:rPr>
              <a:t>„specific time period “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Quater or year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31464" y="670489"/>
            <a:ext cx="8295271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>
                <a:solidFill>
                  <a:srgbClr val="000000"/>
                </a:solidFill>
              </a:rPr>
              <a:t>„finished“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Only value added is considered = 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</a:t>
            </a:r>
            <a:r>
              <a:rPr lang="de-DE" altLang="de-DE" sz="2177">
                <a:solidFill>
                  <a:srgbClr val="000000"/>
                </a:solidFill>
              </a:rPr>
              <a:t>	Production – intermediate consumption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5EB6028-F964-44A6-B422-815F1D33308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D570688-5845-95A9-9850-EFFC0738A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667" y="3975158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–</a:t>
            </a:r>
            <a:r>
              <a:rPr lang="de-DE" altLang="de-DE" sz="2177">
                <a:solidFill>
                  <a:srgbClr val="000000"/>
                </a:solidFill>
              </a:rPr>
              <a:t>	factor income of non citizens in the 								considered country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A9B7F3A-E630-9BDD-F3AF-A4E4C0E74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34" y="3518365"/>
            <a:ext cx="8295271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national concept </a:t>
            </a:r>
            <a:r>
              <a:rPr lang="de-DE" altLang="de-DE" sz="2177" dirty="0">
                <a:solidFill>
                  <a:srgbClr val="000000"/>
                </a:solidFill>
              </a:rPr>
              <a:t>=	</a:t>
            </a:r>
            <a:r>
              <a:rPr lang="de-DE" altLang="de-DE" sz="2177">
                <a:solidFill>
                  <a:srgbClr val="000000"/>
                </a:solidFill>
              </a:rPr>
              <a:t>	 domestic concept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D92EE2BF-509E-6A65-8352-951E3487A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33" y="4456790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+</a:t>
            </a:r>
            <a:r>
              <a:rPr lang="de-DE" altLang="de-DE" sz="2177">
                <a:solidFill>
                  <a:srgbClr val="000000"/>
                </a:solidFill>
              </a:rPr>
              <a:t>	 factor income of citizens of the considered 								country from abroad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59F6647-1C3B-68C3-DBFE-ED18FBD3C44C}"/>
              </a:ext>
            </a:extLst>
          </p:cNvPr>
          <p:cNvSpPr txBox="1"/>
          <p:nvPr/>
        </p:nvSpPr>
        <p:spPr>
          <a:xfrm>
            <a:off x="309237" y="3213636"/>
            <a:ext cx="6146800" cy="42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</a:pPr>
            <a:r>
              <a:rPr lang="de-DE" altLang="de-DE" sz="218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„wihin a countries borders“:</a:t>
            </a:r>
            <a:endParaRPr lang="de-DE" altLang="de-DE" sz="218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04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2" grpId="0"/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2958306" y="118770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Calculating GDP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242454" y="1126549"/>
            <a:ext cx="11007436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Production approach 		– 	Value added of all economic sectors (activities) 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Expenditure approach </a:t>
            </a:r>
            <a:r>
              <a:rPr lang="de-DE" altLang="de-DE" sz="2400" dirty="0">
                <a:solidFill>
                  <a:srgbClr val="000000"/>
                </a:solidFill>
              </a:rPr>
              <a:t>	– </a:t>
            </a:r>
            <a:r>
              <a:rPr lang="de-DE" altLang="de-DE" sz="2400">
                <a:solidFill>
                  <a:srgbClr val="000000"/>
                </a:solidFill>
              </a:rPr>
              <a:t>	</a:t>
            </a:r>
            <a:r>
              <a:rPr lang="en-US" altLang="de-DE" sz="2400">
                <a:solidFill>
                  <a:srgbClr val="000000"/>
                </a:solidFill>
              </a:rPr>
              <a:t>final uses of goods and services (consumption, investment,</a:t>
            </a:r>
          </a:p>
          <a:p>
            <a:pPr eaLnBrk="1" hangingPunct="1">
              <a:buClrTx/>
              <a:buFontTx/>
              <a:buNone/>
            </a:pPr>
            <a:r>
              <a:rPr lang="en-US" altLang="de-DE" sz="2400">
                <a:solidFill>
                  <a:srgbClr val="000000"/>
                </a:solidFill>
              </a:rPr>
              <a:t>									government expentitures, net exports (Ex-Im)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Income approach </a:t>
            </a:r>
            <a:r>
              <a:rPr lang="de-DE" altLang="de-DE" sz="2400" dirty="0">
                <a:solidFill>
                  <a:srgbClr val="000000"/>
                </a:solidFill>
              </a:rPr>
              <a:t>	</a:t>
            </a:r>
            <a:r>
              <a:rPr lang="de-DE" altLang="de-DE" sz="2400">
                <a:solidFill>
                  <a:srgbClr val="000000"/>
                </a:solidFill>
              </a:rPr>
              <a:t>		–	Distribution of income on the different factors of production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									(capital and labor) 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08EFE30-2376-4480-99CE-CDC8A1B08CE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3990278" y="48768"/>
            <a:ext cx="6275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Gross national Product (Germany 2021)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0AAC95-B01C-4615-9B29-9CEADEE2109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4A981CC-BDD0-02E9-EB21-FCD006031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12317"/>
            <a:ext cx="9858315" cy="362425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2937908" y="136525"/>
            <a:ext cx="763212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Production approach –  Gross value added (Germany 2021)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03388" y="6509483"/>
            <a:ext cx="31582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/>
              <a:t>Source: </a:t>
            </a:r>
            <a:r>
              <a:rPr lang="de-DE" altLang="de-DE" sz="1400" dirty="0"/>
              <a:t>Destatis</a:t>
            </a:r>
            <a:r>
              <a:rPr lang="de-DE" altLang="de-DE" sz="1400"/>
              <a:t>, current prices, Bil. </a:t>
            </a:r>
            <a:r>
              <a:rPr lang="de-DE" altLang="de-DE" sz="1400" dirty="0"/>
              <a:t>Euro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D2E68E0-160E-427C-8A27-F3109F5B96E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AD8F5F5-BFB8-B8E0-6780-8E2BB8B22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0000"/>
            <a:ext cx="8385132" cy="50400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2DDC59A-BA30-44FA-09B8-F5DA32DB74F0}"/>
              </a:ext>
            </a:extLst>
          </p:cNvPr>
          <p:cNvSpPr txBox="1"/>
          <p:nvPr/>
        </p:nvSpPr>
        <p:spPr>
          <a:xfrm>
            <a:off x="8689605" y="600371"/>
            <a:ext cx="332014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Gross value added (GVA)</a:t>
            </a:r>
          </a:p>
          <a:p>
            <a:pPr algn="ctr"/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+ taxes</a:t>
            </a:r>
          </a:p>
          <a:p>
            <a:pPr algn="ctr"/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 –  subsidies</a:t>
            </a:r>
          </a:p>
          <a:p>
            <a:pPr algn="ctr"/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= GDP </a:t>
            </a:r>
            <a:endParaRPr lang="de-DE" sz="240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81887" y="37485"/>
            <a:ext cx="1131545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Development of the nominal proportions of the sectors of gross value added (Germany)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34582" y="5962343"/>
            <a:ext cx="2646461" cy="31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/>
              <a:t>Source: </a:t>
            </a:r>
            <a:r>
              <a:rPr lang="de-DE" altLang="de-DE" sz="1400" dirty="0" err="1"/>
              <a:t>Destatis</a:t>
            </a:r>
            <a:r>
              <a:rPr lang="de-DE" altLang="de-DE" sz="1400"/>
              <a:t>, current prices</a:t>
            </a:r>
            <a:endParaRPr lang="de-DE" altLang="de-DE" sz="1400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D0B83D1-822E-4966-A08A-93DFFBAB77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DF2AC8B-9E74-E3FC-FBAE-8A2A410B1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0000"/>
            <a:ext cx="8778978" cy="50400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Expenditure approach Germany </a:t>
            </a: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2021</a:t>
            </a: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6020173" y="1154692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894253" y="1835729"/>
            <a:ext cx="91598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2000" dirty="0">
                <a:cs typeface="Times New Roman" pitchFamily="18" charset="0"/>
              </a:rPr>
              <a:t>}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6457899" y="3841469"/>
            <a:ext cx="2803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>
                <a:cs typeface="Times New Roman" pitchFamily="18" charset="0"/>
              </a:rPr>
              <a:t>External contribution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6064623" y="3624788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6644062" y="2554867"/>
            <a:ext cx="32239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>
                <a:cs typeface="Times New Roman" pitchFamily="18" charset="0"/>
              </a:rPr>
              <a:t>Gross capital investment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5" name="Text Box 8"/>
          <p:cNvSpPr txBox="1">
            <a:spLocks noChangeArrowheads="1"/>
          </p:cNvSpPr>
          <p:nvPr/>
        </p:nvSpPr>
        <p:spPr bwMode="auto">
          <a:xfrm>
            <a:off x="6647236" y="1402341"/>
            <a:ext cx="18421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>
                <a:cs typeface="Times New Roman" pitchFamily="18" charset="0"/>
              </a:rPr>
              <a:t>Consumption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6" name="Text Box 11"/>
          <p:cNvSpPr txBox="1">
            <a:spLocks noChangeArrowheads="1"/>
          </p:cNvSpPr>
          <p:nvPr/>
        </p:nvSpPr>
        <p:spPr bwMode="auto">
          <a:xfrm>
            <a:off x="6112937" y="4366777"/>
            <a:ext cx="281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/>
              <a:t>Source: Destatis ,current prices, </a:t>
            </a:r>
            <a:r>
              <a:rPr lang="de-DE" altLang="de-DE" sz="1400" dirty="0"/>
              <a:t>Mrd. Euro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CB43FD1-7E4D-49FF-B53E-9A627B94C6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9841C35-AE9D-DA63-E419-6FF945395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" y="1220413"/>
            <a:ext cx="6040466" cy="375974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55303" grpId="0"/>
      <p:bldP spid="55304" grpId="0"/>
      <p:bldP spid="5530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</Words>
  <Application>Microsoft Office PowerPoint</Application>
  <PresentationFormat>Breitbild</PresentationFormat>
  <Paragraphs>82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72</cp:revision>
  <cp:lastPrinted>2022-03-02T20:18:27Z</cp:lastPrinted>
  <dcterms:created xsi:type="dcterms:W3CDTF">2022-03-01T20:52:11Z</dcterms:created>
  <dcterms:modified xsi:type="dcterms:W3CDTF">2022-09-23T20:10:41Z</dcterms:modified>
</cp:coreProperties>
</file>