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1453" r:id="rId2"/>
    <p:sldId id="542" r:id="rId3"/>
    <p:sldId id="536" r:id="rId4"/>
    <p:sldId id="1454" r:id="rId5"/>
    <p:sldId id="425" r:id="rId6"/>
    <p:sldId id="426" r:id="rId7"/>
    <p:sldId id="428" r:id="rId8"/>
    <p:sldId id="540" r:id="rId9"/>
    <p:sldId id="544" r:id="rId10"/>
    <p:sldId id="545" r:id="rId11"/>
    <p:sldId id="1456" r:id="rId12"/>
    <p:sldId id="1457" r:id="rId13"/>
    <p:sldId id="405" r:id="rId14"/>
    <p:sldId id="1472" r:id="rId15"/>
    <p:sldId id="300" r:id="rId16"/>
    <p:sldId id="614" r:id="rId17"/>
    <p:sldId id="793" r:id="rId18"/>
    <p:sldId id="1483" r:id="rId19"/>
    <p:sldId id="617" r:id="rId20"/>
    <p:sldId id="795" r:id="rId21"/>
    <p:sldId id="1485" r:id="rId22"/>
    <p:sldId id="796" r:id="rId23"/>
    <p:sldId id="805" r:id="rId24"/>
    <p:sldId id="806" r:id="rId25"/>
    <p:sldId id="807" r:id="rId26"/>
    <p:sldId id="808" r:id="rId27"/>
    <p:sldId id="799" r:id="rId28"/>
    <p:sldId id="800" r:id="rId29"/>
    <p:sldId id="801" r:id="rId30"/>
    <p:sldId id="802" r:id="rId31"/>
    <p:sldId id="803" r:id="rId32"/>
    <p:sldId id="1480" r:id="rId33"/>
    <p:sldId id="1481" r:id="rId34"/>
    <p:sldId id="570" r:id="rId35"/>
    <p:sldId id="403" r:id="rId36"/>
    <p:sldId id="824" r:id="rId37"/>
    <p:sldId id="569" r:id="rId38"/>
    <p:sldId id="573" r:id="rId39"/>
    <p:sldId id="825" r:id="rId40"/>
    <p:sldId id="832" r:id="rId41"/>
    <p:sldId id="612" r:id="rId42"/>
    <p:sldId id="833" r:id="rId43"/>
    <p:sldId id="834" r:id="rId44"/>
    <p:sldId id="627" r:id="rId45"/>
    <p:sldId id="621" r:id="rId46"/>
    <p:sldId id="620" r:id="rId47"/>
    <p:sldId id="1484" r:id="rId48"/>
    <p:sldId id="630" r:id="rId49"/>
    <p:sldId id="633" r:id="rId50"/>
    <p:sldId id="1497" r:id="rId51"/>
    <p:sldId id="635" r:id="rId52"/>
    <p:sldId id="636" r:id="rId53"/>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78" autoAdjust="0"/>
    <p:restoredTop sz="93447" autoAdjust="0"/>
  </p:normalViewPr>
  <p:slideViewPr>
    <p:cSldViewPr snapToGrid="0">
      <p:cViewPr varScale="1">
        <p:scale>
          <a:sx n="50" d="100"/>
          <a:sy n="50" d="100"/>
        </p:scale>
        <p:origin x="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19.10.2026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12193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94619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32412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9466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3892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88689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865183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74232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18016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02293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849426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689389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12233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42073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34257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9268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94770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4515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02904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4AD7F-F3AC-6CD0-25F8-D82180F56F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1D5D38-9FED-864D-FF62-E0001B670A28}"/>
              </a:ext>
            </a:extLst>
          </p:cNvPr>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8F308FD4-7644-CF3E-C3CC-A92285CEE8E9}"/>
              </a:ext>
            </a:extLst>
          </p:cNvPr>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61104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14304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3457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6600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69104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35390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80598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53401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64674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762409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38039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74385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68582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97265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12769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302135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5119048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52984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05137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171381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38312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903096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277263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36419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08251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041149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889071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519721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937269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F0A26-E749-15F7-3465-553C61310E5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915D39D-7F64-4E17-C37A-21ECF67757CF}"/>
              </a:ext>
            </a:extLst>
          </p:cNvPr>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50BCE070-D02F-EA04-E2A4-BB59864BC07E}"/>
              </a:ext>
            </a:extLst>
          </p:cNvPr>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58790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574690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281068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19.10.2026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19.10.2026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0.png"/></Relationships>
</file>

<file path=ppt/slides/_rels/slide4.xml.rels><?xml version="1.0" encoding="UTF-8" standalone="yes"?>
<Relationships xmlns="http://schemas.openxmlformats.org/package/2006/relationships"><Relationship Id="rId3" Type="http://schemas.openxmlformats.org/officeDocument/2006/relationships/hyperlink" Target="http://public.econ.duke.edu/~kdh9/Courses/Graduate%20Macro%20History/Readings-1/Phillips.pdf"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www.nobelprize.org/prizes/economic-sciences/2006/phelps/facts/" TargetMode="External"/><Relationship Id="rId4" Type="http://schemas.openxmlformats.org/officeDocument/2006/relationships/hyperlink" Target="https://www.jstor.org/stable/2552305"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hyperlink" Target="https://web.stanford.edu/~johntayl/Onlinepaperscombinedbyyear/1993/Discretion_versus_Policy_Rules_in_Practice.pdf"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www.atlantafed.org/cqer/research/taylor-rule#Tab1"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www.nobelprize.org/prizes/economic-sciences/2026/summary/"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www.nobelprize.org/prizes/economic-sciences/1976/press-release/"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sfu.ca/~kkasa/barro83.pdf"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hyperlink" Target="https://www.nobelprize.org/prizes/economic-sciences/2004/popular-information/" TargetMode="External"/><Relationship Id="rId4" Type="http://schemas.openxmlformats.org/officeDocument/2006/relationships/hyperlink" Target="http://www.finnkydland.com/papers/Rules%20Rather%20than%20Discretion%20The%20Inconsistency%20of%20Optimal%20Plans.pdf"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www.nber.org/system/files/working_papers/w0807/w0807.pdf"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s://www.jstor.org/stable/1885679?seq=1#metadata_info_tab_contents" TargetMode="External"/><Relationship Id="rId7" Type="http://schemas.openxmlformats.org/officeDocument/2006/relationships/image" Target="../media/image36.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hyperlink" Target="https://www.jstor.org/stable/2077796?seq=1#metadata_info_tab_contents" TargetMode="External"/><Relationship Id="rId5" Type="http://schemas.openxmlformats.org/officeDocument/2006/relationships/hyperlink" Target="https://larseosvensson.se/files/papers/HandbookIT.pdf" TargetMode="External"/><Relationship Id="rId4" Type="http://schemas.openxmlformats.org/officeDocument/2006/relationships/hyperlink" Target="https://web.stanford.edu/~johntayl/Onlinepaperscombinedbyyear/1993/Discretion_versus_Policy_Rules_in_Practice.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archiv.ub.uni-heidelberg.de/volltextserver/11560/"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hyperlink" Target="https://www.jstor.org/stable/40439394?seq=1#metadata_info_tab_cont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9835519" cy="744941"/>
          </a:xfrm>
          <a:prstGeom prst="rect">
            <a:avLst/>
          </a:prstGeom>
          <a:noFill/>
          <a:ln>
            <a:noFill/>
          </a:ln>
        </p:spPr>
        <p:txBody>
          <a:bodyPr lIns="81646" tIns="40823" rIns="81646" bIns="40823" anchor="ctr" anchorCtr="1"/>
          <a:lstStyle/>
          <a:p>
            <a:r>
              <a:rPr lang="en-US" sz="2903" b="1"/>
              <a:t>Inflation and Unemployment as macroeconomic targets</a:t>
            </a:r>
          </a:p>
        </p:txBody>
      </p:sp>
      <p:sp>
        <p:nvSpPr>
          <p:cNvPr id="4" name="Textfeld 3"/>
          <p:cNvSpPr txBox="1"/>
          <p:nvPr/>
        </p:nvSpPr>
        <p:spPr>
          <a:xfrm>
            <a:off x="260499" y="816026"/>
            <a:ext cx="8339941" cy="5748543"/>
          </a:xfrm>
          <a:prstGeom prst="rect">
            <a:avLst/>
          </a:prstGeom>
          <a:noFill/>
        </p:spPr>
        <p:txBody>
          <a:bodyPr wrap="square" rtlCol="0">
            <a:noAutofit/>
          </a:bodyPr>
          <a:lstStyle/>
          <a:p>
            <a:r>
              <a:rPr lang="en-US" sz="2540"/>
              <a:t>In practical economic policy, the primary direct objectives macroeconomic variables</a:t>
            </a:r>
          </a:p>
          <a:p>
            <a:endParaRPr lang="de-DE" sz="2540" dirty="0"/>
          </a:p>
          <a:p>
            <a:r>
              <a:rPr lang="de-DE" sz="2540"/>
              <a:t>	inflation </a:t>
            </a:r>
            <a:r>
              <a:rPr lang="de-DE" sz="2540" dirty="0"/>
              <a:t>(</a:t>
            </a:r>
            <a:r>
              <a:rPr lang="el-GR" sz="2540" dirty="0"/>
              <a:t>π</a:t>
            </a:r>
            <a:r>
              <a:rPr lang="de-DE" sz="2540"/>
              <a:t>) and unemployment </a:t>
            </a:r>
            <a:r>
              <a:rPr lang="de-DE" sz="2540" dirty="0"/>
              <a:t>(u)</a:t>
            </a:r>
          </a:p>
          <a:p>
            <a:endParaRPr lang="de-DE" sz="2540"/>
          </a:p>
          <a:p>
            <a:r>
              <a:rPr lang="de-DE" sz="2540"/>
              <a:t>rather than economic growth</a:t>
            </a:r>
          </a:p>
          <a:p>
            <a:endParaRPr lang="de-DE" sz="2540" dirty="0"/>
          </a:p>
          <a:p>
            <a:r>
              <a:rPr lang="de-DE" sz="2540"/>
              <a:t>For example the 2%-target of the ECB or the dual target of the Fed </a:t>
            </a:r>
            <a:r>
              <a:rPr lang="en-US" sz="2540"/>
              <a:t>pursuing the economic goals of maximum employment and price stability</a:t>
            </a:r>
            <a:r>
              <a:rPr lang="de-DE" sz="2540"/>
              <a:t> (i.e u = </a:t>
            </a:r>
            <a:r>
              <a:rPr lang="de-DE" sz="2540" dirty="0"/>
              <a:t>6</a:t>
            </a:r>
            <a:r>
              <a:rPr lang="de-DE" sz="2540"/>
              <a:t>% in the aftermath of the financial crisis)</a:t>
            </a:r>
            <a:endParaRPr lang="de-DE" sz="2540" dirty="0"/>
          </a:p>
          <a:p>
            <a:endParaRPr lang="de-DE" sz="2540" dirty="0"/>
          </a:p>
          <a:p>
            <a:r>
              <a:rPr lang="de-DE" sz="2540"/>
              <a:t>Although price level </a:t>
            </a:r>
            <a:r>
              <a:rPr lang="de-DE" sz="2540" dirty="0"/>
              <a:t>(p</a:t>
            </a:r>
            <a:r>
              <a:rPr lang="de-DE" sz="2540"/>
              <a:t>) and (</a:t>
            </a:r>
            <a:r>
              <a:rPr lang="de-DE" sz="2540" dirty="0"/>
              <a:t>y</a:t>
            </a:r>
            <a:r>
              <a:rPr lang="de-DE" sz="2540"/>
              <a:t>) </a:t>
            </a:r>
            <a:r>
              <a:rPr lang="en-US" sz="2540"/>
              <a:t>are directly related to </a:t>
            </a:r>
            <a:r>
              <a:rPr lang="de-DE" sz="2540"/>
              <a:t>(</a:t>
            </a:r>
            <a:r>
              <a:rPr lang="el-GR" sz="2540"/>
              <a:t>π</a:t>
            </a:r>
            <a:r>
              <a:rPr lang="de-DE" sz="2540"/>
              <a:t>) and (u) </a:t>
            </a:r>
            <a:r>
              <a:rPr lang="en-US" sz="2540"/>
              <a:t>these variables, but these variables are generally not used as operationalized target variables!</a:t>
            </a:r>
            <a:endParaRPr lang="de-DE" sz="2540" dirty="0"/>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301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172" y="0"/>
            <a:ext cx="9460375" cy="561067"/>
          </a:xfrm>
          <a:prstGeom prst="rect">
            <a:avLst/>
          </a:prstGeom>
          <a:noFill/>
          <a:ln>
            <a:noFill/>
          </a:ln>
        </p:spPr>
        <p:txBody>
          <a:bodyPr lIns="81646" tIns="40823" rIns="81646" bIns="40823" anchor="ctr" anchorCtr="1"/>
          <a:lstStyle/>
          <a:p>
            <a:r>
              <a:rPr lang="de-DE" sz="2400" b="1"/>
              <a:t>Inflation and Unemployment : </a:t>
            </a:r>
            <a:r>
              <a:rPr lang="de-DE" sz="2400" b="1" dirty="0" err="1"/>
              <a:t>Philippskurve</a:t>
            </a:r>
            <a:endParaRPr lang="de-DE" sz="2400" b="1" dirty="0"/>
          </a:p>
        </p:txBody>
      </p:sp>
      <p:sp>
        <p:nvSpPr>
          <p:cNvPr id="4" name="Textfeld 3"/>
          <p:cNvSpPr txBox="1"/>
          <p:nvPr/>
        </p:nvSpPr>
        <p:spPr>
          <a:xfrm>
            <a:off x="0" y="485826"/>
            <a:ext cx="12192000" cy="5748543"/>
          </a:xfrm>
          <a:prstGeom prst="rect">
            <a:avLst/>
          </a:prstGeom>
          <a:noFill/>
        </p:spPr>
        <p:txBody>
          <a:bodyPr wrap="square" rtlCol="0">
            <a:noAutofit/>
          </a:bodyPr>
          <a:lstStyle/>
          <a:p>
            <a:r>
              <a:rPr lang="en-US" sz="2540"/>
              <a:t>Transition from price level to inflation</a:t>
            </a:r>
            <a:r>
              <a:rPr lang="de-DE" sz="2540"/>
              <a:t>:</a:t>
            </a:r>
            <a:endParaRPr lang="de-DE" sz="2540" dirty="0"/>
          </a:p>
          <a:p>
            <a:endParaRPr lang="de-DE" sz="2540" dirty="0"/>
          </a:p>
          <a:p>
            <a:r>
              <a:rPr lang="de-DE" sz="2540"/>
              <a:t>Price level </a:t>
            </a:r>
            <a:r>
              <a:rPr lang="de-DE" sz="2540" dirty="0"/>
              <a:t>(P) → Inflation (</a:t>
            </a:r>
            <a:r>
              <a:rPr lang="el-GR" sz="2540" dirty="0"/>
              <a:t>π</a:t>
            </a:r>
            <a:r>
              <a:rPr lang="de-DE" sz="2540" dirty="0"/>
              <a:t>)</a:t>
            </a:r>
            <a:r>
              <a:rPr lang="de-DE" sz="2540"/>
              <a:t>	determine the perventage change!</a:t>
            </a:r>
            <a:endParaRPr lang="de-DE" sz="2540" dirty="0"/>
          </a:p>
          <a:p>
            <a:r>
              <a:rPr lang="de-DE" sz="2540" dirty="0"/>
              <a:t>		</a:t>
            </a:r>
            <a:r>
              <a:rPr lang="el-GR" sz="2540" dirty="0"/>
              <a:t> </a:t>
            </a:r>
            <a:endParaRPr lang="de-DE" sz="2540" dirty="0"/>
          </a:p>
          <a:p>
            <a:r>
              <a:rPr lang="de-DE" sz="2540" dirty="0"/>
              <a:t>Inflation:		</a:t>
            </a:r>
            <a:r>
              <a:rPr lang="el-GR" sz="2540" dirty="0"/>
              <a:t>π</a:t>
            </a:r>
            <a:r>
              <a:rPr lang="de-DE" sz="2540" baseline="-25000" dirty="0"/>
              <a:t>t</a:t>
            </a:r>
            <a:r>
              <a:rPr lang="en-US" sz="2540" dirty="0"/>
              <a:t>=(P</a:t>
            </a:r>
            <a:r>
              <a:rPr lang="en-US" sz="2540" baseline="-25000" dirty="0"/>
              <a:t>t</a:t>
            </a:r>
            <a:r>
              <a:rPr lang="en-US" sz="2540" dirty="0"/>
              <a:t>-P</a:t>
            </a:r>
            <a:r>
              <a:rPr lang="en-US" sz="2540" baseline="-25000" dirty="0"/>
              <a:t>t-1</a:t>
            </a:r>
            <a:r>
              <a:rPr lang="en-US" sz="2540" dirty="0"/>
              <a:t>)/P</a:t>
            </a:r>
            <a:r>
              <a:rPr lang="en-US" sz="2540" baseline="-25000" dirty="0"/>
              <a:t>t-1</a:t>
            </a:r>
            <a:r>
              <a:rPr lang="en-US" sz="2540" dirty="0"/>
              <a:t>=P</a:t>
            </a:r>
            <a:r>
              <a:rPr lang="en-US" sz="2540" baseline="-25000" dirty="0"/>
              <a:t>t</a:t>
            </a:r>
            <a:r>
              <a:rPr lang="en-US" sz="2540" dirty="0"/>
              <a:t>/P</a:t>
            </a:r>
            <a:r>
              <a:rPr lang="en-US" sz="2540" baseline="-25000" dirty="0"/>
              <a:t>t-1</a:t>
            </a:r>
            <a:r>
              <a:rPr lang="en-US" sz="2540" dirty="0"/>
              <a:t>-1	</a:t>
            </a:r>
            <a:r>
              <a:rPr lang="en-US" sz="2540"/>
              <a:t>	relative change compared to the 									former period</a:t>
            </a:r>
            <a:endParaRPr lang="en-US" sz="2540" dirty="0"/>
          </a:p>
          <a:p>
            <a:endParaRPr lang="en-US" sz="2540" dirty="0"/>
          </a:p>
          <a:p>
            <a:r>
              <a:rPr lang="en-US" sz="2540"/>
              <a:t>Expected </a:t>
            </a:r>
            <a:r>
              <a:rPr lang="en-US" sz="2540" dirty="0"/>
              <a:t>Inflation:	</a:t>
            </a:r>
            <a:r>
              <a:rPr lang="el-GR" sz="2540" dirty="0"/>
              <a:t>π</a:t>
            </a:r>
            <a:r>
              <a:rPr lang="de-DE" sz="2540" baseline="-25000" dirty="0"/>
              <a:t>t</a:t>
            </a:r>
            <a:r>
              <a:rPr lang="en-US" sz="2540" baseline="30000" dirty="0"/>
              <a:t>e</a:t>
            </a:r>
            <a:r>
              <a:rPr lang="en-US" sz="2540" dirty="0"/>
              <a:t>=(P</a:t>
            </a:r>
            <a:r>
              <a:rPr lang="en-US" sz="2540" baseline="-25000" dirty="0"/>
              <a:t>t</a:t>
            </a:r>
            <a:r>
              <a:rPr lang="en-US" sz="2540" baseline="30000" dirty="0"/>
              <a:t>e</a:t>
            </a:r>
            <a:r>
              <a:rPr lang="en-US" sz="2540" dirty="0"/>
              <a:t>-P</a:t>
            </a:r>
            <a:r>
              <a:rPr lang="en-US" sz="2540" baseline="-25000" dirty="0"/>
              <a:t>t-1</a:t>
            </a:r>
            <a:r>
              <a:rPr lang="en-US" sz="2540" dirty="0"/>
              <a:t>)/P</a:t>
            </a:r>
            <a:r>
              <a:rPr lang="en-US" sz="2540" baseline="-25000" dirty="0"/>
              <a:t>t-1</a:t>
            </a:r>
            <a:r>
              <a:rPr lang="en-US" sz="2540" dirty="0"/>
              <a:t>=</a:t>
            </a:r>
            <a:r>
              <a:rPr lang="en-US" sz="2540" dirty="0" err="1"/>
              <a:t>P</a:t>
            </a:r>
            <a:r>
              <a:rPr lang="en-US" sz="2540" baseline="-25000" dirty="0" err="1"/>
              <a:t>t</a:t>
            </a:r>
            <a:r>
              <a:rPr lang="en-US" sz="2540" baseline="30000" dirty="0" err="1"/>
              <a:t>e</a:t>
            </a:r>
            <a:r>
              <a:rPr lang="en-US" sz="2540" dirty="0"/>
              <a:t>/P</a:t>
            </a:r>
            <a:r>
              <a:rPr lang="en-US" sz="2540" baseline="-25000" dirty="0"/>
              <a:t>t-1</a:t>
            </a:r>
            <a:r>
              <a:rPr lang="en-US" sz="2540" dirty="0"/>
              <a:t>-1	</a:t>
            </a:r>
            <a:r>
              <a:rPr lang="en-US" sz="2540"/>
              <a:t>	relative expected change compared 								to the former period</a:t>
            </a:r>
          </a:p>
          <a:p>
            <a:endParaRPr lang="en-US" sz="2540" dirty="0"/>
          </a:p>
          <a:p>
            <a:endParaRPr lang="de-DE" sz="2540" dirty="0"/>
          </a:p>
          <a:p>
            <a:r>
              <a:rPr lang="de-DE" sz="2400" dirty="0" err="1"/>
              <a:t>output</a:t>
            </a:r>
            <a:r>
              <a:rPr lang="de-DE" sz="2400" dirty="0"/>
              <a:t> (y) </a:t>
            </a:r>
            <a:r>
              <a:rPr lang="de-DE" sz="2400"/>
              <a:t>→ unemployment </a:t>
            </a:r>
            <a:r>
              <a:rPr lang="de-DE" sz="2400" dirty="0"/>
              <a:t>(u)</a:t>
            </a:r>
          </a:p>
          <a:p>
            <a:r>
              <a:rPr lang="de-DE" sz="2400"/>
              <a:t>				</a:t>
            </a:r>
            <a:r>
              <a:rPr lang="de-DE" sz="2400" b="1"/>
              <a:t>Okuns law</a:t>
            </a:r>
            <a:r>
              <a:rPr lang="de-DE" sz="2400"/>
              <a:t>!</a:t>
            </a:r>
            <a:endParaRPr lang="de-DE" sz="2400" dirty="0"/>
          </a:p>
          <a:p>
            <a:endParaRPr lang="de-DE" sz="2400" dirty="0"/>
          </a:p>
          <a:p>
            <a:r>
              <a:rPr lang="de-DE" sz="2400" dirty="0"/>
              <a:t>			-A(</a:t>
            </a:r>
            <a:r>
              <a:rPr lang="en-US" sz="2400" dirty="0" err="1"/>
              <a:t>u</a:t>
            </a:r>
            <a:r>
              <a:rPr lang="en-US" sz="2400" baseline="-25000" dirty="0" err="1"/>
              <a:t>t</a:t>
            </a:r>
            <a:r>
              <a:rPr lang="en-US" sz="2400" dirty="0"/>
              <a:t>-u*</a:t>
            </a:r>
            <a:r>
              <a:rPr lang="de-DE" sz="2400" dirty="0"/>
              <a:t>)=(</a:t>
            </a:r>
            <a:r>
              <a:rPr lang="en-US" sz="2400" dirty="0" err="1"/>
              <a:t>Y</a:t>
            </a:r>
            <a:r>
              <a:rPr lang="en-US" sz="2400" baseline="-25000" dirty="0" err="1"/>
              <a:t>t</a:t>
            </a:r>
            <a:r>
              <a:rPr lang="en-US" sz="2400" dirty="0"/>
              <a:t>-Y*)/Y*  (A&gt;</a:t>
            </a:r>
            <a:r>
              <a:rPr lang="en-US" sz="2400"/>
              <a:t>0)</a:t>
            </a:r>
            <a:endParaRPr lang="de-DE" sz="2400" dirty="0"/>
          </a:p>
          <a:p>
            <a:endParaRPr lang="de-DE" sz="2540" dirty="0"/>
          </a:p>
        </p:txBody>
      </p:sp>
      <p:sp>
        <p:nvSpPr>
          <p:cNvPr id="2" name="Rechteck 1">
            <a:extLst>
              <a:ext uri="{FF2B5EF4-FFF2-40B4-BE49-F238E27FC236}">
                <a16:creationId xmlns:a16="http://schemas.microsoft.com/office/drawing/2014/main" id="{69E6E6C6-4767-1F7B-7656-6BC5104DA29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16409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3</a:t>
            </a:fld>
            <a:endParaRPr lang="de-DE" dirty="0"/>
          </a:p>
        </p:txBody>
      </p:sp>
      <p:sp>
        <p:nvSpPr>
          <p:cNvPr id="6" name="TextShape 2"/>
          <p:cNvSpPr txBox="1"/>
          <p:nvPr/>
        </p:nvSpPr>
        <p:spPr>
          <a:xfrm>
            <a:off x="79745" y="0"/>
            <a:ext cx="12271743" cy="744941"/>
          </a:xfrm>
          <a:prstGeom prst="rect">
            <a:avLst/>
          </a:prstGeom>
          <a:noFill/>
          <a:ln>
            <a:noFill/>
          </a:ln>
        </p:spPr>
        <p:txBody>
          <a:bodyPr lIns="81646" tIns="40823" rIns="81646" bIns="40823" anchor="ctr" anchorCtr="1"/>
          <a:lstStyle/>
          <a:p>
            <a:r>
              <a:rPr lang="de-DE" sz="2400" b="1"/>
              <a:t>Philippskurve and short run aggregrated supply (AS-curve)</a:t>
            </a:r>
            <a:endParaRPr lang="de-DE" sz="2400" b="1" dirty="0"/>
          </a:p>
        </p:txBody>
      </p:sp>
      <p:sp>
        <p:nvSpPr>
          <p:cNvPr id="4" name="Textfeld 3"/>
          <p:cNvSpPr txBox="1"/>
          <p:nvPr/>
        </p:nvSpPr>
        <p:spPr>
          <a:xfrm>
            <a:off x="0" y="639379"/>
            <a:ext cx="8644107" cy="3388742"/>
          </a:xfrm>
          <a:prstGeom prst="rect">
            <a:avLst/>
          </a:prstGeom>
          <a:noFill/>
        </p:spPr>
        <p:txBody>
          <a:bodyPr wrap="square" rtlCol="0">
            <a:noAutofit/>
          </a:bodyPr>
          <a:lstStyle/>
          <a:p>
            <a:r>
              <a:rPr lang="de-DE" sz="2000" dirty="0"/>
              <a:t>AS:	</a:t>
            </a:r>
            <a:r>
              <a:rPr lang="de-DE" sz="2000" dirty="0" err="1"/>
              <a:t>Y</a:t>
            </a:r>
            <a:r>
              <a:rPr lang="de-DE" sz="2000" baseline="-25000" dirty="0" err="1"/>
              <a:t>t</a:t>
            </a:r>
            <a:r>
              <a:rPr lang="de-DE" sz="2000" dirty="0"/>
              <a:t>	= </a:t>
            </a:r>
            <a:r>
              <a:rPr lang="en-US" sz="2000" dirty="0"/>
              <a:t>Y* + </a:t>
            </a:r>
            <a:r>
              <a:rPr lang="de-DE" sz="2000" dirty="0"/>
              <a:t>a</a:t>
            </a:r>
            <a:r>
              <a:rPr lang="en-US" sz="2000" dirty="0"/>
              <a:t>(P</a:t>
            </a:r>
            <a:r>
              <a:rPr lang="en-US" sz="2000" baseline="-25000" dirty="0"/>
              <a:t>t</a:t>
            </a:r>
            <a:r>
              <a:rPr lang="en-US" sz="2000" dirty="0"/>
              <a:t>-</a:t>
            </a:r>
            <a:r>
              <a:rPr lang="en-US" sz="2000" dirty="0" err="1"/>
              <a:t>P</a:t>
            </a:r>
            <a:r>
              <a:rPr lang="en-US" sz="2000" baseline="-25000" dirty="0" err="1"/>
              <a:t>t</a:t>
            </a:r>
            <a:r>
              <a:rPr lang="en-US" sz="2000" baseline="30000" dirty="0" err="1"/>
              <a:t>e</a:t>
            </a:r>
            <a:r>
              <a:rPr lang="en-US" sz="2000" dirty="0"/>
              <a:t>)	(a&gt;0)	(</a:t>
            </a:r>
            <a:r>
              <a:rPr lang="en-US" sz="2000" dirty="0" err="1"/>
              <a:t>P</a:t>
            </a:r>
            <a:r>
              <a:rPr lang="en-US" sz="2000" baseline="-25000" dirty="0" err="1"/>
              <a:t>t</a:t>
            </a:r>
            <a:r>
              <a:rPr lang="en-US" sz="2000" baseline="30000" dirty="0" err="1"/>
              <a:t>e</a:t>
            </a:r>
            <a:r>
              <a:rPr lang="en-US" sz="2000"/>
              <a:t>: expected price level)</a:t>
            </a:r>
            <a:endParaRPr lang="en-US" sz="2000" dirty="0"/>
          </a:p>
          <a:p>
            <a:endParaRPr lang="en-US" sz="2000" dirty="0"/>
          </a:p>
          <a:p>
            <a:r>
              <a:rPr lang="en-US" sz="2000"/>
              <a:t>replace </a:t>
            </a:r>
            <a:r>
              <a:rPr lang="en-US" sz="2000" dirty="0"/>
              <a:t>P</a:t>
            </a:r>
            <a:r>
              <a:rPr lang="en-US" sz="2000" baseline="-25000" dirty="0"/>
              <a:t>t</a:t>
            </a:r>
            <a:r>
              <a:rPr lang="en-US" sz="2000" dirty="0"/>
              <a:t>/P</a:t>
            </a:r>
            <a:r>
              <a:rPr lang="en-US" sz="2000" baseline="-25000" dirty="0"/>
              <a:t>t-1</a:t>
            </a:r>
            <a:r>
              <a:rPr lang="en-US" sz="2000" dirty="0"/>
              <a:t>=1+</a:t>
            </a:r>
            <a:r>
              <a:rPr lang="el-GR" sz="2000" dirty="0"/>
              <a:t> π</a:t>
            </a:r>
            <a:r>
              <a:rPr lang="de-DE" sz="2000" baseline="-25000" dirty="0"/>
              <a:t>t </a:t>
            </a:r>
            <a:r>
              <a:rPr lang="en-US" sz="2000"/>
              <a:t>	and</a:t>
            </a:r>
            <a:r>
              <a:rPr lang="en-US" sz="2000" dirty="0"/>
              <a:t>	</a:t>
            </a:r>
            <a:r>
              <a:rPr lang="en-US" sz="2000" dirty="0" err="1"/>
              <a:t>P</a:t>
            </a:r>
            <a:r>
              <a:rPr lang="en-US" sz="2000" baseline="-25000" dirty="0" err="1"/>
              <a:t>t</a:t>
            </a:r>
            <a:r>
              <a:rPr lang="en-US" sz="2000" baseline="30000" dirty="0" err="1"/>
              <a:t>e</a:t>
            </a:r>
            <a:r>
              <a:rPr lang="en-US" sz="2000" dirty="0"/>
              <a:t>/P</a:t>
            </a:r>
            <a:r>
              <a:rPr lang="en-US" sz="2000" baseline="-25000" dirty="0"/>
              <a:t>t-1</a:t>
            </a:r>
            <a:r>
              <a:rPr lang="en-US" sz="2000" dirty="0"/>
              <a:t>= 1+</a:t>
            </a:r>
            <a:r>
              <a:rPr lang="el-GR" sz="2000" dirty="0"/>
              <a:t>π</a:t>
            </a:r>
            <a:r>
              <a:rPr lang="de-DE" sz="2000" baseline="-25000" dirty="0"/>
              <a:t>t</a:t>
            </a:r>
            <a:r>
              <a:rPr lang="en-US" sz="2000" baseline="30000" dirty="0"/>
              <a:t>e</a:t>
            </a:r>
          </a:p>
          <a:p>
            <a:endParaRPr lang="en-US" sz="2000" dirty="0"/>
          </a:p>
          <a:p>
            <a:r>
              <a:rPr lang="de-DE" sz="2000" dirty="0"/>
              <a:t>→ </a:t>
            </a:r>
            <a:r>
              <a:rPr lang="en-US" sz="2000" dirty="0"/>
              <a:t>	</a:t>
            </a:r>
            <a:r>
              <a:rPr lang="de-DE" sz="2000" dirty="0"/>
              <a:t> </a:t>
            </a:r>
            <a:r>
              <a:rPr lang="de-DE" sz="2000" dirty="0" err="1"/>
              <a:t>Y</a:t>
            </a:r>
            <a:r>
              <a:rPr lang="de-DE" sz="2000" baseline="-25000" dirty="0" err="1"/>
              <a:t>t</a:t>
            </a:r>
            <a:r>
              <a:rPr lang="de-DE" sz="2000" baseline="-25000" dirty="0"/>
              <a:t> </a:t>
            </a:r>
            <a:r>
              <a:rPr lang="en-US" sz="2000" dirty="0"/>
              <a:t>	= Y* + </a:t>
            </a:r>
            <a:r>
              <a:rPr lang="de-DE" sz="2000" dirty="0"/>
              <a:t>a</a:t>
            </a:r>
            <a:r>
              <a:rPr lang="en-US" sz="2000" dirty="0"/>
              <a:t>((1+</a:t>
            </a:r>
            <a:r>
              <a:rPr lang="el-GR" sz="2000" dirty="0"/>
              <a:t> π</a:t>
            </a:r>
            <a:r>
              <a:rPr lang="de-DE" sz="2000" baseline="-25000" dirty="0"/>
              <a:t>t</a:t>
            </a:r>
            <a:r>
              <a:rPr lang="en-US" sz="2000" dirty="0"/>
              <a:t>)P</a:t>
            </a:r>
            <a:r>
              <a:rPr lang="en-US" sz="2000" baseline="-25000" dirty="0"/>
              <a:t>t-1 </a:t>
            </a:r>
            <a:r>
              <a:rPr lang="en-US" sz="2000" dirty="0"/>
              <a:t>- (1+</a:t>
            </a:r>
            <a:r>
              <a:rPr lang="el-GR" sz="2000" dirty="0"/>
              <a:t> π</a:t>
            </a:r>
            <a:r>
              <a:rPr lang="de-DE" sz="2000" baseline="-25000" dirty="0"/>
              <a:t>t</a:t>
            </a:r>
            <a:r>
              <a:rPr lang="en-US" sz="2000" baseline="30000" dirty="0"/>
              <a:t>e</a:t>
            </a:r>
            <a:r>
              <a:rPr lang="en-US" sz="2000" dirty="0"/>
              <a:t>)P</a:t>
            </a:r>
            <a:r>
              <a:rPr lang="en-US" sz="2000" baseline="-25000" dirty="0"/>
              <a:t>t-1 </a:t>
            </a:r>
            <a:r>
              <a:rPr lang="en-US" sz="2000" dirty="0"/>
              <a:t>)</a:t>
            </a:r>
          </a:p>
          <a:p>
            <a:endParaRPr lang="en-US" sz="2000" dirty="0"/>
          </a:p>
          <a:p>
            <a:r>
              <a:rPr lang="en-US" sz="2000" dirty="0"/>
              <a:t>		= Y* + P</a:t>
            </a:r>
            <a:r>
              <a:rPr lang="en-US" sz="2000" baseline="-25000" dirty="0"/>
              <a:t>t-1</a:t>
            </a:r>
            <a:r>
              <a:rPr lang="de-DE" sz="2000" dirty="0"/>
              <a:t>a</a:t>
            </a:r>
            <a:r>
              <a:rPr lang="en-US" sz="2000" dirty="0"/>
              <a:t>(</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r>
              <a:rPr lang="en-US" sz="2000" dirty="0"/>
              <a:t>)</a:t>
            </a:r>
          </a:p>
          <a:p>
            <a:r>
              <a:rPr lang="en-US" sz="2000" dirty="0"/>
              <a:t> </a:t>
            </a:r>
          </a:p>
          <a:p>
            <a:r>
              <a:rPr lang="en-US" sz="2000" dirty="0"/>
              <a:t>		= Y* + ã(</a:t>
            </a:r>
            <a:r>
              <a:rPr lang="el-GR" sz="2000" dirty="0"/>
              <a:t>π</a:t>
            </a:r>
            <a:r>
              <a:rPr lang="de-DE" sz="2000" baseline="-25000" dirty="0"/>
              <a:t>t</a:t>
            </a:r>
            <a:r>
              <a:rPr lang="en-US" sz="2000" dirty="0"/>
              <a:t> - </a:t>
            </a:r>
            <a:r>
              <a:rPr lang="el-GR" sz="2000" dirty="0"/>
              <a:t>π</a:t>
            </a:r>
            <a:r>
              <a:rPr lang="de-DE" sz="2000" baseline="-25000" dirty="0"/>
              <a:t>t</a:t>
            </a:r>
            <a:r>
              <a:rPr lang="en-US" sz="2000" baseline="30000" dirty="0"/>
              <a:t>e</a:t>
            </a:r>
            <a:r>
              <a:rPr lang="en-US" sz="2000" dirty="0"/>
              <a:t>)</a:t>
            </a:r>
            <a:r>
              <a:rPr lang="en-US" sz="2000"/>
              <a:t>	with </a:t>
            </a:r>
            <a:r>
              <a:rPr lang="en-US" sz="2000" dirty="0"/>
              <a:t>ã= P</a:t>
            </a:r>
            <a:r>
              <a:rPr lang="en-US" sz="2000" baseline="-25000" dirty="0"/>
              <a:t>t-1</a:t>
            </a:r>
            <a:r>
              <a:rPr lang="de-DE" sz="2000" dirty="0"/>
              <a:t>a</a:t>
            </a:r>
            <a:r>
              <a:rPr lang="de-DE" sz="2000"/>
              <a:t>&gt;0</a:t>
            </a:r>
          </a:p>
          <a:p>
            <a:endParaRPr lang="de-DE" sz="2000" dirty="0"/>
          </a:p>
          <a:p>
            <a:r>
              <a:rPr lang="de-DE" sz="2000"/>
              <a:t>With  given expectations, we obtain</a:t>
            </a:r>
            <a:r>
              <a:rPr lang="de-DE" sz="2540" dirty="0"/>
              <a:t>					</a:t>
            </a:r>
          </a:p>
          <a:p>
            <a:endParaRPr lang="de-DE" sz="2540" dirty="0"/>
          </a:p>
          <a:p>
            <a:r>
              <a:rPr lang="de-DE" sz="2540" dirty="0"/>
              <a:t>			</a:t>
            </a:r>
            <a:r>
              <a:rPr lang="de-DE" sz="2540"/>
              <a:t>	or</a:t>
            </a:r>
            <a:r>
              <a:rPr lang="de-DE" sz="2540" dirty="0"/>
              <a:t>		</a:t>
            </a:r>
          </a:p>
        </p:txBody>
      </p:sp>
      <p:cxnSp>
        <p:nvCxnSpPr>
          <p:cNvPr id="8" name="Straight Arrow Connector 6"/>
          <p:cNvCxnSpPr/>
          <p:nvPr/>
        </p:nvCxnSpPr>
        <p:spPr>
          <a:xfrm flipV="1">
            <a:off x="694238" y="4258340"/>
            <a:ext cx="1" cy="21632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694239" y="6421543"/>
            <a:ext cx="3002142" cy="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56421" y="4192775"/>
            <a:ext cx="422714" cy="338554"/>
          </a:xfrm>
          <a:prstGeom prst="rect">
            <a:avLst/>
          </a:prstGeom>
          <a:noFill/>
        </p:spPr>
        <p:txBody>
          <a:bodyPr wrap="square" rtlCol="0">
            <a:spAutoFit/>
          </a:bodyPr>
          <a:lstStyle/>
          <a:p>
            <a:r>
              <a:rPr lang="en-US" sz="1600" dirty="0"/>
              <a:t>P</a:t>
            </a:r>
            <a:r>
              <a:rPr lang="en-US" sz="1600" baseline="-25000" dirty="0"/>
              <a:t>t</a:t>
            </a:r>
            <a:endParaRPr lang="de-DE" sz="1600" baseline="-25000" dirty="0"/>
          </a:p>
        </p:txBody>
      </p:sp>
      <p:sp>
        <p:nvSpPr>
          <p:cNvPr id="11" name="Textfeld 10"/>
          <p:cNvSpPr txBox="1"/>
          <p:nvPr/>
        </p:nvSpPr>
        <p:spPr>
          <a:xfrm>
            <a:off x="3365205" y="6421543"/>
            <a:ext cx="393265" cy="338554"/>
          </a:xfrm>
          <a:prstGeom prst="rect">
            <a:avLst/>
          </a:prstGeom>
          <a:noFill/>
        </p:spPr>
        <p:txBody>
          <a:bodyPr wrap="square" rtlCol="0">
            <a:spAutoFit/>
          </a:bodyPr>
          <a:lstStyle/>
          <a:p>
            <a:r>
              <a:rPr lang="de-DE" sz="1600" dirty="0" err="1"/>
              <a:t>Y</a:t>
            </a:r>
            <a:r>
              <a:rPr lang="de-DE" sz="1600" baseline="-25000" dirty="0" err="1"/>
              <a:t>t</a:t>
            </a:r>
            <a:endParaRPr lang="de-DE" sz="1633" dirty="0"/>
          </a:p>
        </p:txBody>
      </p:sp>
      <mc:AlternateContent xmlns:mc="http://schemas.openxmlformats.org/markup-compatibility/2006" xmlns:a14="http://schemas.microsoft.com/office/drawing/2010/main">
        <mc:Choice Requires="a14">
          <p:sp>
            <p:nvSpPr>
              <p:cNvPr id="17" name="Rechteck 16"/>
              <p:cNvSpPr/>
              <p:nvPr/>
            </p:nvSpPr>
            <p:spPr>
              <a:xfrm>
                <a:off x="3064584" y="4495731"/>
                <a:ext cx="509119" cy="369332"/>
              </a:xfrm>
              <a:prstGeom prst="rect">
                <a:avLst/>
              </a:prstGeom>
            </p:spPr>
            <p:txBody>
              <a:bodyPr wrap="square">
                <a:spAutoFit/>
              </a:bodyPr>
              <a:lstStyle/>
              <a:p>
                <a:pPr/>
                <a14:m>
                  <m:oMathPara xmlns:m="http://schemas.openxmlformats.org/officeDocument/2006/math">
                    <m:oMath>
                      <m:r>
                        <a:rPr lang="de-DE" b="0" i="1" smtClean="0">
                          <a:latin typeface="Cambria Math" panose="02040503050406030204" pitchFamily="18" charset="0"/>
                        </a:rPr>
                        <m:t>𝐴𝑆</m:t>
                      </m:r>
                    </m:oMath>
                  </m:oMathPara>
                </a14:m>
                <a:endParaRPr lang="de-DE" dirty="0"/>
              </a:p>
            </p:txBody>
          </p:sp>
        </mc:Choice>
        <mc:Fallback xmlns="">
          <p:sp>
            <p:nvSpPr>
              <p:cNvPr id="17" name="Rechteck 16"/>
              <p:cNvSpPr>
                <a:spLocks noRot="1" noChangeAspect="1" noMove="1" noResize="1" noEditPoints="1" noAdjustHandles="1" noChangeArrowheads="1" noChangeShapeType="1" noTextEdit="1"/>
              </p:cNvSpPr>
              <p:nvPr/>
            </p:nvSpPr>
            <p:spPr>
              <a:xfrm>
                <a:off x="3064584" y="4495731"/>
                <a:ext cx="509119" cy="369332"/>
              </a:xfrm>
              <a:prstGeom prst="rect">
                <a:avLst/>
              </a:prstGeom>
              <a:blipFill>
                <a:blip r:embed="rId3"/>
                <a:stretch>
                  <a:fillRect/>
                </a:stretch>
              </a:blipFill>
            </p:spPr>
            <p:txBody>
              <a:bodyPr/>
              <a:lstStyle/>
              <a:p>
                <a:r>
                  <a:rPr lang="de-DE">
                    <a:noFill/>
                  </a:rPr>
                  <a:t> </a:t>
                </a:r>
              </a:p>
            </p:txBody>
          </p:sp>
        </mc:Fallback>
      </mc:AlternateContent>
      <p:cxnSp>
        <p:nvCxnSpPr>
          <p:cNvPr id="22" name="Straight Arrow Connector 6"/>
          <p:cNvCxnSpPr/>
          <p:nvPr/>
        </p:nvCxnSpPr>
        <p:spPr>
          <a:xfrm flipV="1">
            <a:off x="4706270" y="4214039"/>
            <a:ext cx="1" cy="21632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Rechteck 25"/>
              <p:cNvSpPr/>
              <p:nvPr/>
            </p:nvSpPr>
            <p:spPr>
              <a:xfrm>
                <a:off x="7076616" y="4451430"/>
                <a:ext cx="631796" cy="369332"/>
              </a:xfrm>
              <a:prstGeom prst="rect">
                <a:avLst/>
              </a:prstGeom>
            </p:spPr>
            <p:txBody>
              <a:bodyPr wrap="square">
                <a:spAutoFit/>
              </a:bodyPr>
              <a:lstStyle/>
              <a:p>
                <a14:m>
                  <m:oMath xmlns:m="http://schemas.openxmlformats.org/officeDocument/2006/math">
                    <m:r>
                      <a:rPr lang="de-DE" b="0" i="1" smtClean="0">
                        <a:latin typeface="Cambria Math" panose="02040503050406030204" pitchFamily="18" charset="0"/>
                      </a:rPr>
                      <m:t>𝐴𝑆</m:t>
                    </m:r>
                  </m:oMath>
                </a14:m>
                <a:r>
                  <a:rPr lang="de-DE" dirty="0"/>
                  <a:t>`</a:t>
                </a:r>
              </a:p>
            </p:txBody>
          </p:sp>
        </mc:Choice>
        <mc:Fallback xmlns="">
          <p:sp>
            <p:nvSpPr>
              <p:cNvPr id="26" name="Rechteck 25"/>
              <p:cNvSpPr>
                <a:spLocks noRot="1" noChangeAspect="1" noMove="1" noResize="1" noEditPoints="1" noAdjustHandles="1" noChangeArrowheads="1" noChangeShapeType="1" noTextEdit="1"/>
              </p:cNvSpPr>
              <p:nvPr/>
            </p:nvSpPr>
            <p:spPr>
              <a:xfrm>
                <a:off x="7076616" y="4451430"/>
                <a:ext cx="631796" cy="369332"/>
              </a:xfrm>
              <a:prstGeom prst="rect">
                <a:avLst/>
              </a:prstGeom>
              <a:blipFill>
                <a:blip r:embed="rId4"/>
                <a:stretch>
                  <a:fillRect t="-8197" b="-24590"/>
                </a:stretch>
              </a:blipFill>
            </p:spPr>
            <p:txBody>
              <a:bodyPr/>
              <a:lstStyle/>
              <a:p>
                <a:r>
                  <a:rPr lang="de-DE">
                    <a:noFill/>
                  </a:rPr>
                  <a:t> </a:t>
                </a:r>
              </a:p>
            </p:txBody>
          </p:sp>
        </mc:Fallback>
      </mc:AlternateContent>
      <p:cxnSp>
        <p:nvCxnSpPr>
          <p:cNvPr id="27" name="Straight Arrow Connector 7"/>
          <p:cNvCxnSpPr/>
          <p:nvPr/>
        </p:nvCxnSpPr>
        <p:spPr>
          <a:xfrm>
            <a:off x="4706270" y="6384397"/>
            <a:ext cx="3002142" cy="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flipV="1">
            <a:off x="1281223" y="4636096"/>
            <a:ext cx="1783361" cy="1148016"/>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4362347" y="4167811"/>
            <a:ext cx="422714" cy="338554"/>
          </a:xfrm>
          <a:prstGeom prst="rect">
            <a:avLst/>
          </a:prstGeom>
          <a:noFill/>
        </p:spPr>
        <p:txBody>
          <a:bodyPr wrap="square" rtlCol="0">
            <a:spAutoFit/>
          </a:bodyPr>
          <a:lstStyle/>
          <a:p>
            <a:r>
              <a:rPr lang="el-GR" sz="1600" dirty="0"/>
              <a:t>π </a:t>
            </a:r>
            <a:r>
              <a:rPr lang="en-US" sz="1600" baseline="-25000" dirty="0"/>
              <a:t>t</a:t>
            </a:r>
            <a:endParaRPr lang="de-DE" sz="1600" baseline="-25000" dirty="0"/>
          </a:p>
        </p:txBody>
      </p:sp>
      <p:sp>
        <p:nvSpPr>
          <p:cNvPr id="31" name="Textfeld 30"/>
          <p:cNvSpPr txBox="1"/>
          <p:nvPr/>
        </p:nvSpPr>
        <p:spPr>
          <a:xfrm>
            <a:off x="7366601" y="6382556"/>
            <a:ext cx="393265" cy="338554"/>
          </a:xfrm>
          <a:prstGeom prst="rect">
            <a:avLst/>
          </a:prstGeom>
          <a:noFill/>
        </p:spPr>
        <p:txBody>
          <a:bodyPr wrap="square" rtlCol="0">
            <a:spAutoFit/>
          </a:bodyPr>
          <a:lstStyle/>
          <a:p>
            <a:r>
              <a:rPr lang="de-DE" sz="1600" dirty="0" err="1"/>
              <a:t>Y</a:t>
            </a:r>
            <a:r>
              <a:rPr lang="de-DE" sz="1600" baseline="-25000" dirty="0" err="1"/>
              <a:t>t</a:t>
            </a:r>
            <a:endParaRPr lang="de-DE" sz="1633" dirty="0"/>
          </a:p>
        </p:txBody>
      </p:sp>
      <p:cxnSp>
        <p:nvCxnSpPr>
          <p:cNvPr id="32" name="Gerader Verbinder 31"/>
          <p:cNvCxnSpPr/>
          <p:nvPr/>
        </p:nvCxnSpPr>
        <p:spPr>
          <a:xfrm flipV="1">
            <a:off x="5171216" y="4531329"/>
            <a:ext cx="1998063" cy="924083"/>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2E6351D3-402E-F1FC-4DD1-2EA210ABEA1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83265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0" y="0"/>
            <a:ext cx="12192000" cy="744941"/>
          </a:xfrm>
          <a:prstGeom prst="rect">
            <a:avLst/>
          </a:prstGeom>
          <a:noFill/>
          <a:ln>
            <a:noFill/>
          </a:ln>
        </p:spPr>
        <p:txBody>
          <a:bodyPr lIns="81646" tIns="40823" rIns="81646" bIns="40823" anchor="ctr" anchorCtr="1"/>
          <a:lstStyle/>
          <a:p>
            <a:r>
              <a:rPr lang="en-US" sz="2400" b="1"/>
              <a:t>Philippskurve and short run aggregrated supply (AS-curve) </a:t>
            </a:r>
            <a:r>
              <a:rPr lang="de-DE" sz="2400" b="1"/>
              <a:t>and Okun´s law</a:t>
            </a:r>
            <a:endParaRPr lang="de-DE" sz="2400" b="1" dirty="0"/>
          </a:p>
        </p:txBody>
      </p:sp>
      <p:sp>
        <p:nvSpPr>
          <p:cNvPr id="4" name="Textfeld 3"/>
          <p:cNvSpPr txBox="1"/>
          <p:nvPr/>
        </p:nvSpPr>
        <p:spPr>
          <a:xfrm>
            <a:off x="207402" y="776699"/>
            <a:ext cx="10542113" cy="3424911"/>
          </a:xfrm>
          <a:prstGeom prst="rect">
            <a:avLst/>
          </a:prstGeom>
          <a:noFill/>
        </p:spPr>
        <p:txBody>
          <a:bodyPr wrap="square" rtlCol="0">
            <a:noAutofit/>
          </a:bodyPr>
          <a:lstStyle/>
          <a:p>
            <a:r>
              <a:rPr lang="en-US" sz="2000"/>
              <a:t>Okun´s law:</a:t>
            </a:r>
            <a:r>
              <a:rPr lang="en-US" sz="2000" dirty="0"/>
              <a:t>	</a:t>
            </a:r>
            <a:r>
              <a:rPr lang="de-DE" sz="2000" dirty="0"/>
              <a:t> -A(</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-Y*)/Y</a:t>
            </a:r>
            <a:r>
              <a:rPr lang="en-US" sz="2000"/>
              <a:t>* 	set Ã=AY* </a:t>
            </a:r>
            <a:endParaRPr lang="en-US" sz="2000" dirty="0"/>
          </a:p>
          <a:p>
            <a:endParaRPr lang="en-US" sz="2000" dirty="0"/>
          </a:p>
          <a:p>
            <a:r>
              <a:rPr lang="en-US" sz="2000" dirty="0">
                <a:latin typeface="Arial Unicode MS"/>
                <a:ea typeface="Arial Unicode MS"/>
                <a:cs typeface="Arial Unicode MS"/>
              </a:rPr>
              <a:t>⇒ </a:t>
            </a:r>
            <a:r>
              <a:rPr lang="de-DE" sz="2000" dirty="0"/>
              <a:t>-Ã(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	</a:t>
            </a:r>
            <a:r>
              <a:rPr lang="en-US" sz="2000" dirty="0">
                <a:latin typeface="Arial Unicode MS"/>
                <a:ea typeface="Arial Unicode MS"/>
                <a:cs typeface="Arial Unicode MS"/>
              </a:rPr>
              <a:t>⇒ </a:t>
            </a:r>
            <a:r>
              <a:rPr lang="en-US" sz="2000" dirty="0"/>
              <a:t>Y*</a:t>
            </a:r>
            <a:r>
              <a:rPr lang="de-DE" sz="2000" dirty="0"/>
              <a:t>- 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endParaRPr lang="en-US" sz="2000" dirty="0"/>
          </a:p>
          <a:p>
            <a:endParaRPr lang="en-US" sz="2000" dirty="0"/>
          </a:p>
          <a:p>
            <a:r>
              <a:rPr lang="en-US" sz="2000"/>
              <a:t>Together with the AS-curve we obtain:</a:t>
            </a:r>
            <a:endParaRPr lang="en-US" sz="2000" dirty="0"/>
          </a:p>
          <a:p>
            <a:endParaRPr lang="en-US" sz="2000" dirty="0"/>
          </a:p>
          <a:p>
            <a:r>
              <a:rPr lang="en-US" sz="2000" dirty="0"/>
              <a:t>Y*</a:t>
            </a:r>
            <a:r>
              <a:rPr lang="de-DE" sz="2000" dirty="0"/>
              <a:t>- 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 + ã(</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r>
              <a:rPr lang="en-US" sz="2000" dirty="0"/>
              <a:t>)</a:t>
            </a:r>
          </a:p>
          <a:p>
            <a:endParaRPr lang="en-US" sz="2000" dirty="0">
              <a:latin typeface="Arial Unicode MS"/>
              <a:ea typeface="Arial Unicode MS"/>
              <a:cs typeface="Arial Unicode MS"/>
            </a:endParaRPr>
          </a:p>
          <a:p>
            <a:r>
              <a:rPr lang="en-US" sz="2000" dirty="0">
                <a:latin typeface="Arial Unicode MS"/>
                <a:ea typeface="Arial Unicode MS"/>
                <a:cs typeface="Arial Unicode MS"/>
              </a:rPr>
              <a:t>⇒	</a:t>
            </a:r>
            <a:r>
              <a:rPr lang="de-DE" sz="2000" dirty="0"/>
              <a:t> - (Ã/</a:t>
            </a:r>
            <a:r>
              <a:rPr lang="en-US" sz="2000" dirty="0"/>
              <a:t>ã)</a:t>
            </a:r>
            <a:r>
              <a:rPr lang="de-DE" sz="2000" dirty="0"/>
              <a:t>(</a:t>
            </a:r>
            <a:r>
              <a:rPr lang="en-US" sz="2000" dirty="0" err="1"/>
              <a:t>u</a:t>
            </a:r>
            <a:r>
              <a:rPr lang="en-US" sz="2000" baseline="-25000" dirty="0" err="1"/>
              <a:t>t</a:t>
            </a:r>
            <a:r>
              <a:rPr lang="en-US" sz="2000" dirty="0"/>
              <a:t>-u*</a:t>
            </a:r>
            <a:r>
              <a:rPr lang="de-DE" sz="2000" dirty="0"/>
              <a:t>) = </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endParaRPr lang="en-US" sz="2000" dirty="0"/>
          </a:p>
          <a:p>
            <a:endParaRPr lang="en-US" sz="2000" dirty="0"/>
          </a:p>
          <a:p>
            <a:r>
              <a:rPr lang="en-US" sz="2000" dirty="0">
                <a:latin typeface="Arial Unicode MS"/>
                <a:ea typeface="Arial Unicode MS"/>
                <a:cs typeface="Arial Unicode MS"/>
              </a:rPr>
              <a:t>⇒	</a:t>
            </a:r>
            <a:r>
              <a:rPr lang="el-GR" sz="2000" dirty="0"/>
              <a:t>π</a:t>
            </a:r>
            <a:r>
              <a:rPr lang="de-DE" sz="2000" baseline="-25000" dirty="0"/>
              <a:t>t</a:t>
            </a:r>
            <a:r>
              <a:rPr lang="en-US" sz="2000" dirty="0"/>
              <a:t>	=</a:t>
            </a:r>
            <a:r>
              <a:rPr lang="de-DE" sz="2000" dirty="0"/>
              <a:t>	</a:t>
            </a:r>
            <a:r>
              <a:rPr lang="el-GR" sz="2000" dirty="0"/>
              <a:t>π</a:t>
            </a:r>
            <a:r>
              <a:rPr lang="de-DE" sz="2000" baseline="-25000" dirty="0"/>
              <a:t>t</a:t>
            </a:r>
            <a:r>
              <a:rPr lang="en-US" sz="2000" baseline="30000" dirty="0"/>
              <a:t>e</a:t>
            </a:r>
            <a:r>
              <a:rPr lang="en-US" sz="2000" dirty="0"/>
              <a:t> - </a:t>
            </a:r>
            <a:r>
              <a:rPr lang="el-GR" sz="2000" dirty="0"/>
              <a:t>β</a:t>
            </a:r>
            <a:r>
              <a:rPr lang="de-DE" sz="2000" dirty="0"/>
              <a:t>(</a:t>
            </a:r>
            <a:r>
              <a:rPr lang="en-US" sz="2000" dirty="0" err="1"/>
              <a:t>u</a:t>
            </a:r>
            <a:r>
              <a:rPr lang="en-US" sz="2000" baseline="-25000" dirty="0" err="1"/>
              <a:t>t</a:t>
            </a:r>
            <a:r>
              <a:rPr lang="en-US" sz="2000" dirty="0"/>
              <a:t>-u*</a:t>
            </a:r>
            <a:r>
              <a:rPr lang="de-DE" sz="2000" dirty="0"/>
              <a:t>)</a:t>
            </a:r>
            <a:r>
              <a:rPr lang="de-DE" sz="2000"/>
              <a:t>	with β = (Ã/ã)&gt;0 Expectation augmented Philipps curve</a:t>
            </a:r>
            <a:endParaRPr lang="de-DE" sz="2000" dirty="0"/>
          </a:p>
          <a:p>
            <a:r>
              <a:rPr lang="de-DE" sz="2400" dirty="0"/>
              <a:t>							         	</a:t>
            </a:r>
          </a:p>
          <a:p>
            <a:endParaRPr lang="de-DE" sz="2400" dirty="0"/>
          </a:p>
        </p:txBody>
      </p:sp>
      <p:sp>
        <p:nvSpPr>
          <p:cNvPr id="9" name="Textfeld 8"/>
          <p:cNvSpPr txBox="1"/>
          <p:nvPr/>
        </p:nvSpPr>
        <p:spPr>
          <a:xfrm>
            <a:off x="184252" y="4499148"/>
            <a:ext cx="8184243" cy="2167870"/>
          </a:xfrm>
          <a:prstGeom prst="rect">
            <a:avLst/>
          </a:prstGeom>
          <a:noFill/>
        </p:spPr>
        <p:txBody>
          <a:bodyPr wrap="square" rtlCol="0">
            <a:noAutofit/>
          </a:bodyPr>
          <a:lstStyle/>
          <a:p>
            <a:r>
              <a:rPr lang="en-US" sz="1600"/>
              <a:t>In its original form, the Phillips curve, like Okun's law, merely reflected the empirical finding that rising inflation tends to lead to falling unemployment.</a:t>
            </a:r>
          </a:p>
          <a:p>
            <a:endParaRPr lang="en-US" sz="1600">
              <a:hlinkClick r:id="rId3"/>
            </a:endParaRPr>
          </a:p>
          <a:p>
            <a:r>
              <a:rPr lang="en-US" sz="1600">
                <a:hlinkClick r:id="rId3"/>
              </a:rPr>
              <a:t>Philipps</a:t>
            </a:r>
            <a:r>
              <a:rPr lang="en-US" sz="1600" dirty="0">
                <a:hlinkClick r:id="rId3"/>
              </a:rPr>
              <a:t>, A. (1958) The Relation between Unemployment and the Rate of Change of Money Wages in the United Kingdom, 1861–1957, </a:t>
            </a:r>
            <a:r>
              <a:rPr lang="en-US" sz="1600" dirty="0" err="1">
                <a:hlinkClick r:id="rId3"/>
              </a:rPr>
              <a:t>Economica</a:t>
            </a:r>
            <a:r>
              <a:rPr lang="en-US" sz="1600" dirty="0">
                <a:hlinkClick r:id="rId3"/>
              </a:rPr>
              <a:t>, Vol. 25, S</a:t>
            </a:r>
            <a:r>
              <a:rPr lang="en-US" sz="1600">
                <a:hlinkClick r:id="rId3"/>
              </a:rPr>
              <a:t>. 283–299</a:t>
            </a:r>
            <a:endParaRPr lang="en-US" sz="1600"/>
          </a:p>
          <a:p>
            <a:endParaRPr lang="en-US" sz="1600"/>
          </a:p>
          <a:p>
            <a:r>
              <a:rPr lang="en-US" sz="1600">
                <a:hlinkClick r:id="rId4"/>
              </a:rPr>
              <a:t>Phelps, Edmund S. (1967) “Phillips Curves, Expectations of Inflation and Optimal Employment over Time.” Economica, n.s., 34, no. 3, 254–281</a:t>
            </a:r>
            <a:r>
              <a:rPr lang="en-US" sz="1600"/>
              <a:t>. 		</a:t>
            </a:r>
          </a:p>
          <a:p>
            <a:r>
              <a:rPr lang="en-US" sz="1600"/>
              <a:t>						(</a:t>
            </a:r>
            <a:r>
              <a:rPr lang="en-US" sz="1600">
                <a:hlinkClick r:id="rId5"/>
              </a:rPr>
              <a:t>Nobel Prize 2006</a:t>
            </a:r>
            <a:r>
              <a:rPr lang="en-US" sz="1600"/>
              <a:t>) </a:t>
            </a:r>
          </a:p>
          <a:p>
            <a:endParaRPr lang="de-DE" sz="1600" dirty="0"/>
          </a:p>
        </p:txBody>
      </p:sp>
      <p:sp>
        <p:nvSpPr>
          <p:cNvPr id="2" name="Rechteck 1">
            <a:extLst>
              <a:ext uri="{FF2B5EF4-FFF2-40B4-BE49-F238E27FC236}">
                <a16:creationId xmlns:a16="http://schemas.microsoft.com/office/drawing/2014/main" id="{B4DFEA30-458A-B12D-730F-0A2925A4799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1519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5</a:t>
            </a:fld>
            <a:endParaRPr lang="de-DE" dirty="0"/>
          </a:p>
        </p:txBody>
      </p:sp>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en-US" sz="2540" b="1" dirty="0"/>
              <a:t>Inflation, Unemployment, and the Phillips Curve</a:t>
            </a:r>
          </a:p>
        </p:txBody>
      </p:sp>
      <p:sp>
        <p:nvSpPr>
          <p:cNvPr id="4" name="Textfeld 3"/>
          <p:cNvSpPr txBox="1"/>
          <p:nvPr/>
        </p:nvSpPr>
        <p:spPr>
          <a:xfrm>
            <a:off x="1600740" y="1142889"/>
            <a:ext cx="9067260" cy="5029447"/>
          </a:xfrm>
          <a:prstGeom prst="rect">
            <a:avLst/>
          </a:prstGeom>
          <a:noFill/>
        </p:spPr>
        <p:txBody>
          <a:bodyPr wrap="square" rtlCol="0">
            <a:noAutofit/>
          </a:bodyPr>
          <a:lstStyle/>
          <a:p>
            <a:endParaRPr lang="de-DE" sz="2540" dirty="0"/>
          </a:p>
          <a:p>
            <a:r>
              <a:rPr lang="de-DE" sz="2540" dirty="0"/>
              <a:t>The Philipps </a:t>
            </a:r>
            <a:r>
              <a:rPr lang="de-DE" sz="2540" dirty="0" err="1"/>
              <a:t>curve</a:t>
            </a:r>
            <a:r>
              <a:rPr lang="de-DE" sz="2540" dirty="0"/>
              <a:t> </a:t>
            </a:r>
            <a:r>
              <a:rPr lang="de-DE" sz="2540" dirty="0" err="1"/>
              <a:t>states</a:t>
            </a:r>
            <a:r>
              <a:rPr lang="de-DE" sz="2540" dirty="0"/>
              <a:t> </a:t>
            </a:r>
            <a:r>
              <a:rPr lang="de-DE" sz="2540" dirty="0" err="1"/>
              <a:t>that</a:t>
            </a:r>
            <a:r>
              <a:rPr lang="de-DE" sz="2540" dirty="0"/>
              <a:t> </a:t>
            </a:r>
            <a:r>
              <a:rPr lang="de-DE" sz="2540" dirty="0" err="1"/>
              <a:t>inflation</a:t>
            </a:r>
            <a:r>
              <a:rPr lang="de-DE" sz="2540" dirty="0"/>
              <a:t> </a:t>
            </a:r>
            <a:r>
              <a:rPr lang="el-GR" sz="2540" dirty="0"/>
              <a:t>π</a:t>
            </a:r>
            <a:r>
              <a:rPr lang="de-DE" sz="2540" dirty="0"/>
              <a:t> </a:t>
            </a:r>
            <a:r>
              <a:rPr lang="de-DE" sz="2540" dirty="0" err="1"/>
              <a:t>depends</a:t>
            </a:r>
            <a:r>
              <a:rPr lang="de-DE" sz="2540" dirty="0"/>
              <a:t> on</a:t>
            </a:r>
          </a:p>
          <a:p>
            <a:endParaRPr lang="de-DE" sz="2540" dirty="0"/>
          </a:p>
          <a:p>
            <a:pPr marL="829452" lvl="1" indent="-414726">
              <a:buFont typeface="Arial" panose="020B0604020202020204" pitchFamily="34" charset="0"/>
              <a:buChar char="•"/>
            </a:pPr>
            <a:r>
              <a:rPr lang="de-DE" sz="2540" dirty="0" err="1"/>
              <a:t>expected</a:t>
            </a:r>
            <a:r>
              <a:rPr lang="de-DE" sz="2540" dirty="0"/>
              <a:t> </a:t>
            </a:r>
            <a:r>
              <a:rPr lang="de-DE" sz="2540" dirty="0" err="1"/>
              <a:t>inflation</a:t>
            </a:r>
            <a:r>
              <a:rPr lang="de-DE" sz="2540" dirty="0"/>
              <a:t> </a:t>
            </a:r>
            <a:r>
              <a:rPr lang="el-GR" sz="2540" dirty="0"/>
              <a:t>π</a:t>
            </a:r>
            <a:r>
              <a:rPr lang="en-US" sz="2540" baseline="30000" dirty="0"/>
              <a:t>e</a:t>
            </a:r>
          </a:p>
          <a:p>
            <a:pPr marL="414726" indent="-414726">
              <a:buFont typeface="Arial" panose="020B0604020202020204" pitchFamily="34" charset="0"/>
              <a:buChar char="•"/>
            </a:pPr>
            <a:endParaRPr lang="en-US" sz="2540" baseline="30000" dirty="0"/>
          </a:p>
          <a:p>
            <a:pPr marL="829452" lvl="1" indent="-414726">
              <a:buFont typeface="Arial" panose="020B0604020202020204" pitchFamily="34" charset="0"/>
              <a:buChar char="•"/>
            </a:pPr>
            <a:r>
              <a:rPr lang="en-US" sz="2540" dirty="0"/>
              <a:t>the deviation of unemployment </a:t>
            </a:r>
            <a:r>
              <a:rPr lang="en-US" sz="2540" dirty="0" err="1"/>
              <a:t>fromt</a:t>
            </a:r>
            <a:r>
              <a:rPr lang="en-US" sz="2540" dirty="0"/>
              <a:t> the natural rate </a:t>
            </a:r>
            <a:r>
              <a:rPr lang="en-US" sz="2540"/>
              <a:t>u-u*</a:t>
            </a:r>
          </a:p>
          <a:p>
            <a:pPr marL="829452" lvl="1" indent="-414726">
              <a:buFont typeface="Arial" panose="020B0604020202020204" pitchFamily="34" charset="0"/>
              <a:buChar char="•"/>
            </a:pPr>
            <a:endParaRPr lang="en-US" sz="2540"/>
          </a:p>
          <a:p>
            <a:pPr marL="829452" lvl="1" indent="-414726">
              <a:buFont typeface="Arial" panose="020B0604020202020204" pitchFamily="34" charset="0"/>
              <a:buChar char="•"/>
            </a:pPr>
            <a:r>
              <a:rPr lang="en-US" sz="2540"/>
              <a:t>For further analysis we add an</a:t>
            </a:r>
            <a:r>
              <a:rPr lang="en-US" sz="2540" dirty="0"/>
              <a:t> </a:t>
            </a:r>
            <a:r>
              <a:rPr lang="en-US" sz="2540"/>
              <a:t>supply </a:t>
            </a:r>
            <a:r>
              <a:rPr lang="en-US" sz="2540" dirty="0"/>
              <a:t>shock </a:t>
            </a:r>
            <a:r>
              <a:rPr lang="el-GR" sz="2540" dirty="0"/>
              <a:t>ε</a:t>
            </a:r>
            <a:endParaRPr lang="de-DE" sz="2540" dirty="0"/>
          </a:p>
          <a:p>
            <a:endParaRPr lang="de-DE" sz="2540" dirty="0"/>
          </a:p>
          <a:p>
            <a:endParaRPr lang="de-DE" sz="2540" dirty="0"/>
          </a:p>
          <a:p>
            <a:r>
              <a:rPr lang="de-DE" sz="2540" dirty="0"/>
              <a:t>			</a:t>
            </a:r>
            <a:r>
              <a:rPr lang="el-GR" sz="2540" dirty="0"/>
              <a:t>π</a:t>
            </a:r>
            <a:r>
              <a:rPr lang="en-US" sz="2540" dirty="0"/>
              <a:t>	=</a:t>
            </a:r>
            <a:r>
              <a:rPr lang="de-DE" sz="2540" dirty="0"/>
              <a:t>	</a:t>
            </a:r>
            <a:r>
              <a:rPr lang="el-GR" sz="2540" dirty="0"/>
              <a:t>π</a:t>
            </a:r>
            <a:r>
              <a:rPr lang="en-US" sz="2540" baseline="30000" dirty="0"/>
              <a:t>e</a:t>
            </a:r>
            <a:r>
              <a:rPr lang="en-US" sz="2540" dirty="0"/>
              <a:t> - </a:t>
            </a:r>
            <a:r>
              <a:rPr lang="el-GR" sz="2540" dirty="0"/>
              <a:t>β</a:t>
            </a:r>
            <a:r>
              <a:rPr lang="de-DE" sz="2540" dirty="0"/>
              <a:t>(</a:t>
            </a:r>
            <a:r>
              <a:rPr lang="en-US" sz="2540" dirty="0"/>
              <a:t>u-u*</a:t>
            </a:r>
            <a:r>
              <a:rPr lang="de-DE" sz="2540" dirty="0"/>
              <a:t>) + </a:t>
            </a:r>
            <a:r>
              <a:rPr lang="el-GR" sz="2540" dirty="0"/>
              <a:t>ε</a:t>
            </a:r>
            <a:endParaRPr lang="de-DE" sz="2540" dirty="0"/>
          </a:p>
        </p:txBody>
      </p:sp>
      <p:sp>
        <p:nvSpPr>
          <p:cNvPr id="2" name="Rechteck 1">
            <a:extLst>
              <a:ext uri="{FF2B5EF4-FFF2-40B4-BE49-F238E27FC236}">
                <a16:creationId xmlns:a16="http://schemas.microsoft.com/office/drawing/2014/main" id="{AEA05B69-71E8-BED5-6875-DD0A3D03221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42431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59962" y="104531"/>
            <a:ext cx="7597213" cy="744863"/>
          </a:xfrm>
          <a:prstGeom prst="rect">
            <a:avLst/>
          </a:prstGeom>
          <a:noFill/>
          <a:ln>
            <a:noFill/>
          </a:ln>
        </p:spPr>
        <p:txBody>
          <a:bodyPr lIns="81638" tIns="40819" rIns="81638" bIns="40819" anchor="ctr" anchorCtr="1"/>
          <a:lstStyle/>
          <a:p>
            <a:r>
              <a:rPr lang="en-US" sz="2540" b="1" dirty="0"/>
              <a:t>The short run Phillips curve</a:t>
            </a:r>
          </a:p>
        </p:txBody>
      </p:sp>
      <p:cxnSp>
        <p:nvCxnSpPr>
          <p:cNvPr id="12" name="Gerade Verbindung mit Pfeil 11"/>
          <p:cNvCxnSpPr/>
          <p:nvPr/>
        </p:nvCxnSpPr>
        <p:spPr>
          <a:xfrm flipV="1">
            <a:off x="2481251" y="1142889"/>
            <a:ext cx="0" cy="4702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2024029" y="5323207"/>
            <a:ext cx="600160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a:xfrm>
            <a:off x="3069109" y="1469475"/>
            <a:ext cx="3657780" cy="3135240"/>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hteck 21"/>
          <p:cNvSpPr/>
          <p:nvPr/>
        </p:nvSpPr>
        <p:spPr>
          <a:xfrm>
            <a:off x="2024029" y="1163060"/>
            <a:ext cx="300082" cy="343620"/>
          </a:xfrm>
          <a:prstGeom prst="rect">
            <a:avLst/>
          </a:prstGeom>
        </p:spPr>
        <p:txBody>
          <a:bodyPr wrap="none">
            <a:spAutoFit/>
          </a:bodyPr>
          <a:lstStyle/>
          <a:p>
            <a:r>
              <a:rPr lang="el-GR" sz="1633" dirty="0"/>
              <a:t>π</a:t>
            </a:r>
            <a:endParaRPr lang="de-DE" sz="1633" dirty="0"/>
          </a:p>
        </p:txBody>
      </p:sp>
      <p:sp>
        <p:nvSpPr>
          <p:cNvPr id="23" name="Rechteck 22"/>
          <p:cNvSpPr/>
          <p:nvPr/>
        </p:nvSpPr>
        <p:spPr>
          <a:xfrm>
            <a:off x="7576016" y="5510731"/>
            <a:ext cx="295274" cy="343620"/>
          </a:xfrm>
          <a:prstGeom prst="rect">
            <a:avLst/>
          </a:prstGeom>
        </p:spPr>
        <p:txBody>
          <a:bodyPr wrap="none">
            <a:spAutoFit/>
          </a:bodyPr>
          <a:lstStyle/>
          <a:p>
            <a:r>
              <a:rPr lang="en-US" sz="1633" dirty="0"/>
              <a:t>u</a:t>
            </a:r>
            <a:endParaRPr lang="de-DE" sz="1633" dirty="0"/>
          </a:p>
        </p:txBody>
      </p:sp>
      <p:cxnSp>
        <p:nvCxnSpPr>
          <p:cNvPr id="25" name="Gerade Verbindung 24"/>
          <p:cNvCxnSpPr/>
          <p:nvPr/>
        </p:nvCxnSpPr>
        <p:spPr>
          <a:xfrm>
            <a:off x="3722284" y="2057333"/>
            <a:ext cx="0" cy="7184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a:off x="3722285" y="2775825"/>
            <a:ext cx="84912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3436036" y="2249071"/>
            <a:ext cx="295274" cy="343620"/>
          </a:xfrm>
          <a:prstGeom prst="rect">
            <a:avLst/>
          </a:prstGeom>
        </p:spPr>
        <p:txBody>
          <a:bodyPr wrap="none">
            <a:spAutoFit/>
          </a:bodyPr>
          <a:lstStyle/>
          <a:p>
            <a:r>
              <a:rPr lang="el-GR" sz="1633" dirty="0"/>
              <a:t>β</a:t>
            </a:r>
            <a:endParaRPr lang="de-DE" sz="1633" dirty="0"/>
          </a:p>
        </p:txBody>
      </p:sp>
      <p:sp>
        <p:nvSpPr>
          <p:cNvPr id="30" name="Textfeld 29"/>
          <p:cNvSpPr txBox="1"/>
          <p:nvPr/>
        </p:nvSpPr>
        <p:spPr>
          <a:xfrm>
            <a:off x="4055063" y="2815907"/>
            <a:ext cx="136828" cy="343620"/>
          </a:xfrm>
          <a:prstGeom prst="rect">
            <a:avLst/>
          </a:prstGeom>
          <a:noFill/>
        </p:spPr>
        <p:txBody>
          <a:bodyPr wrap="square" rtlCol="0">
            <a:spAutoFit/>
          </a:bodyPr>
          <a:lstStyle/>
          <a:p>
            <a:r>
              <a:rPr lang="de-DE" sz="1633" dirty="0"/>
              <a:t>1</a:t>
            </a:r>
          </a:p>
        </p:txBody>
      </p:sp>
      <p:cxnSp>
        <p:nvCxnSpPr>
          <p:cNvPr id="32" name="Gerade Verbindung 31"/>
          <p:cNvCxnSpPr/>
          <p:nvPr/>
        </p:nvCxnSpPr>
        <p:spPr>
          <a:xfrm>
            <a:off x="2481252" y="3494317"/>
            <a:ext cx="29392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flipV="1">
            <a:off x="5420538" y="3494317"/>
            <a:ext cx="0" cy="182889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6" name="Rechteck 35"/>
          <p:cNvSpPr/>
          <p:nvPr/>
        </p:nvSpPr>
        <p:spPr>
          <a:xfrm>
            <a:off x="1674909" y="3326809"/>
            <a:ext cx="713657" cy="343620"/>
          </a:xfrm>
          <a:prstGeom prst="rect">
            <a:avLst/>
          </a:prstGeom>
        </p:spPr>
        <p:txBody>
          <a:bodyPr wrap="none">
            <a:spAutoFit/>
          </a:bodyPr>
          <a:lstStyle/>
          <a:p>
            <a:r>
              <a:rPr lang="el-GR" sz="1633" dirty="0"/>
              <a:t>π</a:t>
            </a:r>
            <a:r>
              <a:rPr lang="en-US" sz="1633" baseline="30000" dirty="0"/>
              <a:t>e</a:t>
            </a:r>
            <a:r>
              <a:rPr lang="en-US" sz="1633" dirty="0"/>
              <a:t> </a:t>
            </a:r>
            <a:r>
              <a:rPr lang="de-DE" sz="1633" dirty="0"/>
              <a:t> + </a:t>
            </a:r>
            <a:r>
              <a:rPr lang="el-GR" sz="1633" dirty="0"/>
              <a:t>ε</a:t>
            </a:r>
            <a:endParaRPr lang="de-DE" sz="1633" dirty="0"/>
          </a:p>
        </p:txBody>
      </p:sp>
      <p:sp>
        <p:nvSpPr>
          <p:cNvPr id="37" name="Rechteck 36"/>
          <p:cNvSpPr/>
          <p:nvPr/>
        </p:nvSpPr>
        <p:spPr>
          <a:xfrm>
            <a:off x="5229184" y="5351912"/>
            <a:ext cx="399468" cy="343620"/>
          </a:xfrm>
          <a:prstGeom prst="rect">
            <a:avLst/>
          </a:prstGeom>
        </p:spPr>
        <p:txBody>
          <a:bodyPr wrap="none">
            <a:spAutoFit/>
          </a:bodyPr>
          <a:lstStyle/>
          <a:p>
            <a:r>
              <a:rPr lang="en-US" sz="1633" dirty="0"/>
              <a:t>u*</a:t>
            </a:r>
            <a:endParaRPr lang="de-DE" sz="1633" dirty="0"/>
          </a:p>
        </p:txBody>
      </p:sp>
      <p:cxnSp>
        <p:nvCxnSpPr>
          <p:cNvPr id="39" name="Gerade Verbindung mit Pfeil 38"/>
          <p:cNvCxnSpPr/>
          <p:nvPr/>
        </p:nvCxnSpPr>
        <p:spPr>
          <a:xfrm flipH="1">
            <a:off x="5024832" y="2249071"/>
            <a:ext cx="395707" cy="5267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4898000" y="1498077"/>
            <a:ext cx="3420873" cy="762388"/>
          </a:xfrm>
          <a:prstGeom prst="rect">
            <a:avLst/>
          </a:prstGeom>
          <a:noFill/>
        </p:spPr>
        <p:txBody>
          <a:bodyPr wrap="none" rtlCol="0">
            <a:spAutoFit/>
          </a:bodyPr>
          <a:lstStyle/>
          <a:p>
            <a:r>
              <a:rPr lang="de-DE" sz="2177" dirty="0"/>
              <a:t>Trade off </a:t>
            </a:r>
            <a:r>
              <a:rPr lang="de-DE" sz="2177" dirty="0" err="1"/>
              <a:t>between</a:t>
            </a:r>
            <a:r>
              <a:rPr lang="de-DE" sz="2177" dirty="0"/>
              <a:t> </a:t>
            </a:r>
          </a:p>
          <a:p>
            <a:r>
              <a:rPr lang="de-DE" sz="2177" dirty="0" err="1"/>
              <a:t>unemployment</a:t>
            </a:r>
            <a:r>
              <a:rPr lang="de-DE" sz="2177" dirty="0"/>
              <a:t> </a:t>
            </a:r>
            <a:r>
              <a:rPr lang="de-DE" sz="2177" dirty="0" err="1"/>
              <a:t>and</a:t>
            </a:r>
            <a:r>
              <a:rPr lang="de-DE" sz="2177" dirty="0"/>
              <a:t> </a:t>
            </a:r>
            <a:r>
              <a:rPr lang="de-DE" sz="2177" dirty="0" err="1"/>
              <a:t>inflation</a:t>
            </a:r>
            <a:endParaRPr lang="de-DE" sz="2177" dirty="0"/>
          </a:p>
        </p:txBody>
      </p:sp>
      <p:sp>
        <p:nvSpPr>
          <p:cNvPr id="2" name="Rechteck 1">
            <a:extLst>
              <a:ext uri="{FF2B5EF4-FFF2-40B4-BE49-F238E27FC236}">
                <a16:creationId xmlns:a16="http://schemas.microsoft.com/office/drawing/2014/main" id="{E1700237-416E-A4F9-B34A-D258735365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0301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59962" y="104531"/>
            <a:ext cx="7597213" cy="744863"/>
          </a:xfrm>
          <a:prstGeom prst="rect">
            <a:avLst/>
          </a:prstGeom>
          <a:noFill/>
          <a:ln>
            <a:noFill/>
          </a:ln>
        </p:spPr>
        <p:txBody>
          <a:bodyPr lIns="81638" tIns="40819" rIns="81638" bIns="40819" anchor="ctr" anchorCtr="1"/>
          <a:lstStyle/>
          <a:p>
            <a:r>
              <a:rPr lang="en-US" sz="2540" b="1"/>
              <a:t>Long run Phillips </a:t>
            </a:r>
            <a:r>
              <a:rPr lang="en-US" sz="2540" b="1" dirty="0"/>
              <a:t>Curve</a:t>
            </a:r>
          </a:p>
        </p:txBody>
      </p:sp>
      <p:cxnSp>
        <p:nvCxnSpPr>
          <p:cNvPr id="7" name="Gerade Verbindung mit Pfeil 6"/>
          <p:cNvCxnSpPr/>
          <p:nvPr/>
        </p:nvCxnSpPr>
        <p:spPr>
          <a:xfrm flipV="1">
            <a:off x="2481251" y="1142889"/>
            <a:ext cx="0" cy="4702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Gerade Verbindung mit Pfeil 7"/>
          <p:cNvCxnSpPr/>
          <p:nvPr/>
        </p:nvCxnSpPr>
        <p:spPr>
          <a:xfrm>
            <a:off x="2024029" y="5323207"/>
            <a:ext cx="600160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hteck 8"/>
          <p:cNvSpPr/>
          <p:nvPr/>
        </p:nvSpPr>
        <p:spPr>
          <a:xfrm>
            <a:off x="2024029" y="1163060"/>
            <a:ext cx="300082" cy="343620"/>
          </a:xfrm>
          <a:prstGeom prst="rect">
            <a:avLst/>
          </a:prstGeom>
        </p:spPr>
        <p:txBody>
          <a:bodyPr wrap="none">
            <a:spAutoFit/>
          </a:bodyPr>
          <a:lstStyle/>
          <a:p>
            <a:r>
              <a:rPr lang="el-GR" sz="1633" dirty="0"/>
              <a:t>π</a:t>
            </a:r>
            <a:endParaRPr lang="de-DE" sz="1633" dirty="0"/>
          </a:p>
        </p:txBody>
      </p:sp>
      <p:sp>
        <p:nvSpPr>
          <p:cNvPr id="10" name="Rechteck 9"/>
          <p:cNvSpPr/>
          <p:nvPr/>
        </p:nvSpPr>
        <p:spPr>
          <a:xfrm>
            <a:off x="7576016" y="5510731"/>
            <a:ext cx="295274" cy="343620"/>
          </a:xfrm>
          <a:prstGeom prst="rect">
            <a:avLst/>
          </a:prstGeom>
        </p:spPr>
        <p:txBody>
          <a:bodyPr wrap="none">
            <a:spAutoFit/>
          </a:bodyPr>
          <a:lstStyle/>
          <a:p>
            <a:r>
              <a:rPr lang="en-US" sz="1633" dirty="0"/>
              <a:t>u</a:t>
            </a:r>
            <a:endParaRPr lang="de-DE" sz="1633" dirty="0"/>
          </a:p>
        </p:txBody>
      </p:sp>
      <p:sp>
        <p:nvSpPr>
          <p:cNvPr id="11" name="Freihandform 10"/>
          <p:cNvSpPr/>
          <p:nvPr/>
        </p:nvSpPr>
        <p:spPr>
          <a:xfrm>
            <a:off x="2764662" y="1505642"/>
            <a:ext cx="4162560" cy="3578879"/>
          </a:xfrm>
          <a:custGeom>
            <a:avLst/>
            <a:gdLst>
              <a:gd name="connsiteX0" fmla="*/ 0 w 4588933"/>
              <a:gd name="connsiteY0" fmla="*/ 0 h 3945466"/>
              <a:gd name="connsiteX1" fmla="*/ 1168400 w 4588933"/>
              <a:gd name="connsiteY1" fmla="*/ 2963333 h 3945466"/>
              <a:gd name="connsiteX2" fmla="*/ 4588933 w 4588933"/>
              <a:gd name="connsiteY2" fmla="*/ 3945466 h 3945466"/>
            </a:gdLst>
            <a:ahLst/>
            <a:cxnLst>
              <a:cxn ang="0">
                <a:pos x="connsiteX0" y="connsiteY0"/>
              </a:cxn>
              <a:cxn ang="0">
                <a:pos x="connsiteX1" y="connsiteY1"/>
              </a:cxn>
              <a:cxn ang="0">
                <a:pos x="connsiteX2" y="connsiteY2"/>
              </a:cxn>
            </a:cxnLst>
            <a:rect l="l" t="t" r="r" b="b"/>
            <a:pathLst>
              <a:path w="4588933" h="3945466">
                <a:moveTo>
                  <a:pt x="0" y="0"/>
                </a:moveTo>
                <a:cubicBezTo>
                  <a:pt x="201789" y="1152877"/>
                  <a:pt x="403578" y="2305755"/>
                  <a:pt x="1168400" y="2963333"/>
                </a:cubicBezTo>
                <a:cubicBezTo>
                  <a:pt x="1933222" y="3620911"/>
                  <a:pt x="3261077" y="3783188"/>
                  <a:pt x="4588933" y="39454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12" name="Freihandform 11"/>
          <p:cNvSpPr/>
          <p:nvPr/>
        </p:nvSpPr>
        <p:spPr>
          <a:xfrm>
            <a:off x="3302262" y="1244521"/>
            <a:ext cx="3701760" cy="3379200"/>
          </a:xfrm>
          <a:custGeom>
            <a:avLst/>
            <a:gdLst>
              <a:gd name="connsiteX0" fmla="*/ 0 w 4080933"/>
              <a:gd name="connsiteY0" fmla="*/ 0 h 3725333"/>
              <a:gd name="connsiteX1" fmla="*/ 1236133 w 4080933"/>
              <a:gd name="connsiteY1" fmla="*/ 2556933 h 3725333"/>
              <a:gd name="connsiteX2" fmla="*/ 4080933 w 4080933"/>
              <a:gd name="connsiteY2" fmla="*/ 3725333 h 3725333"/>
            </a:gdLst>
            <a:ahLst/>
            <a:cxnLst>
              <a:cxn ang="0">
                <a:pos x="connsiteX0" y="connsiteY0"/>
              </a:cxn>
              <a:cxn ang="0">
                <a:pos x="connsiteX1" y="connsiteY1"/>
              </a:cxn>
              <a:cxn ang="0">
                <a:pos x="connsiteX2" y="connsiteY2"/>
              </a:cxn>
            </a:cxnLst>
            <a:rect l="l" t="t" r="r" b="b"/>
            <a:pathLst>
              <a:path w="4080933" h="3725333">
                <a:moveTo>
                  <a:pt x="0" y="0"/>
                </a:moveTo>
                <a:cubicBezTo>
                  <a:pt x="277989" y="968022"/>
                  <a:pt x="555978" y="1936044"/>
                  <a:pt x="1236133" y="2556933"/>
                </a:cubicBezTo>
                <a:cubicBezTo>
                  <a:pt x="1916289" y="3177822"/>
                  <a:pt x="2998611" y="3451577"/>
                  <a:pt x="4080933" y="37253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cxnSp>
        <p:nvCxnSpPr>
          <p:cNvPr id="20" name="Gerade Verbindung 19"/>
          <p:cNvCxnSpPr/>
          <p:nvPr/>
        </p:nvCxnSpPr>
        <p:spPr>
          <a:xfrm flipV="1">
            <a:off x="4244824" y="1600111"/>
            <a:ext cx="0" cy="3723097"/>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flipH="1" flipV="1">
            <a:off x="2481253" y="3335238"/>
            <a:ext cx="1763575" cy="2844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4048871" y="5351912"/>
            <a:ext cx="399468" cy="343620"/>
          </a:xfrm>
          <a:prstGeom prst="rect">
            <a:avLst/>
          </a:prstGeom>
        </p:spPr>
        <p:txBody>
          <a:bodyPr wrap="none">
            <a:spAutoFit/>
          </a:bodyPr>
          <a:lstStyle/>
          <a:p>
            <a:r>
              <a:rPr lang="en-US" sz="1633" dirty="0"/>
              <a:t>u*</a:t>
            </a:r>
            <a:endParaRPr lang="de-DE" sz="1633" dirty="0"/>
          </a:p>
        </p:txBody>
      </p:sp>
      <p:sp>
        <p:nvSpPr>
          <p:cNvPr id="31" name="Textfeld 30"/>
          <p:cNvSpPr txBox="1"/>
          <p:nvPr/>
        </p:nvSpPr>
        <p:spPr>
          <a:xfrm>
            <a:off x="4277572" y="4175937"/>
            <a:ext cx="290464" cy="343620"/>
          </a:xfrm>
          <a:prstGeom prst="rect">
            <a:avLst/>
          </a:prstGeom>
          <a:noFill/>
        </p:spPr>
        <p:txBody>
          <a:bodyPr wrap="none" rtlCol="0">
            <a:spAutoFit/>
          </a:bodyPr>
          <a:lstStyle/>
          <a:p>
            <a:r>
              <a:rPr lang="de-DE" sz="1633" dirty="0"/>
              <a:t>1</a:t>
            </a:r>
          </a:p>
        </p:txBody>
      </p:sp>
      <p:sp>
        <p:nvSpPr>
          <p:cNvPr id="32" name="Textfeld 31"/>
          <p:cNvSpPr txBox="1"/>
          <p:nvPr/>
        </p:nvSpPr>
        <p:spPr>
          <a:xfrm>
            <a:off x="3265061" y="2971778"/>
            <a:ext cx="290464" cy="343620"/>
          </a:xfrm>
          <a:prstGeom prst="rect">
            <a:avLst/>
          </a:prstGeom>
          <a:noFill/>
        </p:spPr>
        <p:txBody>
          <a:bodyPr wrap="none" rtlCol="0">
            <a:spAutoFit/>
          </a:bodyPr>
          <a:lstStyle/>
          <a:p>
            <a:r>
              <a:rPr lang="de-DE" sz="1633" dirty="0"/>
              <a:t>2</a:t>
            </a:r>
          </a:p>
        </p:txBody>
      </p:sp>
      <p:sp>
        <p:nvSpPr>
          <p:cNvPr id="33" name="Textfeld 32"/>
          <p:cNvSpPr txBox="1"/>
          <p:nvPr/>
        </p:nvSpPr>
        <p:spPr>
          <a:xfrm>
            <a:off x="4310141" y="3167730"/>
            <a:ext cx="290464" cy="343620"/>
          </a:xfrm>
          <a:prstGeom prst="rect">
            <a:avLst/>
          </a:prstGeom>
          <a:noFill/>
        </p:spPr>
        <p:txBody>
          <a:bodyPr wrap="none" rtlCol="0">
            <a:spAutoFit/>
          </a:bodyPr>
          <a:lstStyle/>
          <a:p>
            <a:r>
              <a:rPr lang="de-DE" sz="1633" dirty="0"/>
              <a:t>3</a:t>
            </a:r>
          </a:p>
        </p:txBody>
      </p:sp>
      <p:sp>
        <p:nvSpPr>
          <p:cNvPr id="34" name="Ellipse 33"/>
          <p:cNvSpPr/>
          <p:nvPr/>
        </p:nvSpPr>
        <p:spPr>
          <a:xfrm>
            <a:off x="4277574" y="3167730"/>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35" name="Ellipse 34"/>
          <p:cNvSpPr/>
          <p:nvPr/>
        </p:nvSpPr>
        <p:spPr>
          <a:xfrm>
            <a:off x="4244825" y="4204381"/>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36" name="Ellipse 35"/>
          <p:cNvSpPr/>
          <p:nvPr/>
        </p:nvSpPr>
        <p:spPr>
          <a:xfrm>
            <a:off x="3210655" y="2971778"/>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cxnSp>
        <p:nvCxnSpPr>
          <p:cNvPr id="38" name="Gerade Verbindung 37"/>
          <p:cNvCxnSpPr/>
          <p:nvPr/>
        </p:nvCxnSpPr>
        <p:spPr>
          <a:xfrm>
            <a:off x="3232355" y="3363683"/>
            <a:ext cx="0" cy="195952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flipH="1">
            <a:off x="3302262" y="5519420"/>
            <a:ext cx="6159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Gerade Verbindung mit Pfeil 41"/>
          <p:cNvCxnSpPr/>
          <p:nvPr/>
        </p:nvCxnSpPr>
        <p:spPr>
          <a:xfrm>
            <a:off x="3302262" y="5845747"/>
            <a:ext cx="6159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p:nvCxnSpPr>
        <p:spPr>
          <a:xfrm flipH="1">
            <a:off x="2481252" y="4474081"/>
            <a:ext cx="1819368" cy="2061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6" name="Rechteck 45"/>
          <p:cNvSpPr/>
          <p:nvPr/>
        </p:nvSpPr>
        <p:spPr>
          <a:xfrm>
            <a:off x="1828076" y="3159301"/>
            <a:ext cx="692818" cy="343620"/>
          </a:xfrm>
          <a:prstGeom prst="rect">
            <a:avLst/>
          </a:prstGeom>
        </p:spPr>
        <p:txBody>
          <a:bodyPr wrap="none">
            <a:spAutoFit/>
          </a:bodyPr>
          <a:lstStyle/>
          <a:p>
            <a:r>
              <a:rPr lang="el-GR" sz="1633" dirty="0"/>
              <a:t>π</a:t>
            </a:r>
            <a:r>
              <a:rPr lang="de-DE" sz="1633" baseline="-25000" dirty="0"/>
              <a:t>2 </a:t>
            </a:r>
            <a:r>
              <a:rPr lang="de-DE" sz="1633" dirty="0"/>
              <a:t>=</a:t>
            </a:r>
            <a:r>
              <a:rPr lang="el-GR" sz="1633" dirty="0"/>
              <a:t>π</a:t>
            </a:r>
            <a:r>
              <a:rPr lang="de-DE" sz="1633" baseline="-25000" dirty="0"/>
              <a:t>3</a:t>
            </a:r>
          </a:p>
        </p:txBody>
      </p:sp>
      <p:sp>
        <p:nvSpPr>
          <p:cNvPr id="47" name="Rechteck 46"/>
          <p:cNvSpPr/>
          <p:nvPr/>
        </p:nvSpPr>
        <p:spPr>
          <a:xfrm>
            <a:off x="2089346" y="4335016"/>
            <a:ext cx="370614" cy="343620"/>
          </a:xfrm>
          <a:prstGeom prst="rect">
            <a:avLst/>
          </a:prstGeom>
        </p:spPr>
        <p:txBody>
          <a:bodyPr wrap="none">
            <a:spAutoFit/>
          </a:bodyPr>
          <a:lstStyle/>
          <a:p>
            <a:r>
              <a:rPr lang="el-GR" sz="1633" dirty="0"/>
              <a:t>π</a:t>
            </a:r>
            <a:r>
              <a:rPr lang="de-DE" sz="1633" baseline="-25000" dirty="0"/>
              <a:t>1</a:t>
            </a:r>
          </a:p>
        </p:txBody>
      </p:sp>
      <p:sp>
        <p:nvSpPr>
          <p:cNvPr id="48" name="Rechteck 47"/>
          <p:cNvSpPr/>
          <p:nvPr/>
        </p:nvSpPr>
        <p:spPr>
          <a:xfrm>
            <a:off x="3852919" y="5845747"/>
            <a:ext cx="651140" cy="343620"/>
          </a:xfrm>
          <a:prstGeom prst="rect">
            <a:avLst/>
          </a:prstGeom>
        </p:spPr>
        <p:txBody>
          <a:bodyPr wrap="none">
            <a:spAutoFit/>
          </a:bodyPr>
          <a:lstStyle/>
          <a:p>
            <a:r>
              <a:rPr lang="de-DE" sz="1633" dirty="0"/>
              <a:t>u</a:t>
            </a:r>
            <a:r>
              <a:rPr lang="de-DE" sz="1633" baseline="-25000" dirty="0"/>
              <a:t>3</a:t>
            </a:r>
            <a:r>
              <a:rPr lang="de-DE" sz="1633" dirty="0"/>
              <a:t>=u</a:t>
            </a:r>
            <a:r>
              <a:rPr lang="de-DE" sz="1633" baseline="-25000" dirty="0"/>
              <a:t>1</a:t>
            </a:r>
          </a:p>
        </p:txBody>
      </p:sp>
      <p:sp>
        <p:nvSpPr>
          <p:cNvPr id="49" name="Rechteck 48"/>
          <p:cNvSpPr/>
          <p:nvPr/>
        </p:nvSpPr>
        <p:spPr>
          <a:xfrm>
            <a:off x="3069109" y="5845747"/>
            <a:ext cx="365806" cy="343620"/>
          </a:xfrm>
          <a:prstGeom prst="rect">
            <a:avLst/>
          </a:prstGeom>
        </p:spPr>
        <p:txBody>
          <a:bodyPr wrap="none">
            <a:spAutoFit/>
          </a:bodyPr>
          <a:lstStyle/>
          <a:p>
            <a:r>
              <a:rPr lang="de-DE" sz="1633" dirty="0"/>
              <a:t>u</a:t>
            </a:r>
            <a:r>
              <a:rPr lang="de-DE" sz="1633" baseline="-25000" dirty="0"/>
              <a:t>2</a:t>
            </a:r>
          </a:p>
        </p:txBody>
      </p:sp>
      <p:sp>
        <p:nvSpPr>
          <p:cNvPr id="2" name="Rechteck 1">
            <a:extLst>
              <a:ext uri="{FF2B5EF4-FFF2-40B4-BE49-F238E27FC236}">
                <a16:creationId xmlns:a16="http://schemas.microsoft.com/office/drawing/2014/main" id="{BC714F02-8262-C6F1-567D-000209BBA75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12034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pic>
        <p:nvPicPr>
          <p:cNvPr id="3" name="Grafik 2"/>
          <p:cNvPicPr>
            <a:picLocks noChangeAspect="1"/>
          </p:cNvPicPr>
          <p:nvPr/>
        </p:nvPicPr>
        <p:blipFill>
          <a:blip r:embed="rId3"/>
          <a:stretch>
            <a:fillRect/>
          </a:stretch>
        </p:blipFill>
        <p:spPr>
          <a:xfrm>
            <a:off x="149552" y="668012"/>
            <a:ext cx="7638950" cy="3785944"/>
          </a:xfrm>
          <a:prstGeom prst="rect">
            <a:avLst/>
          </a:prstGeom>
        </p:spPr>
      </p:pic>
      <p:sp>
        <p:nvSpPr>
          <p:cNvPr id="11" name="Textfeld 10"/>
          <p:cNvSpPr txBox="1"/>
          <p:nvPr/>
        </p:nvSpPr>
        <p:spPr>
          <a:xfrm>
            <a:off x="7938050" y="344680"/>
            <a:ext cx="4113177" cy="1105631"/>
          </a:xfrm>
          <a:prstGeom prst="rect">
            <a:avLst/>
          </a:prstGeom>
          <a:noFill/>
        </p:spPr>
        <p:txBody>
          <a:bodyPr wrap="square" rtlCol="0">
            <a:noAutofit/>
          </a:bodyPr>
          <a:lstStyle/>
          <a:p>
            <a:r>
              <a:rPr lang="de-DE" sz="1633"/>
              <a:t>From the 1960 to 1980ies we seen an outward shift of the Philipps-curve</a:t>
            </a:r>
            <a:endParaRPr lang="de-DE" sz="1633" dirty="0"/>
          </a:p>
        </p:txBody>
      </p:sp>
      <p:sp>
        <p:nvSpPr>
          <p:cNvPr id="15" name="Textfeld 14"/>
          <p:cNvSpPr txBox="1"/>
          <p:nvPr/>
        </p:nvSpPr>
        <p:spPr>
          <a:xfrm>
            <a:off x="7987906" y="1450311"/>
            <a:ext cx="4212869" cy="2876524"/>
          </a:xfrm>
          <a:prstGeom prst="rect">
            <a:avLst/>
          </a:prstGeom>
          <a:noFill/>
        </p:spPr>
        <p:txBody>
          <a:bodyPr wrap="square" rtlCol="0">
            <a:noAutofit/>
          </a:bodyPr>
          <a:lstStyle/>
          <a:p>
            <a:r>
              <a:rPr lang="en-US" sz="1633"/>
              <a:t>In this example, the regression used the Ansatz:</a:t>
            </a:r>
          </a:p>
          <a:p>
            <a:endParaRPr lang="de-DE" sz="1633" dirty="0"/>
          </a:p>
          <a:p>
            <a:pPr algn="ctr"/>
            <a:r>
              <a:rPr lang="de-DE" sz="1633" dirty="0"/>
              <a:t>y=</a:t>
            </a:r>
            <a:r>
              <a:rPr lang="de-DE" sz="1633" dirty="0" err="1"/>
              <a:t>x</a:t>
            </a:r>
            <a:r>
              <a:rPr lang="de-DE" sz="1633" baseline="30000" dirty="0" err="1"/>
              <a:t>a</a:t>
            </a:r>
            <a:endParaRPr lang="de-DE" sz="1633" baseline="30000" dirty="0"/>
          </a:p>
          <a:p>
            <a:endParaRPr lang="de-DE" sz="1633" dirty="0"/>
          </a:p>
          <a:p>
            <a:r>
              <a:rPr lang="de-DE" sz="1633"/>
              <a:t>Thus, the  exponent can directly interpreted as the elasticity between x and </a:t>
            </a:r>
            <a:r>
              <a:rPr lang="de-DE" sz="1633" dirty="0"/>
              <a:t>y </a:t>
            </a:r>
          </a:p>
          <a:p>
            <a:endParaRPr lang="de-DE" sz="1633" dirty="0"/>
          </a:p>
          <a:p>
            <a:r>
              <a:rPr lang="de-DE" sz="1633" dirty="0"/>
              <a:t>e=(</a:t>
            </a:r>
            <a:r>
              <a:rPr lang="de-DE" sz="1633" dirty="0" err="1"/>
              <a:t>dy</a:t>
            </a:r>
            <a:r>
              <a:rPr lang="de-DE" sz="1633" dirty="0"/>
              <a:t>/y)</a:t>
            </a:r>
            <a:r>
              <a:rPr lang="de-DE" sz="1633" dirty="0">
                <a:sym typeface="Wingdings" panose="05000000000000000000" pitchFamily="2" charset="2"/>
              </a:rPr>
              <a:t>:(</a:t>
            </a:r>
            <a:r>
              <a:rPr lang="de-DE" sz="1633" dirty="0"/>
              <a:t>dx/x)</a:t>
            </a:r>
          </a:p>
          <a:p>
            <a:endParaRPr lang="de-DE" sz="1633" dirty="0"/>
          </a:p>
          <a:p>
            <a:r>
              <a:rPr lang="de-DE" sz="1633"/>
              <a:t>Can you show this </a:t>
            </a:r>
            <a:r>
              <a:rPr lang="de-DE" sz="1633">
                <a:sym typeface="Wingdings" panose="05000000000000000000" pitchFamily="2" charset="2"/>
              </a:rPr>
              <a:t>?</a:t>
            </a:r>
            <a:r>
              <a:rPr lang="de-DE" sz="1633"/>
              <a:t>.</a:t>
            </a:r>
            <a:endParaRPr lang="de-DE" sz="1633" dirty="0"/>
          </a:p>
          <a:p>
            <a:endParaRPr lang="de-DE" sz="1633" dirty="0"/>
          </a:p>
        </p:txBody>
      </p:sp>
      <p:sp>
        <p:nvSpPr>
          <p:cNvPr id="2" name="Rechteck 1">
            <a:extLst>
              <a:ext uri="{FF2B5EF4-FFF2-40B4-BE49-F238E27FC236}">
                <a16:creationId xmlns:a16="http://schemas.microsoft.com/office/drawing/2014/main" id="{1A6861C5-F9D2-07BD-1E70-6A9FB5A72B8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69978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sp>
        <p:nvSpPr>
          <p:cNvPr id="11" name="Textfeld 10"/>
          <p:cNvSpPr txBox="1"/>
          <p:nvPr/>
        </p:nvSpPr>
        <p:spPr>
          <a:xfrm>
            <a:off x="7914037" y="775963"/>
            <a:ext cx="4113177" cy="2357962"/>
          </a:xfrm>
          <a:prstGeom prst="rect">
            <a:avLst/>
          </a:prstGeom>
          <a:noFill/>
        </p:spPr>
        <p:txBody>
          <a:bodyPr wrap="square" rtlCol="0">
            <a:noAutofit/>
          </a:bodyPr>
          <a:lstStyle/>
          <a:p>
            <a:r>
              <a:rPr lang="de-DE" sz="1633"/>
              <a:t>From the 1980ies to 2000, the data shows only a weak or even a inverted dependence between inflation and umemployment. A possible reason is the drastic change of the economic sircumstandes due to the break down of the soviet union and after that the dramatic change in the global economic dependencies </a:t>
            </a:r>
            <a:endParaRPr lang="de-DE" sz="1633" dirty="0"/>
          </a:p>
        </p:txBody>
      </p:sp>
      <p:pic>
        <p:nvPicPr>
          <p:cNvPr id="2" name="Grafik 1"/>
          <p:cNvPicPr>
            <a:picLocks noChangeAspect="1"/>
          </p:cNvPicPr>
          <p:nvPr/>
        </p:nvPicPr>
        <p:blipFill>
          <a:blip r:embed="rId3"/>
          <a:stretch>
            <a:fillRect/>
          </a:stretch>
        </p:blipFill>
        <p:spPr>
          <a:xfrm>
            <a:off x="200902" y="692747"/>
            <a:ext cx="7706012" cy="3792041"/>
          </a:xfrm>
          <a:prstGeom prst="rect">
            <a:avLst/>
          </a:prstGeom>
        </p:spPr>
      </p:pic>
      <p:sp>
        <p:nvSpPr>
          <p:cNvPr id="3" name="Rechteck 2">
            <a:extLst>
              <a:ext uri="{FF2B5EF4-FFF2-40B4-BE49-F238E27FC236}">
                <a16:creationId xmlns:a16="http://schemas.microsoft.com/office/drawing/2014/main" id="{13AAC0B1-991D-9772-30FA-FB3BA6A042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16746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III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sp>
        <p:nvSpPr>
          <p:cNvPr id="11" name="Textfeld 10"/>
          <p:cNvSpPr txBox="1"/>
          <p:nvPr/>
        </p:nvSpPr>
        <p:spPr>
          <a:xfrm>
            <a:off x="7856163" y="625491"/>
            <a:ext cx="4113177" cy="3414073"/>
          </a:xfrm>
          <a:prstGeom prst="rect">
            <a:avLst/>
          </a:prstGeom>
          <a:noFill/>
        </p:spPr>
        <p:txBody>
          <a:bodyPr wrap="square" rtlCol="0">
            <a:noAutofit/>
          </a:bodyPr>
          <a:lstStyle/>
          <a:p>
            <a:r>
              <a:rPr lang="de-DE" sz="1633" dirty="0" err="1"/>
              <a:t>With</a:t>
            </a:r>
            <a:r>
              <a:rPr lang="de-DE" sz="1633" dirty="0"/>
              <a:t> </a:t>
            </a:r>
            <a:r>
              <a:rPr lang="de-DE" sz="1633" dirty="0" err="1"/>
              <a:t>the</a:t>
            </a:r>
            <a:r>
              <a:rPr lang="de-DE" sz="1633" dirty="0"/>
              <a:t> </a:t>
            </a:r>
            <a:r>
              <a:rPr lang="de-DE" sz="1633" dirty="0" err="1"/>
              <a:t>first</a:t>
            </a:r>
            <a:r>
              <a:rPr lang="de-DE" sz="1633" dirty="0"/>
              <a:t> push </a:t>
            </a:r>
            <a:r>
              <a:rPr lang="de-DE" sz="1633" dirty="0" err="1"/>
              <a:t>of</a:t>
            </a:r>
            <a:r>
              <a:rPr lang="de-DE" sz="1633" dirty="0"/>
              <a:t> </a:t>
            </a:r>
            <a:r>
              <a:rPr lang="de-DE" sz="1633" dirty="0" err="1"/>
              <a:t>globalization</a:t>
            </a:r>
            <a:r>
              <a:rPr lang="de-DE" sz="1633" dirty="0"/>
              <a:t> </a:t>
            </a:r>
            <a:r>
              <a:rPr lang="de-DE" sz="1633" dirty="0" err="1"/>
              <a:t>from</a:t>
            </a:r>
            <a:r>
              <a:rPr lang="de-DE" sz="1633" dirty="0"/>
              <a:t> 2000 </a:t>
            </a:r>
            <a:r>
              <a:rPr lang="de-DE" sz="1633" dirty="0" err="1"/>
              <a:t>until</a:t>
            </a:r>
            <a:r>
              <a:rPr lang="de-DE" sz="1633" dirty="0"/>
              <a:t> </a:t>
            </a:r>
            <a:r>
              <a:rPr lang="de-DE" sz="1633" dirty="0" err="1"/>
              <a:t>the</a:t>
            </a:r>
            <a:r>
              <a:rPr lang="de-DE" sz="1633" dirty="0"/>
              <a:t> </a:t>
            </a:r>
            <a:r>
              <a:rPr lang="de-DE" sz="1633" dirty="0" err="1"/>
              <a:t>financial</a:t>
            </a:r>
            <a:r>
              <a:rPr lang="de-DE" sz="1633" dirty="0"/>
              <a:t> </a:t>
            </a:r>
            <a:r>
              <a:rPr lang="de-DE" sz="1633" dirty="0" err="1"/>
              <a:t>crisis</a:t>
            </a:r>
            <a:r>
              <a:rPr lang="de-DE" sz="1633" dirty="0"/>
              <a:t>, </a:t>
            </a:r>
            <a:r>
              <a:rPr lang="de-DE" sz="1633" dirty="0" err="1"/>
              <a:t>again</a:t>
            </a:r>
            <a:r>
              <a:rPr lang="de-DE" sz="1633" dirty="0"/>
              <a:t> </a:t>
            </a:r>
            <a:r>
              <a:rPr lang="de-DE" sz="1633" dirty="0" err="1"/>
              <a:t>there</a:t>
            </a:r>
            <a:r>
              <a:rPr lang="de-DE" sz="1633" dirty="0"/>
              <a:t> </a:t>
            </a:r>
            <a:r>
              <a:rPr lang="de-DE" sz="1633" dirty="0" err="1"/>
              <a:t>is</a:t>
            </a:r>
            <a:r>
              <a:rPr lang="de-DE" sz="1633" dirty="0"/>
              <a:t> a </a:t>
            </a:r>
            <a:r>
              <a:rPr lang="de-DE" sz="1633" dirty="0" err="1"/>
              <a:t>quite</a:t>
            </a:r>
            <a:r>
              <a:rPr lang="de-DE" sz="1633" dirty="0"/>
              <a:t> </a:t>
            </a:r>
            <a:r>
              <a:rPr lang="de-DE" sz="1633" dirty="0" err="1"/>
              <a:t>stable</a:t>
            </a:r>
            <a:r>
              <a:rPr lang="de-DE" sz="1633" dirty="0"/>
              <a:t> „</a:t>
            </a:r>
            <a:r>
              <a:rPr lang="de-DE" sz="1633" dirty="0" err="1"/>
              <a:t>classical</a:t>
            </a:r>
            <a:r>
              <a:rPr lang="de-DE" sz="1633" dirty="0"/>
              <a:t>“ </a:t>
            </a:r>
            <a:r>
              <a:rPr lang="de-DE" sz="1633" dirty="0" err="1"/>
              <a:t>philipps-curve</a:t>
            </a:r>
            <a:r>
              <a:rPr lang="de-DE" sz="1633" dirty="0"/>
              <a:t> like </a:t>
            </a:r>
            <a:r>
              <a:rPr lang="de-DE" sz="1633" dirty="0" err="1"/>
              <a:t>dependence</a:t>
            </a:r>
            <a:r>
              <a:rPr lang="de-DE" sz="1633" dirty="0"/>
              <a:t>. </a:t>
            </a:r>
          </a:p>
          <a:p>
            <a:endParaRPr lang="de-DE" sz="1633" dirty="0"/>
          </a:p>
          <a:p>
            <a:r>
              <a:rPr lang="de-DE" sz="1633" dirty="0"/>
              <a:t>But </a:t>
            </a:r>
            <a:r>
              <a:rPr lang="de-DE" sz="1633" dirty="0" err="1"/>
              <a:t>within</a:t>
            </a:r>
            <a:r>
              <a:rPr lang="de-DE" sz="1633" dirty="0"/>
              <a:t> in </a:t>
            </a:r>
            <a:r>
              <a:rPr lang="de-DE" sz="1633" dirty="0" err="1"/>
              <a:t>following</a:t>
            </a:r>
            <a:r>
              <a:rPr lang="de-DE" sz="1633" dirty="0"/>
              <a:t> </a:t>
            </a:r>
            <a:r>
              <a:rPr lang="de-DE" sz="1633" dirty="0" err="1"/>
              <a:t>turmoil</a:t>
            </a:r>
            <a:r>
              <a:rPr lang="de-DE" sz="1633" dirty="0"/>
              <a:t> in </a:t>
            </a:r>
            <a:r>
              <a:rPr lang="de-DE" sz="1633" dirty="0" err="1"/>
              <a:t>the</a:t>
            </a:r>
            <a:r>
              <a:rPr lang="de-DE" sz="1633" dirty="0"/>
              <a:t> </a:t>
            </a:r>
            <a:r>
              <a:rPr lang="de-DE" sz="1633" dirty="0" err="1"/>
              <a:t>aftermath</a:t>
            </a:r>
            <a:r>
              <a:rPr lang="de-DE" sz="1633" dirty="0"/>
              <a:t> </a:t>
            </a:r>
            <a:r>
              <a:rPr lang="de-DE" sz="1633" dirty="0" err="1"/>
              <a:t>of</a:t>
            </a:r>
            <a:r>
              <a:rPr lang="de-DE" sz="1633" dirty="0"/>
              <a:t> </a:t>
            </a:r>
            <a:r>
              <a:rPr lang="de-DE" sz="1633" dirty="0" err="1"/>
              <a:t>the</a:t>
            </a:r>
            <a:r>
              <a:rPr lang="de-DE" sz="1633" dirty="0"/>
              <a:t> </a:t>
            </a:r>
            <a:r>
              <a:rPr lang="de-DE" sz="1633" dirty="0" err="1"/>
              <a:t>financial</a:t>
            </a:r>
            <a:r>
              <a:rPr lang="de-DE" sz="1633" dirty="0"/>
              <a:t> </a:t>
            </a:r>
            <a:r>
              <a:rPr lang="de-DE" sz="1633" dirty="0" err="1"/>
              <a:t>crisis</a:t>
            </a:r>
            <a:r>
              <a:rPr lang="de-DE" sz="1633" dirty="0"/>
              <a:t>, </a:t>
            </a:r>
            <a:r>
              <a:rPr lang="de-DE" sz="1633" dirty="0" err="1"/>
              <a:t>we</a:t>
            </a:r>
            <a:r>
              <a:rPr lang="de-DE" sz="1633" dirty="0"/>
              <a:t> </a:t>
            </a:r>
            <a:r>
              <a:rPr lang="de-DE" sz="1633" dirty="0" err="1"/>
              <a:t>had</a:t>
            </a:r>
            <a:r>
              <a:rPr lang="de-DE" sz="1633" dirty="0"/>
              <a:t> </a:t>
            </a:r>
            <a:r>
              <a:rPr lang="de-DE" sz="1633" dirty="0" err="1"/>
              <a:t>again</a:t>
            </a:r>
            <a:r>
              <a:rPr lang="de-DE" sz="1633" dirty="0"/>
              <a:t> </a:t>
            </a:r>
            <a:r>
              <a:rPr lang="de-DE" sz="1633" dirty="0" err="1"/>
              <a:t>no</a:t>
            </a:r>
            <a:r>
              <a:rPr lang="de-DE" sz="1633" dirty="0"/>
              <a:t> </a:t>
            </a:r>
            <a:r>
              <a:rPr lang="de-DE" sz="1633" dirty="0" err="1"/>
              <a:t>stable</a:t>
            </a:r>
            <a:r>
              <a:rPr lang="de-DE" sz="1633" dirty="0"/>
              <a:t> </a:t>
            </a:r>
            <a:r>
              <a:rPr lang="de-DE" sz="1633" dirty="0" err="1"/>
              <a:t>dependence</a:t>
            </a:r>
            <a:r>
              <a:rPr lang="de-DE" sz="1633" dirty="0"/>
              <a:t> </a:t>
            </a:r>
            <a:r>
              <a:rPr lang="de-DE" sz="1633" dirty="0" err="1"/>
              <a:t>again</a:t>
            </a:r>
            <a:r>
              <a:rPr lang="de-DE" sz="1633" dirty="0"/>
              <a:t>!</a:t>
            </a:r>
          </a:p>
          <a:p>
            <a:endParaRPr lang="de-DE" sz="1633" dirty="0"/>
          </a:p>
          <a:p>
            <a:r>
              <a:rPr lang="de-DE" sz="1633" dirty="0" err="1"/>
              <a:t>Using</a:t>
            </a:r>
            <a:r>
              <a:rPr lang="de-DE" sz="1633" dirty="0"/>
              <a:t> </a:t>
            </a:r>
            <a:r>
              <a:rPr lang="de-DE" sz="1633" dirty="0" err="1"/>
              <a:t>the</a:t>
            </a:r>
            <a:r>
              <a:rPr lang="de-DE" sz="1633" dirty="0"/>
              <a:t> </a:t>
            </a:r>
            <a:r>
              <a:rPr lang="de-DE" sz="1633" dirty="0" err="1"/>
              <a:t>data</a:t>
            </a:r>
            <a:r>
              <a:rPr lang="de-DE" sz="1633" dirty="0"/>
              <a:t> </a:t>
            </a:r>
            <a:r>
              <a:rPr lang="de-DE" sz="1633" dirty="0" err="1"/>
              <a:t>from</a:t>
            </a:r>
            <a:r>
              <a:rPr lang="de-DE" sz="1633" dirty="0"/>
              <a:t> 2020 </a:t>
            </a:r>
            <a:r>
              <a:rPr lang="de-DE" sz="1633" dirty="0" err="1"/>
              <a:t>to</a:t>
            </a:r>
            <a:r>
              <a:rPr lang="de-DE" sz="1633" dirty="0"/>
              <a:t> 2023 </a:t>
            </a:r>
            <a:r>
              <a:rPr lang="de-DE" sz="1633" dirty="0" err="1"/>
              <a:t>for</a:t>
            </a:r>
            <a:r>
              <a:rPr lang="de-DE" sz="1633" dirty="0"/>
              <a:t> a </a:t>
            </a:r>
            <a:r>
              <a:rPr lang="de-DE" sz="1633" dirty="0" err="1"/>
              <a:t>regression</a:t>
            </a:r>
            <a:r>
              <a:rPr lang="de-DE" sz="1633" dirty="0"/>
              <a:t>, </a:t>
            </a:r>
            <a:r>
              <a:rPr lang="de-DE" sz="1633" dirty="0" err="1"/>
              <a:t>we</a:t>
            </a:r>
            <a:r>
              <a:rPr lang="de-DE" sz="1633" dirty="0"/>
              <a:t> </a:t>
            </a:r>
            <a:r>
              <a:rPr lang="de-DE" sz="1633" dirty="0" err="1"/>
              <a:t>obtain</a:t>
            </a:r>
            <a:r>
              <a:rPr lang="de-DE" sz="1633" dirty="0"/>
              <a:t> a R^2=0,82. Are </a:t>
            </a:r>
            <a:r>
              <a:rPr lang="de-DE" sz="1633" dirty="0" err="1"/>
              <a:t>we</a:t>
            </a:r>
            <a:r>
              <a:rPr lang="de-DE" sz="1633" dirty="0"/>
              <a:t> </a:t>
            </a:r>
            <a:r>
              <a:rPr lang="de-DE" sz="1633" dirty="0" err="1"/>
              <a:t>therefore</a:t>
            </a:r>
            <a:r>
              <a:rPr lang="de-DE" sz="1633" dirty="0"/>
              <a:t> back </a:t>
            </a:r>
            <a:r>
              <a:rPr lang="de-DE" sz="1633" dirty="0" err="1"/>
              <a:t>to</a:t>
            </a:r>
            <a:r>
              <a:rPr lang="de-DE" sz="1633" dirty="0"/>
              <a:t> a </a:t>
            </a:r>
            <a:r>
              <a:rPr lang="de-DE" sz="1633" dirty="0" err="1"/>
              <a:t>stable</a:t>
            </a:r>
            <a:r>
              <a:rPr lang="de-DE" sz="1633" dirty="0"/>
              <a:t> </a:t>
            </a:r>
            <a:r>
              <a:rPr lang="de-DE" sz="1633" dirty="0" err="1"/>
              <a:t>dependence</a:t>
            </a:r>
            <a:r>
              <a:rPr lang="de-DE" sz="1633" dirty="0"/>
              <a:t> </a:t>
            </a:r>
            <a:r>
              <a:rPr lang="de-DE" sz="1633" dirty="0" err="1"/>
              <a:t>between</a:t>
            </a:r>
            <a:r>
              <a:rPr lang="de-DE" sz="1633" dirty="0"/>
              <a:t> </a:t>
            </a:r>
            <a:r>
              <a:rPr lang="de-DE" sz="1633" dirty="0" err="1"/>
              <a:t>inflation</a:t>
            </a:r>
            <a:r>
              <a:rPr lang="de-DE" sz="1633" dirty="0"/>
              <a:t> and </a:t>
            </a:r>
            <a:r>
              <a:rPr lang="de-DE" sz="1633" dirty="0" err="1"/>
              <a:t>unemployment</a:t>
            </a:r>
            <a:r>
              <a:rPr lang="de-DE" sz="1633" dirty="0"/>
              <a:t>?</a:t>
            </a:r>
          </a:p>
        </p:txBody>
      </p:sp>
      <p:pic>
        <p:nvPicPr>
          <p:cNvPr id="4" name="Grafik 3">
            <a:extLst>
              <a:ext uri="{FF2B5EF4-FFF2-40B4-BE49-F238E27FC236}">
                <a16:creationId xmlns:a16="http://schemas.microsoft.com/office/drawing/2014/main" id="{9772F374-8C11-411B-9897-CB65DAFBEDFF}"/>
              </a:ext>
            </a:extLst>
          </p:cNvPr>
          <p:cNvPicPr>
            <a:picLocks noChangeAspect="1"/>
          </p:cNvPicPr>
          <p:nvPr/>
        </p:nvPicPr>
        <p:blipFill>
          <a:blip r:embed="rId3"/>
          <a:stretch>
            <a:fillRect/>
          </a:stretch>
        </p:blipFill>
        <p:spPr>
          <a:xfrm>
            <a:off x="110329" y="668012"/>
            <a:ext cx="7614564" cy="3981033"/>
          </a:xfrm>
          <a:prstGeom prst="rect">
            <a:avLst/>
          </a:prstGeom>
        </p:spPr>
      </p:pic>
    </p:spTree>
    <p:extLst>
      <p:ext uri="{BB962C8B-B14F-4D97-AF65-F5344CB8AC3E}">
        <p14:creationId xmlns:p14="http://schemas.microsoft.com/office/powerpoint/2010/main" val="23100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108191" y="0"/>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Inflation </a:t>
            </a:r>
            <a:r>
              <a:rPr lang="en-US" sz="2400">
                <a:solidFill>
                  <a:sysClr val="windowText" lastClr="000000"/>
                </a:solidFill>
              </a:rPr>
              <a:t>– Economic Policy – Philipps curve</a:t>
            </a:r>
            <a:endParaRPr lang="en-US" sz="2400" dirty="0">
              <a:solidFill>
                <a:sysClr val="windowText" lastClr="000000"/>
              </a:solidFill>
            </a:endParaRPr>
          </a:p>
          <a:p>
            <a:endParaRPr lang="en-US" sz="3266" dirty="0">
              <a:solidFill>
                <a:sysClr val="windowText" lastClr="000000"/>
              </a:solidFill>
            </a:endParaRPr>
          </a:p>
        </p:txBody>
      </p:sp>
      <p:cxnSp>
        <p:nvCxnSpPr>
          <p:cNvPr id="5" name="Gerade Verbindung mit Pfeil 4"/>
          <p:cNvCxnSpPr/>
          <p:nvPr/>
        </p:nvCxnSpPr>
        <p:spPr>
          <a:xfrm flipV="1">
            <a:off x="944936" y="860347"/>
            <a:ext cx="1" cy="4180757"/>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Gerade Verbindung mit Pfeil 5"/>
          <p:cNvCxnSpPr/>
          <p:nvPr/>
        </p:nvCxnSpPr>
        <p:spPr>
          <a:xfrm>
            <a:off x="919253" y="5041104"/>
            <a:ext cx="600223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573583" y="952447"/>
            <a:ext cx="300082" cy="343620"/>
          </a:xfrm>
          <a:prstGeom prst="rect">
            <a:avLst/>
          </a:prstGeom>
        </p:spPr>
        <p:txBody>
          <a:bodyPr wrap="none">
            <a:spAutoFit/>
          </a:bodyPr>
          <a:lstStyle/>
          <a:p>
            <a:r>
              <a:rPr lang="el-GR" sz="1633" dirty="0"/>
              <a:t>π</a:t>
            </a:r>
            <a:endParaRPr lang="de-DE" sz="1633" dirty="0"/>
          </a:p>
        </p:txBody>
      </p:sp>
      <p:sp>
        <p:nvSpPr>
          <p:cNvPr id="8" name="Rechteck 7"/>
          <p:cNvSpPr/>
          <p:nvPr/>
        </p:nvSpPr>
        <p:spPr>
          <a:xfrm>
            <a:off x="6463683" y="5041104"/>
            <a:ext cx="295274" cy="343620"/>
          </a:xfrm>
          <a:prstGeom prst="rect">
            <a:avLst/>
          </a:prstGeom>
        </p:spPr>
        <p:txBody>
          <a:bodyPr wrap="none">
            <a:spAutoFit/>
          </a:bodyPr>
          <a:lstStyle/>
          <a:p>
            <a:r>
              <a:rPr lang="en-US" sz="1633" dirty="0"/>
              <a:t>u</a:t>
            </a:r>
            <a:endParaRPr lang="de-DE" sz="1633" dirty="0"/>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Freihandform 2"/>
          <p:cNvSpPr/>
          <p:nvPr/>
        </p:nvSpPr>
        <p:spPr>
          <a:xfrm>
            <a:off x="1331710" y="1221944"/>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unten 11"/>
          <p:cNvSpPr/>
          <p:nvPr/>
        </p:nvSpPr>
        <p:spPr>
          <a:xfrm rot="19916335" flipH="1">
            <a:off x="1842051" y="2529805"/>
            <a:ext cx="136877"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unten 12"/>
          <p:cNvSpPr/>
          <p:nvPr/>
        </p:nvSpPr>
        <p:spPr>
          <a:xfrm rot="19004465" flipH="1">
            <a:off x="2148899" y="2958155"/>
            <a:ext cx="143022"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a:t>
            </a:r>
          </a:p>
        </p:txBody>
      </p:sp>
      <p:sp>
        <p:nvSpPr>
          <p:cNvPr id="14" name="Pfeil nach unten 13"/>
          <p:cNvSpPr/>
          <p:nvPr/>
        </p:nvSpPr>
        <p:spPr>
          <a:xfrm rot="18516216" flipH="1">
            <a:off x="2535682" y="3348981"/>
            <a:ext cx="110228"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a:t>
            </a:r>
          </a:p>
        </p:txBody>
      </p:sp>
      <p:sp>
        <p:nvSpPr>
          <p:cNvPr id="15" name="Pfeil nach unten 14"/>
          <p:cNvSpPr/>
          <p:nvPr/>
        </p:nvSpPr>
        <p:spPr>
          <a:xfrm rot="17762105" flipH="1">
            <a:off x="2895357" y="3606378"/>
            <a:ext cx="86194"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1619266" y="2190551"/>
            <a:ext cx="354584" cy="461665"/>
          </a:xfrm>
          <a:prstGeom prst="rect">
            <a:avLst/>
          </a:prstGeom>
          <a:noFill/>
        </p:spPr>
        <p:txBody>
          <a:bodyPr wrap="none" rtlCol="0">
            <a:spAutoFit/>
          </a:bodyPr>
          <a:lstStyle/>
          <a:p>
            <a:r>
              <a:rPr lang="de-DE" sz="2400" b="1" dirty="0"/>
              <a:t>X</a:t>
            </a:r>
          </a:p>
        </p:txBody>
      </p:sp>
      <p:sp>
        <p:nvSpPr>
          <p:cNvPr id="17" name="Textfeld 16"/>
          <p:cNvSpPr txBox="1"/>
          <p:nvPr/>
        </p:nvSpPr>
        <p:spPr>
          <a:xfrm>
            <a:off x="3094843" y="3733277"/>
            <a:ext cx="344966" cy="461665"/>
          </a:xfrm>
          <a:prstGeom prst="rect">
            <a:avLst/>
          </a:prstGeom>
          <a:noFill/>
        </p:spPr>
        <p:txBody>
          <a:bodyPr wrap="none" rtlCol="0">
            <a:spAutoFit/>
          </a:bodyPr>
          <a:lstStyle/>
          <a:p>
            <a:r>
              <a:rPr lang="de-DE" sz="2400" b="1" dirty="0"/>
              <a:t>Y</a:t>
            </a:r>
          </a:p>
        </p:txBody>
      </p:sp>
      <p:cxnSp>
        <p:nvCxnSpPr>
          <p:cNvPr id="18" name="Gerade Verbindung 32"/>
          <p:cNvCxnSpPr/>
          <p:nvPr/>
        </p:nvCxnSpPr>
        <p:spPr>
          <a:xfrm flipH="1" flipV="1">
            <a:off x="3264838" y="3964821"/>
            <a:ext cx="18802" cy="107938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19" name="Rechteck 18"/>
          <p:cNvSpPr/>
          <p:nvPr/>
        </p:nvSpPr>
        <p:spPr>
          <a:xfrm>
            <a:off x="3092266" y="5072914"/>
            <a:ext cx="399468" cy="343620"/>
          </a:xfrm>
          <a:prstGeom prst="rect">
            <a:avLst/>
          </a:prstGeom>
        </p:spPr>
        <p:txBody>
          <a:bodyPr wrap="square">
            <a:spAutoFit/>
          </a:bodyPr>
          <a:lstStyle/>
          <a:p>
            <a:r>
              <a:rPr lang="en-US" sz="1633" dirty="0"/>
              <a:t>u*</a:t>
            </a:r>
            <a:endParaRPr lang="de-DE" sz="1633" dirty="0"/>
          </a:p>
        </p:txBody>
      </p:sp>
      <p:sp>
        <p:nvSpPr>
          <p:cNvPr id="21" name="Title 1"/>
          <p:cNvSpPr txBox="1">
            <a:spLocks/>
          </p:cNvSpPr>
          <p:nvPr/>
        </p:nvSpPr>
        <p:spPr>
          <a:xfrm>
            <a:off x="5946870" y="883546"/>
            <a:ext cx="6245130" cy="1046828"/>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pPr algn="l"/>
            <a:r>
              <a:rPr lang="en-US" sz="2000">
                <a:solidFill>
                  <a:sysClr val="windowText" lastClr="000000"/>
                </a:solidFill>
              </a:rPr>
              <a:t>Until the 1980, people were of the opinion thatone could freely choose the point on the Phillips curve via monetary or fiscal policy (cf. data before) and therefore could lower unemployment by allowing higher inflation rates</a:t>
            </a:r>
            <a:endParaRPr lang="en-US" sz="3266" dirty="0">
              <a:solidFill>
                <a:sysClr val="windowText" lastClr="000000"/>
              </a:solidFill>
            </a:endParaRPr>
          </a:p>
        </p:txBody>
      </p:sp>
      <p:sp>
        <p:nvSpPr>
          <p:cNvPr id="22" name="Title 1"/>
          <p:cNvSpPr txBox="1">
            <a:spLocks/>
          </p:cNvSpPr>
          <p:nvPr/>
        </p:nvSpPr>
        <p:spPr>
          <a:xfrm>
            <a:off x="5946870" y="2553264"/>
            <a:ext cx="6245130" cy="1115911"/>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pPr algn="l"/>
            <a:r>
              <a:rPr lang="en-US" sz="2000">
                <a:solidFill>
                  <a:sysClr val="windowText" lastClr="000000"/>
                </a:solidFill>
              </a:rPr>
              <a:t>Then it was realized that expectations adjust and there is a rightward shift/rotation into the vertical of the Phillips curve!</a:t>
            </a:r>
            <a:endParaRPr lang="en-US" sz="3266" dirty="0">
              <a:solidFill>
                <a:sysClr val="windowText" lastClr="000000"/>
              </a:solidFill>
            </a:endParaRPr>
          </a:p>
        </p:txBody>
      </p:sp>
      <p:cxnSp>
        <p:nvCxnSpPr>
          <p:cNvPr id="23" name="Gerade Verbindung 31"/>
          <p:cNvCxnSpPr/>
          <p:nvPr/>
        </p:nvCxnSpPr>
        <p:spPr>
          <a:xfrm>
            <a:off x="1012024" y="3946232"/>
            <a:ext cx="2252814" cy="1858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4" name="Rechteck 23"/>
          <p:cNvSpPr/>
          <p:nvPr/>
        </p:nvSpPr>
        <p:spPr>
          <a:xfrm>
            <a:off x="441212" y="3793011"/>
            <a:ext cx="417102" cy="343620"/>
          </a:xfrm>
          <a:prstGeom prst="rect">
            <a:avLst/>
          </a:prstGeom>
        </p:spPr>
        <p:txBody>
          <a:bodyPr wrap="none">
            <a:spAutoFit/>
          </a:bodyPr>
          <a:lstStyle/>
          <a:p>
            <a:r>
              <a:rPr lang="el-GR" sz="1633" dirty="0"/>
              <a:t>π</a:t>
            </a:r>
            <a:r>
              <a:rPr lang="en-US" sz="1633" baseline="30000" dirty="0"/>
              <a:t>e</a:t>
            </a:r>
            <a:r>
              <a:rPr lang="en-US" sz="1633" dirty="0"/>
              <a:t> </a:t>
            </a:r>
            <a:endParaRPr lang="de-DE" sz="1633" dirty="0"/>
          </a:p>
        </p:txBody>
      </p:sp>
      <p:sp>
        <p:nvSpPr>
          <p:cNvPr id="2" name="Freihandform 2">
            <a:extLst>
              <a:ext uri="{FF2B5EF4-FFF2-40B4-BE49-F238E27FC236}">
                <a16:creationId xmlns:a16="http://schemas.microsoft.com/office/drawing/2014/main" id="{72B91FC3-85DD-9C34-E75A-1D672D4462FB}"/>
              </a:ext>
            </a:extLst>
          </p:cNvPr>
          <p:cNvSpPr/>
          <p:nvPr/>
        </p:nvSpPr>
        <p:spPr>
          <a:xfrm>
            <a:off x="1484110" y="633565"/>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reihandform 2">
            <a:extLst>
              <a:ext uri="{FF2B5EF4-FFF2-40B4-BE49-F238E27FC236}">
                <a16:creationId xmlns:a16="http://schemas.microsoft.com/office/drawing/2014/main" id="{ABD3606A-FE09-1B71-BF6D-9C73EA4FEDD6}"/>
              </a:ext>
            </a:extLst>
          </p:cNvPr>
          <p:cNvSpPr/>
          <p:nvPr/>
        </p:nvSpPr>
        <p:spPr>
          <a:xfrm>
            <a:off x="1717535" y="33613"/>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unten 14">
            <a:extLst>
              <a:ext uri="{FF2B5EF4-FFF2-40B4-BE49-F238E27FC236}">
                <a16:creationId xmlns:a16="http://schemas.microsoft.com/office/drawing/2014/main" id="{AF9A4807-4F78-69F1-A6F9-7BD1D459B87D}"/>
              </a:ext>
            </a:extLst>
          </p:cNvPr>
          <p:cNvSpPr/>
          <p:nvPr/>
        </p:nvSpPr>
        <p:spPr>
          <a:xfrm rot="12490450" flipH="1">
            <a:off x="2866961" y="3242414"/>
            <a:ext cx="45719" cy="297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unten 14">
            <a:extLst>
              <a:ext uri="{FF2B5EF4-FFF2-40B4-BE49-F238E27FC236}">
                <a16:creationId xmlns:a16="http://schemas.microsoft.com/office/drawing/2014/main" id="{76ED65A8-5E53-2BF6-D19A-4B520CB605FB}"/>
              </a:ext>
            </a:extLst>
          </p:cNvPr>
          <p:cNvSpPr/>
          <p:nvPr/>
        </p:nvSpPr>
        <p:spPr>
          <a:xfrm rot="12490450" flipH="1">
            <a:off x="3019361" y="2654038"/>
            <a:ext cx="45719" cy="297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5" name="Gerade Verbindung 32">
            <a:extLst>
              <a:ext uri="{FF2B5EF4-FFF2-40B4-BE49-F238E27FC236}">
                <a16:creationId xmlns:a16="http://schemas.microsoft.com/office/drawing/2014/main" id="{45BDDF63-298B-F1DF-3B84-B451DD1A689F}"/>
              </a:ext>
            </a:extLst>
          </p:cNvPr>
          <p:cNvCxnSpPr>
            <a:cxnSpLocks/>
            <a:stCxn id="17" idx="0"/>
          </p:cNvCxnSpPr>
          <p:nvPr/>
        </p:nvCxnSpPr>
        <p:spPr>
          <a:xfrm flipV="1">
            <a:off x="3267326" y="821803"/>
            <a:ext cx="18243" cy="2911474"/>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28" name="Title 1">
            <a:extLst>
              <a:ext uri="{FF2B5EF4-FFF2-40B4-BE49-F238E27FC236}">
                <a16:creationId xmlns:a16="http://schemas.microsoft.com/office/drawing/2014/main" id="{7DBB347F-D182-A355-6D7E-D210A1E08D32}"/>
              </a:ext>
            </a:extLst>
          </p:cNvPr>
          <p:cNvSpPr txBox="1">
            <a:spLocks/>
          </p:cNvSpPr>
          <p:nvPr/>
        </p:nvSpPr>
        <p:spPr>
          <a:xfrm>
            <a:off x="3305959" y="938464"/>
            <a:ext cx="2036062" cy="516174"/>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Longrun PC</a:t>
            </a:r>
            <a:endParaRPr lang="en-US" sz="2400" dirty="0">
              <a:solidFill>
                <a:sysClr val="windowText" lastClr="000000"/>
              </a:solidFill>
            </a:endParaRPr>
          </a:p>
          <a:p>
            <a:endParaRPr lang="en-US" sz="3266" dirty="0">
              <a:solidFill>
                <a:sysClr val="windowText" lastClr="000000"/>
              </a:solidFill>
            </a:endParaRPr>
          </a:p>
        </p:txBody>
      </p:sp>
      <p:sp>
        <p:nvSpPr>
          <p:cNvPr id="29" name="Title 1">
            <a:extLst>
              <a:ext uri="{FF2B5EF4-FFF2-40B4-BE49-F238E27FC236}">
                <a16:creationId xmlns:a16="http://schemas.microsoft.com/office/drawing/2014/main" id="{A388ABA9-BD88-8341-7421-C40FAB71C16D}"/>
              </a:ext>
            </a:extLst>
          </p:cNvPr>
          <p:cNvSpPr txBox="1">
            <a:spLocks/>
          </p:cNvSpPr>
          <p:nvPr/>
        </p:nvSpPr>
        <p:spPr>
          <a:xfrm>
            <a:off x="5383411" y="4243138"/>
            <a:ext cx="2036062" cy="516174"/>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Shortrun PC</a:t>
            </a:r>
            <a:endParaRPr lang="en-US" sz="2400" dirty="0">
              <a:solidFill>
                <a:sysClr val="windowText" lastClr="000000"/>
              </a:solidFill>
            </a:endParaRPr>
          </a:p>
          <a:p>
            <a:endParaRPr lang="en-US" sz="3266" dirty="0">
              <a:solidFill>
                <a:sysClr val="windowText" lastClr="000000"/>
              </a:solidFill>
            </a:endParaRPr>
          </a:p>
        </p:txBody>
      </p:sp>
    </p:spTree>
    <p:extLst>
      <p:ext uri="{BB962C8B-B14F-4D97-AF65-F5344CB8AC3E}">
        <p14:creationId xmlns:p14="http://schemas.microsoft.com/office/powerpoint/2010/main" val="2553675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05433" y="559744"/>
            <a:ext cx="11733215" cy="612981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400">
                <a:latin typeface="Cambria Math" panose="02040503050406030204" pitchFamily="18" charset="0"/>
                <a:ea typeface="Cambria Math" panose="02040503050406030204" pitchFamily="18" charset="0"/>
              </a:rPr>
              <a:t>→ In order to be able to permanently reduce the unemployment rate </a:t>
            </a:r>
            <a:r>
              <a:rPr lang="el-GR" sz="2400"/>
              <a:t>π</a:t>
            </a:r>
            <a:r>
              <a:rPr lang="en-US" sz="240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&gt; </a:t>
            </a:r>
            <a:r>
              <a:rPr lang="el-GR" sz="2400" dirty="0"/>
              <a:t>π</a:t>
            </a:r>
            <a:r>
              <a:rPr lang="en-US" sz="2400" baseline="30000"/>
              <a:t>e</a:t>
            </a:r>
            <a:r>
              <a:rPr lang="en-US" sz="2400">
                <a:latin typeface="Cambria Math" panose="02040503050406030204" pitchFamily="18" charset="0"/>
                <a:ea typeface="Cambria Math" panose="02040503050406030204" pitchFamily="18" charset="0"/>
              </a:rPr>
              <a:t> would have 	to apply permanently.</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in the long run this is unrealistic and stable condition results!</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thus, in principle, under rational expectations </a:t>
            </a:r>
            <a:r>
              <a:rPr lang="el-GR" sz="2400"/>
              <a:t>π</a:t>
            </a:r>
            <a:r>
              <a:rPr lang="en-US" sz="240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 </a:t>
            </a:r>
            <a:r>
              <a:rPr lang="el-GR" sz="2400" dirty="0"/>
              <a:t>π</a:t>
            </a:r>
            <a:r>
              <a:rPr lang="en-US" sz="2400" baseline="30000"/>
              <a:t>e</a:t>
            </a:r>
            <a:r>
              <a:rPr lang="en-US" sz="2400">
                <a:latin typeface="Cambria Math" panose="02040503050406030204" pitchFamily="18" charset="0"/>
                <a:ea typeface="Cambria Math" panose="02040503050406030204" pitchFamily="18" charset="0"/>
              </a:rPr>
              <a:t>  will hold</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 </a:t>
            </a:r>
            <a:r>
              <a:rPr lang="de-DE" sz="2400">
                <a:latin typeface="Cambria Math" panose="02040503050406030204" pitchFamily="18" charset="0"/>
                <a:ea typeface="Cambria Math" panose="02040503050406030204" pitchFamily="18" charset="0"/>
              </a:rPr>
              <a:t>thus u</a:t>
            </a:r>
            <a:r>
              <a:rPr lang="de-DE" sz="2400" dirty="0">
                <a:latin typeface="Cambria Math" panose="02040503050406030204" pitchFamily="18" charset="0"/>
                <a:ea typeface="Cambria Math" panose="02040503050406030204" pitchFamily="18" charset="0"/>
              </a:rPr>
              <a:t>=u*</a:t>
            </a:r>
            <a:r>
              <a:rPr lang="en-US" sz="2400" dirty="0">
                <a:latin typeface="Cambria Math" panose="02040503050406030204" pitchFamily="18" charset="0"/>
                <a:ea typeface="Cambria Math" panose="02040503050406030204" pitchFamily="18" charset="0"/>
              </a:rPr>
              <a:t>	</a:t>
            </a:r>
            <a:endParaRPr lang="en-US" sz="2000" dirty="0">
              <a:latin typeface="Cambria Math" panose="02040503050406030204" pitchFamily="18" charset="0"/>
              <a:ea typeface="Cambria Math" panose="02040503050406030204" pitchFamily="18" charset="0"/>
            </a:endParaRPr>
          </a:p>
          <a:p>
            <a:pPr>
              <a:lnSpc>
                <a:spcPct val="110000"/>
              </a:lnSpc>
            </a:pPr>
            <a:r>
              <a:rPr lang="en-US" sz="2000" dirty="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 → </a:t>
            </a:r>
            <a:r>
              <a:rPr lang="en-US" sz="2400">
                <a:latin typeface="Cambria Math" panose="02040503050406030204" pitchFamily="18" charset="0"/>
                <a:ea typeface="Cambria Math" panose="02040503050406030204" pitchFamily="18" charset="0"/>
              </a:rPr>
              <a:t>	motion only on the                                                                          					long-run (vertical) 										Phillips curve possible!</a:t>
            </a:r>
          </a:p>
          <a:p>
            <a:pPr>
              <a:lnSpc>
                <a:spcPct val="110000"/>
              </a:lnSpc>
            </a:pPr>
            <a:r>
              <a:rPr lang="en-US" sz="2400" b="1">
                <a:latin typeface="Cambria Math" panose="02040503050406030204" pitchFamily="18" charset="0"/>
                <a:ea typeface="Cambria Math" panose="02040503050406030204" pitchFamily="18" charset="0"/>
              </a:rPr>
              <a:t>					→ Stagflation</a:t>
            </a:r>
          </a:p>
          <a:p>
            <a:pPr>
              <a:lnSpc>
                <a:spcPct val="110000"/>
              </a:lnSpc>
            </a:pPr>
            <a:endParaRPr lang="en-US" sz="2000" dirty="0"/>
          </a:p>
        </p:txBody>
      </p:sp>
      <p:sp>
        <p:nvSpPr>
          <p:cNvPr id="4" name="Title 1"/>
          <p:cNvSpPr txBox="1">
            <a:spLocks/>
          </p:cNvSpPr>
          <p:nvPr/>
        </p:nvSpPr>
        <p:spPr>
          <a:xfrm>
            <a:off x="1559996" y="79571"/>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Inflation – Economic Policy – Philipps curve</a:t>
            </a:r>
          </a:p>
          <a:p>
            <a:endParaRPr lang="en-US" sz="3266" dirty="0">
              <a:solidFill>
                <a:sysClr val="windowText" lastClr="000000"/>
              </a:solidFill>
            </a:endParaRP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9886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The </a:t>
            </a:r>
            <a:r>
              <a:rPr lang="de-DE" sz="2903" b="1" dirty="0" err="1"/>
              <a:t>short</a:t>
            </a:r>
            <a:r>
              <a:rPr lang="de-DE" sz="2903" b="1" dirty="0"/>
              <a:t> </a:t>
            </a:r>
            <a:r>
              <a:rPr lang="de-DE" sz="2903" b="1" dirty="0" err="1"/>
              <a:t>run</a:t>
            </a:r>
            <a:r>
              <a:rPr lang="de-DE" sz="2903" b="1" dirty="0"/>
              <a:t> IS-LM-Model</a:t>
            </a:r>
          </a:p>
        </p:txBody>
      </p:sp>
      <p:sp>
        <p:nvSpPr>
          <p:cNvPr id="8" name="Textfeld 7"/>
          <p:cNvSpPr txBox="1"/>
          <p:nvPr/>
        </p:nvSpPr>
        <p:spPr>
          <a:xfrm>
            <a:off x="188495" y="931739"/>
            <a:ext cx="9067260" cy="5029447"/>
          </a:xfrm>
          <a:prstGeom prst="rect">
            <a:avLst/>
          </a:prstGeom>
          <a:noFill/>
        </p:spPr>
        <p:txBody>
          <a:bodyPr wrap="square" rtlCol="0">
            <a:noAutofit/>
          </a:bodyPr>
          <a:lstStyle/>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 Modeling the goods market</a:t>
            </a:r>
          </a:p>
          <a:p>
            <a:pPr lvl="0">
              <a:lnSpc>
                <a:spcPct val="140000"/>
              </a:lnSpc>
              <a:spcBef>
                <a:spcPct val="20000"/>
              </a:spcBef>
            </a:pPr>
            <a:endParaRPr lang="en-US" sz="2449" dirty="0">
              <a:solidFill>
                <a:prstClr val="black"/>
              </a:solidFill>
              <a:latin typeface="Arial" panose="020B0604020202020204" pitchFamily="34" charset="0"/>
              <a:cs typeface="Arial" panose="020B0604020202020204" pitchFamily="34" charset="0"/>
            </a:endParaRPr>
          </a:p>
          <a:p>
            <a:pPr lvl="0" algn="ctr">
              <a:lnSpc>
                <a:spcPct val="140000"/>
              </a:lnSpc>
              <a:spcBef>
                <a:spcPct val="20000"/>
              </a:spcBef>
            </a:pPr>
            <a:r>
              <a:rPr lang="en-US" sz="2449" b="1" dirty="0">
                <a:solidFill>
                  <a:prstClr val="black"/>
                </a:solidFill>
                <a:latin typeface="Arial" panose="020B0604020202020204" pitchFamily="34" charset="0"/>
                <a:cs typeface="Arial" panose="020B0604020202020204" pitchFamily="34" charset="0"/>
              </a:rPr>
              <a:t>IS: Investment = Saving</a:t>
            </a:r>
          </a:p>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a:t>
            </a:r>
          </a:p>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 Modelling the money market</a:t>
            </a:r>
          </a:p>
          <a:p>
            <a:pPr>
              <a:lnSpc>
                <a:spcPct val="140000"/>
              </a:lnSpc>
              <a:spcBef>
                <a:spcPct val="20000"/>
              </a:spcBef>
            </a:pPr>
            <a:endParaRPr lang="en-US" sz="2449" dirty="0">
              <a:solidFill>
                <a:prstClr val="black"/>
              </a:solidFill>
              <a:latin typeface="Arial" panose="020B0604020202020204" pitchFamily="34" charset="0"/>
              <a:cs typeface="Arial" panose="020B0604020202020204" pitchFamily="34" charset="0"/>
            </a:endParaRPr>
          </a:p>
          <a:p>
            <a:pPr algn="ctr">
              <a:lnSpc>
                <a:spcPct val="140000"/>
              </a:lnSpc>
              <a:spcBef>
                <a:spcPct val="20000"/>
              </a:spcBef>
            </a:pPr>
            <a:r>
              <a:rPr lang="en-US" sz="2200" b="1" dirty="0">
                <a:solidFill>
                  <a:prstClr val="black"/>
                </a:solidFill>
                <a:latin typeface="Arial" panose="020B0604020202020204" pitchFamily="34" charset="0"/>
                <a:cs typeface="Arial" panose="020B0604020202020204" pitchFamily="34" charset="0"/>
              </a:rPr>
              <a:t>LM: Money Supply = Money Demand (Liquidity Preference)</a:t>
            </a:r>
          </a:p>
          <a:p>
            <a:endParaRPr lang="de-DE" sz="2540" dirty="0"/>
          </a:p>
        </p:txBody>
      </p:sp>
      <p:sp>
        <p:nvSpPr>
          <p:cNvPr id="2" name="Rechteck 1">
            <a:extLst>
              <a:ext uri="{FF2B5EF4-FFF2-40B4-BE49-F238E27FC236}">
                <a16:creationId xmlns:a16="http://schemas.microsoft.com/office/drawing/2014/main" id="{B64180E9-41A0-B2B8-ADFF-86C2BF68AAF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4208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Commodity</a:t>
            </a:r>
            <a:r>
              <a:rPr lang="de-DE" sz="2903" b="1" dirty="0"/>
              <a:t> Market</a:t>
            </a:r>
          </a:p>
        </p:txBody>
      </p:sp>
      <p:sp>
        <p:nvSpPr>
          <p:cNvPr id="7" name="Textfeld 6"/>
          <p:cNvSpPr txBox="1"/>
          <p:nvPr/>
        </p:nvSpPr>
        <p:spPr>
          <a:xfrm>
            <a:off x="1749941" y="1147628"/>
            <a:ext cx="8330426" cy="2270045"/>
          </a:xfrm>
          <a:prstGeom prst="rect">
            <a:avLst/>
          </a:prstGeom>
          <a:noFill/>
        </p:spPr>
        <p:txBody>
          <a:bodyPr wrap="square" rtlCol="0">
            <a:spAutoFit/>
          </a:bodyPr>
          <a:lstStyle/>
          <a:p>
            <a:r>
              <a:rPr lang="de-DE" sz="2177" b="1" u="sng" dirty="0"/>
              <a:t>Budget </a:t>
            </a:r>
            <a:r>
              <a:rPr lang="de-DE" sz="2177" b="1" u="sng" dirty="0" err="1"/>
              <a:t>restriction</a:t>
            </a:r>
            <a:r>
              <a:rPr lang="de-DE" sz="2177" b="1" u="sng" dirty="0"/>
              <a:t> </a:t>
            </a:r>
            <a:r>
              <a:rPr lang="de-DE" sz="2177" b="1" u="sng" dirty="0" err="1"/>
              <a:t>of</a:t>
            </a:r>
            <a:r>
              <a:rPr lang="de-DE" sz="2177" b="1" u="sng" dirty="0"/>
              <a:t> </a:t>
            </a:r>
            <a:r>
              <a:rPr lang="de-DE" sz="2177" b="1" u="sng" dirty="0" err="1"/>
              <a:t>the</a:t>
            </a:r>
            <a:r>
              <a:rPr lang="de-DE" sz="2177" b="1" u="sng" dirty="0"/>
              <a:t> </a:t>
            </a:r>
            <a:r>
              <a:rPr lang="de-DE" sz="2177" b="1" u="sng" dirty="0" err="1"/>
              <a:t>economy</a:t>
            </a:r>
            <a:r>
              <a:rPr lang="de-DE" sz="2177" b="1" u="sng" dirty="0"/>
              <a:t>:</a:t>
            </a:r>
          </a:p>
          <a:p>
            <a:pPr algn="ctr"/>
            <a:endParaRPr lang="de-DE" sz="2177" dirty="0"/>
          </a:p>
          <a:p>
            <a:r>
              <a:rPr lang="de-DE" sz="2177" dirty="0"/>
              <a:t>                                              </a:t>
            </a:r>
          </a:p>
          <a:p>
            <a:r>
              <a:rPr lang="de-DE" sz="2177" dirty="0"/>
              <a:t>                                          Y = C(Y) + I(i= r+</a:t>
            </a:r>
            <a:r>
              <a:rPr lang="el-GR" sz="2177" dirty="0"/>
              <a:t>π</a:t>
            </a:r>
            <a:r>
              <a:rPr lang="de-DE" sz="2177" baseline="30000" dirty="0"/>
              <a:t>e</a:t>
            </a:r>
            <a:r>
              <a:rPr lang="de-DE" sz="2177" dirty="0"/>
              <a:t>) + G</a:t>
            </a:r>
          </a:p>
          <a:p>
            <a:endParaRPr lang="de-DE" sz="2177" dirty="0"/>
          </a:p>
          <a:p>
            <a:r>
              <a:rPr lang="de-DE" sz="1633" dirty="0"/>
              <a:t>Y: Income		C: </a:t>
            </a:r>
            <a:r>
              <a:rPr lang="de-DE" sz="1633" dirty="0" err="1"/>
              <a:t>Consumption</a:t>
            </a:r>
            <a:r>
              <a:rPr lang="de-DE" sz="1633" dirty="0"/>
              <a:t>	I: Investment	     G: </a:t>
            </a:r>
            <a:r>
              <a:rPr lang="de-DE" sz="1633" dirty="0" err="1"/>
              <a:t>Government</a:t>
            </a:r>
            <a:r>
              <a:rPr lang="de-DE" sz="1633" dirty="0"/>
              <a:t> </a:t>
            </a:r>
            <a:r>
              <a:rPr lang="de-DE" sz="1633" dirty="0" err="1"/>
              <a:t>expenditure</a:t>
            </a:r>
            <a:endParaRPr lang="de-DE" sz="1633" dirty="0"/>
          </a:p>
          <a:p>
            <a:r>
              <a:rPr lang="de-DE" sz="1633" dirty="0"/>
              <a:t>i: Nominal </a:t>
            </a:r>
            <a:r>
              <a:rPr lang="de-DE" sz="1633" dirty="0" err="1"/>
              <a:t>interest</a:t>
            </a:r>
            <a:r>
              <a:rPr lang="de-DE" sz="1633" dirty="0"/>
              <a:t> rate		r: Real </a:t>
            </a:r>
            <a:r>
              <a:rPr lang="de-DE" sz="1633" dirty="0" err="1"/>
              <a:t>interest</a:t>
            </a:r>
            <a:r>
              <a:rPr lang="de-DE" sz="1633" dirty="0"/>
              <a:t> rate	     </a:t>
            </a:r>
            <a:r>
              <a:rPr lang="el-GR" sz="1633" dirty="0"/>
              <a:t>π</a:t>
            </a:r>
            <a:r>
              <a:rPr lang="de-DE" sz="1633" baseline="30000" dirty="0"/>
              <a:t>e</a:t>
            </a:r>
            <a:r>
              <a:rPr lang="de-DE" sz="1633" dirty="0"/>
              <a:t>: Inflation </a:t>
            </a:r>
            <a:r>
              <a:rPr lang="de-DE" sz="1633" dirty="0" err="1"/>
              <a:t>expectations</a:t>
            </a:r>
            <a:endParaRPr lang="de-DE" sz="1633" dirty="0"/>
          </a:p>
        </p:txBody>
      </p:sp>
      <p:sp>
        <p:nvSpPr>
          <p:cNvPr id="9" name="Textfeld 8"/>
          <p:cNvSpPr txBox="1"/>
          <p:nvPr/>
        </p:nvSpPr>
        <p:spPr>
          <a:xfrm>
            <a:off x="2605994" y="1665428"/>
            <a:ext cx="3214150" cy="594906"/>
          </a:xfrm>
          <a:prstGeom prst="rect">
            <a:avLst/>
          </a:prstGeom>
          <a:noFill/>
        </p:spPr>
        <p:txBody>
          <a:bodyPr wrap="none" rtlCol="0">
            <a:spAutoFit/>
          </a:bodyPr>
          <a:lstStyle/>
          <a:p>
            <a:pPr algn="r"/>
            <a:r>
              <a:rPr lang="de-DE" sz="1633" dirty="0" err="1"/>
              <a:t>keynesian</a:t>
            </a:r>
            <a:r>
              <a:rPr lang="de-DE" sz="1633" dirty="0"/>
              <a:t> </a:t>
            </a:r>
            <a:r>
              <a:rPr lang="de-DE" sz="1633" dirty="0" err="1"/>
              <a:t>consumption</a:t>
            </a:r>
            <a:r>
              <a:rPr lang="de-DE" sz="1633" dirty="0"/>
              <a:t> </a:t>
            </a:r>
            <a:r>
              <a:rPr lang="de-DE" sz="1633" dirty="0" err="1"/>
              <a:t>hypotheses</a:t>
            </a:r>
            <a:endParaRPr lang="de-DE" sz="1633" dirty="0"/>
          </a:p>
          <a:p>
            <a:pPr algn="r"/>
            <a:r>
              <a:rPr lang="de-DE" sz="1633" dirty="0"/>
              <a:t>“</a:t>
            </a:r>
            <a:r>
              <a:rPr lang="de-DE" sz="1633" b="1" dirty="0"/>
              <a:t>+“</a:t>
            </a:r>
          </a:p>
        </p:txBody>
      </p:sp>
      <p:sp>
        <p:nvSpPr>
          <p:cNvPr id="10" name="Textfeld 9"/>
          <p:cNvSpPr txBox="1"/>
          <p:nvPr/>
        </p:nvSpPr>
        <p:spPr>
          <a:xfrm>
            <a:off x="6223729" y="1667007"/>
            <a:ext cx="1682577" cy="594906"/>
          </a:xfrm>
          <a:prstGeom prst="rect">
            <a:avLst/>
          </a:prstGeom>
          <a:noFill/>
        </p:spPr>
        <p:txBody>
          <a:bodyPr wrap="none" rtlCol="0">
            <a:spAutoFit/>
          </a:bodyPr>
          <a:lstStyle/>
          <a:p>
            <a:r>
              <a:rPr lang="de-DE" sz="1633" dirty="0" err="1">
                <a:ea typeface="Arial Unicode MS"/>
                <a:cs typeface="Arial Unicode MS"/>
              </a:rPr>
              <a:t>opportunity</a:t>
            </a:r>
            <a:r>
              <a:rPr lang="de-DE" sz="1633" dirty="0">
                <a:ea typeface="Arial Unicode MS"/>
                <a:cs typeface="Arial Unicode MS"/>
              </a:rPr>
              <a:t> </a:t>
            </a:r>
            <a:r>
              <a:rPr lang="de-DE" sz="1633" dirty="0" err="1">
                <a:ea typeface="Arial Unicode MS"/>
                <a:cs typeface="Arial Unicode MS"/>
              </a:rPr>
              <a:t>costs</a:t>
            </a:r>
            <a:endParaRPr lang="de-DE" sz="1633" dirty="0">
              <a:ea typeface="Arial Unicode MS"/>
              <a:cs typeface="Arial Unicode MS"/>
            </a:endParaRPr>
          </a:p>
          <a:p>
            <a:r>
              <a:rPr lang="de-DE" sz="1633" dirty="0"/>
              <a:t>“</a:t>
            </a:r>
            <a:r>
              <a:rPr lang="de-DE" sz="1633" b="1" dirty="0">
                <a:latin typeface="Arial Unicode MS"/>
                <a:ea typeface="Arial Unicode MS"/>
                <a:cs typeface="Arial Unicode MS"/>
              </a:rPr>
              <a:t>−“</a:t>
            </a:r>
            <a:endParaRPr lang="de-DE" sz="1633" b="1" dirty="0"/>
          </a:p>
        </p:txBody>
      </p:sp>
      <p:sp>
        <p:nvSpPr>
          <p:cNvPr id="11" name="Textfeld 10"/>
          <p:cNvSpPr txBox="1"/>
          <p:nvPr/>
        </p:nvSpPr>
        <p:spPr>
          <a:xfrm>
            <a:off x="1774697" y="3613986"/>
            <a:ext cx="8480474" cy="427361"/>
          </a:xfrm>
          <a:prstGeom prst="rect">
            <a:avLst/>
          </a:prstGeom>
          <a:noFill/>
        </p:spPr>
        <p:txBody>
          <a:bodyPr wrap="square" rtlCol="0">
            <a:spAutoFit/>
          </a:bodyPr>
          <a:lstStyle/>
          <a:p>
            <a:r>
              <a:rPr lang="de-DE" sz="2177" dirty="0" err="1"/>
              <a:t>dY</a:t>
            </a:r>
            <a:r>
              <a:rPr lang="de-DE" sz="2177" dirty="0"/>
              <a:t>=</a:t>
            </a:r>
            <a:r>
              <a:rPr lang="de-DE" sz="2177" dirty="0">
                <a:latin typeface="Arial Unicode MS"/>
                <a:ea typeface="Arial Unicode MS"/>
                <a:cs typeface="Arial Unicode MS"/>
              </a:rPr>
              <a:t>∂</a:t>
            </a:r>
            <a:r>
              <a:rPr lang="de-DE" sz="2177" dirty="0">
                <a:ea typeface="Arial Unicode MS"/>
                <a:cs typeface="Arial Unicode MS"/>
              </a:rPr>
              <a:t>C</a:t>
            </a:r>
            <a:r>
              <a:rPr lang="de-DE" sz="2177" dirty="0">
                <a:latin typeface="Arial Unicode MS"/>
                <a:ea typeface="Arial Unicode MS"/>
                <a:cs typeface="Arial Unicode MS"/>
              </a:rPr>
              <a:t>/∂</a:t>
            </a:r>
            <a:r>
              <a:rPr lang="de-DE" sz="2177" dirty="0" err="1">
                <a:ea typeface="Arial Unicode MS"/>
                <a:cs typeface="Arial Unicode MS"/>
              </a:rPr>
              <a:t>Y</a:t>
            </a:r>
            <a:r>
              <a:rPr lang="de-DE" sz="2177" dirty="0" err="1"/>
              <a:t>∙dY</a:t>
            </a:r>
            <a:r>
              <a:rPr lang="de-DE" sz="2177" dirty="0"/>
              <a:t> + </a:t>
            </a:r>
            <a:r>
              <a:rPr lang="de-DE" sz="2177" dirty="0">
                <a:latin typeface="Arial Unicode MS"/>
                <a:ea typeface="Arial Unicode MS"/>
                <a:cs typeface="Arial Unicode MS"/>
              </a:rPr>
              <a:t>∂</a:t>
            </a:r>
            <a:r>
              <a:rPr lang="de-DE" sz="2177" dirty="0">
                <a:ea typeface="Arial Unicode MS"/>
                <a:cs typeface="Arial Unicode MS"/>
              </a:rPr>
              <a:t>I</a:t>
            </a:r>
            <a:r>
              <a:rPr lang="de-DE" sz="2177">
                <a:latin typeface="Arial Unicode MS"/>
                <a:ea typeface="Arial Unicode MS"/>
                <a:cs typeface="Arial Unicode MS"/>
              </a:rPr>
              <a:t>/∂</a:t>
            </a:r>
            <a:r>
              <a:rPr lang="de-DE" sz="2177" dirty="0">
                <a:ea typeface="Arial Unicode MS"/>
                <a:cs typeface="Arial Unicode MS"/>
              </a:rPr>
              <a:t>i</a:t>
            </a:r>
            <a:r>
              <a:rPr lang="de-DE" sz="2177"/>
              <a:t>∙di</a:t>
            </a:r>
            <a:r>
              <a:rPr lang="de-DE" sz="2177" dirty="0"/>
              <a:t>	</a:t>
            </a:r>
            <a:r>
              <a:rPr lang="de-DE" sz="2177" dirty="0">
                <a:latin typeface="Arial Unicode MS"/>
                <a:ea typeface="Arial Unicode MS"/>
                <a:cs typeface="Arial Unicode MS"/>
              </a:rPr>
              <a:t>⇒	</a:t>
            </a:r>
            <a:r>
              <a:rPr lang="de-DE" sz="2177" dirty="0" err="1">
                <a:ea typeface="Arial Unicode MS"/>
                <a:cs typeface="Arial Unicode MS"/>
              </a:rPr>
              <a:t>dr</a:t>
            </a:r>
            <a:r>
              <a:rPr lang="de-DE" sz="2177" dirty="0">
                <a:ea typeface="Arial Unicode MS"/>
                <a:cs typeface="Arial Unicode MS"/>
              </a:rPr>
              <a:t>/</a:t>
            </a:r>
            <a:r>
              <a:rPr lang="de-DE" sz="2177" dirty="0" err="1">
                <a:ea typeface="Arial Unicode MS"/>
                <a:cs typeface="Arial Unicode MS"/>
              </a:rPr>
              <a:t>dY</a:t>
            </a:r>
            <a:r>
              <a:rPr lang="de-DE" sz="2177" dirty="0">
                <a:ea typeface="Arial Unicode MS"/>
                <a:cs typeface="Arial Unicode MS"/>
              </a:rPr>
              <a:t> = (1-</a:t>
            </a:r>
            <a:r>
              <a:rPr lang="de-DE" sz="2177" dirty="0">
                <a:latin typeface="Arial Unicode MS"/>
                <a:ea typeface="Arial Unicode MS"/>
                <a:cs typeface="Arial Unicode MS"/>
              </a:rPr>
              <a:t> ∂</a:t>
            </a:r>
            <a:r>
              <a:rPr lang="de-DE" sz="2177" dirty="0">
                <a:ea typeface="Arial Unicode MS"/>
                <a:cs typeface="Arial Unicode MS"/>
              </a:rPr>
              <a:t>C</a:t>
            </a:r>
            <a:r>
              <a:rPr lang="de-DE" sz="2177" dirty="0">
                <a:latin typeface="Arial Unicode MS"/>
                <a:ea typeface="Arial Unicode MS"/>
                <a:cs typeface="Arial Unicode MS"/>
              </a:rPr>
              <a:t>/∂</a:t>
            </a:r>
            <a:r>
              <a:rPr lang="de-DE" sz="2177" dirty="0">
                <a:ea typeface="Arial Unicode MS"/>
                <a:cs typeface="Arial Unicode MS"/>
              </a:rPr>
              <a:t>Y)/</a:t>
            </a:r>
            <a:r>
              <a:rPr lang="de-DE" sz="2177" dirty="0">
                <a:latin typeface="Arial Unicode MS"/>
                <a:ea typeface="Arial Unicode MS"/>
                <a:cs typeface="Arial Unicode MS"/>
              </a:rPr>
              <a:t>∂</a:t>
            </a:r>
            <a:r>
              <a:rPr lang="de-DE" sz="2177" dirty="0">
                <a:ea typeface="Arial Unicode MS"/>
                <a:cs typeface="Arial Unicode MS"/>
              </a:rPr>
              <a:t>I</a:t>
            </a:r>
            <a:r>
              <a:rPr lang="de-DE" sz="2177">
                <a:latin typeface="Arial Unicode MS"/>
                <a:ea typeface="Arial Unicode MS"/>
                <a:cs typeface="Arial Unicode MS"/>
              </a:rPr>
              <a:t>/∂</a:t>
            </a:r>
            <a:r>
              <a:rPr lang="de-DE" sz="2177" dirty="0">
                <a:ea typeface="Arial Unicode MS"/>
                <a:cs typeface="Arial Unicode MS"/>
              </a:rPr>
              <a:t>i</a:t>
            </a:r>
            <a:r>
              <a:rPr lang="de-DE" sz="2177">
                <a:ea typeface="Arial Unicode MS"/>
                <a:cs typeface="Arial Unicode MS"/>
              </a:rPr>
              <a:t> </a:t>
            </a:r>
            <a:endParaRPr lang="de-DE" sz="2177" dirty="0"/>
          </a:p>
        </p:txBody>
      </p:sp>
      <p:sp>
        <p:nvSpPr>
          <p:cNvPr id="12" name="Textfeld 11"/>
          <p:cNvSpPr txBox="1"/>
          <p:nvPr/>
        </p:nvSpPr>
        <p:spPr>
          <a:xfrm>
            <a:off x="8348580" y="3597674"/>
            <a:ext cx="669736" cy="427361"/>
          </a:xfrm>
          <a:prstGeom prst="rect">
            <a:avLst/>
          </a:prstGeom>
          <a:noFill/>
        </p:spPr>
        <p:txBody>
          <a:bodyPr wrap="square" rtlCol="0">
            <a:spAutoFit/>
          </a:bodyPr>
          <a:lstStyle/>
          <a:p>
            <a:r>
              <a:rPr lang="de-DE" sz="2177" dirty="0">
                <a:ea typeface="Arial Unicode MS"/>
                <a:cs typeface="Arial Unicode MS"/>
              </a:rPr>
              <a:t>&lt; 0 </a:t>
            </a:r>
            <a:endParaRPr lang="de-DE" sz="2177" dirty="0"/>
          </a:p>
        </p:txBody>
      </p:sp>
      <p:sp>
        <p:nvSpPr>
          <p:cNvPr id="13" name="Textfeld 12"/>
          <p:cNvSpPr txBox="1"/>
          <p:nvPr/>
        </p:nvSpPr>
        <p:spPr>
          <a:xfrm>
            <a:off x="6744581" y="3406258"/>
            <a:ext cx="498855" cy="343620"/>
          </a:xfrm>
          <a:prstGeom prst="rect">
            <a:avLst/>
          </a:prstGeom>
          <a:noFill/>
        </p:spPr>
        <p:txBody>
          <a:bodyPr wrap="none" rtlCol="0">
            <a:spAutoFit/>
          </a:bodyPr>
          <a:lstStyle/>
          <a:p>
            <a:r>
              <a:rPr lang="de-DE" sz="1633" dirty="0"/>
              <a:t>“</a:t>
            </a:r>
            <a:r>
              <a:rPr lang="de-DE" sz="1633" b="1" dirty="0">
                <a:latin typeface="Arial Unicode MS"/>
                <a:ea typeface="Arial Unicode MS"/>
                <a:cs typeface="Arial Unicode MS"/>
              </a:rPr>
              <a:t>+“</a:t>
            </a:r>
            <a:endParaRPr lang="de-DE" sz="1633" dirty="0"/>
          </a:p>
        </p:txBody>
      </p:sp>
      <p:sp>
        <p:nvSpPr>
          <p:cNvPr id="14" name="Textfeld 13"/>
          <p:cNvSpPr txBox="1"/>
          <p:nvPr/>
        </p:nvSpPr>
        <p:spPr>
          <a:xfrm>
            <a:off x="7761282" y="3405851"/>
            <a:ext cx="498855" cy="343620"/>
          </a:xfrm>
          <a:prstGeom prst="rect">
            <a:avLst/>
          </a:prstGeom>
          <a:noFill/>
        </p:spPr>
        <p:txBody>
          <a:bodyPr wrap="none" rtlCol="0">
            <a:spAutoFit/>
          </a:bodyPr>
          <a:lstStyle/>
          <a:p>
            <a:r>
              <a:rPr lang="de-DE" sz="1633" dirty="0"/>
              <a:t>“</a:t>
            </a:r>
            <a:r>
              <a:rPr lang="de-DE" sz="1633" b="1" dirty="0">
                <a:latin typeface="Arial Unicode MS"/>
                <a:ea typeface="Arial Unicode MS"/>
                <a:cs typeface="Arial Unicode MS"/>
              </a:rPr>
              <a:t>−“</a:t>
            </a:r>
            <a:endParaRPr lang="de-DE" sz="1633" dirty="0"/>
          </a:p>
        </p:txBody>
      </p:sp>
      <p:cxnSp>
        <p:nvCxnSpPr>
          <p:cNvPr id="15" name="Straight Arrow Connector 6"/>
          <p:cNvCxnSpPr/>
          <p:nvPr/>
        </p:nvCxnSpPr>
        <p:spPr>
          <a:xfrm flipV="1">
            <a:off x="1820424" y="4224375"/>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7"/>
          <p:cNvCxnSpPr/>
          <p:nvPr/>
        </p:nvCxnSpPr>
        <p:spPr>
          <a:xfrm>
            <a:off x="1820425" y="6138598"/>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1485814" y="4336573"/>
            <a:ext cx="242374" cy="343620"/>
          </a:xfrm>
          <a:prstGeom prst="rect">
            <a:avLst/>
          </a:prstGeom>
          <a:noFill/>
        </p:spPr>
        <p:txBody>
          <a:bodyPr wrap="none" rtlCol="0">
            <a:spAutoFit/>
          </a:bodyPr>
          <a:lstStyle/>
          <a:p>
            <a:r>
              <a:rPr lang="de-DE" sz="1633" dirty="0"/>
              <a:t>i</a:t>
            </a:r>
          </a:p>
        </p:txBody>
      </p:sp>
      <p:sp>
        <p:nvSpPr>
          <p:cNvPr id="18" name="Textfeld 17"/>
          <p:cNvSpPr txBox="1"/>
          <p:nvPr/>
        </p:nvSpPr>
        <p:spPr>
          <a:xfrm>
            <a:off x="4947642" y="6157035"/>
            <a:ext cx="335348" cy="343620"/>
          </a:xfrm>
          <a:prstGeom prst="rect">
            <a:avLst/>
          </a:prstGeom>
          <a:noFill/>
        </p:spPr>
        <p:txBody>
          <a:bodyPr wrap="none" rtlCol="0">
            <a:spAutoFit/>
          </a:bodyPr>
          <a:lstStyle/>
          <a:p>
            <a:r>
              <a:rPr lang="de-DE" sz="1633" dirty="0"/>
              <a:t>Y</a:t>
            </a:r>
          </a:p>
        </p:txBody>
      </p:sp>
      <p:cxnSp>
        <p:nvCxnSpPr>
          <p:cNvPr id="19" name="Gerade Verbindung 18"/>
          <p:cNvCxnSpPr/>
          <p:nvPr/>
        </p:nvCxnSpPr>
        <p:spPr>
          <a:xfrm>
            <a:off x="2210276" y="4337415"/>
            <a:ext cx="2167523" cy="156677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3314706" y="4336575"/>
            <a:ext cx="1981183" cy="678647"/>
          </a:xfrm>
          <a:prstGeom prst="rect">
            <a:avLst/>
          </a:prstGeom>
          <a:noFill/>
        </p:spPr>
        <p:txBody>
          <a:bodyPr wrap="none" rtlCol="0">
            <a:spAutoFit/>
          </a:bodyPr>
          <a:lstStyle/>
          <a:p>
            <a:r>
              <a:rPr lang="de-DE" sz="2177" b="1" dirty="0"/>
              <a:t>IS-</a:t>
            </a:r>
            <a:r>
              <a:rPr lang="de-DE" sz="2177" b="1" dirty="0" err="1"/>
              <a:t>curve</a:t>
            </a:r>
            <a:endParaRPr lang="de-DE" sz="1633" dirty="0"/>
          </a:p>
          <a:p>
            <a:r>
              <a:rPr lang="de-DE" sz="1633" dirty="0"/>
              <a:t>(</a:t>
            </a:r>
            <a:r>
              <a:rPr lang="de-DE" sz="1633" dirty="0" err="1"/>
              <a:t>investment</a:t>
            </a:r>
            <a:r>
              <a:rPr lang="de-DE" sz="1633" dirty="0"/>
              <a:t>=</a:t>
            </a:r>
            <a:r>
              <a:rPr lang="de-DE" sz="1633" dirty="0" err="1"/>
              <a:t>savings</a:t>
            </a:r>
            <a:r>
              <a:rPr lang="de-DE" sz="1633" dirty="0"/>
              <a:t>)</a:t>
            </a:r>
          </a:p>
        </p:txBody>
      </p:sp>
      <p:sp>
        <p:nvSpPr>
          <p:cNvPr id="21" name="Rechteck 20"/>
          <p:cNvSpPr/>
          <p:nvPr/>
        </p:nvSpPr>
        <p:spPr>
          <a:xfrm>
            <a:off x="4926075" y="5158837"/>
            <a:ext cx="2786340" cy="427361"/>
          </a:xfrm>
          <a:prstGeom prst="rect">
            <a:avLst/>
          </a:prstGeom>
        </p:spPr>
        <p:txBody>
          <a:bodyPr wrap="none">
            <a:spAutoFit/>
          </a:bodyPr>
          <a:lstStyle/>
          <a:p>
            <a:r>
              <a:rPr lang="es-ES" sz="2177" dirty="0"/>
              <a:t>i.e IS: y</a:t>
            </a:r>
            <a:r>
              <a:rPr lang="es-ES" sz="2177"/>
              <a:t>=A-Bi</a:t>
            </a:r>
            <a:r>
              <a:rPr lang="es-ES" sz="2177" dirty="0"/>
              <a:t>	A,B&gt;0</a:t>
            </a:r>
            <a:endParaRPr lang="de-DE" sz="2177" dirty="0"/>
          </a:p>
        </p:txBody>
      </p:sp>
      <p:sp>
        <p:nvSpPr>
          <p:cNvPr id="2" name="Textfeld 1">
            <a:extLst>
              <a:ext uri="{FF2B5EF4-FFF2-40B4-BE49-F238E27FC236}">
                <a16:creationId xmlns:a16="http://schemas.microsoft.com/office/drawing/2014/main" id="{176D30F5-36F3-5C0D-DF2C-1E5FAB345EE7}"/>
              </a:ext>
            </a:extLst>
          </p:cNvPr>
          <p:cNvSpPr txBox="1"/>
          <p:nvPr/>
        </p:nvSpPr>
        <p:spPr>
          <a:xfrm>
            <a:off x="2359705" y="3385037"/>
            <a:ext cx="784189" cy="343620"/>
          </a:xfrm>
          <a:prstGeom prst="rect">
            <a:avLst/>
          </a:prstGeom>
          <a:noFill/>
        </p:spPr>
        <p:txBody>
          <a:bodyPr wrap="none" rtlCol="0">
            <a:spAutoFit/>
          </a:bodyPr>
          <a:lstStyle/>
          <a:p>
            <a:r>
              <a:rPr lang="de-DE" sz="1633"/>
              <a:t>“</a:t>
            </a:r>
            <a:r>
              <a:rPr lang="de-DE" sz="1633" b="1">
                <a:ea typeface="Arial Unicode MS"/>
              </a:rPr>
              <a:t>(0,1)</a:t>
            </a:r>
            <a:r>
              <a:rPr lang="de-DE" sz="1633" b="1">
                <a:latin typeface="Arial Unicode MS"/>
                <a:ea typeface="Arial Unicode MS"/>
                <a:cs typeface="Arial Unicode MS"/>
              </a:rPr>
              <a:t>“</a:t>
            </a:r>
            <a:endParaRPr lang="de-DE" sz="1633" dirty="0"/>
          </a:p>
        </p:txBody>
      </p:sp>
      <p:sp>
        <p:nvSpPr>
          <p:cNvPr id="3" name="Rechteck 2">
            <a:extLst>
              <a:ext uri="{FF2B5EF4-FFF2-40B4-BE49-F238E27FC236}">
                <a16:creationId xmlns:a16="http://schemas.microsoft.com/office/drawing/2014/main" id="{AE8E881D-527D-BD81-3989-CE02C9AA5E1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164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7" grpId="0"/>
      <p:bldP spid="18" grpId="0"/>
      <p:bldP spid="20" grpId="0"/>
      <p:bldP spid="21"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feld 3"/>
              <p:cNvSpPr txBox="1"/>
              <p:nvPr/>
            </p:nvSpPr>
            <p:spPr>
              <a:xfrm>
                <a:off x="1524001" y="769928"/>
                <a:ext cx="9183716" cy="2185214"/>
              </a:xfrm>
              <a:prstGeom prst="rect">
                <a:avLst/>
              </a:prstGeom>
              <a:noFill/>
            </p:spPr>
            <p:txBody>
              <a:bodyPr wrap="square" rtlCol="0">
                <a:spAutoFit/>
              </a:bodyPr>
              <a:lstStyle/>
              <a:p>
                <a:r>
                  <a:rPr lang="de-DE" sz="2400" b="1" u="sng" dirty="0"/>
                  <a:t>Money Demand:</a:t>
                </a:r>
              </a:p>
              <a:p>
                <a:pPr algn="ctr"/>
                <a:endParaRPr lang="de-DE" sz="2400" dirty="0"/>
              </a:p>
              <a:p>
                <a:pPr algn="ctr"/>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 </m:t>
                    </m:r>
                  </m:oMath>
                </a14:m>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oMath>
                </a14:m>
                <a:r>
                  <a:rPr lang="de-DE" sz="2400" dirty="0"/>
                  <a:t>( Y , i=r+</a:t>
                </a:r>
                <a:r>
                  <a:rPr lang="el-GR" sz="2400" dirty="0"/>
                  <a:t>π</a:t>
                </a:r>
                <a:r>
                  <a:rPr lang="de-DE" sz="2400" baseline="30000" dirty="0"/>
                  <a:t>e </a:t>
                </a:r>
                <a:r>
                  <a:rPr lang="de-DE" sz="2400" dirty="0"/>
                  <a:t>)</a:t>
                </a:r>
              </a:p>
              <a:p>
                <a:endParaRPr lang="de-DE" sz="2400" dirty="0"/>
              </a:p>
              <a:p>
                <a:r>
                  <a:rPr lang="de-DE" sz="2000" dirty="0"/>
                  <a:t>Y: Aggregate Income</a:t>
                </a:r>
              </a:p>
              <a:p>
                <a:r>
                  <a:rPr lang="de-DE" sz="2000" dirty="0"/>
                  <a:t>i: nominal </a:t>
                </a:r>
                <a:r>
                  <a:rPr lang="de-DE" sz="2000" dirty="0" err="1"/>
                  <a:t>interest</a:t>
                </a:r>
                <a:r>
                  <a:rPr lang="de-DE" sz="2000" dirty="0"/>
                  <a:t> rate		r: real </a:t>
                </a:r>
                <a:r>
                  <a:rPr lang="de-DE" sz="2000" dirty="0" err="1"/>
                  <a:t>interest</a:t>
                </a:r>
                <a:r>
                  <a:rPr lang="de-DE" sz="2000" dirty="0"/>
                  <a:t> rate	</a:t>
                </a:r>
                <a:r>
                  <a:rPr lang="el-GR" sz="2000" dirty="0"/>
                  <a:t> π</a:t>
                </a:r>
                <a:r>
                  <a:rPr lang="de-DE" sz="2000" baseline="30000" dirty="0"/>
                  <a:t>e</a:t>
                </a:r>
                <a:r>
                  <a:rPr lang="de-DE" sz="2000" dirty="0"/>
                  <a:t>: </a:t>
                </a:r>
                <a:r>
                  <a:rPr lang="de-DE" sz="2000" dirty="0" err="1"/>
                  <a:t>Expected</a:t>
                </a:r>
                <a:r>
                  <a:rPr lang="de-DE" sz="2000" dirty="0"/>
                  <a:t> Inflation</a:t>
                </a:r>
              </a:p>
            </p:txBody>
          </p:sp>
        </mc:Choice>
        <mc:Fallback xmlns="">
          <p:sp>
            <p:nvSpPr>
              <p:cNvPr id="4" name="Textfeld 3"/>
              <p:cNvSpPr txBox="1">
                <a:spLocks noRot="1" noChangeAspect="1" noMove="1" noResize="1" noEditPoints="1" noAdjustHandles="1" noChangeArrowheads="1" noChangeShapeType="1" noTextEdit="1"/>
              </p:cNvSpPr>
              <p:nvPr/>
            </p:nvSpPr>
            <p:spPr>
              <a:xfrm>
                <a:off x="1524001" y="769928"/>
                <a:ext cx="9183716" cy="2185214"/>
              </a:xfrm>
              <a:prstGeom prst="rect">
                <a:avLst/>
              </a:prstGeom>
              <a:blipFill>
                <a:blip r:embed="rId2"/>
                <a:stretch>
                  <a:fillRect l="-995" t="-2228" b="-3900"/>
                </a:stretch>
              </a:blipFill>
            </p:spPr>
            <p:txBody>
              <a:bodyPr/>
              <a:lstStyle/>
              <a:p>
                <a:r>
                  <a:rPr lang="de-DE">
                    <a:noFill/>
                  </a:rPr>
                  <a:t> </a:t>
                </a:r>
              </a:p>
            </p:txBody>
          </p:sp>
        </mc:Fallback>
      </mc:AlternateContent>
      <p:sp>
        <p:nvSpPr>
          <p:cNvPr id="3" name="Textfeld 2"/>
          <p:cNvSpPr txBox="1"/>
          <p:nvPr/>
        </p:nvSpPr>
        <p:spPr>
          <a:xfrm>
            <a:off x="4477165" y="1042903"/>
            <a:ext cx="1968360" cy="646331"/>
          </a:xfrm>
          <a:prstGeom prst="rect">
            <a:avLst/>
          </a:prstGeom>
          <a:noFill/>
        </p:spPr>
        <p:txBody>
          <a:bodyPr wrap="none" rtlCol="0">
            <a:spAutoFit/>
          </a:bodyPr>
          <a:lstStyle/>
          <a:p>
            <a:pPr algn="r"/>
            <a:r>
              <a:rPr lang="de-DE" dirty="0"/>
              <a:t>Transaction </a:t>
            </a:r>
            <a:r>
              <a:rPr lang="de-DE" dirty="0" err="1"/>
              <a:t>motive</a:t>
            </a:r>
            <a:endParaRPr lang="de-DE" dirty="0"/>
          </a:p>
          <a:p>
            <a:pPr algn="r"/>
            <a:r>
              <a:rPr lang="de-DE" b="1" dirty="0"/>
              <a:t>„+“</a:t>
            </a:r>
          </a:p>
        </p:txBody>
      </p:sp>
      <p:sp>
        <p:nvSpPr>
          <p:cNvPr id="10" name="Textfeld 9"/>
          <p:cNvSpPr txBox="1"/>
          <p:nvPr/>
        </p:nvSpPr>
        <p:spPr>
          <a:xfrm>
            <a:off x="6640318" y="1054478"/>
            <a:ext cx="3776162" cy="646331"/>
          </a:xfrm>
          <a:prstGeom prst="rect">
            <a:avLst/>
          </a:prstGeom>
          <a:noFill/>
        </p:spPr>
        <p:txBody>
          <a:bodyPr wrap="none" rtlCol="0">
            <a:spAutoFit/>
          </a:bodyPr>
          <a:lstStyle/>
          <a:p>
            <a:r>
              <a:rPr lang="de-DE" dirty="0" err="1">
                <a:ea typeface="Arial Unicode MS"/>
                <a:cs typeface="Arial Unicode MS"/>
              </a:rPr>
              <a:t>Opportunity</a:t>
            </a:r>
            <a:r>
              <a:rPr lang="de-DE" dirty="0">
                <a:ea typeface="Arial Unicode MS"/>
                <a:cs typeface="Arial Unicode MS"/>
              </a:rPr>
              <a:t> </a:t>
            </a:r>
            <a:r>
              <a:rPr lang="de-DE" dirty="0" err="1">
                <a:ea typeface="Arial Unicode MS"/>
                <a:cs typeface="Arial Unicode MS"/>
              </a:rPr>
              <a:t>cost</a:t>
            </a:r>
            <a:r>
              <a:rPr lang="de-DE" dirty="0">
                <a:ea typeface="Arial Unicode MS"/>
                <a:cs typeface="Arial Unicode MS"/>
              </a:rPr>
              <a:t>, </a:t>
            </a:r>
            <a:r>
              <a:rPr lang="de-DE" dirty="0" err="1">
                <a:ea typeface="Arial Unicode MS"/>
                <a:cs typeface="Arial Unicode MS"/>
              </a:rPr>
              <a:t>Speculations</a:t>
            </a:r>
            <a:r>
              <a:rPr lang="de-DE" dirty="0">
                <a:ea typeface="Arial Unicode MS"/>
                <a:cs typeface="Arial Unicode MS"/>
              </a:rPr>
              <a:t> </a:t>
            </a:r>
            <a:r>
              <a:rPr lang="de-DE" dirty="0" err="1">
                <a:ea typeface="Arial Unicode MS"/>
                <a:cs typeface="Arial Unicode MS"/>
              </a:rPr>
              <a:t>motive</a:t>
            </a:r>
            <a:endParaRPr lang="de-DE" dirty="0">
              <a:ea typeface="Arial Unicode MS"/>
              <a:cs typeface="Arial Unicode MS"/>
            </a:endParaRPr>
          </a:p>
          <a:p>
            <a:r>
              <a:rPr lang="de-DE" b="1" dirty="0">
                <a:latin typeface="Arial Unicode MS"/>
                <a:ea typeface="Arial Unicode MS"/>
                <a:cs typeface="Arial Unicode MS"/>
              </a:rPr>
              <a:t>„−“</a:t>
            </a:r>
            <a:endParaRPr lang="de-DE" b="1" dirty="0"/>
          </a:p>
        </p:txBody>
      </p:sp>
      <p:sp>
        <p:nvSpPr>
          <p:cNvPr id="13" name="Textfeld 12"/>
          <p:cNvSpPr txBox="1"/>
          <p:nvPr/>
        </p:nvSpPr>
        <p:spPr>
          <a:xfrm>
            <a:off x="1487488" y="3140968"/>
            <a:ext cx="9183716" cy="1938992"/>
          </a:xfrm>
          <a:prstGeom prst="rect">
            <a:avLst/>
          </a:prstGeom>
          <a:noFill/>
        </p:spPr>
        <p:txBody>
          <a:bodyPr wrap="square" rtlCol="0">
            <a:spAutoFit/>
          </a:bodyPr>
          <a:lstStyle/>
          <a:p>
            <a:r>
              <a:rPr lang="de-DE" sz="2400" u="sng" dirty="0"/>
              <a:t>Money Supply:</a:t>
            </a:r>
          </a:p>
          <a:p>
            <a:endParaRPr lang="de-DE" sz="2400" dirty="0"/>
          </a:p>
          <a:p>
            <a:pPr algn="ctr"/>
            <a:r>
              <a:rPr lang="de-DE" sz="2400" dirty="0"/>
              <a:t>m=M/P</a:t>
            </a:r>
          </a:p>
          <a:p>
            <a:endParaRPr lang="de-DE" sz="2400" dirty="0"/>
          </a:p>
          <a:p>
            <a:r>
              <a:rPr lang="de-DE" sz="2400" dirty="0"/>
              <a:t>M: Nominal </a:t>
            </a:r>
            <a:r>
              <a:rPr lang="de-DE" sz="2400" dirty="0" err="1"/>
              <a:t>money</a:t>
            </a:r>
            <a:r>
              <a:rPr lang="de-DE" sz="2400" dirty="0"/>
              <a:t> </a:t>
            </a:r>
            <a:r>
              <a:rPr lang="de-DE" sz="2400" dirty="0" err="1"/>
              <a:t>supply</a:t>
            </a:r>
            <a:r>
              <a:rPr lang="de-DE" sz="2400" dirty="0"/>
              <a:t>	P: Price </a:t>
            </a:r>
            <a:r>
              <a:rPr lang="de-DE" sz="2400" dirty="0" err="1"/>
              <a:t>level</a:t>
            </a:r>
            <a:endParaRPr lang="de-DE" sz="2400" dirty="0"/>
          </a:p>
        </p:txBody>
      </p:sp>
      <mc:AlternateContent xmlns:mc="http://schemas.openxmlformats.org/markup-compatibility/2006" xmlns:a14="http://schemas.microsoft.com/office/drawing/2010/main">
        <mc:Choice Requires="a14">
          <p:sp>
            <p:nvSpPr>
              <p:cNvPr id="14" name="Textfeld 13"/>
              <p:cNvSpPr txBox="1"/>
              <p:nvPr/>
            </p:nvSpPr>
            <p:spPr>
              <a:xfrm>
                <a:off x="1487488" y="5265786"/>
                <a:ext cx="9183716" cy="1200329"/>
              </a:xfrm>
              <a:prstGeom prst="rect">
                <a:avLst/>
              </a:prstGeom>
              <a:noFill/>
            </p:spPr>
            <p:txBody>
              <a:bodyPr wrap="square" rtlCol="0">
                <a:spAutoFit/>
              </a:bodyPr>
              <a:lstStyle/>
              <a:p>
                <a:r>
                  <a:rPr lang="de-DE" sz="2400" u="sng" dirty="0"/>
                  <a:t>Money </a:t>
                </a:r>
                <a:r>
                  <a:rPr lang="de-DE" sz="2400" u="sng" dirty="0" err="1"/>
                  <a:t>market</a:t>
                </a:r>
                <a:r>
                  <a:rPr lang="de-DE" sz="2400" u="sng" dirty="0"/>
                  <a:t> </a:t>
                </a:r>
                <a:r>
                  <a:rPr lang="de-DE" sz="2400" u="sng" dirty="0" err="1"/>
                  <a:t>equilibrium</a:t>
                </a:r>
                <a:r>
                  <a:rPr lang="de-DE" sz="2400" u="sng" dirty="0"/>
                  <a:t>:</a:t>
                </a:r>
              </a:p>
              <a:p>
                <a:endParaRPr lang="de-DE" sz="2400" dirty="0"/>
              </a:p>
              <a:p>
                <a:pPr algn="ctr"/>
                <a:r>
                  <a:rPr lang="de-DE" sz="2400" dirty="0"/>
                  <a:t>m=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 </m:t>
                    </m:r>
                  </m:oMath>
                </a14:m>
                <a:r>
                  <a:rPr lang="de-DE" sz="2400" dirty="0"/>
                  <a:t>	</a:t>
                </a:r>
                <a:r>
                  <a:rPr lang="de-DE" sz="2400" dirty="0">
                    <a:latin typeface="Arial Unicode MS"/>
                    <a:ea typeface="Arial Unicode MS"/>
                    <a:cs typeface="Arial Unicode MS"/>
                  </a:rPr>
                  <a:t>⇒	M/P=m=</a:t>
                </a:r>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oMath>
                </a14:m>
                <a:r>
                  <a:rPr lang="de-DE" sz="2400" dirty="0"/>
                  <a:t>(Y, i=r+</a:t>
                </a:r>
                <a:r>
                  <a:rPr lang="el-GR" sz="2400" dirty="0"/>
                  <a:t>π</a:t>
                </a:r>
                <a:r>
                  <a:rPr lang="de-DE" sz="2400" baseline="30000" dirty="0"/>
                  <a:t>e </a:t>
                </a:r>
                <a:r>
                  <a:rPr lang="de-DE" sz="2400" dirty="0"/>
                  <a:t>)</a:t>
                </a:r>
              </a:p>
            </p:txBody>
          </p:sp>
        </mc:Choice>
        <mc:Fallback xmlns="">
          <p:sp>
            <p:nvSpPr>
              <p:cNvPr id="14" name="Textfeld 13"/>
              <p:cNvSpPr txBox="1">
                <a:spLocks noRot="1" noChangeAspect="1" noMove="1" noResize="1" noEditPoints="1" noAdjustHandles="1" noChangeArrowheads="1" noChangeShapeType="1" noTextEdit="1"/>
              </p:cNvSpPr>
              <p:nvPr/>
            </p:nvSpPr>
            <p:spPr>
              <a:xfrm>
                <a:off x="1487488" y="5265786"/>
                <a:ext cx="9183716" cy="1200329"/>
              </a:xfrm>
              <a:prstGeom prst="rect">
                <a:avLst/>
              </a:prstGeom>
              <a:blipFill>
                <a:blip r:embed="rId3"/>
                <a:stretch>
                  <a:fillRect l="-995" t="-4061" b="-10660"/>
                </a:stretch>
              </a:blipFill>
            </p:spPr>
            <p:txBody>
              <a:bodyPr/>
              <a:lstStyle/>
              <a:p>
                <a:r>
                  <a:rPr lang="de-DE">
                    <a:noFill/>
                  </a:rPr>
                  <a:t> </a:t>
                </a:r>
              </a:p>
            </p:txBody>
          </p:sp>
        </mc:Fallback>
      </mc:AlternateContent>
      <p:sp>
        <p:nvSpPr>
          <p:cNvPr id="12" name="TextShape 2">
            <a:extLst>
              <a:ext uri="{FF2B5EF4-FFF2-40B4-BE49-F238E27FC236}">
                <a16:creationId xmlns:a16="http://schemas.microsoft.com/office/drawing/2014/main" id="{06A5F8C6-641C-4512-AE4E-5C1AEC99322D}"/>
              </a:ext>
            </a:extLst>
          </p:cNvPr>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Money Market</a:t>
            </a:r>
          </a:p>
        </p:txBody>
      </p:sp>
      <p:sp>
        <p:nvSpPr>
          <p:cNvPr id="2" name="Rechteck 1">
            <a:extLst>
              <a:ext uri="{FF2B5EF4-FFF2-40B4-BE49-F238E27FC236}">
                <a16:creationId xmlns:a16="http://schemas.microsoft.com/office/drawing/2014/main" id="{20DA46A2-A254-9085-8F07-6FBC36A6323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46172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55816" y="104531"/>
            <a:ext cx="7597213" cy="744863"/>
          </a:xfrm>
          <a:prstGeom prst="rect">
            <a:avLst/>
          </a:prstGeom>
          <a:noFill/>
          <a:ln>
            <a:noFill/>
          </a:ln>
        </p:spPr>
        <p:txBody>
          <a:bodyPr lIns="81638" tIns="40819" rIns="81638" bIns="40819" anchor="ctr" anchorCtr="1"/>
          <a:lstStyle/>
          <a:p>
            <a:r>
              <a:rPr lang="de-DE" sz="2903" b="1" dirty="0"/>
              <a:t>Die LM-</a:t>
            </a:r>
            <a:r>
              <a:rPr lang="de-DE" sz="2903" b="1" dirty="0" err="1"/>
              <a:t>Curve</a:t>
            </a:r>
            <a:endParaRPr lang="de-DE" sz="2903" b="1" dirty="0"/>
          </a:p>
        </p:txBody>
      </p:sp>
      <p:cxnSp>
        <p:nvCxnSpPr>
          <p:cNvPr id="7" name="Straight Arrow Connector 7"/>
          <p:cNvCxnSpPr/>
          <p:nvPr/>
        </p:nvCxnSpPr>
        <p:spPr>
          <a:xfrm>
            <a:off x="1295782" y="4018356"/>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3902737" y="4075243"/>
            <a:ext cx="229421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Quantity of real money</a:t>
            </a:r>
          </a:p>
        </p:txBody>
      </p:sp>
      <p:cxnSp>
        <p:nvCxnSpPr>
          <p:cNvPr id="9" name="Straight Connector 10"/>
          <p:cNvCxnSpPr/>
          <p:nvPr/>
        </p:nvCxnSpPr>
        <p:spPr>
          <a:xfrm flipV="1">
            <a:off x="2727022" y="904818"/>
            <a:ext cx="0" cy="306771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1"/>
          <p:cNvCxnSpPr/>
          <p:nvPr/>
        </p:nvCxnSpPr>
        <p:spPr>
          <a:xfrm flipH="1" flipV="1">
            <a:off x="1295782" y="2581371"/>
            <a:ext cx="5585879" cy="1232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4"/>
          <p:cNvCxnSpPr/>
          <p:nvPr/>
        </p:nvCxnSpPr>
        <p:spPr>
          <a:xfrm>
            <a:off x="1420673" y="1797561"/>
            <a:ext cx="3244664" cy="194056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30"/>
          <p:cNvCxnSpPr/>
          <p:nvPr/>
        </p:nvCxnSpPr>
        <p:spPr>
          <a:xfrm>
            <a:off x="2008530" y="1666926"/>
            <a:ext cx="3047868" cy="1853541"/>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27"/>
              <p:cNvSpPr txBox="1"/>
              <p:nvPr/>
            </p:nvSpPr>
            <p:spPr>
              <a:xfrm>
                <a:off x="910294" y="2413862"/>
                <a:ext cx="400174" cy="343620"/>
              </a:xfrm>
              <a:prstGeom prst="rect">
                <a:avLst/>
              </a:prstGeom>
              <a:noFill/>
            </p:spPr>
            <p:txBody>
              <a:bodyPr wrap="none" rtlCol="0">
                <a:spAutoFit/>
              </a:bodyPr>
              <a:lstStyle/>
              <a:p>
                <a:pPr/>
                <a14:m>
                  <m:oMathPara xmlns:m="http://schemas.openxmlformats.org/officeDocument/2006/math">
                    <m:o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0</m:t>
                          </m:r>
                        </m:sub>
                      </m:sSub>
                    </m:oMath>
                  </m:oMathPara>
                </a14:m>
                <a:endParaRPr lang="en-US" sz="1633" dirty="0"/>
              </a:p>
            </p:txBody>
          </p:sp>
        </mc:Choice>
        <mc:Fallback xmlns="">
          <p:sp>
            <p:nvSpPr>
              <p:cNvPr id="13" name="TextBox 27"/>
              <p:cNvSpPr txBox="1">
                <a:spLocks noRot="1" noChangeAspect="1" noMove="1" noResize="1" noEditPoints="1" noAdjustHandles="1" noChangeArrowheads="1" noChangeShapeType="1" noTextEdit="1"/>
              </p:cNvSpPr>
              <p:nvPr/>
            </p:nvSpPr>
            <p:spPr>
              <a:xfrm>
                <a:off x="910294" y="2413862"/>
                <a:ext cx="400174" cy="343620"/>
              </a:xfrm>
              <a:prstGeom prst="rect">
                <a:avLst/>
              </a:prstGeom>
              <a:blipFill>
                <a:blip r:embed="rId3"/>
                <a:stretch>
                  <a:fillRect/>
                </a:stretch>
              </a:blipFill>
            </p:spPr>
            <p:txBody>
              <a:bodyPr/>
              <a:lstStyle/>
              <a:p>
                <a:r>
                  <a:rPr lang="de-DE">
                    <a:noFill/>
                  </a:rPr>
                  <a:t> </a:t>
                </a:r>
              </a:p>
            </p:txBody>
          </p:sp>
        </mc:Fallback>
      </mc:AlternateContent>
      <p:cxnSp>
        <p:nvCxnSpPr>
          <p:cNvPr id="14" name="Straight Connector 41"/>
          <p:cNvCxnSpPr/>
          <p:nvPr/>
        </p:nvCxnSpPr>
        <p:spPr>
          <a:xfrm flipH="1">
            <a:off x="1290038" y="1552938"/>
            <a:ext cx="6779065" cy="368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44"/>
              <p:cNvSpPr txBox="1"/>
              <p:nvPr/>
            </p:nvSpPr>
            <p:spPr>
              <a:xfrm>
                <a:off x="898133" y="1973286"/>
                <a:ext cx="395300" cy="343620"/>
              </a:xfrm>
              <a:prstGeom prst="rect">
                <a:avLst/>
              </a:prstGeom>
              <a:noFill/>
            </p:spPr>
            <p:txBody>
              <a:bodyPr wrap="none" rtlCol="0">
                <a:spAutoFit/>
              </a:bodyPr>
              <a:lstStyle/>
              <a:p>
                <a:pPr/>
                <a14:m>
                  <m:oMathPara xmlns:m="http://schemas.openxmlformats.org/officeDocument/2006/math">
                    <m:o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1</m:t>
                          </m:r>
                        </m:sub>
                      </m:sSub>
                    </m:oMath>
                  </m:oMathPara>
                </a14:m>
                <a:endParaRPr lang="en-US" sz="1633" dirty="0"/>
              </a:p>
            </p:txBody>
          </p:sp>
        </mc:Choice>
        <mc:Fallback xmlns="">
          <p:sp>
            <p:nvSpPr>
              <p:cNvPr id="15" name="TextBox 44"/>
              <p:cNvSpPr txBox="1">
                <a:spLocks noRot="1" noChangeAspect="1" noMove="1" noResize="1" noEditPoints="1" noAdjustHandles="1" noChangeArrowheads="1" noChangeShapeType="1" noTextEdit="1"/>
              </p:cNvSpPr>
              <p:nvPr/>
            </p:nvSpPr>
            <p:spPr>
              <a:xfrm>
                <a:off x="898133" y="1973286"/>
                <a:ext cx="395300" cy="343620"/>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25"/>
              <p:cNvSpPr txBox="1"/>
              <p:nvPr/>
            </p:nvSpPr>
            <p:spPr>
              <a:xfrm>
                <a:off x="2465754" y="283460"/>
                <a:ext cx="587857" cy="561564"/>
              </a:xfrm>
              <a:prstGeom prst="rect">
                <a:avLst/>
              </a:prstGeom>
              <a:solidFill>
                <a:schemeClr val="bg1"/>
              </a:solidFill>
            </p:spPr>
            <p:txBody>
              <a:bodyPr wrap="square" rtlCol="0">
                <a:spAutoFit/>
              </a:bodyPr>
              <a:lstStyle/>
              <a:p>
                <a:pPr/>
                <a14:m>
                  <m:oMathPara xmlns:m="http://schemas.openxmlformats.org/officeDocument/2006/math">
                    <m:oMath>
                      <m:f>
                        <m:fPr>
                          <m:ctrlPr>
                            <a:rPr lang="de-DE" sz="1633" i="1">
                              <a:latin typeface="Cambria Math" panose="02040503050406030204" pitchFamily="18" charset="0"/>
                              <a:cs typeface="Arial" panose="020B0604020202020204" pitchFamily="34" charset="0"/>
                            </a:rPr>
                          </m:ctrlPr>
                        </m:fPr>
                        <m:num>
                          <m:r>
                            <a:rPr lang="de-DE" sz="1633" i="1">
                              <a:latin typeface="Cambria Math" panose="02040503050406030204" pitchFamily="18" charset="0"/>
                              <a:cs typeface="Arial" panose="020B0604020202020204" pitchFamily="34" charset="0"/>
                            </a:rPr>
                            <m:t>𝑀</m:t>
                          </m:r>
                        </m:num>
                        <m:den>
                          <m:r>
                            <a:rPr lang="de-DE" sz="1633" i="1">
                              <a:latin typeface="Cambria Math"/>
                              <a:cs typeface="Arial" panose="020B0604020202020204" pitchFamily="34" charset="0"/>
                            </a:rPr>
                            <m:t>𝑃</m:t>
                          </m:r>
                        </m:den>
                      </m:f>
                    </m:oMath>
                  </m:oMathPara>
                </a14:m>
                <a:endParaRPr lang="en-US" sz="1633" dirty="0">
                  <a:latin typeface="Arial" panose="020B0604020202020204" pitchFamily="34" charset="0"/>
                  <a:cs typeface="Arial" panose="020B0604020202020204" pitchFamily="34" charset="0"/>
                </a:endParaRPr>
              </a:p>
            </p:txBody>
          </p:sp>
        </mc:Choice>
        <mc:Fallback xmlns="">
          <p:sp>
            <p:nvSpPr>
              <p:cNvPr id="16" name="TextBox 25"/>
              <p:cNvSpPr txBox="1">
                <a:spLocks noRot="1" noChangeAspect="1" noMove="1" noResize="1" noEditPoints="1" noAdjustHandles="1" noChangeArrowheads="1" noChangeShapeType="1" noTextEdit="1"/>
              </p:cNvSpPr>
              <p:nvPr/>
            </p:nvSpPr>
            <p:spPr>
              <a:xfrm>
                <a:off x="2465754" y="283460"/>
                <a:ext cx="587857" cy="561564"/>
              </a:xfrm>
              <a:prstGeom prst="rect">
                <a:avLst/>
              </a:prstGeom>
              <a:blipFill>
                <a:blip r:embed="rId5"/>
                <a:stretch>
                  <a:fillRect/>
                </a:stretch>
              </a:blipFill>
            </p:spPr>
            <p:txBody>
              <a:bodyPr/>
              <a:lstStyle/>
              <a:p>
                <a:r>
                  <a:rPr lang="de-DE">
                    <a:noFill/>
                  </a:rPr>
                  <a:t> </a:t>
                </a:r>
              </a:p>
            </p:txBody>
          </p:sp>
        </mc:Fallback>
      </mc:AlternateContent>
      <p:cxnSp>
        <p:nvCxnSpPr>
          <p:cNvPr id="17" name="Straight Arrow Connector 6"/>
          <p:cNvCxnSpPr/>
          <p:nvPr/>
        </p:nvCxnSpPr>
        <p:spPr>
          <a:xfrm flipV="1">
            <a:off x="1296056" y="935530"/>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30"/>
          <p:cNvCxnSpPr/>
          <p:nvPr/>
        </p:nvCxnSpPr>
        <p:spPr>
          <a:xfrm>
            <a:off x="2335118" y="1340338"/>
            <a:ext cx="3047868" cy="18535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Arrow Connector 7"/>
          <p:cNvCxnSpPr/>
          <p:nvPr/>
        </p:nvCxnSpPr>
        <p:spPr>
          <a:xfrm>
            <a:off x="5824743" y="4006555"/>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6"/>
          <p:cNvCxnSpPr/>
          <p:nvPr/>
        </p:nvCxnSpPr>
        <p:spPr>
          <a:xfrm flipV="1">
            <a:off x="5824743" y="893019"/>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44"/>
          <p:cNvSpPr txBox="1"/>
          <p:nvPr/>
        </p:nvSpPr>
        <p:spPr>
          <a:xfrm>
            <a:off x="898133" y="1001952"/>
            <a:ext cx="242374" cy="343620"/>
          </a:xfrm>
          <a:prstGeom prst="rect">
            <a:avLst/>
          </a:prstGeom>
          <a:noFill/>
        </p:spPr>
        <p:txBody>
          <a:bodyPr wrap="none" rtlCol="0">
            <a:spAutoFit/>
          </a:bodyPr>
          <a:lstStyle/>
          <a:p>
            <a:r>
              <a:rPr lang="en-US" sz="1633" i="1" dirty="0" err="1"/>
              <a:t>i</a:t>
            </a:r>
            <a:endParaRPr lang="en-US" sz="1633" i="1" dirty="0"/>
          </a:p>
        </p:txBody>
      </p:sp>
      <p:cxnSp>
        <p:nvCxnSpPr>
          <p:cNvPr id="28" name="Straight Connector 11"/>
          <p:cNvCxnSpPr/>
          <p:nvPr/>
        </p:nvCxnSpPr>
        <p:spPr>
          <a:xfrm flipH="1">
            <a:off x="1290039" y="2112350"/>
            <a:ext cx="6191207"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44"/>
              <p:cNvSpPr txBox="1"/>
              <p:nvPr/>
            </p:nvSpPr>
            <p:spPr>
              <a:xfrm>
                <a:off x="898133" y="1385429"/>
                <a:ext cx="400174" cy="343620"/>
              </a:xfrm>
              <a:prstGeom prst="rect">
                <a:avLst/>
              </a:prstGeom>
              <a:noFill/>
            </p:spPr>
            <p:txBody>
              <a:bodyPr wrap="none" rtlCol="0">
                <a:spAutoFit/>
              </a:bodyPr>
              <a:lstStyle/>
              <a:p>
                <a:pPr/>
                <a14:m>
                  <m:oMathPara xmlns:m="http://schemas.openxmlformats.org/officeDocument/2006/math">
                    <m:o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2</m:t>
                          </m:r>
                        </m:sub>
                      </m:sSub>
                    </m:oMath>
                  </m:oMathPara>
                </a14:m>
                <a:endParaRPr lang="en-US" sz="1633" dirty="0"/>
              </a:p>
            </p:txBody>
          </p:sp>
        </mc:Choice>
        <mc:Fallback xmlns="">
          <p:sp>
            <p:nvSpPr>
              <p:cNvPr id="29" name="TextBox 44"/>
              <p:cNvSpPr txBox="1">
                <a:spLocks noRot="1" noChangeAspect="1" noMove="1" noResize="1" noEditPoints="1" noAdjustHandles="1" noChangeArrowheads="1" noChangeShapeType="1" noTextEdit="1"/>
              </p:cNvSpPr>
              <p:nvPr/>
            </p:nvSpPr>
            <p:spPr>
              <a:xfrm>
                <a:off x="898133" y="1385429"/>
                <a:ext cx="400174" cy="343620"/>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TextBox 23"/>
              <p:cNvSpPr txBox="1"/>
              <p:nvPr/>
            </p:nvSpPr>
            <p:spPr>
              <a:xfrm>
                <a:off x="3249562" y="3418700"/>
                <a:ext cx="1045080" cy="343620"/>
              </a:xfrm>
              <a:prstGeom prst="rect">
                <a:avLst/>
              </a:prstGeom>
              <a:noFill/>
            </p:spPr>
            <p:txBody>
              <a:bodyPr wrap="square" rtlCol="0">
                <a:spAutoFit/>
              </a:bodyPr>
              <a:lstStyle/>
              <a:p>
                <a:pPr/>
                <a14:m>
                  <m:oMathPara xmlns:m="http://schemas.openxmlformats.org/officeDocument/2006/math">
                    <m:o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0</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0" name="TextBox 23"/>
              <p:cNvSpPr txBox="1">
                <a:spLocks noRot="1" noChangeAspect="1" noMove="1" noResize="1" noEditPoints="1" noAdjustHandles="1" noChangeArrowheads="1" noChangeShapeType="1" noTextEdit="1"/>
              </p:cNvSpPr>
              <p:nvPr/>
            </p:nvSpPr>
            <p:spPr>
              <a:xfrm>
                <a:off x="3249562" y="3418700"/>
                <a:ext cx="1045080" cy="343620"/>
              </a:xfrm>
              <a:prstGeom prst="rect">
                <a:avLst/>
              </a:prstGeom>
              <a:blipFill>
                <a:blip r:embed="rId7"/>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1" name="TextBox 23"/>
              <p:cNvSpPr txBox="1"/>
              <p:nvPr/>
            </p:nvSpPr>
            <p:spPr>
              <a:xfrm>
                <a:off x="4795128" y="2670810"/>
                <a:ext cx="1045080" cy="343620"/>
              </a:xfrm>
              <a:prstGeom prst="rect">
                <a:avLst/>
              </a:prstGeom>
              <a:noFill/>
            </p:spPr>
            <p:txBody>
              <a:bodyPr wrap="square" rtlCol="0">
                <a:spAutoFit/>
              </a:bodyPr>
              <a:lstStyle/>
              <a:p>
                <a:pPr/>
                <a14:m>
                  <m:oMathPara xmlns:m="http://schemas.openxmlformats.org/officeDocument/2006/math">
                    <m:o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2</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1" name="TextBox 23"/>
              <p:cNvSpPr txBox="1">
                <a:spLocks noRot="1" noChangeAspect="1" noMove="1" noResize="1" noEditPoints="1" noAdjustHandles="1" noChangeArrowheads="1" noChangeShapeType="1" noTextEdit="1"/>
              </p:cNvSpPr>
              <p:nvPr/>
            </p:nvSpPr>
            <p:spPr>
              <a:xfrm>
                <a:off x="4795128" y="2670810"/>
                <a:ext cx="1045080" cy="343620"/>
              </a:xfrm>
              <a:prstGeom prst="rect">
                <a:avLst/>
              </a:prstGeom>
              <a:blipFill>
                <a:blip r:embed="rId8"/>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2" name="TextBox 23"/>
              <p:cNvSpPr txBox="1"/>
              <p:nvPr/>
            </p:nvSpPr>
            <p:spPr>
              <a:xfrm>
                <a:off x="4686547" y="3475589"/>
                <a:ext cx="1045080" cy="343620"/>
              </a:xfrm>
              <a:prstGeom prst="rect">
                <a:avLst/>
              </a:prstGeom>
              <a:noFill/>
            </p:spPr>
            <p:txBody>
              <a:bodyPr wrap="square" rtlCol="0">
                <a:spAutoFit/>
              </a:bodyPr>
              <a:lstStyle/>
              <a:p>
                <a:pPr/>
                <a14:m>
                  <m:oMathPara xmlns:m="http://schemas.openxmlformats.org/officeDocument/2006/math">
                    <m:o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1</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2" name="TextBox 23"/>
              <p:cNvSpPr txBox="1">
                <a:spLocks noRot="1" noChangeAspect="1" noMove="1" noResize="1" noEditPoints="1" noAdjustHandles="1" noChangeArrowheads="1" noChangeShapeType="1" noTextEdit="1"/>
              </p:cNvSpPr>
              <p:nvPr/>
            </p:nvSpPr>
            <p:spPr>
              <a:xfrm>
                <a:off x="4686547" y="3475589"/>
                <a:ext cx="1045080" cy="343620"/>
              </a:xfrm>
              <a:prstGeom prst="rect">
                <a:avLst/>
              </a:prstGeom>
              <a:blipFill>
                <a:blip r:embed="rId9"/>
                <a:stretch>
                  <a:fillRect b="-14035"/>
                </a:stretch>
              </a:blipFill>
            </p:spPr>
            <p:txBody>
              <a:bodyPr/>
              <a:lstStyle/>
              <a:p>
                <a:r>
                  <a:rPr lang="de-DE">
                    <a:noFill/>
                  </a:rPr>
                  <a:t> </a:t>
                </a:r>
              </a:p>
            </p:txBody>
          </p:sp>
        </mc:Fallback>
      </mc:AlternateContent>
      <p:sp>
        <p:nvSpPr>
          <p:cNvPr id="34" name="Textfeld 33"/>
          <p:cNvSpPr txBox="1"/>
          <p:nvPr/>
        </p:nvSpPr>
        <p:spPr>
          <a:xfrm>
            <a:off x="6711389" y="4049068"/>
            <a:ext cx="405880" cy="343620"/>
          </a:xfrm>
          <a:prstGeom prst="rect">
            <a:avLst/>
          </a:prstGeom>
          <a:noFill/>
        </p:spPr>
        <p:txBody>
          <a:bodyPr wrap="none" rtlCol="0">
            <a:spAutoFit/>
          </a:bodyPr>
          <a:lstStyle/>
          <a:p>
            <a:r>
              <a:rPr lang="de-DE" sz="1633" dirty="0"/>
              <a:t>Y</a:t>
            </a:r>
            <a:r>
              <a:rPr lang="de-DE" sz="1633" baseline="-25000" dirty="0"/>
              <a:t>0</a:t>
            </a:r>
          </a:p>
        </p:txBody>
      </p:sp>
      <p:sp>
        <p:nvSpPr>
          <p:cNvPr id="35" name="Textfeld 34"/>
          <p:cNvSpPr txBox="1"/>
          <p:nvPr/>
        </p:nvSpPr>
        <p:spPr>
          <a:xfrm>
            <a:off x="7310973" y="4075790"/>
            <a:ext cx="405880" cy="343620"/>
          </a:xfrm>
          <a:prstGeom prst="rect">
            <a:avLst/>
          </a:prstGeom>
          <a:noFill/>
        </p:spPr>
        <p:txBody>
          <a:bodyPr wrap="none" rtlCol="0">
            <a:spAutoFit/>
          </a:bodyPr>
          <a:lstStyle/>
          <a:p>
            <a:r>
              <a:rPr lang="de-DE" sz="1633" dirty="0"/>
              <a:t>Y</a:t>
            </a:r>
            <a:r>
              <a:rPr lang="de-DE" sz="1633" baseline="-25000" dirty="0"/>
              <a:t>1</a:t>
            </a:r>
          </a:p>
        </p:txBody>
      </p:sp>
      <p:sp>
        <p:nvSpPr>
          <p:cNvPr id="36" name="Textfeld 35"/>
          <p:cNvSpPr txBox="1"/>
          <p:nvPr/>
        </p:nvSpPr>
        <p:spPr>
          <a:xfrm>
            <a:off x="7897999" y="4075790"/>
            <a:ext cx="405880" cy="343620"/>
          </a:xfrm>
          <a:prstGeom prst="rect">
            <a:avLst/>
          </a:prstGeom>
          <a:noFill/>
        </p:spPr>
        <p:txBody>
          <a:bodyPr wrap="none" rtlCol="0">
            <a:spAutoFit/>
          </a:bodyPr>
          <a:lstStyle/>
          <a:p>
            <a:r>
              <a:rPr lang="de-DE" sz="1633" dirty="0"/>
              <a:t>Y</a:t>
            </a:r>
            <a:r>
              <a:rPr lang="de-DE" sz="1633" baseline="-25000" dirty="0"/>
              <a:t>2</a:t>
            </a:r>
          </a:p>
        </p:txBody>
      </p:sp>
      <p:cxnSp>
        <p:nvCxnSpPr>
          <p:cNvPr id="37" name="Straight Connector 11"/>
          <p:cNvCxnSpPr/>
          <p:nvPr/>
        </p:nvCxnSpPr>
        <p:spPr>
          <a:xfrm flipV="1">
            <a:off x="6881660" y="2593696"/>
            <a:ext cx="0" cy="13788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a:xfrm flipV="1">
            <a:off x="6580754" y="1169460"/>
            <a:ext cx="1991556" cy="175514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11"/>
          <p:cNvCxnSpPr/>
          <p:nvPr/>
        </p:nvCxnSpPr>
        <p:spPr>
          <a:xfrm flipV="1">
            <a:off x="7481245" y="2096756"/>
            <a:ext cx="0" cy="18757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11"/>
          <p:cNvCxnSpPr/>
          <p:nvPr/>
        </p:nvCxnSpPr>
        <p:spPr>
          <a:xfrm flipV="1">
            <a:off x="8093270" y="1599817"/>
            <a:ext cx="0" cy="240673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3653455" y="936635"/>
            <a:ext cx="1156086" cy="343620"/>
          </a:xfrm>
          <a:prstGeom prst="rect">
            <a:avLst/>
          </a:prstGeom>
          <a:noFill/>
        </p:spPr>
        <p:txBody>
          <a:bodyPr wrap="none" rtlCol="0">
            <a:spAutoFit/>
          </a:bodyPr>
          <a:lstStyle/>
          <a:p>
            <a:r>
              <a:rPr lang="de-DE" sz="1633" dirty="0"/>
              <a:t>Y</a:t>
            </a:r>
            <a:r>
              <a:rPr lang="de-DE" sz="1633" baseline="-25000" dirty="0"/>
              <a:t>0 </a:t>
            </a:r>
            <a:r>
              <a:rPr lang="de-DE" sz="1633" dirty="0"/>
              <a:t>&lt;Y</a:t>
            </a:r>
            <a:r>
              <a:rPr lang="de-DE" sz="1633" baseline="-25000" dirty="0"/>
              <a:t>1 </a:t>
            </a:r>
            <a:r>
              <a:rPr lang="de-DE" sz="1633" dirty="0"/>
              <a:t>&lt;Y</a:t>
            </a:r>
            <a:r>
              <a:rPr lang="de-DE" sz="1633" baseline="-25000" dirty="0"/>
              <a:t>2</a:t>
            </a:r>
          </a:p>
        </p:txBody>
      </p:sp>
      <p:sp>
        <p:nvSpPr>
          <p:cNvPr id="54" name="Textfeld 53"/>
          <p:cNvSpPr txBox="1"/>
          <p:nvPr/>
        </p:nvSpPr>
        <p:spPr>
          <a:xfrm>
            <a:off x="7963201" y="713819"/>
            <a:ext cx="1447832" cy="427361"/>
          </a:xfrm>
          <a:prstGeom prst="rect">
            <a:avLst/>
          </a:prstGeom>
          <a:noFill/>
        </p:spPr>
        <p:txBody>
          <a:bodyPr wrap="none" rtlCol="0">
            <a:spAutoFit/>
          </a:bodyPr>
          <a:lstStyle/>
          <a:p>
            <a:r>
              <a:rPr lang="de-DE" sz="2177" b="1" dirty="0"/>
              <a:t>LM </a:t>
            </a:r>
            <a:r>
              <a:rPr lang="de-DE" sz="2177" b="1" dirty="0" err="1"/>
              <a:t>Curve</a:t>
            </a:r>
            <a:endParaRPr lang="de-DE" sz="2177" b="1" dirty="0"/>
          </a:p>
        </p:txBody>
      </p:sp>
      <p:sp>
        <p:nvSpPr>
          <p:cNvPr id="38" name="TextBox 44">
            <a:extLst>
              <a:ext uri="{FF2B5EF4-FFF2-40B4-BE49-F238E27FC236}">
                <a16:creationId xmlns:a16="http://schemas.microsoft.com/office/drawing/2014/main" id="{964C1EE6-5DA6-45CC-8062-1BABE276767F}"/>
              </a:ext>
            </a:extLst>
          </p:cNvPr>
          <p:cNvSpPr txBox="1"/>
          <p:nvPr/>
        </p:nvSpPr>
        <p:spPr>
          <a:xfrm>
            <a:off x="5487486" y="958670"/>
            <a:ext cx="242374" cy="343620"/>
          </a:xfrm>
          <a:prstGeom prst="rect">
            <a:avLst/>
          </a:prstGeom>
          <a:noFill/>
        </p:spPr>
        <p:txBody>
          <a:bodyPr wrap="none" rtlCol="0">
            <a:spAutoFit/>
          </a:bodyPr>
          <a:lstStyle/>
          <a:p>
            <a:r>
              <a:rPr lang="en-US" sz="1633" i="1" dirty="0" err="1"/>
              <a:t>i</a:t>
            </a:r>
            <a:endParaRPr lang="en-US" sz="1633" i="1" dirty="0"/>
          </a:p>
        </p:txBody>
      </p:sp>
      <p:sp>
        <p:nvSpPr>
          <p:cNvPr id="2" name="Rechteck 1">
            <a:extLst>
              <a:ext uri="{FF2B5EF4-FFF2-40B4-BE49-F238E27FC236}">
                <a16:creationId xmlns:a16="http://schemas.microsoft.com/office/drawing/2014/main" id="{14472D65-7DDE-8B38-EE7F-0C661712604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6997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animBg="1"/>
      <p:bldP spid="26" grpId="0"/>
      <p:bldP spid="29" grpId="0"/>
      <p:bldP spid="30" grpId="0"/>
      <p:bldP spid="31" grpId="0"/>
      <p:bldP spid="32"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72730" y="104531"/>
            <a:ext cx="7597213" cy="744863"/>
          </a:xfrm>
          <a:prstGeom prst="rect">
            <a:avLst/>
          </a:prstGeom>
          <a:noFill/>
          <a:ln>
            <a:noFill/>
          </a:ln>
        </p:spPr>
        <p:txBody>
          <a:bodyPr lIns="81638" tIns="40819" rIns="81638" bIns="40819" anchor="ctr" anchorCtr="1"/>
          <a:lstStyle/>
          <a:p>
            <a:r>
              <a:rPr lang="de-DE" sz="2903" b="1" dirty="0"/>
              <a:t>General Equilibrium</a:t>
            </a:r>
          </a:p>
        </p:txBody>
      </p:sp>
      <p:cxnSp>
        <p:nvCxnSpPr>
          <p:cNvPr id="8" name="Straight Arrow Connector 6"/>
          <p:cNvCxnSpPr/>
          <p:nvPr/>
        </p:nvCxnSpPr>
        <p:spPr>
          <a:xfrm flipV="1">
            <a:off x="1824654"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24655"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490044" y="1077570"/>
            <a:ext cx="242374" cy="343620"/>
          </a:xfrm>
          <a:prstGeom prst="rect">
            <a:avLst/>
          </a:prstGeom>
          <a:noFill/>
        </p:spPr>
        <p:txBody>
          <a:bodyPr wrap="none" rtlCol="0">
            <a:spAutoFit/>
          </a:bodyPr>
          <a:lstStyle/>
          <a:p>
            <a:r>
              <a:rPr lang="de-DE" sz="1633" dirty="0"/>
              <a:t>i</a:t>
            </a:r>
          </a:p>
        </p:txBody>
      </p:sp>
      <p:sp>
        <p:nvSpPr>
          <p:cNvPr id="11" name="Textfeld 10"/>
          <p:cNvSpPr txBox="1"/>
          <p:nvPr/>
        </p:nvSpPr>
        <p:spPr>
          <a:xfrm>
            <a:off x="7172666"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04418"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297369"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387529" y="3162727"/>
            <a:ext cx="1285929" cy="427361"/>
          </a:xfrm>
          <a:prstGeom prst="rect">
            <a:avLst/>
          </a:prstGeom>
          <a:noFill/>
        </p:spPr>
        <p:txBody>
          <a:bodyPr wrap="none" rtlCol="0">
            <a:spAutoFit/>
          </a:bodyPr>
          <a:lstStyle/>
          <a:p>
            <a:r>
              <a:rPr lang="de-DE" sz="2177" b="1" dirty="0"/>
              <a:t>IS-</a:t>
            </a:r>
            <a:r>
              <a:rPr lang="de-DE" sz="2177" b="1" dirty="0" err="1"/>
              <a:t>Curve</a:t>
            </a:r>
            <a:endParaRPr lang="de-DE" sz="2177" b="1" dirty="0"/>
          </a:p>
        </p:txBody>
      </p:sp>
      <p:sp>
        <p:nvSpPr>
          <p:cNvPr id="16" name="Textfeld 15"/>
          <p:cNvSpPr txBox="1"/>
          <p:nvPr/>
        </p:nvSpPr>
        <p:spPr>
          <a:xfrm>
            <a:off x="5975385" y="946937"/>
            <a:ext cx="1470274" cy="427361"/>
          </a:xfrm>
          <a:prstGeom prst="rect">
            <a:avLst/>
          </a:prstGeom>
          <a:noFill/>
        </p:spPr>
        <p:txBody>
          <a:bodyPr wrap="none" rtlCol="0">
            <a:spAutoFit/>
          </a:bodyPr>
          <a:lstStyle/>
          <a:p>
            <a:r>
              <a:rPr lang="de-DE" sz="2177" b="1" dirty="0"/>
              <a:t>LM-</a:t>
            </a:r>
            <a:r>
              <a:rPr lang="de-DE" sz="2177" b="1" dirty="0" err="1"/>
              <a:t>Curve</a:t>
            </a:r>
            <a:endParaRPr lang="de-DE" sz="2177" b="1" dirty="0"/>
          </a:p>
        </p:txBody>
      </p:sp>
      <p:sp>
        <p:nvSpPr>
          <p:cNvPr id="4" name="Textfeld 3"/>
          <p:cNvSpPr txBox="1"/>
          <p:nvPr/>
        </p:nvSpPr>
        <p:spPr>
          <a:xfrm>
            <a:off x="4389957" y="4726921"/>
            <a:ext cx="439544" cy="343620"/>
          </a:xfrm>
          <a:prstGeom prst="rect">
            <a:avLst/>
          </a:prstGeom>
          <a:noFill/>
        </p:spPr>
        <p:txBody>
          <a:bodyPr wrap="none" rtlCol="0">
            <a:spAutoFit/>
          </a:bodyPr>
          <a:lstStyle/>
          <a:p>
            <a:r>
              <a:rPr lang="de-DE" sz="1633" dirty="0"/>
              <a:t>Y*</a:t>
            </a:r>
          </a:p>
        </p:txBody>
      </p:sp>
      <p:sp>
        <p:nvSpPr>
          <p:cNvPr id="19" name="Textfeld 18"/>
          <p:cNvSpPr txBox="1"/>
          <p:nvPr/>
        </p:nvSpPr>
        <p:spPr>
          <a:xfrm>
            <a:off x="1545068" y="2636761"/>
            <a:ext cx="346570" cy="343620"/>
          </a:xfrm>
          <a:prstGeom prst="rect">
            <a:avLst/>
          </a:prstGeom>
          <a:noFill/>
        </p:spPr>
        <p:txBody>
          <a:bodyPr wrap="none" rtlCol="0">
            <a:spAutoFit/>
          </a:bodyPr>
          <a:lstStyle/>
          <a:p>
            <a:r>
              <a:rPr lang="de-DE" sz="1633" dirty="0"/>
              <a:t>i*</a:t>
            </a:r>
          </a:p>
        </p:txBody>
      </p:sp>
      <p:cxnSp>
        <p:nvCxnSpPr>
          <p:cNvPr id="21" name="Gerade Verbindung 20"/>
          <p:cNvCxnSpPr/>
          <p:nvPr/>
        </p:nvCxnSpPr>
        <p:spPr>
          <a:xfrm flipH="1">
            <a:off x="1824655"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05741"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0" y="5283912"/>
            <a:ext cx="8537915" cy="1097416"/>
          </a:xfrm>
          <a:prstGeom prst="rect">
            <a:avLst/>
          </a:prstGeom>
          <a:noFill/>
          <a:ln>
            <a:solidFill>
              <a:schemeClr val="accent1"/>
            </a:solidFill>
          </a:ln>
        </p:spPr>
        <p:txBody>
          <a:bodyPr wrap="none" rtlCol="0">
            <a:spAutoFit/>
          </a:bodyPr>
          <a:lstStyle/>
          <a:p>
            <a:pPr algn="ctr"/>
            <a:r>
              <a:rPr lang="de-DE" sz="2177" b="1" dirty="0" err="1"/>
              <a:t>Intersection</a:t>
            </a:r>
            <a:r>
              <a:rPr lang="de-DE" sz="2177" b="1" dirty="0"/>
              <a:t> </a:t>
            </a:r>
            <a:r>
              <a:rPr lang="de-DE" sz="2177" b="1" dirty="0" err="1"/>
              <a:t>of</a:t>
            </a:r>
            <a:r>
              <a:rPr lang="de-DE" sz="2177" b="1" dirty="0"/>
              <a:t> LM- and IS-</a:t>
            </a:r>
            <a:r>
              <a:rPr lang="de-DE" sz="2177" b="1" dirty="0" err="1"/>
              <a:t>Curve</a:t>
            </a:r>
            <a:r>
              <a:rPr lang="de-DE" sz="2177" b="1" dirty="0"/>
              <a:t> </a:t>
            </a:r>
            <a:r>
              <a:rPr lang="de-DE" sz="2177" b="1" dirty="0" err="1"/>
              <a:t>determines</a:t>
            </a:r>
            <a:r>
              <a:rPr lang="de-DE" sz="2177" b="1" dirty="0"/>
              <a:t> </a:t>
            </a:r>
            <a:r>
              <a:rPr lang="de-DE" sz="2177" b="1" dirty="0" err="1"/>
              <a:t>the</a:t>
            </a:r>
            <a:r>
              <a:rPr lang="de-DE" sz="2177" b="1" dirty="0"/>
              <a:t> </a:t>
            </a:r>
            <a:r>
              <a:rPr lang="de-DE" sz="2177" b="1" dirty="0" err="1"/>
              <a:t>general</a:t>
            </a:r>
            <a:r>
              <a:rPr lang="de-DE" sz="2177" b="1" dirty="0"/>
              <a:t> </a:t>
            </a:r>
            <a:r>
              <a:rPr lang="de-DE" sz="2177" b="1" dirty="0" err="1"/>
              <a:t>equilibrium</a:t>
            </a:r>
            <a:endParaRPr lang="de-DE" sz="2177" b="1" dirty="0"/>
          </a:p>
          <a:p>
            <a:pPr algn="ctr"/>
            <a:endParaRPr lang="de-DE" sz="2177" b="1" dirty="0"/>
          </a:p>
          <a:p>
            <a:pPr algn="ctr"/>
            <a:r>
              <a:rPr lang="de-DE" sz="2177" b="1" dirty="0" err="1"/>
              <a:t>with</a:t>
            </a:r>
            <a:r>
              <a:rPr lang="de-DE" sz="2177" b="1" dirty="0"/>
              <a:t> </a:t>
            </a:r>
            <a:r>
              <a:rPr lang="de-DE" sz="2177" b="1" dirty="0" err="1"/>
              <a:t>the</a:t>
            </a:r>
            <a:r>
              <a:rPr lang="de-DE" sz="2177" b="1" dirty="0"/>
              <a:t> </a:t>
            </a:r>
            <a:r>
              <a:rPr lang="de-DE" sz="2177" b="1" dirty="0" err="1"/>
              <a:t>simultanous</a:t>
            </a:r>
            <a:r>
              <a:rPr lang="de-DE" sz="2177" b="1" dirty="0"/>
              <a:t> </a:t>
            </a:r>
            <a:r>
              <a:rPr lang="de-DE" sz="2177" b="1" dirty="0" err="1"/>
              <a:t>equlibrium</a:t>
            </a:r>
            <a:r>
              <a:rPr lang="de-DE" sz="2177" b="1" dirty="0"/>
              <a:t> in </a:t>
            </a:r>
            <a:r>
              <a:rPr lang="de-DE" sz="2177" b="1" dirty="0" err="1"/>
              <a:t>the</a:t>
            </a:r>
            <a:r>
              <a:rPr lang="de-DE" sz="2177" b="1" dirty="0"/>
              <a:t> </a:t>
            </a:r>
            <a:r>
              <a:rPr lang="de-DE" sz="2177" b="1" dirty="0" err="1"/>
              <a:t>commodity</a:t>
            </a:r>
            <a:r>
              <a:rPr lang="de-DE" sz="2177" b="1" dirty="0"/>
              <a:t> and </a:t>
            </a:r>
            <a:r>
              <a:rPr lang="de-DE" sz="2177" b="1" dirty="0" err="1"/>
              <a:t>money</a:t>
            </a:r>
            <a:r>
              <a:rPr lang="de-DE" sz="2177" b="1" dirty="0"/>
              <a:t> </a:t>
            </a:r>
            <a:r>
              <a:rPr lang="de-DE" sz="2177" b="1" dirty="0" err="1"/>
              <a:t>market</a:t>
            </a:r>
            <a:endParaRPr lang="de-DE" sz="2177" b="1" dirty="0"/>
          </a:p>
        </p:txBody>
      </p:sp>
      <p:sp>
        <p:nvSpPr>
          <p:cNvPr id="2" name="Rechteck 1">
            <a:extLst>
              <a:ext uri="{FF2B5EF4-FFF2-40B4-BE49-F238E27FC236}">
                <a16:creationId xmlns:a16="http://schemas.microsoft.com/office/drawing/2014/main" id="{AE4FCDA4-05DA-DB97-44EF-A193FB42D2C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3153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72730" y="104531"/>
            <a:ext cx="7597213" cy="744863"/>
          </a:xfrm>
          <a:prstGeom prst="rect">
            <a:avLst/>
          </a:prstGeom>
          <a:noFill/>
          <a:ln>
            <a:noFill/>
          </a:ln>
        </p:spPr>
        <p:txBody>
          <a:bodyPr lIns="81638" tIns="40819" rIns="81638" bIns="40819" anchor="ctr" anchorCtr="1"/>
          <a:lstStyle/>
          <a:p>
            <a:r>
              <a:rPr lang="de-DE" sz="2903" b="1" dirty="0"/>
              <a:t>General Solution </a:t>
            </a:r>
            <a:r>
              <a:rPr lang="de-DE" sz="2903" b="1" dirty="0" err="1"/>
              <a:t>of</a:t>
            </a:r>
            <a:r>
              <a:rPr lang="de-DE" sz="2903" b="1" dirty="0"/>
              <a:t> </a:t>
            </a:r>
            <a:r>
              <a:rPr lang="de-DE" sz="2903" b="1" dirty="0" err="1"/>
              <a:t>the</a:t>
            </a:r>
            <a:r>
              <a:rPr lang="de-DE" sz="2903" b="1" dirty="0"/>
              <a:t> IS/LM-Model</a:t>
            </a:r>
          </a:p>
        </p:txBody>
      </p:sp>
      <p:sp>
        <p:nvSpPr>
          <p:cNvPr id="2" name="Rechteck 1">
            <a:extLst>
              <a:ext uri="{FF2B5EF4-FFF2-40B4-BE49-F238E27FC236}">
                <a16:creationId xmlns:a16="http://schemas.microsoft.com/office/drawing/2014/main" id="{AE4FCDA4-05DA-DB97-44EF-A193FB42D2C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31C4B345-96EC-4796-B197-37DEBD92366E}"/>
              </a:ext>
            </a:extLst>
          </p:cNvPr>
          <p:cNvSpPr/>
          <p:nvPr/>
        </p:nvSpPr>
        <p:spPr>
          <a:xfrm>
            <a:off x="882104" y="849394"/>
            <a:ext cx="2014719" cy="369332"/>
          </a:xfrm>
          <a:prstGeom prst="rect">
            <a:avLst/>
          </a:prstGeom>
        </p:spPr>
        <p:txBody>
          <a:bodyPr wrap="none">
            <a:spAutoFit/>
          </a:bodyPr>
          <a:lstStyle/>
          <a:p>
            <a:r>
              <a:rPr lang="de-DE" dirty="0"/>
              <a:t>Y = C(Y) + I(i) + G</a:t>
            </a:r>
          </a:p>
        </p:txBody>
      </p:sp>
      <mc:AlternateContent xmlns:mc="http://schemas.openxmlformats.org/markup-compatibility/2006" xmlns:a14="http://schemas.microsoft.com/office/drawing/2010/main">
        <mc:Choice Requires="a14">
          <p:sp>
            <p:nvSpPr>
              <p:cNvPr id="5" name="Rechteck 4">
                <a:extLst>
                  <a:ext uri="{FF2B5EF4-FFF2-40B4-BE49-F238E27FC236}">
                    <a16:creationId xmlns:a16="http://schemas.microsoft.com/office/drawing/2014/main" id="{93E57649-2697-437A-8091-13B539815457}"/>
                  </a:ext>
                </a:extLst>
              </p:cNvPr>
              <p:cNvSpPr/>
              <p:nvPr/>
            </p:nvSpPr>
            <p:spPr>
              <a:xfrm>
                <a:off x="3391040" y="849394"/>
                <a:ext cx="1322285" cy="369332"/>
              </a:xfrm>
              <a:prstGeom prst="rect">
                <a:avLst/>
              </a:prstGeom>
            </p:spPr>
            <p:txBody>
              <a:bodyPr wrap="none">
                <a:spAutoFit/>
              </a:bodyPr>
              <a:lstStyle/>
              <a:p>
                <a:r>
                  <a:rPr lang="de-DE" dirty="0">
                    <a:latin typeface="Arial Unicode MS"/>
                    <a:ea typeface="Arial Unicode MS"/>
                    <a:cs typeface="Arial Unicode MS"/>
                  </a:rPr>
                  <a:t>m=</a:t>
                </a:r>
                <a:r>
                  <a:rPr lang="de-DE" dirty="0"/>
                  <a:t>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𝐿</m:t>
                        </m:r>
                      </m:e>
                      <m:sup>
                        <m:r>
                          <a:rPr lang="de-DE" i="1">
                            <a:latin typeface="Cambria Math" panose="02040503050406030204" pitchFamily="18" charset="0"/>
                          </a:rPr>
                          <m:t>𝐷</m:t>
                        </m:r>
                      </m:sup>
                    </m:sSup>
                  </m:oMath>
                </a14:m>
                <a:r>
                  <a:rPr lang="de-DE" dirty="0"/>
                  <a:t>(Y, i</a:t>
                </a:r>
                <a:r>
                  <a:rPr lang="de-DE" baseline="30000" dirty="0"/>
                  <a:t> </a:t>
                </a:r>
                <a:r>
                  <a:rPr lang="de-DE" dirty="0"/>
                  <a:t>)</a:t>
                </a:r>
              </a:p>
            </p:txBody>
          </p:sp>
        </mc:Choice>
        <mc:Fallback xmlns="">
          <p:sp>
            <p:nvSpPr>
              <p:cNvPr id="5" name="Rechteck 4">
                <a:extLst>
                  <a:ext uri="{FF2B5EF4-FFF2-40B4-BE49-F238E27FC236}">
                    <a16:creationId xmlns:a16="http://schemas.microsoft.com/office/drawing/2014/main" id="{93E57649-2697-437A-8091-13B539815457}"/>
                  </a:ext>
                </a:extLst>
              </p:cNvPr>
              <p:cNvSpPr>
                <a:spLocks noRot="1" noChangeAspect="1" noMove="1" noResize="1" noEditPoints="1" noAdjustHandles="1" noChangeArrowheads="1" noChangeShapeType="1" noTextEdit="1"/>
              </p:cNvSpPr>
              <p:nvPr/>
            </p:nvSpPr>
            <p:spPr>
              <a:xfrm>
                <a:off x="3391040" y="849394"/>
                <a:ext cx="1322285" cy="369332"/>
              </a:xfrm>
              <a:prstGeom prst="rect">
                <a:avLst/>
              </a:prstGeom>
              <a:blipFill>
                <a:blip r:embed="rId3"/>
                <a:stretch>
                  <a:fillRect l="-3687" t="-8197" r="-3687" b="-24590"/>
                </a:stretch>
              </a:blipFill>
            </p:spPr>
            <p:txBody>
              <a:bodyPr/>
              <a:lstStyle/>
              <a:p>
                <a:r>
                  <a:rPr lang="de-DE">
                    <a:noFill/>
                  </a:rPr>
                  <a:t> </a:t>
                </a:r>
              </a:p>
            </p:txBody>
          </p:sp>
        </mc:Fallback>
      </mc:AlternateContent>
    </p:spTree>
    <p:extLst>
      <p:ext uri="{BB962C8B-B14F-4D97-AF65-F5344CB8AC3E}">
        <p14:creationId xmlns:p14="http://schemas.microsoft.com/office/powerpoint/2010/main" val="1888725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6789"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Policy </a:t>
            </a:r>
            <a:r>
              <a:rPr lang="de-DE" sz="2903" b="1" dirty="0" err="1"/>
              <a:t>within</a:t>
            </a:r>
            <a:r>
              <a:rPr lang="de-DE" sz="2903" b="1" dirty="0"/>
              <a:t> </a:t>
            </a:r>
            <a:r>
              <a:rPr lang="de-DE" sz="2903" b="1" dirty="0" err="1"/>
              <a:t>the</a:t>
            </a:r>
            <a:r>
              <a:rPr lang="de-DE" sz="2903" b="1" dirty="0"/>
              <a:t> IS-LM-Model</a:t>
            </a:r>
          </a:p>
        </p:txBody>
      </p:sp>
      <p:cxnSp>
        <p:nvCxnSpPr>
          <p:cNvPr id="8" name="Straight Arrow Connector 6"/>
          <p:cNvCxnSpPr/>
          <p:nvPr/>
        </p:nvCxnSpPr>
        <p:spPr>
          <a:xfrm flipV="1">
            <a:off x="1848713"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48714"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514103" y="1077570"/>
            <a:ext cx="242374" cy="343620"/>
          </a:xfrm>
          <a:prstGeom prst="rect">
            <a:avLst/>
          </a:prstGeom>
          <a:noFill/>
        </p:spPr>
        <p:txBody>
          <a:bodyPr wrap="none" rtlCol="0">
            <a:spAutoFit/>
          </a:bodyPr>
          <a:lstStyle/>
          <a:p>
            <a:r>
              <a:rPr lang="de-DE" sz="1633" dirty="0"/>
              <a:t>i</a:t>
            </a:r>
          </a:p>
        </p:txBody>
      </p:sp>
      <p:sp>
        <p:nvSpPr>
          <p:cNvPr id="11" name="Textfeld 10"/>
          <p:cNvSpPr txBox="1"/>
          <p:nvPr/>
        </p:nvSpPr>
        <p:spPr>
          <a:xfrm>
            <a:off x="7196725"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86189"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321428"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411586"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5999445" y="946937"/>
            <a:ext cx="704039" cy="427361"/>
          </a:xfrm>
          <a:prstGeom prst="rect">
            <a:avLst/>
          </a:prstGeom>
          <a:noFill/>
        </p:spPr>
        <p:txBody>
          <a:bodyPr wrap="none" rtlCol="0">
            <a:spAutoFit/>
          </a:bodyPr>
          <a:lstStyle/>
          <a:p>
            <a:r>
              <a:rPr lang="de-DE" sz="2177" b="1" dirty="0"/>
              <a:t>LM </a:t>
            </a:r>
          </a:p>
        </p:txBody>
      </p:sp>
      <p:sp>
        <p:nvSpPr>
          <p:cNvPr id="4" name="Textfeld 3"/>
          <p:cNvSpPr txBox="1"/>
          <p:nvPr/>
        </p:nvSpPr>
        <p:spPr>
          <a:xfrm>
            <a:off x="4172433" y="4726921"/>
            <a:ext cx="889987" cy="343620"/>
          </a:xfrm>
          <a:prstGeom prst="rect">
            <a:avLst/>
          </a:prstGeom>
          <a:noFill/>
        </p:spPr>
        <p:txBody>
          <a:bodyPr wrap="none" rtlCol="0">
            <a:spAutoFit/>
          </a:bodyPr>
          <a:lstStyle/>
          <a:p>
            <a:r>
              <a:rPr lang="de-DE" sz="1633" dirty="0"/>
              <a:t>Y* (M</a:t>
            </a:r>
            <a:r>
              <a:rPr lang="de-DE" sz="1633" baseline="-25000" dirty="0"/>
              <a:t>1</a:t>
            </a:r>
            <a:r>
              <a:rPr lang="de-DE" sz="1633" dirty="0"/>
              <a:t>)</a:t>
            </a:r>
          </a:p>
        </p:txBody>
      </p:sp>
      <p:sp>
        <p:nvSpPr>
          <p:cNvPr id="19" name="Textfeld 18"/>
          <p:cNvSpPr txBox="1"/>
          <p:nvPr/>
        </p:nvSpPr>
        <p:spPr>
          <a:xfrm>
            <a:off x="1062750" y="2649404"/>
            <a:ext cx="721672" cy="343620"/>
          </a:xfrm>
          <a:prstGeom prst="rect">
            <a:avLst/>
          </a:prstGeom>
          <a:noFill/>
        </p:spPr>
        <p:txBody>
          <a:bodyPr wrap="none" rtlCol="0">
            <a:spAutoFit/>
          </a:bodyPr>
          <a:lstStyle/>
          <a:p>
            <a:r>
              <a:rPr lang="de-DE" sz="1633" dirty="0"/>
              <a:t>i*(m</a:t>
            </a:r>
            <a:r>
              <a:rPr lang="de-DE" sz="1633" baseline="-25000" dirty="0"/>
              <a:t>1</a:t>
            </a:r>
            <a:r>
              <a:rPr lang="de-DE" sz="1633" dirty="0"/>
              <a:t>)</a:t>
            </a:r>
          </a:p>
        </p:txBody>
      </p:sp>
      <p:cxnSp>
        <p:nvCxnSpPr>
          <p:cNvPr id="21" name="Gerade Verbindung 20"/>
          <p:cNvCxnSpPr/>
          <p:nvPr/>
        </p:nvCxnSpPr>
        <p:spPr>
          <a:xfrm flipH="1">
            <a:off x="1848714"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29800"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96788" y="5057774"/>
            <a:ext cx="8959754" cy="1107996"/>
          </a:xfrm>
          <a:prstGeom prst="rect">
            <a:avLst/>
          </a:prstGeom>
          <a:noFill/>
        </p:spPr>
        <p:txBody>
          <a:bodyPr wrap="square" rtlCol="0">
            <a:spAutoFit/>
          </a:bodyPr>
          <a:lstStyle/>
          <a:p>
            <a:r>
              <a:rPr lang="de-DE" sz="2200" dirty="0">
                <a:ea typeface="Arial Unicode MS"/>
                <a:cs typeface="Arial Unicode MS"/>
              </a:rPr>
              <a:t>m↑</a:t>
            </a:r>
            <a:r>
              <a:rPr lang="de-DE" sz="2200" dirty="0">
                <a:ea typeface="Arial Unicode MS"/>
                <a:cs typeface="Arial Unicode MS"/>
                <a:sym typeface="Wingdings" panose="05000000000000000000" pitchFamily="2" charset="2"/>
              </a:rPr>
              <a:t></a:t>
            </a:r>
            <a:r>
              <a:rPr lang="de-DE" sz="2200" dirty="0"/>
              <a:t>  LM </a:t>
            </a:r>
            <a:r>
              <a:rPr lang="de-DE" sz="2200" dirty="0" err="1"/>
              <a:t>right</a:t>
            </a:r>
            <a:r>
              <a:rPr lang="de-DE" sz="2200" dirty="0"/>
              <a:t> </a:t>
            </a:r>
            <a:r>
              <a:rPr lang="de-DE" sz="2200" dirty="0">
                <a:ea typeface="Arial Unicode MS"/>
                <a:cs typeface="Arial Unicode MS"/>
                <a:sym typeface="Wingdings" panose="05000000000000000000" pitchFamily="2" charset="2"/>
              </a:rPr>
              <a:t></a:t>
            </a:r>
            <a:r>
              <a:rPr lang="de-DE" sz="2200" dirty="0"/>
              <a:t> a </a:t>
            </a:r>
            <a:r>
              <a:rPr lang="de-DE" sz="2200" dirty="0" err="1"/>
              <a:t>given</a:t>
            </a:r>
            <a:r>
              <a:rPr lang="de-DE" sz="2200" dirty="0"/>
              <a:t> </a:t>
            </a:r>
            <a:r>
              <a:rPr lang="de-DE" sz="2200" dirty="0" err="1"/>
              <a:t>income</a:t>
            </a:r>
            <a:r>
              <a:rPr lang="de-DE" sz="2200" dirty="0"/>
              <a:t> Y </a:t>
            </a:r>
            <a:r>
              <a:rPr lang="de-DE" sz="2200" dirty="0" err="1"/>
              <a:t>corresponds</a:t>
            </a:r>
            <a:r>
              <a:rPr lang="de-DE" sz="2200" dirty="0"/>
              <a:t> </a:t>
            </a:r>
            <a:r>
              <a:rPr lang="de-DE" sz="2200" dirty="0" err="1"/>
              <a:t>to</a:t>
            </a:r>
            <a:r>
              <a:rPr lang="de-DE" sz="2200" dirty="0"/>
              <a:t> a </a:t>
            </a:r>
            <a:r>
              <a:rPr lang="de-DE" sz="2200" dirty="0" err="1"/>
              <a:t>lower</a:t>
            </a:r>
            <a:r>
              <a:rPr lang="de-DE" sz="2200" dirty="0"/>
              <a:t> </a:t>
            </a:r>
            <a:r>
              <a:rPr lang="de-DE" sz="2200" dirty="0" err="1"/>
              <a:t>interest</a:t>
            </a:r>
            <a:r>
              <a:rPr lang="de-DE" sz="2200" dirty="0"/>
              <a:t> rate i</a:t>
            </a:r>
            <a:r>
              <a:rPr lang="de-DE" sz="2200" dirty="0">
                <a:ea typeface="Arial Unicode MS"/>
                <a:cs typeface="Arial Unicode MS"/>
              </a:rPr>
              <a:t>↓</a:t>
            </a:r>
            <a:r>
              <a:rPr lang="de-DE" sz="2200" dirty="0"/>
              <a:t> on </a:t>
            </a:r>
            <a:r>
              <a:rPr lang="de-DE" sz="2200" dirty="0" err="1"/>
              <a:t>the</a:t>
            </a:r>
            <a:r>
              <a:rPr lang="de-DE" sz="2200" dirty="0"/>
              <a:t> </a:t>
            </a:r>
            <a:r>
              <a:rPr lang="de-DE" sz="2200" dirty="0" err="1"/>
              <a:t>money</a:t>
            </a:r>
            <a:r>
              <a:rPr lang="de-DE" sz="2200" dirty="0"/>
              <a:t> </a:t>
            </a:r>
            <a:r>
              <a:rPr lang="de-DE" sz="2200" dirty="0" err="1"/>
              <a:t>market</a:t>
            </a:r>
            <a:r>
              <a:rPr lang="de-DE" sz="2200" dirty="0"/>
              <a:t> </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the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lower</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interest</a:t>
            </a:r>
            <a:r>
              <a:rPr lang="de-DE" sz="2200" dirty="0">
                <a:ea typeface="Arial Unicode MS"/>
                <a:cs typeface="Arial Unicode MS"/>
                <a:sym typeface="Wingdings" panose="05000000000000000000" pitchFamily="2" charset="2"/>
              </a:rPr>
              <a:t> rate </a:t>
            </a:r>
            <a:r>
              <a:rPr lang="de-DE" sz="2200" dirty="0" err="1">
                <a:ea typeface="Arial Unicode MS"/>
                <a:cs typeface="Arial Unicode MS"/>
                <a:sym typeface="Wingdings" panose="05000000000000000000" pitchFamily="2" charset="2"/>
              </a:rPr>
              <a:t>pushes</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investment</a:t>
            </a:r>
            <a:r>
              <a:rPr lang="de-DE" sz="2200" dirty="0">
                <a:ea typeface="Arial Unicode MS"/>
                <a:cs typeface="Arial Unicode MS"/>
                <a:sym typeface="Wingdings" panose="05000000000000000000" pitchFamily="2" charset="2"/>
              </a:rPr>
              <a:t> at </a:t>
            </a:r>
            <a:r>
              <a:rPr lang="de-DE" sz="2200" dirty="0" err="1">
                <a:ea typeface="Arial Unicode MS"/>
                <a:cs typeface="Arial Unicode MS"/>
                <a:sym typeface="Wingdings" panose="05000000000000000000" pitchFamily="2" charset="2"/>
              </a:rPr>
              <a:t>the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commodity</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market</a:t>
            </a:r>
            <a:r>
              <a:rPr lang="de-DE" sz="2200" dirty="0">
                <a:ea typeface="Arial Unicode MS"/>
                <a:cs typeface="Arial Unicode MS"/>
                <a:sym typeface="Wingdings" panose="05000000000000000000" pitchFamily="2" charset="2"/>
              </a:rPr>
              <a:t> </a:t>
            </a:r>
            <a:r>
              <a:rPr lang="de-DE" sz="2200" dirty="0"/>
              <a:t>I</a:t>
            </a:r>
            <a:r>
              <a:rPr lang="de-DE" sz="2200" dirty="0">
                <a:ea typeface="Arial Unicode MS"/>
                <a:cs typeface="Arial Unicode MS"/>
              </a:rPr>
              <a:t>↑</a:t>
            </a:r>
            <a:r>
              <a:rPr lang="de-DE" sz="2200" dirty="0"/>
              <a:t> </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overall</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increase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of</a:t>
            </a:r>
            <a:r>
              <a:rPr lang="de-DE" sz="2200" dirty="0">
                <a:ea typeface="Arial Unicode MS"/>
                <a:cs typeface="Arial Unicode MS"/>
                <a:sym typeface="Wingdings" panose="05000000000000000000" pitchFamily="2" charset="2"/>
              </a:rPr>
              <a:t> Y</a:t>
            </a:r>
            <a:r>
              <a:rPr lang="de-DE" sz="2200" dirty="0">
                <a:ea typeface="Arial Unicode MS"/>
                <a:cs typeface="Arial Unicode MS"/>
              </a:rPr>
              <a:t>↑</a:t>
            </a:r>
            <a:endParaRPr lang="de-DE" sz="2200" dirty="0"/>
          </a:p>
        </p:txBody>
      </p:sp>
      <p:sp>
        <p:nvSpPr>
          <p:cNvPr id="23" name="Textfeld 22"/>
          <p:cNvSpPr txBox="1"/>
          <p:nvPr/>
        </p:nvSpPr>
        <p:spPr>
          <a:xfrm>
            <a:off x="7509986" y="1750763"/>
            <a:ext cx="797013" cy="427361"/>
          </a:xfrm>
          <a:prstGeom prst="rect">
            <a:avLst/>
          </a:prstGeom>
          <a:noFill/>
        </p:spPr>
        <p:txBody>
          <a:bodyPr wrap="none" rtlCol="0">
            <a:spAutoFit/>
          </a:bodyPr>
          <a:lstStyle/>
          <a:p>
            <a:r>
              <a:rPr lang="de-DE" sz="2177" b="1" dirty="0"/>
              <a:t>LM` </a:t>
            </a:r>
          </a:p>
        </p:txBody>
      </p:sp>
      <p:cxnSp>
        <p:nvCxnSpPr>
          <p:cNvPr id="7" name="Gerade Verbindung mit Pfeil 6"/>
          <p:cNvCxnSpPr/>
          <p:nvPr/>
        </p:nvCxnSpPr>
        <p:spPr>
          <a:xfrm>
            <a:off x="5936528" y="1979636"/>
            <a:ext cx="479671" cy="3797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a:off x="1914031" y="3298365"/>
            <a:ext cx="310023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a:xfrm>
            <a:off x="5114588" y="3298367"/>
            <a:ext cx="0" cy="141012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1063419" y="3162726"/>
            <a:ext cx="721672" cy="343620"/>
          </a:xfrm>
          <a:prstGeom prst="rect">
            <a:avLst/>
          </a:prstGeom>
          <a:noFill/>
        </p:spPr>
        <p:txBody>
          <a:bodyPr wrap="none" rtlCol="0">
            <a:spAutoFit/>
          </a:bodyPr>
          <a:lstStyle/>
          <a:p>
            <a:r>
              <a:rPr lang="de-DE" sz="1633" dirty="0"/>
              <a:t>i*(m</a:t>
            </a:r>
            <a:r>
              <a:rPr lang="de-DE" sz="1633" baseline="-25000" dirty="0"/>
              <a:t>2</a:t>
            </a:r>
            <a:r>
              <a:rPr lang="de-DE" sz="1633" dirty="0"/>
              <a:t>)</a:t>
            </a:r>
          </a:p>
        </p:txBody>
      </p:sp>
      <p:sp>
        <p:nvSpPr>
          <p:cNvPr id="29" name="Textfeld 28"/>
          <p:cNvSpPr txBox="1"/>
          <p:nvPr/>
        </p:nvSpPr>
        <p:spPr>
          <a:xfrm>
            <a:off x="5014268" y="4735350"/>
            <a:ext cx="889987" cy="343620"/>
          </a:xfrm>
          <a:prstGeom prst="rect">
            <a:avLst/>
          </a:prstGeom>
          <a:noFill/>
        </p:spPr>
        <p:txBody>
          <a:bodyPr wrap="none" rtlCol="0">
            <a:spAutoFit/>
          </a:bodyPr>
          <a:lstStyle/>
          <a:p>
            <a:r>
              <a:rPr lang="de-DE" sz="1633" dirty="0"/>
              <a:t>Y* (M</a:t>
            </a:r>
            <a:r>
              <a:rPr lang="de-DE" sz="1633" baseline="-25000" dirty="0"/>
              <a:t>2</a:t>
            </a:r>
            <a:r>
              <a:rPr lang="de-DE" sz="1633" dirty="0"/>
              <a:t>)</a:t>
            </a:r>
          </a:p>
        </p:txBody>
      </p:sp>
      <p:cxnSp>
        <p:nvCxnSpPr>
          <p:cNvPr id="25" name="Gerade Verbindung 24"/>
          <p:cNvCxnSpPr/>
          <p:nvPr/>
        </p:nvCxnSpPr>
        <p:spPr>
          <a:xfrm flipV="1">
            <a:off x="4004192" y="155082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56F10DF1-71E2-CBB1-B3C2-1B4202B0BDA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61137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Example</a:t>
            </a:r>
            <a:endParaRPr lang="de-DE" sz="2903" b="1" dirty="0"/>
          </a:p>
        </p:txBody>
      </p:sp>
      <p:sp>
        <p:nvSpPr>
          <p:cNvPr id="3" name="Rechteck 2"/>
          <p:cNvSpPr/>
          <p:nvPr/>
        </p:nvSpPr>
        <p:spPr>
          <a:xfrm>
            <a:off x="1279742" y="867876"/>
            <a:ext cx="7469151" cy="3442609"/>
          </a:xfrm>
          <a:prstGeom prst="rect">
            <a:avLst/>
          </a:prstGeom>
        </p:spPr>
        <p:txBody>
          <a:bodyPr wrap="square">
            <a:spAutoFit/>
          </a:bodyPr>
          <a:lstStyle/>
          <a:p>
            <a:pPr lvl="0" algn="ctr"/>
            <a:r>
              <a:rPr lang="de-DE" sz="2177" dirty="0"/>
              <a:t>IS/LM-Model:</a:t>
            </a:r>
          </a:p>
          <a:p>
            <a:r>
              <a:rPr lang="de-DE" sz="2177" dirty="0"/>
              <a:t> </a:t>
            </a:r>
          </a:p>
          <a:p>
            <a:r>
              <a:rPr lang="en-US" sz="2177" dirty="0"/>
              <a:t>C(Y)=300+0,7Y		I=100-200i		G=50	</a:t>
            </a:r>
          </a:p>
          <a:p>
            <a:r>
              <a:rPr lang="en-US" sz="2177" dirty="0"/>
              <a:t>L(</a:t>
            </a:r>
            <a:r>
              <a:rPr lang="en-US" sz="2177" dirty="0" err="1"/>
              <a:t>Y,i</a:t>
            </a:r>
            <a:r>
              <a:rPr lang="en-US" sz="2177" dirty="0"/>
              <a:t>)=2Y-1000i		M=200			P=1</a:t>
            </a:r>
            <a:endParaRPr lang="de-DE" sz="2177" dirty="0"/>
          </a:p>
          <a:p>
            <a:r>
              <a:rPr lang="en-US" sz="2177" dirty="0"/>
              <a:t> </a:t>
            </a: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simultanous</a:t>
            </a:r>
            <a:r>
              <a:rPr lang="de-DE" sz="2177" dirty="0"/>
              <a:t> </a:t>
            </a:r>
            <a:r>
              <a:rPr lang="de-DE" sz="2177" dirty="0" err="1"/>
              <a:t>equilibrium</a:t>
            </a:r>
            <a:r>
              <a:rPr lang="de-DE" sz="2177" dirty="0"/>
              <a:t> at </a:t>
            </a:r>
            <a:r>
              <a:rPr lang="de-DE" sz="2177" dirty="0" err="1"/>
              <a:t>the</a:t>
            </a:r>
            <a:r>
              <a:rPr lang="de-DE" sz="2177" dirty="0"/>
              <a:t> </a:t>
            </a:r>
            <a:r>
              <a:rPr lang="de-DE" sz="2177" dirty="0" err="1"/>
              <a:t>commodity</a:t>
            </a:r>
            <a:r>
              <a:rPr lang="de-DE" sz="2177" dirty="0"/>
              <a:t> and </a:t>
            </a:r>
            <a:r>
              <a:rPr lang="de-DE" sz="2177" dirty="0" err="1"/>
              <a:t>money</a:t>
            </a:r>
            <a:r>
              <a:rPr lang="de-DE" sz="2177" dirty="0"/>
              <a:t> </a:t>
            </a:r>
            <a:r>
              <a:rPr lang="de-DE" sz="2177" dirty="0" err="1"/>
              <a:t>market</a:t>
            </a:r>
            <a:r>
              <a:rPr lang="de-DE" sz="2177" dirty="0"/>
              <a:t>.</a:t>
            </a:r>
          </a:p>
          <a:p>
            <a:pPr marL="881293" lvl="1" indent="-466567">
              <a:buFont typeface="+mj-lt"/>
              <a:buAutoNum type="romanLcPeriod"/>
            </a:pP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effekt</a:t>
            </a:r>
            <a:r>
              <a:rPr lang="de-DE" sz="2177" dirty="0"/>
              <a:t> </a:t>
            </a:r>
            <a:r>
              <a:rPr lang="de-DE" sz="2177" dirty="0" err="1"/>
              <a:t>of</a:t>
            </a:r>
            <a:r>
              <a:rPr lang="de-DE" sz="2177" dirty="0"/>
              <a:t> a (</a:t>
            </a:r>
            <a:r>
              <a:rPr lang="de-DE" sz="2177" dirty="0" err="1"/>
              <a:t>c.p</a:t>
            </a:r>
            <a:r>
              <a:rPr lang="de-DE" sz="2177" dirty="0"/>
              <a:t>.) 5% </a:t>
            </a:r>
            <a:r>
              <a:rPr lang="de-DE" sz="2177" dirty="0" err="1"/>
              <a:t>increase</a:t>
            </a:r>
            <a:r>
              <a:rPr lang="de-DE" sz="2177" dirty="0"/>
              <a:t> </a:t>
            </a:r>
            <a:r>
              <a:rPr lang="de-DE" sz="2177" dirty="0" err="1"/>
              <a:t>of</a:t>
            </a:r>
            <a:r>
              <a:rPr lang="de-DE" sz="2177" dirty="0"/>
              <a:t> </a:t>
            </a:r>
            <a:r>
              <a:rPr lang="de-DE" sz="2177" dirty="0" err="1"/>
              <a:t>money</a:t>
            </a:r>
            <a:r>
              <a:rPr lang="de-DE" sz="2177" dirty="0"/>
              <a:t> </a:t>
            </a:r>
            <a:r>
              <a:rPr lang="de-DE" sz="2177" dirty="0" err="1"/>
              <a:t>supply</a:t>
            </a:r>
            <a:r>
              <a:rPr lang="de-DE" sz="2177" dirty="0"/>
              <a:t>.</a:t>
            </a:r>
          </a:p>
        </p:txBody>
      </p:sp>
      <p:sp>
        <p:nvSpPr>
          <p:cNvPr id="2" name="Rechteck 1">
            <a:extLst>
              <a:ext uri="{FF2B5EF4-FFF2-40B4-BE49-F238E27FC236}">
                <a16:creationId xmlns:a16="http://schemas.microsoft.com/office/drawing/2014/main" id="{FB73C1CA-4369-3928-91CE-855BC749E75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64741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00981-5876-9CB6-A94A-6BA07DC0DAF3}"/>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F99BD6FC-54CC-868E-B039-7F881C36D614}"/>
              </a:ext>
            </a:extLst>
          </p:cNvPr>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Example</a:t>
            </a:r>
            <a:endParaRPr lang="de-DE" sz="2903" b="1" dirty="0"/>
          </a:p>
        </p:txBody>
      </p:sp>
      <p:sp>
        <p:nvSpPr>
          <p:cNvPr id="3" name="Rechteck 2">
            <a:extLst>
              <a:ext uri="{FF2B5EF4-FFF2-40B4-BE49-F238E27FC236}">
                <a16:creationId xmlns:a16="http://schemas.microsoft.com/office/drawing/2014/main" id="{36F628C0-28B1-7079-9CB0-4E163C2C99BB}"/>
              </a:ext>
            </a:extLst>
          </p:cNvPr>
          <p:cNvSpPr/>
          <p:nvPr/>
        </p:nvSpPr>
        <p:spPr>
          <a:xfrm>
            <a:off x="1279742" y="867876"/>
            <a:ext cx="7469151" cy="3442609"/>
          </a:xfrm>
          <a:prstGeom prst="rect">
            <a:avLst/>
          </a:prstGeom>
        </p:spPr>
        <p:txBody>
          <a:bodyPr wrap="square">
            <a:spAutoFit/>
          </a:bodyPr>
          <a:lstStyle/>
          <a:p>
            <a:pPr lvl="0" algn="ctr"/>
            <a:r>
              <a:rPr lang="de-DE" sz="2177" dirty="0"/>
              <a:t>IS/LM-Model:</a:t>
            </a:r>
          </a:p>
          <a:p>
            <a:r>
              <a:rPr lang="de-DE" sz="2177" dirty="0"/>
              <a:t> </a:t>
            </a:r>
          </a:p>
          <a:p>
            <a:r>
              <a:rPr lang="en-US" sz="2177" dirty="0"/>
              <a:t>C(Y)=300+0,7Y		I=100-200i		G=50	</a:t>
            </a:r>
          </a:p>
          <a:p>
            <a:r>
              <a:rPr lang="en-US" sz="2177" dirty="0"/>
              <a:t>L(</a:t>
            </a:r>
            <a:r>
              <a:rPr lang="en-US" sz="2177" dirty="0" err="1"/>
              <a:t>Y,i</a:t>
            </a:r>
            <a:r>
              <a:rPr lang="en-US" sz="2177" dirty="0"/>
              <a:t>)=2Y-1000i		M=200			P=1</a:t>
            </a:r>
            <a:endParaRPr lang="de-DE" sz="2177" dirty="0"/>
          </a:p>
          <a:p>
            <a:r>
              <a:rPr lang="en-US" sz="2177" dirty="0"/>
              <a:t> </a:t>
            </a: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simultanous</a:t>
            </a:r>
            <a:r>
              <a:rPr lang="de-DE" sz="2177" dirty="0"/>
              <a:t> </a:t>
            </a:r>
            <a:r>
              <a:rPr lang="de-DE" sz="2177" dirty="0" err="1"/>
              <a:t>equilibrium</a:t>
            </a:r>
            <a:r>
              <a:rPr lang="de-DE" sz="2177" dirty="0"/>
              <a:t> at </a:t>
            </a:r>
            <a:r>
              <a:rPr lang="de-DE" sz="2177" dirty="0" err="1"/>
              <a:t>the</a:t>
            </a:r>
            <a:r>
              <a:rPr lang="de-DE" sz="2177" dirty="0"/>
              <a:t> </a:t>
            </a:r>
            <a:r>
              <a:rPr lang="de-DE" sz="2177" dirty="0" err="1"/>
              <a:t>commodity</a:t>
            </a:r>
            <a:r>
              <a:rPr lang="de-DE" sz="2177" dirty="0"/>
              <a:t> and </a:t>
            </a:r>
            <a:r>
              <a:rPr lang="de-DE" sz="2177" dirty="0" err="1"/>
              <a:t>money</a:t>
            </a:r>
            <a:r>
              <a:rPr lang="de-DE" sz="2177" dirty="0"/>
              <a:t> </a:t>
            </a:r>
            <a:r>
              <a:rPr lang="de-DE" sz="2177" dirty="0" err="1"/>
              <a:t>market</a:t>
            </a:r>
            <a:r>
              <a:rPr lang="de-DE" sz="2177" dirty="0"/>
              <a:t>.</a:t>
            </a:r>
          </a:p>
          <a:p>
            <a:pPr marL="881293" lvl="1" indent="-466567">
              <a:buFont typeface="+mj-lt"/>
              <a:buAutoNum type="romanLcPeriod"/>
            </a:pP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effekt</a:t>
            </a:r>
            <a:r>
              <a:rPr lang="de-DE" sz="2177" dirty="0"/>
              <a:t> </a:t>
            </a:r>
            <a:r>
              <a:rPr lang="de-DE" sz="2177" dirty="0" err="1"/>
              <a:t>of</a:t>
            </a:r>
            <a:r>
              <a:rPr lang="de-DE" sz="2177" dirty="0"/>
              <a:t> a (</a:t>
            </a:r>
            <a:r>
              <a:rPr lang="de-DE" sz="2177" dirty="0" err="1"/>
              <a:t>c.p</a:t>
            </a:r>
            <a:r>
              <a:rPr lang="de-DE" sz="2177" dirty="0"/>
              <a:t>.) 5% </a:t>
            </a:r>
            <a:r>
              <a:rPr lang="de-DE" sz="2177" dirty="0" err="1"/>
              <a:t>increase</a:t>
            </a:r>
            <a:r>
              <a:rPr lang="de-DE" sz="2177" dirty="0"/>
              <a:t> </a:t>
            </a:r>
            <a:r>
              <a:rPr lang="de-DE" sz="2177" dirty="0" err="1"/>
              <a:t>of</a:t>
            </a:r>
            <a:r>
              <a:rPr lang="de-DE" sz="2177" dirty="0"/>
              <a:t> </a:t>
            </a:r>
            <a:r>
              <a:rPr lang="de-DE" sz="2177" dirty="0" err="1"/>
              <a:t>money</a:t>
            </a:r>
            <a:r>
              <a:rPr lang="de-DE" sz="2177" dirty="0"/>
              <a:t> </a:t>
            </a:r>
            <a:r>
              <a:rPr lang="de-DE" sz="2177" dirty="0" err="1"/>
              <a:t>supply</a:t>
            </a:r>
            <a:r>
              <a:rPr lang="de-DE" sz="2177" dirty="0"/>
              <a:t>.</a:t>
            </a:r>
          </a:p>
        </p:txBody>
      </p:sp>
      <p:sp>
        <p:nvSpPr>
          <p:cNvPr id="2" name="Rechteck 1">
            <a:extLst>
              <a:ext uri="{FF2B5EF4-FFF2-40B4-BE49-F238E27FC236}">
                <a16:creationId xmlns:a16="http://schemas.microsoft.com/office/drawing/2014/main" id="{30932D1C-A507-08D3-FCF9-411C7C4DB74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0665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monetary</a:t>
            </a:r>
            <a:r>
              <a:rPr lang="de-DE" sz="3200" dirty="0"/>
              <a:t> </a:t>
            </a:r>
            <a:r>
              <a:rPr lang="de-DE" sz="3200" dirty="0" err="1"/>
              <a:t>policy</a:t>
            </a:r>
            <a:endParaRPr lang="de-DE" sz="2903" b="1" dirty="0"/>
          </a:p>
        </p:txBody>
      </p:sp>
      <p:sp>
        <p:nvSpPr>
          <p:cNvPr id="3" name="Rechteck 2"/>
          <p:cNvSpPr/>
          <p:nvPr/>
        </p:nvSpPr>
        <p:spPr>
          <a:xfrm>
            <a:off x="1234371" y="1435932"/>
            <a:ext cx="8856984" cy="3382016"/>
          </a:xfrm>
          <a:prstGeom prst="rect">
            <a:avLst/>
          </a:prstGeom>
        </p:spPr>
        <p:txBody>
          <a:bodyPr wrap="square">
            <a:spAutoFit/>
          </a:bodyPr>
          <a:lstStyle/>
          <a:p>
            <a:pPr lvl="0"/>
            <a:r>
              <a:rPr lang="de-DE" sz="2800" b="1" dirty="0" err="1"/>
              <a:t>Direct</a:t>
            </a:r>
            <a:r>
              <a:rPr lang="de-DE" sz="2800" b="1" dirty="0"/>
              <a:t> </a:t>
            </a:r>
            <a:r>
              <a:rPr lang="de-DE" sz="2800" b="1" dirty="0" err="1"/>
              <a:t>interest</a:t>
            </a:r>
            <a:r>
              <a:rPr lang="de-DE" sz="2800" b="1" dirty="0"/>
              <a:t> rate </a:t>
            </a:r>
            <a:r>
              <a:rPr lang="de-DE" sz="2800" b="1" dirty="0" err="1"/>
              <a:t>effect</a:t>
            </a:r>
            <a:r>
              <a:rPr lang="de-DE" sz="2800" b="1" dirty="0"/>
              <a:t> </a:t>
            </a:r>
            <a:r>
              <a:rPr lang="de-DE" sz="2800" dirty="0"/>
              <a:t>	– Capital </a:t>
            </a:r>
            <a:r>
              <a:rPr lang="de-DE" sz="2800" dirty="0" err="1"/>
              <a:t>cost</a:t>
            </a:r>
            <a:r>
              <a:rPr lang="de-DE" sz="2800" dirty="0"/>
              <a:t> </a:t>
            </a:r>
            <a:r>
              <a:rPr lang="de-DE" sz="2800" dirty="0" err="1"/>
              <a:t>effekt</a:t>
            </a:r>
            <a:endParaRPr lang="de-DE" sz="2800" dirty="0"/>
          </a:p>
          <a:p>
            <a:pPr lvl="0"/>
            <a:endParaRPr lang="de-DE" sz="2800" dirty="0"/>
          </a:p>
          <a:p>
            <a:pPr lvl="0"/>
            <a:endParaRPr lang="de-DE" sz="2800" dirty="0"/>
          </a:p>
          <a:p>
            <a:pPr lvl="0"/>
            <a:r>
              <a:rPr lang="de-DE" sz="2800" b="1" dirty="0" err="1"/>
              <a:t>Indirect</a:t>
            </a:r>
            <a:r>
              <a:rPr lang="de-DE" sz="2800" b="1" dirty="0"/>
              <a:t> </a:t>
            </a:r>
            <a:r>
              <a:rPr lang="de-DE" sz="2800" b="1" dirty="0" err="1"/>
              <a:t>interest</a:t>
            </a:r>
            <a:r>
              <a:rPr lang="de-DE" sz="2800" b="1" dirty="0"/>
              <a:t> rate </a:t>
            </a:r>
            <a:r>
              <a:rPr lang="de-DE" sz="2800" b="1" dirty="0" err="1"/>
              <a:t>effect</a:t>
            </a:r>
            <a:r>
              <a:rPr lang="de-DE" sz="2800" b="1" dirty="0"/>
              <a:t> </a:t>
            </a:r>
            <a:r>
              <a:rPr lang="de-DE" sz="2800" dirty="0"/>
              <a:t>	– Substitution </a:t>
            </a:r>
            <a:r>
              <a:rPr lang="de-DE" sz="2800" dirty="0" err="1"/>
              <a:t>effect</a:t>
            </a:r>
            <a:endParaRPr lang="de-DE" sz="2800" dirty="0"/>
          </a:p>
          <a:p>
            <a:pPr lvl="0"/>
            <a:r>
              <a:rPr lang="de-DE" sz="2800" dirty="0"/>
              <a:t>					</a:t>
            </a:r>
          </a:p>
          <a:p>
            <a:pPr lvl="0"/>
            <a:r>
              <a:rPr lang="de-DE" sz="2800" dirty="0"/>
              <a:t>					– Income and </a:t>
            </a:r>
            <a:r>
              <a:rPr lang="de-DE" sz="2800" dirty="0" err="1"/>
              <a:t>wealth</a:t>
            </a:r>
            <a:r>
              <a:rPr lang="de-DE" sz="2800" dirty="0"/>
              <a:t> </a:t>
            </a:r>
            <a:r>
              <a:rPr lang="de-DE" sz="2800" dirty="0" err="1"/>
              <a:t>effect</a:t>
            </a:r>
            <a:endParaRPr lang="de-DE" sz="28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A2099966-75D5-10D5-AC09-9AF1D5C0D34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48297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capital</a:t>
            </a:r>
            <a:r>
              <a:rPr lang="de-DE" sz="3200" dirty="0"/>
              <a:t> </a:t>
            </a:r>
            <a:r>
              <a:rPr lang="de-DE" sz="3200" dirty="0" err="1"/>
              <a:t>cost</a:t>
            </a:r>
            <a:r>
              <a:rPr lang="de-DE" sz="3200" dirty="0"/>
              <a:t> </a:t>
            </a:r>
            <a:r>
              <a:rPr lang="de-DE" sz="3200" dirty="0" err="1"/>
              <a:t>effekt</a:t>
            </a:r>
            <a:endParaRPr lang="de-DE" sz="2903" b="1" dirty="0"/>
          </a:p>
        </p:txBody>
      </p:sp>
      <p:sp>
        <p:nvSpPr>
          <p:cNvPr id="3" name="Rechteck 2"/>
          <p:cNvSpPr/>
          <p:nvPr/>
        </p:nvSpPr>
        <p:spPr>
          <a:xfrm>
            <a:off x="1703512" y="1012253"/>
            <a:ext cx="8856984" cy="4859344"/>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refinancing</a:t>
            </a:r>
            <a:r>
              <a:rPr lang="de-DE" sz="2400" dirty="0"/>
              <a:t> </a:t>
            </a:r>
            <a:r>
              <a:rPr lang="de-DE" sz="2400" dirty="0" err="1"/>
              <a:t>costs</a:t>
            </a:r>
            <a:r>
              <a:rPr lang="de-DE" sz="2400" dirty="0"/>
              <a:t> </a:t>
            </a:r>
            <a:r>
              <a:rPr lang="de-DE" sz="2400" dirty="0" err="1"/>
              <a:t>decrease</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credit</a:t>
            </a:r>
            <a:r>
              <a:rPr lang="de-DE" sz="2400" dirty="0"/>
              <a:t> </a:t>
            </a:r>
            <a:r>
              <a:rPr lang="de-DE" sz="2400" dirty="0" err="1"/>
              <a:t>interest</a:t>
            </a:r>
            <a:r>
              <a:rPr lang="de-DE" sz="2400" dirty="0"/>
              <a:t> </a:t>
            </a:r>
            <a:r>
              <a:rPr lang="de-DE" sz="2400" dirty="0" err="1"/>
              <a:t>rates</a:t>
            </a:r>
            <a:r>
              <a:rPr lang="de-DE" sz="2400" dirty="0"/>
              <a:t> </a:t>
            </a:r>
            <a:r>
              <a:rPr lang="de-DE" sz="2400" dirty="0" err="1"/>
              <a:t>decrease</a:t>
            </a:r>
            <a:endParaRPr lang="de-DE" sz="2400" dirty="0"/>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higher</a:t>
            </a:r>
            <a:r>
              <a:rPr lang="de-DE" sz="2400" dirty="0"/>
              <a:t> </a:t>
            </a:r>
            <a:r>
              <a:rPr lang="de-DE" sz="2400" dirty="0" err="1"/>
              <a:t>loan</a:t>
            </a:r>
            <a:r>
              <a:rPr lang="de-DE" sz="2400" dirty="0"/>
              <a:t> </a:t>
            </a:r>
            <a:r>
              <a:rPr lang="de-DE" sz="2400" dirty="0" err="1"/>
              <a:t>growth</a:t>
            </a:r>
            <a:r>
              <a:rPr lang="de-DE" sz="2400" dirty="0"/>
              <a:t> and </a:t>
            </a:r>
            <a:r>
              <a:rPr lang="de-DE" sz="2400" dirty="0" err="1"/>
              <a:t>higher</a:t>
            </a:r>
            <a:r>
              <a:rPr lang="de-DE" sz="2400" dirty="0"/>
              <a:t> </a:t>
            </a:r>
            <a:r>
              <a:rPr lang="de-DE" sz="2400" dirty="0" err="1"/>
              <a:t>credit</a:t>
            </a:r>
            <a:r>
              <a:rPr lang="de-DE" sz="2400" dirty="0"/>
              <a:t> </a:t>
            </a:r>
            <a:r>
              <a:rPr lang="de-DE" sz="2400" dirty="0" err="1"/>
              <a:t>financed</a:t>
            </a:r>
            <a:r>
              <a:rPr lang="de-DE" sz="2400" dirty="0"/>
              <a:t> </a:t>
            </a:r>
            <a:r>
              <a:rPr lang="de-DE" sz="2400" dirty="0" err="1"/>
              <a:t>demand</a:t>
            </a:r>
            <a:r>
              <a:rPr lang="de-DE" sz="2400" dirty="0"/>
              <a:t> </a:t>
            </a:r>
            <a:r>
              <a:rPr lang="de-DE" sz="2400" dirty="0" err="1"/>
              <a:t>of</a:t>
            </a:r>
            <a:r>
              <a:rPr lang="de-DE" sz="2400" dirty="0"/>
              <a:t> </a:t>
            </a:r>
            <a:r>
              <a:rPr lang="de-DE" sz="2400" dirty="0" err="1"/>
              <a:t>investment</a:t>
            </a:r>
            <a:r>
              <a:rPr lang="de-DE" sz="2400" dirty="0"/>
              <a:t> and </a:t>
            </a:r>
            <a:r>
              <a:rPr lang="de-DE" sz="2400" dirty="0" err="1"/>
              <a:t>consumption</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increasing</a:t>
            </a:r>
            <a:r>
              <a:rPr lang="de-DE" sz="2400" dirty="0"/>
              <a:t> </a:t>
            </a:r>
            <a:r>
              <a:rPr lang="de-DE" sz="2400" dirty="0" err="1"/>
              <a:t>production</a:t>
            </a:r>
            <a:endParaRPr lang="de-DE" sz="24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50E90FC8-B48F-0CAF-646E-8B1BB19180A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60586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substitution</a:t>
            </a:r>
            <a:r>
              <a:rPr lang="de-DE" sz="3200" dirty="0"/>
              <a:t> </a:t>
            </a:r>
            <a:r>
              <a:rPr lang="de-DE" sz="3200" dirty="0" err="1"/>
              <a:t>effect</a:t>
            </a:r>
            <a:endParaRPr lang="de-DE" sz="2903" b="1" dirty="0"/>
          </a:p>
        </p:txBody>
      </p:sp>
      <p:sp>
        <p:nvSpPr>
          <p:cNvPr id="3" name="Rechteck 2"/>
          <p:cNvSpPr/>
          <p:nvPr/>
        </p:nvSpPr>
        <p:spPr>
          <a:xfrm>
            <a:off x="560512" y="952096"/>
            <a:ext cx="8856984" cy="5228675"/>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a:t>Rate </a:t>
            </a:r>
            <a:r>
              <a:rPr lang="de-DE" sz="2400" dirty="0" err="1"/>
              <a:t>of</a:t>
            </a:r>
            <a:r>
              <a:rPr lang="de-DE" sz="2400" dirty="0"/>
              <a:t> </a:t>
            </a:r>
            <a:r>
              <a:rPr lang="de-DE" sz="2400" dirty="0" err="1"/>
              <a:t>return</a:t>
            </a:r>
            <a:r>
              <a:rPr lang="de-DE" sz="2400" dirty="0"/>
              <a:t> </a:t>
            </a:r>
            <a:r>
              <a:rPr lang="de-DE" sz="2400" dirty="0" err="1"/>
              <a:t>of</a:t>
            </a:r>
            <a:r>
              <a:rPr lang="de-DE" sz="2400" dirty="0"/>
              <a:t> </a:t>
            </a:r>
            <a:r>
              <a:rPr lang="de-DE" sz="2400" dirty="0" err="1"/>
              <a:t>bonds</a:t>
            </a:r>
            <a:r>
              <a:rPr lang="de-DE" sz="2400" dirty="0"/>
              <a:t> </a:t>
            </a:r>
            <a:r>
              <a:rPr lang="de-DE" sz="2400" dirty="0" err="1"/>
              <a:t>are</a:t>
            </a:r>
            <a:r>
              <a:rPr lang="de-DE" sz="2400" dirty="0"/>
              <a:t> </a:t>
            </a:r>
            <a:r>
              <a:rPr lang="de-DE" sz="2400" dirty="0" err="1"/>
              <a:t>falling</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a:t>Stock </a:t>
            </a:r>
            <a:r>
              <a:rPr lang="de-DE" sz="2400" dirty="0" err="1"/>
              <a:t>market</a:t>
            </a:r>
            <a:r>
              <a:rPr lang="de-DE" sz="2400" dirty="0"/>
              <a:t> </a:t>
            </a:r>
            <a:r>
              <a:rPr lang="de-DE" sz="2400" dirty="0" err="1"/>
              <a:t>prices</a:t>
            </a:r>
            <a:r>
              <a:rPr lang="de-DE" sz="2400" dirty="0"/>
              <a:t> </a:t>
            </a:r>
            <a:r>
              <a:rPr lang="de-DE" sz="2400" dirty="0" err="1"/>
              <a:t>increase</a:t>
            </a:r>
            <a:r>
              <a:rPr lang="de-DE" sz="2400" dirty="0"/>
              <a:t> </a:t>
            </a:r>
            <a:r>
              <a:rPr lang="de-DE" sz="2400" dirty="0" err="1"/>
              <a:t>until</a:t>
            </a:r>
            <a:r>
              <a:rPr lang="de-DE" sz="2400" dirty="0"/>
              <a:t> stock </a:t>
            </a:r>
            <a:r>
              <a:rPr lang="de-DE" sz="2400" dirty="0" err="1"/>
              <a:t>market</a:t>
            </a:r>
            <a:r>
              <a:rPr lang="de-DE" sz="2400" dirty="0"/>
              <a:t> </a:t>
            </a:r>
            <a:r>
              <a:rPr lang="de-DE" sz="2400" dirty="0" err="1"/>
              <a:t>yield</a:t>
            </a:r>
            <a:r>
              <a:rPr lang="de-DE" sz="2400" dirty="0"/>
              <a:t> </a:t>
            </a:r>
            <a:r>
              <a:rPr lang="de-DE" sz="2400" dirty="0" err="1"/>
              <a:t>adjust</a:t>
            </a:r>
            <a:r>
              <a:rPr lang="de-DE" sz="2400" dirty="0"/>
              <a:t> </a:t>
            </a:r>
            <a:r>
              <a:rPr lang="de-DE" sz="2400" dirty="0" err="1"/>
              <a:t>to</a:t>
            </a:r>
            <a:r>
              <a:rPr lang="de-DE" sz="2400" dirty="0"/>
              <a:t> </a:t>
            </a:r>
            <a:r>
              <a:rPr lang="de-DE" sz="2400" dirty="0" err="1"/>
              <a:t>bond</a:t>
            </a:r>
            <a:r>
              <a:rPr lang="de-DE" sz="2400" dirty="0"/>
              <a:t> </a:t>
            </a:r>
            <a:r>
              <a:rPr lang="de-DE" sz="2400" dirty="0" err="1"/>
              <a:t>markets</a:t>
            </a:r>
            <a:r>
              <a:rPr lang="de-DE" sz="2400" dirty="0"/>
              <a:t> rate </a:t>
            </a:r>
            <a:r>
              <a:rPr lang="de-DE" sz="2400" dirty="0" err="1"/>
              <a:t>of</a:t>
            </a:r>
            <a:r>
              <a:rPr lang="de-DE" sz="2400" dirty="0"/>
              <a:t> </a:t>
            </a:r>
            <a:r>
              <a:rPr lang="de-DE" sz="2400" dirty="0" err="1"/>
              <a:t>return</a:t>
            </a:r>
            <a:r>
              <a:rPr lang="de-DE" sz="2400" dirty="0"/>
              <a:t> </a:t>
            </a:r>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a:t>Income </a:t>
            </a:r>
            <a:r>
              <a:rPr lang="de-DE" sz="2400" dirty="0" err="1"/>
              <a:t>of</a:t>
            </a:r>
            <a:r>
              <a:rPr lang="de-DE" sz="2400" dirty="0"/>
              <a:t> stock </a:t>
            </a:r>
            <a:r>
              <a:rPr lang="de-DE" sz="2400" dirty="0" err="1"/>
              <a:t>owners</a:t>
            </a:r>
            <a:r>
              <a:rPr lang="de-DE" sz="2400" dirty="0"/>
              <a:t> </a:t>
            </a:r>
            <a:r>
              <a:rPr lang="de-DE" sz="2400" dirty="0" err="1"/>
              <a:t>increases</a:t>
            </a:r>
            <a:r>
              <a:rPr lang="de-DE" sz="2400" dirty="0"/>
              <a:t>, </a:t>
            </a:r>
            <a:r>
              <a:rPr lang="de-DE" sz="2400" dirty="0" err="1"/>
              <a:t>which</a:t>
            </a:r>
            <a:r>
              <a:rPr lang="de-DE" sz="2400" dirty="0"/>
              <a:t> </a:t>
            </a:r>
            <a:r>
              <a:rPr lang="de-DE" sz="2400" dirty="0" err="1"/>
              <a:t>increases</a:t>
            </a:r>
            <a:r>
              <a:rPr lang="de-DE" sz="2400" dirty="0"/>
              <a:t> </a:t>
            </a:r>
            <a:r>
              <a:rPr lang="de-DE" sz="2400" dirty="0" err="1"/>
              <a:t>demand</a:t>
            </a:r>
            <a:r>
              <a:rPr lang="de-DE" sz="2400" dirty="0"/>
              <a:t>  </a:t>
            </a:r>
            <a:r>
              <a:rPr lang="de-DE" sz="2400" dirty="0" err="1"/>
              <a:t>of</a:t>
            </a:r>
            <a:r>
              <a:rPr lang="de-DE" sz="2400" dirty="0"/>
              <a:t> </a:t>
            </a:r>
            <a:r>
              <a:rPr lang="de-DE" sz="2400" dirty="0" err="1"/>
              <a:t>investment</a:t>
            </a:r>
            <a:r>
              <a:rPr lang="de-DE" sz="2400" dirty="0"/>
              <a:t> and </a:t>
            </a:r>
            <a:r>
              <a:rPr lang="de-DE" sz="2400" dirty="0" err="1"/>
              <a:t>consumption</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increasing</a:t>
            </a:r>
            <a:r>
              <a:rPr lang="de-DE" sz="2400" dirty="0"/>
              <a:t> </a:t>
            </a:r>
            <a:r>
              <a:rPr lang="de-DE" sz="2400" dirty="0" err="1"/>
              <a:t>production</a:t>
            </a:r>
            <a:endParaRPr lang="de-DE" sz="24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FFA1BA8E-D522-EA14-63A8-FACEE0BE9C1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83866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income</a:t>
            </a:r>
            <a:r>
              <a:rPr lang="de-DE" sz="3200" dirty="0"/>
              <a:t> </a:t>
            </a:r>
            <a:r>
              <a:rPr lang="de-DE" sz="3200" dirty="0" err="1"/>
              <a:t>effect</a:t>
            </a:r>
            <a:endParaRPr lang="de-DE" sz="2903" b="1" dirty="0"/>
          </a:p>
        </p:txBody>
      </p:sp>
      <p:sp>
        <p:nvSpPr>
          <p:cNvPr id="3" name="Rechteck 2"/>
          <p:cNvSpPr/>
          <p:nvPr/>
        </p:nvSpPr>
        <p:spPr>
          <a:xfrm>
            <a:off x="0" y="731921"/>
            <a:ext cx="8990520" cy="6001643"/>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credit</a:t>
            </a:r>
            <a:r>
              <a:rPr lang="de-DE" sz="2400" dirty="0"/>
              <a:t> </a:t>
            </a:r>
            <a:r>
              <a:rPr lang="de-DE" sz="2400" dirty="0" err="1"/>
              <a:t>interest</a:t>
            </a:r>
            <a:r>
              <a:rPr lang="de-DE" sz="2400" dirty="0"/>
              <a:t> </a:t>
            </a:r>
            <a:r>
              <a:rPr lang="de-DE" sz="2400" dirty="0" err="1"/>
              <a:t>rates</a:t>
            </a:r>
            <a:r>
              <a:rPr lang="de-DE" sz="2400" dirty="0"/>
              <a:t> </a:t>
            </a:r>
            <a:r>
              <a:rPr lang="de-DE" sz="2400" dirty="0" err="1"/>
              <a:t>decrease</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income</a:t>
            </a:r>
            <a:r>
              <a:rPr lang="de-DE" sz="2400" dirty="0"/>
              <a:t> </a:t>
            </a:r>
            <a:r>
              <a:rPr lang="de-DE" sz="2400" dirty="0" err="1"/>
              <a:t>redistribution</a:t>
            </a:r>
            <a:r>
              <a:rPr lang="de-DE" sz="2400" dirty="0"/>
              <a:t> </a:t>
            </a:r>
            <a:r>
              <a:rPr lang="de-DE" sz="2400" dirty="0" err="1"/>
              <a:t>between</a:t>
            </a:r>
            <a:r>
              <a:rPr lang="de-DE" sz="2400" dirty="0"/>
              <a:t> </a:t>
            </a:r>
            <a:r>
              <a:rPr lang="de-DE" sz="2400" dirty="0" err="1"/>
              <a:t>creditors</a:t>
            </a:r>
            <a:r>
              <a:rPr lang="de-DE" sz="2400" dirty="0"/>
              <a:t> and </a:t>
            </a:r>
            <a:r>
              <a:rPr lang="de-DE" sz="2400" dirty="0" err="1"/>
              <a:t>debtors</a:t>
            </a:r>
            <a:endParaRPr lang="de-DE" sz="2400" dirty="0"/>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Debtors</a:t>
            </a:r>
            <a:r>
              <a:rPr lang="de-DE" sz="2400" dirty="0"/>
              <a:t> </a:t>
            </a:r>
            <a:r>
              <a:rPr lang="de-DE" sz="2400" dirty="0" err="1"/>
              <a:t>becomes</a:t>
            </a:r>
            <a:r>
              <a:rPr lang="de-DE" sz="2400" dirty="0"/>
              <a:t> </a:t>
            </a:r>
            <a:r>
              <a:rPr lang="de-DE" sz="2400" dirty="0" err="1"/>
              <a:t>relatively</a:t>
            </a:r>
            <a:r>
              <a:rPr lang="de-DE" sz="2400" dirty="0"/>
              <a:t> </a:t>
            </a:r>
            <a:r>
              <a:rPr lang="de-DE" sz="2400" dirty="0" err="1"/>
              <a:t>richer</a:t>
            </a:r>
            <a:r>
              <a:rPr lang="de-DE" sz="2400" dirty="0"/>
              <a:t> and </a:t>
            </a:r>
            <a:r>
              <a:rPr lang="de-DE" sz="2400" dirty="0" err="1"/>
              <a:t>increase</a:t>
            </a:r>
            <a:r>
              <a:rPr lang="de-DE" sz="2400" dirty="0"/>
              <a:t> </a:t>
            </a:r>
            <a:r>
              <a:rPr lang="de-DE" sz="2400" dirty="0" err="1"/>
              <a:t>demand</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Since</a:t>
            </a:r>
            <a:r>
              <a:rPr lang="de-DE" sz="2400" dirty="0"/>
              <a:t> </a:t>
            </a:r>
            <a:r>
              <a:rPr lang="de-DE" sz="2400" dirty="0" err="1"/>
              <a:t>debtors</a:t>
            </a:r>
            <a:r>
              <a:rPr lang="de-DE" sz="2400" dirty="0"/>
              <a:t> </a:t>
            </a:r>
            <a:r>
              <a:rPr lang="de-DE" sz="2400" dirty="0" err="1"/>
              <a:t>are</a:t>
            </a:r>
            <a:r>
              <a:rPr lang="de-DE" sz="2400" dirty="0"/>
              <a:t> in </a:t>
            </a:r>
            <a:r>
              <a:rPr lang="de-DE" sz="2400" dirty="0" err="1"/>
              <a:t>general</a:t>
            </a:r>
            <a:r>
              <a:rPr lang="de-DE" sz="2400" dirty="0"/>
              <a:t> </a:t>
            </a:r>
            <a:r>
              <a:rPr lang="de-DE" sz="2400" dirty="0" err="1"/>
              <a:t>the</a:t>
            </a:r>
            <a:r>
              <a:rPr lang="de-DE" sz="2400" dirty="0"/>
              <a:t> </a:t>
            </a:r>
            <a:r>
              <a:rPr lang="de-DE" sz="2400" dirty="0" err="1"/>
              <a:t>poorer</a:t>
            </a:r>
            <a:r>
              <a:rPr lang="de-DE" sz="2400" dirty="0"/>
              <a:t> </a:t>
            </a:r>
            <a:r>
              <a:rPr lang="de-DE" sz="2400" dirty="0" err="1"/>
              <a:t>people</a:t>
            </a:r>
            <a:r>
              <a:rPr lang="de-DE" sz="2400" dirty="0"/>
              <a:t> in a </a:t>
            </a:r>
            <a:r>
              <a:rPr lang="de-DE" sz="2400" dirty="0" err="1"/>
              <a:t>society</a:t>
            </a:r>
            <a:r>
              <a:rPr lang="de-DE" sz="2400" dirty="0"/>
              <a:t> and </a:t>
            </a:r>
            <a:r>
              <a:rPr lang="de-DE" sz="2400" dirty="0" err="1"/>
              <a:t>poorer</a:t>
            </a:r>
            <a:r>
              <a:rPr lang="de-DE" sz="2400" dirty="0"/>
              <a:t> </a:t>
            </a:r>
            <a:r>
              <a:rPr lang="de-DE" sz="2400" dirty="0" err="1"/>
              <a:t>people</a:t>
            </a:r>
            <a:r>
              <a:rPr lang="de-DE" sz="2400" dirty="0"/>
              <a:t> </a:t>
            </a:r>
            <a:r>
              <a:rPr lang="de-DE" sz="2400" dirty="0" err="1"/>
              <a:t>consume</a:t>
            </a:r>
            <a:r>
              <a:rPr lang="de-DE" sz="2400" dirty="0"/>
              <a:t> </a:t>
            </a:r>
            <a:r>
              <a:rPr lang="de-DE" sz="2400" dirty="0" err="1"/>
              <a:t>relatively</a:t>
            </a:r>
            <a:r>
              <a:rPr lang="de-DE" sz="2400" dirty="0"/>
              <a:t> </a:t>
            </a:r>
            <a:r>
              <a:rPr lang="de-DE" sz="2400" dirty="0" err="1"/>
              <a:t>more</a:t>
            </a:r>
            <a:r>
              <a:rPr lang="de-DE" sz="2400" dirty="0"/>
              <a:t> </a:t>
            </a:r>
            <a:r>
              <a:rPr lang="de-DE" sz="2400"/>
              <a:t>(keynesian </a:t>
            </a:r>
            <a:r>
              <a:rPr lang="de-DE" sz="2400" dirty="0" err="1"/>
              <a:t>consumption</a:t>
            </a:r>
            <a:r>
              <a:rPr lang="de-DE" sz="2400" dirty="0"/>
              <a:t> </a:t>
            </a:r>
            <a:r>
              <a:rPr lang="de-DE" sz="2400" dirty="0" err="1"/>
              <a:t>hypothesis</a:t>
            </a:r>
            <a:r>
              <a:rPr lang="de-DE" sz="2400" dirty="0"/>
              <a:t>), </a:t>
            </a:r>
            <a:r>
              <a:rPr lang="de-DE" sz="2400" dirty="0" err="1"/>
              <a:t>the</a:t>
            </a:r>
            <a:r>
              <a:rPr lang="de-DE" sz="2400" dirty="0"/>
              <a:t> </a:t>
            </a:r>
            <a:r>
              <a:rPr lang="de-DE" sz="2400" dirty="0" err="1"/>
              <a:t>increase</a:t>
            </a:r>
            <a:r>
              <a:rPr lang="de-DE" sz="2400" dirty="0"/>
              <a:t> </a:t>
            </a:r>
            <a:r>
              <a:rPr lang="de-DE" sz="2400" dirty="0" err="1"/>
              <a:t>of</a:t>
            </a:r>
            <a:r>
              <a:rPr lang="de-DE" sz="2400" dirty="0"/>
              <a:t> </a:t>
            </a:r>
            <a:r>
              <a:rPr lang="de-DE" sz="2400" dirty="0" err="1"/>
              <a:t>demand</a:t>
            </a:r>
            <a:r>
              <a:rPr lang="de-DE" sz="2400" dirty="0"/>
              <a:t> </a:t>
            </a:r>
            <a:r>
              <a:rPr lang="de-DE" sz="2400" dirty="0" err="1"/>
              <a:t>by</a:t>
            </a:r>
            <a:r>
              <a:rPr lang="de-DE" sz="2400" dirty="0"/>
              <a:t> </a:t>
            </a:r>
            <a:r>
              <a:rPr lang="de-DE" sz="2400" dirty="0" err="1"/>
              <a:t>the</a:t>
            </a:r>
            <a:r>
              <a:rPr lang="de-DE" sz="2400" dirty="0"/>
              <a:t> </a:t>
            </a:r>
            <a:r>
              <a:rPr lang="de-DE" sz="2400" dirty="0" err="1"/>
              <a:t>poor</a:t>
            </a:r>
            <a:r>
              <a:rPr lang="de-DE" sz="2400" dirty="0"/>
              <a:t> </a:t>
            </a:r>
            <a:r>
              <a:rPr lang="de-DE" sz="2400" dirty="0" err="1"/>
              <a:t>outperforms</a:t>
            </a:r>
            <a:r>
              <a:rPr lang="de-DE" sz="2400" dirty="0"/>
              <a:t> </a:t>
            </a:r>
            <a:r>
              <a:rPr lang="de-DE" sz="2400" dirty="0" err="1"/>
              <a:t>the</a:t>
            </a:r>
            <a:r>
              <a:rPr lang="de-DE" sz="2400" dirty="0"/>
              <a:t> </a:t>
            </a:r>
            <a:r>
              <a:rPr lang="de-DE" sz="2400" dirty="0" err="1"/>
              <a:t>decrease</a:t>
            </a:r>
            <a:r>
              <a:rPr lang="de-DE" sz="2400" dirty="0"/>
              <a:t> </a:t>
            </a:r>
            <a:r>
              <a:rPr lang="de-DE" sz="2400" dirty="0" err="1"/>
              <a:t>of</a:t>
            </a:r>
            <a:r>
              <a:rPr lang="de-DE" sz="2400" dirty="0"/>
              <a:t> </a:t>
            </a:r>
            <a:r>
              <a:rPr lang="de-DE" sz="2400" dirty="0" err="1"/>
              <a:t>demand</a:t>
            </a:r>
            <a:r>
              <a:rPr lang="de-DE" sz="2400" dirty="0"/>
              <a:t> </a:t>
            </a:r>
            <a:r>
              <a:rPr lang="de-DE" sz="2400" dirty="0" err="1"/>
              <a:t>by</a:t>
            </a:r>
            <a:r>
              <a:rPr lang="de-DE" sz="2400" dirty="0"/>
              <a:t> </a:t>
            </a:r>
            <a:r>
              <a:rPr lang="de-DE" sz="2400" dirty="0" err="1"/>
              <a:t>the</a:t>
            </a:r>
            <a:r>
              <a:rPr lang="de-DE" sz="2400" dirty="0"/>
              <a:t> </a:t>
            </a:r>
            <a:r>
              <a:rPr lang="de-DE" sz="2400" dirty="0" err="1"/>
              <a:t>rich</a:t>
            </a:r>
            <a:endParaRPr lang="de-DE" sz="2400" dirty="0"/>
          </a:p>
          <a:p>
            <a:pPr marL="2628900" lvl="5" indent="-342900">
              <a:buFont typeface="Wingdings" panose="05000000000000000000" pitchFamily="2" charset="2"/>
              <a:buChar char="Ø"/>
            </a:pPr>
            <a:endParaRPr lang="de-DE" sz="2400" dirty="0"/>
          </a:p>
          <a:p>
            <a:pPr marL="2628900" lvl="5"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production</a:t>
            </a:r>
            <a:endParaRPr lang="de-DE" sz="2400" dirty="0"/>
          </a:p>
        </p:txBody>
      </p:sp>
      <p:sp>
        <p:nvSpPr>
          <p:cNvPr id="2" name="Rechteck 1">
            <a:extLst>
              <a:ext uri="{FF2B5EF4-FFF2-40B4-BE49-F238E27FC236}">
                <a16:creationId xmlns:a16="http://schemas.microsoft.com/office/drawing/2014/main" id="{A3EFFCF9-6843-F6CB-663A-B4B4CEE6DE9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4885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wealth</a:t>
            </a:r>
            <a:r>
              <a:rPr lang="de-DE" sz="3200" dirty="0"/>
              <a:t> </a:t>
            </a:r>
            <a:r>
              <a:rPr lang="de-DE" sz="3200" dirty="0" err="1"/>
              <a:t>effect</a:t>
            </a:r>
            <a:endParaRPr lang="de-DE" sz="2903" b="1" dirty="0"/>
          </a:p>
        </p:txBody>
      </p:sp>
      <p:sp>
        <p:nvSpPr>
          <p:cNvPr id="3" name="Rechteck 2"/>
          <p:cNvSpPr/>
          <p:nvPr/>
        </p:nvSpPr>
        <p:spPr>
          <a:xfrm>
            <a:off x="1703512" y="1012254"/>
            <a:ext cx="8856984" cy="4524315"/>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substantially</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risk</a:t>
            </a:r>
            <a:r>
              <a:rPr lang="de-DE" sz="2400" dirty="0"/>
              <a:t> </a:t>
            </a:r>
            <a:r>
              <a:rPr lang="de-DE" sz="2400" dirty="0" err="1"/>
              <a:t>of</a:t>
            </a:r>
            <a:r>
              <a:rPr lang="de-DE" sz="2400" dirty="0"/>
              <a:t> </a:t>
            </a:r>
            <a:r>
              <a:rPr lang="de-DE" sz="2400" dirty="0" err="1"/>
              <a:t>illequidity</a:t>
            </a:r>
            <a:r>
              <a:rPr lang="de-DE" sz="2400" dirty="0"/>
              <a:t> </a:t>
            </a:r>
            <a:r>
              <a:rPr lang="de-DE" sz="2400" dirty="0" err="1"/>
              <a:t>taking</a:t>
            </a:r>
            <a:r>
              <a:rPr lang="de-DE" sz="2400" dirty="0"/>
              <a:t> </a:t>
            </a:r>
            <a:r>
              <a:rPr lang="de-DE" sz="2400" dirty="0" err="1"/>
              <a:t>credits</a:t>
            </a:r>
            <a:r>
              <a:rPr lang="de-DE" sz="2400" dirty="0"/>
              <a:t> </a:t>
            </a:r>
            <a:r>
              <a:rPr lang="de-DE" sz="2400" dirty="0" err="1"/>
              <a:t>decreases</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demand</a:t>
            </a:r>
            <a:r>
              <a:rPr lang="de-DE" sz="2400" dirty="0"/>
              <a:t> </a:t>
            </a:r>
            <a:r>
              <a:rPr lang="de-DE" sz="2400" dirty="0" err="1"/>
              <a:t>for</a:t>
            </a:r>
            <a:r>
              <a:rPr lang="de-DE" sz="2400" dirty="0"/>
              <a:t> durable </a:t>
            </a:r>
            <a:r>
              <a:rPr lang="de-DE" sz="2400" dirty="0" err="1"/>
              <a:t>consumption</a:t>
            </a:r>
            <a:r>
              <a:rPr lang="de-DE" sz="2400" dirty="0"/>
              <a:t> </a:t>
            </a:r>
            <a:r>
              <a:rPr lang="de-DE" sz="2400" dirty="0" err="1"/>
              <a:t>goods</a:t>
            </a:r>
            <a:endParaRPr lang="de-DE" sz="2400" dirty="0"/>
          </a:p>
          <a:p>
            <a:pPr marL="1714500" lvl="3"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Especially</a:t>
            </a:r>
            <a:r>
              <a:rPr lang="de-DE" sz="2400" dirty="0"/>
              <a:t> </a:t>
            </a:r>
            <a:r>
              <a:rPr lang="de-DE" sz="2400" dirty="0" err="1"/>
              <a:t>demand</a:t>
            </a:r>
            <a:r>
              <a:rPr lang="de-DE" sz="2400" dirty="0"/>
              <a:t> </a:t>
            </a:r>
            <a:r>
              <a:rPr lang="de-DE" sz="2400" dirty="0" err="1"/>
              <a:t>for</a:t>
            </a:r>
            <a:r>
              <a:rPr lang="de-DE" sz="2400" dirty="0"/>
              <a:t> real </a:t>
            </a:r>
            <a:r>
              <a:rPr lang="de-DE" sz="2400" dirty="0" err="1"/>
              <a:t>estate</a:t>
            </a:r>
            <a:r>
              <a:rPr lang="de-DE" sz="2400" dirty="0"/>
              <a:t> </a:t>
            </a:r>
            <a:r>
              <a:rPr lang="de-DE" sz="2400" dirty="0" err="1"/>
              <a:t>increases</a:t>
            </a:r>
            <a:endParaRPr lang="de-DE" sz="2400" dirty="0"/>
          </a:p>
          <a:p>
            <a:pPr marL="2171700" lvl="4"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production</a:t>
            </a:r>
            <a:endParaRPr lang="de-DE" sz="2400" dirty="0"/>
          </a:p>
          <a:p>
            <a:pPr marL="2171700" lvl="4" indent="-342900">
              <a:buFont typeface="Wingdings" panose="05000000000000000000" pitchFamily="2" charset="2"/>
              <a:buChar char="Ø"/>
            </a:pPr>
            <a:endParaRPr lang="de-DE" sz="2400" dirty="0"/>
          </a:p>
          <a:p>
            <a:pPr lvl="5"/>
            <a:endParaRPr lang="de-DE" sz="2400" dirty="0"/>
          </a:p>
        </p:txBody>
      </p:sp>
      <p:sp>
        <p:nvSpPr>
          <p:cNvPr id="2" name="Rechteck 1">
            <a:extLst>
              <a:ext uri="{FF2B5EF4-FFF2-40B4-BE49-F238E27FC236}">
                <a16:creationId xmlns:a16="http://schemas.microsoft.com/office/drawing/2014/main" id="{AF0B6D1A-714B-B1E5-B3E6-F1BD89D7BF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49158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endParaRPr lang="de-DE" sz="2903" b="1" dirty="0"/>
          </a:p>
        </p:txBody>
      </p:sp>
      <p:sp>
        <p:nvSpPr>
          <p:cNvPr id="3" name="Rechteck 2"/>
          <p:cNvSpPr/>
          <p:nvPr/>
        </p:nvSpPr>
        <p:spPr>
          <a:xfrm>
            <a:off x="509721" y="988189"/>
            <a:ext cx="8318228" cy="4154984"/>
          </a:xfrm>
          <a:prstGeom prst="rect">
            <a:avLst/>
          </a:prstGeom>
        </p:spPr>
        <p:txBody>
          <a:bodyPr wrap="square">
            <a:spAutoFit/>
          </a:bodyPr>
          <a:lstStyle/>
          <a:p>
            <a:pPr marL="342900" indent="-342900">
              <a:buFont typeface="Arial" panose="020B0604020202020204" pitchFamily="34" charset="0"/>
              <a:buChar char="•"/>
            </a:pPr>
            <a:r>
              <a:rPr lang="de-DE" sz="2400" dirty="0" err="1"/>
              <a:t>Decrease</a:t>
            </a:r>
            <a:r>
              <a:rPr lang="de-DE" sz="2400" dirty="0"/>
              <a:t> </a:t>
            </a:r>
            <a:r>
              <a:rPr lang="de-DE" sz="2400" dirty="0" err="1"/>
              <a:t>of</a:t>
            </a:r>
            <a:r>
              <a:rPr lang="de-DE" sz="2400" dirty="0"/>
              <a:t> nominal </a:t>
            </a:r>
            <a:r>
              <a:rPr lang="de-DE" sz="2400" dirty="0" err="1"/>
              <a:t>interest</a:t>
            </a:r>
            <a:r>
              <a:rPr lang="de-DE" sz="2400" dirty="0"/>
              <a:t> rate </a:t>
            </a:r>
            <a:r>
              <a:rPr lang="de-DE" sz="2400" dirty="0" err="1"/>
              <a:t>to</a:t>
            </a:r>
            <a:r>
              <a:rPr lang="de-DE" sz="2400" dirty="0"/>
              <a:t> i=0%</a:t>
            </a:r>
          </a:p>
          <a:p>
            <a:pPr marL="800100" lvl="1" indent="-342900">
              <a:buFont typeface="Wingdings" panose="05000000000000000000" pitchFamily="2" charset="2"/>
              <a:buChar char="Ø"/>
            </a:pPr>
            <a:endParaRPr lang="de-DE" sz="2400" dirty="0"/>
          </a:p>
          <a:p>
            <a:pPr marL="800100" lvl="1" indent="-342900">
              <a:buFont typeface="Wingdings" panose="05000000000000000000" pitchFamily="2" charset="2"/>
              <a:buChar char="Ø"/>
            </a:pPr>
            <a:r>
              <a:rPr lang="de-DE" sz="2400" dirty="0" err="1"/>
              <a:t>households</a:t>
            </a:r>
            <a:r>
              <a:rPr lang="de-DE" sz="2400" dirty="0"/>
              <a:t> </a:t>
            </a:r>
            <a:r>
              <a:rPr lang="de-DE" sz="2400" dirty="0" err="1"/>
              <a:t>become</a:t>
            </a:r>
            <a:r>
              <a:rPr lang="de-DE" sz="2400" dirty="0"/>
              <a:t> </a:t>
            </a:r>
            <a:r>
              <a:rPr lang="de-DE" sz="2400" dirty="0" err="1"/>
              <a:t>almost</a:t>
            </a:r>
            <a:r>
              <a:rPr lang="de-DE" sz="2400" dirty="0"/>
              <a:t> indifferent </a:t>
            </a:r>
            <a:r>
              <a:rPr lang="de-DE" sz="2400" dirty="0" err="1"/>
              <a:t>between</a:t>
            </a:r>
            <a:r>
              <a:rPr lang="de-DE" sz="2400" dirty="0"/>
              <a:t> </a:t>
            </a:r>
            <a:r>
              <a:rPr lang="de-DE" sz="2400" dirty="0" err="1"/>
              <a:t>holding</a:t>
            </a:r>
            <a:r>
              <a:rPr lang="de-DE" sz="2400" dirty="0"/>
              <a:t> </a:t>
            </a:r>
            <a:r>
              <a:rPr lang="de-DE" sz="2400" dirty="0" err="1"/>
              <a:t>money</a:t>
            </a:r>
            <a:r>
              <a:rPr lang="de-DE" sz="2400" dirty="0"/>
              <a:t> and </a:t>
            </a:r>
            <a:r>
              <a:rPr lang="de-DE" sz="2400" dirty="0" err="1"/>
              <a:t>holding</a:t>
            </a:r>
            <a:r>
              <a:rPr lang="de-DE" sz="2400" dirty="0"/>
              <a:t> </a:t>
            </a:r>
            <a:r>
              <a:rPr lang="de-DE" sz="2400" dirty="0" err="1"/>
              <a:t>bonds</a:t>
            </a:r>
            <a:r>
              <a:rPr lang="de-DE" sz="2400" dirty="0"/>
              <a:t>, </a:t>
            </a:r>
            <a:r>
              <a:rPr lang="de-DE" sz="2400" dirty="0" err="1"/>
              <a:t>as</a:t>
            </a:r>
            <a:r>
              <a:rPr lang="de-DE" sz="2400" dirty="0"/>
              <a:t> </a:t>
            </a:r>
            <a:r>
              <a:rPr lang="de-DE" sz="2400" dirty="0" err="1"/>
              <a:t>soon</a:t>
            </a:r>
            <a:r>
              <a:rPr lang="de-DE" sz="2400" dirty="0"/>
              <a:t> </a:t>
            </a:r>
            <a:r>
              <a:rPr lang="de-DE" sz="2400" dirty="0" err="1"/>
              <a:t>as</a:t>
            </a:r>
            <a:r>
              <a:rPr lang="de-DE" sz="2400" dirty="0"/>
              <a:t> </a:t>
            </a:r>
            <a:r>
              <a:rPr lang="de-DE" sz="2400" dirty="0" err="1"/>
              <a:t>they</a:t>
            </a:r>
            <a:r>
              <a:rPr lang="de-DE" sz="2400" dirty="0"/>
              <a:t> hold </a:t>
            </a:r>
            <a:r>
              <a:rPr lang="de-DE" sz="2400" dirty="0" err="1"/>
              <a:t>enough</a:t>
            </a:r>
            <a:r>
              <a:rPr lang="de-DE" sz="2400" dirty="0"/>
              <a:t> </a:t>
            </a:r>
            <a:r>
              <a:rPr lang="de-DE" sz="2400" dirty="0" err="1"/>
              <a:t>money</a:t>
            </a:r>
            <a:r>
              <a:rPr lang="de-DE" sz="2400" dirty="0"/>
              <a:t> </a:t>
            </a:r>
            <a:r>
              <a:rPr lang="de-DE" sz="2400" dirty="0" err="1"/>
              <a:t>for</a:t>
            </a:r>
            <a:r>
              <a:rPr lang="de-DE" sz="2400" dirty="0"/>
              <a:t> </a:t>
            </a:r>
            <a:r>
              <a:rPr lang="de-DE" sz="2400" dirty="0" err="1"/>
              <a:t>transactions</a:t>
            </a:r>
            <a:endParaRPr lang="de-DE" sz="2400" dirty="0"/>
          </a:p>
          <a:p>
            <a:pPr marL="1257300" lvl="2" indent="-342900">
              <a:buFont typeface="Wingdings" panose="05000000000000000000" pitchFamily="2" charset="2"/>
              <a:buChar char="Ø"/>
            </a:pPr>
            <a:endParaRPr lang="en-US" sz="2400" dirty="0"/>
          </a:p>
          <a:p>
            <a:pPr marL="1257300" lvl="2" indent="-342900">
              <a:buFont typeface="Wingdings" panose="05000000000000000000" pitchFamily="2" charset="2"/>
              <a:buChar char="Ø"/>
            </a:pPr>
            <a:r>
              <a:rPr lang="en-US" sz="2400" dirty="0"/>
              <a:t>The demand for money becomes </a:t>
            </a:r>
            <a:r>
              <a:rPr lang="en-US" sz="2400" b="1" dirty="0"/>
              <a:t>highly interest rate elastic</a:t>
            </a:r>
          </a:p>
          <a:p>
            <a:pPr marL="1714500" lvl="3" indent="-342900">
              <a:buFont typeface="Wingdings" panose="05000000000000000000" pitchFamily="2" charset="2"/>
              <a:buChar char="Ø"/>
            </a:pPr>
            <a:endParaRPr lang="en-US" sz="2400" dirty="0"/>
          </a:p>
          <a:p>
            <a:pPr marL="1714500" lvl="3" indent="-342900">
              <a:buFont typeface="Wingdings" panose="05000000000000000000" pitchFamily="2" charset="2"/>
              <a:buChar char="Ø"/>
            </a:pPr>
            <a:r>
              <a:rPr lang="en-US" sz="2400" dirty="0"/>
              <a:t>Further increase of money supply will not have any effect on nominal interest rates anymore</a:t>
            </a:r>
            <a:endParaRPr lang="de-DE" sz="2177" dirty="0"/>
          </a:p>
        </p:txBody>
      </p:sp>
      <p:sp>
        <p:nvSpPr>
          <p:cNvPr id="2" name="Rechteck 1">
            <a:extLst>
              <a:ext uri="{FF2B5EF4-FFF2-40B4-BE49-F238E27FC236}">
                <a16:creationId xmlns:a16="http://schemas.microsoft.com/office/drawing/2014/main" id="{9C97B60D-6314-BC56-921C-B16ED6AF3B7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38824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
            <a:ext cx="7597213" cy="505326"/>
          </a:xfrm>
          <a:prstGeom prst="rect">
            <a:avLst/>
          </a:prstGeom>
          <a:noFill/>
          <a:ln>
            <a:noFill/>
          </a:ln>
        </p:spPr>
        <p:txBody>
          <a:bodyPr lIns="81638" tIns="40819" rIns="81638" bIns="40819" anchor="ctr" anchorCtr="1"/>
          <a:lstStyle/>
          <a:p>
            <a:r>
              <a:rPr lang="de-DE" sz="2200" b="1"/>
              <a:t>Liquidity trap</a:t>
            </a:r>
            <a:endParaRPr lang="de-DE" sz="2200" b="1" dirty="0"/>
          </a:p>
        </p:txBody>
      </p:sp>
      <p:cxnSp>
        <p:nvCxnSpPr>
          <p:cNvPr id="11" name="Straight Arrow Connector 7">
            <a:extLst>
              <a:ext uri="{FF2B5EF4-FFF2-40B4-BE49-F238E27FC236}">
                <a16:creationId xmlns:a16="http://schemas.microsoft.com/office/drawing/2014/main" id="{E27B6495-4EE9-49E0-B036-B3CD6F2D6332}"/>
              </a:ext>
            </a:extLst>
          </p:cNvPr>
          <p:cNvCxnSpPr/>
          <p:nvPr/>
        </p:nvCxnSpPr>
        <p:spPr>
          <a:xfrm>
            <a:off x="1921425" y="3600920"/>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9">
            <a:extLst>
              <a:ext uri="{FF2B5EF4-FFF2-40B4-BE49-F238E27FC236}">
                <a16:creationId xmlns:a16="http://schemas.microsoft.com/office/drawing/2014/main" id="{350D4188-F959-451D-A492-51CD5F808DC4}"/>
              </a:ext>
            </a:extLst>
          </p:cNvPr>
          <p:cNvSpPr txBox="1"/>
          <p:nvPr/>
        </p:nvSpPr>
        <p:spPr>
          <a:xfrm>
            <a:off x="3965027" y="3611987"/>
            <a:ext cx="229421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Quantity of real money</a:t>
            </a:r>
          </a:p>
        </p:txBody>
      </p:sp>
      <p:cxnSp>
        <p:nvCxnSpPr>
          <p:cNvPr id="13" name="Straight Arrow Connector 6">
            <a:extLst>
              <a:ext uri="{FF2B5EF4-FFF2-40B4-BE49-F238E27FC236}">
                <a16:creationId xmlns:a16="http://schemas.microsoft.com/office/drawing/2014/main" id="{73B6BB11-4A6C-473F-80E4-DE09E0C95070}"/>
              </a:ext>
            </a:extLst>
          </p:cNvPr>
          <p:cNvCxnSpPr/>
          <p:nvPr/>
        </p:nvCxnSpPr>
        <p:spPr>
          <a:xfrm flipV="1">
            <a:off x="1921699" y="518094"/>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7">
            <a:extLst>
              <a:ext uri="{FF2B5EF4-FFF2-40B4-BE49-F238E27FC236}">
                <a16:creationId xmlns:a16="http://schemas.microsoft.com/office/drawing/2014/main" id="{48D9AA5B-C169-4A7E-AA53-7892B4F729FE}"/>
              </a:ext>
            </a:extLst>
          </p:cNvPr>
          <p:cNvCxnSpPr/>
          <p:nvPr/>
        </p:nvCxnSpPr>
        <p:spPr>
          <a:xfrm>
            <a:off x="6450386" y="3589119"/>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6">
            <a:extLst>
              <a:ext uri="{FF2B5EF4-FFF2-40B4-BE49-F238E27FC236}">
                <a16:creationId xmlns:a16="http://schemas.microsoft.com/office/drawing/2014/main" id="{D94E5702-2D4D-491C-817D-D09FE70E21C2}"/>
              </a:ext>
            </a:extLst>
          </p:cNvPr>
          <p:cNvCxnSpPr/>
          <p:nvPr/>
        </p:nvCxnSpPr>
        <p:spPr>
          <a:xfrm flipV="1">
            <a:off x="6450386" y="475583"/>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44">
            <a:extLst>
              <a:ext uri="{FF2B5EF4-FFF2-40B4-BE49-F238E27FC236}">
                <a16:creationId xmlns:a16="http://schemas.microsoft.com/office/drawing/2014/main" id="{0737DB2A-5F27-4F64-A6B6-C5A0C720C6F9}"/>
              </a:ext>
            </a:extLst>
          </p:cNvPr>
          <p:cNvSpPr txBox="1"/>
          <p:nvPr/>
        </p:nvSpPr>
        <p:spPr>
          <a:xfrm>
            <a:off x="1523776" y="584516"/>
            <a:ext cx="242374" cy="343620"/>
          </a:xfrm>
          <a:prstGeom prst="rect">
            <a:avLst/>
          </a:prstGeom>
          <a:noFill/>
        </p:spPr>
        <p:txBody>
          <a:bodyPr wrap="none" rtlCol="0">
            <a:spAutoFit/>
          </a:bodyPr>
          <a:lstStyle/>
          <a:p>
            <a:r>
              <a:rPr lang="en-US" sz="1633" i="1" dirty="0" err="1"/>
              <a:t>i</a:t>
            </a:r>
            <a:endParaRPr lang="en-US" sz="1633" i="1" dirty="0"/>
          </a:p>
        </p:txBody>
      </p:sp>
      <p:sp>
        <p:nvSpPr>
          <p:cNvPr id="17" name="TextBox 44">
            <a:extLst>
              <a:ext uri="{FF2B5EF4-FFF2-40B4-BE49-F238E27FC236}">
                <a16:creationId xmlns:a16="http://schemas.microsoft.com/office/drawing/2014/main" id="{0C9268CF-F4E4-432A-9D53-01B092E92E43}"/>
              </a:ext>
            </a:extLst>
          </p:cNvPr>
          <p:cNvSpPr txBox="1"/>
          <p:nvPr/>
        </p:nvSpPr>
        <p:spPr>
          <a:xfrm>
            <a:off x="6113129" y="541234"/>
            <a:ext cx="242374" cy="343620"/>
          </a:xfrm>
          <a:prstGeom prst="rect">
            <a:avLst/>
          </a:prstGeom>
          <a:noFill/>
        </p:spPr>
        <p:txBody>
          <a:bodyPr wrap="none" rtlCol="0">
            <a:spAutoFit/>
          </a:bodyPr>
          <a:lstStyle/>
          <a:p>
            <a:r>
              <a:rPr lang="en-US" sz="1633" i="1" dirty="0" err="1"/>
              <a:t>i</a:t>
            </a:r>
            <a:endParaRPr lang="en-US" sz="1633" i="1" dirty="0"/>
          </a:p>
        </p:txBody>
      </p:sp>
      <p:sp>
        <p:nvSpPr>
          <p:cNvPr id="29" name="Freihandform: Form 28">
            <a:extLst>
              <a:ext uri="{FF2B5EF4-FFF2-40B4-BE49-F238E27FC236}">
                <a16:creationId xmlns:a16="http://schemas.microsoft.com/office/drawing/2014/main" id="{65D0B089-D2A2-4397-A54D-03551B09AE33}"/>
              </a:ext>
            </a:extLst>
          </p:cNvPr>
          <p:cNvSpPr/>
          <p:nvPr/>
        </p:nvSpPr>
        <p:spPr>
          <a:xfrm>
            <a:off x="1991545" y="907631"/>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reihandform: Form 29">
            <a:extLst>
              <a:ext uri="{FF2B5EF4-FFF2-40B4-BE49-F238E27FC236}">
                <a16:creationId xmlns:a16="http://schemas.microsoft.com/office/drawing/2014/main" id="{6C441EA9-4820-4F27-9D35-BE6DDE869E2B}"/>
              </a:ext>
            </a:extLst>
          </p:cNvPr>
          <p:cNvSpPr/>
          <p:nvPr/>
        </p:nvSpPr>
        <p:spPr>
          <a:xfrm>
            <a:off x="2855641" y="907631"/>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Freihandform: Form 30">
            <a:extLst>
              <a:ext uri="{FF2B5EF4-FFF2-40B4-BE49-F238E27FC236}">
                <a16:creationId xmlns:a16="http://schemas.microsoft.com/office/drawing/2014/main" id="{D79D64AF-E792-4EB8-A0A5-79C27705D828}"/>
              </a:ext>
            </a:extLst>
          </p:cNvPr>
          <p:cNvSpPr/>
          <p:nvPr/>
        </p:nvSpPr>
        <p:spPr>
          <a:xfrm>
            <a:off x="3553550" y="890862"/>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3" name="Gerader Verbinder 32">
            <a:extLst>
              <a:ext uri="{FF2B5EF4-FFF2-40B4-BE49-F238E27FC236}">
                <a16:creationId xmlns:a16="http://schemas.microsoft.com/office/drawing/2014/main" id="{0339533E-669B-490D-8333-2CE5BACE871C}"/>
              </a:ext>
            </a:extLst>
          </p:cNvPr>
          <p:cNvCxnSpPr>
            <a:cxnSpLocks/>
          </p:cNvCxnSpPr>
          <p:nvPr/>
        </p:nvCxnSpPr>
        <p:spPr>
          <a:xfrm flipV="1">
            <a:off x="3647728" y="763615"/>
            <a:ext cx="0" cy="283730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41">
            <a:extLst>
              <a:ext uri="{FF2B5EF4-FFF2-40B4-BE49-F238E27FC236}">
                <a16:creationId xmlns:a16="http://schemas.microsoft.com/office/drawing/2014/main" id="{BF598AA0-85F8-48DD-BBA7-EDC71AE89E5F}"/>
              </a:ext>
            </a:extLst>
          </p:cNvPr>
          <p:cNvCxnSpPr>
            <a:cxnSpLocks/>
          </p:cNvCxnSpPr>
          <p:nvPr/>
        </p:nvCxnSpPr>
        <p:spPr>
          <a:xfrm flipH="1">
            <a:off x="3636452" y="2022634"/>
            <a:ext cx="5339868" cy="368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AA20C9E4-93E1-4FA0-9DF4-FAF68E7D79D9}"/>
              </a:ext>
            </a:extLst>
          </p:cNvPr>
          <p:cNvCxnSpPr>
            <a:cxnSpLocks/>
          </p:cNvCxnSpPr>
          <p:nvPr/>
        </p:nvCxnSpPr>
        <p:spPr>
          <a:xfrm flipH="1">
            <a:off x="3659010" y="3427910"/>
            <a:ext cx="4597231"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11">
            <a:extLst>
              <a:ext uri="{FF2B5EF4-FFF2-40B4-BE49-F238E27FC236}">
                <a16:creationId xmlns:a16="http://schemas.microsoft.com/office/drawing/2014/main" id="{53096082-FAF1-4537-9847-A8078150BB45}"/>
              </a:ext>
            </a:extLst>
          </p:cNvPr>
          <p:cNvCxnSpPr>
            <a:cxnSpLocks/>
          </p:cNvCxnSpPr>
          <p:nvPr/>
        </p:nvCxnSpPr>
        <p:spPr>
          <a:xfrm flipV="1">
            <a:off x="8256240" y="3426897"/>
            <a:ext cx="0" cy="16179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11">
            <a:extLst>
              <a:ext uri="{FF2B5EF4-FFF2-40B4-BE49-F238E27FC236}">
                <a16:creationId xmlns:a16="http://schemas.microsoft.com/office/drawing/2014/main" id="{8D693833-31AA-4CAB-9017-3E0F431DBA6B}"/>
              </a:ext>
            </a:extLst>
          </p:cNvPr>
          <p:cNvCxnSpPr>
            <a:cxnSpLocks/>
          </p:cNvCxnSpPr>
          <p:nvPr/>
        </p:nvCxnSpPr>
        <p:spPr>
          <a:xfrm flipV="1">
            <a:off x="8976320" y="2022633"/>
            <a:ext cx="0" cy="1566062"/>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9">
            <a:extLst>
              <a:ext uri="{FF2B5EF4-FFF2-40B4-BE49-F238E27FC236}">
                <a16:creationId xmlns:a16="http://schemas.microsoft.com/office/drawing/2014/main" id="{A0CB4234-52A2-46DC-B9E7-D2926F2EC39E}"/>
              </a:ext>
            </a:extLst>
          </p:cNvPr>
          <p:cNvSpPr txBox="1"/>
          <p:nvPr/>
        </p:nvSpPr>
        <p:spPr>
          <a:xfrm>
            <a:off x="10108238" y="3603582"/>
            <a:ext cx="32412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Y</a:t>
            </a:r>
          </a:p>
        </p:txBody>
      </p:sp>
      <p:sp>
        <p:nvSpPr>
          <p:cNvPr id="44" name="Freihandform: Form 43">
            <a:extLst>
              <a:ext uri="{FF2B5EF4-FFF2-40B4-BE49-F238E27FC236}">
                <a16:creationId xmlns:a16="http://schemas.microsoft.com/office/drawing/2014/main" id="{AE576F5F-9DC6-438B-9DFF-A4D651962EC1}"/>
              </a:ext>
            </a:extLst>
          </p:cNvPr>
          <p:cNvSpPr/>
          <p:nvPr/>
        </p:nvSpPr>
        <p:spPr>
          <a:xfrm flipH="1">
            <a:off x="6528048" y="907631"/>
            <a:ext cx="2512438"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49" name="TextBox 23">
                <a:extLst>
                  <a:ext uri="{FF2B5EF4-FFF2-40B4-BE49-F238E27FC236}">
                    <a16:creationId xmlns:a16="http://schemas.microsoft.com/office/drawing/2014/main" id="{F3186A65-E5EF-4516-AF65-FF4C51DA8B40}"/>
                  </a:ext>
                </a:extLst>
              </p:cNvPr>
              <p:cNvSpPr txBox="1"/>
              <p:nvPr/>
            </p:nvSpPr>
            <p:spPr>
              <a:xfrm>
                <a:off x="1758727" y="785365"/>
                <a:ext cx="1045080" cy="343620"/>
              </a:xfrm>
              <a:prstGeom prst="rect">
                <a:avLst/>
              </a:prstGeom>
              <a:noFill/>
            </p:spPr>
            <p:txBody>
              <a:bodyPr wrap="square" rtlCol="0">
                <a:spAutoFit/>
              </a:bodyPr>
              <a:lstStyle/>
              <a:p>
                <a:pPr/>
                <a14:m>
                  <m:oMathPara xmlns:m="http://schemas.openxmlformats.org/officeDocument/2006/math">
                    <m:o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0</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49" name="TextBox 23">
                <a:extLst>
                  <a:ext uri="{FF2B5EF4-FFF2-40B4-BE49-F238E27FC236}">
                    <a16:creationId xmlns:a16="http://schemas.microsoft.com/office/drawing/2014/main" id="{F3186A65-E5EF-4516-AF65-FF4C51DA8B40}"/>
                  </a:ext>
                </a:extLst>
              </p:cNvPr>
              <p:cNvSpPr txBox="1">
                <a:spLocks noRot="1" noChangeAspect="1" noMove="1" noResize="1" noEditPoints="1" noAdjustHandles="1" noChangeArrowheads="1" noChangeShapeType="1" noTextEdit="1"/>
              </p:cNvSpPr>
              <p:nvPr/>
            </p:nvSpPr>
            <p:spPr>
              <a:xfrm>
                <a:off x="1758727" y="785365"/>
                <a:ext cx="1045080" cy="343620"/>
              </a:xfrm>
              <a:prstGeom prst="rect">
                <a:avLst/>
              </a:prstGeom>
              <a:blipFill>
                <a:blip r:embed="rId3"/>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0" name="TextBox 23">
                <a:extLst>
                  <a:ext uri="{FF2B5EF4-FFF2-40B4-BE49-F238E27FC236}">
                    <a16:creationId xmlns:a16="http://schemas.microsoft.com/office/drawing/2014/main" id="{B4AA3335-B931-428E-84F0-8B4962F3C00A}"/>
                  </a:ext>
                </a:extLst>
              </p:cNvPr>
              <p:cNvSpPr txBox="1"/>
              <p:nvPr/>
            </p:nvSpPr>
            <p:spPr>
              <a:xfrm>
                <a:off x="2793188" y="949702"/>
                <a:ext cx="1045080" cy="343620"/>
              </a:xfrm>
              <a:prstGeom prst="rect">
                <a:avLst/>
              </a:prstGeom>
              <a:noFill/>
            </p:spPr>
            <p:txBody>
              <a:bodyPr wrap="square" rtlCol="0">
                <a:spAutoFit/>
              </a:bodyPr>
              <a:lstStyle/>
              <a:p>
                <a:pPr/>
                <a14:m>
                  <m:oMathPara xmlns:m="http://schemas.openxmlformats.org/officeDocument/2006/math">
                    <m:o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2</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50" name="TextBox 23">
                <a:extLst>
                  <a:ext uri="{FF2B5EF4-FFF2-40B4-BE49-F238E27FC236}">
                    <a16:creationId xmlns:a16="http://schemas.microsoft.com/office/drawing/2014/main" id="{B4AA3335-B931-428E-84F0-8B4962F3C00A}"/>
                  </a:ext>
                </a:extLst>
              </p:cNvPr>
              <p:cNvSpPr txBox="1">
                <a:spLocks noRot="1" noChangeAspect="1" noMove="1" noResize="1" noEditPoints="1" noAdjustHandles="1" noChangeArrowheads="1" noChangeShapeType="1" noTextEdit="1"/>
              </p:cNvSpPr>
              <p:nvPr/>
            </p:nvSpPr>
            <p:spPr>
              <a:xfrm>
                <a:off x="2793188" y="949702"/>
                <a:ext cx="1045080" cy="343620"/>
              </a:xfrm>
              <a:prstGeom prst="rect">
                <a:avLst/>
              </a:prstGeom>
              <a:blipFill>
                <a:blip r:embed="rId4"/>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1" name="TextBox 23">
                <a:extLst>
                  <a:ext uri="{FF2B5EF4-FFF2-40B4-BE49-F238E27FC236}">
                    <a16:creationId xmlns:a16="http://schemas.microsoft.com/office/drawing/2014/main" id="{B25B1788-5079-4CC1-A559-C45273D07297}"/>
                  </a:ext>
                </a:extLst>
              </p:cNvPr>
              <p:cNvSpPr txBox="1"/>
              <p:nvPr/>
            </p:nvSpPr>
            <p:spPr>
              <a:xfrm>
                <a:off x="2391850" y="601331"/>
                <a:ext cx="1045080" cy="343620"/>
              </a:xfrm>
              <a:prstGeom prst="rect">
                <a:avLst/>
              </a:prstGeom>
              <a:noFill/>
            </p:spPr>
            <p:txBody>
              <a:bodyPr wrap="square" rtlCol="0">
                <a:spAutoFit/>
              </a:bodyPr>
              <a:lstStyle/>
              <a:p>
                <a:pPr/>
                <a14:m>
                  <m:oMathPara xmlns:m="http://schemas.openxmlformats.org/officeDocument/2006/math">
                    <m:o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1</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51" name="TextBox 23">
                <a:extLst>
                  <a:ext uri="{FF2B5EF4-FFF2-40B4-BE49-F238E27FC236}">
                    <a16:creationId xmlns:a16="http://schemas.microsoft.com/office/drawing/2014/main" id="{B25B1788-5079-4CC1-A559-C45273D07297}"/>
                  </a:ext>
                </a:extLst>
              </p:cNvPr>
              <p:cNvSpPr txBox="1">
                <a:spLocks noRot="1" noChangeAspect="1" noMove="1" noResize="1" noEditPoints="1" noAdjustHandles="1" noChangeArrowheads="1" noChangeShapeType="1" noTextEdit="1"/>
              </p:cNvSpPr>
              <p:nvPr/>
            </p:nvSpPr>
            <p:spPr>
              <a:xfrm>
                <a:off x="2391850" y="601331"/>
                <a:ext cx="1045080" cy="343620"/>
              </a:xfrm>
              <a:prstGeom prst="rect">
                <a:avLst/>
              </a:prstGeom>
              <a:blipFill>
                <a:blip r:embed="rId5"/>
                <a:stretch>
                  <a:fillRect b="-16071"/>
                </a:stretch>
              </a:blipFill>
            </p:spPr>
            <p:txBody>
              <a:bodyPr/>
              <a:lstStyle/>
              <a:p>
                <a:r>
                  <a:rPr lang="de-DE">
                    <a:noFill/>
                  </a:rPr>
                  <a:t> </a:t>
                </a:r>
              </a:p>
            </p:txBody>
          </p:sp>
        </mc:Fallback>
      </mc:AlternateContent>
      <p:sp>
        <p:nvSpPr>
          <p:cNvPr id="52" name="Textfeld 51">
            <a:extLst>
              <a:ext uri="{FF2B5EF4-FFF2-40B4-BE49-F238E27FC236}">
                <a16:creationId xmlns:a16="http://schemas.microsoft.com/office/drawing/2014/main" id="{B90723D6-897F-4A17-9920-4A4E46904877}"/>
              </a:ext>
            </a:extLst>
          </p:cNvPr>
          <p:cNvSpPr txBox="1"/>
          <p:nvPr/>
        </p:nvSpPr>
        <p:spPr>
          <a:xfrm>
            <a:off x="7289845" y="3563760"/>
            <a:ext cx="508461" cy="343620"/>
          </a:xfrm>
          <a:prstGeom prst="rect">
            <a:avLst/>
          </a:prstGeom>
          <a:noFill/>
        </p:spPr>
        <p:txBody>
          <a:bodyPr wrap="square" rtlCol="0">
            <a:spAutoFit/>
          </a:bodyPr>
          <a:lstStyle/>
          <a:p>
            <a:r>
              <a:rPr lang="de-DE" sz="1633" dirty="0"/>
              <a:t>Y</a:t>
            </a:r>
            <a:r>
              <a:rPr lang="de-DE" sz="1633" baseline="-25000" dirty="0"/>
              <a:t>0</a:t>
            </a:r>
          </a:p>
        </p:txBody>
      </p:sp>
      <p:sp>
        <p:nvSpPr>
          <p:cNvPr id="53" name="Textfeld 52">
            <a:extLst>
              <a:ext uri="{FF2B5EF4-FFF2-40B4-BE49-F238E27FC236}">
                <a16:creationId xmlns:a16="http://schemas.microsoft.com/office/drawing/2014/main" id="{66EC70AB-100E-4019-88B9-F7F9FBA679ED}"/>
              </a:ext>
            </a:extLst>
          </p:cNvPr>
          <p:cNvSpPr txBox="1"/>
          <p:nvPr/>
        </p:nvSpPr>
        <p:spPr>
          <a:xfrm>
            <a:off x="8103512" y="3588346"/>
            <a:ext cx="405880" cy="343620"/>
          </a:xfrm>
          <a:prstGeom prst="rect">
            <a:avLst/>
          </a:prstGeom>
          <a:noFill/>
        </p:spPr>
        <p:txBody>
          <a:bodyPr wrap="none" rtlCol="0">
            <a:spAutoFit/>
          </a:bodyPr>
          <a:lstStyle/>
          <a:p>
            <a:r>
              <a:rPr lang="de-DE" sz="1633" dirty="0"/>
              <a:t>Y</a:t>
            </a:r>
            <a:r>
              <a:rPr lang="de-DE" sz="1633" baseline="-25000" dirty="0"/>
              <a:t>1</a:t>
            </a:r>
          </a:p>
        </p:txBody>
      </p:sp>
      <p:sp>
        <p:nvSpPr>
          <p:cNvPr id="54" name="Textfeld 53">
            <a:extLst>
              <a:ext uri="{FF2B5EF4-FFF2-40B4-BE49-F238E27FC236}">
                <a16:creationId xmlns:a16="http://schemas.microsoft.com/office/drawing/2014/main" id="{7DDD8E25-C735-4963-B198-3BBF45BD77F2}"/>
              </a:ext>
            </a:extLst>
          </p:cNvPr>
          <p:cNvSpPr txBox="1"/>
          <p:nvPr/>
        </p:nvSpPr>
        <p:spPr>
          <a:xfrm>
            <a:off x="8902708" y="3600918"/>
            <a:ext cx="542533" cy="343620"/>
          </a:xfrm>
          <a:prstGeom prst="rect">
            <a:avLst/>
          </a:prstGeom>
          <a:noFill/>
        </p:spPr>
        <p:txBody>
          <a:bodyPr wrap="square" rtlCol="0">
            <a:spAutoFit/>
          </a:bodyPr>
          <a:lstStyle/>
          <a:p>
            <a:r>
              <a:rPr lang="de-DE" sz="1633" dirty="0"/>
              <a:t>Y</a:t>
            </a:r>
            <a:r>
              <a:rPr lang="de-DE" sz="1633" baseline="-25000" dirty="0"/>
              <a:t>2</a:t>
            </a:r>
          </a:p>
        </p:txBody>
      </p:sp>
      <p:sp>
        <p:nvSpPr>
          <p:cNvPr id="55" name="Textfeld 54">
            <a:extLst>
              <a:ext uri="{FF2B5EF4-FFF2-40B4-BE49-F238E27FC236}">
                <a16:creationId xmlns:a16="http://schemas.microsoft.com/office/drawing/2014/main" id="{D31283D0-C193-4F56-814C-11742FB7A1D2}"/>
              </a:ext>
            </a:extLst>
          </p:cNvPr>
          <p:cNvSpPr txBox="1"/>
          <p:nvPr/>
        </p:nvSpPr>
        <p:spPr>
          <a:xfrm>
            <a:off x="4445994" y="449191"/>
            <a:ext cx="1156086" cy="343620"/>
          </a:xfrm>
          <a:prstGeom prst="rect">
            <a:avLst/>
          </a:prstGeom>
          <a:noFill/>
        </p:spPr>
        <p:txBody>
          <a:bodyPr wrap="none" rtlCol="0">
            <a:spAutoFit/>
          </a:bodyPr>
          <a:lstStyle/>
          <a:p>
            <a:r>
              <a:rPr lang="de-DE" sz="1633" dirty="0"/>
              <a:t>Y</a:t>
            </a:r>
            <a:r>
              <a:rPr lang="de-DE" sz="1633" baseline="-25000" dirty="0"/>
              <a:t>0 </a:t>
            </a:r>
            <a:r>
              <a:rPr lang="de-DE" sz="1633" dirty="0"/>
              <a:t>&lt;Y</a:t>
            </a:r>
            <a:r>
              <a:rPr lang="de-DE" sz="1633" baseline="-25000" dirty="0"/>
              <a:t>1 </a:t>
            </a:r>
            <a:r>
              <a:rPr lang="de-DE" sz="1633" dirty="0"/>
              <a:t>&lt;Y</a:t>
            </a:r>
            <a:r>
              <a:rPr lang="de-DE" sz="1633" baseline="-25000" dirty="0"/>
              <a:t>2</a:t>
            </a:r>
          </a:p>
        </p:txBody>
      </p:sp>
      <p:sp>
        <p:nvSpPr>
          <p:cNvPr id="56" name="Textfeld 55">
            <a:extLst>
              <a:ext uri="{FF2B5EF4-FFF2-40B4-BE49-F238E27FC236}">
                <a16:creationId xmlns:a16="http://schemas.microsoft.com/office/drawing/2014/main" id="{05BB6582-E84E-450E-B053-B04AE18E2AF5}"/>
              </a:ext>
            </a:extLst>
          </p:cNvPr>
          <p:cNvSpPr txBox="1"/>
          <p:nvPr/>
        </p:nvSpPr>
        <p:spPr>
          <a:xfrm>
            <a:off x="6700798" y="2144815"/>
            <a:ext cx="778418" cy="923330"/>
          </a:xfrm>
          <a:prstGeom prst="rect">
            <a:avLst/>
          </a:prstGeom>
          <a:noFill/>
        </p:spPr>
        <p:txBody>
          <a:bodyPr wrap="none" rtlCol="0">
            <a:spAutoFit/>
          </a:bodyPr>
          <a:lstStyle/>
          <a:p>
            <a:r>
              <a:rPr lang="de-DE" dirty="0" err="1"/>
              <a:t>highly</a:t>
            </a:r>
            <a:endParaRPr lang="de-DE" dirty="0"/>
          </a:p>
          <a:p>
            <a:r>
              <a:rPr lang="de-DE" dirty="0" err="1"/>
              <a:t>elastic</a:t>
            </a:r>
            <a:endParaRPr lang="de-DE" dirty="0"/>
          </a:p>
          <a:p>
            <a:r>
              <a:rPr lang="de-DE" dirty="0" err="1"/>
              <a:t>range</a:t>
            </a:r>
            <a:endParaRPr lang="de-DE" dirty="0"/>
          </a:p>
        </p:txBody>
      </p:sp>
      <p:sp>
        <p:nvSpPr>
          <p:cNvPr id="57" name="Textfeld 56">
            <a:extLst>
              <a:ext uri="{FF2B5EF4-FFF2-40B4-BE49-F238E27FC236}">
                <a16:creationId xmlns:a16="http://schemas.microsoft.com/office/drawing/2014/main" id="{8A0108B3-4A0F-47AF-B07E-F69891C955F6}"/>
              </a:ext>
            </a:extLst>
          </p:cNvPr>
          <p:cNvSpPr txBox="1"/>
          <p:nvPr/>
        </p:nvSpPr>
        <p:spPr>
          <a:xfrm>
            <a:off x="9288502" y="1153339"/>
            <a:ext cx="953146" cy="646331"/>
          </a:xfrm>
          <a:prstGeom prst="rect">
            <a:avLst/>
          </a:prstGeom>
          <a:noFill/>
        </p:spPr>
        <p:txBody>
          <a:bodyPr wrap="none" rtlCol="0">
            <a:spAutoFit/>
          </a:bodyPr>
          <a:lstStyle/>
          <a:p>
            <a:r>
              <a:rPr lang="de-DE" dirty="0" err="1"/>
              <a:t>inelastic</a:t>
            </a:r>
            <a:endParaRPr lang="de-DE" dirty="0"/>
          </a:p>
          <a:p>
            <a:r>
              <a:rPr lang="de-DE" dirty="0" err="1"/>
              <a:t>range</a:t>
            </a:r>
            <a:endParaRPr lang="de-DE" dirty="0"/>
          </a:p>
        </p:txBody>
      </p:sp>
      <p:cxnSp>
        <p:nvCxnSpPr>
          <p:cNvPr id="59" name="Gerade Verbindung mit Pfeil 58">
            <a:extLst>
              <a:ext uri="{FF2B5EF4-FFF2-40B4-BE49-F238E27FC236}">
                <a16:creationId xmlns:a16="http://schemas.microsoft.com/office/drawing/2014/main" id="{CA77A3C8-55F6-4482-A368-5269AD47D00E}"/>
              </a:ext>
            </a:extLst>
          </p:cNvPr>
          <p:cNvCxnSpPr>
            <a:stCxn id="57" idx="1"/>
          </p:cNvCxnSpPr>
          <p:nvPr/>
        </p:nvCxnSpPr>
        <p:spPr>
          <a:xfrm flipH="1">
            <a:off x="9114936" y="1476504"/>
            <a:ext cx="173566" cy="223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Gerade Verbindung mit Pfeil 60">
            <a:extLst>
              <a:ext uri="{FF2B5EF4-FFF2-40B4-BE49-F238E27FC236}">
                <a16:creationId xmlns:a16="http://schemas.microsoft.com/office/drawing/2014/main" id="{E1B60AFF-DAC2-4BC1-94EA-88612B0CD547}"/>
              </a:ext>
            </a:extLst>
          </p:cNvPr>
          <p:cNvCxnSpPr>
            <a:cxnSpLocks/>
            <a:stCxn id="56" idx="2"/>
          </p:cNvCxnSpPr>
          <p:nvPr/>
        </p:nvCxnSpPr>
        <p:spPr>
          <a:xfrm>
            <a:off x="7090008" y="3068146"/>
            <a:ext cx="199837" cy="495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Rechteck 61">
            <a:extLst>
              <a:ext uri="{FF2B5EF4-FFF2-40B4-BE49-F238E27FC236}">
                <a16:creationId xmlns:a16="http://schemas.microsoft.com/office/drawing/2014/main" id="{C2E96775-43D6-4E21-86DA-23585981D964}"/>
              </a:ext>
            </a:extLst>
          </p:cNvPr>
          <p:cNvSpPr/>
          <p:nvPr/>
        </p:nvSpPr>
        <p:spPr>
          <a:xfrm>
            <a:off x="150666" y="4146917"/>
            <a:ext cx="8312342" cy="1938992"/>
          </a:xfrm>
          <a:prstGeom prst="rect">
            <a:avLst/>
          </a:prstGeom>
        </p:spPr>
        <p:txBody>
          <a:bodyPr wrap="square">
            <a:spAutoFit/>
          </a:bodyPr>
          <a:lstStyle/>
          <a:p>
            <a:pPr marL="285750" indent="-285750">
              <a:buFont typeface="Arial" panose="020B0604020202020204" pitchFamily="34" charset="0"/>
              <a:buChar char="•"/>
            </a:pPr>
            <a:r>
              <a:rPr lang="de-DE" sz="2000" dirty="0" err="1"/>
              <a:t>For</a:t>
            </a:r>
            <a:r>
              <a:rPr lang="de-DE" sz="2000" dirty="0"/>
              <a:t> </a:t>
            </a:r>
            <a:r>
              <a:rPr lang="de-DE" sz="2000" dirty="0" err="1"/>
              <a:t>low</a:t>
            </a:r>
            <a:r>
              <a:rPr lang="de-DE" sz="2000" dirty="0"/>
              <a:t> </a:t>
            </a:r>
            <a:r>
              <a:rPr lang="de-DE" sz="2000" dirty="0" err="1"/>
              <a:t>production</a:t>
            </a:r>
            <a:r>
              <a:rPr lang="de-DE" sz="2000" dirty="0"/>
              <a:t> LM </a:t>
            </a:r>
            <a:r>
              <a:rPr lang="de-DE" sz="2000" dirty="0" err="1"/>
              <a:t>is</a:t>
            </a:r>
            <a:r>
              <a:rPr lang="de-DE" sz="2000" dirty="0"/>
              <a:t> </a:t>
            </a:r>
            <a:r>
              <a:rPr lang="de-DE" sz="2000" dirty="0" err="1"/>
              <a:t>highly</a:t>
            </a:r>
            <a:r>
              <a:rPr lang="de-DE" sz="2000" dirty="0"/>
              <a:t> </a:t>
            </a:r>
            <a:r>
              <a:rPr lang="de-DE" sz="2000" dirty="0" err="1"/>
              <a:t>interest</a:t>
            </a:r>
            <a:r>
              <a:rPr lang="de-DE" sz="2000" dirty="0"/>
              <a:t> rate </a:t>
            </a:r>
            <a:r>
              <a:rPr lang="de-DE" sz="2000" dirty="0" err="1"/>
              <a:t>elastic</a:t>
            </a:r>
            <a:r>
              <a:rPr lang="de-DE" sz="2000" dirty="0"/>
              <a:t> </a:t>
            </a:r>
            <a:r>
              <a:rPr lang="de-DE" sz="2000" dirty="0" err="1"/>
              <a:t>with</a:t>
            </a:r>
            <a:r>
              <a:rPr lang="de-DE" sz="2000" dirty="0"/>
              <a:t> an nominal </a:t>
            </a:r>
            <a:r>
              <a:rPr lang="de-DE" sz="2000" dirty="0" err="1"/>
              <a:t>interest</a:t>
            </a:r>
            <a:r>
              <a:rPr lang="de-DE" sz="2000" dirty="0"/>
              <a:t> rate </a:t>
            </a:r>
            <a:r>
              <a:rPr lang="de-DE" sz="2000" dirty="0" err="1"/>
              <a:t>of</a:t>
            </a:r>
            <a:r>
              <a:rPr lang="de-DE" sz="2000" dirty="0"/>
              <a:t> </a:t>
            </a:r>
            <a:r>
              <a:rPr lang="de-DE" sz="2000" dirty="0" err="1"/>
              <a:t>zero</a:t>
            </a:r>
            <a:r>
              <a:rPr lang="de-DE" sz="2000" dirty="0"/>
              <a:t>. An </a:t>
            </a:r>
            <a:r>
              <a:rPr lang="de-DE" sz="2000" dirty="0" err="1"/>
              <a:t>increase</a:t>
            </a:r>
            <a:r>
              <a:rPr lang="de-DE" sz="2000" dirty="0"/>
              <a:t> in </a:t>
            </a:r>
            <a:r>
              <a:rPr lang="de-DE" sz="2000" dirty="0" err="1"/>
              <a:t>income</a:t>
            </a:r>
            <a:r>
              <a:rPr lang="de-DE" sz="2000" dirty="0"/>
              <a:t> </a:t>
            </a:r>
            <a:r>
              <a:rPr lang="de-DE" sz="2000" dirty="0" err="1"/>
              <a:t>does</a:t>
            </a:r>
            <a:r>
              <a:rPr lang="de-DE" sz="2000" dirty="0"/>
              <a:t> not </a:t>
            </a:r>
            <a:r>
              <a:rPr lang="de-DE" sz="2000" dirty="0" err="1"/>
              <a:t>imply</a:t>
            </a:r>
            <a:r>
              <a:rPr lang="de-DE" sz="2000" dirty="0"/>
              <a:t> an </a:t>
            </a:r>
            <a:r>
              <a:rPr lang="de-DE" sz="2000" dirty="0" err="1"/>
              <a:t>increase</a:t>
            </a:r>
            <a:r>
              <a:rPr lang="de-DE" sz="2000" dirty="0"/>
              <a:t> in </a:t>
            </a:r>
            <a:r>
              <a:rPr lang="de-DE" sz="2000" dirty="0" err="1"/>
              <a:t>interest</a:t>
            </a:r>
            <a:r>
              <a:rPr lang="de-DE" sz="2000" dirty="0"/>
              <a:t> </a:t>
            </a:r>
            <a:r>
              <a:rPr lang="de-DE" sz="2000" dirty="0" err="1"/>
              <a:t>rates</a:t>
            </a:r>
            <a:endParaRPr lang="de-DE" sz="2000" dirty="0"/>
          </a:p>
          <a:p>
            <a:pPr marL="285750" indent="-285750">
              <a:buFont typeface="Arial" panose="020B0604020202020204" pitchFamily="34" charset="0"/>
              <a:buChar char="•"/>
            </a:pPr>
            <a:endParaRPr lang="de-DE" sz="2000" dirty="0"/>
          </a:p>
          <a:p>
            <a:pPr marL="285750" indent="-285750">
              <a:buFont typeface="Arial" panose="020B0604020202020204" pitchFamily="34" charset="0"/>
              <a:buChar char="•"/>
            </a:pPr>
            <a:r>
              <a:rPr lang="de-DE" sz="2000" dirty="0" err="1"/>
              <a:t>For</a:t>
            </a:r>
            <a:r>
              <a:rPr lang="de-DE" sz="2000" dirty="0"/>
              <a:t> larger </a:t>
            </a:r>
            <a:r>
              <a:rPr lang="de-DE" sz="2000" dirty="0" err="1"/>
              <a:t>interest</a:t>
            </a:r>
            <a:r>
              <a:rPr lang="de-DE" sz="2000" dirty="0"/>
              <a:t> </a:t>
            </a:r>
            <a:r>
              <a:rPr lang="de-DE" sz="2000" dirty="0" err="1"/>
              <a:t>rates</a:t>
            </a:r>
            <a:r>
              <a:rPr lang="de-DE" sz="2000" dirty="0"/>
              <a:t> LM </a:t>
            </a:r>
            <a:r>
              <a:rPr lang="de-DE" sz="2000" dirty="0" err="1"/>
              <a:t>becomes</a:t>
            </a:r>
            <a:r>
              <a:rPr lang="de-DE" sz="2000" dirty="0"/>
              <a:t> </a:t>
            </a:r>
            <a:r>
              <a:rPr lang="de-DE" sz="2000" dirty="0" err="1"/>
              <a:t>increasing</a:t>
            </a:r>
            <a:r>
              <a:rPr lang="de-DE" sz="2000" dirty="0"/>
              <a:t> and </a:t>
            </a:r>
            <a:r>
              <a:rPr lang="de-DE" sz="2000" dirty="0" err="1"/>
              <a:t>interest</a:t>
            </a:r>
            <a:r>
              <a:rPr lang="de-DE" sz="2000" dirty="0"/>
              <a:t> rate sensitive. An </a:t>
            </a:r>
            <a:r>
              <a:rPr lang="de-DE" sz="2000" dirty="0" err="1"/>
              <a:t>increase</a:t>
            </a:r>
            <a:r>
              <a:rPr lang="de-DE" sz="2000" dirty="0"/>
              <a:t> in </a:t>
            </a:r>
            <a:r>
              <a:rPr lang="de-DE" sz="2000" dirty="0" err="1"/>
              <a:t>income</a:t>
            </a:r>
            <a:r>
              <a:rPr lang="de-DE" sz="2000" dirty="0"/>
              <a:t> </a:t>
            </a:r>
            <a:r>
              <a:rPr lang="de-DE" sz="2000" dirty="0" err="1"/>
              <a:t>implies</a:t>
            </a:r>
            <a:r>
              <a:rPr lang="de-DE" sz="2000" dirty="0"/>
              <a:t> an </a:t>
            </a:r>
            <a:r>
              <a:rPr lang="de-DE" sz="2000" dirty="0" err="1"/>
              <a:t>increase</a:t>
            </a:r>
            <a:r>
              <a:rPr lang="de-DE" sz="2000" dirty="0"/>
              <a:t> in </a:t>
            </a:r>
            <a:r>
              <a:rPr lang="de-DE" sz="2000" dirty="0" err="1"/>
              <a:t>interest</a:t>
            </a:r>
            <a:r>
              <a:rPr lang="de-DE" sz="2000" dirty="0"/>
              <a:t> </a:t>
            </a:r>
            <a:r>
              <a:rPr lang="de-DE" sz="2000" dirty="0" err="1"/>
              <a:t>rates</a:t>
            </a:r>
            <a:endParaRPr lang="de-DE" sz="2000" dirty="0"/>
          </a:p>
        </p:txBody>
      </p:sp>
      <p:sp>
        <p:nvSpPr>
          <p:cNvPr id="2" name="Rechteck 1">
            <a:extLst>
              <a:ext uri="{FF2B5EF4-FFF2-40B4-BE49-F238E27FC236}">
                <a16:creationId xmlns:a16="http://schemas.microsoft.com/office/drawing/2014/main" id="{9E6B2B3D-3372-7473-19BF-AB252B3BE5F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466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49" grpId="0"/>
      <p:bldP spid="50" grpId="0"/>
      <p:bldP spid="5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endParaRPr lang="de-DE" sz="2903" b="1" dirty="0"/>
          </a:p>
        </p:txBody>
      </p:sp>
      <p:cxnSp>
        <p:nvCxnSpPr>
          <p:cNvPr id="14" name="Straight Arrow Connector 7">
            <a:extLst>
              <a:ext uri="{FF2B5EF4-FFF2-40B4-BE49-F238E27FC236}">
                <a16:creationId xmlns:a16="http://schemas.microsoft.com/office/drawing/2014/main" id="{48D9AA5B-C169-4A7E-AA53-7892B4F729FE}"/>
              </a:ext>
            </a:extLst>
          </p:cNvPr>
          <p:cNvCxnSpPr/>
          <p:nvPr/>
        </p:nvCxnSpPr>
        <p:spPr>
          <a:xfrm>
            <a:off x="3768961" y="4094265"/>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6">
            <a:extLst>
              <a:ext uri="{FF2B5EF4-FFF2-40B4-BE49-F238E27FC236}">
                <a16:creationId xmlns:a16="http://schemas.microsoft.com/office/drawing/2014/main" id="{D94E5702-2D4D-491C-817D-D09FE70E21C2}"/>
              </a:ext>
            </a:extLst>
          </p:cNvPr>
          <p:cNvCxnSpPr/>
          <p:nvPr/>
        </p:nvCxnSpPr>
        <p:spPr>
          <a:xfrm flipV="1">
            <a:off x="3768961" y="980729"/>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44">
            <a:extLst>
              <a:ext uri="{FF2B5EF4-FFF2-40B4-BE49-F238E27FC236}">
                <a16:creationId xmlns:a16="http://schemas.microsoft.com/office/drawing/2014/main" id="{0C9268CF-F4E4-432A-9D53-01B092E92E43}"/>
              </a:ext>
            </a:extLst>
          </p:cNvPr>
          <p:cNvSpPr txBox="1"/>
          <p:nvPr/>
        </p:nvSpPr>
        <p:spPr>
          <a:xfrm>
            <a:off x="3431704" y="1046380"/>
            <a:ext cx="242374" cy="343620"/>
          </a:xfrm>
          <a:prstGeom prst="rect">
            <a:avLst/>
          </a:prstGeom>
          <a:noFill/>
        </p:spPr>
        <p:txBody>
          <a:bodyPr wrap="none" rtlCol="0">
            <a:spAutoFit/>
          </a:bodyPr>
          <a:lstStyle/>
          <a:p>
            <a:r>
              <a:rPr lang="en-US" sz="1633" i="1" dirty="0" err="1"/>
              <a:t>i</a:t>
            </a:r>
            <a:endParaRPr lang="en-US" sz="1633" i="1" dirty="0"/>
          </a:p>
        </p:txBody>
      </p:sp>
      <p:cxnSp>
        <p:nvCxnSpPr>
          <p:cNvPr id="38" name="Straight Connector 11">
            <a:extLst>
              <a:ext uri="{FF2B5EF4-FFF2-40B4-BE49-F238E27FC236}">
                <a16:creationId xmlns:a16="http://schemas.microsoft.com/office/drawing/2014/main" id="{8D693833-31AA-4CAB-9017-3E0F431DBA6B}"/>
              </a:ext>
            </a:extLst>
          </p:cNvPr>
          <p:cNvCxnSpPr>
            <a:cxnSpLocks/>
          </p:cNvCxnSpPr>
          <p:nvPr/>
        </p:nvCxnSpPr>
        <p:spPr>
          <a:xfrm flipV="1">
            <a:off x="5662344" y="3932042"/>
            <a:ext cx="0" cy="17099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9">
            <a:extLst>
              <a:ext uri="{FF2B5EF4-FFF2-40B4-BE49-F238E27FC236}">
                <a16:creationId xmlns:a16="http://schemas.microsoft.com/office/drawing/2014/main" id="{A0CB4234-52A2-46DC-B9E7-D2926F2EC39E}"/>
              </a:ext>
            </a:extLst>
          </p:cNvPr>
          <p:cNvSpPr txBox="1"/>
          <p:nvPr/>
        </p:nvSpPr>
        <p:spPr>
          <a:xfrm>
            <a:off x="7426813" y="4108728"/>
            <a:ext cx="32412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Y</a:t>
            </a:r>
          </a:p>
        </p:txBody>
      </p:sp>
      <p:sp>
        <p:nvSpPr>
          <p:cNvPr id="44" name="Freihandform: Form 43">
            <a:extLst>
              <a:ext uri="{FF2B5EF4-FFF2-40B4-BE49-F238E27FC236}">
                <a16:creationId xmlns:a16="http://schemas.microsoft.com/office/drawing/2014/main" id="{AE576F5F-9DC6-438B-9DFF-A4D651962EC1}"/>
              </a:ext>
            </a:extLst>
          </p:cNvPr>
          <p:cNvSpPr/>
          <p:nvPr/>
        </p:nvSpPr>
        <p:spPr>
          <a:xfrm flipH="1">
            <a:off x="3846623" y="1412777"/>
            <a:ext cx="2512438"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Textfeld 51">
            <a:extLst>
              <a:ext uri="{FF2B5EF4-FFF2-40B4-BE49-F238E27FC236}">
                <a16:creationId xmlns:a16="http://schemas.microsoft.com/office/drawing/2014/main" id="{B90723D6-897F-4A17-9920-4A4E46904877}"/>
              </a:ext>
            </a:extLst>
          </p:cNvPr>
          <p:cNvSpPr txBox="1"/>
          <p:nvPr/>
        </p:nvSpPr>
        <p:spPr>
          <a:xfrm>
            <a:off x="5447947" y="4077072"/>
            <a:ext cx="522772" cy="253916"/>
          </a:xfrm>
          <a:prstGeom prst="rect">
            <a:avLst/>
          </a:prstGeom>
          <a:noFill/>
        </p:spPr>
        <p:txBody>
          <a:bodyPr wrap="square" rtlCol="0">
            <a:spAutoFit/>
          </a:bodyPr>
          <a:lstStyle/>
          <a:p>
            <a:r>
              <a:rPr lang="de-DE" sz="1050" dirty="0"/>
              <a:t>Y</a:t>
            </a:r>
            <a:r>
              <a:rPr lang="de-DE" sz="1050" baseline="-25000" dirty="0"/>
              <a:t>0</a:t>
            </a:r>
          </a:p>
        </p:txBody>
      </p:sp>
      <p:sp>
        <p:nvSpPr>
          <p:cNvPr id="53" name="Textfeld 52">
            <a:extLst>
              <a:ext uri="{FF2B5EF4-FFF2-40B4-BE49-F238E27FC236}">
                <a16:creationId xmlns:a16="http://schemas.microsoft.com/office/drawing/2014/main" id="{66EC70AB-100E-4019-88B9-F7F9FBA679ED}"/>
              </a:ext>
            </a:extLst>
          </p:cNvPr>
          <p:cNvSpPr txBox="1"/>
          <p:nvPr/>
        </p:nvSpPr>
        <p:spPr>
          <a:xfrm>
            <a:off x="5588324" y="4080197"/>
            <a:ext cx="327334" cy="253916"/>
          </a:xfrm>
          <a:prstGeom prst="rect">
            <a:avLst/>
          </a:prstGeom>
          <a:noFill/>
        </p:spPr>
        <p:txBody>
          <a:bodyPr wrap="none" rtlCol="0">
            <a:spAutoFit/>
          </a:bodyPr>
          <a:lstStyle/>
          <a:p>
            <a:r>
              <a:rPr lang="de-DE" sz="1050" dirty="0"/>
              <a:t>Y</a:t>
            </a:r>
            <a:r>
              <a:rPr lang="de-DE" sz="1050" baseline="-25000" dirty="0"/>
              <a:t>1</a:t>
            </a:r>
          </a:p>
        </p:txBody>
      </p:sp>
      <p:sp>
        <p:nvSpPr>
          <p:cNvPr id="54" name="Textfeld 53">
            <a:extLst>
              <a:ext uri="{FF2B5EF4-FFF2-40B4-BE49-F238E27FC236}">
                <a16:creationId xmlns:a16="http://schemas.microsoft.com/office/drawing/2014/main" id="{7DDD8E25-C735-4963-B198-3BBF45BD77F2}"/>
              </a:ext>
            </a:extLst>
          </p:cNvPr>
          <p:cNvSpPr txBox="1"/>
          <p:nvPr/>
        </p:nvSpPr>
        <p:spPr>
          <a:xfrm>
            <a:off x="5704696" y="4077072"/>
            <a:ext cx="365952" cy="253916"/>
          </a:xfrm>
          <a:prstGeom prst="rect">
            <a:avLst/>
          </a:prstGeom>
          <a:noFill/>
        </p:spPr>
        <p:txBody>
          <a:bodyPr wrap="square" rtlCol="0">
            <a:spAutoFit/>
          </a:bodyPr>
          <a:lstStyle/>
          <a:p>
            <a:r>
              <a:rPr lang="de-DE" sz="1050" dirty="0"/>
              <a:t>Y</a:t>
            </a:r>
            <a:r>
              <a:rPr lang="de-DE" sz="1050" baseline="-25000" dirty="0"/>
              <a:t>2</a:t>
            </a:r>
          </a:p>
        </p:txBody>
      </p:sp>
      <p:sp>
        <p:nvSpPr>
          <p:cNvPr id="55" name="Textfeld 54">
            <a:extLst>
              <a:ext uri="{FF2B5EF4-FFF2-40B4-BE49-F238E27FC236}">
                <a16:creationId xmlns:a16="http://schemas.microsoft.com/office/drawing/2014/main" id="{D31283D0-C193-4F56-814C-11742FB7A1D2}"/>
              </a:ext>
            </a:extLst>
          </p:cNvPr>
          <p:cNvSpPr txBox="1"/>
          <p:nvPr/>
        </p:nvSpPr>
        <p:spPr>
          <a:xfrm>
            <a:off x="5086710" y="1555121"/>
            <a:ext cx="1261884" cy="343620"/>
          </a:xfrm>
          <a:prstGeom prst="rect">
            <a:avLst/>
          </a:prstGeom>
          <a:noFill/>
        </p:spPr>
        <p:txBody>
          <a:bodyPr wrap="none" rtlCol="0">
            <a:spAutoFit/>
          </a:bodyPr>
          <a:lstStyle/>
          <a:p>
            <a:r>
              <a:rPr lang="de-DE" sz="1633" dirty="0"/>
              <a:t>M</a:t>
            </a:r>
            <a:r>
              <a:rPr lang="de-DE" sz="1633" baseline="-25000" dirty="0"/>
              <a:t>0 </a:t>
            </a:r>
            <a:r>
              <a:rPr lang="de-DE" sz="1633" dirty="0"/>
              <a:t>&lt;M</a:t>
            </a:r>
            <a:r>
              <a:rPr lang="de-DE" sz="1633" baseline="-25000" dirty="0"/>
              <a:t>1 </a:t>
            </a:r>
            <a:r>
              <a:rPr lang="de-DE" sz="1633" dirty="0"/>
              <a:t>&lt;M</a:t>
            </a:r>
            <a:r>
              <a:rPr lang="de-DE" sz="1633" baseline="-25000" dirty="0"/>
              <a:t>2</a:t>
            </a:r>
          </a:p>
        </p:txBody>
      </p:sp>
      <p:sp>
        <p:nvSpPr>
          <p:cNvPr id="62" name="Rechteck 61">
            <a:extLst>
              <a:ext uri="{FF2B5EF4-FFF2-40B4-BE49-F238E27FC236}">
                <a16:creationId xmlns:a16="http://schemas.microsoft.com/office/drawing/2014/main" id="{C2E96775-43D6-4E21-86DA-23585981D964}"/>
              </a:ext>
            </a:extLst>
          </p:cNvPr>
          <p:cNvSpPr/>
          <p:nvPr/>
        </p:nvSpPr>
        <p:spPr>
          <a:xfrm>
            <a:off x="150680" y="4560155"/>
            <a:ext cx="8223300" cy="2123658"/>
          </a:xfrm>
          <a:prstGeom prst="rect">
            <a:avLst/>
          </a:prstGeom>
        </p:spPr>
        <p:txBody>
          <a:bodyPr wrap="square">
            <a:spAutoFit/>
          </a:bodyPr>
          <a:lstStyle/>
          <a:p>
            <a:pPr marL="285750" indent="-285750">
              <a:buFont typeface="Arial" panose="020B0604020202020204" pitchFamily="34" charset="0"/>
              <a:buChar char="•"/>
            </a:pPr>
            <a:r>
              <a:rPr lang="de-DE" sz="2200" dirty="0" err="1"/>
              <a:t>Within</a:t>
            </a:r>
            <a:r>
              <a:rPr lang="de-DE" sz="2200" dirty="0"/>
              <a:t> </a:t>
            </a:r>
            <a:r>
              <a:rPr lang="de-DE" sz="2200" dirty="0" err="1"/>
              <a:t>the</a:t>
            </a:r>
            <a:r>
              <a:rPr lang="de-DE" sz="2200" dirty="0"/>
              <a:t> </a:t>
            </a:r>
            <a:r>
              <a:rPr lang="de-DE" sz="2200" dirty="0" err="1"/>
              <a:t>liquidity</a:t>
            </a:r>
            <a:r>
              <a:rPr lang="de-DE" sz="2200" dirty="0"/>
              <a:t> </a:t>
            </a:r>
            <a:r>
              <a:rPr lang="de-DE" sz="2200" dirty="0" err="1"/>
              <a:t>trap</a:t>
            </a:r>
            <a:r>
              <a:rPr lang="de-DE" sz="2200" dirty="0"/>
              <a:t> </a:t>
            </a:r>
            <a:r>
              <a:rPr lang="de-DE" sz="2200" dirty="0" err="1"/>
              <a:t>monetary</a:t>
            </a:r>
            <a:r>
              <a:rPr lang="de-DE" sz="2200" dirty="0"/>
              <a:t> </a:t>
            </a:r>
            <a:r>
              <a:rPr lang="de-DE" sz="2200" dirty="0" err="1"/>
              <a:t>policy</a:t>
            </a:r>
            <a:r>
              <a:rPr lang="de-DE" sz="2200" dirty="0"/>
              <a:t> </a:t>
            </a:r>
            <a:r>
              <a:rPr lang="de-DE" sz="2200" dirty="0" err="1"/>
              <a:t>has</a:t>
            </a:r>
            <a:r>
              <a:rPr lang="de-DE" sz="2200" dirty="0"/>
              <a:t> </a:t>
            </a:r>
            <a:r>
              <a:rPr lang="de-DE" sz="2200" dirty="0" err="1"/>
              <a:t>almost</a:t>
            </a:r>
            <a:r>
              <a:rPr lang="de-DE" sz="2200" dirty="0"/>
              <a:t> </a:t>
            </a:r>
            <a:r>
              <a:rPr lang="de-DE" sz="2200" dirty="0" err="1"/>
              <a:t>no</a:t>
            </a:r>
            <a:r>
              <a:rPr lang="de-DE" sz="2200" dirty="0"/>
              <a:t> </a:t>
            </a:r>
            <a:r>
              <a:rPr lang="de-DE" sz="2200" dirty="0" err="1"/>
              <a:t>impact</a:t>
            </a:r>
            <a:r>
              <a:rPr lang="de-DE" sz="2200" dirty="0"/>
              <a:t>, </a:t>
            </a:r>
            <a:r>
              <a:rPr lang="de-DE" sz="2200" dirty="0" err="1"/>
              <a:t>since</a:t>
            </a:r>
            <a:r>
              <a:rPr lang="de-DE" sz="2200" dirty="0"/>
              <a:t> in </a:t>
            </a:r>
            <a:r>
              <a:rPr lang="de-DE" sz="2200" dirty="0" err="1"/>
              <a:t>the</a:t>
            </a:r>
            <a:r>
              <a:rPr lang="de-DE" sz="2200" dirty="0"/>
              <a:t> </a:t>
            </a:r>
            <a:r>
              <a:rPr lang="de-DE" sz="2200" dirty="0" err="1"/>
              <a:t>interest</a:t>
            </a:r>
            <a:r>
              <a:rPr lang="de-DE" sz="2200" dirty="0"/>
              <a:t> rate </a:t>
            </a:r>
            <a:r>
              <a:rPr lang="de-DE" sz="2200" dirty="0" err="1"/>
              <a:t>elastic</a:t>
            </a:r>
            <a:r>
              <a:rPr lang="de-DE" sz="2200" dirty="0"/>
              <a:t> </a:t>
            </a:r>
            <a:r>
              <a:rPr lang="de-DE" sz="2200" dirty="0" err="1"/>
              <a:t>part</a:t>
            </a:r>
            <a:r>
              <a:rPr lang="de-DE" sz="2200" dirty="0"/>
              <a:t> LM </a:t>
            </a:r>
            <a:r>
              <a:rPr lang="de-DE" sz="2200" dirty="0" err="1"/>
              <a:t>does</a:t>
            </a:r>
            <a:r>
              <a:rPr lang="de-DE" sz="2200" dirty="0"/>
              <a:t> not shift </a:t>
            </a:r>
            <a:r>
              <a:rPr lang="de-DE" sz="2200" dirty="0" err="1"/>
              <a:t>substantially</a:t>
            </a:r>
            <a:r>
              <a:rPr lang="de-DE" sz="2200" dirty="0"/>
              <a:t> </a:t>
            </a:r>
            <a:r>
              <a:rPr lang="de-DE" sz="2200" dirty="0" err="1"/>
              <a:t>to</a:t>
            </a:r>
            <a:r>
              <a:rPr lang="de-DE" sz="2200" dirty="0"/>
              <a:t> </a:t>
            </a:r>
            <a:r>
              <a:rPr lang="de-DE" sz="2200" dirty="0" err="1"/>
              <a:t>the</a:t>
            </a:r>
            <a:r>
              <a:rPr lang="de-DE" sz="2200" dirty="0"/>
              <a:t> </a:t>
            </a:r>
            <a:r>
              <a:rPr lang="de-DE" sz="2200" dirty="0" err="1"/>
              <a:t>right</a:t>
            </a:r>
            <a:r>
              <a:rPr lang="de-DE" sz="2200" dirty="0"/>
              <a:t>.</a:t>
            </a:r>
          </a:p>
          <a:p>
            <a:pPr marL="285750" indent="-285750">
              <a:buFont typeface="Arial" panose="020B0604020202020204" pitchFamily="34" charset="0"/>
              <a:buChar char="•"/>
            </a:pPr>
            <a:endParaRPr lang="de-DE" sz="2200" dirty="0"/>
          </a:p>
          <a:p>
            <a:pPr marL="285750" indent="-285750">
              <a:buFont typeface="Arial" panose="020B0604020202020204" pitchFamily="34" charset="0"/>
              <a:buChar char="•"/>
            </a:pPr>
            <a:r>
              <a:rPr lang="de-DE" sz="2200" dirty="0"/>
              <a:t>Thus, </a:t>
            </a:r>
            <a:r>
              <a:rPr lang="de-DE" sz="2200" dirty="0" err="1"/>
              <a:t>it</a:t>
            </a:r>
            <a:r>
              <a:rPr lang="de-DE" sz="2200" dirty="0"/>
              <a:t> </a:t>
            </a:r>
            <a:r>
              <a:rPr lang="de-DE" sz="2200" dirty="0" err="1"/>
              <a:t>is</a:t>
            </a:r>
            <a:r>
              <a:rPr lang="de-DE" sz="2200" dirty="0"/>
              <a:t> possible </a:t>
            </a:r>
            <a:r>
              <a:rPr lang="de-DE" sz="2200" dirty="0" err="1"/>
              <a:t>that</a:t>
            </a:r>
            <a:r>
              <a:rPr lang="de-DE" sz="2200" dirty="0"/>
              <a:t> </a:t>
            </a:r>
            <a:r>
              <a:rPr lang="de-DE" sz="2200" dirty="0" err="1"/>
              <a:t>production</a:t>
            </a:r>
            <a:r>
              <a:rPr lang="de-DE" sz="2200" dirty="0"/>
              <a:t> </a:t>
            </a:r>
            <a:r>
              <a:rPr lang="de-DE" sz="2200" dirty="0" err="1"/>
              <a:t>cannot</a:t>
            </a:r>
            <a:r>
              <a:rPr lang="de-DE" sz="2200" dirty="0"/>
              <a:t> </a:t>
            </a:r>
            <a:r>
              <a:rPr lang="de-DE" sz="2200" dirty="0" err="1"/>
              <a:t>be</a:t>
            </a:r>
            <a:r>
              <a:rPr lang="de-DE" sz="2200" dirty="0"/>
              <a:t> </a:t>
            </a:r>
            <a:r>
              <a:rPr lang="de-DE" sz="2200" dirty="0" err="1"/>
              <a:t>pushed</a:t>
            </a:r>
            <a:r>
              <a:rPr lang="de-DE" sz="2200" dirty="0"/>
              <a:t> </a:t>
            </a:r>
            <a:r>
              <a:rPr lang="de-DE" sz="2200" dirty="0" err="1"/>
              <a:t>to</a:t>
            </a:r>
            <a:r>
              <a:rPr lang="de-DE" sz="2200" dirty="0"/>
              <a:t> </a:t>
            </a:r>
            <a:r>
              <a:rPr lang="de-DE" sz="2200" dirty="0" err="1"/>
              <a:t>natural</a:t>
            </a:r>
            <a:r>
              <a:rPr lang="de-DE" sz="2200" dirty="0"/>
              <a:t> </a:t>
            </a:r>
            <a:r>
              <a:rPr lang="de-DE" sz="2200" dirty="0" err="1"/>
              <a:t>output</a:t>
            </a:r>
            <a:endParaRPr lang="de-DE" sz="2200" dirty="0"/>
          </a:p>
        </p:txBody>
      </p:sp>
      <p:sp>
        <p:nvSpPr>
          <p:cNvPr id="34" name="Freihandform: Form 33">
            <a:extLst>
              <a:ext uri="{FF2B5EF4-FFF2-40B4-BE49-F238E27FC236}">
                <a16:creationId xmlns:a16="http://schemas.microsoft.com/office/drawing/2014/main" id="{479F36F6-1190-42D9-931D-25CE68AF1D9B}"/>
              </a:ext>
            </a:extLst>
          </p:cNvPr>
          <p:cNvSpPr/>
          <p:nvPr/>
        </p:nvSpPr>
        <p:spPr>
          <a:xfrm flipH="1">
            <a:off x="3791744" y="1396008"/>
            <a:ext cx="3165139"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Freihandform: Form 38">
            <a:extLst>
              <a:ext uri="{FF2B5EF4-FFF2-40B4-BE49-F238E27FC236}">
                <a16:creationId xmlns:a16="http://schemas.microsoft.com/office/drawing/2014/main" id="{C4070712-60DC-492F-B63B-F432504FCF1D}"/>
              </a:ext>
            </a:extLst>
          </p:cNvPr>
          <p:cNvSpPr/>
          <p:nvPr/>
        </p:nvSpPr>
        <p:spPr>
          <a:xfrm flipH="1">
            <a:off x="3791744" y="1412777"/>
            <a:ext cx="374120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extfeld 39">
            <a:extLst>
              <a:ext uri="{FF2B5EF4-FFF2-40B4-BE49-F238E27FC236}">
                <a16:creationId xmlns:a16="http://schemas.microsoft.com/office/drawing/2014/main" id="{19E23900-B2EE-4F32-B305-CBA975CDE87C}"/>
              </a:ext>
            </a:extLst>
          </p:cNvPr>
          <p:cNvSpPr txBox="1"/>
          <p:nvPr/>
        </p:nvSpPr>
        <p:spPr>
          <a:xfrm>
            <a:off x="6587236" y="1067917"/>
            <a:ext cx="931665" cy="343620"/>
          </a:xfrm>
          <a:prstGeom prst="rect">
            <a:avLst/>
          </a:prstGeom>
          <a:noFill/>
        </p:spPr>
        <p:txBody>
          <a:bodyPr wrap="none" rtlCol="0">
            <a:spAutoFit/>
          </a:bodyPr>
          <a:lstStyle/>
          <a:p>
            <a:r>
              <a:rPr lang="de-DE" sz="1633" dirty="0"/>
              <a:t>LM(M</a:t>
            </a:r>
            <a:r>
              <a:rPr lang="de-DE" sz="1633" baseline="-25000" dirty="0"/>
              <a:t>1 </a:t>
            </a:r>
            <a:r>
              <a:rPr lang="de-DE" sz="1633" dirty="0"/>
              <a:t>)</a:t>
            </a:r>
            <a:endParaRPr lang="de-DE" sz="1633" baseline="-25000" dirty="0"/>
          </a:p>
        </p:txBody>
      </p:sp>
      <p:sp>
        <p:nvSpPr>
          <p:cNvPr id="41" name="Textfeld 40">
            <a:extLst>
              <a:ext uri="{FF2B5EF4-FFF2-40B4-BE49-F238E27FC236}">
                <a16:creationId xmlns:a16="http://schemas.microsoft.com/office/drawing/2014/main" id="{29213B49-C90D-450D-A47C-E1B2E3BEE47D}"/>
              </a:ext>
            </a:extLst>
          </p:cNvPr>
          <p:cNvSpPr txBox="1"/>
          <p:nvPr/>
        </p:nvSpPr>
        <p:spPr>
          <a:xfrm>
            <a:off x="5825183" y="1043192"/>
            <a:ext cx="931665" cy="343620"/>
          </a:xfrm>
          <a:prstGeom prst="rect">
            <a:avLst/>
          </a:prstGeom>
          <a:noFill/>
        </p:spPr>
        <p:txBody>
          <a:bodyPr wrap="none" rtlCol="0">
            <a:spAutoFit/>
          </a:bodyPr>
          <a:lstStyle/>
          <a:p>
            <a:r>
              <a:rPr lang="de-DE" sz="1633" dirty="0"/>
              <a:t>LM(M</a:t>
            </a:r>
            <a:r>
              <a:rPr lang="de-DE" sz="1633" baseline="-25000" dirty="0"/>
              <a:t>0 </a:t>
            </a:r>
            <a:r>
              <a:rPr lang="de-DE" sz="1633" dirty="0"/>
              <a:t>)</a:t>
            </a:r>
            <a:endParaRPr lang="de-DE" sz="1633" baseline="-25000" dirty="0"/>
          </a:p>
        </p:txBody>
      </p:sp>
      <p:sp>
        <p:nvSpPr>
          <p:cNvPr id="43" name="Textfeld 42">
            <a:extLst>
              <a:ext uri="{FF2B5EF4-FFF2-40B4-BE49-F238E27FC236}">
                <a16:creationId xmlns:a16="http://schemas.microsoft.com/office/drawing/2014/main" id="{9299BB40-6F2D-4093-86C2-57C303B2ABFD}"/>
              </a:ext>
            </a:extLst>
          </p:cNvPr>
          <p:cNvSpPr txBox="1"/>
          <p:nvPr/>
        </p:nvSpPr>
        <p:spPr>
          <a:xfrm>
            <a:off x="7374800" y="1097199"/>
            <a:ext cx="931665" cy="343620"/>
          </a:xfrm>
          <a:prstGeom prst="rect">
            <a:avLst/>
          </a:prstGeom>
          <a:noFill/>
        </p:spPr>
        <p:txBody>
          <a:bodyPr wrap="none" rtlCol="0">
            <a:spAutoFit/>
          </a:bodyPr>
          <a:lstStyle/>
          <a:p>
            <a:r>
              <a:rPr lang="de-DE" sz="1633" dirty="0"/>
              <a:t>LM(M</a:t>
            </a:r>
            <a:r>
              <a:rPr lang="de-DE" sz="1633" baseline="-25000" dirty="0"/>
              <a:t>2 </a:t>
            </a:r>
            <a:r>
              <a:rPr lang="de-DE" sz="1633" dirty="0"/>
              <a:t>)</a:t>
            </a:r>
            <a:endParaRPr lang="de-DE" sz="1633" baseline="-25000" dirty="0"/>
          </a:p>
        </p:txBody>
      </p:sp>
      <p:cxnSp>
        <p:nvCxnSpPr>
          <p:cNvPr id="3" name="Gerader Verbinder 2">
            <a:extLst>
              <a:ext uri="{FF2B5EF4-FFF2-40B4-BE49-F238E27FC236}">
                <a16:creationId xmlns:a16="http://schemas.microsoft.com/office/drawing/2014/main" id="{58BA648A-A4EC-412A-A2EE-0690AA95845A}"/>
              </a:ext>
            </a:extLst>
          </p:cNvPr>
          <p:cNvCxnSpPr/>
          <p:nvPr/>
        </p:nvCxnSpPr>
        <p:spPr>
          <a:xfrm>
            <a:off x="4194987" y="2132856"/>
            <a:ext cx="1617577" cy="19701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332AA8DA-5583-40FA-9B92-77BFEA310524}"/>
              </a:ext>
            </a:extLst>
          </p:cNvPr>
          <p:cNvSpPr txBox="1"/>
          <p:nvPr/>
        </p:nvSpPr>
        <p:spPr>
          <a:xfrm>
            <a:off x="4463905" y="2204864"/>
            <a:ext cx="389850" cy="369332"/>
          </a:xfrm>
          <a:prstGeom prst="rect">
            <a:avLst/>
          </a:prstGeom>
          <a:noFill/>
        </p:spPr>
        <p:txBody>
          <a:bodyPr wrap="none" rtlCol="0">
            <a:spAutoFit/>
          </a:bodyPr>
          <a:lstStyle/>
          <a:p>
            <a:r>
              <a:rPr lang="de-DE" dirty="0"/>
              <a:t>IS</a:t>
            </a:r>
          </a:p>
        </p:txBody>
      </p:sp>
      <p:cxnSp>
        <p:nvCxnSpPr>
          <p:cNvPr id="45" name="Straight Connector 11">
            <a:extLst>
              <a:ext uri="{FF2B5EF4-FFF2-40B4-BE49-F238E27FC236}">
                <a16:creationId xmlns:a16="http://schemas.microsoft.com/office/drawing/2014/main" id="{D051F187-899C-4FB4-BD90-6DAB48317A43}"/>
              </a:ext>
            </a:extLst>
          </p:cNvPr>
          <p:cNvCxnSpPr>
            <a:cxnSpLocks/>
            <a:stCxn id="52" idx="0"/>
          </p:cNvCxnSpPr>
          <p:nvPr/>
        </p:nvCxnSpPr>
        <p:spPr>
          <a:xfrm flipV="1">
            <a:off x="5709333" y="4005066"/>
            <a:ext cx="26628" cy="7200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FD79F351-4037-8F0C-1C4E-83105185C10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0497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r>
              <a:rPr lang="de-DE" sz="2903" b="1" dirty="0"/>
              <a:t> </a:t>
            </a:r>
            <a:r>
              <a:rPr lang="de-DE" sz="2903" b="1" dirty="0" err="1"/>
              <a:t>with</a:t>
            </a:r>
            <a:r>
              <a:rPr lang="de-DE" sz="2903" b="1" dirty="0"/>
              <a:t> </a:t>
            </a:r>
            <a:r>
              <a:rPr lang="de-DE" sz="2903" b="1" dirty="0" err="1"/>
              <a:t>inflation</a:t>
            </a:r>
            <a:r>
              <a:rPr lang="de-DE" sz="2903" b="1" dirty="0"/>
              <a:t> and </a:t>
            </a:r>
            <a:r>
              <a:rPr lang="de-DE" sz="2903" b="1" dirty="0" err="1"/>
              <a:t>deflation</a:t>
            </a:r>
            <a:endParaRPr lang="de-DE" sz="2903" b="1" dirty="0"/>
          </a:p>
        </p:txBody>
      </p:sp>
      <p:sp>
        <p:nvSpPr>
          <p:cNvPr id="62" name="Rechteck 61">
            <a:extLst>
              <a:ext uri="{FF2B5EF4-FFF2-40B4-BE49-F238E27FC236}">
                <a16:creationId xmlns:a16="http://schemas.microsoft.com/office/drawing/2014/main" id="{C2E96775-43D6-4E21-86DA-23585981D964}"/>
              </a:ext>
            </a:extLst>
          </p:cNvPr>
          <p:cNvSpPr/>
          <p:nvPr/>
        </p:nvSpPr>
        <p:spPr>
          <a:xfrm>
            <a:off x="800417" y="1148627"/>
            <a:ext cx="8312342" cy="5262979"/>
          </a:xfrm>
          <a:prstGeom prst="rect">
            <a:avLst/>
          </a:prstGeom>
        </p:spPr>
        <p:txBody>
          <a:bodyPr wrap="square">
            <a:spAutoFit/>
          </a:bodyPr>
          <a:lstStyle/>
          <a:p>
            <a:r>
              <a:rPr lang="de-DE" sz="2400" dirty="0"/>
              <a:t>Real </a:t>
            </a:r>
            <a:r>
              <a:rPr lang="de-DE" sz="2400" dirty="0" err="1"/>
              <a:t>interest</a:t>
            </a:r>
            <a:r>
              <a:rPr lang="de-DE" sz="2400" dirty="0"/>
              <a:t> </a:t>
            </a:r>
            <a:r>
              <a:rPr lang="de-DE" sz="2400" dirty="0" err="1"/>
              <a:t>rates</a:t>
            </a:r>
            <a:r>
              <a:rPr lang="de-DE" sz="2400" dirty="0"/>
              <a:t> </a:t>
            </a:r>
            <a:r>
              <a:rPr lang="de-DE" sz="2400" dirty="0" err="1"/>
              <a:t>depend</a:t>
            </a:r>
            <a:r>
              <a:rPr lang="de-DE" sz="2400" dirty="0"/>
              <a:t> on </a:t>
            </a:r>
            <a:r>
              <a:rPr lang="de-DE" sz="2400" dirty="0" err="1"/>
              <a:t>expected</a:t>
            </a:r>
            <a:r>
              <a:rPr lang="de-DE" sz="2400" dirty="0"/>
              <a:t> </a:t>
            </a:r>
            <a:r>
              <a:rPr lang="de-DE" sz="2400" dirty="0" err="1"/>
              <a:t>inflation</a:t>
            </a:r>
            <a:r>
              <a:rPr lang="de-DE" sz="2400" dirty="0"/>
              <a:t>. </a:t>
            </a:r>
            <a:r>
              <a:rPr lang="de-DE" sz="2400" dirty="0" err="1"/>
              <a:t>Suppose</a:t>
            </a:r>
            <a:r>
              <a:rPr lang="de-DE" sz="2400" dirty="0"/>
              <a:t> </a:t>
            </a:r>
            <a:r>
              <a:rPr lang="de-DE" sz="2400" dirty="0" err="1"/>
              <a:t>expected</a:t>
            </a:r>
            <a:r>
              <a:rPr lang="de-DE" sz="2400" dirty="0"/>
              <a:t> </a:t>
            </a:r>
            <a:r>
              <a:rPr lang="de-DE" sz="2400" dirty="0" err="1"/>
              <a:t>inflation</a:t>
            </a:r>
            <a:r>
              <a:rPr lang="de-DE" sz="2400" dirty="0"/>
              <a:t> </a:t>
            </a:r>
            <a:r>
              <a:rPr lang="de-DE" sz="2400" dirty="0" err="1"/>
              <a:t>is</a:t>
            </a:r>
            <a:r>
              <a:rPr lang="de-DE" sz="2400" dirty="0"/>
              <a:t> 10% and nominal </a:t>
            </a:r>
            <a:r>
              <a:rPr lang="de-DE" sz="2400" dirty="0" err="1"/>
              <a:t>interest</a:t>
            </a:r>
            <a:r>
              <a:rPr lang="de-DE" sz="2400" dirty="0"/>
              <a:t> </a:t>
            </a:r>
            <a:r>
              <a:rPr lang="de-DE" sz="2400" dirty="0" err="1"/>
              <a:t>rates</a:t>
            </a:r>
            <a:r>
              <a:rPr lang="de-DE" sz="2400" dirty="0"/>
              <a:t> </a:t>
            </a:r>
            <a:r>
              <a:rPr lang="de-DE" sz="2400" dirty="0" err="1"/>
              <a:t>are</a:t>
            </a:r>
            <a:r>
              <a:rPr lang="de-DE" sz="2400" dirty="0"/>
              <a:t> 0%:</a:t>
            </a:r>
          </a:p>
          <a:p>
            <a:endParaRPr lang="de-DE" sz="2400" dirty="0"/>
          </a:p>
          <a:p>
            <a:pPr algn="ctr"/>
            <a:r>
              <a:rPr lang="de-DE" sz="2400" dirty="0"/>
              <a:t>r   = i - </a:t>
            </a:r>
            <a:r>
              <a:rPr lang="el-GR" sz="2400" dirty="0"/>
              <a:t>π</a:t>
            </a:r>
            <a:r>
              <a:rPr lang="de-DE" sz="2400" baseline="30000" dirty="0"/>
              <a:t>e	</a:t>
            </a:r>
            <a:r>
              <a:rPr lang="de-DE" sz="2400" dirty="0"/>
              <a:t>=  0% − 10% = -10%</a:t>
            </a:r>
          </a:p>
          <a:p>
            <a:endParaRPr lang="de-DE" sz="2400" dirty="0"/>
          </a:p>
          <a:p>
            <a:endParaRPr lang="de-DE" sz="2400" dirty="0"/>
          </a:p>
          <a:p>
            <a:pPr marL="342900" indent="-342900">
              <a:buFont typeface="Wingdings" panose="05000000000000000000" pitchFamily="2" charset="2"/>
              <a:buChar char="Ø"/>
            </a:pPr>
            <a:r>
              <a:rPr lang="de-DE" sz="2400" dirty="0" err="1"/>
              <a:t>If</a:t>
            </a:r>
            <a:r>
              <a:rPr lang="de-DE" sz="2400" dirty="0"/>
              <a:t> real </a:t>
            </a:r>
            <a:r>
              <a:rPr lang="de-DE" sz="2400" dirty="0" err="1"/>
              <a:t>interest</a:t>
            </a:r>
            <a:r>
              <a:rPr lang="de-DE" sz="2400" dirty="0"/>
              <a:t> </a:t>
            </a:r>
            <a:r>
              <a:rPr lang="de-DE" sz="2400" dirty="0" err="1"/>
              <a:t>rates</a:t>
            </a:r>
            <a:r>
              <a:rPr lang="de-DE" sz="2400" dirty="0"/>
              <a:t> </a:t>
            </a:r>
            <a:r>
              <a:rPr lang="de-DE" sz="2400" dirty="0" err="1"/>
              <a:t>are</a:t>
            </a:r>
            <a:r>
              <a:rPr lang="de-DE" sz="2400" dirty="0"/>
              <a:t> </a:t>
            </a:r>
            <a:r>
              <a:rPr lang="de-DE" sz="2400" dirty="0" err="1"/>
              <a:t>that</a:t>
            </a:r>
            <a:r>
              <a:rPr lang="de-DE" sz="2400" dirty="0"/>
              <a:t> negativ, </a:t>
            </a:r>
            <a:r>
              <a:rPr lang="de-DE" sz="2400" dirty="0" err="1"/>
              <a:t>consumption</a:t>
            </a:r>
            <a:r>
              <a:rPr lang="de-DE" sz="2400" dirty="0"/>
              <a:t> and </a:t>
            </a:r>
            <a:r>
              <a:rPr lang="de-DE" sz="2400" dirty="0" err="1"/>
              <a:t>investment</a:t>
            </a:r>
            <a:r>
              <a:rPr lang="de-DE" sz="2400" dirty="0"/>
              <a:t> </a:t>
            </a:r>
            <a:r>
              <a:rPr lang="de-DE" sz="2400" dirty="0" err="1"/>
              <a:t>are</a:t>
            </a:r>
            <a:r>
              <a:rPr lang="de-DE" sz="2400" dirty="0"/>
              <a:t> </a:t>
            </a:r>
            <a:r>
              <a:rPr lang="de-DE" sz="2400" dirty="0" err="1"/>
              <a:t>supposed</a:t>
            </a:r>
            <a:r>
              <a:rPr lang="de-DE" sz="2400" dirty="0"/>
              <a:t> </a:t>
            </a:r>
            <a:r>
              <a:rPr lang="de-DE" sz="2400" dirty="0" err="1"/>
              <a:t>to</a:t>
            </a:r>
            <a:r>
              <a:rPr lang="de-DE" sz="2400" dirty="0"/>
              <a:t> </a:t>
            </a:r>
            <a:r>
              <a:rPr lang="de-DE" sz="2400" dirty="0" err="1"/>
              <a:t>be</a:t>
            </a:r>
            <a:r>
              <a:rPr lang="de-DE" sz="2400" dirty="0"/>
              <a:t> </a:t>
            </a:r>
            <a:r>
              <a:rPr lang="de-DE" sz="2400" dirty="0" err="1"/>
              <a:t>quite</a:t>
            </a:r>
            <a:r>
              <a:rPr lang="de-DE" sz="2400" dirty="0"/>
              <a:t> high, sind „</a:t>
            </a:r>
            <a:r>
              <a:rPr lang="de-DE" sz="2400" dirty="0" err="1"/>
              <a:t>today</a:t>
            </a:r>
            <a:r>
              <a:rPr lang="de-DE" sz="2400" dirty="0"/>
              <a:t> </a:t>
            </a:r>
            <a:r>
              <a:rPr lang="de-DE" sz="2400" dirty="0" err="1"/>
              <a:t>money</a:t>
            </a:r>
            <a:r>
              <a:rPr lang="de-DE" sz="2400" dirty="0"/>
              <a:t>“ </a:t>
            </a:r>
            <a:r>
              <a:rPr lang="de-DE" sz="2400" dirty="0" err="1"/>
              <a:t>is</a:t>
            </a:r>
            <a:r>
              <a:rPr lang="de-DE" sz="2400" dirty="0"/>
              <a:t> </a:t>
            </a:r>
            <a:r>
              <a:rPr lang="de-DE" sz="2400" dirty="0" err="1"/>
              <a:t>much</a:t>
            </a:r>
            <a:r>
              <a:rPr lang="de-DE" sz="2400" dirty="0"/>
              <a:t> </a:t>
            </a:r>
            <a:r>
              <a:rPr lang="de-DE" sz="2400" dirty="0" err="1"/>
              <a:t>more</a:t>
            </a:r>
            <a:r>
              <a:rPr lang="de-DE" sz="2400" dirty="0"/>
              <a:t> </a:t>
            </a:r>
            <a:r>
              <a:rPr lang="de-DE" sz="2400" dirty="0" err="1"/>
              <a:t>valuable</a:t>
            </a:r>
            <a:r>
              <a:rPr lang="de-DE" sz="2400" dirty="0"/>
              <a:t> </a:t>
            </a:r>
            <a:r>
              <a:rPr lang="de-DE" sz="2400" dirty="0" err="1"/>
              <a:t>than</a:t>
            </a:r>
            <a:r>
              <a:rPr lang="de-DE" sz="2400" dirty="0"/>
              <a:t> „</a:t>
            </a:r>
            <a:r>
              <a:rPr lang="de-DE" sz="2400" dirty="0" err="1"/>
              <a:t>tomorrow</a:t>
            </a:r>
            <a:r>
              <a:rPr lang="de-DE" sz="2400" dirty="0"/>
              <a:t> </a:t>
            </a:r>
            <a:r>
              <a:rPr lang="de-DE" sz="2400" dirty="0" err="1"/>
              <a:t>money</a:t>
            </a:r>
            <a:r>
              <a:rPr lang="de-DE" sz="2400" dirty="0"/>
              <a:t>“.</a:t>
            </a:r>
          </a:p>
          <a:p>
            <a:pPr marL="342900" indent="-342900">
              <a:buFont typeface="Wingdings" panose="05000000000000000000" pitchFamily="2" charset="2"/>
              <a:buChar char="Ø"/>
            </a:pPr>
            <a:endParaRPr lang="de-DE" sz="2400" dirty="0"/>
          </a:p>
          <a:p>
            <a:pPr marL="342900" indent="-342900">
              <a:buFont typeface="Wingdings" panose="05000000000000000000" pitchFamily="2" charset="2"/>
              <a:buChar char="Ø"/>
            </a:pPr>
            <a:r>
              <a:rPr lang="de-DE" sz="2400" dirty="0"/>
              <a:t>In </a:t>
            </a:r>
            <a:r>
              <a:rPr lang="de-DE" sz="2400" dirty="0" err="1"/>
              <a:t>that</a:t>
            </a:r>
            <a:r>
              <a:rPr lang="de-DE" sz="2400" dirty="0"/>
              <a:t> </a:t>
            </a:r>
            <a:r>
              <a:rPr lang="de-DE" sz="2400" dirty="0" err="1"/>
              <a:t>case</a:t>
            </a:r>
            <a:r>
              <a:rPr lang="de-DE" sz="2400" dirty="0"/>
              <a:t> </a:t>
            </a:r>
            <a:r>
              <a:rPr lang="de-DE" sz="2400" dirty="0" err="1"/>
              <a:t>the</a:t>
            </a:r>
            <a:r>
              <a:rPr lang="de-DE" sz="2400" dirty="0"/>
              <a:t> </a:t>
            </a:r>
            <a:r>
              <a:rPr lang="de-DE" sz="2400" dirty="0" err="1"/>
              <a:t>liquidity</a:t>
            </a:r>
            <a:r>
              <a:rPr lang="de-DE" sz="2400" dirty="0"/>
              <a:t> </a:t>
            </a:r>
            <a:r>
              <a:rPr lang="de-DE" sz="2400" dirty="0" err="1"/>
              <a:t>trap</a:t>
            </a:r>
            <a:r>
              <a:rPr lang="de-DE" sz="2400" dirty="0"/>
              <a:t> will not </a:t>
            </a:r>
            <a:r>
              <a:rPr lang="de-DE" sz="2400" dirty="0" err="1"/>
              <a:t>be</a:t>
            </a:r>
            <a:r>
              <a:rPr lang="de-DE" sz="2400" dirty="0"/>
              <a:t> a </a:t>
            </a:r>
            <a:r>
              <a:rPr lang="de-DE" sz="2400" dirty="0" err="1"/>
              <a:t>serious</a:t>
            </a:r>
            <a:r>
              <a:rPr lang="de-DE" sz="2400" dirty="0"/>
              <a:t> </a:t>
            </a:r>
            <a:r>
              <a:rPr lang="de-DE" sz="2400" dirty="0" err="1"/>
              <a:t>problem</a:t>
            </a:r>
            <a:r>
              <a:rPr lang="de-DE" sz="2400" dirty="0"/>
              <a:t>.</a:t>
            </a:r>
          </a:p>
          <a:p>
            <a:pPr marL="342900" indent="-342900">
              <a:buFont typeface="Wingdings" panose="05000000000000000000" pitchFamily="2" charset="2"/>
              <a:buChar char="Ø"/>
            </a:pPr>
            <a:endParaRPr lang="de-DE" sz="2400" dirty="0"/>
          </a:p>
          <a:p>
            <a:pPr marL="800100" lvl="1" indent="-342900">
              <a:buFont typeface="Wingdings" panose="05000000000000000000" pitchFamily="2" charset="2"/>
              <a:buChar char="Ø"/>
            </a:pPr>
            <a:r>
              <a:rPr lang="de-DE" sz="2400" dirty="0" err="1"/>
              <a:t>Additionally</a:t>
            </a:r>
            <a:r>
              <a:rPr lang="de-DE" sz="2400" dirty="0"/>
              <a:t> </a:t>
            </a:r>
            <a:r>
              <a:rPr lang="de-DE" sz="2400" dirty="0" err="1"/>
              <a:t>this</a:t>
            </a:r>
            <a:r>
              <a:rPr lang="de-DE" sz="2400" dirty="0"/>
              <a:t> </a:t>
            </a:r>
            <a:r>
              <a:rPr lang="de-DE" sz="2400" dirty="0" err="1"/>
              <a:t>is</a:t>
            </a:r>
            <a:r>
              <a:rPr lang="de-DE" sz="2400" dirty="0"/>
              <a:t> an </a:t>
            </a:r>
            <a:r>
              <a:rPr lang="de-DE" sz="2400" dirty="0" err="1"/>
              <a:t>incentive</a:t>
            </a:r>
            <a:r>
              <a:rPr lang="de-DE" sz="2400" dirty="0"/>
              <a:t> </a:t>
            </a:r>
            <a:r>
              <a:rPr lang="de-DE" sz="2400" dirty="0" err="1"/>
              <a:t>for</a:t>
            </a:r>
            <a:r>
              <a:rPr lang="de-DE" sz="2400" dirty="0"/>
              <a:t> </a:t>
            </a:r>
            <a:r>
              <a:rPr lang="de-DE" sz="2400" dirty="0" err="1"/>
              <a:t>the</a:t>
            </a:r>
            <a:r>
              <a:rPr lang="de-DE" sz="2400" dirty="0"/>
              <a:t> </a:t>
            </a:r>
            <a:r>
              <a:rPr lang="de-DE" sz="2400" dirty="0" err="1"/>
              <a:t>central</a:t>
            </a:r>
            <a:r>
              <a:rPr lang="de-DE" sz="2400" dirty="0"/>
              <a:t> </a:t>
            </a:r>
            <a:r>
              <a:rPr lang="de-DE" sz="2400" dirty="0" err="1"/>
              <a:t>bank</a:t>
            </a:r>
            <a:r>
              <a:rPr lang="de-DE" sz="2400" dirty="0"/>
              <a:t> </a:t>
            </a:r>
            <a:r>
              <a:rPr lang="de-DE" sz="2400" dirty="0" err="1"/>
              <a:t>to</a:t>
            </a:r>
            <a:r>
              <a:rPr lang="de-DE" sz="2400" dirty="0"/>
              <a:t> </a:t>
            </a:r>
            <a:r>
              <a:rPr lang="de-DE" sz="2400" dirty="0" err="1"/>
              <a:t>aggressively</a:t>
            </a:r>
            <a:r>
              <a:rPr lang="de-DE" sz="2400" dirty="0"/>
              <a:t> push </a:t>
            </a:r>
            <a:r>
              <a:rPr lang="de-DE" sz="2400" dirty="0" err="1"/>
              <a:t>expected</a:t>
            </a:r>
            <a:r>
              <a:rPr lang="de-DE" sz="2400" dirty="0"/>
              <a:t> </a:t>
            </a:r>
            <a:r>
              <a:rPr lang="de-DE" sz="2400" dirty="0" err="1"/>
              <a:t>inflation</a:t>
            </a:r>
            <a:endParaRPr lang="de-DE" sz="2400" dirty="0"/>
          </a:p>
        </p:txBody>
      </p:sp>
      <p:sp>
        <p:nvSpPr>
          <p:cNvPr id="2" name="Rechteck 1">
            <a:extLst>
              <a:ext uri="{FF2B5EF4-FFF2-40B4-BE49-F238E27FC236}">
                <a16:creationId xmlns:a16="http://schemas.microsoft.com/office/drawing/2014/main" id="{E9CA225A-820E-4850-5DEB-4C823F3382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84801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r>
              <a:rPr lang="de-DE" sz="2903" b="1" dirty="0"/>
              <a:t> </a:t>
            </a:r>
            <a:r>
              <a:rPr lang="de-DE" sz="2903" b="1" dirty="0" err="1"/>
              <a:t>with</a:t>
            </a:r>
            <a:r>
              <a:rPr lang="de-DE" sz="2903" b="1" dirty="0"/>
              <a:t> </a:t>
            </a:r>
            <a:r>
              <a:rPr lang="de-DE" sz="2903" b="1" dirty="0" err="1"/>
              <a:t>inflation</a:t>
            </a:r>
            <a:r>
              <a:rPr lang="de-DE" sz="2903" b="1" dirty="0"/>
              <a:t> and </a:t>
            </a:r>
            <a:r>
              <a:rPr lang="de-DE" sz="2903" b="1" dirty="0" err="1"/>
              <a:t>deflation</a:t>
            </a:r>
            <a:endParaRPr lang="de-DE" sz="2903" b="1" dirty="0"/>
          </a:p>
        </p:txBody>
      </p:sp>
      <p:sp>
        <p:nvSpPr>
          <p:cNvPr id="62" name="Rechteck 61">
            <a:extLst>
              <a:ext uri="{FF2B5EF4-FFF2-40B4-BE49-F238E27FC236}">
                <a16:creationId xmlns:a16="http://schemas.microsoft.com/office/drawing/2014/main" id="{C2E96775-43D6-4E21-86DA-23585981D964}"/>
              </a:ext>
            </a:extLst>
          </p:cNvPr>
          <p:cNvSpPr/>
          <p:nvPr/>
        </p:nvSpPr>
        <p:spPr>
          <a:xfrm>
            <a:off x="595881" y="1100501"/>
            <a:ext cx="8312342" cy="5262979"/>
          </a:xfrm>
          <a:prstGeom prst="rect">
            <a:avLst/>
          </a:prstGeom>
        </p:spPr>
        <p:txBody>
          <a:bodyPr wrap="square">
            <a:spAutoFit/>
          </a:bodyPr>
          <a:lstStyle/>
          <a:p>
            <a:r>
              <a:rPr lang="de-DE" sz="2400" dirty="0" err="1"/>
              <a:t>Suppose</a:t>
            </a:r>
            <a:r>
              <a:rPr lang="de-DE" sz="2400" dirty="0"/>
              <a:t> </a:t>
            </a:r>
            <a:r>
              <a:rPr lang="de-DE" sz="2400" dirty="0" err="1"/>
              <a:t>the</a:t>
            </a:r>
            <a:r>
              <a:rPr lang="de-DE" sz="2400" dirty="0"/>
              <a:t> </a:t>
            </a:r>
            <a:r>
              <a:rPr lang="de-DE" sz="2400" dirty="0" err="1"/>
              <a:t>economy</a:t>
            </a:r>
            <a:r>
              <a:rPr lang="de-DE" sz="2400" dirty="0"/>
              <a:t> </a:t>
            </a:r>
            <a:r>
              <a:rPr lang="de-DE" sz="2400" dirty="0" err="1"/>
              <a:t>is</a:t>
            </a:r>
            <a:r>
              <a:rPr lang="de-DE" sz="2400" dirty="0"/>
              <a:t> in a </a:t>
            </a:r>
            <a:r>
              <a:rPr lang="de-DE" sz="2400" dirty="0" err="1"/>
              <a:t>situation</a:t>
            </a:r>
            <a:r>
              <a:rPr lang="de-DE" sz="2400" dirty="0"/>
              <a:t> </a:t>
            </a:r>
            <a:r>
              <a:rPr lang="de-DE" sz="2400" dirty="0" err="1"/>
              <a:t>of</a:t>
            </a:r>
            <a:r>
              <a:rPr lang="de-DE" sz="2400" dirty="0"/>
              <a:t> </a:t>
            </a:r>
            <a:r>
              <a:rPr lang="de-DE" sz="2400" dirty="0" err="1"/>
              <a:t>deflation</a:t>
            </a:r>
            <a:r>
              <a:rPr lang="de-DE" sz="2400" dirty="0"/>
              <a:t> and </a:t>
            </a:r>
            <a:r>
              <a:rPr lang="de-DE" sz="2400" dirty="0" err="1"/>
              <a:t>expected</a:t>
            </a:r>
            <a:r>
              <a:rPr lang="de-DE" sz="2400" dirty="0"/>
              <a:t> </a:t>
            </a:r>
            <a:r>
              <a:rPr lang="de-DE" sz="2400" dirty="0" err="1"/>
              <a:t>inflation</a:t>
            </a:r>
            <a:r>
              <a:rPr lang="de-DE" sz="2400" dirty="0"/>
              <a:t> </a:t>
            </a:r>
            <a:r>
              <a:rPr lang="de-DE" sz="2400" dirty="0" err="1"/>
              <a:t>is</a:t>
            </a:r>
            <a:r>
              <a:rPr lang="de-DE" sz="2400" dirty="0"/>
              <a:t> -5%:</a:t>
            </a:r>
          </a:p>
          <a:p>
            <a:endParaRPr lang="de-DE" sz="2400" dirty="0"/>
          </a:p>
          <a:p>
            <a:pPr algn="ctr"/>
            <a:r>
              <a:rPr lang="de-DE" sz="2400" dirty="0"/>
              <a:t>r   = i - </a:t>
            </a:r>
            <a:r>
              <a:rPr lang="el-GR" sz="2400" dirty="0"/>
              <a:t>π</a:t>
            </a:r>
            <a:r>
              <a:rPr lang="de-DE" sz="2400" baseline="30000" dirty="0"/>
              <a:t>e	</a:t>
            </a:r>
            <a:r>
              <a:rPr lang="de-DE" sz="2400" dirty="0"/>
              <a:t>=  0% − (-5%) = 5%</a:t>
            </a:r>
          </a:p>
          <a:p>
            <a:endParaRPr lang="de-DE" sz="2400" dirty="0"/>
          </a:p>
          <a:p>
            <a:endParaRPr lang="de-DE" sz="2400" dirty="0"/>
          </a:p>
          <a:p>
            <a:pPr marL="342900" indent="-342900">
              <a:buFont typeface="Wingdings" panose="05000000000000000000" pitchFamily="2" charset="2"/>
              <a:buChar char="Ø"/>
            </a:pPr>
            <a:r>
              <a:rPr lang="de-DE" sz="2400" dirty="0"/>
              <a:t>Such high real </a:t>
            </a:r>
            <a:r>
              <a:rPr lang="de-DE" sz="2400" dirty="0" err="1"/>
              <a:t>interest</a:t>
            </a:r>
            <a:r>
              <a:rPr lang="de-DE" sz="2400" dirty="0"/>
              <a:t> </a:t>
            </a:r>
            <a:r>
              <a:rPr lang="de-DE" sz="2400" dirty="0" err="1"/>
              <a:t>rates</a:t>
            </a:r>
            <a:r>
              <a:rPr lang="de-DE" sz="2400" dirty="0"/>
              <a:t> </a:t>
            </a:r>
            <a:r>
              <a:rPr lang="de-DE" sz="2400" dirty="0" err="1"/>
              <a:t>have</a:t>
            </a:r>
            <a:r>
              <a:rPr lang="de-DE" sz="2400" dirty="0"/>
              <a:t> </a:t>
            </a:r>
            <a:r>
              <a:rPr lang="de-DE" sz="2400" dirty="0" err="1"/>
              <a:t>the</a:t>
            </a:r>
            <a:r>
              <a:rPr lang="de-DE" sz="2400" dirty="0"/>
              <a:t> potential </a:t>
            </a:r>
            <a:r>
              <a:rPr lang="de-DE" sz="2400" dirty="0" err="1"/>
              <a:t>to</a:t>
            </a:r>
            <a:r>
              <a:rPr lang="de-DE" sz="2400" dirty="0"/>
              <a:t> </a:t>
            </a:r>
            <a:r>
              <a:rPr lang="de-DE" sz="2400" dirty="0" err="1"/>
              <a:t>dampen</a:t>
            </a:r>
            <a:r>
              <a:rPr lang="de-DE" sz="2400" dirty="0"/>
              <a:t> </a:t>
            </a:r>
            <a:r>
              <a:rPr lang="de-DE" sz="2400" dirty="0" err="1"/>
              <a:t>the</a:t>
            </a:r>
            <a:r>
              <a:rPr lang="de-DE" sz="2400" dirty="0"/>
              <a:t> </a:t>
            </a:r>
            <a:r>
              <a:rPr lang="de-DE" sz="2400" dirty="0" err="1"/>
              <a:t>economy</a:t>
            </a:r>
            <a:r>
              <a:rPr lang="de-DE" sz="2400" dirty="0"/>
              <a:t>.</a:t>
            </a:r>
          </a:p>
          <a:p>
            <a:pPr marL="342900" indent="-342900">
              <a:buFont typeface="Wingdings" panose="05000000000000000000" pitchFamily="2" charset="2"/>
              <a:buChar char="Ø"/>
            </a:pPr>
            <a:r>
              <a:rPr lang="de-DE" sz="2400" dirty="0"/>
              <a:t>Traditional </a:t>
            </a:r>
            <a:r>
              <a:rPr lang="de-DE" sz="2400" dirty="0" err="1"/>
              <a:t>monetary</a:t>
            </a:r>
            <a:r>
              <a:rPr lang="de-DE" sz="2400" dirty="0"/>
              <a:t> </a:t>
            </a:r>
            <a:r>
              <a:rPr lang="de-DE" sz="2400" dirty="0" err="1"/>
              <a:t>policy</a:t>
            </a:r>
            <a:r>
              <a:rPr lang="de-DE" sz="2400" dirty="0"/>
              <a:t> </a:t>
            </a:r>
            <a:r>
              <a:rPr lang="de-DE" sz="2400" dirty="0" err="1"/>
              <a:t>cannot</a:t>
            </a:r>
            <a:r>
              <a:rPr lang="de-DE" sz="2400" dirty="0"/>
              <a:t> push </a:t>
            </a:r>
            <a:r>
              <a:rPr lang="de-DE" sz="2400" dirty="0" err="1"/>
              <a:t>the</a:t>
            </a:r>
            <a:r>
              <a:rPr lang="de-DE" sz="2400" dirty="0"/>
              <a:t> </a:t>
            </a:r>
            <a:r>
              <a:rPr lang="de-DE" sz="2400" dirty="0" err="1"/>
              <a:t>economy</a:t>
            </a:r>
            <a:r>
              <a:rPr lang="de-DE" sz="2400" dirty="0"/>
              <a:t> </a:t>
            </a:r>
          </a:p>
          <a:p>
            <a:pPr marL="342900" indent="-342900">
              <a:buFont typeface="Wingdings" panose="05000000000000000000" pitchFamily="2" charset="2"/>
              <a:buChar char="Ø"/>
            </a:pPr>
            <a:r>
              <a:rPr lang="de-DE" sz="2400" dirty="0"/>
              <a:t>An </a:t>
            </a:r>
            <a:r>
              <a:rPr lang="de-DE" sz="2400" dirty="0" err="1"/>
              <a:t>increase</a:t>
            </a:r>
            <a:r>
              <a:rPr lang="de-DE" sz="2400" dirty="0"/>
              <a:t> </a:t>
            </a:r>
            <a:r>
              <a:rPr lang="de-DE" sz="2400" dirty="0" err="1"/>
              <a:t>of</a:t>
            </a:r>
            <a:r>
              <a:rPr lang="de-DE" sz="2400" dirty="0"/>
              <a:t> real </a:t>
            </a:r>
            <a:r>
              <a:rPr lang="de-DE" sz="2400" dirty="0" err="1"/>
              <a:t>interest</a:t>
            </a:r>
            <a:r>
              <a:rPr lang="de-DE" sz="2400" dirty="0"/>
              <a:t> </a:t>
            </a:r>
            <a:r>
              <a:rPr lang="de-DE" sz="2400" dirty="0" err="1"/>
              <a:t>rates</a:t>
            </a:r>
            <a:r>
              <a:rPr lang="de-DE" sz="2400" dirty="0"/>
              <a:t> </a:t>
            </a:r>
            <a:r>
              <a:rPr lang="de-DE" sz="2400" dirty="0" err="1"/>
              <a:t>even</a:t>
            </a:r>
            <a:r>
              <a:rPr lang="de-DE" sz="2400" dirty="0"/>
              <a:t> </a:t>
            </a:r>
            <a:r>
              <a:rPr lang="de-DE" sz="2400" dirty="0" err="1"/>
              <a:t>shifts</a:t>
            </a:r>
            <a:r>
              <a:rPr lang="de-DE" sz="2400" dirty="0"/>
              <a:t> </a:t>
            </a:r>
            <a:r>
              <a:rPr lang="de-DE" sz="2400" dirty="0" err="1"/>
              <a:t>th</a:t>
            </a:r>
            <a:r>
              <a:rPr lang="de-DE" sz="2400" dirty="0"/>
              <a:t> IS-</a:t>
            </a:r>
            <a:r>
              <a:rPr lang="de-DE" sz="2400" dirty="0" err="1"/>
              <a:t>curve</a:t>
            </a:r>
            <a:r>
              <a:rPr lang="de-DE" sz="2400" dirty="0"/>
              <a:t> </a:t>
            </a:r>
            <a:r>
              <a:rPr lang="de-DE" sz="2400" dirty="0" err="1"/>
              <a:t>to</a:t>
            </a:r>
            <a:r>
              <a:rPr lang="de-DE" sz="2400" dirty="0"/>
              <a:t> </a:t>
            </a:r>
            <a:r>
              <a:rPr lang="de-DE" sz="2400" dirty="0" err="1"/>
              <a:t>the</a:t>
            </a:r>
            <a:r>
              <a:rPr lang="de-DE" sz="2400" dirty="0"/>
              <a:t> </a:t>
            </a:r>
            <a:r>
              <a:rPr lang="de-DE" sz="2400" dirty="0" err="1"/>
              <a:t>left</a:t>
            </a:r>
            <a:r>
              <a:rPr lang="de-DE" sz="2400" dirty="0"/>
              <a:t> and </a:t>
            </a:r>
            <a:r>
              <a:rPr lang="de-DE" sz="2400" dirty="0" err="1"/>
              <a:t>worsens</a:t>
            </a:r>
            <a:r>
              <a:rPr lang="de-DE" sz="2400" dirty="0"/>
              <a:t> </a:t>
            </a:r>
            <a:r>
              <a:rPr lang="de-DE" sz="2400" dirty="0" err="1"/>
              <a:t>the</a:t>
            </a:r>
            <a:r>
              <a:rPr lang="de-DE" sz="2400" dirty="0"/>
              <a:t> </a:t>
            </a:r>
            <a:r>
              <a:rPr lang="de-DE" sz="2400" dirty="0" err="1"/>
              <a:t>problem</a:t>
            </a:r>
            <a:endParaRPr lang="de-DE" sz="2400" dirty="0"/>
          </a:p>
          <a:p>
            <a:endParaRPr lang="de-DE" sz="2400" dirty="0"/>
          </a:p>
          <a:p>
            <a:pPr marL="800100" lvl="1" indent="-342900">
              <a:buFont typeface="Wingdings" panose="05000000000000000000" pitchFamily="2" charset="2"/>
              <a:buChar char="Ø"/>
            </a:pPr>
            <a:r>
              <a:rPr lang="de-DE" sz="2400" dirty="0"/>
              <a:t>This </a:t>
            </a:r>
            <a:r>
              <a:rPr lang="de-DE" sz="2400" dirty="0" err="1"/>
              <a:t>is</a:t>
            </a:r>
            <a:r>
              <a:rPr lang="de-DE" sz="2400" dirty="0"/>
              <a:t> </a:t>
            </a:r>
            <a:r>
              <a:rPr lang="de-DE" sz="2400" dirty="0" err="1"/>
              <a:t>the</a:t>
            </a:r>
            <a:r>
              <a:rPr lang="de-DE" sz="2400" dirty="0"/>
              <a:t> </a:t>
            </a:r>
            <a:r>
              <a:rPr lang="de-DE" sz="2400" dirty="0" err="1"/>
              <a:t>reason</a:t>
            </a:r>
            <a:r>
              <a:rPr lang="de-DE" sz="2400" dirty="0"/>
              <a:t>, </a:t>
            </a:r>
            <a:r>
              <a:rPr lang="de-DE" sz="2400" dirty="0" err="1"/>
              <a:t>why</a:t>
            </a:r>
            <a:r>
              <a:rPr lang="de-DE" sz="2400" dirty="0"/>
              <a:t> a </a:t>
            </a:r>
            <a:r>
              <a:rPr lang="de-DE" sz="2400" dirty="0" err="1"/>
              <a:t>central</a:t>
            </a:r>
            <a:r>
              <a:rPr lang="de-DE" sz="2400" dirty="0"/>
              <a:t> </a:t>
            </a:r>
            <a:r>
              <a:rPr lang="de-DE" sz="2400" dirty="0" err="1"/>
              <a:t>bank</a:t>
            </a:r>
            <a:r>
              <a:rPr lang="de-DE" sz="2400" dirty="0"/>
              <a:t> </a:t>
            </a:r>
            <a:r>
              <a:rPr lang="de-DE" sz="2400" dirty="0" err="1"/>
              <a:t>deeply</a:t>
            </a:r>
            <a:r>
              <a:rPr lang="de-DE" sz="2400" dirty="0"/>
              <a:t> </a:t>
            </a:r>
            <a:r>
              <a:rPr lang="de-DE" sz="2400" dirty="0" err="1"/>
              <a:t>tries</a:t>
            </a:r>
            <a:r>
              <a:rPr lang="de-DE" sz="2400" dirty="0"/>
              <a:t> </a:t>
            </a:r>
            <a:r>
              <a:rPr lang="de-DE" sz="2400" dirty="0" err="1"/>
              <a:t>to</a:t>
            </a:r>
            <a:r>
              <a:rPr lang="de-DE" sz="2400" dirty="0"/>
              <a:t> </a:t>
            </a:r>
            <a:r>
              <a:rPr lang="de-DE" sz="2400" dirty="0" err="1"/>
              <a:t>prevent</a:t>
            </a:r>
            <a:r>
              <a:rPr lang="de-DE" sz="2400" dirty="0"/>
              <a:t> such a </a:t>
            </a:r>
            <a:r>
              <a:rPr lang="de-DE" sz="2400" dirty="0" err="1"/>
              <a:t>scenario</a:t>
            </a:r>
            <a:endParaRPr lang="de-DE" sz="2400" dirty="0"/>
          </a:p>
        </p:txBody>
      </p:sp>
      <p:sp>
        <p:nvSpPr>
          <p:cNvPr id="2" name="Rechteck 1">
            <a:extLst>
              <a:ext uri="{FF2B5EF4-FFF2-40B4-BE49-F238E27FC236}">
                <a16:creationId xmlns:a16="http://schemas.microsoft.com/office/drawing/2014/main" id="{EB20036C-6F53-F91B-D57B-1ECCE626969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2503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8162" y="104531"/>
            <a:ext cx="7597213" cy="744863"/>
          </a:xfrm>
          <a:prstGeom prst="rect">
            <a:avLst/>
          </a:prstGeom>
          <a:noFill/>
          <a:ln>
            <a:noFill/>
          </a:ln>
        </p:spPr>
        <p:txBody>
          <a:bodyPr lIns="81638" tIns="40819" rIns="81638" bIns="40819" anchor="ctr" anchorCtr="1"/>
          <a:lstStyle/>
          <a:p>
            <a:pPr algn="ctr"/>
            <a:r>
              <a:rPr lang="de-DE" sz="2903" b="1" dirty="0"/>
              <a:t>Money Market </a:t>
            </a:r>
            <a:r>
              <a:rPr lang="de-DE" sz="2903" b="1" dirty="0" err="1"/>
              <a:t>and</a:t>
            </a:r>
            <a:r>
              <a:rPr lang="de-DE" sz="2903" b="1" dirty="0"/>
              <a:t> </a:t>
            </a:r>
            <a:r>
              <a:rPr lang="de-DE" sz="2903" b="1" dirty="0" err="1"/>
              <a:t>the</a:t>
            </a:r>
            <a:r>
              <a:rPr lang="de-DE" sz="2903" b="1" dirty="0"/>
              <a:t> </a:t>
            </a:r>
          </a:p>
          <a:p>
            <a:pPr algn="ctr"/>
            <a:r>
              <a:rPr lang="de-DE" sz="2903" b="1" dirty="0" err="1"/>
              <a:t>Reaction</a:t>
            </a:r>
            <a:r>
              <a:rPr lang="de-DE" sz="2903" b="1" dirty="0"/>
              <a:t> </a:t>
            </a:r>
            <a:r>
              <a:rPr lang="de-DE" sz="2903" b="1" dirty="0" err="1"/>
              <a:t>Function</a:t>
            </a:r>
            <a:r>
              <a:rPr lang="de-DE" sz="2903" b="1" dirty="0"/>
              <a:t> </a:t>
            </a:r>
            <a:r>
              <a:rPr lang="de-DE" sz="2903" b="1" dirty="0" err="1"/>
              <a:t>of</a:t>
            </a:r>
            <a:r>
              <a:rPr lang="de-DE" sz="2903" b="1" dirty="0"/>
              <a:t> </a:t>
            </a:r>
            <a:r>
              <a:rPr lang="de-DE" sz="2903" b="1" dirty="0" err="1"/>
              <a:t>the</a:t>
            </a:r>
            <a:r>
              <a:rPr lang="de-DE" sz="2903" b="1" dirty="0"/>
              <a:t> Central Bank</a:t>
            </a:r>
          </a:p>
        </p:txBody>
      </p:sp>
      <p:sp>
        <p:nvSpPr>
          <p:cNvPr id="7" name="Textfeld 6"/>
          <p:cNvSpPr txBox="1"/>
          <p:nvPr/>
        </p:nvSpPr>
        <p:spPr>
          <a:xfrm>
            <a:off x="166777" y="968530"/>
            <a:ext cx="8330426" cy="762388"/>
          </a:xfrm>
          <a:prstGeom prst="rect">
            <a:avLst/>
          </a:prstGeom>
          <a:noFill/>
        </p:spPr>
        <p:txBody>
          <a:bodyPr wrap="square" rtlCol="0">
            <a:spAutoFit/>
          </a:bodyPr>
          <a:lstStyle/>
          <a:p>
            <a:pPr marL="311045" indent="-311045">
              <a:buFont typeface="Wingdings" panose="05000000000000000000" pitchFamily="2" charset="2"/>
              <a:buChar char="Ø"/>
            </a:pPr>
            <a:r>
              <a:rPr lang="de-DE" sz="2177" dirty="0"/>
              <a:t>In </a:t>
            </a:r>
            <a:r>
              <a:rPr lang="de-DE" sz="2177" dirty="0" err="1"/>
              <a:t>practice</a:t>
            </a:r>
            <a:r>
              <a:rPr lang="de-DE" sz="2177" dirty="0"/>
              <a:t> </a:t>
            </a:r>
            <a:r>
              <a:rPr lang="de-DE" sz="2177" dirty="0" err="1"/>
              <a:t>the</a:t>
            </a:r>
            <a:r>
              <a:rPr lang="de-DE" sz="2177" dirty="0"/>
              <a:t> </a:t>
            </a:r>
            <a:r>
              <a:rPr lang="de-DE" sz="2177" dirty="0" err="1"/>
              <a:t>central</a:t>
            </a:r>
            <a:r>
              <a:rPr lang="de-DE" sz="2177" dirty="0"/>
              <a:t> </a:t>
            </a:r>
            <a:r>
              <a:rPr lang="de-DE" sz="2177" dirty="0" err="1"/>
              <a:t>bank</a:t>
            </a:r>
            <a:r>
              <a:rPr lang="de-DE" sz="2177" dirty="0"/>
              <a:t> </a:t>
            </a:r>
            <a:r>
              <a:rPr lang="de-DE" sz="2177" dirty="0" err="1"/>
              <a:t>sets</a:t>
            </a:r>
            <a:r>
              <a:rPr lang="de-DE" sz="2177" dirty="0"/>
              <a:t> </a:t>
            </a:r>
            <a:r>
              <a:rPr lang="de-DE" sz="2177" dirty="0" err="1"/>
              <a:t>short</a:t>
            </a:r>
            <a:r>
              <a:rPr lang="de-DE" sz="2177" dirty="0"/>
              <a:t> </a:t>
            </a:r>
            <a:r>
              <a:rPr lang="de-DE" sz="2177" dirty="0" err="1"/>
              <a:t>term</a:t>
            </a:r>
            <a:r>
              <a:rPr lang="de-DE" sz="2177" dirty="0"/>
              <a:t> </a:t>
            </a:r>
            <a:r>
              <a:rPr lang="de-DE" sz="2177" dirty="0" err="1"/>
              <a:t>interest</a:t>
            </a:r>
            <a:r>
              <a:rPr lang="de-DE" sz="2177" dirty="0"/>
              <a:t> </a:t>
            </a:r>
            <a:r>
              <a:rPr lang="de-DE" sz="2177" dirty="0" err="1"/>
              <a:t>rates</a:t>
            </a:r>
            <a:r>
              <a:rPr lang="de-DE" sz="2177" dirty="0"/>
              <a:t> </a:t>
            </a:r>
            <a:r>
              <a:rPr lang="de-DE" sz="2177" dirty="0" err="1"/>
              <a:t>to</a:t>
            </a:r>
            <a:r>
              <a:rPr lang="de-DE" sz="2177" dirty="0"/>
              <a:t> </a:t>
            </a:r>
            <a:r>
              <a:rPr lang="de-DE" sz="2177" dirty="0" err="1"/>
              <a:t>meet</a:t>
            </a:r>
            <a:r>
              <a:rPr lang="de-DE" sz="2177" dirty="0"/>
              <a:t> </a:t>
            </a:r>
            <a:r>
              <a:rPr lang="de-DE" sz="2177" dirty="0" err="1"/>
              <a:t>its</a:t>
            </a:r>
            <a:r>
              <a:rPr lang="de-DE" sz="2177" dirty="0"/>
              <a:t> </a:t>
            </a:r>
            <a:r>
              <a:rPr lang="de-DE" sz="2177" dirty="0" err="1"/>
              <a:t>target</a:t>
            </a:r>
            <a:r>
              <a:rPr lang="de-DE" sz="2177" dirty="0"/>
              <a:t> </a:t>
            </a:r>
            <a:r>
              <a:rPr lang="de-DE" sz="2177" dirty="0" err="1"/>
              <a:t>level</a:t>
            </a:r>
            <a:r>
              <a:rPr lang="de-DE" sz="2177" dirty="0"/>
              <a:t>. </a:t>
            </a:r>
          </a:p>
        </p:txBody>
      </p:sp>
      <p:sp>
        <p:nvSpPr>
          <p:cNvPr id="9" name="Textfeld 8"/>
          <p:cNvSpPr txBox="1"/>
          <p:nvPr/>
        </p:nvSpPr>
        <p:spPr>
          <a:xfrm>
            <a:off x="196991" y="2100523"/>
            <a:ext cx="8330426" cy="1097416"/>
          </a:xfrm>
          <a:prstGeom prst="rect">
            <a:avLst/>
          </a:prstGeom>
          <a:noFill/>
        </p:spPr>
        <p:txBody>
          <a:bodyPr wrap="square" rtlCol="0">
            <a:spAutoFit/>
          </a:bodyPr>
          <a:lstStyle/>
          <a:p>
            <a:pPr marL="311045" indent="-311045">
              <a:buFont typeface="Wingdings" panose="05000000000000000000" pitchFamily="2" charset="2"/>
              <a:buChar char="Ø"/>
            </a:pPr>
            <a:r>
              <a:rPr lang="de-DE" sz="2177" dirty="0"/>
              <a:t>Most </a:t>
            </a:r>
            <a:r>
              <a:rPr lang="de-DE" sz="2177" dirty="0" err="1"/>
              <a:t>central</a:t>
            </a:r>
            <a:r>
              <a:rPr lang="de-DE" sz="2177" dirty="0"/>
              <a:t> </a:t>
            </a:r>
            <a:r>
              <a:rPr lang="de-DE" sz="2177" dirty="0" err="1"/>
              <a:t>banks</a:t>
            </a:r>
            <a:r>
              <a:rPr lang="de-DE" sz="2177" dirty="0"/>
              <a:t> </a:t>
            </a:r>
            <a:r>
              <a:rPr lang="de-DE" sz="2177" dirty="0" err="1"/>
              <a:t>communicate</a:t>
            </a:r>
            <a:r>
              <a:rPr lang="de-DE" sz="2177" dirty="0"/>
              <a:t> </a:t>
            </a:r>
            <a:r>
              <a:rPr lang="de-DE" sz="2177" dirty="0" err="1"/>
              <a:t>some</a:t>
            </a:r>
            <a:r>
              <a:rPr lang="de-DE" sz="2177" dirty="0"/>
              <a:t> </a:t>
            </a:r>
            <a:r>
              <a:rPr lang="de-DE" sz="2177" dirty="0" err="1"/>
              <a:t>kind</a:t>
            </a:r>
            <a:r>
              <a:rPr lang="de-DE" sz="2177" dirty="0"/>
              <a:t> </a:t>
            </a:r>
            <a:r>
              <a:rPr lang="de-DE" sz="2177" dirty="0" err="1"/>
              <a:t>of</a:t>
            </a:r>
            <a:r>
              <a:rPr lang="de-DE" sz="2177" dirty="0"/>
              <a:t> </a:t>
            </a:r>
            <a:r>
              <a:rPr lang="de-DE" sz="2177" dirty="0" err="1"/>
              <a:t>inflation</a:t>
            </a:r>
            <a:r>
              <a:rPr lang="de-DE" sz="2177" dirty="0"/>
              <a:t> </a:t>
            </a:r>
            <a:r>
              <a:rPr lang="de-DE" sz="2177" dirty="0" err="1"/>
              <a:t>target</a:t>
            </a:r>
            <a:r>
              <a:rPr lang="de-DE" sz="2177" dirty="0"/>
              <a:t>. Interest </a:t>
            </a:r>
            <a:r>
              <a:rPr lang="de-DE" sz="2177" dirty="0" err="1"/>
              <a:t>rates</a:t>
            </a:r>
            <a:r>
              <a:rPr lang="de-DE" sz="2177" dirty="0"/>
              <a:t> </a:t>
            </a:r>
            <a:r>
              <a:rPr lang="de-DE" sz="2177" dirty="0" err="1"/>
              <a:t>are</a:t>
            </a:r>
            <a:r>
              <a:rPr lang="de-DE" sz="2177" dirty="0"/>
              <a:t> </a:t>
            </a:r>
            <a:r>
              <a:rPr lang="de-DE" sz="2177" dirty="0" err="1"/>
              <a:t>therefore</a:t>
            </a:r>
            <a:r>
              <a:rPr lang="de-DE" sz="2177" dirty="0"/>
              <a:t> not </a:t>
            </a:r>
            <a:r>
              <a:rPr lang="de-DE" sz="2177" dirty="0" err="1"/>
              <a:t>only</a:t>
            </a:r>
            <a:r>
              <a:rPr lang="de-DE" sz="2177" dirty="0"/>
              <a:t> </a:t>
            </a:r>
            <a:r>
              <a:rPr lang="de-DE" sz="2177" dirty="0" err="1"/>
              <a:t>the</a:t>
            </a:r>
            <a:r>
              <a:rPr lang="de-DE" sz="2177" dirty="0"/>
              <a:t> </a:t>
            </a:r>
            <a:r>
              <a:rPr lang="de-DE" sz="2177" dirty="0" err="1"/>
              <a:t>outcome</a:t>
            </a:r>
            <a:r>
              <a:rPr lang="de-DE" sz="2177" dirty="0"/>
              <a:t> </a:t>
            </a:r>
            <a:r>
              <a:rPr lang="de-DE" sz="2177" dirty="0" err="1"/>
              <a:t>of</a:t>
            </a:r>
            <a:r>
              <a:rPr lang="de-DE" sz="2177" dirty="0"/>
              <a:t> an </a:t>
            </a:r>
            <a:r>
              <a:rPr lang="de-DE" sz="2177" dirty="0" err="1"/>
              <a:t>equilibrium</a:t>
            </a:r>
            <a:r>
              <a:rPr lang="de-DE" sz="2177" dirty="0"/>
              <a:t> </a:t>
            </a:r>
            <a:r>
              <a:rPr lang="de-DE" sz="2177" dirty="0" err="1"/>
              <a:t>process</a:t>
            </a:r>
            <a:r>
              <a:rPr lang="de-DE" sz="2177" dirty="0"/>
              <a:t>, but </a:t>
            </a:r>
            <a:r>
              <a:rPr lang="de-DE" sz="2177" dirty="0" err="1"/>
              <a:t>depend</a:t>
            </a:r>
            <a:r>
              <a:rPr lang="de-DE" sz="2177" dirty="0"/>
              <a:t> </a:t>
            </a:r>
            <a:r>
              <a:rPr lang="de-DE" sz="2177" dirty="0" err="1"/>
              <a:t>directly</a:t>
            </a:r>
            <a:r>
              <a:rPr lang="de-DE" sz="2177" dirty="0"/>
              <a:t> on </a:t>
            </a:r>
            <a:r>
              <a:rPr lang="de-DE" sz="2177" dirty="0" err="1"/>
              <a:t>the</a:t>
            </a:r>
            <a:r>
              <a:rPr lang="de-DE" sz="2177" dirty="0"/>
              <a:t> </a:t>
            </a:r>
            <a:r>
              <a:rPr lang="de-DE" sz="2177" dirty="0" err="1"/>
              <a:t>movements</a:t>
            </a:r>
            <a:r>
              <a:rPr lang="de-DE" sz="2177" dirty="0"/>
              <a:t> in </a:t>
            </a:r>
            <a:r>
              <a:rPr lang="de-DE" sz="2177" dirty="0" err="1"/>
              <a:t>prices</a:t>
            </a:r>
            <a:endParaRPr lang="de-DE" sz="2177" dirty="0"/>
          </a:p>
        </p:txBody>
      </p:sp>
      <p:sp>
        <p:nvSpPr>
          <p:cNvPr id="10" name="Textfeld 9"/>
          <p:cNvSpPr txBox="1"/>
          <p:nvPr/>
        </p:nvSpPr>
        <p:spPr>
          <a:xfrm>
            <a:off x="196991" y="3646547"/>
            <a:ext cx="8330426" cy="762388"/>
          </a:xfrm>
          <a:prstGeom prst="rect">
            <a:avLst/>
          </a:prstGeom>
          <a:noFill/>
        </p:spPr>
        <p:txBody>
          <a:bodyPr wrap="square" rtlCol="0">
            <a:spAutoFit/>
          </a:bodyPr>
          <a:lstStyle/>
          <a:p>
            <a:r>
              <a:rPr lang="de-DE" sz="2177" dirty="0">
                <a:ea typeface="Arial Unicode MS"/>
                <a:cs typeface="Arial Unicode MS"/>
              </a:rPr>
              <a:t>⇒		</a:t>
            </a:r>
            <a:r>
              <a:rPr lang="en-US" sz="2177" dirty="0">
                <a:ea typeface="Arial Unicode MS"/>
                <a:cs typeface="Arial Unicode MS"/>
              </a:rPr>
              <a:t>reaction function of the central bank</a:t>
            </a:r>
          </a:p>
          <a:p>
            <a:endParaRPr lang="de-DE" sz="2177" dirty="0"/>
          </a:p>
        </p:txBody>
      </p:sp>
      <p:sp>
        <p:nvSpPr>
          <p:cNvPr id="11" name="Textfeld 10"/>
          <p:cNvSpPr txBox="1"/>
          <p:nvPr/>
        </p:nvSpPr>
        <p:spPr>
          <a:xfrm>
            <a:off x="196992" y="4142224"/>
            <a:ext cx="4165213" cy="427361"/>
          </a:xfrm>
          <a:prstGeom prst="rect">
            <a:avLst/>
          </a:prstGeom>
          <a:noFill/>
        </p:spPr>
        <p:txBody>
          <a:bodyPr wrap="square" rtlCol="0">
            <a:spAutoFit/>
          </a:bodyPr>
          <a:lstStyle/>
          <a:p>
            <a:pPr algn="ctr"/>
            <a:r>
              <a:rPr lang="el-GR" sz="2177" dirty="0"/>
              <a:t>π</a:t>
            </a:r>
            <a:r>
              <a:rPr lang="el-GR" sz="2177" dirty="0">
                <a:latin typeface="Arial Unicode MS"/>
                <a:ea typeface="Arial Unicode MS"/>
                <a:cs typeface="Arial Unicode MS"/>
              </a:rPr>
              <a:t>↓</a:t>
            </a:r>
            <a:r>
              <a:rPr lang="de-DE" sz="2177" dirty="0">
                <a:latin typeface="Arial Unicode MS"/>
                <a:ea typeface="Arial Unicode MS"/>
                <a:cs typeface="Arial Unicode MS"/>
              </a:rPr>
              <a:t>	⇒	r</a:t>
            </a:r>
            <a:r>
              <a:rPr lang="el-GR" sz="2177" dirty="0">
                <a:latin typeface="Arial Unicode MS"/>
                <a:ea typeface="Arial Unicode MS"/>
                <a:cs typeface="Arial Unicode MS"/>
              </a:rPr>
              <a:t>↓</a:t>
            </a:r>
            <a:r>
              <a:rPr lang="de-DE" sz="2177" dirty="0">
                <a:latin typeface="Arial Unicode MS"/>
                <a:ea typeface="Arial Unicode MS"/>
                <a:cs typeface="Arial Unicode MS"/>
              </a:rPr>
              <a:t>	</a:t>
            </a:r>
            <a:r>
              <a:rPr lang="de-DE" sz="2177" dirty="0"/>
              <a:t> </a:t>
            </a:r>
          </a:p>
        </p:txBody>
      </p:sp>
      <p:sp>
        <p:nvSpPr>
          <p:cNvPr id="12" name="Textfeld 11"/>
          <p:cNvSpPr txBox="1"/>
          <p:nvPr/>
        </p:nvSpPr>
        <p:spPr>
          <a:xfrm>
            <a:off x="4347098" y="4103772"/>
            <a:ext cx="4165213" cy="427361"/>
          </a:xfrm>
          <a:prstGeom prst="rect">
            <a:avLst/>
          </a:prstGeom>
          <a:noFill/>
        </p:spPr>
        <p:txBody>
          <a:bodyPr wrap="square" rtlCol="0">
            <a:spAutoFit/>
          </a:bodyPr>
          <a:lstStyle/>
          <a:p>
            <a:pPr algn="ctr"/>
            <a:r>
              <a:rPr lang="de-DE" sz="2177" dirty="0"/>
              <a:t>Y</a:t>
            </a:r>
            <a:r>
              <a:rPr lang="el-GR" sz="2177" dirty="0">
                <a:latin typeface="Arial Unicode MS"/>
                <a:ea typeface="Arial Unicode MS"/>
                <a:cs typeface="Arial Unicode MS"/>
              </a:rPr>
              <a:t>↑</a:t>
            </a:r>
            <a:r>
              <a:rPr lang="de-DE" sz="2177" dirty="0">
                <a:latin typeface="Arial Unicode MS"/>
                <a:ea typeface="Arial Unicode MS"/>
                <a:cs typeface="Arial Unicode MS"/>
              </a:rPr>
              <a:t>	⇒	r</a:t>
            </a:r>
            <a:r>
              <a:rPr lang="el-GR" sz="2177" dirty="0">
                <a:latin typeface="Arial Unicode MS"/>
                <a:ea typeface="Arial Unicode MS"/>
                <a:cs typeface="Arial Unicode MS"/>
              </a:rPr>
              <a:t>↑</a:t>
            </a:r>
            <a:endParaRPr lang="de-DE" sz="2177" dirty="0"/>
          </a:p>
        </p:txBody>
      </p:sp>
      <p:sp>
        <p:nvSpPr>
          <p:cNvPr id="13" name="Textfeld 12"/>
          <p:cNvSpPr txBox="1"/>
          <p:nvPr/>
        </p:nvSpPr>
        <p:spPr>
          <a:xfrm>
            <a:off x="196991" y="4756946"/>
            <a:ext cx="8330426" cy="1432443"/>
          </a:xfrm>
          <a:prstGeom prst="rect">
            <a:avLst/>
          </a:prstGeom>
          <a:noFill/>
        </p:spPr>
        <p:txBody>
          <a:bodyPr wrap="square" rtlCol="0">
            <a:spAutoFit/>
          </a:bodyPr>
          <a:lstStyle/>
          <a:p>
            <a:r>
              <a:rPr lang="de-DE" sz="2177" dirty="0">
                <a:latin typeface="Arial Unicode MS"/>
                <a:ea typeface="Arial Unicode MS"/>
                <a:cs typeface="Arial Unicode MS"/>
              </a:rPr>
              <a:t>⇒		</a:t>
            </a: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r*</a:t>
            </a:r>
            <a:r>
              <a:rPr lang="en-US" sz="2177" baseline="-25000" dirty="0"/>
              <a:t> </a:t>
            </a:r>
            <a:r>
              <a:rPr lang="de-DE" sz="2177" dirty="0"/>
              <a:t>+ b(</a:t>
            </a:r>
            <a:r>
              <a:rPr lang="el-GR" sz="2177" dirty="0"/>
              <a:t>π</a:t>
            </a:r>
            <a:r>
              <a:rPr lang="en-US" sz="2177" baseline="-25000" dirty="0"/>
              <a:t> </a:t>
            </a:r>
            <a:r>
              <a:rPr lang="de-DE" sz="2177" dirty="0"/>
              <a:t>- </a:t>
            </a:r>
            <a:r>
              <a:rPr lang="el-GR" sz="2177" dirty="0"/>
              <a:t>π</a:t>
            </a:r>
            <a:r>
              <a:rPr lang="de-DE" sz="2177" dirty="0"/>
              <a:t>*) +c(y</a:t>
            </a:r>
            <a:r>
              <a:rPr lang="en-US" sz="2177" baseline="-25000" dirty="0"/>
              <a:t> </a:t>
            </a:r>
            <a:r>
              <a:rPr lang="de-DE" sz="2177" dirty="0"/>
              <a:t>- y*)                       </a:t>
            </a:r>
            <a:r>
              <a:rPr lang="de-DE" sz="2177" dirty="0" err="1"/>
              <a:t>b,c</a:t>
            </a:r>
            <a:r>
              <a:rPr lang="de-DE" sz="2177" dirty="0"/>
              <a:t>&gt;0</a:t>
            </a:r>
          </a:p>
          <a:p>
            <a:endParaRPr lang="de-DE" sz="2177"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l-GR" sz="2177" dirty="0"/>
              <a:t>π</a:t>
            </a:r>
            <a:r>
              <a:rPr lang="de-DE" sz="2177" dirty="0"/>
              <a:t>*: Inflation </a:t>
            </a:r>
            <a:r>
              <a:rPr lang="de-DE" sz="2177" dirty="0" err="1"/>
              <a:t>target</a:t>
            </a:r>
            <a:r>
              <a:rPr lang="de-DE" sz="2177" dirty="0"/>
              <a:t>	   y*: Potential </a:t>
            </a:r>
            <a:r>
              <a:rPr lang="de-DE" sz="2177" dirty="0" err="1"/>
              <a:t>output</a:t>
            </a:r>
            <a:r>
              <a:rPr lang="de-DE" sz="2177" dirty="0"/>
              <a:t>	        </a:t>
            </a:r>
            <a:r>
              <a:rPr lang="en-US" sz="2177" dirty="0"/>
              <a:t>r*</a:t>
            </a:r>
            <a:r>
              <a:rPr lang="de-DE" sz="2177" dirty="0"/>
              <a:t>: Natural </a:t>
            </a:r>
            <a:r>
              <a:rPr lang="de-DE" sz="2177" dirty="0" err="1"/>
              <a:t>interest</a:t>
            </a:r>
            <a:r>
              <a:rPr lang="de-DE" sz="2177" dirty="0"/>
              <a:t> rate</a:t>
            </a:r>
            <a:endParaRPr lang="de-DE" sz="2177"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 name="Rechteck 1">
            <a:extLst>
              <a:ext uri="{FF2B5EF4-FFF2-40B4-BE49-F238E27FC236}">
                <a16:creationId xmlns:a16="http://schemas.microsoft.com/office/drawing/2014/main" id="{F68B0B1F-5604-FEC1-3E2E-10D993065E0F}"/>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6629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Taylor-</a:t>
            </a:r>
            <a:r>
              <a:rPr lang="de-DE" sz="2903" b="1" dirty="0" err="1"/>
              <a:t>Rule</a:t>
            </a:r>
            <a:endParaRPr lang="de-DE" sz="2903"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681" y="1147839"/>
            <a:ext cx="4626405" cy="346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feld 8"/>
          <p:cNvSpPr txBox="1"/>
          <p:nvPr/>
        </p:nvSpPr>
        <p:spPr>
          <a:xfrm>
            <a:off x="532661" y="4424217"/>
            <a:ext cx="7992504" cy="594906"/>
          </a:xfrm>
          <a:prstGeom prst="rect">
            <a:avLst/>
          </a:prstGeom>
          <a:noFill/>
        </p:spPr>
        <p:txBody>
          <a:bodyPr wrap="square" rtlCol="0">
            <a:spAutoFit/>
          </a:bodyPr>
          <a:lstStyle/>
          <a:p>
            <a:r>
              <a:rPr lang="de-DE" sz="1633" dirty="0"/>
              <a:t>Source</a:t>
            </a:r>
            <a:r>
              <a:rPr lang="de-DE" sz="1633"/>
              <a:t>: </a:t>
            </a:r>
            <a:r>
              <a:rPr lang="en-US" sz="1633">
                <a:hlinkClick r:id="rId4"/>
              </a:rPr>
              <a:t>Taylor, J., B, (1993) 195-214 North-Holland Discretion versus policy rules in practice, Carnegie-Rochester Conference Series on Public Policy 39, 195-214, North Holland</a:t>
            </a:r>
            <a:endParaRPr lang="de-DE" sz="1633" dirty="0"/>
          </a:p>
        </p:txBody>
      </p:sp>
      <p:sp>
        <p:nvSpPr>
          <p:cNvPr id="10" name="Textfeld 9"/>
          <p:cNvSpPr txBox="1"/>
          <p:nvPr/>
        </p:nvSpPr>
        <p:spPr>
          <a:xfrm>
            <a:off x="1841256" y="5388372"/>
            <a:ext cx="4660251" cy="1171346"/>
          </a:xfrm>
          <a:prstGeom prst="rect">
            <a:avLst/>
          </a:prstGeom>
          <a:noFill/>
        </p:spPr>
        <p:txBody>
          <a:bodyPr wrap="none" rtlCol="0">
            <a:spAutoFit/>
          </a:bodyPr>
          <a:lstStyle/>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2%</a:t>
            </a:r>
            <a:r>
              <a:rPr lang="en-US" sz="2177" baseline="-25000" dirty="0"/>
              <a:t> </a:t>
            </a:r>
            <a:r>
              <a:rPr lang="de-DE" sz="2177" dirty="0"/>
              <a:t>+ 0,5(</a:t>
            </a:r>
            <a:r>
              <a:rPr lang="el-GR" sz="2177" dirty="0"/>
              <a:t>π</a:t>
            </a:r>
            <a:r>
              <a:rPr lang="en-US" sz="2177" baseline="-25000" dirty="0"/>
              <a:t> </a:t>
            </a:r>
            <a:r>
              <a:rPr lang="de-DE" sz="2177" dirty="0"/>
              <a:t>- </a:t>
            </a:r>
            <a:r>
              <a:rPr lang="el-GR" sz="2177" dirty="0"/>
              <a:t>π</a:t>
            </a:r>
            <a:r>
              <a:rPr lang="de-DE" sz="2177" dirty="0"/>
              <a:t>*) +0,5(y</a:t>
            </a:r>
            <a:r>
              <a:rPr lang="en-US" sz="2177" baseline="-25000" dirty="0"/>
              <a:t> </a:t>
            </a:r>
            <a:r>
              <a:rPr lang="de-DE" sz="2177" dirty="0"/>
              <a:t>- y*)</a:t>
            </a:r>
          </a:p>
          <a:p>
            <a:pPr algn="ctr">
              <a:lnSpc>
                <a:spcPct val="110000"/>
              </a:lnSpc>
            </a:pPr>
            <a:endParaRPr lang="en-US" sz="2177" dirty="0"/>
          </a:p>
          <a:p>
            <a:pPr algn="ctr">
              <a:lnSpc>
                <a:spcPct val="110000"/>
              </a:lnSpc>
            </a:pPr>
            <a:r>
              <a:rPr lang="en-US" sz="2177" dirty="0"/>
              <a:t>r* =2%	        </a:t>
            </a:r>
            <a:r>
              <a:rPr lang="el-GR" sz="2177" dirty="0"/>
              <a:t>π</a:t>
            </a:r>
            <a:r>
              <a:rPr lang="de-DE" sz="2177" dirty="0"/>
              <a:t>*=2%	b=c=0,5</a:t>
            </a:r>
          </a:p>
        </p:txBody>
      </p:sp>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4018" y="1147840"/>
            <a:ext cx="1301475" cy="1959525"/>
          </a:xfrm>
          <a:prstGeom prst="rect">
            <a:avLst/>
          </a:prstGeom>
        </p:spPr>
      </p:pic>
      <p:sp>
        <p:nvSpPr>
          <p:cNvPr id="12" name="Textfeld 11"/>
          <p:cNvSpPr txBox="1"/>
          <p:nvPr/>
        </p:nvSpPr>
        <p:spPr>
          <a:xfrm>
            <a:off x="5997014" y="1147840"/>
            <a:ext cx="3038275" cy="2290307"/>
          </a:xfrm>
          <a:prstGeom prst="rect">
            <a:avLst/>
          </a:prstGeom>
          <a:noFill/>
        </p:spPr>
        <p:txBody>
          <a:bodyPr wrap="square" rtlCol="0">
            <a:spAutoFit/>
          </a:bodyPr>
          <a:lstStyle/>
          <a:p>
            <a:pPr algn="ctr">
              <a:lnSpc>
                <a:spcPct val="110000"/>
              </a:lnSpc>
            </a:pPr>
            <a:r>
              <a:rPr lang="de-DE" sz="1451" b="1" dirty="0"/>
              <a:t>John B. Taylor:</a:t>
            </a:r>
          </a:p>
          <a:p>
            <a:pPr marL="259204" indent="-259204">
              <a:lnSpc>
                <a:spcPct val="110000"/>
              </a:lnSpc>
              <a:buFont typeface="Arial" panose="020B0604020202020204" pitchFamily="34" charset="0"/>
              <a:buChar char="•"/>
            </a:pPr>
            <a:r>
              <a:rPr lang="en-US" sz="1451" dirty="0">
                <a:solidFill>
                  <a:sysClr val="windowText" lastClr="000000"/>
                </a:solidFill>
                <a:cs typeface="Arial" panose="020B0604020202020204" pitchFamily="34" charset="0"/>
              </a:rPr>
              <a:t>Professor of Economics</a:t>
            </a:r>
          </a:p>
          <a:p>
            <a:pPr>
              <a:lnSpc>
                <a:spcPct val="110000"/>
              </a:lnSpc>
            </a:pPr>
            <a:r>
              <a:rPr lang="en-US" sz="1451" dirty="0">
                <a:solidFill>
                  <a:sysClr val="windowText" lastClr="000000"/>
                </a:solidFill>
                <a:cs typeface="Arial" panose="020B0604020202020204" pitchFamily="34" charset="0"/>
              </a:rPr>
              <a:t>       (Stanford University)</a:t>
            </a:r>
          </a:p>
          <a:p>
            <a:pPr marL="259204" indent="-259204">
              <a:lnSpc>
                <a:spcPct val="110000"/>
              </a:lnSpc>
              <a:buFont typeface="Arial" panose="020B0604020202020204" pitchFamily="34" charset="0"/>
              <a:buChar char="•"/>
            </a:pPr>
            <a:r>
              <a:rPr lang="de-DE" sz="1451" dirty="0"/>
              <a:t>Council </a:t>
            </a:r>
            <a:r>
              <a:rPr lang="de-DE" sz="1451" dirty="0" err="1"/>
              <a:t>of</a:t>
            </a:r>
            <a:r>
              <a:rPr lang="de-DE" sz="1451" dirty="0"/>
              <a:t> </a:t>
            </a:r>
            <a:r>
              <a:rPr lang="de-DE" sz="1451" dirty="0" err="1"/>
              <a:t>Economic</a:t>
            </a:r>
            <a:r>
              <a:rPr lang="de-DE" sz="1451" dirty="0"/>
              <a:t> </a:t>
            </a:r>
            <a:r>
              <a:rPr lang="de-DE" sz="1451" dirty="0" err="1"/>
              <a:t>Advisers</a:t>
            </a:r>
            <a:endParaRPr lang="de-DE" sz="1451" dirty="0">
              <a:solidFill>
                <a:sysClr val="windowText" lastClr="000000"/>
              </a:solidFill>
              <a:cs typeface="Arial" panose="020B0604020202020204" pitchFamily="34" charset="0"/>
            </a:endParaRPr>
          </a:p>
          <a:p>
            <a:pPr>
              <a:lnSpc>
                <a:spcPct val="110000"/>
              </a:lnSpc>
            </a:pPr>
            <a:r>
              <a:rPr lang="en-US" sz="1451" dirty="0">
                <a:solidFill>
                  <a:sysClr val="windowText" lastClr="000000"/>
                </a:solidFill>
                <a:cs typeface="Arial" panose="020B0604020202020204" pitchFamily="34" charset="0"/>
              </a:rPr>
              <a:t>	1976 – 77</a:t>
            </a:r>
          </a:p>
          <a:p>
            <a:pPr>
              <a:lnSpc>
                <a:spcPct val="110000"/>
              </a:lnSpc>
            </a:pPr>
            <a:r>
              <a:rPr lang="en-US" sz="1451" dirty="0">
                <a:solidFill>
                  <a:sysClr val="windowText" lastClr="000000"/>
                </a:solidFill>
                <a:cs typeface="Arial" panose="020B0604020202020204" pitchFamily="34" charset="0"/>
              </a:rPr>
              <a:t>	1989 – 91</a:t>
            </a:r>
          </a:p>
          <a:p>
            <a:pPr marL="259204" indent="-259204">
              <a:lnSpc>
                <a:spcPct val="110000"/>
              </a:lnSpc>
              <a:buFont typeface="Arial" panose="020B0604020202020204" pitchFamily="34" charset="0"/>
              <a:buChar char="•"/>
            </a:pPr>
            <a:r>
              <a:rPr lang="en-US" sz="1451" dirty="0">
                <a:solidFill>
                  <a:sysClr val="windowText" lastClr="000000"/>
                </a:solidFill>
                <a:cs typeface="Arial" panose="020B0604020202020204" pitchFamily="34" charset="0"/>
              </a:rPr>
              <a:t>Under Secretary of the Treasury for International Affairs</a:t>
            </a:r>
          </a:p>
          <a:p>
            <a:pPr>
              <a:lnSpc>
                <a:spcPct val="110000"/>
              </a:lnSpc>
            </a:pPr>
            <a:r>
              <a:rPr lang="en-US" sz="1451" dirty="0">
                <a:solidFill>
                  <a:sysClr val="windowText" lastClr="000000"/>
                </a:solidFill>
                <a:cs typeface="Arial" panose="020B0604020202020204" pitchFamily="34" charset="0"/>
              </a:rPr>
              <a:t>	2001 – 05</a:t>
            </a:r>
          </a:p>
        </p:txBody>
      </p:sp>
      <p:sp>
        <p:nvSpPr>
          <p:cNvPr id="2" name="Rechteck 1">
            <a:extLst>
              <a:ext uri="{FF2B5EF4-FFF2-40B4-BE49-F238E27FC236}">
                <a16:creationId xmlns:a16="http://schemas.microsoft.com/office/drawing/2014/main" id="{C9FAB6C4-034F-9B20-E2B6-4D8459AB233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463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Taylor-</a:t>
            </a:r>
            <a:r>
              <a:rPr lang="de-DE" sz="2903" b="1" dirty="0" err="1"/>
              <a:t>Rule</a:t>
            </a:r>
            <a:r>
              <a:rPr lang="de-DE" sz="2903" b="1" dirty="0"/>
              <a:t> </a:t>
            </a:r>
            <a:r>
              <a:rPr lang="de-DE" sz="2903" b="1" dirty="0" err="1"/>
              <a:t>simplified</a:t>
            </a:r>
            <a:endParaRPr lang="de-DE" sz="2903" b="1" dirty="0"/>
          </a:p>
        </p:txBody>
      </p:sp>
      <p:sp>
        <p:nvSpPr>
          <p:cNvPr id="10" name="Textfeld 9"/>
          <p:cNvSpPr txBox="1"/>
          <p:nvPr/>
        </p:nvSpPr>
        <p:spPr>
          <a:xfrm>
            <a:off x="2002565" y="1142889"/>
            <a:ext cx="7861056" cy="2285241"/>
          </a:xfrm>
          <a:prstGeom prst="rect">
            <a:avLst/>
          </a:prstGeom>
          <a:noFill/>
        </p:spPr>
        <p:txBody>
          <a:bodyPr wrap="square" rtlCol="0">
            <a:spAutoFit/>
          </a:bodyPr>
          <a:lstStyle/>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 r*</a:t>
            </a:r>
            <a:r>
              <a:rPr lang="en-US" sz="2177" baseline="-25000" dirty="0"/>
              <a:t> </a:t>
            </a:r>
            <a:r>
              <a:rPr lang="de-DE" sz="2177" dirty="0"/>
              <a:t>+ b(</a:t>
            </a:r>
            <a:r>
              <a:rPr lang="el-GR" sz="2177" dirty="0"/>
              <a:t>π</a:t>
            </a:r>
            <a:r>
              <a:rPr lang="en-US" sz="2177" baseline="-25000" dirty="0"/>
              <a:t> </a:t>
            </a:r>
            <a:r>
              <a:rPr lang="de-DE" sz="2177" dirty="0"/>
              <a:t>- </a:t>
            </a:r>
            <a:r>
              <a:rPr lang="el-GR" sz="2177" dirty="0"/>
              <a:t>π</a:t>
            </a:r>
            <a:r>
              <a:rPr lang="de-DE" sz="2177" dirty="0"/>
              <a:t>*) +c(y</a:t>
            </a:r>
            <a:r>
              <a:rPr lang="en-US" sz="2177" baseline="-25000" dirty="0"/>
              <a:t> </a:t>
            </a:r>
            <a:r>
              <a:rPr lang="de-DE" sz="2177" dirty="0"/>
              <a:t>- y*)</a:t>
            </a:r>
            <a:endParaRPr lang="en-US" sz="2177" dirty="0"/>
          </a:p>
          <a:p>
            <a:pPr algn="ctr">
              <a:lnSpc>
                <a:spcPct val="110000"/>
              </a:lnSpc>
            </a:pPr>
            <a:endParaRPr lang="en-US" sz="2177" dirty="0"/>
          </a:p>
          <a:p>
            <a:pPr algn="ctr">
              <a:lnSpc>
                <a:spcPct val="110000"/>
              </a:lnSpc>
            </a:pPr>
            <a:r>
              <a:rPr lang="en-US" sz="2177" dirty="0"/>
              <a:t>Since </a:t>
            </a:r>
            <a:r>
              <a:rPr lang="el-GR" sz="2177" dirty="0"/>
              <a:t>π</a:t>
            </a:r>
            <a:r>
              <a:rPr lang="de-DE" sz="2177" dirty="0"/>
              <a:t>* </a:t>
            </a:r>
            <a:r>
              <a:rPr lang="de-DE" sz="2177" dirty="0" err="1"/>
              <a:t>and</a:t>
            </a:r>
            <a:r>
              <a:rPr lang="de-DE" sz="2177" dirty="0"/>
              <a:t> y* </a:t>
            </a:r>
            <a:r>
              <a:rPr lang="de-DE" sz="2177" dirty="0" err="1"/>
              <a:t>are</a:t>
            </a:r>
            <a:r>
              <a:rPr lang="de-DE" sz="2177" dirty="0"/>
              <a:t> </a:t>
            </a:r>
            <a:r>
              <a:rPr lang="de-DE" sz="2177" dirty="0" err="1"/>
              <a:t>constants</a:t>
            </a:r>
            <a:r>
              <a:rPr lang="de-DE" sz="2177" dirty="0"/>
              <a:t>, </a:t>
            </a:r>
            <a:r>
              <a:rPr lang="de-DE" sz="2177" dirty="0" err="1"/>
              <a:t>we</a:t>
            </a:r>
            <a:r>
              <a:rPr lang="de-DE" sz="2177" dirty="0"/>
              <a:t> </a:t>
            </a:r>
            <a:r>
              <a:rPr lang="de-DE" sz="2177" dirty="0" err="1"/>
              <a:t>set</a:t>
            </a:r>
            <a:r>
              <a:rPr lang="de-DE" sz="2177" dirty="0"/>
              <a:t> in </a:t>
            </a:r>
            <a:r>
              <a:rPr lang="de-DE" sz="2177" dirty="0" err="1"/>
              <a:t>the</a:t>
            </a:r>
            <a:r>
              <a:rPr lang="de-DE" sz="2177" dirty="0"/>
              <a:t> </a:t>
            </a:r>
            <a:r>
              <a:rPr lang="de-DE" sz="2177" dirty="0" err="1"/>
              <a:t>following</a:t>
            </a:r>
            <a:endParaRPr lang="de-DE" sz="2177" dirty="0"/>
          </a:p>
          <a:p>
            <a:pPr algn="ctr">
              <a:lnSpc>
                <a:spcPct val="110000"/>
              </a:lnSpc>
            </a:pPr>
            <a:endParaRPr lang="de-DE" sz="2177" dirty="0"/>
          </a:p>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 α</a:t>
            </a:r>
            <a:r>
              <a:rPr lang="en-US" sz="2177" baseline="-25000" dirty="0"/>
              <a:t> </a:t>
            </a:r>
            <a:r>
              <a:rPr lang="de-DE" sz="2177" dirty="0"/>
              <a:t>+ b</a:t>
            </a:r>
            <a:r>
              <a:rPr lang="el-GR" sz="2177" dirty="0"/>
              <a:t>π</a:t>
            </a:r>
            <a:r>
              <a:rPr lang="en-US" sz="2177" baseline="-25000" dirty="0"/>
              <a:t> </a:t>
            </a:r>
            <a:r>
              <a:rPr lang="de-DE" sz="2177" dirty="0"/>
              <a:t> +</a:t>
            </a:r>
            <a:r>
              <a:rPr lang="de-DE" sz="2177" dirty="0" err="1"/>
              <a:t>cy</a:t>
            </a:r>
            <a:r>
              <a:rPr lang="en-US" sz="2177" baseline="-25000" dirty="0"/>
              <a:t> </a:t>
            </a:r>
            <a:endParaRPr lang="en-US" sz="2177" dirty="0"/>
          </a:p>
          <a:p>
            <a:pPr algn="ctr">
              <a:lnSpc>
                <a:spcPct val="110000"/>
              </a:lnSpc>
            </a:pPr>
            <a:endParaRPr lang="de-DE" sz="2177" dirty="0"/>
          </a:p>
        </p:txBody>
      </p:sp>
      <p:cxnSp>
        <p:nvCxnSpPr>
          <p:cNvPr id="13" name="Straight Arrow Connector 6"/>
          <p:cNvCxnSpPr/>
          <p:nvPr/>
        </p:nvCxnSpPr>
        <p:spPr>
          <a:xfrm flipV="1">
            <a:off x="4492652" y="3956491"/>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7"/>
          <p:cNvCxnSpPr/>
          <p:nvPr/>
        </p:nvCxnSpPr>
        <p:spPr>
          <a:xfrm>
            <a:off x="4492653" y="5870714"/>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feld 14"/>
          <p:cNvSpPr txBox="1"/>
          <p:nvPr/>
        </p:nvSpPr>
        <p:spPr>
          <a:xfrm>
            <a:off x="4158042" y="4068689"/>
            <a:ext cx="258404" cy="343620"/>
          </a:xfrm>
          <a:prstGeom prst="rect">
            <a:avLst/>
          </a:prstGeom>
          <a:noFill/>
        </p:spPr>
        <p:txBody>
          <a:bodyPr wrap="none" rtlCol="0">
            <a:spAutoFit/>
          </a:bodyPr>
          <a:lstStyle/>
          <a:p>
            <a:r>
              <a:rPr lang="de-DE" sz="1633" dirty="0"/>
              <a:t>r</a:t>
            </a:r>
          </a:p>
        </p:txBody>
      </p:sp>
      <p:sp>
        <p:nvSpPr>
          <p:cNvPr id="16" name="Textfeld 15"/>
          <p:cNvSpPr txBox="1"/>
          <p:nvPr/>
        </p:nvSpPr>
        <p:spPr>
          <a:xfrm>
            <a:off x="7619869" y="5889150"/>
            <a:ext cx="335348" cy="343620"/>
          </a:xfrm>
          <a:prstGeom prst="rect">
            <a:avLst/>
          </a:prstGeom>
          <a:noFill/>
        </p:spPr>
        <p:txBody>
          <a:bodyPr wrap="none" rtlCol="0">
            <a:spAutoFit/>
          </a:bodyPr>
          <a:lstStyle/>
          <a:p>
            <a:r>
              <a:rPr lang="de-DE" sz="1633" dirty="0"/>
              <a:t>Y</a:t>
            </a:r>
          </a:p>
        </p:txBody>
      </p:sp>
      <p:cxnSp>
        <p:nvCxnSpPr>
          <p:cNvPr id="17" name="Gerade Verbindung 16"/>
          <p:cNvCxnSpPr/>
          <p:nvPr/>
        </p:nvCxnSpPr>
        <p:spPr>
          <a:xfrm flipV="1">
            <a:off x="5178900" y="4061921"/>
            <a:ext cx="1698256" cy="1450523"/>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6093345" y="4723445"/>
            <a:ext cx="1409360" cy="427361"/>
          </a:xfrm>
          <a:prstGeom prst="rect">
            <a:avLst/>
          </a:prstGeom>
          <a:noFill/>
        </p:spPr>
        <p:txBody>
          <a:bodyPr wrap="none" rtlCol="0">
            <a:spAutoFit/>
          </a:bodyPr>
          <a:lstStyle/>
          <a:p>
            <a:r>
              <a:rPr lang="de-DE" sz="2177" b="1" dirty="0"/>
              <a:t>TR-</a:t>
            </a:r>
            <a:r>
              <a:rPr lang="de-DE" sz="2177" b="1" dirty="0" err="1"/>
              <a:t>Curve</a:t>
            </a:r>
            <a:endParaRPr lang="de-DE" sz="2177" b="1" dirty="0"/>
          </a:p>
        </p:txBody>
      </p:sp>
      <p:sp>
        <p:nvSpPr>
          <p:cNvPr id="19" name="Textfeld 18"/>
          <p:cNvSpPr txBox="1"/>
          <p:nvPr/>
        </p:nvSpPr>
        <p:spPr>
          <a:xfrm>
            <a:off x="4905861" y="3303317"/>
            <a:ext cx="2157194" cy="433837"/>
          </a:xfrm>
          <a:prstGeom prst="rect">
            <a:avLst/>
          </a:prstGeom>
          <a:noFill/>
        </p:spPr>
        <p:txBody>
          <a:bodyPr wrap="none" rtlCol="0">
            <a:spAutoFit/>
          </a:bodyPr>
          <a:lstStyle/>
          <a:p>
            <a:pPr algn="ctr">
              <a:lnSpc>
                <a:spcPct val="110000"/>
              </a:lnSpc>
            </a:pPr>
            <a:r>
              <a:rPr lang="de-DE" sz="2177" dirty="0">
                <a:solidFill>
                  <a:sysClr val="windowText" lastClr="000000"/>
                </a:solidFill>
                <a:latin typeface="Arial Unicode MS"/>
                <a:ea typeface="Arial Unicode MS"/>
                <a:cs typeface="Arial Unicode MS"/>
              </a:rPr>
              <a:t>⇒   </a:t>
            </a:r>
            <a:r>
              <a:rPr lang="de-DE" sz="2177" dirty="0" err="1">
                <a:ea typeface="Arial Unicode MS"/>
                <a:cs typeface="Arial Unicode MS"/>
              </a:rPr>
              <a:t>dr</a:t>
            </a:r>
            <a:r>
              <a:rPr lang="de-DE" sz="2177" dirty="0">
                <a:ea typeface="Arial Unicode MS"/>
                <a:cs typeface="Arial Unicode MS"/>
              </a:rPr>
              <a:t>/</a:t>
            </a:r>
            <a:r>
              <a:rPr lang="de-DE" sz="2177" dirty="0" err="1">
                <a:ea typeface="Arial Unicode MS"/>
                <a:cs typeface="Arial Unicode MS"/>
              </a:rPr>
              <a:t>dY</a:t>
            </a:r>
            <a:r>
              <a:rPr lang="de-DE" sz="2177" dirty="0">
                <a:ea typeface="Arial Unicode MS"/>
                <a:cs typeface="Arial Unicode MS"/>
              </a:rPr>
              <a:t> =</a:t>
            </a:r>
            <a:r>
              <a:rPr lang="el-GR" sz="2177" dirty="0"/>
              <a:t> </a:t>
            </a:r>
            <a:r>
              <a:rPr lang="de-DE" sz="2177" dirty="0"/>
              <a:t>c &gt; 0</a:t>
            </a: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F2A894B8-5CEC-4A4C-A955-E1B3F5F91B32}"/>
              </a:ext>
            </a:extLst>
          </p:cNvPr>
          <p:cNvSpPr txBox="1"/>
          <p:nvPr/>
        </p:nvSpPr>
        <p:spPr>
          <a:xfrm>
            <a:off x="4387599" y="6214413"/>
            <a:ext cx="3775393" cy="369332"/>
          </a:xfrm>
          <a:prstGeom prst="rect">
            <a:avLst/>
          </a:prstGeom>
          <a:noFill/>
        </p:spPr>
        <p:txBody>
          <a:bodyPr wrap="none" rtlCol="0">
            <a:spAutoFit/>
          </a:bodyPr>
          <a:lstStyle/>
          <a:p>
            <a:r>
              <a:rPr lang="de-DE" b="1" dirty="0"/>
              <a:t>Same </a:t>
            </a:r>
            <a:r>
              <a:rPr lang="de-DE" b="1" dirty="0" err="1"/>
              <a:t>dependence</a:t>
            </a:r>
            <a:r>
              <a:rPr lang="de-DE" b="1" dirty="0"/>
              <a:t> </a:t>
            </a:r>
            <a:r>
              <a:rPr lang="de-DE" b="1" dirty="0" err="1"/>
              <a:t>as</a:t>
            </a:r>
            <a:r>
              <a:rPr lang="de-DE" b="1" dirty="0"/>
              <a:t> </a:t>
            </a:r>
            <a:r>
              <a:rPr lang="de-DE" b="1" dirty="0" err="1"/>
              <a:t>the</a:t>
            </a:r>
            <a:r>
              <a:rPr lang="de-DE" b="1" dirty="0"/>
              <a:t> LM-</a:t>
            </a:r>
            <a:r>
              <a:rPr lang="de-DE" b="1" dirty="0" err="1"/>
              <a:t>curve</a:t>
            </a:r>
            <a:r>
              <a:rPr lang="de-DE" b="1" dirty="0"/>
              <a:t>!!</a:t>
            </a:r>
          </a:p>
        </p:txBody>
      </p:sp>
      <p:sp>
        <p:nvSpPr>
          <p:cNvPr id="3" name="Rechteck 2">
            <a:extLst>
              <a:ext uri="{FF2B5EF4-FFF2-40B4-BE49-F238E27FC236}">
                <a16:creationId xmlns:a16="http://schemas.microsoft.com/office/drawing/2014/main" id="{BF9276EB-34B0-DC98-54E2-0EF63F8094D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1745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8" grpId="0"/>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4801" y="104531"/>
            <a:ext cx="7597213" cy="744863"/>
          </a:xfrm>
          <a:prstGeom prst="rect">
            <a:avLst/>
          </a:prstGeom>
          <a:noFill/>
          <a:ln>
            <a:noFill/>
          </a:ln>
        </p:spPr>
        <p:txBody>
          <a:bodyPr lIns="81638" tIns="40819" rIns="81638" bIns="40819" anchor="ctr" anchorCtr="1"/>
          <a:lstStyle/>
          <a:p>
            <a:r>
              <a:rPr lang="de-DE" sz="2903" b="1" dirty="0"/>
              <a:t>Short </a:t>
            </a:r>
            <a:r>
              <a:rPr lang="de-DE" sz="2903" b="1" dirty="0" err="1"/>
              <a:t>run</a:t>
            </a:r>
            <a:r>
              <a:rPr lang="de-DE" sz="2903" b="1" dirty="0"/>
              <a:t> </a:t>
            </a:r>
            <a:r>
              <a:rPr lang="de-DE" sz="2903" b="1" dirty="0" err="1"/>
              <a:t>equilibrium</a:t>
            </a:r>
            <a:endParaRPr lang="de-DE" sz="2903" b="1" dirty="0"/>
          </a:p>
        </p:txBody>
      </p:sp>
      <p:cxnSp>
        <p:nvCxnSpPr>
          <p:cNvPr id="8" name="Straight Arrow Connector 6"/>
          <p:cNvCxnSpPr/>
          <p:nvPr/>
        </p:nvCxnSpPr>
        <p:spPr>
          <a:xfrm flipV="1">
            <a:off x="1896725"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96726"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562115" y="1077570"/>
            <a:ext cx="258404" cy="343620"/>
          </a:xfrm>
          <a:prstGeom prst="rect">
            <a:avLst/>
          </a:prstGeom>
          <a:noFill/>
        </p:spPr>
        <p:txBody>
          <a:bodyPr wrap="none" rtlCol="0">
            <a:spAutoFit/>
          </a:bodyPr>
          <a:lstStyle/>
          <a:p>
            <a:r>
              <a:rPr lang="de-DE" sz="1633" dirty="0"/>
              <a:t>r</a:t>
            </a:r>
          </a:p>
        </p:txBody>
      </p:sp>
      <p:sp>
        <p:nvSpPr>
          <p:cNvPr id="11" name="Textfeld 10"/>
          <p:cNvSpPr txBox="1"/>
          <p:nvPr/>
        </p:nvSpPr>
        <p:spPr>
          <a:xfrm>
            <a:off x="7244737"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76489"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369440"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459598"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6047457" y="946937"/>
            <a:ext cx="572593" cy="427361"/>
          </a:xfrm>
          <a:prstGeom prst="rect">
            <a:avLst/>
          </a:prstGeom>
          <a:noFill/>
        </p:spPr>
        <p:txBody>
          <a:bodyPr wrap="none" rtlCol="0">
            <a:spAutoFit/>
          </a:bodyPr>
          <a:lstStyle/>
          <a:p>
            <a:r>
              <a:rPr lang="de-DE" sz="2177" b="1" dirty="0"/>
              <a:t>TR</a:t>
            </a:r>
          </a:p>
        </p:txBody>
      </p:sp>
      <p:cxnSp>
        <p:nvCxnSpPr>
          <p:cNvPr id="21" name="Gerade Verbindung 20"/>
          <p:cNvCxnSpPr/>
          <p:nvPr/>
        </p:nvCxnSpPr>
        <p:spPr>
          <a:xfrm flipH="1">
            <a:off x="1896726"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77812"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184246" y="5324032"/>
            <a:ext cx="8787133" cy="1432443"/>
          </a:xfrm>
          <a:prstGeom prst="rect">
            <a:avLst/>
          </a:prstGeom>
          <a:noFill/>
        </p:spPr>
        <p:txBody>
          <a:bodyPr wrap="square" rtlCol="0">
            <a:spAutoFit/>
          </a:bodyPr>
          <a:lstStyle/>
          <a:p>
            <a:r>
              <a:rPr lang="de-DE" sz="2177" b="1" dirty="0"/>
              <a:t>The </a:t>
            </a:r>
            <a:r>
              <a:rPr lang="de-DE" sz="2177" b="1" dirty="0" err="1"/>
              <a:t>intersection</a:t>
            </a:r>
            <a:r>
              <a:rPr lang="de-DE" sz="2177" b="1" dirty="0"/>
              <a:t> </a:t>
            </a:r>
            <a:r>
              <a:rPr lang="de-DE" sz="2177" b="1" dirty="0" err="1"/>
              <a:t>of</a:t>
            </a:r>
            <a:r>
              <a:rPr lang="de-DE" sz="2177" b="1" dirty="0"/>
              <a:t> </a:t>
            </a:r>
            <a:r>
              <a:rPr lang="de-DE" sz="2177" b="1" dirty="0" err="1"/>
              <a:t>the</a:t>
            </a:r>
            <a:r>
              <a:rPr lang="de-DE" sz="2177" b="1" dirty="0"/>
              <a:t> IS </a:t>
            </a:r>
            <a:r>
              <a:rPr lang="de-DE" sz="2177" b="1" dirty="0" err="1"/>
              <a:t>curve</a:t>
            </a:r>
            <a:r>
              <a:rPr lang="de-DE" sz="2177" b="1" dirty="0"/>
              <a:t> and </a:t>
            </a:r>
            <a:r>
              <a:rPr lang="de-DE" sz="2177" b="1" dirty="0" err="1"/>
              <a:t>the</a:t>
            </a:r>
            <a:r>
              <a:rPr lang="de-DE" sz="2177" b="1" dirty="0"/>
              <a:t> TR </a:t>
            </a:r>
            <a:r>
              <a:rPr lang="de-DE" sz="2177" b="1" dirty="0" err="1"/>
              <a:t>curve</a:t>
            </a:r>
            <a:r>
              <a:rPr lang="de-DE" sz="2177" b="1" dirty="0"/>
              <a:t> </a:t>
            </a:r>
            <a:r>
              <a:rPr lang="de-DE" sz="2177" b="1" dirty="0" err="1"/>
              <a:t>represents</a:t>
            </a:r>
            <a:r>
              <a:rPr lang="de-DE" sz="2177" b="1" dirty="0"/>
              <a:t> </a:t>
            </a:r>
            <a:r>
              <a:rPr lang="de-DE" sz="2177" b="1" dirty="0" err="1"/>
              <a:t>the</a:t>
            </a:r>
            <a:r>
              <a:rPr lang="de-DE" sz="2177" b="1" dirty="0"/>
              <a:t> </a:t>
            </a:r>
            <a:r>
              <a:rPr lang="de-DE" sz="2177" b="1" dirty="0" err="1"/>
              <a:t>short</a:t>
            </a:r>
            <a:r>
              <a:rPr lang="de-DE" sz="2177" b="1" dirty="0"/>
              <a:t> </a:t>
            </a:r>
            <a:r>
              <a:rPr lang="de-DE" sz="2177" b="1" dirty="0" err="1"/>
              <a:t>run</a:t>
            </a:r>
            <a:r>
              <a:rPr lang="de-DE" sz="2177" b="1" dirty="0"/>
              <a:t> </a:t>
            </a:r>
            <a:r>
              <a:rPr lang="de-DE" sz="2177" b="1" dirty="0" err="1"/>
              <a:t>equilibrium</a:t>
            </a:r>
            <a:r>
              <a:rPr lang="de-DE" sz="2177" b="1" dirty="0"/>
              <a:t> </a:t>
            </a:r>
            <a:r>
              <a:rPr lang="de-DE" sz="2177" b="1" dirty="0" err="1"/>
              <a:t>with</a:t>
            </a:r>
            <a:r>
              <a:rPr lang="de-DE" sz="2177" b="1" dirty="0"/>
              <a:t> </a:t>
            </a:r>
            <a:r>
              <a:rPr lang="de-DE" sz="2177" b="1" u="sng" dirty="0" err="1"/>
              <a:t>fixed</a:t>
            </a:r>
            <a:r>
              <a:rPr lang="de-DE" sz="2177" b="1" u="sng" dirty="0"/>
              <a:t> </a:t>
            </a:r>
            <a:r>
              <a:rPr lang="de-DE" sz="2177" b="1" u="sng" dirty="0" err="1"/>
              <a:t>prices</a:t>
            </a:r>
            <a:r>
              <a:rPr lang="de-DE" sz="2177" b="1" dirty="0"/>
              <a:t>. </a:t>
            </a:r>
          </a:p>
          <a:p>
            <a:r>
              <a:rPr lang="de-DE" sz="2177" b="1" dirty="0" err="1"/>
              <a:t>Mechanics</a:t>
            </a:r>
            <a:r>
              <a:rPr lang="de-DE" sz="2177" b="1" dirty="0"/>
              <a:t> </a:t>
            </a:r>
            <a:r>
              <a:rPr lang="de-DE" sz="2177" b="1" dirty="0" err="1"/>
              <a:t>are</a:t>
            </a:r>
            <a:r>
              <a:rPr lang="de-DE" sz="2177" b="1" dirty="0"/>
              <a:t> </a:t>
            </a:r>
            <a:r>
              <a:rPr lang="de-DE" sz="2177" b="1" dirty="0" err="1"/>
              <a:t>the</a:t>
            </a:r>
            <a:r>
              <a:rPr lang="de-DE" sz="2177" b="1" dirty="0"/>
              <a:t> same </a:t>
            </a:r>
            <a:r>
              <a:rPr lang="de-DE" sz="2177" b="1" dirty="0" err="1"/>
              <a:t>as</a:t>
            </a:r>
            <a:r>
              <a:rPr lang="de-DE" sz="2177" b="1" dirty="0"/>
              <a:t> in </a:t>
            </a:r>
            <a:r>
              <a:rPr lang="de-DE" sz="2177" b="1" dirty="0" err="1"/>
              <a:t>the</a:t>
            </a:r>
            <a:r>
              <a:rPr lang="de-DE" sz="2177" b="1" dirty="0"/>
              <a:t> </a:t>
            </a:r>
            <a:r>
              <a:rPr lang="de-DE" sz="2177" b="1" dirty="0" err="1"/>
              <a:t>case</a:t>
            </a:r>
            <a:r>
              <a:rPr lang="de-DE" sz="2177" b="1" dirty="0"/>
              <a:t> </a:t>
            </a:r>
            <a:r>
              <a:rPr lang="de-DE" sz="2177" b="1" dirty="0" err="1"/>
              <a:t>with</a:t>
            </a:r>
            <a:r>
              <a:rPr lang="de-DE" sz="2177" b="1" dirty="0"/>
              <a:t> LM-</a:t>
            </a:r>
            <a:r>
              <a:rPr lang="de-DE" sz="2177" b="1" dirty="0" err="1"/>
              <a:t>curve</a:t>
            </a:r>
            <a:r>
              <a:rPr lang="de-DE" sz="2177" b="1" dirty="0"/>
              <a:t> </a:t>
            </a:r>
            <a:r>
              <a:rPr lang="de-DE" sz="2177" b="1" dirty="0" err="1"/>
              <a:t>representing</a:t>
            </a:r>
            <a:r>
              <a:rPr lang="de-DE" sz="2177" b="1" dirty="0"/>
              <a:t> </a:t>
            </a:r>
            <a:r>
              <a:rPr lang="de-DE" sz="2177" b="1" dirty="0" err="1"/>
              <a:t>the</a:t>
            </a:r>
            <a:endParaRPr lang="de-DE" sz="2177" b="1" dirty="0"/>
          </a:p>
          <a:p>
            <a:r>
              <a:rPr lang="de-DE" sz="2177" b="1" dirty="0"/>
              <a:t>Money </a:t>
            </a:r>
            <a:r>
              <a:rPr lang="de-DE" sz="2177" b="1" dirty="0" err="1"/>
              <a:t>market</a:t>
            </a:r>
            <a:r>
              <a:rPr lang="de-DE" sz="2177" b="1" dirty="0"/>
              <a:t> </a:t>
            </a:r>
            <a:r>
              <a:rPr lang="de-DE" sz="2177" b="1" dirty="0" err="1"/>
              <a:t>equilibrium</a:t>
            </a:r>
            <a:endParaRPr lang="de-DE" sz="2177" b="1" dirty="0"/>
          </a:p>
        </p:txBody>
      </p:sp>
      <p:sp>
        <p:nvSpPr>
          <p:cNvPr id="25" name="Rechteck 24"/>
          <p:cNvSpPr/>
          <p:nvPr/>
        </p:nvSpPr>
        <p:spPr>
          <a:xfrm>
            <a:off x="144800" y="5196500"/>
            <a:ext cx="8840804" cy="161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2" name="Rechteck 1">
            <a:extLst>
              <a:ext uri="{FF2B5EF4-FFF2-40B4-BE49-F238E27FC236}">
                <a16:creationId xmlns:a16="http://schemas.microsoft.com/office/drawing/2014/main" id="{352D5D8F-0001-3D84-9230-5C4FC6E67B80}"/>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6627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Price </a:t>
            </a:r>
            <a:r>
              <a:rPr lang="de-DE" sz="2903" b="1" dirty="0" err="1"/>
              <a:t>adjusting</a:t>
            </a:r>
            <a:r>
              <a:rPr lang="de-DE" sz="2903" b="1" dirty="0"/>
              <a:t> </a:t>
            </a:r>
            <a:r>
              <a:rPr lang="de-DE" sz="2903" b="1" dirty="0" err="1"/>
              <a:t>process</a:t>
            </a:r>
            <a:r>
              <a:rPr lang="de-DE" sz="2903" b="1" dirty="0"/>
              <a:t> – Phillips </a:t>
            </a:r>
            <a:r>
              <a:rPr lang="de-DE" sz="2903" b="1" dirty="0" err="1"/>
              <a:t>Curve</a:t>
            </a:r>
            <a:endParaRPr lang="de-DE" sz="2903" b="1" dirty="0"/>
          </a:p>
        </p:txBody>
      </p:sp>
      <p:sp>
        <p:nvSpPr>
          <p:cNvPr id="30" name="Textfeld 29"/>
          <p:cNvSpPr txBox="1"/>
          <p:nvPr/>
        </p:nvSpPr>
        <p:spPr>
          <a:xfrm>
            <a:off x="1684624" y="3663406"/>
            <a:ext cx="8330426" cy="427361"/>
          </a:xfrm>
          <a:prstGeom prst="rect">
            <a:avLst/>
          </a:prstGeom>
          <a:noFill/>
        </p:spPr>
        <p:txBody>
          <a:bodyPr wrap="square" rtlCol="0">
            <a:spAutoFit/>
          </a:bodyPr>
          <a:lstStyle/>
          <a:p>
            <a:pPr algn="ctr"/>
            <a:r>
              <a:rPr lang="el-GR" sz="2177" dirty="0"/>
              <a:t>π</a:t>
            </a:r>
            <a:r>
              <a:rPr lang="en-US" sz="2177" dirty="0"/>
              <a:t> = </a:t>
            </a:r>
            <a:r>
              <a:rPr lang="el-GR" sz="2177" dirty="0"/>
              <a:t>π</a:t>
            </a:r>
            <a:r>
              <a:rPr lang="de-DE" sz="2177" baseline="30000" dirty="0"/>
              <a:t>e</a:t>
            </a:r>
            <a:r>
              <a:rPr lang="el-GR" sz="2177" dirty="0"/>
              <a:t> </a:t>
            </a:r>
            <a:r>
              <a:rPr lang="en-US" sz="2177" dirty="0"/>
              <a:t>+ </a:t>
            </a:r>
            <a:r>
              <a:rPr lang="el-GR" sz="2177" dirty="0">
                <a:latin typeface="Times New Roman"/>
                <a:cs typeface="Times New Roman"/>
              </a:rPr>
              <a:t>δ</a:t>
            </a:r>
            <a:r>
              <a:rPr lang="de-DE" sz="2177" dirty="0"/>
              <a:t>Y	</a:t>
            </a:r>
            <a:r>
              <a:rPr lang="en-US" sz="2177" dirty="0"/>
              <a:t> </a:t>
            </a:r>
            <a:r>
              <a:rPr lang="el-GR" sz="2177" dirty="0">
                <a:latin typeface="Times New Roman"/>
                <a:cs typeface="Times New Roman"/>
              </a:rPr>
              <a:t>δ </a:t>
            </a:r>
            <a:r>
              <a:rPr lang="de-DE" sz="2177" dirty="0">
                <a:latin typeface="Times New Roman"/>
                <a:cs typeface="Times New Roman"/>
              </a:rPr>
              <a:t>&gt;0</a:t>
            </a:r>
            <a:endParaRPr lang="de-DE" sz="2177" dirty="0"/>
          </a:p>
        </p:txBody>
      </p:sp>
      <p:sp>
        <p:nvSpPr>
          <p:cNvPr id="31" name="Textfeld 30"/>
          <p:cNvSpPr txBox="1"/>
          <p:nvPr/>
        </p:nvSpPr>
        <p:spPr>
          <a:xfrm>
            <a:off x="1674800" y="1050705"/>
            <a:ext cx="8330426" cy="762388"/>
          </a:xfrm>
          <a:prstGeom prst="rect">
            <a:avLst/>
          </a:prstGeom>
          <a:noFill/>
        </p:spPr>
        <p:txBody>
          <a:bodyPr wrap="square" rtlCol="0">
            <a:spAutoFit/>
          </a:bodyPr>
          <a:lstStyle/>
          <a:p>
            <a:r>
              <a:rPr lang="de-DE" sz="2177" b="1" dirty="0" err="1">
                <a:ea typeface="Arial Unicode MS"/>
                <a:cs typeface="Arial Unicode MS"/>
              </a:rPr>
              <a:t>Originally</a:t>
            </a:r>
            <a:r>
              <a:rPr lang="de-DE" sz="2177" b="1" dirty="0">
                <a:ea typeface="Arial Unicode MS"/>
                <a:cs typeface="Arial Unicode MS"/>
              </a:rPr>
              <a:t>:</a:t>
            </a:r>
            <a:r>
              <a:rPr lang="de-DE" sz="2177" dirty="0">
                <a:ea typeface="Arial Unicode MS"/>
                <a:cs typeface="Arial Unicode MS"/>
              </a:rPr>
              <a:t>	Negative </a:t>
            </a:r>
            <a:r>
              <a:rPr lang="de-DE" sz="2177" dirty="0" err="1">
                <a:ea typeface="Arial Unicode MS"/>
                <a:cs typeface="Arial Unicode MS"/>
              </a:rPr>
              <a:t>dependence</a:t>
            </a:r>
            <a:r>
              <a:rPr lang="de-DE" sz="2177" dirty="0">
                <a:ea typeface="Arial Unicode MS"/>
                <a:cs typeface="Arial Unicode MS"/>
              </a:rPr>
              <a:t> </a:t>
            </a:r>
            <a:r>
              <a:rPr lang="de-DE" sz="2177" dirty="0" err="1">
                <a:ea typeface="Arial Unicode MS"/>
                <a:cs typeface="Arial Unicode MS"/>
              </a:rPr>
              <a:t>between</a:t>
            </a:r>
            <a:r>
              <a:rPr lang="de-DE" sz="2177" dirty="0">
                <a:ea typeface="Arial Unicode MS"/>
                <a:cs typeface="Arial Unicode MS"/>
              </a:rPr>
              <a:t> </a:t>
            </a:r>
            <a:r>
              <a:rPr lang="de-DE" sz="2177" dirty="0" err="1">
                <a:ea typeface="Arial Unicode MS"/>
                <a:cs typeface="Arial Unicode MS"/>
              </a:rPr>
              <a:t>inflation</a:t>
            </a:r>
            <a:r>
              <a:rPr lang="de-DE" sz="2177" dirty="0">
                <a:ea typeface="Arial Unicode MS"/>
                <a:cs typeface="Arial Unicode MS"/>
              </a:rPr>
              <a:t> </a:t>
            </a:r>
            <a:r>
              <a:rPr lang="de-DE" sz="2177" dirty="0" err="1">
                <a:ea typeface="Arial Unicode MS"/>
                <a:cs typeface="Arial Unicode MS"/>
              </a:rPr>
              <a:t>and</a:t>
            </a:r>
            <a:r>
              <a:rPr lang="de-DE" sz="2177" dirty="0">
                <a:ea typeface="Arial Unicode MS"/>
                <a:cs typeface="Arial Unicode MS"/>
              </a:rPr>
              <a:t> 			</a:t>
            </a:r>
            <a:r>
              <a:rPr lang="de-DE" sz="2177" dirty="0" err="1">
                <a:ea typeface="Arial Unicode MS"/>
                <a:cs typeface="Arial Unicode MS"/>
              </a:rPr>
              <a:t>unemployment</a:t>
            </a:r>
            <a:endParaRPr lang="de-DE" sz="2177" dirty="0">
              <a:ea typeface="Arial Unicode MS"/>
              <a:cs typeface="Arial Unicode MS"/>
            </a:endParaRPr>
          </a:p>
        </p:txBody>
      </p:sp>
      <p:sp>
        <p:nvSpPr>
          <p:cNvPr id="32" name="Textfeld 31"/>
          <p:cNvSpPr txBox="1"/>
          <p:nvPr/>
        </p:nvSpPr>
        <p:spPr>
          <a:xfrm>
            <a:off x="2197340" y="2509285"/>
            <a:ext cx="7250242" cy="762388"/>
          </a:xfrm>
          <a:prstGeom prst="rect">
            <a:avLst/>
          </a:prstGeom>
          <a:noFill/>
        </p:spPr>
        <p:txBody>
          <a:bodyPr wrap="square" rtlCol="0">
            <a:spAutoFit/>
          </a:bodyPr>
          <a:lstStyle/>
          <a:p>
            <a:pPr marL="466567" indent="-466567">
              <a:buFont typeface="+mj-lt"/>
              <a:buAutoNum type="romanLcPeriod"/>
            </a:pPr>
            <a:r>
              <a:rPr lang="de-DE" sz="2177" dirty="0" err="1">
                <a:ea typeface="Arial Unicode MS"/>
                <a:cs typeface="Arial Unicode MS"/>
              </a:rPr>
              <a:t>declining</a:t>
            </a:r>
            <a:r>
              <a:rPr lang="de-DE" sz="2177" dirty="0">
                <a:ea typeface="Arial Unicode MS"/>
                <a:cs typeface="Arial Unicode MS"/>
              </a:rPr>
              <a:t> </a:t>
            </a:r>
            <a:r>
              <a:rPr lang="de-DE" sz="2177" dirty="0" err="1">
                <a:ea typeface="Arial Unicode MS"/>
                <a:cs typeface="Arial Unicode MS"/>
              </a:rPr>
              <a:t>unemployment</a:t>
            </a:r>
            <a:r>
              <a:rPr lang="de-DE" sz="2177" dirty="0">
                <a:ea typeface="Arial Unicode MS"/>
                <a:cs typeface="Arial Unicode MS"/>
              </a:rPr>
              <a:t> </a:t>
            </a:r>
            <a:r>
              <a:rPr lang="de-DE" sz="2177" dirty="0" err="1">
                <a:ea typeface="Arial Unicode MS"/>
                <a:cs typeface="Arial Unicode MS"/>
              </a:rPr>
              <a:t>implies</a:t>
            </a:r>
            <a:r>
              <a:rPr lang="de-DE" sz="2177" dirty="0">
                <a:ea typeface="Arial Unicode MS"/>
                <a:cs typeface="Arial Unicode MS"/>
              </a:rPr>
              <a:t> </a:t>
            </a:r>
            <a:r>
              <a:rPr lang="de-DE" sz="2177" dirty="0" err="1">
                <a:ea typeface="Arial Unicode MS"/>
                <a:cs typeface="Arial Unicode MS"/>
              </a:rPr>
              <a:t>increasing</a:t>
            </a:r>
            <a:r>
              <a:rPr lang="de-DE" sz="2177" dirty="0">
                <a:ea typeface="Arial Unicode MS"/>
                <a:cs typeface="Arial Unicode MS"/>
              </a:rPr>
              <a:t> </a:t>
            </a:r>
            <a:r>
              <a:rPr lang="de-DE" sz="2177" dirty="0" err="1">
                <a:ea typeface="Arial Unicode MS"/>
                <a:cs typeface="Arial Unicode MS"/>
              </a:rPr>
              <a:t>output</a:t>
            </a:r>
            <a:endParaRPr lang="de-DE" sz="2177" dirty="0">
              <a:ea typeface="Arial Unicode MS"/>
              <a:cs typeface="Arial Unicode MS"/>
            </a:endParaRPr>
          </a:p>
          <a:p>
            <a:pPr algn="ctr"/>
            <a:r>
              <a:rPr lang="de-DE" sz="2177" dirty="0">
                <a:ea typeface="Arial Unicode MS"/>
                <a:cs typeface="Arial Unicode MS"/>
              </a:rPr>
              <a:t>⇒</a:t>
            </a:r>
            <a:endParaRPr lang="de-DE" sz="2177" dirty="0">
              <a:ea typeface="Arial Unicode MS" panose="020B0604020202020204" pitchFamily="34" charset="-128"/>
              <a:cs typeface="Arial Unicode MS" panose="020B0604020202020204" pitchFamily="34" charset="-128"/>
            </a:endParaRPr>
          </a:p>
        </p:txBody>
      </p:sp>
      <p:cxnSp>
        <p:nvCxnSpPr>
          <p:cNvPr id="33" name="Straight Arrow Connector 6"/>
          <p:cNvCxnSpPr/>
          <p:nvPr/>
        </p:nvCxnSpPr>
        <p:spPr>
          <a:xfrm flipV="1">
            <a:off x="3968935" y="4147493"/>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
          <p:cNvCxnSpPr/>
          <p:nvPr/>
        </p:nvCxnSpPr>
        <p:spPr>
          <a:xfrm>
            <a:off x="3968935" y="6061715"/>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3634325" y="4259691"/>
            <a:ext cx="300082" cy="343620"/>
          </a:xfrm>
          <a:prstGeom prst="rect">
            <a:avLst/>
          </a:prstGeom>
          <a:noFill/>
        </p:spPr>
        <p:txBody>
          <a:bodyPr wrap="none" rtlCol="0">
            <a:spAutoFit/>
          </a:bodyPr>
          <a:lstStyle/>
          <a:p>
            <a:r>
              <a:rPr lang="el-GR" sz="1633" dirty="0"/>
              <a:t>π</a:t>
            </a:r>
            <a:endParaRPr lang="de-DE" sz="1633" dirty="0"/>
          </a:p>
        </p:txBody>
      </p:sp>
      <p:sp>
        <p:nvSpPr>
          <p:cNvPr id="36" name="Textfeld 35"/>
          <p:cNvSpPr txBox="1"/>
          <p:nvPr/>
        </p:nvSpPr>
        <p:spPr>
          <a:xfrm>
            <a:off x="7096152" y="6080152"/>
            <a:ext cx="335348" cy="343620"/>
          </a:xfrm>
          <a:prstGeom prst="rect">
            <a:avLst/>
          </a:prstGeom>
          <a:noFill/>
        </p:spPr>
        <p:txBody>
          <a:bodyPr wrap="none" rtlCol="0">
            <a:spAutoFit/>
          </a:bodyPr>
          <a:lstStyle/>
          <a:p>
            <a:r>
              <a:rPr lang="de-DE" sz="1633" dirty="0"/>
              <a:t>Y</a:t>
            </a:r>
          </a:p>
        </p:txBody>
      </p:sp>
      <p:cxnSp>
        <p:nvCxnSpPr>
          <p:cNvPr id="37" name="Gerade Verbindung 36"/>
          <p:cNvCxnSpPr/>
          <p:nvPr/>
        </p:nvCxnSpPr>
        <p:spPr>
          <a:xfrm flipV="1">
            <a:off x="4483452" y="4674246"/>
            <a:ext cx="2090160" cy="844914"/>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Textfeld 41"/>
          <p:cNvSpPr txBox="1"/>
          <p:nvPr/>
        </p:nvSpPr>
        <p:spPr>
          <a:xfrm>
            <a:off x="6573612" y="4530969"/>
            <a:ext cx="441146" cy="343620"/>
          </a:xfrm>
          <a:prstGeom prst="rect">
            <a:avLst/>
          </a:prstGeom>
          <a:noFill/>
        </p:spPr>
        <p:txBody>
          <a:bodyPr wrap="none" rtlCol="0">
            <a:spAutoFit/>
          </a:bodyPr>
          <a:lstStyle/>
          <a:p>
            <a:r>
              <a:rPr lang="de-DE" sz="1633" dirty="0"/>
              <a:t>PC</a:t>
            </a:r>
          </a:p>
        </p:txBody>
      </p:sp>
      <p:sp>
        <p:nvSpPr>
          <p:cNvPr id="43" name="Textfeld 42"/>
          <p:cNvSpPr txBox="1"/>
          <p:nvPr/>
        </p:nvSpPr>
        <p:spPr>
          <a:xfrm>
            <a:off x="1674800" y="2030469"/>
            <a:ext cx="8330426" cy="427361"/>
          </a:xfrm>
          <a:prstGeom prst="rect">
            <a:avLst/>
          </a:prstGeom>
          <a:noFill/>
        </p:spPr>
        <p:txBody>
          <a:bodyPr wrap="square" rtlCol="0">
            <a:spAutoFit/>
          </a:bodyPr>
          <a:lstStyle/>
          <a:p>
            <a:pPr algn="ctr"/>
            <a:r>
              <a:rPr lang="de-DE" sz="2177" b="1" dirty="0" err="1">
                <a:ea typeface="Arial Unicode MS"/>
                <a:cs typeface="Arial Unicode MS"/>
              </a:rPr>
              <a:t>together</a:t>
            </a:r>
            <a:r>
              <a:rPr lang="de-DE" sz="2177" b="1" dirty="0">
                <a:ea typeface="Arial Unicode MS"/>
                <a:cs typeface="Arial Unicode MS"/>
              </a:rPr>
              <a:t> </a:t>
            </a:r>
            <a:r>
              <a:rPr lang="de-DE" sz="2177" b="1" dirty="0" err="1">
                <a:ea typeface="Arial Unicode MS"/>
                <a:cs typeface="Arial Unicode MS"/>
              </a:rPr>
              <a:t>with</a:t>
            </a:r>
            <a:endParaRPr lang="de-DE" sz="2177" b="1" dirty="0">
              <a:ea typeface="Arial Unicode MS" panose="020B0604020202020204" pitchFamily="34" charset="-128"/>
              <a:cs typeface="Arial Unicode MS" panose="020B0604020202020204" pitchFamily="34" charset="-128"/>
            </a:endParaRPr>
          </a:p>
        </p:txBody>
      </p:sp>
      <p:sp>
        <p:nvSpPr>
          <p:cNvPr id="2" name="Rechteck 1">
            <a:extLst>
              <a:ext uri="{FF2B5EF4-FFF2-40B4-BE49-F238E27FC236}">
                <a16:creationId xmlns:a16="http://schemas.microsoft.com/office/drawing/2014/main" id="{41BD7E01-8DAF-FD98-70DE-0B4AB10CFEDD}"/>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2838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5" grpId="0"/>
      <p:bldP spid="36" grpId="0"/>
      <p:bldP spid="42" grpId="0"/>
      <p:bldP spid="4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a:t>
            </a:r>
            <a:r>
              <a:rPr lang="de-DE" sz="2903" b="1" dirty="0" err="1"/>
              <a:t>Policy</a:t>
            </a:r>
            <a:r>
              <a:rPr lang="de-DE" sz="2903" b="1" dirty="0"/>
              <a:t> </a:t>
            </a:r>
            <a:r>
              <a:rPr lang="de-DE" sz="2903" b="1" dirty="0" err="1"/>
              <a:t>Rule</a:t>
            </a:r>
            <a:r>
              <a:rPr lang="de-DE" sz="2903" b="1" dirty="0"/>
              <a:t> </a:t>
            </a:r>
            <a:r>
              <a:rPr lang="de-DE" sz="2903" b="1" dirty="0" err="1"/>
              <a:t>with</a:t>
            </a:r>
            <a:r>
              <a:rPr lang="de-DE" sz="2903" b="1" dirty="0"/>
              <a:t> flexible </a:t>
            </a:r>
            <a:r>
              <a:rPr lang="de-DE" sz="2903" b="1" dirty="0" err="1"/>
              <a:t>prices</a:t>
            </a:r>
            <a:endParaRPr lang="de-DE" sz="2903" b="1" dirty="0"/>
          </a:p>
        </p:txBody>
      </p:sp>
      <p:sp>
        <p:nvSpPr>
          <p:cNvPr id="8" name="Textfeld 7"/>
          <p:cNvSpPr txBox="1"/>
          <p:nvPr/>
        </p:nvSpPr>
        <p:spPr>
          <a:xfrm>
            <a:off x="1600740" y="1142889"/>
            <a:ext cx="9067260" cy="5029447"/>
          </a:xfrm>
          <a:prstGeom prst="rect">
            <a:avLst/>
          </a:prstGeom>
          <a:noFill/>
        </p:spPr>
        <p:txBody>
          <a:bodyPr wrap="square" rtlCol="0">
            <a:noAutofit/>
          </a:bodyPr>
          <a:lstStyle/>
          <a:p>
            <a:pPr algn="ctr"/>
            <a:r>
              <a:rPr lang="en-US" sz="2540" dirty="0"/>
              <a:t>Substitute the PC into the TR</a:t>
            </a:r>
          </a:p>
          <a:p>
            <a:pPr algn="ctr"/>
            <a:r>
              <a:rPr lang="en-US" sz="2540" dirty="0">
                <a:latin typeface="Arial Unicode MS"/>
                <a:ea typeface="Arial Unicode MS"/>
                <a:cs typeface="Arial Unicode MS"/>
              </a:rPr>
              <a:t>⇒</a:t>
            </a:r>
          </a:p>
          <a:p>
            <a:pPr algn="ctr"/>
            <a:r>
              <a:rPr lang="en-US" sz="2540" dirty="0"/>
              <a:t>Integrated monetary policy (MP) rule:</a:t>
            </a:r>
          </a:p>
          <a:p>
            <a:pPr algn="ctr"/>
            <a:endParaRPr lang="en-US" sz="2540" dirty="0"/>
          </a:p>
          <a:p>
            <a:pPr algn="ctr"/>
            <a:r>
              <a:rPr lang="pt-BR" sz="2540" dirty="0"/>
              <a:t>MP:	r = r* + b[</a:t>
            </a:r>
            <a:r>
              <a:rPr lang="el-GR" sz="2540" dirty="0"/>
              <a:t>π</a:t>
            </a:r>
            <a:r>
              <a:rPr lang="de-DE" sz="2540" baseline="30000" dirty="0"/>
              <a:t>e</a:t>
            </a:r>
            <a:r>
              <a:rPr lang="pt-BR" sz="2540" dirty="0"/>
              <a:t> + </a:t>
            </a:r>
            <a:r>
              <a:rPr lang="el-GR" sz="2800" dirty="0">
                <a:latin typeface="Times New Roman"/>
                <a:cs typeface="Times New Roman"/>
              </a:rPr>
              <a:t>δ</a:t>
            </a:r>
            <a:r>
              <a:rPr lang="pt-BR" sz="2540" dirty="0"/>
              <a:t>Y] + cY = a + b</a:t>
            </a:r>
            <a:r>
              <a:rPr lang="el-GR" sz="2540" dirty="0"/>
              <a:t> π</a:t>
            </a:r>
            <a:r>
              <a:rPr lang="de-DE" sz="2540" baseline="30000" dirty="0"/>
              <a:t>e</a:t>
            </a:r>
            <a:r>
              <a:rPr lang="pt-BR" sz="2540" dirty="0"/>
              <a:t> + (b</a:t>
            </a:r>
            <a:r>
              <a:rPr lang="el-GR" sz="2800" dirty="0">
                <a:latin typeface="Times New Roman"/>
                <a:cs typeface="Times New Roman"/>
              </a:rPr>
              <a:t>δ</a:t>
            </a:r>
            <a:r>
              <a:rPr lang="pt-BR" sz="2540" dirty="0"/>
              <a:t>+c)Y</a:t>
            </a:r>
          </a:p>
          <a:p>
            <a:pPr algn="ctr"/>
            <a:r>
              <a:rPr lang="en-US" sz="2540" dirty="0">
                <a:latin typeface="Arial Unicode MS"/>
                <a:ea typeface="Arial Unicode MS"/>
                <a:cs typeface="Arial Unicode MS"/>
              </a:rPr>
              <a:t>⇒</a:t>
            </a:r>
            <a:endParaRPr lang="pt-BR" sz="2540" dirty="0"/>
          </a:p>
          <a:p>
            <a:pPr algn="ctr"/>
            <a:r>
              <a:rPr lang="en-US" sz="2540" dirty="0"/>
              <a:t>The coefficient on output (Y) is now (b</a:t>
            </a:r>
            <a:r>
              <a:rPr lang="el-GR" sz="2400" dirty="0">
                <a:latin typeface="Times New Roman"/>
                <a:cs typeface="Times New Roman"/>
              </a:rPr>
              <a:t>δ</a:t>
            </a:r>
            <a:r>
              <a:rPr lang="en-US" sz="2540" dirty="0"/>
              <a:t>+c) instead of c. </a:t>
            </a:r>
          </a:p>
          <a:p>
            <a:pPr algn="ctr"/>
            <a:r>
              <a:rPr lang="en-US" sz="2540" dirty="0">
                <a:latin typeface="Arial Unicode MS"/>
                <a:ea typeface="Arial Unicode MS"/>
                <a:cs typeface="Arial Unicode MS"/>
              </a:rPr>
              <a:t>⇒</a:t>
            </a:r>
            <a:endParaRPr lang="pt-BR" sz="2540" dirty="0"/>
          </a:p>
          <a:p>
            <a:pPr marL="414726" indent="-414726">
              <a:buFont typeface="Arial" panose="020B0604020202020204" pitchFamily="34" charset="0"/>
              <a:buChar char="•"/>
            </a:pPr>
            <a:r>
              <a:rPr lang="en-US" sz="2540" dirty="0"/>
              <a:t>direct output affect in monetary policy through c </a:t>
            </a:r>
          </a:p>
          <a:p>
            <a:pPr marL="414726" indent="-414726">
              <a:buFont typeface="Arial" panose="020B0604020202020204" pitchFamily="34" charset="0"/>
              <a:buChar char="•"/>
            </a:pPr>
            <a:r>
              <a:rPr lang="en-US" sz="2540" dirty="0"/>
              <a:t>indirect effect through b</a:t>
            </a:r>
            <a:r>
              <a:rPr lang="el-GR" sz="2400" dirty="0">
                <a:latin typeface="Times New Roman"/>
                <a:cs typeface="Times New Roman"/>
              </a:rPr>
              <a:t>δ</a:t>
            </a:r>
            <a:r>
              <a:rPr lang="en-US" sz="2540" dirty="0"/>
              <a:t>.</a:t>
            </a:r>
            <a:r>
              <a:rPr lang="pt-BR" sz="2540" dirty="0"/>
              <a:t> </a:t>
            </a:r>
            <a:endParaRPr lang="de-DE" sz="2540" dirty="0"/>
          </a:p>
        </p:txBody>
      </p:sp>
      <p:sp>
        <p:nvSpPr>
          <p:cNvPr id="2" name="Rechteck 1">
            <a:extLst>
              <a:ext uri="{FF2B5EF4-FFF2-40B4-BE49-F238E27FC236}">
                <a16:creationId xmlns:a16="http://schemas.microsoft.com/office/drawing/2014/main" id="{85717360-AC34-BA3E-90D4-95F068B67B4A}"/>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96809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Equilibrium </a:t>
            </a:r>
            <a:r>
              <a:rPr lang="de-DE" sz="2903" b="1" dirty="0" err="1"/>
              <a:t>with</a:t>
            </a:r>
            <a:r>
              <a:rPr lang="de-DE" sz="2903" b="1" dirty="0"/>
              <a:t> flexible </a:t>
            </a:r>
            <a:r>
              <a:rPr lang="de-DE" sz="2903" b="1" dirty="0" err="1"/>
              <a:t>prices</a:t>
            </a:r>
            <a:endParaRPr lang="de-DE" sz="2903" b="1" dirty="0"/>
          </a:p>
        </p:txBody>
      </p:sp>
      <p:cxnSp>
        <p:nvCxnSpPr>
          <p:cNvPr id="8" name="Straight Arrow Connector 6"/>
          <p:cNvCxnSpPr/>
          <p:nvPr/>
        </p:nvCxnSpPr>
        <p:spPr>
          <a:xfrm flipV="1">
            <a:off x="1967748"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967749"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633138" y="1077570"/>
            <a:ext cx="258404" cy="343620"/>
          </a:xfrm>
          <a:prstGeom prst="rect">
            <a:avLst/>
          </a:prstGeom>
          <a:noFill/>
        </p:spPr>
        <p:txBody>
          <a:bodyPr wrap="none" rtlCol="0">
            <a:spAutoFit/>
          </a:bodyPr>
          <a:lstStyle/>
          <a:p>
            <a:r>
              <a:rPr lang="de-DE" sz="1633" dirty="0"/>
              <a:t>r</a:t>
            </a:r>
          </a:p>
        </p:txBody>
      </p:sp>
      <p:sp>
        <p:nvSpPr>
          <p:cNvPr id="11" name="Textfeld 10"/>
          <p:cNvSpPr txBox="1"/>
          <p:nvPr/>
        </p:nvSpPr>
        <p:spPr>
          <a:xfrm>
            <a:off x="7315760"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947512"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440463"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530621"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6118480" y="946937"/>
            <a:ext cx="572593" cy="427361"/>
          </a:xfrm>
          <a:prstGeom prst="rect">
            <a:avLst/>
          </a:prstGeom>
          <a:noFill/>
        </p:spPr>
        <p:txBody>
          <a:bodyPr wrap="none" rtlCol="0">
            <a:spAutoFit/>
          </a:bodyPr>
          <a:lstStyle/>
          <a:p>
            <a:r>
              <a:rPr lang="de-DE" sz="2177" b="1" dirty="0"/>
              <a:t>TR</a:t>
            </a:r>
          </a:p>
        </p:txBody>
      </p:sp>
      <p:cxnSp>
        <p:nvCxnSpPr>
          <p:cNvPr id="21" name="Gerade Verbindung 20"/>
          <p:cNvCxnSpPr/>
          <p:nvPr/>
        </p:nvCxnSpPr>
        <p:spPr>
          <a:xfrm flipH="1">
            <a:off x="1967749"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648835"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flipV="1">
            <a:off x="3706960" y="1160617"/>
            <a:ext cx="2125888" cy="288157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5298941" y="946937"/>
            <a:ext cx="617477" cy="427361"/>
          </a:xfrm>
          <a:prstGeom prst="rect">
            <a:avLst/>
          </a:prstGeom>
          <a:noFill/>
        </p:spPr>
        <p:txBody>
          <a:bodyPr wrap="none" rtlCol="0">
            <a:spAutoFit/>
          </a:bodyPr>
          <a:lstStyle/>
          <a:p>
            <a:r>
              <a:rPr lang="de-DE" sz="2177" b="1" dirty="0"/>
              <a:t>MP</a:t>
            </a:r>
          </a:p>
        </p:txBody>
      </p:sp>
      <p:sp>
        <p:nvSpPr>
          <p:cNvPr id="2" name="Rechteck 1">
            <a:extLst>
              <a:ext uri="{FF2B5EF4-FFF2-40B4-BE49-F238E27FC236}">
                <a16:creationId xmlns:a16="http://schemas.microsoft.com/office/drawing/2014/main" id="{D2BEE38F-B98A-F555-3E38-6AE8246AD135}"/>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7F6777E2-30AF-C5E6-551F-6EC092F7F193}"/>
              </a:ext>
            </a:extLst>
          </p:cNvPr>
          <p:cNvSpPr txBox="1"/>
          <p:nvPr/>
        </p:nvSpPr>
        <p:spPr>
          <a:xfrm>
            <a:off x="1145722" y="5699062"/>
            <a:ext cx="6101442" cy="738664"/>
          </a:xfrm>
          <a:prstGeom prst="rect">
            <a:avLst/>
          </a:prstGeom>
          <a:noFill/>
        </p:spPr>
        <p:txBody>
          <a:bodyPr wrap="square">
            <a:spAutoFit/>
          </a:bodyPr>
          <a:lstStyle/>
          <a:p>
            <a:r>
              <a:rPr lang="de-DE" sz="2400" b="1"/>
              <a:t>Taylor estimation for the Fed</a:t>
            </a:r>
          </a:p>
          <a:p>
            <a:r>
              <a:rPr lang="de-DE">
                <a:hlinkClick r:id="rId3"/>
              </a:rPr>
              <a:t>https://www.atlantafed.org/cqer/research/taylor-rule#Tab1</a:t>
            </a:r>
            <a:endParaRPr lang="de-DE"/>
          </a:p>
        </p:txBody>
      </p:sp>
    </p:spTree>
    <p:extLst>
      <p:ext uri="{BB962C8B-B14F-4D97-AF65-F5344CB8AC3E}">
        <p14:creationId xmlns:p14="http://schemas.microsoft.com/office/powerpoint/2010/main" val="525001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27046" y="104531"/>
            <a:ext cx="7597213" cy="744863"/>
          </a:xfrm>
          <a:prstGeom prst="rect">
            <a:avLst/>
          </a:prstGeom>
          <a:noFill/>
          <a:ln>
            <a:noFill/>
          </a:ln>
        </p:spPr>
        <p:txBody>
          <a:bodyPr lIns="81638" tIns="40819" rIns="81638" bIns="40819" anchor="ctr" anchorCtr="1"/>
          <a:lstStyle/>
          <a:p>
            <a:r>
              <a:rPr lang="de-DE" sz="2903" b="1" dirty="0"/>
              <a:t>Special </a:t>
            </a:r>
            <a:r>
              <a:rPr lang="de-DE" sz="2903" b="1" dirty="0" err="1"/>
              <a:t>cases</a:t>
            </a:r>
            <a:r>
              <a:rPr lang="de-DE" sz="2903" b="1" dirty="0"/>
              <a:t> </a:t>
            </a:r>
            <a:r>
              <a:rPr lang="de-DE" sz="2903" b="1" dirty="0" err="1"/>
              <a:t>of</a:t>
            </a:r>
            <a:r>
              <a:rPr lang="de-DE" sz="2903" b="1" dirty="0"/>
              <a:t> </a:t>
            </a:r>
            <a:r>
              <a:rPr lang="de-DE" sz="2903" b="1" dirty="0" err="1"/>
              <a:t>the</a:t>
            </a:r>
            <a:r>
              <a:rPr lang="de-DE" sz="2903" b="1" dirty="0"/>
              <a:t> MP-</a:t>
            </a:r>
            <a:r>
              <a:rPr lang="de-DE" sz="2903" b="1" dirty="0" err="1"/>
              <a:t>rule</a:t>
            </a:r>
            <a:endParaRPr lang="de-DE" sz="2903" b="1" dirty="0"/>
          </a:p>
        </p:txBody>
      </p:sp>
      <p:sp>
        <p:nvSpPr>
          <p:cNvPr id="8" name="Textfeld 7"/>
          <p:cNvSpPr txBox="1"/>
          <p:nvPr/>
        </p:nvSpPr>
        <p:spPr>
          <a:xfrm>
            <a:off x="127045" y="881619"/>
            <a:ext cx="8386640" cy="5486669"/>
          </a:xfrm>
          <a:prstGeom prst="rect">
            <a:avLst/>
          </a:prstGeom>
          <a:noFill/>
        </p:spPr>
        <p:txBody>
          <a:bodyPr wrap="square" rtlCol="0">
            <a:noAutofit/>
          </a:bodyPr>
          <a:lstStyle/>
          <a:p>
            <a:r>
              <a:rPr lang="en-US" sz="2200" u="sng" dirty="0"/>
              <a:t>Inflation targeting: </a:t>
            </a:r>
            <a:r>
              <a:rPr lang="de-DE" sz="2200" dirty="0"/>
              <a:t>c</a:t>
            </a:r>
            <a:r>
              <a:rPr lang="en-US" sz="2200" dirty="0"/>
              <a:t> = 0</a:t>
            </a:r>
          </a:p>
          <a:p>
            <a:endParaRPr lang="en-US" sz="2200" dirty="0"/>
          </a:p>
          <a:p>
            <a:r>
              <a:rPr lang="en-US" sz="2200" dirty="0">
                <a:latin typeface="Arial Unicode MS"/>
                <a:ea typeface="Arial Unicode MS"/>
                <a:cs typeface="Arial Unicode MS"/>
              </a:rPr>
              <a:t>⇒	</a:t>
            </a:r>
            <a:r>
              <a:rPr lang="en-US" sz="2200" dirty="0"/>
              <a:t>MP becomes flatter </a:t>
            </a:r>
            <a:r>
              <a:rPr lang="en-US" sz="2200" dirty="0">
                <a:latin typeface="Arial Unicode MS"/>
                <a:ea typeface="Arial Unicode MS"/>
                <a:cs typeface="Arial Unicode MS"/>
              </a:rPr>
              <a:t>⇒ 	</a:t>
            </a:r>
            <a:r>
              <a:rPr lang="en-US" sz="2200" dirty="0"/>
              <a:t>real interest rates respond less 					to IS shocks that reduce output.</a:t>
            </a:r>
          </a:p>
          <a:p>
            <a:endParaRPr lang="en-US" sz="2200" dirty="0"/>
          </a:p>
          <a:p>
            <a:pPr algn="ctr"/>
            <a:r>
              <a:rPr lang="en-US" sz="2000" b="1" dirty="0"/>
              <a:t>General Difference between ECB and Fed in their reaction on the different crisis during last 25 years</a:t>
            </a:r>
          </a:p>
          <a:p>
            <a:endParaRPr lang="en-US" sz="2200" dirty="0"/>
          </a:p>
          <a:p>
            <a:r>
              <a:rPr lang="en-US" sz="2200" u="sng" dirty="0"/>
              <a:t>Output targeting:</a:t>
            </a:r>
          </a:p>
          <a:p>
            <a:endParaRPr lang="en-US" sz="2200" u="sng" dirty="0"/>
          </a:p>
          <a:p>
            <a:r>
              <a:rPr lang="en-US" sz="2200" dirty="0"/>
              <a:t>Output targeting simply has a vertical TR or MP curve at the output target. Limiting case where the central bank is infinitely inflation-averse and </a:t>
            </a:r>
            <a:r>
              <a:rPr lang="el-GR" sz="2200" dirty="0">
                <a:latin typeface="Times New Roman"/>
                <a:cs typeface="Times New Roman"/>
              </a:rPr>
              <a:t>δ</a:t>
            </a:r>
            <a:r>
              <a:rPr lang="en-US" sz="2200" dirty="0"/>
              <a:t> is very large relative to b.</a:t>
            </a:r>
          </a:p>
          <a:p>
            <a:endParaRPr lang="en-US" sz="2540" dirty="0"/>
          </a:p>
          <a:p>
            <a:r>
              <a:rPr lang="en-US" sz="2000" b="1" dirty="0"/>
              <a:t>This seems to become more important since the financial crisis</a:t>
            </a:r>
          </a:p>
          <a:p>
            <a:endParaRPr lang="en-US" sz="2540" dirty="0"/>
          </a:p>
          <a:p>
            <a:endParaRPr lang="de-DE" sz="2540" dirty="0"/>
          </a:p>
        </p:txBody>
      </p:sp>
      <p:sp>
        <p:nvSpPr>
          <p:cNvPr id="2" name="Rechteck 1">
            <a:extLst>
              <a:ext uri="{FF2B5EF4-FFF2-40B4-BE49-F238E27FC236}">
                <a16:creationId xmlns:a16="http://schemas.microsoft.com/office/drawing/2014/main" id="{6EF1DF01-C969-04E7-D552-F6DA743CCCA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9045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Monetary Policy Rules</a:t>
            </a:r>
          </a:p>
        </p:txBody>
      </p:sp>
      <p:sp>
        <p:nvSpPr>
          <p:cNvPr id="9" name="Content Placeholder 2"/>
          <p:cNvSpPr txBox="1">
            <a:spLocks/>
          </p:cNvSpPr>
          <p:nvPr/>
        </p:nvSpPr>
        <p:spPr>
          <a:xfrm>
            <a:off x="1200251" y="903393"/>
            <a:ext cx="7464960" cy="555198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gn="ctr">
              <a:lnSpc>
                <a:spcPct val="110000"/>
              </a:lnSpc>
            </a:pPr>
            <a:r>
              <a:rPr lang="en-US" sz="2177" u="sng" dirty="0">
                <a:solidFill>
                  <a:sysClr val="windowText" lastClr="000000"/>
                </a:solidFill>
                <a:latin typeface="Arial" panose="020B0604020202020204" pitchFamily="34" charset="0"/>
                <a:cs typeface="Arial" panose="020B0604020202020204" pitchFamily="34" charset="0"/>
              </a:rPr>
              <a:t>Simple rules</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Policy instrument depends on a small set of variables</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Easy to calculate</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Predictable monetary policy</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but in general not optimal </a:t>
            </a:r>
            <a:endParaRPr lang="en-US" sz="2177" kern="0" dirty="0">
              <a:solidFill>
                <a:sysClr val="windowText" lastClr="000000"/>
              </a:solidFill>
              <a:latin typeface="Arial" panose="020B0604020202020204" pitchFamily="34" charset="0"/>
              <a:cs typeface="Arial" panose="020B0604020202020204" pitchFamily="34" charset="0"/>
            </a:endParaRP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gn="ctr">
              <a:lnSpc>
                <a:spcPct val="110000"/>
              </a:lnSpc>
            </a:pPr>
            <a:r>
              <a:rPr lang="en-US" sz="2177" u="sng" dirty="0">
                <a:solidFill>
                  <a:sysClr val="windowText" lastClr="000000"/>
                </a:solidFill>
                <a:latin typeface="Arial" panose="020B0604020202020204" pitchFamily="34" charset="0"/>
                <a:cs typeface="Arial" panose="020B0604020202020204" pitchFamily="34" charset="0"/>
              </a:rPr>
              <a:t>Optimal rules</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Minimizing a loss function depending on all relevant variables</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Often complicated</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Not very predictable</a:t>
            </a:r>
          </a:p>
        </p:txBody>
      </p:sp>
      <p:sp>
        <p:nvSpPr>
          <p:cNvPr id="2" name="Rechteck 1">
            <a:extLst>
              <a:ext uri="{FF2B5EF4-FFF2-40B4-BE49-F238E27FC236}">
                <a16:creationId xmlns:a16="http://schemas.microsoft.com/office/drawing/2014/main" id="{7B03DC40-B7CF-7F23-4184-6403ACE8868A}"/>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67281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Development of Monetary Policy</a:t>
            </a:r>
          </a:p>
          <a:p>
            <a:endParaRPr lang="en-US" sz="3266" dirty="0">
              <a:solidFill>
                <a:sysClr val="windowText" lastClr="000000"/>
              </a:solidFill>
            </a:endParaRPr>
          </a:p>
        </p:txBody>
      </p:sp>
      <p:sp>
        <p:nvSpPr>
          <p:cNvPr id="9" name="Content Placeholder 2"/>
          <p:cNvSpPr txBox="1">
            <a:spLocks/>
          </p:cNvSpPr>
          <p:nvPr/>
        </p:nvSpPr>
        <p:spPr>
          <a:xfrm>
            <a:off x="959130" y="1079908"/>
            <a:ext cx="8053054" cy="4386291"/>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Historical view:	The monetary policy instrument was				assumed to be the money supply</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Modern view:		The policy instrument is the interest rate 			(signal rate, key rate, repo rate, </a:t>
            </a:r>
            <a:r>
              <a:rPr lang="en-US" sz="2177" dirty="0" err="1">
                <a:solidFill>
                  <a:sysClr val="windowText" lastClr="000000"/>
                </a:solidFill>
                <a:latin typeface="Arial" panose="020B0604020202020204" pitchFamily="34" charset="0"/>
                <a:cs typeface="Arial" panose="020B0604020202020204" pitchFamily="34" charset="0"/>
              </a:rPr>
              <a:t>etc</a:t>
            </a:r>
            <a:r>
              <a:rPr lang="en-US" sz="2177" dirty="0">
                <a:solidFill>
                  <a:sysClr val="windowText" lastClr="000000"/>
                </a:solidFill>
                <a:latin typeface="Arial" panose="020B0604020202020204" pitchFamily="34" charset="0"/>
                <a:cs typeface="Arial" panose="020B0604020202020204" pitchFamily="34" charset="0"/>
              </a:rPr>
              <a:t>)</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“Ultra-modern” view:	The policy instrument is in general 				central bank’s communication                    </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 forward guidance</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a:t>
            </a:r>
            <a:r>
              <a:rPr lang="en-US" sz="2177" dirty="0">
                <a:solidFill>
                  <a:sysClr val="windowText" lastClr="000000"/>
                </a:solidFill>
                <a:latin typeface="Arial" panose="020B0604020202020204" pitchFamily="34" charset="0"/>
                <a:cs typeface="Arial" panose="020B0604020202020204" pitchFamily="34" charset="0"/>
                <a:hlinkClick r:id="rId3"/>
              </a:rPr>
              <a:t>Nobel Price 2026 Woodford</a:t>
            </a: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262FE60F-8457-B285-6F0B-97DE9B82A4FC}"/>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73296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Money Supply Rules</a:t>
            </a:r>
          </a:p>
          <a:p>
            <a:endParaRPr lang="en-US" sz="3266" dirty="0">
              <a:solidFill>
                <a:sysClr val="windowText" lastClr="000000"/>
              </a:solidFill>
            </a:endParaRPr>
          </a:p>
        </p:txBody>
      </p:sp>
      <p:sp>
        <p:nvSpPr>
          <p:cNvPr id="9" name="Content Placeholder 2"/>
          <p:cNvSpPr txBox="1">
            <a:spLocks/>
          </p:cNvSpPr>
          <p:nvPr/>
        </p:nvSpPr>
        <p:spPr>
          <a:xfrm>
            <a:off x="424353" y="892519"/>
            <a:ext cx="8246220"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u="sng" dirty="0">
                <a:solidFill>
                  <a:sysClr val="windowText" lastClr="000000"/>
                </a:solidFill>
                <a:latin typeface="Arial" panose="020B0604020202020204" pitchFamily="34" charset="0"/>
                <a:cs typeface="Arial" panose="020B0604020202020204" pitchFamily="34" charset="0"/>
              </a:rPr>
              <a:t></a:t>
            </a:r>
            <a:r>
              <a:rPr lang="en-US" sz="2177" u="sng" dirty="0"/>
              <a:t>Milton Friedman</a:t>
            </a:r>
            <a:r>
              <a:rPr lang="en-US" sz="2177" dirty="0"/>
              <a:t> (1912-2006, </a:t>
            </a:r>
            <a:r>
              <a:rPr lang="en-US" sz="2177" dirty="0">
                <a:hlinkClick r:id="rId3"/>
              </a:rPr>
              <a:t>Nobel Laureate 1976</a:t>
            </a:r>
            <a:r>
              <a:rPr lang="en-US" sz="2177" dirty="0"/>
              <a:t>) suggested that central banks should follow a money supply rule. </a:t>
            </a:r>
          </a:p>
          <a:p>
            <a:pPr>
              <a:lnSpc>
                <a:spcPct val="110000"/>
              </a:lnSpc>
            </a:pPr>
            <a:r>
              <a:rPr lang="en-US" sz="2177" dirty="0"/>
              <a:t>Due to quantity theory of money, money supply should grow at a given rate in order to provide price stability.</a:t>
            </a:r>
          </a:p>
          <a:p>
            <a:pPr algn="ctr">
              <a:lnSpc>
                <a:spcPct val="110000"/>
              </a:lnSpc>
            </a:pPr>
            <a:r>
              <a:rPr lang="en-US" sz="2177" dirty="0"/>
              <a:t>P ● Y=M ● V</a:t>
            </a:r>
          </a:p>
          <a:p>
            <a:pPr>
              <a:lnSpc>
                <a:spcPct val="110000"/>
              </a:lnSpc>
            </a:pPr>
            <a:r>
              <a:rPr lang="en-US" sz="2177" dirty="0"/>
              <a:t>→	Fix Money Growth Rule</a:t>
            </a:r>
          </a:p>
          <a:p>
            <a:pPr>
              <a:lnSpc>
                <a:spcPct val="110000"/>
              </a:lnSpc>
            </a:pPr>
            <a:endParaRPr lang="en-US" sz="2177" dirty="0"/>
          </a:p>
          <a:p>
            <a:pPr>
              <a:lnSpc>
                <a:spcPct val="110000"/>
              </a:lnSpc>
            </a:pPr>
            <a:r>
              <a:rPr lang="en-US" sz="2177" u="sng" dirty="0"/>
              <a:t>However: </a:t>
            </a:r>
            <a:r>
              <a:rPr lang="en-US" sz="2177" dirty="0"/>
              <a:t>	-	Many countries have bad experience with 			monetary supply rules/targets</a:t>
            </a:r>
          </a:p>
          <a:p>
            <a:pPr>
              <a:lnSpc>
                <a:spcPct val="110000"/>
              </a:lnSpc>
            </a:pPr>
            <a:r>
              <a:rPr lang="en-US" sz="2177" dirty="0"/>
              <a:t>		-	Money demand (i.e. velocity V) is unstable; 			gives undesired volatility in the interest rate</a:t>
            </a:r>
          </a:p>
          <a:p>
            <a:pPr>
              <a:lnSpc>
                <a:spcPct val="110000"/>
              </a:lnSpc>
            </a:pPr>
            <a:endParaRPr lang="en-US" sz="2177" dirty="0"/>
          </a:p>
          <a:p>
            <a:pPr>
              <a:lnSpc>
                <a:spcPct val="110000"/>
              </a:lnSpc>
            </a:pPr>
            <a:r>
              <a:rPr lang="en-US" sz="2177" dirty="0"/>
              <a:t> </a:t>
            </a: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3E81D767-9C78-CEDE-42DE-8359FCB93A2C}"/>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16938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Money Supply Rules</a:t>
            </a:r>
          </a:p>
          <a:p>
            <a:endParaRPr lang="en-US" sz="3266" dirty="0">
              <a:solidFill>
                <a:sysClr val="windowText" lastClr="000000"/>
              </a:solidFill>
            </a:endParaRPr>
          </a:p>
        </p:txBody>
      </p:sp>
      <p:sp>
        <p:nvSpPr>
          <p:cNvPr id="9" name="Content Placeholder 2"/>
          <p:cNvSpPr txBox="1">
            <a:spLocks/>
          </p:cNvSpPr>
          <p:nvPr/>
        </p:nvSpPr>
        <p:spPr>
          <a:xfrm>
            <a:off x="533212" y="925176"/>
            <a:ext cx="8099369"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a:t>Former </a:t>
            </a:r>
            <a:r>
              <a:rPr lang="en-US" sz="2177" dirty="0" err="1"/>
              <a:t>governour</a:t>
            </a:r>
            <a:r>
              <a:rPr lang="en-US" sz="2177" dirty="0"/>
              <a:t> of </a:t>
            </a:r>
            <a:r>
              <a:rPr lang="en-US" sz="2177" u="sng" dirty="0"/>
              <a:t>Bank of Canada</a:t>
            </a:r>
          </a:p>
          <a:p>
            <a:pPr>
              <a:lnSpc>
                <a:spcPct val="110000"/>
              </a:lnSpc>
            </a:pPr>
            <a:r>
              <a:rPr lang="en-US" sz="2177" dirty="0"/>
              <a:t>"In Canada, we did not abandon money supply targets, they abandoned us".</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u="sng" dirty="0">
                <a:solidFill>
                  <a:sysClr val="windowText" lastClr="000000"/>
                </a:solidFill>
                <a:latin typeface="Arial" panose="020B0604020202020204" pitchFamily="34" charset="0"/>
                <a:cs typeface="Arial" panose="020B0604020202020204" pitchFamily="34" charset="0"/>
              </a:rPr>
              <a:t>Bank of England</a:t>
            </a:r>
            <a:r>
              <a:rPr lang="en-US" sz="2177" dirty="0">
                <a:solidFill>
                  <a:sysClr val="windowText" lastClr="000000"/>
                </a:solidFill>
                <a:latin typeface="Arial" panose="020B0604020202020204" pitchFamily="34" charset="0"/>
                <a:cs typeface="Arial" panose="020B0604020202020204" pitchFamily="34" charset="0"/>
              </a:rPr>
              <a:t> skips a monetary target at all, since:</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“Whenever a bank makes a loan, it simultaneously creates a matching deposit in the borrower’s bank account, thereby creating new money.”                                    </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(BoE, 2014)</a:t>
            </a:r>
          </a:p>
        </p:txBody>
      </p:sp>
      <p:sp>
        <p:nvSpPr>
          <p:cNvPr id="2" name="Rechteck 1">
            <a:extLst>
              <a:ext uri="{FF2B5EF4-FFF2-40B4-BE49-F238E27FC236}">
                <a16:creationId xmlns:a16="http://schemas.microsoft.com/office/drawing/2014/main" id="{F207E039-FB03-B2DF-1584-B8165227519D}"/>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213282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478305" y="130628"/>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of monetary policy</a:t>
            </a:r>
            <a:endParaRPr lang="en-US" sz="3266" dirty="0">
              <a:solidFill>
                <a:sysClr val="windowText" lastClr="000000"/>
              </a:solidFill>
            </a:endParaRPr>
          </a:p>
        </p:txBody>
      </p:sp>
      <p:sp>
        <p:nvSpPr>
          <p:cNvPr id="10" name="Content Placeholder 2"/>
          <p:cNvSpPr txBox="1">
            <a:spLocks/>
          </p:cNvSpPr>
          <p:nvPr/>
        </p:nvSpPr>
        <p:spPr>
          <a:xfrm>
            <a:off x="105434" y="720772"/>
            <a:ext cx="8556592" cy="4282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a:t>Why has central bank independence developed?</a:t>
            </a:r>
            <a:endParaRPr lang="en-US" sz="2000" dirty="0"/>
          </a:p>
        </p:txBody>
      </p:sp>
      <p:sp>
        <p:nvSpPr>
          <p:cNvPr id="4" name="Content Placeholder 2"/>
          <p:cNvSpPr txBox="1">
            <a:spLocks/>
          </p:cNvSpPr>
          <p:nvPr/>
        </p:nvSpPr>
        <p:spPr>
          <a:xfrm>
            <a:off x="105433" y="1496258"/>
            <a:ext cx="10535593" cy="4282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a:t>Is rule-based or "conservative" monetary policy superior to discretionary monetary policy?</a:t>
            </a:r>
            <a:endParaRPr lang="en-US" sz="2000" dirty="0"/>
          </a:p>
        </p:txBody>
      </p:sp>
      <p:sp>
        <p:nvSpPr>
          <p:cNvPr id="5" name="Content Placeholder 2"/>
          <p:cNvSpPr txBox="1">
            <a:spLocks/>
          </p:cNvSpPr>
          <p:nvPr/>
        </p:nvSpPr>
        <p:spPr>
          <a:xfrm>
            <a:off x="0" y="2151613"/>
            <a:ext cx="11207233" cy="1776012"/>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dirty="0" err="1">
                <a:hlinkClick r:id="rId3"/>
              </a:rPr>
              <a:t>Barro</a:t>
            </a:r>
            <a:r>
              <a:rPr lang="en-US" sz="2000" dirty="0">
                <a:hlinkClick r:id="rId3"/>
              </a:rPr>
              <a:t>, R. and Gordon, D- (1983) Rules, Discretion, and Reputation in a Model of Monetary Policy,  Journal of Monetary Economics 12 (July) 101-22</a:t>
            </a:r>
            <a:r>
              <a:rPr lang="en-US" sz="2000" dirty="0"/>
              <a:t>.</a:t>
            </a:r>
          </a:p>
          <a:p>
            <a:pPr>
              <a:lnSpc>
                <a:spcPct val="110000"/>
              </a:lnSpc>
            </a:pPr>
            <a:endParaRPr lang="en-US" sz="2000" dirty="0"/>
          </a:p>
          <a:p>
            <a:pPr>
              <a:lnSpc>
                <a:spcPct val="110000"/>
              </a:lnSpc>
            </a:pPr>
            <a:r>
              <a:rPr lang="en-US" sz="2000" dirty="0" err="1">
                <a:hlinkClick r:id="rId4"/>
              </a:rPr>
              <a:t>Kydland</a:t>
            </a:r>
            <a:r>
              <a:rPr lang="en-US" sz="2000" dirty="0">
                <a:hlinkClick r:id="rId4"/>
              </a:rPr>
              <a:t>, F. and Prescott, E. (1977) Rules Rather than Discretion: The Inconsistency of Optimal Plans, Journal of Political Economy 85 (June), 473-90</a:t>
            </a:r>
            <a:endParaRPr lang="en-US" sz="2000" dirty="0"/>
          </a:p>
          <a:p>
            <a:pPr>
              <a:lnSpc>
                <a:spcPct val="110000"/>
              </a:lnSpc>
            </a:pPr>
            <a:endParaRPr lang="en-US" sz="2000" dirty="0"/>
          </a:p>
          <a:p>
            <a:pPr>
              <a:lnSpc>
                <a:spcPct val="110000"/>
              </a:lnSpc>
            </a:pPr>
            <a:r>
              <a:rPr lang="en-US" sz="2000" dirty="0">
                <a:hlinkClick r:id="rId5"/>
              </a:rPr>
              <a:t>Kydland/Prescott Nobel Prize 2004</a:t>
            </a:r>
            <a:endParaRPr lang="en-US" sz="2000" dirty="0"/>
          </a:p>
        </p:txBody>
      </p:sp>
      <p:sp>
        <p:nvSpPr>
          <p:cNvPr id="6" name="Rechteck 5"/>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027477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Loss function</a:t>
            </a:r>
          </a:p>
          <a:p>
            <a:endParaRPr lang="en-US" sz="3266" dirty="0">
              <a:solidFill>
                <a:sysClr val="windowText" lastClr="000000"/>
              </a:solidFill>
            </a:endParaRPr>
          </a:p>
        </p:txBody>
      </p:sp>
      <p:sp>
        <p:nvSpPr>
          <p:cNvPr id="9" name="Content Placeholder 2"/>
          <p:cNvSpPr txBox="1">
            <a:spLocks/>
          </p:cNvSpPr>
          <p:nvPr/>
        </p:nvSpPr>
        <p:spPr>
          <a:xfrm>
            <a:off x="272652" y="742290"/>
            <a:ext cx="8817637"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de-DE" sz="2177" dirty="0" err="1"/>
              <a:t>Quadratic</a:t>
            </a:r>
            <a:r>
              <a:rPr lang="de-DE" sz="2177" dirty="0"/>
              <a:t> Approximation </a:t>
            </a:r>
            <a:r>
              <a:rPr lang="de-DE" sz="2177" dirty="0" err="1"/>
              <a:t>of</a:t>
            </a:r>
            <a:r>
              <a:rPr lang="de-DE" sz="2177" dirty="0"/>
              <a:t> </a:t>
            </a:r>
            <a:r>
              <a:rPr lang="de-DE" sz="2177" dirty="0" err="1"/>
              <a:t>deviations</a:t>
            </a:r>
            <a:r>
              <a:rPr lang="de-DE" sz="2177" dirty="0"/>
              <a:t> </a:t>
            </a:r>
            <a:r>
              <a:rPr lang="de-DE" sz="2177" dirty="0" err="1"/>
              <a:t>from</a:t>
            </a:r>
            <a:r>
              <a:rPr lang="de-DE" sz="2177" dirty="0"/>
              <a:t> </a:t>
            </a:r>
            <a:r>
              <a:rPr lang="de-DE" sz="2177" dirty="0" err="1"/>
              <a:t>targets</a:t>
            </a:r>
            <a:endParaRPr lang="de-DE" sz="2177" dirty="0"/>
          </a:p>
          <a:p>
            <a:pPr>
              <a:lnSpc>
                <a:spcPct val="110000"/>
              </a:lnSpc>
            </a:pPr>
            <a:r>
              <a:rPr lang="de-DE" sz="2177" dirty="0"/>
              <a:t>	</a:t>
            </a:r>
          </a:p>
          <a:p>
            <a:pPr>
              <a:lnSpc>
                <a:spcPct val="110000"/>
              </a:lnSpc>
            </a:pPr>
            <a:r>
              <a:rPr lang="de-DE" sz="2177" dirty="0"/>
              <a:t>	</a:t>
            </a:r>
            <a:r>
              <a:rPr lang="de-DE" sz="2177" u="sng" dirty="0"/>
              <a:t>Inflation:</a:t>
            </a:r>
          </a:p>
          <a:p>
            <a:pPr marL="311045" indent="-311045">
              <a:lnSpc>
                <a:spcPct val="110000"/>
              </a:lnSpc>
              <a:buFont typeface="Arial" panose="020B0604020202020204" pitchFamily="34" charset="0"/>
              <a:buChar char="•"/>
            </a:pPr>
            <a:r>
              <a:rPr lang="de-DE" sz="2177" dirty="0"/>
              <a:t>	</a:t>
            </a:r>
            <a:r>
              <a:rPr lang="de-DE" sz="2177" dirty="0" err="1"/>
              <a:t>menue</a:t>
            </a:r>
            <a:r>
              <a:rPr lang="de-DE" sz="2177" dirty="0"/>
              <a:t> </a:t>
            </a:r>
            <a:r>
              <a:rPr lang="de-DE" sz="2177" dirty="0" err="1"/>
              <a:t>costs</a:t>
            </a:r>
            <a:endParaRPr lang="de-DE" sz="2177" dirty="0"/>
          </a:p>
          <a:p>
            <a:pPr marL="311045" indent="-311045">
              <a:lnSpc>
                <a:spcPct val="110000"/>
              </a:lnSpc>
              <a:buFont typeface="Arial" panose="020B0604020202020204" pitchFamily="34" charset="0"/>
              <a:buChar char="•"/>
            </a:pPr>
            <a:r>
              <a:rPr lang="de-DE" sz="2177" dirty="0"/>
              <a:t>	</a:t>
            </a:r>
            <a:r>
              <a:rPr lang="de-DE" sz="2177" dirty="0" err="1"/>
              <a:t>uncertainty</a:t>
            </a:r>
            <a:endParaRPr lang="de-DE" sz="2177" dirty="0"/>
          </a:p>
          <a:p>
            <a:pPr marL="311045" indent="-311045">
              <a:lnSpc>
                <a:spcPct val="110000"/>
              </a:lnSpc>
              <a:buFont typeface="Arial" panose="020B0604020202020204" pitchFamily="34" charset="0"/>
              <a:buChar char="•"/>
            </a:pPr>
            <a:r>
              <a:rPr lang="de-DE" sz="2177" dirty="0"/>
              <a:t>	</a:t>
            </a:r>
            <a:r>
              <a:rPr lang="de-DE" sz="2177" dirty="0" err="1"/>
              <a:t>transaction</a:t>
            </a:r>
            <a:r>
              <a:rPr lang="de-DE" sz="2177" dirty="0"/>
              <a:t> </a:t>
            </a:r>
            <a:r>
              <a:rPr lang="de-DE" sz="2177" dirty="0" err="1"/>
              <a:t>costs</a:t>
            </a:r>
            <a:r>
              <a:rPr lang="de-DE" sz="2177" dirty="0"/>
              <a:t> </a:t>
            </a:r>
            <a:r>
              <a:rPr lang="de-DE" sz="2177" dirty="0" err="1"/>
              <a:t>for</a:t>
            </a:r>
            <a:r>
              <a:rPr lang="de-DE" sz="2177" dirty="0"/>
              <a:t> </a:t>
            </a:r>
            <a:r>
              <a:rPr lang="de-DE" sz="2177" dirty="0" err="1"/>
              <a:t>obtaining</a:t>
            </a:r>
            <a:r>
              <a:rPr lang="de-DE" sz="2177" dirty="0"/>
              <a:t> </a:t>
            </a:r>
            <a:r>
              <a:rPr lang="de-DE" sz="2177" dirty="0" err="1"/>
              <a:t>information</a:t>
            </a:r>
            <a:r>
              <a:rPr lang="de-DE" sz="2177" dirty="0"/>
              <a:t> </a:t>
            </a:r>
            <a:r>
              <a:rPr lang="de-DE" sz="2177" dirty="0" err="1"/>
              <a:t>about</a:t>
            </a:r>
            <a:r>
              <a:rPr lang="de-DE" sz="2177" dirty="0"/>
              <a:t> </a:t>
            </a:r>
            <a:r>
              <a:rPr lang="de-DE" sz="2177" dirty="0" err="1"/>
              <a:t>future</a:t>
            </a:r>
            <a:r>
              <a:rPr lang="de-DE" sz="2177" dirty="0"/>
              <a:t> Inflation</a:t>
            </a:r>
          </a:p>
          <a:p>
            <a:pPr>
              <a:lnSpc>
                <a:spcPct val="110000"/>
              </a:lnSpc>
            </a:pPr>
            <a:r>
              <a:rPr lang="de-DE" sz="2177" dirty="0"/>
              <a:t>	</a:t>
            </a:r>
          </a:p>
          <a:p>
            <a:pPr>
              <a:lnSpc>
                <a:spcPct val="110000"/>
              </a:lnSpc>
            </a:pPr>
            <a:r>
              <a:rPr lang="de-DE" sz="2177" dirty="0"/>
              <a:t>	</a:t>
            </a:r>
            <a:r>
              <a:rPr lang="de-DE" sz="2177" u="sng" dirty="0"/>
              <a:t>Output:</a:t>
            </a:r>
          </a:p>
          <a:p>
            <a:pPr marL="311045" indent="-311045">
              <a:lnSpc>
                <a:spcPct val="110000"/>
              </a:lnSpc>
              <a:buFont typeface="Arial" panose="020B0604020202020204" pitchFamily="34" charset="0"/>
              <a:buChar char="•"/>
            </a:pPr>
            <a:r>
              <a:rPr lang="de-DE" sz="2177" dirty="0"/>
              <a:t>	wage </a:t>
            </a:r>
            <a:r>
              <a:rPr lang="de-DE" sz="2177" dirty="0" err="1"/>
              <a:t>rigidities</a:t>
            </a:r>
            <a:r>
              <a:rPr lang="de-DE" sz="2177" dirty="0"/>
              <a:t> </a:t>
            </a:r>
            <a:r>
              <a:rPr lang="de-DE" sz="2177" dirty="0" err="1"/>
              <a:t>would</a:t>
            </a:r>
            <a:r>
              <a:rPr lang="de-DE" sz="2177" dirty="0"/>
              <a:t> </a:t>
            </a:r>
            <a:r>
              <a:rPr lang="de-DE" sz="2177" dirty="0" err="1"/>
              <a:t>imply</a:t>
            </a:r>
            <a:r>
              <a:rPr lang="de-DE" sz="2177" dirty="0"/>
              <a:t> an </a:t>
            </a:r>
            <a:r>
              <a:rPr lang="de-DE" sz="2177" dirty="0" err="1"/>
              <a:t>output</a:t>
            </a:r>
            <a:r>
              <a:rPr lang="de-DE" sz="2177" dirty="0"/>
              <a:t> </a:t>
            </a:r>
            <a:r>
              <a:rPr lang="de-DE" sz="2177" dirty="0" err="1"/>
              <a:t>level</a:t>
            </a:r>
            <a:r>
              <a:rPr lang="de-DE" sz="2177" dirty="0"/>
              <a:t> </a:t>
            </a:r>
            <a:r>
              <a:rPr lang="de-DE" sz="2177" dirty="0" err="1"/>
              <a:t>below</a:t>
            </a:r>
            <a:r>
              <a:rPr lang="de-DE" sz="2177" dirty="0"/>
              <a:t> potential 	</a:t>
            </a:r>
            <a:r>
              <a:rPr lang="de-DE" sz="2177" dirty="0" err="1"/>
              <a:t>output</a:t>
            </a:r>
            <a:r>
              <a:rPr lang="de-DE" sz="2177" dirty="0"/>
              <a:t>		→	potential out </a:t>
            </a:r>
            <a:r>
              <a:rPr lang="de-DE" sz="2177" dirty="0" err="1"/>
              <a:t>put</a:t>
            </a:r>
            <a:r>
              <a:rPr lang="de-DE" sz="2177" dirty="0"/>
              <a:t> </a:t>
            </a:r>
            <a:r>
              <a:rPr lang="de-DE" sz="2177" dirty="0" err="1"/>
              <a:t>is</a:t>
            </a:r>
            <a:r>
              <a:rPr lang="de-DE" sz="2177" dirty="0"/>
              <a:t> </a:t>
            </a:r>
            <a:r>
              <a:rPr lang="de-DE" sz="2177" dirty="0" err="1"/>
              <a:t>weighted</a:t>
            </a:r>
            <a:r>
              <a:rPr lang="de-DE" sz="2177" dirty="0"/>
              <a:t> </a:t>
            </a:r>
            <a:r>
              <a:rPr lang="de-DE" sz="2177" dirty="0" err="1"/>
              <a:t>with</a:t>
            </a:r>
            <a:r>
              <a:rPr lang="de-DE" sz="2177" dirty="0"/>
              <a:t> k&gt;1</a:t>
            </a:r>
            <a:endParaRPr lang="en-US" sz="2177" dirty="0"/>
          </a:p>
        </p:txBody>
      </p:sp>
      <p:sp>
        <p:nvSpPr>
          <p:cNvPr id="6" name="Rechteck 5">
            <a:extLst>
              <a:ext uri="{FF2B5EF4-FFF2-40B4-BE49-F238E27FC236}">
                <a16:creationId xmlns:a16="http://schemas.microsoft.com/office/drawing/2014/main" id="{6E1C68AB-9BB5-481F-95A8-A7F059D5D36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42117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Time Inconsistency Problem in Monetary Policy</a:t>
            </a:r>
          </a:p>
          <a:p>
            <a:endParaRPr lang="en-US" sz="3266" dirty="0">
              <a:solidFill>
                <a:sysClr val="windowText" lastClr="000000"/>
              </a:solidFill>
            </a:endParaRPr>
          </a:p>
        </p:txBody>
      </p:sp>
      <p:sp>
        <p:nvSpPr>
          <p:cNvPr id="9" name="Content Placeholder 2"/>
          <p:cNvSpPr txBox="1">
            <a:spLocks/>
          </p:cNvSpPr>
          <p:nvPr/>
        </p:nvSpPr>
        <p:spPr>
          <a:xfrm>
            <a:off x="1850363" y="1469475"/>
            <a:ext cx="8556592"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err="1">
                <a:hlinkClick r:id="rId3"/>
              </a:rPr>
              <a:t>Barro</a:t>
            </a:r>
            <a:r>
              <a:rPr lang="en-US" sz="2177" dirty="0">
                <a:hlinkClick r:id="rId3"/>
              </a:rPr>
              <a:t> Gordon (1981) “A Positive Theory of Monetary Policy in a Natural Rate Model”</a:t>
            </a:r>
            <a:endParaRPr lang="en-US" sz="2177" dirty="0"/>
          </a:p>
          <a:p>
            <a:pPr>
              <a:lnSpc>
                <a:spcPct val="110000"/>
              </a:lnSpc>
            </a:pPr>
            <a:r>
              <a:rPr lang="en-US" sz="2177" dirty="0"/>
              <a:t>Philipps-curve:</a:t>
            </a:r>
          </a:p>
          <a:p>
            <a:pPr algn="ctr">
              <a:lnSpc>
                <a:spcPct val="110000"/>
              </a:lnSpc>
            </a:pPr>
            <a:r>
              <a:rPr lang="es-ES" sz="2177" dirty="0"/>
              <a:t>y = y* + b (π - π</a:t>
            </a:r>
            <a:r>
              <a:rPr lang="es-ES" sz="2177" baseline="30000" dirty="0"/>
              <a:t>e</a:t>
            </a:r>
            <a:r>
              <a:rPr lang="es-ES" sz="2177" dirty="0"/>
              <a:t> ) (b&gt;0)</a:t>
            </a:r>
          </a:p>
          <a:p>
            <a:pPr>
              <a:lnSpc>
                <a:spcPct val="110000"/>
              </a:lnSpc>
            </a:pPr>
            <a:endParaRPr lang="es-ES" sz="2177" dirty="0"/>
          </a:p>
          <a:p>
            <a:pPr>
              <a:lnSpc>
                <a:spcPct val="110000"/>
              </a:lnSpc>
            </a:pPr>
            <a:r>
              <a:rPr lang="es-ES" sz="2177" dirty="0"/>
              <a:t>Central bank loss function:</a:t>
            </a:r>
          </a:p>
          <a:p>
            <a:pPr>
              <a:lnSpc>
                <a:spcPct val="110000"/>
              </a:lnSpc>
            </a:pPr>
            <a:endParaRPr lang="es-ES" sz="2177" dirty="0"/>
          </a:p>
          <a:p>
            <a:pPr algn="ctr">
              <a:lnSpc>
                <a:spcPct val="110000"/>
              </a:lnSpc>
            </a:pPr>
            <a:r>
              <a:rPr lang="pt-BR" sz="2177" dirty="0"/>
              <a:t>L =1/2[a (π –π*)</a:t>
            </a:r>
            <a:r>
              <a:rPr lang="pt-BR" sz="2177" baseline="30000" dirty="0"/>
              <a:t>2</a:t>
            </a:r>
            <a:r>
              <a:rPr lang="pt-BR" sz="2177" dirty="0"/>
              <a:t> + (y -ky*)</a:t>
            </a:r>
            <a:r>
              <a:rPr lang="pt-BR" sz="2177" baseline="30000" dirty="0"/>
              <a:t>2</a:t>
            </a:r>
            <a:r>
              <a:rPr lang="en-US" sz="2177" dirty="0"/>
              <a:t>]</a:t>
            </a:r>
          </a:p>
          <a:p>
            <a:pPr algn="ctr">
              <a:lnSpc>
                <a:spcPct val="110000"/>
              </a:lnSpc>
            </a:pPr>
            <a:r>
              <a:rPr lang="en-US" sz="2177" dirty="0"/>
              <a:t>a&gt;0	k&gt;1 	</a:t>
            </a:r>
          </a:p>
          <a:p>
            <a:pPr algn="ctr">
              <a:lnSpc>
                <a:spcPct val="110000"/>
              </a:lnSpc>
            </a:pPr>
            <a:r>
              <a:rPr lang="pt-BR" sz="2177" dirty="0"/>
              <a:t>π*, ky* Inflation and Output targets</a:t>
            </a:r>
            <a:endParaRPr lang="en-US" sz="2177" dirty="0"/>
          </a:p>
        </p:txBody>
      </p:sp>
      <p:sp>
        <p:nvSpPr>
          <p:cNvPr id="6" name="Rechteck 5">
            <a:extLst>
              <a:ext uri="{FF2B5EF4-FFF2-40B4-BE49-F238E27FC236}">
                <a16:creationId xmlns:a16="http://schemas.microsoft.com/office/drawing/2014/main" id="{87CDAF30-ACEF-4757-8564-0B90DC8761C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8710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68123" y="0"/>
            <a:ext cx="10354411"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a:t>
            </a:r>
            <a:endParaRPr lang="en-US" sz="3266" dirty="0">
              <a:solidFill>
                <a:sysClr val="windowText" lastClr="000000"/>
              </a:solidFill>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a:xfrm>
                <a:off x="216671" y="348177"/>
                <a:ext cx="11494754" cy="1858325"/>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1800" dirty="0">
                    <a:latin typeface="Times New Roman" panose="02020603050405020304" pitchFamily="18" charset="0"/>
                    <a:cs typeface="Times New Roman" panose="02020603050405020304" pitchFamily="18" charset="0"/>
                  </a:rPr>
                  <a:t>Determine the following quantities of the time inconsistency problem from the minimization approach of the central bank with </a:t>
                </a:r>
                <a:r>
                  <a:rPr lang="pt-BR" sz="1800" dirty="0">
                    <a:latin typeface="Times New Roman" panose="02020603050405020304" pitchFamily="18" charset="0"/>
                    <a:cs typeface="Times New Roman" panose="02020603050405020304" pitchFamily="18" charset="0"/>
                  </a:rPr>
                  <a:t>π*=0 for simplicity</a:t>
                </a:r>
                <a:r>
                  <a:rPr lang="en-US" sz="1800" dirty="0">
                    <a:latin typeface="Times New Roman" panose="02020603050405020304" pitchFamily="18" charset="0"/>
                    <a:cs typeface="Times New Roman" panose="02020603050405020304" pitchFamily="18" charset="0"/>
                  </a:rPr>
                  <a:t>:</a:t>
                </a:r>
              </a:p>
              <a:p>
                <a:pPr algn="ctr">
                  <a:lnSpc>
                    <a:spcPct val="110000"/>
                  </a:lnSpc>
                </a:pPr>
                <a14:m>
                  <m:oMath xmlns:m="http://schemas.openxmlformats.org/officeDocument/2006/math">
                    <m:r>
                      <m:rPr>
                        <m:sty m:val="p"/>
                      </m:rPr>
                      <a:rPr lang="de-DE" sz="1800" i="1">
                        <a:latin typeface="Cambria Math" panose="02040503050406030204" pitchFamily="18" charset="0"/>
                      </a:rPr>
                      <m:t>min</m:t>
                    </m:r>
                    <m:r>
                      <a:rPr lang="de-DE" sz="1800" i="1">
                        <a:latin typeface="Cambria Math" panose="02040503050406030204" pitchFamily="18" charset="0"/>
                      </a:rPr>
                      <m:t>⁡{</m:t>
                    </m:r>
                    <m:r>
                      <a:rPr lang="de-DE" sz="1800" i="1">
                        <a:latin typeface="Cambria Math" panose="02040503050406030204" pitchFamily="18" charset="0"/>
                      </a:rPr>
                      <m:t>𝐿</m:t>
                    </m:r>
                    <m:r>
                      <a:rPr lang="de-DE" sz="1800" i="1">
                        <a:latin typeface="Cambria Math" panose="02040503050406030204" pitchFamily="18" charset="0"/>
                      </a:rPr>
                      <m:t>=</m:t>
                    </m:r>
                    <m:r>
                      <m:rPr>
                        <m:nor/>
                      </m:rPr>
                      <a:rPr lang="pt-BR" sz="1800" i="1" dirty="0">
                        <a:latin typeface="Cambria Math" panose="02040503050406030204" pitchFamily="18" charset="0"/>
                      </a:rPr>
                      <m:t>1/2[a </m:t>
                    </m:r>
                    <m:sSup>
                      <m:sSupPr>
                        <m:ctrlPr>
                          <a:rPr lang="pt-BR" sz="1800" i="1" dirty="0">
                            <a:latin typeface="Cambria Math" panose="02040503050406030204" pitchFamily="18" charset="0"/>
                          </a:rPr>
                        </m:ctrlPr>
                      </m:sSupPr>
                      <m:e>
                        <m:r>
                          <m:rPr>
                            <m:nor/>
                          </m:rPr>
                          <a:rPr lang="pt-BR" sz="1800" i="1" dirty="0">
                            <a:latin typeface="Cambria Math" panose="02040503050406030204" pitchFamily="18" charset="0"/>
                          </a:rPr>
                          <m:t>π</m:t>
                        </m:r>
                      </m:e>
                      <m:sup>
                        <m:r>
                          <a:rPr lang="de-DE" sz="1800" b="0" i="1" dirty="0" smtClean="0">
                            <a:latin typeface="Cambria Math" panose="02040503050406030204" pitchFamily="18" charset="0"/>
                          </a:rPr>
                          <m:t>2</m:t>
                        </m:r>
                      </m:sup>
                    </m:sSup>
                    <m:r>
                      <m:rPr>
                        <m:nor/>
                      </m:rPr>
                      <a:rPr lang="pt-BR" sz="1800" i="1" dirty="0">
                        <a:latin typeface="Cambria Math" panose="02040503050406030204" pitchFamily="18" charset="0"/>
                      </a:rPr>
                      <m:t>+</m:t>
                    </m:r>
                    <m:sSup>
                      <m:sSupPr>
                        <m:ctrlPr>
                          <a:rPr lang="de-DE" sz="1800" b="0" i="1" dirty="0" smtClean="0">
                            <a:latin typeface="Cambria Math" panose="02040503050406030204" pitchFamily="18" charset="0"/>
                          </a:rPr>
                        </m:ctrlPr>
                      </m:sSupPr>
                      <m:e>
                        <m:r>
                          <a:rPr lang="de-DE" sz="1800" b="0" i="1" dirty="0" smtClean="0">
                            <a:latin typeface="Cambria Math" panose="02040503050406030204" pitchFamily="18" charset="0"/>
                          </a:rPr>
                          <m:t>(</m:t>
                        </m:r>
                        <m:r>
                          <m:rPr>
                            <m:nor/>
                          </m:rPr>
                          <a:rPr lang="pt-BR" sz="1800" i="1" dirty="0">
                            <a:latin typeface="Cambria Math" panose="02040503050406030204" pitchFamily="18" charset="0"/>
                          </a:rPr>
                          <m:t>y −k</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b="0" i="1" dirty="0" smtClean="0">
                            <a:latin typeface="Cambria Math" panose="02040503050406030204" pitchFamily="18" charset="0"/>
                          </a:rPr>
                          <m:t>)</m:t>
                        </m:r>
                      </m:e>
                      <m:sup>
                        <m:r>
                          <a:rPr lang="de-DE" sz="1800" i="1" dirty="0">
                            <a:latin typeface="Cambria Math" panose="02040503050406030204" pitchFamily="18" charset="0"/>
                          </a:rPr>
                          <m:t>2</m:t>
                        </m:r>
                      </m:sup>
                    </m:sSup>
                    <m:r>
                      <a:rPr lang="de-DE" sz="1800" b="0" i="1" smtClean="0">
                        <a:latin typeface="Cambria Math" panose="02040503050406030204" pitchFamily="18" charset="0"/>
                        <a:cs typeface="Times New Roman" panose="02020603050405020304" pitchFamily="18" charset="0"/>
                      </a:rPr>
                      <m:t>}</m:t>
                    </m:r>
                  </m:oMath>
                </a14:m>
                <a:r>
                  <a:rPr lang="en-US" sz="1800" dirty="0">
                    <a:latin typeface="Times New Roman" panose="02020603050405020304" pitchFamily="18" charset="0"/>
                    <a:cs typeface="Times New Roman" panose="02020603050405020304" pitchFamily="18" charset="0"/>
                  </a:rPr>
                  <a:t>		NB: </a:t>
                </a:r>
                <a14:m>
                  <m:oMath xmlns:m="http://schemas.openxmlformats.org/officeDocument/2006/math">
                    <m:sSup>
                      <m:sSupPr>
                        <m:ctrlPr>
                          <a:rPr lang="de-DE" sz="1800" i="1" dirty="0">
                            <a:latin typeface="Cambria Math" panose="02040503050406030204" pitchFamily="18" charset="0"/>
                          </a:rPr>
                        </m:ctrlPr>
                      </m:sSupPr>
                      <m:e>
                        <m:r>
                          <a:rPr lang="de-DE" sz="1800" i="1" dirty="0">
                            <a:latin typeface="Cambria Math" panose="02040503050406030204" pitchFamily="18" charset="0"/>
                          </a:rPr>
                          <m:t>𝑦</m:t>
                        </m:r>
                        <m:r>
                          <a:rPr lang="de-DE" sz="1800" i="1" dirty="0">
                            <a:latin typeface="Cambria Math" panose="02040503050406030204" pitchFamily="18" charset="0"/>
                          </a:rPr>
                          <m:t>=</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i="1" dirty="0">
                            <a:latin typeface="Cambria Math" panose="02040503050406030204" pitchFamily="18" charset="0"/>
                          </a:rPr>
                          <m:t>+</m:t>
                        </m:r>
                        <m:r>
                          <a:rPr lang="de-DE" sz="1800" i="1" dirty="0">
                            <a:latin typeface="Cambria Math" panose="02040503050406030204" pitchFamily="18" charset="0"/>
                          </a:rPr>
                          <m:t>𝑏</m:t>
                        </m:r>
                        <m:r>
                          <a:rPr lang="de-DE" sz="1800" i="1" dirty="0">
                            <a:latin typeface="Cambria Math" panose="02040503050406030204" pitchFamily="18" charset="0"/>
                          </a:rPr>
                          <m:t>(</m:t>
                        </m:r>
                        <m:r>
                          <a:rPr lang="el-GR" sz="1800" i="1" dirty="0">
                            <a:latin typeface="Cambria Math" panose="02040503050406030204" pitchFamily="18" charset="0"/>
                          </a:rPr>
                          <m:t>𝜋</m:t>
                        </m:r>
                        <m:r>
                          <a:rPr lang="de-DE" sz="1800" i="1" dirty="0">
                            <a:latin typeface="Cambria Math" panose="02040503050406030204" pitchFamily="18" charset="0"/>
                          </a:rPr>
                          <m:t>−</m:t>
                        </m:r>
                        <m:r>
                          <a:rPr lang="el-GR" sz="1800" i="1" dirty="0">
                            <a:latin typeface="Cambria Math" panose="02040503050406030204" pitchFamily="18" charset="0"/>
                          </a:rPr>
                          <m:t>𝜋</m:t>
                        </m:r>
                      </m:e>
                      <m:sup>
                        <m:r>
                          <a:rPr lang="de-DE" sz="1800" i="1" dirty="0">
                            <a:latin typeface="Cambria Math" panose="02040503050406030204" pitchFamily="18" charset="0"/>
                          </a:rPr>
                          <m:t>𝑒</m:t>
                        </m:r>
                      </m:sup>
                    </m:sSup>
                    <m:r>
                      <a:rPr lang="de-DE" sz="1800" i="1" dirty="0">
                        <a:latin typeface="Cambria Math" panose="02040503050406030204" pitchFamily="18" charset="0"/>
                      </a:rPr>
                      <m:t>)</m:t>
                    </m:r>
                  </m:oMath>
                </a14:m>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Philippscurve</a:t>
                </a:r>
                <a:r>
                  <a:rPr lang="en-US" sz="1800" dirty="0">
                    <a:latin typeface="Times New Roman" panose="02020603050405020304" pitchFamily="18" charset="0"/>
                    <a:cs typeface="Times New Roman" panose="02020603050405020304" pitchFamily="18" charset="0"/>
                  </a:rPr>
                  <a:t>, b&gt;0)</a:t>
                </a:r>
              </a:p>
              <a:p>
                <a:pPr>
                  <a:lnSpc>
                    <a:spcPct val="110000"/>
                  </a:lnSpc>
                </a:pPr>
                <a:endParaRPr lang="en-US" sz="1800" dirty="0">
                  <a:latin typeface="Times New Roman" panose="02020603050405020304" pitchFamily="18" charset="0"/>
                  <a:cs typeface="Times New Roman" panose="02020603050405020304" pitchFamily="18" charset="0"/>
                </a:endParaRPr>
              </a:p>
              <a:p>
                <a:pPr>
                  <a:lnSpc>
                    <a:spcPct val="110000"/>
                  </a:lnSpc>
                </a:pPr>
                <a:endParaRPr lang="en-US" sz="1400" dirty="0">
                  <a:latin typeface="Times New Roman" panose="02020603050405020304" pitchFamily="18" charset="0"/>
                  <a:cs typeface="Times New Roman" panose="02020603050405020304" pitchFamily="18"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216671" y="348177"/>
                <a:ext cx="11494754" cy="1858325"/>
              </a:xfrm>
              <a:prstGeom prst="rect">
                <a:avLst/>
              </a:prstGeom>
              <a:blipFill>
                <a:blip r:embed="rId3"/>
                <a:stretch>
                  <a:fillRect l="-477" t="-13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 name="Rechteck 1"/>
              <p:cNvSpPr/>
              <p:nvPr/>
            </p:nvSpPr>
            <p:spPr>
              <a:xfrm>
                <a:off x="-18040" y="2005205"/>
                <a:ext cx="12126735" cy="2508892"/>
              </a:xfrm>
              <a:prstGeom prst="rect">
                <a:avLst/>
              </a:prstGeom>
            </p:spPr>
            <p:txBody>
              <a:bodyPr wrap="square">
                <a:spAutoFit/>
              </a:bodyPr>
              <a:lstStyle/>
              <a:p>
                <a:pPr>
                  <a:lnSpc>
                    <a:spcPct val="110000"/>
                  </a:lnSpc>
                </a:pPr>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r>
                  <a:rPr lang="en-US" dirty="0">
                    <a:latin typeface="Times New Roman" panose="02020603050405020304" pitchFamily="18" charset="0"/>
                    <a:cs typeface="Times New Roman" panose="02020603050405020304" pitchFamily="18" charset="0"/>
                  </a:rPr>
                  <a:t>Adaptation: 	Announcement of the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Cambria Math" panose="02040503050406030204" pitchFamily="18" charset="0"/>
                    <a:ea typeface="Cambria Math" panose="020405030504060302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public believes announcement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CB increases 𝜋 according to 		the reaction function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𝑅</m:t>
                        </m:r>
                      </m:sup>
                    </m:sSup>
                    <m:r>
                      <a:rPr lang="de-DE" b="0" i="1" dirty="0" smtClean="0">
                        <a:latin typeface="Cambria Math" panose="02040503050406030204" pitchFamily="18" charset="0"/>
                      </a:rPr>
                      <m: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r>
                      <a:rPr lang="de-DE" b="0" i="1"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central bank increases inflation to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𝐴</m:t>
                        </m:r>
                      </m:sup>
                    </m:sSup>
                  </m:oMath>
                </a14:m>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r>
                  <a:rPr lang="en-US" dirty="0">
                    <a:latin typeface="Times New Roman" panose="02020603050405020304" pitchFamily="18" charset="0"/>
                    <a:cs typeface="Times New Roman" panose="02020603050405020304" pitchFamily="18" charset="0"/>
                  </a:rPr>
                  <a:t>Discretionary:	 Announcement of the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public anticipates the deviation of the CB and forms rational 			expectations according to the reaction function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𝑅</m:t>
                        </m:r>
                      </m:sup>
                    </m:sSup>
                    <m:r>
                      <a:rPr lang="de-DE" i="1" dirty="0">
                        <a:latin typeface="Cambria Math" panose="02040503050406030204" pitchFamily="18" charset="0"/>
                      </a:rPr>
                      <m:t> </m:t>
                    </m:r>
                    <m:r>
                      <a:rPr lang="de-DE" b="0" i="1" dirty="0" smtClean="0">
                        <a:latin typeface="Cambria Math" panose="02040503050406030204" pitchFamily="18" charset="0"/>
                      </a:rPr>
                      <m: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m:t>
                    </m:r>
                    <m:r>
                      <a:rPr lang="el-GR" i="1" dirty="0">
                        <a:latin typeface="Cambria Math" panose="02040503050406030204" pitchFamily="18" charset="0"/>
                      </a:rPr>
                      <m:t>𝜋</m:t>
                    </m:r>
                    <m:r>
                      <a:rPr lang="de-DE" b="0" i="1"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central bank increases inflation to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according to the rational expectations of the public</a:t>
                </a:r>
              </a:p>
              <a:p>
                <a:pPr marL="400050" indent="-400050">
                  <a:lnSpc>
                    <a:spcPct val="110000"/>
                  </a:lnSpc>
                  <a:buFontTx/>
                  <a:buAutoNum type="romanLcParenR"/>
                </a:pPr>
                <a:r>
                  <a:rPr lang="en-US" dirty="0">
                    <a:latin typeface="Times New Roman" panose="02020603050405020304" pitchFamily="18" charset="0"/>
                    <a:cs typeface="Times New Roman" panose="02020603050405020304" pitchFamily="18" charset="0"/>
                  </a:rPr>
                  <a:t>Commitment:	Announcement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public believes announcement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CB sets</a:t>
                </a:r>
                <a14:m>
                  <m:oMath xmlns:m="http://schemas.openxmlformats.org/officeDocument/2006/math">
                    <m:r>
                      <a:rPr lang="de-DE" dirty="0">
                        <a:latin typeface="Cambria Math" panose="02040503050406030204" pitchFamily="18" charset="0"/>
                      </a:rPr>
                      <m:t> </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𝐶</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p>
            </p:txBody>
          </p:sp>
        </mc:Choice>
        <mc:Fallback xmlns="">
          <p:sp>
            <p:nvSpPr>
              <p:cNvPr id="2" name="Rechteck 1"/>
              <p:cNvSpPr>
                <a:spLocks noRot="1" noChangeAspect="1" noMove="1" noResize="1" noEditPoints="1" noAdjustHandles="1" noChangeArrowheads="1" noChangeShapeType="1" noTextEdit="1"/>
              </p:cNvSpPr>
              <p:nvPr/>
            </p:nvSpPr>
            <p:spPr>
              <a:xfrm>
                <a:off x="-18040" y="2005205"/>
                <a:ext cx="12126735" cy="2508892"/>
              </a:xfrm>
              <a:prstGeom prst="rect">
                <a:avLst/>
              </a:prstGeom>
              <a:blipFill>
                <a:blip r:embed="rId4"/>
                <a:stretch>
                  <a:fillRect l="-302" r="-452" b="-291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Rechteck 6"/>
              <p:cNvSpPr/>
              <p:nvPr/>
            </p:nvSpPr>
            <p:spPr>
              <a:xfrm>
                <a:off x="-18040" y="4855448"/>
                <a:ext cx="8188960" cy="705706"/>
              </a:xfrm>
              <a:prstGeom prst="rect">
                <a:avLst/>
              </a:prstGeom>
            </p:spPr>
            <p:txBody>
              <a:bodyPr wrap="square">
                <a:spAutoFit/>
              </a:bodyPr>
              <a:lstStyle/>
              <a:p>
                <a:pPr>
                  <a:lnSpc>
                    <a:spcPct val="110000"/>
                  </a:lnSpc>
                </a:pPr>
                <a:r>
                  <a:rPr lang="en-US" dirty="0">
                    <a:latin typeface="Times New Roman" panose="02020603050405020304" pitchFamily="18" charset="0"/>
                    <a:cs typeface="Times New Roman" panose="02020603050405020304" pitchFamily="18" charset="0"/>
                  </a:rPr>
                  <a:t>Show formally:		</a:t>
                </a:r>
                <a14:m>
                  <m:oMath xmlns:m="http://schemas.openxmlformats.org/officeDocument/2006/math">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𝐴</m:t>
                        </m:r>
                      </m:sup>
                    </m:sSup>
                    <m:r>
                      <a:rPr lang="de-DE" b="0" i="1" dirty="0" smtClean="0">
                        <a:latin typeface="Cambria Math" panose="02040503050406030204" pitchFamily="18" charset="0"/>
                      </a:rPr>
                      <m:t>&lt;</m:t>
                    </m:r>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𝐶</m:t>
                        </m:r>
                      </m:sup>
                    </m:sSup>
                    <m:r>
                      <a:rPr lang="de-DE" b="0" i="1" dirty="0" smtClean="0">
                        <a:latin typeface="Cambria Math" panose="02040503050406030204" pitchFamily="18" charset="0"/>
                      </a:rPr>
                      <m:t>&lt;</m:t>
                    </m:r>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𝐶</m:t>
                        </m:r>
                      </m:sup>
                    </m:sSup>
                    <m:r>
                      <a:rPr lang="de-DE" i="1" dirty="0">
                        <a:latin typeface="Cambria Math" panose="02040503050406030204" pitchFamily="18" charset="0"/>
                      </a:rPr>
                      <m:t>&lt;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𝐴</m:t>
                        </m:r>
                      </m:sup>
                    </m:sSup>
                    <m:r>
                      <a:rPr lang="de-DE" i="1" dirty="0">
                        <a:latin typeface="Cambria Math" panose="02040503050406030204" pitchFamily="18" charset="0"/>
                      </a:rPr>
                      <m:t>&lt;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i="1" dirty="0">
                            <a:latin typeface="Cambria Math" panose="02040503050406030204" pitchFamily="18" charset="0"/>
                          </a:rPr>
                          <m:t>𝐶</m:t>
                        </m:r>
                      </m:sup>
                    </m:sSup>
                    <m:r>
                      <a:rPr lang="de-DE" b="0" i="1" dirty="0" smtClean="0">
                        <a:latin typeface="Cambria Math" panose="02040503050406030204" pitchFamily="18" charset="0"/>
                      </a:rPr>
                      <m: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b="0" i="1" dirty="0" smtClean="0">
                            <a:latin typeface="Cambria Math" panose="02040503050406030204" pitchFamily="18" charset="0"/>
                          </a:rPr>
                          <m:t>𝐷</m:t>
                        </m:r>
                      </m:sup>
                    </m:sSup>
                    <m:r>
                      <a:rPr lang="de-DE" i="1" dirty="0">
                        <a:latin typeface="Cambria Math" panose="02040503050406030204" pitchFamily="18" charset="0"/>
                      </a:rPr>
                      <m:t>&lt;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b="0" i="1" dirty="0" smtClean="0">
                            <a:latin typeface="Cambria Math" panose="02040503050406030204" pitchFamily="18" charset="0"/>
                          </a:rPr>
                          <m:t>𝐴</m:t>
                        </m:r>
                      </m:sup>
                    </m:sSup>
                  </m:oMath>
                </a14:m>
                <a:endParaRPr lang="en-US" dirty="0">
                  <a:latin typeface="Times New Roman" panose="02020603050405020304" pitchFamily="18" charset="0"/>
                  <a:cs typeface="Times New Roman" panose="02020603050405020304" pitchFamily="18" charset="0"/>
                </a:endParaRPr>
              </a:p>
              <a:p>
                <a:pPr>
                  <a:lnSpc>
                    <a:spcPct val="110000"/>
                  </a:lnSpc>
                </a:pPr>
                <a:endParaRPr lang="en-US" dirty="0">
                  <a:latin typeface="Times New Roman" panose="02020603050405020304" pitchFamily="18" charset="0"/>
                  <a:cs typeface="Times New Roman" panose="02020603050405020304" pitchFamily="18" charset="0"/>
                </a:endParaRPr>
              </a:p>
            </p:txBody>
          </p:sp>
        </mc:Choice>
        <mc:Fallback xmlns="">
          <p:sp>
            <p:nvSpPr>
              <p:cNvPr id="7" name="Rechteck 6"/>
              <p:cNvSpPr>
                <a:spLocks noRot="1" noChangeAspect="1" noMove="1" noResize="1" noEditPoints="1" noAdjustHandles="1" noChangeArrowheads="1" noChangeShapeType="1" noTextEdit="1"/>
              </p:cNvSpPr>
              <p:nvPr/>
            </p:nvSpPr>
            <p:spPr>
              <a:xfrm>
                <a:off x="-18040" y="4855448"/>
                <a:ext cx="8188960" cy="705706"/>
              </a:xfrm>
              <a:prstGeom prst="rect">
                <a:avLst/>
              </a:prstGeom>
              <a:blipFill>
                <a:blip r:embed="rId5"/>
                <a:stretch>
                  <a:fillRect l="-596" t="-3448"/>
                </a:stretch>
              </a:blipFill>
            </p:spPr>
            <p:txBody>
              <a:bodyPr/>
              <a:lstStyle/>
              <a:p>
                <a:r>
                  <a:rPr lang="de-DE">
                    <a:noFill/>
                  </a:rPr>
                  <a:t> </a:t>
                </a:r>
              </a:p>
            </p:txBody>
          </p:sp>
        </mc:Fallback>
      </mc:AlternateContent>
      <p:sp>
        <p:nvSpPr>
          <p:cNvPr id="6" name="Rechteck 5">
            <a:extLst>
              <a:ext uri="{FF2B5EF4-FFF2-40B4-BE49-F238E27FC236}">
                <a16:creationId xmlns:a16="http://schemas.microsoft.com/office/drawing/2014/main" id="{B5B7F653-8239-404A-BF9F-DD2EDD4BEA3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33494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103512" y="16184"/>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Problem – Calculation </a:t>
            </a:r>
          </a:p>
          <a:p>
            <a:endParaRPr lang="en-US" sz="3266" dirty="0">
              <a:solidFill>
                <a:sysClr val="windowText" lastClr="000000"/>
              </a:solidFill>
            </a:endParaRP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88290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349829" y="16184"/>
            <a:ext cx="8692387"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Problem – Calculation – Reactionfunction </a:t>
            </a:r>
            <a:endParaRPr lang="en-US" sz="2400" dirty="0">
              <a:solidFill>
                <a:sysClr val="windowText" lastClr="000000"/>
              </a:solidFill>
            </a:endParaRPr>
          </a:p>
          <a:p>
            <a:endParaRPr lang="en-US" sz="3266" dirty="0">
              <a:solidFill>
                <a:sysClr val="windowText" lastClr="000000"/>
              </a:solidFill>
            </a:endParaRPr>
          </a:p>
        </p:txBody>
      </p:sp>
      <p:cxnSp>
        <p:nvCxnSpPr>
          <p:cNvPr id="4" name="Gerade Verbindung mit Pfeil 3"/>
          <p:cNvCxnSpPr/>
          <p:nvPr/>
        </p:nvCxnSpPr>
        <p:spPr>
          <a:xfrm flipV="1">
            <a:off x="944936" y="860347"/>
            <a:ext cx="1" cy="4180757"/>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Gerade Verbindung mit Pfeil 4"/>
          <p:cNvCxnSpPr/>
          <p:nvPr/>
        </p:nvCxnSpPr>
        <p:spPr>
          <a:xfrm>
            <a:off x="919253" y="5041104"/>
            <a:ext cx="600223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487760" y="860346"/>
            <a:ext cx="457176" cy="461665"/>
          </a:xfrm>
          <a:prstGeom prst="rect">
            <a:avLst/>
          </a:prstGeom>
        </p:spPr>
        <p:txBody>
          <a:bodyPr wrap="none">
            <a:spAutoFit/>
          </a:bodyPr>
          <a:lstStyle/>
          <a:p>
            <a:r>
              <a:rPr lang="el-GR" sz="2400" dirty="0"/>
              <a:t>π</a:t>
            </a:r>
            <a:r>
              <a:rPr lang="de-DE" sz="2400" baseline="30000" dirty="0"/>
              <a:t>e</a:t>
            </a:r>
          </a:p>
        </p:txBody>
      </p:sp>
      <p:sp>
        <p:nvSpPr>
          <p:cNvPr id="8" name="Rechteck 7"/>
          <p:cNvSpPr/>
          <p:nvPr/>
        </p:nvSpPr>
        <p:spPr>
          <a:xfrm>
            <a:off x="6392511" y="5041104"/>
            <a:ext cx="354584" cy="461665"/>
          </a:xfrm>
          <a:prstGeom prst="rect">
            <a:avLst/>
          </a:prstGeom>
        </p:spPr>
        <p:txBody>
          <a:bodyPr wrap="none">
            <a:spAutoFit/>
          </a:bodyPr>
          <a:lstStyle/>
          <a:p>
            <a:r>
              <a:rPr lang="el-GR" sz="2400" dirty="0"/>
              <a:t>π</a:t>
            </a:r>
            <a:endParaRPr lang="de-DE" sz="2400" baseline="30000" dirty="0"/>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50491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5995B-0D73-F044-8A85-6E649C347C1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54A0472-49CC-0347-6952-77C819F31AA6}"/>
              </a:ext>
            </a:extLst>
          </p:cNvPr>
          <p:cNvSpPr txBox="1">
            <a:spLocks/>
          </p:cNvSpPr>
          <p:nvPr/>
        </p:nvSpPr>
        <p:spPr>
          <a:xfrm>
            <a:off x="1349829" y="16184"/>
            <a:ext cx="8692387"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 – Outcome</a:t>
            </a:r>
          </a:p>
          <a:p>
            <a:endParaRPr lang="en-US" sz="3266" dirty="0">
              <a:solidFill>
                <a:sysClr val="windowText" lastClr="000000"/>
              </a:solidFill>
            </a:endParaRPr>
          </a:p>
        </p:txBody>
      </p:sp>
      <p:sp>
        <p:nvSpPr>
          <p:cNvPr id="11" name="Rechteck 10">
            <a:extLst>
              <a:ext uri="{FF2B5EF4-FFF2-40B4-BE49-F238E27FC236}">
                <a16:creationId xmlns:a16="http://schemas.microsoft.com/office/drawing/2014/main" id="{80C5FFF1-5AEE-1A97-496E-B17439D6729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92700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84480" y="16184"/>
            <a:ext cx="1114552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 – Solutions</a:t>
            </a:r>
          </a:p>
          <a:p>
            <a:endParaRPr lang="en-US" sz="3266" dirty="0">
              <a:solidFill>
                <a:sysClr val="windowText" lastClr="000000"/>
              </a:solidFill>
            </a:endParaRPr>
          </a:p>
        </p:txBody>
      </p:sp>
      <p:sp>
        <p:nvSpPr>
          <p:cNvPr id="10" name="Content Placeholder 2"/>
          <p:cNvSpPr txBox="1">
            <a:spLocks/>
          </p:cNvSpPr>
          <p:nvPr/>
        </p:nvSpPr>
        <p:spPr>
          <a:xfrm>
            <a:off x="89421" y="689241"/>
            <a:ext cx="12039516" cy="38196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dirty="0"/>
              <a:t>Reputation via “large” a		</a:t>
            </a:r>
            <a:r>
              <a:rPr lang="en-US" sz="2000" dirty="0">
                <a:latin typeface="Cambria Math" panose="02040503050406030204" pitchFamily="18" charset="0"/>
                <a:ea typeface="Cambria Math" panose="02040503050406030204" pitchFamily="18" charset="0"/>
              </a:rPr>
              <a:t>→ 	“Falcons” within the ECB </a:t>
            </a:r>
          </a:p>
          <a:p>
            <a:pPr>
              <a:lnSpc>
                <a:spcPct val="110000"/>
              </a:lnSpc>
            </a:pPr>
            <a:r>
              <a:rPr lang="en-US" sz="2000" dirty="0"/>
              <a:t>					</a:t>
            </a:r>
            <a:r>
              <a:rPr lang="en-US" sz="1200" dirty="0" err="1">
                <a:hlinkClick r:id="rId3"/>
              </a:rPr>
              <a:t>Rogoff</a:t>
            </a:r>
            <a:r>
              <a:rPr lang="en-US" sz="1200" dirty="0">
                <a:hlinkClick r:id="rId3"/>
              </a:rPr>
              <a:t>, Kenneth (1985) The Optimal Degree of Commitment to an Intermediate Monetary get, Quarterly 					Journal of Economic 110 (November), 1169-90</a:t>
            </a:r>
            <a:endParaRPr lang="en-US" sz="2000" dirty="0"/>
          </a:p>
          <a:p>
            <a:pPr>
              <a:lnSpc>
                <a:spcPct val="110000"/>
              </a:lnSpc>
            </a:pPr>
            <a:r>
              <a:rPr lang="en-US" sz="2000" dirty="0"/>
              <a:t>Rule-based			</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Taylorregel</a:t>
            </a:r>
            <a:r>
              <a:rPr lang="en-US" sz="2000" dirty="0">
                <a:latin typeface="Cambria Math" panose="02040503050406030204" pitchFamily="18" charset="0"/>
                <a:ea typeface="Cambria Math" panose="02040503050406030204" pitchFamily="18" charset="0"/>
              </a:rPr>
              <a:t> or Inflation Targeting                                                         					</a:t>
            </a:r>
            <a:r>
              <a:rPr lang="en-US" sz="1200" dirty="0">
                <a:latin typeface="Arial" panose="020B0604020202020204" pitchFamily="34" charset="0"/>
                <a:ea typeface="Cambria Math" panose="02040503050406030204" pitchFamily="18" charset="0"/>
                <a:cs typeface="Arial" panose="020B0604020202020204" pitchFamily="34" charset="0"/>
                <a:hlinkClick r:id="rId4"/>
              </a:rPr>
              <a:t>John B. Taylor, Discretion versus policy rules in practice (1993), Stanford University, Stanford, CA 94905“ </a:t>
            </a:r>
            <a:r>
              <a:rPr lang="en-US" sz="1200" dirty="0">
                <a:latin typeface="Arial" panose="020B0604020202020204" pitchFamily="34" charset="0"/>
                <a:ea typeface="Cambria Math" panose="02040503050406030204" pitchFamily="18" charset="0"/>
                <a:cs typeface="Arial" panose="020B0604020202020204" pitchFamily="34" charset="0"/>
              </a:rPr>
              <a:t>					</a:t>
            </a:r>
            <a:r>
              <a:rPr lang="en-US" sz="1200" dirty="0" err="1">
                <a:latin typeface="Arial" panose="020B0604020202020204" pitchFamily="34" charset="0"/>
                <a:ea typeface="Cambria Math" panose="02040503050406030204" pitchFamily="18" charset="0"/>
                <a:cs typeface="Arial" panose="020B0604020202020204" pitchFamily="34" charset="0"/>
                <a:hlinkClick r:id="rId5"/>
              </a:rPr>
              <a:t>Svensson</a:t>
            </a:r>
            <a:r>
              <a:rPr lang="en-US" sz="1200" dirty="0">
                <a:latin typeface="Arial" panose="020B0604020202020204" pitchFamily="34" charset="0"/>
                <a:ea typeface="Cambria Math" panose="02040503050406030204" pitchFamily="18" charset="0"/>
                <a:cs typeface="Arial" panose="020B0604020202020204" pitchFamily="34" charset="0"/>
                <a:hlinkClick r:id="rId5"/>
              </a:rPr>
              <a:t>, L.E.O. (2011) Inflation Targeting,” in Friedman, Benjamin M., and Michael Woodford, eds., 					Handbook of Monetary Economics, Volume 3b, chapter 22, Elsevier </a:t>
            </a:r>
            <a:endParaRPr lang="en-US" sz="2000" dirty="0"/>
          </a:p>
          <a:p>
            <a:pPr>
              <a:lnSpc>
                <a:spcPct val="110000"/>
              </a:lnSpc>
            </a:pPr>
            <a:r>
              <a:rPr lang="en-US" sz="2000" dirty="0"/>
              <a:t>Incentive Contracts		</a:t>
            </a:r>
            <a:r>
              <a:rPr lang="en-US" sz="2000" dirty="0">
                <a:latin typeface="Cambria Math" panose="02040503050406030204" pitchFamily="18" charset="0"/>
                <a:ea typeface="Cambria Math" panose="02040503050406030204" pitchFamily="18" charset="0"/>
              </a:rPr>
              <a:t>→	New Zealand Reserve Bank Act of 1989                                                         					</a:t>
            </a:r>
            <a:r>
              <a:rPr lang="en-US" sz="1200" dirty="0">
                <a:latin typeface="Cambria Math" panose="02040503050406030204" pitchFamily="18" charset="0"/>
                <a:ea typeface="Cambria Math" panose="02040503050406030204" pitchFamily="18" charset="0"/>
                <a:hlinkClick r:id="rId6"/>
              </a:rPr>
              <a:t>Walsh, (1995) C.E. Is New Zealand's Reserve Bank Act of 1989 an Optimal Central Bank  Contract?                    					</a:t>
            </a:r>
            <a:r>
              <a:rPr lang="en-US" sz="1200" b="1" dirty="0">
                <a:latin typeface="Cambria Math" panose="02040503050406030204" pitchFamily="18" charset="0"/>
                <a:ea typeface="Cambria Math" panose="02040503050406030204" pitchFamily="18" charset="0"/>
                <a:hlinkClick r:id="rId6"/>
              </a:rPr>
              <a:t>Journal of Money, Credit and Banking </a:t>
            </a:r>
            <a:r>
              <a:rPr lang="en-US" sz="1200" dirty="0">
                <a:latin typeface="Cambria Math" panose="02040503050406030204" pitchFamily="18" charset="0"/>
                <a:ea typeface="Cambria Math" panose="02040503050406030204" pitchFamily="18" charset="0"/>
                <a:hlinkClick r:id="rId6"/>
              </a:rPr>
              <a:t>, Nov., 1995, Vol. 27, No. 4, Part 1 (Nov.,1995), pp. 1179-1191</a:t>
            </a:r>
            <a:endParaRPr lang="en-US" sz="1200" dirty="0">
              <a:latin typeface="Cambria Math" panose="02040503050406030204" pitchFamily="18" charset="0"/>
              <a:ea typeface="Cambria Math" panose="02040503050406030204" pitchFamily="18" charset="0"/>
            </a:endParaRPr>
          </a:p>
          <a:p>
            <a:pPr>
              <a:lnSpc>
                <a:spcPct val="110000"/>
              </a:lnSpc>
            </a:pPr>
            <a:endParaRPr lang="en-US" sz="1200" dirty="0">
              <a:latin typeface="Cambria Math" panose="02040503050406030204" pitchFamily="18" charset="0"/>
              <a:ea typeface="Cambria Math" panose="02040503050406030204" pitchFamily="18" charset="0"/>
            </a:endParaRPr>
          </a:p>
          <a:p>
            <a:pPr>
              <a:lnSpc>
                <a:spcPct val="110000"/>
              </a:lnSpc>
            </a:pPr>
            <a:endParaRPr lang="en-US" sz="2000" dirty="0"/>
          </a:p>
          <a:p>
            <a:pPr>
              <a:lnSpc>
                <a:spcPct val="110000"/>
              </a:lnSpc>
            </a:pPr>
            <a:endParaRPr lang="en-US" sz="2000" dirty="0"/>
          </a:p>
        </p:txBody>
      </p:sp>
      <mc:AlternateContent xmlns:mc="http://schemas.openxmlformats.org/markup-compatibility/2006" xmlns:a14="http://schemas.microsoft.com/office/drawing/2010/main">
        <mc:Choice Requires="a14">
          <p:sp>
            <p:nvSpPr>
              <p:cNvPr id="2" name="Rechteck 1"/>
              <p:cNvSpPr/>
              <p:nvPr/>
            </p:nvSpPr>
            <p:spPr>
              <a:xfrm>
                <a:off x="89421" y="4577255"/>
                <a:ext cx="11881945" cy="1680075"/>
              </a:xfrm>
              <a:prstGeom prst="rect">
                <a:avLst/>
              </a:prstGeom>
            </p:spPr>
            <p:txBody>
              <a:bodyPr wrap="square">
                <a:spAutoFit/>
              </a:bodyPr>
              <a:lstStyle/>
              <a:p>
                <a:pPr marL="342900" indent="-342900">
                  <a:lnSpc>
                    <a:spcPct val="110000"/>
                  </a:lnSpc>
                  <a:buFont typeface="Arial" panose="020B0604020202020204" pitchFamily="34" charset="0"/>
                  <a:buChar char="•"/>
                </a:pPr>
                <a:r>
                  <a:rPr lang="en-US" sz="2100" dirty="0">
                    <a:ea typeface="Cambria Math" panose="02040503050406030204" pitchFamily="18" charset="0"/>
                    <a:cs typeface="Arial" panose="020B0604020202020204" pitchFamily="34" charset="0"/>
                  </a:rPr>
                  <a:t>I</a:t>
                </a:r>
                <a:r>
                  <a:rPr lang="en-US" sz="2100" b="1" dirty="0">
                    <a:ea typeface="Cambria Math" panose="02040503050406030204" pitchFamily="18" charset="0"/>
                    <a:cs typeface="Arial" panose="020B0604020202020204" pitchFamily="34" charset="0"/>
                  </a:rPr>
                  <a:t>ntertemporal view </a:t>
                </a:r>
                <a:r>
                  <a:rPr lang="en-US" sz="2100" dirty="0">
                    <a:ea typeface="Cambria Math" panose="02040503050406030204" pitchFamily="18" charset="0"/>
                    <a:cs typeface="Arial" panose="020B0604020202020204" pitchFamily="34" charset="0"/>
                  </a:rPr>
                  <a:t>(</a:t>
                </a:r>
                <a14:m>
                  <m:oMath xmlns:m="http://schemas.openxmlformats.org/officeDocument/2006/math">
                    <m:r>
                      <a:rPr lang="de-DE" sz="2100" i="1">
                        <a:latin typeface="Cambria Math" panose="02040503050406030204" pitchFamily="18" charset="0"/>
                        <a:ea typeface="Cambria Math" panose="02040503050406030204" pitchFamily="18" charset="0"/>
                      </a:rPr>
                      <m:t>𝜌</m:t>
                    </m:r>
                  </m:oMath>
                </a14:m>
                <a:r>
                  <a:rPr lang="en-US" sz="2100" dirty="0">
                    <a:ea typeface="Cambria Math" panose="02040503050406030204" pitchFamily="18" charset="0"/>
                    <a:cs typeface="Arial" panose="020B0604020202020204" pitchFamily="34" charset="0"/>
                  </a:rPr>
                  <a:t>=</a:t>
                </a:r>
                <a:r>
                  <a:rPr lang="en-US" sz="2100" dirty="0" err="1">
                    <a:ea typeface="Cambria Math" panose="02040503050406030204" pitchFamily="18" charset="0"/>
                    <a:cs typeface="Arial" panose="020B0604020202020204" pitchFamily="34" charset="0"/>
                  </a:rPr>
                  <a:t>Discountfaktor</a:t>
                </a:r>
                <a:r>
                  <a:rPr lang="en-US" sz="2100" dirty="0">
                    <a:ea typeface="Cambria Math" panose="02040503050406030204" pitchFamily="18" charset="0"/>
                    <a:cs typeface="Arial" panose="020B0604020202020204" pitchFamily="34" charset="0"/>
                  </a:rPr>
                  <a:t>) L → </a:t>
                </a:r>
                <a14:m>
                  <m:oMath xmlns:m="http://schemas.openxmlformats.org/officeDocument/2006/math">
                    <m:nary>
                      <m:naryPr>
                        <m:chr m:val="∑"/>
                        <m:ctrlPr>
                          <a:rPr lang="de-DE" sz="2100" i="1">
                            <a:latin typeface="Cambria Math" panose="02040503050406030204" pitchFamily="18" charset="0"/>
                            <a:ea typeface="Cambria Math" panose="02040503050406030204" pitchFamily="18" charset="0"/>
                          </a:rPr>
                        </m:ctrlPr>
                      </m:naryPr>
                      <m:sub>
                        <m:r>
                          <m:rPr>
                            <m:brk m:alnAt="23"/>
                          </m:rPr>
                          <a:rPr lang="de-DE" sz="2100" i="1">
                            <a:latin typeface="Cambria Math" panose="02040503050406030204" pitchFamily="18" charset="0"/>
                            <a:ea typeface="Cambria Math" panose="02040503050406030204" pitchFamily="18" charset="0"/>
                          </a:rPr>
                          <m:t>𝑡</m:t>
                        </m:r>
                        <m:r>
                          <a:rPr lang="de-DE" sz="2100" i="1">
                            <a:latin typeface="Cambria Math" panose="02040503050406030204" pitchFamily="18" charset="0"/>
                            <a:ea typeface="Cambria Math" panose="02040503050406030204" pitchFamily="18" charset="0"/>
                          </a:rPr>
                          <m:t>=0</m:t>
                        </m:r>
                      </m:sub>
                      <m:sup>
                        <m:r>
                          <a:rPr lang="en-US" sz="2100" i="1">
                            <a:latin typeface="Cambria Math" panose="02040503050406030204" pitchFamily="18" charset="0"/>
                            <a:ea typeface="Cambria Math" panose="02040503050406030204" pitchFamily="18" charset="0"/>
                          </a:rPr>
                          <m:t>∞</m:t>
                        </m:r>
                      </m:sup>
                      <m:e>
                        <m:f>
                          <m:fPr>
                            <m:ctrlPr>
                              <a:rPr lang="de-DE" sz="2100" i="1">
                                <a:latin typeface="Cambria Math" panose="02040503050406030204" pitchFamily="18" charset="0"/>
                                <a:ea typeface="Cambria Math" panose="02040503050406030204" pitchFamily="18" charset="0"/>
                              </a:rPr>
                            </m:ctrlPr>
                          </m:fPr>
                          <m:num>
                            <m:r>
                              <a:rPr lang="de-DE" sz="2100" i="1">
                                <a:latin typeface="Cambria Math" panose="02040503050406030204" pitchFamily="18" charset="0"/>
                                <a:ea typeface="Cambria Math" panose="02040503050406030204" pitchFamily="18" charset="0"/>
                              </a:rPr>
                              <m:t>1</m:t>
                            </m:r>
                          </m:num>
                          <m:den>
                            <m:sSup>
                              <m:sSupPr>
                                <m:ctrlPr>
                                  <a:rPr lang="de-DE" sz="2100" i="1">
                                    <a:latin typeface="Cambria Math" panose="02040503050406030204" pitchFamily="18" charset="0"/>
                                    <a:ea typeface="Cambria Math" panose="02040503050406030204" pitchFamily="18" charset="0"/>
                                  </a:rPr>
                                </m:ctrlPr>
                              </m:sSupPr>
                              <m:e>
                                <m:d>
                                  <m:dPr>
                                    <m:ctrlPr>
                                      <a:rPr lang="de-DE" sz="2100" i="1">
                                        <a:latin typeface="Cambria Math" panose="02040503050406030204" pitchFamily="18" charset="0"/>
                                        <a:ea typeface="Cambria Math" panose="02040503050406030204" pitchFamily="18" charset="0"/>
                                      </a:rPr>
                                    </m:ctrlPr>
                                  </m:dPr>
                                  <m:e>
                                    <m:r>
                                      <a:rPr lang="de-DE" sz="2100" i="1">
                                        <a:latin typeface="Cambria Math" panose="02040503050406030204" pitchFamily="18" charset="0"/>
                                        <a:ea typeface="Cambria Math" panose="02040503050406030204" pitchFamily="18" charset="0"/>
                                      </a:rPr>
                                      <m:t>1+</m:t>
                                    </m:r>
                                    <m:r>
                                      <a:rPr lang="de-DE" sz="2100" i="1">
                                        <a:latin typeface="Cambria Math" panose="02040503050406030204" pitchFamily="18" charset="0"/>
                                        <a:ea typeface="Cambria Math" panose="02040503050406030204" pitchFamily="18" charset="0"/>
                                      </a:rPr>
                                      <m:t>𝜌</m:t>
                                    </m:r>
                                  </m:e>
                                </m:d>
                              </m:e>
                              <m:sup>
                                <m:r>
                                  <a:rPr lang="de-DE" sz="2100" i="1">
                                    <a:latin typeface="Cambria Math" panose="02040503050406030204" pitchFamily="18" charset="0"/>
                                    <a:ea typeface="Cambria Math" panose="02040503050406030204" pitchFamily="18" charset="0"/>
                                  </a:rPr>
                                  <m:t>𝑡</m:t>
                                </m:r>
                              </m:sup>
                            </m:sSup>
                          </m:den>
                        </m:f>
                        <m:r>
                          <m:rPr>
                            <m:nor/>
                          </m:rPr>
                          <a:rPr lang="de-DE" sz="2100" i="0">
                            <a:ea typeface="Cambria Math" panose="02040503050406030204" pitchFamily="18" charset="0"/>
                            <a:cs typeface="Arial" panose="020B0604020202020204" pitchFamily="34" charset="0"/>
                          </a:rPr>
                          <m:t>(</m:t>
                        </m:r>
                        <m:r>
                          <m:rPr>
                            <m:nor/>
                          </m:rPr>
                          <a:rPr lang="pt-BR" sz="2100" i="0" dirty="0">
                            <a:cs typeface="Arial" panose="020B0604020202020204" pitchFamily="34" charset="0"/>
                          </a:rPr>
                          <m:t>a(π</m:t>
                        </m:r>
                        <m:r>
                          <m:rPr>
                            <m:nor/>
                          </m:rPr>
                          <a:rPr lang="de-DE" sz="2100" i="0" baseline="-25000" dirty="0">
                            <a:cs typeface="Arial" panose="020B0604020202020204" pitchFamily="34" charset="0"/>
                          </a:rPr>
                          <m:t>t</m:t>
                        </m:r>
                        <m:r>
                          <m:rPr>
                            <m:nor/>
                          </m:rPr>
                          <a:rPr lang="pt-BR" sz="2100" i="0" dirty="0">
                            <a:cs typeface="Arial" panose="020B0604020202020204" pitchFamily="34" charset="0"/>
                          </a:rPr>
                          <m:t> –π∗)2 + (y</m:t>
                        </m:r>
                        <m:r>
                          <m:rPr>
                            <m:nor/>
                          </m:rPr>
                          <a:rPr lang="de-DE" sz="2100" i="0" baseline="-25000" dirty="0">
                            <a:cs typeface="Arial" panose="020B0604020202020204" pitchFamily="34" charset="0"/>
                          </a:rPr>
                          <m:t>t</m:t>
                        </m:r>
                        <m:r>
                          <m:rPr>
                            <m:nor/>
                          </m:rPr>
                          <a:rPr lang="pt-BR" sz="2100" i="0" dirty="0">
                            <a:cs typeface="Arial" panose="020B0604020202020204" pitchFamily="34" charset="0"/>
                          </a:rPr>
                          <m:t>−ky∗) 2</m:t>
                        </m:r>
                        <m:r>
                          <m:rPr>
                            <m:nor/>
                          </m:rPr>
                          <a:rPr lang="en-US" sz="2100" i="0" dirty="0">
                            <a:cs typeface="Arial" panose="020B0604020202020204" pitchFamily="34" charset="0"/>
                          </a:rPr>
                          <m:t> </m:t>
                        </m:r>
                      </m:e>
                    </m:nary>
                    <m:r>
                      <a:rPr lang="de-DE" sz="2100" i="1">
                        <a:latin typeface="Cambria Math" panose="02040503050406030204" pitchFamily="18" charset="0"/>
                        <a:ea typeface="Cambria Math" panose="02040503050406030204" pitchFamily="18" charset="0"/>
                      </a:rPr>
                      <m:t>)</m:t>
                    </m:r>
                  </m:oMath>
                </a14:m>
                <a:r>
                  <a:rPr lang="en-US" sz="2100" dirty="0">
                    <a:cs typeface="Arial" panose="020B0604020202020204" pitchFamily="34" charset="0"/>
                  </a:rPr>
                  <a:t> if </a:t>
                </a:r>
                <a14:m>
                  <m:oMath xmlns:m="http://schemas.openxmlformats.org/officeDocument/2006/math">
                    <m:r>
                      <a:rPr lang="de-DE" sz="2100" i="1">
                        <a:latin typeface="Cambria Math" panose="02040503050406030204" pitchFamily="18" charset="0"/>
                        <a:ea typeface="Cambria Math" panose="02040503050406030204" pitchFamily="18" charset="0"/>
                      </a:rPr>
                      <m:t>𝜌</m:t>
                    </m:r>
                    <m:r>
                      <a:rPr lang="de-DE" sz="2100" i="1">
                        <a:latin typeface="Cambria Math" panose="02040503050406030204" pitchFamily="18" charset="0"/>
                        <a:ea typeface="Cambria Math" panose="02040503050406030204" pitchFamily="18" charset="0"/>
                      </a:rPr>
                      <m:t> </m:t>
                    </m:r>
                  </m:oMath>
                </a14:m>
                <a:r>
                  <a:rPr lang="en-US" sz="2100" dirty="0">
                    <a:cs typeface="Arial" panose="020B0604020202020204" pitchFamily="34" charset="0"/>
                  </a:rPr>
                  <a:t> is “low” the incentive for reputation is low!</a:t>
                </a:r>
              </a:p>
              <a:p>
                <a:pPr marL="342900" indent="-342900">
                  <a:lnSpc>
                    <a:spcPct val="110000"/>
                  </a:lnSpc>
                  <a:buFont typeface="Arial" panose="020B0604020202020204" pitchFamily="34" charset="0"/>
                  <a:buChar char="•"/>
                </a:pPr>
                <a:r>
                  <a:rPr lang="en-US" sz="2100" dirty="0">
                    <a:cs typeface="Arial" panose="020B0604020202020204" pitchFamily="34" charset="0"/>
                  </a:rPr>
                  <a:t>With </a:t>
                </a:r>
                <a:r>
                  <a:rPr lang="en-US" sz="2100" b="1" dirty="0">
                    <a:cs typeface="Arial" panose="020B0604020202020204" pitchFamily="34" charset="0"/>
                  </a:rPr>
                  <a:t>stochastic shocks </a:t>
                </a:r>
                <a:r>
                  <a:rPr lang="en-US" sz="2100" dirty="0">
                    <a:cs typeface="Arial" panose="020B0604020202020204" pitchFamily="34" charset="0"/>
                  </a:rPr>
                  <a:t> the positive result for reputation is </a:t>
                </a:r>
                <a:r>
                  <a:rPr lang="en-US" sz="2100" dirty="0" err="1">
                    <a:cs typeface="Arial" panose="020B0604020202020204" pitchFamily="34" charset="0"/>
                  </a:rPr>
                  <a:t>ambigous</a:t>
                </a:r>
                <a:r>
                  <a:rPr lang="en-US" sz="2100" dirty="0">
                    <a:cs typeface="Arial" panose="020B0604020202020204" pitchFamily="34" charset="0"/>
                  </a:rPr>
                  <a:t>! Discretionary adjustment can be optimal!</a:t>
                </a:r>
              </a:p>
            </p:txBody>
          </p:sp>
        </mc:Choice>
        <mc:Fallback xmlns="">
          <p:sp>
            <p:nvSpPr>
              <p:cNvPr id="2" name="Rechteck 1"/>
              <p:cNvSpPr>
                <a:spLocks noRot="1" noChangeAspect="1" noMove="1" noResize="1" noEditPoints="1" noAdjustHandles="1" noChangeArrowheads="1" noChangeShapeType="1" noTextEdit="1"/>
              </p:cNvSpPr>
              <p:nvPr/>
            </p:nvSpPr>
            <p:spPr>
              <a:xfrm>
                <a:off x="89421" y="4577255"/>
                <a:ext cx="11881945" cy="1680075"/>
              </a:xfrm>
              <a:prstGeom prst="rect">
                <a:avLst/>
              </a:prstGeom>
              <a:blipFill>
                <a:blip r:embed="rId7"/>
                <a:stretch>
                  <a:fillRect l="-513" b="-6545"/>
                </a:stretch>
              </a:blipFill>
            </p:spPr>
            <p:txBody>
              <a:bodyPr/>
              <a:lstStyle/>
              <a:p>
                <a:r>
                  <a:rPr lang="de-DE">
                    <a:noFill/>
                  </a:rPr>
                  <a:t> </a:t>
                </a:r>
              </a:p>
            </p:txBody>
          </p:sp>
        </mc:Fallback>
      </mc:AlternateContent>
    </p:spTree>
    <p:extLst>
      <p:ext uri="{BB962C8B-B14F-4D97-AF65-F5344CB8AC3E}">
        <p14:creationId xmlns:p14="http://schemas.microsoft.com/office/powerpoint/2010/main" val="9515536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103512" y="16184"/>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a:t>
            </a:r>
            <a:endParaRPr lang="en-US" sz="3266" dirty="0">
              <a:solidFill>
                <a:sysClr val="windowText" lastClr="000000"/>
              </a:solidFill>
            </a:endParaRPr>
          </a:p>
        </p:txBody>
      </p:sp>
      <p:sp>
        <p:nvSpPr>
          <p:cNvPr id="10" name="Content Placeholder 2"/>
          <p:cNvSpPr txBox="1">
            <a:spLocks/>
          </p:cNvSpPr>
          <p:nvPr/>
        </p:nvSpPr>
        <p:spPr>
          <a:xfrm>
            <a:off x="105433" y="419952"/>
            <a:ext cx="12086567" cy="6269283"/>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1800" dirty="0"/>
              <a:t>Literature</a:t>
            </a:r>
          </a:p>
          <a:p>
            <a:pPr marL="285750" indent="-285750">
              <a:lnSpc>
                <a:spcPct val="110000"/>
              </a:lnSpc>
              <a:buFont typeface="Arial" panose="020B0604020202020204" pitchFamily="34" charset="0"/>
              <a:buChar char="•"/>
            </a:pPr>
            <a:r>
              <a:rPr lang="en-US" sz="1800" dirty="0"/>
              <a:t>Within my PhD-Thesis, I also addressed, the problem of transparency and setting optimal interest rates, within the </a:t>
            </a:r>
            <a:r>
              <a:rPr lang="en-US" sz="1800" dirty="0" err="1"/>
              <a:t>supernational</a:t>
            </a:r>
            <a:r>
              <a:rPr lang="en-US" sz="1800" dirty="0"/>
              <a:t> institution of the ECB:</a:t>
            </a:r>
          </a:p>
          <a:p>
            <a:pPr>
              <a:lnSpc>
                <a:spcPct val="110000"/>
              </a:lnSpc>
            </a:pPr>
            <a:r>
              <a:rPr lang="en-US" sz="1800" dirty="0">
                <a:hlinkClick r:id="rId3"/>
              </a:rPr>
              <a:t>Köster, B. J. (2011) Decision Rules, Transparency and Central Banks (Dissertation) Heidelberg</a:t>
            </a:r>
            <a:endParaRPr lang="en-US" sz="1800" dirty="0"/>
          </a:p>
          <a:p>
            <a:pPr>
              <a:lnSpc>
                <a:spcPct val="110000"/>
              </a:lnSpc>
            </a:pPr>
            <a:r>
              <a:rPr lang="en-US" sz="1800" dirty="0"/>
              <a:t>(especially Barro-Gordon-Model with transparency)</a:t>
            </a:r>
          </a:p>
          <a:p>
            <a:pPr marL="285750" indent="-285750">
              <a:lnSpc>
                <a:spcPct val="110000"/>
              </a:lnSpc>
              <a:buFont typeface="Arial" panose="020B0604020202020204" pitchFamily="34" charset="0"/>
              <a:buChar char="•"/>
            </a:pPr>
            <a:r>
              <a:rPr lang="en-US" sz="1800" dirty="0"/>
              <a:t>Alan Blinder had a nice example within education and incentives</a:t>
            </a:r>
          </a:p>
          <a:p>
            <a:pPr>
              <a:lnSpc>
                <a:spcPct val="110000"/>
              </a:lnSpc>
            </a:pPr>
            <a:r>
              <a:rPr lang="de-DE" sz="1800" dirty="0"/>
              <a:t>U = U(Time </a:t>
            </a:r>
            <a:r>
              <a:rPr lang="de-DE" sz="1800" dirty="0" err="1"/>
              <a:t>to</a:t>
            </a:r>
            <a:r>
              <a:rPr lang="de-DE" sz="1800" dirty="0"/>
              <a:t> </a:t>
            </a:r>
            <a:r>
              <a:rPr lang="de-DE" sz="1800" dirty="0" err="1"/>
              <a:t>correct</a:t>
            </a:r>
            <a:r>
              <a:rPr lang="de-DE" sz="1800" dirty="0"/>
              <a:t> an </a:t>
            </a:r>
            <a:r>
              <a:rPr lang="de-DE" sz="1800" dirty="0" err="1"/>
              <a:t>exam</a:t>
            </a:r>
            <a:r>
              <a:rPr lang="de-DE" sz="1800" dirty="0"/>
              <a:t>„–“; </a:t>
            </a:r>
            <a:r>
              <a:rPr lang="de-DE" sz="1800" dirty="0" err="1"/>
              <a:t>effort</a:t>
            </a:r>
            <a:r>
              <a:rPr lang="de-DE" sz="1800" dirty="0"/>
              <a:t> </a:t>
            </a:r>
            <a:r>
              <a:rPr lang="de-DE" sz="1800" dirty="0" err="1"/>
              <a:t>of</a:t>
            </a:r>
            <a:r>
              <a:rPr lang="de-DE" sz="1800" dirty="0"/>
              <a:t> </a:t>
            </a:r>
            <a:r>
              <a:rPr lang="de-DE" sz="1800" dirty="0" err="1"/>
              <a:t>learning</a:t>
            </a:r>
            <a:r>
              <a:rPr lang="de-DE" sz="1800" dirty="0"/>
              <a:t> </a:t>
            </a:r>
            <a:r>
              <a:rPr lang="de-DE" sz="1800" dirty="0" err="1"/>
              <a:t>for</a:t>
            </a:r>
            <a:r>
              <a:rPr lang="de-DE" sz="1800" dirty="0"/>
              <a:t> </a:t>
            </a:r>
            <a:r>
              <a:rPr lang="de-DE" sz="1800" dirty="0" err="1"/>
              <a:t>the</a:t>
            </a:r>
            <a:r>
              <a:rPr lang="de-DE" sz="1800" dirty="0"/>
              <a:t> </a:t>
            </a:r>
            <a:r>
              <a:rPr lang="de-DE" sz="1800" dirty="0" err="1"/>
              <a:t>students</a:t>
            </a:r>
            <a:r>
              <a:rPr lang="de-DE" sz="1800" dirty="0"/>
              <a:t>„+“)</a:t>
            </a:r>
            <a:endParaRPr lang="en-US" sz="1800" dirty="0"/>
          </a:p>
          <a:p>
            <a:pPr>
              <a:lnSpc>
                <a:spcPct val="110000"/>
              </a:lnSpc>
            </a:pPr>
            <a:r>
              <a:rPr lang="en-US" sz="1800" dirty="0">
                <a:hlinkClick r:id="rId4"/>
              </a:rPr>
              <a:t>Alan S. Blinder. The rules-versus-discretion debate in the light of recent experience. </a:t>
            </a:r>
            <a:r>
              <a:rPr lang="en-US" sz="1800" dirty="0" err="1">
                <a:hlinkClick r:id="rId4"/>
              </a:rPr>
              <a:t>Weltwirtschaftliches</a:t>
            </a:r>
            <a:r>
              <a:rPr lang="en-US" sz="1800" dirty="0">
                <a:hlinkClick r:id="rId4"/>
              </a:rPr>
              <a:t> </a:t>
            </a:r>
            <a:r>
              <a:rPr lang="en-US" sz="1800" dirty="0" err="1">
                <a:hlinkClick r:id="rId4"/>
              </a:rPr>
              <a:t>Archiv</a:t>
            </a:r>
            <a:r>
              <a:rPr lang="en-US" sz="1800" dirty="0">
                <a:hlinkClick r:id="rId4"/>
              </a:rPr>
              <a:t>, 123:399–414, 1987</a:t>
            </a:r>
            <a:r>
              <a:rPr lang="en-US" sz="1800" dirty="0"/>
              <a:t>.</a:t>
            </a:r>
          </a:p>
          <a:p>
            <a:pPr>
              <a:lnSpc>
                <a:spcPct val="110000"/>
              </a:lnSpc>
            </a:pPr>
            <a:r>
              <a:rPr lang="en-US" sz="1400" i="1" dirty="0"/>
              <a:t>“Course examinations are stressful experiences for students and teachers alike. We use them both to rank students and to make sure they master the course material. To most educators, the latter is by far the more important purpose. But the learning objective does not require that the exam actually be given. It is enough to announce the exam, let students prepare for it, and then  call it off at the last minute. In a real sense, everyone will be better off if the exam is cancelled. </a:t>
            </a:r>
            <a:r>
              <a:rPr lang="en-US" sz="1400" i="1"/>
              <a:t>Thus, </a:t>
            </a:r>
            <a:r>
              <a:rPr lang="en-US" sz="1400" i="1" dirty="0"/>
              <a:t>it superficially seems to be the right thing to do. Yet it is rarely done, and for good reasons. Teachers know that this trick can only be pulled off once or twice. After that, students would cease believing the threat and would no longer study for exams. And that would be a real loss to bot faculty and students. Notice the obvious but important point that neither ignorance no incorrect objectives play any role in this example. An omniscient and benevolent despot presiding over the last year of the human race really would cancel exams. It's the optimal thing to do. The problem arises from taking a short-sighted perspective. It is cured by showing proper concern for the future consequences of current actions”</a:t>
            </a:r>
          </a:p>
          <a:p>
            <a:pPr>
              <a:lnSpc>
                <a:spcPct val="110000"/>
              </a:lnSpc>
            </a:pPr>
            <a:endParaRPr lang="en-US" sz="2000" dirty="0"/>
          </a:p>
          <a:p>
            <a:pPr>
              <a:lnSpc>
                <a:spcPct val="110000"/>
              </a:lnSpc>
            </a:pPr>
            <a:endParaRPr lang="en-US" sz="2000" dirty="0"/>
          </a:p>
        </p:txBody>
      </p:sp>
      <p:sp>
        <p:nvSpPr>
          <p:cNvPr id="2" name="Rechteck 1"/>
          <p:cNvSpPr/>
          <p:nvPr/>
        </p:nvSpPr>
        <p:spPr>
          <a:xfrm>
            <a:off x="3048000" y="2967335"/>
            <a:ext cx="6096000" cy="369332"/>
          </a:xfrm>
          <a:prstGeom prst="rect">
            <a:avLst/>
          </a:prstGeom>
        </p:spPr>
        <p:txBody>
          <a:bodyPr>
            <a:spAutoFit/>
          </a:bodyPr>
          <a:lstStyle/>
          <a:p>
            <a:endParaRPr lang="de-DE" dirty="0"/>
          </a:p>
        </p:txBody>
      </p:sp>
    </p:spTree>
    <p:extLst>
      <p:ext uri="{BB962C8B-B14F-4D97-AF65-F5344CB8AC3E}">
        <p14:creationId xmlns:p14="http://schemas.microsoft.com/office/powerpoint/2010/main" val="312857385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4310</Words>
  <Application>Microsoft Office PowerPoint</Application>
  <PresentationFormat>Breitbild</PresentationFormat>
  <Paragraphs>541</Paragraphs>
  <Slides>52</Slides>
  <Notes>51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52</vt:i4>
      </vt:variant>
    </vt:vector>
  </HeadingPairs>
  <TitlesOfParts>
    <vt:vector size="59" baseType="lpstr">
      <vt:lpstr>Arial</vt:lpstr>
      <vt:lpstr>Arial Unicode MS</vt:lpstr>
      <vt:lpstr>Calibri</vt:lpstr>
      <vt:lpstr>Cambria Math</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335</cp:revision>
  <cp:lastPrinted>2022-03-02T20:18:27Z</cp:lastPrinted>
  <dcterms:created xsi:type="dcterms:W3CDTF">2022-03-01T20:52:11Z</dcterms:created>
  <dcterms:modified xsi:type="dcterms:W3CDTF">2026-10-19T20:01:27Z</dcterms:modified>
</cp:coreProperties>
</file>