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1"/>
  </p:notesMasterIdLst>
  <p:sldIdLst>
    <p:sldId id="1372" r:id="rId2"/>
    <p:sldId id="257" r:id="rId3"/>
    <p:sldId id="485" r:id="rId4"/>
    <p:sldId id="1373" r:id="rId5"/>
    <p:sldId id="1487" r:id="rId6"/>
    <p:sldId id="1488" r:id="rId7"/>
    <p:sldId id="1491" r:id="rId8"/>
    <p:sldId id="1492" r:id="rId9"/>
    <p:sldId id="1490" r:id="rId10"/>
    <p:sldId id="1489" r:id="rId11"/>
    <p:sldId id="1493" r:id="rId12"/>
    <p:sldId id="517" r:id="rId13"/>
    <p:sldId id="1259" r:id="rId14"/>
    <p:sldId id="1261" r:id="rId15"/>
    <p:sldId id="525" r:id="rId16"/>
    <p:sldId id="523" r:id="rId17"/>
    <p:sldId id="1379" r:id="rId18"/>
    <p:sldId id="1380" r:id="rId19"/>
    <p:sldId id="622" r:id="rId20"/>
    <p:sldId id="623" r:id="rId21"/>
    <p:sldId id="624" r:id="rId22"/>
    <p:sldId id="1382" r:id="rId23"/>
    <p:sldId id="1383" r:id="rId24"/>
    <p:sldId id="1381" r:id="rId25"/>
    <p:sldId id="1384" r:id="rId26"/>
    <p:sldId id="1385" r:id="rId27"/>
    <p:sldId id="1386" r:id="rId28"/>
    <p:sldId id="1387" r:id="rId29"/>
    <p:sldId id="1390" r:id="rId30"/>
    <p:sldId id="1388" r:id="rId31"/>
    <p:sldId id="1389" r:id="rId32"/>
    <p:sldId id="1429" r:id="rId33"/>
    <p:sldId id="1430" r:id="rId34"/>
    <p:sldId id="1433" r:id="rId35"/>
    <p:sldId id="1434" r:id="rId36"/>
    <p:sldId id="1437" r:id="rId37"/>
    <p:sldId id="1439" r:id="rId38"/>
    <p:sldId id="1438" r:id="rId39"/>
    <p:sldId id="1441" r:id="rId40"/>
    <p:sldId id="1443" r:id="rId41"/>
    <p:sldId id="1444" r:id="rId42"/>
    <p:sldId id="1445" r:id="rId43"/>
    <p:sldId id="1451" r:id="rId44"/>
    <p:sldId id="1447" r:id="rId45"/>
    <p:sldId id="1448" r:id="rId46"/>
    <p:sldId id="1449" r:id="rId47"/>
    <p:sldId id="1450" r:id="rId48"/>
    <p:sldId id="1393" r:id="rId49"/>
    <p:sldId id="1392" r:id="rId50"/>
  </p:sldIdLst>
  <p:sldSz cx="12192000" cy="6858000"/>
  <p:notesSz cx="6865938" cy="9998075"/>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578" autoAdjust="0"/>
    <p:restoredTop sz="93447" autoAdjust="0"/>
  </p:normalViewPr>
  <p:slideViewPr>
    <p:cSldViewPr snapToGrid="0">
      <p:cViewPr varScale="1">
        <p:scale>
          <a:sx n="66" d="100"/>
          <a:sy n="66" d="100"/>
        </p:scale>
        <p:origin x="40" y="2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5240" cy="501640"/>
          </a:xfrm>
          <a:prstGeom prst="rect">
            <a:avLst/>
          </a:prstGeom>
        </p:spPr>
        <p:txBody>
          <a:bodyPr vert="horz" lIns="96359" tIns="48180" rIns="96359" bIns="48180" rtlCol="0"/>
          <a:lstStyle>
            <a:lvl1pPr algn="l">
              <a:defRPr sz="1300"/>
            </a:lvl1pPr>
          </a:lstStyle>
          <a:p>
            <a:endParaRPr lang="de-DE"/>
          </a:p>
        </p:txBody>
      </p:sp>
      <p:sp>
        <p:nvSpPr>
          <p:cNvPr id="3" name="Datumsplatzhalter 2"/>
          <p:cNvSpPr>
            <a:spLocks noGrp="1"/>
          </p:cNvSpPr>
          <p:nvPr>
            <p:ph type="dt" idx="1"/>
          </p:nvPr>
        </p:nvSpPr>
        <p:spPr>
          <a:xfrm>
            <a:off x="3889109" y="0"/>
            <a:ext cx="2975240" cy="501640"/>
          </a:xfrm>
          <a:prstGeom prst="rect">
            <a:avLst/>
          </a:prstGeom>
        </p:spPr>
        <p:txBody>
          <a:bodyPr vert="horz" lIns="96359" tIns="48180" rIns="96359" bIns="48180" rtlCol="0"/>
          <a:lstStyle>
            <a:lvl1pPr algn="r">
              <a:defRPr sz="1300"/>
            </a:lvl1pPr>
          </a:lstStyle>
          <a:p>
            <a:fld id="{0524BEED-E0BF-4555-8E2F-C31A69315841}" type="datetimeFigureOut">
              <a:rPr lang="de-DE" smtClean="0"/>
              <a:t>26.09.2026</a:t>
            </a:fld>
            <a:endParaRPr lang="de-DE"/>
          </a:p>
        </p:txBody>
      </p:sp>
      <p:sp>
        <p:nvSpPr>
          <p:cNvPr id="4" name="Folienbildplatzhalter 3"/>
          <p:cNvSpPr>
            <a:spLocks noGrp="1" noRot="1" noChangeAspect="1"/>
          </p:cNvSpPr>
          <p:nvPr>
            <p:ph type="sldImg" idx="2"/>
          </p:nvPr>
        </p:nvSpPr>
        <p:spPr>
          <a:xfrm>
            <a:off x="434975" y="1249363"/>
            <a:ext cx="5997575" cy="3375025"/>
          </a:xfrm>
          <a:prstGeom prst="rect">
            <a:avLst/>
          </a:prstGeom>
          <a:noFill/>
          <a:ln w="12700">
            <a:solidFill>
              <a:prstClr val="black"/>
            </a:solidFill>
          </a:ln>
        </p:spPr>
        <p:txBody>
          <a:bodyPr vert="horz" lIns="96359" tIns="48180" rIns="96359" bIns="48180" rtlCol="0" anchor="ctr"/>
          <a:lstStyle/>
          <a:p>
            <a:endParaRPr lang="de-DE"/>
          </a:p>
        </p:txBody>
      </p:sp>
      <p:sp>
        <p:nvSpPr>
          <p:cNvPr id="5" name="Notizenplatzhalter 4"/>
          <p:cNvSpPr>
            <a:spLocks noGrp="1"/>
          </p:cNvSpPr>
          <p:nvPr>
            <p:ph type="body" sz="quarter" idx="3"/>
          </p:nvPr>
        </p:nvSpPr>
        <p:spPr>
          <a:xfrm>
            <a:off x="686594" y="4811574"/>
            <a:ext cx="5492750" cy="3936742"/>
          </a:xfrm>
          <a:prstGeom prst="rect">
            <a:avLst/>
          </a:prstGeom>
        </p:spPr>
        <p:txBody>
          <a:bodyPr vert="horz" lIns="96359" tIns="48180" rIns="96359" bIns="4818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496437"/>
            <a:ext cx="2975240" cy="501639"/>
          </a:xfrm>
          <a:prstGeom prst="rect">
            <a:avLst/>
          </a:prstGeom>
        </p:spPr>
        <p:txBody>
          <a:bodyPr vert="horz" lIns="96359" tIns="48180" rIns="96359" bIns="48180" rtlCol="0" anchor="b"/>
          <a:lstStyle>
            <a:lvl1pPr algn="l">
              <a:defRPr sz="1300"/>
            </a:lvl1pPr>
          </a:lstStyle>
          <a:p>
            <a:endParaRPr lang="de-DE"/>
          </a:p>
        </p:txBody>
      </p:sp>
      <p:sp>
        <p:nvSpPr>
          <p:cNvPr id="7" name="Foliennummernplatzhalter 6"/>
          <p:cNvSpPr>
            <a:spLocks noGrp="1"/>
          </p:cNvSpPr>
          <p:nvPr>
            <p:ph type="sldNum" sz="quarter" idx="5"/>
          </p:nvPr>
        </p:nvSpPr>
        <p:spPr>
          <a:xfrm>
            <a:off x="3889109" y="9496437"/>
            <a:ext cx="2975240" cy="501639"/>
          </a:xfrm>
          <a:prstGeom prst="rect">
            <a:avLst/>
          </a:prstGeom>
        </p:spPr>
        <p:txBody>
          <a:bodyPr vert="horz" lIns="96359" tIns="48180" rIns="96359" bIns="48180" rtlCol="0" anchor="b"/>
          <a:lstStyle>
            <a:lvl1pPr algn="r">
              <a:defRPr sz="1300"/>
            </a:lvl1pPr>
          </a:lstStyle>
          <a:p>
            <a:fld id="{B85F1F99-80BC-4C62-BD17-0AD959982CD1}" type="slidenum">
              <a:rPr lang="de-DE" smtClean="0"/>
              <a:t>‹Nr.›</a:t>
            </a:fld>
            <a:endParaRPr lang="de-DE"/>
          </a:p>
        </p:txBody>
      </p:sp>
    </p:spTree>
    <p:extLst>
      <p:ext uri="{BB962C8B-B14F-4D97-AF65-F5344CB8AC3E}">
        <p14:creationId xmlns:p14="http://schemas.microsoft.com/office/powerpoint/2010/main" val="36483304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42" name="Rectangle 26"/>
          <p:cNvSpPr>
            <a:spLocks noGrp="1" noChangeArrowheads="1"/>
          </p:cNvSpPr>
          <p:nvPr>
            <p:ph type="sldNum" sz="quarter"/>
          </p:nvPr>
        </p:nvSpPr>
        <p:spPr>
          <a:noFill/>
        </p:spPr>
        <p:txBody>
          <a:bodyPr/>
          <a:lstStyle>
            <a:lvl1pPr eaLnBrk="0" hangingPunct="0">
              <a:spcBef>
                <a:spcPct val="30000"/>
              </a:spcBef>
              <a:buClr>
                <a:srgbClr val="000000"/>
              </a:buClr>
              <a:buSzPct val="100000"/>
              <a:buFont typeface="Times New Roman" pitchFamily="18" charset="0"/>
              <a:tabLst>
                <a:tab pos="808066" algn="l"/>
                <a:tab pos="1614363" algn="l"/>
                <a:tab pos="2425974" algn="l"/>
                <a:tab pos="3232268" algn="l"/>
              </a:tabLst>
              <a:defRPr sz="1400">
                <a:solidFill>
                  <a:srgbClr val="000000"/>
                </a:solidFill>
                <a:latin typeface="Times New Roman" pitchFamily="18" charset="0"/>
              </a:defRPr>
            </a:lvl1pPr>
            <a:lvl2pPr eaLnBrk="0" hangingPunct="0">
              <a:spcBef>
                <a:spcPct val="30000"/>
              </a:spcBef>
              <a:buClr>
                <a:srgbClr val="000000"/>
              </a:buClr>
              <a:buSzPct val="100000"/>
              <a:buFont typeface="Times New Roman" pitchFamily="18" charset="0"/>
              <a:tabLst>
                <a:tab pos="808066" algn="l"/>
                <a:tab pos="1614363" algn="l"/>
                <a:tab pos="2425974" algn="l"/>
                <a:tab pos="3232268" algn="l"/>
              </a:tabLst>
              <a:defRPr sz="1400">
                <a:solidFill>
                  <a:srgbClr val="000000"/>
                </a:solidFill>
                <a:latin typeface="Times New Roman" pitchFamily="18" charset="0"/>
              </a:defRPr>
            </a:lvl2pPr>
            <a:lvl3pPr eaLnBrk="0" hangingPunct="0">
              <a:spcBef>
                <a:spcPct val="30000"/>
              </a:spcBef>
              <a:buClr>
                <a:srgbClr val="000000"/>
              </a:buClr>
              <a:buSzPct val="100000"/>
              <a:buFont typeface="Times New Roman" pitchFamily="18" charset="0"/>
              <a:tabLst>
                <a:tab pos="808066" algn="l"/>
                <a:tab pos="1614363" algn="l"/>
                <a:tab pos="2425974" algn="l"/>
                <a:tab pos="3232268" algn="l"/>
              </a:tabLst>
              <a:defRPr sz="1400">
                <a:solidFill>
                  <a:srgbClr val="000000"/>
                </a:solidFill>
                <a:latin typeface="Times New Roman" pitchFamily="18" charset="0"/>
              </a:defRPr>
            </a:lvl3pPr>
            <a:lvl4pPr eaLnBrk="0" hangingPunct="0">
              <a:spcBef>
                <a:spcPct val="30000"/>
              </a:spcBef>
              <a:buClr>
                <a:srgbClr val="000000"/>
              </a:buClr>
              <a:buSzPct val="100000"/>
              <a:buFont typeface="Times New Roman" pitchFamily="18" charset="0"/>
              <a:tabLst>
                <a:tab pos="808066" algn="l"/>
                <a:tab pos="1614363" algn="l"/>
                <a:tab pos="2425974" algn="l"/>
                <a:tab pos="3232268" algn="l"/>
              </a:tabLst>
              <a:defRPr sz="1400">
                <a:solidFill>
                  <a:srgbClr val="000000"/>
                </a:solidFill>
                <a:latin typeface="Times New Roman" pitchFamily="18" charset="0"/>
              </a:defRPr>
            </a:lvl4pPr>
            <a:lvl5pPr eaLnBrk="0" hangingPunct="0">
              <a:spcBef>
                <a:spcPct val="30000"/>
              </a:spcBef>
              <a:buClr>
                <a:srgbClr val="000000"/>
              </a:buClr>
              <a:buSzPct val="100000"/>
              <a:buFont typeface="Times New Roman" pitchFamily="18" charset="0"/>
              <a:tabLst>
                <a:tab pos="808066" algn="l"/>
                <a:tab pos="1614363" algn="l"/>
                <a:tab pos="2425974" algn="l"/>
                <a:tab pos="3232268" algn="l"/>
              </a:tabLst>
              <a:defRPr sz="1400">
                <a:solidFill>
                  <a:srgbClr val="000000"/>
                </a:solidFill>
                <a:latin typeface="Times New Roman" pitchFamily="18" charset="0"/>
              </a:defRPr>
            </a:lvl5pPr>
            <a:lvl6pPr marL="2806970" indent="-255180" defTabSz="501498" eaLnBrk="0" fontAlgn="base" hangingPunct="0">
              <a:spcBef>
                <a:spcPct val="30000"/>
              </a:spcBef>
              <a:spcAft>
                <a:spcPct val="0"/>
              </a:spcAft>
              <a:buClr>
                <a:srgbClr val="000000"/>
              </a:buClr>
              <a:buSzPct val="100000"/>
              <a:buFont typeface="Times New Roman" pitchFamily="18" charset="0"/>
              <a:tabLst>
                <a:tab pos="808066" algn="l"/>
                <a:tab pos="1614363" algn="l"/>
                <a:tab pos="2425974" algn="l"/>
                <a:tab pos="3232268" algn="l"/>
              </a:tabLst>
              <a:defRPr sz="1400">
                <a:solidFill>
                  <a:srgbClr val="000000"/>
                </a:solidFill>
                <a:latin typeface="Times New Roman" pitchFamily="18" charset="0"/>
              </a:defRPr>
            </a:lvl6pPr>
            <a:lvl7pPr marL="3317328" indent="-255180" defTabSz="501498" eaLnBrk="0" fontAlgn="base" hangingPunct="0">
              <a:spcBef>
                <a:spcPct val="30000"/>
              </a:spcBef>
              <a:spcAft>
                <a:spcPct val="0"/>
              </a:spcAft>
              <a:buClr>
                <a:srgbClr val="000000"/>
              </a:buClr>
              <a:buSzPct val="100000"/>
              <a:buFont typeface="Times New Roman" pitchFamily="18" charset="0"/>
              <a:tabLst>
                <a:tab pos="808066" algn="l"/>
                <a:tab pos="1614363" algn="l"/>
                <a:tab pos="2425974" algn="l"/>
                <a:tab pos="3232268" algn="l"/>
              </a:tabLst>
              <a:defRPr sz="1400">
                <a:solidFill>
                  <a:srgbClr val="000000"/>
                </a:solidFill>
                <a:latin typeface="Times New Roman" pitchFamily="18" charset="0"/>
              </a:defRPr>
            </a:lvl7pPr>
            <a:lvl8pPr marL="3827687" indent="-255180" defTabSz="501498" eaLnBrk="0" fontAlgn="base" hangingPunct="0">
              <a:spcBef>
                <a:spcPct val="30000"/>
              </a:spcBef>
              <a:spcAft>
                <a:spcPct val="0"/>
              </a:spcAft>
              <a:buClr>
                <a:srgbClr val="000000"/>
              </a:buClr>
              <a:buSzPct val="100000"/>
              <a:buFont typeface="Times New Roman" pitchFamily="18" charset="0"/>
              <a:tabLst>
                <a:tab pos="808066" algn="l"/>
                <a:tab pos="1614363" algn="l"/>
                <a:tab pos="2425974" algn="l"/>
                <a:tab pos="3232268" algn="l"/>
              </a:tabLst>
              <a:defRPr sz="1400">
                <a:solidFill>
                  <a:srgbClr val="000000"/>
                </a:solidFill>
                <a:latin typeface="Times New Roman" pitchFamily="18" charset="0"/>
              </a:defRPr>
            </a:lvl8pPr>
            <a:lvl9pPr marL="4338045" indent="-255180" defTabSz="501498" eaLnBrk="0" fontAlgn="base" hangingPunct="0">
              <a:spcBef>
                <a:spcPct val="30000"/>
              </a:spcBef>
              <a:spcAft>
                <a:spcPct val="0"/>
              </a:spcAft>
              <a:buClr>
                <a:srgbClr val="000000"/>
              </a:buClr>
              <a:buSzPct val="100000"/>
              <a:buFont typeface="Times New Roman" pitchFamily="18" charset="0"/>
              <a:tabLst>
                <a:tab pos="808066" algn="l"/>
                <a:tab pos="1614363" algn="l"/>
                <a:tab pos="2425974" algn="l"/>
                <a:tab pos="3232268" algn="l"/>
              </a:tabLst>
              <a:defRPr sz="1400">
                <a:solidFill>
                  <a:srgbClr val="000000"/>
                </a:solidFill>
                <a:latin typeface="Times New Roman" pitchFamily="18" charset="0"/>
              </a:defRPr>
            </a:lvl9pPr>
          </a:lstStyle>
          <a:p>
            <a:pPr eaLnBrk="1" hangingPunct="1">
              <a:spcBef>
                <a:spcPct val="0"/>
              </a:spcBef>
              <a:buClrTx/>
              <a:buFontTx/>
              <a:buNone/>
            </a:pPr>
            <a:fld id="{A654DD85-E7C0-41FF-966F-0F0387813021}" type="slidenum">
              <a:rPr lang="de-DE" altLang="de-DE" smtClean="0">
                <a:latin typeface="Sparkasse Rg" pitchFamily="34" charset="0"/>
              </a:rPr>
              <a:pPr eaLnBrk="1" hangingPunct="1">
                <a:spcBef>
                  <a:spcPct val="0"/>
                </a:spcBef>
                <a:buClrTx/>
                <a:buFontTx/>
                <a:buNone/>
              </a:pPr>
              <a:t>1</a:t>
            </a:fld>
            <a:endParaRPr lang="de-DE" altLang="de-DE">
              <a:latin typeface="Sparkasse Rg" pitchFamily="34" charset="0"/>
            </a:endParaRPr>
          </a:p>
        </p:txBody>
      </p:sp>
      <p:sp>
        <p:nvSpPr>
          <p:cNvPr id="61443" name="Rectangle 1"/>
          <p:cNvSpPr>
            <a:spLocks noGrp="1" noRot="1" noChangeAspect="1" noChangeArrowheads="1" noTextEdit="1"/>
          </p:cNvSpPr>
          <p:nvPr>
            <p:ph type="sldImg"/>
          </p:nvPr>
        </p:nvSpPr>
        <p:spPr>
          <a:xfrm>
            <a:off x="-544513" y="895350"/>
            <a:ext cx="7974013" cy="4486275"/>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44" name="Rectangle 2"/>
          <p:cNvSpPr>
            <a:spLocks noGrp="1" noChangeArrowheads="1"/>
          </p:cNvSpPr>
          <p:nvPr>
            <p:ph type="body" idx="1"/>
          </p:nvPr>
        </p:nvSpPr>
        <p:spPr>
          <a:xfrm>
            <a:off x="914474" y="5679253"/>
            <a:ext cx="5054505" cy="5379134"/>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102085" tIns="51041" rIns="102085" bIns="51041" anchor="ctr"/>
          <a:lstStyle/>
          <a:p>
            <a:endParaRPr lang="de-DE" altLang="de-DE"/>
          </a:p>
        </p:txBody>
      </p:sp>
    </p:spTree>
    <p:extLst>
      <p:ext uri="{BB962C8B-B14F-4D97-AF65-F5344CB8AC3E}">
        <p14:creationId xmlns:p14="http://schemas.microsoft.com/office/powerpoint/2010/main" val="41073054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6114"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236D160C-E515-4D8C-9228-C6C42BF8CB28}" type="slidenum">
              <a:rPr lang="de-DE" sz="1200">
                <a:solidFill>
                  <a:srgbClr val="000000"/>
                </a:solidFill>
                <a:latin typeface="Sparkasse Rg" pitchFamily="34" charset="0"/>
              </a:rPr>
              <a:pPr eaLnBrk="1" hangingPunct="1"/>
              <a:t>13</a:t>
            </a:fld>
            <a:endParaRPr lang="de-DE" sz="1200">
              <a:solidFill>
                <a:srgbClr val="000000"/>
              </a:solidFill>
              <a:latin typeface="Sparkasse Rg" pitchFamily="34" charset="0"/>
            </a:endParaRPr>
          </a:p>
        </p:txBody>
      </p:sp>
      <p:sp>
        <p:nvSpPr>
          <p:cNvPr id="346115" name="Rectangle 28"/>
          <p:cNvSpPr txBox="1">
            <a:spLocks noGrp="1" noChangeArrowheads="1"/>
          </p:cNvSpPr>
          <p:nvPr/>
        </p:nvSpPr>
        <p:spPr bwMode="auto">
          <a:xfrm>
            <a:off x="3852863" y="9428163"/>
            <a:ext cx="2911475" cy="461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991" tIns="46796" rIns="89991" bIns="46796" anchor="b"/>
          <a:lstStyle>
            <a:lvl1pPr eaLnBrk="0" hangingPunct="0">
              <a:tabLst>
                <a:tab pos="723900" algn="l"/>
                <a:tab pos="1444625" algn="l"/>
                <a:tab pos="2173288" algn="l"/>
                <a:tab pos="2895600" algn="l"/>
              </a:tabLst>
              <a:defRPr sz="2200">
                <a:solidFill>
                  <a:schemeClr val="bg1"/>
                </a:solidFill>
                <a:latin typeface="Times New Roman" pitchFamily="18" charset="0"/>
              </a:defRPr>
            </a:lvl1pPr>
            <a:lvl2pPr eaLnBrk="0" hangingPunct="0">
              <a:tabLst>
                <a:tab pos="723900" algn="l"/>
                <a:tab pos="1444625" algn="l"/>
                <a:tab pos="2173288" algn="l"/>
                <a:tab pos="2895600" algn="l"/>
              </a:tabLst>
              <a:defRPr sz="2200">
                <a:solidFill>
                  <a:schemeClr val="bg1"/>
                </a:solidFill>
                <a:latin typeface="Times New Roman" pitchFamily="18" charset="0"/>
              </a:defRPr>
            </a:lvl2pPr>
            <a:lvl3pPr eaLnBrk="0" hangingPunct="0">
              <a:tabLst>
                <a:tab pos="723900" algn="l"/>
                <a:tab pos="1444625" algn="l"/>
                <a:tab pos="2173288" algn="l"/>
                <a:tab pos="2895600" algn="l"/>
              </a:tabLst>
              <a:defRPr sz="2200">
                <a:solidFill>
                  <a:schemeClr val="bg1"/>
                </a:solidFill>
                <a:latin typeface="Times New Roman" pitchFamily="18" charset="0"/>
              </a:defRPr>
            </a:lvl3pPr>
            <a:lvl4pPr eaLnBrk="0" hangingPunct="0">
              <a:tabLst>
                <a:tab pos="723900" algn="l"/>
                <a:tab pos="1444625" algn="l"/>
                <a:tab pos="2173288" algn="l"/>
                <a:tab pos="2895600" algn="l"/>
              </a:tabLst>
              <a:defRPr sz="2200">
                <a:solidFill>
                  <a:schemeClr val="bg1"/>
                </a:solidFill>
                <a:latin typeface="Times New Roman" pitchFamily="18" charset="0"/>
              </a:defRPr>
            </a:lvl4pPr>
            <a:lvl5pPr eaLnBrk="0" hangingPunct="0">
              <a:tabLst>
                <a:tab pos="723900" algn="l"/>
                <a:tab pos="1444625"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9pPr>
          </a:lstStyle>
          <a:p>
            <a:pPr algn="r" eaLnBrk="1" hangingPunct="1">
              <a:buClrTx/>
              <a:buFontTx/>
              <a:buNone/>
            </a:pPr>
            <a:fld id="{48AFAF50-71D2-472A-B49E-A6BA6CD25389}" type="slidenum">
              <a:rPr lang="de-DE" sz="1200">
                <a:solidFill>
                  <a:srgbClr val="000000"/>
                </a:solidFill>
                <a:latin typeface="Sparkasse Rg" pitchFamily="34" charset="0"/>
              </a:rPr>
              <a:pPr algn="r" eaLnBrk="1" hangingPunct="1">
                <a:buClrTx/>
                <a:buFontTx/>
                <a:buNone/>
              </a:pPr>
              <a:t>13</a:t>
            </a:fld>
            <a:endParaRPr lang="de-DE" sz="1200">
              <a:solidFill>
                <a:srgbClr val="000000"/>
              </a:solidFill>
              <a:latin typeface="Sparkasse Rg" pitchFamily="34" charset="0"/>
            </a:endParaRPr>
          </a:p>
        </p:txBody>
      </p:sp>
      <p:sp>
        <p:nvSpPr>
          <p:cNvPr id="346116" name="Rectangle 1"/>
          <p:cNvSpPr>
            <a:spLocks noGrp="1" noRot="1" noChangeAspect="1" noChangeArrowheads="1" noTextEdit="1"/>
          </p:cNvSpPr>
          <p:nvPr>
            <p:ph type="sldImg"/>
          </p:nvPr>
        </p:nvSpPr>
        <p:spPr>
          <a:xfrm>
            <a:off x="93663" y="742950"/>
            <a:ext cx="6619875" cy="3724275"/>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46117" name="Rectangle 2"/>
          <p:cNvSpPr>
            <a:spLocks noGrp="1" noChangeArrowheads="1"/>
          </p:cNvSpPr>
          <p:nvPr>
            <p:ph type="body" idx="1"/>
          </p:nvPr>
        </p:nvSpPr>
        <p:spPr>
          <a:xfrm>
            <a:off x="903288" y="4716463"/>
            <a:ext cx="4992687" cy="4467225"/>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9991" tIns="46796" rIns="89991" bIns="46796" anchor="ctr"/>
          <a:lstStyle/>
          <a:p>
            <a:endParaRPr lang="de-DE"/>
          </a:p>
        </p:txBody>
      </p:sp>
    </p:spTree>
    <p:extLst>
      <p:ext uri="{BB962C8B-B14F-4D97-AF65-F5344CB8AC3E}">
        <p14:creationId xmlns:p14="http://schemas.microsoft.com/office/powerpoint/2010/main" val="6106639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8162"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F5D7A5FD-A29C-4971-A46C-3A436945F7C3}" type="slidenum">
              <a:rPr lang="de-DE" sz="1200">
                <a:solidFill>
                  <a:srgbClr val="000000"/>
                </a:solidFill>
                <a:latin typeface="Sparkasse Rg" pitchFamily="34" charset="0"/>
              </a:rPr>
              <a:pPr eaLnBrk="1" hangingPunct="1"/>
              <a:t>14</a:t>
            </a:fld>
            <a:endParaRPr lang="de-DE" sz="1200">
              <a:solidFill>
                <a:srgbClr val="000000"/>
              </a:solidFill>
              <a:latin typeface="Sparkasse Rg" pitchFamily="34" charset="0"/>
            </a:endParaRPr>
          </a:p>
        </p:txBody>
      </p:sp>
      <p:sp>
        <p:nvSpPr>
          <p:cNvPr id="348163" name="Rectangle 28"/>
          <p:cNvSpPr txBox="1">
            <a:spLocks noGrp="1" noChangeArrowheads="1"/>
          </p:cNvSpPr>
          <p:nvPr/>
        </p:nvSpPr>
        <p:spPr bwMode="auto">
          <a:xfrm>
            <a:off x="3852863" y="9428163"/>
            <a:ext cx="2911475" cy="461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991" tIns="46796" rIns="89991" bIns="46796" anchor="b"/>
          <a:lstStyle>
            <a:lvl1pPr eaLnBrk="0" hangingPunct="0">
              <a:tabLst>
                <a:tab pos="723900" algn="l"/>
                <a:tab pos="1444625" algn="l"/>
                <a:tab pos="2173288" algn="l"/>
                <a:tab pos="2895600" algn="l"/>
              </a:tabLst>
              <a:defRPr sz="2200">
                <a:solidFill>
                  <a:schemeClr val="bg1"/>
                </a:solidFill>
                <a:latin typeface="Times New Roman" pitchFamily="18" charset="0"/>
              </a:defRPr>
            </a:lvl1pPr>
            <a:lvl2pPr eaLnBrk="0" hangingPunct="0">
              <a:tabLst>
                <a:tab pos="723900" algn="l"/>
                <a:tab pos="1444625" algn="l"/>
                <a:tab pos="2173288" algn="l"/>
                <a:tab pos="2895600" algn="l"/>
              </a:tabLst>
              <a:defRPr sz="2200">
                <a:solidFill>
                  <a:schemeClr val="bg1"/>
                </a:solidFill>
                <a:latin typeface="Times New Roman" pitchFamily="18" charset="0"/>
              </a:defRPr>
            </a:lvl2pPr>
            <a:lvl3pPr eaLnBrk="0" hangingPunct="0">
              <a:tabLst>
                <a:tab pos="723900" algn="l"/>
                <a:tab pos="1444625" algn="l"/>
                <a:tab pos="2173288" algn="l"/>
                <a:tab pos="2895600" algn="l"/>
              </a:tabLst>
              <a:defRPr sz="2200">
                <a:solidFill>
                  <a:schemeClr val="bg1"/>
                </a:solidFill>
                <a:latin typeface="Times New Roman" pitchFamily="18" charset="0"/>
              </a:defRPr>
            </a:lvl3pPr>
            <a:lvl4pPr eaLnBrk="0" hangingPunct="0">
              <a:tabLst>
                <a:tab pos="723900" algn="l"/>
                <a:tab pos="1444625" algn="l"/>
                <a:tab pos="2173288" algn="l"/>
                <a:tab pos="2895600" algn="l"/>
              </a:tabLst>
              <a:defRPr sz="2200">
                <a:solidFill>
                  <a:schemeClr val="bg1"/>
                </a:solidFill>
                <a:latin typeface="Times New Roman" pitchFamily="18" charset="0"/>
              </a:defRPr>
            </a:lvl4pPr>
            <a:lvl5pPr eaLnBrk="0" hangingPunct="0">
              <a:tabLst>
                <a:tab pos="723900" algn="l"/>
                <a:tab pos="1444625"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9pPr>
          </a:lstStyle>
          <a:p>
            <a:pPr algn="r" eaLnBrk="1" hangingPunct="1">
              <a:buClrTx/>
              <a:buFontTx/>
              <a:buNone/>
            </a:pPr>
            <a:fld id="{4506F5D2-1BA7-431F-8CD4-0184588AF6F9}" type="slidenum">
              <a:rPr lang="de-DE" sz="1200">
                <a:solidFill>
                  <a:srgbClr val="000000"/>
                </a:solidFill>
                <a:latin typeface="Sparkasse Rg" pitchFamily="34" charset="0"/>
              </a:rPr>
              <a:pPr algn="r" eaLnBrk="1" hangingPunct="1">
                <a:buClrTx/>
                <a:buFontTx/>
                <a:buNone/>
              </a:pPr>
              <a:t>14</a:t>
            </a:fld>
            <a:endParaRPr lang="de-DE" sz="1200">
              <a:solidFill>
                <a:srgbClr val="000000"/>
              </a:solidFill>
              <a:latin typeface="Sparkasse Rg" pitchFamily="34" charset="0"/>
            </a:endParaRPr>
          </a:p>
        </p:txBody>
      </p:sp>
      <p:sp>
        <p:nvSpPr>
          <p:cNvPr id="348164" name="Rectangle 1"/>
          <p:cNvSpPr>
            <a:spLocks noGrp="1" noRot="1" noChangeAspect="1" noChangeArrowheads="1" noTextEdit="1"/>
          </p:cNvSpPr>
          <p:nvPr>
            <p:ph type="sldImg"/>
          </p:nvPr>
        </p:nvSpPr>
        <p:spPr>
          <a:xfrm>
            <a:off x="93663" y="742950"/>
            <a:ext cx="6619875" cy="3724275"/>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48165" name="Rectangle 2"/>
          <p:cNvSpPr>
            <a:spLocks noGrp="1" noChangeArrowheads="1"/>
          </p:cNvSpPr>
          <p:nvPr>
            <p:ph type="body" idx="1"/>
          </p:nvPr>
        </p:nvSpPr>
        <p:spPr>
          <a:xfrm>
            <a:off x="903288" y="4716463"/>
            <a:ext cx="4992687" cy="4467225"/>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9991" tIns="46796" rIns="89991" bIns="46796" anchor="ctr"/>
          <a:lstStyle/>
          <a:p>
            <a:endParaRPr lang="de-DE"/>
          </a:p>
        </p:txBody>
      </p:sp>
    </p:spTree>
    <p:extLst>
      <p:ext uri="{BB962C8B-B14F-4D97-AF65-F5344CB8AC3E}">
        <p14:creationId xmlns:p14="http://schemas.microsoft.com/office/powerpoint/2010/main" val="21906987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6114"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236D160C-E515-4D8C-9228-C6C42BF8CB28}" type="slidenum">
              <a:rPr lang="de-DE" sz="1200">
                <a:solidFill>
                  <a:srgbClr val="000000"/>
                </a:solidFill>
                <a:latin typeface="Sparkasse Rg" pitchFamily="34" charset="0"/>
              </a:rPr>
              <a:pPr eaLnBrk="1" hangingPunct="1"/>
              <a:t>15</a:t>
            </a:fld>
            <a:endParaRPr lang="de-DE" sz="1200">
              <a:solidFill>
                <a:srgbClr val="000000"/>
              </a:solidFill>
              <a:latin typeface="Sparkasse Rg" pitchFamily="34" charset="0"/>
            </a:endParaRPr>
          </a:p>
        </p:txBody>
      </p:sp>
      <p:sp>
        <p:nvSpPr>
          <p:cNvPr id="346115" name="Rectangle 28"/>
          <p:cNvSpPr txBox="1">
            <a:spLocks noGrp="1" noChangeArrowheads="1"/>
          </p:cNvSpPr>
          <p:nvPr/>
        </p:nvSpPr>
        <p:spPr bwMode="auto">
          <a:xfrm>
            <a:off x="3852863" y="9428163"/>
            <a:ext cx="2911475" cy="461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991" tIns="46796" rIns="89991" bIns="46796" anchor="b"/>
          <a:lstStyle>
            <a:lvl1pPr eaLnBrk="0" hangingPunct="0">
              <a:tabLst>
                <a:tab pos="723900" algn="l"/>
                <a:tab pos="1444625" algn="l"/>
                <a:tab pos="2173288" algn="l"/>
                <a:tab pos="2895600" algn="l"/>
              </a:tabLst>
              <a:defRPr sz="2200">
                <a:solidFill>
                  <a:schemeClr val="bg1"/>
                </a:solidFill>
                <a:latin typeface="Times New Roman" pitchFamily="18" charset="0"/>
              </a:defRPr>
            </a:lvl1pPr>
            <a:lvl2pPr eaLnBrk="0" hangingPunct="0">
              <a:tabLst>
                <a:tab pos="723900" algn="l"/>
                <a:tab pos="1444625" algn="l"/>
                <a:tab pos="2173288" algn="l"/>
                <a:tab pos="2895600" algn="l"/>
              </a:tabLst>
              <a:defRPr sz="2200">
                <a:solidFill>
                  <a:schemeClr val="bg1"/>
                </a:solidFill>
                <a:latin typeface="Times New Roman" pitchFamily="18" charset="0"/>
              </a:defRPr>
            </a:lvl2pPr>
            <a:lvl3pPr eaLnBrk="0" hangingPunct="0">
              <a:tabLst>
                <a:tab pos="723900" algn="l"/>
                <a:tab pos="1444625" algn="l"/>
                <a:tab pos="2173288" algn="l"/>
                <a:tab pos="2895600" algn="l"/>
              </a:tabLst>
              <a:defRPr sz="2200">
                <a:solidFill>
                  <a:schemeClr val="bg1"/>
                </a:solidFill>
                <a:latin typeface="Times New Roman" pitchFamily="18" charset="0"/>
              </a:defRPr>
            </a:lvl3pPr>
            <a:lvl4pPr eaLnBrk="0" hangingPunct="0">
              <a:tabLst>
                <a:tab pos="723900" algn="l"/>
                <a:tab pos="1444625" algn="l"/>
                <a:tab pos="2173288" algn="l"/>
                <a:tab pos="2895600" algn="l"/>
              </a:tabLst>
              <a:defRPr sz="2200">
                <a:solidFill>
                  <a:schemeClr val="bg1"/>
                </a:solidFill>
                <a:latin typeface="Times New Roman" pitchFamily="18" charset="0"/>
              </a:defRPr>
            </a:lvl4pPr>
            <a:lvl5pPr eaLnBrk="0" hangingPunct="0">
              <a:tabLst>
                <a:tab pos="723900" algn="l"/>
                <a:tab pos="1444625"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9pPr>
          </a:lstStyle>
          <a:p>
            <a:pPr algn="r" eaLnBrk="1" hangingPunct="1">
              <a:buClrTx/>
              <a:buFontTx/>
              <a:buNone/>
            </a:pPr>
            <a:fld id="{48AFAF50-71D2-472A-B49E-A6BA6CD25389}" type="slidenum">
              <a:rPr lang="de-DE" sz="1200">
                <a:solidFill>
                  <a:srgbClr val="000000"/>
                </a:solidFill>
                <a:latin typeface="Sparkasse Rg" pitchFamily="34" charset="0"/>
              </a:rPr>
              <a:pPr algn="r" eaLnBrk="1" hangingPunct="1">
                <a:buClrTx/>
                <a:buFontTx/>
                <a:buNone/>
              </a:pPr>
              <a:t>15</a:t>
            </a:fld>
            <a:endParaRPr lang="de-DE" sz="1200">
              <a:solidFill>
                <a:srgbClr val="000000"/>
              </a:solidFill>
              <a:latin typeface="Sparkasse Rg" pitchFamily="34" charset="0"/>
            </a:endParaRPr>
          </a:p>
        </p:txBody>
      </p:sp>
      <p:sp>
        <p:nvSpPr>
          <p:cNvPr id="346116" name="Rectangle 1"/>
          <p:cNvSpPr>
            <a:spLocks noGrp="1" noRot="1" noChangeAspect="1" noChangeArrowheads="1" noTextEdit="1"/>
          </p:cNvSpPr>
          <p:nvPr>
            <p:ph type="sldImg"/>
          </p:nvPr>
        </p:nvSpPr>
        <p:spPr>
          <a:xfrm>
            <a:off x="93663" y="742950"/>
            <a:ext cx="6619875" cy="3724275"/>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46117" name="Rectangle 2"/>
          <p:cNvSpPr>
            <a:spLocks noGrp="1" noChangeArrowheads="1"/>
          </p:cNvSpPr>
          <p:nvPr>
            <p:ph type="body" idx="1"/>
          </p:nvPr>
        </p:nvSpPr>
        <p:spPr>
          <a:xfrm>
            <a:off x="903288" y="4716463"/>
            <a:ext cx="4992687" cy="4467225"/>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9991" tIns="46796" rIns="89991" bIns="46796" anchor="ctr"/>
          <a:lstStyle/>
          <a:p>
            <a:endParaRPr lang="de-DE"/>
          </a:p>
        </p:txBody>
      </p:sp>
    </p:spTree>
    <p:extLst>
      <p:ext uri="{BB962C8B-B14F-4D97-AF65-F5344CB8AC3E}">
        <p14:creationId xmlns:p14="http://schemas.microsoft.com/office/powerpoint/2010/main" val="15584555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51234"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5F2A043B-9C45-4FA2-98B7-822C5F74EC59}" type="slidenum">
              <a:rPr lang="de-DE" sz="1200">
                <a:solidFill>
                  <a:srgbClr val="000000"/>
                </a:solidFill>
                <a:latin typeface="Sparkasse Rg" pitchFamily="34" charset="0"/>
              </a:rPr>
              <a:pPr eaLnBrk="1" hangingPunct="1"/>
              <a:t>16</a:t>
            </a:fld>
            <a:endParaRPr lang="de-DE" sz="1200">
              <a:solidFill>
                <a:srgbClr val="000000"/>
              </a:solidFill>
              <a:latin typeface="Sparkasse Rg" pitchFamily="34" charset="0"/>
            </a:endParaRPr>
          </a:p>
        </p:txBody>
      </p:sp>
      <p:sp>
        <p:nvSpPr>
          <p:cNvPr id="351235" name="Rectangle 2"/>
          <p:cNvSpPr>
            <a:spLocks noGrp="1" noRot="1" noChangeAspect="1" noChangeArrowheads="1" noTextEdit="1"/>
          </p:cNvSpPr>
          <p:nvPr>
            <p:ph type="sldImg"/>
          </p:nvPr>
        </p:nvSpPr>
        <p:spPr>
          <a:xfrm>
            <a:off x="93663" y="742950"/>
            <a:ext cx="6619875" cy="3724275"/>
          </a:xfrm>
          <a:ln/>
        </p:spPr>
      </p:sp>
      <p:sp>
        <p:nvSpPr>
          <p:cNvPr id="351236"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26564242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4646313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4321189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8296663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9590744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4055679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2515366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7004234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1878534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41444804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9420252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8908436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3011309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8405020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4093590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321651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6181181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0758905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615CB2-164D-45E6-81B7-F9CF999FDF34}"/>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9FC8AC0E-B42C-4009-94F5-37F408DD09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80FCB69C-750A-416A-B650-4459DCD8BE5F}"/>
              </a:ext>
            </a:extLst>
          </p:cNvPr>
          <p:cNvSpPr>
            <a:spLocks noGrp="1"/>
          </p:cNvSpPr>
          <p:nvPr>
            <p:ph type="dt" sz="half" idx="10"/>
          </p:nvPr>
        </p:nvSpPr>
        <p:spPr/>
        <p:txBody>
          <a:bodyPr/>
          <a:lstStyle/>
          <a:p>
            <a:fld id="{3D566509-52CD-4576-A1AB-8D0CC0C7B472}" type="datetimeFigureOut">
              <a:rPr lang="de-DE" smtClean="0"/>
              <a:t>26.09.2026</a:t>
            </a:fld>
            <a:endParaRPr lang="de-DE"/>
          </a:p>
        </p:txBody>
      </p:sp>
      <p:sp>
        <p:nvSpPr>
          <p:cNvPr id="5" name="Fußzeilenplatzhalter 4">
            <a:extLst>
              <a:ext uri="{FF2B5EF4-FFF2-40B4-BE49-F238E27FC236}">
                <a16:creationId xmlns:a16="http://schemas.microsoft.com/office/drawing/2014/main" id="{3D7216FC-CDDA-4FC7-856F-6D1BF7657745}"/>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C507EAD6-C532-4CB3-BDD4-5B25A832A4C4}"/>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42091124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A77072-9838-42DE-9738-1E38E8CA45C9}"/>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43FA340A-F7F9-4297-A59B-8597B8C5DA41}"/>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2EF45680-A9F5-47DC-9FEE-218898FF417F}"/>
              </a:ext>
            </a:extLst>
          </p:cNvPr>
          <p:cNvSpPr>
            <a:spLocks noGrp="1"/>
          </p:cNvSpPr>
          <p:nvPr>
            <p:ph type="dt" sz="half" idx="10"/>
          </p:nvPr>
        </p:nvSpPr>
        <p:spPr/>
        <p:txBody>
          <a:bodyPr/>
          <a:lstStyle/>
          <a:p>
            <a:fld id="{3D566509-52CD-4576-A1AB-8D0CC0C7B472}" type="datetimeFigureOut">
              <a:rPr lang="de-DE" smtClean="0"/>
              <a:t>26.09.2026</a:t>
            </a:fld>
            <a:endParaRPr lang="de-DE"/>
          </a:p>
        </p:txBody>
      </p:sp>
      <p:sp>
        <p:nvSpPr>
          <p:cNvPr id="5" name="Fußzeilenplatzhalter 4">
            <a:extLst>
              <a:ext uri="{FF2B5EF4-FFF2-40B4-BE49-F238E27FC236}">
                <a16:creationId xmlns:a16="http://schemas.microsoft.com/office/drawing/2014/main" id="{33EA3E5B-4D65-4F5C-AA51-BE43420037F2}"/>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9C9447C8-8C37-4773-8BD4-CF43165FAD63}"/>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9949612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5835BA-3C4B-49D3-8BA5-2B5FB969159C}"/>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39578CB4-1C3A-4F80-A91B-B36E5963B81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0A7463A4-F863-4846-804B-5B4B35AF4C7F}"/>
              </a:ext>
            </a:extLst>
          </p:cNvPr>
          <p:cNvSpPr>
            <a:spLocks noGrp="1"/>
          </p:cNvSpPr>
          <p:nvPr>
            <p:ph type="dt" sz="half" idx="10"/>
          </p:nvPr>
        </p:nvSpPr>
        <p:spPr/>
        <p:txBody>
          <a:bodyPr/>
          <a:lstStyle/>
          <a:p>
            <a:fld id="{3D566509-52CD-4576-A1AB-8D0CC0C7B472}" type="datetimeFigureOut">
              <a:rPr lang="de-DE" smtClean="0"/>
              <a:t>26.09.2026</a:t>
            </a:fld>
            <a:endParaRPr lang="de-DE"/>
          </a:p>
        </p:txBody>
      </p:sp>
      <p:sp>
        <p:nvSpPr>
          <p:cNvPr id="5" name="Fußzeilenplatzhalter 4">
            <a:extLst>
              <a:ext uri="{FF2B5EF4-FFF2-40B4-BE49-F238E27FC236}">
                <a16:creationId xmlns:a16="http://schemas.microsoft.com/office/drawing/2014/main" id="{1CC99560-DED2-44F0-A62A-C280BA670747}"/>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F446564-D7E0-4FC7-84EB-EDC4C0D59810}"/>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8607630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12DBB5-E341-4F05-9A36-02A7A279A7C0}"/>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DAFA02BB-95C1-46BD-A783-3D7A0FEF9E68}"/>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488EF066-687C-42E1-9080-B54BFAE44934}"/>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E6A4718D-56E8-457D-87D1-B9F47998A93C}"/>
              </a:ext>
            </a:extLst>
          </p:cNvPr>
          <p:cNvSpPr>
            <a:spLocks noGrp="1"/>
          </p:cNvSpPr>
          <p:nvPr>
            <p:ph type="dt" sz="half" idx="10"/>
          </p:nvPr>
        </p:nvSpPr>
        <p:spPr/>
        <p:txBody>
          <a:bodyPr/>
          <a:lstStyle/>
          <a:p>
            <a:fld id="{3D566509-52CD-4576-A1AB-8D0CC0C7B472}" type="datetimeFigureOut">
              <a:rPr lang="de-DE" smtClean="0"/>
              <a:t>26.09.2026</a:t>
            </a:fld>
            <a:endParaRPr lang="de-DE"/>
          </a:p>
        </p:txBody>
      </p:sp>
      <p:sp>
        <p:nvSpPr>
          <p:cNvPr id="6" name="Fußzeilenplatzhalter 5">
            <a:extLst>
              <a:ext uri="{FF2B5EF4-FFF2-40B4-BE49-F238E27FC236}">
                <a16:creationId xmlns:a16="http://schemas.microsoft.com/office/drawing/2014/main" id="{178FD24A-9CF2-4CD7-8B3E-2F775593A015}"/>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FA16550E-EAAF-4911-A231-2907F17E15BF}"/>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7599815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93FD2C-65F5-4272-BDFB-8F73792630CC}"/>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82D78C2D-0DE4-4D23-82CD-7330DE94D9D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923BADA4-F8AA-4D37-BC58-CE0545591DE2}"/>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5A8DC1A4-70D5-4838-A2A2-52A9F27F2D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2731E668-ED59-4B2B-B32E-FD24F457713B}"/>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0FF5175B-967C-43EC-A81E-DB8AE2DDE2C1}"/>
              </a:ext>
            </a:extLst>
          </p:cNvPr>
          <p:cNvSpPr>
            <a:spLocks noGrp="1"/>
          </p:cNvSpPr>
          <p:nvPr>
            <p:ph type="dt" sz="half" idx="10"/>
          </p:nvPr>
        </p:nvSpPr>
        <p:spPr/>
        <p:txBody>
          <a:bodyPr/>
          <a:lstStyle/>
          <a:p>
            <a:fld id="{3D566509-52CD-4576-A1AB-8D0CC0C7B472}" type="datetimeFigureOut">
              <a:rPr lang="de-DE" smtClean="0"/>
              <a:t>26.09.2026</a:t>
            </a:fld>
            <a:endParaRPr lang="de-DE"/>
          </a:p>
        </p:txBody>
      </p:sp>
      <p:sp>
        <p:nvSpPr>
          <p:cNvPr id="8" name="Fußzeilenplatzhalter 7">
            <a:extLst>
              <a:ext uri="{FF2B5EF4-FFF2-40B4-BE49-F238E27FC236}">
                <a16:creationId xmlns:a16="http://schemas.microsoft.com/office/drawing/2014/main" id="{3C18A539-8D53-4E47-BEB3-A02BA46AA6EA}"/>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9E9B1300-DECA-4AAA-AEC4-6D613B117052}"/>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8339471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CB9E8FD-3A8F-45F0-918D-433651BC44E7}"/>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E1E34814-E549-4F5D-BBDA-26EA8D1EA400}"/>
              </a:ext>
            </a:extLst>
          </p:cNvPr>
          <p:cNvSpPr>
            <a:spLocks noGrp="1"/>
          </p:cNvSpPr>
          <p:nvPr>
            <p:ph type="dt" sz="half" idx="10"/>
          </p:nvPr>
        </p:nvSpPr>
        <p:spPr/>
        <p:txBody>
          <a:bodyPr/>
          <a:lstStyle/>
          <a:p>
            <a:fld id="{3D566509-52CD-4576-A1AB-8D0CC0C7B472}" type="datetimeFigureOut">
              <a:rPr lang="de-DE" smtClean="0"/>
              <a:t>26.09.2026</a:t>
            </a:fld>
            <a:endParaRPr lang="de-DE"/>
          </a:p>
        </p:txBody>
      </p:sp>
      <p:sp>
        <p:nvSpPr>
          <p:cNvPr id="4" name="Fußzeilenplatzhalter 3">
            <a:extLst>
              <a:ext uri="{FF2B5EF4-FFF2-40B4-BE49-F238E27FC236}">
                <a16:creationId xmlns:a16="http://schemas.microsoft.com/office/drawing/2014/main" id="{15817922-9D56-4558-BA69-BDAD2C1C0E34}"/>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8A5B991F-7519-4BA1-983B-70277BC27C4A}"/>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8507202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C0E3B0A2-06E1-43B4-B3A5-C1BEE069D7C9}"/>
              </a:ext>
            </a:extLst>
          </p:cNvPr>
          <p:cNvSpPr>
            <a:spLocks noGrp="1"/>
          </p:cNvSpPr>
          <p:nvPr>
            <p:ph type="dt" sz="half" idx="10"/>
          </p:nvPr>
        </p:nvSpPr>
        <p:spPr/>
        <p:txBody>
          <a:bodyPr/>
          <a:lstStyle/>
          <a:p>
            <a:fld id="{3D566509-52CD-4576-A1AB-8D0CC0C7B472}" type="datetimeFigureOut">
              <a:rPr lang="de-DE" smtClean="0"/>
              <a:t>26.09.2026</a:t>
            </a:fld>
            <a:endParaRPr lang="de-DE"/>
          </a:p>
        </p:txBody>
      </p:sp>
      <p:sp>
        <p:nvSpPr>
          <p:cNvPr id="3" name="Fußzeilenplatzhalter 2">
            <a:extLst>
              <a:ext uri="{FF2B5EF4-FFF2-40B4-BE49-F238E27FC236}">
                <a16:creationId xmlns:a16="http://schemas.microsoft.com/office/drawing/2014/main" id="{455C4017-C068-43F7-8C83-D20824A744B4}"/>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692927ED-0109-42D7-A20B-3635323938D8}"/>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4000170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810113-C27D-4DFD-AB0F-A090B75170C2}"/>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666794ED-E4E3-4CAB-9803-58C798D7C92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C075357A-B974-4F7C-BD2F-AD88D59548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2D0F3F03-70D5-4E57-822E-36E24CA5ED01}"/>
              </a:ext>
            </a:extLst>
          </p:cNvPr>
          <p:cNvSpPr>
            <a:spLocks noGrp="1"/>
          </p:cNvSpPr>
          <p:nvPr>
            <p:ph type="dt" sz="half" idx="10"/>
          </p:nvPr>
        </p:nvSpPr>
        <p:spPr/>
        <p:txBody>
          <a:bodyPr/>
          <a:lstStyle/>
          <a:p>
            <a:fld id="{3D566509-52CD-4576-A1AB-8D0CC0C7B472}" type="datetimeFigureOut">
              <a:rPr lang="de-DE" smtClean="0"/>
              <a:t>26.09.2026</a:t>
            </a:fld>
            <a:endParaRPr lang="de-DE"/>
          </a:p>
        </p:txBody>
      </p:sp>
      <p:sp>
        <p:nvSpPr>
          <p:cNvPr id="6" name="Fußzeilenplatzhalter 5">
            <a:extLst>
              <a:ext uri="{FF2B5EF4-FFF2-40B4-BE49-F238E27FC236}">
                <a16:creationId xmlns:a16="http://schemas.microsoft.com/office/drawing/2014/main" id="{D7F198CB-399D-4196-AD5E-C3E822C2464D}"/>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BC7466C0-BC3C-4E32-9B9C-817462FE4B5D}"/>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32508380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0B12A0-FA96-4F2D-BBD1-D18DB12FE0E5}"/>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6862DB75-3F7B-4F33-A6A3-DF686245E00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A04915E9-990C-46A4-BAB7-FC6217343C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1D1CB4F7-2473-473C-9668-000BC70C5313}"/>
              </a:ext>
            </a:extLst>
          </p:cNvPr>
          <p:cNvSpPr>
            <a:spLocks noGrp="1"/>
          </p:cNvSpPr>
          <p:nvPr>
            <p:ph type="dt" sz="half" idx="10"/>
          </p:nvPr>
        </p:nvSpPr>
        <p:spPr/>
        <p:txBody>
          <a:bodyPr/>
          <a:lstStyle/>
          <a:p>
            <a:fld id="{3D566509-52CD-4576-A1AB-8D0CC0C7B472}" type="datetimeFigureOut">
              <a:rPr lang="de-DE" smtClean="0"/>
              <a:t>26.09.2026</a:t>
            </a:fld>
            <a:endParaRPr lang="de-DE"/>
          </a:p>
        </p:txBody>
      </p:sp>
      <p:sp>
        <p:nvSpPr>
          <p:cNvPr id="6" name="Fußzeilenplatzhalter 5">
            <a:extLst>
              <a:ext uri="{FF2B5EF4-FFF2-40B4-BE49-F238E27FC236}">
                <a16:creationId xmlns:a16="http://schemas.microsoft.com/office/drawing/2014/main" id="{F87A5594-DD81-4A7F-8819-122D3F36A65F}"/>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A9ED47D4-6DE6-44B6-9583-46117EB1B7D9}"/>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7871075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F5622B-77DC-4621-9F34-AAB053DB0296}"/>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22D3FE9F-066E-48C2-A6E9-6A535EE520F6}"/>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88923FA-6CAC-4572-A797-292068B6B2BD}"/>
              </a:ext>
            </a:extLst>
          </p:cNvPr>
          <p:cNvSpPr>
            <a:spLocks noGrp="1"/>
          </p:cNvSpPr>
          <p:nvPr>
            <p:ph type="dt" sz="half" idx="10"/>
          </p:nvPr>
        </p:nvSpPr>
        <p:spPr/>
        <p:txBody>
          <a:bodyPr/>
          <a:lstStyle/>
          <a:p>
            <a:fld id="{3D566509-52CD-4576-A1AB-8D0CC0C7B472}" type="datetimeFigureOut">
              <a:rPr lang="de-DE" smtClean="0"/>
              <a:t>26.09.2026</a:t>
            </a:fld>
            <a:endParaRPr lang="de-DE"/>
          </a:p>
        </p:txBody>
      </p:sp>
      <p:sp>
        <p:nvSpPr>
          <p:cNvPr id="5" name="Fußzeilenplatzhalter 4">
            <a:extLst>
              <a:ext uri="{FF2B5EF4-FFF2-40B4-BE49-F238E27FC236}">
                <a16:creationId xmlns:a16="http://schemas.microsoft.com/office/drawing/2014/main" id="{A846BFD5-5C63-412F-9FE3-D7DE010F3C92}"/>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2298081-41C9-44DC-ADE1-6A320FEE714F}"/>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31299438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3BC5AE35-7A10-4D44-85E7-23D69967DD58}"/>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31766F43-CBDD-4128-9318-2F1BBB7E360A}"/>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5D8ADD35-D1AC-44EE-AB57-95A3D90A469C}"/>
              </a:ext>
            </a:extLst>
          </p:cNvPr>
          <p:cNvSpPr>
            <a:spLocks noGrp="1"/>
          </p:cNvSpPr>
          <p:nvPr>
            <p:ph type="dt" sz="half" idx="10"/>
          </p:nvPr>
        </p:nvSpPr>
        <p:spPr/>
        <p:txBody>
          <a:bodyPr/>
          <a:lstStyle/>
          <a:p>
            <a:fld id="{3D566509-52CD-4576-A1AB-8D0CC0C7B472}" type="datetimeFigureOut">
              <a:rPr lang="de-DE" smtClean="0"/>
              <a:t>26.09.2026</a:t>
            </a:fld>
            <a:endParaRPr lang="de-DE"/>
          </a:p>
        </p:txBody>
      </p:sp>
      <p:sp>
        <p:nvSpPr>
          <p:cNvPr id="5" name="Fußzeilenplatzhalter 4">
            <a:extLst>
              <a:ext uri="{FF2B5EF4-FFF2-40B4-BE49-F238E27FC236}">
                <a16:creationId xmlns:a16="http://schemas.microsoft.com/office/drawing/2014/main" id="{E37B51C0-C5FE-43BD-B471-BE358A07568D}"/>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4627E67-7EB3-4AC3-8844-CFDC3F66588E}"/>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32371085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a:xfrm>
            <a:off x="2997200" y="2401889"/>
            <a:ext cx="8595784" cy="909637"/>
          </a:xfrm>
        </p:spPr>
        <p:txBody>
          <a:bodyPr/>
          <a:lstStyle/>
          <a:p>
            <a:r>
              <a:rPr lang="de-DE"/>
              <a:t>Titelmasterformat durch Klicken bearbeiten</a:t>
            </a:r>
          </a:p>
        </p:txBody>
      </p:sp>
    </p:spTree>
    <p:extLst>
      <p:ext uri="{BB962C8B-B14F-4D97-AF65-F5344CB8AC3E}">
        <p14:creationId xmlns:p14="http://schemas.microsoft.com/office/powerpoint/2010/main" val="39478180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5528A667-8FFB-4005-AC59-C410C8413A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60A12286-93FF-421B-8567-16971882805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EA553E2-6455-47F5-801A-FAB9452252E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566509-52CD-4576-A1AB-8D0CC0C7B472}" type="datetimeFigureOut">
              <a:rPr lang="de-DE" smtClean="0"/>
              <a:t>26.09.2026</a:t>
            </a:fld>
            <a:endParaRPr lang="de-DE"/>
          </a:p>
        </p:txBody>
      </p:sp>
      <p:sp>
        <p:nvSpPr>
          <p:cNvPr id="5" name="Fußzeilenplatzhalter 4">
            <a:extLst>
              <a:ext uri="{FF2B5EF4-FFF2-40B4-BE49-F238E27FC236}">
                <a16:creationId xmlns:a16="http://schemas.microsoft.com/office/drawing/2014/main" id="{6D983ED2-A3DB-496A-B968-74A4AA2D3F5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3EDEE7F7-FB34-452D-8DEE-1D81F27D8C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858EB4-1C7E-42E6-B93A-94A84A4D4353}" type="slidenum">
              <a:rPr lang="de-DE" smtClean="0"/>
              <a:t>‹Nr.›</a:t>
            </a:fld>
            <a:endParaRPr lang="de-DE"/>
          </a:p>
        </p:txBody>
      </p:sp>
    </p:spTree>
    <p:extLst>
      <p:ext uri="{BB962C8B-B14F-4D97-AF65-F5344CB8AC3E}">
        <p14:creationId xmlns:p14="http://schemas.microsoft.com/office/powerpoint/2010/main" val="20537779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hyperlink" Target="http://www.bernhardkoester.de/vorlesungen/inhalt.html"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package" Target="../embeddings/Microsoft_Excel_Worksheet.xlsx"/><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s://www.bundesbank.de/dynamic/action/de/statistiken/zeitreihen-datenbanken/zeitreihen-datenbank/759778/759778?listId=www_siws_mb09_07a"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https://www.bundesbank.de/dynamic/action/de/statistiken/zeitreihen-datenbanken/zeitreihen-datenbank/759778/759778?listId=www_siws_mb09_06c"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s://www.destatis.de/DE/Service/Bibliothek/_publikationen-fachserienliste-18.html?nn=206136"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hyperlink" Target="https://www.bundesbank.de/dynamic/action/de/statistiken/zeitreihen-datenbanken/zeitreihen-datenbank/759778/759778?listId=www_sdks_b01012_3" TargetMode="External"/><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hyperlink" Target="https://www.bundesbank.de/dynamic/action/de/statistiken/zeitreihen-datenbanken/zeitreihen-datenbank/759778/759778?listId=www_skms_it03a" TargetMode="External"/><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hyperlink" Target="https://www.bundesbank.de/dynamic/action/de/statistiken/zeitreihen-datenbanken/zeitreihen-datenbank/759778/759778?listId=www_skms_it03a" TargetMode="External"/><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hyperlink" Target="https://www.bundesbank.de/dynamic/action/de/statistiken/zeitreihen-datenbanken/zeitreihen-datenbank/759778/759778?listId=www_szista_mb01" TargetMode="External"/><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hyperlink" Target="https://www.bundesbank.de/dynamic/action/de/statistiken/zeitreihen-datenbanken/zeitreihen-datenbank/723452/723452?tsId=BBK01.BJ9059&amp;statisticType=BBK_ITS&amp;tsTab=0&amp;dateSelect=2020" TargetMode="External"/><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hyperlink" Target="https://www.bundesbank.de/dynamic/action/de/statistiken/zeitreihen-datenbanken/zeitreihen-datenbank/723452/723452?listId=www_v27_web011_11a&amp;treeAnchor=FINANZEN&amp;statisticType=BBK_ITS&amp;tsId=BBK01.BJ9069&amp;dateSelect=2023" TargetMode="Externa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hyperlink" Target="https://milescorak.files.wordpress.com/2016/01/okun-potential-gnp-its-measurement-and-significance-p0190.pdf" TargetMode="External"/><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package" Target="../embeddings/Microsoft_Excel_Worksheet1.xlsx"/><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Layout" Target="../slideLayouts/slideLayout1.xml"/><Relationship Id="rId5" Type="http://schemas.openxmlformats.org/officeDocument/2006/relationships/image" Target="../media/image17.emf"/><Relationship Id="rId4" Type="http://schemas.openxmlformats.org/officeDocument/2006/relationships/image" Target="../media/image16.emf"/></Relationships>
</file>

<file path=ppt/slides/_rels/slide3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19.png"/><Relationship Id="rId1" Type="http://schemas.openxmlformats.org/officeDocument/2006/relationships/slideLayout" Target="../slideLayouts/slideLayout1.xml"/><Relationship Id="rId4" Type="http://schemas.openxmlformats.org/officeDocument/2006/relationships/image" Target="../media/image72.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emf"/><Relationship Id="rId1" Type="http://schemas.openxmlformats.org/officeDocument/2006/relationships/slideLayout" Target="../slideLayouts/slideLayout1.xml"/><Relationship Id="rId4" Type="http://schemas.openxmlformats.org/officeDocument/2006/relationships/image" Target="../media/image23.emf"/></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24.emf"/><Relationship Id="rId7" Type="http://schemas.openxmlformats.org/officeDocument/2006/relationships/image" Target="../media/image79.png"/><Relationship Id="rId2" Type="http://schemas.openxmlformats.org/officeDocument/2006/relationships/oleObject" Target="file:///C:\AAA\FH_Mainz\Statistik\Eigene_Unterlagen\Arbeitsdaten2.xlsx!Tab2!%5bArbeitsdaten2.xlsx%5dTab2%20Diagramm%206" TargetMode="External"/><Relationship Id="rId1" Type="http://schemas.openxmlformats.org/officeDocument/2006/relationships/slideLayout" Target="../slideLayouts/slideLayout1.xml"/><Relationship Id="rId6" Type="http://schemas.openxmlformats.org/officeDocument/2006/relationships/image" Target="../media/image78.png"/><Relationship Id="rId10" Type="http://schemas.openxmlformats.org/officeDocument/2006/relationships/image" Target="../media/image26.png"/><Relationship Id="rId4" Type="http://schemas.openxmlformats.org/officeDocument/2006/relationships/image" Target="../media/image25.emf"/><Relationship Id="rId9" Type="http://schemas.openxmlformats.org/officeDocument/2006/relationships/image" Target="../media/image81.png"/></Relationships>
</file>

<file path=ppt/slides/_rels/slide46.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221.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hyperlink" Target="https://www.imf.org/external/datamapper/NGDP_RPCH@WEO/OEMDC/ADVEC/WEOWORLD" TargetMode="External"/><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eck 4"/>
          <p:cNvSpPr/>
          <p:nvPr/>
        </p:nvSpPr>
        <p:spPr>
          <a:xfrm>
            <a:off x="0" y="0"/>
            <a:ext cx="12192001" cy="6858000"/>
          </a:xfrm>
          <a:prstGeom prst="rect">
            <a:avLst/>
          </a:prstGeom>
          <a:noFill/>
          <a:ln w="57150">
            <a:solidFill>
              <a:srgbClr val="FF0000"/>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7" name="Rechteck 6"/>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8" name="Textfeld 7"/>
          <p:cNvSpPr txBox="1"/>
          <p:nvPr/>
        </p:nvSpPr>
        <p:spPr>
          <a:xfrm>
            <a:off x="2775472" y="159476"/>
            <a:ext cx="6277087" cy="523220"/>
          </a:xfrm>
          <a:prstGeom prst="rect">
            <a:avLst/>
          </a:prstGeom>
          <a:noFill/>
        </p:spPr>
        <p:txBody>
          <a:bodyPr wrap="square" rtlCol="0">
            <a:spAutoFit/>
          </a:bodyPr>
          <a:lstStyle/>
          <a:p>
            <a:pPr algn="ctr"/>
            <a:r>
              <a:rPr lang="de-DE" sz="2800">
                <a:latin typeface="Times New Roman" panose="02020603050405020304" pitchFamily="18" charset="0"/>
                <a:cs typeface="Times New Roman" panose="02020603050405020304" pitchFamily="18" charset="0"/>
              </a:rPr>
              <a:t>Global Economics</a:t>
            </a:r>
            <a:endParaRPr lang="de-DE" sz="2800" b="1" dirty="0"/>
          </a:p>
        </p:txBody>
      </p:sp>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5201" y="1171482"/>
            <a:ext cx="1330796" cy="998097"/>
          </a:xfrm>
          <a:prstGeom prst="rect">
            <a:avLst/>
          </a:prstGeom>
        </p:spPr>
      </p:pic>
      <p:sp>
        <p:nvSpPr>
          <p:cNvPr id="11" name="Textfeld 10"/>
          <p:cNvSpPr txBox="1"/>
          <p:nvPr/>
        </p:nvSpPr>
        <p:spPr>
          <a:xfrm>
            <a:off x="117080" y="765139"/>
            <a:ext cx="1831335" cy="400110"/>
          </a:xfrm>
          <a:prstGeom prst="rect">
            <a:avLst/>
          </a:prstGeom>
          <a:noFill/>
        </p:spPr>
        <p:txBody>
          <a:bodyPr wrap="none" rtlCol="0">
            <a:spAutoFit/>
          </a:bodyPr>
          <a:lstStyle/>
          <a:p>
            <a:r>
              <a:rPr lang="de-DE" sz="2000" b="1" dirty="0"/>
              <a:t>Wilhelmshaven</a:t>
            </a:r>
          </a:p>
        </p:txBody>
      </p:sp>
      <p:sp>
        <p:nvSpPr>
          <p:cNvPr id="12" name="Textfeld 11"/>
          <p:cNvSpPr txBox="1"/>
          <p:nvPr/>
        </p:nvSpPr>
        <p:spPr>
          <a:xfrm>
            <a:off x="1735536" y="5762816"/>
            <a:ext cx="4493795" cy="738664"/>
          </a:xfrm>
          <a:prstGeom prst="rect">
            <a:avLst/>
          </a:prstGeom>
          <a:noFill/>
        </p:spPr>
        <p:txBody>
          <a:bodyPr wrap="none" rtlCol="0">
            <a:spAutoFit/>
          </a:bodyPr>
          <a:lstStyle/>
          <a:p>
            <a:pPr algn="ctr"/>
            <a:r>
              <a:rPr lang="de-DE" sz="1400" b="1" dirty="0"/>
              <a:t>Prof. Dr. Bernhard Köster</a:t>
            </a:r>
          </a:p>
          <a:p>
            <a:pPr algn="ctr"/>
            <a:r>
              <a:rPr lang="de-DE" sz="1400" b="1" dirty="0"/>
              <a:t>Jade-Hochschule Wilhelmshaven</a:t>
            </a:r>
          </a:p>
          <a:p>
            <a:pPr algn="ctr"/>
            <a:r>
              <a:rPr lang="de-DE" sz="1400" b="1" dirty="0">
                <a:hlinkClick r:id="rId4"/>
              </a:rPr>
              <a:t>http://www.bernhardkoester.de/vorlesungen/inhalt.html</a:t>
            </a:r>
            <a:endParaRPr lang="de-DE" sz="1400" b="1" dirty="0"/>
          </a:p>
        </p:txBody>
      </p:sp>
      <p:sp>
        <p:nvSpPr>
          <p:cNvPr id="13" name="Textfeld 12"/>
          <p:cNvSpPr txBox="1"/>
          <p:nvPr/>
        </p:nvSpPr>
        <p:spPr>
          <a:xfrm>
            <a:off x="3352134" y="1874728"/>
            <a:ext cx="5123775" cy="1815882"/>
          </a:xfrm>
          <a:prstGeom prst="rect">
            <a:avLst/>
          </a:prstGeom>
          <a:noFill/>
        </p:spPr>
        <p:txBody>
          <a:bodyPr wrap="none" rtlCol="0">
            <a:spAutoFit/>
          </a:bodyPr>
          <a:lstStyle/>
          <a:p>
            <a:pPr algn="ctr"/>
            <a:r>
              <a:rPr lang="de-DE" sz="2800" b="1" u="sng"/>
              <a:t>This lecture will be recorded and </a:t>
            </a:r>
          </a:p>
          <a:p>
            <a:pPr algn="ctr"/>
            <a:r>
              <a:rPr lang="de-DE" sz="2800" b="1" u="sng"/>
              <a:t>Subsequently uploaded in the </a:t>
            </a:r>
          </a:p>
          <a:p>
            <a:pPr algn="ctr"/>
            <a:r>
              <a:rPr lang="de-DE" sz="2800" b="1" u="sng"/>
              <a:t>world-wide-web</a:t>
            </a:r>
          </a:p>
          <a:p>
            <a:pPr algn="ctr"/>
            <a:endParaRPr lang="de-DE" sz="2800" b="1" u="sng" dirty="0"/>
          </a:p>
        </p:txBody>
      </p:sp>
    </p:spTree>
    <p:extLst>
      <p:ext uri="{BB962C8B-B14F-4D97-AF65-F5344CB8AC3E}">
        <p14:creationId xmlns:p14="http://schemas.microsoft.com/office/powerpoint/2010/main" val="3064576359"/>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9971B7-33EB-4BC2-8BB2-56149CB51E0F}"/>
              </a:ext>
            </a:extLst>
          </p:cNvPr>
          <p:cNvSpPr>
            <a:spLocks noGrp="1"/>
          </p:cNvSpPr>
          <p:nvPr>
            <p:ph type="ctrTitle"/>
          </p:nvPr>
        </p:nvSpPr>
        <p:spPr>
          <a:xfrm>
            <a:off x="1518082" y="1118586"/>
            <a:ext cx="9149918" cy="2391377"/>
          </a:xfrm>
        </p:spPr>
        <p:txBody>
          <a:bodyPr>
            <a:noAutofit/>
          </a:bodyPr>
          <a:lstStyle/>
          <a:p>
            <a:pPr algn="ctr"/>
            <a:r>
              <a:rPr lang="de-DE" sz="6000" dirty="0">
                <a:latin typeface="Times New Roman" panose="02020603050405020304" pitchFamily="18" charset="0"/>
                <a:cs typeface="Times New Roman" panose="02020603050405020304" pitchFamily="18" charset="0"/>
              </a:rPr>
              <a:t>Global Economics</a:t>
            </a:r>
            <a:endParaRPr lang="de-DE" sz="6000" b="1" dirty="0"/>
          </a:p>
        </p:txBody>
      </p:sp>
      <p:sp>
        <p:nvSpPr>
          <p:cNvPr id="3" name="Untertitel 2">
            <a:extLst>
              <a:ext uri="{FF2B5EF4-FFF2-40B4-BE49-F238E27FC236}">
                <a16:creationId xmlns:a16="http://schemas.microsoft.com/office/drawing/2014/main" id="{000375F8-BC01-4333-A1BB-F4E22450B10E}"/>
              </a:ext>
            </a:extLst>
          </p:cNvPr>
          <p:cNvSpPr>
            <a:spLocks noGrp="1"/>
          </p:cNvSpPr>
          <p:nvPr>
            <p:ph type="subTitle" idx="1"/>
          </p:nvPr>
        </p:nvSpPr>
        <p:spPr>
          <a:xfrm>
            <a:off x="1626300" y="3557650"/>
            <a:ext cx="9077325" cy="438788"/>
          </a:xfrm>
        </p:spPr>
        <p:txBody>
          <a:bodyPr>
            <a:noAutofit/>
          </a:bodyPr>
          <a:lstStyle/>
          <a:p>
            <a:r>
              <a:rPr lang="de-DE" dirty="0">
                <a:latin typeface="Times New Roman" panose="02020603050405020304" pitchFamily="18" charset="0"/>
                <a:cs typeface="Times New Roman" panose="02020603050405020304" pitchFamily="18" charset="0"/>
              </a:rPr>
              <a:t>Winter </a:t>
            </a:r>
            <a:r>
              <a:rPr lang="de-DE" dirty="0" err="1">
                <a:latin typeface="Times New Roman" panose="02020603050405020304" pitchFamily="18" charset="0"/>
                <a:cs typeface="Times New Roman" panose="02020603050405020304" pitchFamily="18" charset="0"/>
              </a:rPr>
              <a:t>term</a:t>
            </a:r>
            <a:r>
              <a:rPr lang="de-DE" dirty="0">
                <a:latin typeface="Times New Roman" panose="02020603050405020304" pitchFamily="18" charset="0"/>
                <a:cs typeface="Times New Roman" panose="02020603050405020304" pitchFamily="18" charset="0"/>
              </a:rPr>
              <a:t> 2026</a:t>
            </a:r>
          </a:p>
        </p:txBody>
      </p:sp>
      <p:sp>
        <p:nvSpPr>
          <p:cNvPr id="4" name="Untertitel 2">
            <a:extLst>
              <a:ext uri="{FF2B5EF4-FFF2-40B4-BE49-F238E27FC236}">
                <a16:creationId xmlns:a16="http://schemas.microsoft.com/office/drawing/2014/main" id="{9785B7A5-5F1F-4A59-8352-502B0D44D345}"/>
              </a:ext>
            </a:extLst>
          </p:cNvPr>
          <p:cNvSpPr txBox="1">
            <a:spLocks/>
          </p:cNvSpPr>
          <p:nvPr/>
        </p:nvSpPr>
        <p:spPr>
          <a:xfrm>
            <a:off x="1590675" y="4876800"/>
            <a:ext cx="9078798" cy="45128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de-DE" sz="3200" dirty="0">
                <a:latin typeface="Times New Roman" panose="02020603050405020304" pitchFamily="18" charset="0"/>
                <a:cs typeface="Times New Roman" panose="02020603050405020304" pitchFamily="18" charset="0"/>
              </a:rPr>
              <a:t>Prof. Dr. Bernhard Köster</a:t>
            </a:r>
          </a:p>
        </p:txBody>
      </p:sp>
      <p:pic>
        <p:nvPicPr>
          <p:cNvPr id="7" name="Grafik 6">
            <a:extLst>
              <a:ext uri="{FF2B5EF4-FFF2-40B4-BE49-F238E27FC236}">
                <a16:creationId xmlns:a16="http://schemas.microsoft.com/office/drawing/2014/main" id="{4BEBF484-332A-4E5A-ADB1-A980912EFC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05362" y="390525"/>
            <a:ext cx="2581275" cy="1771650"/>
          </a:xfrm>
          <a:prstGeom prst="rect">
            <a:avLst/>
          </a:prstGeom>
        </p:spPr>
      </p:pic>
      <p:sp>
        <p:nvSpPr>
          <p:cNvPr id="6" name="Rechteck 5">
            <a:extLst>
              <a:ext uri="{FF2B5EF4-FFF2-40B4-BE49-F238E27FC236}">
                <a16:creationId xmlns:a16="http://schemas.microsoft.com/office/drawing/2014/main" id="{5E683233-D8D3-4E3D-9C4E-AA239CA7FE2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6389246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p:cNvSpPr txBox="1"/>
          <p:nvPr/>
        </p:nvSpPr>
        <p:spPr>
          <a:xfrm>
            <a:off x="1214646" y="116632"/>
            <a:ext cx="8928993" cy="6552728"/>
          </a:xfrm>
          <a:prstGeom prst="rect">
            <a:avLst/>
          </a:prstGeom>
          <a:noFill/>
        </p:spPr>
        <p:txBody>
          <a:bodyPr wrap="square" rtlCol="0">
            <a:noAutofit/>
          </a:bodyPr>
          <a:lstStyle/>
          <a:p>
            <a:pPr algn="ctr"/>
            <a:r>
              <a:rPr lang="de-DE" sz="2400" dirty="0">
                <a:solidFill>
                  <a:srgbClr val="000000"/>
                </a:solidFill>
                <a:latin typeface="Arial"/>
              </a:rPr>
              <a:t>Prof. Dr. Bernhard Köster</a:t>
            </a:r>
          </a:p>
          <a:p>
            <a:endParaRPr lang="de-DE" sz="2400" dirty="0"/>
          </a:p>
          <a:p>
            <a:pPr>
              <a:lnSpc>
                <a:spcPct val="100000"/>
              </a:lnSpc>
            </a:pPr>
            <a:endParaRPr lang="de-DE" sz="2400" dirty="0">
              <a:solidFill>
                <a:srgbClr val="000000"/>
              </a:solidFill>
              <a:latin typeface="Arial"/>
              <a:ea typeface="Droid Sans Fallback"/>
            </a:endParaRPr>
          </a:p>
          <a:p>
            <a:pPr>
              <a:lnSpc>
                <a:spcPct val="100000"/>
              </a:lnSpc>
            </a:pPr>
            <a:r>
              <a:rPr lang="de-DE" sz="2400">
                <a:solidFill>
                  <a:srgbClr val="000000"/>
                </a:solidFill>
                <a:ea typeface="Droid Sans Fallback"/>
              </a:rPr>
              <a:t>Room:			S 113</a:t>
            </a:r>
            <a:endParaRPr lang="de-DE" sz="2400"/>
          </a:p>
          <a:p>
            <a:pPr>
              <a:lnSpc>
                <a:spcPct val="100000"/>
              </a:lnSpc>
            </a:pPr>
            <a:endParaRPr lang="de-DE" sz="2400">
              <a:solidFill>
                <a:srgbClr val="000000"/>
              </a:solidFill>
              <a:ea typeface="Droid Sans Fallback"/>
            </a:endParaRPr>
          </a:p>
          <a:p>
            <a:pPr>
              <a:lnSpc>
                <a:spcPct val="100000"/>
              </a:lnSpc>
            </a:pPr>
            <a:r>
              <a:rPr lang="de-DE" sz="2400">
                <a:solidFill>
                  <a:srgbClr val="000000"/>
                </a:solidFill>
                <a:ea typeface="Droid Sans Fallback"/>
              </a:rPr>
              <a:t>Street:			Friedrich-Paffrath-Straße 101</a:t>
            </a:r>
          </a:p>
          <a:p>
            <a:pPr>
              <a:lnSpc>
                <a:spcPct val="100000"/>
              </a:lnSpc>
            </a:pPr>
            <a:endParaRPr lang="de-DE" sz="2400">
              <a:solidFill>
                <a:srgbClr val="000000"/>
              </a:solidFill>
              <a:ea typeface="Droid Sans Fallback"/>
            </a:endParaRPr>
          </a:p>
          <a:p>
            <a:pPr>
              <a:lnSpc>
                <a:spcPct val="100000"/>
              </a:lnSpc>
            </a:pPr>
            <a:r>
              <a:rPr lang="de-DE" sz="2400">
                <a:solidFill>
                  <a:srgbClr val="000000"/>
                </a:solidFill>
                <a:ea typeface="Droid Sans Fallback"/>
              </a:rPr>
              <a:t>location:		26389 Wilhelmshaven</a:t>
            </a:r>
            <a:endParaRPr lang="de-DE" sz="2400"/>
          </a:p>
          <a:p>
            <a:pPr>
              <a:lnSpc>
                <a:spcPct val="100000"/>
              </a:lnSpc>
            </a:pPr>
            <a:endParaRPr lang="de-DE" sz="2400">
              <a:solidFill>
                <a:srgbClr val="000000"/>
              </a:solidFill>
              <a:ea typeface="Droid Sans Fallback"/>
            </a:endParaRPr>
          </a:p>
          <a:p>
            <a:pPr>
              <a:lnSpc>
                <a:spcPct val="100000"/>
              </a:lnSpc>
            </a:pPr>
            <a:r>
              <a:rPr lang="de-DE" sz="2400">
                <a:solidFill>
                  <a:srgbClr val="000000"/>
                </a:solidFill>
                <a:ea typeface="Droid Sans Fallback"/>
              </a:rPr>
              <a:t>Tel.			+49 4421 985-2766</a:t>
            </a:r>
          </a:p>
          <a:p>
            <a:pPr>
              <a:lnSpc>
                <a:spcPct val="100000"/>
              </a:lnSpc>
            </a:pPr>
            <a:endParaRPr lang="de-DE" sz="2400">
              <a:solidFill>
                <a:srgbClr val="000000"/>
              </a:solidFill>
              <a:ea typeface="Droid Sans Fallback"/>
            </a:endParaRPr>
          </a:p>
          <a:p>
            <a:pPr>
              <a:lnSpc>
                <a:spcPct val="100000"/>
              </a:lnSpc>
            </a:pPr>
            <a:r>
              <a:rPr lang="de-DE" sz="2400">
                <a:solidFill>
                  <a:srgbClr val="000000"/>
                </a:solidFill>
                <a:ea typeface="Droid Sans Fallback"/>
              </a:rPr>
              <a:t>Email:			bernhard.koester@jade-hs.de</a:t>
            </a:r>
            <a:endParaRPr lang="de-DE" sz="2400"/>
          </a:p>
          <a:p>
            <a:pPr>
              <a:lnSpc>
                <a:spcPct val="100000"/>
              </a:lnSpc>
            </a:pPr>
            <a:endParaRPr lang="de-DE" sz="2400">
              <a:solidFill>
                <a:srgbClr val="000000"/>
              </a:solidFill>
              <a:ea typeface="Droid Sans Fallback"/>
            </a:endParaRPr>
          </a:p>
          <a:p>
            <a:pPr>
              <a:lnSpc>
                <a:spcPct val="100000"/>
              </a:lnSpc>
            </a:pPr>
            <a:r>
              <a:rPr lang="de-DE" sz="2400">
                <a:solidFill>
                  <a:srgbClr val="000000"/>
                </a:solidFill>
                <a:ea typeface="Droid Sans Fallback"/>
              </a:rPr>
              <a:t>Consultation hour:	by arrangement</a:t>
            </a:r>
            <a:endParaRPr lang="de-DE" sz="2400"/>
          </a:p>
          <a:p>
            <a:pPr>
              <a:lnSpc>
                <a:spcPct val="100000"/>
              </a:lnSpc>
            </a:pPr>
            <a:r>
              <a:rPr lang="de-DE" sz="2400">
                <a:solidFill>
                  <a:srgbClr val="000000"/>
                </a:solidFill>
                <a:ea typeface="Droid Sans Fallback"/>
              </a:rPr>
              <a:t>			or just have a look into my office!</a:t>
            </a:r>
          </a:p>
          <a:p>
            <a:pPr>
              <a:lnSpc>
                <a:spcPct val="100000"/>
              </a:lnSpc>
            </a:pPr>
            <a:r>
              <a:rPr lang="de-DE" sz="2400">
                <a:solidFill>
                  <a:srgbClr val="000000"/>
                </a:solidFill>
              </a:rPr>
              <a:t>			or Webex/Zoom …</a:t>
            </a:r>
            <a:endParaRPr lang="de-DE" sz="2400"/>
          </a:p>
          <a:p>
            <a:pPr>
              <a:lnSpc>
                <a:spcPct val="100000"/>
              </a:lnSpc>
            </a:pPr>
            <a:r>
              <a:rPr lang="de-DE" sz="2400" dirty="0">
                <a:solidFill>
                  <a:srgbClr val="000000"/>
                </a:solidFill>
                <a:latin typeface="Arial"/>
                <a:ea typeface="Droid Sans Fallback"/>
              </a:rPr>
              <a:t>			</a:t>
            </a:r>
            <a:endParaRPr lang="de-DE" sz="2400" dirty="0"/>
          </a:p>
          <a:p>
            <a:pPr marL="800100" lvl="1" indent="-342900">
              <a:buFont typeface="Arial" panose="020B0604020202020204" pitchFamily="34" charset="0"/>
              <a:buChar char="•"/>
            </a:pPr>
            <a:endParaRPr lang="de-DE" sz="2400" dirty="0"/>
          </a:p>
          <a:p>
            <a:endParaRPr lang="de-DE" sz="2400" dirty="0"/>
          </a:p>
          <a:p>
            <a:endParaRPr lang="de-DE" sz="2400" dirty="0"/>
          </a:p>
          <a:p>
            <a:endParaRPr lang="de-DE" sz="2400" dirty="0"/>
          </a:p>
        </p:txBody>
      </p:sp>
      <p:sp>
        <p:nvSpPr>
          <p:cNvPr id="3" name="Rechteck 2">
            <a:extLst>
              <a:ext uri="{FF2B5EF4-FFF2-40B4-BE49-F238E27FC236}">
                <a16:creationId xmlns:a16="http://schemas.microsoft.com/office/drawing/2014/main" id="{12AA7FF7-62BC-4C36-A222-9B71D57B6767}"/>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5125507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feld 9">
            <a:extLst>
              <a:ext uri="{FF2B5EF4-FFF2-40B4-BE49-F238E27FC236}">
                <a16:creationId xmlns:a16="http://schemas.microsoft.com/office/drawing/2014/main" id="{DD6EAC0D-7BE4-42ED-B719-86D8C2F519BA}"/>
              </a:ext>
            </a:extLst>
          </p:cNvPr>
          <p:cNvSpPr txBox="1"/>
          <p:nvPr/>
        </p:nvSpPr>
        <p:spPr>
          <a:xfrm>
            <a:off x="0" y="22883"/>
            <a:ext cx="12172951" cy="542926"/>
          </a:xfrm>
          <a:prstGeom prst="rect">
            <a:avLst/>
          </a:prstGeom>
          <a:noFill/>
        </p:spPr>
        <p:txBody>
          <a:bodyPr wrap="square" rtlCol="0">
            <a:noAutofit/>
          </a:bodyPr>
          <a:lstStyle/>
          <a:p>
            <a:pPr algn="ctr"/>
            <a:r>
              <a:rPr lang="de-DE" sz="2800">
                <a:latin typeface="Times New Roman" panose="02020603050405020304" pitchFamily="18" charset="0"/>
                <a:cs typeface="Times New Roman" panose="02020603050405020304" pitchFamily="18" charset="0"/>
              </a:rPr>
              <a:t>Content</a:t>
            </a:r>
            <a:endParaRPr lang="de-DE" sz="2800" dirty="0">
              <a:latin typeface="Times New Roman" panose="02020603050405020304" pitchFamily="18" charset="0"/>
              <a:cs typeface="Times New Roman" panose="02020603050405020304" pitchFamily="18" charset="0"/>
            </a:endParaRPr>
          </a:p>
        </p:txBody>
      </p:sp>
      <p:sp>
        <p:nvSpPr>
          <p:cNvPr id="11" name="Textfeld 10">
            <a:extLst>
              <a:ext uri="{FF2B5EF4-FFF2-40B4-BE49-F238E27FC236}">
                <a16:creationId xmlns:a16="http://schemas.microsoft.com/office/drawing/2014/main" id="{AA15B691-283D-4341-8E52-EBA1542B1340}"/>
              </a:ext>
            </a:extLst>
          </p:cNvPr>
          <p:cNvSpPr txBox="1"/>
          <p:nvPr/>
        </p:nvSpPr>
        <p:spPr>
          <a:xfrm>
            <a:off x="19049" y="780158"/>
            <a:ext cx="12172951" cy="5903030"/>
          </a:xfrm>
          <a:prstGeom prst="rect">
            <a:avLst/>
          </a:prstGeom>
          <a:noFill/>
        </p:spPr>
        <p:txBody>
          <a:bodyPr wrap="square" rtlCol="0">
            <a:noAutofit/>
          </a:bodyPr>
          <a:lstStyle/>
          <a:p>
            <a:pPr marL="342900" indent="-342900">
              <a:buFont typeface="Arial" panose="020B0604020202020204" pitchFamily="34" charset="0"/>
              <a:buChar char="•"/>
            </a:pPr>
            <a:r>
              <a:rPr lang="en-US" sz="2400">
                <a:latin typeface="Times New Roman" panose="02020603050405020304" pitchFamily="18" charset="0"/>
                <a:cs typeface="Times New Roman" panose="02020603050405020304" pitchFamily="18" charset="0"/>
              </a:rPr>
              <a:t>Overview of macroeconomic indicators</a:t>
            </a:r>
            <a:endParaRPr lang="en-US"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2400">
                <a:latin typeface="Times New Roman" panose="02020603050405020304" pitchFamily="18" charset="0"/>
                <a:cs typeface="Times New Roman" panose="02020603050405020304" pitchFamily="18" charset="0"/>
              </a:rPr>
              <a:t>Okun`s law and time series analysis</a:t>
            </a:r>
          </a:p>
          <a:p>
            <a:pPr marL="342900" indent="-342900">
              <a:buFont typeface="Arial" panose="020B0604020202020204" pitchFamily="34" charset="0"/>
              <a:buChar char="•"/>
            </a:pPr>
            <a:endParaRPr lang="de-DE" sz="240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2400">
                <a:latin typeface="Times New Roman" panose="02020603050405020304" pitchFamily="18" charset="0"/>
                <a:cs typeface="Times New Roman" panose="02020603050405020304" pitchFamily="18" charset="0"/>
              </a:rPr>
              <a:t>General developments in the global economy and international trade</a:t>
            </a:r>
          </a:p>
          <a:p>
            <a:pPr marL="342900" indent="-342900">
              <a:buFont typeface="Arial" panose="020B0604020202020204" pitchFamily="34" charset="0"/>
              <a:buChar char="•"/>
            </a:pPr>
            <a:endParaRPr lang="de-DE" sz="240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2400">
                <a:latin typeface="Times New Roman" panose="02020603050405020304" pitchFamily="18" charset="0"/>
                <a:cs typeface="Times New Roman" panose="02020603050405020304" pitchFamily="18" charset="0"/>
              </a:rPr>
              <a:t>Exchange rates, Siegels paradoxon Interest parity and the Mundell-Felming-model</a:t>
            </a:r>
          </a:p>
          <a:p>
            <a:endParaRPr lang="de-DE" sz="240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2400">
                <a:latin typeface="Times New Roman" panose="02020603050405020304" pitchFamily="18" charset="0"/>
                <a:cs typeface="Times New Roman" panose="02020603050405020304" pitchFamily="18" charset="0"/>
              </a:rPr>
              <a:t>The Philippscurve, Taylor-Rule, time inconsistency and general problems in monetary policy</a:t>
            </a:r>
            <a:endParaRPr lang="de-DE" sz="2400" dirty="0">
              <a:latin typeface="Times New Roman" panose="02020603050405020304" pitchFamily="18" charset="0"/>
              <a:cs typeface="Times New Roman" panose="02020603050405020304" pitchFamily="18" charset="0"/>
            </a:endParaRPr>
          </a:p>
          <a:p>
            <a:endParaRPr lang="de-DE" sz="240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2400">
                <a:latin typeface="Times New Roman" panose="02020603050405020304" pitchFamily="18" charset="0"/>
                <a:cs typeface="Times New Roman" panose="02020603050405020304" pitchFamily="18" charset="0"/>
              </a:rPr>
              <a:t>The Solow growth model</a:t>
            </a:r>
          </a:p>
          <a:p>
            <a:pPr marL="342900" indent="-342900">
              <a:buFont typeface="Arial" panose="020B0604020202020204" pitchFamily="34" charset="0"/>
              <a:buChar char="•"/>
            </a:pPr>
            <a:endParaRPr lang="de-DE" sz="240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de-DE" sz="2400">
                <a:latin typeface="Times New Roman" panose="02020603050405020304" pitchFamily="18" charset="0"/>
                <a:cs typeface="Times New Roman" panose="02020603050405020304" pitchFamily="18" charset="0"/>
              </a:rPr>
              <a:t>Selected topics</a:t>
            </a:r>
            <a:endParaRPr lang="en-US" sz="2400" dirty="0">
              <a:latin typeface="Times New Roman" panose="02020603050405020304" pitchFamily="18" charset="0"/>
              <a:cs typeface="Times New Roman" panose="02020603050405020304" pitchFamily="18" charset="0"/>
            </a:endParaRPr>
          </a:p>
        </p:txBody>
      </p:sp>
      <p:sp>
        <p:nvSpPr>
          <p:cNvPr id="2" name="Rechteck 1">
            <a:extLst>
              <a:ext uri="{FF2B5EF4-FFF2-40B4-BE49-F238E27FC236}">
                <a16:creationId xmlns:a16="http://schemas.microsoft.com/office/drawing/2014/main" id="{62C49450-187B-B90B-AF98-CE53E5CBF034}"/>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3231161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472F79-864F-EF46-3EDD-7490CA47DC65}"/>
            </a:ext>
          </a:extLst>
        </p:cNvPr>
        <p:cNvGrpSpPr/>
        <p:nvPr/>
      </p:nvGrpSpPr>
      <p:grpSpPr>
        <a:xfrm>
          <a:off x="0" y="0"/>
          <a:ext cx="0" cy="0"/>
          <a:chOff x="0" y="0"/>
          <a:chExt cx="0" cy="0"/>
        </a:xfrm>
      </p:grpSpPr>
      <p:sp>
        <p:nvSpPr>
          <p:cNvPr id="10" name="Textfeld 9">
            <a:extLst>
              <a:ext uri="{FF2B5EF4-FFF2-40B4-BE49-F238E27FC236}">
                <a16:creationId xmlns:a16="http://schemas.microsoft.com/office/drawing/2014/main" id="{FAE953DA-B39C-A75D-9103-4F11F0F58E63}"/>
              </a:ext>
            </a:extLst>
          </p:cNvPr>
          <p:cNvSpPr txBox="1"/>
          <p:nvPr/>
        </p:nvSpPr>
        <p:spPr>
          <a:xfrm>
            <a:off x="0" y="22883"/>
            <a:ext cx="12172951" cy="542926"/>
          </a:xfrm>
          <a:prstGeom prst="rect">
            <a:avLst/>
          </a:prstGeom>
          <a:noFill/>
        </p:spPr>
        <p:txBody>
          <a:bodyPr wrap="square" rtlCol="0">
            <a:noAutofit/>
          </a:bodyPr>
          <a:lstStyle/>
          <a:p>
            <a:pPr algn="ctr"/>
            <a:r>
              <a:rPr lang="de-DE" sz="2800">
                <a:latin typeface="Times New Roman" panose="02020603050405020304" pitchFamily="18" charset="0"/>
                <a:cs typeface="Times New Roman" panose="02020603050405020304" pitchFamily="18" charset="0"/>
              </a:rPr>
              <a:t>Literature</a:t>
            </a:r>
            <a:endParaRPr lang="de-DE" sz="2800" dirty="0">
              <a:latin typeface="Times New Roman" panose="02020603050405020304" pitchFamily="18" charset="0"/>
              <a:cs typeface="Times New Roman" panose="02020603050405020304" pitchFamily="18" charset="0"/>
            </a:endParaRPr>
          </a:p>
        </p:txBody>
      </p:sp>
      <p:sp>
        <p:nvSpPr>
          <p:cNvPr id="11" name="Textfeld 10">
            <a:extLst>
              <a:ext uri="{FF2B5EF4-FFF2-40B4-BE49-F238E27FC236}">
                <a16:creationId xmlns:a16="http://schemas.microsoft.com/office/drawing/2014/main" id="{5F8C7BFA-DC5F-9F3C-9C7F-CDC4CAFB3F48}"/>
              </a:ext>
            </a:extLst>
          </p:cNvPr>
          <p:cNvSpPr txBox="1"/>
          <p:nvPr/>
        </p:nvSpPr>
        <p:spPr>
          <a:xfrm>
            <a:off x="19050" y="483283"/>
            <a:ext cx="8670556" cy="4340177"/>
          </a:xfrm>
          <a:prstGeom prst="rect">
            <a:avLst/>
          </a:prstGeom>
          <a:noFill/>
        </p:spPr>
        <p:txBody>
          <a:bodyPr wrap="square" rtlCol="0">
            <a:noAutofit/>
          </a:bodyPr>
          <a:lstStyle/>
          <a:p>
            <a:pPr marL="342900" indent="-342900">
              <a:buFont typeface="Arial" panose="020B0604020202020204" pitchFamily="34" charset="0"/>
              <a:buChar char="•"/>
            </a:pPr>
            <a:r>
              <a:rPr lang="en-US" sz="1500" dirty="0">
                <a:latin typeface="Times New Roman" panose="02020603050405020304" pitchFamily="18" charset="0"/>
                <a:cs typeface="Times New Roman" panose="02020603050405020304" pitchFamily="18" charset="0"/>
              </a:rPr>
              <a:t>Okun, Arthur M. (1962). “Potential GNP: Its Measurement and Significance.” Reprinted as Cowles Foundation Paper 190.</a:t>
            </a:r>
          </a:p>
          <a:p>
            <a:pPr marL="342900" indent="-342900">
              <a:buFont typeface="Arial" panose="020B0604020202020204" pitchFamily="34" charset="0"/>
              <a:buChar char="•"/>
            </a:pPr>
            <a:r>
              <a:rPr lang="en-US" sz="1500" dirty="0">
                <a:latin typeface="Times New Roman" panose="02020603050405020304" pitchFamily="18" charset="0"/>
                <a:cs typeface="Times New Roman" panose="02020603050405020304" pitchFamily="18" charset="0"/>
              </a:rPr>
              <a:t>Siegel, J. J. (1972). Risk, interest rates and the forward exchange. The Quarterly Journal of Economics, 86 (2), 303–309.</a:t>
            </a:r>
            <a:endParaRPr lang="de-DE" sz="15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1500" dirty="0">
                <a:latin typeface="Times New Roman" panose="02020603050405020304" pitchFamily="18" charset="0"/>
                <a:cs typeface="Times New Roman" panose="02020603050405020304" pitchFamily="18" charset="0"/>
              </a:rPr>
              <a:t>Marcus Fleming (1062): Domestic financial policies under fixed and floating exchange rates. IMF Staff Papers 9, 369-379</a:t>
            </a:r>
            <a:endParaRPr lang="de-DE" sz="15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1500" b="1" dirty="0">
                <a:latin typeface="Times New Roman" panose="02020603050405020304" pitchFamily="18" charset="0"/>
                <a:cs typeface="Times New Roman" panose="02020603050405020304" pitchFamily="18" charset="0"/>
              </a:rPr>
              <a:t>Robert Mundell</a:t>
            </a:r>
            <a:r>
              <a:rPr lang="en-US" sz="1500" dirty="0">
                <a:latin typeface="Times New Roman" panose="02020603050405020304" pitchFamily="18" charset="0"/>
                <a:cs typeface="Times New Roman" panose="02020603050405020304" pitchFamily="18" charset="0"/>
              </a:rPr>
              <a:t> (1962) Capital mobility and stabilization policy under fixed and flexible exchange rates. In: Canadian Journal of Economic and Political Science. Vol. 29, 1962,  475-485 </a:t>
            </a:r>
            <a:r>
              <a:rPr lang="en-US" sz="1500" b="1" dirty="0">
                <a:latin typeface="Times New Roman" panose="02020603050405020304" pitchFamily="18" charset="0"/>
                <a:cs typeface="Times New Roman" panose="02020603050405020304" pitchFamily="18" charset="0"/>
              </a:rPr>
              <a:t>(Nobel Prize 1999)</a:t>
            </a:r>
          </a:p>
          <a:p>
            <a:pPr marL="342900" indent="-342900">
              <a:buFont typeface="Arial" panose="020B0604020202020204" pitchFamily="34" charset="0"/>
              <a:buChar char="•"/>
            </a:pPr>
            <a:r>
              <a:rPr lang="en-US" sz="1500" dirty="0">
                <a:latin typeface="Times New Roman" panose="02020603050405020304" pitchFamily="18" charset="0"/>
                <a:cs typeface="Times New Roman" panose="02020603050405020304" pitchFamily="18" charset="0"/>
              </a:rPr>
              <a:t>Philipps, A. (1958) The Relation between Unemployment and the Rate of Change of Money Wages in the United Kingdom, 1861–1957, Economica, Vol. 25, S. 283–299</a:t>
            </a:r>
          </a:p>
          <a:p>
            <a:pPr marL="342900" indent="-342900">
              <a:buFont typeface="Arial" panose="020B0604020202020204" pitchFamily="34" charset="0"/>
              <a:buChar char="•"/>
            </a:pPr>
            <a:r>
              <a:rPr lang="en-US" sz="1500" b="1" dirty="0">
                <a:latin typeface="Times New Roman" panose="02020603050405020304" pitchFamily="18" charset="0"/>
                <a:cs typeface="Times New Roman" panose="02020603050405020304" pitchFamily="18" charset="0"/>
              </a:rPr>
              <a:t>Phelps, Edmund S.</a:t>
            </a:r>
            <a:r>
              <a:rPr lang="en-US" sz="1500" dirty="0">
                <a:latin typeface="Times New Roman" panose="02020603050405020304" pitchFamily="18" charset="0"/>
                <a:cs typeface="Times New Roman" panose="02020603050405020304" pitchFamily="18" charset="0"/>
              </a:rPr>
              <a:t> (1967) “Phillips Curves, Expectations of Inflation and Optimal Employment over Time.” Economica, </a:t>
            </a:r>
            <a:r>
              <a:rPr lang="en-US" sz="1500" dirty="0" err="1">
                <a:latin typeface="Times New Roman" panose="02020603050405020304" pitchFamily="18" charset="0"/>
                <a:cs typeface="Times New Roman" panose="02020603050405020304" pitchFamily="18" charset="0"/>
              </a:rPr>
              <a:t>n.s</a:t>
            </a:r>
            <a:r>
              <a:rPr lang="en-US" sz="1500" dirty="0">
                <a:latin typeface="Times New Roman" panose="02020603050405020304" pitchFamily="18" charset="0"/>
                <a:cs typeface="Times New Roman" panose="02020603050405020304" pitchFamily="18" charset="0"/>
              </a:rPr>
              <a:t>., 34, no. 3, 254–281. </a:t>
            </a:r>
            <a:r>
              <a:rPr lang="en-US" sz="1500" b="1" dirty="0">
                <a:latin typeface="Times New Roman" panose="02020603050405020304" pitchFamily="18" charset="0"/>
                <a:cs typeface="Times New Roman" panose="02020603050405020304" pitchFamily="18" charset="0"/>
              </a:rPr>
              <a:t>(</a:t>
            </a:r>
            <a:r>
              <a:rPr lang="en-US" sz="1500" b="1" dirty="0" err="1">
                <a:latin typeface="Times New Roman" panose="02020603050405020304" pitchFamily="18" charset="0"/>
                <a:cs typeface="Times New Roman" panose="02020603050405020304" pitchFamily="18" charset="0"/>
              </a:rPr>
              <a:t>NobelPrize</a:t>
            </a:r>
            <a:r>
              <a:rPr lang="en-US" sz="1500" b="1" dirty="0">
                <a:latin typeface="Times New Roman" panose="02020603050405020304" pitchFamily="18" charset="0"/>
                <a:cs typeface="Times New Roman" panose="02020603050405020304" pitchFamily="18" charset="0"/>
              </a:rPr>
              <a:t> 2006) </a:t>
            </a:r>
          </a:p>
          <a:p>
            <a:pPr marL="342900" indent="-342900">
              <a:buFont typeface="Arial" panose="020B0604020202020204" pitchFamily="34" charset="0"/>
              <a:buChar char="•"/>
            </a:pPr>
            <a:r>
              <a:rPr lang="en-US" sz="1500" dirty="0">
                <a:latin typeface="Times New Roman" panose="02020603050405020304" pitchFamily="18" charset="0"/>
                <a:cs typeface="Times New Roman" panose="02020603050405020304" pitchFamily="18" charset="0"/>
              </a:rPr>
              <a:t>Barro, R., and D. Gordon (1983): “A Positive Theory of Monetary Policy in a Natural Rate Model,” Journal of Political Economy, 91, 589–610</a:t>
            </a:r>
          </a:p>
          <a:p>
            <a:pPr marL="342900" indent="-342900">
              <a:buFont typeface="Arial" panose="020B0604020202020204" pitchFamily="34" charset="0"/>
              <a:buChar char="•"/>
            </a:pPr>
            <a:r>
              <a:rPr lang="en-US" sz="1500" dirty="0">
                <a:latin typeface="Times New Roman" panose="02020603050405020304" pitchFamily="18" charset="0"/>
                <a:cs typeface="Times New Roman" panose="02020603050405020304" pitchFamily="18" charset="0"/>
              </a:rPr>
              <a:t>Barro, R.J. and D. Gordon, (1983) Rules, Discretion, and Reputation in a Model of  Monetary Policy, Journal of Monetary Economics, Vol. 12, 101 – 120</a:t>
            </a:r>
          </a:p>
          <a:p>
            <a:pPr marL="342900" indent="-342900">
              <a:buFont typeface="Arial" panose="020B0604020202020204" pitchFamily="34" charset="0"/>
              <a:buChar char="•"/>
            </a:pPr>
            <a:r>
              <a:rPr lang="en-US" sz="1500" dirty="0">
                <a:latin typeface="Times New Roman" panose="02020603050405020304" pitchFamily="18" charset="0"/>
                <a:cs typeface="Times New Roman" panose="02020603050405020304" pitchFamily="18" charset="0"/>
              </a:rPr>
              <a:t>Köster, Bernhard (2011), Decision Rules, Transparency and Central Banks, </a:t>
            </a:r>
            <a:r>
              <a:rPr lang="en-US" sz="1500" dirty="0" err="1">
                <a:latin typeface="Times New Roman" panose="02020603050405020304" pitchFamily="18" charset="0"/>
                <a:cs typeface="Times New Roman" panose="02020603050405020304" pitchFamily="18" charset="0"/>
              </a:rPr>
              <a:t>Disseratation</a:t>
            </a:r>
            <a:r>
              <a:rPr lang="en-US" sz="1500" dirty="0">
                <a:latin typeface="Times New Roman" panose="02020603050405020304" pitchFamily="18" charset="0"/>
                <a:cs typeface="Times New Roman" panose="02020603050405020304" pitchFamily="18" charset="0"/>
              </a:rPr>
              <a:t>, University of Heidelberg</a:t>
            </a:r>
          </a:p>
          <a:p>
            <a:pPr marL="342900" indent="-342900">
              <a:buFont typeface="Arial" panose="020B0604020202020204" pitchFamily="34" charset="0"/>
              <a:buChar char="•"/>
            </a:pPr>
            <a:r>
              <a:rPr lang="en-US" sz="1500" dirty="0">
                <a:latin typeface="Times New Roman" panose="02020603050405020304" pitchFamily="18" charset="0"/>
                <a:cs typeface="Times New Roman" panose="02020603050405020304" pitchFamily="18" charset="0"/>
              </a:rPr>
              <a:t>Gersbach, H, and Pachl, B. 2009. "Flexible Majority Rules for Central Banks," Journal of Money, Credit and Banking, Blackwell Publishing, vol. 41(2‐3), pages 507-516, March.</a:t>
            </a:r>
          </a:p>
          <a:p>
            <a:pPr marL="342900" indent="-342900">
              <a:buFont typeface="Arial" panose="020B0604020202020204" pitchFamily="34" charset="0"/>
              <a:buChar char="•"/>
            </a:pPr>
            <a:r>
              <a:rPr lang="en-US" sz="1500" b="1" dirty="0">
                <a:latin typeface="Times New Roman" panose="02020603050405020304" pitchFamily="18" charset="0"/>
                <a:cs typeface="Times New Roman" panose="02020603050405020304" pitchFamily="18" charset="0"/>
              </a:rPr>
              <a:t>Mundell, R.A.</a:t>
            </a:r>
            <a:r>
              <a:rPr lang="en-US" sz="1500" dirty="0">
                <a:latin typeface="Times New Roman" panose="02020603050405020304" pitchFamily="18" charset="0"/>
                <a:cs typeface="Times New Roman" panose="02020603050405020304" pitchFamily="18" charset="0"/>
              </a:rPr>
              <a:t> (1961) A Theory of Optimum Currency Areas Author(s): Source: The American Economic Review, Vol. 51, No. 4, Sep., 657-665 </a:t>
            </a:r>
            <a:r>
              <a:rPr lang="en-US" sz="1500" b="1" dirty="0">
                <a:latin typeface="Times New Roman" panose="02020603050405020304" pitchFamily="18" charset="0"/>
                <a:cs typeface="Times New Roman" panose="02020603050405020304" pitchFamily="18" charset="0"/>
              </a:rPr>
              <a:t>(Nobel Prize 1999)</a:t>
            </a:r>
            <a:endParaRPr lang="en-US" sz="15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1500" b="1" dirty="0">
                <a:latin typeface="Times New Roman" panose="02020603050405020304" pitchFamily="18" charset="0"/>
                <a:cs typeface="Times New Roman" panose="02020603050405020304" pitchFamily="18" charset="0"/>
              </a:rPr>
              <a:t>Solow, R.M. </a:t>
            </a:r>
            <a:r>
              <a:rPr lang="en-US" sz="1500" dirty="0">
                <a:latin typeface="Times New Roman" panose="02020603050405020304" pitchFamily="18" charset="0"/>
                <a:cs typeface="Times New Roman" panose="02020603050405020304" pitchFamily="18" charset="0"/>
              </a:rPr>
              <a:t>(1956) A Contribution to the Theory of Economic Growth, The Quarterly Journal of Economics, Vol. 70, No. 1, Feb., 65-94 </a:t>
            </a:r>
            <a:r>
              <a:rPr lang="en-US" sz="1500" b="1" dirty="0">
                <a:latin typeface="Times New Roman" panose="02020603050405020304" pitchFamily="18" charset="0"/>
                <a:cs typeface="Times New Roman" panose="02020603050405020304" pitchFamily="18" charset="0"/>
              </a:rPr>
              <a:t>(Nobel Prize 1987)</a:t>
            </a:r>
            <a:endParaRPr lang="en-US" sz="15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1500" dirty="0">
                <a:latin typeface="Times New Roman" panose="02020603050405020304" pitchFamily="18" charset="0"/>
                <a:cs typeface="Times New Roman" panose="02020603050405020304" pitchFamily="18" charset="0"/>
              </a:rPr>
              <a:t>Swan, T. (1956) Economic Growth and Capital Accumulation, Economic Record, Band 32, No. 2, 334–361</a:t>
            </a:r>
          </a:p>
        </p:txBody>
      </p:sp>
      <p:sp>
        <p:nvSpPr>
          <p:cNvPr id="2" name="Rechteck 1">
            <a:extLst>
              <a:ext uri="{FF2B5EF4-FFF2-40B4-BE49-F238E27FC236}">
                <a16:creationId xmlns:a16="http://schemas.microsoft.com/office/drawing/2014/main" id="{5A1EEB49-DB62-06F2-CDAD-9B78D5EA4B41}"/>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6503152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778967-F852-8C3D-4E6D-9218440FACC5}"/>
            </a:ext>
          </a:extLst>
        </p:cNvPr>
        <p:cNvGrpSpPr/>
        <p:nvPr/>
      </p:nvGrpSpPr>
      <p:grpSpPr>
        <a:xfrm>
          <a:off x="0" y="0"/>
          <a:ext cx="0" cy="0"/>
          <a:chOff x="0" y="0"/>
          <a:chExt cx="0" cy="0"/>
        </a:xfrm>
      </p:grpSpPr>
      <p:sp>
        <p:nvSpPr>
          <p:cNvPr id="10" name="Textfeld 9">
            <a:extLst>
              <a:ext uri="{FF2B5EF4-FFF2-40B4-BE49-F238E27FC236}">
                <a16:creationId xmlns:a16="http://schemas.microsoft.com/office/drawing/2014/main" id="{2290EFD6-5755-1C0D-839D-9FAA0C519D3B}"/>
              </a:ext>
            </a:extLst>
          </p:cNvPr>
          <p:cNvSpPr txBox="1"/>
          <p:nvPr/>
        </p:nvSpPr>
        <p:spPr>
          <a:xfrm>
            <a:off x="0" y="22883"/>
            <a:ext cx="12172951" cy="542926"/>
          </a:xfrm>
          <a:prstGeom prst="rect">
            <a:avLst/>
          </a:prstGeom>
          <a:noFill/>
        </p:spPr>
        <p:txBody>
          <a:bodyPr wrap="square" rtlCol="0">
            <a:noAutofit/>
          </a:bodyPr>
          <a:lstStyle/>
          <a:p>
            <a:pPr algn="ctr"/>
            <a:r>
              <a:rPr lang="de-DE" sz="2800" dirty="0">
                <a:latin typeface="Times New Roman" panose="02020603050405020304" pitchFamily="18" charset="0"/>
                <a:cs typeface="Times New Roman" panose="02020603050405020304" pitchFamily="18" charset="0"/>
              </a:rPr>
              <a:t>Global Economic Trends</a:t>
            </a:r>
          </a:p>
        </p:txBody>
      </p:sp>
      <p:sp>
        <p:nvSpPr>
          <p:cNvPr id="3" name="Rechteck 2">
            <a:extLst>
              <a:ext uri="{FF2B5EF4-FFF2-40B4-BE49-F238E27FC236}">
                <a16:creationId xmlns:a16="http://schemas.microsoft.com/office/drawing/2014/main" id="{88F838D5-97A2-CCF5-6C09-ED410CA77D34}"/>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8" name="AutoShape 2" descr="Bild ausgeben">
            <a:extLst>
              <a:ext uri="{FF2B5EF4-FFF2-40B4-BE49-F238E27FC236}">
                <a16:creationId xmlns:a16="http://schemas.microsoft.com/office/drawing/2014/main" id="{D5116CF3-8200-E5E5-6388-FD4F61C9BEC6}"/>
              </a:ext>
            </a:extLst>
          </p:cNvPr>
          <p:cNvSpPr>
            <a:spLocks noChangeAspect="1" noChangeArrowheads="1"/>
          </p:cNvSpPr>
          <p:nvPr/>
        </p:nvSpPr>
        <p:spPr bwMode="auto">
          <a:xfrm>
            <a:off x="3371850" y="704850"/>
            <a:ext cx="2876550" cy="28765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graphicFrame>
        <p:nvGraphicFramePr>
          <p:cNvPr id="2" name="Objekt 1">
            <a:extLst>
              <a:ext uri="{FF2B5EF4-FFF2-40B4-BE49-F238E27FC236}">
                <a16:creationId xmlns:a16="http://schemas.microsoft.com/office/drawing/2014/main" id="{DA5C7D8B-C7F3-643F-DE06-ACFD97229FA2}"/>
              </a:ext>
            </a:extLst>
          </p:cNvPr>
          <p:cNvGraphicFramePr>
            <a:graphicFrameLocks noChangeAspect="1"/>
          </p:cNvGraphicFramePr>
          <p:nvPr>
            <p:extLst>
              <p:ext uri="{D42A27DB-BD31-4B8C-83A1-F6EECF244321}">
                <p14:modId xmlns:p14="http://schemas.microsoft.com/office/powerpoint/2010/main" val="4257522058"/>
              </p:ext>
            </p:extLst>
          </p:nvPr>
        </p:nvGraphicFramePr>
        <p:xfrm>
          <a:off x="201613" y="565150"/>
          <a:ext cx="11769725" cy="6203950"/>
        </p:xfrm>
        <a:graphic>
          <a:graphicData uri="http://schemas.openxmlformats.org/presentationml/2006/ole">
            <mc:AlternateContent xmlns:mc="http://schemas.openxmlformats.org/markup-compatibility/2006">
              <mc:Choice xmlns:v="urn:schemas-microsoft-com:vml" Requires="v">
                <p:oleObj name="Worksheet" r:id="rId2" imgW="8051849" imgH="4241712" progId="Excel.Sheet.12">
                  <p:embed/>
                </p:oleObj>
              </mc:Choice>
              <mc:Fallback>
                <p:oleObj name="Worksheet" r:id="rId2" imgW="8051849" imgH="4241712" progId="Excel.Sheet.12">
                  <p:embed/>
                  <p:pic>
                    <p:nvPicPr>
                      <p:cNvPr id="0" name=""/>
                      <p:cNvPicPr/>
                      <p:nvPr/>
                    </p:nvPicPr>
                    <p:blipFill>
                      <a:blip r:embed="rId3"/>
                      <a:stretch>
                        <a:fillRect/>
                      </a:stretch>
                    </p:blipFill>
                    <p:spPr>
                      <a:xfrm>
                        <a:off x="201613" y="565150"/>
                        <a:ext cx="11769725" cy="6203950"/>
                      </a:xfrm>
                      <a:prstGeom prst="rect">
                        <a:avLst/>
                      </a:prstGeom>
                    </p:spPr>
                  </p:pic>
                </p:oleObj>
              </mc:Fallback>
            </mc:AlternateContent>
          </a:graphicData>
        </a:graphic>
      </p:graphicFrame>
    </p:spTree>
    <p:extLst>
      <p:ext uri="{BB962C8B-B14F-4D97-AF65-F5344CB8AC3E}">
        <p14:creationId xmlns:p14="http://schemas.microsoft.com/office/powerpoint/2010/main" val="37592857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18D1A2-EAD1-4D55-F0DB-5843869DB4C5}"/>
            </a:ext>
          </a:extLst>
        </p:cNvPr>
        <p:cNvGrpSpPr/>
        <p:nvPr/>
      </p:nvGrpSpPr>
      <p:grpSpPr>
        <a:xfrm>
          <a:off x="0" y="0"/>
          <a:ext cx="0" cy="0"/>
          <a:chOff x="0" y="0"/>
          <a:chExt cx="0" cy="0"/>
        </a:xfrm>
      </p:grpSpPr>
      <p:pic>
        <p:nvPicPr>
          <p:cNvPr id="4" name="Grafik 3">
            <a:extLst>
              <a:ext uri="{FF2B5EF4-FFF2-40B4-BE49-F238E27FC236}">
                <a16:creationId xmlns:a16="http://schemas.microsoft.com/office/drawing/2014/main" id="{4461B1D5-9067-31F2-1A9A-1DB790BD63E9}"/>
              </a:ext>
            </a:extLst>
          </p:cNvPr>
          <p:cNvPicPr>
            <a:picLocks noChangeAspect="1"/>
          </p:cNvPicPr>
          <p:nvPr/>
        </p:nvPicPr>
        <p:blipFill>
          <a:blip r:embed="rId2"/>
          <a:stretch>
            <a:fillRect/>
          </a:stretch>
        </p:blipFill>
        <p:spPr>
          <a:xfrm>
            <a:off x="225535" y="22883"/>
            <a:ext cx="5819999" cy="3498191"/>
          </a:xfrm>
          <a:prstGeom prst="rect">
            <a:avLst/>
          </a:prstGeom>
        </p:spPr>
      </p:pic>
      <p:pic>
        <p:nvPicPr>
          <p:cNvPr id="6" name="Grafik 5">
            <a:extLst>
              <a:ext uri="{FF2B5EF4-FFF2-40B4-BE49-F238E27FC236}">
                <a16:creationId xmlns:a16="http://schemas.microsoft.com/office/drawing/2014/main" id="{55445C82-3F15-5830-433D-DD836A4CA8D3}"/>
              </a:ext>
            </a:extLst>
          </p:cNvPr>
          <p:cNvPicPr>
            <a:picLocks noChangeAspect="1"/>
          </p:cNvPicPr>
          <p:nvPr/>
        </p:nvPicPr>
        <p:blipFill>
          <a:blip r:embed="rId3"/>
          <a:stretch>
            <a:fillRect/>
          </a:stretch>
        </p:blipFill>
        <p:spPr>
          <a:xfrm>
            <a:off x="6045534" y="22883"/>
            <a:ext cx="5819998" cy="3498191"/>
          </a:xfrm>
          <a:prstGeom prst="rect">
            <a:avLst/>
          </a:prstGeom>
        </p:spPr>
      </p:pic>
      <p:sp>
        <p:nvSpPr>
          <p:cNvPr id="10" name="Textfeld 9">
            <a:extLst>
              <a:ext uri="{FF2B5EF4-FFF2-40B4-BE49-F238E27FC236}">
                <a16:creationId xmlns:a16="http://schemas.microsoft.com/office/drawing/2014/main" id="{6D71D05A-B12F-AD8E-BAED-585333109C73}"/>
              </a:ext>
            </a:extLst>
          </p:cNvPr>
          <p:cNvSpPr txBox="1"/>
          <p:nvPr/>
        </p:nvSpPr>
        <p:spPr>
          <a:xfrm>
            <a:off x="0" y="22883"/>
            <a:ext cx="12172951" cy="542926"/>
          </a:xfrm>
          <a:prstGeom prst="rect">
            <a:avLst/>
          </a:prstGeom>
          <a:noFill/>
        </p:spPr>
        <p:txBody>
          <a:bodyPr wrap="square" rtlCol="0">
            <a:noAutofit/>
          </a:bodyPr>
          <a:lstStyle/>
          <a:p>
            <a:pPr algn="ctr"/>
            <a:r>
              <a:rPr lang="de-DE" sz="2800" dirty="0">
                <a:latin typeface="Times New Roman" panose="02020603050405020304" pitchFamily="18" charset="0"/>
                <a:cs typeface="Times New Roman" panose="02020603050405020304" pitchFamily="18" charset="0"/>
              </a:rPr>
              <a:t>Global Economic Trends</a:t>
            </a:r>
          </a:p>
        </p:txBody>
      </p:sp>
      <p:sp>
        <p:nvSpPr>
          <p:cNvPr id="3" name="Rechteck 2">
            <a:extLst>
              <a:ext uri="{FF2B5EF4-FFF2-40B4-BE49-F238E27FC236}">
                <a16:creationId xmlns:a16="http://schemas.microsoft.com/office/drawing/2014/main" id="{C1DFEF4C-10EB-1A88-129C-289F27BA0B7D}"/>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7" name="Grafik 6">
            <a:extLst>
              <a:ext uri="{FF2B5EF4-FFF2-40B4-BE49-F238E27FC236}">
                <a16:creationId xmlns:a16="http://schemas.microsoft.com/office/drawing/2014/main" id="{6861E56A-CA69-6D9E-9BBE-125496D43104}"/>
              </a:ext>
            </a:extLst>
          </p:cNvPr>
          <p:cNvPicPr>
            <a:picLocks noChangeAspect="1"/>
          </p:cNvPicPr>
          <p:nvPr/>
        </p:nvPicPr>
        <p:blipFill>
          <a:blip r:embed="rId4"/>
          <a:stretch>
            <a:fillRect/>
          </a:stretch>
        </p:blipFill>
        <p:spPr>
          <a:xfrm>
            <a:off x="225535" y="3338193"/>
            <a:ext cx="5819998" cy="3498191"/>
          </a:xfrm>
          <a:prstGeom prst="rect">
            <a:avLst/>
          </a:prstGeom>
        </p:spPr>
      </p:pic>
    </p:spTree>
    <p:extLst>
      <p:ext uri="{BB962C8B-B14F-4D97-AF65-F5344CB8AC3E}">
        <p14:creationId xmlns:p14="http://schemas.microsoft.com/office/powerpoint/2010/main" val="40675510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5C979B-90D6-B3E7-F6EE-0965288A80D6}"/>
            </a:ext>
          </a:extLst>
        </p:cNvPr>
        <p:cNvGrpSpPr/>
        <p:nvPr/>
      </p:nvGrpSpPr>
      <p:grpSpPr>
        <a:xfrm>
          <a:off x="0" y="0"/>
          <a:ext cx="0" cy="0"/>
          <a:chOff x="0" y="0"/>
          <a:chExt cx="0" cy="0"/>
        </a:xfrm>
      </p:grpSpPr>
      <p:pic>
        <p:nvPicPr>
          <p:cNvPr id="2" name="Grafik 1">
            <a:extLst>
              <a:ext uri="{FF2B5EF4-FFF2-40B4-BE49-F238E27FC236}">
                <a16:creationId xmlns:a16="http://schemas.microsoft.com/office/drawing/2014/main" id="{0D72D12D-C7E6-36C5-A4E3-DCD951D88E3A}"/>
              </a:ext>
            </a:extLst>
          </p:cNvPr>
          <p:cNvPicPr>
            <a:picLocks noChangeAspect="1"/>
          </p:cNvPicPr>
          <p:nvPr/>
        </p:nvPicPr>
        <p:blipFill>
          <a:blip r:embed="rId2"/>
          <a:stretch>
            <a:fillRect/>
          </a:stretch>
        </p:blipFill>
        <p:spPr>
          <a:xfrm>
            <a:off x="136855" y="451940"/>
            <a:ext cx="9293232" cy="5471340"/>
          </a:xfrm>
          <a:prstGeom prst="rect">
            <a:avLst/>
          </a:prstGeom>
        </p:spPr>
      </p:pic>
      <p:sp>
        <p:nvSpPr>
          <p:cNvPr id="3" name="Rechteck 2">
            <a:extLst>
              <a:ext uri="{FF2B5EF4-FFF2-40B4-BE49-F238E27FC236}">
                <a16:creationId xmlns:a16="http://schemas.microsoft.com/office/drawing/2014/main" id="{3D41D482-1D1B-CE73-69D6-B81FBE58C9BA}"/>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5" name="Textfeld 4">
            <a:extLst>
              <a:ext uri="{FF2B5EF4-FFF2-40B4-BE49-F238E27FC236}">
                <a16:creationId xmlns:a16="http://schemas.microsoft.com/office/drawing/2014/main" id="{E9C5320C-8729-2518-A481-EDD1F47B43AB}"/>
              </a:ext>
            </a:extLst>
          </p:cNvPr>
          <p:cNvSpPr txBox="1"/>
          <p:nvPr/>
        </p:nvSpPr>
        <p:spPr>
          <a:xfrm>
            <a:off x="0" y="22883"/>
            <a:ext cx="12172951" cy="542926"/>
          </a:xfrm>
          <a:prstGeom prst="rect">
            <a:avLst/>
          </a:prstGeom>
          <a:noFill/>
        </p:spPr>
        <p:txBody>
          <a:bodyPr wrap="square" rtlCol="0">
            <a:noAutofit/>
          </a:bodyPr>
          <a:lstStyle/>
          <a:p>
            <a:pPr algn="ctr"/>
            <a:r>
              <a:rPr lang="de-DE" sz="2800" dirty="0">
                <a:latin typeface="Times New Roman" panose="02020603050405020304" pitchFamily="18" charset="0"/>
                <a:cs typeface="Times New Roman" panose="02020603050405020304" pitchFamily="18" charset="0"/>
              </a:rPr>
              <a:t>Global Economic Trends </a:t>
            </a:r>
            <a:r>
              <a:rPr lang="de-DE" sz="2800" dirty="0" err="1">
                <a:latin typeface="Times New Roman" panose="02020603050405020304" pitchFamily="18" charset="0"/>
                <a:cs typeface="Times New Roman" panose="02020603050405020304" pitchFamily="18" charset="0"/>
              </a:rPr>
              <a:t>since</a:t>
            </a:r>
            <a:r>
              <a:rPr lang="de-DE" sz="2800" dirty="0">
                <a:latin typeface="Times New Roman" panose="02020603050405020304" pitchFamily="18" charset="0"/>
                <a:cs typeface="Times New Roman" panose="02020603050405020304" pitchFamily="18" charset="0"/>
              </a:rPr>
              <a:t> </a:t>
            </a:r>
            <a:r>
              <a:rPr lang="de-DE" sz="2800" dirty="0" err="1">
                <a:latin typeface="Times New Roman" panose="02020603050405020304" pitchFamily="18" charset="0"/>
                <a:cs typeface="Times New Roman" panose="02020603050405020304" pitchFamily="18" charset="0"/>
              </a:rPr>
              <a:t>the</a:t>
            </a:r>
            <a:r>
              <a:rPr lang="de-DE" sz="2800" dirty="0">
                <a:latin typeface="Times New Roman" panose="02020603050405020304" pitchFamily="18" charset="0"/>
                <a:cs typeface="Times New Roman" panose="02020603050405020304" pitchFamily="18" charset="0"/>
              </a:rPr>
              <a:t> </a:t>
            </a:r>
            <a:r>
              <a:rPr lang="de-DE" sz="2800" dirty="0" err="1">
                <a:latin typeface="Times New Roman" panose="02020603050405020304" pitchFamily="18" charset="0"/>
                <a:cs typeface="Times New Roman" panose="02020603050405020304" pitchFamily="18" charset="0"/>
              </a:rPr>
              <a:t>start</a:t>
            </a:r>
            <a:r>
              <a:rPr lang="de-DE" sz="2800" dirty="0">
                <a:latin typeface="Times New Roman" panose="02020603050405020304" pitchFamily="18" charset="0"/>
                <a:cs typeface="Times New Roman" panose="02020603050405020304" pitchFamily="18" charset="0"/>
              </a:rPr>
              <a:t> </a:t>
            </a:r>
            <a:r>
              <a:rPr lang="de-DE" sz="2800" dirty="0" err="1">
                <a:latin typeface="Times New Roman" panose="02020603050405020304" pitchFamily="18" charset="0"/>
                <a:cs typeface="Times New Roman" panose="02020603050405020304" pitchFamily="18" charset="0"/>
              </a:rPr>
              <a:t>of</a:t>
            </a:r>
            <a:r>
              <a:rPr lang="de-DE" sz="2800" dirty="0">
                <a:latin typeface="Times New Roman" panose="02020603050405020304" pitchFamily="18" charset="0"/>
                <a:cs typeface="Times New Roman" panose="02020603050405020304" pitchFamily="18" charset="0"/>
              </a:rPr>
              <a:t> </a:t>
            </a:r>
            <a:r>
              <a:rPr lang="de-DE" sz="2800" dirty="0" err="1">
                <a:latin typeface="Times New Roman" panose="02020603050405020304" pitchFamily="18" charset="0"/>
                <a:cs typeface="Times New Roman" panose="02020603050405020304" pitchFamily="18" charset="0"/>
              </a:rPr>
              <a:t>globalization</a:t>
            </a:r>
            <a:endParaRPr lang="de-DE"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820382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7170E3-BC09-1CEC-861F-7944BF0087E6}"/>
            </a:ext>
          </a:extLst>
        </p:cNvPr>
        <p:cNvGrpSpPr/>
        <p:nvPr/>
      </p:nvGrpSpPr>
      <p:grpSpPr>
        <a:xfrm>
          <a:off x="0" y="0"/>
          <a:ext cx="0" cy="0"/>
          <a:chOff x="0" y="0"/>
          <a:chExt cx="0" cy="0"/>
        </a:xfrm>
      </p:grpSpPr>
      <p:sp>
        <p:nvSpPr>
          <p:cNvPr id="10" name="Textfeld 9">
            <a:extLst>
              <a:ext uri="{FF2B5EF4-FFF2-40B4-BE49-F238E27FC236}">
                <a16:creationId xmlns:a16="http://schemas.microsoft.com/office/drawing/2014/main" id="{7C77F473-9343-C5FF-95CD-A8BC589EDDBD}"/>
              </a:ext>
            </a:extLst>
          </p:cNvPr>
          <p:cNvSpPr txBox="1"/>
          <p:nvPr/>
        </p:nvSpPr>
        <p:spPr>
          <a:xfrm>
            <a:off x="0" y="22883"/>
            <a:ext cx="12172951" cy="542926"/>
          </a:xfrm>
          <a:prstGeom prst="rect">
            <a:avLst/>
          </a:prstGeom>
          <a:noFill/>
        </p:spPr>
        <p:txBody>
          <a:bodyPr wrap="square" rtlCol="0">
            <a:noAutofit/>
          </a:bodyPr>
          <a:lstStyle/>
          <a:p>
            <a:pPr algn="ctr"/>
            <a:r>
              <a:rPr lang="de-DE" sz="2800" dirty="0">
                <a:latin typeface="Times New Roman" panose="02020603050405020304" pitchFamily="18" charset="0"/>
                <a:cs typeface="Times New Roman" panose="02020603050405020304" pitchFamily="18" charset="0"/>
              </a:rPr>
              <a:t>Global Economic Trends </a:t>
            </a:r>
            <a:r>
              <a:rPr lang="de-DE" sz="2800" dirty="0" err="1">
                <a:latin typeface="Times New Roman" panose="02020603050405020304" pitchFamily="18" charset="0"/>
                <a:cs typeface="Times New Roman" panose="02020603050405020304" pitchFamily="18" charset="0"/>
              </a:rPr>
              <a:t>since</a:t>
            </a:r>
            <a:r>
              <a:rPr lang="de-DE" sz="2800" dirty="0">
                <a:latin typeface="Times New Roman" panose="02020603050405020304" pitchFamily="18" charset="0"/>
                <a:cs typeface="Times New Roman" panose="02020603050405020304" pitchFamily="18" charset="0"/>
              </a:rPr>
              <a:t> </a:t>
            </a:r>
            <a:r>
              <a:rPr lang="de-DE" sz="2800" dirty="0" err="1">
                <a:latin typeface="Times New Roman" panose="02020603050405020304" pitchFamily="18" charset="0"/>
                <a:cs typeface="Times New Roman" panose="02020603050405020304" pitchFamily="18" charset="0"/>
              </a:rPr>
              <a:t>the</a:t>
            </a:r>
            <a:r>
              <a:rPr lang="de-DE" sz="2800" dirty="0">
                <a:latin typeface="Times New Roman" panose="02020603050405020304" pitchFamily="18" charset="0"/>
                <a:cs typeface="Times New Roman" panose="02020603050405020304" pitchFamily="18" charset="0"/>
              </a:rPr>
              <a:t> </a:t>
            </a:r>
            <a:r>
              <a:rPr lang="de-DE" sz="2800" dirty="0" err="1">
                <a:latin typeface="Times New Roman" panose="02020603050405020304" pitchFamily="18" charset="0"/>
                <a:cs typeface="Times New Roman" panose="02020603050405020304" pitchFamily="18" charset="0"/>
              </a:rPr>
              <a:t>start</a:t>
            </a:r>
            <a:r>
              <a:rPr lang="de-DE" sz="2800" dirty="0">
                <a:latin typeface="Times New Roman" panose="02020603050405020304" pitchFamily="18" charset="0"/>
                <a:cs typeface="Times New Roman" panose="02020603050405020304" pitchFamily="18" charset="0"/>
              </a:rPr>
              <a:t> </a:t>
            </a:r>
            <a:r>
              <a:rPr lang="de-DE" sz="2800" dirty="0" err="1">
                <a:latin typeface="Times New Roman" panose="02020603050405020304" pitchFamily="18" charset="0"/>
                <a:cs typeface="Times New Roman" panose="02020603050405020304" pitchFamily="18" charset="0"/>
              </a:rPr>
              <a:t>of</a:t>
            </a:r>
            <a:r>
              <a:rPr lang="de-DE" sz="2800" dirty="0">
                <a:latin typeface="Times New Roman" panose="02020603050405020304" pitchFamily="18" charset="0"/>
                <a:cs typeface="Times New Roman" panose="02020603050405020304" pitchFamily="18" charset="0"/>
              </a:rPr>
              <a:t> </a:t>
            </a:r>
            <a:r>
              <a:rPr lang="de-DE" sz="2800" dirty="0" err="1">
                <a:latin typeface="Times New Roman" panose="02020603050405020304" pitchFamily="18" charset="0"/>
                <a:cs typeface="Times New Roman" panose="02020603050405020304" pitchFamily="18" charset="0"/>
              </a:rPr>
              <a:t>globalization</a:t>
            </a:r>
            <a:endParaRPr lang="de-DE" sz="2800" dirty="0">
              <a:latin typeface="Times New Roman" panose="02020603050405020304" pitchFamily="18" charset="0"/>
              <a:cs typeface="Times New Roman" panose="02020603050405020304" pitchFamily="18" charset="0"/>
            </a:endParaRPr>
          </a:p>
        </p:txBody>
      </p:sp>
      <p:pic>
        <p:nvPicPr>
          <p:cNvPr id="2" name="Grafik 1">
            <a:extLst>
              <a:ext uri="{FF2B5EF4-FFF2-40B4-BE49-F238E27FC236}">
                <a16:creationId xmlns:a16="http://schemas.microsoft.com/office/drawing/2014/main" id="{6A38E809-8475-5071-E44A-81215526C75B}"/>
              </a:ext>
            </a:extLst>
          </p:cNvPr>
          <p:cNvPicPr>
            <a:picLocks noChangeAspect="1"/>
          </p:cNvPicPr>
          <p:nvPr/>
        </p:nvPicPr>
        <p:blipFill>
          <a:blip r:embed="rId2"/>
          <a:stretch>
            <a:fillRect/>
          </a:stretch>
        </p:blipFill>
        <p:spPr>
          <a:xfrm>
            <a:off x="-1" y="450932"/>
            <a:ext cx="9766243" cy="4212507"/>
          </a:xfrm>
          <a:prstGeom prst="rect">
            <a:avLst/>
          </a:prstGeom>
        </p:spPr>
      </p:pic>
      <p:sp>
        <p:nvSpPr>
          <p:cNvPr id="3" name="Rechteck 2">
            <a:extLst>
              <a:ext uri="{FF2B5EF4-FFF2-40B4-BE49-F238E27FC236}">
                <a16:creationId xmlns:a16="http://schemas.microsoft.com/office/drawing/2014/main" id="{2311EC69-BF8E-6600-7788-3D1889C16A8C}"/>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4" name="Textfeld 3">
            <a:extLst>
              <a:ext uri="{FF2B5EF4-FFF2-40B4-BE49-F238E27FC236}">
                <a16:creationId xmlns:a16="http://schemas.microsoft.com/office/drawing/2014/main" id="{B59AE643-A599-8A03-2431-B7E04CA37D06}"/>
              </a:ext>
            </a:extLst>
          </p:cNvPr>
          <p:cNvSpPr txBox="1"/>
          <p:nvPr/>
        </p:nvSpPr>
        <p:spPr>
          <a:xfrm>
            <a:off x="182880" y="4837183"/>
            <a:ext cx="8343900" cy="461665"/>
          </a:xfrm>
          <a:prstGeom prst="rect">
            <a:avLst/>
          </a:prstGeom>
          <a:noFill/>
        </p:spPr>
        <p:txBody>
          <a:bodyPr wrap="square">
            <a:spAutoFit/>
          </a:bodyPr>
          <a:lstStyle/>
          <a:p>
            <a:r>
              <a:rPr lang="de-DE" sz="1200" dirty="0"/>
              <a:t>Source: Köster, Bernhard und Mühe, Felix Internationale Handelskonflikte: eine verhaltensökonomische Analyse (2024) </a:t>
            </a:r>
            <a:r>
              <a:rPr lang="de-DE" sz="1200" dirty="0" err="1"/>
              <a:t>WiSt</a:t>
            </a:r>
            <a:r>
              <a:rPr lang="de-DE" sz="1200" dirty="0"/>
              <a:t> -- Wirtschaftswissenschaftliches Studium, Heft 5-2024, 26 -- 32</a:t>
            </a:r>
          </a:p>
        </p:txBody>
      </p:sp>
    </p:spTree>
    <p:extLst>
      <p:ext uri="{BB962C8B-B14F-4D97-AF65-F5344CB8AC3E}">
        <p14:creationId xmlns:p14="http://schemas.microsoft.com/office/powerpoint/2010/main" val="10595171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84C86D-A51E-C6EE-59DA-9048AF95C690}"/>
            </a:ext>
          </a:extLst>
        </p:cNvPr>
        <p:cNvGrpSpPr/>
        <p:nvPr/>
      </p:nvGrpSpPr>
      <p:grpSpPr>
        <a:xfrm>
          <a:off x="0" y="0"/>
          <a:ext cx="0" cy="0"/>
          <a:chOff x="0" y="0"/>
          <a:chExt cx="0" cy="0"/>
        </a:xfrm>
      </p:grpSpPr>
      <p:sp>
        <p:nvSpPr>
          <p:cNvPr id="10" name="Textfeld 9">
            <a:extLst>
              <a:ext uri="{FF2B5EF4-FFF2-40B4-BE49-F238E27FC236}">
                <a16:creationId xmlns:a16="http://schemas.microsoft.com/office/drawing/2014/main" id="{097CB6F9-FBC9-0974-2D81-5111E1825983}"/>
              </a:ext>
            </a:extLst>
          </p:cNvPr>
          <p:cNvSpPr txBox="1"/>
          <p:nvPr/>
        </p:nvSpPr>
        <p:spPr>
          <a:xfrm>
            <a:off x="0" y="22883"/>
            <a:ext cx="12172951" cy="542926"/>
          </a:xfrm>
          <a:prstGeom prst="rect">
            <a:avLst/>
          </a:prstGeom>
          <a:noFill/>
        </p:spPr>
        <p:txBody>
          <a:bodyPr wrap="square" rtlCol="0">
            <a:noAutofit/>
          </a:bodyPr>
          <a:lstStyle/>
          <a:p>
            <a:pPr algn="ctr"/>
            <a:r>
              <a:rPr lang="de-DE" sz="2800">
                <a:latin typeface="Times New Roman" panose="02020603050405020304" pitchFamily="18" charset="0"/>
                <a:cs typeface="Times New Roman" panose="02020603050405020304" pitchFamily="18" charset="0"/>
              </a:rPr>
              <a:t>Global Economic Trends since the start of globalization</a:t>
            </a:r>
            <a:endParaRPr lang="de-DE" sz="2800" dirty="0">
              <a:latin typeface="Times New Roman" panose="02020603050405020304" pitchFamily="18" charset="0"/>
              <a:cs typeface="Times New Roman" panose="02020603050405020304" pitchFamily="18" charset="0"/>
            </a:endParaRPr>
          </a:p>
        </p:txBody>
      </p:sp>
      <p:pic>
        <p:nvPicPr>
          <p:cNvPr id="4" name="Grafik 3">
            <a:extLst>
              <a:ext uri="{FF2B5EF4-FFF2-40B4-BE49-F238E27FC236}">
                <a16:creationId xmlns:a16="http://schemas.microsoft.com/office/drawing/2014/main" id="{2BFF0ABB-BF7C-F3CE-EF66-42C82E075C94}"/>
              </a:ext>
            </a:extLst>
          </p:cNvPr>
          <p:cNvPicPr>
            <a:picLocks noChangeAspect="1"/>
          </p:cNvPicPr>
          <p:nvPr/>
        </p:nvPicPr>
        <p:blipFill>
          <a:blip r:embed="rId2"/>
          <a:stretch>
            <a:fillRect/>
          </a:stretch>
        </p:blipFill>
        <p:spPr>
          <a:xfrm>
            <a:off x="0" y="565809"/>
            <a:ext cx="9595888" cy="5412081"/>
          </a:xfrm>
          <a:prstGeom prst="rect">
            <a:avLst/>
          </a:prstGeom>
        </p:spPr>
      </p:pic>
      <p:sp>
        <p:nvSpPr>
          <p:cNvPr id="3" name="Rechteck 2">
            <a:extLst>
              <a:ext uri="{FF2B5EF4-FFF2-40B4-BE49-F238E27FC236}">
                <a16:creationId xmlns:a16="http://schemas.microsoft.com/office/drawing/2014/main" id="{F0356273-7AF2-50DB-CDC3-92AF6B109BAD}"/>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5" name="Textfeld 4">
            <a:extLst>
              <a:ext uri="{FF2B5EF4-FFF2-40B4-BE49-F238E27FC236}">
                <a16:creationId xmlns:a16="http://schemas.microsoft.com/office/drawing/2014/main" id="{B299D9D1-65D0-6361-C1D8-48C7204EA566}"/>
              </a:ext>
            </a:extLst>
          </p:cNvPr>
          <p:cNvSpPr txBox="1"/>
          <p:nvPr/>
        </p:nvSpPr>
        <p:spPr>
          <a:xfrm>
            <a:off x="0" y="6186906"/>
            <a:ext cx="8343900" cy="461665"/>
          </a:xfrm>
          <a:prstGeom prst="rect">
            <a:avLst/>
          </a:prstGeom>
          <a:noFill/>
        </p:spPr>
        <p:txBody>
          <a:bodyPr wrap="square">
            <a:spAutoFit/>
          </a:bodyPr>
          <a:lstStyle/>
          <a:p>
            <a:r>
              <a:rPr lang="de-DE" sz="1200" dirty="0"/>
              <a:t>Source: Köster, Bernhard und Mühe, Felix Internationale Handelskonflikte: eine verhaltensökonomische Analyse (2024) </a:t>
            </a:r>
            <a:r>
              <a:rPr lang="de-DE" sz="1200" dirty="0" err="1"/>
              <a:t>WiSt</a:t>
            </a:r>
            <a:r>
              <a:rPr lang="de-DE" sz="1200" dirty="0"/>
              <a:t> -- Wirtschaftswissenschaftliches Studium, Heft 5-2024, 26 -- 32</a:t>
            </a:r>
          </a:p>
        </p:txBody>
      </p:sp>
    </p:spTree>
    <p:extLst>
      <p:ext uri="{BB962C8B-B14F-4D97-AF65-F5344CB8AC3E}">
        <p14:creationId xmlns:p14="http://schemas.microsoft.com/office/powerpoint/2010/main" val="6740568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D3AC05-3D7D-2B45-66B7-4DCAD75B5584}"/>
            </a:ext>
          </a:extLst>
        </p:cNvPr>
        <p:cNvGrpSpPr/>
        <p:nvPr/>
      </p:nvGrpSpPr>
      <p:grpSpPr>
        <a:xfrm>
          <a:off x="0" y="0"/>
          <a:ext cx="0" cy="0"/>
          <a:chOff x="0" y="0"/>
          <a:chExt cx="0" cy="0"/>
        </a:xfrm>
      </p:grpSpPr>
      <p:sp>
        <p:nvSpPr>
          <p:cNvPr id="10" name="Textfeld 9">
            <a:extLst>
              <a:ext uri="{FF2B5EF4-FFF2-40B4-BE49-F238E27FC236}">
                <a16:creationId xmlns:a16="http://schemas.microsoft.com/office/drawing/2014/main" id="{12AED205-B6BD-33E6-4C1F-2C6434F8A72E}"/>
              </a:ext>
            </a:extLst>
          </p:cNvPr>
          <p:cNvSpPr txBox="1"/>
          <p:nvPr/>
        </p:nvSpPr>
        <p:spPr>
          <a:xfrm>
            <a:off x="0" y="22883"/>
            <a:ext cx="12172951" cy="542926"/>
          </a:xfrm>
          <a:prstGeom prst="rect">
            <a:avLst/>
          </a:prstGeom>
          <a:noFill/>
        </p:spPr>
        <p:txBody>
          <a:bodyPr wrap="square" rtlCol="0">
            <a:noAutofit/>
          </a:bodyPr>
          <a:lstStyle/>
          <a:p>
            <a:pPr algn="ctr"/>
            <a:r>
              <a:rPr lang="de-DE" sz="2800">
                <a:latin typeface="Times New Roman" panose="02020603050405020304" pitchFamily="18" charset="0"/>
                <a:cs typeface="Times New Roman" panose="02020603050405020304" pitchFamily="18" charset="0"/>
              </a:rPr>
              <a:t>Global Economic Trends since the start of globalization</a:t>
            </a:r>
            <a:endParaRPr lang="de-DE" sz="2800" dirty="0">
              <a:latin typeface="Times New Roman" panose="02020603050405020304" pitchFamily="18" charset="0"/>
              <a:cs typeface="Times New Roman" panose="02020603050405020304" pitchFamily="18" charset="0"/>
            </a:endParaRPr>
          </a:p>
        </p:txBody>
      </p:sp>
      <p:sp>
        <p:nvSpPr>
          <p:cNvPr id="3" name="Rechteck 2">
            <a:extLst>
              <a:ext uri="{FF2B5EF4-FFF2-40B4-BE49-F238E27FC236}">
                <a16:creationId xmlns:a16="http://schemas.microsoft.com/office/drawing/2014/main" id="{48FDA4A5-71C9-3AE3-5E08-5F5ABCCF72E4}"/>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5" name="Textfeld 4">
            <a:extLst>
              <a:ext uri="{FF2B5EF4-FFF2-40B4-BE49-F238E27FC236}">
                <a16:creationId xmlns:a16="http://schemas.microsoft.com/office/drawing/2014/main" id="{CF6D195B-6A7D-0C4A-DFA7-617A7F039BE3}"/>
              </a:ext>
            </a:extLst>
          </p:cNvPr>
          <p:cNvSpPr txBox="1"/>
          <p:nvPr/>
        </p:nvSpPr>
        <p:spPr>
          <a:xfrm>
            <a:off x="0" y="6186906"/>
            <a:ext cx="8343900" cy="276999"/>
          </a:xfrm>
          <a:prstGeom prst="rect">
            <a:avLst/>
          </a:prstGeom>
          <a:noFill/>
        </p:spPr>
        <p:txBody>
          <a:bodyPr wrap="square">
            <a:spAutoFit/>
          </a:bodyPr>
          <a:lstStyle/>
          <a:p>
            <a:r>
              <a:rPr lang="de-DE" sz="1200" dirty="0"/>
              <a:t>Source: World Bank, CPB</a:t>
            </a:r>
          </a:p>
        </p:txBody>
      </p:sp>
      <p:pic>
        <p:nvPicPr>
          <p:cNvPr id="7" name="Grafik 6">
            <a:extLst>
              <a:ext uri="{FF2B5EF4-FFF2-40B4-BE49-F238E27FC236}">
                <a16:creationId xmlns:a16="http://schemas.microsoft.com/office/drawing/2014/main" id="{1C29B829-CD11-FB56-603C-6ED390521148}"/>
              </a:ext>
            </a:extLst>
          </p:cNvPr>
          <p:cNvPicPr>
            <a:picLocks noChangeAspect="1"/>
          </p:cNvPicPr>
          <p:nvPr/>
        </p:nvPicPr>
        <p:blipFill>
          <a:blip r:embed="rId2"/>
          <a:stretch>
            <a:fillRect/>
          </a:stretch>
        </p:blipFill>
        <p:spPr>
          <a:xfrm>
            <a:off x="253169" y="645684"/>
            <a:ext cx="5688183" cy="3581245"/>
          </a:xfrm>
          <a:prstGeom prst="rect">
            <a:avLst/>
          </a:prstGeom>
        </p:spPr>
      </p:pic>
      <p:pic>
        <p:nvPicPr>
          <p:cNvPr id="9" name="Grafik 8">
            <a:extLst>
              <a:ext uri="{FF2B5EF4-FFF2-40B4-BE49-F238E27FC236}">
                <a16:creationId xmlns:a16="http://schemas.microsoft.com/office/drawing/2014/main" id="{82959F7F-B760-F370-0178-0B161BC27FD7}"/>
              </a:ext>
            </a:extLst>
          </p:cNvPr>
          <p:cNvPicPr>
            <a:picLocks noChangeAspect="1"/>
          </p:cNvPicPr>
          <p:nvPr/>
        </p:nvPicPr>
        <p:blipFill>
          <a:blip r:embed="rId3"/>
          <a:stretch>
            <a:fillRect/>
          </a:stretch>
        </p:blipFill>
        <p:spPr>
          <a:xfrm>
            <a:off x="6250650" y="620726"/>
            <a:ext cx="5453670" cy="3278004"/>
          </a:xfrm>
          <a:prstGeom prst="rect">
            <a:avLst/>
          </a:prstGeom>
        </p:spPr>
      </p:pic>
    </p:spTree>
    <p:extLst>
      <p:ext uri="{BB962C8B-B14F-4D97-AF65-F5344CB8AC3E}">
        <p14:creationId xmlns:p14="http://schemas.microsoft.com/office/powerpoint/2010/main" val="17834575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feld 9">
            <a:extLst>
              <a:ext uri="{FF2B5EF4-FFF2-40B4-BE49-F238E27FC236}">
                <a16:creationId xmlns:a16="http://schemas.microsoft.com/office/drawing/2014/main" id="{DD6EAC0D-7BE4-42ED-B719-86D8C2F519BA}"/>
              </a:ext>
            </a:extLst>
          </p:cNvPr>
          <p:cNvSpPr txBox="1"/>
          <p:nvPr/>
        </p:nvSpPr>
        <p:spPr>
          <a:xfrm>
            <a:off x="0" y="22883"/>
            <a:ext cx="12172951" cy="542926"/>
          </a:xfrm>
          <a:prstGeom prst="rect">
            <a:avLst/>
          </a:prstGeom>
          <a:noFill/>
        </p:spPr>
        <p:txBody>
          <a:bodyPr wrap="square" rtlCol="0">
            <a:noAutofit/>
          </a:bodyPr>
          <a:lstStyle/>
          <a:p>
            <a:pPr algn="ctr"/>
            <a:r>
              <a:rPr lang="de-DE" sz="3200" b="1">
                <a:latin typeface="Times New Roman" panose="02020603050405020304" pitchFamily="18" charset="0"/>
                <a:cs typeface="Times New Roman" panose="02020603050405020304" pitchFamily="18" charset="0"/>
              </a:rPr>
              <a:t>Macroeconomic indicators</a:t>
            </a:r>
            <a:endParaRPr lang="de-DE" sz="3200" b="1" dirty="0">
              <a:latin typeface="Times New Roman" panose="02020603050405020304" pitchFamily="18" charset="0"/>
              <a:cs typeface="Times New Roman" panose="02020603050405020304" pitchFamily="18" charset="0"/>
            </a:endParaRPr>
          </a:p>
        </p:txBody>
      </p:sp>
      <p:sp>
        <p:nvSpPr>
          <p:cNvPr id="11" name="Textfeld 10">
            <a:extLst>
              <a:ext uri="{FF2B5EF4-FFF2-40B4-BE49-F238E27FC236}">
                <a16:creationId xmlns:a16="http://schemas.microsoft.com/office/drawing/2014/main" id="{AA15B691-283D-4341-8E52-EBA1542B1340}"/>
              </a:ext>
            </a:extLst>
          </p:cNvPr>
          <p:cNvSpPr txBox="1"/>
          <p:nvPr/>
        </p:nvSpPr>
        <p:spPr>
          <a:xfrm>
            <a:off x="998775" y="2268478"/>
            <a:ext cx="2938182" cy="504265"/>
          </a:xfrm>
          <a:prstGeom prst="rect">
            <a:avLst/>
          </a:prstGeom>
          <a:noFill/>
        </p:spPr>
        <p:txBody>
          <a:bodyPr wrap="square" rtlCol="0">
            <a:noAutofit/>
          </a:bodyPr>
          <a:lstStyle/>
          <a:p>
            <a:pPr algn="ctr"/>
            <a:r>
              <a:rPr lang="de-DE" sz="2400">
                <a:latin typeface="Times New Roman" panose="02020603050405020304" pitchFamily="18" charset="0"/>
                <a:cs typeface="Times New Roman" panose="02020603050405020304" pitchFamily="18" charset="0"/>
              </a:rPr>
              <a:t>Economic growth</a:t>
            </a:r>
            <a:endParaRPr lang="de-DE"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p:txBody>
      </p:sp>
      <p:sp>
        <p:nvSpPr>
          <p:cNvPr id="4" name="Textfeld 3">
            <a:extLst>
              <a:ext uri="{FF2B5EF4-FFF2-40B4-BE49-F238E27FC236}">
                <a16:creationId xmlns:a16="http://schemas.microsoft.com/office/drawing/2014/main" id="{AA15B691-283D-4341-8E52-EBA1542B1340}"/>
              </a:ext>
            </a:extLst>
          </p:cNvPr>
          <p:cNvSpPr txBox="1"/>
          <p:nvPr/>
        </p:nvSpPr>
        <p:spPr>
          <a:xfrm>
            <a:off x="3484466" y="1121049"/>
            <a:ext cx="1710017" cy="504265"/>
          </a:xfrm>
          <a:prstGeom prst="rect">
            <a:avLst/>
          </a:prstGeom>
          <a:noFill/>
        </p:spPr>
        <p:txBody>
          <a:bodyPr wrap="square" rtlCol="0">
            <a:noAutofit/>
          </a:bodyPr>
          <a:lstStyle/>
          <a:p>
            <a:pPr algn="ctr"/>
            <a:r>
              <a:rPr lang="de-DE" sz="2400" dirty="0">
                <a:latin typeface="Times New Roman" panose="02020603050405020304" pitchFamily="18" charset="0"/>
                <a:cs typeface="Times New Roman" panose="02020603050405020304" pitchFamily="18" charset="0"/>
              </a:rPr>
              <a:t>Inflation</a:t>
            </a:r>
          </a:p>
          <a:p>
            <a:endParaRPr lang="en-US"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p:txBody>
      </p:sp>
      <p:sp>
        <p:nvSpPr>
          <p:cNvPr id="5" name="Textfeld 4">
            <a:extLst>
              <a:ext uri="{FF2B5EF4-FFF2-40B4-BE49-F238E27FC236}">
                <a16:creationId xmlns:a16="http://schemas.microsoft.com/office/drawing/2014/main" id="{AA15B691-283D-4341-8E52-EBA1542B1340}"/>
              </a:ext>
            </a:extLst>
          </p:cNvPr>
          <p:cNvSpPr txBox="1"/>
          <p:nvPr/>
        </p:nvSpPr>
        <p:spPr>
          <a:xfrm>
            <a:off x="6009576" y="1009504"/>
            <a:ext cx="2228850" cy="504265"/>
          </a:xfrm>
          <a:prstGeom prst="rect">
            <a:avLst/>
          </a:prstGeom>
          <a:noFill/>
        </p:spPr>
        <p:txBody>
          <a:bodyPr wrap="square" rtlCol="0">
            <a:noAutofit/>
          </a:bodyPr>
          <a:lstStyle/>
          <a:p>
            <a:pPr algn="ctr"/>
            <a:r>
              <a:rPr lang="de-DE" sz="2400">
                <a:latin typeface="Times New Roman" panose="02020603050405020304" pitchFamily="18" charset="0"/>
                <a:cs typeface="Times New Roman" panose="02020603050405020304" pitchFamily="18" charset="0"/>
              </a:rPr>
              <a:t>Unemployment</a:t>
            </a:r>
            <a:endParaRPr lang="de-DE"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p:txBody>
      </p:sp>
      <p:sp>
        <p:nvSpPr>
          <p:cNvPr id="6" name="Textfeld 5">
            <a:extLst>
              <a:ext uri="{FF2B5EF4-FFF2-40B4-BE49-F238E27FC236}">
                <a16:creationId xmlns:a16="http://schemas.microsoft.com/office/drawing/2014/main" id="{AA15B691-283D-4341-8E52-EBA1542B1340}"/>
              </a:ext>
            </a:extLst>
          </p:cNvPr>
          <p:cNvSpPr txBox="1"/>
          <p:nvPr/>
        </p:nvSpPr>
        <p:spPr>
          <a:xfrm>
            <a:off x="7141506" y="2082494"/>
            <a:ext cx="2526927" cy="504265"/>
          </a:xfrm>
          <a:prstGeom prst="rect">
            <a:avLst/>
          </a:prstGeom>
          <a:noFill/>
        </p:spPr>
        <p:txBody>
          <a:bodyPr wrap="square" rtlCol="0">
            <a:noAutofit/>
          </a:bodyPr>
          <a:lstStyle/>
          <a:p>
            <a:pPr algn="ctr"/>
            <a:r>
              <a:rPr lang="de-DE" sz="2400">
                <a:latin typeface="Times New Roman" panose="02020603050405020304" pitchFamily="18" charset="0"/>
                <a:cs typeface="Times New Roman" panose="02020603050405020304" pitchFamily="18" charset="0"/>
              </a:rPr>
              <a:t>Interest rates</a:t>
            </a:r>
            <a:endParaRPr lang="de-DE"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p:txBody>
      </p:sp>
      <p:sp>
        <p:nvSpPr>
          <p:cNvPr id="7" name="Textfeld 6">
            <a:extLst>
              <a:ext uri="{FF2B5EF4-FFF2-40B4-BE49-F238E27FC236}">
                <a16:creationId xmlns:a16="http://schemas.microsoft.com/office/drawing/2014/main" id="{AA15B691-283D-4341-8E52-EBA1542B1340}"/>
              </a:ext>
            </a:extLst>
          </p:cNvPr>
          <p:cNvSpPr txBox="1"/>
          <p:nvPr/>
        </p:nvSpPr>
        <p:spPr>
          <a:xfrm>
            <a:off x="7195292" y="3659751"/>
            <a:ext cx="2717429" cy="504265"/>
          </a:xfrm>
          <a:prstGeom prst="rect">
            <a:avLst/>
          </a:prstGeom>
          <a:noFill/>
        </p:spPr>
        <p:txBody>
          <a:bodyPr wrap="square" rtlCol="0">
            <a:noAutofit/>
          </a:bodyPr>
          <a:lstStyle/>
          <a:p>
            <a:pPr algn="ctr"/>
            <a:r>
              <a:rPr lang="de-DE" sz="2400">
                <a:latin typeface="Times New Roman" panose="02020603050405020304" pitchFamily="18" charset="0"/>
                <a:cs typeface="Times New Roman" panose="02020603050405020304" pitchFamily="18" charset="0"/>
              </a:rPr>
              <a:t>Government Debt</a:t>
            </a:r>
            <a:endParaRPr lang="de-DE"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p:txBody>
      </p:sp>
      <p:sp>
        <p:nvSpPr>
          <p:cNvPr id="8" name="Textfeld 7">
            <a:extLst>
              <a:ext uri="{FF2B5EF4-FFF2-40B4-BE49-F238E27FC236}">
                <a16:creationId xmlns:a16="http://schemas.microsoft.com/office/drawing/2014/main" id="{AA15B691-283D-4341-8E52-EBA1542B1340}"/>
              </a:ext>
            </a:extLst>
          </p:cNvPr>
          <p:cNvSpPr txBox="1"/>
          <p:nvPr/>
        </p:nvSpPr>
        <p:spPr>
          <a:xfrm>
            <a:off x="6176118" y="4833424"/>
            <a:ext cx="2228852" cy="504265"/>
          </a:xfrm>
          <a:prstGeom prst="rect">
            <a:avLst/>
          </a:prstGeom>
          <a:noFill/>
        </p:spPr>
        <p:txBody>
          <a:bodyPr wrap="square" rtlCol="0">
            <a:noAutofit/>
          </a:bodyPr>
          <a:lstStyle/>
          <a:p>
            <a:pPr algn="ctr"/>
            <a:r>
              <a:rPr lang="de-DE" sz="2400">
                <a:latin typeface="Times New Roman" panose="02020603050405020304" pitchFamily="18" charset="0"/>
                <a:cs typeface="Times New Roman" panose="02020603050405020304" pitchFamily="18" charset="0"/>
              </a:rPr>
              <a:t>Current account</a:t>
            </a:r>
            <a:endParaRPr lang="de-DE"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p:txBody>
      </p:sp>
      <p:sp>
        <p:nvSpPr>
          <p:cNvPr id="9" name="Textfeld 8">
            <a:extLst>
              <a:ext uri="{FF2B5EF4-FFF2-40B4-BE49-F238E27FC236}">
                <a16:creationId xmlns:a16="http://schemas.microsoft.com/office/drawing/2014/main" id="{AA15B691-283D-4341-8E52-EBA1542B1340}"/>
              </a:ext>
            </a:extLst>
          </p:cNvPr>
          <p:cNvSpPr txBox="1"/>
          <p:nvPr/>
        </p:nvSpPr>
        <p:spPr>
          <a:xfrm>
            <a:off x="2493818" y="4822230"/>
            <a:ext cx="2629006" cy="504265"/>
          </a:xfrm>
          <a:prstGeom prst="rect">
            <a:avLst/>
          </a:prstGeom>
          <a:noFill/>
        </p:spPr>
        <p:txBody>
          <a:bodyPr wrap="square" rtlCol="0">
            <a:noAutofit/>
          </a:bodyPr>
          <a:lstStyle/>
          <a:p>
            <a:pPr algn="ctr"/>
            <a:r>
              <a:rPr lang="de-DE" sz="2400">
                <a:latin typeface="Times New Roman" panose="02020603050405020304" pitchFamily="18" charset="0"/>
                <a:cs typeface="Times New Roman" panose="02020603050405020304" pitchFamily="18" charset="0"/>
              </a:rPr>
              <a:t>Trade-to-GDP-ratio</a:t>
            </a:r>
            <a:endParaRPr lang="de-DE"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p:txBody>
      </p:sp>
      <p:sp>
        <p:nvSpPr>
          <p:cNvPr id="12" name="Textfeld 11">
            <a:extLst>
              <a:ext uri="{FF2B5EF4-FFF2-40B4-BE49-F238E27FC236}">
                <a16:creationId xmlns:a16="http://schemas.microsoft.com/office/drawing/2014/main" id="{AA15B691-283D-4341-8E52-EBA1542B1340}"/>
              </a:ext>
            </a:extLst>
          </p:cNvPr>
          <p:cNvSpPr txBox="1"/>
          <p:nvPr/>
        </p:nvSpPr>
        <p:spPr>
          <a:xfrm>
            <a:off x="1917536" y="3554806"/>
            <a:ext cx="2228852" cy="504265"/>
          </a:xfrm>
          <a:prstGeom prst="rect">
            <a:avLst/>
          </a:prstGeom>
          <a:noFill/>
        </p:spPr>
        <p:txBody>
          <a:bodyPr wrap="square" rtlCol="0">
            <a:noAutofit/>
          </a:bodyPr>
          <a:lstStyle/>
          <a:p>
            <a:pPr algn="ctr"/>
            <a:r>
              <a:rPr lang="de-DE" sz="2400">
                <a:latin typeface="Times New Roman" panose="02020603050405020304" pitchFamily="18" charset="0"/>
                <a:cs typeface="Times New Roman" panose="02020603050405020304" pitchFamily="18" charset="0"/>
              </a:rPr>
              <a:t>Exchange rates</a:t>
            </a:r>
            <a:endParaRPr lang="de-DE"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US" sz="2400" dirty="0">
              <a:latin typeface="Times New Roman" panose="02020603050405020304" pitchFamily="18" charset="0"/>
              <a:cs typeface="Times New Roman" panose="02020603050405020304" pitchFamily="18" charset="0"/>
            </a:endParaRPr>
          </a:p>
        </p:txBody>
      </p:sp>
      <p:pic>
        <p:nvPicPr>
          <p:cNvPr id="1026" name="Picture 2" descr="https://upload.wikimedia.org/wikipedia/commons/thumb/4/4b/Octagon_2.svg/240px-Octagon_2.sv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71695" y="1538118"/>
            <a:ext cx="3284111" cy="32841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29678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1" name="Rectangle 1"/>
          <p:cNvSpPr>
            <a:spLocks noChangeArrowheads="1"/>
          </p:cNvSpPr>
          <p:nvPr/>
        </p:nvSpPr>
        <p:spPr bwMode="auto">
          <a:xfrm>
            <a:off x="4392613" y="217489"/>
            <a:ext cx="58039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Economic growth and the business cycle</a:t>
            </a:r>
            <a:endParaRPr lang="de-DE" sz="2400" b="1" dirty="0">
              <a:solidFill>
                <a:srgbClr val="000000"/>
              </a:solidFill>
              <a:latin typeface="Sparkasse Rg" pitchFamily="34" charset="0"/>
            </a:endParaRPr>
          </a:p>
        </p:txBody>
      </p:sp>
      <p:cxnSp>
        <p:nvCxnSpPr>
          <p:cNvPr id="3" name="Gerade Verbindung mit Pfeil 2">
            <a:extLst>
              <a:ext uri="{FF2B5EF4-FFF2-40B4-BE49-F238E27FC236}">
                <a16:creationId xmlns:a16="http://schemas.microsoft.com/office/drawing/2014/main" id="{61DA8E8B-7569-4BBF-8169-74EE80988E0E}"/>
              </a:ext>
            </a:extLst>
          </p:cNvPr>
          <p:cNvCxnSpPr>
            <a:cxnSpLocks/>
          </p:cNvCxnSpPr>
          <p:nvPr/>
        </p:nvCxnSpPr>
        <p:spPr>
          <a:xfrm flipV="1">
            <a:off x="434493" y="925550"/>
            <a:ext cx="0" cy="5006899"/>
          </a:xfrm>
          <a:prstGeom prst="straightConnector1">
            <a:avLst/>
          </a:prstGeom>
          <a:ln w="349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Gerade Verbindung mit Pfeil 9">
            <a:extLst>
              <a:ext uri="{FF2B5EF4-FFF2-40B4-BE49-F238E27FC236}">
                <a16:creationId xmlns:a16="http://schemas.microsoft.com/office/drawing/2014/main" id="{8432A3A4-D5A9-41BA-AAA9-D68D7B43D629}"/>
              </a:ext>
            </a:extLst>
          </p:cNvPr>
          <p:cNvCxnSpPr>
            <a:cxnSpLocks/>
          </p:cNvCxnSpPr>
          <p:nvPr/>
        </p:nvCxnSpPr>
        <p:spPr>
          <a:xfrm flipV="1">
            <a:off x="111109" y="5538237"/>
            <a:ext cx="8445062" cy="11356"/>
          </a:xfrm>
          <a:prstGeom prst="straightConnector1">
            <a:avLst/>
          </a:prstGeom>
          <a:ln w="349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Freihandform: Form 8">
            <a:extLst>
              <a:ext uri="{FF2B5EF4-FFF2-40B4-BE49-F238E27FC236}">
                <a16:creationId xmlns:a16="http://schemas.microsoft.com/office/drawing/2014/main" id="{2161B6EE-D55A-468C-9B6A-7CC28FB05C23}"/>
              </a:ext>
            </a:extLst>
          </p:cNvPr>
          <p:cNvSpPr/>
          <p:nvPr/>
        </p:nvSpPr>
        <p:spPr>
          <a:xfrm>
            <a:off x="879103" y="2241755"/>
            <a:ext cx="7846142" cy="2713703"/>
          </a:xfrm>
          <a:custGeom>
            <a:avLst/>
            <a:gdLst>
              <a:gd name="connsiteX0" fmla="*/ 0 w 7226709"/>
              <a:gd name="connsiteY0" fmla="*/ 2713703 h 2713703"/>
              <a:gd name="connsiteX1" fmla="*/ 4306529 w 7226709"/>
              <a:gd name="connsiteY1" fmla="*/ 1253613 h 2713703"/>
              <a:gd name="connsiteX2" fmla="*/ 7226709 w 7226709"/>
              <a:gd name="connsiteY2" fmla="*/ 0 h 2713703"/>
            </a:gdLst>
            <a:ahLst/>
            <a:cxnLst>
              <a:cxn ang="0">
                <a:pos x="connsiteX0" y="connsiteY0"/>
              </a:cxn>
              <a:cxn ang="0">
                <a:pos x="connsiteX1" y="connsiteY1"/>
              </a:cxn>
              <a:cxn ang="0">
                <a:pos x="connsiteX2" y="connsiteY2"/>
              </a:cxn>
            </a:cxnLst>
            <a:rect l="l" t="t" r="r" b="b"/>
            <a:pathLst>
              <a:path w="7226709" h="2713703">
                <a:moveTo>
                  <a:pt x="0" y="2713703"/>
                </a:moveTo>
                <a:cubicBezTo>
                  <a:pt x="1551039" y="2209800"/>
                  <a:pt x="3102078" y="1705897"/>
                  <a:pt x="4306529" y="1253613"/>
                </a:cubicBezTo>
                <a:cubicBezTo>
                  <a:pt x="5510981" y="801329"/>
                  <a:pt x="6368845" y="400664"/>
                  <a:pt x="7226709"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Freihandform: Form 10">
            <a:extLst>
              <a:ext uri="{FF2B5EF4-FFF2-40B4-BE49-F238E27FC236}">
                <a16:creationId xmlns:a16="http://schemas.microsoft.com/office/drawing/2014/main" id="{2CC28C69-9060-44ED-80BF-107CA28A9A31}"/>
              </a:ext>
            </a:extLst>
          </p:cNvPr>
          <p:cNvSpPr/>
          <p:nvPr/>
        </p:nvSpPr>
        <p:spPr>
          <a:xfrm>
            <a:off x="1000893" y="1917290"/>
            <a:ext cx="7399887" cy="3465870"/>
          </a:xfrm>
          <a:custGeom>
            <a:avLst/>
            <a:gdLst>
              <a:gd name="connsiteX0" fmla="*/ 0 w 7182464"/>
              <a:gd name="connsiteY0" fmla="*/ 2905433 h 2905433"/>
              <a:gd name="connsiteX1" fmla="*/ 1371600 w 7182464"/>
              <a:gd name="connsiteY1" fmla="*/ 1032387 h 2905433"/>
              <a:gd name="connsiteX2" fmla="*/ 3775587 w 7182464"/>
              <a:gd name="connsiteY2" fmla="*/ 1666568 h 2905433"/>
              <a:gd name="connsiteX3" fmla="*/ 6002593 w 7182464"/>
              <a:gd name="connsiteY3" fmla="*/ 2020529 h 2905433"/>
              <a:gd name="connsiteX4" fmla="*/ 7182464 w 7182464"/>
              <a:gd name="connsiteY4" fmla="*/ 0 h 2905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82464" h="2905433">
                <a:moveTo>
                  <a:pt x="0" y="2905433"/>
                </a:moveTo>
                <a:cubicBezTo>
                  <a:pt x="371168" y="2072148"/>
                  <a:pt x="742336" y="1238864"/>
                  <a:pt x="1371600" y="1032387"/>
                </a:cubicBezTo>
                <a:cubicBezTo>
                  <a:pt x="2000864" y="825910"/>
                  <a:pt x="3003755" y="1501878"/>
                  <a:pt x="3775587" y="1666568"/>
                </a:cubicBezTo>
                <a:cubicBezTo>
                  <a:pt x="4547419" y="1831258"/>
                  <a:pt x="5434780" y="2298290"/>
                  <a:pt x="6002593" y="2020529"/>
                </a:cubicBezTo>
                <a:cubicBezTo>
                  <a:pt x="6570406" y="1742768"/>
                  <a:pt x="6876435" y="871384"/>
                  <a:pt x="7182464"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Textfeld 12">
            <a:extLst>
              <a:ext uri="{FF2B5EF4-FFF2-40B4-BE49-F238E27FC236}">
                <a16:creationId xmlns:a16="http://schemas.microsoft.com/office/drawing/2014/main" id="{F1707DED-0474-4FC4-BF00-F43A34275868}"/>
              </a:ext>
            </a:extLst>
          </p:cNvPr>
          <p:cNvSpPr txBox="1"/>
          <p:nvPr/>
        </p:nvSpPr>
        <p:spPr>
          <a:xfrm>
            <a:off x="7981684" y="5652564"/>
            <a:ext cx="729687" cy="461665"/>
          </a:xfrm>
          <a:prstGeom prst="rect">
            <a:avLst/>
          </a:prstGeom>
          <a:noFill/>
        </p:spPr>
        <p:txBody>
          <a:bodyPr wrap="none" rtlCol="0">
            <a:spAutoFit/>
          </a:bodyPr>
          <a:lstStyle/>
          <a:p>
            <a:r>
              <a:rPr lang="de-DE" sz="2400"/>
              <a:t>time</a:t>
            </a:r>
            <a:endParaRPr lang="de-DE" sz="2400" dirty="0"/>
          </a:p>
        </p:txBody>
      </p:sp>
      <p:sp>
        <p:nvSpPr>
          <p:cNvPr id="17" name="Textfeld 16">
            <a:extLst>
              <a:ext uri="{FF2B5EF4-FFF2-40B4-BE49-F238E27FC236}">
                <a16:creationId xmlns:a16="http://schemas.microsoft.com/office/drawing/2014/main" id="{F55D6EEB-5F70-4415-B7FF-47C8B53E7681}"/>
              </a:ext>
            </a:extLst>
          </p:cNvPr>
          <p:cNvSpPr txBox="1"/>
          <p:nvPr/>
        </p:nvSpPr>
        <p:spPr>
          <a:xfrm rot="16200000">
            <a:off x="-464681" y="1537775"/>
            <a:ext cx="1441420" cy="461665"/>
          </a:xfrm>
          <a:prstGeom prst="rect">
            <a:avLst/>
          </a:prstGeom>
          <a:noFill/>
        </p:spPr>
        <p:txBody>
          <a:bodyPr wrap="none" rtlCol="0">
            <a:spAutoFit/>
          </a:bodyPr>
          <a:lstStyle/>
          <a:p>
            <a:r>
              <a:rPr lang="de-DE" sz="2400"/>
              <a:t>Real GDP</a:t>
            </a:r>
            <a:endParaRPr lang="de-DE" sz="2400" dirty="0"/>
          </a:p>
        </p:txBody>
      </p:sp>
      <p:sp>
        <p:nvSpPr>
          <p:cNvPr id="14" name="Textfeld 13">
            <a:extLst>
              <a:ext uri="{FF2B5EF4-FFF2-40B4-BE49-F238E27FC236}">
                <a16:creationId xmlns:a16="http://schemas.microsoft.com/office/drawing/2014/main" id="{F7F25198-4E91-470D-8F85-D4ABA4DDFBE3}"/>
              </a:ext>
            </a:extLst>
          </p:cNvPr>
          <p:cNvSpPr txBox="1"/>
          <p:nvPr/>
        </p:nvSpPr>
        <p:spPr>
          <a:xfrm>
            <a:off x="467478" y="5734370"/>
            <a:ext cx="1159292" cy="369332"/>
          </a:xfrm>
          <a:prstGeom prst="rect">
            <a:avLst/>
          </a:prstGeom>
          <a:noFill/>
        </p:spPr>
        <p:txBody>
          <a:bodyPr wrap="none" rtlCol="0">
            <a:spAutoFit/>
          </a:bodyPr>
          <a:lstStyle/>
          <a:p>
            <a:r>
              <a:rPr lang="de-DE"/>
              <a:t>Expansion</a:t>
            </a:r>
            <a:endParaRPr lang="de-DE" dirty="0"/>
          </a:p>
        </p:txBody>
      </p:sp>
      <p:sp>
        <p:nvSpPr>
          <p:cNvPr id="19" name="Textfeld 18">
            <a:extLst>
              <a:ext uri="{FF2B5EF4-FFF2-40B4-BE49-F238E27FC236}">
                <a16:creationId xmlns:a16="http://schemas.microsoft.com/office/drawing/2014/main" id="{9725D671-3D82-4E24-9826-38544209292F}"/>
              </a:ext>
            </a:extLst>
          </p:cNvPr>
          <p:cNvSpPr txBox="1"/>
          <p:nvPr/>
        </p:nvSpPr>
        <p:spPr>
          <a:xfrm>
            <a:off x="2255670" y="5714822"/>
            <a:ext cx="633507" cy="369332"/>
          </a:xfrm>
          <a:prstGeom prst="rect">
            <a:avLst/>
          </a:prstGeom>
          <a:noFill/>
        </p:spPr>
        <p:txBody>
          <a:bodyPr wrap="none" rtlCol="0">
            <a:spAutoFit/>
          </a:bodyPr>
          <a:lstStyle/>
          <a:p>
            <a:pPr algn="ctr"/>
            <a:r>
              <a:rPr lang="de-DE"/>
              <a:t>Peak</a:t>
            </a:r>
            <a:endParaRPr lang="de-DE" dirty="0"/>
          </a:p>
        </p:txBody>
      </p:sp>
      <p:sp>
        <p:nvSpPr>
          <p:cNvPr id="20" name="Textfeld 19">
            <a:extLst>
              <a:ext uri="{FF2B5EF4-FFF2-40B4-BE49-F238E27FC236}">
                <a16:creationId xmlns:a16="http://schemas.microsoft.com/office/drawing/2014/main" id="{5B5B26A3-A445-4C30-9AA3-6C8429BA1BAC}"/>
              </a:ext>
            </a:extLst>
          </p:cNvPr>
          <p:cNvSpPr txBox="1"/>
          <p:nvPr/>
        </p:nvSpPr>
        <p:spPr>
          <a:xfrm>
            <a:off x="3666581" y="5722595"/>
            <a:ext cx="1120820" cy="369332"/>
          </a:xfrm>
          <a:prstGeom prst="rect">
            <a:avLst/>
          </a:prstGeom>
          <a:noFill/>
        </p:spPr>
        <p:txBody>
          <a:bodyPr wrap="none" rtlCol="0">
            <a:spAutoFit/>
          </a:bodyPr>
          <a:lstStyle/>
          <a:p>
            <a:pPr algn="ctr"/>
            <a:r>
              <a:rPr lang="de-DE"/>
              <a:t>Recession</a:t>
            </a:r>
            <a:endParaRPr lang="de-DE" dirty="0"/>
          </a:p>
        </p:txBody>
      </p:sp>
      <p:sp>
        <p:nvSpPr>
          <p:cNvPr id="21" name="Textfeld 20">
            <a:extLst>
              <a:ext uri="{FF2B5EF4-FFF2-40B4-BE49-F238E27FC236}">
                <a16:creationId xmlns:a16="http://schemas.microsoft.com/office/drawing/2014/main" id="{3965B6B7-71B8-4109-8D6F-09360A1691CC}"/>
              </a:ext>
            </a:extLst>
          </p:cNvPr>
          <p:cNvSpPr txBox="1"/>
          <p:nvPr/>
        </p:nvSpPr>
        <p:spPr>
          <a:xfrm>
            <a:off x="6116476" y="5744897"/>
            <a:ext cx="856196" cy="369332"/>
          </a:xfrm>
          <a:prstGeom prst="rect">
            <a:avLst/>
          </a:prstGeom>
          <a:noFill/>
        </p:spPr>
        <p:txBody>
          <a:bodyPr wrap="none" rtlCol="0">
            <a:spAutoFit/>
          </a:bodyPr>
          <a:lstStyle/>
          <a:p>
            <a:pPr algn="ctr"/>
            <a:r>
              <a:rPr lang="de-DE"/>
              <a:t>Trough</a:t>
            </a:r>
            <a:endParaRPr lang="de-DE" dirty="0"/>
          </a:p>
        </p:txBody>
      </p:sp>
      <p:cxnSp>
        <p:nvCxnSpPr>
          <p:cNvPr id="16" name="Gerader Verbinder 15">
            <a:extLst>
              <a:ext uri="{FF2B5EF4-FFF2-40B4-BE49-F238E27FC236}">
                <a16:creationId xmlns:a16="http://schemas.microsoft.com/office/drawing/2014/main" id="{13AB4FBE-CF02-4621-BB04-F7FC71350BA7}"/>
              </a:ext>
            </a:extLst>
          </p:cNvPr>
          <p:cNvCxnSpPr>
            <a:cxnSpLocks/>
          </p:cNvCxnSpPr>
          <p:nvPr/>
        </p:nvCxnSpPr>
        <p:spPr>
          <a:xfrm>
            <a:off x="1852496" y="2846439"/>
            <a:ext cx="0" cy="3357622"/>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8" name="Gerader Verbinder 27">
            <a:extLst>
              <a:ext uri="{FF2B5EF4-FFF2-40B4-BE49-F238E27FC236}">
                <a16:creationId xmlns:a16="http://schemas.microsoft.com/office/drawing/2014/main" id="{576DF315-D762-4A42-8766-7C4E3E8305BA}"/>
              </a:ext>
            </a:extLst>
          </p:cNvPr>
          <p:cNvCxnSpPr>
            <a:cxnSpLocks/>
          </p:cNvCxnSpPr>
          <p:nvPr/>
        </p:nvCxnSpPr>
        <p:spPr>
          <a:xfrm>
            <a:off x="3273257" y="2807115"/>
            <a:ext cx="0" cy="3357622"/>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9" name="Gerader Verbinder 28">
            <a:extLst>
              <a:ext uri="{FF2B5EF4-FFF2-40B4-BE49-F238E27FC236}">
                <a16:creationId xmlns:a16="http://schemas.microsoft.com/office/drawing/2014/main" id="{151BE2C0-A385-4932-85E0-F67525950819}"/>
              </a:ext>
            </a:extLst>
          </p:cNvPr>
          <p:cNvCxnSpPr>
            <a:cxnSpLocks/>
          </p:cNvCxnSpPr>
          <p:nvPr/>
        </p:nvCxnSpPr>
        <p:spPr>
          <a:xfrm>
            <a:off x="5446187" y="2723542"/>
            <a:ext cx="0" cy="3357622"/>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0" name="Gerader Verbinder 29">
            <a:extLst>
              <a:ext uri="{FF2B5EF4-FFF2-40B4-BE49-F238E27FC236}">
                <a16:creationId xmlns:a16="http://schemas.microsoft.com/office/drawing/2014/main" id="{F2C0F40F-E512-4C2D-88B5-930113BC0353}"/>
              </a:ext>
            </a:extLst>
          </p:cNvPr>
          <p:cNvCxnSpPr>
            <a:cxnSpLocks/>
          </p:cNvCxnSpPr>
          <p:nvPr/>
        </p:nvCxnSpPr>
        <p:spPr>
          <a:xfrm>
            <a:off x="7692858" y="2610471"/>
            <a:ext cx="0" cy="3357622"/>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3" name="Rechteck 22">
            <a:extLst>
              <a:ext uri="{FF2B5EF4-FFF2-40B4-BE49-F238E27FC236}">
                <a16:creationId xmlns:a16="http://schemas.microsoft.com/office/drawing/2014/main" id="{74317FCB-5FE9-4493-BE06-2DC59BD9DBC1}"/>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2" name="Text Box 3">
            <a:extLst>
              <a:ext uri="{FF2B5EF4-FFF2-40B4-BE49-F238E27FC236}">
                <a16:creationId xmlns:a16="http://schemas.microsoft.com/office/drawing/2014/main" id="{1CFF4FBE-C836-786D-D081-03D0B2586B62}"/>
              </a:ext>
            </a:extLst>
          </p:cNvPr>
          <p:cNvSpPr txBox="1">
            <a:spLocks noChangeArrowheads="1"/>
          </p:cNvSpPr>
          <p:nvPr/>
        </p:nvSpPr>
        <p:spPr bwMode="auto">
          <a:xfrm>
            <a:off x="810245" y="662539"/>
            <a:ext cx="10388082" cy="8578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5000" rIns="90000" bIns="45000"/>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r>
              <a:rPr lang="de-DE" sz="2400">
                <a:solidFill>
                  <a:srgbClr val="000000"/>
                </a:solidFill>
              </a:rPr>
              <a:t>The business cycle is measured by the fluctuations of real GDP in time around some long time trend.</a:t>
            </a:r>
            <a:endParaRPr lang="de-DE" sz="2400" dirty="0">
              <a:solidFill>
                <a:srgbClr val="000000"/>
              </a:solidFill>
            </a:endParaRPr>
          </a:p>
        </p:txBody>
      </p:sp>
      <p:sp>
        <p:nvSpPr>
          <p:cNvPr id="4" name="Text Box 3">
            <a:extLst>
              <a:ext uri="{FF2B5EF4-FFF2-40B4-BE49-F238E27FC236}">
                <a16:creationId xmlns:a16="http://schemas.microsoft.com/office/drawing/2014/main" id="{7CDD68D3-A2A8-EF42-AF7A-BCB4B331B588}"/>
              </a:ext>
            </a:extLst>
          </p:cNvPr>
          <p:cNvSpPr txBox="1">
            <a:spLocks noChangeArrowheads="1"/>
          </p:cNvSpPr>
          <p:nvPr/>
        </p:nvSpPr>
        <p:spPr bwMode="auto">
          <a:xfrm>
            <a:off x="8363451" y="2470413"/>
            <a:ext cx="4068035" cy="6211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5000" rIns="90000" bIns="45000"/>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r>
              <a:rPr lang="de-DE" sz="1800">
                <a:solidFill>
                  <a:srgbClr val="000000"/>
                </a:solidFill>
              </a:rPr>
              <a:t>Be careful: This is no linar line for constant growth</a:t>
            </a:r>
            <a:endParaRPr lang="de-DE" sz="1800" dirty="0">
              <a:solidFill>
                <a:srgbClr val="000000"/>
              </a:solidFill>
            </a:endParaRPr>
          </a:p>
        </p:txBody>
      </p:sp>
    </p:spTree>
    <p:extLst>
      <p:ext uri="{BB962C8B-B14F-4D97-AF65-F5344CB8AC3E}">
        <p14:creationId xmlns:p14="http://schemas.microsoft.com/office/powerpoint/2010/main" val="3197723474"/>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9" name="Rectangle 1"/>
          <p:cNvSpPr>
            <a:spLocks noChangeArrowheads="1"/>
          </p:cNvSpPr>
          <p:nvPr/>
        </p:nvSpPr>
        <p:spPr bwMode="auto">
          <a:xfrm>
            <a:off x="3204446" y="215752"/>
            <a:ext cx="6992067"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Potential Output</a:t>
            </a:r>
            <a:endParaRPr lang="de-DE" sz="2400" b="1" dirty="0">
              <a:solidFill>
                <a:srgbClr val="000000"/>
              </a:solidFill>
              <a:latin typeface="Sparkasse Rg" pitchFamily="34" charset="0"/>
            </a:endParaRPr>
          </a:p>
        </p:txBody>
      </p:sp>
      <p:sp>
        <p:nvSpPr>
          <p:cNvPr id="116740" name="Text Box 2"/>
          <p:cNvSpPr txBox="1">
            <a:spLocks noChangeArrowheads="1"/>
          </p:cNvSpPr>
          <p:nvPr/>
        </p:nvSpPr>
        <p:spPr bwMode="auto">
          <a:xfrm>
            <a:off x="249408" y="719925"/>
            <a:ext cx="7251909" cy="5543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5000" rIns="90000" bIns="45000"/>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r>
              <a:rPr lang="de-DE" sz="2000">
                <a:solidFill>
                  <a:srgbClr val="000000"/>
                </a:solidFill>
              </a:rPr>
              <a:t>In general, we want to limit the fluctuations within the business cycle.</a:t>
            </a:r>
            <a:endParaRPr lang="de-DE" sz="2000" dirty="0">
              <a:solidFill>
                <a:srgbClr val="000000"/>
              </a:solidFill>
            </a:endParaRPr>
          </a:p>
          <a:p>
            <a:pPr eaLnBrk="1" hangingPunct="1"/>
            <a:endParaRPr lang="de-DE" sz="2000" dirty="0">
              <a:solidFill>
                <a:srgbClr val="000000"/>
              </a:solidFill>
            </a:endParaRPr>
          </a:p>
          <a:p>
            <a:pPr eaLnBrk="1" hangingPunct="1"/>
            <a:r>
              <a:rPr lang="de-DE" sz="2000">
                <a:solidFill>
                  <a:srgbClr val="000000"/>
                </a:solidFill>
              </a:rPr>
              <a:t>In order to have a reference for the fluctuations, the concept of </a:t>
            </a:r>
            <a:r>
              <a:rPr lang="de-DE" sz="2000" b="1">
                <a:solidFill>
                  <a:srgbClr val="000000"/>
                </a:solidFill>
              </a:rPr>
              <a:t>potential output</a:t>
            </a:r>
            <a:r>
              <a:rPr lang="de-DE" sz="2000">
                <a:solidFill>
                  <a:srgbClr val="000000"/>
                </a:solidFill>
              </a:rPr>
              <a:t> is developed:</a:t>
            </a:r>
          </a:p>
          <a:p>
            <a:pPr eaLnBrk="1" hangingPunct="1"/>
            <a:endParaRPr lang="de-DE" sz="2000">
              <a:solidFill>
                <a:srgbClr val="000000"/>
              </a:solidFill>
            </a:endParaRPr>
          </a:p>
          <a:p>
            <a:pPr eaLnBrk="1" hangingPunct="1"/>
            <a:r>
              <a:rPr lang="en-US" sz="2000" b="1">
                <a:solidFill>
                  <a:srgbClr val="000000"/>
                </a:solidFill>
              </a:rPr>
              <a:t>Potential output is the maximum amount an economy can produce over the long run (production at full capacity)</a:t>
            </a:r>
            <a:r>
              <a:rPr lang="de-DE" sz="2000" b="1">
                <a:solidFill>
                  <a:srgbClr val="000000"/>
                </a:solidFill>
              </a:rPr>
              <a:t>.</a:t>
            </a:r>
            <a:endParaRPr lang="de-DE" sz="2000" b="1" dirty="0">
              <a:solidFill>
                <a:srgbClr val="000000"/>
              </a:solidFill>
            </a:endParaRPr>
          </a:p>
          <a:p>
            <a:pPr eaLnBrk="1" hangingPunct="1"/>
            <a:endParaRPr lang="de-DE" sz="2000" b="1" dirty="0">
              <a:solidFill>
                <a:srgbClr val="000000"/>
              </a:solidFill>
            </a:endParaRPr>
          </a:p>
          <a:p>
            <a:pPr eaLnBrk="1" hangingPunct="1"/>
            <a:r>
              <a:rPr lang="de-DE" sz="2000">
                <a:solidFill>
                  <a:srgbClr val="000000"/>
                </a:solidFill>
              </a:rPr>
              <a:t>In the long run it should be the economic aime to increase potential output, since the pure development of real GDP can be below or above the production possibilities of an economy.</a:t>
            </a:r>
          </a:p>
          <a:p>
            <a:pPr eaLnBrk="1" hangingPunct="1"/>
            <a:endParaRPr lang="de-DE" sz="2000" dirty="0">
              <a:solidFill>
                <a:srgbClr val="000000"/>
              </a:solidFill>
            </a:endParaRPr>
          </a:p>
          <a:p>
            <a:pPr eaLnBrk="1" hangingPunct="1"/>
            <a:r>
              <a:rPr lang="de-DE" sz="2000" b="1" u="sng">
                <a:solidFill>
                  <a:srgbClr val="000000"/>
                </a:solidFill>
              </a:rPr>
              <a:t>But:</a:t>
            </a:r>
            <a:r>
              <a:rPr lang="de-DE" sz="2000">
                <a:solidFill>
                  <a:srgbClr val="000000"/>
                </a:solidFill>
              </a:rPr>
              <a:t> Potential output is only a theoretical concept.  Therefore the true value of potential out is difficult to estimate.</a:t>
            </a:r>
            <a:endParaRPr lang="de-DE" sz="2000" dirty="0">
              <a:solidFill>
                <a:srgbClr val="000000"/>
              </a:solidFill>
            </a:endParaRPr>
          </a:p>
          <a:p>
            <a:pPr eaLnBrk="1" hangingPunct="1"/>
            <a:endParaRPr lang="de-DE" sz="2400" dirty="0">
              <a:solidFill>
                <a:srgbClr val="000000"/>
              </a:solidFill>
            </a:endParaRPr>
          </a:p>
        </p:txBody>
      </p:sp>
      <p:sp>
        <p:nvSpPr>
          <p:cNvPr id="7" name="Rechteck 6">
            <a:extLst>
              <a:ext uri="{FF2B5EF4-FFF2-40B4-BE49-F238E27FC236}">
                <a16:creationId xmlns:a16="http://schemas.microsoft.com/office/drawing/2014/main" id="{5BFD2CB6-D379-4260-AA5D-1706D201582C}"/>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390464564"/>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1" name="Rectangle 1"/>
          <p:cNvSpPr>
            <a:spLocks noChangeArrowheads="1"/>
          </p:cNvSpPr>
          <p:nvPr/>
        </p:nvSpPr>
        <p:spPr bwMode="auto">
          <a:xfrm>
            <a:off x="4566558" y="123866"/>
            <a:ext cx="3020786"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Further definitions</a:t>
            </a:r>
            <a:endParaRPr lang="de-DE" sz="2400" b="1" dirty="0">
              <a:solidFill>
                <a:srgbClr val="000000"/>
              </a:solidFill>
              <a:latin typeface="Sparkasse Rg" pitchFamily="34" charset="0"/>
            </a:endParaRPr>
          </a:p>
        </p:txBody>
      </p:sp>
      <p:sp>
        <p:nvSpPr>
          <p:cNvPr id="11" name="Textfeld 10"/>
          <p:cNvSpPr txBox="1"/>
          <p:nvPr/>
        </p:nvSpPr>
        <p:spPr>
          <a:xfrm>
            <a:off x="345043" y="584684"/>
            <a:ext cx="8344562" cy="5688632"/>
          </a:xfrm>
          <a:prstGeom prst="rect">
            <a:avLst/>
          </a:prstGeom>
          <a:noFill/>
        </p:spPr>
        <p:txBody>
          <a:bodyPr wrap="square" rtlCol="0">
            <a:noAutofit/>
          </a:bodyPr>
          <a:lstStyle/>
          <a:p>
            <a:r>
              <a:rPr lang="en-US" sz="2400" b="1" dirty="0"/>
              <a:t>Potential output is the maximum amount of goods and services an economy can turn out when it is most efficient—that is, at full capacity. Often, potential output is referred to as the production capacity of the economy.­ </a:t>
            </a:r>
            <a:r>
              <a:rPr lang="en-US" sz="2400" dirty="0"/>
              <a:t>(IMF Definition)</a:t>
            </a:r>
          </a:p>
          <a:p>
            <a:endParaRPr lang="en-US" sz="2400" dirty="0"/>
          </a:p>
          <a:p>
            <a:endParaRPr lang="en-US" sz="2400" dirty="0"/>
          </a:p>
          <a:p>
            <a:pPr algn="ctr"/>
            <a:r>
              <a:rPr lang="en-US" sz="3200" u="sng" dirty="0"/>
              <a:t>But:</a:t>
            </a:r>
          </a:p>
          <a:p>
            <a:r>
              <a:rPr lang="en-US" sz="2400" dirty="0"/>
              <a:t>“…it must be noted that potential output cannot be observed directly, but has to be inferred from existing data using statistical and econometric methods. There is considerable uncertainty in the measurement of potential output, which translates across to the derived indicators.” (ECB, 2011)</a:t>
            </a:r>
            <a:endParaRPr lang="de-DE" sz="2400" dirty="0"/>
          </a:p>
        </p:txBody>
      </p:sp>
      <p:sp>
        <p:nvSpPr>
          <p:cNvPr id="4" name="Rechteck 3">
            <a:extLst>
              <a:ext uri="{FF2B5EF4-FFF2-40B4-BE49-F238E27FC236}">
                <a16:creationId xmlns:a16="http://schemas.microsoft.com/office/drawing/2014/main" id="{D56FD7E3-C0D4-4AF9-9B5C-DA1B852AFD3D}"/>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027269478"/>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1" name="Rectangle 2"/>
          <p:cNvSpPr>
            <a:spLocks noChangeArrowheads="1"/>
          </p:cNvSpPr>
          <p:nvPr/>
        </p:nvSpPr>
        <p:spPr bwMode="auto">
          <a:xfrm>
            <a:off x="223398" y="184666"/>
            <a:ext cx="11900863"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Simple calculation of average growth with quaterly data for Germany</a:t>
            </a:r>
            <a:endParaRPr lang="de-DE" sz="2400" b="1" dirty="0">
              <a:solidFill>
                <a:srgbClr val="000000"/>
              </a:solidFill>
              <a:latin typeface="Sparkasse Rg" pitchFamily="34" charset="0"/>
            </a:endParaRPr>
          </a:p>
        </p:txBody>
      </p:sp>
      <p:sp>
        <p:nvSpPr>
          <p:cNvPr id="2" name="Text Box 2">
            <a:extLst>
              <a:ext uri="{FF2B5EF4-FFF2-40B4-BE49-F238E27FC236}">
                <a16:creationId xmlns:a16="http://schemas.microsoft.com/office/drawing/2014/main" id="{10535568-25BA-1491-4D98-AAD7D78E22D9}"/>
              </a:ext>
            </a:extLst>
          </p:cNvPr>
          <p:cNvSpPr txBox="1">
            <a:spLocks noChangeArrowheads="1"/>
          </p:cNvSpPr>
          <p:nvPr/>
        </p:nvSpPr>
        <p:spPr bwMode="auto">
          <a:xfrm>
            <a:off x="158796" y="798898"/>
            <a:ext cx="5521914"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5000" rIns="90000" bIns="45000"/>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r>
              <a:rPr lang="de-DE" sz="1400" dirty="0" err="1">
                <a:solidFill>
                  <a:srgbClr val="000000"/>
                </a:solidFill>
              </a:rPr>
              <a:t>Calculate</a:t>
            </a:r>
            <a:r>
              <a:rPr lang="de-DE" sz="1400" dirty="0">
                <a:solidFill>
                  <a:srgbClr val="000000"/>
                </a:solidFill>
              </a:rPr>
              <a:t> </a:t>
            </a:r>
            <a:r>
              <a:rPr lang="de-DE" sz="1400" dirty="0" err="1">
                <a:solidFill>
                  <a:srgbClr val="000000"/>
                </a:solidFill>
              </a:rPr>
              <a:t>the</a:t>
            </a:r>
            <a:r>
              <a:rPr lang="de-DE" sz="1400" dirty="0">
                <a:solidFill>
                  <a:srgbClr val="000000"/>
                </a:solidFill>
              </a:rPr>
              <a:t> </a:t>
            </a:r>
            <a:r>
              <a:rPr lang="de-DE" sz="1400" dirty="0" err="1">
                <a:solidFill>
                  <a:srgbClr val="000000"/>
                </a:solidFill>
              </a:rPr>
              <a:t>yearly</a:t>
            </a:r>
            <a:r>
              <a:rPr lang="de-DE" sz="1400" dirty="0">
                <a:solidFill>
                  <a:srgbClr val="000000"/>
                </a:solidFill>
              </a:rPr>
              <a:t> </a:t>
            </a:r>
            <a:r>
              <a:rPr lang="de-DE" sz="1400" dirty="0" err="1">
                <a:solidFill>
                  <a:srgbClr val="000000"/>
                </a:solidFill>
              </a:rPr>
              <a:t>average</a:t>
            </a:r>
            <a:r>
              <a:rPr lang="de-DE" sz="1400" dirty="0">
                <a:solidFill>
                  <a:srgbClr val="000000"/>
                </a:solidFill>
              </a:rPr>
              <a:t> </a:t>
            </a:r>
            <a:r>
              <a:rPr lang="de-DE" sz="1400" dirty="0" err="1">
                <a:solidFill>
                  <a:srgbClr val="000000"/>
                </a:solidFill>
              </a:rPr>
              <a:t>growth</a:t>
            </a:r>
            <a:r>
              <a:rPr lang="de-DE" sz="1400" dirty="0">
                <a:solidFill>
                  <a:srgbClr val="000000"/>
                </a:solidFill>
              </a:rPr>
              <a:t> </a:t>
            </a:r>
            <a:r>
              <a:rPr lang="de-DE" sz="1400" dirty="0" err="1">
                <a:solidFill>
                  <a:srgbClr val="000000"/>
                </a:solidFill>
              </a:rPr>
              <a:t>rates</a:t>
            </a:r>
            <a:r>
              <a:rPr lang="de-DE" sz="1400" dirty="0">
                <a:solidFill>
                  <a:srgbClr val="000000"/>
                </a:solidFill>
              </a:rPr>
              <a:t> </a:t>
            </a:r>
            <a:r>
              <a:rPr lang="de-DE" sz="1400" dirty="0" err="1">
                <a:solidFill>
                  <a:srgbClr val="000000"/>
                </a:solidFill>
              </a:rPr>
              <a:t>for</a:t>
            </a:r>
            <a:r>
              <a:rPr lang="de-DE" sz="1400" dirty="0">
                <a:solidFill>
                  <a:srgbClr val="000000"/>
                </a:solidFill>
              </a:rPr>
              <a:t> different </a:t>
            </a:r>
            <a:r>
              <a:rPr lang="de-DE" sz="1400" dirty="0" err="1">
                <a:solidFill>
                  <a:srgbClr val="000000"/>
                </a:solidFill>
              </a:rPr>
              <a:t>significant</a:t>
            </a:r>
            <a:r>
              <a:rPr lang="de-DE" sz="1400" dirty="0">
                <a:solidFill>
                  <a:srgbClr val="000000"/>
                </a:solidFill>
              </a:rPr>
              <a:t> </a:t>
            </a:r>
            <a:r>
              <a:rPr lang="de-DE" sz="1400" dirty="0" err="1">
                <a:solidFill>
                  <a:srgbClr val="000000"/>
                </a:solidFill>
              </a:rPr>
              <a:t>periods</a:t>
            </a:r>
            <a:endParaRPr lang="de-DE" sz="1400" b="1" dirty="0">
              <a:solidFill>
                <a:srgbClr val="000000"/>
              </a:solidFill>
            </a:endParaRPr>
          </a:p>
        </p:txBody>
      </p:sp>
      <p:sp>
        <p:nvSpPr>
          <p:cNvPr id="9" name="Rechteck 8">
            <a:extLst>
              <a:ext uri="{FF2B5EF4-FFF2-40B4-BE49-F238E27FC236}">
                <a16:creationId xmlns:a16="http://schemas.microsoft.com/office/drawing/2014/main" id="{A2C06ACA-E29E-45FF-958B-45624AA310E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282486963"/>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6684579" y="130629"/>
            <a:ext cx="5507421" cy="402771"/>
          </a:xfrm>
          <a:prstGeom prst="rect">
            <a:avLst/>
          </a:prstGeom>
          <a:noFill/>
          <a:ln>
            <a:noFill/>
          </a:ln>
        </p:spPr>
        <p:txBody>
          <a:bodyPr lIns="81646" tIns="40823" rIns="81646" bIns="40823" anchor="ctr" anchorCtr="1"/>
          <a:lstStyle/>
          <a:p>
            <a:r>
              <a:rPr lang="en-US" sz="2200" b="1"/>
              <a:t>Macroeconomic parameters</a:t>
            </a:r>
            <a:endParaRPr lang="en-US" sz="2200" b="1" dirty="0"/>
          </a:p>
        </p:txBody>
      </p:sp>
      <p:sp>
        <p:nvSpPr>
          <p:cNvPr id="13" name="Textfeld 12"/>
          <p:cNvSpPr txBox="1"/>
          <p:nvPr/>
        </p:nvSpPr>
        <p:spPr>
          <a:xfrm>
            <a:off x="200902" y="324392"/>
            <a:ext cx="904415" cy="343620"/>
          </a:xfrm>
          <a:prstGeom prst="rect">
            <a:avLst/>
          </a:prstGeom>
          <a:noFill/>
        </p:spPr>
        <p:txBody>
          <a:bodyPr wrap="none" rtlCol="0">
            <a:spAutoFit/>
          </a:bodyPr>
          <a:lstStyle/>
          <a:p>
            <a:r>
              <a:rPr lang="de-DE" sz="1633"/>
              <a:t>Inflation</a:t>
            </a:r>
            <a:endParaRPr lang="de-DE" sz="1633" dirty="0"/>
          </a:p>
        </p:txBody>
      </p:sp>
      <p:sp>
        <p:nvSpPr>
          <p:cNvPr id="9" name="Rechteck 8"/>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10" name="Rechteck 9"/>
          <p:cNvSpPr/>
          <p:nvPr/>
        </p:nvSpPr>
        <p:spPr>
          <a:xfrm>
            <a:off x="0" y="0"/>
            <a:ext cx="12192001" cy="6858000"/>
          </a:xfrm>
          <a:prstGeom prst="rect">
            <a:avLst/>
          </a:prstGeom>
          <a:noFill/>
          <a:ln w="57150">
            <a:solidFill>
              <a:srgbClr val="FF0000"/>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2" name="Textfeld 1">
            <a:extLst>
              <a:ext uri="{FF2B5EF4-FFF2-40B4-BE49-F238E27FC236}">
                <a16:creationId xmlns:a16="http://schemas.microsoft.com/office/drawing/2014/main" id="{A24A4487-252B-810B-FC2B-62E4F5340531}"/>
              </a:ext>
            </a:extLst>
          </p:cNvPr>
          <p:cNvSpPr txBox="1"/>
          <p:nvPr/>
        </p:nvSpPr>
        <p:spPr>
          <a:xfrm>
            <a:off x="3098184" y="291735"/>
            <a:ext cx="1909497" cy="343620"/>
          </a:xfrm>
          <a:prstGeom prst="rect">
            <a:avLst/>
          </a:prstGeom>
          <a:noFill/>
        </p:spPr>
        <p:txBody>
          <a:bodyPr wrap="none" rtlCol="0">
            <a:spAutoFit/>
          </a:bodyPr>
          <a:lstStyle/>
          <a:p>
            <a:r>
              <a:rPr lang="de-DE" sz="1633" dirty="0"/>
              <a:t>Source</a:t>
            </a:r>
            <a:r>
              <a:rPr lang="de-DE" sz="1633"/>
              <a:t>: </a:t>
            </a:r>
            <a:r>
              <a:rPr lang="de-DE" sz="1633">
                <a:hlinkClick r:id="rId3"/>
              </a:rPr>
              <a:t>Bundesbank</a:t>
            </a:r>
            <a:endParaRPr lang="de-DE" sz="1633" dirty="0"/>
          </a:p>
        </p:txBody>
      </p:sp>
    </p:spTree>
    <p:extLst>
      <p:ext uri="{BB962C8B-B14F-4D97-AF65-F5344CB8AC3E}">
        <p14:creationId xmlns:p14="http://schemas.microsoft.com/office/powerpoint/2010/main" val="6160712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6684579" y="130629"/>
            <a:ext cx="5507421" cy="402771"/>
          </a:xfrm>
          <a:prstGeom prst="rect">
            <a:avLst/>
          </a:prstGeom>
          <a:noFill/>
          <a:ln>
            <a:noFill/>
          </a:ln>
        </p:spPr>
        <p:txBody>
          <a:bodyPr lIns="81646" tIns="40823" rIns="81646" bIns="40823" anchor="ctr" anchorCtr="1"/>
          <a:lstStyle/>
          <a:p>
            <a:r>
              <a:rPr lang="en-US" sz="2200" b="1"/>
              <a:t>Macroeconomic parameters</a:t>
            </a:r>
            <a:endParaRPr lang="en-US" sz="2200" b="1" dirty="0"/>
          </a:p>
        </p:txBody>
      </p:sp>
      <p:sp>
        <p:nvSpPr>
          <p:cNvPr id="13" name="Textfeld 12"/>
          <p:cNvSpPr txBox="1"/>
          <p:nvPr/>
        </p:nvSpPr>
        <p:spPr>
          <a:xfrm>
            <a:off x="200902" y="324392"/>
            <a:ext cx="1484702" cy="343620"/>
          </a:xfrm>
          <a:prstGeom prst="rect">
            <a:avLst/>
          </a:prstGeom>
          <a:noFill/>
        </p:spPr>
        <p:txBody>
          <a:bodyPr wrap="none" rtlCol="0">
            <a:spAutoFit/>
          </a:bodyPr>
          <a:lstStyle/>
          <a:p>
            <a:r>
              <a:rPr lang="de-DE" sz="1633"/>
              <a:t>Unemployment</a:t>
            </a:r>
            <a:endParaRPr lang="de-DE" sz="1633" dirty="0"/>
          </a:p>
        </p:txBody>
      </p:sp>
      <p:sp>
        <p:nvSpPr>
          <p:cNvPr id="9" name="Rechteck 8"/>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10" name="Rechteck 9"/>
          <p:cNvSpPr/>
          <p:nvPr/>
        </p:nvSpPr>
        <p:spPr>
          <a:xfrm>
            <a:off x="0" y="0"/>
            <a:ext cx="12192001" cy="6858000"/>
          </a:xfrm>
          <a:prstGeom prst="rect">
            <a:avLst/>
          </a:prstGeom>
          <a:noFill/>
          <a:ln w="57150">
            <a:solidFill>
              <a:srgbClr val="FF0000"/>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7" name="Textfeld 6"/>
          <p:cNvSpPr txBox="1"/>
          <p:nvPr/>
        </p:nvSpPr>
        <p:spPr>
          <a:xfrm>
            <a:off x="2434155" y="324392"/>
            <a:ext cx="1909497" cy="343620"/>
          </a:xfrm>
          <a:prstGeom prst="rect">
            <a:avLst/>
          </a:prstGeom>
          <a:noFill/>
        </p:spPr>
        <p:txBody>
          <a:bodyPr wrap="none" rtlCol="0">
            <a:spAutoFit/>
          </a:bodyPr>
          <a:lstStyle/>
          <a:p>
            <a:r>
              <a:rPr lang="de-DE" sz="1633" dirty="0"/>
              <a:t>Source</a:t>
            </a:r>
            <a:r>
              <a:rPr lang="de-DE" sz="1633"/>
              <a:t>: </a:t>
            </a:r>
            <a:r>
              <a:rPr lang="de-DE" sz="1633">
                <a:hlinkClick r:id="rId3"/>
              </a:rPr>
              <a:t>Bundesbank</a:t>
            </a:r>
            <a:endParaRPr lang="de-DE" sz="1633" dirty="0"/>
          </a:p>
        </p:txBody>
      </p:sp>
    </p:spTree>
    <p:extLst>
      <p:ext uri="{BB962C8B-B14F-4D97-AF65-F5344CB8AC3E}">
        <p14:creationId xmlns:p14="http://schemas.microsoft.com/office/powerpoint/2010/main" val="15527774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eck 8"/>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7" name="Textfeld 6"/>
          <p:cNvSpPr txBox="1"/>
          <p:nvPr/>
        </p:nvSpPr>
        <p:spPr>
          <a:xfrm>
            <a:off x="200902" y="324392"/>
            <a:ext cx="1547218" cy="343620"/>
          </a:xfrm>
          <a:prstGeom prst="rect">
            <a:avLst/>
          </a:prstGeom>
          <a:noFill/>
        </p:spPr>
        <p:txBody>
          <a:bodyPr wrap="none" rtlCol="0">
            <a:spAutoFit/>
          </a:bodyPr>
          <a:lstStyle/>
          <a:p>
            <a:r>
              <a:rPr lang="de-DE" sz="1633" dirty="0"/>
              <a:t>Ex- and Imports</a:t>
            </a:r>
          </a:p>
        </p:txBody>
      </p:sp>
      <p:sp>
        <p:nvSpPr>
          <p:cNvPr id="2" name="TextShape 2">
            <a:extLst>
              <a:ext uri="{FF2B5EF4-FFF2-40B4-BE49-F238E27FC236}">
                <a16:creationId xmlns:a16="http://schemas.microsoft.com/office/drawing/2014/main" id="{6B104BB5-BAB3-1041-1795-FF00DD41F5A0}"/>
              </a:ext>
            </a:extLst>
          </p:cNvPr>
          <p:cNvSpPr txBox="1"/>
          <p:nvPr/>
        </p:nvSpPr>
        <p:spPr>
          <a:xfrm>
            <a:off x="6684579" y="130629"/>
            <a:ext cx="5507421" cy="402771"/>
          </a:xfrm>
          <a:prstGeom prst="rect">
            <a:avLst/>
          </a:prstGeom>
          <a:noFill/>
          <a:ln>
            <a:noFill/>
          </a:ln>
        </p:spPr>
        <p:txBody>
          <a:bodyPr lIns="81646" tIns="40823" rIns="81646" bIns="40823" anchor="ctr" anchorCtr="1"/>
          <a:lstStyle/>
          <a:p>
            <a:r>
              <a:rPr lang="en-US" sz="2200" b="1"/>
              <a:t>Macroeconomic parameters</a:t>
            </a:r>
            <a:endParaRPr lang="en-US" sz="2200" b="1" dirty="0"/>
          </a:p>
        </p:txBody>
      </p:sp>
      <p:sp>
        <p:nvSpPr>
          <p:cNvPr id="4" name="Textfeld 3">
            <a:extLst>
              <a:ext uri="{FF2B5EF4-FFF2-40B4-BE49-F238E27FC236}">
                <a16:creationId xmlns:a16="http://schemas.microsoft.com/office/drawing/2014/main" id="{8577D81C-D392-330A-DEE0-AA66A8041D7A}"/>
              </a:ext>
            </a:extLst>
          </p:cNvPr>
          <p:cNvSpPr txBox="1"/>
          <p:nvPr/>
        </p:nvSpPr>
        <p:spPr>
          <a:xfrm>
            <a:off x="2386693" y="354177"/>
            <a:ext cx="6101442" cy="369332"/>
          </a:xfrm>
          <a:prstGeom prst="rect">
            <a:avLst/>
          </a:prstGeom>
          <a:noFill/>
        </p:spPr>
        <p:txBody>
          <a:bodyPr wrap="square">
            <a:spAutoFit/>
          </a:bodyPr>
          <a:lstStyle/>
          <a:p>
            <a:r>
              <a:rPr lang="de-DE" sz="1800"/>
              <a:t>Source: </a:t>
            </a:r>
            <a:r>
              <a:rPr lang="de-DE" sz="1800">
                <a:hlinkClick r:id="rId3"/>
              </a:rPr>
              <a:t>Destatis</a:t>
            </a:r>
            <a:endParaRPr lang="de-DE" sz="1800" dirty="0"/>
          </a:p>
        </p:txBody>
      </p:sp>
    </p:spTree>
    <p:extLst>
      <p:ext uri="{BB962C8B-B14F-4D97-AF65-F5344CB8AC3E}">
        <p14:creationId xmlns:p14="http://schemas.microsoft.com/office/powerpoint/2010/main" val="13973270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eck 8"/>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7" name="Textfeld 6"/>
          <p:cNvSpPr txBox="1"/>
          <p:nvPr/>
        </p:nvSpPr>
        <p:spPr>
          <a:xfrm>
            <a:off x="200902" y="324392"/>
            <a:ext cx="1375698" cy="343620"/>
          </a:xfrm>
          <a:prstGeom prst="rect">
            <a:avLst/>
          </a:prstGeom>
          <a:noFill/>
        </p:spPr>
        <p:txBody>
          <a:bodyPr wrap="none" rtlCol="0">
            <a:spAutoFit/>
          </a:bodyPr>
          <a:lstStyle/>
          <a:p>
            <a:r>
              <a:rPr lang="de-DE" sz="1633"/>
              <a:t>Exchange rate</a:t>
            </a:r>
            <a:endParaRPr lang="de-DE" sz="1633" dirty="0"/>
          </a:p>
        </p:txBody>
      </p:sp>
      <p:sp>
        <p:nvSpPr>
          <p:cNvPr id="8" name="Textfeld 7"/>
          <p:cNvSpPr txBox="1"/>
          <p:nvPr/>
        </p:nvSpPr>
        <p:spPr>
          <a:xfrm>
            <a:off x="2434155" y="324392"/>
            <a:ext cx="1909497" cy="343620"/>
          </a:xfrm>
          <a:prstGeom prst="rect">
            <a:avLst/>
          </a:prstGeom>
          <a:noFill/>
        </p:spPr>
        <p:txBody>
          <a:bodyPr wrap="none" rtlCol="0">
            <a:spAutoFit/>
          </a:bodyPr>
          <a:lstStyle/>
          <a:p>
            <a:r>
              <a:rPr lang="de-DE" sz="1633"/>
              <a:t>Source: </a:t>
            </a:r>
            <a:r>
              <a:rPr lang="de-DE" sz="1633">
                <a:hlinkClick r:id="rId3"/>
              </a:rPr>
              <a:t>Bundesbank</a:t>
            </a:r>
            <a:endParaRPr lang="de-DE" sz="1633" dirty="0"/>
          </a:p>
        </p:txBody>
      </p:sp>
      <p:sp>
        <p:nvSpPr>
          <p:cNvPr id="2" name="TextShape 2">
            <a:extLst>
              <a:ext uri="{FF2B5EF4-FFF2-40B4-BE49-F238E27FC236}">
                <a16:creationId xmlns:a16="http://schemas.microsoft.com/office/drawing/2014/main" id="{09F2454C-F326-4704-9380-4790667856AA}"/>
              </a:ext>
            </a:extLst>
          </p:cNvPr>
          <p:cNvSpPr txBox="1"/>
          <p:nvPr/>
        </p:nvSpPr>
        <p:spPr>
          <a:xfrm>
            <a:off x="6684579" y="130629"/>
            <a:ext cx="5507421" cy="402771"/>
          </a:xfrm>
          <a:prstGeom prst="rect">
            <a:avLst/>
          </a:prstGeom>
          <a:noFill/>
          <a:ln>
            <a:noFill/>
          </a:ln>
        </p:spPr>
        <p:txBody>
          <a:bodyPr lIns="81646" tIns="40823" rIns="81646" bIns="40823" anchor="ctr" anchorCtr="1"/>
          <a:lstStyle/>
          <a:p>
            <a:r>
              <a:rPr lang="en-US" sz="2200" b="1"/>
              <a:t>Macroeconomic parameters</a:t>
            </a:r>
            <a:endParaRPr lang="en-US" sz="2200" b="1" dirty="0"/>
          </a:p>
        </p:txBody>
      </p:sp>
    </p:spTree>
    <p:extLst>
      <p:ext uri="{BB962C8B-B14F-4D97-AF65-F5344CB8AC3E}">
        <p14:creationId xmlns:p14="http://schemas.microsoft.com/office/powerpoint/2010/main" val="38913219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eck 8"/>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7" name="Textfeld 6"/>
          <p:cNvSpPr txBox="1"/>
          <p:nvPr/>
        </p:nvSpPr>
        <p:spPr>
          <a:xfrm>
            <a:off x="185662" y="324392"/>
            <a:ext cx="1261884" cy="343620"/>
          </a:xfrm>
          <a:prstGeom prst="rect">
            <a:avLst/>
          </a:prstGeom>
          <a:noFill/>
        </p:spPr>
        <p:txBody>
          <a:bodyPr wrap="none" rtlCol="0">
            <a:spAutoFit/>
          </a:bodyPr>
          <a:lstStyle/>
          <a:p>
            <a:r>
              <a:rPr lang="de-DE" sz="1633"/>
              <a:t>Interest rates</a:t>
            </a:r>
            <a:endParaRPr lang="de-DE" sz="1633" dirty="0"/>
          </a:p>
        </p:txBody>
      </p:sp>
      <p:sp>
        <p:nvSpPr>
          <p:cNvPr id="8" name="Textfeld 7"/>
          <p:cNvSpPr txBox="1"/>
          <p:nvPr/>
        </p:nvSpPr>
        <p:spPr>
          <a:xfrm>
            <a:off x="2434155" y="324392"/>
            <a:ext cx="1909497" cy="343620"/>
          </a:xfrm>
          <a:prstGeom prst="rect">
            <a:avLst/>
          </a:prstGeom>
          <a:noFill/>
        </p:spPr>
        <p:txBody>
          <a:bodyPr wrap="none" rtlCol="0">
            <a:spAutoFit/>
          </a:bodyPr>
          <a:lstStyle/>
          <a:p>
            <a:r>
              <a:rPr lang="de-DE" sz="1633"/>
              <a:t>Source: </a:t>
            </a:r>
            <a:r>
              <a:rPr lang="de-DE" sz="1633">
                <a:hlinkClick r:id="rId3"/>
              </a:rPr>
              <a:t>Bundesbank</a:t>
            </a:r>
            <a:endParaRPr lang="de-DE" sz="1633" dirty="0"/>
          </a:p>
        </p:txBody>
      </p:sp>
      <p:sp>
        <p:nvSpPr>
          <p:cNvPr id="2" name="TextShape 2">
            <a:extLst>
              <a:ext uri="{FF2B5EF4-FFF2-40B4-BE49-F238E27FC236}">
                <a16:creationId xmlns:a16="http://schemas.microsoft.com/office/drawing/2014/main" id="{DE75777F-FA59-CC0A-6EF8-1B0A9DB0F23C}"/>
              </a:ext>
            </a:extLst>
          </p:cNvPr>
          <p:cNvSpPr txBox="1"/>
          <p:nvPr/>
        </p:nvSpPr>
        <p:spPr>
          <a:xfrm>
            <a:off x="6684579" y="130629"/>
            <a:ext cx="5507421" cy="402771"/>
          </a:xfrm>
          <a:prstGeom prst="rect">
            <a:avLst/>
          </a:prstGeom>
          <a:noFill/>
          <a:ln>
            <a:noFill/>
          </a:ln>
        </p:spPr>
        <p:txBody>
          <a:bodyPr lIns="81646" tIns="40823" rIns="81646" bIns="40823" anchor="ctr" anchorCtr="1"/>
          <a:lstStyle/>
          <a:p>
            <a:r>
              <a:rPr lang="en-US" sz="2200" b="1"/>
              <a:t>Macroeconomic parameters</a:t>
            </a:r>
            <a:endParaRPr lang="en-US" sz="2200" b="1" dirty="0"/>
          </a:p>
        </p:txBody>
      </p:sp>
    </p:spTree>
    <p:extLst>
      <p:ext uri="{BB962C8B-B14F-4D97-AF65-F5344CB8AC3E}">
        <p14:creationId xmlns:p14="http://schemas.microsoft.com/office/powerpoint/2010/main" val="37549613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eck 8"/>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7" name="Textfeld 6"/>
          <p:cNvSpPr txBox="1"/>
          <p:nvPr/>
        </p:nvSpPr>
        <p:spPr>
          <a:xfrm>
            <a:off x="185662" y="324392"/>
            <a:ext cx="1261884" cy="343620"/>
          </a:xfrm>
          <a:prstGeom prst="rect">
            <a:avLst/>
          </a:prstGeom>
          <a:noFill/>
        </p:spPr>
        <p:txBody>
          <a:bodyPr wrap="none" rtlCol="0">
            <a:spAutoFit/>
          </a:bodyPr>
          <a:lstStyle/>
          <a:p>
            <a:r>
              <a:rPr lang="de-DE" sz="1633"/>
              <a:t>Interest rates</a:t>
            </a:r>
            <a:endParaRPr lang="de-DE" sz="1633" dirty="0"/>
          </a:p>
        </p:txBody>
      </p:sp>
      <p:sp>
        <p:nvSpPr>
          <p:cNvPr id="8" name="Textfeld 7"/>
          <p:cNvSpPr txBox="1"/>
          <p:nvPr/>
        </p:nvSpPr>
        <p:spPr>
          <a:xfrm>
            <a:off x="2434155" y="324392"/>
            <a:ext cx="1909497" cy="343620"/>
          </a:xfrm>
          <a:prstGeom prst="rect">
            <a:avLst/>
          </a:prstGeom>
          <a:noFill/>
        </p:spPr>
        <p:txBody>
          <a:bodyPr wrap="none" rtlCol="0">
            <a:spAutoFit/>
          </a:bodyPr>
          <a:lstStyle/>
          <a:p>
            <a:r>
              <a:rPr lang="de-DE" sz="1633"/>
              <a:t>Source: </a:t>
            </a:r>
            <a:r>
              <a:rPr lang="de-DE" sz="1633">
                <a:hlinkClick r:id="rId3"/>
              </a:rPr>
              <a:t>Bundesbank</a:t>
            </a:r>
            <a:endParaRPr lang="de-DE" sz="1633" dirty="0"/>
          </a:p>
        </p:txBody>
      </p:sp>
      <p:sp>
        <p:nvSpPr>
          <p:cNvPr id="2" name="TextShape 2">
            <a:extLst>
              <a:ext uri="{FF2B5EF4-FFF2-40B4-BE49-F238E27FC236}">
                <a16:creationId xmlns:a16="http://schemas.microsoft.com/office/drawing/2014/main" id="{DE75777F-FA59-CC0A-6EF8-1B0A9DB0F23C}"/>
              </a:ext>
            </a:extLst>
          </p:cNvPr>
          <p:cNvSpPr txBox="1"/>
          <p:nvPr/>
        </p:nvSpPr>
        <p:spPr>
          <a:xfrm>
            <a:off x="6684579" y="130629"/>
            <a:ext cx="5507421" cy="402771"/>
          </a:xfrm>
          <a:prstGeom prst="rect">
            <a:avLst/>
          </a:prstGeom>
          <a:noFill/>
          <a:ln>
            <a:noFill/>
          </a:ln>
        </p:spPr>
        <p:txBody>
          <a:bodyPr lIns="81646" tIns="40823" rIns="81646" bIns="40823" anchor="ctr" anchorCtr="1"/>
          <a:lstStyle/>
          <a:p>
            <a:r>
              <a:rPr lang="en-US" sz="2200" b="1"/>
              <a:t>Macroeconomic parameters</a:t>
            </a:r>
            <a:endParaRPr lang="en-US" sz="2200" b="1" dirty="0"/>
          </a:p>
        </p:txBody>
      </p:sp>
    </p:spTree>
    <p:extLst>
      <p:ext uri="{BB962C8B-B14F-4D97-AF65-F5344CB8AC3E}">
        <p14:creationId xmlns:p14="http://schemas.microsoft.com/office/powerpoint/2010/main" val="32640269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eck 8"/>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7" name="Textfeld 6"/>
          <p:cNvSpPr txBox="1"/>
          <p:nvPr/>
        </p:nvSpPr>
        <p:spPr>
          <a:xfrm>
            <a:off x="185662" y="324392"/>
            <a:ext cx="1649811" cy="343620"/>
          </a:xfrm>
          <a:prstGeom prst="rect">
            <a:avLst/>
          </a:prstGeom>
          <a:noFill/>
        </p:spPr>
        <p:txBody>
          <a:bodyPr wrap="none" rtlCol="0">
            <a:spAutoFit/>
          </a:bodyPr>
          <a:lstStyle/>
          <a:p>
            <a:r>
              <a:rPr lang="de-DE" sz="1633"/>
              <a:t>Key interest rates</a:t>
            </a:r>
            <a:endParaRPr lang="de-DE" sz="1633" dirty="0"/>
          </a:p>
        </p:txBody>
      </p:sp>
      <p:sp>
        <p:nvSpPr>
          <p:cNvPr id="8" name="Textfeld 7"/>
          <p:cNvSpPr txBox="1"/>
          <p:nvPr/>
        </p:nvSpPr>
        <p:spPr>
          <a:xfrm>
            <a:off x="2434155" y="324392"/>
            <a:ext cx="5898602" cy="343620"/>
          </a:xfrm>
          <a:prstGeom prst="rect">
            <a:avLst/>
          </a:prstGeom>
          <a:noFill/>
        </p:spPr>
        <p:txBody>
          <a:bodyPr wrap="none" rtlCol="0">
            <a:spAutoFit/>
          </a:bodyPr>
          <a:lstStyle/>
          <a:p>
            <a:r>
              <a:rPr lang="de-DE" sz="1633" dirty="0"/>
              <a:t>Source: national </a:t>
            </a:r>
            <a:r>
              <a:rPr lang="de-DE" sz="1633" dirty="0" err="1"/>
              <a:t>central</a:t>
            </a:r>
            <a:r>
              <a:rPr lang="de-DE" sz="1633" dirty="0"/>
              <a:t> </a:t>
            </a:r>
            <a:r>
              <a:rPr lang="de-DE" sz="1633" dirty="0" err="1"/>
              <a:t>banks</a:t>
            </a:r>
            <a:r>
              <a:rPr lang="de-DE" sz="1633" dirty="0"/>
              <a:t> (</a:t>
            </a:r>
            <a:r>
              <a:rPr lang="de-DE" sz="1633" dirty="0">
                <a:hlinkClick r:id="rId3"/>
              </a:rPr>
              <a:t>Bundesbank</a:t>
            </a:r>
            <a:r>
              <a:rPr lang="de-DE" sz="1633" dirty="0"/>
              <a:t>) </a:t>
            </a:r>
            <a:r>
              <a:rPr lang="de-DE" sz="1633" dirty="0" err="1"/>
              <a:t>or</a:t>
            </a:r>
            <a:r>
              <a:rPr lang="de-DE" sz="1633" dirty="0"/>
              <a:t> www.leitzinsen.info</a:t>
            </a:r>
          </a:p>
        </p:txBody>
      </p:sp>
      <p:sp>
        <p:nvSpPr>
          <p:cNvPr id="2" name="TextShape 2">
            <a:extLst>
              <a:ext uri="{FF2B5EF4-FFF2-40B4-BE49-F238E27FC236}">
                <a16:creationId xmlns:a16="http://schemas.microsoft.com/office/drawing/2014/main" id="{DE75777F-FA59-CC0A-6EF8-1B0A9DB0F23C}"/>
              </a:ext>
            </a:extLst>
          </p:cNvPr>
          <p:cNvSpPr txBox="1"/>
          <p:nvPr/>
        </p:nvSpPr>
        <p:spPr>
          <a:xfrm>
            <a:off x="6684579" y="130629"/>
            <a:ext cx="5507421" cy="402771"/>
          </a:xfrm>
          <a:prstGeom prst="rect">
            <a:avLst/>
          </a:prstGeom>
          <a:noFill/>
          <a:ln>
            <a:noFill/>
          </a:ln>
        </p:spPr>
        <p:txBody>
          <a:bodyPr lIns="81646" tIns="40823" rIns="81646" bIns="40823" anchor="ctr" anchorCtr="1"/>
          <a:lstStyle/>
          <a:p>
            <a:r>
              <a:rPr lang="en-US" sz="2200" b="1"/>
              <a:t>Macroeconomic parameters</a:t>
            </a:r>
            <a:endParaRPr lang="en-US" sz="2200" b="1" dirty="0"/>
          </a:p>
        </p:txBody>
      </p:sp>
    </p:spTree>
    <p:extLst>
      <p:ext uri="{BB962C8B-B14F-4D97-AF65-F5344CB8AC3E}">
        <p14:creationId xmlns:p14="http://schemas.microsoft.com/office/powerpoint/2010/main" val="25883472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eck 8"/>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7" name="Textfeld 6"/>
          <p:cNvSpPr txBox="1"/>
          <p:nvPr/>
        </p:nvSpPr>
        <p:spPr>
          <a:xfrm>
            <a:off x="185662" y="324392"/>
            <a:ext cx="1641796" cy="343620"/>
          </a:xfrm>
          <a:prstGeom prst="rect">
            <a:avLst/>
          </a:prstGeom>
          <a:noFill/>
        </p:spPr>
        <p:txBody>
          <a:bodyPr wrap="none" rtlCol="0">
            <a:spAutoFit/>
          </a:bodyPr>
          <a:lstStyle/>
          <a:p>
            <a:r>
              <a:rPr lang="de-DE" sz="1633" dirty="0"/>
              <a:t>Government </a:t>
            </a:r>
            <a:r>
              <a:rPr lang="de-DE" sz="1633" dirty="0" err="1"/>
              <a:t>debt</a:t>
            </a:r>
            <a:endParaRPr lang="de-DE" sz="1633" dirty="0"/>
          </a:p>
        </p:txBody>
      </p:sp>
      <p:sp>
        <p:nvSpPr>
          <p:cNvPr id="8" name="Textfeld 7"/>
          <p:cNvSpPr txBox="1"/>
          <p:nvPr/>
        </p:nvSpPr>
        <p:spPr>
          <a:xfrm>
            <a:off x="2434155" y="324392"/>
            <a:ext cx="1909497" cy="343620"/>
          </a:xfrm>
          <a:prstGeom prst="rect">
            <a:avLst/>
          </a:prstGeom>
          <a:noFill/>
        </p:spPr>
        <p:txBody>
          <a:bodyPr wrap="none" rtlCol="0">
            <a:spAutoFit/>
          </a:bodyPr>
          <a:lstStyle/>
          <a:p>
            <a:r>
              <a:rPr lang="de-DE" sz="1633" dirty="0"/>
              <a:t>Source: </a:t>
            </a:r>
            <a:r>
              <a:rPr lang="de-DE" sz="1633" dirty="0">
                <a:hlinkClick r:id="rId3"/>
              </a:rPr>
              <a:t>Bundesbank</a:t>
            </a:r>
            <a:endParaRPr lang="de-DE" sz="1633" dirty="0"/>
          </a:p>
        </p:txBody>
      </p:sp>
      <p:sp>
        <p:nvSpPr>
          <p:cNvPr id="3" name="TextShape 2">
            <a:extLst>
              <a:ext uri="{FF2B5EF4-FFF2-40B4-BE49-F238E27FC236}">
                <a16:creationId xmlns:a16="http://schemas.microsoft.com/office/drawing/2014/main" id="{B6CDF57D-3391-7F84-0487-83FF07E8EF57}"/>
              </a:ext>
            </a:extLst>
          </p:cNvPr>
          <p:cNvSpPr txBox="1"/>
          <p:nvPr/>
        </p:nvSpPr>
        <p:spPr>
          <a:xfrm>
            <a:off x="6401549" y="141514"/>
            <a:ext cx="5507421" cy="402771"/>
          </a:xfrm>
          <a:prstGeom prst="rect">
            <a:avLst/>
          </a:prstGeom>
          <a:noFill/>
          <a:ln>
            <a:noFill/>
          </a:ln>
        </p:spPr>
        <p:txBody>
          <a:bodyPr lIns="81646" tIns="40823" rIns="81646" bIns="40823" anchor="ctr" anchorCtr="1"/>
          <a:lstStyle/>
          <a:p>
            <a:r>
              <a:rPr lang="en-US" sz="2200" b="1"/>
              <a:t>Macroeconomic parameters</a:t>
            </a:r>
            <a:endParaRPr lang="en-US" sz="2200" b="1" dirty="0"/>
          </a:p>
        </p:txBody>
      </p:sp>
      <p:sp>
        <p:nvSpPr>
          <p:cNvPr id="6" name="Textfeld 5">
            <a:extLst>
              <a:ext uri="{FF2B5EF4-FFF2-40B4-BE49-F238E27FC236}">
                <a16:creationId xmlns:a16="http://schemas.microsoft.com/office/drawing/2014/main" id="{ABA47E11-1A81-4B86-9AE5-8152E5D931AA}"/>
              </a:ext>
            </a:extLst>
          </p:cNvPr>
          <p:cNvSpPr txBox="1"/>
          <p:nvPr/>
        </p:nvSpPr>
        <p:spPr>
          <a:xfrm>
            <a:off x="185662" y="778716"/>
            <a:ext cx="1317990" cy="343620"/>
          </a:xfrm>
          <a:prstGeom prst="rect">
            <a:avLst/>
          </a:prstGeom>
          <a:noFill/>
        </p:spPr>
        <p:txBody>
          <a:bodyPr wrap="none" rtlCol="0">
            <a:spAutoFit/>
          </a:bodyPr>
          <a:lstStyle/>
          <a:p>
            <a:r>
              <a:rPr lang="de-DE" sz="1633" dirty="0" err="1"/>
              <a:t>Fiscal</a:t>
            </a:r>
            <a:r>
              <a:rPr lang="de-DE" sz="1633" dirty="0"/>
              <a:t> </a:t>
            </a:r>
            <a:r>
              <a:rPr lang="de-DE" sz="1633" dirty="0" err="1"/>
              <a:t>Deficit</a:t>
            </a:r>
            <a:endParaRPr lang="de-DE" sz="1633" dirty="0"/>
          </a:p>
        </p:txBody>
      </p:sp>
      <p:sp>
        <p:nvSpPr>
          <p:cNvPr id="10" name="Textfeld 9">
            <a:extLst>
              <a:ext uri="{FF2B5EF4-FFF2-40B4-BE49-F238E27FC236}">
                <a16:creationId xmlns:a16="http://schemas.microsoft.com/office/drawing/2014/main" id="{B963BAB0-34FF-4BDF-8E41-20912E95C07B}"/>
              </a:ext>
            </a:extLst>
          </p:cNvPr>
          <p:cNvSpPr txBox="1"/>
          <p:nvPr/>
        </p:nvSpPr>
        <p:spPr>
          <a:xfrm>
            <a:off x="2434154" y="778716"/>
            <a:ext cx="1909497" cy="343620"/>
          </a:xfrm>
          <a:prstGeom prst="rect">
            <a:avLst/>
          </a:prstGeom>
          <a:noFill/>
        </p:spPr>
        <p:txBody>
          <a:bodyPr wrap="none" rtlCol="0">
            <a:spAutoFit/>
          </a:bodyPr>
          <a:lstStyle/>
          <a:p>
            <a:r>
              <a:rPr lang="de-DE" sz="1633" dirty="0"/>
              <a:t>Source: </a:t>
            </a:r>
            <a:r>
              <a:rPr lang="de-DE" sz="1633" dirty="0">
                <a:hlinkClick r:id="rId4"/>
              </a:rPr>
              <a:t>Bundesbank</a:t>
            </a:r>
            <a:endParaRPr lang="de-DE" sz="1633" dirty="0"/>
          </a:p>
        </p:txBody>
      </p:sp>
    </p:spTree>
    <p:extLst>
      <p:ext uri="{BB962C8B-B14F-4D97-AF65-F5344CB8AC3E}">
        <p14:creationId xmlns:p14="http://schemas.microsoft.com/office/powerpoint/2010/main" val="12652949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eck 8"/>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4" name="Title 1">
            <a:extLst>
              <a:ext uri="{FF2B5EF4-FFF2-40B4-BE49-F238E27FC236}">
                <a16:creationId xmlns:a16="http://schemas.microsoft.com/office/drawing/2014/main" id="{6F4BC859-8540-4743-76C0-B0AFD06228CA}"/>
              </a:ext>
            </a:extLst>
          </p:cNvPr>
          <p:cNvSpPr txBox="1">
            <a:spLocks/>
          </p:cNvSpPr>
          <p:nvPr/>
        </p:nvSpPr>
        <p:spPr>
          <a:xfrm>
            <a:off x="457200" y="274638"/>
            <a:ext cx="8229600" cy="706090"/>
          </a:xfrm>
          <a:prstGeom prst="rect">
            <a:avLst/>
          </a:prstGeom>
        </p:spPr>
        <p:txBody>
          <a:bodyPr>
            <a:normAutofit fontScale="67500" lnSpcReduction="20000"/>
          </a:bodyPr>
          <a:lstStyle>
            <a:lvl1pPr algn="ctr" rtl="0" hangingPunct="0">
              <a:tabLst/>
              <a:defRPr lang="de-DE" sz="4400" b="0" i="0" u="none" strike="noStrike" kern="1200">
                <a:ln>
                  <a:noFill/>
                </a:ln>
                <a:latin typeface="Arial" pitchFamily="18"/>
              </a:defRPr>
            </a:lvl1pPr>
          </a:lstStyle>
          <a:p>
            <a:r>
              <a:rPr lang="en-US" dirty="0">
                <a:solidFill>
                  <a:sysClr val="windowText" lastClr="000000"/>
                </a:solidFill>
              </a:rPr>
              <a:t>Short-run Output Gaps: Why do they matter?</a:t>
            </a:r>
          </a:p>
        </p:txBody>
      </p:sp>
      <p:sp>
        <p:nvSpPr>
          <p:cNvPr id="5" name="Textfeld 4">
            <a:extLst>
              <a:ext uri="{FF2B5EF4-FFF2-40B4-BE49-F238E27FC236}">
                <a16:creationId xmlns:a16="http://schemas.microsoft.com/office/drawing/2014/main" id="{5F44570E-53D1-C72A-E006-17DE8C498593}"/>
              </a:ext>
            </a:extLst>
          </p:cNvPr>
          <p:cNvSpPr txBox="1"/>
          <p:nvPr/>
        </p:nvSpPr>
        <p:spPr>
          <a:xfrm>
            <a:off x="791840" y="926294"/>
            <a:ext cx="9001000" cy="5688632"/>
          </a:xfrm>
          <a:prstGeom prst="rect">
            <a:avLst/>
          </a:prstGeom>
          <a:noFill/>
        </p:spPr>
        <p:txBody>
          <a:bodyPr wrap="square" rtlCol="0">
            <a:noAutofit/>
          </a:bodyPr>
          <a:lstStyle/>
          <a:p>
            <a:r>
              <a:rPr lang="en-US" sz="2400" b="1" dirty="0"/>
              <a:t>Output Gap	=	 Actual Output 	-	 Potential Output</a:t>
            </a:r>
          </a:p>
          <a:p>
            <a:r>
              <a:rPr lang="en-US" sz="2400" b="1" dirty="0"/>
              <a:t>			_______________________________________</a:t>
            </a:r>
          </a:p>
          <a:p>
            <a:r>
              <a:rPr lang="en-US" sz="2400" b="1" dirty="0"/>
              <a:t>					 Potential Output</a:t>
            </a:r>
          </a:p>
          <a:p>
            <a:r>
              <a:rPr lang="en-US" sz="2400" b="1" dirty="0"/>
              <a:t>		</a:t>
            </a:r>
          </a:p>
          <a:p>
            <a:r>
              <a:rPr lang="en-US" sz="2400" b="1" dirty="0"/>
              <a:t>		=	               Y		-	            Y*</a:t>
            </a:r>
          </a:p>
          <a:p>
            <a:r>
              <a:rPr lang="en-US" sz="2400" b="1" dirty="0"/>
              <a:t>			_______________________________________</a:t>
            </a:r>
          </a:p>
          <a:p>
            <a:r>
              <a:rPr lang="en-US" sz="2400" b="1" dirty="0"/>
              <a:t>					             Y*</a:t>
            </a:r>
          </a:p>
          <a:p>
            <a:endParaRPr lang="en-US" sz="2400" b="1" dirty="0"/>
          </a:p>
          <a:p>
            <a:endParaRPr lang="en-US" sz="2400" b="1" dirty="0"/>
          </a:p>
          <a:p>
            <a:r>
              <a:rPr lang="de-DE" sz="2400" dirty="0"/>
              <a:t>(Y – Y*)/Y* &gt; 0		→	a positive </a:t>
            </a:r>
            <a:r>
              <a:rPr lang="de-DE" sz="2400" dirty="0" err="1"/>
              <a:t>output</a:t>
            </a:r>
            <a:r>
              <a:rPr lang="de-DE" sz="2400" dirty="0"/>
              <a:t> </a:t>
            </a:r>
            <a:r>
              <a:rPr lang="de-DE" sz="2400" dirty="0" err="1"/>
              <a:t>gap</a:t>
            </a:r>
            <a:endParaRPr lang="de-DE" sz="2400" dirty="0"/>
          </a:p>
          <a:p>
            <a:r>
              <a:rPr lang="de-DE" sz="2400" dirty="0"/>
              <a:t>				</a:t>
            </a:r>
            <a:r>
              <a:rPr lang="de-DE" sz="2400" dirty="0" err="1"/>
              <a:t>is</a:t>
            </a:r>
            <a:r>
              <a:rPr lang="de-DE" sz="2400" dirty="0"/>
              <a:t> </a:t>
            </a:r>
            <a:r>
              <a:rPr lang="de-DE" sz="2400" dirty="0" err="1"/>
              <a:t>called</a:t>
            </a:r>
            <a:r>
              <a:rPr lang="de-DE" sz="2400" dirty="0"/>
              <a:t> </a:t>
            </a:r>
            <a:r>
              <a:rPr lang="de-DE" sz="2400" dirty="0" err="1"/>
              <a:t>expansionary</a:t>
            </a:r>
            <a:r>
              <a:rPr lang="de-DE" sz="2400" dirty="0"/>
              <a:t> </a:t>
            </a:r>
            <a:r>
              <a:rPr lang="de-DE" sz="2400" dirty="0" err="1"/>
              <a:t>gap</a:t>
            </a:r>
            <a:endParaRPr lang="de-DE" sz="2400" dirty="0"/>
          </a:p>
          <a:p>
            <a:endParaRPr lang="de-DE" sz="2400" dirty="0"/>
          </a:p>
          <a:p>
            <a:endParaRPr lang="de-DE" sz="2400" dirty="0"/>
          </a:p>
          <a:p>
            <a:r>
              <a:rPr lang="de-DE" sz="2400" dirty="0"/>
              <a:t>(Y – Y*)/Y* &lt; 0		→	a negative </a:t>
            </a:r>
            <a:r>
              <a:rPr lang="de-DE" sz="2400" dirty="0" err="1"/>
              <a:t>output</a:t>
            </a:r>
            <a:r>
              <a:rPr lang="de-DE" sz="2400" dirty="0"/>
              <a:t> </a:t>
            </a:r>
            <a:r>
              <a:rPr lang="de-DE" sz="2400" dirty="0" err="1"/>
              <a:t>gap</a:t>
            </a:r>
            <a:endParaRPr lang="de-DE" sz="2400" dirty="0"/>
          </a:p>
          <a:p>
            <a:r>
              <a:rPr lang="de-DE" sz="2400" dirty="0"/>
              <a:t>				</a:t>
            </a:r>
            <a:r>
              <a:rPr lang="de-DE" sz="2400" dirty="0" err="1"/>
              <a:t>is</a:t>
            </a:r>
            <a:r>
              <a:rPr lang="de-DE" sz="2400" dirty="0"/>
              <a:t> </a:t>
            </a:r>
            <a:r>
              <a:rPr lang="de-DE" sz="2400" dirty="0" err="1"/>
              <a:t>called</a:t>
            </a:r>
            <a:r>
              <a:rPr lang="de-DE" sz="2400" dirty="0"/>
              <a:t> </a:t>
            </a:r>
            <a:r>
              <a:rPr lang="de-DE" sz="2400" dirty="0" err="1"/>
              <a:t>recessionary</a:t>
            </a:r>
            <a:r>
              <a:rPr lang="de-DE" sz="2400" dirty="0"/>
              <a:t> </a:t>
            </a:r>
            <a:r>
              <a:rPr lang="de-DE" sz="2400" dirty="0" err="1"/>
              <a:t>gap</a:t>
            </a:r>
            <a:endParaRPr lang="de-DE" sz="2400" dirty="0"/>
          </a:p>
        </p:txBody>
      </p:sp>
    </p:spTree>
    <p:extLst>
      <p:ext uri="{BB962C8B-B14F-4D97-AF65-F5344CB8AC3E}">
        <p14:creationId xmlns:p14="http://schemas.microsoft.com/office/powerpoint/2010/main" val="2009993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eck 8"/>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2" name="Title 1">
            <a:extLst>
              <a:ext uri="{FF2B5EF4-FFF2-40B4-BE49-F238E27FC236}">
                <a16:creationId xmlns:a16="http://schemas.microsoft.com/office/drawing/2014/main" id="{C862B045-AA89-3885-6700-7B87BF152F6F}"/>
              </a:ext>
            </a:extLst>
          </p:cNvPr>
          <p:cNvSpPr txBox="1">
            <a:spLocks/>
          </p:cNvSpPr>
          <p:nvPr/>
        </p:nvSpPr>
        <p:spPr>
          <a:xfrm>
            <a:off x="457200" y="274638"/>
            <a:ext cx="8229600" cy="706090"/>
          </a:xfrm>
          <a:prstGeom prst="rect">
            <a:avLst/>
          </a:prstGeom>
        </p:spPr>
        <p:txBody>
          <a:bodyPr>
            <a:normAutofit fontScale="97500" lnSpcReduction="10000"/>
          </a:bodyPr>
          <a:lstStyle>
            <a:lvl1pPr algn="ctr" rtl="0" hangingPunct="0">
              <a:tabLst/>
              <a:defRPr lang="de-DE" sz="4400" b="0" i="0" u="none" strike="noStrike" kern="1200">
                <a:ln>
                  <a:noFill/>
                </a:ln>
                <a:latin typeface="Arial" pitchFamily="18"/>
              </a:defRPr>
            </a:lvl1pPr>
          </a:lstStyle>
          <a:p>
            <a:r>
              <a:rPr lang="en-US" dirty="0">
                <a:solidFill>
                  <a:sysClr val="windowText" lastClr="000000"/>
                </a:solidFill>
              </a:rPr>
              <a:t>Output Gaps: Two kinds of Costs</a:t>
            </a:r>
          </a:p>
        </p:txBody>
      </p:sp>
      <p:sp>
        <p:nvSpPr>
          <p:cNvPr id="3" name="Textfeld 2">
            <a:extLst>
              <a:ext uri="{FF2B5EF4-FFF2-40B4-BE49-F238E27FC236}">
                <a16:creationId xmlns:a16="http://schemas.microsoft.com/office/drawing/2014/main" id="{795416F4-638F-11A8-4EEA-B6BFC671A1EA}"/>
              </a:ext>
            </a:extLst>
          </p:cNvPr>
          <p:cNvSpPr txBox="1"/>
          <p:nvPr/>
        </p:nvSpPr>
        <p:spPr>
          <a:xfrm>
            <a:off x="791840" y="961919"/>
            <a:ext cx="9001000" cy="5688632"/>
          </a:xfrm>
          <a:prstGeom prst="rect">
            <a:avLst/>
          </a:prstGeom>
          <a:noFill/>
        </p:spPr>
        <p:txBody>
          <a:bodyPr wrap="square" rtlCol="0">
            <a:noAutofit/>
          </a:bodyPr>
          <a:lstStyle/>
          <a:p>
            <a:endParaRPr lang="en-US" sz="2400" b="1" dirty="0"/>
          </a:p>
          <a:p>
            <a:endParaRPr lang="en-US" sz="2400" b="1" dirty="0"/>
          </a:p>
          <a:p>
            <a:r>
              <a:rPr lang="en-US" sz="2400" b="1" dirty="0"/>
              <a:t>(Y – Y*)/Y* &gt; 0 	expansionary gap</a:t>
            </a:r>
          </a:p>
          <a:p>
            <a:endParaRPr lang="en-US" sz="2400" b="1" dirty="0"/>
          </a:p>
          <a:p>
            <a:pPr marL="342900" indent="-342900">
              <a:buFont typeface="Arial" panose="020B0604020202020204" pitchFamily="34" charset="0"/>
              <a:buChar char="•"/>
            </a:pPr>
            <a:r>
              <a:rPr lang="en-US" sz="2400" b="1" dirty="0"/>
              <a:t>inflation can be high</a:t>
            </a:r>
          </a:p>
          <a:p>
            <a:pPr marL="342900" indent="-342900">
              <a:buFont typeface="Arial" panose="020B0604020202020204" pitchFamily="34" charset="0"/>
              <a:buChar char="•"/>
            </a:pPr>
            <a:r>
              <a:rPr lang="en-US" sz="2400" b="1" dirty="0"/>
              <a:t>economy incurs costs of inflation</a:t>
            </a:r>
          </a:p>
          <a:p>
            <a:endParaRPr lang="en-US" sz="2400" b="1" dirty="0"/>
          </a:p>
          <a:p>
            <a:endParaRPr lang="en-US" sz="2400" b="1" dirty="0"/>
          </a:p>
          <a:p>
            <a:r>
              <a:rPr lang="en-US" sz="2400" b="1" dirty="0"/>
              <a:t>(Y – Y*)/Y* &lt; 0	recessionary gap</a:t>
            </a:r>
          </a:p>
          <a:p>
            <a:endParaRPr lang="en-US" sz="2400" b="1" dirty="0"/>
          </a:p>
          <a:p>
            <a:pPr marL="342900" indent="-342900">
              <a:buFont typeface="Arial" panose="020B0604020202020204" pitchFamily="34" charset="0"/>
              <a:buChar char="•"/>
            </a:pPr>
            <a:r>
              <a:rPr lang="en-US" sz="2400" b="1" dirty="0"/>
              <a:t>unemployment rate high (above normal)</a:t>
            </a:r>
          </a:p>
          <a:p>
            <a:pPr marL="342900" indent="-342900">
              <a:buFont typeface="Arial" panose="020B0604020202020204" pitchFamily="34" charset="0"/>
              <a:buChar char="•"/>
            </a:pPr>
            <a:r>
              <a:rPr lang="en-US" sz="2400" b="1" dirty="0"/>
              <a:t>economy incurs costs of unemployment</a:t>
            </a:r>
          </a:p>
          <a:p>
            <a:endParaRPr lang="de-DE" sz="2400" dirty="0"/>
          </a:p>
        </p:txBody>
      </p:sp>
    </p:spTree>
    <p:extLst>
      <p:ext uri="{BB962C8B-B14F-4D97-AF65-F5344CB8AC3E}">
        <p14:creationId xmlns:p14="http://schemas.microsoft.com/office/powerpoint/2010/main" val="8722981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eck 8"/>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4" name="Title 1">
            <a:extLst>
              <a:ext uri="{FF2B5EF4-FFF2-40B4-BE49-F238E27FC236}">
                <a16:creationId xmlns:a16="http://schemas.microsoft.com/office/drawing/2014/main" id="{AA8CB862-C333-66CF-D43B-D5C7EB47615F}"/>
              </a:ext>
            </a:extLst>
          </p:cNvPr>
          <p:cNvSpPr txBox="1">
            <a:spLocks/>
          </p:cNvSpPr>
          <p:nvPr/>
        </p:nvSpPr>
        <p:spPr>
          <a:xfrm>
            <a:off x="350322" y="96509"/>
            <a:ext cx="8229600" cy="706090"/>
          </a:xfrm>
          <a:prstGeom prst="rect">
            <a:avLst/>
          </a:prstGeom>
        </p:spPr>
        <p:txBody>
          <a:bodyPr>
            <a:normAutofit fontScale="97500" lnSpcReduction="10000"/>
          </a:bodyPr>
          <a:lstStyle>
            <a:lvl1pPr algn="ctr" rtl="0" hangingPunct="0">
              <a:tabLst/>
              <a:defRPr lang="de-DE" sz="4400" b="0" i="0" u="none" strike="noStrike" kern="1200">
                <a:ln>
                  <a:noFill/>
                </a:ln>
                <a:latin typeface="Arial" pitchFamily="18"/>
              </a:defRPr>
            </a:lvl1pPr>
          </a:lstStyle>
          <a:p>
            <a:r>
              <a:rPr lang="en-US" dirty="0">
                <a:solidFill>
                  <a:sysClr val="windowText" lastClr="000000"/>
                </a:solidFill>
              </a:rPr>
              <a:t>Natural Rate of Unemployment</a:t>
            </a:r>
          </a:p>
        </p:txBody>
      </p:sp>
      <p:sp>
        <p:nvSpPr>
          <p:cNvPr id="5" name="Textfeld 4">
            <a:extLst>
              <a:ext uri="{FF2B5EF4-FFF2-40B4-BE49-F238E27FC236}">
                <a16:creationId xmlns:a16="http://schemas.microsoft.com/office/drawing/2014/main" id="{F410843B-19F4-6A5C-D8BF-EDAB3619DEE9}"/>
              </a:ext>
            </a:extLst>
          </p:cNvPr>
          <p:cNvSpPr txBox="1"/>
          <p:nvPr/>
        </p:nvSpPr>
        <p:spPr>
          <a:xfrm>
            <a:off x="174323" y="831290"/>
            <a:ext cx="8625293" cy="5688632"/>
          </a:xfrm>
          <a:prstGeom prst="rect">
            <a:avLst/>
          </a:prstGeom>
          <a:noFill/>
        </p:spPr>
        <p:txBody>
          <a:bodyPr wrap="square" rtlCol="0">
            <a:noAutofit/>
          </a:bodyPr>
          <a:lstStyle/>
          <a:p>
            <a:r>
              <a:rPr lang="en-US" sz="2400" b="1" dirty="0"/>
              <a:t>u* : Natural rate of unemployment</a:t>
            </a:r>
          </a:p>
          <a:p>
            <a:endParaRPr lang="de-DE" sz="2400" dirty="0"/>
          </a:p>
          <a:p>
            <a:endParaRPr lang="de-DE" sz="2400" dirty="0"/>
          </a:p>
          <a:p>
            <a:r>
              <a:rPr lang="de-DE" sz="2400" dirty="0" err="1"/>
              <a:t>Mainly</a:t>
            </a:r>
            <a:r>
              <a:rPr lang="de-DE" sz="2400" dirty="0"/>
              <a:t> </a:t>
            </a:r>
            <a:r>
              <a:rPr lang="de-DE" sz="2400" dirty="0" err="1"/>
              <a:t>caused</a:t>
            </a:r>
            <a:r>
              <a:rPr lang="de-DE" sz="2400" dirty="0"/>
              <a:t> </a:t>
            </a:r>
            <a:r>
              <a:rPr lang="de-DE" sz="2400" dirty="0" err="1"/>
              <a:t>by</a:t>
            </a:r>
            <a:r>
              <a:rPr lang="de-DE" sz="2400" dirty="0"/>
              <a:t>:</a:t>
            </a:r>
          </a:p>
          <a:p>
            <a:endParaRPr lang="de-DE" sz="2400" dirty="0"/>
          </a:p>
          <a:p>
            <a:pPr marL="342900" indent="-342900">
              <a:buFont typeface="Arial" panose="020B0604020202020204" pitchFamily="34" charset="0"/>
              <a:buChar char="•"/>
            </a:pPr>
            <a:r>
              <a:rPr lang="en-US" sz="2400" dirty="0"/>
              <a:t>frictional unemployment</a:t>
            </a:r>
          </a:p>
          <a:p>
            <a:pPr marL="342900" indent="-342900">
              <a:buFont typeface="Arial" panose="020B0604020202020204" pitchFamily="34" charset="0"/>
              <a:buChar char="•"/>
            </a:pPr>
            <a:r>
              <a:rPr lang="en-US" sz="2400" dirty="0"/>
              <a:t>structural unemployment</a:t>
            </a:r>
          </a:p>
          <a:p>
            <a:pPr marL="342900" indent="-342900">
              <a:buFont typeface="Arial" panose="020B0604020202020204" pitchFamily="34" charset="0"/>
              <a:buChar char="•"/>
            </a:pPr>
            <a:endParaRPr lang="en-US" sz="2400" dirty="0"/>
          </a:p>
          <a:p>
            <a:r>
              <a:rPr lang="en-US" sz="2400" dirty="0"/>
              <a:t>				or</a:t>
            </a:r>
          </a:p>
          <a:p>
            <a:endParaRPr lang="en-US" sz="2400" dirty="0"/>
          </a:p>
          <a:p>
            <a:r>
              <a:rPr lang="en-US" sz="2400" dirty="0"/>
              <a:t>generally a worker who is not able to get a job </a:t>
            </a:r>
            <a:r>
              <a:rPr lang="en-US" sz="2400"/>
              <a:t>because she </a:t>
            </a:r>
            <a:r>
              <a:rPr lang="en-US" sz="2400" dirty="0"/>
              <a:t>doesn’t have the </a:t>
            </a:r>
            <a:r>
              <a:rPr lang="en-US" sz="2400"/>
              <a:t>right skills.</a:t>
            </a:r>
            <a:endParaRPr lang="en-US" sz="2400" dirty="0"/>
          </a:p>
          <a:p>
            <a:endParaRPr lang="en-US" sz="2400" dirty="0"/>
          </a:p>
          <a:p>
            <a:r>
              <a:rPr lang="en-US" sz="2400" dirty="0">
                <a:latin typeface="Arial Unicode MS"/>
                <a:ea typeface="Arial Unicode MS"/>
                <a:cs typeface="Arial Unicode MS"/>
              </a:rPr>
              <a:t>⇒	</a:t>
            </a:r>
            <a:r>
              <a:rPr lang="en-US" sz="2400" dirty="0">
                <a:latin typeface="+mj-lt"/>
                <a:ea typeface="Arial Unicode MS"/>
                <a:cs typeface="Arial" panose="020B0604020202020204" pitchFamily="34" charset="0"/>
              </a:rPr>
              <a:t>The natural rate of unemployment is caused by </a:t>
            </a:r>
            <a:r>
              <a:rPr lang="en-US" sz="2400">
                <a:latin typeface="+mj-lt"/>
                <a:ea typeface="Arial Unicode MS"/>
                <a:cs typeface="Arial" panose="020B0604020202020204" pitchFamily="34" charset="0"/>
              </a:rPr>
              <a:t>supply 	side factors </a:t>
            </a:r>
            <a:r>
              <a:rPr lang="en-US" sz="2400" dirty="0">
                <a:latin typeface="+mj-lt"/>
                <a:ea typeface="Arial Unicode MS"/>
                <a:cs typeface="Arial" panose="020B0604020202020204" pitchFamily="34" charset="0"/>
              </a:rPr>
              <a:t>rather than demand side factors</a:t>
            </a:r>
            <a:endParaRPr lang="de-DE" sz="2400" dirty="0">
              <a:latin typeface="+mj-lt"/>
              <a:cs typeface="Arial" panose="020B0604020202020204" pitchFamily="34" charset="0"/>
            </a:endParaRPr>
          </a:p>
          <a:p>
            <a:endParaRPr lang="de-DE" sz="2400" b="1" dirty="0"/>
          </a:p>
        </p:txBody>
      </p:sp>
    </p:spTree>
    <p:extLst>
      <p:ext uri="{BB962C8B-B14F-4D97-AF65-F5344CB8AC3E}">
        <p14:creationId xmlns:p14="http://schemas.microsoft.com/office/powerpoint/2010/main" val="40293659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eck 8"/>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2" name="Title 1">
            <a:extLst>
              <a:ext uri="{FF2B5EF4-FFF2-40B4-BE49-F238E27FC236}">
                <a16:creationId xmlns:a16="http://schemas.microsoft.com/office/drawing/2014/main" id="{9A087A4B-C697-4AB9-374C-18E65BD1BD3B}"/>
              </a:ext>
            </a:extLst>
          </p:cNvPr>
          <p:cNvSpPr txBox="1">
            <a:spLocks/>
          </p:cNvSpPr>
          <p:nvPr/>
        </p:nvSpPr>
        <p:spPr>
          <a:xfrm>
            <a:off x="457200" y="274638"/>
            <a:ext cx="8229600" cy="706090"/>
          </a:xfrm>
          <a:prstGeom prst="rect">
            <a:avLst/>
          </a:prstGeom>
        </p:spPr>
        <p:txBody>
          <a:bodyPr>
            <a:normAutofit fontScale="97500" lnSpcReduction="10000"/>
          </a:bodyPr>
          <a:lstStyle>
            <a:lvl1pPr algn="ctr" rtl="0" hangingPunct="0">
              <a:tabLst/>
              <a:defRPr lang="de-DE" sz="4400" b="0" i="0" u="none" strike="noStrike" kern="1200">
                <a:ln>
                  <a:noFill/>
                </a:ln>
                <a:latin typeface="Arial" pitchFamily="18"/>
              </a:defRPr>
            </a:lvl1pPr>
          </a:lstStyle>
          <a:p>
            <a:r>
              <a:rPr lang="en-US" b="1" dirty="0"/>
              <a:t>Cyclical Unemployment</a:t>
            </a:r>
          </a:p>
        </p:txBody>
      </p:sp>
      <p:sp>
        <p:nvSpPr>
          <p:cNvPr id="3" name="Textfeld 2">
            <a:extLst>
              <a:ext uri="{FF2B5EF4-FFF2-40B4-BE49-F238E27FC236}">
                <a16:creationId xmlns:a16="http://schemas.microsoft.com/office/drawing/2014/main" id="{51A46AF0-052D-0023-C66A-6EEF37E05A14}"/>
              </a:ext>
            </a:extLst>
          </p:cNvPr>
          <p:cNvSpPr txBox="1"/>
          <p:nvPr/>
        </p:nvSpPr>
        <p:spPr>
          <a:xfrm>
            <a:off x="575816" y="1403573"/>
            <a:ext cx="9001000" cy="5112568"/>
          </a:xfrm>
          <a:prstGeom prst="rect">
            <a:avLst/>
          </a:prstGeom>
          <a:noFill/>
        </p:spPr>
        <p:txBody>
          <a:bodyPr wrap="square" rtlCol="0">
            <a:noAutofit/>
          </a:bodyPr>
          <a:lstStyle/>
          <a:p>
            <a:endParaRPr lang="en-US" sz="2800" dirty="0"/>
          </a:p>
          <a:p>
            <a:pPr marL="342900" indent="-342900">
              <a:buFont typeface="Arial" panose="020B0604020202020204" pitchFamily="34" charset="0"/>
              <a:buChar char="•"/>
            </a:pPr>
            <a:r>
              <a:rPr lang="en-US" sz="2800" dirty="0"/>
              <a:t>Actual unemployment rate	= u</a:t>
            </a:r>
          </a:p>
          <a:p>
            <a:pPr marL="342900" indent="-342900">
              <a:buFont typeface="Arial" panose="020B0604020202020204" pitchFamily="34" charset="0"/>
              <a:buChar char="•"/>
            </a:pPr>
            <a:endParaRPr lang="en-US" sz="2800" dirty="0"/>
          </a:p>
          <a:p>
            <a:pPr marL="342900" indent="-342900">
              <a:buFont typeface="Arial" panose="020B0604020202020204" pitchFamily="34" charset="0"/>
              <a:buChar char="•"/>
            </a:pPr>
            <a:r>
              <a:rPr lang="en-US" sz="2800" dirty="0"/>
              <a:t>Natural unemployment rate	= u*</a:t>
            </a:r>
          </a:p>
          <a:p>
            <a:pPr marL="342900" indent="-342900">
              <a:buFont typeface="Arial" panose="020B0604020202020204" pitchFamily="34" charset="0"/>
              <a:buChar char="•"/>
            </a:pPr>
            <a:endParaRPr lang="en-US" sz="2800" dirty="0"/>
          </a:p>
          <a:p>
            <a:pPr marL="342900" indent="-342900">
              <a:buFont typeface="Arial" panose="020B0604020202020204" pitchFamily="34" charset="0"/>
              <a:buChar char="•"/>
            </a:pPr>
            <a:r>
              <a:rPr lang="en-US" sz="2800" dirty="0"/>
              <a:t>Cyclical unemployment rate	= u - u*</a:t>
            </a:r>
          </a:p>
          <a:p>
            <a:pPr marL="342900" indent="-342900">
              <a:buFont typeface="Arial" panose="020B0604020202020204" pitchFamily="34" charset="0"/>
              <a:buChar char="•"/>
            </a:pPr>
            <a:endParaRPr lang="en-US" sz="2800" dirty="0"/>
          </a:p>
          <a:p>
            <a:pPr marL="342900" indent="-342900">
              <a:buFont typeface="Arial" panose="020B0604020202020204" pitchFamily="34" charset="0"/>
              <a:buChar char="•"/>
            </a:pPr>
            <a:r>
              <a:rPr lang="en-US" sz="2800" dirty="0"/>
              <a:t>recessionary Gap:		u - u* &gt; 0 </a:t>
            </a:r>
          </a:p>
          <a:p>
            <a:pPr marL="342900" indent="-342900">
              <a:buFont typeface="Arial" panose="020B0604020202020204" pitchFamily="34" charset="0"/>
              <a:buChar char="•"/>
            </a:pPr>
            <a:endParaRPr lang="en-US" sz="2800" dirty="0"/>
          </a:p>
          <a:p>
            <a:pPr marL="342900" indent="-342900">
              <a:buFont typeface="Arial" panose="020B0604020202020204" pitchFamily="34" charset="0"/>
              <a:buChar char="•"/>
            </a:pPr>
            <a:r>
              <a:rPr lang="en-US" sz="2800" dirty="0"/>
              <a:t>expansionary Gap:		u - u* &lt; 0</a:t>
            </a:r>
            <a:endParaRPr lang="de-DE" sz="2800" dirty="0"/>
          </a:p>
        </p:txBody>
      </p:sp>
    </p:spTree>
    <p:extLst>
      <p:ext uri="{BB962C8B-B14F-4D97-AF65-F5344CB8AC3E}">
        <p14:creationId xmlns:p14="http://schemas.microsoft.com/office/powerpoint/2010/main" val="38021300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68465"/>
            <a:ext cx="12192000" cy="640485"/>
          </a:xfrm>
          <a:prstGeom prst="rect">
            <a:avLst/>
          </a:prstGeom>
        </p:spPr>
        <p:txBody>
          <a:bodyPr>
            <a:noAutofit/>
          </a:bodyPr>
          <a:lstStyle>
            <a:lvl1pPr algn="ctr" rtl="0" hangingPunct="0">
              <a:tabLst/>
              <a:defRPr lang="de-DE" sz="4400" b="0" i="0" u="none" strike="noStrike" kern="1200">
                <a:ln>
                  <a:noFill/>
                </a:ln>
                <a:latin typeface="Arial" pitchFamily="18"/>
              </a:defRPr>
            </a:lvl1pPr>
          </a:lstStyle>
          <a:p>
            <a:r>
              <a:rPr lang="en-US" sz="2800">
                <a:solidFill>
                  <a:sysClr val="windowText" lastClr="000000"/>
                </a:solidFill>
                <a:latin typeface="Arial" panose="020B0604020202020204" pitchFamily="34" charset="0"/>
                <a:cs typeface="Arial" panose="020B0604020202020204" pitchFamily="34" charset="0"/>
              </a:rPr>
              <a:t>Relationship between unemployment and economic growth</a:t>
            </a:r>
            <a:endParaRPr lang="en-US" sz="2800" dirty="0">
              <a:solidFill>
                <a:sysClr val="windowText" lastClr="000000"/>
              </a:solidFill>
            </a:endParaRPr>
          </a:p>
        </p:txBody>
      </p:sp>
      <p:sp>
        <p:nvSpPr>
          <p:cNvPr id="4" name="Textfeld 3"/>
          <p:cNvSpPr txBox="1"/>
          <p:nvPr/>
        </p:nvSpPr>
        <p:spPr>
          <a:xfrm>
            <a:off x="330496" y="480350"/>
            <a:ext cx="11531008" cy="3532850"/>
          </a:xfrm>
          <a:prstGeom prst="rect">
            <a:avLst/>
          </a:prstGeom>
          <a:noFill/>
        </p:spPr>
        <p:txBody>
          <a:bodyPr wrap="square" rtlCol="0">
            <a:noAutofit/>
          </a:bodyPr>
          <a:lstStyle/>
          <a:p>
            <a:r>
              <a:rPr lang="en-US" sz="2000"/>
              <a:t>In general, one would expect unemployment to fall when economic growth is high.</a:t>
            </a:r>
          </a:p>
          <a:p>
            <a:endParaRPr lang="en-US" sz="2000"/>
          </a:p>
          <a:p>
            <a:r>
              <a:rPr lang="en-US" sz="2000"/>
              <a:t>Thus, one could identify natural unemployment directly with potential output (cf. neoclassical theory and the long-run supply curve (AS)).</a:t>
            </a:r>
          </a:p>
          <a:p>
            <a:endParaRPr lang="de-DE" sz="2000" dirty="0"/>
          </a:p>
          <a:p>
            <a:r>
              <a:rPr lang="de-DE" sz="2000"/>
              <a:t>But </a:t>
            </a:r>
            <a:r>
              <a:rPr lang="de-DE" sz="2000" dirty="0" err="1"/>
              <a:t>Okun</a:t>
            </a:r>
            <a:r>
              <a:rPr lang="de-DE" sz="2000" dirty="0"/>
              <a:t> (</a:t>
            </a:r>
            <a:r>
              <a:rPr lang="de-DE" sz="2000"/>
              <a:t>1962) showed empirically:</a:t>
            </a:r>
          </a:p>
          <a:p>
            <a:r>
              <a:rPr lang="en-US" sz="2000">
                <a:latin typeface="Times New Roman" panose="02020603050405020304" pitchFamily="18" charset="0"/>
                <a:cs typeface="Times New Roman" panose="02020603050405020304" pitchFamily="18" charset="0"/>
                <a:hlinkClick r:id="rId3"/>
              </a:rPr>
              <a:t>Okun, Arthur M. (1962). “Potential GNP: Its Measurement and Significance.” Reprinted as Cowles Foundation Paper 190.</a:t>
            </a:r>
            <a:endParaRPr lang="en-US" sz="2000">
              <a:latin typeface="Times New Roman" panose="02020603050405020304" pitchFamily="18" charset="0"/>
              <a:cs typeface="Times New Roman" panose="02020603050405020304" pitchFamily="18" charset="0"/>
            </a:endParaRPr>
          </a:p>
          <a:p>
            <a:r>
              <a:rPr lang="de-DE" sz="2000" dirty="0"/>
              <a:t>	</a:t>
            </a:r>
          </a:p>
          <a:p>
            <a:endParaRPr lang="de-DE" sz="2000" dirty="0"/>
          </a:p>
          <a:p>
            <a:r>
              <a:rPr lang="de-DE" sz="2000" dirty="0"/>
              <a:t>In </a:t>
            </a:r>
            <a:r>
              <a:rPr lang="de-DE" sz="2000" err="1"/>
              <a:t>general</a:t>
            </a:r>
            <a:r>
              <a:rPr lang="de-DE" sz="2000"/>
              <a:t> </a:t>
            </a:r>
            <a:r>
              <a:rPr lang="de-DE" sz="2000" dirty="0"/>
              <a:t>O</a:t>
            </a:r>
            <a:r>
              <a:rPr lang="de-DE" sz="2000"/>
              <a:t>kun</a:t>
            </a:r>
            <a:r>
              <a:rPr lang="de-DE" sz="2000" dirty="0" err="1"/>
              <a:t>´s</a:t>
            </a:r>
            <a:r>
              <a:rPr lang="de-DE" sz="2000" dirty="0"/>
              <a:t> </a:t>
            </a:r>
            <a:r>
              <a:rPr lang="de-DE" sz="2000" dirty="0" err="1"/>
              <a:t>law</a:t>
            </a:r>
            <a:r>
              <a:rPr lang="de-DE" sz="2000" dirty="0"/>
              <a:t> </a:t>
            </a:r>
            <a:r>
              <a:rPr lang="de-DE" sz="2000" dirty="0" err="1"/>
              <a:t>implies</a:t>
            </a:r>
            <a:r>
              <a:rPr lang="de-DE" sz="2000" dirty="0"/>
              <a:t> </a:t>
            </a:r>
            <a:r>
              <a:rPr lang="de-DE" sz="2000" dirty="0" err="1"/>
              <a:t>that</a:t>
            </a:r>
            <a:r>
              <a:rPr lang="de-DE" sz="2000" dirty="0"/>
              <a:t> </a:t>
            </a:r>
            <a:r>
              <a:rPr lang="de-DE" sz="2000" dirty="0" err="1"/>
              <a:t>if</a:t>
            </a:r>
            <a:r>
              <a:rPr lang="de-DE" sz="2000" dirty="0"/>
              <a:t> </a:t>
            </a:r>
            <a:r>
              <a:rPr lang="de-DE" sz="2000" dirty="0" err="1"/>
              <a:t>output</a:t>
            </a:r>
            <a:r>
              <a:rPr lang="de-DE" sz="2000" dirty="0"/>
              <a:t> </a:t>
            </a:r>
            <a:r>
              <a:rPr lang="de-DE" sz="2000" dirty="0" err="1"/>
              <a:t>growth</a:t>
            </a:r>
            <a:r>
              <a:rPr lang="de-DE" sz="2000" dirty="0"/>
              <a:t> </a:t>
            </a:r>
            <a:r>
              <a:rPr lang="de-DE" sz="2000" dirty="0" err="1"/>
              <a:t>is</a:t>
            </a:r>
            <a:r>
              <a:rPr lang="de-DE" sz="2000" dirty="0"/>
              <a:t> 1%-point </a:t>
            </a:r>
            <a:r>
              <a:rPr lang="de-DE" sz="2000" dirty="0" err="1"/>
              <a:t>over</a:t>
            </a:r>
            <a:r>
              <a:rPr lang="de-DE" sz="2000" dirty="0"/>
              <a:t> potential </a:t>
            </a:r>
            <a:r>
              <a:rPr lang="de-DE" sz="2000" dirty="0" err="1"/>
              <a:t>growth</a:t>
            </a:r>
            <a:r>
              <a:rPr lang="de-DE" sz="2000" dirty="0"/>
              <a:t> </a:t>
            </a:r>
            <a:r>
              <a:rPr lang="de-DE" sz="2000" dirty="0" err="1"/>
              <a:t>than</a:t>
            </a:r>
            <a:r>
              <a:rPr lang="de-DE" sz="2000" dirty="0"/>
              <a:t> </a:t>
            </a:r>
            <a:r>
              <a:rPr lang="de-DE" sz="2000" dirty="0" err="1"/>
              <a:t>unemployment</a:t>
            </a:r>
            <a:r>
              <a:rPr lang="de-DE" sz="2000" dirty="0"/>
              <a:t> falls </a:t>
            </a:r>
            <a:r>
              <a:rPr lang="de-DE" sz="2000" dirty="0" err="1"/>
              <a:t>only</a:t>
            </a:r>
            <a:r>
              <a:rPr lang="de-DE" sz="2000" dirty="0"/>
              <a:t> </a:t>
            </a:r>
            <a:r>
              <a:rPr lang="de-DE" sz="2000" dirty="0" err="1"/>
              <a:t>by</a:t>
            </a:r>
            <a:r>
              <a:rPr lang="de-DE" sz="2000" dirty="0"/>
              <a:t> 0,5%-points.</a:t>
            </a:r>
          </a:p>
          <a:p>
            <a:endParaRPr lang="de-DE" sz="2000" dirty="0"/>
          </a:p>
          <a:p>
            <a:r>
              <a:rPr lang="en-US" sz="1400" dirty="0" err="1"/>
              <a:t>Okun</a:t>
            </a:r>
            <a:r>
              <a:rPr lang="en-US" sz="1400" dirty="0"/>
              <a:t>, Arthur M. 1962. “Potential GNP: Its Measurement and Significance.” Reprinted as Cowles Foundation Paper 190. </a:t>
            </a:r>
          </a:p>
          <a:p>
            <a:endParaRPr lang="de-DE" sz="1400" dirty="0"/>
          </a:p>
        </p:txBody>
      </p:sp>
      <p:sp>
        <p:nvSpPr>
          <p:cNvPr id="5" name="Rechteck 4"/>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2" name="Rechteck 1"/>
          <p:cNvSpPr/>
          <p:nvPr/>
        </p:nvSpPr>
        <p:spPr>
          <a:xfrm>
            <a:off x="259376" y="4142657"/>
            <a:ext cx="7929880" cy="2646878"/>
          </a:xfrm>
          <a:prstGeom prst="rect">
            <a:avLst/>
          </a:prstGeom>
        </p:spPr>
        <p:txBody>
          <a:bodyPr wrap="square">
            <a:spAutoFit/>
          </a:bodyPr>
          <a:lstStyle/>
          <a:p>
            <a:pPr algn="ctr"/>
            <a:r>
              <a:rPr lang="de-DE" sz="2000" u="sng" dirty="0" err="1"/>
              <a:t>Reasons</a:t>
            </a:r>
            <a:r>
              <a:rPr lang="de-DE" sz="2000" u="sng" dirty="0"/>
              <a:t>:</a:t>
            </a:r>
          </a:p>
          <a:p>
            <a:endParaRPr lang="en-US" sz="2000" dirty="0"/>
          </a:p>
          <a:p>
            <a:pPr marL="457200" indent="-457200">
              <a:buFont typeface="Arial" panose="020B0604020202020204" pitchFamily="34" charset="0"/>
              <a:buChar char="•"/>
            </a:pPr>
            <a:r>
              <a:rPr lang="en-US" sz="1800" dirty="0"/>
              <a:t>Firms adjust employment less than one for one in response to deviations of output to the natural growth rate.</a:t>
            </a:r>
          </a:p>
          <a:p>
            <a:pPr marL="457200" indent="-457200">
              <a:buFont typeface="Arial" panose="020B0604020202020204" pitchFamily="34" charset="0"/>
              <a:buChar char="•"/>
            </a:pPr>
            <a:endParaRPr lang="en-US" sz="1800" dirty="0"/>
          </a:p>
          <a:p>
            <a:pPr marL="457200" indent="-457200">
              <a:buFont typeface="Arial" panose="020B0604020202020204" pitchFamily="34" charset="0"/>
              <a:buChar char="•"/>
            </a:pPr>
            <a:r>
              <a:rPr lang="en-US" sz="1800" dirty="0"/>
              <a:t>The labor force participation of the population increases over time (for Germany, especially the labor force participation of women).</a:t>
            </a: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r>
              <a:rPr lang="en-US" sz="1800" dirty="0"/>
              <a:t>Labor productivity increases (currently in particular due to digitalization)</a:t>
            </a:r>
            <a:endParaRPr lang="de-DE" sz="1800" dirty="0"/>
          </a:p>
        </p:txBody>
      </p:sp>
    </p:spTree>
    <p:extLst>
      <p:ext uri="{BB962C8B-B14F-4D97-AF65-F5344CB8AC3E}">
        <p14:creationId xmlns:p14="http://schemas.microsoft.com/office/powerpoint/2010/main" val="72715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eck 8"/>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2" name="Title 1">
            <a:extLst>
              <a:ext uri="{FF2B5EF4-FFF2-40B4-BE49-F238E27FC236}">
                <a16:creationId xmlns:a16="http://schemas.microsoft.com/office/drawing/2014/main" id="{F7D6AF69-0998-AA12-5448-BBF65A7365A5}"/>
              </a:ext>
            </a:extLst>
          </p:cNvPr>
          <p:cNvSpPr txBox="1">
            <a:spLocks/>
          </p:cNvSpPr>
          <p:nvPr/>
        </p:nvSpPr>
        <p:spPr>
          <a:xfrm>
            <a:off x="457200" y="274637"/>
            <a:ext cx="8229600" cy="845319"/>
          </a:xfrm>
          <a:prstGeom prst="rect">
            <a:avLst/>
          </a:prstGeom>
        </p:spPr>
        <p:txBody>
          <a:bodyPr>
            <a:normAutofit fontScale="97500"/>
          </a:bodyPr>
          <a:lstStyle>
            <a:lvl1pPr algn="ctr" rtl="0" hangingPunct="0">
              <a:tabLst/>
              <a:defRPr lang="de-DE" sz="4400" b="0" i="0" u="none" strike="noStrike" kern="1200">
                <a:ln>
                  <a:noFill/>
                </a:ln>
                <a:latin typeface="Arial" pitchFamily="18"/>
              </a:defRPr>
            </a:lvl1pPr>
          </a:lstStyle>
          <a:p>
            <a:r>
              <a:rPr lang="de-DE" b="1" dirty="0" err="1"/>
              <a:t>Okun’s</a:t>
            </a:r>
            <a:r>
              <a:rPr lang="de-DE" b="1" dirty="0"/>
              <a:t> Law</a:t>
            </a:r>
            <a:endParaRPr lang="en-US" b="1" dirty="0"/>
          </a:p>
        </p:txBody>
      </p:sp>
      <p:sp>
        <p:nvSpPr>
          <p:cNvPr id="3" name="Textfeld 2">
            <a:extLst>
              <a:ext uri="{FF2B5EF4-FFF2-40B4-BE49-F238E27FC236}">
                <a16:creationId xmlns:a16="http://schemas.microsoft.com/office/drawing/2014/main" id="{36D5AAAC-5995-5904-3962-96E00B7C8039}"/>
              </a:ext>
            </a:extLst>
          </p:cNvPr>
          <p:cNvSpPr txBox="1"/>
          <p:nvPr/>
        </p:nvSpPr>
        <p:spPr>
          <a:xfrm>
            <a:off x="545173" y="971525"/>
            <a:ext cx="9001000" cy="5631156"/>
          </a:xfrm>
          <a:prstGeom prst="rect">
            <a:avLst/>
          </a:prstGeom>
          <a:noFill/>
        </p:spPr>
        <p:txBody>
          <a:bodyPr wrap="square" rtlCol="0">
            <a:noAutofit/>
          </a:bodyPr>
          <a:lstStyle/>
          <a:p>
            <a:pPr algn="ctr"/>
            <a:r>
              <a:rPr lang="en-US" sz="2800" dirty="0"/>
              <a:t> Arthur Melvin </a:t>
            </a:r>
            <a:r>
              <a:rPr lang="en-US" sz="2800" dirty="0" err="1"/>
              <a:t>Okun</a:t>
            </a:r>
            <a:r>
              <a:rPr lang="en-US" sz="2800" dirty="0"/>
              <a:t> based on</a:t>
            </a:r>
          </a:p>
          <a:p>
            <a:pPr algn="ctr"/>
            <a:r>
              <a:rPr lang="en-US" sz="2800" b="1" dirty="0"/>
              <a:t>empirical observations </a:t>
            </a:r>
            <a:r>
              <a:rPr lang="en-US" sz="2800" dirty="0"/>
              <a:t>(1962):</a:t>
            </a:r>
          </a:p>
          <a:p>
            <a:endParaRPr lang="en-US" sz="2400" dirty="0"/>
          </a:p>
          <a:p>
            <a:r>
              <a:rPr lang="en-US" sz="2400" dirty="0"/>
              <a:t>Every rise of 1%-point in cyclical unemployment is</a:t>
            </a:r>
          </a:p>
          <a:p>
            <a:r>
              <a:rPr lang="en-US" sz="2400" dirty="0"/>
              <a:t>associated with a lowering of 2%-points of the output gap.</a:t>
            </a:r>
          </a:p>
          <a:p>
            <a:endParaRPr lang="en-US" sz="2400" b="1" dirty="0">
              <a:latin typeface="+mj-lt"/>
            </a:endParaRPr>
          </a:p>
          <a:p>
            <a:r>
              <a:rPr lang="en-US" sz="2400" b="1" dirty="0">
                <a:latin typeface="+mj-lt"/>
                <a:ea typeface="Arial Unicode MS"/>
                <a:cs typeface="Arial Unicode MS"/>
              </a:rPr>
              <a:t>−2(</a:t>
            </a:r>
            <a:r>
              <a:rPr lang="en-US" sz="2400" b="1" dirty="0">
                <a:latin typeface="+mj-lt"/>
              </a:rPr>
              <a:t>u - u*</a:t>
            </a:r>
            <a:r>
              <a:rPr lang="en-US" sz="2400" b="1" dirty="0">
                <a:latin typeface="+mj-lt"/>
                <a:ea typeface="Arial Unicode MS"/>
                <a:cs typeface="Arial Unicode MS"/>
              </a:rPr>
              <a:t>)	=	</a:t>
            </a:r>
            <a:r>
              <a:rPr lang="en-US" sz="2400" b="1" dirty="0">
                <a:latin typeface="+mj-lt"/>
              </a:rPr>
              <a:t> (Y – Y*)/Y*		(Gap Version)</a:t>
            </a:r>
          </a:p>
          <a:p>
            <a:endParaRPr lang="en-US" sz="2400" b="1" dirty="0">
              <a:latin typeface="+mj-lt"/>
            </a:endParaRPr>
          </a:p>
          <a:p>
            <a:r>
              <a:rPr lang="en-US" sz="2400" b="1" dirty="0">
                <a:latin typeface="+mj-lt"/>
              </a:rPr>
              <a:t>				or</a:t>
            </a:r>
          </a:p>
          <a:p>
            <a:endParaRPr lang="en-US" sz="2400" b="1" dirty="0">
              <a:latin typeface="+mj-lt"/>
            </a:endParaRPr>
          </a:p>
          <a:p>
            <a:r>
              <a:rPr lang="en-US" sz="2400" b="1" dirty="0">
                <a:latin typeface="+mj-lt"/>
              </a:rPr>
              <a:t>-2</a:t>
            </a:r>
            <a:r>
              <a:rPr lang="el-GR" sz="2400" b="1" dirty="0">
                <a:latin typeface="+mj-lt"/>
              </a:rPr>
              <a:t>Δ</a:t>
            </a:r>
            <a:r>
              <a:rPr lang="de-DE" sz="2400" b="1" dirty="0">
                <a:latin typeface="+mj-lt"/>
              </a:rPr>
              <a:t>u		=	</a:t>
            </a:r>
            <a:r>
              <a:rPr lang="de-DE" sz="2400" b="1" dirty="0" err="1">
                <a:latin typeface="+mj-lt"/>
              </a:rPr>
              <a:t>g</a:t>
            </a:r>
            <a:r>
              <a:rPr lang="de-DE" sz="2400" b="1" baseline="-25000" dirty="0" err="1">
                <a:latin typeface="+mj-lt"/>
              </a:rPr>
              <a:t>y</a:t>
            </a:r>
            <a:r>
              <a:rPr lang="de-DE" sz="2400" b="1" baseline="-25000" dirty="0">
                <a:latin typeface="+mj-lt"/>
              </a:rPr>
              <a:t>       </a:t>
            </a:r>
            <a:r>
              <a:rPr lang="en-US" sz="2400" b="1" dirty="0"/>
              <a:t>–</a:t>
            </a:r>
            <a:r>
              <a:rPr lang="de-DE" sz="2400" b="1" dirty="0">
                <a:latin typeface="+mj-lt"/>
              </a:rPr>
              <a:t>     g</a:t>
            </a:r>
            <a:r>
              <a:rPr lang="en-US" sz="2400" b="1" baseline="-25000" dirty="0"/>
              <a:t>Y*</a:t>
            </a:r>
            <a:r>
              <a:rPr lang="en-US" sz="2400" b="1" dirty="0"/>
              <a:t>		(Growth Version)</a:t>
            </a:r>
          </a:p>
          <a:p>
            <a:endParaRPr lang="en-US" sz="2800" b="1" cap="small" baseline="-25000" dirty="0">
              <a:latin typeface="+mj-lt"/>
            </a:endParaRPr>
          </a:p>
          <a:p>
            <a:endParaRPr lang="en-US" sz="2400" cap="small" baseline="-25000" dirty="0">
              <a:latin typeface="+mj-lt"/>
            </a:endParaRPr>
          </a:p>
          <a:p>
            <a:r>
              <a:rPr lang="de-DE" sz="2400" dirty="0" err="1"/>
              <a:t>g</a:t>
            </a:r>
            <a:r>
              <a:rPr lang="de-DE" sz="2400" baseline="-25000" dirty="0" err="1"/>
              <a:t>y</a:t>
            </a:r>
            <a:r>
              <a:rPr lang="de-DE" sz="2400" dirty="0"/>
              <a:t>, g</a:t>
            </a:r>
            <a:r>
              <a:rPr lang="en-US" sz="2400" baseline="-25000" dirty="0"/>
              <a:t>Y*</a:t>
            </a:r>
            <a:r>
              <a:rPr lang="en-US" sz="2400" dirty="0"/>
              <a:t>: growth rates of actual and potential out respectively</a:t>
            </a:r>
          </a:p>
          <a:p>
            <a:r>
              <a:rPr lang="el-GR" sz="2400" dirty="0"/>
              <a:t>Δ</a:t>
            </a:r>
            <a:r>
              <a:rPr lang="de-DE" sz="2400" dirty="0"/>
              <a:t>u:	</a:t>
            </a:r>
            <a:r>
              <a:rPr lang="de-DE" sz="2400" dirty="0" err="1"/>
              <a:t>change</a:t>
            </a:r>
            <a:r>
              <a:rPr lang="de-DE" sz="2400" dirty="0"/>
              <a:t> in </a:t>
            </a:r>
            <a:r>
              <a:rPr lang="de-DE" sz="2400" dirty="0" err="1"/>
              <a:t>unemployment</a:t>
            </a:r>
            <a:r>
              <a:rPr lang="de-DE" sz="2400" dirty="0"/>
              <a:t> </a:t>
            </a:r>
            <a:r>
              <a:rPr lang="de-DE" sz="2400" dirty="0" err="1"/>
              <a:t>over</a:t>
            </a:r>
            <a:r>
              <a:rPr lang="de-DE" sz="2400" dirty="0"/>
              <a:t> time</a:t>
            </a:r>
            <a:endParaRPr lang="en-US" sz="2400" cap="small" baseline="-25000" dirty="0">
              <a:latin typeface="+mj-lt"/>
            </a:endParaRPr>
          </a:p>
        </p:txBody>
      </p:sp>
    </p:spTree>
    <p:extLst>
      <p:ext uri="{BB962C8B-B14F-4D97-AF65-F5344CB8AC3E}">
        <p14:creationId xmlns:p14="http://schemas.microsoft.com/office/powerpoint/2010/main" val="14123940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eck 8"/>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2" name="Title 1">
            <a:extLst>
              <a:ext uri="{FF2B5EF4-FFF2-40B4-BE49-F238E27FC236}">
                <a16:creationId xmlns:a16="http://schemas.microsoft.com/office/drawing/2014/main" id="{F9832C48-7D4E-7BE3-ABBA-6C80921E14BE}"/>
              </a:ext>
            </a:extLst>
          </p:cNvPr>
          <p:cNvSpPr txBox="1">
            <a:spLocks/>
          </p:cNvSpPr>
          <p:nvPr/>
        </p:nvSpPr>
        <p:spPr>
          <a:xfrm>
            <a:off x="457200" y="301909"/>
            <a:ext cx="8229600" cy="638484"/>
          </a:xfrm>
          <a:prstGeom prst="rect">
            <a:avLst/>
          </a:prstGeom>
        </p:spPr>
        <p:txBody>
          <a:bodyPr>
            <a:normAutofit fontScale="90000" lnSpcReduction="20000"/>
          </a:bodyPr>
          <a:lstStyle>
            <a:lvl1pPr algn="ctr" rtl="0" hangingPunct="0">
              <a:tabLst/>
              <a:defRPr lang="de-DE" sz="4400" b="0" i="0" u="none" strike="noStrike" kern="1200">
                <a:ln>
                  <a:noFill/>
                </a:ln>
                <a:latin typeface="Arial" pitchFamily="18"/>
              </a:defRPr>
            </a:lvl1pPr>
          </a:lstStyle>
          <a:p>
            <a:r>
              <a:rPr lang="de-DE" b="1" dirty="0" err="1"/>
              <a:t>Okun’s</a:t>
            </a:r>
            <a:r>
              <a:rPr lang="de-DE" b="1" dirty="0"/>
              <a:t> Law</a:t>
            </a:r>
            <a:endParaRPr lang="en-US" b="1" dirty="0"/>
          </a:p>
        </p:txBody>
      </p:sp>
      <p:sp>
        <p:nvSpPr>
          <p:cNvPr id="3" name="Textfeld 2">
            <a:extLst>
              <a:ext uri="{FF2B5EF4-FFF2-40B4-BE49-F238E27FC236}">
                <a16:creationId xmlns:a16="http://schemas.microsoft.com/office/drawing/2014/main" id="{6173A200-9A57-D045-6CBD-366212739EF7}"/>
              </a:ext>
            </a:extLst>
          </p:cNvPr>
          <p:cNvSpPr txBox="1"/>
          <p:nvPr/>
        </p:nvSpPr>
        <p:spPr>
          <a:xfrm>
            <a:off x="312291" y="794907"/>
            <a:ext cx="9371027" cy="5534641"/>
          </a:xfrm>
          <a:prstGeom prst="rect">
            <a:avLst/>
          </a:prstGeom>
          <a:noFill/>
        </p:spPr>
        <p:txBody>
          <a:bodyPr wrap="square" rtlCol="0">
            <a:noAutofit/>
          </a:bodyPr>
          <a:lstStyle/>
          <a:p>
            <a:r>
              <a:rPr lang="de-DE" sz="3200" dirty="0"/>
              <a:t>In </a:t>
            </a:r>
            <a:r>
              <a:rPr lang="de-DE" sz="3200" err="1"/>
              <a:t>general</a:t>
            </a:r>
            <a:r>
              <a:rPr lang="de-DE" sz="3200"/>
              <a:t> </a:t>
            </a:r>
            <a:r>
              <a:rPr lang="de-DE" sz="3200" dirty="0"/>
              <a:t>O</a:t>
            </a:r>
            <a:r>
              <a:rPr lang="de-DE" sz="3200"/>
              <a:t>kun</a:t>
            </a:r>
            <a:r>
              <a:rPr lang="de-DE" sz="3200" dirty="0" err="1"/>
              <a:t>´s</a:t>
            </a:r>
            <a:r>
              <a:rPr lang="de-DE" sz="3200" dirty="0"/>
              <a:t> </a:t>
            </a:r>
            <a:r>
              <a:rPr lang="de-DE" sz="3200" dirty="0" err="1"/>
              <a:t>law</a:t>
            </a:r>
            <a:r>
              <a:rPr lang="de-DE" sz="3200" dirty="0"/>
              <a:t> </a:t>
            </a:r>
            <a:r>
              <a:rPr lang="de-DE" sz="3200" dirty="0" err="1"/>
              <a:t>implies</a:t>
            </a:r>
            <a:r>
              <a:rPr lang="de-DE" sz="3200" dirty="0"/>
              <a:t> </a:t>
            </a:r>
            <a:r>
              <a:rPr lang="de-DE" sz="3200" dirty="0" err="1"/>
              <a:t>that</a:t>
            </a:r>
            <a:r>
              <a:rPr lang="de-DE" sz="3200" dirty="0"/>
              <a:t> </a:t>
            </a:r>
            <a:r>
              <a:rPr lang="de-DE" sz="3200" dirty="0" err="1"/>
              <a:t>if</a:t>
            </a:r>
            <a:r>
              <a:rPr lang="de-DE" sz="3200" dirty="0"/>
              <a:t> </a:t>
            </a:r>
            <a:r>
              <a:rPr lang="de-DE" sz="3200" dirty="0" err="1"/>
              <a:t>output</a:t>
            </a:r>
            <a:r>
              <a:rPr lang="de-DE" sz="3200" dirty="0"/>
              <a:t> </a:t>
            </a:r>
            <a:r>
              <a:rPr lang="de-DE" sz="3200" dirty="0" err="1"/>
              <a:t>growth</a:t>
            </a:r>
            <a:r>
              <a:rPr lang="de-DE" sz="3200" dirty="0"/>
              <a:t> </a:t>
            </a:r>
            <a:r>
              <a:rPr lang="de-DE" sz="3200" dirty="0" err="1"/>
              <a:t>is</a:t>
            </a:r>
            <a:r>
              <a:rPr lang="de-DE" sz="3200" dirty="0"/>
              <a:t> 1%-point </a:t>
            </a:r>
            <a:r>
              <a:rPr lang="de-DE" sz="3200" dirty="0" err="1"/>
              <a:t>over</a:t>
            </a:r>
            <a:r>
              <a:rPr lang="de-DE" sz="3200" dirty="0"/>
              <a:t> potential </a:t>
            </a:r>
            <a:r>
              <a:rPr lang="de-DE" sz="3200" dirty="0" err="1"/>
              <a:t>growth</a:t>
            </a:r>
            <a:r>
              <a:rPr lang="de-DE" sz="3200" dirty="0"/>
              <a:t> </a:t>
            </a:r>
            <a:r>
              <a:rPr lang="de-DE" sz="3200" dirty="0" err="1"/>
              <a:t>than</a:t>
            </a:r>
            <a:r>
              <a:rPr lang="de-DE" sz="3200" dirty="0"/>
              <a:t> </a:t>
            </a:r>
            <a:r>
              <a:rPr lang="de-DE" sz="3200" dirty="0" err="1"/>
              <a:t>unemployment</a:t>
            </a:r>
            <a:r>
              <a:rPr lang="de-DE" sz="3200" dirty="0"/>
              <a:t> falls </a:t>
            </a:r>
            <a:r>
              <a:rPr lang="de-DE" sz="3200" dirty="0" err="1"/>
              <a:t>only</a:t>
            </a:r>
            <a:r>
              <a:rPr lang="de-DE" sz="3200" dirty="0"/>
              <a:t> </a:t>
            </a:r>
            <a:r>
              <a:rPr lang="de-DE" sz="3200" dirty="0" err="1"/>
              <a:t>by</a:t>
            </a:r>
            <a:r>
              <a:rPr lang="de-DE" sz="3200" dirty="0"/>
              <a:t> ½%-points.</a:t>
            </a:r>
          </a:p>
          <a:p>
            <a:endParaRPr lang="de-DE" sz="3200" dirty="0"/>
          </a:p>
          <a:p>
            <a:pPr algn="ctr"/>
            <a:r>
              <a:rPr lang="de-DE" sz="3200" u="sng" dirty="0" err="1"/>
              <a:t>Reasons</a:t>
            </a:r>
            <a:r>
              <a:rPr lang="de-DE" sz="3200" u="sng" dirty="0"/>
              <a:t>:</a:t>
            </a:r>
          </a:p>
          <a:p>
            <a:endParaRPr lang="en-US" sz="3200" dirty="0"/>
          </a:p>
          <a:p>
            <a:pPr marL="457200" indent="-457200">
              <a:buFont typeface="Arial" panose="020B0604020202020204" pitchFamily="34" charset="0"/>
              <a:buChar char="•"/>
            </a:pPr>
            <a:r>
              <a:rPr lang="en-US" sz="2800" dirty="0"/>
              <a:t>Firms adjust employment less than one for one in response to deviations of output to the natural growth rate.</a:t>
            </a:r>
          </a:p>
          <a:p>
            <a:pPr marL="457200" indent="-457200">
              <a:buFont typeface="Arial" panose="020B0604020202020204" pitchFamily="34" charset="0"/>
              <a:buChar char="•"/>
            </a:pPr>
            <a:endParaRPr lang="en-US" sz="2800" dirty="0"/>
          </a:p>
          <a:p>
            <a:pPr marL="457200" indent="-457200">
              <a:buFont typeface="Arial" panose="020B0604020202020204" pitchFamily="34" charset="0"/>
              <a:buChar char="•"/>
            </a:pPr>
            <a:r>
              <a:rPr lang="en-US" sz="2800" dirty="0"/>
              <a:t>Labor participation increases</a:t>
            </a:r>
          </a:p>
          <a:p>
            <a:pPr marL="457200" indent="-457200">
              <a:buFont typeface="Arial" panose="020B0604020202020204" pitchFamily="34" charset="0"/>
              <a:buChar char="•"/>
            </a:pPr>
            <a:endParaRPr lang="en-US" sz="2800" dirty="0"/>
          </a:p>
          <a:p>
            <a:pPr marL="457200" indent="-457200">
              <a:buFont typeface="Arial" panose="020B0604020202020204" pitchFamily="34" charset="0"/>
              <a:buChar char="•"/>
            </a:pPr>
            <a:r>
              <a:rPr lang="en-US" sz="2800" dirty="0"/>
              <a:t>Labor productivity increases</a:t>
            </a:r>
            <a:endParaRPr lang="de-DE" sz="2800" dirty="0"/>
          </a:p>
          <a:p>
            <a:endParaRPr lang="de-DE" sz="3200" cap="small" baseline="-25000" dirty="0">
              <a:latin typeface="+mj-lt"/>
            </a:endParaRPr>
          </a:p>
          <a:p>
            <a:endParaRPr lang="en-US" sz="3200" cap="small" baseline="-25000" dirty="0">
              <a:latin typeface="+mj-lt"/>
            </a:endParaRPr>
          </a:p>
        </p:txBody>
      </p:sp>
    </p:spTree>
    <p:extLst>
      <p:ext uri="{BB962C8B-B14F-4D97-AF65-F5344CB8AC3E}">
        <p14:creationId xmlns:p14="http://schemas.microsoft.com/office/powerpoint/2010/main" val="20669014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185088" y="764704"/>
            <a:ext cx="8856984" cy="2232248"/>
          </a:xfrm>
          <a:prstGeom prst="rect">
            <a:avLst/>
          </a:prstGeom>
          <a:noFill/>
        </p:spPr>
        <p:txBody>
          <a:bodyPr wrap="square" rtlCol="0">
            <a:noAutofit/>
          </a:bodyPr>
          <a:lstStyle/>
          <a:p>
            <a:r>
              <a:rPr lang="de-DE" sz="2400"/>
              <a:t>Example:</a:t>
            </a:r>
            <a:endParaRPr lang="de-DE" sz="2400" dirty="0"/>
          </a:p>
          <a:p>
            <a:endParaRPr lang="de-DE" sz="2400" dirty="0"/>
          </a:p>
          <a:p>
            <a:r>
              <a:rPr lang="de-DE" sz="2400" dirty="0"/>
              <a:t>A </a:t>
            </a:r>
            <a:r>
              <a:rPr lang="de-DE" sz="2400" dirty="0" err="1"/>
              <a:t>company</a:t>
            </a:r>
            <a:r>
              <a:rPr lang="de-DE" sz="2400" dirty="0"/>
              <a:t> </a:t>
            </a:r>
            <a:r>
              <a:rPr lang="de-DE" sz="2400" dirty="0" err="1"/>
              <a:t>wants</a:t>
            </a:r>
            <a:r>
              <a:rPr lang="de-DE" sz="2400" dirty="0"/>
              <a:t> </a:t>
            </a:r>
            <a:r>
              <a:rPr lang="de-DE" sz="2400" dirty="0" err="1"/>
              <a:t>to</a:t>
            </a:r>
            <a:r>
              <a:rPr lang="de-DE" sz="2400" dirty="0"/>
              <a:t> </a:t>
            </a:r>
            <a:r>
              <a:rPr lang="de-DE" sz="2400" dirty="0" err="1"/>
              <a:t>know</a:t>
            </a:r>
            <a:r>
              <a:rPr lang="de-DE" sz="2400" dirty="0"/>
              <a:t> </a:t>
            </a:r>
            <a:r>
              <a:rPr lang="de-DE" sz="2400" dirty="0" err="1"/>
              <a:t>how</a:t>
            </a:r>
            <a:r>
              <a:rPr lang="de-DE" sz="2400" dirty="0"/>
              <a:t> </a:t>
            </a:r>
            <a:r>
              <a:rPr lang="de-DE" sz="2400" dirty="0" err="1"/>
              <a:t>the</a:t>
            </a:r>
            <a:r>
              <a:rPr lang="de-DE" sz="2400" dirty="0"/>
              <a:t> </a:t>
            </a:r>
            <a:r>
              <a:rPr lang="de-DE" sz="2400" dirty="0" err="1"/>
              <a:t>sales</a:t>
            </a:r>
            <a:r>
              <a:rPr lang="de-DE" sz="2400" dirty="0"/>
              <a:t> </a:t>
            </a:r>
            <a:r>
              <a:rPr lang="de-DE" sz="2400" dirty="0" err="1"/>
              <a:t>volume</a:t>
            </a:r>
            <a:r>
              <a:rPr lang="de-DE" sz="2400" dirty="0"/>
              <a:t> </a:t>
            </a:r>
            <a:r>
              <a:rPr lang="de-DE" sz="2400" dirty="0" err="1"/>
              <a:t>depends</a:t>
            </a:r>
            <a:r>
              <a:rPr lang="de-DE" sz="2400" dirty="0"/>
              <a:t> on </a:t>
            </a:r>
            <a:r>
              <a:rPr lang="de-DE" sz="2400" dirty="0" err="1"/>
              <a:t>visits</a:t>
            </a:r>
            <a:r>
              <a:rPr lang="de-DE" sz="2400" dirty="0"/>
              <a:t> </a:t>
            </a:r>
            <a:r>
              <a:rPr lang="de-DE" sz="2400" dirty="0" err="1"/>
              <a:t>of</a:t>
            </a:r>
            <a:r>
              <a:rPr lang="de-DE" sz="2400" dirty="0"/>
              <a:t> </a:t>
            </a:r>
            <a:r>
              <a:rPr lang="de-DE" sz="2400" dirty="0" err="1"/>
              <a:t>representatives</a:t>
            </a:r>
            <a:r>
              <a:rPr lang="de-DE" sz="2400" dirty="0"/>
              <a:t>.</a:t>
            </a:r>
          </a:p>
          <a:p>
            <a:endParaRPr lang="de-DE" sz="2400" dirty="0"/>
          </a:p>
          <a:p>
            <a:r>
              <a:rPr lang="de-DE" sz="2400" dirty="0"/>
              <a:t>The </a:t>
            </a:r>
            <a:r>
              <a:rPr lang="de-DE" sz="2400" dirty="0" err="1"/>
              <a:t>company</a:t>
            </a:r>
            <a:r>
              <a:rPr lang="de-DE" sz="2400" dirty="0"/>
              <a:t> </a:t>
            </a:r>
            <a:r>
              <a:rPr lang="de-DE" sz="2400" dirty="0" err="1"/>
              <a:t>has</a:t>
            </a:r>
            <a:r>
              <a:rPr lang="de-DE" sz="2400" dirty="0"/>
              <a:t> </a:t>
            </a:r>
            <a:r>
              <a:rPr lang="de-DE" sz="2400" dirty="0" err="1"/>
              <a:t>collected</a:t>
            </a:r>
            <a:r>
              <a:rPr lang="de-DE" sz="2400" dirty="0"/>
              <a:t> </a:t>
            </a:r>
            <a:r>
              <a:rPr lang="de-DE" sz="2400" dirty="0" err="1"/>
              <a:t>the</a:t>
            </a:r>
            <a:r>
              <a:rPr lang="de-DE" sz="2400" dirty="0"/>
              <a:t> </a:t>
            </a:r>
            <a:r>
              <a:rPr lang="de-DE" sz="2400" dirty="0" err="1"/>
              <a:t>following</a:t>
            </a:r>
            <a:r>
              <a:rPr lang="de-DE" sz="2400" dirty="0"/>
              <a:t> </a:t>
            </a:r>
            <a:r>
              <a:rPr lang="de-DE" sz="2400" dirty="0" err="1"/>
              <a:t>data</a:t>
            </a:r>
            <a:endParaRPr lang="de-DE" sz="2400" dirty="0"/>
          </a:p>
        </p:txBody>
      </p:sp>
      <p:sp>
        <p:nvSpPr>
          <p:cNvPr id="3" name="Foliennummernplatzhalter 2"/>
          <p:cNvSpPr>
            <a:spLocks noGrp="1"/>
          </p:cNvSpPr>
          <p:nvPr>
            <p:ph type="sldNum" sz="quarter" idx="12"/>
          </p:nvPr>
        </p:nvSpPr>
        <p:spPr/>
        <p:txBody>
          <a:bodyPr/>
          <a:lstStyle/>
          <a:p>
            <a:fld id="{386CAE9C-98EE-4793-B6DD-11C28406210D}" type="slidenum">
              <a:rPr lang="de-DE" smtClean="0"/>
              <a:t>32</a:t>
            </a:fld>
            <a:endParaRPr lang="de-DE" dirty="0"/>
          </a:p>
        </p:txBody>
      </p:sp>
      <p:sp>
        <p:nvSpPr>
          <p:cNvPr id="4" name="Textfeld 3"/>
          <p:cNvSpPr txBox="1"/>
          <p:nvPr/>
        </p:nvSpPr>
        <p:spPr>
          <a:xfrm>
            <a:off x="1703512" y="116632"/>
            <a:ext cx="8856984" cy="648072"/>
          </a:xfrm>
          <a:prstGeom prst="rect">
            <a:avLst/>
          </a:prstGeom>
          <a:noFill/>
        </p:spPr>
        <p:txBody>
          <a:bodyPr wrap="square" rtlCol="0">
            <a:noAutofit/>
          </a:bodyPr>
          <a:lstStyle/>
          <a:p>
            <a:pPr algn="ctr"/>
            <a:r>
              <a:rPr lang="de-DE" sz="2600" dirty="0"/>
              <a:t>Linear Regression</a:t>
            </a:r>
          </a:p>
        </p:txBody>
      </p:sp>
      <p:graphicFrame>
        <p:nvGraphicFramePr>
          <p:cNvPr id="5" name="Objekt 4">
            <a:extLst>
              <a:ext uri="{FF2B5EF4-FFF2-40B4-BE49-F238E27FC236}">
                <a16:creationId xmlns:a16="http://schemas.microsoft.com/office/drawing/2014/main" id="{5F3D9C05-60EC-9650-BAB7-626D1412F8E9}"/>
              </a:ext>
            </a:extLst>
          </p:cNvPr>
          <p:cNvGraphicFramePr>
            <a:graphicFrameLocks noChangeAspect="1"/>
          </p:cNvGraphicFramePr>
          <p:nvPr/>
        </p:nvGraphicFramePr>
        <p:xfrm>
          <a:off x="1769264" y="3121274"/>
          <a:ext cx="4807485" cy="2323950"/>
        </p:xfrm>
        <a:graphic>
          <a:graphicData uri="http://schemas.openxmlformats.org/presentationml/2006/ole">
            <mc:AlternateContent xmlns:mc="http://schemas.openxmlformats.org/markup-compatibility/2006">
              <mc:Choice xmlns:v="urn:schemas-microsoft-com:vml" Requires="v">
                <p:oleObj name="Worksheet" r:id="rId2" imgW="3060626" imgH="1479594" progId="Excel.Sheet.12">
                  <p:embed/>
                </p:oleObj>
              </mc:Choice>
              <mc:Fallback>
                <p:oleObj name="Worksheet" r:id="rId2" imgW="3060626" imgH="1479594" progId="Excel.Sheet.12">
                  <p:embed/>
                  <p:pic>
                    <p:nvPicPr>
                      <p:cNvPr id="5" name="Objekt 4">
                        <a:extLst>
                          <a:ext uri="{FF2B5EF4-FFF2-40B4-BE49-F238E27FC236}">
                            <a16:creationId xmlns:a16="http://schemas.microsoft.com/office/drawing/2014/main" id="{5F3D9C05-60EC-9650-BAB7-626D1412F8E9}"/>
                          </a:ext>
                        </a:extLst>
                      </p:cNvPr>
                      <p:cNvPicPr/>
                      <p:nvPr/>
                    </p:nvPicPr>
                    <p:blipFill>
                      <a:blip r:embed="rId3"/>
                      <a:stretch>
                        <a:fillRect/>
                      </a:stretch>
                    </p:blipFill>
                    <p:spPr>
                      <a:xfrm>
                        <a:off x="1769264" y="3121274"/>
                        <a:ext cx="4807485" cy="2323950"/>
                      </a:xfrm>
                      <a:prstGeom prst="rect">
                        <a:avLst/>
                      </a:prstGeom>
                    </p:spPr>
                  </p:pic>
                </p:oleObj>
              </mc:Fallback>
            </mc:AlternateContent>
          </a:graphicData>
        </a:graphic>
      </p:graphicFrame>
      <p:sp>
        <p:nvSpPr>
          <p:cNvPr id="8" name="Textfeld 7">
            <a:extLst>
              <a:ext uri="{FF2B5EF4-FFF2-40B4-BE49-F238E27FC236}">
                <a16:creationId xmlns:a16="http://schemas.microsoft.com/office/drawing/2014/main" id="{EB6A4D82-1B95-A406-5728-8026FB3A0ED7}"/>
              </a:ext>
            </a:extLst>
          </p:cNvPr>
          <p:cNvSpPr txBox="1"/>
          <p:nvPr/>
        </p:nvSpPr>
        <p:spPr>
          <a:xfrm>
            <a:off x="113588" y="5877272"/>
            <a:ext cx="8784468" cy="646331"/>
          </a:xfrm>
          <a:prstGeom prst="rect">
            <a:avLst/>
          </a:prstGeom>
          <a:noFill/>
        </p:spPr>
        <p:txBody>
          <a:bodyPr wrap="square">
            <a:spAutoFit/>
          </a:bodyPr>
          <a:lstStyle/>
          <a:p>
            <a:r>
              <a:rPr lang="de-DE" dirty="0" err="1"/>
              <a:t>We</a:t>
            </a:r>
            <a:r>
              <a:rPr lang="de-DE" dirty="0"/>
              <a:t> also </a:t>
            </a:r>
            <a:r>
              <a:rPr lang="de-DE" dirty="0" err="1"/>
              <a:t>want</a:t>
            </a:r>
            <a:r>
              <a:rPr lang="de-DE" dirty="0"/>
              <a:t> </a:t>
            </a:r>
            <a:r>
              <a:rPr lang="de-DE" dirty="0" err="1"/>
              <a:t>to</a:t>
            </a:r>
            <a:r>
              <a:rPr lang="de-DE" dirty="0"/>
              <a:t> </a:t>
            </a:r>
            <a:r>
              <a:rPr lang="de-DE" dirty="0" err="1"/>
              <a:t>answer</a:t>
            </a:r>
            <a:r>
              <a:rPr lang="de-DE" dirty="0"/>
              <a:t> </a:t>
            </a:r>
            <a:r>
              <a:rPr lang="de-DE" dirty="0" err="1"/>
              <a:t>the</a:t>
            </a:r>
            <a:r>
              <a:rPr lang="de-DE" dirty="0"/>
              <a:t> </a:t>
            </a:r>
            <a:r>
              <a:rPr lang="de-DE" dirty="0" err="1"/>
              <a:t>question</a:t>
            </a:r>
            <a:r>
              <a:rPr lang="de-DE" dirty="0"/>
              <a:t>, </a:t>
            </a:r>
            <a:r>
              <a:rPr lang="de-DE" dirty="0" err="1"/>
              <a:t>from</a:t>
            </a:r>
            <a:r>
              <a:rPr lang="de-DE" dirty="0"/>
              <a:t> a </a:t>
            </a:r>
            <a:r>
              <a:rPr lang="de-DE" dirty="0" err="1"/>
              <a:t>descriptive</a:t>
            </a:r>
            <a:r>
              <a:rPr lang="de-DE" dirty="0"/>
              <a:t> </a:t>
            </a:r>
            <a:r>
              <a:rPr lang="de-DE" dirty="0" err="1"/>
              <a:t>point</a:t>
            </a:r>
            <a:r>
              <a:rPr lang="de-DE" dirty="0"/>
              <a:t> </a:t>
            </a:r>
            <a:r>
              <a:rPr lang="de-DE" dirty="0" err="1"/>
              <a:t>of</a:t>
            </a:r>
            <a:r>
              <a:rPr lang="de-DE" dirty="0"/>
              <a:t> </a:t>
            </a:r>
            <a:r>
              <a:rPr lang="de-DE" dirty="0" err="1"/>
              <a:t>view</a:t>
            </a:r>
            <a:r>
              <a:rPr lang="de-DE" dirty="0"/>
              <a:t>, </a:t>
            </a:r>
            <a:r>
              <a:rPr lang="de-DE" dirty="0" err="1"/>
              <a:t>which</a:t>
            </a:r>
            <a:r>
              <a:rPr lang="de-DE" dirty="0"/>
              <a:t> </a:t>
            </a:r>
            <a:r>
              <a:rPr lang="de-DE" dirty="0" err="1"/>
              <a:t>sales</a:t>
            </a:r>
            <a:r>
              <a:rPr lang="de-DE" dirty="0"/>
              <a:t> </a:t>
            </a:r>
            <a:r>
              <a:rPr lang="de-DE" dirty="0" err="1"/>
              <a:t>volume</a:t>
            </a:r>
            <a:r>
              <a:rPr lang="de-DE" dirty="0"/>
              <a:t> </a:t>
            </a:r>
            <a:r>
              <a:rPr lang="de-DE" dirty="0" err="1"/>
              <a:t>we</a:t>
            </a:r>
            <a:r>
              <a:rPr lang="de-DE" dirty="0"/>
              <a:t> </a:t>
            </a:r>
            <a:r>
              <a:rPr lang="de-DE" dirty="0" err="1"/>
              <a:t>can</a:t>
            </a:r>
            <a:r>
              <a:rPr lang="de-DE" dirty="0"/>
              <a:t> </a:t>
            </a:r>
            <a:r>
              <a:rPr lang="de-DE" dirty="0" err="1"/>
              <a:t>expect</a:t>
            </a:r>
            <a:r>
              <a:rPr lang="de-DE" dirty="0"/>
              <a:t>, </a:t>
            </a:r>
            <a:r>
              <a:rPr lang="de-DE" dirty="0" err="1"/>
              <a:t>if</a:t>
            </a:r>
            <a:r>
              <a:rPr lang="de-DE" dirty="0"/>
              <a:t> </a:t>
            </a:r>
            <a:r>
              <a:rPr lang="de-DE" dirty="0" err="1"/>
              <a:t>we</a:t>
            </a:r>
            <a:r>
              <a:rPr lang="de-DE" dirty="0"/>
              <a:t> </a:t>
            </a:r>
            <a:r>
              <a:rPr lang="de-DE" dirty="0" err="1"/>
              <a:t>increase</a:t>
            </a:r>
            <a:r>
              <a:rPr lang="de-DE" dirty="0"/>
              <a:t> </a:t>
            </a:r>
            <a:r>
              <a:rPr lang="de-DE" dirty="0" err="1"/>
              <a:t>the</a:t>
            </a:r>
            <a:r>
              <a:rPr lang="de-DE" dirty="0"/>
              <a:t> </a:t>
            </a:r>
            <a:r>
              <a:rPr lang="de-DE" dirty="0" err="1"/>
              <a:t>visits</a:t>
            </a:r>
            <a:r>
              <a:rPr lang="de-DE" dirty="0"/>
              <a:t> </a:t>
            </a:r>
            <a:r>
              <a:rPr lang="de-DE" dirty="0" err="1"/>
              <a:t>up</a:t>
            </a:r>
            <a:r>
              <a:rPr lang="de-DE" dirty="0"/>
              <a:t> </a:t>
            </a:r>
            <a:r>
              <a:rPr lang="de-DE" dirty="0" err="1"/>
              <a:t>to</a:t>
            </a:r>
            <a:r>
              <a:rPr lang="de-DE" dirty="0"/>
              <a:t> x=30</a:t>
            </a:r>
          </a:p>
        </p:txBody>
      </p:sp>
      <p:sp>
        <p:nvSpPr>
          <p:cNvPr id="6" name="Rechteck 5">
            <a:extLst>
              <a:ext uri="{FF2B5EF4-FFF2-40B4-BE49-F238E27FC236}">
                <a16:creationId xmlns:a16="http://schemas.microsoft.com/office/drawing/2014/main" id="{78EE894F-B229-F662-611F-CDC869EE7869}"/>
              </a:ext>
            </a:extLst>
          </p:cNvPr>
          <p:cNvSpPr/>
          <p:nvPr/>
        </p:nvSpPr>
        <p:spPr>
          <a:xfrm>
            <a:off x="867944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r>
              <a:rPr lang="de-DE" dirty="0"/>
              <a:t>c</a:t>
            </a:r>
          </a:p>
        </p:txBody>
      </p:sp>
    </p:spTree>
    <p:extLst>
      <p:ext uri="{BB962C8B-B14F-4D97-AF65-F5344CB8AC3E}">
        <p14:creationId xmlns:p14="http://schemas.microsoft.com/office/powerpoint/2010/main" val="39448150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33251" y="781396"/>
            <a:ext cx="8817630" cy="5959972"/>
          </a:xfrm>
          <a:prstGeom prst="rect">
            <a:avLst/>
          </a:prstGeom>
          <a:noFill/>
        </p:spPr>
        <p:txBody>
          <a:bodyPr wrap="square" rtlCol="0">
            <a:noAutofit/>
          </a:bodyPr>
          <a:lstStyle/>
          <a:p>
            <a:pPr marL="342900" indent="-342900">
              <a:buFont typeface="Arial" panose="020B0604020202020204" pitchFamily="34" charset="0"/>
              <a:buChar char="•"/>
            </a:pPr>
            <a:r>
              <a:rPr lang="de-DE" sz="2400" dirty="0"/>
              <a:t>Via a linear </a:t>
            </a:r>
            <a:r>
              <a:rPr lang="de-DE" sz="2400" dirty="0" err="1"/>
              <a:t>regression</a:t>
            </a:r>
            <a:r>
              <a:rPr lang="de-DE" sz="2400" dirty="0"/>
              <a:t> </a:t>
            </a:r>
            <a:r>
              <a:rPr lang="de-DE" sz="2400" dirty="0" err="1"/>
              <a:t>we</a:t>
            </a:r>
            <a:r>
              <a:rPr lang="de-DE" sz="2400" dirty="0"/>
              <a:t> </a:t>
            </a:r>
            <a:r>
              <a:rPr lang="de-DE" sz="2400" dirty="0" err="1"/>
              <a:t>want</a:t>
            </a:r>
            <a:r>
              <a:rPr lang="de-DE" sz="2400" dirty="0"/>
              <a:t> </a:t>
            </a:r>
            <a:r>
              <a:rPr lang="de-DE" sz="2400" dirty="0" err="1"/>
              <a:t>to</a:t>
            </a:r>
            <a:r>
              <a:rPr lang="de-DE" sz="2400" dirty="0"/>
              <a:t> </a:t>
            </a:r>
            <a:r>
              <a:rPr lang="de-DE" sz="2400" dirty="0" err="1"/>
              <a:t>analyse</a:t>
            </a:r>
            <a:r>
              <a:rPr lang="de-DE" sz="2400" dirty="0"/>
              <a:t> </a:t>
            </a:r>
            <a:r>
              <a:rPr lang="de-DE" sz="2400" dirty="0" err="1"/>
              <a:t>the</a:t>
            </a:r>
            <a:r>
              <a:rPr lang="de-DE" sz="2400" dirty="0"/>
              <a:t> </a:t>
            </a:r>
            <a:r>
              <a:rPr lang="de-DE" sz="2400" dirty="0" err="1"/>
              <a:t>dependence</a:t>
            </a:r>
            <a:r>
              <a:rPr lang="de-DE" sz="2400" dirty="0"/>
              <a:t> </a:t>
            </a:r>
            <a:r>
              <a:rPr lang="de-DE" sz="2400" dirty="0" err="1"/>
              <a:t>between</a:t>
            </a:r>
            <a:r>
              <a:rPr lang="de-DE" sz="2400" dirty="0"/>
              <a:t> </a:t>
            </a:r>
            <a:r>
              <a:rPr lang="de-DE" sz="2400" dirty="0" err="1"/>
              <a:t>two</a:t>
            </a:r>
            <a:r>
              <a:rPr lang="de-DE" sz="2400" dirty="0"/>
              <a:t> variables</a:t>
            </a:r>
          </a:p>
          <a:p>
            <a:pPr marL="342900" indent="-342900">
              <a:buFont typeface="Arial" panose="020B0604020202020204" pitchFamily="34" charset="0"/>
              <a:buChar char="•"/>
            </a:pPr>
            <a:endParaRPr lang="de-DE" sz="2400" dirty="0"/>
          </a:p>
          <a:p>
            <a:pPr marL="342900" indent="-342900">
              <a:buFont typeface="Arial" panose="020B0604020202020204" pitchFamily="34" charset="0"/>
              <a:buChar char="•"/>
            </a:pPr>
            <a:r>
              <a:rPr lang="de-DE" sz="2400" dirty="0" err="1"/>
              <a:t>We</a:t>
            </a:r>
            <a:r>
              <a:rPr lang="de-DE" sz="2400" dirty="0"/>
              <a:t> </a:t>
            </a:r>
            <a:r>
              <a:rPr lang="de-DE" sz="2400" dirty="0" err="1"/>
              <a:t>distinguish</a:t>
            </a:r>
            <a:r>
              <a:rPr lang="de-DE" sz="2400" dirty="0"/>
              <a:t> </a:t>
            </a:r>
            <a:r>
              <a:rPr lang="de-DE" sz="2400" dirty="0" err="1"/>
              <a:t>between</a:t>
            </a:r>
            <a:r>
              <a:rPr lang="de-DE" sz="2400" dirty="0"/>
              <a:t> a </a:t>
            </a:r>
            <a:r>
              <a:rPr lang="de-DE" sz="2400" dirty="0" err="1"/>
              <a:t>dependent</a:t>
            </a:r>
            <a:r>
              <a:rPr lang="de-DE" sz="2400" dirty="0"/>
              <a:t> variable (y) and an </a:t>
            </a:r>
            <a:r>
              <a:rPr lang="de-DE" sz="2400" dirty="0" err="1"/>
              <a:t>independent</a:t>
            </a:r>
            <a:r>
              <a:rPr lang="de-DE" sz="2400" dirty="0"/>
              <a:t> variable (x)</a:t>
            </a:r>
          </a:p>
          <a:p>
            <a:pPr marL="342900" indent="-342900">
              <a:buFont typeface="Arial" panose="020B0604020202020204" pitchFamily="34" charset="0"/>
              <a:buChar char="•"/>
            </a:pPr>
            <a:endParaRPr lang="de-DE" sz="2400" dirty="0"/>
          </a:p>
          <a:p>
            <a:pPr marL="342900" indent="-342900">
              <a:buFont typeface="Arial" panose="020B0604020202020204" pitchFamily="34" charset="0"/>
              <a:buChar char="•"/>
            </a:pPr>
            <a:r>
              <a:rPr lang="de-DE" sz="2400" dirty="0"/>
              <a:t>(x) </a:t>
            </a:r>
            <a:r>
              <a:rPr lang="de-DE" sz="2400" dirty="0" err="1"/>
              <a:t>is</a:t>
            </a:r>
            <a:r>
              <a:rPr lang="de-DE" sz="2400" dirty="0"/>
              <a:t> also </a:t>
            </a:r>
            <a:r>
              <a:rPr lang="de-DE" sz="2400" dirty="0" err="1"/>
              <a:t>called</a:t>
            </a:r>
            <a:r>
              <a:rPr lang="de-DE" sz="2400" dirty="0"/>
              <a:t> </a:t>
            </a:r>
            <a:r>
              <a:rPr lang="de-DE" sz="2400" dirty="0" err="1"/>
              <a:t>the</a:t>
            </a:r>
            <a:r>
              <a:rPr lang="de-DE" sz="2400" dirty="0"/>
              <a:t> </a:t>
            </a:r>
            <a:r>
              <a:rPr lang="de-DE" sz="2400" dirty="0" err="1"/>
              <a:t>explanatory</a:t>
            </a:r>
            <a:r>
              <a:rPr lang="de-DE" sz="2400" dirty="0"/>
              <a:t> variable</a:t>
            </a:r>
          </a:p>
          <a:p>
            <a:pPr marL="342900" indent="-342900">
              <a:buFont typeface="Arial" panose="020B0604020202020204" pitchFamily="34" charset="0"/>
              <a:buChar char="•"/>
            </a:pPr>
            <a:endParaRPr lang="de-DE" sz="2400" dirty="0"/>
          </a:p>
          <a:p>
            <a:pPr marL="342900" indent="-342900">
              <a:buFont typeface="Arial" panose="020B0604020202020204" pitchFamily="34" charset="0"/>
              <a:buChar char="•"/>
            </a:pPr>
            <a:r>
              <a:rPr lang="de-DE" sz="2400" dirty="0"/>
              <a:t>A </a:t>
            </a:r>
            <a:r>
              <a:rPr lang="de-DE" sz="2400" dirty="0" err="1"/>
              <a:t>change</a:t>
            </a:r>
            <a:r>
              <a:rPr lang="de-DE" sz="2400" dirty="0"/>
              <a:t> </a:t>
            </a:r>
            <a:r>
              <a:rPr lang="de-DE" sz="2400" dirty="0" err="1"/>
              <a:t>of</a:t>
            </a:r>
            <a:r>
              <a:rPr lang="de-DE" sz="2400" dirty="0"/>
              <a:t> (x) </a:t>
            </a:r>
            <a:r>
              <a:rPr lang="de-DE" sz="2400" dirty="0" err="1"/>
              <a:t>implicates</a:t>
            </a:r>
            <a:r>
              <a:rPr lang="de-DE" sz="2400" dirty="0"/>
              <a:t> a </a:t>
            </a:r>
            <a:r>
              <a:rPr lang="de-DE" sz="2400" dirty="0" err="1"/>
              <a:t>change</a:t>
            </a:r>
            <a:r>
              <a:rPr lang="de-DE" sz="2400" dirty="0"/>
              <a:t> (y)</a:t>
            </a:r>
          </a:p>
          <a:p>
            <a:pPr marL="342900" indent="-342900">
              <a:buFont typeface="Arial" panose="020B0604020202020204" pitchFamily="34" charset="0"/>
              <a:buChar char="•"/>
            </a:pPr>
            <a:endParaRPr lang="de-DE" sz="2400" dirty="0"/>
          </a:p>
          <a:p>
            <a:pPr marL="342900" indent="-342900">
              <a:buFont typeface="Arial" panose="020B0604020202020204" pitchFamily="34" charset="0"/>
              <a:buChar char="•"/>
            </a:pPr>
            <a:r>
              <a:rPr lang="de-DE" sz="2400" dirty="0"/>
              <a:t>The linear </a:t>
            </a:r>
            <a:r>
              <a:rPr lang="de-DE" sz="2400" dirty="0" err="1"/>
              <a:t>regression</a:t>
            </a:r>
            <a:r>
              <a:rPr lang="de-DE" sz="2400" dirty="0"/>
              <a:t> </a:t>
            </a:r>
            <a:r>
              <a:rPr lang="de-DE" sz="2400" dirty="0" err="1"/>
              <a:t>defines</a:t>
            </a:r>
            <a:r>
              <a:rPr lang="de-DE" sz="2400" dirty="0"/>
              <a:t> an </a:t>
            </a:r>
            <a:r>
              <a:rPr lang="de-DE" sz="2400" err="1"/>
              <a:t>empirical</a:t>
            </a:r>
            <a:r>
              <a:rPr lang="de-DE" sz="2400"/>
              <a:t> relation </a:t>
            </a:r>
            <a:r>
              <a:rPr lang="de-DE" sz="2400" dirty="0"/>
              <a:t>via a linear </a:t>
            </a:r>
            <a:r>
              <a:rPr lang="de-DE" sz="2400" dirty="0" err="1"/>
              <a:t>function</a:t>
            </a:r>
            <a:endParaRPr lang="de-DE" sz="2400" dirty="0"/>
          </a:p>
          <a:p>
            <a:pPr marL="342900" indent="-342900">
              <a:buFont typeface="Arial" panose="020B0604020202020204" pitchFamily="34" charset="0"/>
              <a:buChar char="•"/>
            </a:pPr>
            <a:endParaRPr lang="de-DE" sz="2400" dirty="0"/>
          </a:p>
          <a:p>
            <a:pPr marL="342900" indent="-342900">
              <a:buFont typeface="Arial" panose="020B0604020202020204" pitchFamily="34" charset="0"/>
              <a:buChar char="•"/>
            </a:pPr>
            <a:r>
              <a:rPr lang="de-DE" sz="2400" dirty="0"/>
              <a:t>i.e. y = f(x) = 3 + 2x 		</a:t>
            </a:r>
            <a:r>
              <a:rPr lang="de-DE" sz="2400" dirty="0" err="1"/>
              <a:t>or</a:t>
            </a:r>
            <a:r>
              <a:rPr lang="de-DE" sz="2400" dirty="0"/>
              <a:t> </a:t>
            </a:r>
            <a:r>
              <a:rPr lang="de-DE" sz="2400" dirty="0" err="1"/>
              <a:t>generally</a:t>
            </a:r>
            <a:r>
              <a:rPr lang="de-DE" sz="2400" dirty="0"/>
              <a:t> 	 y = a + </a:t>
            </a:r>
            <a:r>
              <a:rPr lang="de-DE" sz="2400" dirty="0" err="1"/>
              <a:t>bx</a:t>
            </a:r>
            <a:r>
              <a:rPr lang="de-DE" sz="2400" dirty="0"/>
              <a:t> </a:t>
            </a:r>
          </a:p>
          <a:p>
            <a:r>
              <a:rPr lang="de-DE" sz="2400" dirty="0"/>
              <a:t> </a:t>
            </a:r>
          </a:p>
          <a:p>
            <a:endParaRPr lang="de-DE" sz="2400" dirty="0"/>
          </a:p>
          <a:p>
            <a:endParaRPr lang="de-DE" sz="2400" dirty="0"/>
          </a:p>
          <a:p>
            <a:endParaRPr lang="de-DE" sz="2400" dirty="0"/>
          </a:p>
        </p:txBody>
      </p:sp>
      <p:sp>
        <p:nvSpPr>
          <p:cNvPr id="3" name="Foliennummernplatzhalter 2"/>
          <p:cNvSpPr>
            <a:spLocks noGrp="1"/>
          </p:cNvSpPr>
          <p:nvPr>
            <p:ph type="sldNum" sz="quarter" idx="12"/>
          </p:nvPr>
        </p:nvSpPr>
        <p:spPr/>
        <p:txBody>
          <a:bodyPr/>
          <a:lstStyle/>
          <a:p>
            <a:fld id="{386CAE9C-98EE-4793-B6DD-11C28406210D}" type="slidenum">
              <a:rPr lang="de-DE" smtClean="0"/>
              <a:t>33</a:t>
            </a:fld>
            <a:endParaRPr lang="de-DE" dirty="0"/>
          </a:p>
        </p:txBody>
      </p:sp>
      <p:sp>
        <p:nvSpPr>
          <p:cNvPr id="4" name="Textfeld 3"/>
          <p:cNvSpPr txBox="1"/>
          <p:nvPr/>
        </p:nvSpPr>
        <p:spPr>
          <a:xfrm>
            <a:off x="1703512" y="116632"/>
            <a:ext cx="8856984" cy="648072"/>
          </a:xfrm>
          <a:prstGeom prst="rect">
            <a:avLst/>
          </a:prstGeom>
          <a:noFill/>
        </p:spPr>
        <p:txBody>
          <a:bodyPr wrap="square" rtlCol="0">
            <a:noAutofit/>
          </a:bodyPr>
          <a:lstStyle/>
          <a:p>
            <a:pPr algn="ctr"/>
            <a:r>
              <a:rPr lang="de-DE" sz="2600" dirty="0"/>
              <a:t>Linear Regression</a:t>
            </a:r>
          </a:p>
        </p:txBody>
      </p:sp>
      <p:sp>
        <p:nvSpPr>
          <p:cNvPr id="5" name="Rechteck 4">
            <a:extLst>
              <a:ext uri="{FF2B5EF4-FFF2-40B4-BE49-F238E27FC236}">
                <a16:creationId xmlns:a16="http://schemas.microsoft.com/office/drawing/2014/main" id="{64834EBA-D2A6-1916-3028-46BA31125612}"/>
              </a:ext>
            </a:extLst>
          </p:cNvPr>
          <p:cNvSpPr/>
          <p:nvPr/>
        </p:nvSpPr>
        <p:spPr>
          <a:xfrm>
            <a:off x="867944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r>
              <a:rPr lang="de-DE" dirty="0"/>
              <a:t>c</a:t>
            </a:r>
          </a:p>
        </p:txBody>
      </p:sp>
    </p:spTree>
    <p:extLst>
      <p:ext uri="{BB962C8B-B14F-4D97-AF65-F5344CB8AC3E}">
        <p14:creationId xmlns:p14="http://schemas.microsoft.com/office/powerpoint/2010/main" val="5291567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xtfeld 1"/>
              <p:cNvSpPr txBox="1"/>
              <p:nvPr/>
            </p:nvSpPr>
            <p:spPr>
              <a:xfrm>
                <a:off x="35512" y="1056445"/>
                <a:ext cx="8944168" cy="4785064"/>
              </a:xfrm>
              <a:prstGeom prst="rect">
                <a:avLst/>
              </a:prstGeom>
              <a:noFill/>
            </p:spPr>
            <p:txBody>
              <a:bodyPr wrap="square" rtlCol="0">
                <a:noAutofit/>
              </a:bodyPr>
              <a:lstStyle/>
              <a:p>
                <a:r>
                  <a:rPr lang="de-DE" sz="2400" dirty="0"/>
                  <a:t>How to calculate a regression line </a:t>
                </a:r>
                <a14:m>
                  <m:oMath xmlns:m="http://schemas.openxmlformats.org/officeDocument/2006/math">
                    <m:acc>
                      <m:accPr>
                        <m:chr m:val="̂"/>
                        <m:ctrlPr>
                          <a:rPr lang="de-DE" sz="2400" i="1">
                            <a:latin typeface="Cambria Math"/>
                          </a:rPr>
                        </m:ctrlPr>
                      </m:accPr>
                      <m:e>
                        <m:r>
                          <a:rPr lang="de-DE" sz="2400" i="1">
                            <a:latin typeface="Cambria Math"/>
                          </a:rPr>
                          <m:t>𝑦</m:t>
                        </m:r>
                      </m:e>
                    </m:acc>
                    <m:r>
                      <a:rPr lang="de-DE" sz="2400" i="1" baseline="-25000">
                        <a:latin typeface="Cambria Math"/>
                      </a:rPr>
                      <m:t>𝑖</m:t>
                    </m:r>
                    <m:r>
                      <a:rPr lang="de-DE" sz="2400" i="1">
                        <a:latin typeface="Cambria Math"/>
                      </a:rPr>
                      <m:t>=</m:t>
                    </m:r>
                    <m:r>
                      <m:rPr>
                        <m:sty m:val="p"/>
                      </m:rPr>
                      <a:rPr lang="de-DE" sz="2400">
                        <a:latin typeface="Cambria Math"/>
                      </a:rPr>
                      <m:t>a</m:t>
                    </m:r>
                    <m:r>
                      <a:rPr lang="de-DE" sz="2400">
                        <a:latin typeface="Cambria Math"/>
                      </a:rPr>
                      <m:t>+</m:t>
                    </m:r>
                    <m:r>
                      <m:rPr>
                        <m:sty m:val="p"/>
                      </m:rPr>
                      <a:rPr lang="de-DE" sz="2400">
                        <a:latin typeface="Cambria Math"/>
                      </a:rPr>
                      <m:t>bx</m:t>
                    </m:r>
                  </m:oMath>
                </a14:m>
                <a:r>
                  <a:rPr lang="de-DE" sz="2400" baseline="-25000" dirty="0"/>
                  <a:t>i</a:t>
                </a:r>
                <a:r>
                  <a:rPr lang="de-DE" sz="2400" dirty="0"/>
                  <a:t>?</a:t>
                </a:r>
              </a:p>
              <a:p>
                <a:r>
                  <a:rPr lang="de-DE" sz="2400" dirty="0"/>
                  <a:t>              </a:t>
                </a:r>
              </a:p>
              <a:p>
                <a:r>
                  <a:rPr lang="de-DE" sz="2400" dirty="0"/>
                  <a:t>The </a:t>
                </a:r>
                <a:r>
                  <a:rPr lang="de-DE" sz="2400" dirty="0" err="1"/>
                  <a:t>coefficients</a:t>
                </a:r>
                <a:r>
                  <a:rPr lang="de-DE" sz="2400" dirty="0"/>
                  <a:t> a and b </a:t>
                </a:r>
                <a:r>
                  <a:rPr lang="de-DE" sz="2400" dirty="0" err="1"/>
                  <a:t>has</a:t>
                </a:r>
                <a:r>
                  <a:rPr lang="de-DE" sz="2400" dirty="0"/>
                  <a:t> </a:t>
                </a:r>
                <a:r>
                  <a:rPr lang="de-DE" sz="2400" dirty="0" err="1"/>
                  <a:t>be</a:t>
                </a:r>
                <a:r>
                  <a:rPr lang="de-DE" sz="2400" dirty="0"/>
                  <a:t> </a:t>
                </a:r>
                <a:r>
                  <a:rPr lang="de-DE" sz="2400" dirty="0" err="1"/>
                  <a:t>calculated</a:t>
                </a:r>
                <a:r>
                  <a:rPr lang="de-DE" sz="2400" dirty="0"/>
                  <a:t> </a:t>
                </a:r>
                <a:r>
                  <a:rPr lang="de-DE" sz="2400" dirty="0" err="1"/>
                  <a:t>from</a:t>
                </a:r>
                <a:r>
                  <a:rPr lang="de-DE" sz="2400" dirty="0"/>
                  <a:t> </a:t>
                </a:r>
                <a:r>
                  <a:rPr lang="de-DE" sz="2400" dirty="0" err="1"/>
                  <a:t>the</a:t>
                </a:r>
                <a:r>
                  <a:rPr lang="de-DE" sz="2400" dirty="0"/>
                  <a:t> </a:t>
                </a:r>
                <a:r>
                  <a:rPr lang="de-DE" sz="2400" dirty="0" err="1"/>
                  <a:t>collected</a:t>
                </a:r>
                <a:r>
                  <a:rPr lang="de-DE" sz="2400" dirty="0"/>
                  <a:t> </a:t>
                </a:r>
                <a:r>
                  <a:rPr lang="de-DE" sz="2400" dirty="0" err="1"/>
                  <a:t>data</a:t>
                </a:r>
                <a:r>
                  <a:rPr lang="de-DE" sz="2400" dirty="0"/>
                  <a:t>.</a:t>
                </a:r>
              </a:p>
              <a:p>
                <a:endParaRPr lang="de-DE" sz="2400" dirty="0"/>
              </a:p>
              <a:p>
                <a14:m>
                  <m:oMath xmlns:m="http://schemas.openxmlformats.org/officeDocument/2006/math">
                    <m:acc>
                      <m:accPr>
                        <m:chr m:val="̂"/>
                        <m:ctrlPr>
                          <a:rPr lang="de-DE" sz="2400" i="1">
                            <a:latin typeface="Cambria Math"/>
                          </a:rPr>
                        </m:ctrlPr>
                      </m:accPr>
                      <m:e>
                        <m:r>
                          <a:rPr lang="de-DE" sz="2400" i="1">
                            <a:latin typeface="Cambria Math"/>
                          </a:rPr>
                          <m:t>𝑦</m:t>
                        </m:r>
                      </m:e>
                    </m:acc>
                    <m:r>
                      <a:rPr lang="de-DE" sz="2400" i="1" baseline="-25000">
                        <a:latin typeface="Cambria Math"/>
                      </a:rPr>
                      <m:t>𝑖</m:t>
                    </m:r>
                  </m:oMath>
                </a14:m>
                <a:r>
                  <a:rPr lang="de-DE" sz="2400" dirty="0"/>
                  <a:t>  		Value on </a:t>
                </a:r>
                <a:r>
                  <a:rPr lang="de-DE" sz="2400" dirty="0" err="1"/>
                  <a:t>the</a:t>
                </a:r>
                <a:r>
                  <a:rPr lang="de-DE" sz="2400" dirty="0"/>
                  <a:t> </a:t>
                </a:r>
                <a:r>
                  <a:rPr lang="de-DE" sz="2400" dirty="0" err="1"/>
                  <a:t>regression</a:t>
                </a:r>
                <a:r>
                  <a:rPr lang="de-DE" sz="2400" dirty="0"/>
                  <a:t> </a:t>
                </a:r>
                <a:r>
                  <a:rPr lang="de-DE" sz="2400" dirty="0" err="1"/>
                  <a:t>line</a:t>
                </a:r>
                <a:endParaRPr lang="de-DE" sz="2400" dirty="0"/>
              </a:p>
              <a:p>
                <a14:m>
                  <m:oMath xmlns:m="http://schemas.openxmlformats.org/officeDocument/2006/math">
                    <m:r>
                      <a:rPr lang="de-DE" sz="2400" i="1">
                        <a:latin typeface="Cambria Math"/>
                      </a:rPr>
                      <m:t>𝑦</m:t>
                    </m:r>
                    <m:r>
                      <a:rPr lang="de-DE" sz="2400" i="1" baseline="-25000">
                        <a:latin typeface="Cambria Math"/>
                      </a:rPr>
                      <m:t>𝑖</m:t>
                    </m:r>
                  </m:oMath>
                </a14:m>
                <a:r>
                  <a:rPr lang="de-DE" sz="2400" dirty="0"/>
                  <a:t>		</a:t>
                </a:r>
                <a:r>
                  <a:rPr lang="de-DE" sz="2400" dirty="0" err="1"/>
                  <a:t>collected</a:t>
                </a:r>
                <a:r>
                  <a:rPr lang="de-DE" sz="2400" dirty="0"/>
                  <a:t> </a:t>
                </a:r>
                <a:r>
                  <a:rPr lang="de-DE" sz="2400" dirty="0" err="1"/>
                  <a:t>data</a:t>
                </a:r>
                <a:r>
                  <a:rPr lang="de-DE" sz="2400" dirty="0"/>
                  <a:t> </a:t>
                </a:r>
                <a:r>
                  <a:rPr lang="de-DE" sz="2400" dirty="0" err="1"/>
                  <a:t>point</a:t>
                </a:r>
                <a:endParaRPr lang="de-DE" sz="2400" dirty="0"/>
              </a:p>
              <a:p>
                <a14:m>
                  <m:oMath xmlns:m="http://schemas.openxmlformats.org/officeDocument/2006/math">
                    <m:r>
                      <m:rPr>
                        <m:sty m:val="p"/>
                      </m:rPr>
                      <a:rPr lang="el-GR" sz="2400" i="1">
                        <a:latin typeface="Cambria Math" panose="02040503050406030204" pitchFamily="18" charset="0"/>
                        <a:ea typeface="Cambria Math" panose="02040503050406030204" pitchFamily="18" charset="0"/>
                      </a:rPr>
                      <m:t>ε</m:t>
                    </m:r>
                    <m:r>
                      <a:rPr lang="de-DE" sz="2400" i="1" baseline="-25000">
                        <a:latin typeface="Cambria Math"/>
                      </a:rPr>
                      <m:t>𝑖</m:t>
                    </m:r>
                    <m:r>
                      <a:rPr lang="de-DE" sz="2400" i="1">
                        <a:latin typeface="Cambria Math"/>
                      </a:rPr>
                      <m:t>=</m:t>
                    </m:r>
                  </m:oMath>
                </a14:m>
                <a:r>
                  <a:rPr lang="de-DE" sz="2400" dirty="0"/>
                  <a:t> </a:t>
                </a:r>
                <a14:m>
                  <m:oMath xmlns:m="http://schemas.openxmlformats.org/officeDocument/2006/math">
                    <m:r>
                      <a:rPr lang="de-DE" sz="2400" i="1">
                        <a:latin typeface="Cambria Math"/>
                      </a:rPr>
                      <m:t>𝑦</m:t>
                    </m:r>
                    <m:r>
                      <a:rPr lang="de-DE" sz="2400" i="1" baseline="-25000">
                        <a:latin typeface="Cambria Math"/>
                      </a:rPr>
                      <m:t>𝑖</m:t>
                    </m:r>
                    <m:r>
                      <a:rPr lang="de-DE" sz="2400" i="1" baseline="-25000">
                        <a:latin typeface="Cambria Math"/>
                      </a:rPr>
                      <m:t> </m:t>
                    </m:r>
                  </m:oMath>
                </a14:m>
                <a:r>
                  <a:rPr lang="de-DE" sz="2400" dirty="0"/>
                  <a:t>- </a:t>
                </a:r>
                <a14:m>
                  <m:oMath xmlns:m="http://schemas.openxmlformats.org/officeDocument/2006/math">
                    <m:acc>
                      <m:accPr>
                        <m:chr m:val="̂"/>
                        <m:ctrlPr>
                          <a:rPr lang="de-DE" sz="2400" i="1">
                            <a:latin typeface="Cambria Math"/>
                          </a:rPr>
                        </m:ctrlPr>
                      </m:accPr>
                      <m:e>
                        <m:r>
                          <a:rPr lang="de-DE" sz="2400" i="1">
                            <a:latin typeface="Cambria Math"/>
                          </a:rPr>
                          <m:t>𝑦</m:t>
                        </m:r>
                      </m:e>
                    </m:acc>
                    <m:r>
                      <a:rPr lang="de-DE" sz="2400" i="1" baseline="-25000">
                        <a:latin typeface="Cambria Math"/>
                      </a:rPr>
                      <m:t>𝑖</m:t>
                    </m:r>
                  </m:oMath>
                </a14:m>
                <a:r>
                  <a:rPr lang="de-DE" sz="2400" dirty="0"/>
                  <a:t>	</a:t>
                </a:r>
                <a:r>
                  <a:rPr lang="de-DE" sz="2400" dirty="0" err="1"/>
                  <a:t>Difference</a:t>
                </a:r>
                <a:r>
                  <a:rPr lang="de-DE" sz="2400" dirty="0"/>
                  <a:t> </a:t>
                </a:r>
                <a:r>
                  <a:rPr lang="de-DE" sz="2400" dirty="0" err="1"/>
                  <a:t>between</a:t>
                </a:r>
                <a:r>
                  <a:rPr lang="de-DE" sz="2400" dirty="0"/>
                  <a:t> </a:t>
                </a:r>
                <a:r>
                  <a:rPr lang="de-DE" sz="2400" dirty="0" err="1"/>
                  <a:t>the</a:t>
                </a:r>
                <a:r>
                  <a:rPr lang="de-DE" sz="2400" dirty="0"/>
                  <a:t> </a:t>
                </a:r>
                <a:r>
                  <a:rPr lang="de-DE" sz="2400" dirty="0" err="1"/>
                  <a:t>data</a:t>
                </a:r>
                <a:r>
                  <a:rPr lang="de-DE" sz="2400" dirty="0"/>
                  <a:t> </a:t>
                </a:r>
                <a:r>
                  <a:rPr lang="de-DE" sz="2400" dirty="0" err="1"/>
                  <a:t>point</a:t>
                </a:r>
                <a:r>
                  <a:rPr lang="de-DE" sz="2400" dirty="0"/>
                  <a:t> and </a:t>
                </a:r>
                <a:r>
                  <a:rPr lang="de-DE" sz="2400" dirty="0" err="1"/>
                  <a:t>the</a:t>
                </a:r>
                <a:r>
                  <a:rPr lang="de-DE" sz="2400" dirty="0"/>
                  <a:t> </a:t>
                </a:r>
                <a:r>
                  <a:rPr lang="de-DE" sz="2400" dirty="0" err="1"/>
                  <a:t>theoretical</a:t>
                </a:r>
                <a:r>
                  <a:rPr lang="de-DE" sz="2400" dirty="0"/>
                  <a:t> 		</a:t>
                </a:r>
                <a:r>
                  <a:rPr lang="de-DE" sz="2400" dirty="0" err="1"/>
                  <a:t>value</a:t>
                </a:r>
                <a:r>
                  <a:rPr lang="de-DE" sz="2400" dirty="0"/>
                  <a:t> on </a:t>
                </a:r>
                <a:r>
                  <a:rPr lang="de-DE" sz="2400" dirty="0" err="1"/>
                  <a:t>the</a:t>
                </a:r>
                <a:r>
                  <a:rPr lang="de-DE" sz="2400" dirty="0"/>
                  <a:t> </a:t>
                </a:r>
                <a:r>
                  <a:rPr lang="de-DE" sz="2400" dirty="0" err="1"/>
                  <a:t>regression</a:t>
                </a:r>
                <a:r>
                  <a:rPr lang="de-DE" sz="2400" dirty="0"/>
                  <a:t> </a:t>
                </a:r>
                <a:r>
                  <a:rPr lang="de-DE" sz="2400" dirty="0" err="1"/>
                  <a:t>line</a:t>
                </a:r>
                <a:endParaRPr lang="de-DE" sz="2400" dirty="0"/>
              </a:p>
              <a:p>
                <a:endParaRPr lang="de-DE" sz="2400" dirty="0"/>
              </a:p>
              <a:p>
                <a:endParaRPr lang="de-DE" sz="2400" dirty="0"/>
              </a:p>
              <a:p>
                <a:r>
                  <a:rPr lang="de-DE" sz="2400" dirty="0" err="1"/>
                  <a:t>Determine</a:t>
                </a:r>
                <a:r>
                  <a:rPr lang="de-DE" sz="2400" dirty="0"/>
                  <a:t> a and b such, </a:t>
                </a:r>
                <a:r>
                  <a:rPr lang="de-DE" sz="2400" dirty="0" err="1"/>
                  <a:t>that</a:t>
                </a:r>
                <a:r>
                  <a:rPr lang="de-DE" sz="2400" dirty="0"/>
                  <a:t> </a:t>
                </a:r>
                <a:r>
                  <a:rPr lang="de-DE" sz="2400" dirty="0" err="1"/>
                  <a:t>the</a:t>
                </a:r>
                <a:r>
                  <a:rPr lang="de-DE" sz="2400" dirty="0"/>
                  <a:t> </a:t>
                </a:r>
                <a:r>
                  <a:rPr lang="de-DE" sz="2400" dirty="0" err="1"/>
                  <a:t>sum</a:t>
                </a:r>
                <a:r>
                  <a:rPr lang="de-DE" sz="2400" dirty="0"/>
                  <a:t> </a:t>
                </a:r>
                <a:r>
                  <a:rPr lang="de-DE" sz="2400" dirty="0" err="1"/>
                  <a:t>of</a:t>
                </a:r>
                <a:r>
                  <a:rPr lang="de-DE" sz="2400" dirty="0"/>
                  <a:t> all </a:t>
                </a:r>
                <a:r>
                  <a:rPr lang="de-DE" sz="2400" dirty="0" err="1"/>
                  <a:t>quadratic</a:t>
                </a:r>
                <a:r>
                  <a:rPr lang="de-DE" sz="2400" dirty="0"/>
                  <a:t> </a:t>
                </a:r>
                <a:r>
                  <a:rPr lang="de-DE" sz="2400" dirty="0" err="1"/>
                  <a:t>differences</a:t>
                </a:r>
                <a:r>
                  <a:rPr lang="de-DE" sz="2400" dirty="0"/>
                  <a:t> </a:t>
                </a:r>
                <a14:m>
                  <m:oMath xmlns:m="http://schemas.openxmlformats.org/officeDocument/2006/math">
                    <m:sSubSup>
                      <m:sSubSupPr>
                        <m:ctrlPr>
                          <a:rPr lang="el-GR" sz="2400" i="1">
                            <a:latin typeface="Cambria Math" panose="02040503050406030204" pitchFamily="18" charset="0"/>
                            <a:ea typeface="Cambria Math" panose="02040503050406030204" pitchFamily="18" charset="0"/>
                          </a:rPr>
                        </m:ctrlPr>
                      </m:sSubSupPr>
                      <m:e>
                        <m:r>
                          <m:rPr>
                            <m:sty m:val="p"/>
                          </m:rPr>
                          <a:rPr lang="el-GR" sz="2400" i="1">
                            <a:latin typeface="Cambria Math" panose="02040503050406030204" pitchFamily="18" charset="0"/>
                            <a:ea typeface="Cambria Math" panose="02040503050406030204" pitchFamily="18" charset="0"/>
                          </a:rPr>
                          <m:t>ε</m:t>
                        </m:r>
                      </m:e>
                      <m:sub>
                        <m:r>
                          <a:rPr lang="de-DE" sz="2400" i="1">
                            <a:latin typeface="Cambria Math" panose="02040503050406030204" pitchFamily="18" charset="0"/>
                            <a:ea typeface="Cambria Math" panose="02040503050406030204" pitchFamily="18" charset="0"/>
                          </a:rPr>
                          <m:t>𝑖</m:t>
                        </m:r>
                      </m:sub>
                      <m:sup>
                        <m:r>
                          <a:rPr lang="de-DE" sz="2400" i="1">
                            <a:latin typeface="Cambria Math" panose="02040503050406030204" pitchFamily="18" charset="0"/>
                            <a:ea typeface="Cambria Math" panose="02040503050406030204" pitchFamily="18" charset="0"/>
                          </a:rPr>
                          <m:t>2</m:t>
                        </m:r>
                      </m:sup>
                    </m:sSubSup>
                    <m:r>
                      <a:rPr lang="de-DE" sz="2400" i="1" baseline="-25000">
                        <a:latin typeface="Cambria Math"/>
                      </a:rPr>
                      <m:t> </m:t>
                    </m:r>
                  </m:oMath>
                </a14:m>
                <a:r>
                  <a:rPr lang="de-DE" sz="2400" dirty="0" err="1"/>
                  <a:t>is</a:t>
                </a:r>
                <a:r>
                  <a:rPr lang="de-DE" sz="2400" dirty="0"/>
                  <a:t> </a:t>
                </a:r>
                <a:r>
                  <a:rPr lang="de-DE" sz="2400" dirty="0" err="1"/>
                  <a:t>minimized</a:t>
                </a:r>
                <a:endParaRPr lang="de-DE" sz="2400" dirty="0"/>
              </a:p>
              <a:p>
                <a:endParaRPr lang="de-DE" sz="2400" dirty="0"/>
              </a:p>
              <a:p>
                <a:endParaRPr lang="de-DE" sz="2400" dirty="0"/>
              </a:p>
              <a:p>
                <a:endParaRPr lang="de-DE" sz="2400" dirty="0"/>
              </a:p>
            </p:txBody>
          </p:sp>
        </mc:Choice>
        <mc:Fallback xmlns="">
          <p:sp>
            <p:nvSpPr>
              <p:cNvPr id="2" name="Textfeld 1"/>
              <p:cNvSpPr txBox="1">
                <a:spLocks noRot="1" noChangeAspect="1" noMove="1" noResize="1" noEditPoints="1" noAdjustHandles="1" noChangeArrowheads="1" noChangeShapeType="1" noTextEdit="1"/>
              </p:cNvSpPr>
              <p:nvPr/>
            </p:nvSpPr>
            <p:spPr>
              <a:xfrm>
                <a:off x="35512" y="1056445"/>
                <a:ext cx="8944168" cy="4785064"/>
              </a:xfrm>
              <a:prstGeom prst="rect">
                <a:avLst/>
              </a:prstGeom>
              <a:blipFill>
                <a:blip r:embed="rId2"/>
                <a:stretch>
                  <a:fillRect l="-1091" t="-1019"/>
                </a:stretch>
              </a:blipFill>
            </p:spPr>
            <p:txBody>
              <a:bodyPr/>
              <a:lstStyle/>
              <a:p>
                <a:r>
                  <a:rPr lang="de-DE">
                    <a:noFill/>
                  </a:rPr>
                  <a:t> </a:t>
                </a:r>
              </a:p>
            </p:txBody>
          </p:sp>
        </mc:Fallback>
      </mc:AlternateContent>
      <p:sp>
        <p:nvSpPr>
          <p:cNvPr id="3" name="Foliennummernplatzhalter 2"/>
          <p:cNvSpPr>
            <a:spLocks noGrp="1"/>
          </p:cNvSpPr>
          <p:nvPr>
            <p:ph type="sldNum" sz="quarter" idx="12"/>
          </p:nvPr>
        </p:nvSpPr>
        <p:spPr/>
        <p:txBody>
          <a:bodyPr/>
          <a:lstStyle/>
          <a:p>
            <a:fld id="{386CAE9C-98EE-4793-B6DD-11C28406210D}" type="slidenum">
              <a:rPr lang="de-DE" smtClean="0"/>
              <a:t>34</a:t>
            </a:fld>
            <a:endParaRPr lang="de-DE" dirty="0"/>
          </a:p>
        </p:txBody>
      </p:sp>
      <p:sp>
        <p:nvSpPr>
          <p:cNvPr id="4" name="Textfeld 3"/>
          <p:cNvSpPr txBox="1"/>
          <p:nvPr/>
        </p:nvSpPr>
        <p:spPr>
          <a:xfrm>
            <a:off x="1703512" y="116632"/>
            <a:ext cx="8856984" cy="648072"/>
          </a:xfrm>
          <a:prstGeom prst="rect">
            <a:avLst/>
          </a:prstGeom>
          <a:noFill/>
        </p:spPr>
        <p:txBody>
          <a:bodyPr wrap="square" rtlCol="0">
            <a:noAutofit/>
          </a:bodyPr>
          <a:lstStyle/>
          <a:p>
            <a:pPr algn="ctr"/>
            <a:r>
              <a:rPr lang="de-DE" sz="2600" dirty="0" err="1"/>
              <a:t>Optimizing</a:t>
            </a:r>
            <a:r>
              <a:rPr lang="de-DE" sz="2600" dirty="0"/>
              <a:t> </a:t>
            </a:r>
            <a:r>
              <a:rPr lang="de-DE" sz="2600" dirty="0" err="1"/>
              <a:t>problem</a:t>
            </a:r>
            <a:endParaRPr lang="de-DE" sz="2600" dirty="0"/>
          </a:p>
        </p:txBody>
      </p:sp>
      <p:sp>
        <p:nvSpPr>
          <p:cNvPr id="5" name="Rechteck 4">
            <a:extLst>
              <a:ext uri="{FF2B5EF4-FFF2-40B4-BE49-F238E27FC236}">
                <a16:creationId xmlns:a16="http://schemas.microsoft.com/office/drawing/2014/main" id="{8F9A69E6-8835-AFBA-5530-FB9FAD1B040C}"/>
              </a:ext>
            </a:extLst>
          </p:cNvPr>
          <p:cNvSpPr/>
          <p:nvPr/>
        </p:nvSpPr>
        <p:spPr>
          <a:xfrm>
            <a:off x="867944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r>
              <a:rPr lang="de-DE" dirty="0"/>
              <a:t>c</a:t>
            </a:r>
          </a:p>
        </p:txBody>
      </p:sp>
    </p:spTree>
    <p:extLst>
      <p:ext uri="{BB962C8B-B14F-4D97-AF65-F5344CB8AC3E}">
        <p14:creationId xmlns:p14="http://schemas.microsoft.com/office/powerpoint/2010/main" val="18382467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1667508" y="676741"/>
            <a:ext cx="8856984" cy="5976664"/>
          </a:xfrm>
          <a:prstGeom prst="rect">
            <a:avLst/>
          </a:prstGeom>
          <a:noFill/>
        </p:spPr>
        <p:txBody>
          <a:bodyPr wrap="square" rtlCol="0">
            <a:noAutofit/>
          </a:bodyPr>
          <a:lstStyle/>
          <a:p>
            <a:r>
              <a:rPr lang="de-DE" sz="2400" dirty="0"/>
              <a:t>The formal </a:t>
            </a:r>
            <a:r>
              <a:rPr lang="de-DE" sz="2400" dirty="0" err="1"/>
              <a:t>optimizing</a:t>
            </a:r>
            <a:r>
              <a:rPr lang="de-DE" sz="2400" dirty="0"/>
              <a:t> </a:t>
            </a:r>
            <a:r>
              <a:rPr lang="de-DE" sz="2400" dirty="0" err="1"/>
              <a:t>problem</a:t>
            </a:r>
            <a:endParaRPr lang="de-DE" sz="2400" dirty="0"/>
          </a:p>
          <a:p>
            <a:endParaRPr lang="de-DE" sz="2400" dirty="0"/>
          </a:p>
          <a:p>
            <a:endParaRPr lang="de-DE" sz="2400" dirty="0"/>
          </a:p>
          <a:p>
            <a:endParaRPr lang="de-DE" sz="2400" dirty="0"/>
          </a:p>
          <a:p>
            <a:endParaRPr lang="de-DE" sz="2400" dirty="0"/>
          </a:p>
          <a:p>
            <a:endParaRPr lang="de-DE" sz="2400" dirty="0"/>
          </a:p>
          <a:p>
            <a:endParaRPr lang="de-DE" sz="2400" dirty="0"/>
          </a:p>
        </p:txBody>
      </p:sp>
      <p:sp>
        <p:nvSpPr>
          <p:cNvPr id="3" name="Foliennummernplatzhalter 2"/>
          <p:cNvSpPr>
            <a:spLocks noGrp="1"/>
          </p:cNvSpPr>
          <p:nvPr>
            <p:ph type="sldNum" sz="quarter" idx="12"/>
          </p:nvPr>
        </p:nvSpPr>
        <p:spPr/>
        <p:txBody>
          <a:bodyPr/>
          <a:lstStyle/>
          <a:p>
            <a:fld id="{386CAE9C-98EE-4793-B6DD-11C28406210D}" type="slidenum">
              <a:rPr lang="de-DE" smtClean="0"/>
              <a:t>35</a:t>
            </a:fld>
            <a:endParaRPr lang="de-DE" dirty="0"/>
          </a:p>
        </p:txBody>
      </p:sp>
      <p:sp>
        <p:nvSpPr>
          <p:cNvPr id="4" name="Textfeld 3"/>
          <p:cNvSpPr txBox="1"/>
          <p:nvPr/>
        </p:nvSpPr>
        <p:spPr>
          <a:xfrm>
            <a:off x="1667508" y="41205"/>
            <a:ext cx="8856984" cy="648072"/>
          </a:xfrm>
          <a:prstGeom prst="rect">
            <a:avLst/>
          </a:prstGeom>
          <a:noFill/>
        </p:spPr>
        <p:txBody>
          <a:bodyPr wrap="square" rtlCol="0">
            <a:noAutofit/>
          </a:bodyPr>
          <a:lstStyle/>
          <a:p>
            <a:pPr algn="ctr"/>
            <a:r>
              <a:rPr lang="de-DE" sz="2600" dirty="0"/>
              <a:t>Least </a:t>
            </a:r>
            <a:r>
              <a:rPr lang="de-DE" sz="2600" dirty="0" err="1"/>
              <a:t>squared</a:t>
            </a:r>
            <a:r>
              <a:rPr lang="de-DE" sz="2600" dirty="0"/>
              <a:t> </a:t>
            </a:r>
            <a:r>
              <a:rPr lang="de-DE" sz="2600" dirty="0" err="1"/>
              <a:t>method</a:t>
            </a:r>
            <a:endParaRPr lang="de-DE" sz="2600" dirty="0"/>
          </a:p>
        </p:txBody>
      </p:sp>
      <p:pic>
        <p:nvPicPr>
          <p:cNvPr id="5" name="Grafik 4">
            <a:extLst>
              <a:ext uri="{FF2B5EF4-FFF2-40B4-BE49-F238E27FC236}">
                <a16:creationId xmlns:a16="http://schemas.microsoft.com/office/drawing/2014/main" id="{D9E49B95-2C3C-43EF-AEB3-6917CE590C74}"/>
              </a:ext>
            </a:extLst>
          </p:cNvPr>
          <p:cNvPicPr>
            <a:picLocks noChangeAspect="1"/>
          </p:cNvPicPr>
          <p:nvPr/>
        </p:nvPicPr>
        <p:blipFill>
          <a:blip r:embed="rId2"/>
          <a:stretch>
            <a:fillRect/>
          </a:stretch>
        </p:blipFill>
        <p:spPr>
          <a:xfrm>
            <a:off x="7558114" y="1383724"/>
            <a:ext cx="2426319" cy="1037164"/>
          </a:xfrm>
          <a:prstGeom prst="rect">
            <a:avLst/>
          </a:prstGeom>
        </p:spPr>
      </p:pic>
      <p:pic>
        <p:nvPicPr>
          <p:cNvPr id="6" name="Grafik 5">
            <a:extLst>
              <a:ext uri="{FF2B5EF4-FFF2-40B4-BE49-F238E27FC236}">
                <a16:creationId xmlns:a16="http://schemas.microsoft.com/office/drawing/2014/main" id="{5B57F78A-DA84-46C3-A02D-8D2461895590}"/>
              </a:ext>
            </a:extLst>
          </p:cNvPr>
          <p:cNvPicPr>
            <a:picLocks noChangeAspect="1"/>
          </p:cNvPicPr>
          <p:nvPr/>
        </p:nvPicPr>
        <p:blipFill>
          <a:blip r:embed="rId3"/>
          <a:stretch>
            <a:fillRect/>
          </a:stretch>
        </p:blipFill>
        <p:spPr>
          <a:xfrm>
            <a:off x="3510019" y="1665785"/>
            <a:ext cx="1073812" cy="473042"/>
          </a:xfrm>
          <a:prstGeom prst="rect">
            <a:avLst/>
          </a:prstGeom>
        </p:spPr>
      </p:pic>
      <p:pic>
        <p:nvPicPr>
          <p:cNvPr id="7" name="Grafik 6">
            <a:extLst>
              <a:ext uri="{FF2B5EF4-FFF2-40B4-BE49-F238E27FC236}">
                <a16:creationId xmlns:a16="http://schemas.microsoft.com/office/drawing/2014/main" id="{B342F583-BF94-443C-A17A-4418004102C6}"/>
              </a:ext>
            </a:extLst>
          </p:cNvPr>
          <p:cNvPicPr>
            <a:picLocks noChangeAspect="1"/>
          </p:cNvPicPr>
          <p:nvPr/>
        </p:nvPicPr>
        <p:blipFill>
          <a:blip r:embed="rId4"/>
          <a:stretch>
            <a:fillRect/>
          </a:stretch>
        </p:blipFill>
        <p:spPr>
          <a:xfrm>
            <a:off x="4583831" y="1772817"/>
            <a:ext cx="427292" cy="248609"/>
          </a:xfrm>
          <a:prstGeom prst="rect">
            <a:avLst/>
          </a:prstGeom>
        </p:spPr>
      </p:pic>
      <p:pic>
        <p:nvPicPr>
          <p:cNvPr id="9" name="Grafik 8">
            <a:extLst>
              <a:ext uri="{FF2B5EF4-FFF2-40B4-BE49-F238E27FC236}">
                <a16:creationId xmlns:a16="http://schemas.microsoft.com/office/drawing/2014/main" id="{F45C9475-5AAC-41F8-B592-92DEDEEB57B5}"/>
              </a:ext>
            </a:extLst>
          </p:cNvPr>
          <p:cNvPicPr>
            <a:picLocks noChangeAspect="1"/>
          </p:cNvPicPr>
          <p:nvPr/>
        </p:nvPicPr>
        <p:blipFill>
          <a:blip r:embed="rId5"/>
          <a:stretch>
            <a:fillRect/>
          </a:stretch>
        </p:blipFill>
        <p:spPr>
          <a:xfrm>
            <a:off x="4887209" y="1392075"/>
            <a:ext cx="2720962" cy="1021913"/>
          </a:xfrm>
          <a:prstGeom prst="rect">
            <a:avLst/>
          </a:prstGeom>
        </p:spPr>
      </p:pic>
      <p:pic>
        <p:nvPicPr>
          <p:cNvPr id="10" name="Grafik 9">
            <a:extLst>
              <a:ext uri="{FF2B5EF4-FFF2-40B4-BE49-F238E27FC236}">
                <a16:creationId xmlns:a16="http://schemas.microsoft.com/office/drawing/2014/main" id="{57F4671D-18ED-4626-9085-BE6F434B1D3C}"/>
              </a:ext>
            </a:extLst>
          </p:cNvPr>
          <p:cNvPicPr>
            <a:picLocks noChangeAspect="1"/>
          </p:cNvPicPr>
          <p:nvPr/>
        </p:nvPicPr>
        <p:blipFill>
          <a:blip r:embed="rId4"/>
          <a:stretch>
            <a:fillRect/>
          </a:stretch>
        </p:blipFill>
        <p:spPr>
          <a:xfrm>
            <a:off x="7468908" y="1772817"/>
            <a:ext cx="427292" cy="248609"/>
          </a:xfrm>
          <a:prstGeom prst="rect">
            <a:avLst/>
          </a:prstGeom>
        </p:spPr>
      </p:pic>
      <p:sp>
        <p:nvSpPr>
          <p:cNvPr id="8" name="Rechteck 7">
            <a:extLst>
              <a:ext uri="{FF2B5EF4-FFF2-40B4-BE49-F238E27FC236}">
                <a16:creationId xmlns:a16="http://schemas.microsoft.com/office/drawing/2014/main" id="{6AE68053-AF67-CBC0-D6FA-1A44E74EDC41}"/>
              </a:ext>
            </a:extLst>
          </p:cNvPr>
          <p:cNvSpPr/>
          <p:nvPr/>
        </p:nvSpPr>
        <p:spPr>
          <a:xfrm>
            <a:off x="867944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r>
              <a:rPr lang="de-DE" dirty="0"/>
              <a:t>c</a:t>
            </a:r>
          </a:p>
        </p:txBody>
      </p:sp>
    </p:spTree>
    <p:extLst>
      <p:ext uri="{BB962C8B-B14F-4D97-AF65-F5344CB8AC3E}">
        <p14:creationId xmlns:p14="http://schemas.microsoft.com/office/powerpoint/2010/main" val="8663656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1631504" y="764704"/>
            <a:ext cx="8856984" cy="5976664"/>
          </a:xfrm>
          <a:prstGeom prst="rect">
            <a:avLst/>
          </a:prstGeom>
          <a:noFill/>
        </p:spPr>
        <p:txBody>
          <a:bodyPr wrap="square" rtlCol="0">
            <a:noAutofit/>
          </a:bodyPr>
          <a:lstStyle/>
          <a:p>
            <a:r>
              <a:rPr lang="de-DE" sz="2400" dirty="0"/>
              <a:t>:</a:t>
            </a:r>
          </a:p>
          <a:p>
            <a:endParaRPr lang="de-DE" sz="2400" dirty="0"/>
          </a:p>
          <a:p>
            <a:endParaRPr lang="de-DE" sz="2400" dirty="0"/>
          </a:p>
          <a:p>
            <a:endParaRPr lang="de-DE" sz="2400" dirty="0"/>
          </a:p>
          <a:p>
            <a:endParaRPr lang="de-DE" sz="2400" dirty="0"/>
          </a:p>
          <a:p>
            <a:endParaRPr lang="de-DE" sz="2400" dirty="0"/>
          </a:p>
          <a:p>
            <a:endParaRPr lang="de-DE" sz="2400" dirty="0"/>
          </a:p>
          <a:p>
            <a:endParaRPr lang="de-DE" sz="2400" dirty="0"/>
          </a:p>
          <a:p>
            <a:endParaRPr lang="de-DE" sz="2400" dirty="0"/>
          </a:p>
          <a:p>
            <a:endParaRPr lang="de-DE" sz="2400" dirty="0"/>
          </a:p>
          <a:p>
            <a:endParaRPr lang="de-DE" sz="2400" dirty="0"/>
          </a:p>
          <a:p>
            <a:endParaRPr lang="de-DE" sz="2400" dirty="0"/>
          </a:p>
        </p:txBody>
      </p:sp>
      <p:sp>
        <p:nvSpPr>
          <p:cNvPr id="3" name="Foliennummernplatzhalter 2"/>
          <p:cNvSpPr>
            <a:spLocks noGrp="1"/>
          </p:cNvSpPr>
          <p:nvPr>
            <p:ph type="sldNum" sz="quarter" idx="12"/>
          </p:nvPr>
        </p:nvSpPr>
        <p:spPr/>
        <p:txBody>
          <a:bodyPr/>
          <a:lstStyle/>
          <a:p>
            <a:fld id="{386CAE9C-98EE-4793-B6DD-11C28406210D}" type="slidenum">
              <a:rPr lang="de-DE" smtClean="0"/>
              <a:t>36</a:t>
            </a:fld>
            <a:endParaRPr lang="de-DE" dirty="0"/>
          </a:p>
        </p:txBody>
      </p:sp>
      <p:sp>
        <p:nvSpPr>
          <p:cNvPr id="4" name="Textfeld 3"/>
          <p:cNvSpPr txBox="1"/>
          <p:nvPr/>
        </p:nvSpPr>
        <p:spPr>
          <a:xfrm>
            <a:off x="1703512" y="116632"/>
            <a:ext cx="8856984" cy="648072"/>
          </a:xfrm>
          <a:prstGeom prst="rect">
            <a:avLst/>
          </a:prstGeom>
          <a:noFill/>
        </p:spPr>
        <p:txBody>
          <a:bodyPr wrap="square" rtlCol="0">
            <a:noAutofit/>
          </a:bodyPr>
          <a:lstStyle/>
          <a:p>
            <a:pPr algn="ctr"/>
            <a:r>
              <a:rPr lang="de-DE" sz="2600" dirty="0" err="1"/>
              <a:t>Formulas</a:t>
            </a:r>
            <a:endParaRPr lang="de-DE" sz="2600" dirty="0"/>
          </a:p>
        </p:txBody>
      </p:sp>
      <p:sp>
        <p:nvSpPr>
          <p:cNvPr id="5" name="Rechteck 4">
            <a:extLst>
              <a:ext uri="{FF2B5EF4-FFF2-40B4-BE49-F238E27FC236}">
                <a16:creationId xmlns:a16="http://schemas.microsoft.com/office/drawing/2014/main" id="{8130358D-04AD-D3C6-50D9-DE2A913F5FB1}"/>
              </a:ext>
            </a:extLst>
          </p:cNvPr>
          <p:cNvSpPr/>
          <p:nvPr/>
        </p:nvSpPr>
        <p:spPr>
          <a:xfrm>
            <a:off x="867944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r>
              <a:rPr lang="de-DE" dirty="0"/>
              <a:t>c</a:t>
            </a:r>
          </a:p>
        </p:txBody>
      </p:sp>
      <p:pic>
        <p:nvPicPr>
          <p:cNvPr id="10" name="Grafik 9">
            <a:extLst>
              <a:ext uri="{FF2B5EF4-FFF2-40B4-BE49-F238E27FC236}">
                <a16:creationId xmlns:a16="http://schemas.microsoft.com/office/drawing/2014/main" id="{FC4B86E0-AA6B-35AD-4F46-20C23180CA02}"/>
              </a:ext>
            </a:extLst>
          </p:cNvPr>
          <p:cNvPicPr>
            <a:picLocks noChangeAspect="1"/>
          </p:cNvPicPr>
          <p:nvPr/>
        </p:nvPicPr>
        <p:blipFill>
          <a:blip r:embed="rId2"/>
          <a:stretch>
            <a:fillRect/>
          </a:stretch>
        </p:blipFill>
        <p:spPr>
          <a:xfrm>
            <a:off x="224215" y="471411"/>
            <a:ext cx="7769113" cy="5529895"/>
          </a:xfrm>
          <a:prstGeom prst="rect">
            <a:avLst/>
          </a:prstGeom>
        </p:spPr>
      </p:pic>
    </p:spTree>
    <p:extLst>
      <p:ext uri="{BB962C8B-B14F-4D97-AF65-F5344CB8AC3E}">
        <p14:creationId xmlns:p14="http://schemas.microsoft.com/office/powerpoint/2010/main" val="8526228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p:cNvSpPr>
            <a:spLocks noGrp="1"/>
          </p:cNvSpPr>
          <p:nvPr>
            <p:ph type="sldNum" sz="quarter" idx="12"/>
          </p:nvPr>
        </p:nvSpPr>
        <p:spPr/>
        <p:txBody>
          <a:bodyPr/>
          <a:lstStyle/>
          <a:p>
            <a:fld id="{386CAE9C-98EE-4793-B6DD-11C28406210D}" type="slidenum">
              <a:rPr lang="de-DE" smtClean="0"/>
              <a:t>37</a:t>
            </a:fld>
            <a:endParaRPr lang="de-DE" dirty="0"/>
          </a:p>
        </p:txBody>
      </p:sp>
      <p:sp>
        <p:nvSpPr>
          <p:cNvPr id="4" name="Textfeld 3"/>
          <p:cNvSpPr txBox="1"/>
          <p:nvPr/>
        </p:nvSpPr>
        <p:spPr>
          <a:xfrm>
            <a:off x="1703512" y="116632"/>
            <a:ext cx="8856984" cy="648072"/>
          </a:xfrm>
          <a:prstGeom prst="rect">
            <a:avLst/>
          </a:prstGeom>
          <a:noFill/>
        </p:spPr>
        <p:txBody>
          <a:bodyPr wrap="square" rtlCol="0">
            <a:noAutofit/>
          </a:bodyPr>
          <a:lstStyle/>
          <a:p>
            <a:pPr algn="ctr"/>
            <a:r>
              <a:rPr lang="de-DE" sz="2600"/>
              <a:t>Linear </a:t>
            </a:r>
            <a:r>
              <a:rPr lang="de-DE" sz="2600" dirty="0"/>
              <a:t>Regression</a:t>
            </a:r>
          </a:p>
        </p:txBody>
      </p:sp>
      <p:sp>
        <p:nvSpPr>
          <p:cNvPr id="6" name="Textfeld 5"/>
          <p:cNvSpPr txBox="1"/>
          <p:nvPr/>
        </p:nvSpPr>
        <p:spPr>
          <a:xfrm>
            <a:off x="1631504" y="5373216"/>
            <a:ext cx="8856984" cy="1152128"/>
          </a:xfrm>
          <a:prstGeom prst="rect">
            <a:avLst/>
          </a:prstGeom>
          <a:noFill/>
        </p:spPr>
        <p:txBody>
          <a:bodyPr wrap="square" rtlCol="0">
            <a:noAutofit/>
          </a:bodyPr>
          <a:lstStyle/>
          <a:p>
            <a:r>
              <a:rPr lang="de-DE" sz="2400" dirty="0"/>
              <a:t>b=</a:t>
            </a:r>
          </a:p>
          <a:p>
            <a:endParaRPr lang="de-DE" sz="2400" dirty="0"/>
          </a:p>
          <a:p>
            <a:r>
              <a:rPr lang="de-DE" sz="2400" dirty="0"/>
              <a:t>a=</a:t>
            </a:r>
          </a:p>
          <a:p>
            <a:endParaRPr lang="de-DE" sz="2400" baseline="-25000" dirty="0"/>
          </a:p>
          <a:p>
            <a:endParaRPr lang="de-DE" sz="2400" baseline="-25000" dirty="0"/>
          </a:p>
          <a:p>
            <a:r>
              <a:rPr lang="de-DE" sz="2400" dirty="0"/>
              <a:t> </a:t>
            </a:r>
          </a:p>
        </p:txBody>
      </p:sp>
      <p:graphicFrame>
        <p:nvGraphicFramePr>
          <p:cNvPr id="9" name="Tabelle 8">
            <a:extLst>
              <a:ext uri="{FF2B5EF4-FFF2-40B4-BE49-F238E27FC236}">
                <a16:creationId xmlns:a16="http://schemas.microsoft.com/office/drawing/2014/main" id="{A2CB1DA1-C61A-67A8-FCCD-5710660A0FD7}"/>
              </a:ext>
            </a:extLst>
          </p:cNvPr>
          <p:cNvGraphicFramePr>
            <a:graphicFrameLocks noGrp="1"/>
          </p:cNvGraphicFramePr>
          <p:nvPr/>
        </p:nvGraphicFramePr>
        <p:xfrm>
          <a:off x="249381" y="665017"/>
          <a:ext cx="8931204" cy="3697280"/>
        </p:xfrm>
        <a:graphic>
          <a:graphicData uri="http://schemas.openxmlformats.org/drawingml/2006/table">
            <a:tbl>
              <a:tblPr/>
              <a:tblGrid>
                <a:gridCol w="1413911">
                  <a:extLst>
                    <a:ext uri="{9D8B030D-6E8A-4147-A177-3AD203B41FA5}">
                      <a16:colId xmlns:a16="http://schemas.microsoft.com/office/drawing/2014/main" val="103109078"/>
                    </a:ext>
                  </a:extLst>
                </a:gridCol>
                <a:gridCol w="1413911">
                  <a:extLst>
                    <a:ext uri="{9D8B030D-6E8A-4147-A177-3AD203B41FA5}">
                      <a16:colId xmlns:a16="http://schemas.microsoft.com/office/drawing/2014/main" val="3985245184"/>
                    </a:ext>
                  </a:extLst>
                </a:gridCol>
                <a:gridCol w="1861649">
                  <a:extLst>
                    <a:ext uri="{9D8B030D-6E8A-4147-A177-3AD203B41FA5}">
                      <a16:colId xmlns:a16="http://schemas.microsoft.com/office/drawing/2014/main" val="39917345"/>
                    </a:ext>
                  </a:extLst>
                </a:gridCol>
                <a:gridCol w="1413911">
                  <a:extLst>
                    <a:ext uri="{9D8B030D-6E8A-4147-A177-3AD203B41FA5}">
                      <a16:colId xmlns:a16="http://schemas.microsoft.com/office/drawing/2014/main" val="1889085439"/>
                    </a:ext>
                  </a:extLst>
                </a:gridCol>
                <a:gridCol w="1413911">
                  <a:extLst>
                    <a:ext uri="{9D8B030D-6E8A-4147-A177-3AD203B41FA5}">
                      <a16:colId xmlns:a16="http://schemas.microsoft.com/office/drawing/2014/main" val="1893009278"/>
                    </a:ext>
                  </a:extLst>
                </a:gridCol>
                <a:gridCol w="1413911">
                  <a:extLst>
                    <a:ext uri="{9D8B030D-6E8A-4147-A177-3AD203B41FA5}">
                      <a16:colId xmlns:a16="http://schemas.microsoft.com/office/drawing/2014/main" val="3603166235"/>
                    </a:ext>
                  </a:extLst>
                </a:gridCol>
              </a:tblGrid>
              <a:tr h="462160">
                <a:tc>
                  <a:txBody>
                    <a:bodyPr/>
                    <a:lstStyle/>
                    <a:p>
                      <a:pPr algn="ctr" fontAlgn="b"/>
                      <a:r>
                        <a:rPr lang="de-DE" sz="2000" b="0" i="0" u="none" strike="noStrike" dirty="0">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dirty="0">
                          <a:solidFill>
                            <a:srgbClr val="000000"/>
                          </a:solidFill>
                          <a:effectLst/>
                          <a:latin typeface="Calibri" panose="020F0502020204030204" pitchFamily="34" charset="0"/>
                        </a:rPr>
                        <a:t>Visits</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a:solidFill>
                            <a:srgbClr val="000000"/>
                          </a:solidFill>
                          <a:effectLst/>
                          <a:latin typeface="Calibri" panose="020F0502020204030204" pitchFamily="34" charset="0"/>
                        </a:rPr>
                        <a:t>Sales volume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de-DE" sz="2000" b="0" i="0" u="none" strike="noStrike" dirty="0">
                        <a:solidFill>
                          <a:srgbClr val="000000"/>
                        </a:solidFill>
                        <a:effectLst/>
                        <a:latin typeface="Calibri" panose="020F0502020204030204" pitchFamily="34" charset="0"/>
                      </a:endParaRP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18932805"/>
                  </a:ext>
                </a:extLst>
              </a:tr>
              <a:tr h="462160">
                <a:tc>
                  <a:txBody>
                    <a:bodyPr/>
                    <a:lstStyle/>
                    <a:p>
                      <a:pPr algn="ctr" fontAlgn="b"/>
                      <a:r>
                        <a:rPr lang="de-DE" sz="2000" b="0" i="0" u="none" strike="noStrike">
                          <a:solidFill>
                            <a:srgbClr val="000000"/>
                          </a:solidFill>
                          <a:effectLst/>
                          <a:latin typeface="Calibri" panose="020F0502020204030204" pitchFamily="34" charset="0"/>
                        </a:rPr>
                        <a:t>year</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dirty="0">
                          <a:solidFill>
                            <a:srgbClr val="000000"/>
                          </a:solidFill>
                          <a:effectLst/>
                          <a:latin typeface="Calibri" panose="020F0502020204030204" pitchFamily="34" charset="0"/>
                        </a:rPr>
                        <a:t>x</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a:solidFill>
                            <a:srgbClr val="000000"/>
                          </a:solidFill>
                          <a:effectLst/>
                          <a:latin typeface="Calibri" panose="020F0502020204030204" pitchFamily="34" charset="0"/>
                        </a:rPr>
                        <a:t>y</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a:solidFill>
                            <a:srgbClr val="000000"/>
                          </a:solidFill>
                          <a:effectLst/>
                          <a:latin typeface="Calibri" panose="020F0502020204030204" pitchFamily="34" charset="0"/>
                        </a:rPr>
                        <a:t>xy</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a:solidFill>
                            <a:srgbClr val="000000"/>
                          </a:solidFill>
                          <a:effectLst/>
                          <a:latin typeface="Calibri" panose="020F0502020204030204" pitchFamily="34" charset="0"/>
                        </a:rPr>
                        <a:t>x^2</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de-DE" sz="2000" b="0" i="0" u="none" strike="noStrike" dirty="0">
                        <a:solidFill>
                          <a:srgbClr val="000000"/>
                        </a:solidFill>
                        <a:effectLst/>
                        <a:latin typeface="Calibri" panose="020F0502020204030204" pitchFamily="34" charset="0"/>
                      </a:endParaRP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32673140"/>
                  </a:ext>
                </a:extLst>
              </a:tr>
              <a:tr h="462160">
                <a:tc>
                  <a:txBody>
                    <a:bodyPr/>
                    <a:lstStyle/>
                    <a:p>
                      <a:pPr algn="ctr" fontAlgn="b"/>
                      <a:r>
                        <a:rPr lang="de-DE" sz="2000" b="0" i="0" u="none" strike="noStrike">
                          <a:solidFill>
                            <a:srgbClr val="000000"/>
                          </a:solidFill>
                          <a:effectLst/>
                          <a:latin typeface="Calibri" panose="020F0502020204030204" pitchFamily="34" charset="0"/>
                        </a:rPr>
                        <a:t>2008</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a:solidFill>
                            <a:srgbClr val="000000"/>
                          </a:solidFill>
                          <a:effectLst/>
                          <a:latin typeface="Calibri" panose="020F0502020204030204" pitchFamily="34" charset="0"/>
                        </a:rPr>
                        <a:t>9</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dirty="0">
                          <a:solidFill>
                            <a:srgbClr val="000000"/>
                          </a:solidFill>
                          <a:effectLst/>
                          <a:latin typeface="Calibri" panose="020F0502020204030204" pitchFamily="34" charset="0"/>
                        </a:rPr>
                        <a:t>24</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de-DE" sz="2000" b="0" i="0" u="none" strike="noStrike">
                        <a:solidFill>
                          <a:srgbClr val="000000"/>
                        </a:solidFill>
                        <a:effectLst/>
                        <a:latin typeface="Calibri" panose="020F0502020204030204" pitchFamily="34" charset="0"/>
                      </a:endParaRP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97220231"/>
                  </a:ext>
                </a:extLst>
              </a:tr>
              <a:tr h="462160">
                <a:tc>
                  <a:txBody>
                    <a:bodyPr/>
                    <a:lstStyle/>
                    <a:p>
                      <a:pPr algn="ctr" fontAlgn="b"/>
                      <a:r>
                        <a:rPr lang="de-DE" sz="2000" b="0" i="0" u="none" strike="noStrike">
                          <a:solidFill>
                            <a:srgbClr val="000000"/>
                          </a:solidFill>
                          <a:effectLst/>
                          <a:latin typeface="Calibri" panose="020F0502020204030204" pitchFamily="34" charset="0"/>
                        </a:rPr>
                        <a:t>2009</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a:solidFill>
                            <a:srgbClr val="000000"/>
                          </a:solidFill>
                          <a:effectLst/>
                          <a:latin typeface="Calibri" panose="020F0502020204030204" pitchFamily="34" charset="0"/>
                        </a:rPr>
                        <a:t>11</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dirty="0">
                          <a:solidFill>
                            <a:srgbClr val="000000"/>
                          </a:solidFill>
                          <a:effectLst/>
                          <a:latin typeface="Calibri" panose="020F0502020204030204" pitchFamily="34" charset="0"/>
                        </a:rPr>
                        <a:t>33</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de-DE" sz="2000" b="0" i="0" u="none" strike="noStrike" dirty="0">
                        <a:solidFill>
                          <a:srgbClr val="000000"/>
                        </a:solidFill>
                        <a:effectLst/>
                        <a:latin typeface="Calibri" panose="020F0502020204030204" pitchFamily="34" charset="0"/>
                      </a:endParaRP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95855167"/>
                  </a:ext>
                </a:extLst>
              </a:tr>
              <a:tr h="462160">
                <a:tc>
                  <a:txBody>
                    <a:bodyPr/>
                    <a:lstStyle/>
                    <a:p>
                      <a:pPr algn="ctr" fontAlgn="b"/>
                      <a:r>
                        <a:rPr lang="de-DE" sz="2000" b="0" i="0" u="none" strike="noStrike">
                          <a:solidFill>
                            <a:srgbClr val="000000"/>
                          </a:solidFill>
                          <a:effectLst/>
                          <a:latin typeface="Calibri" panose="020F0502020204030204" pitchFamily="34" charset="0"/>
                        </a:rPr>
                        <a:t>2010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a:solidFill>
                            <a:srgbClr val="000000"/>
                          </a:solidFill>
                          <a:effectLst/>
                          <a:latin typeface="Calibri" panose="020F0502020204030204" pitchFamily="34" charset="0"/>
                        </a:rPr>
                        <a:t>5</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dirty="0">
                          <a:solidFill>
                            <a:srgbClr val="000000"/>
                          </a:solidFill>
                          <a:effectLst/>
                          <a:latin typeface="Calibri" panose="020F0502020204030204" pitchFamily="34" charset="0"/>
                        </a:rPr>
                        <a:t>10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de-DE" sz="2000" b="0" i="0" u="none" strike="noStrike" dirty="0">
                        <a:solidFill>
                          <a:srgbClr val="000000"/>
                        </a:solidFill>
                        <a:effectLst/>
                        <a:latin typeface="Calibri" panose="020F0502020204030204" pitchFamily="34" charset="0"/>
                      </a:endParaRP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62714795"/>
                  </a:ext>
                </a:extLst>
              </a:tr>
              <a:tr h="462160">
                <a:tc>
                  <a:txBody>
                    <a:bodyPr/>
                    <a:lstStyle/>
                    <a:p>
                      <a:pPr algn="ctr" fontAlgn="b"/>
                      <a:r>
                        <a:rPr lang="de-DE" sz="2000" b="0" i="0" u="none" strike="noStrike">
                          <a:solidFill>
                            <a:srgbClr val="000000"/>
                          </a:solidFill>
                          <a:effectLst/>
                          <a:latin typeface="Calibri" panose="020F0502020204030204" pitchFamily="34" charset="0"/>
                        </a:rPr>
                        <a:t>2011</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a:solidFill>
                            <a:srgbClr val="000000"/>
                          </a:solidFill>
                          <a:effectLst/>
                          <a:latin typeface="Calibri" panose="020F0502020204030204" pitchFamily="34" charset="0"/>
                        </a:rPr>
                        <a:t>13</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a:solidFill>
                            <a:srgbClr val="000000"/>
                          </a:solidFill>
                          <a:effectLst/>
                          <a:latin typeface="Calibri" panose="020F0502020204030204" pitchFamily="34" charset="0"/>
                        </a:rPr>
                        <a:t>29</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dirty="0">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de-DE" sz="2000" b="0" i="0" u="none" strike="noStrike" dirty="0">
                        <a:solidFill>
                          <a:srgbClr val="000000"/>
                        </a:solidFill>
                        <a:effectLst/>
                        <a:latin typeface="Calibri" panose="020F0502020204030204" pitchFamily="34" charset="0"/>
                      </a:endParaRP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67281380"/>
                  </a:ext>
                </a:extLst>
              </a:tr>
              <a:tr h="462160">
                <a:tc>
                  <a:txBody>
                    <a:bodyPr/>
                    <a:lstStyle/>
                    <a:p>
                      <a:pPr algn="ctr" fontAlgn="b"/>
                      <a:r>
                        <a:rPr lang="de-DE" sz="2000" b="0" i="0" u="none" strike="noStrike">
                          <a:solidFill>
                            <a:srgbClr val="000000"/>
                          </a:solidFill>
                          <a:effectLst/>
                          <a:latin typeface="Calibri" panose="020F0502020204030204" pitchFamily="34" charset="0"/>
                        </a:rPr>
                        <a:t>2012</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a:solidFill>
                            <a:srgbClr val="000000"/>
                          </a:solidFill>
                          <a:effectLst/>
                          <a:latin typeface="Calibri" panose="020F0502020204030204" pitchFamily="34" charset="0"/>
                        </a:rPr>
                        <a:t>20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a:solidFill>
                            <a:srgbClr val="000000"/>
                          </a:solidFill>
                          <a:effectLst/>
                          <a:latin typeface="Calibri" panose="020F0502020204030204" pitchFamily="34" charset="0"/>
                        </a:rPr>
                        <a:t>42</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dirty="0">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dirty="0">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de-DE" sz="2000" b="0" i="0" u="none" strike="noStrike" dirty="0">
                        <a:solidFill>
                          <a:srgbClr val="000000"/>
                        </a:solidFill>
                        <a:effectLst/>
                        <a:latin typeface="Calibri" panose="020F0502020204030204" pitchFamily="34" charset="0"/>
                      </a:endParaRP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96029866"/>
                  </a:ext>
                </a:extLst>
              </a:tr>
              <a:tr h="462160">
                <a:tc>
                  <a:txBody>
                    <a:bodyPr/>
                    <a:lstStyle/>
                    <a:p>
                      <a:pPr algn="ctr" fontAlgn="b"/>
                      <a:r>
                        <a:rPr lang="de-DE" sz="2000" b="0" i="0" u="none" strike="noStrike">
                          <a:solidFill>
                            <a:srgbClr val="000000"/>
                          </a:solidFill>
                          <a:effectLst/>
                          <a:latin typeface="Calibri" panose="020F0502020204030204" pitchFamily="34" charset="0"/>
                        </a:rPr>
                        <a:t>2013</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a:solidFill>
                            <a:srgbClr val="000000"/>
                          </a:solidFill>
                          <a:effectLst/>
                          <a:latin typeface="Calibri" panose="020F0502020204030204" pitchFamily="34" charset="0"/>
                        </a:rPr>
                        <a:t>12</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a:solidFill>
                            <a:srgbClr val="000000"/>
                          </a:solidFill>
                          <a:effectLst/>
                          <a:latin typeface="Calibri" panose="020F0502020204030204" pitchFamily="34" charset="0"/>
                        </a:rPr>
                        <a:t>24</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de-DE" sz="2000" b="0" i="0" u="none" strike="noStrike">
                          <a:solidFill>
                            <a:srgbClr val="000000"/>
                          </a:solidFill>
                          <a:effectLst/>
                          <a:latin typeface="Calibri" panose="020F0502020204030204" pitchFamily="34" charset="0"/>
                        </a:rPr>
                        <a:t> </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de-DE" sz="2000" b="0" i="0" u="none" strike="noStrike" dirty="0">
                        <a:solidFill>
                          <a:srgbClr val="000000"/>
                        </a:solidFill>
                        <a:effectLst/>
                        <a:latin typeface="Calibri" panose="020F0502020204030204" pitchFamily="34" charset="0"/>
                      </a:endParaRP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70031512"/>
                  </a:ext>
                </a:extLst>
              </a:tr>
            </a:tbl>
          </a:graphicData>
        </a:graphic>
      </p:graphicFrame>
      <p:sp>
        <p:nvSpPr>
          <p:cNvPr id="2" name="Rechteck 1">
            <a:extLst>
              <a:ext uri="{FF2B5EF4-FFF2-40B4-BE49-F238E27FC236}">
                <a16:creationId xmlns:a16="http://schemas.microsoft.com/office/drawing/2014/main" id="{154D6684-9CF3-6CB2-7EFC-94BAB46590D2}"/>
              </a:ext>
            </a:extLst>
          </p:cNvPr>
          <p:cNvSpPr/>
          <p:nvPr/>
        </p:nvSpPr>
        <p:spPr>
          <a:xfrm>
            <a:off x="867944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r>
              <a:rPr lang="de-DE" dirty="0"/>
              <a:t>c</a:t>
            </a:r>
          </a:p>
        </p:txBody>
      </p:sp>
    </p:spTree>
    <p:extLst>
      <p:ext uri="{BB962C8B-B14F-4D97-AF65-F5344CB8AC3E}">
        <p14:creationId xmlns:p14="http://schemas.microsoft.com/office/powerpoint/2010/main" val="31041296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9BB9182C-DEFB-F8BE-635D-7C8EB43F496C}"/>
              </a:ext>
            </a:extLst>
          </p:cNvPr>
          <p:cNvPicPr>
            <a:picLocks noChangeAspect="1"/>
          </p:cNvPicPr>
          <p:nvPr/>
        </p:nvPicPr>
        <p:blipFill>
          <a:blip r:embed="rId2"/>
          <a:stretch>
            <a:fillRect/>
          </a:stretch>
        </p:blipFill>
        <p:spPr>
          <a:xfrm>
            <a:off x="419408" y="656692"/>
            <a:ext cx="7591958" cy="4104456"/>
          </a:xfrm>
          <a:prstGeom prst="rect">
            <a:avLst/>
          </a:prstGeom>
        </p:spPr>
      </p:pic>
      <p:sp>
        <p:nvSpPr>
          <p:cNvPr id="3" name="Foliennummernplatzhalter 2"/>
          <p:cNvSpPr>
            <a:spLocks noGrp="1"/>
          </p:cNvSpPr>
          <p:nvPr>
            <p:ph type="sldNum" sz="quarter" idx="12"/>
          </p:nvPr>
        </p:nvSpPr>
        <p:spPr>
          <a:xfrm>
            <a:off x="6822440" y="6356350"/>
            <a:ext cx="2743200" cy="365125"/>
          </a:xfrm>
        </p:spPr>
        <p:txBody>
          <a:bodyPr/>
          <a:lstStyle/>
          <a:p>
            <a:fld id="{386CAE9C-98EE-4793-B6DD-11C28406210D}" type="slidenum">
              <a:rPr lang="de-DE" smtClean="0"/>
              <a:t>38</a:t>
            </a:fld>
            <a:endParaRPr lang="de-DE" dirty="0"/>
          </a:p>
        </p:txBody>
      </p:sp>
      <p:sp>
        <p:nvSpPr>
          <p:cNvPr id="4" name="Textfeld 3"/>
          <p:cNvSpPr txBox="1"/>
          <p:nvPr/>
        </p:nvSpPr>
        <p:spPr>
          <a:xfrm>
            <a:off x="1703512" y="44624"/>
            <a:ext cx="8856984" cy="648072"/>
          </a:xfrm>
          <a:prstGeom prst="rect">
            <a:avLst/>
          </a:prstGeom>
          <a:noFill/>
        </p:spPr>
        <p:txBody>
          <a:bodyPr wrap="square" rtlCol="0">
            <a:noAutofit/>
          </a:bodyPr>
          <a:lstStyle/>
          <a:p>
            <a:pPr algn="ctr"/>
            <a:r>
              <a:rPr lang="de-DE" sz="2600" dirty="0" err="1"/>
              <a:t>Calulating</a:t>
            </a:r>
            <a:r>
              <a:rPr lang="de-DE" sz="2600" dirty="0"/>
              <a:t> </a:t>
            </a:r>
            <a:r>
              <a:rPr lang="de-DE" sz="2600" dirty="0" err="1"/>
              <a:t>the</a:t>
            </a:r>
            <a:r>
              <a:rPr lang="de-DE" sz="2600" dirty="0"/>
              <a:t> </a:t>
            </a:r>
            <a:r>
              <a:rPr lang="de-DE" sz="2600" dirty="0" err="1"/>
              <a:t>regression</a:t>
            </a:r>
            <a:r>
              <a:rPr lang="de-DE" sz="2600" dirty="0"/>
              <a:t> </a:t>
            </a:r>
            <a:r>
              <a:rPr lang="de-DE" sz="2600" dirty="0" err="1"/>
              <a:t>line</a:t>
            </a:r>
            <a:r>
              <a:rPr lang="de-DE" sz="2600" dirty="0"/>
              <a:t> </a:t>
            </a:r>
            <a:r>
              <a:rPr lang="de-DE" sz="2600" dirty="0" err="1"/>
              <a:t>from</a:t>
            </a:r>
            <a:r>
              <a:rPr lang="de-DE" sz="2600" dirty="0"/>
              <a:t> </a:t>
            </a:r>
            <a:r>
              <a:rPr lang="de-DE" sz="2600" dirty="0" err="1"/>
              <a:t>empirical</a:t>
            </a:r>
            <a:r>
              <a:rPr lang="de-DE" sz="2600" dirty="0"/>
              <a:t> </a:t>
            </a:r>
            <a:r>
              <a:rPr lang="de-DE" sz="2600" dirty="0" err="1"/>
              <a:t>data</a:t>
            </a:r>
            <a:endParaRPr lang="de-DE" sz="2600" dirty="0"/>
          </a:p>
        </p:txBody>
      </p:sp>
      <p:cxnSp>
        <p:nvCxnSpPr>
          <p:cNvPr id="12" name="Gerade Verbindung mit Pfeil 11"/>
          <p:cNvCxnSpPr>
            <a:cxnSpLocks/>
          </p:cNvCxnSpPr>
          <p:nvPr/>
        </p:nvCxnSpPr>
        <p:spPr>
          <a:xfrm flipH="1" flipV="1">
            <a:off x="5459968" y="1754814"/>
            <a:ext cx="307410" cy="954106"/>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Rechteck 13"/>
          <p:cNvSpPr>
            <a:spLocks noChangeAspect="1"/>
          </p:cNvSpPr>
          <p:nvPr/>
        </p:nvSpPr>
        <p:spPr>
          <a:xfrm>
            <a:off x="4109844" y="1898856"/>
            <a:ext cx="468000" cy="4680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a14="http://schemas.microsoft.com/office/drawing/2010/main">
        <mc:Choice Requires="a14">
          <p:sp>
            <p:nvSpPr>
              <p:cNvPr id="13" name="Textfeld 12"/>
              <p:cNvSpPr txBox="1"/>
              <p:nvPr/>
            </p:nvSpPr>
            <p:spPr>
              <a:xfrm>
                <a:off x="4109844" y="1898856"/>
                <a:ext cx="484428" cy="369332"/>
              </a:xfrm>
              <a:prstGeom prst="rect">
                <a:avLst/>
              </a:prstGeom>
              <a:noFill/>
            </p:spPr>
            <p:txBody>
              <a:bodyPr wrap="none" rtlCol="0">
                <a:spAutoFit/>
              </a:bodyPr>
              <a:lstStyle/>
              <a:p>
                <a:pPr/>
                <a14:m>
                  <m:oMathPara xmlns:m="http://schemas.openxmlformats.org/officeDocument/2006/math">
                    <m:oMath>
                      <m:r>
                        <a:rPr lang="de-DE" i="1">
                          <a:latin typeface="Cambria Math"/>
                        </a:rPr>
                        <m:t>𝑒</m:t>
                      </m:r>
                      <m:r>
                        <a:rPr lang="de-DE" i="1" baseline="-25000">
                          <a:latin typeface="Cambria Math"/>
                        </a:rPr>
                        <m:t>𝑖</m:t>
                      </m:r>
                      <m:r>
                        <a:rPr lang="de-DE" i="1" baseline="30000">
                          <a:latin typeface="Cambria Math"/>
                        </a:rPr>
                        <m:t>2</m:t>
                      </m:r>
                    </m:oMath>
                  </m:oMathPara>
                </a14:m>
                <a:endParaRPr lang="de-DE" baseline="30000" dirty="0"/>
              </a:p>
            </p:txBody>
          </p:sp>
        </mc:Choice>
        <mc:Fallback xmlns="">
          <p:sp>
            <p:nvSpPr>
              <p:cNvPr id="13" name="Textfeld 12"/>
              <p:cNvSpPr txBox="1">
                <a:spLocks noRot="1" noChangeAspect="1" noMove="1" noResize="1" noEditPoints="1" noAdjustHandles="1" noChangeArrowheads="1" noChangeShapeType="1" noTextEdit="1"/>
              </p:cNvSpPr>
              <p:nvPr/>
            </p:nvSpPr>
            <p:spPr>
              <a:xfrm>
                <a:off x="4109844" y="1898856"/>
                <a:ext cx="484428" cy="369332"/>
              </a:xfrm>
              <a:prstGeom prst="rect">
                <a:avLst/>
              </a:prstGeom>
              <a:blipFill>
                <a:blip r:embed="rId3"/>
                <a:stretch>
                  <a:fillRect/>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11" name="Textfeld 10"/>
              <p:cNvSpPr txBox="1"/>
              <p:nvPr/>
            </p:nvSpPr>
            <p:spPr>
              <a:xfrm>
                <a:off x="5459969" y="2708920"/>
                <a:ext cx="1337289" cy="362984"/>
              </a:xfrm>
              <a:prstGeom prst="rect">
                <a:avLst/>
              </a:prstGeom>
              <a:noFill/>
            </p:spPr>
            <p:txBody>
              <a:bodyPr wrap="none" rtlCol="0">
                <a:spAutoFit/>
              </a:bodyPr>
              <a:lstStyle/>
              <a:p>
                <a14:m>
                  <m:oMath xmlns:m="http://schemas.openxmlformats.org/officeDocument/2006/math">
                    <m:acc>
                      <m:accPr>
                        <m:chr m:val="̂"/>
                        <m:ctrlPr>
                          <a:rPr lang="de-DE" i="1">
                            <a:latin typeface="Cambria Math"/>
                          </a:rPr>
                        </m:ctrlPr>
                      </m:accPr>
                      <m:e>
                        <m:r>
                          <a:rPr lang="de-DE" i="1">
                            <a:latin typeface="Cambria Math"/>
                          </a:rPr>
                          <m:t>𝑦</m:t>
                        </m:r>
                      </m:e>
                    </m:acc>
                    <m:r>
                      <a:rPr lang="de-DE" i="1" baseline="-25000">
                        <a:latin typeface="Cambria Math"/>
                      </a:rPr>
                      <m:t>𝑖</m:t>
                    </m:r>
                    <m:r>
                      <a:rPr lang="de-DE" i="1">
                        <a:latin typeface="Cambria Math"/>
                      </a:rPr>
                      <m:t>=</m:t>
                    </m:r>
                    <m:r>
                      <m:rPr>
                        <m:sty m:val="p"/>
                      </m:rPr>
                      <a:rPr lang="de-DE">
                        <a:latin typeface="Cambria Math"/>
                      </a:rPr>
                      <m:t>a</m:t>
                    </m:r>
                    <m:r>
                      <a:rPr lang="de-DE">
                        <a:latin typeface="Cambria Math"/>
                      </a:rPr>
                      <m:t>+</m:t>
                    </m:r>
                    <m:r>
                      <m:rPr>
                        <m:sty m:val="p"/>
                      </m:rPr>
                      <a:rPr lang="de-DE">
                        <a:latin typeface="Cambria Math"/>
                      </a:rPr>
                      <m:t>bx</m:t>
                    </m:r>
                  </m:oMath>
                </a14:m>
                <a:r>
                  <a:rPr lang="de-DE" baseline="-25000" dirty="0"/>
                  <a:t>i</a:t>
                </a:r>
              </a:p>
            </p:txBody>
          </p:sp>
        </mc:Choice>
        <mc:Fallback xmlns="">
          <p:sp>
            <p:nvSpPr>
              <p:cNvPr id="11" name="Textfeld 10"/>
              <p:cNvSpPr txBox="1">
                <a:spLocks noRot="1" noChangeAspect="1" noMove="1" noResize="1" noEditPoints="1" noAdjustHandles="1" noChangeArrowheads="1" noChangeShapeType="1" noTextEdit="1"/>
              </p:cNvSpPr>
              <p:nvPr/>
            </p:nvSpPr>
            <p:spPr>
              <a:xfrm>
                <a:off x="5459969" y="2708920"/>
                <a:ext cx="1337289" cy="362984"/>
              </a:xfrm>
              <a:prstGeom prst="rect">
                <a:avLst/>
              </a:prstGeom>
              <a:blipFill>
                <a:blip r:embed="rId4"/>
                <a:stretch>
                  <a:fillRect t="-5000" b="-21667"/>
                </a:stretch>
              </a:blipFill>
            </p:spPr>
            <p:txBody>
              <a:bodyPr/>
              <a:lstStyle/>
              <a:p>
                <a:r>
                  <a:rPr lang="de-DE">
                    <a:noFill/>
                  </a:rPr>
                  <a:t> </a:t>
                </a:r>
              </a:p>
            </p:txBody>
          </p:sp>
        </mc:Fallback>
      </mc:AlternateContent>
      <p:cxnSp>
        <p:nvCxnSpPr>
          <p:cNvPr id="15" name="Gerade Verbindung mit Pfeil 14"/>
          <p:cNvCxnSpPr>
            <a:cxnSpLocks/>
          </p:cNvCxnSpPr>
          <p:nvPr/>
        </p:nvCxnSpPr>
        <p:spPr>
          <a:xfrm flipH="1" flipV="1">
            <a:off x="5767379" y="1391830"/>
            <a:ext cx="196647" cy="131709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 name="Rechteck 1">
            <a:extLst>
              <a:ext uri="{FF2B5EF4-FFF2-40B4-BE49-F238E27FC236}">
                <a16:creationId xmlns:a16="http://schemas.microsoft.com/office/drawing/2014/main" id="{B6C60119-8ED1-D612-0280-EE6E300775A4}"/>
              </a:ext>
            </a:extLst>
          </p:cNvPr>
          <p:cNvSpPr/>
          <p:nvPr/>
        </p:nvSpPr>
        <p:spPr>
          <a:xfrm>
            <a:off x="867944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r>
              <a:rPr lang="de-DE" dirty="0"/>
              <a:t>c</a:t>
            </a:r>
          </a:p>
        </p:txBody>
      </p:sp>
    </p:spTree>
    <p:extLst>
      <p:ext uri="{BB962C8B-B14F-4D97-AF65-F5344CB8AC3E}">
        <p14:creationId xmlns:p14="http://schemas.microsoft.com/office/powerpoint/2010/main" val="7939638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585024" y="554792"/>
            <a:ext cx="8856984" cy="5976664"/>
          </a:xfrm>
          <a:prstGeom prst="rect">
            <a:avLst/>
          </a:prstGeom>
          <a:noFill/>
        </p:spPr>
        <p:txBody>
          <a:bodyPr wrap="square" rtlCol="0">
            <a:noAutofit/>
          </a:bodyPr>
          <a:lstStyle/>
          <a:p>
            <a:pPr marL="342900" indent="-342900">
              <a:buFont typeface="Arial" panose="020B0604020202020204" pitchFamily="34" charset="0"/>
              <a:buChar char="•"/>
            </a:pPr>
            <a:endParaRPr lang="de-DE" sz="2400" dirty="0"/>
          </a:p>
          <a:p>
            <a:pPr marL="342900" indent="-342900">
              <a:buFont typeface="Arial" panose="020B0604020202020204" pitchFamily="34" charset="0"/>
              <a:buChar char="•"/>
            </a:pPr>
            <a:r>
              <a:rPr lang="de-DE" sz="2400" dirty="0" err="1"/>
              <a:t>Regressions</a:t>
            </a:r>
            <a:r>
              <a:rPr lang="de-DE" sz="2400" dirty="0"/>
              <a:t> </a:t>
            </a:r>
            <a:r>
              <a:rPr lang="de-DE" sz="2400" dirty="0" err="1"/>
              <a:t>coefficient</a:t>
            </a:r>
            <a:r>
              <a:rPr lang="de-DE" sz="2400" dirty="0"/>
              <a:t> b</a:t>
            </a:r>
          </a:p>
          <a:p>
            <a:pPr marL="800100" lvl="1" indent="-342900">
              <a:buFont typeface="Arial" panose="020B0604020202020204" pitchFamily="34" charset="0"/>
              <a:buChar char="•"/>
            </a:pPr>
            <a:endParaRPr lang="de-DE" sz="2400" dirty="0"/>
          </a:p>
          <a:p>
            <a:pPr marL="800100" lvl="1" indent="-342900">
              <a:buFont typeface="Arial" panose="020B0604020202020204" pitchFamily="34" charset="0"/>
              <a:buChar char="•"/>
            </a:pPr>
            <a:r>
              <a:rPr lang="de-DE" sz="2400" dirty="0" err="1"/>
              <a:t>Slope</a:t>
            </a:r>
            <a:r>
              <a:rPr lang="de-DE" sz="2400" dirty="0"/>
              <a:t> </a:t>
            </a:r>
            <a:r>
              <a:rPr lang="de-DE" sz="2400" dirty="0" err="1"/>
              <a:t>of</a:t>
            </a:r>
            <a:r>
              <a:rPr lang="de-DE" sz="2400" dirty="0"/>
              <a:t> </a:t>
            </a:r>
            <a:r>
              <a:rPr lang="de-DE" sz="2400" dirty="0" err="1"/>
              <a:t>the</a:t>
            </a:r>
            <a:r>
              <a:rPr lang="de-DE" sz="2400" dirty="0"/>
              <a:t> </a:t>
            </a:r>
            <a:r>
              <a:rPr lang="de-DE" sz="2400" dirty="0" err="1"/>
              <a:t>regression</a:t>
            </a:r>
            <a:r>
              <a:rPr lang="de-DE" sz="2400" dirty="0"/>
              <a:t> </a:t>
            </a:r>
            <a:r>
              <a:rPr lang="de-DE" sz="2400" dirty="0" err="1"/>
              <a:t>line</a:t>
            </a:r>
            <a:r>
              <a:rPr lang="de-DE" sz="2400" dirty="0"/>
              <a:t>. </a:t>
            </a:r>
          </a:p>
          <a:p>
            <a:pPr marL="800100" lvl="1" indent="-342900">
              <a:buFont typeface="Arial" panose="020B0604020202020204" pitchFamily="34" charset="0"/>
              <a:buChar char="•"/>
            </a:pPr>
            <a:r>
              <a:rPr lang="de-DE" sz="2400" dirty="0" err="1"/>
              <a:t>Determines</a:t>
            </a:r>
            <a:r>
              <a:rPr lang="de-DE" sz="2400" dirty="0"/>
              <a:t> </a:t>
            </a:r>
            <a:r>
              <a:rPr lang="de-DE" sz="2400" dirty="0" err="1"/>
              <a:t>the</a:t>
            </a:r>
            <a:r>
              <a:rPr lang="de-DE" sz="2400" dirty="0"/>
              <a:t> marginal </a:t>
            </a:r>
            <a:r>
              <a:rPr lang="de-DE" sz="2400" dirty="0" err="1"/>
              <a:t>effect</a:t>
            </a:r>
            <a:r>
              <a:rPr lang="de-DE" sz="2400" dirty="0"/>
              <a:t> </a:t>
            </a:r>
            <a:r>
              <a:rPr lang="de-DE" sz="2400" dirty="0" err="1"/>
              <a:t>of</a:t>
            </a:r>
            <a:r>
              <a:rPr lang="de-DE" sz="2400" dirty="0"/>
              <a:t> a </a:t>
            </a:r>
            <a:r>
              <a:rPr lang="de-DE" sz="2400" dirty="0" err="1"/>
              <a:t>change</a:t>
            </a:r>
            <a:r>
              <a:rPr lang="de-DE" sz="2400" dirty="0"/>
              <a:t> </a:t>
            </a:r>
            <a:r>
              <a:rPr lang="de-DE" sz="2400" dirty="0" err="1"/>
              <a:t>of</a:t>
            </a:r>
            <a:r>
              <a:rPr lang="de-DE" sz="2400" dirty="0"/>
              <a:t> </a:t>
            </a:r>
            <a:r>
              <a:rPr lang="de-DE" sz="2400" dirty="0" err="1"/>
              <a:t>one</a:t>
            </a:r>
            <a:r>
              <a:rPr lang="de-DE" sz="2400" dirty="0"/>
              <a:t> </a:t>
            </a:r>
            <a:r>
              <a:rPr lang="de-DE" sz="2400" dirty="0" err="1"/>
              <a:t>unit</a:t>
            </a:r>
            <a:r>
              <a:rPr lang="de-DE" sz="2400" dirty="0"/>
              <a:t> </a:t>
            </a:r>
            <a:r>
              <a:rPr lang="de-DE" sz="2400" dirty="0" err="1"/>
              <a:t>of</a:t>
            </a:r>
            <a:r>
              <a:rPr lang="de-DE" sz="2400" dirty="0"/>
              <a:t> </a:t>
            </a:r>
            <a:r>
              <a:rPr lang="de-DE" sz="2400" dirty="0" err="1"/>
              <a:t>the</a:t>
            </a:r>
            <a:r>
              <a:rPr lang="de-DE" sz="2400" dirty="0"/>
              <a:t> </a:t>
            </a:r>
            <a:r>
              <a:rPr lang="de-DE" sz="2400" dirty="0" err="1"/>
              <a:t>independent</a:t>
            </a:r>
            <a:r>
              <a:rPr lang="de-DE" sz="2400" dirty="0"/>
              <a:t> variable x </a:t>
            </a:r>
            <a:r>
              <a:rPr lang="de-DE" sz="2400" dirty="0" err="1"/>
              <a:t>onto</a:t>
            </a:r>
            <a:r>
              <a:rPr lang="de-DE" sz="2400" dirty="0"/>
              <a:t> </a:t>
            </a:r>
            <a:r>
              <a:rPr lang="de-DE" sz="2400" dirty="0" err="1"/>
              <a:t>the</a:t>
            </a:r>
            <a:r>
              <a:rPr lang="de-DE" sz="2400" dirty="0"/>
              <a:t> </a:t>
            </a:r>
            <a:r>
              <a:rPr lang="de-DE" sz="2400" dirty="0" err="1"/>
              <a:t>dependet</a:t>
            </a:r>
            <a:r>
              <a:rPr lang="de-DE" sz="2400" dirty="0"/>
              <a:t> variable y</a:t>
            </a:r>
          </a:p>
          <a:p>
            <a:pPr marL="342900" indent="-342900">
              <a:buFont typeface="Arial" panose="020B0604020202020204" pitchFamily="34" charset="0"/>
              <a:buChar char="•"/>
            </a:pPr>
            <a:endParaRPr lang="de-DE" sz="2400" dirty="0"/>
          </a:p>
          <a:p>
            <a:pPr marL="342900" indent="-342900">
              <a:buFont typeface="Arial" panose="020B0604020202020204" pitchFamily="34" charset="0"/>
              <a:buChar char="•"/>
            </a:pPr>
            <a:r>
              <a:rPr lang="de-DE" sz="2400" dirty="0" err="1"/>
              <a:t>Regressions</a:t>
            </a:r>
            <a:r>
              <a:rPr lang="de-DE" sz="2400" dirty="0"/>
              <a:t> </a:t>
            </a:r>
            <a:r>
              <a:rPr lang="de-DE" sz="2400" dirty="0" err="1"/>
              <a:t>coefficient</a:t>
            </a:r>
            <a:r>
              <a:rPr lang="de-DE" sz="2400" dirty="0"/>
              <a:t> a</a:t>
            </a:r>
          </a:p>
          <a:p>
            <a:pPr marL="342900" indent="-342900">
              <a:buFont typeface="Arial" panose="020B0604020202020204" pitchFamily="34" charset="0"/>
              <a:buChar char="•"/>
            </a:pPr>
            <a:endParaRPr lang="de-DE" sz="2400" dirty="0"/>
          </a:p>
          <a:p>
            <a:pPr marL="800100" lvl="1" indent="-342900">
              <a:buFont typeface="Arial" panose="020B0604020202020204" pitchFamily="34" charset="0"/>
              <a:buChar char="•"/>
            </a:pPr>
            <a:r>
              <a:rPr lang="de-DE" sz="2400" dirty="0"/>
              <a:t>The </a:t>
            </a:r>
            <a:r>
              <a:rPr lang="de-DE" sz="2400" dirty="0" err="1"/>
              <a:t>value</a:t>
            </a:r>
            <a:r>
              <a:rPr lang="de-DE" sz="2400" dirty="0"/>
              <a:t> </a:t>
            </a:r>
            <a:r>
              <a:rPr lang="de-DE" sz="2400" dirty="0" err="1"/>
              <a:t>of</a:t>
            </a:r>
            <a:r>
              <a:rPr lang="de-DE" sz="2400" dirty="0"/>
              <a:t> </a:t>
            </a:r>
            <a:r>
              <a:rPr lang="de-DE" sz="2400" dirty="0" err="1"/>
              <a:t>the</a:t>
            </a:r>
            <a:r>
              <a:rPr lang="de-DE" sz="2400" dirty="0"/>
              <a:t> </a:t>
            </a:r>
            <a:r>
              <a:rPr lang="de-DE" sz="2400" dirty="0" err="1"/>
              <a:t>dependent</a:t>
            </a:r>
            <a:r>
              <a:rPr lang="de-DE" sz="2400" dirty="0"/>
              <a:t> variable </a:t>
            </a:r>
            <a:r>
              <a:rPr lang="de-DE" sz="2400" dirty="0" err="1"/>
              <a:t>if</a:t>
            </a:r>
            <a:r>
              <a:rPr lang="de-DE" sz="2400" dirty="0"/>
              <a:t> </a:t>
            </a:r>
            <a:r>
              <a:rPr lang="de-DE" sz="2400" dirty="0" err="1"/>
              <a:t>the</a:t>
            </a:r>
            <a:r>
              <a:rPr lang="de-DE" sz="2400" dirty="0"/>
              <a:t> </a:t>
            </a:r>
            <a:r>
              <a:rPr lang="de-DE" sz="2400" dirty="0" err="1"/>
              <a:t>independent</a:t>
            </a:r>
            <a:r>
              <a:rPr lang="de-DE" sz="2400" dirty="0"/>
              <a:t> variable x=0</a:t>
            </a:r>
          </a:p>
          <a:p>
            <a:pPr lvl="2"/>
            <a:r>
              <a:rPr lang="de-DE" sz="2400" dirty="0"/>
              <a:t> → </a:t>
            </a:r>
            <a:r>
              <a:rPr lang="de-DE" sz="2400" dirty="0" err="1"/>
              <a:t>intercept</a:t>
            </a:r>
            <a:r>
              <a:rPr lang="de-DE" sz="2400" dirty="0"/>
              <a:t> </a:t>
            </a:r>
            <a:r>
              <a:rPr lang="de-DE" sz="2400" dirty="0" err="1"/>
              <a:t>of</a:t>
            </a:r>
            <a:r>
              <a:rPr lang="de-DE" sz="2400" dirty="0"/>
              <a:t> </a:t>
            </a:r>
            <a:r>
              <a:rPr lang="de-DE" sz="2400" dirty="0" err="1"/>
              <a:t>the</a:t>
            </a:r>
            <a:r>
              <a:rPr lang="de-DE" sz="2400" dirty="0"/>
              <a:t> </a:t>
            </a:r>
            <a:r>
              <a:rPr lang="de-DE" sz="2400" dirty="0" err="1"/>
              <a:t>vertical</a:t>
            </a:r>
            <a:r>
              <a:rPr lang="de-DE" sz="2400" dirty="0"/>
              <a:t> </a:t>
            </a:r>
            <a:r>
              <a:rPr lang="de-DE" sz="2400" dirty="0" err="1"/>
              <a:t>axes</a:t>
            </a:r>
            <a:br>
              <a:rPr lang="de-DE" sz="2400" dirty="0"/>
            </a:br>
            <a:endParaRPr lang="de-DE" sz="2400" dirty="0"/>
          </a:p>
          <a:p>
            <a:endParaRPr lang="de-DE" sz="2400" dirty="0"/>
          </a:p>
          <a:p>
            <a:endParaRPr lang="de-DE" sz="2400" dirty="0"/>
          </a:p>
          <a:p>
            <a:endParaRPr lang="de-DE" sz="2400" dirty="0"/>
          </a:p>
        </p:txBody>
      </p:sp>
      <p:sp>
        <p:nvSpPr>
          <p:cNvPr id="3" name="Foliennummernplatzhalter 2"/>
          <p:cNvSpPr>
            <a:spLocks noGrp="1"/>
          </p:cNvSpPr>
          <p:nvPr>
            <p:ph type="sldNum" sz="quarter" idx="12"/>
          </p:nvPr>
        </p:nvSpPr>
        <p:spPr/>
        <p:txBody>
          <a:bodyPr/>
          <a:lstStyle/>
          <a:p>
            <a:fld id="{386CAE9C-98EE-4793-B6DD-11C28406210D}" type="slidenum">
              <a:rPr lang="de-DE" smtClean="0"/>
              <a:t>39</a:t>
            </a:fld>
            <a:endParaRPr lang="de-DE" dirty="0"/>
          </a:p>
        </p:txBody>
      </p:sp>
      <p:sp>
        <p:nvSpPr>
          <p:cNvPr id="4" name="Textfeld 3"/>
          <p:cNvSpPr txBox="1"/>
          <p:nvPr/>
        </p:nvSpPr>
        <p:spPr>
          <a:xfrm>
            <a:off x="1703512" y="116632"/>
            <a:ext cx="8856984" cy="648072"/>
          </a:xfrm>
          <a:prstGeom prst="rect">
            <a:avLst/>
          </a:prstGeom>
          <a:noFill/>
        </p:spPr>
        <p:txBody>
          <a:bodyPr wrap="square" rtlCol="0">
            <a:noAutofit/>
          </a:bodyPr>
          <a:lstStyle/>
          <a:p>
            <a:pPr algn="ctr"/>
            <a:r>
              <a:rPr lang="de-DE" sz="3200" dirty="0" err="1"/>
              <a:t>Regressions</a:t>
            </a:r>
            <a:r>
              <a:rPr lang="de-DE" sz="3200" dirty="0"/>
              <a:t> </a:t>
            </a:r>
            <a:r>
              <a:rPr lang="de-DE" sz="3200" dirty="0" err="1"/>
              <a:t>coefficients</a:t>
            </a:r>
            <a:endParaRPr lang="de-DE" sz="3200" dirty="0"/>
          </a:p>
          <a:p>
            <a:pPr algn="ctr"/>
            <a:endParaRPr lang="de-DE" sz="3200" dirty="0"/>
          </a:p>
        </p:txBody>
      </p:sp>
      <p:sp>
        <p:nvSpPr>
          <p:cNvPr id="5" name="Rechteck 4">
            <a:extLst>
              <a:ext uri="{FF2B5EF4-FFF2-40B4-BE49-F238E27FC236}">
                <a16:creationId xmlns:a16="http://schemas.microsoft.com/office/drawing/2014/main" id="{9FC7355C-5C7B-2AFB-1F06-53CF32558B97}"/>
              </a:ext>
            </a:extLst>
          </p:cNvPr>
          <p:cNvSpPr/>
          <p:nvPr/>
        </p:nvSpPr>
        <p:spPr>
          <a:xfrm>
            <a:off x="867944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r>
              <a:rPr lang="de-DE" dirty="0"/>
              <a:t>c</a:t>
            </a:r>
          </a:p>
        </p:txBody>
      </p:sp>
    </p:spTree>
    <p:extLst>
      <p:ext uri="{BB962C8B-B14F-4D97-AF65-F5344CB8AC3E}">
        <p14:creationId xmlns:p14="http://schemas.microsoft.com/office/powerpoint/2010/main" val="37692701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188784" y="661328"/>
            <a:ext cx="8856984" cy="4968552"/>
          </a:xfrm>
          <a:prstGeom prst="rect">
            <a:avLst/>
          </a:prstGeom>
          <a:noFill/>
        </p:spPr>
        <p:txBody>
          <a:bodyPr wrap="square" rtlCol="0">
            <a:noAutofit/>
          </a:bodyPr>
          <a:lstStyle/>
          <a:p>
            <a:pPr marL="342900" indent="-342900">
              <a:buFont typeface="Arial" panose="020B0604020202020204" pitchFamily="34" charset="0"/>
              <a:buChar char="•"/>
            </a:pPr>
            <a:r>
              <a:rPr lang="de-DE" sz="2800" dirty="0"/>
              <a:t>In </a:t>
            </a:r>
            <a:r>
              <a:rPr lang="de-DE" sz="2800" dirty="0" err="1"/>
              <a:t>principle</a:t>
            </a:r>
            <a:r>
              <a:rPr lang="de-DE" sz="2800" dirty="0"/>
              <a:t> </a:t>
            </a:r>
            <a:r>
              <a:rPr lang="de-DE" sz="2800" dirty="0" err="1"/>
              <a:t>for</a:t>
            </a:r>
            <a:r>
              <a:rPr lang="de-DE" sz="2800" dirty="0"/>
              <a:t> all </a:t>
            </a:r>
            <a:r>
              <a:rPr lang="de-DE" sz="2800" dirty="0" err="1"/>
              <a:t>data</a:t>
            </a:r>
            <a:r>
              <a:rPr lang="de-DE" sz="2800" dirty="0"/>
              <a:t> </a:t>
            </a:r>
            <a:r>
              <a:rPr lang="de-DE" sz="2800" dirty="0" err="1"/>
              <a:t>sets</a:t>
            </a:r>
            <a:r>
              <a:rPr lang="de-DE" sz="2800" dirty="0"/>
              <a:t>, </a:t>
            </a:r>
            <a:r>
              <a:rPr lang="de-DE" sz="2800" dirty="0" err="1"/>
              <a:t>we</a:t>
            </a:r>
            <a:r>
              <a:rPr lang="de-DE" sz="2800" dirty="0"/>
              <a:t> </a:t>
            </a:r>
            <a:r>
              <a:rPr lang="de-DE" sz="2800" dirty="0" err="1"/>
              <a:t>can</a:t>
            </a:r>
            <a:r>
              <a:rPr lang="de-DE" sz="2800" dirty="0"/>
              <a:t> </a:t>
            </a:r>
            <a:r>
              <a:rPr lang="de-DE" sz="2800" dirty="0" err="1"/>
              <a:t>calculate</a:t>
            </a:r>
            <a:r>
              <a:rPr lang="de-DE" sz="2800" dirty="0"/>
              <a:t> a </a:t>
            </a:r>
            <a:r>
              <a:rPr lang="de-DE" sz="2800" dirty="0" err="1"/>
              <a:t>regression</a:t>
            </a:r>
            <a:r>
              <a:rPr lang="de-DE" sz="2800" dirty="0"/>
              <a:t> </a:t>
            </a:r>
            <a:r>
              <a:rPr lang="de-DE" sz="2800" dirty="0" err="1"/>
              <a:t>line</a:t>
            </a:r>
            <a:r>
              <a:rPr lang="de-DE" sz="2800" dirty="0"/>
              <a:t>. </a:t>
            </a:r>
          </a:p>
          <a:p>
            <a:pPr marL="342900" indent="-342900">
              <a:buFont typeface="Arial" panose="020B0604020202020204" pitchFamily="34" charset="0"/>
              <a:buChar char="•"/>
            </a:pPr>
            <a:endParaRPr lang="de-DE" sz="2800" dirty="0"/>
          </a:p>
          <a:p>
            <a:pPr marL="342900" indent="-342900">
              <a:buFont typeface="Arial" panose="020B0604020202020204" pitchFamily="34" charset="0"/>
              <a:buChar char="•"/>
            </a:pPr>
            <a:r>
              <a:rPr lang="de-DE" sz="2800" dirty="0"/>
              <a:t>But </a:t>
            </a:r>
            <a:r>
              <a:rPr lang="de-DE" sz="2800" dirty="0" err="1"/>
              <a:t>we</a:t>
            </a:r>
            <a:r>
              <a:rPr lang="de-DE" sz="2800" dirty="0"/>
              <a:t> </a:t>
            </a:r>
            <a:r>
              <a:rPr lang="de-DE" sz="2800" dirty="0" err="1"/>
              <a:t>are</a:t>
            </a:r>
            <a:r>
              <a:rPr lang="de-DE" sz="2800" dirty="0"/>
              <a:t> also </a:t>
            </a:r>
            <a:r>
              <a:rPr lang="de-DE" sz="2800" dirty="0" err="1"/>
              <a:t>interested</a:t>
            </a:r>
            <a:r>
              <a:rPr lang="de-DE" sz="2800" dirty="0"/>
              <a:t> in </a:t>
            </a:r>
            <a:r>
              <a:rPr lang="de-DE" sz="2800" dirty="0" err="1"/>
              <a:t>the</a:t>
            </a:r>
            <a:r>
              <a:rPr lang="de-DE" sz="2800" dirty="0"/>
              <a:t> </a:t>
            </a:r>
            <a:r>
              <a:rPr lang="de-DE" sz="2800" dirty="0" err="1"/>
              <a:t>question</a:t>
            </a:r>
            <a:r>
              <a:rPr lang="de-DE" sz="2800" dirty="0"/>
              <a:t> </a:t>
            </a:r>
            <a:r>
              <a:rPr lang="de-DE" sz="2800" dirty="0" err="1"/>
              <a:t>meaningful</a:t>
            </a:r>
            <a:r>
              <a:rPr lang="de-DE" sz="2800" dirty="0"/>
              <a:t> </a:t>
            </a:r>
            <a:r>
              <a:rPr lang="de-DE" sz="2800" dirty="0" err="1"/>
              <a:t>is</a:t>
            </a:r>
            <a:r>
              <a:rPr lang="de-DE" sz="2800" dirty="0"/>
              <a:t> </a:t>
            </a:r>
            <a:r>
              <a:rPr lang="de-DE" sz="2800" dirty="0" err="1"/>
              <a:t>this</a:t>
            </a:r>
            <a:r>
              <a:rPr lang="de-DE" sz="2800" dirty="0"/>
              <a:t> </a:t>
            </a:r>
            <a:r>
              <a:rPr lang="de-DE" sz="2800" dirty="0" err="1"/>
              <a:t>calculated</a:t>
            </a:r>
            <a:r>
              <a:rPr lang="de-DE" sz="2800" dirty="0"/>
              <a:t> </a:t>
            </a:r>
            <a:r>
              <a:rPr lang="de-DE" sz="2800" dirty="0" err="1"/>
              <a:t>dependence</a:t>
            </a:r>
            <a:r>
              <a:rPr lang="de-DE" sz="2800" dirty="0"/>
              <a:t>?.</a:t>
            </a:r>
          </a:p>
          <a:p>
            <a:pPr marL="342900" indent="-342900">
              <a:buFont typeface="Arial" panose="020B0604020202020204" pitchFamily="34" charset="0"/>
              <a:buChar char="•"/>
            </a:pPr>
            <a:endParaRPr lang="de-DE" sz="2800" dirty="0"/>
          </a:p>
          <a:p>
            <a:pPr marL="342900" indent="-342900">
              <a:buFont typeface="Arial" panose="020B0604020202020204" pitchFamily="34" charset="0"/>
              <a:buChar char="•"/>
            </a:pPr>
            <a:r>
              <a:rPr lang="de-DE" sz="2800" dirty="0" err="1"/>
              <a:t>For</a:t>
            </a:r>
            <a:r>
              <a:rPr lang="de-DE" sz="2800" dirty="0"/>
              <a:t> </a:t>
            </a:r>
            <a:r>
              <a:rPr lang="de-DE" sz="2800" dirty="0" err="1"/>
              <a:t>this</a:t>
            </a:r>
            <a:r>
              <a:rPr lang="de-DE" sz="2800" dirty="0"/>
              <a:t>, </a:t>
            </a:r>
            <a:r>
              <a:rPr lang="de-DE" sz="2800" dirty="0" err="1"/>
              <a:t>we</a:t>
            </a:r>
            <a:r>
              <a:rPr lang="de-DE" sz="2800" dirty="0"/>
              <a:t> </a:t>
            </a:r>
            <a:r>
              <a:rPr lang="de-DE" sz="2800" dirty="0" err="1"/>
              <a:t>use</a:t>
            </a:r>
            <a:r>
              <a:rPr lang="de-DE" sz="2800" dirty="0"/>
              <a:t> </a:t>
            </a:r>
            <a:r>
              <a:rPr lang="de-DE" sz="2800" dirty="0" err="1"/>
              <a:t>the</a:t>
            </a:r>
            <a:r>
              <a:rPr lang="de-DE" sz="2800" dirty="0"/>
              <a:t> </a:t>
            </a:r>
            <a:r>
              <a:rPr lang="de-DE" sz="2800" dirty="0" err="1"/>
              <a:t>correlation</a:t>
            </a:r>
            <a:r>
              <a:rPr lang="de-DE" sz="2800" dirty="0"/>
              <a:t> </a:t>
            </a:r>
            <a:r>
              <a:rPr lang="de-DE" sz="2800" dirty="0" err="1"/>
              <a:t>analysis</a:t>
            </a:r>
            <a:r>
              <a:rPr lang="de-DE" sz="2800" dirty="0"/>
              <a:t>, wich </a:t>
            </a:r>
            <a:r>
              <a:rPr lang="de-DE" sz="2800" dirty="0" err="1"/>
              <a:t>gives</a:t>
            </a:r>
            <a:r>
              <a:rPr lang="de-DE" sz="2800" dirty="0"/>
              <a:t> </a:t>
            </a:r>
            <a:r>
              <a:rPr lang="de-DE" sz="2800" dirty="0" err="1"/>
              <a:t>the</a:t>
            </a:r>
            <a:r>
              <a:rPr lang="de-DE" sz="2800" dirty="0"/>
              <a:t> </a:t>
            </a:r>
            <a:r>
              <a:rPr lang="de-DE" sz="2800" dirty="0" err="1"/>
              <a:t>possibility</a:t>
            </a:r>
            <a:r>
              <a:rPr lang="de-DE" sz="2800" dirty="0"/>
              <a:t> </a:t>
            </a:r>
            <a:r>
              <a:rPr lang="de-DE" sz="2800" dirty="0" err="1"/>
              <a:t>to</a:t>
            </a:r>
            <a:r>
              <a:rPr lang="de-DE" sz="2800" dirty="0"/>
              <a:t> </a:t>
            </a:r>
            <a:r>
              <a:rPr lang="de-DE" sz="2800" dirty="0" err="1"/>
              <a:t>measure</a:t>
            </a:r>
            <a:r>
              <a:rPr lang="de-DE" sz="2800" dirty="0"/>
              <a:t> </a:t>
            </a:r>
            <a:r>
              <a:rPr lang="de-DE" sz="2800" dirty="0" err="1"/>
              <a:t>the</a:t>
            </a:r>
            <a:r>
              <a:rPr lang="de-DE" sz="2800" dirty="0"/>
              <a:t> </a:t>
            </a:r>
            <a:r>
              <a:rPr lang="de-DE" sz="2800" dirty="0" err="1"/>
              <a:t>strength</a:t>
            </a:r>
            <a:r>
              <a:rPr lang="de-DE" sz="2800" dirty="0"/>
              <a:t> </a:t>
            </a:r>
            <a:r>
              <a:rPr lang="de-DE" sz="2800" dirty="0" err="1"/>
              <a:t>of</a:t>
            </a:r>
            <a:r>
              <a:rPr lang="de-DE" sz="2800" dirty="0"/>
              <a:t> </a:t>
            </a:r>
            <a:r>
              <a:rPr lang="de-DE" sz="2800" dirty="0" err="1"/>
              <a:t>the</a:t>
            </a:r>
            <a:r>
              <a:rPr lang="de-DE" sz="2800" dirty="0"/>
              <a:t> </a:t>
            </a:r>
            <a:r>
              <a:rPr lang="de-DE" sz="2800" dirty="0" err="1"/>
              <a:t>dependence</a:t>
            </a:r>
            <a:endParaRPr lang="de-DE" sz="2800" dirty="0"/>
          </a:p>
          <a:p>
            <a:pPr marL="342900" indent="-342900">
              <a:buFont typeface="Arial" panose="020B0604020202020204" pitchFamily="34" charset="0"/>
              <a:buChar char="•"/>
            </a:pPr>
            <a:endParaRPr lang="de-DE" sz="2800" dirty="0"/>
          </a:p>
          <a:p>
            <a:pPr marL="342900" indent="-342900">
              <a:buFont typeface="Arial" panose="020B0604020202020204" pitchFamily="34" charset="0"/>
              <a:buChar char="•"/>
            </a:pPr>
            <a:r>
              <a:rPr lang="de-DE" sz="2800" dirty="0" err="1"/>
              <a:t>For</a:t>
            </a:r>
            <a:r>
              <a:rPr lang="de-DE" sz="2800" dirty="0"/>
              <a:t> </a:t>
            </a:r>
            <a:r>
              <a:rPr lang="de-DE" sz="2800" dirty="0" err="1"/>
              <a:t>this</a:t>
            </a:r>
            <a:r>
              <a:rPr lang="de-DE" sz="2800" dirty="0"/>
              <a:t>, </a:t>
            </a:r>
            <a:r>
              <a:rPr lang="de-DE" sz="2800" dirty="0" err="1"/>
              <a:t>we</a:t>
            </a:r>
            <a:r>
              <a:rPr lang="de-DE" sz="2800" dirty="0"/>
              <a:t> </a:t>
            </a:r>
            <a:r>
              <a:rPr lang="de-DE" sz="2800" dirty="0" err="1"/>
              <a:t>use</a:t>
            </a:r>
            <a:r>
              <a:rPr lang="de-DE" sz="2800" dirty="0"/>
              <a:t> </a:t>
            </a:r>
            <a:r>
              <a:rPr lang="de-DE" sz="2800" dirty="0" err="1"/>
              <a:t>the</a:t>
            </a:r>
            <a:r>
              <a:rPr lang="de-DE" sz="2800" dirty="0"/>
              <a:t> </a:t>
            </a:r>
            <a:r>
              <a:rPr lang="de-DE" sz="2800" dirty="0" err="1"/>
              <a:t>correlation</a:t>
            </a:r>
            <a:r>
              <a:rPr lang="de-DE" sz="2800" dirty="0"/>
              <a:t> </a:t>
            </a:r>
            <a:r>
              <a:rPr lang="de-DE" sz="2800" dirty="0" err="1"/>
              <a:t>coefficient</a:t>
            </a:r>
            <a:r>
              <a:rPr lang="de-DE" sz="2800" dirty="0"/>
              <a:t> </a:t>
            </a:r>
            <a:r>
              <a:rPr lang="de-DE" sz="2800" dirty="0" err="1"/>
              <a:t>of</a:t>
            </a:r>
            <a:r>
              <a:rPr lang="de-DE" sz="2800" dirty="0"/>
              <a:t> Bravais-Pearson </a:t>
            </a:r>
            <a:r>
              <a:rPr lang="de-DE" sz="2800" dirty="0" err="1"/>
              <a:t>which</a:t>
            </a:r>
            <a:r>
              <a:rPr lang="de-DE" sz="2800" dirty="0"/>
              <a:t> </a:t>
            </a:r>
            <a:r>
              <a:rPr lang="de-DE" sz="2800" dirty="0" err="1"/>
              <a:t>is</a:t>
            </a:r>
            <a:r>
              <a:rPr lang="de-DE" sz="2800" dirty="0"/>
              <a:t> </a:t>
            </a:r>
            <a:r>
              <a:rPr lang="de-DE" sz="2800" dirty="0" err="1"/>
              <a:t>lying</a:t>
            </a:r>
            <a:r>
              <a:rPr lang="de-DE" sz="2800" dirty="0"/>
              <a:t> </a:t>
            </a:r>
            <a:r>
              <a:rPr lang="de-DE" sz="2800" dirty="0" err="1"/>
              <a:t>between</a:t>
            </a:r>
            <a:r>
              <a:rPr lang="de-DE" sz="2800" dirty="0"/>
              <a:t> -1 and +1</a:t>
            </a:r>
          </a:p>
          <a:p>
            <a:endParaRPr lang="de-DE" sz="2400" dirty="0"/>
          </a:p>
          <a:p>
            <a:endParaRPr lang="de-DE" sz="2400" dirty="0"/>
          </a:p>
          <a:p>
            <a:endParaRPr lang="de-DE" sz="2400" dirty="0"/>
          </a:p>
          <a:p>
            <a:endParaRPr lang="de-DE" sz="2400" dirty="0"/>
          </a:p>
        </p:txBody>
      </p:sp>
      <p:sp>
        <p:nvSpPr>
          <p:cNvPr id="3" name="Foliennummernplatzhalter 2"/>
          <p:cNvSpPr>
            <a:spLocks noGrp="1"/>
          </p:cNvSpPr>
          <p:nvPr>
            <p:ph type="sldNum" sz="quarter" idx="12"/>
          </p:nvPr>
        </p:nvSpPr>
        <p:spPr/>
        <p:txBody>
          <a:bodyPr/>
          <a:lstStyle/>
          <a:p>
            <a:fld id="{386CAE9C-98EE-4793-B6DD-11C28406210D}" type="slidenum">
              <a:rPr lang="de-DE" smtClean="0"/>
              <a:t>40</a:t>
            </a:fld>
            <a:endParaRPr lang="de-DE" dirty="0"/>
          </a:p>
        </p:txBody>
      </p:sp>
      <p:sp>
        <p:nvSpPr>
          <p:cNvPr id="4" name="Textfeld 3"/>
          <p:cNvSpPr txBox="1"/>
          <p:nvPr/>
        </p:nvSpPr>
        <p:spPr>
          <a:xfrm>
            <a:off x="1703512" y="116632"/>
            <a:ext cx="8856984" cy="648072"/>
          </a:xfrm>
          <a:prstGeom prst="rect">
            <a:avLst/>
          </a:prstGeom>
          <a:noFill/>
        </p:spPr>
        <p:txBody>
          <a:bodyPr wrap="square" rtlCol="0">
            <a:noAutofit/>
          </a:bodyPr>
          <a:lstStyle/>
          <a:p>
            <a:pPr algn="ctr"/>
            <a:r>
              <a:rPr lang="de-DE" sz="3200" dirty="0" err="1"/>
              <a:t>Correlation</a:t>
            </a:r>
            <a:r>
              <a:rPr lang="de-DE" sz="3200" dirty="0"/>
              <a:t> </a:t>
            </a:r>
            <a:r>
              <a:rPr lang="de-DE" sz="3200" dirty="0" err="1"/>
              <a:t>analysis</a:t>
            </a:r>
            <a:endParaRPr lang="de-DE" sz="3200" dirty="0"/>
          </a:p>
        </p:txBody>
      </p:sp>
      <p:sp>
        <p:nvSpPr>
          <p:cNvPr id="5" name="Rechteck 4">
            <a:extLst>
              <a:ext uri="{FF2B5EF4-FFF2-40B4-BE49-F238E27FC236}">
                <a16:creationId xmlns:a16="http://schemas.microsoft.com/office/drawing/2014/main" id="{1C980019-FDF9-F8E9-F6AC-003B8D16B228}"/>
              </a:ext>
            </a:extLst>
          </p:cNvPr>
          <p:cNvSpPr/>
          <p:nvPr/>
        </p:nvSpPr>
        <p:spPr>
          <a:xfrm>
            <a:off x="867944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r>
              <a:rPr lang="de-DE" dirty="0"/>
              <a:t>c</a:t>
            </a:r>
          </a:p>
        </p:txBody>
      </p:sp>
    </p:spTree>
    <p:extLst>
      <p:ext uri="{BB962C8B-B14F-4D97-AF65-F5344CB8AC3E}">
        <p14:creationId xmlns:p14="http://schemas.microsoft.com/office/powerpoint/2010/main" val="4990248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xtfeld 1"/>
              <p:cNvSpPr txBox="1"/>
              <p:nvPr/>
            </p:nvSpPr>
            <p:spPr>
              <a:xfrm>
                <a:off x="121920" y="476672"/>
                <a:ext cx="8557525" cy="5879678"/>
              </a:xfrm>
              <a:prstGeom prst="rect">
                <a:avLst/>
              </a:prstGeom>
              <a:noFill/>
            </p:spPr>
            <p:txBody>
              <a:bodyPr wrap="square" rtlCol="0">
                <a:noAutofit/>
              </a:bodyPr>
              <a:lstStyle/>
              <a:p>
                <a:pPr marL="342900" indent="-342900">
                  <a:buFont typeface="Arial" panose="020B0604020202020204" pitchFamily="34" charset="0"/>
                  <a:buChar char="•"/>
                </a:pPr>
                <a:r>
                  <a:rPr lang="en-US" sz="2000" dirty="0"/>
                  <a:t>The covariance is a measure of the joint variability of two random variables (X,Y), defined by:</a:t>
                </a:r>
              </a:p>
              <a:p>
                <a:pPr/>
                <a14:m>
                  <m:oMathPara xmlns:m="http://schemas.openxmlformats.org/officeDocument/2006/math">
                    <m:oMath>
                      <m:func>
                        <m:funcPr>
                          <m:ctrlPr>
                            <a:rPr lang="en-US" sz="2000" i="1">
                              <a:latin typeface="Cambria Math" panose="02040503050406030204" pitchFamily="18" charset="0"/>
                            </a:rPr>
                          </m:ctrlPr>
                        </m:funcPr>
                        <m:fName>
                          <m:r>
                            <m:rPr>
                              <m:sty m:val="p"/>
                            </m:rPr>
                            <a:rPr lang="en-US" sz="2000" i="1">
                              <a:latin typeface="Cambria Math" panose="02040503050406030204" pitchFamily="18" charset="0"/>
                            </a:rPr>
                            <m:t>cov</m:t>
                          </m:r>
                        </m:fName>
                        <m:e>
                          <m:d>
                            <m:dPr>
                              <m:ctrlPr>
                                <a:rPr lang="en-US" sz="2000" i="1">
                                  <a:latin typeface="Cambria Math" panose="02040503050406030204" pitchFamily="18" charset="0"/>
                                </a:rPr>
                              </m:ctrlPr>
                            </m:dPr>
                            <m:e>
                              <m:r>
                                <a:rPr lang="en-US" sz="2000" i="1">
                                  <a:latin typeface="Cambria Math" panose="02040503050406030204" pitchFamily="18" charset="0"/>
                                </a:rPr>
                                <m:t>𝑋</m:t>
                              </m:r>
                              <m:r>
                                <a:rPr lang="en-US" sz="2000" i="1">
                                  <a:latin typeface="Cambria Math" panose="02040503050406030204" pitchFamily="18" charset="0"/>
                                </a:rPr>
                                <m:t>,</m:t>
                              </m:r>
                              <m:r>
                                <a:rPr lang="en-US" sz="2000" i="1">
                                  <a:latin typeface="Cambria Math" panose="02040503050406030204" pitchFamily="18" charset="0"/>
                                </a:rPr>
                                <m:t>𝑌</m:t>
                              </m:r>
                            </m:e>
                          </m:d>
                        </m:e>
                      </m:func>
                      <m:r>
                        <a:rPr lang="en-US" sz="2000" i="1">
                          <a:latin typeface="Cambria Math" panose="02040503050406030204" pitchFamily="18" charset="0"/>
                        </a:rPr>
                        <m:t>=</m:t>
                      </m:r>
                      <m:r>
                        <a:rPr lang="en-US" sz="2000" i="1">
                          <a:latin typeface="Cambria Math" panose="02040503050406030204" pitchFamily="18" charset="0"/>
                        </a:rPr>
                        <m:t>𝐸</m:t>
                      </m:r>
                      <m:d>
                        <m:dPr>
                          <m:begChr m:val="["/>
                          <m:endChr m:val="]"/>
                          <m:ctrlPr>
                            <a:rPr lang="en-US" sz="2000" i="1">
                              <a:latin typeface="Cambria Math" panose="02040503050406030204" pitchFamily="18" charset="0"/>
                            </a:rPr>
                          </m:ctrlPr>
                        </m:dPr>
                        <m:e>
                          <m:d>
                            <m:dPr>
                              <m:ctrlPr>
                                <a:rPr lang="en-US" sz="2000" i="1">
                                  <a:latin typeface="Cambria Math" panose="02040503050406030204" pitchFamily="18" charset="0"/>
                                </a:rPr>
                              </m:ctrlPr>
                            </m:dPr>
                            <m:e>
                              <m:r>
                                <a:rPr lang="en-US" sz="2000" i="1">
                                  <a:latin typeface="Cambria Math" panose="02040503050406030204" pitchFamily="18" charset="0"/>
                                </a:rPr>
                                <m:t>𝑋</m:t>
                              </m:r>
                              <m:r>
                                <a:rPr lang="en-US" sz="2000" i="1">
                                  <a:latin typeface="Cambria Math" panose="02040503050406030204" pitchFamily="18" charset="0"/>
                                </a:rPr>
                                <m:t>−</m:t>
                              </m:r>
                              <m:r>
                                <a:rPr lang="en-US" sz="2000" i="1">
                                  <a:latin typeface="Cambria Math" panose="02040503050406030204" pitchFamily="18" charset="0"/>
                                </a:rPr>
                                <m:t>𝐸</m:t>
                              </m:r>
                              <m:d>
                                <m:dPr>
                                  <m:ctrlPr>
                                    <a:rPr lang="en-US" sz="2000" i="1">
                                      <a:latin typeface="Cambria Math" panose="02040503050406030204" pitchFamily="18" charset="0"/>
                                    </a:rPr>
                                  </m:ctrlPr>
                                </m:dPr>
                                <m:e>
                                  <m:r>
                                    <a:rPr lang="en-US" sz="2000" i="1">
                                      <a:latin typeface="Cambria Math" panose="02040503050406030204" pitchFamily="18" charset="0"/>
                                    </a:rPr>
                                    <m:t>𝑋</m:t>
                                  </m:r>
                                </m:e>
                              </m:d>
                            </m:e>
                          </m:d>
                          <m:d>
                            <m:dPr>
                              <m:ctrlPr>
                                <a:rPr lang="en-US" sz="2000" i="1">
                                  <a:latin typeface="Cambria Math" panose="02040503050406030204" pitchFamily="18" charset="0"/>
                                </a:rPr>
                              </m:ctrlPr>
                            </m:dPr>
                            <m:e>
                              <m:r>
                                <a:rPr lang="en-US" sz="2000" i="1">
                                  <a:latin typeface="Cambria Math" panose="02040503050406030204" pitchFamily="18" charset="0"/>
                                </a:rPr>
                                <m:t>𝑌</m:t>
                              </m:r>
                              <m:r>
                                <a:rPr lang="en-US" sz="2000" i="1">
                                  <a:latin typeface="Cambria Math" panose="02040503050406030204" pitchFamily="18" charset="0"/>
                                </a:rPr>
                                <m:t>−</m:t>
                              </m:r>
                              <m:r>
                                <a:rPr lang="en-US" sz="2000" i="1">
                                  <a:latin typeface="Cambria Math" panose="02040503050406030204" pitchFamily="18" charset="0"/>
                                </a:rPr>
                                <m:t>𝐸</m:t>
                              </m:r>
                              <m:d>
                                <m:dPr>
                                  <m:ctrlPr>
                                    <a:rPr lang="en-US" sz="2000" i="1">
                                      <a:latin typeface="Cambria Math" panose="02040503050406030204" pitchFamily="18" charset="0"/>
                                    </a:rPr>
                                  </m:ctrlPr>
                                </m:dPr>
                                <m:e>
                                  <m:r>
                                    <a:rPr lang="en-US" sz="2000" i="1">
                                      <a:latin typeface="Cambria Math" panose="02040503050406030204" pitchFamily="18" charset="0"/>
                                    </a:rPr>
                                    <m:t>𝑌</m:t>
                                  </m:r>
                                </m:e>
                              </m:d>
                            </m:e>
                          </m:d>
                        </m:e>
                      </m:d>
                    </m:oMath>
                  </m:oMathPara>
                </a14:m>
                <a:endParaRPr lang="en-US" sz="2000" dirty="0"/>
              </a:p>
              <a:p>
                <a:r>
                  <a:rPr lang="en-US" sz="2000" dirty="0"/>
                  <a:t>	</a:t>
                </a:r>
              </a:p>
              <a:p>
                <a:r>
                  <a:rPr lang="en-US" sz="2000" dirty="0"/>
                  <a:t>		with the unbiased estimator</a:t>
                </a:r>
              </a:p>
              <a:p>
                <a:pPr/>
                <a14:m>
                  <m:oMathPara xmlns:m="http://schemas.openxmlformats.org/officeDocument/2006/math">
                    <m:oMath>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𝜎</m:t>
                              </m:r>
                            </m:e>
                          </m:acc>
                        </m:e>
                        <m:sub>
                          <m:r>
                            <a:rPr lang="en-US" sz="2000" i="1">
                              <a:latin typeface="Cambria Math" panose="02040503050406030204" pitchFamily="18" charset="0"/>
                            </a:rPr>
                            <m:t>𝑥𝑦</m:t>
                          </m:r>
                        </m:sub>
                      </m:sSub>
                      <m:r>
                        <a:rPr lang="en-US" sz="2000" i="1">
                          <a:latin typeface="Cambria Math" panose="02040503050406030204" pitchFamily="18" charset="0"/>
                        </a:rPr>
                        <m:t>=</m:t>
                      </m:r>
                      <m:f>
                        <m:fPr>
                          <m:ctrlPr>
                            <a:rPr lang="en-US" sz="2000" i="1">
                              <a:latin typeface="Cambria Math" panose="02040503050406030204" pitchFamily="18" charset="0"/>
                            </a:rPr>
                          </m:ctrlPr>
                        </m:fPr>
                        <m:num>
                          <m:r>
                            <a:rPr lang="en-US" sz="2000" i="1">
                              <a:latin typeface="Cambria Math" panose="02040503050406030204" pitchFamily="18" charset="0"/>
                            </a:rPr>
                            <m:t>1</m:t>
                          </m:r>
                        </m:num>
                        <m:den>
                          <m:r>
                            <a:rPr lang="en-US" sz="2000" i="1">
                              <a:latin typeface="Cambria Math" panose="02040503050406030204" pitchFamily="18" charset="0"/>
                            </a:rPr>
                            <m:t>𝑛</m:t>
                          </m:r>
                          <m:r>
                            <a:rPr lang="en-US" sz="2000" i="1">
                              <a:latin typeface="Cambria Math" panose="02040503050406030204" pitchFamily="18" charset="0"/>
                            </a:rPr>
                            <m:t>−1</m:t>
                          </m:r>
                        </m:den>
                      </m:f>
                      <m:nary>
                        <m:naryPr>
                          <m:chr m:val="∑"/>
                          <m:limLoc m:val="undOvr"/>
                          <m:grow m:val="on"/>
                          <m:ctrlPr>
                            <a:rPr lang="en-US" sz="2000" i="1">
                              <a:latin typeface="Cambria Math" panose="02040503050406030204" pitchFamily="18" charset="0"/>
                            </a:rPr>
                          </m:ctrlPr>
                        </m:naryPr>
                        <m:sub>
                          <m:r>
                            <a:rPr lang="en-US" sz="2000" i="1">
                              <a:latin typeface="Cambria Math" panose="02040503050406030204" pitchFamily="18" charset="0"/>
                            </a:rPr>
                            <m:t>𝑖</m:t>
                          </m:r>
                          <m:r>
                            <a:rPr lang="en-US" sz="2000" i="1">
                              <a:latin typeface="Cambria Math" panose="02040503050406030204" pitchFamily="18" charset="0"/>
                            </a:rPr>
                            <m:t>=1</m:t>
                          </m:r>
                        </m:sub>
                        <m:sup>
                          <m:r>
                            <a:rPr lang="en-US" sz="2000" i="1">
                              <a:latin typeface="Cambria Math" panose="02040503050406030204" pitchFamily="18" charset="0"/>
                            </a:rPr>
                            <m:t>𝑛</m:t>
                          </m:r>
                        </m:sup>
                        <m:e>
                          <m:d>
                            <m:dPr>
                              <m:ctrlPr>
                                <a:rPr lang="en-US" sz="2000" i="1">
                                  <a:latin typeface="Cambria Math" panose="02040503050406030204" pitchFamily="18" charset="0"/>
                                </a:rPr>
                              </m:ctrlPr>
                            </m:dPr>
                            <m:e>
                              <m:sSub>
                                <m:sSubPr>
                                  <m:ctrlPr>
                                    <a:rPr lang="en-US" sz="2000" i="1">
                                      <a:latin typeface="Cambria Math" panose="02040503050406030204" pitchFamily="18" charset="0"/>
                                    </a:rPr>
                                  </m:ctrlPr>
                                </m:sSubPr>
                                <m:e>
                                  <m:r>
                                    <a:rPr lang="en-US" sz="2000" i="1">
                                      <a:latin typeface="Cambria Math" panose="02040503050406030204" pitchFamily="18" charset="0"/>
                                    </a:rPr>
                                    <m:t>𝑥</m:t>
                                  </m:r>
                                </m:e>
                                <m:sub>
                                  <m:acc>
                                    <m:accPr>
                                      <m:chr m:val="̇"/>
                                      <m:ctrlPr>
                                        <a:rPr lang="en-US" sz="2000" i="1">
                                          <a:latin typeface="Cambria Math" panose="02040503050406030204" pitchFamily="18" charset="0"/>
                                        </a:rPr>
                                      </m:ctrlPr>
                                    </m:accPr>
                                    <m:e>
                                      <m:r>
                                        <a:rPr lang="en-US" sz="2000" i="1">
                                          <a:latin typeface="Cambria Math" panose="02040503050406030204" pitchFamily="18" charset="0"/>
                                        </a:rPr>
                                        <m:t>𝑗</m:t>
                                      </m:r>
                                    </m:e>
                                  </m:acc>
                                </m:sub>
                              </m:sSub>
                              <m:r>
                                <a:rPr lang="en-US" sz="2000" i="1">
                                  <a:latin typeface="Cambria Math" panose="02040503050406030204" pitchFamily="18" charset="0"/>
                                </a:rPr>
                                <m:t>−</m:t>
                              </m:r>
                              <m:acc>
                                <m:accPr>
                                  <m:chr m:val="̅"/>
                                  <m:ctrlPr>
                                    <a:rPr lang="en-US" sz="2000" i="1">
                                      <a:latin typeface="Cambria Math" panose="02040503050406030204" pitchFamily="18" charset="0"/>
                                    </a:rPr>
                                  </m:ctrlPr>
                                </m:accPr>
                                <m:e>
                                  <m:r>
                                    <a:rPr lang="en-US" sz="2000" i="1">
                                      <a:latin typeface="Cambria Math" panose="02040503050406030204" pitchFamily="18" charset="0"/>
                                    </a:rPr>
                                    <m:t>𝑥</m:t>
                                  </m:r>
                                </m:e>
                              </m:acc>
                            </m:e>
                          </m:d>
                          <m:d>
                            <m:dPr>
                              <m:ctrlPr>
                                <a:rPr lang="en-US" sz="2000" i="1">
                                  <a:latin typeface="Cambria Math" panose="02040503050406030204" pitchFamily="18" charset="0"/>
                                </a:rPr>
                              </m:ctrlPr>
                            </m:dPr>
                            <m:e>
                              <m:sSub>
                                <m:sSubPr>
                                  <m:ctrlPr>
                                    <a:rPr lang="en-US" sz="2000" i="1">
                                      <a:latin typeface="Cambria Math" panose="02040503050406030204" pitchFamily="18" charset="0"/>
                                    </a:rPr>
                                  </m:ctrlPr>
                                </m:sSubPr>
                                <m:e>
                                  <m:r>
                                    <a:rPr lang="en-US" sz="2000" i="1">
                                      <a:latin typeface="Cambria Math" panose="02040503050406030204" pitchFamily="18" charset="0"/>
                                    </a:rPr>
                                    <m:t>𝑦</m:t>
                                  </m:r>
                                </m:e>
                                <m:sub>
                                  <m:r>
                                    <a:rPr lang="en-US" sz="2000" i="1">
                                      <a:latin typeface="Cambria Math" panose="02040503050406030204" pitchFamily="18" charset="0"/>
                                    </a:rPr>
                                    <m:t>𝑖</m:t>
                                  </m:r>
                                </m:sub>
                              </m:sSub>
                              <m:r>
                                <a:rPr lang="en-US" sz="2000" i="1">
                                  <a:latin typeface="Cambria Math" panose="02040503050406030204" pitchFamily="18" charset="0"/>
                                </a:rPr>
                                <m:t>−</m:t>
                              </m:r>
                              <m:acc>
                                <m:accPr>
                                  <m:chr m:val="̅"/>
                                  <m:ctrlPr>
                                    <a:rPr lang="en-US" sz="2000" i="1">
                                      <a:latin typeface="Cambria Math" panose="02040503050406030204" pitchFamily="18" charset="0"/>
                                    </a:rPr>
                                  </m:ctrlPr>
                                </m:accPr>
                                <m:e>
                                  <m:r>
                                    <a:rPr lang="en-US" sz="2000" i="1">
                                      <a:latin typeface="Cambria Math" panose="02040503050406030204" pitchFamily="18" charset="0"/>
                                    </a:rPr>
                                    <m:t>𝑦</m:t>
                                  </m:r>
                                </m:e>
                              </m:acc>
                            </m:e>
                          </m:d>
                        </m:e>
                      </m:nary>
                    </m:oMath>
                  </m:oMathPara>
                </a14:m>
                <a:endParaRPr lang="en-US" sz="2000" dirty="0"/>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If the greater values of X correspond with the greater values of Y the covariance is positive. In the opposite case, when the greater values of X correspond to the lesser values Y, the covariance is negative. The sign of the covariance shows the tendency in the linear relationship between the variables. </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The magnitude of the covariance can hardly be interpreted, since it is not normalized.</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Therefore, we use the normalized version, called correlation coefficient, showing the strength of the linear relation.</a:t>
                </a:r>
                <a:endParaRPr lang="de-DE" sz="2000" dirty="0"/>
              </a:p>
              <a:p>
                <a:endParaRPr lang="de-DE" sz="2400" dirty="0"/>
              </a:p>
              <a:p>
                <a:endParaRPr lang="de-DE" sz="2400" dirty="0"/>
              </a:p>
              <a:p>
                <a:endParaRPr lang="de-DE" sz="2400" dirty="0"/>
              </a:p>
            </p:txBody>
          </p:sp>
        </mc:Choice>
        <mc:Fallback xmlns="">
          <p:sp>
            <p:nvSpPr>
              <p:cNvPr id="2" name="Textfeld 1"/>
              <p:cNvSpPr txBox="1">
                <a:spLocks noRot="1" noChangeAspect="1" noMove="1" noResize="1" noEditPoints="1" noAdjustHandles="1" noChangeArrowheads="1" noChangeShapeType="1" noTextEdit="1"/>
              </p:cNvSpPr>
              <p:nvPr/>
            </p:nvSpPr>
            <p:spPr>
              <a:xfrm>
                <a:off x="121920" y="476672"/>
                <a:ext cx="8557525" cy="5879678"/>
              </a:xfrm>
              <a:prstGeom prst="rect">
                <a:avLst/>
              </a:prstGeom>
              <a:blipFill>
                <a:blip r:embed="rId2"/>
                <a:stretch>
                  <a:fillRect l="-641" t="-518" r="-1140" b="-1140"/>
                </a:stretch>
              </a:blipFill>
            </p:spPr>
            <p:txBody>
              <a:bodyPr/>
              <a:lstStyle/>
              <a:p>
                <a:r>
                  <a:rPr lang="de-DE">
                    <a:noFill/>
                  </a:rPr>
                  <a:t> </a:t>
                </a:r>
              </a:p>
            </p:txBody>
          </p:sp>
        </mc:Fallback>
      </mc:AlternateContent>
      <p:sp>
        <p:nvSpPr>
          <p:cNvPr id="3" name="Foliennummernplatzhalter 2"/>
          <p:cNvSpPr>
            <a:spLocks noGrp="1"/>
          </p:cNvSpPr>
          <p:nvPr>
            <p:ph type="sldNum" sz="quarter" idx="12"/>
          </p:nvPr>
        </p:nvSpPr>
        <p:spPr/>
        <p:txBody>
          <a:bodyPr/>
          <a:lstStyle/>
          <a:p>
            <a:fld id="{386CAE9C-98EE-4793-B6DD-11C28406210D}" type="slidenum">
              <a:rPr lang="de-DE" smtClean="0"/>
              <a:t>41</a:t>
            </a:fld>
            <a:endParaRPr lang="de-DE" dirty="0"/>
          </a:p>
        </p:txBody>
      </p:sp>
      <p:sp>
        <p:nvSpPr>
          <p:cNvPr id="4" name="Textfeld 3"/>
          <p:cNvSpPr txBox="1"/>
          <p:nvPr/>
        </p:nvSpPr>
        <p:spPr>
          <a:xfrm>
            <a:off x="1667508" y="10795"/>
            <a:ext cx="8856984" cy="648072"/>
          </a:xfrm>
          <a:prstGeom prst="rect">
            <a:avLst/>
          </a:prstGeom>
          <a:noFill/>
        </p:spPr>
        <p:txBody>
          <a:bodyPr wrap="square" rtlCol="0">
            <a:noAutofit/>
          </a:bodyPr>
          <a:lstStyle/>
          <a:p>
            <a:pPr algn="ctr"/>
            <a:r>
              <a:rPr lang="de-DE" sz="3200" dirty="0" err="1"/>
              <a:t>Covariance</a:t>
            </a:r>
            <a:endParaRPr lang="de-DE" sz="3200" dirty="0"/>
          </a:p>
        </p:txBody>
      </p:sp>
      <p:sp>
        <p:nvSpPr>
          <p:cNvPr id="5" name="Rechteck 4">
            <a:extLst>
              <a:ext uri="{FF2B5EF4-FFF2-40B4-BE49-F238E27FC236}">
                <a16:creationId xmlns:a16="http://schemas.microsoft.com/office/drawing/2014/main" id="{BD433CE2-C7D4-BC8C-6AFA-EB6E460E9A61}"/>
              </a:ext>
            </a:extLst>
          </p:cNvPr>
          <p:cNvSpPr/>
          <p:nvPr/>
        </p:nvSpPr>
        <p:spPr>
          <a:xfrm>
            <a:off x="867944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r>
              <a:rPr lang="de-DE" dirty="0"/>
              <a:t>c</a:t>
            </a:r>
          </a:p>
        </p:txBody>
      </p:sp>
    </p:spTree>
    <p:extLst>
      <p:ext uri="{BB962C8B-B14F-4D97-AF65-F5344CB8AC3E}">
        <p14:creationId xmlns:p14="http://schemas.microsoft.com/office/powerpoint/2010/main" val="162447773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778064" y="4008033"/>
            <a:ext cx="8856984" cy="2212205"/>
          </a:xfrm>
          <a:prstGeom prst="rect">
            <a:avLst/>
          </a:prstGeom>
          <a:noFill/>
        </p:spPr>
        <p:txBody>
          <a:bodyPr wrap="square" rtlCol="0">
            <a:noAutofit/>
          </a:bodyPr>
          <a:lstStyle/>
          <a:p>
            <a:r>
              <a:rPr lang="de-DE" sz="2400" dirty="0"/>
              <a:t>General </a:t>
            </a:r>
            <a:r>
              <a:rPr lang="de-DE" sz="2400" dirty="0" err="1"/>
              <a:t>intervals</a:t>
            </a:r>
            <a:r>
              <a:rPr lang="de-DE" sz="2400" dirty="0"/>
              <a:t> </a:t>
            </a:r>
            <a:r>
              <a:rPr lang="de-DE" sz="2400" dirty="0" err="1"/>
              <a:t>for</a:t>
            </a:r>
            <a:r>
              <a:rPr lang="de-DE" sz="2400" dirty="0"/>
              <a:t> </a:t>
            </a:r>
            <a:r>
              <a:rPr lang="de-DE" sz="2400" b="1" dirty="0"/>
              <a:t>R</a:t>
            </a:r>
          </a:p>
          <a:p>
            <a:r>
              <a:rPr lang="de-DE" sz="2400" dirty="0"/>
              <a:t>		(0,0;0,2)	→	</a:t>
            </a:r>
            <a:r>
              <a:rPr lang="de-DE" sz="2400" dirty="0" err="1"/>
              <a:t>almost</a:t>
            </a:r>
            <a:r>
              <a:rPr lang="de-DE" sz="2400" dirty="0"/>
              <a:t> </a:t>
            </a:r>
            <a:r>
              <a:rPr lang="de-DE" sz="2400" dirty="0" err="1"/>
              <a:t>no</a:t>
            </a:r>
            <a:r>
              <a:rPr lang="de-DE" sz="2400" dirty="0"/>
              <a:t> </a:t>
            </a:r>
            <a:r>
              <a:rPr lang="de-DE" sz="2400" dirty="0" err="1"/>
              <a:t>dependence</a:t>
            </a:r>
            <a:endParaRPr lang="de-DE" sz="2400" dirty="0"/>
          </a:p>
          <a:p>
            <a:r>
              <a:rPr lang="de-DE" sz="2400" dirty="0"/>
              <a:t>		[0,2;0,4)	→	</a:t>
            </a:r>
            <a:r>
              <a:rPr lang="de-DE" sz="2400" dirty="0" err="1"/>
              <a:t>low</a:t>
            </a:r>
            <a:r>
              <a:rPr lang="de-DE" sz="2400" dirty="0"/>
              <a:t> </a:t>
            </a:r>
            <a:r>
              <a:rPr lang="de-DE" sz="2400" dirty="0" err="1"/>
              <a:t>dependence</a:t>
            </a:r>
            <a:endParaRPr lang="de-DE" sz="2400" dirty="0"/>
          </a:p>
          <a:p>
            <a:r>
              <a:rPr lang="de-DE" sz="2400" dirty="0"/>
              <a:t>		[0,4;0,6)	→	medium </a:t>
            </a:r>
            <a:r>
              <a:rPr lang="de-DE" sz="2400" dirty="0" err="1"/>
              <a:t>dependence</a:t>
            </a:r>
            <a:endParaRPr lang="de-DE" sz="2400" dirty="0"/>
          </a:p>
          <a:p>
            <a:r>
              <a:rPr lang="de-DE" sz="2400" dirty="0"/>
              <a:t>		[0,6;0,8)	→	high </a:t>
            </a:r>
            <a:r>
              <a:rPr lang="de-DE" sz="2400" dirty="0" err="1"/>
              <a:t>dependence</a:t>
            </a:r>
            <a:endParaRPr lang="de-DE" sz="2400" dirty="0"/>
          </a:p>
          <a:p>
            <a:r>
              <a:rPr lang="de-DE" sz="2400" dirty="0"/>
              <a:t>		[0,8;1,0)	→	</a:t>
            </a:r>
            <a:r>
              <a:rPr lang="de-DE" sz="2400" dirty="0" err="1"/>
              <a:t>almost</a:t>
            </a:r>
            <a:r>
              <a:rPr lang="de-DE" sz="2400" dirty="0"/>
              <a:t> </a:t>
            </a:r>
            <a:r>
              <a:rPr lang="de-DE" sz="2400" dirty="0" err="1"/>
              <a:t>full</a:t>
            </a:r>
            <a:r>
              <a:rPr lang="de-DE" sz="2400" dirty="0"/>
              <a:t> </a:t>
            </a:r>
            <a:r>
              <a:rPr lang="de-DE" sz="2400" dirty="0" err="1"/>
              <a:t>dependence</a:t>
            </a:r>
            <a:endParaRPr lang="de-DE" sz="2400" dirty="0"/>
          </a:p>
          <a:p>
            <a:endParaRPr lang="de-DE" sz="2400" dirty="0"/>
          </a:p>
          <a:p>
            <a:endParaRPr lang="de-DE" sz="2400" dirty="0"/>
          </a:p>
          <a:p>
            <a:endParaRPr lang="de-DE" sz="2400" dirty="0"/>
          </a:p>
        </p:txBody>
      </p:sp>
      <p:sp>
        <p:nvSpPr>
          <p:cNvPr id="3" name="Foliennummernplatzhalter 2"/>
          <p:cNvSpPr>
            <a:spLocks noGrp="1"/>
          </p:cNvSpPr>
          <p:nvPr>
            <p:ph type="sldNum" sz="quarter" idx="12"/>
          </p:nvPr>
        </p:nvSpPr>
        <p:spPr/>
        <p:txBody>
          <a:bodyPr/>
          <a:lstStyle/>
          <a:p>
            <a:fld id="{386CAE9C-98EE-4793-B6DD-11C28406210D}" type="slidenum">
              <a:rPr lang="de-DE" smtClean="0"/>
              <a:t>42</a:t>
            </a:fld>
            <a:endParaRPr lang="de-DE" dirty="0"/>
          </a:p>
        </p:txBody>
      </p:sp>
      <p:sp>
        <p:nvSpPr>
          <p:cNvPr id="4" name="Textfeld 3"/>
          <p:cNvSpPr txBox="1"/>
          <p:nvPr/>
        </p:nvSpPr>
        <p:spPr>
          <a:xfrm>
            <a:off x="1703512" y="116632"/>
            <a:ext cx="8856984" cy="648072"/>
          </a:xfrm>
          <a:prstGeom prst="rect">
            <a:avLst/>
          </a:prstGeom>
          <a:noFill/>
        </p:spPr>
        <p:txBody>
          <a:bodyPr wrap="square" rtlCol="0">
            <a:noAutofit/>
          </a:bodyPr>
          <a:lstStyle/>
          <a:p>
            <a:pPr algn="ctr"/>
            <a:r>
              <a:rPr lang="de-DE" sz="3200" dirty="0" err="1"/>
              <a:t>Correlation</a:t>
            </a:r>
            <a:r>
              <a:rPr lang="de-DE" sz="3200" dirty="0"/>
              <a:t> </a:t>
            </a:r>
            <a:r>
              <a:rPr lang="de-DE" sz="3200" dirty="0" err="1"/>
              <a:t>coefficient</a:t>
            </a:r>
            <a:endParaRPr lang="de-DE" sz="3200" dirty="0"/>
          </a:p>
        </p:txBody>
      </p:sp>
      <p:sp>
        <p:nvSpPr>
          <p:cNvPr id="6" name="Rechteck 5">
            <a:extLst>
              <a:ext uri="{FF2B5EF4-FFF2-40B4-BE49-F238E27FC236}">
                <a16:creationId xmlns:a16="http://schemas.microsoft.com/office/drawing/2014/main" id="{1502583C-439B-4AEB-5F32-6E926B7CE320}"/>
              </a:ext>
            </a:extLst>
          </p:cNvPr>
          <p:cNvSpPr/>
          <p:nvPr/>
        </p:nvSpPr>
        <p:spPr>
          <a:xfrm>
            <a:off x="867944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r>
              <a:rPr lang="de-DE" dirty="0"/>
              <a:t>c</a:t>
            </a:r>
          </a:p>
        </p:txBody>
      </p:sp>
      <p:pic>
        <p:nvPicPr>
          <p:cNvPr id="8" name="Grafik 7">
            <a:extLst>
              <a:ext uri="{FF2B5EF4-FFF2-40B4-BE49-F238E27FC236}">
                <a16:creationId xmlns:a16="http://schemas.microsoft.com/office/drawing/2014/main" id="{F14334DE-633E-0C7B-0635-FFAC00DDF6DB}"/>
              </a:ext>
            </a:extLst>
          </p:cNvPr>
          <p:cNvPicPr>
            <a:picLocks noChangeAspect="1"/>
          </p:cNvPicPr>
          <p:nvPr/>
        </p:nvPicPr>
        <p:blipFill>
          <a:blip r:embed="rId2"/>
          <a:stretch>
            <a:fillRect/>
          </a:stretch>
        </p:blipFill>
        <p:spPr>
          <a:xfrm>
            <a:off x="2403989" y="691336"/>
            <a:ext cx="7164602" cy="3223716"/>
          </a:xfrm>
          <a:prstGeom prst="rect">
            <a:avLst/>
          </a:prstGeom>
        </p:spPr>
      </p:pic>
    </p:spTree>
    <p:extLst>
      <p:ext uri="{BB962C8B-B14F-4D97-AF65-F5344CB8AC3E}">
        <p14:creationId xmlns:p14="http://schemas.microsoft.com/office/powerpoint/2010/main" val="168872781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p:cNvSpPr>
            <a:spLocks noGrp="1"/>
          </p:cNvSpPr>
          <p:nvPr>
            <p:ph type="sldNum" sz="quarter" idx="12"/>
          </p:nvPr>
        </p:nvSpPr>
        <p:spPr/>
        <p:txBody>
          <a:bodyPr/>
          <a:lstStyle/>
          <a:p>
            <a:fld id="{386CAE9C-98EE-4793-B6DD-11C28406210D}" type="slidenum">
              <a:rPr lang="de-DE" smtClean="0"/>
              <a:t>43</a:t>
            </a:fld>
            <a:endParaRPr lang="de-DE" dirty="0"/>
          </a:p>
        </p:txBody>
      </p:sp>
      <p:sp>
        <p:nvSpPr>
          <p:cNvPr id="4" name="Textfeld 3"/>
          <p:cNvSpPr txBox="1"/>
          <p:nvPr/>
        </p:nvSpPr>
        <p:spPr>
          <a:xfrm>
            <a:off x="1703512" y="116632"/>
            <a:ext cx="8856984" cy="648072"/>
          </a:xfrm>
          <a:prstGeom prst="rect">
            <a:avLst/>
          </a:prstGeom>
          <a:noFill/>
        </p:spPr>
        <p:txBody>
          <a:bodyPr wrap="square" rtlCol="0">
            <a:noAutofit/>
          </a:bodyPr>
          <a:lstStyle/>
          <a:p>
            <a:pPr algn="ctr"/>
            <a:r>
              <a:rPr lang="de-DE" sz="3200" dirty="0" err="1"/>
              <a:t>Correlation</a:t>
            </a:r>
            <a:r>
              <a:rPr lang="de-DE" sz="3200" dirty="0"/>
              <a:t> </a:t>
            </a:r>
            <a:r>
              <a:rPr lang="de-DE" sz="3200" dirty="0" err="1"/>
              <a:t>coefficiant</a:t>
            </a:r>
            <a:r>
              <a:rPr lang="de-DE" sz="3200" dirty="0"/>
              <a:t> </a:t>
            </a:r>
            <a:r>
              <a:rPr lang="de-DE" sz="3200" dirty="0" err="1"/>
              <a:t>examples</a:t>
            </a:r>
            <a:r>
              <a:rPr lang="de-DE" sz="3200" dirty="0"/>
              <a:t> </a:t>
            </a:r>
          </a:p>
        </p:txBody>
      </p:sp>
      <p:pic>
        <p:nvPicPr>
          <p:cNvPr id="2" name="Grafik 1">
            <a:extLst>
              <a:ext uri="{FF2B5EF4-FFF2-40B4-BE49-F238E27FC236}">
                <a16:creationId xmlns:a16="http://schemas.microsoft.com/office/drawing/2014/main" id="{7EB51631-25A7-4159-B8C2-816B507DC89D}"/>
              </a:ext>
            </a:extLst>
          </p:cNvPr>
          <p:cNvPicPr>
            <a:picLocks noChangeAspect="1"/>
          </p:cNvPicPr>
          <p:nvPr/>
        </p:nvPicPr>
        <p:blipFill>
          <a:blip r:embed="rId2"/>
          <a:stretch>
            <a:fillRect/>
          </a:stretch>
        </p:blipFill>
        <p:spPr>
          <a:xfrm>
            <a:off x="148144" y="1936799"/>
            <a:ext cx="8743902" cy="4968552"/>
          </a:xfrm>
          <a:prstGeom prst="rect">
            <a:avLst/>
          </a:prstGeom>
        </p:spPr>
      </p:pic>
      <p:sp>
        <p:nvSpPr>
          <p:cNvPr id="5" name="Textfeld 4">
            <a:extLst>
              <a:ext uri="{FF2B5EF4-FFF2-40B4-BE49-F238E27FC236}">
                <a16:creationId xmlns:a16="http://schemas.microsoft.com/office/drawing/2014/main" id="{4C59F2B4-64BB-4FEF-A3BC-30CE85F11BD3}"/>
              </a:ext>
            </a:extLst>
          </p:cNvPr>
          <p:cNvSpPr txBox="1"/>
          <p:nvPr/>
        </p:nvSpPr>
        <p:spPr>
          <a:xfrm>
            <a:off x="2673152" y="3019832"/>
            <a:ext cx="570990" cy="369332"/>
          </a:xfrm>
          <a:prstGeom prst="rect">
            <a:avLst/>
          </a:prstGeom>
          <a:noFill/>
        </p:spPr>
        <p:txBody>
          <a:bodyPr wrap="none" rtlCol="0">
            <a:spAutoFit/>
          </a:bodyPr>
          <a:lstStyle/>
          <a:p>
            <a:pPr algn="r"/>
            <a:r>
              <a:rPr lang="de-DE" dirty="0"/>
              <a:t>R=?</a:t>
            </a:r>
          </a:p>
        </p:txBody>
      </p:sp>
      <p:sp>
        <p:nvSpPr>
          <p:cNvPr id="15" name="Textfeld 14">
            <a:extLst>
              <a:ext uri="{FF2B5EF4-FFF2-40B4-BE49-F238E27FC236}">
                <a16:creationId xmlns:a16="http://schemas.microsoft.com/office/drawing/2014/main" id="{A6887D88-77D4-4907-8CB1-9AB597959ABE}"/>
              </a:ext>
            </a:extLst>
          </p:cNvPr>
          <p:cNvSpPr txBox="1"/>
          <p:nvPr/>
        </p:nvSpPr>
        <p:spPr>
          <a:xfrm>
            <a:off x="6744072" y="3073893"/>
            <a:ext cx="795572" cy="369332"/>
          </a:xfrm>
          <a:prstGeom prst="rect">
            <a:avLst/>
          </a:prstGeom>
          <a:noFill/>
        </p:spPr>
        <p:txBody>
          <a:bodyPr wrap="square" rtlCol="0">
            <a:spAutoFit/>
          </a:bodyPr>
          <a:lstStyle/>
          <a:p>
            <a:pPr algn="r"/>
            <a:r>
              <a:rPr lang="de-DE" dirty="0"/>
              <a:t>R=?</a:t>
            </a:r>
          </a:p>
        </p:txBody>
      </p:sp>
      <p:sp>
        <p:nvSpPr>
          <p:cNvPr id="16" name="Textfeld 15">
            <a:extLst>
              <a:ext uri="{FF2B5EF4-FFF2-40B4-BE49-F238E27FC236}">
                <a16:creationId xmlns:a16="http://schemas.microsoft.com/office/drawing/2014/main" id="{9C1EDBE1-3747-4E13-B5CC-B253D239EA83}"/>
              </a:ext>
            </a:extLst>
          </p:cNvPr>
          <p:cNvSpPr txBox="1"/>
          <p:nvPr/>
        </p:nvSpPr>
        <p:spPr>
          <a:xfrm>
            <a:off x="6489576" y="5396096"/>
            <a:ext cx="570990" cy="369332"/>
          </a:xfrm>
          <a:prstGeom prst="rect">
            <a:avLst/>
          </a:prstGeom>
          <a:noFill/>
        </p:spPr>
        <p:txBody>
          <a:bodyPr wrap="none" rtlCol="0">
            <a:spAutoFit/>
          </a:bodyPr>
          <a:lstStyle/>
          <a:p>
            <a:pPr algn="r"/>
            <a:r>
              <a:rPr lang="de-DE" dirty="0"/>
              <a:t>R=?</a:t>
            </a:r>
          </a:p>
        </p:txBody>
      </p:sp>
      <p:sp>
        <p:nvSpPr>
          <p:cNvPr id="17" name="Textfeld 16">
            <a:extLst>
              <a:ext uri="{FF2B5EF4-FFF2-40B4-BE49-F238E27FC236}">
                <a16:creationId xmlns:a16="http://schemas.microsoft.com/office/drawing/2014/main" id="{475DF8FB-02C5-40F6-9F0F-BBD081C6D19E}"/>
              </a:ext>
            </a:extLst>
          </p:cNvPr>
          <p:cNvSpPr txBox="1"/>
          <p:nvPr/>
        </p:nvSpPr>
        <p:spPr>
          <a:xfrm flipH="1">
            <a:off x="2445364" y="5396097"/>
            <a:ext cx="754417" cy="369332"/>
          </a:xfrm>
          <a:prstGeom prst="rect">
            <a:avLst/>
          </a:prstGeom>
          <a:noFill/>
        </p:spPr>
        <p:txBody>
          <a:bodyPr wrap="square" rtlCol="0">
            <a:spAutoFit/>
          </a:bodyPr>
          <a:lstStyle/>
          <a:p>
            <a:pPr algn="r"/>
            <a:r>
              <a:rPr lang="de-DE"/>
              <a:t>R=?</a:t>
            </a:r>
            <a:endParaRPr lang="de-DE" dirty="0"/>
          </a:p>
        </p:txBody>
      </p:sp>
      <p:sp>
        <p:nvSpPr>
          <p:cNvPr id="6" name="Rechteck 5">
            <a:extLst>
              <a:ext uri="{FF2B5EF4-FFF2-40B4-BE49-F238E27FC236}">
                <a16:creationId xmlns:a16="http://schemas.microsoft.com/office/drawing/2014/main" id="{B435CCDD-E08F-A67A-1C48-2D44DB853953}"/>
              </a:ext>
            </a:extLst>
          </p:cNvPr>
          <p:cNvSpPr/>
          <p:nvPr/>
        </p:nvSpPr>
        <p:spPr>
          <a:xfrm>
            <a:off x="867944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r>
              <a:rPr lang="de-DE" dirty="0"/>
              <a:t>c</a:t>
            </a:r>
          </a:p>
        </p:txBody>
      </p:sp>
      <p:pic>
        <p:nvPicPr>
          <p:cNvPr id="7" name="Grafik 6">
            <a:extLst>
              <a:ext uri="{FF2B5EF4-FFF2-40B4-BE49-F238E27FC236}">
                <a16:creationId xmlns:a16="http://schemas.microsoft.com/office/drawing/2014/main" id="{0B5B8249-0288-9F95-C154-1B58E60252CB}"/>
              </a:ext>
            </a:extLst>
          </p:cNvPr>
          <p:cNvPicPr>
            <a:picLocks noChangeAspect="1"/>
          </p:cNvPicPr>
          <p:nvPr/>
        </p:nvPicPr>
        <p:blipFill>
          <a:blip r:embed="rId3"/>
          <a:stretch>
            <a:fillRect/>
          </a:stretch>
        </p:blipFill>
        <p:spPr>
          <a:xfrm>
            <a:off x="1964464" y="733193"/>
            <a:ext cx="1612900" cy="1301750"/>
          </a:xfrm>
          <a:prstGeom prst="rect">
            <a:avLst/>
          </a:prstGeom>
        </p:spPr>
      </p:pic>
      <p:pic>
        <p:nvPicPr>
          <p:cNvPr id="8" name="Grafik 7">
            <a:extLst>
              <a:ext uri="{FF2B5EF4-FFF2-40B4-BE49-F238E27FC236}">
                <a16:creationId xmlns:a16="http://schemas.microsoft.com/office/drawing/2014/main" id="{FCE1B9C3-FBB4-821D-69A5-662813A2746E}"/>
              </a:ext>
            </a:extLst>
          </p:cNvPr>
          <p:cNvPicPr>
            <a:picLocks noChangeAspect="1"/>
          </p:cNvPicPr>
          <p:nvPr/>
        </p:nvPicPr>
        <p:blipFill>
          <a:blip r:embed="rId4"/>
          <a:stretch>
            <a:fillRect/>
          </a:stretch>
        </p:blipFill>
        <p:spPr>
          <a:xfrm>
            <a:off x="6062633" y="724877"/>
            <a:ext cx="1612900" cy="1301750"/>
          </a:xfrm>
          <a:prstGeom prst="rect">
            <a:avLst/>
          </a:prstGeom>
        </p:spPr>
      </p:pic>
    </p:spTree>
    <p:extLst>
      <p:ext uri="{BB962C8B-B14F-4D97-AF65-F5344CB8AC3E}">
        <p14:creationId xmlns:p14="http://schemas.microsoft.com/office/powerpoint/2010/main" val="284536234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148144" y="744811"/>
            <a:ext cx="8856984" cy="5976664"/>
          </a:xfrm>
          <a:prstGeom prst="rect">
            <a:avLst/>
          </a:prstGeom>
          <a:noFill/>
        </p:spPr>
        <p:txBody>
          <a:bodyPr wrap="square" rtlCol="0">
            <a:noAutofit/>
          </a:bodyPr>
          <a:lstStyle/>
          <a:p>
            <a:pPr marL="342900" indent="-342900">
              <a:buFont typeface="Arial" panose="020B0604020202020204" pitchFamily="34" charset="0"/>
              <a:buChar char="•"/>
            </a:pPr>
            <a:r>
              <a:rPr lang="de-DE" sz="2200" dirty="0"/>
              <a:t>The </a:t>
            </a:r>
            <a:r>
              <a:rPr lang="de-DE" sz="2200" dirty="0" err="1"/>
              <a:t>squared</a:t>
            </a:r>
            <a:r>
              <a:rPr lang="de-DE" sz="2200" dirty="0"/>
              <a:t> </a:t>
            </a:r>
            <a:r>
              <a:rPr lang="de-DE" sz="2200" dirty="0" err="1"/>
              <a:t>correlation</a:t>
            </a:r>
            <a:r>
              <a:rPr lang="de-DE" sz="2200" dirty="0"/>
              <a:t> </a:t>
            </a:r>
            <a:r>
              <a:rPr lang="de-DE" sz="2200" dirty="0" err="1"/>
              <a:t>coefficiant</a:t>
            </a:r>
            <a:r>
              <a:rPr lang="de-DE" sz="2200" dirty="0"/>
              <a:t> R</a:t>
            </a:r>
            <a:r>
              <a:rPr lang="de-DE" sz="2200" baseline="30000" dirty="0"/>
              <a:t>2 </a:t>
            </a:r>
            <a:r>
              <a:rPr lang="de-DE" sz="2200" dirty="0" err="1"/>
              <a:t>is</a:t>
            </a:r>
            <a:r>
              <a:rPr lang="de-DE" sz="2200" dirty="0"/>
              <a:t> </a:t>
            </a:r>
            <a:r>
              <a:rPr lang="de-DE" sz="2200" dirty="0" err="1"/>
              <a:t>called</a:t>
            </a:r>
            <a:r>
              <a:rPr lang="de-DE" sz="2200" dirty="0"/>
              <a:t> </a:t>
            </a:r>
            <a:r>
              <a:rPr lang="de-DE" sz="2200" dirty="0" err="1"/>
              <a:t>coefficiant</a:t>
            </a:r>
            <a:r>
              <a:rPr lang="de-DE" sz="2200" dirty="0"/>
              <a:t> </a:t>
            </a:r>
            <a:r>
              <a:rPr lang="de-DE" sz="2200" dirty="0" err="1"/>
              <a:t>of</a:t>
            </a:r>
            <a:r>
              <a:rPr lang="de-DE" sz="2200" dirty="0"/>
              <a:t> </a:t>
            </a:r>
            <a:r>
              <a:rPr lang="de-DE" sz="2200" dirty="0" err="1"/>
              <a:t>determination</a:t>
            </a:r>
            <a:r>
              <a:rPr lang="de-DE" sz="2200" dirty="0"/>
              <a:t>.</a:t>
            </a:r>
            <a:endParaRPr lang="de-DE" sz="2200" baseline="30000" dirty="0"/>
          </a:p>
          <a:p>
            <a:pPr marL="342900" indent="-342900">
              <a:buFont typeface="Arial" panose="020B0604020202020204" pitchFamily="34" charset="0"/>
              <a:buChar char="•"/>
            </a:pPr>
            <a:endParaRPr lang="de-DE" sz="2200" dirty="0"/>
          </a:p>
          <a:p>
            <a:pPr marL="342900" indent="-342900">
              <a:buFont typeface="Arial" panose="020B0604020202020204" pitchFamily="34" charset="0"/>
              <a:buChar char="•"/>
            </a:pPr>
            <a:r>
              <a:rPr lang="de-DE" sz="2200" dirty="0"/>
              <a:t>In quantitative </a:t>
            </a:r>
            <a:r>
              <a:rPr lang="de-DE" sz="2200" dirty="0" err="1"/>
              <a:t>analysis</a:t>
            </a:r>
            <a:r>
              <a:rPr lang="de-DE" sz="2200" dirty="0"/>
              <a:t>, </a:t>
            </a:r>
            <a:r>
              <a:rPr lang="de-DE" sz="2200" dirty="0" err="1"/>
              <a:t>we</a:t>
            </a:r>
            <a:r>
              <a:rPr lang="de-DE" sz="2200" dirty="0"/>
              <a:t> </a:t>
            </a:r>
            <a:r>
              <a:rPr lang="de-DE" sz="2200" dirty="0" err="1"/>
              <a:t>often</a:t>
            </a:r>
            <a:r>
              <a:rPr lang="de-DE" sz="2200" dirty="0"/>
              <a:t> </a:t>
            </a:r>
            <a:r>
              <a:rPr lang="de-DE" sz="2200" dirty="0" err="1"/>
              <a:t>use</a:t>
            </a:r>
            <a:r>
              <a:rPr lang="de-DE" sz="2200" dirty="0"/>
              <a:t> </a:t>
            </a:r>
            <a:r>
              <a:rPr lang="de-DE" sz="2200" dirty="0" err="1"/>
              <a:t>the</a:t>
            </a:r>
            <a:r>
              <a:rPr lang="de-DE" sz="2200" dirty="0"/>
              <a:t> </a:t>
            </a:r>
            <a:r>
              <a:rPr lang="de-DE" sz="2200" dirty="0" err="1"/>
              <a:t>coefficiant</a:t>
            </a:r>
            <a:r>
              <a:rPr lang="de-DE" sz="2200" dirty="0"/>
              <a:t> </a:t>
            </a:r>
            <a:r>
              <a:rPr lang="de-DE" sz="2200" dirty="0" err="1"/>
              <a:t>of</a:t>
            </a:r>
            <a:r>
              <a:rPr lang="de-DE" sz="2200" dirty="0"/>
              <a:t> </a:t>
            </a:r>
            <a:r>
              <a:rPr lang="de-DE" sz="2200" dirty="0" err="1"/>
              <a:t>determination</a:t>
            </a:r>
            <a:r>
              <a:rPr lang="de-DE" sz="2200" dirty="0"/>
              <a:t> R</a:t>
            </a:r>
            <a:r>
              <a:rPr lang="de-DE" sz="2200" baseline="30000" dirty="0"/>
              <a:t>2</a:t>
            </a:r>
            <a:r>
              <a:rPr lang="de-DE" sz="2200" dirty="0"/>
              <a:t>, </a:t>
            </a:r>
            <a:r>
              <a:rPr lang="de-DE" sz="2200" dirty="0" err="1"/>
              <a:t>because</a:t>
            </a:r>
            <a:r>
              <a:rPr lang="de-DE" sz="2200" dirty="0"/>
              <a:t> </a:t>
            </a:r>
            <a:r>
              <a:rPr lang="de-DE" sz="2200" dirty="0" err="1"/>
              <a:t>it</a:t>
            </a:r>
            <a:r>
              <a:rPr lang="de-DE" sz="2200" dirty="0"/>
              <a:t> </a:t>
            </a:r>
            <a:r>
              <a:rPr lang="de-DE" sz="2200" dirty="0" err="1"/>
              <a:t>can</a:t>
            </a:r>
            <a:r>
              <a:rPr lang="de-DE" sz="2200" dirty="0"/>
              <a:t> </a:t>
            </a:r>
            <a:r>
              <a:rPr lang="de-DE" sz="2200" dirty="0" err="1"/>
              <a:t>be</a:t>
            </a:r>
            <a:r>
              <a:rPr lang="de-DE" sz="2200" dirty="0"/>
              <a:t> </a:t>
            </a:r>
            <a:r>
              <a:rPr lang="de-DE" sz="2200" dirty="0" err="1"/>
              <a:t>intuitively</a:t>
            </a:r>
            <a:r>
              <a:rPr lang="de-DE" sz="2200" dirty="0"/>
              <a:t> </a:t>
            </a:r>
            <a:r>
              <a:rPr lang="de-DE" sz="2200" dirty="0" err="1"/>
              <a:t>interpreted</a:t>
            </a:r>
            <a:endParaRPr lang="de-DE" sz="2200" baseline="30000" dirty="0"/>
          </a:p>
          <a:p>
            <a:endParaRPr lang="de-DE" sz="2200" dirty="0"/>
          </a:p>
          <a:p>
            <a:pPr marL="342900" indent="-342900">
              <a:buFont typeface="Arial" panose="020B0604020202020204" pitchFamily="34" charset="0"/>
              <a:buChar char="•"/>
            </a:pPr>
            <a:r>
              <a:rPr lang="de-DE" sz="2200" dirty="0"/>
              <a:t>But R</a:t>
            </a:r>
            <a:r>
              <a:rPr lang="de-DE" sz="2200" baseline="30000" dirty="0"/>
              <a:t>2 </a:t>
            </a:r>
            <a:r>
              <a:rPr lang="de-DE" sz="2200" dirty="0" err="1"/>
              <a:t>does</a:t>
            </a:r>
            <a:r>
              <a:rPr lang="de-DE" sz="2200" dirty="0"/>
              <a:t> not </a:t>
            </a:r>
            <a:r>
              <a:rPr lang="de-DE" sz="2200" dirty="0" err="1"/>
              <a:t>distinguish</a:t>
            </a:r>
            <a:r>
              <a:rPr lang="de-DE" sz="2200" dirty="0"/>
              <a:t> </a:t>
            </a:r>
            <a:r>
              <a:rPr lang="de-DE" sz="2200" dirty="0" err="1"/>
              <a:t>between</a:t>
            </a:r>
            <a:r>
              <a:rPr lang="de-DE" sz="2200" dirty="0"/>
              <a:t> + and – </a:t>
            </a:r>
            <a:r>
              <a:rPr lang="de-DE" sz="2200" dirty="0" err="1"/>
              <a:t>anymore</a:t>
            </a:r>
            <a:r>
              <a:rPr lang="de-DE" sz="2200" dirty="0"/>
              <a:t>.</a:t>
            </a:r>
          </a:p>
          <a:p>
            <a:pPr marL="342900" indent="-342900">
              <a:buFont typeface="Arial" panose="020B0604020202020204" pitchFamily="34" charset="0"/>
              <a:buChar char="•"/>
            </a:pPr>
            <a:endParaRPr lang="de-DE" sz="2200" dirty="0"/>
          </a:p>
          <a:p>
            <a:pPr marL="342900" indent="-342900">
              <a:buFont typeface="Arial" panose="020B0604020202020204" pitchFamily="34" charset="0"/>
              <a:buChar char="•"/>
            </a:pPr>
            <a:r>
              <a:rPr lang="de-DE" sz="2200" dirty="0"/>
              <a:t>R</a:t>
            </a:r>
            <a:r>
              <a:rPr lang="de-DE" sz="2200" baseline="30000" dirty="0"/>
              <a:t>2 </a:t>
            </a:r>
            <a:r>
              <a:rPr lang="de-DE" sz="2200" dirty="0" err="1"/>
              <a:t>is</a:t>
            </a:r>
            <a:r>
              <a:rPr lang="de-DE" sz="2200" dirty="0"/>
              <a:t> in </a:t>
            </a:r>
            <a:r>
              <a:rPr lang="de-DE" sz="2200" dirty="0" err="1"/>
              <a:t>the</a:t>
            </a:r>
            <a:r>
              <a:rPr lang="de-DE" sz="2200" dirty="0"/>
              <a:t> </a:t>
            </a:r>
            <a:r>
              <a:rPr lang="de-DE" sz="2200" dirty="0" err="1"/>
              <a:t>interval</a:t>
            </a:r>
            <a:r>
              <a:rPr lang="de-DE" sz="2200" dirty="0"/>
              <a:t> [0,1]</a:t>
            </a:r>
          </a:p>
          <a:p>
            <a:pPr marL="342900" indent="-342900">
              <a:buFont typeface="Arial" panose="020B0604020202020204" pitchFamily="34" charset="0"/>
              <a:buChar char="•"/>
            </a:pPr>
            <a:endParaRPr lang="de-DE" sz="2200" dirty="0"/>
          </a:p>
          <a:p>
            <a:pPr marL="342900" indent="-342900">
              <a:buFont typeface="Arial" panose="020B0604020202020204" pitchFamily="34" charset="0"/>
              <a:buChar char="•"/>
            </a:pPr>
            <a:r>
              <a:rPr lang="de-DE" sz="2200" dirty="0"/>
              <a:t>R</a:t>
            </a:r>
            <a:r>
              <a:rPr lang="de-DE" sz="2200" baseline="30000" dirty="0"/>
              <a:t>2 </a:t>
            </a:r>
            <a:r>
              <a:rPr lang="de-DE" sz="2200" dirty="0" err="1"/>
              <a:t>grafical</a:t>
            </a:r>
            <a:r>
              <a:rPr lang="de-DE" sz="2200" dirty="0"/>
              <a:t> </a:t>
            </a:r>
            <a:r>
              <a:rPr lang="de-DE" sz="2200" dirty="0" err="1"/>
              <a:t>interpretation</a:t>
            </a:r>
            <a:r>
              <a:rPr lang="de-DE" sz="2200" dirty="0"/>
              <a:t>:</a:t>
            </a:r>
          </a:p>
          <a:p>
            <a:pPr marL="800100" lvl="1" indent="-342900">
              <a:buFont typeface="Arial" panose="020B0604020202020204" pitchFamily="34" charset="0"/>
              <a:buChar char="•"/>
            </a:pPr>
            <a:r>
              <a:rPr lang="de-DE" sz="2200" dirty="0"/>
              <a:t>R</a:t>
            </a:r>
            <a:r>
              <a:rPr lang="de-DE" sz="2200" baseline="30000" dirty="0"/>
              <a:t>2 </a:t>
            </a:r>
            <a:r>
              <a:rPr lang="de-DE" sz="2200" dirty="0" err="1"/>
              <a:t>equals</a:t>
            </a:r>
            <a:r>
              <a:rPr lang="de-DE" sz="2200" dirty="0"/>
              <a:t> </a:t>
            </a:r>
            <a:r>
              <a:rPr lang="de-DE" sz="2200" dirty="0" err="1"/>
              <a:t>the</a:t>
            </a:r>
            <a:r>
              <a:rPr lang="de-DE" sz="2200" dirty="0"/>
              <a:t> </a:t>
            </a:r>
            <a:r>
              <a:rPr lang="de-DE" sz="2200" dirty="0" err="1"/>
              <a:t>proportion</a:t>
            </a:r>
            <a:r>
              <a:rPr lang="de-DE" sz="2200" dirty="0"/>
              <a:t> </a:t>
            </a:r>
            <a:r>
              <a:rPr lang="de-DE" sz="2200" dirty="0" err="1"/>
              <a:t>of</a:t>
            </a:r>
            <a:r>
              <a:rPr lang="de-DE" sz="2200" dirty="0"/>
              <a:t> </a:t>
            </a:r>
            <a:r>
              <a:rPr lang="de-DE" sz="2200" dirty="0" err="1"/>
              <a:t>variance</a:t>
            </a:r>
            <a:r>
              <a:rPr lang="de-DE" sz="2200" dirty="0"/>
              <a:t> </a:t>
            </a:r>
            <a:r>
              <a:rPr lang="de-DE" sz="2200" dirty="0" err="1"/>
              <a:t>explained</a:t>
            </a:r>
            <a:r>
              <a:rPr lang="de-DE" sz="2200" dirty="0"/>
              <a:t> </a:t>
            </a:r>
            <a:r>
              <a:rPr lang="de-DE" sz="2200" dirty="0" err="1"/>
              <a:t>by</a:t>
            </a:r>
            <a:r>
              <a:rPr lang="de-DE" sz="2200" dirty="0"/>
              <a:t> </a:t>
            </a:r>
            <a:r>
              <a:rPr lang="de-DE" sz="2200" dirty="0" err="1"/>
              <a:t>the</a:t>
            </a:r>
            <a:r>
              <a:rPr lang="de-DE" sz="2200" dirty="0"/>
              <a:t> </a:t>
            </a:r>
            <a:r>
              <a:rPr lang="de-DE" sz="2200" dirty="0" err="1"/>
              <a:t>model</a:t>
            </a:r>
            <a:r>
              <a:rPr lang="de-DE" sz="2200" dirty="0"/>
              <a:t> in </a:t>
            </a:r>
            <a:r>
              <a:rPr lang="de-DE" sz="2200" dirty="0" err="1"/>
              <a:t>relation</a:t>
            </a:r>
            <a:r>
              <a:rPr lang="de-DE" sz="2200" dirty="0"/>
              <a:t> </a:t>
            </a:r>
            <a:r>
              <a:rPr lang="de-DE" sz="2200" dirty="0" err="1"/>
              <a:t>to</a:t>
            </a:r>
            <a:r>
              <a:rPr lang="de-DE" sz="2200" dirty="0"/>
              <a:t> </a:t>
            </a:r>
            <a:r>
              <a:rPr lang="de-DE" sz="2200" dirty="0" err="1"/>
              <a:t>the</a:t>
            </a:r>
            <a:r>
              <a:rPr lang="de-DE" sz="2200" dirty="0"/>
              <a:t> total </a:t>
            </a:r>
            <a:r>
              <a:rPr lang="de-DE" sz="2200" dirty="0" err="1"/>
              <a:t>variance</a:t>
            </a:r>
            <a:r>
              <a:rPr lang="de-DE" sz="2200" dirty="0"/>
              <a:t>, i.e. </a:t>
            </a:r>
            <a:r>
              <a:rPr lang="de-DE" sz="2200" dirty="0" err="1"/>
              <a:t>how</a:t>
            </a:r>
            <a:r>
              <a:rPr lang="de-DE" sz="2200" dirty="0"/>
              <a:t> </a:t>
            </a:r>
            <a:r>
              <a:rPr lang="de-DE" sz="2200" dirty="0" err="1"/>
              <a:t>much</a:t>
            </a:r>
            <a:r>
              <a:rPr lang="de-DE" sz="2200" dirty="0"/>
              <a:t> </a:t>
            </a:r>
            <a:r>
              <a:rPr lang="de-DE" sz="2200" dirty="0" err="1"/>
              <a:t>percent</a:t>
            </a:r>
            <a:r>
              <a:rPr lang="de-DE" sz="2200" dirty="0"/>
              <a:t> </a:t>
            </a:r>
            <a:r>
              <a:rPr lang="de-DE" sz="2200" dirty="0" err="1"/>
              <a:t>is</a:t>
            </a:r>
            <a:r>
              <a:rPr lang="de-DE" sz="2200" dirty="0"/>
              <a:t> </a:t>
            </a:r>
            <a:r>
              <a:rPr lang="de-DE" sz="2200" dirty="0" err="1"/>
              <a:t>explained</a:t>
            </a:r>
            <a:r>
              <a:rPr lang="de-DE" sz="2200" dirty="0"/>
              <a:t> </a:t>
            </a:r>
            <a:r>
              <a:rPr lang="de-DE" sz="2200" dirty="0" err="1"/>
              <a:t>by</a:t>
            </a:r>
            <a:r>
              <a:rPr lang="de-DE" sz="2200" dirty="0"/>
              <a:t> </a:t>
            </a:r>
            <a:r>
              <a:rPr lang="de-DE" sz="2200" dirty="0" err="1"/>
              <a:t>the</a:t>
            </a:r>
            <a:r>
              <a:rPr lang="de-DE" sz="2200" dirty="0"/>
              <a:t> </a:t>
            </a:r>
            <a:r>
              <a:rPr lang="de-DE" sz="2200" dirty="0" err="1"/>
              <a:t>regression</a:t>
            </a:r>
            <a:r>
              <a:rPr lang="de-DE" sz="2200" dirty="0"/>
              <a:t> </a:t>
            </a:r>
            <a:r>
              <a:rPr lang="de-DE" sz="2200" dirty="0" err="1"/>
              <a:t>line</a:t>
            </a:r>
            <a:endParaRPr lang="de-DE" sz="2200" dirty="0"/>
          </a:p>
          <a:p>
            <a:pPr marL="800100" lvl="1" indent="-342900">
              <a:buFont typeface="Arial" panose="020B0604020202020204" pitchFamily="34" charset="0"/>
              <a:buChar char="•"/>
            </a:pPr>
            <a:r>
              <a:rPr lang="de-DE" sz="2200" dirty="0"/>
              <a:t>(1-R</a:t>
            </a:r>
            <a:r>
              <a:rPr lang="de-DE" sz="2200" baseline="30000" dirty="0"/>
              <a:t>2</a:t>
            </a:r>
            <a:r>
              <a:rPr lang="de-DE" sz="2200" dirty="0"/>
              <a:t>) </a:t>
            </a:r>
            <a:r>
              <a:rPr lang="de-DE" sz="2200" dirty="0" err="1"/>
              <a:t>equals</a:t>
            </a:r>
            <a:r>
              <a:rPr lang="de-DE" sz="2200" dirty="0"/>
              <a:t> </a:t>
            </a:r>
            <a:r>
              <a:rPr lang="de-DE" sz="2200" dirty="0" err="1"/>
              <a:t>the</a:t>
            </a:r>
            <a:r>
              <a:rPr lang="de-DE" sz="2200" dirty="0"/>
              <a:t> </a:t>
            </a:r>
            <a:r>
              <a:rPr lang="de-DE" sz="2200" dirty="0" err="1"/>
              <a:t>proportion</a:t>
            </a:r>
            <a:r>
              <a:rPr lang="de-DE" sz="2200" dirty="0"/>
              <a:t> </a:t>
            </a:r>
            <a:r>
              <a:rPr lang="de-DE" sz="2200" dirty="0" err="1"/>
              <a:t>of</a:t>
            </a:r>
            <a:r>
              <a:rPr lang="de-DE" sz="2200" dirty="0"/>
              <a:t> </a:t>
            </a:r>
            <a:r>
              <a:rPr lang="de-DE" sz="2200" dirty="0" err="1"/>
              <a:t>Variance</a:t>
            </a:r>
            <a:r>
              <a:rPr lang="de-DE" sz="2200" dirty="0"/>
              <a:t> not </a:t>
            </a:r>
            <a:r>
              <a:rPr lang="de-DE" sz="2200" dirty="0" err="1"/>
              <a:t>explained</a:t>
            </a:r>
            <a:r>
              <a:rPr lang="de-DE" sz="2200" dirty="0"/>
              <a:t> </a:t>
            </a:r>
            <a:r>
              <a:rPr lang="de-DE" sz="2200" dirty="0" err="1"/>
              <a:t>by</a:t>
            </a:r>
            <a:r>
              <a:rPr lang="de-DE" sz="2200" dirty="0"/>
              <a:t> </a:t>
            </a:r>
            <a:r>
              <a:rPr lang="de-DE" sz="2200" dirty="0" err="1"/>
              <a:t>the</a:t>
            </a:r>
            <a:r>
              <a:rPr lang="de-DE" sz="2200" dirty="0"/>
              <a:t> </a:t>
            </a:r>
            <a:r>
              <a:rPr lang="de-DE" sz="2200" dirty="0" err="1"/>
              <a:t>model</a:t>
            </a:r>
            <a:r>
              <a:rPr lang="de-DE" sz="2200" dirty="0"/>
              <a:t> in </a:t>
            </a:r>
            <a:r>
              <a:rPr lang="de-DE" sz="2200" dirty="0" err="1"/>
              <a:t>relation</a:t>
            </a:r>
            <a:r>
              <a:rPr lang="de-DE" sz="2200" dirty="0"/>
              <a:t> </a:t>
            </a:r>
            <a:r>
              <a:rPr lang="de-DE" sz="2200" dirty="0" err="1"/>
              <a:t>to</a:t>
            </a:r>
            <a:r>
              <a:rPr lang="de-DE" sz="2200" dirty="0"/>
              <a:t> </a:t>
            </a:r>
            <a:r>
              <a:rPr lang="de-DE" sz="2200" dirty="0" err="1"/>
              <a:t>the</a:t>
            </a:r>
            <a:r>
              <a:rPr lang="de-DE" sz="2200" dirty="0"/>
              <a:t> total </a:t>
            </a:r>
            <a:r>
              <a:rPr lang="de-DE" sz="2200" dirty="0" err="1"/>
              <a:t>variance</a:t>
            </a:r>
            <a:r>
              <a:rPr lang="de-DE" sz="2200" dirty="0"/>
              <a:t>, and </a:t>
            </a:r>
            <a:r>
              <a:rPr lang="de-DE" sz="2200" dirty="0" err="1"/>
              <a:t>has</a:t>
            </a:r>
            <a:r>
              <a:rPr lang="de-DE" sz="2200" dirty="0"/>
              <a:t> </a:t>
            </a:r>
            <a:r>
              <a:rPr lang="de-DE" sz="2200" dirty="0" err="1"/>
              <a:t>to</a:t>
            </a:r>
            <a:r>
              <a:rPr lang="de-DE" sz="2200" dirty="0"/>
              <a:t> </a:t>
            </a:r>
            <a:r>
              <a:rPr lang="de-DE" sz="2200" dirty="0" err="1"/>
              <a:t>be</a:t>
            </a:r>
            <a:r>
              <a:rPr lang="de-DE" sz="2200" dirty="0"/>
              <a:t> </a:t>
            </a:r>
            <a:r>
              <a:rPr lang="de-DE" sz="2200" dirty="0" err="1"/>
              <a:t>explained</a:t>
            </a:r>
            <a:r>
              <a:rPr lang="de-DE" sz="2200" dirty="0"/>
              <a:t> </a:t>
            </a:r>
            <a:r>
              <a:rPr lang="de-DE" sz="2200" dirty="0" err="1"/>
              <a:t>by</a:t>
            </a:r>
            <a:r>
              <a:rPr lang="de-DE" sz="2200" dirty="0"/>
              <a:t> </a:t>
            </a:r>
            <a:r>
              <a:rPr lang="de-DE" sz="2200" dirty="0" err="1"/>
              <a:t>other</a:t>
            </a:r>
            <a:r>
              <a:rPr lang="de-DE" sz="2200" dirty="0"/>
              <a:t> </a:t>
            </a:r>
            <a:r>
              <a:rPr lang="de-DE" sz="2200" dirty="0" err="1"/>
              <a:t>influencing</a:t>
            </a:r>
            <a:r>
              <a:rPr lang="de-DE" sz="2200" dirty="0"/>
              <a:t> </a:t>
            </a:r>
            <a:r>
              <a:rPr lang="de-DE" sz="2200" dirty="0" err="1"/>
              <a:t>factors</a:t>
            </a:r>
            <a:endParaRPr lang="de-DE" sz="2200" dirty="0"/>
          </a:p>
          <a:p>
            <a:endParaRPr lang="de-DE" sz="2400" dirty="0"/>
          </a:p>
          <a:p>
            <a:endParaRPr lang="de-DE" sz="2400" dirty="0"/>
          </a:p>
        </p:txBody>
      </p:sp>
      <p:sp>
        <p:nvSpPr>
          <p:cNvPr id="3" name="Foliennummernplatzhalter 2"/>
          <p:cNvSpPr>
            <a:spLocks noGrp="1"/>
          </p:cNvSpPr>
          <p:nvPr>
            <p:ph type="sldNum" sz="quarter" idx="12"/>
          </p:nvPr>
        </p:nvSpPr>
        <p:spPr/>
        <p:txBody>
          <a:bodyPr/>
          <a:lstStyle/>
          <a:p>
            <a:fld id="{386CAE9C-98EE-4793-B6DD-11C28406210D}" type="slidenum">
              <a:rPr lang="de-DE" smtClean="0"/>
              <a:t>44</a:t>
            </a:fld>
            <a:endParaRPr lang="de-DE" dirty="0"/>
          </a:p>
        </p:txBody>
      </p:sp>
      <p:sp>
        <p:nvSpPr>
          <p:cNvPr id="4" name="Textfeld 3"/>
          <p:cNvSpPr txBox="1"/>
          <p:nvPr/>
        </p:nvSpPr>
        <p:spPr>
          <a:xfrm>
            <a:off x="1703512" y="116632"/>
            <a:ext cx="8856984" cy="648072"/>
          </a:xfrm>
          <a:prstGeom prst="rect">
            <a:avLst/>
          </a:prstGeom>
          <a:noFill/>
        </p:spPr>
        <p:txBody>
          <a:bodyPr wrap="square" rtlCol="0">
            <a:noAutofit/>
          </a:bodyPr>
          <a:lstStyle/>
          <a:p>
            <a:pPr algn="ctr"/>
            <a:r>
              <a:rPr lang="de-DE" sz="3200" dirty="0" err="1"/>
              <a:t>Coefficiant</a:t>
            </a:r>
            <a:r>
              <a:rPr lang="de-DE" sz="3200" dirty="0"/>
              <a:t> </a:t>
            </a:r>
            <a:r>
              <a:rPr lang="de-DE" sz="3200" dirty="0" err="1"/>
              <a:t>of</a:t>
            </a:r>
            <a:r>
              <a:rPr lang="de-DE" sz="3200" dirty="0"/>
              <a:t> </a:t>
            </a:r>
            <a:r>
              <a:rPr lang="de-DE" sz="3200" dirty="0" err="1"/>
              <a:t>determination</a:t>
            </a:r>
            <a:r>
              <a:rPr lang="de-DE" sz="3200" dirty="0"/>
              <a:t> R</a:t>
            </a:r>
            <a:r>
              <a:rPr lang="de-DE" sz="3200" baseline="30000" dirty="0"/>
              <a:t>2</a:t>
            </a:r>
          </a:p>
        </p:txBody>
      </p:sp>
      <p:sp>
        <p:nvSpPr>
          <p:cNvPr id="5" name="Rechteck 4">
            <a:extLst>
              <a:ext uri="{FF2B5EF4-FFF2-40B4-BE49-F238E27FC236}">
                <a16:creationId xmlns:a16="http://schemas.microsoft.com/office/drawing/2014/main" id="{3286AE7D-CB75-B734-FD9F-E1CAC7DBA9C9}"/>
              </a:ext>
            </a:extLst>
          </p:cNvPr>
          <p:cNvSpPr/>
          <p:nvPr/>
        </p:nvSpPr>
        <p:spPr>
          <a:xfrm>
            <a:off x="867944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r>
              <a:rPr lang="de-DE" dirty="0"/>
              <a:t>c</a:t>
            </a:r>
          </a:p>
        </p:txBody>
      </p:sp>
    </p:spTree>
    <p:extLst>
      <p:ext uri="{BB962C8B-B14F-4D97-AF65-F5344CB8AC3E}">
        <p14:creationId xmlns:p14="http://schemas.microsoft.com/office/powerpoint/2010/main" val="10773186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kt 3">
            <a:extLst>
              <a:ext uri="{FF2B5EF4-FFF2-40B4-BE49-F238E27FC236}">
                <a16:creationId xmlns:a16="http://schemas.microsoft.com/office/drawing/2014/main" id="{41FF87A6-C0B4-482F-AE39-C74170FCD87E}"/>
              </a:ext>
            </a:extLst>
          </p:cNvPr>
          <p:cNvGraphicFramePr>
            <a:graphicFrameLocks noChangeAspect="1"/>
          </p:cNvGraphicFramePr>
          <p:nvPr/>
        </p:nvGraphicFramePr>
        <p:xfrm>
          <a:off x="1622728" y="2786286"/>
          <a:ext cx="3233738" cy="1940719"/>
        </p:xfrm>
        <a:graphic>
          <a:graphicData uri="http://schemas.openxmlformats.org/presentationml/2006/ole">
            <mc:AlternateContent xmlns:mc="http://schemas.openxmlformats.org/markup-compatibility/2006">
              <mc:Choice xmlns:v="urn:schemas-microsoft-com:vml" Requires="v">
                <p:oleObj name="Arbeitsblatt" r:id="rId2" imgW="4572000" imgH="2743335" progId="Excel.Sheet.12">
                  <p:link updateAutomatic="1"/>
                </p:oleObj>
              </mc:Choice>
              <mc:Fallback>
                <p:oleObj name="Arbeitsblatt" r:id="rId2" imgW="4572000" imgH="2743335" progId="Excel.Sheet.12">
                  <p:link updateAutomatic="1"/>
                  <p:pic>
                    <p:nvPicPr>
                      <p:cNvPr id="4" name="Objekt 3">
                        <a:extLst>
                          <a:ext uri="{FF2B5EF4-FFF2-40B4-BE49-F238E27FC236}">
                            <a16:creationId xmlns:a16="http://schemas.microsoft.com/office/drawing/2014/main" id="{41FF87A6-C0B4-482F-AE39-C74170FCD87E}"/>
                          </a:ext>
                        </a:extLst>
                      </p:cNvPr>
                      <p:cNvPicPr>
                        <a:picLocks noChangeAspect="1" noChangeArrowheads="1"/>
                      </p:cNvPicPr>
                      <p:nvPr/>
                    </p:nvPicPr>
                    <p:blipFill>
                      <a:blip r:embed="rId3"/>
                      <a:srcRect/>
                      <a:stretch>
                        <a:fillRect/>
                      </a:stretch>
                    </p:blipFill>
                    <p:spPr bwMode="auto">
                      <a:xfrm>
                        <a:off x="1622728" y="2786286"/>
                        <a:ext cx="3233738" cy="1940719"/>
                      </a:xfrm>
                      <a:prstGeom prst="rect">
                        <a:avLst/>
                      </a:prstGeom>
                      <a:noFill/>
                      <a:ln>
                        <a:noFill/>
                      </a:ln>
                    </p:spPr>
                  </p:pic>
                </p:oleObj>
              </mc:Fallback>
            </mc:AlternateContent>
          </a:graphicData>
        </a:graphic>
      </p:graphicFrame>
      <p:graphicFrame>
        <p:nvGraphicFramePr>
          <p:cNvPr id="5" name="Objekt 4">
            <a:extLst>
              <a:ext uri="{FF2B5EF4-FFF2-40B4-BE49-F238E27FC236}">
                <a16:creationId xmlns:a16="http://schemas.microsoft.com/office/drawing/2014/main" id="{39E4FE36-08C7-4E63-A4CF-8FD648E8F709}"/>
              </a:ext>
            </a:extLst>
          </p:cNvPr>
          <p:cNvGraphicFramePr>
            <a:graphicFrameLocks noChangeAspect="1"/>
          </p:cNvGraphicFramePr>
          <p:nvPr/>
        </p:nvGraphicFramePr>
        <p:xfrm>
          <a:off x="1660942" y="767658"/>
          <a:ext cx="3233738" cy="1940719"/>
        </p:xfrm>
        <a:graphic>
          <a:graphicData uri="http://schemas.openxmlformats.org/presentationml/2006/ole">
            <mc:AlternateContent xmlns:mc="http://schemas.openxmlformats.org/markup-compatibility/2006">
              <mc:Choice xmlns:v="urn:schemas-microsoft-com:vml" Requires="v">
                <p:oleObj name="Arbeitsblatt" r:id="rId2" imgW="4572000" imgH="2743335" progId="Excel.Sheet.12">
                  <p:link updateAutomatic="1"/>
                </p:oleObj>
              </mc:Choice>
              <mc:Fallback>
                <p:oleObj name="Arbeitsblatt" r:id="rId2" imgW="4572000" imgH="2743335" progId="Excel.Sheet.12">
                  <p:link updateAutomatic="1"/>
                  <p:pic>
                    <p:nvPicPr>
                      <p:cNvPr id="5" name="Objekt 4">
                        <a:extLst>
                          <a:ext uri="{FF2B5EF4-FFF2-40B4-BE49-F238E27FC236}">
                            <a16:creationId xmlns:a16="http://schemas.microsoft.com/office/drawing/2014/main" id="{39E4FE36-08C7-4E63-A4CF-8FD648E8F709}"/>
                          </a:ext>
                        </a:extLst>
                      </p:cNvPr>
                      <p:cNvPicPr/>
                      <p:nvPr/>
                    </p:nvPicPr>
                    <p:blipFill>
                      <a:blip r:embed="rId4"/>
                      <a:stretch>
                        <a:fillRect/>
                      </a:stretch>
                    </p:blipFill>
                    <p:spPr>
                      <a:xfrm>
                        <a:off x="1660942" y="767658"/>
                        <a:ext cx="3233738" cy="1940719"/>
                      </a:xfrm>
                      <a:prstGeom prst="rect">
                        <a:avLst/>
                      </a:prstGeom>
                    </p:spPr>
                  </p:pic>
                </p:oleObj>
              </mc:Fallback>
            </mc:AlternateContent>
          </a:graphicData>
        </a:graphic>
      </p:graphicFrame>
      <p:sp>
        <p:nvSpPr>
          <p:cNvPr id="6" name="Textfeld 5">
            <a:extLst>
              <a:ext uri="{FF2B5EF4-FFF2-40B4-BE49-F238E27FC236}">
                <a16:creationId xmlns:a16="http://schemas.microsoft.com/office/drawing/2014/main" id="{0CF00B30-D826-46D5-825A-CDA358AE47D2}"/>
              </a:ext>
            </a:extLst>
          </p:cNvPr>
          <p:cNvSpPr txBox="1"/>
          <p:nvPr/>
        </p:nvSpPr>
        <p:spPr>
          <a:xfrm>
            <a:off x="2468724" y="1176729"/>
            <a:ext cx="1626468" cy="669414"/>
          </a:xfrm>
          <a:prstGeom prst="rect">
            <a:avLst/>
          </a:prstGeom>
          <a:noFill/>
        </p:spPr>
        <p:txBody>
          <a:bodyPr wrap="square" rtlCol="0">
            <a:spAutoFit/>
          </a:bodyPr>
          <a:lstStyle/>
          <a:p>
            <a:r>
              <a:rPr lang="de-DE" sz="2550" dirty="0"/>
              <a:t>} </a:t>
            </a:r>
            <a:r>
              <a:rPr lang="de-DE" sz="1200" dirty="0" err="1"/>
              <a:t>Explained</a:t>
            </a:r>
            <a:r>
              <a:rPr lang="de-DE" sz="1200" dirty="0"/>
              <a:t> </a:t>
            </a:r>
            <a:r>
              <a:rPr lang="de-DE" sz="1200" dirty="0" err="1"/>
              <a:t>difference</a:t>
            </a:r>
            <a:endParaRPr lang="de-DE" sz="1200" dirty="0"/>
          </a:p>
        </p:txBody>
      </p:sp>
      <p:sp>
        <p:nvSpPr>
          <p:cNvPr id="7" name="Textfeld 6">
            <a:extLst>
              <a:ext uri="{FF2B5EF4-FFF2-40B4-BE49-F238E27FC236}">
                <a16:creationId xmlns:a16="http://schemas.microsoft.com/office/drawing/2014/main" id="{0ADA034D-D1E7-4C1D-848C-F0883DE9F0B8}"/>
              </a:ext>
            </a:extLst>
          </p:cNvPr>
          <p:cNvSpPr txBox="1"/>
          <p:nvPr/>
        </p:nvSpPr>
        <p:spPr>
          <a:xfrm>
            <a:off x="2468724" y="830918"/>
            <a:ext cx="2052228" cy="530915"/>
          </a:xfrm>
          <a:prstGeom prst="rect">
            <a:avLst/>
          </a:prstGeom>
          <a:noFill/>
        </p:spPr>
        <p:txBody>
          <a:bodyPr wrap="square" rtlCol="0">
            <a:spAutoFit/>
          </a:bodyPr>
          <a:lstStyle/>
          <a:p>
            <a:r>
              <a:rPr lang="de-DE" sz="2850" dirty="0"/>
              <a:t>}</a:t>
            </a:r>
            <a:r>
              <a:rPr lang="de-DE" sz="1200" dirty="0"/>
              <a:t> Non </a:t>
            </a:r>
            <a:r>
              <a:rPr lang="de-DE" sz="1200" dirty="0" err="1"/>
              <a:t>explained</a:t>
            </a:r>
            <a:r>
              <a:rPr lang="de-DE" sz="1200" dirty="0"/>
              <a:t> </a:t>
            </a:r>
            <a:r>
              <a:rPr lang="de-DE" sz="1200" dirty="0" err="1"/>
              <a:t>difference</a:t>
            </a:r>
            <a:endParaRPr lang="de-DE" sz="1200" dirty="0"/>
          </a:p>
        </p:txBody>
      </p:sp>
      <p:sp>
        <p:nvSpPr>
          <p:cNvPr id="8" name="Textfeld 7">
            <a:extLst>
              <a:ext uri="{FF2B5EF4-FFF2-40B4-BE49-F238E27FC236}">
                <a16:creationId xmlns:a16="http://schemas.microsoft.com/office/drawing/2014/main" id="{7B875E66-76A6-4F57-B714-A41636CB7694}"/>
              </a:ext>
            </a:extLst>
          </p:cNvPr>
          <p:cNvSpPr txBox="1"/>
          <p:nvPr/>
        </p:nvSpPr>
        <p:spPr>
          <a:xfrm>
            <a:off x="4034898" y="1554773"/>
            <a:ext cx="864096" cy="276999"/>
          </a:xfrm>
          <a:prstGeom prst="rect">
            <a:avLst/>
          </a:prstGeom>
          <a:noFill/>
        </p:spPr>
        <p:txBody>
          <a:bodyPr wrap="square" rtlCol="0">
            <a:spAutoFit/>
          </a:bodyPr>
          <a:lstStyle/>
          <a:p>
            <a:r>
              <a:rPr lang="de-DE" sz="1200" dirty="0"/>
              <a:t>Mean</a:t>
            </a:r>
          </a:p>
        </p:txBody>
      </p:sp>
      <p:sp>
        <p:nvSpPr>
          <p:cNvPr id="9" name="Textfeld 8">
            <a:extLst>
              <a:ext uri="{FF2B5EF4-FFF2-40B4-BE49-F238E27FC236}">
                <a16:creationId xmlns:a16="http://schemas.microsoft.com/office/drawing/2014/main" id="{D867AAAE-2628-4DB9-B850-03BAC4957339}"/>
              </a:ext>
            </a:extLst>
          </p:cNvPr>
          <p:cNvSpPr txBox="1"/>
          <p:nvPr/>
        </p:nvSpPr>
        <p:spPr>
          <a:xfrm>
            <a:off x="3944987" y="3546481"/>
            <a:ext cx="864096" cy="276999"/>
          </a:xfrm>
          <a:prstGeom prst="rect">
            <a:avLst/>
          </a:prstGeom>
          <a:noFill/>
        </p:spPr>
        <p:txBody>
          <a:bodyPr wrap="square" rtlCol="0">
            <a:spAutoFit/>
          </a:bodyPr>
          <a:lstStyle/>
          <a:p>
            <a:r>
              <a:rPr lang="de-DE" sz="1200" dirty="0"/>
              <a:t>Mean </a:t>
            </a:r>
          </a:p>
        </p:txBody>
      </p:sp>
      <p:sp>
        <p:nvSpPr>
          <p:cNvPr id="10" name="Textfeld 9">
            <a:extLst>
              <a:ext uri="{FF2B5EF4-FFF2-40B4-BE49-F238E27FC236}">
                <a16:creationId xmlns:a16="http://schemas.microsoft.com/office/drawing/2014/main" id="{68DC2A56-8192-4D97-B017-6479877D5D56}"/>
              </a:ext>
            </a:extLst>
          </p:cNvPr>
          <p:cNvSpPr txBox="1"/>
          <p:nvPr/>
        </p:nvSpPr>
        <p:spPr>
          <a:xfrm>
            <a:off x="1496616" y="960707"/>
            <a:ext cx="911814" cy="461665"/>
          </a:xfrm>
          <a:prstGeom prst="rect">
            <a:avLst/>
          </a:prstGeom>
          <a:noFill/>
        </p:spPr>
        <p:txBody>
          <a:bodyPr wrap="square" rtlCol="0">
            <a:spAutoFit/>
          </a:bodyPr>
          <a:lstStyle/>
          <a:p>
            <a:r>
              <a:rPr lang="de-DE" sz="1200" dirty="0"/>
              <a:t>Total </a:t>
            </a:r>
            <a:r>
              <a:rPr lang="de-DE" sz="1200" dirty="0" err="1"/>
              <a:t>Difference</a:t>
            </a:r>
            <a:endParaRPr lang="de-DE" sz="1200" dirty="0"/>
          </a:p>
        </p:txBody>
      </p:sp>
      <p:sp>
        <p:nvSpPr>
          <p:cNvPr id="11" name="Textfeld 10">
            <a:extLst>
              <a:ext uri="{FF2B5EF4-FFF2-40B4-BE49-F238E27FC236}">
                <a16:creationId xmlns:a16="http://schemas.microsoft.com/office/drawing/2014/main" id="{E811C80C-55DD-4FF4-9DBA-922FEA0486B4}"/>
              </a:ext>
            </a:extLst>
          </p:cNvPr>
          <p:cNvSpPr txBox="1"/>
          <p:nvPr/>
        </p:nvSpPr>
        <p:spPr>
          <a:xfrm>
            <a:off x="2252701" y="744681"/>
            <a:ext cx="508473" cy="900246"/>
          </a:xfrm>
          <a:prstGeom prst="rect">
            <a:avLst/>
          </a:prstGeom>
          <a:noFill/>
        </p:spPr>
        <p:txBody>
          <a:bodyPr wrap="none" rtlCol="0">
            <a:spAutoFit/>
          </a:bodyPr>
          <a:lstStyle/>
          <a:p>
            <a:r>
              <a:rPr lang="de-DE" sz="5250" dirty="0"/>
              <a:t>{</a:t>
            </a:r>
          </a:p>
        </p:txBody>
      </p:sp>
      <p:sp>
        <p:nvSpPr>
          <p:cNvPr id="12" name="Rechteck 11">
            <a:extLst>
              <a:ext uri="{FF2B5EF4-FFF2-40B4-BE49-F238E27FC236}">
                <a16:creationId xmlns:a16="http://schemas.microsoft.com/office/drawing/2014/main" id="{5721A04B-578C-4F06-A7D7-AA007A35C8A5}"/>
              </a:ext>
            </a:extLst>
          </p:cNvPr>
          <p:cNvSpPr>
            <a:spLocks noChangeAspect="1"/>
          </p:cNvSpPr>
          <p:nvPr/>
        </p:nvSpPr>
        <p:spPr>
          <a:xfrm>
            <a:off x="2567717" y="3280753"/>
            <a:ext cx="283500" cy="283500"/>
          </a:xfrm>
          <a:prstGeom prst="rect">
            <a:avLst/>
          </a:prstGeom>
          <a:pattFill prst="wdDnDiag">
            <a:fgClr>
              <a:schemeClr val="accent1"/>
            </a:fgClr>
            <a:bgClr>
              <a:schemeClr val="bg1"/>
            </a:bgClr>
          </a:patt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13" name="Rechteck 12">
            <a:extLst>
              <a:ext uri="{FF2B5EF4-FFF2-40B4-BE49-F238E27FC236}">
                <a16:creationId xmlns:a16="http://schemas.microsoft.com/office/drawing/2014/main" id="{5CB3A8BB-CE7B-403D-94B6-F089EFDA48A4}"/>
              </a:ext>
            </a:extLst>
          </p:cNvPr>
          <p:cNvSpPr>
            <a:spLocks noChangeAspect="1"/>
          </p:cNvSpPr>
          <p:nvPr/>
        </p:nvSpPr>
        <p:spPr>
          <a:xfrm>
            <a:off x="2567717" y="2929753"/>
            <a:ext cx="351000" cy="351000"/>
          </a:xfrm>
          <a:prstGeom prst="rect">
            <a:avLst/>
          </a:prstGeom>
          <a:pattFill prst="wdDnDiag">
            <a:fgClr>
              <a:schemeClr val="accent1"/>
            </a:fgClr>
            <a:bgClr>
              <a:schemeClr val="bg1"/>
            </a:bgClr>
          </a:patt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14" name="Rechteck 13">
            <a:extLst>
              <a:ext uri="{FF2B5EF4-FFF2-40B4-BE49-F238E27FC236}">
                <a16:creationId xmlns:a16="http://schemas.microsoft.com/office/drawing/2014/main" id="{17EDFF7B-402B-4ED2-A0AC-4B4F0912528F}"/>
              </a:ext>
            </a:extLst>
          </p:cNvPr>
          <p:cNvSpPr>
            <a:spLocks noChangeAspect="1"/>
          </p:cNvSpPr>
          <p:nvPr/>
        </p:nvSpPr>
        <p:spPr>
          <a:xfrm>
            <a:off x="1933217" y="2929753"/>
            <a:ext cx="634500" cy="634500"/>
          </a:xfrm>
          <a:prstGeom prst="rect">
            <a:avLst/>
          </a:prstGeom>
          <a:pattFill prst="wdDnDiag">
            <a:fgClr>
              <a:schemeClr val="accent1"/>
            </a:fgClr>
            <a:bgClr>
              <a:schemeClr val="bg1"/>
            </a:bgClr>
          </a:patt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15" name="Textfeld 14">
            <a:extLst>
              <a:ext uri="{FF2B5EF4-FFF2-40B4-BE49-F238E27FC236}">
                <a16:creationId xmlns:a16="http://schemas.microsoft.com/office/drawing/2014/main" id="{0D4E0D60-9562-4D7E-96B9-45717CF2464F}"/>
              </a:ext>
            </a:extLst>
          </p:cNvPr>
          <p:cNvSpPr txBox="1"/>
          <p:nvPr/>
        </p:nvSpPr>
        <p:spPr>
          <a:xfrm>
            <a:off x="3134897" y="2852678"/>
            <a:ext cx="1674186" cy="507831"/>
          </a:xfrm>
          <a:prstGeom prst="rect">
            <a:avLst/>
          </a:prstGeom>
          <a:noFill/>
        </p:spPr>
        <p:txBody>
          <a:bodyPr wrap="square" rtlCol="0">
            <a:spAutoFit/>
          </a:bodyPr>
          <a:lstStyle/>
          <a:p>
            <a:r>
              <a:rPr lang="de-DE" sz="1350" dirty="0"/>
              <a:t>Non </a:t>
            </a:r>
            <a:r>
              <a:rPr lang="de-DE" sz="1350" dirty="0" err="1"/>
              <a:t>explained</a:t>
            </a:r>
            <a:r>
              <a:rPr lang="de-DE" sz="1350" dirty="0"/>
              <a:t> </a:t>
            </a:r>
            <a:r>
              <a:rPr lang="de-DE" sz="1350" dirty="0" err="1"/>
              <a:t>squared</a:t>
            </a:r>
            <a:r>
              <a:rPr lang="de-DE" sz="1350" dirty="0"/>
              <a:t> </a:t>
            </a:r>
            <a:r>
              <a:rPr lang="de-DE" sz="1350" dirty="0" err="1"/>
              <a:t>difference</a:t>
            </a:r>
            <a:r>
              <a:rPr lang="de-DE" sz="1350" dirty="0"/>
              <a:t> </a:t>
            </a:r>
            <a:r>
              <a:rPr lang="de-DE" sz="1350" dirty="0" err="1"/>
              <a:t>y</a:t>
            </a:r>
            <a:r>
              <a:rPr lang="de-DE" sz="1350" baseline="-25000" dirty="0" err="1"/>
              <a:t>i</a:t>
            </a:r>
            <a:endParaRPr lang="de-DE" sz="1350" dirty="0"/>
          </a:p>
        </p:txBody>
      </p:sp>
      <p:sp>
        <p:nvSpPr>
          <p:cNvPr id="16" name="Textfeld 15">
            <a:extLst>
              <a:ext uri="{FF2B5EF4-FFF2-40B4-BE49-F238E27FC236}">
                <a16:creationId xmlns:a16="http://schemas.microsoft.com/office/drawing/2014/main" id="{654B6236-D8CF-4282-ABFD-230AF94942D1}"/>
              </a:ext>
            </a:extLst>
          </p:cNvPr>
          <p:cNvSpPr txBox="1"/>
          <p:nvPr/>
        </p:nvSpPr>
        <p:spPr>
          <a:xfrm>
            <a:off x="1755577" y="4367470"/>
            <a:ext cx="2213235" cy="300082"/>
          </a:xfrm>
          <a:prstGeom prst="rect">
            <a:avLst/>
          </a:prstGeom>
          <a:noFill/>
        </p:spPr>
        <p:txBody>
          <a:bodyPr wrap="none" rtlCol="0">
            <a:spAutoFit/>
          </a:bodyPr>
          <a:lstStyle/>
          <a:p>
            <a:r>
              <a:rPr lang="de-DE" sz="1350" dirty="0"/>
              <a:t>Total </a:t>
            </a:r>
            <a:r>
              <a:rPr lang="de-DE" sz="1350" dirty="0" err="1"/>
              <a:t>squared</a:t>
            </a:r>
            <a:r>
              <a:rPr lang="de-DE" sz="1350" dirty="0"/>
              <a:t> </a:t>
            </a:r>
            <a:r>
              <a:rPr lang="de-DE" sz="1350" dirty="0" err="1"/>
              <a:t>difference</a:t>
            </a:r>
            <a:r>
              <a:rPr lang="de-DE" sz="1350" dirty="0"/>
              <a:t> </a:t>
            </a:r>
            <a:r>
              <a:rPr lang="de-DE" sz="1350" dirty="0" err="1"/>
              <a:t>of</a:t>
            </a:r>
            <a:r>
              <a:rPr lang="de-DE" sz="1350" dirty="0"/>
              <a:t> </a:t>
            </a:r>
            <a:r>
              <a:rPr lang="de-DE" sz="1350" dirty="0" err="1"/>
              <a:t>y</a:t>
            </a:r>
            <a:r>
              <a:rPr lang="de-DE" sz="1350" baseline="-25000" dirty="0" err="1"/>
              <a:t>i</a:t>
            </a:r>
            <a:endParaRPr lang="de-DE" sz="1350" dirty="0"/>
          </a:p>
        </p:txBody>
      </p:sp>
      <p:sp>
        <p:nvSpPr>
          <p:cNvPr id="17" name="Textfeld 16">
            <a:extLst>
              <a:ext uri="{FF2B5EF4-FFF2-40B4-BE49-F238E27FC236}">
                <a16:creationId xmlns:a16="http://schemas.microsoft.com/office/drawing/2014/main" id="{E6DF6D2C-0CAC-451F-AB11-F10B032B5E2A}"/>
              </a:ext>
            </a:extLst>
          </p:cNvPr>
          <p:cNvSpPr txBox="1"/>
          <p:nvPr/>
        </p:nvSpPr>
        <p:spPr>
          <a:xfrm>
            <a:off x="2948765" y="3962690"/>
            <a:ext cx="1860318" cy="507831"/>
          </a:xfrm>
          <a:prstGeom prst="rect">
            <a:avLst/>
          </a:prstGeom>
          <a:noFill/>
        </p:spPr>
        <p:txBody>
          <a:bodyPr wrap="square" rtlCol="0">
            <a:spAutoFit/>
          </a:bodyPr>
          <a:lstStyle/>
          <a:p>
            <a:r>
              <a:rPr lang="de-DE" sz="1350" dirty="0" err="1"/>
              <a:t>explained</a:t>
            </a:r>
            <a:r>
              <a:rPr lang="de-DE" sz="1350" dirty="0"/>
              <a:t> </a:t>
            </a:r>
            <a:r>
              <a:rPr lang="de-DE" sz="1350" dirty="0" err="1"/>
              <a:t>squared</a:t>
            </a:r>
            <a:r>
              <a:rPr lang="de-DE" sz="1350" dirty="0"/>
              <a:t> </a:t>
            </a:r>
            <a:r>
              <a:rPr lang="de-DE" sz="1350" dirty="0" err="1"/>
              <a:t>difference</a:t>
            </a:r>
            <a:r>
              <a:rPr lang="de-DE" sz="1350" dirty="0"/>
              <a:t> </a:t>
            </a:r>
            <a:r>
              <a:rPr lang="de-DE" sz="1350" dirty="0" err="1"/>
              <a:t>y</a:t>
            </a:r>
            <a:r>
              <a:rPr lang="de-DE" sz="1350" baseline="-25000" dirty="0" err="1"/>
              <a:t>i</a:t>
            </a:r>
            <a:endParaRPr lang="de-DE" sz="1350" dirty="0"/>
          </a:p>
        </p:txBody>
      </p:sp>
      <p:cxnSp>
        <p:nvCxnSpPr>
          <p:cNvPr id="18" name="Gerade Verbindung mit Pfeil 17">
            <a:extLst>
              <a:ext uri="{FF2B5EF4-FFF2-40B4-BE49-F238E27FC236}">
                <a16:creationId xmlns:a16="http://schemas.microsoft.com/office/drawing/2014/main" id="{D29FCFF2-BF6C-46FD-A10E-C5A858F7F08E}"/>
              </a:ext>
            </a:extLst>
          </p:cNvPr>
          <p:cNvCxnSpPr/>
          <p:nvPr/>
        </p:nvCxnSpPr>
        <p:spPr>
          <a:xfrm flipH="1" flipV="1">
            <a:off x="2250468" y="3314341"/>
            <a:ext cx="115279" cy="918102"/>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Gerade Verbindung mit Pfeil 18">
            <a:extLst>
              <a:ext uri="{FF2B5EF4-FFF2-40B4-BE49-F238E27FC236}">
                <a16:creationId xmlns:a16="http://schemas.microsoft.com/office/drawing/2014/main" id="{2D976D29-A63C-4C72-801A-577AF268D9FC}"/>
              </a:ext>
            </a:extLst>
          </p:cNvPr>
          <p:cNvCxnSpPr/>
          <p:nvPr/>
        </p:nvCxnSpPr>
        <p:spPr>
          <a:xfrm flipH="1" flipV="1">
            <a:off x="2743217" y="3437161"/>
            <a:ext cx="823728" cy="52552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Gerade Verbindung mit Pfeil 19">
            <a:extLst>
              <a:ext uri="{FF2B5EF4-FFF2-40B4-BE49-F238E27FC236}">
                <a16:creationId xmlns:a16="http://schemas.microsoft.com/office/drawing/2014/main" id="{F75B0E66-F8E7-44FA-B4B6-DFBB1C18A27D}"/>
              </a:ext>
            </a:extLst>
          </p:cNvPr>
          <p:cNvCxnSpPr/>
          <p:nvPr/>
        </p:nvCxnSpPr>
        <p:spPr>
          <a:xfrm flipH="1">
            <a:off x="2743217" y="3029779"/>
            <a:ext cx="405318" cy="75474"/>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Gerade Verbindung 29">
            <a:extLst>
              <a:ext uri="{FF2B5EF4-FFF2-40B4-BE49-F238E27FC236}">
                <a16:creationId xmlns:a16="http://schemas.microsoft.com/office/drawing/2014/main" id="{C817E664-7DD6-40E7-99F4-3F2FC01B5C38}"/>
              </a:ext>
            </a:extLst>
          </p:cNvPr>
          <p:cNvCxnSpPr/>
          <p:nvPr/>
        </p:nvCxnSpPr>
        <p:spPr>
          <a:xfrm flipH="1" flipV="1">
            <a:off x="2365747" y="3209597"/>
            <a:ext cx="2011289" cy="62869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2" name="Textfeld 21">
                <a:extLst>
                  <a:ext uri="{FF2B5EF4-FFF2-40B4-BE49-F238E27FC236}">
                    <a16:creationId xmlns:a16="http://schemas.microsoft.com/office/drawing/2014/main" id="{18BE0A43-788A-3289-F755-1398ADBE7B72}"/>
                  </a:ext>
                </a:extLst>
              </p:cNvPr>
              <p:cNvSpPr txBox="1"/>
              <p:nvPr/>
            </p:nvSpPr>
            <p:spPr>
              <a:xfrm>
                <a:off x="5534727" y="1238022"/>
                <a:ext cx="4485323" cy="369332"/>
              </a:xfrm>
              <a:prstGeom prst="rect">
                <a:avLst/>
              </a:prstGeom>
              <a:noFill/>
            </p:spPr>
            <p:txBody>
              <a:bodyPr wrap="square">
                <a:spAutoFit/>
              </a:bodyPr>
              <a:lstStyle/>
              <a:p>
                <a14:m>
                  <m:oMath xmlns:m="http://schemas.openxmlformats.org/officeDocument/2006/math">
                    <m:sSub>
                      <m:sSubPr>
                        <m:ctrlPr>
                          <a:rPr lang="de-DE" i="1">
                            <a:latin typeface="Cambria Math" panose="02040503050406030204" pitchFamily="18" charset="0"/>
                          </a:rPr>
                        </m:ctrlPr>
                      </m:sSubPr>
                      <m:e>
                        <m:sSub>
                          <m:sSubPr>
                            <m:ctrlPr>
                              <a:rPr lang="de-DE" i="1">
                                <a:latin typeface="Cambria Math" panose="02040503050406030204" pitchFamily="18" charset="0"/>
                              </a:rPr>
                            </m:ctrlPr>
                          </m:sSubPr>
                          <m:e>
                            <m:r>
                              <a:rPr lang="de-DE" i="1">
                                <a:latin typeface="Cambria Math" panose="02040503050406030204" pitchFamily="18" charset="0"/>
                              </a:rPr>
                              <m:t>𝑦</m:t>
                            </m:r>
                          </m:e>
                          <m:sub>
                            <m:r>
                              <a:rPr lang="de-DE" i="1">
                                <a:latin typeface="Cambria Math" panose="02040503050406030204" pitchFamily="18" charset="0"/>
                              </a:rPr>
                              <m:t>𝑖</m:t>
                            </m:r>
                          </m:sub>
                        </m:sSub>
                        <m:r>
                          <a:rPr lang="de-DE" i="1">
                            <a:latin typeface="Cambria Math" panose="02040503050406030204" pitchFamily="18" charset="0"/>
                          </a:rPr>
                          <m:t>−</m:t>
                        </m:r>
                        <m:acc>
                          <m:accPr>
                            <m:chr m:val="̂"/>
                            <m:ctrlPr>
                              <a:rPr lang="de-DE" i="1">
                                <a:latin typeface="Cambria Math" panose="02040503050406030204" pitchFamily="18" charset="0"/>
                              </a:rPr>
                            </m:ctrlPr>
                          </m:accPr>
                          <m:e>
                            <m:r>
                              <a:rPr lang="de-DE" i="1">
                                <a:latin typeface="Cambria Math" panose="02040503050406030204" pitchFamily="18" charset="0"/>
                              </a:rPr>
                              <m:t>𝑦</m:t>
                            </m:r>
                          </m:e>
                        </m:acc>
                      </m:e>
                      <m:sub>
                        <m:r>
                          <a:rPr lang="de-DE" i="1">
                            <a:latin typeface="Cambria Math" panose="02040503050406030204" pitchFamily="18" charset="0"/>
                          </a:rPr>
                          <m:t>𝑖</m:t>
                        </m:r>
                      </m:sub>
                    </m:sSub>
                  </m:oMath>
                </a14:m>
                <a:r>
                  <a:rPr lang="de-DE" dirty="0"/>
                  <a:t>	 not </a:t>
                </a:r>
                <a:r>
                  <a:rPr lang="de-DE" dirty="0" err="1"/>
                  <a:t>explained</a:t>
                </a:r>
                <a:r>
                  <a:rPr lang="de-DE" dirty="0"/>
                  <a:t> </a:t>
                </a:r>
                <a:r>
                  <a:rPr lang="de-DE" dirty="0" err="1"/>
                  <a:t>difference</a:t>
                </a:r>
                <a:endParaRPr lang="de-DE" dirty="0"/>
              </a:p>
            </p:txBody>
          </p:sp>
        </mc:Choice>
        <mc:Fallback xmlns="">
          <p:sp>
            <p:nvSpPr>
              <p:cNvPr id="22" name="Textfeld 21">
                <a:extLst>
                  <a:ext uri="{FF2B5EF4-FFF2-40B4-BE49-F238E27FC236}">
                    <a16:creationId xmlns:a16="http://schemas.microsoft.com/office/drawing/2014/main" id="{18BE0A43-788A-3289-F755-1398ADBE7B72}"/>
                  </a:ext>
                </a:extLst>
              </p:cNvPr>
              <p:cNvSpPr txBox="1">
                <a:spLocks noRot="1" noChangeAspect="1" noMove="1" noResize="1" noEditPoints="1" noAdjustHandles="1" noChangeArrowheads="1" noChangeShapeType="1" noTextEdit="1"/>
              </p:cNvSpPr>
              <p:nvPr/>
            </p:nvSpPr>
            <p:spPr>
              <a:xfrm>
                <a:off x="5534727" y="1238022"/>
                <a:ext cx="4485323" cy="369332"/>
              </a:xfrm>
              <a:prstGeom prst="rect">
                <a:avLst/>
              </a:prstGeom>
              <a:blipFill>
                <a:blip r:embed="rId6"/>
                <a:stretch>
                  <a:fillRect t="-8197" b="-24590"/>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23" name="Textfeld 22">
                <a:extLst>
                  <a:ext uri="{FF2B5EF4-FFF2-40B4-BE49-F238E27FC236}">
                    <a16:creationId xmlns:a16="http://schemas.microsoft.com/office/drawing/2014/main" id="{9B5FC4FE-FA9A-7738-3CDE-B9B8077A2AE9}"/>
                  </a:ext>
                </a:extLst>
              </p:cNvPr>
              <p:cNvSpPr txBox="1"/>
              <p:nvPr/>
            </p:nvSpPr>
            <p:spPr>
              <a:xfrm>
                <a:off x="5481128" y="1639409"/>
                <a:ext cx="4485323" cy="369332"/>
              </a:xfrm>
              <a:prstGeom prst="rect">
                <a:avLst/>
              </a:prstGeom>
              <a:noFill/>
            </p:spPr>
            <p:txBody>
              <a:bodyPr wrap="square">
                <a:spAutoFit/>
              </a:bodyPr>
              <a:lstStyle/>
              <a:p>
                <a14:m>
                  <m:oMath xmlns:m="http://schemas.openxmlformats.org/officeDocument/2006/math">
                    <m:sSub>
                      <m:sSubPr>
                        <m:ctrlPr>
                          <a:rPr lang="de-DE" i="1">
                            <a:latin typeface="Cambria Math" panose="02040503050406030204" pitchFamily="18" charset="0"/>
                          </a:rPr>
                        </m:ctrlPr>
                      </m:sSubPr>
                      <m:e>
                        <m:r>
                          <a:rPr lang="de-DE" i="1">
                            <a:latin typeface="Cambria Math" panose="02040503050406030204" pitchFamily="18" charset="0"/>
                          </a:rPr>
                          <m:t>𝑦</m:t>
                        </m:r>
                      </m:e>
                      <m:sub>
                        <m:r>
                          <a:rPr lang="de-DE" i="1">
                            <a:latin typeface="Cambria Math" panose="02040503050406030204" pitchFamily="18" charset="0"/>
                          </a:rPr>
                          <m:t>𝑖</m:t>
                        </m:r>
                      </m:sub>
                    </m:sSub>
                    <m:r>
                      <a:rPr lang="de-DE" i="1">
                        <a:latin typeface="Cambria Math" panose="02040503050406030204" pitchFamily="18" charset="0"/>
                      </a:rPr>
                      <m:t>−</m:t>
                    </m:r>
                    <m:acc>
                      <m:accPr>
                        <m:chr m:val="̅"/>
                        <m:ctrlPr>
                          <a:rPr lang="de-DE" i="1">
                            <a:latin typeface="Cambria Math" panose="02040503050406030204" pitchFamily="18" charset="0"/>
                          </a:rPr>
                        </m:ctrlPr>
                      </m:accPr>
                      <m:e>
                        <m:r>
                          <a:rPr lang="de-DE" i="1">
                            <a:latin typeface="Cambria Math" panose="02040503050406030204" pitchFamily="18" charset="0"/>
                          </a:rPr>
                          <m:t>𝑦</m:t>
                        </m:r>
                      </m:e>
                    </m:acc>
                  </m:oMath>
                </a14:m>
                <a:r>
                  <a:rPr lang="de-DE" dirty="0"/>
                  <a:t>	total </a:t>
                </a:r>
                <a:r>
                  <a:rPr lang="de-DE" dirty="0" err="1"/>
                  <a:t>difference</a:t>
                </a:r>
                <a:endParaRPr lang="de-DE" dirty="0"/>
              </a:p>
            </p:txBody>
          </p:sp>
        </mc:Choice>
        <mc:Fallback xmlns="">
          <p:sp>
            <p:nvSpPr>
              <p:cNvPr id="23" name="Textfeld 22">
                <a:extLst>
                  <a:ext uri="{FF2B5EF4-FFF2-40B4-BE49-F238E27FC236}">
                    <a16:creationId xmlns:a16="http://schemas.microsoft.com/office/drawing/2014/main" id="{9B5FC4FE-FA9A-7738-3CDE-B9B8077A2AE9}"/>
                  </a:ext>
                </a:extLst>
              </p:cNvPr>
              <p:cNvSpPr txBox="1">
                <a:spLocks noRot="1" noChangeAspect="1" noMove="1" noResize="1" noEditPoints="1" noAdjustHandles="1" noChangeArrowheads="1" noChangeShapeType="1" noTextEdit="1"/>
              </p:cNvSpPr>
              <p:nvPr/>
            </p:nvSpPr>
            <p:spPr>
              <a:xfrm>
                <a:off x="5481128" y="1639409"/>
                <a:ext cx="4485323" cy="369332"/>
              </a:xfrm>
              <a:prstGeom prst="rect">
                <a:avLst/>
              </a:prstGeom>
              <a:blipFill>
                <a:blip r:embed="rId7"/>
                <a:stretch>
                  <a:fillRect t="-9836" b="-24590"/>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24" name="Textfeld 23">
                <a:extLst>
                  <a:ext uri="{FF2B5EF4-FFF2-40B4-BE49-F238E27FC236}">
                    <a16:creationId xmlns:a16="http://schemas.microsoft.com/office/drawing/2014/main" id="{42D3C0AC-9722-5A51-5527-245F0306D4A0}"/>
                  </a:ext>
                </a:extLst>
              </p:cNvPr>
              <p:cNvSpPr txBox="1"/>
              <p:nvPr/>
            </p:nvSpPr>
            <p:spPr>
              <a:xfrm>
                <a:off x="5481129" y="804338"/>
                <a:ext cx="4485323" cy="369332"/>
              </a:xfrm>
              <a:prstGeom prst="rect">
                <a:avLst/>
              </a:prstGeom>
              <a:noFill/>
            </p:spPr>
            <p:txBody>
              <a:bodyPr wrap="square">
                <a:spAutoFit/>
              </a:bodyPr>
              <a:lstStyle/>
              <a:p>
                <a14:m>
                  <m:oMath xmlns:m="http://schemas.openxmlformats.org/officeDocument/2006/math">
                    <m:sSub>
                      <m:sSubPr>
                        <m:ctrlPr>
                          <a:rPr lang="de-DE" i="1">
                            <a:solidFill>
                              <a:srgbClr val="836967"/>
                            </a:solidFill>
                            <a:latin typeface="Cambria Math" panose="02040503050406030204" pitchFamily="18" charset="0"/>
                          </a:rPr>
                        </m:ctrlPr>
                      </m:sSubPr>
                      <m:e>
                        <m:acc>
                          <m:accPr>
                            <m:chr m:val="̂"/>
                            <m:ctrlPr>
                              <a:rPr lang="de-DE" i="1">
                                <a:solidFill>
                                  <a:srgbClr val="836967"/>
                                </a:solidFill>
                                <a:latin typeface="Cambria Math" panose="02040503050406030204" pitchFamily="18" charset="0"/>
                              </a:rPr>
                            </m:ctrlPr>
                          </m:accPr>
                          <m:e>
                            <m:r>
                              <a:rPr lang="de-DE" i="1">
                                <a:solidFill>
                                  <a:srgbClr val="836967"/>
                                </a:solidFill>
                                <a:latin typeface="Cambria Math" panose="02040503050406030204" pitchFamily="18" charset="0"/>
                              </a:rPr>
                              <m:t>𝑦</m:t>
                            </m:r>
                          </m:e>
                        </m:acc>
                      </m:e>
                      <m:sub>
                        <m:r>
                          <a:rPr lang="de-DE" i="1">
                            <a:solidFill>
                              <a:srgbClr val="836967"/>
                            </a:solidFill>
                            <a:latin typeface="Cambria Math" panose="02040503050406030204" pitchFamily="18" charset="0"/>
                          </a:rPr>
                          <m:t>𝑖</m:t>
                        </m:r>
                      </m:sub>
                    </m:sSub>
                    <m:r>
                      <a:rPr lang="de-DE" i="1">
                        <a:solidFill>
                          <a:srgbClr val="836967"/>
                        </a:solidFill>
                        <a:latin typeface="Cambria Math" panose="02040503050406030204" pitchFamily="18" charset="0"/>
                      </a:rPr>
                      <m:t>−</m:t>
                    </m:r>
                    <m:acc>
                      <m:accPr>
                        <m:chr m:val="̅"/>
                        <m:ctrlPr>
                          <a:rPr lang="de-DE" i="1">
                            <a:solidFill>
                              <a:srgbClr val="836967"/>
                            </a:solidFill>
                            <a:latin typeface="Cambria Math" panose="02040503050406030204" pitchFamily="18" charset="0"/>
                          </a:rPr>
                        </m:ctrlPr>
                      </m:accPr>
                      <m:e>
                        <m:r>
                          <a:rPr lang="de-DE" i="1">
                            <a:solidFill>
                              <a:srgbClr val="836967"/>
                            </a:solidFill>
                            <a:latin typeface="Cambria Math" panose="02040503050406030204" pitchFamily="18" charset="0"/>
                          </a:rPr>
                          <m:t>𝑦</m:t>
                        </m:r>
                      </m:e>
                    </m:acc>
                  </m:oMath>
                </a14:m>
                <a:r>
                  <a:rPr lang="de-DE" dirty="0"/>
                  <a:t>	 </a:t>
                </a:r>
                <a:r>
                  <a:rPr lang="de-DE" dirty="0" err="1"/>
                  <a:t>explained</a:t>
                </a:r>
                <a:r>
                  <a:rPr lang="de-DE" dirty="0"/>
                  <a:t> </a:t>
                </a:r>
                <a:r>
                  <a:rPr lang="de-DE" dirty="0" err="1"/>
                  <a:t>difference</a:t>
                </a:r>
                <a:endParaRPr lang="de-DE" dirty="0"/>
              </a:p>
            </p:txBody>
          </p:sp>
        </mc:Choice>
        <mc:Fallback xmlns="">
          <p:sp>
            <p:nvSpPr>
              <p:cNvPr id="24" name="Textfeld 23">
                <a:extLst>
                  <a:ext uri="{FF2B5EF4-FFF2-40B4-BE49-F238E27FC236}">
                    <a16:creationId xmlns:a16="http://schemas.microsoft.com/office/drawing/2014/main" id="{42D3C0AC-9722-5A51-5527-245F0306D4A0}"/>
                  </a:ext>
                </a:extLst>
              </p:cNvPr>
              <p:cNvSpPr txBox="1">
                <a:spLocks noRot="1" noChangeAspect="1" noMove="1" noResize="1" noEditPoints="1" noAdjustHandles="1" noChangeArrowheads="1" noChangeShapeType="1" noTextEdit="1"/>
              </p:cNvSpPr>
              <p:nvPr/>
            </p:nvSpPr>
            <p:spPr>
              <a:xfrm>
                <a:off x="5481129" y="804338"/>
                <a:ext cx="4485323" cy="369332"/>
              </a:xfrm>
              <a:prstGeom prst="rect">
                <a:avLst/>
              </a:prstGeom>
              <a:blipFill>
                <a:blip r:embed="rId8"/>
                <a:stretch>
                  <a:fillRect t="-9836" b="-24590"/>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25" name="Textfeld 24">
                <a:extLst>
                  <a:ext uri="{FF2B5EF4-FFF2-40B4-BE49-F238E27FC236}">
                    <a16:creationId xmlns:a16="http://schemas.microsoft.com/office/drawing/2014/main" id="{85D4DF3B-4A58-DA06-ACC6-0967B9692AA4}"/>
                  </a:ext>
                </a:extLst>
              </p:cNvPr>
              <p:cNvSpPr txBox="1"/>
              <p:nvPr/>
            </p:nvSpPr>
            <p:spPr>
              <a:xfrm>
                <a:off x="5091486" y="2148681"/>
                <a:ext cx="4771351" cy="848566"/>
              </a:xfrm>
              <a:prstGeom prst="rect">
                <a:avLst/>
              </a:prstGeom>
              <a:noFill/>
            </p:spPr>
            <p:txBody>
              <a:bodyPr wrap="square">
                <a:spAutoFit/>
              </a:bodyPr>
              <a:lstStyle/>
              <a:p>
                <a:pPr/>
                <a14:m>
                  <m:oMathPara xmlns:m="http://schemas.openxmlformats.org/officeDocument/2006/math">
                    <m:oMath>
                      <m:r>
                        <a:rPr lang="de-DE" i="1">
                          <a:solidFill>
                            <a:srgbClr val="836967"/>
                          </a:solidFill>
                          <a:latin typeface="Cambria Math" panose="02040503050406030204" pitchFamily="18" charset="0"/>
                          <a:ea typeface="Cambria Math" panose="02040503050406030204" pitchFamily="18" charset="0"/>
                        </a:rPr>
                        <m:t>→</m:t>
                      </m:r>
                      <m:nary>
                        <m:naryPr>
                          <m:chr m:val="∑"/>
                          <m:limLoc m:val="undOvr"/>
                          <m:grow m:val="on"/>
                          <m:ctrlPr>
                            <a:rPr lang="de-DE" i="1">
                              <a:solidFill>
                                <a:srgbClr val="836967"/>
                              </a:solidFill>
                              <a:latin typeface="Cambria Math" panose="02040503050406030204" pitchFamily="18" charset="0"/>
                            </a:rPr>
                          </m:ctrlPr>
                        </m:naryPr>
                        <m:sub>
                          <m:r>
                            <a:rPr lang="de-DE" i="1">
                              <a:solidFill>
                                <a:srgbClr val="836967"/>
                              </a:solidFill>
                              <a:latin typeface="Cambria Math" panose="02040503050406030204" pitchFamily="18" charset="0"/>
                            </a:rPr>
                            <m:t>𝑖</m:t>
                          </m:r>
                          <m:r>
                            <a:rPr lang="de-DE" i="1">
                              <a:solidFill>
                                <a:srgbClr val="836967"/>
                              </a:solidFill>
                              <a:latin typeface="Cambria Math" panose="02040503050406030204" pitchFamily="18" charset="0"/>
                            </a:rPr>
                            <m:t>=1</m:t>
                          </m:r>
                        </m:sub>
                        <m:sup>
                          <m:r>
                            <a:rPr lang="de-DE" i="1">
                              <a:solidFill>
                                <a:srgbClr val="836967"/>
                              </a:solidFill>
                              <a:latin typeface="Cambria Math" panose="02040503050406030204" pitchFamily="18" charset="0"/>
                            </a:rPr>
                            <m:t>𝑛</m:t>
                          </m:r>
                        </m:sup>
                        <m:e>
                          <m:sSup>
                            <m:sSupPr>
                              <m:ctrlPr>
                                <a:rPr lang="de-DE" i="1">
                                  <a:solidFill>
                                    <a:srgbClr val="836967"/>
                                  </a:solidFill>
                                  <a:latin typeface="Cambria Math" panose="02040503050406030204" pitchFamily="18" charset="0"/>
                                </a:rPr>
                              </m:ctrlPr>
                            </m:sSupPr>
                            <m:e>
                              <m:sSub>
                                <m:sSubPr>
                                  <m:ctrlPr>
                                    <a:rPr lang="de-DE" i="1">
                                      <a:solidFill>
                                        <a:srgbClr val="836967"/>
                                      </a:solidFill>
                                      <a:latin typeface="Cambria Math" panose="02040503050406030204" pitchFamily="18" charset="0"/>
                                    </a:rPr>
                                  </m:ctrlPr>
                                </m:sSubPr>
                                <m:e>
                                  <m:r>
                                    <a:rPr lang="de-DE" i="1">
                                      <a:solidFill>
                                        <a:srgbClr val="836967"/>
                                      </a:solidFill>
                                      <a:latin typeface="Cambria Math" panose="02040503050406030204" pitchFamily="18" charset="0"/>
                                    </a:rPr>
                                    <m:t>(</m:t>
                                  </m:r>
                                  <m:r>
                                    <a:rPr lang="de-DE" i="1">
                                      <a:latin typeface="Cambria Math" panose="02040503050406030204" pitchFamily="18" charset="0"/>
                                    </a:rPr>
                                    <m:t>𝑦</m:t>
                                  </m:r>
                                </m:e>
                                <m:sub>
                                  <m:r>
                                    <a:rPr lang="de-DE" i="1">
                                      <a:latin typeface="Cambria Math" panose="02040503050406030204" pitchFamily="18" charset="0"/>
                                    </a:rPr>
                                    <m:t>𝑖</m:t>
                                  </m:r>
                                </m:sub>
                              </m:sSub>
                              <m:r>
                                <a:rPr lang="de-DE" i="1">
                                  <a:latin typeface="Cambria Math" panose="02040503050406030204" pitchFamily="18" charset="0"/>
                                </a:rPr>
                                <m:t>−</m:t>
                              </m:r>
                              <m:acc>
                                <m:accPr>
                                  <m:chr m:val="̅"/>
                                  <m:ctrlPr>
                                    <a:rPr lang="de-DE" i="1">
                                      <a:latin typeface="Cambria Math" panose="02040503050406030204" pitchFamily="18" charset="0"/>
                                    </a:rPr>
                                  </m:ctrlPr>
                                </m:accPr>
                                <m:e>
                                  <m:r>
                                    <a:rPr lang="de-DE" i="1">
                                      <a:latin typeface="Cambria Math" panose="02040503050406030204" pitchFamily="18" charset="0"/>
                                    </a:rPr>
                                    <m:t>𝑦</m:t>
                                  </m:r>
                                </m:e>
                              </m:acc>
                              <m:r>
                                <a:rPr lang="de-DE" i="1">
                                  <a:latin typeface="Cambria Math" panose="02040503050406030204" pitchFamily="18" charset="0"/>
                                </a:rPr>
                                <m:t>)</m:t>
                              </m:r>
                            </m:e>
                            <m:sup>
                              <m:r>
                                <a:rPr lang="de-DE" i="1">
                                  <a:latin typeface="Cambria Math" panose="02040503050406030204" pitchFamily="18" charset="0"/>
                                </a:rPr>
                                <m:t>2</m:t>
                              </m:r>
                            </m:sup>
                          </m:sSup>
                        </m:e>
                      </m:nary>
                      <m:r>
                        <a:rPr lang="de-DE" i="1">
                          <a:solidFill>
                            <a:srgbClr val="836967"/>
                          </a:solidFill>
                          <a:latin typeface="Cambria Math" panose="02040503050406030204" pitchFamily="18" charset="0"/>
                        </a:rPr>
                        <m:t>=</m:t>
                      </m:r>
                      <m:nary>
                        <m:naryPr>
                          <m:chr m:val="∑"/>
                          <m:limLoc m:val="undOvr"/>
                          <m:grow m:val="on"/>
                          <m:ctrlPr>
                            <a:rPr lang="de-DE" i="1">
                              <a:solidFill>
                                <a:srgbClr val="836967"/>
                              </a:solidFill>
                              <a:latin typeface="Cambria Math" panose="02040503050406030204" pitchFamily="18" charset="0"/>
                            </a:rPr>
                          </m:ctrlPr>
                        </m:naryPr>
                        <m:sub>
                          <m:r>
                            <a:rPr lang="de-DE" i="1">
                              <a:solidFill>
                                <a:srgbClr val="836967"/>
                              </a:solidFill>
                              <a:latin typeface="Cambria Math" panose="02040503050406030204" pitchFamily="18" charset="0"/>
                            </a:rPr>
                            <m:t>𝑖</m:t>
                          </m:r>
                          <m:r>
                            <a:rPr lang="de-DE" i="1">
                              <a:solidFill>
                                <a:srgbClr val="836967"/>
                              </a:solidFill>
                              <a:latin typeface="Cambria Math" panose="02040503050406030204" pitchFamily="18" charset="0"/>
                            </a:rPr>
                            <m:t>=1</m:t>
                          </m:r>
                        </m:sub>
                        <m:sup>
                          <m:r>
                            <a:rPr lang="de-DE" i="1">
                              <a:solidFill>
                                <a:srgbClr val="836967"/>
                              </a:solidFill>
                              <a:latin typeface="Cambria Math" panose="02040503050406030204" pitchFamily="18" charset="0"/>
                            </a:rPr>
                            <m:t>𝑛</m:t>
                          </m:r>
                        </m:sup>
                        <m:e>
                          <m:sSup>
                            <m:sSupPr>
                              <m:ctrlPr>
                                <a:rPr lang="de-DE" i="1">
                                  <a:solidFill>
                                    <a:srgbClr val="836967"/>
                                  </a:solidFill>
                                  <a:latin typeface="Cambria Math" panose="02040503050406030204" pitchFamily="18" charset="0"/>
                                </a:rPr>
                              </m:ctrlPr>
                            </m:sSupPr>
                            <m:e>
                              <m:sSub>
                                <m:sSubPr>
                                  <m:ctrlPr>
                                    <a:rPr lang="de-DE" i="1">
                                      <a:solidFill>
                                        <a:srgbClr val="836967"/>
                                      </a:solidFill>
                                      <a:latin typeface="Cambria Math" panose="02040503050406030204" pitchFamily="18" charset="0"/>
                                    </a:rPr>
                                  </m:ctrlPr>
                                </m:sSubPr>
                                <m:e>
                                  <m:sSub>
                                    <m:sSubPr>
                                      <m:ctrlPr>
                                        <a:rPr lang="de-DE" i="1">
                                          <a:solidFill>
                                            <a:srgbClr val="836967"/>
                                          </a:solidFill>
                                          <a:latin typeface="Cambria Math" panose="02040503050406030204" pitchFamily="18" charset="0"/>
                                        </a:rPr>
                                      </m:ctrlPr>
                                    </m:sSubPr>
                                    <m:e>
                                      <m:r>
                                        <a:rPr lang="de-DE" i="1">
                                          <a:solidFill>
                                            <a:srgbClr val="836967"/>
                                          </a:solidFill>
                                          <a:latin typeface="Cambria Math" panose="02040503050406030204" pitchFamily="18" charset="0"/>
                                        </a:rPr>
                                        <m:t>(</m:t>
                                      </m:r>
                                      <m:r>
                                        <a:rPr lang="de-DE" i="1">
                                          <a:latin typeface="Cambria Math" panose="02040503050406030204" pitchFamily="18" charset="0"/>
                                        </a:rPr>
                                        <m:t>𝑦</m:t>
                                      </m:r>
                                    </m:e>
                                    <m:sub>
                                      <m:r>
                                        <a:rPr lang="de-DE" i="1">
                                          <a:latin typeface="Cambria Math" panose="02040503050406030204" pitchFamily="18" charset="0"/>
                                        </a:rPr>
                                        <m:t>𝑖</m:t>
                                      </m:r>
                                    </m:sub>
                                  </m:sSub>
                                  <m:r>
                                    <a:rPr lang="de-DE" i="1">
                                      <a:latin typeface="Cambria Math" panose="02040503050406030204" pitchFamily="18" charset="0"/>
                                    </a:rPr>
                                    <m:t>−</m:t>
                                  </m:r>
                                  <m:acc>
                                    <m:accPr>
                                      <m:chr m:val="̂"/>
                                      <m:ctrlPr>
                                        <a:rPr lang="de-DE" i="1">
                                          <a:latin typeface="Cambria Math" panose="02040503050406030204" pitchFamily="18" charset="0"/>
                                        </a:rPr>
                                      </m:ctrlPr>
                                    </m:accPr>
                                    <m:e>
                                      <m:r>
                                        <a:rPr lang="de-DE" i="1">
                                          <a:latin typeface="Cambria Math" panose="02040503050406030204" pitchFamily="18" charset="0"/>
                                        </a:rPr>
                                        <m:t>𝑦</m:t>
                                      </m:r>
                                    </m:e>
                                  </m:acc>
                                </m:e>
                                <m:sub>
                                  <m:r>
                                    <a:rPr lang="de-DE" i="1">
                                      <a:latin typeface="Cambria Math" panose="02040503050406030204" pitchFamily="18" charset="0"/>
                                    </a:rPr>
                                    <m:t>𝑖</m:t>
                                  </m:r>
                                </m:sub>
                              </m:sSub>
                              <m:r>
                                <a:rPr lang="de-DE" i="1">
                                  <a:latin typeface="Cambria Math" panose="02040503050406030204" pitchFamily="18" charset="0"/>
                                </a:rPr>
                                <m:t>)</m:t>
                              </m:r>
                            </m:e>
                            <m:sup>
                              <m:r>
                                <a:rPr lang="de-DE" i="1">
                                  <a:latin typeface="Cambria Math" panose="02040503050406030204" pitchFamily="18" charset="0"/>
                                </a:rPr>
                                <m:t>2</m:t>
                              </m:r>
                            </m:sup>
                          </m:sSup>
                        </m:e>
                      </m:nary>
                      <m:r>
                        <a:rPr lang="de-DE">
                          <a:latin typeface="Cambria Math" panose="02040503050406030204" pitchFamily="18" charset="0"/>
                        </a:rPr>
                        <m:t>+</m:t>
                      </m:r>
                      <m:nary>
                        <m:naryPr>
                          <m:chr m:val="∑"/>
                          <m:limLoc m:val="undOvr"/>
                          <m:grow m:val="on"/>
                          <m:ctrlPr>
                            <a:rPr lang="de-DE" i="1">
                              <a:solidFill>
                                <a:srgbClr val="836967"/>
                              </a:solidFill>
                              <a:latin typeface="Cambria Math" panose="02040503050406030204" pitchFamily="18" charset="0"/>
                            </a:rPr>
                          </m:ctrlPr>
                        </m:naryPr>
                        <m:sub>
                          <m:r>
                            <a:rPr lang="de-DE" i="1">
                              <a:solidFill>
                                <a:srgbClr val="836967"/>
                              </a:solidFill>
                              <a:latin typeface="Cambria Math" panose="02040503050406030204" pitchFamily="18" charset="0"/>
                            </a:rPr>
                            <m:t>𝑖</m:t>
                          </m:r>
                          <m:r>
                            <a:rPr lang="de-DE" i="1">
                              <a:solidFill>
                                <a:srgbClr val="836967"/>
                              </a:solidFill>
                              <a:latin typeface="Cambria Math" panose="02040503050406030204" pitchFamily="18" charset="0"/>
                            </a:rPr>
                            <m:t>=1</m:t>
                          </m:r>
                        </m:sub>
                        <m:sup>
                          <m:r>
                            <a:rPr lang="de-DE" i="1">
                              <a:solidFill>
                                <a:srgbClr val="836967"/>
                              </a:solidFill>
                              <a:latin typeface="Cambria Math" panose="02040503050406030204" pitchFamily="18" charset="0"/>
                            </a:rPr>
                            <m:t>𝑛</m:t>
                          </m:r>
                        </m:sup>
                        <m:e>
                          <m:sSup>
                            <m:sSupPr>
                              <m:ctrlPr>
                                <a:rPr lang="de-DE" i="1">
                                  <a:solidFill>
                                    <a:srgbClr val="836967"/>
                                  </a:solidFill>
                                  <a:latin typeface="Cambria Math" panose="02040503050406030204" pitchFamily="18" charset="0"/>
                                </a:rPr>
                              </m:ctrlPr>
                            </m:sSupPr>
                            <m:e>
                              <m:sSub>
                                <m:sSubPr>
                                  <m:ctrlPr>
                                    <a:rPr lang="de-DE" i="1">
                                      <a:solidFill>
                                        <a:srgbClr val="836967"/>
                                      </a:solidFill>
                                      <a:latin typeface="Cambria Math" panose="02040503050406030204" pitchFamily="18" charset="0"/>
                                    </a:rPr>
                                  </m:ctrlPr>
                                </m:sSubPr>
                                <m:e>
                                  <m:r>
                                    <a:rPr lang="de-DE" i="1">
                                      <a:solidFill>
                                        <a:srgbClr val="836967"/>
                                      </a:solidFill>
                                      <a:latin typeface="Cambria Math" panose="02040503050406030204" pitchFamily="18" charset="0"/>
                                    </a:rPr>
                                    <m:t>(</m:t>
                                  </m:r>
                                  <m:acc>
                                    <m:accPr>
                                      <m:chr m:val="̂"/>
                                      <m:ctrlPr>
                                        <a:rPr lang="de-DE" i="1">
                                          <a:solidFill>
                                            <a:srgbClr val="836967"/>
                                          </a:solidFill>
                                          <a:latin typeface="Cambria Math" panose="02040503050406030204" pitchFamily="18" charset="0"/>
                                        </a:rPr>
                                      </m:ctrlPr>
                                    </m:accPr>
                                    <m:e>
                                      <m:r>
                                        <a:rPr lang="de-DE" i="1">
                                          <a:solidFill>
                                            <a:srgbClr val="836967"/>
                                          </a:solidFill>
                                          <a:latin typeface="Cambria Math" panose="02040503050406030204" pitchFamily="18" charset="0"/>
                                        </a:rPr>
                                        <m:t>𝑦</m:t>
                                      </m:r>
                                    </m:e>
                                  </m:acc>
                                </m:e>
                                <m:sub>
                                  <m:r>
                                    <a:rPr lang="de-DE" i="1">
                                      <a:solidFill>
                                        <a:srgbClr val="836967"/>
                                      </a:solidFill>
                                      <a:latin typeface="Cambria Math" panose="02040503050406030204" pitchFamily="18" charset="0"/>
                                    </a:rPr>
                                    <m:t>𝑖</m:t>
                                  </m:r>
                                </m:sub>
                              </m:sSub>
                              <m:r>
                                <a:rPr lang="de-DE" i="1">
                                  <a:solidFill>
                                    <a:srgbClr val="836967"/>
                                  </a:solidFill>
                                  <a:latin typeface="Cambria Math" panose="02040503050406030204" pitchFamily="18" charset="0"/>
                                </a:rPr>
                                <m:t>−</m:t>
                              </m:r>
                              <m:acc>
                                <m:accPr>
                                  <m:chr m:val="̅"/>
                                  <m:ctrlPr>
                                    <a:rPr lang="de-DE" i="1">
                                      <a:solidFill>
                                        <a:srgbClr val="836967"/>
                                      </a:solidFill>
                                      <a:latin typeface="Cambria Math" panose="02040503050406030204" pitchFamily="18" charset="0"/>
                                    </a:rPr>
                                  </m:ctrlPr>
                                </m:accPr>
                                <m:e>
                                  <m:r>
                                    <a:rPr lang="de-DE" i="1">
                                      <a:solidFill>
                                        <a:srgbClr val="836967"/>
                                      </a:solidFill>
                                      <a:latin typeface="Cambria Math" panose="02040503050406030204" pitchFamily="18" charset="0"/>
                                    </a:rPr>
                                    <m:t>𝑦</m:t>
                                  </m:r>
                                </m:e>
                              </m:acc>
                              <m:r>
                                <a:rPr lang="de-DE" i="1">
                                  <a:latin typeface="Cambria Math" panose="02040503050406030204" pitchFamily="18" charset="0"/>
                                </a:rPr>
                                <m:t>)</m:t>
                              </m:r>
                            </m:e>
                            <m:sup>
                              <m:r>
                                <a:rPr lang="de-DE" i="1">
                                  <a:latin typeface="Cambria Math" panose="02040503050406030204" pitchFamily="18" charset="0"/>
                                </a:rPr>
                                <m:t>2</m:t>
                              </m:r>
                            </m:sup>
                          </m:sSup>
                        </m:e>
                      </m:nary>
                    </m:oMath>
                  </m:oMathPara>
                </a14:m>
                <a:endParaRPr lang="de-DE" dirty="0"/>
              </a:p>
            </p:txBody>
          </p:sp>
        </mc:Choice>
        <mc:Fallback xmlns="">
          <p:sp>
            <p:nvSpPr>
              <p:cNvPr id="25" name="Textfeld 24">
                <a:extLst>
                  <a:ext uri="{FF2B5EF4-FFF2-40B4-BE49-F238E27FC236}">
                    <a16:creationId xmlns:a16="http://schemas.microsoft.com/office/drawing/2014/main" id="{85D4DF3B-4A58-DA06-ACC6-0967B9692AA4}"/>
                  </a:ext>
                </a:extLst>
              </p:cNvPr>
              <p:cNvSpPr txBox="1">
                <a:spLocks noRot="1" noChangeAspect="1" noMove="1" noResize="1" noEditPoints="1" noAdjustHandles="1" noChangeArrowheads="1" noChangeShapeType="1" noTextEdit="1"/>
              </p:cNvSpPr>
              <p:nvPr/>
            </p:nvSpPr>
            <p:spPr>
              <a:xfrm>
                <a:off x="5091486" y="2148681"/>
                <a:ext cx="4771351" cy="848566"/>
              </a:xfrm>
              <a:prstGeom prst="rect">
                <a:avLst/>
              </a:prstGeom>
              <a:blipFill>
                <a:blip r:embed="rId9"/>
                <a:stretch>
                  <a:fillRect/>
                </a:stretch>
              </a:blipFill>
            </p:spPr>
            <p:txBody>
              <a:bodyPr/>
              <a:lstStyle/>
              <a:p>
                <a:r>
                  <a:rPr lang="de-DE">
                    <a:noFill/>
                  </a:rPr>
                  <a:t> </a:t>
                </a:r>
              </a:p>
            </p:txBody>
          </p:sp>
        </mc:Fallback>
      </mc:AlternateContent>
      <p:sp>
        <p:nvSpPr>
          <p:cNvPr id="27" name="Textfeld 26">
            <a:extLst>
              <a:ext uri="{FF2B5EF4-FFF2-40B4-BE49-F238E27FC236}">
                <a16:creationId xmlns:a16="http://schemas.microsoft.com/office/drawing/2014/main" id="{51BF822C-B2B3-46A5-0565-2458AC866218}"/>
              </a:ext>
            </a:extLst>
          </p:cNvPr>
          <p:cNvSpPr txBox="1"/>
          <p:nvPr/>
        </p:nvSpPr>
        <p:spPr>
          <a:xfrm>
            <a:off x="8207828" y="3246941"/>
            <a:ext cx="2300620" cy="300082"/>
          </a:xfrm>
          <a:prstGeom prst="rect">
            <a:avLst/>
          </a:prstGeom>
          <a:noFill/>
        </p:spPr>
        <p:txBody>
          <a:bodyPr wrap="square">
            <a:spAutoFit/>
          </a:bodyPr>
          <a:lstStyle/>
          <a:p>
            <a:r>
              <a:rPr lang="de-DE" sz="1350" dirty="0"/>
              <a:t> </a:t>
            </a:r>
            <a:r>
              <a:rPr lang="de-DE" sz="1350" dirty="0" err="1"/>
              <a:t>explained</a:t>
            </a:r>
            <a:r>
              <a:rPr lang="de-DE" sz="1350" dirty="0"/>
              <a:t> </a:t>
            </a:r>
            <a:r>
              <a:rPr lang="de-DE" sz="1350" dirty="0" err="1"/>
              <a:t>squared</a:t>
            </a:r>
            <a:r>
              <a:rPr lang="de-DE" sz="1350" dirty="0"/>
              <a:t> </a:t>
            </a:r>
            <a:r>
              <a:rPr lang="de-DE" sz="1350" dirty="0" err="1"/>
              <a:t>difference</a:t>
            </a:r>
            <a:endParaRPr lang="de-DE" sz="1350" dirty="0"/>
          </a:p>
        </p:txBody>
      </p:sp>
      <p:sp>
        <p:nvSpPr>
          <p:cNvPr id="29" name="Textfeld 28">
            <a:extLst>
              <a:ext uri="{FF2B5EF4-FFF2-40B4-BE49-F238E27FC236}">
                <a16:creationId xmlns:a16="http://schemas.microsoft.com/office/drawing/2014/main" id="{ECF993E5-1EDB-EC91-E227-D0F8F18397C9}"/>
              </a:ext>
            </a:extLst>
          </p:cNvPr>
          <p:cNvSpPr txBox="1"/>
          <p:nvPr/>
        </p:nvSpPr>
        <p:spPr>
          <a:xfrm>
            <a:off x="6582942" y="3591340"/>
            <a:ext cx="2546632" cy="300082"/>
          </a:xfrm>
          <a:prstGeom prst="rect">
            <a:avLst/>
          </a:prstGeom>
          <a:noFill/>
        </p:spPr>
        <p:txBody>
          <a:bodyPr wrap="square">
            <a:spAutoFit/>
          </a:bodyPr>
          <a:lstStyle/>
          <a:p>
            <a:r>
              <a:rPr lang="de-DE" sz="1350" dirty="0"/>
              <a:t>not </a:t>
            </a:r>
            <a:r>
              <a:rPr lang="de-DE" sz="1350" dirty="0" err="1"/>
              <a:t>explained</a:t>
            </a:r>
            <a:r>
              <a:rPr lang="de-DE" sz="1350" dirty="0"/>
              <a:t> </a:t>
            </a:r>
            <a:r>
              <a:rPr lang="de-DE" sz="1350" dirty="0" err="1"/>
              <a:t>squared</a:t>
            </a:r>
            <a:r>
              <a:rPr lang="de-DE" sz="1350" dirty="0"/>
              <a:t> </a:t>
            </a:r>
            <a:r>
              <a:rPr lang="de-DE" sz="1350" dirty="0" err="1"/>
              <a:t>difference</a:t>
            </a:r>
            <a:endParaRPr lang="de-DE" sz="1350" dirty="0"/>
          </a:p>
        </p:txBody>
      </p:sp>
      <p:sp>
        <p:nvSpPr>
          <p:cNvPr id="30" name="Textfeld 29">
            <a:extLst>
              <a:ext uri="{FF2B5EF4-FFF2-40B4-BE49-F238E27FC236}">
                <a16:creationId xmlns:a16="http://schemas.microsoft.com/office/drawing/2014/main" id="{647B2A57-262C-56E5-B4E6-9A007C6F89B5}"/>
              </a:ext>
            </a:extLst>
          </p:cNvPr>
          <p:cNvSpPr txBox="1"/>
          <p:nvPr/>
        </p:nvSpPr>
        <p:spPr>
          <a:xfrm>
            <a:off x="4982860" y="3314341"/>
            <a:ext cx="1849880" cy="300082"/>
          </a:xfrm>
          <a:prstGeom prst="rect">
            <a:avLst/>
          </a:prstGeom>
          <a:noFill/>
        </p:spPr>
        <p:txBody>
          <a:bodyPr wrap="square">
            <a:spAutoFit/>
          </a:bodyPr>
          <a:lstStyle/>
          <a:p>
            <a:r>
              <a:rPr lang="de-DE" sz="1350" dirty="0"/>
              <a:t>total </a:t>
            </a:r>
            <a:r>
              <a:rPr lang="de-DE" sz="1350" dirty="0" err="1"/>
              <a:t>squared</a:t>
            </a:r>
            <a:r>
              <a:rPr lang="de-DE" sz="1350" dirty="0"/>
              <a:t> </a:t>
            </a:r>
            <a:r>
              <a:rPr lang="de-DE" sz="1350" dirty="0" err="1"/>
              <a:t>difference</a:t>
            </a:r>
            <a:endParaRPr lang="de-DE" sz="1350" dirty="0"/>
          </a:p>
        </p:txBody>
      </p:sp>
      <p:cxnSp>
        <p:nvCxnSpPr>
          <p:cNvPr id="32" name="Gerade Verbindung mit Pfeil 31">
            <a:extLst>
              <a:ext uri="{FF2B5EF4-FFF2-40B4-BE49-F238E27FC236}">
                <a16:creationId xmlns:a16="http://schemas.microsoft.com/office/drawing/2014/main" id="{50889F2C-D103-F101-D15E-6A5FDBD345EF}"/>
              </a:ext>
            </a:extLst>
          </p:cNvPr>
          <p:cNvCxnSpPr>
            <a:cxnSpLocks/>
            <a:stCxn id="30" idx="0"/>
          </p:cNvCxnSpPr>
          <p:nvPr/>
        </p:nvCxnSpPr>
        <p:spPr>
          <a:xfrm flipV="1">
            <a:off x="5907800" y="2929753"/>
            <a:ext cx="241798" cy="3845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3" name="Gerade Verbindung mit Pfeil 32">
            <a:extLst>
              <a:ext uri="{FF2B5EF4-FFF2-40B4-BE49-F238E27FC236}">
                <a16:creationId xmlns:a16="http://schemas.microsoft.com/office/drawing/2014/main" id="{5F8168EB-E408-5BC9-5271-9FE15376CA63}"/>
              </a:ext>
            </a:extLst>
          </p:cNvPr>
          <p:cNvCxnSpPr>
            <a:cxnSpLocks/>
          </p:cNvCxnSpPr>
          <p:nvPr/>
        </p:nvCxnSpPr>
        <p:spPr>
          <a:xfrm flipV="1">
            <a:off x="7582537" y="2928914"/>
            <a:ext cx="0" cy="5605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5" name="Gerade Verbindung mit Pfeil 34">
            <a:extLst>
              <a:ext uri="{FF2B5EF4-FFF2-40B4-BE49-F238E27FC236}">
                <a16:creationId xmlns:a16="http://schemas.microsoft.com/office/drawing/2014/main" id="{91FC4725-3BA1-CC5B-4152-47E8C07F7E6C}"/>
              </a:ext>
            </a:extLst>
          </p:cNvPr>
          <p:cNvCxnSpPr>
            <a:cxnSpLocks/>
            <a:stCxn id="27" idx="0"/>
          </p:cNvCxnSpPr>
          <p:nvPr/>
        </p:nvCxnSpPr>
        <p:spPr>
          <a:xfrm flipH="1" flipV="1">
            <a:off x="8957626" y="2852677"/>
            <a:ext cx="400512" cy="3942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 name="Textfeld 1">
            <a:extLst>
              <a:ext uri="{FF2B5EF4-FFF2-40B4-BE49-F238E27FC236}">
                <a16:creationId xmlns:a16="http://schemas.microsoft.com/office/drawing/2014/main" id="{0D15F2E6-2EB4-4451-E8BB-0EF981392393}"/>
              </a:ext>
            </a:extLst>
          </p:cNvPr>
          <p:cNvSpPr txBox="1"/>
          <p:nvPr/>
        </p:nvSpPr>
        <p:spPr>
          <a:xfrm>
            <a:off x="1667508" y="-27384"/>
            <a:ext cx="8856984" cy="648072"/>
          </a:xfrm>
          <a:prstGeom prst="rect">
            <a:avLst/>
          </a:prstGeom>
          <a:noFill/>
        </p:spPr>
        <p:txBody>
          <a:bodyPr wrap="square" rtlCol="0">
            <a:noAutofit/>
          </a:bodyPr>
          <a:lstStyle/>
          <a:p>
            <a:pPr algn="ctr"/>
            <a:r>
              <a:rPr lang="de-DE" sz="3200"/>
              <a:t>Coefficiant of determination </a:t>
            </a:r>
            <a:r>
              <a:rPr lang="de-DE" sz="3200" dirty="0"/>
              <a:t>R</a:t>
            </a:r>
            <a:r>
              <a:rPr lang="de-DE" sz="3200" baseline="30000" dirty="0"/>
              <a:t>2</a:t>
            </a:r>
          </a:p>
        </p:txBody>
      </p:sp>
      <p:sp>
        <p:nvSpPr>
          <p:cNvPr id="3" name="Rechteck 2">
            <a:extLst>
              <a:ext uri="{FF2B5EF4-FFF2-40B4-BE49-F238E27FC236}">
                <a16:creationId xmlns:a16="http://schemas.microsoft.com/office/drawing/2014/main" id="{35824C75-A743-9C15-888B-B603A9D4864B}"/>
              </a:ext>
            </a:extLst>
          </p:cNvPr>
          <p:cNvSpPr/>
          <p:nvPr/>
        </p:nvSpPr>
        <p:spPr>
          <a:xfrm>
            <a:off x="867944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r>
              <a:rPr lang="de-DE" dirty="0"/>
              <a:t>c</a:t>
            </a:r>
          </a:p>
        </p:txBody>
      </p:sp>
      <p:pic>
        <p:nvPicPr>
          <p:cNvPr id="31" name="Grafik 30">
            <a:extLst>
              <a:ext uri="{FF2B5EF4-FFF2-40B4-BE49-F238E27FC236}">
                <a16:creationId xmlns:a16="http://schemas.microsoft.com/office/drawing/2014/main" id="{97A882F9-E3A9-17BB-DE50-56EC9DCB649A}"/>
              </a:ext>
            </a:extLst>
          </p:cNvPr>
          <p:cNvPicPr>
            <a:picLocks noChangeAspect="1"/>
          </p:cNvPicPr>
          <p:nvPr/>
        </p:nvPicPr>
        <p:blipFill>
          <a:blip r:embed="rId10"/>
          <a:stretch>
            <a:fillRect/>
          </a:stretch>
        </p:blipFill>
        <p:spPr>
          <a:xfrm>
            <a:off x="3743826" y="5399915"/>
            <a:ext cx="2076557" cy="781090"/>
          </a:xfrm>
          <a:prstGeom prst="rect">
            <a:avLst/>
          </a:prstGeom>
        </p:spPr>
      </p:pic>
    </p:spTree>
    <p:extLst>
      <p:ext uri="{BB962C8B-B14F-4D97-AF65-F5344CB8AC3E}">
        <p14:creationId xmlns:p14="http://schemas.microsoft.com/office/powerpoint/2010/main" val="408885554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1631504" y="5157192"/>
            <a:ext cx="8856984" cy="648072"/>
          </a:xfrm>
          <a:prstGeom prst="rect">
            <a:avLst/>
          </a:prstGeom>
          <a:noFill/>
        </p:spPr>
        <p:txBody>
          <a:bodyPr wrap="square" rtlCol="0">
            <a:noAutofit/>
          </a:bodyPr>
          <a:lstStyle/>
          <a:p>
            <a:endParaRPr lang="de-DE" sz="2400" dirty="0"/>
          </a:p>
        </p:txBody>
      </p:sp>
      <p:sp>
        <p:nvSpPr>
          <p:cNvPr id="3" name="Foliennummernplatzhalter 2"/>
          <p:cNvSpPr>
            <a:spLocks noGrp="1"/>
          </p:cNvSpPr>
          <p:nvPr>
            <p:ph type="sldNum" sz="quarter" idx="12"/>
          </p:nvPr>
        </p:nvSpPr>
        <p:spPr/>
        <p:txBody>
          <a:bodyPr/>
          <a:lstStyle/>
          <a:p>
            <a:fld id="{386CAE9C-98EE-4793-B6DD-11C28406210D}" type="slidenum">
              <a:rPr lang="de-DE" smtClean="0"/>
              <a:t>46</a:t>
            </a:fld>
            <a:endParaRPr lang="de-DE" dirty="0"/>
          </a:p>
        </p:txBody>
      </p:sp>
      <p:sp>
        <p:nvSpPr>
          <p:cNvPr id="4" name="Textfeld 3"/>
          <p:cNvSpPr txBox="1"/>
          <p:nvPr/>
        </p:nvSpPr>
        <p:spPr>
          <a:xfrm>
            <a:off x="1703512" y="116632"/>
            <a:ext cx="8856984" cy="648072"/>
          </a:xfrm>
          <a:prstGeom prst="rect">
            <a:avLst/>
          </a:prstGeom>
          <a:noFill/>
        </p:spPr>
        <p:txBody>
          <a:bodyPr wrap="square" rtlCol="0">
            <a:noAutofit/>
          </a:bodyPr>
          <a:lstStyle/>
          <a:p>
            <a:pPr algn="ctr"/>
            <a:r>
              <a:rPr lang="de-DE" sz="3200"/>
              <a:t>Coefficiant of determination </a:t>
            </a:r>
            <a:r>
              <a:rPr lang="de-DE" sz="3200" dirty="0"/>
              <a:t>R</a:t>
            </a:r>
            <a:r>
              <a:rPr lang="de-DE" sz="3200" baseline="30000" dirty="0"/>
              <a:t>2</a:t>
            </a:r>
          </a:p>
        </p:txBody>
      </p:sp>
      <mc:AlternateContent xmlns:mc="http://schemas.openxmlformats.org/markup-compatibility/2006" xmlns:a14="http://schemas.microsoft.com/office/drawing/2010/main">
        <mc:Choice Requires="a14">
          <p:graphicFrame>
            <p:nvGraphicFramePr>
              <p:cNvPr id="5" name="Tabelle 4"/>
              <p:cNvGraphicFramePr>
                <a:graphicFrameLocks noGrp="1"/>
              </p:cNvGraphicFramePr>
              <p:nvPr/>
            </p:nvGraphicFramePr>
            <p:xfrm>
              <a:off x="3048000" y="1397000"/>
              <a:ext cx="6096000" cy="2966720"/>
            </p:xfrm>
            <a:graphic>
              <a:graphicData uri="http://schemas.openxmlformats.org/drawingml/2006/table">
                <a:tbl>
                  <a:tblPr firstRow="1" bandRow="1">
                    <a:tableStyleId>{5940675A-B579-460E-94D1-54222C63F5DA}</a:tableStyleId>
                  </a:tblPr>
                  <a:tblGrid>
                    <a:gridCol w="1016000">
                      <a:extLst>
                        <a:ext uri="{9D8B030D-6E8A-4147-A177-3AD203B41FA5}">
                          <a16:colId xmlns:a16="http://schemas.microsoft.com/office/drawing/2014/main" val="20000"/>
                        </a:ext>
                      </a:extLst>
                    </a:gridCol>
                    <a:gridCol w="1016000">
                      <a:extLst>
                        <a:ext uri="{9D8B030D-6E8A-4147-A177-3AD203B41FA5}">
                          <a16:colId xmlns:a16="http://schemas.microsoft.com/office/drawing/2014/main" val="20001"/>
                        </a:ext>
                      </a:extLst>
                    </a:gridCol>
                    <a:gridCol w="1016000">
                      <a:extLst>
                        <a:ext uri="{9D8B030D-6E8A-4147-A177-3AD203B41FA5}">
                          <a16:colId xmlns:a16="http://schemas.microsoft.com/office/drawing/2014/main" val="20002"/>
                        </a:ext>
                      </a:extLst>
                    </a:gridCol>
                    <a:gridCol w="1016000">
                      <a:extLst>
                        <a:ext uri="{9D8B030D-6E8A-4147-A177-3AD203B41FA5}">
                          <a16:colId xmlns:a16="http://schemas.microsoft.com/office/drawing/2014/main" val="20003"/>
                        </a:ext>
                      </a:extLst>
                    </a:gridCol>
                    <a:gridCol w="1016000">
                      <a:extLst>
                        <a:ext uri="{9D8B030D-6E8A-4147-A177-3AD203B41FA5}">
                          <a16:colId xmlns:a16="http://schemas.microsoft.com/office/drawing/2014/main" val="20004"/>
                        </a:ext>
                      </a:extLst>
                    </a:gridCol>
                    <a:gridCol w="1016000">
                      <a:extLst>
                        <a:ext uri="{9D8B030D-6E8A-4147-A177-3AD203B41FA5}">
                          <a16:colId xmlns:a16="http://schemas.microsoft.com/office/drawing/2014/main" val="20005"/>
                        </a:ext>
                      </a:extLst>
                    </a:gridCol>
                  </a:tblGrid>
                  <a:tr h="370840">
                    <a:tc>
                      <a:txBody>
                        <a:bodyPr/>
                        <a:lstStyle/>
                        <a:p>
                          <a:pPr algn="ctr"/>
                          <a:r>
                            <a:rPr lang="de-DE" sz="1800" dirty="0"/>
                            <a:t>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800" dirty="0"/>
                            <a:t>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800" dirty="0"/>
                            <a: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
                                <m:acc>
                                  <m:accPr>
                                    <m:chr m:val="̂"/>
                                    <m:ctrlPr>
                                      <a:rPr lang="de-DE" sz="1800" b="0" i="1" smtClean="0">
                                        <a:latin typeface="Cambria Math"/>
                                      </a:rPr>
                                    </m:ctrlPr>
                                  </m:accPr>
                                  <m:e>
                                    <m:r>
                                      <a:rPr lang="de-DE" sz="1800" b="0" i="1" smtClean="0">
                                        <a:latin typeface="Cambria Math"/>
                                      </a:rPr>
                                      <m:t>𝑦</m:t>
                                    </m:r>
                                  </m:e>
                                </m:acc>
                              </m:oMath>
                            </m:oMathPara>
                          </a14:m>
                          <a:endParaRPr lang="de-DE"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800" dirty="0"/>
                            <a:t>(</a:t>
                          </a:r>
                          <a14:m>
                            <m:oMath xmlns:m="http://schemas.openxmlformats.org/officeDocument/2006/math">
                              <m:acc>
                                <m:accPr>
                                  <m:chr m:val="̂"/>
                                  <m:ctrlPr>
                                    <a:rPr lang="de-DE" sz="1800" b="0" i="1" smtClean="0">
                                      <a:latin typeface="Cambria Math"/>
                                    </a:rPr>
                                  </m:ctrlPr>
                                </m:accPr>
                                <m:e>
                                  <m:r>
                                    <a:rPr lang="de-DE" sz="1800" b="0" i="1" smtClean="0">
                                      <a:latin typeface="Cambria Math"/>
                                    </a:rPr>
                                    <m:t>𝑦</m:t>
                                  </m:r>
                                </m:e>
                              </m:acc>
                            </m:oMath>
                          </a14:m>
                          <a:r>
                            <a:rPr lang="de-DE" sz="1800" dirty="0"/>
                            <a:t>-</a:t>
                          </a:r>
                          <a14:m>
                            <m:oMath xmlns:m="http://schemas.openxmlformats.org/officeDocument/2006/math">
                              <m:acc>
                                <m:accPr>
                                  <m:chr m:val="̅"/>
                                  <m:ctrlPr>
                                    <a:rPr lang="de-DE" sz="1800" b="0" i="1" smtClean="0">
                                      <a:latin typeface="Cambria Math"/>
                                    </a:rPr>
                                  </m:ctrlPr>
                                </m:accPr>
                                <m:e>
                                  <m:r>
                                    <a:rPr lang="de-DE" sz="1800" b="0" i="1" smtClean="0">
                                      <a:latin typeface="Cambria Math"/>
                                    </a:rPr>
                                    <m:t>𝑦</m:t>
                                  </m:r>
                                </m:e>
                              </m:acc>
                              <m:r>
                                <a:rPr lang="de-DE" sz="1800" b="0" i="1" smtClean="0">
                                  <a:latin typeface="Cambria Math"/>
                                </a:rPr>
                                <m:t>)</m:t>
                              </m:r>
                              <m:r>
                                <a:rPr lang="de-DE" sz="1800" b="0" i="1" baseline="30000" smtClean="0">
                                  <a:latin typeface="Cambria Math"/>
                                </a:rPr>
                                <m:t>2</m:t>
                              </m:r>
                            </m:oMath>
                          </a14:m>
                          <a:endParaRPr lang="de-DE" sz="1800" baseline="30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800" dirty="0"/>
                            <a:t>(y-</a:t>
                          </a:r>
                          <a14:m>
                            <m:oMath xmlns:m="http://schemas.openxmlformats.org/officeDocument/2006/math">
                              <m:acc>
                                <m:accPr>
                                  <m:chr m:val="̅"/>
                                  <m:ctrlPr>
                                    <a:rPr lang="de-DE" sz="1800" b="0" i="1" smtClean="0">
                                      <a:latin typeface="Cambria Math"/>
                                    </a:rPr>
                                  </m:ctrlPr>
                                </m:accPr>
                                <m:e>
                                  <m:r>
                                    <a:rPr lang="de-DE" sz="1800" b="0" i="1" smtClean="0">
                                      <a:latin typeface="Cambria Math"/>
                                    </a:rPr>
                                    <m:t>𝑦</m:t>
                                  </m:r>
                                </m:e>
                              </m:acc>
                              <m:r>
                                <a:rPr lang="de-DE" sz="1800" b="0" i="1" smtClean="0">
                                  <a:latin typeface="Cambria Math"/>
                                </a:rPr>
                                <m:t>)</m:t>
                              </m:r>
                              <m:r>
                                <a:rPr lang="de-DE" sz="1800" b="0" i="1" baseline="30000" smtClean="0">
                                  <a:latin typeface="Cambria Math"/>
                                </a:rPr>
                                <m:t>2</m:t>
                              </m:r>
                            </m:oMath>
                          </a14:m>
                          <a:endParaRPr lang="de-DE"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70840">
                    <a:tc>
                      <a:txBody>
                        <a:bodyPr/>
                        <a:lstStyle/>
                        <a:p>
                          <a:pPr algn="ctr" fontAlgn="b"/>
                          <a:r>
                            <a:rPr lang="de-DE" sz="1800" b="0" i="0" u="none" strike="noStrike" dirty="0">
                              <a:solidFill>
                                <a:srgbClr val="000000"/>
                              </a:solidFill>
                              <a:effectLst/>
                              <a:latin typeface="Calibri"/>
                            </a:rPr>
                            <a:t>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de-DE" sz="1800" b="0" i="0" u="none" strike="noStrike" dirty="0">
                              <a:solidFill>
                                <a:srgbClr val="000000"/>
                              </a:solidFill>
                              <a:effectLst/>
                              <a:latin typeface="Calibri"/>
                            </a:rPr>
                            <a:t>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de-DE" sz="1800" b="0" i="0" u="none" strike="noStrike" dirty="0">
                              <a:solidFill>
                                <a:srgbClr val="000000"/>
                              </a:solidFill>
                              <a:effectLst/>
                              <a:latin typeface="Calibri"/>
                            </a:rPr>
                            <a:t>24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70840">
                    <a:tc>
                      <a:txBody>
                        <a:bodyPr/>
                        <a:lstStyle/>
                        <a:p>
                          <a:pPr algn="ctr" fontAlgn="b"/>
                          <a:r>
                            <a:rPr lang="de-DE" sz="1800" b="0" i="0" u="none" strike="noStrike">
                              <a:solidFill>
                                <a:srgbClr val="000000"/>
                              </a:solidFill>
                              <a:effectLst/>
                              <a:latin typeface="Calibri"/>
                            </a:rPr>
                            <a:t>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de-DE" sz="1800" b="0" i="0" u="none" strike="noStrike" dirty="0">
                              <a:solidFill>
                                <a:srgbClr val="000000"/>
                              </a:solidFill>
                              <a:effectLst/>
                              <a:latin typeface="Calibri"/>
                            </a:rPr>
                            <a:t>11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de-DE" sz="1800" b="0" i="0" u="none" strike="noStrike" dirty="0">
                              <a:solidFill>
                                <a:srgbClr val="000000"/>
                              </a:solidFill>
                              <a:effectLst/>
                              <a:latin typeface="Calibri"/>
                            </a:rPr>
                            <a:t>33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70840">
                    <a:tc>
                      <a:txBody>
                        <a:bodyPr/>
                        <a:lstStyle/>
                        <a:p>
                          <a:pPr algn="ctr" fontAlgn="b"/>
                          <a:r>
                            <a:rPr lang="de-DE" sz="1800" b="0" i="0" u="none" strike="noStrike">
                              <a:solidFill>
                                <a:srgbClr val="000000"/>
                              </a:solidFill>
                              <a:effectLst/>
                              <a:latin typeface="Calibri"/>
                            </a:rPr>
                            <a:t>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de-DE" sz="1800" b="0" i="0" u="none" strike="noStrike">
                              <a:solidFill>
                                <a:srgbClr val="000000"/>
                              </a:solidFill>
                              <a:effectLst/>
                              <a:latin typeface="Calibri"/>
                            </a:rPr>
                            <a:t>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de-DE" sz="1800" b="0" i="0" u="none" strike="noStrike" dirty="0">
                              <a:solidFill>
                                <a:srgbClr val="000000"/>
                              </a:solidFill>
                              <a:effectLst/>
                              <a:latin typeface="Calibri"/>
                            </a:rPr>
                            <a:t>10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370840">
                    <a:tc>
                      <a:txBody>
                        <a:bodyPr/>
                        <a:lstStyle/>
                        <a:p>
                          <a:pPr algn="ctr" fontAlgn="b"/>
                          <a:r>
                            <a:rPr lang="de-DE" sz="1800" b="0" i="0" u="none" strike="noStrike">
                              <a:solidFill>
                                <a:srgbClr val="000000"/>
                              </a:solidFill>
                              <a:effectLst/>
                              <a:latin typeface="Calibri"/>
                            </a:rPr>
                            <a:t>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de-DE" sz="1800" b="0" i="0" u="none" strike="noStrike">
                              <a:solidFill>
                                <a:srgbClr val="000000"/>
                              </a:solidFill>
                              <a:effectLst/>
                              <a:latin typeface="Calibri"/>
                            </a:rPr>
                            <a:t>13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de-DE" sz="1800" b="0" i="0" u="none" strike="noStrike">
                              <a:solidFill>
                                <a:srgbClr val="000000"/>
                              </a:solidFill>
                              <a:effectLst/>
                              <a:latin typeface="Calibri"/>
                            </a:rPr>
                            <a:t>29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370840">
                    <a:tc>
                      <a:txBody>
                        <a:bodyPr/>
                        <a:lstStyle/>
                        <a:p>
                          <a:pPr algn="ctr" fontAlgn="b"/>
                          <a:r>
                            <a:rPr lang="de-DE" sz="1800" b="0" i="0" u="none" strike="noStrike">
                              <a:solidFill>
                                <a:srgbClr val="000000"/>
                              </a:solidFill>
                              <a:effectLst/>
                              <a:latin typeface="Calibri"/>
                            </a:rPr>
                            <a:t>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de-DE" sz="1800" b="0" i="0" u="none" strike="noStrike" dirty="0">
                              <a:solidFill>
                                <a:srgbClr val="000000"/>
                              </a:solidFill>
                              <a:effectLst/>
                              <a:latin typeface="Calibri"/>
                            </a:rPr>
                            <a:t>20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de-DE" sz="1800" b="0" i="0" u="none" strike="noStrike">
                              <a:solidFill>
                                <a:srgbClr val="000000"/>
                              </a:solidFill>
                              <a:effectLst/>
                              <a:latin typeface="Calibri"/>
                            </a:rPr>
                            <a:t>42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370840">
                    <a:tc>
                      <a:txBody>
                        <a:bodyPr/>
                        <a:lstStyle/>
                        <a:p>
                          <a:pPr algn="ctr" fontAlgn="b"/>
                          <a:r>
                            <a:rPr lang="de-DE" sz="1800" b="0" i="0" u="none" strike="noStrike" dirty="0">
                              <a:solidFill>
                                <a:srgbClr val="000000"/>
                              </a:solidFill>
                              <a:effectLst/>
                              <a:latin typeface="Calibri"/>
                            </a:rPr>
                            <a:t>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de-DE" sz="1800" b="0" i="0" u="none" strike="noStrike">
                              <a:solidFill>
                                <a:srgbClr val="000000"/>
                              </a:solidFill>
                              <a:effectLst/>
                              <a:latin typeface="Calibri"/>
                            </a:rPr>
                            <a:t>12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de-DE" sz="1800" b="0" i="0" u="none" strike="noStrike" dirty="0">
                              <a:solidFill>
                                <a:srgbClr val="000000"/>
                              </a:solidFill>
                              <a:effectLst/>
                              <a:latin typeface="Calibri"/>
                            </a:rPr>
                            <a:t>24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370840">
                    <a:tc>
                      <a:txBody>
                        <a:bodyPr/>
                        <a:lstStyle/>
                        <a:p>
                          <a:pPr algn="ctr" fontAlgn="b"/>
                          <a:r>
                            <a:rPr lang="de-DE" sz="1800" b="0" i="0" u="none" strike="noStrike" dirty="0">
                              <a:solidFill>
                                <a:srgbClr val="000000"/>
                              </a:solidFill>
                              <a:effectLst/>
                              <a:latin typeface="Calibri"/>
                            </a:rPr>
                            <a:t>Gesamt</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de-DE" sz="18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de-DE" sz="18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mc:Choice>
        <mc:Fallback xmlns="">
          <p:graphicFrame>
            <p:nvGraphicFramePr>
              <p:cNvPr id="5" name="Tabelle 4"/>
              <p:cNvGraphicFramePr>
                <a:graphicFrameLocks noGrp="1"/>
              </p:cNvGraphicFramePr>
              <p:nvPr/>
            </p:nvGraphicFramePr>
            <p:xfrm>
              <a:off x="3048000" y="1397000"/>
              <a:ext cx="6096000" cy="2966720"/>
            </p:xfrm>
            <a:graphic>
              <a:graphicData uri="http://schemas.openxmlformats.org/drawingml/2006/table">
                <a:tbl>
                  <a:tblPr firstRow="1" bandRow="1">
                    <a:tableStyleId>{5940675A-B579-460E-94D1-54222C63F5DA}</a:tableStyleId>
                  </a:tblPr>
                  <a:tblGrid>
                    <a:gridCol w="1016000">
                      <a:extLst>
                        <a:ext uri="{9D8B030D-6E8A-4147-A177-3AD203B41FA5}">
                          <a16:colId xmlns:a16="http://schemas.microsoft.com/office/drawing/2014/main" val="20000"/>
                        </a:ext>
                      </a:extLst>
                    </a:gridCol>
                    <a:gridCol w="1016000">
                      <a:extLst>
                        <a:ext uri="{9D8B030D-6E8A-4147-A177-3AD203B41FA5}">
                          <a16:colId xmlns:a16="http://schemas.microsoft.com/office/drawing/2014/main" val="20001"/>
                        </a:ext>
                      </a:extLst>
                    </a:gridCol>
                    <a:gridCol w="1016000">
                      <a:extLst>
                        <a:ext uri="{9D8B030D-6E8A-4147-A177-3AD203B41FA5}">
                          <a16:colId xmlns:a16="http://schemas.microsoft.com/office/drawing/2014/main" val="20002"/>
                        </a:ext>
                      </a:extLst>
                    </a:gridCol>
                    <a:gridCol w="1016000">
                      <a:extLst>
                        <a:ext uri="{9D8B030D-6E8A-4147-A177-3AD203B41FA5}">
                          <a16:colId xmlns:a16="http://schemas.microsoft.com/office/drawing/2014/main" val="20003"/>
                        </a:ext>
                      </a:extLst>
                    </a:gridCol>
                    <a:gridCol w="1016000">
                      <a:extLst>
                        <a:ext uri="{9D8B030D-6E8A-4147-A177-3AD203B41FA5}">
                          <a16:colId xmlns:a16="http://schemas.microsoft.com/office/drawing/2014/main" val="20004"/>
                        </a:ext>
                      </a:extLst>
                    </a:gridCol>
                    <a:gridCol w="1016000">
                      <a:extLst>
                        <a:ext uri="{9D8B030D-6E8A-4147-A177-3AD203B41FA5}">
                          <a16:colId xmlns:a16="http://schemas.microsoft.com/office/drawing/2014/main" val="20005"/>
                        </a:ext>
                      </a:extLst>
                    </a:gridCol>
                  </a:tblGrid>
                  <a:tr h="370840">
                    <a:tc>
                      <a:txBody>
                        <a:bodyPr/>
                        <a:lstStyle/>
                        <a:p>
                          <a:pPr algn="ctr"/>
                          <a:r>
                            <a:rPr lang="de-DE" sz="1800" dirty="0"/>
                            <a:t>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800" dirty="0"/>
                            <a:t>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de-DE" sz="1800" dirty="0"/>
                            <a: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300599" t="-8197" r="-201198" b="-736066"/>
                          </a:stretch>
                        </a:blipFill>
                      </a:tcPr>
                    </a:tc>
                    <a:tc>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403012" t="-8197" r="-102410" b="-736066"/>
                          </a:stretch>
                        </a:blipFill>
                      </a:tcPr>
                    </a:tc>
                    <a:tc>
                      <a:txBody>
                        <a:bodyPr/>
                        <a:lstStyle/>
                        <a:p>
                          <a:endParaRPr lang="de-DE"/>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2"/>
                          <a:stretch>
                            <a:fillRect l="-500000" t="-8197" r="-1796" b="-736066"/>
                          </a:stretch>
                        </a:blipFill>
                      </a:tcPr>
                    </a:tc>
                    <a:extLst>
                      <a:ext uri="{0D108BD9-81ED-4DB2-BD59-A6C34878D82A}">
                        <a16:rowId xmlns:a16="http://schemas.microsoft.com/office/drawing/2014/main" val="10000"/>
                      </a:ext>
                    </a:extLst>
                  </a:tr>
                  <a:tr h="370840">
                    <a:tc>
                      <a:txBody>
                        <a:bodyPr/>
                        <a:lstStyle/>
                        <a:p>
                          <a:pPr algn="ctr" fontAlgn="b"/>
                          <a:r>
                            <a:rPr lang="de-DE" sz="1800" b="0" i="0" u="none" strike="noStrike" dirty="0">
                              <a:solidFill>
                                <a:srgbClr val="000000"/>
                              </a:solidFill>
                              <a:effectLst/>
                              <a:latin typeface="Calibri"/>
                            </a:rPr>
                            <a:t>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de-DE" sz="1800" b="0" i="0" u="none" strike="noStrike" dirty="0">
                              <a:solidFill>
                                <a:srgbClr val="000000"/>
                              </a:solidFill>
                              <a:effectLst/>
                              <a:latin typeface="Calibri"/>
                            </a:rPr>
                            <a:t>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de-DE" sz="1800" b="0" i="0" u="none" strike="noStrike" dirty="0">
                              <a:solidFill>
                                <a:srgbClr val="000000"/>
                              </a:solidFill>
                              <a:effectLst/>
                              <a:latin typeface="Calibri"/>
                            </a:rPr>
                            <a:t>24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70840">
                    <a:tc>
                      <a:txBody>
                        <a:bodyPr/>
                        <a:lstStyle/>
                        <a:p>
                          <a:pPr algn="ctr" fontAlgn="b"/>
                          <a:r>
                            <a:rPr lang="de-DE" sz="1800" b="0" i="0" u="none" strike="noStrike">
                              <a:solidFill>
                                <a:srgbClr val="000000"/>
                              </a:solidFill>
                              <a:effectLst/>
                              <a:latin typeface="Calibri"/>
                            </a:rPr>
                            <a:t>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de-DE" sz="1800" b="0" i="0" u="none" strike="noStrike" dirty="0">
                              <a:solidFill>
                                <a:srgbClr val="000000"/>
                              </a:solidFill>
                              <a:effectLst/>
                              <a:latin typeface="Calibri"/>
                            </a:rPr>
                            <a:t>11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de-DE" sz="1800" b="0" i="0" u="none" strike="noStrike" dirty="0">
                              <a:solidFill>
                                <a:srgbClr val="000000"/>
                              </a:solidFill>
                              <a:effectLst/>
                              <a:latin typeface="Calibri"/>
                            </a:rPr>
                            <a:t>33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70840">
                    <a:tc>
                      <a:txBody>
                        <a:bodyPr/>
                        <a:lstStyle/>
                        <a:p>
                          <a:pPr algn="ctr" fontAlgn="b"/>
                          <a:r>
                            <a:rPr lang="de-DE" sz="1800" b="0" i="0" u="none" strike="noStrike">
                              <a:solidFill>
                                <a:srgbClr val="000000"/>
                              </a:solidFill>
                              <a:effectLst/>
                              <a:latin typeface="Calibri"/>
                            </a:rPr>
                            <a:t>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de-DE" sz="1800" b="0" i="0" u="none" strike="noStrike">
                              <a:solidFill>
                                <a:srgbClr val="000000"/>
                              </a:solidFill>
                              <a:effectLst/>
                              <a:latin typeface="Calibri"/>
                            </a:rPr>
                            <a:t>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de-DE" sz="1800" b="0" i="0" u="none" strike="noStrike" dirty="0">
                              <a:solidFill>
                                <a:srgbClr val="000000"/>
                              </a:solidFill>
                              <a:effectLst/>
                              <a:latin typeface="Calibri"/>
                            </a:rPr>
                            <a:t>10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370840">
                    <a:tc>
                      <a:txBody>
                        <a:bodyPr/>
                        <a:lstStyle/>
                        <a:p>
                          <a:pPr algn="ctr" fontAlgn="b"/>
                          <a:r>
                            <a:rPr lang="de-DE" sz="1800" b="0" i="0" u="none" strike="noStrike">
                              <a:solidFill>
                                <a:srgbClr val="000000"/>
                              </a:solidFill>
                              <a:effectLst/>
                              <a:latin typeface="Calibri"/>
                            </a:rPr>
                            <a:t>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de-DE" sz="1800" b="0" i="0" u="none" strike="noStrike">
                              <a:solidFill>
                                <a:srgbClr val="000000"/>
                              </a:solidFill>
                              <a:effectLst/>
                              <a:latin typeface="Calibri"/>
                            </a:rPr>
                            <a:t>13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de-DE" sz="1800" b="0" i="0" u="none" strike="noStrike">
                              <a:solidFill>
                                <a:srgbClr val="000000"/>
                              </a:solidFill>
                              <a:effectLst/>
                              <a:latin typeface="Calibri"/>
                            </a:rPr>
                            <a:t>29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370840">
                    <a:tc>
                      <a:txBody>
                        <a:bodyPr/>
                        <a:lstStyle/>
                        <a:p>
                          <a:pPr algn="ctr" fontAlgn="b"/>
                          <a:r>
                            <a:rPr lang="de-DE" sz="1800" b="0" i="0" u="none" strike="noStrike">
                              <a:solidFill>
                                <a:srgbClr val="000000"/>
                              </a:solidFill>
                              <a:effectLst/>
                              <a:latin typeface="Calibri"/>
                            </a:rPr>
                            <a:t>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de-DE" sz="1800" b="0" i="0" u="none" strike="noStrike" dirty="0">
                              <a:solidFill>
                                <a:srgbClr val="000000"/>
                              </a:solidFill>
                              <a:effectLst/>
                              <a:latin typeface="Calibri"/>
                            </a:rPr>
                            <a:t>20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de-DE" sz="1800" b="0" i="0" u="none" strike="noStrike">
                              <a:solidFill>
                                <a:srgbClr val="000000"/>
                              </a:solidFill>
                              <a:effectLst/>
                              <a:latin typeface="Calibri"/>
                            </a:rPr>
                            <a:t>42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370840">
                    <a:tc>
                      <a:txBody>
                        <a:bodyPr/>
                        <a:lstStyle/>
                        <a:p>
                          <a:pPr algn="ctr" fontAlgn="b"/>
                          <a:r>
                            <a:rPr lang="de-DE" sz="1800" b="0" i="0" u="none" strike="noStrike" dirty="0">
                              <a:solidFill>
                                <a:srgbClr val="000000"/>
                              </a:solidFill>
                              <a:effectLst/>
                              <a:latin typeface="Calibri"/>
                            </a:rPr>
                            <a:t>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de-DE" sz="1800" b="0" i="0" u="none" strike="noStrike">
                              <a:solidFill>
                                <a:srgbClr val="000000"/>
                              </a:solidFill>
                              <a:effectLst/>
                              <a:latin typeface="Calibri"/>
                            </a:rPr>
                            <a:t>12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de-DE" sz="1800" b="0" i="0" u="none" strike="noStrike" dirty="0">
                              <a:solidFill>
                                <a:srgbClr val="000000"/>
                              </a:solidFill>
                              <a:effectLst/>
                              <a:latin typeface="Calibri"/>
                            </a:rPr>
                            <a:t>24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370840">
                    <a:tc>
                      <a:txBody>
                        <a:bodyPr/>
                        <a:lstStyle/>
                        <a:p>
                          <a:pPr algn="ctr" fontAlgn="b"/>
                          <a:r>
                            <a:rPr lang="de-DE" sz="1800" b="0" i="0" u="none" strike="noStrike" dirty="0">
                              <a:solidFill>
                                <a:srgbClr val="000000"/>
                              </a:solidFill>
                              <a:effectLst/>
                              <a:latin typeface="Calibri"/>
                            </a:rPr>
                            <a:t>Gesamt</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de-DE" sz="18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endParaRPr lang="de-DE" sz="18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de-DE"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mc:Fallback>
      </mc:AlternateContent>
      <p:sp>
        <p:nvSpPr>
          <p:cNvPr id="6" name="Textfeld 5"/>
          <p:cNvSpPr txBox="1"/>
          <p:nvPr/>
        </p:nvSpPr>
        <p:spPr>
          <a:xfrm>
            <a:off x="2279576" y="6021288"/>
            <a:ext cx="7560840" cy="523220"/>
          </a:xfrm>
          <a:prstGeom prst="rect">
            <a:avLst/>
          </a:prstGeom>
          <a:noFill/>
        </p:spPr>
        <p:txBody>
          <a:bodyPr wrap="square" rtlCol="0">
            <a:spAutoFit/>
          </a:bodyPr>
          <a:lstStyle/>
          <a:p>
            <a:r>
              <a:rPr lang="de-DE" sz="2800" dirty="0"/>
              <a:t>R</a:t>
            </a:r>
            <a:r>
              <a:rPr lang="de-DE" sz="2800" baseline="30000" dirty="0"/>
              <a:t>2</a:t>
            </a:r>
            <a:r>
              <a:rPr lang="de-DE" sz="2800" dirty="0"/>
              <a:t>=				R=	</a:t>
            </a:r>
          </a:p>
        </p:txBody>
      </p:sp>
      <p:sp>
        <p:nvSpPr>
          <p:cNvPr id="7" name="Rechteck 6">
            <a:extLst>
              <a:ext uri="{FF2B5EF4-FFF2-40B4-BE49-F238E27FC236}">
                <a16:creationId xmlns:a16="http://schemas.microsoft.com/office/drawing/2014/main" id="{4F22F79C-18D5-46B9-F7D1-F3192593E1D8}"/>
              </a:ext>
            </a:extLst>
          </p:cNvPr>
          <p:cNvSpPr/>
          <p:nvPr/>
        </p:nvSpPr>
        <p:spPr>
          <a:xfrm>
            <a:off x="867944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r>
              <a:rPr lang="de-DE" dirty="0"/>
              <a:t>c</a:t>
            </a:r>
          </a:p>
        </p:txBody>
      </p:sp>
    </p:spTree>
    <p:extLst>
      <p:ext uri="{BB962C8B-B14F-4D97-AF65-F5344CB8AC3E}">
        <p14:creationId xmlns:p14="http://schemas.microsoft.com/office/powerpoint/2010/main" val="359863152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xtfeld 1"/>
              <p:cNvSpPr txBox="1"/>
              <p:nvPr/>
            </p:nvSpPr>
            <p:spPr>
              <a:xfrm>
                <a:off x="371664" y="753124"/>
                <a:ext cx="8856984" cy="5976664"/>
              </a:xfrm>
              <a:prstGeom prst="rect">
                <a:avLst/>
              </a:prstGeom>
              <a:noFill/>
            </p:spPr>
            <p:txBody>
              <a:bodyPr wrap="square" rtlCol="0">
                <a:noAutofit/>
              </a:bodyPr>
              <a:lstStyle/>
              <a:p>
                <a:pPr marL="342900" indent="-342900">
                  <a:buFont typeface="Arial" panose="020B0604020202020204" pitchFamily="34" charset="0"/>
                  <a:buChar char="•"/>
                </a:pPr>
                <a:r>
                  <a:rPr lang="de-DE" sz="2400" dirty="0"/>
                  <a:t>R</a:t>
                </a:r>
                <a:r>
                  <a:rPr lang="de-DE" sz="2400" baseline="30000" dirty="0"/>
                  <a:t>2</a:t>
                </a:r>
                <a:r>
                  <a:rPr lang="de-DE" sz="2400" dirty="0"/>
                  <a:t>  </a:t>
                </a:r>
                <a:r>
                  <a:rPr lang="de-DE" sz="2400" dirty="0" err="1"/>
                  <a:t>measures</a:t>
                </a:r>
                <a:r>
                  <a:rPr lang="de-DE" sz="2400" dirty="0"/>
                  <a:t> </a:t>
                </a:r>
                <a:r>
                  <a:rPr lang="de-DE" sz="2400" dirty="0" err="1"/>
                  <a:t>the</a:t>
                </a:r>
                <a:r>
                  <a:rPr lang="de-DE" sz="2400" dirty="0"/>
                  <a:t> </a:t>
                </a:r>
                <a:r>
                  <a:rPr lang="de-DE" sz="2400" dirty="0" err="1"/>
                  <a:t>strengh</a:t>
                </a:r>
                <a:r>
                  <a:rPr lang="de-DE" sz="2400" dirty="0"/>
                  <a:t> </a:t>
                </a:r>
                <a:r>
                  <a:rPr lang="de-DE" sz="2400" dirty="0" err="1"/>
                  <a:t>of</a:t>
                </a:r>
                <a:r>
                  <a:rPr lang="de-DE" sz="2400" dirty="0"/>
                  <a:t> </a:t>
                </a:r>
                <a:r>
                  <a:rPr lang="de-DE" sz="2400" dirty="0" err="1"/>
                  <a:t>the</a:t>
                </a:r>
                <a:r>
                  <a:rPr lang="de-DE" sz="2400" dirty="0"/>
                  <a:t> </a:t>
                </a:r>
                <a:r>
                  <a:rPr lang="de-DE" sz="2400" dirty="0" err="1"/>
                  <a:t>dependence</a:t>
                </a:r>
                <a:r>
                  <a:rPr lang="de-DE" sz="2400" dirty="0"/>
                  <a:t> </a:t>
                </a:r>
                <a:r>
                  <a:rPr lang="de-DE" sz="2400" dirty="0" err="1"/>
                  <a:t>between</a:t>
                </a:r>
                <a:r>
                  <a:rPr lang="de-DE" sz="2400" dirty="0"/>
                  <a:t> </a:t>
                </a:r>
                <a:r>
                  <a:rPr lang="de-DE" sz="2400" dirty="0" err="1"/>
                  <a:t>two</a:t>
                </a:r>
                <a:r>
                  <a:rPr lang="de-DE" sz="2400" dirty="0"/>
                  <a:t> variables X and Y.</a:t>
                </a:r>
              </a:p>
              <a:p>
                <a:pPr marL="342900" indent="-342900">
                  <a:buFont typeface="Arial" panose="020B0604020202020204" pitchFamily="34" charset="0"/>
                  <a:buChar char="•"/>
                </a:pPr>
                <a:endParaRPr lang="de-DE" sz="2400" dirty="0"/>
              </a:p>
              <a:p>
                <a:pPr marL="342900" indent="-342900">
                  <a:buFont typeface="Arial" panose="020B0604020202020204" pitchFamily="34" charset="0"/>
                  <a:buChar char="•"/>
                </a:pPr>
                <a:r>
                  <a:rPr lang="de-DE" sz="2400" dirty="0"/>
                  <a:t>R</a:t>
                </a:r>
                <a:r>
                  <a:rPr lang="de-DE" sz="2400" baseline="30000" dirty="0"/>
                  <a:t>2</a:t>
                </a:r>
                <a:r>
                  <a:rPr lang="de-DE" sz="2400" dirty="0"/>
                  <a:t> </a:t>
                </a:r>
                <a:r>
                  <a:rPr lang="de-DE" sz="2400" dirty="0" err="1"/>
                  <a:t>can</a:t>
                </a:r>
                <a:r>
                  <a:rPr lang="de-DE" sz="2400" dirty="0"/>
                  <a:t> </a:t>
                </a:r>
                <a:r>
                  <a:rPr lang="de-DE" sz="2400" dirty="0" err="1"/>
                  <a:t>be</a:t>
                </a:r>
                <a:r>
                  <a:rPr lang="de-DE" sz="2400" dirty="0"/>
                  <a:t> </a:t>
                </a:r>
                <a:r>
                  <a:rPr lang="de-DE" sz="2400" dirty="0" err="1"/>
                  <a:t>interpreted</a:t>
                </a:r>
                <a:r>
                  <a:rPr lang="de-DE" sz="2400" dirty="0"/>
                  <a:t> </a:t>
                </a:r>
                <a:r>
                  <a:rPr lang="de-DE" sz="2400" dirty="0" err="1"/>
                  <a:t>as</a:t>
                </a:r>
                <a:r>
                  <a:rPr lang="de-DE" sz="2400" dirty="0"/>
                  <a:t> </a:t>
                </a:r>
                <a:r>
                  <a:rPr lang="de-DE" sz="2400" dirty="0" err="1"/>
                  <a:t>the</a:t>
                </a:r>
                <a:r>
                  <a:rPr lang="de-DE" sz="2400" dirty="0"/>
                  <a:t> </a:t>
                </a:r>
                <a:r>
                  <a:rPr lang="de-DE" sz="2400" dirty="0" err="1"/>
                  <a:t>proportion</a:t>
                </a:r>
                <a:r>
                  <a:rPr lang="de-DE" sz="2400" dirty="0"/>
                  <a:t> </a:t>
                </a:r>
                <a:r>
                  <a:rPr lang="de-DE" sz="2400" dirty="0" err="1"/>
                  <a:t>expained</a:t>
                </a:r>
                <a:r>
                  <a:rPr lang="de-DE" sz="2400" dirty="0"/>
                  <a:t> </a:t>
                </a:r>
                <a:r>
                  <a:rPr lang="de-DE" sz="2400" dirty="0" err="1"/>
                  <a:t>by</a:t>
                </a:r>
                <a:r>
                  <a:rPr lang="de-DE" sz="2400" dirty="0"/>
                  <a:t> </a:t>
                </a:r>
                <a:r>
                  <a:rPr lang="de-DE" sz="2400" dirty="0" err="1"/>
                  <a:t>the</a:t>
                </a:r>
                <a:r>
                  <a:rPr lang="de-DE" sz="2400" dirty="0"/>
                  <a:t> linear </a:t>
                </a:r>
                <a:r>
                  <a:rPr lang="de-DE" sz="2400" dirty="0" err="1"/>
                  <a:t>regression</a:t>
                </a:r>
                <a:r>
                  <a:rPr lang="de-DE" sz="2400" dirty="0"/>
                  <a:t>.</a:t>
                </a:r>
              </a:p>
              <a:p>
                <a:pPr marL="342900" indent="-342900">
                  <a:buFont typeface="Arial" panose="020B0604020202020204" pitchFamily="34" charset="0"/>
                  <a:buChar char="•"/>
                </a:pPr>
                <a:endParaRPr lang="de-DE" sz="2400" dirty="0"/>
              </a:p>
              <a:p>
                <a:pPr marL="342900" indent="-342900">
                  <a:buFont typeface="Arial" panose="020B0604020202020204" pitchFamily="34" charset="0"/>
                  <a:buChar char="•"/>
                </a:pPr>
                <a:r>
                  <a:rPr lang="de-DE" sz="2400" dirty="0"/>
                  <a:t> R</a:t>
                </a:r>
                <a:r>
                  <a:rPr lang="de-DE" sz="2400" baseline="30000" dirty="0"/>
                  <a:t>2</a:t>
                </a:r>
                <a:r>
                  <a:rPr lang="de-DE" sz="2400" dirty="0"/>
                  <a:t> = 0, </a:t>
                </a:r>
                <a:r>
                  <a:rPr lang="de-DE" sz="2400" dirty="0" err="1"/>
                  <a:t>the</a:t>
                </a:r>
                <a:r>
                  <a:rPr lang="de-DE" sz="2400" dirty="0"/>
                  <a:t> linear </a:t>
                </a:r>
                <a:r>
                  <a:rPr lang="de-DE" sz="2400" dirty="0" err="1"/>
                  <a:t>regression</a:t>
                </a:r>
                <a:r>
                  <a:rPr lang="de-DE" sz="2400" dirty="0"/>
                  <a:t> </a:t>
                </a:r>
                <a:r>
                  <a:rPr lang="de-DE" sz="2400" dirty="0" err="1"/>
                  <a:t>model</a:t>
                </a:r>
                <a:r>
                  <a:rPr lang="de-DE" sz="2400" dirty="0"/>
                  <a:t> </a:t>
                </a:r>
                <a:r>
                  <a:rPr lang="de-DE" sz="2400" dirty="0" err="1"/>
                  <a:t>is</a:t>
                </a:r>
                <a:r>
                  <a:rPr lang="de-DE" sz="2400" dirty="0"/>
                  <a:t> </a:t>
                </a:r>
                <a:r>
                  <a:rPr lang="de-DE" sz="2400" dirty="0" err="1"/>
                  <a:t>given</a:t>
                </a:r>
                <a:r>
                  <a:rPr lang="de-DE" sz="2400" dirty="0"/>
                  <a:t> just </a:t>
                </a:r>
                <a:r>
                  <a:rPr lang="de-DE" sz="2400" dirty="0" err="1"/>
                  <a:t>by</a:t>
                </a:r>
                <a:r>
                  <a:rPr lang="de-DE" sz="2400" dirty="0"/>
                  <a:t> </a:t>
                </a:r>
                <a:r>
                  <a:rPr lang="de-DE" sz="2400" dirty="0" err="1"/>
                  <a:t>the</a:t>
                </a:r>
                <a:r>
                  <a:rPr lang="de-DE" sz="2400" dirty="0"/>
                  <a:t> </a:t>
                </a:r>
                <a:r>
                  <a:rPr lang="de-DE" sz="2400" dirty="0" err="1"/>
                  <a:t>constant</a:t>
                </a:r>
                <a:r>
                  <a:rPr lang="de-DE" sz="2400" dirty="0"/>
                  <a:t> a und b=0</a:t>
                </a:r>
              </a:p>
              <a:p>
                <a:pPr lvl="1"/>
                <a:r>
                  <a:rPr lang="de-DE" sz="2400" dirty="0"/>
                  <a:t>→	The </a:t>
                </a:r>
                <a:r>
                  <a:rPr lang="de-DE" sz="2400" dirty="0" err="1"/>
                  <a:t>change</a:t>
                </a:r>
                <a:r>
                  <a:rPr lang="de-DE" sz="2400" dirty="0"/>
                  <a:t> </a:t>
                </a:r>
                <a:r>
                  <a:rPr lang="de-DE" sz="2400" dirty="0" err="1"/>
                  <a:t>of</a:t>
                </a:r>
                <a:r>
                  <a:rPr lang="de-DE" sz="2400" dirty="0"/>
                  <a:t> </a:t>
                </a:r>
                <a:r>
                  <a:rPr lang="de-DE" sz="2400" dirty="0" err="1"/>
                  <a:t>the</a:t>
                </a:r>
                <a:r>
                  <a:rPr lang="de-DE" sz="2400" dirty="0"/>
                  <a:t> </a:t>
                </a:r>
                <a:r>
                  <a:rPr lang="de-DE" sz="2400" dirty="0" err="1"/>
                  <a:t>independent</a:t>
                </a:r>
                <a:r>
                  <a:rPr lang="de-DE" sz="2400" dirty="0"/>
                  <a:t> variable X </a:t>
                </a:r>
                <a:r>
                  <a:rPr lang="de-DE" sz="2400" dirty="0" err="1"/>
                  <a:t>has</a:t>
                </a:r>
                <a:r>
                  <a:rPr lang="de-DE" sz="2400" dirty="0"/>
                  <a:t> </a:t>
                </a:r>
                <a:r>
                  <a:rPr lang="de-DE" sz="2400" dirty="0" err="1"/>
                  <a:t>no</a:t>
                </a:r>
                <a:r>
                  <a:rPr lang="de-DE" sz="2400" dirty="0"/>
                  <a:t> </a:t>
                </a:r>
                <a:r>
                  <a:rPr lang="de-DE" sz="2400" dirty="0" err="1"/>
                  <a:t>influence</a:t>
                </a:r>
                <a:r>
                  <a:rPr lang="de-DE" sz="2400" dirty="0"/>
                  <a:t> on </a:t>
                </a:r>
                <a:r>
                  <a:rPr lang="de-DE" sz="2400" dirty="0" err="1"/>
                  <a:t>the</a:t>
                </a:r>
                <a:r>
                  <a:rPr lang="de-DE" sz="2400" dirty="0"/>
                  <a:t> </a:t>
                </a:r>
                <a:r>
                  <a:rPr lang="de-DE" sz="2400" dirty="0" err="1"/>
                  <a:t>dependent</a:t>
                </a:r>
                <a:r>
                  <a:rPr lang="de-DE" sz="2400" dirty="0"/>
                  <a:t> variable Y</a:t>
                </a:r>
              </a:p>
              <a:p>
                <a:pPr lvl="1"/>
                <a:endParaRPr lang="de-DE" sz="2400" dirty="0"/>
              </a:p>
              <a:p>
                <a:pPr marL="342900" indent="-342900">
                  <a:buFont typeface="Arial" panose="020B0604020202020204" pitchFamily="34" charset="0"/>
                  <a:buChar char="•"/>
                </a:pPr>
                <a:r>
                  <a:rPr lang="de-DE" sz="2400" dirty="0"/>
                  <a:t>R</a:t>
                </a:r>
                <a:r>
                  <a:rPr lang="de-DE" sz="2400" baseline="30000" dirty="0"/>
                  <a:t>2</a:t>
                </a:r>
                <a:r>
                  <a:rPr lang="de-DE" sz="2400" dirty="0"/>
                  <a:t> = 1, </a:t>
                </a:r>
                <a:r>
                  <a:rPr lang="de-DE" sz="2400" dirty="0" err="1"/>
                  <a:t>then</a:t>
                </a:r>
                <a:r>
                  <a:rPr lang="de-DE" sz="2400" dirty="0"/>
                  <a:t> </a:t>
                </a:r>
                <a:r>
                  <a:rPr lang="de-DE" sz="2400" dirty="0" err="1"/>
                  <a:t>the</a:t>
                </a:r>
                <a:r>
                  <a:rPr lang="de-DE" sz="2400" dirty="0"/>
                  <a:t> </a:t>
                </a:r>
                <a:r>
                  <a:rPr lang="de-DE" sz="2400" dirty="0" err="1"/>
                  <a:t>regression</a:t>
                </a:r>
                <a:r>
                  <a:rPr lang="de-DE" sz="2400" dirty="0"/>
                  <a:t> </a:t>
                </a:r>
                <a:r>
                  <a:rPr lang="de-DE" sz="2400" dirty="0" err="1"/>
                  <a:t>line</a:t>
                </a:r>
                <a:r>
                  <a:rPr lang="de-DE" sz="2400" dirty="0"/>
                  <a:t> fully </a:t>
                </a:r>
                <a:r>
                  <a:rPr lang="de-DE" sz="2400" dirty="0" err="1"/>
                  <a:t>explains</a:t>
                </a:r>
                <a:r>
                  <a:rPr lang="de-DE" sz="2400" dirty="0"/>
                  <a:t> </a:t>
                </a:r>
                <a:r>
                  <a:rPr lang="de-DE" sz="2400" dirty="0" err="1"/>
                  <a:t>the</a:t>
                </a:r>
                <a:r>
                  <a:rPr lang="de-DE" sz="2400" dirty="0"/>
                  <a:t> </a:t>
                </a:r>
                <a:r>
                  <a:rPr lang="de-DE" sz="2400" dirty="0" err="1"/>
                  <a:t>dependence</a:t>
                </a:r>
                <a:r>
                  <a:rPr lang="de-DE" sz="2400" dirty="0"/>
                  <a:t> </a:t>
                </a:r>
                <a:r>
                  <a:rPr lang="de-DE" sz="2400" dirty="0" err="1"/>
                  <a:t>between</a:t>
                </a:r>
                <a:r>
                  <a:rPr lang="de-DE" sz="2400" dirty="0"/>
                  <a:t> X and Y and </a:t>
                </a:r>
                <a:r>
                  <a:rPr lang="de-DE" sz="2400" dirty="0" err="1"/>
                  <a:t>we</a:t>
                </a:r>
                <a:r>
                  <a:rPr lang="de-DE" sz="2400" dirty="0"/>
                  <a:t> </a:t>
                </a:r>
                <a:r>
                  <a:rPr lang="de-DE" sz="2400" dirty="0" err="1"/>
                  <a:t>have</a:t>
                </a:r>
                <a:r>
                  <a:rPr lang="de-DE" sz="2400" dirty="0"/>
                  <a:t> </a:t>
                </a:r>
                <a14:m>
                  <m:oMath xmlns:m="http://schemas.openxmlformats.org/officeDocument/2006/math">
                    <m:acc>
                      <m:accPr>
                        <m:chr m:val="̂"/>
                        <m:ctrlPr>
                          <a:rPr lang="de-DE" sz="2400" i="1">
                            <a:latin typeface="Cambria Math"/>
                          </a:rPr>
                        </m:ctrlPr>
                      </m:accPr>
                      <m:e>
                        <m:r>
                          <a:rPr lang="de-DE" sz="2400" i="1">
                            <a:latin typeface="Cambria Math"/>
                          </a:rPr>
                          <m:t>𝑦</m:t>
                        </m:r>
                      </m:e>
                    </m:acc>
                    <m:r>
                      <a:rPr lang="de-DE" sz="2400" i="1" baseline="-25000">
                        <a:latin typeface="Cambria Math"/>
                      </a:rPr>
                      <m:t>𝑖</m:t>
                    </m:r>
                    <m:r>
                      <a:rPr lang="de-DE" sz="2400" i="1">
                        <a:latin typeface="Cambria Math"/>
                      </a:rPr>
                      <m:t>=</m:t>
                    </m:r>
                    <m:r>
                      <m:rPr>
                        <m:sty m:val="p"/>
                      </m:rPr>
                      <a:rPr lang="de-DE" sz="2400">
                        <a:latin typeface="Cambria Math"/>
                      </a:rPr>
                      <m:t>a</m:t>
                    </m:r>
                    <m:r>
                      <a:rPr lang="de-DE" sz="2400">
                        <a:latin typeface="Cambria Math"/>
                      </a:rPr>
                      <m:t>+</m:t>
                    </m:r>
                    <m:r>
                      <m:rPr>
                        <m:sty m:val="p"/>
                      </m:rPr>
                      <a:rPr lang="de-DE" sz="2400">
                        <a:latin typeface="Cambria Math"/>
                      </a:rPr>
                      <m:t>bx</m:t>
                    </m:r>
                  </m:oMath>
                </a14:m>
                <a:r>
                  <a:rPr lang="de-DE" sz="2400" baseline="-25000" dirty="0"/>
                  <a:t>i</a:t>
                </a:r>
                <a:r>
                  <a:rPr lang="de-DE" sz="2400" dirty="0"/>
                  <a:t> </a:t>
                </a:r>
                <a14:m>
                  <m:oMath xmlns:m="http://schemas.openxmlformats.org/officeDocument/2006/math">
                    <m:r>
                      <a:rPr lang="de-DE" sz="2400" i="1">
                        <a:latin typeface="Cambria Math" panose="02040503050406030204" pitchFamily="18" charset="0"/>
                      </a:rPr>
                      <m:t>=</m:t>
                    </m:r>
                    <m:r>
                      <a:rPr lang="de-DE" sz="2400" i="1">
                        <a:latin typeface="Cambria Math" panose="02040503050406030204" pitchFamily="18" charset="0"/>
                      </a:rPr>
                      <m:t>𝑦𝑖</m:t>
                    </m:r>
                  </m:oMath>
                </a14:m>
                <a:endParaRPr lang="de-DE" sz="2400" baseline="-25000" dirty="0"/>
              </a:p>
            </p:txBody>
          </p:sp>
        </mc:Choice>
        <mc:Fallback xmlns="">
          <p:sp>
            <p:nvSpPr>
              <p:cNvPr id="2" name="Textfeld 1"/>
              <p:cNvSpPr txBox="1">
                <a:spLocks noRot="1" noChangeAspect="1" noMove="1" noResize="1" noEditPoints="1" noAdjustHandles="1" noChangeArrowheads="1" noChangeShapeType="1" noTextEdit="1"/>
              </p:cNvSpPr>
              <p:nvPr/>
            </p:nvSpPr>
            <p:spPr>
              <a:xfrm>
                <a:off x="371664" y="753124"/>
                <a:ext cx="8856984" cy="5976664"/>
              </a:xfrm>
              <a:prstGeom prst="rect">
                <a:avLst/>
              </a:prstGeom>
              <a:blipFill>
                <a:blip r:embed="rId2"/>
                <a:stretch>
                  <a:fillRect l="-964" t="-816"/>
                </a:stretch>
              </a:blipFill>
            </p:spPr>
            <p:txBody>
              <a:bodyPr/>
              <a:lstStyle/>
              <a:p>
                <a:r>
                  <a:rPr lang="de-DE">
                    <a:noFill/>
                  </a:rPr>
                  <a:t> </a:t>
                </a:r>
              </a:p>
            </p:txBody>
          </p:sp>
        </mc:Fallback>
      </mc:AlternateContent>
      <p:sp>
        <p:nvSpPr>
          <p:cNvPr id="3" name="Foliennummernplatzhalter 2"/>
          <p:cNvSpPr>
            <a:spLocks noGrp="1"/>
          </p:cNvSpPr>
          <p:nvPr>
            <p:ph type="sldNum" sz="quarter" idx="12"/>
          </p:nvPr>
        </p:nvSpPr>
        <p:spPr/>
        <p:txBody>
          <a:bodyPr/>
          <a:lstStyle/>
          <a:p>
            <a:fld id="{386CAE9C-98EE-4793-B6DD-11C28406210D}" type="slidenum">
              <a:rPr lang="de-DE" smtClean="0"/>
              <a:t>47</a:t>
            </a:fld>
            <a:endParaRPr lang="de-DE" dirty="0"/>
          </a:p>
        </p:txBody>
      </p:sp>
      <p:sp>
        <p:nvSpPr>
          <p:cNvPr id="4" name="Textfeld 3"/>
          <p:cNvSpPr txBox="1"/>
          <p:nvPr/>
        </p:nvSpPr>
        <p:spPr>
          <a:xfrm>
            <a:off x="1703512" y="116632"/>
            <a:ext cx="8856984" cy="648072"/>
          </a:xfrm>
          <a:prstGeom prst="rect">
            <a:avLst/>
          </a:prstGeom>
          <a:noFill/>
        </p:spPr>
        <p:txBody>
          <a:bodyPr wrap="square" rtlCol="0">
            <a:noAutofit/>
          </a:bodyPr>
          <a:lstStyle/>
          <a:p>
            <a:pPr algn="ctr"/>
            <a:r>
              <a:rPr lang="de-DE" sz="3200" dirty="0"/>
              <a:t>Interpretation </a:t>
            </a:r>
            <a:r>
              <a:rPr lang="de-DE" sz="3200" dirty="0" err="1"/>
              <a:t>of</a:t>
            </a:r>
            <a:r>
              <a:rPr lang="de-DE" sz="3200" dirty="0"/>
              <a:t> R</a:t>
            </a:r>
            <a:r>
              <a:rPr lang="de-DE" sz="3200" baseline="30000" dirty="0"/>
              <a:t>2</a:t>
            </a:r>
          </a:p>
          <a:p>
            <a:pPr algn="ctr"/>
            <a:endParaRPr lang="de-DE" sz="3200" baseline="30000" dirty="0"/>
          </a:p>
        </p:txBody>
      </p:sp>
      <p:sp>
        <p:nvSpPr>
          <p:cNvPr id="5" name="Rechteck 4">
            <a:extLst>
              <a:ext uri="{FF2B5EF4-FFF2-40B4-BE49-F238E27FC236}">
                <a16:creationId xmlns:a16="http://schemas.microsoft.com/office/drawing/2014/main" id="{80B120EA-6C14-2178-E79F-7485A5B10B38}"/>
              </a:ext>
            </a:extLst>
          </p:cNvPr>
          <p:cNvSpPr/>
          <p:nvPr/>
        </p:nvSpPr>
        <p:spPr>
          <a:xfrm>
            <a:off x="867944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r>
              <a:rPr lang="de-DE" dirty="0"/>
              <a:t>c</a:t>
            </a:r>
          </a:p>
        </p:txBody>
      </p:sp>
    </p:spTree>
    <p:extLst>
      <p:ext uri="{BB962C8B-B14F-4D97-AF65-F5344CB8AC3E}">
        <p14:creationId xmlns:p14="http://schemas.microsoft.com/office/powerpoint/2010/main" val="198836086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68465"/>
            <a:ext cx="12192000" cy="640485"/>
          </a:xfrm>
          <a:prstGeom prst="rect">
            <a:avLst/>
          </a:prstGeom>
        </p:spPr>
        <p:txBody>
          <a:bodyPr>
            <a:noAutofit/>
          </a:bodyPr>
          <a:lstStyle>
            <a:lvl1pPr algn="ctr" rtl="0" hangingPunct="0">
              <a:tabLst/>
              <a:defRPr lang="de-DE" sz="4400" b="0" i="0" u="none" strike="noStrike" kern="1200">
                <a:ln>
                  <a:noFill/>
                </a:ln>
                <a:latin typeface="Arial" pitchFamily="18"/>
              </a:defRPr>
            </a:lvl1pPr>
          </a:lstStyle>
          <a:p>
            <a:r>
              <a:rPr lang="en-US" sz="2800">
                <a:solidFill>
                  <a:sysClr val="windowText" lastClr="000000"/>
                </a:solidFill>
                <a:latin typeface="Arial" panose="020B0604020202020204" pitchFamily="34" charset="0"/>
                <a:cs typeface="Arial" panose="020B0604020202020204" pitchFamily="34" charset="0"/>
              </a:rPr>
              <a:t>Estimation of Okun's Law - Country Analysis</a:t>
            </a:r>
            <a:endParaRPr lang="en-US" sz="2800" dirty="0">
              <a:solidFill>
                <a:sysClr val="windowText" lastClr="000000"/>
              </a:solidFill>
              <a:latin typeface="Arial" panose="020B0604020202020204" pitchFamily="34" charset="0"/>
              <a:cs typeface="Arial" panose="020B0604020202020204" pitchFamily="34" charset="0"/>
            </a:endParaRPr>
          </a:p>
        </p:txBody>
      </p:sp>
      <p:sp>
        <p:nvSpPr>
          <p:cNvPr id="5" name="Textfeld 4"/>
          <p:cNvSpPr txBox="1"/>
          <p:nvPr/>
        </p:nvSpPr>
        <p:spPr>
          <a:xfrm>
            <a:off x="42531" y="708950"/>
            <a:ext cx="12149469" cy="5112568"/>
          </a:xfrm>
          <a:prstGeom prst="rect">
            <a:avLst/>
          </a:prstGeom>
          <a:noFill/>
        </p:spPr>
        <p:txBody>
          <a:bodyPr wrap="square" rtlCol="0">
            <a:noAutofit/>
          </a:bodyPr>
          <a:lstStyle/>
          <a:p>
            <a:pPr marL="514350" indent="-514350">
              <a:buFont typeface="+mj-lt"/>
              <a:buAutoNum type="arabicPeriod"/>
            </a:pPr>
            <a:r>
              <a:rPr lang="de-DE" b="1" dirty="0">
                <a:latin typeface="+mj-lt"/>
              </a:rPr>
              <a:t>Data: </a:t>
            </a:r>
            <a:r>
              <a:rPr lang="de-DE" b="1" dirty="0">
                <a:latin typeface="+mj-lt"/>
                <a:hlinkClick r:id="rId3"/>
              </a:rPr>
              <a:t>IMF Data </a:t>
            </a:r>
            <a:r>
              <a:rPr lang="de-DE" b="1" dirty="0" err="1">
                <a:latin typeface="+mj-lt"/>
                <a:hlinkClick r:id="rId3"/>
              </a:rPr>
              <a:t>mapper</a:t>
            </a:r>
            <a:r>
              <a:rPr lang="de-DE" b="1" dirty="0">
                <a:latin typeface="+mj-lt"/>
              </a:rPr>
              <a:t> </a:t>
            </a:r>
            <a:r>
              <a:rPr lang="de-DE" b="1" dirty="0" err="1">
                <a:latin typeface="+mj-lt"/>
              </a:rPr>
              <a:t>or</a:t>
            </a:r>
            <a:r>
              <a:rPr lang="de-DE" b="1" dirty="0">
                <a:latin typeface="+mj-lt"/>
              </a:rPr>
              <a:t> </a:t>
            </a:r>
            <a:r>
              <a:rPr lang="de-DE" b="1" dirty="0" err="1">
                <a:latin typeface="+mj-lt"/>
              </a:rPr>
              <a:t>other</a:t>
            </a:r>
            <a:r>
              <a:rPr lang="de-DE" b="1" dirty="0">
                <a:latin typeface="+mj-lt"/>
              </a:rPr>
              <a:t> source. </a:t>
            </a:r>
            <a:r>
              <a:rPr lang="de-DE" b="1" dirty="0" err="1">
                <a:latin typeface="+mj-lt"/>
              </a:rPr>
              <a:t>If</a:t>
            </a:r>
            <a:r>
              <a:rPr lang="de-DE" b="1" dirty="0">
                <a:latin typeface="+mj-lt"/>
              </a:rPr>
              <a:t> </a:t>
            </a:r>
            <a:r>
              <a:rPr lang="de-DE" b="1" dirty="0" err="1">
                <a:latin typeface="+mj-lt"/>
              </a:rPr>
              <a:t>you</a:t>
            </a:r>
            <a:r>
              <a:rPr lang="de-DE" b="1" dirty="0">
                <a:latin typeface="+mj-lt"/>
              </a:rPr>
              <a:t> </a:t>
            </a:r>
            <a:r>
              <a:rPr lang="de-DE" b="1" dirty="0" err="1">
                <a:latin typeface="+mj-lt"/>
              </a:rPr>
              <a:t>use</a:t>
            </a:r>
            <a:r>
              <a:rPr lang="de-DE" b="1" dirty="0">
                <a:latin typeface="+mj-lt"/>
              </a:rPr>
              <a:t> </a:t>
            </a:r>
            <a:r>
              <a:rPr lang="de-DE" b="1" dirty="0" err="1">
                <a:latin typeface="+mj-lt"/>
              </a:rPr>
              <a:t>quaterly</a:t>
            </a:r>
            <a:r>
              <a:rPr lang="de-DE" b="1" dirty="0">
                <a:latin typeface="+mj-lt"/>
              </a:rPr>
              <a:t> </a:t>
            </a:r>
            <a:r>
              <a:rPr lang="de-DE" b="1" dirty="0" err="1">
                <a:latin typeface="+mj-lt"/>
              </a:rPr>
              <a:t>data</a:t>
            </a:r>
            <a:r>
              <a:rPr lang="de-DE" b="1" dirty="0">
                <a:latin typeface="+mj-lt"/>
              </a:rPr>
              <a:t>, </a:t>
            </a:r>
            <a:r>
              <a:rPr lang="de-DE" b="1" dirty="0" err="1">
                <a:latin typeface="+mj-lt"/>
              </a:rPr>
              <a:t>think</a:t>
            </a:r>
            <a:r>
              <a:rPr lang="de-DE" b="1" dirty="0">
                <a:latin typeface="+mj-lt"/>
              </a:rPr>
              <a:t> </a:t>
            </a:r>
            <a:r>
              <a:rPr lang="de-DE" b="1" dirty="0" err="1">
                <a:latin typeface="+mj-lt"/>
              </a:rPr>
              <a:t>of</a:t>
            </a:r>
            <a:r>
              <a:rPr lang="de-DE" b="1" dirty="0">
                <a:latin typeface="+mj-lt"/>
              </a:rPr>
              <a:t> </a:t>
            </a:r>
          </a:p>
          <a:p>
            <a:pPr marL="514350" indent="-514350">
              <a:buFont typeface="+mj-lt"/>
              <a:buAutoNum type="arabicPeriod"/>
            </a:pPr>
            <a:endParaRPr lang="de-DE" b="1" dirty="0">
              <a:latin typeface="+mj-lt"/>
            </a:endParaRPr>
          </a:p>
          <a:p>
            <a:pPr marL="514350" indent="-514350">
              <a:buFont typeface="+mj-lt"/>
              <a:buAutoNum type="arabicPeriod"/>
            </a:pPr>
            <a:endParaRPr lang="de-DE" b="1" dirty="0">
              <a:latin typeface="+mj-lt"/>
            </a:endParaRPr>
          </a:p>
          <a:p>
            <a:pPr marL="514350" indent="-514350">
              <a:buFont typeface="+mj-lt"/>
              <a:buAutoNum type="arabicPeriod"/>
            </a:pPr>
            <a:r>
              <a:rPr lang="en-US" dirty="0"/>
              <a:t>Show the data (1980-2025, per availability) of the variables </a:t>
            </a:r>
            <a:r>
              <a:rPr lang="en-US" dirty="0" err="1"/>
              <a:t>Δu</a:t>
            </a:r>
            <a:r>
              <a:rPr lang="en-US" dirty="0"/>
              <a:t> and </a:t>
            </a:r>
            <a:r>
              <a:rPr lang="en-US" dirty="0" err="1"/>
              <a:t>g</a:t>
            </a:r>
            <a:r>
              <a:rPr lang="en-US" baseline="-25000" dirty="0" err="1"/>
              <a:t>y</a:t>
            </a:r>
            <a:r>
              <a:rPr lang="en-US" dirty="0"/>
              <a:t> in a scatter plot</a:t>
            </a:r>
          </a:p>
          <a:p>
            <a:pPr marL="514350" indent="-514350">
              <a:buFont typeface="+mj-lt"/>
              <a:buAutoNum type="arabicPeriod"/>
            </a:pPr>
            <a:endParaRPr lang="de-DE" dirty="0"/>
          </a:p>
          <a:p>
            <a:pPr marL="514350" indent="-514350">
              <a:buFont typeface="+mj-lt"/>
              <a:buAutoNum type="arabicPeriod"/>
            </a:pPr>
            <a:r>
              <a:rPr lang="de-DE" dirty="0"/>
              <a:t>Linear </a:t>
            </a:r>
            <a:r>
              <a:rPr lang="de-DE" dirty="0" err="1"/>
              <a:t>regression</a:t>
            </a:r>
            <a:r>
              <a:rPr lang="de-DE" dirty="0"/>
              <a:t> </a:t>
            </a:r>
            <a:r>
              <a:rPr lang="de-DE" dirty="0" err="1"/>
              <a:t>of</a:t>
            </a:r>
            <a:r>
              <a:rPr lang="de-DE" dirty="0"/>
              <a:t> </a:t>
            </a:r>
            <a:r>
              <a:rPr lang="de-DE" dirty="0" err="1"/>
              <a:t>g</a:t>
            </a:r>
            <a:r>
              <a:rPr lang="de-DE" baseline="-25000" dirty="0" err="1"/>
              <a:t>y</a:t>
            </a:r>
            <a:r>
              <a:rPr lang="de-DE" baseline="-25000" dirty="0"/>
              <a:t> </a:t>
            </a:r>
            <a:r>
              <a:rPr lang="de-DE" dirty="0"/>
              <a:t> and </a:t>
            </a:r>
            <a:r>
              <a:rPr lang="el-GR" dirty="0"/>
              <a:t>Δ</a:t>
            </a:r>
            <a:r>
              <a:rPr lang="de-DE" dirty="0"/>
              <a:t>u .</a:t>
            </a:r>
          </a:p>
          <a:p>
            <a:pPr marL="514350" indent="-514350">
              <a:buFont typeface="+mj-lt"/>
              <a:buAutoNum type="arabicPeriod"/>
            </a:pPr>
            <a:endParaRPr lang="de-DE" dirty="0"/>
          </a:p>
          <a:p>
            <a:pPr marL="514350" indent="-514350">
              <a:buFont typeface="+mj-lt"/>
              <a:buAutoNum type="arabicPeriod"/>
            </a:pPr>
            <a:r>
              <a:rPr lang="de-DE" dirty="0" err="1"/>
              <a:t>Identify</a:t>
            </a:r>
            <a:r>
              <a:rPr lang="de-DE" dirty="0"/>
              <a:t> </a:t>
            </a:r>
            <a:r>
              <a:rPr lang="de-DE" dirty="0" err="1"/>
              <a:t>Okuns`s</a:t>
            </a:r>
            <a:r>
              <a:rPr lang="de-DE" dirty="0"/>
              <a:t> </a:t>
            </a:r>
            <a:r>
              <a:rPr lang="de-DE" dirty="0" err="1"/>
              <a:t>law</a:t>
            </a:r>
            <a:r>
              <a:rPr lang="de-DE" dirty="0"/>
              <a:t> </a:t>
            </a:r>
            <a:r>
              <a:rPr lang="de-DE" dirty="0" err="1"/>
              <a:t>with</a:t>
            </a:r>
            <a:r>
              <a:rPr lang="de-DE" dirty="0"/>
              <a:t> </a:t>
            </a:r>
            <a:r>
              <a:rPr lang="de-DE" dirty="0" err="1"/>
              <a:t>the</a:t>
            </a:r>
            <a:r>
              <a:rPr lang="de-DE" dirty="0"/>
              <a:t> </a:t>
            </a:r>
            <a:r>
              <a:rPr lang="de-DE" dirty="0" err="1"/>
              <a:t>regression</a:t>
            </a:r>
            <a:r>
              <a:rPr lang="de-DE" dirty="0"/>
              <a:t> </a:t>
            </a:r>
            <a:r>
              <a:rPr lang="de-DE" dirty="0" err="1"/>
              <a:t>parameters</a:t>
            </a:r>
            <a:r>
              <a:rPr lang="de-DE" dirty="0"/>
              <a:t> in </a:t>
            </a:r>
            <a:r>
              <a:rPr lang="de-DE" dirty="0" err="1"/>
              <a:t>g</a:t>
            </a:r>
            <a:r>
              <a:rPr lang="de-DE" baseline="-25000" dirty="0" err="1"/>
              <a:t>y</a:t>
            </a:r>
            <a:r>
              <a:rPr lang="de-DE" baseline="-25000" dirty="0"/>
              <a:t> </a:t>
            </a:r>
            <a:r>
              <a:rPr lang="de-DE" dirty="0"/>
              <a:t>= </a:t>
            </a:r>
            <a:r>
              <a:rPr lang="en-US" dirty="0"/>
              <a:t>-a</a:t>
            </a:r>
            <a:r>
              <a:rPr lang="el-GR" dirty="0"/>
              <a:t>Δ</a:t>
            </a:r>
            <a:r>
              <a:rPr lang="de-DE" dirty="0"/>
              <a:t>u </a:t>
            </a:r>
            <a:r>
              <a:rPr lang="en-US" dirty="0"/>
              <a:t>+ </a:t>
            </a:r>
            <a:r>
              <a:rPr lang="de-DE" dirty="0"/>
              <a:t>g</a:t>
            </a:r>
            <a:r>
              <a:rPr lang="en-US" baseline="-25000" dirty="0"/>
              <a:t>Y*</a:t>
            </a:r>
            <a:r>
              <a:rPr lang="en-US" dirty="0"/>
              <a:t> and </a:t>
            </a:r>
            <a:r>
              <a:rPr lang="en-US" dirty="0" err="1"/>
              <a:t>interprete</a:t>
            </a:r>
            <a:r>
              <a:rPr lang="en-US" dirty="0"/>
              <a:t> the parameters</a:t>
            </a:r>
          </a:p>
          <a:p>
            <a:pPr marL="514350" indent="-514350">
              <a:buFont typeface="+mj-lt"/>
              <a:buAutoNum type="arabicPeriod"/>
            </a:pPr>
            <a:endParaRPr lang="en-US" dirty="0"/>
          </a:p>
          <a:p>
            <a:pPr marL="514350" indent="-514350">
              <a:buFont typeface="+mj-lt"/>
              <a:buAutoNum type="arabicPeriod"/>
            </a:pPr>
            <a:r>
              <a:rPr lang="en-US" dirty="0"/>
              <a:t>Look for "meaningful" subperiods for your country for estimation purposes (consider especially structural breaks like crises, political changes,...)</a:t>
            </a:r>
          </a:p>
          <a:p>
            <a:pPr marL="514350" indent="-514350">
              <a:buFont typeface="+mj-lt"/>
              <a:buAutoNum type="arabicPeriod"/>
            </a:pPr>
            <a:endParaRPr lang="en-US" dirty="0"/>
          </a:p>
          <a:p>
            <a:pPr marL="514350" indent="-514350">
              <a:buFont typeface="+mj-lt"/>
              <a:buAutoNum type="arabicPeriod" startAt="8"/>
            </a:pPr>
            <a:r>
              <a:rPr lang="en-US" dirty="0"/>
              <a:t>Also evaluate your econometric analysis using the coefficient of determination R</a:t>
            </a:r>
            <a:r>
              <a:rPr lang="en-US" baseline="30000" dirty="0"/>
              <a:t>2</a:t>
            </a:r>
          </a:p>
          <a:p>
            <a:r>
              <a:rPr lang="en-US" baseline="30000" dirty="0"/>
              <a:t>             </a:t>
            </a:r>
            <a:r>
              <a:rPr lang="en-US" dirty="0"/>
              <a:t>and the correlation coefficient R</a:t>
            </a:r>
            <a:endParaRPr lang="de-DE" sz="1400" b="1" dirty="0"/>
          </a:p>
          <a:p>
            <a:endParaRPr lang="de-DE" sz="1400" b="1" dirty="0">
              <a:latin typeface="+mj-lt"/>
            </a:endParaRPr>
          </a:p>
          <a:p>
            <a:pPr marL="342900" indent="-342900">
              <a:buFont typeface="+mj-lt"/>
              <a:buAutoNum type="arabicPeriod"/>
            </a:pPr>
            <a:endParaRPr lang="de-DE" sz="1400" b="1" dirty="0">
              <a:latin typeface="+mj-lt"/>
            </a:endParaRPr>
          </a:p>
        </p:txBody>
      </p:sp>
      <p:sp>
        <p:nvSpPr>
          <p:cNvPr id="4" name="Rechteck 3"/>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41342237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eck 8"/>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4" name="Title 1">
            <a:extLst>
              <a:ext uri="{FF2B5EF4-FFF2-40B4-BE49-F238E27FC236}">
                <a16:creationId xmlns:a16="http://schemas.microsoft.com/office/drawing/2014/main" id="{57EAD36C-F878-175B-7D63-5228CE7B3EE2}"/>
              </a:ext>
            </a:extLst>
          </p:cNvPr>
          <p:cNvSpPr txBox="1">
            <a:spLocks/>
          </p:cNvSpPr>
          <p:nvPr/>
        </p:nvSpPr>
        <p:spPr>
          <a:xfrm>
            <a:off x="178068" y="229558"/>
            <a:ext cx="8229600" cy="706090"/>
          </a:xfrm>
          <a:prstGeom prst="rect">
            <a:avLst/>
          </a:prstGeom>
        </p:spPr>
        <p:txBody>
          <a:bodyPr>
            <a:normAutofit fontScale="97500" lnSpcReduction="10000"/>
          </a:bodyPr>
          <a:lstStyle>
            <a:lvl1pPr algn="ctr" rtl="0" hangingPunct="0">
              <a:tabLst/>
              <a:defRPr lang="de-DE" sz="4400" b="0" i="0" u="none" strike="noStrike" kern="1200">
                <a:ln>
                  <a:noFill/>
                </a:ln>
                <a:latin typeface="Arial" pitchFamily="18"/>
              </a:defRPr>
            </a:lvl1pPr>
          </a:lstStyle>
          <a:p>
            <a:r>
              <a:rPr lang="de-DE" b="1" dirty="0" err="1"/>
              <a:t>Estimating</a:t>
            </a:r>
            <a:r>
              <a:rPr lang="de-DE" b="1" dirty="0"/>
              <a:t> </a:t>
            </a:r>
            <a:r>
              <a:rPr lang="de-DE" b="1" dirty="0" err="1"/>
              <a:t>Okun’s</a:t>
            </a:r>
            <a:r>
              <a:rPr lang="de-DE" b="1" dirty="0"/>
              <a:t> La</a:t>
            </a:r>
            <a:endParaRPr lang="en-US" b="1" dirty="0"/>
          </a:p>
        </p:txBody>
      </p:sp>
      <p:sp>
        <p:nvSpPr>
          <p:cNvPr id="5" name="Textfeld 4">
            <a:extLst>
              <a:ext uri="{FF2B5EF4-FFF2-40B4-BE49-F238E27FC236}">
                <a16:creationId xmlns:a16="http://schemas.microsoft.com/office/drawing/2014/main" id="{2C1F99B8-F98C-7BD7-102E-B6C4324E3FA9}"/>
              </a:ext>
            </a:extLst>
          </p:cNvPr>
          <p:cNvSpPr txBox="1"/>
          <p:nvPr/>
        </p:nvSpPr>
        <p:spPr>
          <a:xfrm>
            <a:off x="8517384" y="229558"/>
            <a:ext cx="2685351" cy="369332"/>
          </a:xfrm>
          <a:prstGeom prst="rect">
            <a:avLst/>
          </a:prstGeom>
          <a:noFill/>
        </p:spPr>
        <p:txBody>
          <a:bodyPr wrap="none" rtlCol="0">
            <a:spAutoFit/>
          </a:bodyPr>
          <a:lstStyle/>
          <a:p>
            <a:r>
              <a:rPr lang="de-DE"/>
              <a:t>Source: IMF Data Mapper</a:t>
            </a:r>
            <a:endParaRPr lang="de-DE" dirty="0"/>
          </a:p>
        </p:txBody>
      </p:sp>
    </p:spTree>
    <p:extLst>
      <p:ext uri="{BB962C8B-B14F-4D97-AF65-F5344CB8AC3E}">
        <p14:creationId xmlns:p14="http://schemas.microsoft.com/office/powerpoint/2010/main" val="1456840768"/>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Times New Roman">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2794</Words>
  <Application>Microsoft Office PowerPoint</Application>
  <PresentationFormat>Breitbild</PresentationFormat>
  <Paragraphs>496</Paragraphs>
  <Slides>49</Slides>
  <Notes>22</Notes>
  <HiddenSlides>0</HiddenSlides>
  <MMClips>0</MMClips>
  <ScaleCrop>false</ScaleCrop>
  <HeadingPairs>
    <vt:vector size="10" baseType="variant">
      <vt:variant>
        <vt:lpstr>Verwendete Schriftarten</vt:lpstr>
      </vt:variant>
      <vt:variant>
        <vt:i4>7</vt:i4>
      </vt:variant>
      <vt:variant>
        <vt:lpstr>Design</vt:lpstr>
      </vt:variant>
      <vt:variant>
        <vt:i4>1</vt:i4>
      </vt:variant>
      <vt:variant>
        <vt:lpstr>Links</vt:lpstr>
      </vt:variant>
      <vt:variant>
        <vt:i4>2</vt:i4>
      </vt:variant>
      <vt:variant>
        <vt:lpstr>Eingebettete OLE-Server</vt:lpstr>
      </vt:variant>
      <vt:variant>
        <vt:i4>1</vt:i4>
      </vt:variant>
      <vt:variant>
        <vt:lpstr>Folientitel</vt:lpstr>
      </vt:variant>
      <vt:variant>
        <vt:i4>49</vt:i4>
      </vt:variant>
    </vt:vector>
  </HeadingPairs>
  <TitlesOfParts>
    <vt:vector size="60" baseType="lpstr">
      <vt:lpstr>Arial</vt:lpstr>
      <vt:lpstr>Arial Unicode MS</vt:lpstr>
      <vt:lpstr>Calibri</vt:lpstr>
      <vt:lpstr>Cambria Math</vt:lpstr>
      <vt:lpstr>Droid Sans Fallback</vt:lpstr>
      <vt:lpstr>Sparkasse Rg</vt:lpstr>
      <vt:lpstr>Times New Roman</vt:lpstr>
      <vt:lpstr>Office</vt:lpstr>
      <vt:lpstr>file:///C:\AAA\FH_Mainz\Statistik\Eigene_Unterlagen\Arbeitsdaten2.xlsx!Tab2!%5bArbeitsdaten2.xlsx%5dTab2%20Diagramm%206</vt:lpstr>
      <vt:lpstr>file:///C:\AAA\FH_Mainz\Statistik\Eigene_Unterlagen\Arbeitsdaten2.xlsx!Tab2!%5bArbeitsdaten2.xlsx%5dTab2%20Diagramm%206</vt:lpstr>
      <vt:lpstr>Worksheet</vt:lpstr>
      <vt:lpstr>PowerPoint-Präsentation</vt:lpstr>
      <vt:lpstr>Global Economics</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bjk</dc:creator>
  <cp:lastModifiedBy>Köster, Bernhard Johannes</cp:lastModifiedBy>
  <cp:revision>311</cp:revision>
  <cp:lastPrinted>2022-03-02T20:18:27Z</cp:lastPrinted>
  <dcterms:created xsi:type="dcterms:W3CDTF">2022-03-01T20:52:11Z</dcterms:created>
  <dcterms:modified xsi:type="dcterms:W3CDTF">2026-09-26T21:53:43Z</dcterms:modified>
</cp:coreProperties>
</file>