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1384" r:id="rId2"/>
    <p:sldId id="1385" r:id="rId3"/>
    <p:sldId id="1386" r:id="rId4"/>
    <p:sldId id="1387" r:id="rId5"/>
    <p:sldId id="1390" r:id="rId6"/>
    <p:sldId id="1388" r:id="rId7"/>
    <p:sldId id="1389" r:id="rId8"/>
    <p:sldId id="1391" r:id="rId9"/>
    <p:sldId id="1429" r:id="rId10"/>
    <p:sldId id="1430" r:id="rId11"/>
    <p:sldId id="1433" r:id="rId12"/>
    <p:sldId id="1434" r:id="rId13"/>
    <p:sldId id="1437" r:id="rId14"/>
    <p:sldId id="1439" r:id="rId15"/>
    <p:sldId id="1438" r:id="rId16"/>
    <p:sldId id="1441" r:id="rId17"/>
    <p:sldId id="1443" r:id="rId18"/>
    <p:sldId id="1444" r:id="rId19"/>
    <p:sldId id="1445" r:id="rId20"/>
    <p:sldId id="1451" r:id="rId21"/>
    <p:sldId id="1447" r:id="rId22"/>
    <p:sldId id="1448" r:id="rId23"/>
    <p:sldId id="1449" r:id="rId24"/>
    <p:sldId id="1450" r:id="rId25"/>
    <p:sldId id="1452" r:id="rId26"/>
    <p:sldId id="1393" r:id="rId27"/>
    <p:sldId id="1392" r:id="rId28"/>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78" autoAdjust="0"/>
    <p:restoredTop sz="93447" autoAdjust="0"/>
  </p:normalViewPr>
  <p:slideViewPr>
    <p:cSldViewPr snapToGrid="0">
      <p:cViewPr varScale="1">
        <p:scale>
          <a:sx n="60" d="100"/>
          <a:sy n="60" d="100"/>
        </p:scale>
        <p:origin x="28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07.10.2025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144480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6181181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075890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942025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90843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301130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40502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09359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32165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40090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129592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emf"/></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1.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7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1.xml"/><Relationship Id="rId4" Type="http://schemas.openxmlformats.org/officeDocument/2006/relationships/image" Target="../media/image11.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8" Type="http://schemas.openxmlformats.org/officeDocument/2006/relationships/image" Target="../media/image80.png"/><Relationship Id="rId3" Type="http://schemas.openxmlformats.org/officeDocument/2006/relationships/image" Target="../media/image12.emf"/><Relationship Id="rId7" Type="http://schemas.openxmlformats.org/officeDocument/2006/relationships/image" Target="../media/image79.png"/><Relationship Id="rId2" Type="http://schemas.openxmlformats.org/officeDocument/2006/relationships/oleObject" Target="file:///C:\AAA\FH_Mainz\Statistik\Eigene_Unterlagen\Arbeitsdaten2.xlsx!Tab2!%5bArbeitsdaten2.xlsx%5dTab2%20Diagramm%206" TargetMode="External"/><Relationship Id="rId1" Type="http://schemas.openxmlformats.org/officeDocument/2006/relationships/slideLayout" Target="../slideLayouts/slideLayout1.xml"/><Relationship Id="rId6" Type="http://schemas.openxmlformats.org/officeDocument/2006/relationships/image" Target="../media/image78.png"/><Relationship Id="rId10" Type="http://schemas.openxmlformats.org/officeDocument/2006/relationships/image" Target="../media/image14.png"/><Relationship Id="rId4" Type="http://schemas.openxmlformats.org/officeDocument/2006/relationships/image" Target="../media/image13.emf"/><Relationship Id="rId9" Type="http://schemas.openxmlformats.org/officeDocument/2006/relationships/image" Target="../media/image81.png"/></Relationships>
</file>

<file path=ppt/slides/_rels/slide23.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2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imf.org/external/datamapper/NGDP_RPCH@WEO/OEMDC/ADVEC/WEOWORLD"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milescorak.files.wordpress.com/2016/01/okun-potential-gnp-its-measurement-and-significance-p0190.pdf"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fred.stlouisfed.org/"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Excel_Worksheet.xlsx"/><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itle 1">
            <a:extLst>
              <a:ext uri="{FF2B5EF4-FFF2-40B4-BE49-F238E27FC236}">
                <a16:creationId xmlns:a16="http://schemas.microsoft.com/office/drawing/2014/main" id="{6F4BC859-8540-4743-76C0-B0AFD06228CA}"/>
              </a:ext>
            </a:extLst>
          </p:cNvPr>
          <p:cNvSpPr txBox="1">
            <a:spLocks/>
          </p:cNvSpPr>
          <p:nvPr/>
        </p:nvSpPr>
        <p:spPr>
          <a:xfrm>
            <a:off x="457200" y="274638"/>
            <a:ext cx="8229600" cy="706090"/>
          </a:xfrm>
          <a:prstGeom prst="rect">
            <a:avLst/>
          </a:prstGeom>
        </p:spPr>
        <p:txBody>
          <a:bodyPr>
            <a:normAutofit fontScale="67500" lnSpcReduction="20000"/>
          </a:bodyPr>
          <a:lstStyle>
            <a:lvl1pPr algn="ctr" rtl="0" hangingPunct="0">
              <a:tabLst/>
              <a:defRPr lang="de-DE" sz="4400" b="0" i="0" u="none" strike="noStrike" kern="1200">
                <a:ln>
                  <a:noFill/>
                </a:ln>
                <a:latin typeface="Arial" pitchFamily="18"/>
              </a:defRPr>
            </a:lvl1pPr>
          </a:lstStyle>
          <a:p>
            <a:r>
              <a:rPr lang="en-US" dirty="0">
                <a:solidFill>
                  <a:sysClr val="windowText" lastClr="000000"/>
                </a:solidFill>
              </a:rPr>
              <a:t>Short-run Output Gaps: Why do they matter?</a:t>
            </a:r>
          </a:p>
        </p:txBody>
      </p:sp>
      <p:sp>
        <p:nvSpPr>
          <p:cNvPr id="5" name="Textfeld 4">
            <a:extLst>
              <a:ext uri="{FF2B5EF4-FFF2-40B4-BE49-F238E27FC236}">
                <a16:creationId xmlns:a16="http://schemas.microsoft.com/office/drawing/2014/main" id="{5F44570E-53D1-C72A-E006-17DE8C498593}"/>
              </a:ext>
            </a:extLst>
          </p:cNvPr>
          <p:cNvSpPr txBox="1"/>
          <p:nvPr/>
        </p:nvSpPr>
        <p:spPr>
          <a:xfrm>
            <a:off x="791840" y="926294"/>
            <a:ext cx="9001000" cy="5688632"/>
          </a:xfrm>
          <a:prstGeom prst="rect">
            <a:avLst/>
          </a:prstGeom>
          <a:noFill/>
        </p:spPr>
        <p:txBody>
          <a:bodyPr wrap="square" rtlCol="0">
            <a:noAutofit/>
          </a:bodyPr>
          <a:lstStyle/>
          <a:p>
            <a:r>
              <a:rPr lang="en-US" sz="2400" b="1" dirty="0"/>
              <a:t>Output Gap	=	 Actual Output 	-	 Potential Output</a:t>
            </a:r>
          </a:p>
          <a:p>
            <a:r>
              <a:rPr lang="en-US" sz="2400" b="1" dirty="0"/>
              <a:t>			_______________________________________</a:t>
            </a:r>
          </a:p>
          <a:p>
            <a:r>
              <a:rPr lang="en-US" sz="2400" b="1" dirty="0"/>
              <a:t>					 Potential Output</a:t>
            </a:r>
          </a:p>
          <a:p>
            <a:r>
              <a:rPr lang="en-US" sz="2400" b="1" dirty="0"/>
              <a:t>		</a:t>
            </a:r>
          </a:p>
          <a:p>
            <a:r>
              <a:rPr lang="en-US" sz="2400" b="1" dirty="0"/>
              <a:t>		=	               Y		-	            Y*</a:t>
            </a:r>
          </a:p>
          <a:p>
            <a:r>
              <a:rPr lang="en-US" sz="2400" b="1" dirty="0"/>
              <a:t>			_______________________________________</a:t>
            </a:r>
          </a:p>
          <a:p>
            <a:r>
              <a:rPr lang="en-US" sz="2400" b="1" dirty="0"/>
              <a:t>					             Y*</a:t>
            </a:r>
          </a:p>
          <a:p>
            <a:endParaRPr lang="en-US" sz="2400" b="1" dirty="0"/>
          </a:p>
          <a:p>
            <a:endParaRPr lang="en-US" sz="2400" b="1" dirty="0"/>
          </a:p>
          <a:p>
            <a:r>
              <a:rPr lang="de-DE" sz="2400" dirty="0"/>
              <a:t>(Y – Y*)/Y* &gt; 0		→	a positive </a:t>
            </a:r>
            <a:r>
              <a:rPr lang="de-DE" sz="2400" dirty="0" err="1"/>
              <a:t>output</a:t>
            </a:r>
            <a:r>
              <a:rPr lang="de-DE" sz="2400" dirty="0"/>
              <a:t> </a:t>
            </a:r>
            <a:r>
              <a:rPr lang="de-DE" sz="2400" dirty="0" err="1"/>
              <a:t>gap</a:t>
            </a:r>
            <a:endParaRPr lang="de-DE" sz="2400" dirty="0"/>
          </a:p>
          <a:p>
            <a:r>
              <a:rPr lang="de-DE" sz="2400" dirty="0"/>
              <a:t>				</a:t>
            </a:r>
            <a:r>
              <a:rPr lang="de-DE" sz="2400" dirty="0" err="1"/>
              <a:t>is</a:t>
            </a:r>
            <a:r>
              <a:rPr lang="de-DE" sz="2400" dirty="0"/>
              <a:t> </a:t>
            </a:r>
            <a:r>
              <a:rPr lang="de-DE" sz="2400" dirty="0" err="1"/>
              <a:t>called</a:t>
            </a:r>
            <a:r>
              <a:rPr lang="de-DE" sz="2400" dirty="0"/>
              <a:t> </a:t>
            </a:r>
            <a:r>
              <a:rPr lang="de-DE" sz="2400" dirty="0" err="1"/>
              <a:t>expansionary</a:t>
            </a:r>
            <a:r>
              <a:rPr lang="de-DE" sz="2400" dirty="0"/>
              <a:t> </a:t>
            </a:r>
            <a:r>
              <a:rPr lang="de-DE" sz="2400" dirty="0" err="1"/>
              <a:t>gap</a:t>
            </a:r>
            <a:endParaRPr lang="de-DE" sz="2400" dirty="0"/>
          </a:p>
          <a:p>
            <a:endParaRPr lang="de-DE" sz="2400" dirty="0"/>
          </a:p>
          <a:p>
            <a:endParaRPr lang="de-DE" sz="2400" dirty="0"/>
          </a:p>
          <a:p>
            <a:r>
              <a:rPr lang="de-DE" sz="2400" dirty="0"/>
              <a:t>(Y – Y*)/Y* &lt; 0		→	a negative </a:t>
            </a:r>
            <a:r>
              <a:rPr lang="de-DE" sz="2400" dirty="0" err="1"/>
              <a:t>output</a:t>
            </a:r>
            <a:r>
              <a:rPr lang="de-DE" sz="2400" dirty="0"/>
              <a:t> </a:t>
            </a:r>
            <a:r>
              <a:rPr lang="de-DE" sz="2400" dirty="0" err="1"/>
              <a:t>gap</a:t>
            </a:r>
            <a:endParaRPr lang="de-DE" sz="2400" dirty="0"/>
          </a:p>
          <a:p>
            <a:r>
              <a:rPr lang="de-DE" sz="2400" dirty="0"/>
              <a:t>				</a:t>
            </a:r>
            <a:r>
              <a:rPr lang="de-DE" sz="2400" dirty="0" err="1"/>
              <a:t>is</a:t>
            </a:r>
            <a:r>
              <a:rPr lang="de-DE" sz="2400" dirty="0"/>
              <a:t> </a:t>
            </a:r>
            <a:r>
              <a:rPr lang="de-DE" sz="2400" dirty="0" err="1"/>
              <a:t>called</a:t>
            </a:r>
            <a:r>
              <a:rPr lang="de-DE" sz="2400" dirty="0"/>
              <a:t> </a:t>
            </a:r>
            <a:r>
              <a:rPr lang="de-DE" sz="2400" dirty="0" err="1"/>
              <a:t>recessionary</a:t>
            </a:r>
            <a:r>
              <a:rPr lang="de-DE" sz="2400" dirty="0"/>
              <a:t> </a:t>
            </a:r>
            <a:r>
              <a:rPr lang="de-DE" sz="2400" dirty="0" err="1"/>
              <a:t>gap</a:t>
            </a:r>
            <a:endParaRPr lang="de-DE" sz="2400" dirty="0"/>
          </a:p>
        </p:txBody>
      </p:sp>
    </p:spTree>
    <p:extLst>
      <p:ext uri="{BB962C8B-B14F-4D97-AF65-F5344CB8AC3E}">
        <p14:creationId xmlns:p14="http://schemas.microsoft.com/office/powerpoint/2010/main" val="200999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251" y="781396"/>
            <a:ext cx="8817630" cy="5959972"/>
          </a:xfrm>
          <a:prstGeom prst="rect">
            <a:avLst/>
          </a:prstGeom>
          <a:noFill/>
        </p:spPr>
        <p:txBody>
          <a:bodyPr wrap="square" rtlCol="0">
            <a:noAutofit/>
          </a:bodyPr>
          <a:lstStyle/>
          <a:p>
            <a:pPr marL="342900" indent="-342900">
              <a:buFont typeface="Arial" panose="020B0604020202020204" pitchFamily="34" charset="0"/>
              <a:buChar char="•"/>
            </a:pPr>
            <a:r>
              <a:rPr lang="de-DE" sz="2400" dirty="0"/>
              <a:t>Via a linear </a:t>
            </a:r>
            <a:r>
              <a:rPr lang="de-DE" sz="2400" dirty="0" err="1"/>
              <a:t>regression</a:t>
            </a:r>
            <a:r>
              <a:rPr lang="de-DE" sz="2400" dirty="0"/>
              <a:t> </a:t>
            </a:r>
            <a:r>
              <a:rPr lang="de-DE" sz="2400" dirty="0" err="1"/>
              <a:t>we</a:t>
            </a:r>
            <a:r>
              <a:rPr lang="de-DE" sz="2400" dirty="0"/>
              <a:t> </a:t>
            </a:r>
            <a:r>
              <a:rPr lang="de-DE" sz="2400" dirty="0" err="1"/>
              <a:t>want</a:t>
            </a:r>
            <a:r>
              <a:rPr lang="de-DE" sz="2400" dirty="0"/>
              <a:t> </a:t>
            </a:r>
            <a:r>
              <a:rPr lang="de-DE" sz="2400" dirty="0" err="1"/>
              <a:t>to</a:t>
            </a:r>
            <a:r>
              <a:rPr lang="de-DE" sz="2400" dirty="0"/>
              <a:t> </a:t>
            </a:r>
            <a:r>
              <a:rPr lang="de-DE" sz="2400" dirty="0" err="1"/>
              <a:t>analyse</a:t>
            </a:r>
            <a:r>
              <a:rPr lang="de-DE" sz="2400" dirty="0"/>
              <a:t> </a:t>
            </a:r>
            <a:r>
              <a:rPr lang="de-DE" sz="2400" dirty="0" err="1"/>
              <a:t>the</a:t>
            </a:r>
            <a:r>
              <a:rPr lang="de-DE" sz="2400" dirty="0"/>
              <a:t> </a:t>
            </a:r>
            <a:r>
              <a:rPr lang="de-DE" sz="2400" dirty="0" err="1"/>
              <a:t>dependence</a:t>
            </a:r>
            <a:r>
              <a:rPr lang="de-DE" sz="2400" dirty="0"/>
              <a:t> </a:t>
            </a:r>
            <a:r>
              <a:rPr lang="de-DE" sz="2400" dirty="0" err="1"/>
              <a:t>between</a:t>
            </a:r>
            <a:r>
              <a:rPr lang="de-DE" sz="2400" dirty="0"/>
              <a:t> </a:t>
            </a:r>
            <a:r>
              <a:rPr lang="de-DE" sz="2400" dirty="0" err="1"/>
              <a:t>two</a:t>
            </a:r>
            <a:r>
              <a:rPr lang="de-DE" sz="2400" dirty="0"/>
              <a:t> variables</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err="1"/>
              <a:t>We</a:t>
            </a:r>
            <a:r>
              <a:rPr lang="de-DE" sz="2400" dirty="0"/>
              <a:t> </a:t>
            </a:r>
            <a:r>
              <a:rPr lang="de-DE" sz="2400" dirty="0" err="1"/>
              <a:t>distinguish</a:t>
            </a:r>
            <a:r>
              <a:rPr lang="de-DE" sz="2400" dirty="0"/>
              <a:t> </a:t>
            </a:r>
            <a:r>
              <a:rPr lang="de-DE" sz="2400" dirty="0" err="1"/>
              <a:t>between</a:t>
            </a:r>
            <a:r>
              <a:rPr lang="de-DE" sz="2400" dirty="0"/>
              <a:t> a </a:t>
            </a:r>
            <a:r>
              <a:rPr lang="de-DE" sz="2400" dirty="0" err="1"/>
              <a:t>dependent</a:t>
            </a:r>
            <a:r>
              <a:rPr lang="de-DE" sz="2400" dirty="0"/>
              <a:t> variable (y) and an </a:t>
            </a:r>
            <a:r>
              <a:rPr lang="de-DE" sz="2400" dirty="0" err="1"/>
              <a:t>independent</a:t>
            </a:r>
            <a:r>
              <a:rPr lang="de-DE" sz="2400" dirty="0"/>
              <a:t> variable (x)</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(x) </a:t>
            </a:r>
            <a:r>
              <a:rPr lang="de-DE" sz="2400" dirty="0" err="1"/>
              <a:t>is</a:t>
            </a:r>
            <a:r>
              <a:rPr lang="de-DE" sz="2400" dirty="0"/>
              <a:t> also </a:t>
            </a:r>
            <a:r>
              <a:rPr lang="de-DE" sz="2400" dirty="0" err="1"/>
              <a:t>called</a:t>
            </a:r>
            <a:r>
              <a:rPr lang="de-DE" sz="2400" dirty="0"/>
              <a:t> </a:t>
            </a:r>
            <a:r>
              <a:rPr lang="de-DE" sz="2400" dirty="0" err="1"/>
              <a:t>the</a:t>
            </a:r>
            <a:r>
              <a:rPr lang="de-DE" sz="2400" dirty="0"/>
              <a:t> </a:t>
            </a:r>
            <a:r>
              <a:rPr lang="de-DE" sz="2400" dirty="0" err="1"/>
              <a:t>explanatory</a:t>
            </a:r>
            <a:r>
              <a:rPr lang="de-DE" sz="2400" dirty="0"/>
              <a:t> variable</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A </a:t>
            </a:r>
            <a:r>
              <a:rPr lang="de-DE" sz="2400" dirty="0" err="1"/>
              <a:t>change</a:t>
            </a:r>
            <a:r>
              <a:rPr lang="de-DE" sz="2400" dirty="0"/>
              <a:t> </a:t>
            </a:r>
            <a:r>
              <a:rPr lang="de-DE" sz="2400" dirty="0" err="1"/>
              <a:t>of</a:t>
            </a:r>
            <a:r>
              <a:rPr lang="de-DE" sz="2400" dirty="0"/>
              <a:t> (x) </a:t>
            </a:r>
            <a:r>
              <a:rPr lang="de-DE" sz="2400" dirty="0" err="1"/>
              <a:t>implicates</a:t>
            </a:r>
            <a:r>
              <a:rPr lang="de-DE" sz="2400" dirty="0"/>
              <a:t> a </a:t>
            </a:r>
            <a:r>
              <a:rPr lang="de-DE" sz="2400" dirty="0" err="1"/>
              <a:t>change</a:t>
            </a:r>
            <a:r>
              <a:rPr lang="de-DE" sz="2400" dirty="0"/>
              <a:t> (y)</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The linear </a:t>
            </a:r>
            <a:r>
              <a:rPr lang="de-DE" sz="2400" dirty="0" err="1"/>
              <a:t>regression</a:t>
            </a:r>
            <a:r>
              <a:rPr lang="de-DE" sz="2400" dirty="0"/>
              <a:t> </a:t>
            </a:r>
            <a:r>
              <a:rPr lang="de-DE" sz="2400" dirty="0" err="1"/>
              <a:t>defines</a:t>
            </a:r>
            <a:r>
              <a:rPr lang="de-DE" sz="2400" dirty="0"/>
              <a:t> an </a:t>
            </a:r>
            <a:r>
              <a:rPr lang="de-DE" sz="2400" err="1"/>
              <a:t>empirical</a:t>
            </a:r>
            <a:r>
              <a:rPr lang="de-DE" sz="2400"/>
              <a:t> relation </a:t>
            </a:r>
            <a:r>
              <a:rPr lang="de-DE" sz="2400" dirty="0"/>
              <a:t>via a linear </a:t>
            </a:r>
            <a:r>
              <a:rPr lang="de-DE" sz="2400" dirty="0" err="1"/>
              <a:t>function</a:t>
            </a:r>
            <a:endParaRPr lang="de-DE" sz="2400" dirty="0"/>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i.e. y = f(x) = 3 + 2x 		</a:t>
            </a:r>
            <a:r>
              <a:rPr lang="de-DE" sz="2400" dirty="0" err="1"/>
              <a:t>or</a:t>
            </a:r>
            <a:r>
              <a:rPr lang="de-DE" sz="2400" dirty="0"/>
              <a:t> </a:t>
            </a:r>
            <a:r>
              <a:rPr lang="de-DE" sz="2400" dirty="0" err="1"/>
              <a:t>generally</a:t>
            </a:r>
            <a:r>
              <a:rPr lang="de-DE" sz="2400" dirty="0"/>
              <a:t> 	 y = a + </a:t>
            </a:r>
            <a:r>
              <a:rPr lang="de-DE" sz="2400" dirty="0" err="1"/>
              <a:t>bx</a:t>
            </a:r>
            <a:r>
              <a:rPr lang="de-DE" sz="2400" dirty="0"/>
              <a:t> </a:t>
            </a:r>
          </a:p>
          <a:p>
            <a:r>
              <a:rPr lang="de-DE" sz="2400" dirty="0"/>
              <a:t> </a:t>
            </a:r>
          </a:p>
          <a:p>
            <a:endParaRPr lang="de-DE" sz="2400" dirty="0"/>
          </a:p>
          <a:p>
            <a:endParaRPr lang="de-DE" sz="2400" dirty="0"/>
          </a:p>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10</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2600" dirty="0"/>
              <a:t>Linear Regression</a:t>
            </a:r>
          </a:p>
        </p:txBody>
      </p:sp>
      <p:sp>
        <p:nvSpPr>
          <p:cNvPr id="5" name="Rechteck 4">
            <a:extLst>
              <a:ext uri="{FF2B5EF4-FFF2-40B4-BE49-F238E27FC236}">
                <a16:creationId xmlns:a16="http://schemas.microsoft.com/office/drawing/2014/main" id="{64834EBA-D2A6-1916-3028-46BA31125612}"/>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529156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35512" y="1056445"/>
                <a:ext cx="8944168" cy="4785064"/>
              </a:xfrm>
              <a:prstGeom prst="rect">
                <a:avLst/>
              </a:prstGeom>
              <a:noFill/>
            </p:spPr>
            <p:txBody>
              <a:bodyPr wrap="square" rtlCol="0">
                <a:noAutofit/>
              </a:bodyPr>
              <a:lstStyle/>
              <a:p>
                <a:r>
                  <a:rPr lang="de-DE" sz="2400" dirty="0"/>
                  <a:t>How to calculate a regression line </a:t>
                </a:r>
                <a14:m>
                  <m:oMath xmlns:m="http://schemas.openxmlformats.org/officeDocument/2006/math">
                    <m:acc>
                      <m:accPr>
                        <m:chr m:val="̂"/>
                        <m:ctrlPr>
                          <a:rPr lang="de-DE" sz="2400" i="1">
                            <a:latin typeface="Cambria Math" panose="02040503050406030204" pitchFamily="18" charset="0"/>
                          </a:rPr>
                        </m:ctrlPr>
                      </m:accPr>
                      <m:e>
                        <m:r>
                          <a:rPr lang="de-DE" sz="2400" i="1">
                            <a:latin typeface="Cambria Math"/>
                          </a:rPr>
                          <m:t>𝑦</m:t>
                        </m:r>
                      </m:e>
                    </m:acc>
                    <m:r>
                      <a:rPr lang="de-DE" sz="2400" i="1" baseline="-25000">
                        <a:latin typeface="Cambria Math"/>
                      </a:rPr>
                      <m:t>𝑖</m:t>
                    </m:r>
                    <m:r>
                      <a:rPr lang="de-DE" sz="2400" i="1">
                        <a:latin typeface="Cambria Math"/>
                      </a:rPr>
                      <m:t>=</m:t>
                    </m:r>
                    <m:r>
                      <m:rPr>
                        <m:sty m:val="p"/>
                      </m:rPr>
                      <a:rPr lang="de-DE" sz="2400">
                        <a:latin typeface="Cambria Math"/>
                      </a:rPr>
                      <m:t>a</m:t>
                    </m:r>
                    <m:r>
                      <a:rPr lang="de-DE" sz="2400">
                        <a:latin typeface="Cambria Math"/>
                      </a:rPr>
                      <m:t>+</m:t>
                    </m:r>
                    <m:r>
                      <m:rPr>
                        <m:sty m:val="p"/>
                      </m:rPr>
                      <a:rPr lang="de-DE" sz="2400">
                        <a:latin typeface="Cambria Math"/>
                      </a:rPr>
                      <m:t>bx</m:t>
                    </m:r>
                  </m:oMath>
                </a14:m>
                <a:r>
                  <a:rPr lang="de-DE" sz="2400" baseline="-25000" dirty="0"/>
                  <a:t>i</a:t>
                </a:r>
                <a:r>
                  <a:rPr lang="de-DE" sz="2400" dirty="0"/>
                  <a:t>?</a:t>
                </a:r>
              </a:p>
              <a:p>
                <a:r>
                  <a:rPr lang="de-DE" sz="2400" dirty="0"/>
                  <a:t>              </a:t>
                </a:r>
              </a:p>
              <a:p>
                <a:r>
                  <a:rPr lang="de-DE" sz="2400" dirty="0"/>
                  <a:t>The </a:t>
                </a:r>
                <a:r>
                  <a:rPr lang="de-DE" sz="2400" dirty="0" err="1"/>
                  <a:t>coefficients</a:t>
                </a:r>
                <a:r>
                  <a:rPr lang="de-DE" sz="2400" dirty="0"/>
                  <a:t> a and b </a:t>
                </a:r>
                <a:r>
                  <a:rPr lang="de-DE" sz="2400" dirty="0" err="1"/>
                  <a:t>has</a:t>
                </a:r>
                <a:r>
                  <a:rPr lang="de-DE" sz="2400" dirty="0"/>
                  <a:t> </a:t>
                </a:r>
                <a:r>
                  <a:rPr lang="de-DE" sz="2400" dirty="0" err="1"/>
                  <a:t>be</a:t>
                </a:r>
                <a:r>
                  <a:rPr lang="de-DE" sz="2400" dirty="0"/>
                  <a:t> </a:t>
                </a:r>
                <a:r>
                  <a:rPr lang="de-DE" sz="2400" dirty="0" err="1"/>
                  <a:t>calculated</a:t>
                </a:r>
                <a:r>
                  <a:rPr lang="de-DE" sz="2400" dirty="0"/>
                  <a:t> </a:t>
                </a:r>
                <a:r>
                  <a:rPr lang="de-DE" sz="2400" dirty="0" err="1"/>
                  <a:t>from</a:t>
                </a:r>
                <a:r>
                  <a:rPr lang="de-DE" sz="2400" dirty="0"/>
                  <a:t> </a:t>
                </a:r>
                <a:r>
                  <a:rPr lang="de-DE" sz="2400" dirty="0" err="1"/>
                  <a:t>the</a:t>
                </a:r>
                <a:r>
                  <a:rPr lang="de-DE" sz="2400" dirty="0"/>
                  <a:t> </a:t>
                </a:r>
                <a:r>
                  <a:rPr lang="de-DE" sz="2400" dirty="0" err="1"/>
                  <a:t>collected</a:t>
                </a:r>
                <a:r>
                  <a:rPr lang="de-DE" sz="2400" dirty="0"/>
                  <a:t> </a:t>
                </a:r>
                <a:r>
                  <a:rPr lang="de-DE" sz="2400" dirty="0" err="1"/>
                  <a:t>data</a:t>
                </a:r>
                <a:r>
                  <a:rPr lang="de-DE" sz="2400" dirty="0"/>
                  <a:t>.</a:t>
                </a:r>
              </a:p>
              <a:p>
                <a:endParaRPr lang="de-DE" sz="2400" dirty="0"/>
              </a:p>
              <a:p>
                <a14:m>
                  <m:oMath xmlns:m="http://schemas.openxmlformats.org/officeDocument/2006/math">
                    <m:acc>
                      <m:accPr>
                        <m:chr m:val="̂"/>
                        <m:ctrlPr>
                          <a:rPr lang="de-DE" sz="2400" i="1">
                            <a:latin typeface="Cambria Math" panose="02040503050406030204" pitchFamily="18" charset="0"/>
                          </a:rPr>
                        </m:ctrlPr>
                      </m:accPr>
                      <m:e>
                        <m:r>
                          <a:rPr lang="de-DE" sz="2400" i="1">
                            <a:latin typeface="Cambria Math"/>
                          </a:rPr>
                          <m:t>𝑦</m:t>
                        </m:r>
                      </m:e>
                    </m:acc>
                    <m:r>
                      <a:rPr lang="de-DE" sz="2400" i="1" baseline="-25000">
                        <a:latin typeface="Cambria Math"/>
                      </a:rPr>
                      <m:t>𝑖</m:t>
                    </m:r>
                  </m:oMath>
                </a14:m>
                <a:r>
                  <a:rPr lang="de-DE" sz="2400" dirty="0"/>
                  <a:t>  		Value on </a:t>
                </a:r>
                <a:r>
                  <a:rPr lang="de-DE" sz="2400" dirty="0" err="1"/>
                  <a:t>the</a:t>
                </a:r>
                <a:r>
                  <a:rPr lang="de-DE" sz="2400" dirty="0"/>
                  <a:t> </a:t>
                </a:r>
                <a:r>
                  <a:rPr lang="de-DE" sz="2400" dirty="0" err="1"/>
                  <a:t>regression</a:t>
                </a:r>
                <a:r>
                  <a:rPr lang="de-DE" sz="2400" dirty="0"/>
                  <a:t> </a:t>
                </a:r>
                <a:r>
                  <a:rPr lang="de-DE" sz="2400" dirty="0" err="1"/>
                  <a:t>line</a:t>
                </a:r>
                <a:endParaRPr lang="de-DE" sz="2400" dirty="0"/>
              </a:p>
              <a:p>
                <a14:m>
                  <m:oMath xmlns:m="http://schemas.openxmlformats.org/officeDocument/2006/math">
                    <m:r>
                      <a:rPr lang="de-DE" sz="2400" i="1">
                        <a:latin typeface="Cambria Math"/>
                      </a:rPr>
                      <m:t>𝑦</m:t>
                    </m:r>
                    <m:r>
                      <a:rPr lang="de-DE" sz="2400" i="1" baseline="-25000">
                        <a:latin typeface="Cambria Math"/>
                      </a:rPr>
                      <m:t>𝑖</m:t>
                    </m:r>
                  </m:oMath>
                </a14:m>
                <a:r>
                  <a:rPr lang="de-DE" sz="2400" dirty="0"/>
                  <a:t>		</a:t>
                </a:r>
                <a:r>
                  <a:rPr lang="de-DE" sz="2400" dirty="0" err="1"/>
                  <a:t>collected</a:t>
                </a:r>
                <a:r>
                  <a:rPr lang="de-DE" sz="2400" dirty="0"/>
                  <a:t> </a:t>
                </a:r>
                <a:r>
                  <a:rPr lang="de-DE" sz="2400" dirty="0" err="1"/>
                  <a:t>data</a:t>
                </a:r>
                <a:r>
                  <a:rPr lang="de-DE" sz="2400" dirty="0"/>
                  <a:t> </a:t>
                </a:r>
                <a:r>
                  <a:rPr lang="de-DE" sz="2400" dirty="0" err="1"/>
                  <a:t>point</a:t>
                </a:r>
                <a:endParaRPr lang="de-DE" sz="2400" dirty="0"/>
              </a:p>
              <a:p>
                <a14:m>
                  <m:oMath xmlns:m="http://schemas.openxmlformats.org/officeDocument/2006/math">
                    <m:r>
                      <m:rPr>
                        <m:sty m:val="p"/>
                      </m:rPr>
                      <a:rPr lang="el-GR" sz="2400" i="1">
                        <a:latin typeface="Cambria Math" panose="02040503050406030204" pitchFamily="18" charset="0"/>
                        <a:ea typeface="Cambria Math" panose="02040503050406030204" pitchFamily="18" charset="0"/>
                      </a:rPr>
                      <m:t>ε</m:t>
                    </m:r>
                    <m:r>
                      <a:rPr lang="de-DE" sz="2400" i="1" baseline="-25000">
                        <a:latin typeface="Cambria Math"/>
                      </a:rPr>
                      <m:t>𝑖</m:t>
                    </m:r>
                    <m:r>
                      <a:rPr lang="de-DE" sz="2400" i="1">
                        <a:latin typeface="Cambria Math"/>
                      </a:rPr>
                      <m:t>=</m:t>
                    </m:r>
                  </m:oMath>
                </a14:m>
                <a:r>
                  <a:rPr lang="de-DE" sz="2400" dirty="0"/>
                  <a:t> </a:t>
                </a:r>
                <a14:m>
                  <m:oMath xmlns:m="http://schemas.openxmlformats.org/officeDocument/2006/math">
                    <m:r>
                      <a:rPr lang="de-DE" sz="2400" i="1">
                        <a:latin typeface="Cambria Math"/>
                      </a:rPr>
                      <m:t>𝑦</m:t>
                    </m:r>
                    <m:r>
                      <a:rPr lang="de-DE" sz="2400" i="1" baseline="-25000">
                        <a:latin typeface="Cambria Math"/>
                      </a:rPr>
                      <m:t>𝑖</m:t>
                    </m:r>
                    <m:r>
                      <a:rPr lang="de-DE" sz="2400" i="1" baseline="-25000">
                        <a:latin typeface="Cambria Math"/>
                      </a:rPr>
                      <m:t> </m:t>
                    </m:r>
                  </m:oMath>
                </a14:m>
                <a:r>
                  <a:rPr lang="de-DE" sz="2400" dirty="0"/>
                  <a:t>- </a:t>
                </a:r>
                <a14:m>
                  <m:oMath xmlns:m="http://schemas.openxmlformats.org/officeDocument/2006/math">
                    <m:acc>
                      <m:accPr>
                        <m:chr m:val="̂"/>
                        <m:ctrlPr>
                          <a:rPr lang="de-DE" sz="2400" i="1">
                            <a:latin typeface="Cambria Math" panose="02040503050406030204" pitchFamily="18" charset="0"/>
                          </a:rPr>
                        </m:ctrlPr>
                      </m:accPr>
                      <m:e>
                        <m:r>
                          <a:rPr lang="de-DE" sz="2400" i="1">
                            <a:latin typeface="Cambria Math"/>
                          </a:rPr>
                          <m:t>𝑦</m:t>
                        </m:r>
                      </m:e>
                    </m:acc>
                    <m:r>
                      <a:rPr lang="de-DE" sz="2400" i="1" baseline="-25000">
                        <a:latin typeface="Cambria Math"/>
                      </a:rPr>
                      <m:t>𝑖</m:t>
                    </m:r>
                  </m:oMath>
                </a14:m>
                <a:r>
                  <a:rPr lang="de-DE" sz="2400" dirty="0"/>
                  <a:t>	</a:t>
                </a:r>
                <a:r>
                  <a:rPr lang="de-DE" sz="2400" dirty="0" err="1"/>
                  <a:t>Difference</a:t>
                </a:r>
                <a:r>
                  <a:rPr lang="de-DE" sz="2400" dirty="0"/>
                  <a:t> </a:t>
                </a:r>
                <a:r>
                  <a:rPr lang="de-DE" sz="2400" dirty="0" err="1"/>
                  <a:t>between</a:t>
                </a:r>
                <a:r>
                  <a:rPr lang="de-DE" sz="2400" dirty="0"/>
                  <a:t> </a:t>
                </a:r>
                <a:r>
                  <a:rPr lang="de-DE" sz="2400" dirty="0" err="1"/>
                  <a:t>the</a:t>
                </a:r>
                <a:r>
                  <a:rPr lang="de-DE" sz="2400" dirty="0"/>
                  <a:t> </a:t>
                </a:r>
                <a:r>
                  <a:rPr lang="de-DE" sz="2400" dirty="0" err="1"/>
                  <a:t>data</a:t>
                </a:r>
                <a:r>
                  <a:rPr lang="de-DE" sz="2400" dirty="0"/>
                  <a:t> </a:t>
                </a:r>
                <a:r>
                  <a:rPr lang="de-DE" sz="2400" dirty="0" err="1"/>
                  <a:t>point</a:t>
                </a:r>
                <a:r>
                  <a:rPr lang="de-DE" sz="2400" dirty="0"/>
                  <a:t> and </a:t>
                </a:r>
                <a:r>
                  <a:rPr lang="de-DE" sz="2400" dirty="0" err="1"/>
                  <a:t>the</a:t>
                </a:r>
                <a:r>
                  <a:rPr lang="de-DE" sz="2400" dirty="0"/>
                  <a:t> </a:t>
                </a:r>
                <a:r>
                  <a:rPr lang="de-DE" sz="2400" dirty="0" err="1"/>
                  <a:t>theoretical</a:t>
                </a:r>
                <a:r>
                  <a:rPr lang="de-DE" sz="2400" dirty="0"/>
                  <a:t> 		</a:t>
                </a:r>
                <a:r>
                  <a:rPr lang="de-DE" sz="2400" dirty="0" err="1"/>
                  <a:t>value</a:t>
                </a:r>
                <a:r>
                  <a:rPr lang="de-DE" sz="2400" dirty="0"/>
                  <a:t> on </a:t>
                </a:r>
                <a:r>
                  <a:rPr lang="de-DE" sz="2400" dirty="0" err="1"/>
                  <a:t>the</a:t>
                </a:r>
                <a:r>
                  <a:rPr lang="de-DE" sz="2400" dirty="0"/>
                  <a:t> </a:t>
                </a:r>
                <a:r>
                  <a:rPr lang="de-DE" sz="2400" dirty="0" err="1"/>
                  <a:t>regression</a:t>
                </a:r>
                <a:r>
                  <a:rPr lang="de-DE" sz="2400" dirty="0"/>
                  <a:t> </a:t>
                </a:r>
                <a:r>
                  <a:rPr lang="de-DE" sz="2400" dirty="0" err="1"/>
                  <a:t>line</a:t>
                </a:r>
                <a:endParaRPr lang="de-DE" sz="2400" dirty="0"/>
              </a:p>
              <a:p>
                <a:endParaRPr lang="de-DE" sz="2400" dirty="0"/>
              </a:p>
              <a:p>
                <a:endParaRPr lang="de-DE" sz="2400" dirty="0"/>
              </a:p>
              <a:p>
                <a:r>
                  <a:rPr lang="de-DE" sz="2400" dirty="0" err="1"/>
                  <a:t>Determine</a:t>
                </a:r>
                <a:r>
                  <a:rPr lang="de-DE" sz="2400" dirty="0"/>
                  <a:t> a and b such, </a:t>
                </a:r>
                <a:r>
                  <a:rPr lang="de-DE" sz="2400" dirty="0" err="1"/>
                  <a:t>that</a:t>
                </a:r>
                <a:r>
                  <a:rPr lang="de-DE" sz="2400" dirty="0"/>
                  <a:t> </a:t>
                </a:r>
                <a:r>
                  <a:rPr lang="de-DE" sz="2400" dirty="0" err="1"/>
                  <a:t>the</a:t>
                </a:r>
                <a:r>
                  <a:rPr lang="de-DE" sz="2400" dirty="0"/>
                  <a:t> </a:t>
                </a:r>
                <a:r>
                  <a:rPr lang="de-DE" sz="2400" dirty="0" err="1"/>
                  <a:t>sum</a:t>
                </a:r>
                <a:r>
                  <a:rPr lang="de-DE" sz="2400" dirty="0"/>
                  <a:t> </a:t>
                </a:r>
                <a:r>
                  <a:rPr lang="de-DE" sz="2400" dirty="0" err="1"/>
                  <a:t>of</a:t>
                </a:r>
                <a:r>
                  <a:rPr lang="de-DE" sz="2400" dirty="0"/>
                  <a:t> all </a:t>
                </a:r>
                <a:r>
                  <a:rPr lang="de-DE" sz="2400" dirty="0" err="1"/>
                  <a:t>quadratic</a:t>
                </a:r>
                <a:r>
                  <a:rPr lang="de-DE" sz="2400" dirty="0"/>
                  <a:t> </a:t>
                </a:r>
                <a:r>
                  <a:rPr lang="de-DE" sz="2400" dirty="0" err="1"/>
                  <a:t>differences</a:t>
                </a:r>
                <a:r>
                  <a:rPr lang="de-DE" sz="2400" dirty="0"/>
                  <a:t> </a:t>
                </a:r>
                <a14:m>
                  <m:oMath xmlns:m="http://schemas.openxmlformats.org/officeDocument/2006/math">
                    <m:sSubSup>
                      <m:sSubSupPr>
                        <m:ctrlPr>
                          <a:rPr lang="el-GR" sz="2400" i="1">
                            <a:latin typeface="Cambria Math" panose="02040503050406030204" pitchFamily="18" charset="0"/>
                            <a:ea typeface="Cambria Math" panose="02040503050406030204" pitchFamily="18" charset="0"/>
                          </a:rPr>
                        </m:ctrlPr>
                      </m:sSubSupPr>
                      <m:e>
                        <m:r>
                          <m:rPr>
                            <m:sty m:val="p"/>
                          </m:rPr>
                          <a:rPr lang="el-GR" sz="2400" i="1">
                            <a:latin typeface="Cambria Math" panose="02040503050406030204" pitchFamily="18" charset="0"/>
                            <a:ea typeface="Cambria Math" panose="02040503050406030204" pitchFamily="18" charset="0"/>
                          </a:rPr>
                          <m:t>ε</m:t>
                        </m:r>
                      </m:e>
                      <m:sub>
                        <m:r>
                          <a:rPr lang="de-DE" sz="2400" i="1">
                            <a:latin typeface="Cambria Math" panose="02040503050406030204" pitchFamily="18" charset="0"/>
                            <a:ea typeface="Cambria Math" panose="02040503050406030204" pitchFamily="18" charset="0"/>
                          </a:rPr>
                          <m:t>𝑖</m:t>
                        </m:r>
                      </m:sub>
                      <m:sup>
                        <m:r>
                          <a:rPr lang="de-DE" sz="2400" i="1">
                            <a:latin typeface="Cambria Math" panose="02040503050406030204" pitchFamily="18" charset="0"/>
                            <a:ea typeface="Cambria Math" panose="02040503050406030204" pitchFamily="18" charset="0"/>
                          </a:rPr>
                          <m:t>2</m:t>
                        </m:r>
                      </m:sup>
                    </m:sSubSup>
                    <m:r>
                      <a:rPr lang="de-DE" sz="2400" i="1" baseline="-25000">
                        <a:latin typeface="Cambria Math"/>
                      </a:rPr>
                      <m:t> </m:t>
                    </m:r>
                  </m:oMath>
                </a14:m>
                <a:r>
                  <a:rPr lang="de-DE" sz="2400" dirty="0" err="1"/>
                  <a:t>is</a:t>
                </a:r>
                <a:r>
                  <a:rPr lang="de-DE" sz="2400" dirty="0"/>
                  <a:t> </a:t>
                </a:r>
                <a:r>
                  <a:rPr lang="de-DE" sz="2400" dirty="0" err="1"/>
                  <a:t>minimized</a:t>
                </a:r>
                <a:endParaRPr lang="de-DE" sz="2400" dirty="0"/>
              </a:p>
              <a:p>
                <a:endParaRPr lang="de-DE" sz="2400" dirty="0"/>
              </a:p>
              <a:p>
                <a:endParaRPr lang="de-DE" sz="2400" dirty="0"/>
              </a:p>
              <a:p>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35512" y="1056445"/>
                <a:ext cx="8944168" cy="4785064"/>
              </a:xfrm>
              <a:prstGeom prst="rect">
                <a:avLst/>
              </a:prstGeom>
              <a:blipFill>
                <a:blip r:embed="rId2"/>
                <a:stretch>
                  <a:fillRect l="-1091" t="-1019"/>
                </a:stretch>
              </a:blipFill>
            </p:spPr>
            <p:txBody>
              <a:bodyPr/>
              <a:lstStyle/>
              <a:p>
                <a:r>
                  <a:rPr lang="de-DE">
                    <a:noFill/>
                  </a:rPr>
                  <a:t> </a:t>
                </a:r>
              </a:p>
            </p:txBody>
          </p:sp>
        </mc:Fallback>
      </mc:AlternateContent>
      <p:sp>
        <p:nvSpPr>
          <p:cNvPr id="3" name="Foliennummernplatzhalter 2"/>
          <p:cNvSpPr>
            <a:spLocks noGrp="1"/>
          </p:cNvSpPr>
          <p:nvPr>
            <p:ph type="sldNum" sz="quarter" idx="12"/>
          </p:nvPr>
        </p:nvSpPr>
        <p:spPr/>
        <p:txBody>
          <a:bodyPr/>
          <a:lstStyle/>
          <a:p>
            <a:fld id="{386CAE9C-98EE-4793-B6DD-11C28406210D}" type="slidenum">
              <a:rPr lang="de-DE" smtClean="0"/>
              <a:t>11</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2600" dirty="0" err="1"/>
              <a:t>Optimizing</a:t>
            </a:r>
            <a:r>
              <a:rPr lang="de-DE" sz="2600" dirty="0"/>
              <a:t> </a:t>
            </a:r>
            <a:r>
              <a:rPr lang="de-DE" sz="2600" dirty="0" err="1"/>
              <a:t>problem</a:t>
            </a:r>
            <a:endParaRPr lang="de-DE" sz="2600" dirty="0"/>
          </a:p>
        </p:txBody>
      </p:sp>
      <p:sp>
        <p:nvSpPr>
          <p:cNvPr id="5" name="Rechteck 4">
            <a:extLst>
              <a:ext uri="{FF2B5EF4-FFF2-40B4-BE49-F238E27FC236}">
                <a16:creationId xmlns:a16="http://schemas.microsoft.com/office/drawing/2014/main" id="{8F9A69E6-8835-AFBA-5530-FB9FAD1B040C}"/>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838246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667508" y="676741"/>
            <a:ext cx="8856984" cy="5976664"/>
          </a:xfrm>
          <a:prstGeom prst="rect">
            <a:avLst/>
          </a:prstGeom>
          <a:noFill/>
        </p:spPr>
        <p:txBody>
          <a:bodyPr wrap="square" rtlCol="0">
            <a:noAutofit/>
          </a:bodyPr>
          <a:lstStyle/>
          <a:p>
            <a:r>
              <a:rPr lang="de-DE" sz="2400" dirty="0"/>
              <a:t>The formal </a:t>
            </a:r>
            <a:r>
              <a:rPr lang="de-DE" sz="2400" dirty="0" err="1"/>
              <a:t>optimizing</a:t>
            </a:r>
            <a:r>
              <a:rPr lang="de-DE" sz="2400" dirty="0"/>
              <a:t> </a:t>
            </a:r>
            <a:r>
              <a:rPr lang="de-DE" sz="2400" dirty="0" err="1"/>
              <a:t>problem</a:t>
            </a:r>
            <a:endParaRPr lang="de-DE" sz="2400" dirty="0"/>
          </a:p>
          <a:p>
            <a:endParaRPr lang="de-DE" sz="2400" dirty="0"/>
          </a:p>
          <a:p>
            <a:endParaRPr lang="de-DE" sz="2400" dirty="0"/>
          </a:p>
          <a:p>
            <a:endParaRPr lang="de-DE" sz="2400" dirty="0"/>
          </a:p>
          <a:p>
            <a:endParaRPr lang="de-DE" sz="2400" dirty="0"/>
          </a:p>
          <a:p>
            <a:endParaRPr lang="de-DE" sz="2400" dirty="0"/>
          </a:p>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12</a:t>
            </a:fld>
            <a:endParaRPr lang="de-DE" dirty="0"/>
          </a:p>
        </p:txBody>
      </p:sp>
      <p:sp>
        <p:nvSpPr>
          <p:cNvPr id="4" name="Textfeld 3"/>
          <p:cNvSpPr txBox="1"/>
          <p:nvPr/>
        </p:nvSpPr>
        <p:spPr>
          <a:xfrm>
            <a:off x="1667508" y="41205"/>
            <a:ext cx="8856984" cy="648072"/>
          </a:xfrm>
          <a:prstGeom prst="rect">
            <a:avLst/>
          </a:prstGeom>
          <a:noFill/>
        </p:spPr>
        <p:txBody>
          <a:bodyPr wrap="square" rtlCol="0">
            <a:noAutofit/>
          </a:bodyPr>
          <a:lstStyle/>
          <a:p>
            <a:pPr algn="ctr"/>
            <a:r>
              <a:rPr lang="de-DE" sz="2600" dirty="0"/>
              <a:t>Least </a:t>
            </a:r>
            <a:r>
              <a:rPr lang="de-DE" sz="2600" dirty="0" err="1"/>
              <a:t>squared</a:t>
            </a:r>
            <a:r>
              <a:rPr lang="de-DE" sz="2600" dirty="0"/>
              <a:t> </a:t>
            </a:r>
            <a:r>
              <a:rPr lang="de-DE" sz="2600" dirty="0" err="1"/>
              <a:t>method</a:t>
            </a:r>
            <a:endParaRPr lang="de-DE" sz="2600" dirty="0"/>
          </a:p>
        </p:txBody>
      </p:sp>
      <p:pic>
        <p:nvPicPr>
          <p:cNvPr id="5" name="Grafik 4">
            <a:extLst>
              <a:ext uri="{FF2B5EF4-FFF2-40B4-BE49-F238E27FC236}">
                <a16:creationId xmlns:a16="http://schemas.microsoft.com/office/drawing/2014/main" id="{D9E49B95-2C3C-43EF-AEB3-6917CE590C74}"/>
              </a:ext>
            </a:extLst>
          </p:cNvPr>
          <p:cNvPicPr>
            <a:picLocks noChangeAspect="1"/>
          </p:cNvPicPr>
          <p:nvPr/>
        </p:nvPicPr>
        <p:blipFill>
          <a:blip r:embed="rId2"/>
          <a:stretch>
            <a:fillRect/>
          </a:stretch>
        </p:blipFill>
        <p:spPr>
          <a:xfrm>
            <a:off x="7558114" y="1383724"/>
            <a:ext cx="2426319" cy="1037164"/>
          </a:xfrm>
          <a:prstGeom prst="rect">
            <a:avLst/>
          </a:prstGeom>
        </p:spPr>
      </p:pic>
      <p:pic>
        <p:nvPicPr>
          <p:cNvPr id="6" name="Grafik 5">
            <a:extLst>
              <a:ext uri="{FF2B5EF4-FFF2-40B4-BE49-F238E27FC236}">
                <a16:creationId xmlns:a16="http://schemas.microsoft.com/office/drawing/2014/main" id="{5B57F78A-DA84-46C3-A02D-8D2461895590}"/>
              </a:ext>
            </a:extLst>
          </p:cNvPr>
          <p:cNvPicPr>
            <a:picLocks noChangeAspect="1"/>
          </p:cNvPicPr>
          <p:nvPr/>
        </p:nvPicPr>
        <p:blipFill>
          <a:blip r:embed="rId3"/>
          <a:stretch>
            <a:fillRect/>
          </a:stretch>
        </p:blipFill>
        <p:spPr>
          <a:xfrm>
            <a:off x="3510019" y="1665785"/>
            <a:ext cx="1073812" cy="473042"/>
          </a:xfrm>
          <a:prstGeom prst="rect">
            <a:avLst/>
          </a:prstGeom>
        </p:spPr>
      </p:pic>
      <p:pic>
        <p:nvPicPr>
          <p:cNvPr id="7" name="Grafik 6">
            <a:extLst>
              <a:ext uri="{FF2B5EF4-FFF2-40B4-BE49-F238E27FC236}">
                <a16:creationId xmlns:a16="http://schemas.microsoft.com/office/drawing/2014/main" id="{B342F583-BF94-443C-A17A-4418004102C6}"/>
              </a:ext>
            </a:extLst>
          </p:cNvPr>
          <p:cNvPicPr>
            <a:picLocks noChangeAspect="1"/>
          </p:cNvPicPr>
          <p:nvPr/>
        </p:nvPicPr>
        <p:blipFill>
          <a:blip r:embed="rId4"/>
          <a:stretch>
            <a:fillRect/>
          </a:stretch>
        </p:blipFill>
        <p:spPr>
          <a:xfrm>
            <a:off x="4583831" y="1772817"/>
            <a:ext cx="427292" cy="248609"/>
          </a:xfrm>
          <a:prstGeom prst="rect">
            <a:avLst/>
          </a:prstGeom>
        </p:spPr>
      </p:pic>
      <p:pic>
        <p:nvPicPr>
          <p:cNvPr id="9" name="Grafik 8">
            <a:extLst>
              <a:ext uri="{FF2B5EF4-FFF2-40B4-BE49-F238E27FC236}">
                <a16:creationId xmlns:a16="http://schemas.microsoft.com/office/drawing/2014/main" id="{F45C9475-5AAC-41F8-B592-92DEDEEB57B5}"/>
              </a:ext>
            </a:extLst>
          </p:cNvPr>
          <p:cNvPicPr>
            <a:picLocks noChangeAspect="1"/>
          </p:cNvPicPr>
          <p:nvPr/>
        </p:nvPicPr>
        <p:blipFill>
          <a:blip r:embed="rId5"/>
          <a:stretch>
            <a:fillRect/>
          </a:stretch>
        </p:blipFill>
        <p:spPr>
          <a:xfrm>
            <a:off x="4887209" y="1392075"/>
            <a:ext cx="2720962" cy="1021913"/>
          </a:xfrm>
          <a:prstGeom prst="rect">
            <a:avLst/>
          </a:prstGeom>
        </p:spPr>
      </p:pic>
      <p:pic>
        <p:nvPicPr>
          <p:cNvPr id="10" name="Grafik 9">
            <a:extLst>
              <a:ext uri="{FF2B5EF4-FFF2-40B4-BE49-F238E27FC236}">
                <a16:creationId xmlns:a16="http://schemas.microsoft.com/office/drawing/2014/main" id="{57F4671D-18ED-4626-9085-BE6F434B1D3C}"/>
              </a:ext>
            </a:extLst>
          </p:cNvPr>
          <p:cNvPicPr>
            <a:picLocks noChangeAspect="1"/>
          </p:cNvPicPr>
          <p:nvPr/>
        </p:nvPicPr>
        <p:blipFill>
          <a:blip r:embed="rId4"/>
          <a:stretch>
            <a:fillRect/>
          </a:stretch>
        </p:blipFill>
        <p:spPr>
          <a:xfrm>
            <a:off x="7468908" y="1772817"/>
            <a:ext cx="427292" cy="248609"/>
          </a:xfrm>
          <a:prstGeom prst="rect">
            <a:avLst/>
          </a:prstGeom>
        </p:spPr>
      </p:pic>
      <p:sp>
        <p:nvSpPr>
          <p:cNvPr id="8" name="Rechteck 7">
            <a:extLst>
              <a:ext uri="{FF2B5EF4-FFF2-40B4-BE49-F238E27FC236}">
                <a16:creationId xmlns:a16="http://schemas.microsoft.com/office/drawing/2014/main" id="{6AE68053-AF67-CBC0-D6FA-1A44E74EDC4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866365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631504" y="764704"/>
            <a:ext cx="8856984" cy="5976664"/>
          </a:xfrm>
          <a:prstGeom prst="rect">
            <a:avLst/>
          </a:prstGeom>
          <a:noFill/>
        </p:spPr>
        <p:txBody>
          <a:bodyPr wrap="square" rtlCol="0">
            <a:noAutofit/>
          </a:bodyPr>
          <a:lstStyle/>
          <a:p>
            <a:r>
              <a:rPr lang="de-DE" sz="2400" dirty="0"/>
              <a:t>:</a:t>
            </a:r>
          </a:p>
          <a:p>
            <a:endParaRPr lang="de-DE" sz="2400" dirty="0"/>
          </a:p>
          <a:p>
            <a:endParaRPr lang="de-DE" sz="2400" dirty="0"/>
          </a:p>
          <a:p>
            <a:endParaRPr lang="de-DE" sz="2400" dirty="0"/>
          </a:p>
          <a:p>
            <a:endParaRPr lang="de-DE" sz="2400" dirty="0"/>
          </a:p>
          <a:p>
            <a:endParaRPr lang="de-DE" sz="2400" dirty="0"/>
          </a:p>
          <a:p>
            <a:endParaRPr lang="de-DE" sz="2400" dirty="0"/>
          </a:p>
          <a:p>
            <a:endParaRPr lang="de-DE" sz="2400" dirty="0"/>
          </a:p>
          <a:p>
            <a:endParaRPr lang="de-DE" sz="2400" dirty="0"/>
          </a:p>
          <a:p>
            <a:endParaRPr lang="de-DE" sz="2400" dirty="0"/>
          </a:p>
          <a:p>
            <a:endParaRPr lang="de-DE" sz="2400" dirty="0"/>
          </a:p>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13</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2600" dirty="0" err="1"/>
              <a:t>Formulas</a:t>
            </a:r>
            <a:endParaRPr lang="de-DE" sz="2600" dirty="0"/>
          </a:p>
        </p:txBody>
      </p:sp>
      <p:sp>
        <p:nvSpPr>
          <p:cNvPr id="5" name="Rechteck 4">
            <a:extLst>
              <a:ext uri="{FF2B5EF4-FFF2-40B4-BE49-F238E27FC236}">
                <a16:creationId xmlns:a16="http://schemas.microsoft.com/office/drawing/2014/main" id="{8130358D-04AD-D3C6-50D9-DE2A913F5FB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pic>
        <p:nvPicPr>
          <p:cNvPr id="10" name="Grafik 9">
            <a:extLst>
              <a:ext uri="{FF2B5EF4-FFF2-40B4-BE49-F238E27FC236}">
                <a16:creationId xmlns:a16="http://schemas.microsoft.com/office/drawing/2014/main" id="{FC4B86E0-AA6B-35AD-4F46-20C23180CA02}"/>
              </a:ext>
            </a:extLst>
          </p:cNvPr>
          <p:cNvPicPr>
            <a:picLocks noChangeAspect="1"/>
          </p:cNvPicPr>
          <p:nvPr/>
        </p:nvPicPr>
        <p:blipFill>
          <a:blip r:embed="rId2"/>
          <a:stretch>
            <a:fillRect/>
          </a:stretch>
        </p:blipFill>
        <p:spPr>
          <a:xfrm>
            <a:off x="224215" y="471411"/>
            <a:ext cx="7769113" cy="5529895"/>
          </a:xfrm>
          <a:prstGeom prst="rect">
            <a:avLst/>
          </a:prstGeom>
        </p:spPr>
      </p:pic>
    </p:spTree>
    <p:extLst>
      <p:ext uri="{BB962C8B-B14F-4D97-AF65-F5344CB8AC3E}">
        <p14:creationId xmlns:p14="http://schemas.microsoft.com/office/powerpoint/2010/main" val="852622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14</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2600"/>
              <a:t>Linear </a:t>
            </a:r>
            <a:r>
              <a:rPr lang="de-DE" sz="2600" dirty="0"/>
              <a:t>Regression</a:t>
            </a:r>
          </a:p>
        </p:txBody>
      </p:sp>
      <p:sp>
        <p:nvSpPr>
          <p:cNvPr id="6" name="Textfeld 5"/>
          <p:cNvSpPr txBox="1"/>
          <p:nvPr/>
        </p:nvSpPr>
        <p:spPr>
          <a:xfrm>
            <a:off x="1631504" y="5373216"/>
            <a:ext cx="8856984" cy="1152128"/>
          </a:xfrm>
          <a:prstGeom prst="rect">
            <a:avLst/>
          </a:prstGeom>
          <a:noFill/>
        </p:spPr>
        <p:txBody>
          <a:bodyPr wrap="square" rtlCol="0">
            <a:noAutofit/>
          </a:bodyPr>
          <a:lstStyle/>
          <a:p>
            <a:r>
              <a:rPr lang="de-DE" sz="2400" dirty="0"/>
              <a:t>b=</a:t>
            </a:r>
          </a:p>
          <a:p>
            <a:endParaRPr lang="de-DE" sz="2400" dirty="0"/>
          </a:p>
          <a:p>
            <a:r>
              <a:rPr lang="de-DE" sz="2400" dirty="0"/>
              <a:t>a=</a:t>
            </a:r>
          </a:p>
          <a:p>
            <a:endParaRPr lang="de-DE" sz="2400" baseline="-25000" dirty="0"/>
          </a:p>
          <a:p>
            <a:endParaRPr lang="de-DE" sz="2400" baseline="-25000" dirty="0"/>
          </a:p>
          <a:p>
            <a:r>
              <a:rPr lang="de-DE" sz="2400" dirty="0"/>
              <a:t> </a:t>
            </a:r>
          </a:p>
        </p:txBody>
      </p:sp>
      <p:graphicFrame>
        <p:nvGraphicFramePr>
          <p:cNvPr id="9" name="Tabelle 8">
            <a:extLst>
              <a:ext uri="{FF2B5EF4-FFF2-40B4-BE49-F238E27FC236}">
                <a16:creationId xmlns:a16="http://schemas.microsoft.com/office/drawing/2014/main" id="{A2CB1DA1-C61A-67A8-FCCD-5710660A0FD7}"/>
              </a:ext>
            </a:extLst>
          </p:cNvPr>
          <p:cNvGraphicFramePr>
            <a:graphicFrameLocks noGrp="1"/>
          </p:cNvGraphicFramePr>
          <p:nvPr/>
        </p:nvGraphicFramePr>
        <p:xfrm>
          <a:off x="249381" y="665017"/>
          <a:ext cx="8931204" cy="3697280"/>
        </p:xfrm>
        <a:graphic>
          <a:graphicData uri="http://schemas.openxmlformats.org/drawingml/2006/table">
            <a:tbl>
              <a:tblPr/>
              <a:tblGrid>
                <a:gridCol w="1413911">
                  <a:extLst>
                    <a:ext uri="{9D8B030D-6E8A-4147-A177-3AD203B41FA5}">
                      <a16:colId xmlns:a16="http://schemas.microsoft.com/office/drawing/2014/main" val="103109078"/>
                    </a:ext>
                  </a:extLst>
                </a:gridCol>
                <a:gridCol w="1413911">
                  <a:extLst>
                    <a:ext uri="{9D8B030D-6E8A-4147-A177-3AD203B41FA5}">
                      <a16:colId xmlns:a16="http://schemas.microsoft.com/office/drawing/2014/main" val="3985245184"/>
                    </a:ext>
                  </a:extLst>
                </a:gridCol>
                <a:gridCol w="1861649">
                  <a:extLst>
                    <a:ext uri="{9D8B030D-6E8A-4147-A177-3AD203B41FA5}">
                      <a16:colId xmlns:a16="http://schemas.microsoft.com/office/drawing/2014/main" val="39917345"/>
                    </a:ext>
                  </a:extLst>
                </a:gridCol>
                <a:gridCol w="1413911">
                  <a:extLst>
                    <a:ext uri="{9D8B030D-6E8A-4147-A177-3AD203B41FA5}">
                      <a16:colId xmlns:a16="http://schemas.microsoft.com/office/drawing/2014/main" val="1889085439"/>
                    </a:ext>
                  </a:extLst>
                </a:gridCol>
                <a:gridCol w="1413911">
                  <a:extLst>
                    <a:ext uri="{9D8B030D-6E8A-4147-A177-3AD203B41FA5}">
                      <a16:colId xmlns:a16="http://schemas.microsoft.com/office/drawing/2014/main" val="1893009278"/>
                    </a:ext>
                  </a:extLst>
                </a:gridCol>
                <a:gridCol w="1413911">
                  <a:extLst>
                    <a:ext uri="{9D8B030D-6E8A-4147-A177-3AD203B41FA5}">
                      <a16:colId xmlns:a16="http://schemas.microsoft.com/office/drawing/2014/main" val="3603166235"/>
                    </a:ext>
                  </a:extLst>
                </a:gridCol>
              </a:tblGrid>
              <a:tr h="462160">
                <a:tc>
                  <a:txBody>
                    <a:bodyPr/>
                    <a:lstStyle/>
                    <a:p>
                      <a:pPr algn="ctr" fontAlgn="b"/>
                      <a:r>
                        <a:rPr lang="de-DE" sz="2000" b="0" i="0" u="none" strike="noStrike" dirty="0">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Visits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Sales volume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932805"/>
                  </a:ext>
                </a:extLst>
              </a:tr>
              <a:tr h="462160">
                <a:tc>
                  <a:txBody>
                    <a:bodyPr/>
                    <a:lstStyle/>
                    <a:p>
                      <a:pPr algn="ctr" fontAlgn="b"/>
                      <a:r>
                        <a:rPr lang="de-DE" sz="2000" b="0" i="0" u="none" strike="noStrike">
                          <a:solidFill>
                            <a:srgbClr val="000000"/>
                          </a:solidFill>
                          <a:effectLst/>
                          <a:latin typeface="Calibri" panose="020F0502020204030204" pitchFamily="34" charset="0"/>
                        </a:rPr>
                        <a:t>year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x</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xy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x^2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2673140"/>
                  </a:ext>
                </a:extLst>
              </a:tr>
              <a:tr h="462160">
                <a:tc>
                  <a:txBody>
                    <a:bodyPr/>
                    <a:lstStyle/>
                    <a:p>
                      <a:pPr algn="ctr" fontAlgn="b"/>
                      <a:r>
                        <a:rPr lang="de-DE" sz="2000" b="0" i="0" u="none" strike="noStrike">
                          <a:solidFill>
                            <a:srgbClr val="000000"/>
                          </a:solidFill>
                          <a:effectLst/>
                          <a:latin typeface="Calibri" panose="020F0502020204030204" pitchFamily="34" charset="0"/>
                        </a:rPr>
                        <a:t>2008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7220231"/>
                  </a:ext>
                </a:extLst>
              </a:tr>
              <a:tr h="462160">
                <a:tc>
                  <a:txBody>
                    <a:bodyPr/>
                    <a:lstStyle/>
                    <a:p>
                      <a:pPr algn="ctr" fontAlgn="b"/>
                      <a:r>
                        <a:rPr lang="de-DE" sz="2000" b="0" i="0" u="none" strike="noStrike">
                          <a:solidFill>
                            <a:srgbClr val="000000"/>
                          </a:solidFill>
                          <a:effectLst/>
                          <a:latin typeface="Calibri" panose="020F0502020204030204" pitchFamily="34" charset="0"/>
                        </a:rPr>
                        <a:t>2009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11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33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5855167"/>
                  </a:ext>
                </a:extLst>
              </a:tr>
              <a:tr h="462160">
                <a:tc>
                  <a:txBody>
                    <a:bodyPr/>
                    <a:lstStyle/>
                    <a:p>
                      <a:pPr algn="ctr" fontAlgn="b"/>
                      <a:r>
                        <a:rPr lang="de-DE" sz="2000" b="0" i="0" u="none" strike="noStrike">
                          <a:solidFill>
                            <a:srgbClr val="000000"/>
                          </a:solidFill>
                          <a:effectLst/>
                          <a:latin typeface="Calibri" panose="020F0502020204030204" pitchFamily="34" charset="0"/>
                        </a:rPr>
                        <a:t>2010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10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2714795"/>
                  </a:ext>
                </a:extLst>
              </a:tr>
              <a:tr h="462160">
                <a:tc>
                  <a:txBody>
                    <a:bodyPr/>
                    <a:lstStyle/>
                    <a:p>
                      <a:pPr algn="ctr" fontAlgn="b"/>
                      <a:r>
                        <a:rPr lang="de-DE" sz="2000" b="0" i="0" u="none" strike="noStrike">
                          <a:solidFill>
                            <a:srgbClr val="000000"/>
                          </a:solidFill>
                          <a:effectLst/>
                          <a:latin typeface="Calibri" panose="020F0502020204030204" pitchFamily="34" charset="0"/>
                        </a:rPr>
                        <a:t>2011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13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7281380"/>
                  </a:ext>
                </a:extLst>
              </a:tr>
              <a:tr h="462160">
                <a:tc>
                  <a:txBody>
                    <a:bodyPr/>
                    <a:lstStyle/>
                    <a:p>
                      <a:pPr algn="ctr" fontAlgn="b"/>
                      <a:r>
                        <a:rPr lang="de-DE" sz="2000" b="0" i="0" u="none" strike="noStrike">
                          <a:solidFill>
                            <a:srgbClr val="000000"/>
                          </a:solidFill>
                          <a:effectLst/>
                          <a:latin typeface="Calibri" panose="020F0502020204030204" pitchFamily="34" charset="0"/>
                        </a:rPr>
                        <a:t>2012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dirty="0">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6029866"/>
                  </a:ext>
                </a:extLst>
              </a:tr>
              <a:tr h="462160">
                <a:tc>
                  <a:txBody>
                    <a:bodyPr/>
                    <a:lstStyle/>
                    <a:p>
                      <a:pPr algn="ctr" fontAlgn="b"/>
                      <a:r>
                        <a:rPr lang="de-DE" sz="2000" b="0" i="0" u="none" strike="noStrike">
                          <a:solidFill>
                            <a:srgbClr val="000000"/>
                          </a:solidFill>
                          <a:effectLst/>
                          <a:latin typeface="Calibri" panose="020F0502020204030204" pitchFamily="34" charset="0"/>
                        </a:rPr>
                        <a:t>2013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de-DE" sz="20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0031512"/>
                  </a:ext>
                </a:extLst>
              </a:tr>
            </a:tbl>
          </a:graphicData>
        </a:graphic>
      </p:graphicFrame>
      <p:sp>
        <p:nvSpPr>
          <p:cNvPr id="2" name="Rechteck 1">
            <a:extLst>
              <a:ext uri="{FF2B5EF4-FFF2-40B4-BE49-F238E27FC236}">
                <a16:creationId xmlns:a16="http://schemas.microsoft.com/office/drawing/2014/main" id="{154D6684-9CF3-6CB2-7EFC-94BAB46590D2}"/>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104129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9BB9182C-DEFB-F8BE-635D-7C8EB43F496C}"/>
              </a:ext>
            </a:extLst>
          </p:cNvPr>
          <p:cNvPicPr>
            <a:picLocks noChangeAspect="1"/>
          </p:cNvPicPr>
          <p:nvPr/>
        </p:nvPicPr>
        <p:blipFill>
          <a:blip r:embed="rId2"/>
          <a:stretch>
            <a:fillRect/>
          </a:stretch>
        </p:blipFill>
        <p:spPr>
          <a:xfrm>
            <a:off x="419408" y="656692"/>
            <a:ext cx="7591958" cy="4104456"/>
          </a:xfrm>
          <a:prstGeom prst="rect">
            <a:avLst/>
          </a:prstGeom>
        </p:spPr>
      </p:pic>
      <p:sp>
        <p:nvSpPr>
          <p:cNvPr id="3" name="Foliennummernplatzhalter 2"/>
          <p:cNvSpPr>
            <a:spLocks noGrp="1"/>
          </p:cNvSpPr>
          <p:nvPr>
            <p:ph type="sldNum" sz="quarter" idx="12"/>
          </p:nvPr>
        </p:nvSpPr>
        <p:spPr>
          <a:xfrm>
            <a:off x="6822440" y="6356350"/>
            <a:ext cx="2743200" cy="365125"/>
          </a:xfrm>
        </p:spPr>
        <p:txBody>
          <a:bodyPr/>
          <a:lstStyle/>
          <a:p>
            <a:fld id="{386CAE9C-98EE-4793-B6DD-11C28406210D}" type="slidenum">
              <a:rPr lang="de-DE" smtClean="0"/>
              <a:t>15</a:t>
            </a:fld>
            <a:endParaRPr lang="de-DE" dirty="0"/>
          </a:p>
        </p:txBody>
      </p:sp>
      <p:sp>
        <p:nvSpPr>
          <p:cNvPr id="4" name="Textfeld 3"/>
          <p:cNvSpPr txBox="1"/>
          <p:nvPr/>
        </p:nvSpPr>
        <p:spPr>
          <a:xfrm>
            <a:off x="1703512" y="44624"/>
            <a:ext cx="8856984" cy="648072"/>
          </a:xfrm>
          <a:prstGeom prst="rect">
            <a:avLst/>
          </a:prstGeom>
          <a:noFill/>
        </p:spPr>
        <p:txBody>
          <a:bodyPr wrap="square" rtlCol="0">
            <a:noAutofit/>
          </a:bodyPr>
          <a:lstStyle/>
          <a:p>
            <a:pPr algn="ctr"/>
            <a:r>
              <a:rPr lang="de-DE" sz="2600" dirty="0" err="1"/>
              <a:t>Calulating</a:t>
            </a:r>
            <a:r>
              <a:rPr lang="de-DE" sz="2600" dirty="0"/>
              <a:t> </a:t>
            </a:r>
            <a:r>
              <a:rPr lang="de-DE" sz="2600" dirty="0" err="1"/>
              <a:t>the</a:t>
            </a:r>
            <a:r>
              <a:rPr lang="de-DE" sz="2600" dirty="0"/>
              <a:t> </a:t>
            </a:r>
            <a:r>
              <a:rPr lang="de-DE" sz="2600" dirty="0" err="1"/>
              <a:t>regression</a:t>
            </a:r>
            <a:r>
              <a:rPr lang="de-DE" sz="2600" dirty="0"/>
              <a:t> </a:t>
            </a:r>
            <a:r>
              <a:rPr lang="de-DE" sz="2600" dirty="0" err="1"/>
              <a:t>line</a:t>
            </a:r>
            <a:r>
              <a:rPr lang="de-DE" sz="2600" dirty="0"/>
              <a:t> </a:t>
            </a:r>
            <a:r>
              <a:rPr lang="de-DE" sz="2600" dirty="0" err="1"/>
              <a:t>from</a:t>
            </a:r>
            <a:r>
              <a:rPr lang="de-DE" sz="2600" dirty="0"/>
              <a:t> </a:t>
            </a:r>
            <a:r>
              <a:rPr lang="de-DE" sz="2600" dirty="0" err="1"/>
              <a:t>empirical</a:t>
            </a:r>
            <a:r>
              <a:rPr lang="de-DE" sz="2600" dirty="0"/>
              <a:t> </a:t>
            </a:r>
            <a:r>
              <a:rPr lang="de-DE" sz="2600" dirty="0" err="1"/>
              <a:t>data</a:t>
            </a:r>
            <a:endParaRPr lang="de-DE" sz="2600" dirty="0"/>
          </a:p>
        </p:txBody>
      </p:sp>
      <p:cxnSp>
        <p:nvCxnSpPr>
          <p:cNvPr id="12" name="Gerade Verbindung mit Pfeil 11"/>
          <p:cNvCxnSpPr>
            <a:cxnSpLocks/>
          </p:cNvCxnSpPr>
          <p:nvPr/>
        </p:nvCxnSpPr>
        <p:spPr>
          <a:xfrm flipH="1" flipV="1">
            <a:off x="5459968" y="1754814"/>
            <a:ext cx="307410" cy="95410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echteck 13"/>
          <p:cNvSpPr>
            <a:spLocks noChangeAspect="1"/>
          </p:cNvSpPr>
          <p:nvPr/>
        </p:nvSpPr>
        <p:spPr>
          <a:xfrm>
            <a:off x="4109844" y="1898856"/>
            <a:ext cx="468000" cy="4680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a14="http://schemas.microsoft.com/office/drawing/2010/main">
        <mc:Choice Requires="a14">
          <p:sp>
            <p:nvSpPr>
              <p:cNvPr id="13" name="Textfeld 12"/>
              <p:cNvSpPr txBox="1"/>
              <p:nvPr/>
            </p:nvSpPr>
            <p:spPr>
              <a:xfrm>
                <a:off x="4109844" y="1898856"/>
                <a:ext cx="48442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de-DE" i="1">
                          <a:latin typeface="Cambria Math"/>
                        </a:rPr>
                        <m:t>𝑒</m:t>
                      </m:r>
                      <m:r>
                        <a:rPr lang="de-DE" i="1" baseline="-25000">
                          <a:latin typeface="Cambria Math"/>
                        </a:rPr>
                        <m:t>𝑖</m:t>
                      </m:r>
                      <m:r>
                        <a:rPr lang="de-DE" i="1" baseline="30000">
                          <a:latin typeface="Cambria Math"/>
                        </a:rPr>
                        <m:t>2</m:t>
                      </m:r>
                    </m:oMath>
                  </m:oMathPara>
                </a14:m>
                <a:endParaRPr lang="de-DE" baseline="30000" dirty="0"/>
              </a:p>
            </p:txBody>
          </p:sp>
        </mc:Choice>
        <mc:Fallback xmlns="">
          <p:sp>
            <p:nvSpPr>
              <p:cNvPr id="13" name="Textfeld 12"/>
              <p:cNvSpPr txBox="1">
                <a:spLocks noRot="1" noChangeAspect="1" noMove="1" noResize="1" noEditPoints="1" noAdjustHandles="1" noChangeArrowheads="1" noChangeShapeType="1" noTextEdit="1"/>
              </p:cNvSpPr>
              <p:nvPr/>
            </p:nvSpPr>
            <p:spPr>
              <a:xfrm>
                <a:off x="4109844" y="1898856"/>
                <a:ext cx="484428" cy="369332"/>
              </a:xfrm>
              <a:prstGeom prst="rect">
                <a:avLst/>
              </a:prstGeom>
              <a:blipFill>
                <a:blip r:embed="rId3"/>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1" name="Textfeld 10"/>
              <p:cNvSpPr txBox="1"/>
              <p:nvPr/>
            </p:nvSpPr>
            <p:spPr>
              <a:xfrm>
                <a:off x="5459969" y="2708920"/>
                <a:ext cx="1337289" cy="362984"/>
              </a:xfrm>
              <a:prstGeom prst="rect">
                <a:avLst/>
              </a:prstGeom>
              <a:noFill/>
            </p:spPr>
            <p:txBody>
              <a:bodyPr wrap="none" rtlCol="0">
                <a:spAutoFit/>
              </a:bodyPr>
              <a:lstStyle/>
              <a:p>
                <a14:m>
                  <m:oMath xmlns:m="http://schemas.openxmlformats.org/officeDocument/2006/math">
                    <m:acc>
                      <m:accPr>
                        <m:chr m:val="̂"/>
                        <m:ctrlPr>
                          <a:rPr lang="de-DE" i="1">
                            <a:latin typeface="Cambria Math" panose="02040503050406030204" pitchFamily="18" charset="0"/>
                          </a:rPr>
                        </m:ctrlPr>
                      </m:accPr>
                      <m:e>
                        <m:r>
                          <a:rPr lang="de-DE" i="1">
                            <a:latin typeface="Cambria Math"/>
                          </a:rPr>
                          <m:t>𝑦</m:t>
                        </m:r>
                      </m:e>
                    </m:acc>
                    <m:r>
                      <a:rPr lang="de-DE" i="1" baseline="-25000">
                        <a:latin typeface="Cambria Math"/>
                      </a:rPr>
                      <m:t>𝑖</m:t>
                    </m:r>
                    <m:r>
                      <a:rPr lang="de-DE" i="1">
                        <a:latin typeface="Cambria Math"/>
                      </a:rPr>
                      <m:t>=</m:t>
                    </m:r>
                    <m:r>
                      <m:rPr>
                        <m:sty m:val="p"/>
                      </m:rPr>
                      <a:rPr lang="de-DE">
                        <a:latin typeface="Cambria Math"/>
                      </a:rPr>
                      <m:t>a</m:t>
                    </m:r>
                    <m:r>
                      <a:rPr lang="de-DE">
                        <a:latin typeface="Cambria Math"/>
                      </a:rPr>
                      <m:t>+</m:t>
                    </m:r>
                    <m:r>
                      <m:rPr>
                        <m:sty m:val="p"/>
                      </m:rPr>
                      <a:rPr lang="de-DE">
                        <a:latin typeface="Cambria Math"/>
                      </a:rPr>
                      <m:t>bx</m:t>
                    </m:r>
                  </m:oMath>
                </a14:m>
                <a:r>
                  <a:rPr lang="de-DE" baseline="-25000" dirty="0"/>
                  <a:t>i</a:t>
                </a:r>
              </a:p>
            </p:txBody>
          </p:sp>
        </mc:Choice>
        <mc:Fallback xmlns="">
          <p:sp>
            <p:nvSpPr>
              <p:cNvPr id="11" name="Textfeld 10"/>
              <p:cNvSpPr txBox="1">
                <a:spLocks noRot="1" noChangeAspect="1" noMove="1" noResize="1" noEditPoints="1" noAdjustHandles="1" noChangeArrowheads="1" noChangeShapeType="1" noTextEdit="1"/>
              </p:cNvSpPr>
              <p:nvPr/>
            </p:nvSpPr>
            <p:spPr>
              <a:xfrm>
                <a:off x="5459969" y="2708920"/>
                <a:ext cx="1337289" cy="362984"/>
              </a:xfrm>
              <a:prstGeom prst="rect">
                <a:avLst/>
              </a:prstGeom>
              <a:blipFill>
                <a:blip r:embed="rId4"/>
                <a:stretch>
                  <a:fillRect t="-5000" b="-21667"/>
                </a:stretch>
              </a:blipFill>
            </p:spPr>
            <p:txBody>
              <a:bodyPr/>
              <a:lstStyle/>
              <a:p>
                <a:r>
                  <a:rPr lang="de-DE">
                    <a:noFill/>
                  </a:rPr>
                  <a:t> </a:t>
                </a:r>
              </a:p>
            </p:txBody>
          </p:sp>
        </mc:Fallback>
      </mc:AlternateContent>
      <p:cxnSp>
        <p:nvCxnSpPr>
          <p:cNvPr id="15" name="Gerade Verbindung mit Pfeil 14"/>
          <p:cNvCxnSpPr>
            <a:cxnSpLocks/>
          </p:cNvCxnSpPr>
          <p:nvPr/>
        </p:nvCxnSpPr>
        <p:spPr>
          <a:xfrm flipH="1" flipV="1">
            <a:off x="5767379" y="1391830"/>
            <a:ext cx="196647" cy="131709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Rechteck 1">
            <a:extLst>
              <a:ext uri="{FF2B5EF4-FFF2-40B4-BE49-F238E27FC236}">
                <a16:creationId xmlns:a16="http://schemas.microsoft.com/office/drawing/2014/main" id="{B6C60119-8ED1-D612-0280-EE6E300775A4}"/>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793963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85024" y="554792"/>
            <a:ext cx="8856984" cy="5976664"/>
          </a:xfrm>
          <a:prstGeom prst="rect">
            <a:avLst/>
          </a:prstGeom>
          <a:noFill/>
        </p:spPr>
        <p:txBody>
          <a:bodyPr wrap="square" rtlCol="0">
            <a:noAutofit/>
          </a:bodyPr>
          <a:lstStyle/>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err="1"/>
              <a:t>Regressions</a:t>
            </a:r>
            <a:r>
              <a:rPr lang="de-DE" sz="2400" dirty="0"/>
              <a:t> </a:t>
            </a:r>
            <a:r>
              <a:rPr lang="de-DE" sz="2400" dirty="0" err="1"/>
              <a:t>coefficient</a:t>
            </a:r>
            <a:r>
              <a:rPr lang="de-DE" sz="2400" dirty="0"/>
              <a:t> b</a:t>
            </a:r>
          </a:p>
          <a:p>
            <a:pPr marL="800100" lvl="1" indent="-342900">
              <a:buFont typeface="Arial" panose="020B0604020202020204" pitchFamily="34" charset="0"/>
              <a:buChar char="•"/>
            </a:pPr>
            <a:endParaRPr lang="de-DE" sz="2400" dirty="0"/>
          </a:p>
          <a:p>
            <a:pPr marL="800100" lvl="1" indent="-342900">
              <a:buFont typeface="Arial" panose="020B0604020202020204" pitchFamily="34" charset="0"/>
              <a:buChar char="•"/>
            </a:pPr>
            <a:r>
              <a:rPr lang="de-DE" sz="2400" dirty="0" err="1"/>
              <a:t>Slope</a:t>
            </a:r>
            <a:r>
              <a:rPr lang="de-DE" sz="2400" dirty="0"/>
              <a:t> </a:t>
            </a:r>
            <a:r>
              <a:rPr lang="de-DE" sz="2400" dirty="0" err="1"/>
              <a:t>of</a:t>
            </a:r>
            <a:r>
              <a:rPr lang="de-DE" sz="2400" dirty="0"/>
              <a:t> </a:t>
            </a:r>
            <a:r>
              <a:rPr lang="de-DE" sz="2400" dirty="0" err="1"/>
              <a:t>the</a:t>
            </a:r>
            <a:r>
              <a:rPr lang="de-DE" sz="2400" dirty="0"/>
              <a:t> </a:t>
            </a:r>
            <a:r>
              <a:rPr lang="de-DE" sz="2400" dirty="0" err="1"/>
              <a:t>regression</a:t>
            </a:r>
            <a:r>
              <a:rPr lang="de-DE" sz="2400" dirty="0"/>
              <a:t> </a:t>
            </a:r>
            <a:r>
              <a:rPr lang="de-DE" sz="2400" dirty="0" err="1"/>
              <a:t>line</a:t>
            </a:r>
            <a:r>
              <a:rPr lang="de-DE" sz="2400" dirty="0"/>
              <a:t>. </a:t>
            </a:r>
          </a:p>
          <a:p>
            <a:pPr marL="800100" lvl="1" indent="-342900">
              <a:buFont typeface="Arial" panose="020B0604020202020204" pitchFamily="34" charset="0"/>
              <a:buChar char="•"/>
            </a:pPr>
            <a:r>
              <a:rPr lang="de-DE" sz="2400" dirty="0" err="1"/>
              <a:t>Determines</a:t>
            </a:r>
            <a:r>
              <a:rPr lang="de-DE" sz="2400" dirty="0"/>
              <a:t> </a:t>
            </a:r>
            <a:r>
              <a:rPr lang="de-DE" sz="2400" dirty="0" err="1"/>
              <a:t>the</a:t>
            </a:r>
            <a:r>
              <a:rPr lang="de-DE" sz="2400" dirty="0"/>
              <a:t> marginal </a:t>
            </a:r>
            <a:r>
              <a:rPr lang="de-DE" sz="2400" dirty="0" err="1"/>
              <a:t>effect</a:t>
            </a:r>
            <a:r>
              <a:rPr lang="de-DE" sz="2400" dirty="0"/>
              <a:t> </a:t>
            </a:r>
            <a:r>
              <a:rPr lang="de-DE" sz="2400" dirty="0" err="1"/>
              <a:t>of</a:t>
            </a:r>
            <a:r>
              <a:rPr lang="de-DE" sz="2400" dirty="0"/>
              <a:t> a </a:t>
            </a:r>
            <a:r>
              <a:rPr lang="de-DE" sz="2400" dirty="0" err="1"/>
              <a:t>change</a:t>
            </a:r>
            <a:r>
              <a:rPr lang="de-DE" sz="2400" dirty="0"/>
              <a:t> </a:t>
            </a:r>
            <a:r>
              <a:rPr lang="de-DE" sz="2400" dirty="0" err="1"/>
              <a:t>of</a:t>
            </a:r>
            <a:r>
              <a:rPr lang="de-DE" sz="2400" dirty="0"/>
              <a:t> </a:t>
            </a:r>
            <a:r>
              <a:rPr lang="de-DE" sz="2400" dirty="0" err="1"/>
              <a:t>one</a:t>
            </a:r>
            <a:r>
              <a:rPr lang="de-DE" sz="2400" dirty="0"/>
              <a:t> </a:t>
            </a:r>
            <a:r>
              <a:rPr lang="de-DE" sz="2400" dirty="0" err="1"/>
              <a:t>unit</a:t>
            </a:r>
            <a:r>
              <a:rPr lang="de-DE" sz="2400" dirty="0"/>
              <a:t> </a:t>
            </a:r>
            <a:r>
              <a:rPr lang="de-DE" sz="2400" dirty="0" err="1"/>
              <a:t>of</a:t>
            </a:r>
            <a:r>
              <a:rPr lang="de-DE" sz="2400" dirty="0"/>
              <a:t> </a:t>
            </a:r>
            <a:r>
              <a:rPr lang="de-DE" sz="2400" dirty="0" err="1"/>
              <a:t>the</a:t>
            </a:r>
            <a:r>
              <a:rPr lang="de-DE" sz="2400" dirty="0"/>
              <a:t> </a:t>
            </a:r>
            <a:r>
              <a:rPr lang="de-DE" sz="2400" dirty="0" err="1"/>
              <a:t>independent</a:t>
            </a:r>
            <a:r>
              <a:rPr lang="de-DE" sz="2400" dirty="0"/>
              <a:t> variable x </a:t>
            </a:r>
            <a:r>
              <a:rPr lang="de-DE" sz="2400" dirty="0" err="1"/>
              <a:t>onto</a:t>
            </a:r>
            <a:r>
              <a:rPr lang="de-DE" sz="2400" dirty="0"/>
              <a:t> </a:t>
            </a:r>
            <a:r>
              <a:rPr lang="de-DE" sz="2400" dirty="0" err="1"/>
              <a:t>the</a:t>
            </a:r>
            <a:r>
              <a:rPr lang="de-DE" sz="2400" dirty="0"/>
              <a:t> </a:t>
            </a:r>
            <a:r>
              <a:rPr lang="de-DE" sz="2400" dirty="0" err="1"/>
              <a:t>dependet</a:t>
            </a:r>
            <a:r>
              <a:rPr lang="de-DE" sz="2400" dirty="0"/>
              <a:t> variable y</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err="1"/>
              <a:t>Regressions</a:t>
            </a:r>
            <a:r>
              <a:rPr lang="de-DE" sz="2400" dirty="0"/>
              <a:t> </a:t>
            </a:r>
            <a:r>
              <a:rPr lang="de-DE" sz="2400" dirty="0" err="1"/>
              <a:t>coefficient</a:t>
            </a:r>
            <a:r>
              <a:rPr lang="de-DE" sz="2400" dirty="0"/>
              <a:t> a</a:t>
            </a:r>
          </a:p>
          <a:p>
            <a:pPr marL="342900" indent="-342900">
              <a:buFont typeface="Arial" panose="020B0604020202020204" pitchFamily="34" charset="0"/>
              <a:buChar char="•"/>
            </a:pPr>
            <a:endParaRPr lang="de-DE" sz="2400" dirty="0"/>
          </a:p>
          <a:p>
            <a:pPr marL="800100" lvl="1" indent="-342900">
              <a:buFont typeface="Arial" panose="020B0604020202020204" pitchFamily="34" charset="0"/>
              <a:buChar char="•"/>
            </a:pPr>
            <a:r>
              <a:rPr lang="de-DE" sz="2400" dirty="0"/>
              <a:t>The </a:t>
            </a:r>
            <a:r>
              <a:rPr lang="de-DE" sz="2400" dirty="0" err="1"/>
              <a:t>value</a:t>
            </a:r>
            <a:r>
              <a:rPr lang="de-DE" sz="2400" dirty="0"/>
              <a:t> </a:t>
            </a:r>
            <a:r>
              <a:rPr lang="de-DE" sz="2400" dirty="0" err="1"/>
              <a:t>of</a:t>
            </a:r>
            <a:r>
              <a:rPr lang="de-DE" sz="2400" dirty="0"/>
              <a:t> </a:t>
            </a:r>
            <a:r>
              <a:rPr lang="de-DE" sz="2400" dirty="0" err="1"/>
              <a:t>the</a:t>
            </a:r>
            <a:r>
              <a:rPr lang="de-DE" sz="2400" dirty="0"/>
              <a:t> </a:t>
            </a:r>
            <a:r>
              <a:rPr lang="de-DE" sz="2400" dirty="0" err="1"/>
              <a:t>dependent</a:t>
            </a:r>
            <a:r>
              <a:rPr lang="de-DE" sz="2400" dirty="0"/>
              <a:t> variable </a:t>
            </a:r>
            <a:r>
              <a:rPr lang="de-DE" sz="2400" dirty="0" err="1"/>
              <a:t>if</a:t>
            </a:r>
            <a:r>
              <a:rPr lang="de-DE" sz="2400" dirty="0"/>
              <a:t> </a:t>
            </a:r>
            <a:r>
              <a:rPr lang="de-DE" sz="2400" dirty="0" err="1"/>
              <a:t>the</a:t>
            </a:r>
            <a:r>
              <a:rPr lang="de-DE" sz="2400" dirty="0"/>
              <a:t> </a:t>
            </a:r>
            <a:r>
              <a:rPr lang="de-DE" sz="2400" dirty="0" err="1"/>
              <a:t>independent</a:t>
            </a:r>
            <a:r>
              <a:rPr lang="de-DE" sz="2400" dirty="0"/>
              <a:t> variable x=0</a:t>
            </a:r>
          </a:p>
          <a:p>
            <a:pPr lvl="2"/>
            <a:r>
              <a:rPr lang="de-DE" sz="2400" dirty="0"/>
              <a:t> → </a:t>
            </a:r>
            <a:r>
              <a:rPr lang="de-DE" sz="2400" dirty="0" err="1"/>
              <a:t>intercept</a:t>
            </a:r>
            <a:r>
              <a:rPr lang="de-DE" sz="2400" dirty="0"/>
              <a:t> </a:t>
            </a:r>
            <a:r>
              <a:rPr lang="de-DE" sz="2400" dirty="0" err="1"/>
              <a:t>of</a:t>
            </a:r>
            <a:r>
              <a:rPr lang="de-DE" sz="2400" dirty="0"/>
              <a:t> </a:t>
            </a:r>
            <a:r>
              <a:rPr lang="de-DE" sz="2400" dirty="0" err="1"/>
              <a:t>the</a:t>
            </a:r>
            <a:r>
              <a:rPr lang="de-DE" sz="2400" dirty="0"/>
              <a:t> </a:t>
            </a:r>
            <a:r>
              <a:rPr lang="de-DE" sz="2400" dirty="0" err="1"/>
              <a:t>vertical</a:t>
            </a:r>
            <a:r>
              <a:rPr lang="de-DE" sz="2400" dirty="0"/>
              <a:t> </a:t>
            </a:r>
            <a:r>
              <a:rPr lang="de-DE" sz="2400" dirty="0" err="1"/>
              <a:t>axes</a:t>
            </a:r>
            <a:br>
              <a:rPr lang="de-DE" sz="2400" dirty="0"/>
            </a:br>
            <a:endParaRPr lang="de-DE" sz="2400" dirty="0"/>
          </a:p>
          <a:p>
            <a:endParaRPr lang="de-DE" sz="2400" dirty="0"/>
          </a:p>
          <a:p>
            <a:endParaRPr lang="de-DE" sz="2400" dirty="0"/>
          </a:p>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16</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Regressions</a:t>
            </a:r>
            <a:r>
              <a:rPr lang="de-DE" sz="3200" dirty="0"/>
              <a:t> </a:t>
            </a:r>
            <a:r>
              <a:rPr lang="de-DE" sz="3200" dirty="0" err="1"/>
              <a:t>coefficients</a:t>
            </a:r>
            <a:endParaRPr lang="de-DE" sz="3200" dirty="0"/>
          </a:p>
          <a:p>
            <a:pPr algn="ctr"/>
            <a:endParaRPr lang="de-DE" sz="3200" dirty="0"/>
          </a:p>
        </p:txBody>
      </p:sp>
      <p:sp>
        <p:nvSpPr>
          <p:cNvPr id="5" name="Rechteck 4">
            <a:extLst>
              <a:ext uri="{FF2B5EF4-FFF2-40B4-BE49-F238E27FC236}">
                <a16:creationId xmlns:a16="http://schemas.microsoft.com/office/drawing/2014/main" id="{9FC7355C-5C7B-2AFB-1F06-53CF32558B97}"/>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769270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88784" y="661328"/>
            <a:ext cx="8856984" cy="4968552"/>
          </a:xfrm>
          <a:prstGeom prst="rect">
            <a:avLst/>
          </a:prstGeom>
          <a:noFill/>
        </p:spPr>
        <p:txBody>
          <a:bodyPr wrap="square" rtlCol="0">
            <a:noAutofit/>
          </a:bodyPr>
          <a:lstStyle/>
          <a:p>
            <a:pPr marL="342900" indent="-342900">
              <a:buFont typeface="Arial" panose="020B0604020202020204" pitchFamily="34" charset="0"/>
              <a:buChar char="•"/>
            </a:pPr>
            <a:r>
              <a:rPr lang="de-DE" sz="2800" dirty="0"/>
              <a:t>In </a:t>
            </a:r>
            <a:r>
              <a:rPr lang="de-DE" sz="2800" dirty="0" err="1"/>
              <a:t>principle</a:t>
            </a:r>
            <a:r>
              <a:rPr lang="de-DE" sz="2800" dirty="0"/>
              <a:t> </a:t>
            </a:r>
            <a:r>
              <a:rPr lang="de-DE" sz="2800" dirty="0" err="1"/>
              <a:t>for</a:t>
            </a:r>
            <a:r>
              <a:rPr lang="de-DE" sz="2800" dirty="0"/>
              <a:t> all </a:t>
            </a:r>
            <a:r>
              <a:rPr lang="de-DE" sz="2800" dirty="0" err="1"/>
              <a:t>data</a:t>
            </a:r>
            <a:r>
              <a:rPr lang="de-DE" sz="2800" dirty="0"/>
              <a:t> </a:t>
            </a:r>
            <a:r>
              <a:rPr lang="de-DE" sz="2800" dirty="0" err="1"/>
              <a:t>sets</a:t>
            </a:r>
            <a:r>
              <a:rPr lang="de-DE" sz="2800" dirty="0"/>
              <a:t>, </a:t>
            </a:r>
            <a:r>
              <a:rPr lang="de-DE" sz="2800" dirty="0" err="1"/>
              <a:t>we</a:t>
            </a:r>
            <a:r>
              <a:rPr lang="de-DE" sz="2800" dirty="0"/>
              <a:t> </a:t>
            </a:r>
            <a:r>
              <a:rPr lang="de-DE" sz="2800" dirty="0" err="1"/>
              <a:t>can</a:t>
            </a:r>
            <a:r>
              <a:rPr lang="de-DE" sz="2800" dirty="0"/>
              <a:t> </a:t>
            </a:r>
            <a:r>
              <a:rPr lang="de-DE" sz="2800" dirty="0" err="1"/>
              <a:t>calculate</a:t>
            </a:r>
            <a:r>
              <a:rPr lang="de-DE" sz="2800" dirty="0"/>
              <a:t> a </a:t>
            </a:r>
            <a:r>
              <a:rPr lang="de-DE" sz="2800" dirty="0" err="1"/>
              <a:t>regression</a:t>
            </a:r>
            <a:r>
              <a:rPr lang="de-DE" sz="2800" dirty="0"/>
              <a:t> </a:t>
            </a:r>
            <a:r>
              <a:rPr lang="de-DE" sz="2800" dirty="0" err="1"/>
              <a:t>line</a:t>
            </a:r>
            <a:r>
              <a:rPr lang="de-DE" sz="2800" dirty="0"/>
              <a:t>. </a:t>
            </a:r>
          </a:p>
          <a:p>
            <a:pPr marL="342900" indent="-342900">
              <a:buFont typeface="Arial" panose="020B0604020202020204" pitchFamily="34" charset="0"/>
              <a:buChar char="•"/>
            </a:pPr>
            <a:endParaRPr lang="de-DE" sz="2800" dirty="0"/>
          </a:p>
          <a:p>
            <a:pPr marL="342900" indent="-342900">
              <a:buFont typeface="Arial" panose="020B0604020202020204" pitchFamily="34" charset="0"/>
              <a:buChar char="•"/>
            </a:pPr>
            <a:r>
              <a:rPr lang="de-DE" sz="2800" dirty="0"/>
              <a:t>But </a:t>
            </a:r>
            <a:r>
              <a:rPr lang="de-DE" sz="2800" dirty="0" err="1"/>
              <a:t>we</a:t>
            </a:r>
            <a:r>
              <a:rPr lang="de-DE" sz="2800" dirty="0"/>
              <a:t> </a:t>
            </a:r>
            <a:r>
              <a:rPr lang="de-DE" sz="2800" dirty="0" err="1"/>
              <a:t>are</a:t>
            </a:r>
            <a:r>
              <a:rPr lang="de-DE" sz="2800" dirty="0"/>
              <a:t> also </a:t>
            </a:r>
            <a:r>
              <a:rPr lang="de-DE" sz="2800" dirty="0" err="1"/>
              <a:t>interested</a:t>
            </a:r>
            <a:r>
              <a:rPr lang="de-DE" sz="2800" dirty="0"/>
              <a:t> in </a:t>
            </a:r>
            <a:r>
              <a:rPr lang="de-DE" sz="2800" dirty="0" err="1"/>
              <a:t>the</a:t>
            </a:r>
            <a:r>
              <a:rPr lang="de-DE" sz="2800" dirty="0"/>
              <a:t> </a:t>
            </a:r>
            <a:r>
              <a:rPr lang="de-DE" sz="2800" dirty="0" err="1"/>
              <a:t>question</a:t>
            </a:r>
            <a:r>
              <a:rPr lang="de-DE" sz="2800" dirty="0"/>
              <a:t> </a:t>
            </a:r>
            <a:r>
              <a:rPr lang="de-DE" sz="2800" dirty="0" err="1"/>
              <a:t>meaningful</a:t>
            </a:r>
            <a:r>
              <a:rPr lang="de-DE" sz="2800" dirty="0"/>
              <a:t> </a:t>
            </a:r>
            <a:r>
              <a:rPr lang="de-DE" sz="2800" dirty="0" err="1"/>
              <a:t>is</a:t>
            </a:r>
            <a:r>
              <a:rPr lang="de-DE" sz="2800" dirty="0"/>
              <a:t> </a:t>
            </a:r>
            <a:r>
              <a:rPr lang="de-DE" sz="2800" dirty="0" err="1"/>
              <a:t>this</a:t>
            </a:r>
            <a:r>
              <a:rPr lang="de-DE" sz="2800" dirty="0"/>
              <a:t> </a:t>
            </a:r>
            <a:r>
              <a:rPr lang="de-DE" sz="2800" dirty="0" err="1"/>
              <a:t>calculated</a:t>
            </a:r>
            <a:r>
              <a:rPr lang="de-DE" sz="2800" dirty="0"/>
              <a:t> </a:t>
            </a:r>
            <a:r>
              <a:rPr lang="de-DE" sz="2800" dirty="0" err="1"/>
              <a:t>dependence</a:t>
            </a:r>
            <a:r>
              <a:rPr lang="de-DE" sz="2800" dirty="0"/>
              <a:t>?.</a:t>
            </a:r>
          </a:p>
          <a:p>
            <a:pPr marL="342900" indent="-342900">
              <a:buFont typeface="Arial" panose="020B0604020202020204" pitchFamily="34" charset="0"/>
              <a:buChar char="•"/>
            </a:pPr>
            <a:endParaRPr lang="de-DE" sz="2800" dirty="0"/>
          </a:p>
          <a:p>
            <a:pPr marL="342900" indent="-342900">
              <a:buFont typeface="Arial" panose="020B0604020202020204" pitchFamily="34" charset="0"/>
              <a:buChar char="•"/>
            </a:pPr>
            <a:r>
              <a:rPr lang="de-DE" sz="2800" dirty="0" err="1"/>
              <a:t>For</a:t>
            </a:r>
            <a:r>
              <a:rPr lang="de-DE" sz="2800" dirty="0"/>
              <a:t> </a:t>
            </a:r>
            <a:r>
              <a:rPr lang="de-DE" sz="2800" dirty="0" err="1"/>
              <a:t>this</a:t>
            </a:r>
            <a:r>
              <a:rPr lang="de-DE" sz="2800" dirty="0"/>
              <a:t>, </a:t>
            </a:r>
            <a:r>
              <a:rPr lang="de-DE" sz="2800" dirty="0" err="1"/>
              <a:t>we</a:t>
            </a:r>
            <a:r>
              <a:rPr lang="de-DE" sz="2800" dirty="0"/>
              <a:t> </a:t>
            </a:r>
            <a:r>
              <a:rPr lang="de-DE" sz="2800" dirty="0" err="1"/>
              <a:t>use</a:t>
            </a:r>
            <a:r>
              <a:rPr lang="de-DE" sz="2800" dirty="0"/>
              <a:t> </a:t>
            </a:r>
            <a:r>
              <a:rPr lang="de-DE" sz="2800" dirty="0" err="1"/>
              <a:t>the</a:t>
            </a:r>
            <a:r>
              <a:rPr lang="de-DE" sz="2800" dirty="0"/>
              <a:t> </a:t>
            </a:r>
            <a:r>
              <a:rPr lang="de-DE" sz="2800" dirty="0" err="1"/>
              <a:t>correlation</a:t>
            </a:r>
            <a:r>
              <a:rPr lang="de-DE" sz="2800" dirty="0"/>
              <a:t> </a:t>
            </a:r>
            <a:r>
              <a:rPr lang="de-DE" sz="2800" dirty="0" err="1"/>
              <a:t>analysis</a:t>
            </a:r>
            <a:r>
              <a:rPr lang="de-DE" sz="2800" dirty="0"/>
              <a:t>, wich </a:t>
            </a:r>
            <a:r>
              <a:rPr lang="de-DE" sz="2800" dirty="0" err="1"/>
              <a:t>gives</a:t>
            </a:r>
            <a:r>
              <a:rPr lang="de-DE" sz="2800" dirty="0"/>
              <a:t> </a:t>
            </a:r>
            <a:r>
              <a:rPr lang="de-DE" sz="2800" dirty="0" err="1"/>
              <a:t>the</a:t>
            </a:r>
            <a:r>
              <a:rPr lang="de-DE" sz="2800" dirty="0"/>
              <a:t> </a:t>
            </a:r>
            <a:r>
              <a:rPr lang="de-DE" sz="2800" dirty="0" err="1"/>
              <a:t>possibility</a:t>
            </a:r>
            <a:r>
              <a:rPr lang="de-DE" sz="2800" dirty="0"/>
              <a:t> </a:t>
            </a:r>
            <a:r>
              <a:rPr lang="de-DE" sz="2800" dirty="0" err="1"/>
              <a:t>to</a:t>
            </a:r>
            <a:r>
              <a:rPr lang="de-DE" sz="2800" dirty="0"/>
              <a:t> </a:t>
            </a:r>
            <a:r>
              <a:rPr lang="de-DE" sz="2800" dirty="0" err="1"/>
              <a:t>measure</a:t>
            </a:r>
            <a:r>
              <a:rPr lang="de-DE" sz="2800" dirty="0"/>
              <a:t> </a:t>
            </a:r>
            <a:r>
              <a:rPr lang="de-DE" sz="2800" dirty="0" err="1"/>
              <a:t>the</a:t>
            </a:r>
            <a:r>
              <a:rPr lang="de-DE" sz="2800" dirty="0"/>
              <a:t> </a:t>
            </a:r>
            <a:r>
              <a:rPr lang="de-DE" sz="2800" dirty="0" err="1"/>
              <a:t>strength</a:t>
            </a:r>
            <a:r>
              <a:rPr lang="de-DE" sz="2800" dirty="0"/>
              <a:t> </a:t>
            </a:r>
            <a:r>
              <a:rPr lang="de-DE" sz="2800" dirty="0" err="1"/>
              <a:t>of</a:t>
            </a:r>
            <a:r>
              <a:rPr lang="de-DE" sz="2800" dirty="0"/>
              <a:t> </a:t>
            </a:r>
            <a:r>
              <a:rPr lang="de-DE" sz="2800" dirty="0" err="1"/>
              <a:t>the</a:t>
            </a:r>
            <a:r>
              <a:rPr lang="de-DE" sz="2800" dirty="0"/>
              <a:t> </a:t>
            </a:r>
            <a:r>
              <a:rPr lang="de-DE" sz="2800" dirty="0" err="1"/>
              <a:t>dependence</a:t>
            </a:r>
            <a:endParaRPr lang="de-DE" sz="2800" dirty="0"/>
          </a:p>
          <a:p>
            <a:pPr marL="342900" indent="-342900">
              <a:buFont typeface="Arial" panose="020B0604020202020204" pitchFamily="34" charset="0"/>
              <a:buChar char="•"/>
            </a:pPr>
            <a:endParaRPr lang="de-DE" sz="2800" dirty="0"/>
          </a:p>
          <a:p>
            <a:pPr marL="342900" indent="-342900">
              <a:buFont typeface="Arial" panose="020B0604020202020204" pitchFamily="34" charset="0"/>
              <a:buChar char="•"/>
            </a:pPr>
            <a:r>
              <a:rPr lang="de-DE" sz="2800" dirty="0" err="1"/>
              <a:t>For</a:t>
            </a:r>
            <a:r>
              <a:rPr lang="de-DE" sz="2800" dirty="0"/>
              <a:t> </a:t>
            </a:r>
            <a:r>
              <a:rPr lang="de-DE" sz="2800" dirty="0" err="1"/>
              <a:t>this</a:t>
            </a:r>
            <a:r>
              <a:rPr lang="de-DE" sz="2800" dirty="0"/>
              <a:t>, </a:t>
            </a:r>
            <a:r>
              <a:rPr lang="de-DE" sz="2800" dirty="0" err="1"/>
              <a:t>we</a:t>
            </a:r>
            <a:r>
              <a:rPr lang="de-DE" sz="2800" dirty="0"/>
              <a:t> </a:t>
            </a:r>
            <a:r>
              <a:rPr lang="de-DE" sz="2800" dirty="0" err="1"/>
              <a:t>use</a:t>
            </a:r>
            <a:r>
              <a:rPr lang="de-DE" sz="2800" dirty="0"/>
              <a:t> </a:t>
            </a:r>
            <a:r>
              <a:rPr lang="de-DE" sz="2800" dirty="0" err="1"/>
              <a:t>the</a:t>
            </a:r>
            <a:r>
              <a:rPr lang="de-DE" sz="2800" dirty="0"/>
              <a:t> </a:t>
            </a:r>
            <a:r>
              <a:rPr lang="de-DE" sz="2800" dirty="0" err="1"/>
              <a:t>correlation</a:t>
            </a:r>
            <a:r>
              <a:rPr lang="de-DE" sz="2800" dirty="0"/>
              <a:t> </a:t>
            </a:r>
            <a:r>
              <a:rPr lang="de-DE" sz="2800" dirty="0" err="1"/>
              <a:t>coefficient</a:t>
            </a:r>
            <a:r>
              <a:rPr lang="de-DE" sz="2800" dirty="0"/>
              <a:t> </a:t>
            </a:r>
            <a:r>
              <a:rPr lang="de-DE" sz="2800" dirty="0" err="1"/>
              <a:t>of</a:t>
            </a:r>
            <a:r>
              <a:rPr lang="de-DE" sz="2800" dirty="0"/>
              <a:t> Bravais-Pearson </a:t>
            </a:r>
            <a:r>
              <a:rPr lang="de-DE" sz="2800" dirty="0" err="1"/>
              <a:t>which</a:t>
            </a:r>
            <a:r>
              <a:rPr lang="de-DE" sz="2800" dirty="0"/>
              <a:t> </a:t>
            </a:r>
            <a:r>
              <a:rPr lang="de-DE" sz="2800" dirty="0" err="1"/>
              <a:t>is</a:t>
            </a:r>
            <a:r>
              <a:rPr lang="de-DE" sz="2800" dirty="0"/>
              <a:t> </a:t>
            </a:r>
            <a:r>
              <a:rPr lang="de-DE" sz="2800" dirty="0" err="1"/>
              <a:t>lying</a:t>
            </a:r>
            <a:r>
              <a:rPr lang="de-DE" sz="2800" dirty="0"/>
              <a:t> </a:t>
            </a:r>
            <a:r>
              <a:rPr lang="de-DE" sz="2800" dirty="0" err="1"/>
              <a:t>between</a:t>
            </a:r>
            <a:r>
              <a:rPr lang="de-DE" sz="2800" dirty="0"/>
              <a:t> -1 and +1</a:t>
            </a:r>
          </a:p>
          <a:p>
            <a:endParaRPr lang="de-DE" sz="2400" dirty="0"/>
          </a:p>
          <a:p>
            <a:endParaRPr lang="de-DE" sz="2400" dirty="0"/>
          </a:p>
          <a:p>
            <a:endParaRPr lang="de-DE" sz="2400" dirty="0"/>
          </a:p>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17</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Correlation</a:t>
            </a:r>
            <a:r>
              <a:rPr lang="de-DE" sz="3200" dirty="0"/>
              <a:t> </a:t>
            </a:r>
            <a:r>
              <a:rPr lang="de-DE" sz="3200" dirty="0" err="1"/>
              <a:t>analysis</a:t>
            </a:r>
            <a:endParaRPr lang="de-DE" sz="3200" dirty="0"/>
          </a:p>
        </p:txBody>
      </p:sp>
      <p:sp>
        <p:nvSpPr>
          <p:cNvPr id="5" name="Rechteck 4">
            <a:extLst>
              <a:ext uri="{FF2B5EF4-FFF2-40B4-BE49-F238E27FC236}">
                <a16:creationId xmlns:a16="http://schemas.microsoft.com/office/drawing/2014/main" id="{1C980019-FDF9-F8E9-F6AC-003B8D16B228}"/>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499024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121920" y="476672"/>
                <a:ext cx="8557525" cy="5879678"/>
              </a:xfrm>
              <a:prstGeom prst="rect">
                <a:avLst/>
              </a:prstGeom>
              <a:noFill/>
            </p:spPr>
            <p:txBody>
              <a:bodyPr wrap="square" rtlCol="0">
                <a:noAutofit/>
              </a:bodyPr>
              <a:lstStyle/>
              <a:p>
                <a:pPr marL="342900" indent="-342900">
                  <a:buFont typeface="Arial" panose="020B0604020202020204" pitchFamily="34" charset="0"/>
                  <a:buChar char="•"/>
                </a:pPr>
                <a:r>
                  <a:rPr lang="en-US" sz="2000" dirty="0"/>
                  <a:t>The covariance is a measure of the joint variability of two random variables (X,Y), defined by:</a:t>
                </a:r>
              </a:p>
              <a:p>
                <a:pPr/>
                <a14:m>
                  <m:oMathPara xmlns:m="http://schemas.openxmlformats.org/officeDocument/2006/math">
                    <m:oMathParaPr>
                      <m:jc m:val="centerGroup"/>
                    </m:oMathParaPr>
                    <m:oMath xmlns:m="http://schemas.openxmlformats.org/officeDocument/2006/math">
                      <m:func>
                        <m:funcPr>
                          <m:ctrlPr>
                            <a:rPr lang="en-US" sz="2000" i="1">
                              <a:latin typeface="Cambria Math" panose="02040503050406030204" pitchFamily="18" charset="0"/>
                            </a:rPr>
                          </m:ctrlPr>
                        </m:funcPr>
                        <m:fName>
                          <m:r>
                            <m:rPr>
                              <m:sty m:val="p"/>
                            </m:rPr>
                            <a:rPr lang="en-US" sz="2000" i="1">
                              <a:latin typeface="Cambria Math" panose="02040503050406030204" pitchFamily="18" charset="0"/>
                            </a:rPr>
                            <m:t>cov</m:t>
                          </m:r>
                        </m:fName>
                        <m:e>
                          <m:d>
                            <m:dPr>
                              <m:ctrlPr>
                                <a:rPr lang="en-US" sz="2000" i="1">
                                  <a:solidFill>
                                    <a:srgbClr val="836967"/>
                                  </a:solidFill>
                                  <a:latin typeface="Cambria Math" panose="02040503050406030204" pitchFamily="18" charset="0"/>
                                </a:rPr>
                              </m:ctrlPr>
                            </m:dPr>
                            <m:e>
                              <m:r>
                                <a:rPr lang="en-US" sz="2000" i="1">
                                  <a:latin typeface="Cambria Math" panose="02040503050406030204" pitchFamily="18" charset="0"/>
                                </a:rPr>
                                <m:t>𝑋</m:t>
                              </m:r>
                              <m:r>
                                <a:rPr lang="en-US" sz="2000" i="1">
                                  <a:latin typeface="Cambria Math" panose="02040503050406030204" pitchFamily="18" charset="0"/>
                                </a:rPr>
                                <m:t>,</m:t>
                              </m:r>
                              <m:r>
                                <a:rPr lang="en-US" sz="2000" i="1">
                                  <a:latin typeface="Cambria Math" panose="02040503050406030204" pitchFamily="18" charset="0"/>
                                </a:rPr>
                                <m:t>𝑌</m:t>
                              </m:r>
                            </m:e>
                          </m:d>
                        </m:e>
                      </m:func>
                      <m:r>
                        <a:rPr lang="en-US" sz="2000" i="1">
                          <a:latin typeface="Cambria Math" panose="02040503050406030204" pitchFamily="18" charset="0"/>
                        </a:rPr>
                        <m:t>=</m:t>
                      </m:r>
                      <m:r>
                        <a:rPr lang="en-US" sz="2000" i="1">
                          <a:latin typeface="Cambria Math" panose="02040503050406030204" pitchFamily="18" charset="0"/>
                        </a:rPr>
                        <m:t>𝐸</m:t>
                      </m:r>
                      <m:d>
                        <m:dPr>
                          <m:begChr m:val="["/>
                          <m:endChr m:val="]"/>
                          <m:ctrlPr>
                            <a:rPr lang="en-US" sz="2000" i="1">
                              <a:solidFill>
                                <a:srgbClr val="836967"/>
                              </a:solidFill>
                              <a:latin typeface="Cambria Math" panose="02040503050406030204" pitchFamily="18" charset="0"/>
                            </a:rPr>
                          </m:ctrlPr>
                        </m:dPr>
                        <m:e>
                          <m:d>
                            <m:dPr>
                              <m:ctrlPr>
                                <a:rPr lang="en-US" sz="2000" i="1">
                                  <a:solidFill>
                                    <a:srgbClr val="836967"/>
                                  </a:solidFill>
                                  <a:latin typeface="Cambria Math" panose="02040503050406030204" pitchFamily="18" charset="0"/>
                                </a:rPr>
                              </m:ctrlPr>
                            </m:dPr>
                            <m:e>
                              <m:r>
                                <a:rPr lang="en-US" sz="2000" i="1">
                                  <a:latin typeface="Cambria Math" panose="02040503050406030204" pitchFamily="18" charset="0"/>
                                </a:rPr>
                                <m:t>𝑋</m:t>
                              </m:r>
                              <m:r>
                                <a:rPr lang="en-US" sz="2000" i="1">
                                  <a:latin typeface="Cambria Math" panose="02040503050406030204" pitchFamily="18" charset="0"/>
                                </a:rPr>
                                <m:t>−</m:t>
                              </m:r>
                              <m:r>
                                <a:rPr lang="en-US" sz="2000" i="1">
                                  <a:latin typeface="Cambria Math" panose="02040503050406030204" pitchFamily="18" charset="0"/>
                                </a:rPr>
                                <m:t>𝐸</m:t>
                              </m:r>
                              <m:d>
                                <m:dPr>
                                  <m:ctrlPr>
                                    <a:rPr lang="en-US" sz="2000" i="1">
                                      <a:solidFill>
                                        <a:srgbClr val="836967"/>
                                      </a:solidFill>
                                      <a:latin typeface="Cambria Math" panose="02040503050406030204" pitchFamily="18" charset="0"/>
                                    </a:rPr>
                                  </m:ctrlPr>
                                </m:dPr>
                                <m:e>
                                  <m:r>
                                    <a:rPr lang="en-US" sz="2000" i="1">
                                      <a:latin typeface="Cambria Math" panose="02040503050406030204" pitchFamily="18" charset="0"/>
                                    </a:rPr>
                                    <m:t>𝑋</m:t>
                                  </m:r>
                                </m:e>
                              </m:d>
                            </m:e>
                          </m:d>
                          <m:d>
                            <m:dPr>
                              <m:ctrlPr>
                                <a:rPr lang="en-US" sz="2000" i="1">
                                  <a:solidFill>
                                    <a:srgbClr val="836967"/>
                                  </a:solidFill>
                                  <a:latin typeface="Cambria Math" panose="02040503050406030204" pitchFamily="18" charset="0"/>
                                </a:rPr>
                              </m:ctrlPr>
                            </m:dPr>
                            <m:e>
                              <m:r>
                                <a:rPr lang="en-US" sz="2000" i="1">
                                  <a:latin typeface="Cambria Math" panose="02040503050406030204" pitchFamily="18" charset="0"/>
                                </a:rPr>
                                <m:t>𝑌</m:t>
                              </m:r>
                              <m:r>
                                <a:rPr lang="en-US" sz="2000" i="1">
                                  <a:latin typeface="Cambria Math" panose="02040503050406030204" pitchFamily="18" charset="0"/>
                                </a:rPr>
                                <m:t>−</m:t>
                              </m:r>
                              <m:r>
                                <a:rPr lang="en-US" sz="2000" i="1">
                                  <a:latin typeface="Cambria Math" panose="02040503050406030204" pitchFamily="18" charset="0"/>
                                </a:rPr>
                                <m:t>𝐸</m:t>
                              </m:r>
                              <m:d>
                                <m:dPr>
                                  <m:ctrlPr>
                                    <a:rPr lang="en-US" sz="2000" i="1">
                                      <a:solidFill>
                                        <a:srgbClr val="836967"/>
                                      </a:solidFill>
                                      <a:latin typeface="Cambria Math" panose="02040503050406030204" pitchFamily="18" charset="0"/>
                                    </a:rPr>
                                  </m:ctrlPr>
                                </m:dPr>
                                <m:e>
                                  <m:r>
                                    <a:rPr lang="en-US" sz="2000" i="1">
                                      <a:latin typeface="Cambria Math" panose="02040503050406030204" pitchFamily="18" charset="0"/>
                                    </a:rPr>
                                    <m:t>𝑌</m:t>
                                  </m:r>
                                </m:e>
                              </m:d>
                            </m:e>
                          </m:d>
                        </m:e>
                      </m:d>
                    </m:oMath>
                  </m:oMathPara>
                </a14:m>
                <a:endParaRPr lang="en-US" sz="2000" dirty="0"/>
              </a:p>
              <a:p>
                <a:r>
                  <a:rPr lang="en-US" sz="2000" dirty="0"/>
                  <a:t>	</a:t>
                </a:r>
              </a:p>
              <a:p>
                <a:r>
                  <a:rPr lang="en-US" sz="2000" dirty="0"/>
                  <a:t>		with the unbiased estimator</a:t>
                </a:r>
              </a:p>
              <a:p>
                <a:pPr/>
                <a14:m>
                  <m:oMathPara xmlns:m="http://schemas.openxmlformats.org/officeDocument/2006/math">
                    <m:oMathParaPr>
                      <m:jc m:val="centerGroup"/>
                    </m:oMathParaPr>
                    <m:oMath xmlns:m="http://schemas.openxmlformats.org/officeDocument/2006/math">
                      <m:sSub>
                        <m:sSubPr>
                          <m:ctrlPr>
                            <a:rPr lang="en-US" sz="2000" i="1">
                              <a:solidFill>
                                <a:srgbClr val="836967"/>
                              </a:solidFill>
                              <a:latin typeface="Cambria Math" panose="02040503050406030204" pitchFamily="18" charset="0"/>
                            </a:rPr>
                          </m:ctrlPr>
                        </m:sSubPr>
                        <m:e>
                          <m:acc>
                            <m:accPr>
                              <m:chr m:val="̂"/>
                              <m:ctrlPr>
                                <a:rPr lang="en-US" sz="2000" i="1">
                                  <a:solidFill>
                                    <a:srgbClr val="836967"/>
                                  </a:solidFill>
                                  <a:latin typeface="Cambria Math" panose="02040503050406030204" pitchFamily="18" charset="0"/>
                                </a:rPr>
                              </m:ctrlPr>
                            </m:accPr>
                            <m:e>
                              <m:r>
                                <a:rPr lang="en-US" sz="2000" i="1">
                                  <a:latin typeface="Cambria Math" panose="02040503050406030204" pitchFamily="18" charset="0"/>
                                </a:rPr>
                                <m:t>𝜎</m:t>
                              </m:r>
                            </m:e>
                          </m:acc>
                        </m:e>
                        <m:sub>
                          <m:r>
                            <a:rPr lang="en-US" sz="2000" i="1">
                              <a:latin typeface="Cambria Math" panose="02040503050406030204" pitchFamily="18" charset="0"/>
                            </a:rPr>
                            <m:t>𝑥𝑦</m:t>
                          </m:r>
                        </m:sub>
                      </m:sSub>
                      <m:r>
                        <a:rPr lang="en-US" sz="2000" i="1">
                          <a:latin typeface="Cambria Math" panose="02040503050406030204" pitchFamily="18" charset="0"/>
                        </a:rPr>
                        <m:t>=</m:t>
                      </m:r>
                      <m:f>
                        <m:fPr>
                          <m:ctrlPr>
                            <a:rPr lang="en-US" sz="2000" i="1">
                              <a:solidFill>
                                <a:srgbClr val="836967"/>
                              </a:solidFill>
                              <a:latin typeface="Cambria Math" panose="02040503050406030204" pitchFamily="18" charset="0"/>
                            </a:rPr>
                          </m:ctrlPr>
                        </m:fPr>
                        <m:num>
                          <m:r>
                            <a:rPr lang="en-US" sz="2000" i="1">
                              <a:latin typeface="Cambria Math" panose="02040503050406030204" pitchFamily="18" charset="0"/>
                            </a:rPr>
                            <m:t>1</m:t>
                          </m:r>
                        </m:num>
                        <m:den>
                          <m:r>
                            <a:rPr lang="en-US" sz="2000" i="1">
                              <a:latin typeface="Cambria Math" panose="02040503050406030204" pitchFamily="18" charset="0"/>
                            </a:rPr>
                            <m:t>𝑛</m:t>
                          </m:r>
                          <m:r>
                            <a:rPr lang="en-US" sz="2000" i="1">
                              <a:latin typeface="Cambria Math" panose="02040503050406030204" pitchFamily="18" charset="0"/>
                            </a:rPr>
                            <m:t>−1</m:t>
                          </m:r>
                        </m:den>
                      </m:f>
                      <m:nary>
                        <m:naryPr>
                          <m:chr m:val="∑"/>
                          <m:limLoc m:val="undOvr"/>
                          <m:grow m:val="on"/>
                          <m:ctrlPr>
                            <a:rPr lang="en-US" sz="2000" i="1">
                              <a:latin typeface="Cambria Math" panose="02040503050406030204" pitchFamily="18" charset="0"/>
                            </a:rPr>
                          </m:ctrlPr>
                        </m:naryPr>
                        <m:sub>
                          <m:r>
                            <a:rPr lang="en-US" sz="2000" i="1">
                              <a:latin typeface="Cambria Math" panose="02040503050406030204" pitchFamily="18" charset="0"/>
                            </a:rPr>
                            <m:t>𝑖</m:t>
                          </m:r>
                          <m:r>
                            <a:rPr lang="en-US" sz="2000" i="1">
                              <a:latin typeface="Cambria Math" panose="02040503050406030204" pitchFamily="18" charset="0"/>
                            </a:rPr>
                            <m:t>=1</m:t>
                          </m:r>
                        </m:sub>
                        <m:sup>
                          <m:r>
                            <a:rPr lang="en-US" sz="2000" i="1">
                              <a:latin typeface="Cambria Math" panose="02040503050406030204" pitchFamily="18" charset="0"/>
                            </a:rPr>
                            <m:t>𝑛</m:t>
                          </m:r>
                        </m:sup>
                        <m:e>
                          <m:d>
                            <m:dPr>
                              <m:ctrlPr>
                                <a:rPr lang="en-US" sz="2000" i="1">
                                  <a:solidFill>
                                    <a:srgbClr val="836967"/>
                                  </a:solidFill>
                                  <a:latin typeface="Cambria Math" panose="02040503050406030204" pitchFamily="18" charset="0"/>
                                </a:rPr>
                              </m:ctrlPr>
                            </m:dPr>
                            <m:e>
                              <m:sSub>
                                <m:sSubPr>
                                  <m:ctrlPr>
                                    <a:rPr lang="en-US" sz="2000" i="1">
                                      <a:solidFill>
                                        <a:srgbClr val="836967"/>
                                      </a:solidFill>
                                      <a:latin typeface="Cambria Math" panose="02040503050406030204" pitchFamily="18" charset="0"/>
                                    </a:rPr>
                                  </m:ctrlPr>
                                </m:sSubPr>
                                <m:e>
                                  <m:r>
                                    <a:rPr lang="en-US" sz="2000" i="1">
                                      <a:latin typeface="Cambria Math" panose="02040503050406030204" pitchFamily="18" charset="0"/>
                                    </a:rPr>
                                    <m:t>𝑥</m:t>
                                  </m:r>
                                </m:e>
                                <m:sub>
                                  <m:acc>
                                    <m:accPr>
                                      <m:chr m:val="̇"/>
                                      <m:ctrlPr>
                                        <a:rPr lang="en-US" sz="2000" i="1">
                                          <a:solidFill>
                                            <a:srgbClr val="836967"/>
                                          </a:solidFill>
                                          <a:latin typeface="Cambria Math" panose="02040503050406030204" pitchFamily="18" charset="0"/>
                                        </a:rPr>
                                      </m:ctrlPr>
                                    </m:accPr>
                                    <m:e>
                                      <m:r>
                                        <a:rPr lang="en-US" sz="2000" i="1">
                                          <a:latin typeface="Cambria Math" panose="02040503050406030204" pitchFamily="18" charset="0"/>
                                        </a:rPr>
                                        <m:t>𝑗</m:t>
                                      </m:r>
                                    </m:e>
                                  </m:acc>
                                </m:sub>
                              </m:sSub>
                              <m:r>
                                <a:rPr lang="en-US" sz="2000" i="1">
                                  <a:latin typeface="Cambria Math" panose="02040503050406030204" pitchFamily="18" charset="0"/>
                                </a:rPr>
                                <m:t>−</m:t>
                              </m:r>
                              <m:acc>
                                <m:accPr>
                                  <m:chr m:val="̅"/>
                                  <m:ctrlPr>
                                    <a:rPr lang="en-US" sz="2000" i="1">
                                      <a:solidFill>
                                        <a:srgbClr val="836967"/>
                                      </a:solidFill>
                                      <a:latin typeface="Cambria Math" panose="02040503050406030204" pitchFamily="18" charset="0"/>
                                    </a:rPr>
                                  </m:ctrlPr>
                                </m:accPr>
                                <m:e>
                                  <m:r>
                                    <a:rPr lang="en-US" sz="2000" i="1">
                                      <a:latin typeface="Cambria Math" panose="02040503050406030204" pitchFamily="18" charset="0"/>
                                    </a:rPr>
                                    <m:t>𝑥</m:t>
                                  </m:r>
                                </m:e>
                              </m:acc>
                            </m:e>
                          </m:d>
                          <m:d>
                            <m:dPr>
                              <m:ctrlPr>
                                <a:rPr lang="en-US" sz="2000" i="1">
                                  <a:solidFill>
                                    <a:srgbClr val="836967"/>
                                  </a:solidFill>
                                  <a:latin typeface="Cambria Math" panose="02040503050406030204" pitchFamily="18" charset="0"/>
                                </a:rPr>
                              </m:ctrlPr>
                            </m:dPr>
                            <m:e>
                              <m:sSub>
                                <m:sSubPr>
                                  <m:ctrlPr>
                                    <a:rPr lang="en-US" sz="2000" i="1">
                                      <a:solidFill>
                                        <a:srgbClr val="836967"/>
                                      </a:solidFill>
                                      <a:latin typeface="Cambria Math" panose="02040503050406030204" pitchFamily="18" charset="0"/>
                                    </a:rPr>
                                  </m:ctrlPr>
                                </m:sSubPr>
                                <m:e>
                                  <m:r>
                                    <a:rPr lang="en-US" sz="2000" i="1">
                                      <a:latin typeface="Cambria Math" panose="02040503050406030204" pitchFamily="18" charset="0"/>
                                    </a:rPr>
                                    <m:t>𝑦</m:t>
                                  </m:r>
                                </m:e>
                                <m:sub>
                                  <m:r>
                                    <a:rPr lang="en-US" sz="2000" i="1">
                                      <a:latin typeface="Cambria Math" panose="02040503050406030204" pitchFamily="18" charset="0"/>
                                    </a:rPr>
                                    <m:t>𝑖</m:t>
                                  </m:r>
                                </m:sub>
                              </m:sSub>
                              <m:r>
                                <a:rPr lang="en-US" sz="2000" i="1">
                                  <a:latin typeface="Cambria Math" panose="02040503050406030204" pitchFamily="18" charset="0"/>
                                </a:rPr>
                                <m:t>−</m:t>
                              </m:r>
                              <m:acc>
                                <m:accPr>
                                  <m:chr m:val="̅"/>
                                  <m:ctrlPr>
                                    <a:rPr lang="en-US" sz="2000" i="1">
                                      <a:solidFill>
                                        <a:srgbClr val="836967"/>
                                      </a:solidFill>
                                      <a:latin typeface="Cambria Math" panose="02040503050406030204" pitchFamily="18" charset="0"/>
                                    </a:rPr>
                                  </m:ctrlPr>
                                </m:accPr>
                                <m:e>
                                  <m:r>
                                    <a:rPr lang="en-US" sz="2000" i="1">
                                      <a:latin typeface="Cambria Math" panose="02040503050406030204" pitchFamily="18" charset="0"/>
                                    </a:rPr>
                                    <m:t>𝑦</m:t>
                                  </m:r>
                                </m:e>
                              </m:acc>
                            </m:e>
                          </m:d>
                        </m:e>
                      </m:nary>
                    </m:oMath>
                  </m:oMathPara>
                </a14:m>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If the greater values of X correspond with the greater values of Y the covariance is positive. In the opposite case, when the greater values of X correspond to the lesser values Y, the covariance is negative. The sign of the covariance shows the tendency in the linear relationship between the variables.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The magnitude of the covariance can hardly be interpreted, since it is not normalized.</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Therefore, we use the normalized version, called correlation coefficient, showing the strength of the linear relation.</a:t>
                </a:r>
                <a:endParaRPr lang="de-DE" sz="2000" dirty="0"/>
              </a:p>
              <a:p>
                <a:endParaRPr lang="de-DE" sz="2400" dirty="0"/>
              </a:p>
              <a:p>
                <a:endParaRPr lang="de-DE" sz="2400" dirty="0"/>
              </a:p>
              <a:p>
                <a:endParaRPr lang="de-DE" sz="2400" dirty="0"/>
              </a:p>
            </p:txBody>
          </p:sp>
        </mc:Choice>
        <mc:Fallback xmlns="">
          <p:sp>
            <p:nvSpPr>
              <p:cNvPr id="2" name="Textfeld 1"/>
              <p:cNvSpPr txBox="1">
                <a:spLocks noRot="1" noChangeAspect="1" noMove="1" noResize="1" noEditPoints="1" noAdjustHandles="1" noChangeArrowheads="1" noChangeShapeType="1" noTextEdit="1"/>
              </p:cNvSpPr>
              <p:nvPr/>
            </p:nvSpPr>
            <p:spPr>
              <a:xfrm>
                <a:off x="121920" y="476672"/>
                <a:ext cx="8557525" cy="5879678"/>
              </a:xfrm>
              <a:prstGeom prst="rect">
                <a:avLst/>
              </a:prstGeom>
              <a:blipFill>
                <a:blip r:embed="rId2"/>
                <a:stretch>
                  <a:fillRect l="-641" t="-518" r="-1140" b="-1140"/>
                </a:stretch>
              </a:blipFill>
            </p:spPr>
            <p:txBody>
              <a:bodyPr/>
              <a:lstStyle/>
              <a:p>
                <a:r>
                  <a:rPr lang="de-DE">
                    <a:noFill/>
                  </a:rPr>
                  <a:t> </a:t>
                </a:r>
              </a:p>
            </p:txBody>
          </p:sp>
        </mc:Fallback>
      </mc:AlternateContent>
      <p:sp>
        <p:nvSpPr>
          <p:cNvPr id="3" name="Foliennummernplatzhalter 2"/>
          <p:cNvSpPr>
            <a:spLocks noGrp="1"/>
          </p:cNvSpPr>
          <p:nvPr>
            <p:ph type="sldNum" sz="quarter" idx="12"/>
          </p:nvPr>
        </p:nvSpPr>
        <p:spPr/>
        <p:txBody>
          <a:bodyPr/>
          <a:lstStyle/>
          <a:p>
            <a:fld id="{386CAE9C-98EE-4793-B6DD-11C28406210D}" type="slidenum">
              <a:rPr lang="de-DE" smtClean="0"/>
              <a:t>18</a:t>
            </a:fld>
            <a:endParaRPr lang="de-DE" dirty="0"/>
          </a:p>
        </p:txBody>
      </p:sp>
      <p:sp>
        <p:nvSpPr>
          <p:cNvPr id="4" name="Textfeld 3"/>
          <p:cNvSpPr txBox="1"/>
          <p:nvPr/>
        </p:nvSpPr>
        <p:spPr>
          <a:xfrm>
            <a:off x="1667508" y="10795"/>
            <a:ext cx="8856984" cy="648072"/>
          </a:xfrm>
          <a:prstGeom prst="rect">
            <a:avLst/>
          </a:prstGeom>
          <a:noFill/>
        </p:spPr>
        <p:txBody>
          <a:bodyPr wrap="square" rtlCol="0">
            <a:noAutofit/>
          </a:bodyPr>
          <a:lstStyle/>
          <a:p>
            <a:pPr algn="ctr"/>
            <a:r>
              <a:rPr lang="de-DE" sz="3200" dirty="0" err="1"/>
              <a:t>Covariance</a:t>
            </a:r>
            <a:endParaRPr lang="de-DE" sz="3200" dirty="0"/>
          </a:p>
        </p:txBody>
      </p:sp>
      <p:sp>
        <p:nvSpPr>
          <p:cNvPr id="5" name="Rechteck 4">
            <a:extLst>
              <a:ext uri="{FF2B5EF4-FFF2-40B4-BE49-F238E27FC236}">
                <a16:creationId xmlns:a16="http://schemas.microsoft.com/office/drawing/2014/main" id="{BD433CE2-C7D4-BC8C-6AFA-EB6E460E9A6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624477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78064" y="4008033"/>
            <a:ext cx="8856984" cy="2212205"/>
          </a:xfrm>
          <a:prstGeom prst="rect">
            <a:avLst/>
          </a:prstGeom>
          <a:noFill/>
        </p:spPr>
        <p:txBody>
          <a:bodyPr wrap="square" rtlCol="0">
            <a:noAutofit/>
          </a:bodyPr>
          <a:lstStyle/>
          <a:p>
            <a:r>
              <a:rPr lang="de-DE" sz="2400" dirty="0"/>
              <a:t>General </a:t>
            </a:r>
            <a:r>
              <a:rPr lang="de-DE" sz="2400" dirty="0" err="1"/>
              <a:t>intervals</a:t>
            </a:r>
            <a:r>
              <a:rPr lang="de-DE" sz="2400" dirty="0"/>
              <a:t> </a:t>
            </a:r>
            <a:r>
              <a:rPr lang="de-DE" sz="2400" dirty="0" err="1"/>
              <a:t>for</a:t>
            </a:r>
            <a:r>
              <a:rPr lang="de-DE" sz="2400" dirty="0"/>
              <a:t> </a:t>
            </a:r>
            <a:r>
              <a:rPr lang="de-DE" sz="2400" b="1" dirty="0"/>
              <a:t>R</a:t>
            </a:r>
          </a:p>
          <a:p>
            <a:r>
              <a:rPr lang="de-DE" sz="2400" dirty="0"/>
              <a:t>		(0,0;0,2)	→	</a:t>
            </a:r>
            <a:r>
              <a:rPr lang="de-DE" sz="2400" dirty="0" err="1"/>
              <a:t>almost</a:t>
            </a:r>
            <a:r>
              <a:rPr lang="de-DE" sz="2400" dirty="0"/>
              <a:t> </a:t>
            </a:r>
            <a:r>
              <a:rPr lang="de-DE" sz="2400" dirty="0" err="1"/>
              <a:t>no</a:t>
            </a:r>
            <a:r>
              <a:rPr lang="de-DE" sz="2400" dirty="0"/>
              <a:t> </a:t>
            </a:r>
            <a:r>
              <a:rPr lang="de-DE" sz="2400" dirty="0" err="1"/>
              <a:t>dependence</a:t>
            </a:r>
            <a:endParaRPr lang="de-DE" sz="2400" dirty="0"/>
          </a:p>
          <a:p>
            <a:r>
              <a:rPr lang="de-DE" sz="2400" dirty="0"/>
              <a:t>		[0,2;0,4)	→	</a:t>
            </a:r>
            <a:r>
              <a:rPr lang="de-DE" sz="2400" dirty="0" err="1"/>
              <a:t>low</a:t>
            </a:r>
            <a:r>
              <a:rPr lang="de-DE" sz="2400" dirty="0"/>
              <a:t> </a:t>
            </a:r>
            <a:r>
              <a:rPr lang="de-DE" sz="2400" dirty="0" err="1"/>
              <a:t>dependence</a:t>
            </a:r>
            <a:endParaRPr lang="de-DE" sz="2400" dirty="0"/>
          </a:p>
          <a:p>
            <a:r>
              <a:rPr lang="de-DE" sz="2400" dirty="0"/>
              <a:t>		[0,4;0,6)	→	medium </a:t>
            </a:r>
            <a:r>
              <a:rPr lang="de-DE" sz="2400" dirty="0" err="1"/>
              <a:t>dependence</a:t>
            </a:r>
            <a:endParaRPr lang="de-DE" sz="2400" dirty="0"/>
          </a:p>
          <a:p>
            <a:r>
              <a:rPr lang="de-DE" sz="2400" dirty="0"/>
              <a:t>		[0,6;0,8)	→	high </a:t>
            </a:r>
            <a:r>
              <a:rPr lang="de-DE" sz="2400" dirty="0" err="1"/>
              <a:t>dependence</a:t>
            </a:r>
            <a:endParaRPr lang="de-DE" sz="2400" dirty="0"/>
          </a:p>
          <a:p>
            <a:r>
              <a:rPr lang="de-DE" sz="2400" dirty="0"/>
              <a:t>		[0,8;1,0)	→	</a:t>
            </a:r>
            <a:r>
              <a:rPr lang="de-DE" sz="2400" dirty="0" err="1"/>
              <a:t>almost</a:t>
            </a:r>
            <a:r>
              <a:rPr lang="de-DE" sz="2400" dirty="0"/>
              <a:t> </a:t>
            </a:r>
            <a:r>
              <a:rPr lang="de-DE" sz="2400" dirty="0" err="1"/>
              <a:t>full</a:t>
            </a:r>
            <a:r>
              <a:rPr lang="de-DE" sz="2400" dirty="0"/>
              <a:t> </a:t>
            </a:r>
            <a:r>
              <a:rPr lang="de-DE" sz="2400" dirty="0" err="1"/>
              <a:t>dependence</a:t>
            </a:r>
            <a:endParaRPr lang="de-DE" sz="2400" dirty="0"/>
          </a:p>
          <a:p>
            <a:endParaRPr lang="de-DE" sz="2400" dirty="0"/>
          </a:p>
          <a:p>
            <a:endParaRPr lang="de-DE" sz="2400" dirty="0"/>
          </a:p>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19</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Correlation</a:t>
            </a:r>
            <a:r>
              <a:rPr lang="de-DE" sz="3200" dirty="0"/>
              <a:t> </a:t>
            </a:r>
            <a:r>
              <a:rPr lang="de-DE" sz="3200" dirty="0" err="1"/>
              <a:t>coefficient</a:t>
            </a:r>
            <a:endParaRPr lang="de-DE" sz="3200" dirty="0"/>
          </a:p>
        </p:txBody>
      </p:sp>
      <p:sp>
        <p:nvSpPr>
          <p:cNvPr id="6" name="Rechteck 5">
            <a:extLst>
              <a:ext uri="{FF2B5EF4-FFF2-40B4-BE49-F238E27FC236}">
                <a16:creationId xmlns:a16="http://schemas.microsoft.com/office/drawing/2014/main" id="{1502583C-439B-4AEB-5F32-6E926B7CE320}"/>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pic>
        <p:nvPicPr>
          <p:cNvPr id="8" name="Grafik 7">
            <a:extLst>
              <a:ext uri="{FF2B5EF4-FFF2-40B4-BE49-F238E27FC236}">
                <a16:creationId xmlns:a16="http://schemas.microsoft.com/office/drawing/2014/main" id="{F14334DE-633E-0C7B-0635-FFAC00DDF6DB}"/>
              </a:ext>
            </a:extLst>
          </p:cNvPr>
          <p:cNvPicPr>
            <a:picLocks noChangeAspect="1"/>
          </p:cNvPicPr>
          <p:nvPr/>
        </p:nvPicPr>
        <p:blipFill>
          <a:blip r:embed="rId2"/>
          <a:stretch>
            <a:fillRect/>
          </a:stretch>
        </p:blipFill>
        <p:spPr>
          <a:xfrm>
            <a:off x="2403989" y="691336"/>
            <a:ext cx="7164602" cy="3223716"/>
          </a:xfrm>
          <a:prstGeom prst="rect">
            <a:avLst/>
          </a:prstGeom>
        </p:spPr>
      </p:pic>
    </p:spTree>
    <p:extLst>
      <p:ext uri="{BB962C8B-B14F-4D97-AF65-F5344CB8AC3E}">
        <p14:creationId xmlns:p14="http://schemas.microsoft.com/office/powerpoint/2010/main" val="1688727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itle 1">
            <a:extLst>
              <a:ext uri="{FF2B5EF4-FFF2-40B4-BE49-F238E27FC236}">
                <a16:creationId xmlns:a16="http://schemas.microsoft.com/office/drawing/2014/main" id="{C862B045-AA89-3885-6700-7B87BF152F6F}"/>
              </a:ext>
            </a:extLst>
          </p:cNvPr>
          <p:cNvSpPr txBox="1">
            <a:spLocks/>
          </p:cNvSpPr>
          <p:nvPr/>
        </p:nvSpPr>
        <p:spPr>
          <a:xfrm>
            <a:off x="457200" y="274638"/>
            <a:ext cx="8229600" cy="706090"/>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dirty="0">
                <a:solidFill>
                  <a:sysClr val="windowText" lastClr="000000"/>
                </a:solidFill>
              </a:rPr>
              <a:t>Output Gaps: Two kinds of Costs</a:t>
            </a:r>
          </a:p>
        </p:txBody>
      </p:sp>
      <p:sp>
        <p:nvSpPr>
          <p:cNvPr id="3" name="Textfeld 2">
            <a:extLst>
              <a:ext uri="{FF2B5EF4-FFF2-40B4-BE49-F238E27FC236}">
                <a16:creationId xmlns:a16="http://schemas.microsoft.com/office/drawing/2014/main" id="{795416F4-638F-11A8-4EEA-B6BFC671A1EA}"/>
              </a:ext>
            </a:extLst>
          </p:cNvPr>
          <p:cNvSpPr txBox="1"/>
          <p:nvPr/>
        </p:nvSpPr>
        <p:spPr>
          <a:xfrm>
            <a:off x="791840" y="961919"/>
            <a:ext cx="9001000" cy="5688632"/>
          </a:xfrm>
          <a:prstGeom prst="rect">
            <a:avLst/>
          </a:prstGeom>
          <a:noFill/>
        </p:spPr>
        <p:txBody>
          <a:bodyPr wrap="square" rtlCol="0">
            <a:noAutofit/>
          </a:bodyPr>
          <a:lstStyle/>
          <a:p>
            <a:endParaRPr lang="en-US" sz="2400" b="1" dirty="0"/>
          </a:p>
          <a:p>
            <a:endParaRPr lang="en-US" sz="2400" b="1" dirty="0"/>
          </a:p>
          <a:p>
            <a:r>
              <a:rPr lang="en-US" sz="2400" b="1" dirty="0"/>
              <a:t>(Y – Y*)/Y* &gt; 0 	expansionary gap</a:t>
            </a:r>
          </a:p>
          <a:p>
            <a:endParaRPr lang="en-US" sz="2400" b="1" dirty="0"/>
          </a:p>
          <a:p>
            <a:pPr marL="342900" indent="-342900">
              <a:buFont typeface="Arial" panose="020B0604020202020204" pitchFamily="34" charset="0"/>
              <a:buChar char="•"/>
            </a:pPr>
            <a:r>
              <a:rPr lang="en-US" sz="2400" b="1" dirty="0"/>
              <a:t>inflation can be high</a:t>
            </a:r>
          </a:p>
          <a:p>
            <a:pPr marL="342900" indent="-342900">
              <a:buFont typeface="Arial" panose="020B0604020202020204" pitchFamily="34" charset="0"/>
              <a:buChar char="•"/>
            </a:pPr>
            <a:r>
              <a:rPr lang="en-US" sz="2400" b="1" dirty="0"/>
              <a:t>economy incurs costs of inflation</a:t>
            </a:r>
          </a:p>
          <a:p>
            <a:endParaRPr lang="en-US" sz="2400" b="1" dirty="0"/>
          </a:p>
          <a:p>
            <a:endParaRPr lang="en-US" sz="2400" b="1" dirty="0"/>
          </a:p>
          <a:p>
            <a:r>
              <a:rPr lang="en-US" sz="2400" b="1" dirty="0"/>
              <a:t>(Y – Y*)/Y* &lt; 0	recessionary gap</a:t>
            </a:r>
          </a:p>
          <a:p>
            <a:endParaRPr lang="en-US" sz="2400" b="1" dirty="0"/>
          </a:p>
          <a:p>
            <a:pPr marL="342900" indent="-342900">
              <a:buFont typeface="Arial" panose="020B0604020202020204" pitchFamily="34" charset="0"/>
              <a:buChar char="•"/>
            </a:pPr>
            <a:r>
              <a:rPr lang="en-US" sz="2400" b="1" dirty="0"/>
              <a:t>unemployment rate high (above normal)</a:t>
            </a:r>
          </a:p>
          <a:p>
            <a:pPr marL="342900" indent="-342900">
              <a:buFont typeface="Arial" panose="020B0604020202020204" pitchFamily="34" charset="0"/>
              <a:buChar char="•"/>
            </a:pPr>
            <a:r>
              <a:rPr lang="en-US" sz="2400" b="1" dirty="0"/>
              <a:t>economy incurs costs of unemployment</a:t>
            </a:r>
          </a:p>
          <a:p>
            <a:endParaRPr lang="de-DE" sz="2400" dirty="0"/>
          </a:p>
        </p:txBody>
      </p:sp>
    </p:spTree>
    <p:extLst>
      <p:ext uri="{BB962C8B-B14F-4D97-AF65-F5344CB8AC3E}">
        <p14:creationId xmlns:p14="http://schemas.microsoft.com/office/powerpoint/2010/main" val="872298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20</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Correlation</a:t>
            </a:r>
            <a:r>
              <a:rPr lang="de-DE" sz="3200" dirty="0"/>
              <a:t> </a:t>
            </a:r>
            <a:r>
              <a:rPr lang="de-DE" sz="3200" dirty="0" err="1"/>
              <a:t>coefficiant</a:t>
            </a:r>
            <a:r>
              <a:rPr lang="de-DE" sz="3200" dirty="0"/>
              <a:t> </a:t>
            </a:r>
            <a:r>
              <a:rPr lang="de-DE" sz="3200" dirty="0" err="1"/>
              <a:t>examples</a:t>
            </a:r>
            <a:r>
              <a:rPr lang="de-DE" sz="3200" dirty="0"/>
              <a:t> </a:t>
            </a:r>
          </a:p>
        </p:txBody>
      </p:sp>
      <p:pic>
        <p:nvPicPr>
          <p:cNvPr id="2" name="Grafik 1">
            <a:extLst>
              <a:ext uri="{FF2B5EF4-FFF2-40B4-BE49-F238E27FC236}">
                <a16:creationId xmlns:a16="http://schemas.microsoft.com/office/drawing/2014/main" id="{7EB51631-25A7-4159-B8C2-816B507DC89D}"/>
              </a:ext>
            </a:extLst>
          </p:cNvPr>
          <p:cNvPicPr>
            <a:picLocks noChangeAspect="1"/>
          </p:cNvPicPr>
          <p:nvPr/>
        </p:nvPicPr>
        <p:blipFill>
          <a:blip r:embed="rId2"/>
          <a:stretch>
            <a:fillRect/>
          </a:stretch>
        </p:blipFill>
        <p:spPr>
          <a:xfrm>
            <a:off x="148144" y="1936799"/>
            <a:ext cx="8743902" cy="4968552"/>
          </a:xfrm>
          <a:prstGeom prst="rect">
            <a:avLst/>
          </a:prstGeom>
        </p:spPr>
      </p:pic>
      <p:sp>
        <p:nvSpPr>
          <p:cNvPr id="5" name="Textfeld 4">
            <a:extLst>
              <a:ext uri="{FF2B5EF4-FFF2-40B4-BE49-F238E27FC236}">
                <a16:creationId xmlns:a16="http://schemas.microsoft.com/office/drawing/2014/main" id="{4C59F2B4-64BB-4FEF-A3BC-30CE85F11BD3}"/>
              </a:ext>
            </a:extLst>
          </p:cNvPr>
          <p:cNvSpPr txBox="1"/>
          <p:nvPr/>
        </p:nvSpPr>
        <p:spPr>
          <a:xfrm>
            <a:off x="2673152" y="3019832"/>
            <a:ext cx="570990" cy="369332"/>
          </a:xfrm>
          <a:prstGeom prst="rect">
            <a:avLst/>
          </a:prstGeom>
          <a:noFill/>
        </p:spPr>
        <p:txBody>
          <a:bodyPr wrap="none" rtlCol="0">
            <a:spAutoFit/>
          </a:bodyPr>
          <a:lstStyle/>
          <a:p>
            <a:pPr algn="r"/>
            <a:r>
              <a:rPr lang="de-DE" dirty="0"/>
              <a:t>R=?</a:t>
            </a:r>
          </a:p>
        </p:txBody>
      </p:sp>
      <p:sp>
        <p:nvSpPr>
          <p:cNvPr id="15" name="Textfeld 14">
            <a:extLst>
              <a:ext uri="{FF2B5EF4-FFF2-40B4-BE49-F238E27FC236}">
                <a16:creationId xmlns:a16="http://schemas.microsoft.com/office/drawing/2014/main" id="{A6887D88-77D4-4907-8CB1-9AB597959ABE}"/>
              </a:ext>
            </a:extLst>
          </p:cNvPr>
          <p:cNvSpPr txBox="1"/>
          <p:nvPr/>
        </p:nvSpPr>
        <p:spPr>
          <a:xfrm>
            <a:off x="6744072" y="3073893"/>
            <a:ext cx="795572" cy="369332"/>
          </a:xfrm>
          <a:prstGeom prst="rect">
            <a:avLst/>
          </a:prstGeom>
          <a:noFill/>
        </p:spPr>
        <p:txBody>
          <a:bodyPr wrap="square" rtlCol="0">
            <a:spAutoFit/>
          </a:bodyPr>
          <a:lstStyle/>
          <a:p>
            <a:pPr algn="r"/>
            <a:r>
              <a:rPr lang="de-DE" dirty="0"/>
              <a:t>R=?</a:t>
            </a:r>
          </a:p>
        </p:txBody>
      </p:sp>
      <p:sp>
        <p:nvSpPr>
          <p:cNvPr id="16" name="Textfeld 15">
            <a:extLst>
              <a:ext uri="{FF2B5EF4-FFF2-40B4-BE49-F238E27FC236}">
                <a16:creationId xmlns:a16="http://schemas.microsoft.com/office/drawing/2014/main" id="{9C1EDBE1-3747-4E13-B5CC-B253D239EA83}"/>
              </a:ext>
            </a:extLst>
          </p:cNvPr>
          <p:cNvSpPr txBox="1"/>
          <p:nvPr/>
        </p:nvSpPr>
        <p:spPr>
          <a:xfrm>
            <a:off x="6489576" y="5396096"/>
            <a:ext cx="570990" cy="369332"/>
          </a:xfrm>
          <a:prstGeom prst="rect">
            <a:avLst/>
          </a:prstGeom>
          <a:noFill/>
        </p:spPr>
        <p:txBody>
          <a:bodyPr wrap="none" rtlCol="0">
            <a:spAutoFit/>
          </a:bodyPr>
          <a:lstStyle/>
          <a:p>
            <a:pPr algn="r"/>
            <a:r>
              <a:rPr lang="de-DE" dirty="0"/>
              <a:t>R=?</a:t>
            </a:r>
          </a:p>
        </p:txBody>
      </p:sp>
      <p:sp>
        <p:nvSpPr>
          <p:cNvPr id="17" name="Textfeld 16">
            <a:extLst>
              <a:ext uri="{FF2B5EF4-FFF2-40B4-BE49-F238E27FC236}">
                <a16:creationId xmlns:a16="http://schemas.microsoft.com/office/drawing/2014/main" id="{475DF8FB-02C5-40F6-9F0F-BBD081C6D19E}"/>
              </a:ext>
            </a:extLst>
          </p:cNvPr>
          <p:cNvSpPr txBox="1"/>
          <p:nvPr/>
        </p:nvSpPr>
        <p:spPr>
          <a:xfrm flipH="1">
            <a:off x="2445364" y="5396097"/>
            <a:ext cx="754417" cy="369332"/>
          </a:xfrm>
          <a:prstGeom prst="rect">
            <a:avLst/>
          </a:prstGeom>
          <a:noFill/>
        </p:spPr>
        <p:txBody>
          <a:bodyPr wrap="square" rtlCol="0">
            <a:spAutoFit/>
          </a:bodyPr>
          <a:lstStyle/>
          <a:p>
            <a:pPr algn="r"/>
            <a:r>
              <a:rPr lang="de-DE"/>
              <a:t>R=?</a:t>
            </a:r>
            <a:endParaRPr lang="de-DE" dirty="0"/>
          </a:p>
        </p:txBody>
      </p:sp>
      <p:sp>
        <p:nvSpPr>
          <p:cNvPr id="6" name="Rechteck 5">
            <a:extLst>
              <a:ext uri="{FF2B5EF4-FFF2-40B4-BE49-F238E27FC236}">
                <a16:creationId xmlns:a16="http://schemas.microsoft.com/office/drawing/2014/main" id="{B435CCDD-E08F-A67A-1C48-2D44DB853953}"/>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pic>
        <p:nvPicPr>
          <p:cNvPr id="7" name="Grafik 6">
            <a:extLst>
              <a:ext uri="{FF2B5EF4-FFF2-40B4-BE49-F238E27FC236}">
                <a16:creationId xmlns:a16="http://schemas.microsoft.com/office/drawing/2014/main" id="{0B5B8249-0288-9F95-C154-1B58E60252CB}"/>
              </a:ext>
            </a:extLst>
          </p:cNvPr>
          <p:cNvPicPr>
            <a:picLocks noChangeAspect="1"/>
          </p:cNvPicPr>
          <p:nvPr/>
        </p:nvPicPr>
        <p:blipFill>
          <a:blip r:embed="rId3"/>
          <a:stretch>
            <a:fillRect/>
          </a:stretch>
        </p:blipFill>
        <p:spPr>
          <a:xfrm>
            <a:off x="1964464" y="733193"/>
            <a:ext cx="1612900" cy="1301750"/>
          </a:xfrm>
          <a:prstGeom prst="rect">
            <a:avLst/>
          </a:prstGeom>
        </p:spPr>
      </p:pic>
      <p:pic>
        <p:nvPicPr>
          <p:cNvPr id="8" name="Grafik 7">
            <a:extLst>
              <a:ext uri="{FF2B5EF4-FFF2-40B4-BE49-F238E27FC236}">
                <a16:creationId xmlns:a16="http://schemas.microsoft.com/office/drawing/2014/main" id="{FCE1B9C3-FBB4-821D-69A5-662813A2746E}"/>
              </a:ext>
            </a:extLst>
          </p:cNvPr>
          <p:cNvPicPr>
            <a:picLocks noChangeAspect="1"/>
          </p:cNvPicPr>
          <p:nvPr/>
        </p:nvPicPr>
        <p:blipFill>
          <a:blip r:embed="rId4"/>
          <a:stretch>
            <a:fillRect/>
          </a:stretch>
        </p:blipFill>
        <p:spPr>
          <a:xfrm>
            <a:off x="6062633" y="724877"/>
            <a:ext cx="1612900" cy="1301750"/>
          </a:xfrm>
          <a:prstGeom prst="rect">
            <a:avLst/>
          </a:prstGeom>
        </p:spPr>
      </p:pic>
    </p:spTree>
    <p:extLst>
      <p:ext uri="{BB962C8B-B14F-4D97-AF65-F5344CB8AC3E}">
        <p14:creationId xmlns:p14="http://schemas.microsoft.com/office/powerpoint/2010/main" val="2845362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48144" y="744811"/>
            <a:ext cx="8856984" cy="5976664"/>
          </a:xfrm>
          <a:prstGeom prst="rect">
            <a:avLst/>
          </a:prstGeom>
          <a:noFill/>
        </p:spPr>
        <p:txBody>
          <a:bodyPr wrap="square" rtlCol="0">
            <a:noAutofit/>
          </a:bodyPr>
          <a:lstStyle/>
          <a:p>
            <a:pPr marL="342900" indent="-342900">
              <a:buFont typeface="Arial" panose="020B0604020202020204" pitchFamily="34" charset="0"/>
              <a:buChar char="•"/>
            </a:pPr>
            <a:r>
              <a:rPr lang="de-DE" sz="2200" dirty="0"/>
              <a:t>The </a:t>
            </a:r>
            <a:r>
              <a:rPr lang="de-DE" sz="2200" dirty="0" err="1"/>
              <a:t>squared</a:t>
            </a:r>
            <a:r>
              <a:rPr lang="de-DE" sz="2200" dirty="0"/>
              <a:t> </a:t>
            </a:r>
            <a:r>
              <a:rPr lang="de-DE" sz="2200" dirty="0" err="1"/>
              <a:t>correlation</a:t>
            </a:r>
            <a:r>
              <a:rPr lang="de-DE" sz="2200" dirty="0"/>
              <a:t> </a:t>
            </a:r>
            <a:r>
              <a:rPr lang="de-DE" sz="2200" dirty="0" err="1"/>
              <a:t>coefficiant</a:t>
            </a:r>
            <a:r>
              <a:rPr lang="de-DE" sz="2200" dirty="0"/>
              <a:t> R</a:t>
            </a:r>
            <a:r>
              <a:rPr lang="de-DE" sz="2200" baseline="30000" dirty="0"/>
              <a:t>2 </a:t>
            </a:r>
            <a:r>
              <a:rPr lang="de-DE" sz="2200" dirty="0" err="1"/>
              <a:t>is</a:t>
            </a:r>
            <a:r>
              <a:rPr lang="de-DE" sz="2200" dirty="0"/>
              <a:t> </a:t>
            </a:r>
            <a:r>
              <a:rPr lang="de-DE" sz="2200" dirty="0" err="1"/>
              <a:t>called</a:t>
            </a:r>
            <a:r>
              <a:rPr lang="de-DE" sz="2200" dirty="0"/>
              <a:t> </a:t>
            </a:r>
            <a:r>
              <a:rPr lang="de-DE" sz="2200" dirty="0" err="1"/>
              <a:t>coefficiant</a:t>
            </a:r>
            <a:r>
              <a:rPr lang="de-DE" sz="2200" dirty="0"/>
              <a:t> </a:t>
            </a:r>
            <a:r>
              <a:rPr lang="de-DE" sz="2200" dirty="0" err="1"/>
              <a:t>of</a:t>
            </a:r>
            <a:r>
              <a:rPr lang="de-DE" sz="2200" dirty="0"/>
              <a:t> </a:t>
            </a:r>
            <a:r>
              <a:rPr lang="de-DE" sz="2200" dirty="0" err="1"/>
              <a:t>determination</a:t>
            </a:r>
            <a:r>
              <a:rPr lang="de-DE" sz="2200" dirty="0"/>
              <a:t>.</a:t>
            </a:r>
            <a:endParaRPr lang="de-DE" sz="2200" baseline="30000" dirty="0"/>
          </a:p>
          <a:p>
            <a:pPr marL="342900" indent="-342900">
              <a:buFont typeface="Arial" panose="020B0604020202020204" pitchFamily="34" charset="0"/>
              <a:buChar char="•"/>
            </a:pPr>
            <a:endParaRPr lang="de-DE" sz="2200" dirty="0"/>
          </a:p>
          <a:p>
            <a:pPr marL="342900" indent="-342900">
              <a:buFont typeface="Arial" panose="020B0604020202020204" pitchFamily="34" charset="0"/>
              <a:buChar char="•"/>
            </a:pPr>
            <a:r>
              <a:rPr lang="de-DE" sz="2200" dirty="0"/>
              <a:t>In quantitative </a:t>
            </a:r>
            <a:r>
              <a:rPr lang="de-DE" sz="2200" dirty="0" err="1"/>
              <a:t>analysis</a:t>
            </a:r>
            <a:r>
              <a:rPr lang="de-DE" sz="2200" dirty="0"/>
              <a:t>, </a:t>
            </a:r>
            <a:r>
              <a:rPr lang="de-DE" sz="2200" dirty="0" err="1"/>
              <a:t>we</a:t>
            </a:r>
            <a:r>
              <a:rPr lang="de-DE" sz="2200" dirty="0"/>
              <a:t> </a:t>
            </a:r>
            <a:r>
              <a:rPr lang="de-DE" sz="2200" dirty="0" err="1"/>
              <a:t>often</a:t>
            </a:r>
            <a:r>
              <a:rPr lang="de-DE" sz="2200" dirty="0"/>
              <a:t> </a:t>
            </a:r>
            <a:r>
              <a:rPr lang="de-DE" sz="2200" dirty="0" err="1"/>
              <a:t>use</a:t>
            </a:r>
            <a:r>
              <a:rPr lang="de-DE" sz="2200" dirty="0"/>
              <a:t> </a:t>
            </a:r>
            <a:r>
              <a:rPr lang="de-DE" sz="2200" dirty="0" err="1"/>
              <a:t>the</a:t>
            </a:r>
            <a:r>
              <a:rPr lang="de-DE" sz="2200" dirty="0"/>
              <a:t> </a:t>
            </a:r>
            <a:r>
              <a:rPr lang="de-DE" sz="2200" dirty="0" err="1"/>
              <a:t>coefficiant</a:t>
            </a:r>
            <a:r>
              <a:rPr lang="de-DE" sz="2200" dirty="0"/>
              <a:t> </a:t>
            </a:r>
            <a:r>
              <a:rPr lang="de-DE" sz="2200" dirty="0" err="1"/>
              <a:t>of</a:t>
            </a:r>
            <a:r>
              <a:rPr lang="de-DE" sz="2200" dirty="0"/>
              <a:t> </a:t>
            </a:r>
            <a:r>
              <a:rPr lang="de-DE" sz="2200" dirty="0" err="1"/>
              <a:t>determination</a:t>
            </a:r>
            <a:r>
              <a:rPr lang="de-DE" sz="2200" dirty="0"/>
              <a:t> R</a:t>
            </a:r>
            <a:r>
              <a:rPr lang="de-DE" sz="2200" baseline="30000" dirty="0"/>
              <a:t>2</a:t>
            </a:r>
            <a:r>
              <a:rPr lang="de-DE" sz="2200" dirty="0"/>
              <a:t>, </a:t>
            </a:r>
            <a:r>
              <a:rPr lang="de-DE" sz="2200" dirty="0" err="1"/>
              <a:t>because</a:t>
            </a:r>
            <a:r>
              <a:rPr lang="de-DE" sz="2200" dirty="0"/>
              <a:t> </a:t>
            </a:r>
            <a:r>
              <a:rPr lang="de-DE" sz="2200" dirty="0" err="1"/>
              <a:t>it</a:t>
            </a:r>
            <a:r>
              <a:rPr lang="de-DE" sz="2200" dirty="0"/>
              <a:t> </a:t>
            </a:r>
            <a:r>
              <a:rPr lang="de-DE" sz="2200" dirty="0" err="1"/>
              <a:t>can</a:t>
            </a:r>
            <a:r>
              <a:rPr lang="de-DE" sz="2200" dirty="0"/>
              <a:t> </a:t>
            </a:r>
            <a:r>
              <a:rPr lang="de-DE" sz="2200" dirty="0" err="1"/>
              <a:t>be</a:t>
            </a:r>
            <a:r>
              <a:rPr lang="de-DE" sz="2200" dirty="0"/>
              <a:t> </a:t>
            </a:r>
            <a:r>
              <a:rPr lang="de-DE" sz="2200" dirty="0" err="1"/>
              <a:t>intuitively</a:t>
            </a:r>
            <a:r>
              <a:rPr lang="de-DE" sz="2200" dirty="0"/>
              <a:t> </a:t>
            </a:r>
            <a:r>
              <a:rPr lang="de-DE" sz="2200" dirty="0" err="1"/>
              <a:t>interpreted</a:t>
            </a:r>
            <a:endParaRPr lang="de-DE" sz="2200" baseline="30000" dirty="0"/>
          </a:p>
          <a:p>
            <a:endParaRPr lang="de-DE" sz="2200" dirty="0"/>
          </a:p>
          <a:p>
            <a:pPr marL="342900" indent="-342900">
              <a:buFont typeface="Arial" panose="020B0604020202020204" pitchFamily="34" charset="0"/>
              <a:buChar char="•"/>
            </a:pPr>
            <a:r>
              <a:rPr lang="de-DE" sz="2200" dirty="0"/>
              <a:t>But R</a:t>
            </a:r>
            <a:r>
              <a:rPr lang="de-DE" sz="2200" baseline="30000" dirty="0"/>
              <a:t>2 </a:t>
            </a:r>
            <a:r>
              <a:rPr lang="de-DE" sz="2200" dirty="0" err="1"/>
              <a:t>does</a:t>
            </a:r>
            <a:r>
              <a:rPr lang="de-DE" sz="2200" dirty="0"/>
              <a:t> not </a:t>
            </a:r>
            <a:r>
              <a:rPr lang="de-DE" sz="2200" dirty="0" err="1"/>
              <a:t>distinguish</a:t>
            </a:r>
            <a:r>
              <a:rPr lang="de-DE" sz="2200" dirty="0"/>
              <a:t> </a:t>
            </a:r>
            <a:r>
              <a:rPr lang="de-DE" sz="2200" dirty="0" err="1"/>
              <a:t>between</a:t>
            </a:r>
            <a:r>
              <a:rPr lang="de-DE" sz="2200" dirty="0"/>
              <a:t> + and – </a:t>
            </a:r>
            <a:r>
              <a:rPr lang="de-DE" sz="2200" dirty="0" err="1"/>
              <a:t>anymore</a:t>
            </a:r>
            <a:r>
              <a:rPr lang="de-DE" sz="2200" dirty="0"/>
              <a:t>.</a:t>
            </a:r>
          </a:p>
          <a:p>
            <a:pPr marL="342900" indent="-342900">
              <a:buFont typeface="Arial" panose="020B0604020202020204" pitchFamily="34" charset="0"/>
              <a:buChar char="•"/>
            </a:pPr>
            <a:endParaRPr lang="de-DE" sz="2200" dirty="0"/>
          </a:p>
          <a:p>
            <a:pPr marL="342900" indent="-342900">
              <a:buFont typeface="Arial" panose="020B0604020202020204" pitchFamily="34" charset="0"/>
              <a:buChar char="•"/>
            </a:pPr>
            <a:r>
              <a:rPr lang="de-DE" sz="2200" dirty="0"/>
              <a:t>R</a:t>
            </a:r>
            <a:r>
              <a:rPr lang="de-DE" sz="2200" baseline="30000" dirty="0"/>
              <a:t>2 </a:t>
            </a:r>
            <a:r>
              <a:rPr lang="de-DE" sz="2200" dirty="0" err="1"/>
              <a:t>is</a:t>
            </a:r>
            <a:r>
              <a:rPr lang="de-DE" sz="2200" dirty="0"/>
              <a:t> in </a:t>
            </a:r>
            <a:r>
              <a:rPr lang="de-DE" sz="2200" dirty="0" err="1"/>
              <a:t>the</a:t>
            </a:r>
            <a:r>
              <a:rPr lang="de-DE" sz="2200" dirty="0"/>
              <a:t> </a:t>
            </a:r>
            <a:r>
              <a:rPr lang="de-DE" sz="2200" dirty="0" err="1"/>
              <a:t>interval</a:t>
            </a:r>
            <a:r>
              <a:rPr lang="de-DE" sz="2200" dirty="0"/>
              <a:t> [0,1]</a:t>
            </a:r>
          </a:p>
          <a:p>
            <a:pPr marL="342900" indent="-342900">
              <a:buFont typeface="Arial" panose="020B0604020202020204" pitchFamily="34" charset="0"/>
              <a:buChar char="•"/>
            </a:pPr>
            <a:endParaRPr lang="de-DE" sz="2200" dirty="0"/>
          </a:p>
          <a:p>
            <a:pPr marL="342900" indent="-342900">
              <a:buFont typeface="Arial" panose="020B0604020202020204" pitchFamily="34" charset="0"/>
              <a:buChar char="•"/>
            </a:pPr>
            <a:r>
              <a:rPr lang="de-DE" sz="2200" dirty="0"/>
              <a:t>R</a:t>
            </a:r>
            <a:r>
              <a:rPr lang="de-DE" sz="2200" baseline="30000" dirty="0"/>
              <a:t>2 </a:t>
            </a:r>
            <a:r>
              <a:rPr lang="de-DE" sz="2200" dirty="0" err="1"/>
              <a:t>grafical</a:t>
            </a:r>
            <a:r>
              <a:rPr lang="de-DE" sz="2200" dirty="0"/>
              <a:t> </a:t>
            </a:r>
            <a:r>
              <a:rPr lang="de-DE" sz="2200" dirty="0" err="1"/>
              <a:t>interpretation</a:t>
            </a:r>
            <a:r>
              <a:rPr lang="de-DE" sz="2200" dirty="0"/>
              <a:t>:</a:t>
            </a:r>
          </a:p>
          <a:p>
            <a:pPr marL="800100" lvl="1" indent="-342900">
              <a:buFont typeface="Arial" panose="020B0604020202020204" pitchFamily="34" charset="0"/>
              <a:buChar char="•"/>
            </a:pPr>
            <a:r>
              <a:rPr lang="de-DE" sz="2200" dirty="0"/>
              <a:t>R</a:t>
            </a:r>
            <a:r>
              <a:rPr lang="de-DE" sz="2200" baseline="30000" dirty="0"/>
              <a:t>2 </a:t>
            </a:r>
            <a:r>
              <a:rPr lang="de-DE" sz="2200" dirty="0" err="1"/>
              <a:t>equals</a:t>
            </a:r>
            <a:r>
              <a:rPr lang="de-DE" sz="2200" dirty="0"/>
              <a:t> </a:t>
            </a:r>
            <a:r>
              <a:rPr lang="de-DE" sz="2200" dirty="0" err="1"/>
              <a:t>the</a:t>
            </a:r>
            <a:r>
              <a:rPr lang="de-DE" sz="2200" dirty="0"/>
              <a:t> </a:t>
            </a:r>
            <a:r>
              <a:rPr lang="de-DE" sz="2200" dirty="0" err="1"/>
              <a:t>proportion</a:t>
            </a:r>
            <a:r>
              <a:rPr lang="de-DE" sz="2200" dirty="0"/>
              <a:t> </a:t>
            </a:r>
            <a:r>
              <a:rPr lang="de-DE" sz="2200" dirty="0" err="1"/>
              <a:t>of</a:t>
            </a:r>
            <a:r>
              <a:rPr lang="de-DE" sz="2200" dirty="0"/>
              <a:t> </a:t>
            </a:r>
            <a:r>
              <a:rPr lang="de-DE" sz="2200" dirty="0" err="1"/>
              <a:t>variance</a:t>
            </a:r>
            <a:r>
              <a:rPr lang="de-DE" sz="2200" dirty="0"/>
              <a:t> </a:t>
            </a:r>
            <a:r>
              <a:rPr lang="de-DE" sz="2200" dirty="0" err="1"/>
              <a:t>explained</a:t>
            </a:r>
            <a:r>
              <a:rPr lang="de-DE" sz="2200" dirty="0"/>
              <a:t> </a:t>
            </a:r>
            <a:r>
              <a:rPr lang="de-DE" sz="2200" dirty="0" err="1"/>
              <a:t>by</a:t>
            </a:r>
            <a:r>
              <a:rPr lang="de-DE" sz="2200" dirty="0"/>
              <a:t> </a:t>
            </a:r>
            <a:r>
              <a:rPr lang="de-DE" sz="2200" dirty="0" err="1"/>
              <a:t>the</a:t>
            </a:r>
            <a:r>
              <a:rPr lang="de-DE" sz="2200" dirty="0"/>
              <a:t> </a:t>
            </a:r>
            <a:r>
              <a:rPr lang="de-DE" sz="2200" dirty="0" err="1"/>
              <a:t>model</a:t>
            </a:r>
            <a:r>
              <a:rPr lang="de-DE" sz="2200" dirty="0"/>
              <a:t> in </a:t>
            </a:r>
            <a:r>
              <a:rPr lang="de-DE" sz="2200" dirty="0" err="1"/>
              <a:t>relation</a:t>
            </a:r>
            <a:r>
              <a:rPr lang="de-DE" sz="2200" dirty="0"/>
              <a:t> </a:t>
            </a:r>
            <a:r>
              <a:rPr lang="de-DE" sz="2200" dirty="0" err="1"/>
              <a:t>to</a:t>
            </a:r>
            <a:r>
              <a:rPr lang="de-DE" sz="2200" dirty="0"/>
              <a:t> </a:t>
            </a:r>
            <a:r>
              <a:rPr lang="de-DE" sz="2200" dirty="0" err="1"/>
              <a:t>the</a:t>
            </a:r>
            <a:r>
              <a:rPr lang="de-DE" sz="2200" dirty="0"/>
              <a:t> total </a:t>
            </a:r>
            <a:r>
              <a:rPr lang="de-DE" sz="2200" dirty="0" err="1"/>
              <a:t>variance</a:t>
            </a:r>
            <a:r>
              <a:rPr lang="de-DE" sz="2200" dirty="0"/>
              <a:t>, i.e. </a:t>
            </a:r>
            <a:r>
              <a:rPr lang="de-DE" sz="2200" dirty="0" err="1"/>
              <a:t>how</a:t>
            </a:r>
            <a:r>
              <a:rPr lang="de-DE" sz="2200" dirty="0"/>
              <a:t> </a:t>
            </a:r>
            <a:r>
              <a:rPr lang="de-DE" sz="2200" dirty="0" err="1"/>
              <a:t>much</a:t>
            </a:r>
            <a:r>
              <a:rPr lang="de-DE" sz="2200" dirty="0"/>
              <a:t> </a:t>
            </a:r>
            <a:r>
              <a:rPr lang="de-DE" sz="2200" dirty="0" err="1"/>
              <a:t>percent</a:t>
            </a:r>
            <a:r>
              <a:rPr lang="de-DE" sz="2200" dirty="0"/>
              <a:t> </a:t>
            </a:r>
            <a:r>
              <a:rPr lang="de-DE" sz="2200" dirty="0" err="1"/>
              <a:t>is</a:t>
            </a:r>
            <a:r>
              <a:rPr lang="de-DE" sz="2200" dirty="0"/>
              <a:t> </a:t>
            </a:r>
            <a:r>
              <a:rPr lang="de-DE" sz="2200" dirty="0" err="1"/>
              <a:t>explained</a:t>
            </a:r>
            <a:r>
              <a:rPr lang="de-DE" sz="2200" dirty="0"/>
              <a:t> </a:t>
            </a:r>
            <a:r>
              <a:rPr lang="de-DE" sz="2200" dirty="0" err="1"/>
              <a:t>by</a:t>
            </a:r>
            <a:r>
              <a:rPr lang="de-DE" sz="2200" dirty="0"/>
              <a:t> </a:t>
            </a:r>
            <a:r>
              <a:rPr lang="de-DE" sz="2200" dirty="0" err="1"/>
              <a:t>the</a:t>
            </a:r>
            <a:r>
              <a:rPr lang="de-DE" sz="2200" dirty="0"/>
              <a:t> </a:t>
            </a:r>
            <a:r>
              <a:rPr lang="de-DE" sz="2200" dirty="0" err="1"/>
              <a:t>regression</a:t>
            </a:r>
            <a:r>
              <a:rPr lang="de-DE" sz="2200" dirty="0"/>
              <a:t> </a:t>
            </a:r>
            <a:r>
              <a:rPr lang="de-DE" sz="2200" dirty="0" err="1"/>
              <a:t>line</a:t>
            </a:r>
            <a:endParaRPr lang="de-DE" sz="2200" dirty="0"/>
          </a:p>
          <a:p>
            <a:pPr marL="800100" lvl="1" indent="-342900">
              <a:buFont typeface="Arial" panose="020B0604020202020204" pitchFamily="34" charset="0"/>
              <a:buChar char="•"/>
            </a:pPr>
            <a:r>
              <a:rPr lang="de-DE" sz="2200" dirty="0"/>
              <a:t>(1-R</a:t>
            </a:r>
            <a:r>
              <a:rPr lang="de-DE" sz="2200" baseline="30000" dirty="0"/>
              <a:t>2</a:t>
            </a:r>
            <a:r>
              <a:rPr lang="de-DE" sz="2200" dirty="0"/>
              <a:t>) </a:t>
            </a:r>
            <a:r>
              <a:rPr lang="de-DE" sz="2200" dirty="0" err="1"/>
              <a:t>equals</a:t>
            </a:r>
            <a:r>
              <a:rPr lang="de-DE" sz="2200" dirty="0"/>
              <a:t> </a:t>
            </a:r>
            <a:r>
              <a:rPr lang="de-DE" sz="2200" dirty="0" err="1"/>
              <a:t>the</a:t>
            </a:r>
            <a:r>
              <a:rPr lang="de-DE" sz="2200" dirty="0"/>
              <a:t> </a:t>
            </a:r>
            <a:r>
              <a:rPr lang="de-DE" sz="2200" dirty="0" err="1"/>
              <a:t>proportion</a:t>
            </a:r>
            <a:r>
              <a:rPr lang="de-DE" sz="2200" dirty="0"/>
              <a:t> </a:t>
            </a:r>
            <a:r>
              <a:rPr lang="de-DE" sz="2200" dirty="0" err="1"/>
              <a:t>of</a:t>
            </a:r>
            <a:r>
              <a:rPr lang="de-DE" sz="2200" dirty="0"/>
              <a:t> </a:t>
            </a:r>
            <a:r>
              <a:rPr lang="de-DE" sz="2200" dirty="0" err="1"/>
              <a:t>Variance</a:t>
            </a:r>
            <a:r>
              <a:rPr lang="de-DE" sz="2200" dirty="0"/>
              <a:t> not </a:t>
            </a:r>
            <a:r>
              <a:rPr lang="de-DE" sz="2200" dirty="0" err="1"/>
              <a:t>explained</a:t>
            </a:r>
            <a:r>
              <a:rPr lang="de-DE" sz="2200" dirty="0"/>
              <a:t> </a:t>
            </a:r>
            <a:r>
              <a:rPr lang="de-DE" sz="2200" dirty="0" err="1"/>
              <a:t>by</a:t>
            </a:r>
            <a:r>
              <a:rPr lang="de-DE" sz="2200" dirty="0"/>
              <a:t> </a:t>
            </a:r>
            <a:r>
              <a:rPr lang="de-DE" sz="2200" dirty="0" err="1"/>
              <a:t>the</a:t>
            </a:r>
            <a:r>
              <a:rPr lang="de-DE" sz="2200" dirty="0"/>
              <a:t> </a:t>
            </a:r>
            <a:r>
              <a:rPr lang="de-DE" sz="2200" dirty="0" err="1"/>
              <a:t>model</a:t>
            </a:r>
            <a:r>
              <a:rPr lang="de-DE" sz="2200" dirty="0"/>
              <a:t> in </a:t>
            </a:r>
            <a:r>
              <a:rPr lang="de-DE" sz="2200" dirty="0" err="1"/>
              <a:t>relation</a:t>
            </a:r>
            <a:r>
              <a:rPr lang="de-DE" sz="2200" dirty="0"/>
              <a:t> </a:t>
            </a:r>
            <a:r>
              <a:rPr lang="de-DE" sz="2200" dirty="0" err="1"/>
              <a:t>to</a:t>
            </a:r>
            <a:r>
              <a:rPr lang="de-DE" sz="2200" dirty="0"/>
              <a:t> </a:t>
            </a:r>
            <a:r>
              <a:rPr lang="de-DE" sz="2200" dirty="0" err="1"/>
              <a:t>the</a:t>
            </a:r>
            <a:r>
              <a:rPr lang="de-DE" sz="2200" dirty="0"/>
              <a:t> total </a:t>
            </a:r>
            <a:r>
              <a:rPr lang="de-DE" sz="2200" dirty="0" err="1"/>
              <a:t>variance</a:t>
            </a:r>
            <a:r>
              <a:rPr lang="de-DE" sz="2200" dirty="0"/>
              <a:t>, and </a:t>
            </a:r>
            <a:r>
              <a:rPr lang="de-DE" sz="2200" dirty="0" err="1"/>
              <a:t>has</a:t>
            </a:r>
            <a:r>
              <a:rPr lang="de-DE" sz="2200" dirty="0"/>
              <a:t> </a:t>
            </a:r>
            <a:r>
              <a:rPr lang="de-DE" sz="2200" dirty="0" err="1"/>
              <a:t>to</a:t>
            </a:r>
            <a:r>
              <a:rPr lang="de-DE" sz="2200" dirty="0"/>
              <a:t> </a:t>
            </a:r>
            <a:r>
              <a:rPr lang="de-DE" sz="2200" dirty="0" err="1"/>
              <a:t>be</a:t>
            </a:r>
            <a:r>
              <a:rPr lang="de-DE" sz="2200" dirty="0"/>
              <a:t> </a:t>
            </a:r>
            <a:r>
              <a:rPr lang="de-DE" sz="2200" dirty="0" err="1"/>
              <a:t>explained</a:t>
            </a:r>
            <a:r>
              <a:rPr lang="de-DE" sz="2200" dirty="0"/>
              <a:t> </a:t>
            </a:r>
            <a:r>
              <a:rPr lang="de-DE" sz="2200" dirty="0" err="1"/>
              <a:t>by</a:t>
            </a:r>
            <a:r>
              <a:rPr lang="de-DE" sz="2200" dirty="0"/>
              <a:t> </a:t>
            </a:r>
            <a:r>
              <a:rPr lang="de-DE" sz="2200" dirty="0" err="1"/>
              <a:t>other</a:t>
            </a:r>
            <a:r>
              <a:rPr lang="de-DE" sz="2200" dirty="0"/>
              <a:t> </a:t>
            </a:r>
            <a:r>
              <a:rPr lang="de-DE" sz="2200" dirty="0" err="1"/>
              <a:t>influencing</a:t>
            </a:r>
            <a:r>
              <a:rPr lang="de-DE" sz="2200" dirty="0"/>
              <a:t> </a:t>
            </a:r>
            <a:r>
              <a:rPr lang="de-DE" sz="2200" dirty="0" err="1"/>
              <a:t>factors</a:t>
            </a:r>
            <a:endParaRPr lang="de-DE" sz="2200" dirty="0"/>
          </a:p>
          <a:p>
            <a:endParaRPr lang="de-DE" sz="2400" dirty="0"/>
          </a:p>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21</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Coefficiant</a:t>
            </a:r>
            <a:r>
              <a:rPr lang="de-DE" sz="3200" dirty="0"/>
              <a:t> </a:t>
            </a:r>
            <a:r>
              <a:rPr lang="de-DE" sz="3200" dirty="0" err="1"/>
              <a:t>of</a:t>
            </a:r>
            <a:r>
              <a:rPr lang="de-DE" sz="3200" dirty="0"/>
              <a:t> </a:t>
            </a:r>
            <a:r>
              <a:rPr lang="de-DE" sz="3200" dirty="0" err="1"/>
              <a:t>determination</a:t>
            </a:r>
            <a:r>
              <a:rPr lang="de-DE" sz="3200" dirty="0"/>
              <a:t> R</a:t>
            </a:r>
            <a:r>
              <a:rPr lang="de-DE" sz="3200" baseline="30000" dirty="0"/>
              <a:t>2</a:t>
            </a:r>
          </a:p>
        </p:txBody>
      </p:sp>
      <p:sp>
        <p:nvSpPr>
          <p:cNvPr id="5" name="Rechteck 4">
            <a:extLst>
              <a:ext uri="{FF2B5EF4-FFF2-40B4-BE49-F238E27FC236}">
                <a16:creationId xmlns:a16="http://schemas.microsoft.com/office/drawing/2014/main" id="{3286AE7D-CB75-B734-FD9F-E1CAC7DBA9C9}"/>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077318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a:extLst>
              <a:ext uri="{FF2B5EF4-FFF2-40B4-BE49-F238E27FC236}">
                <a16:creationId xmlns:a16="http://schemas.microsoft.com/office/drawing/2014/main" id="{41FF87A6-C0B4-482F-AE39-C74170FCD87E}"/>
              </a:ext>
            </a:extLst>
          </p:cNvPr>
          <p:cNvGraphicFramePr>
            <a:graphicFrameLocks noChangeAspect="1"/>
          </p:cNvGraphicFramePr>
          <p:nvPr/>
        </p:nvGraphicFramePr>
        <p:xfrm>
          <a:off x="1622728" y="2786286"/>
          <a:ext cx="3233738" cy="1940719"/>
        </p:xfrm>
        <a:graphic>
          <a:graphicData uri="http://schemas.openxmlformats.org/presentationml/2006/ole">
            <mc:AlternateContent xmlns:mc="http://schemas.openxmlformats.org/markup-compatibility/2006">
              <mc:Choice xmlns:v="urn:schemas-microsoft-com:vml" Requires="v">
                <p:oleObj name="Arbeitsblatt" r:id="rId2" imgW="4572000" imgH="2743335" progId="Excel.Sheet.12">
                  <p:link updateAutomatic="1"/>
                </p:oleObj>
              </mc:Choice>
              <mc:Fallback>
                <p:oleObj name="Arbeitsblatt" r:id="rId2" imgW="4572000" imgH="2743335" progId="Excel.Sheet.12">
                  <p:link updateAutomatic="1"/>
                  <p:pic>
                    <p:nvPicPr>
                      <p:cNvPr id="4" name="Objekt 3">
                        <a:extLst>
                          <a:ext uri="{FF2B5EF4-FFF2-40B4-BE49-F238E27FC236}">
                            <a16:creationId xmlns:a16="http://schemas.microsoft.com/office/drawing/2014/main" id="{41FF87A6-C0B4-482F-AE39-C74170FCD87E}"/>
                          </a:ext>
                        </a:extLst>
                      </p:cNvPr>
                      <p:cNvPicPr>
                        <a:picLocks noChangeAspect="1" noChangeArrowheads="1"/>
                      </p:cNvPicPr>
                      <p:nvPr/>
                    </p:nvPicPr>
                    <p:blipFill>
                      <a:blip r:embed="rId3"/>
                      <a:srcRect/>
                      <a:stretch>
                        <a:fillRect/>
                      </a:stretch>
                    </p:blipFill>
                    <p:spPr bwMode="auto">
                      <a:xfrm>
                        <a:off x="1622728" y="2786286"/>
                        <a:ext cx="3233738" cy="1940719"/>
                      </a:xfrm>
                      <a:prstGeom prst="rect">
                        <a:avLst/>
                      </a:prstGeom>
                      <a:noFill/>
                      <a:ln>
                        <a:noFill/>
                      </a:ln>
                    </p:spPr>
                  </p:pic>
                </p:oleObj>
              </mc:Fallback>
            </mc:AlternateContent>
          </a:graphicData>
        </a:graphic>
      </p:graphicFrame>
      <p:graphicFrame>
        <p:nvGraphicFramePr>
          <p:cNvPr id="5" name="Objekt 4">
            <a:extLst>
              <a:ext uri="{FF2B5EF4-FFF2-40B4-BE49-F238E27FC236}">
                <a16:creationId xmlns:a16="http://schemas.microsoft.com/office/drawing/2014/main" id="{39E4FE36-08C7-4E63-A4CF-8FD648E8F709}"/>
              </a:ext>
            </a:extLst>
          </p:cNvPr>
          <p:cNvGraphicFramePr>
            <a:graphicFrameLocks noChangeAspect="1"/>
          </p:cNvGraphicFramePr>
          <p:nvPr/>
        </p:nvGraphicFramePr>
        <p:xfrm>
          <a:off x="1660942" y="767658"/>
          <a:ext cx="3233738" cy="1940719"/>
        </p:xfrm>
        <a:graphic>
          <a:graphicData uri="http://schemas.openxmlformats.org/presentationml/2006/ole">
            <mc:AlternateContent xmlns:mc="http://schemas.openxmlformats.org/markup-compatibility/2006">
              <mc:Choice xmlns:v="urn:schemas-microsoft-com:vml" Requires="v">
                <p:oleObj name="Arbeitsblatt" r:id="rId2" imgW="4572000" imgH="2743335" progId="Excel.Sheet.12">
                  <p:link updateAutomatic="1"/>
                </p:oleObj>
              </mc:Choice>
              <mc:Fallback>
                <p:oleObj name="Arbeitsblatt" r:id="rId2" imgW="4572000" imgH="2743335" progId="Excel.Sheet.12">
                  <p:link updateAutomatic="1"/>
                  <p:pic>
                    <p:nvPicPr>
                      <p:cNvPr id="5" name="Objekt 4">
                        <a:extLst>
                          <a:ext uri="{FF2B5EF4-FFF2-40B4-BE49-F238E27FC236}">
                            <a16:creationId xmlns:a16="http://schemas.microsoft.com/office/drawing/2014/main" id="{39E4FE36-08C7-4E63-A4CF-8FD648E8F709}"/>
                          </a:ext>
                        </a:extLst>
                      </p:cNvPr>
                      <p:cNvPicPr/>
                      <p:nvPr/>
                    </p:nvPicPr>
                    <p:blipFill>
                      <a:blip r:embed="rId4"/>
                      <a:stretch>
                        <a:fillRect/>
                      </a:stretch>
                    </p:blipFill>
                    <p:spPr>
                      <a:xfrm>
                        <a:off x="1660942" y="767658"/>
                        <a:ext cx="3233738" cy="1940719"/>
                      </a:xfrm>
                      <a:prstGeom prst="rect">
                        <a:avLst/>
                      </a:prstGeom>
                    </p:spPr>
                  </p:pic>
                </p:oleObj>
              </mc:Fallback>
            </mc:AlternateContent>
          </a:graphicData>
        </a:graphic>
      </p:graphicFrame>
      <p:sp>
        <p:nvSpPr>
          <p:cNvPr id="6" name="Textfeld 5">
            <a:extLst>
              <a:ext uri="{FF2B5EF4-FFF2-40B4-BE49-F238E27FC236}">
                <a16:creationId xmlns:a16="http://schemas.microsoft.com/office/drawing/2014/main" id="{0CF00B30-D826-46D5-825A-CDA358AE47D2}"/>
              </a:ext>
            </a:extLst>
          </p:cNvPr>
          <p:cNvSpPr txBox="1"/>
          <p:nvPr/>
        </p:nvSpPr>
        <p:spPr>
          <a:xfrm>
            <a:off x="2468724" y="1176729"/>
            <a:ext cx="1626468" cy="669414"/>
          </a:xfrm>
          <a:prstGeom prst="rect">
            <a:avLst/>
          </a:prstGeom>
          <a:noFill/>
        </p:spPr>
        <p:txBody>
          <a:bodyPr wrap="square" rtlCol="0">
            <a:spAutoFit/>
          </a:bodyPr>
          <a:lstStyle/>
          <a:p>
            <a:r>
              <a:rPr lang="de-DE" sz="2550" dirty="0"/>
              <a:t>} </a:t>
            </a:r>
            <a:r>
              <a:rPr lang="de-DE" sz="1200" dirty="0" err="1"/>
              <a:t>Explained</a:t>
            </a:r>
            <a:r>
              <a:rPr lang="de-DE" sz="1200" dirty="0"/>
              <a:t> </a:t>
            </a:r>
            <a:r>
              <a:rPr lang="de-DE" sz="1200" dirty="0" err="1"/>
              <a:t>difference</a:t>
            </a:r>
            <a:endParaRPr lang="de-DE" sz="1200" dirty="0"/>
          </a:p>
        </p:txBody>
      </p:sp>
      <p:sp>
        <p:nvSpPr>
          <p:cNvPr id="7" name="Textfeld 6">
            <a:extLst>
              <a:ext uri="{FF2B5EF4-FFF2-40B4-BE49-F238E27FC236}">
                <a16:creationId xmlns:a16="http://schemas.microsoft.com/office/drawing/2014/main" id="{0ADA034D-D1E7-4C1D-848C-F0883DE9F0B8}"/>
              </a:ext>
            </a:extLst>
          </p:cNvPr>
          <p:cNvSpPr txBox="1"/>
          <p:nvPr/>
        </p:nvSpPr>
        <p:spPr>
          <a:xfrm>
            <a:off x="2468724" y="830918"/>
            <a:ext cx="2052228" cy="530915"/>
          </a:xfrm>
          <a:prstGeom prst="rect">
            <a:avLst/>
          </a:prstGeom>
          <a:noFill/>
        </p:spPr>
        <p:txBody>
          <a:bodyPr wrap="square" rtlCol="0">
            <a:spAutoFit/>
          </a:bodyPr>
          <a:lstStyle/>
          <a:p>
            <a:r>
              <a:rPr lang="de-DE" sz="2850" dirty="0"/>
              <a:t>}</a:t>
            </a:r>
            <a:r>
              <a:rPr lang="de-DE" sz="1200" dirty="0"/>
              <a:t> Non </a:t>
            </a:r>
            <a:r>
              <a:rPr lang="de-DE" sz="1200" dirty="0" err="1"/>
              <a:t>explained</a:t>
            </a:r>
            <a:r>
              <a:rPr lang="de-DE" sz="1200" dirty="0"/>
              <a:t> </a:t>
            </a:r>
            <a:r>
              <a:rPr lang="de-DE" sz="1200" dirty="0" err="1"/>
              <a:t>difference</a:t>
            </a:r>
            <a:endParaRPr lang="de-DE" sz="1200" dirty="0"/>
          </a:p>
        </p:txBody>
      </p:sp>
      <p:sp>
        <p:nvSpPr>
          <p:cNvPr id="8" name="Textfeld 7">
            <a:extLst>
              <a:ext uri="{FF2B5EF4-FFF2-40B4-BE49-F238E27FC236}">
                <a16:creationId xmlns:a16="http://schemas.microsoft.com/office/drawing/2014/main" id="{7B875E66-76A6-4F57-B714-A41636CB7694}"/>
              </a:ext>
            </a:extLst>
          </p:cNvPr>
          <p:cNvSpPr txBox="1"/>
          <p:nvPr/>
        </p:nvSpPr>
        <p:spPr>
          <a:xfrm>
            <a:off x="4034898" y="1554773"/>
            <a:ext cx="864096" cy="276999"/>
          </a:xfrm>
          <a:prstGeom prst="rect">
            <a:avLst/>
          </a:prstGeom>
          <a:noFill/>
        </p:spPr>
        <p:txBody>
          <a:bodyPr wrap="square" rtlCol="0">
            <a:spAutoFit/>
          </a:bodyPr>
          <a:lstStyle/>
          <a:p>
            <a:r>
              <a:rPr lang="de-DE" sz="1200" dirty="0"/>
              <a:t>Mean</a:t>
            </a:r>
          </a:p>
        </p:txBody>
      </p:sp>
      <p:sp>
        <p:nvSpPr>
          <p:cNvPr id="9" name="Textfeld 8">
            <a:extLst>
              <a:ext uri="{FF2B5EF4-FFF2-40B4-BE49-F238E27FC236}">
                <a16:creationId xmlns:a16="http://schemas.microsoft.com/office/drawing/2014/main" id="{D867AAAE-2628-4DB9-B850-03BAC4957339}"/>
              </a:ext>
            </a:extLst>
          </p:cNvPr>
          <p:cNvSpPr txBox="1"/>
          <p:nvPr/>
        </p:nvSpPr>
        <p:spPr>
          <a:xfrm>
            <a:off x="3944987" y="3546481"/>
            <a:ext cx="864096" cy="276999"/>
          </a:xfrm>
          <a:prstGeom prst="rect">
            <a:avLst/>
          </a:prstGeom>
          <a:noFill/>
        </p:spPr>
        <p:txBody>
          <a:bodyPr wrap="square" rtlCol="0">
            <a:spAutoFit/>
          </a:bodyPr>
          <a:lstStyle/>
          <a:p>
            <a:r>
              <a:rPr lang="de-DE" sz="1200" dirty="0"/>
              <a:t>Mean </a:t>
            </a:r>
          </a:p>
        </p:txBody>
      </p:sp>
      <p:sp>
        <p:nvSpPr>
          <p:cNvPr id="10" name="Textfeld 9">
            <a:extLst>
              <a:ext uri="{FF2B5EF4-FFF2-40B4-BE49-F238E27FC236}">
                <a16:creationId xmlns:a16="http://schemas.microsoft.com/office/drawing/2014/main" id="{68DC2A56-8192-4D97-B017-6479877D5D56}"/>
              </a:ext>
            </a:extLst>
          </p:cNvPr>
          <p:cNvSpPr txBox="1"/>
          <p:nvPr/>
        </p:nvSpPr>
        <p:spPr>
          <a:xfrm>
            <a:off x="1496616" y="960707"/>
            <a:ext cx="911814" cy="461665"/>
          </a:xfrm>
          <a:prstGeom prst="rect">
            <a:avLst/>
          </a:prstGeom>
          <a:noFill/>
        </p:spPr>
        <p:txBody>
          <a:bodyPr wrap="square" rtlCol="0">
            <a:spAutoFit/>
          </a:bodyPr>
          <a:lstStyle/>
          <a:p>
            <a:r>
              <a:rPr lang="de-DE" sz="1200" dirty="0"/>
              <a:t>Total </a:t>
            </a:r>
            <a:r>
              <a:rPr lang="de-DE" sz="1200" dirty="0" err="1"/>
              <a:t>Difference</a:t>
            </a:r>
            <a:endParaRPr lang="de-DE" sz="1200" dirty="0"/>
          </a:p>
        </p:txBody>
      </p:sp>
      <p:sp>
        <p:nvSpPr>
          <p:cNvPr id="11" name="Textfeld 10">
            <a:extLst>
              <a:ext uri="{FF2B5EF4-FFF2-40B4-BE49-F238E27FC236}">
                <a16:creationId xmlns:a16="http://schemas.microsoft.com/office/drawing/2014/main" id="{E811C80C-55DD-4FF4-9DBA-922FEA0486B4}"/>
              </a:ext>
            </a:extLst>
          </p:cNvPr>
          <p:cNvSpPr txBox="1"/>
          <p:nvPr/>
        </p:nvSpPr>
        <p:spPr>
          <a:xfrm>
            <a:off x="2252701" y="744681"/>
            <a:ext cx="508473" cy="900246"/>
          </a:xfrm>
          <a:prstGeom prst="rect">
            <a:avLst/>
          </a:prstGeom>
          <a:noFill/>
        </p:spPr>
        <p:txBody>
          <a:bodyPr wrap="none" rtlCol="0">
            <a:spAutoFit/>
          </a:bodyPr>
          <a:lstStyle/>
          <a:p>
            <a:r>
              <a:rPr lang="de-DE" sz="5250" dirty="0"/>
              <a:t>{</a:t>
            </a:r>
          </a:p>
        </p:txBody>
      </p:sp>
      <p:sp>
        <p:nvSpPr>
          <p:cNvPr id="12" name="Rechteck 11">
            <a:extLst>
              <a:ext uri="{FF2B5EF4-FFF2-40B4-BE49-F238E27FC236}">
                <a16:creationId xmlns:a16="http://schemas.microsoft.com/office/drawing/2014/main" id="{5721A04B-578C-4F06-A7D7-AA007A35C8A5}"/>
              </a:ext>
            </a:extLst>
          </p:cNvPr>
          <p:cNvSpPr>
            <a:spLocks noChangeAspect="1"/>
          </p:cNvSpPr>
          <p:nvPr/>
        </p:nvSpPr>
        <p:spPr>
          <a:xfrm>
            <a:off x="2567717" y="3280753"/>
            <a:ext cx="283500" cy="283500"/>
          </a:xfrm>
          <a:prstGeom prst="rect">
            <a:avLst/>
          </a:prstGeom>
          <a:pattFill prst="wdDnDiag">
            <a:fgClr>
              <a:schemeClr val="accent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50"/>
          </a:p>
        </p:txBody>
      </p:sp>
      <p:sp>
        <p:nvSpPr>
          <p:cNvPr id="13" name="Rechteck 12">
            <a:extLst>
              <a:ext uri="{FF2B5EF4-FFF2-40B4-BE49-F238E27FC236}">
                <a16:creationId xmlns:a16="http://schemas.microsoft.com/office/drawing/2014/main" id="{5CB3A8BB-CE7B-403D-94B6-F089EFDA48A4}"/>
              </a:ext>
            </a:extLst>
          </p:cNvPr>
          <p:cNvSpPr>
            <a:spLocks noChangeAspect="1"/>
          </p:cNvSpPr>
          <p:nvPr/>
        </p:nvSpPr>
        <p:spPr>
          <a:xfrm>
            <a:off x="2567717" y="2929753"/>
            <a:ext cx="351000" cy="351000"/>
          </a:xfrm>
          <a:prstGeom prst="rect">
            <a:avLst/>
          </a:prstGeom>
          <a:pattFill prst="wdDnDiag">
            <a:fgClr>
              <a:schemeClr val="accent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50"/>
          </a:p>
        </p:txBody>
      </p:sp>
      <p:sp>
        <p:nvSpPr>
          <p:cNvPr id="14" name="Rechteck 13">
            <a:extLst>
              <a:ext uri="{FF2B5EF4-FFF2-40B4-BE49-F238E27FC236}">
                <a16:creationId xmlns:a16="http://schemas.microsoft.com/office/drawing/2014/main" id="{17EDFF7B-402B-4ED2-A0AC-4B4F0912528F}"/>
              </a:ext>
            </a:extLst>
          </p:cNvPr>
          <p:cNvSpPr>
            <a:spLocks noChangeAspect="1"/>
          </p:cNvSpPr>
          <p:nvPr/>
        </p:nvSpPr>
        <p:spPr>
          <a:xfrm>
            <a:off x="1933217" y="2929753"/>
            <a:ext cx="634500" cy="634500"/>
          </a:xfrm>
          <a:prstGeom prst="rect">
            <a:avLst/>
          </a:prstGeom>
          <a:pattFill prst="wdDnDiag">
            <a:fgClr>
              <a:schemeClr val="accent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50"/>
          </a:p>
        </p:txBody>
      </p:sp>
      <p:sp>
        <p:nvSpPr>
          <p:cNvPr id="15" name="Textfeld 14">
            <a:extLst>
              <a:ext uri="{FF2B5EF4-FFF2-40B4-BE49-F238E27FC236}">
                <a16:creationId xmlns:a16="http://schemas.microsoft.com/office/drawing/2014/main" id="{0D4E0D60-9562-4D7E-96B9-45717CF2464F}"/>
              </a:ext>
            </a:extLst>
          </p:cNvPr>
          <p:cNvSpPr txBox="1"/>
          <p:nvPr/>
        </p:nvSpPr>
        <p:spPr>
          <a:xfrm>
            <a:off x="3134897" y="2852678"/>
            <a:ext cx="1674186" cy="507831"/>
          </a:xfrm>
          <a:prstGeom prst="rect">
            <a:avLst/>
          </a:prstGeom>
          <a:noFill/>
        </p:spPr>
        <p:txBody>
          <a:bodyPr wrap="square" rtlCol="0">
            <a:spAutoFit/>
          </a:bodyPr>
          <a:lstStyle/>
          <a:p>
            <a:r>
              <a:rPr lang="de-DE" sz="1350" dirty="0"/>
              <a:t>Non </a:t>
            </a:r>
            <a:r>
              <a:rPr lang="de-DE" sz="1350" dirty="0" err="1"/>
              <a:t>explained</a:t>
            </a:r>
            <a:r>
              <a:rPr lang="de-DE" sz="1350" dirty="0"/>
              <a:t> </a:t>
            </a:r>
            <a:r>
              <a:rPr lang="de-DE" sz="1350" dirty="0" err="1"/>
              <a:t>squared</a:t>
            </a:r>
            <a:r>
              <a:rPr lang="de-DE" sz="1350" dirty="0"/>
              <a:t> </a:t>
            </a:r>
            <a:r>
              <a:rPr lang="de-DE" sz="1350" dirty="0" err="1"/>
              <a:t>difference</a:t>
            </a:r>
            <a:r>
              <a:rPr lang="de-DE" sz="1350" dirty="0"/>
              <a:t> </a:t>
            </a:r>
            <a:r>
              <a:rPr lang="de-DE" sz="1350" dirty="0" err="1"/>
              <a:t>y</a:t>
            </a:r>
            <a:r>
              <a:rPr lang="de-DE" sz="1350" baseline="-25000" dirty="0" err="1"/>
              <a:t>i</a:t>
            </a:r>
            <a:endParaRPr lang="de-DE" sz="1350" dirty="0"/>
          </a:p>
        </p:txBody>
      </p:sp>
      <p:sp>
        <p:nvSpPr>
          <p:cNvPr id="16" name="Textfeld 15">
            <a:extLst>
              <a:ext uri="{FF2B5EF4-FFF2-40B4-BE49-F238E27FC236}">
                <a16:creationId xmlns:a16="http://schemas.microsoft.com/office/drawing/2014/main" id="{654B6236-D8CF-4282-ABFD-230AF94942D1}"/>
              </a:ext>
            </a:extLst>
          </p:cNvPr>
          <p:cNvSpPr txBox="1"/>
          <p:nvPr/>
        </p:nvSpPr>
        <p:spPr>
          <a:xfrm>
            <a:off x="1755577" y="4367470"/>
            <a:ext cx="2213235" cy="300082"/>
          </a:xfrm>
          <a:prstGeom prst="rect">
            <a:avLst/>
          </a:prstGeom>
          <a:noFill/>
        </p:spPr>
        <p:txBody>
          <a:bodyPr wrap="none" rtlCol="0">
            <a:spAutoFit/>
          </a:bodyPr>
          <a:lstStyle/>
          <a:p>
            <a:r>
              <a:rPr lang="de-DE" sz="1350" dirty="0"/>
              <a:t>Total </a:t>
            </a:r>
            <a:r>
              <a:rPr lang="de-DE" sz="1350" dirty="0" err="1"/>
              <a:t>squared</a:t>
            </a:r>
            <a:r>
              <a:rPr lang="de-DE" sz="1350" dirty="0"/>
              <a:t> </a:t>
            </a:r>
            <a:r>
              <a:rPr lang="de-DE" sz="1350" dirty="0" err="1"/>
              <a:t>difference</a:t>
            </a:r>
            <a:r>
              <a:rPr lang="de-DE" sz="1350" dirty="0"/>
              <a:t> </a:t>
            </a:r>
            <a:r>
              <a:rPr lang="de-DE" sz="1350" dirty="0" err="1"/>
              <a:t>of</a:t>
            </a:r>
            <a:r>
              <a:rPr lang="de-DE" sz="1350" dirty="0"/>
              <a:t> </a:t>
            </a:r>
            <a:r>
              <a:rPr lang="de-DE" sz="1350" dirty="0" err="1"/>
              <a:t>y</a:t>
            </a:r>
            <a:r>
              <a:rPr lang="de-DE" sz="1350" baseline="-25000" dirty="0" err="1"/>
              <a:t>i</a:t>
            </a:r>
            <a:endParaRPr lang="de-DE" sz="1350" dirty="0"/>
          </a:p>
        </p:txBody>
      </p:sp>
      <p:sp>
        <p:nvSpPr>
          <p:cNvPr id="17" name="Textfeld 16">
            <a:extLst>
              <a:ext uri="{FF2B5EF4-FFF2-40B4-BE49-F238E27FC236}">
                <a16:creationId xmlns:a16="http://schemas.microsoft.com/office/drawing/2014/main" id="{E6DF6D2C-0CAC-451F-AB11-F10B032B5E2A}"/>
              </a:ext>
            </a:extLst>
          </p:cNvPr>
          <p:cNvSpPr txBox="1"/>
          <p:nvPr/>
        </p:nvSpPr>
        <p:spPr>
          <a:xfrm>
            <a:off x="2948765" y="3962690"/>
            <a:ext cx="1860318" cy="507831"/>
          </a:xfrm>
          <a:prstGeom prst="rect">
            <a:avLst/>
          </a:prstGeom>
          <a:noFill/>
        </p:spPr>
        <p:txBody>
          <a:bodyPr wrap="square" rtlCol="0">
            <a:spAutoFit/>
          </a:bodyPr>
          <a:lstStyle/>
          <a:p>
            <a:r>
              <a:rPr lang="de-DE" sz="1350" dirty="0" err="1"/>
              <a:t>explained</a:t>
            </a:r>
            <a:r>
              <a:rPr lang="de-DE" sz="1350" dirty="0"/>
              <a:t> </a:t>
            </a:r>
            <a:r>
              <a:rPr lang="de-DE" sz="1350" dirty="0" err="1"/>
              <a:t>squared</a:t>
            </a:r>
            <a:r>
              <a:rPr lang="de-DE" sz="1350" dirty="0"/>
              <a:t> </a:t>
            </a:r>
            <a:r>
              <a:rPr lang="de-DE" sz="1350" dirty="0" err="1"/>
              <a:t>difference</a:t>
            </a:r>
            <a:r>
              <a:rPr lang="de-DE" sz="1350" dirty="0"/>
              <a:t> </a:t>
            </a:r>
            <a:r>
              <a:rPr lang="de-DE" sz="1350" dirty="0" err="1"/>
              <a:t>y</a:t>
            </a:r>
            <a:r>
              <a:rPr lang="de-DE" sz="1350" baseline="-25000" dirty="0" err="1"/>
              <a:t>i</a:t>
            </a:r>
            <a:endParaRPr lang="de-DE" sz="1350" dirty="0"/>
          </a:p>
        </p:txBody>
      </p:sp>
      <p:cxnSp>
        <p:nvCxnSpPr>
          <p:cNvPr id="18" name="Gerade Verbindung mit Pfeil 17">
            <a:extLst>
              <a:ext uri="{FF2B5EF4-FFF2-40B4-BE49-F238E27FC236}">
                <a16:creationId xmlns:a16="http://schemas.microsoft.com/office/drawing/2014/main" id="{D29FCFF2-BF6C-46FD-A10E-C5A858F7F08E}"/>
              </a:ext>
            </a:extLst>
          </p:cNvPr>
          <p:cNvCxnSpPr/>
          <p:nvPr/>
        </p:nvCxnSpPr>
        <p:spPr>
          <a:xfrm flipH="1" flipV="1">
            <a:off x="2250468" y="3314341"/>
            <a:ext cx="115279" cy="91810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Gerade Verbindung mit Pfeil 18">
            <a:extLst>
              <a:ext uri="{FF2B5EF4-FFF2-40B4-BE49-F238E27FC236}">
                <a16:creationId xmlns:a16="http://schemas.microsoft.com/office/drawing/2014/main" id="{2D976D29-A63C-4C72-801A-577AF268D9FC}"/>
              </a:ext>
            </a:extLst>
          </p:cNvPr>
          <p:cNvCxnSpPr/>
          <p:nvPr/>
        </p:nvCxnSpPr>
        <p:spPr>
          <a:xfrm flipH="1" flipV="1">
            <a:off x="2743217" y="3437161"/>
            <a:ext cx="823728" cy="52552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Gerade Verbindung mit Pfeil 19">
            <a:extLst>
              <a:ext uri="{FF2B5EF4-FFF2-40B4-BE49-F238E27FC236}">
                <a16:creationId xmlns:a16="http://schemas.microsoft.com/office/drawing/2014/main" id="{F75B0E66-F8E7-44FA-B4B6-DFBB1C18A27D}"/>
              </a:ext>
            </a:extLst>
          </p:cNvPr>
          <p:cNvCxnSpPr/>
          <p:nvPr/>
        </p:nvCxnSpPr>
        <p:spPr>
          <a:xfrm flipH="1">
            <a:off x="2743217" y="3029779"/>
            <a:ext cx="405318" cy="7547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Gerade Verbindung 29">
            <a:extLst>
              <a:ext uri="{FF2B5EF4-FFF2-40B4-BE49-F238E27FC236}">
                <a16:creationId xmlns:a16="http://schemas.microsoft.com/office/drawing/2014/main" id="{C817E664-7DD6-40E7-99F4-3F2FC01B5C38}"/>
              </a:ext>
            </a:extLst>
          </p:cNvPr>
          <p:cNvCxnSpPr/>
          <p:nvPr/>
        </p:nvCxnSpPr>
        <p:spPr>
          <a:xfrm flipH="1" flipV="1">
            <a:off x="2365747" y="3209597"/>
            <a:ext cx="2011289" cy="62869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2" name="Textfeld 21">
                <a:extLst>
                  <a:ext uri="{FF2B5EF4-FFF2-40B4-BE49-F238E27FC236}">
                    <a16:creationId xmlns:a16="http://schemas.microsoft.com/office/drawing/2014/main" id="{18BE0A43-788A-3289-F755-1398ADBE7B72}"/>
                  </a:ext>
                </a:extLst>
              </p:cNvPr>
              <p:cNvSpPr txBox="1"/>
              <p:nvPr/>
            </p:nvSpPr>
            <p:spPr>
              <a:xfrm>
                <a:off x="5534727" y="1238022"/>
                <a:ext cx="4485323" cy="369332"/>
              </a:xfrm>
              <a:prstGeom prst="rect">
                <a:avLst/>
              </a:prstGeom>
              <a:noFill/>
            </p:spPr>
            <p:txBody>
              <a:bodyPr wrap="square">
                <a:spAutoFit/>
              </a:bodyPr>
              <a:lstStyle/>
              <a:p>
                <a14:m>
                  <m:oMath xmlns:m="http://schemas.openxmlformats.org/officeDocument/2006/math">
                    <m:sSub>
                      <m:sSubPr>
                        <m:ctrlPr>
                          <a:rPr lang="de-DE" i="1">
                            <a:solidFill>
                              <a:srgbClr val="836967"/>
                            </a:solidFill>
                            <a:latin typeface="Cambria Math" panose="02040503050406030204" pitchFamily="18" charset="0"/>
                          </a:rPr>
                        </m:ctrlPr>
                      </m:sSubPr>
                      <m:e>
                        <m:sSub>
                          <m:sSubPr>
                            <m:ctrlPr>
                              <a:rPr lang="de-DE" i="1">
                                <a:solidFill>
                                  <a:srgbClr val="836967"/>
                                </a:solidFill>
                                <a:latin typeface="Cambria Math" panose="02040503050406030204" pitchFamily="18" charset="0"/>
                              </a:rPr>
                            </m:ctrlPr>
                          </m:sSubPr>
                          <m:e>
                            <m:r>
                              <a:rPr lang="de-DE" i="1">
                                <a:latin typeface="Cambria Math" panose="02040503050406030204" pitchFamily="18" charset="0"/>
                              </a:rPr>
                              <m:t>𝑦</m:t>
                            </m:r>
                          </m:e>
                          <m:sub>
                            <m:r>
                              <a:rPr lang="de-DE" i="1">
                                <a:latin typeface="Cambria Math" panose="02040503050406030204" pitchFamily="18" charset="0"/>
                              </a:rPr>
                              <m:t>𝑖</m:t>
                            </m:r>
                          </m:sub>
                        </m:sSub>
                        <m:r>
                          <a:rPr lang="de-DE" i="1">
                            <a:latin typeface="Cambria Math" panose="02040503050406030204" pitchFamily="18" charset="0"/>
                          </a:rPr>
                          <m:t>−</m:t>
                        </m:r>
                        <m:acc>
                          <m:accPr>
                            <m:chr m:val="̂"/>
                            <m:ctrlPr>
                              <a:rPr lang="de-DE" i="1">
                                <a:solidFill>
                                  <a:srgbClr val="836967"/>
                                </a:solidFill>
                                <a:latin typeface="Cambria Math" panose="02040503050406030204" pitchFamily="18" charset="0"/>
                              </a:rPr>
                            </m:ctrlPr>
                          </m:accPr>
                          <m:e>
                            <m:r>
                              <a:rPr lang="de-DE" i="1">
                                <a:latin typeface="Cambria Math" panose="02040503050406030204" pitchFamily="18" charset="0"/>
                              </a:rPr>
                              <m:t>𝑦</m:t>
                            </m:r>
                          </m:e>
                        </m:acc>
                      </m:e>
                      <m:sub>
                        <m:r>
                          <a:rPr lang="de-DE" i="1">
                            <a:latin typeface="Cambria Math" panose="02040503050406030204" pitchFamily="18" charset="0"/>
                          </a:rPr>
                          <m:t>𝑖</m:t>
                        </m:r>
                      </m:sub>
                    </m:sSub>
                  </m:oMath>
                </a14:m>
                <a:r>
                  <a:rPr lang="de-DE" dirty="0"/>
                  <a:t>	 not </a:t>
                </a:r>
                <a:r>
                  <a:rPr lang="de-DE" dirty="0" err="1"/>
                  <a:t>explained</a:t>
                </a:r>
                <a:r>
                  <a:rPr lang="de-DE" dirty="0"/>
                  <a:t> </a:t>
                </a:r>
                <a:r>
                  <a:rPr lang="de-DE" dirty="0" err="1"/>
                  <a:t>difference</a:t>
                </a:r>
                <a:endParaRPr lang="de-DE" dirty="0"/>
              </a:p>
            </p:txBody>
          </p:sp>
        </mc:Choice>
        <mc:Fallback xmlns="">
          <p:sp>
            <p:nvSpPr>
              <p:cNvPr id="22" name="Textfeld 21">
                <a:extLst>
                  <a:ext uri="{FF2B5EF4-FFF2-40B4-BE49-F238E27FC236}">
                    <a16:creationId xmlns:a16="http://schemas.microsoft.com/office/drawing/2014/main" id="{18BE0A43-788A-3289-F755-1398ADBE7B72}"/>
                  </a:ext>
                </a:extLst>
              </p:cNvPr>
              <p:cNvSpPr txBox="1">
                <a:spLocks noRot="1" noChangeAspect="1" noMove="1" noResize="1" noEditPoints="1" noAdjustHandles="1" noChangeArrowheads="1" noChangeShapeType="1" noTextEdit="1"/>
              </p:cNvSpPr>
              <p:nvPr/>
            </p:nvSpPr>
            <p:spPr>
              <a:xfrm>
                <a:off x="5534727" y="1238022"/>
                <a:ext cx="4485323" cy="369332"/>
              </a:xfrm>
              <a:prstGeom prst="rect">
                <a:avLst/>
              </a:prstGeom>
              <a:blipFill>
                <a:blip r:embed="rId6"/>
                <a:stretch>
                  <a:fillRect t="-8197" b="-24590"/>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3" name="Textfeld 22">
                <a:extLst>
                  <a:ext uri="{FF2B5EF4-FFF2-40B4-BE49-F238E27FC236}">
                    <a16:creationId xmlns:a16="http://schemas.microsoft.com/office/drawing/2014/main" id="{9B5FC4FE-FA9A-7738-3CDE-B9B8077A2AE9}"/>
                  </a:ext>
                </a:extLst>
              </p:cNvPr>
              <p:cNvSpPr txBox="1"/>
              <p:nvPr/>
            </p:nvSpPr>
            <p:spPr>
              <a:xfrm>
                <a:off x="5481128" y="1639409"/>
                <a:ext cx="4485323" cy="369332"/>
              </a:xfrm>
              <a:prstGeom prst="rect">
                <a:avLst/>
              </a:prstGeom>
              <a:noFill/>
            </p:spPr>
            <p:txBody>
              <a:bodyPr wrap="square">
                <a:spAutoFit/>
              </a:bodyPr>
              <a:lstStyle/>
              <a:p>
                <a14:m>
                  <m:oMath xmlns:m="http://schemas.openxmlformats.org/officeDocument/2006/math">
                    <m:sSub>
                      <m:sSubPr>
                        <m:ctrlPr>
                          <a:rPr lang="de-DE" i="1">
                            <a:solidFill>
                              <a:srgbClr val="836967"/>
                            </a:solidFill>
                            <a:latin typeface="Cambria Math" panose="02040503050406030204" pitchFamily="18" charset="0"/>
                          </a:rPr>
                        </m:ctrlPr>
                      </m:sSubPr>
                      <m:e>
                        <m:r>
                          <a:rPr lang="de-DE" i="1">
                            <a:latin typeface="Cambria Math" panose="02040503050406030204" pitchFamily="18" charset="0"/>
                          </a:rPr>
                          <m:t>𝑦</m:t>
                        </m:r>
                      </m:e>
                      <m:sub>
                        <m:r>
                          <a:rPr lang="de-DE" i="1">
                            <a:latin typeface="Cambria Math" panose="02040503050406030204" pitchFamily="18" charset="0"/>
                          </a:rPr>
                          <m:t>𝑖</m:t>
                        </m:r>
                      </m:sub>
                    </m:sSub>
                    <m:r>
                      <a:rPr lang="de-DE" i="1">
                        <a:latin typeface="Cambria Math" panose="02040503050406030204" pitchFamily="18" charset="0"/>
                      </a:rPr>
                      <m:t>−</m:t>
                    </m:r>
                    <m:acc>
                      <m:accPr>
                        <m:chr m:val="̅"/>
                        <m:ctrlPr>
                          <a:rPr lang="de-DE" i="1">
                            <a:solidFill>
                              <a:srgbClr val="836967"/>
                            </a:solidFill>
                            <a:latin typeface="Cambria Math" panose="02040503050406030204" pitchFamily="18" charset="0"/>
                          </a:rPr>
                        </m:ctrlPr>
                      </m:accPr>
                      <m:e>
                        <m:r>
                          <a:rPr lang="de-DE" i="1">
                            <a:latin typeface="Cambria Math" panose="02040503050406030204" pitchFamily="18" charset="0"/>
                          </a:rPr>
                          <m:t>𝑦</m:t>
                        </m:r>
                      </m:e>
                    </m:acc>
                  </m:oMath>
                </a14:m>
                <a:r>
                  <a:rPr lang="de-DE" dirty="0"/>
                  <a:t>	total </a:t>
                </a:r>
                <a:r>
                  <a:rPr lang="de-DE" dirty="0" err="1"/>
                  <a:t>difference</a:t>
                </a:r>
                <a:endParaRPr lang="de-DE" dirty="0"/>
              </a:p>
            </p:txBody>
          </p:sp>
        </mc:Choice>
        <mc:Fallback xmlns="">
          <p:sp>
            <p:nvSpPr>
              <p:cNvPr id="23" name="Textfeld 22">
                <a:extLst>
                  <a:ext uri="{FF2B5EF4-FFF2-40B4-BE49-F238E27FC236}">
                    <a16:creationId xmlns:a16="http://schemas.microsoft.com/office/drawing/2014/main" id="{9B5FC4FE-FA9A-7738-3CDE-B9B8077A2AE9}"/>
                  </a:ext>
                </a:extLst>
              </p:cNvPr>
              <p:cNvSpPr txBox="1">
                <a:spLocks noRot="1" noChangeAspect="1" noMove="1" noResize="1" noEditPoints="1" noAdjustHandles="1" noChangeArrowheads="1" noChangeShapeType="1" noTextEdit="1"/>
              </p:cNvSpPr>
              <p:nvPr/>
            </p:nvSpPr>
            <p:spPr>
              <a:xfrm>
                <a:off x="5481128" y="1639409"/>
                <a:ext cx="4485323" cy="369332"/>
              </a:xfrm>
              <a:prstGeom prst="rect">
                <a:avLst/>
              </a:prstGeom>
              <a:blipFill>
                <a:blip r:embed="rId7"/>
                <a:stretch>
                  <a:fillRect t="-9836" b="-24590"/>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4" name="Textfeld 23">
                <a:extLst>
                  <a:ext uri="{FF2B5EF4-FFF2-40B4-BE49-F238E27FC236}">
                    <a16:creationId xmlns:a16="http://schemas.microsoft.com/office/drawing/2014/main" id="{42D3C0AC-9722-5A51-5527-245F0306D4A0}"/>
                  </a:ext>
                </a:extLst>
              </p:cNvPr>
              <p:cNvSpPr txBox="1"/>
              <p:nvPr/>
            </p:nvSpPr>
            <p:spPr>
              <a:xfrm>
                <a:off x="5481129" y="804338"/>
                <a:ext cx="4485323" cy="369332"/>
              </a:xfrm>
              <a:prstGeom prst="rect">
                <a:avLst/>
              </a:prstGeom>
              <a:noFill/>
            </p:spPr>
            <p:txBody>
              <a:bodyPr wrap="square">
                <a:spAutoFit/>
              </a:bodyPr>
              <a:lstStyle/>
              <a:p>
                <a14:m>
                  <m:oMath xmlns:m="http://schemas.openxmlformats.org/officeDocument/2006/math">
                    <m:sSub>
                      <m:sSubPr>
                        <m:ctrlPr>
                          <a:rPr lang="de-DE" i="1">
                            <a:solidFill>
                              <a:srgbClr val="836967"/>
                            </a:solidFill>
                            <a:latin typeface="Cambria Math" panose="02040503050406030204" pitchFamily="18" charset="0"/>
                          </a:rPr>
                        </m:ctrlPr>
                      </m:sSubPr>
                      <m:e>
                        <m:acc>
                          <m:accPr>
                            <m:chr m:val="̂"/>
                            <m:ctrlPr>
                              <a:rPr lang="de-DE" i="1">
                                <a:solidFill>
                                  <a:srgbClr val="836967"/>
                                </a:solidFill>
                                <a:latin typeface="Cambria Math" panose="02040503050406030204" pitchFamily="18" charset="0"/>
                              </a:rPr>
                            </m:ctrlPr>
                          </m:accPr>
                          <m:e>
                            <m:r>
                              <a:rPr lang="de-DE" i="1">
                                <a:solidFill>
                                  <a:srgbClr val="836967"/>
                                </a:solidFill>
                                <a:latin typeface="Cambria Math" panose="02040503050406030204" pitchFamily="18" charset="0"/>
                              </a:rPr>
                              <m:t>𝑦</m:t>
                            </m:r>
                          </m:e>
                        </m:acc>
                      </m:e>
                      <m:sub>
                        <m:r>
                          <a:rPr lang="de-DE" i="1">
                            <a:solidFill>
                              <a:srgbClr val="836967"/>
                            </a:solidFill>
                            <a:latin typeface="Cambria Math" panose="02040503050406030204" pitchFamily="18" charset="0"/>
                          </a:rPr>
                          <m:t>𝑖</m:t>
                        </m:r>
                      </m:sub>
                    </m:sSub>
                    <m:r>
                      <a:rPr lang="de-DE" i="1">
                        <a:solidFill>
                          <a:srgbClr val="836967"/>
                        </a:solidFill>
                        <a:latin typeface="Cambria Math" panose="02040503050406030204" pitchFamily="18" charset="0"/>
                      </a:rPr>
                      <m:t>−</m:t>
                    </m:r>
                    <m:acc>
                      <m:accPr>
                        <m:chr m:val="̅"/>
                        <m:ctrlPr>
                          <a:rPr lang="de-DE" i="1">
                            <a:solidFill>
                              <a:srgbClr val="836967"/>
                            </a:solidFill>
                            <a:latin typeface="Cambria Math" panose="02040503050406030204" pitchFamily="18" charset="0"/>
                          </a:rPr>
                        </m:ctrlPr>
                      </m:accPr>
                      <m:e>
                        <m:r>
                          <a:rPr lang="de-DE" i="1">
                            <a:solidFill>
                              <a:srgbClr val="836967"/>
                            </a:solidFill>
                            <a:latin typeface="Cambria Math" panose="02040503050406030204" pitchFamily="18" charset="0"/>
                          </a:rPr>
                          <m:t>𝑦</m:t>
                        </m:r>
                      </m:e>
                    </m:acc>
                  </m:oMath>
                </a14:m>
                <a:r>
                  <a:rPr lang="de-DE" dirty="0"/>
                  <a:t>	 </a:t>
                </a:r>
                <a:r>
                  <a:rPr lang="de-DE" dirty="0" err="1"/>
                  <a:t>explained</a:t>
                </a:r>
                <a:r>
                  <a:rPr lang="de-DE" dirty="0"/>
                  <a:t> </a:t>
                </a:r>
                <a:r>
                  <a:rPr lang="de-DE" dirty="0" err="1"/>
                  <a:t>difference</a:t>
                </a:r>
                <a:endParaRPr lang="de-DE" dirty="0"/>
              </a:p>
            </p:txBody>
          </p:sp>
        </mc:Choice>
        <mc:Fallback xmlns="">
          <p:sp>
            <p:nvSpPr>
              <p:cNvPr id="24" name="Textfeld 23">
                <a:extLst>
                  <a:ext uri="{FF2B5EF4-FFF2-40B4-BE49-F238E27FC236}">
                    <a16:creationId xmlns:a16="http://schemas.microsoft.com/office/drawing/2014/main" id="{42D3C0AC-9722-5A51-5527-245F0306D4A0}"/>
                  </a:ext>
                </a:extLst>
              </p:cNvPr>
              <p:cNvSpPr txBox="1">
                <a:spLocks noRot="1" noChangeAspect="1" noMove="1" noResize="1" noEditPoints="1" noAdjustHandles="1" noChangeArrowheads="1" noChangeShapeType="1" noTextEdit="1"/>
              </p:cNvSpPr>
              <p:nvPr/>
            </p:nvSpPr>
            <p:spPr>
              <a:xfrm>
                <a:off x="5481129" y="804338"/>
                <a:ext cx="4485323" cy="369332"/>
              </a:xfrm>
              <a:prstGeom prst="rect">
                <a:avLst/>
              </a:prstGeom>
              <a:blipFill>
                <a:blip r:embed="rId8"/>
                <a:stretch>
                  <a:fillRect t="-9836" b="-24590"/>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5" name="Textfeld 24">
                <a:extLst>
                  <a:ext uri="{FF2B5EF4-FFF2-40B4-BE49-F238E27FC236}">
                    <a16:creationId xmlns:a16="http://schemas.microsoft.com/office/drawing/2014/main" id="{85D4DF3B-4A58-DA06-ACC6-0967B9692AA4}"/>
                  </a:ext>
                </a:extLst>
              </p:cNvPr>
              <p:cNvSpPr txBox="1"/>
              <p:nvPr/>
            </p:nvSpPr>
            <p:spPr>
              <a:xfrm>
                <a:off x="5091486" y="2148681"/>
                <a:ext cx="4771351" cy="84856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DE" i="1">
                          <a:solidFill>
                            <a:srgbClr val="836967"/>
                          </a:solidFill>
                          <a:latin typeface="Cambria Math" panose="02040503050406030204" pitchFamily="18" charset="0"/>
                          <a:ea typeface="Cambria Math" panose="02040503050406030204" pitchFamily="18" charset="0"/>
                        </a:rPr>
                        <m:t>→</m:t>
                      </m:r>
                      <m:nary>
                        <m:naryPr>
                          <m:chr m:val="∑"/>
                          <m:limLoc m:val="undOvr"/>
                          <m:grow m:val="on"/>
                          <m:ctrlPr>
                            <a:rPr lang="de-DE" i="1">
                              <a:solidFill>
                                <a:srgbClr val="836967"/>
                              </a:solidFill>
                              <a:latin typeface="Cambria Math" panose="02040503050406030204" pitchFamily="18" charset="0"/>
                            </a:rPr>
                          </m:ctrlPr>
                        </m:naryPr>
                        <m:sub>
                          <m:r>
                            <a:rPr lang="de-DE" i="1">
                              <a:solidFill>
                                <a:srgbClr val="836967"/>
                              </a:solidFill>
                              <a:latin typeface="Cambria Math" panose="02040503050406030204" pitchFamily="18" charset="0"/>
                            </a:rPr>
                            <m:t>𝑖</m:t>
                          </m:r>
                          <m:r>
                            <a:rPr lang="de-DE" i="1">
                              <a:solidFill>
                                <a:srgbClr val="836967"/>
                              </a:solidFill>
                              <a:latin typeface="Cambria Math" panose="02040503050406030204" pitchFamily="18" charset="0"/>
                            </a:rPr>
                            <m:t>=1</m:t>
                          </m:r>
                        </m:sub>
                        <m:sup>
                          <m:r>
                            <a:rPr lang="de-DE" i="1">
                              <a:solidFill>
                                <a:srgbClr val="836967"/>
                              </a:solidFill>
                              <a:latin typeface="Cambria Math" panose="02040503050406030204" pitchFamily="18" charset="0"/>
                            </a:rPr>
                            <m:t>𝑛</m:t>
                          </m:r>
                        </m:sup>
                        <m:e>
                          <m:sSup>
                            <m:sSupPr>
                              <m:ctrlPr>
                                <a:rPr lang="de-DE" i="1">
                                  <a:latin typeface="Cambria Math" panose="02040503050406030204" pitchFamily="18" charset="0"/>
                                </a:rPr>
                              </m:ctrlPr>
                            </m:sSupPr>
                            <m:e>
                              <m:sSub>
                                <m:sSubPr>
                                  <m:ctrlPr>
                                    <a:rPr lang="de-DE" i="1">
                                      <a:solidFill>
                                        <a:srgbClr val="836967"/>
                                      </a:solidFill>
                                      <a:latin typeface="Cambria Math" panose="02040503050406030204" pitchFamily="18" charset="0"/>
                                    </a:rPr>
                                  </m:ctrlPr>
                                </m:sSubPr>
                                <m:e>
                                  <m:r>
                                    <a:rPr lang="de-DE" i="1">
                                      <a:solidFill>
                                        <a:srgbClr val="836967"/>
                                      </a:solidFill>
                                      <a:latin typeface="Cambria Math" panose="02040503050406030204" pitchFamily="18" charset="0"/>
                                    </a:rPr>
                                    <m:t>(</m:t>
                                  </m:r>
                                  <m:r>
                                    <a:rPr lang="de-DE" i="1">
                                      <a:latin typeface="Cambria Math" panose="02040503050406030204" pitchFamily="18" charset="0"/>
                                    </a:rPr>
                                    <m:t>𝑦</m:t>
                                  </m:r>
                                </m:e>
                                <m:sub>
                                  <m:r>
                                    <a:rPr lang="de-DE" i="1">
                                      <a:latin typeface="Cambria Math" panose="02040503050406030204" pitchFamily="18" charset="0"/>
                                    </a:rPr>
                                    <m:t>𝑖</m:t>
                                  </m:r>
                                </m:sub>
                              </m:sSub>
                              <m:r>
                                <a:rPr lang="de-DE" i="1">
                                  <a:latin typeface="Cambria Math" panose="02040503050406030204" pitchFamily="18" charset="0"/>
                                </a:rPr>
                                <m:t>−</m:t>
                              </m:r>
                              <m:acc>
                                <m:accPr>
                                  <m:chr m:val="̅"/>
                                  <m:ctrlPr>
                                    <a:rPr lang="de-DE" i="1">
                                      <a:solidFill>
                                        <a:srgbClr val="836967"/>
                                      </a:solidFill>
                                      <a:latin typeface="Cambria Math" panose="02040503050406030204" pitchFamily="18" charset="0"/>
                                    </a:rPr>
                                  </m:ctrlPr>
                                </m:accPr>
                                <m:e>
                                  <m:r>
                                    <a:rPr lang="de-DE" i="1">
                                      <a:latin typeface="Cambria Math" panose="02040503050406030204" pitchFamily="18" charset="0"/>
                                    </a:rPr>
                                    <m:t>𝑦</m:t>
                                  </m:r>
                                </m:e>
                              </m:acc>
                              <m:r>
                                <a:rPr lang="de-DE" i="1">
                                  <a:latin typeface="Cambria Math" panose="02040503050406030204" pitchFamily="18" charset="0"/>
                                </a:rPr>
                                <m:t>)</m:t>
                              </m:r>
                            </m:e>
                            <m:sup>
                              <m:r>
                                <a:rPr lang="de-DE" i="1">
                                  <a:latin typeface="Cambria Math" panose="02040503050406030204" pitchFamily="18" charset="0"/>
                                </a:rPr>
                                <m:t>2</m:t>
                              </m:r>
                            </m:sup>
                          </m:sSup>
                        </m:e>
                      </m:nary>
                      <m:r>
                        <a:rPr lang="de-DE" i="1">
                          <a:solidFill>
                            <a:srgbClr val="836967"/>
                          </a:solidFill>
                          <a:latin typeface="Cambria Math" panose="02040503050406030204" pitchFamily="18" charset="0"/>
                        </a:rPr>
                        <m:t>=</m:t>
                      </m:r>
                      <m:nary>
                        <m:naryPr>
                          <m:chr m:val="∑"/>
                          <m:limLoc m:val="undOvr"/>
                          <m:grow m:val="on"/>
                          <m:ctrlPr>
                            <a:rPr lang="de-DE" i="1">
                              <a:solidFill>
                                <a:srgbClr val="836967"/>
                              </a:solidFill>
                              <a:latin typeface="Cambria Math" panose="02040503050406030204" pitchFamily="18" charset="0"/>
                            </a:rPr>
                          </m:ctrlPr>
                        </m:naryPr>
                        <m:sub>
                          <m:r>
                            <a:rPr lang="de-DE" i="1">
                              <a:solidFill>
                                <a:srgbClr val="836967"/>
                              </a:solidFill>
                              <a:latin typeface="Cambria Math" panose="02040503050406030204" pitchFamily="18" charset="0"/>
                            </a:rPr>
                            <m:t>𝑖</m:t>
                          </m:r>
                          <m:r>
                            <a:rPr lang="de-DE" i="1">
                              <a:solidFill>
                                <a:srgbClr val="836967"/>
                              </a:solidFill>
                              <a:latin typeface="Cambria Math" panose="02040503050406030204" pitchFamily="18" charset="0"/>
                            </a:rPr>
                            <m:t>=1</m:t>
                          </m:r>
                        </m:sub>
                        <m:sup>
                          <m:r>
                            <a:rPr lang="de-DE" i="1">
                              <a:solidFill>
                                <a:srgbClr val="836967"/>
                              </a:solidFill>
                              <a:latin typeface="Cambria Math" panose="02040503050406030204" pitchFamily="18" charset="0"/>
                            </a:rPr>
                            <m:t>𝑛</m:t>
                          </m:r>
                        </m:sup>
                        <m:e>
                          <m:sSup>
                            <m:sSupPr>
                              <m:ctrlPr>
                                <a:rPr lang="de-DE" i="1">
                                  <a:latin typeface="Cambria Math" panose="02040503050406030204" pitchFamily="18" charset="0"/>
                                </a:rPr>
                              </m:ctrlPr>
                            </m:sSupPr>
                            <m:e>
                              <m:sSub>
                                <m:sSubPr>
                                  <m:ctrlPr>
                                    <a:rPr lang="de-DE" i="1">
                                      <a:solidFill>
                                        <a:srgbClr val="836967"/>
                                      </a:solidFill>
                                      <a:latin typeface="Cambria Math" panose="02040503050406030204" pitchFamily="18" charset="0"/>
                                    </a:rPr>
                                  </m:ctrlPr>
                                </m:sSubPr>
                                <m:e>
                                  <m:sSub>
                                    <m:sSubPr>
                                      <m:ctrlPr>
                                        <a:rPr lang="de-DE" i="1">
                                          <a:solidFill>
                                            <a:srgbClr val="836967"/>
                                          </a:solidFill>
                                          <a:latin typeface="Cambria Math" panose="02040503050406030204" pitchFamily="18" charset="0"/>
                                        </a:rPr>
                                      </m:ctrlPr>
                                    </m:sSubPr>
                                    <m:e>
                                      <m:r>
                                        <a:rPr lang="de-DE" i="1">
                                          <a:solidFill>
                                            <a:srgbClr val="836967"/>
                                          </a:solidFill>
                                          <a:latin typeface="Cambria Math" panose="02040503050406030204" pitchFamily="18" charset="0"/>
                                        </a:rPr>
                                        <m:t>(</m:t>
                                      </m:r>
                                      <m:r>
                                        <a:rPr lang="de-DE" i="1">
                                          <a:latin typeface="Cambria Math" panose="02040503050406030204" pitchFamily="18" charset="0"/>
                                        </a:rPr>
                                        <m:t>𝑦</m:t>
                                      </m:r>
                                    </m:e>
                                    <m:sub>
                                      <m:r>
                                        <a:rPr lang="de-DE" i="1">
                                          <a:latin typeface="Cambria Math" panose="02040503050406030204" pitchFamily="18" charset="0"/>
                                        </a:rPr>
                                        <m:t>𝑖</m:t>
                                      </m:r>
                                    </m:sub>
                                  </m:sSub>
                                  <m:r>
                                    <a:rPr lang="de-DE" i="1">
                                      <a:latin typeface="Cambria Math" panose="02040503050406030204" pitchFamily="18" charset="0"/>
                                    </a:rPr>
                                    <m:t>−</m:t>
                                  </m:r>
                                  <m:acc>
                                    <m:accPr>
                                      <m:chr m:val="̂"/>
                                      <m:ctrlPr>
                                        <a:rPr lang="de-DE" i="1">
                                          <a:solidFill>
                                            <a:srgbClr val="836967"/>
                                          </a:solidFill>
                                          <a:latin typeface="Cambria Math" panose="02040503050406030204" pitchFamily="18" charset="0"/>
                                        </a:rPr>
                                      </m:ctrlPr>
                                    </m:accPr>
                                    <m:e>
                                      <m:r>
                                        <a:rPr lang="de-DE" i="1">
                                          <a:latin typeface="Cambria Math" panose="02040503050406030204" pitchFamily="18" charset="0"/>
                                        </a:rPr>
                                        <m:t>𝑦</m:t>
                                      </m:r>
                                    </m:e>
                                  </m:acc>
                                </m:e>
                                <m:sub>
                                  <m:r>
                                    <a:rPr lang="de-DE" i="1">
                                      <a:latin typeface="Cambria Math" panose="02040503050406030204" pitchFamily="18" charset="0"/>
                                    </a:rPr>
                                    <m:t>𝑖</m:t>
                                  </m:r>
                                </m:sub>
                              </m:sSub>
                              <m:r>
                                <a:rPr lang="de-DE" i="1">
                                  <a:latin typeface="Cambria Math" panose="02040503050406030204" pitchFamily="18" charset="0"/>
                                </a:rPr>
                                <m:t>)</m:t>
                              </m:r>
                            </m:e>
                            <m:sup>
                              <m:r>
                                <a:rPr lang="de-DE" i="1">
                                  <a:latin typeface="Cambria Math" panose="02040503050406030204" pitchFamily="18" charset="0"/>
                                </a:rPr>
                                <m:t>2</m:t>
                              </m:r>
                            </m:sup>
                          </m:sSup>
                        </m:e>
                      </m:nary>
                      <m:r>
                        <a:rPr lang="de-DE">
                          <a:latin typeface="Cambria Math" panose="02040503050406030204" pitchFamily="18" charset="0"/>
                        </a:rPr>
                        <m:t>+</m:t>
                      </m:r>
                      <m:nary>
                        <m:naryPr>
                          <m:chr m:val="∑"/>
                          <m:limLoc m:val="undOvr"/>
                          <m:grow m:val="on"/>
                          <m:ctrlPr>
                            <a:rPr lang="de-DE" i="1">
                              <a:solidFill>
                                <a:srgbClr val="836967"/>
                              </a:solidFill>
                              <a:latin typeface="Cambria Math" panose="02040503050406030204" pitchFamily="18" charset="0"/>
                            </a:rPr>
                          </m:ctrlPr>
                        </m:naryPr>
                        <m:sub>
                          <m:r>
                            <a:rPr lang="de-DE" i="1">
                              <a:solidFill>
                                <a:srgbClr val="836967"/>
                              </a:solidFill>
                              <a:latin typeface="Cambria Math" panose="02040503050406030204" pitchFamily="18" charset="0"/>
                            </a:rPr>
                            <m:t>𝑖</m:t>
                          </m:r>
                          <m:r>
                            <a:rPr lang="de-DE" i="1">
                              <a:solidFill>
                                <a:srgbClr val="836967"/>
                              </a:solidFill>
                              <a:latin typeface="Cambria Math" panose="02040503050406030204" pitchFamily="18" charset="0"/>
                            </a:rPr>
                            <m:t>=1</m:t>
                          </m:r>
                        </m:sub>
                        <m:sup>
                          <m:r>
                            <a:rPr lang="de-DE" i="1">
                              <a:solidFill>
                                <a:srgbClr val="836967"/>
                              </a:solidFill>
                              <a:latin typeface="Cambria Math" panose="02040503050406030204" pitchFamily="18" charset="0"/>
                            </a:rPr>
                            <m:t>𝑛</m:t>
                          </m:r>
                        </m:sup>
                        <m:e>
                          <m:sSup>
                            <m:sSupPr>
                              <m:ctrlPr>
                                <a:rPr lang="de-DE" i="1">
                                  <a:latin typeface="Cambria Math" panose="02040503050406030204" pitchFamily="18" charset="0"/>
                                </a:rPr>
                              </m:ctrlPr>
                            </m:sSupPr>
                            <m:e>
                              <m:sSub>
                                <m:sSubPr>
                                  <m:ctrlPr>
                                    <a:rPr lang="de-DE" i="1">
                                      <a:solidFill>
                                        <a:srgbClr val="836967"/>
                                      </a:solidFill>
                                      <a:latin typeface="Cambria Math" panose="02040503050406030204" pitchFamily="18" charset="0"/>
                                    </a:rPr>
                                  </m:ctrlPr>
                                </m:sSubPr>
                                <m:e>
                                  <m:r>
                                    <a:rPr lang="de-DE" i="1">
                                      <a:solidFill>
                                        <a:srgbClr val="836967"/>
                                      </a:solidFill>
                                      <a:latin typeface="Cambria Math" panose="02040503050406030204" pitchFamily="18" charset="0"/>
                                    </a:rPr>
                                    <m:t>(</m:t>
                                  </m:r>
                                  <m:acc>
                                    <m:accPr>
                                      <m:chr m:val="̂"/>
                                      <m:ctrlPr>
                                        <a:rPr lang="de-DE" i="1">
                                          <a:solidFill>
                                            <a:srgbClr val="836967"/>
                                          </a:solidFill>
                                          <a:latin typeface="Cambria Math" panose="02040503050406030204" pitchFamily="18" charset="0"/>
                                        </a:rPr>
                                      </m:ctrlPr>
                                    </m:accPr>
                                    <m:e>
                                      <m:r>
                                        <a:rPr lang="de-DE" i="1">
                                          <a:solidFill>
                                            <a:srgbClr val="836967"/>
                                          </a:solidFill>
                                          <a:latin typeface="Cambria Math" panose="02040503050406030204" pitchFamily="18" charset="0"/>
                                        </a:rPr>
                                        <m:t>𝑦</m:t>
                                      </m:r>
                                    </m:e>
                                  </m:acc>
                                </m:e>
                                <m:sub>
                                  <m:r>
                                    <a:rPr lang="de-DE" i="1">
                                      <a:solidFill>
                                        <a:srgbClr val="836967"/>
                                      </a:solidFill>
                                      <a:latin typeface="Cambria Math" panose="02040503050406030204" pitchFamily="18" charset="0"/>
                                    </a:rPr>
                                    <m:t>𝑖</m:t>
                                  </m:r>
                                </m:sub>
                              </m:sSub>
                              <m:r>
                                <a:rPr lang="de-DE" i="1">
                                  <a:solidFill>
                                    <a:srgbClr val="836967"/>
                                  </a:solidFill>
                                  <a:latin typeface="Cambria Math" panose="02040503050406030204" pitchFamily="18" charset="0"/>
                                </a:rPr>
                                <m:t>−</m:t>
                              </m:r>
                              <m:acc>
                                <m:accPr>
                                  <m:chr m:val="̅"/>
                                  <m:ctrlPr>
                                    <a:rPr lang="de-DE" i="1">
                                      <a:solidFill>
                                        <a:srgbClr val="836967"/>
                                      </a:solidFill>
                                      <a:latin typeface="Cambria Math" panose="02040503050406030204" pitchFamily="18" charset="0"/>
                                    </a:rPr>
                                  </m:ctrlPr>
                                </m:accPr>
                                <m:e>
                                  <m:r>
                                    <a:rPr lang="de-DE" i="1">
                                      <a:solidFill>
                                        <a:srgbClr val="836967"/>
                                      </a:solidFill>
                                      <a:latin typeface="Cambria Math" panose="02040503050406030204" pitchFamily="18" charset="0"/>
                                    </a:rPr>
                                    <m:t>𝑦</m:t>
                                  </m:r>
                                </m:e>
                              </m:acc>
                              <m:r>
                                <a:rPr lang="de-DE" i="1">
                                  <a:latin typeface="Cambria Math" panose="02040503050406030204" pitchFamily="18" charset="0"/>
                                </a:rPr>
                                <m:t>)</m:t>
                              </m:r>
                            </m:e>
                            <m:sup>
                              <m:r>
                                <a:rPr lang="de-DE" i="1">
                                  <a:latin typeface="Cambria Math" panose="02040503050406030204" pitchFamily="18" charset="0"/>
                                </a:rPr>
                                <m:t>2</m:t>
                              </m:r>
                            </m:sup>
                          </m:sSup>
                        </m:e>
                      </m:nary>
                    </m:oMath>
                  </m:oMathPara>
                </a14:m>
                <a:endParaRPr lang="de-DE" dirty="0"/>
              </a:p>
            </p:txBody>
          </p:sp>
        </mc:Choice>
        <mc:Fallback xmlns="">
          <p:sp>
            <p:nvSpPr>
              <p:cNvPr id="25" name="Textfeld 24">
                <a:extLst>
                  <a:ext uri="{FF2B5EF4-FFF2-40B4-BE49-F238E27FC236}">
                    <a16:creationId xmlns:a16="http://schemas.microsoft.com/office/drawing/2014/main" id="{85D4DF3B-4A58-DA06-ACC6-0967B9692AA4}"/>
                  </a:ext>
                </a:extLst>
              </p:cNvPr>
              <p:cNvSpPr txBox="1">
                <a:spLocks noRot="1" noChangeAspect="1" noMove="1" noResize="1" noEditPoints="1" noAdjustHandles="1" noChangeArrowheads="1" noChangeShapeType="1" noTextEdit="1"/>
              </p:cNvSpPr>
              <p:nvPr/>
            </p:nvSpPr>
            <p:spPr>
              <a:xfrm>
                <a:off x="5091486" y="2148681"/>
                <a:ext cx="4771351" cy="848566"/>
              </a:xfrm>
              <a:prstGeom prst="rect">
                <a:avLst/>
              </a:prstGeom>
              <a:blipFill>
                <a:blip r:embed="rId9"/>
                <a:stretch>
                  <a:fillRect/>
                </a:stretch>
              </a:blipFill>
            </p:spPr>
            <p:txBody>
              <a:bodyPr/>
              <a:lstStyle/>
              <a:p>
                <a:r>
                  <a:rPr lang="de-DE">
                    <a:noFill/>
                  </a:rPr>
                  <a:t> </a:t>
                </a:r>
              </a:p>
            </p:txBody>
          </p:sp>
        </mc:Fallback>
      </mc:AlternateContent>
      <p:sp>
        <p:nvSpPr>
          <p:cNvPr id="27" name="Textfeld 26">
            <a:extLst>
              <a:ext uri="{FF2B5EF4-FFF2-40B4-BE49-F238E27FC236}">
                <a16:creationId xmlns:a16="http://schemas.microsoft.com/office/drawing/2014/main" id="{51BF822C-B2B3-46A5-0565-2458AC866218}"/>
              </a:ext>
            </a:extLst>
          </p:cNvPr>
          <p:cNvSpPr txBox="1"/>
          <p:nvPr/>
        </p:nvSpPr>
        <p:spPr>
          <a:xfrm>
            <a:off x="8207828" y="3246941"/>
            <a:ext cx="2300620" cy="300082"/>
          </a:xfrm>
          <a:prstGeom prst="rect">
            <a:avLst/>
          </a:prstGeom>
          <a:noFill/>
        </p:spPr>
        <p:txBody>
          <a:bodyPr wrap="square">
            <a:spAutoFit/>
          </a:bodyPr>
          <a:lstStyle/>
          <a:p>
            <a:r>
              <a:rPr lang="de-DE" sz="1350" dirty="0"/>
              <a:t> </a:t>
            </a:r>
            <a:r>
              <a:rPr lang="de-DE" sz="1350" dirty="0" err="1"/>
              <a:t>explained</a:t>
            </a:r>
            <a:r>
              <a:rPr lang="de-DE" sz="1350" dirty="0"/>
              <a:t> </a:t>
            </a:r>
            <a:r>
              <a:rPr lang="de-DE" sz="1350" dirty="0" err="1"/>
              <a:t>squared</a:t>
            </a:r>
            <a:r>
              <a:rPr lang="de-DE" sz="1350" dirty="0"/>
              <a:t> </a:t>
            </a:r>
            <a:r>
              <a:rPr lang="de-DE" sz="1350" dirty="0" err="1"/>
              <a:t>difference</a:t>
            </a:r>
            <a:endParaRPr lang="de-DE" sz="1350" dirty="0"/>
          </a:p>
        </p:txBody>
      </p:sp>
      <p:sp>
        <p:nvSpPr>
          <p:cNvPr id="29" name="Textfeld 28">
            <a:extLst>
              <a:ext uri="{FF2B5EF4-FFF2-40B4-BE49-F238E27FC236}">
                <a16:creationId xmlns:a16="http://schemas.microsoft.com/office/drawing/2014/main" id="{ECF993E5-1EDB-EC91-E227-D0F8F18397C9}"/>
              </a:ext>
            </a:extLst>
          </p:cNvPr>
          <p:cNvSpPr txBox="1"/>
          <p:nvPr/>
        </p:nvSpPr>
        <p:spPr>
          <a:xfrm>
            <a:off x="6582942" y="3591340"/>
            <a:ext cx="2546632" cy="300082"/>
          </a:xfrm>
          <a:prstGeom prst="rect">
            <a:avLst/>
          </a:prstGeom>
          <a:noFill/>
        </p:spPr>
        <p:txBody>
          <a:bodyPr wrap="square">
            <a:spAutoFit/>
          </a:bodyPr>
          <a:lstStyle/>
          <a:p>
            <a:r>
              <a:rPr lang="de-DE" sz="1350" dirty="0"/>
              <a:t>not </a:t>
            </a:r>
            <a:r>
              <a:rPr lang="de-DE" sz="1350" dirty="0" err="1"/>
              <a:t>explained</a:t>
            </a:r>
            <a:r>
              <a:rPr lang="de-DE" sz="1350" dirty="0"/>
              <a:t> </a:t>
            </a:r>
            <a:r>
              <a:rPr lang="de-DE" sz="1350" dirty="0" err="1"/>
              <a:t>squared</a:t>
            </a:r>
            <a:r>
              <a:rPr lang="de-DE" sz="1350" dirty="0"/>
              <a:t> </a:t>
            </a:r>
            <a:r>
              <a:rPr lang="de-DE" sz="1350" dirty="0" err="1"/>
              <a:t>difference</a:t>
            </a:r>
            <a:endParaRPr lang="de-DE" sz="1350" dirty="0"/>
          </a:p>
        </p:txBody>
      </p:sp>
      <p:sp>
        <p:nvSpPr>
          <p:cNvPr id="30" name="Textfeld 29">
            <a:extLst>
              <a:ext uri="{FF2B5EF4-FFF2-40B4-BE49-F238E27FC236}">
                <a16:creationId xmlns:a16="http://schemas.microsoft.com/office/drawing/2014/main" id="{647B2A57-262C-56E5-B4E6-9A007C6F89B5}"/>
              </a:ext>
            </a:extLst>
          </p:cNvPr>
          <p:cNvSpPr txBox="1"/>
          <p:nvPr/>
        </p:nvSpPr>
        <p:spPr>
          <a:xfrm>
            <a:off x="4982860" y="3314341"/>
            <a:ext cx="1849880" cy="300082"/>
          </a:xfrm>
          <a:prstGeom prst="rect">
            <a:avLst/>
          </a:prstGeom>
          <a:noFill/>
        </p:spPr>
        <p:txBody>
          <a:bodyPr wrap="square">
            <a:spAutoFit/>
          </a:bodyPr>
          <a:lstStyle/>
          <a:p>
            <a:r>
              <a:rPr lang="de-DE" sz="1350" dirty="0"/>
              <a:t>total </a:t>
            </a:r>
            <a:r>
              <a:rPr lang="de-DE" sz="1350" dirty="0" err="1"/>
              <a:t>squared</a:t>
            </a:r>
            <a:r>
              <a:rPr lang="de-DE" sz="1350" dirty="0"/>
              <a:t> </a:t>
            </a:r>
            <a:r>
              <a:rPr lang="de-DE" sz="1350" dirty="0" err="1"/>
              <a:t>difference</a:t>
            </a:r>
            <a:endParaRPr lang="de-DE" sz="1350" dirty="0"/>
          </a:p>
        </p:txBody>
      </p:sp>
      <p:cxnSp>
        <p:nvCxnSpPr>
          <p:cNvPr id="32" name="Gerade Verbindung mit Pfeil 31">
            <a:extLst>
              <a:ext uri="{FF2B5EF4-FFF2-40B4-BE49-F238E27FC236}">
                <a16:creationId xmlns:a16="http://schemas.microsoft.com/office/drawing/2014/main" id="{50889F2C-D103-F101-D15E-6A5FDBD345EF}"/>
              </a:ext>
            </a:extLst>
          </p:cNvPr>
          <p:cNvCxnSpPr>
            <a:cxnSpLocks/>
            <a:stCxn id="30" idx="0"/>
          </p:cNvCxnSpPr>
          <p:nvPr/>
        </p:nvCxnSpPr>
        <p:spPr>
          <a:xfrm flipV="1">
            <a:off x="5907800" y="2929753"/>
            <a:ext cx="241798" cy="384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Gerade Verbindung mit Pfeil 32">
            <a:extLst>
              <a:ext uri="{FF2B5EF4-FFF2-40B4-BE49-F238E27FC236}">
                <a16:creationId xmlns:a16="http://schemas.microsoft.com/office/drawing/2014/main" id="{5F8168EB-E408-5BC9-5271-9FE15376CA63}"/>
              </a:ext>
            </a:extLst>
          </p:cNvPr>
          <p:cNvCxnSpPr>
            <a:cxnSpLocks/>
          </p:cNvCxnSpPr>
          <p:nvPr/>
        </p:nvCxnSpPr>
        <p:spPr>
          <a:xfrm flipV="1">
            <a:off x="7582537" y="2928914"/>
            <a:ext cx="0" cy="560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Gerade Verbindung mit Pfeil 34">
            <a:extLst>
              <a:ext uri="{FF2B5EF4-FFF2-40B4-BE49-F238E27FC236}">
                <a16:creationId xmlns:a16="http://schemas.microsoft.com/office/drawing/2014/main" id="{91FC4725-3BA1-CC5B-4152-47E8C07F7E6C}"/>
              </a:ext>
            </a:extLst>
          </p:cNvPr>
          <p:cNvCxnSpPr>
            <a:cxnSpLocks/>
            <a:stCxn id="27" idx="0"/>
          </p:cNvCxnSpPr>
          <p:nvPr/>
        </p:nvCxnSpPr>
        <p:spPr>
          <a:xfrm flipH="1" flipV="1">
            <a:off x="8957626" y="2852677"/>
            <a:ext cx="400512" cy="3942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Textfeld 1">
            <a:extLst>
              <a:ext uri="{FF2B5EF4-FFF2-40B4-BE49-F238E27FC236}">
                <a16:creationId xmlns:a16="http://schemas.microsoft.com/office/drawing/2014/main" id="{0D15F2E6-2EB4-4451-E8BB-0EF981392393}"/>
              </a:ext>
            </a:extLst>
          </p:cNvPr>
          <p:cNvSpPr txBox="1"/>
          <p:nvPr/>
        </p:nvSpPr>
        <p:spPr>
          <a:xfrm>
            <a:off x="1667508" y="-27384"/>
            <a:ext cx="8856984" cy="648072"/>
          </a:xfrm>
          <a:prstGeom prst="rect">
            <a:avLst/>
          </a:prstGeom>
          <a:noFill/>
        </p:spPr>
        <p:txBody>
          <a:bodyPr wrap="square" rtlCol="0">
            <a:noAutofit/>
          </a:bodyPr>
          <a:lstStyle/>
          <a:p>
            <a:pPr algn="ctr"/>
            <a:r>
              <a:rPr lang="de-DE" sz="3200"/>
              <a:t>Coefficiant of determination </a:t>
            </a:r>
            <a:r>
              <a:rPr lang="de-DE" sz="3200" dirty="0"/>
              <a:t>R</a:t>
            </a:r>
            <a:r>
              <a:rPr lang="de-DE" sz="3200" baseline="30000" dirty="0"/>
              <a:t>2</a:t>
            </a:r>
          </a:p>
        </p:txBody>
      </p:sp>
      <p:sp>
        <p:nvSpPr>
          <p:cNvPr id="3" name="Rechteck 2">
            <a:extLst>
              <a:ext uri="{FF2B5EF4-FFF2-40B4-BE49-F238E27FC236}">
                <a16:creationId xmlns:a16="http://schemas.microsoft.com/office/drawing/2014/main" id="{35824C75-A743-9C15-888B-B603A9D4864B}"/>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pic>
        <p:nvPicPr>
          <p:cNvPr id="31" name="Grafik 30">
            <a:extLst>
              <a:ext uri="{FF2B5EF4-FFF2-40B4-BE49-F238E27FC236}">
                <a16:creationId xmlns:a16="http://schemas.microsoft.com/office/drawing/2014/main" id="{97A882F9-E3A9-17BB-DE50-56EC9DCB649A}"/>
              </a:ext>
            </a:extLst>
          </p:cNvPr>
          <p:cNvPicPr>
            <a:picLocks noChangeAspect="1"/>
          </p:cNvPicPr>
          <p:nvPr/>
        </p:nvPicPr>
        <p:blipFill>
          <a:blip r:embed="rId10"/>
          <a:stretch>
            <a:fillRect/>
          </a:stretch>
        </p:blipFill>
        <p:spPr>
          <a:xfrm>
            <a:off x="3743826" y="5399915"/>
            <a:ext cx="2076557" cy="781090"/>
          </a:xfrm>
          <a:prstGeom prst="rect">
            <a:avLst/>
          </a:prstGeom>
        </p:spPr>
      </p:pic>
    </p:spTree>
    <p:extLst>
      <p:ext uri="{BB962C8B-B14F-4D97-AF65-F5344CB8AC3E}">
        <p14:creationId xmlns:p14="http://schemas.microsoft.com/office/powerpoint/2010/main" val="4088855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631504" y="5157192"/>
            <a:ext cx="8856984" cy="648072"/>
          </a:xfrm>
          <a:prstGeom prst="rect">
            <a:avLst/>
          </a:prstGeom>
          <a:noFill/>
        </p:spPr>
        <p:txBody>
          <a:bodyPr wrap="square" rtlCol="0">
            <a:noAutofit/>
          </a:bodyPr>
          <a:lstStyle/>
          <a:p>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23</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Coefficiant of determination </a:t>
            </a:r>
            <a:r>
              <a:rPr lang="de-DE" sz="3200" dirty="0"/>
              <a:t>R</a:t>
            </a:r>
            <a:r>
              <a:rPr lang="de-DE" sz="3200" baseline="30000" dirty="0"/>
              <a:t>2</a:t>
            </a:r>
          </a:p>
        </p:txBody>
      </p:sp>
      <mc:AlternateContent xmlns:mc="http://schemas.openxmlformats.org/markup-compatibility/2006" xmlns:a14="http://schemas.microsoft.com/office/drawing/2010/main">
        <mc:Choice Requires="a14">
          <p:graphicFrame>
            <p:nvGraphicFramePr>
              <p:cNvPr id="5" name="Tabelle 4"/>
              <p:cNvGraphicFramePr>
                <a:graphicFrameLocks noGrp="1"/>
              </p:cNvGraphicFramePr>
              <p:nvPr/>
            </p:nvGraphicFramePr>
            <p:xfrm>
              <a:off x="3048000" y="1397000"/>
              <a:ext cx="6096000" cy="2966720"/>
            </p:xfrm>
            <a:graphic>
              <a:graphicData uri="http://schemas.openxmlformats.org/drawingml/2006/table">
                <a:tbl>
                  <a:tblPr firstRow="1" bandRow="1">
                    <a:tableStyleId>{5940675A-B579-460E-94D1-54222C63F5DA}</a:tableStyleId>
                  </a:tblPr>
                  <a:tblGrid>
                    <a:gridCol w="1016000">
                      <a:extLst>
                        <a:ext uri="{9D8B030D-6E8A-4147-A177-3AD203B41FA5}">
                          <a16:colId xmlns:a16="http://schemas.microsoft.com/office/drawing/2014/main" val="20000"/>
                        </a:ext>
                      </a:extLst>
                    </a:gridCol>
                    <a:gridCol w="1016000">
                      <a:extLst>
                        <a:ext uri="{9D8B030D-6E8A-4147-A177-3AD203B41FA5}">
                          <a16:colId xmlns:a16="http://schemas.microsoft.com/office/drawing/2014/main" val="20001"/>
                        </a:ext>
                      </a:extLst>
                    </a:gridCol>
                    <a:gridCol w="1016000">
                      <a:extLst>
                        <a:ext uri="{9D8B030D-6E8A-4147-A177-3AD203B41FA5}">
                          <a16:colId xmlns:a16="http://schemas.microsoft.com/office/drawing/2014/main" val="20002"/>
                        </a:ext>
                      </a:extLst>
                    </a:gridCol>
                    <a:gridCol w="1016000">
                      <a:extLst>
                        <a:ext uri="{9D8B030D-6E8A-4147-A177-3AD203B41FA5}">
                          <a16:colId xmlns:a16="http://schemas.microsoft.com/office/drawing/2014/main" val="20003"/>
                        </a:ext>
                      </a:extLst>
                    </a:gridCol>
                    <a:gridCol w="1016000">
                      <a:extLst>
                        <a:ext uri="{9D8B030D-6E8A-4147-A177-3AD203B41FA5}">
                          <a16:colId xmlns:a16="http://schemas.microsoft.com/office/drawing/2014/main" val="20004"/>
                        </a:ext>
                      </a:extLst>
                    </a:gridCol>
                    <a:gridCol w="1016000">
                      <a:extLst>
                        <a:ext uri="{9D8B030D-6E8A-4147-A177-3AD203B41FA5}">
                          <a16:colId xmlns:a16="http://schemas.microsoft.com/office/drawing/2014/main" val="20005"/>
                        </a:ext>
                      </a:extLst>
                    </a:gridCol>
                  </a:tblGrid>
                  <a:tr h="370840">
                    <a:tc>
                      <a:txBody>
                        <a:bodyPr/>
                        <a:lstStyle/>
                        <a:p>
                          <a:pPr algn="ctr"/>
                          <a:r>
                            <a:rPr lang="de-DE" sz="1800" dirty="0"/>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1800" dirty="0"/>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1800" dirty="0"/>
                            <a: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acc>
                                  <m:accPr>
                                    <m:chr m:val="̂"/>
                                    <m:ctrlPr>
                                      <a:rPr lang="de-DE" sz="1800" i="1" smtClean="0">
                                        <a:latin typeface="Cambria Math" panose="02040503050406030204" pitchFamily="18" charset="0"/>
                                      </a:rPr>
                                    </m:ctrlPr>
                                  </m:accPr>
                                  <m:e>
                                    <m:r>
                                      <a:rPr lang="de-DE" sz="1800" b="0" i="1" smtClean="0">
                                        <a:latin typeface="Cambria Math"/>
                                      </a:rPr>
                                      <m:t>𝑦</m:t>
                                    </m:r>
                                  </m:e>
                                </m:acc>
                              </m:oMath>
                            </m:oMathPara>
                          </a14:m>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1800" dirty="0"/>
                            <a:t>(</a:t>
                          </a:r>
                          <a14:m>
                            <m:oMath xmlns:m="http://schemas.openxmlformats.org/officeDocument/2006/math">
                              <m:acc>
                                <m:accPr>
                                  <m:chr m:val="̂"/>
                                  <m:ctrlPr>
                                    <a:rPr lang="de-DE" sz="1800" i="1" smtClean="0">
                                      <a:latin typeface="Cambria Math" panose="02040503050406030204" pitchFamily="18" charset="0"/>
                                    </a:rPr>
                                  </m:ctrlPr>
                                </m:accPr>
                                <m:e>
                                  <m:r>
                                    <a:rPr lang="de-DE" sz="1800" b="0" i="1" smtClean="0">
                                      <a:latin typeface="Cambria Math"/>
                                    </a:rPr>
                                    <m:t>𝑦</m:t>
                                  </m:r>
                                </m:e>
                              </m:acc>
                            </m:oMath>
                          </a14:m>
                          <a:r>
                            <a:rPr lang="de-DE" sz="1800" dirty="0"/>
                            <a:t>-</a:t>
                          </a:r>
                          <a14:m>
                            <m:oMath xmlns:m="http://schemas.openxmlformats.org/officeDocument/2006/math">
                              <m:acc>
                                <m:accPr>
                                  <m:chr m:val="̅"/>
                                  <m:ctrlPr>
                                    <a:rPr lang="de-DE" sz="1800" i="1" smtClean="0">
                                      <a:latin typeface="Cambria Math" panose="02040503050406030204" pitchFamily="18" charset="0"/>
                                    </a:rPr>
                                  </m:ctrlPr>
                                </m:accPr>
                                <m:e>
                                  <m:r>
                                    <a:rPr lang="de-DE" sz="1800" b="0" i="1" smtClean="0">
                                      <a:latin typeface="Cambria Math"/>
                                    </a:rPr>
                                    <m:t>𝑦</m:t>
                                  </m:r>
                                </m:e>
                              </m:acc>
                              <m:r>
                                <a:rPr lang="de-DE" sz="1800" b="0" i="1" smtClean="0">
                                  <a:latin typeface="Cambria Math"/>
                                </a:rPr>
                                <m:t>)</m:t>
                              </m:r>
                              <m:r>
                                <a:rPr lang="de-DE" sz="1800" b="0" i="1" baseline="30000" smtClean="0">
                                  <a:latin typeface="Cambria Math"/>
                                </a:rPr>
                                <m:t>2</m:t>
                              </m:r>
                            </m:oMath>
                          </a14:m>
                          <a:endParaRPr lang="de-DE" sz="1800" baseline="30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1800" dirty="0"/>
                            <a:t>(y-</a:t>
                          </a:r>
                          <a14:m>
                            <m:oMath xmlns:m="http://schemas.openxmlformats.org/officeDocument/2006/math">
                              <m:acc>
                                <m:accPr>
                                  <m:chr m:val="̅"/>
                                  <m:ctrlPr>
                                    <a:rPr lang="de-DE" sz="1800" i="1" smtClean="0">
                                      <a:latin typeface="Cambria Math" panose="02040503050406030204" pitchFamily="18" charset="0"/>
                                    </a:rPr>
                                  </m:ctrlPr>
                                </m:accPr>
                                <m:e>
                                  <m:r>
                                    <a:rPr lang="de-DE" sz="1800" b="0" i="1" smtClean="0">
                                      <a:latin typeface="Cambria Math"/>
                                    </a:rPr>
                                    <m:t>𝑦</m:t>
                                  </m:r>
                                </m:e>
                              </m:acc>
                              <m:r>
                                <a:rPr lang="de-DE" sz="1800" b="0" i="1" smtClean="0">
                                  <a:latin typeface="Cambria Math"/>
                                </a:rPr>
                                <m:t>)</m:t>
                              </m:r>
                              <m:r>
                                <a:rPr lang="de-DE" sz="1800" b="0" i="1" baseline="30000" smtClean="0">
                                  <a:latin typeface="Cambria Math"/>
                                </a:rPr>
                                <m:t>2</m:t>
                              </m:r>
                            </m:oMath>
                          </a14:m>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fontAlgn="b"/>
                          <a:r>
                            <a:rPr lang="de-DE" sz="1800" b="0" i="0" u="none" strike="noStrike" dirty="0">
                              <a:solidFill>
                                <a:srgbClr val="000000"/>
                              </a:solidFill>
                              <a:effectLst/>
                              <a:latin typeface="Calibri"/>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fontAlgn="b"/>
                          <a:r>
                            <a:rPr lang="de-DE" sz="1800" b="0" i="0" u="none" strike="noStrike">
                              <a:solidFill>
                                <a:srgbClr val="000000"/>
                              </a:solidFill>
                              <a:effectLst/>
                              <a:latin typeface="Calibri"/>
                            </a:rPr>
                            <a:t>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33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fontAlgn="b"/>
                          <a:r>
                            <a:rPr lang="de-DE" sz="1800" b="0" i="0" u="none" strike="noStrike">
                              <a:solidFill>
                                <a:srgbClr val="000000"/>
                              </a:solidFill>
                              <a:effectLst/>
                              <a:latin typeface="Calibri"/>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fontAlgn="b"/>
                          <a:r>
                            <a:rPr lang="de-DE" sz="1800" b="0" i="0" u="none" strike="noStrike">
                              <a:solidFill>
                                <a:srgbClr val="000000"/>
                              </a:solidFill>
                              <a:effectLst/>
                              <a:latin typeface="Calibri"/>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fontAlgn="b"/>
                          <a:r>
                            <a:rPr lang="de-DE" sz="1800" b="0" i="0" u="none" strike="noStrike">
                              <a:solidFill>
                                <a:srgbClr val="000000"/>
                              </a:solidFill>
                              <a:effectLst/>
                              <a:latin typeface="Calibri"/>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fontAlgn="b"/>
                          <a:r>
                            <a:rPr lang="de-DE" sz="1800" b="0" i="0" u="none" strike="noStrike" dirty="0">
                              <a:solidFill>
                                <a:srgbClr val="000000"/>
                              </a:solidFill>
                              <a:effectLst/>
                              <a:latin typeface="Calibri"/>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fontAlgn="b"/>
                          <a:r>
                            <a:rPr lang="de-DE" sz="1800" b="0" i="0" u="none" strike="noStrike" dirty="0">
                              <a:solidFill>
                                <a:srgbClr val="000000"/>
                              </a:solidFill>
                              <a:effectLst/>
                              <a:latin typeface="Calibri"/>
                            </a:rPr>
                            <a:t>Gesamt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de-DE"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de-DE"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mc:Choice>
        <mc:Fallback xmlns="">
          <p:graphicFrame>
            <p:nvGraphicFramePr>
              <p:cNvPr id="5" name="Tabelle 4"/>
              <p:cNvGraphicFramePr>
                <a:graphicFrameLocks noGrp="1"/>
              </p:cNvGraphicFramePr>
              <p:nvPr/>
            </p:nvGraphicFramePr>
            <p:xfrm>
              <a:off x="3048000" y="1397000"/>
              <a:ext cx="6096000" cy="2966720"/>
            </p:xfrm>
            <a:graphic>
              <a:graphicData uri="http://schemas.openxmlformats.org/drawingml/2006/table">
                <a:tbl>
                  <a:tblPr firstRow="1" bandRow="1">
                    <a:tableStyleId>{5940675A-B579-460E-94D1-54222C63F5DA}</a:tableStyleId>
                  </a:tblPr>
                  <a:tblGrid>
                    <a:gridCol w="1016000">
                      <a:extLst>
                        <a:ext uri="{9D8B030D-6E8A-4147-A177-3AD203B41FA5}">
                          <a16:colId xmlns:a16="http://schemas.microsoft.com/office/drawing/2014/main" val="20000"/>
                        </a:ext>
                      </a:extLst>
                    </a:gridCol>
                    <a:gridCol w="1016000">
                      <a:extLst>
                        <a:ext uri="{9D8B030D-6E8A-4147-A177-3AD203B41FA5}">
                          <a16:colId xmlns:a16="http://schemas.microsoft.com/office/drawing/2014/main" val="20001"/>
                        </a:ext>
                      </a:extLst>
                    </a:gridCol>
                    <a:gridCol w="1016000">
                      <a:extLst>
                        <a:ext uri="{9D8B030D-6E8A-4147-A177-3AD203B41FA5}">
                          <a16:colId xmlns:a16="http://schemas.microsoft.com/office/drawing/2014/main" val="20002"/>
                        </a:ext>
                      </a:extLst>
                    </a:gridCol>
                    <a:gridCol w="1016000">
                      <a:extLst>
                        <a:ext uri="{9D8B030D-6E8A-4147-A177-3AD203B41FA5}">
                          <a16:colId xmlns:a16="http://schemas.microsoft.com/office/drawing/2014/main" val="20003"/>
                        </a:ext>
                      </a:extLst>
                    </a:gridCol>
                    <a:gridCol w="1016000">
                      <a:extLst>
                        <a:ext uri="{9D8B030D-6E8A-4147-A177-3AD203B41FA5}">
                          <a16:colId xmlns:a16="http://schemas.microsoft.com/office/drawing/2014/main" val="20004"/>
                        </a:ext>
                      </a:extLst>
                    </a:gridCol>
                    <a:gridCol w="1016000">
                      <a:extLst>
                        <a:ext uri="{9D8B030D-6E8A-4147-A177-3AD203B41FA5}">
                          <a16:colId xmlns:a16="http://schemas.microsoft.com/office/drawing/2014/main" val="20005"/>
                        </a:ext>
                      </a:extLst>
                    </a:gridCol>
                  </a:tblGrid>
                  <a:tr h="370840">
                    <a:tc>
                      <a:txBody>
                        <a:bodyPr/>
                        <a:lstStyle/>
                        <a:p>
                          <a:pPr algn="ctr"/>
                          <a:r>
                            <a:rPr lang="de-DE" sz="1800" dirty="0"/>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1800" dirty="0"/>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1800" dirty="0"/>
                            <a: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300599" t="-8197" r="-201198" b="-736066"/>
                          </a:stretch>
                        </a:blipFill>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03012" t="-8197" r="-102410" b="-736066"/>
                          </a:stretch>
                        </a:blipFill>
                      </a:tcPr>
                    </a:tc>
                    <a:tc>
                      <a:txBody>
                        <a:bodyPr/>
                        <a:lstStyle/>
                        <a:p>
                          <a:endParaRPr lang="de-D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500000" t="-8197" r="-1796" b="-736066"/>
                          </a:stretch>
                        </a:blipFill>
                      </a:tcPr>
                    </a:tc>
                    <a:extLst>
                      <a:ext uri="{0D108BD9-81ED-4DB2-BD59-A6C34878D82A}">
                        <a16:rowId xmlns:a16="http://schemas.microsoft.com/office/drawing/2014/main" val="10000"/>
                      </a:ext>
                    </a:extLst>
                  </a:tr>
                  <a:tr h="370840">
                    <a:tc>
                      <a:txBody>
                        <a:bodyPr/>
                        <a:lstStyle/>
                        <a:p>
                          <a:pPr algn="ctr" fontAlgn="b"/>
                          <a:r>
                            <a:rPr lang="de-DE" sz="1800" b="0" i="0" u="none" strike="noStrike" dirty="0">
                              <a:solidFill>
                                <a:srgbClr val="000000"/>
                              </a:solidFill>
                              <a:effectLst/>
                              <a:latin typeface="Calibri"/>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fontAlgn="b"/>
                          <a:r>
                            <a:rPr lang="de-DE" sz="1800" b="0" i="0" u="none" strike="noStrike">
                              <a:solidFill>
                                <a:srgbClr val="000000"/>
                              </a:solidFill>
                              <a:effectLst/>
                              <a:latin typeface="Calibri"/>
                            </a:rPr>
                            <a:t>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33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fontAlgn="b"/>
                          <a:r>
                            <a:rPr lang="de-DE" sz="1800" b="0" i="0" u="none" strike="noStrike">
                              <a:solidFill>
                                <a:srgbClr val="000000"/>
                              </a:solidFill>
                              <a:effectLst/>
                              <a:latin typeface="Calibri"/>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fontAlgn="b"/>
                          <a:r>
                            <a:rPr lang="de-DE" sz="1800" b="0" i="0" u="none" strike="noStrike">
                              <a:solidFill>
                                <a:srgbClr val="000000"/>
                              </a:solidFill>
                              <a:effectLst/>
                              <a:latin typeface="Calibri"/>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fontAlgn="b"/>
                          <a:r>
                            <a:rPr lang="de-DE" sz="1800" b="0" i="0" u="none" strike="noStrike">
                              <a:solidFill>
                                <a:srgbClr val="000000"/>
                              </a:solidFill>
                              <a:effectLst/>
                              <a:latin typeface="Calibri"/>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fontAlgn="b"/>
                          <a:r>
                            <a:rPr lang="de-DE" sz="1800" b="0" i="0" u="none" strike="noStrike" dirty="0">
                              <a:solidFill>
                                <a:srgbClr val="000000"/>
                              </a:solidFill>
                              <a:effectLst/>
                              <a:latin typeface="Calibri"/>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a:solidFill>
                                <a:srgbClr val="000000"/>
                              </a:solidFill>
                              <a:effectLst/>
                              <a:latin typeface="Calibri"/>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fontAlgn="b"/>
                          <a:r>
                            <a:rPr lang="de-DE" sz="1800" b="0" i="0" u="none" strike="noStrike" dirty="0">
                              <a:solidFill>
                                <a:srgbClr val="000000"/>
                              </a:solidFill>
                              <a:effectLst/>
                              <a:latin typeface="Calibri"/>
                            </a:rPr>
                            <a:t>Gesamt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de-DE"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de-DE"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mc:Fallback>
      </mc:AlternateContent>
      <p:sp>
        <p:nvSpPr>
          <p:cNvPr id="6" name="Textfeld 5"/>
          <p:cNvSpPr txBox="1"/>
          <p:nvPr/>
        </p:nvSpPr>
        <p:spPr>
          <a:xfrm>
            <a:off x="2279576" y="6021288"/>
            <a:ext cx="7560840" cy="523220"/>
          </a:xfrm>
          <a:prstGeom prst="rect">
            <a:avLst/>
          </a:prstGeom>
          <a:noFill/>
        </p:spPr>
        <p:txBody>
          <a:bodyPr wrap="square" rtlCol="0">
            <a:spAutoFit/>
          </a:bodyPr>
          <a:lstStyle/>
          <a:p>
            <a:r>
              <a:rPr lang="de-DE" sz="2800" dirty="0"/>
              <a:t>R</a:t>
            </a:r>
            <a:r>
              <a:rPr lang="de-DE" sz="2800" baseline="30000" dirty="0"/>
              <a:t>2</a:t>
            </a:r>
            <a:r>
              <a:rPr lang="de-DE" sz="2800" dirty="0"/>
              <a:t>=				R=	</a:t>
            </a:r>
          </a:p>
        </p:txBody>
      </p:sp>
      <p:sp>
        <p:nvSpPr>
          <p:cNvPr id="7" name="Rechteck 6">
            <a:extLst>
              <a:ext uri="{FF2B5EF4-FFF2-40B4-BE49-F238E27FC236}">
                <a16:creationId xmlns:a16="http://schemas.microsoft.com/office/drawing/2014/main" id="{4F22F79C-18D5-46B9-F7D1-F3192593E1D8}"/>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5986315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feld 1"/>
              <p:cNvSpPr txBox="1"/>
              <p:nvPr/>
            </p:nvSpPr>
            <p:spPr>
              <a:xfrm>
                <a:off x="371664" y="753124"/>
                <a:ext cx="8856984" cy="5976664"/>
              </a:xfrm>
              <a:prstGeom prst="rect">
                <a:avLst/>
              </a:prstGeom>
              <a:noFill/>
            </p:spPr>
            <p:txBody>
              <a:bodyPr wrap="square" rtlCol="0">
                <a:noAutofit/>
              </a:bodyPr>
              <a:lstStyle/>
              <a:p>
                <a:pPr marL="342900" indent="-342900">
                  <a:buFont typeface="Arial" panose="020B0604020202020204" pitchFamily="34" charset="0"/>
                  <a:buChar char="•"/>
                </a:pPr>
                <a:r>
                  <a:rPr lang="de-DE" sz="2400" dirty="0"/>
                  <a:t>R</a:t>
                </a:r>
                <a:r>
                  <a:rPr lang="de-DE" sz="2400" baseline="30000" dirty="0"/>
                  <a:t>2</a:t>
                </a:r>
                <a:r>
                  <a:rPr lang="de-DE" sz="2400" dirty="0"/>
                  <a:t>  </a:t>
                </a:r>
                <a:r>
                  <a:rPr lang="de-DE" sz="2400" dirty="0" err="1"/>
                  <a:t>measures</a:t>
                </a:r>
                <a:r>
                  <a:rPr lang="de-DE" sz="2400" dirty="0"/>
                  <a:t> </a:t>
                </a:r>
                <a:r>
                  <a:rPr lang="de-DE" sz="2400" dirty="0" err="1"/>
                  <a:t>the</a:t>
                </a:r>
                <a:r>
                  <a:rPr lang="de-DE" sz="2400" dirty="0"/>
                  <a:t> </a:t>
                </a:r>
                <a:r>
                  <a:rPr lang="de-DE" sz="2400" dirty="0" err="1"/>
                  <a:t>strengh</a:t>
                </a:r>
                <a:r>
                  <a:rPr lang="de-DE" sz="2400" dirty="0"/>
                  <a:t> </a:t>
                </a:r>
                <a:r>
                  <a:rPr lang="de-DE" sz="2400" dirty="0" err="1"/>
                  <a:t>of</a:t>
                </a:r>
                <a:r>
                  <a:rPr lang="de-DE" sz="2400" dirty="0"/>
                  <a:t> </a:t>
                </a:r>
                <a:r>
                  <a:rPr lang="de-DE" sz="2400" dirty="0" err="1"/>
                  <a:t>the</a:t>
                </a:r>
                <a:r>
                  <a:rPr lang="de-DE" sz="2400" dirty="0"/>
                  <a:t> </a:t>
                </a:r>
                <a:r>
                  <a:rPr lang="de-DE" sz="2400" dirty="0" err="1"/>
                  <a:t>dependence</a:t>
                </a:r>
                <a:r>
                  <a:rPr lang="de-DE" sz="2400" dirty="0"/>
                  <a:t> </a:t>
                </a:r>
                <a:r>
                  <a:rPr lang="de-DE" sz="2400" dirty="0" err="1"/>
                  <a:t>between</a:t>
                </a:r>
                <a:r>
                  <a:rPr lang="de-DE" sz="2400" dirty="0"/>
                  <a:t> </a:t>
                </a:r>
                <a:r>
                  <a:rPr lang="de-DE" sz="2400" dirty="0" err="1"/>
                  <a:t>two</a:t>
                </a:r>
                <a:r>
                  <a:rPr lang="de-DE" sz="2400" dirty="0"/>
                  <a:t> variables X and Y.</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R</a:t>
                </a:r>
                <a:r>
                  <a:rPr lang="de-DE" sz="2400" baseline="30000" dirty="0"/>
                  <a:t>2</a:t>
                </a:r>
                <a:r>
                  <a:rPr lang="de-DE" sz="2400" dirty="0"/>
                  <a:t> </a:t>
                </a:r>
                <a:r>
                  <a:rPr lang="de-DE" sz="2400" dirty="0" err="1"/>
                  <a:t>can</a:t>
                </a:r>
                <a:r>
                  <a:rPr lang="de-DE" sz="2400" dirty="0"/>
                  <a:t> </a:t>
                </a:r>
                <a:r>
                  <a:rPr lang="de-DE" sz="2400" dirty="0" err="1"/>
                  <a:t>be</a:t>
                </a:r>
                <a:r>
                  <a:rPr lang="de-DE" sz="2400" dirty="0"/>
                  <a:t> </a:t>
                </a:r>
                <a:r>
                  <a:rPr lang="de-DE" sz="2400" dirty="0" err="1"/>
                  <a:t>interpreted</a:t>
                </a:r>
                <a:r>
                  <a:rPr lang="de-DE" sz="2400" dirty="0"/>
                  <a:t> </a:t>
                </a:r>
                <a:r>
                  <a:rPr lang="de-DE" sz="2400" dirty="0" err="1"/>
                  <a:t>as</a:t>
                </a:r>
                <a:r>
                  <a:rPr lang="de-DE" sz="2400" dirty="0"/>
                  <a:t> </a:t>
                </a:r>
                <a:r>
                  <a:rPr lang="de-DE" sz="2400" dirty="0" err="1"/>
                  <a:t>the</a:t>
                </a:r>
                <a:r>
                  <a:rPr lang="de-DE" sz="2400" dirty="0"/>
                  <a:t> </a:t>
                </a:r>
                <a:r>
                  <a:rPr lang="de-DE" sz="2400" dirty="0" err="1"/>
                  <a:t>proportion</a:t>
                </a:r>
                <a:r>
                  <a:rPr lang="de-DE" sz="2400" dirty="0"/>
                  <a:t> </a:t>
                </a:r>
                <a:r>
                  <a:rPr lang="de-DE" sz="2400" dirty="0" err="1"/>
                  <a:t>expained</a:t>
                </a:r>
                <a:r>
                  <a:rPr lang="de-DE" sz="2400" dirty="0"/>
                  <a:t> </a:t>
                </a:r>
                <a:r>
                  <a:rPr lang="de-DE" sz="2400" dirty="0" err="1"/>
                  <a:t>by</a:t>
                </a:r>
                <a:r>
                  <a:rPr lang="de-DE" sz="2400" dirty="0"/>
                  <a:t> </a:t>
                </a:r>
                <a:r>
                  <a:rPr lang="de-DE" sz="2400" dirty="0" err="1"/>
                  <a:t>the</a:t>
                </a:r>
                <a:r>
                  <a:rPr lang="de-DE" sz="2400" dirty="0"/>
                  <a:t> linear </a:t>
                </a:r>
                <a:r>
                  <a:rPr lang="de-DE" sz="2400" dirty="0" err="1"/>
                  <a:t>regression</a:t>
                </a:r>
                <a:r>
                  <a:rPr lang="de-DE" sz="2400" dirty="0"/>
                  <a:t>.</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 R</a:t>
                </a:r>
                <a:r>
                  <a:rPr lang="de-DE" sz="2400" baseline="30000" dirty="0"/>
                  <a:t>2</a:t>
                </a:r>
                <a:r>
                  <a:rPr lang="de-DE" sz="2400" dirty="0"/>
                  <a:t> = 0, </a:t>
                </a:r>
                <a:r>
                  <a:rPr lang="de-DE" sz="2400" dirty="0" err="1"/>
                  <a:t>the</a:t>
                </a:r>
                <a:r>
                  <a:rPr lang="de-DE" sz="2400" dirty="0"/>
                  <a:t> linear </a:t>
                </a:r>
                <a:r>
                  <a:rPr lang="de-DE" sz="2400" dirty="0" err="1"/>
                  <a:t>regression</a:t>
                </a:r>
                <a:r>
                  <a:rPr lang="de-DE" sz="2400" dirty="0"/>
                  <a:t> </a:t>
                </a:r>
                <a:r>
                  <a:rPr lang="de-DE" sz="2400" dirty="0" err="1"/>
                  <a:t>model</a:t>
                </a:r>
                <a:r>
                  <a:rPr lang="de-DE" sz="2400" dirty="0"/>
                  <a:t> </a:t>
                </a:r>
                <a:r>
                  <a:rPr lang="de-DE" sz="2400" dirty="0" err="1"/>
                  <a:t>is</a:t>
                </a:r>
                <a:r>
                  <a:rPr lang="de-DE" sz="2400" dirty="0"/>
                  <a:t> </a:t>
                </a:r>
                <a:r>
                  <a:rPr lang="de-DE" sz="2400" dirty="0" err="1"/>
                  <a:t>given</a:t>
                </a:r>
                <a:r>
                  <a:rPr lang="de-DE" sz="2400" dirty="0"/>
                  <a:t> just </a:t>
                </a:r>
                <a:r>
                  <a:rPr lang="de-DE" sz="2400" dirty="0" err="1"/>
                  <a:t>by</a:t>
                </a:r>
                <a:r>
                  <a:rPr lang="de-DE" sz="2400" dirty="0"/>
                  <a:t> </a:t>
                </a:r>
                <a:r>
                  <a:rPr lang="de-DE" sz="2400" dirty="0" err="1"/>
                  <a:t>the</a:t>
                </a:r>
                <a:r>
                  <a:rPr lang="de-DE" sz="2400" dirty="0"/>
                  <a:t> </a:t>
                </a:r>
                <a:r>
                  <a:rPr lang="de-DE" sz="2400" dirty="0" err="1"/>
                  <a:t>constant</a:t>
                </a:r>
                <a:r>
                  <a:rPr lang="de-DE" sz="2400" dirty="0"/>
                  <a:t> a und b=0</a:t>
                </a:r>
              </a:p>
              <a:p>
                <a:pPr lvl="1"/>
                <a:r>
                  <a:rPr lang="de-DE" sz="2400" dirty="0"/>
                  <a:t>→	The </a:t>
                </a:r>
                <a:r>
                  <a:rPr lang="de-DE" sz="2400" dirty="0" err="1"/>
                  <a:t>change</a:t>
                </a:r>
                <a:r>
                  <a:rPr lang="de-DE" sz="2400" dirty="0"/>
                  <a:t> </a:t>
                </a:r>
                <a:r>
                  <a:rPr lang="de-DE" sz="2400" dirty="0" err="1"/>
                  <a:t>of</a:t>
                </a:r>
                <a:r>
                  <a:rPr lang="de-DE" sz="2400" dirty="0"/>
                  <a:t> </a:t>
                </a:r>
                <a:r>
                  <a:rPr lang="de-DE" sz="2400" dirty="0" err="1"/>
                  <a:t>the</a:t>
                </a:r>
                <a:r>
                  <a:rPr lang="de-DE" sz="2400" dirty="0"/>
                  <a:t> </a:t>
                </a:r>
                <a:r>
                  <a:rPr lang="de-DE" sz="2400" dirty="0" err="1"/>
                  <a:t>independent</a:t>
                </a:r>
                <a:r>
                  <a:rPr lang="de-DE" sz="2400" dirty="0"/>
                  <a:t> variable X </a:t>
                </a:r>
                <a:r>
                  <a:rPr lang="de-DE" sz="2400" dirty="0" err="1"/>
                  <a:t>has</a:t>
                </a:r>
                <a:r>
                  <a:rPr lang="de-DE" sz="2400" dirty="0"/>
                  <a:t> </a:t>
                </a:r>
                <a:r>
                  <a:rPr lang="de-DE" sz="2400" dirty="0" err="1"/>
                  <a:t>no</a:t>
                </a:r>
                <a:r>
                  <a:rPr lang="de-DE" sz="2400" dirty="0"/>
                  <a:t> </a:t>
                </a:r>
                <a:r>
                  <a:rPr lang="de-DE" sz="2400" dirty="0" err="1"/>
                  <a:t>influence</a:t>
                </a:r>
                <a:r>
                  <a:rPr lang="de-DE" sz="2400" dirty="0"/>
                  <a:t> on </a:t>
                </a:r>
                <a:r>
                  <a:rPr lang="de-DE" sz="2400" dirty="0" err="1"/>
                  <a:t>the</a:t>
                </a:r>
                <a:r>
                  <a:rPr lang="de-DE" sz="2400" dirty="0"/>
                  <a:t> </a:t>
                </a:r>
                <a:r>
                  <a:rPr lang="de-DE" sz="2400" dirty="0" err="1"/>
                  <a:t>dependent</a:t>
                </a:r>
                <a:r>
                  <a:rPr lang="de-DE" sz="2400" dirty="0"/>
                  <a:t> variable Y</a:t>
                </a:r>
              </a:p>
              <a:p>
                <a:pPr lvl="1"/>
                <a:endParaRPr lang="de-DE" sz="2400" dirty="0"/>
              </a:p>
              <a:p>
                <a:pPr marL="342900" indent="-342900">
                  <a:buFont typeface="Arial" panose="020B0604020202020204" pitchFamily="34" charset="0"/>
                  <a:buChar char="•"/>
                </a:pPr>
                <a:r>
                  <a:rPr lang="de-DE" sz="2400" dirty="0"/>
                  <a:t>R</a:t>
                </a:r>
                <a:r>
                  <a:rPr lang="de-DE" sz="2400" baseline="30000" dirty="0"/>
                  <a:t>2</a:t>
                </a:r>
                <a:r>
                  <a:rPr lang="de-DE" sz="2400" dirty="0"/>
                  <a:t> = 1, </a:t>
                </a:r>
                <a:r>
                  <a:rPr lang="de-DE" sz="2400" dirty="0" err="1"/>
                  <a:t>then</a:t>
                </a:r>
                <a:r>
                  <a:rPr lang="de-DE" sz="2400" dirty="0"/>
                  <a:t> </a:t>
                </a:r>
                <a:r>
                  <a:rPr lang="de-DE" sz="2400" dirty="0" err="1"/>
                  <a:t>the</a:t>
                </a:r>
                <a:r>
                  <a:rPr lang="de-DE" sz="2400" dirty="0"/>
                  <a:t> </a:t>
                </a:r>
                <a:r>
                  <a:rPr lang="de-DE" sz="2400" dirty="0" err="1"/>
                  <a:t>regression</a:t>
                </a:r>
                <a:r>
                  <a:rPr lang="de-DE" sz="2400" dirty="0"/>
                  <a:t> </a:t>
                </a:r>
                <a:r>
                  <a:rPr lang="de-DE" sz="2400" dirty="0" err="1"/>
                  <a:t>line</a:t>
                </a:r>
                <a:r>
                  <a:rPr lang="de-DE" sz="2400" dirty="0"/>
                  <a:t> fully </a:t>
                </a:r>
                <a:r>
                  <a:rPr lang="de-DE" sz="2400" dirty="0" err="1"/>
                  <a:t>explains</a:t>
                </a:r>
                <a:r>
                  <a:rPr lang="de-DE" sz="2400" dirty="0"/>
                  <a:t> </a:t>
                </a:r>
                <a:r>
                  <a:rPr lang="de-DE" sz="2400" dirty="0" err="1"/>
                  <a:t>the</a:t>
                </a:r>
                <a:r>
                  <a:rPr lang="de-DE" sz="2400" dirty="0"/>
                  <a:t> </a:t>
                </a:r>
                <a:r>
                  <a:rPr lang="de-DE" sz="2400" dirty="0" err="1"/>
                  <a:t>dependence</a:t>
                </a:r>
                <a:r>
                  <a:rPr lang="de-DE" sz="2400" dirty="0"/>
                  <a:t> </a:t>
                </a:r>
                <a:r>
                  <a:rPr lang="de-DE" sz="2400" dirty="0" err="1"/>
                  <a:t>between</a:t>
                </a:r>
                <a:r>
                  <a:rPr lang="de-DE" sz="2400" dirty="0"/>
                  <a:t> X and Y and </a:t>
                </a:r>
                <a:r>
                  <a:rPr lang="de-DE" sz="2400" dirty="0" err="1"/>
                  <a:t>we</a:t>
                </a:r>
                <a:r>
                  <a:rPr lang="de-DE" sz="2400" dirty="0"/>
                  <a:t> </a:t>
                </a:r>
                <a:r>
                  <a:rPr lang="de-DE" sz="2400" dirty="0" err="1"/>
                  <a:t>have</a:t>
                </a:r>
                <a:r>
                  <a:rPr lang="de-DE" sz="2400" dirty="0"/>
                  <a:t> </a:t>
                </a:r>
                <a14:m>
                  <m:oMath xmlns:m="http://schemas.openxmlformats.org/officeDocument/2006/math">
                    <m:acc>
                      <m:accPr>
                        <m:chr m:val="̂"/>
                        <m:ctrlPr>
                          <a:rPr lang="de-DE" sz="2400" i="1">
                            <a:latin typeface="Cambria Math" panose="02040503050406030204" pitchFamily="18" charset="0"/>
                          </a:rPr>
                        </m:ctrlPr>
                      </m:accPr>
                      <m:e>
                        <m:r>
                          <a:rPr lang="de-DE" sz="2400" i="1">
                            <a:latin typeface="Cambria Math"/>
                          </a:rPr>
                          <m:t>𝑦</m:t>
                        </m:r>
                      </m:e>
                    </m:acc>
                    <m:r>
                      <a:rPr lang="de-DE" sz="2400" i="1" baseline="-25000">
                        <a:latin typeface="Cambria Math"/>
                      </a:rPr>
                      <m:t>𝑖</m:t>
                    </m:r>
                    <m:r>
                      <a:rPr lang="de-DE" sz="2400" i="1">
                        <a:latin typeface="Cambria Math"/>
                      </a:rPr>
                      <m:t>=</m:t>
                    </m:r>
                    <m:r>
                      <m:rPr>
                        <m:sty m:val="p"/>
                      </m:rPr>
                      <a:rPr lang="de-DE" sz="2400">
                        <a:latin typeface="Cambria Math"/>
                      </a:rPr>
                      <m:t>a</m:t>
                    </m:r>
                    <m:r>
                      <a:rPr lang="de-DE" sz="2400">
                        <a:latin typeface="Cambria Math"/>
                      </a:rPr>
                      <m:t>+</m:t>
                    </m:r>
                    <m:r>
                      <m:rPr>
                        <m:sty m:val="p"/>
                      </m:rPr>
                      <a:rPr lang="de-DE" sz="2400">
                        <a:latin typeface="Cambria Math"/>
                      </a:rPr>
                      <m:t>bx</m:t>
                    </m:r>
                  </m:oMath>
                </a14:m>
                <a:r>
                  <a:rPr lang="de-DE" sz="2400" baseline="-25000" dirty="0"/>
                  <a:t>i</a:t>
                </a:r>
                <a:r>
                  <a:rPr lang="de-DE" sz="2400" dirty="0"/>
                  <a:t> </a:t>
                </a:r>
                <a14:m>
                  <m:oMath xmlns:m="http://schemas.openxmlformats.org/officeDocument/2006/math">
                    <m:r>
                      <a:rPr lang="de-DE" sz="2400" i="1">
                        <a:latin typeface="Cambria Math" panose="02040503050406030204" pitchFamily="18" charset="0"/>
                      </a:rPr>
                      <m:t>=</m:t>
                    </m:r>
                    <m:r>
                      <a:rPr lang="de-DE" sz="2400" i="1">
                        <a:latin typeface="Cambria Math" panose="02040503050406030204" pitchFamily="18" charset="0"/>
                      </a:rPr>
                      <m:t>𝑦𝑖</m:t>
                    </m:r>
                  </m:oMath>
                </a14:m>
                <a:endParaRPr lang="de-DE" sz="2400" baseline="-25000" dirty="0"/>
              </a:p>
            </p:txBody>
          </p:sp>
        </mc:Choice>
        <mc:Fallback xmlns="">
          <p:sp>
            <p:nvSpPr>
              <p:cNvPr id="2" name="Textfeld 1"/>
              <p:cNvSpPr txBox="1">
                <a:spLocks noRot="1" noChangeAspect="1" noMove="1" noResize="1" noEditPoints="1" noAdjustHandles="1" noChangeArrowheads="1" noChangeShapeType="1" noTextEdit="1"/>
              </p:cNvSpPr>
              <p:nvPr/>
            </p:nvSpPr>
            <p:spPr>
              <a:xfrm>
                <a:off x="371664" y="753124"/>
                <a:ext cx="8856984" cy="5976664"/>
              </a:xfrm>
              <a:prstGeom prst="rect">
                <a:avLst/>
              </a:prstGeom>
              <a:blipFill>
                <a:blip r:embed="rId2"/>
                <a:stretch>
                  <a:fillRect l="-964" t="-816"/>
                </a:stretch>
              </a:blipFill>
            </p:spPr>
            <p:txBody>
              <a:bodyPr/>
              <a:lstStyle/>
              <a:p>
                <a:r>
                  <a:rPr lang="de-DE">
                    <a:noFill/>
                  </a:rPr>
                  <a:t> </a:t>
                </a:r>
              </a:p>
            </p:txBody>
          </p:sp>
        </mc:Fallback>
      </mc:AlternateContent>
      <p:sp>
        <p:nvSpPr>
          <p:cNvPr id="3" name="Foliennummernplatzhalter 2"/>
          <p:cNvSpPr>
            <a:spLocks noGrp="1"/>
          </p:cNvSpPr>
          <p:nvPr>
            <p:ph type="sldNum" sz="quarter" idx="12"/>
          </p:nvPr>
        </p:nvSpPr>
        <p:spPr/>
        <p:txBody>
          <a:bodyPr/>
          <a:lstStyle/>
          <a:p>
            <a:fld id="{386CAE9C-98EE-4793-B6DD-11C28406210D}" type="slidenum">
              <a:rPr lang="de-DE" smtClean="0"/>
              <a:t>24</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a:t>Interpretation </a:t>
            </a:r>
            <a:r>
              <a:rPr lang="de-DE" sz="3200" dirty="0" err="1"/>
              <a:t>of</a:t>
            </a:r>
            <a:r>
              <a:rPr lang="de-DE" sz="3200" dirty="0"/>
              <a:t> R</a:t>
            </a:r>
            <a:r>
              <a:rPr lang="de-DE" sz="3200" baseline="30000" dirty="0"/>
              <a:t>2</a:t>
            </a:r>
          </a:p>
          <a:p>
            <a:pPr algn="ctr"/>
            <a:endParaRPr lang="de-DE" sz="3200" baseline="30000" dirty="0"/>
          </a:p>
        </p:txBody>
      </p:sp>
      <p:sp>
        <p:nvSpPr>
          <p:cNvPr id="5" name="Rechteck 4">
            <a:extLst>
              <a:ext uri="{FF2B5EF4-FFF2-40B4-BE49-F238E27FC236}">
                <a16:creationId xmlns:a16="http://schemas.microsoft.com/office/drawing/2014/main" id="{80B120EA-6C14-2178-E79F-7485A5B10B38}"/>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988360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itle 1">
            <a:extLst>
              <a:ext uri="{FF2B5EF4-FFF2-40B4-BE49-F238E27FC236}">
                <a16:creationId xmlns:a16="http://schemas.microsoft.com/office/drawing/2014/main" id="{57EAD36C-F878-175B-7D63-5228CE7B3EE2}"/>
              </a:ext>
            </a:extLst>
          </p:cNvPr>
          <p:cNvSpPr txBox="1">
            <a:spLocks/>
          </p:cNvSpPr>
          <p:nvPr/>
        </p:nvSpPr>
        <p:spPr>
          <a:xfrm>
            <a:off x="457200" y="301909"/>
            <a:ext cx="8229600" cy="706090"/>
          </a:xfrm>
          <a:prstGeom prst="rect">
            <a:avLst/>
          </a:prstGeom>
        </p:spPr>
        <p:txBody>
          <a:bodyPr>
            <a:normAutofit fontScale="67500" lnSpcReduction="20000"/>
          </a:bodyPr>
          <a:lstStyle>
            <a:lvl1pPr algn="ctr" rtl="0" hangingPunct="0">
              <a:tabLst/>
              <a:defRPr lang="de-DE" sz="4400" b="0" i="0" u="none" strike="noStrike" kern="1200">
                <a:ln>
                  <a:noFill/>
                </a:ln>
                <a:latin typeface="Arial" pitchFamily="18"/>
              </a:defRPr>
            </a:lvl1pPr>
          </a:lstStyle>
          <a:p>
            <a:r>
              <a:rPr lang="de-DE" b="1" dirty="0" err="1"/>
              <a:t>Estimating</a:t>
            </a:r>
            <a:r>
              <a:rPr lang="de-DE" b="1" dirty="0"/>
              <a:t> </a:t>
            </a:r>
            <a:r>
              <a:rPr lang="de-DE" b="1" dirty="0" err="1"/>
              <a:t>Okun’s</a:t>
            </a:r>
            <a:r>
              <a:rPr lang="de-DE" b="1" dirty="0"/>
              <a:t> Law: US-Data (</a:t>
            </a:r>
            <a:r>
              <a:rPr lang="de-DE" b="1"/>
              <a:t>1949 – )</a:t>
            </a:r>
            <a:endParaRPr lang="en-US" b="1" dirty="0"/>
          </a:p>
        </p:txBody>
      </p:sp>
      <p:sp>
        <p:nvSpPr>
          <p:cNvPr id="5" name="Textfeld 4">
            <a:extLst>
              <a:ext uri="{FF2B5EF4-FFF2-40B4-BE49-F238E27FC236}">
                <a16:creationId xmlns:a16="http://schemas.microsoft.com/office/drawing/2014/main" id="{2C1F99B8-F98C-7BD7-102E-B6C4324E3FA9}"/>
              </a:ext>
            </a:extLst>
          </p:cNvPr>
          <p:cNvSpPr txBox="1"/>
          <p:nvPr/>
        </p:nvSpPr>
        <p:spPr>
          <a:xfrm>
            <a:off x="8517384" y="229558"/>
            <a:ext cx="3004220" cy="369332"/>
          </a:xfrm>
          <a:prstGeom prst="rect">
            <a:avLst/>
          </a:prstGeom>
          <a:noFill/>
        </p:spPr>
        <p:txBody>
          <a:bodyPr wrap="none" rtlCol="0">
            <a:spAutoFit/>
          </a:bodyPr>
          <a:lstStyle/>
          <a:p>
            <a:r>
              <a:rPr lang="de-DE" dirty="0"/>
              <a:t>Source: FRED, </a:t>
            </a:r>
            <a:r>
              <a:rPr lang="de-DE" dirty="0" err="1"/>
              <a:t>own</a:t>
            </a:r>
            <a:r>
              <a:rPr lang="de-DE" dirty="0"/>
              <a:t> </a:t>
            </a:r>
            <a:r>
              <a:rPr lang="de-DE" dirty="0" err="1"/>
              <a:t>calculation</a:t>
            </a:r>
            <a:endParaRPr lang="de-DE" dirty="0"/>
          </a:p>
        </p:txBody>
      </p:sp>
    </p:spTree>
    <p:extLst>
      <p:ext uri="{BB962C8B-B14F-4D97-AF65-F5344CB8AC3E}">
        <p14:creationId xmlns:p14="http://schemas.microsoft.com/office/powerpoint/2010/main" val="2341112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0" y="68465"/>
            <a:ext cx="12192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a:solidFill>
                  <a:sysClr val="windowText" lastClr="000000"/>
                </a:solidFill>
                <a:latin typeface="Arial" panose="020B0604020202020204" pitchFamily="34" charset="0"/>
                <a:cs typeface="Arial" panose="020B0604020202020204" pitchFamily="34" charset="0"/>
              </a:rPr>
              <a:t>Estimation of Okun's Law - Country Analysis</a:t>
            </a:r>
            <a:endParaRPr lang="en-US" sz="2800" dirty="0">
              <a:solidFill>
                <a:sysClr val="windowText" lastClr="000000"/>
              </a:solidFill>
              <a:latin typeface="Arial" panose="020B0604020202020204" pitchFamily="34" charset="0"/>
              <a:cs typeface="Arial" panose="020B0604020202020204" pitchFamily="34" charset="0"/>
            </a:endParaRPr>
          </a:p>
        </p:txBody>
      </p:sp>
      <p:sp>
        <p:nvSpPr>
          <p:cNvPr id="5" name="Textfeld 4"/>
          <p:cNvSpPr txBox="1"/>
          <p:nvPr/>
        </p:nvSpPr>
        <p:spPr>
          <a:xfrm>
            <a:off x="42531" y="708950"/>
            <a:ext cx="12149469" cy="5112568"/>
          </a:xfrm>
          <a:prstGeom prst="rect">
            <a:avLst/>
          </a:prstGeom>
          <a:noFill/>
        </p:spPr>
        <p:txBody>
          <a:bodyPr wrap="square" rtlCol="0">
            <a:noAutofit/>
          </a:bodyPr>
          <a:lstStyle/>
          <a:p>
            <a:pPr marL="514350" indent="-514350">
              <a:buFont typeface="+mj-lt"/>
              <a:buAutoNum type="arabicPeriod"/>
            </a:pPr>
            <a:r>
              <a:rPr lang="de-DE" b="1" dirty="0">
                <a:latin typeface="+mj-lt"/>
              </a:rPr>
              <a:t>Data: </a:t>
            </a:r>
            <a:r>
              <a:rPr lang="de-DE" b="1" dirty="0">
                <a:latin typeface="+mj-lt"/>
                <a:hlinkClick r:id="rId3"/>
              </a:rPr>
              <a:t>IMF Data </a:t>
            </a:r>
            <a:r>
              <a:rPr lang="de-DE" b="1" dirty="0" err="1">
                <a:latin typeface="+mj-lt"/>
                <a:hlinkClick r:id="rId3"/>
              </a:rPr>
              <a:t>mapper</a:t>
            </a:r>
            <a:r>
              <a:rPr lang="de-DE" b="1" dirty="0">
                <a:latin typeface="+mj-lt"/>
              </a:rPr>
              <a:t> </a:t>
            </a:r>
            <a:r>
              <a:rPr lang="de-DE" b="1" dirty="0" err="1">
                <a:latin typeface="+mj-lt"/>
              </a:rPr>
              <a:t>or</a:t>
            </a:r>
            <a:r>
              <a:rPr lang="de-DE" b="1" dirty="0">
                <a:latin typeface="+mj-lt"/>
              </a:rPr>
              <a:t> </a:t>
            </a:r>
            <a:r>
              <a:rPr lang="de-DE" b="1" dirty="0" err="1">
                <a:latin typeface="+mj-lt"/>
              </a:rPr>
              <a:t>other</a:t>
            </a:r>
            <a:r>
              <a:rPr lang="de-DE" b="1" dirty="0">
                <a:latin typeface="+mj-lt"/>
              </a:rPr>
              <a:t> source. </a:t>
            </a:r>
            <a:r>
              <a:rPr lang="de-DE" b="1" dirty="0" err="1">
                <a:latin typeface="+mj-lt"/>
              </a:rPr>
              <a:t>If</a:t>
            </a:r>
            <a:r>
              <a:rPr lang="de-DE" b="1" dirty="0">
                <a:latin typeface="+mj-lt"/>
              </a:rPr>
              <a:t> </a:t>
            </a:r>
            <a:r>
              <a:rPr lang="de-DE" b="1" dirty="0" err="1">
                <a:latin typeface="+mj-lt"/>
              </a:rPr>
              <a:t>you</a:t>
            </a:r>
            <a:r>
              <a:rPr lang="de-DE" b="1" dirty="0">
                <a:latin typeface="+mj-lt"/>
              </a:rPr>
              <a:t> </a:t>
            </a:r>
            <a:r>
              <a:rPr lang="de-DE" b="1" dirty="0" err="1">
                <a:latin typeface="+mj-lt"/>
              </a:rPr>
              <a:t>use</a:t>
            </a:r>
            <a:r>
              <a:rPr lang="de-DE" b="1" dirty="0">
                <a:latin typeface="+mj-lt"/>
              </a:rPr>
              <a:t> </a:t>
            </a:r>
            <a:r>
              <a:rPr lang="de-DE" b="1" dirty="0" err="1">
                <a:latin typeface="+mj-lt"/>
              </a:rPr>
              <a:t>quaterly</a:t>
            </a:r>
            <a:r>
              <a:rPr lang="de-DE" b="1" dirty="0">
                <a:latin typeface="+mj-lt"/>
              </a:rPr>
              <a:t> </a:t>
            </a:r>
            <a:r>
              <a:rPr lang="de-DE" b="1" dirty="0" err="1">
                <a:latin typeface="+mj-lt"/>
              </a:rPr>
              <a:t>data</a:t>
            </a:r>
            <a:r>
              <a:rPr lang="de-DE" b="1" dirty="0">
                <a:latin typeface="+mj-lt"/>
              </a:rPr>
              <a:t>, </a:t>
            </a:r>
            <a:r>
              <a:rPr lang="de-DE" b="1" dirty="0" err="1">
                <a:latin typeface="+mj-lt"/>
              </a:rPr>
              <a:t>think</a:t>
            </a:r>
            <a:r>
              <a:rPr lang="de-DE" b="1" dirty="0">
                <a:latin typeface="+mj-lt"/>
              </a:rPr>
              <a:t> </a:t>
            </a:r>
            <a:r>
              <a:rPr lang="de-DE" b="1" dirty="0" err="1">
                <a:latin typeface="+mj-lt"/>
              </a:rPr>
              <a:t>of</a:t>
            </a:r>
            <a:r>
              <a:rPr lang="de-DE" b="1" dirty="0">
                <a:latin typeface="+mj-lt"/>
              </a:rPr>
              <a:t> </a:t>
            </a:r>
          </a:p>
          <a:p>
            <a:pPr marL="514350" indent="-514350">
              <a:buFont typeface="+mj-lt"/>
              <a:buAutoNum type="arabicPeriod"/>
            </a:pPr>
            <a:endParaRPr lang="de-DE" b="1" dirty="0">
              <a:latin typeface="+mj-lt"/>
            </a:endParaRPr>
          </a:p>
          <a:p>
            <a:pPr marL="514350" indent="-514350">
              <a:buFont typeface="+mj-lt"/>
              <a:buAutoNum type="arabicPeriod"/>
            </a:pPr>
            <a:endParaRPr lang="de-DE" b="1" dirty="0">
              <a:latin typeface="+mj-lt"/>
            </a:endParaRPr>
          </a:p>
          <a:p>
            <a:pPr marL="514350" indent="-514350">
              <a:buFont typeface="+mj-lt"/>
              <a:buAutoNum type="arabicPeriod"/>
            </a:pPr>
            <a:r>
              <a:rPr lang="en-US" dirty="0"/>
              <a:t>Contrast the data (1980-2023, per availability) of the variables </a:t>
            </a:r>
            <a:r>
              <a:rPr lang="en-US" dirty="0" err="1"/>
              <a:t>Δu</a:t>
            </a:r>
            <a:r>
              <a:rPr lang="en-US" dirty="0"/>
              <a:t> and </a:t>
            </a:r>
            <a:r>
              <a:rPr lang="en-US" dirty="0" err="1"/>
              <a:t>g</a:t>
            </a:r>
            <a:r>
              <a:rPr lang="en-US" baseline="-25000" dirty="0" err="1"/>
              <a:t>y</a:t>
            </a:r>
            <a:r>
              <a:rPr lang="en-US" dirty="0"/>
              <a:t> in a scatter plot</a:t>
            </a:r>
          </a:p>
          <a:p>
            <a:pPr marL="514350" indent="-514350">
              <a:buFont typeface="+mj-lt"/>
              <a:buAutoNum type="arabicPeriod"/>
            </a:pPr>
            <a:endParaRPr lang="de-DE" dirty="0"/>
          </a:p>
          <a:p>
            <a:pPr marL="514350" indent="-514350">
              <a:buFont typeface="+mj-lt"/>
              <a:buAutoNum type="arabicPeriod"/>
            </a:pPr>
            <a:r>
              <a:rPr lang="de-DE" dirty="0"/>
              <a:t>Linear </a:t>
            </a:r>
            <a:r>
              <a:rPr lang="de-DE" dirty="0" err="1"/>
              <a:t>regression</a:t>
            </a:r>
            <a:r>
              <a:rPr lang="de-DE" dirty="0"/>
              <a:t> </a:t>
            </a:r>
            <a:r>
              <a:rPr lang="de-DE" dirty="0" err="1"/>
              <a:t>of</a:t>
            </a:r>
            <a:r>
              <a:rPr lang="de-DE" dirty="0"/>
              <a:t> </a:t>
            </a:r>
            <a:r>
              <a:rPr lang="de-DE" dirty="0" err="1"/>
              <a:t>g</a:t>
            </a:r>
            <a:r>
              <a:rPr lang="de-DE" baseline="-25000" dirty="0" err="1"/>
              <a:t>y</a:t>
            </a:r>
            <a:r>
              <a:rPr lang="de-DE" baseline="-25000" dirty="0"/>
              <a:t> </a:t>
            </a:r>
            <a:r>
              <a:rPr lang="de-DE" dirty="0"/>
              <a:t> and </a:t>
            </a:r>
            <a:r>
              <a:rPr lang="el-GR" dirty="0"/>
              <a:t>Δ</a:t>
            </a:r>
            <a:r>
              <a:rPr lang="de-DE" dirty="0"/>
              <a:t>u .</a:t>
            </a:r>
          </a:p>
          <a:p>
            <a:pPr marL="514350" indent="-514350">
              <a:buFont typeface="+mj-lt"/>
              <a:buAutoNum type="arabicPeriod"/>
            </a:pPr>
            <a:endParaRPr lang="de-DE" dirty="0"/>
          </a:p>
          <a:p>
            <a:pPr marL="514350" indent="-514350">
              <a:buFont typeface="+mj-lt"/>
              <a:buAutoNum type="arabicPeriod"/>
            </a:pPr>
            <a:r>
              <a:rPr lang="de-DE" dirty="0" err="1"/>
              <a:t>Identify</a:t>
            </a:r>
            <a:r>
              <a:rPr lang="de-DE" dirty="0"/>
              <a:t> </a:t>
            </a:r>
            <a:r>
              <a:rPr lang="de-DE" dirty="0" err="1"/>
              <a:t>Okuns`s</a:t>
            </a:r>
            <a:r>
              <a:rPr lang="de-DE" dirty="0"/>
              <a:t> </a:t>
            </a:r>
            <a:r>
              <a:rPr lang="de-DE" dirty="0" err="1"/>
              <a:t>law</a:t>
            </a:r>
            <a:r>
              <a:rPr lang="de-DE" dirty="0"/>
              <a:t> </a:t>
            </a:r>
            <a:r>
              <a:rPr lang="de-DE" dirty="0" err="1"/>
              <a:t>with</a:t>
            </a:r>
            <a:r>
              <a:rPr lang="de-DE" dirty="0"/>
              <a:t> </a:t>
            </a:r>
            <a:r>
              <a:rPr lang="de-DE" dirty="0" err="1"/>
              <a:t>the</a:t>
            </a:r>
            <a:r>
              <a:rPr lang="de-DE" dirty="0"/>
              <a:t> </a:t>
            </a:r>
            <a:r>
              <a:rPr lang="de-DE" dirty="0" err="1"/>
              <a:t>regression</a:t>
            </a:r>
            <a:r>
              <a:rPr lang="de-DE" dirty="0"/>
              <a:t> </a:t>
            </a:r>
            <a:r>
              <a:rPr lang="de-DE" dirty="0" err="1"/>
              <a:t>parameters</a:t>
            </a:r>
            <a:r>
              <a:rPr lang="de-DE" dirty="0"/>
              <a:t> in </a:t>
            </a:r>
            <a:r>
              <a:rPr lang="de-DE" dirty="0" err="1"/>
              <a:t>g</a:t>
            </a:r>
            <a:r>
              <a:rPr lang="de-DE" baseline="-25000" dirty="0" err="1"/>
              <a:t>y</a:t>
            </a:r>
            <a:r>
              <a:rPr lang="de-DE" baseline="-25000" dirty="0"/>
              <a:t> </a:t>
            </a:r>
            <a:r>
              <a:rPr lang="de-DE" dirty="0"/>
              <a:t>= </a:t>
            </a:r>
            <a:r>
              <a:rPr lang="en-US" dirty="0"/>
              <a:t>-a</a:t>
            </a:r>
            <a:r>
              <a:rPr lang="el-GR" dirty="0"/>
              <a:t>Δ</a:t>
            </a:r>
            <a:r>
              <a:rPr lang="de-DE" dirty="0"/>
              <a:t>u </a:t>
            </a:r>
            <a:r>
              <a:rPr lang="en-US" dirty="0"/>
              <a:t>+ </a:t>
            </a:r>
            <a:r>
              <a:rPr lang="de-DE" dirty="0"/>
              <a:t>g</a:t>
            </a:r>
            <a:r>
              <a:rPr lang="en-US" baseline="-25000" dirty="0"/>
              <a:t>Y*</a:t>
            </a:r>
            <a:r>
              <a:rPr lang="en-US" dirty="0"/>
              <a:t> and </a:t>
            </a:r>
            <a:r>
              <a:rPr lang="en-US" dirty="0" err="1"/>
              <a:t>interprete</a:t>
            </a:r>
            <a:r>
              <a:rPr lang="en-US" dirty="0"/>
              <a:t> the parameters</a:t>
            </a:r>
          </a:p>
          <a:p>
            <a:pPr marL="514350" indent="-514350">
              <a:buFont typeface="+mj-lt"/>
              <a:buAutoNum type="arabicPeriod"/>
            </a:pPr>
            <a:endParaRPr lang="en-US" dirty="0"/>
          </a:p>
          <a:p>
            <a:pPr marL="514350" indent="-514350">
              <a:buFont typeface="+mj-lt"/>
              <a:buAutoNum type="arabicPeriod"/>
            </a:pPr>
            <a:r>
              <a:rPr lang="en-US" dirty="0"/>
              <a:t>Look for "meaningful" subperiods for your country for estimation purposes (consider especially structural breaks like crises, political changes,...)</a:t>
            </a:r>
          </a:p>
          <a:p>
            <a:pPr marL="514350" indent="-514350">
              <a:buFont typeface="+mj-lt"/>
              <a:buAutoNum type="arabicPeriod"/>
            </a:pPr>
            <a:endParaRPr lang="en-US" dirty="0"/>
          </a:p>
          <a:p>
            <a:pPr marL="514350" indent="-514350">
              <a:buFont typeface="+mj-lt"/>
              <a:buAutoNum type="arabicPeriod" startAt="8"/>
            </a:pPr>
            <a:r>
              <a:rPr lang="en-US" dirty="0"/>
              <a:t>Also evaluate your econometric analysis using the coefficient of determination R</a:t>
            </a:r>
            <a:r>
              <a:rPr lang="en-US" baseline="30000" dirty="0"/>
              <a:t>2</a:t>
            </a:r>
          </a:p>
          <a:p>
            <a:r>
              <a:rPr lang="en-US" baseline="30000" dirty="0"/>
              <a:t>             </a:t>
            </a:r>
            <a:r>
              <a:rPr lang="en-US" dirty="0"/>
              <a:t>and the correlation coefficient R</a:t>
            </a:r>
            <a:endParaRPr lang="de-DE" sz="1400" b="1" dirty="0"/>
          </a:p>
          <a:p>
            <a:endParaRPr lang="de-DE" sz="1400" b="1" dirty="0">
              <a:latin typeface="+mj-lt"/>
            </a:endParaRPr>
          </a:p>
          <a:p>
            <a:pPr marL="342900" indent="-342900">
              <a:buFont typeface="+mj-lt"/>
              <a:buAutoNum type="arabicPeriod"/>
            </a:pPr>
            <a:endParaRPr lang="de-DE" sz="1400" b="1" dirty="0">
              <a:latin typeface="+mj-lt"/>
            </a:endParaRPr>
          </a:p>
        </p:txBody>
      </p:sp>
      <p:sp>
        <p:nvSpPr>
          <p:cNvPr id="4" name="Rechteck 3"/>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13422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itle 1">
            <a:extLst>
              <a:ext uri="{FF2B5EF4-FFF2-40B4-BE49-F238E27FC236}">
                <a16:creationId xmlns:a16="http://schemas.microsoft.com/office/drawing/2014/main" id="{57EAD36C-F878-175B-7D63-5228CE7B3EE2}"/>
              </a:ext>
            </a:extLst>
          </p:cNvPr>
          <p:cNvSpPr txBox="1">
            <a:spLocks/>
          </p:cNvSpPr>
          <p:nvPr/>
        </p:nvSpPr>
        <p:spPr>
          <a:xfrm>
            <a:off x="457200" y="301909"/>
            <a:ext cx="8229600" cy="706090"/>
          </a:xfrm>
          <a:prstGeom prst="rect">
            <a:avLst/>
          </a:prstGeom>
        </p:spPr>
        <p:txBody>
          <a:bodyPr>
            <a:normAutofit fontScale="67500" lnSpcReduction="20000"/>
          </a:bodyPr>
          <a:lstStyle>
            <a:lvl1pPr algn="ctr" rtl="0" hangingPunct="0">
              <a:tabLst/>
              <a:defRPr lang="de-DE" sz="4400" b="0" i="0" u="none" strike="noStrike" kern="1200">
                <a:ln>
                  <a:noFill/>
                </a:ln>
                <a:latin typeface="Arial" pitchFamily="18"/>
              </a:defRPr>
            </a:lvl1pPr>
          </a:lstStyle>
          <a:p>
            <a:r>
              <a:rPr lang="de-DE" b="1" dirty="0" err="1"/>
              <a:t>Estimating</a:t>
            </a:r>
            <a:r>
              <a:rPr lang="de-DE" b="1" dirty="0"/>
              <a:t> </a:t>
            </a:r>
            <a:r>
              <a:rPr lang="de-DE" b="1" dirty="0" err="1"/>
              <a:t>Okun’s</a:t>
            </a:r>
            <a:r>
              <a:rPr lang="de-DE" b="1" dirty="0"/>
              <a:t> Law</a:t>
            </a:r>
            <a:r>
              <a:rPr lang="de-DE" b="1"/>
              <a:t>: Country (1980 – )</a:t>
            </a:r>
            <a:endParaRPr lang="en-US" b="1" dirty="0"/>
          </a:p>
        </p:txBody>
      </p:sp>
      <p:sp>
        <p:nvSpPr>
          <p:cNvPr id="5" name="Textfeld 4">
            <a:extLst>
              <a:ext uri="{FF2B5EF4-FFF2-40B4-BE49-F238E27FC236}">
                <a16:creationId xmlns:a16="http://schemas.microsoft.com/office/drawing/2014/main" id="{2C1F99B8-F98C-7BD7-102E-B6C4324E3FA9}"/>
              </a:ext>
            </a:extLst>
          </p:cNvPr>
          <p:cNvSpPr txBox="1"/>
          <p:nvPr/>
        </p:nvSpPr>
        <p:spPr>
          <a:xfrm>
            <a:off x="8517384" y="229558"/>
            <a:ext cx="2685351" cy="369332"/>
          </a:xfrm>
          <a:prstGeom prst="rect">
            <a:avLst/>
          </a:prstGeom>
          <a:noFill/>
        </p:spPr>
        <p:txBody>
          <a:bodyPr wrap="none" rtlCol="0">
            <a:spAutoFit/>
          </a:bodyPr>
          <a:lstStyle/>
          <a:p>
            <a:r>
              <a:rPr lang="de-DE"/>
              <a:t>Source: IMF Data Mapper</a:t>
            </a:r>
            <a:endParaRPr lang="de-DE" dirty="0"/>
          </a:p>
        </p:txBody>
      </p:sp>
    </p:spTree>
    <p:extLst>
      <p:ext uri="{BB962C8B-B14F-4D97-AF65-F5344CB8AC3E}">
        <p14:creationId xmlns:p14="http://schemas.microsoft.com/office/powerpoint/2010/main" val="145684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itle 1">
            <a:extLst>
              <a:ext uri="{FF2B5EF4-FFF2-40B4-BE49-F238E27FC236}">
                <a16:creationId xmlns:a16="http://schemas.microsoft.com/office/drawing/2014/main" id="{AA8CB862-C333-66CF-D43B-D5C7EB47615F}"/>
              </a:ext>
            </a:extLst>
          </p:cNvPr>
          <p:cNvSpPr txBox="1">
            <a:spLocks/>
          </p:cNvSpPr>
          <p:nvPr/>
        </p:nvSpPr>
        <p:spPr>
          <a:xfrm>
            <a:off x="350322" y="96509"/>
            <a:ext cx="8229600" cy="706090"/>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dirty="0">
                <a:solidFill>
                  <a:sysClr val="windowText" lastClr="000000"/>
                </a:solidFill>
              </a:rPr>
              <a:t>Natural Rate of Unemployment</a:t>
            </a:r>
          </a:p>
        </p:txBody>
      </p:sp>
      <p:sp>
        <p:nvSpPr>
          <p:cNvPr id="5" name="Textfeld 4">
            <a:extLst>
              <a:ext uri="{FF2B5EF4-FFF2-40B4-BE49-F238E27FC236}">
                <a16:creationId xmlns:a16="http://schemas.microsoft.com/office/drawing/2014/main" id="{F410843B-19F4-6A5C-D8BF-EDAB3619DEE9}"/>
              </a:ext>
            </a:extLst>
          </p:cNvPr>
          <p:cNvSpPr txBox="1"/>
          <p:nvPr/>
        </p:nvSpPr>
        <p:spPr>
          <a:xfrm>
            <a:off x="174323" y="831290"/>
            <a:ext cx="8625293" cy="5688632"/>
          </a:xfrm>
          <a:prstGeom prst="rect">
            <a:avLst/>
          </a:prstGeom>
          <a:noFill/>
        </p:spPr>
        <p:txBody>
          <a:bodyPr wrap="square" rtlCol="0">
            <a:noAutofit/>
          </a:bodyPr>
          <a:lstStyle/>
          <a:p>
            <a:r>
              <a:rPr lang="en-US" sz="2400" b="1" dirty="0"/>
              <a:t>u* : Natural rate of unemployment</a:t>
            </a:r>
          </a:p>
          <a:p>
            <a:endParaRPr lang="de-DE" sz="2400" dirty="0"/>
          </a:p>
          <a:p>
            <a:endParaRPr lang="de-DE" sz="2400" dirty="0"/>
          </a:p>
          <a:p>
            <a:r>
              <a:rPr lang="de-DE" sz="2400" dirty="0" err="1"/>
              <a:t>Mainly</a:t>
            </a:r>
            <a:r>
              <a:rPr lang="de-DE" sz="2400" dirty="0"/>
              <a:t> </a:t>
            </a:r>
            <a:r>
              <a:rPr lang="de-DE" sz="2400" dirty="0" err="1"/>
              <a:t>caused</a:t>
            </a:r>
            <a:r>
              <a:rPr lang="de-DE" sz="2400" dirty="0"/>
              <a:t> </a:t>
            </a:r>
            <a:r>
              <a:rPr lang="de-DE" sz="2400" dirty="0" err="1"/>
              <a:t>by</a:t>
            </a:r>
            <a:r>
              <a:rPr lang="de-DE" sz="2400" dirty="0"/>
              <a:t>:</a:t>
            </a:r>
          </a:p>
          <a:p>
            <a:endParaRPr lang="de-DE" sz="2400" dirty="0"/>
          </a:p>
          <a:p>
            <a:pPr marL="342900" indent="-342900">
              <a:buFont typeface="Arial" panose="020B0604020202020204" pitchFamily="34" charset="0"/>
              <a:buChar char="•"/>
            </a:pPr>
            <a:r>
              <a:rPr lang="en-US" sz="2400" dirty="0"/>
              <a:t>frictional unemployment</a:t>
            </a:r>
          </a:p>
          <a:p>
            <a:pPr marL="342900" indent="-342900">
              <a:buFont typeface="Arial" panose="020B0604020202020204" pitchFamily="34" charset="0"/>
              <a:buChar char="•"/>
            </a:pPr>
            <a:r>
              <a:rPr lang="en-US" sz="2400" dirty="0"/>
              <a:t>structural unemployment</a:t>
            </a:r>
          </a:p>
          <a:p>
            <a:pPr marL="342900" indent="-342900">
              <a:buFont typeface="Arial" panose="020B0604020202020204" pitchFamily="34" charset="0"/>
              <a:buChar char="•"/>
            </a:pPr>
            <a:endParaRPr lang="en-US" sz="2400" dirty="0"/>
          </a:p>
          <a:p>
            <a:r>
              <a:rPr lang="en-US" sz="2400" dirty="0"/>
              <a:t>				or</a:t>
            </a:r>
          </a:p>
          <a:p>
            <a:endParaRPr lang="en-US" sz="2400" dirty="0"/>
          </a:p>
          <a:p>
            <a:r>
              <a:rPr lang="en-US" sz="2400" dirty="0"/>
              <a:t>generally a worker who is not able to get a job </a:t>
            </a:r>
            <a:r>
              <a:rPr lang="en-US" sz="2400"/>
              <a:t>because she </a:t>
            </a:r>
            <a:r>
              <a:rPr lang="en-US" sz="2400" dirty="0"/>
              <a:t>doesn’t have the </a:t>
            </a:r>
            <a:r>
              <a:rPr lang="en-US" sz="2400"/>
              <a:t>right skills.</a:t>
            </a:r>
            <a:endParaRPr lang="en-US" sz="2400" dirty="0"/>
          </a:p>
          <a:p>
            <a:endParaRPr lang="en-US" sz="2400" dirty="0"/>
          </a:p>
          <a:p>
            <a:r>
              <a:rPr lang="en-US" sz="2400" dirty="0">
                <a:latin typeface="Arial Unicode MS"/>
                <a:ea typeface="Arial Unicode MS"/>
                <a:cs typeface="Arial Unicode MS"/>
              </a:rPr>
              <a:t>⇒	</a:t>
            </a:r>
            <a:r>
              <a:rPr lang="en-US" sz="2400" dirty="0">
                <a:latin typeface="+mj-lt"/>
                <a:ea typeface="Arial Unicode MS"/>
                <a:cs typeface="Arial" panose="020B0604020202020204" pitchFamily="34" charset="0"/>
              </a:rPr>
              <a:t>The natural rate of unemployment is caused by </a:t>
            </a:r>
            <a:r>
              <a:rPr lang="en-US" sz="2400">
                <a:latin typeface="+mj-lt"/>
                <a:ea typeface="Arial Unicode MS"/>
                <a:cs typeface="Arial" panose="020B0604020202020204" pitchFamily="34" charset="0"/>
              </a:rPr>
              <a:t>supply 	side factors </a:t>
            </a:r>
            <a:r>
              <a:rPr lang="en-US" sz="2400" dirty="0">
                <a:latin typeface="+mj-lt"/>
                <a:ea typeface="Arial Unicode MS"/>
                <a:cs typeface="Arial" panose="020B0604020202020204" pitchFamily="34" charset="0"/>
              </a:rPr>
              <a:t>rather than demand side factors</a:t>
            </a:r>
            <a:endParaRPr lang="de-DE" sz="2400" dirty="0">
              <a:latin typeface="+mj-lt"/>
              <a:cs typeface="Arial" panose="020B0604020202020204" pitchFamily="34" charset="0"/>
            </a:endParaRPr>
          </a:p>
          <a:p>
            <a:endParaRPr lang="de-DE" sz="2400" b="1" dirty="0"/>
          </a:p>
        </p:txBody>
      </p:sp>
    </p:spTree>
    <p:extLst>
      <p:ext uri="{BB962C8B-B14F-4D97-AF65-F5344CB8AC3E}">
        <p14:creationId xmlns:p14="http://schemas.microsoft.com/office/powerpoint/2010/main" val="4029365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itle 1">
            <a:extLst>
              <a:ext uri="{FF2B5EF4-FFF2-40B4-BE49-F238E27FC236}">
                <a16:creationId xmlns:a16="http://schemas.microsoft.com/office/drawing/2014/main" id="{9A087A4B-C697-4AB9-374C-18E65BD1BD3B}"/>
              </a:ext>
            </a:extLst>
          </p:cNvPr>
          <p:cNvSpPr txBox="1">
            <a:spLocks/>
          </p:cNvSpPr>
          <p:nvPr/>
        </p:nvSpPr>
        <p:spPr>
          <a:xfrm>
            <a:off x="457200" y="274638"/>
            <a:ext cx="8229600" cy="706090"/>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b="1" dirty="0"/>
              <a:t>Cyclical Unemployment</a:t>
            </a:r>
          </a:p>
        </p:txBody>
      </p:sp>
      <p:sp>
        <p:nvSpPr>
          <p:cNvPr id="3" name="Textfeld 2">
            <a:extLst>
              <a:ext uri="{FF2B5EF4-FFF2-40B4-BE49-F238E27FC236}">
                <a16:creationId xmlns:a16="http://schemas.microsoft.com/office/drawing/2014/main" id="{51A46AF0-052D-0023-C66A-6EEF37E05A14}"/>
              </a:ext>
            </a:extLst>
          </p:cNvPr>
          <p:cNvSpPr txBox="1"/>
          <p:nvPr/>
        </p:nvSpPr>
        <p:spPr>
          <a:xfrm>
            <a:off x="575816" y="1403573"/>
            <a:ext cx="9001000" cy="5112568"/>
          </a:xfrm>
          <a:prstGeom prst="rect">
            <a:avLst/>
          </a:prstGeom>
          <a:noFill/>
        </p:spPr>
        <p:txBody>
          <a:bodyPr wrap="square" rtlCol="0">
            <a:noAutofit/>
          </a:bodyPr>
          <a:lstStyle/>
          <a:p>
            <a:endParaRPr lang="en-US" sz="2800" dirty="0"/>
          </a:p>
          <a:p>
            <a:pPr marL="342900" indent="-342900">
              <a:buFont typeface="Arial" panose="020B0604020202020204" pitchFamily="34" charset="0"/>
              <a:buChar char="•"/>
            </a:pPr>
            <a:r>
              <a:rPr lang="en-US" sz="2800" dirty="0"/>
              <a:t>Actual unemployment rate	= u</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Natural unemployment rate	= u*</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Cyclical unemployment rate	= u - u*</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recessionary Gap:		u - u* &gt; 0 </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expansionary Gap:		u - u* &lt; 0</a:t>
            </a:r>
            <a:endParaRPr lang="de-DE" sz="2800" dirty="0"/>
          </a:p>
        </p:txBody>
      </p:sp>
    </p:spTree>
    <p:extLst>
      <p:ext uri="{BB962C8B-B14F-4D97-AF65-F5344CB8AC3E}">
        <p14:creationId xmlns:p14="http://schemas.microsoft.com/office/powerpoint/2010/main" val="3802130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0" y="68465"/>
            <a:ext cx="12192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a:solidFill>
                  <a:sysClr val="windowText" lastClr="000000"/>
                </a:solidFill>
                <a:latin typeface="Arial" panose="020B0604020202020204" pitchFamily="34" charset="0"/>
                <a:cs typeface="Arial" panose="020B0604020202020204" pitchFamily="34" charset="0"/>
              </a:rPr>
              <a:t>Relationship between unemployment and economic growth</a:t>
            </a:r>
            <a:endParaRPr lang="en-US" sz="2800" dirty="0">
              <a:solidFill>
                <a:sysClr val="windowText" lastClr="000000"/>
              </a:solidFill>
            </a:endParaRPr>
          </a:p>
        </p:txBody>
      </p:sp>
      <p:sp>
        <p:nvSpPr>
          <p:cNvPr id="4" name="Textfeld 3"/>
          <p:cNvSpPr txBox="1"/>
          <p:nvPr/>
        </p:nvSpPr>
        <p:spPr>
          <a:xfrm>
            <a:off x="330496" y="480350"/>
            <a:ext cx="11531008" cy="3532850"/>
          </a:xfrm>
          <a:prstGeom prst="rect">
            <a:avLst/>
          </a:prstGeom>
          <a:noFill/>
        </p:spPr>
        <p:txBody>
          <a:bodyPr wrap="square" rtlCol="0">
            <a:noAutofit/>
          </a:bodyPr>
          <a:lstStyle/>
          <a:p>
            <a:r>
              <a:rPr lang="en-US" sz="2000"/>
              <a:t>In general, one would expect unemployment to fall when economic growth is high.</a:t>
            </a:r>
          </a:p>
          <a:p>
            <a:endParaRPr lang="en-US" sz="2000"/>
          </a:p>
          <a:p>
            <a:r>
              <a:rPr lang="en-US" sz="2000"/>
              <a:t>Thus, one could identify natural unemployment directly with potential output (cf. neoclassical theory and the long-run supply curve (AS)).</a:t>
            </a:r>
          </a:p>
          <a:p>
            <a:endParaRPr lang="de-DE" sz="2000" dirty="0"/>
          </a:p>
          <a:p>
            <a:r>
              <a:rPr lang="de-DE" sz="2000"/>
              <a:t>But </a:t>
            </a:r>
            <a:r>
              <a:rPr lang="de-DE" sz="2000" dirty="0" err="1"/>
              <a:t>Okun</a:t>
            </a:r>
            <a:r>
              <a:rPr lang="de-DE" sz="2000" dirty="0"/>
              <a:t> (</a:t>
            </a:r>
            <a:r>
              <a:rPr lang="de-DE" sz="2000"/>
              <a:t>1962) showed empirically:</a:t>
            </a:r>
          </a:p>
          <a:p>
            <a:r>
              <a:rPr lang="en-US" sz="2000">
                <a:latin typeface="Times New Roman" panose="02020603050405020304" pitchFamily="18" charset="0"/>
                <a:cs typeface="Times New Roman" panose="02020603050405020304" pitchFamily="18" charset="0"/>
                <a:hlinkClick r:id="rId3"/>
              </a:rPr>
              <a:t>Okun, Arthur M. (1962). “Potential GNP: Its Measurement and Significance.” Reprinted as Cowles Foundation Paper 190.</a:t>
            </a:r>
            <a:endParaRPr lang="en-US" sz="2000">
              <a:latin typeface="Times New Roman" panose="02020603050405020304" pitchFamily="18" charset="0"/>
              <a:cs typeface="Times New Roman" panose="02020603050405020304" pitchFamily="18" charset="0"/>
            </a:endParaRPr>
          </a:p>
          <a:p>
            <a:r>
              <a:rPr lang="de-DE" sz="2000" dirty="0"/>
              <a:t>	</a:t>
            </a:r>
          </a:p>
          <a:p>
            <a:endParaRPr lang="de-DE" sz="2000" dirty="0"/>
          </a:p>
          <a:p>
            <a:r>
              <a:rPr lang="de-DE" sz="2000" dirty="0"/>
              <a:t>In </a:t>
            </a:r>
            <a:r>
              <a:rPr lang="de-DE" sz="2000" err="1"/>
              <a:t>general</a:t>
            </a:r>
            <a:r>
              <a:rPr lang="de-DE" sz="2000"/>
              <a:t> </a:t>
            </a:r>
            <a:r>
              <a:rPr lang="de-DE" sz="2000" dirty="0"/>
              <a:t>O</a:t>
            </a:r>
            <a:r>
              <a:rPr lang="de-DE" sz="2000"/>
              <a:t>kun</a:t>
            </a:r>
            <a:r>
              <a:rPr lang="de-DE" sz="2000" dirty="0" err="1"/>
              <a:t>´s</a:t>
            </a:r>
            <a:r>
              <a:rPr lang="de-DE" sz="2000" dirty="0"/>
              <a:t> </a:t>
            </a:r>
            <a:r>
              <a:rPr lang="de-DE" sz="2000" dirty="0" err="1"/>
              <a:t>law</a:t>
            </a:r>
            <a:r>
              <a:rPr lang="de-DE" sz="2000" dirty="0"/>
              <a:t> </a:t>
            </a:r>
            <a:r>
              <a:rPr lang="de-DE" sz="2000" dirty="0" err="1"/>
              <a:t>implies</a:t>
            </a:r>
            <a:r>
              <a:rPr lang="de-DE" sz="2000" dirty="0"/>
              <a:t> </a:t>
            </a:r>
            <a:r>
              <a:rPr lang="de-DE" sz="2000" dirty="0" err="1"/>
              <a:t>that</a:t>
            </a:r>
            <a:r>
              <a:rPr lang="de-DE" sz="2000" dirty="0"/>
              <a:t> </a:t>
            </a:r>
            <a:r>
              <a:rPr lang="de-DE" sz="2000" dirty="0" err="1"/>
              <a:t>if</a:t>
            </a:r>
            <a:r>
              <a:rPr lang="de-DE" sz="2000" dirty="0"/>
              <a:t> </a:t>
            </a:r>
            <a:r>
              <a:rPr lang="de-DE" sz="2000" dirty="0" err="1"/>
              <a:t>output</a:t>
            </a:r>
            <a:r>
              <a:rPr lang="de-DE" sz="2000" dirty="0"/>
              <a:t> </a:t>
            </a:r>
            <a:r>
              <a:rPr lang="de-DE" sz="2000" dirty="0" err="1"/>
              <a:t>growth</a:t>
            </a:r>
            <a:r>
              <a:rPr lang="de-DE" sz="2000" dirty="0"/>
              <a:t> </a:t>
            </a:r>
            <a:r>
              <a:rPr lang="de-DE" sz="2000" dirty="0" err="1"/>
              <a:t>is</a:t>
            </a:r>
            <a:r>
              <a:rPr lang="de-DE" sz="2000" dirty="0"/>
              <a:t> 1%-point </a:t>
            </a:r>
            <a:r>
              <a:rPr lang="de-DE" sz="2000" dirty="0" err="1"/>
              <a:t>over</a:t>
            </a:r>
            <a:r>
              <a:rPr lang="de-DE" sz="2000" dirty="0"/>
              <a:t> potential </a:t>
            </a:r>
            <a:r>
              <a:rPr lang="de-DE" sz="2000" dirty="0" err="1"/>
              <a:t>growth</a:t>
            </a:r>
            <a:r>
              <a:rPr lang="de-DE" sz="2000" dirty="0"/>
              <a:t> </a:t>
            </a:r>
            <a:r>
              <a:rPr lang="de-DE" sz="2000" dirty="0" err="1"/>
              <a:t>than</a:t>
            </a:r>
            <a:r>
              <a:rPr lang="de-DE" sz="2000" dirty="0"/>
              <a:t> </a:t>
            </a:r>
            <a:r>
              <a:rPr lang="de-DE" sz="2000" dirty="0" err="1"/>
              <a:t>unemployment</a:t>
            </a:r>
            <a:r>
              <a:rPr lang="de-DE" sz="2000" dirty="0"/>
              <a:t> falls </a:t>
            </a:r>
            <a:r>
              <a:rPr lang="de-DE" sz="2000" dirty="0" err="1"/>
              <a:t>only</a:t>
            </a:r>
            <a:r>
              <a:rPr lang="de-DE" sz="2000" dirty="0"/>
              <a:t> </a:t>
            </a:r>
            <a:r>
              <a:rPr lang="de-DE" sz="2000" dirty="0" err="1"/>
              <a:t>by</a:t>
            </a:r>
            <a:r>
              <a:rPr lang="de-DE" sz="2000" dirty="0"/>
              <a:t> 0,5%-points.</a:t>
            </a:r>
          </a:p>
          <a:p>
            <a:endParaRPr lang="de-DE" sz="2000" dirty="0"/>
          </a:p>
          <a:p>
            <a:r>
              <a:rPr lang="en-US" sz="1400" dirty="0" err="1"/>
              <a:t>Okun</a:t>
            </a:r>
            <a:r>
              <a:rPr lang="en-US" sz="1400" dirty="0"/>
              <a:t>, Arthur M. 1962. “Potential GNP: Its Measurement and Significance.” Reprinted as Cowles Foundation Paper 190. </a:t>
            </a:r>
          </a:p>
          <a:p>
            <a:endParaRPr lang="de-DE" sz="1400" dirty="0"/>
          </a:p>
        </p:txBody>
      </p:sp>
      <p:sp>
        <p:nvSpPr>
          <p:cNvPr id="5" name="Rechteck 4"/>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Rechteck 1"/>
          <p:cNvSpPr/>
          <p:nvPr/>
        </p:nvSpPr>
        <p:spPr>
          <a:xfrm>
            <a:off x="259376" y="4142657"/>
            <a:ext cx="7929880" cy="2646878"/>
          </a:xfrm>
          <a:prstGeom prst="rect">
            <a:avLst/>
          </a:prstGeom>
        </p:spPr>
        <p:txBody>
          <a:bodyPr wrap="square">
            <a:spAutoFit/>
          </a:bodyPr>
          <a:lstStyle/>
          <a:p>
            <a:pPr algn="ctr"/>
            <a:r>
              <a:rPr lang="de-DE" sz="2000" u="sng" dirty="0" err="1"/>
              <a:t>Reasons</a:t>
            </a:r>
            <a:r>
              <a:rPr lang="de-DE" sz="2000" u="sng" dirty="0"/>
              <a:t>:</a:t>
            </a:r>
          </a:p>
          <a:p>
            <a:endParaRPr lang="en-US" sz="2000" dirty="0"/>
          </a:p>
          <a:p>
            <a:pPr marL="457200" indent="-457200">
              <a:buFont typeface="Arial" panose="020B0604020202020204" pitchFamily="34" charset="0"/>
              <a:buChar char="•"/>
            </a:pPr>
            <a:r>
              <a:rPr lang="en-US" sz="1800" dirty="0"/>
              <a:t>Firms adjust employment less than one for one in response to deviations of output to the natural growth rate.</a:t>
            </a:r>
          </a:p>
          <a:p>
            <a:pPr marL="457200" indent="-457200">
              <a:buFont typeface="Arial" panose="020B0604020202020204" pitchFamily="34" charset="0"/>
              <a:buChar char="•"/>
            </a:pPr>
            <a:endParaRPr lang="en-US" sz="1800" dirty="0"/>
          </a:p>
          <a:p>
            <a:pPr marL="457200" indent="-457200">
              <a:buFont typeface="Arial" panose="020B0604020202020204" pitchFamily="34" charset="0"/>
              <a:buChar char="•"/>
            </a:pPr>
            <a:r>
              <a:rPr lang="en-US" sz="1800" dirty="0"/>
              <a:t>The labor force participation of the population increases over time (for Germany, especially the labor force participation of women).</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sz="1800" dirty="0"/>
              <a:t>Labor productivity increases (currently in particular due to digitalization)</a:t>
            </a:r>
            <a:endParaRPr lang="de-DE" sz="1800" dirty="0"/>
          </a:p>
        </p:txBody>
      </p:sp>
    </p:spTree>
    <p:extLst>
      <p:ext uri="{BB962C8B-B14F-4D97-AF65-F5344CB8AC3E}">
        <p14:creationId xmlns:p14="http://schemas.microsoft.com/office/powerpoint/2010/main" val="7271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itle 1">
            <a:extLst>
              <a:ext uri="{FF2B5EF4-FFF2-40B4-BE49-F238E27FC236}">
                <a16:creationId xmlns:a16="http://schemas.microsoft.com/office/drawing/2014/main" id="{F7D6AF69-0998-AA12-5448-BBF65A7365A5}"/>
              </a:ext>
            </a:extLst>
          </p:cNvPr>
          <p:cNvSpPr txBox="1">
            <a:spLocks/>
          </p:cNvSpPr>
          <p:nvPr/>
        </p:nvSpPr>
        <p:spPr>
          <a:xfrm>
            <a:off x="457200" y="274637"/>
            <a:ext cx="8229600" cy="845319"/>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de-DE" b="1" dirty="0" err="1"/>
              <a:t>Okun’s</a:t>
            </a:r>
            <a:r>
              <a:rPr lang="de-DE" b="1" dirty="0"/>
              <a:t> Law</a:t>
            </a:r>
            <a:endParaRPr lang="en-US" b="1" dirty="0"/>
          </a:p>
        </p:txBody>
      </p:sp>
      <p:sp>
        <p:nvSpPr>
          <p:cNvPr id="3" name="Textfeld 2">
            <a:extLst>
              <a:ext uri="{FF2B5EF4-FFF2-40B4-BE49-F238E27FC236}">
                <a16:creationId xmlns:a16="http://schemas.microsoft.com/office/drawing/2014/main" id="{36D5AAAC-5995-5904-3962-96E00B7C8039}"/>
              </a:ext>
            </a:extLst>
          </p:cNvPr>
          <p:cNvSpPr txBox="1"/>
          <p:nvPr/>
        </p:nvSpPr>
        <p:spPr>
          <a:xfrm>
            <a:off x="545173" y="971525"/>
            <a:ext cx="9001000" cy="5631156"/>
          </a:xfrm>
          <a:prstGeom prst="rect">
            <a:avLst/>
          </a:prstGeom>
          <a:noFill/>
        </p:spPr>
        <p:txBody>
          <a:bodyPr wrap="square" rtlCol="0">
            <a:noAutofit/>
          </a:bodyPr>
          <a:lstStyle/>
          <a:p>
            <a:pPr algn="ctr"/>
            <a:r>
              <a:rPr lang="en-US" sz="2800" dirty="0"/>
              <a:t> Arthur Melvin </a:t>
            </a:r>
            <a:r>
              <a:rPr lang="en-US" sz="2800" dirty="0" err="1"/>
              <a:t>Okun</a:t>
            </a:r>
            <a:r>
              <a:rPr lang="en-US" sz="2800" dirty="0"/>
              <a:t> based on</a:t>
            </a:r>
          </a:p>
          <a:p>
            <a:pPr algn="ctr"/>
            <a:r>
              <a:rPr lang="en-US" sz="2800" b="1" dirty="0"/>
              <a:t>empirical observations </a:t>
            </a:r>
            <a:r>
              <a:rPr lang="en-US" sz="2800" dirty="0"/>
              <a:t>(1962):</a:t>
            </a:r>
          </a:p>
          <a:p>
            <a:endParaRPr lang="en-US" sz="2400" dirty="0"/>
          </a:p>
          <a:p>
            <a:r>
              <a:rPr lang="en-US" sz="2400" dirty="0"/>
              <a:t>Every rise of 1%-point in cyclical unemployment is</a:t>
            </a:r>
          </a:p>
          <a:p>
            <a:r>
              <a:rPr lang="en-US" sz="2400" dirty="0"/>
              <a:t>associated with a lowering of 2%-points of the output gap.</a:t>
            </a:r>
          </a:p>
          <a:p>
            <a:endParaRPr lang="en-US" sz="2400" b="1" dirty="0">
              <a:latin typeface="+mj-lt"/>
            </a:endParaRPr>
          </a:p>
          <a:p>
            <a:r>
              <a:rPr lang="en-US" sz="2400" b="1" dirty="0">
                <a:latin typeface="+mj-lt"/>
                <a:ea typeface="Arial Unicode MS"/>
                <a:cs typeface="Arial Unicode MS"/>
              </a:rPr>
              <a:t>−2(</a:t>
            </a:r>
            <a:r>
              <a:rPr lang="en-US" sz="2400" b="1" dirty="0">
                <a:latin typeface="+mj-lt"/>
              </a:rPr>
              <a:t>u - u*</a:t>
            </a:r>
            <a:r>
              <a:rPr lang="en-US" sz="2400" b="1" dirty="0">
                <a:latin typeface="+mj-lt"/>
                <a:ea typeface="Arial Unicode MS"/>
                <a:cs typeface="Arial Unicode MS"/>
              </a:rPr>
              <a:t>)	=	</a:t>
            </a:r>
            <a:r>
              <a:rPr lang="en-US" sz="2400" b="1" dirty="0">
                <a:latin typeface="+mj-lt"/>
              </a:rPr>
              <a:t> (Y – Y*)/Y*		(Gap Version)</a:t>
            </a:r>
          </a:p>
          <a:p>
            <a:endParaRPr lang="en-US" sz="2400" b="1" dirty="0">
              <a:latin typeface="+mj-lt"/>
            </a:endParaRPr>
          </a:p>
          <a:p>
            <a:r>
              <a:rPr lang="en-US" sz="2400" b="1" dirty="0">
                <a:latin typeface="+mj-lt"/>
              </a:rPr>
              <a:t>				or</a:t>
            </a:r>
          </a:p>
          <a:p>
            <a:endParaRPr lang="en-US" sz="2400" b="1" dirty="0">
              <a:latin typeface="+mj-lt"/>
            </a:endParaRPr>
          </a:p>
          <a:p>
            <a:r>
              <a:rPr lang="en-US" sz="2400" b="1" dirty="0">
                <a:latin typeface="+mj-lt"/>
              </a:rPr>
              <a:t>-2</a:t>
            </a:r>
            <a:r>
              <a:rPr lang="el-GR" sz="2400" b="1" dirty="0">
                <a:latin typeface="+mj-lt"/>
              </a:rPr>
              <a:t>Δ</a:t>
            </a:r>
            <a:r>
              <a:rPr lang="de-DE" sz="2400" b="1" dirty="0">
                <a:latin typeface="+mj-lt"/>
              </a:rPr>
              <a:t>u		=	</a:t>
            </a:r>
            <a:r>
              <a:rPr lang="de-DE" sz="2400" b="1" dirty="0" err="1">
                <a:latin typeface="+mj-lt"/>
              </a:rPr>
              <a:t>g</a:t>
            </a:r>
            <a:r>
              <a:rPr lang="de-DE" sz="2400" b="1" baseline="-25000" dirty="0" err="1">
                <a:latin typeface="+mj-lt"/>
              </a:rPr>
              <a:t>y</a:t>
            </a:r>
            <a:r>
              <a:rPr lang="de-DE" sz="2400" b="1" baseline="-25000" dirty="0">
                <a:latin typeface="+mj-lt"/>
              </a:rPr>
              <a:t>       </a:t>
            </a:r>
            <a:r>
              <a:rPr lang="en-US" sz="2400" b="1" dirty="0"/>
              <a:t>–</a:t>
            </a:r>
            <a:r>
              <a:rPr lang="de-DE" sz="2400" b="1" dirty="0">
                <a:latin typeface="+mj-lt"/>
              </a:rPr>
              <a:t>     g</a:t>
            </a:r>
            <a:r>
              <a:rPr lang="en-US" sz="2400" b="1" baseline="-25000" dirty="0"/>
              <a:t>Y*</a:t>
            </a:r>
            <a:r>
              <a:rPr lang="en-US" sz="2400" b="1" dirty="0"/>
              <a:t>		(Growth Version)</a:t>
            </a:r>
          </a:p>
          <a:p>
            <a:endParaRPr lang="en-US" sz="2800" b="1" cap="small" baseline="-25000" dirty="0">
              <a:latin typeface="+mj-lt"/>
            </a:endParaRPr>
          </a:p>
          <a:p>
            <a:endParaRPr lang="en-US" sz="2400" cap="small" baseline="-25000" dirty="0">
              <a:latin typeface="+mj-lt"/>
            </a:endParaRPr>
          </a:p>
          <a:p>
            <a:r>
              <a:rPr lang="de-DE" sz="2400" dirty="0" err="1"/>
              <a:t>g</a:t>
            </a:r>
            <a:r>
              <a:rPr lang="de-DE" sz="2400" baseline="-25000" dirty="0" err="1"/>
              <a:t>y</a:t>
            </a:r>
            <a:r>
              <a:rPr lang="de-DE" sz="2400" dirty="0"/>
              <a:t>, g</a:t>
            </a:r>
            <a:r>
              <a:rPr lang="en-US" sz="2400" baseline="-25000" dirty="0"/>
              <a:t>Y*</a:t>
            </a:r>
            <a:r>
              <a:rPr lang="en-US" sz="2400" dirty="0"/>
              <a:t>: growth rates of actual and potential out respectively</a:t>
            </a:r>
          </a:p>
          <a:p>
            <a:r>
              <a:rPr lang="el-GR" sz="2400" dirty="0"/>
              <a:t>Δ</a:t>
            </a:r>
            <a:r>
              <a:rPr lang="de-DE" sz="2400" dirty="0"/>
              <a:t>u:	</a:t>
            </a:r>
            <a:r>
              <a:rPr lang="de-DE" sz="2400" dirty="0" err="1"/>
              <a:t>change</a:t>
            </a:r>
            <a:r>
              <a:rPr lang="de-DE" sz="2400" dirty="0"/>
              <a:t> in </a:t>
            </a:r>
            <a:r>
              <a:rPr lang="de-DE" sz="2400" dirty="0" err="1"/>
              <a:t>unemployment</a:t>
            </a:r>
            <a:r>
              <a:rPr lang="de-DE" sz="2400" dirty="0"/>
              <a:t> </a:t>
            </a:r>
            <a:r>
              <a:rPr lang="de-DE" sz="2400" dirty="0" err="1"/>
              <a:t>over</a:t>
            </a:r>
            <a:r>
              <a:rPr lang="de-DE" sz="2400" dirty="0"/>
              <a:t> time</a:t>
            </a:r>
            <a:endParaRPr lang="en-US" sz="2400" cap="small" baseline="-25000" dirty="0">
              <a:latin typeface="+mj-lt"/>
            </a:endParaRPr>
          </a:p>
        </p:txBody>
      </p:sp>
    </p:spTree>
    <p:extLst>
      <p:ext uri="{BB962C8B-B14F-4D97-AF65-F5344CB8AC3E}">
        <p14:creationId xmlns:p14="http://schemas.microsoft.com/office/powerpoint/2010/main" val="1412394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itle 1">
            <a:extLst>
              <a:ext uri="{FF2B5EF4-FFF2-40B4-BE49-F238E27FC236}">
                <a16:creationId xmlns:a16="http://schemas.microsoft.com/office/drawing/2014/main" id="{F9832C48-7D4E-7BE3-ABBA-6C80921E14BE}"/>
              </a:ext>
            </a:extLst>
          </p:cNvPr>
          <p:cNvSpPr txBox="1">
            <a:spLocks/>
          </p:cNvSpPr>
          <p:nvPr/>
        </p:nvSpPr>
        <p:spPr>
          <a:xfrm>
            <a:off x="457200" y="301909"/>
            <a:ext cx="8229600" cy="638484"/>
          </a:xfrm>
          <a:prstGeom prst="rect">
            <a:avLst/>
          </a:prstGeom>
        </p:spPr>
        <p:txBody>
          <a:bodyPr>
            <a:normAutofit fontScale="90000" lnSpcReduction="20000"/>
          </a:bodyPr>
          <a:lstStyle>
            <a:lvl1pPr algn="ctr" rtl="0" hangingPunct="0">
              <a:tabLst/>
              <a:defRPr lang="de-DE" sz="4400" b="0" i="0" u="none" strike="noStrike" kern="1200">
                <a:ln>
                  <a:noFill/>
                </a:ln>
                <a:latin typeface="Arial" pitchFamily="18"/>
              </a:defRPr>
            </a:lvl1pPr>
          </a:lstStyle>
          <a:p>
            <a:r>
              <a:rPr lang="de-DE" b="1" dirty="0" err="1"/>
              <a:t>Okun’s</a:t>
            </a:r>
            <a:r>
              <a:rPr lang="de-DE" b="1" dirty="0"/>
              <a:t> Law</a:t>
            </a:r>
            <a:endParaRPr lang="en-US" b="1" dirty="0"/>
          </a:p>
        </p:txBody>
      </p:sp>
      <p:sp>
        <p:nvSpPr>
          <p:cNvPr id="3" name="Textfeld 2">
            <a:extLst>
              <a:ext uri="{FF2B5EF4-FFF2-40B4-BE49-F238E27FC236}">
                <a16:creationId xmlns:a16="http://schemas.microsoft.com/office/drawing/2014/main" id="{6173A200-9A57-D045-6CBD-366212739EF7}"/>
              </a:ext>
            </a:extLst>
          </p:cNvPr>
          <p:cNvSpPr txBox="1"/>
          <p:nvPr/>
        </p:nvSpPr>
        <p:spPr>
          <a:xfrm>
            <a:off x="312291" y="794907"/>
            <a:ext cx="9371027" cy="5534641"/>
          </a:xfrm>
          <a:prstGeom prst="rect">
            <a:avLst/>
          </a:prstGeom>
          <a:noFill/>
        </p:spPr>
        <p:txBody>
          <a:bodyPr wrap="square" rtlCol="0">
            <a:noAutofit/>
          </a:bodyPr>
          <a:lstStyle/>
          <a:p>
            <a:r>
              <a:rPr lang="de-DE" sz="3200" dirty="0"/>
              <a:t>In </a:t>
            </a:r>
            <a:r>
              <a:rPr lang="de-DE" sz="3200" err="1"/>
              <a:t>general</a:t>
            </a:r>
            <a:r>
              <a:rPr lang="de-DE" sz="3200"/>
              <a:t> </a:t>
            </a:r>
            <a:r>
              <a:rPr lang="de-DE" sz="3200" dirty="0"/>
              <a:t>O</a:t>
            </a:r>
            <a:r>
              <a:rPr lang="de-DE" sz="3200"/>
              <a:t>kun</a:t>
            </a:r>
            <a:r>
              <a:rPr lang="de-DE" sz="3200" dirty="0" err="1"/>
              <a:t>´s</a:t>
            </a:r>
            <a:r>
              <a:rPr lang="de-DE" sz="3200" dirty="0"/>
              <a:t> </a:t>
            </a:r>
            <a:r>
              <a:rPr lang="de-DE" sz="3200" dirty="0" err="1"/>
              <a:t>law</a:t>
            </a:r>
            <a:r>
              <a:rPr lang="de-DE" sz="3200" dirty="0"/>
              <a:t> </a:t>
            </a:r>
            <a:r>
              <a:rPr lang="de-DE" sz="3200" dirty="0" err="1"/>
              <a:t>implies</a:t>
            </a:r>
            <a:r>
              <a:rPr lang="de-DE" sz="3200" dirty="0"/>
              <a:t> </a:t>
            </a:r>
            <a:r>
              <a:rPr lang="de-DE" sz="3200" dirty="0" err="1"/>
              <a:t>that</a:t>
            </a:r>
            <a:r>
              <a:rPr lang="de-DE" sz="3200" dirty="0"/>
              <a:t> </a:t>
            </a:r>
            <a:r>
              <a:rPr lang="de-DE" sz="3200" dirty="0" err="1"/>
              <a:t>if</a:t>
            </a:r>
            <a:r>
              <a:rPr lang="de-DE" sz="3200" dirty="0"/>
              <a:t> </a:t>
            </a:r>
            <a:r>
              <a:rPr lang="de-DE" sz="3200" dirty="0" err="1"/>
              <a:t>output</a:t>
            </a:r>
            <a:r>
              <a:rPr lang="de-DE" sz="3200" dirty="0"/>
              <a:t> </a:t>
            </a:r>
            <a:r>
              <a:rPr lang="de-DE" sz="3200" dirty="0" err="1"/>
              <a:t>growth</a:t>
            </a:r>
            <a:r>
              <a:rPr lang="de-DE" sz="3200" dirty="0"/>
              <a:t> </a:t>
            </a:r>
            <a:r>
              <a:rPr lang="de-DE" sz="3200" dirty="0" err="1"/>
              <a:t>is</a:t>
            </a:r>
            <a:r>
              <a:rPr lang="de-DE" sz="3200" dirty="0"/>
              <a:t> 1%-point </a:t>
            </a:r>
            <a:r>
              <a:rPr lang="de-DE" sz="3200" dirty="0" err="1"/>
              <a:t>over</a:t>
            </a:r>
            <a:r>
              <a:rPr lang="de-DE" sz="3200" dirty="0"/>
              <a:t> potential </a:t>
            </a:r>
            <a:r>
              <a:rPr lang="de-DE" sz="3200" dirty="0" err="1"/>
              <a:t>growth</a:t>
            </a:r>
            <a:r>
              <a:rPr lang="de-DE" sz="3200" dirty="0"/>
              <a:t> </a:t>
            </a:r>
            <a:r>
              <a:rPr lang="de-DE" sz="3200" dirty="0" err="1"/>
              <a:t>than</a:t>
            </a:r>
            <a:r>
              <a:rPr lang="de-DE" sz="3200" dirty="0"/>
              <a:t> </a:t>
            </a:r>
            <a:r>
              <a:rPr lang="de-DE" sz="3200" dirty="0" err="1"/>
              <a:t>unemployment</a:t>
            </a:r>
            <a:r>
              <a:rPr lang="de-DE" sz="3200" dirty="0"/>
              <a:t> falls </a:t>
            </a:r>
            <a:r>
              <a:rPr lang="de-DE" sz="3200" dirty="0" err="1"/>
              <a:t>only</a:t>
            </a:r>
            <a:r>
              <a:rPr lang="de-DE" sz="3200" dirty="0"/>
              <a:t> </a:t>
            </a:r>
            <a:r>
              <a:rPr lang="de-DE" sz="3200" dirty="0" err="1"/>
              <a:t>by</a:t>
            </a:r>
            <a:r>
              <a:rPr lang="de-DE" sz="3200" dirty="0"/>
              <a:t> ½%-points.</a:t>
            </a:r>
          </a:p>
          <a:p>
            <a:endParaRPr lang="de-DE" sz="3200" dirty="0"/>
          </a:p>
          <a:p>
            <a:pPr algn="ctr"/>
            <a:r>
              <a:rPr lang="de-DE" sz="3200" u="sng" dirty="0" err="1"/>
              <a:t>Reasons</a:t>
            </a:r>
            <a:r>
              <a:rPr lang="de-DE" sz="3200" u="sng" dirty="0"/>
              <a:t>:</a:t>
            </a:r>
          </a:p>
          <a:p>
            <a:endParaRPr lang="en-US" sz="3200" dirty="0"/>
          </a:p>
          <a:p>
            <a:pPr marL="457200" indent="-457200">
              <a:buFont typeface="Arial" panose="020B0604020202020204" pitchFamily="34" charset="0"/>
              <a:buChar char="•"/>
            </a:pPr>
            <a:r>
              <a:rPr lang="en-US" sz="2800" dirty="0"/>
              <a:t>Firms adjust employment less than one for one in response to deviations of output to the natural growth rate.</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Labor participation increases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Labor productivity increases</a:t>
            </a:r>
            <a:endParaRPr lang="de-DE" sz="2800" dirty="0"/>
          </a:p>
          <a:p>
            <a:endParaRPr lang="de-DE" sz="3200" cap="small" baseline="-25000" dirty="0">
              <a:latin typeface="+mj-lt"/>
            </a:endParaRPr>
          </a:p>
          <a:p>
            <a:endParaRPr lang="en-US" sz="3200" cap="small" baseline="-25000" dirty="0">
              <a:latin typeface="+mj-lt"/>
            </a:endParaRPr>
          </a:p>
        </p:txBody>
      </p:sp>
    </p:spTree>
    <p:extLst>
      <p:ext uri="{BB962C8B-B14F-4D97-AF65-F5344CB8AC3E}">
        <p14:creationId xmlns:p14="http://schemas.microsoft.com/office/powerpoint/2010/main" val="2066901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itle 1">
            <a:extLst>
              <a:ext uri="{FF2B5EF4-FFF2-40B4-BE49-F238E27FC236}">
                <a16:creationId xmlns:a16="http://schemas.microsoft.com/office/drawing/2014/main" id="{57EAD36C-F878-175B-7D63-5228CE7B3EE2}"/>
              </a:ext>
            </a:extLst>
          </p:cNvPr>
          <p:cNvSpPr txBox="1">
            <a:spLocks/>
          </p:cNvSpPr>
          <p:nvPr/>
        </p:nvSpPr>
        <p:spPr>
          <a:xfrm>
            <a:off x="457200" y="301909"/>
            <a:ext cx="8229600" cy="706090"/>
          </a:xfrm>
          <a:prstGeom prst="rect">
            <a:avLst/>
          </a:prstGeom>
        </p:spPr>
        <p:txBody>
          <a:bodyPr>
            <a:normAutofit fontScale="67500" lnSpcReduction="20000"/>
          </a:bodyPr>
          <a:lstStyle>
            <a:lvl1pPr algn="ctr" rtl="0" hangingPunct="0">
              <a:tabLst/>
              <a:defRPr lang="de-DE" sz="4400" b="0" i="0" u="none" strike="noStrike" kern="1200">
                <a:ln>
                  <a:noFill/>
                </a:ln>
                <a:latin typeface="Arial" pitchFamily="18"/>
              </a:defRPr>
            </a:lvl1pPr>
          </a:lstStyle>
          <a:p>
            <a:r>
              <a:rPr lang="de-DE" b="1" dirty="0" err="1"/>
              <a:t>Estimating</a:t>
            </a:r>
            <a:r>
              <a:rPr lang="de-DE" b="1" dirty="0"/>
              <a:t> </a:t>
            </a:r>
            <a:r>
              <a:rPr lang="de-DE" b="1" dirty="0" err="1"/>
              <a:t>Okun’s</a:t>
            </a:r>
            <a:r>
              <a:rPr lang="de-DE" b="1" dirty="0"/>
              <a:t> Law: US-Data (</a:t>
            </a:r>
            <a:r>
              <a:rPr lang="de-DE" b="1"/>
              <a:t>1949 – )</a:t>
            </a:r>
            <a:endParaRPr lang="en-US" b="1" dirty="0"/>
          </a:p>
        </p:txBody>
      </p:sp>
      <p:sp>
        <p:nvSpPr>
          <p:cNvPr id="5" name="Textfeld 4">
            <a:extLst>
              <a:ext uri="{FF2B5EF4-FFF2-40B4-BE49-F238E27FC236}">
                <a16:creationId xmlns:a16="http://schemas.microsoft.com/office/drawing/2014/main" id="{2C1F99B8-F98C-7BD7-102E-B6C4324E3FA9}"/>
              </a:ext>
            </a:extLst>
          </p:cNvPr>
          <p:cNvSpPr txBox="1"/>
          <p:nvPr/>
        </p:nvSpPr>
        <p:spPr>
          <a:xfrm>
            <a:off x="8878891" y="187027"/>
            <a:ext cx="2973891" cy="1477328"/>
          </a:xfrm>
          <a:prstGeom prst="rect">
            <a:avLst/>
          </a:prstGeom>
          <a:noFill/>
        </p:spPr>
        <p:txBody>
          <a:bodyPr wrap="none" rtlCol="0">
            <a:spAutoFit/>
          </a:bodyPr>
          <a:lstStyle/>
          <a:p>
            <a:r>
              <a:rPr lang="de-DE" dirty="0">
                <a:hlinkClick r:id="rId3"/>
              </a:rPr>
              <a:t>https://fred.stlouisfed.org/</a:t>
            </a:r>
            <a:endParaRPr lang="de-DE" dirty="0"/>
          </a:p>
          <a:p>
            <a:endParaRPr lang="de-DE" dirty="0"/>
          </a:p>
          <a:p>
            <a:r>
              <a:rPr lang="de-DE" dirty="0"/>
              <a:t>FRED-Data-Base</a:t>
            </a:r>
          </a:p>
          <a:p>
            <a:r>
              <a:rPr lang="de-DE" dirty="0"/>
              <a:t>Real GDP-Growth </a:t>
            </a:r>
            <a:r>
              <a:rPr lang="de-DE" dirty="0" err="1"/>
              <a:t>vs</a:t>
            </a:r>
            <a:endParaRPr lang="de-DE" dirty="0"/>
          </a:p>
          <a:p>
            <a:r>
              <a:rPr lang="de-DE" dirty="0"/>
              <a:t>Change in </a:t>
            </a:r>
            <a:r>
              <a:rPr lang="de-DE" dirty="0" err="1"/>
              <a:t>unemployment</a:t>
            </a:r>
            <a:r>
              <a:rPr lang="de-DE" dirty="0"/>
              <a:t> rate</a:t>
            </a:r>
          </a:p>
        </p:txBody>
      </p:sp>
      <p:sp>
        <p:nvSpPr>
          <p:cNvPr id="6" name="Rechteck 5">
            <a:extLst>
              <a:ext uri="{FF2B5EF4-FFF2-40B4-BE49-F238E27FC236}">
                <a16:creationId xmlns:a16="http://schemas.microsoft.com/office/drawing/2014/main" id="{5E1E6499-D8A0-A951-CC08-4AC9856AE011}"/>
              </a:ext>
            </a:extLst>
          </p:cNvPr>
          <p:cNvSpPr/>
          <p:nvPr/>
        </p:nvSpPr>
        <p:spPr>
          <a:xfrm>
            <a:off x="119666" y="5674335"/>
            <a:ext cx="8656355" cy="954107"/>
          </a:xfrm>
          <a:prstGeom prst="rect">
            <a:avLst/>
          </a:prstGeom>
        </p:spPr>
        <p:txBody>
          <a:bodyPr wrap="square">
            <a:spAutoFit/>
          </a:bodyPr>
          <a:lstStyle/>
          <a:p>
            <a:r>
              <a:rPr lang="en-US" sz="1400" dirty="0">
                <a:solidFill>
                  <a:sysClr val="windowText" lastClr="000000"/>
                </a:solidFill>
                <a:latin typeface="Arial" panose="020B0604020202020204" pitchFamily="34" charset="0"/>
                <a:cs typeface="Arial" panose="020B0604020202020204" pitchFamily="34" charset="0"/>
              </a:rPr>
              <a:t>Source: FRED</a:t>
            </a:r>
          </a:p>
          <a:p>
            <a:r>
              <a:rPr lang="en-US" sz="1400" dirty="0">
                <a:solidFill>
                  <a:sysClr val="windowText" lastClr="000000"/>
                </a:solidFill>
                <a:latin typeface="Arial" panose="020B0604020202020204" pitchFamily="34" charset="0"/>
                <a:cs typeface="Arial" panose="020B0604020202020204" pitchFamily="34" charset="0"/>
              </a:rPr>
              <a:t>Quarterly Data, seasonally adjusted. In order to eliminate effects within a year, we do not use the growth rate respectively to the former quarter but with respect to the quarter of the previous year. Therefore, the change of unemployment is also calculated with respect of the quarter of the previous year.</a:t>
            </a:r>
          </a:p>
        </p:txBody>
      </p:sp>
    </p:spTree>
    <p:extLst>
      <p:ext uri="{BB962C8B-B14F-4D97-AF65-F5344CB8AC3E}">
        <p14:creationId xmlns:p14="http://schemas.microsoft.com/office/powerpoint/2010/main" val="1357053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85088" y="764704"/>
            <a:ext cx="8856984" cy="2232248"/>
          </a:xfrm>
          <a:prstGeom prst="rect">
            <a:avLst/>
          </a:prstGeom>
          <a:noFill/>
        </p:spPr>
        <p:txBody>
          <a:bodyPr wrap="square" rtlCol="0">
            <a:noAutofit/>
          </a:bodyPr>
          <a:lstStyle/>
          <a:p>
            <a:r>
              <a:rPr lang="de-DE" sz="2400"/>
              <a:t>Example:</a:t>
            </a:r>
            <a:endParaRPr lang="de-DE" sz="2400" dirty="0"/>
          </a:p>
          <a:p>
            <a:endParaRPr lang="de-DE" sz="2400" dirty="0"/>
          </a:p>
          <a:p>
            <a:r>
              <a:rPr lang="de-DE" sz="2400" dirty="0"/>
              <a:t>A </a:t>
            </a:r>
            <a:r>
              <a:rPr lang="de-DE" sz="2400" dirty="0" err="1"/>
              <a:t>company</a:t>
            </a:r>
            <a:r>
              <a:rPr lang="de-DE" sz="2400" dirty="0"/>
              <a:t> </a:t>
            </a:r>
            <a:r>
              <a:rPr lang="de-DE" sz="2400" dirty="0" err="1"/>
              <a:t>wants</a:t>
            </a:r>
            <a:r>
              <a:rPr lang="de-DE" sz="2400" dirty="0"/>
              <a:t> </a:t>
            </a:r>
            <a:r>
              <a:rPr lang="de-DE" sz="2400" dirty="0" err="1"/>
              <a:t>to</a:t>
            </a:r>
            <a:r>
              <a:rPr lang="de-DE" sz="2400" dirty="0"/>
              <a:t> </a:t>
            </a:r>
            <a:r>
              <a:rPr lang="de-DE" sz="2400" dirty="0" err="1"/>
              <a:t>know</a:t>
            </a:r>
            <a:r>
              <a:rPr lang="de-DE" sz="2400" dirty="0"/>
              <a:t> </a:t>
            </a:r>
            <a:r>
              <a:rPr lang="de-DE" sz="2400" dirty="0" err="1"/>
              <a:t>how</a:t>
            </a:r>
            <a:r>
              <a:rPr lang="de-DE" sz="2400" dirty="0"/>
              <a:t> </a:t>
            </a:r>
            <a:r>
              <a:rPr lang="de-DE" sz="2400" dirty="0" err="1"/>
              <a:t>the</a:t>
            </a:r>
            <a:r>
              <a:rPr lang="de-DE" sz="2400" dirty="0"/>
              <a:t> </a:t>
            </a:r>
            <a:r>
              <a:rPr lang="de-DE" sz="2400" dirty="0" err="1"/>
              <a:t>sales</a:t>
            </a:r>
            <a:r>
              <a:rPr lang="de-DE" sz="2400" dirty="0"/>
              <a:t> </a:t>
            </a:r>
            <a:r>
              <a:rPr lang="de-DE" sz="2400" dirty="0" err="1"/>
              <a:t>volume</a:t>
            </a:r>
            <a:r>
              <a:rPr lang="de-DE" sz="2400" dirty="0"/>
              <a:t> </a:t>
            </a:r>
            <a:r>
              <a:rPr lang="de-DE" sz="2400" dirty="0" err="1"/>
              <a:t>depends</a:t>
            </a:r>
            <a:r>
              <a:rPr lang="de-DE" sz="2400" dirty="0"/>
              <a:t> on </a:t>
            </a:r>
            <a:r>
              <a:rPr lang="de-DE" sz="2400" dirty="0" err="1"/>
              <a:t>visits</a:t>
            </a:r>
            <a:r>
              <a:rPr lang="de-DE" sz="2400" dirty="0"/>
              <a:t> </a:t>
            </a:r>
            <a:r>
              <a:rPr lang="de-DE" sz="2400" dirty="0" err="1"/>
              <a:t>of</a:t>
            </a:r>
            <a:r>
              <a:rPr lang="de-DE" sz="2400" dirty="0"/>
              <a:t> </a:t>
            </a:r>
            <a:r>
              <a:rPr lang="de-DE" sz="2400" dirty="0" err="1"/>
              <a:t>representatives</a:t>
            </a:r>
            <a:r>
              <a:rPr lang="de-DE" sz="2400" dirty="0"/>
              <a:t>.</a:t>
            </a:r>
          </a:p>
          <a:p>
            <a:endParaRPr lang="de-DE" sz="2400" dirty="0"/>
          </a:p>
          <a:p>
            <a:r>
              <a:rPr lang="de-DE" sz="2400" dirty="0"/>
              <a:t>The </a:t>
            </a:r>
            <a:r>
              <a:rPr lang="de-DE" sz="2400" dirty="0" err="1"/>
              <a:t>company</a:t>
            </a:r>
            <a:r>
              <a:rPr lang="de-DE" sz="2400" dirty="0"/>
              <a:t> </a:t>
            </a:r>
            <a:r>
              <a:rPr lang="de-DE" sz="2400" dirty="0" err="1"/>
              <a:t>has</a:t>
            </a:r>
            <a:r>
              <a:rPr lang="de-DE" sz="2400" dirty="0"/>
              <a:t> </a:t>
            </a:r>
            <a:r>
              <a:rPr lang="de-DE" sz="2400" dirty="0" err="1"/>
              <a:t>collected</a:t>
            </a:r>
            <a:r>
              <a:rPr lang="de-DE" sz="2400" dirty="0"/>
              <a:t> </a:t>
            </a:r>
            <a:r>
              <a:rPr lang="de-DE" sz="2400" dirty="0" err="1"/>
              <a:t>the</a:t>
            </a:r>
            <a:r>
              <a:rPr lang="de-DE" sz="2400" dirty="0"/>
              <a:t> </a:t>
            </a:r>
            <a:r>
              <a:rPr lang="de-DE" sz="2400" dirty="0" err="1"/>
              <a:t>following</a:t>
            </a:r>
            <a:r>
              <a:rPr lang="de-DE" sz="2400" dirty="0"/>
              <a:t> </a:t>
            </a:r>
            <a:r>
              <a:rPr lang="de-DE" sz="2400" dirty="0" err="1"/>
              <a:t>data</a:t>
            </a:r>
            <a:endParaRPr lang="de-DE" sz="2400" dirty="0"/>
          </a:p>
        </p:txBody>
      </p:sp>
      <p:sp>
        <p:nvSpPr>
          <p:cNvPr id="3" name="Foliennummernplatzhalter 2"/>
          <p:cNvSpPr>
            <a:spLocks noGrp="1"/>
          </p:cNvSpPr>
          <p:nvPr>
            <p:ph type="sldNum" sz="quarter" idx="12"/>
          </p:nvPr>
        </p:nvSpPr>
        <p:spPr/>
        <p:txBody>
          <a:bodyPr/>
          <a:lstStyle/>
          <a:p>
            <a:fld id="{386CAE9C-98EE-4793-B6DD-11C28406210D}" type="slidenum">
              <a:rPr lang="de-DE" smtClean="0"/>
              <a:t>9</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2600" dirty="0"/>
              <a:t>Linear Regression</a:t>
            </a:r>
          </a:p>
        </p:txBody>
      </p:sp>
      <p:graphicFrame>
        <p:nvGraphicFramePr>
          <p:cNvPr id="5" name="Objekt 4">
            <a:extLst>
              <a:ext uri="{FF2B5EF4-FFF2-40B4-BE49-F238E27FC236}">
                <a16:creationId xmlns:a16="http://schemas.microsoft.com/office/drawing/2014/main" id="{5F3D9C05-60EC-9650-BAB7-626D1412F8E9}"/>
              </a:ext>
            </a:extLst>
          </p:cNvPr>
          <p:cNvGraphicFramePr>
            <a:graphicFrameLocks noChangeAspect="1"/>
          </p:cNvGraphicFramePr>
          <p:nvPr/>
        </p:nvGraphicFramePr>
        <p:xfrm>
          <a:off x="1769264" y="3121274"/>
          <a:ext cx="4807485" cy="2323950"/>
        </p:xfrm>
        <a:graphic>
          <a:graphicData uri="http://schemas.openxmlformats.org/presentationml/2006/ole">
            <mc:AlternateContent xmlns:mc="http://schemas.openxmlformats.org/markup-compatibility/2006">
              <mc:Choice xmlns:v="urn:schemas-microsoft-com:vml" Requires="v">
                <p:oleObj name="Worksheet" r:id="rId2" imgW="3060626" imgH="1479594" progId="Excel.Sheet.12">
                  <p:embed/>
                </p:oleObj>
              </mc:Choice>
              <mc:Fallback>
                <p:oleObj name="Worksheet" r:id="rId2" imgW="3060626" imgH="1479594" progId="Excel.Sheet.12">
                  <p:embed/>
                  <p:pic>
                    <p:nvPicPr>
                      <p:cNvPr id="5" name="Objekt 4">
                        <a:extLst>
                          <a:ext uri="{FF2B5EF4-FFF2-40B4-BE49-F238E27FC236}">
                            <a16:creationId xmlns:a16="http://schemas.microsoft.com/office/drawing/2014/main" id="{5F3D9C05-60EC-9650-BAB7-626D1412F8E9}"/>
                          </a:ext>
                        </a:extLst>
                      </p:cNvPr>
                      <p:cNvPicPr/>
                      <p:nvPr/>
                    </p:nvPicPr>
                    <p:blipFill>
                      <a:blip r:embed="rId3"/>
                      <a:stretch>
                        <a:fillRect/>
                      </a:stretch>
                    </p:blipFill>
                    <p:spPr>
                      <a:xfrm>
                        <a:off x="1769264" y="3121274"/>
                        <a:ext cx="4807485" cy="2323950"/>
                      </a:xfrm>
                      <a:prstGeom prst="rect">
                        <a:avLst/>
                      </a:prstGeom>
                    </p:spPr>
                  </p:pic>
                </p:oleObj>
              </mc:Fallback>
            </mc:AlternateContent>
          </a:graphicData>
        </a:graphic>
      </p:graphicFrame>
      <p:sp>
        <p:nvSpPr>
          <p:cNvPr id="8" name="Textfeld 7">
            <a:extLst>
              <a:ext uri="{FF2B5EF4-FFF2-40B4-BE49-F238E27FC236}">
                <a16:creationId xmlns:a16="http://schemas.microsoft.com/office/drawing/2014/main" id="{EB6A4D82-1B95-A406-5728-8026FB3A0ED7}"/>
              </a:ext>
            </a:extLst>
          </p:cNvPr>
          <p:cNvSpPr txBox="1"/>
          <p:nvPr/>
        </p:nvSpPr>
        <p:spPr>
          <a:xfrm>
            <a:off x="113588" y="5877272"/>
            <a:ext cx="8784468" cy="646331"/>
          </a:xfrm>
          <a:prstGeom prst="rect">
            <a:avLst/>
          </a:prstGeom>
          <a:noFill/>
        </p:spPr>
        <p:txBody>
          <a:bodyPr wrap="square">
            <a:spAutoFit/>
          </a:bodyPr>
          <a:lstStyle/>
          <a:p>
            <a:r>
              <a:rPr lang="de-DE" dirty="0" err="1"/>
              <a:t>We</a:t>
            </a:r>
            <a:r>
              <a:rPr lang="de-DE" dirty="0"/>
              <a:t> also </a:t>
            </a:r>
            <a:r>
              <a:rPr lang="de-DE" dirty="0" err="1"/>
              <a:t>want</a:t>
            </a:r>
            <a:r>
              <a:rPr lang="de-DE" dirty="0"/>
              <a:t> </a:t>
            </a:r>
            <a:r>
              <a:rPr lang="de-DE" dirty="0" err="1"/>
              <a:t>to</a:t>
            </a:r>
            <a:r>
              <a:rPr lang="de-DE" dirty="0"/>
              <a:t> </a:t>
            </a:r>
            <a:r>
              <a:rPr lang="de-DE" dirty="0" err="1"/>
              <a:t>answer</a:t>
            </a:r>
            <a:r>
              <a:rPr lang="de-DE" dirty="0"/>
              <a:t> </a:t>
            </a:r>
            <a:r>
              <a:rPr lang="de-DE" dirty="0" err="1"/>
              <a:t>the</a:t>
            </a:r>
            <a:r>
              <a:rPr lang="de-DE" dirty="0"/>
              <a:t> </a:t>
            </a:r>
            <a:r>
              <a:rPr lang="de-DE" dirty="0" err="1"/>
              <a:t>question</a:t>
            </a:r>
            <a:r>
              <a:rPr lang="de-DE" dirty="0"/>
              <a:t>, </a:t>
            </a:r>
            <a:r>
              <a:rPr lang="de-DE" dirty="0" err="1"/>
              <a:t>from</a:t>
            </a:r>
            <a:r>
              <a:rPr lang="de-DE" dirty="0"/>
              <a:t> a </a:t>
            </a:r>
            <a:r>
              <a:rPr lang="de-DE" dirty="0" err="1"/>
              <a:t>descriptive</a:t>
            </a:r>
            <a:r>
              <a:rPr lang="de-DE" dirty="0"/>
              <a:t> </a:t>
            </a:r>
            <a:r>
              <a:rPr lang="de-DE" dirty="0" err="1"/>
              <a:t>point</a:t>
            </a:r>
            <a:r>
              <a:rPr lang="de-DE" dirty="0"/>
              <a:t> </a:t>
            </a:r>
            <a:r>
              <a:rPr lang="de-DE" dirty="0" err="1"/>
              <a:t>of</a:t>
            </a:r>
            <a:r>
              <a:rPr lang="de-DE" dirty="0"/>
              <a:t> </a:t>
            </a:r>
            <a:r>
              <a:rPr lang="de-DE" dirty="0" err="1"/>
              <a:t>view</a:t>
            </a:r>
            <a:r>
              <a:rPr lang="de-DE" dirty="0"/>
              <a:t>, </a:t>
            </a:r>
            <a:r>
              <a:rPr lang="de-DE" dirty="0" err="1"/>
              <a:t>which</a:t>
            </a:r>
            <a:r>
              <a:rPr lang="de-DE" dirty="0"/>
              <a:t> </a:t>
            </a:r>
            <a:r>
              <a:rPr lang="de-DE" dirty="0" err="1"/>
              <a:t>sales</a:t>
            </a:r>
            <a:r>
              <a:rPr lang="de-DE" dirty="0"/>
              <a:t> </a:t>
            </a:r>
            <a:r>
              <a:rPr lang="de-DE" dirty="0" err="1"/>
              <a:t>volume</a:t>
            </a:r>
            <a:r>
              <a:rPr lang="de-DE" dirty="0"/>
              <a:t> </a:t>
            </a:r>
            <a:r>
              <a:rPr lang="de-DE" dirty="0" err="1"/>
              <a:t>we</a:t>
            </a:r>
            <a:r>
              <a:rPr lang="de-DE" dirty="0"/>
              <a:t> </a:t>
            </a:r>
            <a:r>
              <a:rPr lang="de-DE" dirty="0" err="1"/>
              <a:t>can</a:t>
            </a:r>
            <a:r>
              <a:rPr lang="de-DE" dirty="0"/>
              <a:t> </a:t>
            </a:r>
            <a:r>
              <a:rPr lang="de-DE" dirty="0" err="1"/>
              <a:t>expect</a:t>
            </a:r>
            <a:r>
              <a:rPr lang="de-DE" dirty="0"/>
              <a:t>, </a:t>
            </a:r>
            <a:r>
              <a:rPr lang="de-DE" dirty="0" err="1"/>
              <a:t>if</a:t>
            </a:r>
            <a:r>
              <a:rPr lang="de-DE" dirty="0"/>
              <a:t> </a:t>
            </a:r>
            <a:r>
              <a:rPr lang="de-DE" dirty="0" err="1"/>
              <a:t>we</a:t>
            </a:r>
            <a:r>
              <a:rPr lang="de-DE" dirty="0"/>
              <a:t> </a:t>
            </a:r>
            <a:r>
              <a:rPr lang="de-DE" dirty="0" err="1"/>
              <a:t>increase</a:t>
            </a:r>
            <a:r>
              <a:rPr lang="de-DE" dirty="0"/>
              <a:t> </a:t>
            </a:r>
            <a:r>
              <a:rPr lang="de-DE" dirty="0" err="1"/>
              <a:t>the</a:t>
            </a:r>
            <a:r>
              <a:rPr lang="de-DE" dirty="0"/>
              <a:t> </a:t>
            </a:r>
            <a:r>
              <a:rPr lang="de-DE" dirty="0" err="1"/>
              <a:t>visits</a:t>
            </a:r>
            <a:r>
              <a:rPr lang="de-DE" dirty="0"/>
              <a:t> </a:t>
            </a:r>
            <a:r>
              <a:rPr lang="de-DE" dirty="0" err="1"/>
              <a:t>up</a:t>
            </a:r>
            <a:r>
              <a:rPr lang="de-DE" dirty="0"/>
              <a:t> </a:t>
            </a:r>
            <a:r>
              <a:rPr lang="de-DE" dirty="0" err="1"/>
              <a:t>to</a:t>
            </a:r>
            <a:r>
              <a:rPr lang="de-DE" dirty="0"/>
              <a:t> x=30</a:t>
            </a:r>
          </a:p>
        </p:txBody>
      </p:sp>
      <p:sp>
        <p:nvSpPr>
          <p:cNvPr id="6" name="Rechteck 5">
            <a:extLst>
              <a:ext uri="{FF2B5EF4-FFF2-40B4-BE49-F238E27FC236}">
                <a16:creationId xmlns:a16="http://schemas.microsoft.com/office/drawing/2014/main" id="{78EE894F-B229-F662-611F-CDC869EE7869}"/>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94481503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1830</Words>
  <Application>Microsoft Office PowerPoint</Application>
  <PresentationFormat>Breitbild</PresentationFormat>
  <Paragraphs>369</Paragraphs>
  <Slides>27</Slides>
  <Notes>11</Notes>
  <HiddenSlides>0</HiddenSlides>
  <MMClips>0</MMClips>
  <ScaleCrop>false</ScaleCrop>
  <HeadingPairs>
    <vt:vector size="10" baseType="variant">
      <vt:variant>
        <vt:lpstr>Verwendete Schriftarten</vt:lpstr>
      </vt:variant>
      <vt:variant>
        <vt:i4>5</vt:i4>
      </vt:variant>
      <vt:variant>
        <vt:lpstr>Design</vt:lpstr>
      </vt:variant>
      <vt:variant>
        <vt:i4>1</vt:i4>
      </vt:variant>
      <vt:variant>
        <vt:lpstr>Links</vt:lpstr>
      </vt:variant>
      <vt:variant>
        <vt:i4>2</vt:i4>
      </vt:variant>
      <vt:variant>
        <vt:lpstr>Eingebettete OLE-Server</vt:lpstr>
      </vt:variant>
      <vt:variant>
        <vt:i4>1</vt:i4>
      </vt:variant>
      <vt:variant>
        <vt:lpstr>Folientitel</vt:lpstr>
      </vt:variant>
      <vt:variant>
        <vt:i4>27</vt:i4>
      </vt:variant>
    </vt:vector>
  </HeadingPairs>
  <TitlesOfParts>
    <vt:vector size="36" baseType="lpstr">
      <vt:lpstr>Arial</vt:lpstr>
      <vt:lpstr>Arial Unicode MS</vt:lpstr>
      <vt:lpstr>Calibri</vt:lpstr>
      <vt:lpstr>Cambria Math</vt:lpstr>
      <vt:lpstr>Times New Roman</vt:lpstr>
      <vt:lpstr>Office</vt:lpstr>
      <vt:lpstr>file:///C:\AAA\FH_Mainz\Statistik\Eigene_Unterlagen\Arbeitsdaten2.xlsx!Tab2!%5bArbeitsdaten2.xlsx%5dTab2%20Diagramm%206</vt:lpstr>
      <vt:lpstr>file:///C:\AAA\FH_Mainz\Statistik\Eigene_Unterlagen\Arbeitsdaten2.xlsx!Tab2!%5bArbeitsdaten2.xlsx%5dTab2%20Diagramm%206</vt:lpstr>
      <vt:lpstr>Worksheet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297</cp:revision>
  <cp:lastPrinted>2022-03-02T20:18:27Z</cp:lastPrinted>
  <dcterms:created xsi:type="dcterms:W3CDTF">2022-03-01T20:52:11Z</dcterms:created>
  <dcterms:modified xsi:type="dcterms:W3CDTF">2025-10-07T14:03:58Z</dcterms:modified>
</cp:coreProperties>
</file>