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1372" r:id="rId2"/>
    <p:sldId id="257" r:id="rId3"/>
    <p:sldId id="485" r:id="rId4"/>
    <p:sldId id="1373" r:id="rId5"/>
    <p:sldId id="1487" r:id="rId6"/>
    <p:sldId id="1488" r:id="rId7"/>
    <p:sldId id="1491" r:id="rId8"/>
    <p:sldId id="1492" r:id="rId9"/>
    <p:sldId id="1490" r:id="rId10"/>
    <p:sldId id="1489" r:id="rId11"/>
    <p:sldId id="1493" r:id="rId12"/>
    <p:sldId id="517" r:id="rId13"/>
    <p:sldId id="1259" r:id="rId14"/>
    <p:sldId id="1261" r:id="rId15"/>
    <p:sldId id="525" r:id="rId16"/>
    <p:sldId id="523" r:id="rId17"/>
    <p:sldId id="524" r:id="rId18"/>
    <p:sldId id="619" r:id="rId19"/>
    <p:sldId id="1379" r:id="rId20"/>
    <p:sldId id="1380" r:id="rId21"/>
    <p:sldId id="622" r:id="rId22"/>
    <p:sldId id="623" r:id="rId23"/>
    <p:sldId id="624" r:id="rId24"/>
    <p:sldId id="1382" r:id="rId25"/>
    <p:sldId id="1383" r:id="rId26"/>
    <p:sldId id="1381" r:id="rId27"/>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78" autoAdjust="0"/>
    <p:restoredTop sz="93447" autoAdjust="0"/>
  </p:normalViewPr>
  <p:slideViewPr>
    <p:cSldViewPr snapToGrid="0">
      <p:cViewPr varScale="1">
        <p:scale>
          <a:sx n="63" d="100"/>
          <a:sy n="63" d="100"/>
        </p:scale>
        <p:origin x="55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29.09.2025</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5pPr>
            <a:lvl6pPr marL="2806970"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6pPr>
            <a:lvl7pPr marL="3317328"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7pPr>
            <a:lvl8pPr marL="3827687"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8pPr>
            <a:lvl9pPr marL="4338045"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9pPr>
          </a:lstStyle>
          <a:p>
            <a:pPr eaLnBrk="1" hangingPunct="1">
              <a:spcBef>
                <a:spcPct val="0"/>
              </a:spcBef>
              <a:buClrTx/>
              <a:buFontTx/>
              <a:buNone/>
            </a:pPr>
            <a:fld id="{A654DD85-E7C0-41FF-966F-0F0387813021}" type="slidenum">
              <a:rPr lang="de-DE" altLang="de-DE" smtClean="0">
                <a:latin typeface="Sparkasse Rg" pitchFamily="34" charset="0"/>
              </a:rPr>
              <a:pPr eaLnBrk="1" hangingPunct="1">
                <a:spcBef>
                  <a:spcPct val="0"/>
                </a:spcBef>
                <a:buClrTx/>
                <a:buFontTx/>
                <a:buNone/>
              </a:pPr>
              <a:t>1</a:t>
            </a:fld>
            <a:endParaRPr lang="de-DE" altLang="de-DE">
              <a:latin typeface="Sparkasse Rg" pitchFamily="34" charset="0"/>
            </a:endParaRPr>
          </a:p>
        </p:txBody>
      </p:sp>
      <p:sp>
        <p:nvSpPr>
          <p:cNvPr id="61443" name="Rectangle 1"/>
          <p:cNvSpPr>
            <a:spLocks noGrp="1" noRot="1" noChangeAspect="1" noChangeArrowheads="1" noTextEdit="1"/>
          </p:cNvSpPr>
          <p:nvPr>
            <p:ph type="sldImg"/>
          </p:nvPr>
        </p:nvSpPr>
        <p:spPr>
          <a:xfrm>
            <a:off x="-544513" y="895350"/>
            <a:ext cx="7974013" cy="4486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a:spLocks noGrp="1" noChangeArrowheads="1"/>
          </p:cNvSpPr>
          <p:nvPr>
            <p:ph type="body" idx="1"/>
          </p:nvPr>
        </p:nvSpPr>
        <p:spPr>
          <a:xfrm>
            <a:off x="914474" y="5679253"/>
            <a:ext cx="5054505" cy="5379134"/>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102085" tIns="51041" rIns="102085" bIns="51041" anchor="ctr"/>
          <a:lstStyle/>
          <a:p>
            <a:endParaRPr lang="de-DE" altLang="de-DE"/>
          </a:p>
        </p:txBody>
      </p:sp>
    </p:spTree>
    <p:extLst>
      <p:ext uri="{BB962C8B-B14F-4D97-AF65-F5344CB8AC3E}">
        <p14:creationId xmlns:p14="http://schemas.microsoft.com/office/powerpoint/2010/main" val="4107305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29666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9590744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05567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515366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700423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187853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611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236D160C-E515-4D8C-9228-C6C42BF8CB28}" type="slidenum">
              <a:rPr lang="de-DE" sz="1200">
                <a:solidFill>
                  <a:srgbClr val="000000"/>
                </a:solidFill>
                <a:latin typeface="Sparkasse Rg" pitchFamily="34" charset="0"/>
              </a:rPr>
              <a:pPr eaLnBrk="1" hangingPunct="1"/>
              <a:t>13</a:t>
            </a:fld>
            <a:endParaRPr lang="de-DE" sz="1200">
              <a:solidFill>
                <a:srgbClr val="000000"/>
              </a:solidFill>
              <a:latin typeface="Sparkasse Rg" pitchFamily="34" charset="0"/>
            </a:endParaRPr>
          </a:p>
        </p:txBody>
      </p:sp>
      <p:sp>
        <p:nvSpPr>
          <p:cNvPr id="346115"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48AFAF50-71D2-472A-B49E-A6BA6CD25389}" type="slidenum">
              <a:rPr lang="de-DE" sz="1200">
                <a:solidFill>
                  <a:srgbClr val="000000"/>
                </a:solidFill>
                <a:latin typeface="Sparkasse Rg" pitchFamily="34" charset="0"/>
              </a:rPr>
              <a:pPr algn="r" eaLnBrk="1" hangingPunct="1">
                <a:buClrTx/>
                <a:buFontTx/>
                <a:buNone/>
              </a:pPr>
              <a:t>13</a:t>
            </a:fld>
            <a:endParaRPr lang="de-DE" sz="1200">
              <a:solidFill>
                <a:srgbClr val="000000"/>
              </a:solidFill>
              <a:latin typeface="Sparkasse Rg" pitchFamily="34" charset="0"/>
            </a:endParaRPr>
          </a:p>
        </p:txBody>
      </p:sp>
      <p:sp>
        <p:nvSpPr>
          <p:cNvPr id="346116"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6117"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610663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6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F5D7A5FD-A29C-4971-A46C-3A436945F7C3}" type="slidenum">
              <a:rPr lang="de-DE" sz="1200">
                <a:solidFill>
                  <a:srgbClr val="000000"/>
                </a:solidFill>
                <a:latin typeface="Sparkasse Rg" pitchFamily="34" charset="0"/>
              </a:rPr>
              <a:pPr eaLnBrk="1" hangingPunct="1"/>
              <a:t>14</a:t>
            </a:fld>
            <a:endParaRPr lang="de-DE" sz="1200">
              <a:solidFill>
                <a:srgbClr val="000000"/>
              </a:solidFill>
              <a:latin typeface="Sparkasse Rg" pitchFamily="34" charset="0"/>
            </a:endParaRPr>
          </a:p>
        </p:txBody>
      </p:sp>
      <p:sp>
        <p:nvSpPr>
          <p:cNvPr id="348163"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4506F5D2-1BA7-431F-8CD4-0184588AF6F9}" type="slidenum">
              <a:rPr lang="de-DE" sz="1200">
                <a:solidFill>
                  <a:srgbClr val="000000"/>
                </a:solidFill>
                <a:latin typeface="Sparkasse Rg" pitchFamily="34" charset="0"/>
              </a:rPr>
              <a:pPr algn="r" eaLnBrk="1" hangingPunct="1">
                <a:buClrTx/>
                <a:buFontTx/>
                <a:buNone/>
              </a:pPr>
              <a:t>14</a:t>
            </a:fld>
            <a:endParaRPr lang="de-DE" sz="1200">
              <a:solidFill>
                <a:srgbClr val="000000"/>
              </a:solidFill>
              <a:latin typeface="Sparkasse Rg" pitchFamily="34" charset="0"/>
            </a:endParaRPr>
          </a:p>
        </p:txBody>
      </p:sp>
      <p:sp>
        <p:nvSpPr>
          <p:cNvPr id="348164"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65"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190698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611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236D160C-E515-4D8C-9228-C6C42BF8CB28}" type="slidenum">
              <a:rPr lang="de-DE" sz="1200">
                <a:solidFill>
                  <a:srgbClr val="000000"/>
                </a:solidFill>
                <a:latin typeface="Sparkasse Rg" pitchFamily="34" charset="0"/>
              </a:rPr>
              <a:pPr eaLnBrk="1" hangingPunct="1"/>
              <a:t>15</a:t>
            </a:fld>
            <a:endParaRPr lang="de-DE" sz="1200">
              <a:solidFill>
                <a:srgbClr val="000000"/>
              </a:solidFill>
              <a:latin typeface="Sparkasse Rg" pitchFamily="34" charset="0"/>
            </a:endParaRPr>
          </a:p>
        </p:txBody>
      </p:sp>
      <p:sp>
        <p:nvSpPr>
          <p:cNvPr id="346115"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48AFAF50-71D2-472A-B49E-A6BA6CD25389}" type="slidenum">
              <a:rPr lang="de-DE" sz="1200">
                <a:solidFill>
                  <a:srgbClr val="000000"/>
                </a:solidFill>
                <a:latin typeface="Sparkasse Rg" pitchFamily="34" charset="0"/>
              </a:rPr>
              <a:pPr algn="r" eaLnBrk="1" hangingPunct="1">
                <a:buClrTx/>
                <a:buFontTx/>
                <a:buNone/>
              </a:pPr>
              <a:t>15</a:t>
            </a:fld>
            <a:endParaRPr lang="de-DE" sz="1200">
              <a:solidFill>
                <a:srgbClr val="000000"/>
              </a:solidFill>
              <a:latin typeface="Sparkasse Rg" pitchFamily="34" charset="0"/>
            </a:endParaRPr>
          </a:p>
        </p:txBody>
      </p:sp>
      <p:sp>
        <p:nvSpPr>
          <p:cNvPr id="346116"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6117"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1558455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123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F2A043B-9C45-4FA2-98B7-822C5F74EC59}" type="slidenum">
              <a:rPr lang="de-DE" sz="1200">
                <a:solidFill>
                  <a:srgbClr val="000000"/>
                </a:solidFill>
                <a:latin typeface="Sparkasse Rg" pitchFamily="34" charset="0"/>
              </a:rPr>
              <a:pPr eaLnBrk="1" hangingPunct="1"/>
              <a:t>16</a:t>
            </a:fld>
            <a:endParaRPr lang="de-DE" sz="1200">
              <a:solidFill>
                <a:srgbClr val="000000"/>
              </a:solidFill>
              <a:latin typeface="Sparkasse Rg" pitchFamily="34" charset="0"/>
            </a:endParaRPr>
          </a:p>
        </p:txBody>
      </p:sp>
      <p:sp>
        <p:nvSpPr>
          <p:cNvPr id="351235" name="Rectangle 2"/>
          <p:cNvSpPr>
            <a:spLocks noGrp="1" noRot="1" noChangeAspect="1" noChangeArrowheads="1" noTextEdit="1"/>
          </p:cNvSpPr>
          <p:nvPr>
            <p:ph type="sldImg"/>
          </p:nvPr>
        </p:nvSpPr>
        <p:spPr>
          <a:xfrm>
            <a:off x="93663" y="742950"/>
            <a:ext cx="6619875" cy="3724275"/>
          </a:xfrm>
          <a:ln/>
        </p:spPr>
      </p:sp>
      <p:sp>
        <p:nvSpPr>
          <p:cNvPr id="35123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656424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096753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578160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64631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32118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997200" y="2401889"/>
            <a:ext cx="8595784" cy="909637"/>
          </a:xfrm>
        </p:spPr>
        <p:txBody>
          <a:bodyPr/>
          <a:lstStyle/>
          <a:p>
            <a:r>
              <a:rPr lang="de-DE"/>
              <a:t>Titelmasterformat durch Klicken bearbeiten</a:t>
            </a:r>
          </a:p>
        </p:txBody>
      </p:sp>
    </p:spTree>
    <p:extLst>
      <p:ext uri="{BB962C8B-B14F-4D97-AF65-F5344CB8AC3E}">
        <p14:creationId xmlns:p14="http://schemas.microsoft.com/office/powerpoint/2010/main" val="394781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29.09.2025</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29.09.2025</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www.bernhardkoester.de/vorlesungen/inhalt.html"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4.emf"/><Relationship Id="rId4" Type="http://schemas.openxmlformats.org/officeDocument/2006/relationships/package" Target="../embeddings/Microsoft_Excel_Worksheet1.xlsx"/></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destatis.de/DE/Service/Bibliothek/_publikationen-fachserienliste-18.html?nn=206136"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iws_mb09_07a"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iws_mb09_06c"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destatis.de/DE/Service/Bibliothek/_publikationen-fachserienliste-18.html?nn=206136"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dks_b01012_3"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kms_it03a"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kms_it03a"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zista_mb01"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23452/723452?tsId=BBK01.BJ9059&amp;statisticType=BBK_ITS&amp;tsTab=0&amp;dateSelect=2020"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hyperlink" Target="https://www.bundesbank.de/dynamic/action/de/statistiken/zeitreihen-datenbanken/zeitreihen-datenbank/723452/723452?listId=www_v27_web011_11a&amp;treeAnchor=FINANZEN&amp;statisticType=BBK_ITS&amp;tsId=BBK01.BJ9069&amp;dateSelect=202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Excel_Worksheet.xlsx"/><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Textfeld 7"/>
          <p:cNvSpPr txBox="1"/>
          <p:nvPr/>
        </p:nvSpPr>
        <p:spPr>
          <a:xfrm>
            <a:off x="2775472" y="159476"/>
            <a:ext cx="6277087" cy="523220"/>
          </a:xfrm>
          <a:prstGeom prst="rect">
            <a:avLst/>
          </a:prstGeom>
          <a:noFill/>
        </p:spPr>
        <p:txBody>
          <a:bodyPr wrap="square" rtlCol="0">
            <a:spAutoFit/>
          </a:bodyPr>
          <a:lstStyle/>
          <a:p>
            <a:pPr algn="ctr"/>
            <a:r>
              <a:rPr lang="de-DE" sz="2800">
                <a:latin typeface="Times New Roman" panose="02020603050405020304" pitchFamily="18" charset="0"/>
                <a:cs typeface="Times New Roman" panose="02020603050405020304" pitchFamily="18" charset="0"/>
              </a:rPr>
              <a:t>Global Economics</a:t>
            </a:r>
            <a:endParaRPr lang="de-DE" sz="2800" b="1"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5201" y="1171482"/>
            <a:ext cx="1330796" cy="998097"/>
          </a:xfrm>
          <a:prstGeom prst="rect">
            <a:avLst/>
          </a:prstGeom>
        </p:spPr>
      </p:pic>
      <p:sp>
        <p:nvSpPr>
          <p:cNvPr id="11" name="Textfeld 10"/>
          <p:cNvSpPr txBox="1"/>
          <p:nvPr/>
        </p:nvSpPr>
        <p:spPr>
          <a:xfrm>
            <a:off x="117080" y="765139"/>
            <a:ext cx="1831335" cy="400110"/>
          </a:xfrm>
          <a:prstGeom prst="rect">
            <a:avLst/>
          </a:prstGeom>
          <a:noFill/>
        </p:spPr>
        <p:txBody>
          <a:bodyPr wrap="none" rtlCol="0">
            <a:spAutoFit/>
          </a:bodyPr>
          <a:lstStyle/>
          <a:p>
            <a:r>
              <a:rPr lang="de-DE" sz="2000" b="1" dirty="0"/>
              <a:t>Wilhelmshaven</a:t>
            </a:r>
          </a:p>
        </p:txBody>
      </p:sp>
      <p:sp>
        <p:nvSpPr>
          <p:cNvPr id="12" name="Textfeld 11"/>
          <p:cNvSpPr txBox="1"/>
          <p:nvPr/>
        </p:nvSpPr>
        <p:spPr>
          <a:xfrm>
            <a:off x="1735536" y="5762816"/>
            <a:ext cx="4493795" cy="738664"/>
          </a:xfrm>
          <a:prstGeom prst="rect">
            <a:avLst/>
          </a:prstGeom>
          <a:noFill/>
        </p:spPr>
        <p:txBody>
          <a:bodyPr wrap="none" rtlCol="0">
            <a:spAutoFit/>
          </a:bodyPr>
          <a:lstStyle/>
          <a:p>
            <a:pPr algn="ctr"/>
            <a:r>
              <a:rPr lang="de-DE" sz="1400" b="1" dirty="0"/>
              <a:t>Prof. Dr. Bernhard Köster</a:t>
            </a:r>
          </a:p>
          <a:p>
            <a:pPr algn="ctr"/>
            <a:r>
              <a:rPr lang="de-DE" sz="1400" b="1" dirty="0"/>
              <a:t>Jade-Hochschule Wilhelmshaven</a:t>
            </a:r>
          </a:p>
          <a:p>
            <a:pPr algn="ctr"/>
            <a:r>
              <a:rPr lang="de-DE" sz="1400" b="1" dirty="0">
                <a:hlinkClick r:id="rId4"/>
              </a:rPr>
              <a:t>http://www.bernhardkoester.de/vorlesungen/inhalt.html</a:t>
            </a:r>
            <a:endParaRPr lang="de-DE" sz="1400" b="1" dirty="0"/>
          </a:p>
        </p:txBody>
      </p:sp>
      <p:sp>
        <p:nvSpPr>
          <p:cNvPr id="13" name="Textfeld 12"/>
          <p:cNvSpPr txBox="1"/>
          <p:nvPr/>
        </p:nvSpPr>
        <p:spPr>
          <a:xfrm>
            <a:off x="3352134" y="1874728"/>
            <a:ext cx="5123775" cy="1815882"/>
          </a:xfrm>
          <a:prstGeom prst="rect">
            <a:avLst/>
          </a:prstGeom>
          <a:noFill/>
        </p:spPr>
        <p:txBody>
          <a:bodyPr wrap="none" rtlCol="0">
            <a:spAutoFit/>
          </a:bodyPr>
          <a:lstStyle/>
          <a:p>
            <a:pPr algn="ctr"/>
            <a:r>
              <a:rPr lang="de-DE" sz="2800" b="1" u="sng"/>
              <a:t>This lecture will be recorded and </a:t>
            </a:r>
          </a:p>
          <a:p>
            <a:pPr algn="ctr"/>
            <a:r>
              <a:rPr lang="de-DE" sz="2800" b="1" u="sng"/>
              <a:t>Subsequently uploaded in the </a:t>
            </a:r>
          </a:p>
          <a:p>
            <a:pPr algn="ctr"/>
            <a:r>
              <a:rPr lang="de-DE" sz="2800" b="1" u="sng"/>
              <a:t>world-wide-web</a:t>
            </a:r>
          </a:p>
          <a:p>
            <a:pPr algn="ctr"/>
            <a:endParaRPr lang="de-DE" sz="2800" b="1" u="sng" dirty="0"/>
          </a:p>
        </p:txBody>
      </p:sp>
    </p:spTree>
    <p:extLst>
      <p:ext uri="{BB962C8B-B14F-4D97-AF65-F5344CB8AC3E}">
        <p14:creationId xmlns:p14="http://schemas.microsoft.com/office/powerpoint/2010/main" val="30645763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4C86D-A51E-C6EE-59DA-9048AF95C690}"/>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097CB6F9-FBC9-0974-2D81-5111E1825983}"/>
              </a:ext>
            </a:extLst>
          </p:cNvPr>
          <p:cNvSpPr txBox="1"/>
          <p:nvPr/>
        </p:nvSpPr>
        <p:spPr>
          <a:xfrm>
            <a:off x="0" y="22883"/>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Global Economic Trends since the start of globalization</a:t>
            </a:r>
            <a:endParaRPr lang="de-DE" sz="2800" dirty="0">
              <a:latin typeface="Times New Roman" panose="02020603050405020304" pitchFamily="18" charset="0"/>
              <a:cs typeface="Times New Roman" panose="02020603050405020304" pitchFamily="18" charset="0"/>
            </a:endParaRPr>
          </a:p>
        </p:txBody>
      </p:sp>
      <p:pic>
        <p:nvPicPr>
          <p:cNvPr id="4" name="Grafik 3">
            <a:extLst>
              <a:ext uri="{FF2B5EF4-FFF2-40B4-BE49-F238E27FC236}">
                <a16:creationId xmlns:a16="http://schemas.microsoft.com/office/drawing/2014/main" id="{2BFF0ABB-BF7C-F3CE-EF66-42C82E075C94}"/>
              </a:ext>
            </a:extLst>
          </p:cNvPr>
          <p:cNvPicPr>
            <a:picLocks noChangeAspect="1"/>
          </p:cNvPicPr>
          <p:nvPr/>
        </p:nvPicPr>
        <p:blipFill>
          <a:blip r:embed="rId2"/>
          <a:stretch>
            <a:fillRect/>
          </a:stretch>
        </p:blipFill>
        <p:spPr>
          <a:xfrm>
            <a:off x="0" y="565809"/>
            <a:ext cx="9595888" cy="5412081"/>
          </a:xfrm>
          <a:prstGeom prst="rect">
            <a:avLst/>
          </a:prstGeom>
        </p:spPr>
      </p:pic>
      <p:sp>
        <p:nvSpPr>
          <p:cNvPr id="3" name="Rechteck 2">
            <a:extLst>
              <a:ext uri="{FF2B5EF4-FFF2-40B4-BE49-F238E27FC236}">
                <a16:creationId xmlns:a16="http://schemas.microsoft.com/office/drawing/2014/main" id="{F0356273-7AF2-50DB-CDC3-92AF6B109BA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B299D9D1-65D0-6361-C1D8-48C7204EA566}"/>
              </a:ext>
            </a:extLst>
          </p:cNvPr>
          <p:cNvSpPr txBox="1"/>
          <p:nvPr/>
        </p:nvSpPr>
        <p:spPr>
          <a:xfrm>
            <a:off x="0" y="6186906"/>
            <a:ext cx="8343900" cy="461665"/>
          </a:xfrm>
          <a:prstGeom prst="rect">
            <a:avLst/>
          </a:prstGeom>
          <a:noFill/>
        </p:spPr>
        <p:txBody>
          <a:bodyPr wrap="square">
            <a:spAutoFit/>
          </a:bodyPr>
          <a:lstStyle/>
          <a:p>
            <a:r>
              <a:rPr lang="de-DE" sz="1200" dirty="0"/>
              <a:t>Source: Köster, Bernhard und Mühe, Felix Internationale Handelskonflikte: eine verhaltensökonomische Analyse (2024) </a:t>
            </a:r>
            <a:r>
              <a:rPr lang="de-DE" sz="1200" dirty="0" err="1"/>
              <a:t>WiSt</a:t>
            </a:r>
            <a:r>
              <a:rPr lang="de-DE" sz="1200" dirty="0"/>
              <a:t> -- Wirtschaftswissenschaftliches Studium, Heft 5-2024, 26 -- 32</a:t>
            </a:r>
          </a:p>
        </p:txBody>
      </p:sp>
    </p:spTree>
    <p:extLst>
      <p:ext uri="{BB962C8B-B14F-4D97-AF65-F5344CB8AC3E}">
        <p14:creationId xmlns:p14="http://schemas.microsoft.com/office/powerpoint/2010/main" val="674056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3AC05-3D7D-2B45-66B7-4DCAD75B5584}"/>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12AED205-B6BD-33E6-4C1F-2C6434F8A72E}"/>
              </a:ext>
            </a:extLst>
          </p:cNvPr>
          <p:cNvSpPr txBox="1"/>
          <p:nvPr/>
        </p:nvSpPr>
        <p:spPr>
          <a:xfrm>
            <a:off x="0" y="22883"/>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Global Economic Trends since the start of globalization</a:t>
            </a:r>
            <a:endParaRPr lang="de-DE" sz="2800"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48FDA4A5-71C9-3AE3-5E08-5F5ABCCF72E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CF6D195B-6A7D-0C4A-DFA7-617A7F039BE3}"/>
              </a:ext>
            </a:extLst>
          </p:cNvPr>
          <p:cNvSpPr txBox="1"/>
          <p:nvPr/>
        </p:nvSpPr>
        <p:spPr>
          <a:xfrm>
            <a:off x="0" y="6186906"/>
            <a:ext cx="8343900" cy="276999"/>
          </a:xfrm>
          <a:prstGeom prst="rect">
            <a:avLst/>
          </a:prstGeom>
          <a:noFill/>
        </p:spPr>
        <p:txBody>
          <a:bodyPr wrap="square">
            <a:spAutoFit/>
          </a:bodyPr>
          <a:lstStyle/>
          <a:p>
            <a:r>
              <a:rPr lang="de-DE" sz="1200" dirty="0"/>
              <a:t>Source: World Bank, CPB</a:t>
            </a:r>
          </a:p>
        </p:txBody>
      </p:sp>
      <p:pic>
        <p:nvPicPr>
          <p:cNvPr id="2" name="Grafik 1">
            <a:extLst>
              <a:ext uri="{FF2B5EF4-FFF2-40B4-BE49-F238E27FC236}">
                <a16:creationId xmlns:a16="http://schemas.microsoft.com/office/drawing/2014/main" id="{286229E7-CC8E-B88B-A634-9F08E8ED4386}"/>
              </a:ext>
            </a:extLst>
          </p:cNvPr>
          <p:cNvPicPr>
            <a:picLocks noChangeAspect="1"/>
          </p:cNvPicPr>
          <p:nvPr/>
        </p:nvPicPr>
        <p:blipFill>
          <a:blip r:embed="rId2"/>
          <a:stretch>
            <a:fillRect/>
          </a:stretch>
        </p:blipFill>
        <p:spPr>
          <a:xfrm>
            <a:off x="-1" y="778136"/>
            <a:ext cx="5868499" cy="3692264"/>
          </a:xfrm>
          <a:prstGeom prst="rect">
            <a:avLst/>
          </a:prstGeom>
        </p:spPr>
      </p:pic>
      <p:pic>
        <p:nvPicPr>
          <p:cNvPr id="6" name="Grafik 5">
            <a:extLst>
              <a:ext uri="{FF2B5EF4-FFF2-40B4-BE49-F238E27FC236}">
                <a16:creationId xmlns:a16="http://schemas.microsoft.com/office/drawing/2014/main" id="{82BF4478-350A-0F57-AB2B-A4F44E225C50}"/>
              </a:ext>
            </a:extLst>
          </p:cNvPr>
          <p:cNvPicPr>
            <a:picLocks noChangeAspect="1"/>
          </p:cNvPicPr>
          <p:nvPr/>
        </p:nvPicPr>
        <p:blipFill>
          <a:blip r:embed="rId3"/>
          <a:stretch>
            <a:fillRect/>
          </a:stretch>
        </p:blipFill>
        <p:spPr>
          <a:xfrm>
            <a:off x="6096000" y="715014"/>
            <a:ext cx="5842831" cy="3511915"/>
          </a:xfrm>
          <a:prstGeom prst="rect">
            <a:avLst/>
          </a:prstGeom>
        </p:spPr>
      </p:pic>
    </p:spTree>
    <p:extLst>
      <p:ext uri="{BB962C8B-B14F-4D97-AF65-F5344CB8AC3E}">
        <p14:creationId xmlns:p14="http://schemas.microsoft.com/office/powerpoint/2010/main" val="1783457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22883"/>
            <a:ext cx="12172951" cy="542926"/>
          </a:xfrm>
          <a:prstGeom prst="rect">
            <a:avLst/>
          </a:prstGeom>
          <a:noFill/>
        </p:spPr>
        <p:txBody>
          <a:bodyPr wrap="square" rtlCol="0">
            <a:noAutofit/>
          </a:bodyPr>
          <a:lstStyle/>
          <a:p>
            <a:pPr algn="ctr"/>
            <a:r>
              <a:rPr lang="de-DE" sz="3200" b="1">
                <a:latin typeface="Times New Roman" panose="02020603050405020304" pitchFamily="18" charset="0"/>
                <a:cs typeface="Times New Roman" panose="02020603050405020304" pitchFamily="18" charset="0"/>
              </a:rPr>
              <a:t>Macroeconomic indicators</a:t>
            </a:r>
            <a:endParaRPr lang="de-DE" sz="3200" b="1"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AA15B691-283D-4341-8E52-EBA1542B1340}"/>
              </a:ext>
            </a:extLst>
          </p:cNvPr>
          <p:cNvSpPr txBox="1"/>
          <p:nvPr/>
        </p:nvSpPr>
        <p:spPr>
          <a:xfrm>
            <a:off x="998775" y="2268478"/>
            <a:ext cx="2938182"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Economic growth</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Textfeld 3">
            <a:extLst>
              <a:ext uri="{FF2B5EF4-FFF2-40B4-BE49-F238E27FC236}">
                <a16:creationId xmlns:a16="http://schemas.microsoft.com/office/drawing/2014/main" id="{AA15B691-283D-4341-8E52-EBA1542B1340}"/>
              </a:ext>
            </a:extLst>
          </p:cNvPr>
          <p:cNvSpPr txBox="1"/>
          <p:nvPr/>
        </p:nvSpPr>
        <p:spPr>
          <a:xfrm>
            <a:off x="3484466" y="1121049"/>
            <a:ext cx="1710017" cy="504265"/>
          </a:xfrm>
          <a:prstGeom prst="rect">
            <a:avLst/>
          </a:prstGeom>
          <a:noFill/>
        </p:spPr>
        <p:txBody>
          <a:bodyPr wrap="square" rtlCol="0">
            <a:noAutofit/>
          </a:bodyPr>
          <a:lstStyle/>
          <a:p>
            <a:pPr algn="ctr"/>
            <a:r>
              <a:rPr lang="de-DE" sz="2400" dirty="0">
                <a:latin typeface="Times New Roman" panose="02020603050405020304" pitchFamily="18" charset="0"/>
                <a:cs typeface="Times New Roman" panose="02020603050405020304" pitchFamily="18" charset="0"/>
              </a:rPr>
              <a:t>Inflation</a:t>
            </a: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5" name="Textfeld 4">
            <a:extLst>
              <a:ext uri="{FF2B5EF4-FFF2-40B4-BE49-F238E27FC236}">
                <a16:creationId xmlns:a16="http://schemas.microsoft.com/office/drawing/2014/main" id="{AA15B691-283D-4341-8E52-EBA1542B1340}"/>
              </a:ext>
            </a:extLst>
          </p:cNvPr>
          <p:cNvSpPr txBox="1"/>
          <p:nvPr/>
        </p:nvSpPr>
        <p:spPr>
          <a:xfrm>
            <a:off x="6009576" y="1009504"/>
            <a:ext cx="2228850"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Unemployment</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6" name="Textfeld 5">
            <a:extLst>
              <a:ext uri="{FF2B5EF4-FFF2-40B4-BE49-F238E27FC236}">
                <a16:creationId xmlns:a16="http://schemas.microsoft.com/office/drawing/2014/main" id="{AA15B691-283D-4341-8E52-EBA1542B1340}"/>
              </a:ext>
            </a:extLst>
          </p:cNvPr>
          <p:cNvSpPr txBox="1"/>
          <p:nvPr/>
        </p:nvSpPr>
        <p:spPr>
          <a:xfrm>
            <a:off x="7141506" y="2082494"/>
            <a:ext cx="2526927"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Interest rates</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7" name="Textfeld 6">
            <a:extLst>
              <a:ext uri="{FF2B5EF4-FFF2-40B4-BE49-F238E27FC236}">
                <a16:creationId xmlns:a16="http://schemas.microsoft.com/office/drawing/2014/main" id="{AA15B691-283D-4341-8E52-EBA1542B1340}"/>
              </a:ext>
            </a:extLst>
          </p:cNvPr>
          <p:cNvSpPr txBox="1"/>
          <p:nvPr/>
        </p:nvSpPr>
        <p:spPr>
          <a:xfrm>
            <a:off x="7195292" y="3659751"/>
            <a:ext cx="2717429"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Government Debt</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8" name="Textfeld 7">
            <a:extLst>
              <a:ext uri="{FF2B5EF4-FFF2-40B4-BE49-F238E27FC236}">
                <a16:creationId xmlns:a16="http://schemas.microsoft.com/office/drawing/2014/main" id="{AA15B691-283D-4341-8E52-EBA1542B1340}"/>
              </a:ext>
            </a:extLst>
          </p:cNvPr>
          <p:cNvSpPr txBox="1"/>
          <p:nvPr/>
        </p:nvSpPr>
        <p:spPr>
          <a:xfrm>
            <a:off x="6176118" y="4833424"/>
            <a:ext cx="2228852"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Current account</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9" name="Textfeld 8">
            <a:extLst>
              <a:ext uri="{FF2B5EF4-FFF2-40B4-BE49-F238E27FC236}">
                <a16:creationId xmlns:a16="http://schemas.microsoft.com/office/drawing/2014/main" id="{AA15B691-283D-4341-8E52-EBA1542B1340}"/>
              </a:ext>
            </a:extLst>
          </p:cNvPr>
          <p:cNvSpPr txBox="1"/>
          <p:nvPr/>
        </p:nvSpPr>
        <p:spPr>
          <a:xfrm>
            <a:off x="2493818" y="4822230"/>
            <a:ext cx="2629006"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Trade-to-GDP-ratio</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12" name="Textfeld 11">
            <a:extLst>
              <a:ext uri="{FF2B5EF4-FFF2-40B4-BE49-F238E27FC236}">
                <a16:creationId xmlns:a16="http://schemas.microsoft.com/office/drawing/2014/main" id="{AA15B691-283D-4341-8E52-EBA1542B1340}"/>
              </a:ext>
            </a:extLst>
          </p:cNvPr>
          <p:cNvSpPr txBox="1"/>
          <p:nvPr/>
        </p:nvSpPr>
        <p:spPr>
          <a:xfrm>
            <a:off x="1917536" y="3554806"/>
            <a:ext cx="2228852"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Exchange rates</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pic>
        <p:nvPicPr>
          <p:cNvPr id="1026" name="Picture 2" descr="https://upload.wikimedia.org/wikipedia/commons/thumb/4/4b/Octagon_2.svg/240px-Octagon_2.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1695" y="1538118"/>
            <a:ext cx="3284111" cy="3284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2967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1"/>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Economic growth and the business cycle</a:t>
            </a:r>
            <a:endParaRPr lang="de-DE" sz="2400" b="1" dirty="0">
              <a:solidFill>
                <a:srgbClr val="000000"/>
              </a:solidFill>
              <a:latin typeface="Sparkasse Rg" pitchFamily="34" charset="0"/>
            </a:endParaRPr>
          </a:p>
        </p:txBody>
      </p:sp>
      <p:cxnSp>
        <p:nvCxnSpPr>
          <p:cNvPr id="3" name="Gerade Verbindung mit Pfeil 2">
            <a:extLst>
              <a:ext uri="{FF2B5EF4-FFF2-40B4-BE49-F238E27FC236}">
                <a16:creationId xmlns:a16="http://schemas.microsoft.com/office/drawing/2014/main" id="{61DA8E8B-7569-4BBF-8169-74EE80988E0E}"/>
              </a:ext>
            </a:extLst>
          </p:cNvPr>
          <p:cNvCxnSpPr>
            <a:cxnSpLocks/>
          </p:cNvCxnSpPr>
          <p:nvPr/>
        </p:nvCxnSpPr>
        <p:spPr>
          <a:xfrm flipV="1">
            <a:off x="434493" y="925550"/>
            <a:ext cx="0" cy="5006899"/>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a:extLst>
              <a:ext uri="{FF2B5EF4-FFF2-40B4-BE49-F238E27FC236}">
                <a16:creationId xmlns:a16="http://schemas.microsoft.com/office/drawing/2014/main" id="{8432A3A4-D5A9-41BA-AAA9-D68D7B43D629}"/>
              </a:ext>
            </a:extLst>
          </p:cNvPr>
          <p:cNvCxnSpPr>
            <a:cxnSpLocks/>
          </p:cNvCxnSpPr>
          <p:nvPr/>
        </p:nvCxnSpPr>
        <p:spPr>
          <a:xfrm flipV="1">
            <a:off x="111109" y="5538237"/>
            <a:ext cx="8445062" cy="11356"/>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Freihandform: Form 8">
            <a:extLst>
              <a:ext uri="{FF2B5EF4-FFF2-40B4-BE49-F238E27FC236}">
                <a16:creationId xmlns:a16="http://schemas.microsoft.com/office/drawing/2014/main" id="{2161B6EE-D55A-468C-9B6A-7CC28FB05C23}"/>
              </a:ext>
            </a:extLst>
          </p:cNvPr>
          <p:cNvSpPr/>
          <p:nvPr/>
        </p:nvSpPr>
        <p:spPr>
          <a:xfrm>
            <a:off x="879103" y="2241755"/>
            <a:ext cx="7846142" cy="2713703"/>
          </a:xfrm>
          <a:custGeom>
            <a:avLst/>
            <a:gdLst>
              <a:gd name="connsiteX0" fmla="*/ 0 w 7226709"/>
              <a:gd name="connsiteY0" fmla="*/ 2713703 h 2713703"/>
              <a:gd name="connsiteX1" fmla="*/ 4306529 w 7226709"/>
              <a:gd name="connsiteY1" fmla="*/ 1253613 h 2713703"/>
              <a:gd name="connsiteX2" fmla="*/ 7226709 w 7226709"/>
              <a:gd name="connsiteY2" fmla="*/ 0 h 2713703"/>
            </a:gdLst>
            <a:ahLst/>
            <a:cxnLst>
              <a:cxn ang="0">
                <a:pos x="connsiteX0" y="connsiteY0"/>
              </a:cxn>
              <a:cxn ang="0">
                <a:pos x="connsiteX1" y="connsiteY1"/>
              </a:cxn>
              <a:cxn ang="0">
                <a:pos x="connsiteX2" y="connsiteY2"/>
              </a:cxn>
            </a:cxnLst>
            <a:rect l="l" t="t" r="r" b="b"/>
            <a:pathLst>
              <a:path w="7226709" h="2713703">
                <a:moveTo>
                  <a:pt x="0" y="2713703"/>
                </a:moveTo>
                <a:cubicBezTo>
                  <a:pt x="1551039" y="2209800"/>
                  <a:pt x="3102078" y="1705897"/>
                  <a:pt x="4306529" y="1253613"/>
                </a:cubicBezTo>
                <a:cubicBezTo>
                  <a:pt x="5510981" y="801329"/>
                  <a:pt x="6368845" y="400664"/>
                  <a:pt x="7226709"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Freihandform: Form 10">
            <a:extLst>
              <a:ext uri="{FF2B5EF4-FFF2-40B4-BE49-F238E27FC236}">
                <a16:creationId xmlns:a16="http://schemas.microsoft.com/office/drawing/2014/main" id="{2CC28C69-9060-44ED-80BF-107CA28A9A31}"/>
              </a:ext>
            </a:extLst>
          </p:cNvPr>
          <p:cNvSpPr/>
          <p:nvPr/>
        </p:nvSpPr>
        <p:spPr>
          <a:xfrm>
            <a:off x="1000893" y="1917290"/>
            <a:ext cx="7399887" cy="3465870"/>
          </a:xfrm>
          <a:custGeom>
            <a:avLst/>
            <a:gdLst>
              <a:gd name="connsiteX0" fmla="*/ 0 w 7182464"/>
              <a:gd name="connsiteY0" fmla="*/ 2905433 h 2905433"/>
              <a:gd name="connsiteX1" fmla="*/ 1371600 w 7182464"/>
              <a:gd name="connsiteY1" fmla="*/ 1032387 h 2905433"/>
              <a:gd name="connsiteX2" fmla="*/ 3775587 w 7182464"/>
              <a:gd name="connsiteY2" fmla="*/ 1666568 h 2905433"/>
              <a:gd name="connsiteX3" fmla="*/ 6002593 w 7182464"/>
              <a:gd name="connsiteY3" fmla="*/ 2020529 h 2905433"/>
              <a:gd name="connsiteX4" fmla="*/ 7182464 w 7182464"/>
              <a:gd name="connsiteY4" fmla="*/ 0 h 2905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82464" h="2905433">
                <a:moveTo>
                  <a:pt x="0" y="2905433"/>
                </a:moveTo>
                <a:cubicBezTo>
                  <a:pt x="371168" y="2072148"/>
                  <a:pt x="742336" y="1238864"/>
                  <a:pt x="1371600" y="1032387"/>
                </a:cubicBezTo>
                <a:cubicBezTo>
                  <a:pt x="2000864" y="825910"/>
                  <a:pt x="3003755" y="1501878"/>
                  <a:pt x="3775587" y="1666568"/>
                </a:cubicBezTo>
                <a:cubicBezTo>
                  <a:pt x="4547419" y="1831258"/>
                  <a:pt x="5434780" y="2298290"/>
                  <a:pt x="6002593" y="2020529"/>
                </a:cubicBezTo>
                <a:cubicBezTo>
                  <a:pt x="6570406" y="1742768"/>
                  <a:pt x="6876435" y="871384"/>
                  <a:pt x="7182464"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F1707DED-0474-4FC4-BF00-F43A34275868}"/>
              </a:ext>
            </a:extLst>
          </p:cNvPr>
          <p:cNvSpPr txBox="1"/>
          <p:nvPr/>
        </p:nvSpPr>
        <p:spPr>
          <a:xfrm>
            <a:off x="7981684" y="5652564"/>
            <a:ext cx="729687" cy="461665"/>
          </a:xfrm>
          <a:prstGeom prst="rect">
            <a:avLst/>
          </a:prstGeom>
          <a:noFill/>
        </p:spPr>
        <p:txBody>
          <a:bodyPr wrap="none" rtlCol="0">
            <a:spAutoFit/>
          </a:bodyPr>
          <a:lstStyle/>
          <a:p>
            <a:r>
              <a:rPr lang="de-DE" sz="2400"/>
              <a:t>time</a:t>
            </a:r>
            <a:endParaRPr lang="de-DE" sz="2400" dirty="0"/>
          </a:p>
        </p:txBody>
      </p:sp>
      <p:sp>
        <p:nvSpPr>
          <p:cNvPr id="17" name="Textfeld 16">
            <a:extLst>
              <a:ext uri="{FF2B5EF4-FFF2-40B4-BE49-F238E27FC236}">
                <a16:creationId xmlns:a16="http://schemas.microsoft.com/office/drawing/2014/main" id="{F55D6EEB-5F70-4415-B7FF-47C8B53E7681}"/>
              </a:ext>
            </a:extLst>
          </p:cNvPr>
          <p:cNvSpPr txBox="1"/>
          <p:nvPr/>
        </p:nvSpPr>
        <p:spPr>
          <a:xfrm rot="16200000">
            <a:off x="-464681" y="1537775"/>
            <a:ext cx="1441420" cy="461665"/>
          </a:xfrm>
          <a:prstGeom prst="rect">
            <a:avLst/>
          </a:prstGeom>
          <a:noFill/>
        </p:spPr>
        <p:txBody>
          <a:bodyPr wrap="none" rtlCol="0">
            <a:spAutoFit/>
          </a:bodyPr>
          <a:lstStyle/>
          <a:p>
            <a:r>
              <a:rPr lang="de-DE" sz="2400"/>
              <a:t>Real GDP</a:t>
            </a:r>
            <a:endParaRPr lang="de-DE" sz="2400" dirty="0"/>
          </a:p>
        </p:txBody>
      </p:sp>
      <p:sp>
        <p:nvSpPr>
          <p:cNvPr id="14" name="Textfeld 13">
            <a:extLst>
              <a:ext uri="{FF2B5EF4-FFF2-40B4-BE49-F238E27FC236}">
                <a16:creationId xmlns:a16="http://schemas.microsoft.com/office/drawing/2014/main" id="{F7F25198-4E91-470D-8F85-D4ABA4DDFBE3}"/>
              </a:ext>
            </a:extLst>
          </p:cNvPr>
          <p:cNvSpPr txBox="1"/>
          <p:nvPr/>
        </p:nvSpPr>
        <p:spPr>
          <a:xfrm>
            <a:off x="467478" y="5734370"/>
            <a:ext cx="1159292" cy="369332"/>
          </a:xfrm>
          <a:prstGeom prst="rect">
            <a:avLst/>
          </a:prstGeom>
          <a:noFill/>
        </p:spPr>
        <p:txBody>
          <a:bodyPr wrap="none" rtlCol="0">
            <a:spAutoFit/>
          </a:bodyPr>
          <a:lstStyle/>
          <a:p>
            <a:r>
              <a:rPr lang="de-DE"/>
              <a:t>Expansion</a:t>
            </a:r>
            <a:endParaRPr lang="de-DE" dirty="0"/>
          </a:p>
        </p:txBody>
      </p:sp>
      <p:sp>
        <p:nvSpPr>
          <p:cNvPr id="19" name="Textfeld 18">
            <a:extLst>
              <a:ext uri="{FF2B5EF4-FFF2-40B4-BE49-F238E27FC236}">
                <a16:creationId xmlns:a16="http://schemas.microsoft.com/office/drawing/2014/main" id="{9725D671-3D82-4E24-9826-38544209292F}"/>
              </a:ext>
            </a:extLst>
          </p:cNvPr>
          <p:cNvSpPr txBox="1"/>
          <p:nvPr/>
        </p:nvSpPr>
        <p:spPr>
          <a:xfrm>
            <a:off x="2255670" y="5714822"/>
            <a:ext cx="633507" cy="369332"/>
          </a:xfrm>
          <a:prstGeom prst="rect">
            <a:avLst/>
          </a:prstGeom>
          <a:noFill/>
        </p:spPr>
        <p:txBody>
          <a:bodyPr wrap="none" rtlCol="0">
            <a:spAutoFit/>
          </a:bodyPr>
          <a:lstStyle/>
          <a:p>
            <a:pPr algn="ctr"/>
            <a:r>
              <a:rPr lang="de-DE"/>
              <a:t>Peak</a:t>
            </a:r>
            <a:endParaRPr lang="de-DE" dirty="0"/>
          </a:p>
        </p:txBody>
      </p:sp>
      <p:sp>
        <p:nvSpPr>
          <p:cNvPr id="20" name="Textfeld 19">
            <a:extLst>
              <a:ext uri="{FF2B5EF4-FFF2-40B4-BE49-F238E27FC236}">
                <a16:creationId xmlns:a16="http://schemas.microsoft.com/office/drawing/2014/main" id="{5B5B26A3-A445-4C30-9AA3-6C8429BA1BAC}"/>
              </a:ext>
            </a:extLst>
          </p:cNvPr>
          <p:cNvSpPr txBox="1"/>
          <p:nvPr/>
        </p:nvSpPr>
        <p:spPr>
          <a:xfrm>
            <a:off x="3666581" y="5722595"/>
            <a:ext cx="1120820" cy="369332"/>
          </a:xfrm>
          <a:prstGeom prst="rect">
            <a:avLst/>
          </a:prstGeom>
          <a:noFill/>
        </p:spPr>
        <p:txBody>
          <a:bodyPr wrap="none" rtlCol="0">
            <a:spAutoFit/>
          </a:bodyPr>
          <a:lstStyle/>
          <a:p>
            <a:pPr algn="ctr"/>
            <a:r>
              <a:rPr lang="de-DE"/>
              <a:t>Recession</a:t>
            </a:r>
            <a:endParaRPr lang="de-DE" dirty="0"/>
          </a:p>
        </p:txBody>
      </p:sp>
      <p:sp>
        <p:nvSpPr>
          <p:cNvPr id="21" name="Textfeld 20">
            <a:extLst>
              <a:ext uri="{FF2B5EF4-FFF2-40B4-BE49-F238E27FC236}">
                <a16:creationId xmlns:a16="http://schemas.microsoft.com/office/drawing/2014/main" id="{3965B6B7-71B8-4109-8D6F-09360A1691CC}"/>
              </a:ext>
            </a:extLst>
          </p:cNvPr>
          <p:cNvSpPr txBox="1"/>
          <p:nvPr/>
        </p:nvSpPr>
        <p:spPr>
          <a:xfrm>
            <a:off x="6116476" y="5744897"/>
            <a:ext cx="856196" cy="369332"/>
          </a:xfrm>
          <a:prstGeom prst="rect">
            <a:avLst/>
          </a:prstGeom>
          <a:noFill/>
        </p:spPr>
        <p:txBody>
          <a:bodyPr wrap="none" rtlCol="0">
            <a:spAutoFit/>
          </a:bodyPr>
          <a:lstStyle/>
          <a:p>
            <a:pPr algn="ctr"/>
            <a:r>
              <a:rPr lang="de-DE"/>
              <a:t>Trough</a:t>
            </a:r>
            <a:endParaRPr lang="de-DE" dirty="0"/>
          </a:p>
        </p:txBody>
      </p:sp>
      <p:cxnSp>
        <p:nvCxnSpPr>
          <p:cNvPr id="16" name="Gerader Verbinder 15">
            <a:extLst>
              <a:ext uri="{FF2B5EF4-FFF2-40B4-BE49-F238E27FC236}">
                <a16:creationId xmlns:a16="http://schemas.microsoft.com/office/drawing/2014/main" id="{13AB4FBE-CF02-4621-BB04-F7FC71350BA7}"/>
              </a:ext>
            </a:extLst>
          </p:cNvPr>
          <p:cNvCxnSpPr>
            <a:cxnSpLocks/>
          </p:cNvCxnSpPr>
          <p:nvPr/>
        </p:nvCxnSpPr>
        <p:spPr>
          <a:xfrm>
            <a:off x="1852496" y="2846439"/>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576DF315-D762-4A42-8766-7C4E3E8305BA}"/>
              </a:ext>
            </a:extLst>
          </p:cNvPr>
          <p:cNvCxnSpPr>
            <a:cxnSpLocks/>
          </p:cNvCxnSpPr>
          <p:nvPr/>
        </p:nvCxnSpPr>
        <p:spPr>
          <a:xfrm>
            <a:off x="3273257" y="2807115"/>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9" name="Gerader Verbinder 28">
            <a:extLst>
              <a:ext uri="{FF2B5EF4-FFF2-40B4-BE49-F238E27FC236}">
                <a16:creationId xmlns:a16="http://schemas.microsoft.com/office/drawing/2014/main" id="{151BE2C0-A385-4932-85E0-F67525950819}"/>
              </a:ext>
            </a:extLst>
          </p:cNvPr>
          <p:cNvCxnSpPr>
            <a:cxnSpLocks/>
          </p:cNvCxnSpPr>
          <p:nvPr/>
        </p:nvCxnSpPr>
        <p:spPr>
          <a:xfrm>
            <a:off x="5446187" y="2723542"/>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F2C0F40F-E512-4C2D-88B5-930113BC0353}"/>
              </a:ext>
            </a:extLst>
          </p:cNvPr>
          <p:cNvCxnSpPr>
            <a:cxnSpLocks/>
          </p:cNvCxnSpPr>
          <p:nvPr/>
        </p:nvCxnSpPr>
        <p:spPr>
          <a:xfrm>
            <a:off x="7692858" y="2610471"/>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Rechteck 22">
            <a:extLst>
              <a:ext uri="{FF2B5EF4-FFF2-40B4-BE49-F238E27FC236}">
                <a16:creationId xmlns:a16="http://schemas.microsoft.com/office/drawing/2014/main" id="{74317FCB-5FE9-4493-BE06-2DC59BD9DBC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 Box 3">
            <a:extLst>
              <a:ext uri="{FF2B5EF4-FFF2-40B4-BE49-F238E27FC236}">
                <a16:creationId xmlns:a16="http://schemas.microsoft.com/office/drawing/2014/main" id="{1CFF4FBE-C836-786D-D081-03D0B2586B62}"/>
              </a:ext>
            </a:extLst>
          </p:cNvPr>
          <p:cNvSpPr txBox="1">
            <a:spLocks noChangeArrowheads="1"/>
          </p:cNvSpPr>
          <p:nvPr/>
        </p:nvSpPr>
        <p:spPr bwMode="auto">
          <a:xfrm>
            <a:off x="810245" y="662539"/>
            <a:ext cx="10388082" cy="8578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2400">
                <a:solidFill>
                  <a:srgbClr val="000000"/>
                </a:solidFill>
              </a:rPr>
              <a:t>The business cycle is measured by the fluctuations of real GDP in time around some long time trend.</a:t>
            </a:r>
            <a:endParaRPr lang="de-DE" sz="2400" dirty="0">
              <a:solidFill>
                <a:srgbClr val="000000"/>
              </a:solidFill>
            </a:endParaRPr>
          </a:p>
        </p:txBody>
      </p:sp>
      <p:sp>
        <p:nvSpPr>
          <p:cNvPr id="4" name="Text Box 3">
            <a:extLst>
              <a:ext uri="{FF2B5EF4-FFF2-40B4-BE49-F238E27FC236}">
                <a16:creationId xmlns:a16="http://schemas.microsoft.com/office/drawing/2014/main" id="{7CDD68D3-A2A8-EF42-AF7A-BCB4B331B588}"/>
              </a:ext>
            </a:extLst>
          </p:cNvPr>
          <p:cNvSpPr txBox="1">
            <a:spLocks noChangeArrowheads="1"/>
          </p:cNvSpPr>
          <p:nvPr/>
        </p:nvSpPr>
        <p:spPr bwMode="auto">
          <a:xfrm>
            <a:off x="8363451" y="2470413"/>
            <a:ext cx="4068035" cy="6211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1800">
                <a:solidFill>
                  <a:srgbClr val="000000"/>
                </a:solidFill>
              </a:rPr>
              <a:t>Be careful: This is no linar line for constant growth</a:t>
            </a:r>
            <a:endParaRPr lang="de-DE" sz="1800" dirty="0">
              <a:solidFill>
                <a:srgbClr val="000000"/>
              </a:solidFill>
            </a:endParaRPr>
          </a:p>
        </p:txBody>
      </p:sp>
    </p:spTree>
    <p:extLst>
      <p:ext uri="{BB962C8B-B14F-4D97-AF65-F5344CB8AC3E}">
        <p14:creationId xmlns:p14="http://schemas.microsoft.com/office/powerpoint/2010/main" val="319772347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1"/>
          <p:cNvSpPr>
            <a:spLocks noChangeArrowheads="1"/>
          </p:cNvSpPr>
          <p:nvPr/>
        </p:nvSpPr>
        <p:spPr bwMode="auto">
          <a:xfrm>
            <a:off x="3204446" y="215752"/>
            <a:ext cx="699206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Potential Output</a:t>
            </a:r>
            <a:endParaRPr lang="de-DE" sz="2400" b="1" dirty="0">
              <a:solidFill>
                <a:srgbClr val="000000"/>
              </a:solidFill>
              <a:latin typeface="Sparkasse Rg" pitchFamily="34" charset="0"/>
            </a:endParaRPr>
          </a:p>
        </p:txBody>
      </p:sp>
      <p:sp>
        <p:nvSpPr>
          <p:cNvPr id="116740" name="Text Box 2"/>
          <p:cNvSpPr txBox="1">
            <a:spLocks noChangeArrowheads="1"/>
          </p:cNvSpPr>
          <p:nvPr/>
        </p:nvSpPr>
        <p:spPr bwMode="auto">
          <a:xfrm>
            <a:off x="249408" y="719925"/>
            <a:ext cx="7251909"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000">
                <a:solidFill>
                  <a:srgbClr val="000000"/>
                </a:solidFill>
              </a:rPr>
              <a:t>In general, we want to limit the fluctuations within the business cycle.</a:t>
            </a:r>
            <a:endParaRPr lang="de-DE" sz="2000" dirty="0">
              <a:solidFill>
                <a:srgbClr val="000000"/>
              </a:solidFill>
            </a:endParaRPr>
          </a:p>
          <a:p>
            <a:pPr eaLnBrk="1" hangingPunct="1"/>
            <a:endParaRPr lang="de-DE" sz="2000" dirty="0">
              <a:solidFill>
                <a:srgbClr val="000000"/>
              </a:solidFill>
            </a:endParaRPr>
          </a:p>
          <a:p>
            <a:pPr eaLnBrk="1" hangingPunct="1"/>
            <a:r>
              <a:rPr lang="de-DE" sz="2000">
                <a:solidFill>
                  <a:srgbClr val="000000"/>
                </a:solidFill>
              </a:rPr>
              <a:t>In order to have a reference for the fluctuations, the concept of </a:t>
            </a:r>
            <a:r>
              <a:rPr lang="de-DE" sz="2000" b="1">
                <a:solidFill>
                  <a:srgbClr val="000000"/>
                </a:solidFill>
              </a:rPr>
              <a:t>potential output</a:t>
            </a:r>
            <a:r>
              <a:rPr lang="de-DE" sz="2000">
                <a:solidFill>
                  <a:srgbClr val="000000"/>
                </a:solidFill>
              </a:rPr>
              <a:t> is developed:</a:t>
            </a:r>
          </a:p>
          <a:p>
            <a:pPr eaLnBrk="1" hangingPunct="1"/>
            <a:endParaRPr lang="de-DE" sz="2000">
              <a:solidFill>
                <a:srgbClr val="000000"/>
              </a:solidFill>
            </a:endParaRPr>
          </a:p>
          <a:p>
            <a:pPr eaLnBrk="1" hangingPunct="1"/>
            <a:r>
              <a:rPr lang="en-US" sz="2000" b="1">
                <a:solidFill>
                  <a:srgbClr val="000000"/>
                </a:solidFill>
              </a:rPr>
              <a:t>Potential output is the maximum amount an economy can produce over the long run (production at full capacity)</a:t>
            </a:r>
            <a:r>
              <a:rPr lang="de-DE" sz="2000" b="1">
                <a:solidFill>
                  <a:srgbClr val="000000"/>
                </a:solidFill>
              </a:rPr>
              <a:t>.</a:t>
            </a:r>
            <a:endParaRPr lang="de-DE" sz="2000" b="1" dirty="0">
              <a:solidFill>
                <a:srgbClr val="000000"/>
              </a:solidFill>
            </a:endParaRPr>
          </a:p>
          <a:p>
            <a:pPr eaLnBrk="1" hangingPunct="1"/>
            <a:endParaRPr lang="de-DE" sz="2000" b="1" dirty="0">
              <a:solidFill>
                <a:srgbClr val="000000"/>
              </a:solidFill>
            </a:endParaRPr>
          </a:p>
          <a:p>
            <a:pPr eaLnBrk="1" hangingPunct="1"/>
            <a:r>
              <a:rPr lang="de-DE" sz="2000">
                <a:solidFill>
                  <a:srgbClr val="000000"/>
                </a:solidFill>
              </a:rPr>
              <a:t>In the long run it should be the economic aime to increase potential output, since the pure development of real GDP can be below or above the production possibilities of an economy.</a:t>
            </a:r>
          </a:p>
          <a:p>
            <a:pPr eaLnBrk="1" hangingPunct="1"/>
            <a:endParaRPr lang="de-DE" sz="2000" dirty="0">
              <a:solidFill>
                <a:srgbClr val="000000"/>
              </a:solidFill>
            </a:endParaRPr>
          </a:p>
          <a:p>
            <a:pPr eaLnBrk="1" hangingPunct="1"/>
            <a:r>
              <a:rPr lang="de-DE" sz="2000" b="1" u="sng">
                <a:solidFill>
                  <a:srgbClr val="000000"/>
                </a:solidFill>
              </a:rPr>
              <a:t>But:</a:t>
            </a:r>
            <a:r>
              <a:rPr lang="de-DE" sz="2000">
                <a:solidFill>
                  <a:srgbClr val="000000"/>
                </a:solidFill>
              </a:rPr>
              <a:t> Potential output is only a theoretical concept.  Therefore the true value of potential out is difficult to estimate.</a:t>
            </a:r>
            <a:endParaRPr lang="de-DE" sz="2000" dirty="0">
              <a:solidFill>
                <a:srgbClr val="000000"/>
              </a:solidFill>
            </a:endParaRPr>
          </a:p>
          <a:p>
            <a:pPr eaLnBrk="1" hangingPunct="1"/>
            <a:endParaRPr lang="de-DE" sz="2400" dirty="0">
              <a:solidFill>
                <a:srgbClr val="000000"/>
              </a:solidFill>
            </a:endParaRPr>
          </a:p>
        </p:txBody>
      </p:sp>
      <p:sp>
        <p:nvSpPr>
          <p:cNvPr id="7" name="Rechteck 6">
            <a:extLst>
              <a:ext uri="{FF2B5EF4-FFF2-40B4-BE49-F238E27FC236}">
                <a16:creationId xmlns:a16="http://schemas.microsoft.com/office/drawing/2014/main" id="{5BFD2CB6-D379-4260-AA5D-1706D201582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9046456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1"/>
          <p:cNvSpPr>
            <a:spLocks noChangeArrowheads="1"/>
          </p:cNvSpPr>
          <p:nvPr/>
        </p:nvSpPr>
        <p:spPr bwMode="auto">
          <a:xfrm>
            <a:off x="4566558" y="123866"/>
            <a:ext cx="3020786"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Further definitions</a:t>
            </a:r>
            <a:endParaRPr lang="de-DE" sz="2400" b="1" dirty="0">
              <a:solidFill>
                <a:srgbClr val="000000"/>
              </a:solidFill>
              <a:latin typeface="Sparkasse Rg" pitchFamily="34" charset="0"/>
            </a:endParaRPr>
          </a:p>
        </p:txBody>
      </p:sp>
      <p:sp>
        <p:nvSpPr>
          <p:cNvPr id="11" name="Textfeld 10"/>
          <p:cNvSpPr txBox="1"/>
          <p:nvPr/>
        </p:nvSpPr>
        <p:spPr>
          <a:xfrm>
            <a:off x="345043" y="584684"/>
            <a:ext cx="8344562" cy="5688632"/>
          </a:xfrm>
          <a:prstGeom prst="rect">
            <a:avLst/>
          </a:prstGeom>
          <a:noFill/>
        </p:spPr>
        <p:txBody>
          <a:bodyPr wrap="square" rtlCol="0">
            <a:noAutofit/>
          </a:bodyPr>
          <a:lstStyle/>
          <a:p>
            <a:r>
              <a:rPr lang="en-US" sz="2400" b="1" dirty="0"/>
              <a:t>Potential output is the maximum amount of goods and services an economy can turn out when it is most efficient—that is, at full capacity. Often, potential output is referred to as the production capacity of the economy.­ </a:t>
            </a:r>
            <a:r>
              <a:rPr lang="en-US" sz="2400" dirty="0"/>
              <a:t>(IMF Definition)</a:t>
            </a:r>
          </a:p>
          <a:p>
            <a:endParaRPr lang="en-US" sz="2400" dirty="0"/>
          </a:p>
          <a:p>
            <a:endParaRPr lang="en-US" sz="2400" dirty="0"/>
          </a:p>
          <a:p>
            <a:pPr algn="ctr"/>
            <a:r>
              <a:rPr lang="en-US" sz="3200" u="sng" dirty="0"/>
              <a:t>But:</a:t>
            </a:r>
          </a:p>
          <a:p>
            <a:r>
              <a:rPr lang="en-US" sz="2400" dirty="0"/>
              <a:t>“…it must be noted that potential output cannot be observed directly, but has to be inferred from existing data using statistical and econometric methods. There is considerable uncertainty in the measurement of potential output, which translates across to the derived indicators.” (ECB, 2011)</a:t>
            </a:r>
            <a:endParaRPr lang="de-DE" sz="2400" dirty="0"/>
          </a:p>
        </p:txBody>
      </p:sp>
      <p:sp>
        <p:nvSpPr>
          <p:cNvPr id="4" name="Rechteck 3">
            <a:extLst>
              <a:ext uri="{FF2B5EF4-FFF2-40B4-BE49-F238E27FC236}">
                <a16:creationId xmlns:a16="http://schemas.microsoft.com/office/drawing/2014/main" id="{D56FD7E3-C0D4-4AF9-9B5C-DA1B852AFD3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27269478"/>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2"/>
          <p:cNvSpPr>
            <a:spLocks noChangeArrowheads="1"/>
          </p:cNvSpPr>
          <p:nvPr/>
        </p:nvSpPr>
        <p:spPr bwMode="auto">
          <a:xfrm>
            <a:off x="223398" y="184666"/>
            <a:ext cx="11900863"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Simple calculation of average growth with quaterly data for Germany</a:t>
            </a:r>
            <a:endParaRPr lang="de-DE" sz="2400" b="1" dirty="0">
              <a:solidFill>
                <a:srgbClr val="000000"/>
              </a:solidFill>
              <a:latin typeface="Sparkasse Rg" pitchFamily="34" charset="0"/>
            </a:endParaRPr>
          </a:p>
        </p:txBody>
      </p:sp>
      <p:sp>
        <p:nvSpPr>
          <p:cNvPr id="119813" name="Text Box 5"/>
          <p:cNvSpPr txBox="1">
            <a:spLocks noChangeArrowheads="1"/>
          </p:cNvSpPr>
          <p:nvPr/>
        </p:nvSpPr>
        <p:spPr bwMode="auto">
          <a:xfrm>
            <a:off x="6901788" y="3603202"/>
            <a:ext cx="1476686" cy="338554"/>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600" dirty="0" err="1"/>
              <a:t>Source:Destatis</a:t>
            </a:r>
            <a:endParaRPr lang="de-DE" sz="1600" dirty="0"/>
          </a:p>
        </p:txBody>
      </p:sp>
      <p:sp>
        <p:nvSpPr>
          <p:cNvPr id="2" name="Text Box 2">
            <a:extLst>
              <a:ext uri="{FF2B5EF4-FFF2-40B4-BE49-F238E27FC236}">
                <a16:creationId xmlns:a16="http://schemas.microsoft.com/office/drawing/2014/main" id="{10535568-25BA-1491-4D98-AAD7D78E22D9}"/>
              </a:ext>
            </a:extLst>
          </p:cNvPr>
          <p:cNvSpPr txBox="1">
            <a:spLocks noChangeArrowheads="1"/>
          </p:cNvSpPr>
          <p:nvPr/>
        </p:nvSpPr>
        <p:spPr bwMode="auto">
          <a:xfrm>
            <a:off x="158796" y="798898"/>
            <a:ext cx="5521914"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400" dirty="0" err="1">
                <a:solidFill>
                  <a:srgbClr val="000000"/>
                </a:solidFill>
              </a:rPr>
              <a:t>Calculate</a:t>
            </a:r>
            <a:r>
              <a:rPr lang="de-DE" sz="1400" dirty="0">
                <a:solidFill>
                  <a:srgbClr val="000000"/>
                </a:solidFill>
              </a:rPr>
              <a:t> </a:t>
            </a:r>
            <a:r>
              <a:rPr lang="de-DE" sz="1400" dirty="0" err="1">
                <a:solidFill>
                  <a:srgbClr val="000000"/>
                </a:solidFill>
              </a:rPr>
              <a:t>the</a:t>
            </a:r>
            <a:r>
              <a:rPr lang="de-DE" sz="1400" dirty="0">
                <a:solidFill>
                  <a:srgbClr val="000000"/>
                </a:solidFill>
              </a:rPr>
              <a:t> </a:t>
            </a:r>
            <a:r>
              <a:rPr lang="de-DE" sz="1400" dirty="0" err="1">
                <a:solidFill>
                  <a:srgbClr val="000000"/>
                </a:solidFill>
              </a:rPr>
              <a:t>yearly</a:t>
            </a:r>
            <a:r>
              <a:rPr lang="de-DE" sz="1400" dirty="0">
                <a:solidFill>
                  <a:srgbClr val="000000"/>
                </a:solidFill>
              </a:rPr>
              <a:t> </a:t>
            </a:r>
            <a:r>
              <a:rPr lang="de-DE" sz="1400" dirty="0" err="1">
                <a:solidFill>
                  <a:srgbClr val="000000"/>
                </a:solidFill>
              </a:rPr>
              <a:t>average</a:t>
            </a:r>
            <a:r>
              <a:rPr lang="de-DE" sz="1400" dirty="0">
                <a:solidFill>
                  <a:srgbClr val="000000"/>
                </a:solidFill>
              </a:rPr>
              <a:t> </a:t>
            </a:r>
            <a:r>
              <a:rPr lang="de-DE" sz="1400" dirty="0" err="1">
                <a:solidFill>
                  <a:srgbClr val="000000"/>
                </a:solidFill>
              </a:rPr>
              <a:t>growth</a:t>
            </a:r>
            <a:r>
              <a:rPr lang="de-DE" sz="1400" dirty="0">
                <a:solidFill>
                  <a:srgbClr val="000000"/>
                </a:solidFill>
              </a:rPr>
              <a:t> </a:t>
            </a:r>
            <a:r>
              <a:rPr lang="de-DE" sz="1400" dirty="0" err="1">
                <a:solidFill>
                  <a:srgbClr val="000000"/>
                </a:solidFill>
              </a:rPr>
              <a:t>rates</a:t>
            </a:r>
            <a:r>
              <a:rPr lang="de-DE" sz="1400" dirty="0">
                <a:solidFill>
                  <a:srgbClr val="000000"/>
                </a:solidFill>
              </a:rPr>
              <a:t> </a:t>
            </a:r>
            <a:r>
              <a:rPr lang="de-DE" sz="1400" dirty="0" err="1">
                <a:solidFill>
                  <a:srgbClr val="000000"/>
                </a:solidFill>
              </a:rPr>
              <a:t>for</a:t>
            </a:r>
            <a:r>
              <a:rPr lang="de-DE" sz="1400" dirty="0">
                <a:solidFill>
                  <a:srgbClr val="000000"/>
                </a:solidFill>
              </a:rPr>
              <a:t> different </a:t>
            </a:r>
            <a:r>
              <a:rPr lang="de-DE" sz="1400" dirty="0" err="1">
                <a:solidFill>
                  <a:srgbClr val="000000"/>
                </a:solidFill>
              </a:rPr>
              <a:t>significant</a:t>
            </a:r>
            <a:r>
              <a:rPr lang="de-DE" sz="1400" dirty="0">
                <a:solidFill>
                  <a:srgbClr val="000000"/>
                </a:solidFill>
              </a:rPr>
              <a:t> </a:t>
            </a:r>
            <a:r>
              <a:rPr lang="de-DE" sz="1400" dirty="0" err="1">
                <a:solidFill>
                  <a:srgbClr val="000000"/>
                </a:solidFill>
              </a:rPr>
              <a:t>periods</a:t>
            </a:r>
            <a:endParaRPr lang="de-DE" sz="1400" b="1" dirty="0">
              <a:solidFill>
                <a:srgbClr val="000000"/>
              </a:solidFill>
            </a:endParaRPr>
          </a:p>
        </p:txBody>
      </p:sp>
      <p:sp>
        <p:nvSpPr>
          <p:cNvPr id="9" name="Rechteck 8">
            <a:extLst>
              <a:ext uri="{FF2B5EF4-FFF2-40B4-BE49-F238E27FC236}">
                <a16:creationId xmlns:a16="http://schemas.microsoft.com/office/drawing/2014/main" id="{A2C06ACA-E29E-45FF-958B-45624AA310E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5" name="Grafik 4">
            <a:extLst>
              <a:ext uri="{FF2B5EF4-FFF2-40B4-BE49-F238E27FC236}">
                <a16:creationId xmlns:a16="http://schemas.microsoft.com/office/drawing/2014/main" id="{3951625D-2217-1305-8A0F-F207191865A4}"/>
              </a:ext>
            </a:extLst>
          </p:cNvPr>
          <p:cNvPicPr>
            <a:picLocks noChangeAspect="1"/>
          </p:cNvPicPr>
          <p:nvPr/>
        </p:nvPicPr>
        <p:blipFill>
          <a:blip r:embed="rId3"/>
          <a:stretch>
            <a:fillRect/>
          </a:stretch>
        </p:blipFill>
        <p:spPr>
          <a:xfrm>
            <a:off x="7052835" y="648512"/>
            <a:ext cx="4915767" cy="2954690"/>
          </a:xfrm>
          <a:prstGeom prst="rect">
            <a:avLst/>
          </a:prstGeom>
        </p:spPr>
      </p:pic>
      <p:graphicFrame>
        <p:nvGraphicFramePr>
          <p:cNvPr id="8" name="Objekt 7">
            <a:extLst>
              <a:ext uri="{FF2B5EF4-FFF2-40B4-BE49-F238E27FC236}">
                <a16:creationId xmlns:a16="http://schemas.microsoft.com/office/drawing/2014/main" id="{9BEFA1FF-75EB-5BE8-50FA-6E6C670B783E}"/>
              </a:ext>
            </a:extLst>
          </p:cNvPr>
          <p:cNvGraphicFramePr>
            <a:graphicFrameLocks noChangeAspect="1"/>
          </p:cNvGraphicFramePr>
          <p:nvPr>
            <p:extLst>
              <p:ext uri="{D42A27DB-BD31-4B8C-83A1-F6EECF244321}">
                <p14:modId xmlns:p14="http://schemas.microsoft.com/office/powerpoint/2010/main" val="3703861023"/>
              </p:ext>
            </p:extLst>
          </p:nvPr>
        </p:nvGraphicFramePr>
        <p:xfrm>
          <a:off x="223398" y="1262744"/>
          <a:ext cx="3054350" cy="2584450"/>
        </p:xfrm>
        <a:graphic>
          <a:graphicData uri="http://schemas.openxmlformats.org/presentationml/2006/ole">
            <mc:AlternateContent xmlns:mc="http://schemas.openxmlformats.org/markup-compatibility/2006">
              <mc:Choice xmlns:v="urn:schemas-microsoft-com:vml" Requires="v">
                <p:oleObj name="Worksheet" r:id="rId4" imgW="3054195" imgH="2584614" progId="Excel.Sheet.12">
                  <p:embed/>
                </p:oleObj>
              </mc:Choice>
              <mc:Fallback>
                <p:oleObj name="Worksheet" r:id="rId4" imgW="3054195" imgH="2584614" progId="Excel.Sheet.12">
                  <p:embed/>
                  <p:pic>
                    <p:nvPicPr>
                      <p:cNvPr id="0" name=""/>
                      <p:cNvPicPr/>
                      <p:nvPr/>
                    </p:nvPicPr>
                    <p:blipFill>
                      <a:blip r:embed="rId5"/>
                      <a:stretch>
                        <a:fillRect/>
                      </a:stretch>
                    </p:blipFill>
                    <p:spPr>
                      <a:xfrm>
                        <a:off x="223398" y="1262744"/>
                        <a:ext cx="3054350" cy="2584450"/>
                      </a:xfrm>
                      <a:prstGeom prst="rect">
                        <a:avLst/>
                      </a:prstGeom>
                    </p:spPr>
                  </p:pic>
                </p:oleObj>
              </mc:Fallback>
            </mc:AlternateContent>
          </a:graphicData>
        </a:graphic>
      </p:graphicFrame>
    </p:spTree>
    <p:extLst>
      <p:ext uri="{BB962C8B-B14F-4D97-AF65-F5344CB8AC3E}">
        <p14:creationId xmlns:p14="http://schemas.microsoft.com/office/powerpoint/2010/main" val="228248696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398C519-0527-AF38-8B34-288236C9036F}"/>
              </a:ext>
            </a:extLst>
          </p:cNvPr>
          <p:cNvPicPr>
            <a:picLocks noChangeAspect="1"/>
          </p:cNvPicPr>
          <p:nvPr/>
        </p:nvPicPr>
        <p:blipFill>
          <a:blip r:embed="rId3"/>
          <a:stretch>
            <a:fillRect/>
          </a:stretch>
        </p:blipFill>
        <p:spPr>
          <a:xfrm>
            <a:off x="326141" y="348849"/>
            <a:ext cx="9503415" cy="6120000"/>
          </a:xfrm>
          <a:prstGeom prst="rect">
            <a:avLst/>
          </a:prstGeom>
        </p:spPr>
      </p:pic>
      <p:sp>
        <p:nvSpPr>
          <p:cNvPr id="6" name="Title 1"/>
          <p:cNvSpPr txBox="1">
            <a:spLocks/>
          </p:cNvSpPr>
          <p:nvPr/>
        </p:nvSpPr>
        <p:spPr>
          <a:xfrm>
            <a:off x="2211782" y="68465"/>
            <a:ext cx="746496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1814">
                <a:solidFill>
                  <a:sysClr val="windowText" lastClr="000000"/>
                </a:solidFill>
                <a:latin typeface="Arial" panose="020B0604020202020204" pitchFamily="34" charset="0"/>
                <a:cs typeface="Arial" panose="020B0604020202020204" pitchFamily="34" charset="0"/>
              </a:rPr>
              <a:t>Business cycle – Germany</a:t>
            </a:r>
          </a:p>
          <a:p>
            <a:endParaRPr lang="en-US" sz="1814" dirty="0">
              <a:solidFill>
                <a:sysClr val="windowText" lastClr="000000"/>
              </a:solidFill>
            </a:endParaRPr>
          </a:p>
        </p:txBody>
      </p:sp>
      <p:cxnSp>
        <p:nvCxnSpPr>
          <p:cNvPr id="14" name="Straight Arrow Connector 13"/>
          <p:cNvCxnSpPr>
            <a:cxnSpLocks/>
          </p:cNvCxnSpPr>
          <p:nvPr/>
        </p:nvCxnSpPr>
        <p:spPr>
          <a:xfrm flipH="1" flipV="1">
            <a:off x="5007128" y="3435370"/>
            <a:ext cx="388980" cy="48632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6547429" y="3733417"/>
            <a:ext cx="190962" cy="62473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20"/>
          <p:cNvCxnSpPr>
            <a:cxnSpLocks/>
          </p:cNvCxnSpPr>
          <p:nvPr/>
        </p:nvCxnSpPr>
        <p:spPr>
          <a:xfrm flipV="1">
            <a:off x="7011508" y="4421999"/>
            <a:ext cx="383241" cy="29242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24"/>
          <p:cNvCxnSpPr>
            <a:cxnSpLocks/>
          </p:cNvCxnSpPr>
          <p:nvPr/>
        </p:nvCxnSpPr>
        <p:spPr>
          <a:xfrm flipV="1">
            <a:off x="3077816" y="3428554"/>
            <a:ext cx="151596" cy="41359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28"/>
          <p:cNvCxnSpPr>
            <a:cxnSpLocks/>
          </p:cNvCxnSpPr>
          <p:nvPr/>
        </p:nvCxnSpPr>
        <p:spPr>
          <a:xfrm flipV="1">
            <a:off x="1924940" y="3686868"/>
            <a:ext cx="223501" cy="94056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Textfeld 3"/>
          <p:cNvSpPr txBox="1"/>
          <p:nvPr/>
        </p:nvSpPr>
        <p:spPr>
          <a:xfrm>
            <a:off x="994803" y="6446501"/>
            <a:ext cx="4454296" cy="343620"/>
          </a:xfrm>
          <a:prstGeom prst="rect">
            <a:avLst/>
          </a:prstGeom>
          <a:noFill/>
        </p:spPr>
        <p:txBody>
          <a:bodyPr wrap="none" rtlCol="0">
            <a:spAutoFit/>
          </a:bodyPr>
          <a:lstStyle/>
          <a:p>
            <a:r>
              <a:rPr lang="de-DE" sz="1633"/>
              <a:t>Source: </a:t>
            </a:r>
            <a:r>
              <a:rPr lang="de-DE" sz="1633" dirty="0"/>
              <a:t>Destatis</a:t>
            </a:r>
            <a:r>
              <a:rPr lang="de-DE" sz="1633"/>
              <a:t>; price, seasonly, calendar adjusted</a:t>
            </a:r>
            <a:endParaRPr lang="de-DE" sz="1633" dirty="0"/>
          </a:p>
        </p:txBody>
      </p:sp>
      <p:cxnSp>
        <p:nvCxnSpPr>
          <p:cNvPr id="22" name="Straight Arrow Connector 20"/>
          <p:cNvCxnSpPr>
            <a:cxnSpLocks/>
          </p:cNvCxnSpPr>
          <p:nvPr/>
        </p:nvCxnSpPr>
        <p:spPr>
          <a:xfrm flipV="1">
            <a:off x="8527121" y="3913643"/>
            <a:ext cx="428065" cy="1322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Rechteck 1"/>
          <p:cNvSpPr/>
          <p:nvPr/>
        </p:nvSpPr>
        <p:spPr>
          <a:xfrm>
            <a:off x="1633355" y="3962888"/>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1. </a:t>
            </a:r>
            <a:endParaRPr lang="de-DE" dirty="0"/>
          </a:p>
        </p:txBody>
      </p:sp>
      <p:sp>
        <p:nvSpPr>
          <p:cNvPr id="20" name="Rechteck 19"/>
          <p:cNvSpPr/>
          <p:nvPr/>
        </p:nvSpPr>
        <p:spPr>
          <a:xfrm>
            <a:off x="2818369" y="3624216"/>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2. </a:t>
            </a:r>
            <a:endParaRPr lang="de-DE" dirty="0"/>
          </a:p>
        </p:txBody>
      </p:sp>
      <p:sp>
        <p:nvSpPr>
          <p:cNvPr id="21" name="Rechteck 20"/>
          <p:cNvSpPr/>
          <p:nvPr/>
        </p:nvSpPr>
        <p:spPr>
          <a:xfrm>
            <a:off x="4878316" y="3587243"/>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3. </a:t>
            </a:r>
            <a:endParaRPr lang="de-DE" dirty="0"/>
          </a:p>
        </p:txBody>
      </p:sp>
      <p:sp>
        <p:nvSpPr>
          <p:cNvPr id="23" name="Rechteck 22"/>
          <p:cNvSpPr/>
          <p:nvPr/>
        </p:nvSpPr>
        <p:spPr>
          <a:xfrm>
            <a:off x="6656025" y="3902134"/>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4. </a:t>
            </a:r>
            <a:endParaRPr lang="de-DE" dirty="0"/>
          </a:p>
        </p:txBody>
      </p:sp>
      <p:sp>
        <p:nvSpPr>
          <p:cNvPr id="25" name="Rechteck 24"/>
          <p:cNvSpPr/>
          <p:nvPr/>
        </p:nvSpPr>
        <p:spPr>
          <a:xfrm>
            <a:off x="7018062" y="4669405"/>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5. </a:t>
            </a:r>
            <a:endParaRPr lang="de-DE" dirty="0"/>
          </a:p>
        </p:txBody>
      </p:sp>
      <p:sp>
        <p:nvSpPr>
          <p:cNvPr id="26" name="Rechteck 25"/>
          <p:cNvSpPr/>
          <p:nvPr/>
        </p:nvSpPr>
        <p:spPr>
          <a:xfrm>
            <a:off x="8463449" y="3624216"/>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6. </a:t>
            </a:r>
            <a:endParaRPr lang="de-DE" dirty="0"/>
          </a:p>
        </p:txBody>
      </p:sp>
      <p:cxnSp>
        <p:nvCxnSpPr>
          <p:cNvPr id="8" name="Straight Arrow Connector 20">
            <a:extLst>
              <a:ext uri="{FF2B5EF4-FFF2-40B4-BE49-F238E27FC236}">
                <a16:creationId xmlns:a16="http://schemas.microsoft.com/office/drawing/2014/main" id="{E16F816E-228B-E675-6F82-615030FE5348}"/>
              </a:ext>
            </a:extLst>
          </p:cNvPr>
          <p:cNvCxnSpPr>
            <a:cxnSpLocks/>
          </p:cNvCxnSpPr>
          <p:nvPr/>
        </p:nvCxnSpPr>
        <p:spPr>
          <a:xfrm flipV="1">
            <a:off x="9540155" y="3267137"/>
            <a:ext cx="0" cy="58003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Rechteck 28">
            <a:extLst>
              <a:ext uri="{FF2B5EF4-FFF2-40B4-BE49-F238E27FC236}">
                <a16:creationId xmlns:a16="http://schemas.microsoft.com/office/drawing/2014/main" id="{2F775F3C-1BAF-E596-0342-A6EA7B240B86}"/>
              </a:ext>
            </a:extLst>
          </p:cNvPr>
          <p:cNvSpPr/>
          <p:nvPr/>
        </p:nvSpPr>
        <p:spPr>
          <a:xfrm>
            <a:off x="9539072" y="3713692"/>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7</a:t>
            </a:r>
            <a:r>
              <a:rPr lang="en-US">
                <a:latin typeface="Arial" panose="020B0604020202020204" pitchFamily="34" charset="0"/>
                <a:cs typeface="Arial" panose="020B0604020202020204" pitchFamily="34" charset="0"/>
              </a:rPr>
              <a:t>. </a:t>
            </a:r>
            <a:endParaRPr lang="de-DE" dirty="0"/>
          </a:p>
        </p:txBody>
      </p:sp>
      <p:sp>
        <p:nvSpPr>
          <p:cNvPr id="19" name="Rechteck 18">
            <a:extLst>
              <a:ext uri="{FF2B5EF4-FFF2-40B4-BE49-F238E27FC236}">
                <a16:creationId xmlns:a16="http://schemas.microsoft.com/office/drawing/2014/main" id="{CEF96CDB-0E1A-4DEA-8B3C-534569F464A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91568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13" name="Textfeld 12"/>
          <p:cNvSpPr txBox="1"/>
          <p:nvPr/>
        </p:nvSpPr>
        <p:spPr>
          <a:xfrm>
            <a:off x="200902" y="324392"/>
            <a:ext cx="1677062" cy="343620"/>
          </a:xfrm>
          <a:prstGeom prst="rect">
            <a:avLst/>
          </a:prstGeom>
          <a:noFill/>
        </p:spPr>
        <p:txBody>
          <a:bodyPr wrap="none" rtlCol="0">
            <a:spAutoFit/>
          </a:bodyPr>
          <a:lstStyle/>
          <a:p>
            <a:r>
              <a:rPr lang="de-DE" sz="1633"/>
              <a:t>Economic growth</a:t>
            </a:r>
            <a:endParaRPr lang="de-DE" sz="1633" dirty="0"/>
          </a:p>
        </p:txBody>
      </p:sp>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947422EB-D1B4-7FC6-4B82-F827FE95D660}"/>
              </a:ext>
            </a:extLst>
          </p:cNvPr>
          <p:cNvSpPr txBox="1"/>
          <p:nvPr/>
        </p:nvSpPr>
        <p:spPr>
          <a:xfrm>
            <a:off x="2434155" y="324392"/>
            <a:ext cx="1548501" cy="343620"/>
          </a:xfrm>
          <a:prstGeom prst="rect">
            <a:avLst/>
          </a:prstGeom>
          <a:noFill/>
        </p:spPr>
        <p:txBody>
          <a:bodyPr wrap="none" rtlCol="0">
            <a:spAutoFit/>
          </a:bodyPr>
          <a:lstStyle/>
          <a:p>
            <a:r>
              <a:rPr lang="de-DE" sz="1633" dirty="0"/>
              <a:t>Source: </a:t>
            </a:r>
            <a:r>
              <a:rPr lang="de-DE" sz="1633" dirty="0" err="1">
                <a:hlinkClick r:id="rId3"/>
              </a:rPr>
              <a:t>Destatis</a:t>
            </a:r>
            <a:endParaRPr lang="de-DE" sz="1633" dirty="0"/>
          </a:p>
        </p:txBody>
      </p:sp>
    </p:spTree>
    <p:extLst>
      <p:ext uri="{BB962C8B-B14F-4D97-AF65-F5344CB8AC3E}">
        <p14:creationId xmlns:p14="http://schemas.microsoft.com/office/powerpoint/2010/main" val="2820510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13" name="Textfeld 12"/>
          <p:cNvSpPr txBox="1"/>
          <p:nvPr/>
        </p:nvSpPr>
        <p:spPr>
          <a:xfrm>
            <a:off x="200902" y="324392"/>
            <a:ext cx="904415" cy="343620"/>
          </a:xfrm>
          <a:prstGeom prst="rect">
            <a:avLst/>
          </a:prstGeom>
          <a:noFill/>
        </p:spPr>
        <p:txBody>
          <a:bodyPr wrap="none" rtlCol="0">
            <a:spAutoFit/>
          </a:bodyPr>
          <a:lstStyle/>
          <a:p>
            <a:r>
              <a:rPr lang="de-DE" sz="1633"/>
              <a:t>Inflation</a:t>
            </a:r>
            <a:endParaRPr lang="de-DE" sz="1633" dirty="0"/>
          </a:p>
        </p:txBody>
      </p:sp>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A24A4487-252B-810B-FC2B-62E4F5340531}"/>
              </a:ext>
            </a:extLst>
          </p:cNvPr>
          <p:cNvSpPr txBox="1"/>
          <p:nvPr/>
        </p:nvSpPr>
        <p:spPr>
          <a:xfrm>
            <a:off x="3098184" y="291735"/>
            <a:ext cx="1909497" cy="343620"/>
          </a:xfrm>
          <a:prstGeom prst="rect">
            <a:avLst/>
          </a:prstGeom>
          <a:noFill/>
        </p:spPr>
        <p:txBody>
          <a:bodyPr wrap="none" rtlCol="0">
            <a:spAutoFit/>
          </a:bodyPr>
          <a:lstStyle/>
          <a:p>
            <a:r>
              <a:rPr lang="de-DE" sz="1633" dirty="0"/>
              <a:t>Source</a:t>
            </a:r>
            <a:r>
              <a:rPr lang="de-DE" sz="1633"/>
              <a:t>: </a:t>
            </a:r>
            <a:r>
              <a:rPr lang="de-DE" sz="1633">
                <a:hlinkClick r:id="rId3"/>
              </a:rPr>
              <a:t>Bundesbank</a:t>
            </a:r>
            <a:endParaRPr lang="de-DE" sz="1633" dirty="0"/>
          </a:p>
        </p:txBody>
      </p:sp>
    </p:spTree>
    <p:extLst>
      <p:ext uri="{BB962C8B-B14F-4D97-AF65-F5344CB8AC3E}">
        <p14:creationId xmlns:p14="http://schemas.microsoft.com/office/powerpoint/2010/main" val="616071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9971B7-33EB-4BC2-8BB2-56149CB51E0F}"/>
              </a:ext>
            </a:extLst>
          </p:cNvPr>
          <p:cNvSpPr>
            <a:spLocks noGrp="1"/>
          </p:cNvSpPr>
          <p:nvPr>
            <p:ph type="ctrTitle"/>
          </p:nvPr>
        </p:nvSpPr>
        <p:spPr>
          <a:xfrm>
            <a:off x="1518082" y="1118586"/>
            <a:ext cx="9149918" cy="2391377"/>
          </a:xfrm>
        </p:spPr>
        <p:txBody>
          <a:bodyPr>
            <a:noAutofit/>
          </a:bodyPr>
          <a:lstStyle/>
          <a:p>
            <a:pPr algn="ctr"/>
            <a:r>
              <a:rPr lang="de-DE" sz="6000">
                <a:latin typeface="Times New Roman" panose="02020603050405020304" pitchFamily="18" charset="0"/>
                <a:cs typeface="Times New Roman" panose="02020603050405020304" pitchFamily="18" charset="0"/>
              </a:rPr>
              <a:t>Global Economics</a:t>
            </a:r>
            <a:endParaRPr lang="de-DE" sz="6000" b="1" dirty="0"/>
          </a:p>
        </p:txBody>
      </p:sp>
      <p:sp>
        <p:nvSpPr>
          <p:cNvPr id="3" name="Untertitel 2">
            <a:extLst>
              <a:ext uri="{FF2B5EF4-FFF2-40B4-BE49-F238E27FC236}">
                <a16:creationId xmlns:a16="http://schemas.microsoft.com/office/drawing/2014/main" id="{000375F8-BC01-4333-A1BB-F4E22450B10E}"/>
              </a:ext>
            </a:extLst>
          </p:cNvPr>
          <p:cNvSpPr>
            <a:spLocks noGrp="1"/>
          </p:cNvSpPr>
          <p:nvPr>
            <p:ph type="subTitle" idx="1"/>
          </p:nvPr>
        </p:nvSpPr>
        <p:spPr>
          <a:xfrm>
            <a:off x="1626300" y="3557650"/>
            <a:ext cx="9077325" cy="438788"/>
          </a:xfrm>
        </p:spPr>
        <p:txBody>
          <a:bodyPr>
            <a:noAutofit/>
          </a:bodyPr>
          <a:lstStyle/>
          <a:p>
            <a:r>
              <a:rPr lang="de-DE" dirty="0">
                <a:latin typeface="Times New Roman" panose="02020603050405020304" pitchFamily="18" charset="0"/>
                <a:cs typeface="Times New Roman" panose="02020603050405020304" pitchFamily="18" charset="0"/>
              </a:rPr>
              <a:t>Winter </a:t>
            </a:r>
            <a:r>
              <a:rPr lang="de-DE" dirty="0" err="1">
                <a:latin typeface="Times New Roman" panose="02020603050405020304" pitchFamily="18" charset="0"/>
                <a:cs typeface="Times New Roman" panose="02020603050405020304" pitchFamily="18" charset="0"/>
              </a:rPr>
              <a:t>term</a:t>
            </a:r>
            <a:r>
              <a:rPr lang="de-DE" dirty="0">
                <a:latin typeface="Times New Roman" panose="02020603050405020304" pitchFamily="18" charset="0"/>
                <a:cs typeface="Times New Roman" panose="02020603050405020304" pitchFamily="18" charset="0"/>
              </a:rPr>
              <a:t> 2025</a:t>
            </a:r>
          </a:p>
        </p:txBody>
      </p:sp>
      <p:sp>
        <p:nvSpPr>
          <p:cNvPr id="4" name="Untertitel 2">
            <a:extLst>
              <a:ext uri="{FF2B5EF4-FFF2-40B4-BE49-F238E27FC236}">
                <a16:creationId xmlns:a16="http://schemas.microsoft.com/office/drawing/2014/main" id="{9785B7A5-5F1F-4A59-8352-502B0D44D345}"/>
              </a:ext>
            </a:extLst>
          </p:cNvPr>
          <p:cNvSpPr txBox="1">
            <a:spLocks/>
          </p:cNvSpPr>
          <p:nvPr/>
        </p:nvSpPr>
        <p:spPr>
          <a:xfrm>
            <a:off x="1590675" y="4876800"/>
            <a:ext cx="9078798" cy="4512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3200" dirty="0">
                <a:latin typeface="Times New Roman" panose="02020603050405020304" pitchFamily="18" charset="0"/>
                <a:cs typeface="Times New Roman" panose="02020603050405020304" pitchFamily="18" charset="0"/>
              </a:rPr>
              <a:t>Prof. Dr. Bernhard Köster</a:t>
            </a:r>
          </a:p>
        </p:txBody>
      </p:sp>
      <p:pic>
        <p:nvPicPr>
          <p:cNvPr id="7" name="Grafik 6">
            <a:extLst>
              <a:ext uri="{FF2B5EF4-FFF2-40B4-BE49-F238E27FC236}">
                <a16:creationId xmlns:a16="http://schemas.microsoft.com/office/drawing/2014/main" id="{4BEBF484-332A-4E5A-ADB1-A980912EF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362" y="390525"/>
            <a:ext cx="2581275" cy="1771650"/>
          </a:xfrm>
          <a:prstGeom prst="rect">
            <a:avLst/>
          </a:prstGeom>
        </p:spPr>
      </p:pic>
      <p:sp>
        <p:nvSpPr>
          <p:cNvPr id="6" name="Rechteck 5">
            <a:extLst>
              <a:ext uri="{FF2B5EF4-FFF2-40B4-BE49-F238E27FC236}">
                <a16:creationId xmlns:a16="http://schemas.microsoft.com/office/drawing/2014/main" id="{5E683233-D8D3-4E3D-9C4E-AA239CA7FE2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8924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13" name="Textfeld 12"/>
          <p:cNvSpPr txBox="1"/>
          <p:nvPr/>
        </p:nvSpPr>
        <p:spPr>
          <a:xfrm>
            <a:off x="200902" y="324392"/>
            <a:ext cx="1484702" cy="343620"/>
          </a:xfrm>
          <a:prstGeom prst="rect">
            <a:avLst/>
          </a:prstGeom>
          <a:noFill/>
        </p:spPr>
        <p:txBody>
          <a:bodyPr wrap="none" rtlCol="0">
            <a:spAutoFit/>
          </a:bodyPr>
          <a:lstStyle/>
          <a:p>
            <a:r>
              <a:rPr lang="de-DE" sz="1633"/>
              <a:t>Unemployment</a:t>
            </a:r>
            <a:endParaRPr lang="de-DE" sz="1633" dirty="0"/>
          </a:p>
        </p:txBody>
      </p:sp>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2434155" y="324392"/>
            <a:ext cx="1909497" cy="343620"/>
          </a:xfrm>
          <a:prstGeom prst="rect">
            <a:avLst/>
          </a:prstGeom>
          <a:noFill/>
        </p:spPr>
        <p:txBody>
          <a:bodyPr wrap="none" rtlCol="0">
            <a:spAutoFit/>
          </a:bodyPr>
          <a:lstStyle/>
          <a:p>
            <a:r>
              <a:rPr lang="de-DE" sz="1633" dirty="0"/>
              <a:t>Source</a:t>
            </a:r>
            <a:r>
              <a:rPr lang="de-DE" sz="1633"/>
              <a:t>: </a:t>
            </a:r>
            <a:r>
              <a:rPr lang="de-DE" sz="1633">
                <a:hlinkClick r:id="rId3"/>
              </a:rPr>
              <a:t>Bundesbank</a:t>
            </a:r>
            <a:endParaRPr lang="de-DE" sz="1633" dirty="0"/>
          </a:p>
        </p:txBody>
      </p:sp>
    </p:spTree>
    <p:extLst>
      <p:ext uri="{BB962C8B-B14F-4D97-AF65-F5344CB8AC3E}">
        <p14:creationId xmlns:p14="http://schemas.microsoft.com/office/powerpoint/2010/main" val="1552777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200902" y="324392"/>
            <a:ext cx="1547218" cy="343620"/>
          </a:xfrm>
          <a:prstGeom prst="rect">
            <a:avLst/>
          </a:prstGeom>
          <a:noFill/>
        </p:spPr>
        <p:txBody>
          <a:bodyPr wrap="none" rtlCol="0">
            <a:spAutoFit/>
          </a:bodyPr>
          <a:lstStyle/>
          <a:p>
            <a:r>
              <a:rPr lang="de-DE" sz="1633" dirty="0"/>
              <a:t>Ex- and Imports</a:t>
            </a:r>
          </a:p>
        </p:txBody>
      </p:sp>
      <p:sp>
        <p:nvSpPr>
          <p:cNvPr id="2" name="TextShape 2">
            <a:extLst>
              <a:ext uri="{FF2B5EF4-FFF2-40B4-BE49-F238E27FC236}">
                <a16:creationId xmlns:a16="http://schemas.microsoft.com/office/drawing/2014/main" id="{6B104BB5-BAB3-1041-1795-FF00DD41F5A0}"/>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4" name="Textfeld 3">
            <a:extLst>
              <a:ext uri="{FF2B5EF4-FFF2-40B4-BE49-F238E27FC236}">
                <a16:creationId xmlns:a16="http://schemas.microsoft.com/office/drawing/2014/main" id="{8577D81C-D392-330A-DEE0-AA66A8041D7A}"/>
              </a:ext>
            </a:extLst>
          </p:cNvPr>
          <p:cNvSpPr txBox="1"/>
          <p:nvPr/>
        </p:nvSpPr>
        <p:spPr>
          <a:xfrm>
            <a:off x="2386693" y="354177"/>
            <a:ext cx="6101442" cy="369332"/>
          </a:xfrm>
          <a:prstGeom prst="rect">
            <a:avLst/>
          </a:prstGeom>
          <a:noFill/>
        </p:spPr>
        <p:txBody>
          <a:bodyPr wrap="square">
            <a:spAutoFit/>
          </a:bodyPr>
          <a:lstStyle/>
          <a:p>
            <a:r>
              <a:rPr lang="de-DE" sz="1800"/>
              <a:t>Source: </a:t>
            </a:r>
            <a:r>
              <a:rPr lang="de-DE" sz="1800">
                <a:hlinkClick r:id="rId3"/>
              </a:rPr>
              <a:t>Destatis</a:t>
            </a:r>
            <a:endParaRPr lang="de-DE" sz="1800" dirty="0"/>
          </a:p>
        </p:txBody>
      </p:sp>
    </p:spTree>
    <p:extLst>
      <p:ext uri="{BB962C8B-B14F-4D97-AF65-F5344CB8AC3E}">
        <p14:creationId xmlns:p14="http://schemas.microsoft.com/office/powerpoint/2010/main" val="1397327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200902" y="324392"/>
            <a:ext cx="1375698" cy="343620"/>
          </a:xfrm>
          <a:prstGeom prst="rect">
            <a:avLst/>
          </a:prstGeom>
          <a:noFill/>
        </p:spPr>
        <p:txBody>
          <a:bodyPr wrap="none" rtlCol="0">
            <a:spAutoFit/>
          </a:bodyPr>
          <a:lstStyle/>
          <a:p>
            <a:r>
              <a:rPr lang="de-DE" sz="1633"/>
              <a:t>Exchange rate</a:t>
            </a:r>
            <a:endParaRPr lang="de-DE" sz="1633" dirty="0"/>
          </a:p>
        </p:txBody>
      </p:sp>
      <p:sp>
        <p:nvSpPr>
          <p:cNvPr id="8" name="Textfeld 7"/>
          <p:cNvSpPr txBox="1"/>
          <p:nvPr/>
        </p:nvSpPr>
        <p:spPr>
          <a:xfrm>
            <a:off x="2434155" y="324392"/>
            <a:ext cx="1909497" cy="343620"/>
          </a:xfrm>
          <a:prstGeom prst="rect">
            <a:avLst/>
          </a:prstGeom>
          <a:noFill/>
        </p:spPr>
        <p:txBody>
          <a:bodyPr wrap="none" rtlCol="0">
            <a:spAutoFit/>
          </a:bodyPr>
          <a:lstStyle/>
          <a:p>
            <a:r>
              <a:rPr lang="de-DE" sz="1633"/>
              <a:t>Source: </a:t>
            </a:r>
            <a:r>
              <a:rPr lang="de-DE" sz="1633">
                <a:hlinkClick r:id="rId3"/>
              </a:rPr>
              <a:t>Bundesbank</a:t>
            </a:r>
            <a:endParaRPr lang="de-DE" sz="1633" dirty="0"/>
          </a:p>
        </p:txBody>
      </p:sp>
      <p:sp>
        <p:nvSpPr>
          <p:cNvPr id="2" name="TextShape 2">
            <a:extLst>
              <a:ext uri="{FF2B5EF4-FFF2-40B4-BE49-F238E27FC236}">
                <a16:creationId xmlns:a16="http://schemas.microsoft.com/office/drawing/2014/main" id="{09F2454C-F326-4704-9380-4790667856AA}"/>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Tree>
    <p:extLst>
      <p:ext uri="{BB962C8B-B14F-4D97-AF65-F5344CB8AC3E}">
        <p14:creationId xmlns:p14="http://schemas.microsoft.com/office/powerpoint/2010/main" val="3891321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85662" y="324392"/>
            <a:ext cx="1261884" cy="343620"/>
          </a:xfrm>
          <a:prstGeom prst="rect">
            <a:avLst/>
          </a:prstGeom>
          <a:noFill/>
        </p:spPr>
        <p:txBody>
          <a:bodyPr wrap="none" rtlCol="0">
            <a:spAutoFit/>
          </a:bodyPr>
          <a:lstStyle/>
          <a:p>
            <a:r>
              <a:rPr lang="de-DE" sz="1633"/>
              <a:t>Interest rates</a:t>
            </a:r>
            <a:endParaRPr lang="de-DE" sz="1633" dirty="0"/>
          </a:p>
        </p:txBody>
      </p:sp>
      <p:sp>
        <p:nvSpPr>
          <p:cNvPr id="8" name="Textfeld 7"/>
          <p:cNvSpPr txBox="1"/>
          <p:nvPr/>
        </p:nvSpPr>
        <p:spPr>
          <a:xfrm>
            <a:off x="2434155" y="324392"/>
            <a:ext cx="1909497" cy="343620"/>
          </a:xfrm>
          <a:prstGeom prst="rect">
            <a:avLst/>
          </a:prstGeom>
          <a:noFill/>
        </p:spPr>
        <p:txBody>
          <a:bodyPr wrap="none" rtlCol="0">
            <a:spAutoFit/>
          </a:bodyPr>
          <a:lstStyle/>
          <a:p>
            <a:r>
              <a:rPr lang="de-DE" sz="1633"/>
              <a:t>Source: </a:t>
            </a:r>
            <a:r>
              <a:rPr lang="de-DE" sz="1633">
                <a:hlinkClick r:id="rId3"/>
              </a:rPr>
              <a:t>Bundesbank</a:t>
            </a:r>
            <a:endParaRPr lang="de-DE" sz="1633" dirty="0"/>
          </a:p>
        </p:txBody>
      </p:sp>
      <p:sp>
        <p:nvSpPr>
          <p:cNvPr id="2" name="TextShape 2">
            <a:extLst>
              <a:ext uri="{FF2B5EF4-FFF2-40B4-BE49-F238E27FC236}">
                <a16:creationId xmlns:a16="http://schemas.microsoft.com/office/drawing/2014/main" id="{DE75777F-FA59-CC0A-6EF8-1B0A9DB0F23C}"/>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Tree>
    <p:extLst>
      <p:ext uri="{BB962C8B-B14F-4D97-AF65-F5344CB8AC3E}">
        <p14:creationId xmlns:p14="http://schemas.microsoft.com/office/powerpoint/2010/main" val="37549613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85662" y="324392"/>
            <a:ext cx="1261884" cy="343620"/>
          </a:xfrm>
          <a:prstGeom prst="rect">
            <a:avLst/>
          </a:prstGeom>
          <a:noFill/>
        </p:spPr>
        <p:txBody>
          <a:bodyPr wrap="none" rtlCol="0">
            <a:spAutoFit/>
          </a:bodyPr>
          <a:lstStyle/>
          <a:p>
            <a:r>
              <a:rPr lang="de-DE" sz="1633"/>
              <a:t>Interest rates</a:t>
            </a:r>
            <a:endParaRPr lang="de-DE" sz="1633" dirty="0"/>
          </a:p>
        </p:txBody>
      </p:sp>
      <p:sp>
        <p:nvSpPr>
          <p:cNvPr id="8" name="Textfeld 7"/>
          <p:cNvSpPr txBox="1"/>
          <p:nvPr/>
        </p:nvSpPr>
        <p:spPr>
          <a:xfrm>
            <a:off x="2434155" y="324392"/>
            <a:ext cx="1909497" cy="343620"/>
          </a:xfrm>
          <a:prstGeom prst="rect">
            <a:avLst/>
          </a:prstGeom>
          <a:noFill/>
        </p:spPr>
        <p:txBody>
          <a:bodyPr wrap="none" rtlCol="0">
            <a:spAutoFit/>
          </a:bodyPr>
          <a:lstStyle/>
          <a:p>
            <a:r>
              <a:rPr lang="de-DE" sz="1633"/>
              <a:t>Source: </a:t>
            </a:r>
            <a:r>
              <a:rPr lang="de-DE" sz="1633">
                <a:hlinkClick r:id="rId3"/>
              </a:rPr>
              <a:t>Bundesbank</a:t>
            </a:r>
            <a:endParaRPr lang="de-DE" sz="1633" dirty="0"/>
          </a:p>
        </p:txBody>
      </p:sp>
      <p:sp>
        <p:nvSpPr>
          <p:cNvPr id="2" name="TextShape 2">
            <a:extLst>
              <a:ext uri="{FF2B5EF4-FFF2-40B4-BE49-F238E27FC236}">
                <a16:creationId xmlns:a16="http://schemas.microsoft.com/office/drawing/2014/main" id="{DE75777F-FA59-CC0A-6EF8-1B0A9DB0F23C}"/>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Tree>
    <p:extLst>
      <p:ext uri="{BB962C8B-B14F-4D97-AF65-F5344CB8AC3E}">
        <p14:creationId xmlns:p14="http://schemas.microsoft.com/office/powerpoint/2010/main" val="32640269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85662" y="324392"/>
            <a:ext cx="1649811" cy="343620"/>
          </a:xfrm>
          <a:prstGeom prst="rect">
            <a:avLst/>
          </a:prstGeom>
          <a:noFill/>
        </p:spPr>
        <p:txBody>
          <a:bodyPr wrap="none" rtlCol="0">
            <a:spAutoFit/>
          </a:bodyPr>
          <a:lstStyle/>
          <a:p>
            <a:r>
              <a:rPr lang="de-DE" sz="1633"/>
              <a:t>Key interest rates</a:t>
            </a:r>
            <a:endParaRPr lang="de-DE" sz="1633" dirty="0"/>
          </a:p>
        </p:txBody>
      </p:sp>
      <p:sp>
        <p:nvSpPr>
          <p:cNvPr id="8" name="Textfeld 7"/>
          <p:cNvSpPr txBox="1"/>
          <p:nvPr/>
        </p:nvSpPr>
        <p:spPr>
          <a:xfrm>
            <a:off x="2434155" y="324392"/>
            <a:ext cx="5898602" cy="343620"/>
          </a:xfrm>
          <a:prstGeom prst="rect">
            <a:avLst/>
          </a:prstGeom>
          <a:noFill/>
        </p:spPr>
        <p:txBody>
          <a:bodyPr wrap="none" rtlCol="0">
            <a:spAutoFit/>
          </a:bodyPr>
          <a:lstStyle/>
          <a:p>
            <a:r>
              <a:rPr lang="de-DE" sz="1633" dirty="0"/>
              <a:t>Source: national </a:t>
            </a:r>
            <a:r>
              <a:rPr lang="de-DE" sz="1633" dirty="0" err="1"/>
              <a:t>central</a:t>
            </a:r>
            <a:r>
              <a:rPr lang="de-DE" sz="1633" dirty="0"/>
              <a:t> </a:t>
            </a:r>
            <a:r>
              <a:rPr lang="de-DE" sz="1633" dirty="0" err="1"/>
              <a:t>banks</a:t>
            </a:r>
            <a:r>
              <a:rPr lang="de-DE" sz="1633" dirty="0"/>
              <a:t> (</a:t>
            </a:r>
            <a:r>
              <a:rPr lang="de-DE" sz="1633" dirty="0">
                <a:hlinkClick r:id="rId3"/>
              </a:rPr>
              <a:t>Bundesbank</a:t>
            </a:r>
            <a:r>
              <a:rPr lang="de-DE" sz="1633" dirty="0"/>
              <a:t>) </a:t>
            </a:r>
            <a:r>
              <a:rPr lang="de-DE" sz="1633" dirty="0" err="1"/>
              <a:t>or</a:t>
            </a:r>
            <a:r>
              <a:rPr lang="de-DE" sz="1633" dirty="0"/>
              <a:t> www.leitzinsen.info</a:t>
            </a:r>
          </a:p>
        </p:txBody>
      </p:sp>
      <p:sp>
        <p:nvSpPr>
          <p:cNvPr id="2" name="TextShape 2">
            <a:extLst>
              <a:ext uri="{FF2B5EF4-FFF2-40B4-BE49-F238E27FC236}">
                <a16:creationId xmlns:a16="http://schemas.microsoft.com/office/drawing/2014/main" id="{DE75777F-FA59-CC0A-6EF8-1B0A9DB0F23C}"/>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Tree>
    <p:extLst>
      <p:ext uri="{BB962C8B-B14F-4D97-AF65-F5344CB8AC3E}">
        <p14:creationId xmlns:p14="http://schemas.microsoft.com/office/powerpoint/2010/main" val="2588347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85662" y="324392"/>
            <a:ext cx="1641796" cy="343620"/>
          </a:xfrm>
          <a:prstGeom prst="rect">
            <a:avLst/>
          </a:prstGeom>
          <a:noFill/>
        </p:spPr>
        <p:txBody>
          <a:bodyPr wrap="none" rtlCol="0">
            <a:spAutoFit/>
          </a:bodyPr>
          <a:lstStyle/>
          <a:p>
            <a:r>
              <a:rPr lang="de-DE" sz="1633" dirty="0"/>
              <a:t>Government </a:t>
            </a:r>
            <a:r>
              <a:rPr lang="de-DE" sz="1633" dirty="0" err="1"/>
              <a:t>debt</a:t>
            </a:r>
            <a:endParaRPr lang="de-DE" sz="1633" dirty="0"/>
          </a:p>
        </p:txBody>
      </p:sp>
      <p:sp>
        <p:nvSpPr>
          <p:cNvPr id="8" name="Textfeld 7"/>
          <p:cNvSpPr txBox="1"/>
          <p:nvPr/>
        </p:nvSpPr>
        <p:spPr>
          <a:xfrm>
            <a:off x="2434155" y="324392"/>
            <a:ext cx="1909497" cy="343620"/>
          </a:xfrm>
          <a:prstGeom prst="rect">
            <a:avLst/>
          </a:prstGeom>
          <a:noFill/>
        </p:spPr>
        <p:txBody>
          <a:bodyPr wrap="none" rtlCol="0">
            <a:spAutoFit/>
          </a:bodyPr>
          <a:lstStyle/>
          <a:p>
            <a:r>
              <a:rPr lang="de-DE" sz="1633" dirty="0"/>
              <a:t>Source: </a:t>
            </a:r>
            <a:r>
              <a:rPr lang="de-DE" sz="1633" dirty="0">
                <a:hlinkClick r:id="rId3"/>
              </a:rPr>
              <a:t>Bundesbank</a:t>
            </a:r>
            <a:endParaRPr lang="de-DE" sz="1633" dirty="0"/>
          </a:p>
        </p:txBody>
      </p:sp>
      <p:sp>
        <p:nvSpPr>
          <p:cNvPr id="3" name="TextShape 2">
            <a:extLst>
              <a:ext uri="{FF2B5EF4-FFF2-40B4-BE49-F238E27FC236}">
                <a16:creationId xmlns:a16="http://schemas.microsoft.com/office/drawing/2014/main" id="{B6CDF57D-3391-7F84-0487-83FF07E8EF57}"/>
              </a:ext>
            </a:extLst>
          </p:cNvPr>
          <p:cNvSpPr txBox="1"/>
          <p:nvPr/>
        </p:nvSpPr>
        <p:spPr>
          <a:xfrm>
            <a:off x="6401549" y="141514"/>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6" name="Textfeld 5">
            <a:extLst>
              <a:ext uri="{FF2B5EF4-FFF2-40B4-BE49-F238E27FC236}">
                <a16:creationId xmlns:a16="http://schemas.microsoft.com/office/drawing/2014/main" id="{ABA47E11-1A81-4B86-9AE5-8152E5D931AA}"/>
              </a:ext>
            </a:extLst>
          </p:cNvPr>
          <p:cNvSpPr txBox="1"/>
          <p:nvPr/>
        </p:nvSpPr>
        <p:spPr>
          <a:xfrm>
            <a:off x="185662" y="778716"/>
            <a:ext cx="1317990" cy="343620"/>
          </a:xfrm>
          <a:prstGeom prst="rect">
            <a:avLst/>
          </a:prstGeom>
          <a:noFill/>
        </p:spPr>
        <p:txBody>
          <a:bodyPr wrap="none" rtlCol="0">
            <a:spAutoFit/>
          </a:bodyPr>
          <a:lstStyle/>
          <a:p>
            <a:r>
              <a:rPr lang="de-DE" sz="1633" dirty="0" err="1"/>
              <a:t>Fiscal</a:t>
            </a:r>
            <a:r>
              <a:rPr lang="de-DE" sz="1633" dirty="0"/>
              <a:t> </a:t>
            </a:r>
            <a:r>
              <a:rPr lang="de-DE" sz="1633" dirty="0" err="1"/>
              <a:t>Deficit</a:t>
            </a:r>
            <a:endParaRPr lang="de-DE" sz="1633" dirty="0"/>
          </a:p>
        </p:txBody>
      </p:sp>
      <p:sp>
        <p:nvSpPr>
          <p:cNvPr id="10" name="Textfeld 9">
            <a:extLst>
              <a:ext uri="{FF2B5EF4-FFF2-40B4-BE49-F238E27FC236}">
                <a16:creationId xmlns:a16="http://schemas.microsoft.com/office/drawing/2014/main" id="{B963BAB0-34FF-4BDF-8E41-20912E95C07B}"/>
              </a:ext>
            </a:extLst>
          </p:cNvPr>
          <p:cNvSpPr txBox="1"/>
          <p:nvPr/>
        </p:nvSpPr>
        <p:spPr>
          <a:xfrm>
            <a:off x="2434154" y="778716"/>
            <a:ext cx="1909497" cy="343620"/>
          </a:xfrm>
          <a:prstGeom prst="rect">
            <a:avLst/>
          </a:prstGeom>
          <a:noFill/>
        </p:spPr>
        <p:txBody>
          <a:bodyPr wrap="none" rtlCol="0">
            <a:spAutoFit/>
          </a:bodyPr>
          <a:lstStyle/>
          <a:p>
            <a:r>
              <a:rPr lang="de-DE" sz="1633" dirty="0"/>
              <a:t>Source: </a:t>
            </a:r>
            <a:r>
              <a:rPr lang="de-DE" sz="1633" dirty="0">
                <a:hlinkClick r:id="rId4"/>
              </a:rPr>
              <a:t>Bundesbank</a:t>
            </a:r>
            <a:endParaRPr lang="de-DE" sz="1633" dirty="0"/>
          </a:p>
        </p:txBody>
      </p:sp>
    </p:spTree>
    <p:extLst>
      <p:ext uri="{BB962C8B-B14F-4D97-AF65-F5344CB8AC3E}">
        <p14:creationId xmlns:p14="http://schemas.microsoft.com/office/powerpoint/2010/main" val="1265294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214646" y="116632"/>
            <a:ext cx="8928993" cy="6552728"/>
          </a:xfrm>
          <a:prstGeom prst="rect">
            <a:avLst/>
          </a:prstGeom>
          <a:noFill/>
        </p:spPr>
        <p:txBody>
          <a:bodyPr wrap="square" rtlCol="0">
            <a:noAutofit/>
          </a:bodyPr>
          <a:lstStyle/>
          <a:p>
            <a:pPr algn="ctr"/>
            <a:r>
              <a:rPr lang="de-DE" sz="2400" dirty="0">
                <a:solidFill>
                  <a:srgbClr val="000000"/>
                </a:solidFill>
                <a:latin typeface="Arial"/>
              </a:rPr>
              <a:t>Prof. Dr. Bernhard Köster</a:t>
            </a:r>
          </a:p>
          <a:p>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a:solidFill>
                  <a:srgbClr val="000000"/>
                </a:solidFill>
                <a:ea typeface="Droid Sans Fallback"/>
              </a:rPr>
              <a:t>Room:			S 113</a:t>
            </a:r>
            <a:endParaRPr lang="de-DE" sz="2400"/>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Street:			Friedrich-Paffrath-Straße 101</a:t>
            </a:r>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location:		26389 Wilhelmshaven</a:t>
            </a:r>
            <a:endParaRPr lang="de-DE" sz="2400"/>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Tel.			+49 4421 985-2766</a:t>
            </a:r>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Email:			bernhard.koester@jade-hs.de</a:t>
            </a:r>
            <a:endParaRPr lang="de-DE" sz="2400"/>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Consultation hour:	by arrangement</a:t>
            </a:r>
            <a:endParaRPr lang="de-DE" sz="2400"/>
          </a:p>
          <a:p>
            <a:pPr>
              <a:lnSpc>
                <a:spcPct val="100000"/>
              </a:lnSpc>
            </a:pPr>
            <a:r>
              <a:rPr lang="de-DE" sz="2400">
                <a:solidFill>
                  <a:srgbClr val="000000"/>
                </a:solidFill>
                <a:ea typeface="Droid Sans Fallback"/>
              </a:rPr>
              <a:t>			or just have a look into my office!</a:t>
            </a:r>
          </a:p>
          <a:p>
            <a:pPr>
              <a:lnSpc>
                <a:spcPct val="100000"/>
              </a:lnSpc>
            </a:pPr>
            <a:r>
              <a:rPr lang="de-DE" sz="2400">
                <a:solidFill>
                  <a:srgbClr val="000000"/>
                </a:solidFill>
              </a:rPr>
              <a:t>			or Webex/Zoom …</a:t>
            </a:r>
            <a:endParaRPr lang="de-DE" sz="2400"/>
          </a:p>
          <a:p>
            <a:pPr>
              <a:lnSpc>
                <a:spcPct val="100000"/>
              </a:lnSpc>
            </a:pPr>
            <a:r>
              <a:rPr lang="de-DE" sz="2400" dirty="0">
                <a:solidFill>
                  <a:srgbClr val="000000"/>
                </a:solidFill>
                <a:latin typeface="Arial"/>
                <a:ea typeface="Droid Sans Fallback"/>
              </a:rPr>
              <a:t>			</a:t>
            </a:r>
            <a:endParaRPr lang="de-DE" sz="2400" dirty="0"/>
          </a:p>
          <a:p>
            <a:pPr marL="800100" lvl="1" indent="-342900">
              <a:buFont typeface="Arial" panose="020B0604020202020204" pitchFamily="34" charset="0"/>
              <a:buChar char="•"/>
            </a:pPr>
            <a:endParaRPr lang="de-DE" sz="2400" dirty="0"/>
          </a:p>
          <a:p>
            <a:endParaRPr lang="de-DE" sz="2400" dirty="0"/>
          </a:p>
          <a:p>
            <a:endParaRPr lang="de-DE" sz="2400" dirty="0"/>
          </a:p>
          <a:p>
            <a:endParaRPr lang="de-DE" sz="2400" dirty="0"/>
          </a:p>
        </p:txBody>
      </p:sp>
      <p:sp>
        <p:nvSpPr>
          <p:cNvPr id="3" name="Rechteck 2">
            <a:extLst>
              <a:ext uri="{FF2B5EF4-FFF2-40B4-BE49-F238E27FC236}">
                <a16:creationId xmlns:a16="http://schemas.microsoft.com/office/drawing/2014/main" id="{12AA7FF7-62BC-4C36-A222-9B71D57B676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1255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22883"/>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Content</a:t>
            </a:r>
            <a:endParaRPr lang="de-DE" sz="2800"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AA15B691-283D-4341-8E52-EBA1542B1340}"/>
              </a:ext>
            </a:extLst>
          </p:cNvPr>
          <p:cNvSpPr txBox="1"/>
          <p:nvPr/>
        </p:nvSpPr>
        <p:spPr>
          <a:xfrm>
            <a:off x="19049" y="780158"/>
            <a:ext cx="12172951" cy="5903030"/>
          </a:xfrm>
          <a:prstGeom prst="rect">
            <a:avLst/>
          </a:prstGeom>
          <a:noFill/>
        </p:spPr>
        <p:txBody>
          <a:bodyPr wrap="square" rtlCol="0">
            <a:noAutofit/>
          </a:bodyPr>
          <a:lstStyle/>
          <a:p>
            <a:pPr marL="342900"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Overview of macroeconomic indicators</a:t>
            </a: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Okun`s law and time series analysis</a:t>
            </a:r>
          </a:p>
          <a:p>
            <a:pPr marL="342900" indent="-342900">
              <a:buFont typeface="Arial" panose="020B0604020202020204" pitchFamily="34" charset="0"/>
              <a:buChar char="•"/>
            </a:pPr>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General developments in the global economy and international trade</a:t>
            </a:r>
          </a:p>
          <a:p>
            <a:pPr marL="342900" indent="-342900">
              <a:buFont typeface="Arial" panose="020B0604020202020204" pitchFamily="34" charset="0"/>
              <a:buChar char="•"/>
            </a:pPr>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Exchange rates, Siegels paradoxon Interest parity and the Mundell-Felming-model</a:t>
            </a:r>
          </a:p>
          <a:p>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The Philippscurve, Taylor-Rule, time inconsistency and general problems in monetary policy</a:t>
            </a:r>
            <a:endParaRPr lang="de-DE" sz="2400" dirty="0">
              <a:latin typeface="Times New Roman" panose="02020603050405020304" pitchFamily="18" charset="0"/>
              <a:cs typeface="Times New Roman" panose="02020603050405020304" pitchFamily="18" charset="0"/>
            </a:endParaRPr>
          </a:p>
          <a:p>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The Solow growth model</a:t>
            </a:r>
          </a:p>
          <a:p>
            <a:pPr marL="342900" indent="-342900">
              <a:buFont typeface="Arial" panose="020B0604020202020204" pitchFamily="34" charset="0"/>
              <a:buChar char="•"/>
            </a:pPr>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Selected topics</a:t>
            </a:r>
            <a:endParaRPr lang="en-US" sz="2400" dirty="0">
              <a:latin typeface="Times New Roman" panose="02020603050405020304" pitchFamily="18" charset="0"/>
              <a:cs typeface="Times New Roman" panose="02020603050405020304" pitchFamily="18" charset="0"/>
            </a:endParaRPr>
          </a:p>
        </p:txBody>
      </p:sp>
      <p:sp>
        <p:nvSpPr>
          <p:cNvPr id="2" name="Rechteck 1">
            <a:extLst>
              <a:ext uri="{FF2B5EF4-FFF2-40B4-BE49-F238E27FC236}">
                <a16:creationId xmlns:a16="http://schemas.microsoft.com/office/drawing/2014/main" id="{62C49450-187B-B90B-AF98-CE53E5CBF03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23116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72F79-864F-EF46-3EDD-7490CA47DC65}"/>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FAE953DA-B39C-A75D-9103-4F11F0F58E63}"/>
              </a:ext>
            </a:extLst>
          </p:cNvPr>
          <p:cNvSpPr txBox="1"/>
          <p:nvPr/>
        </p:nvSpPr>
        <p:spPr>
          <a:xfrm>
            <a:off x="0" y="22883"/>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Literature</a:t>
            </a:r>
            <a:endParaRPr lang="de-DE" sz="2800"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5F8C7BFA-DC5F-9F3C-9C7F-CDC4CAFB3F48}"/>
              </a:ext>
            </a:extLst>
          </p:cNvPr>
          <p:cNvSpPr txBox="1"/>
          <p:nvPr/>
        </p:nvSpPr>
        <p:spPr>
          <a:xfrm>
            <a:off x="19050" y="483283"/>
            <a:ext cx="8670556" cy="4340177"/>
          </a:xfrm>
          <a:prstGeom prst="rect">
            <a:avLst/>
          </a:prstGeom>
          <a:noFill/>
        </p:spPr>
        <p:txBody>
          <a:bodyPr wrap="square" rtlCol="0">
            <a:noAutofit/>
          </a:bodyPr>
          <a:lstStyle/>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Okun, Arthur M. (1962). “Potential GNP: Its Measurement and Significance.” Reprinted as Cowles Foundation Paper 190.</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Siegel, J. J. (1972). Risk, interest rates and the forward exchange. The Quarterly Journal of Economics, 86 (2), 303–309.</a:t>
            </a:r>
            <a:endParaRPr lang="de-DE" sz="15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Marcus Fleming (1062): Domestic financial policies under fixed and floating exchange rates. IMF Staff Papers 9, 369-379</a:t>
            </a:r>
            <a:endParaRPr lang="de-DE" sz="15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500" b="1" dirty="0">
                <a:latin typeface="Times New Roman" panose="02020603050405020304" pitchFamily="18" charset="0"/>
                <a:cs typeface="Times New Roman" panose="02020603050405020304" pitchFamily="18" charset="0"/>
              </a:rPr>
              <a:t>Robert Mundell</a:t>
            </a:r>
            <a:r>
              <a:rPr lang="en-US" sz="1500" dirty="0">
                <a:latin typeface="Times New Roman" panose="02020603050405020304" pitchFamily="18" charset="0"/>
                <a:cs typeface="Times New Roman" panose="02020603050405020304" pitchFamily="18" charset="0"/>
              </a:rPr>
              <a:t> (1962) Capital mobility and stabilization policy under fixed and flexible exchange rates. In: Canadian Journal of Economic and Political Science. Vol. 29, 1962,  475-485 </a:t>
            </a:r>
            <a:r>
              <a:rPr lang="en-US" sz="1500" b="1" dirty="0">
                <a:latin typeface="Times New Roman" panose="02020603050405020304" pitchFamily="18" charset="0"/>
                <a:cs typeface="Times New Roman" panose="02020603050405020304" pitchFamily="18" charset="0"/>
              </a:rPr>
              <a:t>(Nobel Prize 1999)</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Philipps, A. (1958) The Relation between Unemployment and the Rate of Change of Money Wages in the United Kingdom, 1861–1957, Economica, Vol. 25, S. 283–299</a:t>
            </a:r>
          </a:p>
          <a:p>
            <a:pPr marL="342900" indent="-342900">
              <a:buFont typeface="Arial" panose="020B0604020202020204" pitchFamily="34" charset="0"/>
              <a:buChar char="•"/>
            </a:pPr>
            <a:r>
              <a:rPr lang="en-US" sz="1500" b="1" dirty="0">
                <a:latin typeface="Times New Roman" panose="02020603050405020304" pitchFamily="18" charset="0"/>
                <a:cs typeface="Times New Roman" panose="02020603050405020304" pitchFamily="18" charset="0"/>
              </a:rPr>
              <a:t>Phelps, Edmund S.</a:t>
            </a:r>
            <a:r>
              <a:rPr lang="en-US" sz="1500" dirty="0">
                <a:latin typeface="Times New Roman" panose="02020603050405020304" pitchFamily="18" charset="0"/>
                <a:cs typeface="Times New Roman" panose="02020603050405020304" pitchFamily="18" charset="0"/>
              </a:rPr>
              <a:t> (1967) “Phillips Curves, Expectations of Inflation and Optimal Employment over Time.” Economica, </a:t>
            </a:r>
            <a:r>
              <a:rPr lang="en-US" sz="1500" dirty="0" err="1">
                <a:latin typeface="Times New Roman" panose="02020603050405020304" pitchFamily="18" charset="0"/>
                <a:cs typeface="Times New Roman" panose="02020603050405020304" pitchFamily="18" charset="0"/>
              </a:rPr>
              <a:t>n.s</a:t>
            </a:r>
            <a:r>
              <a:rPr lang="en-US" sz="1500" dirty="0">
                <a:latin typeface="Times New Roman" panose="02020603050405020304" pitchFamily="18" charset="0"/>
                <a:cs typeface="Times New Roman" panose="02020603050405020304" pitchFamily="18" charset="0"/>
              </a:rPr>
              <a:t>., 34, no. 3, 254–281. </a:t>
            </a:r>
            <a:r>
              <a:rPr lang="en-US" sz="1500" b="1" dirty="0">
                <a:latin typeface="Times New Roman" panose="02020603050405020304" pitchFamily="18" charset="0"/>
                <a:cs typeface="Times New Roman" panose="02020603050405020304" pitchFamily="18" charset="0"/>
              </a:rPr>
              <a:t>(</a:t>
            </a:r>
            <a:r>
              <a:rPr lang="en-US" sz="1500" b="1" dirty="0" err="1">
                <a:latin typeface="Times New Roman" panose="02020603050405020304" pitchFamily="18" charset="0"/>
                <a:cs typeface="Times New Roman" panose="02020603050405020304" pitchFamily="18" charset="0"/>
              </a:rPr>
              <a:t>NobelPrize</a:t>
            </a:r>
            <a:r>
              <a:rPr lang="en-US" sz="1500" b="1" dirty="0">
                <a:latin typeface="Times New Roman" panose="02020603050405020304" pitchFamily="18" charset="0"/>
                <a:cs typeface="Times New Roman" panose="02020603050405020304" pitchFamily="18" charset="0"/>
              </a:rPr>
              <a:t> 2006) </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Barro, R., and D. Gordon (1983): “A Positive Theory of Monetary Policy in a Natural Rate Model,” Journal of Political Economy, 91, 589–610</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Barro, R.J. and D. Gordon, (1983) Rules, Discretion, and Reputation in a Model of  Monetary Policy, Journal of Monetary Economics, Vol. 12, 101 – 120</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Köster, Bernhard (2011), Decision Rules, Transparency and Central Banks, </a:t>
            </a:r>
            <a:r>
              <a:rPr lang="en-US" sz="1500" dirty="0" err="1">
                <a:latin typeface="Times New Roman" panose="02020603050405020304" pitchFamily="18" charset="0"/>
                <a:cs typeface="Times New Roman" panose="02020603050405020304" pitchFamily="18" charset="0"/>
              </a:rPr>
              <a:t>Disseratation</a:t>
            </a:r>
            <a:r>
              <a:rPr lang="en-US" sz="1500" dirty="0">
                <a:latin typeface="Times New Roman" panose="02020603050405020304" pitchFamily="18" charset="0"/>
                <a:cs typeface="Times New Roman" panose="02020603050405020304" pitchFamily="18" charset="0"/>
              </a:rPr>
              <a:t>, University of Heidelberg</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Gersbach, H, and Pachl, B. 2009. "Flexible Majority Rules for Central Banks," Journal of Money, Credit and Banking, Blackwell Publishing, vol. 41(2‐3), pages 507-516, March.</a:t>
            </a:r>
          </a:p>
          <a:p>
            <a:pPr marL="342900" indent="-342900">
              <a:buFont typeface="Arial" panose="020B0604020202020204" pitchFamily="34" charset="0"/>
              <a:buChar char="•"/>
            </a:pPr>
            <a:r>
              <a:rPr lang="en-US" sz="1500" b="1" dirty="0">
                <a:latin typeface="Times New Roman" panose="02020603050405020304" pitchFamily="18" charset="0"/>
                <a:cs typeface="Times New Roman" panose="02020603050405020304" pitchFamily="18" charset="0"/>
              </a:rPr>
              <a:t>Mundell, R.A.</a:t>
            </a:r>
            <a:r>
              <a:rPr lang="en-US" sz="1500" dirty="0">
                <a:latin typeface="Times New Roman" panose="02020603050405020304" pitchFamily="18" charset="0"/>
                <a:cs typeface="Times New Roman" panose="02020603050405020304" pitchFamily="18" charset="0"/>
              </a:rPr>
              <a:t> (1961) A Theory of Optimum Currency Areas Author(s): Source: The American Economic Review, Vol. 51, No. 4, Sep., 657-665 </a:t>
            </a:r>
            <a:r>
              <a:rPr lang="en-US" sz="1500" b="1" dirty="0">
                <a:latin typeface="Times New Roman" panose="02020603050405020304" pitchFamily="18" charset="0"/>
                <a:cs typeface="Times New Roman" panose="02020603050405020304" pitchFamily="18" charset="0"/>
              </a:rPr>
              <a:t>(Nobel Prize 1999)</a:t>
            </a:r>
            <a:endParaRPr lang="en-US" sz="15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500" b="1" dirty="0">
                <a:latin typeface="Times New Roman" panose="02020603050405020304" pitchFamily="18" charset="0"/>
                <a:cs typeface="Times New Roman" panose="02020603050405020304" pitchFamily="18" charset="0"/>
              </a:rPr>
              <a:t>Solow, R.M. </a:t>
            </a:r>
            <a:r>
              <a:rPr lang="en-US" sz="1500" dirty="0">
                <a:latin typeface="Times New Roman" panose="02020603050405020304" pitchFamily="18" charset="0"/>
                <a:cs typeface="Times New Roman" panose="02020603050405020304" pitchFamily="18" charset="0"/>
              </a:rPr>
              <a:t>(1956) A Contribution to the Theory of Economic Growth, The Quarterly Journal of Economics, Vol. 70, No. 1, Feb., 65-94 </a:t>
            </a:r>
            <a:r>
              <a:rPr lang="en-US" sz="1500" b="1" dirty="0">
                <a:latin typeface="Times New Roman" panose="02020603050405020304" pitchFamily="18" charset="0"/>
                <a:cs typeface="Times New Roman" panose="02020603050405020304" pitchFamily="18" charset="0"/>
              </a:rPr>
              <a:t>(Nobel Prize 1987)</a:t>
            </a:r>
            <a:endParaRPr lang="en-US" sz="15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Swan, T. (1956) Economic Growth and Capital Accumulation, Economic Record, Band 32, No. 2, 334–361</a:t>
            </a:r>
          </a:p>
        </p:txBody>
      </p:sp>
      <p:sp>
        <p:nvSpPr>
          <p:cNvPr id="2" name="Rechteck 1">
            <a:extLst>
              <a:ext uri="{FF2B5EF4-FFF2-40B4-BE49-F238E27FC236}">
                <a16:creationId xmlns:a16="http://schemas.microsoft.com/office/drawing/2014/main" id="{5A1EEB49-DB62-06F2-CDAD-9B78D5EA4B4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0315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78967-F852-8C3D-4E6D-9218440FACC5}"/>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2290EFD6-5755-1C0D-839D-9FAA0C519D3B}"/>
              </a:ext>
            </a:extLst>
          </p:cNvPr>
          <p:cNvSpPr txBox="1"/>
          <p:nvPr/>
        </p:nvSpPr>
        <p:spPr>
          <a:xfrm>
            <a:off x="0" y="22883"/>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Global Economic Trends</a:t>
            </a:r>
          </a:p>
        </p:txBody>
      </p:sp>
      <p:sp>
        <p:nvSpPr>
          <p:cNvPr id="3" name="Rechteck 2">
            <a:extLst>
              <a:ext uri="{FF2B5EF4-FFF2-40B4-BE49-F238E27FC236}">
                <a16:creationId xmlns:a16="http://schemas.microsoft.com/office/drawing/2014/main" id="{88F838D5-97A2-CCF5-6C09-ED410CA77D3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AutoShape 2" descr="Bild ausgeben">
            <a:extLst>
              <a:ext uri="{FF2B5EF4-FFF2-40B4-BE49-F238E27FC236}">
                <a16:creationId xmlns:a16="http://schemas.microsoft.com/office/drawing/2014/main" id="{D5116CF3-8200-E5E5-6388-FD4F61C9BEC6}"/>
              </a:ext>
            </a:extLst>
          </p:cNvPr>
          <p:cNvSpPr>
            <a:spLocks noChangeAspect="1" noChangeArrowheads="1"/>
          </p:cNvSpPr>
          <p:nvPr/>
        </p:nvSpPr>
        <p:spPr bwMode="auto">
          <a:xfrm>
            <a:off x="3371850" y="704850"/>
            <a:ext cx="2876550" cy="2876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graphicFrame>
        <p:nvGraphicFramePr>
          <p:cNvPr id="2" name="Objekt 1">
            <a:extLst>
              <a:ext uri="{FF2B5EF4-FFF2-40B4-BE49-F238E27FC236}">
                <a16:creationId xmlns:a16="http://schemas.microsoft.com/office/drawing/2014/main" id="{DA5C7D8B-C7F3-643F-DE06-ACFD97229FA2}"/>
              </a:ext>
            </a:extLst>
          </p:cNvPr>
          <p:cNvGraphicFramePr>
            <a:graphicFrameLocks noChangeAspect="1"/>
          </p:cNvGraphicFramePr>
          <p:nvPr>
            <p:extLst>
              <p:ext uri="{D42A27DB-BD31-4B8C-83A1-F6EECF244321}">
                <p14:modId xmlns:p14="http://schemas.microsoft.com/office/powerpoint/2010/main" val="4257522058"/>
              </p:ext>
            </p:extLst>
          </p:nvPr>
        </p:nvGraphicFramePr>
        <p:xfrm>
          <a:off x="201613" y="565150"/>
          <a:ext cx="11769725" cy="6203950"/>
        </p:xfrm>
        <a:graphic>
          <a:graphicData uri="http://schemas.openxmlformats.org/presentationml/2006/ole">
            <mc:AlternateContent xmlns:mc="http://schemas.openxmlformats.org/markup-compatibility/2006">
              <mc:Choice xmlns:v="urn:schemas-microsoft-com:vml" Requires="v">
                <p:oleObj name="Worksheet" r:id="rId2" imgW="8051849" imgH="4241712" progId="Excel.Sheet.12">
                  <p:embed/>
                </p:oleObj>
              </mc:Choice>
              <mc:Fallback>
                <p:oleObj name="Worksheet" r:id="rId2" imgW="8051849" imgH="4241712" progId="Excel.Sheet.12">
                  <p:embed/>
                  <p:pic>
                    <p:nvPicPr>
                      <p:cNvPr id="0" name=""/>
                      <p:cNvPicPr/>
                      <p:nvPr/>
                    </p:nvPicPr>
                    <p:blipFill>
                      <a:blip r:embed="rId3"/>
                      <a:stretch>
                        <a:fillRect/>
                      </a:stretch>
                    </p:blipFill>
                    <p:spPr>
                      <a:xfrm>
                        <a:off x="201613" y="565150"/>
                        <a:ext cx="11769725" cy="6203950"/>
                      </a:xfrm>
                      <a:prstGeom prst="rect">
                        <a:avLst/>
                      </a:prstGeom>
                    </p:spPr>
                  </p:pic>
                </p:oleObj>
              </mc:Fallback>
            </mc:AlternateContent>
          </a:graphicData>
        </a:graphic>
      </p:graphicFrame>
    </p:spTree>
    <p:extLst>
      <p:ext uri="{BB962C8B-B14F-4D97-AF65-F5344CB8AC3E}">
        <p14:creationId xmlns:p14="http://schemas.microsoft.com/office/powerpoint/2010/main" val="3759285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8D1A2-EAD1-4D55-F0DB-5843869DB4C5}"/>
            </a:ext>
          </a:extLst>
        </p:cNvPr>
        <p:cNvGrpSpPr/>
        <p:nvPr/>
      </p:nvGrpSpPr>
      <p:grpSpPr>
        <a:xfrm>
          <a:off x="0" y="0"/>
          <a:ext cx="0" cy="0"/>
          <a:chOff x="0" y="0"/>
          <a:chExt cx="0" cy="0"/>
        </a:xfrm>
      </p:grpSpPr>
      <p:pic>
        <p:nvPicPr>
          <p:cNvPr id="4" name="Grafik 3">
            <a:extLst>
              <a:ext uri="{FF2B5EF4-FFF2-40B4-BE49-F238E27FC236}">
                <a16:creationId xmlns:a16="http://schemas.microsoft.com/office/drawing/2014/main" id="{4461B1D5-9067-31F2-1A9A-1DB790BD63E9}"/>
              </a:ext>
            </a:extLst>
          </p:cNvPr>
          <p:cNvPicPr>
            <a:picLocks noChangeAspect="1"/>
          </p:cNvPicPr>
          <p:nvPr/>
        </p:nvPicPr>
        <p:blipFill>
          <a:blip r:embed="rId2"/>
          <a:stretch>
            <a:fillRect/>
          </a:stretch>
        </p:blipFill>
        <p:spPr>
          <a:xfrm>
            <a:off x="225535" y="22883"/>
            <a:ext cx="5819999" cy="3498191"/>
          </a:xfrm>
          <a:prstGeom prst="rect">
            <a:avLst/>
          </a:prstGeom>
        </p:spPr>
      </p:pic>
      <p:pic>
        <p:nvPicPr>
          <p:cNvPr id="6" name="Grafik 5">
            <a:extLst>
              <a:ext uri="{FF2B5EF4-FFF2-40B4-BE49-F238E27FC236}">
                <a16:creationId xmlns:a16="http://schemas.microsoft.com/office/drawing/2014/main" id="{55445C82-3F15-5830-433D-DD836A4CA8D3}"/>
              </a:ext>
            </a:extLst>
          </p:cNvPr>
          <p:cNvPicPr>
            <a:picLocks noChangeAspect="1"/>
          </p:cNvPicPr>
          <p:nvPr/>
        </p:nvPicPr>
        <p:blipFill>
          <a:blip r:embed="rId3"/>
          <a:stretch>
            <a:fillRect/>
          </a:stretch>
        </p:blipFill>
        <p:spPr>
          <a:xfrm>
            <a:off x="6045534" y="22883"/>
            <a:ext cx="5819998" cy="3498191"/>
          </a:xfrm>
          <a:prstGeom prst="rect">
            <a:avLst/>
          </a:prstGeom>
        </p:spPr>
      </p:pic>
      <p:sp>
        <p:nvSpPr>
          <p:cNvPr id="10" name="Textfeld 9">
            <a:extLst>
              <a:ext uri="{FF2B5EF4-FFF2-40B4-BE49-F238E27FC236}">
                <a16:creationId xmlns:a16="http://schemas.microsoft.com/office/drawing/2014/main" id="{6D71D05A-B12F-AD8E-BAED-585333109C73}"/>
              </a:ext>
            </a:extLst>
          </p:cNvPr>
          <p:cNvSpPr txBox="1"/>
          <p:nvPr/>
        </p:nvSpPr>
        <p:spPr>
          <a:xfrm>
            <a:off x="0" y="22883"/>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Global Economic Trends</a:t>
            </a:r>
          </a:p>
        </p:txBody>
      </p:sp>
      <p:sp>
        <p:nvSpPr>
          <p:cNvPr id="3" name="Rechteck 2">
            <a:extLst>
              <a:ext uri="{FF2B5EF4-FFF2-40B4-BE49-F238E27FC236}">
                <a16:creationId xmlns:a16="http://schemas.microsoft.com/office/drawing/2014/main" id="{C1DFEF4C-10EB-1A88-129C-289F27BA0B7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6861E56A-CA69-6D9E-9BBE-125496D43104}"/>
              </a:ext>
            </a:extLst>
          </p:cNvPr>
          <p:cNvPicPr>
            <a:picLocks noChangeAspect="1"/>
          </p:cNvPicPr>
          <p:nvPr/>
        </p:nvPicPr>
        <p:blipFill>
          <a:blip r:embed="rId4"/>
          <a:stretch>
            <a:fillRect/>
          </a:stretch>
        </p:blipFill>
        <p:spPr>
          <a:xfrm>
            <a:off x="225535" y="3338193"/>
            <a:ext cx="5819998" cy="3498191"/>
          </a:xfrm>
          <a:prstGeom prst="rect">
            <a:avLst/>
          </a:prstGeom>
        </p:spPr>
      </p:pic>
    </p:spTree>
    <p:extLst>
      <p:ext uri="{BB962C8B-B14F-4D97-AF65-F5344CB8AC3E}">
        <p14:creationId xmlns:p14="http://schemas.microsoft.com/office/powerpoint/2010/main" val="4067551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C979B-90D6-B3E7-F6EE-0965288A80D6}"/>
            </a:ext>
          </a:extLst>
        </p:cNvPr>
        <p:cNvGrpSpPr/>
        <p:nvPr/>
      </p:nvGrpSpPr>
      <p:grpSpPr>
        <a:xfrm>
          <a:off x="0" y="0"/>
          <a:ext cx="0" cy="0"/>
          <a:chOff x="0" y="0"/>
          <a:chExt cx="0" cy="0"/>
        </a:xfrm>
      </p:grpSpPr>
      <p:pic>
        <p:nvPicPr>
          <p:cNvPr id="2" name="Grafik 1">
            <a:extLst>
              <a:ext uri="{FF2B5EF4-FFF2-40B4-BE49-F238E27FC236}">
                <a16:creationId xmlns:a16="http://schemas.microsoft.com/office/drawing/2014/main" id="{0D72D12D-C7E6-36C5-A4E3-DCD951D88E3A}"/>
              </a:ext>
            </a:extLst>
          </p:cNvPr>
          <p:cNvPicPr>
            <a:picLocks noChangeAspect="1"/>
          </p:cNvPicPr>
          <p:nvPr/>
        </p:nvPicPr>
        <p:blipFill>
          <a:blip r:embed="rId2"/>
          <a:stretch>
            <a:fillRect/>
          </a:stretch>
        </p:blipFill>
        <p:spPr>
          <a:xfrm>
            <a:off x="136855" y="451940"/>
            <a:ext cx="9293232" cy="5471340"/>
          </a:xfrm>
          <a:prstGeom prst="rect">
            <a:avLst/>
          </a:prstGeom>
        </p:spPr>
      </p:pic>
      <p:sp>
        <p:nvSpPr>
          <p:cNvPr id="3" name="Rechteck 2">
            <a:extLst>
              <a:ext uri="{FF2B5EF4-FFF2-40B4-BE49-F238E27FC236}">
                <a16:creationId xmlns:a16="http://schemas.microsoft.com/office/drawing/2014/main" id="{3D41D482-1D1B-CE73-69D6-B81FBE58C9B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E9C5320C-8729-2518-A481-EDD1F47B43AB}"/>
              </a:ext>
            </a:extLst>
          </p:cNvPr>
          <p:cNvSpPr txBox="1"/>
          <p:nvPr/>
        </p:nvSpPr>
        <p:spPr>
          <a:xfrm>
            <a:off x="0" y="22883"/>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Global Economic Trends </a:t>
            </a:r>
            <a:r>
              <a:rPr lang="de-DE" sz="2800" dirty="0" err="1">
                <a:latin typeface="Times New Roman" panose="02020603050405020304" pitchFamily="18" charset="0"/>
                <a:cs typeface="Times New Roman" panose="02020603050405020304" pitchFamily="18" charset="0"/>
              </a:rPr>
              <a:t>since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the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start</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of</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globalization</a:t>
            </a:r>
            <a:endParaRPr lang="de-D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2038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170E3-BC09-1CEC-861F-7944BF0087E6}"/>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7C77F473-9343-C5FF-95CD-A8BC589EDDBD}"/>
              </a:ext>
            </a:extLst>
          </p:cNvPr>
          <p:cNvSpPr txBox="1"/>
          <p:nvPr/>
        </p:nvSpPr>
        <p:spPr>
          <a:xfrm>
            <a:off x="0" y="22883"/>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Global Economic Trends </a:t>
            </a:r>
            <a:r>
              <a:rPr lang="de-DE" sz="2800" dirty="0" err="1">
                <a:latin typeface="Times New Roman" panose="02020603050405020304" pitchFamily="18" charset="0"/>
                <a:cs typeface="Times New Roman" panose="02020603050405020304" pitchFamily="18" charset="0"/>
              </a:rPr>
              <a:t>since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the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start</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of</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globalization</a:t>
            </a:r>
            <a:endParaRPr lang="de-DE" sz="2800" dirty="0">
              <a:latin typeface="Times New Roman" panose="02020603050405020304" pitchFamily="18" charset="0"/>
              <a:cs typeface="Times New Roman" panose="02020603050405020304" pitchFamily="18" charset="0"/>
            </a:endParaRPr>
          </a:p>
        </p:txBody>
      </p:sp>
      <p:pic>
        <p:nvPicPr>
          <p:cNvPr id="2" name="Grafik 1">
            <a:extLst>
              <a:ext uri="{FF2B5EF4-FFF2-40B4-BE49-F238E27FC236}">
                <a16:creationId xmlns:a16="http://schemas.microsoft.com/office/drawing/2014/main" id="{6A38E809-8475-5071-E44A-81215526C75B}"/>
              </a:ext>
            </a:extLst>
          </p:cNvPr>
          <p:cNvPicPr>
            <a:picLocks noChangeAspect="1"/>
          </p:cNvPicPr>
          <p:nvPr/>
        </p:nvPicPr>
        <p:blipFill>
          <a:blip r:embed="rId2"/>
          <a:stretch>
            <a:fillRect/>
          </a:stretch>
        </p:blipFill>
        <p:spPr>
          <a:xfrm>
            <a:off x="-1" y="450932"/>
            <a:ext cx="9766243" cy="4212507"/>
          </a:xfrm>
          <a:prstGeom prst="rect">
            <a:avLst/>
          </a:prstGeom>
        </p:spPr>
      </p:pic>
      <p:sp>
        <p:nvSpPr>
          <p:cNvPr id="3" name="Rechteck 2">
            <a:extLst>
              <a:ext uri="{FF2B5EF4-FFF2-40B4-BE49-F238E27FC236}">
                <a16:creationId xmlns:a16="http://schemas.microsoft.com/office/drawing/2014/main" id="{2311EC69-BF8E-6600-7788-3D1889C16A8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extfeld 3">
            <a:extLst>
              <a:ext uri="{FF2B5EF4-FFF2-40B4-BE49-F238E27FC236}">
                <a16:creationId xmlns:a16="http://schemas.microsoft.com/office/drawing/2014/main" id="{B59AE643-A599-8A03-2431-B7E04CA37D06}"/>
              </a:ext>
            </a:extLst>
          </p:cNvPr>
          <p:cNvSpPr txBox="1"/>
          <p:nvPr/>
        </p:nvSpPr>
        <p:spPr>
          <a:xfrm>
            <a:off x="182880" y="4837183"/>
            <a:ext cx="8343900" cy="461665"/>
          </a:xfrm>
          <a:prstGeom prst="rect">
            <a:avLst/>
          </a:prstGeom>
          <a:noFill/>
        </p:spPr>
        <p:txBody>
          <a:bodyPr wrap="square">
            <a:spAutoFit/>
          </a:bodyPr>
          <a:lstStyle/>
          <a:p>
            <a:r>
              <a:rPr lang="de-DE" sz="1200" dirty="0"/>
              <a:t>Source: Köster, Bernhard und Mühe, Felix Internationale Handelskonflikte: eine verhaltensökonomische Analyse (2024) </a:t>
            </a:r>
            <a:r>
              <a:rPr lang="de-DE" sz="1200" dirty="0" err="1"/>
              <a:t>WiSt</a:t>
            </a:r>
            <a:r>
              <a:rPr lang="de-DE" sz="1200" dirty="0"/>
              <a:t> -- Wirtschaftswissenschaftliches Studium, Heft 5-2024, 26 -- 32</a:t>
            </a:r>
          </a:p>
        </p:txBody>
      </p:sp>
    </p:spTree>
    <p:extLst>
      <p:ext uri="{BB962C8B-B14F-4D97-AF65-F5344CB8AC3E}">
        <p14:creationId xmlns:p14="http://schemas.microsoft.com/office/powerpoint/2010/main" val="105951710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1108</Words>
  <Application>Microsoft Office PowerPoint</Application>
  <PresentationFormat>Breitbild</PresentationFormat>
  <Paragraphs>150</Paragraphs>
  <Slides>26</Slides>
  <Notes>15</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26</vt:i4>
      </vt:variant>
    </vt:vector>
  </HeadingPairs>
  <TitlesOfParts>
    <vt:vector size="33" baseType="lpstr">
      <vt:lpstr>Arial</vt:lpstr>
      <vt:lpstr>Calibri</vt:lpstr>
      <vt:lpstr>Droid Sans Fallback</vt:lpstr>
      <vt:lpstr>Sparkasse Rg</vt:lpstr>
      <vt:lpstr>Times New Roman</vt:lpstr>
      <vt:lpstr>Office</vt:lpstr>
      <vt:lpstr>Worksheet</vt:lpstr>
      <vt:lpstr>PowerPoint-Präsentation</vt:lpstr>
      <vt:lpstr>Global Economics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295</cp:revision>
  <cp:lastPrinted>2022-03-02T20:18:27Z</cp:lastPrinted>
  <dcterms:created xsi:type="dcterms:W3CDTF">2022-03-01T20:52:11Z</dcterms:created>
  <dcterms:modified xsi:type="dcterms:W3CDTF">2025-09-28T22:47:35Z</dcterms:modified>
</cp:coreProperties>
</file>