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1372" r:id="rId2"/>
    <p:sldId id="257" r:id="rId3"/>
    <p:sldId id="833" r:id="rId4"/>
    <p:sldId id="834" r:id="rId5"/>
    <p:sldId id="627" r:id="rId6"/>
    <p:sldId id="621" r:id="rId7"/>
    <p:sldId id="620" r:id="rId8"/>
    <p:sldId id="1484" r:id="rId9"/>
    <p:sldId id="630" r:id="rId10"/>
    <p:sldId id="631" r:id="rId11"/>
    <p:sldId id="633" r:id="rId12"/>
    <p:sldId id="634" r:id="rId13"/>
    <p:sldId id="258" r:id="rId14"/>
    <p:sldId id="635" r:id="rId15"/>
    <p:sldId id="636" r:id="rId16"/>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78" autoAdjust="0"/>
    <p:restoredTop sz="93447" autoAdjust="0"/>
  </p:normalViewPr>
  <p:slideViewPr>
    <p:cSldViewPr snapToGrid="0">
      <p:cViewPr varScale="1">
        <p:scale>
          <a:sx n="63" d="100"/>
          <a:sy n="63" d="100"/>
        </p:scale>
        <p:origin x="5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17.11.2024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93726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463539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376834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574690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81068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03096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27726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3641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08251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04114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88907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19721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23627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17.11.2024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17.11.2024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17.11.2024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17.11.2024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17.11.2024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17.11.2024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17.11.2024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17.11.2024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17.11.2024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17.11.2024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17.11.2024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17.11.2024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33.png"/><Relationship Id="rId18" Type="http://schemas.openxmlformats.org/officeDocument/2006/relationships/image" Target="../media/image19.png"/><Relationship Id="rId3" Type="http://schemas.openxmlformats.org/officeDocument/2006/relationships/image" Target="../media/image3.png"/><Relationship Id="rId21" Type="http://schemas.openxmlformats.org/officeDocument/2006/relationships/image" Target="../media/image220.png"/><Relationship Id="rId7" Type="http://schemas.openxmlformats.org/officeDocument/2006/relationships/image" Target="../media/image8.png"/><Relationship Id="rId12" Type="http://schemas.openxmlformats.org/officeDocument/2006/relationships/image" Target="../media/image130.png"/><Relationship Id="rId17" Type="http://schemas.openxmlformats.org/officeDocument/2006/relationships/image" Target="../media/image18.png"/><Relationship Id="rId2" Type="http://schemas.openxmlformats.org/officeDocument/2006/relationships/notesSlide" Target="../notesSlides/notesSlide12.xml"/><Relationship Id="rId16" Type="http://schemas.openxmlformats.org/officeDocument/2006/relationships/image" Target="../media/image17.png"/><Relationship Id="rId20" Type="http://schemas.openxmlformats.org/officeDocument/2006/relationships/image" Target="../media/image210.png"/><Relationship Id="rId1" Type="http://schemas.openxmlformats.org/officeDocument/2006/relationships/slideLayout" Target="../slideLayouts/slideLayout7.xml"/><Relationship Id="rId6" Type="http://schemas.openxmlformats.org/officeDocument/2006/relationships/image" Target="../media/image32.png"/><Relationship Id="rId11" Type="http://schemas.openxmlformats.org/officeDocument/2006/relationships/image" Target="../media/image12.png"/><Relationship Id="rId5" Type="http://schemas.openxmlformats.org/officeDocument/2006/relationships/image" Target="../media/image60.png"/><Relationship Id="rId15" Type="http://schemas.openxmlformats.org/officeDocument/2006/relationships/image" Target="../media/image16.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6.png"/><Relationship Id="rId9" Type="http://schemas.openxmlformats.org/officeDocument/2006/relationships/image" Target="../media/image10.png"/><Relationship Id="rId14" Type="http://schemas.openxmlformats.org/officeDocument/2006/relationships/image" Target="../media/image34.png"/></Relationships>
</file>

<file path=ppt/slides/_rels/slide14.xml.rels><?xml version="1.0" encoding="UTF-8" standalone="yes"?>
<Relationships xmlns="http://schemas.openxmlformats.org/package/2006/relationships"><Relationship Id="rId3" Type="http://schemas.openxmlformats.org/officeDocument/2006/relationships/hyperlink" Target="https://www.jstor.org/stable/1885679?seq=1#metadata_info_tab_contents" TargetMode="External"/><Relationship Id="rId7" Type="http://schemas.openxmlformats.org/officeDocument/2006/relationships/image" Target="../media/image68.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www.jstor.org/stable/2077796?seq=1#metadata_info_tab_contents" TargetMode="External"/><Relationship Id="rId5" Type="http://schemas.openxmlformats.org/officeDocument/2006/relationships/hyperlink" Target="https://larseosvensson.se/files/papers/HandbookIT.pdf" TargetMode="External"/><Relationship Id="rId4" Type="http://schemas.openxmlformats.org/officeDocument/2006/relationships/hyperlink" Target="https://web.stanford.edu/~johntayl/Onlinepaperscombinedbyyear/1993/Discretion_versus_Policy_Rules_in_Practice.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archiv.ub.uni-heidelberg.de/volltextserver/11560/"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hyperlink" Target="https://www.jstor.org/stable/40439394?seq=1#metadata_info_tab_content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sfu.ca/~kkasa/barro83.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finnkydland.com/papers/Rules%20Rather%20than%20Discretion%20The%20Inconsistency%20of%20Optimal%20Plan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nber.org/system/files/working_papers/w0807/w0807.pdf"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0.png"/><Relationship Id="rId4" Type="http://schemas.openxmlformats.org/officeDocument/2006/relationships/image" Target="../media/image2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Global 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103512" y="16184"/>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Time Inconsistency Problem – Calculation</a:t>
            </a:r>
            <a:endParaRPr lang="en-US" sz="3266" dirty="0">
              <a:solidFill>
                <a:sysClr val="windowText" lastClr="000000"/>
              </a:solidFill>
            </a:endParaRPr>
          </a:p>
        </p:txBody>
      </p:sp>
      <p:sp>
        <p:nvSpPr>
          <p:cNvPr id="4" name="Rechteck 3"/>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84229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349829" y="16184"/>
            <a:ext cx="8692387"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Time Inconsistency Problem – Calculation – Reactionfunction </a:t>
            </a:r>
            <a:endParaRPr lang="en-US" sz="2400" dirty="0">
              <a:solidFill>
                <a:sysClr val="windowText" lastClr="000000"/>
              </a:solidFill>
            </a:endParaRPr>
          </a:p>
          <a:p>
            <a:endParaRPr lang="en-US" sz="3266" dirty="0">
              <a:solidFill>
                <a:sysClr val="windowText" lastClr="000000"/>
              </a:solidFill>
            </a:endParaRPr>
          </a:p>
        </p:txBody>
      </p:sp>
      <p:cxnSp>
        <p:nvCxnSpPr>
          <p:cNvPr id="4" name="Gerade Verbindung mit Pfeil 3"/>
          <p:cNvCxnSpPr/>
          <p:nvPr/>
        </p:nvCxnSpPr>
        <p:spPr>
          <a:xfrm flipV="1">
            <a:off x="944936" y="860347"/>
            <a:ext cx="1" cy="418075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Gerade Verbindung mit Pfeil 4"/>
          <p:cNvCxnSpPr/>
          <p:nvPr/>
        </p:nvCxnSpPr>
        <p:spPr>
          <a:xfrm>
            <a:off x="919253" y="5041104"/>
            <a:ext cx="6002234"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Rechteck 5"/>
          <p:cNvSpPr/>
          <p:nvPr/>
        </p:nvSpPr>
        <p:spPr>
          <a:xfrm>
            <a:off x="487760" y="860346"/>
            <a:ext cx="457176" cy="461665"/>
          </a:xfrm>
          <a:prstGeom prst="rect">
            <a:avLst/>
          </a:prstGeom>
        </p:spPr>
        <p:txBody>
          <a:bodyPr wrap="none">
            <a:spAutoFit/>
          </a:bodyPr>
          <a:lstStyle/>
          <a:p>
            <a:r>
              <a:rPr lang="el-GR" sz="2400" dirty="0"/>
              <a:t>π</a:t>
            </a:r>
            <a:r>
              <a:rPr lang="de-DE" sz="2400" baseline="30000" dirty="0"/>
              <a:t>e</a:t>
            </a:r>
          </a:p>
        </p:txBody>
      </p:sp>
      <p:sp>
        <p:nvSpPr>
          <p:cNvPr id="8" name="Rechteck 7"/>
          <p:cNvSpPr/>
          <p:nvPr/>
        </p:nvSpPr>
        <p:spPr>
          <a:xfrm>
            <a:off x="6392511" y="5041104"/>
            <a:ext cx="354584" cy="461665"/>
          </a:xfrm>
          <a:prstGeom prst="rect">
            <a:avLst/>
          </a:prstGeom>
        </p:spPr>
        <p:txBody>
          <a:bodyPr wrap="none">
            <a:spAutoFit/>
          </a:bodyPr>
          <a:lstStyle/>
          <a:p>
            <a:r>
              <a:rPr lang="el-GR" sz="2400" dirty="0"/>
              <a:t>π</a:t>
            </a:r>
            <a:endParaRPr lang="de-DE" sz="2400" baseline="30000" dirty="0"/>
          </a:p>
        </p:txBody>
      </p:sp>
      <p:sp>
        <p:nvSpPr>
          <p:cNvPr id="11" name="Rechteck 10"/>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50491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103512" y="16184"/>
            <a:ext cx="7938704"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dirty="0">
                <a:solidFill>
                  <a:sysClr val="windowText" lastClr="000000"/>
                </a:solidFill>
              </a:rPr>
              <a:t>Time Inconsistency Problem</a:t>
            </a:r>
          </a:p>
        </p:txBody>
      </p:sp>
      <p:cxnSp>
        <p:nvCxnSpPr>
          <p:cNvPr id="4" name="Gerade Verbindung mit Pfeil 3"/>
          <p:cNvCxnSpPr/>
          <p:nvPr/>
        </p:nvCxnSpPr>
        <p:spPr>
          <a:xfrm flipV="1">
            <a:off x="3097408" y="1232579"/>
            <a:ext cx="1" cy="418075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Gerade Verbindung mit Pfeil 4"/>
          <p:cNvCxnSpPr/>
          <p:nvPr/>
        </p:nvCxnSpPr>
        <p:spPr>
          <a:xfrm>
            <a:off x="3097408" y="5437378"/>
            <a:ext cx="2697887"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Rechteck 5"/>
          <p:cNvSpPr/>
          <p:nvPr/>
        </p:nvSpPr>
        <p:spPr>
          <a:xfrm>
            <a:off x="2640232" y="1232578"/>
            <a:ext cx="324128" cy="461665"/>
          </a:xfrm>
          <a:prstGeom prst="rect">
            <a:avLst/>
          </a:prstGeom>
        </p:spPr>
        <p:txBody>
          <a:bodyPr wrap="none">
            <a:spAutoFit/>
          </a:bodyPr>
          <a:lstStyle/>
          <a:p>
            <a:r>
              <a:rPr lang="de-DE" sz="2400" dirty="0"/>
              <a:t>y</a:t>
            </a:r>
            <a:endParaRPr lang="de-DE" sz="2400" baseline="30000" dirty="0"/>
          </a:p>
        </p:txBody>
      </p:sp>
      <p:sp>
        <p:nvSpPr>
          <p:cNvPr id="8" name="Rechteck 7"/>
          <p:cNvSpPr/>
          <p:nvPr/>
        </p:nvSpPr>
        <p:spPr>
          <a:xfrm>
            <a:off x="5279057" y="5405010"/>
            <a:ext cx="354584" cy="461665"/>
          </a:xfrm>
          <a:prstGeom prst="rect">
            <a:avLst/>
          </a:prstGeom>
        </p:spPr>
        <p:txBody>
          <a:bodyPr wrap="none">
            <a:spAutoFit/>
          </a:bodyPr>
          <a:lstStyle/>
          <a:p>
            <a:r>
              <a:rPr lang="el-GR" sz="2400" dirty="0"/>
              <a:t>π</a:t>
            </a:r>
            <a:endParaRPr lang="de-DE" sz="2400" baseline="30000" dirty="0"/>
          </a:p>
        </p:txBody>
      </p:sp>
      <p:sp>
        <p:nvSpPr>
          <p:cNvPr id="11" name="Rechteck 10"/>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Rechteck 2"/>
          <p:cNvSpPr/>
          <p:nvPr/>
        </p:nvSpPr>
        <p:spPr>
          <a:xfrm>
            <a:off x="2588935" y="2468158"/>
            <a:ext cx="508473" cy="369332"/>
          </a:xfrm>
          <a:prstGeom prst="rect">
            <a:avLst/>
          </a:prstGeom>
        </p:spPr>
        <p:txBody>
          <a:bodyPr wrap="none">
            <a:spAutoFit/>
          </a:bodyPr>
          <a:lstStyle/>
          <a:p>
            <a:r>
              <a:rPr lang="pt-BR" dirty="0"/>
              <a:t>ky*</a:t>
            </a:r>
            <a:endParaRPr lang="de-DE" dirty="0"/>
          </a:p>
        </p:txBody>
      </p:sp>
      <p:cxnSp>
        <p:nvCxnSpPr>
          <p:cNvPr id="12" name="Gerader Verbinder 11"/>
          <p:cNvCxnSpPr/>
          <p:nvPr/>
        </p:nvCxnSpPr>
        <p:spPr>
          <a:xfrm flipH="1" flipV="1">
            <a:off x="2947705" y="2710832"/>
            <a:ext cx="299406" cy="8092"/>
          </a:xfrm>
          <a:prstGeom prst="line">
            <a:avLst/>
          </a:prstGeom>
          <a:ln w="31750"/>
        </p:spPr>
        <p:style>
          <a:lnRef idx="1">
            <a:schemeClr val="dk1"/>
          </a:lnRef>
          <a:fillRef idx="0">
            <a:schemeClr val="dk1"/>
          </a:fillRef>
          <a:effectRef idx="0">
            <a:schemeClr val="dk1"/>
          </a:effectRef>
          <a:fontRef idx="minor">
            <a:schemeClr val="tx1"/>
          </a:fontRef>
        </p:style>
      </p:cxnSp>
      <p:sp>
        <p:nvSpPr>
          <p:cNvPr id="14" name="Rechteck 13"/>
          <p:cNvSpPr/>
          <p:nvPr/>
        </p:nvSpPr>
        <p:spPr>
          <a:xfrm>
            <a:off x="2645458" y="3077263"/>
            <a:ext cx="404278" cy="369332"/>
          </a:xfrm>
          <a:prstGeom prst="rect">
            <a:avLst/>
          </a:prstGeom>
        </p:spPr>
        <p:txBody>
          <a:bodyPr wrap="none">
            <a:spAutoFit/>
          </a:bodyPr>
          <a:lstStyle/>
          <a:p>
            <a:r>
              <a:rPr lang="pt-BR" dirty="0"/>
              <a:t>y*</a:t>
            </a:r>
            <a:endParaRPr lang="de-DE" dirty="0"/>
          </a:p>
        </p:txBody>
      </p:sp>
      <p:cxnSp>
        <p:nvCxnSpPr>
          <p:cNvPr id="15" name="Gerader Verbinder 14"/>
          <p:cNvCxnSpPr/>
          <p:nvPr/>
        </p:nvCxnSpPr>
        <p:spPr>
          <a:xfrm flipH="1" flipV="1">
            <a:off x="2946357" y="3316384"/>
            <a:ext cx="299406" cy="8092"/>
          </a:xfrm>
          <a:prstGeom prst="line">
            <a:avLst/>
          </a:prstGeom>
          <a:ln w="31750"/>
        </p:spPr>
        <p:style>
          <a:lnRef idx="1">
            <a:schemeClr val="dk1"/>
          </a:lnRef>
          <a:fillRef idx="0">
            <a:schemeClr val="dk1"/>
          </a:fillRef>
          <a:effectRef idx="0">
            <a:schemeClr val="dk1"/>
          </a:effectRef>
          <a:fontRef idx="minor">
            <a:schemeClr val="tx1"/>
          </a:fontRef>
        </p:style>
      </p:cxnSp>
      <p:sp>
        <p:nvSpPr>
          <p:cNvPr id="16" name="Rechteck 15"/>
          <p:cNvSpPr/>
          <p:nvPr/>
        </p:nvSpPr>
        <p:spPr>
          <a:xfrm>
            <a:off x="9184114" y="663712"/>
            <a:ext cx="1829347" cy="369332"/>
          </a:xfrm>
          <a:prstGeom prst="rect">
            <a:avLst/>
          </a:prstGeom>
        </p:spPr>
        <p:txBody>
          <a:bodyPr wrap="none">
            <a:spAutoFit/>
          </a:bodyPr>
          <a:lstStyle/>
          <a:p>
            <a:r>
              <a:rPr lang="es-ES" dirty="0"/>
              <a:t>y = y* + b (π - π</a:t>
            </a:r>
            <a:r>
              <a:rPr lang="es-ES" baseline="30000" dirty="0"/>
              <a:t>e</a:t>
            </a:r>
            <a:r>
              <a:rPr lang="es-ES" dirty="0"/>
              <a:t>)</a:t>
            </a:r>
            <a:endParaRPr lang="de-DE" dirty="0"/>
          </a:p>
        </p:txBody>
      </p:sp>
      <p:sp>
        <p:nvSpPr>
          <p:cNvPr id="17" name="Rechteck 16"/>
          <p:cNvSpPr/>
          <p:nvPr/>
        </p:nvSpPr>
        <p:spPr>
          <a:xfrm>
            <a:off x="9217777" y="1084397"/>
            <a:ext cx="1795684" cy="381771"/>
          </a:xfrm>
          <a:prstGeom prst="rect">
            <a:avLst/>
          </a:prstGeom>
        </p:spPr>
        <p:txBody>
          <a:bodyPr wrap="none">
            <a:spAutoFit/>
          </a:bodyPr>
          <a:lstStyle/>
          <a:p>
            <a:pPr>
              <a:lnSpc>
                <a:spcPct val="110000"/>
              </a:lnSpc>
            </a:pPr>
            <a:r>
              <a:rPr lang="pt-BR" dirty="0"/>
              <a:t>L =aπ</a:t>
            </a:r>
            <a:r>
              <a:rPr lang="pt-BR" baseline="30000" dirty="0"/>
              <a:t>2</a:t>
            </a:r>
            <a:r>
              <a:rPr lang="pt-BR" dirty="0"/>
              <a:t> + (y -ky*)</a:t>
            </a:r>
            <a:r>
              <a:rPr lang="pt-BR" baseline="30000" dirty="0"/>
              <a:t> 2</a:t>
            </a:r>
            <a:endParaRPr lang="en-US" dirty="0"/>
          </a:p>
        </p:txBody>
      </p:sp>
    </p:spTree>
    <p:extLst>
      <p:ext uri="{BB962C8B-B14F-4D97-AF65-F5344CB8AC3E}">
        <p14:creationId xmlns:p14="http://schemas.microsoft.com/office/powerpoint/2010/main" val="2656161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Grafik 27"/>
          <p:cNvPicPr>
            <a:picLocks noChangeAspect="1"/>
          </p:cNvPicPr>
          <p:nvPr/>
        </p:nvPicPr>
        <p:blipFill>
          <a:blip r:embed="rId3"/>
          <a:stretch>
            <a:fillRect/>
          </a:stretch>
        </p:blipFill>
        <p:spPr>
          <a:xfrm>
            <a:off x="1" y="0"/>
            <a:ext cx="5115870" cy="6282647"/>
          </a:xfrm>
          <a:prstGeom prst="rect">
            <a:avLst/>
          </a:prstGeom>
        </p:spPr>
      </p:pic>
      <p:sp>
        <p:nvSpPr>
          <p:cNvPr id="9" name="Title 1"/>
          <p:cNvSpPr txBox="1">
            <a:spLocks/>
          </p:cNvSpPr>
          <p:nvPr/>
        </p:nvSpPr>
        <p:spPr>
          <a:xfrm>
            <a:off x="7704158" y="69217"/>
            <a:ext cx="4380022"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dirty="0">
                <a:solidFill>
                  <a:sysClr val="windowText" lastClr="000000"/>
                </a:solidFill>
              </a:rPr>
              <a:t>Time Inconsistency Problem</a:t>
            </a:r>
            <a:endParaRPr lang="en-US" sz="3266" dirty="0">
              <a:solidFill>
                <a:sysClr val="windowText" lastClr="000000"/>
              </a:solidFill>
            </a:endParaRPr>
          </a:p>
          <a:p>
            <a:endParaRPr lang="en-US" sz="3266" dirty="0">
              <a:solidFill>
                <a:sysClr val="windowText" lastClr="000000"/>
              </a:solidFill>
            </a:endParaRPr>
          </a:p>
        </p:txBody>
      </p:sp>
      <mc:AlternateContent xmlns:mc="http://schemas.openxmlformats.org/markup-compatibility/2006" xmlns:a14="http://schemas.microsoft.com/office/drawing/2010/main">
        <mc:Choice Requires="a14">
          <p:sp>
            <p:nvSpPr>
              <p:cNvPr id="7" name="Content Placeholder 2"/>
              <p:cNvSpPr txBox="1">
                <a:spLocks/>
              </p:cNvSpPr>
              <p:nvPr/>
            </p:nvSpPr>
            <p:spPr>
              <a:xfrm>
                <a:off x="2062913" y="2232725"/>
                <a:ext cx="461357" cy="45048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14:m>
                  <m:oMathPara xmlns:m="http://schemas.openxmlformats.org/officeDocument/2006/math">
                    <m:oMathParaPr>
                      <m:jc m:val="centerGroup"/>
                    </m:oMathParaPr>
                    <m:oMath xmlns:m="http://schemas.openxmlformats.org/officeDocument/2006/math">
                      <m:sSup>
                        <m:sSupPr>
                          <m:ctrlPr>
                            <a:rPr lang="el-GR" sz="2000" i="1" dirty="0">
                              <a:latin typeface="Cambria Math" panose="02040503050406030204" pitchFamily="18" charset="0"/>
                            </a:rPr>
                          </m:ctrlPr>
                        </m:sSupPr>
                        <m:e>
                          <m:r>
                            <a:rPr lang="de-DE" sz="2000" i="1" dirty="0">
                              <a:latin typeface="Cambria Math" panose="02040503050406030204" pitchFamily="18" charset="0"/>
                            </a:rPr>
                            <m:t>𝑘</m:t>
                          </m:r>
                          <m:r>
                            <a:rPr lang="de-DE" sz="2000" b="0" i="1" dirty="0" smtClean="0">
                              <a:latin typeface="Cambria Math" panose="02040503050406030204" pitchFamily="18" charset="0"/>
                            </a:rPr>
                            <m:t>𝑦</m:t>
                          </m:r>
                        </m:e>
                        <m:sup>
                          <m:r>
                            <a:rPr lang="de-DE" sz="2000" b="0" i="1" dirty="0" smtClean="0">
                              <a:latin typeface="Cambria Math" panose="02040503050406030204" pitchFamily="18" charset="0"/>
                            </a:rPr>
                            <m:t>∗</m:t>
                          </m:r>
                        </m:sup>
                      </m:sSup>
                    </m:oMath>
                  </m:oMathPara>
                </a14:m>
                <a:endParaRPr lang="en-US" sz="2000" dirty="0"/>
              </a:p>
            </p:txBody>
          </p:sp>
        </mc:Choice>
        <mc:Fallback xmlns="">
          <p:sp>
            <p:nvSpPr>
              <p:cNvPr id="7" name="Content Placeholder 2"/>
              <p:cNvSpPr txBox="1">
                <a:spLocks noRot="1" noChangeAspect="1" noMove="1" noResize="1" noEditPoints="1" noAdjustHandles="1" noChangeArrowheads="1" noChangeShapeType="1" noTextEdit="1"/>
              </p:cNvSpPr>
              <p:nvPr/>
            </p:nvSpPr>
            <p:spPr>
              <a:xfrm>
                <a:off x="2062913" y="2232725"/>
                <a:ext cx="461357" cy="450482"/>
              </a:xfrm>
              <a:prstGeom prst="rect">
                <a:avLst/>
              </a:prstGeom>
              <a:blipFill>
                <a:blip r:embed="rId4"/>
                <a:stretch>
                  <a:fillRect r="-263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Content Placeholder 2"/>
              <p:cNvSpPr txBox="1">
                <a:spLocks/>
              </p:cNvSpPr>
              <p:nvPr/>
            </p:nvSpPr>
            <p:spPr>
              <a:xfrm>
                <a:off x="2907003" y="1370695"/>
                <a:ext cx="376621" cy="45048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14:m>
                  <m:oMathPara xmlns:m="http://schemas.openxmlformats.org/officeDocument/2006/math">
                    <m:oMathParaPr>
                      <m:jc m:val="centerGroup"/>
                    </m:oMathParaPr>
                    <m:oMath xmlns:m="http://schemas.openxmlformats.org/officeDocument/2006/math">
                      <m:sSup>
                        <m:sSupPr>
                          <m:ctrlPr>
                            <a:rPr lang="el-GR" sz="2000" i="1" dirty="0">
                              <a:latin typeface="Cambria Math" panose="02040503050406030204" pitchFamily="18" charset="0"/>
                            </a:rPr>
                          </m:ctrlPr>
                        </m:sSupPr>
                        <m:e>
                          <m:r>
                            <a:rPr lang="de-DE" sz="2000" b="0" i="1" dirty="0" smtClean="0">
                              <a:latin typeface="Cambria Math" panose="02040503050406030204" pitchFamily="18" charset="0"/>
                            </a:rPr>
                            <m:t>𝐿</m:t>
                          </m:r>
                        </m:e>
                        <m:sup>
                          <m:r>
                            <a:rPr lang="de-DE" sz="2000" b="0" i="1" dirty="0" smtClean="0">
                              <a:latin typeface="Cambria Math" panose="02040503050406030204" pitchFamily="18" charset="0"/>
                            </a:rPr>
                            <m:t>𝐶</m:t>
                          </m:r>
                        </m:sup>
                      </m:sSup>
                    </m:oMath>
                  </m:oMathPara>
                </a14:m>
                <a:endParaRPr lang="en-US" sz="2000" dirty="0"/>
              </a:p>
            </p:txBody>
          </p:sp>
        </mc:Choice>
        <mc:Fallback xmlns="">
          <p:sp>
            <p:nvSpPr>
              <p:cNvPr id="8" name="Content Placeholder 2"/>
              <p:cNvSpPr txBox="1">
                <a:spLocks noRot="1" noChangeAspect="1" noMove="1" noResize="1" noEditPoints="1" noAdjustHandles="1" noChangeArrowheads="1" noChangeShapeType="1" noTextEdit="1"/>
              </p:cNvSpPr>
              <p:nvPr/>
            </p:nvSpPr>
            <p:spPr>
              <a:xfrm>
                <a:off x="2907003" y="1370695"/>
                <a:ext cx="376621" cy="450482"/>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 name="Content Placeholder 2"/>
              <p:cNvSpPr txBox="1">
                <a:spLocks/>
              </p:cNvSpPr>
              <p:nvPr/>
            </p:nvSpPr>
            <p:spPr>
              <a:xfrm>
                <a:off x="4852844" y="3511919"/>
                <a:ext cx="1698265" cy="45048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14:m>
                  <m:oMath xmlns:m="http://schemas.openxmlformats.org/officeDocument/2006/math">
                    <m:sSup>
                      <m:sSupPr>
                        <m:ctrlPr>
                          <a:rPr lang="el-GR" sz="2000" i="1" dirty="0" smtClean="0">
                            <a:latin typeface="Cambria Math" panose="02040503050406030204" pitchFamily="18" charset="0"/>
                          </a:rPr>
                        </m:ctrlPr>
                      </m:sSupPr>
                      <m:e>
                        <m:r>
                          <a:rPr lang="de-DE" sz="2000" b="0" i="1" dirty="0" smtClean="0">
                            <a:latin typeface="Cambria Math" panose="02040503050406030204" pitchFamily="18" charset="0"/>
                          </a:rPr>
                          <m:t>𝑦</m:t>
                        </m:r>
                      </m:e>
                      <m:sup>
                        <m:r>
                          <a:rPr lang="de-DE" sz="2000" b="0" i="1" dirty="0" smtClean="0">
                            <a:latin typeface="Cambria Math" panose="02040503050406030204" pitchFamily="18" charset="0"/>
                          </a:rPr>
                          <m:t>∗</m:t>
                        </m:r>
                      </m:sup>
                    </m:sSup>
                    <m:r>
                      <a:rPr lang="de-DE" sz="2000" b="0" i="0" dirty="0" smtClean="0">
                        <a:latin typeface="Cambria Math" panose="02040503050406030204" pitchFamily="18" charset="0"/>
                      </a:rPr>
                      <m:t> </m:t>
                    </m:r>
                    <m:r>
                      <a:rPr lang="de-DE" sz="1400" i="1" dirty="0">
                        <a:latin typeface="Cambria Math" panose="02040503050406030204" pitchFamily="18" charset="0"/>
                      </a:rPr>
                      <m:t>𝑃</m:t>
                    </m:r>
                    <m:r>
                      <a:rPr lang="de-DE" sz="1400" b="0" i="1" dirty="0" smtClean="0">
                        <a:latin typeface="Cambria Math" panose="02040503050406030204" pitchFamily="18" charset="0"/>
                      </a:rPr>
                      <m:t>𝐶</m:t>
                    </m:r>
                  </m:oMath>
                </a14:m>
                <a:r>
                  <a:rPr lang="en-US" sz="1400" dirty="0"/>
                  <a:t> </a:t>
                </a:r>
                <a:r>
                  <a:rPr lang="en-US" sz="1400" dirty="0">
                    <a:latin typeface="Times New Roman" panose="02020603050405020304" pitchFamily="18" charset="0"/>
                    <a:cs typeface="Times New Roman" panose="02020603050405020304" pitchFamily="18" charset="0"/>
                  </a:rPr>
                  <a:t>(long-run</a:t>
                </a:r>
                <a:r>
                  <a:rPr lang="en-US" sz="1400" dirty="0"/>
                  <a:t>)</a:t>
                </a:r>
              </a:p>
              <a:p>
                <a:pPr>
                  <a:lnSpc>
                    <a:spcPct val="110000"/>
                  </a:lnSpc>
                </a:pPr>
                <a:endParaRPr lang="en-US" sz="1400" dirty="0"/>
              </a:p>
            </p:txBody>
          </p:sp>
        </mc:Choice>
        <mc:Fallback xmlns="">
          <p:sp>
            <p:nvSpPr>
              <p:cNvPr id="11" name="Content Placeholder 2"/>
              <p:cNvSpPr txBox="1">
                <a:spLocks noRot="1" noChangeAspect="1" noMove="1" noResize="1" noEditPoints="1" noAdjustHandles="1" noChangeArrowheads="1" noChangeShapeType="1" noTextEdit="1"/>
              </p:cNvSpPr>
              <p:nvPr/>
            </p:nvSpPr>
            <p:spPr>
              <a:xfrm>
                <a:off x="4852844" y="3511919"/>
                <a:ext cx="1698265" cy="450482"/>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2" name="Content Placeholder 2"/>
              <p:cNvSpPr txBox="1">
                <a:spLocks/>
              </p:cNvSpPr>
              <p:nvPr/>
            </p:nvSpPr>
            <p:spPr>
              <a:xfrm>
                <a:off x="2849664" y="6033501"/>
                <a:ext cx="433960" cy="45048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14:m>
                  <m:oMathPara xmlns:m="http://schemas.openxmlformats.org/officeDocument/2006/math">
                    <m:oMathParaPr>
                      <m:jc m:val="centerGroup"/>
                    </m:oMathParaPr>
                    <m:oMath xmlns:m="http://schemas.openxmlformats.org/officeDocument/2006/math">
                      <m:sSup>
                        <m:sSupPr>
                          <m:ctrlPr>
                            <a:rPr lang="el-GR"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b="0" i="1" dirty="0" smtClean="0">
                              <a:latin typeface="Cambria Math" panose="02040503050406030204" pitchFamily="18" charset="0"/>
                            </a:rPr>
                            <m:t>𝑇</m:t>
                          </m:r>
                        </m:sup>
                      </m:sSup>
                    </m:oMath>
                  </m:oMathPara>
                </a14:m>
                <a:endParaRPr lang="en-US" sz="2000" dirty="0"/>
              </a:p>
            </p:txBody>
          </p:sp>
        </mc:Choice>
        <mc:Fallback xmlns="">
          <p:sp>
            <p:nvSpPr>
              <p:cNvPr id="12" name="Content Placeholder 2"/>
              <p:cNvSpPr txBox="1">
                <a:spLocks noRot="1" noChangeAspect="1" noMove="1" noResize="1" noEditPoints="1" noAdjustHandles="1" noChangeArrowheads="1" noChangeShapeType="1" noTextEdit="1"/>
              </p:cNvSpPr>
              <p:nvPr/>
            </p:nvSpPr>
            <p:spPr>
              <a:xfrm>
                <a:off x="2849664" y="6033501"/>
                <a:ext cx="433960" cy="450482"/>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Content Placeholder 2"/>
              <p:cNvSpPr txBox="1">
                <a:spLocks/>
              </p:cNvSpPr>
              <p:nvPr/>
            </p:nvSpPr>
            <p:spPr>
              <a:xfrm>
                <a:off x="3471331" y="6018090"/>
                <a:ext cx="433960" cy="45048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14:m>
                  <m:oMathPara xmlns:m="http://schemas.openxmlformats.org/officeDocument/2006/math">
                    <m:oMathParaPr>
                      <m:jc m:val="centerGroup"/>
                    </m:oMathParaPr>
                    <m:oMath xmlns:m="http://schemas.openxmlformats.org/officeDocument/2006/math">
                      <m:sSup>
                        <m:sSupPr>
                          <m:ctrlPr>
                            <a:rPr lang="el-GR" sz="2000" i="1" dirty="0" smtClean="0">
                              <a:latin typeface="Cambria Math" panose="02040503050406030204" pitchFamily="18" charset="0"/>
                            </a:rPr>
                          </m:ctrlPr>
                        </m:sSupPr>
                        <m:e>
                          <m:r>
                            <a:rPr lang="el-GR" sz="2000" i="1" dirty="0">
                              <a:latin typeface="Cambria Math" panose="02040503050406030204" pitchFamily="18" charset="0"/>
                            </a:rPr>
                            <m:t>𝜋</m:t>
                          </m:r>
                        </m:e>
                        <m:sup>
                          <m:r>
                            <a:rPr lang="de-DE" sz="2000" b="0" i="1" dirty="0" smtClean="0">
                              <a:latin typeface="Cambria Math" panose="02040503050406030204" pitchFamily="18" charset="0"/>
                            </a:rPr>
                            <m:t>𝐷</m:t>
                          </m:r>
                        </m:sup>
                      </m:sSup>
                    </m:oMath>
                  </m:oMathPara>
                </a14:m>
                <a:endParaRPr lang="en-US" sz="2000" dirty="0"/>
              </a:p>
            </p:txBody>
          </p:sp>
        </mc:Choice>
        <mc:Fallback xmlns="">
          <p:sp>
            <p:nvSpPr>
              <p:cNvPr id="16" name="Content Placeholder 2"/>
              <p:cNvSpPr txBox="1">
                <a:spLocks noRot="1" noChangeAspect="1" noMove="1" noResize="1" noEditPoints="1" noAdjustHandles="1" noChangeArrowheads="1" noChangeShapeType="1" noTextEdit="1"/>
              </p:cNvSpPr>
              <p:nvPr/>
            </p:nvSpPr>
            <p:spPr>
              <a:xfrm>
                <a:off x="3471331" y="6018090"/>
                <a:ext cx="433960" cy="450482"/>
              </a:xfrm>
              <a:prstGeom prst="rect">
                <a:avLst/>
              </a:prstGeom>
              <a:blipFill>
                <a:blip r:embed="rId8"/>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 name="Content Placeholder 2"/>
              <p:cNvSpPr txBox="1">
                <a:spLocks/>
              </p:cNvSpPr>
              <p:nvPr/>
            </p:nvSpPr>
            <p:spPr>
              <a:xfrm>
                <a:off x="2177037" y="2899882"/>
                <a:ext cx="433960" cy="45048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14:m>
                  <m:oMathPara xmlns:m="http://schemas.openxmlformats.org/officeDocument/2006/math">
                    <m:oMathParaPr>
                      <m:jc m:val="centerGroup"/>
                    </m:oMathParaPr>
                    <m:oMath xmlns:m="http://schemas.openxmlformats.org/officeDocument/2006/math">
                      <m:sSup>
                        <m:sSupPr>
                          <m:ctrlPr>
                            <a:rPr lang="el-GR" sz="2000" i="1" dirty="0" smtClean="0">
                              <a:latin typeface="Cambria Math" panose="02040503050406030204" pitchFamily="18" charset="0"/>
                            </a:rPr>
                          </m:ctrlPr>
                        </m:sSupPr>
                        <m:e>
                          <m:r>
                            <a:rPr lang="de-DE" sz="2000" b="0" i="1" dirty="0" smtClean="0">
                              <a:latin typeface="Cambria Math" panose="02040503050406030204" pitchFamily="18" charset="0"/>
                            </a:rPr>
                            <m:t>𝑦</m:t>
                          </m:r>
                        </m:e>
                        <m:sup>
                          <m:r>
                            <a:rPr lang="de-DE" sz="2000" b="0" i="1" dirty="0" smtClean="0">
                              <a:latin typeface="Cambria Math" panose="02040503050406030204" pitchFamily="18" charset="0"/>
                            </a:rPr>
                            <m:t>𝑇</m:t>
                          </m:r>
                        </m:sup>
                      </m:sSup>
                    </m:oMath>
                  </m:oMathPara>
                </a14:m>
                <a:endParaRPr lang="en-US" sz="2000" dirty="0"/>
              </a:p>
            </p:txBody>
          </p:sp>
        </mc:Choice>
        <mc:Fallback xmlns="">
          <p:sp>
            <p:nvSpPr>
              <p:cNvPr id="17" name="Content Placeholder 2"/>
              <p:cNvSpPr txBox="1">
                <a:spLocks noRot="1" noChangeAspect="1" noMove="1" noResize="1" noEditPoints="1" noAdjustHandles="1" noChangeArrowheads="1" noChangeShapeType="1" noTextEdit="1"/>
              </p:cNvSpPr>
              <p:nvPr/>
            </p:nvSpPr>
            <p:spPr>
              <a:xfrm>
                <a:off x="2177037" y="2899882"/>
                <a:ext cx="433960" cy="450482"/>
              </a:xfrm>
              <a:prstGeom prst="rect">
                <a:avLst/>
              </a:prstGeom>
              <a:blipFill>
                <a:blip r:embed="rId9"/>
                <a:stretch>
                  <a:fillRect/>
                </a:stretch>
              </a:blipFill>
            </p:spPr>
            <p:txBody>
              <a:bodyPr/>
              <a:lstStyle/>
              <a:p>
                <a:r>
                  <a:rPr lang="de-DE">
                    <a:noFill/>
                  </a:rPr>
                  <a:t> </a:t>
                </a:r>
              </a:p>
            </p:txBody>
          </p:sp>
        </mc:Fallback>
      </mc:AlternateContent>
      <p:sp>
        <p:nvSpPr>
          <p:cNvPr id="18" name="Content Placeholder 2"/>
          <p:cNvSpPr txBox="1">
            <a:spLocks/>
          </p:cNvSpPr>
          <p:nvPr/>
        </p:nvSpPr>
        <p:spPr>
          <a:xfrm>
            <a:off x="7210013" y="3511919"/>
            <a:ext cx="367178" cy="45048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endParaRPr lang="en-US" sz="2000" dirty="0"/>
          </a:p>
        </p:txBody>
      </p:sp>
      <mc:AlternateContent xmlns:mc="http://schemas.openxmlformats.org/markup-compatibility/2006" xmlns:a14="http://schemas.microsoft.com/office/drawing/2010/main">
        <mc:Choice Requires="a14">
          <p:sp>
            <p:nvSpPr>
              <p:cNvPr id="5" name="Rechteck 4"/>
              <p:cNvSpPr/>
              <p:nvPr/>
            </p:nvSpPr>
            <p:spPr>
              <a:xfrm>
                <a:off x="1810827" y="6030077"/>
                <a:ext cx="90755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l-GR" i="1" dirty="0" smtClean="0">
                              <a:latin typeface="Cambria Math" panose="02040503050406030204" pitchFamily="18" charset="0"/>
                            </a:rPr>
                          </m:ctrlPr>
                        </m:sSupPr>
                        <m:e>
                          <m:r>
                            <a:rPr lang="el-GR" i="1" dirty="0">
                              <a:latin typeface="Cambria Math" panose="02040503050406030204" pitchFamily="18" charset="0"/>
                            </a:rPr>
                            <m:t>𝜋</m:t>
                          </m:r>
                        </m:e>
                        <m:sup>
                          <m:r>
                            <a:rPr lang="de-DE" i="1" dirty="0">
                              <a:latin typeface="Cambria Math" panose="02040503050406030204" pitchFamily="18" charset="0"/>
                            </a:rPr>
                            <m:t>∗</m:t>
                          </m:r>
                        </m:sup>
                      </m:sSup>
                      <m:r>
                        <a:rPr lang="de-DE" b="0" i="0" dirty="0" smtClean="0">
                          <a:latin typeface="Cambria Math" panose="02040503050406030204" pitchFamily="18" charset="0"/>
                        </a:rPr>
                        <m:t>=0</m:t>
                      </m:r>
                    </m:oMath>
                  </m:oMathPara>
                </a14:m>
                <a:endParaRPr lang="de-DE" dirty="0"/>
              </a:p>
            </p:txBody>
          </p:sp>
        </mc:Choice>
        <mc:Fallback xmlns="">
          <p:sp>
            <p:nvSpPr>
              <p:cNvPr id="5" name="Rechteck 4"/>
              <p:cNvSpPr>
                <a:spLocks noRot="1" noChangeAspect="1" noMove="1" noResize="1" noEditPoints="1" noAdjustHandles="1" noChangeArrowheads="1" noChangeShapeType="1" noTextEdit="1"/>
              </p:cNvSpPr>
              <p:nvPr/>
            </p:nvSpPr>
            <p:spPr>
              <a:xfrm>
                <a:off x="1810827" y="6030077"/>
                <a:ext cx="907556" cy="369332"/>
              </a:xfrm>
              <a:prstGeom prst="rect">
                <a:avLst/>
              </a:prstGeom>
              <a:blipFill>
                <a:blip r:embed="rId1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 name="Rechteck 5"/>
              <p:cNvSpPr/>
              <p:nvPr/>
            </p:nvSpPr>
            <p:spPr>
              <a:xfrm>
                <a:off x="2183106" y="199621"/>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i="1" dirty="0">
                          <a:latin typeface="Cambria Math" panose="02040503050406030204" pitchFamily="18" charset="0"/>
                        </a:rPr>
                        <m:t>𝑦</m:t>
                      </m:r>
                    </m:oMath>
                  </m:oMathPara>
                </a14:m>
                <a:endParaRPr lang="de-DE" dirty="0"/>
              </a:p>
            </p:txBody>
          </p:sp>
        </mc:Choice>
        <mc:Fallback xmlns="">
          <p:sp>
            <p:nvSpPr>
              <p:cNvPr id="6" name="Rechteck 5"/>
              <p:cNvSpPr>
                <a:spLocks noRot="1" noChangeAspect="1" noMove="1" noResize="1" noEditPoints="1" noAdjustHandles="1" noChangeArrowheads="1" noChangeShapeType="1" noTextEdit="1"/>
              </p:cNvSpPr>
              <p:nvPr/>
            </p:nvSpPr>
            <p:spPr>
              <a:xfrm>
                <a:off x="2183106" y="199621"/>
                <a:ext cx="371384" cy="369332"/>
              </a:xfrm>
              <a:prstGeom prst="rect">
                <a:avLst/>
              </a:prstGeom>
              <a:blipFill>
                <a:blip r:embed="rId11"/>
                <a:stretch>
                  <a:fillRect b="-6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9" name="Rechteck 18"/>
              <p:cNvSpPr/>
              <p:nvPr/>
            </p:nvSpPr>
            <p:spPr>
              <a:xfrm>
                <a:off x="4460323" y="6023589"/>
                <a:ext cx="378757"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i="1" dirty="0">
                          <a:latin typeface="Cambria Math" panose="02040503050406030204" pitchFamily="18" charset="0"/>
                        </a:rPr>
                        <m:t>𝜋</m:t>
                      </m:r>
                    </m:oMath>
                  </m:oMathPara>
                </a14:m>
                <a:endParaRPr lang="de-DE" dirty="0"/>
              </a:p>
            </p:txBody>
          </p:sp>
        </mc:Choice>
        <mc:Fallback xmlns="">
          <p:sp>
            <p:nvSpPr>
              <p:cNvPr id="19" name="Rechteck 18"/>
              <p:cNvSpPr>
                <a:spLocks noRot="1" noChangeAspect="1" noMove="1" noResize="1" noEditPoints="1" noAdjustHandles="1" noChangeArrowheads="1" noChangeShapeType="1" noTextEdit="1"/>
              </p:cNvSpPr>
              <p:nvPr/>
            </p:nvSpPr>
            <p:spPr>
              <a:xfrm>
                <a:off x="4460323" y="6023589"/>
                <a:ext cx="378757" cy="369332"/>
              </a:xfrm>
              <a:prstGeom prst="rect">
                <a:avLst/>
              </a:prstGeom>
              <a:blipFill>
                <a:blip r:embed="rId12"/>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Rechteck 19"/>
              <p:cNvSpPr/>
              <p:nvPr/>
            </p:nvSpPr>
            <p:spPr>
              <a:xfrm>
                <a:off x="4708517" y="1145454"/>
                <a:ext cx="2023053" cy="33143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l-GR" sz="1400" i="1" dirty="0" smtClean="0">
                              <a:latin typeface="Cambria Math" panose="02040503050406030204" pitchFamily="18" charset="0"/>
                            </a:rPr>
                          </m:ctrlPr>
                        </m:sSupPr>
                        <m:e>
                          <m:r>
                            <a:rPr lang="de-DE" sz="1400" i="1" dirty="0">
                              <a:latin typeface="Cambria Math" panose="02040503050406030204" pitchFamily="18" charset="0"/>
                            </a:rPr>
                            <m:t>  </m:t>
                          </m:r>
                          <m:sSub>
                            <m:sSubPr>
                              <m:ctrlPr>
                                <a:rPr lang="de-DE" sz="1400" i="1" dirty="0" smtClean="0">
                                  <a:latin typeface="Cambria Math" panose="02040503050406030204" pitchFamily="18" charset="0"/>
                                </a:rPr>
                              </m:ctrlPr>
                            </m:sSubPr>
                            <m:e>
                              <m:sSup>
                                <m:sSupPr>
                                  <m:ctrlPr>
                                    <a:rPr lang="de-DE" sz="1400" i="1" dirty="0">
                                      <a:latin typeface="Cambria Math" panose="02040503050406030204" pitchFamily="18" charset="0"/>
                                    </a:rPr>
                                  </m:ctrlPr>
                                </m:sSupPr>
                                <m:e>
                                  <m:r>
                                    <a:rPr lang="de-DE" sz="1400" b="0" i="1" dirty="0" smtClean="0">
                                      <a:latin typeface="Cambria Math" panose="02040503050406030204" pitchFamily="18" charset="0"/>
                                    </a:rPr>
                                    <m:t>𝑃𝐶</m:t>
                                  </m:r>
                                </m:e>
                                <m:sup>
                                  <m:r>
                                    <a:rPr lang="de-DE" sz="1400" b="0" i="1" dirty="0" smtClean="0">
                                      <a:latin typeface="Cambria Math" panose="02040503050406030204" pitchFamily="18" charset="0"/>
                                    </a:rPr>
                                    <m:t>𝑇</m:t>
                                  </m:r>
                                </m:sup>
                              </m:sSup>
                            </m:e>
                            <m:sub>
                              <m:r>
                                <a:rPr lang="de-DE" sz="1400" b="0" i="1" dirty="0" smtClean="0">
                                  <a:latin typeface="Cambria Math" panose="02040503050406030204" pitchFamily="18" charset="0"/>
                                </a:rPr>
                                <m:t>|</m:t>
                              </m:r>
                              <m:sSup>
                                <m:sSupPr>
                                  <m:ctrlPr>
                                    <a:rPr lang="el-GR" sz="1400" i="1" dirty="0">
                                      <a:latin typeface="Cambria Math" panose="02040503050406030204" pitchFamily="18" charset="0"/>
                                    </a:rPr>
                                  </m:ctrlPr>
                                </m:sSupPr>
                                <m:e>
                                  <m:r>
                                    <a:rPr lang="el-GR" sz="1400" i="1" dirty="0">
                                      <a:latin typeface="Cambria Math" panose="02040503050406030204" pitchFamily="18" charset="0"/>
                                    </a:rPr>
                                    <m:t>𝜋</m:t>
                                  </m:r>
                                </m:e>
                                <m:sup>
                                  <m:r>
                                    <a:rPr lang="de-DE" sz="1400" i="1" dirty="0">
                                      <a:latin typeface="Cambria Math" panose="02040503050406030204" pitchFamily="18" charset="0"/>
                                    </a:rPr>
                                    <m:t>𝑒</m:t>
                                  </m:r>
                                </m:sup>
                              </m:sSup>
                              <m:r>
                                <a:rPr lang="de-DE" sz="1400" b="0" i="1" dirty="0" smtClean="0">
                                  <a:latin typeface="Cambria Math" panose="02040503050406030204" pitchFamily="18" charset="0"/>
                                </a:rPr>
                                <m:t>=0</m:t>
                              </m:r>
                            </m:sub>
                          </m:sSub>
                          <m:r>
                            <a:rPr lang="de-DE" sz="1400" b="0" i="1" dirty="0" smtClean="0">
                              <a:latin typeface="Cambria Math" panose="02040503050406030204" pitchFamily="18" charset="0"/>
                            </a:rPr>
                            <m:t>: </m:t>
                          </m:r>
                          <m:r>
                            <a:rPr lang="de-DE" sz="1400" b="0" i="1" dirty="0" smtClean="0">
                              <a:latin typeface="Cambria Math" panose="02040503050406030204" pitchFamily="18" charset="0"/>
                            </a:rPr>
                            <m:t>𝑦</m:t>
                          </m:r>
                          <m:r>
                            <a:rPr lang="de-DE" sz="1400" b="0" i="1" dirty="0" smtClean="0">
                              <a:latin typeface="Cambria Math" panose="02040503050406030204" pitchFamily="18" charset="0"/>
                            </a:rPr>
                            <m:t>=</m:t>
                          </m:r>
                          <m:r>
                            <a:rPr lang="de-DE" sz="1400" i="1" dirty="0">
                              <a:latin typeface="Cambria Math" panose="02040503050406030204" pitchFamily="18" charset="0"/>
                            </a:rPr>
                            <m:t>𝑦</m:t>
                          </m:r>
                        </m:e>
                        <m:sup>
                          <m:r>
                            <a:rPr lang="de-DE" sz="1400" i="1" dirty="0">
                              <a:latin typeface="Cambria Math" panose="02040503050406030204" pitchFamily="18" charset="0"/>
                            </a:rPr>
                            <m:t>∗</m:t>
                          </m:r>
                        </m:sup>
                      </m:sSup>
                      <m:r>
                        <a:rPr lang="de-DE" sz="1400" b="0" i="1" dirty="0" smtClean="0">
                          <a:latin typeface="Cambria Math" panose="02040503050406030204" pitchFamily="18" charset="0"/>
                        </a:rPr>
                        <m:t>+</m:t>
                      </m:r>
                      <m:r>
                        <a:rPr lang="de-DE" sz="1400" b="0" i="1" dirty="0" smtClean="0">
                          <a:latin typeface="Cambria Math" panose="02040503050406030204" pitchFamily="18" charset="0"/>
                        </a:rPr>
                        <m:t>𝑏</m:t>
                      </m:r>
                      <m:r>
                        <a:rPr lang="el-GR" sz="1400" i="1" dirty="0">
                          <a:latin typeface="Cambria Math" panose="02040503050406030204" pitchFamily="18" charset="0"/>
                        </a:rPr>
                        <m:t>𝜋</m:t>
                      </m:r>
                      <m:r>
                        <a:rPr lang="de-DE" sz="1400" i="1" dirty="0">
                          <a:latin typeface="Cambria Math" panose="02040503050406030204" pitchFamily="18" charset="0"/>
                        </a:rPr>
                        <m:t> </m:t>
                      </m:r>
                    </m:oMath>
                  </m:oMathPara>
                </a14:m>
                <a:endParaRPr lang="de-DE" sz="1400" dirty="0"/>
              </a:p>
            </p:txBody>
          </p:sp>
        </mc:Choice>
        <mc:Fallback xmlns="">
          <p:sp>
            <p:nvSpPr>
              <p:cNvPr id="20" name="Rechteck 19"/>
              <p:cNvSpPr>
                <a:spLocks noRot="1" noChangeAspect="1" noMove="1" noResize="1" noEditPoints="1" noAdjustHandles="1" noChangeArrowheads="1" noChangeShapeType="1" noTextEdit="1"/>
              </p:cNvSpPr>
              <p:nvPr/>
            </p:nvSpPr>
            <p:spPr>
              <a:xfrm>
                <a:off x="4708517" y="1145454"/>
                <a:ext cx="2023053" cy="331437"/>
              </a:xfrm>
              <a:prstGeom prst="rect">
                <a:avLst/>
              </a:prstGeom>
              <a:blipFill>
                <a:blip r:embed="rId13"/>
                <a:stretch>
                  <a:fillRect b="-185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1" name="Rechteck 20"/>
              <p:cNvSpPr/>
              <p:nvPr/>
            </p:nvSpPr>
            <p:spPr>
              <a:xfrm>
                <a:off x="4770673" y="2174299"/>
                <a:ext cx="3945183" cy="5673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l-GR" sz="1400" i="1" dirty="0" smtClean="0">
                              <a:latin typeface="Cambria Math" panose="02040503050406030204" pitchFamily="18" charset="0"/>
                            </a:rPr>
                          </m:ctrlPr>
                        </m:sSupPr>
                        <m:e>
                          <m:sSub>
                            <m:sSubPr>
                              <m:ctrlPr>
                                <a:rPr lang="de-DE" sz="1400" i="1" dirty="0">
                                  <a:latin typeface="Cambria Math" panose="02040503050406030204" pitchFamily="18" charset="0"/>
                                </a:rPr>
                              </m:ctrlPr>
                            </m:sSubPr>
                            <m:e>
                              <m:sSup>
                                <m:sSupPr>
                                  <m:ctrlPr>
                                    <a:rPr lang="de-DE" sz="1400" i="1" dirty="0">
                                      <a:latin typeface="Cambria Math" panose="02040503050406030204" pitchFamily="18" charset="0"/>
                                    </a:rPr>
                                  </m:ctrlPr>
                                </m:sSupPr>
                                <m:e>
                                  <m:r>
                                    <a:rPr lang="de-DE" sz="1400" i="1" dirty="0">
                                      <a:latin typeface="Cambria Math" panose="02040503050406030204" pitchFamily="18" charset="0"/>
                                    </a:rPr>
                                    <m:t>𝑃</m:t>
                                  </m:r>
                                  <m:r>
                                    <a:rPr lang="de-DE" sz="1400" b="0" i="1" dirty="0" smtClean="0">
                                      <a:latin typeface="Cambria Math" panose="02040503050406030204" pitchFamily="18" charset="0"/>
                                    </a:rPr>
                                    <m:t>𝐶</m:t>
                                  </m:r>
                                </m:e>
                                <m:sup>
                                  <m:r>
                                    <a:rPr lang="de-DE" sz="1400" b="0" i="1" dirty="0" smtClean="0">
                                      <a:latin typeface="Cambria Math" panose="02040503050406030204" pitchFamily="18" charset="0"/>
                                    </a:rPr>
                                    <m:t>𝐷</m:t>
                                  </m:r>
                                </m:sup>
                              </m:sSup>
                            </m:e>
                            <m:sub>
                              <m:r>
                                <a:rPr lang="de-DE" sz="1400" i="1" dirty="0">
                                  <a:latin typeface="Cambria Math" panose="02040503050406030204" pitchFamily="18" charset="0"/>
                                </a:rPr>
                                <m:t>|</m:t>
                              </m:r>
                              <m:sSup>
                                <m:sSupPr>
                                  <m:ctrlPr>
                                    <a:rPr lang="el-GR" sz="1400" i="1" dirty="0">
                                      <a:latin typeface="Cambria Math" panose="02040503050406030204" pitchFamily="18" charset="0"/>
                                    </a:rPr>
                                  </m:ctrlPr>
                                </m:sSupPr>
                                <m:e>
                                  <m:r>
                                    <a:rPr lang="el-GR" sz="1400" i="1" dirty="0">
                                      <a:latin typeface="Cambria Math" panose="02040503050406030204" pitchFamily="18" charset="0"/>
                                    </a:rPr>
                                    <m:t>𝜋</m:t>
                                  </m:r>
                                </m:e>
                                <m:sup>
                                  <m:r>
                                    <a:rPr lang="de-DE" sz="1400" i="1" dirty="0">
                                      <a:latin typeface="Cambria Math" panose="02040503050406030204" pitchFamily="18" charset="0"/>
                                    </a:rPr>
                                    <m:t>𝑒</m:t>
                                  </m:r>
                                </m:sup>
                              </m:sSup>
                              <m:r>
                                <a:rPr lang="de-DE" sz="1400" i="1" dirty="0">
                                  <a:latin typeface="Cambria Math" panose="02040503050406030204" pitchFamily="18" charset="0"/>
                                </a:rPr>
                                <m:t>=</m:t>
                              </m:r>
                              <m:f>
                                <m:fPr>
                                  <m:ctrlPr>
                                    <a:rPr lang="de-DE" sz="1400" i="1" dirty="0">
                                      <a:latin typeface="Cambria Math" panose="02040503050406030204" pitchFamily="18" charset="0"/>
                                    </a:rPr>
                                  </m:ctrlPr>
                                </m:fPr>
                                <m:num>
                                  <m:r>
                                    <a:rPr lang="de-DE" sz="1400" b="0" i="1" dirty="0" smtClean="0">
                                      <a:latin typeface="Cambria Math" panose="02040503050406030204" pitchFamily="18" charset="0"/>
                                    </a:rPr>
                                    <m:t>𝑏</m:t>
                                  </m:r>
                                </m:num>
                                <m:den>
                                  <m:r>
                                    <a:rPr lang="de-DE" sz="1400" i="1" dirty="0">
                                      <a:latin typeface="Cambria Math" panose="02040503050406030204" pitchFamily="18" charset="0"/>
                                    </a:rPr>
                                    <m:t>𝑎</m:t>
                                  </m:r>
                                </m:den>
                              </m:f>
                              <m:d>
                                <m:dPr>
                                  <m:ctrlPr>
                                    <a:rPr lang="de-DE" sz="1400" i="1" dirty="0">
                                      <a:latin typeface="Cambria Math" panose="02040503050406030204" pitchFamily="18" charset="0"/>
                                    </a:rPr>
                                  </m:ctrlPr>
                                </m:dPr>
                                <m:e>
                                  <m:r>
                                    <a:rPr lang="de-DE" sz="1400" i="1" dirty="0">
                                      <a:latin typeface="Cambria Math" panose="02040503050406030204" pitchFamily="18" charset="0"/>
                                    </a:rPr>
                                    <m:t>𝑘</m:t>
                                  </m:r>
                                  <m:r>
                                    <a:rPr lang="de-DE" sz="1400" i="1" dirty="0">
                                      <a:latin typeface="Cambria Math" panose="02040503050406030204" pitchFamily="18" charset="0"/>
                                    </a:rPr>
                                    <m:t>−1</m:t>
                                  </m:r>
                                </m:e>
                              </m:d>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m:t>
                                  </m:r>
                                </m:sup>
                              </m:sSup>
                            </m:sub>
                          </m:sSub>
                          <m:r>
                            <a:rPr lang="de-DE" sz="1400" i="1" dirty="0">
                              <a:latin typeface="Cambria Math" panose="02040503050406030204" pitchFamily="18" charset="0"/>
                            </a:rPr>
                            <m:t>:</m:t>
                          </m:r>
                          <m:r>
                            <a:rPr lang="de-DE" sz="1400" b="0" i="1" dirty="0" smtClean="0">
                              <a:latin typeface="Cambria Math" panose="02040503050406030204" pitchFamily="18" charset="0"/>
                            </a:rPr>
                            <m:t>   </m:t>
                          </m:r>
                          <m:r>
                            <a:rPr lang="de-DE" sz="1400" b="0" i="1" dirty="0" smtClean="0">
                              <a:latin typeface="Cambria Math" panose="02040503050406030204" pitchFamily="18" charset="0"/>
                            </a:rPr>
                            <m:t>𝑦</m:t>
                          </m:r>
                          <m:r>
                            <a:rPr lang="de-DE" sz="1400" b="0" i="1" dirty="0" smtClean="0">
                              <a:latin typeface="Cambria Math" panose="02040503050406030204" pitchFamily="18" charset="0"/>
                            </a:rPr>
                            <m:t>=</m:t>
                          </m:r>
                          <m:r>
                            <a:rPr lang="de-DE" sz="1400" i="1" dirty="0">
                              <a:latin typeface="Cambria Math" panose="02040503050406030204" pitchFamily="18" charset="0"/>
                            </a:rPr>
                            <m:t>𝑦</m:t>
                          </m:r>
                        </m:e>
                        <m:sup>
                          <m:r>
                            <a:rPr lang="de-DE" sz="1400" i="1" dirty="0">
                              <a:latin typeface="Cambria Math" panose="02040503050406030204" pitchFamily="18" charset="0"/>
                            </a:rPr>
                            <m:t>∗</m:t>
                          </m:r>
                        </m:sup>
                      </m:sSup>
                      <m:r>
                        <a:rPr lang="de-DE" sz="1400" b="0" i="1" dirty="0" smtClean="0">
                          <a:latin typeface="Cambria Math" panose="02040503050406030204" pitchFamily="18" charset="0"/>
                        </a:rPr>
                        <m:t>[1−</m:t>
                      </m:r>
                      <m:f>
                        <m:fPr>
                          <m:ctrlPr>
                            <a:rPr lang="de-DE" sz="1400" b="0" i="1" dirty="0" smtClean="0">
                              <a:latin typeface="Cambria Math" panose="02040503050406030204" pitchFamily="18" charset="0"/>
                            </a:rPr>
                          </m:ctrlPr>
                        </m:fPr>
                        <m:num>
                          <m:sSup>
                            <m:sSupPr>
                              <m:ctrlPr>
                                <a:rPr lang="de-DE" sz="1400" b="0" i="1" dirty="0" smtClean="0">
                                  <a:latin typeface="Cambria Math" panose="02040503050406030204" pitchFamily="18" charset="0"/>
                                </a:rPr>
                              </m:ctrlPr>
                            </m:sSupPr>
                            <m:e>
                              <m:r>
                                <a:rPr lang="de-DE" sz="1400" b="0" i="1" dirty="0" smtClean="0">
                                  <a:latin typeface="Cambria Math" panose="02040503050406030204" pitchFamily="18" charset="0"/>
                                </a:rPr>
                                <m:t>𝑏</m:t>
                              </m:r>
                            </m:e>
                            <m:sup>
                              <m:r>
                                <a:rPr lang="de-DE" sz="1400" b="0" i="1" dirty="0" smtClean="0">
                                  <a:latin typeface="Cambria Math" panose="02040503050406030204" pitchFamily="18" charset="0"/>
                                </a:rPr>
                                <m:t>2</m:t>
                              </m:r>
                            </m:sup>
                          </m:sSup>
                        </m:num>
                        <m:den>
                          <m:r>
                            <a:rPr lang="de-DE" sz="1400" b="0" i="1" dirty="0" smtClean="0">
                              <a:latin typeface="Cambria Math" panose="02040503050406030204" pitchFamily="18" charset="0"/>
                            </a:rPr>
                            <m:t>𝑎</m:t>
                          </m:r>
                        </m:den>
                      </m:f>
                      <m:d>
                        <m:dPr>
                          <m:ctrlPr>
                            <a:rPr lang="de-DE" sz="1400" b="0" i="1" dirty="0" smtClean="0">
                              <a:latin typeface="Cambria Math" panose="02040503050406030204" pitchFamily="18" charset="0"/>
                            </a:rPr>
                          </m:ctrlPr>
                        </m:dPr>
                        <m:e>
                          <m:r>
                            <a:rPr lang="de-DE" sz="1400" b="0" i="1" dirty="0" smtClean="0">
                              <a:latin typeface="Cambria Math" panose="02040503050406030204" pitchFamily="18" charset="0"/>
                            </a:rPr>
                            <m:t>𝑘</m:t>
                          </m:r>
                          <m:r>
                            <a:rPr lang="de-DE" sz="1400" b="0" i="1" dirty="0" smtClean="0">
                              <a:latin typeface="Cambria Math" panose="02040503050406030204" pitchFamily="18" charset="0"/>
                            </a:rPr>
                            <m:t>−1</m:t>
                          </m:r>
                        </m:e>
                      </m:d>
                      <m:r>
                        <a:rPr lang="de-DE" sz="1400" b="0" i="1" dirty="0" smtClean="0">
                          <a:latin typeface="Cambria Math" panose="02040503050406030204" pitchFamily="18" charset="0"/>
                        </a:rPr>
                        <m:t>]+</m:t>
                      </m:r>
                      <m:r>
                        <a:rPr lang="de-DE" sz="1400" b="0" i="1" dirty="0" smtClean="0">
                          <a:latin typeface="Cambria Math" panose="02040503050406030204" pitchFamily="18" charset="0"/>
                        </a:rPr>
                        <m:t>𝑏</m:t>
                      </m:r>
                      <m:r>
                        <a:rPr lang="el-GR" sz="1400" i="1" dirty="0">
                          <a:latin typeface="Cambria Math" panose="02040503050406030204" pitchFamily="18" charset="0"/>
                        </a:rPr>
                        <m:t>𝜋</m:t>
                      </m:r>
                      <m:r>
                        <a:rPr lang="de-DE" sz="1400" i="1" dirty="0">
                          <a:latin typeface="Cambria Math" panose="02040503050406030204" pitchFamily="18" charset="0"/>
                        </a:rPr>
                        <m:t> </m:t>
                      </m:r>
                    </m:oMath>
                  </m:oMathPara>
                </a14:m>
                <a:endParaRPr lang="de-DE" sz="1400" dirty="0"/>
              </a:p>
            </p:txBody>
          </p:sp>
        </mc:Choice>
        <mc:Fallback xmlns="">
          <p:sp>
            <p:nvSpPr>
              <p:cNvPr id="21" name="Rechteck 20"/>
              <p:cNvSpPr>
                <a:spLocks noRot="1" noChangeAspect="1" noMove="1" noResize="1" noEditPoints="1" noAdjustHandles="1" noChangeArrowheads="1" noChangeShapeType="1" noTextEdit="1"/>
              </p:cNvSpPr>
              <p:nvPr/>
            </p:nvSpPr>
            <p:spPr>
              <a:xfrm>
                <a:off x="4770673" y="2174299"/>
                <a:ext cx="3945183" cy="567335"/>
              </a:xfrm>
              <a:prstGeom prst="rect">
                <a:avLst/>
              </a:prstGeom>
              <a:blipFill>
                <a:blip r:embed="rId1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2" name="Content Placeholder 2"/>
              <p:cNvSpPr txBox="1">
                <a:spLocks/>
              </p:cNvSpPr>
              <p:nvPr/>
            </p:nvSpPr>
            <p:spPr>
              <a:xfrm>
                <a:off x="3153528" y="873980"/>
                <a:ext cx="409353" cy="45048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14:m>
                  <m:oMathPara xmlns:m="http://schemas.openxmlformats.org/officeDocument/2006/math">
                    <m:oMathParaPr>
                      <m:jc m:val="centerGroup"/>
                    </m:oMathParaPr>
                    <m:oMath xmlns:m="http://schemas.openxmlformats.org/officeDocument/2006/math">
                      <m:sSup>
                        <m:sSupPr>
                          <m:ctrlPr>
                            <a:rPr lang="el-GR" sz="2000" i="1" dirty="0">
                              <a:latin typeface="Cambria Math" panose="02040503050406030204" pitchFamily="18" charset="0"/>
                            </a:rPr>
                          </m:ctrlPr>
                        </m:sSupPr>
                        <m:e>
                          <m:r>
                            <a:rPr lang="de-DE" sz="2000" b="0" i="1" dirty="0" smtClean="0">
                              <a:latin typeface="Cambria Math" panose="02040503050406030204" pitchFamily="18" charset="0"/>
                            </a:rPr>
                            <m:t>𝐿</m:t>
                          </m:r>
                        </m:e>
                        <m:sup>
                          <m:r>
                            <a:rPr lang="de-DE" sz="2000" i="1" dirty="0">
                              <a:latin typeface="Cambria Math" panose="02040503050406030204" pitchFamily="18" charset="0"/>
                            </a:rPr>
                            <m:t>𝐷</m:t>
                          </m:r>
                        </m:sup>
                      </m:sSup>
                    </m:oMath>
                  </m:oMathPara>
                </a14:m>
                <a:endParaRPr lang="en-US" sz="2000" dirty="0"/>
              </a:p>
            </p:txBody>
          </p:sp>
        </mc:Choice>
        <mc:Fallback xmlns="">
          <p:sp>
            <p:nvSpPr>
              <p:cNvPr id="22" name="Content Placeholder 2"/>
              <p:cNvSpPr txBox="1">
                <a:spLocks noRot="1" noChangeAspect="1" noMove="1" noResize="1" noEditPoints="1" noAdjustHandles="1" noChangeArrowheads="1" noChangeShapeType="1" noTextEdit="1"/>
              </p:cNvSpPr>
              <p:nvPr/>
            </p:nvSpPr>
            <p:spPr>
              <a:xfrm>
                <a:off x="3153528" y="873980"/>
                <a:ext cx="409353" cy="450482"/>
              </a:xfrm>
              <a:prstGeom prst="rect">
                <a:avLst/>
              </a:prstGeom>
              <a:blipFill>
                <a:blip r:embed="rId1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3" name="Content Placeholder 2"/>
              <p:cNvSpPr txBox="1">
                <a:spLocks/>
              </p:cNvSpPr>
              <p:nvPr/>
            </p:nvSpPr>
            <p:spPr>
              <a:xfrm>
                <a:off x="2745746" y="1642957"/>
                <a:ext cx="382449" cy="405691"/>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14:m>
                  <m:oMathPara xmlns:m="http://schemas.openxmlformats.org/officeDocument/2006/math">
                    <m:oMathParaPr>
                      <m:jc m:val="centerGroup"/>
                    </m:oMathParaPr>
                    <m:oMath xmlns:m="http://schemas.openxmlformats.org/officeDocument/2006/math">
                      <m:sSup>
                        <m:sSupPr>
                          <m:ctrlPr>
                            <a:rPr lang="el-GR" sz="2000" i="1" dirty="0">
                              <a:latin typeface="Cambria Math" panose="02040503050406030204" pitchFamily="18" charset="0"/>
                            </a:rPr>
                          </m:ctrlPr>
                        </m:sSupPr>
                        <m:e>
                          <m:r>
                            <a:rPr lang="de-DE" sz="2000" b="0" i="1" dirty="0" smtClean="0">
                              <a:latin typeface="Cambria Math" panose="02040503050406030204" pitchFamily="18" charset="0"/>
                            </a:rPr>
                            <m:t>𝐿</m:t>
                          </m:r>
                        </m:e>
                        <m:sup>
                          <m:r>
                            <a:rPr lang="de-DE" sz="2000" i="1" dirty="0">
                              <a:latin typeface="Cambria Math" panose="02040503050406030204" pitchFamily="18" charset="0"/>
                            </a:rPr>
                            <m:t>𝑇</m:t>
                          </m:r>
                        </m:sup>
                      </m:sSup>
                    </m:oMath>
                  </m:oMathPara>
                </a14:m>
                <a:endParaRPr lang="en-US" sz="2000" dirty="0"/>
              </a:p>
            </p:txBody>
          </p:sp>
        </mc:Choice>
        <mc:Fallback xmlns="">
          <p:sp>
            <p:nvSpPr>
              <p:cNvPr id="23" name="Content Placeholder 2"/>
              <p:cNvSpPr txBox="1">
                <a:spLocks noRot="1" noChangeAspect="1" noMove="1" noResize="1" noEditPoints="1" noAdjustHandles="1" noChangeArrowheads="1" noChangeShapeType="1" noTextEdit="1"/>
              </p:cNvSpPr>
              <p:nvPr/>
            </p:nvSpPr>
            <p:spPr>
              <a:xfrm>
                <a:off x="2745746" y="1642957"/>
                <a:ext cx="382449" cy="405691"/>
              </a:xfrm>
              <a:prstGeom prst="rect">
                <a:avLst/>
              </a:prstGeom>
              <a:blipFill>
                <a:blip r:embed="rId16"/>
                <a:stretch>
                  <a:fillRect/>
                </a:stretch>
              </a:blipFill>
            </p:spPr>
            <p:txBody>
              <a:bodyPr/>
              <a:lstStyle/>
              <a:p>
                <a:r>
                  <a:rPr lang="de-DE">
                    <a:noFill/>
                  </a:rPr>
                  <a:t> </a:t>
                </a:r>
              </a:p>
            </p:txBody>
          </p:sp>
        </mc:Fallback>
      </mc:AlternateContent>
      <p:sp>
        <p:nvSpPr>
          <p:cNvPr id="24" name="Content Placeholder 2"/>
          <p:cNvSpPr txBox="1">
            <a:spLocks/>
          </p:cNvSpPr>
          <p:nvPr/>
        </p:nvSpPr>
        <p:spPr>
          <a:xfrm>
            <a:off x="4830064" y="873980"/>
            <a:ext cx="1001775" cy="307049"/>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1400" dirty="0">
                <a:latin typeface="Times New Roman" panose="02020603050405020304" pitchFamily="18" charset="0"/>
                <a:cs typeface="Times New Roman" panose="02020603050405020304" pitchFamily="18" charset="0"/>
              </a:rPr>
              <a:t>(short-run</a:t>
            </a:r>
            <a:r>
              <a:rPr lang="en-US" sz="1400" dirty="0"/>
              <a:t>)</a:t>
            </a:r>
          </a:p>
        </p:txBody>
      </p:sp>
      <mc:AlternateContent xmlns:mc="http://schemas.openxmlformats.org/markup-compatibility/2006" xmlns:a14="http://schemas.microsoft.com/office/drawing/2010/main">
        <mc:Choice Requires="a14">
          <p:sp>
            <p:nvSpPr>
              <p:cNvPr id="30" name="Content Placeholder 2"/>
              <p:cNvSpPr txBox="1">
                <a:spLocks/>
              </p:cNvSpPr>
              <p:nvPr/>
            </p:nvSpPr>
            <p:spPr>
              <a:xfrm>
                <a:off x="9985705" y="795923"/>
                <a:ext cx="2330326" cy="348868"/>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14:m>
                  <m:oMathPara xmlns:m="http://schemas.openxmlformats.org/officeDocument/2006/math">
                    <m:oMathParaPr>
                      <m:jc m:val="centerGroup"/>
                    </m:oMathParaPr>
                    <m:oMath xmlns:m="http://schemas.openxmlformats.org/officeDocument/2006/math">
                      <m:sSup>
                        <m:sSupPr>
                          <m:ctrlPr>
                            <a:rPr lang="el-GR" sz="1400" i="1" dirty="0" smtClean="0">
                              <a:latin typeface="Cambria Math" panose="02040503050406030204" pitchFamily="18" charset="0"/>
                            </a:rPr>
                          </m:ctrlPr>
                        </m:sSupPr>
                        <m:e>
                          <m:r>
                            <a:rPr lang="de-DE" sz="1400" b="0" i="1" dirty="0" smtClean="0">
                              <a:latin typeface="Cambria Math" panose="02040503050406030204" pitchFamily="18" charset="0"/>
                            </a:rPr>
                            <m:t>𝑦</m:t>
                          </m:r>
                          <m:r>
                            <a:rPr lang="de-DE" sz="1400" b="0" i="1" dirty="0" smtClean="0">
                              <a:latin typeface="Cambria Math" panose="02040503050406030204" pitchFamily="18" charset="0"/>
                            </a:rPr>
                            <m:t>=</m:t>
                          </m:r>
                          <m:sSup>
                            <m:sSupPr>
                              <m:ctrlPr>
                                <a:rPr lang="el-GR" sz="1400" i="1" dirty="0">
                                  <a:latin typeface="Cambria Math" panose="02040503050406030204" pitchFamily="18" charset="0"/>
                                </a:rPr>
                              </m:ctrlPr>
                            </m:sSupPr>
                            <m:e>
                              <m:r>
                                <a:rPr lang="de-DE" sz="1400" i="1" dirty="0">
                                  <a:latin typeface="Cambria Math" panose="02040503050406030204" pitchFamily="18" charset="0"/>
                                </a:rPr>
                                <m:t>  </m:t>
                              </m:r>
                              <m:r>
                                <a:rPr lang="de-DE" sz="1400" i="1" dirty="0">
                                  <a:latin typeface="Cambria Math" panose="02040503050406030204" pitchFamily="18" charset="0"/>
                                </a:rPr>
                                <m:t>𝑦</m:t>
                              </m:r>
                            </m:e>
                            <m:sup>
                              <m:r>
                                <a:rPr lang="de-DE" sz="1400" i="1" dirty="0">
                                  <a:latin typeface="Cambria Math" panose="02040503050406030204" pitchFamily="18" charset="0"/>
                                </a:rPr>
                                <m:t>∗</m:t>
                              </m:r>
                            </m:sup>
                          </m:sSup>
                          <m:r>
                            <a:rPr lang="de-DE" sz="1400" b="0" i="1" dirty="0" smtClean="0">
                              <a:latin typeface="Cambria Math" panose="02040503050406030204" pitchFamily="18" charset="0"/>
                            </a:rPr>
                            <m:t>+</m:t>
                          </m:r>
                          <m:r>
                            <a:rPr lang="de-DE" sz="1400" b="0" i="1" dirty="0" smtClean="0">
                              <a:latin typeface="Cambria Math" panose="02040503050406030204" pitchFamily="18" charset="0"/>
                            </a:rPr>
                            <m:t>𝑏</m:t>
                          </m:r>
                          <m:r>
                            <a:rPr lang="de-DE" sz="1400" b="0" i="1" dirty="0" smtClean="0">
                              <a:latin typeface="Cambria Math" panose="02040503050406030204" pitchFamily="18" charset="0"/>
                            </a:rPr>
                            <m:t>(</m:t>
                          </m:r>
                          <m:r>
                            <a:rPr lang="el-GR" sz="1400" i="1" dirty="0">
                              <a:latin typeface="Cambria Math" panose="02040503050406030204" pitchFamily="18" charset="0"/>
                            </a:rPr>
                            <m:t>𝜋</m:t>
                          </m:r>
                          <m:r>
                            <a:rPr lang="de-DE" sz="1400" b="0" i="1" dirty="0" smtClean="0">
                              <a:latin typeface="Cambria Math" panose="02040503050406030204" pitchFamily="18" charset="0"/>
                            </a:rPr>
                            <m:t>−</m:t>
                          </m:r>
                          <m:r>
                            <a:rPr lang="el-GR" sz="1400" i="1" dirty="0">
                              <a:latin typeface="Cambria Math" panose="02040503050406030204" pitchFamily="18" charset="0"/>
                            </a:rPr>
                            <m:t>𝜋</m:t>
                          </m:r>
                        </m:e>
                        <m:sup>
                          <m:r>
                            <a:rPr lang="de-DE" sz="1400" b="0" i="1" dirty="0" smtClean="0">
                              <a:latin typeface="Cambria Math" panose="02040503050406030204" pitchFamily="18" charset="0"/>
                            </a:rPr>
                            <m:t>𝑒</m:t>
                          </m:r>
                        </m:sup>
                      </m:sSup>
                      <m:r>
                        <a:rPr lang="de-DE" sz="1400" b="0" i="1" dirty="0" smtClean="0">
                          <a:latin typeface="Cambria Math" panose="02040503050406030204" pitchFamily="18" charset="0"/>
                        </a:rPr>
                        <m:t>)</m:t>
                      </m:r>
                    </m:oMath>
                  </m:oMathPara>
                </a14:m>
                <a:endParaRPr lang="en-US" sz="1400" dirty="0"/>
              </a:p>
            </p:txBody>
          </p:sp>
        </mc:Choice>
        <mc:Fallback xmlns="">
          <p:sp>
            <p:nvSpPr>
              <p:cNvPr id="30" name="Content Placeholder 2"/>
              <p:cNvSpPr txBox="1">
                <a:spLocks noRot="1" noChangeAspect="1" noMove="1" noResize="1" noEditPoints="1" noAdjustHandles="1" noChangeArrowheads="1" noChangeShapeType="1" noTextEdit="1"/>
              </p:cNvSpPr>
              <p:nvPr/>
            </p:nvSpPr>
            <p:spPr>
              <a:xfrm>
                <a:off x="9985705" y="795923"/>
                <a:ext cx="2330326" cy="348868"/>
              </a:xfrm>
              <a:prstGeom prst="rect">
                <a:avLst/>
              </a:prstGeom>
              <a:blipFill>
                <a:blip r:embed="rId1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1" name="Rechteck 30"/>
              <p:cNvSpPr/>
              <p:nvPr/>
            </p:nvSpPr>
            <p:spPr>
              <a:xfrm>
                <a:off x="9012428" y="1568619"/>
                <a:ext cx="2373083" cy="1386918"/>
              </a:xfrm>
              <a:prstGeom prst="rect">
                <a:avLst/>
              </a:prstGeom>
              <a:ln>
                <a:solidFill>
                  <a:srgbClr val="00B0F0"/>
                </a:solidFill>
              </a:ln>
            </p:spPr>
            <p:txBody>
              <a:bodyPr wrap="square">
                <a:spAutoFit/>
              </a:bodyPr>
              <a:lstStyle/>
              <a:p>
                <a14:m>
                  <m:oMath xmlns:m="http://schemas.openxmlformats.org/officeDocument/2006/math">
                    <m:r>
                      <a:rPr lang="de-DE" sz="1400" b="0" i="1" dirty="0" smtClean="0">
                        <a:latin typeface="Cambria Math" panose="02040503050406030204" pitchFamily="18" charset="0"/>
                      </a:rPr>
                      <m:t>𝐿</m:t>
                    </m:r>
                    <m:r>
                      <a:rPr lang="de-DE" sz="1400" i="1" dirty="0">
                        <a:latin typeface="Cambria Math" panose="02040503050406030204" pitchFamily="18" charset="0"/>
                      </a:rPr>
                      <m:t>=</m:t>
                    </m:r>
                    <m:sSup>
                      <m:sSupPr>
                        <m:ctrlPr>
                          <a:rPr lang="de-DE" sz="1400" i="1" dirty="0">
                            <a:latin typeface="Cambria Math" panose="02040503050406030204" pitchFamily="18" charset="0"/>
                          </a:rPr>
                        </m:ctrlPr>
                      </m:sSupPr>
                      <m:e>
                        <m:d>
                          <m:dPr>
                            <m:begChr m:val="["/>
                            <m:endChr m:val="]"/>
                            <m:ctrlPr>
                              <a:rPr lang="de-DE" sz="1400" i="1" dirty="0">
                                <a:latin typeface="Cambria Math" panose="02040503050406030204" pitchFamily="18" charset="0"/>
                              </a:rPr>
                            </m:ctrlPr>
                          </m:dPr>
                          <m:e>
                            <m:d>
                              <m:dPr>
                                <m:ctrlPr>
                                  <a:rPr lang="de-DE" sz="1400" i="1" dirty="0">
                                    <a:latin typeface="Cambria Math" panose="02040503050406030204" pitchFamily="18" charset="0"/>
                                  </a:rPr>
                                </m:ctrlPr>
                              </m:dPr>
                              <m:e>
                                <m:r>
                                  <a:rPr lang="de-DE" sz="1400" i="1" dirty="0">
                                    <a:latin typeface="Cambria Math" panose="02040503050406030204" pitchFamily="18" charset="0"/>
                                  </a:rPr>
                                  <m:t>𝑘</m:t>
                                </m:r>
                                <m:r>
                                  <a:rPr lang="de-DE" sz="1400" i="1" dirty="0">
                                    <a:latin typeface="Cambria Math" panose="02040503050406030204" pitchFamily="18" charset="0"/>
                                  </a:rPr>
                                  <m:t>−1</m:t>
                                </m:r>
                              </m:e>
                            </m:d>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m:t>
                                </m:r>
                              </m:sup>
                            </m:sSup>
                          </m:e>
                        </m:d>
                      </m:e>
                      <m:sup>
                        <m:r>
                          <a:rPr lang="de-DE" sz="1400" i="1" dirty="0">
                            <a:latin typeface="Cambria Math" panose="02040503050406030204" pitchFamily="18" charset="0"/>
                          </a:rPr>
                          <m:t>2</m:t>
                        </m:r>
                      </m:sup>
                    </m:sSup>
                    <m:r>
                      <a:rPr lang="de-DE" sz="1400" b="0" i="1" dirty="0" smtClean="0">
                        <a:latin typeface="Cambria Math" panose="02040503050406030204" pitchFamily="18" charset="0"/>
                      </a:rPr>
                      <m:t>=</m:t>
                    </m:r>
                    <m:sSup>
                      <m:sSupPr>
                        <m:ctrlPr>
                          <a:rPr lang="el-GR" sz="1400" i="1" dirty="0">
                            <a:latin typeface="Cambria Math" panose="02040503050406030204" pitchFamily="18" charset="0"/>
                          </a:rPr>
                        </m:ctrlPr>
                      </m:sSupPr>
                      <m:e>
                        <m:r>
                          <a:rPr lang="de-DE" sz="1400" i="1" dirty="0">
                            <a:latin typeface="Cambria Math" panose="02040503050406030204" pitchFamily="18" charset="0"/>
                          </a:rPr>
                          <m:t>𝐿</m:t>
                        </m:r>
                      </m:e>
                      <m:sup>
                        <m:r>
                          <a:rPr lang="de-DE" sz="1400" b="0" i="1" dirty="0" smtClean="0">
                            <a:latin typeface="Cambria Math" panose="02040503050406030204" pitchFamily="18" charset="0"/>
                          </a:rPr>
                          <m:t>𝐶</m:t>
                        </m:r>
                      </m:sup>
                    </m:sSup>
                  </m:oMath>
                </a14:m>
                <a:r>
                  <a:rPr lang="de-DE" sz="1400" dirty="0"/>
                  <a:t> </a:t>
                </a:r>
              </a:p>
              <a:p>
                <a:endParaRPr lang="de-DE" sz="1400" dirty="0"/>
              </a:p>
              <a:p>
                <a14:m>
                  <m:oMath xmlns:m="http://schemas.openxmlformats.org/officeDocument/2006/math">
                    <m:r>
                      <a:rPr lang="el-GR" sz="1400" i="1" dirty="0">
                        <a:latin typeface="Cambria Math" panose="02040503050406030204" pitchFamily="18" charset="0"/>
                      </a:rPr>
                      <m:t>𝜋</m:t>
                    </m:r>
                    <m:r>
                      <a:rPr lang="de-DE" sz="1400" dirty="0">
                        <a:latin typeface="Cambria Math" panose="02040503050406030204" pitchFamily="18" charset="0"/>
                      </a:rPr>
                      <m:t>=0=</m:t>
                    </m:r>
                    <m:sSup>
                      <m:sSupPr>
                        <m:ctrlPr>
                          <a:rPr lang="el-GR" sz="1400" i="1" dirty="0">
                            <a:latin typeface="Cambria Math" panose="02040503050406030204" pitchFamily="18" charset="0"/>
                          </a:rPr>
                        </m:ctrlPr>
                      </m:sSupPr>
                      <m:e>
                        <m:r>
                          <a:rPr lang="el-GR" sz="1400" i="1" dirty="0">
                            <a:latin typeface="Cambria Math" panose="02040503050406030204" pitchFamily="18" charset="0"/>
                          </a:rPr>
                          <m:t>𝜋</m:t>
                        </m:r>
                      </m:e>
                      <m:sup>
                        <m:r>
                          <a:rPr lang="de-DE" sz="1400" i="1" dirty="0">
                            <a:latin typeface="Cambria Math" panose="02040503050406030204" pitchFamily="18" charset="0"/>
                          </a:rPr>
                          <m:t>𝐶</m:t>
                        </m:r>
                      </m:sup>
                    </m:sSup>
                  </m:oMath>
                </a14:m>
                <a:r>
                  <a:rPr lang="de-DE" sz="1400" dirty="0"/>
                  <a:t> </a:t>
                </a:r>
              </a:p>
              <a:p>
                <a:endParaRPr lang="de-DE" sz="1400" dirty="0"/>
              </a:p>
              <a:p>
                <a:r>
                  <a:rPr lang="de-DE" sz="1400" dirty="0"/>
                  <a:t> </a:t>
                </a:r>
                <a14:m>
                  <m:oMath xmlns:m="http://schemas.openxmlformats.org/officeDocument/2006/math">
                    <m:r>
                      <m:rPr>
                        <m:sty m:val="p"/>
                      </m:rPr>
                      <a:rPr lang="de-DE" sz="1400" dirty="0">
                        <a:latin typeface="Cambria Math" panose="02040503050406030204" pitchFamily="18" charset="0"/>
                      </a:rPr>
                      <m:t>y</m:t>
                    </m:r>
                    <m:r>
                      <a:rPr lang="de-DE" sz="1400" dirty="0">
                        <a:latin typeface="Cambria Math" panose="02040503050406030204" pitchFamily="18" charset="0"/>
                      </a:rPr>
                      <m:t>=</m:t>
                    </m:r>
                    <m:sSup>
                      <m:sSupPr>
                        <m:ctrlPr>
                          <a:rPr lang="el-GR" sz="1400" i="1" dirty="0">
                            <a:latin typeface="Cambria Math" panose="02040503050406030204" pitchFamily="18" charset="0"/>
                          </a:rPr>
                        </m:ctrlPr>
                      </m:sSupPr>
                      <m:e>
                        <m:r>
                          <a:rPr lang="de-DE" sz="1400" i="1" dirty="0">
                            <a:latin typeface="Cambria Math" panose="02040503050406030204" pitchFamily="18" charset="0"/>
                          </a:rPr>
                          <m:t>  </m:t>
                        </m:r>
                        <m:r>
                          <a:rPr lang="de-DE" sz="1400" i="1" dirty="0">
                            <a:latin typeface="Cambria Math" panose="02040503050406030204" pitchFamily="18" charset="0"/>
                          </a:rPr>
                          <m:t>𝑦</m:t>
                        </m:r>
                      </m:e>
                      <m:sup>
                        <m:r>
                          <a:rPr lang="de-DE" sz="1400" i="1" dirty="0">
                            <a:latin typeface="Cambria Math" panose="02040503050406030204" pitchFamily="18" charset="0"/>
                          </a:rPr>
                          <m:t>∗</m:t>
                        </m:r>
                      </m:sup>
                    </m:sSup>
                    <m:r>
                      <a:rPr lang="de-DE" sz="1400" dirty="0">
                        <a:latin typeface="Cambria Math" panose="02040503050406030204" pitchFamily="18" charset="0"/>
                      </a:rPr>
                      <m:t>=</m:t>
                    </m:r>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𝐶</m:t>
                        </m:r>
                      </m:sup>
                    </m:sSup>
                  </m:oMath>
                </a14:m>
                <a:endParaRPr lang="de-DE" sz="1400" dirty="0"/>
              </a:p>
              <a:p>
                <a:endParaRPr lang="de-DE" sz="1400" dirty="0"/>
              </a:p>
            </p:txBody>
          </p:sp>
        </mc:Choice>
        <mc:Fallback xmlns="">
          <p:sp>
            <p:nvSpPr>
              <p:cNvPr id="31" name="Rechteck 30"/>
              <p:cNvSpPr>
                <a:spLocks noRot="1" noChangeAspect="1" noMove="1" noResize="1" noEditPoints="1" noAdjustHandles="1" noChangeArrowheads="1" noChangeShapeType="1" noTextEdit="1"/>
              </p:cNvSpPr>
              <p:nvPr/>
            </p:nvSpPr>
            <p:spPr>
              <a:xfrm>
                <a:off x="9012428" y="1568619"/>
                <a:ext cx="2373083" cy="1386918"/>
              </a:xfrm>
              <a:prstGeom prst="rect">
                <a:avLst/>
              </a:prstGeom>
              <a:blipFill>
                <a:blip r:embed="rId18"/>
                <a:stretch>
                  <a:fillRect/>
                </a:stretch>
              </a:blipFill>
              <a:ln>
                <a:solidFill>
                  <a:srgbClr val="00B0F0"/>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6" name="Content Placeholder 2"/>
              <p:cNvSpPr txBox="1">
                <a:spLocks/>
              </p:cNvSpPr>
              <p:nvPr/>
            </p:nvSpPr>
            <p:spPr>
              <a:xfrm>
                <a:off x="8466908" y="797610"/>
                <a:ext cx="1963882" cy="345493"/>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14:m>
                  <m:oMathPara xmlns:m="http://schemas.openxmlformats.org/officeDocument/2006/math">
                    <m:oMathParaPr>
                      <m:jc m:val="centerGroup"/>
                    </m:oMathParaPr>
                    <m:oMath xmlns:m="http://schemas.openxmlformats.org/officeDocument/2006/math">
                      <m:sSup>
                        <m:sSupPr>
                          <m:ctrlPr>
                            <a:rPr lang="de-DE" sz="1400" i="1" dirty="0" smtClean="0">
                              <a:latin typeface="Cambria Math" panose="02040503050406030204" pitchFamily="18" charset="0"/>
                            </a:rPr>
                          </m:ctrlPr>
                        </m:sSupPr>
                        <m:e>
                          <m:sSup>
                            <m:sSupPr>
                              <m:ctrlPr>
                                <a:rPr lang="de-DE" sz="1400" i="1" dirty="0">
                                  <a:latin typeface="Cambria Math" panose="02040503050406030204" pitchFamily="18" charset="0"/>
                                </a:rPr>
                              </m:ctrlPr>
                            </m:sSupPr>
                            <m:e>
                              <m:r>
                                <a:rPr lang="de-DE" sz="1400" b="0" i="1" dirty="0" smtClean="0">
                                  <a:latin typeface="Cambria Math" panose="02040503050406030204" pitchFamily="18" charset="0"/>
                                </a:rPr>
                                <m:t>𝐿</m:t>
                              </m:r>
                              <m:r>
                                <a:rPr lang="de-DE" sz="1400" b="0" i="1" dirty="0" smtClean="0">
                                  <a:latin typeface="Cambria Math" panose="02040503050406030204" pitchFamily="18" charset="0"/>
                                </a:rPr>
                                <m:t>=</m:t>
                              </m:r>
                              <m:r>
                                <a:rPr lang="de-DE" sz="1400" b="0" i="1" dirty="0" smtClean="0">
                                  <a:latin typeface="Cambria Math" panose="02040503050406030204" pitchFamily="18" charset="0"/>
                                </a:rPr>
                                <m:t>𝑎</m:t>
                              </m:r>
                              <m:r>
                                <a:rPr lang="el-GR" sz="1400" i="1" dirty="0">
                                  <a:latin typeface="Cambria Math" panose="02040503050406030204" pitchFamily="18" charset="0"/>
                                </a:rPr>
                                <m:t>𝜋</m:t>
                              </m:r>
                            </m:e>
                            <m:sup>
                              <m:r>
                                <a:rPr lang="de-DE" sz="1400" i="1" dirty="0">
                                  <a:latin typeface="Cambria Math" panose="02040503050406030204" pitchFamily="18" charset="0"/>
                                </a:rPr>
                                <m:t>2</m:t>
                              </m:r>
                            </m:sup>
                          </m:sSup>
                          <m:r>
                            <a:rPr lang="de-DE" sz="1400" b="0" i="1" dirty="0" smtClean="0">
                              <a:latin typeface="Cambria Math" panose="02040503050406030204" pitchFamily="18" charset="0"/>
                            </a:rPr>
                            <m:t>+</m:t>
                          </m:r>
                          <m:d>
                            <m:dPr>
                              <m:begChr m:val="["/>
                              <m:endChr m:val="]"/>
                              <m:ctrlPr>
                                <a:rPr lang="de-DE" sz="1400" i="1" dirty="0">
                                  <a:latin typeface="Cambria Math" panose="02040503050406030204" pitchFamily="18" charset="0"/>
                                </a:rPr>
                              </m:ctrlPr>
                            </m:dPr>
                            <m:e>
                              <m:r>
                                <a:rPr lang="de-DE" sz="1400" b="0" i="1" dirty="0" smtClean="0">
                                  <a:latin typeface="Cambria Math" panose="02040503050406030204" pitchFamily="18" charset="0"/>
                                </a:rPr>
                                <m:t>𝑦</m:t>
                              </m:r>
                              <m:r>
                                <a:rPr lang="de-DE" sz="1400" b="0" i="1" dirty="0" smtClean="0">
                                  <a:latin typeface="Cambria Math" panose="02040503050406030204" pitchFamily="18" charset="0"/>
                                </a:rPr>
                                <m:t>−</m:t>
                              </m:r>
                              <m:r>
                                <a:rPr lang="de-DE" sz="1400" b="0" i="1" dirty="0" smtClean="0">
                                  <a:latin typeface="Cambria Math" panose="02040503050406030204" pitchFamily="18" charset="0"/>
                                </a:rPr>
                                <m:t>𝑘</m:t>
                              </m:r>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m:t>
                                  </m:r>
                                </m:sup>
                              </m:sSup>
                            </m:e>
                          </m:d>
                        </m:e>
                        <m:sup>
                          <m:r>
                            <a:rPr lang="de-DE" sz="1400" i="1" dirty="0">
                              <a:latin typeface="Cambria Math" panose="02040503050406030204" pitchFamily="18" charset="0"/>
                            </a:rPr>
                            <m:t>2</m:t>
                          </m:r>
                        </m:sup>
                      </m:sSup>
                    </m:oMath>
                  </m:oMathPara>
                </a14:m>
                <a:endParaRPr lang="en-US" sz="1400" dirty="0"/>
              </a:p>
            </p:txBody>
          </p:sp>
        </mc:Choice>
        <mc:Fallback xmlns="">
          <p:sp>
            <p:nvSpPr>
              <p:cNvPr id="36" name="Content Placeholder 2"/>
              <p:cNvSpPr txBox="1">
                <a:spLocks noRot="1" noChangeAspect="1" noMove="1" noResize="1" noEditPoints="1" noAdjustHandles="1" noChangeArrowheads="1" noChangeShapeType="1" noTextEdit="1"/>
              </p:cNvSpPr>
              <p:nvPr/>
            </p:nvSpPr>
            <p:spPr>
              <a:xfrm>
                <a:off x="8466908" y="797610"/>
                <a:ext cx="1963882" cy="345493"/>
              </a:xfrm>
              <a:prstGeom prst="rect">
                <a:avLst/>
              </a:prstGeom>
              <a:blipFill>
                <a:blip r:embed="rId1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9" name="Rechteck 38"/>
              <p:cNvSpPr/>
              <p:nvPr/>
            </p:nvSpPr>
            <p:spPr>
              <a:xfrm>
                <a:off x="9012429" y="3159723"/>
                <a:ext cx="2373083" cy="1695208"/>
              </a:xfrm>
              <a:prstGeom prst="rect">
                <a:avLst/>
              </a:prstGeom>
              <a:ln>
                <a:solidFill>
                  <a:srgbClr val="FFC000"/>
                </a:solidFill>
              </a:ln>
            </p:spPr>
            <p:txBody>
              <a:bodyPr wrap="square">
                <a:spAutoFit/>
              </a:bodyPr>
              <a:lstStyle/>
              <a:p>
                <a14:m>
                  <m:oMath xmlns:m="http://schemas.openxmlformats.org/officeDocument/2006/math">
                    <m:r>
                      <a:rPr lang="de-DE" sz="1400" b="0" i="1" dirty="0" smtClean="0">
                        <a:latin typeface="Cambria Math" panose="02040503050406030204" pitchFamily="18" charset="0"/>
                      </a:rPr>
                      <m:t>𝐿</m:t>
                    </m:r>
                    <m:r>
                      <a:rPr lang="de-DE" sz="1400" i="1" dirty="0">
                        <a:latin typeface="Cambria Math" panose="02040503050406030204" pitchFamily="18" charset="0"/>
                      </a:rPr>
                      <m:t>=</m:t>
                    </m:r>
                    <m:sSup>
                      <m:sSupPr>
                        <m:ctrlPr>
                          <a:rPr lang="de-DE" sz="1400" i="1" dirty="0">
                            <a:latin typeface="Cambria Math" panose="02040503050406030204" pitchFamily="18" charset="0"/>
                          </a:rPr>
                        </m:ctrlPr>
                      </m:sSupPr>
                      <m:e>
                        <m:f>
                          <m:fPr>
                            <m:ctrlPr>
                              <a:rPr lang="de-DE" sz="1400" i="1" dirty="0">
                                <a:latin typeface="Cambria Math" panose="02040503050406030204" pitchFamily="18" charset="0"/>
                              </a:rPr>
                            </m:ctrlPr>
                          </m:fPr>
                          <m:num>
                            <m:r>
                              <a:rPr lang="de-DE" sz="1400" i="1" dirty="0">
                                <a:latin typeface="Cambria Math" panose="02040503050406030204" pitchFamily="18" charset="0"/>
                              </a:rPr>
                              <m:t>𝑏</m:t>
                            </m:r>
                          </m:num>
                          <m:den>
                            <m:r>
                              <a:rPr lang="de-DE" sz="1400" i="1" dirty="0">
                                <a:latin typeface="Cambria Math" panose="02040503050406030204" pitchFamily="18" charset="0"/>
                              </a:rPr>
                              <m:t>𝑎</m:t>
                            </m:r>
                            <m:r>
                              <a:rPr lang="de-DE" sz="1400" i="1" dirty="0">
                                <a:latin typeface="Cambria Math" panose="02040503050406030204" pitchFamily="18" charset="0"/>
                              </a:rPr>
                              <m:t>+</m:t>
                            </m:r>
                            <m:sSup>
                              <m:sSupPr>
                                <m:ctrlPr>
                                  <a:rPr lang="de-DE" sz="1400" i="1" dirty="0">
                                    <a:latin typeface="Cambria Math" panose="02040503050406030204" pitchFamily="18" charset="0"/>
                                  </a:rPr>
                                </m:ctrlPr>
                              </m:sSupPr>
                              <m:e>
                                <m:r>
                                  <a:rPr lang="de-DE" sz="1400" i="1" dirty="0">
                                    <a:latin typeface="Cambria Math" panose="02040503050406030204" pitchFamily="18" charset="0"/>
                                  </a:rPr>
                                  <m:t>𝑏</m:t>
                                </m:r>
                              </m:e>
                              <m:sup>
                                <m:r>
                                  <a:rPr lang="de-DE" sz="1400" i="1" dirty="0">
                                    <a:latin typeface="Cambria Math" panose="02040503050406030204" pitchFamily="18" charset="0"/>
                                  </a:rPr>
                                  <m:t>2</m:t>
                                </m:r>
                              </m:sup>
                            </m:sSup>
                          </m:den>
                        </m:f>
                        <m:d>
                          <m:dPr>
                            <m:begChr m:val="["/>
                            <m:endChr m:val="]"/>
                            <m:ctrlPr>
                              <a:rPr lang="de-DE" sz="1400" i="1" dirty="0">
                                <a:latin typeface="Cambria Math" panose="02040503050406030204" pitchFamily="18" charset="0"/>
                              </a:rPr>
                            </m:ctrlPr>
                          </m:dPr>
                          <m:e>
                            <m:d>
                              <m:dPr>
                                <m:ctrlPr>
                                  <a:rPr lang="de-DE" sz="1400" i="1" dirty="0">
                                    <a:latin typeface="Cambria Math" panose="02040503050406030204" pitchFamily="18" charset="0"/>
                                  </a:rPr>
                                </m:ctrlPr>
                              </m:dPr>
                              <m:e>
                                <m:r>
                                  <a:rPr lang="de-DE" sz="1400" i="1" dirty="0">
                                    <a:latin typeface="Cambria Math" panose="02040503050406030204" pitchFamily="18" charset="0"/>
                                  </a:rPr>
                                  <m:t>𝑘</m:t>
                                </m:r>
                                <m:r>
                                  <a:rPr lang="de-DE" sz="1400" i="1" dirty="0">
                                    <a:latin typeface="Cambria Math" panose="02040503050406030204" pitchFamily="18" charset="0"/>
                                  </a:rPr>
                                  <m:t>−1</m:t>
                                </m:r>
                              </m:e>
                            </m:d>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m:t>
                                </m:r>
                              </m:sup>
                            </m:sSup>
                          </m:e>
                        </m:d>
                      </m:e>
                      <m:sup>
                        <m:r>
                          <a:rPr lang="de-DE" sz="1400" i="1" dirty="0">
                            <a:latin typeface="Cambria Math" panose="02040503050406030204" pitchFamily="18" charset="0"/>
                          </a:rPr>
                          <m:t>2</m:t>
                        </m:r>
                      </m:sup>
                    </m:sSup>
                    <m:r>
                      <a:rPr lang="de-DE" sz="1400" b="0" i="1" dirty="0" smtClean="0">
                        <a:latin typeface="Cambria Math" panose="02040503050406030204" pitchFamily="18" charset="0"/>
                      </a:rPr>
                      <m:t>=</m:t>
                    </m:r>
                    <m:sSup>
                      <m:sSupPr>
                        <m:ctrlPr>
                          <a:rPr lang="el-GR" sz="1400" i="1" dirty="0">
                            <a:latin typeface="Cambria Math" panose="02040503050406030204" pitchFamily="18" charset="0"/>
                          </a:rPr>
                        </m:ctrlPr>
                      </m:sSupPr>
                      <m:e>
                        <m:r>
                          <a:rPr lang="de-DE" sz="1400" i="1" dirty="0">
                            <a:latin typeface="Cambria Math" panose="02040503050406030204" pitchFamily="18" charset="0"/>
                          </a:rPr>
                          <m:t>𝐿</m:t>
                        </m:r>
                      </m:e>
                      <m:sup>
                        <m:r>
                          <a:rPr lang="de-DE" sz="1400" b="0" i="1" dirty="0" smtClean="0">
                            <a:latin typeface="Cambria Math" panose="02040503050406030204" pitchFamily="18" charset="0"/>
                          </a:rPr>
                          <m:t>𝑇</m:t>
                        </m:r>
                      </m:sup>
                    </m:sSup>
                  </m:oMath>
                </a14:m>
                <a:r>
                  <a:rPr lang="de-DE" sz="1400" dirty="0"/>
                  <a:t> </a:t>
                </a:r>
              </a:p>
              <a:p>
                <a:endParaRPr lang="de-DE" sz="1400" dirty="0"/>
              </a:p>
              <a:p>
                <a14:m>
                  <m:oMath xmlns:m="http://schemas.openxmlformats.org/officeDocument/2006/math">
                    <m:r>
                      <a:rPr lang="el-GR" sz="1400" i="1" dirty="0">
                        <a:latin typeface="Cambria Math" panose="02040503050406030204" pitchFamily="18" charset="0"/>
                      </a:rPr>
                      <m:t>𝜋</m:t>
                    </m:r>
                    <m:r>
                      <a:rPr lang="de-DE" sz="1400" dirty="0">
                        <a:latin typeface="Cambria Math" panose="02040503050406030204" pitchFamily="18" charset="0"/>
                      </a:rPr>
                      <m:t>=</m:t>
                    </m:r>
                    <m:f>
                      <m:fPr>
                        <m:ctrlPr>
                          <a:rPr lang="de-DE" sz="1400" i="1" dirty="0">
                            <a:latin typeface="Cambria Math" panose="02040503050406030204" pitchFamily="18" charset="0"/>
                          </a:rPr>
                        </m:ctrlPr>
                      </m:fPr>
                      <m:num>
                        <m:r>
                          <a:rPr lang="de-DE" sz="1400" i="1" dirty="0">
                            <a:latin typeface="Cambria Math" panose="02040503050406030204" pitchFamily="18" charset="0"/>
                          </a:rPr>
                          <m:t>𝑏</m:t>
                        </m:r>
                      </m:num>
                      <m:den>
                        <m:r>
                          <a:rPr lang="de-DE" sz="1400" i="1" dirty="0">
                            <a:latin typeface="Cambria Math" panose="02040503050406030204" pitchFamily="18" charset="0"/>
                          </a:rPr>
                          <m:t>𝑎</m:t>
                        </m:r>
                        <m:r>
                          <a:rPr lang="de-DE" sz="1400" i="1" dirty="0">
                            <a:latin typeface="Cambria Math" panose="02040503050406030204" pitchFamily="18" charset="0"/>
                          </a:rPr>
                          <m:t>+</m:t>
                        </m:r>
                        <m:sSup>
                          <m:sSupPr>
                            <m:ctrlPr>
                              <a:rPr lang="de-DE" sz="1400" i="1" dirty="0">
                                <a:latin typeface="Cambria Math" panose="02040503050406030204" pitchFamily="18" charset="0"/>
                              </a:rPr>
                            </m:ctrlPr>
                          </m:sSupPr>
                          <m:e>
                            <m:r>
                              <a:rPr lang="de-DE" sz="1400" i="1" dirty="0">
                                <a:latin typeface="Cambria Math" panose="02040503050406030204" pitchFamily="18" charset="0"/>
                              </a:rPr>
                              <m:t>𝑏</m:t>
                            </m:r>
                          </m:e>
                          <m:sup>
                            <m:r>
                              <a:rPr lang="de-DE" sz="1400" i="1" dirty="0">
                                <a:latin typeface="Cambria Math" panose="02040503050406030204" pitchFamily="18" charset="0"/>
                              </a:rPr>
                              <m:t>2</m:t>
                            </m:r>
                          </m:sup>
                        </m:sSup>
                      </m:den>
                    </m:f>
                    <m:d>
                      <m:dPr>
                        <m:ctrlPr>
                          <a:rPr lang="de-DE" sz="1400" i="1" dirty="0">
                            <a:latin typeface="Cambria Math" panose="02040503050406030204" pitchFamily="18" charset="0"/>
                          </a:rPr>
                        </m:ctrlPr>
                      </m:dPr>
                      <m:e>
                        <m:r>
                          <a:rPr lang="de-DE" sz="1400" i="1" dirty="0">
                            <a:latin typeface="Cambria Math" panose="02040503050406030204" pitchFamily="18" charset="0"/>
                          </a:rPr>
                          <m:t>𝑘</m:t>
                        </m:r>
                        <m:r>
                          <a:rPr lang="de-DE" sz="1400" i="1" dirty="0">
                            <a:latin typeface="Cambria Math" panose="02040503050406030204" pitchFamily="18" charset="0"/>
                          </a:rPr>
                          <m:t>−1</m:t>
                        </m:r>
                      </m:e>
                    </m:d>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m:t>
                        </m:r>
                      </m:sup>
                    </m:sSup>
                    <m:r>
                      <a:rPr lang="de-DE" sz="1400" dirty="0">
                        <a:latin typeface="Cambria Math" panose="02040503050406030204" pitchFamily="18" charset="0"/>
                      </a:rPr>
                      <m:t>=</m:t>
                    </m:r>
                    <m:sSup>
                      <m:sSupPr>
                        <m:ctrlPr>
                          <a:rPr lang="el-GR" sz="1400" i="1" dirty="0">
                            <a:latin typeface="Cambria Math" panose="02040503050406030204" pitchFamily="18" charset="0"/>
                          </a:rPr>
                        </m:ctrlPr>
                      </m:sSupPr>
                      <m:e>
                        <m:r>
                          <a:rPr lang="el-GR" sz="1400" i="1" dirty="0">
                            <a:latin typeface="Cambria Math" panose="02040503050406030204" pitchFamily="18" charset="0"/>
                          </a:rPr>
                          <m:t>𝜋</m:t>
                        </m:r>
                      </m:e>
                      <m:sup>
                        <m:r>
                          <a:rPr lang="de-DE" sz="1400" i="1" dirty="0">
                            <a:latin typeface="Cambria Math" panose="02040503050406030204" pitchFamily="18" charset="0"/>
                          </a:rPr>
                          <m:t>𝑇</m:t>
                        </m:r>
                      </m:sup>
                    </m:sSup>
                  </m:oMath>
                </a14:m>
                <a:r>
                  <a:rPr lang="de-DE" sz="1400" dirty="0"/>
                  <a:t> </a:t>
                </a:r>
              </a:p>
              <a:p>
                <a:endParaRPr lang="de-DE" sz="1400" dirty="0"/>
              </a:p>
              <a:p>
                <a14:m>
                  <m:oMath xmlns:m="http://schemas.openxmlformats.org/officeDocument/2006/math">
                    <m:r>
                      <m:rPr>
                        <m:sty m:val="p"/>
                      </m:rPr>
                      <a:rPr lang="de-DE" sz="1400" dirty="0">
                        <a:latin typeface="Cambria Math" panose="02040503050406030204" pitchFamily="18" charset="0"/>
                      </a:rPr>
                      <m:t>y</m:t>
                    </m:r>
                    <m:r>
                      <a:rPr lang="de-DE" sz="1400" dirty="0">
                        <a:latin typeface="Cambria Math" panose="02040503050406030204" pitchFamily="18" charset="0"/>
                      </a:rPr>
                      <m:t>=</m:t>
                    </m:r>
                    <m:f>
                      <m:fPr>
                        <m:ctrlPr>
                          <a:rPr lang="de-DE" sz="1400" i="1" dirty="0">
                            <a:latin typeface="Cambria Math" panose="02040503050406030204" pitchFamily="18" charset="0"/>
                          </a:rPr>
                        </m:ctrlPr>
                      </m:fPr>
                      <m:num>
                        <m:r>
                          <a:rPr lang="de-DE" sz="1400" i="1" dirty="0">
                            <a:latin typeface="Cambria Math" panose="02040503050406030204" pitchFamily="18" charset="0"/>
                          </a:rPr>
                          <m:t>𝑎</m:t>
                        </m:r>
                        <m:r>
                          <a:rPr lang="de-DE" sz="1400" i="1" dirty="0">
                            <a:latin typeface="Cambria Math" panose="02040503050406030204" pitchFamily="18" charset="0"/>
                          </a:rPr>
                          <m:t>+</m:t>
                        </m:r>
                        <m:sSup>
                          <m:sSupPr>
                            <m:ctrlPr>
                              <a:rPr lang="de-DE" sz="1400" i="1" dirty="0">
                                <a:latin typeface="Cambria Math" panose="02040503050406030204" pitchFamily="18" charset="0"/>
                              </a:rPr>
                            </m:ctrlPr>
                          </m:sSupPr>
                          <m:e>
                            <m:r>
                              <a:rPr lang="de-DE" sz="1400" i="1" dirty="0">
                                <a:latin typeface="Cambria Math" panose="02040503050406030204" pitchFamily="18" charset="0"/>
                              </a:rPr>
                              <m:t>𝑏</m:t>
                            </m:r>
                          </m:e>
                          <m:sup>
                            <m:r>
                              <a:rPr lang="de-DE" sz="1400" i="1" dirty="0">
                                <a:latin typeface="Cambria Math" panose="02040503050406030204" pitchFamily="18" charset="0"/>
                              </a:rPr>
                              <m:t>2</m:t>
                            </m:r>
                          </m:sup>
                        </m:sSup>
                        <m:r>
                          <a:rPr lang="de-DE" sz="1400" i="1" dirty="0">
                            <a:latin typeface="Cambria Math" panose="02040503050406030204" pitchFamily="18" charset="0"/>
                          </a:rPr>
                          <m:t>𝑘</m:t>
                        </m:r>
                      </m:num>
                      <m:den>
                        <m:r>
                          <a:rPr lang="de-DE" sz="1400" i="1" dirty="0">
                            <a:latin typeface="Cambria Math" panose="02040503050406030204" pitchFamily="18" charset="0"/>
                          </a:rPr>
                          <m:t>𝑎</m:t>
                        </m:r>
                        <m:r>
                          <a:rPr lang="de-DE" sz="1400" i="1" dirty="0">
                            <a:latin typeface="Cambria Math" panose="02040503050406030204" pitchFamily="18" charset="0"/>
                          </a:rPr>
                          <m:t>+</m:t>
                        </m:r>
                        <m:sSup>
                          <m:sSupPr>
                            <m:ctrlPr>
                              <a:rPr lang="de-DE" sz="1400" i="1" dirty="0">
                                <a:latin typeface="Cambria Math" panose="02040503050406030204" pitchFamily="18" charset="0"/>
                              </a:rPr>
                            </m:ctrlPr>
                          </m:sSupPr>
                          <m:e>
                            <m:r>
                              <a:rPr lang="de-DE" sz="1400" i="1" dirty="0">
                                <a:latin typeface="Cambria Math" panose="02040503050406030204" pitchFamily="18" charset="0"/>
                              </a:rPr>
                              <m:t>𝑏</m:t>
                            </m:r>
                          </m:e>
                          <m:sup>
                            <m:r>
                              <a:rPr lang="de-DE" sz="1400" i="1" dirty="0">
                                <a:latin typeface="Cambria Math" panose="02040503050406030204" pitchFamily="18" charset="0"/>
                              </a:rPr>
                              <m:t>2</m:t>
                            </m:r>
                          </m:sup>
                        </m:sSup>
                      </m:den>
                    </m:f>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m:t>
                        </m:r>
                      </m:sup>
                    </m:sSup>
                    <m:r>
                      <a:rPr lang="de-DE" sz="1400" dirty="0">
                        <a:latin typeface="Cambria Math" panose="02040503050406030204" pitchFamily="18" charset="0"/>
                      </a:rPr>
                      <m:t>=</m:t>
                    </m:r>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𝑇</m:t>
                        </m:r>
                      </m:sup>
                    </m:sSup>
                  </m:oMath>
                </a14:m>
                <a:r>
                  <a:rPr lang="de-DE" sz="1400" dirty="0"/>
                  <a:t> </a:t>
                </a:r>
              </a:p>
              <a:p>
                <a:endParaRPr lang="de-DE" sz="1400" dirty="0"/>
              </a:p>
            </p:txBody>
          </p:sp>
        </mc:Choice>
        <mc:Fallback xmlns="">
          <p:sp>
            <p:nvSpPr>
              <p:cNvPr id="39" name="Rechteck 38"/>
              <p:cNvSpPr>
                <a:spLocks noRot="1" noChangeAspect="1" noMove="1" noResize="1" noEditPoints="1" noAdjustHandles="1" noChangeArrowheads="1" noChangeShapeType="1" noTextEdit="1"/>
              </p:cNvSpPr>
              <p:nvPr/>
            </p:nvSpPr>
            <p:spPr>
              <a:xfrm>
                <a:off x="9012429" y="3159723"/>
                <a:ext cx="2373083" cy="1695208"/>
              </a:xfrm>
              <a:prstGeom prst="rect">
                <a:avLst/>
              </a:prstGeom>
              <a:blipFill>
                <a:blip r:embed="rId20"/>
                <a:stretch>
                  <a:fillRect/>
                </a:stretch>
              </a:blipFill>
              <a:ln>
                <a:solidFill>
                  <a:srgbClr val="FFC000"/>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2" name="Rechteck 41"/>
              <p:cNvSpPr/>
              <p:nvPr/>
            </p:nvSpPr>
            <p:spPr>
              <a:xfrm>
                <a:off x="9012428" y="5083517"/>
                <a:ext cx="2373083" cy="1384931"/>
              </a:xfrm>
              <a:prstGeom prst="rect">
                <a:avLst/>
              </a:prstGeom>
              <a:ln>
                <a:solidFill>
                  <a:srgbClr val="00B050"/>
                </a:solidFill>
              </a:ln>
            </p:spPr>
            <p:txBody>
              <a:bodyPr wrap="square">
                <a:spAutoFit/>
              </a:bodyPr>
              <a:lstStyle/>
              <a:p>
                <a14:m>
                  <m:oMath xmlns:m="http://schemas.openxmlformats.org/officeDocument/2006/math">
                    <m:r>
                      <a:rPr lang="de-DE" sz="1400" b="0" i="1" dirty="0" smtClean="0">
                        <a:latin typeface="Cambria Math" panose="02040503050406030204" pitchFamily="18" charset="0"/>
                      </a:rPr>
                      <m:t>𝐿</m:t>
                    </m:r>
                    <m:r>
                      <a:rPr lang="de-DE" sz="1400" i="1" dirty="0">
                        <a:latin typeface="Cambria Math" panose="02040503050406030204" pitchFamily="18" charset="0"/>
                      </a:rPr>
                      <m:t>=</m:t>
                    </m:r>
                    <m:sSup>
                      <m:sSupPr>
                        <m:ctrlPr>
                          <a:rPr lang="de-DE" sz="1400" i="1" dirty="0">
                            <a:latin typeface="Cambria Math" panose="02040503050406030204" pitchFamily="18" charset="0"/>
                          </a:rPr>
                        </m:ctrlPr>
                      </m:sSupPr>
                      <m:e>
                        <m:f>
                          <m:fPr>
                            <m:ctrlPr>
                              <a:rPr lang="de-DE" sz="1400" i="1" dirty="0">
                                <a:latin typeface="Cambria Math" panose="02040503050406030204" pitchFamily="18" charset="0"/>
                              </a:rPr>
                            </m:ctrlPr>
                          </m:fPr>
                          <m:num>
                            <m:r>
                              <a:rPr lang="de-DE" sz="1400" i="1" dirty="0">
                                <a:latin typeface="Cambria Math" panose="02040503050406030204" pitchFamily="18" charset="0"/>
                              </a:rPr>
                              <m:t>𝑎</m:t>
                            </m:r>
                            <m:r>
                              <a:rPr lang="de-DE" sz="1400" i="1" dirty="0">
                                <a:latin typeface="Cambria Math" panose="02040503050406030204" pitchFamily="18" charset="0"/>
                              </a:rPr>
                              <m:t>+</m:t>
                            </m:r>
                            <m:sSup>
                              <m:sSupPr>
                                <m:ctrlPr>
                                  <a:rPr lang="de-DE" sz="1400" i="1" dirty="0">
                                    <a:latin typeface="Cambria Math" panose="02040503050406030204" pitchFamily="18" charset="0"/>
                                  </a:rPr>
                                </m:ctrlPr>
                              </m:sSupPr>
                              <m:e>
                                <m:r>
                                  <a:rPr lang="de-DE" sz="1400" i="1" dirty="0">
                                    <a:latin typeface="Cambria Math" panose="02040503050406030204" pitchFamily="18" charset="0"/>
                                  </a:rPr>
                                  <m:t>𝑏</m:t>
                                </m:r>
                              </m:e>
                              <m:sup>
                                <m:r>
                                  <a:rPr lang="de-DE" sz="1400" i="1" dirty="0">
                                    <a:latin typeface="Cambria Math" panose="02040503050406030204" pitchFamily="18" charset="0"/>
                                  </a:rPr>
                                  <m:t>2</m:t>
                                </m:r>
                              </m:sup>
                            </m:sSup>
                          </m:num>
                          <m:den>
                            <m:r>
                              <a:rPr lang="de-DE" sz="1400" i="1" dirty="0">
                                <a:latin typeface="Cambria Math" panose="02040503050406030204" pitchFamily="18" charset="0"/>
                              </a:rPr>
                              <m:t>𝑎</m:t>
                            </m:r>
                          </m:den>
                        </m:f>
                        <m:d>
                          <m:dPr>
                            <m:begChr m:val="["/>
                            <m:endChr m:val="]"/>
                            <m:ctrlPr>
                              <a:rPr lang="de-DE" sz="1400" i="1" dirty="0">
                                <a:latin typeface="Cambria Math" panose="02040503050406030204" pitchFamily="18" charset="0"/>
                              </a:rPr>
                            </m:ctrlPr>
                          </m:dPr>
                          <m:e>
                            <m:d>
                              <m:dPr>
                                <m:ctrlPr>
                                  <a:rPr lang="de-DE" sz="1400" i="1" dirty="0">
                                    <a:latin typeface="Cambria Math" panose="02040503050406030204" pitchFamily="18" charset="0"/>
                                  </a:rPr>
                                </m:ctrlPr>
                              </m:dPr>
                              <m:e>
                                <m:r>
                                  <a:rPr lang="de-DE" sz="1400" i="1" dirty="0">
                                    <a:latin typeface="Cambria Math" panose="02040503050406030204" pitchFamily="18" charset="0"/>
                                  </a:rPr>
                                  <m:t>𝑘</m:t>
                                </m:r>
                                <m:r>
                                  <a:rPr lang="de-DE" sz="1400" i="1" dirty="0">
                                    <a:latin typeface="Cambria Math" panose="02040503050406030204" pitchFamily="18" charset="0"/>
                                  </a:rPr>
                                  <m:t>−1</m:t>
                                </m:r>
                              </m:e>
                            </m:d>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m:t>
                                </m:r>
                              </m:sup>
                            </m:sSup>
                          </m:e>
                        </m:d>
                      </m:e>
                      <m:sup>
                        <m:r>
                          <a:rPr lang="de-DE" sz="1400" i="1" dirty="0">
                            <a:latin typeface="Cambria Math" panose="02040503050406030204" pitchFamily="18" charset="0"/>
                          </a:rPr>
                          <m:t>2</m:t>
                        </m:r>
                      </m:sup>
                    </m:sSup>
                    <m:r>
                      <a:rPr lang="de-DE" sz="1400" b="0" i="1" dirty="0" smtClean="0">
                        <a:latin typeface="Cambria Math" panose="02040503050406030204" pitchFamily="18" charset="0"/>
                      </a:rPr>
                      <m:t>=</m:t>
                    </m:r>
                    <m:sSup>
                      <m:sSupPr>
                        <m:ctrlPr>
                          <a:rPr lang="el-GR" sz="1400" i="1" dirty="0">
                            <a:latin typeface="Cambria Math" panose="02040503050406030204" pitchFamily="18" charset="0"/>
                          </a:rPr>
                        </m:ctrlPr>
                      </m:sSupPr>
                      <m:e>
                        <m:r>
                          <a:rPr lang="de-DE" sz="1400" i="1" dirty="0">
                            <a:latin typeface="Cambria Math" panose="02040503050406030204" pitchFamily="18" charset="0"/>
                          </a:rPr>
                          <m:t>𝐿</m:t>
                        </m:r>
                      </m:e>
                      <m:sup>
                        <m:r>
                          <a:rPr lang="de-DE" sz="1400" b="0" i="1" dirty="0" smtClean="0">
                            <a:latin typeface="Cambria Math" panose="02040503050406030204" pitchFamily="18" charset="0"/>
                          </a:rPr>
                          <m:t>𝐷</m:t>
                        </m:r>
                      </m:sup>
                    </m:sSup>
                  </m:oMath>
                </a14:m>
                <a:r>
                  <a:rPr lang="de-DE" sz="1400" dirty="0"/>
                  <a:t> </a:t>
                </a:r>
              </a:p>
              <a:p>
                <a:endParaRPr lang="de-DE" sz="1400" dirty="0"/>
              </a:p>
              <a:p>
                <a14:m>
                  <m:oMath xmlns:m="http://schemas.openxmlformats.org/officeDocument/2006/math">
                    <m:r>
                      <a:rPr lang="el-GR" sz="1400" i="1" dirty="0">
                        <a:latin typeface="Cambria Math" panose="02040503050406030204" pitchFamily="18" charset="0"/>
                      </a:rPr>
                      <m:t>𝜋</m:t>
                    </m:r>
                    <m:r>
                      <a:rPr lang="de-DE" sz="1400" dirty="0">
                        <a:latin typeface="Cambria Math" panose="02040503050406030204" pitchFamily="18" charset="0"/>
                      </a:rPr>
                      <m:t>=</m:t>
                    </m:r>
                    <m:f>
                      <m:fPr>
                        <m:ctrlPr>
                          <a:rPr lang="de-DE" sz="1400" i="1" dirty="0">
                            <a:latin typeface="Cambria Math" panose="02040503050406030204" pitchFamily="18" charset="0"/>
                          </a:rPr>
                        </m:ctrlPr>
                      </m:fPr>
                      <m:num>
                        <m:r>
                          <a:rPr lang="de-DE" sz="1400" i="1" dirty="0">
                            <a:latin typeface="Cambria Math" panose="02040503050406030204" pitchFamily="18" charset="0"/>
                          </a:rPr>
                          <m:t>𝑏</m:t>
                        </m:r>
                      </m:num>
                      <m:den>
                        <m:r>
                          <a:rPr lang="de-DE" sz="1400" i="1" dirty="0">
                            <a:latin typeface="Cambria Math" panose="02040503050406030204" pitchFamily="18" charset="0"/>
                          </a:rPr>
                          <m:t>𝑎</m:t>
                        </m:r>
                      </m:den>
                    </m:f>
                    <m:d>
                      <m:dPr>
                        <m:ctrlPr>
                          <a:rPr lang="de-DE" sz="1400" i="1" dirty="0">
                            <a:latin typeface="Cambria Math" panose="02040503050406030204" pitchFamily="18" charset="0"/>
                          </a:rPr>
                        </m:ctrlPr>
                      </m:dPr>
                      <m:e>
                        <m:r>
                          <a:rPr lang="de-DE" sz="1400" i="1" dirty="0">
                            <a:latin typeface="Cambria Math" panose="02040503050406030204" pitchFamily="18" charset="0"/>
                          </a:rPr>
                          <m:t>𝑘</m:t>
                        </m:r>
                        <m:r>
                          <a:rPr lang="de-DE" sz="1400" i="1" dirty="0">
                            <a:latin typeface="Cambria Math" panose="02040503050406030204" pitchFamily="18" charset="0"/>
                          </a:rPr>
                          <m:t>−1</m:t>
                        </m:r>
                      </m:e>
                    </m:d>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m:t>
                        </m:r>
                      </m:sup>
                    </m:sSup>
                    <m:r>
                      <a:rPr lang="de-DE" sz="1400" dirty="0">
                        <a:latin typeface="Cambria Math" panose="02040503050406030204" pitchFamily="18" charset="0"/>
                      </a:rPr>
                      <m:t>=</m:t>
                    </m:r>
                    <m:sSup>
                      <m:sSupPr>
                        <m:ctrlPr>
                          <a:rPr lang="el-GR" sz="1400" i="1" dirty="0">
                            <a:latin typeface="Cambria Math" panose="02040503050406030204" pitchFamily="18" charset="0"/>
                          </a:rPr>
                        </m:ctrlPr>
                      </m:sSupPr>
                      <m:e>
                        <m:r>
                          <a:rPr lang="el-GR" sz="1400" i="1" dirty="0">
                            <a:latin typeface="Cambria Math" panose="02040503050406030204" pitchFamily="18" charset="0"/>
                          </a:rPr>
                          <m:t>𝜋</m:t>
                        </m:r>
                      </m:e>
                      <m:sup>
                        <m:r>
                          <a:rPr lang="de-DE" sz="1400" i="1" dirty="0">
                            <a:latin typeface="Cambria Math" panose="02040503050406030204" pitchFamily="18" charset="0"/>
                          </a:rPr>
                          <m:t>𝐷</m:t>
                        </m:r>
                      </m:sup>
                    </m:sSup>
                  </m:oMath>
                </a14:m>
                <a:r>
                  <a:rPr lang="de-DE" sz="1400" dirty="0"/>
                  <a:t> </a:t>
                </a:r>
              </a:p>
              <a:p>
                <a:endParaRPr lang="de-DE" sz="1400" dirty="0"/>
              </a:p>
              <a:p>
                <a14:m>
                  <m:oMath xmlns:m="http://schemas.openxmlformats.org/officeDocument/2006/math">
                    <m:r>
                      <m:rPr>
                        <m:sty m:val="p"/>
                      </m:rPr>
                      <a:rPr lang="de-DE" sz="1400" dirty="0">
                        <a:latin typeface="Cambria Math" panose="02040503050406030204" pitchFamily="18" charset="0"/>
                      </a:rPr>
                      <m:t>y</m:t>
                    </m:r>
                    <m:r>
                      <a:rPr lang="de-DE" sz="1400" dirty="0">
                        <a:latin typeface="Cambria Math" panose="02040503050406030204" pitchFamily="18" charset="0"/>
                      </a:rPr>
                      <m:t>=</m:t>
                    </m:r>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m:t>
                        </m:r>
                      </m:sup>
                    </m:sSup>
                    <m:r>
                      <a:rPr lang="de-DE" sz="1400" dirty="0">
                        <a:latin typeface="Cambria Math" panose="02040503050406030204" pitchFamily="18" charset="0"/>
                      </a:rPr>
                      <m:t>=</m:t>
                    </m:r>
                    <m:sSup>
                      <m:sSupPr>
                        <m:ctrlPr>
                          <a:rPr lang="el-GR" sz="1400" i="1" dirty="0">
                            <a:latin typeface="Cambria Math" panose="02040503050406030204" pitchFamily="18" charset="0"/>
                          </a:rPr>
                        </m:ctrlPr>
                      </m:sSupPr>
                      <m:e>
                        <m:r>
                          <a:rPr lang="de-DE" sz="1400" i="1" dirty="0">
                            <a:latin typeface="Cambria Math" panose="02040503050406030204" pitchFamily="18" charset="0"/>
                          </a:rPr>
                          <m:t>𝑦</m:t>
                        </m:r>
                      </m:e>
                      <m:sup>
                        <m:r>
                          <a:rPr lang="de-DE" sz="1400" i="1" dirty="0">
                            <a:latin typeface="Cambria Math" panose="02040503050406030204" pitchFamily="18" charset="0"/>
                          </a:rPr>
                          <m:t>𝐷</m:t>
                        </m:r>
                      </m:sup>
                    </m:sSup>
                  </m:oMath>
                </a14:m>
                <a:r>
                  <a:rPr lang="de-DE" sz="1400" dirty="0"/>
                  <a:t> </a:t>
                </a:r>
              </a:p>
            </p:txBody>
          </p:sp>
        </mc:Choice>
        <mc:Fallback xmlns="">
          <p:sp>
            <p:nvSpPr>
              <p:cNvPr id="42" name="Rechteck 41"/>
              <p:cNvSpPr>
                <a:spLocks noRot="1" noChangeAspect="1" noMove="1" noResize="1" noEditPoints="1" noAdjustHandles="1" noChangeArrowheads="1" noChangeShapeType="1" noTextEdit="1"/>
              </p:cNvSpPr>
              <p:nvPr/>
            </p:nvSpPr>
            <p:spPr>
              <a:xfrm>
                <a:off x="9012428" y="5083517"/>
                <a:ext cx="2373083" cy="1384931"/>
              </a:xfrm>
              <a:prstGeom prst="rect">
                <a:avLst/>
              </a:prstGeom>
              <a:blipFill>
                <a:blip r:embed="rId21"/>
                <a:stretch>
                  <a:fillRect/>
                </a:stretch>
              </a:blipFill>
              <a:ln>
                <a:solidFill>
                  <a:srgbClr val="00B050"/>
                </a:solidFill>
              </a:ln>
            </p:spPr>
            <p:txBody>
              <a:bodyPr/>
              <a:lstStyle/>
              <a:p>
                <a:r>
                  <a:rPr lang="de-DE">
                    <a:noFill/>
                  </a:rPr>
                  <a:t> </a:t>
                </a:r>
              </a:p>
            </p:txBody>
          </p:sp>
        </mc:Fallback>
      </mc:AlternateContent>
      <p:sp>
        <p:nvSpPr>
          <p:cNvPr id="25" name="Content Placeholder 2">
            <a:extLst>
              <a:ext uri="{FF2B5EF4-FFF2-40B4-BE49-F238E27FC236}">
                <a16:creationId xmlns:a16="http://schemas.microsoft.com/office/drawing/2014/main" id="{FC0E1DC0-242B-474E-BB31-37A35D10AFE5}"/>
              </a:ext>
            </a:extLst>
          </p:cNvPr>
          <p:cNvSpPr txBox="1">
            <a:spLocks/>
          </p:cNvSpPr>
          <p:nvPr/>
        </p:nvSpPr>
        <p:spPr>
          <a:xfrm>
            <a:off x="4830064" y="2014368"/>
            <a:ext cx="1001775" cy="307049"/>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1400" dirty="0">
                <a:latin typeface="Times New Roman" panose="02020603050405020304" pitchFamily="18" charset="0"/>
                <a:cs typeface="Times New Roman" panose="02020603050405020304" pitchFamily="18" charset="0"/>
              </a:rPr>
              <a:t>(short-run</a:t>
            </a:r>
            <a:r>
              <a:rPr lang="en-US" sz="1400" dirty="0"/>
              <a:t>)</a:t>
            </a:r>
          </a:p>
        </p:txBody>
      </p:sp>
    </p:spTree>
    <p:extLst>
      <p:ext uri="{BB962C8B-B14F-4D97-AF65-F5344CB8AC3E}">
        <p14:creationId xmlns:p14="http://schemas.microsoft.com/office/powerpoint/2010/main" val="1020977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84480" y="16184"/>
            <a:ext cx="1114552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dirty="0">
                <a:solidFill>
                  <a:sysClr val="windowText" lastClr="000000"/>
                </a:solidFill>
              </a:rPr>
              <a:t>Time Inconsistency Problem – Solutions</a:t>
            </a:r>
          </a:p>
          <a:p>
            <a:endParaRPr lang="en-US" sz="3266" dirty="0">
              <a:solidFill>
                <a:sysClr val="windowText" lastClr="000000"/>
              </a:solidFill>
            </a:endParaRPr>
          </a:p>
        </p:txBody>
      </p:sp>
      <p:sp>
        <p:nvSpPr>
          <p:cNvPr id="10" name="Content Placeholder 2"/>
          <p:cNvSpPr txBox="1">
            <a:spLocks/>
          </p:cNvSpPr>
          <p:nvPr/>
        </p:nvSpPr>
        <p:spPr>
          <a:xfrm>
            <a:off x="89421" y="689241"/>
            <a:ext cx="12039516" cy="381969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000"/>
              <a:t>Reputation via “large” a</a:t>
            </a:r>
            <a:r>
              <a:rPr lang="en-US" sz="2000" dirty="0"/>
              <a:t>	</a:t>
            </a:r>
            <a:r>
              <a:rPr lang="en-US" sz="2000" dirty="0">
                <a:latin typeface="Cambria Math" panose="02040503050406030204" pitchFamily="18" charset="0"/>
                <a:ea typeface="Cambria Math" panose="02040503050406030204" pitchFamily="18" charset="0"/>
              </a:rPr>
              <a:t>→ </a:t>
            </a:r>
            <a:r>
              <a:rPr lang="en-US" sz="2000">
                <a:latin typeface="Cambria Math" panose="02040503050406030204" pitchFamily="18" charset="0"/>
                <a:ea typeface="Cambria Math" panose="02040503050406030204" pitchFamily="18" charset="0"/>
              </a:rPr>
              <a:t>	“Falcons” within the ECB </a:t>
            </a:r>
          </a:p>
          <a:p>
            <a:pPr>
              <a:lnSpc>
                <a:spcPct val="110000"/>
              </a:lnSpc>
            </a:pPr>
            <a:r>
              <a:rPr lang="en-US" sz="2000" dirty="0"/>
              <a:t>					</a:t>
            </a:r>
            <a:r>
              <a:rPr lang="en-US" sz="1200" dirty="0" err="1">
                <a:hlinkClick r:id="rId3"/>
              </a:rPr>
              <a:t>Rogoff</a:t>
            </a:r>
            <a:r>
              <a:rPr lang="en-US" sz="1200" dirty="0">
                <a:hlinkClick r:id="rId3"/>
              </a:rPr>
              <a:t>, Kenneth (1985) The Optimal Degree of Commitment to an Intermediate Monetary get, Quarterly 					Journal of Economic 110 (November), 1169-90</a:t>
            </a:r>
            <a:endParaRPr lang="en-US" sz="2000" dirty="0"/>
          </a:p>
          <a:p>
            <a:pPr>
              <a:lnSpc>
                <a:spcPct val="110000"/>
              </a:lnSpc>
            </a:pPr>
            <a:r>
              <a:rPr lang="en-US" sz="2000"/>
              <a:t>Rule-based</a:t>
            </a:r>
            <a:r>
              <a:rPr lang="en-US" sz="2000" dirty="0"/>
              <a:t>			</a:t>
            </a:r>
            <a:r>
              <a:rPr lang="en-US" sz="2000" dirty="0">
                <a:latin typeface="Cambria Math" panose="02040503050406030204" pitchFamily="18" charset="0"/>
                <a:ea typeface="Cambria Math" panose="02040503050406030204" pitchFamily="18" charset="0"/>
              </a:rPr>
              <a:t>→</a:t>
            </a:r>
            <a:r>
              <a:rPr lang="en-US" sz="2000">
                <a:latin typeface="Cambria Math" panose="02040503050406030204" pitchFamily="18" charset="0"/>
                <a:ea typeface="Cambria Math" panose="02040503050406030204" pitchFamily="18" charset="0"/>
              </a:rPr>
              <a:t>	Taylorregel or </a:t>
            </a:r>
            <a:r>
              <a:rPr lang="en-US" sz="2000" dirty="0">
                <a:latin typeface="Cambria Math" panose="02040503050406030204" pitchFamily="18" charset="0"/>
                <a:ea typeface="Cambria Math" panose="02040503050406030204" pitchFamily="18" charset="0"/>
              </a:rPr>
              <a:t>Inflation Targeting                                                         					</a:t>
            </a:r>
            <a:r>
              <a:rPr lang="en-US" sz="1200" dirty="0">
                <a:latin typeface="Arial" panose="020B0604020202020204" pitchFamily="34" charset="0"/>
                <a:ea typeface="Cambria Math" panose="02040503050406030204" pitchFamily="18" charset="0"/>
                <a:cs typeface="Arial" panose="020B0604020202020204" pitchFamily="34" charset="0"/>
                <a:hlinkClick r:id="rId4"/>
              </a:rPr>
              <a:t>John B. Taylor, Discretion versus policy rules in practice (1993), Stanford University, Stanford, CA 94905“ </a:t>
            </a:r>
            <a:r>
              <a:rPr lang="en-US" sz="1200" dirty="0">
                <a:latin typeface="Arial" panose="020B0604020202020204" pitchFamily="34" charset="0"/>
                <a:ea typeface="Cambria Math" panose="02040503050406030204" pitchFamily="18" charset="0"/>
                <a:cs typeface="Arial" panose="020B0604020202020204" pitchFamily="34" charset="0"/>
              </a:rPr>
              <a:t>					</a:t>
            </a:r>
            <a:r>
              <a:rPr lang="en-US" sz="1200" dirty="0" err="1">
                <a:latin typeface="Arial" panose="020B0604020202020204" pitchFamily="34" charset="0"/>
                <a:ea typeface="Cambria Math" panose="02040503050406030204" pitchFamily="18" charset="0"/>
                <a:cs typeface="Arial" panose="020B0604020202020204" pitchFamily="34" charset="0"/>
                <a:hlinkClick r:id="rId5"/>
              </a:rPr>
              <a:t>Svensson</a:t>
            </a:r>
            <a:r>
              <a:rPr lang="en-US" sz="1200" dirty="0">
                <a:latin typeface="Arial" panose="020B0604020202020204" pitchFamily="34" charset="0"/>
                <a:ea typeface="Cambria Math" panose="02040503050406030204" pitchFamily="18" charset="0"/>
                <a:cs typeface="Arial" panose="020B0604020202020204" pitchFamily="34" charset="0"/>
                <a:hlinkClick r:id="rId5"/>
              </a:rPr>
              <a:t>, L.E.O. (2011) Inflation Targeting,” in Friedman, Benjamin M., and Michael Woodford, eds., 					Handbook of Monetary Economics, Volume 3b, chapter 22, Elsevier </a:t>
            </a:r>
            <a:endParaRPr lang="en-US" sz="2000" dirty="0"/>
          </a:p>
          <a:p>
            <a:pPr>
              <a:lnSpc>
                <a:spcPct val="110000"/>
              </a:lnSpc>
            </a:pPr>
            <a:r>
              <a:rPr lang="en-US" sz="2000"/>
              <a:t>Incentive Contracts</a:t>
            </a:r>
            <a:r>
              <a:rPr lang="en-US" sz="2000" dirty="0"/>
              <a:t>		</a:t>
            </a:r>
            <a:r>
              <a:rPr lang="en-US" sz="2000" dirty="0">
                <a:latin typeface="Cambria Math" panose="02040503050406030204" pitchFamily="18" charset="0"/>
                <a:ea typeface="Cambria Math" panose="02040503050406030204" pitchFamily="18" charset="0"/>
              </a:rPr>
              <a:t>→	New Zealand Reserve Bank Act of 1989                                                         					</a:t>
            </a:r>
            <a:r>
              <a:rPr lang="en-US" sz="1200" dirty="0">
                <a:latin typeface="Cambria Math" panose="02040503050406030204" pitchFamily="18" charset="0"/>
                <a:ea typeface="Cambria Math" panose="02040503050406030204" pitchFamily="18" charset="0"/>
                <a:hlinkClick r:id="rId6"/>
              </a:rPr>
              <a:t>Walsh, (1995) C.E. Is New Zealand's Reserve Bank Act of 1989 an Optimal Central Bank  Contract?                    					</a:t>
            </a:r>
            <a:r>
              <a:rPr lang="en-US" sz="1200" b="1" dirty="0">
                <a:latin typeface="Cambria Math" panose="02040503050406030204" pitchFamily="18" charset="0"/>
                <a:ea typeface="Cambria Math" panose="02040503050406030204" pitchFamily="18" charset="0"/>
                <a:hlinkClick r:id="rId6"/>
              </a:rPr>
              <a:t>Journal of Money, Credit and Banking </a:t>
            </a:r>
            <a:r>
              <a:rPr lang="en-US" sz="1200" dirty="0">
                <a:latin typeface="Cambria Math" panose="02040503050406030204" pitchFamily="18" charset="0"/>
                <a:ea typeface="Cambria Math" panose="02040503050406030204" pitchFamily="18" charset="0"/>
                <a:hlinkClick r:id="rId6"/>
              </a:rPr>
              <a:t>, Nov., 1995, Vol. 27, No. 4, Part 1 (Nov.,1995), pp. 1179-1191</a:t>
            </a:r>
            <a:endParaRPr lang="en-US" sz="1200" dirty="0">
              <a:latin typeface="Cambria Math" panose="02040503050406030204" pitchFamily="18" charset="0"/>
              <a:ea typeface="Cambria Math" panose="02040503050406030204" pitchFamily="18" charset="0"/>
            </a:endParaRPr>
          </a:p>
          <a:p>
            <a:pPr>
              <a:lnSpc>
                <a:spcPct val="110000"/>
              </a:lnSpc>
            </a:pPr>
            <a:endParaRPr lang="en-US" sz="1200" dirty="0">
              <a:latin typeface="Cambria Math" panose="02040503050406030204" pitchFamily="18" charset="0"/>
              <a:ea typeface="Cambria Math" panose="02040503050406030204" pitchFamily="18" charset="0"/>
            </a:endParaRPr>
          </a:p>
          <a:p>
            <a:pPr>
              <a:lnSpc>
                <a:spcPct val="110000"/>
              </a:lnSpc>
            </a:pPr>
            <a:endParaRPr lang="en-US" sz="2000" dirty="0"/>
          </a:p>
          <a:p>
            <a:pPr>
              <a:lnSpc>
                <a:spcPct val="110000"/>
              </a:lnSpc>
            </a:pPr>
            <a:endParaRPr lang="en-US" sz="2000" dirty="0"/>
          </a:p>
        </p:txBody>
      </p:sp>
      <mc:AlternateContent xmlns:mc="http://schemas.openxmlformats.org/markup-compatibility/2006" xmlns:a14="http://schemas.microsoft.com/office/drawing/2010/main">
        <mc:Choice Requires="a14">
          <p:sp>
            <p:nvSpPr>
              <p:cNvPr id="2" name="Rechteck 1"/>
              <p:cNvSpPr/>
              <p:nvPr/>
            </p:nvSpPr>
            <p:spPr>
              <a:xfrm>
                <a:off x="89421" y="4577255"/>
                <a:ext cx="11881945" cy="1680075"/>
              </a:xfrm>
              <a:prstGeom prst="rect">
                <a:avLst/>
              </a:prstGeom>
            </p:spPr>
            <p:txBody>
              <a:bodyPr wrap="square">
                <a:spAutoFit/>
              </a:bodyPr>
              <a:lstStyle/>
              <a:p>
                <a:pPr marL="342900" indent="-342900">
                  <a:lnSpc>
                    <a:spcPct val="110000"/>
                  </a:lnSpc>
                  <a:buFont typeface="Arial" panose="020B0604020202020204" pitchFamily="34" charset="0"/>
                  <a:buChar char="•"/>
                </a:pPr>
                <a:r>
                  <a:rPr lang="en-US" sz="2100" dirty="0">
                    <a:ea typeface="Cambria Math" panose="02040503050406030204" pitchFamily="18" charset="0"/>
                    <a:cs typeface="Arial" panose="020B0604020202020204" pitchFamily="34" charset="0"/>
                  </a:rPr>
                  <a:t>I</a:t>
                </a:r>
                <a:r>
                  <a:rPr lang="en-US" sz="2100" b="1" dirty="0">
                    <a:ea typeface="Cambria Math" panose="02040503050406030204" pitchFamily="18" charset="0"/>
                    <a:cs typeface="Arial" panose="020B0604020202020204" pitchFamily="34" charset="0"/>
                  </a:rPr>
                  <a:t>ntertemporal view </a:t>
                </a:r>
                <a:r>
                  <a:rPr lang="en-US" sz="2100" dirty="0">
                    <a:ea typeface="Cambria Math" panose="02040503050406030204" pitchFamily="18" charset="0"/>
                    <a:cs typeface="Arial" panose="020B0604020202020204" pitchFamily="34" charset="0"/>
                  </a:rPr>
                  <a:t>(</a:t>
                </a:r>
                <a14:m>
                  <m:oMath xmlns:m="http://schemas.openxmlformats.org/officeDocument/2006/math">
                    <m:r>
                      <a:rPr lang="de-DE" sz="2100" i="1">
                        <a:latin typeface="Cambria Math" panose="02040503050406030204" pitchFamily="18" charset="0"/>
                        <a:ea typeface="Cambria Math" panose="02040503050406030204" pitchFamily="18" charset="0"/>
                      </a:rPr>
                      <m:t>𝜌</m:t>
                    </m:r>
                  </m:oMath>
                </a14:m>
                <a:r>
                  <a:rPr lang="en-US" sz="2100" dirty="0">
                    <a:ea typeface="Cambria Math" panose="02040503050406030204" pitchFamily="18" charset="0"/>
                    <a:cs typeface="Arial" panose="020B0604020202020204" pitchFamily="34" charset="0"/>
                  </a:rPr>
                  <a:t>=</a:t>
                </a:r>
                <a:r>
                  <a:rPr lang="en-US" sz="2100" dirty="0" err="1">
                    <a:ea typeface="Cambria Math" panose="02040503050406030204" pitchFamily="18" charset="0"/>
                    <a:cs typeface="Arial" panose="020B0604020202020204" pitchFamily="34" charset="0"/>
                  </a:rPr>
                  <a:t>Discountfaktor</a:t>
                </a:r>
                <a:r>
                  <a:rPr lang="en-US" sz="2100" dirty="0">
                    <a:ea typeface="Cambria Math" panose="02040503050406030204" pitchFamily="18" charset="0"/>
                    <a:cs typeface="Arial" panose="020B0604020202020204" pitchFamily="34" charset="0"/>
                  </a:rPr>
                  <a:t>) L → </a:t>
                </a:r>
                <a14:m>
                  <m:oMath xmlns:m="http://schemas.openxmlformats.org/officeDocument/2006/math">
                    <m:nary>
                      <m:naryPr>
                        <m:chr m:val="∑"/>
                        <m:ctrlPr>
                          <a:rPr lang="en-US" sz="2100" i="1">
                            <a:latin typeface="Cambria Math" panose="02040503050406030204" pitchFamily="18" charset="0"/>
                            <a:ea typeface="Cambria Math" panose="02040503050406030204" pitchFamily="18" charset="0"/>
                          </a:rPr>
                        </m:ctrlPr>
                      </m:naryPr>
                      <m:sub>
                        <m:r>
                          <m:rPr>
                            <m:brk m:alnAt="23"/>
                          </m:rPr>
                          <a:rPr lang="de-DE" sz="2100" i="1">
                            <a:latin typeface="Cambria Math" panose="02040503050406030204" pitchFamily="18" charset="0"/>
                            <a:ea typeface="Cambria Math" panose="02040503050406030204" pitchFamily="18" charset="0"/>
                          </a:rPr>
                          <m:t>𝑡</m:t>
                        </m:r>
                        <m:r>
                          <a:rPr lang="de-DE" sz="2100" i="1">
                            <a:latin typeface="Cambria Math" panose="02040503050406030204" pitchFamily="18" charset="0"/>
                            <a:ea typeface="Cambria Math" panose="02040503050406030204" pitchFamily="18" charset="0"/>
                          </a:rPr>
                          <m:t>=0</m:t>
                        </m:r>
                      </m:sub>
                      <m:sup>
                        <m:r>
                          <a:rPr lang="en-US" sz="2100" i="1">
                            <a:latin typeface="Cambria Math" panose="02040503050406030204" pitchFamily="18" charset="0"/>
                            <a:ea typeface="Cambria Math" panose="02040503050406030204" pitchFamily="18" charset="0"/>
                          </a:rPr>
                          <m:t>∞</m:t>
                        </m:r>
                      </m:sup>
                      <m:e>
                        <m:f>
                          <m:fPr>
                            <m:ctrlPr>
                              <a:rPr lang="en-US" sz="2100" i="1">
                                <a:latin typeface="Cambria Math" panose="02040503050406030204" pitchFamily="18" charset="0"/>
                                <a:ea typeface="Cambria Math" panose="02040503050406030204" pitchFamily="18" charset="0"/>
                              </a:rPr>
                            </m:ctrlPr>
                          </m:fPr>
                          <m:num>
                            <m:r>
                              <a:rPr lang="de-DE" sz="2100" i="1">
                                <a:latin typeface="Cambria Math" panose="02040503050406030204" pitchFamily="18" charset="0"/>
                                <a:ea typeface="Cambria Math" panose="02040503050406030204" pitchFamily="18" charset="0"/>
                              </a:rPr>
                              <m:t>1</m:t>
                            </m:r>
                          </m:num>
                          <m:den>
                            <m:sSup>
                              <m:sSupPr>
                                <m:ctrlPr>
                                  <a:rPr lang="de-DE" sz="2100" i="1">
                                    <a:latin typeface="Cambria Math" panose="02040503050406030204" pitchFamily="18" charset="0"/>
                                    <a:ea typeface="Cambria Math" panose="02040503050406030204" pitchFamily="18" charset="0"/>
                                  </a:rPr>
                                </m:ctrlPr>
                              </m:sSupPr>
                              <m:e>
                                <m:d>
                                  <m:dPr>
                                    <m:ctrlPr>
                                      <a:rPr lang="de-DE" sz="2100" i="1">
                                        <a:latin typeface="Cambria Math" panose="02040503050406030204" pitchFamily="18" charset="0"/>
                                        <a:ea typeface="Cambria Math" panose="02040503050406030204" pitchFamily="18" charset="0"/>
                                      </a:rPr>
                                    </m:ctrlPr>
                                  </m:dPr>
                                  <m:e>
                                    <m:r>
                                      <a:rPr lang="de-DE" sz="2100" i="1">
                                        <a:latin typeface="Cambria Math" panose="02040503050406030204" pitchFamily="18" charset="0"/>
                                        <a:ea typeface="Cambria Math" panose="02040503050406030204" pitchFamily="18" charset="0"/>
                                      </a:rPr>
                                      <m:t>1+</m:t>
                                    </m:r>
                                    <m:r>
                                      <a:rPr lang="de-DE" sz="2100" i="1">
                                        <a:latin typeface="Cambria Math" panose="02040503050406030204" pitchFamily="18" charset="0"/>
                                        <a:ea typeface="Cambria Math" panose="02040503050406030204" pitchFamily="18" charset="0"/>
                                      </a:rPr>
                                      <m:t>𝜌</m:t>
                                    </m:r>
                                  </m:e>
                                </m:d>
                              </m:e>
                              <m:sup>
                                <m:r>
                                  <a:rPr lang="de-DE" sz="2100" i="1">
                                    <a:latin typeface="Cambria Math" panose="02040503050406030204" pitchFamily="18" charset="0"/>
                                    <a:ea typeface="Cambria Math" panose="02040503050406030204" pitchFamily="18" charset="0"/>
                                  </a:rPr>
                                  <m:t>𝑡</m:t>
                                </m:r>
                              </m:sup>
                            </m:sSup>
                          </m:den>
                        </m:f>
                        <m:r>
                          <m:rPr>
                            <m:nor/>
                          </m:rPr>
                          <a:rPr lang="de-DE" sz="2100">
                            <a:ea typeface="Cambria Math" panose="02040503050406030204" pitchFamily="18" charset="0"/>
                            <a:cs typeface="Arial" panose="020B0604020202020204" pitchFamily="34" charset="0"/>
                          </a:rPr>
                          <m:t>(</m:t>
                        </m:r>
                        <m:r>
                          <m:rPr>
                            <m:nor/>
                          </m:rPr>
                          <a:rPr lang="pt-BR" sz="2100" dirty="0">
                            <a:cs typeface="Arial" panose="020B0604020202020204" pitchFamily="34" charset="0"/>
                          </a:rPr>
                          <m:t>a</m:t>
                        </m:r>
                        <m:r>
                          <m:rPr>
                            <m:nor/>
                          </m:rPr>
                          <a:rPr lang="pt-BR" sz="2100" dirty="0">
                            <a:cs typeface="Arial" panose="020B0604020202020204" pitchFamily="34" charset="0"/>
                          </a:rPr>
                          <m:t>(</m:t>
                        </m:r>
                        <m:r>
                          <m:rPr>
                            <m:nor/>
                          </m:rPr>
                          <a:rPr lang="pt-BR" sz="2100" dirty="0">
                            <a:cs typeface="Arial" panose="020B0604020202020204" pitchFamily="34" charset="0"/>
                          </a:rPr>
                          <m:t>π</m:t>
                        </m:r>
                        <m:r>
                          <m:rPr>
                            <m:nor/>
                          </m:rPr>
                          <a:rPr lang="de-DE" sz="2100" baseline="-25000" dirty="0">
                            <a:cs typeface="Arial" panose="020B0604020202020204" pitchFamily="34" charset="0"/>
                          </a:rPr>
                          <m:t>t</m:t>
                        </m:r>
                        <m:r>
                          <m:rPr>
                            <m:nor/>
                          </m:rPr>
                          <a:rPr lang="pt-BR" sz="2100" dirty="0">
                            <a:cs typeface="Arial" panose="020B0604020202020204" pitchFamily="34" charset="0"/>
                          </a:rPr>
                          <m:t> –</m:t>
                        </m:r>
                        <m:r>
                          <m:rPr>
                            <m:nor/>
                          </m:rPr>
                          <a:rPr lang="pt-BR" sz="2100" dirty="0">
                            <a:cs typeface="Arial" panose="020B0604020202020204" pitchFamily="34" charset="0"/>
                          </a:rPr>
                          <m:t>π</m:t>
                        </m:r>
                        <m:r>
                          <m:rPr>
                            <m:nor/>
                          </m:rPr>
                          <a:rPr lang="pt-BR" sz="2100" dirty="0">
                            <a:cs typeface="Arial" panose="020B0604020202020204" pitchFamily="34" charset="0"/>
                          </a:rPr>
                          <m:t>∗)2 + (</m:t>
                        </m:r>
                        <m:r>
                          <m:rPr>
                            <m:nor/>
                          </m:rPr>
                          <a:rPr lang="pt-BR" sz="2100" dirty="0">
                            <a:cs typeface="Arial" panose="020B0604020202020204" pitchFamily="34" charset="0"/>
                          </a:rPr>
                          <m:t>y</m:t>
                        </m:r>
                        <m:r>
                          <m:rPr>
                            <m:nor/>
                          </m:rPr>
                          <a:rPr lang="de-DE" sz="2100" baseline="-25000" dirty="0">
                            <a:cs typeface="Arial" panose="020B0604020202020204" pitchFamily="34" charset="0"/>
                          </a:rPr>
                          <m:t>t</m:t>
                        </m:r>
                        <m:r>
                          <m:rPr>
                            <m:nor/>
                          </m:rPr>
                          <a:rPr lang="pt-BR" sz="2100" dirty="0">
                            <a:cs typeface="Arial" panose="020B0604020202020204" pitchFamily="34" charset="0"/>
                          </a:rPr>
                          <m:t>−</m:t>
                        </m:r>
                        <m:r>
                          <m:rPr>
                            <m:nor/>
                          </m:rPr>
                          <a:rPr lang="pt-BR" sz="2100" dirty="0">
                            <a:cs typeface="Arial" panose="020B0604020202020204" pitchFamily="34" charset="0"/>
                          </a:rPr>
                          <m:t>ky</m:t>
                        </m:r>
                        <m:r>
                          <m:rPr>
                            <m:nor/>
                          </m:rPr>
                          <a:rPr lang="pt-BR" sz="2100" dirty="0">
                            <a:cs typeface="Arial" panose="020B0604020202020204" pitchFamily="34" charset="0"/>
                          </a:rPr>
                          <m:t>∗) 2</m:t>
                        </m:r>
                        <m:r>
                          <m:rPr>
                            <m:nor/>
                          </m:rPr>
                          <a:rPr lang="en-US" sz="2100" dirty="0">
                            <a:cs typeface="Arial" panose="020B0604020202020204" pitchFamily="34" charset="0"/>
                          </a:rPr>
                          <m:t> </m:t>
                        </m:r>
                      </m:e>
                    </m:nary>
                    <m:r>
                      <a:rPr lang="de-DE" sz="2100" i="1">
                        <a:latin typeface="Cambria Math" panose="02040503050406030204" pitchFamily="18" charset="0"/>
                        <a:ea typeface="Cambria Math" panose="02040503050406030204" pitchFamily="18" charset="0"/>
                      </a:rPr>
                      <m:t>)</m:t>
                    </m:r>
                  </m:oMath>
                </a14:m>
                <a:r>
                  <a:rPr lang="en-US" sz="2100" dirty="0">
                    <a:cs typeface="Arial" panose="020B0604020202020204" pitchFamily="34" charset="0"/>
                  </a:rPr>
                  <a:t> if </a:t>
                </a:r>
                <a14:m>
                  <m:oMath xmlns:m="http://schemas.openxmlformats.org/officeDocument/2006/math">
                    <m:r>
                      <a:rPr lang="de-DE" sz="2100" i="1">
                        <a:latin typeface="Cambria Math" panose="02040503050406030204" pitchFamily="18" charset="0"/>
                        <a:ea typeface="Cambria Math" panose="02040503050406030204" pitchFamily="18" charset="0"/>
                      </a:rPr>
                      <m:t>𝜌</m:t>
                    </m:r>
                    <m:r>
                      <a:rPr lang="de-DE" sz="2100" i="1">
                        <a:latin typeface="Cambria Math" panose="02040503050406030204" pitchFamily="18" charset="0"/>
                        <a:ea typeface="Cambria Math" panose="02040503050406030204" pitchFamily="18" charset="0"/>
                      </a:rPr>
                      <m:t> </m:t>
                    </m:r>
                  </m:oMath>
                </a14:m>
                <a:r>
                  <a:rPr lang="en-US" sz="2100" dirty="0">
                    <a:cs typeface="Arial" panose="020B0604020202020204" pitchFamily="34" charset="0"/>
                  </a:rPr>
                  <a:t> is “low” the incentive for reputation is low!</a:t>
                </a:r>
              </a:p>
              <a:p>
                <a:pPr marL="342900" indent="-342900">
                  <a:lnSpc>
                    <a:spcPct val="110000"/>
                  </a:lnSpc>
                  <a:buFont typeface="Arial" panose="020B0604020202020204" pitchFamily="34" charset="0"/>
                  <a:buChar char="•"/>
                </a:pPr>
                <a:r>
                  <a:rPr lang="en-US" sz="2100" dirty="0">
                    <a:cs typeface="Arial" panose="020B0604020202020204" pitchFamily="34" charset="0"/>
                  </a:rPr>
                  <a:t>With </a:t>
                </a:r>
                <a:r>
                  <a:rPr lang="en-US" sz="2100" b="1" dirty="0">
                    <a:cs typeface="Arial" panose="020B0604020202020204" pitchFamily="34" charset="0"/>
                  </a:rPr>
                  <a:t>stochastic shocks </a:t>
                </a:r>
                <a:r>
                  <a:rPr lang="en-US" sz="2100" dirty="0">
                    <a:cs typeface="Arial" panose="020B0604020202020204" pitchFamily="34" charset="0"/>
                  </a:rPr>
                  <a:t> the positive result for reputation is unambiguous! Discretionary adjustment can be optimal!</a:t>
                </a:r>
              </a:p>
            </p:txBody>
          </p:sp>
        </mc:Choice>
        <mc:Fallback xmlns="">
          <p:sp>
            <p:nvSpPr>
              <p:cNvPr id="2" name="Rechteck 1"/>
              <p:cNvSpPr>
                <a:spLocks noRot="1" noChangeAspect="1" noMove="1" noResize="1" noEditPoints="1" noAdjustHandles="1" noChangeArrowheads="1" noChangeShapeType="1" noTextEdit="1"/>
              </p:cNvSpPr>
              <p:nvPr/>
            </p:nvSpPr>
            <p:spPr>
              <a:xfrm>
                <a:off x="89421" y="4577255"/>
                <a:ext cx="11881945" cy="1680075"/>
              </a:xfrm>
              <a:prstGeom prst="rect">
                <a:avLst/>
              </a:prstGeom>
              <a:blipFill>
                <a:blip r:embed="rId7"/>
                <a:stretch>
                  <a:fillRect l="-513" b="-6545"/>
                </a:stretch>
              </a:blipFill>
            </p:spPr>
            <p:txBody>
              <a:bodyPr/>
              <a:lstStyle/>
              <a:p>
                <a:r>
                  <a:rPr lang="de-DE">
                    <a:noFill/>
                  </a:rPr>
                  <a:t> </a:t>
                </a:r>
              </a:p>
            </p:txBody>
          </p:sp>
        </mc:Fallback>
      </mc:AlternateContent>
    </p:spTree>
    <p:extLst>
      <p:ext uri="{BB962C8B-B14F-4D97-AF65-F5344CB8AC3E}">
        <p14:creationId xmlns:p14="http://schemas.microsoft.com/office/powerpoint/2010/main" val="951553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103512" y="16184"/>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dirty="0">
                <a:solidFill>
                  <a:sysClr val="windowText" lastClr="000000"/>
                </a:solidFill>
              </a:rPr>
              <a:t>Time Inconsistency Problem</a:t>
            </a:r>
            <a:endParaRPr lang="en-US" sz="3266" dirty="0">
              <a:solidFill>
                <a:sysClr val="windowText" lastClr="000000"/>
              </a:solidFill>
            </a:endParaRPr>
          </a:p>
        </p:txBody>
      </p:sp>
      <p:sp>
        <p:nvSpPr>
          <p:cNvPr id="10" name="Content Placeholder 2"/>
          <p:cNvSpPr txBox="1">
            <a:spLocks/>
          </p:cNvSpPr>
          <p:nvPr/>
        </p:nvSpPr>
        <p:spPr>
          <a:xfrm>
            <a:off x="105433" y="419952"/>
            <a:ext cx="12086567" cy="6269283"/>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1800" dirty="0"/>
              <a:t>Literature</a:t>
            </a:r>
          </a:p>
          <a:p>
            <a:pPr marL="285750" indent="-285750">
              <a:lnSpc>
                <a:spcPct val="110000"/>
              </a:lnSpc>
              <a:buFont typeface="Arial" panose="020B0604020202020204" pitchFamily="34" charset="0"/>
              <a:buChar char="•"/>
            </a:pPr>
            <a:r>
              <a:rPr lang="en-US" sz="1800" dirty="0"/>
              <a:t>Within my PhD-Thesis, I also addressed, the problem of transparency and setting optimal interest rates, within the </a:t>
            </a:r>
            <a:r>
              <a:rPr lang="en-US" sz="1800" dirty="0" err="1"/>
              <a:t>supernational</a:t>
            </a:r>
            <a:r>
              <a:rPr lang="en-US" sz="1800" dirty="0"/>
              <a:t> institution of the ECB:</a:t>
            </a:r>
          </a:p>
          <a:p>
            <a:pPr>
              <a:lnSpc>
                <a:spcPct val="110000"/>
              </a:lnSpc>
            </a:pPr>
            <a:r>
              <a:rPr lang="en-US" sz="1800" dirty="0">
                <a:hlinkClick r:id="rId3"/>
              </a:rPr>
              <a:t>Köster, B. J. (2011) Decision Rules, Transparency and Central Banks (Dissertation) Heidelberg</a:t>
            </a:r>
            <a:endParaRPr lang="en-US" sz="1800" dirty="0"/>
          </a:p>
          <a:p>
            <a:pPr>
              <a:lnSpc>
                <a:spcPct val="110000"/>
              </a:lnSpc>
            </a:pPr>
            <a:r>
              <a:rPr lang="en-US" sz="1800" dirty="0"/>
              <a:t>(especially Barro-Gordon-Model with transparency)</a:t>
            </a:r>
          </a:p>
          <a:p>
            <a:pPr marL="285750" indent="-285750">
              <a:lnSpc>
                <a:spcPct val="110000"/>
              </a:lnSpc>
              <a:buFont typeface="Arial" panose="020B0604020202020204" pitchFamily="34" charset="0"/>
              <a:buChar char="•"/>
            </a:pPr>
            <a:r>
              <a:rPr lang="en-US" sz="1800" dirty="0"/>
              <a:t>Alan Blinder had a nice example within education and incentives</a:t>
            </a:r>
          </a:p>
          <a:p>
            <a:pPr>
              <a:lnSpc>
                <a:spcPct val="110000"/>
              </a:lnSpc>
            </a:pPr>
            <a:r>
              <a:rPr lang="de-DE" sz="1800" dirty="0"/>
              <a:t>U = U(Time </a:t>
            </a:r>
            <a:r>
              <a:rPr lang="de-DE" sz="1800" dirty="0" err="1"/>
              <a:t>to</a:t>
            </a:r>
            <a:r>
              <a:rPr lang="de-DE" sz="1800" dirty="0"/>
              <a:t> </a:t>
            </a:r>
            <a:r>
              <a:rPr lang="de-DE" sz="1800" dirty="0" err="1"/>
              <a:t>correct</a:t>
            </a:r>
            <a:r>
              <a:rPr lang="de-DE" sz="1800" dirty="0"/>
              <a:t> an </a:t>
            </a:r>
            <a:r>
              <a:rPr lang="de-DE" sz="1800" dirty="0" err="1"/>
              <a:t>exam</a:t>
            </a:r>
            <a:r>
              <a:rPr lang="de-DE" sz="1800" dirty="0"/>
              <a:t>„–“; </a:t>
            </a:r>
            <a:r>
              <a:rPr lang="de-DE" sz="1800" dirty="0" err="1"/>
              <a:t>effort</a:t>
            </a:r>
            <a:r>
              <a:rPr lang="de-DE" sz="1800" dirty="0"/>
              <a:t> </a:t>
            </a:r>
            <a:r>
              <a:rPr lang="de-DE" sz="1800" dirty="0" err="1"/>
              <a:t>of</a:t>
            </a:r>
            <a:r>
              <a:rPr lang="de-DE" sz="1800" dirty="0"/>
              <a:t> </a:t>
            </a:r>
            <a:r>
              <a:rPr lang="de-DE" sz="1800" dirty="0" err="1"/>
              <a:t>learning</a:t>
            </a:r>
            <a:r>
              <a:rPr lang="de-DE" sz="1800" dirty="0"/>
              <a:t> </a:t>
            </a:r>
            <a:r>
              <a:rPr lang="de-DE" sz="1800" dirty="0" err="1"/>
              <a:t>for</a:t>
            </a:r>
            <a:r>
              <a:rPr lang="de-DE" sz="1800" dirty="0"/>
              <a:t> </a:t>
            </a:r>
            <a:r>
              <a:rPr lang="de-DE" sz="1800" dirty="0" err="1"/>
              <a:t>the</a:t>
            </a:r>
            <a:r>
              <a:rPr lang="de-DE" sz="1800" dirty="0"/>
              <a:t> </a:t>
            </a:r>
            <a:r>
              <a:rPr lang="de-DE" sz="1800" dirty="0" err="1"/>
              <a:t>students</a:t>
            </a:r>
            <a:r>
              <a:rPr lang="de-DE" sz="1800" dirty="0"/>
              <a:t>„+“)</a:t>
            </a:r>
            <a:endParaRPr lang="en-US" sz="1800" dirty="0"/>
          </a:p>
          <a:p>
            <a:pPr>
              <a:lnSpc>
                <a:spcPct val="110000"/>
              </a:lnSpc>
            </a:pPr>
            <a:r>
              <a:rPr lang="en-US" sz="1800" dirty="0">
                <a:hlinkClick r:id="rId4"/>
              </a:rPr>
              <a:t>Alan S. Blinder. The rules-versus-discretion debate in the light of recent experience. </a:t>
            </a:r>
            <a:r>
              <a:rPr lang="en-US" sz="1800" dirty="0" err="1">
                <a:hlinkClick r:id="rId4"/>
              </a:rPr>
              <a:t>Weltwirtschaftliches</a:t>
            </a:r>
            <a:r>
              <a:rPr lang="en-US" sz="1800" dirty="0">
                <a:hlinkClick r:id="rId4"/>
              </a:rPr>
              <a:t> </a:t>
            </a:r>
            <a:r>
              <a:rPr lang="en-US" sz="1800" dirty="0" err="1">
                <a:hlinkClick r:id="rId4"/>
              </a:rPr>
              <a:t>Archiv</a:t>
            </a:r>
            <a:r>
              <a:rPr lang="en-US" sz="1800" dirty="0">
                <a:hlinkClick r:id="rId4"/>
              </a:rPr>
              <a:t>, 123:399–414, 1987</a:t>
            </a:r>
            <a:r>
              <a:rPr lang="en-US" sz="1800" dirty="0"/>
              <a:t>.</a:t>
            </a:r>
          </a:p>
          <a:p>
            <a:pPr>
              <a:lnSpc>
                <a:spcPct val="110000"/>
              </a:lnSpc>
            </a:pPr>
            <a:r>
              <a:rPr lang="en-US" sz="1400" i="1" dirty="0"/>
              <a:t>“Course examinations are stressful experiences for students and teachers alike. We use them both to rank students and to make sure they master the course material. To most educators, the latter is by far the more important purpose. But the learning objective does not require that the exam actually be given. It is enough to announce the exam, let students prepare for it, and then  call it off at the last minute. In a real sense, everyone will be better off if the exam is cancelled. Thus it superficially seems to be the right thing to do. Yet it is rarely done, and for good reasons. Teachers know that this trick can only be pulled off once or twice. After that, students would cease believing the threat and would no longer study for exams. And that would be a real loss to bot faculty and students. Notice the obvious but important point that neither ignorance no incorrect objectives play any role in this example. An omniscient and benevolent despot presiding over the last year of the human race really would cancel exams. It's the optimal thing to do. The problem arises from taking a short-sighted perspective. It is cured by showing proper concern for the future consequences of current actions”</a:t>
            </a:r>
          </a:p>
          <a:p>
            <a:pPr>
              <a:lnSpc>
                <a:spcPct val="110000"/>
              </a:lnSpc>
            </a:pPr>
            <a:endParaRPr lang="en-US" sz="2000" dirty="0"/>
          </a:p>
          <a:p>
            <a:pPr>
              <a:lnSpc>
                <a:spcPct val="110000"/>
              </a:lnSpc>
            </a:pPr>
            <a:endParaRPr lang="en-US" sz="2000" dirty="0"/>
          </a:p>
        </p:txBody>
      </p:sp>
      <p:sp>
        <p:nvSpPr>
          <p:cNvPr id="2" name="Rechteck 1"/>
          <p:cNvSpPr/>
          <p:nvPr/>
        </p:nvSpPr>
        <p:spPr>
          <a:xfrm>
            <a:off x="3048000" y="2967335"/>
            <a:ext cx="6096000" cy="369332"/>
          </a:xfrm>
          <a:prstGeom prst="rect">
            <a:avLst/>
          </a:prstGeom>
        </p:spPr>
        <p:txBody>
          <a:bodyPr>
            <a:spAutoFit/>
          </a:bodyPr>
          <a:lstStyle/>
          <a:p>
            <a:endParaRPr lang="de-DE" dirty="0"/>
          </a:p>
        </p:txBody>
      </p:sp>
    </p:spTree>
    <p:extLst>
      <p:ext uri="{BB962C8B-B14F-4D97-AF65-F5344CB8AC3E}">
        <p14:creationId xmlns:p14="http://schemas.microsoft.com/office/powerpoint/2010/main" val="3128573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pPr algn="ctr"/>
            <a:r>
              <a:rPr lang="de-DE" sz="6000">
                <a:latin typeface="Times New Roman" panose="02020603050405020304" pitchFamily="18" charset="0"/>
                <a:cs typeface="Times New Roman" panose="02020603050405020304" pitchFamily="18" charset="0"/>
              </a:rPr>
              <a:t>Global Economics</a:t>
            </a:r>
            <a:endParaRPr lang="de-DE" sz="6000" b="1" dirty="0"/>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626300" y="3557650"/>
            <a:ext cx="9077325" cy="438788"/>
          </a:xfrm>
        </p:spPr>
        <p:txBody>
          <a:bodyPr>
            <a:noAutofit/>
          </a:bodyPr>
          <a:lstStyle/>
          <a:p>
            <a:r>
              <a:rPr lang="de-DE">
                <a:latin typeface="Times New Roman" panose="02020603050405020304" pitchFamily="18" charset="0"/>
                <a:cs typeface="Times New Roman" panose="02020603050405020304" pitchFamily="18" charset="0"/>
              </a:rPr>
              <a:t>Winter term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Money Supply Rules</a:t>
            </a:r>
          </a:p>
          <a:p>
            <a:endParaRPr lang="en-US" sz="3266" dirty="0">
              <a:solidFill>
                <a:sysClr val="windowText" lastClr="000000"/>
              </a:solidFill>
            </a:endParaRPr>
          </a:p>
        </p:txBody>
      </p:sp>
      <p:sp>
        <p:nvSpPr>
          <p:cNvPr id="9" name="Content Placeholder 2"/>
          <p:cNvSpPr txBox="1">
            <a:spLocks/>
          </p:cNvSpPr>
          <p:nvPr/>
        </p:nvSpPr>
        <p:spPr>
          <a:xfrm>
            <a:off x="424353" y="892519"/>
            <a:ext cx="8246220" cy="509476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177" u="sng" dirty="0">
                <a:solidFill>
                  <a:sysClr val="windowText" lastClr="000000"/>
                </a:solidFill>
                <a:latin typeface="Arial" panose="020B0604020202020204" pitchFamily="34" charset="0"/>
                <a:cs typeface="Arial" panose="020B0604020202020204" pitchFamily="34" charset="0"/>
              </a:rPr>
              <a:t></a:t>
            </a:r>
            <a:r>
              <a:rPr lang="en-US" sz="2177" u="sng" dirty="0"/>
              <a:t>Milton Friedman</a:t>
            </a:r>
            <a:r>
              <a:rPr lang="en-US" sz="2177" dirty="0"/>
              <a:t> (1912-2006, Nobel Laureate 1976) suggested that central banks should follow a money supply rule. </a:t>
            </a:r>
          </a:p>
          <a:p>
            <a:pPr>
              <a:lnSpc>
                <a:spcPct val="110000"/>
              </a:lnSpc>
            </a:pPr>
            <a:r>
              <a:rPr lang="en-US" sz="2177" dirty="0"/>
              <a:t>Due to quantity theory of money, money supply should grow at a given rate in order to provide price stability.</a:t>
            </a:r>
          </a:p>
          <a:p>
            <a:pPr algn="ctr">
              <a:lnSpc>
                <a:spcPct val="110000"/>
              </a:lnSpc>
            </a:pPr>
            <a:r>
              <a:rPr lang="en-US" sz="2177" dirty="0"/>
              <a:t>P ● Y=M ● V</a:t>
            </a:r>
          </a:p>
          <a:p>
            <a:pPr>
              <a:lnSpc>
                <a:spcPct val="110000"/>
              </a:lnSpc>
            </a:pPr>
            <a:r>
              <a:rPr lang="en-US" sz="2177" dirty="0"/>
              <a:t>→	Fix Money Growth Rule</a:t>
            </a:r>
          </a:p>
          <a:p>
            <a:pPr>
              <a:lnSpc>
                <a:spcPct val="110000"/>
              </a:lnSpc>
            </a:pPr>
            <a:endParaRPr lang="en-US" sz="2177" dirty="0"/>
          </a:p>
          <a:p>
            <a:pPr>
              <a:lnSpc>
                <a:spcPct val="110000"/>
              </a:lnSpc>
            </a:pPr>
            <a:r>
              <a:rPr lang="en-US" sz="2177" u="sng" dirty="0"/>
              <a:t>However: </a:t>
            </a:r>
            <a:r>
              <a:rPr lang="en-US" sz="2177" dirty="0"/>
              <a:t>	-	Many countries have bad experience with 			monetary supply rules/targets</a:t>
            </a:r>
          </a:p>
          <a:p>
            <a:pPr>
              <a:lnSpc>
                <a:spcPct val="110000"/>
              </a:lnSpc>
            </a:pPr>
            <a:r>
              <a:rPr lang="en-US" sz="2177" dirty="0"/>
              <a:t>		-	Money demand (i.e. velocity V) is unstable; 			gives undesired volatility in the interest rate</a:t>
            </a:r>
          </a:p>
          <a:p>
            <a:pPr>
              <a:lnSpc>
                <a:spcPct val="110000"/>
              </a:lnSpc>
            </a:pPr>
            <a:endParaRPr lang="en-US" sz="2177" dirty="0"/>
          </a:p>
          <a:p>
            <a:pPr>
              <a:lnSpc>
                <a:spcPct val="110000"/>
              </a:lnSpc>
            </a:pPr>
            <a:r>
              <a:rPr lang="en-US" sz="2177" dirty="0"/>
              <a:t> </a:t>
            </a:r>
            <a:endParaRPr lang="en-US" sz="2177" dirty="0">
              <a:solidFill>
                <a:sysClr val="windowText" lastClr="000000"/>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3E81D767-9C78-CEDE-42DE-8359FCB93A2C}"/>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16938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Money Supply Rules</a:t>
            </a:r>
          </a:p>
          <a:p>
            <a:endParaRPr lang="en-US" sz="3266" dirty="0">
              <a:solidFill>
                <a:sysClr val="windowText" lastClr="000000"/>
              </a:solidFill>
            </a:endParaRPr>
          </a:p>
        </p:txBody>
      </p:sp>
      <p:sp>
        <p:nvSpPr>
          <p:cNvPr id="9" name="Content Placeholder 2"/>
          <p:cNvSpPr txBox="1">
            <a:spLocks/>
          </p:cNvSpPr>
          <p:nvPr/>
        </p:nvSpPr>
        <p:spPr>
          <a:xfrm>
            <a:off x="533212" y="925176"/>
            <a:ext cx="8099369" cy="509476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177" dirty="0"/>
              <a:t>Former </a:t>
            </a:r>
            <a:r>
              <a:rPr lang="en-US" sz="2177" dirty="0" err="1"/>
              <a:t>governour</a:t>
            </a:r>
            <a:r>
              <a:rPr lang="en-US" sz="2177" dirty="0"/>
              <a:t> of </a:t>
            </a:r>
            <a:r>
              <a:rPr lang="en-US" sz="2177" u="sng" dirty="0"/>
              <a:t>Bank of Canada</a:t>
            </a:r>
          </a:p>
          <a:p>
            <a:pPr>
              <a:lnSpc>
                <a:spcPct val="110000"/>
              </a:lnSpc>
            </a:pPr>
            <a:r>
              <a:rPr lang="en-US" sz="2177" dirty="0"/>
              <a:t>"In Canada, we did not abandon money supply targets, they abandoned us".</a:t>
            </a:r>
          </a:p>
          <a:p>
            <a:pPr>
              <a:lnSpc>
                <a:spcPct val="110000"/>
              </a:lnSpc>
            </a:pPr>
            <a:endParaRPr lang="en-US" sz="2177" dirty="0">
              <a:solidFill>
                <a:sysClr val="windowText" lastClr="000000"/>
              </a:solidFill>
              <a:latin typeface="Arial" panose="020B0604020202020204" pitchFamily="34" charset="0"/>
              <a:cs typeface="Arial" panose="020B0604020202020204" pitchFamily="34" charset="0"/>
            </a:endParaRPr>
          </a:p>
          <a:p>
            <a:pPr>
              <a:lnSpc>
                <a:spcPct val="110000"/>
              </a:lnSpc>
            </a:pPr>
            <a:r>
              <a:rPr lang="en-US" sz="2177" u="sng" dirty="0">
                <a:solidFill>
                  <a:sysClr val="windowText" lastClr="000000"/>
                </a:solidFill>
                <a:latin typeface="Arial" panose="020B0604020202020204" pitchFamily="34" charset="0"/>
                <a:cs typeface="Arial" panose="020B0604020202020204" pitchFamily="34" charset="0"/>
              </a:rPr>
              <a:t>Bank of England</a:t>
            </a:r>
            <a:r>
              <a:rPr lang="en-US" sz="2177" dirty="0">
                <a:solidFill>
                  <a:sysClr val="windowText" lastClr="000000"/>
                </a:solidFill>
                <a:latin typeface="Arial" panose="020B0604020202020204" pitchFamily="34" charset="0"/>
                <a:cs typeface="Arial" panose="020B0604020202020204" pitchFamily="34" charset="0"/>
              </a:rPr>
              <a:t> skips a monetary target at all, since:</a:t>
            </a:r>
          </a:p>
          <a:p>
            <a:pPr>
              <a:lnSpc>
                <a:spcPct val="110000"/>
              </a:lnSpc>
            </a:pPr>
            <a:r>
              <a:rPr lang="en-US" sz="2177" dirty="0">
                <a:solidFill>
                  <a:sysClr val="windowText" lastClr="000000"/>
                </a:solidFill>
                <a:latin typeface="Arial" panose="020B0604020202020204" pitchFamily="34" charset="0"/>
                <a:cs typeface="Arial" panose="020B0604020202020204" pitchFamily="34" charset="0"/>
              </a:rPr>
              <a:t>“Whenever a bank makes a loan, it simultaneously creates a matching deposit in the borrower’s bank account, thereby creating new money.”                                    </a:t>
            </a:r>
          </a:p>
          <a:p>
            <a:pPr>
              <a:lnSpc>
                <a:spcPct val="110000"/>
              </a:lnSpc>
            </a:pPr>
            <a:r>
              <a:rPr lang="en-US" sz="2177" dirty="0">
                <a:solidFill>
                  <a:sysClr val="windowText" lastClr="000000"/>
                </a:solidFill>
                <a:latin typeface="Arial" panose="020B0604020202020204" pitchFamily="34" charset="0"/>
                <a:cs typeface="Arial" panose="020B0604020202020204" pitchFamily="34" charset="0"/>
              </a:rPr>
              <a:t>							(BoE, 2014)</a:t>
            </a:r>
          </a:p>
        </p:txBody>
      </p:sp>
      <p:sp>
        <p:nvSpPr>
          <p:cNvPr id="2" name="Rechteck 1">
            <a:extLst>
              <a:ext uri="{FF2B5EF4-FFF2-40B4-BE49-F238E27FC236}">
                <a16:creationId xmlns:a16="http://schemas.microsoft.com/office/drawing/2014/main" id="{F207E039-FB03-B2DF-1584-B8165227519D}"/>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21328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478305" y="130628"/>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Time inconsistency of monetary policy</a:t>
            </a:r>
            <a:endParaRPr lang="en-US" sz="3266" dirty="0">
              <a:solidFill>
                <a:sysClr val="windowText" lastClr="000000"/>
              </a:solidFill>
            </a:endParaRPr>
          </a:p>
        </p:txBody>
      </p:sp>
      <p:sp>
        <p:nvSpPr>
          <p:cNvPr id="10" name="Content Placeholder 2"/>
          <p:cNvSpPr txBox="1">
            <a:spLocks/>
          </p:cNvSpPr>
          <p:nvPr/>
        </p:nvSpPr>
        <p:spPr>
          <a:xfrm>
            <a:off x="105434" y="720772"/>
            <a:ext cx="8556592" cy="42829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000"/>
              <a:t>Why has central bank independence developed?</a:t>
            </a:r>
            <a:endParaRPr lang="en-US" sz="2000" dirty="0"/>
          </a:p>
        </p:txBody>
      </p:sp>
      <p:sp>
        <p:nvSpPr>
          <p:cNvPr id="4" name="Content Placeholder 2"/>
          <p:cNvSpPr txBox="1">
            <a:spLocks/>
          </p:cNvSpPr>
          <p:nvPr/>
        </p:nvSpPr>
        <p:spPr>
          <a:xfrm>
            <a:off x="105433" y="1496258"/>
            <a:ext cx="10535593" cy="42829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000"/>
              <a:t>Is rule-based or "conservative" monetary policy superior to discretionary monetary policy?</a:t>
            </a:r>
            <a:endParaRPr lang="en-US" sz="2000" dirty="0"/>
          </a:p>
        </p:txBody>
      </p:sp>
      <p:sp>
        <p:nvSpPr>
          <p:cNvPr id="5" name="Content Placeholder 2"/>
          <p:cNvSpPr txBox="1">
            <a:spLocks/>
          </p:cNvSpPr>
          <p:nvPr/>
        </p:nvSpPr>
        <p:spPr>
          <a:xfrm>
            <a:off x="0" y="2151613"/>
            <a:ext cx="11207233" cy="1776012"/>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000" dirty="0" err="1">
                <a:hlinkClick r:id="rId3"/>
              </a:rPr>
              <a:t>Barro</a:t>
            </a:r>
            <a:r>
              <a:rPr lang="en-US" sz="2000" dirty="0">
                <a:hlinkClick r:id="rId3"/>
              </a:rPr>
              <a:t>, R. and Gordon, D- (1983) Rules, Discretion, and Reputation in a Model of Monetary Policy,  Journal of Monetary Economics 12 (July) </a:t>
            </a:r>
            <a:r>
              <a:rPr lang="en-US" sz="2000">
                <a:hlinkClick r:id="rId3"/>
              </a:rPr>
              <a:t>101-22</a:t>
            </a:r>
            <a:r>
              <a:rPr lang="en-US" sz="2000"/>
              <a:t>.</a:t>
            </a:r>
          </a:p>
          <a:p>
            <a:pPr>
              <a:lnSpc>
                <a:spcPct val="110000"/>
              </a:lnSpc>
            </a:pPr>
            <a:endParaRPr lang="en-US" sz="2000" dirty="0"/>
          </a:p>
          <a:p>
            <a:pPr>
              <a:lnSpc>
                <a:spcPct val="110000"/>
              </a:lnSpc>
            </a:pPr>
            <a:r>
              <a:rPr lang="en-US" sz="2000" dirty="0" err="1">
                <a:hlinkClick r:id="rId4"/>
              </a:rPr>
              <a:t>Kydland</a:t>
            </a:r>
            <a:r>
              <a:rPr lang="en-US" sz="2000" dirty="0">
                <a:hlinkClick r:id="rId4"/>
              </a:rPr>
              <a:t>, F. and Prescott, E. (1977) Rules Rather than Discretion: The Inconsistency of Optimal Plans, Journal of Political Economy 85 (June), 473-90</a:t>
            </a:r>
            <a:endParaRPr lang="en-US" sz="2000" dirty="0"/>
          </a:p>
        </p:txBody>
      </p:sp>
      <p:sp>
        <p:nvSpPr>
          <p:cNvPr id="6" name="Rechteck 5"/>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02747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Loss function</a:t>
            </a:r>
          </a:p>
          <a:p>
            <a:endParaRPr lang="en-US" sz="3266" dirty="0">
              <a:solidFill>
                <a:sysClr val="windowText" lastClr="000000"/>
              </a:solidFill>
            </a:endParaRPr>
          </a:p>
        </p:txBody>
      </p:sp>
      <p:sp>
        <p:nvSpPr>
          <p:cNvPr id="9" name="Content Placeholder 2"/>
          <p:cNvSpPr txBox="1">
            <a:spLocks/>
          </p:cNvSpPr>
          <p:nvPr/>
        </p:nvSpPr>
        <p:spPr>
          <a:xfrm>
            <a:off x="272652" y="742290"/>
            <a:ext cx="8817637" cy="509476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de-DE" sz="2177" dirty="0" err="1"/>
              <a:t>Quadratic</a:t>
            </a:r>
            <a:r>
              <a:rPr lang="de-DE" sz="2177" dirty="0"/>
              <a:t> Approximation </a:t>
            </a:r>
            <a:r>
              <a:rPr lang="de-DE" sz="2177" dirty="0" err="1"/>
              <a:t>of</a:t>
            </a:r>
            <a:r>
              <a:rPr lang="de-DE" sz="2177" dirty="0"/>
              <a:t> </a:t>
            </a:r>
            <a:r>
              <a:rPr lang="de-DE" sz="2177" dirty="0" err="1"/>
              <a:t>deviations</a:t>
            </a:r>
            <a:r>
              <a:rPr lang="de-DE" sz="2177" dirty="0"/>
              <a:t> </a:t>
            </a:r>
            <a:r>
              <a:rPr lang="de-DE" sz="2177" dirty="0" err="1"/>
              <a:t>from</a:t>
            </a:r>
            <a:r>
              <a:rPr lang="de-DE" sz="2177" dirty="0"/>
              <a:t> </a:t>
            </a:r>
            <a:r>
              <a:rPr lang="de-DE" sz="2177" dirty="0" err="1"/>
              <a:t>targets</a:t>
            </a:r>
            <a:endParaRPr lang="de-DE" sz="2177" dirty="0"/>
          </a:p>
          <a:p>
            <a:pPr>
              <a:lnSpc>
                <a:spcPct val="110000"/>
              </a:lnSpc>
            </a:pPr>
            <a:r>
              <a:rPr lang="de-DE" sz="2177" dirty="0"/>
              <a:t>	</a:t>
            </a:r>
          </a:p>
          <a:p>
            <a:pPr>
              <a:lnSpc>
                <a:spcPct val="110000"/>
              </a:lnSpc>
            </a:pPr>
            <a:r>
              <a:rPr lang="de-DE" sz="2177" dirty="0"/>
              <a:t>	</a:t>
            </a:r>
            <a:r>
              <a:rPr lang="de-DE" sz="2177" u="sng" dirty="0"/>
              <a:t>Inflation:</a:t>
            </a:r>
          </a:p>
          <a:p>
            <a:pPr marL="311045" indent="-311045">
              <a:lnSpc>
                <a:spcPct val="110000"/>
              </a:lnSpc>
              <a:buFont typeface="Arial" panose="020B0604020202020204" pitchFamily="34" charset="0"/>
              <a:buChar char="•"/>
            </a:pPr>
            <a:r>
              <a:rPr lang="de-DE" sz="2177" dirty="0"/>
              <a:t>	</a:t>
            </a:r>
            <a:r>
              <a:rPr lang="de-DE" sz="2177" dirty="0" err="1"/>
              <a:t>menue</a:t>
            </a:r>
            <a:r>
              <a:rPr lang="de-DE" sz="2177" dirty="0"/>
              <a:t> </a:t>
            </a:r>
            <a:r>
              <a:rPr lang="de-DE" sz="2177" dirty="0" err="1"/>
              <a:t>costs</a:t>
            </a:r>
            <a:endParaRPr lang="de-DE" sz="2177" dirty="0"/>
          </a:p>
          <a:p>
            <a:pPr marL="311045" indent="-311045">
              <a:lnSpc>
                <a:spcPct val="110000"/>
              </a:lnSpc>
              <a:buFont typeface="Arial" panose="020B0604020202020204" pitchFamily="34" charset="0"/>
              <a:buChar char="•"/>
            </a:pPr>
            <a:r>
              <a:rPr lang="de-DE" sz="2177" dirty="0"/>
              <a:t>	</a:t>
            </a:r>
            <a:r>
              <a:rPr lang="de-DE" sz="2177" dirty="0" err="1"/>
              <a:t>uncertainty</a:t>
            </a:r>
            <a:endParaRPr lang="de-DE" sz="2177" dirty="0"/>
          </a:p>
          <a:p>
            <a:pPr marL="311045" indent="-311045">
              <a:lnSpc>
                <a:spcPct val="110000"/>
              </a:lnSpc>
              <a:buFont typeface="Arial" panose="020B0604020202020204" pitchFamily="34" charset="0"/>
              <a:buChar char="•"/>
            </a:pPr>
            <a:r>
              <a:rPr lang="de-DE" sz="2177" dirty="0"/>
              <a:t>	</a:t>
            </a:r>
            <a:r>
              <a:rPr lang="de-DE" sz="2177" dirty="0" err="1"/>
              <a:t>transaction</a:t>
            </a:r>
            <a:r>
              <a:rPr lang="de-DE" sz="2177" dirty="0"/>
              <a:t> </a:t>
            </a:r>
            <a:r>
              <a:rPr lang="de-DE" sz="2177" dirty="0" err="1"/>
              <a:t>costs</a:t>
            </a:r>
            <a:r>
              <a:rPr lang="de-DE" sz="2177" dirty="0"/>
              <a:t> </a:t>
            </a:r>
            <a:r>
              <a:rPr lang="de-DE" sz="2177" dirty="0" err="1"/>
              <a:t>for</a:t>
            </a:r>
            <a:r>
              <a:rPr lang="de-DE" sz="2177" dirty="0"/>
              <a:t> </a:t>
            </a:r>
            <a:r>
              <a:rPr lang="de-DE" sz="2177" dirty="0" err="1"/>
              <a:t>obtaining</a:t>
            </a:r>
            <a:r>
              <a:rPr lang="de-DE" sz="2177" dirty="0"/>
              <a:t> </a:t>
            </a:r>
            <a:r>
              <a:rPr lang="de-DE" sz="2177" dirty="0" err="1"/>
              <a:t>information</a:t>
            </a:r>
            <a:r>
              <a:rPr lang="de-DE" sz="2177" dirty="0"/>
              <a:t> </a:t>
            </a:r>
            <a:r>
              <a:rPr lang="de-DE" sz="2177" dirty="0" err="1"/>
              <a:t>about</a:t>
            </a:r>
            <a:r>
              <a:rPr lang="de-DE" sz="2177" dirty="0"/>
              <a:t> </a:t>
            </a:r>
            <a:r>
              <a:rPr lang="de-DE" sz="2177" dirty="0" err="1"/>
              <a:t>future</a:t>
            </a:r>
            <a:r>
              <a:rPr lang="de-DE" sz="2177" dirty="0"/>
              <a:t> Inflation</a:t>
            </a:r>
          </a:p>
          <a:p>
            <a:pPr>
              <a:lnSpc>
                <a:spcPct val="110000"/>
              </a:lnSpc>
            </a:pPr>
            <a:r>
              <a:rPr lang="de-DE" sz="2177" dirty="0"/>
              <a:t>	</a:t>
            </a:r>
          </a:p>
          <a:p>
            <a:pPr>
              <a:lnSpc>
                <a:spcPct val="110000"/>
              </a:lnSpc>
            </a:pPr>
            <a:r>
              <a:rPr lang="de-DE" sz="2177" dirty="0"/>
              <a:t>	</a:t>
            </a:r>
            <a:r>
              <a:rPr lang="de-DE" sz="2177" u="sng" dirty="0"/>
              <a:t>Output:</a:t>
            </a:r>
          </a:p>
          <a:p>
            <a:pPr marL="311045" indent="-311045">
              <a:lnSpc>
                <a:spcPct val="110000"/>
              </a:lnSpc>
              <a:buFont typeface="Arial" panose="020B0604020202020204" pitchFamily="34" charset="0"/>
              <a:buChar char="•"/>
            </a:pPr>
            <a:r>
              <a:rPr lang="de-DE" sz="2177" dirty="0"/>
              <a:t>	wage </a:t>
            </a:r>
            <a:r>
              <a:rPr lang="de-DE" sz="2177" dirty="0" err="1"/>
              <a:t>rigidities</a:t>
            </a:r>
            <a:r>
              <a:rPr lang="de-DE" sz="2177" dirty="0"/>
              <a:t> </a:t>
            </a:r>
            <a:r>
              <a:rPr lang="de-DE" sz="2177" dirty="0" err="1"/>
              <a:t>would</a:t>
            </a:r>
            <a:r>
              <a:rPr lang="de-DE" sz="2177" dirty="0"/>
              <a:t> </a:t>
            </a:r>
            <a:r>
              <a:rPr lang="de-DE" sz="2177" dirty="0" err="1"/>
              <a:t>imply</a:t>
            </a:r>
            <a:r>
              <a:rPr lang="de-DE" sz="2177" dirty="0"/>
              <a:t> an </a:t>
            </a:r>
            <a:r>
              <a:rPr lang="de-DE" sz="2177" dirty="0" err="1"/>
              <a:t>output</a:t>
            </a:r>
            <a:r>
              <a:rPr lang="de-DE" sz="2177" dirty="0"/>
              <a:t> </a:t>
            </a:r>
            <a:r>
              <a:rPr lang="de-DE" sz="2177" dirty="0" err="1"/>
              <a:t>level</a:t>
            </a:r>
            <a:r>
              <a:rPr lang="de-DE" sz="2177" dirty="0"/>
              <a:t> </a:t>
            </a:r>
            <a:r>
              <a:rPr lang="de-DE" sz="2177" dirty="0" err="1"/>
              <a:t>below</a:t>
            </a:r>
            <a:r>
              <a:rPr lang="de-DE" sz="2177" dirty="0"/>
              <a:t> potential 	</a:t>
            </a:r>
            <a:r>
              <a:rPr lang="de-DE" sz="2177" dirty="0" err="1"/>
              <a:t>output</a:t>
            </a:r>
            <a:r>
              <a:rPr lang="de-DE" sz="2177" dirty="0"/>
              <a:t>		→	potential out </a:t>
            </a:r>
            <a:r>
              <a:rPr lang="de-DE" sz="2177" dirty="0" err="1"/>
              <a:t>put</a:t>
            </a:r>
            <a:r>
              <a:rPr lang="de-DE" sz="2177" dirty="0"/>
              <a:t> </a:t>
            </a:r>
            <a:r>
              <a:rPr lang="de-DE" sz="2177" dirty="0" err="1"/>
              <a:t>is</a:t>
            </a:r>
            <a:r>
              <a:rPr lang="de-DE" sz="2177" dirty="0"/>
              <a:t> </a:t>
            </a:r>
            <a:r>
              <a:rPr lang="de-DE" sz="2177" dirty="0" err="1"/>
              <a:t>weighted</a:t>
            </a:r>
            <a:r>
              <a:rPr lang="de-DE" sz="2177" dirty="0"/>
              <a:t> </a:t>
            </a:r>
            <a:r>
              <a:rPr lang="de-DE" sz="2177" dirty="0" err="1"/>
              <a:t>with</a:t>
            </a:r>
            <a:r>
              <a:rPr lang="de-DE" sz="2177" dirty="0"/>
              <a:t> k&gt;1</a:t>
            </a:r>
            <a:endParaRPr lang="en-US" sz="2177" dirty="0"/>
          </a:p>
        </p:txBody>
      </p:sp>
      <p:sp>
        <p:nvSpPr>
          <p:cNvPr id="6" name="Rechteck 5">
            <a:extLst>
              <a:ext uri="{FF2B5EF4-FFF2-40B4-BE49-F238E27FC236}">
                <a16:creationId xmlns:a16="http://schemas.microsoft.com/office/drawing/2014/main" id="{6E1C68AB-9BB5-481F-95A8-A7F059D5D36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42117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938720" y="249482"/>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66" dirty="0">
                <a:solidFill>
                  <a:sysClr val="windowText" lastClr="000000"/>
                </a:solidFill>
              </a:rPr>
              <a:t>Time Inconsistency Problem in Monetary Policy</a:t>
            </a:r>
          </a:p>
          <a:p>
            <a:endParaRPr lang="en-US" sz="3266" dirty="0">
              <a:solidFill>
                <a:sysClr val="windowText" lastClr="000000"/>
              </a:solidFill>
            </a:endParaRPr>
          </a:p>
        </p:txBody>
      </p:sp>
      <p:sp>
        <p:nvSpPr>
          <p:cNvPr id="9" name="Content Placeholder 2"/>
          <p:cNvSpPr txBox="1">
            <a:spLocks/>
          </p:cNvSpPr>
          <p:nvPr/>
        </p:nvSpPr>
        <p:spPr>
          <a:xfrm>
            <a:off x="1850363" y="1469475"/>
            <a:ext cx="8556592" cy="5094764"/>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2177" dirty="0" err="1">
                <a:hlinkClick r:id="rId3"/>
              </a:rPr>
              <a:t>Barro</a:t>
            </a:r>
            <a:r>
              <a:rPr lang="en-US" sz="2177" dirty="0">
                <a:hlinkClick r:id="rId3"/>
              </a:rPr>
              <a:t> Gordon (1981) “A Positive Theory of Monetary Policy in a Natural Rate Model”</a:t>
            </a:r>
            <a:endParaRPr lang="en-US" sz="2177" dirty="0"/>
          </a:p>
          <a:p>
            <a:pPr>
              <a:lnSpc>
                <a:spcPct val="110000"/>
              </a:lnSpc>
            </a:pPr>
            <a:r>
              <a:rPr lang="en-US" sz="2177" dirty="0"/>
              <a:t>Philipps-curve:</a:t>
            </a:r>
          </a:p>
          <a:p>
            <a:pPr algn="ctr">
              <a:lnSpc>
                <a:spcPct val="110000"/>
              </a:lnSpc>
            </a:pPr>
            <a:r>
              <a:rPr lang="es-ES" sz="2177" dirty="0"/>
              <a:t>y = y* + b (π - π</a:t>
            </a:r>
            <a:r>
              <a:rPr lang="es-ES" sz="2177" baseline="30000" dirty="0"/>
              <a:t>e</a:t>
            </a:r>
            <a:r>
              <a:rPr lang="es-ES" sz="2177" dirty="0"/>
              <a:t> ) </a:t>
            </a:r>
          </a:p>
          <a:p>
            <a:pPr>
              <a:lnSpc>
                <a:spcPct val="110000"/>
              </a:lnSpc>
            </a:pPr>
            <a:endParaRPr lang="es-ES" sz="2177" dirty="0"/>
          </a:p>
          <a:p>
            <a:pPr>
              <a:lnSpc>
                <a:spcPct val="110000"/>
              </a:lnSpc>
            </a:pPr>
            <a:r>
              <a:rPr lang="es-ES" sz="2177" dirty="0"/>
              <a:t>Central bank loss function:</a:t>
            </a:r>
          </a:p>
          <a:p>
            <a:pPr>
              <a:lnSpc>
                <a:spcPct val="110000"/>
              </a:lnSpc>
            </a:pPr>
            <a:endParaRPr lang="es-ES" sz="2177" dirty="0"/>
          </a:p>
          <a:p>
            <a:pPr algn="ctr">
              <a:lnSpc>
                <a:spcPct val="110000"/>
              </a:lnSpc>
            </a:pPr>
            <a:r>
              <a:rPr lang="pt-BR" sz="2177" dirty="0"/>
              <a:t>L =1/2[a (π –π*)</a:t>
            </a:r>
            <a:r>
              <a:rPr lang="pt-BR" sz="2177" baseline="30000" dirty="0"/>
              <a:t>2</a:t>
            </a:r>
            <a:r>
              <a:rPr lang="pt-BR" sz="2177" dirty="0"/>
              <a:t> + (y -ky*)</a:t>
            </a:r>
            <a:r>
              <a:rPr lang="pt-BR" sz="2177" baseline="30000" dirty="0"/>
              <a:t> 2</a:t>
            </a:r>
            <a:r>
              <a:rPr lang="en-US" sz="2177" dirty="0"/>
              <a:t>]</a:t>
            </a:r>
          </a:p>
          <a:p>
            <a:pPr algn="ctr">
              <a:lnSpc>
                <a:spcPct val="110000"/>
              </a:lnSpc>
            </a:pPr>
            <a:r>
              <a:rPr lang="en-US" sz="2177" dirty="0"/>
              <a:t>a&gt;0	k&gt;1 	</a:t>
            </a:r>
          </a:p>
          <a:p>
            <a:pPr algn="ctr">
              <a:lnSpc>
                <a:spcPct val="110000"/>
              </a:lnSpc>
            </a:pPr>
            <a:r>
              <a:rPr lang="pt-BR" sz="2177" dirty="0"/>
              <a:t>π*, ky* Inflation and Output targets</a:t>
            </a:r>
            <a:endParaRPr lang="en-US" sz="2177" dirty="0"/>
          </a:p>
        </p:txBody>
      </p:sp>
      <p:sp>
        <p:nvSpPr>
          <p:cNvPr id="6" name="Rechteck 5">
            <a:extLst>
              <a:ext uri="{FF2B5EF4-FFF2-40B4-BE49-F238E27FC236}">
                <a16:creationId xmlns:a16="http://schemas.microsoft.com/office/drawing/2014/main" id="{87CDAF30-ACEF-4757-8564-0B90DC8761C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88710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68123" y="0"/>
            <a:ext cx="10354411"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dirty="0">
                <a:solidFill>
                  <a:sysClr val="windowText" lastClr="000000"/>
                </a:solidFill>
              </a:rPr>
              <a:t>Time Inconsistency Problem</a:t>
            </a:r>
            <a:endParaRPr lang="en-US" sz="3266" dirty="0">
              <a:solidFill>
                <a:sysClr val="windowText" lastClr="000000"/>
              </a:solidFill>
            </a:endParaRPr>
          </a:p>
        </p:txBody>
      </p:sp>
      <mc:AlternateContent xmlns:mc="http://schemas.openxmlformats.org/markup-compatibility/2006" xmlns:a14="http://schemas.microsoft.com/office/drawing/2010/main">
        <mc:Choice Requires="a14">
          <p:sp>
            <p:nvSpPr>
              <p:cNvPr id="5" name="Content Placeholder 2"/>
              <p:cNvSpPr txBox="1">
                <a:spLocks/>
              </p:cNvSpPr>
              <p:nvPr/>
            </p:nvSpPr>
            <p:spPr>
              <a:xfrm>
                <a:off x="216671" y="348177"/>
                <a:ext cx="11494754" cy="1858325"/>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nSpc>
                    <a:spcPct val="110000"/>
                  </a:lnSpc>
                </a:pPr>
                <a:r>
                  <a:rPr lang="en-US" sz="1800" dirty="0">
                    <a:latin typeface="Times New Roman" panose="02020603050405020304" pitchFamily="18" charset="0"/>
                    <a:cs typeface="Times New Roman" panose="02020603050405020304" pitchFamily="18" charset="0"/>
                  </a:rPr>
                  <a:t>Determine the following quantities of the time inconsistency problem from the minimization approach of the central bank with </a:t>
                </a:r>
                <a:r>
                  <a:rPr lang="pt-BR" sz="1800" dirty="0">
                    <a:latin typeface="Times New Roman" panose="02020603050405020304" pitchFamily="18" charset="0"/>
                    <a:cs typeface="Times New Roman" panose="02020603050405020304" pitchFamily="18" charset="0"/>
                  </a:rPr>
                  <a:t>π*=0 for simplicity</a:t>
                </a:r>
                <a:r>
                  <a:rPr lang="en-US" sz="1800" dirty="0">
                    <a:latin typeface="Times New Roman" panose="02020603050405020304" pitchFamily="18" charset="0"/>
                    <a:cs typeface="Times New Roman" panose="02020603050405020304" pitchFamily="18" charset="0"/>
                  </a:rPr>
                  <a:t>:</a:t>
                </a:r>
              </a:p>
              <a:p>
                <a:pPr algn="ctr">
                  <a:lnSpc>
                    <a:spcPct val="110000"/>
                  </a:lnSpc>
                </a:pPr>
                <a14:m>
                  <m:oMath xmlns:m="http://schemas.openxmlformats.org/officeDocument/2006/math">
                    <m:r>
                      <m:rPr>
                        <m:sty m:val="p"/>
                      </m:rPr>
                      <a:rPr lang="de-DE" sz="1800" i="1">
                        <a:latin typeface="Cambria Math" panose="02040503050406030204" pitchFamily="18" charset="0"/>
                      </a:rPr>
                      <m:t>min</m:t>
                    </m:r>
                    <m:r>
                      <a:rPr lang="de-DE" sz="1800" i="1">
                        <a:latin typeface="Cambria Math" panose="02040503050406030204" pitchFamily="18" charset="0"/>
                      </a:rPr>
                      <m:t>⁡{</m:t>
                    </m:r>
                    <m:r>
                      <a:rPr lang="de-DE" sz="1800" i="1">
                        <a:latin typeface="Cambria Math" panose="02040503050406030204" pitchFamily="18" charset="0"/>
                      </a:rPr>
                      <m:t>𝐿</m:t>
                    </m:r>
                    <m:r>
                      <a:rPr lang="de-DE" sz="1800" i="1">
                        <a:latin typeface="Cambria Math" panose="02040503050406030204" pitchFamily="18" charset="0"/>
                      </a:rPr>
                      <m:t>=</m:t>
                    </m:r>
                    <m:r>
                      <m:rPr>
                        <m:nor/>
                      </m:rPr>
                      <a:rPr lang="pt-BR" sz="1800" i="1" dirty="0">
                        <a:latin typeface="Cambria Math" panose="02040503050406030204" pitchFamily="18" charset="0"/>
                      </a:rPr>
                      <m:t>1/2[</m:t>
                    </m:r>
                    <m:r>
                      <m:rPr>
                        <m:nor/>
                      </m:rPr>
                      <a:rPr lang="pt-BR" sz="1800" i="1" dirty="0">
                        <a:latin typeface="Cambria Math" panose="02040503050406030204" pitchFamily="18" charset="0"/>
                      </a:rPr>
                      <m:t>a</m:t>
                    </m:r>
                    <m:r>
                      <m:rPr>
                        <m:nor/>
                      </m:rPr>
                      <a:rPr lang="pt-BR" sz="1800" i="1" dirty="0">
                        <a:latin typeface="Cambria Math" panose="02040503050406030204" pitchFamily="18" charset="0"/>
                      </a:rPr>
                      <m:t> </m:t>
                    </m:r>
                    <m:r>
                      <m:rPr>
                        <m:nor/>
                      </m:rPr>
                      <a:rPr lang="pt-BR" sz="1800" i="1" dirty="0">
                        <a:latin typeface="Cambria Math" panose="02040503050406030204" pitchFamily="18" charset="0"/>
                      </a:rPr>
                      <m:t>π</m:t>
                    </m:r>
                    <m:r>
                      <m:rPr>
                        <m:nor/>
                      </m:rPr>
                      <a:rPr lang="pt-BR" sz="1800" i="1" dirty="0">
                        <a:latin typeface="Cambria Math" panose="02040503050406030204" pitchFamily="18" charset="0"/>
                      </a:rPr>
                      <m:t> 2 + (</m:t>
                    </m:r>
                    <m:r>
                      <m:rPr>
                        <m:nor/>
                      </m:rPr>
                      <a:rPr lang="pt-BR" sz="1800" i="1" dirty="0">
                        <a:latin typeface="Cambria Math" panose="02040503050406030204" pitchFamily="18" charset="0"/>
                      </a:rPr>
                      <m:t>y</m:t>
                    </m:r>
                    <m:r>
                      <m:rPr>
                        <m:nor/>
                      </m:rPr>
                      <a:rPr lang="pt-BR" sz="1800" i="1" dirty="0">
                        <a:latin typeface="Cambria Math" panose="02040503050406030204" pitchFamily="18" charset="0"/>
                      </a:rPr>
                      <m:t> −</m:t>
                    </m:r>
                    <m:r>
                      <m:rPr>
                        <m:nor/>
                      </m:rPr>
                      <a:rPr lang="pt-BR" sz="1800" i="1" dirty="0">
                        <a:latin typeface="Cambria Math" panose="02040503050406030204" pitchFamily="18" charset="0"/>
                      </a:rPr>
                      <m:t>ky</m:t>
                    </m:r>
                    <m:r>
                      <m:rPr>
                        <m:nor/>
                      </m:rPr>
                      <a:rPr lang="pt-BR" sz="1800" i="1" dirty="0">
                        <a:latin typeface="Cambria Math" panose="02040503050406030204" pitchFamily="18" charset="0"/>
                      </a:rPr>
                      <m:t>∗) 2</m:t>
                    </m:r>
                    <m:r>
                      <a:rPr lang="de-DE" sz="1800" b="0" i="1" smtClean="0">
                        <a:latin typeface="Cambria Math" panose="02040503050406030204" pitchFamily="18" charset="0"/>
                        <a:cs typeface="Times New Roman" panose="02020603050405020304" pitchFamily="18" charset="0"/>
                      </a:rPr>
                      <m:t>}</m:t>
                    </m:r>
                  </m:oMath>
                </a14:m>
                <a:r>
                  <a:rPr lang="en-US" sz="1800" dirty="0">
                    <a:latin typeface="Times New Roman" panose="02020603050405020304" pitchFamily="18" charset="0"/>
                    <a:cs typeface="Times New Roman" panose="02020603050405020304" pitchFamily="18" charset="0"/>
                  </a:rPr>
                  <a:t>		NB: </a:t>
                </a:r>
                <a14:m>
                  <m:oMath xmlns:m="http://schemas.openxmlformats.org/officeDocument/2006/math">
                    <m:sSup>
                      <m:sSupPr>
                        <m:ctrlPr>
                          <a:rPr lang="el-GR" sz="1800" i="1" dirty="0">
                            <a:latin typeface="Cambria Math" panose="02040503050406030204" pitchFamily="18" charset="0"/>
                          </a:rPr>
                        </m:ctrlPr>
                      </m:sSupPr>
                      <m:e>
                        <m:r>
                          <a:rPr lang="de-DE" sz="1800" i="1" dirty="0">
                            <a:latin typeface="Cambria Math" panose="02040503050406030204" pitchFamily="18" charset="0"/>
                          </a:rPr>
                          <m:t>𝑦</m:t>
                        </m:r>
                        <m:r>
                          <a:rPr lang="de-DE" sz="1800" i="1" dirty="0">
                            <a:latin typeface="Cambria Math" panose="02040503050406030204" pitchFamily="18" charset="0"/>
                          </a:rPr>
                          <m:t>=</m:t>
                        </m:r>
                        <m:sSup>
                          <m:sSupPr>
                            <m:ctrlPr>
                              <a:rPr lang="el-GR" sz="1800" i="1" dirty="0">
                                <a:latin typeface="Cambria Math" panose="02040503050406030204" pitchFamily="18" charset="0"/>
                              </a:rPr>
                            </m:ctrlPr>
                          </m:sSupPr>
                          <m:e>
                            <m:r>
                              <a:rPr lang="de-DE" sz="1800" i="1" dirty="0">
                                <a:latin typeface="Cambria Math" panose="02040503050406030204" pitchFamily="18" charset="0"/>
                              </a:rPr>
                              <m:t>  </m:t>
                            </m:r>
                            <m:r>
                              <a:rPr lang="de-DE" sz="1800" i="1" dirty="0">
                                <a:latin typeface="Cambria Math" panose="02040503050406030204" pitchFamily="18" charset="0"/>
                              </a:rPr>
                              <m:t>𝑦</m:t>
                            </m:r>
                          </m:e>
                          <m:sup>
                            <m:r>
                              <a:rPr lang="de-DE" sz="1800" i="1" dirty="0">
                                <a:latin typeface="Cambria Math" panose="02040503050406030204" pitchFamily="18" charset="0"/>
                              </a:rPr>
                              <m:t>∗</m:t>
                            </m:r>
                          </m:sup>
                        </m:sSup>
                        <m:r>
                          <a:rPr lang="de-DE" sz="1800" i="1" dirty="0">
                            <a:latin typeface="Cambria Math" panose="02040503050406030204" pitchFamily="18" charset="0"/>
                          </a:rPr>
                          <m:t>+</m:t>
                        </m:r>
                        <m:r>
                          <a:rPr lang="de-DE" sz="1800" i="1" dirty="0">
                            <a:latin typeface="Cambria Math" panose="02040503050406030204" pitchFamily="18" charset="0"/>
                          </a:rPr>
                          <m:t>𝑏</m:t>
                        </m:r>
                        <m:r>
                          <a:rPr lang="de-DE" sz="1800" i="1" dirty="0">
                            <a:latin typeface="Cambria Math" panose="02040503050406030204" pitchFamily="18" charset="0"/>
                          </a:rPr>
                          <m:t>(</m:t>
                        </m:r>
                        <m:r>
                          <a:rPr lang="el-GR" sz="1800" i="1" dirty="0">
                            <a:latin typeface="Cambria Math" panose="02040503050406030204" pitchFamily="18" charset="0"/>
                          </a:rPr>
                          <m:t>𝜋</m:t>
                        </m:r>
                        <m:r>
                          <a:rPr lang="de-DE" sz="1800" i="1" dirty="0">
                            <a:latin typeface="Cambria Math" panose="02040503050406030204" pitchFamily="18" charset="0"/>
                          </a:rPr>
                          <m:t>−</m:t>
                        </m:r>
                        <m:r>
                          <a:rPr lang="el-GR" sz="1800" i="1" dirty="0">
                            <a:latin typeface="Cambria Math" panose="02040503050406030204" pitchFamily="18" charset="0"/>
                          </a:rPr>
                          <m:t>𝜋</m:t>
                        </m:r>
                      </m:e>
                      <m:sup>
                        <m:r>
                          <a:rPr lang="de-DE" sz="1800" i="1" dirty="0">
                            <a:latin typeface="Cambria Math" panose="02040503050406030204" pitchFamily="18" charset="0"/>
                          </a:rPr>
                          <m:t>𝑒</m:t>
                        </m:r>
                      </m:sup>
                    </m:sSup>
                    <m:r>
                      <a:rPr lang="de-DE" sz="1800" i="1" dirty="0">
                        <a:latin typeface="Cambria Math" panose="02040503050406030204" pitchFamily="18" charset="0"/>
                      </a:rPr>
                      <m:t>)</m:t>
                    </m:r>
                  </m:oMath>
                </a14:m>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Philippscurve</a:t>
                </a:r>
                <a:r>
                  <a:rPr lang="en-US" sz="1800" dirty="0">
                    <a:latin typeface="Times New Roman" panose="02020603050405020304" pitchFamily="18" charset="0"/>
                    <a:cs typeface="Times New Roman" panose="02020603050405020304" pitchFamily="18" charset="0"/>
                  </a:rPr>
                  <a:t>)</a:t>
                </a:r>
              </a:p>
              <a:p>
                <a:pPr marL="342900" indent="-342900">
                  <a:lnSpc>
                    <a:spcPct val="110000"/>
                  </a:lnSpc>
                  <a:buFont typeface="+mj-lt"/>
                  <a:buAutoNum type="alphaLcParenR"/>
                </a:pPr>
                <a:r>
                  <a:rPr lang="en-US" sz="1800" dirty="0">
                    <a:latin typeface="Times New Roman" panose="02020603050405020304" pitchFamily="18" charset="0"/>
                    <a:cs typeface="Times New Roman" panose="02020603050405020304" pitchFamily="18" charset="0"/>
                  </a:rPr>
                  <a:t>Substitution method	b)	</a:t>
                </a:r>
                <a:r>
                  <a:rPr lang="en-US" sz="1800" dirty="0" err="1">
                    <a:latin typeface="Times New Roman" panose="02020603050405020304" pitchFamily="18" charset="0"/>
                    <a:cs typeface="Times New Roman" panose="02020603050405020304" pitchFamily="18" charset="0"/>
                  </a:rPr>
                  <a:t>Totale</a:t>
                </a:r>
                <a:r>
                  <a:rPr lang="en-US" sz="1800" dirty="0">
                    <a:latin typeface="Times New Roman" panose="02020603050405020304" pitchFamily="18" charset="0"/>
                    <a:cs typeface="Times New Roman" panose="02020603050405020304" pitchFamily="18" charset="0"/>
                  </a:rPr>
                  <a:t> Differential		 c)	Lagrange method</a:t>
                </a:r>
              </a:p>
              <a:p>
                <a:pPr>
                  <a:lnSpc>
                    <a:spcPct val="110000"/>
                  </a:lnSpc>
                </a:pPr>
                <a:endParaRPr lang="en-US" sz="1800" dirty="0">
                  <a:latin typeface="Times New Roman" panose="02020603050405020304" pitchFamily="18" charset="0"/>
                  <a:cs typeface="Times New Roman" panose="02020603050405020304" pitchFamily="18" charset="0"/>
                </a:endParaRPr>
              </a:p>
              <a:p>
                <a:pPr>
                  <a:lnSpc>
                    <a:spcPct val="110000"/>
                  </a:lnSpc>
                </a:pPr>
                <a:endParaRPr lang="en-US" sz="1400" dirty="0">
                  <a:latin typeface="Times New Roman" panose="02020603050405020304" pitchFamily="18" charset="0"/>
                  <a:cs typeface="Times New Roman" panose="02020603050405020304" pitchFamily="18" charset="0"/>
                </a:endParaRPr>
              </a:p>
            </p:txBody>
          </p:sp>
        </mc:Choice>
        <mc:Fallback xmlns="">
          <p:sp>
            <p:nvSpPr>
              <p:cNvPr id="5" name="Content Placeholder 2"/>
              <p:cNvSpPr txBox="1">
                <a:spLocks noRot="1" noChangeAspect="1" noMove="1" noResize="1" noEditPoints="1" noAdjustHandles="1" noChangeArrowheads="1" noChangeShapeType="1" noTextEdit="1"/>
              </p:cNvSpPr>
              <p:nvPr/>
            </p:nvSpPr>
            <p:spPr>
              <a:xfrm>
                <a:off x="216671" y="348177"/>
                <a:ext cx="11494754" cy="1858325"/>
              </a:xfrm>
              <a:prstGeom prst="rect">
                <a:avLst/>
              </a:prstGeom>
              <a:blipFill>
                <a:blip r:embed="rId3"/>
                <a:stretch>
                  <a:fillRect l="-477" t="-13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 name="Rechteck 1"/>
              <p:cNvSpPr/>
              <p:nvPr/>
            </p:nvSpPr>
            <p:spPr>
              <a:xfrm>
                <a:off x="-18040" y="2005205"/>
                <a:ext cx="12126735" cy="2507866"/>
              </a:xfrm>
              <a:prstGeom prst="rect">
                <a:avLst/>
              </a:prstGeom>
            </p:spPr>
            <p:txBody>
              <a:bodyPr wrap="square">
                <a:spAutoFit/>
              </a:bodyPr>
              <a:lstStyle/>
              <a:p>
                <a:pPr marL="400050" indent="-400050">
                  <a:lnSpc>
                    <a:spcPct val="110000"/>
                  </a:lnSpc>
                  <a:buAutoNum type="romanLcParenR"/>
                </a:pPr>
                <a:r>
                  <a:rPr lang="en-US" dirty="0">
                    <a:latin typeface="Times New Roman" panose="02020603050405020304" pitchFamily="18" charset="0"/>
                    <a:cs typeface="Times New Roman" panose="02020603050405020304" pitchFamily="18" charset="0"/>
                  </a:rPr>
                  <a:t>Commitment:	</a:t>
                </a:r>
                <a:r>
                  <a:rPr lang="en-US" dirty="0" err="1">
                    <a:latin typeface="Times New Roman" panose="02020603050405020304" pitchFamily="18" charset="0"/>
                    <a:cs typeface="Times New Roman" panose="02020603050405020304" pitchFamily="18" charset="0"/>
                  </a:rPr>
                  <a:t>Annoucement</a:t>
                </a:r>
                <a:r>
                  <a:rPr lang="en-US" dirty="0">
                    <a:latin typeface="Times New Roman" panose="02020603050405020304" pitchFamily="18" charset="0"/>
                    <a:cs typeface="Times New Roman" panose="02020603050405020304" pitchFamily="18" charset="0"/>
                  </a:rPr>
                  <a:t> CB </a:t>
                </a:r>
                <a14:m>
                  <m:oMath xmlns:m="http://schemas.openxmlformats.org/officeDocument/2006/math">
                    <m:r>
                      <a:rPr lang="el-GR" i="1" dirty="0">
                        <a:latin typeface="Cambria Math" panose="02040503050406030204" pitchFamily="18" charset="0"/>
                      </a:rPr>
                      <m:t>𝜋</m:t>
                    </m:r>
                    <m:r>
                      <a:rPr lang="de-DE" i="1" dirty="0">
                        <a:latin typeface="Cambria Math" panose="02040503050406030204" pitchFamily="18" charset="0"/>
                      </a:rPr>
                      <m:t>=0</m:t>
                    </m:r>
                  </m:oMath>
                </a14:m>
                <a:r>
                  <a:rPr lang="en-US" dirty="0">
                    <a:latin typeface="Times New Roman" panose="02020603050405020304" pitchFamily="18" charset="0"/>
                    <a:cs typeface="Times New Roman" panose="02020603050405020304" pitchFamily="18" charset="0"/>
                  </a:rPr>
                  <a:t> </a:t>
                </a:r>
                <a:r>
                  <a:rPr lang="en-US" dirty="0">
                    <a:latin typeface="Cambria Math" panose="02040503050406030204" pitchFamily="18" charset="0"/>
                    <a:ea typeface="Cambria Math" panose="020405030504060302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public believes </a:t>
                </a:r>
                <a:r>
                  <a:rPr lang="en-US" dirty="0" err="1">
                    <a:latin typeface="Times New Roman" panose="02020603050405020304" pitchFamily="18" charset="0"/>
                    <a:cs typeface="Times New Roman" panose="02020603050405020304" pitchFamily="18" charset="0"/>
                  </a:rPr>
                  <a:t>anouncement</a:t>
                </a:r>
                <a:r>
                  <a:rPr lang="en-US" dirty="0">
                    <a:latin typeface="Times New Roman" panose="02020603050405020304" pitchFamily="18" charset="0"/>
                    <a:cs typeface="Times New Roman" panose="02020603050405020304" pitchFamily="18" charset="0"/>
                  </a:rPr>
                  <a:t> </a:t>
                </a:r>
                <a14:m>
                  <m:oMath xmlns:m="http://schemas.openxmlformats.org/officeDocument/2006/math">
                    <m:sSup>
                      <m:sSupPr>
                        <m:ctrlPr>
                          <a:rPr lang="de-DE" i="1" dirty="0">
                            <a:latin typeface="Cambria Math" panose="02040503050406030204" pitchFamily="18" charset="0"/>
                          </a:rPr>
                        </m:ctrlPr>
                      </m:sSupPr>
                      <m:e>
                        <m:r>
                          <a:rPr lang="el-GR" i="1" dirty="0">
                            <a:latin typeface="Cambria Math" panose="02040503050406030204" pitchFamily="18" charset="0"/>
                          </a:rPr>
                          <m:t>𝜋</m:t>
                        </m:r>
                      </m:e>
                      <m:sup>
                        <m:r>
                          <a:rPr lang="de-DE" i="1" dirty="0">
                            <a:latin typeface="Cambria Math" panose="02040503050406030204" pitchFamily="18" charset="0"/>
                          </a:rPr>
                          <m:t>𝑒</m:t>
                        </m:r>
                      </m:sup>
                    </m:sSup>
                    <m:r>
                      <a:rPr lang="de-DE" i="1" dirty="0">
                        <a:latin typeface="Cambria Math" panose="02040503050406030204" pitchFamily="18" charset="0"/>
                      </a:rPr>
                      <m:t>=0</m:t>
                    </m:r>
                  </m:oMath>
                </a14:m>
                <a:r>
                  <a:rPr lang="en-US" dirty="0">
                    <a:latin typeface="Times New Roman" panose="02020603050405020304" pitchFamily="18" charset="0"/>
                    <a:cs typeface="Times New Roman" panose="02020603050405020304" pitchFamily="18" charset="0"/>
                  </a:rPr>
                  <a:t> </a:t>
                </a:r>
                <a:r>
                  <a:rPr lang="en-US" dirty="0">
                    <a:latin typeface="Cambria Math" panose="02040503050406030204" pitchFamily="18" charset="0"/>
                    <a:ea typeface="Cambria Math" panose="020405030504060302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CB sets </a:t>
                </a:r>
                <a14:m>
                  <m:oMath xmlns:m="http://schemas.openxmlformats.org/officeDocument/2006/math">
                    <m:r>
                      <a:rPr lang="el-GR" i="1" dirty="0">
                        <a:latin typeface="Cambria Math" panose="02040503050406030204" pitchFamily="18" charset="0"/>
                      </a:rPr>
                      <m:t>𝜋</m:t>
                    </m:r>
                    <m:r>
                      <a:rPr lang="de-DE" i="1" dirty="0">
                        <a:latin typeface="Cambria Math" panose="02040503050406030204" pitchFamily="18" charset="0"/>
                      </a:rPr>
                      <m:t>=0</m:t>
                    </m:r>
                  </m:oMath>
                </a14:m>
                <a:endParaRPr lang="en-US" dirty="0">
                  <a:latin typeface="Times New Roman" panose="02020603050405020304" pitchFamily="18" charset="0"/>
                  <a:cs typeface="Times New Roman" panose="02020603050405020304" pitchFamily="18" charset="0"/>
                </a:endParaRPr>
              </a:p>
              <a:p>
                <a:pPr marL="400050" indent="-400050">
                  <a:lnSpc>
                    <a:spcPct val="110000"/>
                  </a:lnSpc>
                  <a:buAutoNum type="romanLcParenR"/>
                </a:pPr>
                <a:endParaRPr lang="en-US" dirty="0">
                  <a:latin typeface="Times New Roman" panose="02020603050405020304" pitchFamily="18" charset="0"/>
                  <a:cs typeface="Times New Roman" panose="02020603050405020304" pitchFamily="18" charset="0"/>
                </a:endParaRPr>
              </a:p>
              <a:p>
                <a:pPr marL="400050" indent="-400050">
                  <a:lnSpc>
                    <a:spcPct val="110000"/>
                  </a:lnSpc>
                  <a:buAutoNum type="romanLcParenR"/>
                </a:pPr>
                <a:r>
                  <a:rPr lang="en-US" dirty="0">
                    <a:latin typeface="Times New Roman" panose="02020603050405020304" pitchFamily="18" charset="0"/>
                    <a:cs typeface="Times New Roman" panose="02020603050405020304" pitchFamily="18" charset="0"/>
                  </a:rPr>
                  <a:t>Deception: 	Announcement of the CB: </a:t>
                </a:r>
                <a14:m>
                  <m:oMath xmlns:m="http://schemas.openxmlformats.org/officeDocument/2006/math">
                    <m:r>
                      <a:rPr lang="el-GR" i="1" dirty="0">
                        <a:latin typeface="Cambria Math" panose="02040503050406030204" pitchFamily="18" charset="0"/>
                      </a:rPr>
                      <m:t>𝜋</m:t>
                    </m:r>
                    <m:r>
                      <a:rPr lang="de-DE" i="1" dirty="0">
                        <a:latin typeface="Cambria Math" panose="02040503050406030204" pitchFamily="18" charset="0"/>
                      </a:rPr>
                      <m:t>=0</m:t>
                    </m:r>
                  </m:oMath>
                </a14:m>
                <a:r>
                  <a:rPr lang="en-US" dirty="0">
                    <a:latin typeface="Cambria Math" panose="02040503050406030204" pitchFamily="18" charset="0"/>
                    <a:ea typeface="Cambria Math" panose="020405030504060302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public believes </a:t>
                </a:r>
                <a:r>
                  <a:rPr lang="en-US" dirty="0" err="1">
                    <a:latin typeface="Times New Roman" panose="02020603050405020304" pitchFamily="18" charset="0"/>
                    <a:cs typeface="Times New Roman" panose="02020603050405020304" pitchFamily="18" charset="0"/>
                  </a:rPr>
                  <a:t>anouncement</a:t>
                </a:r>
                <a:r>
                  <a:rPr lang="en-US" dirty="0">
                    <a:latin typeface="Times New Roman" panose="02020603050405020304" pitchFamily="18" charset="0"/>
                    <a:cs typeface="Times New Roman" panose="02020603050405020304" pitchFamily="18" charset="0"/>
                  </a:rPr>
                  <a:t> </a:t>
                </a:r>
                <a14:m>
                  <m:oMath xmlns:m="http://schemas.openxmlformats.org/officeDocument/2006/math">
                    <m:sSup>
                      <m:sSupPr>
                        <m:ctrlPr>
                          <a:rPr lang="de-DE" i="1" dirty="0">
                            <a:latin typeface="Cambria Math" panose="02040503050406030204" pitchFamily="18" charset="0"/>
                          </a:rPr>
                        </m:ctrlPr>
                      </m:sSupPr>
                      <m:e>
                        <m:r>
                          <a:rPr lang="el-GR" i="1" dirty="0">
                            <a:latin typeface="Cambria Math" panose="02040503050406030204" pitchFamily="18" charset="0"/>
                          </a:rPr>
                          <m:t>𝜋</m:t>
                        </m:r>
                      </m:e>
                      <m:sup>
                        <m:r>
                          <a:rPr lang="de-DE" i="1" dirty="0">
                            <a:latin typeface="Cambria Math" panose="02040503050406030204" pitchFamily="18" charset="0"/>
                          </a:rPr>
                          <m:t>𝑒</m:t>
                        </m:r>
                      </m:sup>
                    </m:sSup>
                    <m:r>
                      <a:rPr lang="de-DE" i="1" dirty="0">
                        <a:latin typeface="Cambria Math" panose="02040503050406030204" pitchFamily="18" charset="0"/>
                      </a:rPr>
                      <m:t>=0</m:t>
                    </m:r>
                  </m:oMath>
                </a14:m>
                <a:r>
                  <a:rPr lang="en-US" dirty="0">
                    <a:latin typeface="Times New Roman" panose="02020603050405020304" pitchFamily="18" charset="0"/>
                    <a:cs typeface="Times New Roman" panose="02020603050405020304" pitchFamily="18" charset="0"/>
                  </a:rPr>
                  <a:t> </a:t>
                </a:r>
                <a:r>
                  <a:rPr lang="en-US" dirty="0">
                    <a:latin typeface="Cambria Math" panose="02040503050406030204" pitchFamily="18" charset="0"/>
                    <a:ea typeface="Cambria Math" panose="020405030504060302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the CB increases 𝜋 according to 			the reaction function </a:t>
                </a:r>
                <a14:m>
                  <m:oMath xmlns:m="http://schemas.openxmlformats.org/officeDocument/2006/math">
                    <m:sSup>
                      <m:sSupPr>
                        <m:ctrlPr>
                          <a:rPr lang="de-DE" i="1" dirty="0">
                            <a:latin typeface="Cambria Math" panose="02040503050406030204" pitchFamily="18" charset="0"/>
                          </a:rPr>
                        </m:ctrlPr>
                      </m:sSupPr>
                      <m:e>
                        <m:r>
                          <a:rPr lang="el-GR" i="1" dirty="0">
                            <a:latin typeface="Cambria Math" panose="02040503050406030204" pitchFamily="18" charset="0"/>
                          </a:rPr>
                          <m:t>𝜋</m:t>
                        </m:r>
                      </m:e>
                      <m:sup>
                        <m:r>
                          <a:rPr lang="de-DE" b="0" i="1" dirty="0" smtClean="0">
                            <a:latin typeface="Cambria Math" panose="02040503050406030204" pitchFamily="18" charset="0"/>
                          </a:rPr>
                          <m:t>𝑇</m:t>
                        </m:r>
                      </m:sup>
                    </m:sSup>
                  </m:oMath>
                </a14:m>
                <a:endParaRPr lang="en-US" dirty="0">
                  <a:latin typeface="Times New Roman" panose="02020603050405020304" pitchFamily="18" charset="0"/>
                  <a:cs typeface="Times New Roman" panose="02020603050405020304" pitchFamily="18" charset="0"/>
                </a:endParaRPr>
              </a:p>
              <a:p>
                <a:pPr marL="400050" indent="-400050">
                  <a:lnSpc>
                    <a:spcPct val="110000"/>
                  </a:lnSpc>
                  <a:buAutoNum type="romanLcParenR"/>
                </a:pPr>
                <a:endParaRPr lang="en-US" dirty="0">
                  <a:latin typeface="Times New Roman" panose="02020603050405020304" pitchFamily="18" charset="0"/>
                  <a:cs typeface="Times New Roman" panose="02020603050405020304" pitchFamily="18" charset="0"/>
                </a:endParaRPr>
              </a:p>
              <a:p>
                <a:pPr marL="400050" indent="-400050">
                  <a:lnSpc>
                    <a:spcPct val="110000"/>
                  </a:lnSpc>
                  <a:buAutoNum type="romanLcParenR"/>
                </a:pPr>
                <a:r>
                  <a:rPr lang="en-US" dirty="0" err="1">
                    <a:latin typeface="Times New Roman" panose="02020603050405020304" pitchFamily="18" charset="0"/>
                    <a:cs typeface="Times New Roman" panose="02020603050405020304" pitchFamily="18" charset="0"/>
                  </a:rPr>
                  <a:t>Diskretionary</a:t>
                </a:r>
                <a:r>
                  <a:rPr lang="en-US" dirty="0">
                    <a:latin typeface="Times New Roman" panose="02020603050405020304" pitchFamily="18" charset="0"/>
                    <a:cs typeface="Times New Roman" panose="02020603050405020304" pitchFamily="18" charset="0"/>
                  </a:rPr>
                  <a:t>:	 Announcement of the CB </a:t>
                </a:r>
                <a14:m>
                  <m:oMath xmlns:m="http://schemas.openxmlformats.org/officeDocument/2006/math">
                    <m:r>
                      <a:rPr lang="el-GR" i="1" dirty="0">
                        <a:latin typeface="Cambria Math" panose="02040503050406030204" pitchFamily="18" charset="0"/>
                      </a:rPr>
                      <m:t>𝜋</m:t>
                    </m:r>
                    <m:r>
                      <a:rPr lang="de-DE" i="1" dirty="0">
                        <a:latin typeface="Cambria Math" panose="02040503050406030204" pitchFamily="18" charset="0"/>
                      </a:rPr>
                      <m:t>=0</m:t>
                    </m:r>
                  </m:oMath>
                </a14:m>
                <a:r>
                  <a:rPr lang="en-US" dirty="0">
                    <a:latin typeface="Times New Roman" panose="02020603050405020304" pitchFamily="18" charset="0"/>
                    <a:cs typeface="Times New Roman" panose="02020603050405020304" pitchFamily="18" charset="0"/>
                  </a:rPr>
                  <a:t> </a:t>
                </a:r>
                <a:r>
                  <a:rPr lang="en-US" dirty="0">
                    <a:latin typeface="Cambria Math" panose="02040503050406030204" pitchFamily="18" charset="0"/>
                    <a:ea typeface="Cambria Math" panose="020405030504060302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the public anticipates the deviation of the CB and forms rational 			expectations according to the reaction function </a:t>
                </a:r>
                <a14:m>
                  <m:oMath xmlns:m="http://schemas.openxmlformats.org/officeDocument/2006/math">
                    <m:sSup>
                      <m:sSupPr>
                        <m:ctrlPr>
                          <a:rPr lang="de-DE" i="1" dirty="0">
                            <a:latin typeface="Cambria Math" panose="02040503050406030204" pitchFamily="18" charset="0"/>
                          </a:rPr>
                        </m:ctrlPr>
                      </m:sSupPr>
                      <m:e>
                        <m:r>
                          <a:rPr lang="el-GR" i="1" dirty="0">
                            <a:latin typeface="Cambria Math" panose="02040503050406030204" pitchFamily="18" charset="0"/>
                          </a:rPr>
                          <m:t>𝜋</m:t>
                        </m:r>
                      </m:e>
                      <m:sup>
                        <m:r>
                          <a:rPr lang="de-DE" i="1" dirty="0">
                            <a:latin typeface="Cambria Math" panose="02040503050406030204" pitchFamily="18" charset="0"/>
                          </a:rPr>
                          <m:t>𝑒</m:t>
                        </m:r>
                      </m:sup>
                    </m:sSup>
                    <m:r>
                      <a:rPr lang="de-DE" i="1" dirty="0">
                        <a:latin typeface="Cambria Math" panose="02040503050406030204" pitchFamily="18" charset="0"/>
                      </a:rPr>
                      <m:t>=</m:t>
                    </m:r>
                    <m:r>
                      <a:rPr lang="el-GR" i="1" dirty="0">
                        <a:latin typeface="Cambria Math" panose="02040503050406030204" pitchFamily="18" charset="0"/>
                      </a:rPr>
                      <m:t>𝜋</m:t>
                    </m:r>
                  </m:oMath>
                </a14:m>
                <a:r>
                  <a:rPr lang="en-US" dirty="0">
                    <a:latin typeface="Times New Roman" panose="02020603050405020304" pitchFamily="18" charset="0"/>
                    <a:cs typeface="Times New Roman" panose="02020603050405020304" pitchFamily="18" charset="0"/>
                  </a:rPr>
                  <a:t> </a:t>
                </a:r>
                <a:r>
                  <a:rPr lang="en-US" dirty="0">
                    <a:latin typeface="Cambria Math" panose="02040503050406030204" pitchFamily="18" charset="0"/>
                    <a:ea typeface="Cambria Math" panose="020405030504060302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the central bank increases inflation to </a:t>
                </a:r>
                <a14:m>
                  <m:oMath xmlns:m="http://schemas.openxmlformats.org/officeDocument/2006/math">
                    <m:sSup>
                      <m:sSupPr>
                        <m:ctrlPr>
                          <a:rPr lang="de-DE" i="1" dirty="0">
                            <a:latin typeface="Cambria Math" panose="02040503050406030204" pitchFamily="18" charset="0"/>
                          </a:rPr>
                        </m:ctrlPr>
                      </m:sSupPr>
                      <m:e>
                        <m:r>
                          <a:rPr lang="el-GR" i="1" dirty="0">
                            <a:latin typeface="Cambria Math" panose="02040503050406030204" pitchFamily="18" charset="0"/>
                          </a:rPr>
                          <m:t>𝜋</m:t>
                        </m:r>
                      </m:e>
                      <m:sup>
                        <m:r>
                          <a:rPr lang="de-DE" b="0" i="1" dirty="0" smtClean="0">
                            <a:latin typeface="Cambria Math" panose="02040503050406030204" pitchFamily="18" charset="0"/>
                          </a:rPr>
                          <m:t>𝐷</m:t>
                        </m:r>
                      </m:sup>
                    </m:sSup>
                  </m:oMath>
                </a14:m>
                <a:r>
                  <a:rPr lang="en-US" dirty="0">
                    <a:latin typeface="Times New Roman" panose="02020603050405020304" pitchFamily="18" charset="0"/>
                    <a:cs typeface="Times New Roman" panose="02020603050405020304" pitchFamily="18" charset="0"/>
                  </a:rPr>
                  <a:t> according 		to the rational expectations of the public </a:t>
                </a:r>
              </a:p>
            </p:txBody>
          </p:sp>
        </mc:Choice>
        <mc:Fallback xmlns="">
          <p:sp>
            <p:nvSpPr>
              <p:cNvPr id="2" name="Rechteck 1"/>
              <p:cNvSpPr>
                <a:spLocks noRot="1" noChangeAspect="1" noMove="1" noResize="1" noEditPoints="1" noAdjustHandles="1" noChangeArrowheads="1" noChangeShapeType="1" noTextEdit="1"/>
              </p:cNvSpPr>
              <p:nvPr/>
            </p:nvSpPr>
            <p:spPr>
              <a:xfrm>
                <a:off x="-18040" y="2005205"/>
                <a:ext cx="12126735" cy="2507866"/>
              </a:xfrm>
              <a:prstGeom prst="rect">
                <a:avLst/>
              </a:prstGeom>
              <a:blipFill>
                <a:blip r:embed="rId4"/>
                <a:stretch>
                  <a:fillRect l="-302" t="-1460" r="-452" b="-316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 name="Rechteck 6"/>
              <p:cNvSpPr/>
              <p:nvPr/>
            </p:nvSpPr>
            <p:spPr>
              <a:xfrm>
                <a:off x="-18040" y="4855448"/>
                <a:ext cx="8188960" cy="1007392"/>
              </a:xfrm>
              <a:prstGeom prst="rect">
                <a:avLst/>
              </a:prstGeom>
            </p:spPr>
            <p:txBody>
              <a:bodyPr wrap="square">
                <a:spAutoFit/>
              </a:bodyPr>
              <a:lstStyle/>
              <a:p>
                <a:pPr marL="342900" indent="-342900">
                  <a:lnSpc>
                    <a:spcPct val="110000"/>
                  </a:lnSpc>
                  <a:buFont typeface="+mj-lt"/>
                  <a:buAutoNum type="arabicParenR"/>
                </a:pPr>
                <a:r>
                  <a:rPr lang="en-US" dirty="0">
                    <a:latin typeface="Times New Roman" panose="02020603050405020304" pitchFamily="18" charset="0"/>
                    <a:cs typeface="Times New Roman" panose="02020603050405020304" pitchFamily="18" charset="0"/>
                  </a:rPr>
                  <a:t>Show formally:		</a:t>
                </a:r>
                <a14:m>
                  <m:oMath xmlns:m="http://schemas.openxmlformats.org/officeDocument/2006/math">
                    <m:sSup>
                      <m:sSupPr>
                        <m:ctrlPr>
                          <a:rPr lang="el-GR" i="1" dirty="0">
                            <a:latin typeface="Cambria Math" panose="02040503050406030204" pitchFamily="18" charset="0"/>
                          </a:rPr>
                        </m:ctrlPr>
                      </m:sSupPr>
                      <m:e>
                        <m:r>
                          <a:rPr lang="de-DE" i="1" dirty="0">
                            <a:latin typeface="Cambria Math" panose="02040503050406030204" pitchFamily="18" charset="0"/>
                          </a:rPr>
                          <m:t>𝐿</m:t>
                        </m:r>
                      </m:e>
                      <m:sup>
                        <m:r>
                          <a:rPr lang="de-DE" i="1" dirty="0">
                            <a:latin typeface="Cambria Math" panose="02040503050406030204" pitchFamily="18" charset="0"/>
                          </a:rPr>
                          <m:t>𝑇</m:t>
                        </m:r>
                      </m:sup>
                    </m:sSup>
                    <m:r>
                      <a:rPr lang="de-DE" b="0" i="1" dirty="0" smtClean="0">
                        <a:latin typeface="Cambria Math" panose="02040503050406030204" pitchFamily="18" charset="0"/>
                      </a:rPr>
                      <m:t>&lt;</m:t>
                    </m:r>
                    <m:sSup>
                      <m:sSupPr>
                        <m:ctrlPr>
                          <a:rPr lang="el-GR" i="1" dirty="0">
                            <a:latin typeface="Cambria Math" panose="02040503050406030204" pitchFamily="18" charset="0"/>
                          </a:rPr>
                        </m:ctrlPr>
                      </m:sSupPr>
                      <m:e>
                        <m:r>
                          <a:rPr lang="de-DE" i="1" dirty="0">
                            <a:latin typeface="Cambria Math" panose="02040503050406030204" pitchFamily="18" charset="0"/>
                          </a:rPr>
                          <m:t>𝐿</m:t>
                        </m:r>
                      </m:e>
                      <m:sup>
                        <m:r>
                          <a:rPr lang="de-DE" b="0" i="1" dirty="0" smtClean="0">
                            <a:latin typeface="Cambria Math" panose="02040503050406030204" pitchFamily="18" charset="0"/>
                          </a:rPr>
                          <m:t>𝐶</m:t>
                        </m:r>
                      </m:sup>
                    </m:sSup>
                    <m:r>
                      <a:rPr lang="de-DE" b="0" i="1" dirty="0" smtClean="0">
                        <a:latin typeface="Cambria Math" panose="02040503050406030204" pitchFamily="18" charset="0"/>
                      </a:rPr>
                      <m:t>&lt;</m:t>
                    </m:r>
                    <m:sSup>
                      <m:sSupPr>
                        <m:ctrlPr>
                          <a:rPr lang="el-GR" i="1" dirty="0">
                            <a:latin typeface="Cambria Math" panose="02040503050406030204" pitchFamily="18" charset="0"/>
                          </a:rPr>
                        </m:ctrlPr>
                      </m:sSupPr>
                      <m:e>
                        <m:r>
                          <a:rPr lang="de-DE" i="1" dirty="0">
                            <a:latin typeface="Cambria Math" panose="02040503050406030204" pitchFamily="18" charset="0"/>
                          </a:rPr>
                          <m:t>𝐿</m:t>
                        </m:r>
                      </m:e>
                      <m:sup>
                        <m:r>
                          <a:rPr lang="de-DE" b="0" i="1" dirty="0" smtClean="0">
                            <a:latin typeface="Cambria Math" panose="02040503050406030204" pitchFamily="18" charset="0"/>
                          </a:rPr>
                          <m:t>𝐷</m:t>
                        </m:r>
                      </m:sup>
                    </m:sSup>
                  </m:oMath>
                </a14:m>
                <a:r>
                  <a:rPr lang="en-US" dirty="0">
                    <a:latin typeface="Times New Roman" panose="02020603050405020304" pitchFamily="18" charset="0"/>
                    <a:cs typeface="Times New Roman" panose="02020603050405020304" pitchFamily="18" charset="0"/>
                  </a:rPr>
                  <a:t>	</a:t>
                </a:r>
                <a14:m>
                  <m:oMath xmlns:m="http://schemas.openxmlformats.org/officeDocument/2006/math">
                    <m:sSup>
                      <m:sSupPr>
                        <m:ctrlPr>
                          <a:rPr lang="el-GR" i="1" dirty="0">
                            <a:latin typeface="Cambria Math" panose="02040503050406030204" pitchFamily="18" charset="0"/>
                          </a:rPr>
                        </m:ctrlPr>
                      </m:sSupPr>
                      <m:e>
                        <m:r>
                          <a:rPr lang="el-GR" i="1" dirty="0">
                            <a:latin typeface="Cambria Math" panose="02040503050406030204" pitchFamily="18" charset="0"/>
                          </a:rPr>
                          <m:t>𝜋</m:t>
                        </m:r>
                      </m:e>
                      <m:sup>
                        <m:r>
                          <a:rPr lang="de-DE" i="1" dirty="0">
                            <a:latin typeface="Cambria Math" panose="02040503050406030204" pitchFamily="18" charset="0"/>
                          </a:rPr>
                          <m:t>𝐶</m:t>
                        </m:r>
                      </m:sup>
                    </m:sSup>
                    <m:r>
                      <a:rPr lang="de-DE" i="1" dirty="0">
                        <a:latin typeface="Cambria Math" panose="02040503050406030204" pitchFamily="18" charset="0"/>
                      </a:rPr>
                      <m:t>&lt;</m:t>
                    </m:r>
                    <m:sSup>
                      <m:sSupPr>
                        <m:ctrlPr>
                          <a:rPr lang="el-GR" i="1" dirty="0">
                            <a:latin typeface="Cambria Math" panose="02040503050406030204" pitchFamily="18" charset="0"/>
                          </a:rPr>
                        </m:ctrlPr>
                      </m:sSupPr>
                      <m:e>
                        <m:r>
                          <a:rPr lang="el-GR" i="1" dirty="0">
                            <a:latin typeface="Cambria Math" panose="02040503050406030204" pitchFamily="18" charset="0"/>
                          </a:rPr>
                          <m:t>𝜋</m:t>
                        </m:r>
                      </m:e>
                      <m:sup>
                        <m:r>
                          <a:rPr lang="de-DE" i="1" dirty="0">
                            <a:latin typeface="Cambria Math" panose="02040503050406030204" pitchFamily="18" charset="0"/>
                          </a:rPr>
                          <m:t>𝑇</m:t>
                        </m:r>
                      </m:sup>
                    </m:sSup>
                    <m:r>
                      <a:rPr lang="de-DE" i="1" dirty="0">
                        <a:latin typeface="Cambria Math" panose="02040503050406030204" pitchFamily="18" charset="0"/>
                      </a:rPr>
                      <m:t>&lt;</m:t>
                    </m:r>
                    <m:sSup>
                      <m:sSupPr>
                        <m:ctrlPr>
                          <a:rPr lang="el-GR" i="1" dirty="0">
                            <a:latin typeface="Cambria Math" panose="02040503050406030204" pitchFamily="18" charset="0"/>
                          </a:rPr>
                        </m:ctrlPr>
                      </m:sSupPr>
                      <m:e>
                        <m:r>
                          <a:rPr lang="el-GR" i="1" dirty="0">
                            <a:latin typeface="Cambria Math" panose="02040503050406030204" pitchFamily="18" charset="0"/>
                          </a:rPr>
                          <m:t>𝜋</m:t>
                        </m:r>
                      </m:e>
                      <m:sup>
                        <m:r>
                          <a:rPr lang="de-DE" i="1" dirty="0">
                            <a:latin typeface="Cambria Math" panose="02040503050406030204" pitchFamily="18" charset="0"/>
                          </a:rPr>
                          <m:t>𝐷</m:t>
                        </m:r>
                      </m:sup>
                    </m:sSup>
                  </m:oMath>
                </a14:m>
                <a:r>
                  <a:rPr lang="en-US" dirty="0">
                    <a:latin typeface="Times New Roman" panose="02020603050405020304" pitchFamily="18" charset="0"/>
                    <a:cs typeface="Times New Roman" panose="02020603050405020304" pitchFamily="18" charset="0"/>
                  </a:rPr>
                  <a:t>	</a:t>
                </a:r>
                <a14:m>
                  <m:oMath xmlns:m="http://schemas.openxmlformats.org/officeDocument/2006/math">
                    <m:sSup>
                      <m:sSupPr>
                        <m:ctrlPr>
                          <a:rPr lang="el-GR" i="1" dirty="0">
                            <a:latin typeface="Cambria Math" panose="02040503050406030204" pitchFamily="18" charset="0"/>
                          </a:rPr>
                        </m:ctrlPr>
                      </m:sSupPr>
                      <m:e>
                        <m:r>
                          <a:rPr lang="de-DE" b="0" i="1" dirty="0" smtClean="0">
                            <a:latin typeface="Cambria Math" panose="02040503050406030204" pitchFamily="18" charset="0"/>
                          </a:rPr>
                          <m:t>𝑦</m:t>
                        </m:r>
                      </m:e>
                      <m:sup>
                        <m:r>
                          <a:rPr lang="de-DE" i="1" dirty="0">
                            <a:latin typeface="Cambria Math" panose="02040503050406030204" pitchFamily="18" charset="0"/>
                          </a:rPr>
                          <m:t>𝐶</m:t>
                        </m:r>
                      </m:sup>
                    </m:sSup>
                    <m:r>
                      <a:rPr lang="de-DE" b="0" i="1" dirty="0" smtClean="0">
                        <a:latin typeface="Cambria Math" panose="02040503050406030204" pitchFamily="18" charset="0"/>
                      </a:rPr>
                      <m:t>=</m:t>
                    </m:r>
                    <m:sSup>
                      <m:sSupPr>
                        <m:ctrlPr>
                          <a:rPr lang="el-GR" i="1" dirty="0">
                            <a:latin typeface="Cambria Math" panose="02040503050406030204" pitchFamily="18" charset="0"/>
                          </a:rPr>
                        </m:ctrlPr>
                      </m:sSupPr>
                      <m:e>
                        <m:r>
                          <a:rPr lang="de-DE" b="0" i="1" dirty="0" smtClean="0">
                            <a:latin typeface="Cambria Math" panose="02040503050406030204" pitchFamily="18" charset="0"/>
                          </a:rPr>
                          <m:t>𝑦</m:t>
                        </m:r>
                      </m:e>
                      <m:sup>
                        <m:r>
                          <a:rPr lang="de-DE" b="0" i="1" dirty="0" smtClean="0">
                            <a:latin typeface="Cambria Math" panose="02040503050406030204" pitchFamily="18" charset="0"/>
                          </a:rPr>
                          <m:t>𝐷</m:t>
                        </m:r>
                      </m:sup>
                    </m:sSup>
                    <m:r>
                      <a:rPr lang="de-DE" i="1" dirty="0">
                        <a:latin typeface="Cambria Math" panose="02040503050406030204" pitchFamily="18" charset="0"/>
                      </a:rPr>
                      <m:t>&lt;</m:t>
                    </m:r>
                    <m:sSup>
                      <m:sSupPr>
                        <m:ctrlPr>
                          <a:rPr lang="el-GR" i="1" dirty="0">
                            <a:latin typeface="Cambria Math" panose="02040503050406030204" pitchFamily="18" charset="0"/>
                          </a:rPr>
                        </m:ctrlPr>
                      </m:sSupPr>
                      <m:e>
                        <m:r>
                          <a:rPr lang="de-DE" b="0" i="1" dirty="0" smtClean="0">
                            <a:latin typeface="Cambria Math" panose="02040503050406030204" pitchFamily="18" charset="0"/>
                          </a:rPr>
                          <m:t>𝑦</m:t>
                        </m:r>
                      </m:e>
                      <m:sup>
                        <m:r>
                          <a:rPr lang="de-DE" b="0" i="1" dirty="0" smtClean="0">
                            <a:latin typeface="Cambria Math" panose="02040503050406030204" pitchFamily="18" charset="0"/>
                          </a:rPr>
                          <m:t>𝑇</m:t>
                        </m:r>
                      </m:sup>
                    </m:sSup>
                  </m:oMath>
                </a14:m>
                <a:endParaRPr lang="en-US" dirty="0">
                  <a:latin typeface="Times New Roman" panose="02020603050405020304" pitchFamily="18" charset="0"/>
                  <a:cs typeface="Times New Roman" panose="02020603050405020304" pitchFamily="18" charset="0"/>
                </a:endParaRPr>
              </a:p>
              <a:p>
                <a:pPr marL="342900" indent="-342900">
                  <a:lnSpc>
                    <a:spcPct val="110000"/>
                  </a:lnSpc>
                  <a:buFont typeface="+mj-lt"/>
                  <a:buAutoNum type="arabicParenR"/>
                </a:pPr>
                <a:endParaRPr lang="en-US" dirty="0">
                  <a:latin typeface="Times New Roman" panose="02020603050405020304" pitchFamily="18" charset="0"/>
                  <a:cs typeface="Times New Roman" panose="02020603050405020304" pitchFamily="18" charset="0"/>
                </a:endParaRPr>
              </a:p>
              <a:p>
                <a:pPr marL="342900" indent="-342900">
                  <a:lnSpc>
                    <a:spcPct val="110000"/>
                  </a:lnSpc>
                  <a:buFont typeface="+mj-lt"/>
                  <a:buAutoNum type="arabicParenR"/>
                </a:pPr>
                <a:r>
                  <a:rPr lang="en-US" dirty="0">
                    <a:latin typeface="Times New Roman" panose="02020603050405020304" pitchFamily="18" charset="0"/>
                    <a:cs typeface="Times New Roman" panose="02020603050405020304" pitchFamily="18" charset="0"/>
                  </a:rPr>
                  <a:t>Find other examples of time inconsistency in economic policy</a:t>
                </a:r>
              </a:p>
            </p:txBody>
          </p:sp>
        </mc:Choice>
        <mc:Fallback xmlns="">
          <p:sp>
            <p:nvSpPr>
              <p:cNvPr id="7" name="Rechteck 6"/>
              <p:cNvSpPr>
                <a:spLocks noRot="1" noChangeAspect="1" noMove="1" noResize="1" noEditPoints="1" noAdjustHandles="1" noChangeArrowheads="1" noChangeShapeType="1" noTextEdit="1"/>
              </p:cNvSpPr>
              <p:nvPr/>
            </p:nvSpPr>
            <p:spPr>
              <a:xfrm>
                <a:off x="-18040" y="4855448"/>
                <a:ext cx="8188960" cy="1007392"/>
              </a:xfrm>
              <a:prstGeom prst="rect">
                <a:avLst/>
              </a:prstGeom>
              <a:blipFill>
                <a:blip r:embed="rId5"/>
                <a:stretch>
                  <a:fillRect l="-447" t="-2410" b="-6024"/>
                </a:stretch>
              </a:blipFill>
            </p:spPr>
            <p:txBody>
              <a:bodyPr/>
              <a:lstStyle/>
              <a:p>
                <a:r>
                  <a:rPr lang="de-DE">
                    <a:noFill/>
                  </a:rPr>
                  <a:t> </a:t>
                </a:r>
              </a:p>
            </p:txBody>
          </p:sp>
        </mc:Fallback>
      </mc:AlternateContent>
      <p:sp>
        <p:nvSpPr>
          <p:cNvPr id="6" name="Rechteck 5">
            <a:extLst>
              <a:ext uri="{FF2B5EF4-FFF2-40B4-BE49-F238E27FC236}">
                <a16:creationId xmlns:a16="http://schemas.microsoft.com/office/drawing/2014/main" id="{B5B7F653-8239-404A-BF9F-DD2EDD4BEA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43349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103512" y="16184"/>
            <a:ext cx="7464960" cy="44799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400">
                <a:solidFill>
                  <a:sysClr val="windowText" lastClr="000000"/>
                </a:solidFill>
              </a:rPr>
              <a:t>Time Inconsistency Problem – Calculation </a:t>
            </a:r>
          </a:p>
          <a:p>
            <a:endParaRPr lang="en-US" sz="3266" dirty="0">
              <a:solidFill>
                <a:sysClr val="windowText" lastClr="000000"/>
              </a:solidFill>
            </a:endParaRPr>
          </a:p>
        </p:txBody>
      </p:sp>
      <p:sp>
        <p:nvSpPr>
          <p:cNvPr id="5" name="Rechteck 4"/>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8829092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1400</Words>
  <Application>Microsoft Office PowerPoint</Application>
  <PresentationFormat>Breitbild</PresentationFormat>
  <Paragraphs>129</Paragraphs>
  <Slides>15</Slides>
  <Notes>14</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15</vt:i4>
      </vt:variant>
    </vt:vector>
  </HeadingPairs>
  <TitlesOfParts>
    <vt:vector size="21" baseType="lpstr">
      <vt:lpstr>Arial</vt:lpstr>
      <vt:lpstr>Calibri</vt:lpstr>
      <vt:lpstr>Cambria Math</vt:lpstr>
      <vt:lpstr>Sparkasse Rg</vt:lpstr>
      <vt:lpstr>Times New Roman</vt:lpstr>
      <vt:lpstr>Office</vt:lpstr>
      <vt:lpstr>PowerPoint-Präsentation</vt:lpstr>
      <vt:lpstr>Global Economics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be1046</cp:lastModifiedBy>
  <cp:revision>279</cp:revision>
  <cp:lastPrinted>2022-03-02T20:18:27Z</cp:lastPrinted>
  <dcterms:created xsi:type="dcterms:W3CDTF">2022-03-01T20:52:11Z</dcterms:created>
  <dcterms:modified xsi:type="dcterms:W3CDTF">2024-11-17T16:33:46Z</dcterms:modified>
</cp:coreProperties>
</file>