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1372" r:id="rId2"/>
    <p:sldId id="257" r:id="rId3"/>
    <p:sldId id="1480" r:id="rId4"/>
    <p:sldId id="1481" r:id="rId5"/>
    <p:sldId id="570" r:id="rId6"/>
    <p:sldId id="403" r:id="rId7"/>
    <p:sldId id="824" r:id="rId8"/>
    <p:sldId id="569" r:id="rId9"/>
    <p:sldId id="573" r:id="rId10"/>
    <p:sldId id="825" r:id="rId11"/>
    <p:sldId id="578" r:id="rId12"/>
    <p:sldId id="830" r:id="rId13"/>
    <p:sldId id="831" r:id="rId14"/>
    <p:sldId id="832" r:id="rId15"/>
    <p:sldId id="612" r:id="rId16"/>
    <p:sldId id="833" r:id="rId17"/>
    <p:sldId id="834" r:id="rId18"/>
    <p:sldId id="1482" r:id="rId19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3447" autoAdjust="0"/>
  </p:normalViewPr>
  <p:slideViewPr>
    <p:cSldViewPr snapToGrid="0">
      <p:cViewPr varScale="1">
        <p:scale>
          <a:sx n="74" d="100"/>
          <a:sy n="74" d="100"/>
        </p:scale>
        <p:origin x="1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5pPr>
            <a:lvl6pPr marL="2806970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6pPr>
            <a:lvl7pPr marL="3317328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7pPr>
            <a:lvl8pPr marL="3827687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8pPr>
            <a:lvl9pPr marL="4338045" indent="-255180" defTabSz="50149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08066" algn="l"/>
                <a:tab pos="1614363" algn="l"/>
                <a:tab pos="2425974" algn="l"/>
                <a:tab pos="3232268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44513" y="895350"/>
            <a:ext cx="7974013" cy="4486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74" y="5679253"/>
            <a:ext cx="5054505" cy="53791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2085" tIns="51041" rIns="102085" bIns="51041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7138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83128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3096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7726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0141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4385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858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9726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12769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0213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1904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2984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051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4781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12.11.2024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chverstaendigenrat-wirtschaft.de/index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achverstaendigenrat-wirtschaft.de/start/aktuelles/uebergabe-des-jahresgutachtens-am-13-november-new672922094b0de462582667.html?returnUrl=%2Findex.html&amp;cHash=2c34d9db7ffef0a32dc7f0e9b79d3ab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s://web.stanford.edu/~johntayl/Onlinepaperscombinedbyyear/1993/Discretion_versus_Policy_Rules_in_Practice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lantafed.org/cqer/research/taylor-rule#Tab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352134" y="1874728"/>
            <a:ext cx="512377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/>
              <a:t>This lecture will be recorded and </a:t>
            </a:r>
          </a:p>
          <a:p>
            <a:pPr algn="ctr"/>
            <a:r>
              <a:rPr lang="de-DE" sz="2800" b="1" u="sng"/>
              <a:t>Subsequently uploaded in the </a:t>
            </a:r>
          </a:p>
          <a:p>
            <a:pPr algn="ctr"/>
            <a:r>
              <a:rPr lang="de-DE" sz="2800" b="1" u="sng"/>
              <a:t>world-wide-web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27046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Special </a:t>
            </a:r>
            <a:r>
              <a:rPr lang="de-DE" sz="2903" b="1" dirty="0" err="1"/>
              <a:t>cases</a:t>
            </a:r>
            <a:r>
              <a:rPr lang="de-DE" sz="2903" b="1" dirty="0"/>
              <a:t> </a:t>
            </a:r>
            <a:r>
              <a:rPr lang="de-DE" sz="2903" b="1" dirty="0" err="1"/>
              <a:t>of</a:t>
            </a:r>
            <a:r>
              <a:rPr lang="de-DE" sz="2903" b="1" dirty="0"/>
              <a:t> </a:t>
            </a:r>
            <a:r>
              <a:rPr lang="de-DE" sz="2903" b="1" dirty="0" err="1"/>
              <a:t>the</a:t>
            </a:r>
            <a:r>
              <a:rPr lang="de-DE" sz="2903" b="1" dirty="0"/>
              <a:t> MP-</a:t>
            </a:r>
            <a:r>
              <a:rPr lang="de-DE" sz="2903" b="1" dirty="0" err="1"/>
              <a:t>rule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27045" y="881619"/>
            <a:ext cx="8386640" cy="54866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200" u="sng" dirty="0"/>
              <a:t>Inflation targeting: </a:t>
            </a:r>
            <a:r>
              <a:rPr lang="de-DE" sz="2200" dirty="0"/>
              <a:t>c</a:t>
            </a:r>
            <a:r>
              <a:rPr lang="en-US" sz="2200" dirty="0"/>
              <a:t> = 0</a:t>
            </a:r>
          </a:p>
          <a:p>
            <a:endParaRPr lang="en-US" sz="2200" dirty="0"/>
          </a:p>
          <a:p>
            <a:r>
              <a:rPr lang="en-US" sz="22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en-US" sz="2200" dirty="0"/>
              <a:t>MP becomes flatter </a:t>
            </a:r>
            <a:r>
              <a:rPr lang="en-US" sz="2200" dirty="0">
                <a:latin typeface="Arial Unicode MS"/>
                <a:ea typeface="Arial Unicode MS"/>
                <a:cs typeface="Arial Unicode MS"/>
              </a:rPr>
              <a:t>⇒ 	</a:t>
            </a:r>
            <a:r>
              <a:rPr lang="en-US" sz="2200" dirty="0"/>
              <a:t>real interest rates respond less 					to IS shocks that reduce output.</a:t>
            </a:r>
          </a:p>
          <a:p>
            <a:endParaRPr lang="en-US" sz="2200" dirty="0"/>
          </a:p>
          <a:p>
            <a:pPr algn="ctr"/>
            <a:r>
              <a:rPr lang="en-US" sz="2000" b="1" dirty="0"/>
              <a:t>General Difference between ECB and Fed in their reaction on the different crisis during last 25 years</a:t>
            </a:r>
          </a:p>
          <a:p>
            <a:endParaRPr lang="en-US" sz="2200" dirty="0"/>
          </a:p>
          <a:p>
            <a:r>
              <a:rPr lang="en-US" sz="2200" u="sng" dirty="0"/>
              <a:t>Output targeting:</a:t>
            </a:r>
          </a:p>
          <a:p>
            <a:endParaRPr lang="en-US" sz="2200" u="sng" dirty="0"/>
          </a:p>
          <a:p>
            <a:r>
              <a:rPr lang="en-US" sz="2200" dirty="0"/>
              <a:t>Output targeting simply has a vertical TR or MP curve at the output target. Limiting case where the central bank is infinitely inflation-averse and </a:t>
            </a:r>
            <a:r>
              <a:rPr lang="el-GR" sz="2200" dirty="0">
                <a:latin typeface="Times New Roman"/>
                <a:cs typeface="Times New Roman"/>
              </a:rPr>
              <a:t>δ</a:t>
            </a:r>
            <a:r>
              <a:rPr lang="en-US" sz="2200" dirty="0"/>
              <a:t> is very large relative to b.</a:t>
            </a:r>
          </a:p>
          <a:p>
            <a:endParaRPr lang="en-US" sz="2540" dirty="0"/>
          </a:p>
          <a:p>
            <a:r>
              <a:rPr lang="en-US" sz="2000" b="1" dirty="0"/>
              <a:t>This seems to become more important since the financial crisis</a:t>
            </a:r>
          </a:p>
          <a:p>
            <a:endParaRPr lang="en-US" sz="2540" dirty="0"/>
          </a:p>
          <a:p>
            <a:endParaRPr lang="de-DE" sz="254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6EF1DF01-C969-04E7-D552-F6DA743CCCA4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4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11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847530" y="1412991"/>
            <a:ext cx="1489719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358" dirty="0"/>
              <a:t>r = </a:t>
            </a:r>
            <a:r>
              <a:rPr lang="en-US" sz="2358" dirty="0" err="1"/>
              <a:t>i</a:t>
            </a:r>
            <a:r>
              <a:rPr lang="en-US" sz="2358" baseline="-25000" dirty="0"/>
              <a:t> </a:t>
            </a:r>
            <a:r>
              <a:rPr lang="de-DE" sz="2358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358" dirty="0"/>
              <a:t> </a:t>
            </a:r>
            <a:r>
              <a:rPr lang="el-GR" sz="2358" dirty="0"/>
              <a:t>π</a:t>
            </a:r>
            <a:r>
              <a:rPr lang="de-DE" sz="2358" baseline="30000" dirty="0"/>
              <a:t>e</a:t>
            </a:r>
            <a:r>
              <a:rPr lang="el-GR" sz="2358" dirty="0"/>
              <a:t> </a:t>
            </a:r>
            <a:r>
              <a:rPr lang="en-US" sz="2358" dirty="0"/>
              <a:t>=</a:t>
            </a:r>
            <a:endParaRPr lang="de-DE" sz="2358" dirty="0"/>
          </a:p>
        </p:txBody>
      </p:sp>
      <p:sp>
        <p:nvSpPr>
          <p:cNvPr id="8" name="Textfeld 7"/>
          <p:cNvSpPr txBox="1"/>
          <p:nvPr/>
        </p:nvSpPr>
        <p:spPr>
          <a:xfrm>
            <a:off x="2972547" y="954895"/>
            <a:ext cx="243135" cy="1169539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7000" dirty="0"/>
              <a:t>{</a:t>
            </a:r>
            <a:endParaRPr lang="de-DE" sz="7000" dirty="0"/>
          </a:p>
        </p:txBody>
      </p:sp>
      <p:sp>
        <p:nvSpPr>
          <p:cNvPr id="10" name="Textfeld 9"/>
          <p:cNvSpPr txBox="1"/>
          <p:nvPr/>
        </p:nvSpPr>
        <p:spPr>
          <a:xfrm>
            <a:off x="3473141" y="1071193"/>
            <a:ext cx="5694241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n-US" sz="2358" dirty="0"/>
              <a:t>r*</a:t>
            </a:r>
            <a:r>
              <a:rPr lang="en-US" sz="2358" baseline="-25000" dirty="0"/>
              <a:t> </a:t>
            </a:r>
            <a:r>
              <a:rPr lang="de-DE" sz="2358" dirty="0"/>
              <a:t>+ b(</a:t>
            </a:r>
            <a:r>
              <a:rPr lang="el-GR" sz="2358" dirty="0"/>
              <a:t>π</a:t>
            </a:r>
            <a:r>
              <a:rPr lang="en-US" sz="2358" baseline="-25000" dirty="0"/>
              <a:t> </a:t>
            </a:r>
            <a:r>
              <a:rPr lang="de-DE" sz="2358" dirty="0"/>
              <a:t>- </a:t>
            </a:r>
            <a:r>
              <a:rPr lang="el-GR" sz="2358" dirty="0"/>
              <a:t>π</a:t>
            </a:r>
            <a:r>
              <a:rPr lang="de-DE" sz="2358" dirty="0"/>
              <a:t>*)</a:t>
            </a:r>
            <a:r>
              <a:rPr lang="en-US" sz="2358" baseline="-25000" dirty="0"/>
              <a:t> </a:t>
            </a:r>
            <a:r>
              <a:rPr lang="de-DE" sz="2358" dirty="0"/>
              <a:t> + c(y-y*)</a:t>
            </a:r>
            <a:r>
              <a:rPr lang="en-US" sz="2358" baseline="-25000" dirty="0"/>
              <a:t> </a:t>
            </a:r>
            <a:r>
              <a:rPr lang="de-DE" sz="2358" dirty="0"/>
              <a:t>i&gt;0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52425" y="1741074"/>
            <a:ext cx="5923480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2358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358" dirty="0"/>
              <a:t> </a:t>
            </a:r>
            <a:r>
              <a:rPr lang="el-GR" sz="2358" dirty="0"/>
              <a:t>π</a:t>
            </a:r>
            <a:r>
              <a:rPr lang="de-DE" sz="2358" baseline="30000" dirty="0"/>
              <a:t>e</a:t>
            </a:r>
            <a:r>
              <a:rPr lang="el-GR" sz="2358" dirty="0"/>
              <a:t> </a:t>
            </a:r>
            <a:r>
              <a:rPr lang="en-US" sz="2358" dirty="0"/>
              <a:t>	otherwise	</a:t>
            </a:r>
            <a:endParaRPr lang="de-DE" sz="2358" dirty="0"/>
          </a:p>
        </p:txBody>
      </p:sp>
      <p:sp>
        <p:nvSpPr>
          <p:cNvPr id="12" name="Textfeld 11"/>
          <p:cNvSpPr txBox="1"/>
          <p:nvPr/>
        </p:nvSpPr>
        <p:spPr>
          <a:xfrm>
            <a:off x="1991545" y="3933006"/>
            <a:ext cx="415394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2358" dirty="0">
                <a:latin typeface="Arial Unicode MS"/>
                <a:ea typeface="Arial Unicode MS"/>
                <a:cs typeface="Arial Unicode MS"/>
              </a:rPr>
              <a:t>⇒</a:t>
            </a:r>
            <a:endParaRPr lang="de-DE" sz="2358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3" name="Straight Arrow Connector 6"/>
          <p:cNvCxnSpPr/>
          <p:nvPr/>
        </p:nvCxnSpPr>
        <p:spPr>
          <a:xfrm flipV="1">
            <a:off x="3152517" y="3141000"/>
            <a:ext cx="0" cy="21100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7"/>
          <p:cNvCxnSpPr/>
          <p:nvPr/>
        </p:nvCxnSpPr>
        <p:spPr>
          <a:xfrm>
            <a:off x="3152517" y="5251075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783633" y="3264677"/>
            <a:ext cx="258382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r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6600057" y="5271398"/>
            <a:ext cx="335326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5231906" y="3257217"/>
            <a:ext cx="1872209" cy="159893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3152517" y="4852653"/>
            <a:ext cx="2097684" cy="1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5250201" y="4856149"/>
            <a:ext cx="0" cy="394926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3647729" y="5733017"/>
            <a:ext cx="3592016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2358" dirty="0"/>
              <a:t>y* -1/c(</a:t>
            </a:r>
            <a:r>
              <a:rPr lang="en-US" sz="2358" dirty="0"/>
              <a:t>r*</a:t>
            </a:r>
            <a:r>
              <a:rPr lang="en-US" sz="2358" baseline="-25000" dirty="0"/>
              <a:t> </a:t>
            </a:r>
            <a:r>
              <a:rPr lang="de-DE" sz="2358" dirty="0"/>
              <a:t>+ </a:t>
            </a:r>
            <a:r>
              <a:rPr lang="el-GR" sz="2358" dirty="0"/>
              <a:t>π</a:t>
            </a:r>
            <a:r>
              <a:rPr lang="de-DE" sz="2358" baseline="30000" dirty="0"/>
              <a:t>e </a:t>
            </a:r>
            <a:r>
              <a:rPr lang="de-DE" sz="2358" dirty="0"/>
              <a:t>+ b(</a:t>
            </a:r>
            <a:r>
              <a:rPr lang="el-GR" sz="2358" dirty="0"/>
              <a:t>π</a:t>
            </a:r>
            <a:r>
              <a:rPr lang="en-US" sz="2358" baseline="-25000" dirty="0"/>
              <a:t> </a:t>
            </a:r>
            <a:r>
              <a:rPr lang="de-DE" sz="2358" dirty="0"/>
              <a:t>- </a:t>
            </a:r>
            <a:r>
              <a:rPr lang="el-GR" sz="2358" dirty="0"/>
              <a:t>π</a:t>
            </a:r>
            <a:r>
              <a:rPr lang="de-DE" sz="2358" dirty="0"/>
              <a:t>*))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567609" y="4581010"/>
            <a:ext cx="662099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2358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358" dirty="0"/>
              <a:t> </a:t>
            </a:r>
            <a:r>
              <a:rPr lang="el-GR" sz="2358" dirty="0"/>
              <a:t>π</a:t>
            </a:r>
            <a:r>
              <a:rPr lang="de-DE" sz="2358" baseline="30000" dirty="0"/>
              <a:t>e</a:t>
            </a:r>
            <a:r>
              <a:rPr lang="el-GR" sz="2358" dirty="0"/>
              <a:t> </a:t>
            </a:r>
            <a:endParaRPr lang="de-DE" sz="2358" dirty="0"/>
          </a:p>
        </p:txBody>
      </p:sp>
      <p:cxnSp>
        <p:nvCxnSpPr>
          <p:cNvPr id="6" name="Gerade Verbindung mit Pfeil 5"/>
          <p:cNvCxnSpPr/>
          <p:nvPr/>
        </p:nvCxnSpPr>
        <p:spPr>
          <a:xfrm flipV="1">
            <a:off x="5015881" y="5373014"/>
            <a:ext cx="216024" cy="3692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en-US" sz="2903" dirty="0"/>
              <a:t>Taylor Rule Phillips-curve Aggregate demand and the Nominal Zero Lower Bound</a:t>
            </a:r>
            <a:endParaRPr lang="de-DE" sz="2903" b="1" dirty="0"/>
          </a:p>
        </p:txBody>
      </p:sp>
    </p:spTree>
    <p:extLst>
      <p:ext uri="{BB962C8B-B14F-4D97-AF65-F5344CB8AC3E}">
        <p14:creationId xmlns:p14="http://schemas.microsoft.com/office/powerpoint/2010/main" val="205470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0" grpId="0"/>
      <p:bldP spid="11" grpId="0"/>
      <p:bldP spid="12" grpId="0"/>
      <p:bldP spid="15" grpId="0"/>
      <p:bldP spid="16" grpId="0"/>
      <p:bldP spid="23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12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524002" y="764986"/>
            <a:ext cx="9183716" cy="455177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pPr marL="285720" indent="-285720">
              <a:buFont typeface="Arial" panose="020B0604020202020204" pitchFamily="34" charset="0"/>
              <a:buChar char="•"/>
            </a:pPr>
            <a:r>
              <a:rPr lang="de-DE" sz="2358" dirty="0" err="1"/>
              <a:t>Assumption</a:t>
            </a:r>
            <a:r>
              <a:rPr lang="de-DE" sz="2358" dirty="0"/>
              <a:t>: </a:t>
            </a:r>
            <a:r>
              <a:rPr lang="el-GR" sz="2358" dirty="0"/>
              <a:t>π</a:t>
            </a:r>
            <a:r>
              <a:rPr lang="de-DE" sz="2358" baseline="30000" dirty="0"/>
              <a:t>e</a:t>
            </a:r>
            <a:r>
              <a:rPr lang="el-GR" sz="2358" dirty="0"/>
              <a:t> </a:t>
            </a:r>
            <a:r>
              <a:rPr lang="en-US" sz="2358" dirty="0"/>
              <a:t> depends positively on </a:t>
            </a:r>
            <a:r>
              <a:rPr lang="el-GR" sz="2358" dirty="0"/>
              <a:t>π</a:t>
            </a:r>
            <a:r>
              <a:rPr lang="de-DE" sz="2358" dirty="0"/>
              <a:t> </a:t>
            </a:r>
            <a:r>
              <a:rPr lang="en-US" sz="2358" dirty="0"/>
              <a:t> </a:t>
            </a:r>
            <a:r>
              <a:rPr lang="de-DE" sz="2358" dirty="0"/>
              <a:t> </a:t>
            </a:r>
          </a:p>
        </p:txBody>
      </p:sp>
      <p:cxnSp>
        <p:nvCxnSpPr>
          <p:cNvPr id="9" name="Straight Arrow Connector 6"/>
          <p:cNvCxnSpPr/>
          <p:nvPr/>
        </p:nvCxnSpPr>
        <p:spPr>
          <a:xfrm flipV="1">
            <a:off x="4016613" y="1649314"/>
            <a:ext cx="0" cy="21100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/>
          <p:cNvCxnSpPr/>
          <p:nvPr/>
        </p:nvCxnSpPr>
        <p:spPr>
          <a:xfrm>
            <a:off x="4016613" y="3759389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647729" y="1772990"/>
            <a:ext cx="258382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r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7464153" y="3779712"/>
            <a:ext cx="335326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4943874" y="1765530"/>
            <a:ext cx="1872209" cy="159893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4016613" y="3353502"/>
            <a:ext cx="927260" cy="349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151786" y="2142284"/>
            <a:ext cx="2664297" cy="150271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4007769" y="3065500"/>
            <a:ext cx="1800200" cy="349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5807969" y="1649314"/>
            <a:ext cx="1635104" cy="1413512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4007770" y="2705499"/>
            <a:ext cx="2808313" cy="349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6773921" y="1556990"/>
            <a:ext cx="1338304" cy="1152434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V="1">
            <a:off x="5502097" y="2893643"/>
            <a:ext cx="0" cy="345776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V="1">
            <a:off x="5807968" y="3067258"/>
            <a:ext cx="0" cy="328414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5145696" y="2708996"/>
            <a:ext cx="0" cy="364240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6"/>
          <p:cNvCxnSpPr/>
          <p:nvPr/>
        </p:nvCxnSpPr>
        <p:spPr>
          <a:xfrm flipV="1">
            <a:off x="4016613" y="4241330"/>
            <a:ext cx="0" cy="211007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7"/>
          <p:cNvCxnSpPr/>
          <p:nvPr/>
        </p:nvCxnSpPr>
        <p:spPr>
          <a:xfrm>
            <a:off x="4016613" y="6351404"/>
            <a:ext cx="392782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3647729" y="4365007"/>
            <a:ext cx="300060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endParaRPr lang="de-DE" sz="1633" dirty="0"/>
          </a:p>
        </p:txBody>
      </p:sp>
      <p:sp>
        <p:nvSpPr>
          <p:cNvPr id="36" name="Textfeld 35"/>
          <p:cNvSpPr txBox="1"/>
          <p:nvPr/>
        </p:nvSpPr>
        <p:spPr>
          <a:xfrm>
            <a:off x="7464153" y="6371728"/>
            <a:ext cx="335326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3143673" y="3140999"/>
            <a:ext cx="86409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1633" dirty="0"/>
              <a:t> </a:t>
            </a:r>
            <a:r>
              <a:rPr lang="el-GR" sz="1633" dirty="0"/>
              <a:t>π</a:t>
            </a:r>
            <a:r>
              <a:rPr lang="de-DE" sz="1633" baseline="30000" dirty="0"/>
              <a:t>e</a:t>
            </a:r>
            <a:r>
              <a:rPr lang="en-US" sz="1633" dirty="0"/>
              <a:t>(</a:t>
            </a:r>
            <a:r>
              <a:rPr lang="el-GR" sz="1633" dirty="0"/>
              <a:t>π</a:t>
            </a:r>
            <a:r>
              <a:rPr lang="de-DE" sz="1633" baseline="-25000" dirty="0"/>
              <a:t>1</a:t>
            </a:r>
            <a:r>
              <a:rPr lang="en-US" sz="1633" dirty="0"/>
              <a:t>)</a:t>
            </a:r>
            <a:endParaRPr lang="de-DE" sz="2358" dirty="0"/>
          </a:p>
        </p:txBody>
      </p:sp>
      <p:sp>
        <p:nvSpPr>
          <p:cNvPr id="38" name="Textfeld 37"/>
          <p:cNvSpPr txBox="1"/>
          <p:nvPr/>
        </p:nvSpPr>
        <p:spPr>
          <a:xfrm>
            <a:off x="3143673" y="2492995"/>
            <a:ext cx="86409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1633" dirty="0"/>
              <a:t> </a:t>
            </a:r>
            <a:r>
              <a:rPr lang="el-GR" sz="1633" dirty="0"/>
              <a:t>π</a:t>
            </a:r>
            <a:r>
              <a:rPr lang="de-DE" sz="1633" baseline="30000" dirty="0"/>
              <a:t>e</a:t>
            </a:r>
            <a:r>
              <a:rPr lang="en-US" sz="1633" dirty="0"/>
              <a:t>(</a:t>
            </a:r>
            <a:r>
              <a:rPr lang="el-GR" sz="1633" dirty="0"/>
              <a:t>π</a:t>
            </a:r>
            <a:r>
              <a:rPr lang="de-DE" sz="1633" baseline="-25000" dirty="0"/>
              <a:t>3</a:t>
            </a:r>
            <a:r>
              <a:rPr lang="en-US" sz="1633" dirty="0"/>
              <a:t>)</a:t>
            </a:r>
            <a:endParaRPr lang="de-DE" sz="2358" dirty="0"/>
          </a:p>
        </p:txBody>
      </p:sp>
      <p:sp>
        <p:nvSpPr>
          <p:cNvPr id="39" name="Textfeld 38"/>
          <p:cNvSpPr txBox="1"/>
          <p:nvPr/>
        </p:nvSpPr>
        <p:spPr>
          <a:xfrm>
            <a:off x="3143673" y="2843706"/>
            <a:ext cx="86409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1633" dirty="0"/>
              <a:t> </a:t>
            </a:r>
            <a:r>
              <a:rPr lang="el-GR" sz="1633" dirty="0"/>
              <a:t>π</a:t>
            </a:r>
            <a:r>
              <a:rPr lang="de-DE" sz="1633" baseline="30000" dirty="0"/>
              <a:t>e</a:t>
            </a:r>
            <a:r>
              <a:rPr lang="en-US" sz="1633" dirty="0"/>
              <a:t>(</a:t>
            </a:r>
            <a:r>
              <a:rPr lang="el-GR" sz="1633" dirty="0"/>
              <a:t>π</a:t>
            </a:r>
            <a:r>
              <a:rPr lang="de-DE" sz="1633" baseline="-25000" dirty="0"/>
              <a:t>2</a:t>
            </a:r>
            <a:r>
              <a:rPr lang="en-US" sz="1633" dirty="0"/>
              <a:t>)</a:t>
            </a:r>
            <a:endParaRPr lang="de-DE" sz="2358" dirty="0"/>
          </a:p>
        </p:txBody>
      </p:sp>
      <p:sp>
        <p:nvSpPr>
          <p:cNvPr id="40" name="Textfeld 39"/>
          <p:cNvSpPr txBox="1"/>
          <p:nvPr/>
        </p:nvSpPr>
        <p:spPr>
          <a:xfrm>
            <a:off x="7608169" y="2771705"/>
            <a:ext cx="115212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1</a:t>
            </a:r>
            <a:r>
              <a:rPr lang="de-DE" sz="1633" dirty="0"/>
              <a:t>&gt;</a:t>
            </a:r>
            <a:r>
              <a:rPr lang="el-GR" sz="1633" dirty="0"/>
              <a:t>π</a:t>
            </a:r>
            <a:r>
              <a:rPr lang="de-DE" sz="1633" baseline="-25000" dirty="0"/>
              <a:t>2</a:t>
            </a:r>
            <a:r>
              <a:rPr lang="en-US" sz="1633" dirty="0"/>
              <a:t>&gt;</a:t>
            </a:r>
            <a:r>
              <a:rPr lang="el-GR" sz="1633" dirty="0"/>
              <a:t>π</a:t>
            </a:r>
            <a:r>
              <a:rPr lang="de-DE" sz="1633" baseline="-25000" dirty="0"/>
              <a:t>3</a:t>
            </a:r>
            <a:endParaRPr lang="de-DE" sz="1633" dirty="0"/>
          </a:p>
        </p:txBody>
      </p:sp>
      <p:sp>
        <p:nvSpPr>
          <p:cNvPr id="41" name="Textfeld 40"/>
          <p:cNvSpPr txBox="1"/>
          <p:nvPr/>
        </p:nvSpPr>
        <p:spPr>
          <a:xfrm>
            <a:off x="3622855" y="4725008"/>
            <a:ext cx="456922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sp>
        <p:nvSpPr>
          <p:cNvPr id="42" name="Textfeld 41"/>
          <p:cNvSpPr txBox="1"/>
          <p:nvPr/>
        </p:nvSpPr>
        <p:spPr>
          <a:xfrm>
            <a:off x="3622855" y="5147721"/>
            <a:ext cx="456922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2</a:t>
            </a:r>
            <a:endParaRPr lang="de-DE" sz="1633" dirty="0"/>
          </a:p>
        </p:txBody>
      </p:sp>
      <p:sp>
        <p:nvSpPr>
          <p:cNvPr id="43" name="Textfeld 42"/>
          <p:cNvSpPr txBox="1"/>
          <p:nvPr/>
        </p:nvSpPr>
        <p:spPr>
          <a:xfrm>
            <a:off x="3622855" y="5651723"/>
            <a:ext cx="456922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3</a:t>
            </a:r>
            <a:endParaRPr lang="de-DE" sz="1633" dirty="0"/>
          </a:p>
        </p:txBody>
      </p:sp>
      <p:sp>
        <p:nvSpPr>
          <p:cNvPr id="47" name="Textfeld 46"/>
          <p:cNvSpPr txBox="1"/>
          <p:nvPr/>
        </p:nvSpPr>
        <p:spPr>
          <a:xfrm>
            <a:off x="6456041" y="1412988"/>
            <a:ext cx="67294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TR</a:t>
            </a:r>
            <a:r>
              <a:rPr lang="de-DE" sz="1633" baseline="-25000" dirty="0"/>
              <a:t>1</a:t>
            </a:r>
            <a:endParaRPr lang="de-DE" sz="1633" dirty="0"/>
          </a:p>
        </p:txBody>
      </p:sp>
      <p:sp>
        <p:nvSpPr>
          <p:cNvPr id="48" name="Textfeld 47"/>
          <p:cNvSpPr txBox="1"/>
          <p:nvPr/>
        </p:nvSpPr>
        <p:spPr>
          <a:xfrm>
            <a:off x="7223255" y="1331697"/>
            <a:ext cx="67294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TR</a:t>
            </a:r>
            <a:r>
              <a:rPr lang="de-DE" sz="1633" baseline="-25000" dirty="0"/>
              <a:t>2</a:t>
            </a:r>
            <a:endParaRPr lang="de-DE" sz="1633" dirty="0"/>
          </a:p>
        </p:txBody>
      </p:sp>
      <p:sp>
        <p:nvSpPr>
          <p:cNvPr id="49" name="Textfeld 48"/>
          <p:cNvSpPr txBox="1"/>
          <p:nvPr/>
        </p:nvSpPr>
        <p:spPr>
          <a:xfrm>
            <a:off x="7943334" y="1259696"/>
            <a:ext cx="672946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TR</a:t>
            </a:r>
            <a:r>
              <a:rPr lang="de-DE" sz="1633" baseline="-25000" dirty="0"/>
              <a:t>3</a:t>
            </a:r>
            <a:endParaRPr lang="de-DE" sz="1633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4007769" y="4941010"/>
            <a:ext cx="1494328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52"/>
          <p:cNvCxnSpPr/>
          <p:nvPr/>
        </p:nvCxnSpPr>
        <p:spPr>
          <a:xfrm>
            <a:off x="4007769" y="5373013"/>
            <a:ext cx="180020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>
            <a:off x="4007769" y="5877015"/>
            <a:ext cx="1137928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5339825" y="4715718"/>
            <a:ext cx="311281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>
                <a:latin typeface="Calibri"/>
              </a:rPr>
              <a:t>●</a:t>
            </a:r>
            <a:endParaRPr lang="de-DE" sz="1633" dirty="0"/>
          </a:p>
        </p:txBody>
      </p:sp>
      <p:sp>
        <p:nvSpPr>
          <p:cNvPr id="59" name="Textfeld 58"/>
          <p:cNvSpPr txBox="1"/>
          <p:nvPr/>
        </p:nvSpPr>
        <p:spPr>
          <a:xfrm>
            <a:off x="5663953" y="5147721"/>
            <a:ext cx="311281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>
                <a:latin typeface="Calibri"/>
              </a:rPr>
              <a:t>●</a:t>
            </a:r>
            <a:endParaRPr lang="de-DE" sz="1633" dirty="0"/>
          </a:p>
        </p:txBody>
      </p:sp>
      <p:sp>
        <p:nvSpPr>
          <p:cNvPr id="60" name="Textfeld 59"/>
          <p:cNvSpPr txBox="1"/>
          <p:nvPr/>
        </p:nvSpPr>
        <p:spPr>
          <a:xfrm>
            <a:off x="4979785" y="5661015"/>
            <a:ext cx="311281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>
                <a:latin typeface="Calibri"/>
              </a:rPr>
              <a:t>●</a:t>
            </a:r>
            <a:endParaRPr lang="de-DE" sz="1633" dirty="0"/>
          </a:p>
        </p:txBody>
      </p:sp>
      <p:cxnSp>
        <p:nvCxnSpPr>
          <p:cNvPr id="61" name="Gerade Verbindung 60"/>
          <p:cNvCxnSpPr/>
          <p:nvPr/>
        </p:nvCxnSpPr>
        <p:spPr>
          <a:xfrm>
            <a:off x="4727849" y="3933006"/>
            <a:ext cx="1125044" cy="1408723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/>
        </p:nvCxnSpPr>
        <p:spPr>
          <a:xfrm flipV="1">
            <a:off x="4879297" y="5373012"/>
            <a:ext cx="972108" cy="685992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feld 72"/>
          <p:cNvSpPr txBox="1"/>
          <p:nvPr/>
        </p:nvSpPr>
        <p:spPr>
          <a:xfrm>
            <a:off x="4367809" y="3933004"/>
            <a:ext cx="486008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AD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5375921" y="6299727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1</a:t>
            </a:r>
            <a:endParaRPr lang="de-DE" sz="2358" dirty="0"/>
          </a:p>
        </p:txBody>
      </p:sp>
      <p:sp>
        <p:nvSpPr>
          <p:cNvPr id="76" name="Textfeld 75"/>
          <p:cNvSpPr txBox="1"/>
          <p:nvPr/>
        </p:nvSpPr>
        <p:spPr>
          <a:xfrm>
            <a:off x="5663953" y="6299727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2</a:t>
            </a:r>
            <a:endParaRPr lang="de-DE" sz="2358" dirty="0"/>
          </a:p>
        </p:txBody>
      </p:sp>
      <p:sp>
        <p:nvSpPr>
          <p:cNvPr id="77" name="Textfeld 76"/>
          <p:cNvSpPr txBox="1"/>
          <p:nvPr/>
        </p:nvSpPr>
        <p:spPr>
          <a:xfrm>
            <a:off x="5015881" y="6299727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3</a:t>
            </a:r>
          </a:p>
        </p:txBody>
      </p:sp>
      <p:sp>
        <p:nvSpPr>
          <p:cNvPr id="54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903" b="1" dirty="0" err="1"/>
              <a:t>Aggregated</a:t>
            </a:r>
            <a:r>
              <a:rPr lang="de-DE" sz="2903" b="1" dirty="0"/>
              <a:t> Demand (AD)</a:t>
            </a:r>
          </a:p>
        </p:txBody>
      </p:sp>
    </p:spTree>
    <p:extLst>
      <p:ext uri="{BB962C8B-B14F-4D97-AF65-F5344CB8AC3E}">
        <p14:creationId xmlns:p14="http://schemas.microsoft.com/office/powerpoint/2010/main" val="136374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7" grpId="0"/>
      <p:bldP spid="48" grpId="0"/>
      <p:bldP spid="49" grpId="0"/>
      <p:bldP spid="58" grpId="0"/>
      <p:bldP spid="59" grpId="0"/>
      <p:bldP spid="60" grpId="0"/>
      <p:bldP spid="73" grpId="0"/>
      <p:bldP spid="75" grpId="0"/>
      <p:bldP spid="76" grpId="0"/>
      <p:bldP spid="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13</a:t>
            </a:fld>
            <a:endParaRPr lang="de-DE"/>
          </a:p>
        </p:txBody>
      </p:sp>
      <p:cxnSp>
        <p:nvCxnSpPr>
          <p:cNvPr id="13" name="Straight Arrow Connector 6"/>
          <p:cNvCxnSpPr/>
          <p:nvPr/>
        </p:nvCxnSpPr>
        <p:spPr>
          <a:xfrm flipH="1" flipV="1">
            <a:off x="1982701" y="1268987"/>
            <a:ext cx="8844" cy="45580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7"/>
          <p:cNvCxnSpPr/>
          <p:nvPr/>
        </p:nvCxnSpPr>
        <p:spPr>
          <a:xfrm>
            <a:off x="1980670" y="5827078"/>
            <a:ext cx="466649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1559497" y="1268988"/>
            <a:ext cx="300060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endParaRPr lang="de-DE" sz="1633" dirty="0"/>
          </a:p>
        </p:txBody>
      </p:sp>
      <p:sp>
        <p:nvSpPr>
          <p:cNvPr id="16" name="Textfeld 15"/>
          <p:cNvSpPr txBox="1"/>
          <p:nvPr/>
        </p:nvSpPr>
        <p:spPr>
          <a:xfrm>
            <a:off x="6312025" y="5847402"/>
            <a:ext cx="335326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3215681" y="2497641"/>
            <a:ext cx="2304256" cy="931361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231906" y="2132993"/>
            <a:ext cx="1080723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PC(</a:t>
            </a:r>
            <a:r>
              <a:rPr lang="el-GR" sz="1633" dirty="0"/>
              <a:t>π</a:t>
            </a:r>
            <a:r>
              <a:rPr lang="de-DE" sz="1633" baseline="30000" dirty="0"/>
              <a:t>e </a:t>
            </a:r>
            <a:r>
              <a:rPr lang="de-DE" sz="1633" dirty="0"/>
              <a:t>=</a:t>
            </a:r>
            <a:r>
              <a:rPr lang="el-GR" sz="1633" dirty="0"/>
              <a:t>π</a:t>
            </a:r>
            <a:r>
              <a:rPr lang="de-DE" sz="1633" baseline="-25000" dirty="0"/>
              <a:t>1</a:t>
            </a:r>
            <a:r>
              <a:rPr lang="en-US" sz="1633" dirty="0"/>
              <a:t>)</a:t>
            </a:r>
            <a:endParaRPr lang="de-DE" sz="2358" dirty="0"/>
          </a:p>
        </p:txBody>
      </p:sp>
      <p:cxnSp>
        <p:nvCxnSpPr>
          <p:cNvPr id="24" name="Gerade Verbindung 23"/>
          <p:cNvCxnSpPr/>
          <p:nvPr/>
        </p:nvCxnSpPr>
        <p:spPr>
          <a:xfrm>
            <a:off x="3431704" y="1556989"/>
            <a:ext cx="1584176" cy="199104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V="1">
            <a:off x="2927649" y="3548037"/>
            <a:ext cx="2088232" cy="1464975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V="1">
            <a:off x="3575721" y="3217646"/>
            <a:ext cx="2304256" cy="931361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03914" y="2843706"/>
            <a:ext cx="1080723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PC(</a:t>
            </a:r>
            <a:r>
              <a:rPr lang="el-GR" sz="1633" dirty="0"/>
              <a:t>π</a:t>
            </a:r>
            <a:r>
              <a:rPr lang="de-DE" sz="1633" baseline="30000" dirty="0"/>
              <a:t>e </a:t>
            </a:r>
            <a:r>
              <a:rPr lang="de-DE" sz="1633" dirty="0"/>
              <a:t>=</a:t>
            </a:r>
            <a:r>
              <a:rPr lang="el-GR" sz="1633" dirty="0"/>
              <a:t>π</a:t>
            </a:r>
            <a:r>
              <a:rPr lang="de-DE" sz="1633" baseline="-25000" dirty="0"/>
              <a:t>2</a:t>
            </a:r>
            <a:r>
              <a:rPr lang="en-US" sz="1633" dirty="0"/>
              <a:t>)</a:t>
            </a:r>
            <a:endParaRPr lang="de-DE" sz="2358" dirty="0"/>
          </a:p>
        </p:txBody>
      </p:sp>
      <p:cxnSp>
        <p:nvCxnSpPr>
          <p:cNvPr id="28" name="Gerade Verbindung 27"/>
          <p:cNvCxnSpPr/>
          <p:nvPr/>
        </p:nvCxnSpPr>
        <p:spPr>
          <a:xfrm flipV="1">
            <a:off x="2927649" y="3933005"/>
            <a:ext cx="2304256" cy="931361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5256801" y="3779712"/>
            <a:ext cx="1080723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PC(</a:t>
            </a:r>
            <a:r>
              <a:rPr lang="el-GR" sz="1633" dirty="0"/>
              <a:t>π</a:t>
            </a:r>
            <a:r>
              <a:rPr lang="de-DE" sz="1633" baseline="30000" dirty="0"/>
              <a:t>e </a:t>
            </a:r>
            <a:r>
              <a:rPr lang="de-DE" sz="1633" dirty="0"/>
              <a:t>=</a:t>
            </a:r>
            <a:r>
              <a:rPr lang="el-GR" sz="1633" dirty="0"/>
              <a:t>π</a:t>
            </a:r>
            <a:r>
              <a:rPr lang="de-DE" sz="1633" baseline="-25000" dirty="0"/>
              <a:t>2</a:t>
            </a:r>
            <a:r>
              <a:rPr lang="en-US" sz="1633" dirty="0"/>
              <a:t>)</a:t>
            </a:r>
            <a:endParaRPr lang="de-DE" sz="2358" dirty="0"/>
          </a:p>
        </p:txBody>
      </p:sp>
      <p:cxnSp>
        <p:nvCxnSpPr>
          <p:cNvPr id="30" name="Gerade Verbindung 29"/>
          <p:cNvCxnSpPr/>
          <p:nvPr/>
        </p:nvCxnSpPr>
        <p:spPr>
          <a:xfrm flipV="1">
            <a:off x="4511824" y="2924999"/>
            <a:ext cx="0" cy="290208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V="1">
            <a:off x="5015880" y="3550940"/>
            <a:ext cx="0" cy="229646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3431704" y="4699170"/>
            <a:ext cx="0" cy="112791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4583833" y="5949015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flipH="1">
            <a:off x="3567337" y="6165017"/>
            <a:ext cx="13045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4295801" y="5733015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1</a:t>
            </a:r>
            <a:endParaRPr lang="de-DE" sz="2358" dirty="0"/>
          </a:p>
        </p:txBody>
      </p:sp>
      <p:sp>
        <p:nvSpPr>
          <p:cNvPr id="42" name="Textfeld 41"/>
          <p:cNvSpPr txBox="1"/>
          <p:nvPr/>
        </p:nvSpPr>
        <p:spPr>
          <a:xfrm>
            <a:off x="4871865" y="5867724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2</a:t>
            </a:r>
            <a:endParaRPr lang="de-DE" sz="2358" dirty="0"/>
          </a:p>
        </p:txBody>
      </p:sp>
      <p:sp>
        <p:nvSpPr>
          <p:cNvPr id="43" name="Textfeld 42"/>
          <p:cNvSpPr txBox="1"/>
          <p:nvPr/>
        </p:nvSpPr>
        <p:spPr>
          <a:xfrm>
            <a:off x="3287689" y="5867724"/>
            <a:ext cx="43204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/>
              <a:t>y</a:t>
            </a:r>
            <a:r>
              <a:rPr lang="de-DE" sz="1633" baseline="-25000" dirty="0"/>
              <a:t>3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4007769" y="1124987"/>
            <a:ext cx="1152128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el-GR" sz="1633" dirty="0"/>
              <a:t>π</a:t>
            </a:r>
            <a:r>
              <a:rPr lang="de-DE" sz="1633" baseline="-25000" dirty="0"/>
              <a:t>1</a:t>
            </a:r>
            <a:r>
              <a:rPr lang="de-DE" sz="1633" dirty="0"/>
              <a:t>&gt;</a:t>
            </a:r>
            <a:r>
              <a:rPr lang="el-GR" sz="1633" dirty="0"/>
              <a:t>π</a:t>
            </a:r>
            <a:r>
              <a:rPr lang="de-DE" sz="1633" baseline="-25000" dirty="0"/>
              <a:t>2</a:t>
            </a:r>
            <a:r>
              <a:rPr lang="en-US" sz="1633" dirty="0"/>
              <a:t>&gt;</a:t>
            </a:r>
            <a:r>
              <a:rPr lang="el-GR" sz="1633" dirty="0"/>
              <a:t>π</a:t>
            </a:r>
            <a:r>
              <a:rPr lang="de-DE" sz="1633" baseline="-25000" dirty="0"/>
              <a:t>3</a:t>
            </a:r>
            <a:endParaRPr lang="de-DE" sz="1633" dirty="0"/>
          </a:p>
        </p:txBody>
      </p:sp>
      <p:sp>
        <p:nvSpPr>
          <p:cNvPr id="46" name="Textfeld 45"/>
          <p:cNvSpPr txBox="1"/>
          <p:nvPr/>
        </p:nvSpPr>
        <p:spPr>
          <a:xfrm>
            <a:off x="3215681" y="1196988"/>
            <a:ext cx="486008" cy="343608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r>
              <a:rPr lang="de-DE" sz="1633" dirty="0"/>
              <a:t>AD</a:t>
            </a:r>
          </a:p>
        </p:txBody>
      </p:sp>
      <p:sp>
        <p:nvSpPr>
          <p:cNvPr id="47" name="Textfeld 46"/>
          <p:cNvSpPr txBox="1"/>
          <p:nvPr/>
        </p:nvSpPr>
        <p:spPr>
          <a:xfrm>
            <a:off x="6888090" y="1988992"/>
            <a:ext cx="3672409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 err="1"/>
              <a:t>Threat</a:t>
            </a:r>
            <a:r>
              <a:rPr lang="de-DE" sz="1633" dirty="0"/>
              <a:t> </a:t>
            </a:r>
            <a:r>
              <a:rPr lang="de-DE" sz="1633" dirty="0" err="1"/>
              <a:t>of</a:t>
            </a:r>
            <a:r>
              <a:rPr lang="de-DE" sz="1633" dirty="0"/>
              <a:t> a </a:t>
            </a:r>
            <a:r>
              <a:rPr lang="de-DE" sz="1633" dirty="0" err="1"/>
              <a:t>downward</a:t>
            </a:r>
            <a:r>
              <a:rPr lang="de-DE" sz="1633" dirty="0"/>
              <a:t> spiral at NZLB: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032106" y="2780997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 err="1"/>
              <a:t>decreasing</a:t>
            </a:r>
            <a:r>
              <a:rPr lang="de-DE" sz="1633" dirty="0"/>
              <a:t> </a:t>
            </a:r>
            <a:r>
              <a:rPr lang="de-DE" sz="1633" dirty="0" err="1"/>
              <a:t>inflation</a:t>
            </a:r>
            <a:r>
              <a:rPr lang="de-DE" sz="1633" dirty="0"/>
              <a:t> </a:t>
            </a:r>
            <a:r>
              <a:rPr lang="de-DE" sz="1633" dirty="0" err="1"/>
              <a:t>expectations</a:t>
            </a:r>
            <a:endParaRPr lang="de-DE" sz="1633" dirty="0"/>
          </a:p>
        </p:txBody>
      </p:sp>
      <p:sp>
        <p:nvSpPr>
          <p:cNvPr id="49" name="Textfeld 48"/>
          <p:cNvSpPr txBox="1"/>
          <p:nvPr/>
        </p:nvSpPr>
        <p:spPr>
          <a:xfrm>
            <a:off x="7032106" y="3203708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 err="1"/>
              <a:t>decreasing</a:t>
            </a:r>
            <a:r>
              <a:rPr lang="de-DE" sz="1633" dirty="0"/>
              <a:t> </a:t>
            </a:r>
            <a:r>
              <a:rPr lang="de-DE" sz="1633" dirty="0" err="1"/>
              <a:t>output</a:t>
            </a:r>
            <a:endParaRPr lang="de-DE" sz="1633" dirty="0"/>
          </a:p>
        </p:txBody>
      </p:sp>
      <p:sp>
        <p:nvSpPr>
          <p:cNvPr id="50" name="Textfeld 49"/>
          <p:cNvSpPr txBox="1"/>
          <p:nvPr/>
        </p:nvSpPr>
        <p:spPr>
          <a:xfrm>
            <a:off x="7032106" y="3779712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 err="1"/>
              <a:t>decreasing</a:t>
            </a:r>
            <a:r>
              <a:rPr lang="de-DE" sz="1633" dirty="0"/>
              <a:t> </a:t>
            </a:r>
            <a:r>
              <a:rPr lang="de-DE" sz="1633" dirty="0" err="1"/>
              <a:t>inflation</a:t>
            </a:r>
            <a:endParaRPr lang="de-DE" sz="1633" dirty="0"/>
          </a:p>
        </p:txBody>
      </p:sp>
      <p:sp>
        <p:nvSpPr>
          <p:cNvPr id="51" name="Textfeld 50"/>
          <p:cNvSpPr txBox="1"/>
          <p:nvPr/>
        </p:nvSpPr>
        <p:spPr>
          <a:xfrm>
            <a:off x="7032106" y="4355715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 err="1"/>
              <a:t>decreasing</a:t>
            </a:r>
            <a:r>
              <a:rPr lang="de-DE" sz="1633" dirty="0"/>
              <a:t> </a:t>
            </a:r>
            <a:r>
              <a:rPr lang="de-DE" sz="1633" dirty="0" err="1"/>
              <a:t>inflation</a:t>
            </a:r>
            <a:r>
              <a:rPr lang="de-DE" sz="1633" dirty="0"/>
              <a:t> </a:t>
            </a:r>
            <a:r>
              <a:rPr lang="de-DE" sz="1633" dirty="0" err="1"/>
              <a:t>expectations</a:t>
            </a:r>
            <a:endParaRPr lang="de-DE" sz="1633" dirty="0"/>
          </a:p>
        </p:txBody>
      </p:sp>
      <p:sp>
        <p:nvSpPr>
          <p:cNvPr id="52" name="Textfeld 51"/>
          <p:cNvSpPr txBox="1"/>
          <p:nvPr/>
        </p:nvSpPr>
        <p:spPr>
          <a:xfrm>
            <a:off x="7032106" y="4797009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/>
              <a:t>….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7032106" y="5363722"/>
            <a:ext cx="3528393" cy="343608"/>
          </a:xfrm>
          <a:prstGeom prst="rect">
            <a:avLst/>
          </a:prstGeom>
          <a:noFill/>
        </p:spPr>
        <p:txBody>
          <a:bodyPr wrap="square" lIns="91429" tIns="45714" rIns="91429" bIns="45714" rtlCol="0">
            <a:spAutoFit/>
          </a:bodyPr>
          <a:lstStyle/>
          <a:p>
            <a:r>
              <a:rPr lang="de-DE" sz="1633" dirty="0">
                <a:latin typeface="Arial Unicode MS"/>
                <a:ea typeface="Arial Unicode MS"/>
                <a:cs typeface="Arial Unicode MS"/>
              </a:rPr>
              <a:t>⇒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downturn</a:t>
            </a:r>
            <a:r>
              <a:rPr lang="de-DE" sz="1633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de-DE" sz="1633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cycle</a:t>
            </a:r>
            <a:endParaRPr lang="de-DE" sz="1633" dirty="0"/>
          </a:p>
        </p:txBody>
      </p:sp>
      <p:sp>
        <p:nvSpPr>
          <p:cNvPr id="37" name="TextShape 2"/>
          <p:cNvSpPr txBox="1"/>
          <p:nvPr/>
        </p:nvSpPr>
        <p:spPr>
          <a:xfrm>
            <a:off x="1600741" y="88648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540" b="1" dirty="0"/>
              <a:t>General </a:t>
            </a:r>
            <a:r>
              <a:rPr lang="de-DE" sz="2540" b="1" dirty="0" err="1"/>
              <a:t>equilibrium</a:t>
            </a:r>
            <a:r>
              <a:rPr lang="de-DE" sz="2540" b="1" dirty="0"/>
              <a:t> </a:t>
            </a:r>
            <a:r>
              <a:rPr lang="de-DE" sz="2540" b="1" dirty="0" err="1"/>
              <a:t>and</a:t>
            </a:r>
            <a:r>
              <a:rPr lang="de-DE" sz="2540" b="1" dirty="0"/>
              <a:t> </a:t>
            </a:r>
            <a:r>
              <a:rPr lang="de-DE" sz="2540" b="1" dirty="0" err="1"/>
              <a:t>the</a:t>
            </a:r>
            <a:r>
              <a:rPr lang="de-DE" sz="2540" b="1" dirty="0"/>
              <a:t> nominal </a:t>
            </a:r>
            <a:r>
              <a:rPr lang="de-DE" sz="2540" b="1" dirty="0" err="1"/>
              <a:t>zero</a:t>
            </a:r>
            <a:r>
              <a:rPr lang="de-DE" sz="2540" b="1" dirty="0"/>
              <a:t> </a:t>
            </a:r>
            <a:r>
              <a:rPr lang="de-DE" sz="2540" b="1" dirty="0" err="1"/>
              <a:t>lower</a:t>
            </a:r>
            <a:r>
              <a:rPr lang="de-DE" sz="2540" b="1" dirty="0"/>
              <a:t> </a:t>
            </a:r>
            <a:r>
              <a:rPr lang="de-DE" sz="2540" b="1" dirty="0" err="1"/>
              <a:t>bound</a:t>
            </a:r>
            <a:endParaRPr lang="de-DE" sz="2540" b="1" dirty="0"/>
          </a:p>
        </p:txBody>
      </p:sp>
    </p:spTree>
    <p:extLst>
      <p:ext uri="{BB962C8B-B14F-4D97-AF65-F5344CB8AC3E}">
        <p14:creationId xmlns:p14="http://schemas.microsoft.com/office/powerpoint/2010/main" val="393323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3" grpId="0"/>
      <p:bldP spid="27" grpId="0"/>
      <p:bldP spid="29" grpId="0"/>
      <p:bldP spid="41" grpId="0"/>
      <p:bldP spid="42" grpId="0"/>
      <p:bldP spid="43" grpId="0"/>
      <p:bldP spid="44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>
                <a:solidFill>
                  <a:sysClr val="windowText" lastClr="000000"/>
                </a:solidFill>
              </a:rPr>
              <a:t>Monetary Policy Rules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00251" y="903393"/>
            <a:ext cx="7464960" cy="555198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rules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instrument depends on a small set of variables</a:t>
            </a:r>
          </a:p>
          <a:p>
            <a:pPr marL="311045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calculate</a:t>
            </a:r>
          </a:p>
          <a:p>
            <a:pPr marL="311045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Predictable monetary policy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	but in general not optimal </a:t>
            </a:r>
            <a:endParaRPr lang="en-US" sz="2177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 rules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Minimizing a loss function depending on all relevant variables</a:t>
            </a:r>
          </a:p>
          <a:p>
            <a:pPr marL="311045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Often complicated</a:t>
            </a:r>
          </a:p>
          <a:p>
            <a:pPr marL="311045" indent="-31104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very predictable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B03DC40-B7CF-7F23-4184-6403ACE8868A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281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>
                <a:solidFill>
                  <a:sysClr val="windowText" lastClr="000000"/>
                </a:solidFill>
              </a:rPr>
              <a:t>Development of Monetary Policy</a:t>
            </a: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59130" y="1079908"/>
            <a:ext cx="8053054" cy="438629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view:	The monetary policy instrument was				assumed to be the money supply</a:t>
            </a:r>
          </a:p>
          <a:p>
            <a:pPr>
              <a:lnSpc>
                <a:spcPct val="110000"/>
              </a:lnSpc>
            </a:pP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view:		The policy instrument is the interest rate 			(signal rate, key rate, repo rate, </a:t>
            </a:r>
            <a:r>
              <a:rPr lang="en-US" sz="2177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“Ultra-modern” view:	The policy instrument is in general 				central bank’s communication                    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+ forward guidance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262FE60F-8457-B285-6F0B-97DE9B82A4FC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296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>
                <a:solidFill>
                  <a:sysClr val="windowText" lastClr="000000"/>
                </a:solidFill>
              </a:rPr>
              <a:t>Money Supply Rules</a:t>
            </a: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24353" y="892519"/>
            <a:ext cx="8246220" cy="509476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</a:t>
            </a:r>
            <a:r>
              <a:rPr lang="en-US" sz="2177" u="sng" dirty="0"/>
              <a:t>Milton Friedman</a:t>
            </a:r>
            <a:r>
              <a:rPr lang="en-US" sz="2177" dirty="0"/>
              <a:t> (1912-2006, Nobel Laureate 1976) suggested that central banks should follow a money supply rule. </a:t>
            </a:r>
          </a:p>
          <a:p>
            <a:pPr>
              <a:lnSpc>
                <a:spcPct val="110000"/>
              </a:lnSpc>
            </a:pPr>
            <a:r>
              <a:rPr lang="en-US" sz="2177" dirty="0"/>
              <a:t>Due to quantity theory of money, money supply should grow at a given rate in order to provide price stability.</a:t>
            </a:r>
          </a:p>
          <a:p>
            <a:pPr algn="ctr">
              <a:lnSpc>
                <a:spcPct val="110000"/>
              </a:lnSpc>
            </a:pPr>
            <a:r>
              <a:rPr lang="en-US" sz="2177" dirty="0"/>
              <a:t>P ● Y=M ● V</a:t>
            </a:r>
          </a:p>
          <a:p>
            <a:pPr>
              <a:lnSpc>
                <a:spcPct val="110000"/>
              </a:lnSpc>
            </a:pPr>
            <a:r>
              <a:rPr lang="en-US" sz="2177" dirty="0"/>
              <a:t>→	Fix Money Growth Rule</a:t>
            </a:r>
          </a:p>
          <a:p>
            <a:pPr>
              <a:lnSpc>
                <a:spcPct val="110000"/>
              </a:lnSpc>
            </a:pPr>
            <a:endParaRPr lang="en-US" sz="2177" dirty="0"/>
          </a:p>
          <a:p>
            <a:pPr>
              <a:lnSpc>
                <a:spcPct val="110000"/>
              </a:lnSpc>
            </a:pPr>
            <a:r>
              <a:rPr lang="en-US" sz="2177" u="sng" dirty="0"/>
              <a:t>However: </a:t>
            </a:r>
            <a:r>
              <a:rPr lang="en-US" sz="2177" dirty="0"/>
              <a:t>	-	Many countries have bad experience with 			monetary supply rules/targets</a:t>
            </a:r>
          </a:p>
          <a:p>
            <a:pPr>
              <a:lnSpc>
                <a:spcPct val="110000"/>
              </a:lnSpc>
            </a:pPr>
            <a:r>
              <a:rPr lang="en-US" sz="2177" dirty="0"/>
              <a:t>		-	Money demand (i.e. velocity V) is unstable; 			gives undesired volatility in the interest rate</a:t>
            </a:r>
          </a:p>
          <a:p>
            <a:pPr>
              <a:lnSpc>
                <a:spcPct val="110000"/>
              </a:lnSpc>
            </a:pPr>
            <a:endParaRPr lang="en-US" sz="2177" dirty="0"/>
          </a:p>
          <a:p>
            <a:pPr>
              <a:lnSpc>
                <a:spcPct val="110000"/>
              </a:lnSpc>
            </a:pPr>
            <a:r>
              <a:rPr lang="en-US" sz="2177" dirty="0"/>
              <a:t> </a:t>
            </a: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E81D767-9C78-CEDE-42DE-8359FCB93A2C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6938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>
                <a:solidFill>
                  <a:sysClr val="windowText" lastClr="000000"/>
                </a:solidFill>
              </a:rPr>
              <a:t>Money Supply Rules</a:t>
            </a: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33212" y="925176"/>
            <a:ext cx="8099369" cy="509476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177" dirty="0"/>
              <a:t>Former </a:t>
            </a:r>
            <a:r>
              <a:rPr lang="en-US" sz="2177" dirty="0" err="1"/>
              <a:t>governour</a:t>
            </a:r>
            <a:r>
              <a:rPr lang="en-US" sz="2177" dirty="0"/>
              <a:t> of </a:t>
            </a:r>
            <a:r>
              <a:rPr lang="en-US" sz="2177" u="sng" dirty="0"/>
              <a:t>Bank of Canada</a:t>
            </a:r>
          </a:p>
          <a:p>
            <a:pPr>
              <a:lnSpc>
                <a:spcPct val="110000"/>
              </a:lnSpc>
            </a:pPr>
            <a:r>
              <a:rPr lang="en-US" sz="2177" dirty="0"/>
              <a:t>"In Canada, we did not abandon money supply targets, they abandoned us".</a:t>
            </a:r>
          </a:p>
          <a:p>
            <a:pPr>
              <a:lnSpc>
                <a:spcPct val="110000"/>
              </a:lnSpc>
            </a:pP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 of England</a:t>
            </a: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skips a monetary target at all, since: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“Whenever a bank makes a loan, it simultaneously creates a matching deposit in the borrower’s bank account, thereby creating new money.”                                    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(BoE, 2014)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207E039-FB03-B2DF-1584-B8165227519D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1328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66" dirty="0">
                <a:solidFill>
                  <a:sysClr val="windowText" lastClr="000000"/>
                </a:solidFill>
              </a:rPr>
              <a:t>Annual Report Governing Council of Economic Advisors</a:t>
            </a:r>
          </a:p>
          <a:p>
            <a:endParaRPr lang="en-US" sz="3266" dirty="0">
              <a:solidFill>
                <a:sysClr val="windowText" lastClr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8925" y="1856829"/>
            <a:ext cx="8099369" cy="4336937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lnSpc>
                <a:spcPct val="110000"/>
              </a:lnSpc>
            </a:pPr>
            <a:r>
              <a:rPr lang="en-US" sz="2177" dirty="0"/>
              <a:t>handover of </a:t>
            </a:r>
            <a:r>
              <a:rPr lang="en-US" sz="2177" dirty="0" err="1"/>
              <a:t>annunal</a:t>
            </a:r>
            <a:r>
              <a:rPr lang="en-US" sz="2177" dirty="0"/>
              <a:t> report</a:t>
            </a:r>
          </a:p>
          <a:p>
            <a:pPr>
              <a:lnSpc>
                <a:spcPct val="110000"/>
              </a:lnSpc>
            </a:pPr>
            <a:r>
              <a:rPr lang="en-US" sz="2177" dirty="0">
                <a:hlinkClick r:id="rId3"/>
              </a:rPr>
              <a:t>https://www.sachverstaendigenrat-wirtschaft.de/index.html</a:t>
            </a:r>
            <a:endParaRPr lang="en-US" sz="2177" dirty="0"/>
          </a:p>
          <a:p>
            <a:pPr>
              <a:lnSpc>
                <a:spcPct val="110000"/>
              </a:lnSpc>
            </a:pP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Report 2024/25</a:t>
            </a:r>
          </a:p>
          <a:p>
            <a:pPr>
              <a:lnSpc>
                <a:spcPct val="110000"/>
              </a:lnSpc>
            </a:pPr>
            <a:r>
              <a:rPr lang="en-US" sz="2177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https://www.sachverstaendigenrat-wirtschaft.de/start/aktuelles/uebergabe-des-jahresgutachtens-am-13-november-new672922094b0de462582667.html?returnUrl=%2Findex.html&amp;cHash=2c34d9db7ffef0a32dc7f0e9b79d3ab4</a:t>
            </a:r>
            <a:endParaRPr lang="en-US" sz="2177" u="sng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2177" u="sng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207E039-FB03-B2DF-1584-B8165227519D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487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8082" y="1118586"/>
            <a:ext cx="9149918" cy="2391377"/>
          </a:xfrm>
        </p:spPr>
        <p:txBody>
          <a:bodyPr>
            <a:noAutofit/>
          </a:bodyPr>
          <a:lstStyle/>
          <a:p>
            <a:pPr algn="ctr"/>
            <a:r>
              <a:rPr lang="de-DE" sz="6000">
                <a:latin typeface="Times New Roman" panose="02020603050405020304" pitchFamily="18" charset="0"/>
                <a:cs typeface="Times New Roman" panose="02020603050405020304" pitchFamily="18" charset="0"/>
              </a:rPr>
              <a:t>Global Economics</a:t>
            </a:r>
            <a:endParaRPr lang="de-DE" sz="6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6300" y="3557650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Winter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0675" y="48768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390525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-148162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903" b="1" dirty="0"/>
              <a:t>Money Market </a:t>
            </a:r>
            <a:r>
              <a:rPr lang="de-DE" sz="2903" b="1" dirty="0" err="1"/>
              <a:t>and</a:t>
            </a:r>
            <a:r>
              <a:rPr lang="de-DE" sz="2903" b="1" dirty="0"/>
              <a:t> </a:t>
            </a:r>
            <a:r>
              <a:rPr lang="de-DE" sz="2903" b="1" dirty="0" err="1"/>
              <a:t>the</a:t>
            </a:r>
            <a:r>
              <a:rPr lang="de-DE" sz="2903" b="1" dirty="0"/>
              <a:t> </a:t>
            </a:r>
          </a:p>
          <a:p>
            <a:pPr algn="ctr"/>
            <a:r>
              <a:rPr lang="de-DE" sz="2903" b="1" dirty="0" err="1"/>
              <a:t>Reaction</a:t>
            </a:r>
            <a:r>
              <a:rPr lang="de-DE" sz="2903" b="1" dirty="0"/>
              <a:t> </a:t>
            </a:r>
            <a:r>
              <a:rPr lang="de-DE" sz="2903" b="1" dirty="0" err="1"/>
              <a:t>Function</a:t>
            </a:r>
            <a:r>
              <a:rPr lang="de-DE" sz="2903" b="1" dirty="0"/>
              <a:t> </a:t>
            </a:r>
            <a:r>
              <a:rPr lang="de-DE" sz="2903" b="1" dirty="0" err="1"/>
              <a:t>of</a:t>
            </a:r>
            <a:r>
              <a:rPr lang="de-DE" sz="2903" b="1" dirty="0"/>
              <a:t> </a:t>
            </a:r>
            <a:r>
              <a:rPr lang="de-DE" sz="2903" b="1" dirty="0" err="1"/>
              <a:t>the</a:t>
            </a:r>
            <a:r>
              <a:rPr lang="de-DE" sz="2903" b="1" dirty="0"/>
              <a:t> Central Bank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6777" y="968530"/>
            <a:ext cx="8330426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1045" indent="-311045">
              <a:buFont typeface="Wingdings" panose="05000000000000000000" pitchFamily="2" charset="2"/>
              <a:buChar char="Ø"/>
            </a:pPr>
            <a:r>
              <a:rPr lang="de-DE" sz="2177" dirty="0"/>
              <a:t>In </a:t>
            </a:r>
            <a:r>
              <a:rPr lang="de-DE" sz="2177" dirty="0" err="1"/>
              <a:t>practice</a:t>
            </a:r>
            <a:r>
              <a:rPr lang="de-DE" sz="2177" dirty="0"/>
              <a:t>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central</a:t>
            </a:r>
            <a:r>
              <a:rPr lang="de-DE" sz="2177" dirty="0"/>
              <a:t> </a:t>
            </a:r>
            <a:r>
              <a:rPr lang="de-DE" sz="2177" dirty="0" err="1"/>
              <a:t>bank</a:t>
            </a:r>
            <a:r>
              <a:rPr lang="de-DE" sz="2177" dirty="0"/>
              <a:t> </a:t>
            </a:r>
            <a:r>
              <a:rPr lang="de-DE" sz="2177" dirty="0" err="1"/>
              <a:t>sets</a:t>
            </a:r>
            <a:r>
              <a:rPr lang="de-DE" sz="2177" dirty="0"/>
              <a:t> </a:t>
            </a:r>
            <a:r>
              <a:rPr lang="de-DE" sz="2177" dirty="0" err="1"/>
              <a:t>short</a:t>
            </a:r>
            <a:r>
              <a:rPr lang="de-DE" sz="2177" dirty="0"/>
              <a:t> </a:t>
            </a:r>
            <a:r>
              <a:rPr lang="de-DE" sz="2177" dirty="0" err="1"/>
              <a:t>term</a:t>
            </a:r>
            <a:r>
              <a:rPr lang="de-DE" sz="2177" dirty="0"/>
              <a:t> </a:t>
            </a:r>
            <a:r>
              <a:rPr lang="de-DE" sz="2177" dirty="0" err="1"/>
              <a:t>interest</a:t>
            </a:r>
            <a:r>
              <a:rPr lang="de-DE" sz="2177" dirty="0"/>
              <a:t> </a:t>
            </a:r>
            <a:r>
              <a:rPr lang="de-DE" sz="2177" dirty="0" err="1"/>
              <a:t>rates</a:t>
            </a:r>
            <a:r>
              <a:rPr lang="de-DE" sz="2177" dirty="0"/>
              <a:t> </a:t>
            </a:r>
            <a:r>
              <a:rPr lang="de-DE" sz="2177" dirty="0" err="1"/>
              <a:t>to</a:t>
            </a:r>
            <a:r>
              <a:rPr lang="de-DE" sz="2177" dirty="0"/>
              <a:t> </a:t>
            </a:r>
            <a:r>
              <a:rPr lang="de-DE" sz="2177" dirty="0" err="1"/>
              <a:t>meet</a:t>
            </a:r>
            <a:r>
              <a:rPr lang="de-DE" sz="2177" dirty="0"/>
              <a:t> </a:t>
            </a:r>
            <a:r>
              <a:rPr lang="de-DE" sz="2177" dirty="0" err="1"/>
              <a:t>its</a:t>
            </a:r>
            <a:r>
              <a:rPr lang="de-DE" sz="2177" dirty="0"/>
              <a:t> </a:t>
            </a:r>
            <a:r>
              <a:rPr lang="de-DE" sz="2177" dirty="0" err="1"/>
              <a:t>target</a:t>
            </a:r>
            <a:r>
              <a:rPr lang="de-DE" sz="2177" dirty="0"/>
              <a:t> </a:t>
            </a:r>
            <a:r>
              <a:rPr lang="de-DE" sz="2177" dirty="0" err="1"/>
              <a:t>level</a:t>
            </a:r>
            <a:r>
              <a:rPr lang="de-DE" sz="2177" dirty="0"/>
              <a:t>.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96991" y="2100523"/>
            <a:ext cx="8330426" cy="1097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1045" indent="-311045">
              <a:buFont typeface="Wingdings" panose="05000000000000000000" pitchFamily="2" charset="2"/>
              <a:buChar char="Ø"/>
            </a:pPr>
            <a:r>
              <a:rPr lang="de-DE" sz="2177" dirty="0"/>
              <a:t>Most </a:t>
            </a:r>
            <a:r>
              <a:rPr lang="de-DE" sz="2177" dirty="0" err="1"/>
              <a:t>central</a:t>
            </a:r>
            <a:r>
              <a:rPr lang="de-DE" sz="2177" dirty="0"/>
              <a:t> </a:t>
            </a:r>
            <a:r>
              <a:rPr lang="de-DE" sz="2177" dirty="0" err="1"/>
              <a:t>banks</a:t>
            </a:r>
            <a:r>
              <a:rPr lang="de-DE" sz="2177" dirty="0"/>
              <a:t> </a:t>
            </a:r>
            <a:r>
              <a:rPr lang="de-DE" sz="2177" dirty="0" err="1"/>
              <a:t>communicate</a:t>
            </a:r>
            <a:r>
              <a:rPr lang="de-DE" sz="2177" dirty="0"/>
              <a:t> </a:t>
            </a:r>
            <a:r>
              <a:rPr lang="de-DE" sz="2177" dirty="0" err="1"/>
              <a:t>some</a:t>
            </a:r>
            <a:r>
              <a:rPr lang="de-DE" sz="2177" dirty="0"/>
              <a:t> </a:t>
            </a:r>
            <a:r>
              <a:rPr lang="de-DE" sz="2177" dirty="0" err="1"/>
              <a:t>kind</a:t>
            </a:r>
            <a:r>
              <a:rPr lang="de-DE" sz="2177" dirty="0"/>
              <a:t> </a:t>
            </a:r>
            <a:r>
              <a:rPr lang="de-DE" sz="2177" dirty="0" err="1"/>
              <a:t>of</a:t>
            </a:r>
            <a:r>
              <a:rPr lang="de-DE" sz="2177" dirty="0"/>
              <a:t> </a:t>
            </a:r>
            <a:r>
              <a:rPr lang="de-DE" sz="2177" dirty="0" err="1"/>
              <a:t>inflation</a:t>
            </a:r>
            <a:r>
              <a:rPr lang="de-DE" sz="2177" dirty="0"/>
              <a:t> </a:t>
            </a:r>
            <a:r>
              <a:rPr lang="de-DE" sz="2177" dirty="0" err="1"/>
              <a:t>target</a:t>
            </a:r>
            <a:r>
              <a:rPr lang="de-DE" sz="2177" dirty="0"/>
              <a:t>. Interest </a:t>
            </a:r>
            <a:r>
              <a:rPr lang="de-DE" sz="2177" dirty="0" err="1"/>
              <a:t>rates</a:t>
            </a:r>
            <a:r>
              <a:rPr lang="de-DE" sz="2177" dirty="0"/>
              <a:t> </a:t>
            </a:r>
            <a:r>
              <a:rPr lang="de-DE" sz="2177" dirty="0" err="1"/>
              <a:t>are</a:t>
            </a:r>
            <a:r>
              <a:rPr lang="de-DE" sz="2177" dirty="0"/>
              <a:t> </a:t>
            </a:r>
            <a:r>
              <a:rPr lang="de-DE" sz="2177" dirty="0" err="1"/>
              <a:t>therefore</a:t>
            </a:r>
            <a:r>
              <a:rPr lang="de-DE" sz="2177" dirty="0"/>
              <a:t> not </a:t>
            </a:r>
            <a:r>
              <a:rPr lang="de-DE" sz="2177" dirty="0" err="1"/>
              <a:t>only</a:t>
            </a:r>
            <a:r>
              <a:rPr lang="de-DE" sz="2177" dirty="0"/>
              <a:t>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outcome</a:t>
            </a:r>
            <a:r>
              <a:rPr lang="de-DE" sz="2177" dirty="0"/>
              <a:t> </a:t>
            </a:r>
            <a:r>
              <a:rPr lang="de-DE" sz="2177" dirty="0" err="1"/>
              <a:t>of</a:t>
            </a:r>
            <a:r>
              <a:rPr lang="de-DE" sz="2177" dirty="0"/>
              <a:t> an </a:t>
            </a:r>
            <a:r>
              <a:rPr lang="de-DE" sz="2177" dirty="0" err="1"/>
              <a:t>equilibrium</a:t>
            </a:r>
            <a:r>
              <a:rPr lang="de-DE" sz="2177" dirty="0"/>
              <a:t> </a:t>
            </a:r>
            <a:r>
              <a:rPr lang="de-DE" sz="2177" dirty="0" err="1"/>
              <a:t>process</a:t>
            </a:r>
            <a:r>
              <a:rPr lang="de-DE" sz="2177" dirty="0"/>
              <a:t>, but </a:t>
            </a:r>
            <a:r>
              <a:rPr lang="de-DE" sz="2177" dirty="0" err="1"/>
              <a:t>depend</a:t>
            </a:r>
            <a:r>
              <a:rPr lang="de-DE" sz="2177" dirty="0"/>
              <a:t> </a:t>
            </a:r>
            <a:r>
              <a:rPr lang="de-DE" sz="2177" dirty="0" err="1"/>
              <a:t>directly</a:t>
            </a:r>
            <a:r>
              <a:rPr lang="de-DE" sz="2177" dirty="0"/>
              <a:t> on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movements</a:t>
            </a:r>
            <a:r>
              <a:rPr lang="de-DE" sz="2177" dirty="0"/>
              <a:t> in </a:t>
            </a:r>
            <a:r>
              <a:rPr lang="de-DE" sz="2177" dirty="0" err="1"/>
              <a:t>prices</a:t>
            </a:r>
            <a:endParaRPr lang="de-DE" sz="2177" dirty="0"/>
          </a:p>
        </p:txBody>
      </p:sp>
      <p:sp>
        <p:nvSpPr>
          <p:cNvPr id="10" name="Textfeld 9"/>
          <p:cNvSpPr txBox="1"/>
          <p:nvPr/>
        </p:nvSpPr>
        <p:spPr>
          <a:xfrm>
            <a:off x="196991" y="3646547"/>
            <a:ext cx="8330426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dirty="0">
                <a:ea typeface="Arial Unicode MS"/>
                <a:cs typeface="Arial Unicode MS"/>
              </a:rPr>
              <a:t>⇒		</a:t>
            </a:r>
            <a:r>
              <a:rPr lang="en-US" sz="2177" dirty="0">
                <a:ea typeface="Arial Unicode MS"/>
                <a:cs typeface="Arial Unicode MS"/>
              </a:rPr>
              <a:t>reaction function of the central bank</a:t>
            </a:r>
          </a:p>
          <a:p>
            <a:endParaRPr lang="de-DE" sz="2177" dirty="0"/>
          </a:p>
        </p:txBody>
      </p:sp>
      <p:sp>
        <p:nvSpPr>
          <p:cNvPr id="11" name="Textfeld 10"/>
          <p:cNvSpPr txBox="1"/>
          <p:nvPr/>
        </p:nvSpPr>
        <p:spPr>
          <a:xfrm>
            <a:off x="196992" y="4142224"/>
            <a:ext cx="4165213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177" dirty="0"/>
              <a:t>π</a:t>
            </a:r>
            <a:r>
              <a:rPr lang="el-GR" sz="2177" dirty="0">
                <a:latin typeface="Arial Unicode MS"/>
                <a:ea typeface="Arial Unicode MS"/>
                <a:cs typeface="Arial Unicode MS"/>
              </a:rPr>
              <a:t>↓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	⇒	r</a:t>
            </a:r>
            <a:r>
              <a:rPr lang="el-GR" sz="2177" dirty="0">
                <a:latin typeface="Arial Unicode MS"/>
                <a:ea typeface="Arial Unicode MS"/>
                <a:cs typeface="Arial Unicode MS"/>
              </a:rPr>
              <a:t>↓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	</a:t>
            </a:r>
            <a:r>
              <a:rPr lang="de-DE" sz="2177" dirty="0"/>
              <a:t> 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347098" y="4103772"/>
            <a:ext cx="4165213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177" dirty="0"/>
              <a:t>Y</a:t>
            </a:r>
            <a:r>
              <a:rPr lang="el-GR" sz="2177" dirty="0">
                <a:latin typeface="Arial Unicode MS"/>
                <a:ea typeface="Arial Unicode MS"/>
                <a:cs typeface="Arial Unicode MS"/>
              </a:rPr>
              <a:t>↑</a:t>
            </a:r>
            <a:r>
              <a:rPr lang="de-DE" sz="2177" dirty="0">
                <a:latin typeface="Arial Unicode MS"/>
                <a:ea typeface="Arial Unicode MS"/>
                <a:cs typeface="Arial Unicode MS"/>
              </a:rPr>
              <a:t>	⇒	r</a:t>
            </a:r>
            <a:r>
              <a:rPr lang="el-GR" sz="2177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177" dirty="0"/>
          </a:p>
        </p:txBody>
      </p:sp>
      <p:sp>
        <p:nvSpPr>
          <p:cNvPr id="13" name="Textfeld 12"/>
          <p:cNvSpPr txBox="1"/>
          <p:nvPr/>
        </p:nvSpPr>
        <p:spPr>
          <a:xfrm>
            <a:off x="196991" y="4756946"/>
            <a:ext cx="8330426" cy="143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dirty="0">
                <a:latin typeface="Arial Unicode MS"/>
                <a:ea typeface="Arial Unicode MS"/>
                <a:cs typeface="Arial Unicode MS"/>
              </a:rPr>
              <a:t>⇒		</a:t>
            </a:r>
            <a:r>
              <a:rPr lang="en-US" sz="2177" dirty="0"/>
              <a:t> r = </a:t>
            </a:r>
            <a:r>
              <a:rPr lang="en-US" sz="2177" dirty="0" err="1"/>
              <a:t>i</a:t>
            </a:r>
            <a:r>
              <a:rPr lang="en-US" sz="2177" baseline="-25000" dirty="0"/>
              <a:t> </a:t>
            </a:r>
            <a:r>
              <a:rPr lang="de-DE" sz="2177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177" dirty="0"/>
              <a:t> </a:t>
            </a:r>
            <a:r>
              <a:rPr lang="el-GR" sz="2177" dirty="0"/>
              <a:t>π</a:t>
            </a:r>
            <a:r>
              <a:rPr lang="de-DE" sz="2177" baseline="30000" dirty="0"/>
              <a:t>e</a:t>
            </a:r>
            <a:r>
              <a:rPr lang="el-GR" sz="2177" dirty="0"/>
              <a:t> </a:t>
            </a:r>
            <a:r>
              <a:rPr lang="en-US" sz="2177" dirty="0"/>
              <a:t>= r*</a:t>
            </a:r>
            <a:r>
              <a:rPr lang="en-US" sz="2177" baseline="-25000" dirty="0"/>
              <a:t> </a:t>
            </a:r>
            <a:r>
              <a:rPr lang="de-DE" sz="2177" dirty="0"/>
              <a:t>+ b(</a:t>
            </a:r>
            <a:r>
              <a:rPr lang="el-GR" sz="2177" dirty="0"/>
              <a:t>π</a:t>
            </a:r>
            <a:r>
              <a:rPr lang="en-US" sz="2177" baseline="-25000" dirty="0"/>
              <a:t> </a:t>
            </a:r>
            <a:r>
              <a:rPr lang="de-DE" sz="2177" dirty="0"/>
              <a:t>- </a:t>
            </a:r>
            <a:r>
              <a:rPr lang="el-GR" sz="2177" dirty="0"/>
              <a:t>π</a:t>
            </a:r>
            <a:r>
              <a:rPr lang="de-DE" sz="2177" dirty="0"/>
              <a:t>*) +c(y</a:t>
            </a:r>
            <a:r>
              <a:rPr lang="en-US" sz="2177" baseline="-25000" dirty="0"/>
              <a:t> </a:t>
            </a:r>
            <a:r>
              <a:rPr lang="de-DE" sz="2177" dirty="0"/>
              <a:t>- y*)                       </a:t>
            </a:r>
            <a:r>
              <a:rPr lang="de-DE" sz="2177" dirty="0" err="1"/>
              <a:t>b,c</a:t>
            </a:r>
            <a:r>
              <a:rPr lang="de-DE" sz="2177" dirty="0"/>
              <a:t>&gt;0</a:t>
            </a:r>
          </a:p>
          <a:p>
            <a:endParaRPr lang="de-DE" sz="2177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l-GR" sz="2177" dirty="0"/>
              <a:t>π</a:t>
            </a:r>
            <a:r>
              <a:rPr lang="de-DE" sz="2177" dirty="0"/>
              <a:t>*: Inflation </a:t>
            </a:r>
            <a:r>
              <a:rPr lang="de-DE" sz="2177" dirty="0" err="1"/>
              <a:t>target</a:t>
            </a:r>
            <a:r>
              <a:rPr lang="de-DE" sz="2177" dirty="0"/>
              <a:t>	   y*: Potential </a:t>
            </a:r>
            <a:r>
              <a:rPr lang="de-DE" sz="2177" dirty="0" err="1"/>
              <a:t>output</a:t>
            </a:r>
            <a:r>
              <a:rPr lang="de-DE" sz="2177" dirty="0"/>
              <a:t>	        </a:t>
            </a:r>
            <a:r>
              <a:rPr lang="en-US" sz="2177" dirty="0"/>
              <a:t>r*</a:t>
            </a:r>
            <a:r>
              <a:rPr lang="de-DE" sz="2177" dirty="0"/>
              <a:t>: Natural </a:t>
            </a:r>
            <a:r>
              <a:rPr lang="de-DE" sz="2177" dirty="0" err="1"/>
              <a:t>interest</a:t>
            </a:r>
            <a:r>
              <a:rPr lang="de-DE" sz="2177" dirty="0"/>
              <a:t> rate</a:t>
            </a:r>
            <a:endParaRPr lang="de-DE" sz="2177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F68B0B1F-5604-FEC1-3E2E-10D993065E0F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629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903" b="1" dirty="0"/>
              <a:t>Taylor-</a:t>
            </a:r>
            <a:r>
              <a:rPr lang="de-DE" sz="2903" b="1" dirty="0" err="1"/>
              <a:t>Rule</a:t>
            </a:r>
            <a:endParaRPr lang="de-DE" sz="2903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81" y="1147839"/>
            <a:ext cx="4626405" cy="3468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532661" y="4424217"/>
            <a:ext cx="7992504" cy="594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33" dirty="0"/>
              <a:t>Source</a:t>
            </a:r>
            <a:r>
              <a:rPr lang="de-DE" sz="1633"/>
              <a:t>: </a:t>
            </a:r>
            <a:r>
              <a:rPr lang="en-US" sz="1633">
                <a:hlinkClick r:id="rId4"/>
              </a:rPr>
              <a:t>Taylor, J., B, (1993) 195-214 North-Holland Discretion versus policy rules in practice, Carnegie-Rochester Conference Series on Public Policy 39, 195-214, North Holland</a:t>
            </a:r>
            <a:endParaRPr lang="de-DE" sz="1633" dirty="0"/>
          </a:p>
        </p:txBody>
      </p:sp>
      <p:sp>
        <p:nvSpPr>
          <p:cNvPr id="10" name="Textfeld 9"/>
          <p:cNvSpPr txBox="1"/>
          <p:nvPr/>
        </p:nvSpPr>
        <p:spPr>
          <a:xfrm>
            <a:off x="1841256" y="5388372"/>
            <a:ext cx="4660251" cy="1171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177" dirty="0"/>
              <a:t> r = </a:t>
            </a:r>
            <a:r>
              <a:rPr lang="en-US" sz="2177" dirty="0" err="1"/>
              <a:t>i</a:t>
            </a:r>
            <a:r>
              <a:rPr lang="en-US" sz="2177" baseline="-25000" dirty="0"/>
              <a:t> </a:t>
            </a:r>
            <a:r>
              <a:rPr lang="de-DE" sz="2177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177" dirty="0"/>
              <a:t> </a:t>
            </a:r>
            <a:r>
              <a:rPr lang="el-GR" sz="2177" dirty="0"/>
              <a:t>π</a:t>
            </a:r>
            <a:r>
              <a:rPr lang="de-DE" sz="2177" baseline="30000" dirty="0"/>
              <a:t>e</a:t>
            </a:r>
            <a:r>
              <a:rPr lang="el-GR" sz="2177" dirty="0"/>
              <a:t> </a:t>
            </a:r>
            <a:r>
              <a:rPr lang="en-US" sz="2177" dirty="0"/>
              <a:t>= 2%</a:t>
            </a:r>
            <a:r>
              <a:rPr lang="en-US" sz="2177" baseline="-25000" dirty="0"/>
              <a:t> </a:t>
            </a:r>
            <a:r>
              <a:rPr lang="de-DE" sz="2177" dirty="0"/>
              <a:t>+ 0,5(</a:t>
            </a:r>
            <a:r>
              <a:rPr lang="el-GR" sz="2177" dirty="0"/>
              <a:t>π</a:t>
            </a:r>
            <a:r>
              <a:rPr lang="en-US" sz="2177" baseline="-25000" dirty="0"/>
              <a:t> </a:t>
            </a:r>
            <a:r>
              <a:rPr lang="de-DE" sz="2177" dirty="0"/>
              <a:t>- </a:t>
            </a:r>
            <a:r>
              <a:rPr lang="el-GR" sz="2177" dirty="0"/>
              <a:t>π</a:t>
            </a:r>
            <a:r>
              <a:rPr lang="de-DE" sz="2177" dirty="0"/>
              <a:t>*) +0,5(y</a:t>
            </a:r>
            <a:r>
              <a:rPr lang="en-US" sz="2177" baseline="-25000" dirty="0"/>
              <a:t> </a:t>
            </a:r>
            <a:r>
              <a:rPr lang="de-DE" sz="2177" dirty="0"/>
              <a:t>- y*)</a:t>
            </a:r>
          </a:p>
          <a:p>
            <a:pPr algn="ctr">
              <a:lnSpc>
                <a:spcPct val="110000"/>
              </a:lnSpc>
            </a:pPr>
            <a:endParaRPr lang="en-US" sz="2177" dirty="0"/>
          </a:p>
          <a:p>
            <a:pPr algn="ctr">
              <a:lnSpc>
                <a:spcPct val="110000"/>
              </a:lnSpc>
            </a:pPr>
            <a:r>
              <a:rPr lang="en-US" sz="2177" dirty="0"/>
              <a:t>r* =2%	        </a:t>
            </a:r>
            <a:r>
              <a:rPr lang="el-GR" sz="2177" dirty="0"/>
              <a:t>π</a:t>
            </a:r>
            <a:r>
              <a:rPr lang="de-DE" sz="2177" dirty="0"/>
              <a:t>*=2%	b=c=0,5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018" y="1147840"/>
            <a:ext cx="1301475" cy="1959525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5997014" y="1147840"/>
            <a:ext cx="3038275" cy="229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1451" b="1" dirty="0"/>
              <a:t>John B. Taylor:</a:t>
            </a:r>
          </a:p>
          <a:p>
            <a:pPr marL="259204" indent="-259204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Professor of Economics</a:t>
            </a:r>
          </a:p>
          <a:p>
            <a:pPr>
              <a:lnSpc>
                <a:spcPct val="110000"/>
              </a:lnSpc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       (Stanford University)</a:t>
            </a:r>
          </a:p>
          <a:p>
            <a:pPr marL="259204" indent="-259204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1451" dirty="0"/>
              <a:t>Council </a:t>
            </a:r>
            <a:r>
              <a:rPr lang="de-DE" sz="1451" dirty="0" err="1"/>
              <a:t>of</a:t>
            </a:r>
            <a:r>
              <a:rPr lang="de-DE" sz="1451" dirty="0"/>
              <a:t> </a:t>
            </a:r>
            <a:r>
              <a:rPr lang="de-DE" sz="1451" dirty="0" err="1"/>
              <a:t>Economic</a:t>
            </a:r>
            <a:r>
              <a:rPr lang="de-DE" sz="1451" dirty="0"/>
              <a:t> </a:t>
            </a:r>
            <a:r>
              <a:rPr lang="de-DE" sz="1451" dirty="0" err="1"/>
              <a:t>Advisers</a:t>
            </a:r>
            <a:endParaRPr lang="de-DE" sz="1451" dirty="0">
              <a:solidFill>
                <a:sysClr val="windowText" lastClr="000000"/>
              </a:solidFill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	1976 – 77</a:t>
            </a:r>
          </a:p>
          <a:p>
            <a:pPr>
              <a:lnSpc>
                <a:spcPct val="110000"/>
              </a:lnSpc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	1989 – 91</a:t>
            </a:r>
          </a:p>
          <a:p>
            <a:pPr marL="259204" indent="-259204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Under Secretary of the Treasury for International Affairs</a:t>
            </a:r>
          </a:p>
          <a:p>
            <a:pPr>
              <a:lnSpc>
                <a:spcPct val="110000"/>
              </a:lnSpc>
            </a:pPr>
            <a:r>
              <a:rPr lang="en-US" sz="1451" dirty="0">
                <a:solidFill>
                  <a:sysClr val="windowText" lastClr="000000"/>
                </a:solidFill>
                <a:cs typeface="Arial" panose="020B0604020202020204" pitchFamily="34" charset="0"/>
              </a:rPr>
              <a:t>	2001 – 05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9FAB6C4-034F-9B20-E2B6-4D8459AB2334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63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903" b="1" dirty="0"/>
              <a:t>Taylor-</a:t>
            </a:r>
            <a:r>
              <a:rPr lang="de-DE" sz="2903" b="1" dirty="0" err="1"/>
              <a:t>Rule</a:t>
            </a:r>
            <a:r>
              <a:rPr lang="de-DE" sz="2903" b="1" dirty="0"/>
              <a:t> </a:t>
            </a:r>
            <a:r>
              <a:rPr lang="de-DE" sz="2903" b="1" dirty="0" err="1"/>
              <a:t>simplified</a:t>
            </a:r>
            <a:endParaRPr lang="de-DE" sz="2903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002565" y="1142889"/>
            <a:ext cx="7861056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177" dirty="0"/>
              <a:t> r = </a:t>
            </a:r>
            <a:r>
              <a:rPr lang="en-US" sz="2177" dirty="0" err="1"/>
              <a:t>i</a:t>
            </a:r>
            <a:r>
              <a:rPr lang="en-US" sz="2177" baseline="-25000" dirty="0"/>
              <a:t> </a:t>
            </a:r>
            <a:r>
              <a:rPr lang="de-DE" sz="2177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177" dirty="0"/>
              <a:t> </a:t>
            </a:r>
            <a:r>
              <a:rPr lang="el-GR" sz="2177" dirty="0"/>
              <a:t>π</a:t>
            </a:r>
            <a:r>
              <a:rPr lang="de-DE" sz="2177" baseline="30000" dirty="0"/>
              <a:t>e</a:t>
            </a:r>
            <a:r>
              <a:rPr lang="el-GR" sz="2177" dirty="0"/>
              <a:t> </a:t>
            </a:r>
            <a:r>
              <a:rPr lang="en-US" sz="2177" dirty="0"/>
              <a:t>= = r*</a:t>
            </a:r>
            <a:r>
              <a:rPr lang="en-US" sz="2177" baseline="-25000" dirty="0"/>
              <a:t> </a:t>
            </a:r>
            <a:r>
              <a:rPr lang="de-DE" sz="2177" dirty="0"/>
              <a:t>+ b(</a:t>
            </a:r>
            <a:r>
              <a:rPr lang="el-GR" sz="2177" dirty="0"/>
              <a:t>π</a:t>
            </a:r>
            <a:r>
              <a:rPr lang="en-US" sz="2177" baseline="-25000" dirty="0"/>
              <a:t> </a:t>
            </a:r>
            <a:r>
              <a:rPr lang="de-DE" sz="2177" dirty="0"/>
              <a:t>- </a:t>
            </a:r>
            <a:r>
              <a:rPr lang="el-GR" sz="2177" dirty="0"/>
              <a:t>π</a:t>
            </a:r>
            <a:r>
              <a:rPr lang="de-DE" sz="2177" dirty="0"/>
              <a:t>*) +c(y</a:t>
            </a:r>
            <a:r>
              <a:rPr lang="en-US" sz="2177" baseline="-25000" dirty="0"/>
              <a:t> </a:t>
            </a:r>
            <a:r>
              <a:rPr lang="de-DE" sz="2177" dirty="0"/>
              <a:t>- y*)</a:t>
            </a:r>
            <a:endParaRPr lang="en-US" sz="2177" dirty="0"/>
          </a:p>
          <a:p>
            <a:pPr algn="ctr">
              <a:lnSpc>
                <a:spcPct val="110000"/>
              </a:lnSpc>
            </a:pPr>
            <a:endParaRPr lang="en-US" sz="2177" dirty="0"/>
          </a:p>
          <a:p>
            <a:pPr algn="ctr">
              <a:lnSpc>
                <a:spcPct val="110000"/>
              </a:lnSpc>
            </a:pPr>
            <a:r>
              <a:rPr lang="en-US" sz="2177" dirty="0"/>
              <a:t>Since </a:t>
            </a:r>
            <a:r>
              <a:rPr lang="el-GR" sz="2177" dirty="0"/>
              <a:t>π</a:t>
            </a:r>
            <a:r>
              <a:rPr lang="de-DE" sz="2177" dirty="0"/>
              <a:t>* </a:t>
            </a:r>
            <a:r>
              <a:rPr lang="de-DE" sz="2177" dirty="0" err="1"/>
              <a:t>and</a:t>
            </a:r>
            <a:r>
              <a:rPr lang="de-DE" sz="2177" dirty="0"/>
              <a:t> y* </a:t>
            </a:r>
            <a:r>
              <a:rPr lang="de-DE" sz="2177" dirty="0" err="1"/>
              <a:t>are</a:t>
            </a:r>
            <a:r>
              <a:rPr lang="de-DE" sz="2177" dirty="0"/>
              <a:t> </a:t>
            </a:r>
            <a:r>
              <a:rPr lang="de-DE" sz="2177" dirty="0" err="1"/>
              <a:t>constants</a:t>
            </a:r>
            <a:r>
              <a:rPr lang="de-DE" sz="2177" dirty="0"/>
              <a:t>, </a:t>
            </a:r>
            <a:r>
              <a:rPr lang="de-DE" sz="2177" dirty="0" err="1"/>
              <a:t>we</a:t>
            </a:r>
            <a:r>
              <a:rPr lang="de-DE" sz="2177" dirty="0"/>
              <a:t> </a:t>
            </a:r>
            <a:r>
              <a:rPr lang="de-DE" sz="2177" dirty="0" err="1"/>
              <a:t>set</a:t>
            </a:r>
            <a:r>
              <a:rPr lang="de-DE" sz="2177" dirty="0"/>
              <a:t> in </a:t>
            </a:r>
            <a:r>
              <a:rPr lang="de-DE" sz="2177" dirty="0" err="1"/>
              <a:t>the</a:t>
            </a:r>
            <a:r>
              <a:rPr lang="de-DE" sz="2177" dirty="0"/>
              <a:t> </a:t>
            </a:r>
            <a:r>
              <a:rPr lang="de-DE" sz="2177" dirty="0" err="1"/>
              <a:t>following</a:t>
            </a:r>
            <a:endParaRPr lang="de-DE" sz="2177" dirty="0"/>
          </a:p>
          <a:p>
            <a:pPr algn="ctr">
              <a:lnSpc>
                <a:spcPct val="110000"/>
              </a:lnSpc>
            </a:pPr>
            <a:endParaRPr lang="de-DE" sz="2177" dirty="0"/>
          </a:p>
          <a:p>
            <a:pPr algn="ctr">
              <a:lnSpc>
                <a:spcPct val="110000"/>
              </a:lnSpc>
            </a:pPr>
            <a:r>
              <a:rPr lang="en-US" sz="2177" dirty="0"/>
              <a:t> r = </a:t>
            </a:r>
            <a:r>
              <a:rPr lang="en-US" sz="2177" dirty="0" err="1"/>
              <a:t>i</a:t>
            </a:r>
            <a:r>
              <a:rPr lang="en-US" sz="2177" baseline="-25000" dirty="0"/>
              <a:t> </a:t>
            </a:r>
            <a:r>
              <a:rPr lang="de-DE" sz="2177" b="1" dirty="0">
                <a:latin typeface="Arial Unicode MS"/>
                <a:ea typeface="Arial Unicode MS"/>
                <a:cs typeface="Arial Unicode MS"/>
              </a:rPr>
              <a:t>-</a:t>
            </a:r>
            <a:r>
              <a:rPr lang="en-US" sz="2177" dirty="0"/>
              <a:t> </a:t>
            </a:r>
            <a:r>
              <a:rPr lang="el-GR" sz="2177" dirty="0"/>
              <a:t>π</a:t>
            </a:r>
            <a:r>
              <a:rPr lang="de-DE" sz="2177" baseline="30000" dirty="0"/>
              <a:t>e</a:t>
            </a:r>
            <a:r>
              <a:rPr lang="el-GR" sz="2177" dirty="0"/>
              <a:t> </a:t>
            </a:r>
            <a:r>
              <a:rPr lang="en-US" sz="2177" dirty="0"/>
              <a:t>= = α</a:t>
            </a:r>
            <a:r>
              <a:rPr lang="en-US" sz="2177" baseline="-25000" dirty="0"/>
              <a:t> </a:t>
            </a:r>
            <a:r>
              <a:rPr lang="de-DE" sz="2177" dirty="0"/>
              <a:t>+ b</a:t>
            </a:r>
            <a:r>
              <a:rPr lang="el-GR" sz="2177" dirty="0"/>
              <a:t>π</a:t>
            </a:r>
            <a:r>
              <a:rPr lang="en-US" sz="2177" baseline="-25000" dirty="0"/>
              <a:t> </a:t>
            </a:r>
            <a:r>
              <a:rPr lang="de-DE" sz="2177" dirty="0"/>
              <a:t> +</a:t>
            </a:r>
            <a:r>
              <a:rPr lang="de-DE" sz="2177" dirty="0" err="1"/>
              <a:t>cy</a:t>
            </a:r>
            <a:r>
              <a:rPr lang="en-US" sz="2177" baseline="-25000" dirty="0"/>
              <a:t> </a:t>
            </a:r>
            <a:endParaRPr lang="en-US" sz="2177" dirty="0"/>
          </a:p>
          <a:p>
            <a:pPr algn="ctr">
              <a:lnSpc>
                <a:spcPct val="110000"/>
              </a:lnSpc>
            </a:pPr>
            <a:endParaRPr lang="de-DE" sz="2177" dirty="0"/>
          </a:p>
        </p:txBody>
      </p:sp>
      <p:cxnSp>
        <p:nvCxnSpPr>
          <p:cNvPr id="13" name="Straight Arrow Connector 6"/>
          <p:cNvCxnSpPr/>
          <p:nvPr/>
        </p:nvCxnSpPr>
        <p:spPr>
          <a:xfrm flipV="1">
            <a:off x="4492652" y="3956491"/>
            <a:ext cx="0" cy="19142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7"/>
          <p:cNvCxnSpPr/>
          <p:nvPr/>
        </p:nvCxnSpPr>
        <p:spPr>
          <a:xfrm>
            <a:off x="4492653" y="5870714"/>
            <a:ext cx="35628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4158042" y="4068689"/>
            <a:ext cx="2584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r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619869" y="5889150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7" name="Gerade Verbindung 16"/>
          <p:cNvCxnSpPr/>
          <p:nvPr/>
        </p:nvCxnSpPr>
        <p:spPr>
          <a:xfrm flipV="1">
            <a:off x="5178900" y="4061921"/>
            <a:ext cx="1698256" cy="145052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6093345" y="4723445"/>
            <a:ext cx="1409360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TR-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4905861" y="3303317"/>
            <a:ext cx="2157194" cy="4338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de-DE" sz="2177" dirty="0">
                <a:solidFill>
                  <a:sysClr val="windowText" lastClr="000000"/>
                </a:solidFill>
                <a:latin typeface="Arial Unicode MS"/>
                <a:ea typeface="Arial Unicode MS"/>
                <a:cs typeface="Arial Unicode MS"/>
              </a:rPr>
              <a:t>⇒   </a:t>
            </a:r>
            <a:r>
              <a:rPr lang="de-DE" sz="2177" dirty="0" err="1">
                <a:ea typeface="Arial Unicode MS"/>
                <a:cs typeface="Arial Unicode MS"/>
              </a:rPr>
              <a:t>dr</a:t>
            </a:r>
            <a:r>
              <a:rPr lang="de-DE" sz="2177" dirty="0">
                <a:ea typeface="Arial Unicode MS"/>
                <a:cs typeface="Arial Unicode MS"/>
              </a:rPr>
              <a:t>/</a:t>
            </a:r>
            <a:r>
              <a:rPr lang="de-DE" sz="2177" dirty="0" err="1">
                <a:ea typeface="Arial Unicode MS"/>
                <a:cs typeface="Arial Unicode MS"/>
              </a:rPr>
              <a:t>dY</a:t>
            </a:r>
            <a:r>
              <a:rPr lang="de-DE" sz="2177" dirty="0">
                <a:ea typeface="Arial Unicode MS"/>
                <a:cs typeface="Arial Unicode MS"/>
              </a:rPr>
              <a:t> =</a:t>
            </a:r>
            <a:r>
              <a:rPr lang="el-GR" sz="2177" dirty="0"/>
              <a:t> </a:t>
            </a:r>
            <a:r>
              <a:rPr lang="de-DE" sz="2177" dirty="0"/>
              <a:t>c &gt; 0</a:t>
            </a:r>
            <a:endParaRPr 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2A894B8-5CEC-4A4C-A955-E1B3F5F91B32}"/>
              </a:ext>
            </a:extLst>
          </p:cNvPr>
          <p:cNvSpPr txBox="1"/>
          <p:nvPr/>
        </p:nvSpPr>
        <p:spPr>
          <a:xfrm>
            <a:off x="4387599" y="6214413"/>
            <a:ext cx="3775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Same </a:t>
            </a:r>
            <a:r>
              <a:rPr lang="de-DE" b="1" dirty="0" err="1"/>
              <a:t>dependence</a:t>
            </a:r>
            <a:r>
              <a:rPr lang="de-DE" b="1" dirty="0"/>
              <a:t> </a:t>
            </a:r>
            <a:r>
              <a:rPr lang="de-DE" b="1" dirty="0" err="1"/>
              <a:t>as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LM-</a:t>
            </a:r>
            <a:r>
              <a:rPr lang="de-DE" b="1" dirty="0" err="1"/>
              <a:t>curve</a:t>
            </a:r>
            <a:r>
              <a:rPr lang="de-DE" b="1" dirty="0"/>
              <a:t>!!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F9276EB-34B0-DC98-54E2-0EF63F8094D4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45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4480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Short </a:t>
            </a:r>
            <a:r>
              <a:rPr lang="de-DE" sz="2903" b="1" dirty="0" err="1"/>
              <a:t>run</a:t>
            </a:r>
            <a:r>
              <a:rPr lang="de-DE" sz="2903" b="1" dirty="0"/>
              <a:t> </a:t>
            </a:r>
            <a:r>
              <a:rPr lang="de-DE" sz="2903" b="1" dirty="0" err="1"/>
              <a:t>equilibrium</a:t>
            </a:r>
            <a:endParaRPr lang="de-DE" sz="2903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1896725" y="1142889"/>
            <a:ext cx="0" cy="35655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1896726" y="4708485"/>
            <a:ext cx="58287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562115" y="1077570"/>
            <a:ext cx="2584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r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244737" y="4726921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2876489" y="1412586"/>
            <a:ext cx="3723097" cy="24736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369440" y="1861381"/>
            <a:ext cx="2416747" cy="18657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459598" y="3162727"/>
            <a:ext cx="1184940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047457" y="946937"/>
            <a:ext cx="57259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TR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1896726" y="2794262"/>
            <a:ext cx="26810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577812" y="2775825"/>
            <a:ext cx="0" cy="19326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184246" y="5324032"/>
            <a:ext cx="8787133" cy="143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b="1" dirty="0"/>
              <a:t>The </a:t>
            </a:r>
            <a:r>
              <a:rPr lang="de-DE" sz="2177" b="1" dirty="0" err="1"/>
              <a:t>intersection</a:t>
            </a:r>
            <a:r>
              <a:rPr lang="de-DE" sz="2177" b="1" dirty="0"/>
              <a:t> </a:t>
            </a:r>
            <a:r>
              <a:rPr lang="de-DE" sz="2177" b="1" dirty="0" err="1"/>
              <a:t>of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r>
              <a:rPr lang="de-DE" sz="2177" b="1" dirty="0"/>
              <a:t> IS </a:t>
            </a:r>
            <a:r>
              <a:rPr lang="de-DE" sz="2177" b="1" dirty="0" err="1"/>
              <a:t>curve</a:t>
            </a:r>
            <a:r>
              <a:rPr lang="de-DE" sz="2177" b="1" dirty="0"/>
              <a:t> and </a:t>
            </a:r>
            <a:r>
              <a:rPr lang="de-DE" sz="2177" b="1" dirty="0" err="1"/>
              <a:t>the</a:t>
            </a:r>
            <a:r>
              <a:rPr lang="de-DE" sz="2177" b="1" dirty="0"/>
              <a:t> TR </a:t>
            </a:r>
            <a:r>
              <a:rPr lang="de-DE" sz="2177" b="1" dirty="0" err="1"/>
              <a:t>curve</a:t>
            </a:r>
            <a:r>
              <a:rPr lang="de-DE" sz="2177" b="1" dirty="0"/>
              <a:t> </a:t>
            </a:r>
            <a:r>
              <a:rPr lang="de-DE" sz="2177" b="1" dirty="0" err="1"/>
              <a:t>represents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r>
              <a:rPr lang="de-DE" sz="2177" b="1" dirty="0"/>
              <a:t> </a:t>
            </a:r>
            <a:r>
              <a:rPr lang="de-DE" sz="2177" b="1" dirty="0" err="1"/>
              <a:t>short</a:t>
            </a:r>
            <a:r>
              <a:rPr lang="de-DE" sz="2177" b="1" dirty="0"/>
              <a:t> </a:t>
            </a:r>
            <a:r>
              <a:rPr lang="de-DE" sz="2177" b="1" dirty="0" err="1"/>
              <a:t>run</a:t>
            </a:r>
            <a:r>
              <a:rPr lang="de-DE" sz="2177" b="1" dirty="0"/>
              <a:t> </a:t>
            </a:r>
            <a:r>
              <a:rPr lang="de-DE" sz="2177" b="1" dirty="0" err="1"/>
              <a:t>equilibrium</a:t>
            </a:r>
            <a:r>
              <a:rPr lang="de-DE" sz="2177" b="1" dirty="0"/>
              <a:t> </a:t>
            </a:r>
            <a:r>
              <a:rPr lang="de-DE" sz="2177" b="1" dirty="0" err="1"/>
              <a:t>with</a:t>
            </a:r>
            <a:r>
              <a:rPr lang="de-DE" sz="2177" b="1" dirty="0"/>
              <a:t> </a:t>
            </a:r>
            <a:r>
              <a:rPr lang="de-DE" sz="2177" b="1" u="sng" dirty="0" err="1"/>
              <a:t>fixed</a:t>
            </a:r>
            <a:r>
              <a:rPr lang="de-DE" sz="2177" b="1" u="sng" dirty="0"/>
              <a:t> </a:t>
            </a:r>
            <a:r>
              <a:rPr lang="de-DE" sz="2177" b="1" u="sng" dirty="0" err="1"/>
              <a:t>prices</a:t>
            </a:r>
            <a:r>
              <a:rPr lang="de-DE" sz="2177" b="1" dirty="0"/>
              <a:t>. </a:t>
            </a:r>
          </a:p>
          <a:p>
            <a:r>
              <a:rPr lang="de-DE" sz="2177" b="1" dirty="0" err="1"/>
              <a:t>Mechanics</a:t>
            </a:r>
            <a:r>
              <a:rPr lang="de-DE" sz="2177" b="1" dirty="0"/>
              <a:t> </a:t>
            </a:r>
            <a:r>
              <a:rPr lang="de-DE" sz="2177" b="1" dirty="0" err="1"/>
              <a:t>are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r>
              <a:rPr lang="de-DE" sz="2177" b="1" dirty="0"/>
              <a:t> same </a:t>
            </a:r>
            <a:r>
              <a:rPr lang="de-DE" sz="2177" b="1" dirty="0" err="1"/>
              <a:t>as</a:t>
            </a:r>
            <a:r>
              <a:rPr lang="de-DE" sz="2177" b="1" dirty="0"/>
              <a:t> in </a:t>
            </a:r>
            <a:r>
              <a:rPr lang="de-DE" sz="2177" b="1" dirty="0" err="1"/>
              <a:t>the</a:t>
            </a:r>
            <a:r>
              <a:rPr lang="de-DE" sz="2177" b="1" dirty="0"/>
              <a:t> </a:t>
            </a:r>
            <a:r>
              <a:rPr lang="de-DE" sz="2177" b="1" dirty="0" err="1"/>
              <a:t>case</a:t>
            </a:r>
            <a:r>
              <a:rPr lang="de-DE" sz="2177" b="1" dirty="0"/>
              <a:t> </a:t>
            </a:r>
            <a:r>
              <a:rPr lang="de-DE" sz="2177" b="1" dirty="0" err="1"/>
              <a:t>with</a:t>
            </a:r>
            <a:r>
              <a:rPr lang="de-DE" sz="2177" b="1" dirty="0"/>
              <a:t> LM-</a:t>
            </a:r>
            <a:r>
              <a:rPr lang="de-DE" sz="2177" b="1" dirty="0" err="1"/>
              <a:t>curve</a:t>
            </a:r>
            <a:r>
              <a:rPr lang="de-DE" sz="2177" b="1" dirty="0"/>
              <a:t> </a:t>
            </a:r>
            <a:r>
              <a:rPr lang="de-DE" sz="2177" b="1" dirty="0" err="1"/>
              <a:t>representing</a:t>
            </a:r>
            <a:r>
              <a:rPr lang="de-DE" sz="2177" b="1" dirty="0"/>
              <a:t> </a:t>
            </a:r>
            <a:r>
              <a:rPr lang="de-DE" sz="2177" b="1" dirty="0" err="1"/>
              <a:t>the</a:t>
            </a:r>
            <a:endParaRPr lang="de-DE" sz="2177" b="1" dirty="0"/>
          </a:p>
          <a:p>
            <a:r>
              <a:rPr lang="de-DE" sz="2177" b="1" dirty="0"/>
              <a:t>Money </a:t>
            </a:r>
            <a:r>
              <a:rPr lang="de-DE" sz="2177" b="1" dirty="0" err="1"/>
              <a:t>market</a:t>
            </a:r>
            <a:r>
              <a:rPr lang="de-DE" sz="2177" b="1" dirty="0"/>
              <a:t> </a:t>
            </a:r>
            <a:r>
              <a:rPr lang="de-DE" sz="2177" b="1" dirty="0" err="1"/>
              <a:t>equilibrium</a:t>
            </a:r>
            <a:endParaRPr lang="de-DE" sz="2177" b="1" dirty="0"/>
          </a:p>
        </p:txBody>
      </p:sp>
      <p:sp>
        <p:nvSpPr>
          <p:cNvPr id="25" name="Rechteck 24"/>
          <p:cNvSpPr/>
          <p:nvPr/>
        </p:nvSpPr>
        <p:spPr>
          <a:xfrm>
            <a:off x="144800" y="5196500"/>
            <a:ext cx="8840804" cy="16168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33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52D5D8F-0001-3D84-9230-5C4FC6E67B80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27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pPr algn="ctr"/>
            <a:r>
              <a:rPr lang="de-DE" sz="2903" b="1" dirty="0"/>
              <a:t>Price </a:t>
            </a:r>
            <a:r>
              <a:rPr lang="de-DE" sz="2903" b="1" dirty="0" err="1"/>
              <a:t>adjusting</a:t>
            </a:r>
            <a:r>
              <a:rPr lang="de-DE" sz="2903" b="1" dirty="0"/>
              <a:t> </a:t>
            </a:r>
            <a:r>
              <a:rPr lang="de-DE" sz="2903" b="1" dirty="0" err="1"/>
              <a:t>process</a:t>
            </a:r>
            <a:r>
              <a:rPr lang="de-DE" sz="2903" b="1" dirty="0"/>
              <a:t> – Phillips </a:t>
            </a:r>
            <a:r>
              <a:rPr lang="de-DE" sz="2903" b="1" dirty="0" err="1"/>
              <a:t>Curve</a:t>
            </a:r>
            <a:endParaRPr lang="de-DE" sz="2903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1684624" y="3663406"/>
            <a:ext cx="8330426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177" dirty="0"/>
              <a:t>π</a:t>
            </a:r>
            <a:r>
              <a:rPr lang="en-US" sz="2177" dirty="0"/>
              <a:t> = </a:t>
            </a:r>
            <a:r>
              <a:rPr lang="el-GR" sz="2177" dirty="0"/>
              <a:t>π</a:t>
            </a:r>
            <a:r>
              <a:rPr lang="de-DE" sz="2177" baseline="30000" dirty="0"/>
              <a:t>e</a:t>
            </a:r>
            <a:r>
              <a:rPr lang="el-GR" sz="2177" dirty="0"/>
              <a:t> </a:t>
            </a:r>
            <a:r>
              <a:rPr lang="en-US" sz="2177" dirty="0"/>
              <a:t>+ </a:t>
            </a:r>
            <a:r>
              <a:rPr lang="el-GR" sz="2177" dirty="0">
                <a:latin typeface="Times New Roman"/>
                <a:cs typeface="Times New Roman"/>
              </a:rPr>
              <a:t>δ</a:t>
            </a:r>
            <a:r>
              <a:rPr lang="de-DE" sz="2177" dirty="0"/>
              <a:t>Y	</a:t>
            </a:r>
            <a:r>
              <a:rPr lang="en-US" sz="2177" dirty="0"/>
              <a:t> </a:t>
            </a:r>
            <a:r>
              <a:rPr lang="el-GR" sz="2177" dirty="0">
                <a:latin typeface="Times New Roman"/>
                <a:cs typeface="Times New Roman"/>
              </a:rPr>
              <a:t>δ </a:t>
            </a:r>
            <a:r>
              <a:rPr lang="de-DE" sz="2177" dirty="0">
                <a:latin typeface="Times New Roman"/>
                <a:cs typeface="Times New Roman"/>
              </a:rPr>
              <a:t>&gt;0</a:t>
            </a:r>
            <a:endParaRPr lang="de-DE" sz="2177" dirty="0"/>
          </a:p>
        </p:txBody>
      </p:sp>
      <p:sp>
        <p:nvSpPr>
          <p:cNvPr id="31" name="Textfeld 30"/>
          <p:cNvSpPr txBox="1"/>
          <p:nvPr/>
        </p:nvSpPr>
        <p:spPr>
          <a:xfrm>
            <a:off x="1674800" y="1050705"/>
            <a:ext cx="8330426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77" b="1" dirty="0" err="1">
                <a:ea typeface="Arial Unicode MS"/>
                <a:cs typeface="Arial Unicode MS"/>
              </a:rPr>
              <a:t>Originally</a:t>
            </a:r>
            <a:r>
              <a:rPr lang="de-DE" sz="2177" b="1" dirty="0">
                <a:ea typeface="Arial Unicode MS"/>
                <a:cs typeface="Arial Unicode MS"/>
              </a:rPr>
              <a:t>:</a:t>
            </a:r>
            <a:r>
              <a:rPr lang="de-DE" sz="2177" dirty="0">
                <a:ea typeface="Arial Unicode MS"/>
                <a:cs typeface="Arial Unicode MS"/>
              </a:rPr>
              <a:t>	Negative </a:t>
            </a:r>
            <a:r>
              <a:rPr lang="de-DE" sz="2177" dirty="0" err="1">
                <a:ea typeface="Arial Unicode MS"/>
                <a:cs typeface="Arial Unicode MS"/>
              </a:rPr>
              <a:t>dependence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between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inflation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and</a:t>
            </a:r>
            <a:r>
              <a:rPr lang="de-DE" sz="2177" dirty="0">
                <a:ea typeface="Arial Unicode MS"/>
                <a:cs typeface="Arial Unicode MS"/>
              </a:rPr>
              <a:t> 			</a:t>
            </a:r>
            <a:r>
              <a:rPr lang="de-DE" sz="2177" dirty="0" err="1">
                <a:ea typeface="Arial Unicode MS"/>
                <a:cs typeface="Arial Unicode MS"/>
              </a:rPr>
              <a:t>unemployment</a:t>
            </a:r>
            <a:endParaRPr lang="de-DE" sz="2177" dirty="0">
              <a:ea typeface="Arial Unicode MS"/>
              <a:cs typeface="Arial Unicode MS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197340" y="2509285"/>
            <a:ext cx="7250242" cy="76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6567" indent="-466567">
              <a:buFont typeface="+mj-lt"/>
              <a:buAutoNum type="romanLcPeriod"/>
            </a:pPr>
            <a:r>
              <a:rPr lang="de-DE" sz="2177" dirty="0" err="1">
                <a:ea typeface="Arial Unicode MS"/>
                <a:cs typeface="Arial Unicode MS"/>
              </a:rPr>
              <a:t>declining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unemployment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implies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increasing</a:t>
            </a:r>
            <a:r>
              <a:rPr lang="de-DE" sz="2177" dirty="0">
                <a:ea typeface="Arial Unicode MS"/>
                <a:cs typeface="Arial Unicode MS"/>
              </a:rPr>
              <a:t> </a:t>
            </a:r>
            <a:r>
              <a:rPr lang="de-DE" sz="2177" dirty="0" err="1">
                <a:ea typeface="Arial Unicode MS"/>
                <a:cs typeface="Arial Unicode MS"/>
              </a:rPr>
              <a:t>output</a:t>
            </a:r>
            <a:endParaRPr lang="de-DE" sz="2177" dirty="0">
              <a:ea typeface="Arial Unicode MS"/>
              <a:cs typeface="Arial Unicode MS"/>
            </a:endParaRPr>
          </a:p>
          <a:p>
            <a:pPr algn="ctr"/>
            <a:r>
              <a:rPr lang="de-DE" sz="2177" dirty="0">
                <a:ea typeface="Arial Unicode MS"/>
                <a:cs typeface="Arial Unicode MS"/>
              </a:rPr>
              <a:t>⇒</a:t>
            </a:r>
            <a:endParaRPr lang="de-DE" sz="2177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3" name="Straight Arrow Connector 6"/>
          <p:cNvCxnSpPr/>
          <p:nvPr/>
        </p:nvCxnSpPr>
        <p:spPr>
          <a:xfrm flipV="1">
            <a:off x="3968935" y="4147493"/>
            <a:ext cx="0" cy="191422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7"/>
          <p:cNvCxnSpPr/>
          <p:nvPr/>
        </p:nvCxnSpPr>
        <p:spPr>
          <a:xfrm>
            <a:off x="3968935" y="6061715"/>
            <a:ext cx="35628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3634325" y="4259691"/>
            <a:ext cx="300082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33" dirty="0"/>
              <a:t>π</a:t>
            </a:r>
            <a:endParaRPr lang="de-DE" sz="1633" dirty="0"/>
          </a:p>
        </p:txBody>
      </p:sp>
      <p:sp>
        <p:nvSpPr>
          <p:cNvPr id="36" name="Textfeld 35"/>
          <p:cNvSpPr txBox="1"/>
          <p:nvPr/>
        </p:nvSpPr>
        <p:spPr>
          <a:xfrm>
            <a:off x="7096152" y="6080152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37" name="Gerade Verbindung 36"/>
          <p:cNvCxnSpPr/>
          <p:nvPr/>
        </p:nvCxnSpPr>
        <p:spPr>
          <a:xfrm flipV="1">
            <a:off x="4483452" y="4674246"/>
            <a:ext cx="2090160" cy="844914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573612" y="4530969"/>
            <a:ext cx="4411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PC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1674800" y="2030469"/>
            <a:ext cx="8330426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177" b="1" dirty="0" err="1">
                <a:ea typeface="Arial Unicode MS"/>
                <a:cs typeface="Arial Unicode MS"/>
              </a:rPr>
              <a:t>together</a:t>
            </a:r>
            <a:r>
              <a:rPr lang="de-DE" sz="2177" b="1" dirty="0">
                <a:ea typeface="Arial Unicode MS"/>
                <a:cs typeface="Arial Unicode MS"/>
              </a:rPr>
              <a:t> </a:t>
            </a:r>
            <a:r>
              <a:rPr lang="de-DE" sz="2177" b="1" dirty="0" err="1">
                <a:ea typeface="Arial Unicode MS"/>
                <a:cs typeface="Arial Unicode MS"/>
              </a:rPr>
              <a:t>with</a:t>
            </a:r>
            <a:endParaRPr lang="de-DE" sz="2177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1BD7E01-8DAF-FD98-70DE-0B4AB10CFEDD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3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5" grpId="0"/>
      <p:bldP spid="36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 err="1"/>
              <a:t>Monetary</a:t>
            </a:r>
            <a:r>
              <a:rPr lang="de-DE" sz="2903" b="1" dirty="0"/>
              <a:t> </a:t>
            </a:r>
            <a:r>
              <a:rPr lang="de-DE" sz="2903" b="1" dirty="0" err="1"/>
              <a:t>Policy</a:t>
            </a:r>
            <a:r>
              <a:rPr lang="de-DE" sz="2903" b="1" dirty="0"/>
              <a:t> </a:t>
            </a:r>
            <a:r>
              <a:rPr lang="de-DE" sz="2903" b="1" dirty="0" err="1"/>
              <a:t>Rule</a:t>
            </a:r>
            <a:r>
              <a:rPr lang="de-DE" sz="2903" b="1" dirty="0"/>
              <a:t> </a:t>
            </a:r>
            <a:r>
              <a:rPr lang="de-DE" sz="2903" b="1" dirty="0" err="1"/>
              <a:t>with</a:t>
            </a:r>
            <a:r>
              <a:rPr lang="de-DE" sz="2903" b="1" dirty="0"/>
              <a:t> flexible </a:t>
            </a:r>
            <a:r>
              <a:rPr lang="de-DE" sz="2903" b="1" dirty="0" err="1"/>
              <a:t>prices</a:t>
            </a:r>
            <a:endParaRPr lang="de-DE" sz="2903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600740" y="1142889"/>
            <a:ext cx="9067260" cy="50294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540" dirty="0"/>
              <a:t>Substitute the PC into the TR</a:t>
            </a:r>
          </a:p>
          <a:p>
            <a:pPr algn="ctr"/>
            <a:r>
              <a:rPr lang="en-US" sz="2540" dirty="0">
                <a:latin typeface="Arial Unicode MS"/>
                <a:ea typeface="Arial Unicode MS"/>
                <a:cs typeface="Arial Unicode MS"/>
              </a:rPr>
              <a:t>⇒</a:t>
            </a:r>
          </a:p>
          <a:p>
            <a:pPr algn="ctr"/>
            <a:r>
              <a:rPr lang="en-US" sz="2540" dirty="0"/>
              <a:t>Integrated monetary policy (MP) rule:</a:t>
            </a:r>
          </a:p>
          <a:p>
            <a:pPr algn="ctr"/>
            <a:endParaRPr lang="en-US" sz="2540" dirty="0"/>
          </a:p>
          <a:p>
            <a:pPr algn="ctr"/>
            <a:r>
              <a:rPr lang="pt-BR" sz="2540" dirty="0"/>
              <a:t>MP:	r = r* + b[</a:t>
            </a:r>
            <a:r>
              <a:rPr lang="el-GR" sz="2540" dirty="0"/>
              <a:t>π</a:t>
            </a:r>
            <a:r>
              <a:rPr lang="de-DE" sz="2540" baseline="30000" dirty="0"/>
              <a:t>e</a:t>
            </a:r>
            <a:r>
              <a:rPr lang="pt-BR" sz="2540" dirty="0"/>
              <a:t> + </a:t>
            </a:r>
            <a:r>
              <a:rPr lang="el-GR" sz="2800" dirty="0">
                <a:latin typeface="Times New Roman"/>
                <a:cs typeface="Times New Roman"/>
              </a:rPr>
              <a:t>δ</a:t>
            </a:r>
            <a:r>
              <a:rPr lang="pt-BR" sz="2540" dirty="0"/>
              <a:t>Y] + cY = a + b</a:t>
            </a:r>
            <a:r>
              <a:rPr lang="el-GR" sz="2540" dirty="0"/>
              <a:t> π</a:t>
            </a:r>
            <a:r>
              <a:rPr lang="de-DE" sz="2540" baseline="30000" dirty="0"/>
              <a:t>e</a:t>
            </a:r>
            <a:r>
              <a:rPr lang="pt-BR" sz="2540" dirty="0"/>
              <a:t> + (b</a:t>
            </a:r>
            <a:r>
              <a:rPr lang="el-GR" sz="2800" dirty="0">
                <a:latin typeface="Times New Roman"/>
                <a:cs typeface="Times New Roman"/>
              </a:rPr>
              <a:t>δ</a:t>
            </a:r>
            <a:r>
              <a:rPr lang="pt-BR" sz="2540" dirty="0"/>
              <a:t>+c)Y</a:t>
            </a:r>
          </a:p>
          <a:p>
            <a:pPr algn="ctr"/>
            <a:r>
              <a:rPr lang="en-US" sz="2540" dirty="0">
                <a:latin typeface="Arial Unicode MS"/>
                <a:ea typeface="Arial Unicode MS"/>
                <a:cs typeface="Arial Unicode MS"/>
              </a:rPr>
              <a:t>⇒</a:t>
            </a:r>
            <a:endParaRPr lang="pt-BR" sz="2540" dirty="0"/>
          </a:p>
          <a:p>
            <a:pPr algn="ctr"/>
            <a:r>
              <a:rPr lang="en-US" sz="2540" dirty="0"/>
              <a:t>The coefficient on output (Y) is now (b</a:t>
            </a:r>
            <a:r>
              <a:rPr lang="el-GR" sz="2400" dirty="0">
                <a:latin typeface="Times New Roman"/>
                <a:cs typeface="Times New Roman"/>
              </a:rPr>
              <a:t>δ</a:t>
            </a:r>
            <a:r>
              <a:rPr lang="en-US" sz="2540" dirty="0"/>
              <a:t>+c) instead of c. </a:t>
            </a:r>
          </a:p>
          <a:p>
            <a:pPr algn="ctr"/>
            <a:r>
              <a:rPr lang="en-US" sz="2540" dirty="0">
                <a:latin typeface="Arial Unicode MS"/>
                <a:ea typeface="Arial Unicode MS"/>
                <a:cs typeface="Arial Unicode MS"/>
              </a:rPr>
              <a:t>⇒</a:t>
            </a:r>
            <a:endParaRPr lang="pt-BR" sz="254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en-US" sz="2540" dirty="0"/>
              <a:t>direct output affect in monetary policy through c 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en-US" sz="2540" dirty="0"/>
              <a:t>indirect effect through b</a:t>
            </a:r>
            <a:r>
              <a:rPr lang="el-GR" sz="2400" dirty="0">
                <a:latin typeface="Times New Roman"/>
                <a:cs typeface="Times New Roman"/>
              </a:rPr>
              <a:t>δ</a:t>
            </a:r>
            <a:r>
              <a:rPr lang="en-US" sz="2540" dirty="0"/>
              <a:t>.</a:t>
            </a:r>
            <a:r>
              <a:rPr lang="pt-BR" sz="2540" dirty="0"/>
              <a:t> </a:t>
            </a:r>
            <a:endParaRPr lang="de-DE" sz="254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717360-AC34-BA3E-90D4-95F068B67B4A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80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741" y="104531"/>
            <a:ext cx="7597213" cy="744863"/>
          </a:xfrm>
          <a:prstGeom prst="rect">
            <a:avLst/>
          </a:prstGeom>
          <a:noFill/>
          <a:ln>
            <a:noFill/>
          </a:ln>
        </p:spPr>
        <p:txBody>
          <a:bodyPr lIns="81638" tIns="40819" rIns="81638" bIns="40819" anchor="ctr" anchorCtr="1"/>
          <a:lstStyle/>
          <a:p>
            <a:r>
              <a:rPr lang="de-DE" sz="2903" b="1" dirty="0"/>
              <a:t>Equilibrium </a:t>
            </a:r>
            <a:r>
              <a:rPr lang="de-DE" sz="2903" b="1" dirty="0" err="1"/>
              <a:t>with</a:t>
            </a:r>
            <a:r>
              <a:rPr lang="de-DE" sz="2903" b="1" dirty="0"/>
              <a:t> flexible </a:t>
            </a:r>
            <a:r>
              <a:rPr lang="de-DE" sz="2903" b="1" dirty="0" err="1"/>
              <a:t>prices</a:t>
            </a:r>
            <a:endParaRPr lang="de-DE" sz="2903" b="1" dirty="0"/>
          </a:p>
        </p:txBody>
      </p:sp>
      <p:cxnSp>
        <p:nvCxnSpPr>
          <p:cNvPr id="8" name="Straight Arrow Connector 6"/>
          <p:cNvCxnSpPr/>
          <p:nvPr/>
        </p:nvCxnSpPr>
        <p:spPr>
          <a:xfrm flipV="1">
            <a:off x="1967748" y="1142889"/>
            <a:ext cx="0" cy="35655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7"/>
          <p:cNvCxnSpPr/>
          <p:nvPr/>
        </p:nvCxnSpPr>
        <p:spPr>
          <a:xfrm>
            <a:off x="1967749" y="4708485"/>
            <a:ext cx="582872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633138" y="1077570"/>
            <a:ext cx="2584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r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315760" y="4726921"/>
            <a:ext cx="335348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Y</a:t>
            </a:r>
          </a:p>
        </p:txBody>
      </p:sp>
      <p:cxnSp>
        <p:nvCxnSpPr>
          <p:cNvPr id="12" name="Gerade Verbindung 11"/>
          <p:cNvCxnSpPr/>
          <p:nvPr/>
        </p:nvCxnSpPr>
        <p:spPr>
          <a:xfrm flipV="1">
            <a:off x="2947512" y="1412586"/>
            <a:ext cx="3723097" cy="24736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3440463" y="1861381"/>
            <a:ext cx="2416747" cy="1865763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5530621" y="3162727"/>
            <a:ext cx="1184940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IS </a:t>
            </a:r>
            <a:r>
              <a:rPr lang="de-DE" sz="2177" b="1" dirty="0" err="1"/>
              <a:t>curve</a:t>
            </a:r>
            <a:endParaRPr lang="de-DE" sz="2177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118480" y="946937"/>
            <a:ext cx="572593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TR</a:t>
            </a:r>
          </a:p>
        </p:txBody>
      </p:sp>
      <p:cxnSp>
        <p:nvCxnSpPr>
          <p:cNvPr id="21" name="Gerade Verbindung 20"/>
          <p:cNvCxnSpPr/>
          <p:nvPr/>
        </p:nvCxnSpPr>
        <p:spPr>
          <a:xfrm flipH="1">
            <a:off x="1967749" y="2794262"/>
            <a:ext cx="268108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648835" y="2775825"/>
            <a:ext cx="0" cy="193266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V="1">
            <a:off x="3706960" y="1160617"/>
            <a:ext cx="2125888" cy="28815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5298941" y="946937"/>
            <a:ext cx="617477" cy="427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177" b="1" dirty="0"/>
              <a:t>MP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2BEE38F-B98A-F555-3E38-6AE8246AD135}"/>
              </a:ext>
            </a:extLst>
          </p:cNvPr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F6777E2-30AF-C5E6-551F-6EC092F7F193}"/>
              </a:ext>
            </a:extLst>
          </p:cNvPr>
          <p:cNvSpPr txBox="1"/>
          <p:nvPr/>
        </p:nvSpPr>
        <p:spPr>
          <a:xfrm>
            <a:off x="1145722" y="5699062"/>
            <a:ext cx="610144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/>
              <a:t>Taylor estimation for the Fed</a:t>
            </a:r>
          </a:p>
          <a:p>
            <a:r>
              <a:rPr lang="de-DE">
                <a:hlinkClick r:id="rId3"/>
              </a:rPr>
              <a:t>https://www.atlantafed.org/cqer/research/taylor-rule#Tab1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001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1214</Words>
  <Application>Microsoft Office PowerPoint</Application>
  <PresentationFormat>Breitbild</PresentationFormat>
  <Paragraphs>189</Paragraphs>
  <Slides>18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Arial Unicode MS</vt:lpstr>
      <vt:lpstr>Calibri</vt:lpstr>
      <vt:lpstr>Sparkasse Rg</vt:lpstr>
      <vt:lpstr>Times New Roman</vt:lpstr>
      <vt:lpstr>Wingdings</vt:lpstr>
      <vt:lpstr>Office</vt:lpstr>
      <vt:lpstr>PowerPoint-Präsentation</vt:lpstr>
      <vt:lpstr>Global Economics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be1046</cp:lastModifiedBy>
  <cp:revision>277</cp:revision>
  <cp:lastPrinted>2022-03-02T20:18:27Z</cp:lastPrinted>
  <dcterms:created xsi:type="dcterms:W3CDTF">2022-03-01T20:52:11Z</dcterms:created>
  <dcterms:modified xsi:type="dcterms:W3CDTF">2024-11-12T22:21:42Z</dcterms:modified>
</cp:coreProperties>
</file>