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1372" r:id="rId2"/>
    <p:sldId id="257" r:id="rId3"/>
    <p:sldId id="1453" r:id="rId4"/>
    <p:sldId id="542" r:id="rId5"/>
    <p:sldId id="536" r:id="rId6"/>
    <p:sldId id="1454" r:id="rId7"/>
    <p:sldId id="425" r:id="rId8"/>
    <p:sldId id="426" r:id="rId9"/>
    <p:sldId id="428" r:id="rId10"/>
    <p:sldId id="540" r:id="rId11"/>
    <p:sldId id="544" r:id="rId12"/>
    <p:sldId id="545" r:id="rId13"/>
    <p:sldId id="1456" r:id="rId14"/>
    <p:sldId id="1457" r:id="rId15"/>
    <p:sldId id="405" r:id="rId16"/>
    <p:sldId id="1472" r:id="rId17"/>
    <p:sldId id="300" r:id="rId18"/>
    <p:sldId id="614" r:id="rId19"/>
    <p:sldId id="793" r:id="rId20"/>
    <p:sldId id="1483" r:id="rId21"/>
    <p:sldId id="617" r:id="rId22"/>
    <p:sldId id="795" r:id="rId23"/>
    <p:sldId id="796" r:id="rId24"/>
    <p:sldId id="805" r:id="rId25"/>
    <p:sldId id="806" r:id="rId26"/>
    <p:sldId id="807" r:id="rId27"/>
    <p:sldId id="808" r:id="rId28"/>
    <p:sldId id="799" r:id="rId29"/>
    <p:sldId id="800" r:id="rId30"/>
    <p:sldId id="801" r:id="rId31"/>
    <p:sldId id="802" r:id="rId32"/>
    <p:sldId id="803" r:id="rId33"/>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578" autoAdjust="0"/>
    <p:restoredTop sz="93447" autoAdjust="0"/>
  </p:normalViewPr>
  <p:slideViewPr>
    <p:cSldViewPr snapToGrid="0">
      <p:cViewPr varScale="1">
        <p:scale>
          <a:sx n="74" d="100"/>
          <a:sy n="74" d="100"/>
        </p:scale>
        <p:origin x="124"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0524BEED-E0BF-4555-8E2F-C31A69315841}" type="datetimeFigureOut">
              <a:rPr lang="de-DE" smtClean="0"/>
              <a:t>05.11.2024</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B85F1F99-80BC-4C62-BD17-0AD959982CD1}" type="slidenum">
              <a:rPr lang="de-DE" smtClean="0"/>
              <a:t>‹Nr.›</a:t>
            </a:fld>
            <a:endParaRPr lang="de-DE"/>
          </a:p>
        </p:txBody>
      </p:sp>
    </p:spTree>
    <p:extLst>
      <p:ext uri="{BB962C8B-B14F-4D97-AF65-F5344CB8AC3E}">
        <p14:creationId xmlns:p14="http://schemas.microsoft.com/office/powerpoint/2010/main" val="3648330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5pPr>
            <a:lvl6pPr marL="2806970"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6pPr>
            <a:lvl7pPr marL="3317328"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7pPr>
            <a:lvl8pPr marL="3827687"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8pPr>
            <a:lvl9pPr marL="4338045"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544513" y="895350"/>
            <a:ext cx="7974013" cy="4486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4474" y="5679253"/>
            <a:ext cx="5054505" cy="5379134"/>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2085" tIns="51041" rIns="102085" bIns="51041"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180164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2022937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8494262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6893897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1223380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9420734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4342574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092683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2947702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45156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5121937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8029048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31430458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1734572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4366000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36910405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13539088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58059879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0534011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46467475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5762409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59461981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0380390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0324128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994669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1389279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886891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8651833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6742320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615CB2-164D-45E6-81B7-F9CF999FDF3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9FC8AC0E-B42C-4009-94F5-37F408DD09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0FCB69C-750A-416A-B650-4459DCD8BE5F}"/>
              </a:ext>
            </a:extLst>
          </p:cNvPr>
          <p:cNvSpPr>
            <a:spLocks noGrp="1"/>
          </p:cNvSpPr>
          <p:nvPr>
            <p:ph type="dt" sz="half" idx="10"/>
          </p:nvPr>
        </p:nvSpPr>
        <p:spPr/>
        <p:txBody>
          <a:bodyPr/>
          <a:lstStyle/>
          <a:p>
            <a:fld id="{3D566509-52CD-4576-A1AB-8D0CC0C7B472}" type="datetimeFigureOut">
              <a:rPr lang="de-DE" smtClean="0"/>
              <a:t>05.11.2024</a:t>
            </a:fld>
            <a:endParaRPr lang="de-DE"/>
          </a:p>
        </p:txBody>
      </p:sp>
      <p:sp>
        <p:nvSpPr>
          <p:cNvPr id="5" name="Fußzeilenplatzhalter 4">
            <a:extLst>
              <a:ext uri="{FF2B5EF4-FFF2-40B4-BE49-F238E27FC236}">
                <a16:creationId xmlns:a16="http://schemas.microsoft.com/office/drawing/2014/main" id="{3D7216FC-CDDA-4FC7-856F-6D1BF765774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07EAD6-C532-4CB3-BDD4-5B25A832A4C4}"/>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209112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F5622B-77DC-4621-9F34-AAB053DB029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22D3FE9F-066E-48C2-A6E9-6A535EE520F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88923FA-6CAC-4572-A797-292068B6B2BD}"/>
              </a:ext>
            </a:extLst>
          </p:cNvPr>
          <p:cNvSpPr>
            <a:spLocks noGrp="1"/>
          </p:cNvSpPr>
          <p:nvPr>
            <p:ph type="dt" sz="half" idx="10"/>
          </p:nvPr>
        </p:nvSpPr>
        <p:spPr/>
        <p:txBody>
          <a:bodyPr/>
          <a:lstStyle/>
          <a:p>
            <a:fld id="{3D566509-52CD-4576-A1AB-8D0CC0C7B472}" type="datetimeFigureOut">
              <a:rPr lang="de-DE" smtClean="0"/>
              <a:t>05.11.2024</a:t>
            </a:fld>
            <a:endParaRPr lang="de-DE"/>
          </a:p>
        </p:txBody>
      </p:sp>
      <p:sp>
        <p:nvSpPr>
          <p:cNvPr id="5" name="Fußzeilenplatzhalter 4">
            <a:extLst>
              <a:ext uri="{FF2B5EF4-FFF2-40B4-BE49-F238E27FC236}">
                <a16:creationId xmlns:a16="http://schemas.microsoft.com/office/drawing/2014/main" id="{A846BFD5-5C63-412F-9FE3-D7DE010F3C9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2298081-41C9-44DC-ADE1-6A320FEE714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12994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BC5AE35-7A10-4D44-85E7-23D69967DD58}"/>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31766F43-CBDD-4128-9318-2F1BBB7E360A}"/>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D8ADD35-D1AC-44EE-AB57-95A3D90A469C}"/>
              </a:ext>
            </a:extLst>
          </p:cNvPr>
          <p:cNvSpPr>
            <a:spLocks noGrp="1"/>
          </p:cNvSpPr>
          <p:nvPr>
            <p:ph type="dt" sz="half" idx="10"/>
          </p:nvPr>
        </p:nvSpPr>
        <p:spPr/>
        <p:txBody>
          <a:bodyPr/>
          <a:lstStyle/>
          <a:p>
            <a:fld id="{3D566509-52CD-4576-A1AB-8D0CC0C7B472}" type="datetimeFigureOut">
              <a:rPr lang="de-DE" smtClean="0"/>
              <a:t>05.11.2024</a:t>
            </a:fld>
            <a:endParaRPr lang="de-DE"/>
          </a:p>
        </p:txBody>
      </p:sp>
      <p:sp>
        <p:nvSpPr>
          <p:cNvPr id="5" name="Fußzeilenplatzhalter 4">
            <a:extLst>
              <a:ext uri="{FF2B5EF4-FFF2-40B4-BE49-F238E27FC236}">
                <a16:creationId xmlns:a16="http://schemas.microsoft.com/office/drawing/2014/main" id="{E37B51C0-C5FE-43BD-B471-BE358A07568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4627E67-7EB3-4AC3-8844-CFDC3F66588E}"/>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37108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47818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A77072-9838-42DE-9738-1E38E8CA45C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3FA340A-F7F9-4297-A59B-8597B8C5DA4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EF45680-A9F5-47DC-9FEE-218898FF417F}"/>
              </a:ext>
            </a:extLst>
          </p:cNvPr>
          <p:cNvSpPr>
            <a:spLocks noGrp="1"/>
          </p:cNvSpPr>
          <p:nvPr>
            <p:ph type="dt" sz="half" idx="10"/>
          </p:nvPr>
        </p:nvSpPr>
        <p:spPr/>
        <p:txBody>
          <a:bodyPr/>
          <a:lstStyle/>
          <a:p>
            <a:fld id="{3D566509-52CD-4576-A1AB-8D0CC0C7B472}" type="datetimeFigureOut">
              <a:rPr lang="de-DE" smtClean="0"/>
              <a:t>05.11.2024</a:t>
            </a:fld>
            <a:endParaRPr lang="de-DE"/>
          </a:p>
        </p:txBody>
      </p:sp>
      <p:sp>
        <p:nvSpPr>
          <p:cNvPr id="5" name="Fußzeilenplatzhalter 4">
            <a:extLst>
              <a:ext uri="{FF2B5EF4-FFF2-40B4-BE49-F238E27FC236}">
                <a16:creationId xmlns:a16="http://schemas.microsoft.com/office/drawing/2014/main" id="{33EA3E5B-4D65-4F5C-AA51-BE43420037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9447C8-8C37-4773-8BD4-CF43165FAD63}"/>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99496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5835BA-3C4B-49D3-8BA5-2B5FB969159C}"/>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39578CB4-1C3A-4F80-A91B-B36E5963B8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A7463A4-F863-4846-804B-5B4B35AF4C7F}"/>
              </a:ext>
            </a:extLst>
          </p:cNvPr>
          <p:cNvSpPr>
            <a:spLocks noGrp="1"/>
          </p:cNvSpPr>
          <p:nvPr>
            <p:ph type="dt" sz="half" idx="10"/>
          </p:nvPr>
        </p:nvSpPr>
        <p:spPr/>
        <p:txBody>
          <a:bodyPr/>
          <a:lstStyle/>
          <a:p>
            <a:fld id="{3D566509-52CD-4576-A1AB-8D0CC0C7B472}" type="datetimeFigureOut">
              <a:rPr lang="de-DE" smtClean="0"/>
              <a:t>05.11.2024</a:t>
            </a:fld>
            <a:endParaRPr lang="de-DE"/>
          </a:p>
        </p:txBody>
      </p:sp>
      <p:sp>
        <p:nvSpPr>
          <p:cNvPr id="5" name="Fußzeilenplatzhalter 4">
            <a:extLst>
              <a:ext uri="{FF2B5EF4-FFF2-40B4-BE49-F238E27FC236}">
                <a16:creationId xmlns:a16="http://schemas.microsoft.com/office/drawing/2014/main" id="{1CC99560-DED2-44F0-A62A-C280BA67074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F446564-D7E0-4FC7-84EB-EDC4C0D59810}"/>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6076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12DBB5-E341-4F05-9A36-02A7A279A7C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AFA02BB-95C1-46BD-A783-3D7A0FEF9E6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488EF066-687C-42E1-9080-B54BFAE44934}"/>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6A4718D-56E8-457D-87D1-B9F47998A93C}"/>
              </a:ext>
            </a:extLst>
          </p:cNvPr>
          <p:cNvSpPr>
            <a:spLocks noGrp="1"/>
          </p:cNvSpPr>
          <p:nvPr>
            <p:ph type="dt" sz="half" idx="10"/>
          </p:nvPr>
        </p:nvSpPr>
        <p:spPr/>
        <p:txBody>
          <a:bodyPr/>
          <a:lstStyle/>
          <a:p>
            <a:fld id="{3D566509-52CD-4576-A1AB-8D0CC0C7B472}" type="datetimeFigureOut">
              <a:rPr lang="de-DE" smtClean="0"/>
              <a:t>05.11.2024</a:t>
            </a:fld>
            <a:endParaRPr lang="de-DE"/>
          </a:p>
        </p:txBody>
      </p:sp>
      <p:sp>
        <p:nvSpPr>
          <p:cNvPr id="6" name="Fußzeilenplatzhalter 5">
            <a:extLst>
              <a:ext uri="{FF2B5EF4-FFF2-40B4-BE49-F238E27FC236}">
                <a16:creationId xmlns:a16="http://schemas.microsoft.com/office/drawing/2014/main" id="{178FD24A-9CF2-4CD7-8B3E-2F775593A01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A16550E-EAAF-4911-A231-2907F17E15B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59981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93FD2C-65F5-4272-BDFB-8F73792630CC}"/>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2D78C2D-0DE4-4D23-82CD-7330DE94D9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23BADA4-F8AA-4D37-BC58-CE0545591DE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A8DC1A4-70D5-4838-A2A2-52A9F27F2D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731E668-ED59-4B2B-B32E-FD24F457713B}"/>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FF5175B-967C-43EC-A81E-DB8AE2DDE2C1}"/>
              </a:ext>
            </a:extLst>
          </p:cNvPr>
          <p:cNvSpPr>
            <a:spLocks noGrp="1"/>
          </p:cNvSpPr>
          <p:nvPr>
            <p:ph type="dt" sz="half" idx="10"/>
          </p:nvPr>
        </p:nvSpPr>
        <p:spPr/>
        <p:txBody>
          <a:bodyPr/>
          <a:lstStyle/>
          <a:p>
            <a:fld id="{3D566509-52CD-4576-A1AB-8D0CC0C7B472}" type="datetimeFigureOut">
              <a:rPr lang="de-DE" smtClean="0"/>
              <a:t>05.11.2024</a:t>
            </a:fld>
            <a:endParaRPr lang="de-DE"/>
          </a:p>
        </p:txBody>
      </p:sp>
      <p:sp>
        <p:nvSpPr>
          <p:cNvPr id="8" name="Fußzeilenplatzhalter 7">
            <a:extLst>
              <a:ext uri="{FF2B5EF4-FFF2-40B4-BE49-F238E27FC236}">
                <a16:creationId xmlns:a16="http://schemas.microsoft.com/office/drawing/2014/main" id="{3C18A539-8D53-4E47-BEB3-A02BA46AA6EA}"/>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E9B1300-DECA-4AAA-AEC4-6D613B117052}"/>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33947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B9E8FD-3A8F-45F0-918D-433651BC44E7}"/>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E1E34814-E549-4F5D-BBDA-26EA8D1EA400}"/>
              </a:ext>
            </a:extLst>
          </p:cNvPr>
          <p:cNvSpPr>
            <a:spLocks noGrp="1"/>
          </p:cNvSpPr>
          <p:nvPr>
            <p:ph type="dt" sz="half" idx="10"/>
          </p:nvPr>
        </p:nvSpPr>
        <p:spPr/>
        <p:txBody>
          <a:bodyPr/>
          <a:lstStyle/>
          <a:p>
            <a:fld id="{3D566509-52CD-4576-A1AB-8D0CC0C7B472}" type="datetimeFigureOut">
              <a:rPr lang="de-DE" smtClean="0"/>
              <a:t>05.11.2024</a:t>
            </a:fld>
            <a:endParaRPr lang="de-DE"/>
          </a:p>
        </p:txBody>
      </p:sp>
      <p:sp>
        <p:nvSpPr>
          <p:cNvPr id="4" name="Fußzeilenplatzhalter 3">
            <a:extLst>
              <a:ext uri="{FF2B5EF4-FFF2-40B4-BE49-F238E27FC236}">
                <a16:creationId xmlns:a16="http://schemas.microsoft.com/office/drawing/2014/main" id="{15817922-9D56-4558-BA69-BDAD2C1C0E3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A5B991F-7519-4BA1-983B-70277BC27C4A}"/>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85072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E3B0A2-06E1-43B4-B3A5-C1BEE069D7C9}"/>
              </a:ext>
            </a:extLst>
          </p:cNvPr>
          <p:cNvSpPr>
            <a:spLocks noGrp="1"/>
          </p:cNvSpPr>
          <p:nvPr>
            <p:ph type="dt" sz="half" idx="10"/>
          </p:nvPr>
        </p:nvSpPr>
        <p:spPr/>
        <p:txBody>
          <a:bodyPr/>
          <a:lstStyle/>
          <a:p>
            <a:fld id="{3D566509-52CD-4576-A1AB-8D0CC0C7B472}" type="datetimeFigureOut">
              <a:rPr lang="de-DE" smtClean="0"/>
              <a:t>05.11.2024</a:t>
            </a:fld>
            <a:endParaRPr lang="de-DE"/>
          </a:p>
        </p:txBody>
      </p:sp>
      <p:sp>
        <p:nvSpPr>
          <p:cNvPr id="3" name="Fußzeilenplatzhalter 2">
            <a:extLst>
              <a:ext uri="{FF2B5EF4-FFF2-40B4-BE49-F238E27FC236}">
                <a16:creationId xmlns:a16="http://schemas.microsoft.com/office/drawing/2014/main" id="{455C4017-C068-43F7-8C83-D20824A744B4}"/>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92927ED-0109-42D7-A20B-3635323938D8}"/>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000170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810113-C27D-4DFD-AB0F-A090B75170C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66794ED-E4E3-4CAB-9803-58C798D7C9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C075357A-B974-4F7C-BD2F-AD88D59548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D0F3F03-70D5-4E57-822E-36E24CA5ED01}"/>
              </a:ext>
            </a:extLst>
          </p:cNvPr>
          <p:cNvSpPr>
            <a:spLocks noGrp="1"/>
          </p:cNvSpPr>
          <p:nvPr>
            <p:ph type="dt" sz="half" idx="10"/>
          </p:nvPr>
        </p:nvSpPr>
        <p:spPr/>
        <p:txBody>
          <a:bodyPr/>
          <a:lstStyle/>
          <a:p>
            <a:fld id="{3D566509-52CD-4576-A1AB-8D0CC0C7B472}" type="datetimeFigureOut">
              <a:rPr lang="de-DE" smtClean="0"/>
              <a:t>05.11.2024</a:t>
            </a:fld>
            <a:endParaRPr lang="de-DE"/>
          </a:p>
        </p:txBody>
      </p:sp>
      <p:sp>
        <p:nvSpPr>
          <p:cNvPr id="6" name="Fußzeilenplatzhalter 5">
            <a:extLst>
              <a:ext uri="{FF2B5EF4-FFF2-40B4-BE49-F238E27FC236}">
                <a16:creationId xmlns:a16="http://schemas.microsoft.com/office/drawing/2014/main" id="{D7F198CB-399D-4196-AD5E-C3E822C2464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C7466C0-BC3C-4E32-9B9C-817462FE4B5D}"/>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5083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0B12A0-FA96-4F2D-BBD1-D18DB12FE0E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862DB75-3F7B-4F33-A6A3-DF686245E0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04915E9-990C-46A4-BAB7-FC6217343C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D1CB4F7-2473-473C-9668-000BC70C5313}"/>
              </a:ext>
            </a:extLst>
          </p:cNvPr>
          <p:cNvSpPr>
            <a:spLocks noGrp="1"/>
          </p:cNvSpPr>
          <p:nvPr>
            <p:ph type="dt" sz="half" idx="10"/>
          </p:nvPr>
        </p:nvSpPr>
        <p:spPr/>
        <p:txBody>
          <a:bodyPr/>
          <a:lstStyle/>
          <a:p>
            <a:fld id="{3D566509-52CD-4576-A1AB-8D0CC0C7B472}" type="datetimeFigureOut">
              <a:rPr lang="de-DE" smtClean="0"/>
              <a:t>05.11.2024</a:t>
            </a:fld>
            <a:endParaRPr lang="de-DE"/>
          </a:p>
        </p:txBody>
      </p:sp>
      <p:sp>
        <p:nvSpPr>
          <p:cNvPr id="6" name="Fußzeilenplatzhalter 5">
            <a:extLst>
              <a:ext uri="{FF2B5EF4-FFF2-40B4-BE49-F238E27FC236}">
                <a16:creationId xmlns:a16="http://schemas.microsoft.com/office/drawing/2014/main" id="{F87A5594-DD81-4A7F-8819-122D3F36A65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9ED47D4-6DE6-44B6-9583-46117EB1B7D9}"/>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87107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528A667-8FFB-4005-AC59-C410C8413A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0A12286-93FF-421B-8567-1697188280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EA553E2-6455-47F5-801A-FAB9452252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566509-52CD-4576-A1AB-8D0CC0C7B472}" type="datetimeFigureOut">
              <a:rPr lang="de-DE" smtClean="0"/>
              <a:t>05.11.2024</a:t>
            </a:fld>
            <a:endParaRPr lang="de-DE"/>
          </a:p>
        </p:txBody>
      </p:sp>
      <p:sp>
        <p:nvSpPr>
          <p:cNvPr id="5" name="Fußzeilenplatzhalter 4">
            <a:extLst>
              <a:ext uri="{FF2B5EF4-FFF2-40B4-BE49-F238E27FC236}">
                <a16:creationId xmlns:a16="http://schemas.microsoft.com/office/drawing/2014/main" id="{6D983ED2-A3DB-496A-B968-74A4AA2D3F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3EDEE7F7-FB34-452D-8DEE-1D81F27D8C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58EB4-1C7E-42E6-B93A-94A84A4D4353}" type="slidenum">
              <a:rPr lang="de-DE" smtClean="0"/>
              <a:t>‹Nr.›</a:t>
            </a:fld>
            <a:endParaRPr lang="de-DE"/>
          </a:p>
        </p:txBody>
      </p:sp>
    </p:spTree>
    <p:extLst>
      <p:ext uri="{BB962C8B-B14F-4D97-AF65-F5344CB8AC3E}">
        <p14:creationId xmlns:p14="http://schemas.microsoft.com/office/powerpoint/2010/main" val="2053777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4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8" Type="http://schemas.openxmlformats.org/officeDocument/2006/relationships/image" Target="../media/image51.png"/><Relationship Id="rId3" Type="http://schemas.openxmlformats.org/officeDocument/2006/relationships/image" Target="../media/image46.png"/><Relationship Id="rId7" Type="http://schemas.openxmlformats.org/officeDocument/2006/relationships/image" Target="../media/image50.png"/><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image" Target="../media/image49.png"/><Relationship Id="rId5" Type="http://schemas.openxmlformats.org/officeDocument/2006/relationships/image" Target="../media/image48.png"/><Relationship Id="rId4" Type="http://schemas.openxmlformats.org/officeDocument/2006/relationships/image" Target="../media/image47.png"/><Relationship Id="rId9" Type="http://schemas.openxmlformats.org/officeDocument/2006/relationships/image" Target="../media/image52.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53.png"/><Relationship Id="rId2" Type="http://schemas.openxmlformats.org/officeDocument/2006/relationships/notesSlide" Target="../notesSlides/notesSlide27.xml"/><Relationship Id="rId1" Type="http://schemas.openxmlformats.org/officeDocument/2006/relationships/slideLayout" Target="../slideLayouts/slideLayout7.xml"/><Relationship Id="rId5" Type="http://schemas.openxmlformats.org/officeDocument/2006/relationships/image" Target="../media/image55.png"/><Relationship Id="rId4" Type="http://schemas.openxmlformats.org/officeDocument/2006/relationships/image" Target="../media/image5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50.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160.png"/></Relationships>
</file>

<file path=ppt/slides/_rels/slide6.xml.rels><?xml version="1.0" encoding="UTF-8" standalone="yes"?>
<Relationships xmlns="http://schemas.openxmlformats.org/package/2006/relationships"><Relationship Id="rId3" Type="http://schemas.openxmlformats.org/officeDocument/2006/relationships/hyperlink" Target="http://public.econ.duke.edu/~kdh9/Courses/Graduate%20Macro%20History/Readings-1/Phillips.pdf"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hyperlink" Target="https://www.nobelprize.org/prizes/economic-sciences/2006/phelps/facts/" TargetMode="External"/><Relationship Id="rId4" Type="http://schemas.openxmlformats.org/officeDocument/2006/relationships/hyperlink" Target="https://www.jstor.org/stable/2552305"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a:latin typeface="Times New Roman" panose="02020603050405020304" pitchFamily="18" charset="0"/>
                <a:cs typeface="Times New Roman" panose="02020603050405020304" pitchFamily="18" charset="0"/>
              </a:rPr>
              <a:t>Global Economics</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352134" y="1874728"/>
            <a:ext cx="5123775" cy="1815882"/>
          </a:xfrm>
          <a:prstGeom prst="rect">
            <a:avLst/>
          </a:prstGeom>
          <a:noFill/>
        </p:spPr>
        <p:txBody>
          <a:bodyPr wrap="none" rtlCol="0">
            <a:spAutoFit/>
          </a:bodyPr>
          <a:lstStyle/>
          <a:p>
            <a:pPr algn="ctr"/>
            <a:r>
              <a:rPr lang="de-DE" sz="2800" b="1" u="sng"/>
              <a:t>This lecture will be recorded and </a:t>
            </a:r>
          </a:p>
          <a:p>
            <a:pPr algn="ctr"/>
            <a:r>
              <a:rPr lang="de-DE" sz="2800" b="1" u="sng"/>
              <a:t>Subsequently uploaded in the </a:t>
            </a:r>
          </a:p>
          <a:p>
            <a:pPr algn="ctr"/>
            <a:r>
              <a:rPr lang="de-DE" sz="2800" b="1" u="sng"/>
              <a:t>world-wide-web</a:t>
            </a:r>
          </a:p>
          <a:p>
            <a:pPr algn="ctr"/>
            <a:endParaRPr lang="de-DE" sz="2800" b="1" u="sng"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240829" y="24053"/>
            <a:ext cx="7598011" cy="744941"/>
          </a:xfrm>
          <a:prstGeom prst="rect">
            <a:avLst/>
          </a:prstGeom>
          <a:noFill/>
          <a:ln>
            <a:noFill/>
          </a:ln>
        </p:spPr>
        <p:txBody>
          <a:bodyPr lIns="81646" tIns="40823" rIns="81646" bIns="40823" anchor="ctr" anchorCtr="1"/>
          <a:lstStyle/>
          <a:p>
            <a:r>
              <a:rPr lang="en-US" sz="2540" b="1"/>
              <a:t>Philipps-curve </a:t>
            </a:r>
            <a:r>
              <a:rPr lang="en-US" sz="2540" b="1" dirty="0"/>
              <a:t>USA I</a:t>
            </a:r>
          </a:p>
        </p:txBody>
      </p:sp>
      <p:sp>
        <p:nvSpPr>
          <p:cNvPr id="13" name="Textfeld 12"/>
          <p:cNvSpPr txBox="1"/>
          <p:nvPr/>
        </p:nvSpPr>
        <p:spPr>
          <a:xfrm>
            <a:off x="200902" y="324392"/>
            <a:ext cx="1310102" cy="343620"/>
          </a:xfrm>
          <a:prstGeom prst="rect">
            <a:avLst/>
          </a:prstGeom>
          <a:noFill/>
        </p:spPr>
        <p:txBody>
          <a:bodyPr wrap="none" rtlCol="0">
            <a:spAutoFit/>
          </a:bodyPr>
          <a:lstStyle/>
          <a:p>
            <a:r>
              <a:rPr lang="de-DE" sz="1633" dirty="0"/>
              <a:t>Source: FRED</a:t>
            </a:r>
          </a:p>
        </p:txBody>
      </p:sp>
      <p:pic>
        <p:nvPicPr>
          <p:cNvPr id="3" name="Grafik 2"/>
          <p:cNvPicPr>
            <a:picLocks noChangeAspect="1"/>
          </p:cNvPicPr>
          <p:nvPr/>
        </p:nvPicPr>
        <p:blipFill>
          <a:blip r:embed="rId3"/>
          <a:stretch>
            <a:fillRect/>
          </a:stretch>
        </p:blipFill>
        <p:spPr>
          <a:xfrm>
            <a:off x="149552" y="668012"/>
            <a:ext cx="7638950" cy="3785944"/>
          </a:xfrm>
          <a:prstGeom prst="rect">
            <a:avLst/>
          </a:prstGeom>
        </p:spPr>
      </p:pic>
      <p:sp>
        <p:nvSpPr>
          <p:cNvPr id="11" name="Textfeld 10"/>
          <p:cNvSpPr txBox="1"/>
          <p:nvPr/>
        </p:nvSpPr>
        <p:spPr>
          <a:xfrm>
            <a:off x="7938050" y="344680"/>
            <a:ext cx="4113177" cy="1105631"/>
          </a:xfrm>
          <a:prstGeom prst="rect">
            <a:avLst/>
          </a:prstGeom>
          <a:noFill/>
        </p:spPr>
        <p:txBody>
          <a:bodyPr wrap="square" rtlCol="0">
            <a:noAutofit/>
          </a:bodyPr>
          <a:lstStyle/>
          <a:p>
            <a:r>
              <a:rPr lang="de-DE" sz="1633"/>
              <a:t>From the 1960 to 1980ies we seen an outward shift of the Philipps-curve</a:t>
            </a:r>
            <a:endParaRPr lang="de-DE" sz="1633" dirty="0"/>
          </a:p>
        </p:txBody>
      </p:sp>
      <p:sp>
        <p:nvSpPr>
          <p:cNvPr id="15" name="Textfeld 14"/>
          <p:cNvSpPr txBox="1"/>
          <p:nvPr/>
        </p:nvSpPr>
        <p:spPr>
          <a:xfrm>
            <a:off x="7987906" y="1450311"/>
            <a:ext cx="4212869" cy="2876524"/>
          </a:xfrm>
          <a:prstGeom prst="rect">
            <a:avLst/>
          </a:prstGeom>
          <a:noFill/>
        </p:spPr>
        <p:txBody>
          <a:bodyPr wrap="square" rtlCol="0">
            <a:noAutofit/>
          </a:bodyPr>
          <a:lstStyle/>
          <a:p>
            <a:r>
              <a:rPr lang="en-US" sz="1633"/>
              <a:t>In this example, the regression used the Ansatz:</a:t>
            </a:r>
          </a:p>
          <a:p>
            <a:endParaRPr lang="de-DE" sz="1633" dirty="0"/>
          </a:p>
          <a:p>
            <a:pPr algn="ctr"/>
            <a:r>
              <a:rPr lang="de-DE" sz="1633" dirty="0"/>
              <a:t>y=</a:t>
            </a:r>
            <a:r>
              <a:rPr lang="de-DE" sz="1633" dirty="0" err="1"/>
              <a:t>x</a:t>
            </a:r>
            <a:r>
              <a:rPr lang="de-DE" sz="1633" baseline="30000" dirty="0" err="1"/>
              <a:t>a</a:t>
            </a:r>
            <a:endParaRPr lang="de-DE" sz="1633" baseline="30000" dirty="0"/>
          </a:p>
          <a:p>
            <a:endParaRPr lang="de-DE" sz="1633" dirty="0"/>
          </a:p>
          <a:p>
            <a:r>
              <a:rPr lang="de-DE" sz="1633"/>
              <a:t>Thus, the  exponent can directly interpreted as the elasticity between x and </a:t>
            </a:r>
            <a:r>
              <a:rPr lang="de-DE" sz="1633" dirty="0"/>
              <a:t>y </a:t>
            </a:r>
          </a:p>
          <a:p>
            <a:endParaRPr lang="de-DE" sz="1633" dirty="0"/>
          </a:p>
          <a:p>
            <a:r>
              <a:rPr lang="de-DE" sz="1633" dirty="0"/>
              <a:t>e=(</a:t>
            </a:r>
            <a:r>
              <a:rPr lang="de-DE" sz="1633" dirty="0" err="1"/>
              <a:t>dy</a:t>
            </a:r>
            <a:r>
              <a:rPr lang="de-DE" sz="1633" dirty="0"/>
              <a:t>/y)</a:t>
            </a:r>
            <a:r>
              <a:rPr lang="de-DE" sz="1633" dirty="0">
                <a:sym typeface="Wingdings" panose="05000000000000000000" pitchFamily="2" charset="2"/>
              </a:rPr>
              <a:t>:(</a:t>
            </a:r>
            <a:r>
              <a:rPr lang="de-DE" sz="1633" dirty="0"/>
              <a:t>dx/x)</a:t>
            </a:r>
          </a:p>
          <a:p>
            <a:endParaRPr lang="de-DE" sz="1633" dirty="0"/>
          </a:p>
          <a:p>
            <a:r>
              <a:rPr lang="de-DE" sz="1633"/>
              <a:t>Can you show this </a:t>
            </a:r>
            <a:r>
              <a:rPr lang="de-DE" sz="1633">
                <a:sym typeface="Wingdings" panose="05000000000000000000" pitchFamily="2" charset="2"/>
              </a:rPr>
              <a:t>?</a:t>
            </a:r>
            <a:r>
              <a:rPr lang="de-DE" sz="1633"/>
              <a:t>.</a:t>
            </a:r>
            <a:endParaRPr lang="de-DE" sz="1633" dirty="0"/>
          </a:p>
          <a:p>
            <a:endParaRPr lang="de-DE" sz="1633" dirty="0"/>
          </a:p>
        </p:txBody>
      </p:sp>
      <p:sp>
        <p:nvSpPr>
          <p:cNvPr id="2" name="Rechteck 1">
            <a:extLst>
              <a:ext uri="{FF2B5EF4-FFF2-40B4-BE49-F238E27FC236}">
                <a16:creationId xmlns:a16="http://schemas.microsoft.com/office/drawing/2014/main" id="{1A6861C5-F9D2-07BD-1E70-6A9FB5A72B8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699783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240829" y="24053"/>
            <a:ext cx="7598011" cy="744941"/>
          </a:xfrm>
          <a:prstGeom prst="rect">
            <a:avLst/>
          </a:prstGeom>
          <a:noFill/>
          <a:ln>
            <a:noFill/>
          </a:ln>
        </p:spPr>
        <p:txBody>
          <a:bodyPr lIns="81646" tIns="40823" rIns="81646" bIns="40823" anchor="ctr" anchorCtr="1"/>
          <a:lstStyle/>
          <a:p>
            <a:r>
              <a:rPr lang="en-US" sz="2540" b="1"/>
              <a:t>Philipps-curve </a:t>
            </a:r>
            <a:r>
              <a:rPr lang="en-US" sz="2540" b="1" dirty="0"/>
              <a:t>USA II</a:t>
            </a:r>
          </a:p>
        </p:txBody>
      </p:sp>
      <p:sp>
        <p:nvSpPr>
          <p:cNvPr id="13" name="Textfeld 12"/>
          <p:cNvSpPr txBox="1"/>
          <p:nvPr/>
        </p:nvSpPr>
        <p:spPr>
          <a:xfrm>
            <a:off x="200902" y="324392"/>
            <a:ext cx="1310102" cy="343620"/>
          </a:xfrm>
          <a:prstGeom prst="rect">
            <a:avLst/>
          </a:prstGeom>
          <a:noFill/>
        </p:spPr>
        <p:txBody>
          <a:bodyPr wrap="none" rtlCol="0">
            <a:spAutoFit/>
          </a:bodyPr>
          <a:lstStyle/>
          <a:p>
            <a:r>
              <a:rPr lang="de-DE" sz="1633" dirty="0"/>
              <a:t>Source: FRED</a:t>
            </a:r>
          </a:p>
        </p:txBody>
      </p:sp>
      <p:sp>
        <p:nvSpPr>
          <p:cNvPr id="11" name="Textfeld 10"/>
          <p:cNvSpPr txBox="1"/>
          <p:nvPr/>
        </p:nvSpPr>
        <p:spPr>
          <a:xfrm>
            <a:off x="7914037" y="775963"/>
            <a:ext cx="4113177" cy="2357962"/>
          </a:xfrm>
          <a:prstGeom prst="rect">
            <a:avLst/>
          </a:prstGeom>
          <a:noFill/>
        </p:spPr>
        <p:txBody>
          <a:bodyPr wrap="square" rtlCol="0">
            <a:noAutofit/>
          </a:bodyPr>
          <a:lstStyle/>
          <a:p>
            <a:r>
              <a:rPr lang="de-DE" sz="1633"/>
              <a:t>From the 1980ies to 2000, the data shows only a weak or even a inverted dependence between inflation and umemployment. A possible reason is the drastic change of the economic sircumstandes due to the break down of the soviet union and after that the dramatic change in the global economic dependencies </a:t>
            </a:r>
            <a:endParaRPr lang="de-DE" sz="1633" dirty="0"/>
          </a:p>
        </p:txBody>
      </p:sp>
      <p:pic>
        <p:nvPicPr>
          <p:cNvPr id="2" name="Grafik 1"/>
          <p:cNvPicPr>
            <a:picLocks noChangeAspect="1"/>
          </p:cNvPicPr>
          <p:nvPr/>
        </p:nvPicPr>
        <p:blipFill>
          <a:blip r:embed="rId3"/>
          <a:stretch>
            <a:fillRect/>
          </a:stretch>
        </p:blipFill>
        <p:spPr>
          <a:xfrm>
            <a:off x="200902" y="692747"/>
            <a:ext cx="7706012" cy="3792041"/>
          </a:xfrm>
          <a:prstGeom prst="rect">
            <a:avLst/>
          </a:prstGeom>
        </p:spPr>
      </p:pic>
      <p:sp>
        <p:nvSpPr>
          <p:cNvPr id="3" name="Rechteck 2">
            <a:extLst>
              <a:ext uri="{FF2B5EF4-FFF2-40B4-BE49-F238E27FC236}">
                <a16:creationId xmlns:a16="http://schemas.microsoft.com/office/drawing/2014/main" id="{13AAC0B1-991D-9772-30FA-FB3BA6A042A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1167466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240829" y="24053"/>
            <a:ext cx="7598011" cy="744941"/>
          </a:xfrm>
          <a:prstGeom prst="rect">
            <a:avLst/>
          </a:prstGeom>
          <a:noFill/>
          <a:ln>
            <a:noFill/>
          </a:ln>
        </p:spPr>
        <p:txBody>
          <a:bodyPr lIns="81646" tIns="40823" rIns="81646" bIns="40823" anchor="ctr" anchorCtr="1"/>
          <a:lstStyle/>
          <a:p>
            <a:r>
              <a:rPr lang="en-US" sz="2540" b="1"/>
              <a:t>Philipps-curve </a:t>
            </a:r>
            <a:r>
              <a:rPr lang="en-US" sz="2540" b="1" dirty="0"/>
              <a:t>USA III</a:t>
            </a:r>
          </a:p>
        </p:txBody>
      </p:sp>
      <p:sp>
        <p:nvSpPr>
          <p:cNvPr id="13" name="Textfeld 12"/>
          <p:cNvSpPr txBox="1"/>
          <p:nvPr/>
        </p:nvSpPr>
        <p:spPr>
          <a:xfrm>
            <a:off x="200902" y="324392"/>
            <a:ext cx="1310102" cy="343620"/>
          </a:xfrm>
          <a:prstGeom prst="rect">
            <a:avLst/>
          </a:prstGeom>
          <a:noFill/>
        </p:spPr>
        <p:txBody>
          <a:bodyPr wrap="none" rtlCol="0">
            <a:spAutoFit/>
          </a:bodyPr>
          <a:lstStyle/>
          <a:p>
            <a:r>
              <a:rPr lang="de-DE" sz="1633" dirty="0"/>
              <a:t>Source: FRED</a:t>
            </a:r>
          </a:p>
        </p:txBody>
      </p:sp>
      <p:sp>
        <p:nvSpPr>
          <p:cNvPr id="11" name="Textfeld 10"/>
          <p:cNvSpPr txBox="1"/>
          <p:nvPr/>
        </p:nvSpPr>
        <p:spPr>
          <a:xfrm>
            <a:off x="7856163" y="625491"/>
            <a:ext cx="4113177" cy="3414073"/>
          </a:xfrm>
          <a:prstGeom prst="rect">
            <a:avLst/>
          </a:prstGeom>
          <a:noFill/>
        </p:spPr>
        <p:txBody>
          <a:bodyPr wrap="square" rtlCol="0">
            <a:noAutofit/>
          </a:bodyPr>
          <a:lstStyle/>
          <a:p>
            <a:r>
              <a:rPr lang="de-DE" sz="1633" dirty="0" err="1"/>
              <a:t>With</a:t>
            </a:r>
            <a:r>
              <a:rPr lang="de-DE" sz="1633" dirty="0"/>
              <a:t> </a:t>
            </a:r>
            <a:r>
              <a:rPr lang="de-DE" sz="1633" dirty="0" err="1"/>
              <a:t>the</a:t>
            </a:r>
            <a:r>
              <a:rPr lang="de-DE" sz="1633" dirty="0"/>
              <a:t> </a:t>
            </a:r>
            <a:r>
              <a:rPr lang="de-DE" sz="1633" dirty="0" err="1"/>
              <a:t>first</a:t>
            </a:r>
            <a:r>
              <a:rPr lang="de-DE" sz="1633" dirty="0"/>
              <a:t> push </a:t>
            </a:r>
            <a:r>
              <a:rPr lang="de-DE" sz="1633" dirty="0" err="1"/>
              <a:t>of</a:t>
            </a:r>
            <a:r>
              <a:rPr lang="de-DE" sz="1633" dirty="0"/>
              <a:t> </a:t>
            </a:r>
            <a:r>
              <a:rPr lang="de-DE" sz="1633" dirty="0" err="1"/>
              <a:t>globalization</a:t>
            </a:r>
            <a:r>
              <a:rPr lang="de-DE" sz="1633" dirty="0"/>
              <a:t> </a:t>
            </a:r>
            <a:r>
              <a:rPr lang="de-DE" sz="1633" dirty="0" err="1"/>
              <a:t>from</a:t>
            </a:r>
            <a:r>
              <a:rPr lang="de-DE" sz="1633" dirty="0"/>
              <a:t> 2000 </a:t>
            </a:r>
            <a:r>
              <a:rPr lang="de-DE" sz="1633" dirty="0" err="1"/>
              <a:t>until</a:t>
            </a:r>
            <a:r>
              <a:rPr lang="de-DE" sz="1633" dirty="0"/>
              <a:t> </a:t>
            </a:r>
            <a:r>
              <a:rPr lang="de-DE" sz="1633" dirty="0" err="1"/>
              <a:t>the</a:t>
            </a:r>
            <a:r>
              <a:rPr lang="de-DE" sz="1633" dirty="0"/>
              <a:t> </a:t>
            </a:r>
            <a:r>
              <a:rPr lang="de-DE" sz="1633" dirty="0" err="1"/>
              <a:t>financial</a:t>
            </a:r>
            <a:r>
              <a:rPr lang="de-DE" sz="1633" dirty="0"/>
              <a:t> </a:t>
            </a:r>
            <a:r>
              <a:rPr lang="de-DE" sz="1633" dirty="0" err="1"/>
              <a:t>crisis</a:t>
            </a:r>
            <a:r>
              <a:rPr lang="de-DE" sz="1633" dirty="0"/>
              <a:t>, </a:t>
            </a:r>
            <a:r>
              <a:rPr lang="de-DE" sz="1633" dirty="0" err="1"/>
              <a:t>again</a:t>
            </a:r>
            <a:r>
              <a:rPr lang="de-DE" sz="1633" dirty="0"/>
              <a:t> </a:t>
            </a:r>
            <a:r>
              <a:rPr lang="de-DE" sz="1633" dirty="0" err="1"/>
              <a:t>there</a:t>
            </a:r>
            <a:r>
              <a:rPr lang="de-DE" sz="1633" dirty="0"/>
              <a:t> </a:t>
            </a:r>
            <a:r>
              <a:rPr lang="de-DE" sz="1633" dirty="0" err="1"/>
              <a:t>is</a:t>
            </a:r>
            <a:r>
              <a:rPr lang="de-DE" sz="1633" dirty="0"/>
              <a:t> a </a:t>
            </a:r>
            <a:r>
              <a:rPr lang="de-DE" sz="1633" dirty="0" err="1"/>
              <a:t>quite</a:t>
            </a:r>
            <a:r>
              <a:rPr lang="de-DE" sz="1633" dirty="0"/>
              <a:t> </a:t>
            </a:r>
            <a:r>
              <a:rPr lang="de-DE" sz="1633" dirty="0" err="1"/>
              <a:t>stable</a:t>
            </a:r>
            <a:r>
              <a:rPr lang="de-DE" sz="1633" dirty="0"/>
              <a:t> „</a:t>
            </a:r>
            <a:r>
              <a:rPr lang="de-DE" sz="1633" dirty="0" err="1"/>
              <a:t>classical</a:t>
            </a:r>
            <a:r>
              <a:rPr lang="de-DE" sz="1633" dirty="0"/>
              <a:t>“ </a:t>
            </a:r>
            <a:r>
              <a:rPr lang="de-DE" sz="1633" dirty="0" err="1"/>
              <a:t>philipps-curve</a:t>
            </a:r>
            <a:r>
              <a:rPr lang="de-DE" sz="1633" dirty="0"/>
              <a:t> like </a:t>
            </a:r>
            <a:r>
              <a:rPr lang="de-DE" sz="1633" dirty="0" err="1"/>
              <a:t>dependence</a:t>
            </a:r>
            <a:r>
              <a:rPr lang="de-DE" sz="1633" dirty="0"/>
              <a:t>. </a:t>
            </a:r>
          </a:p>
          <a:p>
            <a:endParaRPr lang="de-DE" sz="1633" dirty="0"/>
          </a:p>
          <a:p>
            <a:r>
              <a:rPr lang="de-DE" sz="1633" dirty="0"/>
              <a:t>But </a:t>
            </a:r>
            <a:r>
              <a:rPr lang="de-DE" sz="1633" dirty="0" err="1"/>
              <a:t>within</a:t>
            </a:r>
            <a:r>
              <a:rPr lang="de-DE" sz="1633" dirty="0"/>
              <a:t> in </a:t>
            </a:r>
            <a:r>
              <a:rPr lang="de-DE" sz="1633" dirty="0" err="1"/>
              <a:t>following</a:t>
            </a:r>
            <a:r>
              <a:rPr lang="de-DE" sz="1633" dirty="0"/>
              <a:t> </a:t>
            </a:r>
            <a:r>
              <a:rPr lang="de-DE" sz="1633" dirty="0" err="1"/>
              <a:t>turmoil</a:t>
            </a:r>
            <a:r>
              <a:rPr lang="de-DE" sz="1633" dirty="0"/>
              <a:t> in </a:t>
            </a:r>
            <a:r>
              <a:rPr lang="de-DE" sz="1633" dirty="0" err="1"/>
              <a:t>the</a:t>
            </a:r>
            <a:r>
              <a:rPr lang="de-DE" sz="1633" dirty="0"/>
              <a:t> </a:t>
            </a:r>
            <a:r>
              <a:rPr lang="de-DE" sz="1633" dirty="0" err="1"/>
              <a:t>aftermath</a:t>
            </a:r>
            <a:r>
              <a:rPr lang="de-DE" sz="1633" dirty="0"/>
              <a:t> </a:t>
            </a:r>
            <a:r>
              <a:rPr lang="de-DE" sz="1633" dirty="0" err="1"/>
              <a:t>of</a:t>
            </a:r>
            <a:r>
              <a:rPr lang="de-DE" sz="1633" dirty="0"/>
              <a:t> </a:t>
            </a:r>
            <a:r>
              <a:rPr lang="de-DE" sz="1633" dirty="0" err="1"/>
              <a:t>the</a:t>
            </a:r>
            <a:r>
              <a:rPr lang="de-DE" sz="1633" dirty="0"/>
              <a:t> </a:t>
            </a:r>
            <a:r>
              <a:rPr lang="de-DE" sz="1633" dirty="0" err="1"/>
              <a:t>financial</a:t>
            </a:r>
            <a:r>
              <a:rPr lang="de-DE" sz="1633" dirty="0"/>
              <a:t> </a:t>
            </a:r>
            <a:r>
              <a:rPr lang="de-DE" sz="1633" dirty="0" err="1"/>
              <a:t>crisis</a:t>
            </a:r>
            <a:r>
              <a:rPr lang="de-DE" sz="1633" dirty="0"/>
              <a:t>, </a:t>
            </a:r>
            <a:r>
              <a:rPr lang="de-DE" sz="1633" dirty="0" err="1"/>
              <a:t>we</a:t>
            </a:r>
            <a:r>
              <a:rPr lang="de-DE" sz="1633" dirty="0"/>
              <a:t> </a:t>
            </a:r>
            <a:r>
              <a:rPr lang="de-DE" sz="1633" dirty="0" err="1"/>
              <a:t>had</a:t>
            </a:r>
            <a:r>
              <a:rPr lang="de-DE" sz="1633" dirty="0"/>
              <a:t> </a:t>
            </a:r>
            <a:r>
              <a:rPr lang="de-DE" sz="1633" dirty="0" err="1"/>
              <a:t>again</a:t>
            </a:r>
            <a:r>
              <a:rPr lang="de-DE" sz="1633" dirty="0"/>
              <a:t> </a:t>
            </a:r>
            <a:r>
              <a:rPr lang="de-DE" sz="1633" dirty="0" err="1"/>
              <a:t>no</a:t>
            </a:r>
            <a:r>
              <a:rPr lang="de-DE" sz="1633" dirty="0"/>
              <a:t> </a:t>
            </a:r>
            <a:r>
              <a:rPr lang="de-DE" sz="1633" dirty="0" err="1"/>
              <a:t>stable</a:t>
            </a:r>
            <a:r>
              <a:rPr lang="de-DE" sz="1633" dirty="0"/>
              <a:t> </a:t>
            </a:r>
            <a:r>
              <a:rPr lang="de-DE" sz="1633" dirty="0" err="1"/>
              <a:t>dependence</a:t>
            </a:r>
            <a:r>
              <a:rPr lang="de-DE" sz="1633" dirty="0"/>
              <a:t> </a:t>
            </a:r>
            <a:r>
              <a:rPr lang="de-DE" sz="1633" dirty="0" err="1"/>
              <a:t>again</a:t>
            </a:r>
            <a:r>
              <a:rPr lang="de-DE" sz="1633" dirty="0"/>
              <a:t>!</a:t>
            </a:r>
          </a:p>
          <a:p>
            <a:endParaRPr lang="de-DE" sz="1633" dirty="0"/>
          </a:p>
          <a:p>
            <a:r>
              <a:rPr lang="de-DE" sz="1633" dirty="0" err="1"/>
              <a:t>Using</a:t>
            </a:r>
            <a:r>
              <a:rPr lang="de-DE" sz="1633" dirty="0"/>
              <a:t> </a:t>
            </a:r>
            <a:r>
              <a:rPr lang="de-DE" sz="1633" dirty="0" err="1"/>
              <a:t>the</a:t>
            </a:r>
            <a:r>
              <a:rPr lang="de-DE" sz="1633" dirty="0"/>
              <a:t> </a:t>
            </a:r>
            <a:r>
              <a:rPr lang="de-DE" sz="1633" dirty="0" err="1"/>
              <a:t>data</a:t>
            </a:r>
            <a:r>
              <a:rPr lang="de-DE" sz="1633" dirty="0"/>
              <a:t> </a:t>
            </a:r>
            <a:r>
              <a:rPr lang="de-DE" sz="1633" dirty="0" err="1"/>
              <a:t>from</a:t>
            </a:r>
            <a:r>
              <a:rPr lang="de-DE" sz="1633" dirty="0"/>
              <a:t> 2020 </a:t>
            </a:r>
            <a:r>
              <a:rPr lang="de-DE" sz="1633" dirty="0" err="1"/>
              <a:t>to</a:t>
            </a:r>
            <a:r>
              <a:rPr lang="de-DE" sz="1633" dirty="0"/>
              <a:t> 2023 </a:t>
            </a:r>
            <a:r>
              <a:rPr lang="de-DE" sz="1633" dirty="0" err="1"/>
              <a:t>for</a:t>
            </a:r>
            <a:r>
              <a:rPr lang="de-DE" sz="1633" dirty="0"/>
              <a:t> a </a:t>
            </a:r>
            <a:r>
              <a:rPr lang="de-DE" sz="1633" dirty="0" err="1"/>
              <a:t>regression</a:t>
            </a:r>
            <a:r>
              <a:rPr lang="de-DE" sz="1633" dirty="0"/>
              <a:t>, </a:t>
            </a:r>
            <a:r>
              <a:rPr lang="de-DE" sz="1633" dirty="0" err="1"/>
              <a:t>we</a:t>
            </a:r>
            <a:r>
              <a:rPr lang="de-DE" sz="1633" dirty="0"/>
              <a:t> </a:t>
            </a:r>
            <a:r>
              <a:rPr lang="de-DE" sz="1633" dirty="0" err="1"/>
              <a:t>obtain</a:t>
            </a:r>
            <a:r>
              <a:rPr lang="de-DE" sz="1633" dirty="0"/>
              <a:t> a R^2=0,82. Are </a:t>
            </a:r>
            <a:r>
              <a:rPr lang="de-DE" sz="1633" dirty="0" err="1"/>
              <a:t>we</a:t>
            </a:r>
            <a:r>
              <a:rPr lang="de-DE" sz="1633" dirty="0"/>
              <a:t> </a:t>
            </a:r>
            <a:r>
              <a:rPr lang="de-DE" sz="1633" dirty="0" err="1"/>
              <a:t>therefore</a:t>
            </a:r>
            <a:r>
              <a:rPr lang="de-DE" sz="1633" dirty="0"/>
              <a:t> back </a:t>
            </a:r>
            <a:r>
              <a:rPr lang="de-DE" sz="1633" dirty="0" err="1"/>
              <a:t>to</a:t>
            </a:r>
            <a:r>
              <a:rPr lang="de-DE" sz="1633" dirty="0"/>
              <a:t> a </a:t>
            </a:r>
            <a:r>
              <a:rPr lang="de-DE" sz="1633" dirty="0" err="1"/>
              <a:t>stable</a:t>
            </a:r>
            <a:r>
              <a:rPr lang="de-DE" sz="1633" dirty="0"/>
              <a:t> </a:t>
            </a:r>
            <a:r>
              <a:rPr lang="de-DE" sz="1633" dirty="0" err="1"/>
              <a:t>dependence</a:t>
            </a:r>
            <a:r>
              <a:rPr lang="de-DE" sz="1633" dirty="0"/>
              <a:t> </a:t>
            </a:r>
            <a:r>
              <a:rPr lang="de-DE" sz="1633" dirty="0" err="1"/>
              <a:t>between</a:t>
            </a:r>
            <a:r>
              <a:rPr lang="de-DE" sz="1633" dirty="0"/>
              <a:t> </a:t>
            </a:r>
            <a:r>
              <a:rPr lang="de-DE" sz="1633" dirty="0" err="1"/>
              <a:t>inflation</a:t>
            </a:r>
            <a:r>
              <a:rPr lang="de-DE" sz="1633" dirty="0"/>
              <a:t> and </a:t>
            </a:r>
            <a:r>
              <a:rPr lang="de-DE" sz="1633" dirty="0" err="1"/>
              <a:t>unemployment</a:t>
            </a:r>
            <a:r>
              <a:rPr lang="de-DE" sz="1633" dirty="0"/>
              <a:t>?</a:t>
            </a:r>
          </a:p>
        </p:txBody>
      </p:sp>
      <p:pic>
        <p:nvPicPr>
          <p:cNvPr id="4" name="Grafik 3">
            <a:extLst>
              <a:ext uri="{FF2B5EF4-FFF2-40B4-BE49-F238E27FC236}">
                <a16:creationId xmlns:a16="http://schemas.microsoft.com/office/drawing/2014/main" id="{9772F374-8C11-411B-9897-CB65DAFBEDFF}"/>
              </a:ext>
            </a:extLst>
          </p:cNvPr>
          <p:cNvPicPr>
            <a:picLocks noChangeAspect="1"/>
          </p:cNvPicPr>
          <p:nvPr/>
        </p:nvPicPr>
        <p:blipFill>
          <a:blip r:embed="rId3"/>
          <a:stretch>
            <a:fillRect/>
          </a:stretch>
        </p:blipFill>
        <p:spPr>
          <a:xfrm>
            <a:off x="110329" y="668012"/>
            <a:ext cx="7614564" cy="3981033"/>
          </a:xfrm>
          <a:prstGeom prst="rect">
            <a:avLst/>
          </a:prstGeom>
        </p:spPr>
      </p:pic>
    </p:spTree>
    <p:extLst>
      <p:ext uri="{BB962C8B-B14F-4D97-AF65-F5344CB8AC3E}">
        <p14:creationId xmlns:p14="http://schemas.microsoft.com/office/powerpoint/2010/main" val="2310096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1108191" y="0"/>
            <a:ext cx="7464960" cy="44799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400" dirty="0">
                <a:solidFill>
                  <a:sysClr val="windowText" lastClr="000000"/>
                </a:solidFill>
              </a:rPr>
              <a:t>Inflation </a:t>
            </a:r>
            <a:r>
              <a:rPr lang="en-US" sz="2400">
                <a:solidFill>
                  <a:sysClr val="windowText" lastClr="000000"/>
                </a:solidFill>
              </a:rPr>
              <a:t>– Economic Policy – Philipps curve</a:t>
            </a:r>
            <a:endParaRPr lang="en-US" sz="2400" dirty="0">
              <a:solidFill>
                <a:sysClr val="windowText" lastClr="000000"/>
              </a:solidFill>
            </a:endParaRPr>
          </a:p>
          <a:p>
            <a:endParaRPr lang="en-US" sz="3266" dirty="0">
              <a:solidFill>
                <a:sysClr val="windowText" lastClr="000000"/>
              </a:solidFill>
            </a:endParaRPr>
          </a:p>
        </p:txBody>
      </p:sp>
      <p:cxnSp>
        <p:nvCxnSpPr>
          <p:cNvPr id="5" name="Gerade Verbindung mit Pfeil 4"/>
          <p:cNvCxnSpPr/>
          <p:nvPr/>
        </p:nvCxnSpPr>
        <p:spPr>
          <a:xfrm flipV="1">
            <a:off x="944936" y="860347"/>
            <a:ext cx="1" cy="4180757"/>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Gerade Verbindung mit Pfeil 5"/>
          <p:cNvCxnSpPr/>
          <p:nvPr/>
        </p:nvCxnSpPr>
        <p:spPr>
          <a:xfrm>
            <a:off x="919253" y="5041104"/>
            <a:ext cx="6002234"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 name="Rechteck 6"/>
          <p:cNvSpPr/>
          <p:nvPr/>
        </p:nvSpPr>
        <p:spPr>
          <a:xfrm>
            <a:off x="573583" y="952447"/>
            <a:ext cx="300082" cy="343620"/>
          </a:xfrm>
          <a:prstGeom prst="rect">
            <a:avLst/>
          </a:prstGeom>
        </p:spPr>
        <p:txBody>
          <a:bodyPr wrap="none">
            <a:spAutoFit/>
          </a:bodyPr>
          <a:lstStyle/>
          <a:p>
            <a:r>
              <a:rPr lang="el-GR" sz="1633" dirty="0"/>
              <a:t>π</a:t>
            </a:r>
            <a:endParaRPr lang="de-DE" sz="1633" dirty="0"/>
          </a:p>
        </p:txBody>
      </p:sp>
      <p:sp>
        <p:nvSpPr>
          <p:cNvPr id="8" name="Rechteck 7"/>
          <p:cNvSpPr/>
          <p:nvPr/>
        </p:nvSpPr>
        <p:spPr>
          <a:xfrm>
            <a:off x="6463683" y="5041104"/>
            <a:ext cx="295274" cy="343620"/>
          </a:xfrm>
          <a:prstGeom prst="rect">
            <a:avLst/>
          </a:prstGeom>
        </p:spPr>
        <p:txBody>
          <a:bodyPr wrap="none">
            <a:spAutoFit/>
          </a:bodyPr>
          <a:lstStyle/>
          <a:p>
            <a:r>
              <a:rPr lang="en-US" sz="1633" dirty="0"/>
              <a:t>u</a:t>
            </a:r>
            <a:endParaRPr lang="de-DE" sz="1633" dirty="0"/>
          </a:p>
        </p:txBody>
      </p:sp>
      <p:sp>
        <p:nvSpPr>
          <p:cNvPr id="11" name="Rechteck 10"/>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3" name="Freihandform 2"/>
          <p:cNvSpPr/>
          <p:nvPr/>
        </p:nvSpPr>
        <p:spPr>
          <a:xfrm>
            <a:off x="1331710" y="1221944"/>
            <a:ext cx="4179238" cy="3504178"/>
          </a:xfrm>
          <a:custGeom>
            <a:avLst/>
            <a:gdLst>
              <a:gd name="connsiteX0" fmla="*/ 0 w 4179238"/>
              <a:gd name="connsiteY0" fmla="*/ 0 h 3504178"/>
              <a:gd name="connsiteX1" fmla="*/ 1319436 w 4179238"/>
              <a:gd name="connsiteY1" fmla="*/ 2368849 h 3504178"/>
              <a:gd name="connsiteX2" fmla="*/ 4179238 w 4179238"/>
              <a:gd name="connsiteY2" fmla="*/ 3504178 h 3504178"/>
              <a:gd name="connsiteX3" fmla="*/ 4179238 w 4179238"/>
              <a:gd name="connsiteY3" fmla="*/ 3504178 h 3504178"/>
            </a:gdLst>
            <a:ahLst/>
            <a:cxnLst>
              <a:cxn ang="0">
                <a:pos x="connsiteX0" y="connsiteY0"/>
              </a:cxn>
              <a:cxn ang="0">
                <a:pos x="connsiteX1" y="connsiteY1"/>
              </a:cxn>
              <a:cxn ang="0">
                <a:pos x="connsiteX2" y="connsiteY2"/>
              </a:cxn>
              <a:cxn ang="0">
                <a:pos x="connsiteX3" y="connsiteY3"/>
              </a:cxn>
            </a:cxnLst>
            <a:rect l="l" t="t" r="r" b="b"/>
            <a:pathLst>
              <a:path w="4179238" h="3504178">
                <a:moveTo>
                  <a:pt x="0" y="0"/>
                </a:moveTo>
                <a:cubicBezTo>
                  <a:pt x="311448" y="892409"/>
                  <a:pt x="622896" y="1784819"/>
                  <a:pt x="1319436" y="2368849"/>
                </a:cubicBezTo>
                <a:cubicBezTo>
                  <a:pt x="2015976" y="2952879"/>
                  <a:pt x="4179238" y="3504178"/>
                  <a:pt x="4179238" y="3504178"/>
                </a:cubicBezTo>
                <a:lnTo>
                  <a:pt x="4179238" y="3504178"/>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Pfeil nach unten 11"/>
          <p:cNvSpPr/>
          <p:nvPr/>
        </p:nvSpPr>
        <p:spPr>
          <a:xfrm rot="19916335" flipH="1">
            <a:off x="1842051" y="2529805"/>
            <a:ext cx="136877" cy="30599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Pfeil nach unten 12"/>
          <p:cNvSpPr/>
          <p:nvPr/>
        </p:nvSpPr>
        <p:spPr>
          <a:xfrm rot="19004465" flipH="1">
            <a:off x="2148899" y="2958155"/>
            <a:ext cx="143022" cy="30599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c</a:t>
            </a:r>
          </a:p>
        </p:txBody>
      </p:sp>
      <p:sp>
        <p:nvSpPr>
          <p:cNvPr id="14" name="Pfeil nach unten 13"/>
          <p:cNvSpPr/>
          <p:nvPr/>
        </p:nvSpPr>
        <p:spPr>
          <a:xfrm rot="18516216" flipH="1">
            <a:off x="2535682" y="3348981"/>
            <a:ext cx="110228" cy="30599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c</a:t>
            </a:r>
          </a:p>
        </p:txBody>
      </p:sp>
      <p:sp>
        <p:nvSpPr>
          <p:cNvPr id="15" name="Pfeil nach unten 14"/>
          <p:cNvSpPr/>
          <p:nvPr/>
        </p:nvSpPr>
        <p:spPr>
          <a:xfrm rot="17762105" flipH="1">
            <a:off x="2895357" y="3606378"/>
            <a:ext cx="86194" cy="30599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Textfeld 15"/>
          <p:cNvSpPr txBox="1"/>
          <p:nvPr/>
        </p:nvSpPr>
        <p:spPr>
          <a:xfrm>
            <a:off x="1619266" y="2190551"/>
            <a:ext cx="354584" cy="461665"/>
          </a:xfrm>
          <a:prstGeom prst="rect">
            <a:avLst/>
          </a:prstGeom>
          <a:noFill/>
        </p:spPr>
        <p:txBody>
          <a:bodyPr wrap="none" rtlCol="0">
            <a:spAutoFit/>
          </a:bodyPr>
          <a:lstStyle/>
          <a:p>
            <a:r>
              <a:rPr lang="de-DE" sz="2400" b="1" dirty="0"/>
              <a:t>X</a:t>
            </a:r>
          </a:p>
        </p:txBody>
      </p:sp>
      <p:sp>
        <p:nvSpPr>
          <p:cNvPr id="17" name="Textfeld 16"/>
          <p:cNvSpPr txBox="1"/>
          <p:nvPr/>
        </p:nvSpPr>
        <p:spPr>
          <a:xfrm>
            <a:off x="3094843" y="3733277"/>
            <a:ext cx="344966" cy="461665"/>
          </a:xfrm>
          <a:prstGeom prst="rect">
            <a:avLst/>
          </a:prstGeom>
          <a:noFill/>
        </p:spPr>
        <p:txBody>
          <a:bodyPr wrap="none" rtlCol="0">
            <a:spAutoFit/>
          </a:bodyPr>
          <a:lstStyle/>
          <a:p>
            <a:r>
              <a:rPr lang="de-DE" sz="2400" b="1" dirty="0"/>
              <a:t>Y</a:t>
            </a:r>
          </a:p>
        </p:txBody>
      </p:sp>
      <p:cxnSp>
        <p:nvCxnSpPr>
          <p:cNvPr id="18" name="Gerade Verbindung 32"/>
          <p:cNvCxnSpPr/>
          <p:nvPr/>
        </p:nvCxnSpPr>
        <p:spPr>
          <a:xfrm flipH="1" flipV="1">
            <a:off x="3264838" y="3964821"/>
            <a:ext cx="18802" cy="1079385"/>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sp>
        <p:nvSpPr>
          <p:cNvPr id="19" name="Rechteck 18"/>
          <p:cNvSpPr/>
          <p:nvPr/>
        </p:nvSpPr>
        <p:spPr>
          <a:xfrm>
            <a:off x="3092266" y="5072914"/>
            <a:ext cx="399468" cy="343620"/>
          </a:xfrm>
          <a:prstGeom prst="rect">
            <a:avLst/>
          </a:prstGeom>
        </p:spPr>
        <p:txBody>
          <a:bodyPr wrap="square">
            <a:spAutoFit/>
          </a:bodyPr>
          <a:lstStyle/>
          <a:p>
            <a:r>
              <a:rPr lang="en-US" sz="1633" dirty="0"/>
              <a:t>u*</a:t>
            </a:r>
            <a:endParaRPr lang="de-DE" sz="1633" dirty="0"/>
          </a:p>
        </p:txBody>
      </p:sp>
      <p:sp>
        <p:nvSpPr>
          <p:cNvPr id="21" name="Title 1"/>
          <p:cNvSpPr txBox="1">
            <a:spLocks/>
          </p:cNvSpPr>
          <p:nvPr/>
        </p:nvSpPr>
        <p:spPr>
          <a:xfrm>
            <a:off x="5946870" y="883546"/>
            <a:ext cx="6245130" cy="1046828"/>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pPr algn="l"/>
            <a:r>
              <a:rPr lang="en-US" sz="2000">
                <a:solidFill>
                  <a:sysClr val="windowText" lastClr="000000"/>
                </a:solidFill>
              </a:rPr>
              <a:t>Until the 1980, people were of the opinion thatone could freely choose the point on the Phillips curve via monetary or fiscal policy (cf. data before) and therefore could lower unemployment by allowing higher inflation rates</a:t>
            </a:r>
            <a:endParaRPr lang="en-US" sz="3266" dirty="0">
              <a:solidFill>
                <a:sysClr val="windowText" lastClr="000000"/>
              </a:solidFill>
            </a:endParaRPr>
          </a:p>
        </p:txBody>
      </p:sp>
      <p:sp>
        <p:nvSpPr>
          <p:cNvPr id="22" name="Title 1"/>
          <p:cNvSpPr txBox="1">
            <a:spLocks/>
          </p:cNvSpPr>
          <p:nvPr/>
        </p:nvSpPr>
        <p:spPr>
          <a:xfrm>
            <a:off x="5946870" y="2553264"/>
            <a:ext cx="6245130" cy="1115911"/>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pPr algn="l"/>
            <a:r>
              <a:rPr lang="en-US" sz="2000">
                <a:solidFill>
                  <a:sysClr val="windowText" lastClr="000000"/>
                </a:solidFill>
              </a:rPr>
              <a:t>Then it was realized that expectations adjust and there is a rightward shift/rotation into the vertical of the Phillips curve!</a:t>
            </a:r>
            <a:endParaRPr lang="en-US" sz="3266" dirty="0">
              <a:solidFill>
                <a:sysClr val="windowText" lastClr="000000"/>
              </a:solidFill>
            </a:endParaRPr>
          </a:p>
        </p:txBody>
      </p:sp>
      <p:cxnSp>
        <p:nvCxnSpPr>
          <p:cNvPr id="23" name="Gerade Verbindung 31"/>
          <p:cNvCxnSpPr/>
          <p:nvPr/>
        </p:nvCxnSpPr>
        <p:spPr>
          <a:xfrm>
            <a:off x="1012024" y="3946232"/>
            <a:ext cx="2252814" cy="18589"/>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24" name="Rechteck 23"/>
          <p:cNvSpPr/>
          <p:nvPr/>
        </p:nvSpPr>
        <p:spPr>
          <a:xfrm>
            <a:off x="441212" y="3793011"/>
            <a:ext cx="417102" cy="343620"/>
          </a:xfrm>
          <a:prstGeom prst="rect">
            <a:avLst/>
          </a:prstGeom>
        </p:spPr>
        <p:txBody>
          <a:bodyPr wrap="none">
            <a:spAutoFit/>
          </a:bodyPr>
          <a:lstStyle/>
          <a:p>
            <a:r>
              <a:rPr lang="el-GR" sz="1633" dirty="0"/>
              <a:t>π</a:t>
            </a:r>
            <a:r>
              <a:rPr lang="en-US" sz="1633" baseline="30000" dirty="0"/>
              <a:t>e</a:t>
            </a:r>
            <a:r>
              <a:rPr lang="en-US" sz="1633" dirty="0"/>
              <a:t> </a:t>
            </a:r>
            <a:endParaRPr lang="de-DE" sz="1633" dirty="0"/>
          </a:p>
        </p:txBody>
      </p:sp>
      <p:sp>
        <p:nvSpPr>
          <p:cNvPr id="2" name="Freihandform 2">
            <a:extLst>
              <a:ext uri="{FF2B5EF4-FFF2-40B4-BE49-F238E27FC236}">
                <a16:creationId xmlns:a16="http://schemas.microsoft.com/office/drawing/2014/main" id="{72B91FC3-85DD-9C34-E75A-1D672D4462FB}"/>
              </a:ext>
            </a:extLst>
          </p:cNvPr>
          <p:cNvSpPr/>
          <p:nvPr/>
        </p:nvSpPr>
        <p:spPr>
          <a:xfrm>
            <a:off x="1484110" y="633565"/>
            <a:ext cx="4179238" cy="3504178"/>
          </a:xfrm>
          <a:custGeom>
            <a:avLst/>
            <a:gdLst>
              <a:gd name="connsiteX0" fmla="*/ 0 w 4179238"/>
              <a:gd name="connsiteY0" fmla="*/ 0 h 3504178"/>
              <a:gd name="connsiteX1" fmla="*/ 1319436 w 4179238"/>
              <a:gd name="connsiteY1" fmla="*/ 2368849 h 3504178"/>
              <a:gd name="connsiteX2" fmla="*/ 4179238 w 4179238"/>
              <a:gd name="connsiteY2" fmla="*/ 3504178 h 3504178"/>
              <a:gd name="connsiteX3" fmla="*/ 4179238 w 4179238"/>
              <a:gd name="connsiteY3" fmla="*/ 3504178 h 3504178"/>
            </a:gdLst>
            <a:ahLst/>
            <a:cxnLst>
              <a:cxn ang="0">
                <a:pos x="connsiteX0" y="connsiteY0"/>
              </a:cxn>
              <a:cxn ang="0">
                <a:pos x="connsiteX1" y="connsiteY1"/>
              </a:cxn>
              <a:cxn ang="0">
                <a:pos x="connsiteX2" y="connsiteY2"/>
              </a:cxn>
              <a:cxn ang="0">
                <a:pos x="connsiteX3" y="connsiteY3"/>
              </a:cxn>
            </a:cxnLst>
            <a:rect l="l" t="t" r="r" b="b"/>
            <a:pathLst>
              <a:path w="4179238" h="3504178">
                <a:moveTo>
                  <a:pt x="0" y="0"/>
                </a:moveTo>
                <a:cubicBezTo>
                  <a:pt x="311448" y="892409"/>
                  <a:pt x="622896" y="1784819"/>
                  <a:pt x="1319436" y="2368849"/>
                </a:cubicBezTo>
                <a:cubicBezTo>
                  <a:pt x="2015976" y="2952879"/>
                  <a:pt x="4179238" y="3504178"/>
                  <a:pt x="4179238" y="3504178"/>
                </a:cubicBezTo>
                <a:lnTo>
                  <a:pt x="4179238" y="3504178"/>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Freihandform 2">
            <a:extLst>
              <a:ext uri="{FF2B5EF4-FFF2-40B4-BE49-F238E27FC236}">
                <a16:creationId xmlns:a16="http://schemas.microsoft.com/office/drawing/2014/main" id="{ABD3606A-FE09-1B71-BF6D-9C73EA4FEDD6}"/>
              </a:ext>
            </a:extLst>
          </p:cNvPr>
          <p:cNvSpPr/>
          <p:nvPr/>
        </p:nvSpPr>
        <p:spPr>
          <a:xfrm>
            <a:off x="1717535" y="33613"/>
            <a:ext cx="4179238" cy="3504178"/>
          </a:xfrm>
          <a:custGeom>
            <a:avLst/>
            <a:gdLst>
              <a:gd name="connsiteX0" fmla="*/ 0 w 4179238"/>
              <a:gd name="connsiteY0" fmla="*/ 0 h 3504178"/>
              <a:gd name="connsiteX1" fmla="*/ 1319436 w 4179238"/>
              <a:gd name="connsiteY1" fmla="*/ 2368849 h 3504178"/>
              <a:gd name="connsiteX2" fmla="*/ 4179238 w 4179238"/>
              <a:gd name="connsiteY2" fmla="*/ 3504178 h 3504178"/>
              <a:gd name="connsiteX3" fmla="*/ 4179238 w 4179238"/>
              <a:gd name="connsiteY3" fmla="*/ 3504178 h 3504178"/>
            </a:gdLst>
            <a:ahLst/>
            <a:cxnLst>
              <a:cxn ang="0">
                <a:pos x="connsiteX0" y="connsiteY0"/>
              </a:cxn>
              <a:cxn ang="0">
                <a:pos x="connsiteX1" y="connsiteY1"/>
              </a:cxn>
              <a:cxn ang="0">
                <a:pos x="connsiteX2" y="connsiteY2"/>
              </a:cxn>
              <a:cxn ang="0">
                <a:pos x="connsiteX3" y="connsiteY3"/>
              </a:cxn>
            </a:cxnLst>
            <a:rect l="l" t="t" r="r" b="b"/>
            <a:pathLst>
              <a:path w="4179238" h="3504178">
                <a:moveTo>
                  <a:pt x="0" y="0"/>
                </a:moveTo>
                <a:cubicBezTo>
                  <a:pt x="311448" y="892409"/>
                  <a:pt x="622896" y="1784819"/>
                  <a:pt x="1319436" y="2368849"/>
                </a:cubicBezTo>
                <a:cubicBezTo>
                  <a:pt x="2015976" y="2952879"/>
                  <a:pt x="4179238" y="3504178"/>
                  <a:pt x="4179238" y="3504178"/>
                </a:cubicBezTo>
                <a:lnTo>
                  <a:pt x="4179238" y="3504178"/>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Pfeil nach unten 14">
            <a:extLst>
              <a:ext uri="{FF2B5EF4-FFF2-40B4-BE49-F238E27FC236}">
                <a16:creationId xmlns:a16="http://schemas.microsoft.com/office/drawing/2014/main" id="{AF9A4807-4F78-69F1-A6F9-7BD1D459B87D}"/>
              </a:ext>
            </a:extLst>
          </p:cNvPr>
          <p:cNvSpPr/>
          <p:nvPr/>
        </p:nvSpPr>
        <p:spPr>
          <a:xfrm rot="12490450" flipH="1">
            <a:off x="2866961" y="3242414"/>
            <a:ext cx="45719" cy="29761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Pfeil nach unten 14">
            <a:extLst>
              <a:ext uri="{FF2B5EF4-FFF2-40B4-BE49-F238E27FC236}">
                <a16:creationId xmlns:a16="http://schemas.microsoft.com/office/drawing/2014/main" id="{76ED65A8-5E53-2BF6-D19A-4B520CB605FB}"/>
              </a:ext>
            </a:extLst>
          </p:cNvPr>
          <p:cNvSpPr/>
          <p:nvPr/>
        </p:nvSpPr>
        <p:spPr>
          <a:xfrm rot="12490450" flipH="1">
            <a:off x="3019361" y="2654038"/>
            <a:ext cx="45719" cy="29761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5" name="Gerade Verbindung 32">
            <a:extLst>
              <a:ext uri="{FF2B5EF4-FFF2-40B4-BE49-F238E27FC236}">
                <a16:creationId xmlns:a16="http://schemas.microsoft.com/office/drawing/2014/main" id="{45BDDF63-298B-F1DF-3B84-B451DD1A689F}"/>
              </a:ext>
            </a:extLst>
          </p:cNvPr>
          <p:cNvCxnSpPr>
            <a:cxnSpLocks/>
            <a:stCxn id="17" idx="0"/>
          </p:cNvCxnSpPr>
          <p:nvPr/>
        </p:nvCxnSpPr>
        <p:spPr>
          <a:xfrm flipV="1">
            <a:off x="3267326" y="821803"/>
            <a:ext cx="18243" cy="2911474"/>
          </a:xfrm>
          <a:prstGeom prst="line">
            <a:avLst/>
          </a:prstGeom>
          <a:ln w="25400">
            <a:prstDash val="solid"/>
          </a:ln>
        </p:spPr>
        <p:style>
          <a:lnRef idx="1">
            <a:schemeClr val="accent1"/>
          </a:lnRef>
          <a:fillRef idx="0">
            <a:schemeClr val="accent1"/>
          </a:fillRef>
          <a:effectRef idx="0">
            <a:schemeClr val="accent1"/>
          </a:effectRef>
          <a:fontRef idx="minor">
            <a:schemeClr val="tx1"/>
          </a:fontRef>
        </p:style>
      </p:cxnSp>
      <p:sp>
        <p:nvSpPr>
          <p:cNvPr id="28" name="Title 1">
            <a:extLst>
              <a:ext uri="{FF2B5EF4-FFF2-40B4-BE49-F238E27FC236}">
                <a16:creationId xmlns:a16="http://schemas.microsoft.com/office/drawing/2014/main" id="{7DBB347F-D182-A355-6D7E-D210A1E08D32}"/>
              </a:ext>
            </a:extLst>
          </p:cNvPr>
          <p:cNvSpPr txBox="1">
            <a:spLocks/>
          </p:cNvSpPr>
          <p:nvPr/>
        </p:nvSpPr>
        <p:spPr>
          <a:xfrm>
            <a:off x="3305959" y="938464"/>
            <a:ext cx="2036062" cy="516174"/>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400">
                <a:solidFill>
                  <a:sysClr val="windowText" lastClr="000000"/>
                </a:solidFill>
              </a:rPr>
              <a:t>Longrun PC</a:t>
            </a:r>
            <a:endParaRPr lang="en-US" sz="2400" dirty="0">
              <a:solidFill>
                <a:sysClr val="windowText" lastClr="000000"/>
              </a:solidFill>
            </a:endParaRPr>
          </a:p>
          <a:p>
            <a:endParaRPr lang="en-US" sz="3266" dirty="0">
              <a:solidFill>
                <a:sysClr val="windowText" lastClr="000000"/>
              </a:solidFill>
            </a:endParaRPr>
          </a:p>
        </p:txBody>
      </p:sp>
      <p:sp>
        <p:nvSpPr>
          <p:cNvPr id="29" name="Title 1">
            <a:extLst>
              <a:ext uri="{FF2B5EF4-FFF2-40B4-BE49-F238E27FC236}">
                <a16:creationId xmlns:a16="http://schemas.microsoft.com/office/drawing/2014/main" id="{A388ABA9-BD88-8341-7421-C40FAB71C16D}"/>
              </a:ext>
            </a:extLst>
          </p:cNvPr>
          <p:cNvSpPr txBox="1">
            <a:spLocks/>
          </p:cNvSpPr>
          <p:nvPr/>
        </p:nvSpPr>
        <p:spPr>
          <a:xfrm>
            <a:off x="5383411" y="4243138"/>
            <a:ext cx="2036062" cy="516174"/>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400">
                <a:solidFill>
                  <a:sysClr val="windowText" lastClr="000000"/>
                </a:solidFill>
              </a:rPr>
              <a:t>Shortrun PC</a:t>
            </a:r>
            <a:endParaRPr lang="en-US" sz="2400" dirty="0">
              <a:solidFill>
                <a:sysClr val="windowText" lastClr="000000"/>
              </a:solidFill>
            </a:endParaRPr>
          </a:p>
          <a:p>
            <a:endParaRPr lang="en-US" sz="3266" dirty="0">
              <a:solidFill>
                <a:sysClr val="windowText" lastClr="000000"/>
              </a:solidFill>
            </a:endParaRPr>
          </a:p>
        </p:txBody>
      </p:sp>
    </p:spTree>
    <p:extLst>
      <p:ext uri="{BB962C8B-B14F-4D97-AF65-F5344CB8AC3E}">
        <p14:creationId xmlns:p14="http://schemas.microsoft.com/office/powerpoint/2010/main" val="25536755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p:cNvSpPr txBox="1">
            <a:spLocks/>
          </p:cNvSpPr>
          <p:nvPr/>
        </p:nvSpPr>
        <p:spPr>
          <a:xfrm>
            <a:off x="105433" y="559744"/>
            <a:ext cx="11733215" cy="6129814"/>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lnSpc>
                <a:spcPct val="110000"/>
              </a:lnSpc>
            </a:pPr>
            <a:r>
              <a:rPr lang="en-US" sz="2400">
                <a:latin typeface="Cambria Math" panose="02040503050406030204" pitchFamily="18" charset="0"/>
                <a:ea typeface="Cambria Math" panose="02040503050406030204" pitchFamily="18" charset="0"/>
              </a:rPr>
              <a:t>→ In order to be able to permanently reduce the unemployment rate </a:t>
            </a:r>
            <a:r>
              <a:rPr lang="el-GR" sz="2400"/>
              <a:t>π</a:t>
            </a:r>
            <a:r>
              <a:rPr lang="en-US" sz="2400">
                <a:latin typeface="Cambria Math" panose="02040503050406030204" pitchFamily="18" charset="0"/>
                <a:ea typeface="Cambria Math" panose="02040503050406030204" pitchFamily="18" charset="0"/>
              </a:rPr>
              <a:t> </a:t>
            </a:r>
            <a:r>
              <a:rPr lang="en-US" sz="2400" dirty="0">
                <a:latin typeface="Cambria Math" panose="02040503050406030204" pitchFamily="18" charset="0"/>
                <a:ea typeface="Cambria Math" panose="02040503050406030204" pitchFamily="18" charset="0"/>
              </a:rPr>
              <a:t>&gt; </a:t>
            </a:r>
            <a:r>
              <a:rPr lang="el-GR" sz="2400" dirty="0"/>
              <a:t>π</a:t>
            </a:r>
            <a:r>
              <a:rPr lang="en-US" sz="2400" baseline="30000"/>
              <a:t>e</a:t>
            </a:r>
            <a:r>
              <a:rPr lang="en-US" sz="2400">
                <a:latin typeface="Cambria Math" panose="02040503050406030204" pitchFamily="18" charset="0"/>
                <a:ea typeface="Cambria Math" panose="02040503050406030204" pitchFamily="18" charset="0"/>
              </a:rPr>
              <a:t> would have 	to apply permanently.</a:t>
            </a:r>
            <a:endParaRPr lang="en-US" sz="2400" dirty="0">
              <a:latin typeface="Cambria Math" panose="02040503050406030204" pitchFamily="18" charset="0"/>
              <a:ea typeface="Cambria Math" panose="02040503050406030204" pitchFamily="18" charset="0"/>
            </a:endParaRPr>
          </a:p>
          <a:p>
            <a:pPr>
              <a:lnSpc>
                <a:spcPct val="110000"/>
              </a:lnSpc>
            </a:pPr>
            <a:r>
              <a:rPr lang="en-US" sz="2400" dirty="0">
                <a:latin typeface="Cambria Math" panose="02040503050406030204" pitchFamily="18" charset="0"/>
                <a:ea typeface="Cambria Math" panose="02040503050406030204" pitchFamily="18" charset="0"/>
              </a:rPr>
              <a:t>	</a:t>
            </a:r>
            <a:r>
              <a:rPr lang="en-US" sz="2400">
                <a:latin typeface="Cambria Math" panose="02040503050406030204" pitchFamily="18" charset="0"/>
                <a:ea typeface="Cambria Math" panose="02040503050406030204" pitchFamily="18" charset="0"/>
              </a:rPr>
              <a:t>→ in the long run this is unrealistic and stable condition results!</a:t>
            </a:r>
            <a:endParaRPr lang="en-US" sz="2400" dirty="0">
              <a:latin typeface="Cambria Math" panose="02040503050406030204" pitchFamily="18" charset="0"/>
              <a:ea typeface="Cambria Math" panose="02040503050406030204" pitchFamily="18" charset="0"/>
            </a:endParaRPr>
          </a:p>
          <a:p>
            <a:pPr>
              <a:lnSpc>
                <a:spcPct val="110000"/>
              </a:lnSpc>
            </a:pPr>
            <a:r>
              <a:rPr lang="en-US" sz="2400" dirty="0">
                <a:latin typeface="Cambria Math" panose="02040503050406030204" pitchFamily="18" charset="0"/>
                <a:ea typeface="Cambria Math" panose="02040503050406030204" pitchFamily="18" charset="0"/>
              </a:rPr>
              <a:t>		</a:t>
            </a:r>
            <a:r>
              <a:rPr lang="en-US" sz="2400">
                <a:latin typeface="Cambria Math" panose="02040503050406030204" pitchFamily="18" charset="0"/>
                <a:ea typeface="Cambria Math" panose="02040503050406030204" pitchFamily="18" charset="0"/>
              </a:rPr>
              <a:t>→ thus, in principle, under rational expectations </a:t>
            </a:r>
            <a:r>
              <a:rPr lang="el-GR" sz="2400"/>
              <a:t>π</a:t>
            </a:r>
            <a:r>
              <a:rPr lang="en-US" sz="2400">
                <a:latin typeface="Cambria Math" panose="02040503050406030204" pitchFamily="18" charset="0"/>
                <a:ea typeface="Cambria Math" panose="02040503050406030204" pitchFamily="18" charset="0"/>
              </a:rPr>
              <a:t>  </a:t>
            </a:r>
            <a:r>
              <a:rPr lang="en-US" sz="2400" dirty="0">
                <a:latin typeface="Cambria Math" panose="02040503050406030204" pitchFamily="18" charset="0"/>
                <a:ea typeface="Cambria Math" panose="02040503050406030204" pitchFamily="18" charset="0"/>
              </a:rPr>
              <a:t>= </a:t>
            </a:r>
            <a:r>
              <a:rPr lang="el-GR" sz="2400" dirty="0"/>
              <a:t>π</a:t>
            </a:r>
            <a:r>
              <a:rPr lang="en-US" sz="2400" baseline="30000"/>
              <a:t>e</a:t>
            </a:r>
            <a:r>
              <a:rPr lang="en-US" sz="2400">
                <a:latin typeface="Cambria Math" panose="02040503050406030204" pitchFamily="18" charset="0"/>
                <a:ea typeface="Cambria Math" panose="02040503050406030204" pitchFamily="18" charset="0"/>
              </a:rPr>
              <a:t>  will hold</a:t>
            </a:r>
            <a:endParaRPr lang="en-US" sz="2400" dirty="0">
              <a:latin typeface="Cambria Math" panose="02040503050406030204" pitchFamily="18" charset="0"/>
              <a:ea typeface="Cambria Math" panose="02040503050406030204" pitchFamily="18" charset="0"/>
            </a:endParaRPr>
          </a:p>
          <a:p>
            <a:pPr>
              <a:lnSpc>
                <a:spcPct val="110000"/>
              </a:lnSpc>
            </a:pPr>
            <a:r>
              <a:rPr lang="en-US" sz="2400" dirty="0">
                <a:latin typeface="Cambria Math" panose="02040503050406030204" pitchFamily="18" charset="0"/>
                <a:ea typeface="Cambria Math" panose="02040503050406030204" pitchFamily="18" charset="0"/>
              </a:rPr>
              <a:t>		</a:t>
            </a:r>
            <a:r>
              <a:rPr lang="en-US" sz="2400">
                <a:latin typeface="Cambria Math" panose="02040503050406030204" pitchFamily="18" charset="0"/>
                <a:ea typeface="Cambria Math" panose="02040503050406030204" pitchFamily="18" charset="0"/>
              </a:rPr>
              <a:t>	→ </a:t>
            </a:r>
            <a:r>
              <a:rPr lang="de-DE" sz="2400">
                <a:latin typeface="Cambria Math" panose="02040503050406030204" pitchFamily="18" charset="0"/>
                <a:ea typeface="Cambria Math" panose="02040503050406030204" pitchFamily="18" charset="0"/>
              </a:rPr>
              <a:t>thus u</a:t>
            </a:r>
            <a:r>
              <a:rPr lang="de-DE" sz="2400" dirty="0">
                <a:latin typeface="Cambria Math" panose="02040503050406030204" pitchFamily="18" charset="0"/>
                <a:ea typeface="Cambria Math" panose="02040503050406030204" pitchFamily="18" charset="0"/>
              </a:rPr>
              <a:t>=u*</a:t>
            </a:r>
            <a:r>
              <a:rPr lang="en-US" sz="2400" dirty="0">
                <a:latin typeface="Cambria Math" panose="02040503050406030204" pitchFamily="18" charset="0"/>
                <a:ea typeface="Cambria Math" panose="02040503050406030204" pitchFamily="18" charset="0"/>
              </a:rPr>
              <a:t>	</a:t>
            </a:r>
            <a:endParaRPr lang="en-US" sz="2000" dirty="0">
              <a:latin typeface="Cambria Math" panose="02040503050406030204" pitchFamily="18" charset="0"/>
              <a:ea typeface="Cambria Math" panose="02040503050406030204" pitchFamily="18" charset="0"/>
            </a:endParaRPr>
          </a:p>
          <a:p>
            <a:pPr>
              <a:lnSpc>
                <a:spcPct val="110000"/>
              </a:lnSpc>
            </a:pPr>
            <a:r>
              <a:rPr lang="en-US" sz="2000" dirty="0">
                <a:latin typeface="Cambria Math" panose="02040503050406030204" pitchFamily="18" charset="0"/>
                <a:ea typeface="Cambria Math" panose="02040503050406030204" pitchFamily="18" charset="0"/>
              </a:rPr>
              <a:t>				</a:t>
            </a:r>
            <a:r>
              <a:rPr lang="en-US" sz="2400" dirty="0">
                <a:latin typeface="Cambria Math" panose="02040503050406030204" pitchFamily="18" charset="0"/>
                <a:ea typeface="Cambria Math" panose="02040503050406030204" pitchFamily="18" charset="0"/>
              </a:rPr>
              <a:t> → </a:t>
            </a:r>
            <a:r>
              <a:rPr lang="en-US" sz="2400">
                <a:latin typeface="Cambria Math" panose="02040503050406030204" pitchFamily="18" charset="0"/>
                <a:ea typeface="Cambria Math" panose="02040503050406030204" pitchFamily="18" charset="0"/>
              </a:rPr>
              <a:t>	motion only on the                                                                          					long-run (vertical) 										Phillips curve possible!</a:t>
            </a:r>
          </a:p>
          <a:p>
            <a:pPr>
              <a:lnSpc>
                <a:spcPct val="110000"/>
              </a:lnSpc>
            </a:pPr>
            <a:r>
              <a:rPr lang="en-US" sz="2400" b="1">
                <a:latin typeface="Cambria Math" panose="02040503050406030204" pitchFamily="18" charset="0"/>
                <a:ea typeface="Cambria Math" panose="02040503050406030204" pitchFamily="18" charset="0"/>
              </a:rPr>
              <a:t>					→ Stagflation</a:t>
            </a:r>
          </a:p>
          <a:p>
            <a:pPr>
              <a:lnSpc>
                <a:spcPct val="110000"/>
              </a:lnSpc>
            </a:pPr>
            <a:endParaRPr lang="en-US" sz="2000" dirty="0"/>
          </a:p>
        </p:txBody>
      </p:sp>
      <p:sp>
        <p:nvSpPr>
          <p:cNvPr id="4" name="Title 1"/>
          <p:cNvSpPr txBox="1">
            <a:spLocks/>
          </p:cNvSpPr>
          <p:nvPr/>
        </p:nvSpPr>
        <p:spPr>
          <a:xfrm>
            <a:off x="1559996" y="79571"/>
            <a:ext cx="7464960" cy="44799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400">
                <a:solidFill>
                  <a:sysClr val="windowText" lastClr="000000"/>
                </a:solidFill>
              </a:rPr>
              <a:t>Inflation – Economic Policy – Philipps curve</a:t>
            </a:r>
          </a:p>
          <a:p>
            <a:endParaRPr lang="en-US" sz="3266" dirty="0">
              <a:solidFill>
                <a:sysClr val="windowText" lastClr="000000"/>
              </a:solidFill>
            </a:endParaRPr>
          </a:p>
        </p:txBody>
      </p:sp>
      <p:sp>
        <p:nvSpPr>
          <p:cNvPr id="5" name="Rechteck 4"/>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98861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r>
              <a:rPr lang="de-DE" sz="2903" b="1" dirty="0"/>
              <a:t>The </a:t>
            </a:r>
            <a:r>
              <a:rPr lang="de-DE" sz="2903" b="1" dirty="0" err="1"/>
              <a:t>short</a:t>
            </a:r>
            <a:r>
              <a:rPr lang="de-DE" sz="2903" b="1" dirty="0"/>
              <a:t> </a:t>
            </a:r>
            <a:r>
              <a:rPr lang="de-DE" sz="2903" b="1" dirty="0" err="1"/>
              <a:t>run</a:t>
            </a:r>
            <a:r>
              <a:rPr lang="de-DE" sz="2903" b="1" dirty="0"/>
              <a:t> IS-LM-Model</a:t>
            </a:r>
          </a:p>
        </p:txBody>
      </p:sp>
      <p:sp>
        <p:nvSpPr>
          <p:cNvPr id="8" name="Textfeld 7"/>
          <p:cNvSpPr txBox="1"/>
          <p:nvPr/>
        </p:nvSpPr>
        <p:spPr>
          <a:xfrm>
            <a:off x="188495" y="931739"/>
            <a:ext cx="9067260" cy="5029447"/>
          </a:xfrm>
          <a:prstGeom prst="rect">
            <a:avLst/>
          </a:prstGeom>
          <a:noFill/>
        </p:spPr>
        <p:txBody>
          <a:bodyPr wrap="square" rtlCol="0">
            <a:noAutofit/>
          </a:bodyPr>
          <a:lstStyle/>
          <a:p>
            <a:pPr>
              <a:lnSpc>
                <a:spcPct val="140000"/>
              </a:lnSpc>
              <a:spcBef>
                <a:spcPct val="20000"/>
              </a:spcBef>
            </a:pPr>
            <a:r>
              <a:rPr lang="en-US" sz="2449" dirty="0">
                <a:solidFill>
                  <a:prstClr val="black"/>
                </a:solidFill>
                <a:latin typeface="Arial" panose="020B0604020202020204" pitchFamily="34" charset="0"/>
                <a:cs typeface="Arial" panose="020B0604020202020204" pitchFamily="34" charset="0"/>
              </a:rPr>
              <a:t>	► Modeling the goods market</a:t>
            </a:r>
          </a:p>
          <a:p>
            <a:pPr lvl="0">
              <a:lnSpc>
                <a:spcPct val="140000"/>
              </a:lnSpc>
              <a:spcBef>
                <a:spcPct val="20000"/>
              </a:spcBef>
            </a:pPr>
            <a:endParaRPr lang="en-US" sz="2449" dirty="0">
              <a:solidFill>
                <a:prstClr val="black"/>
              </a:solidFill>
              <a:latin typeface="Arial" panose="020B0604020202020204" pitchFamily="34" charset="0"/>
              <a:cs typeface="Arial" panose="020B0604020202020204" pitchFamily="34" charset="0"/>
            </a:endParaRPr>
          </a:p>
          <a:p>
            <a:pPr lvl="0" algn="ctr">
              <a:lnSpc>
                <a:spcPct val="140000"/>
              </a:lnSpc>
              <a:spcBef>
                <a:spcPct val="20000"/>
              </a:spcBef>
            </a:pPr>
            <a:r>
              <a:rPr lang="en-US" sz="2449" b="1" dirty="0">
                <a:solidFill>
                  <a:prstClr val="black"/>
                </a:solidFill>
                <a:latin typeface="Arial" panose="020B0604020202020204" pitchFamily="34" charset="0"/>
                <a:cs typeface="Arial" panose="020B0604020202020204" pitchFamily="34" charset="0"/>
              </a:rPr>
              <a:t>IS: Investment = Saving</a:t>
            </a:r>
          </a:p>
          <a:p>
            <a:pPr>
              <a:lnSpc>
                <a:spcPct val="140000"/>
              </a:lnSpc>
              <a:spcBef>
                <a:spcPct val="20000"/>
              </a:spcBef>
            </a:pPr>
            <a:r>
              <a:rPr lang="en-US" sz="2449" dirty="0">
                <a:solidFill>
                  <a:prstClr val="black"/>
                </a:solidFill>
                <a:latin typeface="Arial" panose="020B0604020202020204" pitchFamily="34" charset="0"/>
                <a:cs typeface="Arial" panose="020B0604020202020204" pitchFamily="34" charset="0"/>
              </a:rPr>
              <a:t>	</a:t>
            </a:r>
          </a:p>
          <a:p>
            <a:pPr>
              <a:lnSpc>
                <a:spcPct val="140000"/>
              </a:lnSpc>
              <a:spcBef>
                <a:spcPct val="20000"/>
              </a:spcBef>
            </a:pPr>
            <a:r>
              <a:rPr lang="en-US" sz="2449" dirty="0">
                <a:solidFill>
                  <a:prstClr val="black"/>
                </a:solidFill>
                <a:latin typeface="Arial" panose="020B0604020202020204" pitchFamily="34" charset="0"/>
                <a:cs typeface="Arial" panose="020B0604020202020204" pitchFamily="34" charset="0"/>
              </a:rPr>
              <a:t>	► Modelling the money market</a:t>
            </a:r>
          </a:p>
          <a:p>
            <a:pPr>
              <a:lnSpc>
                <a:spcPct val="140000"/>
              </a:lnSpc>
              <a:spcBef>
                <a:spcPct val="20000"/>
              </a:spcBef>
            </a:pPr>
            <a:endParaRPr lang="en-US" sz="2449" dirty="0">
              <a:solidFill>
                <a:prstClr val="black"/>
              </a:solidFill>
              <a:latin typeface="Arial" panose="020B0604020202020204" pitchFamily="34" charset="0"/>
              <a:cs typeface="Arial" panose="020B0604020202020204" pitchFamily="34" charset="0"/>
            </a:endParaRPr>
          </a:p>
          <a:p>
            <a:pPr algn="ctr">
              <a:lnSpc>
                <a:spcPct val="140000"/>
              </a:lnSpc>
              <a:spcBef>
                <a:spcPct val="20000"/>
              </a:spcBef>
            </a:pPr>
            <a:r>
              <a:rPr lang="en-US" sz="2200" b="1" dirty="0">
                <a:solidFill>
                  <a:prstClr val="black"/>
                </a:solidFill>
                <a:latin typeface="Arial" panose="020B0604020202020204" pitchFamily="34" charset="0"/>
                <a:cs typeface="Arial" panose="020B0604020202020204" pitchFamily="34" charset="0"/>
              </a:rPr>
              <a:t>LM: Money Supply = Money Demand (Liquidity Preference)</a:t>
            </a:r>
          </a:p>
          <a:p>
            <a:endParaRPr lang="de-DE" sz="2540" dirty="0"/>
          </a:p>
        </p:txBody>
      </p:sp>
      <p:sp>
        <p:nvSpPr>
          <p:cNvPr id="2" name="Rechteck 1">
            <a:extLst>
              <a:ext uri="{FF2B5EF4-FFF2-40B4-BE49-F238E27FC236}">
                <a16:creationId xmlns:a16="http://schemas.microsoft.com/office/drawing/2014/main" id="{B64180E9-41A0-B2B8-ADFF-86C2BF68AAF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342081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r>
              <a:rPr lang="de-DE" sz="2903" b="1" dirty="0" err="1"/>
              <a:t>Commodity</a:t>
            </a:r>
            <a:r>
              <a:rPr lang="de-DE" sz="2903" b="1" dirty="0"/>
              <a:t> Market</a:t>
            </a:r>
          </a:p>
        </p:txBody>
      </p:sp>
      <p:sp>
        <p:nvSpPr>
          <p:cNvPr id="7" name="Textfeld 6"/>
          <p:cNvSpPr txBox="1"/>
          <p:nvPr/>
        </p:nvSpPr>
        <p:spPr>
          <a:xfrm>
            <a:off x="1749941" y="1147628"/>
            <a:ext cx="8330426" cy="2270045"/>
          </a:xfrm>
          <a:prstGeom prst="rect">
            <a:avLst/>
          </a:prstGeom>
          <a:noFill/>
        </p:spPr>
        <p:txBody>
          <a:bodyPr wrap="square" rtlCol="0">
            <a:spAutoFit/>
          </a:bodyPr>
          <a:lstStyle/>
          <a:p>
            <a:r>
              <a:rPr lang="de-DE" sz="2177" b="1" u="sng" dirty="0"/>
              <a:t>Budget </a:t>
            </a:r>
            <a:r>
              <a:rPr lang="de-DE" sz="2177" b="1" u="sng" dirty="0" err="1"/>
              <a:t>restriction</a:t>
            </a:r>
            <a:r>
              <a:rPr lang="de-DE" sz="2177" b="1" u="sng" dirty="0"/>
              <a:t> </a:t>
            </a:r>
            <a:r>
              <a:rPr lang="de-DE" sz="2177" b="1" u="sng" dirty="0" err="1"/>
              <a:t>of</a:t>
            </a:r>
            <a:r>
              <a:rPr lang="de-DE" sz="2177" b="1" u="sng" dirty="0"/>
              <a:t> </a:t>
            </a:r>
            <a:r>
              <a:rPr lang="de-DE" sz="2177" b="1" u="sng" dirty="0" err="1"/>
              <a:t>the</a:t>
            </a:r>
            <a:r>
              <a:rPr lang="de-DE" sz="2177" b="1" u="sng" dirty="0"/>
              <a:t> </a:t>
            </a:r>
            <a:r>
              <a:rPr lang="de-DE" sz="2177" b="1" u="sng" dirty="0" err="1"/>
              <a:t>economy</a:t>
            </a:r>
            <a:r>
              <a:rPr lang="de-DE" sz="2177" b="1" u="sng" dirty="0"/>
              <a:t>:</a:t>
            </a:r>
          </a:p>
          <a:p>
            <a:pPr algn="ctr"/>
            <a:endParaRPr lang="de-DE" sz="2177" dirty="0"/>
          </a:p>
          <a:p>
            <a:r>
              <a:rPr lang="de-DE" sz="2177" dirty="0"/>
              <a:t>                                              </a:t>
            </a:r>
          </a:p>
          <a:p>
            <a:r>
              <a:rPr lang="de-DE" sz="2177" dirty="0"/>
              <a:t>                                          Y = C(Y) + I(i= r+</a:t>
            </a:r>
            <a:r>
              <a:rPr lang="el-GR" sz="2177" dirty="0"/>
              <a:t>π</a:t>
            </a:r>
            <a:r>
              <a:rPr lang="de-DE" sz="2177" baseline="30000" dirty="0"/>
              <a:t>e</a:t>
            </a:r>
            <a:r>
              <a:rPr lang="de-DE" sz="2177" dirty="0"/>
              <a:t>) + G</a:t>
            </a:r>
          </a:p>
          <a:p>
            <a:endParaRPr lang="de-DE" sz="2177" dirty="0"/>
          </a:p>
          <a:p>
            <a:r>
              <a:rPr lang="de-DE" sz="1633" dirty="0"/>
              <a:t>Y: Income		C: </a:t>
            </a:r>
            <a:r>
              <a:rPr lang="de-DE" sz="1633" dirty="0" err="1"/>
              <a:t>Consumption</a:t>
            </a:r>
            <a:r>
              <a:rPr lang="de-DE" sz="1633" dirty="0"/>
              <a:t>	I: Investment	     G: </a:t>
            </a:r>
            <a:r>
              <a:rPr lang="de-DE" sz="1633" dirty="0" err="1"/>
              <a:t>Government</a:t>
            </a:r>
            <a:r>
              <a:rPr lang="de-DE" sz="1633" dirty="0"/>
              <a:t> </a:t>
            </a:r>
            <a:r>
              <a:rPr lang="de-DE" sz="1633" dirty="0" err="1"/>
              <a:t>expenditure</a:t>
            </a:r>
            <a:endParaRPr lang="de-DE" sz="1633" dirty="0"/>
          </a:p>
          <a:p>
            <a:r>
              <a:rPr lang="de-DE" sz="1633" dirty="0"/>
              <a:t>i: Nominal </a:t>
            </a:r>
            <a:r>
              <a:rPr lang="de-DE" sz="1633" dirty="0" err="1"/>
              <a:t>interest</a:t>
            </a:r>
            <a:r>
              <a:rPr lang="de-DE" sz="1633" dirty="0"/>
              <a:t> rate		r: Real </a:t>
            </a:r>
            <a:r>
              <a:rPr lang="de-DE" sz="1633" dirty="0" err="1"/>
              <a:t>interest</a:t>
            </a:r>
            <a:r>
              <a:rPr lang="de-DE" sz="1633" dirty="0"/>
              <a:t> rate	     </a:t>
            </a:r>
            <a:r>
              <a:rPr lang="el-GR" sz="1633" dirty="0"/>
              <a:t>π</a:t>
            </a:r>
            <a:r>
              <a:rPr lang="de-DE" sz="1633" baseline="30000" dirty="0"/>
              <a:t>e</a:t>
            </a:r>
            <a:r>
              <a:rPr lang="de-DE" sz="1633" dirty="0"/>
              <a:t>: Inflation </a:t>
            </a:r>
            <a:r>
              <a:rPr lang="de-DE" sz="1633" dirty="0" err="1"/>
              <a:t>expectations</a:t>
            </a:r>
            <a:endParaRPr lang="de-DE" sz="1633" dirty="0"/>
          </a:p>
        </p:txBody>
      </p:sp>
      <p:sp>
        <p:nvSpPr>
          <p:cNvPr id="9" name="Textfeld 8"/>
          <p:cNvSpPr txBox="1"/>
          <p:nvPr/>
        </p:nvSpPr>
        <p:spPr>
          <a:xfrm>
            <a:off x="2605994" y="1665428"/>
            <a:ext cx="3214150" cy="594906"/>
          </a:xfrm>
          <a:prstGeom prst="rect">
            <a:avLst/>
          </a:prstGeom>
          <a:noFill/>
        </p:spPr>
        <p:txBody>
          <a:bodyPr wrap="none" rtlCol="0">
            <a:spAutoFit/>
          </a:bodyPr>
          <a:lstStyle/>
          <a:p>
            <a:pPr algn="r"/>
            <a:r>
              <a:rPr lang="de-DE" sz="1633" dirty="0" err="1"/>
              <a:t>keynesian</a:t>
            </a:r>
            <a:r>
              <a:rPr lang="de-DE" sz="1633" dirty="0"/>
              <a:t> </a:t>
            </a:r>
            <a:r>
              <a:rPr lang="de-DE" sz="1633" dirty="0" err="1"/>
              <a:t>consumption</a:t>
            </a:r>
            <a:r>
              <a:rPr lang="de-DE" sz="1633" dirty="0"/>
              <a:t> </a:t>
            </a:r>
            <a:r>
              <a:rPr lang="de-DE" sz="1633" dirty="0" err="1"/>
              <a:t>hypotheses</a:t>
            </a:r>
            <a:endParaRPr lang="de-DE" sz="1633" dirty="0"/>
          </a:p>
          <a:p>
            <a:pPr algn="r"/>
            <a:r>
              <a:rPr lang="de-DE" sz="1633" dirty="0"/>
              <a:t>“</a:t>
            </a:r>
            <a:r>
              <a:rPr lang="de-DE" sz="1633" b="1" dirty="0"/>
              <a:t>+“</a:t>
            </a:r>
          </a:p>
        </p:txBody>
      </p:sp>
      <p:sp>
        <p:nvSpPr>
          <p:cNvPr id="10" name="Textfeld 9"/>
          <p:cNvSpPr txBox="1"/>
          <p:nvPr/>
        </p:nvSpPr>
        <p:spPr>
          <a:xfrm>
            <a:off x="6223729" y="1667007"/>
            <a:ext cx="1682577" cy="594906"/>
          </a:xfrm>
          <a:prstGeom prst="rect">
            <a:avLst/>
          </a:prstGeom>
          <a:noFill/>
        </p:spPr>
        <p:txBody>
          <a:bodyPr wrap="none" rtlCol="0">
            <a:spAutoFit/>
          </a:bodyPr>
          <a:lstStyle/>
          <a:p>
            <a:r>
              <a:rPr lang="de-DE" sz="1633" dirty="0" err="1">
                <a:ea typeface="Arial Unicode MS"/>
                <a:cs typeface="Arial Unicode MS"/>
              </a:rPr>
              <a:t>opportunity</a:t>
            </a:r>
            <a:r>
              <a:rPr lang="de-DE" sz="1633" dirty="0">
                <a:ea typeface="Arial Unicode MS"/>
                <a:cs typeface="Arial Unicode MS"/>
              </a:rPr>
              <a:t> </a:t>
            </a:r>
            <a:r>
              <a:rPr lang="de-DE" sz="1633" dirty="0" err="1">
                <a:ea typeface="Arial Unicode MS"/>
                <a:cs typeface="Arial Unicode MS"/>
              </a:rPr>
              <a:t>costs</a:t>
            </a:r>
            <a:endParaRPr lang="de-DE" sz="1633" dirty="0">
              <a:ea typeface="Arial Unicode MS"/>
              <a:cs typeface="Arial Unicode MS"/>
            </a:endParaRPr>
          </a:p>
          <a:p>
            <a:r>
              <a:rPr lang="de-DE" sz="1633" dirty="0"/>
              <a:t>“</a:t>
            </a:r>
            <a:r>
              <a:rPr lang="de-DE" sz="1633" b="1" dirty="0">
                <a:latin typeface="Arial Unicode MS"/>
                <a:ea typeface="Arial Unicode MS"/>
                <a:cs typeface="Arial Unicode MS"/>
              </a:rPr>
              <a:t>−“</a:t>
            </a:r>
            <a:endParaRPr lang="de-DE" sz="1633" b="1" dirty="0"/>
          </a:p>
        </p:txBody>
      </p:sp>
      <p:sp>
        <p:nvSpPr>
          <p:cNvPr id="11" name="Textfeld 10"/>
          <p:cNvSpPr txBox="1"/>
          <p:nvPr/>
        </p:nvSpPr>
        <p:spPr>
          <a:xfrm>
            <a:off x="1774697" y="3613986"/>
            <a:ext cx="8480474" cy="427361"/>
          </a:xfrm>
          <a:prstGeom prst="rect">
            <a:avLst/>
          </a:prstGeom>
          <a:noFill/>
        </p:spPr>
        <p:txBody>
          <a:bodyPr wrap="square" rtlCol="0">
            <a:spAutoFit/>
          </a:bodyPr>
          <a:lstStyle/>
          <a:p>
            <a:r>
              <a:rPr lang="de-DE" sz="2177" dirty="0" err="1"/>
              <a:t>dY</a:t>
            </a:r>
            <a:r>
              <a:rPr lang="de-DE" sz="2177" dirty="0"/>
              <a:t>=</a:t>
            </a:r>
            <a:r>
              <a:rPr lang="de-DE" sz="2177" dirty="0">
                <a:latin typeface="Arial Unicode MS"/>
                <a:ea typeface="Arial Unicode MS"/>
                <a:cs typeface="Arial Unicode MS"/>
              </a:rPr>
              <a:t>∂</a:t>
            </a:r>
            <a:r>
              <a:rPr lang="de-DE" sz="2177" dirty="0">
                <a:ea typeface="Arial Unicode MS"/>
                <a:cs typeface="Arial Unicode MS"/>
              </a:rPr>
              <a:t>C</a:t>
            </a:r>
            <a:r>
              <a:rPr lang="de-DE" sz="2177" dirty="0">
                <a:latin typeface="Arial Unicode MS"/>
                <a:ea typeface="Arial Unicode MS"/>
                <a:cs typeface="Arial Unicode MS"/>
              </a:rPr>
              <a:t>/∂</a:t>
            </a:r>
            <a:r>
              <a:rPr lang="de-DE" sz="2177" dirty="0" err="1">
                <a:ea typeface="Arial Unicode MS"/>
                <a:cs typeface="Arial Unicode MS"/>
              </a:rPr>
              <a:t>Y</a:t>
            </a:r>
            <a:r>
              <a:rPr lang="de-DE" sz="2177" dirty="0" err="1"/>
              <a:t>∙dY</a:t>
            </a:r>
            <a:r>
              <a:rPr lang="de-DE" sz="2177" dirty="0"/>
              <a:t> + </a:t>
            </a:r>
            <a:r>
              <a:rPr lang="de-DE" sz="2177" dirty="0">
                <a:latin typeface="Arial Unicode MS"/>
                <a:ea typeface="Arial Unicode MS"/>
                <a:cs typeface="Arial Unicode MS"/>
              </a:rPr>
              <a:t>∂</a:t>
            </a:r>
            <a:r>
              <a:rPr lang="de-DE" sz="2177" dirty="0">
                <a:ea typeface="Arial Unicode MS"/>
                <a:cs typeface="Arial Unicode MS"/>
              </a:rPr>
              <a:t>I</a:t>
            </a:r>
            <a:r>
              <a:rPr lang="de-DE" sz="2177">
                <a:latin typeface="Arial Unicode MS"/>
                <a:ea typeface="Arial Unicode MS"/>
                <a:cs typeface="Arial Unicode MS"/>
              </a:rPr>
              <a:t>/∂</a:t>
            </a:r>
            <a:r>
              <a:rPr lang="de-DE" sz="2177" dirty="0">
                <a:ea typeface="Arial Unicode MS"/>
                <a:cs typeface="Arial Unicode MS"/>
              </a:rPr>
              <a:t>i</a:t>
            </a:r>
            <a:r>
              <a:rPr lang="de-DE" sz="2177"/>
              <a:t>∙di</a:t>
            </a:r>
            <a:r>
              <a:rPr lang="de-DE" sz="2177" dirty="0"/>
              <a:t>	</a:t>
            </a:r>
            <a:r>
              <a:rPr lang="de-DE" sz="2177" dirty="0">
                <a:latin typeface="Arial Unicode MS"/>
                <a:ea typeface="Arial Unicode MS"/>
                <a:cs typeface="Arial Unicode MS"/>
              </a:rPr>
              <a:t>⇒	</a:t>
            </a:r>
            <a:r>
              <a:rPr lang="de-DE" sz="2177" dirty="0" err="1">
                <a:ea typeface="Arial Unicode MS"/>
                <a:cs typeface="Arial Unicode MS"/>
              </a:rPr>
              <a:t>dr</a:t>
            </a:r>
            <a:r>
              <a:rPr lang="de-DE" sz="2177" dirty="0">
                <a:ea typeface="Arial Unicode MS"/>
                <a:cs typeface="Arial Unicode MS"/>
              </a:rPr>
              <a:t>/</a:t>
            </a:r>
            <a:r>
              <a:rPr lang="de-DE" sz="2177" dirty="0" err="1">
                <a:ea typeface="Arial Unicode MS"/>
                <a:cs typeface="Arial Unicode MS"/>
              </a:rPr>
              <a:t>dY</a:t>
            </a:r>
            <a:r>
              <a:rPr lang="de-DE" sz="2177" dirty="0">
                <a:ea typeface="Arial Unicode MS"/>
                <a:cs typeface="Arial Unicode MS"/>
              </a:rPr>
              <a:t> = (1-</a:t>
            </a:r>
            <a:r>
              <a:rPr lang="de-DE" sz="2177" dirty="0">
                <a:latin typeface="Arial Unicode MS"/>
                <a:ea typeface="Arial Unicode MS"/>
                <a:cs typeface="Arial Unicode MS"/>
              </a:rPr>
              <a:t> ∂</a:t>
            </a:r>
            <a:r>
              <a:rPr lang="de-DE" sz="2177" dirty="0">
                <a:ea typeface="Arial Unicode MS"/>
                <a:cs typeface="Arial Unicode MS"/>
              </a:rPr>
              <a:t>C</a:t>
            </a:r>
            <a:r>
              <a:rPr lang="de-DE" sz="2177" dirty="0">
                <a:latin typeface="Arial Unicode MS"/>
                <a:ea typeface="Arial Unicode MS"/>
                <a:cs typeface="Arial Unicode MS"/>
              </a:rPr>
              <a:t>/∂</a:t>
            </a:r>
            <a:r>
              <a:rPr lang="de-DE" sz="2177" dirty="0">
                <a:ea typeface="Arial Unicode MS"/>
                <a:cs typeface="Arial Unicode MS"/>
              </a:rPr>
              <a:t>Y)/</a:t>
            </a:r>
            <a:r>
              <a:rPr lang="de-DE" sz="2177" dirty="0">
                <a:latin typeface="Arial Unicode MS"/>
                <a:ea typeface="Arial Unicode MS"/>
                <a:cs typeface="Arial Unicode MS"/>
              </a:rPr>
              <a:t>∂</a:t>
            </a:r>
            <a:r>
              <a:rPr lang="de-DE" sz="2177" dirty="0">
                <a:ea typeface="Arial Unicode MS"/>
                <a:cs typeface="Arial Unicode MS"/>
              </a:rPr>
              <a:t>I</a:t>
            </a:r>
            <a:r>
              <a:rPr lang="de-DE" sz="2177">
                <a:latin typeface="Arial Unicode MS"/>
                <a:ea typeface="Arial Unicode MS"/>
                <a:cs typeface="Arial Unicode MS"/>
              </a:rPr>
              <a:t>/∂</a:t>
            </a:r>
            <a:r>
              <a:rPr lang="de-DE" sz="2177" dirty="0">
                <a:ea typeface="Arial Unicode MS"/>
                <a:cs typeface="Arial Unicode MS"/>
              </a:rPr>
              <a:t>i</a:t>
            </a:r>
            <a:r>
              <a:rPr lang="de-DE" sz="2177">
                <a:ea typeface="Arial Unicode MS"/>
                <a:cs typeface="Arial Unicode MS"/>
              </a:rPr>
              <a:t> </a:t>
            </a:r>
            <a:endParaRPr lang="de-DE" sz="2177" dirty="0"/>
          </a:p>
        </p:txBody>
      </p:sp>
      <p:sp>
        <p:nvSpPr>
          <p:cNvPr id="12" name="Textfeld 11"/>
          <p:cNvSpPr txBox="1"/>
          <p:nvPr/>
        </p:nvSpPr>
        <p:spPr>
          <a:xfrm>
            <a:off x="8348580" y="3597674"/>
            <a:ext cx="669736" cy="427361"/>
          </a:xfrm>
          <a:prstGeom prst="rect">
            <a:avLst/>
          </a:prstGeom>
          <a:noFill/>
        </p:spPr>
        <p:txBody>
          <a:bodyPr wrap="square" rtlCol="0">
            <a:spAutoFit/>
          </a:bodyPr>
          <a:lstStyle/>
          <a:p>
            <a:r>
              <a:rPr lang="de-DE" sz="2177" dirty="0">
                <a:ea typeface="Arial Unicode MS"/>
                <a:cs typeface="Arial Unicode MS"/>
              </a:rPr>
              <a:t>&lt; 0 </a:t>
            </a:r>
            <a:endParaRPr lang="de-DE" sz="2177" dirty="0"/>
          </a:p>
        </p:txBody>
      </p:sp>
      <p:sp>
        <p:nvSpPr>
          <p:cNvPr id="13" name="Textfeld 12"/>
          <p:cNvSpPr txBox="1"/>
          <p:nvPr/>
        </p:nvSpPr>
        <p:spPr>
          <a:xfrm>
            <a:off x="6744581" y="3406258"/>
            <a:ext cx="498855" cy="343620"/>
          </a:xfrm>
          <a:prstGeom prst="rect">
            <a:avLst/>
          </a:prstGeom>
          <a:noFill/>
        </p:spPr>
        <p:txBody>
          <a:bodyPr wrap="none" rtlCol="0">
            <a:spAutoFit/>
          </a:bodyPr>
          <a:lstStyle/>
          <a:p>
            <a:r>
              <a:rPr lang="de-DE" sz="1633" dirty="0"/>
              <a:t>“</a:t>
            </a:r>
            <a:r>
              <a:rPr lang="de-DE" sz="1633" b="1" dirty="0">
                <a:latin typeface="Arial Unicode MS"/>
                <a:ea typeface="Arial Unicode MS"/>
                <a:cs typeface="Arial Unicode MS"/>
              </a:rPr>
              <a:t>+“</a:t>
            </a:r>
            <a:endParaRPr lang="de-DE" sz="1633" dirty="0"/>
          </a:p>
        </p:txBody>
      </p:sp>
      <p:sp>
        <p:nvSpPr>
          <p:cNvPr id="14" name="Textfeld 13"/>
          <p:cNvSpPr txBox="1"/>
          <p:nvPr/>
        </p:nvSpPr>
        <p:spPr>
          <a:xfrm>
            <a:off x="7761282" y="3405851"/>
            <a:ext cx="498855" cy="343620"/>
          </a:xfrm>
          <a:prstGeom prst="rect">
            <a:avLst/>
          </a:prstGeom>
          <a:noFill/>
        </p:spPr>
        <p:txBody>
          <a:bodyPr wrap="none" rtlCol="0">
            <a:spAutoFit/>
          </a:bodyPr>
          <a:lstStyle/>
          <a:p>
            <a:r>
              <a:rPr lang="de-DE" sz="1633" dirty="0"/>
              <a:t>“</a:t>
            </a:r>
            <a:r>
              <a:rPr lang="de-DE" sz="1633" b="1" dirty="0">
                <a:latin typeface="Arial Unicode MS"/>
                <a:ea typeface="Arial Unicode MS"/>
                <a:cs typeface="Arial Unicode MS"/>
              </a:rPr>
              <a:t>−“</a:t>
            </a:r>
            <a:endParaRPr lang="de-DE" sz="1633" dirty="0"/>
          </a:p>
        </p:txBody>
      </p:sp>
      <p:cxnSp>
        <p:nvCxnSpPr>
          <p:cNvPr id="15" name="Straight Arrow Connector 6"/>
          <p:cNvCxnSpPr/>
          <p:nvPr/>
        </p:nvCxnSpPr>
        <p:spPr>
          <a:xfrm flipV="1">
            <a:off x="1820424" y="4224375"/>
            <a:ext cx="0" cy="191422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7"/>
          <p:cNvCxnSpPr/>
          <p:nvPr/>
        </p:nvCxnSpPr>
        <p:spPr>
          <a:xfrm>
            <a:off x="1820425" y="6138598"/>
            <a:ext cx="3562873"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Textfeld 16"/>
          <p:cNvSpPr txBox="1"/>
          <p:nvPr/>
        </p:nvSpPr>
        <p:spPr>
          <a:xfrm>
            <a:off x="1485814" y="4336573"/>
            <a:ext cx="242374" cy="343620"/>
          </a:xfrm>
          <a:prstGeom prst="rect">
            <a:avLst/>
          </a:prstGeom>
          <a:noFill/>
        </p:spPr>
        <p:txBody>
          <a:bodyPr wrap="none" rtlCol="0">
            <a:spAutoFit/>
          </a:bodyPr>
          <a:lstStyle/>
          <a:p>
            <a:r>
              <a:rPr lang="de-DE" sz="1633" dirty="0"/>
              <a:t>i</a:t>
            </a:r>
          </a:p>
        </p:txBody>
      </p:sp>
      <p:sp>
        <p:nvSpPr>
          <p:cNvPr id="18" name="Textfeld 17"/>
          <p:cNvSpPr txBox="1"/>
          <p:nvPr/>
        </p:nvSpPr>
        <p:spPr>
          <a:xfrm>
            <a:off x="4947642" y="6157035"/>
            <a:ext cx="335348" cy="343620"/>
          </a:xfrm>
          <a:prstGeom prst="rect">
            <a:avLst/>
          </a:prstGeom>
          <a:noFill/>
        </p:spPr>
        <p:txBody>
          <a:bodyPr wrap="none" rtlCol="0">
            <a:spAutoFit/>
          </a:bodyPr>
          <a:lstStyle/>
          <a:p>
            <a:r>
              <a:rPr lang="de-DE" sz="1633" dirty="0"/>
              <a:t>Y</a:t>
            </a:r>
          </a:p>
        </p:txBody>
      </p:sp>
      <p:cxnSp>
        <p:nvCxnSpPr>
          <p:cNvPr id="19" name="Gerade Verbindung 18"/>
          <p:cNvCxnSpPr/>
          <p:nvPr/>
        </p:nvCxnSpPr>
        <p:spPr>
          <a:xfrm>
            <a:off x="2210276" y="4337415"/>
            <a:ext cx="2167523" cy="1566778"/>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Textfeld 19"/>
          <p:cNvSpPr txBox="1"/>
          <p:nvPr/>
        </p:nvSpPr>
        <p:spPr>
          <a:xfrm>
            <a:off x="3314706" y="4336575"/>
            <a:ext cx="1981183" cy="678647"/>
          </a:xfrm>
          <a:prstGeom prst="rect">
            <a:avLst/>
          </a:prstGeom>
          <a:noFill/>
        </p:spPr>
        <p:txBody>
          <a:bodyPr wrap="none" rtlCol="0">
            <a:spAutoFit/>
          </a:bodyPr>
          <a:lstStyle/>
          <a:p>
            <a:r>
              <a:rPr lang="de-DE" sz="2177" b="1" dirty="0"/>
              <a:t>IS-</a:t>
            </a:r>
            <a:r>
              <a:rPr lang="de-DE" sz="2177" b="1" dirty="0" err="1"/>
              <a:t>curve</a:t>
            </a:r>
            <a:endParaRPr lang="de-DE" sz="1633" dirty="0"/>
          </a:p>
          <a:p>
            <a:r>
              <a:rPr lang="de-DE" sz="1633" dirty="0"/>
              <a:t>(</a:t>
            </a:r>
            <a:r>
              <a:rPr lang="de-DE" sz="1633" dirty="0" err="1"/>
              <a:t>investment</a:t>
            </a:r>
            <a:r>
              <a:rPr lang="de-DE" sz="1633" dirty="0"/>
              <a:t>=</a:t>
            </a:r>
            <a:r>
              <a:rPr lang="de-DE" sz="1633" dirty="0" err="1"/>
              <a:t>savings</a:t>
            </a:r>
            <a:r>
              <a:rPr lang="de-DE" sz="1633" dirty="0"/>
              <a:t>)</a:t>
            </a:r>
          </a:p>
        </p:txBody>
      </p:sp>
      <p:sp>
        <p:nvSpPr>
          <p:cNvPr id="21" name="Rechteck 20"/>
          <p:cNvSpPr/>
          <p:nvPr/>
        </p:nvSpPr>
        <p:spPr>
          <a:xfrm>
            <a:off x="4926075" y="5158837"/>
            <a:ext cx="2786340" cy="427361"/>
          </a:xfrm>
          <a:prstGeom prst="rect">
            <a:avLst/>
          </a:prstGeom>
        </p:spPr>
        <p:txBody>
          <a:bodyPr wrap="none">
            <a:spAutoFit/>
          </a:bodyPr>
          <a:lstStyle/>
          <a:p>
            <a:r>
              <a:rPr lang="es-ES" sz="2177" dirty="0"/>
              <a:t>i.e IS: y</a:t>
            </a:r>
            <a:r>
              <a:rPr lang="es-ES" sz="2177"/>
              <a:t>=A-Bi</a:t>
            </a:r>
            <a:r>
              <a:rPr lang="es-ES" sz="2177" dirty="0"/>
              <a:t>	A,B&gt;0</a:t>
            </a:r>
            <a:endParaRPr lang="de-DE" sz="2177" dirty="0"/>
          </a:p>
        </p:txBody>
      </p:sp>
      <p:sp>
        <p:nvSpPr>
          <p:cNvPr id="2" name="Textfeld 1">
            <a:extLst>
              <a:ext uri="{FF2B5EF4-FFF2-40B4-BE49-F238E27FC236}">
                <a16:creationId xmlns:a16="http://schemas.microsoft.com/office/drawing/2014/main" id="{176D30F5-36F3-5C0D-DF2C-1E5FAB345EE7}"/>
              </a:ext>
            </a:extLst>
          </p:cNvPr>
          <p:cNvSpPr txBox="1"/>
          <p:nvPr/>
        </p:nvSpPr>
        <p:spPr>
          <a:xfrm>
            <a:off x="2359705" y="3385037"/>
            <a:ext cx="784189" cy="343620"/>
          </a:xfrm>
          <a:prstGeom prst="rect">
            <a:avLst/>
          </a:prstGeom>
          <a:noFill/>
        </p:spPr>
        <p:txBody>
          <a:bodyPr wrap="none" rtlCol="0">
            <a:spAutoFit/>
          </a:bodyPr>
          <a:lstStyle/>
          <a:p>
            <a:r>
              <a:rPr lang="de-DE" sz="1633"/>
              <a:t>“</a:t>
            </a:r>
            <a:r>
              <a:rPr lang="de-DE" sz="1633" b="1">
                <a:ea typeface="Arial Unicode MS"/>
              </a:rPr>
              <a:t>(0,1)</a:t>
            </a:r>
            <a:r>
              <a:rPr lang="de-DE" sz="1633" b="1">
                <a:latin typeface="Arial Unicode MS"/>
                <a:ea typeface="Arial Unicode MS"/>
                <a:cs typeface="Arial Unicode MS"/>
              </a:rPr>
              <a:t>“</a:t>
            </a:r>
            <a:endParaRPr lang="de-DE" sz="1633" dirty="0"/>
          </a:p>
        </p:txBody>
      </p:sp>
      <p:sp>
        <p:nvSpPr>
          <p:cNvPr id="3" name="Rechteck 2">
            <a:extLst>
              <a:ext uri="{FF2B5EF4-FFF2-40B4-BE49-F238E27FC236}">
                <a16:creationId xmlns:a16="http://schemas.microsoft.com/office/drawing/2014/main" id="{AE8E881D-527D-BD81-3989-CE02C9AA5E1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941642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P spid="11" grpId="0"/>
      <p:bldP spid="12" grpId="0"/>
      <p:bldP spid="13" grpId="0"/>
      <p:bldP spid="14" grpId="0"/>
      <p:bldP spid="17" grpId="0"/>
      <p:bldP spid="18" grpId="0"/>
      <p:bldP spid="20" grpId="0"/>
      <p:bldP spid="21" grpId="0"/>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Textfeld 3"/>
              <p:cNvSpPr txBox="1"/>
              <p:nvPr/>
            </p:nvSpPr>
            <p:spPr>
              <a:xfrm>
                <a:off x="1524001" y="769928"/>
                <a:ext cx="9183716" cy="2185214"/>
              </a:xfrm>
              <a:prstGeom prst="rect">
                <a:avLst/>
              </a:prstGeom>
              <a:noFill/>
            </p:spPr>
            <p:txBody>
              <a:bodyPr wrap="square" rtlCol="0">
                <a:spAutoFit/>
              </a:bodyPr>
              <a:lstStyle/>
              <a:p>
                <a:r>
                  <a:rPr lang="de-DE" sz="2400" b="1" u="sng" dirty="0"/>
                  <a:t>Money Demand:</a:t>
                </a:r>
              </a:p>
              <a:p>
                <a:pPr algn="ctr"/>
                <a:endParaRPr lang="de-DE" sz="2400" dirty="0"/>
              </a:p>
              <a:p>
                <a:pPr algn="ctr"/>
                <a:r>
                  <a:rPr lang="de-DE" sz="2400" dirty="0"/>
                  <a:t> </a:t>
                </a:r>
                <a14:m>
                  <m:oMath xmlns:m="http://schemas.openxmlformats.org/officeDocument/2006/math">
                    <m:sSup>
                      <m:sSupPr>
                        <m:ctrlPr>
                          <a:rPr lang="de-DE" sz="2400" i="1">
                            <a:latin typeface="Cambria Math" panose="02040503050406030204" pitchFamily="18" charset="0"/>
                          </a:rPr>
                        </m:ctrlPr>
                      </m:sSupPr>
                      <m:e>
                        <m:r>
                          <a:rPr lang="de-DE" sz="2400" i="1">
                            <a:latin typeface="Cambria Math" panose="02040503050406030204" pitchFamily="18" charset="0"/>
                          </a:rPr>
                          <m:t>𝐿</m:t>
                        </m:r>
                      </m:e>
                      <m:sup>
                        <m:r>
                          <a:rPr lang="de-DE" sz="2400" i="1">
                            <a:latin typeface="Cambria Math" panose="02040503050406030204" pitchFamily="18" charset="0"/>
                          </a:rPr>
                          <m:t>𝐷</m:t>
                        </m:r>
                      </m:sup>
                    </m:sSup>
                    <m:r>
                      <a:rPr lang="de-DE" sz="2400" i="1">
                        <a:latin typeface="Cambria Math" panose="02040503050406030204" pitchFamily="18" charset="0"/>
                      </a:rPr>
                      <m:t> </m:t>
                    </m:r>
                  </m:oMath>
                </a14:m>
                <a:r>
                  <a:rPr lang="de-DE" sz="2400" dirty="0"/>
                  <a:t>= </a:t>
                </a:r>
                <a14:m>
                  <m:oMath xmlns:m="http://schemas.openxmlformats.org/officeDocument/2006/math">
                    <m:sSup>
                      <m:sSupPr>
                        <m:ctrlPr>
                          <a:rPr lang="de-DE" sz="2400" i="1">
                            <a:latin typeface="Cambria Math" panose="02040503050406030204" pitchFamily="18" charset="0"/>
                          </a:rPr>
                        </m:ctrlPr>
                      </m:sSupPr>
                      <m:e>
                        <m:r>
                          <a:rPr lang="de-DE" sz="2400" i="1">
                            <a:latin typeface="Cambria Math" panose="02040503050406030204" pitchFamily="18" charset="0"/>
                          </a:rPr>
                          <m:t>𝐿</m:t>
                        </m:r>
                      </m:e>
                      <m:sup>
                        <m:r>
                          <a:rPr lang="de-DE" sz="2400" i="1">
                            <a:latin typeface="Cambria Math" panose="02040503050406030204" pitchFamily="18" charset="0"/>
                          </a:rPr>
                          <m:t>𝐷</m:t>
                        </m:r>
                      </m:sup>
                    </m:sSup>
                  </m:oMath>
                </a14:m>
                <a:r>
                  <a:rPr lang="de-DE" sz="2400" dirty="0"/>
                  <a:t>( Y , i=r+</a:t>
                </a:r>
                <a:r>
                  <a:rPr lang="el-GR" sz="2400" dirty="0"/>
                  <a:t>π</a:t>
                </a:r>
                <a:r>
                  <a:rPr lang="de-DE" sz="2400" baseline="30000" dirty="0"/>
                  <a:t>e </a:t>
                </a:r>
                <a:r>
                  <a:rPr lang="de-DE" sz="2400" dirty="0"/>
                  <a:t>)</a:t>
                </a:r>
              </a:p>
              <a:p>
                <a:endParaRPr lang="de-DE" sz="2400" dirty="0"/>
              </a:p>
              <a:p>
                <a:r>
                  <a:rPr lang="de-DE" sz="2000" dirty="0"/>
                  <a:t>Y: Aggregate Income</a:t>
                </a:r>
              </a:p>
              <a:p>
                <a:r>
                  <a:rPr lang="de-DE" sz="2000" dirty="0"/>
                  <a:t>i: nominal </a:t>
                </a:r>
                <a:r>
                  <a:rPr lang="de-DE" sz="2000" dirty="0" err="1"/>
                  <a:t>interest</a:t>
                </a:r>
                <a:r>
                  <a:rPr lang="de-DE" sz="2000" dirty="0"/>
                  <a:t> rate		r: real </a:t>
                </a:r>
                <a:r>
                  <a:rPr lang="de-DE" sz="2000" dirty="0" err="1"/>
                  <a:t>interest</a:t>
                </a:r>
                <a:r>
                  <a:rPr lang="de-DE" sz="2000" dirty="0"/>
                  <a:t> rate	</a:t>
                </a:r>
                <a:r>
                  <a:rPr lang="el-GR" sz="2000" dirty="0"/>
                  <a:t> π</a:t>
                </a:r>
                <a:r>
                  <a:rPr lang="de-DE" sz="2000" baseline="30000" dirty="0"/>
                  <a:t>e</a:t>
                </a:r>
                <a:r>
                  <a:rPr lang="de-DE" sz="2000" dirty="0"/>
                  <a:t>: </a:t>
                </a:r>
                <a:r>
                  <a:rPr lang="de-DE" sz="2000" dirty="0" err="1"/>
                  <a:t>Expected</a:t>
                </a:r>
                <a:r>
                  <a:rPr lang="de-DE" sz="2000" dirty="0"/>
                  <a:t> Inflation</a:t>
                </a:r>
              </a:p>
            </p:txBody>
          </p:sp>
        </mc:Choice>
        <mc:Fallback xmlns="">
          <p:sp>
            <p:nvSpPr>
              <p:cNvPr id="4" name="Textfeld 3"/>
              <p:cNvSpPr txBox="1">
                <a:spLocks noRot="1" noChangeAspect="1" noMove="1" noResize="1" noEditPoints="1" noAdjustHandles="1" noChangeArrowheads="1" noChangeShapeType="1" noTextEdit="1"/>
              </p:cNvSpPr>
              <p:nvPr/>
            </p:nvSpPr>
            <p:spPr>
              <a:xfrm>
                <a:off x="1524001" y="769928"/>
                <a:ext cx="9183716" cy="2185214"/>
              </a:xfrm>
              <a:prstGeom prst="rect">
                <a:avLst/>
              </a:prstGeom>
              <a:blipFill>
                <a:blip r:embed="rId2"/>
                <a:stretch>
                  <a:fillRect l="-995" t="-2228" b="-3900"/>
                </a:stretch>
              </a:blipFill>
            </p:spPr>
            <p:txBody>
              <a:bodyPr/>
              <a:lstStyle/>
              <a:p>
                <a:r>
                  <a:rPr lang="de-DE">
                    <a:noFill/>
                  </a:rPr>
                  <a:t> </a:t>
                </a:r>
              </a:p>
            </p:txBody>
          </p:sp>
        </mc:Fallback>
      </mc:AlternateContent>
      <p:sp>
        <p:nvSpPr>
          <p:cNvPr id="3" name="Textfeld 2"/>
          <p:cNvSpPr txBox="1"/>
          <p:nvPr/>
        </p:nvSpPr>
        <p:spPr>
          <a:xfrm>
            <a:off x="4477165" y="1042903"/>
            <a:ext cx="1968360" cy="646331"/>
          </a:xfrm>
          <a:prstGeom prst="rect">
            <a:avLst/>
          </a:prstGeom>
          <a:noFill/>
        </p:spPr>
        <p:txBody>
          <a:bodyPr wrap="none" rtlCol="0">
            <a:spAutoFit/>
          </a:bodyPr>
          <a:lstStyle/>
          <a:p>
            <a:pPr algn="r"/>
            <a:r>
              <a:rPr lang="de-DE" dirty="0"/>
              <a:t>Transaction </a:t>
            </a:r>
            <a:r>
              <a:rPr lang="de-DE" dirty="0" err="1"/>
              <a:t>motive</a:t>
            </a:r>
            <a:endParaRPr lang="de-DE" dirty="0"/>
          </a:p>
          <a:p>
            <a:pPr algn="r"/>
            <a:r>
              <a:rPr lang="de-DE" b="1" dirty="0"/>
              <a:t>„+“</a:t>
            </a:r>
          </a:p>
        </p:txBody>
      </p:sp>
      <p:sp>
        <p:nvSpPr>
          <p:cNvPr id="10" name="Textfeld 9"/>
          <p:cNvSpPr txBox="1"/>
          <p:nvPr/>
        </p:nvSpPr>
        <p:spPr>
          <a:xfrm>
            <a:off x="6640318" y="1054478"/>
            <a:ext cx="3776162" cy="646331"/>
          </a:xfrm>
          <a:prstGeom prst="rect">
            <a:avLst/>
          </a:prstGeom>
          <a:noFill/>
        </p:spPr>
        <p:txBody>
          <a:bodyPr wrap="none" rtlCol="0">
            <a:spAutoFit/>
          </a:bodyPr>
          <a:lstStyle/>
          <a:p>
            <a:r>
              <a:rPr lang="de-DE" dirty="0" err="1">
                <a:ea typeface="Arial Unicode MS"/>
                <a:cs typeface="Arial Unicode MS"/>
              </a:rPr>
              <a:t>Opportunity</a:t>
            </a:r>
            <a:r>
              <a:rPr lang="de-DE" dirty="0">
                <a:ea typeface="Arial Unicode MS"/>
                <a:cs typeface="Arial Unicode MS"/>
              </a:rPr>
              <a:t> </a:t>
            </a:r>
            <a:r>
              <a:rPr lang="de-DE" dirty="0" err="1">
                <a:ea typeface="Arial Unicode MS"/>
                <a:cs typeface="Arial Unicode MS"/>
              </a:rPr>
              <a:t>cost</a:t>
            </a:r>
            <a:r>
              <a:rPr lang="de-DE" dirty="0">
                <a:ea typeface="Arial Unicode MS"/>
                <a:cs typeface="Arial Unicode MS"/>
              </a:rPr>
              <a:t>, </a:t>
            </a:r>
            <a:r>
              <a:rPr lang="de-DE" dirty="0" err="1">
                <a:ea typeface="Arial Unicode MS"/>
                <a:cs typeface="Arial Unicode MS"/>
              </a:rPr>
              <a:t>Speculations</a:t>
            </a:r>
            <a:r>
              <a:rPr lang="de-DE" dirty="0">
                <a:ea typeface="Arial Unicode MS"/>
                <a:cs typeface="Arial Unicode MS"/>
              </a:rPr>
              <a:t> </a:t>
            </a:r>
            <a:r>
              <a:rPr lang="de-DE" dirty="0" err="1">
                <a:ea typeface="Arial Unicode MS"/>
                <a:cs typeface="Arial Unicode MS"/>
              </a:rPr>
              <a:t>motive</a:t>
            </a:r>
            <a:endParaRPr lang="de-DE" dirty="0">
              <a:ea typeface="Arial Unicode MS"/>
              <a:cs typeface="Arial Unicode MS"/>
            </a:endParaRPr>
          </a:p>
          <a:p>
            <a:r>
              <a:rPr lang="de-DE" b="1" dirty="0">
                <a:latin typeface="Arial Unicode MS"/>
                <a:ea typeface="Arial Unicode MS"/>
                <a:cs typeface="Arial Unicode MS"/>
              </a:rPr>
              <a:t>„−“</a:t>
            </a:r>
            <a:endParaRPr lang="de-DE" b="1" dirty="0"/>
          </a:p>
        </p:txBody>
      </p:sp>
      <p:sp>
        <p:nvSpPr>
          <p:cNvPr id="13" name="Textfeld 12"/>
          <p:cNvSpPr txBox="1"/>
          <p:nvPr/>
        </p:nvSpPr>
        <p:spPr>
          <a:xfrm>
            <a:off x="1487488" y="3140968"/>
            <a:ext cx="9183716" cy="1938992"/>
          </a:xfrm>
          <a:prstGeom prst="rect">
            <a:avLst/>
          </a:prstGeom>
          <a:noFill/>
        </p:spPr>
        <p:txBody>
          <a:bodyPr wrap="square" rtlCol="0">
            <a:spAutoFit/>
          </a:bodyPr>
          <a:lstStyle/>
          <a:p>
            <a:r>
              <a:rPr lang="de-DE" sz="2400" u="sng" dirty="0"/>
              <a:t>Money Supply:</a:t>
            </a:r>
          </a:p>
          <a:p>
            <a:endParaRPr lang="de-DE" sz="2400" dirty="0"/>
          </a:p>
          <a:p>
            <a:pPr algn="ctr"/>
            <a:r>
              <a:rPr lang="de-DE" sz="2400" dirty="0"/>
              <a:t>m=M/P</a:t>
            </a:r>
          </a:p>
          <a:p>
            <a:endParaRPr lang="de-DE" sz="2400" dirty="0"/>
          </a:p>
          <a:p>
            <a:r>
              <a:rPr lang="de-DE" sz="2400" dirty="0"/>
              <a:t>M: Nominal </a:t>
            </a:r>
            <a:r>
              <a:rPr lang="de-DE" sz="2400" dirty="0" err="1"/>
              <a:t>money</a:t>
            </a:r>
            <a:r>
              <a:rPr lang="de-DE" sz="2400" dirty="0"/>
              <a:t> </a:t>
            </a:r>
            <a:r>
              <a:rPr lang="de-DE" sz="2400" dirty="0" err="1"/>
              <a:t>supply</a:t>
            </a:r>
            <a:r>
              <a:rPr lang="de-DE" sz="2400" dirty="0"/>
              <a:t>	P: Price </a:t>
            </a:r>
            <a:r>
              <a:rPr lang="de-DE" sz="2400" dirty="0" err="1"/>
              <a:t>level</a:t>
            </a:r>
            <a:endParaRPr lang="de-DE" sz="2400" dirty="0"/>
          </a:p>
        </p:txBody>
      </p:sp>
      <mc:AlternateContent xmlns:mc="http://schemas.openxmlformats.org/markup-compatibility/2006" xmlns:a14="http://schemas.microsoft.com/office/drawing/2010/main">
        <mc:Choice Requires="a14">
          <p:sp>
            <p:nvSpPr>
              <p:cNvPr id="14" name="Textfeld 13"/>
              <p:cNvSpPr txBox="1"/>
              <p:nvPr/>
            </p:nvSpPr>
            <p:spPr>
              <a:xfrm>
                <a:off x="1487488" y="5265786"/>
                <a:ext cx="9183716" cy="1200329"/>
              </a:xfrm>
              <a:prstGeom prst="rect">
                <a:avLst/>
              </a:prstGeom>
              <a:noFill/>
            </p:spPr>
            <p:txBody>
              <a:bodyPr wrap="square" rtlCol="0">
                <a:spAutoFit/>
              </a:bodyPr>
              <a:lstStyle/>
              <a:p>
                <a:r>
                  <a:rPr lang="de-DE" sz="2400" u="sng" dirty="0"/>
                  <a:t>Money </a:t>
                </a:r>
                <a:r>
                  <a:rPr lang="de-DE" sz="2400" u="sng" dirty="0" err="1"/>
                  <a:t>market</a:t>
                </a:r>
                <a:r>
                  <a:rPr lang="de-DE" sz="2400" u="sng" dirty="0"/>
                  <a:t> </a:t>
                </a:r>
                <a:r>
                  <a:rPr lang="de-DE" sz="2400" u="sng" dirty="0" err="1"/>
                  <a:t>equilibrium</a:t>
                </a:r>
                <a:r>
                  <a:rPr lang="de-DE" sz="2400" u="sng" dirty="0"/>
                  <a:t>:</a:t>
                </a:r>
              </a:p>
              <a:p>
                <a:endParaRPr lang="de-DE" sz="2400" dirty="0"/>
              </a:p>
              <a:p>
                <a:pPr algn="ctr"/>
                <a:r>
                  <a:rPr lang="de-DE" sz="2400" dirty="0"/>
                  <a:t>m= </a:t>
                </a:r>
                <a14:m>
                  <m:oMath xmlns:m="http://schemas.openxmlformats.org/officeDocument/2006/math">
                    <m:sSup>
                      <m:sSupPr>
                        <m:ctrlPr>
                          <a:rPr lang="de-DE" sz="2400" i="1">
                            <a:latin typeface="Cambria Math" panose="02040503050406030204" pitchFamily="18" charset="0"/>
                          </a:rPr>
                        </m:ctrlPr>
                      </m:sSupPr>
                      <m:e>
                        <m:r>
                          <a:rPr lang="de-DE" sz="2400" i="1">
                            <a:latin typeface="Cambria Math" panose="02040503050406030204" pitchFamily="18" charset="0"/>
                          </a:rPr>
                          <m:t>𝐿</m:t>
                        </m:r>
                      </m:e>
                      <m:sup>
                        <m:r>
                          <a:rPr lang="de-DE" sz="2400" i="1">
                            <a:latin typeface="Cambria Math" panose="02040503050406030204" pitchFamily="18" charset="0"/>
                          </a:rPr>
                          <m:t>𝐷</m:t>
                        </m:r>
                      </m:sup>
                    </m:sSup>
                    <m:r>
                      <a:rPr lang="de-DE" sz="2400" i="1">
                        <a:latin typeface="Cambria Math" panose="02040503050406030204" pitchFamily="18" charset="0"/>
                      </a:rPr>
                      <m:t> </m:t>
                    </m:r>
                  </m:oMath>
                </a14:m>
                <a:r>
                  <a:rPr lang="de-DE" sz="2400" dirty="0"/>
                  <a:t>	</a:t>
                </a:r>
                <a:r>
                  <a:rPr lang="de-DE" sz="2400" dirty="0">
                    <a:latin typeface="Arial Unicode MS"/>
                    <a:ea typeface="Arial Unicode MS"/>
                    <a:cs typeface="Arial Unicode MS"/>
                  </a:rPr>
                  <a:t>⇒	M/P=m=</a:t>
                </a:r>
                <a:r>
                  <a:rPr lang="de-DE" sz="2400" dirty="0"/>
                  <a:t> </a:t>
                </a:r>
                <a14:m>
                  <m:oMath xmlns:m="http://schemas.openxmlformats.org/officeDocument/2006/math">
                    <m:sSup>
                      <m:sSupPr>
                        <m:ctrlPr>
                          <a:rPr lang="de-DE" sz="2400" i="1">
                            <a:latin typeface="Cambria Math" panose="02040503050406030204" pitchFamily="18" charset="0"/>
                          </a:rPr>
                        </m:ctrlPr>
                      </m:sSupPr>
                      <m:e>
                        <m:r>
                          <a:rPr lang="de-DE" sz="2400" i="1">
                            <a:latin typeface="Cambria Math" panose="02040503050406030204" pitchFamily="18" charset="0"/>
                          </a:rPr>
                          <m:t>𝐿</m:t>
                        </m:r>
                      </m:e>
                      <m:sup>
                        <m:r>
                          <a:rPr lang="de-DE" sz="2400" i="1">
                            <a:latin typeface="Cambria Math" panose="02040503050406030204" pitchFamily="18" charset="0"/>
                          </a:rPr>
                          <m:t>𝐷</m:t>
                        </m:r>
                      </m:sup>
                    </m:sSup>
                  </m:oMath>
                </a14:m>
                <a:r>
                  <a:rPr lang="de-DE" sz="2400" dirty="0"/>
                  <a:t>(Y, i=r+</a:t>
                </a:r>
                <a:r>
                  <a:rPr lang="el-GR" sz="2400" dirty="0"/>
                  <a:t>π</a:t>
                </a:r>
                <a:r>
                  <a:rPr lang="de-DE" sz="2400" baseline="30000" dirty="0"/>
                  <a:t>e </a:t>
                </a:r>
                <a:r>
                  <a:rPr lang="de-DE" sz="2400" dirty="0"/>
                  <a:t>)</a:t>
                </a:r>
              </a:p>
            </p:txBody>
          </p:sp>
        </mc:Choice>
        <mc:Fallback xmlns="">
          <p:sp>
            <p:nvSpPr>
              <p:cNvPr id="14" name="Textfeld 13"/>
              <p:cNvSpPr txBox="1">
                <a:spLocks noRot="1" noChangeAspect="1" noMove="1" noResize="1" noEditPoints="1" noAdjustHandles="1" noChangeArrowheads="1" noChangeShapeType="1" noTextEdit="1"/>
              </p:cNvSpPr>
              <p:nvPr/>
            </p:nvSpPr>
            <p:spPr>
              <a:xfrm>
                <a:off x="1487488" y="5265786"/>
                <a:ext cx="9183716" cy="1200329"/>
              </a:xfrm>
              <a:prstGeom prst="rect">
                <a:avLst/>
              </a:prstGeom>
              <a:blipFill>
                <a:blip r:embed="rId3"/>
                <a:stretch>
                  <a:fillRect l="-995" t="-4061" b="-10660"/>
                </a:stretch>
              </a:blipFill>
            </p:spPr>
            <p:txBody>
              <a:bodyPr/>
              <a:lstStyle/>
              <a:p>
                <a:r>
                  <a:rPr lang="de-DE">
                    <a:noFill/>
                  </a:rPr>
                  <a:t> </a:t>
                </a:r>
              </a:p>
            </p:txBody>
          </p:sp>
        </mc:Fallback>
      </mc:AlternateContent>
      <p:sp>
        <p:nvSpPr>
          <p:cNvPr id="12" name="TextShape 2">
            <a:extLst>
              <a:ext uri="{FF2B5EF4-FFF2-40B4-BE49-F238E27FC236}">
                <a16:creationId xmlns:a16="http://schemas.microsoft.com/office/drawing/2014/main" id="{06A5F8C6-641C-4512-AE4E-5C1AEC99322D}"/>
              </a:ext>
            </a:extLst>
          </p:cNvPr>
          <p:cNvSpPr txBox="1"/>
          <p:nvPr/>
        </p:nvSpPr>
        <p:spPr>
          <a:xfrm>
            <a:off x="1600741" y="104531"/>
            <a:ext cx="7597213" cy="744863"/>
          </a:xfrm>
          <a:prstGeom prst="rect">
            <a:avLst/>
          </a:prstGeom>
          <a:noFill/>
          <a:ln>
            <a:noFill/>
          </a:ln>
        </p:spPr>
        <p:txBody>
          <a:bodyPr lIns="81638" tIns="40819" rIns="81638" bIns="40819" anchor="ctr" anchorCtr="1"/>
          <a:lstStyle/>
          <a:p>
            <a:r>
              <a:rPr lang="de-DE" sz="2903" b="1" dirty="0"/>
              <a:t>Money Market</a:t>
            </a:r>
          </a:p>
        </p:txBody>
      </p:sp>
      <p:sp>
        <p:nvSpPr>
          <p:cNvPr id="2" name="Rechteck 1">
            <a:extLst>
              <a:ext uri="{FF2B5EF4-FFF2-40B4-BE49-F238E27FC236}">
                <a16:creationId xmlns:a16="http://schemas.microsoft.com/office/drawing/2014/main" id="{20DA46A2-A254-9085-8F07-6FBC36A6323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461728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755816" y="104531"/>
            <a:ext cx="7597213" cy="744863"/>
          </a:xfrm>
          <a:prstGeom prst="rect">
            <a:avLst/>
          </a:prstGeom>
          <a:noFill/>
          <a:ln>
            <a:noFill/>
          </a:ln>
        </p:spPr>
        <p:txBody>
          <a:bodyPr lIns="81638" tIns="40819" rIns="81638" bIns="40819" anchor="ctr" anchorCtr="1"/>
          <a:lstStyle/>
          <a:p>
            <a:r>
              <a:rPr lang="de-DE" sz="2903" b="1" dirty="0"/>
              <a:t>Die LM-</a:t>
            </a:r>
            <a:r>
              <a:rPr lang="de-DE" sz="2903" b="1" dirty="0" err="1"/>
              <a:t>Curve</a:t>
            </a:r>
            <a:endParaRPr lang="de-DE" sz="2903" b="1" dirty="0"/>
          </a:p>
        </p:txBody>
      </p:sp>
      <p:cxnSp>
        <p:nvCxnSpPr>
          <p:cNvPr id="7" name="Straight Arrow Connector 7"/>
          <p:cNvCxnSpPr/>
          <p:nvPr/>
        </p:nvCxnSpPr>
        <p:spPr>
          <a:xfrm>
            <a:off x="1295782" y="4018356"/>
            <a:ext cx="4087204" cy="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9"/>
          <p:cNvSpPr txBox="1"/>
          <p:nvPr/>
        </p:nvSpPr>
        <p:spPr>
          <a:xfrm>
            <a:off x="3902737" y="4075243"/>
            <a:ext cx="2294218" cy="343620"/>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Quantity of real money</a:t>
            </a:r>
          </a:p>
        </p:txBody>
      </p:sp>
      <p:cxnSp>
        <p:nvCxnSpPr>
          <p:cNvPr id="9" name="Straight Connector 10"/>
          <p:cNvCxnSpPr/>
          <p:nvPr/>
        </p:nvCxnSpPr>
        <p:spPr>
          <a:xfrm flipV="1">
            <a:off x="2727022" y="904818"/>
            <a:ext cx="0" cy="3067710"/>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11"/>
          <p:cNvCxnSpPr/>
          <p:nvPr/>
        </p:nvCxnSpPr>
        <p:spPr>
          <a:xfrm flipH="1" flipV="1">
            <a:off x="1295782" y="2581371"/>
            <a:ext cx="5585879" cy="12325"/>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4"/>
          <p:cNvCxnSpPr/>
          <p:nvPr/>
        </p:nvCxnSpPr>
        <p:spPr>
          <a:xfrm>
            <a:off x="1420673" y="1797561"/>
            <a:ext cx="3244664" cy="194056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2" name="Straight Connector 30"/>
          <p:cNvCxnSpPr/>
          <p:nvPr/>
        </p:nvCxnSpPr>
        <p:spPr>
          <a:xfrm>
            <a:off x="2008530" y="1666926"/>
            <a:ext cx="3047868" cy="1853541"/>
          </a:xfrm>
          <a:prstGeom prst="line">
            <a:avLst/>
          </a:prstGeom>
          <a:ln w="38100"/>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3" name="TextBox 27"/>
              <p:cNvSpPr txBox="1"/>
              <p:nvPr/>
            </p:nvSpPr>
            <p:spPr>
              <a:xfrm>
                <a:off x="910294" y="2413862"/>
                <a:ext cx="400174"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633" i="1">
                              <a:latin typeface="Cambria Math" panose="02040503050406030204" pitchFamily="18" charset="0"/>
                            </a:rPr>
                          </m:ctrlPr>
                        </m:sSubPr>
                        <m:e>
                          <m:r>
                            <a:rPr lang="de-DE" sz="1633" i="1">
                              <a:latin typeface="Cambria Math" panose="02040503050406030204" pitchFamily="18" charset="0"/>
                            </a:rPr>
                            <m:t>𝑖</m:t>
                          </m:r>
                        </m:e>
                        <m:sub>
                          <m:r>
                            <a:rPr lang="de-DE" sz="1633" i="1">
                              <a:latin typeface="Cambria Math"/>
                            </a:rPr>
                            <m:t>0</m:t>
                          </m:r>
                        </m:sub>
                      </m:sSub>
                    </m:oMath>
                  </m:oMathPara>
                </a14:m>
                <a:endParaRPr lang="en-US" sz="1633" dirty="0"/>
              </a:p>
            </p:txBody>
          </p:sp>
        </mc:Choice>
        <mc:Fallback xmlns="">
          <p:sp>
            <p:nvSpPr>
              <p:cNvPr id="13" name="TextBox 27"/>
              <p:cNvSpPr txBox="1">
                <a:spLocks noRot="1" noChangeAspect="1" noMove="1" noResize="1" noEditPoints="1" noAdjustHandles="1" noChangeArrowheads="1" noChangeShapeType="1" noTextEdit="1"/>
              </p:cNvSpPr>
              <p:nvPr/>
            </p:nvSpPr>
            <p:spPr>
              <a:xfrm>
                <a:off x="910294" y="2413862"/>
                <a:ext cx="400174" cy="343620"/>
              </a:xfrm>
              <a:prstGeom prst="rect">
                <a:avLst/>
              </a:prstGeom>
              <a:blipFill>
                <a:blip r:embed="rId3"/>
                <a:stretch>
                  <a:fillRect/>
                </a:stretch>
              </a:blipFill>
            </p:spPr>
            <p:txBody>
              <a:bodyPr/>
              <a:lstStyle/>
              <a:p>
                <a:r>
                  <a:rPr lang="de-DE">
                    <a:noFill/>
                  </a:rPr>
                  <a:t> </a:t>
                </a:r>
              </a:p>
            </p:txBody>
          </p:sp>
        </mc:Fallback>
      </mc:AlternateContent>
      <p:cxnSp>
        <p:nvCxnSpPr>
          <p:cNvPr id="14" name="Straight Connector 41"/>
          <p:cNvCxnSpPr/>
          <p:nvPr/>
        </p:nvCxnSpPr>
        <p:spPr>
          <a:xfrm flipH="1">
            <a:off x="1290038" y="1552938"/>
            <a:ext cx="6779065" cy="36873"/>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5" name="TextBox 44"/>
              <p:cNvSpPr txBox="1"/>
              <p:nvPr/>
            </p:nvSpPr>
            <p:spPr>
              <a:xfrm>
                <a:off x="898133" y="1973286"/>
                <a:ext cx="395300"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633" i="1">
                              <a:latin typeface="Cambria Math" panose="02040503050406030204" pitchFamily="18" charset="0"/>
                            </a:rPr>
                          </m:ctrlPr>
                        </m:sSubPr>
                        <m:e>
                          <m:r>
                            <a:rPr lang="de-DE" sz="1633" i="1">
                              <a:latin typeface="Cambria Math" panose="02040503050406030204" pitchFamily="18" charset="0"/>
                            </a:rPr>
                            <m:t>𝑖</m:t>
                          </m:r>
                        </m:e>
                        <m:sub>
                          <m:r>
                            <a:rPr lang="de-DE" sz="1633" i="1">
                              <a:latin typeface="Cambria Math"/>
                            </a:rPr>
                            <m:t>1</m:t>
                          </m:r>
                        </m:sub>
                      </m:sSub>
                    </m:oMath>
                  </m:oMathPara>
                </a14:m>
                <a:endParaRPr lang="en-US" sz="1633" dirty="0"/>
              </a:p>
            </p:txBody>
          </p:sp>
        </mc:Choice>
        <mc:Fallback xmlns="">
          <p:sp>
            <p:nvSpPr>
              <p:cNvPr id="15" name="TextBox 44"/>
              <p:cNvSpPr txBox="1">
                <a:spLocks noRot="1" noChangeAspect="1" noMove="1" noResize="1" noEditPoints="1" noAdjustHandles="1" noChangeArrowheads="1" noChangeShapeType="1" noTextEdit="1"/>
              </p:cNvSpPr>
              <p:nvPr/>
            </p:nvSpPr>
            <p:spPr>
              <a:xfrm>
                <a:off x="898133" y="1973286"/>
                <a:ext cx="395300" cy="343620"/>
              </a:xfrm>
              <a:prstGeom prst="rect">
                <a:avLst/>
              </a:prstGeom>
              <a:blipFill>
                <a:blip r:embed="rId4"/>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6" name="TextBox 25"/>
              <p:cNvSpPr txBox="1"/>
              <p:nvPr/>
            </p:nvSpPr>
            <p:spPr>
              <a:xfrm>
                <a:off x="2465754" y="283460"/>
                <a:ext cx="587857" cy="561564"/>
              </a:xfrm>
              <a:prstGeom prst="rect">
                <a:avLst/>
              </a:prstGeom>
              <a:solidFill>
                <a:schemeClr val="bg1"/>
              </a:solid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US" sz="1633" i="1">
                              <a:latin typeface="Cambria Math" panose="02040503050406030204" pitchFamily="18" charset="0"/>
                              <a:cs typeface="Arial" panose="020B0604020202020204" pitchFamily="34" charset="0"/>
                            </a:rPr>
                          </m:ctrlPr>
                        </m:fPr>
                        <m:num>
                          <m:r>
                            <a:rPr lang="de-DE" sz="1633" i="1">
                              <a:latin typeface="Cambria Math" panose="02040503050406030204" pitchFamily="18" charset="0"/>
                              <a:cs typeface="Arial" panose="020B0604020202020204" pitchFamily="34" charset="0"/>
                            </a:rPr>
                            <m:t>𝑀</m:t>
                          </m:r>
                        </m:num>
                        <m:den>
                          <m:r>
                            <a:rPr lang="de-DE" sz="1633" i="1">
                              <a:latin typeface="Cambria Math"/>
                              <a:cs typeface="Arial" panose="020B0604020202020204" pitchFamily="34" charset="0"/>
                            </a:rPr>
                            <m:t>𝑃</m:t>
                          </m:r>
                        </m:den>
                      </m:f>
                    </m:oMath>
                  </m:oMathPara>
                </a14:m>
                <a:endParaRPr lang="en-US" sz="1633" dirty="0">
                  <a:latin typeface="Arial" panose="020B0604020202020204" pitchFamily="34" charset="0"/>
                  <a:cs typeface="Arial" panose="020B0604020202020204" pitchFamily="34" charset="0"/>
                </a:endParaRPr>
              </a:p>
            </p:txBody>
          </p:sp>
        </mc:Choice>
        <mc:Fallback xmlns="">
          <p:sp>
            <p:nvSpPr>
              <p:cNvPr id="16" name="TextBox 25"/>
              <p:cNvSpPr txBox="1">
                <a:spLocks noRot="1" noChangeAspect="1" noMove="1" noResize="1" noEditPoints="1" noAdjustHandles="1" noChangeArrowheads="1" noChangeShapeType="1" noTextEdit="1"/>
              </p:cNvSpPr>
              <p:nvPr/>
            </p:nvSpPr>
            <p:spPr>
              <a:xfrm>
                <a:off x="2465754" y="283460"/>
                <a:ext cx="587857" cy="561564"/>
              </a:xfrm>
              <a:prstGeom prst="rect">
                <a:avLst/>
              </a:prstGeom>
              <a:blipFill>
                <a:blip r:embed="rId5"/>
                <a:stretch>
                  <a:fillRect/>
                </a:stretch>
              </a:blipFill>
            </p:spPr>
            <p:txBody>
              <a:bodyPr/>
              <a:lstStyle/>
              <a:p>
                <a:r>
                  <a:rPr lang="de-DE">
                    <a:noFill/>
                  </a:rPr>
                  <a:t> </a:t>
                </a:r>
              </a:p>
            </p:txBody>
          </p:sp>
        </mc:Fallback>
      </mc:AlternateContent>
      <p:cxnSp>
        <p:nvCxnSpPr>
          <p:cNvPr id="17" name="Straight Arrow Connector 6"/>
          <p:cNvCxnSpPr/>
          <p:nvPr/>
        </p:nvCxnSpPr>
        <p:spPr>
          <a:xfrm flipV="1">
            <a:off x="1296056" y="935530"/>
            <a:ext cx="3213" cy="3113539"/>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Connector 30"/>
          <p:cNvCxnSpPr/>
          <p:nvPr/>
        </p:nvCxnSpPr>
        <p:spPr>
          <a:xfrm>
            <a:off x="2335118" y="1340338"/>
            <a:ext cx="3047868" cy="185354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4" name="Straight Arrow Connector 7"/>
          <p:cNvCxnSpPr/>
          <p:nvPr/>
        </p:nvCxnSpPr>
        <p:spPr>
          <a:xfrm>
            <a:off x="5824743" y="4006555"/>
            <a:ext cx="4087204" cy="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6"/>
          <p:cNvCxnSpPr/>
          <p:nvPr/>
        </p:nvCxnSpPr>
        <p:spPr>
          <a:xfrm flipV="1">
            <a:off x="5824743" y="893019"/>
            <a:ext cx="3213" cy="3113539"/>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Box 44"/>
          <p:cNvSpPr txBox="1"/>
          <p:nvPr/>
        </p:nvSpPr>
        <p:spPr>
          <a:xfrm>
            <a:off x="898133" y="1001952"/>
            <a:ext cx="242374" cy="343620"/>
          </a:xfrm>
          <a:prstGeom prst="rect">
            <a:avLst/>
          </a:prstGeom>
          <a:noFill/>
        </p:spPr>
        <p:txBody>
          <a:bodyPr wrap="none" rtlCol="0">
            <a:spAutoFit/>
          </a:bodyPr>
          <a:lstStyle/>
          <a:p>
            <a:r>
              <a:rPr lang="en-US" sz="1633" i="1" dirty="0" err="1"/>
              <a:t>i</a:t>
            </a:r>
            <a:endParaRPr lang="en-US" sz="1633" i="1" dirty="0"/>
          </a:p>
        </p:txBody>
      </p:sp>
      <p:cxnSp>
        <p:nvCxnSpPr>
          <p:cNvPr id="28" name="Straight Connector 11"/>
          <p:cNvCxnSpPr/>
          <p:nvPr/>
        </p:nvCxnSpPr>
        <p:spPr>
          <a:xfrm flipH="1">
            <a:off x="1290039" y="2112350"/>
            <a:ext cx="6191207"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9" name="TextBox 44"/>
              <p:cNvSpPr txBox="1"/>
              <p:nvPr/>
            </p:nvSpPr>
            <p:spPr>
              <a:xfrm>
                <a:off x="898133" y="1385429"/>
                <a:ext cx="400174"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633" i="1">
                              <a:latin typeface="Cambria Math" panose="02040503050406030204" pitchFamily="18" charset="0"/>
                            </a:rPr>
                          </m:ctrlPr>
                        </m:sSubPr>
                        <m:e>
                          <m:r>
                            <a:rPr lang="de-DE" sz="1633" i="1">
                              <a:latin typeface="Cambria Math" panose="02040503050406030204" pitchFamily="18" charset="0"/>
                            </a:rPr>
                            <m:t>𝑖</m:t>
                          </m:r>
                        </m:e>
                        <m:sub>
                          <m:r>
                            <a:rPr lang="de-DE" sz="1633" i="1">
                              <a:latin typeface="Cambria Math"/>
                            </a:rPr>
                            <m:t>2</m:t>
                          </m:r>
                        </m:sub>
                      </m:sSub>
                    </m:oMath>
                  </m:oMathPara>
                </a14:m>
                <a:endParaRPr lang="en-US" sz="1633" dirty="0"/>
              </a:p>
            </p:txBody>
          </p:sp>
        </mc:Choice>
        <mc:Fallback xmlns="">
          <p:sp>
            <p:nvSpPr>
              <p:cNvPr id="29" name="TextBox 44"/>
              <p:cNvSpPr txBox="1">
                <a:spLocks noRot="1" noChangeAspect="1" noMove="1" noResize="1" noEditPoints="1" noAdjustHandles="1" noChangeArrowheads="1" noChangeShapeType="1" noTextEdit="1"/>
              </p:cNvSpPr>
              <p:nvPr/>
            </p:nvSpPr>
            <p:spPr>
              <a:xfrm>
                <a:off x="898133" y="1385429"/>
                <a:ext cx="400174" cy="343620"/>
              </a:xfrm>
              <a:prstGeom prst="rect">
                <a:avLst/>
              </a:prstGeom>
              <a:blipFill>
                <a:blip r:embed="rId6"/>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0" name="TextBox 23"/>
              <p:cNvSpPr txBox="1"/>
              <p:nvPr/>
            </p:nvSpPr>
            <p:spPr>
              <a:xfrm>
                <a:off x="3249562" y="3418700"/>
                <a:ext cx="1045080" cy="3436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de-DE" sz="1633" i="1">
                          <a:latin typeface="Cambria Math" panose="02040503050406030204" pitchFamily="18" charset="0"/>
                          <a:cs typeface="Arial" panose="020B0604020202020204" pitchFamily="34" charset="0"/>
                        </a:rPr>
                        <m:t>𝐿</m:t>
                      </m:r>
                      <m:r>
                        <a:rPr lang="de-DE" sz="1633" i="1">
                          <a:latin typeface="Cambria Math" panose="02040503050406030204" pitchFamily="18" charset="0"/>
                          <a:cs typeface="Arial" panose="020B0604020202020204" pitchFamily="34" charset="0"/>
                        </a:rPr>
                        <m:t>(</m:t>
                      </m:r>
                      <m:sSub>
                        <m:sSubPr>
                          <m:ctrlPr>
                            <a:rPr lang="de-DE" sz="1633" i="1">
                              <a:latin typeface="Cambria Math" panose="02040503050406030204" pitchFamily="18" charset="0"/>
                              <a:cs typeface="Arial" panose="020B0604020202020204" pitchFamily="34" charset="0"/>
                            </a:rPr>
                          </m:ctrlPr>
                        </m:sSubPr>
                        <m:e>
                          <m:r>
                            <a:rPr lang="de-DE" sz="1633" i="1">
                              <a:latin typeface="Cambria Math" panose="02040503050406030204" pitchFamily="18" charset="0"/>
                              <a:cs typeface="Arial" panose="020B0604020202020204" pitchFamily="34" charset="0"/>
                            </a:rPr>
                            <m:t>𝑌</m:t>
                          </m:r>
                        </m:e>
                        <m:sub>
                          <m:r>
                            <a:rPr lang="de-DE" sz="1633" i="1">
                              <a:latin typeface="Cambria Math" panose="02040503050406030204" pitchFamily="18" charset="0"/>
                              <a:cs typeface="Arial" panose="020B0604020202020204" pitchFamily="34" charset="0"/>
                            </a:rPr>
                            <m:t>0</m:t>
                          </m:r>
                        </m:sub>
                      </m:sSub>
                      <m:r>
                        <a:rPr lang="de-DE" sz="1633" i="1">
                          <a:latin typeface="Cambria Math"/>
                          <a:cs typeface="Arial" panose="020B0604020202020204" pitchFamily="34" charset="0"/>
                        </a:rPr>
                        <m:t>)</m:t>
                      </m:r>
                    </m:oMath>
                  </m:oMathPara>
                </a14:m>
                <a:endParaRPr lang="en-US" sz="1633" dirty="0">
                  <a:latin typeface="Arial" panose="020B0604020202020204" pitchFamily="34" charset="0"/>
                  <a:cs typeface="Arial" panose="020B0604020202020204" pitchFamily="34" charset="0"/>
                </a:endParaRPr>
              </a:p>
            </p:txBody>
          </p:sp>
        </mc:Choice>
        <mc:Fallback xmlns="">
          <p:sp>
            <p:nvSpPr>
              <p:cNvPr id="30" name="TextBox 23"/>
              <p:cNvSpPr txBox="1">
                <a:spLocks noRot="1" noChangeAspect="1" noMove="1" noResize="1" noEditPoints="1" noAdjustHandles="1" noChangeArrowheads="1" noChangeShapeType="1" noTextEdit="1"/>
              </p:cNvSpPr>
              <p:nvPr/>
            </p:nvSpPr>
            <p:spPr>
              <a:xfrm>
                <a:off x="3249562" y="3418700"/>
                <a:ext cx="1045080" cy="343620"/>
              </a:xfrm>
              <a:prstGeom prst="rect">
                <a:avLst/>
              </a:prstGeom>
              <a:blipFill>
                <a:blip r:embed="rId7"/>
                <a:stretch>
                  <a:fillRect b="-1607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1" name="TextBox 23"/>
              <p:cNvSpPr txBox="1"/>
              <p:nvPr/>
            </p:nvSpPr>
            <p:spPr>
              <a:xfrm>
                <a:off x="4795128" y="2670810"/>
                <a:ext cx="1045080" cy="3436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de-DE" sz="1633" i="1">
                          <a:latin typeface="Cambria Math" panose="02040503050406030204" pitchFamily="18" charset="0"/>
                          <a:cs typeface="Arial" panose="020B0604020202020204" pitchFamily="34" charset="0"/>
                        </a:rPr>
                        <m:t>𝐿</m:t>
                      </m:r>
                      <m:r>
                        <a:rPr lang="de-DE" sz="1633" i="1">
                          <a:latin typeface="Cambria Math" panose="02040503050406030204" pitchFamily="18" charset="0"/>
                          <a:cs typeface="Arial" panose="020B0604020202020204" pitchFamily="34" charset="0"/>
                        </a:rPr>
                        <m:t>(</m:t>
                      </m:r>
                      <m:sSub>
                        <m:sSubPr>
                          <m:ctrlPr>
                            <a:rPr lang="de-DE" sz="1633" i="1">
                              <a:latin typeface="Cambria Math" panose="02040503050406030204" pitchFamily="18" charset="0"/>
                              <a:cs typeface="Arial" panose="020B0604020202020204" pitchFamily="34" charset="0"/>
                            </a:rPr>
                          </m:ctrlPr>
                        </m:sSubPr>
                        <m:e>
                          <m:r>
                            <a:rPr lang="de-DE" sz="1633" i="1">
                              <a:latin typeface="Cambria Math" panose="02040503050406030204" pitchFamily="18" charset="0"/>
                              <a:cs typeface="Arial" panose="020B0604020202020204" pitchFamily="34" charset="0"/>
                            </a:rPr>
                            <m:t>𝑌</m:t>
                          </m:r>
                        </m:e>
                        <m:sub>
                          <m:r>
                            <a:rPr lang="de-DE" sz="1633" i="1">
                              <a:latin typeface="Cambria Math" panose="02040503050406030204" pitchFamily="18" charset="0"/>
                              <a:cs typeface="Arial" panose="020B0604020202020204" pitchFamily="34" charset="0"/>
                            </a:rPr>
                            <m:t>2</m:t>
                          </m:r>
                        </m:sub>
                      </m:sSub>
                      <m:r>
                        <a:rPr lang="de-DE" sz="1633" i="1">
                          <a:latin typeface="Cambria Math"/>
                          <a:cs typeface="Arial" panose="020B0604020202020204" pitchFamily="34" charset="0"/>
                        </a:rPr>
                        <m:t>)</m:t>
                      </m:r>
                    </m:oMath>
                  </m:oMathPara>
                </a14:m>
                <a:endParaRPr lang="en-US" sz="1633" dirty="0">
                  <a:latin typeface="Arial" panose="020B0604020202020204" pitchFamily="34" charset="0"/>
                  <a:cs typeface="Arial" panose="020B0604020202020204" pitchFamily="34" charset="0"/>
                </a:endParaRPr>
              </a:p>
            </p:txBody>
          </p:sp>
        </mc:Choice>
        <mc:Fallback xmlns="">
          <p:sp>
            <p:nvSpPr>
              <p:cNvPr id="31" name="TextBox 23"/>
              <p:cNvSpPr txBox="1">
                <a:spLocks noRot="1" noChangeAspect="1" noMove="1" noResize="1" noEditPoints="1" noAdjustHandles="1" noChangeArrowheads="1" noChangeShapeType="1" noTextEdit="1"/>
              </p:cNvSpPr>
              <p:nvPr/>
            </p:nvSpPr>
            <p:spPr>
              <a:xfrm>
                <a:off x="4795128" y="2670810"/>
                <a:ext cx="1045080" cy="343620"/>
              </a:xfrm>
              <a:prstGeom prst="rect">
                <a:avLst/>
              </a:prstGeom>
              <a:blipFill>
                <a:blip r:embed="rId8"/>
                <a:stretch>
                  <a:fillRect b="-1607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2" name="TextBox 23"/>
              <p:cNvSpPr txBox="1"/>
              <p:nvPr/>
            </p:nvSpPr>
            <p:spPr>
              <a:xfrm>
                <a:off x="4686547" y="3475589"/>
                <a:ext cx="1045080" cy="3436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de-DE" sz="1633" i="1">
                          <a:latin typeface="Cambria Math" panose="02040503050406030204" pitchFamily="18" charset="0"/>
                          <a:cs typeface="Arial" panose="020B0604020202020204" pitchFamily="34" charset="0"/>
                        </a:rPr>
                        <m:t>𝐿</m:t>
                      </m:r>
                      <m:r>
                        <a:rPr lang="de-DE" sz="1633" i="1">
                          <a:latin typeface="Cambria Math" panose="02040503050406030204" pitchFamily="18" charset="0"/>
                          <a:cs typeface="Arial" panose="020B0604020202020204" pitchFamily="34" charset="0"/>
                        </a:rPr>
                        <m:t>(</m:t>
                      </m:r>
                      <m:sSub>
                        <m:sSubPr>
                          <m:ctrlPr>
                            <a:rPr lang="de-DE" sz="1633" i="1">
                              <a:latin typeface="Cambria Math" panose="02040503050406030204" pitchFamily="18" charset="0"/>
                              <a:cs typeface="Arial" panose="020B0604020202020204" pitchFamily="34" charset="0"/>
                            </a:rPr>
                          </m:ctrlPr>
                        </m:sSubPr>
                        <m:e>
                          <m:r>
                            <a:rPr lang="de-DE" sz="1633" i="1">
                              <a:latin typeface="Cambria Math" panose="02040503050406030204" pitchFamily="18" charset="0"/>
                              <a:cs typeface="Arial" panose="020B0604020202020204" pitchFamily="34" charset="0"/>
                            </a:rPr>
                            <m:t>𝑌</m:t>
                          </m:r>
                        </m:e>
                        <m:sub>
                          <m:r>
                            <a:rPr lang="de-DE" sz="1633" i="1">
                              <a:latin typeface="Cambria Math" panose="02040503050406030204" pitchFamily="18" charset="0"/>
                              <a:cs typeface="Arial" panose="020B0604020202020204" pitchFamily="34" charset="0"/>
                            </a:rPr>
                            <m:t>1</m:t>
                          </m:r>
                        </m:sub>
                      </m:sSub>
                      <m:r>
                        <a:rPr lang="de-DE" sz="1633" i="1">
                          <a:latin typeface="Cambria Math"/>
                          <a:cs typeface="Arial" panose="020B0604020202020204" pitchFamily="34" charset="0"/>
                        </a:rPr>
                        <m:t>)</m:t>
                      </m:r>
                    </m:oMath>
                  </m:oMathPara>
                </a14:m>
                <a:endParaRPr lang="en-US" sz="1633" dirty="0">
                  <a:latin typeface="Arial" panose="020B0604020202020204" pitchFamily="34" charset="0"/>
                  <a:cs typeface="Arial" panose="020B0604020202020204" pitchFamily="34" charset="0"/>
                </a:endParaRPr>
              </a:p>
            </p:txBody>
          </p:sp>
        </mc:Choice>
        <mc:Fallback xmlns="">
          <p:sp>
            <p:nvSpPr>
              <p:cNvPr id="32" name="TextBox 23"/>
              <p:cNvSpPr txBox="1">
                <a:spLocks noRot="1" noChangeAspect="1" noMove="1" noResize="1" noEditPoints="1" noAdjustHandles="1" noChangeArrowheads="1" noChangeShapeType="1" noTextEdit="1"/>
              </p:cNvSpPr>
              <p:nvPr/>
            </p:nvSpPr>
            <p:spPr>
              <a:xfrm>
                <a:off x="4686547" y="3475589"/>
                <a:ext cx="1045080" cy="343620"/>
              </a:xfrm>
              <a:prstGeom prst="rect">
                <a:avLst/>
              </a:prstGeom>
              <a:blipFill>
                <a:blip r:embed="rId9"/>
                <a:stretch>
                  <a:fillRect b="-14035"/>
                </a:stretch>
              </a:blipFill>
            </p:spPr>
            <p:txBody>
              <a:bodyPr/>
              <a:lstStyle/>
              <a:p>
                <a:r>
                  <a:rPr lang="de-DE">
                    <a:noFill/>
                  </a:rPr>
                  <a:t> </a:t>
                </a:r>
              </a:p>
            </p:txBody>
          </p:sp>
        </mc:Fallback>
      </mc:AlternateContent>
      <p:sp>
        <p:nvSpPr>
          <p:cNvPr id="34" name="Textfeld 33"/>
          <p:cNvSpPr txBox="1"/>
          <p:nvPr/>
        </p:nvSpPr>
        <p:spPr>
          <a:xfrm>
            <a:off x="6711389" y="4049068"/>
            <a:ext cx="405880" cy="343620"/>
          </a:xfrm>
          <a:prstGeom prst="rect">
            <a:avLst/>
          </a:prstGeom>
          <a:noFill/>
        </p:spPr>
        <p:txBody>
          <a:bodyPr wrap="none" rtlCol="0">
            <a:spAutoFit/>
          </a:bodyPr>
          <a:lstStyle/>
          <a:p>
            <a:r>
              <a:rPr lang="de-DE" sz="1633" dirty="0"/>
              <a:t>Y</a:t>
            </a:r>
            <a:r>
              <a:rPr lang="de-DE" sz="1633" baseline="-25000" dirty="0"/>
              <a:t>0</a:t>
            </a:r>
          </a:p>
        </p:txBody>
      </p:sp>
      <p:sp>
        <p:nvSpPr>
          <p:cNvPr id="35" name="Textfeld 34"/>
          <p:cNvSpPr txBox="1"/>
          <p:nvPr/>
        </p:nvSpPr>
        <p:spPr>
          <a:xfrm>
            <a:off x="7310973" y="4075790"/>
            <a:ext cx="405880" cy="343620"/>
          </a:xfrm>
          <a:prstGeom prst="rect">
            <a:avLst/>
          </a:prstGeom>
          <a:noFill/>
        </p:spPr>
        <p:txBody>
          <a:bodyPr wrap="none" rtlCol="0">
            <a:spAutoFit/>
          </a:bodyPr>
          <a:lstStyle/>
          <a:p>
            <a:r>
              <a:rPr lang="de-DE" sz="1633" dirty="0"/>
              <a:t>Y</a:t>
            </a:r>
            <a:r>
              <a:rPr lang="de-DE" sz="1633" baseline="-25000" dirty="0"/>
              <a:t>1</a:t>
            </a:r>
          </a:p>
        </p:txBody>
      </p:sp>
      <p:sp>
        <p:nvSpPr>
          <p:cNvPr id="36" name="Textfeld 35"/>
          <p:cNvSpPr txBox="1"/>
          <p:nvPr/>
        </p:nvSpPr>
        <p:spPr>
          <a:xfrm>
            <a:off x="7897999" y="4075790"/>
            <a:ext cx="405880" cy="343620"/>
          </a:xfrm>
          <a:prstGeom prst="rect">
            <a:avLst/>
          </a:prstGeom>
          <a:noFill/>
        </p:spPr>
        <p:txBody>
          <a:bodyPr wrap="none" rtlCol="0">
            <a:spAutoFit/>
          </a:bodyPr>
          <a:lstStyle/>
          <a:p>
            <a:r>
              <a:rPr lang="de-DE" sz="1633" dirty="0"/>
              <a:t>Y</a:t>
            </a:r>
            <a:r>
              <a:rPr lang="de-DE" sz="1633" baseline="-25000" dirty="0"/>
              <a:t>2</a:t>
            </a:r>
          </a:p>
        </p:txBody>
      </p:sp>
      <p:cxnSp>
        <p:nvCxnSpPr>
          <p:cNvPr id="37" name="Straight Connector 11"/>
          <p:cNvCxnSpPr/>
          <p:nvPr/>
        </p:nvCxnSpPr>
        <p:spPr>
          <a:xfrm flipV="1">
            <a:off x="6881660" y="2593696"/>
            <a:ext cx="0" cy="1378833"/>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3" name="Gerade Verbindung 42"/>
          <p:cNvCxnSpPr/>
          <p:nvPr/>
        </p:nvCxnSpPr>
        <p:spPr>
          <a:xfrm flipV="1">
            <a:off x="6580754" y="1169460"/>
            <a:ext cx="1991556" cy="1755144"/>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5" name="Straight Connector 11"/>
          <p:cNvCxnSpPr/>
          <p:nvPr/>
        </p:nvCxnSpPr>
        <p:spPr>
          <a:xfrm flipV="1">
            <a:off x="7481245" y="2096756"/>
            <a:ext cx="0" cy="1875773"/>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7" name="Straight Connector 11"/>
          <p:cNvCxnSpPr/>
          <p:nvPr/>
        </p:nvCxnSpPr>
        <p:spPr>
          <a:xfrm flipV="1">
            <a:off x="8093270" y="1599817"/>
            <a:ext cx="0" cy="2406738"/>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9" name="Textfeld 48"/>
          <p:cNvSpPr txBox="1"/>
          <p:nvPr/>
        </p:nvSpPr>
        <p:spPr>
          <a:xfrm>
            <a:off x="3653455" y="936635"/>
            <a:ext cx="1156086" cy="343620"/>
          </a:xfrm>
          <a:prstGeom prst="rect">
            <a:avLst/>
          </a:prstGeom>
          <a:noFill/>
        </p:spPr>
        <p:txBody>
          <a:bodyPr wrap="none" rtlCol="0">
            <a:spAutoFit/>
          </a:bodyPr>
          <a:lstStyle/>
          <a:p>
            <a:r>
              <a:rPr lang="de-DE" sz="1633" dirty="0"/>
              <a:t>Y</a:t>
            </a:r>
            <a:r>
              <a:rPr lang="de-DE" sz="1633" baseline="-25000" dirty="0"/>
              <a:t>0 </a:t>
            </a:r>
            <a:r>
              <a:rPr lang="de-DE" sz="1633" dirty="0"/>
              <a:t>&lt;Y</a:t>
            </a:r>
            <a:r>
              <a:rPr lang="de-DE" sz="1633" baseline="-25000" dirty="0"/>
              <a:t>1 </a:t>
            </a:r>
            <a:r>
              <a:rPr lang="de-DE" sz="1633" dirty="0"/>
              <a:t>&lt;Y</a:t>
            </a:r>
            <a:r>
              <a:rPr lang="de-DE" sz="1633" baseline="-25000" dirty="0"/>
              <a:t>2</a:t>
            </a:r>
          </a:p>
        </p:txBody>
      </p:sp>
      <p:sp>
        <p:nvSpPr>
          <p:cNvPr id="54" name="Textfeld 53"/>
          <p:cNvSpPr txBox="1"/>
          <p:nvPr/>
        </p:nvSpPr>
        <p:spPr>
          <a:xfrm>
            <a:off x="7963201" y="713819"/>
            <a:ext cx="1447832" cy="427361"/>
          </a:xfrm>
          <a:prstGeom prst="rect">
            <a:avLst/>
          </a:prstGeom>
          <a:noFill/>
        </p:spPr>
        <p:txBody>
          <a:bodyPr wrap="none" rtlCol="0">
            <a:spAutoFit/>
          </a:bodyPr>
          <a:lstStyle/>
          <a:p>
            <a:r>
              <a:rPr lang="de-DE" sz="2177" b="1" dirty="0"/>
              <a:t>LM </a:t>
            </a:r>
            <a:r>
              <a:rPr lang="de-DE" sz="2177" b="1" dirty="0" err="1"/>
              <a:t>Curve</a:t>
            </a:r>
            <a:endParaRPr lang="de-DE" sz="2177" b="1" dirty="0"/>
          </a:p>
        </p:txBody>
      </p:sp>
      <p:sp>
        <p:nvSpPr>
          <p:cNvPr id="38" name="TextBox 44">
            <a:extLst>
              <a:ext uri="{FF2B5EF4-FFF2-40B4-BE49-F238E27FC236}">
                <a16:creationId xmlns:a16="http://schemas.microsoft.com/office/drawing/2014/main" id="{964C1EE6-5DA6-45CC-8062-1BABE276767F}"/>
              </a:ext>
            </a:extLst>
          </p:cNvPr>
          <p:cNvSpPr txBox="1"/>
          <p:nvPr/>
        </p:nvSpPr>
        <p:spPr>
          <a:xfrm>
            <a:off x="5487486" y="958670"/>
            <a:ext cx="242374" cy="343620"/>
          </a:xfrm>
          <a:prstGeom prst="rect">
            <a:avLst/>
          </a:prstGeom>
          <a:noFill/>
        </p:spPr>
        <p:txBody>
          <a:bodyPr wrap="none" rtlCol="0">
            <a:spAutoFit/>
          </a:bodyPr>
          <a:lstStyle/>
          <a:p>
            <a:r>
              <a:rPr lang="en-US" sz="1633" i="1" dirty="0" err="1"/>
              <a:t>i</a:t>
            </a:r>
            <a:endParaRPr lang="en-US" sz="1633" i="1" dirty="0"/>
          </a:p>
        </p:txBody>
      </p:sp>
      <p:sp>
        <p:nvSpPr>
          <p:cNvPr id="2" name="Rechteck 1">
            <a:extLst>
              <a:ext uri="{FF2B5EF4-FFF2-40B4-BE49-F238E27FC236}">
                <a16:creationId xmlns:a16="http://schemas.microsoft.com/office/drawing/2014/main" id="{14472D65-7DDE-8B38-EE7F-0C661712604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769975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28"/>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2"/>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45"/>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47"/>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p:bldP spid="16" grpId="0" animBg="1"/>
      <p:bldP spid="26" grpId="0"/>
      <p:bldP spid="29" grpId="0"/>
      <p:bldP spid="30" grpId="0"/>
      <p:bldP spid="31" grpId="0"/>
      <p:bldP spid="32" grpId="0"/>
      <p:bldP spid="3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72730" y="104531"/>
            <a:ext cx="7597213" cy="744863"/>
          </a:xfrm>
          <a:prstGeom prst="rect">
            <a:avLst/>
          </a:prstGeom>
          <a:noFill/>
          <a:ln>
            <a:noFill/>
          </a:ln>
        </p:spPr>
        <p:txBody>
          <a:bodyPr lIns="81638" tIns="40819" rIns="81638" bIns="40819" anchor="ctr" anchorCtr="1"/>
          <a:lstStyle/>
          <a:p>
            <a:r>
              <a:rPr lang="de-DE" sz="2903" b="1" dirty="0"/>
              <a:t>General Equilibrium</a:t>
            </a:r>
          </a:p>
        </p:txBody>
      </p:sp>
      <p:cxnSp>
        <p:nvCxnSpPr>
          <p:cNvPr id="8" name="Straight Arrow Connector 6"/>
          <p:cNvCxnSpPr/>
          <p:nvPr/>
        </p:nvCxnSpPr>
        <p:spPr>
          <a:xfrm flipV="1">
            <a:off x="1824654" y="1142889"/>
            <a:ext cx="0" cy="3565599"/>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7"/>
          <p:cNvCxnSpPr/>
          <p:nvPr/>
        </p:nvCxnSpPr>
        <p:spPr>
          <a:xfrm>
            <a:off x="1824655" y="4708485"/>
            <a:ext cx="5828724"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1490044" y="1077570"/>
            <a:ext cx="242374" cy="343620"/>
          </a:xfrm>
          <a:prstGeom prst="rect">
            <a:avLst/>
          </a:prstGeom>
          <a:noFill/>
        </p:spPr>
        <p:txBody>
          <a:bodyPr wrap="none" rtlCol="0">
            <a:spAutoFit/>
          </a:bodyPr>
          <a:lstStyle/>
          <a:p>
            <a:r>
              <a:rPr lang="de-DE" sz="1633" dirty="0"/>
              <a:t>i</a:t>
            </a:r>
          </a:p>
        </p:txBody>
      </p:sp>
      <p:sp>
        <p:nvSpPr>
          <p:cNvPr id="11" name="Textfeld 10"/>
          <p:cNvSpPr txBox="1"/>
          <p:nvPr/>
        </p:nvSpPr>
        <p:spPr>
          <a:xfrm>
            <a:off x="7172666" y="4726921"/>
            <a:ext cx="335348" cy="343620"/>
          </a:xfrm>
          <a:prstGeom prst="rect">
            <a:avLst/>
          </a:prstGeom>
          <a:noFill/>
        </p:spPr>
        <p:txBody>
          <a:bodyPr wrap="none" rtlCol="0">
            <a:spAutoFit/>
          </a:bodyPr>
          <a:lstStyle/>
          <a:p>
            <a:r>
              <a:rPr lang="de-DE" sz="1633" dirty="0"/>
              <a:t>Y</a:t>
            </a:r>
          </a:p>
        </p:txBody>
      </p:sp>
      <p:cxnSp>
        <p:nvCxnSpPr>
          <p:cNvPr id="12" name="Gerade Verbindung 11"/>
          <p:cNvCxnSpPr/>
          <p:nvPr/>
        </p:nvCxnSpPr>
        <p:spPr>
          <a:xfrm flipV="1">
            <a:off x="2804418" y="1412586"/>
            <a:ext cx="3723097" cy="2473636"/>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Gerade Verbindung 12"/>
          <p:cNvCxnSpPr/>
          <p:nvPr/>
        </p:nvCxnSpPr>
        <p:spPr>
          <a:xfrm>
            <a:off x="3297369" y="1861381"/>
            <a:ext cx="2416747" cy="1865763"/>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Textfeld 13"/>
          <p:cNvSpPr txBox="1"/>
          <p:nvPr/>
        </p:nvSpPr>
        <p:spPr>
          <a:xfrm>
            <a:off x="5387529" y="3162727"/>
            <a:ext cx="1285929" cy="427361"/>
          </a:xfrm>
          <a:prstGeom prst="rect">
            <a:avLst/>
          </a:prstGeom>
          <a:noFill/>
        </p:spPr>
        <p:txBody>
          <a:bodyPr wrap="none" rtlCol="0">
            <a:spAutoFit/>
          </a:bodyPr>
          <a:lstStyle/>
          <a:p>
            <a:r>
              <a:rPr lang="de-DE" sz="2177" b="1" dirty="0"/>
              <a:t>IS-</a:t>
            </a:r>
            <a:r>
              <a:rPr lang="de-DE" sz="2177" b="1" dirty="0" err="1"/>
              <a:t>Curve</a:t>
            </a:r>
            <a:endParaRPr lang="de-DE" sz="2177" b="1" dirty="0"/>
          </a:p>
        </p:txBody>
      </p:sp>
      <p:sp>
        <p:nvSpPr>
          <p:cNvPr id="16" name="Textfeld 15"/>
          <p:cNvSpPr txBox="1"/>
          <p:nvPr/>
        </p:nvSpPr>
        <p:spPr>
          <a:xfrm>
            <a:off x="5975385" y="946937"/>
            <a:ext cx="1470274" cy="427361"/>
          </a:xfrm>
          <a:prstGeom prst="rect">
            <a:avLst/>
          </a:prstGeom>
          <a:noFill/>
        </p:spPr>
        <p:txBody>
          <a:bodyPr wrap="none" rtlCol="0">
            <a:spAutoFit/>
          </a:bodyPr>
          <a:lstStyle/>
          <a:p>
            <a:r>
              <a:rPr lang="de-DE" sz="2177" b="1" dirty="0"/>
              <a:t>LM-</a:t>
            </a:r>
            <a:r>
              <a:rPr lang="de-DE" sz="2177" b="1" dirty="0" err="1"/>
              <a:t>Curve</a:t>
            </a:r>
            <a:endParaRPr lang="de-DE" sz="2177" b="1" dirty="0"/>
          </a:p>
        </p:txBody>
      </p:sp>
      <p:sp>
        <p:nvSpPr>
          <p:cNvPr id="4" name="Textfeld 3"/>
          <p:cNvSpPr txBox="1"/>
          <p:nvPr/>
        </p:nvSpPr>
        <p:spPr>
          <a:xfrm>
            <a:off x="4389957" y="4726921"/>
            <a:ext cx="439544" cy="343620"/>
          </a:xfrm>
          <a:prstGeom prst="rect">
            <a:avLst/>
          </a:prstGeom>
          <a:noFill/>
        </p:spPr>
        <p:txBody>
          <a:bodyPr wrap="none" rtlCol="0">
            <a:spAutoFit/>
          </a:bodyPr>
          <a:lstStyle/>
          <a:p>
            <a:r>
              <a:rPr lang="de-DE" sz="1633" dirty="0"/>
              <a:t>Y*</a:t>
            </a:r>
          </a:p>
        </p:txBody>
      </p:sp>
      <p:sp>
        <p:nvSpPr>
          <p:cNvPr id="19" name="Textfeld 18"/>
          <p:cNvSpPr txBox="1"/>
          <p:nvPr/>
        </p:nvSpPr>
        <p:spPr>
          <a:xfrm>
            <a:off x="1545068" y="2636761"/>
            <a:ext cx="346570" cy="343620"/>
          </a:xfrm>
          <a:prstGeom prst="rect">
            <a:avLst/>
          </a:prstGeom>
          <a:noFill/>
        </p:spPr>
        <p:txBody>
          <a:bodyPr wrap="none" rtlCol="0">
            <a:spAutoFit/>
          </a:bodyPr>
          <a:lstStyle/>
          <a:p>
            <a:r>
              <a:rPr lang="de-DE" sz="1633" dirty="0"/>
              <a:t>i*</a:t>
            </a:r>
          </a:p>
        </p:txBody>
      </p:sp>
      <p:cxnSp>
        <p:nvCxnSpPr>
          <p:cNvPr id="21" name="Gerade Verbindung 20"/>
          <p:cNvCxnSpPr/>
          <p:nvPr/>
        </p:nvCxnSpPr>
        <p:spPr>
          <a:xfrm flipH="1">
            <a:off x="1824655" y="2794262"/>
            <a:ext cx="268108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Gerade Verbindung 21"/>
          <p:cNvCxnSpPr/>
          <p:nvPr/>
        </p:nvCxnSpPr>
        <p:spPr>
          <a:xfrm>
            <a:off x="4505741" y="2775825"/>
            <a:ext cx="0" cy="193266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4" name="Textfeld 23"/>
          <p:cNvSpPr txBox="1"/>
          <p:nvPr/>
        </p:nvSpPr>
        <p:spPr>
          <a:xfrm>
            <a:off x="0" y="5283912"/>
            <a:ext cx="8537915" cy="1097416"/>
          </a:xfrm>
          <a:prstGeom prst="rect">
            <a:avLst/>
          </a:prstGeom>
          <a:noFill/>
          <a:ln>
            <a:solidFill>
              <a:schemeClr val="accent1"/>
            </a:solidFill>
          </a:ln>
        </p:spPr>
        <p:txBody>
          <a:bodyPr wrap="none" rtlCol="0">
            <a:spAutoFit/>
          </a:bodyPr>
          <a:lstStyle/>
          <a:p>
            <a:pPr algn="ctr"/>
            <a:r>
              <a:rPr lang="de-DE" sz="2177" b="1" dirty="0" err="1"/>
              <a:t>Intersection</a:t>
            </a:r>
            <a:r>
              <a:rPr lang="de-DE" sz="2177" b="1" dirty="0"/>
              <a:t> </a:t>
            </a:r>
            <a:r>
              <a:rPr lang="de-DE" sz="2177" b="1" dirty="0" err="1"/>
              <a:t>of</a:t>
            </a:r>
            <a:r>
              <a:rPr lang="de-DE" sz="2177" b="1" dirty="0"/>
              <a:t> LM- and IS-</a:t>
            </a:r>
            <a:r>
              <a:rPr lang="de-DE" sz="2177" b="1" dirty="0" err="1"/>
              <a:t>Curve</a:t>
            </a:r>
            <a:r>
              <a:rPr lang="de-DE" sz="2177" b="1" dirty="0"/>
              <a:t> </a:t>
            </a:r>
            <a:r>
              <a:rPr lang="de-DE" sz="2177" b="1" dirty="0" err="1"/>
              <a:t>determines</a:t>
            </a:r>
            <a:r>
              <a:rPr lang="de-DE" sz="2177" b="1" dirty="0"/>
              <a:t> </a:t>
            </a:r>
            <a:r>
              <a:rPr lang="de-DE" sz="2177" b="1" dirty="0" err="1"/>
              <a:t>the</a:t>
            </a:r>
            <a:r>
              <a:rPr lang="de-DE" sz="2177" b="1" dirty="0"/>
              <a:t> </a:t>
            </a:r>
            <a:r>
              <a:rPr lang="de-DE" sz="2177" b="1" dirty="0" err="1"/>
              <a:t>general</a:t>
            </a:r>
            <a:r>
              <a:rPr lang="de-DE" sz="2177" b="1" dirty="0"/>
              <a:t> </a:t>
            </a:r>
            <a:r>
              <a:rPr lang="de-DE" sz="2177" b="1" dirty="0" err="1"/>
              <a:t>equilibrium</a:t>
            </a:r>
            <a:endParaRPr lang="de-DE" sz="2177" b="1" dirty="0"/>
          </a:p>
          <a:p>
            <a:pPr algn="ctr"/>
            <a:endParaRPr lang="de-DE" sz="2177" b="1" dirty="0"/>
          </a:p>
          <a:p>
            <a:pPr algn="ctr"/>
            <a:r>
              <a:rPr lang="de-DE" sz="2177" b="1" dirty="0" err="1"/>
              <a:t>with</a:t>
            </a:r>
            <a:r>
              <a:rPr lang="de-DE" sz="2177" b="1" dirty="0"/>
              <a:t> </a:t>
            </a:r>
            <a:r>
              <a:rPr lang="de-DE" sz="2177" b="1" dirty="0" err="1"/>
              <a:t>the</a:t>
            </a:r>
            <a:r>
              <a:rPr lang="de-DE" sz="2177" b="1" dirty="0"/>
              <a:t> </a:t>
            </a:r>
            <a:r>
              <a:rPr lang="de-DE" sz="2177" b="1" dirty="0" err="1"/>
              <a:t>simultanous</a:t>
            </a:r>
            <a:r>
              <a:rPr lang="de-DE" sz="2177" b="1" dirty="0"/>
              <a:t> </a:t>
            </a:r>
            <a:r>
              <a:rPr lang="de-DE" sz="2177" b="1" dirty="0" err="1"/>
              <a:t>equlibrium</a:t>
            </a:r>
            <a:r>
              <a:rPr lang="de-DE" sz="2177" b="1" dirty="0"/>
              <a:t> in </a:t>
            </a:r>
            <a:r>
              <a:rPr lang="de-DE" sz="2177" b="1" dirty="0" err="1"/>
              <a:t>the</a:t>
            </a:r>
            <a:r>
              <a:rPr lang="de-DE" sz="2177" b="1" dirty="0"/>
              <a:t> </a:t>
            </a:r>
            <a:r>
              <a:rPr lang="de-DE" sz="2177" b="1" dirty="0" err="1"/>
              <a:t>commodity</a:t>
            </a:r>
            <a:r>
              <a:rPr lang="de-DE" sz="2177" b="1" dirty="0"/>
              <a:t> and </a:t>
            </a:r>
            <a:r>
              <a:rPr lang="de-DE" sz="2177" b="1" dirty="0" err="1"/>
              <a:t>money</a:t>
            </a:r>
            <a:r>
              <a:rPr lang="de-DE" sz="2177" b="1" dirty="0"/>
              <a:t> </a:t>
            </a:r>
            <a:r>
              <a:rPr lang="de-DE" sz="2177" b="1" dirty="0" err="1"/>
              <a:t>market</a:t>
            </a:r>
            <a:endParaRPr lang="de-DE" sz="2177" b="1" dirty="0"/>
          </a:p>
        </p:txBody>
      </p:sp>
      <p:sp>
        <p:nvSpPr>
          <p:cNvPr id="2" name="Rechteck 1">
            <a:extLst>
              <a:ext uri="{FF2B5EF4-FFF2-40B4-BE49-F238E27FC236}">
                <a16:creationId xmlns:a16="http://schemas.microsoft.com/office/drawing/2014/main" id="{AE4FCDA4-05DA-DB97-44EF-A193FB42D2C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63153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1518082" y="1118586"/>
            <a:ext cx="9149918" cy="2391377"/>
          </a:xfrm>
        </p:spPr>
        <p:txBody>
          <a:bodyPr>
            <a:noAutofit/>
          </a:bodyPr>
          <a:lstStyle/>
          <a:p>
            <a:pPr algn="ctr"/>
            <a:r>
              <a:rPr lang="de-DE" sz="6000">
                <a:latin typeface="Times New Roman" panose="02020603050405020304" pitchFamily="18" charset="0"/>
                <a:cs typeface="Times New Roman" panose="02020603050405020304" pitchFamily="18" charset="0"/>
              </a:rPr>
              <a:t>Global Economics</a:t>
            </a:r>
            <a:endParaRPr lang="de-DE" sz="6000" b="1" dirty="0"/>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626300" y="3557650"/>
            <a:ext cx="9077325" cy="438788"/>
          </a:xfrm>
        </p:spPr>
        <p:txBody>
          <a:bodyPr>
            <a:noAutofit/>
          </a:bodyPr>
          <a:lstStyle/>
          <a:p>
            <a:r>
              <a:rPr lang="de-DE">
                <a:latin typeface="Times New Roman" panose="02020603050405020304" pitchFamily="18" charset="0"/>
                <a:cs typeface="Times New Roman" panose="02020603050405020304" pitchFamily="18" charset="0"/>
              </a:rPr>
              <a:t>Winter term 2024</a:t>
            </a:r>
            <a:endParaRPr lang="de-DE" dirty="0">
              <a:latin typeface="Times New Roman" panose="02020603050405020304" pitchFamily="18" charset="0"/>
              <a:cs typeface="Times New Roman" panose="02020603050405020304" pitchFamily="18" charset="0"/>
            </a:endParaRP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0675" y="4876800"/>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390525"/>
            <a:ext cx="2581275" cy="1771650"/>
          </a:xfrm>
          <a:prstGeom prst="rect">
            <a:avLst/>
          </a:prstGeom>
        </p:spPr>
      </p:pic>
      <p:sp>
        <p:nvSpPr>
          <p:cNvPr id="6" name="Rechteck 5">
            <a:extLst>
              <a:ext uri="{FF2B5EF4-FFF2-40B4-BE49-F238E27FC236}">
                <a16:creationId xmlns:a16="http://schemas.microsoft.com/office/drawing/2014/main" id="{5E683233-D8D3-4E3D-9C4E-AA239CA7FE2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389246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72730" y="104531"/>
            <a:ext cx="7597213" cy="744863"/>
          </a:xfrm>
          <a:prstGeom prst="rect">
            <a:avLst/>
          </a:prstGeom>
          <a:noFill/>
          <a:ln>
            <a:noFill/>
          </a:ln>
        </p:spPr>
        <p:txBody>
          <a:bodyPr lIns="81638" tIns="40819" rIns="81638" bIns="40819" anchor="ctr" anchorCtr="1"/>
          <a:lstStyle/>
          <a:p>
            <a:r>
              <a:rPr lang="de-DE" sz="2903" b="1" dirty="0"/>
              <a:t>General Solution </a:t>
            </a:r>
            <a:r>
              <a:rPr lang="de-DE" sz="2903" b="1" dirty="0" err="1"/>
              <a:t>of</a:t>
            </a:r>
            <a:r>
              <a:rPr lang="de-DE" sz="2903" b="1" dirty="0"/>
              <a:t> </a:t>
            </a:r>
            <a:r>
              <a:rPr lang="de-DE" sz="2903" b="1" dirty="0" err="1"/>
              <a:t>the</a:t>
            </a:r>
            <a:r>
              <a:rPr lang="de-DE" sz="2903" b="1" dirty="0"/>
              <a:t> IS/LM-Model</a:t>
            </a:r>
          </a:p>
        </p:txBody>
      </p:sp>
      <p:sp>
        <p:nvSpPr>
          <p:cNvPr id="2" name="Rechteck 1">
            <a:extLst>
              <a:ext uri="{FF2B5EF4-FFF2-40B4-BE49-F238E27FC236}">
                <a16:creationId xmlns:a16="http://schemas.microsoft.com/office/drawing/2014/main" id="{AE4FCDA4-05DA-DB97-44EF-A193FB42D2C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3" name="Rechteck 2">
            <a:extLst>
              <a:ext uri="{FF2B5EF4-FFF2-40B4-BE49-F238E27FC236}">
                <a16:creationId xmlns:a16="http://schemas.microsoft.com/office/drawing/2014/main" id="{31C4B345-96EC-4796-B197-37DEBD92366E}"/>
              </a:ext>
            </a:extLst>
          </p:cNvPr>
          <p:cNvSpPr/>
          <p:nvPr/>
        </p:nvSpPr>
        <p:spPr>
          <a:xfrm>
            <a:off x="882104" y="849394"/>
            <a:ext cx="2014719" cy="369332"/>
          </a:xfrm>
          <a:prstGeom prst="rect">
            <a:avLst/>
          </a:prstGeom>
        </p:spPr>
        <p:txBody>
          <a:bodyPr wrap="none">
            <a:spAutoFit/>
          </a:bodyPr>
          <a:lstStyle/>
          <a:p>
            <a:r>
              <a:rPr lang="de-DE" dirty="0"/>
              <a:t>Y = C(Y) + I(i) + G</a:t>
            </a:r>
          </a:p>
        </p:txBody>
      </p:sp>
      <mc:AlternateContent xmlns:mc="http://schemas.openxmlformats.org/markup-compatibility/2006" xmlns:a14="http://schemas.microsoft.com/office/drawing/2010/main">
        <mc:Choice Requires="a14">
          <p:sp>
            <p:nvSpPr>
              <p:cNvPr id="5" name="Rechteck 4">
                <a:extLst>
                  <a:ext uri="{FF2B5EF4-FFF2-40B4-BE49-F238E27FC236}">
                    <a16:creationId xmlns:a16="http://schemas.microsoft.com/office/drawing/2014/main" id="{93E57649-2697-437A-8091-13B539815457}"/>
                  </a:ext>
                </a:extLst>
              </p:cNvPr>
              <p:cNvSpPr/>
              <p:nvPr/>
            </p:nvSpPr>
            <p:spPr>
              <a:xfrm>
                <a:off x="3391040" y="849394"/>
                <a:ext cx="1322285" cy="369332"/>
              </a:xfrm>
              <a:prstGeom prst="rect">
                <a:avLst/>
              </a:prstGeom>
            </p:spPr>
            <p:txBody>
              <a:bodyPr wrap="none">
                <a:spAutoFit/>
              </a:bodyPr>
              <a:lstStyle/>
              <a:p>
                <a:r>
                  <a:rPr lang="de-DE" dirty="0">
                    <a:latin typeface="Arial Unicode MS"/>
                    <a:ea typeface="Arial Unicode MS"/>
                    <a:cs typeface="Arial Unicode MS"/>
                  </a:rPr>
                  <a:t>m=</a:t>
                </a:r>
                <a:r>
                  <a:rPr lang="de-DE" dirty="0"/>
                  <a:t> </a:t>
                </a:r>
                <a14:m>
                  <m:oMath xmlns:m="http://schemas.openxmlformats.org/officeDocument/2006/math">
                    <m:sSup>
                      <m:sSupPr>
                        <m:ctrlPr>
                          <a:rPr lang="de-DE" i="1">
                            <a:latin typeface="Cambria Math" panose="02040503050406030204" pitchFamily="18" charset="0"/>
                          </a:rPr>
                        </m:ctrlPr>
                      </m:sSupPr>
                      <m:e>
                        <m:r>
                          <a:rPr lang="de-DE" i="1">
                            <a:latin typeface="Cambria Math" panose="02040503050406030204" pitchFamily="18" charset="0"/>
                          </a:rPr>
                          <m:t>𝐿</m:t>
                        </m:r>
                      </m:e>
                      <m:sup>
                        <m:r>
                          <a:rPr lang="de-DE" i="1">
                            <a:latin typeface="Cambria Math" panose="02040503050406030204" pitchFamily="18" charset="0"/>
                          </a:rPr>
                          <m:t>𝐷</m:t>
                        </m:r>
                      </m:sup>
                    </m:sSup>
                  </m:oMath>
                </a14:m>
                <a:r>
                  <a:rPr lang="de-DE" dirty="0"/>
                  <a:t>(Y, i</a:t>
                </a:r>
                <a:r>
                  <a:rPr lang="de-DE" baseline="30000" dirty="0"/>
                  <a:t> </a:t>
                </a:r>
                <a:r>
                  <a:rPr lang="de-DE" dirty="0"/>
                  <a:t>)</a:t>
                </a:r>
              </a:p>
            </p:txBody>
          </p:sp>
        </mc:Choice>
        <mc:Fallback xmlns="">
          <p:sp>
            <p:nvSpPr>
              <p:cNvPr id="5" name="Rechteck 4">
                <a:extLst>
                  <a:ext uri="{FF2B5EF4-FFF2-40B4-BE49-F238E27FC236}">
                    <a16:creationId xmlns:a16="http://schemas.microsoft.com/office/drawing/2014/main" id="{93E57649-2697-437A-8091-13B539815457}"/>
                  </a:ext>
                </a:extLst>
              </p:cNvPr>
              <p:cNvSpPr>
                <a:spLocks noRot="1" noChangeAspect="1" noMove="1" noResize="1" noEditPoints="1" noAdjustHandles="1" noChangeArrowheads="1" noChangeShapeType="1" noTextEdit="1"/>
              </p:cNvSpPr>
              <p:nvPr/>
            </p:nvSpPr>
            <p:spPr>
              <a:xfrm>
                <a:off x="3391040" y="849394"/>
                <a:ext cx="1322285" cy="369332"/>
              </a:xfrm>
              <a:prstGeom prst="rect">
                <a:avLst/>
              </a:prstGeom>
              <a:blipFill>
                <a:blip r:embed="rId3"/>
                <a:stretch>
                  <a:fillRect l="-3687" t="-8197" r="-3687" b="-24590"/>
                </a:stretch>
              </a:blipFill>
            </p:spPr>
            <p:txBody>
              <a:bodyPr/>
              <a:lstStyle/>
              <a:p>
                <a:r>
                  <a:rPr lang="de-DE">
                    <a:noFill/>
                  </a:rPr>
                  <a:t> </a:t>
                </a:r>
              </a:p>
            </p:txBody>
          </p:sp>
        </mc:Fallback>
      </mc:AlternateContent>
    </p:spTree>
    <p:extLst>
      <p:ext uri="{BB962C8B-B14F-4D97-AF65-F5344CB8AC3E}">
        <p14:creationId xmlns:p14="http://schemas.microsoft.com/office/powerpoint/2010/main" val="18887258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96789" y="104531"/>
            <a:ext cx="7597213" cy="744863"/>
          </a:xfrm>
          <a:prstGeom prst="rect">
            <a:avLst/>
          </a:prstGeom>
          <a:noFill/>
          <a:ln>
            <a:noFill/>
          </a:ln>
        </p:spPr>
        <p:txBody>
          <a:bodyPr lIns="81638" tIns="40819" rIns="81638" bIns="40819" anchor="ctr" anchorCtr="1"/>
          <a:lstStyle/>
          <a:p>
            <a:r>
              <a:rPr lang="de-DE" sz="2903" b="1" dirty="0" err="1"/>
              <a:t>Monetary</a:t>
            </a:r>
            <a:r>
              <a:rPr lang="de-DE" sz="2903" b="1" dirty="0"/>
              <a:t> Policy </a:t>
            </a:r>
            <a:r>
              <a:rPr lang="de-DE" sz="2903" b="1" dirty="0" err="1"/>
              <a:t>within</a:t>
            </a:r>
            <a:r>
              <a:rPr lang="de-DE" sz="2903" b="1" dirty="0"/>
              <a:t> </a:t>
            </a:r>
            <a:r>
              <a:rPr lang="de-DE" sz="2903" b="1" dirty="0" err="1"/>
              <a:t>the</a:t>
            </a:r>
            <a:r>
              <a:rPr lang="de-DE" sz="2903" b="1" dirty="0"/>
              <a:t> IS-LM-Model</a:t>
            </a:r>
          </a:p>
        </p:txBody>
      </p:sp>
      <p:cxnSp>
        <p:nvCxnSpPr>
          <p:cNvPr id="8" name="Straight Arrow Connector 6"/>
          <p:cNvCxnSpPr/>
          <p:nvPr/>
        </p:nvCxnSpPr>
        <p:spPr>
          <a:xfrm flipV="1">
            <a:off x="1848713" y="1142889"/>
            <a:ext cx="0" cy="3565599"/>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7"/>
          <p:cNvCxnSpPr/>
          <p:nvPr/>
        </p:nvCxnSpPr>
        <p:spPr>
          <a:xfrm>
            <a:off x="1848714" y="4708485"/>
            <a:ext cx="5828724"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1514103" y="1077570"/>
            <a:ext cx="242374" cy="343620"/>
          </a:xfrm>
          <a:prstGeom prst="rect">
            <a:avLst/>
          </a:prstGeom>
          <a:noFill/>
        </p:spPr>
        <p:txBody>
          <a:bodyPr wrap="none" rtlCol="0">
            <a:spAutoFit/>
          </a:bodyPr>
          <a:lstStyle/>
          <a:p>
            <a:r>
              <a:rPr lang="de-DE" sz="1633" dirty="0"/>
              <a:t>i</a:t>
            </a:r>
          </a:p>
        </p:txBody>
      </p:sp>
      <p:sp>
        <p:nvSpPr>
          <p:cNvPr id="11" name="Textfeld 10"/>
          <p:cNvSpPr txBox="1"/>
          <p:nvPr/>
        </p:nvSpPr>
        <p:spPr>
          <a:xfrm>
            <a:off x="7196725" y="4726921"/>
            <a:ext cx="335348" cy="343620"/>
          </a:xfrm>
          <a:prstGeom prst="rect">
            <a:avLst/>
          </a:prstGeom>
          <a:noFill/>
        </p:spPr>
        <p:txBody>
          <a:bodyPr wrap="none" rtlCol="0">
            <a:spAutoFit/>
          </a:bodyPr>
          <a:lstStyle/>
          <a:p>
            <a:r>
              <a:rPr lang="de-DE" sz="1633" dirty="0"/>
              <a:t>Y</a:t>
            </a:r>
          </a:p>
        </p:txBody>
      </p:sp>
      <p:cxnSp>
        <p:nvCxnSpPr>
          <p:cNvPr id="12" name="Gerade Verbindung 11"/>
          <p:cNvCxnSpPr/>
          <p:nvPr/>
        </p:nvCxnSpPr>
        <p:spPr>
          <a:xfrm flipV="1">
            <a:off x="2886189" y="1412586"/>
            <a:ext cx="3723097" cy="2473636"/>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Gerade Verbindung 12"/>
          <p:cNvCxnSpPr/>
          <p:nvPr/>
        </p:nvCxnSpPr>
        <p:spPr>
          <a:xfrm>
            <a:off x="3321428" y="1861381"/>
            <a:ext cx="2416747" cy="1865763"/>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Textfeld 13"/>
          <p:cNvSpPr txBox="1"/>
          <p:nvPr/>
        </p:nvSpPr>
        <p:spPr>
          <a:xfrm>
            <a:off x="5411586" y="3162727"/>
            <a:ext cx="1184940" cy="427361"/>
          </a:xfrm>
          <a:prstGeom prst="rect">
            <a:avLst/>
          </a:prstGeom>
          <a:noFill/>
        </p:spPr>
        <p:txBody>
          <a:bodyPr wrap="none" rtlCol="0">
            <a:spAutoFit/>
          </a:bodyPr>
          <a:lstStyle/>
          <a:p>
            <a:r>
              <a:rPr lang="de-DE" sz="2177" b="1" dirty="0"/>
              <a:t>IS </a:t>
            </a:r>
            <a:r>
              <a:rPr lang="de-DE" sz="2177" b="1" dirty="0" err="1"/>
              <a:t>curve</a:t>
            </a:r>
            <a:endParaRPr lang="de-DE" sz="2177" b="1" dirty="0"/>
          </a:p>
        </p:txBody>
      </p:sp>
      <p:sp>
        <p:nvSpPr>
          <p:cNvPr id="16" name="Textfeld 15"/>
          <p:cNvSpPr txBox="1"/>
          <p:nvPr/>
        </p:nvSpPr>
        <p:spPr>
          <a:xfrm>
            <a:off x="5999445" y="946937"/>
            <a:ext cx="704039" cy="427361"/>
          </a:xfrm>
          <a:prstGeom prst="rect">
            <a:avLst/>
          </a:prstGeom>
          <a:noFill/>
        </p:spPr>
        <p:txBody>
          <a:bodyPr wrap="none" rtlCol="0">
            <a:spAutoFit/>
          </a:bodyPr>
          <a:lstStyle/>
          <a:p>
            <a:r>
              <a:rPr lang="de-DE" sz="2177" b="1" dirty="0"/>
              <a:t>LM </a:t>
            </a:r>
          </a:p>
        </p:txBody>
      </p:sp>
      <p:sp>
        <p:nvSpPr>
          <p:cNvPr id="4" name="Textfeld 3"/>
          <p:cNvSpPr txBox="1"/>
          <p:nvPr/>
        </p:nvSpPr>
        <p:spPr>
          <a:xfrm>
            <a:off x="4172433" y="4726921"/>
            <a:ext cx="889987" cy="343620"/>
          </a:xfrm>
          <a:prstGeom prst="rect">
            <a:avLst/>
          </a:prstGeom>
          <a:noFill/>
        </p:spPr>
        <p:txBody>
          <a:bodyPr wrap="none" rtlCol="0">
            <a:spAutoFit/>
          </a:bodyPr>
          <a:lstStyle/>
          <a:p>
            <a:r>
              <a:rPr lang="de-DE" sz="1633" dirty="0"/>
              <a:t>Y* (M</a:t>
            </a:r>
            <a:r>
              <a:rPr lang="de-DE" sz="1633" baseline="-25000" dirty="0"/>
              <a:t>1</a:t>
            </a:r>
            <a:r>
              <a:rPr lang="de-DE" sz="1633" dirty="0"/>
              <a:t>)</a:t>
            </a:r>
          </a:p>
        </p:txBody>
      </p:sp>
      <p:sp>
        <p:nvSpPr>
          <p:cNvPr id="19" name="Textfeld 18"/>
          <p:cNvSpPr txBox="1"/>
          <p:nvPr/>
        </p:nvSpPr>
        <p:spPr>
          <a:xfrm>
            <a:off x="1062750" y="2649404"/>
            <a:ext cx="721672" cy="343620"/>
          </a:xfrm>
          <a:prstGeom prst="rect">
            <a:avLst/>
          </a:prstGeom>
          <a:noFill/>
        </p:spPr>
        <p:txBody>
          <a:bodyPr wrap="none" rtlCol="0">
            <a:spAutoFit/>
          </a:bodyPr>
          <a:lstStyle/>
          <a:p>
            <a:r>
              <a:rPr lang="de-DE" sz="1633" dirty="0"/>
              <a:t>i*(m</a:t>
            </a:r>
            <a:r>
              <a:rPr lang="de-DE" sz="1633" baseline="-25000" dirty="0"/>
              <a:t>1</a:t>
            </a:r>
            <a:r>
              <a:rPr lang="de-DE" sz="1633" dirty="0"/>
              <a:t>)</a:t>
            </a:r>
          </a:p>
        </p:txBody>
      </p:sp>
      <p:cxnSp>
        <p:nvCxnSpPr>
          <p:cNvPr id="21" name="Gerade Verbindung 20"/>
          <p:cNvCxnSpPr/>
          <p:nvPr/>
        </p:nvCxnSpPr>
        <p:spPr>
          <a:xfrm flipH="1">
            <a:off x="1848714" y="2794262"/>
            <a:ext cx="268108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Gerade Verbindung 21"/>
          <p:cNvCxnSpPr/>
          <p:nvPr/>
        </p:nvCxnSpPr>
        <p:spPr>
          <a:xfrm>
            <a:off x="4529800" y="2775825"/>
            <a:ext cx="0" cy="193266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4" name="Textfeld 23"/>
          <p:cNvSpPr txBox="1"/>
          <p:nvPr/>
        </p:nvSpPr>
        <p:spPr>
          <a:xfrm>
            <a:off x="96788" y="5057774"/>
            <a:ext cx="8959754" cy="1107996"/>
          </a:xfrm>
          <a:prstGeom prst="rect">
            <a:avLst/>
          </a:prstGeom>
          <a:noFill/>
        </p:spPr>
        <p:txBody>
          <a:bodyPr wrap="square" rtlCol="0">
            <a:spAutoFit/>
          </a:bodyPr>
          <a:lstStyle/>
          <a:p>
            <a:r>
              <a:rPr lang="de-DE" sz="2200" dirty="0">
                <a:ea typeface="Arial Unicode MS"/>
                <a:cs typeface="Arial Unicode MS"/>
              </a:rPr>
              <a:t>m↑</a:t>
            </a:r>
            <a:r>
              <a:rPr lang="de-DE" sz="2200" dirty="0">
                <a:ea typeface="Arial Unicode MS"/>
                <a:cs typeface="Arial Unicode MS"/>
                <a:sym typeface="Wingdings" panose="05000000000000000000" pitchFamily="2" charset="2"/>
              </a:rPr>
              <a:t></a:t>
            </a:r>
            <a:r>
              <a:rPr lang="de-DE" sz="2200" dirty="0"/>
              <a:t>  LM </a:t>
            </a:r>
            <a:r>
              <a:rPr lang="de-DE" sz="2200" dirty="0" err="1"/>
              <a:t>right</a:t>
            </a:r>
            <a:r>
              <a:rPr lang="de-DE" sz="2200" dirty="0"/>
              <a:t> </a:t>
            </a:r>
            <a:r>
              <a:rPr lang="de-DE" sz="2200" dirty="0">
                <a:ea typeface="Arial Unicode MS"/>
                <a:cs typeface="Arial Unicode MS"/>
                <a:sym typeface="Wingdings" panose="05000000000000000000" pitchFamily="2" charset="2"/>
              </a:rPr>
              <a:t></a:t>
            </a:r>
            <a:r>
              <a:rPr lang="de-DE" sz="2200" dirty="0"/>
              <a:t> a </a:t>
            </a:r>
            <a:r>
              <a:rPr lang="de-DE" sz="2200" dirty="0" err="1"/>
              <a:t>given</a:t>
            </a:r>
            <a:r>
              <a:rPr lang="de-DE" sz="2200" dirty="0"/>
              <a:t> </a:t>
            </a:r>
            <a:r>
              <a:rPr lang="de-DE" sz="2200" dirty="0" err="1"/>
              <a:t>income</a:t>
            </a:r>
            <a:r>
              <a:rPr lang="de-DE" sz="2200" dirty="0"/>
              <a:t> Y </a:t>
            </a:r>
            <a:r>
              <a:rPr lang="de-DE" sz="2200" dirty="0" err="1"/>
              <a:t>corresponds</a:t>
            </a:r>
            <a:r>
              <a:rPr lang="de-DE" sz="2200" dirty="0"/>
              <a:t> </a:t>
            </a:r>
            <a:r>
              <a:rPr lang="de-DE" sz="2200" dirty="0" err="1"/>
              <a:t>to</a:t>
            </a:r>
            <a:r>
              <a:rPr lang="de-DE" sz="2200" dirty="0"/>
              <a:t> a </a:t>
            </a:r>
            <a:r>
              <a:rPr lang="de-DE" sz="2200" dirty="0" err="1"/>
              <a:t>lower</a:t>
            </a:r>
            <a:r>
              <a:rPr lang="de-DE" sz="2200" dirty="0"/>
              <a:t> </a:t>
            </a:r>
            <a:r>
              <a:rPr lang="de-DE" sz="2200" dirty="0" err="1"/>
              <a:t>interest</a:t>
            </a:r>
            <a:r>
              <a:rPr lang="de-DE" sz="2200" dirty="0"/>
              <a:t> rate i</a:t>
            </a:r>
            <a:r>
              <a:rPr lang="de-DE" sz="2200" dirty="0">
                <a:ea typeface="Arial Unicode MS"/>
                <a:cs typeface="Arial Unicode MS"/>
              </a:rPr>
              <a:t>↓</a:t>
            </a:r>
            <a:r>
              <a:rPr lang="de-DE" sz="2200" dirty="0"/>
              <a:t> on </a:t>
            </a:r>
            <a:r>
              <a:rPr lang="de-DE" sz="2200" dirty="0" err="1"/>
              <a:t>the</a:t>
            </a:r>
            <a:r>
              <a:rPr lang="de-DE" sz="2200" dirty="0"/>
              <a:t> </a:t>
            </a:r>
            <a:r>
              <a:rPr lang="de-DE" sz="2200" dirty="0" err="1"/>
              <a:t>money</a:t>
            </a:r>
            <a:r>
              <a:rPr lang="de-DE" sz="2200" dirty="0"/>
              <a:t> </a:t>
            </a:r>
            <a:r>
              <a:rPr lang="de-DE" sz="2200" dirty="0" err="1"/>
              <a:t>market</a:t>
            </a:r>
            <a:r>
              <a:rPr lang="de-DE" sz="2200" dirty="0"/>
              <a:t> </a:t>
            </a:r>
            <a:r>
              <a:rPr lang="de-DE" sz="2200" dirty="0">
                <a:ea typeface="Arial Unicode MS"/>
                <a:cs typeface="Arial Unicode MS"/>
                <a:sym typeface="Wingdings" panose="05000000000000000000" pitchFamily="2" charset="2"/>
              </a:rPr>
              <a:t> </a:t>
            </a:r>
            <a:r>
              <a:rPr lang="de-DE" sz="2200" dirty="0" err="1">
                <a:ea typeface="Arial Unicode MS"/>
                <a:cs typeface="Arial Unicode MS"/>
                <a:sym typeface="Wingdings" panose="05000000000000000000" pitchFamily="2" charset="2"/>
              </a:rPr>
              <a:t>the</a:t>
            </a:r>
            <a:r>
              <a:rPr lang="de-DE" sz="2200" dirty="0">
                <a:ea typeface="Arial Unicode MS"/>
                <a:cs typeface="Arial Unicode MS"/>
                <a:sym typeface="Wingdings" panose="05000000000000000000" pitchFamily="2" charset="2"/>
              </a:rPr>
              <a:t> </a:t>
            </a:r>
            <a:r>
              <a:rPr lang="de-DE" sz="2200" dirty="0" err="1">
                <a:ea typeface="Arial Unicode MS"/>
                <a:cs typeface="Arial Unicode MS"/>
                <a:sym typeface="Wingdings" panose="05000000000000000000" pitchFamily="2" charset="2"/>
              </a:rPr>
              <a:t>lower</a:t>
            </a:r>
            <a:r>
              <a:rPr lang="de-DE" sz="2200" dirty="0">
                <a:ea typeface="Arial Unicode MS"/>
                <a:cs typeface="Arial Unicode MS"/>
                <a:sym typeface="Wingdings" panose="05000000000000000000" pitchFamily="2" charset="2"/>
              </a:rPr>
              <a:t> </a:t>
            </a:r>
            <a:r>
              <a:rPr lang="de-DE" sz="2200" dirty="0" err="1">
                <a:ea typeface="Arial Unicode MS"/>
                <a:cs typeface="Arial Unicode MS"/>
                <a:sym typeface="Wingdings" panose="05000000000000000000" pitchFamily="2" charset="2"/>
              </a:rPr>
              <a:t>interest</a:t>
            </a:r>
            <a:r>
              <a:rPr lang="de-DE" sz="2200" dirty="0">
                <a:ea typeface="Arial Unicode MS"/>
                <a:cs typeface="Arial Unicode MS"/>
                <a:sym typeface="Wingdings" panose="05000000000000000000" pitchFamily="2" charset="2"/>
              </a:rPr>
              <a:t> rate </a:t>
            </a:r>
            <a:r>
              <a:rPr lang="de-DE" sz="2200" dirty="0" err="1">
                <a:ea typeface="Arial Unicode MS"/>
                <a:cs typeface="Arial Unicode MS"/>
                <a:sym typeface="Wingdings" panose="05000000000000000000" pitchFamily="2" charset="2"/>
              </a:rPr>
              <a:t>pushes</a:t>
            </a:r>
            <a:r>
              <a:rPr lang="de-DE" sz="2200" dirty="0">
                <a:ea typeface="Arial Unicode MS"/>
                <a:cs typeface="Arial Unicode MS"/>
                <a:sym typeface="Wingdings" panose="05000000000000000000" pitchFamily="2" charset="2"/>
              </a:rPr>
              <a:t> </a:t>
            </a:r>
            <a:r>
              <a:rPr lang="de-DE" sz="2200" dirty="0" err="1">
                <a:ea typeface="Arial Unicode MS"/>
                <a:cs typeface="Arial Unicode MS"/>
                <a:sym typeface="Wingdings" panose="05000000000000000000" pitchFamily="2" charset="2"/>
              </a:rPr>
              <a:t>investment</a:t>
            </a:r>
            <a:r>
              <a:rPr lang="de-DE" sz="2200" dirty="0">
                <a:ea typeface="Arial Unicode MS"/>
                <a:cs typeface="Arial Unicode MS"/>
                <a:sym typeface="Wingdings" panose="05000000000000000000" pitchFamily="2" charset="2"/>
              </a:rPr>
              <a:t> at </a:t>
            </a:r>
            <a:r>
              <a:rPr lang="de-DE" sz="2200" dirty="0" err="1">
                <a:ea typeface="Arial Unicode MS"/>
                <a:cs typeface="Arial Unicode MS"/>
                <a:sym typeface="Wingdings" panose="05000000000000000000" pitchFamily="2" charset="2"/>
              </a:rPr>
              <a:t>the</a:t>
            </a:r>
            <a:r>
              <a:rPr lang="de-DE" sz="2200" dirty="0">
                <a:ea typeface="Arial Unicode MS"/>
                <a:cs typeface="Arial Unicode MS"/>
                <a:sym typeface="Wingdings" panose="05000000000000000000" pitchFamily="2" charset="2"/>
              </a:rPr>
              <a:t> </a:t>
            </a:r>
            <a:r>
              <a:rPr lang="de-DE" sz="2200" dirty="0" err="1">
                <a:ea typeface="Arial Unicode MS"/>
                <a:cs typeface="Arial Unicode MS"/>
                <a:sym typeface="Wingdings" panose="05000000000000000000" pitchFamily="2" charset="2"/>
              </a:rPr>
              <a:t>commodity</a:t>
            </a:r>
            <a:r>
              <a:rPr lang="de-DE" sz="2200" dirty="0">
                <a:ea typeface="Arial Unicode MS"/>
                <a:cs typeface="Arial Unicode MS"/>
                <a:sym typeface="Wingdings" panose="05000000000000000000" pitchFamily="2" charset="2"/>
              </a:rPr>
              <a:t> </a:t>
            </a:r>
            <a:r>
              <a:rPr lang="de-DE" sz="2200" dirty="0" err="1">
                <a:ea typeface="Arial Unicode MS"/>
                <a:cs typeface="Arial Unicode MS"/>
                <a:sym typeface="Wingdings" panose="05000000000000000000" pitchFamily="2" charset="2"/>
              </a:rPr>
              <a:t>market</a:t>
            </a:r>
            <a:r>
              <a:rPr lang="de-DE" sz="2200" dirty="0">
                <a:ea typeface="Arial Unicode MS"/>
                <a:cs typeface="Arial Unicode MS"/>
                <a:sym typeface="Wingdings" panose="05000000000000000000" pitchFamily="2" charset="2"/>
              </a:rPr>
              <a:t> </a:t>
            </a:r>
            <a:r>
              <a:rPr lang="de-DE" sz="2200" dirty="0"/>
              <a:t>I</a:t>
            </a:r>
            <a:r>
              <a:rPr lang="de-DE" sz="2200" dirty="0">
                <a:ea typeface="Arial Unicode MS"/>
                <a:cs typeface="Arial Unicode MS"/>
              </a:rPr>
              <a:t>↑</a:t>
            </a:r>
            <a:r>
              <a:rPr lang="de-DE" sz="2200" dirty="0"/>
              <a:t> </a:t>
            </a:r>
            <a:r>
              <a:rPr lang="de-DE" sz="2200" dirty="0">
                <a:ea typeface="Arial Unicode MS"/>
                <a:cs typeface="Arial Unicode MS"/>
                <a:sym typeface="Wingdings" panose="05000000000000000000" pitchFamily="2" charset="2"/>
              </a:rPr>
              <a:t> </a:t>
            </a:r>
            <a:r>
              <a:rPr lang="de-DE" sz="2200" dirty="0" err="1">
                <a:ea typeface="Arial Unicode MS"/>
                <a:cs typeface="Arial Unicode MS"/>
                <a:sym typeface="Wingdings" panose="05000000000000000000" pitchFamily="2" charset="2"/>
              </a:rPr>
              <a:t>overall</a:t>
            </a:r>
            <a:r>
              <a:rPr lang="de-DE" sz="2200" dirty="0">
                <a:ea typeface="Arial Unicode MS"/>
                <a:cs typeface="Arial Unicode MS"/>
                <a:sym typeface="Wingdings" panose="05000000000000000000" pitchFamily="2" charset="2"/>
              </a:rPr>
              <a:t> </a:t>
            </a:r>
            <a:r>
              <a:rPr lang="de-DE" sz="2200" dirty="0" err="1">
                <a:ea typeface="Arial Unicode MS"/>
                <a:cs typeface="Arial Unicode MS"/>
                <a:sym typeface="Wingdings" panose="05000000000000000000" pitchFamily="2" charset="2"/>
              </a:rPr>
              <a:t>increase</a:t>
            </a:r>
            <a:r>
              <a:rPr lang="de-DE" sz="2200" dirty="0">
                <a:ea typeface="Arial Unicode MS"/>
                <a:cs typeface="Arial Unicode MS"/>
                <a:sym typeface="Wingdings" panose="05000000000000000000" pitchFamily="2" charset="2"/>
              </a:rPr>
              <a:t> </a:t>
            </a:r>
            <a:r>
              <a:rPr lang="de-DE" sz="2200" dirty="0" err="1">
                <a:ea typeface="Arial Unicode MS"/>
                <a:cs typeface="Arial Unicode MS"/>
                <a:sym typeface="Wingdings" panose="05000000000000000000" pitchFamily="2" charset="2"/>
              </a:rPr>
              <a:t>of</a:t>
            </a:r>
            <a:r>
              <a:rPr lang="de-DE" sz="2200" dirty="0">
                <a:ea typeface="Arial Unicode MS"/>
                <a:cs typeface="Arial Unicode MS"/>
                <a:sym typeface="Wingdings" panose="05000000000000000000" pitchFamily="2" charset="2"/>
              </a:rPr>
              <a:t> Y</a:t>
            </a:r>
            <a:r>
              <a:rPr lang="de-DE" sz="2200" dirty="0">
                <a:ea typeface="Arial Unicode MS"/>
                <a:cs typeface="Arial Unicode MS"/>
              </a:rPr>
              <a:t>↑</a:t>
            </a:r>
            <a:endParaRPr lang="de-DE" sz="2200" dirty="0"/>
          </a:p>
        </p:txBody>
      </p:sp>
      <p:sp>
        <p:nvSpPr>
          <p:cNvPr id="23" name="Textfeld 22"/>
          <p:cNvSpPr txBox="1"/>
          <p:nvPr/>
        </p:nvSpPr>
        <p:spPr>
          <a:xfrm>
            <a:off x="7509986" y="1750763"/>
            <a:ext cx="797013" cy="427361"/>
          </a:xfrm>
          <a:prstGeom prst="rect">
            <a:avLst/>
          </a:prstGeom>
          <a:noFill/>
        </p:spPr>
        <p:txBody>
          <a:bodyPr wrap="none" rtlCol="0">
            <a:spAutoFit/>
          </a:bodyPr>
          <a:lstStyle/>
          <a:p>
            <a:r>
              <a:rPr lang="de-DE" sz="2177" b="1" dirty="0"/>
              <a:t>LM` </a:t>
            </a:r>
          </a:p>
        </p:txBody>
      </p:sp>
      <p:cxnSp>
        <p:nvCxnSpPr>
          <p:cNvPr id="7" name="Gerade Verbindung mit Pfeil 6"/>
          <p:cNvCxnSpPr/>
          <p:nvPr/>
        </p:nvCxnSpPr>
        <p:spPr>
          <a:xfrm>
            <a:off x="5936528" y="1979636"/>
            <a:ext cx="479671" cy="3797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Gerade Verbindung 25"/>
          <p:cNvCxnSpPr/>
          <p:nvPr/>
        </p:nvCxnSpPr>
        <p:spPr>
          <a:xfrm flipH="1">
            <a:off x="1914031" y="3298365"/>
            <a:ext cx="3100236"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7" name="Gerade Verbindung 26"/>
          <p:cNvCxnSpPr/>
          <p:nvPr/>
        </p:nvCxnSpPr>
        <p:spPr>
          <a:xfrm>
            <a:off x="5114588" y="3298367"/>
            <a:ext cx="0" cy="1410121"/>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8" name="Textfeld 27"/>
          <p:cNvSpPr txBox="1"/>
          <p:nvPr/>
        </p:nvSpPr>
        <p:spPr>
          <a:xfrm>
            <a:off x="1063419" y="3162726"/>
            <a:ext cx="721672" cy="343620"/>
          </a:xfrm>
          <a:prstGeom prst="rect">
            <a:avLst/>
          </a:prstGeom>
          <a:noFill/>
        </p:spPr>
        <p:txBody>
          <a:bodyPr wrap="none" rtlCol="0">
            <a:spAutoFit/>
          </a:bodyPr>
          <a:lstStyle/>
          <a:p>
            <a:r>
              <a:rPr lang="de-DE" sz="1633" dirty="0"/>
              <a:t>i*(m</a:t>
            </a:r>
            <a:r>
              <a:rPr lang="de-DE" sz="1633" baseline="-25000" dirty="0"/>
              <a:t>2</a:t>
            </a:r>
            <a:r>
              <a:rPr lang="de-DE" sz="1633" dirty="0"/>
              <a:t>)</a:t>
            </a:r>
          </a:p>
        </p:txBody>
      </p:sp>
      <p:sp>
        <p:nvSpPr>
          <p:cNvPr id="29" name="Textfeld 28"/>
          <p:cNvSpPr txBox="1"/>
          <p:nvPr/>
        </p:nvSpPr>
        <p:spPr>
          <a:xfrm>
            <a:off x="5014268" y="4735350"/>
            <a:ext cx="889987" cy="343620"/>
          </a:xfrm>
          <a:prstGeom prst="rect">
            <a:avLst/>
          </a:prstGeom>
          <a:noFill/>
        </p:spPr>
        <p:txBody>
          <a:bodyPr wrap="none" rtlCol="0">
            <a:spAutoFit/>
          </a:bodyPr>
          <a:lstStyle/>
          <a:p>
            <a:r>
              <a:rPr lang="de-DE" sz="1633" dirty="0"/>
              <a:t>Y* (M</a:t>
            </a:r>
            <a:r>
              <a:rPr lang="de-DE" sz="1633" baseline="-25000" dirty="0"/>
              <a:t>2</a:t>
            </a:r>
            <a:r>
              <a:rPr lang="de-DE" sz="1633" dirty="0"/>
              <a:t>)</a:t>
            </a:r>
          </a:p>
        </p:txBody>
      </p:sp>
      <p:cxnSp>
        <p:nvCxnSpPr>
          <p:cNvPr id="25" name="Gerade Verbindung 24"/>
          <p:cNvCxnSpPr/>
          <p:nvPr/>
        </p:nvCxnSpPr>
        <p:spPr>
          <a:xfrm flipV="1">
            <a:off x="4004192" y="1550826"/>
            <a:ext cx="3723097" cy="2473636"/>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Rechteck 1">
            <a:extLst>
              <a:ext uri="{FF2B5EF4-FFF2-40B4-BE49-F238E27FC236}">
                <a16:creationId xmlns:a16="http://schemas.microsoft.com/office/drawing/2014/main" id="{56F10DF1-71E2-CBB1-B3C2-1B4202B0BDA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611378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r>
              <a:rPr lang="de-DE" sz="2903" b="1" dirty="0" err="1"/>
              <a:t>Example</a:t>
            </a:r>
            <a:endParaRPr lang="de-DE" sz="2903" b="1" dirty="0"/>
          </a:p>
        </p:txBody>
      </p:sp>
      <p:sp>
        <p:nvSpPr>
          <p:cNvPr id="3" name="Rechteck 2"/>
          <p:cNvSpPr/>
          <p:nvPr/>
        </p:nvSpPr>
        <p:spPr>
          <a:xfrm>
            <a:off x="1279742" y="867876"/>
            <a:ext cx="7469151" cy="3442609"/>
          </a:xfrm>
          <a:prstGeom prst="rect">
            <a:avLst/>
          </a:prstGeom>
        </p:spPr>
        <p:txBody>
          <a:bodyPr wrap="square">
            <a:spAutoFit/>
          </a:bodyPr>
          <a:lstStyle/>
          <a:p>
            <a:pPr lvl="0" algn="ctr"/>
            <a:r>
              <a:rPr lang="de-DE" sz="2177" dirty="0"/>
              <a:t>IS/LM-Model:</a:t>
            </a:r>
          </a:p>
          <a:p>
            <a:r>
              <a:rPr lang="de-DE" sz="2177" dirty="0"/>
              <a:t> </a:t>
            </a:r>
          </a:p>
          <a:p>
            <a:r>
              <a:rPr lang="en-US" sz="2177" dirty="0"/>
              <a:t>C(Y)=300+0,7Y		I=100-200i		G=50	</a:t>
            </a:r>
          </a:p>
          <a:p>
            <a:r>
              <a:rPr lang="en-US" sz="2177" dirty="0"/>
              <a:t>L(</a:t>
            </a:r>
            <a:r>
              <a:rPr lang="en-US" sz="2177" dirty="0" err="1"/>
              <a:t>Y,i</a:t>
            </a:r>
            <a:r>
              <a:rPr lang="en-US" sz="2177" dirty="0"/>
              <a:t>)=2Y-1000i		M=200			P=1</a:t>
            </a:r>
            <a:endParaRPr lang="de-DE" sz="2177" dirty="0"/>
          </a:p>
          <a:p>
            <a:r>
              <a:rPr lang="en-US" sz="2177" dirty="0"/>
              <a:t> </a:t>
            </a:r>
            <a:endParaRPr lang="de-DE" sz="2177" dirty="0"/>
          </a:p>
          <a:p>
            <a:pPr marL="414726" indent="-414726">
              <a:buFont typeface="+mj-lt"/>
              <a:buAutoNum type="alphaLcPeriod"/>
            </a:pPr>
            <a:r>
              <a:rPr lang="de-DE" sz="2177" dirty="0" err="1"/>
              <a:t>Determine</a:t>
            </a:r>
            <a:r>
              <a:rPr lang="de-DE" sz="2177" dirty="0"/>
              <a:t> </a:t>
            </a:r>
            <a:r>
              <a:rPr lang="de-DE" sz="2177" dirty="0" err="1"/>
              <a:t>the</a:t>
            </a:r>
            <a:r>
              <a:rPr lang="de-DE" sz="2177" dirty="0"/>
              <a:t> </a:t>
            </a:r>
            <a:r>
              <a:rPr lang="de-DE" sz="2177" dirty="0" err="1"/>
              <a:t>simultanous</a:t>
            </a:r>
            <a:r>
              <a:rPr lang="de-DE" sz="2177" dirty="0"/>
              <a:t> </a:t>
            </a:r>
            <a:r>
              <a:rPr lang="de-DE" sz="2177" dirty="0" err="1"/>
              <a:t>equilibrium</a:t>
            </a:r>
            <a:r>
              <a:rPr lang="de-DE" sz="2177" dirty="0"/>
              <a:t> at </a:t>
            </a:r>
            <a:r>
              <a:rPr lang="de-DE" sz="2177" dirty="0" err="1"/>
              <a:t>the</a:t>
            </a:r>
            <a:r>
              <a:rPr lang="de-DE" sz="2177" dirty="0"/>
              <a:t> </a:t>
            </a:r>
            <a:r>
              <a:rPr lang="de-DE" sz="2177" dirty="0" err="1"/>
              <a:t>commodity</a:t>
            </a:r>
            <a:r>
              <a:rPr lang="de-DE" sz="2177" dirty="0"/>
              <a:t> and </a:t>
            </a:r>
            <a:r>
              <a:rPr lang="de-DE" sz="2177" dirty="0" err="1"/>
              <a:t>money</a:t>
            </a:r>
            <a:r>
              <a:rPr lang="de-DE" sz="2177" dirty="0"/>
              <a:t> </a:t>
            </a:r>
            <a:r>
              <a:rPr lang="de-DE" sz="2177" dirty="0" err="1"/>
              <a:t>market</a:t>
            </a:r>
            <a:r>
              <a:rPr lang="de-DE" sz="2177" dirty="0"/>
              <a:t>.</a:t>
            </a:r>
          </a:p>
          <a:p>
            <a:pPr marL="881293" lvl="1" indent="-466567">
              <a:buFont typeface="+mj-lt"/>
              <a:buAutoNum type="romanLcPeriod"/>
            </a:pPr>
            <a:endParaRPr lang="de-DE" sz="2177" dirty="0"/>
          </a:p>
          <a:p>
            <a:pPr marL="414726" indent="-414726">
              <a:buFont typeface="+mj-lt"/>
              <a:buAutoNum type="alphaLcPeriod"/>
            </a:pPr>
            <a:r>
              <a:rPr lang="de-DE" sz="2177" dirty="0" err="1"/>
              <a:t>Determine</a:t>
            </a:r>
            <a:r>
              <a:rPr lang="de-DE" sz="2177" dirty="0"/>
              <a:t> </a:t>
            </a:r>
            <a:r>
              <a:rPr lang="de-DE" sz="2177" dirty="0" err="1"/>
              <a:t>the</a:t>
            </a:r>
            <a:r>
              <a:rPr lang="de-DE" sz="2177" dirty="0"/>
              <a:t> </a:t>
            </a:r>
            <a:r>
              <a:rPr lang="de-DE" sz="2177" dirty="0" err="1"/>
              <a:t>effekt</a:t>
            </a:r>
            <a:r>
              <a:rPr lang="de-DE" sz="2177" dirty="0"/>
              <a:t> </a:t>
            </a:r>
            <a:r>
              <a:rPr lang="de-DE" sz="2177" dirty="0" err="1"/>
              <a:t>of</a:t>
            </a:r>
            <a:r>
              <a:rPr lang="de-DE" sz="2177" dirty="0"/>
              <a:t> a (</a:t>
            </a:r>
            <a:r>
              <a:rPr lang="de-DE" sz="2177" dirty="0" err="1"/>
              <a:t>c.p</a:t>
            </a:r>
            <a:r>
              <a:rPr lang="de-DE" sz="2177" dirty="0"/>
              <a:t>.) 5% </a:t>
            </a:r>
            <a:r>
              <a:rPr lang="de-DE" sz="2177" dirty="0" err="1"/>
              <a:t>increase</a:t>
            </a:r>
            <a:r>
              <a:rPr lang="de-DE" sz="2177" dirty="0"/>
              <a:t> </a:t>
            </a:r>
            <a:r>
              <a:rPr lang="de-DE" sz="2177" dirty="0" err="1"/>
              <a:t>of</a:t>
            </a:r>
            <a:r>
              <a:rPr lang="de-DE" sz="2177" dirty="0"/>
              <a:t> </a:t>
            </a:r>
            <a:r>
              <a:rPr lang="de-DE" sz="2177" dirty="0" err="1"/>
              <a:t>money</a:t>
            </a:r>
            <a:r>
              <a:rPr lang="de-DE" sz="2177" dirty="0"/>
              <a:t> </a:t>
            </a:r>
            <a:r>
              <a:rPr lang="de-DE" sz="2177" dirty="0" err="1"/>
              <a:t>supply</a:t>
            </a:r>
            <a:r>
              <a:rPr lang="de-DE" sz="2177" dirty="0"/>
              <a:t>.</a:t>
            </a:r>
          </a:p>
        </p:txBody>
      </p:sp>
      <p:sp>
        <p:nvSpPr>
          <p:cNvPr id="2" name="Rechteck 1">
            <a:extLst>
              <a:ext uri="{FF2B5EF4-FFF2-40B4-BE49-F238E27FC236}">
                <a16:creationId xmlns:a16="http://schemas.microsoft.com/office/drawing/2014/main" id="{FB73C1CA-4369-3928-91CE-855BC749E75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0647416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r>
              <a:rPr lang="de-DE" sz="3200" dirty="0"/>
              <a:t>IS-LM-Model and </a:t>
            </a:r>
            <a:r>
              <a:rPr lang="de-DE" sz="3200" dirty="0" err="1"/>
              <a:t>monetary</a:t>
            </a:r>
            <a:r>
              <a:rPr lang="de-DE" sz="3200" dirty="0"/>
              <a:t> </a:t>
            </a:r>
            <a:r>
              <a:rPr lang="de-DE" sz="3200" dirty="0" err="1"/>
              <a:t>policy</a:t>
            </a:r>
            <a:endParaRPr lang="de-DE" sz="2903" b="1" dirty="0"/>
          </a:p>
        </p:txBody>
      </p:sp>
      <p:sp>
        <p:nvSpPr>
          <p:cNvPr id="3" name="Rechteck 2"/>
          <p:cNvSpPr/>
          <p:nvPr/>
        </p:nvSpPr>
        <p:spPr>
          <a:xfrm>
            <a:off x="1234371" y="1435932"/>
            <a:ext cx="8856984" cy="3382016"/>
          </a:xfrm>
          <a:prstGeom prst="rect">
            <a:avLst/>
          </a:prstGeom>
        </p:spPr>
        <p:txBody>
          <a:bodyPr wrap="square">
            <a:spAutoFit/>
          </a:bodyPr>
          <a:lstStyle/>
          <a:p>
            <a:pPr lvl="0"/>
            <a:r>
              <a:rPr lang="de-DE" sz="2800" b="1" dirty="0" err="1"/>
              <a:t>Direct</a:t>
            </a:r>
            <a:r>
              <a:rPr lang="de-DE" sz="2800" b="1" dirty="0"/>
              <a:t> </a:t>
            </a:r>
            <a:r>
              <a:rPr lang="de-DE" sz="2800" b="1" dirty="0" err="1"/>
              <a:t>interest</a:t>
            </a:r>
            <a:r>
              <a:rPr lang="de-DE" sz="2800" b="1" dirty="0"/>
              <a:t> rate </a:t>
            </a:r>
            <a:r>
              <a:rPr lang="de-DE" sz="2800" b="1" dirty="0" err="1"/>
              <a:t>effect</a:t>
            </a:r>
            <a:r>
              <a:rPr lang="de-DE" sz="2800" b="1" dirty="0"/>
              <a:t> </a:t>
            </a:r>
            <a:r>
              <a:rPr lang="de-DE" sz="2800" dirty="0"/>
              <a:t>	– Capital </a:t>
            </a:r>
            <a:r>
              <a:rPr lang="de-DE" sz="2800" dirty="0" err="1"/>
              <a:t>cost</a:t>
            </a:r>
            <a:r>
              <a:rPr lang="de-DE" sz="2800" dirty="0"/>
              <a:t> </a:t>
            </a:r>
            <a:r>
              <a:rPr lang="de-DE" sz="2800" dirty="0" err="1"/>
              <a:t>effekt</a:t>
            </a:r>
            <a:endParaRPr lang="de-DE" sz="2800" dirty="0"/>
          </a:p>
          <a:p>
            <a:pPr lvl="0"/>
            <a:endParaRPr lang="de-DE" sz="2800" dirty="0"/>
          </a:p>
          <a:p>
            <a:pPr lvl="0"/>
            <a:endParaRPr lang="de-DE" sz="2800" dirty="0"/>
          </a:p>
          <a:p>
            <a:pPr lvl="0"/>
            <a:r>
              <a:rPr lang="de-DE" sz="2800" b="1" dirty="0" err="1"/>
              <a:t>Indirect</a:t>
            </a:r>
            <a:r>
              <a:rPr lang="de-DE" sz="2800" b="1" dirty="0"/>
              <a:t> </a:t>
            </a:r>
            <a:r>
              <a:rPr lang="de-DE" sz="2800" b="1" dirty="0" err="1"/>
              <a:t>interest</a:t>
            </a:r>
            <a:r>
              <a:rPr lang="de-DE" sz="2800" b="1" dirty="0"/>
              <a:t> rate </a:t>
            </a:r>
            <a:r>
              <a:rPr lang="de-DE" sz="2800" b="1" dirty="0" err="1"/>
              <a:t>effect</a:t>
            </a:r>
            <a:r>
              <a:rPr lang="de-DE" sz="2800" b="1" dirty="0"/>
              <a:t> </a:t>
            </a:r>
            <a:r>
              <a:rPr lang="de-DE" sz="2800" dirty="0"/>
              <a:t>	– Substitution </a:t>
            </a:r>
            <a:r>
              <a:rPr lang="de-DE" sz="2800" dirty="0" err="1"/>
              <a:t>effect</a:t>
            </a:r>
            <a:endParaRPr lang="de-DE" sz="2800" dirty="0"/>
          </a:p>
          <a:p>
            <a:pPr lvl="0"/>
            <a:r>
              <a:rPr lang="de-DE" sz="2800" dirty="0"/>
              <a:t>					</a:t>
            </a:r>
          </a:p>
          <a:p>
            <a:pPr lvl="0"/>
            <a:r>
              <a:rPr lang="de-DE" sz="2800" dirty="0"/>
              <a:t>					– Income and </a:t>
            </a:r>
            <a:r>
              <a:rPr lang="de-DE" sz="2800" dirty="0" err="1"/>
              <a:t>wealth</a:t>
            </a:r>
            <a:r>
              <a:rPr lang="de-DE" sz="2800" dirty="0"/>
              <a:t> </a:t>
            </a:r>
            <a:r>
              <a:rPr lang="de-DE" sz="2800" dirty="0" err="1"/>
              <a:t>effect</a:t>
            </a:r>
            <a:endParaRPr lang="de-DE" sz="2800" dirty="0"/>
          </a:p>
          <a:p>
            <a:pPr lvl="0"/>
            <a:endParaRPr lang="de-DE" sz="2400" dirty="0"/>
          </a:p>
          <a:p>
            <a:pPr lvl="0"/>
            <a:endParaRPr lang="de-DE" sz="2177" dirty="0"/>
          </a:p>
        </p:txBody>
      </p:sp>
      <p:sp>
        <p:nvSpPr>
          <p:cNvPr id="2" name="Rechteck 1">
            <a:extLst>
              <a:ext uri="{FF2B5EF4-FFF2-40B4-BE49-F238E27FC236}">
                <a16:creationId xmlns:a16="http://schemas.microsoft.com/office/drawing/2014/main" id="{A2099966-75D5-10D5-AC09-9AF1D5C0D34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482978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r>
              <a:rPr lang="de-DE" sz="3200" dirty="0"/>
              <a:t>IS-LM-Model and </a:t>
            </a:r>
            <a:r>
              <a:rPr lang="de-DE" sz="3200" dirty="0" err="1"/>
              <a:t>capital</a:t>
            </a:r>
            <a:r>
              <a:rPr lang="de-DE" sz="3200" dirty="0"/>
              <a:t> </a:t>
            </a:r>
            <a:r>
              <a:rPr lang="de-DE" sz="3200" dirty="0" err="1"/>
              <a:t>cost</a:t>
            </a:r>
            <a:r>
              <a:rPr lang="de-DE" sz="3200" dirty="0"/>
              <a:t> </a:t>
            </a:r>
            <a:r>
              <a:rPr lang="de-DE" sz="3200" dirty="0" err="1"/>
              <a:t>effekt</a:t>
            </a:r>
            <a:endParaRPr lang="de-DE" sz="2903" b="1" dirty="0"/>
          </a:p>
        </p:txBody>
      </p:sp>
      <p:sp>
        <p:nvSpPr>
          <p:cNvPr id="3" name="Rechteck 2"/>
          <p:cNvSpPr/>
          <p:nvPr/>
        </p:nvSpPr>
        <p:spPr>
          <a:xfrm>
            <a:off x="1703512" y="1012253"/>
            <a:ext cx="8856984" cy="4859344"/>
          </a:xfrm>
          <a:prstGeom prst="rect">
            <a:avLst/>
          </a:prstGeom>
        </p:spPr>
        <p:txBody>
          <a:bodyPr wrap="square">
            <a:spAutoFit/>
          </a:bodyPr>
          <a:lstStyle/>
          <a:p>
            <a:pPr lvl="0"/>
            <a:endParaRPr lang="de-DE" sz="2400" dirty="0"/>
          </a:p>
          <a:p>
            <a:pPr lvl="0"/>
            <a:r>
              <a:rPr lang="de-DE" sz="2400" b="1" dirty="0"/>
              <a:t>Central </a:t>
            </a:r>
            <a:r>
              <a:rPr lang="de-DE" sz="2400" b="1" dirty="0" err="1"/>
              <a:t>bank</a:t>
            </a:r>
            <a:r>
              <a:rPr lang="de-DE" sz="2400" b="1" dirty="0"/>
              <a:t> </a:t>
            </a:r>
            <a:r>
              <a:rPr lang="de-DE" sz="2400" b="1" dirty="0" err="1"/>
              <a:t>decreases</a:t>
            </a:r>
            <a:r>
              <a:rPr lang="de-DE" sz="2400" b="1" dirty="0"/>
              <a:t> </a:t>
            </a:r>
            <a:r>
              <a:rPr lang="de-DE" sz="2400" b="1" dirty="0" err="1"/>
              <a:t>interest</a:t>
            </a:r>
            <a:r>
              <a:rPr lang="de-DE" sz="2400" b="1" dirty="0"/>
              <a:t> </a:t>
            </a:r>
            <a:r>
              <a:rPr lang="de-DE" sz="2400" b="1" dirty="0" err="1"/>
              <a:t>rates</a:t>
            </a:r>
            <a:endParaRPr lang="de-DE" sz="2400" b="1" dirty="0"/>
          </a:p>
          <a:p>
            <a:pPr lvl="0"/>
            <a:r>
              <a:rPr lang="de-DE" sz="2400" dirty="0"/>
              <a:t> </a:t>
            </a:r>
          </a:p>
          <a:p>
            <a:pPr marL="800100" lvl="1" indent="-342900">
              <a:buFont typeface="Wingdings" panose="05000000000000000000" pitchFamily="2" charset="2"/>
              <a:buChar char="Ø"/>
            </a:pPr>
            <a:r>
              <a:rPr lang="de-DE" sz="2400" dirty="0" err="1"/>
              <a:t>refinancing</a:t>
            </a:r>
            <a:r>
              <a:rPr lang="de-DE" sz="2400" dirty="0"/>
              <a:t> </a:t>
            </a:r>
            <a:r>
              <a:rPr lang="de-DE" sz="2400" dirty="0" err="1"/>
              <a:t>costs</a:t>
            </a:r>
            <a:r>
              <a:rPr lang="de-DE" sz="2400" dirty="0"/>
              <a:t> </a:t>
            </a:r>
            <a:r>
              <a:rPr lang="de-DE" sz="2400" dirty="0" err="1"/>
              <a:t>decrease</a:t>
            </a:r>
            <a:endParaRPr lang="de-DE" sz="2400" dirty="0"/>
          </a:p>
          <a:p>
            <a:pPr marL="800100" lvl="1" indent="-342900">
              <a:buFont typeface="Wingdings" panose="05000000000000000000" pitchFamily="2" charset="2"/>
              <a:buChar char="Ø"/>
            </a:pPr>
            <a:endParaRPr lang="de-DE" sz="2400" dirty="0"/>
          </a:p>
          <a:p>
            <a:pPr marL="1257300" lvl="2" indent="-342900">
              <a:buFont typeface="Wingdings" panose="05000000000000000000" pitchFamily="2" charset="2"/>
              <a:buChar char="Ø"/>
            </a:pPr>
            <a:r>
              <a:rPr lang="de-DE" sz="2400" dirty="0" err="1"/>
              <a:t>credit</a:t>
            </a:r>
            <a:r>
              <a:rPr lang="de-DE" sz="2400" dirty="0"/>
              <a:t> </a:t>
            </a:r>
            <a:r>
              <a:rPr lang="de-DE" sz="2400" dirty="0" err="1"/>
              <a:t>interest</a:t>
            </a:r>
            <a:r>
              <a:rPr lang="de-DE" sz="2400" dirty="0"/>
              <a:t> </a:t>
            </a:r>
            <a:r>
              <a:rPr lang="de-DE" sz="2400" dirty="0" err="1"/>
              <a:t>rates</a:t>
            </a:r>
            <a:r>
              <a:rPr lang="de-DE" sz="2400" dirty="0"/>
              <a:t> </a:t>
            </a:r>
            <a:r>
              <a:rPr lang="de-DE" sz="2400" dirty="0" err="1"/>
              <a:t>decrease</a:t>
            </a:r>
            <a:endParaRPr lang="de-DE" sz="2400" dirty="0"/>
          </a:p>
          <a:p>
            <a:pPr marL="1257300" lvl="2" indent="-342900">
              <a:buFont typeface="Wingdings" panose="05000000000000000000" pitchFamily="2" charset="2"/>
              <a:buChar char="Ø"/>
            </a:pPr>
            <a:endParaRPr lang="de-DE" sz="2400" dirty="0"/>
          </a:p>
          <a:p>
            <a:pPr marL="1714500" lvl="3" indent="-342900">
              <a:buFont typeface="Wingdings" panose="05000000000000000000" pitchFamily="2" charset="2"/>
              <a:buChar char="Ø"/>
            </a:pPr>
            <a:r>
              <a:rPr lang="de-DE" sz="2400" dirty="0" err="1"/>
              <a:t>higher</a:t>
            </a:r>
            <a:r>
              <a:rPr lang="de-DE" sz="2400" dirty="0"/>
              <a:t> </a:t>
            </a:r>
            <a:r>
              <a:rPr lang="de-DE" sz="2400" dirty="0" err="1"/>
              <a:t>loan</a:t>
            </a:r>
            <a:r>
              <a:rPr lang="de-DE" sz="2400" dirty="0"/>
              <a:t> </a:t>
            </a:r>
            <a:r>
              <a:rPr lang="de-DE" sz="2400" dirty="0" err="1"/>
              <a:t>growth</a:t>
            </a:r>
            <a:r>
              <a:rPr lang="de-DE" sz="2400" dirty="0"/>
              <a:t> and </a:t>
            </a:r>
            <a:r>
              <a:rPr lang="de-DE" sz="2400" dirty="0" err="1"/>
              <a:t>higher</a:t>
            </a:r>
            <a:r>
              <a:rPr lang="de-DE" sz="2400" dirty="0"/>
              <a:t> </a:t>
            </a:r>
            <a:r>
              <a:rPr lang="de-DE" sz="2400" dirty="0" err="1"/>
              <a:t>credit</a:t>
            </a:r>
            <a:r>
              <a:rPr lang="de-DE" sz="2400" dirty="0"/>
              <a:t> </a:t>
            </a:r>
            <a:r>
              <a:rPr lang="de-DE" sz="2400" dirty="0" err="1"/>
              <a:t>financed</a:t>
            </a:r>
            <a:r>
              <a:rPr lang="de-DE" sz="2400" dirty="0"/>
              <a:t> </a:t>
            </a:r>
            <a:r>
              <a:rPr lang="de-DE" sz="2400" dirty="0" err="1"/>
              <a:t>demand</a:t>
            </a:r>
            <a:r>
              <a:rPr lang="de-DE" sz="2400" dirty="0"/>
              <a:t> </a:t>
            </a:r>
            <a:r>
              <a:rPr lang="de-DE" sz="2400" dirty="0" err="1"/>
              <a:t>of</a:t>
            </a:r>
            <a:r>
              <a:rPr lang="de-DE" sz="2400" dirty="0"/>
              <a:t> </a:t>
            </a:r>
            <a:r>
              <a:rPr lang="de-DE" sz="2400" dirty="0" err="1"/>
              <a:t>investment</a:t>
            </a:r>
            <a:r>
              <a:rPr lang="de-DE" sz="2400" dirty="0"/>
              <a:t> and </a:t>
            </a:r>
            <a:r>
              <a:rPr lang="de-DE" sz="2400" dirty="0" err="1"/>
              <a:t>consumption</a:t>
            </a:r>
            <a:endParaRPr lang="de-DE" sz="2400" dirty="0"/>
          </a:p>
          <a:p>
            <a:pPr marL="1714500" lvl="3" indent="-342900">
              <a:buFont typeface="Wingdings" panose="05000000000000000000" pitchFamily="2" charset="2"/>
              <a:buChar char="Ø"/>
            </a:pPr>
            <a:endParaRPr lang="de-DE" sz="2400" dirty="0"/>
          </a:p>
          <a:p>
            <a:pPr marL="2171700" lvl="4" indent="-342900">
              <a:buFont typeface="Wingdings" panose="05000000000000000000" pitchFamily="2" charset="2"/>
              <a:buChar char="Ø"/>
            </a:pPr>
            <a:r>
              <a:rPr lang="de-DE" sz="2400" dirty="0" err="1"/>
              <a:t>increasing</a:t>
            </a:r>
            <a:r>
              <a:rPr lang="de-DE" sz="2400" dirty="0"/>
              <a:t> </a:t>
            </a:r>
            <a:r>
              <a:rPr lang="de-DE" sz="2400" dirty="0" err="1"/>
              <a:t>production</a:t>
            </a:r>
            <a:endParaRPr lang="de-DE" sz="2400" dirty="0"/>
          </a:p>
          <a:p>
            <a:pPr lvl="0"/>
            <a:endParaRPr lang="de-DE" sz="2400" dirty="0"/>
          </a:p>
          <a:p>
            <a:pPr lvl="0"/>
            <a:endParaRPr lang="de-DE" sz="2177" dirty="0"/>
          </a:p>
        </p:txBody>
      </p:sp>
      <p:sp>
        <p:nvSpPr>
          <p:cNvPr id="2" name="Rechteck 1">
            <a:extLst>
              <a:ext uri="{FF2B5EF4-FFF2-40B4-BE49-F238E27FC236}">
                <a16:creationId xmlns:a16="http://schemas.microsoft.com/office/drawing/2014/main" id="{50E90FC8-B48F-0CAF-646E-8B1BB19180A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605864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r>
              <a:rPr lang="de-DE" sz="3200" dirty="0"/>
              <a:t>IS-LM-Model and </a:t>
            </a:r>
            <a:r>
              <a:rPr lang="de-DE" sz="3200" dirty="0" err="1"/>
              <a:t>substitution</a:t>
            </a:r>
            <a:r>
              <a:rPr lang="de-DE" sz="3200" dirty="0"/>
              <a:t> </a:t>
            </a:r>
            <a:r>
              <a:rPr lang="de-DE" sz="3200" dirty="0" err="1"/>
              <a:t>effect</a:t>
            </a:r>
            <a:endParaRPr lang="de-DE" sz="2903" b="1" dirty="0"/>
          </a:p>
        </p:txBody>
      </p:sp>
      <p:sp>
        <p:nvSpPr>
          <p:cNvPr id="3" name="Rechteck 2"/>
          <p:cNvSpPr/>
          <p:nvPr/>
        </p:nvSpPr>
        <p:spPr>
          <a:xfrm>
            <a:off x="560512" y="952096"/>
            <a:ext cx="8856984" cy="5228675"/>
          </a:xfrm>
          <a:prstGeom prst="rect">
            <a:avLst/>
          </a:prstGeom>
        </p:spPr>
        <p:txBody>
          <a:bodyPr wrap="square">
            <a:spAutoFit/>
          </a:bodyPr>
          <a:lstStyle/>
          <a:p>
            <a:pPr lvl="0"/>
            <a:endParaRPr lang="de-DE" sz="2400" dirty="0"/>
          </a:p>
          <a:p>
            <a:pPr lvl="0"/>
            <a:r>
              <a:rPr lang="de-DE" sz="2400" b="1" dirty="0"/>
              <a:t>Central </a:t>
            </a:r>
            <a:r>
              <a:rPr lang="de-DE" sz="2400" b="1" dirty="0" err="1"/>
              <a:t>bank</a:t>
            </a:r>
            <a:r>
              <a:rPr lang="de-DE" sz="2400" b="1" dirty="0"/>
              <a:t> </a:t>
            </a:r>
            <a:r>
              <a:rPr lang="de-DE" sz="2400" b="1" dirty="0" err="1"/>
              <a:t>decreases</a:t>
            </a:r>
            <a:r>
              <a:rPr lang="de-DE" sz="2400" b="1" dirty="0"/>
              <a:t> </a:t>
            </a:r>
            <a:r>
              <a:rPr lang="de-DE" sz="2400" b="1" dirty="0" err="1"/>
              <a:t>interest</a:t>
            </a:r>
            <a:r>
              <a:rPr lang="de-DE" sz="2400" b="1" dirty="0"/>
              <a:t> </a:t>
            </a:r>
            <a:r>
              <a:rPr lang="de-DE" sz="2400" b="1" dirty="0" err="1"/>
              <a:t>rates</a:t>
            </a:r>
            <a:endParaRPr lang="de-DE" sz="2400" b="1" dirty="0"/>
          </a:p>
          <a:p>
            <a:pPr lvl="0"/>
            <a:r>
              <a:rPr lang="de-DE" sz="2400" dirty="0"/>
              <a:t> </a:t>
            </a:r>
          </a:p>
          <a:p>
            <a:pPr marL="800100" lvl="1" indent="-342900">
              <a:buFont typeface="Wingdings" panose="05000000000000000000" pitchFamily="2" charset="2"/>
              <a:buChar char="Ø"/>
            </a:pPr>
            <a:r>
              <a:rPr lang="de-DE" sz="2400" dirty="0"/>
              <a:t>Rate </a:t>
            </a:r>
            <a:r>
              <a:rPr lang="de-DE" sz="2400" dirty="0" err="1"/>
              <a:t>of</a:t>
            </a:r>
            <a:r>
              <a:rPr lang="de-DE" sz="2400" dirty="0"/>
              <a:t> </a:t>
            </a:r>
            <a:r>
              <a:rPr lang="de-DE" sz="2400" dirty="0" err="1"/>
              <a:t>return</a:t>
            </a:r>
            <a:r>
              <a:rPr lang="de-DE" sz="2400" dirty="0"/>
              <a:t> </a:t>
            </a:r>
            <a:r>
              <a:rPr lang="de-DE" sz="2400" dirty="0" err="1"/>
              <a:t>of</a:t>
            </a:r>
            <a:r>
              <a:rPr lang="de-DE" sz="2400" dirty="0"/>
              <a:t> </a:t>
            </a:r>
            <a:r>
              <a:rPr lang="de-DE" sz="2400" dirty="0" err="1"/>
              <a:t>bonds</a:t>
            </a:r>
            <a:r>
              <a:rPr lang="de-DE" sz="2400" dirty="0"/>
              <a:t> </a:t>
            </a:r>
            <a:r>
              <a:rPr lang="de-DE" sz="2400" dirty="0" err="1"/>
              <a:t>are</a:t>
            </a:r>
            <a:r>
              <a:rPr lang="de-DE" sz="2400" dirty="0"/>
              <a:t> </a:t>
            </a:r>
            <a:r>
              <a:rPr lang="de-DE" sz="2400" dirty="0" err="1"/>
              <a:t>falling</a:t>
            </a:r>
            <a:endParaRPr lang="de-DE" sz="2400" dirty="0"/>
          </a:p>
          <a:p>
            <a:pPr marL="800100" lvl="1" indent="-342900">
              <a:buFont typeface="Wingdings" panose="05000000000000000000" pitchFamily="2" charset="2"/>
              <a:buChar char="Ø"/>
            </a:pPr>
            <a:endParaRPr lang="de-DE" sz="2400" dirty="0"/>
          </a:p>
          <a:p>
            <a:pPr marL="1257300" lvl="2" indent="-342900">
              <a:buFont typeface="Wingdings" panose="05000000000000000000" pitchFamily="2" charset="2"/>
              <a:buChar char="Ø"/>
            </a:pPr>
            <a:r>
              <a:rPr lang="de-DE" sz="2400" dirty="0"/>
              <a:t>Stock </a:t>
            </a:r>
            <a:r>
              <a:rPr lang="de-DE" sz="2400" dirty="0" err="1"/>
              <a:t>market</a:t>
            </a:r>
            <a:r>
              <a:rPr lang="de-DE" sz="2400" dirty="0"/>
              <a:t> </a:t>
            </a:r>
            <a:r>
              <a:rPr lang="de-DE" sz="2400" dirty="0" err="1"/>
              <a:t>prices</a:t>
            </a:r>
            <a:r>
              <a:rPr lang="de-DE" sz="2400" dirty="0"/>
              <a:t> </a:t>
            </a:r>
            <a:r>
              <a:rPr lang="de-DE" sz="2400" dirty="0" err="1"/>
              <a:t>increase</a:t>
            </a:r>
            <a:r>
              <a:rPr lang="de-DE" sz="2400" dirty="0"/>
              <a:t> </a:t>
            </a:r>
            <a:r>
              <a:rPr lang="de-DE" sz="2400" dirty="0" err="1"/>
              <a:t>until</a:t>
            </a:r>
            <a:r>
              <a:rPr lang="de-DE" sz="2400" dirty="0"/>
              <a:t> stock </a:t>
            </a:r>
            <a:r>
              <a:rPr lang="de-DE" sz="2400" dirty="0" err="1"/>
              <a:t>market</a:t>
            </a:r>
            <a:r>
              <a:rPr lang="de-DE" sz="2400" dirty="0"/>
              <a:t> </a:t>
            </a:r>
            <a:r>
              <a:rPr lang="de-DE" sz="2400" dirty="0" err="1"/>
              <a:t>yield</a:t>
            </a:r>
            <a:r>
              <a:rPr lang="de-DE" sz="2400" dirty="0"/>
              <a:t> </a:t>
            </a:r>
            <a:r>
              <a:rPr lang="de-DE" sz="2400" dirty="0" err="1"/>
              <a:t>adjust</a:t>
            </a:r>
            <a:r>
              <a:rPr lang="de-DE" sz="2400" dirty="0"/>
              <a:t> </a:t>
            </a:r>
            <a:r>
              <a:rPr lang="de-DE" sz="2400" dirty="0" err="1"/>
              <a:t>to</a:t>
            </a:r>
            <a:r>
              <a:rPr lang="de-DE" sz="2400" dirty="0"/>
              <a:t> </a:t>
            </a:r>
            <a:r>
              <a:rPr lang="de-DE" sz="2400" dirty="0" err="1"/>
              <a:t>bond</a:t>
            </a:r>
            <a:r>
              <a:rPr lang="de-DE" sz="2400" dirty="0"/>
              <a:t> </a:t>
            </a:r>
            <a:r>
              <a:rPr lang="de-DE" sz="2400" dirty="0" err="1"/>
              <a:t>markets</a:t>
            </a:r>
            <a:r>
              <a:rPr lang="de-DE" sz="2400" dirty="0"/>
              <a:t> rate </a:t>
            </a:r>
            <a:r>
              <a:rPr lang="de-DE" sz="2400" dirty="0" err="1"/>
              <a:t>of</a:t>
            </a:r>
            <a:r>
              <a:rPr lang="de-DE" sz="2400" dirty="0"/>
              <a:t> </a:t>
            </a:r>
            <a:r>
              <a:rPr lang="de-DE" sz="2400" dirty="0" err="1"/>
              <a:t>return</a:t>
            </a:r>
            <a:r>
              <a:rPr lang="de-DE" sz="2400" dirty="0"/>
              <a:t> </a:t>
            </a:r>
          </a:p>
          <a:p>
            <a:pPr marL="1257300" lvl="2" indent="-342900">
              <a:buFont typeface="Wingdings" panose="05000000000000000000" pitchFamily="2" charset="2"/>
              <a:buChar char="Ø"/>
            </a:pPr>
            <a:endParaRPr lang="de-DE" sz="2400" dirty="0"/>
          </a:p>
          <a:p>
            <a:pPr marL="1714500" lvl="3" indent="-342900">
              <a:buFont typeface="Wingdings" panose="05000000000000000000" pitchFamily="2" charset="2"/>
              <a:buChar char="Ø"/>
            </a:pPr>
            <a:r>
              <a:rPr lang="de-DE" sz="2400" dirty="0"/>
              <a:t>Income </a:t>
            </a:r>
            <a:r>
              <a:rPr lang="de-DE" sz="2400" dirty="0" err="1"/>
              <a:t>of</a:t>
            </a:r>
            <a:r>
              <a:rPr lang="de-DE" sz="2400" dirty="0"/>
              <a:t> stock </a:t>
            </a:r>
            <a:r>
              <a:rPr lang="de-DE" sz="2400" dirty="0" err="1"/>
              <a:t>owners</a:t>
            </a:r>
            <a:r>
              <a:rPr lang="de-DE" sz="2400" dirty="0"/>
              <a:t> </a:t>
            </a:r>
            <a:r>
              <a:rPr lang="de-DE" sz="2400" dirty="0" err="1"/>
              <a:t>increases</a:t>
            </a:r>
            <a:r>
              <a:rPr lang="de-DE" sz="2400" dirty="0"/>
              <a:t>, </a:t>
            </a:r>
            <a:r>
              <a:rPr lang="de-DE" sz="2400" dirty="0" err="1"/>
              <a:t>which</a:t>
            </a:r>
            <a:r>
              <a:rPr lang="de-DE" sz="2400" dirty="0"/>
              <a:t> </a:t>
            </a:r>
            <a:r>
              <a:rPr lang="de-DE" sz="2400" dirty="0" err="1"/>
              <a:t>increases</a:t>
            </a:r>
            <a:r>
              <a:rPr lang="de-DE" sz="2400" dirty="0"/>
              <a:t> </a:t>
            </a:r>
            <a:r>
              <a:rPr lang="de-DE" sz="2400" dirty="0" err="1"/>
              <a:t>demand</a:t>
            </a:r>
            <a:r>
              <a:rPr lang="de-DE" sz="2400" dirty="0"/>
              <a:t>  </a:t>
            </a:r>
            <a:r>
              <a:rPr lang="de-DE" sz="2400" dirty="0" err="1"/>
              <a:t>of</a:t>
            </a:r>
            <a:r>
              <a:rPr lang="de-DE" sz="2400" dirty="0"/>
              <a:t> </a:t>
            </a:r>
            <a:r>
              <a:rPr lang="de-DE" sz="2400" dirty="0" err="1"/>
              <a:t>investment</a:t>
            </a:r>
            <a:r>
              <a:rPr lang="de-DE" sz="2400" dirty="0"/>
              <a:t> and </a:t>
            </a:r>
            <a:r>
              <a:rPr lang="de-DE" sz="2400" dirty="0" err="1"/>
              <a:t>consumption</a:t>
            </a:r>
            <a:endParaRPr lang="de-DE" sz="2400" dirty="0"/>
          </a:p>
          <a:p>
            <a:pPr marL="1714500" lvl="3" indent="-342900">
              <a:buFont typeface="Wingdings" panose="05000000000000000000" pitchFamily="2" charset="2"/>
              <a:buChar char="Ø"/>
            </a:pPr>
            <a:endParaRPr lang="de-DE" sz="2400" dirty="0"/>
          </a:p>
          <a:p>
            <a:pPr marL="2171700" lvl="4" indent="-342900">
              <a:buFont typeface="Wingdings" panose="05000000000000000000" pitchFamily="2" charset="2"/>
              <a:buChar char="Ø"/>
            </a:pPr>
            <a:r>
              <a:rPr lang="de-DE" sz="2400" dirty="0" err="1"/>
              <a:t>increasing</a:t>
            </a:r>
            <a:r>
              <a:rPr lang="de-DE" sz="2400" dirty="0"/>
              <a:t> </a:t>
            </a:r>
            <a:r>
              <a:rPr lang="de-DE" sz="2400" dirty="0" err="1"/>
              <a:t>production</a:t>
            </a:r>
            <a:endParaRPr lang="de-DE" sz="2400" dirty="0"/>
          </a:p>
          <a:p>
            <a:pPr lvl="0"/>
            <a:endParaRPr lang="de-DE" sz="2400" dirty="0"/>
          </a:p>
          <a:p>
            <a:pPr lvl="0"/>
            <a:endParaRPr lang="de-DE" sz="2177" dirty="0"/>
          </a:p>
        </p:txBody>
      </p:sp>
      <p:sp>
        <p:nvSpPr>
          <p:cNvPr id="2" name="Rechteck 1">
            <a:extLst>
              <a:ext uri="{FF2B5EF4-FFF2-40B4-BE49-F238E27FC236}">
                <a16:creationId xmlns:a16="http://schemas.microsoft.com/office/drawing/2014/main" id="{FFA1BA8E-D522-EA14-63A8-FACEE0BE9C1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2838664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r>
              <a:rPr lang="de-DE" sz="3200" dirty="0"/>
              <a:t>IS-LM-Model and </a:t>
            </a:r>
            <a:r>
              <a:rPr lang="de-DE" sz="3200" dirty="0" err="1"/>
              <a:t>income</a:t>
            </a:r>
            <a:r>
              <a:rPr lang="de-DE" sz="3200" dirty="0"/>
              <a:t> </a:t>
            </a:r>
            <a:r>
              <a:rPr lang="de-DE" sz="3200" dirty="0" err="1"/>
              <a:t>effect</a:t>
            </a:r>
            <a:endParaRPr lang="de-DE" sz="2903" b="1" dirty="0"/>
          </a:p>
        </p:txBody>
      </p:sp>
      <p:sp>
        <p:nvSpPr>
          <p:cNvPr id="3" name="Rechteck 2"/>
          <p:cNvSpPr/>
          <p:nvPr/>
        </p:nvSpPr>
        <p:spPr>
          <a:xfrm>
            <a:off x="0" y="731921"/>
            <a:ext cx="8990520" cy="6001643"/>
          </a:xfrm>
          <a:prstGeom prst="rect">
            <a:avLst/>
          </a:prstGeom>
        </p:spPr>
        <p:txBody>
          <a:bodyPr wrap="square">
            <a:spAutoFit/>
          </a:bodyPr>
          <a:lstStyle/>
          <a:p>
            <a:pPr lvl="0"/>
            <a:endParaRPr lang="de-DE" sz="2400" dirty="0"/>
          </a:p>
          <a:p>
            <a:pPr lvl="0"/>
            <a:r>
              <a:rPr lang="de-DE" sz="2400" b="1" dirty="0"/>
              <a:t>Central </a:t>
            </a:r>
            <a:r>
              <a:rPr lang="de-DE" sz="2400" b="1" dirty="0" err="1"/>
              <a:t>bank</a:t>
            </a:r>
            <a:r>
              <a:rPr lang="de-DE" sz="2400" b="1" dirty="0"/>
              <a:t> </a:t>
            </a:r>
            <a:r>
              <a:rPr lang="de-DE" sz="2400" b="1" dirty="0" err="1"/>
              <a:t>decreases</a:t>
            </a:r>
            <a:r>
              <a:rPr lang="de-DE" sz="2400" b="1" dirty="0"/>
              <a:t> </a:t>
            </a:r>
            <a:r>
              <a:rPr lang="de-DE" sz="2400" b="1" dirty="0" err="1"/>
              <a:t>interest</a:t>
            </a:r>
            <a:r>
              <a:rPr lang="de-DE" sz="2400" b="1" dirty="0"/>
              <a:t> </a:t>
            </a:r>
            <a:r>
              <a:rPr lang="de-DE" sz="2400" b="1" dirty="0" err="1"/>
              <a:t>rates</a:t>
            </a:r>
            <a:endParaRPr lang="de-DE" sz="2400" b="1" dirty="0"/>
          </a:p>
          <a:p>
            <a:pPr lvl="0"/>
            <a:r>
              <a:rPr lang="de-DE" sz="2400" dirty="0"/>
              <a:t> </a:t>
            </a:r>
          </a:p>
          <a:p>
            <a:pPr marL="800100" lvl="1" indent="-342900">
              <a:buFont typeface="Wingdings" panose="05000000000000000000" pitchFamily="2" charset="2"/>
              <a:buChar char="Ø"/>
            </a:pPr>
            <a:r>
              <a:rPr lang="de-DE" sz="2400" dirty="0" err="1"/>
              <a:t>credit</a:t>
            </a:r>
            <a:r>
              <a:rPr lang="de-DE" sz="2400" dirty="0"/>
              <a:t> </a:t>
            </a:r>
            <a:r>
              <a:rPr lang="de-DE" sz="2400" dirty="0" err="1"/>
              <a:t>interest</a:t>
            </a:r>
            <a:r>
              <a:rPr lang="de-DE" sz="2400" dirty="0"/>
              <a:t> </a:t>
            </a:r>
            <a:r>
              <a:rPr lang="de-DE" sz="2400" dirty="0" err="1"/>
              <a:t>rates</a:t>
            </a:r>
            <a:r>
              <a:rPr lang="de-DE" sz="2400" dirty="0"/>
              <a:t> </a:t>
            </a:r>
            <a:r>
              <a:rPr lang="de-DE" sz="2400" dirty="0" err="1"/>
              <a:t>decrease</a:t>
            </a:r>
            <a:endParaRPr lang="de-DE" sz="2400" dirty="0"/>
          </a:p>
          <a:p>
            <a:pPr marL="800100" lvl="1" indent="-342900">
              <a:buFont typeface="Wingdings" panose="05000000000000000000" pitchFamily="2" charset="2"/>
              <a:buChar char="Ø"/>
            </a:pPr>
            <a:endParaRPr lang="de-DE" sz="2400" dirty="0"/>
          </a:p>
          <a:p>
            <a:pPr marL="1257300" lvl="2" indent="-342900">
              <a:buFont typeface="Wingdings" panose="05000000000000000000" pitchFamily="2" charset="2"/>
              <a:buChar char="Ø"/>
            </a:pPr>
            <a:r>
              <a:rPr lang="de-DE" sz="2400" dirty="0" err="1"/>
              <a:t>income</a:t>
            </a:r>
            <a:r>
              <a:rPr lang="de-DE" sz="2400" dirty="0"/>
              <a:t> </a:t>
            </a:r>
            <a:r>
              <a:rPr lang="de-DE" sz="2400" dirty="0" err="1"/>
              <a:t>redistribution</a:t>
            </a:r>
            <a:r>
              <a:rPr lang="de-DE" sz="2400" dirty="0"/>
              <a:t> </a:t>
            </a:r>
            <a:r>
              <a:rPr lang="de-DE" sz="2400" dirty="0" err="1"/>
              <a:t>between</a:t>
            </a:r>
            <a:r>
              <a:rPr lang="de-DE" sz="2400" dirty="0"/>
              <a:t> </a:t>
            </a:r>
            <a:r>
              <a:rPr lang="de-DE" sz="2400" dirty="0" err="1"/>
              <a:t>creditors</a:t>
            </a:r>
            <a:r>
              <a:rPr lang="de-DE" sz="2400" dirty="0"/>
              <a:t> and </a:t>
            </a:r>
            <a:r>
              <a:rPr lang="de-DE" sz="2400" dirty="0" err="1"/>
              <a:t>debtors</a:t>
            </a:r>
            <a:endParaRPr lang="de-DE" sz="2400" dirty="0"/>
          </a:p>
          <a:p>
            <a:pPr marL="1257300" lvl="2" indent="-342900">
              <a:buFont typeface="Wingdings" panose="05000000000000000000" pitchFamily="2" charset="2"/>
              <a:buChar char="Ø"/>
            </a:pPr>
            <a:endParaRPr lang="de-DE" sz="2400" dirty="0"/>
          </a:p>
          <a:p>
            <a:pPr marL="1714500" lvl="3" indent="-342900">
              <a:buFont typeface="Wingdings" panose="05000000000000000000" pitchFamily="2" charset="2"/>
              <a:buChar char="Ø"/>
            </a:pPr>
            <a:r>
              <a:rPr lang="de-DE" sz="2400" dirty="0" err="1"/>
              <a:t>Debtors</a:t>
            </a:r>
            <a:r>
              <a:rPr lang="de-DE" sz="2400" dirty="0"/>
              <a:t> </a:t>
            </a:r>
            <a:r>
              <a:rPr lang="de-DE" sz="2400" dirty="0" err="1"/>
              <a:t>becomes</a:t>
            </a:r>
            <a:r>
              <a:rPr lang="de-DE" sz="2400" dirty="0"/>
              <a:t> </a:t>
            </a:r>
            <a:r>
              <a:rPr lang="de-DE" sz="2400" dirty="0" err="1"/>
              <a:t>relatively</a:t>
            </a:r>
            <a:r>
              <a:rPr lang="de-DE" sz="2400" dirty="0"/>
              <a:t> </a:t>
            </a:r>
            <a:r>
              <a:rPr lang="de-DE" sz="2400" dirty="0" err="1"/>
              <a:t>richer</a:t>
            </a:r>
            <a:r>
              <a:rPr lang="de-DE" sz="2400" dirty="0"/>
              <a:t> and </a:t>
            </a:r>
            <a:r>
              <a:rPr lang="de-DE" sz="2400" dirty="0" err="1"/>
              <a:t>increase</a:t>
            </a:r>
            <a:r>
              <a:rPr lang="de-DE" sz="2400" dirty="0"/>
              <a:t> </a:t>
            </a:r>
            <a:r>
              <a:rPr lang="de-DE" sz="2400" dirty="0" err="1"/>
              <a:t>demand</a:t>
            </a:r>
            <a:endParaRPr lang="de-DE" sz="2400" dirty="0"/>
          </a:p>
          <a:p>
            <a:pPr marL="1714500" lvl="3" indent="-342900">
              <a:buFont typeface="Wingdings" panose="05000000000000000000" pitchFamily="2" charset="2"/>
              <a:buChar char="Ø"/>
            </a:pPr>
            <a:endParaRPr lang="de-DE" sz="2400" dirty="0"/>
          </a:p>
          <a:p>
            <a:pPr marL="2171700" lvl="4" indent="-342900">
              <a:buFont typeface="Wingdings" panose="05000000000000000000" pitchFamily="2" charset="2"/>
              <a:buChar char="Ø"/>
            </a:pPr>
            <a:r>
              <a:rPr lang="de-DE" sz="2400" dirty="0" err="1"/>
              <a:t>Since</a:t>
            </a:r>
            <a:r>
              <a:rPr lang="de-DE" sz="2400" dirty="0"/>
              <a:t> </a:t>
            </a:r>
            <a:r>
              <a:rPr lang="de-DE" sz="2400" dirty="0" err="1"/>
              <a:t>debtors</a:t>
            </a:r>
            <a:r>
              <a:rPr lang="de-DE" sz="2400" dirty="0"/>
              <a:t> </a:t>
            </a:r>
            <a:r>
              <a:rPr lang="de-DE" sz="2400" dirty="0" err="1"/>
              <a:t>are</a:t>
            </a:r>
            <a:r>
              <a:rPr lang="de-DE" sz="2400" dirty="0"/>
              <a:t> in </a:t>
            </a:r>
            <a:r>
              <a:rPr lang="de-DE" sz="2400" dirty="0" err="1"/>
              <a:t>general</a:t>
            </a:r>
            <a:r>
              <a:rPr lang="de-DE" sz="2400" dirty="0"/>
              <a:t> </a:t>
            </a:r>
            <a:r>
              <a:rPr lang="de-DE" sz="2400" dirty="0" err="1"/>
              <a:t>the</a:t>
            </a:r>
            <a:r>
              <a:rPr lang="de-DE" sz="2400" dirty="0"/>
              <a:t> </a:t>
            </a:r>
            <a:r>
              <a:rPr lang="de-DE" sz="2400" dirty="0" err="1"/>
              <a:t>poorer</a:t>
            </a:r>
            <a:r>
              <a:rPr lang="de-DE" sz="2400" dirty="0"/>
              <a:t> </a:t>
            </a:r>
            <a:r>
              <a:rPr lang="de-DE" sz="2400" dirty="0" err="1"/>
              <a:t>people</a:t>
            </a:r>
            <a:r>
              <a:rPr lang="de-DE" sz="2400" dirty="0"/>
              <a:t> in a </a:t>
            </a:r>
            <a:r>
              <a:rPr lang="de-DE" sz="2400" dirty="0" err="1"/>
              <a:t>society</a:t>
            </a:r>
            <a:r>
              <a:rPr lang="de-DE" sz="2400" dirty="0"/>
              <a:t> and </a:t>
            </a:r>
            <a:r>
              <a:rPr lang="de-DE" sz="2400" dirty="0" err="1"/>
              <a:t>poorer</a:t>
            </a:r>
            <a:r>
              <a:rPr lang="de-DE" sz="2400" dirty="0"/>
              <a:t> </a:t>
            </a:r>
            <a:r>
              <a:rPr lang="de-DE" sz="2400" dirty="0" err="1"/>
              <a:t>people</a:t>
            </a:r>
            <a:r>
              <a:rPr lang="de-DE" sz="2400" dirty="0"/>
              <a:t> </a:t>
            </a:r>
            <a:r>
              <a:rPr lang="de-DE" sz="2400" dirty="0" err="1"/>
              <a:t>consume</a:t>
            </a:r>
            <a:r>
              <a:rPr lang="de-DE" sz="2400" dirty="0"/>
              <a:t> </a:t>
            </a:r>
            <a:r>
              <a:rPr lang="de-DE" sz="2400" dirty="0" err="1"/>
              <a:t>relatively</a:t>
            </a:r>
            <a:r>
              <a:rPr lang="de-DE" sz="2400" dirty="0"/>
              <a:t> </a:t>
            </a:r>
            <a:r>
              <a:rPr lang="de-DE" sz="2400" dirty="0" err="1"/>
              <a:t>more</a:t>
            </a:r>
            <a:r>
              <a:rPr lang="de-DE" sz="2400" dirty="0"/>
              <a:t> </a:t>
            </a:r>
            <a:r>
              <a:rPr lang="de-DE" sz="2400"/>
              <a:t>(keynesian </a:t>
            </a:r>
            <a:r>
              <a:rPr lang="de-DE" sz="2400" dirty="0" err="1"/>
              <a:t>consumption</a:t>
            </a:r>
            <a:r>
              <a:rPr lang="de-DE" sz="2400" dirty="0"/>
              <a:t> </a:t>
            </a:r>
            <a:r>
              <a:rPr lang="de-DE" sz="2400" dirty="0" err="1"/>
              <a:t>hypothesis</a:t>
            </a:r>
            <a:r>
              <a:rPr lang="de-DE" sz="2400" dirty="0"/>
              <a:t>), </a:t>
            </a:r>
            <a:r>
              <a:rPr lang="de-DE" sz="2400" dirty="0" err="1"/>
              <a:t>the</a:t>
            </a:r>
            <a:r>
              <a:rPr lang="de-DE" sz="2400" dirty="0"/>
              <a:t> </a:t>
            </a:r>
            <a:r>
              <a:rPr lang="de-DE" sz="2400" dirty="0" err="1"/>
              <a:t>increase</a:t>
            </a:r>
            <a:r>
              <a:rPr lang="de-DE" sz="2400" dirty="0"/>
              <a:t> </a:t>
            </a:r>
            <a:r>
              <a:rPr lang="de-DE" sz="2400" dirty="0" err="1"/>
              <a:t>of</a:t>
            </a:r>
            <a:r>
              <a:rPr lang="de-DE" sz="2400" dirty="0"/>
              <a:t> </a:t>
            </a:r>
            <a:r>
              <a:rPr lang="de-DE" sz="2400" dirty="0" err="1"/>
              <a:t>demand</a:t>
            </a:r>
            <a:r>
              <a:rPr lang="de-DE" sz="2400" dirty="0"/>
              <a:t> </a:t>
            </a:r>
            <a:r>
              <a:rPr lang="de-DE" sz="2400" dirty="0" err="1"/>
              <a:t>by</a:t>
            </a:r>
            <a:r>
              <a:rPr lang="de-DE" sz="2400" dirty="0"/>
              <a:t> </a:t>
            </a:r>
            <a:r>
              <a:rPr lang="de-DE" sz="2400" dirty="0" err="1"/>
              <a:t>the</a:t>
            </a:r>
            <a:r>
              <a:rPr lang="de-DE" sz="2400" dirty="0"/>
              <a:t> </a:t>
            </a:r>
            <a:r>
              <a:rPr lang="de-DE" sz="2400" dirty="0" err="1"/>
              <a:t>poor</a:t>
            </a:r>
            <a:r>
              <a:rPr lang="de-DE" sz="2400" dirty="0"/>
              <a:t> </a:t>
            </a:r>
            <a:r>
              <a:rPr lang="de-DE" sz="2400" dirty="0" err="1"/>
              <a:t>outperforms</a:t>
            </a:r>
            <a:r>
              <a:rPr lang="de-DE" sz="2400" dirty="0"/>
              <a:t> </a:t>
            </a:r>
            <a:r>
              <a:rPr lang="de-DE" sz="2400" dirty="0" err="1"/>
              <a:t>the</a:t>
            </a:r>
            <a:r>
              <a:rPr lang="de-DE" sz="2400" dirty="0"/>
              <a:t> </a:t>
            </a:r>
            <a:r>
              <a:rPr lang="de-DE" sz="2400" dirty="0" err="1"/>
              <a:t>decrease</a:t>
            </a:r>
            <a:r>
              <a:rPr lang="de-DE" sz="2400" dirty="0"/>
              <a:t> </a:t>
            </a:r>
            <a:r>
              <a:rPr lang="de-DE" sz="2400" dirty="0" err="1"/>
              <a:t>of</a:t>
            </a:r>
            <a:r>
              <a:rPr lang="de-DE" sz="2400" dirty="0"/>
              <a:t> </a:t>
            </a:r>
            <a:r>
              <a:rPr lang="de-DE" sz="2400" dirty="0" err="1"/>
              <a:t>demand</a:t>
            </a:r>
            <a:r>
              <a:rPr lang="de-DE" sz="2400" dirty="0"/>
              <a:t> </a:t>
            </a:r>
            <a:r>
              <a:rPr lang="de-DE" sz="2400" dirty="0" err="1"/>
              <a:t>by</a:t>
            </a:r>
            <a:r>
              <a:rPr lang="de-DE" sz="2400" dirty="0"/>
              <a:t> </a:t>
            </a:r>
            <a:r>
              <a:rPr lang="de-DE" sz="2400" dirty="0" err="1"/>
              <a:t>the</a:t>
            </a:r>
            <a:r>
              <a:rPr lang="de-DE" sz="2400" dirty="0"/>
              <a:t> </a:t>
            </a:r>
            <a:r>
              <a:rPr lang="de-DE" sz="2400" dirty="0" err="1"/>
              <a:t>rich</a:t>
            </a:r>
            <a:endParaRPr lang="de-DE" sz="2400" dirty="0"/>
          </a:p>
          <a:p>
            <a:pPr marL="2628900" lvl="5" indent="-342900">
              <a:buFont typeface="Wingdings" panose="05000000000000000000" pitchFamily="2" charset="2"/>
              <a:buChar char="Ø"/>
            </a:pPr>
            <a:endParaRPr lang="de-DE" sz="2400" dirty="0"/>
          </a:p>
          <a:p>
            <a:pPr marL="2628900" lvl="5" indent="-342900">
              <a:buFont typeface="Wingdings" panose="05000000000000000000" pitchFamily="2" charset="2"/>
              <a:buChar char="Ø"/>
            </a:pPr>
            <a:r>
              <a:rPr lang="de-DE" sz="2400" dirty="0" err="1"/>
              <a:t>Increase</a:t>
            </a:r>
            <a:r>
              <a:rPr lang="de-DE" sz="2400" dirty="0"/>
              <a:t> </a:t>
            </a:r>
            <a:r>
              <a:rPr lang="de-DE" sz="2400" dirty="0" err="1"/>
              <a:t>of</a:t>
            </a:r>
            <a:r>
              <a:rPr lang="de-DE" sz="2400" dirty="0"/>
              <a:t> </a:t>
            </a:r>
            <a:r>
              <a:rPr lang="de-DE" sz="2400" dirty="0" err="1"/>
              <a:t>production</a:t>
            </a:r>
            <a:endParaRPr lang="de-DE" sz="2400" dirty="0"/>
          </a:p>
        </p:txBody>
      </p:sp>
      <p:sp>
        <p:nvSpPr>
          <p:cNvPr id="2" name="Rechteck 1">
            <a:extLst>
              <a:ext uri="{FF2B5EF4-FFF2-40B4-BE49-F238E27FC236}">
                <a16:creationId xmlns:a16="http://schemas.microsoft.com/office/drawing/2014/main" id="{A3EFFCF9-6843-F6CB-663A-B4B4CEE6DE9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548852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r>
              <a:rPr lang="de-DE" sz="3200" dirty="0"/>
              <a:t>IS-LM-Model and </a:t>
            </a:r>
            <a:r>
              <a:rPr lang="de-DE" sz="3200" dirty="0" err="1"/>
              <a:t>wealth</a:t>
            </a:r>
            <a:r>
              <a:rPr lang="de-DE" sz="3200" dirty="0"/>
              <a:t> </a:t>
            </a:r>
            <a:r>
              <a:rPr lang="de-DE" sz="3200" dirty="0" err="1"/>
              <a:t>effect</a:t>
            </a:r>
            <a:endParaRPr lang="de-DE" sz="2903" b="1" dirty="0"/>
          </a:p>
        </p:txBody>
      </p:sp>
      <p:sp>
        <p:nvSpPr>
          <p:cNvPr id="3" name="Rechteck 2"/>
          <p:cNvSpPr/>
          <p:nvPr/>
        </p:nvSpPr>
        <p:spPr>
          <a:xfrm>
            <a:off x="1703512" y="1012254"/>
            <a:ext cx="8856984" cy="4524315"/>
          </a:xfrm>
          <a:prstGeom prst="rect">
            <a:avLst/>
          </a:prstGeom>
        </p:spPr>
        <p:txBody>
          <a:bodyPr wrap="square">
            <a:spAutoFit/>
          </a:bodyPr>
          <a:lstStyle/>
          <a:p>
            <a:pPr lvl="0"/>
            <a:endParaRPr lang="de-DE" sz="2400" dirty="0"/>
          </a:p>
          <a:p>
            <a:pPr lvl="0"/>
            <a:r>
              <a:rPr lang="de-DE" sz="2400" b="1" dirty="0"/>
              <a:t>Central </a:t>
            </a:r>
            <a:r>
              <a:rPr lang="de-DE" sz="2400" b="1" dirty="0" err="1"/>
              <a:t>bank</a:t>
            </a:r>
            <a:r>
              <a:rPr lang="de-DE" sz="2400" b="1" dirty="0"/>
              <a:t> </a:t>
            </a:r>
            <a:r>
              <a:rPr lang="de-DE" sz="2400" b="1" dirty="0" err="1"/>
              <a:t>decreases</a:t>
            </a:r>
            <a:r>
              <a:rPr lang="de-DE" sz="2400" b="1" dirty="0"/>
              <a:t> </a:t>
            </a:r>
            <a:r>
              <a:rPr lang="de-DE" sz="2400" b="1" dirty="0" err="1"/>
              <a:t>substantially</a:t>
            </a:r>
            <a:r>
              <a:rPr lang="de-DE" sz="2400" b="1" dirty="0"/>
              <a:t> </a:t>
            </a:r>
            <a:r>
              <a:rPr lang="de-DE" sz="2400" b="1" dirty="0" err="1"/>
              <a:t>interest</a:t>
            </a:r>
            <a:r>
              <a:rPr lang="de-DE" sz="2400" b="1" dirty="0"/>
              <a:t> </a:t>
            </a:r>
            <a:r>
              <a:rPr lang="de-DE" sz="2400" b="1" dirty="0" err="1"/>
              <a:t>rates</a:t>
            </a:r>
            <a:endParaRPr lang="de-DE" sz="2400" b="1" dirty="0"/>
          </a:p>
          <a:p>
            <a:pPr lvl="0"/>
            <a:r>
              <a:rPr lang="de-DE" sz="2400" dirty="0"/>
              <a:t> </a:t>
            </a:r>
          </a:p>
          <a:p>
            <a:pPr marL="800100" lvl="1" indent="-342900">
              <a:buFont typeface="Wingdings" panose="05000000000000000000" pitchFamily="2" charset="2"/>
              <a:buChar char="Ø"/>
            </a:pPr>
            <a:r>
              <a:rPr lang="de-DE" sz="2400" dirty="0" err="1"/>
              <a:t>risk</a:t>
            </a:r>
            <a:r>
              <a:rPr lang="de-DE" sz="2400" dirty="0"/>
              <a:t> </a:t>
            </a:r>
            <a:r>
              <a:rPr lang="de-DE" sz="2400" dirty="0" err="1"/>
              <a:t>of</a:t>
            </a:r>
            <a:r>
              <a:rPr lang="de-DE" sz="2400" dirty="0"/>
              <a:t> </a:t>
            </a:r>
            <a:r>
              <a:rPr lang="de-DE" sz="2400" dirty="0" err="1"/>
              <a:t>illequidity</a:t>
            </a:r>
            <a:r>
              <a:rPr lang="de-DE" sz="2400" dirty="0"/>
              <a:t> </a:t>
            </a:r>
            <a:r>
              <a:rPr lang="de-DE" sz="2400" dirty="0" err="1"/>
              <a:t>taking</a:t>
            </a:r>
            <a:r>
              <a:rPr lang="de-DE" sz="2400" dirty="0"/>
              <a:t> </a:t>
            </a:r>
            <a:r>
              <a:rPr lang="de-DE" sz="2400" dirty="0" err="1"/>
              <a:t>credits</a:t>
            </a:r>
            <a:r>
              <a:rPr lang="de-DE" sz="2400" dirty="0"/>
              <a:t> </a:t>
            </a:r>
            <a:r>
              <a:rPr lang="de-DE" sz="2400" dirty="0" err="1"/>
              <a:t>decreases</a:t>
            </a:r>
            <a:endParaRPr lang="de-DE" sz="2400" dirty="0"/>
          </a:p>
          <a:p>
            <a:pPr marL="800100" lvl="1" indent="-342900">
              <a:buFont typeface="Wingdings" panose="05000000000000000000" pitchFamily="2" charset="2"/>
              <a:buChar char="Ø"/>
            </a:pPr>
            <a:endParaRPr lang="de-DE" sz="2400" dirty="0"/>
          </a:p>
          <a:p>
            <a:pPr marL="1257300" lvl="2" indent="-342900">
              <a:buFont typeface="Wingdings" panose="05000000000000000000" pitchFamily="2" charset="2"/>
              <a:buChar char="Ø"/>
            </a:pPr>
            <a:r>
              <a:rPr lang="de-DE" sz="2400" dirty="0" err="1"/>
              <a:t>increase</a:t>
            </a:r>
            <a:r>
              <a:rPr lang="de-DE" sz="2400" dirty="0"/>
              <a:t> </a:t>
            </a:r>
            <a:r>
              <a:rPr lang="de-DE" sz="2400" dirty="0" err="1"/>
              <a:t>of</a:t>
            </a:r>
            <a:r>
              <a:rPr lang="de-DE" sz="2400" dirty="0"/>
              <a:t> </a:t>
            </a:r>
            <a:r>
              <a:rPr lang="de-DE" sz="2400" dirty="0" err="1"/>
              <a:t>demand</a:t>
            </a:r>
            <a:r>
              <a:rPr lang="de-DE" sz="2400" dirty="0"/>
              <a:t> </a:t>
            </a:r>
            <a:r>
              <a:rPr lang="de-DE" sz="2400" dirty="0" err="1"/>
              <a:t>for</a:t>
            </a:r>
            <a:r>
              <a:rPr lang="de-DE" sz="2400" dirty="0"/>
              <a:t> durable </a:t>
            </a:r>
            <a:r>
              <a:rPr lang="de-DE" sz="2400" dirty="0" err="1"/>
              <a:t>consumption</a:t>
            </a:r>
            <a:r>
              <a:rPr lang="de-DE" sz="2400" dirty="0"/>
              <a:t> </a:t>
            </a:r>
            <a:r>
              <a:rPr lang="de-DE" sz="2400" dirty="0" err="1"/>
              <a:t>goods</a:t>
            </a:r>
            <a:endParaRPr lang="de-DE" sz="2400" dirty="0"/>
          </a:p>
          <a:p>
            <a:pPr marL="1714500" lvl="3" indent="-342900">
              <a:buFont typeface="Wingdings" panose="05000000000000000000" pitchFamily="2" charset="2"/>
              <a:buChar char="Ø"/>
            </a:pPr>
            <a:endParaRPr lang="de-DE" sz="2400" dirty="0"/>
          </a:p>
          <a:p>
            <a:pPr marL="1714500" lvl="3" indent="-342900">
              <a:buFont typeface="Wingdings" panose="05000000000000000000" pitchFamily="2" charset="2"/>
              <a:buChar char="Ø"/>
            </a:pPr>
            <a:r>
              <a:rPr lang="de-DE" sz="2400" dirty="0" err="1"/>
              <a:t>Especially</a:t>
            </a:r>
            <a:r>
              <a:rPr lang="de-DE" sz="2400" dirty="0"/>
              <a:t> </a:t>
            </a:r>
            <a:r>
              <a:rPr lang="de-DE" sz="2400" dirty="0" err="1"/>
              <a:t>demand</a:t>
            </a:r>
            <a:r>
              <a:rPr lang="de-DE" sz="2400" dirty="0"/>
              <a:t> </a:t>
            </a:r>
            <a:r>
              <a:rPr lang="de-DE" sz="2400" dirty="0" err="1"/>
              <a:t>for</a:t>
            </a:r>
            <a:r>
              <a:rPr lang="de-DE" sz="2400" dirty="0"/>
              <a:t> real </a:t>
            </a:r>
            <a:r>
              <a:rPr lang="de-DE" sz="2400" dirty="0" err="1"/>
              <a:t>estate</a:t>
            </a:r>
            <a:r>
              <a:rPr lang="de-DE" sz="2400" dirty="0"/>
              <a:t> </a:t>
            </a:r>
            <a:r>
              <a:rPr lang="de-DE" sz="2400" dirty="0" err="1"/>
              <a:t>increases</a:t>
            </a:r>
            <a:endParaRPr lang="de-DE" sz="2400" dirty="0"/>
          </a:p>
          <a:p>
            <a:pPr marL="2171700" lvl="4" indent="-342900">
              <a:buFont typeface="Wingdings" panose="05000000000000000000" pitchFamily="2" charset="2"/>
              <a:buChar char="Ø"/>
            </a:pPr>
            <a:endParaRPr lang="de-DE" sz="2400" dirty="0"/>
          </a:p>
          <a:p>
            <a:pPr marL="2171700" lvl="4" indent="-342900">
              <a:buFont typeface="Wingdings" panose="05000000000000000000" pitchFamily="2" charset="2"/>
              <a:buChar char="Ø"/>
            </a:pPr>
            <a:r>
              <a:rPr lang="de-DE" sz="2400" dirty="0" err="1"/>
              <a:t>Increase</a:t>
            </a:r>
            <a:r>
              <a:rPr lang="de-DE" sz="2400" dirty="0"/>
              <a:t> </a:t>
            </a:r>
            <a:r>
              <a:rPr lang="de-DE" sz="2400" dirty="0" err="1"/>
              <a:t>of</a:t>
            </a:r>
            <a:r>
              <a:rPr lang="de-DE" sz="2400" dirty="0"/>
              <a:t> </a:t>
            </a:r>
            <a:r>
              <a:rPr lang="de-DE" sz="2400" dirty="0" err="1"/>
              <a:t>production</a:t>
            </a:r>
            <a:endParaRPr lang="de-DE" sz="2400" dirty="0"/>
          </a:p>
          <a:p>
            <a:pPr marL="2171700" lvl="4" indent="-342900">
              <a:buFont typeface="Wingdings" panose="05000000000000000000" pitchFamily="2" charset="2"/>
              <a:buChar char="Ø"/>
            </a:pPr>
            <a:endParaRPr lang="de-DE" sz="2400" dirty="0"/>
          </a:p>
          <a:p>
            <a:pPr lvl="5"/>
            <a:endParaRPr lang="de-DE" sz="2400" dirty="0"/>
          </a:p>
        </p:txBody>
      </p:sp>
      <p:sp>
        <p:nvSpPr>
          <p:cNvPr id="2" name="Rechteck 1">
            <a:extLst>
              <a:ext uri="{FF2B5EF4-FFF2-40B4-BE49-F238E27FC236}">
                <a16:creationId xmlns:a16="http://schemas.microsoft.com/office/drawing/2014/main" id="{AF0B6D1A-714B-B1E5-B3E6-F1BD89D7BF9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491580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r>
              <a:rPr lang="de-DE" sz="2903" b="1" dirty="0" err="1"/>
              <a:t>Liquidity</a:t>
            </a:r>
            <a:r>
              <a:rPr lang="de-DE" sz="2903" b="1" dirty="0"/>
              <a:t> </a:t>
            </a:r>
            <a:r>
              <a:rPr lang="de-DE" sz="2903" b="1" dirty="0" err="1"/>
              <a:t>trap</a:t>
            </a:r>
            <a:endParaRPr lang="de-DE" sz="2903" b="1" dirty="0"/>
          </a:p>
        </p:txBody>
      </p:sp>
      <p:sp>
        <p:nvSpPr>
          <p:cNvPr id="3" name="Rechteck 2"/>
          <p:cNvSpPr/>
          <p:nvPr/>
        </p:nvSpPr>
        <p:spPr>
          <a:xfrm>
            <a:off x="509721" y="988189"/>
            <a:ext cx="8318228" cy="4154984"/>
          </a:xfrm>
          <a:prstGeom prst="rect">
            <a:avLst/>
          </a:prstGeom>
        </p:spPr>
        <p:txBody>
          <a:bodyPr wrap="square">
            <a:spAutoFit/>
          </a:bodyPr>
          <a:lstStyle/>
          <a:p>
            <a:pPr marL="342900" indent="-342900">
              <a:buFont typeface="Arial" panose="020B0604020202020204" pitchFamily="34" charset="0"/>
              <a:buChar char="•"/>
            </a:pPr>
            <a:r>
              <a:rPr lang="de-DE" sz="2400" dirty="0" err="1"/>
              <a:t>Decrease</a:t>
            </a:r>
            <a:r>
              <a:rPr lang="de-DE" sz="2400" dirty="0"/>
              <a:t> </a:t>
            </a:r>
            <a:r>
              <a:rPr lang="de-DE" sz="2400" dirty="0" err="1"/>
              <a:t>of</a:t>
            </a:r>
            <a:r>
              <a:rPr lang="de-DE" sz="2400" dirty="0"/>
              <a:t> nominal </a:t>
            </a:r>
            <a:r>
              <a:rPr lang="de-DE" sz="2400" dirty="0" err="1"/>
              <a:t>interest</a:t>
            </a:r>
            <a:r>
              <a:rPr lang="de-DE" sz="2400" dirty="0"/>
              <a:t> rate </a:t>
            </a:r>
            <a:r>
              <a:rPr lang="de-DE" sz="2400" dirty="0" err="1"/>
              <a:t>to</a:t>
            </a:r>
            <a:r>
              <a:rPr lang="de-DE" sz="2400" dirty="0"/>
              <a:t> i=0%</a:t>
            </a:r>
          </a:p>
          <a:p>
            <a:pPr marL="800100" lvl="1" indent="-342900">
              <a:buFont typeface="Wingdings" panose="05000000000000000000" pitchFamily="2" charset="2"/>
              <a:buChar char="Ø"/>
            </a:pPr>
            <a:endParaRPr lang="de-DE" sz="2400" dirty="0"/>
          </a:p>
          <a:p>
            <a:pPr marL="800100" lvl="1" indent="-342900">
              <a:buFont typeface="Wingdings" panose="05000000000000000000" pitchFamily="2" charset="2"/>
              <a:buChar char="Ø"/>
            </a:pPr>
            <a:r>
              <a:rPr lang="de-DE" sz="2400" dirty="0" err="1"/>
              <a:t>households</a:t>
            </a:r>
            <a:r>
              <a:rPr lang="de-DE" sz="2400" dirty="0"/>
              <a:t> </a:t>
            </a:r>
            <a:r>
              <a:rPr lang="de-DE" sz="2400" dirty="0" err="1"/>
              <a:t>become</a:t>
            </a:r>
            <a:r>
              <a:rPr lang="de-DE" sz="2400" dirty="0"/>
              <a:t> </a:t>
            </a:r>
            <a:r>
              <a:rPr lang="de-DE" sz="2400" dirty="0" err="1"/>
              <a:t>almost</a:t>
            </a:r>
            <a:r>
              <a:rPr lang="de-DE" sz="2400" dirty="0"/>
              <a:t> indifferent </a:t>
            </a:r>
            <a:r>
              <a:rPr lang="de-DE" sz="2400" dirty="0" err="1"/>
              <a:t>between</a:t>
            </a:r>
            <a:r>
              <a:rPr lang="de-DE" sz="2400" dirty="0"/>
              <a:t> </a:t>
            </a:r>
            <a:r>
              <a:rPr lang="de-DE" sz="2400" dirty="0" err="1"/>
              <a:t>holding</a:t>
            </a:r>
            <a:r>
              <a:rPr lang="de-DE" sz="2400" dirty="0"/>
              <a:t> </a:t>
            </a:r>
            <a:r>
              <a:rPr lang="de-DE" sz="2400" dirty="0" err="1"/>
              <a:t>money</a:t>
            </a:r>
            <a:r>
              <a:rPr lang="de-DE" sz="2400" dirty="0"/>
              <a:t> and </a:t>
            </a:r>
            <a:r>
              <a:rPr lang="de-DE" sz="2400" dirty="0" err="1"/>
              <a:t>holding</a:t>
            </a:r>
            <a:r>
              <a:rPr lang="de-DE" sz="2400" dirty="0"/>
              <a:t> </a:t>
            </a:r>
            <a:r>
              <a:rPr lang="de-DE" sz="2400" dirty="0" err="1"/>
              <a:t>bonds</a:t>
            </a:r>
            <a:r>
              <a:rPr lang="de-DE" sz="2400" dirty="0"/>
              <a:t>, </a:t>
            </a:r>
            <a:r>
              <a:rPr lang="de-DE" sz="2400" dirty="0" err="1"/>
              <a:t>as</a:t>
            </a:r>
            <a:r>
              <a:rPr lang="de-DE" sz="2400" dirty="0"/>
              <a:t> </a:t>
            </a:r>
            <a:r>
              <a:rPr lang="de-DE" sz="2400" dirty="0" err="1"/>
              <a:t>soon</a:t>
            </a:r>
            <a:r>
              <a:rPr lang="de-DE" sz="2400" dirty="0"/>
              <a:t> </a:t>
            </a:r>
            <a:r>
              <a:rPr lang="de-DE" sz="2400" dirty="0" err="1"/>
              <a:t>as</a:t>
            </a:r>
            <a:r>
              <a:rPr lang="de-DE" sz="2400" dirty="0"/>
              <a:t> </a:t>
            </a:r>
            <a:r>
              <a:rPr lang="de-DE" sz="2400" dirty="0" err="1"/>
              <a:t>they</a:t>
            </a:r>
            <a:r>
              <a:rPr lang="de-DE" sz="2400" dirty="0"/>
              <a:t> hold </a:t>
            </a:r>
            <a:r>
              <a:rPr lang="de-DE" sz="2400" dirty="0" err="1"/>
              <a:t>enough</a:t>
            </a:r>
            <a:r>
              <a:rPr lang="de-DE" sz="2400" dirty="0"/>
              <a:t> </a:t>
            </a:r>
            <a:r>
              <a:rPr lang="de-DE" sz="2400" dirty="0" err="1"/>
              <a:t>money</a:t>
            </a:r>
            <a:r>
              <a:rPr lang="de-DE" sz="2400" dirty="0"/>
              <a:t> </a:t>
            </a:r>
            <a:r>
              <a:rPr lang="de-DE" sz="2400" dirty="0" err="1"/>
              <a:t>for</a:t>
            </a:r>
            <a:r>
              <a:rPr lang="de-DE" sz="2400" dirty="0"/>
              <a:t> </a:t>
            </a:r>
            <a:r>
              <a:rPr lang="de-DE" sz="2400" dirty="0" err="1"/>
              <a:t>transactions</a:t>
            </a:r>
            <a:endParaRPr lang="de-DE" sz="2400" dirty="0"/>
          </a:p>
          <a:p>
            <a:pPr marL="1257300" lvl="2" indent="-342900">
              <a:buFont typeface="Wingdings" panose="05000000000000000000" pitchFamily="2" charset="2"/>
              <a:buChar char="Ø"/>
            </a:pPr>
            <a:endParaRPr lang="en-US" sz="2400" dirty="0"/>
          </a:p>
          <a:p>
            <a:pPr marL="1257300" lvl="2" indent="-342900">
              <a:buFont typeface="Wingdings" panose="05000000000000000000" pitchFamily="2" charset="2"/>
              <a:buChar char="Ø"/>
            </a:pPr>
            <a:r>
              <a:rPr lang="en-US" sz="2400" dirty="0"/>
              <a:t>The demand for money becomes </a:t>
            </a:r>
            <a:r>
              <a:rPr lang="en-US" sz="2400" b="1" dirty="0"/>
              <a:t>highly interest rate elastic</a:t>
            </a:r>
          </a:p>
          <a:p>
            <a:pPr marL="1714500" lvl="3" indent="-342900">
              <a:buFont typeface="Wingdings" panose="05000000000000000000" pitchFamily="2" charset="2"/>
              <a:buChar char="Ø"/>
            </a:pPr>
            <a:endParaRPr lang="en-US" sz="2400" dirty="0"/>
          </a:p>
          <a:p>
            <a:pPr marL="1714500" lvl="3" indent="-342900">
              <a:buFont typeface="Wingdings" panose="05000000000000000000" pitchFamily="2" charset="2"/>
              <a:buChar char="Ø"/>
            </a:pPr>
            <a:r>
              <a:rPr lang="en-US" sz="2400" dirty="0"/>
              <a:t>Further increase of money supply will not have any effect on nominal interest rates anymore</a:t>
            </a:r>
            <a:endParaRPr lang="de-DE" sz="2177" dirty="0"/>
          </a:p>
        </p:txBody>
      </p:sp>
      <p:sp>
        <p:nvSpPr>
          <p:cNvPr id="2" name="Rechteck 1">
            <a:extLst>
              <a:ext uri="{FF2B5EF4-FFF2-40B4-BE49-F238E27FC236}">
                <a16:creationId xmlns:a16="http://schemas.microsoft.com/office/drawing/2014/main" id="{9C97B60D-6314-BC56-921C-B16ED6AF3B7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388244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
            <a:ext cx="7597213" cy="505326"/>
          </a:xfrm>
          <a:prstGeom prst="rect">
            <a:avLst/>
          </a:prstGeom>
          <a:noFill/>
          <a:ln>
            <a:noFill/>
          </a:ln>
        </p:spPr>
        <p:txBody>
          <a:bodyPr lIns="81638" tIns="40819" rIns="81638" bIns="40819" anchor="ctr" anchorCtr="1"/>
          <a:lstStyle/>
          <a:p>
            <a:r>
              <a:rPr lang="de-DE" sz="2200" b="1"/>
              <a:t>Liquidity trap</a:t>
            </a:r>
            <a:endParaRPr lang="de-DE" sz="2200" b="1" dirty="0"/>
          </a:p>
        </p:txBody>
      </p:sp>
      <p:cxnSp>
        <p:nvCxnSpPr>
          <p:cNvPr id="11" name="Straight Arrow Connector 7">
            <a:extLst>
              <a:ext uri="{FF2B5EF4-FFF2-40B4-BE49-F238E27FC236}">
                <a16:creationId xmlns:a16="http://schemas.microsoft.com/office/drawing/2014/main" id="{E27B6495-4EE9-49E0-B036-B3CD6F2D6332}"/>
              </a:ext>
            </a:extLst>
          </p:cNvPr>
          <p:cNvCxnSpPr/>
          <p:nvPr/>
        </p:nvCxnSpPr>
        <p:spPr>
          <a:xfrm>
            <a:off x="1921425" y="3600920"/>
            <a:ext cx="4087204" cy="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9">
            <a:extLst>
              <a:ext uri="{FF2B5EF4-FFF2-40B4-BE49-F238E27FC236}">
                <a16:creationId xmlns:a16="http://schemas.microsoft.com/office/drawing/2014/main" id="{350D4188-F959-451D-A492-51CD5F808DC4}"/>
              </a:ext>
            </a:extLst>
          </p:cNvPr>
          <p:cNvSpPr txBox="1"/>
          <p:nvPr/>
        </p:nvSpPr>
        <p:spPr>
          <a:xfrm>
            <a:off x="3965027" y="3611987"/>
            <a:ext cx="2294218" cy="343620"/>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Quantity of real money</a:t>
            </a:r>
          </a:p>
        </p:txBody>
      </p:sp>
      <p:cxnSp>
        <p:nvCxnSpPr>
          <p:cNvPr id="13" name="Straight Arrow Connector 6">
            <a:extLst>
              <a:ext uri="{FF2B5EF4-FFF2-40B4-BE49-F238E27FC236}">
                <a16:creationId xmlns:a16="http://schemas.microsoft.com/office/drawing/2014/main" id="{73B6BB11-4A6C-473F-80E4-DE09E0C95070}"/>
              </a:ext>
            </a:extLst>
          </p:cNvPr>
          <p:cNvCxnSpPr/>
          <p:nvPr/>
        </p:nvCxnSpPr>
        <p:spPr>
          <a:xfrm flipV="1">
            <a:off x="1921699" y="518094"/>
            <a:ext cx="3213" cy="3113539"/>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7">
            <a:extLst>
              <a:ext uri="{FF2B5EF4-FFF2-40B4-BE49-F238E27FC236}">
                <a16:creationId xmlns:a16="http://schemas.microsoft.com/office/drawing/2014/main" id="{48D9AA5B-C169-4A7E-AA53-7892B4F729FE}"/>
              </a:ext>
            </a:extLst>
          </p:cNvPr>
          <p:cNvCxnSpPr/>
          <p:nvPr/>
        </p:nvCxnSpPr>
        <p:spPr>
          <a:xfrm>
            <a:off x="6450386" y="3589119"/>
            <a:ext cx="4087204" cy="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6">
            <a:extLst>
              <a:ext uri="{FF2B5EF4-FFF2-40B4-BE49-F238E27FC236}">
                <a16:creationId xmlns:a16="http://schemas.microsoft.com/office/drawing/2014/main" id="{D94E5702-2D4D-491C-817D-D09FE70E21C2}"/>
              </a:ext>
            </a:extLst>
          </p:cNvPr>
          <p:cNvCxnSpPr/>
          <p:nvPr/>
        </p:nvCxnSpPr>
        <p:spPr>
          <a:xfrm flipV="1">
            <a:off x="6450386" y="475583"/>
            <a:ext cx="3213" cy="3113539"/>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TextBox 44">
            <a:extLst>
              <a:ext uri="{FF2B5EF4-FFF2-40B4-BE49-F238E27FC236}">
                <a16:creationId xmlns:a16="http://schemas.microsoft.com/office/drawing/2014/main" id="{0737DB2A-5F27-4F64-A6B6-C5A0C720C6F9}"/>
              </a:ext>
            </a:extLst>
          </p:cNvPr>
          <p:cNvSpPr txBox="1"/>
          <p:nvPr/>
        </p:nvSpPr>
        <p:spPr>
          <a:xfrm>
            <a:off x="1523776" y="584516"/>
            <a:ext cx="242374" cy="343620"/>
          </a:xfrm>
          <a:prstGeom prst="rect">
            <a:avLst/>
          </a:prstGeom>
          <a:noFill/>
        </p:spPr>
        <p:txBody>
          <a:bodyPr wrap="none" rtlCol="0">
            <a:spAutoFit/>
          </a:bodyPr>
          <a:lstStyle/>
          <a:p>
            <a:r>
              <a:rPr lang="en-US" sz="1633" i="1" dirty="0" err="1"/>
              <a:t>i</a:t>
            </a:r>
            <a:endParaRPr lang="en-US" sz="1633" i="1" dirty="0"/>
          </a:p>
        </p:txBody>
      </p:sp>
      <p:sp>
        <p:nvSpPr>
          <p:cNvPr id="17" name="TextBox 44">
            <a:extLst>
              <a:ext uri="{FF2B5EF4-FFF2-40B4-BE49-F238E27FC236}">
                <a16:creationId xmlns:a16="http://schemas.microsoft.com/office/drawing/2014/main" id="{0C9268CF-F4E4-432A-9D53-01B092E92E43}"/>
              </a:ext>
            </a:extLst>
          </p:cNvPr>
          <p:cNvSpPr txBox="1"/>
          <p:nvPr/>
        </p:nvSpPr>
        <p:spPr>
          <a:xfrm>
            <a:off x="6113129" y="541234"/>
            <a:ext cx="242374" cy="343620"/>
          </a:xfrm>
          <a:prstGeom prst="rect">
            <a:avLst/>
          </a:prstGeom>
          <a:noFill/>
        </p:spPr>
        <p:txBody>
          <a:bodyPr wrap="none" rtlCol="0">
            <a:spAutoFit/>
          </a:bodyPr>
          <a:lstStyle/>
          <a:p>
            <a:r>
              <a:rPr lang="en-US" sz="1633" i="1" dirty="0" err="1"/>
              <a:t>i</a:t>
            </a:r>
            <a:endParaRPr lang="en-US" sz="1633" i="1" dirty="0"/>
          </a:p>
        </p:txBody>
      </p:sp>
      <p:sp>
        <p:nvSpPr>
          <p:cNvPr id="29" name="Freihandform: Form 28">
            <a:extLst>
              <a:ext uri="{FF2B5EF4-FFF2-40B4-BE49-F238E27FC236}">
                <a16:creationId xmlns:a16="http://schemas.microsoft.com/office/drawing/2014/main" id="{65D0B089-D2A2-4397-A54D-03551B09AE33}"/>
              </a:ext>
            </a:extLst>
          </p:cNvPr>
          <p:cNvSpPr/>
          <p:nvPr/>
        </p:nvSpPr>
        <p:spPr>
          <a:xfrm>
            <a:off x="1991545" y="907631"/>
            <a:ext cx="2354093" cy="2681065"/>
          </a:xfrm>
          <a:custGeom>
            <a:avLst/>
            <a:gdLst>
              <a:gd name="connsiteX0" fmla="*/ 0 w 2354093"/>
              <a:gd name="connsiteY0" fmla="*/ 0 h 2681065"/>
              <a:gd name="connsiteX1" fmla="*/ 476655 w 2354093"/>
              <a:gd name="connsiteY1" fmla="*/ 2344366 h 2681065"/>
              <a:gd name="connsiteX2" fmla="*/ 2354093 w 2354093"/>
              <a:gd name="connsiteY2" fmla="*/ 2665379 h 2681065"/>
              <a:gd name="connsiteX3" fmla="*/ 2354093 w 2354093"/>
              <a:gd name="connsiteY3" fmla="*/ 2665379 h 2681065"/>
            </a:gdLst>
            <a:ahLst/>
            <a:cxnLst>
              <a:cxn ang="0">
                <a:pos x="connsiteX0" y="connsiteY0"/>
              </a:cxn>
              <a:cxn ang="0">
                <a:pos x="connsiteX1" y="connsiteY1"/>
              </a:cxn>
              <a:cxn ang="0">
                <a:pos x="connsiteX2" y="connsiteY2"/>
              </a:cxn>
              <a:cxn ang="0">
                <a:pos x="connsiteX3" y="connsiteY3"/>
              </a:cxn>
            </a:cxnLst>
            <a:rect l="l" t="t" r="r" b="b"/>
            <a:pathLst>
              <a:path w="2354093" h="2681065">
                <a:moveTo>
                  <a:pt x="0" y="0"/>
                </a:moveTo>
                <a:cubicBezTo>
                  <a:pt x="42153" y="950068"/>
                  <a:pt x="84306" y="1900136"/>
                  <a:pt x="476655" y="2344366"/>
                </a:cubicBezTo>
                <a:cubicBezTo>
                  <a:pt x="869004" y="2788596"/>
                  <a:pt x="2354093" y="2665379"/>
                  <a:pt x="2354093" y="2665379"/>
                </a:cubicBezTo>
                <a:lnTo>
                  <a:pt x="2354093" y="2665379"/>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Freihandform: Form 29">
            <a:extLst>
              <a:ext uri="{FF2B5EF4-FFF2-40B4-BE49-F238E27FC236}">
                <a16:creationId xmlns:a16="http://schemas.microsoft.com/office/drawing/2014/main" id="{6C441EA9-4820-4F27-9D35-BE6DDE869E2B}"/>
              </a:ext>
            </a:extLst>
          </p:cNvPr>
          <p:cNvSpPr/>
          <p:nvPr/>
        </p:nvSpPr>
        <p:spPr>
          <a:xfrm>
            <a:off x="2855641" y="907631"/>
            <a:ext cx="2354093" cy="2681065"/>
          </a:xfrm>
          <a:custGeom>
            <a:avLst/>
            <a:gdLst>
              <a:gd name="connsiteX0" fmla="*/ 0 w 2354093"/>
              <a:gd name="connsiteY0" fmla="*/ 0 h 2681065"/>
              <a:gd name="connsiteX1" fmla="*/ 476655 w 2354093"/>
              <a:gd name="connsiteY1" fmla="*/ 2344366 h 2681065"/>
              <a:gd name="connsiteX2" fmla="*/ 2354093 w 2354093"/>
              <a:gd name="connsiteY2" fmla="*/ 2665379 h 2681065"/>
              <a:gd name="connsiteX3" fmla="*/ 2354093 w 2354093"/>
              <a:gd name="connsiteY3" fmla="*/ 2665379 h 2681065"/>
            </a:gdLst>
            <a:ahLst/>
            <a:cxnLst>
              <a:cxn ang="0">
                <a:pos x="connsiteX0" y="connsiteY0"/>
              </a:cxn>
              <a:cxn ang="0">
                <a:pos x="connsiteX1" y="connsiteY1"/>
              </a:cxn>
              <a:cxn ang="0">
                <a:pos x="connsiteX2" y="connsiteY2"/>
              </a:cxn>
              <a:cxn ang="0">
                <a:pos x="connsiteX3" y="connsiteY3"/>
              </a:cxn>
            </a:cxnLst>
            <a:rect l="l" t="t" r="r" b="b"/>
            <a:pathLst>
              <a:path w="2354093" h="2681065">
                <a:moveTo>
                  <a:pt x="0" y="0"/>
                </a:moveTo>
                <a:cubicBezTo>
                  <a:pt x="42153" y="950068"/>
                  <a:pt x="84306" y="1900136"/>
                  <a:pt x="476655" y="2344366"/>
                </a:cubicBezTo>
                <a:cubicBezTo>
                  <a:pt x="869004" y="2788596"/>
                  <a:pt x="2354093" y="2665379"/>
                  <a:pt x="2354093" y="2665379"/>
                </a:cubicBezTo>
                <a:lnTo>
                  <a:pt x="2354093" y="2665379"/>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Freihandform: Form 30">
            <a:extLst>
              <a:ext uri="{FF2B5EF4-FFF2-40B4-BE49-F238E27FC236}">
                <a16:creationId xmlns:a16="http://schemas.microsoft.com/office/drawing/2014/main" id="{D79D64AF-E792-4EB8-A0A5-79C27705D828}"/>
              </a:ext>
            </a:extLst>
          </p:cNvPr>
          <p:cNvSpPr/>
          <p:nvPr/>
        </p:nvSpPr>
        <p:spPr>
          <a:xfrm>
            <a:off x="3553550" y="890862"/>
            <a:ext cx="2354093" cy="2681065"/>
          </a:xfrm>
          <a:custGeom>
            <a:avLst/>
            <a:gdLst>
              <a:gd name="connsiteX0" fmla="*/ 0 w 2354093"/>
              <a:gd name="connsiteY0" fmla="*/ 0 h 2681065"/>
              <a:gd name="connsiteX1" fmla="*/ 476655 w 2354093"/>
              <a:gd name="connsiteY1" fmla="*/ 2344366 h 2681065"/>
              <a:gd name="connsiteX2" fmla="*/ 2354093 w 2354093"/>
              <a:gd name="connsiteY2" fmla="*/ 2665379 h 2681065"/>
              <a:gd name="connsiteX3" fmla="*/ 2354093 w 2354093"/>
              <a:gd name="connsiteY3" fmla="*/ 2665379 h 2681065"/>
            </a:gdLst>
            <a:ahLst/>
            <a:cxnLst>
              <a:cxn ang="0">
                <a:pos x="connsiteX0" y="connsiteY0"/>
              </a:cxn>
              <a:cxn ang="0">
                <a:pos x="connsiteX1" y="connsiteY1"/>
              </a:cxn>
              <a:cxn ang="0">
                <a:pos x="connsiteX2" y="connsiteY2"/>
              </a:cxn>
              <a:cxn ang="0">
                <a:pos x="connsiteX3" y="connsiteY3"/>
              </a:cxn>
            </a:cxnLst>
            <a:rect l="l" t="t" r="r" b="b"/>
            <a:pathLst>
              <a:path w="2354093" h="2681065">
                <a:moveTo>
                  <a:pt x="0" y="0"/>
                </a:moveTo>
                <a:cubicBezTo>
                  <a:pt x="42153" y="950068"/>
                  <a:pt x="84306" y="1900136"/>
                  <a:pt x="476655" y="2344366"/>
                </a:cubicBezTo>
                <a:cubicBezTo>
                  <a:pt x="869004" y="2788596"/>
                  <a:pt x="2354093" y="2665379"/>
                  <a:pt x="2354093" y="2665379"/>
                </a:cubicBezTo>
                <a:lnTo>
                  <a:pt x="2354093" y="2665379"/>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3" name="Gerader Verbinder 32">
            <a:extLst>
              <a:ext uri="{FF2B5EF4-FFF2-40B4-BE49-F238E27FC236}">
                <a16:creationId xmlns:a16="http://schemas.microsoft.com/office/drawing/2014/main" id="{0339533E-669B-490D-8333-2CE5BACE871C}"/>
              </a:ext>
            </a:extLst>
          </p:cNvPr>
          <p:cNvCxnSpPr>
            <a:cxnSpLocks/>
          </p:cNvCxnSpPr>
          <p:nvPr/>
        </p:nvCxnSpPr>
        <p:spPr>
          <a:xfrm flipV="1">
            <a:off x="3647728" y="763615"/>
            <a:ext cx="0" cy="2837305"/>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5" name="Straight Connector 41">
            <a:extLst>
              <a:ext uri="{FF2B5EF4-FFF2-40B4-BE49-F238E27FC236}">
                <a16:creationId xmlns:a16="http://schemas.microsoft.com/office/drawing/2014/main" id="{BF598AA0-85F8-48DD-BBA7-EDC71AE89E5F}"/>
              </a:ext>
            </a:extLst>
          </p:cNvPr>
          <p:cNvCxnSpPr>
            <a:cxnSpLocks/>
          </p:cNvCxnSpPr>
          <p:nvPr/>
        </p:nvCxnSpPr>
        <p:spPr>
          <a:xfrm flipH="1">
            <a:off x="3636452" y="2022634"/>
            <a:ext cx="5339868" cy="36873"/>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6" name="Straight Connector 11">
            <a:extLst>
              <a:ext uri="{FF2B5EF4-FFF2-40B4-BE49-F238E27FC236}">
                <a16:creationId xmlns:a16="http://schemas.microsoft.com/office/drawing/2014/main" id="{AA20C9E4-93E1-4FA0-9DF4-FAF68E7D79D9}"/>
              </a:ext>
            </a:extLst>
          </p:cNvPr>
          <p:cNvCxnSpPr>
            <a:cxnSpLocks/>
          </p:cNvCxnSpPr>
          <p:nvPr/>
        </p:nvCxnSpPr>
        <p:spPr>
          <a:xfrm flipH="1">
            <a:off x="3659010" y="3427910"/>
            <a:ext cx="4597231"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7" name="Straight Connector 11">
            <a:extLst>
              <a:ext uri="{FF2B5EF4-FFF2-40B4-BE49-F238E27FC236}">
                <a16:creationId xmlns:a16="http://schemas.microsoft.com/office/drawing/2014/main" id="{53096082-FAF1-4537-9847-A8078150BB45}"/>
              </a:ext>
            </a:extLst>
          </p:cNvPr>
          <p:cNvCxnSpPr>
            <a:cxnSpLocks/>
          </p:cNvCxnSpPr>
          <p:nvPr/>
        </p:nvCxnSpPr>
        <p:spPr>
          <a:xfrm flipV="1">
            <a:off x="8256240" y="3426897"/>
            <a:ext cx="0" cy="161799"/>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8" name="Straight Connector 11">
            <a:extLst>
              <a:ext uri="{FF2B5EF4-FFF2-40B4-BE49-F238E27FC236}">
                <a16:creationId xmlns:a16="http://schemas.microsoft.com/office/drawing/2014/main" id="{8D693833-31AA-4CAB-9017-3E0F431DBA6B}"/>
              </a:ext>
            </a:extLst>
          </p:cNvPr>
          <p:cNvCxnSpPr>
            <a:cxnSpLocks/>
          </p:cNvCxnSpPr>
          <p:nvPr/>
        </p:nvCxnSpPr>
        <p:spPr>
          <a:xfrm flipV="1">
            <a:off x="8976320" y="2022633"/>
            <a:ext cx="0" cy="1566062"/>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2" name="TextBox 9">
            <a:extLst>
              <a:ext uri="{FF2B5EF4-FFF2-40B4-BE49-F238E27FC236}">
                <a16:creationId xmlns:a16="http://schemas.microsoft.com/office/drawing/2014/main" id="{A0CB4234-52A2-46DC-B9E7-D2926F2EC39E}"/>
              </a:ext>
            </a:extLst>
          </p:cNvPr>
          <p:cNvSpPr txBox="1"/>
          <p:nvPr/>
        </p:nvSpPr>
        <p:spPr>
          <a:xfrm>
            <a:off x="10108238" y="3603582"/>
            <a:ext cx="324128" cy="343620"/>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Y</a:t>
            </a:r>
          </a:p>
        </p:txBody>
      </p:sp>
      <p:sp>
        <p:nvSpPr>
          <p:cNvPr id="44" name="Freihandform: Form 43">
            <a:extLst>
              <a:ext uri="{FF2B5EF4-FFF2-40B4-BE49-F238E27FC236}">
                <a16:creationId xmlns:a16="http://schemas.microsoft.com/office/drawing/2014/main" id="{AE576F5F-9DC6-438B-9DFF-A4D651962EC1}"/>
              </a:ext>
            </a:extLst>
          </p:cNvPr>
          <p:cNvSpPr/>
          <p:nvPr/>
        </p:nvSpPr>
        <p:spPr>
          <a:xfrm flipH="1">
            <a:off x="6528048" y="907631"/>
            <a:ext cx="2512438" cy="2681065"/>
          </a:xfrm>
          <a:custGeom>
            <a:avLst/>
            <a:gdLst>
              <a:gd name="connsiteX0" fmla="*/ 0 w 2354093"/>
              <a:gd name="connsiteY0" fmla="*/ 0 h 2681065"/>
              <a:gd name="connsiteX1" fmla="*/ 476655 w 2354093"/>
              <a:gd name="connsiteY1" fmla="*/ 2344366 h 2681065"/>
              <a:gd name="connsiteX2" fmla="*/ 2354093 w 2354093"/>
              <a:gd name="connsiteY2" fmla="*/ 2665379 h 2681065"/>
              <a:gd name="connsiteX3" fmla="*/ 2354093 w 2354093"/>
              <a:gd name="connsiteY3" fmla="*/ 2665379 h 2681065"/>
            </a:gdLst>
            <a:ahLst/>
            <a:cxnLst>
              <a:cxn ang="0">
                <a:pos x="connsiteX0" y="connsiteY0"/>
              </a:cxn>
              <a:cxn ang="0">
                <a:pos x="connsiteX1" y="connsiteY1"/>
              </a:cxn>
              <a:cxn ang="0">
                <a:pos x="connsiteX2" y="connsiteY2"/>
              </a:cxn>
              <a:cxn ang="0">
                <a:pos x="connsiteX3" y="connsiteY3"/>
              </a:cxn>
            </a:cxnLst>
            <a:rect l="l" t="t" r="r" b="b"/>
            <a:pathLst>
              <a:path w="2354093" h="2681065">
                <a:moveTo>
                  <a:pt x="0" y="0"/>
                </a:moveTo>
                <a:cubicBezTo>
                  <a:pt x="42153" y="950068"/>
                  <a:pt x="84306" y="1900136"/>
                  <a:pt x="476655" y="2344366"/>
                </a:cubicBezTo>
                <a:cubicBezTo>
                  <a:pt x="869004" y="2788596"/>
                  <a:pt x="2354093" y="2665379"/>
                  <a:pt x="2354093" y="2665379"/>
                </a:cubicBezTo>
                <a:lnTo>
                  <a:pt x="2354093" y="2665379"/>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49" name="TextBox 23">
                <a:extLst>
                  <a:ext uri="{FF2B5EF4-FFF2-40B4-BE49-F238E27FC236}">
                    <a16:creationId xmlns:a16="http://schemas.microsoft.com/office/drawing/2014/main" id="{F3186A65-E5EF-4516-AF65-FF4C51DA8B40}"/>
                  </a:ext>
                </a:extLst>
              </p:cNvPr>
              <p:cNvSpPr txBox="1"/>
              <p:nvPr/>
            </p:nvSpPr>
            <p:spPr>
              <a:xfrm>
                <a:off x="1758727" y="785365"/>
                <a:ext cx="1045080" cy="3436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de-DE" sz="1633" i="1">
                          <a:latin typeface="Cambria Math" panose="02040503050406030204" pitchFamily="18" charset="0"/>
                          <a:cs typeface="Arial" panose="020B0604020202020204" pitchFamily="34" charset="0"/>
                        </a:rPr>
                        <m:t>𝐿</m:t>
                      </m:r>
                      <m:r>
                        <a:rPr lang="de-DE" sz="1633" i="1">
                          <a:latin typeface="Cambria Math" panose="02040503050406030204" pitchFamily="18" charset="0"/>
                          <a:cs typeface="Arial" panose="020B0604020202020204" pitchFamily="34" charset="0"/>
                        </a:rPr>
                        <m:t>(</m:t>
                      </m:r>
                      <m:sSub>
                        <m:sSubPr>
                          <m:ctrlPr>
                            <a:rPr lang="de-DE" sz="1633" i="1">
                              <a:latin typeface="Cambria Math" panose="02040503050406030204" pitchFamily="18" charset="0"/>
                              <a:cs typeface="Arial" panose="020B0604020202020204" pitchFamily="34" charset="0"/>
                            </a:rPr>
                          </m:ctrlPr>
                        </m:sSubPr>
                        <m:e>
                          <m:r>
                            <a:rPr lang="de-DE" sz="1633" i="1">
                              <a:latin typeface="Cambria Math" panose="02040503050406030204" pitchFamily="18" charset="0"/>
                              <a:cs typeface="Arial" panose="020B0604020202020204" pitchFamily="34" charset="0"/>
                            </a:rPr>
                            <m:t>𝑌</m:t>
                          </m:r>
                        </m:e>
                        <m:sub>
                          <m:r>
                            <a:rPr lang="de-DE" sz="1633" i="1">
                              <a:latin typeface="Cambria Math" panose="02040503050406030204" pitchFamily="18" charset="0"/>
                              <a:cs typeface="Arial" panose="020B0604020202020204" pitchFamily="34" charset="0"/>
                            </a:rPr>
                            <m:t>0</m:t>
                          </m:r>
                        </m:sub>
                      </m:sSub>
                      <m:r>
                        <a:rPr lang="de-DE" sz="1633" i="1">
                          <a:latin typeface="Cambria Math"/>
                          <a:cs typeface="Arial" panose="020B0604020202020204" pitchFamily="34" charset="0"/>
                        </a:rPr>
                        <m:t>)</m:t>
                      </m:r>
                    </m:oMath>
                  </m:oMathPara>
                </a14:m>
                <a:endParaRPr lang="en-US" sz="1633" dirty="0">
                  <a:latin typeface="Arial" panose="020B0604020202020204" pitchFamily="34" charset="0"/>
                  <a:cs typeface="Arial" panose="020B0604020202020204" pitchFamily="34" charset="0"/>
                </a:endParaRPr>
              </a:p>
            </p:txBody>
          </p:sp>
        </mc:Choice>
        <mc:Fallback xmlns="">
          <p:sp>
            <p:nvSpPr>
              <p:cNvPr id="49" name="TextBox 23">
                <a:extLst>
                  <a:ext uri="{FF2B5EF4-FFF2-40B4-BE49-F238E27FC236}">
                    <a16:creationId xmlns:a16="http://schemas.microsoft.com/office/drawing/2014/main" id="{F3186A65-E5EF-4516-AF65-FF4C51DA8B40}"/>
                  </a:ext>
                </a:extLst>
              </p:cNvPr>
              <p:cNvSpPr txBox="1">
                <a:spLocks noRot="1" noChangeAspect="1" noMove="1" noResize="1" noEditPoints="1" noAdjustHandles="1" noChangeArrowheads="1" noChangeShapeType="1" noTextEdit="1"/>
              </p:cNvSpPr>
              <p:nvPr/>
            </p:nvSpPr>
            <p:spPr>
              <a:xfrm>
                <a:off x="1758727" y="785365"/>
                <a:ext cx="1045080" cy="343620"/>
              </a:xfrm>
              <a:prstGeom prst="rect">
                <a:avLst/>
              </a:prstGeom>
              <a:blipFill>
                <a:blip r:embed="rId3"/>
                <a:stretch>
                  <a:fillRect b="-1607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0" name="TextBox 23">
                <a:extLst>
                  <a:ext uri="{FF2B5EF4-FFF2-40B4-BE49-F238E27FC236}">
                    <a16:creationId xmlns:a16="http://schemas.microsoft.com/office/drawing/2014/main" id="{B4AA3335-B931-428E-84F0-8B4962F3C00A}"/>
                  </a:ext>
                </a:extLst>
              </p:cNvPr>
              <p:cNvSpPr txBox="1"/>
              <p:nvPr/>
            </p:nvSpPr>
            <p:spPr>
              <a:xfrm>
                <a:off x="2793188" y="949702"/>
                <a:ext cx="1045080" cy="3436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de-DE" sz="1633" i="1">
                          <a:latin typeface="Cambria Math" panose="02040503050406030204" pitchFamily="18" charset="0"/>
                          <a:cs typeface="Arial" panose="020B0604020202020204" pitchFamily="34" charset="0"/>
                        </a:rPr>
                        <m:t>𝐿</m:t>
                      </m:r>
                      <m:r>
                        <a:rPr lang="de-DE" sz="1633" i="1">
                          <a:latin typeface="Cambria Math" panose="02040503050406030204" pitchFamily="18" charset="0"/>
                          <a:cs typeface="Arial" panose="020B0604020202020204" pitchFamily="34" charset="0"/>
                        </a:rPr>
                        <m:t>(</m:t>
                      </m:r>
                      <m:sSub>
                        <m:sSubPr>
                          <m:ctrlPr>
                            <a:rPr lang="de-DE" sz="1633" i="1">
                              <a:latin typeface="Cambria Math" panose="02040503050406030204" pitchFamily="18" charset="0"/>
                              <a:cs typeface="Arial" panose="020B0604020202020204" pitchFamily="34" charset="0"/>
                            </a:rPr>
                          </m:ctrlPr>
                        </m:sSubPr>
                        <m:e>
                          <m:r>
                            <a:rPr lang="de-DE" sz="1633" i="1">
                              <a:latin typeface="Cambria Math" panose="02040503050406030204" pitchFamily="18" charset="0"/>
                              <a:cs typeface="Arial" panose="020B0604020202020204" pitchFamily="34" charset="0"/>
                            </a:rPr>
                            <m:t>𝑌</m:t>
                          </m:r>
                        </m:e>
                        <m:sub>
                          <m:r>
                            <a:rPr lang="de-DE" sz="1633" i="1">
                              <a:latin typeface="Cambria Math" panose="02040503050406030204" pitchFamily="18" charset="0"/>
                              <a:cs typeface="Arial" panose="020B0604020202020204" pitchFamily="34" charset="0"/>
                            </a:rPr>
                            <m:t>2</m:t>
                          </m:r>
                        </m:sub>
                      </m:sSub>
                      <m:r>
                        <a:rPr lang="de-DE" sz="1633" i="1">
                          <a:latin typeface="Cambria Math"/>
                          <a:cs typeface="Arial" panose="020B0604020202020204" pitchFamily="34" charset="0"/>
                        </a:rPr>
                        <m:t>)</m:t>
                      </m:r>
                    </m:oMath>
                  </m:oMathPara>
                </a14:m>
                <a:endParaRPr lang="en-US" sz="1633" dirty="0">
                  <a:latin typeface="Arial" panose="020B0604020202020204" pitchFamily="34" charset="0"/>
                  <a:cs typeface="Arial" panose="020B0604020202020204" pitchFamily="34" charset="0"/>
                </a:endParaRPr>
              </a:p>
            </p:txBody>
          </p:sp>
        </mc:Choice>
        <mc:Fallback xmlns="">
          <p:sp>
            <p:nvSpPr>
              <p:cNvPr id="50" name="TextBox 23">
                <a:extLst>
                  <a:ext uri="{FF2B5EF4-FFF2-40B4-BE49-F238E27FC236}">
                    <a16:creationId xmlns:a16="http://schemas.microsoft.com/office/drawing/2014/main" id="{B4AA3335-B931-428E-84F0-8B4962F3C00A}"/>
                  </a:ext>
                </a:extLst>
              </p:cNvPr>
              <p:cNvSpPr txBox="1">
                <a:spLocks noRot="1" noChangeAspect="1" noMove="1" noResize="1" noEditPoints="1" noAdjustHandles="1" noChangeArrowheads="1" noChangeShapeType="1" noTextEdit="1"/>
              </p:cNvSpPr>
              <p:nvPr/>
            </p:nvSpPr>
            <p:spPr>
              <a:xfrm>
                <a:off x="2793188" y="949702"/>
                <a:ext cx="1045080" cy="343620"/>
              </a:xfrm>
              <a:prstGeom prst="rect">
                <a:avLst/>
              </a:prstGeom>
              <a:blipFill>
                <a:blip r:embed="rId4"/>
                <a:stretch>
                  <a:fillRect b="-1607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1" name="TextBox 23">
                <a:extLst>
                  <a:ext uri="{FF2B5EF4-FFF2-40B4-BE49-F238E27FC236}">
                    <a16:creationId xmlns:a16="http://schemas.microsoft.com/office/drawing/2014/main" id="{B25B1788-5079-4CC1-A559-C45273D07297}"/>
                  </a:ext>
                </a:extLst>
              </p:cNvPr>
              <p:cNvSpPr txBox="1"/>
              <p:nvPr/>
            </p:nvSpPr>
            <p:spPr>
              <a:xfrm>
                <a:off x="2391850" y="601331"/>
                <a:ext cx="1045080" cy="3436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de-DE" sz="1633" i="1">
                          <a:latin typeface="Cambria Math" panose="02040503050406030204" pitchFamily="18" charset="0"/>
                          <a:cs typeface="Arial" panose="020B0604020202020204" pitchFamily="34" charset="0"/>
                        </a:rPr>
                        <m:t>𝐿</m:t>
                      </m:r>
                      <m:r>
                        <a:rPr lang="de-DE" sz="1633" i="1">
                          <a:latin typeface="Cambria Math" panose="02040503050406030204" pitchFamily="18" charset="0"/>
                          <a:cs typeface="Arial" panose="020B0604020202020204" pitchFamily="34" charset="0"/>
                        </a:rPr>
                        <m:t>(</m:t>
                      </m:r>
                      <m:sSub>
                        <m:sSubPr>
                          <m:ctrlPr>
                            <a:rPr lang="de-DE" sz="1633" i="1">
                              <a:latin typeface="Cambria Math" panose="02040503050406030204" pitchFamily="18" charset="0"/>
                              <a:cs typeface="Arial" panose="020B0604020202020204" pitchFamily="34" charset="0"/>
                            </a:rPr>
                          </m:ctrlPr>
                        </m:sSubPr>
                        <m:e>
                          <m:r>
                            <a:rPr lang="de-DE" sz="1633" i="1">
                              <a:latin typeface="Cambria Math" panose="02040503050406030204" pitchFamily="18" charset="0"/>
                              <a:cs typeface="Arial" panose="020B0604020202020204" pitchFamily="34" charset="0"/>
                            </a:rPr>
                            <m:t>𝑌</m:t>
                          </m:r>
                        </m:e>
                        <m:sub>
                          <m:r>
                            <a:rPr lang="de-DE" sz="1633" i="1">
                              <a:latin typeface="Cambria Math" panose="02040503050406030204" pitchFamily="18" charset="0"/>
                              <a:cs typeface="Arial" panose="020B0604020202020204" pitchFamily="34" charset="0"/>
                            </a:rPr>
                            <m:t>1</m:t>
                          </m:r>
                        </m:sub>
                      </m:sSub>
                      <m:r>
                        <a:rPr lang="de-DE" sz="1633" i="1">
                          <a:latin typeface="Cambria Math"/>
                          <a:cs typeface="Arial" panose="020B0604020202020204" pitchFamily="34" charset="0"/>
                        </a:rPr>
                        <m:t>)</m:t>
                      </m:r>
                    </m:oMath>
                  </m:oMathPara>
                </a14:m>
                <a:endParaRPr lang="en-US" sz="1633" dirty="0">
                  <a:latin typeface="Arial" panose="020B0604020202020204" pitchFamily="34" charset="0"/>
                  <a:cs typeface="Arial" panose="020B0604020202020204" pitchFamily="34" charset="0"/>
                </a:endParaRPr>
              </a:p>
            </p:txBody>
          </p:sp>
        </mc:Choice>
        <mc:Fallback xmlns="">
          <p:sp>
            <p:nvSpPr>
              <p:cNvPr id="51" name="TextBox 23">
                <a:extLst>
                  <a:ext uri="{FF2B5EF4-FFF2-40B4-BE49-F238E27FC236}">
                    <a16:creationId xmlns:a16="http://schemas.microsoft.com/office/drawing/2014/main" id="{B25B1788-5079-4CC1-A559-C45273D07297}"/>
                  </a:ext>
                </a:extLst>
              </p:cNvPr>
              <p:cNvSpPr txBox="1">
                <a:spLocks noRot="1" noChangeAspect="1" noMove="1" noResize="1" noEditPoints="1" noAdjustHandles="1" noChangeArrowheads="1" noChangeShapeType="1" noTextEdit="1"/>
              </p:cNvSpPr>
              <p:nvPr/>
            </p:nvSpPr>
            <p:spPr>
              <a:xfrm>
                <a:off x="2391850" y="601331"/>
                <a:ext cx="1045080" cy="343620"/>
              </a:xfrm>
              <a:prstGeom prst="rect">
                <a:avLst/>
              </a:prstGeom>
              <a:blipFill>
                <a:blip r:embed="rId5"/>
                <a:stretch>
                  <a:fillRect b="-16071"/>
                </a:stretch>
              </a:blipFill>
            </p:spPr>
            <p:txBody>
              <a:bodyPr/>
              <a:lstStyle/>
              <a:p>
                <a:r>
                  <a:rPr lang="de-DE">
                    <a:noFill/>
                  </a:rPr>
                  <a:t> </a:t>
                </a:r>
              </a:p>
            </p:txBody>
          </p:sp>
        </mc:Fallback>
      </mc:AlternateContent>
      <p:sp>
        <p:nvSpPr>
          <p:cNvPr id="52" name="Textfeld 51">
            <a:extLst>
              <a:ext uri="{FF2B5EF4-FFF2-40B4-BE49-F238E27FC236}">
                <a16:creationId xmlns:a16="http://schemas.microsoft.com/office/drawing/2014/main" id="{B90723D6-897F-4A17-9920-4A4E46904877}"/>
              </a:ext>
            </a:extLst>
          </p:cNvPr>
          <p:cNvSpPr txBox="1"/>
          <p:nvPr/>
        </p:nvSpPr>
        <p:spPr>
          <a:xfrm>
            <a:off x="7289845" y="3563760"/>
            <a:ext cx="508461" cy="343620"/>
          </a:xfrm>
          <a:prstGeom prst="rect">
            <a:avLst/>
          </a:prstGeom>
          <a:noFill/>
        </p:spPr>
        <p:txBody>
          <a:bodyPr wrap="square" rtlCol="0">
            <a:spAutoFit/>
          </a:bodyPr>
          <a:lstStyle/>
          <a:p>
            <a:r>
              <a:rPr lang="de-DE" sz="1633" dirty="0"/>
              <a:t>Y</a:t>
            </a:r>
            <a:r>
              <a:rPr lang="de-DE" sz="1633" baseline="-25000" dirty="0"/>
              <a:t>0</a:t>
            </a:r>
          </a:p>
        </p:txBody>
      </p:sp>
      <p:sp>
        <p:nvSpPr>
          <p:cNvPr id="53" name="Textfeld 52">
            <a:extLst>
              <a:ext uri="{FF2B5EF4-FFF2-40B4-BE49-F238E27FC236}">
                <a16:creationId xmlns:a16="http://schemas.microsoft.com/office/drawing/2014/main" id="{66EC70AB-100E-4019-88B9-F7F9FBA679ED}"/>
              </a:ext>
            </a:extLst>
          </p:cNvPr>
          <p:cNvSpPr txBox="1"/>
          <p:nvPr/>
        </p:nvSpPr>
        <p:spPr>
          <a:xfrm>
            <a:off x="8103512" y="3588346"/>
            <a:ext cx="405880" cy="343620"/>
          </a:xfrm>
          <a:prstGeom prst="rect">
            <a:avLst/>
          </a:prstGeom>
          <a:noFill/>
        </p:spPr>
        <p:txBody>
          <a:bodyPr wrap="none" rtlCol="0">
            <a:spAutoFit/>
          </a:bodyPr>
          <a:lstStyle/>
          <a:p>
            <a:r>
              <a:rPr lang="de-DE" sz="1633" dirty="0"/>
              <a:t>Y</a:t>
            </a:r>
            <a:r>
              <a:rPr lang="de-DE" sz="1633" baseline="-25000" dirty="0"/>
              <a:t>1</a:t>
            </a:r>
          </a:p>
        </p:txBody>
      </p:sp>
      <p:sp>
        <p:nvSpPr>
          <p:cNvPr id="54" name="Textfeld 53">
            <a:extLst>
              <a:ext uri="{FF2B5EF4-FFF2-40B4-BE49-F238E27FC236}">
                <a16:creationId xmlns:a16="http://schemas.microsoft.com/office/drawing/2014/main" id="{7DDD8E25-C735-4963-B198-3BBF45BD77F2}"/>
              </a:ext>
            </a:extLst>
          </p:cNvPr>
          <p:cNvSpPr txBox="1"/>
          <p:nvPr/>
        </p:nvSpPr>
        <p:spPr>
          <a:xfrm>
            <a:off x="8902708" y="3600918"/>
            <a:ext cx="542533" cy="343620"/>
          </a:xfrm>
          <a:prstGeom prst="rect">
            <a:avLst/>
          </a:prstGeom>
          <a:noFill/>
        </p:spPr>
        <p:txBody>
          <a:bodyPr wrap="square" rtlCol="0">
            <a:spAutoFit/>
          </a:bodyPr>
          <a:lstStyle/>
          <a:p>
            <a:r>
              <a:rPr lang="de-DE" sz="1633" dirty="0"/>
              <a:t>Y</a:t>
            </a:r>
            <a:r>
              <a:rPr lang="de-DE" sz="1633" baseline="-25000" dirty="0"/>
              <a:t>2</a:t>
            </a:r>
          </a:p>
        </p:txBody>
      </p:sp>
      <p:sp>
        <p:nvSpPr>
          <p:cNvPr id="55" name="Textfeld 54">
            <a:extLst>
              <a:ext uri="{FF2B5EF4-FFF2-40B4-BE49-F238E27FC236}">
                <a16:creationId xmlns:a16="http://schemas.microsoft.com/office/drawing/2014/main" id="{D31283D0-C193-4F56-814C-11742FB7A1D2}"/>
              </a:ext>
            </a:extLst>
          </p:cNvPr>
          <p:cNvSpPr txBox="1"/>
          <p:nvPr/>
        </p:nvSpPr>
        <p:spPr>
          <a:xfrm>
            <a:off x="4445994" y="449191"/>
            <a:ext cx="1156086" cy="343620"/>
          </a:xfrm>
          <a:prstGeom prst="rect">
            <a:avLst/>
          </a:prstGeom>
          <a:noFill/>
        </p:spPr>
        <p:txBody>
          <a:bodyPr wrap="none" rtlCol="0">
            <a:spAutoFit/>
          </a:bodyPr>
          <a:lstStyle/>
          <a:p>
            <a:r>
              <a:rPr lang="de-DE" sz="1633" dirty="0"/>
              <a:t>Y</a:t>
            </a:r>
            <a:r>
              <a:rPr lang="de-DE" sz="1633" baseline="-25000" dirty="0"/>
              <a:t>0 </a:t>
            </a:r>
            <a:r>
              <a:rPr lang="de-DE" sz="1633" dirty="0"/>
              <a:t>&lt;Y</a:t>
            </a:r>
            <a:r>
              <a:rPr lang="de-DE" sz="1633" baseline="-25000" dirty="0"/>
              <a:t>1 </a:t>
            </a:r>
            <a:r>
              <a:rPr lang="de-DE" sz="1633" dirty="0"/>
              <a:t>&lt;Y</a:t>
            </a:r>
            <a:r>
              <a:rPr lang="de-DE" sz="1633" baseline="-25000" dirty="0"/>
              <a:t>2</a:t>
            </a:r>
          </a:p>
        </p:txBody>
      </p:sp>
      <p:sp>
        <p:nvSpPr>
          <p:cNvPr id="56" name="Textfeld 55">
            <a:extLst>
              <a:ext uri="{FF2B5EF4-FFF2-40B4-BE49-F238E27FC236}">
                <a16:creationId xmlns:a16="http://schemas.microsoft.com/office/drawing/2014/main" id="{05BB6582-E84E-450E-B053-B04AE18E2AF5}"/>
              </a:ext>
            </a:extLst>
          </p:cNvPr>
          <p:cNvSpPr txBox="1"/>
          <p:nvPr/>
        </p:nvSpPr>
        <p:spPr>
          <a:xfrm>
            <a:off x="6700798" y="2144815"/>
            <a:ext cx="778418" cy="923330"/>
          </a:xfrm>
          <a:prstGeom prst="rect">
            <a:avLst/>
          </a:prstGeom>
          <a:noFill/>
        </p:spPr>
        <p:txBody>
          <a:bodyPr wrap="none" rtlCol="0">
            <a:spAutoFit/>
          </a:bodyPr>
          <a:lstStyle/>
          <a:p>
            <a:r>
              <a:rPr lang="de-DE" dirty="0" err="1"/>
              <a:t>highly</a:t>
            </a:r>
            <a:endParaRPr lang="de-DE" dirty="0"/>
          </a:p>
          <a:p>
            <a:r>
              <a:rPr lang="de-DE" dirty="0" err="1"/>
              <a:t>elastic</a:t>
            </a:r>
            <a:endParaRPr lang="de-DE" dirty="0"/>
          </a:p>
          <a:p>
            <a:r>
              <a:rPr lang="de-DE" dirty="0" err="1"/>
              <a:t>range</a:t>
            </a:r>
            <a:endParaRPr lang="de-DE" dirty="0"/>
          </a:p>
        </p:txBody>
      </p:sp>
      <p:sp>
        <p:nvSpPr>
          <p:cNvPr id="57" name="Textfeld 56">
            <a:extLst>
              <a:ext uri="{FF2B5EF4-FFF2-40B4-BE49-F238E27FC236}">
                <a16:creationId xmlns:a16="http://schemas.microsoft.com/office/drawing/2014/main" id="{8A0108B3-4A0F-47AF-B07E-F69891C955F6}"/>
              </a:ext>
            </a:extLst>
          </p:cNvPr>
          <p:cNvSpPr txBox="1"/>
          <p:nvPr/>
        </p:nvSpPr>
        <p:spPr>
          <a:xfrm>
            <a:off x="9288502" y="1153339"/>
            <a:ext cx="953146" cy="646331"/>
          </a:xfrm>
          <a:prstGeom prst="rect">
            <a:avLst/>
          </a:prstGeom>
          <a:noFill/>
        </p:spPr>
        <p:txBody>
          <a:bodyPr wrap="none" rtlCol="0">
            <a:spAutoFit/>
          </a:bodyPr>
          <a:lstStyle/>
          <a:p>
            <a:r>
              <a:rPr lang="de-DE" dirty="0" err="1"/>
              <a:t>inelastic</a:t>
            </a:r>
            <a:endParaRPr lang="de-DE" dirty="0"/>
          </a:p>
          <a:p>
            <a:r>
              <a:rPr lang="de-DE" dirty="0" err="1"/>
              <a:t>range</a:t>
            </a:r>
            <a:endParaRPr lang="de-DE" dirty="0"/>
          </a:p>
        </p:txBody>
      </p:sp>
      <p:cxnSp>
        <p:nvCxnSpPr>
          <p:cNvPr id="59" name="Gerade Verbindung mit Pfeil 58">
            <a:extLst>
              <a:ext uri="{FF2B5EF4-FFF2-40B4-BE49-F238E27FC236}">
                <a16:creationId xmlns:a16="http://schemas.microsoft.com/office/drawing/2014/main" id="{CA77A3C8-55F6-4482-A368-5269AD47D00E}"/>
              </a:ext>
            </a:extLst>
          </p:cNvPr>
          <p:cNvCxnSpPr>
            <a:stCxn id="57" idx="1"/>
          </p:cNvCxnSpPr>
          <p:nvPr/>
        </p:nvCxnSpPr>
        <p:spPr>
          <a:xfrm flipH="1">
            <a:off x="9114936" y="1476504"/>
            <a:ext cx="173566" cy="2232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1" name="Gerade Verbindung mit Pfeil 60">
            <a:extLst>
              <a:ext uri="{FF2B5EF4-FFF2-40B4-BE49-F238E27FC236}">
                <a16:creationId xmlns:a16="http://schemas.microsoft.com/office/drawing/2014/main" id="{E1B60AFF-DAC2-4BC1-94EA-88612B0CD547}"/>
              </a:ext>
            </a:extLst>
          </p:cNvPr>
          <p:cNvCxnSpPr>
            <a:cxnSpLocks/>
            <a:stCxn id="56" idx="2"/>
          </p:cNvCxnSpPr>
          <p:nvPr/>
        </p:nvCxnSpPr>
        <p:spPr>
          <a:xfrm>
            <a:off x="7090008" y="3068146"/>
            <a:ext cx="199837" cy="4956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2" name="Rechteck 61">
            <a:extLst>
              <a:ext uri="{FF2B5EF4-FFF2-40B4-BE49-F238E27FC236}">
                <a16:creationId xmlns:a16="http://schemas.microsoft.com/office/drawing/2014/main" id="{C2E96775-43D6-4E21-86DA-23585981D964}"/>
              </a:ext>
            </a:extLst>
          </p:cNvPr>
          <p:cNvSpPr/>
          <p:nvPr/>
        </p:nvSpPr>
        <p:spPr>
          <a:xfrm>
            <a:off x="150666" y="4146917"/>
            <a:ext cx="8312342" cy="1938992"/>
          </a:xfrm>
          <a:prstGeom prst="rect">
            <a:avLst/>
          </a:prstGeom>
        </p:spPr>
        <p:txBody>
          <a:bodyPr wrap="square">
            <a:spAutoFit/>
          </a:bodyPr>
          <a:lstStyle/>
          <a:p>
            <a:pPr marL="285750" indent="-285750">
              <a:buFont typeface="Arial" panose="020B0604020202020204" pitchFamily="34" charset="0"/>
              <a:buChar char="•"/>
            </a:pPr>
            <a:r>
              <a:rPr lang="de-DE" sz="2000" dirty="0" err="1"/>
              <a:t>For</a:t>
            </a:r>
            <a:r>
              <a:rPr lang="de-DE" sz="2000" dirty="0"/>
              <a:t> </a:t>
            </a:r>
            <a:r>
              <a:rPr lang="de-DE" sz="2000" dirty="0" err="1"/>
              <a:t>low</a:t>
            </a:r>
            <a:r>
              <a:rPr lang="de-DE" sz="2000" dirty="0"/>
              <a:t> </a:t>
            </a:r>
            <a:r>
              <a:rPr lang="de-DE" sz="2000" dirty="0" err="1"/>
              <a:t>production</a:t>
            </a:r>
            <a:r>
              <a:rPr lang="de-DE" sz="2000" dirty="0"/>
              <a:t> LM </a:t>
            </a:r>
            <a:r>
              <a:rPr lang="de-DE" sz="2000" dirty="0" err="1"/>
              <a:t>is</a:t>
            </a:r>
            <a:r>
              <a:rPr lang="de-DE" sz="2000" dirty="0"/>
              <a:t> </a:t>
            </a:r>
            <a:r>
              <a:rPr lang="de-DE" sz="2000" dirty="0" err="1"/>
              <a:t>highly</a:t>
            </a:r>
            <a:r>
              <a:rPr lang="de-DE" sz="2000" dirty="0"/>
              <a:t> </a:t>
            </a:r>
            <a:r>
              <a:rPr lang="de-DE" sz="2000" dirty="0" err="1"/>
              <a:t>interest</a:t>
            </a:r>
            <a:r>
              <a:rPr lang="de-DE" sz="2000" dirty="0"/>
              <a:t> rate </a:t>
            </a:r>
            <a:r>
              <a:rPr lang="de-DE" sz="2000" dirty="0" err="1"/>
              <a:t>elastic</a:t>
            </a:r>
            <a:r>
              <a:rPr lang="de-DE" sz="2000" dirty="0"/>
              <a:t> </a:t>
            </a:r>
            <a:r>
              <a:rPr lang="de-DE" sz="2000" dirty="0" err="1"/>
              <a:t>with</a:t>
            </a:r>
            <a:r>
              <a:rPr lang="de-DE" sz="2000" dirty="0"/>
              <a:t> an nominal </a:t>
            </a:r>
            <a:r>
              <a:rPr lang="de-DE" sz="2000" dirty="0" err="1"/>
              <a:t>interest</a:t>
            </a:r>
            <a:r>
              <a:rPr lang="de-DE" sz="2000" dirty="0"/>
              <a:t> rate </a:t>
            </a:r>
            <a:r>
              <a:rPr lang="de-DE" sz="2000" dirty="0" err="1"/>
              <a:t>of</a:t>
            </a:r>
            <a:r>
              <a:rPr lang="de-DE" sz="2000" dirty="0"/>
              <a:t> </a:t>
            </a:r>
            <a:r>
              <a:rPr lang="de-DE" sz="2000" dirty="0" err="1"/>
              <a:t>zero</a:t>
            </a:r>
            <a:r>
              <a:rPr lang="de-DE" sz="2000" dirty="0"/>
              <a:t>. An </a:t>
            </a:r>
            <a:r>
              <a:rPr lang="de-DE" sz="2000" dirty="0" err="1"/>
              <a:t>increase</a:t>
            </a:r>
            <a:r>
              <a:rPr lang="de-DE" sz="2000" dirty="0"/>
              <a:t> in </a:t>
            </a:r>
            <a:r>
              <a:rPr lang="de-DE" sz="2000" dirty="0" err="1"/>
              <a:t>income</a:t>
            </a:r>
            <a:r>
              <a:rPr lang="de-DE" sz="2000" dirty="0"/>
              <a:t> </a:t>
            </a:r>
            <a:r>
              <a:rPr lang="de-DE" sz="2000" dirty="0" err="1"/>
              <a:t>does</a:t>
            </a:r>
            <a:r>
              <a:rPr lang="de-DE" sz="2000" dirty="0"/>
              <a:t> not </a:t>
            </a:r>
            <a:r>
              <a:rPr lang="de-DE" sz="2000" dirty="0" err="1"/>
              <a:t>imply</a:t>
            </a:r>
            <a:r>
              <a:rPr lang="de-DE" sz="2000" dirty="0"/>
              <a:t> an </a:t>
            </a:r>
            <a:r>
              <a:rPr lang="de-DE" sz="2000" dirty="0" err="1"/>
              <a:t>increase</a:t>
            </a:r>
            <a:r>
              <a:rPr lang="de-DE" sz="2000" dirty="0"/>
              <a:t> in </a:t>
            </a:r>
            <a:r>
              <a:rPr lang="de-DE" sz="2000" dirty="0" err="1"/>
              <a:t>interest</a:t>
            </a:r>
            <a:r>
              <a:rPr lang="de-DE" sz="2000" dirty="0"/>
              <a:t> </a:t>
            </a:r>
            <a:r>
              <a:rPr lang="de-DE" sz="2000" dirty="0" err="1"/>
              <a:t>rates</a:t>
            </a:r>
            <a:endParaRPr lang="de-DE" sz="2000" dirty="0"/>
          </a:p>
          <a:p>
            <a:pPr marL="285750" indent="-285750">
              <a:buFont typeface="Arial" panose="020B0604020202020204" pitchFamily="34" charset="0"/>
              <a:buChar char="•"/>
            </a:pPr>
            <a:endParaRPr lang="de-DE" sz="2000" dirty="0"/>
          </a:p>
          <a:p>
            <a:pPr marL="285750" indent="-285750">
              <a:buFont typeface="Arial" panose="020B0604020202020204" pitchFamily="34" charset="0"/>
              <a:buChar char="•"/>
            </a:pPr>
            <a:r>
              <a:rPr lang="de-DE" sz="2000" dirty="0" err="1"/>
              <a:t>For</a:t>
            </a:r>
            <a:r>
              <a:rPr lang="de-DE" sz="2000" dirty="0"/>
              <a:t> larger </a:t>
            </a:r>
            <a:r>
              <a:rPr lang="de-DE" sz="2000" dirty="0" err="1"/>
              <a:t>interest</a:t>
            </a:r>
            <a:r>
              <a:rPr lang="de-DE" sz="2000" dirty="0"/>
              <a:t> </a:t>
            </a:r>
            <a:r>
              <a:rPr lang="de-DE" sz="2000" dirty="0" err="1"/>
              <a:t>rates</a:t>
            </a:r>
            <a:r>
              <a:rPr lang="de-DE" sz="2000" dirty="0"/>
              <a:t> LM </a:t>
            </a:r>
            <a:r>
              <a:rPr lang="de-DE" sz="2000" dirty="0" err="1"/>
              <a:t>becomes</a:t>
            </a:r>
            <a:r>
              <a:rPr lang="de-DE" sz="2000" dirty="0"/>
              <a:t> </a:t>
            </a:r>
            <a:r>
              <a:rPr lang="de-DE" sz="2000" dirty="0" err="1"/>
              <a:t>increasing</a:t>
            </a:r>
            <a:r>
              <a:rPr lang="de-DE" sz="2000" dirty="0"/>
              <a:t> and </a:t>
            </a:r>
            <a:r>
              <a:rPr lang="de-DE" sz="2000" dirty="0" err="1"/>
              <a:t>interest</a:t>
            </a:r>
            <a:r>
              <a:rPr lang="de-DE" sz="2000" dirty="0"/>
              <a:t> rate sensitive. An </a:t>
            </a:r>
            <a:r>
              <a:rPr lang="de-DE" sz="2000" dirty="0" err="1"/>
              <a:t>increase</a:t>
            </a:r>
            <a:r>
              <a:rPr lang="de-DE" sz="2000" dirty="0"/>
              <a:t> in </a:t>
            </a:r>
            <a:r>
              <a:rPr lang="de-DE" sz="2000" dirty="0" err="1"/>
              <a:t>income</a:t>
            </a:r>
            <a:r>
              <a:rPr lang="de-DE" sz="2000" dirty="0"/>
              <a:t> </a:t>
            </a:r>
            <a:r>
              <a:rPr lang="de-DE" sz="2000" dirty="0" err="1"/>
              <a:t>implies</a:t>
            </a:r>
            <a:r>
              <a:rPr lang="de-DE" sz="2000" dirty="0"/>
              <a:t> an </a:t>
            </a:r>
            <a:r>
              <a:rPr lang="de-DE" sz="2000" dirty="0" err="1"/>
              <a:t>increase</a:t>
            </a:r>
            <a:r>
              <a:rPr lang="de-DE" sz="2000" dirty="0"/>
              <a:t> in </a:t>
            </a:r>
            <a:r>
              <a:rPr lang="de-DE" sz="2000" dirty="0" err="1"/>
              <a:t>interest</a:t>
            </a:r>
            <a:r>
              <a:rPr lang="de-DE" sz="2000" dirty="0"/>
              <a:t> </a:t>
            </a:r>
            <a:r>
              <a:rPr lang="de-DE" sz="2000" dirty="0" err="1"/>
              <a:t>rates</a:t>
            </a:r>
            <a:endParaRPr lang="de-DE" sz="2000" dirty="0"/>
          </a:p>
        </p:txBody>
      </p:sp>
      <p:sp>
        <p:nvSpPr>
          <p:cNvPr id="2" name="Rechteck 1">
            <a:extLst>
              <a:ext uri="{FF2B5EF4-FFF2-40B4-BE49-F238E27FC236}">
                <a16:creationId xmlns:a16="http://schemas.microsoft.com/office/drawing/2014/main" id="{9E6B2B3D-3372-7473-19BF-AB252B3BE5F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924662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5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49" grpId="0"/>
      <p:bldP spid="50" grpId="0"/>
      <p:bldP spid="5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9835519" cy="744941"/>
          </a:xfrm>
          <a:prstGeom prst="rect">
            <a:avLst/>
          </a:prstGeom>
          <a:noFill/>
          <a:ln>
            <a:noFill/>
          </a:ln>
        </p:spPr>
        <p:txBody>
          <a:bodyPr lIns="81646" tIns="40823" rIns="81646" bIns="40823" anchor="ctr" anchorCtr="1"/>
          <a:lstStyle/>
          <a:p>
            <a:r>
              <a:rPr lang="en-US" sz="2903" b="1"/>
              <a:t>Inflation and Unemployment as macroeconomic targets</a:t>
            </a:r>
          </a:p>
        </p:txBody>
      </p:sp>
      <p:sp>
        <p:nvSpPr>
          <p:cNvPr id="4" name="Textfeld 3"/>
          <p:cNvSpPr txBox="1"/>
          <p:nvPr/>
        </p:nvSpPr>
        <p:spPr>
          <a:xfrm>
            <a:off x="260499" y="816026"/>
            <a:ext cx="8339941" cy="5748543"/>
          </a:xfrm>
          <a:prstGeom prst="rect">
            <a:avLst/>
          </a:prstGeom>
          <a:noFill/>
        </p:spPr>
        <p:txBody>
          <a:bodyPr wrap="square" rtlCol="0">
            <a:noAutofit/>
          </a:bodyPr>
          <a:lstStyle/>
          <a:p>
            <a:r>
              <a:rPr lang="en-US" sz="2540"/>
              <a:t>In practical economic policy, the primary direct objectives macroeconomic variables</a:t>
            </a:r>
          </a:p>
          <a:p>
            <a:endParaRPr lang="de-DE" sz="2540" dirty="0"/>
          </a:p>
          <a:p>
            <a:r>
              <a:rPr lang="de-DE" sz="2540"/>
              <a:t>	inflation </a:t>
            </a:r>
            <a:r>
              <a:rPr lang="de-DE" sz="2540" dirty="0"/>
              <a:t>(</a:t>
            </a:r>
            <a:r>
              <a:rPr lang="el-GR" sz="2540" dirty="0"/>
              <a:t>π</a:t>
            </a:r>
            <a:r>
              <a:rPr lang="de-DE" sz="2540"/>
              <a:t>) and unemployment </a:t>
            </a:r>
            <a:r>
              <a:rPr lang="de-DE" sz="2540" dirty="0"/>
              <a:t>(u)</a:t>
            </a:r>
          </a:p>
          <a:p>
            <a:endParaRPr lang="de-DE" sz="2540"/>
          </a:p>
          <a:p>
            <a:r>
              <a:rPr lang="de-DE" sz="2540"/>
              <a:t>rather than economic growth</a:t>
            </a:r>
          </a:p>
          <a:p>
            <a:endParaRPr lang="de-DE" sz="2540" dirty="0"/>
          </a:p>
          <a:p>
            <a:r>
              <a:rPr lang="de-DE" sz="2540"/>
              <a:t>For example the 2%-target of the ECB or the dual target of the Fed </a:t>
            </a:r>
            <a:r>
              <a:rPr lang="en-US" sz="2540"/>
              <a:t>pursuing the economic goals of maximum employment and price stability</a:t>
            </a:r>
            <a:r>
              <a:rPr lang="de-DE" sz="2540"/>
              <a:t> (i.e u = </a:t>
            </a:r>
            <a:r>
              <a:rPr lang="de-DE" sz="2540" dirty="0"/>
              <a:t>6</a:t>
            </a:r>
            <a:r>
              <a:rPr lang="de-DE" sz="2540"/>
              <a:t>% in the aftermath of the financial crisis)</a:t>
            </a:r>
            <a:endParaRPr lang="de-DE" sz="2540" dirty="0"/>
          </a:p>
          <a:p>
            <a:endParaRPr lang="de-DE" sz="2540" dirty="0"/>
          </a:p>
          <a:p>
            <a:r>
              <a:rPr lang="de-DE" sz="2540"/>
              <a:t>Although price level </a:t>
            </a:r>
            <a:r>
              <a:rPr lang="de-DE" sz="2540" dirty="0"/>
              <a:t>(p</a:t>
            </a:r>
            <a:r>
              <a:rPr lang="de-DE" sz="2540"/>
              <a:t>) and (</a:t>
            </a:r>
            <a:r>
              <a:rPr lang="de-DE" sz="2540" dirty="0"/>
              <a:t>y</a:t>
            </a:r>
            <a:r>
              <a:rPr lang="de-DE" sz="2540"/>
              <a:t>) </a:t>
            </a:r>
            <a:r>
              <a:rPr lang="en-US" sz="2540"/>
              <a:t>are directly related to </a:t>
            </a:r>
            <a:r>
              <a:rPr lang="de-DE" sz="2540"/>
              <a:t>(</a:t>
            </a:r>
            <a:r>
              <a:rPr lang="el-GR" sz="2540"/>
              <a:t>π</a:t>
            </a:r>
            <a:r>
              <a:rPr lang="de-DE" sz="2540"/>
              <a:t>) and (u) </a:t>
            </a:r>
            <a:r>
              <a:rPr lang="en-US" sz="2540"/>
              <a:t>these variables, but these variables are generally not used as operationalized target variables!</a:t>
            </a:r>
            <a:endParaRPr lang="de-DE" sz="2540" dirty="0"/>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30183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r>
              <a:rPr lang="de-DE" sz="2903" b="1" dirty="0" err="1"/>
              <a:t>Liquidity</a:t>
            </a:r>
            <a:r>
              <a:rPr lang="de-DE" sz="2903" b="1" dirty="0"/>
              <a:t> </a:t>
            </a:r>
            <a:r>
              <a:rPr lang="de-DE" sz="2903" b="1" dirty="0" err="1"/>
              <a:t>trap</a:t>
            </a:r>
            <a:endParaRPr lang="de-DE" sz="2903" b="1" dirty="0"/>
          </a:p>
        </p:txBody>
      </p:sp>
      <p:cxnSp>
        <p:nvCxnSpPr>
          <p:cNvPr id="14" name="Straight Arrow Connector 7">
            <a:extLst>
              <a:ext uri="{FF2B5EF4-FFF2-40B4-BE49-F238E27FC236}">
                <a16:creationId xmlns:a16="http://schemas.microsoft.com/office/drawing/2014/main" id="{48D9AA5B-C169-4A7E-AA53-7892B4F729FE}"/>
              </a:ext>
            </a:extLst>
          </p:cNvPr>
          <p:cNvCxnSpPr/>
          <p:nvPr/>
        </p:nvCxnSpPr>
        <p:spPr>
          <a:xfrm>
            <a:off x="3768961" y="4094265"/>
            <a:ext cx="4087204" cy="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6">
            <a:extLst>
              <a:ext uri="{FF2B5EF4-FFF2-40B4-BE49-F238E27FC236}">
                <a16:creationId xmlns:a16="http://schemas.microsoft.com/office/drawing/2014/main" id="{D94E5702-2D4D-491C-817D-D09FE70E21C2}"/>
              </a:ext>
            </a:extLst>
          </p:cNvPr>
          <p:cNvCxnSpPr/>
          <p:nvPr/>
        </p:nvCxnSpPr>
        <p:spPr>
          <a:xfrm flipV="1">
            <a:off x="3768961" y="980729"/>
            <a:ext cx="3213" cy="3113539"/>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TextBox 44">
            <a:extLst>
              <a:ext uri="{FF2B5EF4-FFF2-40B4-BE49-F238E27FC236}">
                <a16:creationId xmlns:a16="http://schemas.microsoft.com/office/drawing/2014/main" id="{0C9268CF-F4E4-432A-9D53-01B092E92E43}"/>
              </a:ext>
            </a:extLst>
          </p:cNvPr>
          <p:cNvSpPr txBox="1"/>
          <p:nvPr/>
        </p:nvSpPr>
        <p:spPr>
          <a:xfrm>
            <a:off x="3431704" y="1046380"/>
            <a:ext cx="242374" cy="343620"/>
          </a:xfrm>
          <a:prstGeom prst="rect">
            <a:avLst/>
          </a:prstGeom>
          <a:noFill/>
        </p:spPr>
        <p:txBody>
          <a:bodyPr wrap="none" rtlCol="0">
            <a:spAutoFit/>
          </a:bodyPr>
          <a:lstStyle/>
          <a:p>
            <a:r>
              <a:rPr lang="en-US" sz="1633" i="1" dirty="0" err="1"/>
              <a:t>i</a:t>
            </a:r>
            <a:endParaRPr lang="en-US" sz="1633" i="1" dirty="0"/>
          </a:p>
        </p:txBody>
      </p:sp>
      <p:cxnSp>
        <p:nvCxnSpPr>
          <p:cNvPr id="38" name="Straight Connector 11">
            <a:extLst>
              <a:ext uri="{FF2B5EF4-FFF2-40B4-BE49-F238E27FC236}">
                <a16:creationId xmlns:a16="http://schemas.microsoft.com/office/drawing/2014/main" id="{8D693833-31AA-4CAB-9017-3E0F431DBA6B}"/>
              </a:ext>
            </a:extLst>
          </p:cNvPr>
          <p:cNvCxnSpPr>
            <a:cxnSpLocks/>
          </p:cNvCxnSpPr>
          <p:nvPr/>
        </p:nvCxnSpPr>
        <p:spPr>
          <a:xfrm flipV="1">
            <a:off x="5662344" y="3932042"/>
            <a:ext cx="0" cy="170994"/>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2" name="TextBox 9">
            <a:extLst>
              <a:ext uri="{FF2B5EF4-FFF2-40B4-BE49-F238E27FC236}">
                <a16:creationId xmlns:a16="http://schemas.microsoft.com/office/drawing/2014/main" id="{A0CB4234-52A2-46DC-B9E7-D2926F2EC39E}"/>
              </a:ext>
            </a:extLst>
          </p:cNvPr>
          <p:cNvSpPr txBox="1"/>
          <p:nvPr/>
        </p:nvSpPr>
        <p:spPr>
          <a:xfrm>
            <a:off x="7426813" y="4108728"/>
            <a:ext cx="324128" cy="343620"/>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Y</a:t>
            </a:r>
          </a:p>
        </p:txBody>
      </p:sp>
      <p:sp>
        <p:nvSpPr>
          <p:cNvPr id="44" name="Freihandform: Form 43">
            <a:extLst>
              <a:ext uri="{FF2B5EF4-FFF2-40B4-BE49-F238E27FC236}">
                <a16:creationId xmlns:a16="http://schemas.microsoft.com/office/drawing/2014/main" id="{AE576F5F-9DC6-438B-9DFF-A4D651962EC1}"/>
              </a:ext>
            </a:extLst>
          </p:cNvPr>
          <p:cNvSpPr/>
          <p:nvPr/>
        </p:nvSpPr>
        <p:spPr>
          <a:xfrm flipH="1">
            <a:off x="3846623" y="1412777"/>
            <a:ext cx="2512438" cy="2681065"/>
          </a:xfrm>
          <a:custGeom>
            <a:avLst/>
            <a:gdLst>
              <a:gd name="connsiteX0" fmla="*/ 0 w 2354093"/>
              <a:gd name="connsiteY0" fmla="*/ 0 h 2681065"/>
              <a:gd name="connsiteX1" fmla="*/ 476655 w 2354093"/>
              <a:gd name="connsiteY1" fmla="*/ 2344366 h 2681065"/>
              <a:gd name="connsiteX2" fmla="*/ 2354093 w 2354093"/>
              <a:gd name="connsiteY2" fmla="*/ 2665379 h 2681065"/>
              <a:gd name="connsiteX3" fmla="*/ 2354093 w 2354093"/>
              <a:gd name="connsiteY3" fmla="*/ 2665379 h 2681065"/>
            </a:gdLst>
            <a:ahLst/>
            <a:cxnLst>
              <a:cxn ang="0">
                <a:pos x="connsiteX0" y="connsiteY0"/>
              </a:cxn>
              <a:cxn ang="0">
                <a:pos x="connsiteX1" y="connsiteY1"/>
              </a:cxn>
              <a:cxn ang="0">
                <a:pos x="connsiteX2" y="connsiteY2"/>
              </a:cxn>
              <a:cxn ang="0">
                <a:pos x="connsiteX3" y="connsiteY3"/>
              </a:cxn>
            </a:cxnLst>
            <a:rect l="l" t="t" r="r" b="b"/>
            <a:pathLst>
              <a:path w="2354093" h="2681065">
                <a:moveTo>
                  <a:pt x="0" y="0"/>
                </a:moveTo>
                <a:cubicBezTo>
                  <a:pt x="42153" y="950068"/>
                  <a:pt x="84306" y="1900136"/>
                  <a:pt x="476655" y="2344366"/>
                </a:cubicBezTo>
                <a:cubicBezTo>
                  <a:pt x="869004" y="2788596"/>
                  <a:pt x="2354093" y="2665379"/>
                  <a:pt x="2354093" y="2665379"/>
                </a:cubicBezTo>
                <a:lnTo>
                  <a:pt x="2354093" y="2665379"/>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Textfeld 51">
            <a:extLst>
              <a:ext uri="{FF2B5EF4-FFF2-40B4-BE49-F238E27FC236}">
                <a16:creationId xmlns:a16="http://schemas.microsoft.com/office/drawing/2014/main" id="{B90723D6-897F-4A17-9920-4A4E46904877}"/>
              </a:ext>
            </a:extLst>
          </p:cNvPr>
          <p:cNvSpPr txBox="1"/>
          <p:nvPr/>
        </p:nvSpPr>
        <p:spPr>
          <a:xfrm>
            <a:off x="5447947" y="4077072"/>
            <a:ext cx="522772" cy="253916"/>
          </a:xfrm>
          <a:prstGeom prst="rect">
            <a:avLst/>
          </a:prstGeom>
          <a:noFill/>
        </p:spPr>
        <p:txBody>
          <a:bodyPr wrap="square" rtlCol="0">
            <a:spAutoFit/>
          </a:bodyPr>
          <a:lstStyle/>
          <a:p>
            <a:r>
              <a:rPr lang="de-DE" sz="1050" dirty="0"/>
              <a:t>Y</a:t>
            </a:r>
            <a:r>
              <a:rPr lang="de-DE" sz="1050" baseline="-25000" dirty="0"/>
              <a:t>0</a:t>
            </a:r>
          </a:p>
        </p:txBody>
      </p:sp>
      <p:sp>
        <p:nvSpPr>
          <p:cNvPr id="53" name="Textfeld 52">
            <a:extLst>
              <a:ext uri="{FF2B5EF4-FFF2-40B4-BE49-F238E27FC236}">
                <a16:creationId xmlns:a16="http://schemas.microsoft.com/office/drawing/2014/main" id="{66EC70AB-100E-4019-88B9-F7F9FBA679ED}"/>
              </a:ext>
            </a:extLst>
          </p:cNvPr>
          <p:cNvSpPr txBox="1"/>
          <p:nvPr/>
        </p:nvSpPr>
        <p:spPr>
          <a:xfrm>
            <a:off x="5588324" y="4080197"/>
            <a:ext cx="327334" cy="253916"/>
          </a:xfrm>
          <a:prstGeom prst="rect">
            <a:avLst/>
          </a:prstGeom>
          <a:noFill/>
        </p:spPr>
        <p:txBody>
          <a:bodyPr wrap="none" rtlCol="0">
            <a:spAutoFit/>
          </a:bodyPr>
          <a:lstStyle/>
          <a:p>
            <a:r>
              <a:rPr lang="de-DE" sz="1050" dirty="0"/>
              <a:t>Y</a:t>
            </a:r>
            <a:r>
              <a:rPr lang="de-DE" sz="1050" baseline="-25000" dirty="0"/>
              <a:t>1</a:t>
            </a:r>
          </a:p>
        </p:txBody>
      </p:sp>
      <p:sp>
        <p:nvSpPr>
          <p:cNvPr id="54" name="Textfeld 53">
            <a:extLst>
              <a:ext uri="{FF2B5EF4-FFF2-40B4-BE49-F238E27FC236}">
                <a16:creationId xmlns:a16="http://schemas.microsoft.com/office/drawing/2014/main" id="{7DDD8E25-C735-4963-B198-3BBF45BD77F2}"/>
              </a:ext>
            </a:extLst>
          </p:cNvPr>
          <p:cNvSpPr txBox="1"/>
          <p:nvPr/>
        </p:nvSpPr>
        <p:spPr>
          <a:xfrm>
            <a:off x="5704696" y="4077072"/>
            <a:ext cx="365952" cy="253916"/>
          </a:xfrm>
          <a:prstGeom prst="rect">
            <a:avLst/>
          </a:prstGeom>
          <a:noFill/>
        </p:spPr>
        <p:txBody>
          <a:bodyPr wrap="square" rtlCol="0">
            <a:spAutoFit/>
          </a:bodyPr>
          <a:lstStyle/>
          <a:p>
            <a:r>
              <a:rPr lang="de-DE" sz="1050" dirty="0"/>
              <a:t>Y</a:t>
            </a:r>
            <a:r>
              <a:rPr lang="de-DE" sz="1050" baseline="-25000" dirty="0"/>
              <a:t>2</a:t>
            </a:r>
          </a:p>
        </p:txBody>
      </p:sp>
      <p:sp>
        <p:nvSpPr>
          <p:cNvPr id="55" name="Textfeld 54">
            <a:extLst>
              <a:ext uri="{FF2B5EF4-FFF2-40B4-BE49-F238E27FC236}">
                <a16:creationId xmlns:a16="http://schemas.microsoft.com/office/drawing/2014/main" id="{D31283D0-C193-4F56-814C-11742FB7A1D2}"/>
              </a:ext>
            </a:extLst>
          </p:cNvPr>
          <p:cNvSpPr txBox="1"/>
          <p:nvPr/>
        </p:nvSpPr>
        <p:spPr>
          <a:xfrm>
            <a:off x="5086710" y="1555121"/>
            <a:ext cx="1261884" cy="343620"/>
          </a:xfrm>
          <a:prstGeom prst="rect">
            <a:avLst/>
          </a:prstGeom>
          <a:noFill/>
        </p:spPr>
        <p:txBody>
          <a:bodyPr wrap="none" rtlCol="0">
            <a:spAutoFit/>
          </a:bodyPr>
          <a:lstStyle/>
          <a:p>
            <a:r>
              <a:rPr lang="de-DE" sz="1633" dirty="0"/>
              <a:t>M</a:t>
            </a:r>
            <a:r>
              <a:rPr lang="de-DE" sz="1633" baseline="-25000" dirty="0"/>
              <a:t>0 </a:t>
            </a:r>
            <a:r>
              <a:rPr lang="de-DE" sz="1633" dirty="0"/>
              <a:t>&lt;M</a:t>
            </a:r>
            <a:r>
              <a:rPr lang="de-DE" sz="1633" baseline="-25000" dirty="0"/>
              <a:t>1 </a:t>
            </a:r>
            <a:r>
              <a:rPr lang="de-DE" sz="1633" dirty="0"/>
              <a:t>&lt;M</a:t>
            </a:r>
            <a:r>
              <a:rPr lang="de-DE" sz="1633" baseline="-25000" dirty="0"/>
              <a:t>2</a:t>
            </a:r>
          </a:p>
        </p:txBody>
      </p:sp>
      <p:sp>
        <p:nvSpPr>
          <p:cNvPr id="62" name="Rechteck 61">
            <a:extLst>
              <a:ext uri="{FF2B5EF4-FFF2-40B4-BE49-F238E27FC236}">
                <a16:creationId xmlns:a16="http://schemas.microsoft.com/office/drawing/2014/main" id="{C2E96775-43D6-4E21-86DA-23585981D964}"/>
              </a:ext>
            </a:extLst>
          </p:cNvPr>
          <p:cNvSpPr/>
          <p:nvPr/>
        </p:nvSpPr>
        <p:spPr>
          <a:xfrm>
            <a:off x="150680" y="4560155"/>
            <a:ext cx="8223300" cy="2123658"/>
          </a:xfrm>
          <a:prstGeom prst="rect">
            <a:avLst/>
          </a:prstGeom>
        </p:spPr>
        <p:txBody>
          <a:bodyPr wrap="square">
            <a:spAutoFit/>
          </a:bodyPr>
          <a:lstStyle/>
          <a:p>
            <a:pPr marL="285750" indent="-285750">
              <a:buFont typeface="Arial" panose="020B0604020202020204" pitchFamily="34" charset="0"/>
              <a:buChar char="•"/>
            </a:pPr>
            <a:r>
              <a:rPr lang="de-DE" sz="2200" dirty="0" err="1"/>
              <a:t>Within</a:t>
            </a:r>
            <a:r>
              <a:rPr lang="de-DE" sz="2200" dirty="0"/>
              <a:t> </a:t>
            </a:r>
            <a:r>
              <a:rPr lang="de-DE" sz="2200" dirty="0" err="1"/>
              <a:t>the</a:t>
            </a:r>
            <a:r>
              <a:rPr lang="de-DE" sz="2200" dirty="0"/>
              <a:t> </a:t>
            </a:r>
            <a:r>
              <a:rPr lang="de-DE" sz="2200" dirty="0" err="1"/>
              <a:t>liquidity</a:t>
            </a:r>
            <a:r>
              <a:rPr lang="de-DE" sz="2200" dirty="0"/>
              <a:t> </a:t>
            </a:r>
            <a:r>
              <a:rPr lang="de-DE" sz="2200" dirty="0" err="1"/>
              <a:t>trap</a:t>
            </a:r>
            <a:r>
              <a:rPr lang="de-DE" sz="2200" dirty="0"/>
              <a:t> </a:t>
            </a:r>
            <a:r>
              <a:rPr lang="de-DE" sz="2200" dirty="0" err="1"/>
              <a:t>monetary</a:t>
            </a:r>
            <a:r>
              <a:rPr lang="de-DE" sz="2200" dirty="0"/>
              <a:t> </a:t>
            </a:r>
            <a:r>
              <a:rPr lang="de-DE" sz="2200" dirty="0" err="1"/>
              <a:t>policy</a:t>
            </a:r>
            <a:r>
              <a:rPr lang="de-DE" sz="2200" dirty="0"/>
              <a:t> </a:t>
            </a:r>
            <a:r>
              <a:rPr lang="de-DE" sz="2200" dirty="0" err="1"/>
              <a:t>has</a:t>
            </a:r>
            <a:r>
              <a:rPr lang="de-DE" sz="2200" dirty="0"/>
              <a:t> </a:t>
            </a:r>
            <a:r>
              <a:rPr lang="de-DE" sz="2200" dirty="0" err="1"/>
              <a:t>almost</a:t>
            </a:r>
            <a:r>
              <a:rPr lang="de-DE" sz="2200" dirty="0"/>
              <a:t> </a:t>
            </a:r>
            <a:r>
              <a:rPr lang="de-DE" sz="2200" dirty="0" err="1"/>
              <a:t>no</a:t>
            </a:r>
            <a:r>
              <a:rPr lang="de-DE" sz="2200" dirty="0"/>
              <a:t> </a:t>
            </a:r>
            <a:r>
              <a:rPr lang="de-DE" sz="2200" dirty="0" err="1"/>
              <a:t>impact</a:t>
            </a:r>
            <a:r>
              <a:rPr lang="de-DE" sz="2200" dirty="0"/>
              <a:t>, </a:t>
            </a:r>
            <a:r>
              <a:rPr lang="de-DE" sz="2200" dirty="0" err="1"/>
              <a:t>since</a:t>
            </a:r>
            <a:r>
              <a:rPr lang="de-DE" sz="2200" dirty="0"/>
              <a:t> in </a:t>
            </a:r>
            <a:r>
              <a:rPr lang="de-DE" sz="2200" dirty="0" err="1"/>
              <a:t>the</a:t>
            </a:r>
            <a:r>
              <a:rPr lang="de-DE" sz="2200" dirty="0"/>
              <a:t> </a:t>
            </a:r>
            <a:r>
              <a:rPr lang="de-DE" sz="2200" dirty="0" err="1"/>
              <a:t>interest</a:t>
            </a:r>
            <a:r>
              <a:rPr lang="de-DE" sz="2200" dirty="0"/>
              <a:t> rate </a:t>
            </a:r>
            <a:r>
              <a:rPr lang="de-DE" sz="2200" dirty="0" err="1"/>
              <a:t>elastic</a:t>
            </a:r>
            <a:r>
              <a:rPr lang="de-DE" sz="2200" dirty="0"/>
              <a:t> </a:t>
            </a:r>
            <a:r>
              <a:rPr lang="de-DE" sz="2200" dirty="0" err="1"/>
              <a:t>part</a:t>
            </a:r>
            <a:r>
              <a:rPr lang="de-DE" sz="2200" dirty="0"/>
              <a:t> LM </a:t>
            </a:r>
            <a:r>
              <a:rPr lang="de-DE" sz="2200" dirty="0" err="1"/>
              <a:t>does</a:t>
            </a:r>
            <a:r>
              <a:rPr lang="de-DE" sz="2200" dirty="0"/>
              <a:t> not shift </a:t>
            </a:r>
            <a:r>
              <a:rPr lang="de-DE" sz="2200" dirty="0" err="1"/>
              <a:t>substantially</a:t>
            </a:r>
            <a:r>
              <a:rPr lang="de-DE" sz="2200" dirty="0"/>
              <a:t> </a:t>
            </a:r>
            <a:r>
              <a:rPr lang="de-DE" sz="2200" dirty="0" err="1"/>
              <a:t>to</a:t>
            </a:r>
            <a:r>
              <a:rPr lang="de-DE" sz="2200" dirty="0"/>
              <a:t> </a:t>
            </a:r>
            <a:r>
              <a:rPr lang="de-DE" sz="2200" dirty="0" err="1"/>
              <a:t>the</a:t>
            </a:r>
            <a:r>
              <a:rPr lang="de-DE" sz="2200" dirty="0"/>
              <a:t> </a:t>
            </a:r>
            <a:r>
              <a:rPr lang="de-DE" sz="2200" dirty="0" err="1"/>
              <a:t>right</a:t>
            </a:r>
            <a:r>
              <a:rPr lang="de-DE" sz="2200" dirty="0"/>
              <a:t>.</a:t>
            </a:r>
          </a:p>
          <a:p>
            <a:pPr marL="285750" indent="-285750">
              <a:buFont typeface="Arial" panose="020B0604020202020204" pitchFamily="34" charset="0"/>
              <a:buChar char="•"/>
            </a:pPr>
            <a:endParaRPr lang="de-DE" sz="2200" dirty="0"/>
          </a:p>
          <a:p>
            <a:pPr marL="285750" indent="-285750">
              <a:buFont typeface="Arial" panose="020B0604020202020204" pitchFamily="34" charset="0"/>
              <a:buChar char="•"/>
            </a:pPr>
            <a:r>
              <a:rPr lang="de-DE" sz="2200" dirty="0"/>
              <a:t>Thus, </a:t>
            </a:r>
            <a:r>
              <a:rPr lang="de-DE" sz="2200" dirty="0" err="1"/>
              <a:t>it</a:t>
            </a:r>
            <a:r>
              <a:rPr lang="de-DE" sz="2200" dirty="0"/>
              <a:t> </a:t>
            </a:r>
            <a:r>
              <a:rPr lang="de-DE" sz="2200" dirty="0" err="1"/>
              <a:t>is</a:t>
            </a:r>
            <a:r>
              <a:rPr lang="de-DE" sz="2200" dirty="0"/>
              <a:t> possible </a:t>
            </a:r>
            <a:r>
              <a:rPr lang="de-DE" sz="2200" dirty="0" err="1"/>
              <a:t>that</a:t>
            </a:r>
            <a:r>
              <a:rPr lang="de-DE" sz="2200" dirty="0"/>
              <a:t> </a:t>
            </a:r>
            <a:r>
              <a:rPr lang="de-DE" sz="2200" dirty="0" err="1"/>
              <a:t>production</a:t>
            </a:r>
            <a:r>
              <a:rPr lang="de-DE" sz="2200" dirty="0"/>
              <a:t> </a:t>
            </a:r>
            <a:r>
              <a:rPr lang="de-DE" sz="2200" dirty="0" err="1"/>
              <a:t>cannot</a:t>
            </a:r>
            <a:r>
              <a:rPr lang="de-DE" sz="2200" dirty="0"/>
              <a:t> </a:t>
            </a:r>
            <a:r>
              <a:rPr lang="de-DE" sz="2200" dirty="0" err="1"/>
              <a:t>be</a:t>
            </a:r>
            <a:r>
              <a:rPr lang="de-DE" sz="2200" dirty="0"/>
              <a:t> </a:t>
            </a:r>
            <a:r>
              <a:rPr lang="de-DE" sz="2200" dirty="0" err="1"/>
              <a:t>pushed</a:t>
            </a:r>
            <a:r>
              <a:rPr lang="de-DE" sz="2200" dirty="0"/>
              <a:t> </a:t>
            </a:r>
            <a:r>
              <a:rPr lang="de-DE" sz="2200" dirty="0" err="1"/>
              <a:t>to</a:t>
            </a:r>
            <a:r>
              <a:rPr lang="de-DE" sz="2200" dirty="0"/>
              <a:t> </a:t>
            </a:r>
            <a:r>
              <a:rPr lang="de-DE" sz="2200" dirty="0" err="1"/>
              <a:t>natural</a:t>
            </a:r>
            <a:r>
              <a:rPr lang="de-DE" sz="2200" dirty="0"/>
              <a:t> </a:t>
            </a:r>
            <a:r>
              <a:rPr lang="de-DE" sz="2200" dirty="0" err="1"/>
              <a:t>output</a:t>
            </a:r>
            <a:endParaRPr lang="de-DE" sz="2200" dirty="0"/>
          </a:p>
        </p:txBody>
      </p:sp>
      <p:sp>
        <p:nvSpPr>
          <p:cNvPr id="34" name="Freihandform: Form 33">
            <a:extLst>
              <a:ext uri="{FF2B5EF4-FFF2-40B4-BE49-F238E27FC236}">
                <a16:creationId xmlns:a16="http://schemas.microsoft.com/office/drawing/2014/main" id="{479F36F6-1190-42D9-931D-25CE68AF1D9B}"/>
              </a:ext>
            </a:extLst>
          </p:cNvPr>
          <p:cNvSpPr/>
          <p:nvPr/>
        </p:nvSpPr>
        <p:spPr>
          <a:xfrm flipH="1">
            <a:off x="3791744" y="1396008"/>
            <a:ext cx="3165139" cy="2681065"/>
          </a:xfrm>
          <a:custGeom>
            <a:avLst/>
            <a:gdLst>
              <a:gd name="connsiteX0" fmla="*/ 0 w 2354093"/>
              <a:gd name="connsiteY0" fmla="*/ 0 h 2681065"/>
              <a:gd name="connsiteX1" fmla="*/ 476655 w 2354093"/>
              <a:gd name="connsiteY1" fmla="*/ 2344366 h 2681065"/>
              <a:gd name="connsiteX2" fmla="*/ 2354093 w 2354093"/>
              <a:gd name="connsiteY2" fmla="*/ 2665379 h 2681065"/>
              <a:gd name="connsiteX3" fmla="*/ 2354093 w 2354093"/>
              <a:gd name="connsiteY3" fmla="*/ 2665379 h 2681065"/>
            </a:gdLst>
            <a:ahLst/>
            <a:cxnLst>
              <a:cxn ang="0">
                <a:pos x="connsiteX0" y="connsiteY0"/>
              </a:cxn>
              <a:cxn ang="0">
                <a:pos x="connsiteX1" y="connsiteY1"/>
              </a:cxn>
              <a:cxn ang="0">
                <a:pos x="connsiteX2" y="connsiteY2"/>
              </a:cxn>
              <a:cxn ang="0">
                <a:pos x="connsiteX3" y="connsiteY3"/>
              </a:cxn>
            </a:cxnLst>
            <a:rect l="l" t="t" r="r" b="b"/>
            <a:pathLst>
              <a:path w="2354093" h="2681065">
                <a:moveTo>
                  <a:pt x="0" y="0"/>
                </a:moveTo>
                <a:cubicBezTo>
                  <a:pt x="42153" y="950068"/>
                  <a:pt x="84306" y="1900136"/>
                  <a:pt x="476655" y="2344366"/>
                </a:cubicBezTo>
                <a:cubicBezTo>
                  <a:pt x="869004" y="2788596"/>
                  <a:pt x="2354093" y="2665379"/>
                  <a:pt x="2354093" y="2665379"/>
                </a:cubicBezTo>
                <a:lnTo>
                  <a:pt x="2354093" y="2665379"/>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Freihandform: Form 38">
            <a:extLst>
              <a:ext uri="{FF2B5EF4-FFF2-40B4-BE49-F238E27FC236}">
                <a16:creationId xmlns:a16="http://schemas.microsoft.com/office/drawing/2014/main" id="{C4070712-60DC-492F-B63B-F432504FCF1D}"/>
              </a:ext>
            </a:extLst>
          </p:cNvPr>
          <p:cNvSpPr/>
          <p:nvPr/>
        </p:nvSpPr>
        <p:spPr>
          <a:xfrm flipH="1">
            <a:off x="3791744" y="1412777"/>
            <a:ext cx="3741203" cy="2681065"/>
          </a:xfrm>
          <a:custGeom>
            <a:avLst/>
            <a:gdLst>
              <a:gd name="connsiteX0" fmla="*/ 0 w 2354093"/>
              <a:gd name="connsiteY0" fmla="*/ 0 h 2681065"/>
              <a:gd name="connsiteX1" fmla="*/ 476655 w 2354093"/>
              <a:gd name="connsiteY1" fmla="*/ 2344366 h 2681065"/>
              <a:gd name="connsiteX2" fmla="*/ 2354093 w 2354093"/>
              <a:gd name="connsiteY2" fmla="*/ 2665379 h 2681065"/>
              <a:gd name="connsiteX3" fmla="*/ 2354093 w 2354093"/>
              <a:gd name="connsiteY3" fmla="*/ 2665379 h 2681065"/>
            </a:gdLst>
            <a:ahLst/>
            <a:cxnLst>
              <a:cxn ang="0">
                <a:pos x="connsiteX0" y="connsiteY0"/>
              </a:cxn>
              <a:cxn ang="0">
                <a:pos x="connsiteX1" y="connsiteY1"/>
              </a:cxn>
              <a:cxn ang="0">
                <a:pos x="connsiteX2" y="connsiteY2"/>
              </a:cxn>
              <a:cxn ang="0">
                <a:pos x="connsiteX3" y="connsiteY3"/>
              </a:cxn>
            </a:cxnLst>
            <a:rect l="l" t="t" r="r" b="b"/>
            <a:pathLst>
              <a:path w="2354093" h="2681065">
                <a:moveTo>
                  <a:pt x="0" y="0"/>
                </a:moveTo>
                <a:cubicBezTo>
                  <a:pt x="42153" y="950068"/>
                  <a:pt x="84306" y="1900136"/>
                  <a:pt x="476655" y="2344366"/>
                </a:cubicBezTo>
                <a:cubicBezTo>
                  <a:pt x="869004" y="2788596"/>
                  <a:pt x="2354093" y="2665379"/>
                  <a:pt x="2354093" y="2665379"/>
                </a:cubicBezTo>
                <a:lnTo>
                  <a:pt x="2354093" y="2665379"/>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Textfeld 39">
            <a:extLst>
              <a:ext uri="{FF2B5EF4-FFF2-40B4-BE49-F238E27FC236}">
                <a16:creationId xmlns:a16="http://schemas.microsoft.com/office/drawing/2014/main" id="{19E23900-B2EE-4F32-B305-CBA975CDE87C}"/>
              </a:ext>
            </a:extLst>
          </p:cNvPr>
          <p:cNvSpPr txBox="1"/>
          <p:nvPr/>
        </p:nvSpPr>
        <p:spPr>
          <a:xfrm>
            <a:off x="6587236" y="1067917"/>
            <a:ext cx="931665" cy="343620"/>
          </a:xfrm>
          <a:prstGeom prst="rect">
            <a:avLst/>
          </a:prstGeom>
          <a:noFill/>
        </p:spPr>
        <p:txBody>
          <a:bodyPr wrap="none" rtlCol="0">
            <a:spAutoFit/>
          </a:bodyPr>
          <a:lstStyle/>
          <a:p>
            <a:r>
              <a:rPr lang="de-DE" sz="1633" dirty="0"/>
              <a:t>LM(M</a:t>
            </a:r>
            <a:r>
              <a:rPr lang="de-DE" sz="1633" baseline="-25000" dirty="0"/>
              <a:t>1 </a:t>
            </a:r>
            <a:r>
              <a:rPr lang="de-DE" sz="1633" dirty="0"/>
              <a:t>)</a:t>
            </a:r>
            <a:endParaRPr lang="de-DE" sz="1633" baseline="-25000" dirty="0"/>
          </a:p>
        </p:txBody>
      </p:sp>
      <p:sp>
        <p:nvSpPr>
          <p:cNvPr id="41" name="Textfeld 40">
            <a:extLst>
              <a:ext uri="{FF2B5EF4-FFF2-40B4-BE49-F238E27FC236}">
                <a16:creationId xmlns:a16="http://schemas.microsoft.com/office/drawing/2014/main" id="{29213B49-C90D-450D-A47C-E1B2E3BEE47D}"/>
              </a:ext>
            </a:extLst>
          </p:cNvPr>
          <p:cNvSpPr txBox="1"/>
          <p:nvPr/>
        </p:nvSpPr>
        <p:spPr>
          <a:xfrm>
            <a:off x="5825183" y="1043192"/>
            <a:ext cx="931665" cy="343620"/>
          </a:xfrm>
          <a:prstGeom prst="rect">
            <a:avLst/>
          </a:prstGeom>
          <a:noFill/>
        </p:spPr>
        <p:txBody>
          <a:bodyPr wrap="none" rtlCol="0">
            <a:spAutoFit/>
          </a:bodyPr>
          <a:lstStyle/>
          <a:p>
            <a:r>
              <a:rPr lang="de-DE" sz="1633" dirty="0"/>
              <a:t>LM(M</a:t>
            </a:r>
            <a:r>
              <a:rPr lang="de-DE" sz="1633" baseline="-25000" dirty="0"/>
              <a:t>0 </a:t>
            </a:r>
            <a:r>
              <a:rPr lang="de-DE" sz="1633" dirty="0"/>
              <a:t>)</a:t>
            </a:r>
            <a:endParaRPr lang="de-DE" sz="1633" baseline="-25000" dirty="0"/>
          </a:p>
        </p:txBody>
      </p:sp>
      <p:sp>
        <p:nvSpPr>
          <p:cNvPr id="43" name="Textfeld 42">
            <a:extLst>
              <a:ext uri="{FF2B5EF4-FFF2-40B4-BE49-F238E27FC236}">
                <a16:creationId xmlns:a16="http://schemas.microsoft.com/office/drawing/2014/main" id="{9299BB40-6F2D-4093-86C2-57C303B2ABFD}"/>
              </a:ext>
            </a:extLst>
          </p:cNvPr>
          <p:cNvSpPr txBox="1"/>
          <p:nvPr/>
        </p:nvSpPr>
        <p:spPr>
          <a:xfrm>
            <a:off x="7374800" y="1097199"/>
            <a:ext cx="931665" cy="343620"/>
          </a:xfrm>
          <a:prstGeom prst="rect">
            <a:avLst/>
          </a:prstGeom>
          <a:noFill/>
        </p:spPr>
        <p:txBody>
          <a:bodyPr wrap="none" rtlCol="0">
            <a:spAutoFit/>
          </a:bodyPr>
          <a:lstStyle/>
          <a:p>
            <a:r>
              <a:rPr lang="de-DE" sz="1633" dirty="0"/>
              <a:t>LM(M</a:t>
            </a:r>
            <a:r>
              <a:rPr lang="de-DE" sz="1633" baseline="-25000" dirty="0"/>
              <a:t>2 </a:t>
            </a:r>
            <a:r>
              <a:rPr lang="de-DE" sz="1633" dirty="0"/>
              <a:t>)</a:t>
            </a:r>
            <a:endParaRPr lang="de-DE" sz="1633" baseline="-25000" dirty="0"/>
          </a:p>
        </p:txBody>
      </p:sp>
      <p:cxnSp>
        <p:nvCxnSpPr>
          <p:cNvPr id="3" name="Gerader Verbinder 2">
            <a:extLst>
              <a:ext uri="{FF2B5EF4-FFF2-40B4-BE49-F238E27FC236}">
                <a16:creationId xmlns:a16="http://schemas.microsoft.com/office/drawing/2014/main" id="{58BA648A-A4EC-412A-A2EE-0690AA95845A}"/>
              </a:ext>
            </a:extLst>
          </p:cNvPr>
          <p:cNvCxnSpPr/>
          <p:nvPr/>
        </p:nvCxnSpPr>
        <p:spPr>
          <a:xfrm>
            <a:off x="4194987" y="2132856"/>
            <a:ext cx="1617577" cy="197018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4" name="Textfeld 3">
            <a:extLst>
              <a:ext uri="{FF2B5EF4-FFF2-40B4-BE49-F238E27FC236}">
                <a16:creationId xmlns:a16="http://schemas.microsoft.com/office/drawing/2014/main" id="{332AA8DA-5583-40FA-9B92-77BFEA310524}"/>
              </a:ext>
            </a:extLst>
          </p:cNvPr>
          <p:cNvSpPr txBox="1"/>
          <p:nvPr/>
        </p:nvSpPr>
        <p:spPr>
          <a:xfrm>
            <a:off x="4463905" y="2204864"/>
            <a:ext cx="389850" cy="369332"/>
          </a:xfrm>
          <a:prstGeom prst="rect">
            <a:avLst/>
          </a:prstGeom>
          <a:noFill/>
        </p:spPr>
        <p:txBody>
          <a:bodyPr wrap="none" rtlCol="0">
            <a:spAutoFit/>
          </a:bodyPr>
          <a:lstStyle/>
          <a:p>
            <a:r>
              <a:rPr lang="de-DE" dirty="0"/>
              <a:t>IS</a:t>
            </a:r>
          </a:p>
        </p:txBody>
      </p:sp>
      <p:cxnSp>
        <p:nvCxnSpPr>
          <p:cNvPr id="45" name="Straight Connector 11">
            <a:extLst>
              <a:ext uri="{FF2B5EF4-FFF2-40B4-BE49-F238E27FC236}">
                <a16:creationId xmlns:a16="http://schemas.microsoft.com/office/drawing/2014/main" id="{D051F187-899C-4FB4-BD90-6DAB48317A43}"/>
              </a:ext>
            </a:extLst>
          </p:cNvPr>
          <p:cNvCxnSpPr>
            <a:cxnSpLocks/>
            <a:stCxn id="52" idx="0"/>
          </p:cNvCxnSpPr>
          <p:nvPr/>
        </p:nvCxnSpPr>
        <p:spPr>
          <a:xfrm flipV="1">
            <a:off x="5709333" y="4005066"/>
            <a:ext cx="26628" cy="72006"/>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 name="Rechteck 1">
            <a:extLst>
              <a:ext uri="{FF2B5EF4-FFF2-40B4-BE49-F238E27FC236}">
                <a16:creationId xmlns:a16="http://schemas.microsoft.com/office/drawing/2014/main" id="{FD79F351-4037-8F0C-1C4E-83105185C10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04975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r>
              <a:rPr lang="de-DE" sz="2903" b="1" dirty="0" err="1"/>
              <a:t>Liquidity</a:t>
            </a:r>
            <a:r>
              <a:rPr lang="de-DE" sz="2903" b="1" dirty="0"/>
              <a:t> </a:t>
            </a:r>
            <a:r>
              <a:rPr lang="de-DE" sz="2903" b="1" dirty="0" err="1"/>
              <a:t>trap</a:t>
            </a:r>
            <a:r>
              <a:rPr lang="de-DE" sz="2903" b="1" dirty="0"/>
              <a:t> </a:t>
            </a:r>
            <a:r>
              <a:rPr lang="de-DE" sz="2903" b="1" dirty="0" err="1"/>
              <a:t>with</a:t>
            </a:r>
            <a:r>
              <a:rPr lang="de-DE" sz="2903" b="1" dirty="0"/>
              <a:t> </a:t>
            </a:r>
            <a:r>
              <a:rPr lang="de-DE" sz="2903" b="1" dirty="0" err="1"/>
              <a:t>inflation</a:t>
            </a:r>
            <a:r>
              <a:rPr lang="de-DE" sz="2903" b="1" dirty="0"/>
              <a:t> and </a:t>
            </a:r>
            <a:r>
              <a:rPr lang="de-DE" sz="2903" b="1" dirty="0" err="1"/>
              <a:t>deflation</a:t>
            </a:r>
            <a:endParaRPr lang="de-DE" sz="2903" b="1" dirty="0"/>
          </a:p>
        </p:txBody>
      </p:sp>
      <p:sp>
        <p:nvSpPr>
          <p:cNvPr id="62" name="Rechteck 61">
            <a:extLst>
              <a:ext uri="{FF2B5EF4-FFF2-40B4-BE49-F238E27FC236}">
                <a16:creationId xmlns:a16="http://schemas.microsoft.com/office/drawing/2014/main" id="{C2E96775-43D6-4E21-86DA-23585981D964}"/>
              </a:ext>
            </a:extLst>
          </p:cNvPr>
          <p:cNvSpPr/>
          <p:nvPr/>
        </p:nvSpPr>
        <p:spPr>
          <a:xfrm>
            <a:off x="800417" y="1148627"/>
            <a:ext cx="8312342" cy="5262979"/>
          </a:xfrm>
          <a:prstGeom prst="rect">
            <a:avLst/>
          </a:prstGeom>
        </p:spPr>
        <p:txBody>
          <a:bodyPr wrap="square">
            <a:spAutoFit/>
          </a:bodyPr>
          <a:lstStyle/>
          <a:p>
            <a:r>
              <a:rPr lang="de-DE" sz="2400" dirty="0"/>
              <a:t>Real </a:t>
            </a:r>
            <a:r>
              <a:rPr lang="de-DE" sz="2400" dirty="0" err="1"/>
              <a:t>interest</a:t>
            </a:r>
            <a:r>
              <a:rPr lang="de-DE" sz="2400" dirty="0"/>
              <a:t> </a:t>
            </a:r>
            <a:r>
              <a:rPr lang="de-DE" sz="2400" dirty="0" err="1"/>
              <a:t>rates</a:t>
            </a:r>
            <a:r>
              <a:rPr lang="de-DE" sz="2400" dirty="0"/>
              <a:t> </a:t>
            </a:r>
            <a:r>
              <a:rPr lang="de-DE" sz="2400" dirty="0" err="1"/>
              <a:t>depend</a:t>
            </a:r>
            <a:r>
              <a:rPr lang="de-DE" sz="2400" dirty="0"/>
              <a:t> on </a:t>
            </a:r>
            <a:r>
              <a:rPr lang="de-DE" sz="2400" dirty="0" err="1"/>
              <a:t>expected</a:t>
            </a:r>
            <a:r>
              <a:rPr lang="de-DE" sz="2400" dirty="0"/>
              <a:t> </a:t>
            </a:r>
            <a:r>
              <a:rPr lang="de-DE" sz="2400" dirty="0" err="1"/>
              <a:t>inflation</a:t>
            </a:r>
            <a:r>
              <a:rPr lang="de-DE" sz="2400" dirty="0"/>
              <a:t>. </a:t>
            </a:r>
            <a:r>
              <a:rPr lang="de-DE" sz="2400" dirty="0" err="1"/>
              <a:t>Suppose</a:t>
            </a:r>
            <a:r>
              <a:rPr lang="de-DE" sz="2400" dirty="0"/>
              <a:t> </a:t>
            </a:r>
            <a:r>
              <a:rPr lang="de-DE" sz="2400" dirty="0" err="1"/>
              <a:t>expected</a:t>
            </a:r>
            <a:r>
              <a:rPr lang="de-DE" sz="2400" dirty="0"/>
              <a:t> </a:t>
            </a:r>
            <a:r>
              <a:rPr lang="de-DE" sz="2400" dirty="0" err="1"/>
              <a:t>inflation</a:t>
            </a:r>
            <a:r>
              <a:rPr lang="de-DE" sz="2400" dirty="0"/>
              <a:t> </a:t>
            </a:r>
            <a:r>
              <a:rPr lang="de-DE" sz="2400" dirty="0" err="1"/>
              <a:t>is</a:t>
            </a:r>
            <a:r>
              <a:rPr lang="de-DE" sz="2400" dirty="0"/>
              <a:t> 10% and nominal </a:t>
            </a:r>
            <a:r>
              <a:rPr lang="de-DE" sz="2400" dirty="0" err="1"/>
              <a:t>interest</a:t>
            </a:r>
            <a:r>
              <a:rPr lang="de-DE" sz="2400" dirty="0"/>
              <a:t> </a:t>
            </a:r>
            <a:r>
              <a:rPr lang="de-DE" sz="2400" dirty="0" err="1"/>
              <a:t>rates</a:t>
            </a:r>
            <a:r>
              <a:rPr lang="de-DE" sz="2400" dirty="0"/>
              <a:t> </a:t>
            </a:r>
            <a:r>
              <a:rPr lang="de-DE" sz="2400" dirty="0" err="1"/>
              <a:t>are</a:t>
            </a:r>
            <a:r>
              <a:rPr lang="de-DE" sz="2400" dirty="0"/>
              <a:t> 0%:</a:t>
            </a:r>
          </a:p>
          <a:p>
            <a:endParaRPr lang="de-DE" sz="2400" dirty="0"/>
          </a:p>
          <a:p>
            <a:pPr algn="ctr"/>
            <a:r>
              <a:rPr lang="de-DE" sz="2400" dirty="0"/>
              <a:t>r   = i - </a:t>
            </a:r>
            <a:r>
              <a:rPr lang="el-GR" sz="2400" dirty="0"/>
              <a:t>π</a:t>
            </a:r>
            <a:r>
              <a:rPr lang="de-DE" sz="2400" baseline="30000" dirty="0"/>
              <a:t>e	</a:t>
            </a:r>
            <a:r>
              <a:rPr lang="de-DE" sz="2400" dirty="0"/>
              <a:t>=  0% − 10% = -10%</a:t>
            </a:r>
          </a:p>
          <a:p>
            <a:endParaRPr lang="de-DE" sz="2400" dirty="0"/>
          </a:p>
          <a:p>
            <a:endParaRPr lang="de-DE" sz="2400" dirty="0"/>
          </a:p>
          <a:p>
            <a:pPr marL="342900" indent="-342900">
              <a:buFont typeface="Wingdings" panose="05000000000000000000" pitchFamily="2" charset="2"/>
              <a:buChar char="Ø"/>
            </a:pPr>
            <a:r>
              <a:rPr lang="de-DE" sz="2400" dirty="0" err="1"/>
              <a:t>If</a:t>
            </a:r>
            <a:r>
              <a:rPr lang="de-DE" sz="2400" dirty="0"/>
              <a:t> real </a:t>
            </a:r>
            <a:r>
              <a:rPr lang="de-DE" sz="2400" dirty="0" err="1"/>
              <a:t>interest</a:t>
            </a:r>
            <a:r>
              <a:rPr lang="de-DE" sz="2400" dirty="0"/>
              <a:t> </a:t>
            </a:r>
            <a:r>
              <a:rPr lang="de-DE" sz="2400" dirty="0" err="1"/>
              <a:t>rates</a:t>
            </a:r>
            <a:r>
              <a:rPr lang="de-DE" sz="2400" dirty="0"/>
              <a:t> </a:t>
            </a:r>
            <a:r>
              <a:rPr lang="de-DE" sz="2400" dirty="0" err="1"/>
              <a:t>are</a:t>
            </a:r>
            <a:r>
              <a:rPr lang="de-DE" sz="2400" dirty="0"/>
              <a:t> </a:t>
            </a:r>
            <a:r>
              <a:rPr lang="de-DE" sz="2400" dirty="0" err="1"/>
              <a:t>that</a:t>
            </a:r>
            <a:r>
              <a:rPr lang="de-DE" sz="2400" dirty="0"/>
              <a:t> negativ, </a:t>
            </a:r>
            <a:r>
              <a:rPr lang="de-DE" sz="2400" dirty="0" err="1"/>
              <a:t>consumption</a:t>
            </a:r>
            <a:r>
              <a:rPr lang="de-DE" sz="2400" dirty="0"/>
              <a:t> and </a:t>
            </a:r>
            <a:r>
              <a:rPr lang="de-DE" sz="2400" dirty="0" err="1"/>
              <a:t>investment</a:t>
            </a:r>
            <a:r>
              <a:rPr lang="de-DE" sz="2400" dirty="0"/>
              <a:t> </a:t>
            </a:r>
            <a:r>
              <a:rPr lang="de-DE" sz="2400" dirty="0" err="1"/>
              <a:t>are</a:t>
            </a:r>
            <a:r>
              <a:rPr lang="de-DE" sz="2400" dirty="0"/>
              <a:t> </a:t>
            </a:r>
            <a:r>
              <a:rPr lang="de-DE" sz="2400" dirty="0" err="1"/>
              <a:t>supposed</a:t>
            </a:r>
            <a:r>
              <a:rPr lang="de-DE" sz="2400" dirty="0"/>
              <a:t> </a:t>
            </a:r>
            <a:r>
              <a:rPr lang="de-DE" sz="2400" dirty="0" err="1"/>
              <a:t>to</a:t>
            </a:r>
            <a:r>
              <a:rPr lang="de-DE" sz="2400" dirty="0"/>
              <a:t> </a:t>
            </a:r>
            <a:r>
              <a:rPr lang="de-DE" sz="2400" dirty="0" err="1"/>
              <a:t>be</a:t>
            </a:r>
            <a:r>
              <a:rPr lang="de-DE" sz="2400" dirty="0"/>
              <a:t> </a:t>
            </a:r>
            <a:r>
              <a:rPr lang="de-DE" sz="2400" dirty="0" err="1"/>
              <a:t>quite</a:t>
            </a:r>
            <a:r>
              <a:rPr lang="de-DE" sz="2400" dirty="0"/>
              <a:t> high, sind „</a:t>
            </a:r>
            <a:r>
              <a:rPr lang="de-DE" sz="2400" dirty="0" err="1"/>
              <a:t>today</a:t>
            </a:r>
            <a:r>
              <a:rPr lang="de-DE" sz="2400" dirty="0"/>
              <a:t> </a:t>
            </a:r>
            <a:r>
              <a:rPr lang="de-DE" sz="2400" dirty="0" err="1"/>
              <a:t>money</a:t>
            </a:r>
            <a:r>
              <a:rPr lang="de-DE" sz="2400" dirty="0"/>
              <a:t>“ </a:t>
            </a:r>
            <a:r>
              <a:rPr lang="de-DE" sz="2400" dirty="0" err="1"/>
              <a:t>is</a:t>
            </a:r>
            <a:r>
              <a:rPr lang="de-DE" sz="2400" dirty="0"/>
              <a:t> </a:t>
            </a:r>
            <a:r>
              <a:rPr lang="de-DE" sz="2400" dirty="0" err="1"/>
              <a:t>much</a:t>
            </a:r>
            <a:r>
              <a:rPr lang="de-DE" sz="2400" dirty="0"/>
              <a:t> </a:t>
            </a:r>
            <a:r>
              <a:rPr lang="de-DE" sz="2400" dirty="0" err="1"/>
              <a:t>more</a:t>
            </a:r>
            <a:r>
              <a:rPr lang="de-DE" sz="2400" dirty="0"/>
              <a:t> </a:t>
            </a:r>
            <a:r>
              <a:rPr lang="de-DE" sz="2400" dirty="0" err="1"/>
              <a:t>valuable</a:t>
            </a:r>
            <a:r>
              <a:rPr lang="de-DE" sz="2400" dirty="0"/>
              <a:t> </a:t>
            </a:r>
            <a:r>
              <a:rPr lang="de-DE" sz="2400" dirty="0" err="1"/>
              <a:t>than</a:t>
            </a:r>
            <a:r>
              <a:rPr lang="de-DE" sz="2400" dirty="0"/>
              <a:t> „</a:t>
            </a:r>
            <a:r>
              <a:rPr lang="de-DE" sz="2400" dirty="0" err="1"/>
              <a:t>tomorrow</a:t>
            </a:r>
            <a:r>
              <a:rPr lang="de-DE" sz="2400" dirty="0"/>
              <a:t> </a:t>
            </a:r>
            <a:r>
              <a:rPr lang="de-DE" sz="2400" dirty="0" err="1"/>
              <a:t>money</a:t>
            </a:r>
            <a:r>
              <a:rPr lang="de-DE" sz="2400" dirty="0"/>
              <a:t>“.</a:t>
            </a:r>
          </a:p>
          <a:p>
            <a:pPr marL="342900" indent="-342900">
              <a:buFont typeface="Wingdings" panose="05000000000000000000" pitchFamily="2" charset="2"/>
              <a:buChar char="Ø"/>
            </a:pPr>
            <a:endParaRPr lang="de-DE" sz="2400" dirty="0"/>
          </a:p>
          <a:p>
            <a:pPr marL="342900" indent="-342900">
              <a:buFont typeface="Wingdings" panose="05000000000000000000" pitchFamily="2" charset="2"/>
              <a:buChar char="Ø"/>
            </a:pPr>
            <a:r>
              <a:rPr lang="de-DE" sz="2400" dirty="0"/>
              <a:t>In </a:t>
            </a:r>
            <a:r>
              <a:rPr lang="de-DE" sz="2400" dirty="0" err="1"/>
              <a:t>that</a:t>
            </a:r>
            <a:r>
              <a:rPr lang="de-DE" sz="2400" dirty="0"/>
              <a:t> </a:t>
            </a:r>
            <a:r>
              <a:rPr lang="de-DE" sz="2400" dirty="0" err="1"/>
              <a:t>case</a:t>
            </a:r>
            <a:r>
              <a:rPr lang="de-DE" sz="2400" dirty="0"/>
              <a:t> </a:t>
            </a:r>
            <a:r>
              <a:rPr lang="de-DE" sz="2400" dirty="0" err="1"/>
              <a:t>the</a:t>
            </a:r>
            <a:r>
              <a:rPr lang="de-DE" sz="2400" dirty="0"/>
              <a:t> </a:t>
            </a:r>
            <a:r>
              <a:rPr lang="de-DE" sz="2400" dirty="0" err="1"/>
              <a:t>liquidity</a:t>
            </a:r>
            <a:r>
              <a:rPr lang="de-DE" sz="2400" dirty="0"/>
              <a:t> </a:t>
            </a:r>
            <a:r>
              <a:rPr lang="de-DE" sz="2400" dirty="0" err="1"/>
              <a:t>trap</a:t>
            </a:r>
            <a:r>
              <a:rPr lang="de-DE" sz="2400" dirty="0"/>
              <a:t> will not </a:t>
            </a:r>
            <a:r>
              <a:rPr lang="de-DE" sz="2400" dirty="0" err="1"/>
              <a:t>be</a:t>
            </a:r>
            <a:r>
              <a:rPr lang="de-DE" sz="2400" dirty="0"/>
              <a:t> a </a:t>
            </a:r>
            <a:r>
              <a:rPr lang="de-DE" sz="2400" dirty="0" err="1"/>
              <a:t>serious</a:t>
            </a:r>
            <a:r>
              <a:rPr lang="de-DE" sz="2400" dirty="0"/>
              <a:t> </a:t>
            </a:r>
            <a:r>
              <a:rPr lang="de-DE" sz="2400" dirty="0" err="1"/>
              <a:t>problem</a:t>
            </a:r>
            <a:r>
              <a:rPr lang="de-DE" sz="2400" dirty="0"/>
              <a:t>.</a:t>
            </a:r>
          </a:p>
          <a:p>
            <a:pPr marL="342900" indent="-342900">
              <a:buFont typeface="Wingdings" panose="05000000000000000000" pitchFamily="2" charset="2"/>
              <a:buChar char="Ø"/>
            </a:pPr>
            <a:endParaRPr lang="de-DE" sz="2400" dirty="0"/>
          </a:p>
          <a:p>
            <a:pPr marL="800100" lvl="1" indent="-342900">
              <a:buFont typeface="Wingdings" panose="05000000000000000000" pitchFamily="2" charset="2"/>
              <a:buChar char="Ø"/>
            </a:pPr>
            <a:r>
              <a:rPr lang="de-DE" sz="2400" dirty="0" err="1"/>
              <a:t>Additionally</a:t>
            </a:r>
            <a:r>
              <a:rPr lang="de-DE" sz="2400" dirty="0"/>
              <a:t> </a:t>
            </a:r>
            <a:r>
              <a:rPr lang="de-DE" sz="2400" dirty="0" err="1"/>
              <a:t>this</a:t>
            </a:r>
            <a:r>
              <a:rPr lang="de-DE" sz="2400" dirty="0"/>
              <a:t> </a:t>
            </a:r>
            <a:r>
              <a:rPr lang="de-DE" sz="2400" dirty="0" err="1"/>
              <a:t>is</a:t>
            </a:r>
            <a:r>
              <a:rPr lang="de-DE" sz="2400" dirty="0"/>
              <a:t> an </a:t>
            </a:r>
            <a:r>
              <a:rPr lang="de-DE" sz="2400" dirty="0" err="1"/>
              <a:t>incentive</a:t>
            </a:r>
            <a:r>
              <a:rPr lang="de-DE" sz="2400" dirty="0"/>
              <a:t> </a:t>
            </a:r>
            <a:r>
              <a:rPr lang="de-DE" sz="2400" dirty="0" err="1"/>
              <a:t>for</a:t>
            </a:r>
            <a:r>
              <a:rPr lang="de-DE" sz="2400" dirty="0"/>
              <a:t> </a:t>
            </a:r>
            <a:r>
              <a:rPr lang="de-DE" sz="2400" dirty="0" err="1"/>
              <a:t>the</a:t>
            </a:r>
            <a:r>
              <a:rPr lang="de-DE" sz="2400" dirty="0"/>
              <a:t> </a:t>
            </a:r>
            <a:r>
              <a:rPr lang="de-DE" sz="2400" dirty="0" err="1"/>
              <a:t>central</a:t>
            </a:r>
            <a:r>
              <a:rPr lang="de-DE" sz="2400" dirty="0"/>
              <a:t> </a:t>
            </a:r>
            <a:r>
              <a:rPr lang="de-DE" sz="2400" dirty="0" err="1"/>
              <a:t>bank</a:t>
            </a:r>
            <a:r>
              <a:rPr lang="de-DE" sz="2400" dirty="0"/>
              <a:t> </a:t>
            </a:r>
            <a:r>
              <a:rPr lang="de-DE" sz="2400" dirty="0" err="1"/>
              <a:t>to</a:t>
            </a:r>
            <a:r>
              <a:rPr lang="de-DE" sz="2400" dirty="0"/>
              <a:t> </a:t>
            </a:r>
            <a:r>
              <a:rPr lang="de-DE" sz="2400" dirty="0" err="1"/>
              <a:t>aggressively</a:t>
            </a:r>
            <a:r>
              <a:rPr lang="de-DE" sz="2400" dirty="0"/>
              <a:t> push </a:t>
            </a:r>
            <a:r>
              <a:rPr lang="de-DE" sz="2400" dirty="0" err="1"/>
              <a:t>expected</a:t>
            </a:r>
            <a:r>
              <a:rPr lang="de-DE" sz="2400" dirty="0"/>
              <a:t> </a:t>
            </a:r>
            <a:r>
              <a:rPr lang="de-DE" sz="2400" dirty="0" err="1"/>
              <a:t>inflation</a:t>
            </a:r>
            <a:endParaRPr lang="de-DE" sz="2400" dirty="0"/>
          </a:p>
        </p:txBody>
      </p:sp>
      <p:sp>
        <p:nvSpPr>
          <p:cNvPr id="2" name="Rechteck 1">
            <a:extLst>
              <a:ext uri="{FF2B5EF4-FFF2-40B4-BE49-F238E27FC236}">
                <a16:creationId xmlns:a16="http://schemas.microsoft.com/office/drawing/2014/main" id="{E9CA225A-820E-4850-5DEB-4C823F33823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848019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r>
              <a:rPr lang="de-DE" sz="2903" b="1" dirty="0" err="1"/>
              <a:t>Liquidity</a:t>
            </a:r>
            <a:r>
              <a:rPr lang="de-DE" sz="2903" b="1" dirty="0"/>
              <a:t> </a:t>
            </a:r>
            <a:r>
              <a:rPr lang="de-DE" sz="2903" b="1" dirty="0" err="1"/>
              <a:t>trap</a:t>
            </a:r>
            <a:r>
              <a:rPr lang="de-DE" sz="2903" b="1" dirty="0"/>
              <a:t> </a:t>
            </a:r>
            <a:r>
              <a:rPr lang="de-DE" sz="2903" b="1" dirty="0" err="1"/>
              <a:t>with</a:t>
            </a:r>
            <a:r>
              <a:rPr lang="de-DE" sz="2903" b="1" dirty="0"/>
              <a:t> </a:t>
            </a:r>
            <a:r>
              <a:rPr lang="de-DE" sz="2903" b="1" dirty="0" err="1"/>
              <a:t>inflation</a:t>
            </a:r>
            <a:r>
              <a:rPr lang="de-DE" sz="2903" b="1" dirty="0"/>
              <a:t> and </a:t>
            </a:r>
            <a:r>
              <a:rPr lang="de-DE" sz="2903" b="1" dirty="0" err="1"/>
              <a:t>deflation</a:t>
            </a:r>
            <a:endParaRPr lang="de-DE" sz="2903" b="1" dirty="0"/>
          </a:p>
        </p:txBody>
      </p:sp>
      <p:sp>
        <p:nvSpPr>
          <p:cNvPr id="62" name="Rechteck 61">
            <a:extLst>
              <a:ext uri="{FF2B5EF4-FFF2-40B4-BE49-F238E27FC236}">
                <a16:creationId xmlns:a16="http://schemas.microsoft.com/office/drawing/2014/main" id="{C2E96775-43D6-4E21-86DA-23585981D964}"/>
              </a:ext>
            </a:extLst>
          </p:cNvPr>
          <p:cNvSpPr/>
          <p:nvPr/>
        </p:nvSpPr>
        <p:spPr>
          <a:xfrm>
            <a:off x="595881" y="1100501"/>
            <a:ext cx="8312342" cy="5262979"/>
          </a:xfrm>
          <a:prstGeom prst="rect">
            <a:avLst/>
          </a:prstGeom>
        </p:spPr>
        <p:txBody>
          <a:bodyPr wrap="square">
            <a:spAutoFit/>
          </a:bodyPr>
          <a:lstStyle/>
          <a:p>
            <a:r>
              <a:rPr lang="de-DE" sz="2400" dirty="0" err="1"/>
              <a:t>Suppose</a:t>
            </a:r>
            <a:r>
              <a:rPr lang="de-DE" sz="2400" dirty="0"/>
              <a:t> </a:t>
            </a:r>
            <a:r>
              <a:rPr lang="de-DE" sz="2400" dirty="0" err="1"/>
              <a:t>the</a:t>
            </a:r>
            <a:r>
              <a:rPr lang="de-DE" sz="2400" dirty="0"/>
              <a:t> </a:t>
            </a:r>
            <a:r>
              <a:rPr lang="de-DE" sz="2400" dirty="0" err="1"/>
              <a:t>economy</a:t>
            </a:r>
            <a:r>
              <a:rPr lang="de-DE" sz="2400" dirty="0"/>
              <a:t> </a:t>
            </a:r>
            <a:r>
              <a:rPr lang="de-DE" sz="2400" dirty="0" err="1"/>
              <a:t>is</a:t>
            </a:r>
            <a:r>
              <a:rPr lang="de-DE" sz="2400" dirty="0"/>
              <a:t> in a </a:t>
            </a:r>
            <a:r>
              <a:rPr lang="de-DE" sz="2400" dirty="0" err="1"/>
              <a:t>situation</a:t>
            </a:r>
            <a:r>
              <a:rPr lang="de-DE" sz="2400" dirty="0"/>
              <a:t> </a:t>
            </a:r>
            <a:r>
              <a:rPr lang="de-DE" sz="2400" dirty="0" err="1"/>
              <a:t>of</a:t>
            </a:r>
            <a:r>
              <a:rPr lang="de-DE" sz="2400" dirty="0"/>
              <a:t> </a:t>
            </a:r>
            <a:r>
              <a:rPr lang="de-DE" sz="2400" dirty="0" err="1"/>
              <a:t>deflation</a:t>
            </a:r>
            <a:r>
              <a:rPr lang="de-DE" sz="2400" dirty="0"/>
              <a:t> and </a:t>
            </a:r>
            <a:r>
              <a:rPr lang="de-DE" sz="2400" dirty="0" err="1"/>
              <a:t>expected</a:t>
            </a:r>
            <a:r>
              <a:rPr lang="de-DE" sz="2400" dirty="0"/>
              <a:t> </a:t>
            </a:r>
            <a:r>
              <a:rPr lang="de-DE" sz="2400" dirty="0" err="1"/>
              <a:t>inflation</a:t>
            </a:r>
            <a:r>
              <a:rPr lang="de-DE" sz="2400" dirty="0"/>
              <a:t> </a:t>
            </a:r>
            <a:r>
              <a:rPr lang="de-DE" sz="2400" dirty="0" err="1"/>
              <a:t>is</a:t>
            </a:r>
            <a:r>
              <a:rPr lang="de-DE" sz="2400" dirty="0"/>
              <a:t> -5%:</a:t>
            </a:r>
          </a:p>
          <a:p>
            <a:endParaRPr lang="de-DE" sz="2400" dirty="0"/>
          </a:p>
          <a:p>
            <a:pPr algn="ctr"/>
            <a:r>
              <a:rPr lang="de-DE" sz="2400" dirty="0"/>
              <a:t>r   = i - </a:t>
            </a:r>
            <a:r>
              <a:rPr lang="el-GR" sz="2400" dirty="0"/>
              <a:t>π</a:t>
            </a:r>
            <a:r>
              <a:rPr lang="de-DE" sz="2400" baseline="30000" dirty="0"/>
              <a:t>e	</a:t>
            </a:r>
            <a:r>
              <a:rPr lang="de-DE" sz="2400" dirty="0"/>
              <a:t>=  0% − (-5%) = 5%</a:t>
            </a:r>
          </a:p>
          <a:p>
            <a:endParaRPr lang="de-DE" sz="2400" dirty="0"/>
          </a:p>
          <a:p>
            <a:endParaRPr lang="de-DE" sz="2400" dirty="0"/>
          </a:p>
          <a:p>
            <a:pPr marL="342900" indent="-342900">
              <a:buFont typeface="Wingdings" panose="05000000000000000000" pitchFamily="2" charset="2"/>
              <a:buChar char="Ø"/>
            </a:pPr>
            <a:r>
              <a:rPr lang="de-DE" sz="2400" dirty="0"/>
              <a:t>Such high real </a:t>
            </a:r>
            <a:r>
              <a:rPr lang="de-DE" sz="2400" dirty="0" err="1"/>
              <a:t>interest</a:t>
            </a:r>
            <a:r>
              <a:rPr lang="de-DE" sz="2400" dirty="0"/>
              <a:t> </a:t>
            </a:r>
            <a:r>
              <a:rPr lang="de-DE" sz="2400" dirty="0" err="1"/>
              <a:t>rates</a:t>
            </a:r>
            <a:r>
              <a:rPr lang="de-DE" sz="2400" dirty="0"/>
              <a:t> </a:t>
            </a:r>
            <a:r>
              <a:rPr lang="de-DE" sz="2400" dirty="0" err="1"/>
              <a:t>have</a:t>
            </a:r>
            <a:r>
              <a:rPr lang="de-DE" sz="2400" dirty="0"/>
              <a:t> </a:t>
            </a:r>
            <a:r>
              <a:rPr lang="de-DE" sz="2400" dirty="0" err="1"/>
              <a:t>the</a:t>
            </a:r>
            <a:r>
              <a:rPr lang="de-DE" sz="2400" dirty="0"/>
              <a:t> potential </a:t>
            </a:r>
            <a:r>
              <a:rPr lang="de-DE" sz="2400" dirty="0" err="1"/>
              <a:t>to</a:t>
            </a:r>
            <a:r>
              <a:rPr lang="de-DE" sz="2400" dirty="0"/>
              <a:t> </a:t>
            </a:r>
            <a:r>
              <a:rPr lang="de-DE" sz="2400" dirty="0" err="1"/>
              <a:t>dampen</a:t>
            </a:r>
            <a:r>
              <a:rPr lang="de-DE" sz="2400" dirty="0"/>
              <a:t> </a:t>
            </a:r>
            <a:r>
              <a:rPr lang="de-DE" sz="2400" dirty="0" err="1"/>
              <a:t>the</a:t>
            </a:r>
            <a:r>
              <a:rPr lang="de-DE" sz="2400" dirty="0"/>
              <a:t> </a:t>
            </a:r>
            <a:r>
              <a:rPr lang="de-DE" sz="2400" dirty="0" err="1"/>
              <a:t>economy</a:t>
            </a:r>
            <a:r>
              <a:rPr lang="de-DE" sz="2400" dirty="0"/>
              <a:t>.</a:t>
            </a:r>
          </a:p>
          <a:p>
            <a:pPr marL="342900" indent="-342900">
              <a:buFont typeface="Wingdings" panose="05000000000000000000" pitchFamily="2" charset="2"/>
              <a:buChar char="Ø"/>
            </a:pPr>
            <a:r>
              <a:rPr lang="de-DE" sz="2400" dirty="0"/>
              <a:t>Traditional </a:t>
            </a:r>
            <a:r>
              <a:rPr lang="de-DE" sz="2400" dirty="0" err="1"/>
              <a:t>monetary</a:t>
            </a:r>
            <a:r>
              <a:rPr lang="de-DE" sz="2400" dirty="0"/>
              <a:t> </a:t>
            </a:r>
            <a:r>
              <a:rPr lang="de-DE" sz="2400" dirty="0" err="1"/>
              <a:t>policy</a:t>
            </a:r>
            <a:r>
              <a:rPr lang="de-DE" sz="2400" dirty="0"/>
              <a:t> </a:t>
            </a:r>
            <a:r>
              <a:rPr lang="de-DE" sz="2400" dirty="0" err="1"/>
              <a:t>cannot</a:t>
            </a:r>
            <a:r>
              <a:rPr lang="de-DE" sz="2400" dirty="0"/>
              <a:t> push </a:t>
            </a:r>
            <a:r>
              <a:rPr lang="de-DE" sz="2400" dirty="0" err="1"/>
              <a:t>the</a:t>
            </a:r>
            <a:r>
              <a:rPr lang="de-DE" sz="2400" dirty="0"/>
              <a:t> </a:t>
            </a:r>
            <a:r>
              <a:rPr lang="de-DE" sz="2400" dirty="0" err="1"/>
              <a:t>economy</a:t>
            </a:r>
            <a:r>
              <a:rPr lang="de-DE" sz="2400" dirty="0"/>
              <a:t> </a:t>
            </a:r>
          </a:p>
          <a:p>
            <a:pPr marL="342900" indent="-342900">
              <a:buFont typeface="Wingdings" panose="05000000000000000000" pitchFamily="2" charset="2"/>
              <a:buChar char="Ø"/>
            </a:pPr>
            <a:r>
              <a:rPr lang="de-DE" sz="2400" dirty="0"/>
              <a:t>An </a:t>
            </a:r>
            <a:r>
              <a:rPr lang="de-DE" sz="2400" dirty="0" err="1"/>
              <a:t>increase</a:t>
            </a:r>
            <a:r>
              <a:rPr lang="de-DE" sz="2400" dirty="0"/>
              <a:t> </a:t>
            </a:r>
            <a:r>
              <a:rPr lang="de-DE" sz="2400" dirty="0" err="1"/>
              <a:t>of</a:t>
            </a:r>
            <a:r>
              <a:rPr lang="de-DE" sz="2400" dirty="0"/>
              <a:t> real </a:t>
            </a:r>
            <a:r>
              <a:rPr lang="de-DE" sz="2400" dirty="0" err="1"/>
              <a:t>interest</a:t>
            </a:r>
            <a:r>
              <a:rPr lang="de-DE" sz="2400" dirty="0"/>
              <a:t> </a:t>
            </a:r>
            <a:r>
              <a:rPr lang="de-DE" sz="2400" dirty="0" err="1"/>
              <a:t>rates</a:t>
            </a:r>
            <a:r>
              <a:rPr lang="de-DE" sz="2400" dirty="0"/>
              <a:t> </a:t>
            </a:r>
            <a:r>
              <a:rPr lang="de-DE" sz="2400" dirty="0" err="1"/>
              <a:t>even</a:t>
            </a:r>
            <a:r>
              <a:rPr lang="de-DE" sz="2400" dirty="0"/>
              <a:t> </a:t>
            </a:r>
            <a:r>
              <a:rPr lang="de-DE" sz="2400" dirty="0" err="1"/>
              <a:t>shifts</a:t>
            </a:r>
            <a:r>
              <a:rPr lang="de-DE" sz="2400" dirty="0"/>
              <a:t> </a:t>
            </a:r>
            <a:r>
              <a:rPr lang="de-DE" sz="2400" dirty="0" err="1"/>
              <a:t>th</a:t>
            </a:r>
            <a:r>
              <a:rPr lang="de-DE" sz="2400" dirty="0"/>
              <a:t> IS-</a:t>
            </a:r>
            <a:r>
              <a:rPr lang="de-DE" sz="2400" dirty="0" err="1"/>
              <a:t>curve</a:t>
            </a:r>
            <a:r>
              <a:rPr lang="de-DE" sz="2400" dirty="0"/>
              <a:t> </a:t>
            </a:r>
            <a:r>
              <a:rPr lang="de-DE" sz="2400" dirty="0" err="1"/>
              <a:t>to</a:t>
            </a:r>
            <a:r>
              <a:rPr lang="de-DE" sz="2400" dirty="0"/>
              <a:t> </a:t>
            </a:r>
            <a:r>
              <a:rPr lang="de-DE" sz="2400" dirty="0" err="1"/>
              <a:t>the</a:t>
            </a:r>
            <a:r>
              <a:rPr lang="de-DE" sz="2400" dirty="0"/>
              <a:t> </a:t>
            </a:r>
            <a:r>
              <a:rPr lang="de-DE" sz="2400" dirty="0" err="1"/>
              <a:t>left</a:t>
            </a:r>
            <a:r>
              <a:rPr lang="de-DE" sz="2400" dirty="0"/>
              <a:t> and </a:t>
            </a:r>
            <a:r>
              <a:rPr lang="de-DE" sz="2400" dirty="0" err="1"/>
              <a:t>worsens</a:t>
            </a:r>
            <a:r>
              <a:rPr lang="de-DE" sz="2400" dirty="0"/>
              <a:t> </a:t>
            </a:r>
            <a:r>
              <a:rPr lang="de-DE" sz="2400" dirty="0" err="1"/>
              <a:t>the</a:t>
            </a:r>
            <a:r>
              <a:rPr lang="de-DE" sz="2400" dirty="0"/>
              <a:t> </a:t>
            </a:r>
            <a:r>
              <a:rPr lang="de-DE" sz="2400" dirty="0" err="1"/>
              <a:t>problem</a:t>
            </a:r>
            <a:endParaRPr lang="de-DE" sz="2400" dirty="0"/>
          </a:p>
          <a:p>
            <a:endParaRPr lang="de-DE" sz="2400" dirty="0"/>
          </a:p>
          <a:p>
            <a:pPr marL="800100" lvl="1" indent="-342900">
              <a:buFont typeface="Wingdings" panose="05000000000000000000" pitchFamily="2" charset="2"/>
              <a:buChar char="Ø"/>
            </a:pPr>
            <a:r>
              <a:rPr lang="de-DE" sz="2400" dirty="0"/>
              <a:t>This </a:t>
            </a:r>
            <a:r>
              <a:rPr lang="de-DE" sz="2400" dirty="0" err="1"/>
              <a:t>is</a:t>
            </a:r>
            <a:r>
              <a:rPr lang="de-DE" sz="2400" dirty="0"/>
              <a:t> </a:t>
            </a:r>
            <a:r>
              <a:rPr lang="de-DE" sz="2400" dirty="0" err="1"/>
              <a:t>the</a:t>
            </a:r>
            <a:r>
              <a:rPr lang="de-DE" sz="2400" dirty="0"/>
              <a:t> </a:t>
            </a:r>
            <a:r>
              <a:rPr lang="de-DE" sz="2400" dirty="0" err="1"/>
              <a:t>reason</a:t>
            </a:r>
            <a:r>
              <a:rPr lang="de-DE" sz="2400" dirty="0"/>
              <a:t>, </a:t>
            </a:r>
            <a:r>
              <a:rPr lang="de-DE" sz="2400" dirty="0" err="1"/>
              <a:t>why</a:t>
            </a:r>
            <a:r>
              <a:rPr lang="de-DE" sz="2400" dirty="0"/>
              <a:t> a </a:t>
            </a:r>
            <a:r>
              <a:rPr lang="de-DE" sz="2400" dirty="0" err="1"/>
              <a:t>central</a:t>
            </a:r>
            <a:r>
              <a:rPr lang="de-DE" sz="2400" dirty="0"/>
              <a:t> </a:t>
            </a:r>
            <a:r>
              <a:rPr lang="de-DE" sz="2400" dirty="0" err="1"/>
              <a:t>bank</a:t>
            </a:r>
            <a:r>
              <a:rPr lang="de-DE" sz="2400" dirty="0"/>
              <a:t> </a:t>
            </a:r>
            <a:r>
              <a:rPr lang="de-DE" sz="2400" dirty="0" err="1"/>
              <a:t>deeply</a:t>
            </a:r>
            <a:r>
              <a:rPr lang="de-DE" sz="2400" dirty="0"/>
              <a:t> </a:t>
            </a:r>
            <a:r>
              <a:rPr lang="de-DE" sz="2400" dirty="0" err="1"/>
              <a:t>tries</a:t>
            </a:r>
            <a:r>
              <a:rPr lang="de-DE" sz="2400" dirty="0"/>
              <a:t> </a:t>
            </a:r>
            <a:r>
              <a:rPr lang="de-DE" sz="2400" dirty="0" err="1"/>
              <a:t>to</a:t>
            </a:r>
            <a:r>
              <a:rPr lang="de-DE" sz="2400" dirty="0"/>
              <a:t> </a:t>
            </a:r>
            <a:r>
              <a:rPr lang="de-DE" sz="2400" dirty="0" err="1"/>
              <a:t>prevent</a:t>
            </a:r>
            <a:r>
              <a:rPr lang="de-DE" sz="2400" dirty="0"/>
              <a:t> such a </a:t>
            </a:r>
            <a:r>
              <a:rPr lang="de-DE" sz="2400" dirty="0" err="1"/>
              <a:t>scenario</a:t>
            </a:r>
            <a:endParaRPr lang="de-DE" sz="2400" dirty="0"/>
          </a:p>
        </p:txBody>
      </p:sp>
      <p:sp>
        <p:nvSpPr>
          <p:cNvPr id="2" name="Rechteck 1">
            <a:extLst>
              <a:ext uri="{FF2B5EF4-FFF2-40B4-BE49-F238E27FC236}">
                <a16:creationId xmlns:a16="http://schemas.microsoft.com/office/drawing/2014/main" id="{EB20036C-6F53-F91B-D57B-1ECCE626969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2503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04172" y="0"/>
            <a:ext cx="9460375" cy="561067"/>
          </a:xfrm>
          <a:prstGeom prst="rect">
            <a:avLst/>
          </a:prstGeom>
          <a:noFill/>
          <a:ln>
            <a:noFill/>
          </a:ln>
        </p:spPr>
        <p:txBody>
          <a:bodyPr lIns="81646" tIns="40823" rIns="81646" bIns="40823" anchor="ctr" anchorCtr="1"/>
          <a:lstStyle/>
          <a:p>
            <a:r>
              <a:rPr lang="de-DE" sz="2400" b="1"/>
              <a:t>Inflation and Unemployment : </a:t>
            </a:r>
            <a:r>
              <a:rPr lang="de-DE" sz="2400" b="1" dirty="0" err="1"/>
              <a:t>Philippskurve</a:t>
            </a:r>
            <a:endParaRPr lang="de-DE" sz="2400" b="1" dirty="0"/>
          </a:p>
        </p:txBody>
      </p:sp>
      <p:sp>
        <p:nvSpPr>
          <p:cNvPr id="4" name="Textfeld 3"/>
          <p:cNvSpPr txBox="1"/>
          <p:nvPr/>
        </p:nvSpPr>
        <p:spPr>
          <a:xfrm>
            <a:off x="0" y="485826"/>
            <a:ext cx="12192000" cy="5748543"/>
          </a:xfrm>
          <a:prstGeom prst="rect">
            <a:avLst/>
          </a:prstGeom>
          <a:noFill/>
        </p:spPr>
        <p:txBody>
          <a:bodyPr wrap="square" rtlCol="0">
            <a:noAutofit/>
          </a:bodyPr>
          <a:lstStyle/>
          <a:p>
            <a:r>
              <a:rPr lang="en-US" sz="2540"/>
              <a:t>Transition from price level to inflation</a:t>
            </a:r>
            <a:r>
              <a:rPr lang="de-DE" sz="2540"/>
              <a:t>:</a:t>
            </a:r>
            <a:endParaRPr lang="de-DE" sz="2540" dirty="0"/>
          </a:p>
          <a:p>
            <a:endParaRPr lang="de-DE" sz="2540" dirty="0"/>
          </a:p>
          <a:p>
            <a:r>
              <a:rPr lang="de-DE" sz="2540"/>
              <a:t>Price level </a:t>
            </a:r>
            <a:r>
              <a:rPr lang="de-DE" sz="2540" dirty="0"/>
              <a:t>(P) → Inflation (</a:t>
            </a:r>
            <a:r>
              <a:rPr lang="el-GR" sz="2540" dirty="0"/>
              <a:t>π</a:t>
            </a:r>
            <a:r>
              <a:rPr lang="de-DE" sz="2540" dirty="0"/>
              <a:t>)</a:t>
            </a:r>
            <a:r>
              <a:rPr lang="de-DE" sz="2540"/>
              <a:t>	determine the perventage change!</a:t>
            </a:r>
            <a:endParaRPr lang="de-DE" sz="2540" dirty="0"/>
          </a:p>
          <a:p>
            <a:r>
              <a:rPr lang="de-DE" sz="2540" dirty="0"/>
              <a:t>		</a:t>
            </a:r>
            <a:r>
              <a:rPr lang="el-GR" sz="2540" dirty="0"/>
              <a:t> </a:t>
            </a:r>
            <a:endParaRPr lang="de-DE" sz="2540" dirty="0"/>
          </a:p>
          <a:p>
            <a:r>
              <a:rPr lang="de-DE" sz="2540" dirty="0"/>
              <a:t>Inflation:		</a:t>
            </a:r>
            <a:r>
              <a:rPr lang="el-GR" sz="2540" dirty="0"/>
              <a:t>π</a:t>
            </a:r>
            <a:r>
              <a:rPr lang="de-DE" sz="2540" baseline="-25000" dirty="0"/>
              <a:t>t</a:t>
            </a:r>
            <a:r>
              <a:rPr lang="en-US" sz="2540" dirty="0"/>
              <a:t>=(P</a:t>
            </a:r>
            <a:r>
              <a:rPr lang="en-US" sz="2540" baseline="-25000" dirty="0"/>
              <a:t>t</a:t>
            </a:r>
            <a:r>
              <a:rPr lang="en-US" sz="2540" dirty="0"/>
              <a:t>-P</a:t>
            </a:r>
            <a:r>
              <a:rPr lang="en-US" sz="2540" baseline="-25000" dirty="0"/>
              <a:t>t-1</a:t>
            </a:r>
            <a:r>
              <a:rPr lang="en-US" sz="2540" dirty="0"/>
              <a:t>)/P</a:t>
            </a:r>
            <a:r>
              <a:rPr lang="en-US" sz="2540" baseline="-25000" dirty="0"/>
              <a:t>t-1</a:t>
            </a:r>
            <a:r>
              <a:rPr lang="en-US" sz="2540" dirty="0"/>
              <a:t>=P</a:t>
            </a:r>
            <a:r>
              <a:rPr lang="en-US" sz="2540" baseline="-25000" dirty="0"/>
              <a:t>t</a:t>
            </a:r>
            <a:r>
              <a:rPr lang="en-US" sz="2540" dirty="0"/>
              <a:t>/P</a:t>
            </a:r>
            <a:r>
              <a:rPr lang="en-US" sz="2540" baseline="-25000" dirty="0"/>
              <a:t>t-1</a:t>
            </a:r>
            <a:r>
              <a:rPr lang="en-US" sz="2540" dirty="0"/>
              <a:t>-1	</a:t>
            </a:r>
            <a:r>
              <a:rPr lang="en-US" sz="2540"/>
              <a:t>	relative change compared to the 									former period</a:t>
            </a:r>
            <a:endParaRPr lang="en-US" sz="2540" dirty="0"/>
          </a:p>
          <a:p>
            <a:endParaRPr lang="en-US" sz="2540" dirty="0"/>
          </a:p>
          <a:p>
            <a:r>
              <a:rPr lang="en-US" sz="2540"/>
              <a:t>Expected </a:t>
            </a:r>
            <a:r>
              <a:rPr lang="en-US" sz="2540" dirty="0"/>
              <a:t>Inflation:	</a:t>
            </a:r>
            <a:r>
              <a:rPr lang="el-GR" sz="2540" dirty="0"/>
              <a:t>π</a:t>
            </a:r>
            <a:r>
              <a:rPr lang="de-DE" sz="2540" baseline="-25000" dirty="0"/>
              <a:t>t</a:t>
            </a:r>
            <a:r>
              <a:rPr lang="en-US" sz="2540" baseline="30000" dirty="0"/>
              <a:t>e</a:t>
            </a:r>
            <a:r>
              <a:rPr lang="en-US" sz="2540" dirty="0"/>
              <a:t>=(P</a:t>
            </a:r>
            <a:r>
              <a:rPr lang="en-US" sz="2540" baseline="-25000" dirty="0"/>
              <a:t>t</a:t>
            </a:r>
            <a:r>
              <a:rPr lang="en-US" sz="2540" baseline="30000" dirty="0"/>
              <a:t>e</a:t>
            </a:r>
            <a:r>
              <a:rPr lang="en-US" sz="2540" dirty="0"/>
              <a:t>-P</a:t>
            </a:r>
            <a:r>
              <a:rPr lang="en-US" sz="2540" baseline="-25000" dirty="0"/>
              <a:t>t-1</a:t>
            </a:r>
            <a:r>
              <a:rPr lang="en-US" sz="2540" dirty="0"/>
              <a:t>)/P</a:t>
            </a:r>
            <a:r>
              <a:rPr lang="en-US" sz="2540" baseline="-25000" dirty="0"/>
              <a:t>t-1</a:t>
            </a:r>
            <a:r>
              <a:rPr lang="en-US" sz="2540" dirty="0"/>
              <a:t>=</a:t>
            </a:r>
            <a:r>
              <a:rPr lang="en-US" sz="2540" dirty="0" err="1"/>
              <a:t>P</a:t>
            </a:r>
            <a:r>
              <a:rPr lang="en-US" sz="2540" baseline="-25000" dirty="0" err="1"/>
              <a:t>t</a:t>
            </a:r>
            <a:r>
              <a:rPr lang="en-US" sz="2540" baseline="30000" dirty="0" err="1"/>
              <a:t>e</a:t>
            </a:r>
            <a:r>
              <a:rPr lang="en-US" sz="2540" dirty="0"/>
              <a:t>/P</a:t>
            </a:r>
            <a:r>
              <a:rPr lang="en-US" sz="2540" baseline="-25000" dirty="0"/>
              <a:t>t-1</a:t>
            </a:r>
            <a:r>
              <a:rPr lang="en-US" sz="2540" dirty="0"/>
              <a:t>-1	</a:t>
            </a:r>
            <a:r>
              <a:rPr lang="en-US" sz="2540"/>
              <a:t>	relative expected change compared 								to the former period</a:t>
            </a:r>
          </a:p>
          <a:p>
            <a:endParaRPr lang="en-US" sz="2540" dirty="0"/>
          </a:p>
          <a:p>
            <a:endParaRPr lang="de-DE" sz="2540" dirty="0"/>
          </a:p>
          <a:p>
            <a:r>
              <a:rPr lang="de-DE" sz="2400" dirty="0" err="1"/>
              <a:t>output</a:t>
            </a:r>
            <a:r>
              <a:rPr lang="de-DE" sz="2400" dirty="0"/>
              <a:t> (y) </a:t>
            </a:r>
            <a:r>
              <a:rPr lang="de-DE" sz="2400"/>
              <a:t>→ unemployment </a:t>
            </a:r>
            <a:r>
              <a:rPr lang="de-DE" sz="2400" dirty="0"/>
              <a:t>(u)</a:t>
            </a:r>
          </a:p>
          <a:p>
            <a:r>
              <a:rPr lang="de-DE" sz="2400"/>
              <a:t>				</a:t>
            </a:r>
            <a:r>
              <a:rPr lang="de-DE" sz="2400" b="1"/>
              <a:t>Okuns law</a:t>
            </a:r>
            <a:r>
              <a:rPr lang="de-DE" sz="2400"/>
              <a:t>!</a:t>
            </a:r>
            <a:endParaRPr lang="de-DE" sz="2400" dirty="0"/>
          </a:p>
          <a:p>
            <a:endParaRPr lang="de-DE" sz="2400" dirty="0"/>
          </a:p>
          <a:p>
            <a:r>
              <a:rPr lang="de-DE" sz="2400" dirty="0"/>
              <a:t>			-A(</a:t>
            </a:r>
            <a:r>
              <a:rPr lang="en-US" sz="2400" dirty="0" err="1"/>
              <a:t>u</a:t>
            </a:r>
            <a:r>
              <a:rPr lang="en-US" sz="2400" baseline="-25000" dirty="0" err="1"/>
              <a:t>t</a:t>
            </a:r>
            <a:r>
              <a:rPr lang="en-US" sz="2400" dirty="0"/>
              <a:t>-u*</a:t>
            </a:r>
            <a:r>
              <a:rPr lang="de-DE" sz="2400" dirty="0"/>
              <a:t>)=(</a:t>
            </a:r>
            <a:r>
              <a:rPr lang="en-US" sz="2400" dirty="0" err="1"/>
              <a:t>Y</a:t>
            </a:r>
            <a:r>
              <a:rPr lang="en-US" sz="2400" baseline="-25000" dirty="0" err="1"/>
              <a:t>t</a:t>
            </a:r>
            <a:r>
              <a:rPr lang="en-US" sz="2400" dirty="0"/>
              <a:t>-Y*)/Y*  (A&gt;</a:t>
            </a:r>
            <a:r>
              <a:rPr lang="en-US" sz="2400"/>
              <a:t>0)</a:t>
            </a:r>
            <a:endParaRPr lang="de-DE" sz="2400" dirty="0"/>
          </a:p>
          <a:p>
            <a:endParaRPr lang="de-DE" sz="2540" dirty="0"/>
          </a:p>
        </p:txBody>
      </p:sp>
      <p:sp>
        <p:nvSpPr>
          <p:cNvPr id="2" name="Rechteck 1">
            <a:extLst>
              <a:ext uri="{FF2B5EF4-FFF2-40B4-BE49-F238E27FC236}">
                <a16:creationId xmlns:a16="http://schemas.microsoft.com/office/drawing/2014/main" id="{69E6E6C6-4767-1F7B-7656-6BC5104DA29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616409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p:txBody>
          <a:bodyPr/>
          <a:lstStyle/>
          <a:p>
            <a:pPr lvl="0"/>
            <a:fld id="{5300DE9C-389F-4056-A799-8642F6081CF3}" type="slidenum">
              <a:t>5</a:t>
            </a:fld>
            <a:endParaRPr lang="de-DE" dirty="0"/>
          </a:p>
        </p:txBody>
      </p:sp>
      <p:sp>
        <p:nvSpPr>
          <p:cNvPr id="6" name="TextShape 2"/>
          <p:cNvSpPr txBox="1"/>
          <p:nvPr/>
        </p:nvSpPr>
        <p:spPr>
          <a:xfrm>
            <a:off x="79745" y="0"/>
            <a:ext cx="12271743" cy="744941"/>
          </a:xfrm>
          <a:prstGeom prst="rect">
            <a:avLst/>
          </a:prstGeom>
          <a:noFill/>
          <a:ln>
            <a:noFill/>
          </a:ln>
        </p:spPr>
        <p:txBody>
          <a:bodyPr lIns="81646" tIns="40823" rIns="81646" bIns="40823" anchor="ctr" anchorCtr="1"/>
          <a:lstStyle/>
          <a:p>
            <a:r>
              <a:rPr lang="de-DE" sz="2400" b="1"/>
              <a:t>Philippskurve and short run aggregrated supply (AS-curve)</a:t>
            </a:r>
            <a:endParaRPr lang="de-DE" sz="2400" b="1" dirty="0"/>
          </a:p>
        </p:txBody>
      </p:sp>
      <p:sp>
        <p:nvSpPr>
          <p:cNvPr id="4" name="Textfeld 3"/>
          <p:cNvSpPr txBox="1"/>
          <p:nvPr/>
        </p:nvSpPr>
        <p:spPr>
          <a:xfrm>
            <a:off x="0" y="639379"/>
            <a:ext cx="8644107" cy="3388742"/>
          </a:xfrm>
          <a:prstGeom prst="rect">
            <a:avLst/>
          </a:prstGeom>
          <a:noFill/>
        </p:spPr>
        <p:txBody>
          <a:bodyPr wrap="square" rtlCol="0">
            <a:noAutofit/>
          </a:bodyPr>
          <a:lstStyle/>
          <a:p>
            <a:r>
              <a:rPr lang="de-DE" sz="2000" dirty="0"/>
              <a:t>AS:	</a:t>
            </a:r>
            <a:r>
              <a:rPr lang="de-DE" sz="2000" dirty="0" err="1"/>
              <a:t>Y</a:t>
            </a:r>
            <a:r>
              <a:rPr lang="de-DE" sz="2000" baseline="-25000" dirty="0" err="1"/>
              <a:t>t</a:t>
            </a:r>
            <a:r>
              <a:rPr lang="de-DE" sz="2000" dirty="0"/>
              <a:t>	= </a:t>
            </a:r>
            <a:r>
              <a:rPr lang="en-US" sz="2000" dirty="0"/>
              <a:t>Y* + </a:t>
            </a:r>
            <a:r>
              <a:rPr lang="de-DE" sz="2000" dirty="0"/>
              <a:t>a</a:t>
            </a:r>
            <a:r>
              <a:rPr lang="en-US" sz="2000" dirty="0"/>
              <a:t>(P</a:t>
            </a:r>
            <a:r>
              <a:rPr lang="en-US" sz="2000" baseline="-25000" dirty="0"/>
              <a:t>t</a:t>
            </a:r>
            <a:r>
              <a:rPr lang="en-US" sz="2000" dirty="0"/>
              <a:t>-</a:t>
            </a:r>
            <a:r>
              <a:rPr lang="en-US" sz="2000" dirty="0" err="1"/>
              <a:t>P</a:t>
            </a:r>
            <a:r>
              <a:rPr lang="en-US" sz="2000" baseline="-25000" dirty="0" err="1"/>
              <a:t>t</a:t>
            </a:r>
            <a:r>
              <a:rPr lang="en-US" sz="2000" baseline="30000" dirty="0" err="1"/>
              <a:t>e</a:t>
            </a:r>
            <a:r>
              <a:rPr lang="en-US" sz="2000" dirty="0"/>
              <a:t>)	(a&gt;0)	(</a:t>
            </a:r>
            <a:r>
              <a:rPr lang="en-US" sz="2000" dirty="0" err="1"/>
              <a:t>P</a:t>
            </a:r>
            <a:r>
              <a:rPr lang="en-US" sz="2000" baseline="-25000" dirty="0" err="1"/>
              <a:t>t</a:t>
            </a:r>
            <a:r>
              <a:rPr lang="en-US" sz="2000" baseline="30000" dirty="0" err="1"/>
              <a:t>e</a:t>
            </a:r>
            <a:r>
              <a:rPr lang="en-US" sz="2000"/>
              <a:t>: expected price level)</a:t>
            </a:r>
            <a:endParaRPr lang="en-US" sz="2000" dirty="0"/>
          </a:p>
          <a:p>
            <a:endParaRPr lang="en-US" sz="2000" dirty="0"/>
          </a:p>
          <a:p>
            <a:r>
              <a:rPr lang="en-US" sz="2000"/>
              <a:t>replace </a:t>
            </a:r>
            <a:r>
              <a:rPr lang="en-US" sz="2000" dirty="0"/>
              <a:t>P</a:t>
            </a:r>
            <a:r>
              <a:rPr lang="en-US" sz="2000" baseline="-25000" dirty="0"/>
              <a:t>t</a:t>
            </a:r>
            <a:r>
              <a:rPr lang="en-US" sz="2000" dirty="0"/>
              <a:t>/P</a:t>
            </a:r>
            <a:r>
              <a:rPr lang="en-US" sz="2000" baseline="-25000" dirty="0"/>
              <a:t>t-1</a:t>
            </a:r>
            <a:r>
              <a:rPr lang="en-US" sz="2000" dirty="0"/>
              <a:t>=1+</a:t>
            </a:r>
            <a:r>
              <a:rPr lang="el-GR" sz="2000" dirty="0"/>
              <a:t> π</a:t>
            </a:r>
            <a:r>
              <a:rPr lang="de-DE" sz="2000" baseline="-25000" dirty="0"/>
              <a:t>t </a:t>
            </a:r>
            <a:r>
              <a:rPr lang="en-US" sz="2000"/>
              <a:t>	and</a:t>
            </a:r>
            <a:r>
              <a:rPr lang="en-US" sz="2000" dirty="0"/>
              <a:t>	</a:t>
            </a:r>
            <a:r>
              <a:rPr lang="en-US" sz="2000" dirty="0" err="1"/>
              <a:t>P</a:t>
            </a:r>
            <a:r>
              <a:rPr lang="en-US" sz="2000" baseline="-25000" dirty="0" err="1"/>
              <a:t>t</a:t>
            </a:r>
            <a:r>
              <a:rPr lang="en-US" sz="2000" baseline="30000" dirty="0" err="1"/>
              <a:t>e</a:t>
            </a:r>
            <a:r>
              <a:rPr lang="en-US" sz="2000" dirty="0"/>
              <a:t>/P</a:t>
            </a:r>
            <a:r>
              <a:rPr lang="en-US" sz="2000" baseline="-25000" dirty="0"/>
              <a:t>t-1</a:t>
            </a:r>
            <a:r>
              <a:rPr lang="en-US" sz="2000" dirty="0"/>
              <a:t>= 1+</a:t>
            </a:r>
            <a:r>
              <a:rPr lang="el-GR" sz="2000" dirty="0"/>
              <a:t>π</a:t>
            </a:r>
            <a:r>
              <a:rPr lang="de-DE" sz="2000" baseline="-25000" dirty="0"/>
              <a:t>t</a:t>
            </a:r>
            <a:r>
              <a:rPr lang="en-US" sz="2000" baseline="30000" dirty="0"/>
              <a:t>e</a:t>
            </a:r>
          </a:p>
          <a:p>
            <a:endParaRPr lang="en-US" sz="2000" dirty="0"/>
          </a:p>
          <a:p>
            <a:r>
              <a:rPr lang="de-DE" sz="2000" dirty="0"/>
              <a:t>→ </a:t>
            </a:r>
            <a:r>
              <a:rPr lang="en-US" sz="2000" dirty="0"/>
              <a:t>	</a:t>
            </a:r>
            <a:r>
              <a:rPr lang="de-DE" sz="2000" dirty="0"/>
              <a:t> </a:t>
            </a:r>
            <a:r>
              <a:rPr lang="de-DE" sz="2000" dirty="0" err="1"/>
              <a:t>Y</a:t>
            </a:r>
            <a:r>
              <a:rPr lang="de-DE" sz="2000" baseline="-25000" dirty="0" err="1"/>
              <a:t>t</a:t>
            </a:r>
            <a:r>
              <a:rPr lang="de-DE" sz="2000" baseline="-25000" dirty="0"/>
              <a:t> </a:t>
            </a:r>
            <a:r>
              <a:rPr lang="en-US" sz="2000" dirty="0"/>
              <a:t>	= Y* + </a:t>
            </a:r>
            <a:r>
              <a:rPr lang="de-DE" sz="2000" dirty="0"/>
              <a:t>a</a:t>
            </a:r>
            <a:r>
              <a:rPr lang="en-US" sz="2000" dirty="0"/>
              <a:t>((1+</a:t>
            </a:r>
            <a:r>
              <a:rPr lang="el-GR" sz="2000" dirty="0"/>
              <a:t> π</a:t>
            </a:r>
            <a:r>
              <a:rPr lang="de-DE" sz="2000" baseline="-25000" dirty="0"/>
              <a:t>t</a:t>
            </a:r>
            <a:r>
              <a:rPr lang="en-US" sz="2000" dirty="0"/>
              <a:t>)P</a:t>
            </a:r>
            <a:r>
              <a:rPr lang="en-US" sz="2000" baseline="-25000" dirty="0"/>
              <a:t>t-1 </a:t>
            </a:r>
            <a:r>
              <a:rPr lang="en-US" sz="2000" dirty="0"/>
              <a:t>- (1+</a:t>
            </a:r>
            <a:r>
              <a:rPr lang="el-GR" sz="2000" dirty="0"/>
              <a:t> π</a:t>
            </a:r>
            <a:r>
              <a:rPr lang="de-DE" sz="2000" baseline="-25000" dirty="0"/>
              <a:t>t</a:t>
            </a:r>
            <a:r>
              <a:rPr lang="en-US" sz="2000" baseline="30000" dirty="0"/>
              <a:t>e</a:t>
            </a:r>
            <a:r>
              <a:rPr lang="en-US" sz="2000" dirty="0"/>
              <a:t>)P</a:t>
            </a:r>
            <a:r>
              <a:rPr lang="en-US" sz="2000" baseline="-25000" dirty="0"/>
              <a:t>t-1 </a:t>
            </a:r>
            <a:r>
              <a:rPr lang="en-US" sz="2000" dirty="0"/>
              <a:t>)</a:t>
            </a:r>
          </a:p>
          <a:p>
            <a:endParaRPr lang="en-US" sz="2000" dirty="0"/>
          </a:p>
          <a:p>
            <a:r>
              <a:rPr lang="en-US" sz="2000" dirty="0"/>
              <a:t>		= Y* + P</a:t>
            </a:r>
            <a:r>
              <a:rPr lang="en-US" sz="2000" baseline="-25000" dirty="0"/>
              <a:t>t-1</a:t>
            </a:r>
            <a:r>
              <a:rPr lang="de-DE" sz="2000" dirty="0"/>
              <a:t>a</a:t>
            </a:r>
            <a:r>
              <a:rPr lang="en-US" sz="2000" dirty="0"/>
              <a:t>(</a:t>
            </a:r>
            <a:r>
              <a:rPr lang="el-GR" sz="2000" dirty="0"/>
              <a:t>π</a:t>
            </a:r>
            <a:r>
              <a:rPr lang="de-DE" sz="2000" baseline="-25000" dirty="0"/>
              <a:t>t</a:t>
            </a:r>
            <a:r>
              <a:rPr lang="en-US" sz="2000" baseline="-25000" dirty="0"/>
              <a:t> </a:t>
            </a:r>
            <a:r>
              <a:rPr lang="en-US" sz="2000" dirty="0"/>
              <a:t>- </a:t>
            </a:r>
            <a:r>
              <a:rPr lang="el-GR" sz="2000" dirty="0"/>
              <a:t>π</a:t>
            </a:r>
            <a:r>
              <a:rPr lang="de-DE" sz="2000" baseline="-25000" dirty="0"/>
              <a:t>t</a:t>
            </a:r>
            <a:r>
              <a:rPr lang="en-US" sz="2000" baseline="30000" dirty="0"/>
              <a:t>e</a:t>
            </a:r>
            <a:r>
              <a:rPr lang="en-US" sz="2000" dirty="0"/>
              <a:t>)</a:t>
            </a:r>
          </a:p>
          <a:p>
            <a:r>
              <a:rPr lang="en-US" sz="2000" dirty="0"/>
              <a:t> </a:t>
            </a:r>
          </a:p>
          <a:p>
            <a:r>
              <a:rPr lang="en-US" sz="2000" dirty="0"/>
              <a:t>		= Y* + ã(</a:t>
            </a:r>
            <a:r>
              <a:rPr lang="el-GR" sz="2000" dirty="0"/>
              <a:t>π</a:t>
            </a:r>
            <a:r>
              <a:rPr lang="de-DE" sz="2000" baseline="-25000" dirty="0"/>
              <a:t>t</a:t>
            </a:r>
            <a:r>
              <a:rPr lang="en-US" sz="2000" dirty="0"/>
              <a:t> - </a:t>
            </a:r>
            <a:r>
              <a:rPr lang="el-GR" sz="2000" dirty="0"/>
              <a:t>π</a:t>
            </a:r>
            <a:r>
              <a:rPr lang="de-DE" sz="2000" baseline="-25000" dirty="0"/>
              <a:t>t</a:t>
            </a:r>
            <a:r>
              <a:rPr lang="en-US" sz="2000" baseline="30000" dirty="0"/>
              <a:t>e</a:t>
            </a:r>
            <a:r>
              <a:rPr lang="en-US" sz="2000" dirty="0"/>
              <a:t>)</a:t>
            </a:r>
            <a:r>
              <a:rPr lang="en-US" sz="2000"/>
              <a:t>	with </a:t>
            </a:r>
            <a:r>
              <a:rPr lang="en-US" sz="2000" dirty="0"/>
              <a:t>ã= P</a:t>
            </a:r>
            <a:r>
              <a:rPr lang="en-US" sz="2000" baseline="-25000" dirty="0"/>
              <a:t>t-1</a:t>
            </a:r>
            <a:r>
              <a:rPr lang="de-DE" sz="2000" dirty="0"/>
              <a:t>a</a:t>
            </a:r>
            <a:r>
              <a:rPr lang="de-DE" sz="2000"/>
              <a:t>&gt;0</a:t>
            </a:r>
          </a:p>
          <a:p>
            <a:endParaRPr lang="de-DE" sz="2000" dirty="0"/>
          </a:p>
          <a:p>
            <a:r>
              <a:rPr lang="de-DE" sz="2000"/>
              <a:t>With  given expectations, we obtain</a:t>
            </a:r>
            <a:r>
              <a:rPr lang="de-DE" sz="2540" dirty="0"/>
              <a:t>					</a:t>
            </a:r>
          </a:p>
          <a:p>
            <a:endParaRPr lang="de-DE" sz="2540" dirty="0"/>
          </a:p>
          <a:p>
            <a:r>
              <a:rPr lang="de-DE" sz="2540" dirty="0"/>
              <a:t>			</a:t>
            </a:r>
            <a:r>
              <a:rPr lang="de-DE" sz="2540"/>
              <a:t>	or</a:t>
            </a:r>
            <a:r>
              <a:rPr lang="de-DE" sz="2540" dirty="0"/>
              <a:t>		</a:t>
            </a:r>
          </a:p>
        </p:txBody>
      </p:sp>
      <p:cxnSp>
        <p:nvCxnSpPr>
          <p:cNvPr id="8" name="Straight Arrow Connector 6"/>
          <p:cNvCxnSpPr/>
          <p:nvPr/>
        </p:nvCxnSpPr>
        <p:spPr>
          <a:xfrm flipV="1">
            <a:off x="694238" y="4258340"/>
            <a:ext cx="1" cy="216320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7"/>
          <p:cNvCxnSpPr/>
          <p:nvPr/>
        </p:nvCxnSpPr>
        <p:spPr>
          <a:xfrm>
            <a:off x="694239" y="6421543"/>
            <a:ext cx="3002142" cy="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356421" y="4192775"/>
            <a:ext cx="422714" cy="338554"/>
          </a:xfrm>
          <a:prstGeom prst="rect">
            <a:avLst/>
          </a:prstGeom>
          <a:noFill/>
        </p:spPr>
        <p:txBody>
          <a:bodyPr wrap="square" rtlCol="0">
            <a:spAutoFit/>
          </a:bodyPr>
          <a:lstStyle/>
          <a:p>
            <a:r>
              <a:rPr lang="en-US" sz="1600" dirty="0"/>
              <a:t>P</a:t>
            </a:r>
            <a:r>
              <a:rPr lang="en-US" sz="1600" baseline="-25000" dirty="0"/>
              <a:t>t</a:t>
            </a:r>
            <a:endParaRPr lang="de-DE" sz="1600" baseline="-25000" dirty="0"/>
          </a:p>
        </p:txBody>
      </p:sp>
      <p:sp>
        <p:nvSpPr>
          <p:cNvPr id="11" name="Textfeld 10"/>
          <p:cNvSpPr txBox="1"/>
          <p:nvPr/>
        </p:nvSpPr>
        <p:spPr>
          <a:xfrm>
            <a:off x="3365205" y="6421543"/>
            <a:ext cx="393265" cy="338554"/>
          </a:xfrm>
          <a:prstGeom prst="rect">
            <a:avLst/>
          </a:prstGeom>
          <a:noFill/>
        </p:spPr>
        <p:txBody>
          <a:bodyPr wrap="square" rtlCol="0">
            <a:spAutoFit/>
          </a:bodyPr>
          <a:lstStyle/>
          <a:p>
            <a:r>
              <a:rPr lang="de-DE" sz="1600" dirty="0" err="1"/>
              <a:t>Y</a:t>
            </a:r>
            <a:r>
              <a:rPr lang="de-DE" sz="1600" baseline="-25000" dirty="0" err="1"/>
              <a:t>t</a:t>
            </a:r>
            <a:endParaRPr lang="de-DE" sz="1633" dirty="0"/>
          </a:p>
        </p:txBody>
      </p:sp>
      <mc:AlternateContent xmlns:mc="http://schemas.openxmlformats.org/markup-compatibility/2006" xmlns:a14="http://schemas.microsoft.com/office/drawing/2010/main">
        <mc:Choice Requires="a14">
          <p:sp>
            <p:nvSpPr>
              <p:cNvPr id="17" name="Rechteck 16"/>
              <p:cNvSpPr/>
              <p:nvPr/>
            </p:nvSpPr>
            <p:spPr>
              <a:xfrm>
                <a:off x="3064584" y="4495731"/>
                <a:ext cx="509119" cy="369332"/>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de-DE" b="0" i="1" smtClean="0">
                          <a:latin typeface="Cambria Math" panose="02040503050406030204" pitchFamily="18" charset="0"/>
                        </a:rPr>
                        <m:t>𝐴𝑆</m:t>
                      </m:r>
                    </m:oMath>
                  </m:oMathPara>
                </a14:m>
                <a:endParaRPr lang="de-DE" dirty="0"/>
              </a:p>
            </p:txBody>
          </p:sp>
        </mc:Choice>
        <mc:Fallback xmlns="">
          <p:sp>
            <p:nvSpPr>
              <p:cNvPr id="17" name="Rechteck 16"/>
              <p:cNvSpPr>
                <a:spLocks noRot="1" noChangeAspect="1" noMove="1" noResize="1" noEditPoints="1" noAdjustHandles="1" noChangeArrowheads="1" noChangeShapeType="1" noTextEdit="1"/>
              </p:cNvSpPr>
              <p:nvPr/>
            </p:nvSpPr>
            <p:spPr>
              <a:xfrm>
                <a:off x="3064584" y="4495731"/>
                <a:ext cx="509119" cy="369332"/>
              </a:xfrm>
              <a:prstGeom prst="rect">
                <a:avLst/>
              </a:prstGeom>
              <a:blipFill>
                <a:blip r:embed="rId3"/>
                <a:stretch>
                  <a:fillRect/>
                </a:stretch>
              </a:blipFill>
            </p:spPr>
            <p:txBody>
              <a:bodyPr/>
              <a:lstStyle/>
              <a:p>
                <a:r>
                  <a:rPr lang="de-DE">
                    <a:noFill/>
                  </a:rPr>
                  <a:t> </a:t>
                </a:r>
              </a:p>
            </p:txBody>
          </p:sp>
        </mc:Fallback>
      </mc:AlternateContent>
      <p:cxnSp>
        <p:nvCxnSpPr>
          <p:cNvPr id="22" name="Straight Arrow Connector 6"/>
          <p:cNvCxnSpPr/>
          <p:nvPr/>
        </p:nvCxnSpPr>
        <p:spPr>
          <a:xfrm flipV="1">
            <a:off x="4706270" y="4214039"/>
            <a:ext cx="1" cy="216320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6" name="Rechteck 25"/>
              <p:cNvSpPr/>
              <p:nvPr/>
            </p:nvSpPr>
            <p:spPr>
              <a:xfrm>
                <a:off x="7076616" y="4451430"/>
                <a:ext cx="631796" cy="369332"/>
              </a:xfrm>
              <a:prstGeom prst="rect">
                <a:avLst/>
              </a:prstGeom>
            </p:spPr>
            <p:txBody>
              <a:bodyPr wrap="square">
                <a:spAutoFit/>
              </a:bodyPr>
              <a:lstStyle/>
              <a:p>
                <a14:m>
                  <m:oMath xmlns:m="http://schemas.openxmlformats.org/officeDocument/2006/math">
                    <m:r>
                      <a:rPr lang="de-DE" b="0" i="1" smtClean="0">
                        <a:latin typeface="Cambria Math" panose="02040503050406030204" pitchFamily="18" charset="0"/>
                      </a:rPr>
                      <m:t>𝐴𝑆</m:t>
                    </m:r>
                  </m:oMath>
                </a14:m>
                <a:r>
                  <a:rPr lang="de-DE" dirty="0"/>
                  <a:t>`</a:t>
                </a:r>
              </a:p>
            </p:txBody>
          </p:sp>
        </mc:Choice>
        <mc:Fallback xmlns="">
          <p:sp>
            <p:nvSpPr>
              <p:cNvPr id="26" name="Rechteck 25"/>
              <p:cNvSpPr>
                <a:spLocks noRot="1" noChangeAspect="1" noMove="1" noResize="1" noEditPoints="1" noAdjustHandles="1" noChangeArrowheads="1" noChangeShapeType="1" noTextEdit="1"/>
              </p:cNvSpPr>
              <p:nvPr/>
            </p:nvSpPr>
            <p:spPr>
              <a:xfrm>
                <a:off x="7076616" y="4451430"/>
                <a:ext cx="631796" cy="369332"/>
              </a:xfrm>
              <a:prstGeom prst="rect">
                <a:avLst/>
              </a:prstGeom>
              <a:blipFill>
                <a:blip r:embed="rId4"/>
                <a:stretch>
                  <a:fillRect t="-8197" b="-24590"/>
                </a:stretch>
              </a:blipFill>
            </p:spPr>
            <p:txBody>
              <a:bodyPr/>
              <a:lstStyle/>
              <a:p>
                <a:r>
                  <a:rPr lang="de-DE">
                    <a:noFill/>
                  </a:rPr>
                  <a:t> </a:t>
                </a:r>
              </a:p>
            </p:txBody>
          </p:sp>
        </mc:Fallback>
      </mc:AlternateContent>
      <p:cxnSp>
        <p:nvCxnSpPr>
          <p:cNvPr id="27" name="Straight Arrow Connector 7"/>
          <p:cNvCxnSpPr/>
          <p:nvPr/>
        </p:nvCxnSpPr>
        <p:spPr>
          <a:xfrm>
            <a:off x="4706270" y="6384397"/>
            <a:ext cx="3002142" cy="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Gerader Verbinder 28"/>
          <p:cNvCxnSpPr/>
          <p:nvPr/>
        </p:nvCxnSpPr>
        <p:spPr>
          <a:xfrm flipV="1">
            <a:off x="1281223" y="4636096"/>
            <a:ext cx="1783361" cy="1148016"/>
          </a:xfrm>
          <a:prstGeom prst="line">
            <a:avLst/>
          </a:prstGeom>
        </p:spPr>
        <p:style>
          <a:lnRef idx="1">
            <a:schemeClr val="accent1"/>
          </a:lnRef>
          <a:fillRef idx="0">
            <a:schemeClr val="accent1"/>
          </a:fillRef>
          <a:effectRef idx="0">
            <a:schemeClr val="accent1"/>
          </a:effectRef>
          <a:fontRef idx="minor">
            <a:schemeClr val="tx1"/>
          </a:fontRef>
        </p:style>
      </p:cxnSp>
      <p:sp>
        <p:nvSpPr>
          <p:cNvPr id="30" name="Textfeld 29"/>
          <p:cNvSpPr txBox="1"/>
          <p:nvPr/>
        </p:nvSpPr>
        <p:spPr>
          <a:xfrm>
            <a:off x="4362347" y="4167811"/>
            <a:ext cx="422714" cy="338554"/>
          </a:xfrm>
          <a:prstGeom prst="rect">
            <a:avLst/>
          </a:prstGeom>
          <a:noFill/>
        </p:spPr>
        <p:txBody>
          <a:bodyPr wrap="square" rtlCol="0">
            <a:spAutoFit/>
          </a:bodyPr>
          <a:lstStyle/>
          <a:p>
            <a:r>
              <a:rPr lang="el-GR" sz="1600" dirty="0"/>
              <a:t>π </a:t>
            </a:r>
            <a:r>
              <a:rPr lang="en-US" sz="1600" baseline="-25000" dirty="0"/>
              <a:t>t</a:t>
            </a:r>
            <a:endParaRPr lang="de-DE" sz="1600" baseline="-25000" dirty="0"/>
          </a:p>
        </p:txBody>
      </p:sp>
      <p:sp>
        <p:nvSpPr>
          <p:cNvPr id="31" name="Textfeld 30"/>
          <p:cNvSpPr txBox="1"/>
          <p:nvPr/>
        </p:nvSpPr>
        <p:spPr>
          <a:xfrm>
            <a:off x="7366601" y="6382556"/>
            <a:ext cx="393265" cy="338554"/>
          </a:xfrm>
          <a:prstGeom prst="rect">
            <a:avLst/>
          </a:prstGeom>
          <a:noFill/>
        </p:spPr>
        <p:txBody>
          <a:bodyPr wrap="square" rtlCol="0">
            <a:spAutoFit/>
          </a:bodyPr>
          <a:lstStyle/>
          <a:p>
            <a:r>
              <a:rPr lang="de-DE" sz="1600" dirty="0" err="1"/>
              <a:t>Y</a:t>
            </a:r>
            <a:r>
              <a:rPr lang="de-DE" sz="1600" baseline="-25000" dirty="0" err="1"/>
              <a:t>t</a:t>
            </a:r>
            <a:endParaRPr lang="de-DE" sz="1633" dirty="0"/>
          </a:p>
        </p:txBody>
      </p:sp>
      <p:cxnSp>
        <p:nvCxnSpPr>
          <p:cNvPr id="32" name="Gerader Verbinder 31"/>
          <p:cNvCxnSpPr/>
          <p:nvPr/>
        </p:nvCxnSpPr>
        <p:spPr>
          <a:xfrm flipV="1">
            <a:off x="5171216" y="4531329"/>
            <a:ext cx="1998063" cy="924083"/>
          </a:xfrm>
          <a:prstGeom prst="line">
            <a:avLst/>
          </a:prstGeom>
        </p:spPr>
        <p:style>
          <a:lnRef idx="1">
            <a:schemeClr val="accent1"/>
          </a:lnRef>
          <a:fillRef idx="0">
            <a:schemeClr val="accent1"/>
          </a:fillRef>
          <a:effectRef idx="0">
            <a:schemeClr val="accent1"/>
          </a:effectRef>
          <a:fontRef idx="minor">
            <a:schemeClr val="tx1"/>
          </a:fontRef>
        </p:style>
      </p:cxnSp>
      <p:sp>
        <p:nvSpPr>
          <p:cNvPr id="2" name="Rechteck 1">
            <a:extLst>
              <a:ext uri="{FF2B5EF4-FFF2-40B4-BE49-F238E27FC236}">
                <a16:creationId xmlns:a16="http://schemas.microsoft.com/office/drawing/2014/main" id="{2E6351D3-402E-F1FC-4DD1-2EA210ABEA1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832651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0" y="0"/>
            <a:ext cx="12192000" cy="744941"/>
          </a:xfrm>
          <a:prstGeom prst="rect">
            <a:avLst/>
          </a:prstGeom>
          <a:noFill/>
          <a:ln>
            <a:noFill/>
          </a:ln>
        </p:spPr>
        <p:txBody>
          <a:bodyPr lIns="81646" tIns="40823" rIns="81646" bIns="40823" anchor="ctr" anchorCtr="1"/>
          <a:lstStyle/>
          <a:p>
            <a:r>
              <a:rPr lang="en-US" sz="2400" b="1"/>
              <a:t>Philippskurve and short run aggregrated supply (AS-curve) </a:t>
            </a:r>
            <a:r>
              <a:rPr lang="de-DE" sz="2400" b="1"/>
              <a:t>and Okun´s law</a:t>
            </a:r>
            <a:endParaRPr lang="de-DE" sz="2400" b="1" dirty="0"/>
          </a:p>
        </p:txBody>
      </p:sp>
      <p:sp>
        <p:nvSpPr>
          <p:cNvPr id="4" name="Textfeld 3"/>
          <p:cNvSpPr txBox="1"/>
          <p:nvPr/>
        </p:nvSpPr>
        <p:spPr>
          <a:xfrm>
            <a:off x="207402" y="776699"/>
            <a:ext cx="10542113" cy="3424911"/>
          </a:xfrm>
          <a:prstGeom prst="rect">
            <a:avLst/>
          </a:prstGeom>
          <a:noFill/>
        </p:spPr>
        <p:txBody>
          <a:bodyPr wrap="square" rtlCol="0">
            <a:noAutofit/>
          </a:bodyPr>
          <a:lstStyle/>
          <a:p>
            <a:r>
              <a:rPr lang="en-US" sz="2000"/>
              <a:t>Okun´s law:</a:t>
            </a:r>
            <a:r>
              <a:rPr lang="en-US" sz="2000" dirty="0"/>
              <a:t>	</a:t>
            </a:r>
            <a:r>
              <a:rPr lang="de-DE" sz="2000" dirty="0"/>
              <a:t> -A(</a:t>
            </a:r>
            <a:r>
              <a:rPr lang="en-US" sz="2000" dirty="0" err="1"/>
              <a:t>u</a:t>
            </a:r>
            <a:r>
              <a:rPr lang="en-US" sz="2000" baseline="-25000" dirty="0" err="1"/>
              <a:t>t</a:t>
            </a:r>
            <a:r>
              <a:rPr lang="en-US" sz="2000" dirty="0"/>
              <a:t>-u*</a:t>
            </a:r>
            <a:r>
              <a:rPr lang="de-DE" sz="2000" dirty="0"/>
              <a:t>) = (</a:t>
            </a:r>
            <a:r>
              <a:rPr lang="en-US" sz="2000" dirty="0" err="1"/>
              <a:t>Y</a:t>
            </a:r>
            <a:r>
              <a:rPr lang="en-US" sz="2000" baseline="-25000" dirty="0" err="1"/>
              <a:t>t</a:t>
            </a:r>
            <a:r>
              <a:rPr lang="en-US" sz="2000" dirty="0"/>
              <a:t>-Y*)/Y</a:t>
            </a:r>
            <a:r>
              <a:rPr lang="en-US" sz="2000"/>
              <a:t>* 	set Ã=AY* </a:t>
            </a:r>
            <a:endParaRPr lang="en-US" sz="2000" dirty="0"/>
          </a:p>
          <a:p>
            <a:endParaRPr lang="en-US" sz="2000" dirty="0"/>
          </a:p>
          <a:p>
            <a:r>
              <a:rPr lang="en-US" sz="2000" dirty="0">
                <a:latin typeface="Arial Unicode MS"/>
                <a:ea typeface="Arial Unicode MS"/>
                <a:cs typeface="Arial Unicode MS"/>
              </a:rPr>
              <a:t>⇒ </a:t>
            </a:r>
            <a:r>
              <a:rPr lang="de-DE" sz="2000" dirty="0"/>
              <a:t>-Ã(</a:t>
            </a:r>
            <a:r>
              <a:rPr lang="en-US" sz="2000" dirty="0" err="1"/>
              <a:t>u</a:t>
            </a:r>
            <a:r>
              <a:rPr lang="en-US" sz="2000" baseline="-25000" dirty="0" err="1"/>
              <a:t>t</a:t>
            </a:r>
            <a:r>
              <a:rPr lang="en-US" sz="2000" dirty="0"/>
              <a:t>-u*</a:t>
            </a:r>
            <a:r>
              <a:rPr lang="de-DE" sz="2000" dirty="0"/>
              <a:t>) = </a:t>
            </a:r>
            <a:r>
              <a:rPr lang="en-US" sz="2000" dirty="0" err="1"/>
              <a:t>Y</a:t>
            </a:r>
            <a:r>
              <a:rPr lang="en-US" sz="2000" baseline="-25000" dirty="0" err="1"/>
              <a:t>t</a:t>
            </a:r>
            <a:r>
              <a:rPr lang="en-US" sz="2000" dirty="0"/>
              <a:t>-Y*	</a:t>
            </a:r>
            <a:r>
              <a:rPr lang="en-US" sz="2000" dirty="0">
                <a:latin typeface="Arial Unicode MS"/>
                <a:ea typeface="Arial Unicode MS"/>
                <a:cs typeface="Arial Unicode MS"/>
              </a:rPr>
              <a:t>⇒ </a:t>
            </a:r>
            <a:r>
              <a:rPr lang="en-US" sz="2000" dirty="0"/>
              <a:t>Y*</a:t>
            </a:r>
            <a:r>
              <a:rPr lang="de-DE" sz="2000" dirty="0"/>
              <a:t>- Ã(</a:t>
            </a:r>
            <a:r>
              <a:rPr lang="en-US" sz="2000" dirty="0" err="1"/>
              <a:t>u</a:t>
            </a:r>
            <a:r>
              <a:rPr lang="en-US" sz="2000" baseline="-25000" dirty="0" err="1"/>
              <a:t>t</a:t>
            </a:r>
            <a:r>
              <a:rPr lang="en-US" sz="2000" dirty="0"/>
              <a:t>-u*</a:t>
            </a:r>
            <a:r>
              <a:rPr lang="de-DE" sz="2000" dirty="0"/>
              <a:t>) = </a:t>
            </a:r>
            <a:r>
              <a:rPr lang="en-US" sz="2000" dirty="0" err="1"/>
              <a:t>Y</a:t>
            </a:r>
            <a:r>
              <a:rPr lang="en-US" sz="2000" baseline="-25000" dirty="0" err="1"/>
              <a:t>t</a:t>
            </a:r>
            <a:endParaRPr lang="en-US" sz="2000" dirty="0"/>
          </a:p>
          <a:p>
            <a:endParaRPr lang="en-US" sz="2000" dirty="0"/>
          </a:p>
          <a:p>
            <a:r>
              <a:rPr lang="en-US" sz="2000"/>
              <a:t>Together with the AS-curve we obtain:</a:t>
            </a:r>
            <a:endParaRPr lang="en-US" sz="2000" dirty="0"/>
          </a:p>
          <a:p>
            <a:endParaRPr lang="en-US" sz="2000" dirty="0"/>
          </a:p>
          <a:p>
            <a:r>
              <a:rPr lang="en-US" sz="2000" dirty="0"/>
              <a:t>Y*</a:t>
            </a:r>
            <a:r>
              <a:rPr lang="de-DE" sz="2000" dirty="0"/>
              <a:t>- Ã(</a:t>
            </a:r>
            <a:r>
              <a:rPr lang="en-US" sz="2000" dirty="0" err="1"/>
              <a:t>u</a:t>
            </a:r>
            <a:r>
              <a:rPr lang="en-US" sz="2000" baseline="-25000" dirty="0" err="1"/>
              <a:t>t</a:t>
            </a:r>
            <a:r>
              <a:rPr lang="en-US" sz="2000" dirty="0"/>
              <a:t>-u*</a:t>
            </a:r>
            <a:r>
              <a:rPr lang="de-DE" sz="2000" dirty="0"/>
              <a:t>) = </a:t>
            </a:r>
            <a:r>
              <a:rPr lang="en-US" sz="2000" dirty="0" err="1"/>
              <a:t>Y</a:t>
            </a:r>
            <a:r>
              <a:rPr lang="en-US" sz="2000" baseline="-25000" dirty="0" err="1"/>
              <a:t>t</a:t>
            </a:r>
            <a:r>
              <a:rPr lang="en-US" sz="2000" dirty="0"/>
              <a:t>=Y* + ã(</a:t>
            </a:r>
            <a:r>
              <a:rPr lang="el-GR" sz="2000" dirty="0"/>
              <a:t>π</a:t>
            </a:r>
            <a:r>
              <a:rPr lang="de-DE" sz="2000" baseline="-25000" dirty="0"/>
              <a:t>t</a:t>
            </a:r>
            <a:r>
              <a:rPr lang="en-US" sz="2000" baseline="-25000" dirty="0"/>
              <a:t> </a:t>
            </a:r>
            <a:r>
              <a:rPr lang="en-US" sz="2000" dirty="0"/>
              <a:t>- </a:t>
            </a:r>
            <a:r>
              <a:rPr lang="el-GR" sz="2000" dirty="0"/>
              <a:t>π</a:t>
            </a:r>
            <a:r>
              <a:rPr lang="de-DE" sz="2000" baseline="-25000" dirty="0"/>
              <a:t>t</a:t>
            </a:r>
            <a:r>
              <a:rPr lang="en-US" sz="2000" baseline="30000" dirty="0"/>
              <a:t>e</a:t>
            </a:r>
            <a:r>
              <a:rPr lang="en-US" sz="2000" dirty="0"/>
              <a:t>)</a:t>
            </a:r>
          </a:p>
          <a:p>
            <a:endParaRPr lang="en-US" sz="2000" dirty="0">
              <a:latin typeface="Arial Unicode MS"/>
              <a:ea typeface="Arial Unicode MS"/>
              <a:cs typeface="Arial Unicode MS"/>
            </a:endParaRPr>
          </a:p>
          <a:p>
            <a:r>
              <a:rPr lang="en-US" sz="2000" dirty="0">
                <a:latin typeface="Arial Unicode MS"/>
                <a:ea typeface="Arial Unicode MS"/>
                <a:cs typeface="Arial Unicode MS"/>
              </a:rPr>
              <a:t>⇒	</a:t>
            </a:r>
            <a:r>
              <a:rPr lang="de-DE" sz="2000" dirty="0"/>
              <a:t> - (Ã/</a:t>
            </a:r>
            <a:r>
              <a:rPr lang="en-US" sz="2000" dirty="0"/>
              <a:t>ã)</a:t>
            </a:r>
            <a:r>
              <a:rPr lang="de-DE" sz="2000" dirty="0"/>
              <a:t>(</a:t>
            </a:r>
            <a:r>
              <a:rPr lang="en-US" sz="2000" dirty="0" err="1"/>
              <a:t>u</a:t>
            </a:r>
            <a:r>
              <a:rPr lang="en-US" sz="2000" baseline="-25000" dirty="0" err="1"/>
              <a:t>t</a:t>
            </a:r>
            <a:r>
              <a:rPr lang="en-US" sz="2000" dirty="0"/>
              <a:t>-u*</a:t>
            </a:r>
            <a:r>
              <a:rPr lang="de-DE" sz="2000" dirty="0"/>
              <a:t>) = </a:t>
            </a:r>
            <a:r>
              <a:rPr lang="el-GR" sz="2000" dirty="0"/>
              <a:t>π</a:t>
            </a:r>
            <a:r>
              <a:rPr lang="de-DE" sz="2000" baseline="-25000" dirty="0"/>
              <a:t>t</a:t>
            </a:r>
            <a:r>
              <a:rPr lang="en-US" sz="2000" baseline="-25000" dirty="0"/>
              <a:t> </a:t>
            </a:r>
            <a:r>
              <a:rPr lang="en-US" sz="2000" dirty="0"/>
              <a:t>- </a:t>
            </a:r>
            <a:r>
              <a:rPr lang="el-GR" sz="2000" dirty="0"/>
              <a:t>π</a:t>
            </a:r>
            <a:r>
              <a:rPr lang="de-DE" sz="2000" baseline="-25000" dirty="0"/>
              <a:t>t</a:t>
            </a:r>
            <a:r>
              <a:rPr lang="en-US" sz="2000" baseline="30000" dirty="0"/>
              <a:t>e</a:t>
            </a:r>
            <a:endParaRPr lang="en-US" sz="2000" dirty="0"/>
          </a:p>
          <a:p>
            <a:endParaRPr lang="en-US" sz="2000" dirty="0"/>
          </a:p>
          <a:p>
            <a:r>
              <a:rPr lang="en-US" sz="2000" dirty="0">
                <a:latin typeface="Arial Unicode MS"/>
                <a:ea typeface="Arial Unicode MS"/>
                <a:cs typeface="Arial Unicode MS"/>
              </a:rPr>
              <a:t>⇒	</a:t>
            </a:r>
            <a:r>
              <a:rPr lang="el-GR" sz="2000" dirty="0"/>
              <a:t>π</a:t>
            </a:r>
            <a:r>
              <a:rPr lang="de-DE" sz="2000" baseline="-25000" dirty="0"/>
              <a:t>t</a:t>
            </a:r>
            <a:r>
              <a:rPr lang="en-US" sz="2000" dirty="0"/>
              <a:t>	=</a:t>
            </a:r>
            <a:r>
              <a:rPr lang="de-DE" sz="2000" dirty="0"/>
              <a:t>	</a:t>
            </a:r>
            <a:r>
              <a:rPr lang="el-GR" sz="2000" dirty="0"/>
              <a:t>π</a:t>
            </a:r>
            <a:r>
              <a:rPr lang="de-DE" sz="2000" baseline="-25000" dirty="0"/>
              <a:t>t</a:t>
            </a:r>
            <a:r>
              <a:rPr lang="en-US" sz="2000" baseline="30000" dirty="0"/>
              <a:t>e</a:t>
            </a:r>
            <a:r>
              <a:rPr lang="en-US" sz="2000" dirty="0"/>
              <a:t> - </a:t>
            </a:r>
            <a:r>
              <a:rPr lang="el-GR" sz="2000" dirty="0"/>
              <a:t>β</a:t>
            </a:r>
            <a:r>
              <a:rPr lang="de-DE" sz="2000" dirty="0"/>
              <a:t>(</a:t>
            </a:r>
            <a:r>
              <a:rPr lang="en-US" sz="2000" dirty="0" err="1"/>
              <a:t>u</a:t>
            </a:r>
            <a:r>
              <a:rPr lang="en-US" sz="2000" baseline="-25000" dirty="0" err="1"/>
              <a:t>t</a:t>
            </a:r>
            <a:r>
              <a:rPr lang="en-US" sz="2000" dirty="0"/>
              <a:t>-u*</a:t>
            </a:r>
            <a:r>
              <a:rPr lang="de-DE" sz="2000" dirty="0"/>
              <a:t>)</a:t>
            </a:r>
            <a:r>
              <a:rPr lang="de-DE" sz="2000"/>
              <a:t>	with β = (Ã/ã)&gt;0 Expectation augmented Philipps curve</a:t>
            </a:r>
            <a:endParaRPr lang="de-DE" sz="2000" dirty="0"/>
          </a:p>
          <a:p>
            <a:r>
              <a:rPr lang="de-DE" sz="2400" dirty="0"/>
              <a:t>							         	</a:t>
            </a:r>
          </a:p>
          <a:p>
            <a:endParaRPr lang="de-DE" sz="2400" dirty="0"/>
          </a:p>
        </p:txBody>
      </p:sp>
      <p:sp>
        <p:nvSpPr>
          <p:cNvPr id="9" name="Textfeld 8"/>
          <p:cNvSpPr txBox="1"/>
          <p:nvPr/>
        </p:nvSpPr>
        <p:spPr>
          <a:xfrm>
            <a:off x="184252" y="4499148"/>
            <a:ext cx="8184243" cy="2167870"/>
          </a:xfrm>
          <a:prstGeom prst="rect">
            <a:avLst/>
          </a:prstGeom>
          <a:noFill/>
        </p:spPr>
        <p:txBody>
          <a:bodyPr wrap="square" rtlCol="0">
            <a:noAutofit/>
          </a:bodyPr>
          <a:lstStyle/>
          <a:p>
            <a:r>
              <a:rPr lang="en-US" sz="1600"/>
              <a:t>In its original form, the Phillips curve, like Okun's law, merely reflected the empirical finding that rising inflation tends to lead to falling unemployment.</a:t>
            </a:r>
          </a:p>
          <a:p>
            <a:endParaRPr lang="en-US" sz="1600">
              <a:hlinkClick r:id="rId3"/>
            </a:endParaRPr>
          </a:p>
          <a:p>
            <a:r>
              <a:rPr lang="en-US" sz="1600">
                <a:hlinkClick r:id="rId3"/>
              </a:rPr>
              <a:t>Philipps</a:t>
            </a:r>
            <a:r>
              <a:rPr lang="en-US" sz="1600" dirty="0">
                <a:hlinkClick r:id="rId3"/>
              </a:rPr>
              <a:t>, A. (1958) The Relation between Unemployment and the Rate of Change of Money Wages in the United Kingdom, 1861–1957, </a:t>
            </a:r>
            <a:r>
              <a:rPr lang="en-US" sz="1600" dirty="0" err="1">
                <a:hlinkClick r:id="rId3"/>
              </a:rPr>
              <a:t>Economica</a:t>
            </a:r>
            <a:r>
              <a:rPr lang="en-US" sz="1600" dirty="0">
                <a:hlinkClick r:id="rId3"/>
              </a:rPr>
              <a:t>, Vol. 25, S</a:t>
            </a:r>
            <a:r>
              <a:rPr lang="en-US" sz="1600">
                <a:hlinkClick r:id="rId3"/>
              </a:rPr>
              <a:t>. 283–299</a:t>
            </a:r>
            <a:endParaRPr lang="en-US" sz="1600"/>
          </a:p>
          <a:p>
            <a:endParaRPr lang="en-US" sz="1600"/>
          </a:p>
          <a:p>
            <a:r>
              <a:rPr lang="en-US" sz="1600">
                <a:hlinkClick r:id="rId4"/>
              </a:rPr>
              <a:t>Phelps, Edmund S. (1967) “Phillips Curves, Expectations of Inflation and Optimal Employment over Time.” Economica, n.s., 34, no. 3, 254–281</a:t>
            </a:r>
            <a:r>
              <a:rPr lang="en-US" sz="1600"/>
              <a:t>. 		</a:t>
            </a:r>
          </a:p>
          <a:p>
            <a:r>
              <a:rPr lang="en-US" sz="1600"/>
              <a:t>						(</a:t>
            </a:r>
            <a:r>
              <a:rPr lang="en-US" sz="1600">
                <a:hlinkClick r:id="rId5"/>
              </a:rPr>
              <a:t>Nobel Prize 2006</a:t>
            </a:r>
            <a:r>
              <a:rPr lang="en-US" sz="1600"/>
              <a:t>) </a:t>
            </a:r>
          </a:p>
          <a:p>
            <a:endParaRPr lang="de-DE" sz="1600" dirty="0"/>
          </a:p>
        </p:txBody>
      </p:sp>
      <p:sp>
        <p:nvSpPr>
          <p:cNvPr id="2" name="Rechteck 1">
            <a:extLst>
              <a:ext uri="{FF2B5EF4-FFF2-40B4-BE49-F238E27FC236}">
                <a16:creationId xmlns:a16="http://schemas.microsoft.com/office/drawing/2014/main" id="{B4DFEA30-458A-B12D-730F-0A2925A4799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61519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p:txBody>
          <a:bodyPr/>
          <a:lstStyle/>
          <a:p>
            <a:pPr lvl="0"/>
            <a:fld id="{5300DE9C-389F-4056-A799-8642F6081CF3}" type="slidenum">
              <a:t>7</a:t>
            </a:fld>
            <a:endParaRPr lang="de-DE" dirty="0"/>
          </a:p>
        </p:txBody>
      </p:sp>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r>
              <a:rPr lang="en-US" sz="2540" b="1" dirty="0"/>
              <a:t>Inflation, Unemployment, and the Phillips Curve</a:t>
            </a:r>
          </a:p>
        </p:txBody>
      </p:sp>
      <p:sp>
        <p:nvSpPr>
          <p:cNvPr id="4" name="Textfeld 3"/>
          <p:cNvSpPr txBox="1"/>
          <p:nvPr/>
        </p:nvSpPr>
        <p:spPr>
          <a:xfrm>
            <a:off x="1600740" y="1142889"/>
            <a:ext cx="9067260" cy="5029447"/>
          </a:xfrm>
          <a:prstGeom prst="rect">
            <a:avLst/>
          </a:prstGeom>
          <a:noFill/>
        </p:spPr>
        <p:txBody>
          <a:bodyPr wrap="square" rtlCol="0">
            <a:noAutofit/>
          </a:bodyPr>
          <a:lstStyle/>
          <a:p>
            <a:endParaRPr lang="de-DE" sz="2540" dirty="0"/>
          </a:p>
          <a:p>
            <a:r>
              <a:rPr lang="de-DE" sz="2540" dirty="0"/>
              <a:t>The Philipps </a:t>
            </a:r>
            <a:r>
              <a:rPr lang="de-DE" sz="2540" dirty="0" err="1"/>
              <a:t>curve</a:t>
            </a:r>
            <a:r>
              <a:rPr lang="de-DE" sz="2540" dirty="0"/>
              <a:t> </a:t>
            </a:r>
            <a:r>
              <a:rPr lang="de-DE" sz="2540" dirty="0" err="1"/>
              <a:t>states</a:t>
            </a:r>
            <a:r>
              <a:rPr lang="de-DE" sz="2540" dirty="0"/>
              <a:t> </a:t>
            </a:r>
            <a:r>
              <a:rPr lang="de-DE" sz="2540" dirty="0" err="1"/>
              <a:t>that</a:t>
            </a:r>
            <a:r>
              <a:rPr lang="de-DE" sz="2540" dirty="0"/>
              <a:t> </a:t>
            </a:r>
            <a:r>
              <a:rPr lang="de-DE" sz="2540" dirty="0" err="1"/>
              <a:t>inflation</a:t>
            </a:r>
            <a:r>
              <a:rPr lang="de-DE" sz="2540" dirty="0"/>
              <a:t> </a:t>
            </a:r>
            <a:r>
              <a:rPr lang="el-GR" sz="2540" dirty="0"/>
              <a:t>π</a:t>
            </a:r>
            <a:r>
              <a:rPr lang="de-DE" sz="2540" dirty="0"/>
              <a:t> </a:t>
            </a:r>
            <a:r>
              <a:rPr lang="de-DE" sz="2540" dirty="0" err="1"/>
              <a:t>depends</a:t>
            </a:r>
            <a:r>
              <a:rPr lang="de-DE" sz="2540" dirty="0"/>
              <a:t> on</a:t>
            </a:r>
          </a:p>
          <a:p>
            <a:endParaRPr lang="de-DE" sz="2540" dirty="0"/>
          </a:p>
          <a:p>
            <a:pPr marL="829452" lvl="1" indent="-414726">
              <a:buFont typeface="Arial" panose="020B0604020202020204" pitchFamily="34" charset="0"/>
              <a:buChar char="•"/>
            </a:pPr>
            <a:r>
              <a:rPr lang="de-DE" sz="2540" dirty="0" err="1"/>
              <a:t>expected</a:t>
            </a:r>
            <a:r>
              <a:rPr lang="de-DE" sz="2540" dirty="0"/>
              <a:t> </a:t>
            </a:r>
            <a:r>
              <a:rPr lang="de-DE" sz="2540" dirty="0" err="1"/>
              <a:t>inflation</a:t>
            </a:r>
            <a:r>
              <a:rPr lang="de-DE" sz="2540" dirty="0"/>
              <a:t> </a:t>
            </a:r>
            <a:r>
              <a:rPr lang="el-GR" sz="2540" dirty="0"/>
              <a:t>π</a:t>
            </a:r>
            <a:r>
              <a:rPr lang="en-US" sz="2540" baseline="30000" dirty="0"/>
              <a:t>e</a:t>
            </a:r>
          </a:p>
          <a:p>
            <a:pPr marL="414726" indent="-414726">
              <a:buFont typeface="Arial" panose="020B0604020202020204" pitchFamily="34" charset="0"/>
              <a:buChar char="•"/>
            </a:pPr>
            <a:endParaRPr lang="en-US" sz="2540" baseline="30000" dirty="0"/>
          </a:p>
          <a:p>
            <a:pPr marL="829452" lvl="1" indent="-414726">
              <a:buFont typeface="Arial" panose="020B0604020202020204" pitchFamily="34" charset="0"/>
              <a:buChar char="•"/>
            </a:pPr>
            <a:r>
              <a:rPr lang="en-US" sz="2540" dirty="0"/>
              <a:t>the deviation of unemployment </a:t>
            </a:r>
            <a:r>
              <a:rPr lang="en-US" sz="2540" dirty="0" err="1"/>
              <a:t>fromt</a:t>
            </a:r>
            <a:r>
              <a:rPr lang="en-US" sz="2540" dirty="0"/>
              <a:t> the natural rate </a:t>
            </a:r>
            <a:r>
              <a:rPr lang="en-US" sz="2540"/>
              <a:t>u-u*</a:t>
            </a:r>
          </a:p>
          <a:p>
            <a:pPr marL="829452" lvl="1" indent="-414726">
              <a:buFont typeface="Arial" panose="020B0604020202020204" pitchFamily="34" charset="0"/>
              <a:buChar char="•"/>
            </a:pPr>
            <a:endParaRPr lang="en-US" sz="2540"/>
          </a:p>
          <a:p>
            <a:pPr marL="829452" lvl="1" indent="-414726">
              <a:buFont typeface="Arial" panose="020B0604020202020204" pitchFamily="34" charset="0"/>
              <a:buChar char="•"/>
            </a:pPr>
            <a:r>
              <a:rPr lang="en-US" sz="2540"/>
              <a:t>For further analysis we add an</a:t>
            </a:r>
            <a:r>
              <a:rPr lang="en-US" sz="2540" dirty="0"/>
              <a:t> </a:t>
            </a:r>
            <a:r>
              <a:rPr lang="en-US" sz="2540"/>
              <a:t>supply </a:t>
            </a:r>
            <a:r>
              <a:rPr lang="en-US" sz="2540" dirty="0"/>
              <a:t>shock </a:t>
            </a:r>
            <a:r>
              <a:rPr lang="el-GR" sz="2540" dirty="0"/>
              <a:t>ε</a:t>
            </a:r>
            <a:endParaRPr lang="de-DE" sz="2540" dirty="0"/>
          </a:p>
          <a:p>
            <a:endParaRPr lang="de-DE" sz="2540" dirty="0"/>
          </a:p>
          <a:p>
            <a:endParaRPr lang="de-DE" sz="2540" dirty="0"/>
          </a:p>
          <a:p>
            <a:r>
              <a:rPr lang="de-DE" sz="2540" dirty="0"/>
              <a:t>			</a:t>
            </a:r>
            <a:r>
              <a:rPr lang="el-GR" sz="2540" dirty="0"/>
              <a:t>π</a:t>
            </a:r>
            <a:r>
              <a:rPr lang="en-US" sz="2540" dirty="0"/>
              <a:t>	=</a:t>
            </a:r>
            <a:r>
              <a:rPr lang="de-DE" sz="2540" dirty="0"/>
              <a:t>	</a:t>
            </a:r>
            <a:r>
              <a:rPr lang="el-GR" sz="2540" dirty="0"/>
              <a:t>π</a:t>
            </a:r>
            <a:r>
              <a:rPr lang="en-US" sz="2540" baseline="30000" dirty="0"/>
              <a:t>e</a:t>
            </a:r>
            <a:r>
              <a:rPr lang="en-US" sz="2540" dirty="0"/>
              <a:t> - </a:t>
            </a:r>
            <a:r>
              <a:rPr lang="el-GR" sz="2540" dirty="0"/>
              <a:t>β</a:t>
            </a:r>
            <a:r>
              <a:rPr lang="de-DE" sz="2540" dirty="0"/>
              <a:t>(</a:t>
            </a:r>
            <a:r>
              <a:rPr lang="en-US" sz="2540" dirty="0"/>
              <a:t>u-u*</a:t>
            </a:r>
            <a:r>
              <a:rPr lang="de-DE" sz="2540" dirty="0"/>
              <a:t>) + </a:t>
            </a:r>
            <a:r>
              <a:rPr lang="el-GR" sz="2540" dirty="0"/>
              <a:t>ε</a:t>
            </a:r>
            <a:endParaRPr lang="de-DE" sz="2540" dirty="0"/>
          </a:p>
        </p:txBody>
      </p:sp>
      <p:sp>
        <p:nvSpPr>
          <p:cNvPr id="2" name="Rechteck 1">
            <a:extLst>
              <a:ext uri="{FF2B5EF4-FFF2-40B4-BE49-F238E27FC236}">
                <a16:creationId xmlns:a16="http://schemas.microsoft.com/office/drawing/2014/main" id="{AEA05B69-71E8-BED5-6875-DD0A3D03221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2424312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859962" y="104531"/>
            <a:ext cx="7597213" cy="744863"/>
          </a:xfrm>
          <a:prstGeom prst="rect">
            <a:avLst/>
          </a:prstGeom>
          <a:noFill/>
          <a:ln>
            <a:noFill/>
          </a:ln>
        </p:spPr>
        <p:txBody>
          <a:bodyPr lIns="81638" tIns="40819" rIns="81638" bIns="40819" anchor="ctr" anchorCtr="1"/>
          <a:lstStyle/>
          <a:p>
            <a:r>
              <a:rPr lang="en-US" sz="2540" b="1" dirty="0"/>
              <a:t>The short run Phillips curve</a:t>
            </a:r>
          </a:p>
        </p:txBody>
      </p:sp>
      <p:cxnSp>
        <p:nvCxnSpPr>
          <p:cNvPr id="12" name="Gerade Verbindung mit Pfeil 11"/>
          <p:cNvCxnSpPr/>
          <p:nvPr/>
        </p:nvCxnSpPr>
        <p:spPr>
          <a:xfrm flipV="1">
            <a:off x="2481251" y="1142889"/>
            <a:ext cx="0" cy="4702859"/>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Gerade Verbindung mit Pfeil 12"/>
          <p:cNvCxnSpPr/>
          <p:nvPr/>
        </p:nvCxnSpPr>
        <p:spPr>
          <a:xfrm>
            <a:off x="2024029" y="5323207"/>
            <a:ext cx="6001604"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Gerade Verbindung 20"/>
          <p:cNvCxnSpPr/>
          <p:nvPr/>
        </p:nvCxnSpPr>
        <p:spPr>
          <a:xfrm>
            <a:off x="3069109" y="1469475"/>
            <a:ext cx="3657780" cy="3135240"/>
          </a:xfrm>
          <a:prstGeom prst="line">
            <a:avLst/>
          </a:prstGeom>
        </p:spPr>
        <p:style>
          <a:lnRef idx="1">
            <a:schemeClr val="accent1"/>
          </a:lnRef>
          <a:fillRef idx="0">
            <a:schemeClr val="accent1"/>
          </a:fillRef>
          <a:effectRef idx="0">
            <a:schemeClr val="accent1"/>
          </a:effectRef>
          <a:fontRef idx="minor">
            <a:schemeClr val="tx1"/>
          </a:fontRef>
        </p:style>
      </p:cxnSp>
      <p:sp>
        <p:nvSpPr>
          <p:cNvPr id="22" name="Rechteck 21"/>
          <p:cNvSpPr/>
          <p:nvPr/>
        </p:nvSpPr>
        <p:spPr>
          <a:xfrm>
            <a:off x="2024029" y="1163060"/>
            <a:ext cx="300082" cy="343620"/>
          </a:xfrm>
          <a:prstGeom prst="rect">
            <a:avLst/>
          </a:prstGeom>
        </p:spPr>
        <p:txBody>
          <a:bodyPr wrap="none">
            <a:spAutoFit/>
          </a:bodyPr>
          <a:lstStyle/>
          <a:p>
            <a:r>
              <a:rPr lang="el-GR" sz="1633" dirty="0"/>
              <a:t>π</a:t>
            </a:r>
            <a:endParaRPr lang="de-DE" sz="1633" dirty="0"/>
          </a:p>
        </p:txBody>
      </p:sp>
      <p:sp>
        <p:nvSpPr>
          <p:cNvPr id="23" name="Rechteck 22"/>
          <p:cNvSpPr/>
          <p:nvPr/>
        </p:nvSpPr>
        <p:spPr>
          <a:xfrm>
            <a:off x="7576016" y="5510731"/>
            <a:ext cx="295274" cy="343620"/>
          </a:xfrm>
          <a:prstGeom prst="rect">
            <a:avLst/>
          </a:prstGeom>
        </p:spPr>
        <p:txBody>
          <a:bodyPr wrap="none">
            <a:spAutoFit/>
          </a:bodyPr>
          <a:lstStyle/>
          <a:p>
            <a:r>
              <a:rPr lang="en-US" sz="1633" dirty="0"/>
              <a:t>u</a:t>
            </a:r>
            <a:endParaRPr lang="de-DE" sz="1633" dirty="0"/>
          </a:p>
        </p:txBody>
      </p:sp>
      <p:cxnSp>
        <p:nvCxnSpPr>
          <p:cNvPr id="25" name="Gerade Verbindung 24"/>
          <p:cNvCxnSpPr/>
          <p:nvPr/>
        </p:nvCxnSpPr>
        <p:spPr>
          <a:xfrm>
            <a:off x="3722284" y="2057333"/>
            <a:ext cx="0" cy="71849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Gerade Verbindung 25"/>
          <p:cNvCxnSpPr/>
          <p:nvPr/>
        </p:nvCxnSpPr>
        <p:spPr>
          <a:xfrm flipH="1">
            <a:off x="3722285" y="2775825"/>
            <a:ext cx="849127"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9" name="Rechteck 28"/>
          <p:cNvSpPr/>
          <p:nvPr/>
        </p:nvSpPr>
        <p:spPr>
          <a:xfrm>
            <a:off x="3436036" y="2249071"/>
            <a:ext cx="295274" cy="343620"/>
          </a:xfrm>
          <a:prstGeom prst="rect">
            <a:avLst/>
          </a:prstGeom>
        </p:spPr>
        <p:txBody>
          <a:bodyPr wrap="none">
            <a:spAutoFit/>
          </a:bodyPr>
          <a:lstStyle/>
          <a:p>
            <a:r>
              <a:rPr lang="el-GR" sz="1633" dirty="0"/>
              <a:t>β</a:t>
            </a:r>
            <a:endParaRPr lang="de-DE" sz="1633" dirty="0"/>
          </a:p>
        </p:txBody>
      </p:sp>
      <p:sp>
        <p:nvSpPr>
          <p:cNvPr id="30" name="Textfeld 29"/>
          <p:cNvSpPr txBox="1"/>
          <p:nvPr/>
        </p:nvSpPr>
        <p:spPr>
          <a:xfrm>
            <a:off x="4055063" y="2815907"/>
            <a:ext cx="136828" cy="343620"/>
          </a:xfrm>
          <a:prstGeom prst="rect">
            <a:avLst/>
          </a:prstGeom>
          <a:noFill/>
        </p:spPr>
        <p:txBody>
          <a:bodyPr wrap="square" rtlCol="0">
            <a:spAutoFit/>
          </a:bodyPr>
          <a:lstStyle/>
          <a:p>
            <a:r>
              <a:rPr lang="de-DE" sz="1633" dirty="0"/>
              <a:t>1</a:t>
            </a:r>
          </a:p>
        </p:txBody>
      </p:sp>
      <p:cxnSp>
        <p:nvCxnSpPr>
          <p:cNvPr id="32" name="Gerade Verbindung 31"/>
          <p:cNvCxnSpPr/>
          <p:nvPr/>
        </p:nvCxnSpPr>
        <p:spPr>
          <a:xfrm>
            <a:off x="2481252" y="3494317"/>
            <a:ext cx="293928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3" name="Gerade Verbindung 32"/>
          <p:cNvCxnSpPr/>
          <p:nvPr/>
        </p:nvCxnSpPr>
        <p:spPr>
          <a:xfrm flipV="1">
            <a:off x="5420538" y="3494317"/>
            <a:ext cx="0" cy="182889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6" name="Rechteck 35"/>
          <p:cNvSpPr/>
          <p:nvPr/>
        </p:nvSpPr>
        <p:spPr>
          <a:xfrm>
            <a:off x="1674909" y="3326809"/>
            <a:ext cx="713657" cy="343620"/>
          </a:xfrm>
          <a:prstGeom prst="rect">
            <a:avLst/>
          </a:prstGeom>
        </p:spPr>
        <p:txBody>
          <a:bodyPr wrap="none">
            <a:spAutoFit/>
          </a:bodyPr>
          <a:lstStyle/>
          <a:p>
            <a:r>
              <a:rPr lang="el-GR" sz="1633" dirty="0"/>
              <a:t>π</a:t>
            </a:r>
            <a:r>
              <a:rPr lang="en-US" sz="1633" baseline="30000" dirty="0"/>
              <a:t>e</a:t>
            </a:r>
            <a:r>
              <a:rPr lang="en-US" sz="1633" dirty="0"/>
              <a:t> </a:t>
            </a:r>
            <a:r>
              <a:rPr lang="de-DE" sz="1633" dirty="0"/>
              <a:t> + </a:t>
            </a:r>
            <a:r>
              <a:rPr lang="el-GR" sz="1633" dirty="0"/>
              <a:t>ε</a:t>
            </a:r>
            <a:endParaRPr lang="de-DE" sz="1633" dirty="0"/>
          </a:p>
        </p:txBody>
      </p:sp>
      <p:sp>
        <p:nvSpPr>
          <p:cNvPr id="37" name="Rechteck 36"/>
          <p:cNvSpPr/>
          <p:nvPr/>
        </p:nvSpPr>
        <p:spPr>
          <a:xfrm>
            <a:off x="5229184" y="5351912"/>
            <a:ext cx="399468" cy="343620"/>
          </a:xfrm>
          <a:prstGeom prst="rect">
            <a:avLst/>
          </a:prstGeom>
        </p:spPr>
        <p:txBody>
          <a:bodyPr wrap="none">
            <a:spAutoFit/>
          </a:bodyPr>
          <a:lstStyle/>
          <a:p>
            <a:r>
              <a:rPr lang="en-US" sz="1633" dirty="0"/>
              <a:t>u*</a:t>
            </a:r>
            <a:endParaRPr lang="de-DE" sz="1633" dirty="0"/>
          </a:p>
        </p:txBody>
      </p:sp>
      <p:cxnSp>
        <p:nvCxnSpPr>
          <p:cNvPr id="39" name="Gerade Verbindung mit Pfeil 38"/>
          <p:cNvCxnSpPr/>
          <p:nvPr/>
        </p:nvCxnSpPr>
        <p:spPr>
          <a:xfrm flipH="1">
            <a:off x="5024832" y="2249071"/>
            <a:ext cx="395707" cy="52675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0" name="Textfeld 39"/>
          <p:cNvSpPr txBox="1"/>
          <p:nvPr/>
        </p:nvSpPr>
        <p:spPr>
          <a:xfrm>
            <a:off x="4898000" y="1498077"/>
            <a:ext cx="3420873" cy="762388"/>
          </a:xfrm>
          <a:prstGeom prst="rect">
            <a:avLst/>
          </a:prstGeom>
          <a:noFill/>
        </p:spPr>
        <p:txBody>
          <a:bodyPr wrap="none" rtlCol="0">
            <a:spAutoFit/>
          </a:bodyPr>
          <a:lstStyle/>
          <a:p>
            <a:r>
              <a:rPr lang="de-DE" sz="2177" dirty="0"/>
              <a:t>Trade off </a:t>
            </a:r>
            <a:r>
              <a:rPr lang="de-DE" sz="2177" dirty="0" err="1"/>
              <a:t>between</a:t>
            </a:r>
            <a:r>
              <a:rPr lang="de-DE" sz="2177" dirty="0"/>
              <a:t> </a:t>
            </a:r>
          </a:p>
          <a:p>
            <a:r>
              <a:rPr lang="de-DE" sz="2177" dirty="0" err="1"/>
              <a:t>unemployment</a:t>
            </a:r>
            <a:r>
              <a:rPr lang="de-DE" sz="2177" dirty="0"/>
              <a:t> </a:t>
            </a:r>
            <a:r>
              <a:rPr lang="de-DE" sz="2177" dirty="0" err="1"/>
              <a:t>and</a:t>
            </a:r>
            <a:r>
              <a:rPr lang="de-DE" sz="2177" dirty="0"/>
              <a:t> </a:t>
            </a:r>
            <a:r>
              <a:rPr lang="de-DE" sz="2177" dirty="0" err="1"/>
              <a:t>inflation</a:t>
            </a:r>
            <a:endParaRPr lang="de-DE" sz="2177" dirty="0"/>
          </a:p>
        </p:txBody>
      </p:sp>
      <p:sp>
        <p:nvSpPr>
          <p:cNvPr id="2" name="Rechteck 1">
            <a:extLst>
              <a:ext uri="{FF2B5EF4-FFF2-40B4-BE49-F238E27FC236}">
                <a16:creationId xmlns:a16="http://schemas.microsoft.com/office/drawing/2014/main" id="{E1700237-416E-A4F9-B34A-D258735365F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30301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859962" y="104531"/>
            <a:ext cx="7597213" cy="744863"/>
          </a:xfrm>
          <a:prstGeom prst="rect">
            <a:avLst/>
          </a:prstGeom>
          <a:noFill/>
          <a:ln>
            <a:noFill/>
          </a:ln>
        </p:spPr>
        <p:txBody>
          <a:bodyPr lIns="81638" tIns="40819" rIns="81638" bIns="40819" anchor="ctr" anchorCtr="1"/>
          <a:lstStyle/>
          <a:p>
            <a:r>
              <a:rPr lang="en-US" sz="2540" b="1"/>
              <a:t>Long run Phillips </a:t>
            </a:r>
            <a:r>
              <a:rPr lang="en-US" sz="2540" b="1" dirty="0"/>
              <a:t>Curve</a:t>
            </a:r>
          </a:p>
        </p:txBody>
      </p:sp>
      <p:cxnSp>
        <p:nvCxnSpPr>
          <p:cNvPr id="7" name="Gerade Verbindung mit Pfeil 6"/>
          <p:cNvCxnSpPr/>
          <p:nvPr/>
        </p:nvCxnSpPr>
        <p:spPr>
          <a:xfrm flipV="1">
            <a:off x="2481251" y="1142889"/>
            <a:ext cx="0" cy="4702859"/>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Gerade Verbindung mit Pfeil 7"/>
          <p:cNvCxnSpPr/>
          <p:nvPr/>
        </p:nvCxnSpPr>
        <p:spPr>
          <a:xfrm>
            <a:off x="2024029" y="5323207"/>
            <a:ext cx="6001604"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Rechteck 8"/>
          <p:cNvSpPr/>
          <p:nvPr/>
        </p:nvSpPr>
        <p:spPr>
          <a:xfrm>
            <a:off x="2024029" y="1163060"/>
            <a:ext cx="300082" cy="343620"/>
          </a:xfrm>
          <a:prstGeom prst="rect">
            <a:avLst/>
          </a:prstGeom>
        </p:spPr>
        <p:txBody>
          <a:bodyPr wrap="none">
            <a:spAutoFit/>
          </a:bodyPr>
          <a:lstStyle/>
          <a:p>
            <a:r>
              <a:rPr lang="el-GR" sz="1633" dirty="0"/>
              <a:t>π</a:t>
            </a:r>
            <a:endParaRPr lang="de-DE" sz="1633" dirty="0"/>
          </a:p>
        </p:txBody>
      </p:sp>
      <p:sp>
        <p:nvSpPr>
          <p:cNvPr id="10" name="Rechteck 9"/>
          <p:cNvSpPr/>
          <p:nvPr/>
        </p:nvSpPr>
        <p:spPr>
          <a:xfrm>
            <a:off x="7576016" y="5510731"/>
            <a:ext cx="295274" cy="343620"/>
          </a:xfrm>
          <a:prstGeom prst="rect">
            <a:avLst/>
          </a:prstGeom>
        </p:spPr>
        <p:txBody>
          <a:bodyPr wrap="none">
            <a:spAutoFit/>
          </a:bodyPr>
          <a:lstStyle/>
          <a:p>
            <a:r>
              <a:rPr lang="en-US" sz="1633" dirty="0"/>
              <a:t>u</a:t>
            </a:r>
            <a:endParaRPr lang="de-DE" sz="1633" dirty="0"/>
          </a:p>
        </p:txBody>
      </p:sp>
      <p:sp>
        <p:nvSpPr>
          <p:cNvPr id="11" name="Freihandform 10"/>
          <p:cNvSpPr/>
          <p:nvPr/>
        </p:nvSpPr>
        <p:spPr>
          <a:xfrm>
            <a:off x="2764662" y="1505642"/>
            <a:ext cx="4162560" cy="3578879"/>
          </a:xfrm>
          <a:custGeom>
            <a:avLst/>
            <a:gdLst>
              <a:gd name="connsiteX0" fmla="*/ 0 w 4588933"/>
              <a:gd name="connsiteY0" fmla="*/ 0 h 3945466"/>
              <a:gd name="connsiteX1" fmla="*/ 1168400 w 4588933"/>
              <a:gd name="connsiteY1" fmla="*/ 2963333 h 3945466"/>
              <a:gd name="connsiteX2" fmla="*/ 4588933 w 4588933"/>
              <a:gd name="connsiteY2" fmla="*/ 3945466 h 3945466"/>
            </a:gdLst>
            <a:ahLst/>
            <a:cxnLst>
              <a:cxn ang="0">
                <a:pos x="connsiteX0" y="connsiteY0"/>
              </a:cxn>
              <a:cxn ang="0">
                <a:pos x="connsiteX1" y="connsiteY1"/>
              </a:cxn>
              <a:cxn ang="0">
                <a:pos x="connsiteX2" y="connsiteY2"/>
              </a:cxn>
            </a:cxnLst>
            <a:rect l="l" t="t" r="r" b="b"/>
            <a:pathLst>
              <a:path w="4588933" h="3945466">
                <a:moveTo>
                  <a:pt x="0" y="0"/>
                </a:moveTo>
                <a:cubicBezTo>
                  <a:pt x="201789" y="1152877"/>
                  <a:pt x="403578" y="2305755"/>
                  <a:pt x="1168400" y="2963333"/>
                </a:cubicBezTo>
                <a:cubicBezTo>
                  <a:pt x="1933222" y="3620911"/>
                  <a:pt x="3261077" y="3783188"/>
                  <a:pt x="4588933" y="394546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p>
        </p:txBody>
      </p:sp>
      <p:sp>
        <p:nvSpPr>
          <p:cNvPr id="12" name="Freihandform 11"/>
          <p:cNvSpPr/>
          <p:nvPr/>
        </p:nvSpPr>
        <p:spPr>
          <a:xfrm>
            <a:off x="3302262" y="1244521"/>
            <a:ext cx="3701760" cy="3379200"/>
          </a:xfrm>
          <a:custGeom>
            <a:avLst/>
            <a:gdLst>
              <a:gd name="connsiteX0" fmla="*/ 0 w 4080933"/>
              <a:gd name="connsiteY0" fmla="*/ 0 h 3725333"/>
              <a:gd name="connsiteX1" fmla="*/ 1236133 w 4080933"/>
              <a:gd name="connsiteY1" fmla="*/ 2556933 h 3725333"/>
              <a:gd name="connsiteX2" fmla="*/ 4080933 w 4080933"/>
              <a:gd name="connsiteY2" fmla="*/ 3725333 h 3725333"/>
            </a:gdLst>
            <a:ahLst/>
            <a:cxnLst>
              <a:cxn ang="0">
                <a:pos x="connsiteX0" y="connsiteY0"/>
              </a:cxn>
              <a:cxn ang="0">
                <a:pos x="connsiteX1" y="connsiteY1"/>
              </a:cxn>
              <a:cxn ang="0">
                <a:pos x="connsiteX2" y="connsiteY2"/>
              </a:cxn>
            </a:cxnLst>
            <a:rect l="l" t="t" r="r" b="b"/>
            <a:pathLst>
              <a:path w="4080933" h="3725333">
                <a:moveTo>
                  <a:pt x="0" y="0"/>
                </a:moveTo>
                <a:cubicBezTo>
                  <a:pt x="277989" y="968022"/>
                  <a:pt x="555978" y="1936044"/>
                  <a:pt x="1236133" y="2556933"/>
                </a:cubicBezTo>
                <a:cubicBezTo>
                  <a:pt x="1916289" y="3177822"/>
                  <a:pt x="2998611" y="3451577"/>
                  <a:pt x="4080933" y="372533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p>
        </p:txBody>
      </p:sp>
      <p:cxnSp>
        <p:nvCxnSpPr>
          <p:cNvPr id="20" name="Gerade Verbindung 19"/>
          <p:cNvCxnSpPr/>
          <p:nvPr/>
        </p:nvCxnSpPr>
        <p:spPr>
          <a:xfrm flipV="1">
            <a:off x="4244824" y="1600111"/>
            <a:ext cx="0" cy="3723097"/>
          </a:xfrm>
          <a:prstGeom prst="line">
            <a:avLst/>
          </a:prstGeom>
          <a:ln w="19050">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24" name="Gerade Verbindung 23"/>
          <p:cNvCxnSpPr/>
          <p:nvPr/>
        </p:nvCxnSpPr>
        <p:spPr>
          <a:xfrm flipH="1" flipV="1">
            <a:off x="2481253" y="3335238"/>
            <a:ext cx="1763575" cy="28444"/>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9" name="Rechteck 28"/>
          <p:cNvSpPr/>
          <p:nvPr/>
        </p:nvSpPr>
        <p:spPr>
          <a:xfrm>
            <a:off x="4048871" y="5351912"/>
            <a:ext cx="399468" cy="343620"/>
          </a:xfrm>
          <a:prstGeom prst="rect">
            <a:avLst/>
          </a:prstGeom>
        </p:spPr>
        <p:txBody>
          <a:bodyPr wrap="none">
            <a:spAutoFit/>
          </a:bodyPr>
          <a:lstStyle/>
          <a:p>
            <a:r>
              <a:rPr lang="en-US" sz="1633" dirty="0"/>
              <a:t>u*</a:t>
            </a:r>
            <a:endParaRPr lang="de-DE" sz="1633" dirty="0"/>
          </a:p>
        </p:txBody>
      </p:sp>
      <p:sp>
        <p:nvSpPr>
          <p:cNvPr id="31" name="Textfeld 30"/>
          <p:cNvSpPr txBox="1"/>
          <p:nvPr/>
        </p:nvSpPr>
        <p:spPr>
          <a:xfrm>
            <a:off x="4277572" y="4175937"/>
            <a:ext cx="290464" cy="343620"/>
          </a:xfrm>
          <a:prstGeom prst="rect">
            <a:avLst/>
          </a:prstGeom>
          <a:noFill/>
        </p:spPr>
        <p:txBody>
          <a:bodyPr wrap="none" rtlCol="0">
            <a:spAutoFit/>
          </a:bodyPr>
          <a:lstStyle/>
          <a:p>
            <a:r>
              <a:rPr lang="de-DE" sz="1633" dirty="0"/>
              <a:t>1</a:t>
            </a:r>
          </a:p>
        </p:txBody>
      </p:sp>
      <p:sp>
        <p:nvSpPr>
          <p:cNvPr id="32" name="Textfeld 31"/>
          <p:cNvSpPr txBox="1"/>
          <p:nvPr/>
        </p:nvSpPr>
        <p:spPr>
          <a:xfrm>
            <a:off x="3265061" y="2971778"/>
            <a:ext cx="290464" cy="343620"/>
          </a:xfrm>
          <a:prstGeom prst="rect">
            <a:avLst/>
          </a:prstGeom>
          <a:noFill/>
        </p:spPr>
        <p:txBody>
          <a:bodyPr wrap="none" rtlCol="0">
            <a:spAutoFit/>
          </a:bodyPr>
          <a:lstStyle/>
          <a:p>
            <a:r>
              <a:rPr lang="de-DE" sz="1633" dirty="0"/>
              <a:t>2</a:t>
            </a:r>
          </a:p>
        </p:txBody>
      </p:sp>
      <p:sp>
        <p:nvSpPr>
          <p:cNvPr id="33" name="Textfeld 32"/>
          <p:cNvSpPr txBox="1"/>
          <p:nvPr/>
        </p:nvSpPr>
        <p:spPr>
          <a:xfrm>
            <a:off x="4310141" y="3167730"/>
            <a:ext cx="290464" cy="343620"/>
          </a:xfrm>
          <a:prstGeom prst="rect">
            <a:avLst/>
          </a:prstGeom>
          <a:noFill/>
        </p:spPr>
        <p:txBody>
          <a:bodyPr wrap="none" rtlCol="0">
            <a:spAutoFit/>
          </a:bodyPr>
          <a:lstStyle/>
          <a:p>
            <a:r>
              <a:rPr lang="de-DE" sz="1633" dirty="0"/>
              <a:t>3</a:t>
            </a:r>
          </a:p>
        </p:txBody>
      </p:sp>
      <p:sp>
        <p:nvSpPr>
          <p:cNvPr id="34" name="Ellipse 33"/>
          <p:cNvSpPr/>
          <p:nvPr/>
        </p:nvSpPr>
        <p:spPr>
          <a:xfrm>
            <a:off x="4277574" y="3167730"/>
            <a:ext cx="380995" cy="3350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p>
        </p:txBody>
      </p:sp>
      <p:sp>
        <p:nvSpPr>
          <p:cNvPr id="35" name="Ellipse 34"/>
          <p:cNvSpPr/>
          <p:nvPr/>
        </p:nvSpPr>
        <p:spPr>
          <a:xfrm>
            <a:off x="4244825" y="4204381"/>
            <a:ext cx="380995" cy="3350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p>
        </p:txBody>
      </p:sp>
      <p:sp>
        <p:nvSpPr>
          <p:cNvPr id="36" name="Ellipse 35"/>
          <p:cNvSpPr/>
          <p:nvPr/>
        </p:nvSpPr>
        <p:spPr>
          <a:xfrm>
            <a:off x="3210655" y="2971778"/>
            <a:ext cx="380995" cy="3350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p>
        </p:txBody>
      </p:sp>
      <p:cxnSp>
        <p:nvCxnSpPr>
          <p:cNvPr id="38" name="Gerade Verbindung 37"/>
          <p:cNvCxnSpPr/>
          <p:nvPr/>
        </p:nvCxnSpPr>
        <p:spPr>
          <a:xfrm>
            <a:off x="3232355" y="3363683"/>
            <a:ext cx="0" cy="1959525"/>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40" name="Gerade Verbindung mit Pfeil 39"/>
          <p:cNvCxnSpPr/>
          <p:nvPr/>
        </p:nvCxnSpPr>
        <p:spPr>
          <a:xfrm flipH="1">
            <a:off x="3302262" y="5519420"/>
            <a:ext cx="61597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Gerade Verbindung mit Pfeil 41"/>
          <p:cNvCxnSpPr/>
          <p:nvPr/>
        </p:nvCxnSpPr>
        <p:spPr>
          <a:xfrm>
            <a:off x="3302262" y="5845747"/>
            <a:ext cx="61597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Gerade Verbindung 43"/>
          <p:cNvCxnSpPr/>
          <p:nvPr/>
        </p:nvCxnSpPr>
        <p:spPr>
          <a:xfrm flipH="1">
            <a:off x="2481252" y="4474081"/>
            <a:ext cx="1819368" cy="20617"/>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6" name="Rechteck 45"/>
          <p:cNvSpPr/>
          <p:nvPr/>
        </p:nvSpPr>
        <p:spPr>
          <a:xfrm>
            <a:off x="1828076" y="3159301"/>
            <a:ext cx="692818" cy="343620"/>
          </a:xfrm>
          <a:prstGeom prst="rect">
            <a:avLst/>
          </a:prstGeom>
        </p:spPr>
        <p:txBody>
          <a:bodyPr wrap="none">
            <a:spAutoFit/>
          </a:bodyPr>
          <a:lstStyle/>
          <a:p>
            <a:r>
              <a:rPr lang="el-GR" sz="1633" dirty="0"/>
              <a:t>π</a:t>
            </a:r>
            <a:r>
              <a:rPr lang="de-DE" sz="1633" baseline="-25000" dirty="0"/>
              <a:t>2 </a:t>
            </a:r>
            <a:r>
              <a:rPr lang="de-DE" sz="1633" dirty="0"/>
              <a:t>=</a:t>
            </a:r>
            <a:r>
              <a:rPr lang="el-GR" sz="1633" dirty="0"/>
              <a:t>π</a:t>
            </a:r>
            <a:r>
              <a:rPr lang="de-DE" sz="1633" baseline="-25000" dirty="0"/>
              <a:t>3</a:t>
            </a:r>
          </a:p>
        </p:txBody>
      </p:sp>
      <p:sp>
        <p:nvSpPr>
          <p:cNvPr id="47" name="Rechteck 46"/>
          <p:cNvSpPr/>
          <p:nvPr/>
        </p:nvSpPr>
        <p:spPr>
          <a:xfrm>
            <a:off x="2089346" y="4335016"/>
            <a:ext cx="370614" cy="343620"/>
          </a:xfrm>
          <a:prstGeom prst="rect">
            <a:avLst/>
          </a:prstGeom>
        </p:spPr>
        <p:txBody>
          <a:bodyPr wrap="none">
            <a:spAutoFit/>
          </a:bodyPr>
          <a:lstStyle/>
          <a:p>
            <a:r>
              <a:rPr lang="el-GR" sz="1633" dirty="0"/>
              <a:t>π</a:t>
            </a:r>
            <a:r>
              <a:rPr lang="de-DE" sz="1633" baseline="-25000" dirty="0"/>
              <a:t>1</a:t>
            </a:r>
          </a:p>
        </p:txBody>
      </p:sp>
      <p:sp>
        <p:nvSpPr>
          <p:cNvPr id="48" name="Rechteck 47"/>
          <p:cNvSpPr/>
          <p:nvPr/>
        </p:nvSpPr>
        <p:spPr>
          <a:xfrm>
            <a:off x="3852919" y="5845747"/>
            <a:ext cx="651140" cy="343620"/>
          </a:xfrm>
          <a:prstGeom prst="rect">
            <a:avLst/>
          </a:prstGeom>
        </p:spPr>
        <p:txBody>
          <a:bodyPr wrap="none">
            <a:spAutoFit/>
          </a:bodyPr>
          <a:lstStyle/>
          <a:p>
            <a:r>
              <a:rPr lang="de-DE" sz="1633" dirty="0"/>
              <a:t>u</a:t>
            </a:r>
            <a:r>
              <a:rPr lang="de-DE" sz="1633" baseline="-25000" dirty="0"/>
              <a:t>3</a:t>
            </a:r>
            <a:r>
              <a:rPr lang="de-DE" sz="1633" dirty="0"/>
              <a:t>=u</a:t>
            </a:r>
            <a:r>
              <a:rPr lang="de-DE" sz="1633" baseline="-25000" dirty="0"/>
              <a:t>1</a:t>
            </a:r>
          </a:p>
        </p:txBody>
      </p:sp>
      <p:sp>
        <p:nvSpPr>
          <p:cNvPr id="49" name="Rechteck 48"/>
          <p:cNvSpPr/>
          <p:nvPr/>
        </p:nvSpPr>
        <p:spPr>
          <a:xfrm>
            <a:off x="3069109" y="5845747"/>
            <a:ext cx="365806" cy="343620"/>
          </a:xfrm>
          <a:prstGeom prst="rect">
            <a:avLst/>
          </a:prstGeom>
        </p:spPr>
        <p:txBody>
          <a:bodyPr wrap="none">
            <a:spAutoFit/>
          </a:bodyPr>
          <a:lstStyle/>
          <a:p>
            <a:r>
              <a:rPr lang="de-DE" sz="1633" dirty="0"/>
              <a:t>u</a:t>
            </a:r>
            <a:r>
              <a:rPr lang="de-DE" sz="1633" baseline="-25000" dirty="0"/>
              <a:t>2</a:t>
            </a:r>
          </a:p>
        </p:txBody>
      </p:sp>
      <p:sp>
        <p:nvSpPr>
          <p:cNvPr id="2" name="Rechteck 1">
            <a:extLst>
              <a:ext uri="{FF2B5EF4-FFF2-40B4-BE49-F238E27FC236}">
                <a16:creationId xmlns:a16="http://schemas.microsoft.com/office/drawing/2014/main" id="{BC714F02-8262-C6F1-567D-000209BBA75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81203442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2317</Words>
  <Application>Microsoft Office PowerPoint</Application>
  <PresentationFormat>Breitbild</PresentationFormat>
  <Paragraphs>366</Paragraphs>
  <Slides>32</Slides>
  <Notes>30</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32</vt:i4>
      </vt:variant>
    </vt:vector>
  </HeadingPairs>
  <TitlesOfParts>
    <vt:vector size="40" baseType="lpstr">
      <vt:lpstr>Arial</vt:lpstr>
      <vt:lpstr>Arial Unicode MS</vt:lpstr>
      <vt:lpstr>Calibri</vt:lpstr>
      <vt:lpstr>Cambria Math</vt:lpstr>
      <vt:lpstr>Sparkasse Rg</vt:lpstr>
      <vt:lpstr>Times New Roman</vt:lpstr>
      <vt:lpstr>Wingdings</vt:lpstr>
      <vt:lpstr>Office</vt:lpstr>
      <vt:lpstr>PowerPoint-Präsentation</vt:lpstr>
      <vt:lpstr>Global Economics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bjk</dc:creator>
  <cp:lastModifiedBy>be1046</cp:lastModifiedBy>
  <cp:revision>268</cp:revision>
  <cp:lastPrinted>2022-03-02T20:18:27Z</cp:lastPrinted>
  <dcterms:created xsi:type="dcterms:W3CDTF">2022-03-01T20:52:11Z</dcterms:created>
  <dcterms:modified xsi:type="dcterms:W3CDTF">2024-11-05T13:46:22Z</dcterms:modified>
</cp:coreProperties>
</file>