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1372" r:id="rId2"/>
    <p:sldId id="1480" r:id="rId3"/>
    <p:sldId id="1481" r:id="rId4"/>
    <p:sldId id="570" r:id="rId5"/>
    <p:sldId id="403" r:id="rId6"/>
    <p:sldId id="824" r:id="rId7"/>
    <p:sldId id="569" r:id="rId8"/>
    <p:sldId id="573" r:id="rId9"/>
    <p:sldId id="825" r:id="rId10"/>
    <p:sldId id="832" r:id="rId11"/>
    <p:sldId id="612" r:id="rId12"/>
    <p:sldId id="833" r:id="rId13"/>
    <p:sldId id="834" r:id="rId14"/>
    <p:sldId id="627" r:id="rId15"/>
    <p:sldId id="621" r:id="rId16"/>
    <p:sldId id="620" r:id="rId17"/>
    <p:sldId id="1482" r:id="rId18"/>
    <p:sldId id="594" r:id="rId19"/>
    <p:sldId id="630" r:id="rId20"/>
    <p:sldId id="631" r:id="rId21"/>
    <p:sldId id="633" r:id="rId22"/>
    <p:sldId id="634" r:id="rId23"/>
    <p:sldId id="635" r:id="rId24"/>
    <p:sldId id="636" r:id="rId2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93447" autoAdjust="0"/>
  </p:normalViewPr>
  <p:slideViewPr>
    <p:cSldViewPr snapToGrid="0">
      <p:cViewPr varScale="1">
        <p:scale>
          <a:sx n="59" d="100"/>
          <a:sy n="59" d="100"/>
        </p:scale>
        <p:origin x="7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05.11.2023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17138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38312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03096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27726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3641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08251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04114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37843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48143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972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743858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23627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93726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46353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57469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1068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68582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972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12769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30213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1904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2984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2051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05.11.2023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05.11.2023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sfu.ca/~kkasa/barro83.pdf"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www.finnkydland.com/papers/Rules%20Rather%20than%20Discretion%20The%20Inconsistency%20of%20Optimal%20Plan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nber.org/system/files/working_papers/w0807/w0807.pdf"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jstor.org/stable/1885679?seq=1#metadata_info_tab_contents" TargetMode="External"/><Relationship Id="rId7" Type="http://schemas.openxmlformats.org/officeDocument/2006/relationships/image" Target="../media/image68.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hyperlink" Target="https://www.jstor.org/stable/2077796?seq=1#metadata_info_tab_contents" TargetMode="External"/><Relationship Id="rId5" Type="http://schemas.openxmlformats.org/officeDocument/2006/relationships/hyperlink" Target="https://larseosvensson.se/files/papers/HandbookIT.pdf" TargetMode="External"/><Relationship Id="rId4" Type="http://schemas.openxmlformats.org/officeDocument/2006/relationships/hyperlink" Target="https://web.stanford.edu/~johntayl/Onlinepaperscombinedbyyear/1993/Discretion_versus_Policy_Rules_in_Practice.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archiv.ub.uni-heidelberg.de/volltextserver/11560/"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www.jstor.org/stable/40439394?seq=1#metadata_info_tab_conten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s://web.stanford.edu/~johntayl/Onlinepaperscombinedbyyear/1993/Discretion_versus_Policy_Rules_in_Practice.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tlantafed.org/cqer/research/taylor-rule#Tab1"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Monetary Policy Rules</a:t>
            </a:r>
          </a:p>
        </p:txBody>
      </p:sp>
      <p:sp>
        <p:nvSpPr>
          <p:cNvPr id="9" name="Content Placeholder 2"/>
          <p:cNvSpPr txBox="1">
            <a:spLocks/>
          </p:cNvSpPr>
          <p:nvPr/>
        </p:nvSpPr>
        <p:spPr>
          <a:xfrm>
            <a:off x="1200251" y="903393"/>
            <a:ext cx="7464960" cy="55519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lnSpc>
                <a:spcPct val="110000"/>
              </a:lnSpc>
            </a:pPr>
            <a:r>
              <a:rPr lang="en-US" sz="2177" u="sng" dirty="0">
                <a:solidFill>
                  <a:sysClr val="windowText" lastClr="000000"/>
                </a:solidFill>
                <a:latin typeface="Arial" panose="020B0604020202020204" pitchFamily="34" charset="0"/>
                <a:cs typeface="Arial" panose="020B0604020202020204" pitchFamily="34" charset="0"/>
              </a:rPr>
              <a:t>Simple rules</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Policy instrument depends on a small set of variables</a:t>
            </a:r>
          </a:p>
          <a:p>
            <a:pPr marL="311045" indent="-311045">
              <a:lnSpc>
                <a:spcPct val="110000"/>
              </a:lnSpc>
              <a:buFont typeface="Arial" panose="020B0604020202020204" pitchFamily="34" charset="0"/>
              <a:buChar char="•"/>
            </a:pPr>
            <a:r>
              <a:rPr lang="en-US" sz="2177" dirty="0">
                <a:solidFill>
                  <a:sysClr val="windowText" lastClr="000000"/>
                </a:solidFill>
                <a:latin typeface="Arial" panose="020B0604020202020204" pitchFamily="34" charset="0"/>
                <a:cs typeface="Arial" panose="020B0604020202020204" pitchFamily="34" charset="0"/>
              </a:rPr>
              <a:t>Easy to calculate</a:t>
            </a:r>
          </a:p>
          <a:p>
            <a:pPr marL="311045" indent="-311045">
              <a:lnSpc>
                <a:spcPct val="110000"/>
              </a:lnSpc>
              <a:buFont typeface="Arial" panose="020B0604020202020204" pitchFamily="34" charset="0"/>
              <a:buChar char="•"/>
            </a:pPr>
            <a:r>
              <a:rPr lang="en-US" sz="2177" dirty="0">
                <a:solidFill>
                  <a:sysClr val="windowText" lastClr="000000"/>
                </a:solidFill>
                <a:latin typeface="Arial" panose="020B0604020202020204" pitchFamily="34" charset="0"/>
                <a:cs typeface="Arial" panose="020B0604020202020204" pitchFamily="34" charset="0"/>
              </a:rPr>
              <a:t>Predictable monetary policy</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	but in general not optimal </a:t>
            </a:r>
            <a:endParaRPr lang="en-US" sz="2177" kern="0" dirty="0">
              <a:solidFill>
                <a:sysClr val="windowText" lastClr="000000"/>
              </a:solidFill>
              <a:latin typeface="Arial" panose="020B0604020202020204" pitchFamily="34" charset="0"/>
              <a:cs typeface="Arial" panose="020B0604020202020204" pitchFamily="34" charset="0"/>
            </a:endParaRPr>
          </a:p>
          <a:p>
            <a:pPr>
              <a:lnSpc>
                <a:spcPct val="110000"/>
              </a:lnSpc>
            </a:pPr>
            <a:endParaRPr lang="en-US" sz="2177" dirty="0">
              <a:solidFill>
                <a:sysClr val="windowText" lastClr="000000"/>
              </a:solidFill>
              <a:latin typeface="Arial" panose="020B0604020202020204" pitchFamily="34" charset="0"/>
              <a:cs typeface="Arial" panose="020B0604020202020204" pitchFamily="34" charset="0"/>
            </a:endParaRPr>
          </a:p>
          <a:p>
            <a:pPr algn="ctr">
              <a:lnSpc>
                <a:spcPct val="110000"/>
              </a:lnSpc>
            </a:pPr>
            <a:r>
              <a:rPr lang="en-US" sz="2177" u="sng" dirty="0">
                <a:solidFill>
                  <a:sysClr val="windowText" lastClr="000000"/>
                </a:solidFill>
                <a:latin typeface="Arial" panose="020B0604020202020204" pitchFamily="34" charset="0"/>
                <a:cs typeface="Arial" panose="020B0604020202020204" pitchFamily="34" charset="0"/>
              </a:rPr>
              <a:t>Optimal rules</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Minimizing a loss function depending on all relevant variables</a:t>
            </a:r>
          </a:p>
          <a:p>
            <a:pPr marL="311045" indent="-311045">
              <a:lnSpc>
                <a:spcPct val="110000"/>
              </a:lnSpc>
              <a:buFont typeface="Arial" panose="020B0604020202020204" pitchFamily="34" charset="0"/>
              <a:buChar char="•"/>
            </a:pPr>
            <a:r>
              <a:rPr lang="en-US" sz="2177" dirty="0">
                <a:solidFill>
                  <a:sysClr val="windowText" lastClr="000000"/>
                </a:solidFill>
                <a:latin typeface="Arial" panose="020B0604020202020204" pitchFamily="34" charset="0"/>
                <a:cs typeface="Arial" panose="020B0604020202020204" pitchFamily="34" charset="0"/>
              </a:rPr>
              <a:t>Often complicated</a:t>
            </a:r>
          </a:p>
          <a:p>
            <a:pPr marL="311045" indent="-311045">
              <a:lnSpc>
                <a:spcPct val="110000"/>
              </a:lnSpc>
              <a:buFont typeface="Arial" panose="020B0604020202020204" pitchFamily="34" charset="0"/>
              <a:buChar char="•"/>
            </a:pPr>
            <a:r>
              <a:rPr lang="en-US" sz="2177" dirty="0">
                <a:solidFill>
                  <a:sysClr val="windowText" lastClr="000000"/>
                </a:solidFill>
                <a:latin typeface="Arial" panose="020B0604020202020204" pitchFamily="34" charset="0"/>
                <a:cs typeface="Arial" panose="020B0604020202020204" pitchFamily="34" charset="0"/>
              </a:rPr>
              <a:t>Not very predictable</a:t>
            </a:r>
          </a:p>
        </p:txBody>
      </p:sp>
      <p:sp>
        <p:nvSpPr>
          <p:cNvPr id="2" name="Rechteck 1">
            <a:extLst>
              <a:ext uri="{FF2B5EF4-FFF2-40B4-BE49-F238E27FC236}">
                <a16:creationId xmlns:a16="http://schemas.microsoft.com/office/drawing/2014/main" id="{7B03DC40-B7CF-7F23-4184-6403ACE8868A}"/>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67281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Development of Monetary Policy</a:t>
            </a:r>
          </a:p>
          <a:p>
            <a:endParaRPr lang="en-US" sz="3266" dirty="0">
              <a:solidFill>
                <a:sysClr val="windowText" lastClr="000000"/>
              </a:solidFill>
            </a:endParaRPr>
          </a:p>
        </p:txBody>
      </p:sp>
      <p:sp>
        <p:nvSpPr>
          <p:cNvPr id="9" name="Content Placeholder 2"/>
          <p:cNvSpPr txBox="1">
            <a:spLocks/>
          </p:cNvSpPr>
          <p:nvPr/>
        </p:nvSpPr>
        <p:spPr>
          <a:xfrm>
            <a:off x="959130" y="1079908"/>
            <a:ext cx="8053054" cy="4386291"/>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Historical view:	The monetary policy instrument was				assumed to be the money supply</a:t>
            </a:r>
          </a:p>
          <a:p>
            <a:pPr>
              <a:lnSpc>
                <a:spcPct val="110000"/>
              </a:lnSpc>
            </a:pPr>
            <a:endParaRPr lang="en-US" sz="2177" dirty="0">
              <a:solidFill>
                <a:sysClr val="windowText" lastClr="000000"/>
              </a:solidFill>
              <a:latin typeface="Arial" panose="020B0604020202020204" pitchFamily="34" charset="0"/>
              <a:cs typeface="Arial" panose="020B0604020202020204" pitchFamily="34" charset="0"/>
            </a:endParaRP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Modern view:		The policy instrument is the interest rate 			(signal rate, key rate, repo rate, </a:t>
            </a:r>
            <a:r>
              <a:rPr lang="en-US" sz="2177" dirty="0" err="1">
                <a:solidFill>
                  <a:sysClr val="windowText" lastClr="000000"/>
                </a:solidFill>
                <a:latin typeface="Arial" panose="020B0604020202020204" pitchFamily="34" charset="0"/>
                <a:cs typeface="Arial" panose="020B0604020202020204" pitchFamily="34" charset="0"/>
              </a:rPr>
              <a:t>etc</a:t>
            </a:r>
            <a:r>
              <a:rPr lang="en-US" sz="2177" dirty="0">
                <a:solidFill>
                  <a:sysClr val="windowText" lastClr="000000"/>
                </a:solidFill>
                <a:latin typeface="Arial" panose="020B0604020202020204" pitchFamily="34" charset="0"/>
                <a:cs typeface="Arial" panose="020B0604020202020204" pitchFamily="34" charset="0"/>
              </a:rPr>
              <a:t>)</a:t>
            </a:r>
          </a:p>
          <a:p>
            <a:pPr>
              <a:lnSpc>
                <a:spcPct val="110000"/>
              </a:lnSpc>
            </a:pPr>
            <a:endParaRPr lang="en-US" sz="2177" dirty="0">
              <a:solidFill>
                <a:sysClr val="windowText" lastClr="000000"/>
              </a:solidFill>
              <a:latin typeface="Arial" panose="020B0604020202020204" pitchFamily="34" charset="0"/>
              <a:cs typeface="Arial" panose="020B0604020202020204" pitchFamily="34" charset="0"/>
            </a:endParaRP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“Ultra-modern” view:	The policy instrument is in general 				central bank’s communication </a:t>
            </a:r>
          </a:p>
        </p:txBody>
      </p:sp>
      <p:sp>
        <p:nvSpPr>
          <p:cNvPr id="2" name="Rechteck 1">
            <a:extLst>
              <a:ext uri="{FF2B5EF4-FFF2-40B4-BE49-F238E27FC236}">
                <a16:creationId xmlns:a16="http://schemas.microsoft.com/office/drawing/2014/main" id="{262FE60F-8457-B285-6F0B-97DE9B82A4FC}"/>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3296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Money Supply Rules</a:t>
            </a:r>
          </a:p>
          <a:p>
            <a:endParaRPr lang="en-US" sz="3266" dirty="0">
              <a:solidFill>
                <a:sysClr val="windowText" lastClr="000000"/>
              </a:solidFill>
            </a:endParaRPr>
          </a:p>
        </p:txBody>
      </p:sp>
      <p:sp>
        <p:nvSpPr>
          <p:cNvPr id="9" name="Content Placeholder 2"/>
          <p:cNvSpPr txBox="1">
            <a:spLocks/>
          </p:cNvSpPr>
          <p:nvPr/>
        </p:nvSpPr>
        <p:spPr>
          <a:xfrm>
            <a:off x="424353" y="892519"/>
            <a:ext cx="8246220"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u="sng" dirty="0">
                <a:solidFill>
                  <a:sysClr val="windowText" lastClr="000000"/>
                </a:solidFill>
                <a:latin typeface="Arial" panose="020B0604020202020204" pitchFamily="34" charset="0"/>
                <a:cs typeface="Arial" panose="020B0604020202020204" pitchFamily="34" charset="0"/>
              </a:rPr>
              <a:t></a:t>
            </a:r>
            <a:r>
              <a:rPr lang="en-US" sz="2177" u="sng" dirty="0"/>
              <a:t>Milton Friedman</a:t>
            </a:r>
            <a:r>
              <a:rPr lang="en-US" sz="2177" dirty="0"/>
              <a:t> (1912-2006, Nobel Laureate 1976) suggested that central banks should follow a money supply rule. </a:t>
            </a:r>
          </a:p>
          <a:p>
            <a:pPr>
              <a:lnSpc>
                <a:spcPct val="110000"/>
              </a:lnSpc>
            </a:pPr>
            <a:r>
              <a:rPr lang="en-US" sz="2177" dirty="0"/>
              <a:t>Due to quantity theory of money, money supply should grow at a given rate in order to provide price stability.</a:t>
            </a:r>
          </a:p>
          <a:p>
            <a:pPr algn="ctr">
              <a:lnSpc>
                <a:spcPct val="110000"/>
              </a:lnSpc>
            </a:pPr>
            <a:r>
              <a:rPr lang="en-US" sz="2177" dirty="0"/>
              <a:t>P ● Y=M ● V</a:t>
            </a:r>
          </a:p>
          <a:p>
            <a:pPr>
              <a:lnSpc>
                <a:spcPct val="110000"/>
              </a:lnSpc>
            </a:pPr>
            <a:r>
              <a:rPr lang="en-US" sz="2177" dirty="0"/>
              <a:t>→	Fix Money Growth Rule</a:t>
            </a:r>
          </a:p>
          <a:p>
            <a:pPr>
              <a:lnSpc>
                <a:spcPct val="110000"/>
              </a:lnSpc>
            </a:pPr>
            <a:endParaRPr lang="en-US" sz="2177" dirty="0"/>
          </a:p>
          <a:p>
            <a:pPr>
              <a:lnSpc>
                <a:spcPct val="110000"/>
              </a:lnSpc>
            </a:pPr>
            <a:r>
              <a:rPr lang="en-US" sz="2177" u="sng" dirty="0"/>
              <a:t>However: </a:t>
            </a:r>
            <a:r>
              <a:rPr lang="en-US" sz="2177" dirty="0"/>
              <a:t>	-	Many countries have bad experience with 			monetary supply rules/targets</a:t>
            </a:r>
          </a:p>
          <a:p>
            <a:pPr>
              <a:lnSpc>
                <a:spcPct val="110000"/>
              </a:lnSpc>
            </a:pPr>
            <a:r>
              <a:rPr lang="en-US" sz="2177" dirty="0"/>
              <a:t>		-	Money demand (i.e. velocity V) is unstable; 			gives undesired volatility in the interest rate</a:t>
            </a:r>
          </a:p>
          <a:p>
            <a:pPr>
              <a:lnSpc>
                <a:spcPct val="110000"/>
              </a:lnSpc>
            </a:pPr>
            <a:endParaRPr lang="en-US" sz="2177" dirty="0"/>
          </a:p>
          <a:p>
            <a:pPr>
              <a:lnSpc>
                <a:spcPct val="110000"/>
              </a:lnSpc>
            </a:pPr>
            <a:r>
              <a:rPr lang="en-US" sz="2177" dirty="0"/>
              <a:t> </a:t>
            </a:r>
            <a:endParaRPr lang="en-US" sz="2177" dirty="0">
              <a:solidFill>
                <a:sysClr val="windowText" lastClr="000000"/>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3E81D767-9C78-CEDE-42DE-8359FCB93A2C}"/>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16938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Money Supply Rules</a:t>
            </a:r>
          </a:p>
          <a:p>
            <a:endParaRPr lang="en-US" sz="3266" dirty="0">
              <a:solidFill>
                <a:sysClr val="windowText" lastClr="000000"/>
              </a:solidFill>
            </a:endParaRPr>
          </a:p>
        </p:txBody>
      </p:sp>
      <p:sp>
        <p:nvSpPr>
          <p:cNvPr id="9" name="Content Placeholder 2"/>
          <p:cNvSpPr txBox="1">
            <a:spLocks/>
          </p:cNvSpPr>
          <p:nvPr/>
        </p:nvSpPr>
        <p:spPr>
          <a:xfrm>
            <a:off x="533212" y="925176"/>
            <a:ext cx="8099369"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dirty="0"/>
              <a:t>Former governor of </a:t>
            </a:r>
            <a:r>
              <a:rPr lang="en-US" sz="2177" u="sng" dirty="0"/>
              <a:t>Bank of Canada</a:t>
            </a:r>
          </a:p>
          <a:p>
            <a:pPr>
              <a:lnSpc>
                <a:spcPct val="110000"/>
              </a:lnSpc>
            </a:pPr>
            <a:r>
              <a:rPr lang="en-US" sz="2177" dirty="0"/>
              <a:t>"In Canada, we did not abandon money supply targets, they abandoned us".</a:t>
            </a:r>
          </a:p>
          <a:p>
            <a:pPr>
              <a:lnSpc>
                <a:spcPct val="110000"/>
              </a:lnSpc>
            </a:pPr>
            <a:endParaRPr lang="en-US" sz="2177" dirty="0">
              <a:solidFill>
                <a:sysClr val="windowText" lastClr="000000"/>
              </a:solidFill>
              <a:latin typeface="Arial" panose="020B0604020202020204" pitchFamily="34" charset="0"/>
              <a:cs typeface="Arial" panose="020B0604020202020204" pitchFamily="34" charset="0"/>
            </a:endParaRPr>
          </a:p>
          <a:p>
            <a:pPr>
              <a:lnSpc>
                <a:spcPct val="110000"/>
              </a:lnSpc>
            </a:pPr>
            <a:r>
              <a:rPr lang="en-US" sz="2177" u="sng" dirty="0">
                <a:solidFill>
                  <a:sysClr val="windowText" lastClr="000000"/>
                </a:solidFill>
                <a:latin typeface="Arial" panose="020B0604020202020204" pitchFamily="34" charset="0"/>
                <a:cs typeface="Arial" panose="020B0604020202020204" pitchFamily="34" charset="0"/>
              </a:rPr>
              <a:t>Bank of England</a:t>
            </a:r>
            <a:r>
              <a:rPr lang="en-US" sz="2177" dirty="0">
                <a:solidFill>
                  <a:sysClr val="windowText" lastClr="000000"/>
                </a:solidFill>
                <a:latin typeface="Arial" panose="020B0604020202020204" pitchFamily="34" charset="0"/>
                <a:cs typeface="Arial" panose="020B0604020202020204" pitchFamily="34" charset="0"/>
              </a:rPr>
              <a:t> skips a monetary target at all, since:</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“Whenever a bank makes a loan, it simultaneously creates a matching deposit in the borrower’s bank account, thereby creating new money.”                                    </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							(BoE, 2014)</a:t>
            </a:r>
          </a:p>
        </p:txBody>
      </p:sp>
      <p:sp>
        <p:nvSpPr>
          <p:cNvPr id="2" name="Rechteck 1">
            <a:extLst>
              <a:ext uri="{FF2B5EF4-FFF2-40B4-BE49-F238E27FC236}">
                <a16:creationId xmlns:a16="http://schemas.microsoft.com/office/drawing/2014/main" id="{F207E039-FB03-B2DF-1584-B8165227519D}"/>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21328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478305" y="130628"/>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of monetary policy</a:t>
            </a:r>
            <a:endParaRPr lang="en-US" sz="3266" dirty="0">
              <a:solidFill>
                <a:sysClr val="windowText" lastClr="000000"/>
              </a:solidFill>
            </a:endParaRPr>
          </a:p>
        </p:txBody>
      </p:sp>
      <p:sp>
        <p:nvSpPr>
          <p:cNvPr id="10" name="Content Placeholder 2"/>
          <p:cNvSpPr txBox="1">
            <a:spLocks/>
          </p:cNvSpPr>
          <p:nvPr/>
        </p:nvSpPr>
        <p:spPr>
          <a:xfrm>
            <a:off x="105434" y="720772"/>
            <a:ext cx="8556592" cy="4282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Why has central bank independence developed?</a:t>
            </a:r>
            <a:endParaRPr lang="en-US" sz="2000" dirty="0"/>
          </a:p>
        </p:txBody>
      </p:sp>
      <p:sp>
        <p:nvSpPr>
          <p:cNvPr id="4" name="Content Placeholder 2"/>
          <p:cNvSpPr txBox="1">
            <a:spLocks/>
          </p:cNvSpPr>
          <p:nvPr/>
        </p:nvSpPr>
        <p:spPr>
          <a:xfrm>
            <a:off x="105433" y="1496258"/>
            <a:ext cx="10535593" cy="4282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Is rule-based or "conservative" monetary policy superior to discretionary monetary policy?</a:t>
            </a:r>
            <a:endParaRPr lang="en-US" sz="2000" dirty="0"/>
          </a:p>
        </p:txBody>
      </p:sp>
      <p:sp>
        <p:nvSpPr>
          <p:cNvPr id="5" name="Content Placeholder 2"/>
          <p:cNvSpPr txBox="1">
            <a:spLocks/>
          </p:cNvSpPr>
          <p:nvPr/>
        </p:nvSpPr>
        <p:spPr>
          <a:xfrm>
            <a:off x="0" y="2151613"/>
            <a:ext cx="11207233" cy="177601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dirty="0" err="1">
                <a:hlinkClick r:id="rId3"/>
              </a:rPr>
              <a:t>Barro</a:t>
            </a:r>
            <a:r>
              <a:rPr lang="en-US" sz="2000" dirty="0">
                <a:hlinkClick r:id="rId3"/>
              </a:rPr>
              <a:t>, R. and Gordon, D- (1983) Rules, Discretion, and Reputation in a Model of Monetary Policy,  Journal of Monetary Economics 12 (July) </a:t>
            </a:r>
            <a:r>
              <a:rPr lang="en-US" sz="2000">
                <a:hlinkClick r:id="rId3"/>
              </a:rPr>
              <a:t>101-22</a:t>
            </a:r>
            <a:r>
              <a:rPr lang="en-US" sz="2000"/>
              <a:t>.</a:t>
            </a:r>
          </a:p>
          <a:p>
            <a:pPr>
              <a:lnSpc>
                <a:spcPct val="110000"/>
              </a:lnSpc>
            </a:pPr>
            <a:endParaRPr lang="en-US" sz="2000" dirty="0"/>
          </a:p>
          <a:p>
            <a:pPr>
              <a:lnSpc>
                <a:spcPct val="110000"/>
              </a:lnSpc>
            </a:pPr>
            <a:r>
              <a:rPr lang="en-US" sz="2000" dirty="0" err="1">
                <a:hlinkClick r:id="rId4"/>
              </a:rPr>
              <a:t>Kydland</a:t>
            </a:r>
            <a:r>
              <a:rPr lang="en-US" sz="2000" dirty="0">
                <a:hlinkClick r:id="rId4"/>
              </a:rPr>
              <a:t>, F. and Prescott, E. (1977) Rules Rather than Discretion: The Inconsistency of Optimal Plans, Journal of Political Economy 85 (June), 473-90</a:t>
            </a:r>
            <a:endParaRPr lang="en-US" sz="2000" dirty="0"/>
          </a:p>
        </p:txBody>
      </p:sp>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02747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15</a:t>
            </a:fld>
            <a:endParaRPr lang="de-DE" dirty="0"/>
          </a:p>
        </p:txBody>
      </p:sp>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Loss function</a:t>
            </a:r>
          </a:p>
          <a:p>
            <a:endParaRPr lang="en-US" sz="3266" dirty="0">
              <a:solidFill>
                <a:sysClr val="windowText" lastClr="000000"/>
              </a:solidFill>
            </a:endParaRPr>
          </a:p>
        </p:txBody>
      </p:sp>
      <p:sp>
        <p:nvSpPr>
          <p:cNvPr id="9" name="Content Placeholder 2"/>
          <p:cNvSpPr txBox="1">
            <a:spLocks/>
          </p:cNvSpPr>
          <p:nvPr/>
        </p:nvSpPr>
        <p:spPr>
          <a:xfrm>
            <a:off x="1654412" y="1077570"/>
            <a:ext cx="8817637"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de-DE" sz="2177" dirty="0" err="1"/>
              <a:t>Quadratic</a:t>
            </a:r>
            <a:r>
              <a:rPr lang="de-DE" sz="2177" dirty="0"/>
              <a:t> Approximation </a:t>
            </a:r>
            <a:r>
              <a:rPr lang="de-DE" sz="2177" dirty="0" err="1"/>
              <a:t>of</a:t>
            </a:r>
            <a:r>
              <a:rPr lang="de-DE" sz="2177" dirty="0"/>
              <a:t> </a:t>
            </a:r>
            <a:r>
              <a:rPr lang="de-DE" sz="2177" dirty="0" err="1"/>
              <a:t>deviations</a:t>
            </a:r>
            <a:r>
              <a:rPr lang="de-DE" sz="2177" dirty="0"/>
              <a:t> </a:t>
            </a:r>
            <a:r>
              <a:rPr lang="de-DE" sz="2177" dirty="0" err="1"/>
              <a:t>from</a:t>
            </a:r>
            <a:r>
              <a:rPr lang="de-DE" sz="2177" dirty="0"/>
              <a:t> </a:t>
            </a:r>
            <a:r>
              <a:rPr lang="de-DE" sz="2177" dirty="0" err="1"/>
              <a:t>targets</a:t>
            </a:r>
            <a:endParaRPr lang="de-DE" sz="2177" dirty="0"/>
          </a:p>
          <a:p>
            <a:pPr>
              <a:lnSpc>
                <a:spcPct val="110000"/>
              </a:lnSpc>
            </a:pPr>
            <a:r>
              <a:rPr lang="de-DE" sz="2177" dirty="0"/>
              <a:t>	</a:t>
            </a:r>
          </a:p>
          <a:p>
            <a:pPr>
              <a:lnSpc>
                <a:spcPct val="110000"/>
              </a:lnSpc>
            </a:pPr>
            <a:r>
              <a:rPr lang="de-DE" sz="2177" dirty="0"/>
              <a:t>	</a:t>
            </a:r>
            <a:r>
              <a:rPr lang="de-DE" sz="2177" u="sng" dirty="0"/>
              <a:t>Inflation:</a:t>
            </a:r>
          </a:p>
          <a:p>
            <a:pPr marL="311045" indent="-311045">
              <a:lnSpc>
                <a:spcPct val="110000"/>
              </a:lnSpc>
              <a:buFont typeface="Arial" panose="020B0604020202020204" pitchFamily="34" charset="0"/>
              <a:buChar char="•"/>
            </a:pPr>
            <a:r>
              <a:rPr lang="de-DE" sz="2177" dirty="0"/>
              <a:t>	</a:t>
            </a:r>
            <a:r>
              <a:rPr lang="de-DE" sz="2177" dirty="0" err="1"/>
              <a:t>menue</a:t>
            </a:r>
            <a:r>
              <a:rPr lang="de-DE" sz="2177" dirty="0"/>
              <a:t> </a:t>
            </a:r>
            <a:r>
              <a:rPr lang="de-DE" sz="2177" dirty="0" err="1"/>
              <a:t>costs</a:t>
            </a:r>
            <a:endParaRPr lang="de-DE" sz="2177" dirty="0"/>
          </a:p>
          <a:p>
            <a:pPr marL="311045" indent="-311045">
              <a:lnSpc>
                <a:spcPct val="110000"/>
              </a:lnSpc>
              <a:buFont typeface="Arial" panose="020B0604020202020204" pitchFamily="34" charset="0"/>
              <a:buChar char="•"/>
            </a:pPr>
            <a:r>
              <a:rPr lang="de-DE" sz="2177" dirty="0"/>
              <a:t>	</a:t>
            </a:r>
            <a:r>
              <a:rPr lang="de-DE" sz="2177" dirty="0" err="1"/>
              <a:t>uncertainty</a:t>
            </a:r>
            <a:endParaRPr lang="de-DE" sz="2177" dirty="0"/>
          </a:p>
          <a:p>
            <a:pPr marL="311045" indent="-311045">
              <a:lnSpc>
                <a:spcPct val="110000"/>
              </a:lnSpc>
              <a:buFont typeface="Arial" panose="020B0604020202020204" pitchFamily="34" charset="0"/>
              <a:buChar char="•"/>
            </a:pPr>
            <a:r>
              <a:rPr lang="de-DE" sz="2177" dirty="0"/>
              <a:t>	</a:t>
            </a:r>
            <a:r>
              <a:rPr lang="de-DE" sz="2177" dirty="0" err="1"/>
              <a:t>transaction</a:t>
            </a:r>
            <a:r>
              <a:rPr lang="de-DE" sz="2177" dirty="0"/>
              <a:t> </a:t>
            </a:r>
            <a:r>
              <a:rPr lang="de-DE" sz="2177" dirty="0" err="1"/>
              <a:t>costs</a:t>
            </a:r>
            <a:r>
              <a:rPr lang="de-DE" sz="2177" dirty="0"/>
              <a:t> </a:t>
            </a:r>
            <a:r>
              <a:rPr lang="de-DE" sz="2177" dirty="0" err="1"/>
              <a:t>for</a:t>
            </a:r>
            <a:r>
              <a:rPr lang="de-DE" sz="2177" dirty="0"/>
              <a:t> </a:t>
            </a:r>
            <a:r>
              <a:rPr lang="de-DE" sz="2177" dirty="0" err="1"/>
              <a:t>obtaining</a:t>
            </a:r>
            <a:r>
              <a:rPr lang="de-DE" sz="2177" dirty="0"/>
              <a:t> </a:t>
            </a:r>
            <a:r>
              <a:rPr lang="de-DE" sz="2177" dirty="0" err="1"/>
              <a:t>information</a:t>
            </a:r>
            <a:r>
              <a:rPr lang="de-DE" sz="2177" dirty="0"/>
              <a:t> </a:t>
            </a:r>
            <a:r>
              <a:rPr lang="de-DE" sz="2177" dirty="0" err="1"/>
              <a:t>about</a:t>
            </a:r>
            <a:r>
              <a:rPr lang="de-DE" sz="2177" dirty="0"/>
              <a:t> </a:t>
            </a:r>
            <a:r>
              <a:rPr lang="de-DE" sz="2177" dirty="0" err="1"/>
              <a:t>future</a:t>
            </a:r>
            <a:r>
              <a:rPr lang="de-DE" sz="2177" dirty="0"/>
              <a:t> Inflation</a:t>
            </a:r>
          </a:p>
          <a:p>
            <a:pPr>
              <a:lnSpc>
                <a:spcPct val="110000"/>
              </a:lnSpc>
            </a:pPr>
            <a:r>
              <a:rPr lang="de-DE" sz="2177" dirty="0"/>
              <a:t>	</a:t>
            </a:r>
          </a:p>
          <a:p>
            <a:pPr>
              <a:lnSpc>
                <a:spcPct val="110000"/>
              </a:lnSpc>
            </a:pPr>
            <a:r>
              <a:rPr lang="de-DE" sz="2177" dirty="0"/>
              <a:t>	</a:t>
            </a:r>
            <a:r>
              <a:rPr lang="de-DE" sz="2177" u="sng" dirty="0"/>
              <a:t>Output:</a:t>
            </a:r>
          </a:p>
          <a:p>
            <a:pPr marL="311045" indent="-311045">
              <a:lnSpc>
                <a:spcPct val="110000"/>
              </a:lnSpc>
              <a:buFont typeface="Arial" panose="020B0604020202020204" pitchFamily="34" charset="0"/>
              <a:buChar char="•"/>
            </a:pPr>
            <a:r>
              <a:rPr lang="de-DE" sz="2177" dirty="0"/>
              <a:t>	wage </a:t>
            </a:r>
            <a:r>
              <a:rPr lang="de-DE" sz="2177" dirty="0" err="1"/>
              <a:t>rigidities</a:t>
            </a:r>
            <a:r>
              <a:rPr lang="de-DE" sz="2177" dirty="0"/>
              <a:t> </a:t>
            </a:r>
            <a:r>
              <a:rPr lang="de-DE" sz="2177" dirty="0" err="1"/>
              <a:t>would</a:t>
            </a:r>
            <a:r>
              <a:rPr lang="de-DE" sz="2177" dirty="0"/>
              <a:t> </a:t>
            </a:r>
            <a:r>
              <a:rPr lang="de-DE" sz="2177" dirty="0" err="1"/>
              <a:t>imply</a:t>
            </a:r>
            <a:r>
              <a:rPr lang="de-DE" sz="2177" dirty="0"/>
              <a:t> an </a:t>
            </a:r>
            <a:r>
              <a:rPr lang="de-DE" sz="2177" dirty="0" err="1"/>
              <a:t>output</a:t>
            </a:r>
            <a:r>
              <a:rPr lang="de-DE" sz="2177" dirty="0"/>
              <a:t> </a:t>
            </a:r>
            <a:r>
              <a:rPr lang="de-DE" sz="2177" dirty="0" err="1"/>
              <a:t>level</a:t>
            </a:r>
            <a:r>
              <a:rPr lang="de-DE" sz="2177" dirty="0"/>
              <a:t> </a:t>
            </a:r>
            <a:r>
              <a:rPr lang="de-DE" sz="2177" dirty="0" err="1"/>
              <a:t>below</a:t>
            </a:r>
            <a:r>
              <a:rPr lang="de-DE" sz="2177" dirty="0"/>
              <a:t> potential 	</a:t>
            </a:r>
            <a:r>
              <a:rPr lang="de-DE" sz="2177" dirty="0" err="1"/>
              <a:t>output</a:t>
            </a:r>
            <a:r>
              <a:rPr lang="de-DE" sz="2177" dirty="0"/>
              <a:t>		→	potential out </a:t>
            </a:r>
            <a:r>
              <a:rPr lang="de-DE" sz="2177" dirty="0" err="1"/>
              <a:t>put</a:t>
            </a:r>
            <a:r>
              <a:rPr lang="de-DE" sz="2177" dirty="0"/>
              <a:t> </a:t>
            </a:r>
            <a:r>
              <a:rPr lang="de-DE" sz="2177" dirty="0" err="1"/>
              <a:t>is</a:t>
            </a:r>
            <a:r>
              <a:rPr lang="de-DE" sz="2177" dirty="0"/>
              <a:t> </a:t>
            </a:r>
            <a:r>
              <a:rPr lang="de-DE" sz="2177" dirty="0" err="1"/>
              <a:t>weighted</a:t>
            </a:r>
            <a:r>
              <a:rPr lang="de-DE" sz="2177" dirty="0"/>
              <a:t> </a:t>
            </a:r>
            <a:r>
              <a:rPr lang="de-DE" sz="2177" dirty="0" err="1"/>
              <a:t>with</a:t>
            </a:r>
            <a:r>
              <a:rPr lang="de-DE" sz="2177" dirty="0"/>
              <a:t> k&gt;1</a:t>
            </a:r>
            <a:endParaRPr lang="en-US" sz="2177" dirty="0"/>
          </a:p>
        </p:txBody>
      </p:sp>
    </p:spTree>
    <p:extLst>
      <p:ext uri="{BB962C8B-B14F-4D97-AF65-F5344CB8AC3E}">
        <p14:creationId xmlns:p14="http://schemas.microsoft.com/office/powerpoint/2010/main" val="1642117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16</a:t>
            </a:fld>
            <a:endParaRPr lang="de-DE" dirty="0"/>
          </a:p>
        </p:txBody>
      </p:sp>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Time Inconsistency Problem in Monetary Policy</a:t>
            </a:r>
          </a:p>
          <a:p>
            <a:endParaRPr lang="en-US" sz="3266" dirty="0">
              <a:solidFill>
                <a:sysClr val="windowText" lastClr="000000"/>
              </a:solidFill>
            </a:endParaRPr>
          </a:p>
        </p:txBody>
      </p:sp>
      <p:sp>
        <p:nvSpPr>
          <p:cNvPr id="9" name="Content Placeholder 2"/>
          <p:cNvSpPr txBox="1">
            <a:spLocks/>
          </p:cNvSpPr>
          <p:nvPr/>
        </p:nvSpPr>
        <p:spPr>
          <a:xfrm>
            <a:off x="1850363" y="1469475"/>
            <a:ext cx="8556592"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dirty="0" err="1">
                <a:hlinkClick r:id="rId3"/>
              </a:rPr>
              <a:t>Barro</a:t>
            </a:r>
            <a:r>
              <a:rPr lang="en-US" sz="2177" dirty="0">
                <a:hlinkClick r:id="rId3"/>
              </a:rPr>
              <a:t> Gordon (1981) “A Positive Theory of Monetary Policy in a Natural Rate Model”</a:t>
            </a:r>
            <a:endParaRPr lang="en-US" sz="2177" dirty="0"/>
          </a:p>
          <a:p>
            <a:pPr>
              <a:lnSpc>
                <a:spcPct val="110000"/>
              </a:lnSpc>
            </a:pPr>
            <a:r>
              <a:rPr lang="en-US" sz="2177" dirty="0"/>
              <a:t>Philipps-curve:</a:t>
            </a:r>
          </a:p>
          <a:p>
            <a:pPr algn="ctr">
              <a:lnSpc>
                <a:spcPct val="110000"/>
              </a:lnSpc>
            </a:pPr>
            <a:r>
              <a:rPr lang="es-ES" sz="2177" dirty="0"/>
              <a:t>y = y* + b (π - π</a:t>
            </a:r>
            <a:r>
              <a:rPr lang="es-ES" sz="2177" baseline="30000" dirty="0"/>
              <a:t>e</a:t>
            </a:r>
            <a:r>
              <a:rPr lang="es-ES" sz="2177" dirty="0"/>
              <a:t> ) </a:t>
            </a:r>
          </a:p>
          <a:p>
            <a:pPr>
              <a:lnSpc>
                <a:spcPct val="110000"/>
              </a:lnSpc>
            </a:pPr>
            <a:endParaRPr lang="es-ES" sz="2177" dirty="0"/>
          </a:p>
          <a:p>
            <a:pPr>
              <a:lnSpc>
                <a:spcPct val="110000"/>
              </a:lnSpc>
            </a:pPr>
            <a:r>
              <a:rPr lang="es-ES" sz="2177" dirty="0"/>
              <a:t>Central bank loss function:</a:t>
            </a:r>
          </a:p>
          <a:p>
            <a:pPr>
              <a:lnSpc>
                <a:spcPct val="110000"/>
              </a:lnSpc>
            </a:pPr>
            <a:endParaRPr lang="es-ES" sz="2177" dirty="0"/>
          </a:p>
          <a:p>
            <a:pPr algn="ctr">
              <a:lnSpc>
                <a:spcPct val="110000"/>
              </a:lnSpc>
            </a:pPr>
            <a:r>
              <a:rPr lang="pt-BR" sz="2177" dirty="0"/>
              <a:t>L =1/2[a (π –π*)</a:t>
            </a:r>
            <a:r>
              <a:rPr lang="pt-BR" sz="2177" baseline="30000" dirty="0"/>
              <a:t>2</a:t>
            </a:r>
            <a:r>
              <a:rPr lang="pt-BR" sz="2177" dirty="0"/>
              <a:t> + (y -ky*)</a:t>
            </a:r>
            <a:r>
              <a:rPr lang="pt-BR" sz="2177" baseline="30000" dirty="0"/>
              <a:t> 2</a:t>
            </a:r>
            <a:r>
              <a:rPr lang="en-US" sz="2177" dirty="0"/>
              <a:t>]</a:t>
            </a:r>
          </a:p>
          <a:p>
            <a:pPr algn="ctr">
              <a:lnSpc>
                <a:spcPct val="110000"/>
              </a:lnSpc>
            </a:pPr>
            <a:r>
              <a:rPr lang="en-US" sz="2177" dirty="0"/>
              <a:t>a&gt;0	k&gt;1 	</a:t>
            </a:r>
          </a:p>
          <a:p>
            <a:pPr algn="ctr">
              <a:lnSpc>
                <a:spcPct val="110000"/>
              </a:lnSpc>
            </a:pPr>
            <a:r>
              <a:rPr lang="pt-BR" sz="2177" dirty="0"/>
              <a:t>π*, ky* Inflation and Output targets</a:t>
            </a:r>
            <a:endParaRPr lang="en-US" sz="2177" dirty="0"/>
          </a:p>
        </p:txBody>
      </p:sp>
    </p:spTree>
    <p:extLst>
      <p:ext uri="{BB962C8B-B14F-4D97-AF65-F5344CB8AC3E}">
        <p14:creationId xmlns:p14="http://schemas.microsoft.com/office/powerpoint/2010/main" val="3488710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17</a:t>
            </a:fld>
            <a:endParaRPr lang="de-DE" dirty="0"/>
          </a:p>
        </p:txBody>
      </p:sp>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Time Inconsistency Problem</a:t>
            </a:r>
          </a:p>
          <a:p>
            <a:endParaRPr lang="en-US" sz="3266" dirty="0">
              <a:solidFill>
                <a:sysClr val="windowText" lastClr="000000"/>
              </a:solidFill>
            </a:endParaRPr>
          </a:p>
        </p:txBody>
      </p:sp>
      <p:sp>
        <p:nvSpPr>
          <p:cNvPr id="9" name="Content Placeholder 2"/>
          <p:cNvSpPr txBox="1">
            <a:spLocks/>
          </p:cNvSpPr>
          <p:nvPr/>
        </p:nvSpPr>
        <p:spPr>
          <a:xfrm>
            <a:off x="1850364" y="1469475"/>
            <a:ext cx="8817637"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de-DE" sz="2177" dirty="0" err="1"/>
              <a:t>For</a:t>
            </a:r>
            <a:r>
              <a:rPr lang="de-DE" sz="2177" dirty="0"/>
              <a:t> </a:t>
            </a:r>
            <a:r>
              <a:rPr lang="de-DE" sz="2177" dirty="0" err="1"/>
              <a:t>simplicity</a:t>
            </a:r>
            <a:r>
              <a:rPr lang="de-DE" sz="2177" dirty="0"/>
              <a:t> </a:t>
            </a:r>
            <a:r>
              <a:rPr lang="de-DE" sz="2177" dirty="0" err="1"/>
              <a:t>assume</a:t>
            </a:r>
            <a:r>
              <a:rPr lang="de-DE" sz="2177" dirty="0"/>
              <a:t> </a:t>
            </a:r>
            <a:r>
              <a:rPr lang="pt-BR" sz="2177" dirty="0"/>
              <a:t>π*=0</a:t>
            </a:r>
            <a:endParaRPr lang="de-DE" sz="2177" dirty="0"/>
          </a:p>
          <a:p>
            <a:pPr>
              <a:lnSpc>
                <a:spcPct val="110000"/>
              </a:lnSpc>
            </a:pPr>
            <a:endParaRPr lang="de-DE" sz="2177" dirty="0"/>
          </a:p>
          <a:p>
            <a:pPr>
              <a:lnSpc>
                <a:spcPct val="110000"/>
              </a:lnSpc>
            </a:pPr>
            <a:r>
              <a:rPr lang="de-DE" sz="2177" dirty="0" err="1"/>
              <a:t>Calculate</a:t>
            </a:r>
            <a:r>
              <a:rPr lang="de-DE" sz="2177" dirty="0"/>
              <a:t> Inflation </a:t>
            </a:r>
            <a:r>
              <a:rPr lang="de-DE" sz="2177" dirty="0" err="1"/>
              <a:t>and</a:t>
            </a:r>
            <a:r>
              <a:rPr lang="de-DE" sz="2177" dirty="0"/>
              <a:t> </a:t>
            </a:r>
            <a:r>
              <a:rPr lang="de-DE" sz="2177" dirty="0" err="1"/>
              <a:t>Social</a:t>
            </a:r>
            <a:r>
              <a:rPr lang="de-DE" sz="2177" dirty="0"/>
              <a:t> </a:t>
            </a:r>
            <a:r>
              <a:rPr lang="de-DE" sz="2177" dirty="0" err="1"/>
              <a:t>losses</a:t>
            </a:r>
            <a:r>
              <a:rPr lang="de-DE" sz="2177" dirty="0"/>
              <a:t> </a:t>
            </a:r>
            <a:r>
              <a:rPr lang="de-DE" sz="2177" dirty="0" err="1"/>
              <a:t>under</a:t>
            </a:r>
            <a:r>
              <a:rPr lang="de-DE" sz="2177" dirty="0"/>
              <a:t> rational </a:t>
            </a:r>
            <a:r>
              <a:rPr lang="de-DE" sz="2177" dirty="0" err="1"/>
              <a:t>expectations</a:t>
            </a:r>
            <a:r>
              <a:rPr lang="de-DE" sz="2177" dirty="0"/>
              <a:t> </a:t>
            </a:r>
            <a:r>
              <a:rPr lang="de-DE" sz="2177" dirty="0" err="1"/>
              <a:t>and</a:t>
            </a:r>
            <a:r>
              <a:rPr lang="de-DE" sz="2177" dirty="0"/>
              <a:t> </a:t>
            </a:r>
            <a:r>
              <a:rPr lang="de-DE" sz="2177" dirty="0" err="1"/>
              <a:t>compare</a:t>
            </a:r>
            <a:r>
              <a:rPr lang="de-DE" sz="2177" dirty="0"/>
              <a:t> </a:t>
            </a:r>
            <a:r>
              <a:rPr lang="de-DE" sz="2177" dirty="0" err="1"/>
              <a:t>this</a:t>
            </a:r>
            <a:r>
              <a:rPr lang="de-DE" sz="2177" dirty="0"/>
              <a:t> </a:t>
            </a:r>
            <a:r>
              <a:rPr lang="de-DE" sz="2177" dirty="0" err="1"/>
              <a:t>with</a:t>
            </a:r>
            <a:r>
              <a:rPr lang="de-DE" sz="2177" dirty="0"/>
              <a:t> </a:t>
            </a:r>
            <a:r>
              <a:rPr lang="es-ES" sz="2177" dirty="0"/>
              <a:t>π</a:t>
            </a:r>
            <a:r>
              <a:rPr lang="es-ES" sz="2177" baseline="30000" dirty="0"/>
              <a:t>e</a:t>
            </a:r>
            <a:r>
              <a:rPr lang="es-ES" sz="2177" dirty="0"/>
              <a:t> =π=0 </a:t>
            </a:r>
          </a:p>
          <a:p>
            <a:pPr>
              <a:lnSpc>
                <a:spcPct val="110000"/>
              </a:lnSpc>
            </a:pPr>
            <a:endParaRPr lang="es-ES" sz="2177" dirty="0"/>
          </a:p>
          <a:p>
            <a:pPr>
              <a:lnSpc>
                <a:spcPct val="110000"/>
              </a:lnSpc>
            </a:pPr>
            <a:r>
              <a:rPr lang="es-ES" sz="2177" dirty="0"/>
              <a:t>Why can π</a:t>
            </a:r>
            <a:r>
              <a:rPr lang="es-ES" sz="2177" baseline="30000" dirty="0"/>
              <a:t>e</a:t>
            </a:r>
            <a:r>
              <a:rPr lang="es-ES" sz="2177" dirty="0"/>
              <a:t> =π=0 not be an equilibrium?</a:t>
            </a:r>
          </a:p>
          <a:p>
            <a:pPr>
              <a:lnSpc>
                <a:spcPct val="110000"/>
              </a:lnSpc>
            </a:pPr>
            <a:endParaRPr lang="es-ES" sz="2177" dirty="0"/>
          </a:p>
          <a:p>
            <a:pPr>
              <a:lnSpc>
                <a:spcPct val="110000"/>
              </a:lnSpc>
            </a:pPr>
            <a:r>
              <a:rPr lang="es-ES" sz="2177" dirty="0"/>
              <a:t>How can π</a:t>
            </a:r>
            <a:r>
              <a:rPr lang="es-ES" sz="2177" baseline="30000" dirty="0"/>
              <a:t>e</a:t>
            </a:r>
            <a:r>
              <a:rPr lang="es-ES" sz="2177" dirty="0"/>
              <a:t> =π=0 be achieved?</a:t>
            </a:r>
            <a:endParaRPr lang="en-US" sz="2177" dirty="0"/>
          </a:p>
        </p:txBody>
      </p:sp>
    </p:spTree>
    <p:extLst>
      <p:ext uri="{BB962C8B-B14F-4D97-AF65-F5344CB8AC3E}">
        <p14:creationId xmlns:p14="http://schemas.microsoft.com/office/powerpoint/2010/main" val="329122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18</a:t>
            </a:fld>
            <a:endParaRPr lang="de-DE" dirty="0"/>
          </a:p>
        </p:txBody>
      </p:sp>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Time Inconsistency Problem</a:t>
            </a:r>
          </a:p>
          <a:p>
            <a:endParaRPr lang="en-US" sz="3266" dirty="0">
              <a:solidFill>
                <a:sysClr val="windowText" lastClr="000000"/>
              </a:solidFill>
            </a:endParaRPr>
          </a:p>
        </p:txBody>
      </p:sp>
      <p:sp>
        <p:nvSpPr>
          <p:cNvPr id="9" name="Content Placeholder 2"/>
          <p:cNvSpPr txBox="1">
            <a:spLocks/>
          </p:cNvSpPr>
          <p:nvPr/>
        </p:nvSpPr>
        <p:spPr>
          <a:xfrm>
            <a:off x="1850364" y="1469475"/>
            <a:ext cx="8817637"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de-DE" sz="2177" dirty="0" err="1"/>
              <a:t>For</a:t>
            </a:r>
            <a:r>
              <a:rPr lang="de-DE" sz="2177" dirty="0"/>
              <a:t> </a:t>
            </a:r>
            <a:r>
              <a:rPr lang="de-DE" sz="2177" dirty="0" err="1"/>
              <a:t>simplicity</a:t>
            </a:r>
            <a:r>
              <a:rPr lang="de-DE" sz="2177" dirty="0"/>
              <a:t> </a:t>
            </a:r>
            <a:r>
              <a:rPr lang="de-DE" sz="2177" dirty="0" err="1"/>
              <a:t>assume</a:t>
            </a:r>
            <a:r>
              <a:rPr lang="de-DE" sz="2177" dirty="0"/>
              <a:t> </a:t>
            </a:r>
            <a:r>
              <a:rPr lang="pt-BR" sz="2177" dirty="0"/>
              <a:t>π*=0</a:t>
            </a:r>
            <a:endParaRPr lang="de-DE" sz="2177" dirty="0"/>
          </a:p>
          <a:p>
            <a:pPr>
              <a:lnSpc>
                <a:spcPct val="110000"/>
              </a:lnSpc>
            </a:pPr>
            <a:endParaRPr lang="de-DE" sz="2177" dirty="0"/>
          </a:p>
          <a:p>
            <a:pPr>
              <a:lnSpc>
                <a:spcPct val="110000"/>
              </a:lnSpc>
            </a:pPr>
            <a:r>
              <a:rPr lang="de-DE" sz="2177" dirty="0" err="1"/>
              <a:t>Calculate</a:t>
            </a:r>
            <a:r>
              <a:rPr lang="de-DE" sz="2177" dirty="0"/>
              <a:t> Inflation </a:t>
            </a:r>
            <a:r>
              <a:rPr lang="de-DE" sz="2177" dirty="0" err="1"/>
              <a:t>and</a:t>
            </a:r>
            <a:r>
              <a:rPr lang="de-DE" sz="2177" dirty="0"/>
              <a:t> </a:t>
            </a:r>
            <a:r>
              <a:rPr lang="de-DE" sz="2177" dirty="0" err="1"/>
              <a:t>Social</a:t>
            </a:r>
            <a:r>
              <a:rPr lang="de-DE" sz="2177" dirty="0"/>
              <a:t> </a:t>
            </a:r>
            <a:r>
              <a:rPr lang="de-DE" sz="2177" dirty="0" err="1"/>
              <a:t>losses</a:t>
            </a:r>
            <a:r>
              <a:rPr lang="de-DE" sz="2177" dirty="0"/>
              <a:t> </a:t>
            </a:r>
            <a:r>
              <a:rPr lang="de-DE" sz="2177" dirty="0" err="1"/>
              <a:t>under</a:t>
            </a:r>
            <a:r>
              <a:rPr lang="de-DE" sz="2177" dirty="0"/>
              <a:t> rational </a:t>
            </a:r>
            <a:r>
              <a:rPr lang="de-DE" sz="2177" dirty="0" err="1"/>
              <a:t>expectations</a:t>
            </a:r>
            <a:r>
              <a:rPr lang="de-DE" sz="2177" dirty="0"/>
              <a:t> </a:t>
            </a:r>
            <a:r>
              <a:rPr lang="de-DE" sz="2177" dirty="0" err="1"/>
              <a:t>and</a:t>
            </a:r>
            <a:r>
              <a:rPr lang="de-DE" sz="2177" dirty="0"/>
              <a:t> </a:t>
            </a:r>
            <a:r>
              <a:rPr lang="de-DE" sz="2177" dirty="0" err="1"/>
              <a:t>compare</a:t>
            </a:r>
            <a:r>
              <a:rPr lang="de-DE" sz="2177" dirty="0"/>
              <a:t> </a:t>
            </a:r>
            <a:r>
              <a:rPr lang="de-DE" sz="2177" dirty="0" err="1"/>
              <a:t>this</a:t>
            </a:r>
            <a:r>
              <a:rPr lang="de-DE" sz="2177" dirty="0"/>
              <a:t> </a:t>
            </a:r>
            <a:r>
              <a:rPr lang="de-DE" sz="2177" dirty="0" err="1"/>
              <a:t>with</a:t>
            </a:r>
            <a:r>
              <a:rPr lang="de-DE" sz="2177" dirty="0"/>
              <a:t> </a:t>
            </a:r>
            <a:r>
              <a:rPr lang="es-ES" sz="2177" dirty="0"/>
              <a:t>π</a:t>
            </a:r>
            <a:r>
              <a:rPr lang="es-ES" sz="2177" baseline="30000" dirty="0"/>
              <a:t>e</a:t>
            </a:r>
            <a:r>
              <a:rPr lang="es-ES" sz="2177" dirty="0"/>
              <a:t> =π=0 </a:t>
            </a:r>
          </a:p>
          <a:p>
            <a:pPr>
              <a:lnSpc>
                <a:spcPct val="110000"/>
              </a:lnSpc>
            </a:pPr>
            <a:endParaRPr lang="es-ES" sz="2177" dirty="0"/>
          </a:p>
          <a:p>
            <a:pPr>
              <a:lnSpc>
                <a:spcPct val="110000"/>
              </a:lnSpc>
            </a:pPr>
            <a:r>
              <a:rPr lang="es-ES" sz="2177" dirty="0"/>
              <a:t>Why can π</a:t>
            </a:r>
            <a:r>
              <a:rPr lang="es-ES" sz="2177" baseline="30000" dirty="0"/>
              <a:t>e</a:t>
            </a:r>
            <a:r>
              <a:rPr lang="es-ES" sz="2177" dirty="0"/>
              <a:t> =π=0 not be an equilibrium?</a:t>
            </a:r>
          </a:p>
          <a:p>
            <a:pPr>
              <a:lnSpc>
                <a:spcPct val="110000"/>
              </a:lnSpc>
            </a:pPr>
            <a:endParaRPr lang="es-ES" sz="2177" dirty="0"/>
          </a:p>
          <a:p>
            <a:pPr>
              <a:lnSpc>
                <a:spcPct val="110000"/>
              </a:lnSpc>
            </a:pPr>
            <a:r>
              <a:rPr lang="es-ES" sz="2177" dirty="0"/>
              <a:t>How can π</a:t>
            </a:r>
            <a:r>
              <a:rPr lang="es-ES" sz="2177" baseline="30000" dirty="0"/>
              <a:t>e</a:t>
            </a:r>
            <a:r>
              <a:rPr lang="es-ES" sz="2177" dirty="0"/>
              <a:t> =π=0 be achieved?</a:t>
            </a:r>
            <a:endParaRPr lang="en-US" sz="2177" dirty="0"/>
          </a:p>
        </p:txBody>
      </p:sp>
    </p:spTree>
    <p:extLst>
      <p:ext uri="{BB962C8B-B14F-4D97-AF65-F5344CB8AC3E}">
        <p14:creationId xmlns:p14="http://schemas.microsoft.com/office/powerpoint/2010/main" val="1240582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 </a:t>
            </a: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8290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8162" y="104531"/>
            <a:ext cx="7597213" cy="744863"/>
          </a:xfrm>
          <a:prstGeom prst="rect">
            <a:avLst/>
          </a:prstGeom>
          <a:noFill/>
          <a:ln>
            <a:noFill/>
          </a:ln>
        </p:spPr>
        <p:txBody>
          <a:bodyPr lIns="81638" tIns="40819" rIns="81638" bIns="40819" anchor="ctr" anchorCtr="1"/>
          <a:lstStyle/>
          <a:p>
            <a:pPr algn="ctr"/>
            <a:r>
              <a:rPr lang="de-DE" sz="2903" b="1" dirty="0"/>
              <a:t>Money Market </a:t>
            </a:r>
            <a:r>
              <a:rPr lang="de-DE" sz="2903" b="1" dirty="0" err="1"/>
              <a:t>and</a:t>
            </a:r>
            <a:r>
              <a:rPr lang="de-DE" sz="2903" b="1" dirty="0"/>
              <a:t> </a:t>
            </a:r>
            <a:r>
              <a:rPr lang="de-DE" sz="2903" b="1" dirty="0" err="1"/>
              <a:t>the</a:t>
            </a:r>
            <a:r>
              <a:rPr lang="de-DE" sz="2903" b="1" dirty="0"/>
              <a:t> </a:t>
            </a:r>
          </a:p>
          <a:p>
            <a:pPr algn="ctr"/>
            <a:r>
              <a:rPr lang="de-DE" sz="2903" b="1" dirty="0" err="1"/>
              <a:t>Reaction</a:t>
            </a:r>
            <a:r>
              <a:rPr lang="de-DE" sz="2903" b="1" dirty="0"/>
              <a:t> </a:t>
            </a:r>
            <a:r>
              <a:rPr lang="de-DE" sz="2903" b="1" dirty="0" err="1"/>
              <a:t>Function</a:t>
            </a:r>
            <a:r>
              <a:rPr lang="de-DE" sz="2903" b="1" dirty="0"/>
              <a:t> </a:t>
            </a:r>
            <a:r>
              <a:rPr lang="de-DE" sz="2903" b="1" dirty="0" err="1"/>
              <a:t>of</a:t>
            </a:r>
            <a:r>
              <a:rPr lang="de-DE" sz="2903" b="1" dirty="0"/>
              <a:t> </a:t>
            </a:r>
            <a:r>
              <a:rPr lang="de-DE" sz="2903" b="1" dirty="0" err="1"/>
              <a:t>the</a:t>
            </a:r>
            <a:r>
              <a:rPr lang="de-DE" sz="2903" b="1" dirty="0"/>
              <a:t> Central Bank</a:t>
            </a:r>
          </a:p>
        </p:txBody>
      </p:sp>
      <p:sp>
        <p:nvSpPr>
          <p:cNvPr id="7" name="Textfeld 6"/>
          <p:cNvSpPr txBox="1"/>
          <p:nvPr/>
        </p:nvSpPr>
        <p:spPr>
          <a:xfrm>
            <a:off x="166777" y="968530"/>
            <a:ext cx="8330426" cy="762388"/>
          </a:xfrm>
          <a:prstGeom prst="rect">
            <a:avLst/>
          </a:prstGeom>
          <a:noFill/>
        </p:spPr>
        <p:txBody>
          <a:bodyPr wrap="square" rtlCol="0">
            <a:spAutoFit/>
          </a:bodyPr>
          <a:lstStyle/>
          <a:p>
            <a:pPr marL="311045" indent="-311045">
              <a:buFont typeface="Wingdings" panose="05000000000000000000" pitchFamily="2" charset="2"/>
              <a:buChar char="Ø"/>
            </a:pPr>
            <a:r>
              <a:rPr lang="de-DE" sz="2177" dirty="0"/>
              <a:t>In </a:t>
            </a:r>
            <a:r>
              <a:rPr lang="de-DE" sz="2177" dirty="0" err="1"/>
              <a:t>practice</a:t>
            </a:r>
            <a:r>
              <a:rPr lang="de-DE" sz="2177" dirty="0"/>
              <a:t> </a:t>
            </a:r>
            <a:r>
              <a:rPr lang="de-DE" sz="2177" dirty="0" err="1"/>
              <a:t>the</a:t>
            </a:r>
            <a:r>
              <a:rPr lang="de-DE" sz="2177" dirty="0"/>
              <a:t> </a:t>
            </a:r>
            <a:r>
              <a:rPr lang="de-DE" sz="2177" dirty="0" err="1"/>
              <a:t>central</a:t>
            </a:r>
            <a:r>
              <a:rPr lang="de-DE" sz="2177" dirty="0"/>
              <a:t> </a:t>
            </a:r>
            <a:r>
              <a:rPr lang="de-DE" sz="2177" dirty="0" err="1"/>
              <a:t>bank</a:t>
            </a:r>
            <a:r>
              <a:rPr lang="de-DE" sz="2177" dirty="0"/>
              <a:t> </a:t>
            </a:r>
            <a:r>
              <a:rPr lang="de-DE" sz="2177" dirty="0" err="1"/>
              <a:t>sets</a:t>
            </a:r>
            <a:r>
              <a:rPr lang="de-DE" sz="2177" dirty="0"/>
              <a:t> </a:t>
            </a:r>
            <a:r>
              <a:rPr lang="de-DE" sz="2177" dirty="0" err="1"/>
              <a:t>short</a:t>
            </a:r>
            <a:r>
              <a:rPr lang="de-DE" sz="2177" dirty="0"/>
              <a:t> </a:t>
            </a:r>
            <a:r>
              <a:rPr lang="de-DE" sz="2177" dirty="0" err="1"/>
              <a:t>term</a:t>
            </a:r>
            <a:r>
              <a:rPr lang="de-DE" sz="2177" dirty="0"/>
              <a:t> </a:t>
            </a:r>
            <a:r>
              <a:rPr lang="de-DE" sz="2177" dirty="0" err="1"/>
              <a:t>interest</a:t>
            </a:r>
            <a:r>
              <a:rPr lang="de-DE" sz="2177" dirty="0"/>
              <a:t> </a:t>
            </a:r>
            <a:r>
              <a:rPr lang="de-DE" sz="2177" dirty="0" err="1"/>
              <a:t>rates</a:t>
            </a:r>
            <a:r>
              <a:rPr lang="de-DE" sz="2177" dirty="0"/>
              <a:t> </a:t>
            </a:r>
            <a:r>
              <a:rPr lang="de-DE" sz="2177" dirty="0" err="1"/>
              <a:t>to</a:t>
            </a:r>
            <a:r>
              <a:rPr lang="de-DE" sz="2177" dirty="0"/>
              <a:t> </a:t>
            </a:r>
            <a:r>
              <a:rPr lang="de-DE" sz="2177" dirty="0" err="1"/>
              <a:t>meet</a:t>
            </a:r>
            <a:r>
              <a:rPr lang="de-DE" sz="2177" dirty="0"/>
              <a:t> </a:t>
            </a:r>
            <a:r>
              <a:rPr lang="de-DE" sz="2177" dirty="0" err="1"/>
              <a:t>its</a:t>
            </a:r>
            <a:r>
              <a:rPr lang="de-DE" sz="2177" dirty="0"/>
              <a:t> </a:t>
            </a:r>
            <a:r>
              <a:rPr lang="de-DE" sz="2177" dirty="0" err="1"/>
              <a:t>target</a:t>
            </a:r>
            <a:r>
              <a:rPr lang="de-DE" sz="2177" dirty="0"/>
              <a:t> </a:t>
            </a:r>
            <a:r>
              <a:rPr lang="de-DE" sz="2177" dirty="0" err="1"/>
              <a:t>level</a:t>
            </a:r>
            <a:r>
              <a:rPr lang="de-DE" sz="2177" dirty="0"/>
              <a:t>. </a:t>
            </a:r>
          </a:p>
        </p:txBody>
      </p:sp>
      <p:sp>
        <p:nvSpPr>
          <p:cNvPr id="9" name="Textfeld 8"/>
          <p:cNvSpPr txBox="1"/>
          <p:nvPr/>
        </p:nvSpPr>
        <p:spPr>
          <a:xfrm>
            <a:off x="196991" y="2100523"/>
            <a:ext cx="8330426" cy="1097416"/>
          </a:xfrm>
          <a:prstGeom prst="rect">
            <a:avLst/>
          </a:prstGeom>
          <a:noFill/>
        </p:spPr>
        <p:txBody>
          <a:bodyPr wrap="square" rtlCol="0">
            <a:spAutoFit/>
          </a:bodyPr>
          <a:lstStyle/>
          <a:p>
            <a:pPr marL="311045" indent="-311045">
              <a:buFont typeface="Wingdings" panose="05000000000000000000" pitchFamily="2" charset="2"/>
              <a:buChar char="Ø"/>
            </a:pPr>
            <a:r>
              <a:rPr lang="de-DE" sz="2177" dirty="0"/>
              <a:t>Most </a:t>
            </a:r>
            <a:r>
              <a:rPr lang="de-DE" sz="2177" dirty="0" err="1"/>
              <a:t>central</a:t>
            </a:r>
            <a:r>
              <a:rPr lang="de-DE" sz="2177" dirty="0"/>
              <a:t> </a:t>
            </a:r>
            <a:r>
              <a:rPr lang="de-DE" sz="2177" dirty="0" err="1"/>
              <a:t>banks</a:t>
            </a:r>
            <a:r>
              <a:rPr lang="de-DE" sz="2177" dirty="0"/>
              <a:t> </a:t>
            </a:r>
            <a:r>
              <a:rPr lang="de-DE" sz="2177" dirty="0" err="1"/>
              <a:t>communicate</a:t>
            </a:r>
            <a:r>
              <a:rPr lang="de-DE" sz="2177" dirty="0"/>
              <a:t> </a:t>
            </a:r>
            <a:r>
              <a:rPr lang="de-DE" sz="2177" dirty="0" err="1"/>
              <a:t>some</a:t>
            </a:r>
            <a:r>
              <a:rPr lang="de-DE" sz="2177" dirty="0"/>
              <a:t> </a:t>
            </a:r>
            <a:r>
              <a:rPr lang="de-DE" sz="2177" dirty="0" err="1"/>
              <a:t>kind</a:t>
            </a:r>
            <a:r>
              <a:rPr lang="de-DE" sz="2177" dirty="0"/>
              <a:t> </a:t>
            </a:r>
            <a:r>
              <a:rPr lang="de-DE" sz="2177" dirty="0" err="1"/>
              <a:t>of</a:t>
            </a:r>
            <a:r>
              <a:rPr lang="de-DE" sz="2177" dirty="0"/>
              <a:t> </a:t>
            </a:r>
            <a:r>
              <a:rPr lang="de-DE" sz="2177" dirty="0" err="1"/>
              <a:t>inflation</a:t>
            </a:r>
            <a:r>
              <a:rPr lang="de-DE" sz="2177" dirty="0"/>
              <a:t> </a:t>
            </a:r>
            <a:r>
              <a:rPr lang="de-DE" sz="2177" dirty="0" err="1"/>
              <a:t>target</a:t>
            </a:r>
            <a:r>
              <a:rPr lang="de-DE" sz="2177" dirty="0"/>
              <a:t>. Interest </a:t>
            </a:r>
            <a:r>
              <a:rPr lang="de-DE" sz="2177" dirty="0" err="1"/>
              <a:t>rates</a:t>
            </a:r>
            <a:r>
              <a:rPr lang="de-DE" sz="2177" dirty="0"/>
              <a:t> </a:t>
            </a:r>
            <a:r>
              <a:rPr lang="de-DE" sz="2177" dirty="0" err="1"/>
              <a:t>are</a:t>
            </a:r>
            <a:r>
              <a:rPr lang="de-DE" sz="2177" dirty="0"/>
              <a:t> </a:t>
            </a:r>
            <a:r>
              <a:rPr lang="de-DE" sz="2177" dirty="0" err="1"/>
              <a:t>therefore</a:t>
            </a:r>
            <a:r>
              <a:rPr lang="de-DE" sz="2177" dirty="0"/>
              <a:t> not </a:t>
            </a:r>
            <a:r>
              <a:rPr lang="de-DE" sz="2177" dirty="0" err="1"/>
              <a:t>only</a:t>
            </a:r>
            <a:r>
              <a:rPr lang="de-DE" sz="2177" dirty="0"/>
              <a:t> </a:t>
            </a:r>
            <a:r>
              <a:rPr lang="de-DE" sz="2177" dirty="0" err="1"/>
              <a:t>the</a:t>
            </a:r>
            <a:r>
              <a:rPr lang="de-DE" sz="2177" dirty="0"/>
              <a:t> </a:t>
            </a:r>
            <a:r>
              <a:rPr lang="de-DE" sz="2177" dirty="0" err="1"/>
              <a:t>outcome</a:t>
            </a:r>
            <a:r>
              <a:rPr lang="de-DE" sz="2177" dirty="0"/>
              <a:t> </a:t>
            </a:r>
            <a:r>
              <a:rPr lang="de-DE" sz="2177" dirty="0" err="1"/>
              <a:t>of</a:t>
            </a:r>
            <a:r>
              <a:rPr lang="de-DE" sz="2177" dirty="0"/>
              <a:t> an </a:t>
            </a:r>
            <a:r>
              <a:rPr lang="de-DE" sz="2177" dirty="0" err="1"/>
              <a:t>equilibrium</a:t>
            </a:r>
            <a:r>
              <a:rPr lang="de-DE" sz="2177" dirty="0"/>
              <a:t> </a:t>
            </a:r>
            <a:r>
              <a:rPr lang="de-DE" sz="2177" dirty="0" err="1"/>
              <a:t>process</a:t>
            </a:r>
            <a:r>
              <a:rPr lang="de-DE" sz="2177" dirty="0"/>
              <a:t>, but </a:t>
            </a:r>
            <a:r>
              <a:rPr lang="de-DE" sz="2177" dirty="0" err="1"/>
              <a:t>depend</a:t>
            </a:r>
            <a:r>
              <a:rPr lang="de-DE" sz="2177" dirty="0"/>
              <a:t> </a:t>
            </a:r>
            <a:r>
              <a:rPr lang="de-DE" sz="2177" dirty="0" err="1"/>
              <a:t>directly</a:t>
            </a:r>
            <a:r>
              <a:rPr lang="de-DE" sz="2177" dirty="0"/>
              <a:t> on </a:t>
            </a:r>
            <a:r>
              <a:rPr lang="de-DE" sz="2177" dirty="0" err="1"/>
              <a:t>the</a:t>
            </a:r>
            <a:r>
              <a:rPr lang="de-DE" sz="2177" dirty="0"/>
              <a:t> </a:t>
            </a:r>
            <a:r>
              <a:rPr lang="de-DE" sz="2177" dirty="0" err="1"/>
              <a:t>movements</a:t>
            </a:r>
            <a:r>
              <a:rPr lang="de-DE" sz="2177" dirty="0"/>
              <a:t> in </a:t>
            </a:r>
            <a:r>
              <a:rPr lang="de-DE" sz="2177" dirty="0" err="1"/>
              <a:t>prices</a:t>
            </a:r>
            <a:endParaRPr lang="de-DE" sz="2177" dirty="0"/>
          </a:p>
        </p:txBody>
      </p:sp>
      <p:sp>
        <p:nvSpPr>
          <p:cNvPr id="10" name="Textfeld 9"/>
          <p:cNvSpPr txBox="1"/>
          <p:nvPr/>
        </p:nvSpPr>
        <p:spPr>
          <a:xfrm>
            <a:off x="196991" y="3646547"/>
            <a:ext cx="8330426" cy="762388"/>
          </a:xfrm>
          <a:prstGeom prst="rect">
            <a:avLst/>
          </a:prstGeom>
          <a:noFill/>
        </p:spPr>
        <p:txBody>
          <a:bodyPr wrap="square" rtlCol="0">
            <a:spAutoFit/>
          </a:bodyPr>
          <a:lstStyle/>
          <a:p>
            <a:r>
              <a:rPr lang="de-DE" sz="2177" dirty="0">
                <a:ea typeface="Arial Unicode MS"/>
                <a:cs typeface="Arial Unicode MS"/>
              </a:rPr>
              <a:t>⇒		</a:t>
            </a:r>
            <a:r>
              <a:rPr lang="en-US" sz="2177" dirty="0">
                <a:ea typeface="Arial Unicode MS"/>
                <a:cs typeface="Arial Unicode MS"/>
              </a:rPr>
              <a:t>reaction function of the central bank</a:t>
            </a:r>
          </a:p>
          <a:p>
            <a:endParaRPr lang="de-DE" sz="2177" dirty="0"/>
          </a:p>
        </p:txBody>
      </p:sp>
      <p:sp>
        <p:nvSpPr>
          <p:cNvPr id="11" name="Textfeld 10"/>
          <p:cNvSpPr txBox="1"/>
          <p:nvPr/>
        </p:nvSpPr>
        <p:spPr>
          <a:xfrm>
            <a:off x="196992" y="4142224"/>
            <a:ext cx="4165213" cy="427361"/>
          </a:xfrm>
          <a:prstGeom prst="rect">
            <a:avLst/>
          </a:prstGeom>
          <a:noFill/>
        </p:spPr>
        <p:txBody>
          <a:bodyPr wrap="square" rtlCol="0">
            <a:spAutoFit/>
          </a:bodyPr>
          <a:lstStyle/>
          <a:p>
            <a:pPr algn="ctr"/>
            <a:r>
              <a:rPr lang="el-GR" sz="2177" dirty="0"/>
              <a:t>π</a:t>
            </a:r>
            <a:r>
              <a:rPr lang="el-GR" sz="2177" dirty="0">
                <a:latin typeface="Arial Unicode MS"/>
                <a:ea typeface="Arial Unicode MS"/>
                <a:cs typeface="Arial Unicode MS"/>
              </a:rPr>
              <a:t>↓</a:t>
            </a:r>
            <a:r>
              <a:rPr lang="de-DE" sz="2177" dirty="0">
                <a:latin typeface="Arial Unicode MS"/>
                <a:ea typeface="Arial Unicode MS"/>
                <a:cs typeface="Arial Unicode MS"/>
              </a:rPr>
              <a:t>	⇒	r</a:t>
            </a:r>
            <a:r>
              <a:rPr lang="el-GR" sz="2177" dirty="0">
                <a:latin typeface="Arial Unicode MS"/>
                <a:ea typeface="Arial Unicode MS"/>
                <a:cs typeface="Arial Unicode MS"/>
              </a:rPr>
              <a:t>↓</a:t>
            </a:r>
            <a:r>
              <a:rPr lang="de-DE" sz="2177" dirty="0">
                <a:latin typeface="Arial Unicode MS"/>
                <a:ea typeface="Arial Unicode MS"/>
                <a:cs typeface="Arial Unicode MS"/>
              </a:rPr>
              <a:t>	</a:t>
            </a:r>
            <a:r>
              <a:rPr lang="de-DE" sz="2177" dirty="0"/>
              <a:t> </a:t>
            </a:r>
          </a:p>
        </p:txBody>
      </p:sp>
      <p:sp>
        <p:nvSpPr>
          <p:cNvPr id="12" name="Textfeld 11"/>
          <p:cNvSpPr txBox="1"/>
          <p:nvPr/>
        </p:nvSpPr>
        <p:spPr>
          <a:xfrm>
            <a:off x="4347098" y="4103772"/>
            <a:ext cx="4165213" cy="427361"/>
          </a:xfrm>
          <a:prstGeom prst="rect">
            <a:avLst/>
          </a:prstGeom>
          <a:noFill/>
        </p:spPr>
        <p:txBody>
          <a:bodyPr wrap="square" rtlCol="0">
            <a:spAutoFit/>
          </a:bodyPr>
          <a:lstStyle/>
          <a:p>
            <a:pPr algn="ctr"/>
            <a:r>
              <a:rPr lang="de-DE" sz="2177" dirty="0"/>
              <a:t>Y</a:t>
            </a:r>
            <a:r>
              <a:rPr lang="el-GR" sz="2177" dirty="0">
                <a:latin typeface="Arial Unicode MS"/>
                <a:ea typeface="Arial Unicode MS"/>
                <a:cs typeface="Arial Unicode MS"/>
              </a:rPr>
              <a:t>↑</a:t>
            </a:r>
            <a:r>
              <a:rPr lang="de-DE" sz="2177" dirty="0">
                <a:latin typeface="Arial Unicode MS"/>
                <a:ea typeface="Arial Unicode MS"/>
                <a:cs typeface="Arial Unicode MS"/>
              </a:rPr>
              <a:t>	⇒	r</a:t>
            </a:r>
            <a:r>
              <a:rPr lang="el-GR" sz="2177" dirty="0">
                <a:latin typeface="Arial Unicode MS"/>
                <a:ea typeface="Arial Unicode MS"/>
                <a:cs typeface="Arial Unicode MS"/>
              </a:rPr>
              <a:t>↑</a:t>
            </a:r>
            <a:endParaRPr lang="de-DE" sz="2177" dirty="0"/>
          </a:p>
        </p:txBody>
      </p:sp>
      <p:sp>
        <p:nvSpPr>
          <p:cNvPr id="13" name="Textfeld 12"/>
          <p:cNvSpPr txBox="1"/>
          <p:nvPr/>
        </p:nvSpPr>
        <p:spPr>
          <a:xfrm>
            <a:off x="196991" y="4756946"/>
            <a:ext cx="8330426" cy="1432443"/>
          </a:xfrm>
          <a:prstGeom prst="rect">
            <a:avLst/>
          </a:prstGeom>
          <a:noFill/>
        </p:spPr>
        <p:txBody>
          <a:bodyPr wrap="square" rtlCol="0">
            <a:spAutoFit/>
          </a:bodyPr>
          <a:lstStyle/>
          <a:p>
            <a:r>
              <a:rPr lang="de-DE" sz="2177" dirty="0">
                <a:latin typeface="Arial Unicode MS"/>
                <a:ea typeface="Arial Unicode MS"/>
                <a:cs typeface="Arial Unicode MS"/>
              </a:rPr>
              <a:t>⇒		</a:t>
            </a: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r*</a:t>
            </a:r>
            <a:r>
              <a:rPr lang="en-US" sz="2177" baseline="-25000" dirty="0"/>
              <a:t> </a:t>
            </a:r>
            <a:r>
              <a:rPr lang="de-DE" sz="2177" dirty="0"/>
              <a:t>+ b(</a:t>
            </a:r>
            <a:r>
              <a:rPr lang="el-GR" sz="2177" dirty="0"/>
              <a:t>π</a:t>
            </a:r>
            <a:r>
              <a:rPr lang="en-US" sz="2177" baseline="-25000" dirty="0"/>
              <a:t> </a:t>
            </a:r>
            <a:r>
              <a:rPr lang="de-DE" sz="2177" dirty="0"/>
              <a:t>- </a:t>
            </a:r>
            <a:r>
              <a:rPr lang="el-GR" sz="2177" dirty="0"/>
              <a:t>π</a:t>
            </a:r>
            <a:r>
              <a:rPr lang="de-DE" sz="2177" dirty="0"/>
              <a:t>*) +c(y</a:t>
            </a:r>
            <a:r>
              <a:rPr lang="en-US" sz="2177" baseline="-25000" dirty="0"/>
              <a:t> </a:t>
            </a:r>
            <a:r>
              <a:rPr lang="de-DE" sz="2177" dirty="0"/>
              <a:t>- y*)                       </a:t>
            </a:r>
            <a:r>
              <a:rPr lang="de-DE" sz="2177" dirty="0" err="1"/>
              <a:t>b,c</a:t>
            </a:r>
            <a:r>
              <a:rPr lang="de-DE" sz="2177" dirty="0"/>
              <a:t>&gt;0</a:t>
            </a:r>
          </a:p>
          <a:p>
            <a:endParaRPr lang="de-DE" sz="2177"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l-GR" sz="2177" dirty="0"/>
              <a:t>π</a:t>
            </a:r>
            <a:r>
              <a:rPr lang="de-DE" sz="2177" dirty="0"/>
              <a:t>*: Inflation </a:t>
            </a:r>
            <a:r>
              <a:rPr lang="de-DE" sz="2177" dirty="0" err="1"/>
              <a:t>target</a:t>
            </a:r>
            <a:r>
              <a:rPr lang="de-DE" sz="2177" dirty="0"/>
              <a:t>	   y*: Potential </a:t>
            </a:r>
            <a:r>
              <a:rPr lang="de-DE" sz="2177" dirty="0" err="1"/>
              <a:t>output</a:t>
            </a:r>
            <a:r>
              <a:rPr lang="de-DE" sz="2177" dirty="0"/>
              <a:t>	        </a:t>
            </a:r>
            <a:r>
              <a:rPr lang="en-US" sz="2177" dirty="0"/>
              <a:t>r*</a:t>
            </a:r>
            <a:r>
              <a:rPr lang="de-DE" sz="2177" dirty="0"/>
              <a:t>: Natural </a:t>
            </a:r>
            <a:r>
              <a:rPr lang="de-DE" sz="2177" dirty="0" err="1"/>
              <a:t>interest</a:t>
            </a:r>
            <a:r>
              <a:rPr lang="de-DE" sz="2177" dirty="0"/>
              <a:t> rate</a:t>
            </a:r>
            <a:endParaRPr lang="de-DE" sz="2177"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Rechteck 1">
            <a:extLst>
              <a:ext uri="{FF2B5EF4-FFF2-40B4-BE49-F238E27FC236}">
                <a16:creationId xmlns:a16="http://schemas.microsoft.com/office/drawing/2014/main" id="{F68B0B1F-5604-FEC1-3E2E-10D993065E0F}"/>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629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a:t>
            </a:r>
            <a:endParaRPr lang="en-US" sz="3266" dirty="0">
              <a:solidFill>
                <a:sysClr val="windowText" lastClr="000000"/>
              </a:solidFill>
            </a:endParaRPr>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4229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349829" y="16184"/>
            <a:ext cx="8692387"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 – Reactionfunction </a:t>
            </a:r>
            <a:endParaRPr lang="en-US" sz="2400" dirty="0">
              <a:solidFill>
                <a:sysClr val="windowText" lastClr="000000"/>
              </a:solidFill>
            </a:endParaRPr>
          </a:p>
          <a:p>
            <a:endParaRPr lang="en-US" sz="3266" dirty="0">
              <a:solidFill>
                <a:sysClr val="windowText" lastClr="000000"/>
              </a:solidFill>
            </a:endParaRPr>
          </a:p>
        </p:txBody>
      </p:sp>
      <p:cxnSp>
        <p:nvCxnSpPr>
          <p:cNvPr id="4" name="Gerade Verbindung mit Pfeil 3"/>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hteck 5"/>
          <p:cNvSpPr/>
          <p:nvPr/>
        </p:nvSpPr>
        <p:spPr>
          <a:xfrm>
            <a:off x="487760" y="860346"/>
            <a:ext cx="457176" cy="461665"/>
          </a:xfrm>
          <a:prstGeom prst="rect">
            <a:avLst/>
          </a:prstGeom>
        </p:spPr>
        <p:txBody>
          <a:bodyPr wrap="none">
            <a:spAutoFit/>
          </a:bodyPr>
          <a:lstStyle/>
          <a:p>
            <a:r>
              <a:rPr lang="el-GR" sz="2400" dirty="0"/>
              <a:t>π</a:t>
            </a:r>
            <a:r>
              <a:rPr lang="de-DE" sz="2400" baseline="30000" dirty="0"/>
              <a:t>e</a:t>
            </a:r>
          </a:p>
        </p:txBody>
      </p:sp>
      <p:sp>
        <p:nvSpPr>
          <p:cNvPr id="8" name="Rechteck 7"/>
          <p:cNvSpPr/>
          <p:nvPr/>
        </p:nvSpPr>
        <p:spPr>
          <a:xfrm>
            <a:off x="6392511" y="5041104"/>
            <a:ext cx="354584" cy="461665"/>
          </a:xfrm>
          <a:prstGeom prst="rect">
            <a:avLst/>
          </a:prstGeom>
        </p:spPr>
        <p:txBody>
          <a:bodyPr wrap="none">
            <a:spAutoFit/>
          </a:bodyPr>
          <a:lstStyle/>
          <a:p>
            <a:r>
              <a:rPr lang="el-GR" sz="2400" dirty="0"/>
              <a:t>π</a:t>
            </a:r>
            <a:endParaRPr lang="de-DE" sz="2400" baseline="30000"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50491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938704"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a:t>
            </a:r>
            <a:endParaRPr lang="en-US" sz="2400" dirty="0">
              <a:solidFill>
                <a:sysClr val="windowText" lastClr="000000"/>
              </a:solidFill>
            </a:endParaRPr>
          </a:p>
        </p:txBody>
      </p:sp>
      <p:cxnSp>
        <p:nvCxnSpPr>
          <p:cNvPr id="4" name="Gerade Verbindung mit Pfeil 3"/>
          <p:cNvCxnSpPr/>
          <p:nvPr/>
        </p:nvCxnSpPr>
        <p:spPr>
          <a:xfrm flipV="1">
            <a:off x="3097408" y="1232579"/>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p:nvPr/>
        </p:nvCxnSpPr>
        <p:spPr>
          <a:xfrm>
            <a:off x="3097408" y="5437378"/>
            <a:ext cx="2697887"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hteck 5"/>
          <p:cNvSpPr/>
          <p:nvPr/>
        </p:nvSpPr>
        <p:spPr>
          <a:xfrm>
            <a:off x="2640232" y="1232578"/>
            <a:ext cx="324128" cy="461665"/>
          </a:xfrm>
          <a:prstGeom prst="rect">
            <a:avLst/>
          </a:prstGeom>
        </p:spPr>
        <p:txBody>
          <a:bodyPr wrap="none">
            <a:spAutoFit/>
          </a:bodyPr>
          <a:lstStyle/>
          <a:p>
            <a:r>
              <a:rPr lang="de-DE" sz="2400" dirty="0"/>
              <a:t>y</a:t>
            </a:r>
            <a:endParaRPr lang="de-DE" sz="2400" baseline="30000" dirty="0"/>
          </a:p>
        </p:txBody>
      </p:sp>
      <p:sp>
        <p:nvSpPr>
          <p:cNvPr id="8" name="Rechteck 7"/>
          <p:cNvSpPr/>
          <p:nvPr/>
        </p:nvSpPr>
        <p:spPr>
          <a:xfrm>
            <a:off x="5279057" y="5405010"/>
            <a:ext cx="354584" cy="461665"/>
          </a:xfrm>
          <a:prstGeom prst="rect">
            <a:avLst/>
          </a:prstGeom>
        </p:spPr>
        <p:txBody>
          <a:bodyPr wrap="none">
            <a:spAutoFit/>
          </a:bodyPr>
          <a:lstStyle/>
          <a:p>
            <a:r>
              <a:rPr lang="el-GR" sz="2400" dirty="0"/>
              <a:t>π</a:t>
            </a:r>
            <a:endParaRPr lang="de-DE" sz="2400" baseline="30000"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Rechteck 2"/>
          <p:cNvSpPr/>
          <p:nvPr/>
        </p:nvSpPr>
        <p:spPr>
          <a:xfrm>
            <a:off x="2588935" y="2468158"/>
            <a:ext cx="508473" cy="369332"/>
          </a:xfrm>
          <a:prstGeom prst="rect">
            <a:avLst/>
          </a:prstGeom>
        </p:spPr>
        <p:txBody>
          <a:bodyPr wrap="none">
            <a:spAutoFit/>
          </a:bodyPr>
          <a:lstStyle/>
          <a:p>
            <a:r>
              <a:rPr lang="pt-BR" dirty="0"/>
              <a:t>ky*</a:t>
            </a:r>
            <a:endParaRPr lang="de-DE" dirty="0"/>
          </a:p>
        </p:txBody>
      </p:sp>
      <p:cxnSp>
        <p:nvCxnSpPr>
          <p:cNvPr id="12" name="Gerader Verbinder 11"/>
          <p:cNvCxnSpPr/>
          <p:nvPr/>
        </p:nvCxnSpPr>
        <p:spPr>
          <a:xfrm flipH="1" flipV="1">
            <a:off x="2947705" y="2710832"/>
            <a:ext cx="299406" cy="8092"/>
          </a:xfrm>
          <a:prstGeom prst="line">
            <a:avLst/>
          </a:prstGeom>
          <a:ln w="31750"/>
        </p:spPr>
        <p:style>
          <a:lnRef idx="1">
            <a:schemeClr val="dk1"/>
          </a:lnRef>
          <a:fillRef idx="0">
            <a:schemeClr val="dk1"/>
          </a:fillRef>
          <a:effectRef idx="0">
            <a:schemeClr val="dk1"/>
          </a:effectRef>
          <a:fontRef idx="minor">
            <a:schemeClr val="tx1"/>
          </a:fontRef>
        </p:style>
      </p:cxnSp>
      <p:sp>
        <p:nvSpPr>
          <p:cNvPr id="14" name="Rechteck 13"/>
          <p:cNvSpPr/>
          <p:nvPr/>
        </p:nvSpPr>
        <p:spPr>
          <a:xfrm>
            <a:off x="2645458" y="3077263"/>
            <a:ext cx="404278" cy="369332"/>
          </a:xfrm>
          <a:prstGeom prst="rect">
            <a:avLst/>
          </a:prstGeom>
        </p:spPr>
        <p:txBody>
          <a:bodyPr wrap="none">
            <a:spAutoFit/>
          </a:bodyPr>
          <a:lstStyle/>
          <a:p>
            <a:r>
              <a:rPr lang="pt-BR" dirty="0"/>
              <a:t>y*</a:t>
            </a:r>
            <a:endParaRPr lang="de-DE" dirty="0"/>
          </a:p>
        </p:txBody>
      </p:sp>
      <p:cxnSp>
        <p:nvCxnSpPr>
          <p:cNvPr id="15" name="Gerader Verbinder 14"/>
          <p:cNvCxnSpPr/>
          <p:nvPr/>
        </p:nvCxnSpPr>
        <p:spPr>
          <a:xfrm flipH="1" flipV="1">
            <a:off x="2946357" y="3316384"/>
            <a:ext cx="299406" cy="8092"/>
          </a:xfrm>
          <a:prstGeom prst="line">
            <a:avLst/>
          </a:prstGeom>
          <a:ln w="31750"/>
        </p:spPr>
        <p:style>
          <a:lnRef idx="1">
            <a:schemeClr val="dk1"/>
          </a:lnRef>
          <a:fillRef idx="0">
            <a:schemeClr val="dk1"/>
          </a:fillRef>
          <a:effectRef idx="0">
            <a:schemeClr val="dk1"/>
          </a:effectRef>
          <a:fontRef idx="minor">
            <a:schemeClr val="tx1"/>
          </a:fontRef>
        </p:style>
      </p:cxnSp>
      <p:sp>
        <p:nvSpPr>
          <p:cNvPr id="16" name="Rechteck 15"/>
          <p:cNvSpPr/>
          <p:nvPr/>
        </p:nvSpPr>
        <p:spPr>
          <a:xfrm>
            <a:off x="9184114" y="663712"/>
            <a:ext cx="1829347" cy="369332"/>
          </a:xfrm>
          <a:prstGeom prst="rect">
            <a:avLst/>
          </a:prstGeom>
        </p:spPr>
        <p:txBody>
          <a:bodyPr wrap="none">
            <a:spAutoFit/>
          </a:bodyPr>
          <a:lstStyle/>
          <a:p>
            <a:r>
              <a:rPr lang="es-ES" dirty="0"/>
              <a:t>y = y* + b (π - π</a:t>
            </a:r>
            <a:r>
              <a:rPr lang="es-ES" baseline="30000" dirty="0"/>
              <a:t>e</a:t>
            </a:r>
            <a:r>
              <a:rPr lang="es-ES" dirty="0"/>
              <a:t>)</a:t>
            </a:r>
            <a:endParaRPr lang="de-DE" dirty="0"/>
          </a:p>
        </p:txBody>
      </p:sp>
      <p:sp>
        <p:nvSpPr>
          <p:cNvPr id="17" name="Rechteck 16"/>
          <p:cNvSpPr/>
          <p:nvPr/>
        </p:nvSpPr>
        <p:spPr>
          <a:xfrm>
            <a:off x="9217777" y="1084397"/>
            <a:ext cx="1795684" cy="381771"/>
          </a:xfrm>
          <a:prstGeom prst="rect">
            <a:avLst/>
          </a:prstGeom>
        </p:spPr>
        <p:txBody>
          <a:bodyPr wrap="none">
            <a:spAutoFit/>
          </a:bodyPr>
          <a:lstStyle/>
          <a:p>
            <a:pPr>
              <a:lnSpc>
                <a:spcPct val="110000"/>
              </a:lnSpc>
            </a:pPr>
            <a:r>
              <a:rPr lang="pt-BR" dirty="0"/>
              <a:t>L =aπ</a:t>
            </a:r>
            <a:r>
              <a:rPr lang="pt-BR" baseline="30000" dirty="0"/>
              <a:t>2</a:t>
            </a:r>
            <a:r>
              <a:rPr lang="pt-BR" dirty="0"/>
              <a:t> + (y -ky*)</a:t>
            </a:r>
            <a:r>
              <a:rPr lang="pt-BR" baseline="30000" dirty="0"/>
              <a:t> 2</a:t>
            </a:r>
            <a:endParaRPr lang="en-US" dirty="0"/>
          </a:p>
        </p:txBody>
      </p:sp>
    </p:spTree>
    <p:extLst>
      <p:ext uri="{BB962C8B-B14F-4D97-AF65-F5344CB8AC3E}">
        <p14:creationId xmlns:p14="http://schemas.microsoft.com/office/powerpoint/2010/main" val="2656161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Solutions</a:t>
            </a:r>
            <a:endParaRPr lang="en-US" sz="2400" dirty="0">
              <a:solidFill>
                <a:sysClr val="windowText" lastClr="000000"/>
              </a:solidFill>
            </a:endParaRPr>
          </a:p>
          <a:p>
            <a:endParaRPr lang="en-US" sz="3266" dirty="0">
              <a:solidFill>
                <a:sysClr val="windowText" lastClr="000000"/>
              </a:solidFill>
            </a:endParaRPr>
          </a:p>
        </p:txBody>
      </p:sp>
      <p:sp>
        <p:nvSpPr>
          <p:cNvPr id="10" name="Content Placeholder 2"/>
          <p:cNvSpPr txBox="1">
            <a:spLocks/>
          </p:cNvSpPr>
          <p:nvPr/>
        </p:nvSpPr>
        <p:spPr>
          <a:xfrm>
            <a:off x="89421" y="689241"/>
            <a:ext cx="12039516" cy="38196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Reputation via “large” a</a:t>
            </a:r>
            <a:r>
              <a:rPr lang="en-US" sz="2000" dirty="0"/>
              <a:t>	</a:t>
            </a:r>
            <a:r>
              <a:rPr lang="en-US" sz="2000" dirty="0">
                <a:latin typeface="Cambria Math" panose="02040503050406030204" pitchFamily="18" charset="0"/>
                <a:ea typeface="Cambria Math" panose="02040503050406030204" pitchFamily="18" charset="0"/>
              </a:rPr>
              <a:t>→ </a:t>
            </a:r>
            <a:r>
              <a:rPr lang="en-US" sz="2000">
                <a:latin typeface="Cambria Math" panose="02040503050406030204" pitchFamily="18" charset="0"/>
                <a:ea typeface="Cambria Math" panose="02040503050406030204" pitchFamily="18" charset="0"/>
              </a:rPr>
              <a:t>	“Falcons” within the ECB </a:t>
            </a:r>
          </a:p>
          <a:p>
            <a:pPr>
              <a:lnSpc>
                <a:spcPct val="110000"/>
              </a:lnSpc>
            </a:pPr>
            <a:r>
              <a:rPr lang="en-US" sz="2000" dirty="0"/>
              <a:t>					</a:t>
            </a:r>
            <a:r>
              <a:rPr lang="en-US" sz="1200" dirty="0" err="1">
                <a:hlinkClick r:id="rId3"/>
              </a:rPr>
              <a:t>Rogoff</a:t>
            </a:r>
            <a:r>
              <a:rPr lang="en-US" sz="1200" dirty="0">
                <a:hlinkClick r:id="rId3"/>
              </a:rPr>
              <a:t>, Kenneth (1985) The Optimal Degree of Commitment to an Intermediate Monetary get, Quarterly 					Journal of Economic 110 (November), 1169-90</a:t>
            </a:r>
            <a:endParaRPr lang="en-US" sz="2000" dirty="0"/>
          </a:p>
          <a:p>
            <a:pPr>
              <a:lnSpc>
                <a:spcPct val="110000"/>
              </a:lnSpc>
            </a:pPr>
            <a:r>
              <a:rPr lang="en-US" sz="2000"/>
              <a:t>Rule-based</a:t>
            </a:r>
            <a:r>
              <a:rPr lang="en-US" sz="2000" dirty="0"/>
              <a:t>			</a:t>
            </a:r>
            <a:r>
              <a:rPr lang="en-US" sz="2000" dirty="0">
                <a:latin typeface="Cambria Math" panose="02040503050406030204" pitchFamily="18" charset="0"/>
                <a:ea typeface="Cambria Math" panose="02040503050406030204" pitchFamily="18" charset="0"/>
              </a:rPr>
              <a:t>→</a:t>
            </a:r>
            <a:r>
              <a:rPr lang="en-US" sz="2000">
                <a:latin typeface="Cambria Math" panose="02040503050406030204" pitchFamily="18" charset="0"/>
                <a:ea typeface="Cambria Math" panose="02040503050406030204" pitchFamily="18" charset="0"/>
              </a:rPr>
              <a:t>	Taylorregel or </a:t>
            </a:r>
            <a:r>
              <a:rPr lang="en-US" sz="2000" dirty="0">
                <a:latin typeface="Cambria Math" panose="02040503050406030204" pitchFamily="18" charset="0"/>
                <a:ea typeface="Cambria Math" panose="02040503050406030204" pitchFamily="18" charset="0"/>
              </a:rPr>
              <a:t>Inflation Targeting                                                         					</a:t>
            </a:r>
            <a:r>
              <a:rPr lang="en-US" sz="1200" dirty="0">
                <a:latin typeface="Arial" panose="020B0604020202020204" pitchFamily="34" charset="0"/>
                <a:ea typeface="Cambria Math" panose="02040503050406030204" pitchFamily="18" charset="0"/>
                <a:cs typeface="Arial" panose="020B0604020202020204" pitchFamily="34" charset="0"/>
                <a:hlinkClick r:id="rId4"/>
              </a:rPr>
              <a:t>John B. Taylor, Discretion versus policy rules in practice (1993), Stanford University, Stanford, CA 94905“ </a:t>
            </a:r>
            <a:r>
              <a:rPr lang="en-US" sz="1200" dirty="0">
                <a:latin typeface="Arial" panose="020B0604020202020204" pitchFamily="34" charset="0"/>
                <a:ea typeface="Cambria Math" panose="02040503050406030204" pitchFamily="18" charset="0"/>
                <a:cs typeface="Arial" panose="020B0604020202020204" pitchFamily="34" charset="0"/>
              </a:rPr>
              <a:t>					</a:t>
            </a:r>
            <a:r>
              <a:rPr lang="en-US" sz="1200" dirty="0" err="1">
                <a:latin typeface="Arial" panose="020B0604020202020204" pitchFamily="34" charset="0"/>
                <a:ea typeface="Cambria Math" panose="02040503050406030204" pitchFamily="18" charset="0"/>
                <a:cs typeface="Arial" panose="020B0604020202020204" pitchFamily="34" charset="0"/>
                <a:hlinkClick r:id="rId5"/>
              </a:rPr>
              <a:t>Svensson</a:t>
            </a:r>
            <a:r>
              <a:rPr lang="en-US" sz="1200" dirty="0">
                <a:latin typeface="Arial" panose="020B0604020202020204" pitchFamily="34" charset="0"/>
                <a:ea typeface="Cambria Math" panose="02040503050406030204" pitchFamily="18" charset="0"/>
                <a:cs typeface="Arial" panose="020B0604020202020204" pitchFamily="34" charset="0"/>
                <a:hlinkClick r:id="rId5"/>
              </a:rPr>
              <a:t>, L.E.O. (2011) Inflation Targeting,” in Friedman, Benjamin M., and Michael Woodford, eds., 					Handbook of Monetary Economics, Volume 3b, chapter 22, Elsevier </a:t>
            </a:r>
            <a:endParaRPr lang="en-US" sz="2000" dirty="0"/>
          </a:p>
          <a:p>
            <a:pPr>
              <a:lnSpc>
                <a:spcPct val="110000"/>
              </a:lnSpc>
            </a:pPr>
            <a:r>
              <a:rPr lang="en-US" sz="2000"/>
              <a:t>Incentive Contracts</a:t>
            </a:r>
            <a:r>
              <a:rPr lang="en-US" sz="2000" dirty="0"/>
              <a:t>		</a:t>
            </a:r>
            <a:r>
              <a:rPr lang="en-US" sz="2000" dirty="0">
                <a:latin typeface="Cambria Math" panose="02040503050406030204" pitchFamily="18" charset="0"/>
                <a:ea typeface="Cambria Math" panose="02040503050406030204" pitchFamily="18" charset="0"/>
              </a:rPr>
              <a:t>→	New Zealand Reserve Bank Act of 1989                                                         					</a:t>
            </a:r>
            <a:r>
              <a:rPr lang="en-US" sz="1200" dirty="0">
                <a:latin typeface="Cambria Math" panose="02040503050406030204" pitchFamily="18" charset="0"/>
                <a:ea typeface="Cambria Math" panose="02040503050406030204" pitchFamily="18" charset="0"/>
                <a:hlinkClick r:id="rId6"/>
              </a:rPr>
              <a:t>Walsh, (1995) C.E. Is New Zealand's Reserve Bank Act of 1989 an Optimal Central Bank  Contract?                    					</a:t>
            </a:r>
            <a:r>
              <a:rPr lang="en-US" sz="1200" b="1" dirty="0">
                <a:latin typeface="Cambria Math" panose="02040503050406030204" pitchFamily="18" charset="0"/>
                <a:ea typeface="Cambria Math" panose="02040503050406030204" pitchFamily="18" charset="0"/>
                <a:hlinkClick r:id="rId6"/>
              </a:rPr>
              <a:t>Journal of Money, Credit and Banking </a:t>
            </a:r>
            <a:r>
              <a:rPr lang="en-US" sz="1200" dirty="0">
                <a:latin typeface="Cambria Math" panose="02040503050406030204" pitchFamily="18" charset="0"/>
                <a:ea typeface="Cambria Math" panose="02040503050406030204" pitchFamily="18" charset="0"/>
                <a:hlinkClick r:id="rId6"/>
              </a:rPr>
              <a:t>, Nov., 1995, Vol. 27, No. 4, Part 1 (Nov.,1995), pp. 1179-1191</a:t>
            </a:r>
            <a:endParaRPr lang="en-US" sz="1200" dirty="0">
              <a:latin typeface="Cambria Math" panose="02040503050406030204" pitchFamily="18" charset="0"/>
              <a:ea typeface="Cambria Math" panose="02040503050406030204" pitchFamily="18" charset="0"/>
            </a:endParaRPr>
          </a:p>
          <a:p>
            <a:pPr>
              <a:lnSpc>
                <a:spcPct val="110000"/>
              </a:lnSpc>
            </a:pPr>
            <a:endParaRPr lang="en-US" sz="1200" dirty="0">
              <a:latin typeface="Cambria Math" panose="02040503050406030204" pitchFamily="18" charset="0"/>
              <a:ea typeface="Cambria Math" panose="02040503050406030204" pitchFamily="18" charset="0"/>
            </a:endParaRPr>
          </a:p>
          <a:p>
            <a:pPr>
              <a:lnSpc>
                <a:spcPct val="110000"/>
              </a:lnSpc>
            </a:pPr>
            <a:endParaRPr lang="en-US" sz="2000" dirty="0"/>
          </a:p>
          <a:p>
            <a:pPr>
              <a:lnSpc>
                <a:spcPct val="110000"/>
              </a:lnSpc>
            </a:pPr>
            <a:endParaRPr lang="en-US" sz="2000" dirty="0"/>
          </a:p>
        </p:txBody>
      </p:sp>
      <mc:AlternateContent xmlns:mc="http://schemas.openxmlformats.org/markup-compatibility/2006" xmlns:a14="http://schemas.microsoft.com/office/drawing/2010/main">
        <mc:Choice Requires="a14">
          <p:sp>
            <p:nvSpPr>
              <p:cNvPr id="2" name="Rechteck 1"/>
              <p:cNvSpPr/>
              <p:nvPr/>
            </p:nvSpPr>
            <p:spPr>
              <a:xfrm>
                <a:off x="89421" y="4577255"/>
                <a:ext cx="11881945" cy="1680075"/>
              </a:xfrm>
              <a:prstGeom prst="rect">
                <a:avLst/>
              </a:prstGeom>
            </p:spPr>
            <p:txBody>
              <a:bodyPr wrap="square">
                <a:spAutoFit/>
              </a:bodyPr>
              <a:lstStyle/>
              <a:p>
                <a:pPr marL="342900" indent="-342900">
                  <a:lnSpc>
                    <a:spcPct val="110000"/>
                  </a:lnSpc>
                  <a:buFont typeface="Arial" panose="020B0604020202020204" pitchFamily="34" charset="0"/>
                  <a:buChar char="•"/>
                </a:pPr>
                <a:r>
                  <a:rPr lang="en-US" sz="2100">
                    <a:ea typeface="Cambria Math" panose="02040503050406030204" pitchFamily="18" charset="0"/>
                    <a:cs typeface="Arial" panose="020B0604020202020204" pitchFamily="34" charset="0"/>
                  </a:rPr>
                  <a:t>I</a:t>
                </a:r>
                <a:r>
                  <a:rPr lang="en-US" sz="2100" b="1">
                    <a:ea typeface="Cambria Math" panose="02040503050406030204" pitchFamily="18" charset="0"/>
                    <a:cs typeface="Arial" panose="020B0604020202020204" pitchFamily="34" charset="0"/>
                  </a:rPr>
                  <a:t>ntertemporal view </a:t>
                </a:r>
                <a:r>
                  <a:rPr lang="en-US" sz="2100">
                    <a:ea typeface="Cambria Math" panose="02040503050406030204" pitchFamily="18" charset="0"/>
                    <a:cs typeface="Arial" panose="020B0604020202020204" pitchFamily="34" charset="0"/>
                  </a:rPr>
                  <a:t>(</a:t>
                </a:r>
                <a14:m>
                  <m:oMath xmlns:m="http://schemas.openxmlformats.org/officeDocument/2006/math">
                    <m:r>
                      <a:rPr lang="de-DE" sz="2100" i="1">
                        <a:latin typeface="Cambria Math" panose="02040503050406030204" pitchFamily="18" charset="0"/>
                        <a:ea typeface="Cambria Math" panose="02040503050406030204" pitchFamily="18" charset="0"/>
                      </a:rPr>
                      <m:t>𝜌</m:t>
                    </m:r>
                  </m:oMath>
                </a14:m>
                <a:r>
                  <a:rPr lang="en-US" sz="2100">
                    <a:ea typeface="Cambria Math" panose="02040503050406030204" pitchFamily="18" charset="0"/>
                    <a:cs typeface="Arial" panose="020B0604020202020204" pitchFamily="34" charset="0"/>
                  </a:rPr>
                  <a:t>=Discountfaktor</a:t>
                </a:r>
                <a:r>
                  <a:rPr lang="en-US" sz="2100" dirty="0">
                    <a:ea typeface="Cambria Math" panose="02040503050406030204" pitchFamily="18" charset="0"/>
                    <a:cs typeface="Arial" panose="020B0604020202020204" pitchFamily="34" charset="0"/>
                  </a:rPr>
                  <a:t>) L → </a:t>
                </a:r>
                <a14:m>
                  <m:oMath xmlns:m="http://schemas.openxmlformats.org/officeDocument/2006/math">
                    <m:nary>
                      <m:naryPr>
                        <m:chr m:val="∑"/>
                        <m:ctrlPr>
                          <a:rPr lang="en-US" sz="2100" i="1">
                            <a:latin typeface="Cambria Math" panose="02040503050406030204" pitchFamily="18" charset="0"/>
                            <a:ea typeface="Cambria Math" panose="02040503050406030204" pitchFamily="18" charset="0"/>
                          </a:rPr>
                        </m:ctrlPr>
                      </m:naryPr>
                      <m:sub>
                        <m:r>
                          <m:rPr>
                            <m:brk m:alnAt="23"/>
                          </m:rPr>
                          <a:rPr lang="de-DE" sz="2100" i="1">
                            <a:latin typeface="Cambria Math" panose="02040503050406030204" pitchFamily="18" charset="0"/>
                            <a:ea typeface="Cambria Math" panose="02040503050406030204" pitchFamily="18" charset="0"/>
                          </a:rPr>
                          <m:t>𝑡</m:t>
                        </m:r>
                        <m:r>
                          <a:rPr lang="de-DE" sz="2100" i="1">
                            <a:latin typeface="Cambria Math" panose="02040503050406030204" pitchFamily="18" charset="0"/>
                            <a:ea typeface="Cambria Math" panose="02040503050406030204" pitchFamily="18" charset="0"/>
                          </a:rPr>
                          <m:t>=0</m:t>
                        </m:r>
                      </m:sub>
                      <m:sup>
                        <m:r>
                          <a:rPr lang="en-US" sz="2100" i="1">
                            <a:latin typeface="Cambria Math" panose="02040503050406030204" pitchFamily="18" charset="0"/>
                            <a:ea typeface="Cambria Math" panose="02040503050406030204" pitchFamily="18" charset="0"/>
                          </a:rPr>
                          <m:t>∞</m:t>
                        </m:r>
                      </m:sup>
                      <m:e>
                        <m:f>
                          <m:fPr>
                            <m:ctrlPr>
                              <a:rPr lang="en-US" sz="2100" i="1">
                                <a:latin typeface="Cambria Math" panose="02040503050406030204" pitchFamily="18" charset="0"/>
                                <a:ea typeface="Cambria Math" panose="02040503050406030204" pitchFamily="18" charset="0"/>
                              </a:rPr>
                            </m:ctrlPr>
                          </m:fPr>
                          <m:num>
                            <m:r>
                              <a:rPr lang="de-DE" sz="2100" i="1">
                                <a:latin typeface="Cambria Math" panose="02040503050406030204" pitchFamily="18" charset="0"/>
                                <a:ea typeface="Cambria Math" panose="02040503050406030204" pitchFamily="18" charset="0"/>
                              </a:rPr>
                              <m:t>1</m:t>
                            </m:r>
                          </m:num>
                          <m:den>
                            <m:sSup>
                              <m:sSupPr>
                                <m:ctrlPr>
                                  <a:rPr lang="de-DE" sz="2100" i="1">
                                    <a:latin typeface="Cambria Math" panose="02040503050406030204" pitchFamily="18" charset="0"/>
                                    <a:ea typeface="Cambria Math" panose="02040503050406030204" pitchFamily="18" charset="0"/>
                                  </a:rPr>
                                </m:ctrlPr>
                              </m:sSupPr>
                              <m:e>
                                <m:d>
                                  <m:dPr>
                                    <m:ctrlPr>
                                      <a:rPr lang="de-DE" sz="2100" i="1">
                                        <a:latin typeface="Cambria Math" panose="02040503050406030204" pitchFamily="18" charset="0"/>
                                        <a:ea typeface="Cambria Math" panose="02040503050406030204" pitchFamily="18" charset="0"/>
                                      </a:rPr>
                                    </m:ctrlPr>
                                  </m:dPr>
                                  <m:e>
                                    <m:r>
                                      <a:rPr lang="de-DE" sz="2100" i="1">
                                        <a:latin typeface="Cambria Math" panose="02040503050406030204" pitchFamily="18" charset="0"/>
                                        <a:ea typeface="Cambria Math" panose="02040503050406030204" pitchFamily="18" charset="0"/>
                                      </a:rPr>
                                      <m:t>1+</m:t>
                                    </m:r>
                                    <m:r>
                                      <a:rPr lang="de-DE" sz="2100" i="1">
                                        <a:latin typeface="Cambria Math" panose="02040503050406030204" pitchFamily="18" charset="0"/>
                                        <a:ea typeface="Cambria Math" panose="02040503050406030204" pitchFamily="18" charset="0"/>
                                      </a:rPr>
                                      <m:t>𝜌</m:t>
                                    </m:r>
                                  </m:e>
                                </m:d>
                              </m:e>
                              <m:sup>
                                <m:r>
                                  <a:rPr lang="de-DE" sz="2100" i="1">
                                    <a:latin typeface="Cambria Math" panose="02040503050406030204" pitchFamily="18" charset="0"/>
                                    <a:ea typeface="Cambria Math" panose="02040503050406030204" pitchFamily="18" charset="0"/>
                                  </a:rPr>
                                  <m:t>𝑡</m:t>
                                </m:r>
                              </m:sup>
                            </m:sSup>
                          </m:den>
                        </m:f>
                        <m:r>
                          <m:rPr>
                            <m:nor/>
                          </m:rPr>
                          <a:rPr lang="de-DE" sz="2100">
                            <a:ea typeface="Cambria Math" panose="02040503050406030204" pitchFamily="18" charset="0"/>
                            <a:cs typeface="Arial" panose="020B0604020202020204" pitchFamily="34" charset="0"/>
                          </a:rPr>
                          <m:t>(</m:t>
                        </m:r>
                        <m:r>
                          <m:rPr>
                            <m:nor/>
                          </m:rPr>
                          <a:rPr lang="pt-BR" sz="2100" dirty="0">
                            <a:cs typeface="Arial" panose="020B0604020202020204" pitchFamily="34" charset="0"/>
                          </a:rPr>
                          <m:t>a</m:t>
                        </m:r>
                        <m:r>
                          <m:rPr>
                            <m:nor/>
                          </m:rPr>
                          <a:rPr lang="pt-BR" sz="2100" dirty="0">
                            <a:cs typeface="Arial" panose="020B0604020202020204" pitchFamily="34" charset="0"/>
                          </a:rPr>
                          <m:t>(</m:t>
                        </m:r>
                        <m:r>
                          <m:rPr>
                            <m:nor/>
                          </m:rPr>
                          <a:rPr lang="pt-BR" sz="2100" dirty="0">
                            <a:cs typeface="Arial" panose="020B0604020202020204" pitchFamily="34" charset="0"/>
                          </a:rPr>
                          <m:t>π</m:t>
                        </m:r>
                        <m:r>
                          <m:rPr>
                            <m:nor/>
                          </m:rPr>
                          <a:rPr lang="de-DE" sz="2100" baseline="-25000" dirty="0">
                            <a:cs typeface="Arial" panose="020B0604020202020204" pitchFamily="34" charset="0"/>
                          </a:rPr>
                          <m:t>t</m:t>
                        </m:r>
                        <m:r>
                          <m:rPr>
                            <m:nor/>
                          </m:rPr>
                          <a:rPr lang="pt-BR" sz="2100" dirty="0">
                            <a:cs typeface="Arial" panose="020B0604020202020204" pitchFamily="34" charset="0"/>
                          </a:rPr>
                          <m:t> –</m:t>
                        </m:r>
                        <m:r>
                          <m:rPr>
                            <m:nor/>
                          </m:rPr>
                          <a:rPr lang="pt-BR" sz="2100" dirty="0">
                            <a:cs typeface="Arial" panose="020B0604020202020204" pitchFamily="34" charset="0"/>
                          </a:rPr>
                          <m:t>π</m:t>
                        </m:r>
                        <m:r>
                          <m:rPr>
                            <m:nor/>
                          </m:rPr>
                          <a:rPr lang="pt-BR" sz="2100" dirty="0">
                            <a:cs typeface="Arial" panose="020B0604020202020204" pitchFamily="34" charset="0"/>
                          </a:rPr>
                          <m:t>∗)2 + (</m:t>
                        </m:r>
                        <m:r>
                          <m:rPr>
                            <m:nor/>
                          </m:rPr>
                          <a:rPr lang="pt-BR" sz="2100" dirty="0">
                            <a:cs typeface="Arial" panose="020B0604020202020204" pitchFamily="34" charset="0"/>
                          </a:rPr>
                          <m:t>y</m:t>
                        </m:r>
                        <m:r>
                          <m:rPr>
                            <m:nor/>
                          </m:rPr>
                          <a:rPr lang="de-DE" sz="2100" baseline="-25000" dirty="0">
                            <a:cs typeface="Arial" panose="020B0604020202020204" pitchFamily="34" charset="0"/>
                          </a:rPr>
                          <m:t>t</m:t>
                        </m:r>
                        <m:r>
                          <m:rPr>
                            <m:nor/>
                          </m:rPr>
                          <a:rPr lang="pt-BR" sz="2100" dirty="0">
                            <a:cs typeface="Arial" panose="020B0604020202020204" pitchFamily="34" charset="0"/>
                          </a:rPr>
                          <m:t>−</m:t>
                        </m:r>
                        <m:r>
                          <m:rPr>
                            <m:nor/>
                          </m:rPr>
                          <a:rPr lang="pt-BR" sz="2100" dirty="0">
                            <a:cs typeface="Arial" panose="020B0604020202020204" pitchFamily="34" charset="0"/>
                          </a:rPr>
                          <m:t>ky</m:t>
                        </m:r>
                        <m:r>
                          <m:rPr>
                            <m:nor/>
                          </m:rPr>
                          <a:rPr lang="pt-BR" sz="2100" dirty="0">
                            <a:cs typeface="Arial" panose="020B0604020202020204" pitchFamily="34" charset="0"/>
                          </a:rPr>
                          <m:t>∗) 2</m:t>
                        </m:r>
                        <m:r>
                          <m:rPr>
                            <m:nor/>
                          </m:rPr>
                          <a:rPr lang="en-US" sz="2100" dirty="0">
                            <a:cs typeface="Arial" panose="020B0604020202020204" pitchFamily="34" charset="0"/>
                          </a:rPr>
                          <m:t> </m:t>
                        </m:r>
                      </m:e>
                    </m:nary>
                    <m:r>
                      <a:rPr lang="de-DE" sz="2100" i="1">
                        <a:latin typeface="Cambria Math" panose="02040503050406030204" pitchFamily="18" charset="0"/>
                        <a:ea typeface="Cambria Math" panose="02040503050406030204" pitchFamily="18" charset="0"/>
                      </a:rPr>
                      <m:t>)</m:t>
                    </m:r>
                  </m:oMath>
                </a14:m>
                <a:r>
                  <a:rPr lang="en-US" sz="2100" dirty="0">
                    <a:cs typeface="Arial" panose="020B0604020202020204" pitchFamily="34" charset="0"/>
                  </a:rPr>
                  <a:t> if </a:t>
                </a:r>
                <a14:m>
                  <m:oMath xmlns:m="http://schemas.openxmlformats.org/officeDocument/2006/math">
                    <m:r>
                      <a:rPr lang="de-DE" sz="2100" i="1">
                        <a:latin typeface="Cambria Math" panose="02040503050406030204" pitchFamily="18" charset="0"/>
                        <a:ea typeface="Cambria Math" panose="02040503050406030204" pitchFamily="18" charset="0"/>
                      </a:rPr>
                      <m:t>𝜌</m:t>
                    </m:r>
                    <m:r>
                      <a:rPr lang="de-DE" sz="2100" i="1">
                        <a:latin typeface="Cambria Math" panose="02040503050406030204" pitchFamily="18" charset="0"/>
                        <a:ea typeface="Cambria Math" panose="02040503050406030204" pitchFamily="18" charset="0"/>
                      </a:rPr>
                      <m:t> </m:t>
                    </m:r>
                  </m:oMath>
                </a14:m>
                <a:r>
                  <a:rPr lang="en-US" sz="2100" dirty="0">
                    <a:cs typeface="Arial" panose="020B0604020202020204" pitchFamily="34" charset="0"/>
                  </a:rPr>
                  <a:t> </a:t>
                </a:r>
                <a:r>
                  <a:rPr lang="en-US" sz="2100">
                    <a:cs typeface="Arial" panose="020B0604020202020204" pitchFamily="34" charset="0"/>
                  </a:rPr>
                  <a:t>is “low” the incentive for reputation is low!</a:t>
                </a:r>
                <a:endParaRPr lang="en-US" sz="2100" dirty="0">
                  <a:cs typeface="Arial" panose="020B0604020202020204" pitchFamily="34" charset="0"/>
                </a:endParaRPr>
              </a:p>
              <a:p>
                <a:pPr marL="342900" indent="-342900">
                  <a:lnSpc>
                    <a:spcPct val="110000"/>
                  </a:lnSpc>
                  <a:buFont typeface="Arial" panose="020B0604020202020204" pitchFamily="34" charset="0"/>
                  <a:buChar char="•"/>
                </a:pPr>
                <a:r>
                  <a:rPr lang="en-US" sz="2100">
                    <a:cs typeface="Arial" panose="020B0604020202020204" pitchFamily="34" charset="0"/>
                  </a:rPr>
                  <a:t>With </a:t>
                </a:r>
                <a:r>
                  <a:rPr lang="en-US" sz="2100" b="1">
                    <a:cs typeface="Arial" panose="020B0604020202020204" pitchFamily="34" charset="0"/>
                  </a:rPr>
                  <a:t>stochastic shocks </a:t>
                </a:r>
                <a:r>
                  <a:rPr lang="en-US" sz="2100">
                    <a:cs typeface="Arial" panose="020B0604020202020204" pitchFamily="34" charset="0"/>
                  </a:rPr>
                  <a:t> the positive result for reputation is unambiguous! Discretionary adjustment can be optimal!</a:t>
                </a:r>
                <a:endParaRPr lang="en-US" sz="2100" dirty="0">
                  <a:cs typeface="Arial" panose="020B0604020202020204" pitchFamily="34" charset="0"/>
                </a:endParaRPr>
              </a:p>
            </p:txBody>
          </p:sp>
        </mc:Choice>
        <mc:Fallback xmlns="">
          <p:sp>
            <p:nvSpPr>
              <p:cNvPr id="2" name="Rechteck 1"/>
              <p:cNvSpPr>
                <a:spLocks noRot="1" noChangeAspect="1" noMove="1" noResize="1" noEditPoints="1" noAdjustHandles="1" noChangeArrowheads="1" noChangeShapeType="1" noTextEdit="1"/>
              </p:cNvSpPr>
              <p:nvPr/>
            </p:nvSpPr>
            <p:spPr>
              <a:xfrm>
                <a:off x="89421" y="4577255"/>
                <a:ext cx="11881945" cy="1680075"/>
              </a:xfrm>
              <a:prstGeom prst="rect">
                <a:avLst/>
              </a:prstGeom>
              <a:blipFill>
                <a:blip r:embed="rId7"/>
                <a:stretch>
                  <a:fillRect l="-513" b="-6545"/>
                </a:stretch>
              </a:blipFill>
            </p:spPr>
            <p:txBody>
              <a:bodyPr/>
              <a:lstStyle/>
              <a:p>
                <a:r>
                  <a:rPr lang="de-DE">
                    <a:noFill/>
                  </a:rPr>
                  <a:t> </a:t>
                </a:r>
              </a:p>
            </p:txBody>
          </p:sp>
        </mc:Fallback>
      </mc:AlternateContent>
    </p:spTree>
    <p:extLst>
      <p:ext uri="{BB962C8B-B14F-4D97-AF65-F5344CB8AC3E}">
        <p14:creationId xmlns:p14="http://schemas.microsoft.com/office/powerpoint/2010/main" val="951553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a:t>
            </a:r>
            <a:endParaRPr lang="en-US" sz="3266" dirty="0">
              <a:solidFill>
                <a:sysClr val="windowText" lastClr="000000"/>
              </a:solidFill>
            </a:endParaRPr>
          </a:p>
        </p:txBody>
      </p:sp>
      <p:sp>
        <p:nvSpPr>
          <p:cNvPr id="10" name="Content Placeholder 2"/>
          <p:cNvSpPr txBox="1">
            <a:spLocks/>
          </p:cNvSpPr>
          <p:nvPr/>
        </p:nvSpPr>
        <p:spPr>
          <a:xfrm>
            <a:off x="105433" y="419952"/>
            <a:ext cx="12086567" cy="6269283"/>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800"/>
              <a:t>Further Literature:</a:t>
            </a:r>
            <a:endParaRPr lang="en-US" sz="1800" dirty="0"/>
          </a:p>
          <a:p>
            <a:pPr marL="285750" indent="-285750">
              <a:lnSpc>
                <a:spcPct val="110000"/>
              </a:lnSpc>
              <a:buFont typeface="Arial" panose="020B0604020202020204" pitchFamily="34" charset="0"/>
              <a:buChar char="•"/>
            </a:pPr>
            <a:r>
              <a:rPr lang="en-US" sz="1800"/>
              <a:t>Besides the already adressed problems, also the question of transparency is a widely discussed issue in central banks:</a:t>
            </a:r>
            <a:endParaRPr lang="en-US" sz="1800" dirty="0"/>
          </a:p>
          <a:p>
            <a:pPr>
              <a:lnSpc>
                <a:spcPct val="110000"/>
              </a:lnSpc>
            </a:pPr>
            <a:r>
              <a:rPr lang="en-US" sz="1800" dirty="0">
                <a:hlinkClick r:id="rId3"/>
              </a:rPr>
              <a:t>Köster, B. J. (2011) Decision Rules, Transparency and Central Banks (Dissertation) Heidelberg</a:t>
            </a:r>
            <a:endParaRPr lang="en-US" sz="1800" dirty="0"/>
          </a:p>
          <a:p>
            <a:pPr>
              <a:lnSpc>
                <a:spcPct val="110000"/>
              </a:lnSpc>
            </a:pPr>
            <a:r>
              <a:rPr lang="en-US" sz="1800"/>
              <a:t>(especially you find an application of the Barro-Gordon-Model with the aspect of external shocks ans transparency)</a:t>
            </a:r>
            <a:endParaRPr lang="en-US" sz="1800" dirty="0"/>
          </a:p>
          <a:p>
            <a:pPr marL="285750" indent="-285750">
              <a:lnSpc>
                <a:spcPct val="110000"/>
              </a:lnSpc>
              <a:buFont typeface="Arial" panose="020B0604020202020204" pitchFamily="34" charset="0"/>
              <a:buChar char="•"/>
            </a:pPr>
            <a:r>
              <a:rPr lang="en-US" sz="1800"/>
              <a:t>Alan Blinder has used this model in the context of the incentive for the professor to cancel an exam! </a:t>
            </a:r>
            <a:r>
              <a:rPr lang="de-DE" sz="1800"/>
              <a:t>U </a:t>
            </a:r>
            <a:r>
              <a:rPr lang="de-DE" sz="1800" dirty="0"/>
              <a:t>= </a:t>
            </a:r>
            <a:r>
              <a:rPr lang="de-DE" sz="1800"/>
              <a:t>U(correction of the exam„–“; preparation of the exam </a:t>
            </a:r>
            <a:r>
              <a:rPr lang="de-DE" sz="1800" dirty="0"/>
              <a:t>„+“)</a:t>
            </a:r>
            <a:endParaRPr lang="en-US" sz="1800" dirty="0"/>
          </a:p>
          <a:p>
            <a:pPr>
              <a:lnSpc>
                <a:spcPct val="110000"/>
              </a:lnSpc>
            </a:pPr>
            <a:r>
              <a:rPr lang="en-US" sz="1800" dirty="0">
                <a:hlinkClick r:id="rId4"/>
              </a:rPr>
              <a:t>Alan S. Blinder. The rules-versus-discretion debate in the light of recent experience. </a:t>
            </a:r>
            <a:r>
              <a:rPr lang="en-US" sz="1800" dirty="0" err="1">
                <a:hlinkClick r:id="rId4"/>
              </a:rPr>
              <a:t>Weltwirtschaftliches</a:t>
            </a:r>
            <a:r>
              <a:rPr lang="en-US" sz="1800" dirty="0">
                <a:hlinkClick r:id="rId4"/>
              </a:rPr>
              <a:t> </a:t>
            </a:r>
            <a:r>
              <a:rPr lang="en-US" sz="1800" dirty="0" err="1">
                <a:hlinkClick r:id="rId4"/>
              </a:rPr>
              <a:t>Archiv</a:t>
            </a:r>
            <a:r>
              <a:rPr lang="en-US" sz="1800" dirty="0">
                <a:hlinkClick r:id="rId4"/>
              </a:rPr>
              <a:t>, 123:399–414, 1987</a:t>
            </a:r>
            <a:r>
              <a:rPr lang="en-US" sz="1800" dirty="0"/>
              <a:t>.</a:t>
            </a:r>
          </a:p>
          <a:p>
            <a:pPr>
              <a:lnSpc>
                <a:spcPct val="110000"/>
              </a:lnSpc>
            </a:pPr>
            <a:r>
              <a:rPr lang="en-US" sz="1400" i="1" dirty="0"/>
              <a:t>“Course examinations are stressful experiences for students and teachers alike. We use them both to rank students and to make sure they master the course material. To most educators, the latter is by far the more important purpose. But the learning objective does not require that the exam actually be given. It is enough to announce the exam, let students prepare for it, and then  call it off at the last minute. In a real sense, everyone will be better off if the exam is cancelled. Thus it superficially seems to be the right thing to do. Yet itis rarely done, and for good reasons. Teachers know that this trick can only be pulled off once or twice. After that, students would cease believing the threat and would no longer study for exams. And that would be a real loss to bot faculty and students. Notice the obvious but important point that neither ignorance no incorrect objectives play any role in this example. An omniscient and benevolent despot presiding over the last year of the human race really would cancel exams. It's the optimal thing to do. The problem arises from taking a short-sighted perspective. It is cured by showing proper concern for the future consequences of current actions”</a:t>
            </a:r>
          </a:p>
          <a:p>
            <a:pPr>
              <a:lnSpc>
                <a:spcPct val="110000"/>
              </a:lnSpc>
            </a:pPr>
            <a:endParaRPr lang="en-US" sz="2000" dirty="0"/>
          </a:p>
          <a:p>
            <a:pPr>
              <a:lnSpc>
                <a:spcPct val="110000"/>
              </a:lnSpc>
            </a:pPr>
            <a:endParaRPr lang="en-US" sz="2000" dirty="0"/>
          </a:p>
        </p:txBody>
      </p:sp>
      <p:sp>
        <p:nvSpPr>
          <p:cNvPr id="2" name="Rechteck 1"/>
          <p:cNvSpPr/>
          <p:nvPr/>
        </p:nvSpPr>
        <p:spPr>
          <a:xfrm>
            <a:off x="3048000" y="2967335"/>
            <a:ext cx="6096000" cy="369332"/>
          </a:xfrm>
          <a:prstGeom prst="rect">
            <a:avLst/>
          </a:prstGeom>
        </p:spPr>
        <p:txBody>
          <a:bodyPr>
            <a:spAutoFit/>
          </a:bodyPr>
          <a:lstStyle/>
          <a:p>
            <a:endParaRPr lang="de-DE" dirty="0"/>
          </a:p>
        </p:txBody>
      </p:sp>
    </p:spTree>
    <p:extLst>
      <p:ext uri="{BB962C8B-B14F-4D97-AF65-F5344CB8AC3E}">
        <p14:creationId xmlns:p14="http://schemas.microsoft.com/office/powerpoint/2010/main" val="312857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a:t>Taylor-</a:t>
            </a:r>
            <a:r>
              <a:rPr lang="de-DE" sz="2903" b="1" dirty="0" err="1"/>
              <a:t>Rule</a:t>
            </a:r>
            <a:endParaRPr lang="de-DE" sz="2903" b="1"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5681" y="1147839"/>
            <a:ext cx="4626405" cy="3468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532661" y="4424217"/>
            <a:ext cx="7992504" cy="594906"/>
          </a:xfrm>
          <a:prstGeom prst="rect">
            <a:avLst/>
          </a:prstGeom>
          <a:noFill/>
        </p:spPr>
        <p:txBody>
          <a:bodyPr wrap="square" rtlCol="0">
            <a:spAutoFit/>
          </a:bodyPr>
          <a:lstStyle/>
          <a:p>
            <a:r>
              <a:rPr lang="de-DE" sz="1633" dirty="0"/>
              <a:t>Source</a:t>
            </a:r>
            <a:r>
              <a:rPr lang="de-DE" sz="1633"/>
              <a:t>: </a:t>
            </a:r>
            <a:r>
              <a:rPr lang="en-US" sz="1633">
                <a:hlinkClick r:id="rId4"/>
              </a:rPr>
              <a:t>Taylor, J., B, (1993) 195-214 North-Holland Discretion versus policy rules in practice, Carnegie-Rochester Conference Series on Public Policy 39, 195-214, North Holland</a:t>
            </a:r>
            <a:endParaRPr lang="de-DE" sz="1633" dirty="0"/>
          </a:p>
        </p:txBody>
      </p:sp>
      <p:sp>
        <p:nvSpPr>
          <p:cNvPr id="10" name="Textfeld 9"/>
          <p:cNvSpPr txBox="1"/>
          <p:nvPr/>
        </p:nvSpPr>
        <p:spPr>
          <a:xfrm>
            <a:off x="1841256" y="5388372"/>
            <a:ext cx="4660251" cy="1171346"/>
          </a:xfrm>
          <a:prstGeom prst="rect">
            <a:avLst/>
          </a:prstGeom>
          <a:noFill/>
        </p:spPr>
        <p:txBody>
          <a:bodyPr wrap="none" rtlCol="0">
            <a:spAutoFit/>
          </a:bodyPr>
          <a:lstStyle/>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2%</a:t>
            </a:r>
            <a:r>
              <a:rPr lang="en-US" sz="2177" baseline="-25000" dirty="0"/>
              <a:t> </a:t>
            </a:r>
            <a:r>
              <a:rPr lang="de-DE" sz="2177" dirty="0"/>
              <a:t>+ 0,5(</a:t>
            </a:r>
            <a:r>
              <a:rPr lang="el-GR" sz="2177" dirty="0"/>
              <a:t>π</a:t>
            </a:r>
            <a:r>
              <a:rPr lang="en-US" sz="2177" baseline="-25000" dirty="0"/>
              <a:t> </a:t>
            </a:r>
            <a:r>
              <a:rPr lang="de-DE" sz="2177" dirty="0"/>
              <a:t>- </a:t>
            </a:r>
            <a:r>
              <a:rPr lang="el-GR" sz="2177" dirty="0"/>
              <a:t>π</a:t>
            </a:r>
            <a:r>
              <a:rPr lang="de-DE" sz="2177" dirty="0"/>
              <a:t>*) +0,5(y</a:t>
            </a:r>
            <a:r>
              <a:rPr lang="en-US" sz="2177" baseline="-25000" dirty="0"/>
              <a:t> </a:t>
            </a:r>
            <a:r>
              <a:rPr lang="de-DE" sz="2177" dirty="0"/>
              <a:t>- y*)</a:t>
            </a:r>
          </a:p>
          <a:p>
            <a:pPr algn="ctr">
              <a:lnSpc>
                <a:spcPct val="110000"/>
              </a:lnSpc>
            </a:pPr>
            <a:endParaRPr lang="en-US" sz="2177" dirty="0"/>
          </a:p>
          <a:p>
            <a:pPr algn="ctr">
              <a:lnSpc>
                <a:spcPct val="110000"/>
              </a:lnSpc>
            </a:pPr>
            <a:r>
              <a:rPr lang="en-US" sz="2177" dirty="0"/>
              <a:t>r* =2%	        </a:t>
            </a:r>
            <a:r>
              <a:rPr lang="el-GR" sz="2177" dirty="0"/>
              <a:t>π</a:t>
            </a:r>
            <a:r>
              <a:rPr lang="de-DE" sz="2177" dirty="0"/>
              <a:t>*=2%	b=c=0,5</a:t>
            </a:r>
          </a:p>
        </p:txBody>
      </p:sp>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4018" y="1147840"/>
            <a:ext cx="1301475" cy="1959525"/>
          </a:xfrm>
          <a:prstGeom prst="rect">
            <a:avLst/>
          </a:prstGeom>
        </p:spPr>
      </p:pic>
      <p:sp>
        <p:nvSpPr>
          <p:cNvPr id="12" name="Textfeld 11"/>
          <p:cNvSpPr txBox="1"/>
          <p:nvPr/>
        </p:nvSpPr>
        <p:spPr>
          <a:xfrm>
            <a:off x="5997014" y="1147840"/>
            <a:ext cx="3038275" cy="2290307"/>
          </a:xfrm>
          <a:prstGeom prst="rect">
            <a:avLst/>
          </a:prstGeom>
          <a:noFill/>
        </p:spPr>
        <p:txBody>
          <a:bodyPr wrap="square" rtlCol="0">
            <a:spAutoFit/>
          </a:bodyPr>
          <a:lstStyle/>
          <a:p>
            <a:pPr algn="ctr">
              <a:lnSpc>
                <a:spcPct val="110000"/>
              </a:lnSpc>
            </a:pPr>
            <a:r>
              <a:rPr lang="de-DE" sz="1451" b="1" dirty="0"/>
              <a:t>John B. Taylor:</a:t>
            </a:r>
          </a:p>
          <a:p>
            <a:pPr marL="259204" indent="-259204">
              <a:lnSpc>
                <a:spcPct val="110000"/>
              </a:lnSpc>
              <a:buFont typeface="Arial" panose="020B0604020202020204" pitchFamily="34" charset="0"/>
              <a:buChar char="•"/>
            </a:pPr>
            <a:r>
              <a:rPr lang="en-US" sz="1451" dirty="0">
                <a:solidFill>
                  <a:sysClr val="windowText" lastClr="000000"/>
                </a:solidFill>
                <a:cs typeface="Arial" panose="020B0604020202020204" pitchFamily="34" charset="0"/>
              </a:rPr>
              <a:t>Professor of Economics</a:t>
            </a:r>
          </a:p>
          <a:p>
            <a:pPr>
              <a:lnSpc>
                <a:spcPct val="110000"/>
              </a:lnSpc>
            </a:pPr>
            <a:r>
              <a:rPr lang="en-US" sz="1451" dirty="0">
                <a:solidFill>
                  <a:sysClr val="windowText" lastClr="000000"/>
                </a:solidFill>
                <a:cs typeface="Arial" panose="020B0604020202020204" pitchFamily="34" charset="0"/>
              </a:rPr>
              <a:t>       (Stanford University)</a:t>
            </a:r>
          </a:p>
          <a:p>
            <a:pPr marL="259204" indent="-259204">
              <a:lnSpc>
                <a:spcPct val="110000"/>
              </a:lnSpc>
              <a:buFont typeface="Arial" panose="020B0604020202020204" pitchFamily="34" charset="0"/>
              <a:buChar char="•"/>
            </a:pPr>
            <a:r>
              <a:rPr lang="de-DE" sz="1451" dirty="0"/>
              <a:t>Council </a:t>
            </a:r>
            <a:r>
              <a:rPr lang="de-DE" sz="1451" dirty="0" err="1"/>
              <a:t>of</a:t>
            </a:r>
            <a:r>
              <a:rPr lang="de-DE" sz="1451" dirty="0"/>
              <a:t> </a:t>
            </a:r>
            <a:r>
              <a:rPr lang="de-DE" sz="1451" dirty="0" err="1"/>
              <a:t>Economic</a:t>
            </a:r>
            <a:r>
              <a:rPr lang="de-DE" sz="1451" dirty="0"/>
              <a:t> </a:t>
            </a:r>
            <a:r>
              <a:rPr lang="de-DE" sz="1451" dirty="0" err="1"/>
              <a:t>Advisers</a:t>
            </a:r>
            <a:endParaRPr lang="de-DE" sz="1451" dirty="0">
              <a:solidFill>
                <a:sysClr val="windowText" lastClr="000000"/>
              </a:solidFill>
              <a:cs typeface="Arial" panose="020B0604020202020204" pitchFamily="34" charset="0"/>
            </a:endParaRPr>
          </a:p>
          <a:p>
            <a:pPr>
              <a:lnSpc>
                <a:spcPct val="110000"/>
              </a:lnSpc>
            </a:pPr>
            <a:r>
              <a:rPr lang="en-US" sz="1451" dirty="0">
                <a:solidFill>
                  <a:sysClr val="windowText" lastClr="000000"/>
                </a:solidFill>
                <a:cs typeface="Arial" panose="020B0604020202020204" pitchFamily="34" charset="0"/>
              </a:rPr>
              <a:t>	1976 – 77</a:t>
            </a:r>
          </a:p>
          <a:p>
            <a:pPr>
              <a:lnSpc>
                <a:spcPct val="110000"/>
              </a:lnSpc>
            </a:pPr>
            <a:r>
              <a:rPr lang="en-US" sz="1451" dirty="0">
                <a:solidFill>
                  <a:sysClr val="windowText" lastClr="000000"/>
                </a:solidFill>
                <a:cs typeface="Arial" panose="020B0604020202020204" pitchFamily="34" charset="0"/>
              </a:rPr>
              <a:t>	1989 – 91</a:t>
            </a:r>
          </a:p>
          <a:p>
            <a:pPr marL="259204" indent="-259204">
              <a:lnSpc>
                <a:spcPct val="110000"/>
              </a:lnSpc>
              <a:buFont typeface="Arial" panose="020B0604020202020204" pitchFamily="34" charset="0"/>
              <a:buChar char="•"/>
            </a:pPr>
            <a:r>
              <a:rPr lang="en-US" sz="1451" dirty="0">
                <a:solidFill>
                  <a:sysClr val="windowText" lastClr="000000"/>
                </a:solidFill>
                <a:cs typeface="Arial" panose="020B0604020202020204" pitchFamily="34" charset="0"/>
              </a:rPr>
              <a:t>Under Secretary of the Treasury for International Affairs</a:t>
            </a:r>
          </a:p>
          <a:p>
            <a:pPr>
              <a:lnSpc>
                <a:spcPct val="110000"/>
              </a:lnSpc>
            </a:pPr>
            <a:r>
              <a:rPr lang="en-US" sz="1451" dirty="0">
                <a:solidFill>
                  <a:sysClr val="windowText" lastClr="000000"/>
                </a:solidFill>
                <a:cs typeface="Arial" panose="020B0604020202020204" pitchFamily="34" charset="0"/>
              </a:rPr>
              <a:t>	2001 – 05</a:t>
            </a:r>
          </a:p>
        </p:txBody>
      </p:sp>
      <p:sp>
        <p:nvSpPr>
          <p:cNvPr id="2" name="Rechteck 1">
            <a:extLst>
              <a:ext uri="{FF2B5EF4-FFF2-40B4-BE49-F238E27FC236}">
                <a16:creationId xmlns:a16="http://schemas.microsoft.com/office/drawing/2014/main" id="{C9FAB6C4-034F-9B20-E2B6-4D8459AB2334}"/>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463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a:t>Taylor-</a:t>
            </a:r>
            <a:r>
              <a:rPr lang="de-DE" sz="2903" b="1" dirty="0" err="1"/>
              <a:t>Rule</a:t>
            </a:r>
            <a:r>
              <a:rPr lang="de-DE" sz="2903" b="1" dirty="0"/>
              <a:t> </a:t>
            </a:r>
            <a:r>
              <a:rPr lang="de-DE" sz="2903" b="1" dirty="0" err="1"/>
              <a:t>simplified</a:t>
            </a:r>
            <a:endParaRPr lang="de-DE" sz="2903" b="1" dirty="0"/>
          </a:p>
        </p:txBody>
      </p:sp>
      <p:sp>
        <p:nvSpPr>
          <p:cNvPr id="10" name="Textfeld 9"/>
          <p:cNvSpPr txBox="1"/>
          <p:nvPr/>
        </p:nvSpPr>
        <p:spPr>
          <a:xfrm>
            <a:off x="2002565" y="1142889"/>
            <a:ext cx="7861056" cy="2285241"/>
          </a:xfrm>
          <a:prstGeom prst="rect">
            <a:avLst/>
          </a:prstGeom>
          <a:noFill/>
        </p:spPr>
        <p:txBody>
          <a:bodyPr wrap="square" rtlCol="0">
            <a:spAutoFit/>
          </a:bodyPr>
          <a:lstStyle/>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 r*</a:t>
            </a:r>
            <a:r>
              <a:rPr lang="en-US" sz="2177" baseline="-25000" dirty="0"/>
              <a:t> </a:t>
            </a:r>
            <a:r>
              <a:rPr lang="de-DE" sz="2177" dirty="0"/>
              <a:t>+ b(</a:t>
            </a:r>
            <a:r>
              <a:rPr lang="el-GR" sz="2177" dirty="0"/>
              <a:t>π</a:t>
            </a:r>
            <a:r>
              <a:rPr lang="en-US" sz="2177" baseline="-25000" dirty="0"/>
              <a:t> </a:t>
            </a:r>
            <a:r>
              <a:rPr lang="de-DE" sz="2177" dirty="0"/>
              <a:t>- </a:t>
            </a:r>
            <a:r>
              <a:rPr lang="el-GR" sz="2177" dirty="0"/>
              <a:t>π</a:t>
            </a:r>
            <a:r>
              <a:rPr lang="de-DE" sz="2177" dirty="0"/>
              <a:t>*) +c(y</a:t>
            </a:r>
            <a:r>
              <a:rPr lang="en-US" sz="2177" baseline="-25000" dirty="0"/>
              <a:t> </a:t>
            </a:r>
            <a:r>
              <a:rPr lang="de-DE" sz="2177" dirty="0"/>
              <a:t>- y*)</a:t>
            </a:r>
            <a:endParaRPr lang="en-US" sz="2177" dirty="0"/>
          </a:p>
          <a:p>
            <a:pPr algn="ctr">
              <a:lnSpc>
                <a:spcPct val="110000"/>
              </a:lnSpc>
            </a:pPr>
            <a:endParaRPr lang="en-US" sz="2177" dirty="0"/>
          </a:p>
          <a:p>
            <a:pPr algn="ctr">
              <a:lnSpc>
                <a:spcPct val="110000"/>
              </a:lnSpc>
            </a:pPr>
            <a:r>
              <a:rPr lang="en-US" sz="2177" dirty="0"/>
              <a:t>Since </a:t>
            </a:r>
            <a:r>
              <a:rPr lang="el-GR" sz="2177" dirty="0"/>
              <a:t>π</a:t>
            </a:r>
            <a:r>
              <a:rPr lang="de-DE" sz="2177" dirty="0"/>
              <a:t>* </a:t>
            </a:r>
            <a:r>
              <a:rPr lang="de-DE" sz="2177" dirty="0" err="1"/>
              <a:t>and</a:t>
            </a:r>
            <a:r>
              <a:rPr lang="de-DE" sz="2177" dirty="0"/>
              <a:t> y* </a:t>
            </a:r>
            <a:r>
              <a:rPr lang="de-DE" sz="2177" dirty="0" err="1"/>
              <a:t>are</a:t>
            </a:r>
            <a:r>
              <a:rPr lang="de-DE" sz="2177" dirty="0"/>
              <a:t> </a:t>
            </a:r>
            <a:r>
              <a:rPr lang="de-DE" sz="2177" dirty="0" err="1"/>
              <a:t>constants</a:t>
            </a:r>
            <a:r>
              <a:rPr lang="de-DE" sz="2177" dirty="0"/>
              <a:t>, </a:t>
            </a:r>
            <a:r>
              <a:rPr lang="de-DE" sz="2177" dirty="0" err="1"/>
              <a:t>we</a:t>
            </a:r>
            <a:r>
              <a:rPr lang="de-DE" sz="2177" dirty="0"/>
              <a:t> </a:t>
            </a:r>
            <a:r>
              <a:rPr lang="de-DE" sz="2177" dirty="0" err="1"/>
              <a:t>set</a:t>
            </a:r>
            <a:r>
              <a:rPr lang="de-DE" sz="2177" dirty="0"/>
              <a:t> in </a:t>
            </a:r>
            <a:r>
              <a:rPr lang="de-DE" sz="2177" dirty="0" err="1"/>
              <a:t>the</a:t>
            </a:r>
            <a:r>
              <a:rPr lang="de-DE" sz="2177" dirty="0"/>
              <a:t> </a:t>
            </a:r>
            <a:r>
              <a:rPr lang="de-DE" sz="2177" dirty="0" err="1"/>
              <a:t>following</a:t>
            </a:r>
            <a:endParaRPr lang="de-DE" sz="2177" dirty="0"/>
          </a:p>
          <a:p>
            <a:pPr algn="ctr">
              <a:lnSpc>
                <a:spcPct val="110000"/>
              </a:lnSpc>
            </a:pPr>
            <a:endParaRPr lang="de-DE" sz="2177" dirty="0"/>
          </a:p>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 α</a:t>
            </a:r>
            <a:r>
              <a:rPr lang="en-US" sz="2177" baseline="-25000" dirty="0"/>
              <a:t> </a:t>
            </a:r>
            <a:r>
              <a:rPr lang="de-DE" sz="2177" dirty="0"/>
              <a:t>+ b</a:t>
            </a:r>
            <a:r>
              <a:rPr lang="el-GR" sz="2177" dirty="0"/>
              <a:t>π</a:t>
            </a:r>
            <a:r>
              <a:rPr lang="en-US" sz="2177" baseline="-25000" dirty="0"/>
              <a:t> </a:t>
            </a:r>
            <a:r>
              <a:rPr lang="de-DE" sz="2177" dirty="0"/>
              <a:t> +</a:t>
            </a:r>
            <a:r>
              <a:rPr lang="de-DE" sz="2177" dirty="0" err="1"/>
              <a:t>cy</a:t>
            </a:r>
            <a:r>
              <a:rPr lang="en-US" sz="2177" baseline="-25000" dirty="0"/>
              <a:t> </a:t>
            </a:r>
            <a:endParaRPr lang="en-US" sz="2177" dirty="0"/>
          </a:p>
          <a:p>
            <a:pPr algn="ctr">
              <a:lnSpc>
                <a:spcPct val="110000"/>
              </a:lnSpc>
            </a:pPr>
            <a:endParaRPr lang="de-DE" sz="2177" dirty="0"/>
          </a:p>
        </p:txBody>
      </p:sp>
      <p:cxnSp>
        <p:nvCxnSpPr>
          <p:cNvPr id="13" name="Straight Arrow Connector 6"/>
          <p:cNvCxnSpPr/>
          <p:nvPr/>
        </p:nvCxnSpPr>
        <p:spPr>
          <a:xfrm flipV="1">
            <a:off x="4492652" y="3956491"/>
            <a:ext cx="0" cy="191422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7"/>
          <p:cNvCxnSpPr/>
          <p:nvPr/>
        </p:nvCxnSpPr>
        <p:spPr>
          <a:xfrm>
            <a:off x="4492653" y="5870714"/>
            <a:ext cx="3562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4158042" y="4068689"/>
            <a:ext cx="258404" cy="343620"/>
          </a:xfrm>
          <a:prstGeom prst="rect">
            <a:avLst/>
          </a:prstGeom>
          <a:noFill/>
        </p:spPr>
        <p:txBody>
          <a:bodyPr wrap="none" rtlCol="0">
            <a:spAutoFit/>
          </a:bodyPr>
          <a:lstStyle/>
          <a:p>
            <a:r>
              <a:rPr lang="de-DE" sz="1633" dirty="0"/>
              <a:t>r</a:t>
            </a:r>
          </a:p>
        </p:txBody>
      </p:sp>
      <p:sp>
        <p:nvSpPr>
          <p:cNvPr id="16" name="Textfeld 15"/>
          <p:cNvSpPr txBox="1"/>
          <p:nvPr/>
        </p:nvSpPr>
        <p:spPr>
          <a:xfrm>
            <a:off x="7619869" y="5889150"/>
            <a:ext cx="335348" cy="343620"/>
          </a:xfrm>
          <a:prstGeom prst="rect">
            <a:avLst/>
          </a:prstGeom>
          <a:noFill/>
        </p:spPr>
        <p:txBody>
          <a:bodyPr wrap="none" rtlCol="0">
            <a:spAutoFit/>
          </a:bodyPr>
          <a:lstStyle/>
          <a:p>
            <a:r>
              <a:rPr lang="de-DE" sz="1633" dirty="0"/>
              <a:t>Y</a:t>
            </a:r>
          </a:p>
        </p:txBody>
      </p:sp>
      <p:cxnSp>
        <p:nvCxnSpPr>
          <p:cNvPr id="17" name="Gerade Verbindung 16"/>
          <p:cNvCxnSpPr/>
          <p:nvPr/>
        </p:nvCxnSpPr>
        <p:spPr>
          <a:xfrm flipV="1">
            <a:off x="5178900" y="4061921"/>
            <a:ext cx="1698256" cy="1450523"/>
          </a:xfrm>
          <a:prstGeom prst="line">
            <a:avLst/>
          </a:prstGeom>
          <a:ln w="31750">
            <a:solidFill>
              <a:srgbClr val="0000FF"/>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6093345" y="4723445"/>
            <a:ext cx="1409360" cy="427361"/>
          </a:xfrm>
          <a:prstGeom prst="rect">
            <a:avLst/>
          </a:prstGeom>
          <a:noFill/>
        </p:spPr>
        <p:txBody>
          <a:bodyPr wrap="none" rtlCol="0">
            <a:spAutoFit/>
          </a:bodyPr>
          <a:lstStyle/>
          <a:p>
            <a:r>
              <a:rPr lang="de-DE" sz="2177" b="1" dirty="0"/>
              <a:t>TR-</a:t>
            </a:r>
            <a:r>
              <a:rPr lang="de-DE" sz="2177" b="1" dirty="0" err="1"/>
              <a:t>Curve</a:t>
            </a:r>
            <a:endParaRPr lang="de-DE" sz="2177" b="1" dirty="0"/>
          </a:p>
        </p:txBody>
      </p:sp>
      <p:sp>
        <p:nvSpPr>
          <p:cNvPr id="19" name="Textfeld 18"/>
          <p:cNvSpPr txBox="1"/>
          <p:nvPr/>
        </p:nvSpPr>
        <p:spPr>
          <a:xfrm>
            <a:off x="4905861" y="3303317"/>
            <a:ext cx="2157194" cy="433837"/>
          </a:xfrm>
          <a:prstGeom prst="rect">
            <a:avLst/>
          </a:prstGeom>
          <a:noFill/>
        </p:spPr>
        <p:txBody>
          <a:bodyPr wrap="none" rtlCol="0">
            <a:spAutoFit/>
          </a:bodyPr>
          <a:lstStyle/>
          <a:p>
            <a:pPr algn="ctr">
              <a:lnSpc>
                <a:spcPct val="110000"/>
              </a:lnSpc>
            </a:pPr>
            <a:r>
              <a:rPr lang="de-DE" sz="2177" dirty="0">
                <a:solidFill>
                  <a:sysClr val="windowText" lastClr="000000"/>
                </a:solidFill>
                <a:latin typeface="Arial Unicode MS"/>
                <a:ea typeface="Arial Unicode MS"/>
                <a:cs typeface="Arial Unicode MS"/>
              </a:rPr>
              <a:t>⇒   </a:t>
            </a:r>
            <a:r>
              <a:rPr lang="de-DE" sz="2177" dirty="0" err="1">
                <a:ea typeface="Arial Unicode MS"/>
                <a:cs typeface="Arial Unicode MS"/>
              </a:rPr>
              <a:t>dr</a:t>
            </a:r>
            <a:r>
              <a:rPr lang="de-DE" sz="2177" dirty="0">
                <a:ea typeface="Arial Unicode MS"/>
                <a:cs typeface="Arial Unicode MS"/>
              </a:rPr>
              <a:t>/</a:t>
            </a:r>
            <a:r>
              <a:rPr lang="de-DE" sz="2177" dirty="0" err="1">
                <a:ea typeface="Arial Unicode MS"/>
                <a:cs typeface="Arial Unicode MS"/>
              </a:rPr>
              <a:t>dY</a:t>
            </a:r>
            <a:r>
              <a:rPr lang="de-DE" sz="2177" dirty="0">
                <a:ea typeface="Arial Unicode MS"/>
                <a:cs typeface="Arial Unicode MS"/>
              </a:rPr>
              <a:t> =</a:t>
            </a:r>
            <a:r>
              <a:rPr lang="el-GR" sz="2177" dirty="0"/>
              <a:t> </a:t>
            </a:r>
            <a:r>
              <a:rPr lang="de-DE" sz="2177" dirty="0"/>
              <a:t>c &gt; 0</a:t>
            </a:r>
            <a:endParaRPr lang="en-US" sz="2177" dirty="0">
              <a:solidFill>
                <a:sysClr val="windowText" lastClr="000000"/>
              </a:solidFill>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id="{F2A894B8-5CEC-4A4C-A955-E1B3F5F91B32}"/>
              </a:ext>
            </a:extLst>
          </p:cNvPr>
          <p:cNvSpPr txBox="1"/>
          <p:nvPr/>
        </p:nvSpPr>
        <p:spPr>
          <a:xfrm>
            <a:off x="4387599" y="6214413"/>
            <a:ext cx="3775393" cy="369332"/>
          </a:xfrm>
          <a:prstGeom prst="rect">
            <a:avLst/>
          </a:prstGeom>
          <a:noFill/>
        </p:spPr>
        <p:txBody>
          <a:bodyPr wrap="none" rtlCol="0">
            <a:spAutoFit/>
          </a:bodyPr>
          <a:lstStyle/>
          <a:p>
            <a:r>
              <a:rPr lang="de-DE" b="1" dirty="0"/>
              <a:t>Same </a:t>
            </a:r>
            <a:r>
              <a:rPr lang="de-DE" b="1" dirty="0" err="1"/>
              <a:t>dependence</a:t>
            </a:r>
            <a:r>
              <a:rPr lang="de-DE" b="1" dirty="0"/>
              <a:t> </a:t>
            </a:r>
            <a:r>
              <a:rPr lang="de-DE" b="1" dirty="0" err="1"/>
              <a:t>as</a:t>
            </a:r>
            <a:r>
              <a:rPr lang="de-DE" b="1" dirty="0"/>
              <a:t> </a:t>
            </a:r>
            <a:r>
              <a:rPr lang="de-DE" b="1" dirty="0" err="1"/>
              <a:t>the</a:t>
            </a:r>
            <a:r>
              <a:rPr lang="de-DE" b="1" dirty="0"/>
              <a:t> LM-</a:t>
            </a:r>
            <a:r>
              <a:rPr lang="de-DE" b="1" dirty="0" err="1"/>
              <a:t>curve</a:t>
            </a:r>
            <a:r>
              <a:rPr lang="de-DE" b="1" dirty="0"/>
              <a:t>!!</a:t>
            </a:r>
          </a:p>
        </p:txBody>
      </p:sp>
      <p:sp>
        <p:nvSpPr>
          <p:cNvPr id="3" name="Rechteck 2">
            <a:extLst>
              <a:ext uri="{FF2B5EF4-FFF2-40B4-BE49-F238E27FC236}">
                <a16:creationId xmlns:a16="http://schemas.microsoft.com/office/drawing/2014/main" id="{BF9276EB-34B0-DC98-54E2-0EF63F8094D4}"/>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1745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16"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4801" y="104531"/>
            <a:ext cx="7597213" cy="744863"/>
          </a:xfrm>
          <a:prstGeom prst="rect">
            <a:avLst/>
          </a:prstGeom>
          <a:noFill/>
          <a:ln>
            <a:noFill/>
          </a:ln>
        </p:spPr>
        <p:txBody>
          <a:bodyPr lIns="81638" tIns="40819" rIns="81638" bIns="40819" anchor="ctr" anchorCtr="1"/>
          <a:lstStyle/>
          <a:p>
            <a:r>
              <a:rPr lang="de-DE" sz="2903" b="1" dirty="0"/>
              <a:t>Short </a:t>
            </a:r>
            <a:r>
              <a:rPr lang="de-DE" sz="2903" b="1" dirty="0" err="1"/>
              <a:t>run</a:t>
            </a:r>
            <a:r>
              <a:rPr lang="de-DE" sz="2903" b="1" dirty="0"/>
              <a:t> </a:t>
            </a:r>
            <a:r>
              <a:rPr lang="de-DE" sz="2903" b="1" dirty="0" err="1"/>
              <a:t>equilibrium</a:t>
            </a:r>
            <a:endParaRPr lang="de-DE" sz="2903" b="1" dirty="0"/>
          </a:p>
        </p:txBody>
      </p:sp>
      <p:cxnSp>
        <p:nvCxnSpPr>
          <p:cNvPr id="8" name="Straight Arrow Connector 6"/>
          <p:cNvCxnSpPr/>
          <p:nvPr/>
        </p:nvCxnSpPr>
        <p:spPr>
          <a:xfrm flipV="1">
            <a:off x="1896725"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1896726"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562115" y="1077570"/>
            <a:ext cx="258404" cy="343620"/>
          </a:xfrm>
          <a:prstGeom prst="rect">
            <a:avLst/>
          </a:prstGeom>
          <a:noFill/>
        </p:spPr>
        <p:txBody>
          <a:bodyPr wrap="none" rtlCol="0">
            <a:spAutoFit/>
          </a:bodyPr>
          <a:lstStyle/>
          <a:p>
            <a:r>
              <a:rPr lang="de-DE" sz="1633" dirty="0"/>
              <a:t>r</a:t>
            </a:r>
          </a:p>
        </p:txBody>
      </p:sp>
      <p:sp>
        <p:nvSpPr>
          <p:cNvPr id="11" name="Textfeld 10"/>
          <p:cNvSpPr txBox="1"/>
          <p:nvPr/>
        </p:nvSpPr>
        <p:spPr>
          <a:xfrm>
            <a:off x="7244737" y="4726921"/>
            <a:ext cx="33534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2876489"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369440"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459598" y="3162727"/>
            <a:ext cx="1184940"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16" name="Textfeld 15"/>
          <p:cNvSpPr txBox="1"/>
          <p:nvPr/>
        </p:nvSpPr>
        <p:spPr>
          <a:xfrm>
            <a:off x="6047457" y="946937"/>
            <a:ext cx="572593" cy="427361"/>
          </a:xfrm>
          <a:prstGeom prst="rect">
            <a:avLst/>
          </a:prstGeom>
          <a:noFill/>
        </p:spPr>
        <p:txBody>
          <a:bodyPr wrap="none" rtlCol="0">
            <a:spAutoFit/>
          </a:bodyPr>
          <a:lstStyle/>
          <a:p>
            <a:r>
              <a:rPr lang="de-DE" sz="2177" b="1" dirty="0"/>
              <a:t>TR</a:t>
            </a:r>
          </a:p>
        </p:txBody>
      </p:sp>
      <p:cxnSp>
        <p:nvCxnSpPr>
          <p:cNvPr id="21" name="Gerade Verbindung 20"/>
          <p:cNvCxnSpPr/>
          <p:nvPr/>
        </p:nvCxnSpPr>
        <p:spPr>
          <a:xfrm flipH="1">
            <a:off x="1896726"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577812"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184246" y="5324032"/>
            <a:ext cx="8787133" cy="1432443"/>
          </a:xfrm>
          <a:prstGeom prst="rect">
            <a:avLst/>
          </a:prstGeom>
          <a:noFill/>
        </p:spPr>
        <p:txBody>
          <a:bodyPr wrap="square" rtlCol="0">
            <a:spAutoFit/>
          </a:bodyPr>
          <a:lstStyle/>
          <a:p>
            <a:r>
              <a:rPr lang="de-DE" sz="2177" b="1" dirty="0"/>
              <a:t>The </a:t>
            </a:r>
            <a:r>
              <a:rPr lang="de-DE" sz="2177" b="1" dirty="0" err="1"/>
              <a:t>intersection</a:t>
            </a:r>
            <a:r>
              <a:rPr lang="de-DE" sz="2177" b="1" dirty="0"/>
              <a:t> </a:t>
            </a:r>
            <a:r>
              <a:rPr lang="de-DE" sz="2177" b="1" dirty="0" err="1"/>
              <a:t>of</a:t>
            </a:r>
            <a:r>
              <a:rPr lang="de-DE" sz="2177" b="1" dirty="0"/>
              <a:t> </a:t>
            </a:r>
            <a:r>
              <a:rPr lang="de-DE" sz="2177" b="1" dirty="0" err="1"/>
              <a:t>the</a:t>
            </a:r>
            <a:r>
              <a:rPr lang="de-DE" sz="2177" b="1" dirty="0"/>
              <a:t> IS </a:t>
            </a:r>
            <a:r>
              <a:rPr lang="de-DE" sz="2177" b="1" dirty="0" err="1"/>
              <a:t>curve</a:t>
            </a:r>
            <a:r>
              <a:rPr lang="de-DE" sz="2177" b="1" dirty="0"/>
              <a:t> and </a:t>
            </a:r>
            <a:r>
              <a:rPr lang="de-DE" sz="2177" b="1" dirty="0" err="1"/>
              <a:t>the</a:t>
            </a:r>
            <a:r>
              <a:rPr lang="de-DE" sz="2177" b="1" dirty="0"/>
              <a:t> TR </a:t>
            </a:r>
            <a:r>
              <a:rPr lang="de-DE" sz="2177" b="1" dirty="0" err="1"/>
              <a:t>curve</a:t>
            </a:r>
            <a:r>
              <a:rPr lang="de-DE" sz="2177" b="1" dirty="0"/>
              <a:t> </a:t>
            </a:r>
            <a:r>
              <a:rPr lang="de-DE" sz="2177" b="1" dirty="0" err="1"/>
              <a:t>represents</a:t>
            </a:r>
            <a:r>
              <a:rPr lang="de-DE" sz="2177" b="1" dirty="0"/>
              <a:t> </a:t>
            </a:r>
            <a:r>
              <a:rPr lang="de-DE" sz="2177" b="1" dirty="0" err="1"/>
              <a:t>the</a:t>
            </a:r>
            <a:r>
              <a:rPr lang="de-DE" sz="2177" b="1" dirty="0"/>
              <a:t> </a:t>
            </a:r>
            <a:r>
              <a:rPr lang="de-DE" sz="2177" b="1" dirty="0" err="1"/>
              <a:t>short</a:t>
            </a:r>
            <a:r>
              <a:rPr lang="de-DE" sz="2177" b="1" dirty="0"/>
              <a:t> </a:t>
            </a:r>
            <a:r>
              <a:rPr lang="de-DE" sz="2177" b="1" dirty="0" err="1"/>
              <a:t>run</a:t>
            </a:r>
            <a:r>
              <a:rPr lang="de-DE" sz="2177" b="1" dirty="0"/>
              <a:t> </a:t>
            </a:r>
            <a:r>
              <a:rPr lang="de-DE" sz="2177" b="1" dirty="0" err="1"/>
              <a:t>equilibrium</a:t>
            </a:r>
            <a:r>
              <a:rPr lang="de-DE" sz="2177" b="1" dirty="0"/>
              <a:t> </a:t>
            </a:r>
            <a:r>
              <a:rPr lang="de-DE" sz="2177" b="1" dirty="0" err="1"/>
              <a:t>with</a:t>
            </a:r>
            <a:r>
              <a:rPr lang="de-DE" sz="2177" b="1" dirty="0"/>
              <a:t> </a:t>
            </a:r>
            <a:r>
              <a:rPr lang="de-DE" sz="2177" b="1" u="sng" dirty="0" err="1"/>
              <a:t>fixed</a:t>
            </a:r>
            <a:r>
              <a:rPr lang="de-DE" sz="2177" b="1" u="sng" dirty="0"/>
              <a:t> </a:t>
            </a:r>
            <a:r>
              <a:rPr lang="de-DE" sz="2177" b="1" u="sng" dirty="0" err="1"/>
              <a:t>prices</a:t>
            </a:r>
            <a:r>
              <a:rPr lang="de-DE" sz="2177" b="1" dirty="0"/>
              <a:t>. </a:t>
            </a:r>
          </a:p>
          <a:p>
            <a:r>
              <a:rPr lang="de-DE" sz="2177" b="1" dirty="0" err="1"/>
              <a:t>Mechanics</a:t>
            </a:r>
            <a:r>
              <a:rPr lang="de-DE" sz="2177" b="1" dirty="0"/>
              <a:t> </a:t>
            </a:r>
            <a:r>
              <a:rPr lang="de-DE" sz="2177" b="1" dirty="0" err="1"/>
              <a:t>are</a:t>
            </a:r>
            <a:r>
              <a:rPr lang="de-DE" sz="2177" b="1" dirty="0"/>
              <a:t> </a:t>
            </a:r>
            <a:r>
              <a:rPr lang="de-DE" sz="2177" b="1" dirty="0" err="1"/>
              <a:t>the</a:t>
            </a:r>
            <a:r>
              <a:rPr lang="de-DE" sz="2177" b="1" dirty="0"/>
              <a:t> same </a:t>
            </a:r>
            <a:r>
              <a:rPr lang="de-DE" sz="2177" b="1" dirty="0" err="1"/>
              <a:t>as</a:t>
            </a:r>
            <a:r>
              <a:rPr lang="de-DE" sz="2177" b="1" dirty="0"/>
              <a:t> in </a:t>
            </a:r>
            <a:r>
              <a:rPr lang="de-DE" sz="2177" b="1" dirty="0" err="1"/>
              <a:t>the</a:t>
            </a:r>
            <a:r>
              <a:rPr lang="de-DE" sz="2177" b="1" dirty="0"/>
              <a:t> </a:t>
            </a:r>
            <a:r>
              <a:rPr lang="de-DE" sz="2177" b="1" dirty="0" err="1"/>
              <a:t>case</a:t>
            </a:r>
            <a:r>
              <a:rPr lang="de-DE" sz="2177" b="1" dirty="0"/>
              <a:t> </a:t>
            </a:r>
            <a:r>
              <a:rPr lang="de-DE" sz="2177" b="1" dirty="0" err="1"/>
              <a:t>with</a:t>
            </a:r>
            <a:r>
              <a:rPr lang="de-DE" sz="2177" b="1" dirty="0"/>
              <a:t> LM-</a:t>
            </a:r>
            <a:r>
              <a:rPr lang="de-DE" sz="2177" b="1" dirty="0" err="1"/>
              <a:t>curve</a:t>
            </a:r>
            <a:r>
              <a:rPr lang="de-DE" sz="2177" b="1" dirty="0"/>
              <a:t> </a:t>
            </a:r>
            <a:r>
              <a:rPr lang="de-DE" sz="2177" b="1" dirty="0" err="1"/>
              <a:t>representing</a:t>
            </a:r>
            <a:r>
              <a:rPr lang="de-DE" sz="2177" b="1" dirty="0"/>
              <a:t> </a:t>
            </a:r>
            <a:r>
              <a:rPr lang="de-DE" sz="2177" b="1" dirty="0" err="1"/>
              <a:t>the</a:t>
            </a:r>
            <a:endParaRPr lang="de-DE" sz="2177" b="1" dirty="0"/>
          </a:p>
          <a:p>
            <a:r>
              <a:rPr lang="de-DE" sz="2177" b="1" dirty="0"/>
              <a:t>Money </a:t>
            </a:r>
            <a:r>
              <a:rPr lang="de-DE" sz="2177" b="1" dirty="0" err="1"/>
              <a:t>market</a:t>
            </a:r>
            <a:r>
              <a:rPr lang="de-DE" sz="2177" b="1" dirty="0"/>
              <a:t> </a:t>
            </a:r>
            <a:r>
              <a:rPr lang="de-DE" sz="2177" b="1" dirty="0" err="1"/>
              <a:t>equilibrium</a:t>
            </a:r>
            <a:endParaRPr lang="de-DE" sz="2177" b="1" dirty="0"/>
          </a:p>
        </p:txBody>
      </p:sp>
      <p:sp>
        <p:nvSpPr>
          <p:cNvPr id="25" name="Rechteck 24"/>
          <p:cNvSpPr/>
          <p:nvPr/>
        </p:nvSpPr>
        <p:spPr>
          <a:xfrm>
            <a:off x="144800" y="5196500"/>
            <a:ext cx="8840804" cy="16168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2" name="Rechteck 1">
            <a:extLst>
              <a:ext uri="{FF2B5EF4-FFF2-40B4-BE49-F238E27FC236}">
                <a16:creationId xmlns:a16="http://schemas.microsoft.com/office/drawing/2014/main" id="{352D5D8F-0001-3D84-9230-5C4FC6E67B80}"/>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6627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a:t>Price </a:t>
            </a:r>
            <a:r>
              <a:rPr lang="de-DE" sz="2903" b="1" dirty="0" err="1"/>
              <a:t>adjusting</a:t>
            </a:r>
            <a:r>
              <a:rPr lang="de-DE" sz="2903" b="1" dirty="0"/>
              <a:t> </a:t>
            </a:r>
            <a:r>
              <a:rPr lang="de-DE" sz="2903" b="1" dirty="0" err="1"/>
              <a:t>process</a:t>
            </a:r>
            <a:r>
              <a:rPr lang="de-DE" sz="2903" b="1" dirty="0"/>
              <a:t> – Phillips </a:t>
            </a:r>
            <a:r>
              <a:rPr lang="de-DE" sz="2903" b="1" dirty="0" err="1"/>
              <a:t>Curve</a:t>
            </a:r>
            <a:endParaRPr lang="de-DE" sz="2903" b="1" dirty="0"/>
          </a:p>
        </p:txBody>
      </p:sp>
      <p:sp>
        <p:nvSpPr>
          <p:cNvPr id="30" name="Textfeld 29"/>
          <p:cNvSpPr txBox="1"/>
          <p:nvPr/>
        </p:nvSpPr>
        <p:spPr>
          <a:xfrm>
            <a:off x="1684624" y="3663406"/>
            <a:ext cx="8330426" cy="427361"/>
          </a:xfrm>
          <a:prstGeom prst="rect">
            <a:avLst/>
          </a:prstGeom>
          <a:noFill/>
        </p:spPr>
        <p:txBody>
          <a:bodyPr wrap="square" rtlCol="0">
            <a:spAutoFit/>
          </a:bodyPr>
          <a:lstStyle/>
          <a:p>
            <a:pPr algn="ctr"/>
            <a:r>
              <a:rPr lang="el-GR" sz="2177" dirty="0"/>
              <a:t>π</a:t>
            </a:r>
            <a:r>
              <a:rPr lang="en-US" sz="2177" dirty="0"/>
              <a:t> = </a:t>
            </a:r>
            <a:r>
              <a:rPr lang="el-GR" sz="2177" dirty="0"/>
              <a:t>π</a:t>
            </a:r>
            <a:r>
              <a:rPr lang="de-DE" sz="2177" baseline="30000" dirty="0"/>
              <a:t>e</a:t>
            </a:r>
            <a:r>
              <a:rPr lang="el-GR" sz="2177" dirty="0"/>
              <a:t> </a:t>
            </a:r>
            <a:r>
              <a:rPr lang="en-US" sz="2177" dirty="0"/>
              <a:t>+ </a:t>
            </a:r>
            <a:r>
              <a:rPr lang="el-GR" sz="2177" dirty="0">
                <a:latin typeface="Times New Roman"/>
                <a:cs typeface="Times New Roman"/>
              </a:rPr>
              <a:t>δ</a:t>
            </a:r>
            <a:r>
              <a:rPr lang="de-DE" sz="2177" dirty="0"/>
              <a:t>Y	</a:t>
            </a:r>
            <a:r>
              <a:rPr lang="en-US" sz="2177" dirty="0"/>
              <a:t> </a:t>
            </a:r>
            <a:r>
              <a:rPr lang="el-GR" sz="2177" dirty="0">
                <a:latin typeface="Times New Roman"/>
                <a:cs typeface="Times New Roman"/>
              </a:rPr>
              <a:t>δ </a:t>
            </a:r>
            <a:r>
              <a:rPr lang="de-DE" sz="2177" dirty="0">
                <a:latin typeface="Times New Roman"/>
                <a:cs typeface="Times New Roman"/>
              </a:rPr>
              <a:t>&gt;0</a:t>
            </a:r>
            <a:endParaRPr lang="de-DE" sz="2177" dirty="0"/>
          </a:p>
        </p:txBody>
      </p:sp>
      <p:sp>
        <p:nvSpPr>
          <p:cNvPr id="31" name="Textfeld 30"/>
          <p:cNvSpPr txBox="1"/>
          <p:nvPr/>
        </p:nvSpPr>
        <p:spPr>
          <a:xfrm>
            <a:off x="1674800" y="1050705"/>
            <a:ext cx="8330426" cy="762388"/>
          </a:xfrm>
          <a:prstGeom prst="rect">
            <a:avLst/>
          </a:prstGeom>
          <a:noFill/>
        </p:spPr>
        <p:txBody>
          <a:bodyPr wrap="square" rtlCol="0">
            <a:spAutoFit/>
          </a:bodyPr>
          <a:lstStyle/>
          <a:p>
            <a:r>
              <a:rPr lang="de-DE" sz="2177" b="1" dirty="0" err="1">
                <a:ea typeface="Arial Unicode MS"/>
                <a:cs typeface="Arial Unicode MS"/>
              </a:rPr>
              <a:t>Originally</a:t>
            </a:r>
            <a:r>
              <a:rPr lang="de-DE" sz="2177" b="1" dirty="0">
                <a:ea typeface="Arial Unicode MS"/>
                <a:cs typeface="Arial Unicode MS"/>
              </a:rPr>
              <a:t>:</a:t>
            </a:r>
            <a:r>
              <a:rPr lang="de-DE" sz="2177" dirty="0">
                <a:ea typeface="Arial Unicode MS"/>
                <a:cs typeface="Arial Unicode MS"/>
              </a:rPr>
              <a:t>	Negative </a:t>
            </a:r>
            <a:r>
              <a:rPr lang="de-DE" sz="2177" dirty="0" err="1">
                <a:ea typeface="Arial Unicode MS"/>
                <a:cs typeface="Arial Unicode MS"/>
              </a:rPr>
              <a:t>dependence</a:t>
            </a:r>
            <a:r>
              <a:rPr lang="de-DE" sz="2177" dirty="0">
                <a:ea typeface="Arial Unicode MS"/>
                <a:cs typeface="Arial Unicode MS"/>
              </a:rPr>
              <a:t> </a:t>
            </a:r>
            <a:r>
              <a:rPr lang="de-DE" sz="2177" dirty="0" err="1">
                <a:ea typeface="Arial Unicode MS"/>
                <a:cs typeface="Arial Unicode MS"/>
              </a:rPr>
              <a:t>between</a:t>
            </a:r>
            <a:r>
              <a:rPr lang="de-DE" sz="2177" dirty="0">
                <a:ea typeface="Arial Unicode MS"/>
                <a:cs typeface="Arial Unicode MS"/>
              </a:rPr>
              <a:t> </a:t>
            </a:r>
            <a:r>
              <a:rPr lang="de-DE" sz="2177" dirty="0" err="1">
                <a:ea typeface="Arial Unicode MS"/>
                <a:cs typeface="Arial Unicode MS"/>
              </a:rPr>
              <a:t>inflation</a:t>
            </a:r>
            <a:r>
              <a:rPr lang="de-DE" sz="2177" dirty="0">
                <a:ea typeface="Arial Unicode MS"/>
                <a:cs typeface="Arial Unicode MS"/>
              </a:rPr>
              <a:t> </a:t>
            </a:r>
            <a:r>
              <a:rPr lang="de-DE" sz="2177" dirty="0" err="1">
                <a:ea typeface="Arial Unicode MS"/>
                <a:cs typeface="Arial Unicode MS"/>
              </a:rPr>
              <a:t>and</a:t>
            </a:r>
            <a:r>
              <a:rPr lang="de-DE" sz="2177" dirty="0">
                <a:ea typeface="Arial Unicode MS"/>
                <a:cs typeface="Arial Unicode MS"/>
              </a:rPr>
              <a:t> 			</a:t>
            </a:r>
            <a:r>
              <a:rPr lang="de-DE" sz="2177" dirty="0" err="1">
                <a:ea typeface="Arial Unicode MS"/>
                <a:cs typeface="Arial Unicode MS"/>
              </a:rPr>
              <a:t>unemployment</a:t>
            </a:r>
            <a:endParaRPr lang="de-DE" sz="2177" dirty="0">
              <a:ea typeface="Arial Unicode MS"/>
              <a:cs typeface="Arial Unicode MS"/>
            </a:endParaRPr>
          </a:p>
        </p:txBody>
      </p:sp>
      <p:sp>
        <p:nvSpPr>
          <p:cNvPr id="32" name="Textfeld 31"/>
          <p:cNvSpPr txBox="1"/>
          <p:nvPr/>
        </p:nvSpPr>
        <p:spPr>
          <a:xfrm>
            <a:off x="2197340" y="2509285"/>
            <a:ext cx="7250242" cy="762388"/>
          </a:xfrm>
          <a:prstGeom prst="rect">
            <a:avLst/>
          </a:prstGeom>
          <a:noFill/>
        </p:spPr>
        <p:txBody>
          <a:bodyPr wrap="square" rtlCol="0">
            <a:spAutoFit/>
          </a:bodyPr>
          <a:lstStyle/>
          <a:p>
            <a:pPr marL="466567" indent="-466567">
              <a:buFont typeface="+mj-lt"/>
              <a:buAutoNum type="romanLcPeriod"/>
            </a:pPr>
            <a:r>
              <a:rPr lang="de-DE" sz="2177" dirty="0" err="1">
                <a:ea typeface="Arial Unicode MS"/>
                <a:cs typeface="Arial Unicode MS"/>
              </a:rPr>
              <a:t>declining</a:t>
            </a:r>
            <a:r>
              <a:rPr lang="de-DE" sz="2177" dirty="0">
                <a:ea typeface="Arial Unicode MS"/>
                <a:cs typeface="Arial Unicode MS"/>
              </a:rPr>
              <a:t> </a:t>
            </a:r>
            <a:r>
              <a:rPr lang="de-DE" sz="2177" dirty="0" err="1">
                <a:ea typeface="Arial Unicode MS"/>
                <a:cs typeface="Arial Unicode MS"/>
              </a:rPr>
              <a:t>unemployment</a:t>
            </a:r>
            <a:r>
              <a:rPr lang="de-DE" sz="2177" dirty="0">
                <a:ea typeface="Arial Unicode MS"/>
                <a:cs typeface="Arial Unicode MS"/>
              </a:rPr>
              <a:t> </a:t>
            </a:r>
            <a:r>
              <a:rPr lang="de-DE" sz="2177" dirty="0" err="1">
                <a:ea typeface="Arial Unicode MS"/>
                <a:cs typeface="Arial Unicode MS"/>
              </a:rPr>
              <a:t>implies</a:t>
            </a:r>
            <a:r>
              <a:rPr lang="de-DE" sz="2177" dirty="0">
                <a:ea typeface="Arial Unicode MS"/>
                <a:cs typeface="Arial Unicode MS"/>
              </a:rPr>
              <a:t> </a:t>
            </a:r>
            <a:r>
              <a:rPr lang="de-DE" sz="2177" dirty="0" err="1">
                <a:ea typeface="Arial Unicode MS"/>
                <a:cs typeface="Arial Unicode MS"/>
              </a:rPr>
              <a:t>increasing</a:t>
            </a:r>
            <a:r>
              <a:rPr lang="de-DE" sz="2177" dirty="0">
                <a:ea typeface="Arial Unicode MS"/>
                <a:cs typeface="Arial Unicode MS"/>
              </a:rPr>
              <a:t> </a:t>
            </a:r>
            <a:r>
              <a:rPr lang="de-DE" sz="2177" dirty="0" err="1">
                <a:ea typeface="Arial Unicode MS"/>
                <a:cs typeface="Arial Unicode MS"/>
              </a:rPr>
              <a:t>output</a:t>
            </a:r>
            <a:endParaRPr lang="de-DE" sz="2177" dirty="0">
              <a:ea typeface="Arial Unicode MS"/>
              <a:cs typeface="Arial Unicode MS"/>
            </a:endParaRPr>
          </a:p>
          <a:p>
            <a:pPr algn="ctr"/>
            <a:r>
              <a:rPr lang="de-DE" sz="2177" dirty="0">
                <a:ea typeface="Arial Unicode MS"/>
                <a:cs typeface="Arial Unicode MS"/>
              </a:rPr>
              <a:t>⇒</a:t>
            </a:r>
            <a:endParaRPr lang="de-DE" sz="2177" dirty="0">
              <a:ea typeface="Arial Unicode MS" panose="020B0604020202020204" pitchFamily="34" charset="-128"/>
              <a:cs typeface="Arial Unicode MS" panose="020B0604020202020204" pitchFamily="34" charset="-128"/>
            </a:endParaRPr>
          </a:p>
        </p:txBody>
      </p:sp>
      <p:cxnSp>
        <p:nvCxnSpPr>
          <p:cNvPr id="33" name="Straight Arrow Connector 6"/>
          <p:cNvCxnSpPr/>
          <p:nvPr/>
        </p:nvCxnSpPr>
        <p:spPr>
          <a:xfrm flipV="1">
            <a:off x="3968935" y="4147493"/>
            <a:ext cx="0" cy="191422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7"/>
          <p:cNvCxnSpPr/>
          <p:nvPr/>
        </p:nvCxnSpPr>
        <p:spPr>
          <a:xfrm>
            <a:off x="3968935" y="6061715"/>
            <a:ext cx="3562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634325" y="4259691"/>
            <a:ext cx="300082" cy="343620"/>
          </a:xfrm>
          <a:prstGeom prst="rect">
            <a:avLst/>
          </a:prstGeom>
          <a:noFill/>
        </p:spPr>
        <p:txBody>
          <a:bodyPr wrap="none" rtlCol="0">
            <a:spAutoFit/>
          </a:bodyPr>
          <a:lstStyle/>
          <a:p>
            <a:r>
              <a:rPr lang="el-GR" sz="1633" dirty="0"/>
              <a:t>π</a:t>
            </a:r>
            <a:endParaRPr lang="de-DE" sz="1633" dirty="0"/>
          </a:p>
        </p:txBody>
      </p:sp>
      <p:sp>
        <p:nvSpPr>
          <p:cNvPr id="36" name="Textfeld 35"/>
          <p:cNvSpPr txBox="1"/>
          <p:nvPr/>
        </p:nvSpPr>
        <p:spPr>
          <a:xfrm>
            <a:off x="7096152" y="6080152"/>
            <a:ext cx="335348" cy="343620"/>
          </a:xfrm>
          <a:prstGeom prst="rect">
            <a:avLst/>
          </a:prstGeom>
          <a:noFill/>
        </p:spPr>
        <p:txBody>
          <a:bodyPr wrap="none" rtlCol="0">
            <a:spAutoFit/>
          </a:bodyPr>
          <a:lstStyle/>
          <a:p>
            <a:r>
              <a:rPr lang="de-DE" sz="1633" dirty="0"/>
              <a:t>Y</a:t>
            </a:r>
          </a:p>
        </p:txBody>
      </p:sp>
      <p:cxnSp>
        <p:nvCxnSpPr>
          <p:cNvPr id="37" name="Gerade Verbindung 36"/>
          <p:cNvCxnSpPr/>
          <p:nvPr/>
        </p:nvCxnSpPr>
        <p:spPr>
          <a:xfrm flipV="1">
            <a:off x="4483452" y="4674246"/>
            <a:ext cx="2090160" cy="844914"/>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6573612" y="4530969"/>
            <a:ext cx="441146" cy="343620"/>
          </a:xfrm>
          <a:prstGeom prst="rect">
            <a:avLst/>
          </a:prstGeom>
          <a:noFill/>
        </p:spPr>
        <p:txBody>
          <a:bodyPr wrap="none" rtlCol="0">
            <a:spAutoFit/>
          </a:bodyPr>
          <a:lstStyle/>
          <a:p>
            <a:r>
              <a:rPr lang="de-DE" sz="1633" dirty="0"/>
              <a:t>PC</a:t>
            </a:r>
          </a:p>
        </p:txBody>
      </p:sp>
      <p:sp>
        <p:nvSpPr>
          <p:cNvPr id="43" name="Textfeld 42"/>
          <p:cNvSpPr txBox="1"/>
          <p:nvPr/>
        </p:nvSpPr>
        <p:spPr>
          <a:xfrm>
            <a:off x="1674800" y="2030469"/>
            <a:ext cx="8330426" cy="427361"/>
          </a:xfrm>
          <a:prstGeom prst="rect">
            <a:avLst/>
          </a:prstGeom>
          <a:noFill/>
        </p:spPr>
        <p:txBody>
          <a:bodyPr wrap="square" rtlCol="0">
            <a:spAutoFit/>
          </a:bodyPr>
          <a:lstStyle/>
          <a:p>
            <a:pPr algn="ctr"/>
            <a:r>
              <a:rPr lang="de-DE" sz="2177" b="1" dirty="0" err="1">
                <a:ea typeface="Arial Unicode MS"/>
                <a:cs typeface="Arial Unicode MS"/>
              </a:rPr>
              <a:t>together</a:t>
            </a:r>
            <a:r>
              <a:rPr lang="de-DE" sz="2177" b="1" dirty="0">
                <a:ea typeface="Arial Unicode MS"/>
                <a:cs typeface="Arial Unicode MS"/>
              </a:rPr>
              <a:t> </a:t>
            </a:r>
            <a:r>
              <a:rPr lang="de-DE" sz="2177" b="1" dirty="0" err="1">
                <a:ea typeface="Arial Unicode MS"/>
                <a:cs typeface="Arial Unicode MS"/>
              </a:rPr>
              <a:t>with</a:t>
            </a:r>
            <a:endParaRPr lang="de-DE" sz="2177" b="1" dirty="0">
              <a:ea typeface="Arial Unicode MS" panose="020B0604020202020204" pitchFamily="34" charset="-128"/>
              <a:cs typeface="Arial Unicode MS" panose="020B0604020202020204" pitchFamily="34" charset="-128"/>
            </a:endParaRPr>
          </a:p>
        </p:txBody>
      </p:sp>
      <p:sp>
        <p:nvSpPr>
          <p:cNvPr id="2" name="Rechteck 1">
            <a:extLst>
              <a:ext uri="{FF2B5EF4-FFF2-40B4-BE49-F238E27FC236}">
                <a16:creationId xmlns:a16="http://schemas.microsoft.com/office/drawing/2014/main" id="{41BD7E01-8DAF-FD98-70DE-0B4AB10CFEDD}"/>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838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5" grpId="0"/>
      <p:bldP spid="36" grpId="0"/>
      <p:bldP spid="42" grpId="0"/>
      <p:bldP spid="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Monetary</a:t>
            </a:r>
            <a:r>
              <a:rPr lang="de-DE" sz="2903" b="1" dirty="0"/>
              <a:t> </a:t>
            </a:r>
            <a:r>
              <a:rPr lang="de-DE" sz="2903" b="1" dirty="0" err="1"/>
              <a:t>Policy</a:t>
            </a:r>
            <a:r>
              <a:rPr lang="de-DE" sz="2903" b="1" dirty="0"/>
              <a:t> </a:t>
            </a:r>
            <a:r>
              <a:rPr lang="de-DE" sz="2903" b="1" dirty="0" err="1"/>
              <a:t>Rule</a:t>
            </a:r>
            <a:r>
              <a:rPr lang="de-DE" sz="2903" b="1" dirty="0"/>
              <a:t> </a:t>
            </a:r>
            <a:r>
              <a:rPr lang="de-DE" sz="2903" b="1" dirty="0" err="1"/>
              <a:t>with</a:t>
            </a:r>
            <a:r>
              <a:rPr lang="de-DE" sz="2903" b="1" dirty="0"/>
              <a:t> flexible </a:t>
            </a:r>
            <a:r>
              <a:rPr lang="de-DE" sz="2903" b="1" dirty="0" err="1"/>
              <a:t>prices</a:t>
            </a:r>
            <a:endParaRPr lang="de-DE" sz="2903" b="1" dirty="0"/>
          </a:p>
        </p:txBody>
      </p:sp>
      <p:sp>
        <p:nvSpPr>
          <p:cNvPr id="8" name="Textfeld 7"/>
          <p:cNvSpPr txBox="1"/>
          <p:nvPr/>
        </p:nvSpPr>
        <p:spPr>
          <a:xfrm>
            <a:off x="1600740" y="1142889"/>
            <a:ext cx="9067260" cy="5029447"/>
          </a:xfrm>
          <a:prstGeom prst="rect">
            <a:avLst/>
          </a:prstGeom>
          <a:noFill/>
        </p:spPr>
        <p:txBody>
          <a:bodyPr wrap="square" rtlCol="0">
            <a:noAutofit/>
          </a:bodyPr>
          <a:lstStyle/>
          <a:p>
            <a:pPr algn="ctr"/>
            <a:r>
              <a:rPr lang="en-US" sz="2540" dirty="0"/>
              <a:t>Substitute the PC into the TR</a:t>
            </a:r>
          </a:p>
          <a:p>
            <a:pPr algn="ctr"/>
            <a:r>
              <a:rPr lang="en-US" sz="2540" dirty="0">
                <a:latin typeface="Arial Unicode MS"/>
                <a:ea typeface="Arial Unicode MS"/>
                <a:cs typeface="Arial Unicode MS"/>
              </a:rPr>
              <a:t>⇒</a:t>
            </a:r>
          </a:p>
          <a:p>
            <a:pPr algn="ctr"/>
            <a:r>
              <a:rPr lang="en-US" sz="2540" dirty="0"/>
              <a:t>Integrated monetary policy (MP) rule:</a:t>
            </a:r>
          </a:p>
          <a:p>
            <a:pPr algn="ctr"/>
            <a:endParaRPr lang="en-US" sz="2540" dirty="0"/>
          </a:p>
          <a:p>
            <a:pPr algn="ctr"/>
            <a:r>
              <a:rPr lang="pt-BR" sz="2540" dirty="0"/>
              <a:t>MP:	r = r* + b[</a:t>
            </a:r>
            <a:r>
              <a:rPr lang="el-GR" sz="2540" dirty="0"/>
              <a:t>π</a:t>
            </a:r>
            <a:r>
              <a:rPr lang="de-DE" sz="2540" baseline="30000" dirty="0"/>
              <a:t>e</a:t>
            </a:r>
            <a:r>
              <a:rPr lang="pt-BR" sz="2540" dirty="0"/>
              <a:t> + </a:t>
            </a:r>
            <a:r>
              <a:rPr lang="el-GR" sz="2800" dirty="0">
                <a:latin typeface="Times New Roman"/>
                <a:cs typeface="Times New Roman"/>
              </a:rPr>
              <a:t>δ</a:t>
            </a:r>
            <a:r>
              <a:rPr lang="pt-BR" sz="2540" dirty="0"/>
              <a:t>Y] + cY = a + b</a:t>
            </a:r>
            <a:r>
              <a:rPr lang="el-GR" sz="2540" dirty="0"/>
              <a:t> π</a:t>
            </a:r>
            <a:r>
              <a:rPr lang="de-DE" sz="2540" baseline="30000" dirty="0"/>
              <a:t>e</a:t>
            </a:r>
            <a:r>
              <a:rPr lang="pt-BR" sz="2540" dirty="0"/>
              <a:t> + (b</a:t>
            </a:r>
            <a:r>
              <a:rPr lang="el-GR" sz="2800" dirty="0">
                <a:latin typeface="Times New Roman"/>
                <a:cs typeface="Times New Roman"/>
              </a:rPr>
              <a:t>δ</a:t>
            </a:r>
            <a:r>
              <a:rPr lang="pt-BR" sz="2540" dirty="0"/>
              <a:t>+c)Y</a:t>
            </a:r>
          </a:p>
          <a:p>
            <a:pPr algn="ctr"/>
            <a:r>
              <a:rPr lang="en-US" sz="2540" dirty="0">
                <a:latin typeface="Arial Unicode MS"/>
                <a:ea typeface="Arial Unicode MS"/>
                <a:cs typeface="Arial Unicode MS"/>
              </a:rPr>
              <a:t>⇒</a:t>
            </a:r>
            <a:endParaRPr lang="pt-BR" sz="2540" dirty="0"/>
          </a:p>
          <a:p>
            <a:pPr algn="ctr"/>
            <a:r>
              <a:rPr lang="en-US" sz="2540" dirty="0"/>
              <a:t>The coefficient on output (Y) is now (b</a:t>
            </a:r>
            <a:r>
              <a:rPr lang="el-GR" sz="2400" dirty="0">
                <a:latin typeface="Times New Roman"/>
                <a:cs typeface="Times New Roman"/>
              </a:rPr>
              <a:t>δ</a:t>
            </a:r>
            <a:r>
              <a:rPr lang="en-US" sz="2540" dirty="0"/>
              <a:t>+c) instead of c. </a:t>
            </a:r>
          </a:p>
          <a:p>
            <a:pPr algn="ctr"/>
            <a:r>
              <a:rPr lang="en-US" sz="2540" dirty="0">
                <a:latin typeface="Arial Unicode MS"/>
                <a:ea typeface="Arial Unicode MS"/>
                <a:cs typeface="Arial Unicode MS"/>
              </a:rPr>
              <a:t>⇒</a:t>
            </a:r>
            <a:endParaRPr lang="pt-BR" sz="2540" dirty="0"/>
          </a:p>
          <a:p>
            <a:pPr marL="414726" indent="-414726">
              <a:buFont typeface="Arial" panose="020B0604020202020204" pitchFamily="34" charset="0"/>
              <a:buChar char="•"/>
            </a:pPr>
            <a:r>
              <a:rPr lang="en-US" sz="2540" dirty="0"/>
              <a:t>direct output affect in monetary policy through c </a:t>
            </a:r>
          </a:p>
          <a:p>
            <a:pPr marL="414726" indent="-414726">
              <a:buFont typeface="Arial" panose="020B0604020202020204" pitchFamily="34" charset="0"/>
              <a:buChar char="•"/>
            </a:pPr>
            <a:r>
              <a:rPr lang="en-US" sz="2540" dirty="0"/>
              <a:t>indirect effect through b</a:t>
            </a:r>
            <a:r>
              <a:rPr lang="el-GR" sz="2400" dirty="0">
                <a:latin typeface="Times New Roman"/>
                <a:cs typeface="Times New Roman"/>
              </a:rPr>
              <a:t>δ</a:t>
            </a:r>
            <a:r>
              <a:rPr lang="en-US" sz="2540" dirty="0"/>
              <a:t>.</a:t>
            </a:r>
            <a:r>
              <a:rPr lang="pt-BR" sz="2540" dirty="0"/>
              <a:t> </a:t>
            </a:r>
            <a:endParaRPr lang="de-DE" sz="2540" dirty="0"/>
          </a:p>
        </p:txBody>
      </p:sp>
      <p:sp>
        <p:nvSpPr>
          <p:cNvPr id="2" name="Rechteck 1">
            <a:extLst>
              <a:ext uri="{FF2B5EF4-FFF2-40B4-BE49-F238E27FC236}">
                <a16:creationId xmlns:a16="http://schemas.microsoft.com/office/drawing/2014/main" id="{85717360-AC34-BA3E-90D4-95F068B67B4A}"/>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96809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a:t>Equilibrium </a:t>
            </a:r>
            <a:r>
              <a:rPr lang="de-DE" sz="2903" b="1" dirty="0" err="1"/>
              <a:t>with</a:t>
            </a:r>
            <a:r>
              <a:rPr lang="de-DE" sz="2903" b="1" dirty="0"/>
              <a:t> flexible </a:t>
            </a:r>
            <a:r>
              <a:rPr lang="de-DE" sz="2903" b="1" dirty="0" err="1"/>
              <a:t>prices</a:t>
            </a:r>
            <a:endParaRPr lang="de-DE" sz="2903" b="1" dirty="0"/>
          </a:p>
        </p:txBody>
      </p:sp>
      <p:cxnSp>
        <p:nvCxnSpPr>
          <p:cNvPr id="8" name="Straight Arrow Connector 6"/>
          <p:cNvCxnSpPr/>
          <p:nvPr/>
        </p:nvCxnSpPr>
        <p:spPr>
          <a:xfrm flipV="1">
            <a:off x="1967748"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1967749"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633138" y="1077570"/>
            <a:ext cx="258404" cy="343620"/>
          </a:xfrm>
          <a:prstGeom prst="rect">
            <a:avLst/>
          </a:prstGeom>
          <a:noFill/>
        </p:spPr>
        <p:txBody>
          <a:bodyPr wrap="none" rtlCol="0">
            <a:spAutoFit/>
          </a:bodyPr>
          <a:lstStyle/>
          <a:p>
            <a:r>
              <a:rPr lang="de-DE" sz="1633" dirty="0"/>
              <a:t>r</a:t>
            </a:r>
          </a:p>
        </p:txBody>
      </p:sp>
      <p:sp>
        <p:nvSpPr>
          <p:cNvPr id="11" name="Textfeld 10"/>
          <p:cNvSpPr txBox="1"/>
          <p:nvPr/>
        </p:nvSpPr>
        <p:spPr>
          <a:xfrm>
            <a:off x="7315760" y="4726921"/>
            <a:ext cx="33534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2947512"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440463"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530621" y="3162727"/>
            <a:ext cx="1184940"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16" name="Textfeld 15"/>
          <p:cNvSpPr txBox="1"/>
          <p:nvPr/>
        </p:nvSpPr>
        <p:spPr>
          <a:xfrm>
            <a:off x="6118480" y="946937"/>
            <a:ext cx="572593" cy="427361"/>
          </a:xfrm>
          <a:prstGeom prst="rect">
            <a:avLst/>
          </a:prstGeom>
          <a:noFill/>
        </p:spPr>
        <p:txBody>
          <a:bodyPr wrap="none" rtlCol="0">
            <a:spAutoFit/>
          </a:bodyPr>
          <a:lstStyle/>
          <a:p>
            <a:r>
              <a:rPr lang="de-DE" sz="2177" b="1" dirty="0"/>
              <a:t>TR</a:t>
            </a:r>
          </a:p>
        </p:txBody>
      </p:sp>
      <p:cxnSp>
        <p:nvCxnSpPr>
          <p:cNvPr id="21" name="Gerade Verbindung 20"/>
          <p:cNvCxnSpPr/>
          <p:nvPr/>
        </p:nvCxnSpPr>
        <p:spPr>
          <a:xfrm flipH="1">
            <a:off x="1967749"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648835"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flipV="1">
            <a:off x="3706960" y="1160617"/>
            <a:ext cx="2125888" cy="28815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5298941" y="946937"/>
            <a:ext cx="617477" cy="427361"/>
          </a:xfrm>
          <a:prstGeom prst="rect">
            <a:avLst/>
          </a:prstGeom>
          <a:noFill/>
        </p:spPr>
        <p:txBody>
          <a:bodyPr wrap="none" rtlCol="0">
            <a:spAutoFit/>
          </a:bodyPr>
          <a:lstStyle/>
          <a:p>
            <a:r>
              <a:rPr lang="de-DE" sz="2177" b="1" dirty="0"/>
              <a:t>MP</a:t>
            </a:r>
          </a:p>
        </p:txBody>
      </p:sp>
      <p:sp>
        <p:nvSpPr>
          <p:cNvPr id="2" name="Rechteck 1">
            <a:extLst>
              <a:ext uri="{FF2B5EF4-FFF2-40B4-BE49-F238E27FC236}">
                <a16:creationId xmlns:a16="http://schemas.microsoft.com/office/drawing/2014/main" id="{D2BEE38F-B98A-F555-3E38-6AE8246AD135}"/>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7F6777E2-30AF-C5E6-551F-6EC092F7F193}"/>
              </a:ext>
            </a:extLst>
          </p:cNvPr>
          <p:cNvSpPr txBox="1"/>
          <p:nvPr/>
        </p:nvSpPr>
        <p:spPr>
          <a:xfrm>
            <a:off x="1145722" y="5699062"/>
            <a:ext cx="6101442" cy="738664"/>
          </a:xfrm>
          <a:prstGeom prst="rect">
            <a:avLst/>
          </a:prstGeom>
          <a:noFill/>
        </p:spPr>
        <p:txBody>
          <a:bodyPr wrap="square">
            <a:spAutoFit/>
          </a:bodyPr>
          <a:lstStyle/>
          <a:p>
            <a:r>
              <a:rPr lang="de-DE" sz="2400" b="1"/>
              <a:t>Taylor estimation for the Fed</a:t>
            </a:r>
          </a:p>
          <a:p>
            <a:r>
              <a:rPr lang="de-DE">
                <a:hlinkClick r:id="rId3"/>
              </a:rPr>
              <a:t>https://www.atlantafed.org/cqer/research/taylor-rule#Tab1</a:t>
            </a:r>
            <a:endParaRPr lang="de-DE"/>
          </a:p>
        </p:txBody>
      </p:sp>
    </p:spTree>
    <p:extLst>
      <p:ext uri="{BB962C8B-B14F-4D97-AF65-F5344CB8AC3E}">
        <p14:creationId xmlns:p14="http://schemas.microsoft.com/office/powerpoint/2010/main" val="52500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27046" y="104531"/>
            <a:ext cx="7597213" cy="744863"/>
          </a:xfrm>
          <a:prstGeom prst="rect">
            <a:avLst/>
          </a:prstGeom>
          <a:noFill/>
          <a:ln>
            <a:noFill/>
          </a:ln>
        </p:spPr>
        <p:txBody>
          <a:bodyPr lIns="81638" tIns="40819" rIns="81638" bIns="40819" anchor="ctr" anchorCtr="1"/>
          <a:lstStyle/>
          <a:p>
            <a:r>
              <a:rPr lang="de-DE" sz="2903" b="1" dirty="0"/>
              <a:t>Special </a:t>
            </a:r>
            <a:r>
              <a:rPr lang="de-DE" sz="2903" b="1" dirty="0" err="1"/>
              <a:t>cases</a:t>
            </a:r>
            <a:r>
              <a:rPr lang="de-DE" sz="2903" b="1" dirty="0"/>
              <a:t> </a:t>
            </a:r>
            <a:r>
              <a:rPr lang="de-DE" sz="2903" b="1" dirty="0" err="1"/>
              <a:t>of</a:t>
            </a:r>
            <a:r>
              <a:rPr lang="de-DE" sz="2903" b="1" dirty="0"/>
              <a:t> </a:t>
            </a:r>
            <a:r>
              <a:rPr lang="de-DE" sz="2903" b="1" dirty="0" err="1"/>
              <a:t>the</a:t>
            </a:r>
            <a:r>
              <a:rPr lang="de-DE" sz="2903" b="1" dirty="0"/>
              <a:t> MP-</a:t>
            </a:r>
            <a:r>
              <a:rPr lang="de-DE" sz="2903" b="1" dirty="0" err="1"/>
              <a:t>rule</a:t>
            </a:r>
            <a:endParaRPr lang="de-DE" sz="2903" b="1" dirty="0"/>
          </a:p>
        </p:txBody>
      </p:sp>
      <p:sp>
        <p:nvSpPr>
          <p:cNvPr id="8" name="Textfeld 7"/>
          <p:cNvSpPr txBox="1"/>
          <p:nvPr/>
        </p:nvSpPr>
        <p:spPr>
          <a:xfrm>
            <a:off x="127045" y="881619"/>
            <a:ext cx="8386640" cy="5486669"/>
          </a:xfrm>
          <a:prstGeom prst="rect">
            <a:avLst/>
          </a:prstGeom>
          <a:noFill/>
        </p:spPr>
        <p:txBody>
          <a:bodyPr wrap="square" rtlCol="0">
            <a:noAutofit/>
          </a:bodyPr>
          <a:lstStyle/>
          <a:p>
            <a:r>
              <a:rPr lang="en-US" sz="2200" u="sng" dirty="0"/>
              <a:t>Inflation targeting: </a:t>
            </a:r>
            <a:r>
              <a:rPr lang="de-DE" sz="2200" dirty="0"/>
              <a:t>c</a:t>
            </a:r>
            <a:r>
              <a:rPr lang="en-US" sz="2200" dirty="0"/>
              <a:t> = 0</a:t>
            </a:r>
          </a:p>
          <a:p>
            <a:endParaRPr lang="en-US" sz="2200" dirty="0"/>
          </a:p>
          <a:p>
            <a:r>
              <a:rPr lang="en-US" sz="2200" dirty="0">
                <a:latin typeface="Arial Unicode MS"/>
                <a:ea typeface="Arial Unicode MS"/>
                <a:cs typeface="Arial Unicode MS"/>
              </a:rPr>
              <a:t>⇒	</a:t>
            </a:r>
            <a:r>
              <a:rPr lang="en-US" sz="2200" dirty="0"/>
              <a:t>MP becomes flatter </a:t>
            </a:r>
            <a:r>
              <a:rPr lang="en-US" sz="2200" dirty="0">
                <a:latin typeface="Arial Unicode MS"/>
                <a:ea typeface="Arial Unicode MS"/>
                <a:cs typeface="Arial Unicode MS"/>
              </a:rPr>
              <a:t>⇒ 	</a:t>
            </a:r>
            <a:r>
              <a:rPr lang="en-US" sz="2200" dirty="0"/>
              <a:t>real interest rates respond less 					to IS shocks that reduce output.</a:t>
            </a:r>
          </a:p>
          <a:p>
            <a:endParaRPr lang="en-US" sz="2200" dirty="0"/>
          </a:p>
          <a:p>
            <a:pPr algn="ctr"/>
            <a:r>
              <a:rPr lang="en-US" sz="2000" b="1"/>
              <a:t>General Difference </a:t>
            </a:r>
            <a:r>
              <a:rPr lang="en-US" sz="2000" b="1" dirty="0"/>
              <a:t>between ECB and Fed in their reaction on </a:t>
            </a:r>
            <a:r>
              <a:rPr lang="en-US" sz="2000" b="1"/>
              <a:t>the different crisis during last 15 years</a:t>
            </a:r>
            <a:endParaRPr lang="en-US" sz="2000" b="1" dirty="0"/>
          </a:p>
          <a:p>
            <a:endParaRPr lang="en-US" sz="2200" dirty="0"/>
          </a:p>
          <a:p>
            <a:r>
              <a:rPr lang="en-US" sz="2200" u="sng" dirty="0"/>
              <a:t>Output targeting:</a:t>
            </a:r>
          </a:p>
          <a:p>
            <a:endParaRPr lang="en-US" sz="2200" u="sng" dirty="0"/>
          </a:p>
          <a:p>
            <a:r>
              <a:rPr lang="en-US" sz="2200" dirty="0"/>
              <a:t>Output targeting simply has a vertical TR or MP curve at the output target. Limiting case where the central bank is infinitely inflation-averse and </a:t>
            </a:r>
            <a:r>
              <a:rPr lang="el-GR" sz="2200" dirty="0">
                <a:latin typeface="Times New Roman"/>
                <a:cs typeface="Times New Roman"/>
              </a:rPr>
              <a:t>δ</a:t>
            </a:r>
            <a:r>
              <a:rPr lang="en-US" sz="2200" dirty="0"/>
              <a:t> is very large relative to b.</a:t>
            </a:r>
          </a:p>
          <a:p>
            <a:endParaRPr lang="en-US" sz="2540" dirty="0"/>
          </a:p>
          <a:p>
            <a:r>
              <a:rPr lang="en-US" sz="2000" b="1" dirty="0"/>
              <a:t>This seems to become more important since the financial crisis</a:t>
            </a:r>
          </a:p>
          <a:p>
            <a:endParaRPr lang="en-US" sz="2540" dirty="0"/>
          </a:p>
          <a:p>
            <a:endParaRPr lang="de-DE" sz="2540" dirty="0"/>
          </a:p>
        </p:txBody>
      </p:sp>
      <p:sp>
        <p:nvSpPr>
          <p:cNvPr id="2" name="Rechteck 1">
            <a:extLst>
              <a:ext uri="{FF2B5EF4-FFF2-40B4-BE49-F238E27FC236}">
                <a16:creationId xmlns:a16="http://schemas.microsoft.com/office/drawing/2014/main" id="{6EF1DF01-C969-04E7-D552-F6DA743CCCA4}"/>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90457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1926</Words>
  <Application>Microsoft Office PowerPoint</Application>
  <PresentationFormat>Breitbild</PresentationFormat>
  <Paragraphs>199</Paragraphs>
  <Slides>24</Slides>
  <Notes>24</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24</vt:i4>
      </vt:variant>
    </vt:vector>
  </HeadingPairs>
  <TitlesOfParts>
    <vt:vector size="32" baseType="lpstr">
      <vt:lpstr>Arial</vt:lpstr>
      <vt:lpstr>Arial Unicode MS</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252</cp:revision>
  <cp:lastPrinted>2022-03-02T20:18:27Z</cp:lastPrinted>
  <dcterms:created xsi:type="dcterms:W3CDTF">2022-03-01T20:52:11Z</dcterms:created>
  <dcterms:modified xsi:type="dcterms:W3CDTF">2023-11-04T23:36:30Z</dcterms:modified>
</cp:coreProperties>
</file>